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 id="2147483684" r:id="rId6"/>
  </p:sldMasterIdLst>
  <p:notesMasterIdLst>
    <p:notesMasterId r:id="rId55"/>
  </p:notesMasterIdLst>
  <p:sldIdLst>
    <p:sldId id="256" r:id="rId7"/>
    <p:sldId id="1013" r:id="rId8"/>
    <p:sldId id="261" r:id="rId9"/>
    <p:sldId id="1749" r:id="rId10"/>
    <p:sldId id="1750" r:id="rId11"/>
    <p:sldId id="1751" r:id="rId12"/>
    <p:sldId id="1752" r:id="rId13"/>
    <p:sldId id="1753" r:id="rId14"/>
    <p:sldId id="1754" r:id="rId15"/>
    <p:sldId id="1014" r:id="rId16"/>
    <p:sldId id="1020" r:id="rId17"/>
    <p:sldId id="271" r:id="rId18"/>
    <p:sldId id="662" r:id="rId19"/>
    <p:sldId id="263" r:id="rId20"/>
    <p:sldId id="1114" r:id="rId21"/>
    <p:sldId id="1115" r:id="rId22"/>
    <p:sldId id="1008" r:id="rId23"/>
    <p:sldId id="1116" r:id="rId24"/>
    <p:sldId id="1117" r:id="rId25"/>
    <p:sldId id="1118" r:id="rId26"/>
    <p:sldId id="1436" r:id="rId27"/>
    <p:sldId id="1448" r:id="rId28"/>
    <p:sldId id="1079" r:id="rId29"/>
    <p:sldId id="1015" r:id="rId30"/>
    <p:sldId id="1018" r:id="rId31"/>
    <p:sldId id="1256" r:id="rId32"/>
    <p:sldId id="1019" r:id="rId33"/>
    <p:sldId id="1080" r:id="rId34"/>
    <p:sldId id="1045" r:id="rId35"/>
    <p:sldId id="264" r:id="rId36"/>
    <p:sldId id="1058" r:id="rId37"/>
    <p:sldId id="1046" r:id="rId38"/>
    <p:sldId id="296" r:id="rId39"/>
    <p:sldId id="1108" r:id="rId40"/>
    <p:sldId id="1109" r:id="rId41"/>
    <p:sldId id="298" r:id="rId42"/>
    <p:sldId id="280" r:id="rId43"/>
    <p:sldId id="1110" r:id="rId44"/>
    <p:sldId id="302" r:id="rId45"/>
    <p:sldId id="274" r:id="rId46"/>
    <p:sldId id="814" r:id="rId47"/>
    <p:sldId id="1060" r:id="rId48"/>
    <p:sldId id="1112" r:id="rId49"/>
    <p:sldId id="1072" r:id="rId50"/>
    <p:sldId id="317" r:id="rId51"/>
    <p:sldId id="1113" r:id="rId52"/>
    <p:sldId id="1089" r:id="rId53"/>
    <p:sldId id="28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ECCE3C-5940-2A92-74C1-D8E06D532673}" name="Debbie Marrs" initials="DM" userId="S::dmarrs@humanitas.com::41df3088-ce5d-4475-af50-3bdf5f9709c2" providerId="AD"/>
  <p188:author id="{4E8B3E49-CE82-D9C9-E748-CB3E02F1713E}" name="Debbie Marrs" initials="DM" userId="S::dmarrs@HUMANITAS.COM::41df3088-ce5d-4475-af50-3bdf5f9709c2" providerId="AD"/>
  <p188:author id="{637463EE-5A4D-8322-6884-48EE9F083E73}" name="Sharon Hong" initials="SH" userId="S::shong@humanitas.com::ca840b75-e10d-411d-b812-6dfda894c073" providerId="AD"/>
  <p188:author id="{B2D6CBF0-C0DF-AA49-8D43-6FEA37D89261}" name="Sharon Hong" initials="SH" userId="S::shong@HUMANITAS.COM::ca840b75-e10d-411d-b812-6dfda894c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hua Doohen" initials="JD" lastIdx="2" clrIdx="0">
    <p:extLst>
      <p:ext uri="{19B8F6BF-5375-455C-9EA6-DF929625EA0E}">
        <p15:presenceInfo xmlns:p15="http://schemas.microsoft.com/office/powerpoint/2012/main" userId="3be641716a0205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9A6"/>
    <a:srgbClr val="346898"/>
    <a:srgbClr val="CFC6A5"/>
    <a:srgbClr val="DFEAF5"/>
    <a:srgbClr val="32669A"/>
    <a:srgbClr val="646267"/>
    <a:srgbClr val="B9C0C3"/>
    <a:srgbClr val="A6C4E2"/>
    <a:srgbClr val="D1CEC3"/>
    <a:srgbClr val="D7D4C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7B6F7-266E-4AED-9E0F-A320E90BAF18}" v="1" dt="2024-03-14T17:52:00.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91" autoAdjust="0"/>
  </p:normalViewPr>
  <p:slideViewPr>
    <p:cSldViewPr snapToGrid="0">
      <p:cViewPr varScale="1">
        <p:scale>
          <a:sx n="78" d="100"/>
          <a:sy n="78" d="100"/>
        </p:scale>
        <p:origin x="17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64" Type="http://schemas.openxmlformats.org/officeDocument/2006/relationships/customXml" Target="../customXml/item4.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Grinevicius" userId="9699c8d5-822b-4654-8f01-46cbcbba7890" providerId="ADAL" clId="{6B202B1B-F3C4-4AAB-BCB8-546E1EB94824}"/>
    <pc:docChg chg="modSld">
      <pc:chgData name="Crystal Grinevicius" userId="9699c8d5-822b-4654-8f01-46cbcbba7890" providerId="ADAL" clId="{6B202B1B-F3C4-4AAB-BCB8-546E1EB94824}" dt="2024-03-14T20:11:52.654" v="0" actId="20577"/>
      <pc:docMkLst>
        <pc:docMk/>
      </pc:docMkLst>
      <pc:sldChg chg="modNotesTx">
        <pc:chgData name="Crystal Grinevicius" userId="9699c8d5-822b-4654-8f01-46cbcbba7890" providerId="ADAL" clId="{6B202B1B-F3C4-4AAB-BCB8-546E1EB94824}" dt="2024-03-14T20:11:52.654" v="0" actId="20577"/>
        <pc:sldMkLst>
          <pc:docMk/>
          <pc:sldMk cId="3325282976" sldId="1749"/>
        </pc:sldMkLst>
      </pc:sldChg>
    </pc:docChg>
  </pc:docChgLst>
  <pc:docChgLst>
    <pc:chgData name="Sharon Hong" userId="ca840b75-e10d-411d-b812-6dfda894c073" providerId="ADAL" clId="{0267B6F7-266E-4AED-9E0F-A320E90BAF18}"/>
    <pc:docChg chg="custSel modSld">
      <pc:chgData name="Sharon Hong" userId="ca840b75-e10d-411d-b812-6dfda894c073" providerId="ADAL" clId="{0267B6F7-266E-4AED-9E0F-A320E90BAF18}" dt="2024-03-14T18:32:24.790" v="12" actId="113"/>
      <pc:docMkLst>
        <pc:docMk/>
      </pc:docMkLst>
      <pc:sldChg chg="modNotesTx">
        <pc:chgData name="Sharon Hong" userId="ca840b75-e10d-411d-b812-6dfda894c073" providerId="ADAL" clId="{0267B6F7-266E-4AED-9E0F-A320E90BAF18}" dt="2024-03-14T17:52:10.725" v="4" actId="20577"/>
        <pc:sldMkLst>
          <pc:docMk/>
          <pc:sldMk cId="82120480" sldId="261"/>
        </pc:sldMkLst>
      </pc:sldChg>
      <pc:sldChg chg="modNotesTx">
        <pc:chgData name="Sharon Hong" userId="ca840b75-e10d-411d-b812-6dfda894c073" providerId="ADAL" clId="{0267B6F7-266E-4AED-9E0F-A320E90BAF18}" dt="2024-03-14T18:31:00.766" v="11" actId="20577"/>
        <pc:sldMkLst>
          <pc:docMk/>
          <pc:sldMk cId="3195035444" sldId="317"/>
        </pc:sldMkLst>
      </pc:sldChg>
      <pc:sldChg chg="modNotesTx">
        <pc:chgData name="Sharon Hong" userId="ca840b75-e10d-411d-b812-6dfda894c073" providerId="ADAL" clId="{0267B6F7-266E-4AED-9E0F-A320E90BAF18}" dt="2024-03-14T18:32:24.790" v="12" actId="113"/>
        <pc:sldMkLst>
          <pc:docMk/>
          <pc:sldMk cId="3021504153" sldId="1089"/>
        </pc:sldMkLst>
      </pc:sldChg>
      <pc:sldChg chg="modNotesTx">
        <pc:chgData name="Sharon Hong" userId="ca840b75-e10d-411d-b812-6dfda894c073" providerId="ADAL" clId="{0267B6F7-266E-4AED-9E0F-A320E90BAF18}" dt="2024-03-14T18:01:48.755" v="9" actId="20577"/>
        <pc:sldMkLst>
          <pc:docMk/>
          <pc:sldMk cId="62528792" sldId="1116"/>
        </pc:sldMkLst>
      </pc:sldChg>
    </pc:docChg>
  </pc:docChgLst>
  <pc:docChgLst>
    <pc:chgData name="Debbie Marrs" userId="41df3088-ce5d-4475-af50-3bdf5f9709c2" providerId="ADAL" clId="{77CCBBCB-BEBC-4F69-A74D-160B628EDD43}"/>
    <pc:docChg chg="undo custSel delSld modSld">
      <pc:chgData name="Debbie Marrs" userId="41df3088-ce5d-4475-af50-3bdf5f9709c2" providerId="ADAL" clId="{77CCBBCB-BEBC-4F69-A74D-160B628EDD43}" dt="2024-03-12T21:44:32.521" v="2571" actId="20577"/>
      <pc:docMkLst>
        <pc:docMk/>
      </pc:docMkLst>
      <pc:sldChg chg="del">
        <pc:chgData name="Debbie Marrs" userId="41df3088-ce5d-4475-af50-3bdf5f9709c2" providerId="ADAL" clId="{77CCBBCB-BEBC-4F69-A74D-160B628EDD43}" dt="2024-03-12T21:28:59.593" v="1312" actId="47"/>
        <pc:sldMkLst>
          <pc:docMk/>
          <pc:sldMk cId="3173871022" sldId="535"/>
        </pc:sldMkLst>
      </pc:sldChg>
      <pc:sldChg chg="modSp mod">
        <pc:chgData name="Debbie Marrs" userId="41df3088-ce5d-4475-af50-3bdf5f9709c2" providerId="ADAL" clId="{77CCBBCB-BEBC-4F69-A74D-160B628EDD43}" dt="2024-03-12T21:25:09.600" v="1283" actId="113"/>
        <pc:sldMkLst>
          <pc:docMk/>
          <pc:sldMk cId="62528792" sldId="1116"/>
        </pc:sldMkLst>
        <pc:spChg chg="mod">
          <ac:chgData name="Debbie Marrs" userId="41df3088-ce5d-4475-af50-3bdf5f9709c2" providerId="ADAL" clId="{77CCBBCB-BEBC-4F69-A74D-160B628EDD43}" dt="2024-03-12T21:25:09.600" v="1283" actId="113"/>
          <ac:spMkLst>
            <pc:docMk/>
            <pc:sldMk cId="62528792" sldId="1116"/>
            <ac:spMk id="29" creationId="{7CF0BA33-5C02-4E53-B098-BD89A231B4F4}"/>
          </ac:spMkLst>
        </pc:spChg>
      </pc:sldChg>
      <pc:sldChg chg="modSp mod">
        <pc:chgData name="Debbie Marrs" userId="41df3088-ce5d-4475-af50-3bdf5f9709c2" providerId="ADAL" clId="{77CCBBCB-BEBC-4F69-A74D-160B628EDD43}" dt="2024-03-12T21:25:19.425" v="1286" actId="113"/>
        <pc:sldMkLst>
          <pc:docMk/>
          <pc:sldMk cId="466540310" sldId="1117"/>
        </pc:sldMkLst>
        <pc:spChg chg="mod">
          <ac:chgData name="Debbie Marrs" userId="41df3088-ce5d-4475-af50-3bdf5f9709c2" providerId="ADAL" clId="{77CCBBCB-BEBC-4F69-A74D-160B628EDD43}" dt="2024-03-12T21:25:16.305" v="1285" actId="1076"/>
          <ac:spMkLst>
            <pc:docMk/>
            <pc:sldMk cId="466540310" sldId="1117"/>
            <ac:spMk id="15" creationId="{7A16E979-A38D-6CAB-EF7C-1A968711450B}"/>
          </ac:spMkLst>
        </pc:spChg>
        <pc:spChg chg="mod">
          <ac:chgData name="Debbie Marrs" userId="41df3088-ce5d-4475-af50-3bdf5f9709c2" providerId="ADAL" clId="{77CCBBCB-BEBC-4F69-A74D-160B628EDD43}" dt="2024-03-12T21:25:19.425" v="1286" actId="113"/>
          <ac:spMkLst>
            <pc:docMk/>
            <pc:sldMk cId="466540310" sldId="1117"/>
            <ac:spMk id="29" creationId="{CF7D6D30-B910-AC5D-AEA4-5478335EB2BE}"/>
          </ac:spMkLst>
        </pc:spChg>
      </pc:sldChg>
      <pc:sldChg chg="modSp mod">
        <pc:chgData name="Debbie Marrs" userId="41df3088-ce5d-4475-af50-3bdf5f9709c2" providerId="ADAL" clId="{77CCBBCB-BEBC-4F69-A74D-160B628EDD43}" dt="2024-03-12T21:25:24.080" v="1287" actId="113"/>
        <pc:sldMkLst>
          <pc:docMk/>
          <pc:sldMk cId="2893890243" sldId="1118"/>
        </pc:sldMkLst>
        <pc:spChg chg="mod">
          <ac:chgData name="Debbie Marrs" userId="41df3088-ce5d-4475-af50-3bdf5f9709c2" providerId="ADAL" clId="{77CCBBCB-BEBC-4F69-A74D-160B628EDD43}" dt="2024-03-12T21:25:24.080" v="1287" actId="113"/>
          <ac:spMkLst>
            <pc:docMk/>
            <pc:sldMk cId="2893890243" sldId="1118"/>
            <ac:spMk id="29" creationId="{0BB25D04-535A-E160-DB2A-D9C406679B1B}"/>
          </ac:spMkLst>
        </pc:spChg>
      </pc:sldChg>
      <pc:sldChg chg="modNotesTx">
        <pc:chgData name="Debbie Marrs" userId="41df3088-ce5d-4475-af50-3bdf5f9709c2" providerId="ADAL" clId="{77CCBBCB-BEBC-4F69-A74D-160B628EDD43}" dt="2024-03-12T21:44:32.521" v="2571" actId="20577"/>
        <pc:sldMkLst>
          <pc:docMk/>
          <pc:sldMk cId="2679097383" sldId="1256"/>
        </pc:sldMkLst>
      </pc:sldChg>
      <pc:sldChg chg="modSp mod modNotesTx">
        <pc:chgData name="Debbie Marrs" userId="41df3088-ce5d-4475-af50-3bdf5f9709c2" providerId="ADAL" clId="{77CCBBCB-BEBC-4F69-A74D-160B628EDD43}" dt="2024-03-12T21:27:33.671" v="1302" actId="20577"/>
        <pc:sldMkLst>
          <pc:docMk/>
          <pc:sldMk cId="319585427" sldId="1436"/>
        </pc:sldMkLst>
        <pc:spChg chg="mod">
          <ac:chgData name="Debbie Marrs" userId="41df3088-ce5d-4475-af50-3bdf5f9709c2" providerId="ADAL" clId="{77CCBBCB-BEBC-4F69-A74D-160B628EDD43}" dt="2024-03-12T20:51:38.726" v="639" actId="207"/>
          <ac:spMkLst>
            <pc:docMk/>
            <pc:sldMk cId="319585427" sldId="1436"/>
            <ac:spMk id="2" creationId="{46641B30-8933-4962-ACC1-3A61C9A41FB9}"/>
          </ac:spMkLst>
        </pc:spChg>
        <pc:spChg chg="mod">
          <ac:chgData name="Debbie Marrs" userId="41df3088-ce5d-4475-af50-3bdf5f9709c2" providerId="ADAL" clId="{77CCBBCB-BEBC-4F69-A74D-160B628EDD43}" dt="2024-03-12T20:36:32.984" v="160" actId="1037"/>
          <ac:spMkLst>
            <pc:docMk/>
            <pc:sldMk cId="319585427" sldId="1436"/>
            <ac:spMk id="9" creationId="{B24F793F-8831-43E5-B60E-8F60DC293E4E}"/>
          </ac:spMkLst>
        </pc:spChg>
        <pc:spChg chg="mod">
          <ac:chgData name="Debbie Marrs" userId="41df3088-ce5d-4475-af50-3bdf5f9709c2" providerId="ADAL" clId="{77CCBBCB-BEBC-4F69-A74D-160B628EDD43}" dt="2024-03-12T20:51:26.687" v="637" actId="207"/>
          <ac:spMkLst>
            <pc:docMk/>
            <pc:sldMk cId="319585427" sldId="1436"/>
            <ac:spMk id="10" creationId="{1574A07D-35A2-4F69-B967-9008227C7BD8}"/>
          </ac:spMkLst>
        </pc:spChg>
        <pc:spChg chg="mod">
          <ac:chgData name="Debbie Marrs" userId="41df3088-ce5d-4475-af50-3bdf5f9709c2" providerId="ADAL" clId="{77CCBBCB-BEBC-4F69-A74D-160B628EDD43}" dt="2024-03-12T21:25:39.285" v="1289" actId="20577"/>
          <ac:spMkLst>
            <pc:docMk/>
            <pc:sldMk cId="319585427" sldId="1436"/>
            <ac:spMk id="18" creationId="{E42E5ECA-47D4-43DB-B691-8E34DAF213A9}"/>
          </ac:spMkLst>
        </pc:spChg>
        <pc:spChg chg="mod">
          <ac:chgData name="Debbie Marrs" userId="41df3088-ce5d-4475-af50-3bdf5f9709c2" providerId="ADAL" clId="{77CCBBCB-BEBC-4F69-A74D-160B628EDD43}" dt="2024-03-12T20:51:59.848" v="640" actId="207"/>
          <ac:spMkLst>
            <pc:docMk/>
            <pc:sldMk cId="319585427" sldId="1436"/>
            <ac:spMk id="44" creationId="{E4D93C43-ED43-45C8-B23A-69C6D79D4313}"/>
          </ac:spMkLst>
        </pc:spChg>
        <pc:spChg chg="mod">
          <ac:chgData name="Debbie Marrs" userId="41df3088-ce5d-4475-af50-3bdf5f9709c2" providerId="ADAL" clId="{77CCBBCB-BEBC-4F69-A74D-160B628EDD43}" dt="2024-03-12T20:52:02.272" v="641" actId="207"/>
          <ac:spMkLst>
            <pc:docMk/>
            <pc:sldMk cId="319585427" sldId="1436"/>
            <ac:spMk id="45" creationId="{9857641D-EE01-4C76-86E6-FC4CB6C9F573}"/>
          </ac:spMkLst>
        </pc:spChg>
        <pc:spChg chg="mod">
          <ac:chgData name="Debbie Marrs" userId="41df3088-ce5d-4475-af50-3bdf5f9709c2" providerId="ADAL" clId="{77CCBBCB-BEBC-4F69-A74D-160B628EDD43}" dt="2024-03-12T20:36:32.984" v="160" actId="1037"/>
          <ac:spMkLst>
            <pc:docMk/>
            <pc:sldMk cId="319585427" sldId="1436"/>
            <ac:spMk id="46" creationId="{16627DE4-ED29-4109-8EAF-5398D54DCF23}"/>
          </ac:spMkLst>
        </pc:spChg>
      </pc:sldChg>
      <pc:sldChg chg="addSp modSp mod modNotesTx">
        <pc:chgData name="Debbie Marrs" userId="41df3088-ce5d-4475-af50-3bdf5f9709c2" providerId="ADAL" clId="{77CCBBCB-BEBC-4F69-A74D-160B628EDD43}" dt="2024-03-12T21:28:55.167" v="1311" actId="114"/>
        <pc:sldMkLst>
          <pc:docMk/>
          <pc:sldMk cId="1665809006" sldId="1448"/>
        </pc:sldMkLst>
        <pc:spChg chg="add mod">
          <ac:chgData name="Debbie Marrs" userId="41df3088-ce5d-4475-af50-3bdf5f9709c2" providerId="ADAL" clId="{77CCBBCB-BEBC-4F69-A74D-160B628EDD43}" dt="2024-03-12T21:28:55.167" v="1311" actId="114"/>
          <ac:spMkLst>
            <pc:docMk/>
            <pc:sldMk cId="1665809006" sldId="1448"/>
            <ac:spMk id="3" creationId="{EF4E4DAC-B781-F2A8-F5E2-9B7B225C1C59}"/>
          </ac:spMkLst>
        </pc:spChg>
        <pc:spChg chg="mod">
          <ac:chgData name="Debbie Marrs" userId="41df3088-ce5d-4475-af50-3bdf5f9709c2" providerId="ADAL" clId="{77CCBBCB-BEBC-4F69-A74D-160B628EDD43}" dt="2024-03-12T21:25:46.526" v="1290" actId="113"/>
          <ac:spMkLst>
            <pc:docMk/>
            <pc:sldMk cId="1665809006" sldId="1448"/>
            <ac:spMk id="6" creationId="{00000000-0000-0000-0000-000000000000}"/>
          </ac:spMkLst>
        </pc:spChg>
        <pc:spChg chg="mod">
          <ac:chgData name="Debbie Marrs" userId="41df3088-ce5d-4475-af50-3bdf5f9709c2" providerId="ADAL" clId="{77CCBBCB-BEBC-4F69-A74D-160B628EDD43}" dt="2024-03-12T21:20:33.752" v="889" actId="6549"/>
          <ac:spMkLst>
            <pc:docMk/>
            <pc:sldMk cId="1665809006" sldId="1448"/>
            <ac:spMk id="61" creationId="{7BAB198C-62D6-47C3-A1D0-36FB48FE6DF8}"/>
          </ac:spMkLst>
        </pc:spChg>
        <pc:spChg chg="mod">
          <ac:chgData name="Debbie Marrs" userId="41df3088-ce5d-4475-af50-3bdf5f9709c2" providerId="ADAL" clId="{77CCBBCB-BEBC-4F69-A74D-160B628EDD43}" dt="2024-03-12T21:21:04.568" v="936" actId="20577"/>
          <ac:spMkLst>
            <pc:docMk/>
            <pc:sldMk cId="1665809006" sldId="1448"/>
            <ac:spMk id="62" creationId="{7BAB198C-62D6-47C3-A1D0-36FB48FE6DF8}"/>
          </ac:spMkLst>
        </pc:spChg>
        <pc:spChg chg="mod">
          <ac:chgData name="Debbie Marrs" userId="41df3088-ce5d-4475-af50-3bdf5f9709c2" providerId="ADAL" clId="{77CCBBCB-BEBC-4F69-A74D-160B628EDD43}" dt="2024-03-12T21:21:31.429" v="1024" actId="20577"/>
          <ac:spMkLst>
            <pc:docMk/>
            <pc:sldMk cId="1665809006" sldId="1448"/>
            <ac:spMk id="63" creationId="{7BAB198C-62D6-47C3-A1D0-36FB48FE6D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7C423-6720-401F-9419-E1D787572EE0}"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AE796-97CE-4335-9D88-5F0EBDF33482}" type="slidenum">
              <a:rPr lang="en-US" smtClean="0"/>
              <a:t>‹#›</a:t>
            </a:fld>
            <a:endParaRPr lang="en-US"/>
          </a:p>
        </p:txBody>
      </p:sp>
    </p:spTree>
    <p:extLst>
      <p:ext uri="{BB962C8B-B14F-4D97-AF65-F5344CB8AC3E}">
        <p14:creationId xmlns:p14="http://schemas.microsoft.com/office/powerpoint/2010/main" val="232825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mn-lt"/>
              </a:rPr>
              <a:t>Welcome to Disability Coordinator Orientation – Part 2 webinar, Disability Accommodation – Policy. This webinar along with part 2b are overviews of the requirements contained within PRH Form 2-03, </a:t>
            </a:r>
            <a:r>
              <a:rPr lang="en-US" sz="1800" b="1" i="0" u="none" strike="noStrike" baseline="0" dirty="0">
                <a:solidFill>
                  <a:srgbClr val="000000"/>
                </a:solidFill>
                <a:latin typeface="+mn-lt"/>
              </a:rPr>
              <a:t>PROCEDURES FOR PROVIDING REASONABLE ACCOMMODATION, REASONABLE MODIFICATIONS IN POLICIES, PRACTICES, OR PROCEDURES, AND AUXILIARY AIDS AND SERVICES FOR PARTICIPATION IN THE JOB CORPS PROGRAM.</a:t>
            </a:r>
            <a:endParaRPr lang="en-US" b="0" i="0" dirty="0">
              <a:solidFill>
                <a:srgbClr val="444444"/>
              </a:solidFill>
              <a:effectLst/>
              <a:latin typeface="+mn-lt"/>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1</a:t>
            </a:fld>
            <a:endParaRPr lang="en-US"/>
          </a:p>
        </p:txBody>
      </p:sp>
    </p:spTree>
    <p:extLst>
      <p:ext uri="{BB962C8B-B14F-4D97-AF65-F5344CB8AC3E}">
        <p14:creationId xmlns:p14="http://schemas.microsoft.com/office/powerpoint/2010/main" val="217759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Disability Accommodations for individuals with disabilities provides access to participate in the Job Corps program. Job Corps is obligated to provide reasonable accommodations, modifications and auxiliary aids and services to qualified individuals with a disability. Let’s start by reviewing related Disability Accommodations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10</a:t>
            </a:fld>
            <a:endParaRPr lang="en-US"/>
          </a:p>
        </p:txBody>
      </p:sp>
    </p:spTree>
    <p:extLst>
      <p:ext uri="{BB962C8B-B14F-4D97-AF65-F5344CB8AC3E}">
        <p14:creationId xmlns:p14="http://schemas.microsoft.com/office/powerpoint/2010/main" val="92715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b="0" i="0" dirty="0">
                <a:solidFill>
                  <a:srgbClr val="000000"/>
                </a:solidFill>
                <a:effectLst/>
                <a:latin typeface="+mn-lt"/>
                <a:ea typeface="Calibri" panose="020F0502020204030204" pitchFamily="34" charset="0"/>
                <a:cs typeface="Calibri" panose="020F0502020204030204" pitchFamily="34" charset="0"/>
              </a:rPr>
              <a:t>There are two SOP requirements for the Disability Program, one on the center’s applicant file review process and this one which is on disability accommodation.</a:t>
            </a:r>
            <a:endParaRPr lang="en-US" dirty="0">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11</a:t>
            </a:fld>
            <a:endParaRPr lang="en-US"/>
          </a:p>
        </p:txBody>
      </p:sp>
    </p:spTree>
    <p:extLst>
      <p:ext uri="{BB962C8B-B14F-4D97-AF65-F5344CB8AC3E}">
        <p14:creationId xmlns:p14="http://schemas.microsoft.com/office/powerpoint/2010/main" val="30663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mn-lt"/>
                <a:ea typeface="Calibri" panose="020F0502020204030204" pitchFamily="34" charset="0"/>
              </a:rPr>
              <a:t>DA Standard Operating Procedure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Calibri" panose="020F0502020204030204" pitchFamily="34" charset="0"/>
              </a:rPr>
              <a:t>As you know, a SOP outlines how the center is going to implement and execute required policy. On the right-hand side of the screen, there </a:t>
            </a:r>
            <a:r>
              <a:rPr lang="en-US" sz="1200">
                <a:latin typeface="+mn-lt"/>
              </a:rPr>
              <a:t>is a partial snapshot of a sample DA Process SOP. </a:t>
            </a:r>
            <a:r>
              <a:rPr lang="en-US" sz="1200">
                <a:effectLst/>
                <a:latin typeface="+mn-lt"/>
              </a:rPr>
              <a:t>Your center’s DA </a:t>
            </a:r>
            <a:r>
              <a:rPr lang="en-US" sz="1200">
                <a:effectLst/>
                <a:latin typeface="+mn-lt"/>
                <a:ea typeface="Calibri" panose="020F0502020204030204" pitchFamily="34" charset="0"/>
              </a:rPr>
              <a:t>SOP must contain all the required procedures as outlined in PRH 1: 1.5, Form 2-03 and Exhibit 5-1. The center DCs coordinate the Disability Accommodation Process or DAP and must ensure that the DA SOP is in place and that the SOP is r</a:t>
            </a:r>
            <a:r>
              <a:rPr lang="en-US" sz="1200">
                <a:latin typeface="+mn-lt"/>
              </a:rPr>
              <a:t>eflective of the center’s actual DA practice/process. </a:t>
            </a:r>
            <a:r>
              <a:rPr lang="en-US" sz="1200">
                <a:effectLst/>
                <a:latin typeface="+mn-lt"/>
                <a:ea typeface="Calibri" panose="020F0502020204030204" pitchFamily="34" charset="0"/>
              </a:rPr>
              <a:t>This SOP must be approved by the DOL Regional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 entire template can be downloaded from the Job Corps Disability Support Services Website in the DA resources section; however, we will provide you with a link to this template in the chat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endParaRPr lang="en-US" sz="1200"/>
          </a:p>
          <a:p>
            <a:endParaRPr lang="en-US" sz="1200"/>
          </a:p>
        </p:txBody>
      </p:sp>
      <p:sp>
        <p:nvSpPr>
          <p:cNvPr id="4" name="Slide Number Placeholder 3"/>
          <p:cNvSpPr>
            <a:spLocks noGrp="1"/>
          </p:cNvSpPr>
          <p:nvPr>
            <p:ph type="sldNum" sz="quarter" idx="5"/>
          </p:nvPr>
        </p:nvSpPr>
        <p:spPr/>
        <p:txBody>
          <a:bodyPr/>
          <a:lstStyle/>
          <a:p>
            <a:fld id="{237AE796-97CE-4335-9D88-5F0EBDF33482}" type="slidenum">
              <a:rPr lang="en-US" smtClean="0"/>
              <a:t>12</a:t>
            </a:fld>
            <a:endParaRPr lang="en-US"/>
          </a:p>
        </p:txBody>
      </p:sp>
    </p:spTree>
    <p:extLst>
      <p:ext uri="{BB962C8B-B14F-4D97-AF65-F5344CB8AC3E}">
        <p14:creationId xmlns:p14="http://schemas.microsoft.com/office/powerpoint/2010/main" val="214479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New Roman" panose="02020603050405020304" pitchFamily="18" charset="0"/>
              </a:rPr>
              <a:t> </a:t>
            </a:r>
            <a:r>
              <a:rPr lang="en-US" sz="1800" b="1" i="0">
                <a:solidFill>
                  <a:srgbClr val="444444"/>
                </a:solidFill>
                <a:effectLst/>
                <a:latin typeface="+mn-lt"/>
              </a:rPr>
              <a:t>Defining Disability</a:t>
            </a:r>
            <a:endParaRPr lang="en-US" b="1" i="0">
              <a:solidFill>
                <a:srgbClr val="444444"/>
              </a:solidFill>
              <a:effectLst/>
              <a:latin typeface="+mn-lt"/>
            </a:endParaRPr>
          </a:p>
          <a:p>
            <a:pPr algn="l" rtl="0" fontAlgn="base"/>
            <a:r>
              <a:rPr lang="en-US" sz="1800" b="0" i="0">
                <a:solidFill>
                  <a:srgbClr val="444444"/>
                </a:solidFill>
                <a:effectLst/>
                <a:latin typeface="+mn-lt"/>
              </a:rPr>
              <a:t>​</a:t>
            </a:r>
            <a:endParaRPr lang="en-US" b="0" i="0">
              <a:solidFill>
                <a:srgbClr val="444444"/>
              </a:solidFill>
              <a:effectLst/>
              <a:latin typeface="+mn-lt"/>
            </a:endParaRPr>
          </a:p>
          <a:p>
            <a:pPr algn="l" rtl="0" fontAlgn="base"/>
            <a:r>
              <a:rPr lang="en-US" sz="1800" b="0" i="0" u="none" strike="noStrike">
                <a:solidFill>
                  <a:srgbClr val="000000"/>
                </a:solidFill>
                <a:effectLst/>
                <a:latin typeface="+mn-lt"/>
              </a:rPr>
              <a:t>This section discusses the definition of a disability and impairments that are almost always considered a disability.</a:t>
            </a:r>
            <a:endParaRPr lang="en-US" b="0" i="0">
              <a:solidFill>
                <a:srgbClr val="444444"/>
              </a:solidFill>
              <a:effectLst/>
              <a:latin typeface="+mn-lt"/>
            </a:endParaRP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13</a:t>
            </a:fld>
            <a:endParaRPr lang="en-US"/>
          </a:p>
        </p:txBody>
      </p:sp>
    </p:spTree>
    <p:extLst>
      <p:ext uri="{BB962C8B-B14F-4D97-AF65-F5344CB8AC3E}">
        <p14:creationId xmlns:p14="http://schemas.microsoft.com/office/powerpoint/2010/main" val="396864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a:bodyPr>
          <a:lstStyle/>
          <a:p>
            <a:r>
              <a:rPr lang="en-US" dirty="0">
                <a:latin typeface="+mn-lt"/>
                <a:ea typeface="Times New Roman" panose="02020603050405020304" pitchFamily="18" charset="0"/>
                <a:cs typeface="Calibri"/>
              </a:rPr>
              <a:t>“Disability” means, with respect to an individual: </a:t>
            </a:r>
            <a:r>
              <a:rPr lang="en-US" spc="-15" dirty="0">
                <a:latin typeface="+mn-lt"/>
                <a:ea typeface="Times New Roman" panose="02020603050405020304" pitchFamily="18" charset="0"/>
                <a:cs typeface="Calibri"/>
              </a:rPr>
              <a:t>A physical or mental impairment that substantially limits one or more of the major life activities of such individual. </a:t>
            </a:r>
            <a:r>
              <a:rPr lang="en-US" dirty="0">
                <a:latin typeface="+mn-lt"/>
                <a:ea typeface="Times New Roman" panose="02020603050405020304" pitchFamily="18" charset="0"/>
                <a:cs typeface="Calibri"/>
              </a:rPr>
              <a:t>Major life activities include such things as walking, talking, eating, breathing, learning, bodily functions, etc. If a person has certain conditions that impact major body or system functions, even when stable, that individual may be considered as a person with a disability. For example, if a person has diabetes, they are almost always considered to have a disability because of the impact of the condition to the endocrine system. </a:t>
            </a:r>
          </a:p>
          <a:p>
            <a:endParaRPr lang="en-US" dirty="0">
              <a:latin typeface="+mn-lt"/>
              <a:ea typeface="Times New Roman" panose="02020603050405020304" pitchFamily="18" charset="0"/>
              <a:cs typeface="Calibri"/>
            </a:endParaRPr>
          </a:p>
          <a:p>
            <a:r>
              <a:rPr lang="en-US" dirty="0">
                <a:latin typeface="+mn-lt"/>
                <a:ea typeface="Times New Roman" panose="02020603050405020304" pitchFamily="18" charset="0"/>
                <a:cs typeface="Calibri"/>
              </a:rPr>
              <a:t>The definition of “disability” shall be construed broadly in favor of expansive coverage, to the maximum extent permitted by federal disability nondiscrimination law.</a:t>
            </a:r>
          </a:p>
          <a:p>
            <a:endParaRPr lang="en-US" dirty="0">
              <a:latin typeface="Calibri"/>
              <a:cs typeface="Calibri"/>
            </a:endParaRPr>
          </a:p>
          <a:p>
            <a:endParaRPr lang="en-US"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14</a:t>
            </a:fld>
            <a:endParaRPr lang="ko-KR" altLang="en-US"/>
          </a:p>
        </p:txBody>
      </p:sp>
    </p:spTree>
    <p:extLst>
      <p:ext uri="{BB962C8B-B14F-4D97-AF65-F5344CB8AC3E}">
        <p14:creationId xmlns:p14="http://schemas.microsoft.com/office/powerpoint/2010/main" val="120145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sz="1800" dirty="0"/>
              <a:t>As defined by the Americans with Disabilities Act as Amended (ADAAA) in 2008 , the definition of a disability is “a physical or mental impairment that substantially limits one or more of a person’s major life activities.” </a:t>
            </a:r>
          </a:p>
          <a:p>
            <a:pPr marL="0" lvl="1">
              <a:defRPr/>
            </a:pPr>
            <a:endParaRPr lang="en-US" sz="1800" dirty="0"/>
          </a:p>
          <a:p>
            <a:pPr marL="0" lvl="1">
              <a:defRPr/>
            </a:pPr>
            <a:r>
              <a:rPr lang="en-US" sz="1800" dirty="0"/>
              <a:t>Whether a particular person has an impairment that satisfies this definition, and whether a specific accommodation is appropriate for a particular person must be determined on a </a:t>
            </a:r>
            <a:r>
              <a:rPr lang="en-US" sz="1800" u="sng" dirty="0"/>
              <a:t>case-by-case basis</a:t>
            </a:r>
            <a:r>
              <a:rPr lang="en-US" sz="1800" u="none" dirty="0"/>
              <a:t> </a:t>
            </a:r>
            <a:r>
              <a:rPr lang="en-US" sz="1800" dirty="0"/>
              <a:t>by someone with expertise in the field. Let’s examine the sub parts of this definition one by one starting with </a:t>
            </a:r>
            <a:r>
              <a:rPr lang="en-US" sz="1800" b="1" dirty="0"/>
              <a:t>What is a physical or mental impairment?</a:t>
            </a:r>
          </a:p>
          <a:p>
            <a:pPr marL="0" lvl="1">
              <a:defRPr/>
            </a:pPr>
            <a:endParaRPr lang="en-US" sz="1800" dirty="0"/>
          </a:p>
          <a:p>
            <a:r>
              <a:rPr lang="en-US" sz="1800" dirty="0"/>
              <a:t>A physical impairment is any physiological disorder or condition, cosmetic disfigurement, or anatomical loss affecting one or more body systems such as: Neurological, musculoskeletal, special sense organs, respiratory (including speech organs), cardiovascular, reproductive, digestive, genitourinary, immune, circulatory, hemic, lymphatic, skin, and endocrine.</a:t>
            </a:r>
          </a:p>
          <a:p>
            <a:endParaRPr lang="en-US" sz="1800" dirty="0"/>
          </a:p>
          <a:p>
            <a:r>
              <a:rPr lang="en-US" sz="1800" dirty="0"/>
              <a:t>A mental impairment is any mental or psychological disorder such as intellectual disability, organic brain syndrome, emotional or mental illness, and specific learning disabilities.</a:t>
            </a:r>
            <a:endParaRPr lang="en-US" dirty="0"/>
          </a:p>
          <a:p>
            <a:r>
              <a:rPr lang="en-US" dirty="0"/>
              <a:t>Some examples of physical and mental disabilities include: Blindness, deafness, intellectual and learning disabilities, Diabetes, ADHD, Depression, Generalized Anxiety Disorders, etc.</a:t>
            </a:r>
          </a:p>
          <a:p>
            <a:endParaRPr lang="en-US" dirty="0"/>
          </a:p>
          <a:p>
            <a:r>
              <a:rPr lang="en-US" b="1" dirty="0"/>
              <a:t>What does it mean to substantially limit?</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i="1" dirty="0">
                <a:latin typeface="+mn-lt"/>
              </a:rPr>
              <a:t>An impairment is a disability if it substantially limits the ability of an individual to perform a major life activity as </a:t>
            </a:r>
            <a:r>
              <a:rPr lang="en-US" sz="1800" b="1" i="1" u="sng" dirty="0">
                <a:latin typeface="+mn-lt"/>
              </a:rPr>
              <a:t>compared</a:t>
            </a:r>
            <a:r>
              <a:rPr lang="en-US" sz="1800" b="1" i="1" dirty="0">
                <a:latin typeface="+mn-lt"/>
              </a:rPr>
              <a:t> </a:t>
            </a:r>
            <a:r>
              <a:rPr lang="en-US" sz="1800" i="1" dirty="0">
                <a:latin typeface="+mn-lt"/>
              </a:rPr>
              <a:t>to most people in the general population. </a:t>
            </a:r>
            <a:r>
              <a:rPr lang="en-US" dirty="0"/>
              <a:t>An impairment need not prevent, or significantly or severely restrict the individual from performing a major life activity in order to be considered substantially limiting.</a:t>
            </a:r>
            <a:endParaRPr lang="en-US" sz="1800" i="1" dirty="0">
              <a:latin typeface="+mn-lt"/>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b="0" i="0" dirty="0">
              <a:latin typeface="+mn-lt"/>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0" i="0" dirty="0">
                <a:latin typeface="+mn-lt"/>
              </a:rPr>
              <a:t>Determining substantial limitation requires </a:t>
            </a:r>
            <a:r>
              <a:rPr lang="en-US" sz="1800" b="0" i="0" dirty="0">
                <a:solidFill>
                  <a:schemeClr val="bg1"/>
                </a:solidFill>
              </a:rPr>
              <a:t>an individualized assessment of the individual’s functioning which generally is done via a review of disclosed medical, health, or disability related documentation. This assessment “should NOT” </a:t>
            </a:r>
            <a:r>
              <a:rPr lang="en-US" sz="1800" dirty="0">
                <a:solidFill>
                  <a:schemeClr val="bg1"/>
                </a:solidFill>
              </a:rPr>
              <a:t>require extensive analysis and the information must be construed broadly in favor of expansive coverage; “substantially limits” is not meant to be a demanding standard. In other words, Job Corps takes a broad sweep in reviewing and accepting a variety of forms of documentation to support an individual’s disability status.</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p>
            <a:pPr marL="0" lvl="1">
              <a:defRPr/>
            </a:pPr>
            <a:r>
              <a:rPr lang="en-US" dirty="0"/>
              <a:t>Certain impairments will virtually always be found to result in substantial limitation in performing certain life activities and we will review some of those in the next few slides. </a:t>
            </a:r>
          </a:p>
          <a:p>
            <a:pPr marL="0" lvl="1">
              <a:defRPr/>
            </a:pPr>
            <a:endParaRPr lang="en-US" sz="1800" b="1" dirty="0">
              <a:solidFill>
                <a:schemeClr val="bg1"/>
              </a:solidFil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What are major life activities?</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i="0" dirty="0">
                <a:latin typeface="+mn-lt"/>
              </a:rPr>
              <a:t>A major life activity is one that is of central important to daily life. For example, learning, concentrating, communicating, caring for oneself are all examples of major life activities.</a:t>
            </a:r>
          </a:p>
          <a:p>
            <a:endParaRPr lang="en-US" b="1" dirty="0"/>
          </a:p>
          <a:p>
            <a:endParaRPr lang="en-US" b="1" dirty="0"/>
          </a:p>
        </p:txBody>
      </p:sp>
      <p:sp>
        <p:nvSpPr>
          <p:cNvPr id="4" name="Slide Number Placeholder 3"/>
          <p:cNvSpPr>
            <a:spLocks noGrp="1"/>
          </p:cNvSpPr>
          <p:nvPr>
            <p:ph type="sldNum" sz="quarter" idx="5"/>
          </p:nvPr>
        </p:nvSpPr>
        <p:spPr/>
        <p:txBody>
          <a:bodyPr/>
          <a:lstStyle/>
          <a:p>
            <a:fld id="{7678D4F5-5B32-4B17-933F-AAAA58D32A2B}" type="slidenum">
              <a:rPr lang="en-US" smtClean="0"/>
              <a:t>15</a:t>
            </a:fld>
            <a:endParaRPr lang="en-US"/>
          </a:p>
        </p:txBody>
      </p:sp>
    </p:spTree>
    <p:extLst>
      <p:ext uri="{BB962C8B-B14F-4D97-AF65-F5344CB8AC3E}">
        <p14:creationId xmlns:p14="http://schemas.microsoft.com/office/powerpoint/2010/main" val="75520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conditions and/or behaviors and symptoms that are not considered to be a disability:</a:t>
            </a:r>
          </a:p>
          <a:p>
            <a:endParaRPr lang="en-US" dirty="0"/>
          </a:p>
          <a:p>
            <a:pPr marL="285750" marR="0" lvl="0" indent="-285750" algn="l" defTabSz="13716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ln w="19050">
                  <a:noFill/>
                  <a:round/>
                </a:ln>
                <a:solidFill>
                  <a:schemeClr val="bg1"/>
                </a:solidFill>
                <a:latin typeface="Segoe UI" panose="020B0502040204020203" pitchFamily="34" charset="0"/>
                <a:ea typeface="Tahoma" panose="020B0604030504040204" pitchFamily="34" charset="0"/>
                <a:cs typeface="Segoe UI" panose="020B0502040204020203" pitchFamily="34" charset="0"/>
              </a:rPr>
              <a:t>Physical or mental impairment does not include Homosexuality and bisexuality</a:t>
            </a:r>
          </a:p>
          <a:p>
            <a:pPr marL="285750" marR="0" lvl="0" indent="-285750" algn="l" defTabSz="13716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err="1">
                <a:ln w="19050">
                  <a:noFill/>
                  <a:round/>
                </a:ln>
                <a:solidFill>
                  <a:schemeClr val="bg1"/>
                </a:solidFill>
                <a:latin typeface="Segoe UI" panose="020B0502040204020203" pitchFamily="34" charset="0"/>
                <a:ea typeface="Tahoma" panose="020B0604030504040204" pitchFamily="34" charset="0"/>
                <a:cs typeface="Segoe UI" panose="020B0502040204020203" pitchFamily="34" charset="0"/>
              </a:rPr>
              <a:t>Transvestism</a:t>
            </a:r>
            <a:r>
              <a:rPr lang="en-US" sz="1800" dirty="0">
                <a:ln w="19050">
                  <a:noFill/>
                  <a:round/>
                </a:ln>
                <a:solidFill>
                  <a:schemeClr val="bg1"/>
                </a:solidFill>
                <a:latin typeface="Segoe UI" panose="020B0502040204020203" pitchFamily="34" charset="0"/>
                <a:ea typeface="Tahoma" panose="020B0604030504040204" pitchFamily="34" charset="0"/>
                <a:cs typeface="Segoe UI" panose="020B0502040204020203" pitchFamily="34" charset="0"/>
              </a:rPr>
              <a:t>, transsexualism, or gender identity disorders not resulting from physical impairments</a:t>
            </a:r>
          </a:p>
          <a:p>
            <a:pPr marL="285750" marR="0" lvl="0" indent="-285750" algn="l" defTabSz="13716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ln w="19050">
                  <a:noFill/>
                  <a:round/>
                </a:ln>
                <a:solidFill>
                  <a:schemeClr val="bg1"/>
                </a:solidFill>
                <a:latin typeface="Segoe UI" panose="020B0502040204020203" pitchFamily="34" charset="0"/>
                <a:ea typeface="Tahoma" panose="020B0604030504040204" pitchFamily="34" charset="0"/>
                <a:cs typeface="Segoe UI" panose="020B0502040204020203" pitchFamily="34" charset="0"/>
              </a:rPr>
              <a:t>Pedophilia, exhibitionism, voyeurism, or other sexual behavior disorders; compulsive gambling, kleptomania, or pyromania </a:t>
            </a:r>
          </a:p>
          <a:p>
            <a:pPr marL="285750" marR="0" lvl="0" indent="-285750" algn="l" defTabSz="13716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ln w="19050">
                  <a:noFill/>
                  <a:round/>
                </a:ln>
                <a:solidFill>
                  <a:schemeClr val="bg1"/>
                </a:solidFill>
                <a:latin typeface="Segoe UI" panose="020B0502040204020203" pitchFamily="34" charset="0"/>
                <a:ea typeface="Tahoma" panose="020B0604030504040204" pitchFamily="34" charset="0"/>
                <a:cs typeface="Segoe UI" panose="020B0502040204020203" pitchFamily="34" charset="0"/>
              </a:rPr>
              <a:t>Psychoactive substance-use disorders resulting from current illegal use of drugs</a:t>
            </a:r>
          </a:p>
          <a:p>
            <a:pPr marL="285750" indent="-285750">
              <a:buFont typeface="Wingdings" panose="05000000000000000000" pitchFamily="2" charset="2"/>
              <a:buChar char="§"/>
            </a:pPr>
            <a:endParaRPr lang="en-US" dirty="0"/>
          </a:p>
          <a:p>
            <a:pPr marL="0" indent="0">
              <a:buFont typeface="Wingdings" panose="05000000000000000000" pitchFamily="2" charset="2"/>
              <a:buNone/>
            </a:pPr>
            <a:r>
              <a:rPr lang="en-US" dirty="0"/>
              <a:t>A normal pregnancy is also not considered a disability. There are various conditions that may occur during pregnancy that could result in the individual being considered as a person with a temporary disability but pregnancy in and of itself is not a disability.</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Students who are Limited English or for whom English is a second language are not considered individuals with disabilities simply because of having limitations in the use of the English language. They may be entitled to certain supports based upon their language status but not based upon disability status.</a:t>
            </a:r>
          </a:p>
        </p:txBody>
      </p:sp>
      <p:sp>
        <p:nvSpPr>
          <p:cNvPr id="4" name="Slide Number Placeholder 3"/>
          <p:cNvSpPr>
            <a:spLocks noGrp="1"/>
          </p:cNvSpPr>
          <p:nvPr>
            <p:ph type="sldNum" sz="quarter" idx="5"/>
          </p:nvPr>
        </p:nvSpPr>
        <p:spPr/>
        <p:txBody>
          <a:bodyPr/>
          <a:lstStyle/>
          <a:p>
            <a:fld id="{7678D4F5-5B32-4B17-933F-AAAA58D32A2B}" type="slidenum">
              <a:rPr lang="en-US" smtClean="0"/>
              <a:t>16</a:t>
            </a:fld>
            <a:endParaRPr lang="en-US"/>
          </a:p>
        </p:txBody>
      </p:sp>
    </p:spTree>
    <p:extLst>
      <p:ext uri="{BB962C8B-B14F-4D97-AF65-F5344CB8AC3E}">
        <p14:creationId xmlns:p14="http://schemas.microsoft.com/office/powerpoint/2010/main" val="122435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fontScale="92500" lnSpcReduction="10000"/>
          </a:bodyPr>
          <a:lstStyle/>
          <a:p>
            <a:r>
              <a:rPr lang="en-US" sz="1800" b="1" i="0" u="none" strike="noStrike" baseline="0" dirty="0">
                <a:solidFill>
                  <a:srgbClr val="000000"/>
                </a:solidFill>
                <a:latin typeface="+mn-lt"/>
              </a:rPr>
              <a:t>This list is not all inclusive.</a:t>
            </a:r>
          </a:p>
          <a:p>
            <a:endParaRPr lang="en-US" sz="1800" b="1" i="0" u="none" strike="noStrike" baseline="0" dirty="0">
              <a:solidFill>
                <a:srgbClr val="000000"/>
              </a:solidFill>
              <a:latin typeface="+mn-lt"/>
            </a:endParaRPr>
          </a:p>
          <a:p>
            <a:r>
              <a:rPr lang="en-US" sz="1800" b="1" i="0" u="none" strike="noStrike" baseline="0" dirty="0">
                <a:solidFill>
                  <a:srgbClr val="000000"/>
                </a:solidFill>
                <a:latin typeface="+mn-lt"/>
              </a:rPr>
              <a:t>Are there certain impairments that will virtually always be found to impose a substantial limitation on a major life activity? </a:t>
            </a:r>
            <a:endParaRPr lang="en-US" sz="1800" b="0" i="0" u="none" strike="noStrike" baseline="0" dirty="0">
              <a:solidFill>
                <a:srgbClr val="000000"/>
              </a:solidFill>
              <a:latin typeface="+mn-lt"/>
            </a:endParaRPr>
          </a:p>
          <a:p>
            <a:r>
              <a:rPr lang="en-US" sz="1800" b="0" i="0" u="none" strike="noStrike" baseline="0" dirty="0">
                <a:solidFill>
                  <a:srgbClr val="000000"/>
                </a:solidFill>
                <a:latin typeface="+mn-lt"/>
              </a:rPr>
              <a:t>The following impairments should be easily found to substantially limit a major life activity (and may substantially limit additional major life activities not explicitly listed).</a:t>
            </a:r>
          </a:p>
          <a:p>
            <a:endParaRPr lang="en-US" sz="1800" b="0" i="0" u="none" strike="noStrike" baseline="0" dirty="0">
              <a:solidFill>
                <a:srgbClr val="000000"/>
              </a:solidFill>
              <a:latin typeface="+mn-lt"/>
            </a:endParaRPr>
          </a:p>
          <a:p>
            <a:r>
              <a:rPr lang="en-US" dirty="0">
                <a:latin typeface="+mn-lt"/>
              </a:rPr>
              <a:t>Some conditions essentially are always considered a disability. Mitigating factors (like taking medication) generally were removed from the legislation with the last reauthorization of the Americans with Disability Act which means that we must think about how the disorder impacts the individual should they not be on medication, receive treatment, etc. What this means is that an individual who is stable does not automatically lose their disability status and it means that we still must consider accommodations for them.  </a:t>
            </a:r>
          </a:p>
          <a:p>
            <a:endParaRPr lang="en-US" dirty="0">
              <a:latin typeface="+mn-lt"/>
            </a:endParaRPr>
          </a:p>
          <a:p>
            <a:r>
              <a:rPr lang="en-US" dirty="0">
                <a:latin typeface="+mn-lt"/>
              </a:rPr>
              <a:t>Qualified Health Professionals (QHPs) and Disability Coordinators (DCs) should not spend a lot of time analyzing whether that applicant’s condition meets the definition of a disability or requesting extensive documentation. Instead, the </a:t>
            </a:r>
            <a:r>
              <a:rPr lang="en-US" b="1" u="sng" dirty="0">
                <a:solidFill>
                  <a:srgbClr val="C00000"/>
                </a:solidFill>
                <a:latin typeface="+mn-lt"/>
              </a:rPr>
              <a:t>focus</a:t>
            </a:r>
            <a:r>
              <a:rPr lang="en-US" dirty="0">
                <a:latin typeface="+mn-lt"/>
              </a:rPr>
              <a:t> should be on the </a:t>
            </a:r>
            <a:r>
              <a:rPr lang="en-US" b="1" dirty="0">
                <a:solidFill>
                  <a:schemeClr val="tx1"/>
                </a:solidFill>
                <a:latin typeface="+mn-lt"/>
              </a:rPr>
              <a:t>accommodation </a:t>
            </a:r>
            <a:r>
              <a:rPr lang="en-US" b="0" dirty="0">
                <a:solidFill>
                  <a:schemeClr val="tx1"/>
                </a:solidFill>
                <a:latin typeface="+mn-lt"/>
              </a:rPr>
              <a:t>and whether it is reasonable and whether there are o</a:t>
            </a:r>
            <a:r>
              <a:rPr lang="en-US" b="0" dirty="0">
                <a:latin typeface="+mn-lt"/>
              </a:rPr>
              <a:t>ther disability accommodation </a:t>
            </a:r>
            <a:r>
              <a:rPr lang="en-US" dirty="0">
                <a:latin typeface="+mn-lt"/>
              </a:rPr>
              <a:t>alternatives that can be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rgbClr val="646267"/>
              </a:solidFill>
              <a:latin typeface="+mn-lt"/>
              <a:ea typeface="맑은 고딕" panose="020B0503020000020004" pitchFamily="50" charset="-127"/>
            </a:endParaRP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17</a:t>
            </a:fld>
            <a:endParaRPr lang="ko-KR" altLang="en-US"/>
          </a:p>
        </p:txBody>
      </p:sp>
    </p:spTree>
    <p:extLst>
      <p:ext uri="{BB962C8B-B14F-4D97-AF65-F5344CB8AC3E}">
        <p14:creationId xmlns:p14="http://schemas.microsoft.com/office/powerpoint/2010/main" val="1082033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Times New Roman" panose="02020603050405020304" pitchFamily="18" charset="0"/>
              </a:rPr>
              <a:t>Mitigating Measures</a:t>
            </a: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Mitigating measures include, but are not limited to Medication, medical supplies, equipment, or appliances, low-vision devices, prosthetics including limbs and devices, hearing aid(s) and cochlear implant(s) or other implantable hearing devices, mobility devices, and oxygen therapy equipment and supplies and may include the </a:t>
            </a:r>
          </a:p>
          <a:p>
            <a:pPr marL="285750" indent="-285750">
              <a:buFont typeface="Wingdings" panose="05000000000000000000" pitchFamily="2" charset="2"/>
              <a:buChar char="§"/>
            </a:pPr>
            <a:r>
              <a:rPr lang="en-US" sz="1800" b="0" i="0" u="none" strike="noStrike" baseline="0" dirty="0">
                <a:solidFill>
                  <a:srgbClr val="000000"/>
                </a:solidFill>
                <a:latin typeface="Times New Roman" panose="02020603050405020304" pitchFamily="18" charset="0"/>
              </a:rPr>
              <a:t>Use of assistive technology; </a:t>
            </a:r>
          </a:p>
          <a:p>
            <a:pPr marL="285750" indent="-285750">
              <a:buFont typeface="Wingdings" panose="05000000000000000000" pitchFamily="2" charset="2"/>
              <a:buChar char="§"/>
            </a:pPr>
            <a:r>
              <a:rPr lang="en-US" sz="1800" b="0" i="0" u="none" strike="noStrike" baseline="0" dirty="0">
                <a:solidFill>
                  <a:srgbClr val="000000"/>
                </a:solidFill>
                <a:latin typeface="Times New Roman" panose="02020603050405020304" pitchFamily="18" charset="0"/>
              </a:rPr>
              <a:t>Reasonable modifications in policies, practices, or procedures, and auxiliary aids and services; </a:t>
            </a:r>
          </a:p>
          <a:p>
            <a:pPr marL="285750" indent="-285750">
              <a:buFont typeface="Wingdings" panose="05000000000000000000" pitchFamily="2" charset="2"/>
              <a:buChar char="§"/>
            </a:pPr>
            <a:r>
              <a:rPr lang="en-US" sz="1800" b="0" i="0" u="none" strike="noStrike" baseline="0" dirty="0">
                <a:solidFill>
                  <a:srgbClr val="000000"/>
                </a:solidFill>
                <a:latin typeface="Times New Roman" panose="02020603050405020304" pitchFamily="18" charset="0"/>
              </a:rPr>
              <a:t>Learned behavioral or adaptive neurological modifications; or </a:t>
            </a:r>
          </a:p>
          <a:p>
            <a:pPr marL="285750" indent="-285750">
              <a:buFont typeface="Wingdings" panose="05000000000000000000" pitchFamily="2" charset="2"/>
              <a:buChar char="§"/>
            </a:pPr>
            <a:r>
              <a:rPr lang="en-US" sz="1800" b="0" i="0" u="none" strike="noStrike" baseline="0" dirty="0">
                <a:solidFill>
                  <a:srgbClr val="000000"/>
                </a:solidFill>
                <a:latin typeface="Times New Roman" panose="02020603050405020304" pitchFamily="18" charset="0"/>
              </a:rPr>
              <a:t>Psychotherapy, behavioral therapy, or physical therapy.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Just because a person is stable with the use of medication does not preclude them from being considered a person with a disability. A certain condition’s level of seriousness may vary in seriousness or impact over time. “Substantially limits” a major life activity shall be made without regard to the ameliorative effects of mitigating measures; in other words, taking medication and becoming stable on that medication, for example, does not remove the individual’s disability status. When thinking about how a condition impacts an individual, consider how the condition impacts them without the use of the mitigating measure.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Eyeglasses or contact lenses are two exceptions where the mitigating measure SHALL BE considered in determining ameliorative effects of a condition. For example, if a person needs glasses to see clearly and the use of the glasses enables them to see clearly, then no disability exists.</a:t>
            </a:r>
          </a:p>
        </p:txBody>
      </p:sp>
      <p:sp>
        <p:nvSpPr>
          <p:cNvPr id="4" name="Slide Number Placeholder 3"/>
          <p:cNvSpPr>
            <a:spLocks noGrp="1"/>
          </p:cNvSpPr>
          <p:nvPr>
            <p:ph type="sldNum" sz="quarter" idx="5"/>
          </p:nvPr>
        </p:nvSpPr>
        <p:spPr/>
        <p:txBody>
          <a:bodyPr/>
          <a:lstStyle/>
          <a:p>
            <a:fld id="{7678D4F5-5B32-4B17-933F-AAAA58D32A2B}" type="slidenum">
              <a:rPr lang="en-US" smtClean="0"/>
              <a:t>18</a:t>
            </a:fld>
            <a:endParaRPr lang="en-US"/>
          </a:p>
        </p:txBody>
      </p:sp>
    </p:spTree>
    <p:extLst>
      <p:ext uri="{BB962C8B-B14F-4D97-AF65-F5344CB8AC3E}">
        <p14:creationId xmlns:p14="http://schemas.microsoft.com/office/powerpoint/2010/main" val="255578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Times New Roman" panose="02020603050405020304" pitchFamily="18" charset="0"/>
              </a:rPr>
              <a:t>Episodic or Remission</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b="1">
                <a:solidFill>
                  <a:schemeClr val="accent2"/>
                </a:solidFill>
                <a:latin typeface="Tw Cen MT" panose="020B0602020104020603" pitchFamily="34" charset="0"/>
                <a:ea typeface="Segoe UI Historic" panose="020B0502040204020203" pitchFamily="34" charset="0"/>
                <a:cs typeface="Segoe UI Historic" panose="020B0502040204020203" pitchFamily="34" charset="0"/>
              </a:rPr>
              <a:t>An impairment that is episodic or in remission is a disability if it would substantially limit a major life activity when it is active. </a:t>
            </a:r>
            <a:endParaRPr lang="en-US" b="1">
              <a:solidFill>
                <a:schemeClr val="accent2"/>
              </a:solidFill>
              <a:latin typeface="Tw Cen MT Condensed" panose="020B0606020104020203" pitchFamily="34" charset="0"/>
            </a:endParaRP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An impairment that is episodic or in remission is a disability if it would substantially limit a major life activity when it is active. This means that chronic impairments with symptoms or effects that are episodic rather than present all the time are disabilities even if the symptoms or effects substantially limit a major life activity only when the impairment is active. Examples of impairments that may be episodic include epilepsy, hypertension, asthma, diabetes, major depressive disorder, bipolar disorder, and schizophrenia. </a:t>
            </a:r>
            <a:endParaRPr lang="en-US"/>
          </a:p>
        </p:txBody>
      </p:sp>
      <p:sp>
        <p:nvSpPr>
          <p:cNvPr id="4" name="Slide Number Placeholder 3"/>
          <p:cNvSpPr>
            <a:spLocks noGrp="1"/>
          </p:cNvSpPr>
          <p:nvPr>
            <p:ph type="sldNum" sz="quarter" idx="5"/>
          </p:nvPr>
        </p:nvSpPr>
        <p:spPr/>
        <p:txBody>
          <a:bodyPr/>
          <a:lstStyle/>
          <a:p>
            <a:fld id="{7678D4F5-5B32-4B17-933F-AAAA58D32A2B}" type="slidenum">
              <a:rPr lang="en-US" smtClean="0"/>
              <a:t>19</a:t>
            </a:fld>
            <a:endParaRPr lang="en-US"/>
          </a:p>
        </p:txBody>
      </p:sp>
    </p:spTree>
    <p:extLst>
      <p:ext uri="{BB962C8B-B14F-4D97-AF65-F5344CB8AC3E}">
        <p14:creationId xmlns:p14="http://schemas.microsoft.com/office/powerpoint/2010/main" val="414798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mn-lt"/>
                <a:ea typeface="Calibri" panose="020F0502020204030204" pitchFamily="34" charset="0"/>
              </a:rPr>
              <a:t>Today we will be covering Disability Accommodation – Policy which is Part 2a and on [insert the date/time’s session] will be Disability Accommodation – Process which is part 2b so be sure that you signed up to attend both sessions as there will </a:t>
            </a:r>
            <a:r>
              <a:rPr lang="en-US" sz="1200" u="sng" dirty="0">
                <a:solidFill>
                  <a:srgbClr val="FF0000"/>
                </a:solidFill>
                <a:effectLst/>
                <a:latin typeface="+mn-lt"/>
                <a:ea typeface="Calibri" panose="020F0502020204030204" pitchFamily="34" charset="0"/>
              </a:rPr>
              <a:t>NOT</a:t>
            </a:r>
            <a:r>
              <a:rPr lang="en-US" sz="1200" dirty="0">
                <a:solidFill>
                  <a:srgbClr val="FF0000"/>
                </a:solidFill>
                <a:effectLst/>
                <a:latin typeface="+mn-lt"/>
                <a:ea typeface="Calibri" panose="020F0502020204030204" pitchFamily="34" charset="0"/>
              </a:rPr>
              <a:t> </a:t>
            </a:r>
            <a:r>
              <a:rPr lang="en-US" sz="1200" dirty="0">
                <a:effectLst/>
                <a:latin typeface="+mn-lt"/>
                <a:ea typeface="Calibri" panose="020F0502020204030204" pitchFamily="34" charset="0"/>
              </a:rPr>
              <a:t>be a duplicate session of either webinar offered; however, DC 2 (parts a and b) will be offered on multiple occasions throughout the year.</a:t>
            </a:r>
          </a:p>
          <a:p>
            <a:pPr marL="0" marR="0">
              <a:spcBef>
                <a:spcPts val="0"/>
              </a:spcBef>
              <a:spcAft>
                <a:spcPts val="0"/>
              </a:spcAft>
            </a:pPr>
            <a:r>
              <a:rPr lang="en-US" sz="1200" dirty="0">
                <a:effectLst/>
                <a:latin typeface="+mn-lt"/>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individual webinars can be attended in </a:t>
            </a:r>
            <a:r>
              <a:rPr lang="en-US" b="1" u="sng" dirty="0">
                <a:latin typeface="+mn-lt"/>
              </a:rPr>
              <a:t>ANY</a:t>
            </a:r>
            <a:r>
              <a:rPr lang="en-US" dirty="0">
                <a:latin typeface="+mn-lt"/>
              </a:rPr>
              <a:t> order and routine attendance is strongly encouraged as content is updated on a regular basis.</a:t>
            </a:r>
          </a:p>
          <a:p>
            <a:pPr marL="0" marR="0">
              <a:spcBef>
                <a:spcPts val="0"/>
              </a:spcBef>
              <a:spcAft>
                <a:spcPts val="0"/>
              </a:spcAft>
            </a:pPr>
            <a:r>
              <a:rPr lang="en-US" sz="1200" dirty="0">
                <a:effectLst/>
                <a:latin typeface="+mn-lt"/>
                <a:ea typeface="Calibri" panose="020F0502020204030204" pitchFamily="34" charset="0"/>
              </a:rPr>
              <a:t>As always, we encourage you to sign up for the DC Orientation series on a routine basis as it often takes multiple sessions to absorb all the information included and the PowerPoint presentations are routinely updated and may contain new or updated information.  </a:t>
            </a:r>
          </a:p>
          <a:p>
            <a:endParaRPr lang="en-US" dirty="0">
              <a:latin typeface="+mn-lt"/>
            </a:endParaRPr>
          </a:p>
          <a:p>
            <a:r>
              <a:rPr lang="en-US" dirty="0">
                <a:latin typeface="+mn-lt"/>
              </a:rPr>
              <a:t>In addition to Part 2a and 2b of the Disability Coordinator Orientation Series, there are five more webinars to include:</a:t>
            </a:r>
          </a:p>
          <a:p>
            <a:endParaRPr lang="en-US" dirty="0">
              <a:latin typeface="+mn-lt"/>
            </a:endParaRPr>
          </a:p>
          <a:p>
            <a:pPr marL="171450" indent="-171450">
              <a:buFont typeface="Arial" panose="020B0604020202020204" pitchFamily="34" charset="0"/>
              <a:buChar char="•"/>
            </a:pPr>
            <a:r>
              <a:rPr lang="en-US" dirty="0">
                <a:latin typeface="+mn-lt"/>
              </a:rPr>
              <a:t>Part 1a is Applicant File Review Policy</a:t>
            </a:r>
          </a:p>
          <a:p>
            <a:pPr marL="171450" indent="-171450">
              <a:buFont typeface="Arial" panose="020B0604020202020204" pitchFamily="34" charset="0"/>
              <a:buChar char="•"/>
            </a:pPr>
            <a:r>
              <a:rPr lang="en-US" dirty="0">
                <a:latin typeface="+mn-lt"/>
              </a:rPr>
              <a:t>Part 1b is Applicant File Review Process</a:t>
            </a:r>
          </a:p>
          <a:p>
            <a:pPr marL="171450" indent="-171450">
              <a:buFont typeface="Arial" panose="020B0604020202020204" pitchFamily="34" charset="0"/>
              <a:buChar char="•"/>
            </a:pPr>
            <a:r>
              <a:rPr lang="en-US" dirty="0">
                <a:latin typeface="+mn-lt"/>
              </a:rPr>
              <a:t>Part 1c is on Maintaining and Managing AFR Tracking</a:t>
            </a:r>
          </a:p>
          <a:p>
            <a:pPr marL="171450" indent="-171450">
              <a:buFont typeface="Arial" panose="020B0604020202020204" pitchFamily="34" charset="0"/>
              <a:buChar char="•"/>
            </a:pPr>
            <a:r>
              <a:rPr lang="en-US" dirty="0">
                <a:latin typeface="+mn-lt"/>
              </a:rPr>
              <a:t>Part 3 is Disability Data and Accommodation Plan Entry/Notes and </a:t>
            </a:r>
          </a:p>
          <a:p>
            <a:pPr marL="171450" indent="-171450">
              <a:buFont typeface="Arial" panose="020B0604020202020204" pitchFamily="34" charset="0"/>
              <a:buChar char="•"/>
            </a:pPr>
            <a:r>
              <a:rPr lang="en-US" dirty="0">
                <a:latin typeface="+mn-lt"/>
              </a:rPr>
              <a:t>Part 4  General Disability and Other Disability Program Requirements covers general disability and other disability program requirements. </a:t>
            </a:r>
          </a:p>
        </p:txBody>
      </p:sp>
      <p:sp>
        <p:nvSpPr>
          <p:cNvPr id="4" name="Slide Number Placeholder 3"/>
          <p:cNvSpPr>
            <a:spLocks noGrp="1"/>
          </p:cNvSpPr>
          <p:nvPr>
            <p:ph type="sldNum" sz="quarter" idx="5"/>
          </p:nvPr>
        </p:nvSpPr>
        <p:spPr/>
        <p:txBody>
          <a:bodyPr/>
          <a:lstStyle/>
          <a:p>
            <a:fld id="{237AE796-97CE-4335-9D88-5F0EBDF33482}" type="slidenum">
              <a:rPr lang="en-US" smtClean="0"/>
              <a:t>2</a:t>
            </a:fld>
            <a:endParaRPr lang="en-US"/>
          </a:p>
        </p:txBody>
      </p:sp>
    </p:spTree>
    <p:extLst>
      <p:ext uri="{BB962C8B-B14F-4D97-AF65-F5344CB8AC3E}">
        <p14:creationId xmlns:p14="http://schemas.microsoft.com/office/powerpoint/2010/main" val="1354401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Temporary Disability</a:t>
            </a:r>
          </a:p>
          <a:p>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Tw Cen MT" panose="020B0602020104020603" pitchFamily="34" charset="0"/>
                <a:ea typeface="Segoe UI Historic" panose="020B0502040204020203" pitchFamily="34" charset="0"/>
                <a:cs typeface="Segoe UI Historic" panose="020B0502040204020203" pitchFamily="34" charset="0"/>
              </a:rPr>
              <a:t>What are the considerations for someone to have a temporary disability?</a:t>
            </a:r>
          </a:p>
          <a:p>
            <a:r>
              <a:rPr lang="en-US" sz="1800" b="0" i="0" u="none" strike="noStrike" baseline="0" dirty="0">
                <a:solidFill>
                  <a:srgbClr val="000000"/>
                </a:solidFill>
                <a:latin typeface="Times New Roman" panose="02020603050405020304" pitchFamily="18" charset="0"/>
              </a:rPr>
              <a:t>The effects of an impairment lasting or expected to last less than 6 months can be substantially limiting for purposes of establishing an actual disability or record of a disability.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Examples of temporary disabilities might include:</a:t>
            </a:r>
          </a:p>
          <a:p>
            <a:pPr marL="457200" indent="-457200">
              <a:lnSpc>
                <a:spcPct val="109000"/>
              </a:lnSpc>
              <a:spcBef>
                <a:spcPts val="600"/>
              </a:spcBef>
              <a:buFont typeface="Wingdings" panose="05000000000000000000" pitchFamily="2" charset="2"/>
              <a:buChar char="§"/>
            </a:pPr>
            <a:r>
              <a:rPr lang="en-US" spc="-60" dirty="0">
                <a:solidFill>
                  <a:schemeClr val="bg1">
                    <a:lumMod val="75000"/>
                    <a:lumOff val="25000"/>
                  </a:schemeClr>
                </a:solidFill>
                <a:latin typeface="Tw Cen MT" panose="020B0602020104020603" pitchFamily="34" charset="0"/>
                <a:ea typeface="Segoe UI Historic" panose="020B0502040204020203" pitchFamily="34" charset="0"/>
                <a:cs typeface="Segoe UI Historic" panose="020B0502040204020203" pitchFamily="34" charset="0"/>
              </a:rPr>
              <a:t>Concussions</a:t>
            </a:r>
          </a:p>
          <a:p>
            <a:pPr marL="457200" indent="-457200">
              <a:lnSpc>
                <a:spcPct val="109000"/>
              </a:lnSpc>
              <a:spcBef>
                <a:spcPts val="600"/>
              </a:spcBef>
              <a:buFont typeface="Wingdings" panose="05000000000000000000" pitchFamily="2" charset="2"/>
              <a:buChar char="§"/>
            </a:pPr>
            <a:r>
              <a:rPr lang="en-US" spc="-60" dirty="0">
                <a:solidFill>
                  <a:schemeClr val="bg1">
                    <a:lumMod val="75000"/>
                    <a:lumOff val="25000"/>
                  </a:schemeClr>
                </a:solidFill>
                <a:latin typeface="Tw Cen MT" panose="020B0602020104020603" pitchFamily="34" charset="0"/>
                <a:ea typeface="Segoe UI Historic" panose="020B0502040204020203" pitchFamily="34" charset="0"/>
                <a:cs typeface="Segoe UI Historic" panose="020B0502040204020203" pitchFamily="34" charset="0"/>
              </a:rPr>
              <a:t>Broken limbs</a:t>
            </a:r>
          </a:p>
          <a:p>
            <a:pPr marL="457200" indent="-457200">
              <a:lnSpc>
                <a:spcPct val="109000"/>
              </a:lnSpc>
              <a:spcBef>
                <a:spcPts val="600"/>
              </a:spcBef>
              <a:buFont typeface="Wingdings" panose="05000000000000000000" pitchFamily="2" charset="2"/>
              <a:buChar char="§"/>
            </a:pPr>
            <a:r>
              <a:rPr lang="en-US" spc="-60" dirty="0">
                <a:solidFill>
                  <a:schemeClr val="bg1">
                    <a:lumMod val="75000"/>
                    <a:lumOff val="25000"/>
                  </a:schemeClr>
                </a:solidFill>
                <a:latin typeface="Tw Cen MT" panose="020B0602020104020603" pitchFamily="34" charset="0"/>
                <a:ea typeface="Segoe UI Historic" panose="020B0502040204020203" pitchFamily="34" charset="0"/>
                <a:cs typeface="Segoe UI Historic" panose="020B0502040204020203" pitchFamily="34" charset="0"/>
              </a:rPr>
              <a:t>Surgery</a:t>
            </a:r>
            <a:endParaRPr lang="en-US" spc="-60" dirty="0">
              <a:solidFill>
                <a:schemeClr val="bg1">
                  <a:lumMod val="75000"/>
                  <a:lumOff val="25000"/>
                </a:schemeClr>
              </a:solidFill>
              <a:latin typeface="Tw Cen MT" panose="020B0602020104020603" pitchFamily="34" charset="0"/>
            </a:endParaRPr>
          </a:p>
          <a:p>
            <a:pPr marL="457200" indent="-457200">
              <a:lnSpc>
                <a:spcPct val="109000"/>
              </a:lnSpc>
              <a:spcBef>
                <a:spcPts val="600"/>
              </a:spcBef>
              <a:buFont typeface="Wingdings" panose="05000000000000000000" pitchFamily="2" charset="2"/>
              <a:buChar char="§"/>
            </a:pPr>
            <a:r>
              <a:rPr lang="en-US" spc="-60" dirty="0">
                <a:solidFill>
                  <a:schemeClr val="bg1">
                    <a:lumMod val="75000"/>
                    <a:lumOff val="25000"/>
                  </a:schemeClr>
                </a:solidFill>
                <a:latin typeface="Tw Cen MT" panose="020B0602020104020603" pitchFamily="34" charset="0"/>
                <a:ea typeface="Segoe UI Historic" panose="020B0502040204020203" pitchFamily="34" charset="0"/>
                <a:cs typeface="Segoe UI Historic" panose="020B0502040204020203" pitchFamily="34" charset="0"/>
              </a:rPr>
              <a:t>Back or Neck Injuries</a:t>
            </a:r>
          </a:p>
          <a:p>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20</a:t>
            </a:fld>
            <a:endParaRPr lang="en-US"/>
          </a:p>
        </p:txBody>
      </p:sp>
    </p:spTree>
    <p:extLst>
      <p:ext uri="{BB962C8B-B14F-4D97-AF65-F5344CB8AC3E}">
        <p14:creationId xmlns:p14="http://schemas.microsoft.com/office/powerpoint/2010/main" val="3147164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346898"/>
                </a:solidFill>
                <a:latin typeface="Arial" panose="020B0604020202020204" pitchFamily="34" charset="0"/>
                <a:cs typeface="Arial" panose="020B0604020202020204" pitchFamily="34" charset="0"/>
              </a:rPr>
              <a:t>Drug </a:t>
            </a:r>
            <a:r>
              <a:rPr lang="en-US" sz="1400" b="1" u="sng" dirty="0">
                <a:solidFill>
                  <a:srgbClr val="346898"/>
                </a:solidFill>
                <a:latin typeface="Arial" panose="020B0604020202020204" pitchFamily="34" charset="0"/>
                <a:cs typeface="Arial" panose="020B0604020202020204" pitchFamily="34" charset="0"/>
              </a:rPr>
              <a:t>Addiction</a:t>
            </a:r>
            <a:r>
              <a:rPr lang="en-US" sz="1400" b="1" dirty="0">
                <a:solidFill>
                  <a:srgbClr val="346898"/>
                </a:solidFill>
                <a:latin typeface="Arial" panose="020B0604020202020204" pitchFamily="34" charset="0"/>
                <a:cs typeface="Arial" panose="020B0604020202020204" pitchFamily="34" charset="0"/>
              </a:rPr>
              <a:t> Under the Americans with Disabilities Amendments Act (ADAAA)</a:t>
            </a:r>
            <a:endParaRPr lang="en-US" sz="1400" b="1" dirty="0">
              <a:cs typeface="Calibri"/>
            </a:endParaRPr>
          </a:p>
          <a:p>
            <a:endParaRPr lang="en-US" sz="1400" dirty="0">
              <a:cs typeface="Calibri"/>
            </a:endParaRPr>
          </a:p>
          <a:p>
            <a:r>
              <a:rPr lang="en-US" sz="1400" dirty="0">
                <a:cs typeface="Calibri"/>
              </a:rPr>
              <a:t>Addiction is an impairment that substantially limits the major life activity of the brain and neurological functions. </a:t>
            </a:r>
          </a:p>
          <a:p>
            <a:endParaRPr lang="en-US" sz="1400" dirty="0">
              <a:cs typeface="Calibri"/>
            </a:endParaRPr>
          </a:p>
          <a:p>
            <a:r>
              <a:rPr lang="en-US" sz="1400" dirty="0">
                <a:cs typeface="Calibri"/>
              </a:rPr>
              <a:t>Who is Protected as a Person with a Disability Related to Substance Use</a:t>
            </a:r>
          </a:p>
          <a:p>
            <a:endParaRPr lang="en-US" sz="1400" dirty="0">
              <a:cs typeface="Calibri"/>
            </a:endParaRPr>
          </a:p>
          <a:p>
            <a:pPr marL="285750" indent="-285750">
              <a:buFont typeface="Arial" panose="020B0604020202020204" pitchFamily="34" charset="0"/>
              <a:buChar char="•"/>
            </a:pPr>
            <a:r>
              <a:rPr lang="en-US" sz="1400" dirty="0">
                <a:cs typeface="Calibri"/>
              </a:rPr>
              <a:t>Individuals who have been diagnosed with a drug dependence diagnosis, and who have successfully completed a supervised drug rehabilitation program (e.g., inpatient, outpatient, or employee assistance program) and who are NO LONGER using drugs illegally.</a:t>
            </a:r>
          </a:p>
          <a:p>
            <a:pPr marL="285750" indent="-285750">
              <a:buFont typeface="Arial" panose="020B0604020202020204" pitchFamily="34" charset="0"/>
              <a:buChar char="•"/>
            </a:pPr>
            <a:r>
              <a:rPr lang="en-US" sz="1400" dirty="0">
                <a:cs typeface="Calibri"/>
              </a:rPr>
              <a:t>Individuals who have been rehabilitated successfully in some other way (e.g., recognized self-help programs such as Narcotics Anonymous and who are NO LONGER using drugs illegally.</a:t>
            </a:r>
          </a:p>
          <a:p>
            <a:pPr marL="285750" indent="-285750">
              <a:buFont typeface="Arial" panose="020B0604020202020204" pitchFamily="34" charset="0"/>
              <a:buChar char="•"/>
            </a:pPr>
            <a:r>
              <a:rPr lang="en-US" sz="1400" dirty="0">
                <a:cs typeface="Calibri"/>
              </a:rPr>
              <a:t>Individuals who are currently participating in a supervised rehabilitation program, and who are NO LONGER using drugs illegally.</a:t>
            </a:r>
          </a:p>
          <a:p>
            <a:pPr marL="285750" indent="-285750">
              <a:buFont typeface="Arial" panose="020B0604020202020204" pitchFamily="34" charset="0"/>
              <a:buChar char="•"/>
            </a:pPr>
            <a:endParaRPr lang="en-US" sz="1400" dirty="0">
              <a:cs typeface="Calibri"/>
            </a:endParaRPr>
          </a:p>
          <a:p>
            <a:pPr marL="0" indent="0">
              <a:buFont typeface="Arial" panose="020B0604020202020204" pitchFamily="34" charset="0"/>
              <a:buNone/>
            </a:pPr>
            <a:r>
              <a:rPr lang="en-US" sz="1400" dirty="0">
                <a:cs typeface="Calibri"/>
              </a:rPr>
              <a:t>Who is Not Protected as a Person with a Disability Related to Substance Use</a:t>
            </a:r>
          </a:p>
          <a:p>
            <a:pPr marL="0" indent="0">
              <a:buFont typeface="Arial" panose="020B0604020202020204" pitchFamily="34" charset="0"/>
              <a:buNone/>
            </a:pPr>
            <a:endParaRPr lang="en-US" sz="1400" dirty="0">
              <a:cs typeface="Calibri"/>
            </a:endParaRPr>
          </a:p>
          <a:p>
            <a:pPr marL="342900" indent="-342900" defTabSz="1219170">
              <a:lnSpc>
                <a:spcPct val="109000"/>
              </a:lnSpc>
              <a:spcBef>
                <a:spcPts val="600"/>
              </a:spcBef>
              <a:buFont typeface="Wingdings" panose="05000000000000000000" pitchFamily="2" charset="2"/>
              <a:buChar char="§"/>
              <a:defRPr/>
            </a:pPr>
            <a:r>
              <a:rPr lang="en-US" sz="1400" dirty="0">
                <a:solidFill>
                  <a:schemeClr val="bg1"/>
                </a:solidFill>
                <a:latin typeface="Arial" panose="020B0604020202020204" pitchFamily="34" charset="0"/>
                <a:cs typeface="Arial" panose="020B0604020202020204" pitchFamily="34" charset="0"/>
              </a:rPr>
              <a:t>Individuals who are current illegal users of drugs</a:t>
            </a:r>
          </a:p>
          <a:p>
            <a:pPr marL="342900" indent="-342900" defTabSz="1219170">
              <a:lnSpc>
                <a:spcPct val="109000"/>
              </a:lnSpc>
              <a:spcBef>
                <a:spcPts val="600"/>
              </a:spcBef>
              <a:buFont typeface="Wingdings" panose="05000000000000000000" pitchFamily="2" charset="2"/>
              <a:buChar char="§"/>
              <a:defRPr/>
            </a:pPr>
            <a:r>
              <a:rPr lang="en-US" sz="1400" dirty="0">
                <a:solidFill>
                  <a:schemeClr val="bg1"/>
                </a:solidFill>
                <a:latin typeface="Arial" panose="020B0604020202020204" pitchFamily="34" charset="0"/>
                <a:cs typeface="Arial" panose="020B0604020202020204" pitchFamily="34" charset="0"/>
              </a:rPr>
              <a:t>Individuals who have been a casual illegal drug user in the past, but did not become addicted</a:t>
            </a:r>
          </a:p>
          <a:p>
            <a:pPr marL="0" indent="0" defTabSz="1219170">
              <a:lnSpc>
                <a:spcPct val="109000"/>
              </a:lnSpc>
              <a:spcBef>
                <a:spcPts val="600"/>
              </a:spcBef>
              <a:buFont typeface="Wingdings" panose="05000000000000000000" pitchFamily="2" charset="2"/>
              <a:buNone/>
              <a:defRPr/>
            </a:pPr>
            <a:endParaRPr lang="en-US" sz="1400" dirty="0">
              <a:solidFill>
                <a:schemeClr val="bg1"/>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9000"/>
              </a:lnSpc>
              <a:spcBef>
                <a:spcPts val="600"/>
              </a:spcBef>
              <a:spcAft>
                <a:spcPts val="0"/>
              </a:spcAft>
              <a:buClrTx/>
              <a:buSzTx/>
              <a:buFont typeface="Wingdings" panose="05000000000000000000" pitchFamily="2" charset="2"/>
              <a:buNone/>
              <a:tabLst/>
              <a:defRPr/>
            </a:pPr>
            <a:r>
              <a:rPr lang="en-US" sz="1400" dirty="0">
                <a:solidFill>
                  <a:schemeClr val="bg1"/>
                </a:solidFill>
              </a:rPr>
              <a:t>This exclusion means that it is generally not against the law for Job Corps to take adverse action against an individual – to separate him or her from Job Corps, or otherwise give him or her less favorable treatment than others – because of current illegal drug use. </a:t>
            </a:r>
            <a:endParaRPr lang="en-US" sz="1400" u="sng" dirty="0"/>
          </a:p>
          <a:p>
            <a:pPr marL="0" marR="0" lvl="0" indent="0" algn="l" defTabSz="1219170" rtl="0" eaLnBrk="1" fontAlgn="auto" latinLnBrk="0" hangingPunct="1">
              <a:lnSpc>
                <a:spcPct val="109000"/>
              </a:lnSpc>
              <a:spcBef>
                <a:spcPts val="600"/>
              </a:spcBef>
              <a:spcAft>
                <a:spcPts val="0"/>
              </a:spcAft>
              <a:buClrTx/>
              <a:buSzTx/>
              <a:buFont typeface="Wingdings" panose="05000000000000000000" pitchFamily="2" charset="2"/>
              <a:buNone/>
              <a:tabLst/>
              <a:defRPr/>
            </a:pPr>
            <a:endParaRPr lang="en-US" sz="1400" dirty="0">
              <a:solidFill>
                <a:schemeClr val="bg1"/>
              </a:solidFill>
            </a:endParaRPr>
          </a:p>
          <a:p>
            <a:pPr marL="0" indent="0" defTabSz="1219170">
              <a:lnSpc>
                <a:spcPct val="109000"/>
              </a:lnSpc>
              <a:spcBef>
                <a:spcPts val="600"/>
              </a:spcBef>
              <a:buFont typeface="Wingdings" panose="05000000000000000000" pitchFamily="2" charset="2"/>
              <a:buNone/>
              <a:defRPr/>
            </a:pPr>
            <a:endParaRPr lang="en-US"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cs typeface="Calibri"/>
            </a:endParaRPr>
          </a:p>
          <a:p>
            <a:endParaRPr lang="en-US" dirty="0"/>
          </a:p>
        </p:txBody>
      </p:sp>
      <p:sp>
        <p:nvSpPr>
          <p:cNvPr id="4" name="Slide Number Placeholder 3"/>
          <p:cNvSpPr>
            <a:spLocks noGrp="1"/>
          </p:cNvSpPr>
          <p:nvPr>
            <p:ph type="sldNum" sz="quarter" idx="10"/>
          </p:nvPr>
        </p:nvSpPr>
        <p:spPr/>
        <p:txBody>
          <a:bodyPr/>
          <a:lstStyle/>
          <a:p>
            <a:fld id="{27904C6F-C361-4819-B946-219A9B3EF9FA}" type="slidenum">
              <a:rPr lang="en-US" smtClean="0"/>
              <a:t>21</a:t>
            </a:fld>
            <a:endParaRPr lang="en-US"/>
          </a:p>
        </p:txBody>
      </p:sp>
    </p:spTree>
    <p:extLst>
      <p:ext uri="{BB962C8B-B14F-4D97-AF65-F5344CB8AC3E}">
        <p14:creationId xmlns:p14="http://schemas.microsoft.com/office/powerpoint/2010/main" val="1440258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Alcoholism Under the ADAAA</a:t>
            </a:r>
          </a:p>
          <a:p>
            <a:endParaRPr lang="en-US" sz="1600" b="1" dirty="0"/>
          </a:p>
          <a:p>
            <a:pPr marL="285750" indent="-285750" defTabSz="1219170">
              <a:lnSpc>
                <a:spcPct val="109000"/>
              </a:lnSpc>
              <a:spcBef>
                <a:spcPts val="6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Persons who are alcoholics may be protected under the ADAAA as individuals with disabilities.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Alcoholism or alcohol use disorder is a physical or mental impairment and if it substantially limits a major life activity (e.g., learning, concentrating, interacting with others, caring for oneself) it will constitute a disability. </a:t>
            </a:r>
          </a:p>
          <a:p>
            <a:pPr marL="285750" marR="0" lvl="0" indent="-285750" algn="l" defTabSz="1219170" rtl="0" eaLnBrk="1" fontAlgn="auto" latinLnBrk="0" hangingPunct="1">
              <a:lnSpc>
                <a:spcPct val="109000"/>
              </a:lnSpc>
              <a:spcBef>
                <a:spcPts val="60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Individuals who are currently using alcohol are still protected under the ADAAA.</a:t>
            </a:r>
          </a:p>
          <a:p>
            <a:pPr marL="285750" indent="-285750" defTabSz="1219170">
              <a:lnSpc>
                <a:spcPct val="109000"/>
              </a:lnSpc>
              <a:spcBef>
                <a:spcPts val="600"/>
              </a:spcBef>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a:p>
            <a:r>
              <a:rPr lang="en-US" sz="1600" dirty="0">
                <a:solidFill>
                  <a:schemeClr val="bg1"/>
                </a:solidFill>
              </a:rPr>
              <a:t>S</a:t>
            </a:r>
            <a:r>
              <a:rPr lang="en-US" sz="1600" dirty="0"/>
              <a:t>tudents with drug addiction or alcoholism disabilities are subject to the </a:t>
            </a:r>
            <a:r>
              <a:rPr lang="en-US" sz="1600" u="sng" dirty="0"/>
              <a:t>center’s disciplinary policies </a:t>
            </a:r>
            <a:r>
              <a:rPr lang="en-US" sz="1600" dirty="0"/>
              <a:t>and measures regarding the use and abuse of alcohol, as well as to </a:t>
            </a:r>
            <a:r>
              <a:rPr lang="en-US" sz="1600" u="sng" dirty="0"/>
              <a:t>Job Corps’ Zero Tolerance policy.</a:t>
            </a:r>
            <a:endParaRPr lang="en-US" sz="1600" dirty="0"/>
          </a:p>
        </p:txBody>
      </p:sp>
      <p:sp>
        <p:nvSpPr>
          <p:cNvPr id="4" name="Slide Number Placeholder 3"/>
          <p:cNvSpPr>
            <a:spLocks noGrp="1"/>
          </p:cNvSpPr>
          <p:nvPr>
            <p:ph type="sldNum" sz="quarter" idx="10"/>
          </p:nvPr>
        </p:nvSpPr>
        <p:spPr/>
        <p:txBody>
          <a:bodyPr/>
          <a:lstStyle/>
          <a:p>
            <a:fld id="{27904C6F-C361-4819-B946-219A9B3EF9FA}" type="slidenum">
              <a:rPr lang="en-US" smtClean="0"/>
              <a:t>22</a:t>
            </a:fld>
            <a:endParaRPr lang="en-US"/>
          </a:p>
        </p:txBody>
      </p:sp>
    </p:spTree>
    <p:extLst>
      <p:ext uri="{BB962C8B-B14F-4D97-AF65-F5344CB8AC3E}">
        <p14:creationId xmlns:p14="http://schemas.microsoft.com/office/powerpoint/2010/main" val="2545219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Disability Accommodations for individuals with disabilities provides access to participate in the Job Corps program. Job Corps is obligated to provide reasonable accommodations, modifications and auxiliary aids and services to qualified individuals with a disability. Let’s start by reviewing related Disability Accommodations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23</a:t>
            </a:fld>
            <a:endParaRPr lang="en-US"/>
          </a:p>
        </p:txBody>
      </p:sp>
    </p:spTree>
    <p:extLst>
      <p:ext uri="{BB962C8B-B14F-4D97-AF65-F5344CB8AC3E}">
        <p14:creationId xmlns:p14="http://schemas.microsoft.com/office/powerpoint/2010/main" val="197627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14400" rtl="0" eaLnBrk="1" fontAlgn="auto" latinLnBrk="0" hangingPunct="1">
              <a:lnSpc>
                <a:spcPct val="109000"/>
              </a:lnSpc>
              <a:spcBef>
                <a:spcPts val="600"/>
              </a:spcBef>
              <a:spcAft>
                <a:spcPts val="0"/>
              </a:spcAft>
              <a:buClr>
                <a:schemeClr val="accent2"/>
              </a:buClr>
              <a:buSzTx/>
              <a:buFontTx/>
              <a:buNone/>
              <a:tabLst/>
              <a:defRPr/>
            </a:pPr>
            <a:r>
              <a:rPr lang="en-US" sz="1200" b="0" i="0">
                <a:solidFill>
                  <a:srgbClr val="000000"/>
                </a:solidFill>
                <a:effectLst/>
                <a:latin typeface="+mn-lt"/>
              </a:rPr>
              <a:t>The term Disability Accommodation and the phrase </a:t>
            </a:r>
            <a:r>
              <a:rPr lang="en-US" altLang="ko-KR" sz="1200">
                <a:solidFill>
                  <a:schemeClr val="bg1"/>
                </a:solidFill>
                <a:latin typeface="+mn-lt"/>
                <a:cs typeface="Calibri" panose="020F0502020204030204" pitchFamily="34" charset="0"/>
              </a:rPr>
              <a:t>Reasonable Accommodation, Reasonable Modification in Policies, Practices and Procedures, and Auxiliary Aids and Services can be used interchangeably. In other words, the use of the term disability accommodation means that you are considering all 3 sub-component areas and it is a legal requirement to do so. Let’s take a closer look at each of the sub-component areas.</a:t>
            </a:r>
            <a:endParaRPr lang="ko-KR" altLang="en-US" sz="1200">
              <a:solidFill>
                <a:schemeClr val="bg1"/>
              </a:solidFill>
              <a:latin typeface="+mn-lt"/>
              <a:cs typeface="Calibri" panose="020F0502020204030204" pitchFamily="34" charset="0"/>
            </a:endParaRPr>
          </a:p>
          <a:p>
            <a:pPr>
              <a:lnSpc>
                <a:spcPct val="109000"/>
              </a:lnSpc>
              <a:spcBef>
                <a:spcPts val="600"/>
              </a:spcBef>
              <a:buClr>
                <a:schemeClr val="accent2"/>
              </a:buClr>
            </a:pPr>
            <a:endParaRPr lang="en-US" altLang="ko-KR" sz="1400">
              <a:solidFill>
                <a:schemeClr val="bg1"/>
              </a:solidFill>
              <a:ea typeface="Noto Sans" panose="020B0502040504020204" pitchFamily="34" charset="0"/>
              <a:cs typeface="Noto Sans" panose="020B0502040504020204" pitchFamily="34" charset="0"/>
            </a:endParaRPr>
          </a:p>
          <a:p>
            <a:pPr marL="0" marR="0" lvl="0" indent="0" algn="l" defTabSz="931774">
              <a:spcBef>
                <a:spcPts val="600"/>
              </a:spcBef>
              <a:spcAft>
                <a:spcPts val="60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24</a:t>
            </a:fld>
            <a:endParaRPr lang="ko-KR" altLang="en-US"/>
          </a:p>
        </p:txBody>
      </p:sp>
    </p:spTree>
    <p:extLst>
      <p:ext uri="{BB962C8B-B14F-4D97-AF65-F5344CB8AC3E}">
        <p14:creationId xmlns:p14="http://schemas.microsoft.com/office/powerpoint/2010/main" val="3883113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some examples of Reasonable Accommodation and Reasonable Modification?</a:t>
            </a:r>
          </a:p>
          <a:p>
            <a:endParaRPr lang="en-US" b="0" dirty="0"/>
          </a:p>
          <a:p>
            <a:r>
              <a:rPr lang="en-US" b="0" dirty="0"/>
              <a:t>Reasonable accommodation or reasonable modification might include such adjustments as modifying work or training schedules, modifying equipment or devices, modifying content or policies. Using assistive technology or providing behaviorally related supports or providing interpreter services all are examples of reasonable accommodation and reasonable modifications.</a:t>
            </a:r>
          </a:p>
          <a:p>
            <a:endParaRPr lang="en-US" b="0" dirty="0"/>
          </a:p>
          <a:p>
            <a:r>
              <a:rPr lang="en-US" b="1" dirty="0"/>
              <a:t>Audience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If your center has a policy against the use of headsets during the training day, can you allow a student with a noise related sensory functional limitation to use noise cancelling headsets?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Presenter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Yes, the center may allow the use of headsets as an adjustment to the center policy. This request is generally found to be reasonable and only restricted in limited circumstances such as when wearing the headsets would pose a safety hazard or during instructional time or other such similar instances.</a:t>
            </a:r>
          </a:p>
          <a:p>
            <a:endParaRPr lang="en-US" b="0" dirty="0"/>
          </a:p>
        </p:txBody>
      </p:sp>
      <p:sp>
        <p:nvSpPr>
          <p:cNvPr id="4" name="Slide Number Placeholder 3"/>
          <p:cNvSpPr>
            <a:spLocks noGrp="1"/>
          </p:cNvSpPr>
          <p:nvPr>
            <p:ph type="sldNum" sz="quarter" idx="5"/>
          </p:nvPr>
        </p:nvSpPr>
        <p:spPr/>
        <p:txBody>
          <a:bodyPr/>
          <a:lstStyle/>
          <a:p>
            <a:fld id="{237AE796-97CE-4335-9D88-5F0EBDF33482}" type="slidenum">
              <a:rPr lang="en-US" smtClean="0"/>
              <a:t>25</a:t>
            </a:fld>
            <a:endParaRPr lang="en-US"/>
          </a:p>
        </p:txBody>
      </p:sp>
    </p:spTree>
    <p:extLst>
      <p:ext uri="{BB962C8B-B14F-4D97-AF65-F5344CB8AC3E}">
        <p14:creationId xmlns:p14="http://schemas.microsoft.com/office/powerpoint/2010/main" val="543178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More Examples of Changes to Policies/Procedures</a:t>
            </a:r>
          </a:p>
          <a:p>
            <a:endParaRPr lang="en-US" sz="1800" dirty="0"/>
          </a:p>
          <a:p>
            <a:r>
              <a:rPr lang="en-US" sz="1800" dirty="0"/>
              <a:t>Some disabilities may present functional limitations that require disability accommodations to eliminate barriers created by policies or procedures.</a:t>
            </a:r>
          </a:p>
          <a:p>
            <a:endParaRPr lang="en-US" sz="1800" dirty="0"/>
          </a:p>
          <a:p>
            <a:r>
              <a:rPr lang="en-US" sz="1800" dirty="0"/>
              <a:t>For example:</a:t>
            </a:r>
          </a:p>
          <a:p>
            <a:endParaRPr lang="en-US" sz="1800" dirty="0"/>
          </a:p>
          <a:p>
            <a:pPr marL="285750" indent="-285750">
              <a:buFont typeface="Arial" panose="020B0604020202020204" pitchFamily="34" charset="0"/>
              <a:buChar char="•"/>
            </a:pPr>
            <a:r>
              <a:rPr lang="en-US" sz="1800" dirty="0"/>
              <a:t>An individual with a learning disability “may” need more time to complete assignments or tests or may need extra support in remembering dorm duties or other center requirements.</a:t>
            </a:r>
          </a:p>
          <a:p>
            <a:pPr marL="285750" indent="-285750">
              <a:buFont typeface="Arial" panose="020B0604020202020204" pitchFamily="34" charset="0"/>
              <a:buChar char="•"/>
            </a:pPr>
            <a:r>
              <a:rPr lang="en-US" sz="1800" dirty="0"/>
              <a:t>An individual with an anxiety disorder may need breaks to regroup, calm down, use their mindfulness phone apps, etc. </a:t>
            </a:r>
          </a:p>
          <a:p>
            <a:pPr marL="285750" indent="-285750">
              <a:buFont typeface="Arial" panose="020B0604020202020204" pitchFamily="34" charset="0"/>
              <a:buChar char="•"/>
            </a:pPr>
            <a:r>
              <a:rPr lang="en-US" sz="1800" dirty="0"/>
              <a:t>An individual with a seizure disorder likely will need to be placed on a bottom bunk if the center has bunk beds. </a:t>
            </a:r>
          </a:p>
          <a:p>
            <a:pPr marL="285750" indent="-285750">
              <a:buFont typeface="Arial" panose="020B0604020202020204" pitchFamily="34" charset="0"/>
              <a:buChar char="•"/>
            </a:pPr>
            <a:r>
              <a:rPr lang="en-US" sz="1800" dirty="0"/>
              <a:t>An individual with diabetes may need schedule adjustments to take meds, get and eat snacks or something to drink, or passes to Wellness to check blood sugar levels.</a:t>
            </a:r>
          </a:p>
          <a:p>
            <a:pPr marL="285750" indent="-285750">
              <a:buFont typeface="Arial" panose="020B0604020202020204" pitchFamily="34" charset="0"/>
              <a:buChar char="•"/>
            </a:pPr>
            <a:r>
              <a:rPr lang="en-US" sz="1800" dirty="0"/>
              <a:t>An individual who has a type of ADHD with a functional limitation of distractibility may need to test in a private or secluded setting so that they can adequately focus and concentrate on the test.</a:t>
            </a:r>
          </a:p>
          <a:p>
            <a:pPr marL="285750" indent="-285750">
              <a:buFont typeface="Arial" panose="020B0604020202020204" pitchFamily="34" charset="0"/>
              <a:buChar char="•"/>
            </a:pPr>
            <a:r>
              <a:rPr lang="en-US" sz="1800" dirty="0"/>
              <a:t>An individual with a mobility or vision impairment may need a pass to use an elevator if one is located in the building.</a:t>
            </a:r>
          </a:p>
        </p:txBody>
      </p:sp>
      <p:sp>
        <p:nvSpPr>
          <p:cNvPr id="4" name="Slide Number Placeholder 3"/>
          <p:cNvSpPr>
            <a:spLocks noGrp="1"/>
          </p:cNvSpPr>
          <p:nvPr>
            <p:ph type="sldNum" sz="quarter" idx="10"/>
          </p:nvPr>
        </p:nvSpPr>
        <p:spPr/>
        <p:txBody>
          <a:bodyPr/>
          <a:lstStyle/>
          <a:p>
            <a:fld id="{27904C6F-C361-4819-B946-219A9B3EF9FA}" type="slidenum">
              <a:rPr lang="en-US" smtClean="0"/>
              <a:t>26</a:t>
            </a:fld>
            <a:endParaRPr lang="en-US"/>
          </a:p>
        </p:txBody>
      </p:sp>
    </p:spTree>
    <p:extLst>
      <p:ext uri="{BB962C8B-B14F-4D97-AF65-F5344CB8AC3E}">
        <p14:creationId xmlns:p14="http://schemas.microsoft.com/office/powerpoint/2010/main" val="846595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a:bodyPr>
          <a:lstStyle/>
          <a:p>
            <a:pPr algn="l">
              <a:lnSpc>
                <a:spcPct val="109000"/>
              </a:lnSpc>
              <a:spcBef>
                <a:spcPts val="600"/>
              </a:spcBef>
            </a:pPr>
            <a:r>
              <a:rPr lang="en-US" sz="1200" b="0" i="0" u="none" strike="noStrike" baseline="0">
                <a:latin typeface="+mn-lt"/>
                <a:cs typeface="Calibri" panose="020F0502020204030204" pitchFamily="34" charset="0"/>
              </a:rPr>
              <a:t>Auxiliary Aids and Services are devices or services that </a:t>
            </a:r>
            <a:r>
              <a:rPr lang="en-US" sz="1200" b="1" i="0" u="none" strike="noStrike" baseline="0">
                <a:solidFill>
                  <a:srgbClr val="0070C0"/>
                </a:solidFill>
                <a:latin typeface="+mn-lt"/>
                <a:cs typeface="Calibri" panose="020F0502020204030204" pitchFamily="34" charset="0"/>
              </a:rPr>
              <a:t>enable effective communication</a:t>
            </a:r>
            <a:r>
              <a:rPr lang="en-US" sz="1200" b="0" i="0" u="none" strike="noStrike" baseline="0">
                <a:latin typeface="+mn-lt"/>
                <a:cs typeface="Calibri" panose="020F0502020204030204" pitchFamily="34" charset="0"/>
              </a:rPr>
              <a:t>.  This might include the use of sign language interpreters, language interpreters, or a variety of assistive technology devices. For example, the use of </a:t>
            </a:r>
            <a:r>
              <a:rPr lang="en-US" sz="1200" b="1">
                <a:latin typeface="+mn-lt"/>
              </a:rPr>
              <a:t>Communication Access Realtime Translation (CART), </a:t>
            </a:r>
            <a:r>
              <a:rPr lang="en-US" sz="1200" b="0">
                <a:latin typeface="+mn-lt"/>
              </a:rPr>
              <a:t>which is an instant </a:t>
            </a:r>
            <a:r>
              <a:rPr lang="en-US" sz="1200">
                <a:latin typeface="+mn-lt"/>
              </a:rPr>
              <a:t>translation of the spoken word into English text using a stenotype machine, laptop and real-time software.</a:t>
            </a:r>
          </a:p>
          <a:p>
            <a:endParaRPr lang="en-US" b="0" i="0">
              <a:solidFill>
                <a:srgbClr val="222222"/>
              </a:solidFill>
              <a:effectLst/>
              <a:latin typeface="+mn-lt"/>
            </a:endParaRPr>
          </a:p>
          <a:p>
            <a:r>
              <a:rPr lang="en-US" b="0" i="0">
                <a:solidFill>
                  <a:srgbClr val="222222"/>
                </a:solidFill>
                <a:effectLst/>
                <a:latin typeface="+mn-lt"/>
              </a:rPr>
              <a:t>“Computer-aided transcription services” has since become known as “real-time captioning”, a professional service that can be delivered on location or remotely. The text produced by the CART service can be displayed on an individual’s laptop monitor, projected onto a screen, combined with a video presentation to appear as captions, and more.</a:t>
            </a:r>
          </a:p>
          <a:p>
            <a:endParaRPr lang="en-US" b="0" i="0">
              <a:solidFill>
                <a:srgbClr val="222222"/>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27</a:t>
            </a:fld>
            <a:endParaRPr lang="ko-KR" altLang="en-US"/>
          </a:p>
        </p:txBody>
      </p:sp>
    </p:spTree>
    <p:extLst>
      <p:ext uri="{BB962C8B-B14F-4D97-AF65-F5344CB8AC3E}">
        <p14:creationId xmlns:p14="http://schemas.microsoft.com/office/powerpoint/2010/main" val="570955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Documentation of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What types of documentation are required to substantiate an individual’s disability status?</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28</a:t>
            </a:fld>
            <a:endParaRPr lang="en-US"/>
          </a:p>
        </p:txBody>
      </p:sp>
    </p:spTree>
    <p:extLst>
      <p:ext uri="{BB962C8B-B14F-4D97-AF65-F5344CB8AC3E}">
        <p14:creationId xmlns:p14="http://schemas.microsoft.com/office/powerpoint/2010/main" val="4211357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Documentation of Disability Resources</a:t>
            </a:r>
          </a:p>
          <a:p>
            <a:endParaRPr lang="en-US"/>
          </a:p>
          <a:p>
            <a:r>
              <a:rPr lang="en-US"/>
              <a:t>As you can see from the lists above, disability documentation </a:t>
            </a:r>
            <a:r>
              <a:rPr lang="en-US" b="1" i="1"/>
              <a:t>generally</a:t>
            </a:r>
            <a:r>
              <a:rPr lang="en-US"/>
              <a:t> should be generated by or from appropriately credentialed or licensed health professionals. Certain special education professionals generate relevant special education documentation, especially in the public school setting.</a:t>
            </a:r>
          </a:p>
        </p:txBody>
      </p:sp>
      <p:sp>
        <p:nvSpPr>
          <p:cNvPr id="4" name="Slide Number Placeholder 3"/>
          <p:cNvSpPr>
            <a:spLocks noGrp="1"/>
          </p:cNvSpPr>
          <p:nvPr>
            <p:ph type="sldNum" sz="quarter" idx="5"/>
          </p:nvPr>
        </p:nvSpPr>
        <p:spPr/>
        <p:txBody>
          <a:bodyPr/>
          <a:lstStyle/>
          <a:p>
            <a:fld id="{4F22E1E8-19DD-9846-964E-7494B0E7F513}" type="slidenum">
              <a:rPr lang="en-US" smtClean="0"/>
              <a:t>29</a:t>
            </a:fld>
            <a:endParaRPr lang="en-US"/>
          </a:p>
        </p:txBody>
      </p:sp>
    </p:spTree>
    <p:extLst>
      <p:ext uri="{BB962C8B-B14F-4D97-AF65-F5344CB8AC3E}">
        <p14:creationId xmlns:p14="http://schemas.microsoft.com/office/powerpoint/2010/main" val="293756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defRPr/>
            </a:pPr>
            <a:r>
              <a:rPr lang="en-US" sz="1800" b="0" i="0" u="none" strike="noStrike" dirty="0">
                <a:solidFill>
                  <a:srgbClr val="000000"/>
                </a:solidFill>
                <a:effectLst/>
                <a:latin typeface="Calibri" panose="020F0502020204030204" pitchFamily="34" charset="0"/>
              </a:rPr>
              <a:t>We have 4 primary objectives today so our goal is that by the end of this webinar, you will be able to:</a:t>
            </a:r>
            <a:r>
              <a:rPr lang="en-US" sz="1800" b="0" i="0" dirty="0">
                <a:solidFill>
                  <a:srgbClr val="000000"/>
                </a:solidFill>
                <a:effectLst/>
                <a:latin typeface="Calibri" panose="020F0502020204030204" pitchFamily="34" charset="0"/>
              </a:rPr>
              <a:t>​</a:t>
            </a:r>
          </a:p>
          <a:p>
            <a:pPr marL="0" indent="0">
              <a:buFont typeface="Arial,Sans-Serif"/>
              <a:buNone/>
              <a:defRPr/>
            </a:pPr>
            <a:endParaRPr lang="en-US" sz="1800" b="0" i="0" dirty="0">
              <a:solidFill>
                <a:srgbClr val="000000"/>
              </a:solidFill>
              <a:effectLst/>
              <a:latin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chemeClr val="bg1"/>
                </a:solidFill>
                <a:latin typeface="Calibri"/>
                <a:ea typeface="Open Sans"/>
                <a:cs typeface="Open Sans"/>
              </a:rPr>
              <a:t>Explain what is a disability and what constitutes disability accommodations?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Describe the responsibilities and key considerations for </a:t>
            </a:r>
            <a:r>
              <a:rPr lang="en-US" b="1" dirty="0">
                <a:solidFill>
                  <a:schemeClr val="bg1"/>
                </a:solidFill>
                <a:latin typeface="Calibri" panose="020F0502020204030204" pitchFamily="34" charset="0"/>
                <a:ea typeface="Open Sans" panose="020B0606030504020204" pitchFamily="34" charset="0"/>
                <a:cs typeface="Open Sans" panose="020B0606030504020204" pitchFamily="34" charset="0"/>
              </a:rPr>
              <a:t>communicating with an applicant with a disability</a:t>
            </a:r>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List at least 3 appropriate sources of documentation of disability.</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chemeClr val="bg1"/>
                </a:solidFill>
                <a:latin typeface="Calibri"/>
                <a:ea typeface="Open Sans"/>
                <a:cs typeface="Open Sans"/>
              </a:rPr>
              <a:t>List the </a:t>
            </a:r>
            <a:r>
              <a:rPr lang="en-US" b="1" dirty="0">
                <a:solidFill>
                  <a:schemeClr val="bg1"/>
                </a:solidFill>
                <a:latin typeface="Calibri"/>
                <a:ea typeface="Open Sans"/>
                <a:cs typeface="Open Sans"/>
              </a:rPr>
              <a:t>primary roles and responsibilities of the Disability Accommodation Committee </a:t>
            </a:r>
            <a:r>
              <a:rPr lang="en-US" dirty="0">
                <a:solidFill>
                  <a:schemeClr val="bg1"/>
                </a:solidFill>
                <a:latin typeface="Calibri"/>
                <a:ea typeface="Open Sans"/>
                <a:cs typeface="Open Sans"/>
              </a:rPr>
              <a:t>(DAC).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
              <a:defRPr/>
            </a:pPr>
            <a:endParaRPr lang="en-US" dirty="0">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a:t>
            </a:fld>
            <a:endParaRPr lang="en-US"/>
          </a:p>
        </p:txBody>
      </p:sp>
    </p:spTree>
    <p:extLst>
      <p:ext uri="{BB962C8B-B14F-4D97-AF65-F5344CB8AC3E}">
        <p14:creationId xmlns:p14="http://schemas.microsoft.com/office/powerpoint/2010/main" val="1645550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Documentation Types Examples</a:t>
            </a:r>
          </a:p>
          <a:p>
            <a:endParaRPr lang="en-US" b="1"/>
          </a:p>
          <a:p>
            <a:r>
              <a:rPr lang="en-US" b="0"/>
              <a:t>As you can see, there are many types of documentation that may contain documentation that affirms/supports a student’s disability status. Please note that IEPs and 504 plans serve as sources of documentation just as a Chronic Care Management Plan is documentation of a disability. They are not intended to be implemented in their exact form. Student accommodation plans must be developed based upon an individual's current functional limitations/needs; however, IEPs and 504 plans often provide valuable historical information, especially in the areas of behavioral needs and standardized testing accommodations.</a:t>
            </a:r>
          </a:p>
        </p:txBody>
      </p:sp>
      <p:sp>
        <p:nvSpPr>
          <p:cNvPr id="4" name="Slide Number Placeholder 3"/>
          <p:cNvSpPr>
            <a:spLocks noGrp="1"/>
          </p:cNvSpPr>
          <p:nvPr>
            <p:ph type="sldNum" sz="quarter" idx="5"/>
          </p:nvPr>
        </p:nvSpPr>
        <p:spPr/>
        <p:txBody>
          <a:bodyPr/>
          <a:lstStyle/>
          <a:p>
            <a:fld id="{4F22E1E8-19DD-9846-964E-7494B0E7F513}" type="slidenum">
              <a:rPr lang="en-US" smtClean="0"/>
              <a:t>30</a:t>
            </a:fld>
            <a:endParaRPr lang="en-US"/>
          </a:p>
        </p:txBody>
      </p:sp>
    </p:spTree>
    <p:extLst>
      <p:ext uri="{BB962C8B-B14F-4D97-AF65-F5344CB8AC3E}">
        <p14:creationId xmlns:p14="http://schemas.microsoft.com/office/powerpoint/2010/main" val="790862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 Documentation Provided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If the applicant/student fails or refuses to provide the reasonable documentation requested, and the disability is not obvious (i.e., not a person who is blind or deaf, has a mobility impairment, etc.), then the applicant/student may not be entitled to accommodations.</a:t>
            </a:r>
          </a:p>
          <a:p>
            <a:endParaRPr lang="en-US" b="0"/>
          </a:p>
          <a:p>
            <a:r>
              <a:rPr lang="en-US" b="1"/>
              <a:t>Factors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a:t>If an applicant/student </a:t>
            </a:r>
            <a:r>
              <a:rPr kumimoji="1" lang="en-US" altLang="ko-Kore-KR" sz="1200" b="1" u="sng"/>
              <a:t>suspects</a:t>
            </a:r>
            <a:r>
              <a:rPr kumimoji="1" lang="en-US" altLang="ko-Kore-KR" sz="1200"/>
              <a:t> that they may have a disability that has not been diagnosed and is unable to pay for an evaluation, AS staff or a DC </a:t>
            </a:r>
            <a:r>
              <a:rPr kumimoji="1" lang="en-US" altLang="ko-Kore-KR" sz="1200" b="1"/>
              <a:t>should provide the applicant/student with referral information</a:t>
            </a:r>
            <a:r>
              <a:rPr kumimoji="1" lang="en-US" altLang="ko-Kore-KR" sz="1200"/>
              <a:t>. </a:t>
            </a:r>
          </a:p>
          <a:p>
            <a:endParaRPr lang="en-US" b="0"/>
          </a:p>
        </p:txBody>
      </p:sp>
      <p:sp>
        <p:nvSpPr>
          <p:cNvPr id="4" name="Slide Number Placeholder 3"/>
          <p:cNvSpPr>
            <a:spLocks noGrp="1"/>
          </p:cNvSpPr>
          <p:nvPr>
            <p:ph type="sldNum" sz="quarter" idx="5"/>
          </p:nvPr>
        </p:nvSpPr>
        <p:spPr/>
        <p:txBody>
          <a:bodyPr/>
          <a:lstStyle/>
          <a:p>
            <a:fld id="{237AE796-97CE-4335-9D88-5F0EBDF33482}" type="slidenum">
              <a:rPr lang="en-US" smtClean="0"/>
              <a:t>31</a:t>
            </a:fld>
            <a:endParaRPr lang="en-US"/>
          </a:p>
        </p:txBody>
      </p:sp>
    </p:spTree>
    <p:extLst>
      <p:ext uri="{BB962C8B-B14F-4D97-AF65-F5344CB8AC3E}">
        <p14:creationId xmlns:p14="http://schemas.microsoft.com/office/powerpoint/2010/main" val="626517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9000"/>
              </a:lnSpc>
              <a:spcBef>
                <a:spcPts val="600"/>
              </a:spcBef>
            </a:pPr>
            <a:r>
              <a:rPr lang="en-US" sz="1200">
                <a:solidFill>
                  <a:schemeClr val="bg1"/>
                </a:solidFill>
                <a:latin typeface="+mn-lt"/>
                <a:cs typeface="Mongolian Baiti" panose="03000500000000000000" pitchFamily="66" charset="0"/>
              </a:rPr>
              <a:t>Types of accommodations that are allowable in a standardized testing situation such as the Test of Adult Basic Education (TABE) or high school curriculum competency assessments usually are more limited than in other environments such as the academic and career technical training classrooms </a:t>
            </a:r>
            <a:r>
              <a:rPr lang="en-US" sz="1200" b="1" u="sng">
                <a:solidFill>
                  <a:schemeClr val="bg1"/>
                </a:solidFill>
                <a:latin typeface="+mn-lt"/>
                <a:cs typeface="Mongolian Baiti" panose="03000500000000000000" pitchFamily="66" charset="0"/>
              </a:rPr>
              <a:t>because certain accommodations may significantly alter what the test is intended to measure</a:t>
            </a:r>
            <a:r>
              <a:rPr lang="en-US" sz="1200" b="1">
                <a:solidFill>
                  <a:schemeClr val="bg1"/>
                </a:solidFill>
                <a:latin typeface="+mn-lt"/>
                <a:cs typeface="Mongolian Baiti" panose="03000500000000000000" pitchFamily="66" charset="0"/>
              </a:rPr>
              <a:t>. </a:t>
            </a:r>
          </a:p>
          <a:p>
            <a:pPr algn="l">
              <a:lnSpc>
                <a:spcPct val="109000"/>
              </a:lnSpc>
              <a:spcBef>
                <a:spcPts val="600"/>
              </a:spcBef>
            </a:pPr>
            <a:endParaRPr lang="en-US" sz="1200" b="1">
              <a:solidFill>
                <a:schemeClr val="bg1"/>
              </a:solidFill>
              <a:latin typeface="+mn-lt"/>
              <a:cs typeface="Mongolian Baiti" panose="03000500000000000000" pitchFamily="66" charset="0"/>
            </a:endParaRPr>
          </a:p>
          <a:p>
            <a:pPr marL="0" marR="0" lvl="0" indent="0" algn="l" defTabSz="914400" rtl="0" eaLnBrk="1" fontAlgn="auto" latinLnBrk="0" hangingPunct="1">
              <a:lnSpc>
                <a:spcPct val="109000"/>
              </a:lnSpc>
              <a:spcBef>
                <a:spcPts val="600"/>
              </a:spcBef>
              <a:spcAft>
                <a:spcPts val="0"/>
              </a:spcAft>
              <a:buClrTx/>
              <a:buSzTx/>
              <a:buFontTx/>
              <a:buNone/>
              <a:tabLst/>
              <a:defRPr/>
            </a:pPr>
            <a:r>
              <a:rPr lang="en-US">
                <a:latin typeface="+mn-lt"/>
              </a:rPr>
              <a:t>Testing accommodations should be provided only after documentation of the disability containing information that supports the need for the testing accommodations has been provided, unless the disability is obvious. For example, a student is blind and needs either an oral administration or a Braille administration of the TABE, as appropriate. </a:t>
            </a:r>
          </a:p>
          <a:p>
            <a:pPr marL="0" marR="0" lvl="0" indent="0" algn="l" defTabSz="914400" rtl="0" eaLnBrk="1" fontAlgn="auto" latinLnBrk="0" hangingPunct="1">
              <a:lnSpc>
                <a:spcPct val="109000"/>
              </a:lnSpc>
              <a:spcBef>
                <a:spcPts val="600"/>
              </a:spcBef>
              <a:spcAft>
                <a:spcPts val="0"/>
              </a:spcAft>
              <a:buClrTx/>
              <a:buSzTx/>
              <a:buFontTx/>
              <a:buNone/>
              <a:tabLst/>
              <a:defRPr/>
            </a:pPr>
            <a:endParaRPr lang="en-US" sz="1200" b="1">
              <a:solidFill>
                <a:schemeClr val="bg1"/>
              </a:solidFill>
              <a:latin typeface="+mn-lt"/>
              <a:cs typeface="Mongolian Baiti" panose="03000500000000000000" pitchFamily="66" charset="0"/>
            </a:endParaRPr>
          </a:p>
          <a:p>
            <a:pPr marL="0" marR="0" lvl="0" indent="0" algn="l" defTabSz="914400" rtl="0" eaLnBrk="1" fontAlgn="auto" latinLnBrk="0" hangingPunct="1">
              <a:lnSpc>
                <a:spcPct val="109000"/>
              </a:lnSpc>
              <a:spcBef>
                <a:spcPts val="600"/>
              </a:spcBef>
              <a:spcAft>
                <a:spcPts val="0"/>
              </a:spcAft>
              <a:buClrTx/>
              <a:buSzTx/>
              <a:buFontTx/>
              <a:buNone/>
              <a:tabLst/>
              <a:defRPr/>
            </a:pPr>
            <a:r>
              <a:rPr lang="en-US" sz="1200" b="1">
                <a:solidFill>
                  <a:schemeClr val="bg1"/>
                </a:solidFill>
                <a:latin typeface="+mn-lt"/>
                <a:cs typeface="Mongolian Baiti" panose="03000500000000000000" pitchFamily="66" charset="0"/>
              </a:rPr>
              <a:t>Use due diligence in granting standardized testing accommodations. Ensure that the need and the documentation support the accommodations being approved for use.</a:t>
            </a:r>
          </a:p>
        </p:txBody>
      </p:sp>
      <p:sp>
        <p:nvSpPr>
          <p:cNvPr id="4" name="Slide Number Placeholder 3"/>
          <p:cNvSpPr>
            <a:spLocks noGrp="1"/>
          </p:cNvSpPr>
          <p:nvPr>
            <p:ph type="sldNum" sz="quarter" idx="5"/>
          </p:nvPr>
        </p:nvSpPr>
        <p:spPr/>
        <p:txBody>
          <a:bodyPr/>
          <a:lstStyle/>
          <a:p>
            <a:fld id="{237AE796-97CE-4335-9D88-5F0EBDF33482}" type="slidenum">
              <a:rPr lang="en-US" smtClean="0"/>
              <a:t>32</a:t>
            </a:fld>
            <a:endParaRPr lang="en-US"/>
          </a:p>
        </p:txBody>
      </p:sp>
    </p:spTree>
    <p:extLst>
      <p:ext uri="{BB962C8B-B14F-4D97-AF65-F5344CB8AC3E}">
        <p14:creationId xmlns:p14="http://schemas.microsoft.com/office/powerpoint/2010/main" val="1188132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Identifying Disability Accommodation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a:solidFill>
                  <a:schemeClr val="bg1"/>
                </a:solidFill>
              </a:rPr>
              <a:t>The law guides us that we </a:t>
            </a:r>
            <a:r>
              <a:rPr kumimoji="1" lang="en-US" altLang="ko-Kore-KR" sz="1200" b="1">
                <a:solidFill>
                  <a:schemeClr val="bg1"/>
                </a:solidFill>
              </a:rPr>
              <a:t>should not spend a lot of time analyzing </a:t>
            </a:r>
            <a:r>
              <a:rPr kumimoji="1" lang="en-US" altLang="ko-Kore-KR" sz="1200">
                <a:solidFill>
                  <a:schemeClr val="bg1"/>
                </a:solidFill>
              </a:rPr>
              <a:t>whether an applicant’s/student’s condition meets the definition of a disability or </a:t>
            </a:r>
            <a:r>
              <a:rPr kumimoji="1" lang="en-US" altLang="ko-Kore-KR" sz="1200" b="1">
                <a:solidFill>
                  <a:schemeClr val="bg1"/>
                </a:solidFill>
              </a:rPr>
              <a:t>requesting extensive documentation </a:t>
            </a:r>
            <a:r>
              <a:rPr kumimoji="1" lang="en-US" altLang="ko-Kore-KR" sz="1200" b="0">
                <a:solidFill>
                  <a:schemeClr val="bg1"/>
                </a:solidFill>
              </a:rPr>
              <a:t>meaning that we consider the determination of disability status in a broad sense.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200" b="0">
              <a:solidFill>
                <a:schemeClr val="bg1"/>
              </a:solidFill>
            </a:endParaRP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33</a:t>
            </a:fld>
            <a:endParaRPr lang="en-US"/>
          </a:p>
        </p:txBody>
      </p:sp>
    </p:spTree>
    <p:extLst>
      <p:ext uri="{BB962C8B-B14F-4D97-AF65-F5344CB8AC3E}">
        <p14:creationId xmlns:p14="http://schemas.microsoft.com/office/powerpoint/2010/main" val="3341689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Disability Accommodation Requests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Centers may </a:t>
            </a:r>
            <a:r>
              <a:rPr lang="en-US" b="1" u="sng">
                <a:solidFill>
                  <a:srgbClr val="C00000"/>
                </a:solidFill>
              </a:rPr>
              <a:t>not</a:t>
            </a:r>
            <a:r>
              <a:rPr lang="en-US"/>
              <a:t> “deny” disability accommodations at the center level (i.e., determine that a request is unreasonable).</a:t>
            </a:r>
          </a:p>
          <a:p>
            <a:endParaRPr lang="en-US">
              <a:solidFill>
                <a:schemeClr val="bg1"/>
              </a:solidFill>
            </a:endParaRPr>
          </a:p>
          <a:p>
            <a:r>
              <a:rPr lang="en-US">
                <a:solidFill>
                  <a:schemeClr val="bg1"/>
                </a:solidFill>
              </a:rPr>
              <a:t>For example, if an applicant or student requests a private room, the center cannot tell the student that Job Corps does not provide private rooms.</a:t>
            </a:r>
          </a:p>
          <a:p>
            <a:endParaRPr lang="en-US">
              <a:solidFill>
                <a:schemeClr val="bg1"/>
              </a:solidFill>
            </a:endParaRPr>
          </a:p>
          <a:p>
            <a:pPr marL="0" lvl="1">
              <a:buClr>
                <a:schemeClr val="bg1"/>
              </a:buClr>
            </a:pPr>
            <a:r>
              <a:rPr lang="en-US">
                <a:solidFill>
                  <a:schemeClr val="bg1"/>
                </a:solidFill>
              </a:rPr>
              <a:t>First, the center may offer equally effective alternative accommodations (e.g., fewer roommates, room dividers, noise machines, etc.).</a:t>
            </a:r>
          </a:p>
          <a:p>
            <a:pPr marL="0" lvl="1">
              <a:buClr>
                <a:schemeClr val="bg1"/>
              </a:buClr>
            </a:pPr>
            <a:r>
              <a:rPr lang="en-US">
                <a:solidFill>
                  <a:schemeClr val="bg1"/>
                </a:solidFill>
              </a:rPr>
              <a:t>If the individual does not accept the alternative accommodations, then the center must determine if providing the private room is “reasonable” or not.  If the center determines that the request is unreasonable, it must submit the proper Reasonableness Review documents from Form 2-03 of the PRH to their respective Regional Disability Coordinators. </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34</a:t>
            </a:fld>
            <a:endParaRPr lang="en-US"/>
          </a:p>
        </p:txBody>
      </p:sp>
    </p:spTree>
    <p:extLst>
      <p:ext uri="{BB962C8B-B14F-4D97-AF65-F5344CB8AC3E}">
        <p14:creationId xmlns:p14="http://schemas.microsoft.com/office/powerpoint/2010/main" val="1061874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Timelines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Let’s review the timelines for entering disability accommodations into CIS.</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35</a:t>
            </a:fld>
            <a:endParaRPr lang="en-US"/>
          </a:p>
        </p:txBody>
      </p:sp>
    </p:spTree>
    <p:extLst>
      <p:ext uri="{BB962C8B-B14F-4D97-AF65-F5344CB8AC3E}">
        <p14:creationId xmlns:p14="http://schemas.microsoft.com/office/powerpoint/2010/main" val="1946858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0000"/>
                </a:solidFill>
                <a:latin typeface="+mn-lt"/>
              </a:rPr>
              <a:t>Timelines for Entering Accommodation Plans</a:t>
            </a:r>
          </a:p>
          <a:p>
            <a:pPr algn="l"/>
            <a:endParaRPr lang="en-US" sz="1800" b="0" i="0" u="none" strike="noStrike" baseline="0" dirty="0">
              <a:solidFill>
                <a:srgbClr val="000000"/>
              </a:solidFill>
              <a:latin typeface="+mn-lt"/>
            </a:endParaRPr>
          </a:p>
          <a:p>
            <a:r>
              <a:rPr lang="en-US" sz="1800" b="0" i="0" u="none" strike="noStrike" baseline="0" dirty="0">
                <a:solidFill>
                  <a:srgbClr val="000000"/>
                </a:solidFill>
                <a:latin typeface="+mn-lt"/>
              </a:rPr>
              <a:t>When must accommodation plans be entered into CIS when an applicant requests disability accommodation, when a student requests disability accommodation or when an individual needs TABE accommodations. </a:t>
            </a:r>
          </a:p>
          <a:p>
            <a:endParaRPr lang="en-US" sz="18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n-lt"/>
              </a:rPr>
              <a:t>For example, if an applicant discloses a disability and/or requests RA/RM/AAS to participate in the Job Corps program during the admissions process, the accommodation plan must be entered in CIS using the accommodation plan icon prior to or on the day of the student’s arrival.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n-lt"/>
              </a:rPr>
              <a:t>If a student discloses a disability after enrollment/arrival, the accommodation plan must be entered as soon as possible after disclosure of disability.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n-lt"/>
              </a:rPr>
              <a:t>If an individual discloses their disability prior to arrival and require TABE testing accommodations, this data must be entered prior to the administration of the first TABE test. If a student discloses a disability and requests testing accommodations after the administration of the first TABE test, the accommodation plan should be entered into CIS as soon as possible after disclosure of disability (and must be entered prior to the next TABE test administration). </a:t>
            </a:r>
          </a:p>
          <a:p>
            <a:endParaRPr lang="en-US" sz="1200" b="0" i="0" u="none" strike="noStrike" baseline="0" dirty="0">
              <a:solidFill>
                <a:srgbClr val="000000"/>
              </a:solidFill>
              <a:latin typeface="+mn-lt"/>
            </a:endParaRPr>
          </a:p>
          <a:p>
            <a:r>
              <a:rPr lang="en-US" sz="1800" b="0" i="0" u="none" strike="noStrike" baseline="0" dirty="0">
                <a:solidFill>
                  <a:srgbClr val="000000"/>
                </a:solidFill>
                <a:latin typeface="+mn-lt"/>
              </a:rPr>
              <a:t>All the necessary timelines are included on this slide for you to reference as needed. </a:t>
            </a:r>
            <a:endParaRPr lang="en-US" dirty="0">
              <a:latin typeface="+mn-lt"/>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36</a:t>
            </a:fld>
            <a:endParaRPr lang="en-US"/>
          </a:p>
        </p:txBody>
      </p:sp>
    </p:spTree>
    <p:extLst>
      <p:ext uri="{BB962C8B-B14F-4D97-AF65-F5344CB8AC3E}">
        <p14:creationId xmlns:p14="http://schemas.microsoft.com/office/powerpoint/2010/main" val="421463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Administrative Considerations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b="1" dirty="0">
                <a:solidFill>
                  <a:schemeClr val="bg1"/>
                </a:solidFill>
                <a:latin typeface="+mj-lt"/>
              </a:rPr>
              <a:t>Protected Information/ Confidentiality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dirty="0"/>
              <a:t>APs must not include information about an individual student’s diagnosis, medication needs, or other health-related history. For example, do not include references to IEP or 504 documents in the AP.</a:t>
            </a:r>
          </a:p>
          <a:p>
            <a:endParaRPr lang="en-US" b="0" dirty="0"/>
          </a:p>
          <a:p>
            <a:r>
              <a:rPr lang="en-US" b="1" dirty="0"/>
              <a:t>Signing the 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dirty="0"/>
              <a:t>A DC and student must sign the plan (soon after the student’s arrival if the disclosure occurred during the admissions process or after the DAC meeting if the disclosure occurred after arrival).</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b="1" dirty="0">
                <a:solidFill>
                  <a:schemeClr val="bg1"/>
                </a:solidFill>
                <a:latin typeface="+mj-lt"/>
              </a:rPr>
              <a:t>Copy of Plan and AP Storage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dirty="0"/>
              <a:t>A copy of the plan must be provided to the student, and the original must be maintained in the student’s AF.</a:t>
            </a:r>
          </a:p>
          <a:p>
            <a:endParaRPr lang="en-US" b="0" dirty="0"/>
          </a:p>
        </p:txBody>
      </p:sp>
      <p:sp>
        <p:nvSpPr>
          <p:cNvPr id="4" name="Slide Number Placeholder 3"/>
          <p:cNvSpPr>
            <a:spLocks noGrp="1"/>
          </p:cNvSpPr>
          <p:nvPr>
            <p:ph type="sldNum" sz="quarter" idx="5"/>
          </p:nvPr>
        </p:nvSpPr>
        <p:spPr/>
        <p:txBody>
          <a:bodyPr/>
          <a:lstStyle/>
          <a:p>
            <a:fld id="{237AE796-97CE-4335-9D88-5F0EBDF33482}" type="slidenum">
              <a:rPr lang="en-US" smtClean="0"/>
              <a:t>37</a:t>
            </a:fld>
            <a:endParaRPr lang="en-US"/>
          </a:p>
        </p:txBody>
      </p:sp>
    </p:spTree>
    <p:extLst>
      <p:ext uri="{BB962C8B-B14F-4D97-AF65-F5344CB8AC3E}">
        <p14:creationId xmlns:p14="http://schemas.microsoft.com/office/powerpoint/2010/main" val="875009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5D5DFF"/>
                </a:solidFill>
              </a:rPr>
              <a:t>Disability Accommodation Committee (DAC)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5D5D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5D5DFF"/>
                </a:solidFill>
              </a:rPr>
              <a:t>Next, we will review who must and should be members of the DAC and what are the responsibilities of the DAC.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5D5DFF"/>
              </a:solidFill>
            </a:endParaRP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38</a:t>
            </a:fld>
            <a:endParaRPr lang="en-US"/>
          </a:p>
        </p:txBody>
      </p:sp>
    </p:spTree>
    <p:extLst>
      <p:ext uri="{BB962C8B-B14F-4D97-AF65-F5344CB8AC3E}">
        <p14:creationId xmlns:p14="http://schemas.microsoft.com/office/powerpoint/2010/main" val="194132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000000"/>
                </a:solidFill>
                <a:latin typeface="+mn-lt"/>
              </a:rPr>
              <a:t>Members of DAC</a:t>
            </a:r>
          </a:p>
          <a:p>
            <a:pPr marL="285750" indent="-285750">
              <a:lnSpc>
                <a:spcPct val="109000"/>
              </a:lnSpc>
              <a:spcBef>
                <a:spcPts val="600"/>
              </a:spcBef>
              <a:buFont typeface="Wingdings" panose="05000000000000000000" pitchFamily="2" charset="2"/>
              <a:buChar char="§"/>
            </a:pPr>
            <a:r>
              <a:rPr kumimoji="1" lang="en-US" altLang="ko-Kore-KR" sz="1200" dirty="0">
                <a:solidFill>
                  <a:schemeClr val="bg1"/>
                </a:solidFill>
                <a:latin typeface="+mn-lt"/>
              </a:rPr>
              <a:t>Participants of the DAC vary depending on the nature of the request or disclosure.</a:t>
            </a: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rPr>
              <a:t>For example, if the disability accommodation request is straightforward and does not involve significant expense, the interactive process can be a DAC meeting (phone or face-to-face) between a DC and the applicant/student (and parents, service providers, if applicable). Agreed upon disability accommodation can be determined at this meeting and approved by a DC. If the disability accommodation request is complex and/or may involve significant expense, a DAC meeting </a:t>
            </a:r>
            <a:r>
              <a:rPr lang="en-US" sz="1200" b="0" i="0" u="none" strike="noStrike" baseline="0" dirty="0">
                <a:latin typeface="+mn-lt"/>
              </a:rPr>
              <a:t>involving additional participants may be required. </a:t>
            </a:r>
            <a:endParaRPr lang="en-US" sz="1200" dirty="0">
              <a:latin typeface="+mn-lt"/>
            </a:endParaRP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rPr>
              <a:t>Note: We are not talking about the DAC within the Health Care Needs Assessment or Direct Threat Assessment Process. This is for applicants who are enrolling and/or students already enrolled in the program.</a:t>
            </a:r>
          </a:p>
          <a:p>
            <a:endParaRPr lang="en-US" sz="1200" b="1" i="0" u="none" strike="noStrike" baseline="0" dirty="0">
              <a:solidFill>
                <a:srgbClr val="000000"/>
              </a:solidFill>
              <a:latin typeface="+mn-lt"/>
            </a:endParaRPr>
          </a:p>
          <a:p>
            <a:r>
              <a:rPr lang="en-US" sz="1200" b="1" i="0" u="none" strike="noStrike" baseline="0" dirty="0">
                <a:solidFill>
                  <a:srgbClr val="000000"/>
                </a:solidFill>
                <a:latin typeface="+mn-lt"/>
              </a:rPr>
              <a:t>Who are the required members for an applicant/student who is enrolling in the program?</a:t>
            </a:r>
          </a:p>
          <a:p>
            <a:pPr marL="228600" indent="-228600">
              <a:lnSpc>
                <a:spcPct val="109000"/>
              </a:lnSpc>
              <a:spcBef>
                <a:spcPts val="600"/>
              </a:spcBef>
              <a:buFont typeface="Wingdings" panose="05000000000000000000" pitchFamily="2" charset="2"/>
              <a:buChar char="§"/>
            </a:pPr>
            <a:r>
              <a:rPr lang="en-US" altLang="ko-KR" sz="1200" dirty="0">
                <a:solidFill>
                  <a:schemeClr val="tx2"/>
                </a:solidFill>
                <a:latin typeface="+mn-lt"/>
              </a:rPr>
              <a:t>Academic Manager and/or the HWD as DCs or a dedicated position for a DC (Note: </a:t>
            </a:r>
            <a:r>
              <a:rPr lang="en-US" sz="1200" b="0" i="0" u="none" strike="noStrike" baseline="0" dirty="0">
                <a:solidFill>
                  <a:srgbClr val="000000"/>
                </a:solidFill>
                <a:latin typeface="+mn-lt"/>
              </a:rPr>
              <a:t>Only one DC is required to conduct a DAC although both DCs if co-DCs may attend).</a:t>
            </a:r>
            <a:endParaRPr lang="en-US" altLang="ko-KR" sz="1200" dirty="0">
              <a:solidFill>
                <a:schemeClr val="tx2"/>
              </a:solidFill>
              <a:latin typeface="+mn-lt"/>
            </a:endParaRPr>
          </a:p>
          <a:p>
            <a:pPr marL="228600" marR="0" lvl="0" indent="-228600" algn="l" defTabSz="914400" rtl="0" eaLnBrk="1" fontAlgn="auto" latinLnBrk="0" hangingPunct="1">
              <a:lnSpc>
                <a:spcPct val="109000"/>
              </a:lnSpc>
              <a:spcBef>
                <a:spcPts val="600"/>
              </a:spcBef>
              <a:spcAft>
                <a:spcPts val="0"/>
              </a:spcAft>
              <a:buClrTx/>
              <a:buSzTx/>
              <a:buFont typeface="Wingdings" panose="05000000000000000000" pitchFamily="2" charset="2"/>
              <a:buChar char="§"/>
              <a:tabLst/>
              <a:defRPr/>
            </a:pPr>
            <a:r>
              <a:rPr kumimoji="1" lang="en-US" altLang="ko-Kore-KR" sz="1200" dirty="0">
                <a:solidFill>
                  <a:schemeClr val="bg1"/>
                </a:solidFill>
                <a:latin typeface="+mn-lt"/>
              </a:rPr>
              <a:t>Applicant/student and their parents (if the applicant/student is a minor or if applicant/student requests their parents attend the meeting). </a:t>
            </a:r>
          </a:p>
          <a:p>
            <a:pPr marL="228600" marR="0" lvl="0" indent="-228600" algn="l" defTabSz="914400" rtl="0" eaLnBrk="1" fontAlgn="auto" latinLnBrk="0" hangingPunct="1">
              <a:lnSpc>
                <a:spcPct val="109000"/>
              </a:lnSpc>
              <a:spcBef>
                <a:spcPts val="600"/>
              </a:spcBef>
              <a:spcAft>
                <a:spcPts val="0"/>
              </a:spcAft>
              <a:buClrTx/>
              <a:buSzTx/>
              <a:buFont typeface="Wingdings" panose="05000000000000000000" pitchFamily="2" charset="2"/>
              <a:buChar char="§"/>
              <a:tabLst/>
              <a:defRPr/>
            </a:pPr>
            <a:endParaRPr kumimoji="1" lang="en-US" altLang="ko-Kore-KR" sz="1200" dirty="0">
              <a:solidFill>
                <a:schemeClr val="bg1"/>
              </a:solidFill>
              <a:latin typeface="+mn-lt"/>
            </a:endParaRPr>
          </a:p>
          <a:p>
            <a:r>
              <a:rPr lang="en-US" sz="1200" b="1" i="0" u="none" strike="noStrike" baseline="0" dirty="0">
                <a:solidFill>
                  <a:srgbClr val="000000"/>
                </a:solidFill>
                <a:latin typeface="+mn-lt"/>
              </a:rPr>
              <a:t>Who should attend if available?</a:t>
            </a:r>
          </a:p>
          <a:p>
            <a:pPr marL="171450" indent="-171450">
              <a:buFont typeface="Wingdings" panose="05000000000000000000" pitchFamily="2" charset="2"/>
              <a:buChar char="§"/>
            </a:pPr>
            <a:r>
              <a:rPr lang="en-US" sz="1200" b="0" i="0" u="none" strike="noStrike" baseline="0" dirty="0">
                <a:solidFill>
                  <a:srgbClr val="000000"/>
                </a:solidFill>
                <a:latin typeface="+mn-lt"/>
              </a:rPr>
              <a:t>Center licensed health professionals such as CMHCs</a:t>
            </a:r>
          </a:p>
          <a:p>
            <a:endParaRPr lang="en-US" sz="1200" b="0" i="0" u="none" strike="noStrike" baseline="0" dirty="0">
              <a:solidFill>
                <a:srgbClr val="000000"/>
              </a:solidFill>
              <a:latin typeface="+mn-lt"/>
            </a:endParaRPr>
          </a:p>
          <a:p>
            <a:r>
              <a:rPr lang="en-US" sz="1200" b="1" i="0" u="none" strike="noStrike" baseline="0" dirty="0">
                <a:solidFill>
                  <a:srgbClr val="000000"/>
                </a:solidFill>
                <a:latin typeface="+mn-lt"/>
              </a:rPr>
              <a:t>Who should attend if the accommodation needs are more complex and involve multiple areas of consideration throughout the center?</a:t>
            </a:r>
          </a:p>
          <a:p>
            <a:pPr marL="285750" indent="-285750">
              <a:buFont typeface="Wingdings" panose="05000000000000000000" pitchFamily="2" charset="2"/>
              <a:buChar char="§"/>
            </a:pPr>
            <a:r>
              <a:rPr lang="en-US" sz="1200" b="0" i="0" u="none" strike="noStrike" baseline="0" dirty="0">
                <a:solidFill>
                  <a:srgbClr val="000000"/>
                </a:solidFill>
                <a:latin typeface="+mn-lt"/>
              </a:rPr>
              <a:t>The DAC might include the Career Technical Manager or the Student’s Counselor and sometimes representatives from center disability partners or community agency representatives.</a:t>
            </a:r>
          </a:p>
          <a:p>
            <a:pPr marL="285750" indent="-285750">
              <a:buFont typeface="Arial" panose="020B0604020202020204" pitchFamily="34" charset="0"/>
              <a:buChar char="•"/>
            </a:pPr>
            <a:endParaRPr lang="en-US" sz="1200" b="1" i="0" u="none" strike="noStrike" baseline="0" dirty="0">
              <a:solidFill>
                <a:srgbClr val="000000"/>
              </a:solidFill>
              <a:latin typeface="+mn-lt"/>
            </a:endParaRPr>
          </a:p>
          <a:p>
            <a:pPr marL="0" indent="0">
              <a:buFont typeface="Arial" panose="020B0604020202020204" pitchFamily="34" charset="0"/>
              <a:buNone/>
            </a:pPr>
            <a:r>
              <a:rPr lang="en-US" sz="1200" b="1" i="0" u="none" strike="noStrike" baseline="0" dirty="0">
                <a:solidFill>
                  <a:srgbClr val="000000"/>
                </a:solidFill>
                <a:latin typeface="+mn-lt"/>
              </a:rPr>
              <a:t>Who must attend if requested by the applicant/student?</a:t>
            </a:r>
          </a:p>
          <a:p>
            <a:pPr marL="285750" indent="-285750">
              <a:buFont typeface="Wingdings" panose="05000000000000000000" pitchFamily="2" charset="2"/>
              <a:buChar char="§"/>
            </a:pPr>
            <a:r>
              <a:rPr lang="en-US" sz="1200" b="0" i="0" u="none" strike="noStrike" baseline="0" dirty="0">
                <a:solidFill>
                  <a:srgbClr val="000000"/>
                </a:solidFill>
                <a:latin typeface="+mn-lt"/>
              </a:rPr>
              <a:t>Advocates or other authorized representatives</a:t>
            </a:r>
          </a:p>
          <a:p>
            <a:endParaRPr lang="en-US" sz="1200" b="0" i="0" u="none" strike="noStrike" baseline="0" dirty="0">
              <a:solidFill>
                <a:srgbClr val="000000"/>
              </a:solidFill>
              <a:latin typeface="+mn-lt"/>
            </a:endParaRPr>
          </a:p>
          <a:p>
            <a:endParaRPr lang="en-US" sz="1200" b="0" i="0" u="none" strike="noStrike" baseline="0" dirty="0">
              <a:solidFill>
                <a:srgbClr val="000000"/>
              </a:solidFill>
              <a:latin typeface="+mn-lt"/>
            </a:endParaRPr>
          </a:p>
          <a:p>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39</a:t>
            </a:fld>
            <a:endParaRPr lang="en-US"/>
          </a:p>
        </p:txBody>
      </p:sp>
    </p:spTree>
    <p:extLst>
      <p:ext uri="{BB962C8B-B14F-4D97-AF65-F5344CB8AC3E}">
        <p14:creationId xmlns:p14="http://schemas.microsoft.com/office/powerpoint/2010/main" val="49052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Effective Communication – Separate Obligation from Reasonable Accommodation and Reasonable Modification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begin with “Communicating with People with Disabilities”—What are our legal obligations?  You can locate more on these obligations in Appendix 201 located in the PRH and also on the JC Disability Website (Program Requirements; DA; PRH; Appendix 201).</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a:t>
            </a:fld>
            <a:endParaRPr lang="en-US"/>
          </a:p>
        </p:txBody>
      </p:sp>
    </p:spTree>
    <p:extLst>
      <p:ext uri="{BB962C8B-B14F-4D97-AF65-F5344CB8AC3E}">
        <p14:creationId xmlns:p14="http://schemas.microsoft.com/office/powerpoint/2010/main" val="2783934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Role in Preparing for Arrival of a Student with a Disability</a:t>
            </a:r>
          </a:p>
          <a:p>
            <a:endParaRPr lang="en-US" dirty="0"/>
          </a:p>
          <a:p>
            <a:r>
              <a:rPr lang="en-US" dirty="0"/>
              <a:t>The DC does not start preparing for arrival of an individual with a disability until the </a:t>
            </a:r>
            <a:r>
              <a:rPr lang="en-US" b="1" u="sng" dirty="0"/>
              <a:t>individual is cleared for enrollment</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latin typeface="+mn-lt"/>
                <a:ea typeface="맑은 고딕"/>
                <a:cs typeface="Calibri" panose="020F0502020204030204" pitchFamily="34" charset="0"/>
              </a:rPr>
              <a:t>Once </a:t>
            </a:r>
            <a:r>
              <a:rPr lang="en-US" altLang="ko-KR" b="1" u="sng" dirty="0">
                <a:latin typeface="+mn-lt"/>
                <a:ea typeface="맑은 고딕"/>
                <a:cs typeface="Calibri" panose="020F0502020204030204" pitchFamily="34" charset="0"/>
              </a:rPr>
              <a:t>approval for enrollment has been confirmed by Wellness</a:t>
            </a:r>
            <a:r>
              <a:rPr lang="en-US" altLang="ko-KR" dirty="0">
                <a:latin typeface="+mn-lt"/>
                <a:ea typeface="맑은 고딕"/>
                <a:cs typeface="Calibri" panose="020F0502020204030204" pitchFamily="34" charset="0"/>
              </a:rPr>
              <a:t>, then a DC (e.g., non-health DC, full-time DC, and/or the Health and Wellness Director DC) contacts the student with a disability to discuss the need for accommodations and develop an accommodation plan in preparation for arrival.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latin typeface="+mn-lt"/>
              <a:ea typeface="맑은 고딕"/>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latin typeface="+mn-lt"/>
                <a:ea typeface="맑은 고딕"/>
                <a:cs typeface="Calibri" panose="020F0502020204030204" pitchFamily="34" charset="0"/>
              </a:rPr>
              <a:t>REMEMBER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u="sng" dirty="0">
                <a:highlight>
                  <a:srgbClr val="FFFF00"/>
                </a:highlight>
                <a:latin typeface="+mn-lt"/>
                <a:cs typeface="Calibri" panose="020F0502020204030204" pitchFamily="34" charset="0"/>
              </a:rPr>
              <a:t>Do not</a:t>
            </a:r>
            <a:r>
              <a:rPr lang="en-US" altLang="ko-KR" b="1" dirty="0">
                <a:highlight>
                  <a:srgbClr val="FFFF00"/>
                </a:highlight>
                <a:latin typeface="+mn-lt"/>
                <a:cs typeface="Calibri" panose="020F0502020204030204" pitchFamily="34" charset="0"/>
              </a:rPr>
              <a:t> </a:t>
            </a:r>
            <a:r>
              <a:rPr lang="en-US" altLang="ko-KR" dirty="0">
                <a:highlight>
                  <a:srgbClr val="FFFF00"/>
                </a:highlight>
                <a:latin typeface="+mn-lt"/>
                <a:cs typeface="Calibri" panose="020F0502020204030204" pitchFamily="34" charset="0"/>
              </a:rPr>
              <a:t>contact applicants to discuss accommodation needs </a:t>
            </a:r>
            <a:r>
              <a:rPr lang="en-US" altLang="ko-KR" b="1" u="sng" dirty="0">
                <a:highlight>
                  <a:srgbClr val="FFFF00"/>
                </a:highlight>
                <a:latin typeface="+mn-lt"/>
                <a:cs typeface="Calibri" panose="020F0502020204030204" pitchFamily="34" charset="0"/>
              </a:rPr>
              <a:t>BEFORE</a:t>
            </a:r>
            <a:r>
              <a:rPr lang="en-US" altLang="ko-KR" dirty="0">
                <a:highlight>
                  <a:srgbClr val="FFFF00"/>
                </a:highlight>
                <a:latin typeface="+mn-lt"/>
                <a:cs typeface="Calibri" panose="020F0502020204030204" pitchFamily="34" charset="0"/>
              </a:rPr>
              <a:t> they have been approved for enrollment unless the accommodation considerations is a part of a Health Care Needs Assessment (HCNA) or a Direct Threat Assessment (DTA).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highlight>
                <a:srgbClr val="FFFF00"/>
              </a:highlight>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latin typeface="+mn-lt"/>
                <a:cs typeface="Calibri" panose="020F0502020204030204" pitchFamily="34" charset="0"/>
              </a:rPr>
              <a:t>Only discuss requested accommodations and functional limitations related to conditions and/or documentation disclosed by the incoming student.</a:t>
            </a:r>
            <a:endParaRPr lang="ko-KR" altLang="en-US" dirty="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highlight>
                <a:srgbClr val="FFFF00"/>
              </a:highlight>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highlight>
                  <a:srgbClr val="FFFF00"/>
                </a:highlight>
                <a:latin typeface="+mn-lt"/>
                <a:cs typeface="Calibri" panose="020F0502020204030204" pitchFamily="34" charset="0"/>
              </a:rPr>
              <a:t>If the applicant is approved for enrollment, </a:t>
            </a:r>
            <a:endParaRPr lang="ko-KR" altLang="en-US" b="1" dirty="0">
              <a:highlight>
                <a:srgbClr val="FFFF00"/>
              </a:highlight>
              <a:latin typeface="+mn-lt"/>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chemeClr val="bg1"/>
                </a:solidFill>
                <a:latin typeface="+mn-lt"/>
                <a:cs typeface="Calibri" panose="020F0502020204030204" pitchFamily="34" charset="0"/>
              </a:rPr>
              <a:t>Discuss requested accommodations (from applicant, Chronic Care Management Plans, or others on behalf of the applicant)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chemeClr val="bg1"/>
                </a:solidFill>
                <a:latin typeface="+mn-lt"/>
                <a:cs typeface="Calibri" panose="020F0502020204030204" pitchFamily="34" charset="0"/>
              </a:rPr>
              <a:t>Discuss other accommodation needs based upon identified functional limitations</a:t>
            </a:r>
            <a:endParaRPr lang="ko-KR" altLang="en-US" sz="1200" dirty="0">
              <a:solidFill>
                <a:schemeClr val="bg1"/>
              </a:solidFill>
              <a:latin typeface="+mn-lt"/>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chemeClr val="bg1"/>
                </a:solidFill>
                <a:latin typeface="+mn-lt"/>
                <a:ea typeface="맑은 고딕"/>
                <a:cs typeface="Calibri" panose="020F0502020204030204" pitchFamily="34" charset="0"/>
              </a:rPr>
              <a:t>Ensure RA/RM/AAS Request and DCC Form is completed.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chemeClr val="bg1"/>
                </a:solidFill>
                <a:latin typeface="+mn-lt"/>
                <a:cs typeface="Calibri" panose="020F0502020204030204" pitchFamily="34" charset="0"/>
              </a:rPr>
              <a:t>Draft accommodation plan, if agreed upon, and enter Disability Accommodation Committee (DAC) notes into CIS Accommodation Plan notes.</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40</a:t>
            </a:fld>
            <a:endParaRPr lang="en-US"/>
          </a:p>
        </p:txBody>
      </p:sp>
    </p:spTree>
    <p:extLst>
      <p:ext uri="{BB962C8B-B14F-4D97-AF65-F5344CB8AC3E}">
        <p14:creationId xmlns:p14="http://schemas.microsoft.com/office/powerpoint/2010/main" val="2246350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When Does the Disability Accommodation Process or DAP Occur</a:t>
            </a:r>
            <a:r>
              <a:rPr lang="en-US" sz="12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What triggers the DAP to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DAP is initiated if: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1.  There is a request for RA/RM/AAS or disability accommodation.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cs typeface="Calibri" panose="020F0502020204030204" pitchFamily="34" charset="0"/>
              </a:rPr>
              <a:t>As we just discussed and to emphasize the importance of when and how a request can be made, </a:t>
            </a:r>
            <a:r>
              <a:rPr lang="en-US" sz="1200" b="0" dirty="0">
                <a:latin typeface="+mn-lt"/>
                <a:cs typeface="Calibri" panose="020F0502020204030204" pitchFamily="34" charset="0"/>
              </a:rPr>
              <a:t>acco</a:t>
            </a:r>
            <a:r>
              <a:rPr lang="en-US" sz="1200" dirty="0">
                <a:latin typeface="+mn-lt"/>
                <a:cs typeface="Calibri" panose="020F0502020204030204" pitchFamily="34" charset="0"/>
              </a:rPr>
              <a:t>mmodation requests may be made in </a:t>
            </a:r>
            <a:r>
              <a:rPr lang="en-US" sz="1200" b="1" u="sng" dirty="0">
                <a:latin typeface="+mn-lt"/>
                <a:cs typeface="Calibri" panose="020F0502020204030204" pitchFamily="34" charset="0"/>
              </a:rPr>
              <a:t>any</a:t>
            </a:r>
            <a:r>
              <a:rPr lang="en-US" sz="1200" dirty="0">
                <a:latin typeface="+mn-lt"/>
                <a:cs typeface="Calibri" panose="020F0502020204030204" pitchFamily="34" charset="0"/>
              </a:rPr>
              <a:t> form (i.e., verbally, in writing, by other individuals, etc. but must be documented on the RA/RM/AAS Request DCC Form)</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2.  If an applicant indicates on the Request Form or the 653, Health Questionnaire, that they “may” need accommodations or would like to discuss the need for accommodations with the DC.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3.  If the applicant provides documentation </a:t>
            </a:r>
            <a:r>
              <a:rPr lang="en-US" sz="1200" dirty="0">
                <a:latin typeface="+mn-lt"/>
                <a:cs typeface="Calibri" panose="020F0502020204030204" pitchFamily="34" charset="0"/>
              </a:rPr>
              <a:t>that they may be an individual with a disability who may need disability accommodation to participate in Job Corps. </a:t>
            </a:r>
            <a:r>
              <a:rPr lang="en-US" sz="1200" dirty="0">
                <a:latin typeface="+mn-lt"/>
              </a:rPr>
              <a:t>For example, if there is a Chronic Care Management Plan in the Health E-Folder that documents that the applicant has Bipolar Disorder, the DC must begin the interactive process to discuss possible need for DA. </a:t>
            </a:r>
            <a:endParaRPr lang="en-US" sz="1200" dirty="0">
              <a:latin typeface="+mn-lt"/>
              <a:cs typeface="Calibri" panose="020F0502020204030204" pitchFamily="34"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startAt="2"/>
              <a:tabLst/>
              <a:defRPr/>
            </a:pPr>
            <a:endParaRPr lang="en-US" sz="1200" dirty="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panose="020F0502020204030204" pitchFamily="34" charset="0"/>
              </a:rPr>
              <a:t>4.  If the disability is obvious.</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p>
          <a:p>
            <a:endParaRPr lang="en-US" sz="1200" dirty="0">
              <a:latin typeface="+mn-lt"/>
            </a:endParaRPr>
          </a:p>
          <a:p>
            <a:endParaRPr lang="en-US" sz="1600" dirty="0"/>
          </a:p>
        </p:txBody>
      </p:sp>
      <p:sp>
        <p:nvSpPr>
          <p:cNvPr id="4" name="Slide Number Placeholder 3"/>
          <p:cNvSpPr>
            <a:spLocks noGrp="1"/>
          </p:cNvSpPr>
          <p:nvPr>
            <p:ph type="sldNum" sz="quarter" idx="10"/>
          </p:nvPr>
        </p:nvSpPr>
        <p:spPr/>
        <p:txBody>
          <a:bodyPr/>
          <a:lstStyle/>
          <a:p>
            <a:fld id="{987E711D-E72B-49DF-ABAE-62BC47AB744D}" type="slidenum">
              <a:rPr lang="en-US" smtClean="0"/>
              <a:t>41</a:t>
            </a:fld>
            <a:endParaRPr lang="en-US"/>
          </a:p>
        </p:txBody>
      </p:sp>
    </p:spTree>
    <p:extLst>
      <p:ext uri="{BB962C8B-B14F-4D97-AF65-F5344CB8AC3E}">
        <p14:creationId xmlns:p14="http://schemas.microsoft.com/office/powerpoint/2010/main" val="1228568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latin typeface="+mn-lt"/>
              </a:rPr>
              <a:t>The PRH (in Form 2-03) lists the primary reasons when the DAC must meet.</a:t>
            </a:r>
          </a:p>
          <a:p>
            <a:endParaRPr lang="en-US" sz="1200" b="1" i="0" u="none" strike="noStrike" baseline="0" dirty="0">
              <a:latin typeface="+mn-lt"/>
            </a:endParaRPr>
          </a:p>
          <a:p>
            <a:r>
              <a:rPr lang="en-US" sz="1200" b="0" i="0" u="none" strike="noStrike" baseline="0" dirty="0">
                <a:latin typeface="+mn-lt"/>
              </a:rPr>
              <a:t>The DAC must meet when:</a:t>
            </a:r>
          </a:p>
          <a:p>
            <a:pPr marL="171450" marR="2110" indent="-171450">
              <a:buFont typeface="Arial" panose="020B0604020202020204" pitchFamily="34" charset="0"/>
              <a:buChar char="•"/>
            </a:pPr>
            <a:endParaRPr lang="en-US" sz="1200" b="0" i="0" u="none" strike="noStrike" baseline="0" dirty="0">
              <a:latin typeface="+mn-lt"/>
            </a:endParaRPr>
          </a:p>
          <a:p>
            <a:pPr marL="171450" marR="2110" indent="-171450">
              <a:buFont typeface="Wingdings" panose="05000000000000000000" pitchFamily="2" charset="2"/>
              <a:buChar char="§"/>
            </a:pPr>
            <a:r>
              <a:rPr lang="en-US" sz="1200" b="0" i="0" u="none" strike="noStrike" baseline="0" dirty="0">
                <a:latin typeface="+mn-lt"/>
              </a:rPr>
              <a:t>A center has recommended denial of an application of an individual with a disability.</a:t>
            </a:r>
          </a:p>
          <a:p>
            <a:pPr marL="171450" marR="2110" indent="-171450">
              <a:buFont typeface="Wingdings" panose="05000000000000000000" pitchFamily="2" charset="2"/>
              <a:buChar char="§"/>
            </a:pPr>
            <a:endParaRPr lang="en-US" sz="1200" b="0" i="0" u="none" strike="noStrike" baseline="0" dirty="0">
              <a:latin typeface="+mn-lt"/>
            </a:endParaRPr>
          </a:p>
          <a:p>
            <a:pPr marL="171450" marR="2140" indent="-171450">
              <a:buFont typeface="Wingdings" panose="05000000000000000000" pitchFamily="2" charset="2"/>
              <a:buChar char="§"/>
            </a:pPr>
            <a:r>
              <a:rPr lang="en-US" sz="1200" b="0" i="0" u="none" strike="noStrike" baseline="0" dirty="0">
                <a:latin typeface="+mn-lt"/>
              </a:rPr>
              <a:t>An applicant who is an individual with a disability has appealed their denial from the Job Corps program.</a:t>
            </a:r>
            <a:endParaRPr lang="en-US" sz="1200" b="0" i="0" u="none" strike="sngStrike" baseline="0" dirty="0">
              <a:latin typeface="+mn-lt"/>
            </a:endParaRPr>
          </a:p>
          <a:p>
            <a:pPr marL="171450" indent="-171450">
              <a:buFont typeface="Wingdings" panose="05000000000000000000" pitchFamily="2" charset="2"/>
              <a:buChar char="§"/>
            </a:pPr>
            <a:endParaRPr lang="en-US" sz="1200" b="0" i="0" u="none" strike="noStrike" baseline="0" dirty="0">
              <a:latin typeface="+mn-lt"/>
            </a:endParaRPr>
          </a:p>
          <a:p>
            <a:pPr marL="171450" marR="5490" indent="-171450">
              <a:buFont typeface="Wingdings" panose="05000000000000000000" pitchFamily="2" charset="2"/>
              <a:buChar char="§"/>
            </a:pPr>
            <a:r>
              <a:rPr lang="en-US" sz="1200" b="0" i="0" u="none" strike="noStrike" baseline="0" dirty="0">
                <a:latin typeface="+mn-lt"/>
              </a:rPr>
              <a:t>An applicant or student requests disability accommodation in order to participate in the Job Corps program.</a:t>
            </a:r>
          </a:p>
          <a:p>
            <a:pPr marL="171450" indent="-171450">
              <a:buFont typeface="Wingdings" panose="05000000000000000000" pitchFamily="2" charset="2"/>
              <a:buChar char="§"/>
            </a:pPr>
            <a:endParaRPr lang="en-US" sz="1200" b="0" i="0" u="none" strike="noStrike" baseline="0" dirty="0">
              <a:latin typeface="+mn-lt"/>
            </a:endParaRPr>
          </a:p>
          <a:p>
            <a:pPr marL="171450" marR="2760" indent="-171450">
              <a:buFont typeface="Wingdings" panose="05000000000000000000" pitchFamily="2" charset="2"/>
              <a:buChar char="§"/>
            </a:pPr>
            <a:r>
              <a:rPr lang="en-US" sz="1200" b="0" i="0" u="none" strike="noStrike" baseline="0" dirty="0">
                <a:latin typeface="+mn-lt"/>
              </a:rPr>
              <a:t>An applicant or student provides documentation that indicates they may be an individual with a disability who may need disability accommodation to participate in the Job Corps program.</a:t>
            </a:r>
          </a:p>
          <a:p>
            <a:pPr marL="171450" indent="-171450">
              <a:buFont typeface="Wingdings" panose="05000000000000000000" pitchFamily="2" charset="2"/>
              <a:buChar char="§"/>
            </a:pPr>
            <a:endParaRPr lang="en-US" sz="1200" b="0" i="0" u="none" strike="noStrike" baseline="0" dirty="0">
              <a:latin typeface="+mn-lt"/>
            </a:endParaRPr>
          </a:p>
          <a:p>
            <a:pPr marL="171450" marR="8260" indent="-171450">
              <a:buFont typeface="Wingdings" panose="05000000000000000000" pitchFamily="2" charset="2"/>
              <a:buChar char="§"/>
            </a:pPr>
            <a:r>
              <a:rPr lang="en-US" sz="1200" b="0" i="0" u="none" strike="noStrike" baseline="0" dirty="0">
                <a:latin typeface="+mn-lt"/>
              </a:rPr>
              <a:t>Concerns are identified during the RA/RM/AAS effectiveness review process.</a:t>
            </a:r>
          </a:p>
          <a:p>
            <a:pPr marL="171450" indent="-171450">
              <a:buFont typeface="Wingdings" panose="05000000000000000000" pitchFamily="2" charset="2"/>
              <a:buChar char="§"/>
            </a:pPr>
            <a:endParaRPr lang="en-US" sz="1200" b="0" i="0" u="none" strike="noStrike" baseline="0" dirty="0">
              <a:latin typeface="+mn-lt"/>
            </a:endParaRPr>
          </a:p>
          <a:p>
            <a:pPr marL="171450" marR="1740" indent="-171450">
              <a:buFont typeface="Wingdings" panose="05000000000000000000" pitchFamily="2" charset="2"/>
              <a:buChar char="§"/>
            </a:pPr>
            <a:r>
              <a:rPr lang="en-US" sz="1200" b="0" i="0" u="none" strike="noStrike" baseline="0" dirty="0">
                <a:latin typeface="+mn-lt"/>
              </a:rPr>
              <a:t>Referrals are made to the DCs that indicate an accommodation plan may be needed or the review of a current accommodation plan may be needed.</a:t>
            </a:r>
          </a:p>
          <a:p>
            <a:pPr marL="171450" marR="1740" indent="-171450">
              <a:buFont typeface="Wingdings" panose="05000000000000000000" pitchFamily="2" charset="2"/>
              <a:buChar char="§"/>
            </a:pPr>
            <a:endParaRPr lang="en-US" sz="1200" b="0" i="0" u="none" strike="noStrike" baseline="0" dirty="0">
              <a:latin typeface="+mn-lt"/>
            </a:endParaRPr>
          </a:p>
          <a:p>
            <a:pPr marL="171450" marR="1740" indent="-171450">
              <a:buFont typeface="Wingdings" panose="05000000000000000000" pitchFamily="2" charset="2"/>
              <a:buChar char="§"/>
            </a:pPr>
            <a:r>
              <a:rPr lang="en-US" sz="1200" b="0" i="0" u="none" strike="noStrike" baseline="0" dirty="0">
                <a:latin typeface="+mn-lt"/>
              </a:rPr>
              <a:t>Students enter work-based learning or Career Transition Readiness. The DAC meets to review and discuss any disability accommodation the student may need to access and/or participate in the specific work environment or program they are entering.</a:t>
            </a:r>
          </a:p>
          <a:p>
            <a:pPr marL="171450" marR="1740" indent="-171450">
              <a:buFont typeface="Wingdings" panose="05000000000000000000" pitchFamily="2" charset="2"/>
              <a:buChar char="§"/>
            </a:pPr>
            <a:endParaRPr lang="en-US" sz="1200" b="0" i="0" u="none" strike="noStrike" baseline="0" dirty="0">
              <a:latin typeface="+mn-lt"/>
            </a:endParaRPr>
          </a:p>
          <a:p>
            <a:pPr marL="171450" marR="1740" indent="-171450">
              <a:buFont typeface="Wingdings" panose="05000000000000000000" pitchFamily="2" charset="2"/>
              <a:buChar char="§"/>
            </a:pPr>
            <a:r>
              <a:rPr lang="en-US" sz="1200" b="0" i="0" u="none" strike="noStrike" baseline="0" dirty="0">
                <a:latin typeface="+mn-lt"/>
              </a:rPr>
              <a:t>Students need assistance in securing disability accommodation for the High School Equivalency and certification examinations administered on center, by partnering program and/or certification organization providers and for these examinations.</a:t>
            </a:r>
          </a:p>
          <a:p>
            <a:pPr marL="0" marR="1740" indent="0">
              <a:buFont typeface="Arial" panose="020B0604020202020204" pitchFamily="34" charset="0"/>
              <a:buNone/>
            </a:pPr>
            <a:endParaRPr lang="en-US" sz="1200" b="0" i="0" u="none" strike="noStrike" baseline="0" dirty="0">
              <a:latin typeface="+mn-lt"/>
            </a:endParaRPr>
          </a:p>
          <a:p>
            <a:pPr marL="0" marR="1740" indent="0">
              <a:buFont typeface="Arial" panose="020B0604020202020204" pitchFamily="34" charset="0"/>
              <a:buNone/>
            </a:pPr>
            <a:r>
              <a:rPr lang="en-US" sz="1200" b="0" i="0" u="none" strike="noStrike" baseline="0" dirty="0">
                <a:latin typeface="+mn-lt"/>
              </a:rPr>
              <a:t>Visit Form 2-03 to review the full list of reasons when the DAC must meet.</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42</a:t>
            </a:fld>
            <a:endParaRPr lang="en-US"/>
          </a:p>
        </p:txBody>
      </p:sp>
    </p:spTree>
    <p:extLst>
      <p:ext uri="{BB962C8B-B14F-4D97-AF65-F5344CB8AC3E}">
        <p14:creationId xmlns:p14="http://schemas.microsoft.com/office/powerpoint/2010/main" val="718009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5D5DFF"/>
                </a:solidFill>
              </a:rPr>
              <a:t>Transfer/Readmit/Advanced Training Students with Existing 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5D5D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What are the requirements for accommodation file access when a student is transferring from one center to another, is being readmitted to the Job Corps program, or is entering into Advanced Training within the Job Corps environment?</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43</a:t>
            </a:fld>
            <a:endParaRPr lang="en-US"/>
          </a:p>
        </p:txBody>
      </p:sp>
    </p:spTree>
    <p:extLst>
      <p:ext uri="{BB962C8B-B14F-4D97-AF65-F5344CB8AC3E}">
        <p14:creationId xmlns:p14="http://schemas.microsoft.com/office/powerpoint/2010/main" val="4162782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j-lt"/>
              </a:rPr>
              <a:t>Accommodation Files for Transfer/Readmit/Advanced Training Students with Existing APs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R" sz="1200" dirty="0"/>
              <a:t>If a student </a:t>
            </a:r>
            <a:r>
              <a:rPr kumimoji="1" lang="en-US" altLang="ko-KR" sz="1200" b="1" dirty="0">
                <a:solidFill>
                  <a:srgbClr val="0070C0"/>
                </a:solidFill>
              </a:rPr>
              <a:t>with an AP already in CIS</a:t>
            </a:r>
            <a:r>
              <a:rPr kumimoji="1" lang="en-US" altLang="ko-KR" sz="1200" dirty="0"/>
              <a:t> transfers to another center, re-enrolls in the program, or is admitted to an advanced training program, the center </a:t>
            </a:r>
            <a:r>
              <a:rPr kumimoji="1" lang="en-US" altLang="ko-KR" sz="1200" b="1" dirty="0"/>
              <a:t>must engage the individual in the DAP </a:t>
            </a:r>
            <a:r>
              <a:rPr kumimoji="1" lang="en-US" altLang="ko-KR" sz="1200" b="0" dirty="0"/>
              <a:t>and determine </a:t>
            </a:r>
            <a:r>
              <a:rPr kumimoji="1" lang="en-US" altLang="ko-KR" sz="1200" dirty="0"/>
              <a:t>if the accommodation plan needs to be adjusted or updated.</a:t>
            </a:r>
            <a:endParaRPr kumimoji="1" lang="ko-KR" altLang="en-US" sz="1200" dirty="0"/>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44</a:t>
            </a:fld>
            <a:endParaRPr lang="en-US"/>
          </a:p>
        </p:txBody>
      </p:sp>
    </p:spTree>
    <p:extLst>
      <p:ext uri="{BB962C8B-B14F-4D97-AF65-F5344CB8AC3E}">
        <p14:creationId xmlns:p14="http://schemas.microsoft.com/office/powerpoint/2010/main" val="4171011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Previous Documentation – Transfers, Readmission or Advanced Training</a:t>
            </a:r>
          </a:p>
          <a:p>
            <a:endParaRPr lang="en-US" b="1" dirty="0"/>
          </a:p>
          <a:p>
            <a:r>
              <a:rPr lang="en-US" b="1" dirty="0"/>
              <a:t>Is there previous documentation available?</a:t>
            </a:r>
          </a:p>
          <a:p>
            <a:r>
              <a:rPr lang="en-US" b="0" dirty="0"/>
              <a:t>Check to see if the individual’s information is uploaded in CIS</a:t>
            </a:r>
            <a:r>
              <a:rPr kumimoji="1" lang="en-US" sz="1200" b="0" dirty="0"/>
              <a:t> in the Health or Disability E-Folders and if not, check to see if there is </a:t>
            </a:r>
            <a:r>
              <a:rPr kumimoji="1" lang="en-US" altLang="ko-Kore-KR" sz="1200" dirty="0"/>
              <a:t>documentation of the disability in the Student Health Record (SHR).</a:t>
            </a:r>
          </a:p>
          <a:p>
            <a:endParaRPr kumimoji="1" lang="en-US" altLang="ko-Kore-KR" sz="1200" dirty="0"/>
          </a:p>
          <a:p>
            <a:r>
              <a:rPr kumimoji="1" lang="en-US" altLang="ko-Kore-KR" sz="1200" b="1" dirty="0"/>
              <a:t>Documentation Not Received?</a:t>
            </a:r>
          </a:p>
          <a:p>
            <a:r>
              <a:rPr kumimoji="1" lang="en-US" altLang="ko-Kore-KR" sz="1200" dirty="0"/>
              <a:t>If no documentation was received but there is an accommodation plan in CIS, the DC must request that the sending center upload the existing documentation.</a:t>
            </a:r>
          </a:p>
          <a:p>
            <a:endParaRPr kumimoji="1" lang="en-US" altLang="ko-Kore-K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dirty="0"/>
              <a:t>However, </a:t>
            </a:r>
            <a:r>
              <a:rPr lang="en-US" altLang="ko-KR" sz="1200" dirty="0">
                <a:solidFill>
                  <a:schemeClr val="bg1"/>
                </a:solidFill>
                <a:latin typeface="+mj-lt"/>
              </a:rPr>
              <a:t>If the documentation cannot be obtained, then document in the AP notes within CIS that the student previously had an AP documented in CIS and the center’s efforts to obtain the documentation </a:t>
            </a:r>
            <a:r>
              <a:rPr lang="en-US" altLang="ko-KR" sz="1200" b="1" dirty="0">
                <a:solidFill>
                  <a:schemeClr val="bg1"/>
                </a:solidFill>
                <a:latin typeface="+mj-lt"/>
              </a:rPr>
              <a:t>and continue to provide the previously agreed upon accommodations.</a:t>
            </a:r>
            <a:r>
              <a:rPr lang="en-US" altLang="ko-KR" sz="1200" dirty="0">
                <a:solidFill>
                  <a:schemeClr val="bg1"/>
                </a:solidFill>
                <a:latin typeface="+mj-lt"/>
              </a:rPr>
              <a:t> </a:t>
            </a:r>
          </a:p>
          <a:p>
            <a:endParaRPr kumimoji="1" lang="en-US" altLang="ko-Kore-KR" sz="1200" dirty="0"/>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45</a:t>
            </a:fld>
            <a:endParaRPr lang="en-US"/>
          </a:p>
        </p:txBody>
      </p:sp>
    </p:spTree>
    <p:extLst>
      <p:ext uri="{BB962C8B-B14F-4D97-AF65-F5344CB8AC3E}">
        <p14:creationId xmlns:p14="http://schemas.microsoft.com/office/powerpoint/2010/main" val="3461939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46</a:t>
            </a:fld>
            <a:endParaRPr lang="en-US"/>
          </a:p>
        </p:txBody>
      </p:sp>
    </p:spTree>
    <p:extLst>
      <p:ext uri="{BB962C8B-B14F-4D97-AF65-F5344CB8AC3E}">
        <p14:creationId xmlns:p14="http://schemas.microsoft.com/office/powerpoint/2010/main" val="1040849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dirty="0">
                <a:ea typeface="맑은 고딕"/>
              </a:rPr>
              <a:t>Job Corps Support Services Disability Website</a:t>
            </a:r>
          </a:p>
          <a:p>
            <a:pPr eaLnBrk="0" latinLnBrk="0" hangingPunct="0"/>
            <a:endParaRPr lang="en-US" dirty="0">
              <a:ea typeface="맑은 고딕"/>
            </a:endParaRPr>
          </a:p>
          <a:p>
            <a:pPr eaLnBrk="0" latinLnBrk="0" hangingPunct="0"/>
            <a:r>
              <a:rPr lang="en-US" dirty="0">
                <a:ea typeface="맑은 고딕"/>
              </a:rPr>
              <a:t>The Job Corps Disability Support Services Website contains numerous resources and tools on applicant file review and disability accommodation requirements, processes and procedures. </a:t>
            </a:r>
          </a:p>
          <a:p>
            <a:pPr eaLnBrk="0" latinLnBrk="0" hangingPunct="0"/>
            <a:endParaRPr lang="en-US" dirty="0">
              <a:ea typeface="맑은 고딕"/>
            </a:endParaRPr>
          </a:p>
          <a:p>
            <a:pPr eaLnBrk="0" latinLnBrk="0" hangingPunct="0"/>
            <a:r>
              <a:rPr lang="en-US" dirty="0">
                <a:ea typeface="맑은 고딕"/>
              </a:rPr>
              <a:t>As new resources and tools are developed, they are listed under the </a:t>
            </a:r>
            <a:r>
              <a:rPr lang="en-US" b="1" dirty="0">
                <a:ea typeface="맑은 고딕"/>
              </a:rPr>
              <a:t>New Items </a:t>
            </a:r>
            <a:r>
              <a:rPr lang="en-US" b="0" dirty="0">
                <a:ea typeface="맑은 고딕"/>
              </a:rPr>
              <a:t>heading </a:t>
            </a:r>
            <a:r>
              <a:rPr lang="en-US" dirty="0">
                <a:ea typeface="맑은 고딕"/>
              </a:rPr>
              <a:t>to the right side of the website page. See teal highlighted area. Resources that are more commonly used and/or requested are listed under the </a:t>
            </a:r>
            <a:r>
              <a:rPr lang="en-US" b="1" dirty="0">
                <a:ea typeface="맑은 고딕"/>
              </a:rPr>
              <a:t>Frequently Requested Tools </a:t>
            </a:r>
            <a:r>
              <a:rPr lang="en-US" dirty="0">
                <a:ea typeface="맑은 고딕"/>
              </a:rPr>
              <a:t>section also highlighted in teal.</a:t>
            </a:r>
          </a:p>
          <a:p>
            <a:pPr eaLnBrk="0" latinLnBrk="0" hangingPunct="0"/>
            <a:endParaRPr lang="en-US" dirty="0">
              <a:ea typeface="맑은 고딕"/>
            </a:endParaRPr>
          </a:p>
          <a:p>
            <a:pPr eaLnBrk="0" latinLnBrk="0" hangingPunct="0"/>
            <a:r>
              <a:rPr lang="en-US" dirty="0">
                <a:ea typeface="맑은 고딕"/>
              </a:rPr>
              <a:t>The categories of resources are listed on the left-hand side of the website and are highlighted in yellow. </a:t>
            </a:r>
          </a:p>
          <a:p>
            <a:pPr eaLnBrk="0" latinLnBrk="0" hangingPunct="0"/>
            <a:endParaRPr lang="en-US" dirty="0">
              <a:ea typeface="맑은 고딕"/>
            </a:endParaRPr>
          </a:p>
          <a:p>
            <a:pPr eaLnBrk="0" latinLnBrk="0" hangingPunct="0"/>
            <a:r>
              <a:rPr lang="en-US" sz="1600" b="1" u="sng" dirty="0">
                <a:solidFill>
                  <a:schemeClr val="accent1"/>
                </a:solidFill>
                <a:ea typeface="맑은 고딕"/>
              </a:rPr>
              <a:t>Let’s go to the Job Corps Disability Support Services Website and review some of these features online and go to some of the support documents mentioned in this presentation.</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47</a:t>
            </a:fld>
            <a:endParaRPr lang="en-US"/>
          </a:p>
        </p:txBody>
      </p:sp>
    </p:spTree>
    <p:extLst>
      <p:ext uri="{BB962C8B-B14F-4D97-AF65-F5344CB8AC3E}">
        <p14:creationId xmlns:p14="http://schemas.microsoft.com/office/powerpoint/2010/main" val="1022123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en-US" b="1"/>
              <a:t>Questions?</a:t>
            </a:r>
            <a:endParaRPr kumimoji="1" lang="ko-Kore-KR" altLang="en-US" b="1"/>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48</a:t>
            </a:fld>
            <a:endParaRPr lang="ko-KR" altLang="en-US"/>
          </a:p>
        </p:txBody>
      </p:sp>
    </p:spTree>
    <p:extLst>
      <p:ext uri="{BB962C8B-B14F-4D97-AF65-F5344CB8AC3E}">
        <p14:creationId xmlns:p14="http://schemas.microsoft.com/office/powerpoint/2010/main" val="355043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mn-lt"/>
              </a:rPr>
              <a:t>What are our legal obligations when communicating with individuals with disabilities enrolled in or related to the Job Corps program?</a:t>
            </a:r>
          </a:p>
          <a:p>
            <a:pPr marL="0" indent="0">
              <a:buFont typeface="Arial" panose="020B0604020202020204" pitchFamily="34" charset="0"/>
              <a:buNone/>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mn-lt"/>
              </a:rPr>
              <a:t>Communication with people with disabilities (whether those people are students, staff, applicants for admission/employment, parents, guardians, or members of the public) must be as effective as communication with others and we don’t always actively think about whether our communication exchanges are effective.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rgbClr val="646267"/>
                </a:solidFill>
                <a:latin typeface="+mn-lt"/>
                <a:ea typeface="맑은 고딕" panose="020B0503020000020004" pitchFamily="50" charset="-127"/>
              </a:rPr>
              <a:t>This obligation applies to all stages of the Job Corps process.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1"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rgbClr val="646267"/>
                </a:solidFill>
                <a:latin typeface="+mn-lt"/>
                <a:ea typeface="맑은 고딕" panose="020B0503020000020004" pitchFamily="50" charset="-127"/>
              </a:rPr>
              <a:t>The obligation to communicate effectively with people with disabilities is </a:t>
            </a:r>
            <a:r>
              <a:rPr lang="en-US" altLang="ko-KR" sz="1200" b="1" u="sng" dirty="0">
                <a:solidFill>
                  <a:srgbClr val="0070C0"/>
                </a:solidFill>
                <a:latin typeface="+mn-lt"/>
                <a:ea typeface="맑은 고딕" panose="020B0503020000020004" pitchFamily="50" charset="-127"/>
              </a:rPr>
              <a:t>separate</a:t>
            </a:r>
            <a:r>
              <a:rPr lang="en-US" altLang="ko-KR" sz="1200" dirty="0">
                <a:solidFill>
                  <a:srgbClr val="646267"/>
                </a:solidFill>
                <a:latin typeface="+mn-lt"/>
                <a:ea typeface="맑은 고딕" panose="020B0503020000020004" pitchFamily="50" charset="-127"/>
              </a:rPr>
              <a:t> from the obligation to provide reasonable accommodation or reasonable modification in policies, practices, or procedures for qualified individuals with disabilities. Let’s talk more about why so much emphasis is placed on the need for effective communication.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p:txBody>
      </p:sp>
      <p:sp>
        <p:nvSpPr>
          <p:cNvPr id="4" name="Slide Number Placeholder 3"/>
          <p:cNvSpPr>
            <a:spLocks noGrp="1"/>
          </p:cNvSpPr>
          <p:nvPr>
            <p:ph type="sldNum" sz="quarter" idx="5"/>
          </p:nvPr>
        </p:nvSpPr>
        <p:spPr/>
        <p:txBody>
          <a:bodyPr/>
          <a:lstStyle/>
          <a:p>
            <a:fld id="{237AE796-97CE-4335-9D88-5F0EBDF33482}" type="slidenum">
              <a:rPr lang="en-US" smtClean="0"/>
              <a:t>5</a:t>
            </a:fld>
            <a:endParaRPr lang="en-US"/>
          </a:p>
        </p:txBody>
      </p:sp>
    </p:spTree>
    <p:extLst>
      <p:ext uri="{BB962C8B-B14F-4D97-AF65-F5344CB8AC3E}">
        <p14:creationId xmlns:p14="http://schemas.microsoft.com/office/powerpoint/2010/main" val="363522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a:latin typeface="+mn-lt"/>
              </a:rPr>
              <a:t>The Workforce Innovation and Opportunity Act (WIOA) nondiscrimination regulations distinguish between these two obligations for a very simple reason:  </a:t>
            </a:r>
            <a:r>
              <a:rPr lang="en-US" sz="1200" b="1">
                <a:latin typeface="+mn-lt"/>
              </a:rPr>
              <a:t>Without clear, accurate, effective communication</a:t>
            </a:r>
            <a:r>
              <a:rPr lang="en-US" sz="1200">
                <a:latin typeface="+mn-lt"/>
              </a:rPr>
              <a:t>, any encounter between a person with a disability and a program from which that person is seeking services, such as Job Corps, </a:t>
            </a:r>
            <a:r>
              <a:rPr lang="en-US" sz="1200" b="1">
                <a:latin typeface="+mn-lt"/>
              </a:rPr>
              <a:t>will be literally meaningless.</a:t>
            </a:r>
          </a:p>
          <a:p>
            <a:pPr marL="171450" indent="-171450">
              <a:buFont typeface="Wingdings" panose="05000000000000000000" pitchFamily="2" charset="2"/>
              <a:buChar char="§"/>
            </a:pPr>
            <a:endParaRPr lang="en-US" sz="1200" b="1">
              <a:latin typeface="+mn-lt"/>
            </a:endParaRPr>
          </a:p>
          <a:p>
            <a:pPr marL="171450" indent="-171450">
              <a:buFont typeface="Wingdings" panose="05000000000000000000" pitchFamily="2" charset="2"/>
              <a:buChar char="§"/>
            </a:pPr>
            <a:r>
              <a:rPr lang="en-US" sz="1200" b="0">
                <a:latin typeface="+mn-lt"/>
              </a:rPr>
              <a:t>In other words, it is NOT left up to our interpretation without ensuring that we have effectively communicated with an applicant/student.</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6</a:t>
            </a:fld>
            <a:endParaRPr lang="en-US"/>
          </a:p>
        </p:txBody>
      </p:sp>
    </p:spTree>
    <p:extLst>
      <p:ext uri="{BB962C8B-B14F-4D97-AF65-F5344CB8AC3E}">
        <p14:creationId xmlns:p14="http://schemas.microsoft.com/office/powerpoint/2010/main" val="57216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Who is responsible to ensure effective communication?</a:t>
            </a:r>
          </a:p>
          <a:p>
            <a:endParaRPr lang="en-US" sz="1200"/>
          </a:p>
          <a:p>
            <a:pPr marL="171450" indent="-171450">
              <a:buFont typeface="Wingdings" panose="05000000000000000000" pitchFamily="2" charset="2"/>
              <a:buChar char="§"/>
            </a:pPr>
            <a:r>
              <a:rPr lang="en-US" sz="1200"/>
              <a:t>Under the law, the burden is on Job Corps to provide the auxiliary aids and services (communication aids) that are needed for equally effective communication with a person with a disability.</a:t>
            </a:r>
          </a:p>
          <a:p>
            <a:pPr marL="171450" indent="-171450">
              <a:buFont typeface="Wingdings" panose="05000000000000000000" pitchFamily="2" charset="2"/>
              <a:buChar char="§"/>
            </a:pPr>
            <a:endParaRPr lang="en-US" sz="1200"/>
          </a:p>
          <a:p>
            <a:pPr marL="171450" indent="-171450">
              <a:buFont typeface="Wingdings" panose="05000000000000000000" pitchFamily="2" charset="2"/>
              <a:buChar char="§"/>
            </a:pPr>
            <a:r>
              <a:rPr lang="en-US" sz="1200"/>
              <a:t>Job Corps is not necessarily required to provide the precise communication aid/services requested by a person with a disability when an EQUALLY EFFECTIVE, less costly alternative is available.  The law places on us the clear obligation to provide some method of communication that is effective for that particular person with a disability.</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7</a:t>
            </a:fld>
            <a:endParaRPr lang="en-US"/>
          </a:p>
        </p:txBody>
      </p:sp>
    </p:spTree>
    <p:extLst>
      <p:ext uri="{BB962C8B-B14F-4D97-AF65-F5344CB8AC3E}">
        <p14:creationId xmlns:p14="http://schemas.microsoft.com/office/powerpoint/2010/main" val="76012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fontScale="85000" lnSpcReduction="20000"/>
          </a:bodyPr>
          <a:lstStyle/>
          <a:p>
            <a:r>
              <a:rPr kumimoji="0" lang="en-US" altLang="ko-KR" sz="1200" b="1" i="0" u="none" strike="noStrike" kern="1200" cap="none" spc="0" normalizeH="0" baseline="0" noProof="0" dirty="0">
                <a:ln>
                  <a:noFill/>
                </a:ln>
                <a:effectLst/>
                <a:uLnTx/>
                <a:uFillTx/>
                <a:latin typeface="+mj-lt"/>
                <a:ea typeface="+mn-ea"/>
                <a:cs typeface="+mn-cs"/>
              </a:rPr>
              <a:t>Identifying or Determining what is Effective?</a:t>
            </a:r>
          </a:p>
          <a:p>
            <a:endParaRPr lang="en-US" sz="1200" dirty="0"/>
          </a:p>
          <a:p>
            <a:r>
              <a:rPr lang="en-US" sz="1200" dirty="0"/>
              <a:t>When a person who has a specific disability that affects his/her ability to communicate approaches Job Corps, the</a:t>
            </a:r>
            <a:r>
              <a:rPr lang="en-US" sz="1200" b="1" dirty="0"/>
              <a:t> first thing </a:t>
            </a:r>
            <a:r>
              <a:rPr lang="en-US" sz="1200" dirty="0"/>
              <a:t>we should do is find out </a:t>
            </a:r>
            <a:r>
              <a:rPr lang="en-US" sz="1200" b="1" dirty="0"/>
              <a:t>how to communicate as effectively with that person</a:t>
            </a:r>
            <a:r>
              <a:rPr lang="en-US" sz="1200" dirty="0"/>
              <a:t> as we would with people without disabilities. This essentially means we must engage the applicant/student in an interactive process to find out what communication methods/strategies the person can genuinely understand.  Interactive </a:t>
            </a:r>
            <a:r>
              <a:rPr lang="en-US" sz="1200" b="1" dirty="0"/>
              <a:t>does not mean </a:t>
            </a:r>
            <a:r>
              <a:rPr lang="en-US" sz="1200" dirty="0"/>
              <a:t>we solely interact with paperwork/documentation, and not involve the applicant/student.</a:t>
            </a:r>
          </a:p>
          <a:p>
            <a:endParaRPr lang="en-US" sz="1200" dirty="0"/>
          </a:p>
          <a:p>
            <a:r>
              <a:rPr lang="en-US" sz="1200" dirty="0"/>
              <a:t>When considering how best to communicate with an applicant/student with a disability, primary consideration should be given to the requests of the person with a disability.</a:t>
            </a:r>
          </a:p>
          <a:p>
            <a:endParaRPr lang="en-US" sz="1200" dirty="0"/>
          </a:p>
          <a:p>
            <a:r>
              <a:rPr lang="en-US" sz="1200" b="1" dirty="0"/>
              <a:t>Audience Participation:</a:t>
            </a:r>
          </a:p>
          <a:p>
            <a:r>
              <a:rPr lang="en-US" sz="1200" dirty="0"/>
              <a:t>Why do you think the law requires this? (Use the text box to respond)</a:t>
            </a:r>
          </a:p>
          <a:p>
            <a:endParaRPr lang="en-US" sz="1200" dirty="0"/>
          </a:p>
          <a:p>
            <a:r>
              <a:rPr lang="en-US" sz="1200" dirty="0"/>
              <a:t>The individual with a disability is the best source of information about their own needs.  Individuals who have the “same” diagnosis or disability may not be able to use and understand the same communication method. For example, individuals who have hearing impairments may use differing methods to communicate. Some individuals may use American Sign Language (ASL), others communicate using Signed English, while still others do not understand sign language at all and need a different method such as Computer Assisted Real-Time Transcription (CART).</a:t>
            </a:r>
          </a:p>
          <a:p>
            <a:endParaRPr lang="en-US" sz="1200" dirty="0"/>
          </a:p>
          <a:p>
            <a:r>
              <a:rPr lang="en-US" sz="1200" dirty="0"/>
              <a:t>Some communication methods/needs are more obvious than others.  If a person is blind or visually impaired, written communication will be difficult and the individual may require an alternate form of communication. We need to be mindful of the different communication preferences and approaches, and not attempt to apply a “one type fits all” strategy. Again, individualizing the approach with an interactive meeting with the applicant/student is the best way to discover effective communication methods/strategies/accommodations.</a:t>
            </a:r>
          </a:p>
          <a:p>
            <a:endParaRPr lang="en-US" sz="1200" dirty="0"/>
          </a:p>
          <a:p>
            <a:r>
              <a:rPr lang="en-US" sz="1200" dirty="0"/>
              <a:t>Just as a point of interest – look at the picture on the right-hand side of the slide. There are initiatives underway to make holographic sign-language interpreters a possible option for individuals who rely on sign language interpretation services.</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rgbClr val="646267"/>
              </a:solidFill>
              <a:latin typeface="+mj-lt"/>
              <a:ea typeface="맑은 고딕" panose="020B0503020000020004" pitchFamily="50" charset="-127"/>
            </a:endParaRP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8</a:t>
            </a:fld>
            <a:endParaRPr lang="ko-KR" altLang="en-US"/>
          </a:p>
        </p:txBody>
      </p:sp>
    </p:spTree>
    <p:extLst>
      <p:ext uri="{BB962C8B-B14F-4D97-AF65-F5344CB8AC3E}">
        <p14:creationId xmlns:p14="http://schemas.microsoft.com/office/powerpoint/2010/main" val="336200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What are communication-related accommodations?</a:t>
            </a:r>
          </a:p>
          <a:p>
            <a:endParaRPr lang="en-US" dirty="0">
              <a:latin typeface="Times New Roman" panose="02020603050405020304" pitchFamily="18" charset="0"/>
              <a:cs typeface="Times New Roman" panose="02020603050405020304" pitchFamily="18"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Any adjustment or modification, support, and so forth that enables the individual to be able to both receive and express information that is meaningful to them. Examples might include such things as:</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p>
            <a:pPr marL="285750" indent="-285750">
              <a:spcBef>
                <a:spcPts val="1200"/>
              </a:spcBef>
              <a:buFont typeface="Wingdings" panose="05000000000000000000" pitchFamily="2" charset="2"/>
              <a:buChar char="§"/>
            </a:pPr>
            <a:r>
              <a:rPr lang="en-US" u="sng" dirty="0">
                <a:solidFill>
                  <a:srgbClr val="FFFF99"/>
                </a:solidFill>
              </a:rPr>
              <a:t>Simplifying language </a:t>
            </a:r>
            <a:r>
              <a:rPr lang="en-US" dirty="0">
                <a:solidFill>
                  <a:schemeClr val="bg1"/>
                </a:solidFill>
              </a:rPr>
              <a:t>to include rephrasing statements or questions and providing them in either oral or written formats as needed</a:t>
            </a:r>
          </a:p>
          <a:p>
            <a:pPr marL="285750" indent="-285750">
              <a:spcBef>
                <a:spcPts val="1200"/>
              </a:spcBef>
              <a:buFont typeface="Wingdings" panose="05000000000000000000" pitchFamily="2" charset="2"/>
              <a:buChar char="§"/>
            </a:pPr>
            <a:r>
              <a:rPr lang="en-US" b="1" u="sng" dirty="0">
                <a:solidFill>
                  <a:srgbClr val="FFFF99"/>
                </a:solidFill>
              </a:rPr>
              <a:t>Slowing the rate of speech </a:t>
            </a:r>
            <a:r>
              <a:rPr lang="en-US" dirty="0">
                <a:solidFill>
                  <a:schemeClr val="bg1"/>
                </a:solidFill>
              </a:rPr>
              <a:t>and/or </a:t>
            </a:r>
            <a:r>
              <a:rPr lang="en-US" b="1" u="sng" dirty="0">
                <a:solidFill>
                  <a:srgbClr val="FFFF99"/>
                </a:solidFill>
              </a:rPr>
              <a:t>repeating phrases</a:t>
            </a:r>
            <a:r>
              <a:rPr lang="en-US" dirty="0">
                <a:solidFill>
                  <a:schemeClr val="bg1"/>
                </a:solidFill>
              </a:rPr>
              <a:t> and </a:t>
            </a:r>
            <a:r>
              <a:rPr lang="en-US" b="1" u="sng" dirty="0">
                <a:solidFill>
                  <a:srgbClr val="FFFF99"/>
                </a:solidFill>
              </a:rPr>
              <a:t>giving extra time </a:t>
            </a:r>
            <a:r>
              <a:rPr lang="en-US" dirty="0">
                <a:solidFill>
                  <a:schemeClr val="bg1"/>
                </a:solidFill>
              </a:rPr>
              <a:t>for processing</a:t>
            </a:r>
          </a:p>
          <a:p>
            <a:pPr marL="285750" indent="-285750">
              <a:spcBef>
                <a:spcPts val="1200"/>
              </a:spcBef>
              <a:buFont typeface="Wingdings" panose="05000000000000000000" pitchFamily="2" charset="2"/>
              <a:buChar char="§"/>
            </a:pPr>
            <a:r>
              <a:rPr lang="en-US" b="1" u="sng" dirty="0">
                <a:solidFill>
                  <a:srgbClr val="FFFF99"/>
                </a:solidFill>
              </a:rPr>
              <a:t>Interviewing face-to-face </a:t>
            </a:r>
            <a:r>
              <a:rPr lang="en-US" dirty="0">
                <a:solidFill>
                  <a:schemeClr val="bg1"/>
                </a:solidFill>
              </a:rPr>
              <a:t>instead of by phone</a:t>
            </a:r>
          </a:p>
          <a:p>
            <a:pPr marL="285750" indent="-285750">
              <a:spcBef>
                <a:spcPts val="1200"/>
              </a:spcBef>
              <a:buFont typeface="Wingdings" panose="05000000000000000000" pitchFamily="2" charset="2"/>
              <a:buChar char="§"/>
            </a:pPr>
            <a:r>
              <a:rPr lang="en-US" b="1" u="sng" dirty="0">
                <a:solidFill>
                  <a:srgbClr val="FFFF99"/>
                </a:solidFill>
              </a:rPr>
              <a:t>Providing picture-related support</a:t>
            </a:r>
            <a:r>
              <a:rPr lang="en-US" dirty="0">
                <a:solidFill>
                  <a:schemeClr val="bg1"/>
                </a:solidFill>
              </a:rPr>
              <a:t>/other symbols to convey meaning</a:t>
            </a:r>
          </a:p>
          <a:p>
            <a:pPr marL="285750" indent="-285750">
              <a:lnSpc>
                <a:spcPct val="129000"/>
              </a:lnSpc>
              <a:spcBef>
                <a:spcPts val="1200"/>
              </a:spcBef>
              <a:buFont typeface="Wingdings" panose="05000000000000000000" pitchFamily="2" charset="2"/>
              <a:buChar char="§"/>
            </a:pPr>
            <a:r>
              <a:rPr lang="en-US" sz="1800" b="1" u="sng" dirty="0">
                <a:solidFill>
                  <a:srgbClr val="FFFF99"/>
                </a:solidFill>
              </a:rPr>
              <a:t>Securing interpreters</a:t>
            </a:r>
            <a:r>
              <a:rPr lang="en-US" sz="1800" b="1" dirty="0">
                <a:solidFill>
                  <a:srgbClr val="FFFF99"/>
                </a:solidFill>
              </a:rPr>
              <a:t> </a:t>
            </a:r>
            <a:r>
              <a:rPr lang="en-US" sz="1800" dirty="0">
                <a:solidFill>
                  <a:schemeClr val="bg1"/>
                </a:solidFill>
              </a:rPr>
              <a:t>or using hearing-assisted devices/text-to-speech technology</a:t>
            </a:r>
          </a:p>
          <a:p>
            <a:pPr marL="285750" indent="-285750">
              <a:lnSpc>
                <a:spcPct val="129000"/>
              </a:lnSpc>
              <a:spcBef>
                <a:spcPts val="1200"/>
              </a:spcBef>
              <a:buFont typeface="Wingdings" panose="05000000000000000000" pitchFamily="2" charset="2"/>
              <a:buChar char="§"/>
            </a:pPr>
            <a:r>
              <a:rPr lang="en-US" sz="1800" b="1" u="sng" dirty="0">
                <a:solidFill>
                  <a:srgbClr val="FFFF99"/>
                </a:solidFill>
              </a:rPr>
              <a:t>Allowing written communication</a:t>
            </a:r>
            <a:r>
              <a:rPr lang="en-US" sz="1800" b="1" dirty="0">
                <a:solidFill>
                  <a:srgbClr val="FFFF99"/>
                </a:solidFill>
              </a:rPr>
              <a:t> </a:t>
            </a:r>
            <a:r>
              <a:rPr lang="en-US" sz="1800" dirty="0">
                <a:solidFill>
                  <a:schemeClr val="bg1"/>
                </a:solidFill>
              </a:rPr>
              <a:t>such as e-mails, texts, or other types of written responses </a:t>
            </a:r>
          </a:p>
          <a:p>
            <a:pPr marL="285750" indent="-285750">
              <a:lnSpc>
                <a:spcPct val="129000"/>
              </a:lnSpc>
              <a:spcBef>
                <a:spcPts val="1200"/>
              </a:spcBef>
              <a:buFont typeface="Wingdings" panose="05000000000000000000" pitchFamily="2" charset="2"/>
              <a:buChar char="§"/>
            </a:pPr>
            <a:r>
              <a:rPr lang="en-US" sz="1800" b="1" u="sng" dirty="0">
                <a:solidFill>
                  <a:srgbClr val="FFFF99"/>
                </a:solidFill>
              </a:rPr>
              <a:t>Asking the recipient to repeat back </a:t>
            </a:r>
            <a:r>
              <a:rPr lang="en-US" sz="1800" dirty="0">
                <a:solidFill>
                  <a:schemeClr val="bg1"/>
                </a:solidFill>
              </a:rPr>
              <a:t>information to confirm understanding</a:t>
            </a:r>
          </a:p>
          <a:p>
            <a:pPr marL="285750" indent="-285750">
              <a:lnSpc>
                <a:spcPct val="129000"/>
              </a:lnSpc>
              <a:spcBef>
                <a:spcPts val="1200"/>
              </a:spcBef>
              <a:buFont typeface="Wingdings" panose="05000000000000000000" pitchFamily="2" charset="2"/>
              <a:buChar char="§"/>
            </a:pPr>
            <a:r>
              <a:rPr lang="en-US" sz="1800" dirty="0">
                <a:solidFill>
                  <a:schemeClr val="bg1"/>
                </a:solidFill>
              </a:rPr>
              <a:t>Providing more </a:t>
            </a:r>
            <a:r>
              <a:rPr lang="en-US" sz="1800" b="1" u="sng" dirty="0">
                <a:solidFill>
                  <a:srgbClr val="FFFF99"/>
                </a:solidFill>
              </a:rPr>
              <a:t>specialized accommodations </a:t>
            </a:r>
            <a:r>
              <a:rPr lang="en-US" sz="1800" dirty="0">
                <a:solidFill>
                  <a:schemeClr val="bg1"/>
                </a:solidFill>
              </a:rPr>
              <a:t>as needed, such as a sign-language interpreter or video remote interpreting (VRI)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78D4F5-5B32-4B17-933F-AAAA58D32A2B}" type="slidenum">
              <a:rPr lang="en-US" smtClean="0"/>
              <a:t>9</a:t>
            </a:fld>
            <a:endParaRPr lang="en-US"/>
          </a:p>
        </p:txBody>
      </p:sp>
    </p:spTree>
    <p:extLst>
      <p:ext uri="{BB962C8B-B14F-4D97-AF65-F5344CB8AC3E}">
        <p14:creationId xmlns:p14="http://schemas.microsoft.com/office/powerpoint/2010/main" val="389434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8577C5-F99D-4480-A19B-82E26AD2ADE0}"/>
              </a:ext>
            </a:extLst>
          </p:cNvPr>
          <p:cNvSpPr/>
          <p:nvPr userDrawn="1"/>
        </p:nvSpPr>
        <p:spPr>
          <a:xfrm>
            <a:off x="2096387" y="2476500"/>
            <a:ext cx="7999226" cy="18669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5DF9-29BB-BE6A-5CF7-D110DDA15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3806D-5C41-1CA9-4DF5-54F1A2485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2CABC-827E-3F54-B2F2-46B6604FBE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72E7F3-7762-0BDC-3DBD-0BADA6D2CE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EDC49F-A5A7-5F3B-AA5E-31614488D60E}"/>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381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B0AC-96F3-8986-0F1E-66A0B5FDE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8AE7F-EA98-24BE-7F76-DCDC49C82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AEEF3-26F7-A9A2-4232-999956C78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8E914-5F91-6D0B-0BDE-4E3577A1230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71C015B-ADD5-082A-0017-8AFD55466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78837E-A656-485F-C7AF-651A77D5AE2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65637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6041-5AF1-6B97-943D-06F5611295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7D8CB-F3DD-D21E-58EA-65F2625B6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BD39E-A4FF-4BA1-4E98-8962C8F1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3BAD1-150E-2601-02D4-1B1F28E8E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77CE2-95E7-8F33-1006-566865F52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FCB080-60E1-D415-CB01-7E091A6290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45FABA3-71DD-9E5D-6452-4E97CB7E4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8B389EC-6D10-D67E-E266-F810D6504E83}"/>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89871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6D9A-C8C6-9D66-D8A0-4F59C4BB6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3F7D5-09C5-01F6-0001-8164E89254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3ADB9A1-3329-C89E-57B2-EB180DC19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DDBD71-7C80-801E-0581-CD9F00EE867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59758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53A6C-F3BA-5473-5307-F2FD8FBF01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AC97F8D-6769-FDE3-0EBB-C9DF97FE5F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8C5455-0ECB-0658-B724-85C49C1FD171}"/>
              </a:ext>
            </a:extLst>
          </p:cNvPr>
          <p:cNvSpPr>
            <a:spLocks noGrp="1"/>
          </p:cNvSpPr>
          <p:nvPr>
            <p:ph type="sldNum" sz="quarter" idx="12"/>
          </p:nvPr>
        </p:nvSpPr>
        <p:spPr/>
        <p:txBody>
          <a:bodyPr/>
          <a:lstStyle>
            <a:lvl1pPr>
              <a:defRPr>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376452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86E2-974B-D44E-E4A6-10F9D826E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CBC997-B95F-B0F6-4B36-1BD641EE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AC168-D138-CC24-60BD-2F36DB09B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8C9A-F52A-AFE0-1F00-9A2880E9F7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66751DD-CBCC-324F-EDE5-83C7951EC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D0C283-388B-26A5-69C5-1DF4FDE167E2}"/>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62433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9C09-21F1-5FBA-1BAF-C4BABB622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0155F7-DFAF-3E89-699B-E669DC471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F5E28-D697-0521-E122-6CE059043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E7953-5E82-9327-729A-8E9880D775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295682B-3D9F-1E41-4F50-BE32BD7E39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3981DF-9EF6-66CF-BEDF-724F0F23B67F}"/>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05381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8DD1-F59F-A632-6930-3C912FD09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F310A8-AFD1-8A1C-4FE5-08C803C26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8B6B1-E0F6-A4BC-C4D1-8E028EB60EE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E3CDD32-3929-9EC2-318F-AB9F879FB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D96D8A-BA66-68C4-717C-9840FC8597CA}"/>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50913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DA64F-7DEC-3FFB-508D-6B10DCD7B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FCDC4-5FED-F465-E99D-7A7DEBE00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2EA52-9901-3AD9-AFD8-D1E11E5E690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06351CE-3E3A-3099-E0E2-E09178AD9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B8E1A1-9B55-8068-F48D-EC7C5D2B0FBB}"/>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750270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ight hand side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CD6D96C2-E1AC-E912-6177-0B4A3E4ED6BC}"/>
              </a:ext>
            </a:extLst>
          </p:cNvPr>
          <p:cNvSpPr>
            <a:spLocks noGrp="1"/>
          </p:cNvSpPr>
          <p:nvPr>
            <p:ph type="pic" sz="quarter" idx="10"/>
          </p:nvPr>
        </p:nvSpPr>
        <p:spPr>
          <a:xfrm>
            <a:off x="6096000" y="0"/>
            <a:ext cx="6096000" cy="6858000"/>
          </a:xfrm>
        </p:spPr>
        <p:txBody>
          <a:bodyPr/>
          <a:lstStyle/>
          <a:p>
            <a:endParaRPr kumimoji="1" lang="ko-Kore-KR" altLang="en-US"/>
          </a:p>
        </p:txBody>
      </p:sp>
    </p:spTree>
    <p:extLst>
      <p:ext uri="{BB962C8B-B14F-4D97-AF65-F5344CB8AC3E}">
        <p14:creationId xmlns:p14="http://schemas.microsoft.com/office/powerpoint/2010/main" val="389492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FA686-97CB-4470-864B-27A06C88A0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C9CF712-6850-4791-A1B1-34F817E64EA2}"/>
              </a:ext>
            </a:extLst>
          </p:cNvPr>
          <p:cNvSpPr>
            <a:spLocks noGrp="1"/>
          </p:cNvSpPr>
          <p:nvPr>
            <p:ph type="pic" sz="quarter" idx="10"/>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597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53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s at bottom">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71282234-8917-CDE8-FC2C-FFBE60EC393C}"/>
              </a:ext>
            </a:extLst>
          </p:cNvPr>
          <p:cNvSpPr>
            <a:spLocks noGrp="1"/>
          </p:cNvSpPr>
          <p:nvPr>
            <p:ph type="pic" sz="quarter" idx="10"/>
          </p:nvPr>
        </p:nvSpPr>
        <p:spPr>
          <a:xfrm>
            <a:off x="0" y="3078127"/>
            <a:ext cx="7374194" cy="3779873"/>
          </a:xfrm>
        </p:spPr>
        <p:txBody>
          <a:bodyPr/>
          <a:lstStyle/>
          <a:p>
            <a:endParaRPr kumimoji="1" lang="ko-Kore-KR" altLang="en-US"/>
          </a:p>
        </p:txBody>
      </p:sp>
      <p:sp>
        <p:nvSpPr>
          <p:cNvPr id="7" name="그림 개체 틀 7">
            <a:extLst>
              <a:ext uri="{FF2B5EF4-FFF2-40B4-BE49-F238E27FC236}">
                <a16:creationId xmlns:a16="http://schemas.microsoft.com/office/drawing/2014/main" id="{0AA3C26F-EB74-469F-A29F-F81E28342C33}"/>
              </a:ext>
            </a:extLst>
          </p:cNvPr>
          <p:cNvSpPr>
            <a:spLocks noGrp="1"/>
          </p:cNvSpPr>
          <p:nvPr>
            <p:ph type="pic" sz="quarter" idx="11"/>
          </p:nvPr>
        </p:nvSpPr>
        <p:spPr>
          <a:xfrm>
            <a:off x="7374195" y="3078127"/>
            <a:ext cx="4817806" cy="3779873"/>
          </a:xfrm>
        </p:spPr>
        <p:txBody>
          <a:bodyPr/>
          <a:lstStyle/>
          <a:p>
            <a:endParaRPr kumimoji="1" lang="ko-Kore-KR" altLang="en-US"/>
          </a:p>
        </p:txBody>
      </p:sp>
    </p:spTree>
    <p:extLst>
      <p:ext uri="{BB962C8B-B14F-4D97-AF65-F5344CB8AC3E}">
        <p14:creationId xmlns:p14="http://schemas.microsoft.com/office/powerpoint/2010/main" val="2229228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hole slide picture">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FE49F6D3-ED76-215C-2454-883F4421C36E}"/>
              </a:ext>
            </a:extLst>
          </p:cNvPr>
          <p:cNvSpPr>
            <a:spLocks noGrp="1"/>
          </p:cNvSpPr>
          <p:nvPr>
            <p:ph type="pic" sz="quarter" idx="10"/>
          </p:nvPr>
        </p:nvSpPr>
        <p:spPr>
          <a:xfrm>
            <a:off x="0" y="0"/>
            <a:ext cx="12192000" cy="6858000"/>
          </a:xfrm>
        </p:spPr>
        <p:txBody>
          <a:bodyPr/>
          <a:lstStyle/>
          <a:p>
            <a:endParaRPr lang="ko-KR" altLang="en-US"/>
          </a:p>
        </p:txBody>
      </p:sp>
    </p:spTree>
    <p:extLst>
      <p:ext uri="{BB962C8B-B14F-4D97-AF65-F5344CB8AC3E}">
        <p14:creationId xmlns:p14="http://schemas.microsoft.com/office/powerpoint/2010/main" val="2389978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r Transition Page">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6991350" y="1870074"/>
            <a:ext cx="5200651" cy="1882775"/>
          </a:xfrm>
        </p:spPr>
        <p:txBody>
          <a:bodyPr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a:t>Insert title here</a:t>
            </a:r>
            <a:endParaRPr lang="ko-KR" altLang="en-US"/>
          </a:p>
        </p:txBody>
      </p:sp>
      <p:sp>
        <p:nvSpPr>
          <p:cNvPr id="4" name="그림 개체 틀 4">
            <a:extLst>
              <a:ext uri="{FF2B5EF4-FFF2-40B4-BE49-F238E27FC236}">
                <a16:creationId xmlns:a16="http://schemas.microsoft.com/office/drawing/2014/main" id="{34A15B35-7FC1-4E8B-BFCE-1D03798B1D78}"/>
              </a:ext>
            </a:extLst>
          </p:cNvPr>
          <p:cNvSpPr>
            <a:spLocks noGrp="1"/>
          </p:cNvSpPr>
          <p:nvPr>
            <p:ph type="pic" sz="quarter" idx="10"/>
          </p:nvPr>
        </p:nvSpPr>
        <p:spPr>
          <a:xfrm>
            <a:off x="1358900" y="1924050"/>
            <a:ext cx="4591050" cy="2838450"/>
          </a:xfrm>
        </p:spPr>
        <p:txBody>
          <a:bodyPr/>
          <a:lstStyle>
            <a:lvl1pPr eaLnBrk="0" latinLnBrk="0" hangingPunct="0">
              <a:defRPr/>
            </a:lvl1pPr>
          </a:lstStyle>
          <a:p>
            <a:r>
              <a:rPr lang="en-US" altLang="ko-KR"/>
              <a:t>Click the icon to add a picture
</a:t>
            </a:r>
            <a:endParaRPr lang="ko-KR" altLang="en-US"/>
          </a:p>
        </p:txBody>
      </p:sp>
    </p:spTree>
    <p:extLst>
      <p:ext uri="{BB962C8B-B14F-4D97-AF65-F5344CB8AC3E}">
        <p14:creationId xmlns:p14="http://schemas.microsoft.com/office/powerpoint/2010/main" val="3637293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icture at bottom">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3" y="4504647"/>
            <a:ext cx="12192000" cy="2353353"/>
          </a:xfrm>
          <a:prstGeom prst="rect">
            <a:avLst/>
          </a:prstGeom>
        </p:spPr>
        <p:txBody>
          <a:bodyPr wrap="square">
            <a:noAutofit/>
          </a:bodyPr>
          <a:lstStyle/>
          <a:p>
            <a:endParaRPr lang="ko-KR" altLang="en-US"/>
          </a:p>
        </p:txBody>
      </p:sp>
    </p:spTree>
    <p:extLst>
      <p:ext uri="{BB962C8B-B14F-4D97-AF65-F5344CB8AC3E}">
        <p14:creationId xmlns:p14="http://schemas.microsoft.com/office/powerpoint/2010/main" val="3970824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7_Full Blank">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1D4FF86-5B08-4CD7-A0B5-81E3736ADAD2}"/>
              </a:ext>
            </a:extLst>
          </p:cNvPr>
          <p:cNvSpPr>
            <a:spLocks noGrp="1"/>
          </p:cNvSpPr>
          <p:nvPr>
            <p:ph type="pic" sz="quarter" idx="14"/>
          </p:nvPr>
        </p:nvSpPr>
        <p:spPr>
          <a:xfrm>
            <a:off x="5284563"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
        <p:nvSpPr>
          <p:cNvPr id="23" name="Picture Placeholder 22">
            <a:extLst>
              <a:ext uri="{FF2B5EF4-FFF2-40B4-BE49-F238E27FC236}">
                <a16:creationId xmlns:a16="http://schemas.microsoft.com/office/drawing/2014/main" id="{F2F12120-38C3-4DC3-B764-034A4309233C}"/>
              </a:ext>
            </a:extLst>
          </p:cNvPr>
          <p:cNvSpPr>
            <a:spLocks noGrp="1"/>
          </p:cNvSpPr>
          <p:nvPr>
            <p:ph type="pic" sz="quarter" idx="15"/>
          </p:nvPr>
        </p:nvSpPr>
        <p:spPr>
          <a:xfrm>
            <a:off x="8750383"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
        <p:nvSpPr>
          <p:cNvPr id="21" name="Picture Placeholder 20">
            <a:extLst>
              <a:ext uri="{FF2B5EF4-FFF2-40B4-BE49-F238E27FC236}">
                <a16:creationId xmlns:a16="http://schemas.microsoft.com/office/drawing/2014/main" id="{173605CF-5BEB-4C5E-84F7-068913A0578E}"/>
              </a:ext>
            </a:extLst>
          </p:cNvPr>
          <p:cNvSpPr>
            <a:spLocks noGrp="1"/>
          </p:cNvSpPr>
          <p:nvPr>
            <p:ph type="pic" sz="quarter" idx="13"/>
          </p:nvPr>
        </p:nvSpPr>
        <p:spPr>
          <a:xfrm>
            <a:off x="1852938"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084690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9_Full Blank">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AC15A0E-7475-4C83-B67B-D67415E23A6F}"/>
              </a:ext>
            </a:extLst>
          </p:cNvPr>
          <p:cNvSpPr>
            <a:spLocks noGrp="1"/>
          </p:cNvSpPr>
          <p:nvPr>
            <p:ph type="pic" sz="quarter" idx="13"/>
          </p:nvPr>
        </p:nvSpPr>
        <p:spPr>
          <a:xfrm>
            <a:off x="0" y="1578215"/>
            <a:ext cx="12192000" cy="2641351"/>
          </a:xfrm>
          <a:custGeom>
            <a:avLst/>
            <a:gdLst>
              <a:gd name="connsiteX0" fmla="*/ 0 w 12192000"/>
              <a:gd name="connsiteY0" fmla="*/ 0 h 2641351"/>
              <a:gd name="connsiteX1" fmla="*/ 12192000 w 12192000"/>
              <a:gd name="connsiteY1" fmla="*/ 0 h 2641351"/>
              <a:gd name="connsiteX2" fmla="*/ 12192000 w 12192000"/>
              <a:gd name="connsiteY2" fmla="*/ 2641351 h 2641351"/>
              <a:gd name="connsiteX3" fmla="*/ 0 w 12192000"/>
              <a:gd name="connsiteY3" fmla="*/ 2641351 h 2641351"/>
            </a:gdLst>
            <a:ahLst/>
            <a:cxnLst>
              <a:cxn ang="0">
                <a:pos x="connsiteX0" y="connsiteY0"/>
              </a:cxn>
              <a:cxn ang="0">
                <a:pos x="connsiteX1" y="connsiteY1"/>
              </a:cxn>
              <a:cxn ang="0">
                <a:pos x="connsiteX2" y="connsiteY2"/>
              </a:cxn>
              <a:cxn ang="0">
                <a:pos x="connsiteX3" y="connsiteY3"/>
              </a:cxn>
            </a:cxnLst>
            <a:rect l="l" t="t" r="r" b="b"/>
            <a:pathLst>
              <a:path w="12192000" h="2641351">
                <a:moveTo>
                  <a:pt x="0" y="0"/>
                </a:moveTo>
                <a:lnTo>
                  <a:pt x="12192000" y="0"/>
                </a:lnTo>
                <a:lnTo>
                  <a:pt x="12192000" y="2641351"/>
                </a:lnTo>
                <a:lnTo>
                  <a:pt x="0" y="2641351"/>
                </a:lnTo>
                <a:close/>
              </a:path>
            </a:pathLst>
          </a:custGeom>
        </p:spPr>
        <p:txBody>
          <a:bodyPr wrap="square">
            <a:noAutofit/>
          </a:bodyPr>
          <a:lstStyle/>
          <a:p>
            <a:endParaRPr lang="en-US"/>
          </a:p>
        </p:txBody>
      </p:sp>
    </p:spTree>
    <p:extLst>
      <p:ext uri="{BB962C8B-B14F-4D97-AF65-F5344CB8AC3E}">
        <p14:creationId xmlns:p14="http://schemas.microsoft.com/office/powerpoint/2010/main" val="4269950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5FA4912C-43D9-48E5-A39B-CDC30D6170C0}"/>
              </a:ext>
            </a:extLst>
          </p:cNvPr>
          <p:cNvSpPr>
            <a:spLocks noGrp="1"/>
          </p:cNvSpPr>
          <p:nvPr>
            <p:ph type="pic" sz="quarter" idx="10"/>
          </p:nvPr>
        </p:nvSpPr>
        <p:spPr>
          <a:xfrm>
            <a:off x="5441417" y="0"/>
            <a:ext cx="6750583"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377071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Upper Righ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88C8D44B-D639-3A3D-6A98-AAA3906278EA}"/>
              </a:ext>
            </a:extLst>
          </p:cNvPr>
          <p:cNvSpPr>
            <a:spLocks noGrp="1"/>
          </p:cNvSpPr>
          <p:nvPr>
            <p:ph type="pic" sz="quarter" idx="10"/>
          </p:nvPr>
        </p:nvSpPr>
        <p:spPr>
          <a:xfrm>
            <a:off x="7388352" y="0"/>
            <a:ext cx="4803648" cy="2843784"/>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600564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0092595-7CB8-4CB6-B1CB-955F6B540E64}"/>
              </a:ext>
            </a:extLst>
          </p:cNvPr>
          <p:cNvSpPr>
            <a:spLocks noGrp="1"/>
          </p:cNvSpPr>
          <p:nvPr>
            <p:ph type="pic" sz="quarter" idx="10"/>
          </p:nvPr>
        </p:nvSpPr>
        <p:spPr>
          <a:xfrm>
            <a:off x="1370076" y="1143000"/>
            <a:ext cx="3355848" cy="4572000"/>
          </a:xfrm>
          <a:custGeom>
            <a:avLst/>
            <a:gdLst>
              <a:gd name="connsiteX0" fmla="*/ 0 w 3355848"/>
              <a:gd name="connsiteY0" fmla="*/ 0 h 4572000"/>
              <a:gd name="connsiteX1" fmla="*/ 3355848 w 3355848"/>
              <a:gd name="connsiteY1" fmla="*/ 0 h 4572000"/>
              <a:gd name="connsiteX2" fmla="*/ 3355848 w 3355848"/>
              <a:gd name="connsiteY2" fmla="*/ 4572000 h 4572000"/>
              <a:gd name="connsiteX3" fmla="*/ 0 w 3355848"/>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355848" h="4572000">
                <a:moveTo>
                  <a:pt x="0" y="0"/>
                </a:moveTo>
                <a:lnTo>
                  <a:pt x="3355848" y="0"/>
                </a:lnTo>
                <a:lnTo>
                  <a:pt x="3355848" y="4572000"/>
                </a:lnTo>
                <a:lnTo>
                  <a:pt x="0" y="4572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26308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D8A1FA03-E49B-8579-9B3A-2F2A1DACE991}"/>
              </a:ext>
            </a:extLst>
          </p:cNvPr>
          <p:cNvSpPr>
            <a:spLocks noGrp="1"/>
          </p:cNvSpPr>
          <p:nvPr>
            <p:ph type="pic" sz="quarter" idx="10"/>
          </p:nvPr>
        </p:nvSpPr>
        <p:spPr>
          <a:xfrm>
            <a:off x="0" y="0"/>
            <a:ext cx="12192000" cy="6858000"/>
          </a:xfrm>
        </p:spPr>
        <p:txBody>
          <a:bodyPr/>
          <a:lstStyle/>
          <a:p>
            <a:endParaRPr kumimoji="1" lang="ko-Kore-KR" altLang="en-US"/>
          </a:p>
        </p:txBody>
      </p:sp>
    </p:spTree>
    <p:extLst>
      <p:ext uri="{BB962C8B-B14F-4D97-AF65-F5344CB8AC3E}">
        <p14:creationId xmlns:p14="http://schemas.microsoft.com/office/powerpoint/2010/main" val="1795236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Upper right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4422A456-AF57-366A-F58A-33C7AF058B51}"/>
              </a:ext>
            </a:extLst>
          </p:cNvPr>
          <p:cNvSpPr>
            <a:spLocks noGrp="1"/>
          </p:cNvSpPr>
          <p:nvPr>
            <p:ph type="pic" sz="quarter" idx="10"/>
          </p:nvPr>
        </p:nvSpPr>
        <p:spPr>
          <a:xfrm>
            <a:off x="4267200" y="0"/>
            <a:ext cx="7924800" cy="3264310"/>
          </a:xfrm>
        </p:spPr>
        <p:txBody>
          <a:bodyPr/>
          <a:lstStyle/>
          <a:p>
            <a:endParaRPr kumimoji="1" lang="ko-Kore-KR" altLang="en-US"/>
          </a:p>
        </p:txBody>
      </p:sp>
    </p:spTree>
    <p:extLst>
      <p:ext uri="{BB962C8B-B14F-4D97-AF65-F5344CB8AC3E}">
        <p14:creationId xmlns:p14="http://schemas.microsoft.com/office/powerpoint/2010/main" val="3099042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icture right one third slid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29077980-D3E3-5EFE-3104-7E33CDEB21BE}"/>
              </a:ext>
            </a:extLst>
          </p:cNvPr>
          <p:cNvSpPr>
            <a:spLocks noGrp="1"/>
          </p:cNvSpPr>
          <p:nvPr>
            <p:ph type="pic" sz="quarter" idx="10"/>
          </p:nvPr>
        </p:nvSpPr>
        <p:spPr>
          <a:xfrm>
            <a:off x="7275870" y="0"/>
            <a:ext cx="4916129" cy="6858000"/>
          </a:xfrm>
        </p:spPr>
        <p:txBody>
          <a:bodyPr/>
          <a:lstStyle/>
          <a:p>
            <a:endParaRPr kumimoji="1" lang="ko-Kore-KR" altLang="en-US"/>
          </a:p>
        </p:txBody>
      </p:sp>
    </p:spTree>
    <p:extLst>
      <p:ext uri="{BB962C8B-B14F-4D97-AF65-F5344CB8AC3E}">
        <p14:creationId xmlns:p14="http://schemas.microsoft.com/office/powerpoint/2010/main" val="2420896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riple pics">
    <p:spTree>
      <p:nvGrpSpPr>
        <p:cNvPr id="1" name=""/>
        <p:cNvGrpSpPr/>
        <p:nvPr/>
      </p:nvGrpSpPr>
      <p:grpSpPr>
        <a:xfrm>
          <a:off x="0" y="0"/>
          <a:ext cx="0" cy="0"/>
          <a:chOff x="0" y="0"/>
          <a:chExt cx="0" cy="0"/>
        </a:xfrm>
      </p:grpSpPr>
      <p:sp>
        <p:nvSpPr>
          <p:cNvPr id="6" name="그림 개체 틀 6">
            <a:extLst>
              <a:ext uri="{FF2B5EF4-FFF2-40B4-BE49-F238E27FC236}">
                <a16:creationId xmlns:a16="http://schemas.microsoft.com/office/drawing/2014/main" id="{2A270E89-5477-77DA-CFF4-5F5094632663}"/>
              </a:ext>
            </a:extLst>
          </p:cNvPr>
          <p:cNvSpPr>
            <a:spLocks noGrp="1"/>
          </p:cNvSpPr>
          <p:nvPr>
            <p:ph type="pic" sz="quarter" idx="10"/>
          </p:nvPr>
        </p:nvSpPr>
        <p:spPr>
          <a:xfrm>
            <a:off x="4499601" y="2195051"/>
            <a:ext cx="3192794" cy="1934494"/>
          </a:xfrm>
          <a:prstGeom prst="roundRect">
            <a:avLst/>
          </a:prstGeom>
        </p:spPr>
        <p:txBody>
          <a:bodyPr/>
          <a:lstStyle/>
          <a:p>
            <a:endParaRPr kumimoji="1" lang="ko-Kore-KR" altLang="en-US"/>
          </a:p>
        </p:txBody>
      </p:sp>
      <p:sp>
        <p:nvSpPr>
          <p:cNvPr id="7" name="그림 개체 틀 6">
            <a:extLst>
              <a:ext uri="{FF2B5EF4-FFF2-40B4-BE49-F238E27FC236}">
                <a16:creationId xmlns:a16="http://schemas.microsoft.com/office/drawing/2014/main" id="{AF7FE502-6176-45AC-8FC1-0660B0290CB6}"/>
              </a:ext>
            </a:extLst>
          </p:cNvPr>
          <p:cNvSpPr>
            <a:spLocks noGrp="1"/>
          </p:cNvSpPr>
          <p:nvPr>
            <p:ph type="pic" sz="quarter" idx="11"/>
          </p:nvPr>
        </p:nvSpPr>
        <p:spPr>
          <a:xfrm>
            <a:off x="541006" y="2195051"/>
            <a:ext cx="3192794" cy="1934494"/>
          </a:xfrm>
          <a:prstGeom prst="roundRect">
            <a:avLst/>
          </a:prstGeom>
        </p:spPr>
        <p:txBody>
          <a:bodyPr/>
          <a:lstStyle/>
          <a:p>
            <a:endParaRPr kumimoji="1" lang="ko-Kore-KR" altLang="en-US"/>
          </a:p>
        </p:txBody>
      </p:sp>
      <p:sp>
        <p:nvSpPr>
          <p:cNvPr id="8" name="그림 개체 틀 6">
            <a:extLst>
              <a:ext uri="{FF2B5EF4-FFF2-40B4-BE49-F238E27FC236}">
                <a16:creationId xmlns:a16="http://schemas.microsoft.com/office/drawing/2014/main" id="{C4262B13-DC03-2863-CB00-C93364189B28}"/>
              </a:ext>
            </a:extLst>
          </p:cNvPr>
          <p:cNvSpPr>
            <a:spLocks noGrp="1"/>
          </p:cNvSpPr>
          <p:nvPr>
            <p:ph type="pic" sz="quarter" idx="12"/>
          </p:nvPr>
        </p:nvSpPr>
        <p:spPr>
          <a:xfrm>
            <a:off x="8458196" y="2195051"/>
            <a:ext cx="3192797" cy="1934494"/>
          </a:xfrm>
          <a:prstGeom prst="roundRect">
            <a:avLst/>
          </a:prstGeom>
        </p:spPr>
        <p:txBody>
          <a:bodyPr/>
          <a:lstStyle/>
          <a:p>
            <a:endParaRPr kumimoji="1" lang="ko-Kore-KR" altLang="en-US"/>
          </a:p>
        </p:txBody>
      </p:sp>
    </p:spTree>
    <p:extLst>
      <p:ext uri="{BB962C8B-B14F-4D97-AF65-F5344CB8AC3E}">
        <p14:creationId xmlns:p14="http://schemas.microsoft.com/office/powerpoint/2010/main" val="3583745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icture on Lef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CE7A009A-46F8-7A63-BAE5-6612CED33E96}"/>
              </a:ext>
            </a:extLst>
          </p:cNvPr>
          <p:cNvSpPr>
            <a:spLocks noGrp="1"/>
          </p:cNvSpPr>
          <p:nvPr>
            <p:ph type="pic" sz="quarter" idx="27"/>
          </p:nvPr>
        </p:nvSpPr>
        <p:spPr>
          <a:xfrm>
            <a:off x="1429444" y="1649490"/>
            <a:ext cx="3917808" cy="3559019"/>
          </a:xfrm>
          <a:prstGeom prst="rect">
            <a:avLst/>
          </a:prstGeom>
        </p:spPr>
        <p:txBody>
          <a:bodyPr wrap="square">
            <a:noAutofit/>
          </a:bodyPr>
          <a:lstStyle/>
          <a:p>
            <a:endParaRPr kumimoji="1" lang="ko-KR" altLang="en-US"/>
          </a:p>
        </p:txBody>
      </p:sp>
    </p:spTree>
    <p:extLst>
      <p:ext uri="{BB962C8B-B14F-4D97-AF65-F5344CB8AC3E}">
        <p14:creationId xmlns:p14="http://schemas.microsoft.com/office/powerpoint/2010/main" val="351643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4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3542097" y="1190512"/>
            <a:ext cx="8123721"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3542097" y="455085"/>
            <a:ext cx="8123721"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B6EB168A-6801-42AA-BD54-8056AFBFD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a:p>
        </p:txBody>
      </p:sp>
    </p:spTree>
    <p:extLst>
      <p:ext uri="{BB962C8B-B14F-4D97-AF65-F5344CB8AC3E}">
        <p14:creationId xmlns:p14="http://schemas.microsoft.com/office/powerpoint/2010/main" val="1997431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in_LIN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208E24-5B3A-EF37-AC50-9729D9088C50}"/>
              </a:ext>
            </a:extLst>
          </p:cNvPr>
          <p:cNvSpPr>
            <a:spLocks noGrp="1"/>
          </p:cNvSpPr>
          <p:nvPr>
            <p:ph type="pic" sz="quarter" idx="10"/>
          </p:nvPr>
        </p:nvSpPr>
        <p:spPr>
          <a:xfrm>
            <a:off x="5020235" y="2549237"/>
            <a:ext cx="6392831" cy="1488069"/>
          </a:xfrm>
        </p:spPr>
        <p:txBody>
          <a:bodyPr/>
          <a:lstStyle/>
          <a:p>
            <a:endParaRPr lang="en-US"/>
          </a:p>
          <a:p>
            <a:endParaRPr lang="en-US"/>
          </a:p>
          <a:p>
            <a:endParaRPr lang="en-US"/>
          </a:p>
        </p:txBody>
      </p:sp>
    </p:spTree>
    <p:extLst>
      <p:ext uri="{BB962C8B-B14F-4D97-AF65-F5344CB8AC3E}">
        <p14:creationId xmlns:p14="http://schemas.microsoft.com/office/powerpoint/2010/main" val="880737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FT_Just_P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027968-C1FC-AA6C-EB4F-E64ECEB4C1B6}"/>
              </a:ext>
            </a:extLst>
          </p:cNvPr>
          <p:cNvSpPr>
            <a:spLocks noGrp="1"/>
          </p:cNvSpPr>
          <p:nvPr>
            <p:ph type="pic" sz="quarter" idx="10"/>
          </p:nvPr>
        </p:nvSpPr>
        <p:spPr>
          <a:xfrm>
            <a:off x="0" y="0"/>
            <a:ext cx="4114800" cy="6858000"/>
          </a:xfrm>
        </p:spPr>
        <p:txBody>
          <a:bodyPr/>
          <a:lstStyle/>
          <a:p>
            <a:endParaRPr lang="en-US"/>
          </a:p>
        </p:txBody>
      </p:sp>
    </p:spTree>
    <p:extLst>
      <p:ext uri="{BB962C8B-B14F-4D97-AF65-F5344CB8AC3E}">
        <p14:creationId xmlns:p14="http://schemas.microsoft.com/office/powerpoint/2010/main" val="3939180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1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8AB7DF43-F7D5-4E39-A659-A90B1157B7ED}"/>
              </a:ext>
            </a:extLst>
          </p:cNvPr>
          <p:cNvSpPr>
            <a:spLocks noGrp="1"/>
          </p:cNvSpPr>
          <p:nvPr>
            <p:ph type="pic" sz="quarter" idx="15"/>
          </p:nvPr>
        </p:nvSpPr>
        <p:spPr>
          <a:xfrm>
            <a:off x="656823" y="2296628"/>
            <a:ext cx="2117260" cy="2130993"/>
          </a:xfrm>
          <a:custGeom>
            <a:avLst/>
            <a:gdLst>
              <a:gd name="connsiteX0" fmla="*/ 0 w 2117260"/>
              <a:gd name="connsiteY0" fmla="*/ 0 h 2130993"/>
              <a:gd name="connsiteX1" fmla="*/ 2117260 w 2117260"/>
              <a:gd name="connsiteY1" fmla="*/ 0 h 2130993"/>
              <a:gd name="connsiteX2" fmla="*/ 2117260 w 2117260"/>
              <a:gd name="connsiteY2" fmla="*/ 2130993 h 2130993"/>
              <a:gd name="connsiteX3" fmla="*/ 0 w 2117260"/>
              <a:gd name="connsiteY3" fmla="*/ 2130993 h 2130993"/>
            </a:gdLst>
            <a:ahLst/>
            <a:cxnLst>
              <a:cxn ang="0">
                <a:pos x="connsiteX0" y="connsiteY0"/>
              </a:cxn>
              <a:cxn ang="0">
                <a:pos x="connsiteX1" y="connsiteY1"/>
              </a:cxn>
              <a:cxn ang="0">
                <a:pos x="connsiteX2" y="connsiteY2"/>
              </a:cxn>
              <a:cxn ang="0">
                <a:pos x="connsiteX3" y="connsiteY3"/>
              </a:cxn>
            </a:cxnLst>
            <a:rect l="l" t="t" r="r" b="b"/>
            <a:pathLst>
              <a:path w="2117260" h="2130993">
                <a:moveTo>
                  <a:pt x="0" y="0"/>
                </a:moveTo>
                <a:lnTo>
                  <a:pt x="2117260" y="0"/>
                </a:lnTo>
                <a:lnTo>
                  <a:pt x="2117260" y="2130993"/>
                </a:lnTo>
                <a:lnTo>
                  <a:pt x="0" y="213099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
        <p:nvSpPr>
          <p:cNvPr id="20" name="Picture Placeholder 19">
            <a:extLst>
              <a:ext uri="{FF2B5EF4-FFF2-40B4-BE49-F238E27FC236}">
                <a16:creationId xmlns:a16="http://schemas.microsoft.com/office/drawing/2014/main" id="{D975466A-F66A-48B8-B779-B9098DD06B1F}"/>
              </a:ext>
            </a:extLst>
          </p:cNvPr>
          <p:cNvSpPr>
            <a:spLocks noGrp="1"/>
          </p:cNvSpPr>
          <p:nvPr>
            <p:ph type="pic" sz="quarter" idx="16"/>
          </p:nvPr>
        </p:nvSpPr>
        <p:spPr>
          <a:xfrm>
            <a:off x="6202779" y="2296628"/>
            <a:ext cx="2117260" cy="2130993"/>
          </a:xfrm>
          <a:custGeom>
            <a:avLst/>
            <a:gdLst>
              <a:gd name="connsiteX0" fmla="*/ 0 w 2117260"/>
              <a:gd name="connsiteY0" fmla="*/ 0 h 2130993"/>
              <a:gd name="connsiteX1" fmla="*/ 2117260 w 2117260"/>
              <a:gd name="connsiteY1" fmla="*/ 0 h 2130993"/>
              <a:gd name="connsiteX2" fmla="*/ 2117260 w 2117260"/>
              <a:gd name="connsiteY2" fmla="*/ 2130993 h 2130993"/>
              <a:gd name="connsiteX3" fmla="*/ 1382880 w 2117260"/>
              <a:gd name="connsiteY3" fmla="*/ 2130993 h 2130993"/>
              <a:gd name="connsiteX4" fmla="*/ 302140 w 2117260"/>
              <a:gd name="connsiteY4" fmla="*/ 2130993 h 2130993"/>
              <a:gd name="connsiteX5" fmla="*/ 0 w 2117260"/>
              <a:gd name="connsiteY5" fmla="*/ 2130993 h 21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0" h="2130993">
                <a:moveTo>
                  <a:pt x="0" y="0"/>
                </a:moveTo>
                <a:lnTo>
                  <a:pt x="2117260" y="0"/>
                </a:lnTo>
                <a:lnTo>
                  <a:pt x="2117260" y="2130993"/>
                </a:lnTo>
                <a:lnTo>
                  <a:pt x="1382880" y="2130993"/>
                </a:lnTo>
                <a:lnTo>
                  <a:pt x="302140" y="2130993"/>
                </a:lnTo>
                <a:lnTo>
                  <a:pt x="0" y="213099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3186195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ockup13">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a:t>Click to edit Master title style</a:t>
            </a:r>
          </a:p>
        </p:txBody>
      </p:sp>
      <p:sp>
        <p:nvSpPr>
          <p:cNvPr id="32" name="Picture Placeholder 31"/>
          <p:cNvSpPr>
            <a:spLocks noGrp="1"/>
          </p:cNvSpPr>
          <p:nvPr>
            <p:ph type="pic" sz="quarter" idx="11" hasCustomPrompt="1"/>
          </p:nvPr>
        </p:nvSpPr>
        <p:spPr>
          <a:xfrm>
            <a:off x="-360802" y="2209170"/>
            <a:ext cx="5191776" cy="3202877"/>
          </a:xfrm>
          <a:custGeom>
            <a:avLst/>
            <a:gdLst>
              <a:gd name="connsiteX0" fmla="*/ 0 w 5191776"/>
              <a:gd name="connsiteY0" fmla="*/ 0 h 3202877"/>
              <a:gd name="connsiteX1" fmla="*/ 5191776 w 5191776"/>
              <a:gd name="connsiteY1" fmla="*/ 0 h 3202877"/>
              <a:gd name="connsiteX2" fmla="*/ 5191776 w 5191776"/>
              <a:gd name="connsiteY2" fmla="*/ 3202877 h 3202877"/>
              <a:gd name="connsiteX3" fmla="*/ 0 w 5191776"/>
              <a:gd name="connsiteY3" fmla="*/ 3202877 h 3202877"/>
            </a:gdLst>
            <a:ahLst/>
            <a:cxnLst>
              <a:cxn ang="0">
                <a:pos x="connsiteX0" y="connsiteY0"/>
              </a:cxn>
              <a:cxn ang="0">
                <a:pos x="connsiteX1" y="connsiteY1"/>
              </a:cxn>
              <a:cxn ang="0">
                <a:pos x="connsiteX2" y="connsiteY2"/>
              </a:cxn>
              <a:cxn ang="0">
                <a:pos x="connsiteX3" y="connsiteY3"/>
              </a:cxn>
            </a:cxnLst>
            <a:rect l="l" t="t" r="r" b="b"/>
            <a:pathLst>
              <a:path w="5191776" h="3202877">
                <a:moveTo>
                  <a:pt x="0" y="0"/>
                </a:moveTo>
                <a:lnTo>
                  <a:pt x="5191776" y="0"/>
                </a:lnTo>
                <a:lnTo>
                  <a:pt x="5191776" y="3202877"/>
                </a:lnTo>
                <a:lnTo>
                  <a:pt x="0" y="3202877"/>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a:t>Image Holder</a:t>
            </a:r>
          </a:p>
        </p:txBody>
      </p:sp>
      <p:sp>
        <p:nvSpPr>
          <p:cNvPr id="35" name="Picture Placeholder 34"/>
          <p:cNvSpPr>
            <a:spLocks noGrp="1"/>
          </p:cNvSpPr>
          <p:nvPr>
            <p:ph type="pic" sz="quarter" idx="12" hasCustomPrompt="1"/>
          </p:nvPr>
        </p:nvSpPr>
        <p:spPr>
          <a:xfrm>
            <a:off x="4174123" y="3332579"/>
            <a:ext cx="2000652" cy="2511218"/>
          </a:xfrm>
          <a:custGeom>
            <a:avLst/>
            <a:gdLst>
              <a:gd name="connsiteX0" fmla="*/ 11146 w 2000652"/>
              <a:gd name="connsiteY0" fmla="*/ 0 h 2511218"/>
              <a:gd name="connsiteX1" fmla="*/ 1991364 w 2000652"/>
              <a:gd name="connsiteY1" fmla="*/ 1856 h 2511218"/>
              <a:gd name="connsiteX2" fmla="*/ 2000652 w 2000652"/>
              <a:gd name="connsiteY2" fmla="*/ 12992 h 2511218"/>
              <a:gd name="connsiteX3" fmla="*/ 2000652 w 2000652"/>
              <a:gd name="connsiteY3" fmla="*/ 2501938 h 2511218"/>
              <a:gd name="connsiteX4" fmla="*/ 1989506 w 2000652"/>
              <a:gd name="connsiteY4" fmla="*/ 2511218 h 2511218"/>
              <a:gd name="connsiteX5" fmla="*/ 11146 w 2000652"/>
              <a:gd name="connsiteY5" fmla="*/ 2511218 h 2511218"/>
              <a:gd name="connsiteX6" fmla="*/ 0 w 2000652"/>
              <a:gd name="connsiteY6" fmla="*/ 2500082 h 2511218"/>
              <a:gd name="connsiteX7" fmla="*/ 1857 w 2000652"/>
              <a:gd name="connsiteY7" fmla="*/ 11136 h 2511218"/>
              <a:gd name="connsiteX8" fmla="*/ 11146 w 2000652"/>
              <a:gd name="connsiteY8" fmla="*/ 0 h 25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652" h="2511218">
                <a:moveTo>
                  <a:pt x="11146" y="0"/>
                </a:moveTo>
                <a:cubicBezTo>
                  <a:pt x="1991364" y="1856"/>
                  <a:pt x="1991364" y="1856"/>
                  <a:pt x="1991364" y="1856"/>
                </a:cubicBezTo>
                <a:cubicBezTo>
                  <a:pt x="1996937" y="1856"/>
                  <a:pt x="2000652" y="5568"/>
                  <a:pt x="2000652" y="12992"/>
                </a:cubicBezTo>
                <a:cubicBezTo>
                  <a:pt x="2000652" y="2501938"/>
                  <a:pt x="2000652" y="2501938"/>
                  <a:pt x="2000652" y="2501938"/>
                </a:cubicBezTo>
                <a:cubicBezTo>
                  <a:pt x="2000652" y="2507506"/>
                  <a:pt x="1995079" y="2511218"/>
                  <a:pt x="1989506" y="2511218"/>
                </a:cubicBezTo>
                <a:cubicBezTo>
                  <a:pt x="11146" y="2511218"/>
                  <a:pt x="11146" y="2511218"/>
                  <a:pt x="11146" y="2511218"/>
                </a:cubicBezTo>
                <a:cubicBezTo>
                  <a:pt x="5573" y="2511218"/>
                  <a:pt x="0" y="2505650"/>
                  <a:pt x="0" y="2500082"/>
                </a:cubicBezTo>
                <a:cubicBezTo>
                  <a:pt x="1857" y="11136"/>
                  <a:pt x="1857" y="11136"/>
                  <a:pt x="1857" y="11136"/>
                </a:cubicBezTo>
                <a:cubicBezTo>
                  <a:pt x="1857" y="5568"/>
                  <a:pt x="5573" y="0"/>
                  <a:pt x="11146" y="0"/>
                </a:cubicBez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127893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531429" y="1193800"/>
            <a:ext cx="4470400" cy="44704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80545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Font typeface="Wingdings" pitchFamily="2" charset="2"/>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004810B-A0D4-4619-AF33-19EC56C87237}" type="datetimeFigureOut">
              <a:rPr lang="en-US" smtClean="0"/>
              <a:pPr/>
              <a:t>3/14/2024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9508562" y="6248400"/>
            <a:ext cx="2360709" cy="457200"/>
          </a:xfrm>
        </p:spPr>
        <p:txBody>
          <a:bodyPr/>
          <a:lstStyle>
            <a:lvl1pPr>
              <a:defRPr/>
            </a:lvl1pPr>
          </a:lstStyle>
          <a:p>
            <a:fld id="{F2249526-1046-45BF-9671-D3762312C968}" type="slidenum">
              <a:rPr lang="en-US" smtClean="0"/>
              <a:pPr/>
              <a:t>‹#›</a:t>
            </a:fld>
            <a:endParaRPr lang="en-US"/>
          </a:p>
        </p:txBody>
      </p:sp>
    </p:spTree>
    <p:extLst>
      <p:ext uri="{BB962C8B-B14F-4D97-AF65-F5344CB8AC3E}">
        <p14:creationId xmlns:p14="http://schemas.microsoft.com/office/powerpoint/2010/main" val="827234225"/>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_Page_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091683" y="0"/>
            <a:ext cx="6099048" cy="68580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6992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9BBF4D5-2C9C-44E4-A1F1-C8CB5E01F566}"/>
              </a:ext>
            </a:extLst>
          </p:cNvPr>
          <p:cNvSpPr>
            <a:spLocks noGrp="1"/>
          </p:cNvSpPr>
          <p:nvPr>
            <p:ph type="pic" sz="quarter" idx="11"/>
          </p:nvPr>
        </p:nvSpPr>
        <p:spPr>
          <a:xfrm>
            <a:off x="778362" y="-1"/>
            <a:ext cx="3425371" cy="3817258"/>
          </a:xfrm>
          <a:custGeom>
            <a:avLst/>
            <a:gdLst>
              <a:gd name="connsiteX0" fmla="*/ 0 w 3425371"/>
              <a:gd name="connsiteY0" fmla="*/ 0 h 3817258"/>
              <a:gd name="connsiteX1" fmla="*/ 3425371 w 3425371"/>
              <a:gd name="connsiteY1" fmla="*/ 0 h 3817258"/>
              <a:gd name="connsiteX2" fmla="*/ 3425371 w 3425371"/>
              <a:gd name="connsiteY2" fmla="*/ 3817258 h 3817258"/>
              <a:gd name="connsiteX3" fmla="*/ 0 w 3425371"/>
              <a:gd name="connsiteY3" fmla="*/ 3817258 h 3817258"/>
            </a:gdLst>
            <a:ahLst/>
            <a:cxnLst>
              <a:cxn ang="0">
                <a:pos x="connsiteX0" y="connsiteY0"/>
              </a:cxn>
              <a:cxn ang="0">
                <a:pos x="connsiteX1" y="connsiteY1"/>
              </a:cxn>
              <a:cxn ang="0">
                <a:pos x="connsiteX2" y="connsiteY2"/>
              </a:cxn>
              <a:cxn ang="0">
                <a:pos x="connsiteX3" y="connsiteY3"/>
              </a:cxn>
            </a:cxnLst>
            <a:rect l="l" t="t" r="r" b="b"/>
            <a:pathLst>
              <a:path w="3425371" h="3817258">
                <a:moveTo>
                  <a:pt x="0" y="0"/>
                </a:moveTo>
                <a:lnTo>
                  <a:pt x="3425371" y="0"/>
                </a:lnTo>
                <a:lnTo>
                  <a:pt x="3425371" y="3817258"/>
                </a:lnTo>
                <a:lnTo>
                  <a:pt x="0" y="381725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866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10AA9F-2A50-43A9-9280-96C6C3520CCE}"/>
              </a:ext>
            </a:extLst>
          </p:cNvPr>
          <p:cNvSpPr>
            <a:spLocks noGrp="1"/>
          </p:cNvSpPr>
          <p:nvPr>
            <p:ph type="pic" sz="quarter" idx="14"/>
          </p:nvPr>
        </p:nvSpPr>
        <p:spPr>
          <a:xfrm>
            <a:off x="794097" y="1723044"/>
            <a:ext cx="2008160" cy="2008160"/>
          </a:xfrm>
          <a:prstGeom prst="ellipse">
            <a:avLst/>
          </a:prstGeom>
        </p:spPr>
        <p:txBody>
          <a:bodyPr/>
          <a:lstStyle>
            <a:lvl1pPr>
              <a:defRPr sz="1700"/>
            </a:lvl1pPr>
          </a:lstStyle>
          <a:p>
            <a:endParaRPr lang="en-US"/>
          </a:p>
        </p:txBody>
      </p:sp>
      <p:sp>
        <p:nvSpPr>
          <p:cNvPr id="16" name="Picture Placeholder 4">
            <a:extLst>
              <a:ext uri="{FF2B5EF4-FFF2-40B4-BE49-F238E27FC236}">
                <a16:creationId xmlns:a16="http://schemas.microsoft.com/office/drawing/2014/main" id="{328976E2-9C06-4A88-A615-3C4381C26D28}"/>
              </a:ext>
            </a:extLst>
          </p:cNvPr>
          <p:cNvSpPr>
            <a:spLocks noGrp="1"/>
          </p:cNvSpPr>
          <p:nvPr>
            <p:ph type="pic" sz="quarter" idx="17"/>
          </p:nvPr>
        </p:nvSpPr>
        <p:spPr>
          <a:xfrm>
            <a:off x="6213663" y="1723044"/>
            <a:ext cx="2008160" cy="2008160"/>
          </a:xfrm>
          <a:prstGeom prst="ellipse">
            <a:avLst/>
          </a:prstGeom>
        </p:spPr>
        <p:txBody>
          <a:bodyPr/>
          <a:lstStyle>
            <a:lvl1pPr>
              <a:defRPr sz="1700"/>
            </a:lvl1pPr>
          </a:lstStyle>
          <a:p>
            <a:endParaRPr lang="en-US"/>
          </a:p>
        </p:txBody>
      </p:sp>
      <p:sp>
        <p:nvSpPr>
          <p:cNvPr id="9" name="Picture Placeholder 4">
            <a:extLst>
              <a:ext uri="{FF2B5EF4-FFF2-40B4-BE49-F238E27FC236}">
                <a16:creationId xmlns:a16="http://schemas.microsoft.com/office/drawing/2014/main" id="{F5D4801D-402C-4B27-888C-C5BCD96FA9D4}"/>
              </a:ext>
            </a:extLst>
          </p:cNvPr>
          <p:cNvSpPr>
            <a:spLocks noGrp="1"/>
          </p:cNvSpPr>
          <p:nvPr>
            <p:ph type="pic" sz="quarter" idx="18"/>
          </p:nvPr>
        </p:nvSpPr>
        <p:spPr>
          <a:xfrm>
            <a:off x="794097" y="4299264"/>
            <a:ext cx="2008160" cy="2008160"/>
          </a:xfrm>
          <a:prstGeom prst="ellipse">
            <a:avLst/>
          </a:prstGeom>
        </p:spPr>
        <p:txBody>
          <a:bodyPr/>
          <a:lstStyle>
            <a:lvl1pPr>
              <a:defRPr sz="1700"/>
            </a:lvl1pPr>
          </a:lstStyle>
          <a:p>
            <a:endParaRPr lang="en-US"/>
          </a:p>
        </p:txBody>
      </p:sp>
      <p:sp>
        <p:nvSpPr>
          <p:cNvPr id="10" name="Picture Placeholder 4">
            <a:extLst>
              <a:ext uri="{FF2B5EF4-FFF2-40B4-BE49-F238E27FC236}">
                <a16:creationId xmlns:a16="http://schemas.microsoft.com/office/drawing/2014/main" id="{8062CE4A-F534-4715-9CD2-D1739080D4FD}"/>
              </a:ext>
            </a:extLst>
          </p:cNvPr>
          <p:cNvSpPr>
            <a:spLocks noGrp="1"/>
          </p:cNvSpPr>
          <p:nvPr>
            <p:ph type="pic" sz="quarter" idx="19"/>
          </p:nvPr>
        </p:nvSpPr>
        <p:spPr>
          <a:xfrm>
            <a:off x="6213663" y="4299264"/>
            <a:ext cx="2008160" cy="2008160"/>
          </a:xfrm>
          <a:prstGeom prst="ellipse">
            <a:avLst/>
          </a:prstGeom>
        </p:spPr>
        <p:txBody>
          <a:bodyPr/>
          <a:lstStyle>
            <a:lvl1pPr>
              <a:defRPr sz="1700"/>
            </a:lvl1pPr>
          </a:lstStyle>
          <a:p>
            <a:endParaRPr lang="en-US"/>
          </a:p>
        </p:txBody>
      </p:sp>
    </p:spTree>
    <p:extLst>
      <p:ext uri="{BB962C8B-B14F-4D97-AF65-F5344CB8AC3E}">
        <p14:creationId xmlns:p14="http://schemas.microsoft.com/office/powerpoint/2010/main" val="409258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52CB-2031-AFEE-A6D2-257C95DAE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4EE8F-2262-1DD9-81EB-C4DCFB2AA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DBCEE-5CFD-8478-9DC4-D113E8603BC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E768E2C-9AF7-DCCB-310A-9556BFF4D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048BB-4793-BDED-F28D-0CE0853A17FC}"/>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18920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C2B9-D5BD-6D6F-BB85-BFA78DB25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50321-C9DB-CCB0-E232-1E62AF934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3895E1-D7CC-8312-1D8C-B1C9F2CF3328}"/>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5997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3.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234450"/>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2" r:id="rId3"/>
    <p:sldLayoutId id="2147483663" r:id="rId4"/>
    <p:sldLayoutId id="2147483666" r:id="rId5"/>
    <p:sldLayoutId id="2147483664" r:id="rId6"/>
    <p:sldLayoutId id="2147483665" r:id="rId7"/>
  </p:sldLayoutIdLst>
  <p:hf hdr="0" ftr="0" dt="0"/>
  <p:txStyles>
    <p:title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74A54-3CC8-CD97-BBE2-A38843B0F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54A33-25A8-3827-4D3F-7F4D35C81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5A87EE-D71F-57C7-5CF8-61E934649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24753049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3" r:id="rId12"/>
    <p:sldLayoutId id="2147483685" r:id="rId13"/>
    <p:sldLayoutId id="2147483692" r:id="rId14"/>
    <p:sldLayoutId id="2147483720" r:id="rId15"/>
    <p:sldLayoutId id="2147483696" r:id="rId16"/>
    <p:sldLayoutId id="2147483721" r:id="rId17"/>
    <p:sldLayoutId id="2147483703" r:id="rId18"/>
    <p:sldLayoutId id="2147483704" r:id="rId19"/>
    <p:sldLayoutId id="2147483705" r:id="rId20"/>
    <p:sldLayoutId id="2147483708" r:id="rId21"/>
    <p:sldLayoutId id="2147483709" r:id="rId22"/>
    <p:sldLayoutId id="2147483710" r:id="rId23"/>
    <p:sldLayoutId id="2147483711" r:id="rId24"/>
    <p:sldLayoutId id="2147483713" r:id="rId25"/>
    <p:sldLayoutId id="2147483717" r:id="rId26"/>
    <p:sldLayoutId id="2147483719" r:id="rId27"/>
    <p:sldLayoutId id="2147483722" r:id="rId28"/>
  </p:sldLayoutIdLst>
  <p:hf hdr="0" ftr="0" dt="0"/>
  <p:txStyles>
    <p:title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p:titleStyle>
    <p:body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5"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3/14/2024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966016809"/>
      </p:ext>
    </p:extLst>
  </p:cSld>
  <p:clrMap bg1="lt1" tx1="dk1" bg2="lt2" tx2="dk2" accent1="accent1" accent2="accent2" accent3="accent3" accent4="accent4" accent5="accent5" accent6="accent6" hlink="hlink" folHlink="folHlink"/>
  <p:sldLayoutIdLst>
    <p:sldLayoutId id="2147483698" r:id="rId1"/>
    <p:sldLayoutId id="2147483695" r:id="rId2"/>
    <p:sldLayoutId id="2147483723" r:id="rId3"/>
    <p:sldLayoutId id="2147483724" r:id="rId4"/>
    <p:sldLayoutId id="2147483725" r:id="rId5"/>
  </p:sldLayoutIdLst>
  <p:hf sldNum="0" hdr="0" ftr="0" dt="0"/>
  <p:txStyles>
    <p:titleStyle>
      <a:lvl1pPr algn="l" defTabSz="1371600" rtl="0" eaLnBrk="1" latinLnBrk="0" hangingPunct="1">
        <a:lnSpc>
          <a:spcPct val="90000"/>
        </a:lnSpc>
        <a:spcBef>
          <a:spcPct val="0"/>
        </a:spcBef>
        <a:buNone/>
        <a:defRPr lang="en-US" sz="8000" b="1" i="0" kern="1200" cap="none" spc="0" baseline="0" dirty="0">
          <a:solidFill>
            <a:schemeClr val="tx1">
              <a:lumMod val="85000"/>
              <a:lumOff val="15000"/>
            </a:schemeClr>
          </a:solidFill>
          <a:effectLst/>
          <a:latin typeface="Tw Cen MT" panose="020B0602020104020603" pitchFamily="34" charset="0"/>
          <a:ea typeface="+mn-ea"/>
          <a:cs typeface="+mn-cs"/>
        </a:defRPr>
      </a:lvl1pPr>
    </p:titleStyle>
    <p:bodyStyle>
      <a:lvl1pPr marL="274320" indent="-274320" algn="l" defTabSz="1371600" rtl="0" eaLnBrk="1" latinLnBrk="0" hangingPunct="1">
        <a:lnSpc>
          <a:spcPct val="110000"/>
        </a:lnSpc>
        <a:spcBef>
          <a:spcPts val="1350"/>
        </a:spcBef>
        <a:spcAft>
          <a:spcPts val="0"/>
        </a:spcAft>
        <a:buClr>
          <a:schemeClr val="tx1">
            <a:lumMod val="85000"/>
            <a:lumOff val="15000"/>
          </a:schemeClr>
        </a:buClr>
        <a:buFont typeface="Wingdings" panose="05000000000000000000" pitchFamily="2" charset="2"/>
        <a:buChar char="§"/>
        <a:defRPr sz="2800" kern="1200">
          <a:solidFill>
            <a:schemeClr val="tx1"/>
          </a:solidFill>
          <a:latin typeface="+mn-lt"/>
          <a:ea typeface="+mn-ea"/>
          <a:cs typeface="+mn-cs"/>
        </a:defRPr>
      </a:lvl1pPr>
      <a:lvl2pPr marL="685800" indent="-274320" algn="l" defTabSz="1371600" rtl="0" eaLnBrk="1" latinLnBrk="0" hangingPunct="1">
        <a:lnSpc>
          <a:spcPct val="100000"/>
        </a:lnSpc>
        <a:spcBef>
          <a:spcPts val="750"/>
        </a:spcBef>
        <a:buClr>
          <a:schemeClr val="tx1">
            <a:lumMod val="85000"/>
            <a:lumOff val="15000"/>
          </a:schemeClr>
        </a:buClr>
        <a:buFont typeface="Wingdings" panose="05000000000000000000" pitchFamily="2" charset="2"/>
        <a:buChar char="§"/>
        <a:defRPr sz="2400" kern="1200">
          <a:solidFill>
            <a:schemeClr val="tx1"/>
          </a:solidFill>
          <a:latin typeface="+mn-lt"/>
          <a:ea typeface="+mn-ea"/>
          <a:cs typeface="+mn-cs"/>
        </a:defRPr>
      </a:lvl2pPr>
      <a:lvl3pPr marL="1097280" indent="-274320" algn="l" defTabSz="1371600" rtl="0" eaLnBrk="1" latinLnBrk="0" hangingPunct="1">
        <a:lnSpc>
          <a:spcPct val="100000"/>
        </a:lnSpc>
        <a:spcBef>
          <a:spcPts val="750"/>
        </a:spcBef>
        <a:buClr>
          <a:schemeClr val="tx1">
            <a:lumMod val="85000"/>
            <a:lumOff val="15000"/>
          </a:schemeClr>
        </a:buClr>
        <a:buFont typeface="Wingdings" panose="05000000000000000000" pitchFamily="2" charset="2"/>
        <a:buChar char="§"/>
        <a:defRPr sz="2000" kern="1200">
          <a:solidFill>
            <a:schemeClr val="tx1"/>
          </a:solidFill>
          <a:latin typeface="+mn-lt"/>
          <a:ea typeface="+mn-ea"/>
          <a:cs typeface="+mn-cs"/>
        </a:defRPr>
      </a:lvl3pPr>
      <a:lvl4pPr marL="1508760" indent="-274320" algn="l" defTabSz="1371600" rtl="0" eaLnBrk="1" latinLnBrk="0" hangingPunct="1">
        <a:lnSpc>
          <a:spcPct val="100000"/>
        </a:lnSpc>
        <a:spcBef>
          <a:spcPts val="750"/>
        </a:spcBef>
        <a:buClr>
          <a:schemeClr val="tx1">
            <a:lumMod val="85000"/>
            <a:lumOff val="15000"/>
          </a:schemeClr>
        </a:buClr>
        <a:buFont typeface="Wingdings" panose="05000000000000000000" pitchFamily="2" charset="2"/>
        <a:buChar char="§"/>
        <a:defRPr sz="1800" kern="1200">
          <a:solidFill>
            <a:schemeClr val="tx1"/>
          </a:solidFill>
          <a:latin typeface="+mn-lt"/>
          <a:ea typeface="+mn-ea"/>
          <a:cs typeface="+mn-cs"/>
        </a:defRPr>
      </a:lvl4pPr>
      <a:lvl5pPr marL="1920240" indent="-274320" algn="l" defTabSz="1371600" rtl="0" eaLnBrk="1" latinLnBrk="0" hangingPunct="1">
        <a:lnSpc>
          <a:spcPct val="100000"/>
        </a:lnSpc>
        <a:spcBef>
          <a:spcPts val="750"/>
        </a:spcBef>
        <a:buClr>
          <a:schemeClr val="tx1">
            <a:lumMod val="85000"/>
            <a:lumOff val="15000"/>
          </a:schemeClr>
        </a:buClr>
        <a:buFont typeface="Wingdings" panose="05000000000000000000" pitchFamily="2" charset="2"/>
        <a:buChar char="§"/>
        <a:defRPr sz="1800" kern="1200">
          <a:solidFill>
            <a:schemeClr val="tx1"/>
          </a:solidFill>
          <a:latin typeface="+mn-lt"/>
          <a:ea typeface="+mn-ea"/>
          <a:cs typeface="+mn-cs"/>
        </a:defRPr>
      </a:lvl5pPr>
      <a:lvl6pPr marL="240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6pPr>
      <a:lvl7pPr marL="285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7pPr>
      <a:lvl8pPr marL="330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8pPr>
      <a:lvl9pPr marL="375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8.sv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5.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33.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36" descr="A person sitting in a wheelchair&#10;&#10;Description automatically generated with low confidence">
            <a:extLst>
              <a:ext uri="{FF2B5EF4-FFF2-40B4-BE49-F238E27FC236}">
                <a16:creationId xmlns:a16="http://schemas.microsoft.com/office/drawing/2014/main" id="{D1F2BF4A-859D-36FA-434E-959ADCC9250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8" name="Group 7">
            <a:extLst>
              <a:ext uri="{FF2B5EF4-FFF2-40B4-BE49-F238E27FC236}">
                <a16:creationId xmlns:a16="http://schemas.microsoft.com/office/drawing/2014/main" id="{65F6E862-6CCA-1C32-F59E-E73ACCBC773B}"/>
              </a:ext>
            </a:extLst>
          </p:cNvPr>
          <p:cNvGrpSpPr/>
          <p:nvPr/>
        </p:nvGrpSpPr>
        <p:grpSpPr>
          <a:xfrm>
            <a:off x="281440" y="2743200"/>
            <a:ext cx="7173719" cy="4124847"/>
            <a:chOff x="257269" y="2461846"/>
            <a:chExt cx="8531352" cy="4406201"/>
          </a:xfrm>
        </p:grpSpPr>
        <p:sp>
          <p:nvSpPr>
            <p:cNvPr id="11" name="Rectangle 10">
              <a:extLst>
                <a:ext uri="{FF2B5EF4-FFF2-40B4-BE49-F238E27FC236}">
                  <a16:creationId xmlns:a16="http://schemas.microsoft.com/office/drawing/2014/main" id="{608875E8-AB65-4ED8-BC3C-224FF4122CA9}"/>
                </a:ext>
              </a:extLst>
            </p:cNvPr>
            <p:cNvSpPr/>
            <p:nvPr/>
          </p:nvSpPr>
          <p:spPr>
            <a:xfrm>
              <a:off x="257269" y="2461846"/>
              <a:ext cx="8531352" cy="4406201"/>
            </a:xfrm>
            <a:prstGeom prst="rect">
              <a:avLst/>
            </a:prstGeom>
            <a:solidFill>
              <a:srgbClr val="32669A"/>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A11EC4E-F488-4C50-A6E3-F9034B3C6855}"/>
                </a:ext>
              </a:extLst>
            </p:cNvPr>
            <p:cNvSpPr/>
            <p:nvPr/>
          </p:nvSpPr>
          <p:spPr>
            <a:xfrm>
              <a:off x="4211923" y="5540858"/>
              <a:ext cx="119169" cy="119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99"/>
                </a:solidFill>
              </a:endParaRPr>
            </a:p>
          </p:txBody>
        </p:sp>
        <p:sp>
          <p:nvSpPr>
            <p:cNvPr id="21" name="Oval 20">
              <a:extLst>
                <a:ext uri="{FF2B5EF4-FFF2-40B4-BE49-F238E27FC236}">
                  <a16:creationId xmlns:a16="http://schemas.microsoft.com/office/drawing/2014/main" id="{CC978397-0064-4D41-8EDF-9673F9BBE1C9}"/>
                </a:ext>
              </a:extLst>
            </p:cNvPr>
            <p:cNvSpPr/>
            <p:nvPr/>
          </p:nvSpPr>
          <p:spPr>
            <a:xfrm>
              <a:off x="4416711" y="5540858"/>
              <a:ext cx="119169" cy="119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C980AE-E269-48EC-B28E-A0FE11B7435D}"/>
                </a:ext>
              </a:extLst>
            </p:cNvPr>
            <p:cNvSpPr/>
            <p:nvPr/>
          </p:nvSpPr>
          <p:spPr>
            <a:xfrm>
              <a:off x="4621496" y="5540858"/>
              <a:ext cx="119169" cy="119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DA6A797-6342-4B4E-AF6B-D02EACAFA24B}"/>
                </a:ext>
              </a:extLst>
            </p:cNvPr>
            <p:cNvSpPr txBox="1"/>
            <p:nvPr/>
          </p:nvSpPr>
          <p:spPr>
            <a:xfrm>
              <a:off x="743770" y="6005685"/>
              <a:ext cx="7408129" cy="690417"/>
            </a:xfrm>
            <a:prstGeom prst="rect">
              <a:avLst/>
            </a:prstGeom>
            <a:noFill/>
          </p:spPr>
          <p:txBody>
            <a:bodyPr wrap="square" rtlCol="0">
              <a:spAutoFit/>
            </a:bodyPr>
            <a:lstStyle/>
            <a:p>
              <a:pPr algn="ctr"/>
              <a:r>
                <a:rPr lang="en-US" b="1" spc="200">
                  <a:solidFill>
                    <a:srgbClr val="D6E4F2"/>
                  </a:solidFill>
                  <a:latin typeface="Arial" panose="020B0604020202020204" pitchFamily="34" charset="0"/>
                  <a:ea typeface="Open Sans" panose="020B0606030504020204" pitchFamily="34" charset="0"/>
                  <a:cs typeface="Arial" panose="020B0604020202020204" pitchFamily="34" charset="0"/>
                </a:rPr>
                <a:t>Disability Coordinator Orientation</a:t>
              </a:r>
            </a:p>
            <a:p>
              <a:pPr algn="ctr"/>
              <a:r>
                <a:rPr lang="en-US" b="1" spc="200">
                  <a:solidFill>
                    <a:srgbClr val="D6E4F2"/>
                  </a:solidFill>
                  <a:latin typeface="Arial" panose="020B0604020202020204" pitchFamily="34" charset="0"/>
                  <a:ea typeface="Open Sans" panose="020B0606030504020204" pitchFamily="34" charset="0"/>
                  <a:cs typeface="Arial" panose="020B0604020202020204" pitchFamily="34" charset="0"/>
                </a:rPr>
                <a:t>Part 2a</a:t>
              </a:r>
            </a:p>
          </p:txBody>
        </p:sp>
        <p:grpSp>
          <p:nvGrpSpPr>
            <p:cNvPr id="5" name="Group 4">
              <a:extLst>
                <a:ext uri="{FF2B5EF4-FFF2-40B4-BE49-F238E27FC236}">
                  <a16:creationId xmlns:a16="http://schemas.microsoft.com/office/drawing/2014/main" id="{8FF6C2CA-0F27-452B-BD2F-D02A3BBEDCBD}"/>
                </a:ext>
              </a:extLst>
            </p:cNvPr>
            <p:cNvGrpSpPr/>
            <p:nvPr/>
          </p:nvGrpSpPr>
          <p:grpSpPr>
            <a:xfrm>
              <a:off x="695211" y="2816315"/>
              <a:ext cx="7839946" cy="2508044"/>
              <a:chOff x="695211" y="1482030"/>
              <a:chExt cx="7839946" cy="2508044"/>
            </a:xfrm>
          </p:grpSpPr>
          <p:grpSp>
            <p:nvGrpSpPr>
              <p:cNvPr id="12" name="Group 11">
                <a:extLst>
                  <a:ext uri="{FF2B5EF4-FFF2-40B4-BE49-F238E27FC236}">
                    <a16:creationId xmlns:a16="http://schemas.microsoft.com/office/drawing/2014/main" id="{0CADC31C-9EC5-4BB4-BE31-F9A3808BCF8D}"/>
                  </a:ext>
                </a:extLst>
              </p:cNvPr>
              <p:cNvGrpSpPr/>
              <p:nvPr/>
            </p:nvGrpSpPr>
            <p:grpSpPr>
              <a:xfrm>
                <a:off x="695212" y="1482030"/>
                <a:ext cx="7505244" cy="2508044"/>
                <a:chOff x="695212" y="2142234"/>
                <a:chExt cx="7505244" cy="2508044"/>
              </a:xfrm>
            </p:grpSpPr>
            <p:sp>
              <p:nvSpPr>
                <p:cNvPr id="17" name="TextBox 16">
                  <a:extLst>
                    <a:ext uri="{FF2B5EF4-FFF2-40B4-BE49-F238E27FC236}">
                      <a16:creationId xmlns:a16="http://schemas.microsoft.com/office/drawing/2014/main" id="{739D2D9E-0A8D-4799-823C-2ACD55515A9A}"/>
                    </a:ext>
                  </a:extLst>
                </p:cNvPr>
                <p:cNvSpPr txBox="1"/>
                <p:nvPr/>
              </p:nvSpPr>
              <p:spPr>
                <a:xfrm>
                  <a:off x="695212" y="2142234"/>
                  <a:ext cx="7505244" cy="1002749"/>
                </a:xfrm>
                <a:prstGeom prst="rect">
                  <a:avLst/>
                </a:prstGeom>
                <a:noFill/>
              </p:spPr>
              <p:txBody>
                <a:bodyPr wrap="square" rtlCol="0">
                  <a:spAutoFit/>
                </a:bodyPr>
                <a:lstStyle/>
                <a:p>
                  <a:pPr algn="ctr"/>
                  <a:r>
                    <a:rPr lang="en-US" sz="5500" b="1" spc="200">
                      <a:solidFill>
                        <a:schemeClr val="tx2">
                          <a:lumMod val="10000"/>
                          <a:lumOff val="90000"/>
                        </a:schemeClr>
                      </a:solidFill>
                      <a:latin typeface="Arial" panose="020B0604020202020204" pitchFamily="34" charset="0"/>
                      <a:cs typeface="Arial" panose="020B0604020202020204" pitchFamily="34" charset="0"/>
                    </a:rPr>
                    <a:t>Disability</a:t>
                  </a:r>
                </a:p>
              </p:txBody>
            </p:sp>
            <p:sp>
              <p:nvSpPr>
                <p:cNvPr id="18" name="TextBox 17">
                  <a:extLst>
                    <a:ext uri="{FF2B5EF4-FFF2-40B4-BE49-F238E27FC236}">
                      <a16:creationId xmlns:a16="http://schemas.microsoft.com/office/drawing/2014/main" id="{99241D6D-061D-4485-9A32-82620EF9A38A}"/>
                    </a:ext>
                  </a:extLst>
                </p:cNvPr>
                <p:cNvSpPr txBox="1"/>
                <p:nvPr/>
              </p:nvSpPr>
              <p:spPr>
                <a:xfrm>
                  <a:off x="695212" y="4206439"/>
                  <a:ext cx="7505243" cy="443839"/>
                </a:xfrm>
                <a:prstGeom prst="rect">
                  <a:avLst/>
                </a:prstGeom>
                <a:noFill/>
              </p:spPr>
              <p:txBody>
                <a:bodyPr wrap="square" rtlCol="0">
                  <a:spAutoFit/>
                </a:bodyPr>
                <a:lstStyle/>
                <a:p>
                  <a:pPr algn="ctr"/>
                  <a:r>
                    <a:rPr lang="en-US" sz="2100" b="1" spc="200">
                      <a:solidFill>
                        <a:schemeClr val="bg1"/>
                      </a:solidFill>
                      <a:latin typeface="Arial" panose="020B0604020202020204" pitchFamily="34" charset="0"/>
                      <a:cs typeface="Arial" panose="020B0604020202020204" pitchFamily="34" charset="0"/>
                    </a:rPr>
                    <a:t>Policy</a:t>
                  </a:r>
                </a:p>
              </p:txBody>
            </p:sp>
          </p:grpSp>
          <p:sp>
            <p:nvSpPr>
              <p:cNvPr id="16" name="TextBox 15">
                <a:extLst>
                  <a:ext uri="{FF2B5EF4-FFF2-40B4-BE49-F238E27FC236}">
                    <a16:creationId xmlns:a16="http://schemas.microsoft.com/office/drawing/2014/main" id="{4A748B24-C890-4F34-83F7-4F3E6D209320}"/>
                  </a:ext>
                </a:extLst>
              </p:cNvPr>
              <p:cNvSpPr txBox="1"/>
              <p:nvPr/>
            </p:nvSpPr>
            <p:spPr>
              <a:xfrm>
                <a:off x="695211" y="2379704"/>
                <a:ext cx="7839946" cy="1183572"/>
              </a:xfrm>
              <a:prstGeom prst="rect">
                <a:avLst/>
              </a:prstGeom>
              <a:noFill/>
            </p:spPr>
            <p:txBody>
              <a:bodyPr wrap="square" rtlCol="0">
                <a:spAutoFit/>
              </a:bodyPr>
              <a:lstStyle/>
              <a:p>
                <a:pPr algn="ctr"/>
                <a:r>
                  <a:rPr lang="en-US" sz="6600" spc="200">
                    <a:solidFill>
                      <a:srgbClr val="CFC6A5"/>
                    </a:solidFill>
                    <a:latin typeface="Arial" panose="020B0604020202020204" pitchFamily="34" charset="0"/>
                    <a:cs typeface="Arial" panose="020B0604020202020204" pitchFamily="34" charset="0"/>
                  </a:rPr>
                  <a:t>Accommodation</a:t>
                </a:r>
              </a:p>
            </p:txBody>
          </p:sp>
        </p:grpSp>
      </p:grpSp>
    </p:spTree>
    <p:extLst>
      <p:ext uri="{BB962C8B-B14F-4D97-AF65-F5344CB8AC3E}">
        <p14:creationId xmlns:p14="http://schemas.microsoft.com/office/powerpoint/2010/main" val="57419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 Accommodations (DA)</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10</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757988" y="1583155"/>
            <a:ext cx="10595811" cy="1338828"/>
          </a:xfrm>
          <a:prstGeom prst="rect">
            <a:avLst/>
          </a:prstGeom>
          <a:noFill/>
        </p:spPr>
        <p:txBody>
          <a:bodyPr wrap="square" lIns="91440" tIns="45720" rIns="91440" bIns="45720" rtlCol="0" anchor="t">
            <a:spAutoFit/>
          </a:bodyPr>
          <a:lstStyle/>
          <a:p>
            <a:pPr algn="ctr">
              <a:spcBef>
                <a:spcPts val="600"/>
              </a:spcBef>
            </a:pPr>
            <a:r>
              <a:rPr lang="en-US" sz="2800">
                <a:solidFill>
                  <a:schemeClr val="bg1"/>
                </a:solidFill>
              </a:rPr>
              <a:t>Policy Requirements</a:t>
            </a:r>
          </a:p>
          <a:p>
            <a:pPr algn="ctr">
              <a:spcBef>
                <a:spcPts val="600"/>
              </a:spcBef>
            </a:pPr>
            <a:r>
              <a:rPr lang="en-US" sz="2000">
                <a:solidFill>
                  <a:schemeClr val="bg1"/>
                </a:solidFill>
              </a:rPr>
              <a:t>PRH 2: 2.4, (R2) and 3.4, (R23); Appendices 201, Form 2-03, and Exhibit 5-1</a:t>
            </a:r>
            <a:endParaRPr lang="en-US" sz="2000">
              <a:solidFill>
                <a:schemeClr val="bg1"/>
              </a:solidFill>
              <a:cs typeface="Arial"/>
            </a:endParaRPr>
          </a:p>
          <a:p>
            <a:pPr algn="ctr"/>
            <a:endParaRPr lang="ko-KR" altLang="en-US" sz="2800">
              <a:solidFill>
                <a:schemeClr val="bg1"/>
              </a:solidFill>
              <a:latin typeface="+mj-lt"/>
              <a:cs typeface="Calibri" panose="020F0502020204030204" pitchFamily="34" charset="0"/>
            </a:endParaRPr>
          </a:p>
        </p:txBody>
      </p:sp>
      <p:pic>
        <p:nvPicPr>
          <p:cNvPr id="7" name="Picture Placeholder 6" descr="A picture containing tree, person, outdoor&#10;&#10;Description automatically generated">
            <a:extLst>
              <a:ext uri="{FF2B5EF4-FFF2-40B4-BE49-F238E27FC236}">
                <a16:creationId xmlns:a16="http://schemas.microsoft.com/office/drawing/2014/main" id="{81878166-D931-5779-7C50-3C11BFE4BAC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10</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10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1123564"/>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DA Standard Operating Procedure</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11</a:t>
            </a:fld>
            <a:endParaRPr lang="en-US" sz="1200">
              <a:latin typeface="Arial" panose="020B0604020202020204" pitchFamily="34" charset="0"/>
              <a:cs typeface="Arial" panose="020B0604020202020204" pitchFamily="34" charset="0"/>
            </a:endParaRPr>
          </a:p>
        </p:txBody>
      </p:sp>
      <p:pic>
        <p:nvPicPr>
          <p:cNvPr id="14" name="Picture Placeholder 13" descr="A picture containing different, keyboard, lined, several&#10;&#10;Description automatically generated">
            <a:extLst>
              <a:ext uri="{FF2B5EF4-FFF2-40B4-BE49-F238E27FC236}">
                <a16:creationId xmlns:a16="http://schemas.microsoft.com/office/drawing/2014/main" id="{41B346BB-EC76-EF58-1665-1C7819E0AD9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12504BCA-61B0-C9B6-DE5B-FB59D0E4FD15}"/>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11</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27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E906CBE1-DA0A-2670-879B-76275E1EE784}"/>
              </a:ext>
            </a:extLst>
          </p:cNvPr>
          <p:cNvSpPr/>
          <p:nvPr/>
        </p:nvSpPr>
        <p:spPr>
          <a:xfrm>
            <a:off x="729626" y="521218"/>
            <a:ext cx="5182049" cy="1508105"/>
          </a:xfrm>
          <a:prstGeom prst="rect">
            <a:avLst/>
          </a:prstGeom>
        </p:spPr>
        <p:txBody>
          <a:bodyPr wrap="square">
            <a:spAutoFit/>
          </a:bodyPr>
          <a:lstStyle/>
          <a:p>
            <a:pPr lvl="0" algn="ctr"/>
            <a:r>
              <a:rPr lang="en-US" altLang="ko-KR" sz="3600">
                <a:solidFill>
                  <a:srgbClr val="32669A"/>
                </a:solidFill>
                <a:latin typeface="+mj-lt"/>
                <a:ea typeface="맑은 고딕" panose="020B0503020000020004" pitchFamily="50" charset="-127"/>
                <a:cs typeface="Arial" panose="020B0604020202020204" pitchFamily="34" charset="0"/>
              </a:rPr>
              <a:t>DA</a:t>
            </a:r>
            <a:r>
              <a:rPr lang="en-US" altLang="ko-KR" sz="3600">
                <a:latin typeface="+mj-lt"/>
                <a:ea typeface="맑은 고딕" panose="020B0503020000020004" pitchFamily="50" charset="-127"/>
                <a:cs typeface="Arial" panose="020B0604020202020204" pitchFamily="34" charset="0"/>
              </a:rPr>
              <a:t> </a:t>
            </a:r>
            <a:r>
              <a:rPr lang="en-US" altLang="ko-KR" sz="3600">
                <a:solidFill>
                  <a:srgbClr val="32669A"/>
                </a:solidFill>
                <a:latin typeface="+mj-lt"/>
                <a:ea typeface="맑은 고딕" panose="020B0503020000020004" pitchFamily="50" charset="-127"/>
                <a:cs typeface="Arial" panose="020B0604020202020204" pitchFamily="34" charset="0"/>
              </a:rPr>
              <a:t>Standard Operating Procedure (SOP)</a:t>
            </a:r>
          </a:p>
          <a:p>
            <a:pPr lvl="0" algn="ctr"/>
            <a:r>
              <a:rPr lang="en-US" altLang="ko-KR" sz="2000">
                <a:latin typeface="Arial" panose="020B0604020202020204" pitchFamily="34" charset="0"/>
                <a:ea typeface="맑은 고딕" panose="020B0503020000020004" pitchFamily="50" charset="-127"/>
                <a:cs typeface="Arial" panose="020B0604020202020204" pitchFamily="34" charset="0"/>
              </a:rPr>
              <a:t>PRH 1: 1.5, Form 2-03, Exhibit 5-1</a:t>
            </a:r>
          </a:p>
        </p:txBody>
      </p:sp>
      <p:sp>
        <p:nvSpPr>
          <p:cNvPr id="7" name="직사각형 6">
            <a:extLst>
              <a:ext uri="{FF2B5EF4-FFF2-40B4-BE49-F238E27FC236}">
                <a16:creationId xmlns:a16="http://schemas.microsoft.com/office/drawing/2014/main" id="{072029FF-2ABA-CCEF-E1FA-8E06C14892C5}"/>
              </a:ext>
            </a:extLst>
          </p:cNvPr>
          <p:cNvSpPr/>
          <p:nvPr/>
        </p:nvSpPr>
        <p:spPr>
          <a:xfrm>
            <a:off x="644107" y="2108552"/>
            <a:ext cx="5099635" cy="1320170"/>
          </a:xfrm>
          <a:prstGeom prst="rect">
            <a:avLst/>
          </a:prstGeom>
        </p:spPr>
        <p:txBody>
          <a:bodyPr wrap="square">
            <a:spAutoFit/>
          </a:bodyPr>
          <a:lstStyle/>
          <a:p>
            <a:pPr marL="285750" lvl="0" indent="-285750">
              <a:lnSpc>
                <a:spcPct val="114000"/>
              </a:lnSpc>
              <a:spcBef>
                <a:spcPts val="600"/>
              </a:spcBef>
              <a:buFont typeface="Wingdings" panose="05000000000000000000" pitchFamily="2" charset="2"/>
              <a:buChar char="§"/>
            </a:pPr>
            <a:r>
              <a:rPr lang="en-US" altLang="ko-KR" sz="2400" b="1">
                <a:solidFill>
                  <a:srgbClr val="32669A"/>
                </a:solidFill>
                <a:ea typeface="맑은 고딕" panose="020B0503020000020004" pitchFamily="50" charset="-127"/>
              </a:rPr>
              <a:t>All centers </a:t>
            </a:r>
            <a:r>
              <a:rPr lang="en-US" altLang="ko-KR" sz="2400">
                <a:ea typeface="맑은 고딕" panose="020B0503020000020004" pitchFamily="50" charset="-127"/>
              </a:rPr>
              <a:t>are required to have a Disability Accommodation Process (DAP) SOP. </a:t>
            </a:r>
          </a:p>
        </p:txBody>
      </p:sp>
      <p:grpSp>
        <p:nvGrpSpPr>
          <p:cNvPr id="11" name="그룹 10">
            <a:extLst>
              <a:ext uri="{FF2B5EF4-FFF2-40B4-BE49-F238E27FC236}">
                <a16:creationId xmlns:a16="http://schemas.microsoft.com/office/drawing/2014/main" id="{92CA34E8-1203-314A-C867-D92BE14AE6A1}"/>
              </a:ext>
            </a:extLst>
          </p:cNvPr>
          <p:cNvGrpSpPr/>
          <p:nvPr/>
        </p:nvGrpSpPr>
        <p:grpSpPr>
          <a:xfrm>
            <a:off x="10457714" y="5649479"/>
            <a:ext cx="1291833" cy="1038223"/>
            <a:chOff x="9199186" y="2690216"/>
            <a:chExt cx="536654" cy="431299"/>
          </a:xfrm>
          <a:solidFill>
            <a:schemeClr val="bg1"/>
          </a:solidFill>
        </p:grpSpPr>
        <p:sp>
          <p:nvSpPr>
            <p:cNvPr id="12" name="Freeform 97">
              <a:extLst>
                <a:ext uri="{FF2B5EF4-FFF2-40B4-BE49-F238E27FC236}">
                  <a16:creationId xmlns:a16="http://schemas.microsoft.com/office/drawing/2014/main" id="{237124A5-89B6-3549-D394-578711D4063B}"/>
                </a:ext>
              </a:extLst>
            </p:cNvPr>
            <p:cNvSpPr>
              <a:spLocks/>
            </p:cNvSpPr>
            <p:nvPr/>
          </p:nvSpPr>
          <p:spPr bwMode="auto">
            <a:xfrm rot="19699132">
              <a:off x="9199186" y="2690216"/>
              <a:ext cx="533764" cy="360811"/>
            </a:xfrm>
            <a:custGeom>
              <a:avLst/>
              <a:gdLst>
                <a:gd name="T0" fmla="*/ 22 w 278"/>
                <a:gd name="T1" fmla="*/ 52 h 176"/>
                <a:gd name="T2" fmla="*/ 0 w 278"/>
                <a:gd name="T3" fmla="*/ 4 h 176"/>
                <a:gd name="T4" fmla="*/ 11 w 278"/>
                <a:gd name="T5" fmla="*/ 0 h 176"/>
                <a:gd name="T6" fmla="*/ 29 w 278"/>
                <a:gd name="T7" fmla="*/ 40 h 176"/>
                <a:gd name="T8" fmla="*/ 77 w 278"/>
                <a:gd name="T9" fmla="*/ 37 h 176"/>
                <a:gd name="T10" fmla="*/ 97 w 278"/>
                <a:gd name="T11" fmla="*/ 81 h 176"/>
                <a:gd name="T12" fmla="*/ 145 w 278"/>
                <a:gd name="T13" fmla="*/ 78 h 176"/>
                <a:gd name="T14" fmla="*/ 165 w 278"/>
                <a:gd name="T15" fmla="*/ 122 h 176"/>
                <a:gd name="T16" fmla="*/ 213 w 278"/>
                <a:gd name="T17" fmla="*/ 119 h 176"/>
                <a:gd name="T18" fmla="*/ 233 w 278"/>
                <a:gd name="T19" fmla="*/ 163 h 176"/>
                <a:gd name="T20" fmla="*/ 277 w 278"/>
                <a:gd name="T21" fmla="*/ 160 h 176"/>
                <a:gd name="T22" fmla="*/ 278 w 278"/>
                <a:gd name="T23" fmla="*/ 172 h 176"/>
                <a:gd name="T24" fmla="*/ 225 w 278"/>
                <a:gd name="T25" fmla="*/ 176 h 176"/>
                <a:gd name="T26" fmla="*/ 206 w 278"/>
                <a:gd name="T27" fmla="*/ 131 h 176"/>
                <a:gd name="T28" fmla="*/ 157 w 278"/>
                <a:gd name="T29" fmla="*/ 135 h 176"/>
                <a:gd name="T30" fmla="*/ 138 w 278"/>
                <a:gd name="T31" fmla="*/ 90 h 176"/>
                <a:gd name="T32" fmla="*/ 89 w 278"/>
                <a:gd name="T33" fmla="*/ 94 h 176"/>
                <a:gd name="T34" fmla="*/ 70 w 278"/>
                <a:gd name="T35" fmla="*/ 49 h 176"/>
                <a:gd name="T36" fmla="*/ 22 w 278"/>
                <a:gd name="T37" fmla="*/ 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176">
                  <a:moveTo>
                    <a:pt x="22" y="52"/>
                  </a:moveTo>
                  <a:lnTo>
                    <a:pt x="0" y="4"/>
                  </a:lnTo>
                  <a:lnTo>
                    <a:pt x="11" y="0"/>
                  </a:lnTo>
                  <a:lnTo>
                    <a:pt x="29" y="40"/>
                  </a:lnTo>
                  <a:lnTo>
                    <a:pt x="77" y="37"/>
                  </a:lnTo>
                  <a:lnTo>
                    <a:pt x="97" y="81"/>
                  </a:lnTo>
                  <a:lnTo>
                    <a:pt x="145" y="78"/>
                  </a:lnTo>
                  <a:lnTo>
                    <a:pt x="165" y="122"/>
                  </a:lnTo>
                  <a:lnTo>
                    <a:pt x="213" y="119"/>
                  </a:lnTo>
                  <a:lnTo>
                    <a:pt x="233" y="163"/>
                  </a:lnTo>
                  <a:lnTo>
                    <a:pt x="277" y="160"/>
                  </a:lnTo>
                  <a:lnTo>
                    <a:pt x="278" y="172"/>
                  </a:lnTo>
                  <a:lnTo>
                    <a:pt x="225" y="176"/>
                  </a:lnTo>
                  <a:lnTo>
                    <a:pt x="206" y="131"/>
                  </a:lnTo>
                  <a:lnTo>
                    <a:pt x="157" y="135"/>
                  </a:lnTo>
                  <a:lnTo>
                    <a:pt x="138" y="90"/>
                  </a:lnTo>
                  <a:lnTo>
                    <a:pt x="89" y="94"/>
                  </a:lnTo>
                  <a:lnTo>
                    <a:pt x="70" y="49"/>
                  </a:ln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Freeform 98">
              <a:extLst>
                <a:ext uri="{FF2B5EF4-FFF2-40B4-BE49-F238E27FC236}">
                  <a16:creationId xmlns:a16="http://schemas.microsoft.com/office/drawing/2014/main" id="{3EE84199-E76D-E250-96A6-8FFDEDCFDB71}"/>
                </a:ext>
              </a:extLst>
            </p:cNvPr>
            <p:cNvSpPr>
              <a:spLocks/>
            </p:cNvSpPr>
            <p:nvPr/>
          </p:nvSpPr>
          <p:spPr bwMode="auto">
            <a:xfrm rot="19699132">
              <a:off x="9202076" y="2760704"/>
              <a:ext cx="533764" cy="360811"/>
            </a:xfrm>
            <a:custGeom>
              <a:avLst/>
              <a:gdLst>
                <a:gd name="T0" fmla="*/ 21 w 278"/>
                <a:gd name="T1" fmla="*/ 53 h 176"/>
                <a:gd name="T2" fmla="*/ 0 w 278"/>
                <a:gd name="T3" fmla="*/ 4 h 176"/>
                <a:gd name="T4" fmla="*/ 11 w 278"/>
                <a:gd name="T5" fmla="*/ 0 h 176"/>
                <a:gd name="T6" fmla="*/ 29 w 278"/>
                <a:gd name="T7" fmla="*/ 40 h 176"/>
                <a:gd name="T8" fmla="*/ 77 w 278"/>
                <a:gd name="T9" fmla="*/ 37 h 176"/>
                <a:gd name="T10" fmla="*/ 97 w 278"/>
                <a:gd name="T11" fmla="*/ 81 h 176"/>
                <a:gd name="T12" fmla="*/ 145 w 278"/>
                <a:gd name="T13" fmla="*/ 78 h 176"/>
                <a:gd name="T14" fmla="*/ 165 w 278"/>
                <a:gd name="T15" fmla="*/ 122 h 176"/>
                <a:gd name="T16" fmla="*/ 213 w 278"/>
                <a:gd name="T17" fmla="*/ 119 h 176"/>
                <a:gd name="T18" fmla="*/ 232 w 278"/>
                <a:gd name="T19" fmla="*/ 164 h 176"/>
                <a:gd name="T20" fmla="*/ 277 w 278"/>
                <a:gd name="T21" fmla="*/ 160 h 176"/>
                <a:gd name="T22" fmla="*/ 278 w 278"/>
                <a:gd name="T23" fmla="*/ 172 h 176"/>
                <a:gd name="T24" fmla="*/ 225 w 278"/>
                <a:gd name="T25" fmla="*/ 176 h 176"/>
                <a:gd name="T26" fmla="*/ 206 w 278"/>
                <a:gd name="T27" fmla="*/ 131 h 176"/>
                <a:gd name="T28" fmla="*/ 157 w 278"/>
                <a:gd name="T29" fmla="*/ 135 h 176"/>
                <a:gd name="T30" fmla="*/ 138 w 278"/>
                <a:gd name="T31" fmla="*/ 90 h 176"/>
                <a:gd name="T32" fmla="*/ 89 w 278"/>
                <a:gd name="T33" fmla="*/ 94 h 176"/>
                <a:gd name="T34" fmla="*/ 70 w 278"/>
                <a:gd name="T35" fmla="*/ 49 h 176"/>
                <a:gd name="T36" fmla="*/ 21 w 278"/>
                <a:gd name="T37" fmla="*/ 5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176">
                  <a:moveTo>
                    <a:pt x="21" y="53"/>
                  </a:moveTo>
                  <a:lnTo>
                    <a:pt x="0" y="4"/>
                  </a:lnTo>
                  <a:lnTo>
                    <a:pt x="11" y="0"/>
                  </a:lnTo>
                  <a:lnTo>
                    <a:pt x="29" y="40"/>
                  </a:lnTo>
                  <a:lnTo>
                    <a:pt x="77" y="37"/>
                  </a:lnTo>
                  <a:lnTo>
                    <a:pt x="97" y="81"/>
                  </a:lnTo>
                  <a:lnTo>
                    <a:pt x="145" y="78"/>
                  </a:lnTo>
                  <a:lnTo>
                    <a:pt x="165" y="122"/>
                  </a:lnTo>
                  <a:lnTo>
                    <a:pt x="213" y="119"/>
                  </a:lnTo>
                  <a:lnTo>
                    <a:pt x="232" y="164"/>
                  </a:lnTo>
                  <a:lnTo>
                    <a:pt x="277" y="160"/>
                  </a:lnTo>
                  <a:lnTo>
                    <a:pt x="278" y="172"/>
                  </a:lnTo>
                  <a:lnTo>
                    <a:pt x="225" y="176"/>
                  </a:lnTo>
                  <a:lnTo>
                    <a:pt x="206" y="131"/>
                  </a:lnTo>
                  <a:lnTo>
                    <a:pt x="157" y="135"/>
                  </a:lnTo>
                  <a:lnTo>
                    <a:pt x="138" y="90"/>
                  </a:lnTo>
                  <a:lnTo>
                    <a:pt x="89" y="94"/>
                  </a:lnTo>
                  <a:lnTo>
                    <a:pt x="70" y="49"/>
                  </a:ln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5" name="Rectangle 4">
            <a:extLst>
              <a:ext uri="{FF2B5EF4-FFF2-40B4-BE49-F238E27FC236}">
                <a16:creationId xmlns:a16="http://schemas.microsoft.com/office/drawing/2014/main" id="{B1B29DA8-FC75-ABC5-F9BB-A1A06654AA41}"/>
              </a:ext>
            </a:extLst>
          </p:cNvPr>
          <p:cNvSpPr/>
          <p:nvPr/>
        </p:nvSpPr>
        <p:spPr>
          <a:xfrm>
            <a:off x="6132099" y="697832"/>
            <a:ext cx="5182049" cy="5488839"/>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403EED-1AE9-4A74-71C4-B5B58699C9B6}"/>
              </a:ext>
            </a:extLst>
          </p:cNvPr>
          <p:cNvGrpSpPr/>
          <p:nvPr/>
        </p:nvGrpSpPr>
        <p:grpSpPr>
          <a:xfrm>
            <a:off x="2989357" y="3650143"/>
            <a:ext cx="2258031" cy="1018876"/>
            <a:chOff x="755879" y="2153647"/>
            <a:chExt cx="3742267" cy="1462610"/>
          </a:xfrm>
          <a:solidFill>
            <a:srgbClr val="768288"/>
          </a:solidFill>
        </p:grpSpPr>
        <p:sp>
          <p:nvSpPr>
            <p:cNvPr id="14" name="3">
              <a:extLst>
                <a:ext uri="{FF2B5EF4-FFF2-40B4-BE49-F238E27FC236}">
                  <a16:creationId xmlns:a16="http://schemas.microsoft.com/office/drawing/2014/main" id="{EB1E09D7-0E27-AA3D-05D8-E1D5793B466A}"/>
                </a:ext>
              </a:extLst>
            </p:cNvPr>
            <p:cNvSpPr/>
            <p:nvPr/>
          </p:nvSpPr>
          <p:spPr>
            <a:xfrm>
              <a:off x="755879" y="2153647"/>
              <a:ext cx="3742267" cy="1462610"/>
            </a:xfrm>
            <a:prstGeom prst="roundRect">
              <a:avLst>
                <a:gd name="adj" fmla="val 5000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6" name="Text 7">
              <a:extLst>
                <a:ext uri="{FF2B5EF4-FFF2-40B4-BE49-F238E27FC236}">
                  <a16:creationId xmlns:a16="http://schemas.microsoft.com/office/drawing/2014/main" id="{A2BD25DE-5EA9-4812-092D-459018DA4F9A}"/>
                </a:ext>
              </a:extLst>
            </p:cNvPr>
            <p:cNvSpPr txBox="1"/>
            <p:nvPr/>
          </p:nvSpPr>
          <p:spPr>
            <a:xfrm>
              <a:off x="1064015" y="2223888"/>
              <a:ext cx="3139470" cy="1320249"/>
            </a:xfrm>
            <a:prstGeom prst="rect">
              <a:avLst/>
            </a:prstGeom>
            <a:noFill/>
          </p:spPr>
          <p:txBody>
            <a:bodyPr wrap="square" rtlCol="0">
              <a:noAutofit/>
            </a:bodyPr>
            <a:lstStyle/>
            <a:p>
              <a:pPr algn="ctr"/>
              <a:r>
                <a:rPr lang="en-US">
                  <a:solidFill>
                    <a:schemeClr val="bg1"/>
                  </a:solidFill>
                </a:rPr>
                <a:t>DCs must ensure DA SOP is in place.</a:t>
              </a:r>
            </a:p>
          </p:txBody>
        </p:sp>
      </p:grpSp>
      <p:grpSp>
        <p:nvGrpSpPr>
          <p:cNvPr id="19" name="Group 18">
            <a:extLst>
              <a:ext uri="{FF2B5EF4-FFF2-40B4-BE49-F238E27FC236}">
                <a16:creationId xmlns:a16="http://schemas.microsoft.com/office/drawing/2014/main" id="{197EA4A5-05A2-C2C2-E37D-FA7FBD087F37}"/>
              </a:ext>
            </a:extLst>
          </p:cNvPr>
          <p:cNvGrpSpPr/>
          <p:nvPr/>
        </p:nvGrpSpPr>
        <p:grpSpPr>
          <a:xfrm>
            <a:off x="2989357" y="5078103"/>
            <a:ext cx="2258031" cy="1018876"/>
            <a:chOff x="755879" y="2153647"/>
            <a:chExt cx="3742267" cy="1462610"/>
          </a:xfrm>
          <a:solidFill>
            <a:srgbClr val="768288"/>
          </a:solidFill>
        </p:grpSpPr>
        <p:sp>
          <p:nvSpPr>
            <p:cNvPr id="20" name="3">
              <a:extLst>
                <a:ext uri="{FF2B5EF4-FFF2-40B4-BE49-F238E27FC236}">
                  <a16:creationId xmlns:a16="http://schemas.microsoft.com/office/drawing/2014/main" id="{C7BAA7BB-B419-BE9C-3B10-6C3B59834A34}"/>
                </a:ext>
              </a:extLst>
            </p:cNvPr>
            <p:cNvSpPr/>
            <p:nvPr/>
          </p:nvSpPr>
          <p:spPr>
            <a:xfrm>
              <a:off x="755879" y="2153647"/>
              <a:ext cx="3742267" cy="1462610"/>
            </a:xfrm>
            <a:prstGeom prst="roundRect">
              <a:avLst>
                <a:gd name="adj" fmla="val 5000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1" name="Text 7">
              <a:extLst>
                <a:ext uri="{FF2B5EF4-FFF2-40B4-BE49-F238E27FC236}">
                  <a16:creationId xmlns:a16="http://schemas.microsoft.com/office/drawing/2014/main" id="{98CBBBA1-5048-D2B4-D1BF-55B9E96D43A2}"/>
                </a:ext>
              </a:extLst>
            </p:cNvPr>
            <p:cNvSpPr txBox="1"/>
            <p:nvPr/>
          </p:nvSpPr>
          <p:spPr>
            <a:xfrm>
              <a:off x="1080668" y="2410832"/>
              <a:ext cx="3139470" cy="948238"/>
            </a:xfrm>
            <a:prstGeom prst="rect">
              <a:avLst/>
            </a:prstGeom>
            <a:noFill/>
          </p:spPr>
          <p:txBody>
            <a:bodyPr wrap="square" rtlCol="0">
              <a:normAutofit fontScale="92500"/>
            </a:bodyPr>
            <a:lstStyle/>
            <a:p>
              <a:pPr algn="ctr"/>
              <a:r>
                <a:rPr lang="en-US">
                  <a:solidFill>
                    <a:schemeClr val="bg1"/>
                  </a:solidFill>
                </a:rPr>
                <a:t>DCs coordinate the center’s DAP.</a:t>
              </a:r>
            </a:p>
          </p:txBody>
        </p:sp>
      </p:grpSp>
      <p:sp>
        <p:nvSpPr>
          <p:cNvPr id="22" name="Arrow: Down 21">
            <a:extLst>
              <a:ext uri="{FF2B5EF4-FFF2-40B4-BE49-F238E27FC236}">
                <a16:creationId xmlns:a16="http://schemas.microsoft.com/office/drawing/2014/main" id="{3DFCC400-4AF0-AD9C-0237-6D4468D7E3DE}"/>
              </a:ext>
            </a:extLst>
          </p:cNvPr>
          <p:cNvSpPr/>
          <p:nvPr/>
        </p:nvSpPr>
        <p:spPr>
          <a:xfrm>
            <a:off x="4022913" y="4679067"/>
            <a:ext cx="190919" cy="409084"/>
          </a:xfrm>
          <a:prstGeom prst="downArrow">
            <a:avLst/>
          </a:prstGeom>
          <a:solidFill>
            <a:srgbClr val="32669A"/>
          </a:solidFill>
          <a:ln>
            <a:solidFill>
              <a:srgbClr val="326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589831-B4F3-7D17-E6CD-0A83A0AA9135}"/>
              </a:ext>
            </a:extLst>
          </p:cNvPr>
          <p:cNvSpPr/>
          <p:nvPr/>
        </p:nvSpPr>
        <p:spPr>
          <a:xfrm>
            <a:off x="992350" y="3915270"/>
            <a:ext cx="1870176" cy="1834127"/>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Must include all components of the Disability Accommodation Process (DAP) in Form 2-03</a:t>
            </a:r>
          </a:p>
        </p:txBody>
      </p:sp>
      <p:sp>
        <p:nvSpPr>
          <p:cNvPr id="26" name="Slide Number Placeholder 5">
            <a:extLst>
              <a:ext uri="{FF2B5EF4-FFF2-40B4-BE49-F238E27FC236}">
                <a16:creationId xmlns:a16="http://schemas.microsoft.com/office/drawing/2014/main" id="{C69FA67E-3660-7E7D-035F-4A61857C711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12</a:t>
            </a:fld>
            <a:endParaRPr lang="en-US"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72A9012-8FE9-7A54-1096-695CE2BCFCB0}"/>
              </a:ext>
            </a:extLst>
          </p:cNvPr>
          <p:cNvPicPr>
            <a:picLocks noChangeAspect="1"/>
          </p:cNvPicPr>
          <p:nvPr/>
        </p:nvPicPr>
        <p:blipFill>
          <a:blip r:embed="rId3"/>
          <a:stretch>
            <a:fillRect/>
          </a:stretch>
        </p:blipFill>
        <p:spPr>
          <a:xfrm>
            <a:off x="6441229" y="883511"/>
            <a:ext cx="4628293" cy="5090422"/>
          </a:xfrm>
          <a:prstGeom prst="rect">
            <a:avLst/>
          </a:prstGeom>
        </p:spPr>
      </p:pic>
      <p:sp>
        <p:nvSpPr>
          <p:cNvPr id="25" name="Speech Bubble: Rectangle with Corners Rounded 24">
            <a:extLst>
              <a:ext uri="{FF2B5EF4-FFF2-40B4-BE49-F238E27FC236}">
                <a16:creationId xmlns:a16="http://schemas.microsoft.com/office/drawing/2014/main" id="{12F6F9C3-7AF8-6C74-7F4C-49AB0BD7A799}"/>
              </a:ext>
            </a:extLst>
          </p:cNvPr>
          <p:cNvSpPr/>
          <p:nvPr/>
        </p:nvSpPr>
        <p:spPr>
          <a:xfrm>
            <a:off x="9596372" y="1643605"/>
            <a:ext cx="2156536" cy="821803"/>
          </a:xfrm>
          <a:prstGeom prst="wedgeRoundRectCallout">
            <a:avLst>
              <a:gd name="adj1" fmla="val -66066"/>
              <a:gd name="adj2" fmla="val -44963"/>
              <a:gd name="adj3" fmla="val 1666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Requires DOL Regional Office approval!</a:t>
            </a:r>
          </a:p>
        </p:txBody>
      </p:sp>
    </p:spTree>
    <p:extLst>
      <p:ext uri="{BB962C8B-B14F-4D97-AF65-F5344CB8AC3E}">
        <p14:creationId xmlns:p14="http://schemas.microsoft.com/office/powerpoint/2010/main" val="365955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1123564"/>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Defining Disability</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13</a:t>
            </a:fld>
            <a:endParaRPr lang="en-US" sz="1200">
              <a:latin typeface="Arial" panose="020B0604020202020204" pitchFamily="34" charset="0"/>
              <a:cs typeface="Arial" panose="020B0604020202020204" pitchFamily="34" charset="0"/>
            </a:endParaRPr>
          </a:p>
        </p:txBody>
      </p:sp>
      <p:pic>
        <p:nvPicPr>
          <p:cNvPr id="21" name="Picture Placeholder 20" descr="A picture containing person, feet&#10;&#10;Description automatically generated">
            <a:extLst>
              <a:ext uri="{FF2B5EF4-FFF2-40B4-BE49-F238E27FC236}">
                <a16:creationId xmlns:a16="http://schemas.microsoft.com/office/drawing/2014/main" id="{88FF2813-AB9A-18EF-FDDD-2B873154934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2D9EEDC0-C078-724E-E29E-C6ABF49ED374}"/>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85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958181" y="878072"/>
            <a:ext cx="468952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i="0" u="none" strike="noStrike" kern="1200" cap="none" spc="0" normalizeH="0" baseline="0" noProof="0">
                <a:ln>
                  <a:noFill/>
                </a:ln>
                <a:effectLst/>
                <a:uLnTx/>
                <a:uFillTx/>
                <a:latin typeface="+mj-lt"/>
                <a:ea typeface="+mn-ea"/>
                <a:cs typeface="+mn-cs"/>
              </a:rPr>
              <a:t>Disability Definition</a:t>
            </a:r>
            <a:endParaRPr kumimoji="0" lang="en-US" altLang="ko-KR" i="0" u="none" strike="noStrike" kern="1200" cap="none" spc="-136" normalizeH="0" baseline="0" noProof="0">
              <a:ln>
                <a:noFill/>
              </a:ln>
              <a:effectLst/>
              <a:uLnTx/>
              <a:uFillTx/>
              <a:latin typeface="+mj-lt"/>
              <a:ea typeface="Noto Sans" panose="020B0502040504020204" pitchFamily="34" charset="0"/>
              <a:cs typeface="Noto Sans" panose="020B0502040504020204" pitchFamily="34" charset="0"/>
            </a:endParaRPr>
          </a:p>
        </p:txBody>
      </p:sp>
      <p:sp>
        <p:nvSpPr>
          <p:cNvPr id="32" name="직사각형 31">
            <a:extLst>
              <a:ext uri="{FF2B5EF4-FFF2-40B4-BE49-F238E27FC236}">
                <a16:creationId xmlns:a16="http://schemas.microsoft.com/office/drawing/2014/main" id="{5E1C0E1C-DB5F-45D4-9A6C-A63F573C5B72}"/>
              </a:ext>
            </a:extLst>
          </p:cNvPr>
          <p:cNvSpPr/>
          <p:nvPr/>
        </p:nvSpPr>
        <p:spPr>
          <a:xfrm>
            <a:off x="1300445" y="1829591"/>
            <a:ext cx="4005000" cy="996042"/>
          </a:xfrm>
          <a:prstGeom prst="rect">
            <a:avLst/>
          </a:prstGeom>
        </p:spPr>
        <p:txBody>
          <a:bodyPr wrap="square">
            <a:spAutoFit/>
          </a:bodyPr>
          <a:lstStyle/>
          <a:p>
            <a:pPr algn="ctr" latinLnBrk="0">
              <a:lnSpc>
                <a:spcPct val="109000"/>
              </a:lnSpc>
              <a:spcBef>
                <a:spcPts val="600"/>
              </a:spcBef>
            </a:pPr>
            <a:r>
              <a:rPr lang="en-US" sz="2800"/>
              <a:t>“Disability” means, with respect to an individual:</a:t>
            </a:r>
          </a:p>
        </p:txBody>
      </p:sp>
      <p:sp>
        <p:nvSpPr>
          <p:cNvPr id="38" name="직사각형 37">
            <a:extLst>
              <a:ext uri="{C183D7F6-B498-43B3-948B-1728B52AA6E4}">
                <adec:decorative xmlns:adec="http://schemas.microsoft.com/office/drawing/2017/decorative" val="1"/>
              </a:ext>
            </a:extLst>
          </p:cNvPr>
          <p:cNvSpPr/>
          <p:nvPr/>
        </p:nvSpPr>
        <p:spPr>
          <a:xfrm>
            <a:off x="813744" y="3130821"/>
            <a:ext cx="4978404" cy="2987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53" name="직사각형 52">
            <a:extLst>
              <a:ext uri="{FF2B5EF4-FFF2-40B4-BE49-F238E27FC236}">
                <a16:creationId xmlns:a16="http://schemas.microsoft.com/office/drawing/2014/main" id="{5E1C0E1C-DB5F-45D4-9A6C-A63F573C5B72}"/>
              </a:ext>
            </a:extLst>
          </p:cNvPr>
          <p:cNvSpPr/>
          <p:nvPr/>
        </p:nvSpPr>
        <p:spPr>
          <a:xfrm>
            <a:off x="1137219" y="3543719"/>
            <a:ext cx="4331453" cy="2162195"/>
          </a:xfrm>
          <a:prstGeom prst="rect">
            <a:avLst/>
          </a:prstGeom>
        </p:spPr>
        <p:txBody>
          <a:bodyPr wrap="square" lIns="91440" tIns="45720" rIns="91440" bIns="45720" anchor="t">
            <a:spAutoFit/>
          </a:bodyPr>
          <a:lstStyle/>
          <a:p>
            <a:pPr algn="ctr" latinLnBrk="0">
              <a:lnSpc>
                <a:spcPct val="114000"/>
              </a:lnSpc>
              <a:spcBef>
                <a:spcPts val="600"/>
              </a:spcBef>
              <a:buClr>
                <a:schemeClr val="accent2"/>
              </a:buClr>
            </a:pPr>
            <a:r>
              <a:rPr lang="en-US" sz="2400"/>
              <a:t>A physical or mental impairment that substantially limits one or more of the major life activities of such individual.</a:t>
            </a:r>
            <a:endParaRPr lang="en-US" sz="2400">
              <a:cs typeface="Calibri"/>
            </a:endParaRP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14</a:t>
            </a:fld>
            <a:endParaRPr lang="en-US"/>
          </a:p>
        </p:txBody>
      </p:sp>
      <p:pic>
        <p:nvPicPr>
          <p:cNvPr id="5" name="Picture Placeholder 4" descr="A person with a physical disability sitting in front of a computer.&#10;&#10;">
            <a:extLst>
              <a:ext uri="{FF2B5EF4-FFF2-40B4-BE49-F238E27FC236}">
                <a16:creationId xmlns:a16="http://schemas.microsoft.com/office/drawing/2014/main" id="{6951ECB9-64F2-25D5-A1F1-FD0E1AB26ED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256338" y="0"/>
            <a:ext cx="5935662" cy="6858000"/>
          </a:xfrm>
        </p:spPr>
      </p:pic>
      <p:sp>
        <p:nvSpPr>
          <p:cNvPr id="2" name="Slide Number Placeholder 5">
            <a:extLst>
              <a:ext uri="{FF2B5EF4-FFF2-40B4-BE49-F238E27FC236}">
                <a16:creationId xmlns:a16="http://schemas.microsoft.com/office/drawing/2014/main" id="{4CF33734-6296-F813-C5F3-6CCCED51A94A}"/>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14</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73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346898"/>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65F3D7A-C53A-77CC-9CEB-682F62626A07}"/>
              </a:ext>
            </a:extLst>
          </p:cNvPr>
          <p:cNvSpPr txBox="1">
            <a:spLocks/>
          </p:cNvSpPr>
          <p:nvPr/>
        </p:nvSpPr>
        <p:spPr>
          <a:xfrm rot="16200000">
            <a:off x="2307802" y="2975401"/>
            <a:ext cx="5509810" cy="1651537"/>
          </a:xfrm>
          <a:prstGeom prst="rect">
            <a:avLst/>
          </a:prstGeom>
        </p:spPr>
        <p:txBody>
          <a:bodyPr vert="horz" lIns="60960" tIns="30480" rIns="60960" bIns="30480" rtlCol="0" anchor="b">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l">
              <a:lnSpc>
                <a:spcPts val="6000"/>
              </a:lnSpc>
            </a:pPr>
            <a:r>
              <a:rPr lang="en-US" sz="4400" b="1" spc="0">
                <a:solidFill>
                  <a:schemeClr val="tx1">
                    <a:lumMod val="95000"/>
                  </a:schemeClr>
                </a:solidFill>
                <a:latin typeface="Arial" panose="020B0604020202020204" pitchFamily="34" charset="0"/>
                <a:cs typeface="Arial" panose="020B0604020202020204" pitchFamily="34" charset="0"/>
              </a:rPr>
              <a:t>Disability </a:t>
            </a:r>
            <a:r>
              <a:rPr lang="en-US" sz="6600" b="1" spc="0">
                <a:solidFill>
                  <a:schemeClr val="tx1">
                    <a:lumMod val="95000"/>
                  </a:schemeClr>
                </a:solidFill>
                <a:latin typeface="Arial" panose="020B0604020202020204" pitchFamily="34" charset="0"/>
                <a:cs typeface="Arial" panose="020B0604020202020204" pitchFamily="34" charset="0"/>
              </a:rPr>
              <a:t>Defined</a:t>
            </a:r>
            <a:endParaRPr lang="en-US" sz="6600" spc="0">
              <a:solidFill>
                <a:schemeClr val="tx1">
                  <a:lumMod val="9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8CE6C40-7E50-88BB-64A7-ECA72E3C0B82}"/>
              </a:ext>
            </a:extLst>
          </p:cNvPr>
          <p:cNvSpPr/>
          <p:nvPr/>
        </p:nvSpPr>
        <p:spPr>
          <a:xfrm>
            <a:off x="-1" y="533400"/>
            <a:ext cx="12192001" cy="4699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2" name="TextBox 1">
            <a:extLst>
              <a:ext uri="{FF2B5EF4-FFF2-40B4-BE49-F238E27FC236}">
                <a16:creationId xmlns:a16="http://schemas.microsoft.com/office/drawing/2014/main" id="{D757939D-C7CB-5ED6-35F5-118CD70B94A9}"/>
              </a:ext>
            </a:extLst>
          </p:cNvPr>
          <p:cNvSpPr txBox="1"/>
          <p:nvPr/>
        </p:nvSpPr>
        <p:spPr>
          <a:xfrm>
            <a:off x="-11723" y="562887"/>
            <a:ext cx="3547945" cy="39130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2667"/>
              </a:lnSpc>
            </a:pPr>
            <a:r>
              <a:rPr lang="en-US" sz="1200" b="1">
                <a:solidFill>
                  <a:schemeClr val="bg1"/>
                </a:solidFill>
                <a:latin typeface="Tw Cen MT" panose="020B0602020104020603" pitchFamily="34" charset="0"/>
                <a:ea typeface="Segoe UI Historic" panose="020B0502040204020203" pitchFamily="34" charset="0"/>
                <a:cs typeface="Segoe UI Historic" panose="020B0502040204020203" pitchFamily="34" charset="0"/>
              </a:rPr>
              <a:t>BRAND SUBTEXT</a:t>
            </a:r>
            <a:endParaRPr lang="en-US" sz="1200">
              <a:solidFill>
                <a:schemeClr val="bg1"/>
              </a:solidFill>
              <a:latin typeface="Tw Cen MT Condensed" panose="020B0606020104020203" pitchFamily="34" charset="0"/>
            </a:endParaRPr>
          </a:p>
        </p:txBody>
      </p:sp>
      <p:sp>
        <p:nvSpPr>
          <p:cNvPr id="6" name="TextBox 5">
            <a:extLst>
              <a:ext uri="{FF2B5EF4-FFF2-40B4-BE49-F238E27FC236}">
                <a16:creationId xmlns:a16="http://schemas.microsoft.com/office/drawing/2014/main" id="{EF530F98-C898-131D-155D-AA6960F0EA91}"/>
              </a:ext>
            </a:extLst>
          </p:cNvPr>
          <p:cNvSpPr txBox="1"/>
          <p:nvPr/>
        </p:nvSpPr>
        <p:spPr>
          <a:xfrm>
            <a:off x="9439840" y="516680"/>
            <a:ext cx="1049175" cy="39130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1200" b="1">
                <a:solidFill>
                  <a:schemeClr val="bg1"/>
                </a:solidFill>
                <a:latin typeface="Tw Cen MT" panose="020B0602020104020603" pitchFamily="34" charset="0"/>
                <a:ea typeface="Segoe UI Historic" panose="020B0502040204020203" pitchFamily="34" charset="0"/>
                <a:cs typeface="Segoe UI Historic" panose="020B0502040204020203" pitchFamily="34" charset="0"/>
              </a:rPr>
              <a:t>Examples</a:t>
            </a:r>
            <a:endParaRPr lang="en-US" sz="1200">
              <a:solidFill>
                <a:schemeClr val="bg1"/>
              </a:solidFill>
              <a:latin typeface="Tw Cen MT Condensed" panose="020B0606020104020203" pitchFamily="34" charset="0"/>
            </a:endParaRPr>
          </a:p>
        </p:txBody>
      </p:sp>
      <p:cxnSp>
        <p:nvCxnSpPr>
          <p:cNvPr id="5" name="Straight Connector 4">
            <a:extLst>
              <a:ext uri="{FF2B5EF4-FFF2-40B4-BE49-F238E27FC236}">
                <a16:creationId xmlns:a16="http://schemas.microsoft.com/office/drawing/2014/main" id="{58D6B340-6C59-9F41-41F4-47EBFEDDF4CF}"/>
              </a:ext>
            </a:extLst>
          </p:cNvPr>
          <p:cNvCxnSpPr>
            <a:cxnSpLocks/>
          </p:cNvCxnSpPr>
          <p:nvPr/>
        </p:nvCxnSpPr>
        <p:spPr>
          <a:xfrm>
            <a:off x="6411495" y="1371600"/>
            <a:ext cx="0" cy="5053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8BE9B48-FF80-2866-096D-D87434C2495A}"/>
              </a:ext>
            </a:extLst>
          </p:cNvPr>
          <p:cNvCxnSpPr>
            <a:cxnSpLocks/>
          </p:cNvCxnSpPr>
          <p:nvPr/>
        </p:nvCxnSpPr>
        <p:spPr>
          <a:xfrm>
            <a:off x="6407717" y="3042027"/>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DD915-6FAE-BC75-DAE0-F6B6E05D6E06}"/>
              </a:ext>
            </a:extLst>
          </p:cNvPr>
          <p:cNvCxnSpPr>
            <a:cxnSpLocks/>
          </p:cNvCxnSpPr>
          <p:nvPr/>
        </p:nvCxnSpPr>
        <p:spPr>
          <a:xfrm>
            <a:off x="6407717" y="4773728"/>
            <a:ext cx="57912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3D1D404-8487-A902-3CD4-5F3A8A5E9C07}"/>
              </a:ext>
            </a:extLst>
          </p:cNvPr>
          <p:cNvSpPr txBox="1"/>
          <p:nvPr/>
        </p:nvSpPr>
        <p:spPr>
          <a:xfrm>
            <a:off x="6538365" y="1705432"/>
            <a:ext cx="2081472" cy="954300"/>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b="1">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rPr>
              <a:t>A physical or mental impairment</a:t>
            </a:r>
          </a:p>
        </p:txBody>
      </p:sp>
      <p:sp>
        <p:nvSpPr>
          <p:cNvPr id="26" name="TextBox 25">
            <a:extLst>
              <a:ext uri="{FF2B5EF4-FFF2-40B4-BE49-F238E27FC236}">
                <a16:creationId xmlns:a16="http://schemas.microsoft.com/office/drawing/2014/main" id="{E0882F6E-E26A-E0E1-D3ED-B9965B832F87}"/>
              </a:ext>
            </a:extLst>
          </p:cNvPr>
          <p:cNvSpPr txBox="1"/>
          <p:nvPr/>
        </p:nvSpPr>
        <p:spPr>
          <a:xfrm>
            <a:off x="5848992" y="2167097"/>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01</a:t>
            </a:r>
            <a:endParaRPr lang="en-US" sz="3334">
              <a:latin typeface="Tw Cen MT Condensed" panose="020B0606020104020203" pitchFamily="34" charset="0"/>
            </a:endParaRPr>
          </a:p>
        </p:txBody>
      </p:sp>
      <p:sp>
        <p:nvSpPr>
          <p:cNvPr id="27" name="TextBox 26">
            <a:extLst>
              <a:ext uri="{FF2B5EF4-FFF2-40B4-BE49-F238E27FC236}">
                <a16:creationId xmlns:a16="http://schemas.microsoft.com/office/drawing/2014/main" id="{78CF3907-E74A-5CF2-83A6-95391C9954AA}"/>
              </a:ext>
            </a:extLst>
          </p:cNvPr>
          <p:cNvSpPr txBox="1"/>
          <p:nvPr/>
        </p:nvSpPr>
        <p:spPr>
          <a:xfrm>
            <a:off x="6538364" y="3484488"/>
            <a:ext cx="1725811" cy="954300"/>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b="1">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rPr>
              <a:t>that </a:t>
            </a:r>
          </a:p>
          <a:p>
            <a:r>
              <a:rPr lang="en-US" sz="1867" b="1">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rPr>
              <a:t>substantially limits</a:t>
            </a:r>
            <a:endParaRPr lang="en-US" sz="1867">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F27644F-9BE9-CD4F-6DD4-CC5310F1F52D}"/>
              </a:ext>
            </a:extLst>
          </p:cNvPr>
          <p:cNvSpPr txBox="1"/>
          <p:nvPr/>
        </p:nvSpPr>
        <p:spPr>
          <a:xfrm>
            <a:off x="5843645" y="3830129"/>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02</a:t>
            </a:r>
            <a:endParaRPr lang="en-US" sz="3334">
              <a:latin typeface="Tw Cen MT Condensed" panose="020B0606020104020203" pitchFamily="34" charset="0"/>
            </a:endParaRPr>
          </a:p>
        </p:txBody>
      </p:sp>
      <p:sp>
        <p:nvSpPr>
          <p:cNvPr id="30" name="TextBox 29">
            <a:extLst>
              <a:ext uri="{FF2B5EF4-FFF2-40B4-BE49-F238E27FC236}">
                <a16:creationId xmlns:a16="http://schemas.microsoft.com/office/drawing/2014/main" id="{67100806-1486-690E-8D64-012EF124FA29}"/>
              </a:ext>
            </a:extLst>
          </p:cNvPr>
          <p:cNvSpPr txBox="1"/>
          <p:nvPr/>
        </p:nvSpPr>
        <p:spPr>
          <a:xfrm>
            <a:off x="6538365" y="5014666"/>
            <a:ext cx="1784364" cy="1241622"/>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b="1">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rPr>
              <a:t>one or more </a:t>
            </a:r>
          </a:p>
          <a:p>
            <a:r>
              <a:rPr lang="en-US" sz="1867" b="1">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rPr>
              <a:t>of a person’s major life activities</a:t>
            </a:r>
            <a:endParaRPr lang="en-US" sz="1867">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0E81B1A1-7F42-C170-34EE-AD7417B0D8BE}"/>
              </a:ext>
            </a:extLst>
          </p:cNvPr>
          <p:cNvSpPr txBox="1"/>
          <p:nvPr/>
        </p:nvSpPr>
        <p:spPr>
          <a:xfrm>
            <a:off x="5848992" y="5568024"/>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03</a:t>
            </a:r>
            <a:endParaRPr lang="en-US" sz="3334">
              <a:latin typeface="Tw Cen MT Condensed" panose="020B0606020104020203" pitchFamily="34" charset="0"/>
            </a:endParaRPr>
          </a:p>
        </p:txBody>
      </p:sp>
      <p:sp>
        <p:nvSpPr>
          <p:cNvPr id="3" name="TextBox 2">
            <a:extLst>
              <a:ext uri="{FF2B5EF4-FFF2-40B4-BE49-F238E27FC236}">
                <a16:creationId xmlns:a16="http://schemas.microsoft.com/office/drawing/2014/main" id="{0AB3B127-FE99-E371-1A8A-223B3212B872}"/>
              </a:ext>
            </a:extLst>
          </p:cNvPr>
          <p:cNvSpPr txBox="1"/>
          <p:nvPr/>
        </p:nvSpPr>
        <p:spPr>
          <a:xfrm>
            <a:off x="8322729" y="1123200"/>
            <a:ext cx="2695574" cy="1836400"/>
          </a:xfrm>
          <a:prstGeom prst="rect">
            <a:avLst/>
          </a:prstGeom>
          <a:noFill/>
        </p:spPr>
        <p:txBody>
          <a:bodyPr wrap="square" lIns="0" tIns="0" rIns="0" bIns="0" rtlCol="0" anchor="t">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228611" indent="-228611" defTabSz="812821">
              <a:spcBef>
                <a:spcPts val="400"/>
              </a:spcBef>
              <a:buFont typeface="Wingdings" panose="05000000000000000000" pitchFamily="2" charset="2"/>
              <a:buChar char="§"/>
              <a:defRPr/>
            </a:pPr>
            <a:r>
              <a:rPr lang="en-US" sz="1200"/>
              <a:t>Orthopedic</a:t>
            </a:r>
          </a:p>
          <a:p>
            <a:pPr marL="228611" indent="-228611" defTabSz="812821">
              <a:spcBef>
                <a:spcPts val="400"/>
              </a:spcBef>
              <a:buFont typeface="Wingdings" panose="05000000000000000000" pitchFamily="2" charset="2"/>
              <a:buChar char="§"/>
              <a:defRPr/>
            </a:pPr>
            <a:r>
              <a:rPr lang="en-US" sz="1200"/>
              <a:t>Visual/Hearing</a:t>
            </a:r>
          </a:p>
          <a:p>
            <a:pPr marL="228611" indent="-228611" defTabSz="812821">
              <a:spcBef>
                <a:spcPts val="400"/>
              </a:spcBef>
              <a:buFont typeface="Wingdings" panose="05000000000000000000" pitchFamily="2" charset="2"/>
              <a:buChar char="§"/>
              <a:defRPr/>
            </a:pPr>
            <a:r>
              <a:rPr lang="en-US" sz="1200"/>
              <a:t>Speech</a:t>
            </a:r>
          </a:p>
          <a:p>
            <a:pPr marL="228611" indent="-228611" defTabSz="812821">
              <a:spcBef>
                <a:spcPts val="400"/>
              </a:spcBef>
              <a:buFont typeface="Wingdings" panose="05000000000000000000" pitchFamily="2" charset="2"/>
              <a:buChar char="§"/>
              <a:defRPr/>
            </a:pPr>
            <a:r>
              <a:rPr lang="en-US" sz="1200"/>
              <a:t>Intellectual</a:t>
            </a:r>
          </a:p>
          <a:p>
            <a:pPr marL="228611" indent="-228611" defTabSz="812821">
              <a:spcBef>
                <a:spcPts val="400"/>
              </a:spcBef>
              <a:buFont typeface="Wingdings" panose="05000000000000000000" pitchFamily="2" charset="2"/>
              <a:buChar char="§"/>
              <a:defRPr/>
            </a:pPr>
            <a:r>
              <a:rPr lang="en-US" sz="1200"/>
              <a:t>Learning disabilities</a:t>
            </a:r>
          </a:p>
          <a:p>
            <a:pPr marL="228611" indent="-228611" defTabSz="812821">
              <a:spcBef>
                <a:spcPts val="400"/>
              </a:spcBef>
              <a:buFont typeface="Wingdings" panose="05000000000000000000" pitchFamily="2" charset="2"/>
              <a:buChar char="§"/>
              <a:defRPr/>
            </a:pPr>
            <a:r>
              <a:rPr lang="en-US" sz="1200"/>
              <a:t>HIV </a:t>
            </a:r>
          </a:p>
          <a:p>
            <a:pPr marL="228611" indent="-228611" defTabSz="812821">
              <a:spcBef>
                <a:spcPts val="400"/>
              </a:spcBef>
              <a:buFont typeface="Wingdings" panose="05000000000000000000" pitchFamily="2" charset="2"/>
              <a:buChar char="§"/>
              <a:defRPr/>
            </a:pPr>
            <a:r>
              <a:rPr lang="en-US" sz="1200"/>
              <a:t>Cerebral palsy</a:t>
            </a:r>
          </a:p>
          <a:p>
            <a:pPr marL="228611" indent="-228611" defTabSz="812821">
              <a:spcBef>
                <a:spcPts val="400"/>
              </a:spcBef>
              <a:buFont typeface="Wingdings" panose="05000000000000000000" pitchFamily="2" charset="2"/>
              <a:buChar char="§"/>
              <a:defRPr/>
            </a:pPr>
            <a:r>
              <a:rPr lang="en-US" sz="1200"/>
              <a:t>Epilepsy</a:t>
            </a:r>
          </a:p>
        </p:txBody>
      </p:sp>
      <p:sp>
        <p:nvSpPr>
          <p:cNvPr id="7" name="TextBox 6">
            <a:extLst>
              <a:ext uri="{FF2B5EF4-FFF2-40B4-BE49-F238E27FC236}">
                <a16:creationId xmlns:a16="http://schemas.microsoft.com/office/drawing/2014/main" id="{0389FF45-4878-A9EC-6A84-992B8FE2A4BB}"/>
              </a:ext>
            </a:extLst>
          </p:cNvPr>
          <p:cNvSpPr txBox="1"/>
          <p:nvPr/>
        </p:nvSpPr>
        <p:spPr>
          <a:xfrm>
            <a:off x="9964428" y="1080417"/>
            <a:ext cx="1854797" cy="1895903"/>
          </a:xfrm>
          <a:prstGeom prst="rect">
            <a:avLst/>
          </a:prstGeom>
          <a:noFill/>
        </p:spPr>
        <p:txBody>
          <a:bodyPr wrap="square" lIns="0" tIns="0" rIns="0" bIns="0" rtlCol="0" anchor="t">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228611" indent="-228611" defTabSz="812821">
              <a:lnSpc>
                <a:spcPct val="130000"/>
              </a:lnSpc>
              <a:buFont typeface="Wingdings" panose="05000000000000000000" pitchFamily="2" charset="2"/>
              <a:buChar char="§"/>
              <a:defRPr/>
            </a:pPr>
            <a:r>
              <a:rPr lang="en-US" sz="1200"/>
              <a:t>Muscular dystrophy</a:t>
            </a:r>
          </a:p>
          <a:p>
            <a:pPr marL="228611" indent="-228611" defTabSz="812821">
              <a:lnSpc>
                <a:spcPct val="130000"/>
              </a:lnSpc>
              <a:buFont typeface="Wingdings" panose="05000000000000000000" pitchFamily="2" charset="2"/>
              <a:buChar char="§"/>
              <a:defRPr/>
            </a:pPr>
            <a:r>
              <a:rPr lang="en-US" sz="1200"/>
              <a:t>Multiple sclerosis</a:t>
            </a:r>
          </a:p>
          <a:p>
            <a:pPr marL="228611" indent="-228611" defTabSz="812821">
              <a:lnSpc>
                <a:spcPct val="130000"/>
              </a:lnSpc>
              <a:buFont typeface="Wingdings" panose="05000000000000000000" pitchFamily="2" charset="2"/>
              <a:buChar char="§"/>
              <a:defRPr/>
            </a:pPr>
            <a:r>
              <a:rPr lang="en-US" sz="1200"/>
              <a:t>Cancer</a:t>
            </a:r>
          </a:p>
          <a:p>
            <a:pPr marL="228611" indent="-228611" defTabSz="812821">
              <a:lnSpc>
                <a:spcPct val="130000"/>
              </a:lnSpc>
              <a:buFont typeface="Wingdings" panose="05000000000000000000" pitchFamily="2" charset="2"/>
              <a:buChar char="§"/>
              <a:defRPr/>
            </a:pPr>
            <a:r>
              <a:rPr lang="en-US" sz="1200"/>
              <a:t>Diabetes</a:t>
            </a:r>
          </a:p>
          <a:p>
            <a:pPr marL="228611" indent="-228611" defTabSz="812821">
              <a:lnSpc>
                <a:spcPct val="130000"/>
              </a:lnSpc>
              <a:buFont typeface="Wingdings" panose="05000000000000000000" pitchFamily="2" charset="2"/>
              <a:buChar char="§"/>
              <a:defRPr/>
            </a:pPr>
            <a:r>
              <a:rPr lang="en-US" sz="1200"/>
              <a:t>Psychological illness</a:t>
            </a:r>
          </a:p>
          <a:p>
            <a:pPr marL="228611" indent="-228611" defTabSz="812821">
              <a:lnSpc>
                <a:spcPct val="130000"/>
              </a:lnSpc>
              <a:buFont typeface="Wingdings" panose="05000000000000000000" pitchFamily="2" charset="2"/>
              <a:buChar char="§"/>
              <a:defRPr/>
            </a:pPr>
            <a:r>
              <a:rPr lang="en-US" sz="1200"/>
              <a:t>Drug addiction</a:t>
            </a:r>
          </a:p>
          <a:p>
            <a:pPr marL="228611" indent="-228611" defTabSz="812821">
              <a:lnSpc>
                <a:spcPct val="130000"/>
              </a:lnSpc>
              <a:buFont typeface="Wingdings" panose="05000000000000000000" pitchFamily="2" charset="2"/>
              <a:buChar char="§"/>
              <a:defRPr/>
            </a:pPr>
            <a:r>
              <a:rPr lang="en-US" sz="1200"/>
              <a:t>Alcoholism </a:t>
            </a:r>
          </a:p>
          <a:p>
            <a:pPr marL="228611" indent="-228611" defTabSz="812821">
              <a:lnSpc>
                <a:spcPct val="130000"/>
              </a:lnSpc>
              <a:buFont typeface="Wingdings" panose="05000000000000000000" pitchFamily="2" charset="2"/>
              <a:buChar char="§"/>
              <a:defRPr/>
            </a:pPr>
            <a:r>
              <a:rPr lang="en-US" sz="1200"/>
              <a:t>ADHD</a:t>
            </a:r>
          </a:p>
        </p:txBody>
      </p:sp>
      <p:sp>
        <p:nvSpPr>
          <p:cNvPr id="9" name="Inhaltsplatzhalter 4">
            <a:extLst>
              <a:ext uri="{FF2B5EF4-FFF2-40B4-BE49-F238E27FC236}">
                <a16:creationId xmlns:a16="http://schemas.microsoft.com/office/drawing/2014/main" id="{D7F98CA3-8DEE-E82E-D331-0D4573B1AFB8}"/>
              </a:ext>
            </a:extLst>
          </p:cNvPr>
          <p:cNvSpPr txBox="1">
            <a:spLocks/>
          </p:cNvSpPr>
          <p:nvPr/>
        </p:nvSpPr>
        <p:spPr>
          <a:xfrm>
            <a:off x="8322729" y="5446495"/>
            <a:ext cx="1496655" cy="553998"/>
          </a:xfrm>
          <a:prstGeom prst="rect">
            <a:avLst/>
          </a:prstGeom>
        </p:spPr>
        <p:txBody>
          <a:bodyPr wrap="square" lIns="0" tIns="0" rIns="0" bIns="0" anchor="t">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indent="0" algn="ctr">
              <a:lnSpc>
                <a:spcPct val="100000"/>
              </a:lnSpc>
              <a:spcAft>
                <a:spcPts val="800"/>
              </a:spcAft>
              <a:buNone/>
            </a:pPr>
            <a:r>
              <a:rPr lang="en-US" sz="1200" i="1">
                <a:latin typeface="+mn-lt"/>
              </a:rPr>
              <a:t>An activity that is “of central importance to daily life”</a:t>
            </a:r>
          </a:p>
        </p:txBody>
      </p:sp>
      <p:sp>
        <p:nvSpPr>
          <p:cNvPr id="10" name="Footer Text">
            <a:extLst>
              <a:ext uri="{FF2B5EF4-FFF2-40B4-BE49-F238E27FC236}">
                <a16:creationId xmlns:a16="http://schemas.microsoft.com/office/drawing/2014/main" id="{96E7DEAD-820D-C903-5297-C9E4F51DEA51}"/>
              </a:ext>
            </a:extLst>
          </p:cNvPr>
          <p:cNvSpPr txBox="1"/>
          <p:nvPr/>
        </p:nvSpPr>
        <p:spPr>
          <a:xfrm>
            <a:off x="9654734" y="4782232"/>
            <a:ext cx="2111861" cy="1905137"/>
          </a:xfrm>
          <a:prstGeom prst="rect">
            <a:avLst/>
          </a:prstGeom>
          <a:noFill/>
        </p:spPr>
        <p:txBody>
          <a:bodyPr wrap="square" lIns="0" tIns="0" rIns="0" bIns="0"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609630" lvl="1" indent="-304815">
              <a:lnSpc>
                <a:spcPct val="150000"/>
              </a:lnSpc>
              <a:buFont typeface="Wingdings" panose="05000000000000000000" pitchFamily="2" charset="2"/>
              <a:buChar char="§"/>
            </a:pPr>
            <a:r>
              <a:rPr lang="en-US" sz="1200"/>
              <a:t>Learning</a:t>
            </a:r>
          </a:p>
          <a:p>
            <a:pPr marL="609630" lvl="1" indent="-304815">
              <a:lnSpc>
                <a:spcPct val="150000"/>
              </a:lnSpc>
              <a:buFont typeface="Wingdings" panose="05000000000000000000" pitchFamily="2" charset="2"/>
              <a:buChar char="§"/>
            </a:pPr>
            <a:r>
              <a:rPr lang="en-US" sz="1200"/>
              <a:t>Reading</a:t>
            </a:r>
          </a:p>
          <a:p>
            <a:pPr marL="609630" lvl="1" indent="-304815">
              <a:lnSpc>
                <a:spcPct val="150000"/>
              </a:lnSpc>
              <a:buFont typeface="Wingdings" panose="05000000000000000000" pitchFamily="2" charset="2"/>
              <a:buChar char="§"/>
            </a:pPr>
            <a:r>
              <a:rPr lang="en-US" sz="1200"/>
              <a:t>Concentrating</a:t>
            </a:r>
          </a:p>
          <a:p>
            <a:pPr marL="609630" lvl="1" indent="-304815">
              <a:lnSpc>
                <a:spcPct val="150000"/>
              </a:lnSpc>
              <a:buFont typeface="Wingdings" panose="05000000000000000000" pitchFamily="2" charset="2"/>
              <a:buChar char="§"/>
            </a:pPr>
            <a:r>
              <a:rPr lang="en-US" sz="1200"/>
              <a:t>Thinking</a:t>
            </a:r>
          </a:p>
          <a:p>
            <a:pPr marL="609630" lvl="1" indent="-304815">
              <a:lnSpc>
                <a:spcPct val="150000"/>
              </a:lnSpc>
              <a:buFont typeface="Wingdings" panose="05000000000000000000" pitchFamily="2" charset="2"/>
              <a:buChar char="§"/>
            </a:pPr>
            <a:r>
              <a:rPr lang="en-US" sz="1200"/>
              <a:t>Communicating</a:t>
            </a:r>
          </a:p>
          <a:p>
            <a:pPr marL="609630" lvl="1" indent="-304815">
              <a:lnSpc>
                <a:spcPct val="150000"/>
              </a:lnSpc>
              <a:buFont typeface="Wingdings" panose="05000000000000000000" pitchFamily="2" charset="2"/>
              <a:buChar char="§"/>
            </a:pPr>
            <a:r>
              <a:rPr lang="en-US" sz="1200"/>
              <a:t>Interacting with others</a:t>
            </a:r>
          </a:p>
          <a:p>
            <a:pPr marL="609630" lvl="1" indent="-304815">
              <a:lnSpc>
                <a:spcPct val="150000"/>
              </a:lnSpc>
              <a:buFont typeface="Wingdings" panose="05000000000000000000" pitchFamily="2" charset="2"/>
              <a:buChar char="§"/>
            </a:pPr>
            <a:r>
              <a:rPr lang="en-US" sz="1200"/>
              <a:t>Caring for oneself</a:t>
            </a:r>
          </a:p>
        </p:txBody>
      </p:sp>
      <p:pic>
        <p:nvPicPr>
          <p:cNvPr id="18" name="Picture Placeholder 17" descr="A dog sniffing a dog at a door&#10;&#10;Description automatically generated">
            <a:extLst>
              <a:ext uri="{FF2B5EF4-FFF2-40B4-BE49-F238E27FC236}">
                <a16:creationId xmlns:a16="http://schemas.microsoft.com/office/drawing/2014/main" id="{E1F301B5-7775-0820-A6FA-0590675E523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20" name="Footer Text">
            <a:extLst>
              <a:ext uri="{FF2B5EF4-FFF2-40B4-BE49-F238E27FC236}">
                <a16:creationId xmlns:a16="http://schemas.microsoft.com/office/drawing/2014/main" id="{843657B2-E049-6398-A05F-E8A829333E79}"/>
              </a:ext>
            </a:extLst>
          </p:cNvPr>
          <p:cNvSpPr txBox="1"/>
          <p:nvPr/>
        </p:nvSpPr>
        <p:spPr>
          <a:xfrm>
            <a:off x="9684591" y="3195519"/>
            <a:ext cx="2414469" cy="1395254"/>
          </a:xfrm>
          <a:prstGeom prst="rect">
            <a:avLst/>
          </a:prstGeom>
          <a:noFill/>
        </p:spPr>
        <p:txBody>
          <a:bodyPr wrap="square" lIns="0" tIns="0" rIns="0" bIns="0"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609630" lvl="1" indent="-304815">
              <a:spcBef>
                <a:spcPts val="400"/>
              </a:spcBef>
              <a:buFont typeface="Wingdings" panose="05000000000000000000" pitchFamily="2" charset="2"/>
              <a:buChar char="§"/>
            </a:pPr>
            <a:r>
              <a:rPr lang="en-US" sz="1200"/>
              <a:t>Requires an individualized assessment</a:t>
            </a:r>
          </a:p>
          <a:p>
            <a:pPr marL="609630" lvl="1" indent="-304815">
              <a:spcBef>
                <a:spcPts val="400"/>
              </a:spcBef>
              <a:buFont typeface="Wingdings" panose="05000000000000000000" pitchFamily="2" charset="2"/>
              <a:buChar char="§"/>
            </a:pPr>
            <a:r>
              <a:rPr lang="en-US" sz="1200"/>
              <a:t>Should not require extensive analysis</a:t>
            </a:r>
          </a:p>
          <a:p>
            <a:pPr marL="609630" lvl="1" indent="-304815">
              <a:spcBef>
                <a:spcPts val="400"/>
              </a:spcBef>
              <a:buFont typeface="Wingdings" panose="05000000000000000000" pitchFamily="2" charset="2"/>
              <a:buChar char="§"/>
            </a:pPr>
            <a:r>
              <a:rPr lang="en-US" sz="1200"/>
              <a:t>Should be construed broadly in favor of expansive coverage</a:t>
            </a:r>
          </a:p>
        </p:txBody>
      </p:sp>
      <p:sp>
        <p:nvSpPr>
          <p:cNvPr id="21" name="Inhaltsplatzhalter 4">
            <a:extLst>
              <a:ext uri="{FF2B5EF4-FFF2-40B4-BE49-F238E27FC236}">
                <a16:creationId xmlns:a16="http://schemas.microsoft.com/office/drawing/2014/main" id="{34088519-3A51-56B9-1792-9562F91E4507}"/>
              </a:ext>
            </a:extLst>
          </p:cNvPr>
          <p:cNvSpPr txBox="1">
            <a:spLocks/>
          </p:cNvSpPr>
          <p:nvPr/>
        </p:nvSpPr>
        <p:spPr>
          <a:xfrm>
            <a:off x="8322729" y="3159799"/>
            <a:ext cx="1496655" cy="1477327"/>
          </a:xfrm>
          <a:prstGeom prst="rect">
            <a:avLst/>
          </a:prstGeom>
        </p:spPr>
        <p:txBody>
          <a:bodyPr wrap="square" lIns="0" tIns="0" rIns="0" bIns="0" anchor="t">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indent="0" algn="ctr">
              <a:lnSpc>
                <a:spcPct val="100000"/>
              </a:lnSpc>
              <a:spcAft>
                <a:spcPts val="800"/>
              </a:spcAft>
              <a:buNone/>
            </a:pPr>
            <a:r>
              <a:rPr lang="en-US" sz="1200" i="1">
                <a:latin typeface="+mn-lt"/>
              </a:rPr>
              <a:t>An impairment is a disability if it substantially limits the ability of an individual to perform a major life activity as </a:t>
            </a:r>
            <a:r>
              <a:rPr lang="en-US" sz="1200" b="1" i="1" u="sng">
                <a:latin typeface="+mn-lt"/>
              </a:rPr>
              <a:t>compared</a:t>
            </a:r>
            <a:r>
              <a:rPr lang="en-US" sz="1200" b="1" i="1">
                <a:latin typeface="+mn-lt"/>
              </a:rPr>
              <a:t> </a:t>
            </a:r>
            <a:r>
              <a:rPr lang="en-US" sz="1200" i="1">
                <a:latin typeface="+mn-lt"/>
              </a:rPr>
              <a:t>to most people in the general population</a:t>
            </a:r>
          </a:p>
        </p:txBody>
      </p:sp>
    </p:spTree>
    <p:extLst>
      <p:ext uri="{BB962C8B-B14F-4D97-AF65-F5344CB8AC3E}">
        <p14:creationId xmlns:p14="http://schemas.microsoft.com/office/powerpoint/2010/main" val="42591907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1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300"/>
                                        <p:tgtEl>
                                          <p:spTgt spid="2"/>
                                        </p:tgtEl>
                                      </p:cBhvr>
                                    </p:animEffect>
                                  </p:childTnLst>
                                </p:cTn>
                              </p:par>
                            </p:childTnLst>
                          </p:cTn>
                        </p:par>
                        <p:par>
                          <p:cTn id="13" fill="hold">
                            <p:stCondLst>
                              <p:cond delay="8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3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500"/>
                                        <p:tgtEl>
                                          <p:spTgt spid="12"/>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fade">
                                      <p:cBhvr>
                                        <p:cTn id="55" dur="1000"/>
                                        <p:tgtEl>
                                          <p:spTgt spid="160"/>
                                        </p:tgtEl>
                                      </p:cBhvr>
                                    </p:animEffect>
                                    <p:anim calcmode="lin" valueType="num">
                                      <p:cBhvr>
                                        <p:cTn id="56" dur="1000" fill="hold"/>
                                        <p:tgtEl>
                                          <p:spTgt spid="160"/>
                                        </p:tgtEl>
                                        <p:attrNameLst>
                                          <p:attrName>ppt_x</p:attrName>
                                        </p:attrNameLst>
                                      </p:cBhvr>
                                      <p:tavLst>
                                        <p:tav tm="0">
                                          <p:val>
                                            <p:strVal val="#ppt_x"/>
                                          </p:val>
                                        </p:tav>
                                        <p:tav tm="100000">
                                          <p:val>
                                            <p:strVal val="#ppt_x"/>
                                          </p:val>
                                        </p:tav>
                                      </p:tavLst>
                                    </p:anim>
                                    <p:anim calcmode="lin" valueType="num">
                                      <p:cBhvr>
                                        <p:cTn id="57" dur="1000" fill="hold"/>
                                        <p:tgtEl>
                                          <p:spTgt spid="160"/>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P spid="22" grpId="0"/>
      <p:bldP spid="26" grpId="0"/>
      <p:bldP spid="27" grpId="0"/>
      <p:bldP spid="29" grpId="0"/>
      <p:bldP spid="30" grpId="0"/>
      <p:bldP spid="16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346898"/>
        </a:solidFill>
        <a:effectLst/>
      </p:bgPr>
    </p:bg>
    <p:spTree>
      <p:nvGrpSpPr>
        <p:cNvPr id="1" name="">
          <a:extLst>
            <a:ext uri="{FF2B5EF4-FFF2-40B4-BE49-F238E27FC236}">
              <a16:creationId xmlns:a16="http://schemas.microsoft.com/office/drawing/2014/main" id="{B301D5D1-E9F1-A952-E3FB-75DCCD888B81}"/>
            </a:ext>
          </a:extLst>
        </p:cNvPr>
        <p:cNvGrpSpPr/>
        <p:nvPr/>
      </p:nvGrpSpPr>
      <p:grpSpPr>
        <a:xfrm>
          <a:off x="0" y="0"/>
          <a:ext cx="0" cy="0"/>
          <a:chOff x="0" y="0"/>
          <a:chExt cx="0" cy="0"/>
        </a:xfrm>
      </p:grpSpPr>
      <p:pic>
        <p:nvPicPr>
          <p:cNvPr id="23" name="Picture Placeholder 22" descr="A pregnant person holding her belly&#10;&#10;Description automatically generated">
            <a:extLst>
              <a:ext uri="{FF2B5EF4-FFF2-40B4-BE49-F238E27FC236}">
                <a16:creationId xmlns:a16="http://schemas.microsoft.com/office/drawing/2014/main" id="{155F6BB8-64D1-AED7-180C-AB7D80B2F14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19" name="Title 1">
            <a:extLst>
              <a:ext uri="{FF2B5EF4-FFF2-40B4-BE49-F238E27FC236}">
                <a16:creationId xmlns:a16="http://schemas.microsoft.com/office/drawing/2014/main" id="{33E3EF45-07BB-54C3-9B46-6322A01D8E95}"/>
              </a:ext>
            </a:extLst>
          </p:cNvPr>
          <p:cNvSpPr txBox="1">
            <a:spLocks/>
          </p:cNvSpPr>
          <p:nvPr/>
        </p:nvSpPr>
        <p:spPr>
          <a:xfrm rot="16200000">
            <a:off x="2307802" y="2975401"/>
            <a:ext cx="5509810" cy="1651537"/>
          </a:xfrm>
          <a:prstGeom prst="rect">
            <a:avLst/>
          </a:prstGeom>
        </p:spPr>
        <p:txBody>
          <a:bodyPr vert="horz" lIns="60960" tIns="30480" rIns="60960" bIns="30480" rtlCol="0" anchor="b">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l">
              <a:lnSpc>
                <a:spcPts val="6000"/>
              </a:lnSpc>
            </a:pPr>
            <a:r>
              <a:rPr lang="en-US" sz="4400" b="1" spc="0">
                <a:solidFill>
                  <a:schemeClr val="tx1">
                    <a:lumMod val="95000"/>
                  </a:schemeClr>
                </a:solidFill>
                <a:latin typeface="Arial" panose="020B0604020202020204" pitchFamily="34" charset="0"/>
                <a:cs typeface="Arial" panose="020B0604020202020204" pitchFamily="34" charset="0"/>
              </a:rPr>
              <a:t>Not A  </a:t>
            </a:r>
            <a:r>
              <a:rPr lang="en-US" sz="6600" b="1" spc="0">
                <a:solidFill>
                  <a:schemeClr val="tx1">
                    <a:lumMod val="95000"/>
                  </a:schemeClr>
                </a:solidFill>
                <a:latin typeface="Arial" panose="020B0604020202020204" pitchFamily="34" charset="0"/>
                <a:cs typeface="Arial" panose="020B0604020202020204" pitchFamily="34" charset="0"/>
              </a:rPr>
              <a:t>Disability</a:t>
            </a:r>
            <a:endParaRPr lang="en-US" sz="6600" spc="0">
              <a:solidFill>
                <a:schemeClr val="tx1">
                  <a:lumMod val="9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6F6BF02-D521-1636-B043-D8B6B843F658}"/>
              </a:ext>
            </a:extLst>
          </p:cNvPr>
          <p:cNvSpPr/>
          <p:nvPr/>
        </p:nvSpPr>
        <p:spPr>
          <a:xfrm>
            <a:off x="-1" y="533400"/>
            <a:ext cx="12192001" cy="4699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cxnSp>
        <p:nvCxnSpPr>
          <p:cNvPr id="5" name="Straight Connector 4">
            <a:extLst>
              <a:ext uri="{FF2B5EF4-FFF2-40B4-BE49-F238E27FC236}">
                <a16:creationId xmlns:a16="http://schemas.microsoft.com/office/drawing/2014/main" id="{9C26E2B2-2026-8607-7FDC-954091ACCD18}"/>
              </a:ext>
            </a:extLst>
          </p:cNvPr>
          <p:cNvCxnSpPr>
            <a:cxnSpLocks/>
          </p:cNvCxnSpPr>
          <p:nvPr/>
        </p:nvCxnSpPr>
        <p:spPr>
          <a:xfrm>
            <a:off x="6411495" y="1371600"/>
            <a:ext cx="0" cy="5053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91F9C63-86A1-8922-C1E7-A37FBD09183B}"/>
              </a:ext>
            </a:extLst>
          </p:cNvPr>
          <p:cNvCxnSpPr>
            <a:cxnSpLocks/>
          </p:cNvCxnSpPr>
          <p:nvPr/>
        </p:nvCxnSpPr>
        <p:spPr>
          <a:xfrm>
            <a:off x="6407717" y="3770037"/>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34B916-A979-00EA-9A27-982B4606F54F}"/>
              </a:ext>
            </a:extLst>
          </p:cNvPr>
          <p:cNvCxnSpPr>
            <a:cxnSpLocks/>
          </p:cNvCxnSpPr>
          <p:nvPr/>
        </p:nvCxnSpPr>
        <p:spPr>
          <a:xfrm>
            <a:off x="6407717" y="5032477"/>
            <a:ext cx="57912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021D086-0324-D13E-5A5B-D2E352FA752A}"/>
              </a:ext>
            </a:extLst>
          </p:cNvPr>
          <p:cNvSpPr txBox="1"/>
          <p:nvPr/>
        </p:nvSpPr>
        <p:spPr>
          <a:xfrm>
            <a:off x="6555658" y="1520397"/>
            <a:ext cx="5199677" cy="666977"/>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a:ln w="19050">
                  <a:noFill/>
                  <a:round/>
                </a:ln>
                <a:latin typeface="Arial" panose="020B0604020202020204" pitchFamily="34" charset="0"/>
                <a:ea typeface="Tahoma" panose="020B0604030504040204" pitchFamily="34" charset="0"/>
                <a:cs typeface="Arial" panose="020B0604020202020204" pitchFamily="34" charset="0"/>
              </a:rPr>
              <a:t>Physical or mental impairment does not include Homosexuality and bisexuality</a:t>
            </a:r>
          </a:p>
        </p:txBody>
      </p:sp>
      <p:sp>
        <p:nvSpPr>
          <p:cNvPr id="26" name="TextBox 25">
            <a:extLst>
              <a:ext uri="{FF2B5EF4-FFF2-40B4-BE49-F238E27FC236}">
                <a16:creationId xmlns:a16="http://schemas.microsoft.com/office/drawing/2014/main" id="{73B28236-49B1-E23F-BF23-6F90C4F02232}"/>
              </a:ext>
            </a:extLst>
          </p:cNvPr>
          <p:cNvSpPr txBox="1"/>
          <p:nvPr/>
        </p:nvSpPr>
        <p:spPr>
          <a:xfrm>
            <a:off x="5848992" y="1695846"/>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01</a:t>
            </a:r>
            <a:endParaRPr lang="en-US" sz="3334">
              <a:latin typeface="Tw Cen MT Condensed" panose="020B0606020104020203" pitchFamily="34" charset="0"/>
            </a:endParaRPr>
          </a:p>
        </p:txBody>
      </p:sp>
      <p:sp>
        <p:nvSpPr>
          <p:cNvPr id="27" name="TextBox 26">
            <a:extLst>
              <a:ext uri="{FF2B5EF4-FFF2-40B4-BE49-F238E27FC236}">
                <a16:creationId xmlns:a16="http://schemas.microsoft.com/office/drawing/2014/main" id="{F98152BB-2C08-972C-0C2C-FF65AFF4981A}"/>
              </a:ext>
            </a:extLst>
          </p:cNvPr>
          <p:cNvSpPr txBox="1"/>
          <p:nvPr/>
        </p:nvSpPr>
        <p:spPr>
          <a:xfrm>
            <a:off x="6555658" y="2638248"/>
            <a:ext cx="5199677" cy="954300"/>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a:ln w="19050">
                  <a:noFill/>
                  <a:round/>
                </a:ln>
                <a:latin typeface="Arial" panose="020B0604020202020204" pitchFamily="34" charset="0"/>
                <a:ea typeface="Tahoma" panose="020B0604030504040204" pitchFamily="34" charset="0"/>
                <a:cs typeface="Arial" panose="020B0604020202020204" pitchFamily="34" charset="0"/>
              </a:rPr>
              <a:t>Transvestism, transsexualism, or gender identity disorders not resulting from physical impairments</a:t>
            </a:r>
          </a:p>
        </p:txBody>
      </p:sp>
      <p:sp>
        <p:nvSpPr>
          <p:cNvPr id="29" name="TextBox 28">
            <a:extLst>
              <a:ext uri="{FF2B5EF4-FFF2-40B4-BE49-F238E27FC236}">
                <a16:creationId xmlns:a16="http://schemas.microsoft.com/office/drawing/2014/main" id="{8839EAF3-FD11-EB99-D723-B218DEB20118}"/>
              </a:ext>
            </a:extLst>
          </p:cNvPr>
          <p:cNvSpPr txBox="1"/>
          <p:nvPr/>
        </p:nvSpPr>
        <p:spPr>
          <a:xfrm>
            <a:off x="5843645" y="2909151"/>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02</a:t>
            </a:r>
            <a:endParaRPr lang="en-US" sz="3334">
              <a:latin typeface="Tw Cen MT Condensed" panose="020B0606020104020203" pitchFamily="34" charset="0"/>
            </a:endParaRPr>
          </a:p>
        </p:txBody>
      </p:sp>
      <p:sp>
        <p:nvSpPr>
          <p:cNvPr id="30" name="TextBox 29">
            <a:extLst>
              <a:ext uri="{FF2B5EF4-FFF2-40B4-BE49-F238E27FC236}">
                <a16:creationId xmlns:a16="http://schemas.microsoft.com/office/drawing/2014/main" id="{09768AD0-16DF-0884-F0DF-8E34D6C99EC1}"/>
              </a:ext>
            </a:extLst>
          </p:cNvPr>
          <p:cNvSpPr txBox="1"/>
          <p:nvPr/>
        </p:nvSpPr>
        <p:spPr>
          <a:xfrm>
            <a:off x="6548100" y="3898462"/>
            <a:ext cx="5201887" cy="954300"/>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a:ln w="19050">
                  <a:noFill/>
                  <a:round/>
                </a:ln>
                <a:latin typeface="Arial" panose="020B0604020202020204" pitchFamily="34" charset="0"/>
                <a:ea typeface="Tahoma" panose="020B0604030504040204" pitchFamily="34" charset="0"/>
                <a:cs typeface="Arial" panose="020B0604020202020204" pitchFamily="34" charset="0"/>
              </a:rPr>
              <a:t>Pedophilia, exhibitionism, voyeurism, or other sexual behavior disorders; compulsive gambling, kleptomania, or pyromania </a:t>
            </a:r>
          </a:p>
        </p:txBody>
      </p:sp>
      <p:sp>
        <p:nvSpPr>
          <p:cNvPr id="160" name="TextBox 159">
            <a:extLst>
              <a:ext uri="{FF2B5EF4-FFF2-40B4-BE49-F238E27FC236}">
                <a16:creationId xmlns:a16="http://schemas.microsoft.com/office/drawing/2014/main" id="{C044CA5D-6A92-7B0B-AE57-5885616F0A00}"/>
              </a:ext>
            </a:extLst>
          </p:cNvPr>
          <p:cNvSpPr txBox="1"/>
          <p:nvPr/>
        </p:nvSpPr>
        <p:spPr>
          <a:xfrm>
            <a:off x="5848992" y="4239186"/>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03</a:t>
            </a:r>
            <a:endParaRPr lang="en-US" sz="3334">
              <a:latin typeface="Tw Cen MT Condensed" panose="020B0606020104020203" pitchFamily="34" charset="0"/>
            </a:endParaRPr>
          </a:p>
        </p:txBody>
      </p:sp>
      <p:cxnSp>
        <p:nvCxnSpPr>
          <p:cNvPr id="14" name="Straight Connector 13">
            <a:extLst>
              <a:ext uri="{FF2B5EF4-FFF2-40B4-BE49-F238E27FC236}">
                <a16:creationId xmlns:a16="http://schemas.microsoft.com/office/drawing/2014/main" id="{840F9D23-6F3F-99E0-AD5E-64E4C3BF0CA9}"/>
              </a:ext>
            </a:extLst>
          </p:cNvPr>
          <p:cNvCxnSpPr>
            <a:cxnSpLocks/>
          </p:cNvCxnSpPr>
          <p:nvPr/>
        </p:nvCxnSpPr>
        <p:spPr>
          <a:xfrm>
            <a:off x="6407717" y="2481399"/>
            <a:ext cx="57912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99BC39-5133-5227-79FE-1D89E98E06AA}"/>
              </a:ext>
            </a:extLst>
          </p:cNvPr>
          <p:cNvSpPr txBox="1"/>
          <p:nvPr/>
        </p:nvSpPr>
        <p:spPr>
          <a:xfrm>
            <a:off x="6542753" y="5435795"/>
            <a:ext cx="5207234" cy="666977"/>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a:ln w="19050">
                  <a:noFill/>
                  <a:round/>
                </a:ln>
                <a:latin typeface="Arial" panose="020B0604020202020204" pitchFamily="34" charset="0"/>
                <a:ea typeface="Tahoma" panose="020B0604030504040204" pitchFamily="34" charset="0"/>
                <a:cs typeface="Arial" panose="020B0604020202020204" pitchFamily="34" charset="0"/>
              </a:rPr>
              <a:t>Psychoactive substance-use disorders resulting from current illegal use of drugs</a:t>
            </a:r>
          </a:p>
        </p:txBody>
      </p:sp>
      <p:sp>
        <p:nvSpPr>
          <p:cNvPr id="16" name="TextBox 15">
            <a:extLst>
              <a:ext uri="{FF2B5EF4-FFF2-40B4-BE49-F238E27FC236}">
                <a16:creationId xmlns:a16="http://schemas.microsoft.com/office/drawing/2014/main" id="{418C82A1-3356-97C6-79DD-2E0C2797075D}"/>
              </a:ext>
            </a:extLst>
          </p:cNvPr>
          <p:cNvSpPr txBox="1"/>
          <p:nvPr/>
        </p:nvSpPr>
        <p:spPr>
          <a:xfrm>
            <a:off x="5843645" y="5577892"/>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04</a:t>
            </a:r>
            <a:endParaRPr lang="en-US" sz="3334">
              <a:latin typeface="Tw Cen MT Condensed" panose="020B0606020104020203" pitchFamily="34" charset="0"/>
            </a:endParaRPr>
          </a:p>
        </p:txBody>
      </p:sp>
    </p:spTree>
    <p:extLst>
      <p:ext uri="{BB962C8B-B14F-4D97-AF65-F5344CB8AC3E}">
        <p14:creationId xmlns:p14="http://schemas.microsoft.com/office/powerpoint/2010/main" val="17159144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1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1000"/>
                                        <p:tgtEl>
                                          <p:spTgt spid="160"/>
                                        </p:tgtEl>
                                      </p:cBhvr>
                                    </p:animEffect>
                                    <p:anim calcmode="lin" valueType="num">
                                      <p:cBhvr>
                                        <p:cTn id="48" dur="1000" fill="hold"/>
                                        <p:tgtEl>
                                          <p:spTgt spid="160"/>
                                        </p:tgtEl>
                                        <p:attrNameLst>
                                          <p:attrName>ppt_x</p:attrName>
                                        </p:attrNameLst>
                                      </p:cBhvr>
                                      <p:tavLst>
                                        <p:tav tm="0">
                                          <p:val>
                                            <p:strVal val="#ppt_x"/>
                                          </p:val>
                                        </p:tav>
                                        <p:tav tm="100000">
                                          <p:val>
                                            <p:strVal val="#ppt_x"/>
                                          </p:val>
                                        </p:tav>
                                      </p:tavLst>
                                    </p:anim>
                                    <p:anim calcmode="lin" valueType="num">
                                      <p:cBhvr>
                                        <p:cTn id="49" dur="1000" fill="hold"/>
                                        <p:tgtEl>
                                          <p:spTgt spid="16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par>
                          <p:cTn id="54" fill="hold">
                            <p:stCondLst>
                              <p:cond delay="1500"/>
                            </p:stCondLst>
                            <p:childTnLst>
                              <p:par>
                                <p:cTn id="55" presetID="2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6" grpId="0"/>
      <p:bldP spid="27" grpId="0"/>
      <p:bldP spid="29" grpId="0"/>
      <p:bldP spid="30" grpId="0"/>
      <p:bldP spid="160"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852597" y="739186"/>
            <a:ext cx="4216954" cy="2062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200" i="0" u="none" strike="noStrike" kern="1200" cap="none" spc="0" normalizeH="0" baseline="0" noProof="0">
                <a:ln>
                  <a:noFill/>
                </a:ln>
                <a:effectLst/>
                <a:uLnTx/>
                <a:uFillTx/>
                <a:latin typeface="+mj-lt"/>
                <a:ea typeface="+mn-ea"/>
                <a:cs typeface="+mn-cs"/>
              </a:rPr>
              <a:t>Impairments that virtually always impose a substantial limitation</a:t>
            </a:r>
            <a:endParaRPr kumimoji="0" lang="en-US" altLang="ko-KR" sz="3200" i="0" u="none" strike="noStrike" kern="1200" cap="none" spc="-136" normalizeH="0" baseline="0" noProof="0">
              <a:ln>
                <a:noFill/>
              </a:ln>
              <a:effectLst/>
              <a:uLnTx/>
              <a:uFillTx/>
              <a:latin typeface="+mj-lt"/>
              <a:ea typeface="Noto Sans" panose="020B0502040504020204" pitchFamily="34" charset="0"/>
              <a:cs typeface="Noto Sans" panose="020B0502040504020204" pitchFamily="34" charset="0"/>
            </a:endParaRP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17</a:t>
            </a:fld>
            <a:endParaRPr lang="en-US"/>
          </a:p>
        </p:txBody>
      </p:sp>
      <p:sp>
        <p:nvSpPr>
          <p:cNvPr id="4" name="TextBox 3">
            <a:extLst>
              <a:ext uri="{FF2B5EF4-FFF2-40B4-BE49-F238E27FC236}">
                <a16:creationId xmlns:a16="http://schemas.microsoft.com/office/drawing/2014/main" id="{CD310BE1-2E4D-3580-C149-E9B9BC8E30E1}"/>
              </a:ext>
            </a:extLst>
          </p:cNvPr>
          <p:cNvSpPr txBox="1"/>
          <p:nvPr/>
        </p:nvSpPr>
        <p:spPr>
          <a:xfrm>
            <a:off x="5254172" y="375698"/>
            <a:ext cx="6400800" cy="6173741"/>
          </a:xfrm>
          <a:prstGeom prst="rect">
            <a:avLst/>
          </a:prstGeom>
          <a:noFill/>
        </p:spPr>
        <p:txBody>
          <a:bodyPr wrap="square" rtlCol="0">
            <a:spAutoFit/>
          </a:bodyPr>
          <a:lstStyle/>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Deafness</a:t>
            </a:r>
            <a:r>
              <a:rPr lang="en-US" sz="1600" b="0" i="0" u="none" strike="noStrike" baseline="0">
                <a:solidFill>
                  <a:srgbClr val="000000"/>
                </a:solidFill>
                <a:cs typeface="Calibri" panose="020F0502020204030204" pitchFamily="34" charset="0"/>
              </a:rPr>
              <a:t> substantially limits hearing;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Blindness</a:t>
            </a:r>
            <a:r>
              <a:rPr lang="en-US" sz="1600" b="0" i="0" u="none" strike="noStrike" baseline="0">
                <a:solidFill>
                  <a:srgbClr val="000000"/>
                </a:solidFill>
                <a:cs typeface="Calibri" panose="020F0502020204030204" pitchFamily="34" charset="0"/>
              </a:rPr>
              <a:t> substantially limits seeing;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Intellectual disability </a:t>
            </a:r>
            <a:r>
              <a:rPr lang="en-US" sz="1600" b="0" i="0" u="none" strike="noStrike" baseline="0">
                <a:solidFill>
                  <a:srgbClr val="000000"/>
                </a:solidFill>
                <a:cs typeface="Calibri" panose="020F0502020204030204" pitchFamily="34" charset="0"/>
              </a:rPr>
              <a:t>substantially limits brain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Partially or completely missing limbs </a:t>
            </a:r>
            <a:r>
              <a:rPr lang="en-US" sz="1600" b="0" i="0" u="none" strike="noStrike" baseline="0">
                <a:solidFill>
                  <a:srgbClr val="000000"/>
                </a:solidFill>
                <a:cs typeface="Calibri" panose="020F0502020204030204" pitchFamily="34" charset="0"/>
              </a:rPr>
              <a:t>or </a:t>
            </a:r>
            <a:r>
              <a:rPr lang="en-US" sz="1600" b="0" i="0" u="none" strike="noStrike" baseline="0">
                <a:solidFill>
                  <a:srgbClr val="0070C0"/>
                </a:solidFill>
                <a:cs typeface="Calibri" panose="020F0502020204030204" pitchFamily="34" charset="0"/>
              </a:rPr>
              <a:t>mobility impairments </a:t>
            </a:r>
            <a:r>
              <a:rPr lang="en-US" sz="1600" b="0" i="0" u="none" strike="noStrike" baseline="0">
                <a:solidFill>
                  <a:srgbClr val="000000"/>
                </a:solidFill>
                <a:cs typeface="Calibri" panose="020F0502020204030204" pitchFamily="34" charset="0"/>
              </a:rPr>
              <a:t>requiring the use of a wheelchair substantially limit musculoskeletal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Autism </a:t>
            </a:r>
            <a:r>
              <a:rPr lang="en-US" sz="1600" b="0" i="0" u="none" strike="noStrike" baseline="0">
                <a:solidFill>
                  <a:srgbClr val="000000"/>
                </a:solidFill>
                <a:cs typeface="Calibri" panose="020F0502020204030204" pitchFamily="34" charset="0"/>
              </a:rPr>
              <a:t>substantially limits brain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Cancer</a:t>
            </a:r>
            <a:r>
              <a:rPr lang="en-US" sz="1600" b="0" i="0" u="none" strike="noStrike" baseline="0">
                <a:solidFill>
                  <a:srgbClr val="000000"/>
                </a:solidFill>
                <a:cs typeface="Calibri" panose="020F0502020204030204" pitchFamily="34" charset="0"/>
              </a:rPr>
              <a:t> substantially limits normal cell growth;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Cerebral palsy </a:t>
            </a:r>
            <a:r>
              <a:rPr lang="en-US" sz="1600" b="0" i="0" u="none" strike="noStrike" baseline="0">
                <a:solidFill>
                  <a:srgbClr val="000000"/>
                </a:solidFill>
                <a:cs typeface="Calibri" panose="020F0502020204030204" pitchFamily="34" charset="0"/>
              </a:rPr>
              <a:t>substantially limits brain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Diabetes</a:t>
            </a:r>
            <a:r>
              <a:rPr lang="en-US" sz="1600" b="0" i="0" u="none" strike="noStrike" baseline="0">
                <a:solidFill>
                  <a:srgbClr val="000000"/>
                </a:solidFill>
                <a:cs typeface="Calibri" panose="020F0502020204030204" pitchFamily="34" charset="0"/>
              </a:rPr>
              <a:t> substantially limits endocrine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Epilepsy, muscular dystrophy, and multiple sclerosis </a:t>
            </a:r>
            <a:r>
              <a:rPr lang="en-US" sz="1600" b="0" i="0" u="none" strike="noStrike" baseline="0">
                <a:solidFill>
                  <a:srgbClr val="000000"/>
                </a:solidFill>
                <a:cs typeface="Calibri" panose="020F0502020204030204" pitchFamily="34" charset="0"/>
              </a:rPr>
              <a:t>each substantially limits neurological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Human Immunodeficiency Virus (HIV) </a:t>
            </a:r>
            <a:r>
              <a:rPr lang="en-US" sz="1600" b="0" i="0" u="none" strike="noStrike" baseline="0">
                <a:solidFill>
                  <a:srgbClr val="000000"/>
                </a:solidFill>
                <a:cs typeface="Calibri" panose="020F0502020204030204" pitchFamily="34" charset="0"/>
              </a:rPr>
              <a:t>infection substantially limits immune function; and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Major depressive disorder, bipolar disorder, post-traumatic stress disorder, obsessive compulsive disorder, and schizophrenia </a:t>
            </a:r>
            <a:r>
              <a:rPr lang="en-US" sz="1600" b="0" i="0" u="none" strike="noStrike" baseline="0">
                <a:solidFill>
                  <a:srgbClr val="000000"/>
                </a:solidFill>
                <a:cs typeface="Calibri" panose="020F0502020204030204" pitchFamily="34" charset="0"/>
              </a:rPr>
              <a:t>each substantially limits brain function. </a:t>
            </a:r>
          </a:p>
        </p:txBody>
      </p:sp>
      <p:grpSp>
        <p:nvGrpSpPr>
          <p:cNvPr id="8" name="Group 7">
            <a:extLst>
              <a:ext uri="{FF2B5EF4-FFF2-40B4-BE49-F238E27FC236}">
                <a16:creationId xmlns:a16="http://schemas.microsoft.com/office/drawing/2014/main" id="{9BD8C96E-3A00-CC83-DDBD-59483731DCB3}"/>
              </a:ext>
            </a:extLst>
          </p:cNvPr>
          <p:cNvGrpSpPr/>
          <p:nvPr/>
        </p:nvGrpSpPr>
        <p:grpSpPr>
          <a:xfrm>
            <a:off x="813744" y="3130821"/>
            <a:ext cx="4255807" cy="3130821"/>
            <a:chOff x="813744" y="3130821"/>
            <a:chExt cx="4255807" cy="3130821"/>
          </a:xfrm>
        </p:grpSpPr>
        <p:sp>
          <p:nvSpPr>
            <p:cNvPr id="38" name="직사각형 37">
              <a:extLst>
                <a:ext uri="{C183D7F6-B498-43B3-948B-1728B52AA6E4}">
                  <adec:decorative xmlns:adec="http://schemas.microsoft.com/office/drawing/2017/decorative" val="1"/>
                </a:ext>
              </a:extLst>
            </p:cNvPr>
            <p:cNvSpPr/>
            <p:nvPr/>
          </p:nvSpPr>
          <p:spPr>
            <a:xfrm>
              <a:off x="813744" y="3130821"/>
              <a:ext cx="4255807" cy="2987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pic>
          <p:nvPicPr>
            <p:cNvPr id="7" name="Picture 6" descr="A picture containing text, sign, picture frame&#10;&#10;Description automatically generated">
              <a:extLst>
                <a:ext uri="{FF2B5EF4-FFF2-40B4-BE49-F238E27FC236}">
                  <a16:creationId xmlns:a16="http://schemas.microsoft.com/office/drawing/2014/main" id="{20724615-DF88-3791-04F4-0257FBA28C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236" y="3130821"/>
              <a:ext cx="3130821" cy="3130821"/>
            </a:xfrm>
            <a:prstGeom prst="rect">
              <a:avLst/>
            </a:prstGeom>
          </p:spPr>
        </p:pic>
      </p:grpSp>
    </p:spTree>
    <p:extLst>
      <p:ext uri="{BB962C8B-B14F-4D97-AF65-F5344CB8AC3E}">
        <p14:creationId xmlns:p14="http://schemas.microsoft.com/office/powerpoint/2010/main" val="380402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CF17F3-C76A-AEFE-4194-D3358EE1A193}"/>
              </a:ext>
            </a:extLst>
          </p:cNvPr>
          <p:cNvSpPr/>
          <p:nvPr/>
        </p:nvSpPr>
        <p:spPr>
          <a:xfrm>
            <a:off x="4704" y="841459"/>
            <a:ext cx="12192001" cy="4699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70" name="Freeform 5">
            <a:extLst>
              <a:ext uri="{FF2B5EF4-FFF2-40B4-BE49-F238E27FC236}">
                <a16:creationId xmlns:a16="http://schemas.microsoft.com/office/drawing/2014/main" id="{405A4659-01FA-4D49-8C19-24260951FF42}"/>
              </a:ext>
            </a:extLst>
          </p:cNvPr>
          <p:cNvSpPr>
            <a:spLocks/>
          </p:cNvSpPr>
          <p:nvPr/>
        </p:nvSpPr>
        <p:spPr bwMode="auto">
          <a:xfrm>
            <a:off x="4112352" y="2862076"/>
            <a:ext cx="5879424" cy="0"/>
          </a:xfrm>
          <a:custGeom>
            <a:avLst/>
            <a:gdLst>
              <a:gd name="T0" fmla="*/ 0 w 3556"/>
              <a:gd name="T1" fmla="*/ 3556 w 3556"/>
              <a:gd name="T2" fmla="*/ 0 w 3556"/>
            </a:gdLst>
            <a:ahLst/>
            <a:cxnLst>
              <a:cxn ang="0">
                <a:pos x="T0" y="0"/>
              </a:cxn>
              <a:cxn ang="0">
                <a:pos x="T1" y="0"/>
              </a:cxn>
              <a:cxn ang="0">
                <a:pos x="T2" y="0"/>
              </a:cxn>
            </a:cxnLst>
            <a:rect l="0" t="0" r="r" b="b"/>
            <a:pathLst>
              <a:path w="3556">
                <a:moveTo>
                  <a:pt x="0" y="0"/>
                </a:moveTo>
                <a:lnTo>
                  <a:pt x="355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2700"/>
          </a:p>
        </p:txBody>
      </p:sp>
      <p:sp>
        <p:nvSpPr>
          <p:cNvPr id="16" name="TextBox 15">
            <a:extLst>
              <a:ext uri="{FF2B5EF4-FFF2-40B4-BE49-F238E27FC236}">
                <a16:creationId xmlns:a16="http://schemas.microsoft.com/office/drawing/2014/main" id="{5E19DF2A-20F3-3E11-8E10-9736FF4B47E6}"/>
              </a:ext>
            </a:extLst>
          </p:cNvPr>
          <p:cNvSpPr txBox="1"/>
          <p:nvPr/>
        </p:nvSpPr>
        <p:spPr>
          <a:xfrm>
            <a:off x="468897" y="2356626"/>
            <a:ext cx="4486924" cy="4137415"/>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228611" indent="-228611">
              <a:lnSpc>
                <a:spcPct val="109000"/>
              </a:lnSpc>
              <a:spcBef>
                <a:spcPts val="600"/>
              </a:spcBef>
              <a:buFont typeface="Wingdings" panose="05000000000000000000" pitchFamily="2" charset="2"/>
              <a:buChar char="§"/>
            </a:pPr>
            <a:r>
              <a:rPr lang="en-US" sz="16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Medication, medical supplies, equipment, or appliances, low-vision devices, prosthetics including limbs and devices, hearing aid(s) and cochlear implant(s) or other implantable hearing devices, mobility devices, and oxygen therapy equipment and supplies</a:t>
            </a:r>
          </a:p>
          <a:p>
            <a:pPr marL="228611" indent="-228611">
              <a:lnSpc>
                <a:spcPct val="109000"/>
              </a:lnSpc>
              <a:spcBef>
                <a:spcPts val="600"/>
              </a:spcBef>
              <a:buFont typeface="Wingdings" panose="05000000000000000000" pitchFamily="2" charset="2"/>
              <a:buChar char="§"/>
            </a:pPr>
            <a:r>
              <a:rPr lang="en-US" sz="16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Use of assistive technology</a:t>
            </a:r>
          </a:p>
          <a:p>
            <a:pPr marL="228611" indent="-228611">
              <a:lnSpc>
                <a:spcPct val="109000"/>
              </a:lnSpc>
              <a:spcBef>
                <a:spcPts val="600"/>
              </a:spcBef>
              <a:buFont typeface="Wingdings" panose="05000000000000000000" pitchFamily="2" charset="2"/>
              <a:buChar char="§"/>
            </a:pPr>
            <a:r>
              <a:rPr lang="en-US" sz="16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Reasonable modifications in policies, practices, or procedures, and auxiliary aids and services</a:t>
            </a:r>
          </a:p>
          <a:p>
            <a:pPr marL="228611" indent="-228611">
              <a:lnSpc>
                <a:spcPct val="109000"/>
              </a:lnSpc>
              <a:spcBef>
                <a:spcPts val="600"/>
              </a:spcBef>
              <a:buFont typeface="Wingdings" panose="05000000000000000000" pitchFamily="2" charset="2"/>
              <a:buChar char="§"/>
            </a:pPr>
            <a:r>
              <a:rPr lang="en-US" sz="16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Learned behavioral or adaptive neurological modifications</a:t>
            </a:r>
          </a:p>
          <a:p>
            <a:pPr marL="228611" indent="-228611">
              <a:lnSpc>
                <a:spcPct val="109000"/>
              </a:lnSpc>
              <a:spcBef>
                <a:spcPts val="600"/>
              </a:spcBef>
              <a:buFont typeface="Wingdings" panose="05000000000000000000" pitchFamily="2" charset="2"/>
              <a:buChar char="§"/>
            </a:pPr>
            <a:r>
              <a:rPr lang="en-US" sz="16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Psychotherapy, behavioral therapy, or physical therapy</a:t>
            </a:r>
          </a:p>
        </p:txBody>
      </p:sp>
      <p:sp>
        <p:nvSpPr>
          <p:cNvPr id="17" name="TextBox 16">
            <a:extLst>
              <a:ext uri="{FF2B5EF4-FFF2-40B4-BE49-F238E27FC236}">
                <a16:creationId xmlns:a16="http://schemas.microsoft.com/office/drawing/2014/main" id="{7537F267-20E6-B0CC-277B-DD5C907D4A0B}"/>
              </a:ext>
            </a:extLst>
          </p:cNvPr>
          <p:cNvSpPr txBox="1"/>
          <p:nvPr/>
        </p:nvSpPr>
        <p:spPr>
          <a:xfrm>
            <a:off x="437486" y="1430651"/>
            <a:ext cx="4426936" cy="866840"/>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ct val="109000"/>
              </a:lnSpc>
              <a:spcBef>
                <a:spcPts val="600"/>
              </a:spcBef>
            </a:pPr>
            <a:r>
              <a:rPr lang="en-US" sz="2400" b="1">
                <a:solidFill>
                  <a:schemeClr val="bg1"/>
                </a:solidFill>
                <a:latin typeface="Arial" panose="020B0604020202020204" pitchFamily="34" charset="0"/>
                <a:ea typeface="Segoe UI Historic" panose="020B0502040204020203" pitchFamily="34" charset="0"/>
                <a:cs typeface="Arial" panose="020B0604020202020204" pitchFamily="34" charset="0"/>
              </a:rPr>
              <a:t>Mitigating measures include, but are not limited to:</a:t>
            </a:r>
            <a:endParaRPr lang="en-US" sz="2400" b="1">
              <a:solidFill>
                <a:schemeClr val="bg1"/>
              </a:solidFill>
              <a:latin typeface="Arial" panose="020B0604020202020204" pitchFamily="34" charset="0"/>
              <a:cs typeface="Arial" panose="020B0604020202020204" pitchFamily="34" charset="0"/>
            </a:endParaRPr>
          </a:p>
        </p:txBody>
      </p:sp>
      <p:sp>
        <p:nvSpPr>
          <p:cNvPr id="29" name="Title 1">
            <a:extLst>
              <a:ext uri="{FF2B5EF4-FFF2-40B4-BE49-F238E27FC236}">
                <a16:creationId xmlns:a16="http://schemas.microsoft.com/office/drawing/2014/main" id="{7CF0BA33-5C02-4E53-B098-BD89A231B4F4}"/>
              </a:ext>
            </a:extLst>
          </p:cNvPr>
          <p:cNvSpPr txBox="1">
            <a:spLocks/>
          </p:cNvSpPr>
          <p:nvPr/>
        </p:nvSpPr>
        <p:spPr>
          <a:xfrm>
            <a:off x="437486" y="49866"/>
            <a:ext cx="10708969" cy="1321650"/>
          </a:xfrm>
          <a:prstGeom prst="rect">
            <a:avLst/>
          </a:prstGeom>
        </p:spPr>
        <p:txBody>
          <a:bodyPr vert="horz" lIns="60960" tIns="30480" rIns="60960" bIns="30480" rtlCol="0" anchor="b">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l">
              <a:lnSpc>
                <a:spcPts val="6000"/>
              </a:lnSpc>
            </a:pPr>
            <a:r>
              <a:rPr lang="en-US" sz="3600" spc="0" dirty="0">
                <a:solidFill>
                  <a:srgbClr val="346898"/>
                </a:solidFill>
                <a:latin typeface="Arial" panose="020B0604020202020204" pitchFamily="34" charset="0"/>
                <a:cs typeface="Arial" panose="020B0604020202020204" pitchFamily="34" charset="0"/>
              </a:rPr>
              <a:t>Mitigating Measures</a:t>
            </a:r>
          </a:p>
        </p:txBody>
      </p:sp>
      <p:sp>
        <p:nvSpPr>
          <p:cNvPr id="3" name="Rectangle 2">
            <a:extLst>
              <a:ext uri="{FF2B5EF4-FFF2-40B4-BE49-F238E27FC236}">
                <a16:creationId xmlns:a16="http://schemas.microsoft.com/office/drawing/2014/main" id="{08023C6B-3D4B-6423-0AE2-5C475301290C}"/>
              </a:ext>
            </a:extLst>
          </p:cNvPr>
          <p:cNvSpPr/>
          <p:nvPr/>
        </p:nvSpPr>
        <p:spPr>
          <a:xfrm>
            <a:off x="5014859" y="4036661"/>
            <a:ext cx="2133600" cy="2133600"/>
          </a:xfrm>
          <a:prstGeom prst="rect">
            <a:avLst/>
          </a:prstGeom>
          <a:solidFill>
            <a:schemeClr val="bg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4" name="Rectangle 3">
            <a:extLst>
              <a:ext uri="{FF2B5EF4-FFF2-40B4-BE49-F238E27FC236}">
                <a16:creationId xmlns:a16="http://schemas.microsoft.com/office/drawing/2014/main" id="{3010BBD9-8217-1AC0-2A0B-394168B0F0CB}"/>
              </a:ext>
            </a:extLst>
          </p:cNvPr>
          <p:cNvSpPr/>
          <p:nvPr/>
        </p:nvSpPr>
        <p:spPr>
          <a:xfrm>
            <a:off x="7148459" y="4037440"/>
            <a:ext cx="2133600" cy="2133600"/>
          </a:xfrm>
          <a:prstGeom prst="rect">
            <a:avLst/>
          </a:prstGeom>
          <a:solidFill>
            <a:srgbClr val="8DB9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6" name="Rectangle 5">
            <a:extLst>
              <a:ext uri="{FF2B5EF4-FFF2-40B4-BE49-F238E27FC236}">
                <a16:creationId xmlns:a16="http://schemas.microsoft.com/office/drawing/2014/main" id="{D1D204A4-556A-5DD7-8C0C-6EA9B0DC8E3A}"/>
              </a:ext>
            </a:extLst>
          </p:cNvPr>
          <p:cNvSpPr/>
          <p:nvPr/>
        </p:nvSpPr>
        <p:spPr>
          <a:xfrm>
            <a:off x="9282059" y="4038219"/>
            <a:ext cx="2133600" cy="2133600"/>
          </a:xfrm>
          <a:prstGeom prst="rect">
            <a:avLst/>
          </a:prstGeom>
          <a:solidFill>
            <a:srgbClr val="3468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18" name="TextBox 17">
            <a:extLst>
              <a:ext uri="{FF2B5EF4-FFF2-40B4-BE49-F238E27FC236}">
                <a16:creationId xmlns:a16="http://schemas.microsoft.com/office/drawing/2014/main" id="{7D04DD4A-9514-D979-A63D-BCA100CD7745}"/>
              </a:ext>
            </a:extLst>
          </p:cNvPr>
          <p:cNvSpPr txBox="1"/>
          <p:nvPr/>
        </p:nvSpPr>
        <p:spPr>
          <a:xfrm>
            <a:off x="5053829" y="4350145"/>
            <a:ext cx="2062729" cy="951030"/>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Substantially limits a major life activity shall be made without regard to the ameliorative effects of mitigating measures</a:t>
            </a:r>
            <a:endParaRPr lang="en-US" sz="1200" spc="-4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8ABADBF-97C3-1BD1-613C-349A7FC37CB4}"/>
              </a:ext>
            </a:extLst>
          </p:cNvPr>
          <p:cNvSpPr txBox="1"/>
          <p:nvPr/>
        </p:nvSpPr>
        <p:spPr>
          <a:xfrm>
            <a:off x="7160292" y="4370807"/>
            <a:ext cx="2062729" cy="944939"/>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Consider evidence of limitations the person experienced prior to using a mitigating measure</a:t>
            </a:r>
            <a:endParaRPr lang="en-US" sz="1200" spc="-4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D5476E8-3623-4E1A-591E-83F777EAD1F9}"/>
              </a:ext>
            </a:extLst>
          </p:cNvPr>
          <p:cNvSpPr txBox="1"/>
          <p:nvPr/>
        </p:nvSpPr>
        <p:spPr>
          <a:xfrm>
            <a:off x="9305182" y="4370807"/>
            <a:ext cx="2062729" cy="515013"/>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Eyeglasses or contact lenses shall be considered</a:t>
            </a:r>
            <a:endParaRPr lang="en-US" sz="1200" spc="-40">
              <a:latin typeface="Arial" panose="020B0604020202020204" pitchFamily="34" charset="0"/>
              <a:cs typeface="Arial" panose="020B0604020202020204" pitchFamily="34" charset="0"/>
            </a:endParaRPr>
          </a:p>
        </p:txBody>
      </p:sp>
      <p:pic>
        <p:nvPicPr>
          <p:cNvPr id="13" name="Picture Placeholder 12" descr="Several prescription bottles with labels&#10;&#10;Description automatically generated with medium confidence">
            <a:extLst>
              <a:ext uri="{FF2B5EF4-FFF2-40B4-BE49-F238E27FC236}">
                <a16:creationId xmlns:a16="http://schemas.microsoft.com/office/drawing/2014/main" id="{577D3809-C661-AE33-65CA-16475131CFB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25287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a:extLst>
            <a:ext uri="{FF2B5EF4-FFF2-40B4-BE49-F238E27FC236}">
              <a16:creationId xmlns:a16="http://schemas.microsoft.com/office/drawing/2014/main" id="{65FDBF59-E0FF-5EA7-DC6B-EEF17627668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7A16E979-A38D-6CAB-EF7C-1A968711450B}"/>
              </a:ext>
            </a:extLst>
          </p:cNvPr>
          <p:cNvSpPr/>
          <p:nvPr/>
        </p:nvSpPr>
        <p:spPr>
          <a:xfrm>
            <a:off x="4704" y="841462"/>
            <a:ext cx="12192001" cy="4699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70" name="Freeform 5">
            <a:extLst>
              <a:ext uri="{FF2B5EF4-FFF2-40B4-BE49-F238E27FC236}">
                <a16:creationId xmlns:a16="http://schemas.microsoft.com/office/drawing/2014/main" id="{85924B44-E522-E852-1B8B-D0B5FB95B88E}"/>
              </a:ext>
            </a:extLst>
          </p:cNvPr>
          <p:cNvSpPr>
            <a:spLocks/>
          </p:cNvSpPr>
          <p:nvPr/>
        </p:nvSpPr>
        <p:spPr bwMode="auto">
          <a:xfrm>
            <a:off x="4112352" y="2862076"/>
            <a:ext cx="5879424" cy="0"/>
          </a:xfrm>
          <a:custGeom>
            <a:avLst/>
            <a:gdLst>
              <a:gd name="T0" fmla="*/ 0 w 3556"/>
              <a:gd name="T1" fmla="*/ 3556 w 3556"/>
              <a:gd name="T2" fmla="*/ 0 w 3556"/>
            </a:gdLst>
            <a:ahLst/>
            <a:cxnLst>
              <a:cxn ang="0">
                <a:pos x="T0" y="0"/>
              </a:cxn>
              <a:cxn ang="0">
                <a:pos x="T1" y="0"/>
              </a:cxn>
              <a:cxn ang="0">
                <a:pos x="T2" y="0"/>
              </a:cxn>
            </a:cxnLst>
            <a:rect l="0" t="0" r="r" b="b"/>
            <a:pathLst>
              <a:path w="3556">
                <a:moveTo>
                  <a:pt x="0" y="0"/>
                </a:moveTo>
                <a:lnTo>
                  <a:pt x="355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2700"/>
          </a:p>
        </p:txBody>
      </p:sp>
      <p:sp>
        <p:nvSpPr>
          <p:cNvPr id="16" name="TextBox 15">
            <a:extLst>
              <a:ext uri="{FF2B5EF4-FFF2-40B4-BE49-F238E27FC236}">
                <a16:creationId xmlns:a16="http://schemas.microsoft.com/office/drawing/2014/main" id="{6296D985-C263-663D-02D5-E90155F40217}"/>
              </a:ext>
            </a:extLst>
          </p:cNvPr>
          <p:cNvSpPr txBox="1"/>
          <p:nvPr/>
        </p:nvSpPr>
        <p:spPr>
          <a:xfrm>
            <a:off x="469831" y="3648216"/>
            <a:ext cx="4164693" cy="2750689"/>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228611" indent="-228611">
              <a:lnSpc>
                <a:spcPct val="109000"/>
              </a:lnSpc>
              <a:spcBef>
                <a:spcPts val="600"/>
              </a:spcBef>
              <a:buFont typeface="Wingdings" panose="05000000000000000000" pitchFamily="2" charset="2"/>
              <a:buChar char="§"/>
            </a:pPr>
            <a:r>
              <a:rPr lang="en-US" sz="20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This means that chronic impairments with symptoms or effects that are episodic rather than present all the time </a:t>
            </a:r>
            <a:r>
              <a:rPr lang="en-US" sz="2000" b="1">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are disabilities </a:t>
            </a:r>
            <a:r>
              <a:rPr lang="en-US" sz="20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even if the symptoms or effects substantially limit a major life activity only when the impairment is active.</a:t>
            </a:r>
          </a:p>
        </p:txBody>
      </p:sp>
      <p:sp>
        <p:nvSpPr>
          <p:cNvPr id="17" name="TextBox 16">
            <a:extLst>
              <a:ext uri="{FF2B5EF4-FFF2-40B4-BE49-F238E27FC236}">
                <a16:creationId xmlns:a16="http://schemas.microsoft.com/office/drawing/2014/main" id="{B8170A89-CAF6-D734-85DA-7C8A4C206E2A}"/>
              </a:ext>
            </a:extLst>
          </p:cNvPr>
          <p:cNvSpPr txBox="1"/>
          <p:nvPr/>
        </p:nvSpPr>
        <p:spPr>
          <a:xfrm>
            <a:off x="437486" y="1573737"/>
            <a:ext cx="4447961" cy="2074479"/>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ct val="109000"/>
              </a:lnSpc>
              <a:spcBef>
                <a:spcPts val="600"/>
              </a:spcBef>
            </a:pPr>
            <a:r>
              <a:rPr lang="en-US" sz="2400" b="1">
                <a:solidFill>
                  <a:schemeClr val="bg1"/>
                </a:solidFill>
                <a:latin typeface="Arial" panose="020B0604020202020204" pitchFamily="34" charset="0"/>
                <a:ea typeface="Segoe UI Historic" panose="020B0502040204020203" pitchFamily="34" charset="0"/>
                <a:cs typeface="Arial" panose="020B0604020202020204" pitchFamily="34" charset="0"/>
              </a:rPr>
              <a:t>An impairment that is episodic or in remission is a disability if it would substantially limit a major life activity when it is active. </a:t>
            </a:r>
            <a:endParaRPr lang="en-US" sz="2400" b="1">
              <a:solidFill>
                <a:schemeClr val="bg1"/>
              </a:solidFill>
              <a:latin typeface="Arial" panose="020B0604020202020204" pitchFamily="34" charset="0"/>
              <a:cs typeface="Arial" panose="020B0604020202020204" pitchFamily="34" charset="0"/>
            </a:endParaRPr>
          </a:p>
        </p:txBody>
      </p:sp>
      <p:sp>
        <p:nvSpPr>
          <p:cNvPr id="29" name="Title 1">
            <a:extLst>
              <a:ext uri="{FF2B5EF4-FFF2-40B4-BE49-F238E27FC236}">
                <a16:creationId xmlns:a16="http://schemas.microsoft.com/office/drawing/2014/main" id="{CF7D6D30-B910-AC5D-AEA4-5478335EB2BE}"/>
              </a:ext>
            </a:extLst>
          </p:cNvPr>
          <p:cNvSpPr txBox="1">
            <a:spLocks/>
          </p:cNvSpPr>
          <p:nvPr/>
        </p:nvSpPr>
        <p:spPr>
          <a:xfrm>
            <a:off x="437486" y="49869"/>
            <a:ext cx="11201118" cy="1321650"/>
          </a:xfrm>
          <a:prstGeom prst="rect">
            <a:avLst/>
          </a:prstGeom>
        </p:spPr>
        <p:txBody>
          <a:bodyPr vert="horz" lIns="60960" tIns="30480" rIns="60960" bIns="30480" rtlCol="0" anchor="b">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l">
              <a:lnSpc>
                <a:spcPts val="6000"/>
              </a:lnSpc>
            </a:pPr>
            <a:r>
              <a:rPr lang="en-US" sz="3600" spc="0" dirty="0">
                <a:solidFill>
                  <a:srgbClr val="346898"/>
                </a:solidFill>
                <a:latin typeface="Arial" panose="020B0604020202020204" pitchFamily="34" charset="0"/>
                <a:cs typeface="Arial" panose="020B0604020202020204" pitchFamily="34" charset="0"/>
              </a:rPr>
              <a:t>Episodic or Remission</a:t>
            </a:r>
          </a:p>
        </p:txBody>
      </p:sp>
      <p:sp>
        <p:nvSpPr>
          <p:cNvPr id="3" name="Rectangle 2">
            <a:extLst>
              <a:ext uri="{FF2B5EF4-FFF2-40B4-BE49-F238E27FC236}">
                <a16:creationId xmlns:a16="http://schemas.microsoft.com/office/drawing/2014/main" id="{F190F927-5B61-1161-09CC-E7818E0E5943}"/>
              </a:ext>
            </a:extLst>
          </p:cNvPr>
          <p:cNvSpPr/>
          <p:nvPr/>
        </p:nvSpPr>
        <p:spPr>
          <a:xfrm>
            <a:off x="5014859" y="3595705"/>
            <a:ext cx="2133600" cy="2133600"/>
          </a:xfrm>
          <a:prstGeom prst="rect">
            <a:avLst/>
          </a:prstGeom>
          <a:solidFill>
            <a:schemeClr val="bg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4" name="Rectangle 3">
            <a:extLst>
              <a:ext uri="{FF2B5EF4-FFF2-40B4-BE49-F238E27FC236}">
                <a16:creationId xmlns:a16="http://schemas.microsoft.com/office/drawing/2014/main" id="{DA862AFC-C389-12CE-42F5-BEFDFABE9EC5}"/>
              </a:ext>
            </a:extLst>
          </p:cNvPr>
          <p:cNvSpPr/>
          <p:nvPr/>
        </p:nvSpPr>
        <p:spPr>
          <a:xfrm>
            <a:off x="7148459" y="3596484"/>
            <a:ext cx="2133600" cy="2133600"/>
          </a:xfrm>
          <a:prstGeom prst="rect">
            <a:avLst/>
          </a:prstGeom>
          <a:solidFill>
            <a:srgbClr val="8DB9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6" name="Rectangle 5">
            <a:extLst>
              <a:ext uri="{FF2B5EF4-FFF2-40B4-BE49-F238E27FC236}">
                <a16:creationId xmlns:a16="http://schemas.microsoft.com/office/drawing/2014/main" id="{31B40BCB-4272-1A67-DEE9-E309941CF6E1}"/>
              </a:ext>
            </a:extLst>
          </p:cNvPr>
          <p:cNvSpPr/>
          <p:nvPr/>
        </p:nvSpPr>
        <p:spPr>
          <a:xfrm>
            <a:off x="9282059" y="3592561"/>
            <a:ext cx="2133600" cy="2133600"/>
          </a:xfrm>
          <a:prstGeom prst="rect">
            <a:avLst/>
          </a:prstGeom>
          <a:solidFill>
            <a:srgbClr val="3468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18" name="TextBox 17">
            <a:extLst>
              <a:ext uri="{FF2B5EF4-FFF2-40B4-BE49-F238E27FC236}">
                <a16:creationId xmlns:a16="http://schemas.microsoft.com/office/drawing/2014/main" id="{898BEDF3-6031-2CFD-D754-3DB9BA6C13E8}"/>
              </a:ext>
            </a:extLst>
          </p:cNvPr>
          <p:cNvSpPr txBox="1"/>
          <p:nvPr/>
        </p:nvSpPr>
        <p:spPr>
          <a:xfrm>
            <a:off x="5050281" y="4195459"/>
            <a:ext cx="2062729" cy="515013"/>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Examples of impairments that may be episodic include:</a:t>
            </a:r>
            <a:endParaRPr lang="en-US" sz="1200" b="1" spc="-4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367DC88-0F5F-480F-6BF2-BCF23E55670F}"/>
              </a:ext>
            </a:extLst>
          </p:cNvPr>
          <p:cNvSpPr txBox="1"/>
          <p:nvPr/>
        </p:nvSpPr>
        <p:spPr>
          <a:xfrm>
            <a:off x="7335787" y="3858119"/>
            <a:ext cx="2001413" cy="1040541"/>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Epilepsy</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Hypertension</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Asthma</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Diabetes</a:t>
            </a:r>
          </a:p>
        </p:txBody>
      </p:sp>
      <p:pic>
        <p:nvPicPr>
          <p:cNvPr id="11" name="Picture Placeholder 10" descr="Hands holding a piece of paper with words&#10;&#10;Description automatically generated">
            <a:extLst>
              <a:ext uri="{FF2B5EF4-FFF2-40B4-BE49-F238E27FC236}">
                <a16:creationId xmlns:a16="http://schemas.microsoft.com/office/drawing/2014/main" id="{E1D0102A-D3EF-F9DE-5B1A-029D1748FFE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5020235" y="2108281"/>
            <a:ext cx="6392831" cy="1488069"/>
          </a:xfrm>
        </p:spPr>
      </p:pic>
      <p:sp>
        <p:nvSpPr>
          <p:cNvPr id="9" name="TextBox 8">
            <a:extLst>
              <a:ext uri="{FF2B5EF4-FFF2-40B4-BE49-F238E27FC236}">
                <a16:creationId xmlns:a16="http://schemas.microsoft.com/office/drawing/2014/main" id="{812574F8-1B44-239F-8F08-E004E073B2FA}"/>
              </a:ext>
            </a:extLst>
          </p:cNvPr>
          <p:cNvSpPr txBox="1"/>
          <p:nvPr/>
        </p:nvSpPr>
        <p:spPr>
          <a:xfrm>
            <a:off x="9392342" y="3858120"/>
            <a:ext cx="2001413" cy="984821"/>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Major depressive disorder</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Bipolar disorder</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Schizophrenia</a:t>
            </a:r>
            <a:endParaRPr lang="en-US" sz="1200" spc="-4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540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8" grpId="0"/>
      <p:bldP spid="19"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8AD85E3-E333-4FA8-8A8F-6C4606424A93}"/>
              </a:ext>
            </a:extLst>
          </p:cNvPr>
          <p:cNvSpPr/>
          <p:nvPr/>
        </p:nvSpPr>
        <p:spPr>
          <a:xfrm>
            <a:off x="2770238" y="0"/>
            <a:ext cx="9522855" cy="6858000"/>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9614B5-C98D-49BE-830A-B77518C5C1FA}"/>
              </a:ext>
            </a:extLst>
          </p:cNvPr>
          <p:cNvSpPr/>
          <p:nvPr/>
        </p:nvSpPr>
        <p:spPr>
          <a:xfrm>
            <a:off x="-1" y="0"/>
            <a:ext cx="2675245" cy="6858000"/>
          </a:xfrm>
          <a:prstGeom prst="rect">
            <a:avLst/>
          </a:prstGeom>
          <a:solidFill>
            <a:srgbClr val="32669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00DA4C5-9854-472B-8C7E-0C08D54AFEE0}"/>
              </a:ext>
            </a:extLst>
          </p:cNvPr>
          <p:cNvSpPr txBox="1"/>
          <p:nvPr/>
        </p:nvSpPr>
        <p:spPr>
          <a:xfrm>
            <a:off x="204290" y="1009425"/>
            <a:ext cx="2528602" cy="2246769"/>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Disability </a:t>
            </a:r>
          </a:p>
          <a:p>
            <a:r>
              <a:rPr lang="en-US" sz="2800" b="1">
                <a:solidFill>
                  <a:schemeClr val="bg1"/>
                </a:solidFill>
                <a:latin typeface="Arial" panose="020B0604020202020204" pitchFamily="34" charset="0"/>
                <a:cs typeface="Arial" panose="020B0604020202020204" pitchFamily="34" charset="0"/>
              </a:rPr>
              <a:t>Coordinator </a:t>
            </a:r>
          </a:p>
          <a:p>
            <a:r>
              <a:rPr lang="en-US" sz="2800" b="1">
                <a:solidFill>
                  <a:schemeClr val="bg1"/>
                </a:solidFill>
                <a:latin typeface="Arial" panose="020B0604020202020204" pitchFamily="34" charset="0"/>
                <a:cs typeface="Arial" panose="020B0604020202020204" pitchFamily="34" charset="0"/>
              </a:rPr>
              <a:t>Orientation </a:t>
            </a:r>
          </a:p>
          <a:p>
            <a:r>
              <a:rPr lang="en-US" sz="2800" b="1">
                <a:solidFill>
                  <a:schemeClr val="bg1"/>
                </a:solidFill>
                <a:latin typeface="Arial" panose="020B0604020202020204" pitchFamily="34" charset="0"/>
                <a:cs typeface="Arial" panose="020B0604020202020204" pitchFamily="34" charset="0"/>
              </a:rPr>
              <a:t>Webinar Series</a:t>
            </a:r>
          </a:p>
        </p:txBody>
      </p:sp>
      <p:sp>
        <p:nvSpPr>
          <p:cNvPr id="28" name="Callout Text" hidden="1">
            <a:extLst>
              <a:ext uri="{FF2B5EF4-FFF2-40B4-BE49-F238E27FC236}">
                <a16:creationId xmlns:a16="http://schemas.microsoft.com/office/drawing/2014/main" id="{3E7D6E19-A3B5-4D62-A1DF-45CCB3543129}"/>
              </a:ext>
            </a:extLst>
          </p:cNvPr>
          <p:cNvSpPr/>
          <p:nvPr/>
        </p:nvSpPr>
        <p:spPr>
          <a:xfrm>
            <a:off x="2325134" y="144855"/>
            <a:ext cx="3674296" cy="2417275"/>
          </a:xfrm>
          <a:prstGeom prst="wedgeRectCallout">
            <a:avLst>
              <a:gd name="adj1" fmla="val 67651"/>
              <a:gd name="adj2" fmla="val 35598"/>
            </a:avLst>
          </a:prstGeom>
          <a:solidFill>
            <a:schemeClr val="tx2">
              <a:lumMod val="75000"/>
              <a:alpha val="88000"/>
            </a:schemeClr>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a:solidFill>
                  <a:srgbClr val="FF0000"/>
                </a:solidFill>
              </a:rPr>
              <a:t>NOTE: </a:t>
            </a:r>
            <a:r>
              <a:rPr lang="en-US" b="1">
                <a:solidFill>
                  <a:schemeClr val="bg2"/>
                </a:solidFill>
              </a:rPr>
              <a:t>TO CHANGE OUT THIS ICON</a:t>
            </a:r>
            <a:r>
              <a:rPr lang="en-US" sz="1900" b="1">
                <a:solidFill>
                  <a:schemeClr val="bg2"/>
                </a:solidFill>
              </a:rPr>
              <a:t> </a:t>
            </a:r>
            <a:r>
              <a:rPr lang="en-US" sz="1600" b="1">
                <a:solidFill>
                  <a:schemeClr val="bg2"/>
                </a:solidFill>
              </a:rPr>
              <a:t>OUT WITH YOUR OWN YOU MAY HAVE TO CLICK ON THE ICON A FEW TIMES TO HIGHLIGHT IT (SINCE IT IS IN A GROUP). ONCE HIGHLIGHTED…</a:t>
            </a:r>
            <a:br>
              <a:rPr lang="en-US" sz="1600" b="1">
                <a:solidFill>
                  <a:schemeClr val="bg2"/>
                </a:solidFill>
              </a:rPr>
            </a:br>
            <a:r>
              <a:rPr lang="en-US" sz="1600" b="1">
                <a:solidFill>
                  <a:schemeClr val="bg2"/>
                </a:solidFill>
              </a:rPr>
              <a:t>1*RIGHT CLICK ON TOP OF THE ICON.</a:t>
            </a:r>
          </a:p>
          <a:p>
            <a:pPr algn="ctr"/>
            <a:r>
              <a:rPr lang="en-US" sz="1600" b="1">
                <a:solidFill>
                  <a:schemeClr val="bg2"/>
                </a:solidFill>
              </a:rPr>
              <a:t>2*CHOOSE “CHANGE GRAPHIC”</a:t>
            </a:r>
          </a:p>
          <a:p>
            <a:pPr algn="ctr"/>
            <a:r>
              <a:rPr lang="en-US" sz="1600" b="1">
                <a:solidFill>
                  <a:schemeClr val="bg2"/>
                </a:solidFill>
              </a:rPr>
              <a:t>3* CHOOSE WHERE TO FIND YOUR NEW ICON OR PICTURE AND PLACE IT.</a:t>
            </a:r>
            <a:endParaRPr lang="en-US" sz="1600">
              <a:solidFill>
                <a:schemeClr val="bg2"/>
              </a:solidFill>
            </a:endParaRPr>
          </a:p>
        </p:txBody>
      </p:sp>
      <p:pic>
        <p:nvPicPr>
          <p:cNvPr id="11" name="Picture 10">
            <a:extLst>
              <a:ext uri="{FF2B5EF4-FFF2-40B4-BE49-F238E27FC236}">
                <a16:creationId xmlns:a16="http://schemas.microsoft.com/office/drawing/2014/main" id="{239B25F6-F678-8E9A-97FB-42CEBD8A801C}"/>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93828" y="5791104"/>
            <a:ext cx="1580322" cy="791507"/>
          </a:xfrm>
          <a:prstGeom prst="rect">
            <a:avLst/>
          </a:prstGeom>
        </p:spPr>
      </p:pic>
      <p:grpSp>
        <p:nvGrpSpPr>
          <p:cNvPr id="43" name="Group 42">
            <a:extLst>
              <a:ext uri="{FF2B5EF4-FFF2-40B4-BE49-F238E27FC236}">
                <a16:creationId xmlns:a16="http://schemas.microsoft.com/office/drawing/2014/main" id="{45C9F5E0-C10C-70EC-68A3-38F187CD3EC2}"/>
              </a:ext>
            </a:extLst>
          </p:cNvPr>
          <p:cNvGrpSpPr/>
          <p:nvPr/>
        </p:nvGrpSpPr>
        <p:grpSpPr>
          <a:xfrm>
            <a:off x="7681037" y="2537465"/>
            <a:ext cx="4865788" cy="1137013"/>
            <a:chOff x="6427844" y="4407802"/>
            <a:chExt cx="4865788" cy="1137013"/>
          </a:xfrm>
        </p:grpSpPr>
        <p:grpSp>
          <p:nvGrpSpPr>
            <p:cNvPr id="30" name="Group 29">
              <a:extLst>
                <a:ext uri="{FF2B5EF4-FFF2-40B4-BE49-F238E27FC236}">
                  <a16:creationId xmlns:a16="http://schemas.microsoft.com/office/drawing/2014/main" id="{BF1F4438-028C-2759-0959-33D3A4029B1A}"/>
                </a:ext>
              </a:extLst>
            </p:cNvPr>
            <p:cNvGrpSpPr/>
            <p:nvPr/>
          </p:nvGrpSpPr>
          <p:grpSpPr>
            <a:xfrm>
              <a:off x="6427844" y="4407802"/>
              <a:ext cx="4865788" cy="1137013"/>
              <a:chOff x="6427844" y="2851672"/>
              <a:chExt cx="4865788" cy="1137013"/>
            </a:xfrm>
          </p:grpSpPr>
          <p:sp>
            <p:nvSpPr>
              <p:cNvPr id="31" name="Oval 30">
                <a:extLst>
                  <a:ext uri="{FF2B5EF4-FFF2-40B4-BE49-F238E27FC236}">
                    <a16:creationId xmlns:a16="http://schemas.microsoft.com/office/drawing/2014/main" id="{A497E64F-9095-28AD-85EA-4D189438EE33}"/>
                  </a:ext>
                </a:extLst>
              </p:cNvPr>
              <p:cNvSpPr/>
              <p:nvPr/>
            </p:nvSpPr>
            <p:spPr>
              <a:xfrm>
                <a:off x="6427844" y="2851672"/>
                <a:ext cx="952500"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58D2EA6-1B9D-97E7-1E6A-DD5E74DCF106}"/>
                  </a:ext>
                </a:extLst>
              </p:cNvPr>
              <p:cNvSpPr txBox="1"/>
              <p:nvPr/>
            </p:nvSpPr>
            <p:spPr>
              <a:xfrm>
                <a:off x="7590741" y="2898065"/>
                <a:ext cx="3702891" cy="1090620"/>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4:</a:t>
                </a:r>
              </a:p>
              <a:p>
                <a:pPr algn="l">
                  <a:lnSpc>
                    <a:spcPct val="114000"/>
                  </a:lnSpc>
                  <a:spcBef>
                    <a:spcPts val="600"/>
                  </a:spcBef>
                </a:pP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General Disability and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Other </a:t>
                </a: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Program Requirements</a:t>
                </a:r>
                <a:endPar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grpSp>
        <p:pic>
          <p:nvPicPr>
            <p:cNvPr id="37" name="Graphic 36" descr="Wheelchair with solid fill">
              <a:extLst>
                <a:ext uri="{FF2B5EF4-FFF2-40B4-BE49-F238E27FC236}">
                  <a16:creationId xmlns:a16="http://schemas.microsoft.com/office/drawing/2014/main" id="{4D5D1C18-E7A4-0700-E054-D80498A1AB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7958" y="4572225"/>
              <a:ext cx="623653" cy="623653"/>
            </a:xfrm>
            <a:prstGeom prst="rect">
              <a:avLst/>
            </a:prstGeom>
          </p:spPr>
        </p:pic>
      </p:grpSp>
      <p:grpSp>
        <p:nvGrpSpPr>
          <p:cNvPr id="25" name="Group 24">
            <a:extLst>
              <a:ext uri="{FF2B5EF4-FFF2-40B4-BE49-F238E27FC236}">
                <a16:creationId xmlns:a16="http://schemas.microsoft.com/office/drawing/2014/main" id="{1A179609-E373-A7D1-AE4E-F4287D1C2379}"/>
              </a:ext>
            </a:extLst>
          </p:cNvPr>
          <p:cNvGrpSpPr/>
          <p:nvPr/>
        </p:nvGrpSpPr>
        <p:grpSpPr>
          <a:xfrm>
            <a:off x="2770237" y="741512"/>
            <a:ext cx="4632856" cy="1752428"/>
            <a:chOff x="2770238" y="115869"/>
            <a:chExt cx="4897501" cy="1752428"/>
          </a:xfrm>
        </p:grpSpPr>
        <p:grpSp>
          <p:nvGrpSpPr>
            <p:cNvPr id="2" name="Group 1">
              <a:extLst>
                <a:ext uri="{FF2B5EF4-FFF2-40B4-BE49-F238E27FC236}">
                  <a16:creationId xmlns:a16="http://schemas.microsoft.com/office/drawing/2014/main" id="{EACAEA67-F9B5-48A8-89DE-DD7FBC7BAB33}"/>
                </a:ext>
              </a:extLst>
            </p:cNvPr>
            <p:cNvGrpSpPr/>
            <p:nvPr/>
          </p:nvGrpSpPr>
          <p:grpSpPr>
            <a:xfrm>
              <a:off x="2770238" y="115869"/>
              <a:ext cx="952500" cy="952500"/>
              <a:chOff x="6427844" y="1738379"/>
              <a:chExt cx="952500" cy="952500"/>
            </a:xfrm>
          </p:grpSpPr>
          <p:sp>
            <p:nvSpPr>
              <p:cNvPr id="14" name="Oval 13">
                <a:extLst>
                  <a:ext uri="{FF2B5EF4-FFF2-40B4-BE49-F238E27FC236}">
                    <a16:creationId xmlns:a16="http://schemas.microsoft.com/office/drawing/2014/main" id="{62C71172-CF55-49A2-B046-0AEA93CCDB66}"/>
                  </a:ext>
                </a:extLst>
              </p:cNvPr>
              <p:cNvSpPr/>
              <p:nvPr/>
            </p:nvSpPr>
            <p:spPr>
              <a:xfrm>
                <a:off x="6427844" y="1738379"/>
                <a:ext cx="952500"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3962EA2A-1952-428E-B2A4-D2F7CFB5BB2E}"/>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8242" y="1949860"/>
                <a:ext cx="523087" cy="523087"/>
              </a:xfrm>
              <a:prstGeom prst="rect">
                <a:avLst/>
              </a:prstGeom>
            </p:spPr>
          </p:pic>
        </p:grpSp>
        <p:sp>
          <p:nvSpPr>
            <p:cNvPr id="4" name="TextBox 3">
              <a:extLst>
                <a:ext uri="{FF2B5EF4-FFF2-40B4-BE49-F238E27FC236}">
                  <a16:creationId xmlns:a16="http://schemas.microsoft.com/office/drawing/2014/main" id="{81276552-AEEA-43C1-60B2-4A4B351794A6}"/>
                </a:ext>
              </a:extLst>
            </p:cNvPr>
            <p:cNvSpPr txBox="1"/>
            <p:nvPr/>
          </p:nvSpPr>
          <p:spPr>
            <a:xfrm>
              <a:off x="3909746" y="1176441"/>
              <a:ext cx="3757993"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1b -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Applicant File Review - Process</a:t>
              </a:r>
            </a:p>
          </p:txBody>
        </p:sp>
      </p:grpSp>
      <p:grpSp>
        <p:nvGrpSpPr>
          <p:cNvPr id="24" name="Group 23">
            <a:extLst>
              <a:ext uri="{FF2B5EF4-FFF2-40B4-BE49-F238E27FC236}">
                <a16:creationId xmlns:a16="http://schemas.microsoft.com/office/drawing/2014/main" id="{A53E9F55-C11B-7F96-AD30-B7FBC229D1BB}"/>
              </a:ext>
            </a:extLst>
          </p:cNvPr>
          <p:cNvGrpSpPr/>
          <p:nvPr/>
        </p:nvGrpSpPr>
        <p:grpSpPr>
          <a:xfrm>
            <a:off x="2787577" y="3708175"/>
            <a:ext cx="5325986" cy="1660087"/>
            <a:chOff x="2770239" y="2039895"/>
            <a:chExt cx="5325986" cy="1660087"/>
          </a:xfrm>
        </p:grpSpPr>
        <p:grpSp>
          <p:nvGrpSpPr>
            <p:cNvPr id="29" name="Group 28">
              <a:extLst>
                <a:ext uri="{FF2B5EF4-FFF2-40B4-BE49-F238E27FC236}">
                  <a16:creationId xmlns:a16="http://schemas.microsoft.com/office/drawing/2014/main" id="{2F64868E-5974-B396-3008-F6F4CD97102E}"/>
                </a:ext>
              </a:extLst>
            </p:cNvPr>
            <p:cNvGrpSpPr/>
            <p:nvPr/>
          </p:nvGrpSpPr>
          <p:grpSpPr>
            <a:xfrm>
              <a:off x="2770239" y="2039895"/>
              <a:ext cx="5102450" cy="952500"/>
              <a:chOff x="6427844" y="2851672"/>
              <a:chExt cx="5102450" cy="952500"/>
            </a:xfrm>
          </p:grpSpPr>
          <p:sp>
            <p:nvSpPr>
              <p:cNvPr id="17" name="Oval 16">
                <a:extLst>
                  <a:ext uri="{FF2B5EF4-FFF2-40B4-BE49-F238E27FC236}">
                    <a16:creationId xmlns:a16="http://schemas.microsoft.com/office/drawing/2014/main" id="{7DF93EA9-7DB0-7E49-D845-60C0A512C8DC}"/>
                  </a:ext>
                </a:extLst>
              </p:cNvPr>
              <p:cNvSpPr/>
              <p:nvPr/>
            </p:nvSpPr>
            <p:spPr>
              <a:xfrm>
                <a:off x="6427844" y="2851672"/>
                <a:ext cx="952500"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B351F08-4B9C-41A5-7BF4-4B2AA1BFA758}"/>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55660" y="3057054"/>
                <a:ext cx="523087" cy="523087"/>
              </a:xfrm>
              <a:prstGeom prst="rect">
                <a:avLst/>
              </a:prstGeom>
            </p:spPr>
          </p:pic>
          <p:sp>
            <p:nvSpPr>
              <p:cNvPr id="21" name="TextBox 20">
                <a:extLst>
                  <a:ext uri="{FF2B5EF4-FFF2-40B4-BE49-F238E27FC236}">
                    <a16:creationId xmlns:a16="http://schemas.microsoft.com/office/drawing/2014/main" id="{6B3BC823-A4FC-3642-EAF2-35F793BA9AC6}"/>
                  </a:ext>
                </a:extLst>
              </p:cNvPr>
              <p:cNvSpPr txBox="1"/>
              <p:nvPr/>
            </p:nvSpPr>
            <p:spPr>
              <a:xfrm>
                <a:off x="7510563" y="2902282"/>
                <a:ext cx="4019731" cy="691856"/>
              </a:xfrm>
              <a:prstGeom prst="rect">
                <a:avLst/>
              </a:prstGeom>
              <a:solidFill>
                <a:schemeClr val="accent6">
                  <a:lumMod val="20000"/>
                  <a:lumOff val="80000"/>
                </a:schemeClr>
              </a:solid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2a - </a:t>
                </a: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Accommodation - Policy</a:t>
                </a:r>
                <a:endPar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grpSp>
        <p:sp>
          <p:nvSpPr>
            <p:cNvPr id="5" name="TextBox 4">
              <a:extLst>
                <a:ext uri="{FF2B5EF4-FFF2-40B4-BE49-F238E27FC236}">
                  <a16:creationId xmlns:a16="http://schemas.microsoft.com/office/drawing/2014/main" id="{6BC0D595-7092-EF5C-A4CE-60DC443253B8}"/>
                </a:ext>
              </a:extLst>
            </p:cNvPr>
            <p:cNvSpPr txBox="1"/>
            <p:nvPr/>
          </p:nvSpPr>
          <p:spPr>
            <a:xfrm>
              <a:off x="3852958" y="3008126"/>
              <a:ext cx="4243267"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2b -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Disability Accommodation - Process</a:t>
              </a:r>
            </a:p>
          </p:txBody>
        </p:sp>
      </p:grpSp>
      <p:sp>
        <p:nvSpPr>
          <p:cNvPr id="22" name="TextBox 21">
            <a:extLst>
              <a:ext uri="{FF2B5EF4-FFF2-40B4-BE49-F238E27FC236}">
                <a16:creationId xmlns:a16="http://schemas.microsoft.com/office/drawing/2014/main" id="{8A0B3502-72BB-13CF-665F-0CEB9410652B}"/>
              </a:ext>
            </a:extLst>
          </p:cNvPr>
          <p:cNvSpPr txBox="1"/>
          <p:nvPr/>
        </p:nvSpPr>
        <p:spPr>
          <a:xfrm>
            <a:off x="3870296" y="2604085"/>
            <a:ext cx="3434436"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1c - </a:t>
            </a: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Maintaining and Managing AFR Tracking</a:t>
            </a:r>
            <a:endPar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sp>
        <p:nvSpPr>
          <p:cNvPr id="38" name="TextBox 37">
            <a:extLst>
              <a:ext uri="{FF2B5EF4-FFF2-40B4-BE49-F238E27FC236}">
                <a16:creationId xmlns:a16="http://schemas.microsoft.com/office/drawing/2014/main" id="{9FC7671C-70B2-CFCA-A930-14DC08B207ED}"/>
              </a:ext>
            </a:extLst>
          </p:cNvPr>
          <p:cNvSpPr txBox="1"/>
          <p:nvPr/>
        </p:nvSpPr>
        <p:spPr>
          <a:xfrm>
            <a:off x="3609107" y="5876272"/>
            <a:ext cx="7327598" cy="646331"/>
          </a:xfrm>
          <a:prstGeom prst="rect">
            <a:avLst/>
          </a:prstGeom>
          <a:noFill/>
        </p:spPr>
        <p:txBody>
          <a:bodyPr wrap="square" rtlCol="0">
            <a:spAutoFit/>
          </a:bodyPr>
          <a:lstStyle/>
          <a:p>
            <a:pPr algn="ctr"/>
            <a:r>
              <a:rPr lang="en-US"/>
              <a:t>The individual webinars can be attended in </a:t>
            </a:r>
            <a:r>
              <a:rPr lang="en-US" b="1" u="sng"/>
              <a:t>ANY</a:t>
            </a:r>
            <a:r>
              <a:rPr lang="en-US"/>
              <a:t> order and routine attendance is strongly encouraged as content is updated on a regular basis.</a:t>
            </a:r>
          </a:p>
        </p:txBody>
      </p:sp>
      <p:grpSp>
        <p:nvGrpSpPr>
          <p:cNvPr id="8" name="Group 7">
            <a:extLst>
              <a:ext uri="{FF2B5EF4-FFF2-40B4-BE49-F238E27FC236}">
                <a16:creationId xmlns:a16="http://schemas.microsoft.com/office/drawing/2014/main" id="{2495BBB5-6134-A843-BB37-EA3EC5D4B436}"/>
              </a:ext>
            </a:extLst>
          </p:cNvPr>
          <p:cNvGrpSpPr/>
          <p:nvPr/>
        </p:nvGrpSpPr>
        <p:grpSpPr>
          <a:xfrm>
            <a:off x="7656265" y="733964"/>
            <a:ext cx="4535735" cy="1513576"/>
            <a:chOff x="7656265" y="733964"/>
            <a:chExt cx="4535735" cy="1513576"/>
          </a:xfrm>
        </p:grpSpPr>
        <p:sp>
          <p:nvSpPr>
            <p:cNvPr id="9" name="Oval 8">
              <a:extLst>
                <a:ext uri="{FF2B5EF4-FFF2-40B4-BE49-F238E27FC236}">
                  <a16:creationId xmlns:a16="http://schemas.microsoft.com/office/drawing/2014/main" id="{03A9141B-EC49-760C-A834-06438CD973F9}"/>
                </a:ext>
              </a:extLst>
            </p:cNvPr>
            <p:cNvSpPr/>
            <p:nvPr/>
          </p:nvSpPr>
          <p:spPr>
            <a:xfrm>
              <a:off x="7656265" y="733964"/>
              <a:ext cx="993423"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54690FA-01DF-1F0D-0BB6-B3A7A752182A}"/>
                </a:ext>
              </a:extLst>
            </p:cNvPr>
            <p:cNvSpPr txBox="1"/>
            <p:nvPr/>
          </p:nvSpPr>
          <p:spPr>
            <a:xfrm>
              <a:off x="8826591" y="841129"/>
              <a:ext cx="3365409" cy="1406411"/>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3:</a:t>
              </a:r>
            </a:p>
            <a:p>
              <a:pPr algn="l">
                <a:lnSpc>
                  <a:spcPct val="114000"/>
                </a:lnSpc>
                <a:spcBef>
                  <a:spcPts val="600"/>
                </a:spcBef>
              </a:pP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Data and Accommodation Plan Entry/ Notes</a:t>
              </a:r>
              <a:endPar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pic>
          <p:nvPicPr>
            <p:cNvPr id="41" name="Graphic 40" descr="Table outline">
              <a:extLst>
                <a:ext uri="{FF2B5EF4-FFF2-40B4-BE49-F238E27FC236}">
                  <a16:creationId xmlns:a16="http://schemas.microsoft.com/office/drawing/2014/main" id="{D10132BB-12CE-174C-2938-6D4B80629E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8797" y="827530"/>
              <a:ext cx="848357" cy="765368"/>
            </a:xfrm>
            <a:prstGeom prst="rect">
              <a:avLst/>
            </a:prstGeom>
          </p:spPr>
        </p:pic>
      </p:grpSp>
      <p:sp>
        <p:nvSpPr>
          <p:cNvPr id="6" name="Slide Number Placeholder 3">
            <a:extLst>
              <a:ext uri="{FF2B5EF4-FFF2-40B4-BE49-F238E27FC236}">
                <a16:creationId xmlns:a16="http://schemas.microsoft.com/office/drawing/2014/main" id="{1E13DB25-6BD6-4563-BE0B-E93221171001}"/>
              </a:ext>
            </a:extLst>
          </p:cNvPr>
          <p:cNvSpPr txBox="1">
            <a:spLocks/>
          </p:cNvSpPr>
          <p:nvPr/>
        </p:nvSpPr>
        <p:spPr>
          <a:xfrm>
            <a:off x="0" y="6176963"/>
            <a:ext cx="638175" cy="365125"/>
          </a:xfrm>
          <a:prstGeom prst="rect">
            <a:avLst/>
          </a:prstGeom>
          <a:solidFill>
            <a:schemeClr val="bg1"/>
          </a:solidFill>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23689D9-3805-42FF-937B-98367326CB2A}" type="slidenum">
              <a:rPr lang="en-US" sz="1200" smtClean="0"/>
              <a:pPr algn="ctr"/>
              <a:t>2</a:t>
            </a:fld>
            <a:endParaRPr lang="en-US" sz="1200"/>
          </a:p>
        </p:txBody>
      </p:sp>
      <p:sp>
        <p:nvSpPr>
          <p:cNvPr id="3" name="TextBox 2">
            <a:extLst>
              <a:ext uri="{FF2B5EF4-FFF2-40B4-BE49-F238E27FC236}">
                <a16:creationId xmlns:a16="http://schemas.microsoft.com/office/drawing/2014/main" id="{2763462C-E9DC-30C2-E4FF-12E160AE6AD9}"/>
              </a:ext>
            </a:extLst>
          </p:cNvPr>
          <p:cNvSpPr txBox="1"/>
          <p:nvPr/>
        </p:nvSpPr>
        <p:spPr>
          <a:xfrm>
            <a:off x="3848171" y="901042"/>
            <a:ext cx="3554924"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1a -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Applicant File Review - Policy</a:t>
            </a:r>
          </a:p>
        </p:txBody>
      </p:sp>
    </p:spTree>
    <p:extLst>
      <p:ext uri="{BB962C8B-B14F-4D97-AF65-F5344CB8AC3E}">
        <p14:creationId xmlns:p14="http://schemas.microsoft.com/office/powerpoint/2010/main" val="79244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a:extLst>
            <a:ext uri="{FF2B5EF4-FFF2-40B4-BE49-F238E27FC236}">
              <a16:creationId xmlns:a16="http://schemas.microsoft.com/office/drawing/2014/main" id="{07FF4638-C971-4390-3DCA-92F5C8C23DA3}"/>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E6C9F93-8DA0-6B65-6792-E9652A78AC2E}"/>
              </a:ext>
            </a:extLst>
          </p:cNvPr>
          <p:cNvSpPr/>
          <p:nvPr/>
        </p:nvSpPr>
        <p:spPr>
          <a:xfrm>
            <a:off x="4704" y="841462"/>
            <a:ext cx="12192001" cy="4699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8" name="AutoShape 3">
            <a:extLst>
              <a:ext uri="{FF2B5EF4-FFF2-40B4-BE49-F238E27FC236}">
                <a16:creationId xmlns:a16="http://schemas.microsoft.com/office/drawing/2014/main" id="{4BFE77AC-2A6A-F1FA-D55B-27EFEE1A056E}"/>
              </a:ext>
            </a:extLst>
          </p:cNvPr>
          <p:cNvSpPr>
            <a:spLocks noChangeAspect="1" noChangeArrowheads="1" noTextEdit="1"/>
          </p:cNvSpPr>
          <p:nvPr/>
        </p:nvSpPr>
        <p:spPr bwMode="auto">
          <a:xfrm>
            <a:off x="1700742" y="352426"/>
            <a:ext cx="8353425" cy="624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70" name="Freeform 5">
            <a:extLst>
              <a:ext uri="{FF2B5EF4-FFF2-40B4-BE49-F238E27FC236}">
                <a16:creationId xmlns:a16="http://schemas.microsoft.com/office/drawing/2014/main" id="{2ABB7239-8FE3-DE21-08DE-DC8AF8838BD4}"/>
              </a:ext>
            </a:extLst>
          </p:cNvPr>
          <p:cNvSpPr>
            <a:spLocks/>
          </p:cNvSpPr>
          <p:nvPr/>
        </p:nvSpPr>
        <p:spPr bwMode="auto">
          <a:xfrm>
            <a:off x="4112352" y="2862076"/>
            <a:ext cx="5879424" cy="0"/>
          </a:xfrm>
          <a:custGeom>
            <a:avLst/>
            <a:gdLst>
              <a:gd name="T0" fmla="*/ 0 w 3556"/>
              <a:gd name="T1" fmla="*/ 3556 w 3556"/>
              <a:gd name="T2" fmla="*/ 0 w 3556"/>
            </a:gdLst>
            <a:ahLst/>
            <a:cxnLst>
              <a:cxn ang="0">
                <a:pos x="T0" y="0"/>
              </a:cxn>
              <a:cxn ang="0">
                <a:pos x="T1" y="0"/>
              </a:cxn>
              <a:cxn ang="0">
                <a:pos x="T2" y="0"/>
              </a:cxn>
            </a:cxnLst>
            <a:rect l="0" t="0" r="r" b="b"/>
            <a:pathLst>
              <a:path w="3556">
                <a:moveTo>
                  <a:pt x="0" y="0"/>
                </a:moveTo>
                <a:lnTo>
                  <a:pt x="355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2700"/>
          </a:p>
        </p:txBody>
      </p:sp>
      <p:sp>
        <p:nvSpPr>
          <p:cNvPr id="17" name="TextBox 16">
            <a:extLst>
              <a:ext uri="{FF2B5EF4-FFF2-40B4-BE49-F238E27FC236}">
                <a16:creationId xmlns:a16="http://schemas.microsoft.com/office/drawing/2014/main" id="{CFF53499-16D3-082B-74F4-97D33C658467}"/>
              </a:ext>
            </a:extLst>
          </p:cNvPr>
          <p:cNvSpPr txBox="1"/>
          <p:nvPr/>
        </p:nvSpPr>
        <p:spPr>
          <a:xfrm>
            <a:off x="620736" y="2468130"/>
            <a:ext cx="3547945" cy="1680909"/>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ct val="109000"/>
              </a:lnSpc>
              <a:spcBef>
                <a:spcPts val="400"/>
              </a:spcBef>
            </a:pPr>
            <a:r>
              <a:rPr lang="en-US" sz="2400" b="1">
                <a:solidFill>
                  <a:schemeClr val="bg1"/>
                </a:solidFill>
                <a:latin typeface="Arial" panose="020B0604020202020204" pitchFamily="34" charset="0"/>
                <a:ea typeface="Segoe UI Historic" panose="020B0502040204020203" pitchFamily="34" charset="0"/>
                <a:cs typeface="Arial" panose="020B0604020202020204" pitchFamily="34" charset="0"/>
              </a:rPr>
              <a:t>What are the considerations for someone to have a temporary disability?</a:t>
            </a:r>
          </a:p>
        </p:txBody>
      </p:sp>
      <p:sp>
        <p:nvSpPr>
          <p:cNvPr id="29" name="Title 1">
            <a:extLst>
              <a:ext uri="{FF2B5EF4-FFF2-40B4-BE49-F238E27FC236}">
                <a16:creationId xmlns:a16="http://schemas.microsoft.com/office/drawing/2014/main" id="{0BB25D04-535A-E160-DB2A-D9C406679B1B}"/>
              </a:ext>
            </a:extLst>
          </p:cNvPr>
          <p:cNvSpPr txBox="1">
            <a:spLocks/>
          </p:cNvSpPr>
          <p:nvPr/>
        </p:nvSpPr>
        <p:spPr>
          <a:xfrm>
            <a:off x="437486" y="49869"/>
            <a:ext cx="11201118" cy="1321650"/>
          </a:xfrm>
          <a:prstGeom prst="rect">
            <a:avLst/>
          </a:prstGeom>
        </p:spPr>
        <p:txBody>
          <a:bodyPr vert="horz" lIns="60960" tIns="30480" rIns="60960" bIns="30480" rtlCol="0" anchor="b">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l">
              <a:lnSpc>
                <a:spcPts val="6000"/>
              </a:lnSpc>
            </a:pPr>
            <a:r>
              <a:rPr lang="en-US" sz="3600" spc="0" dirty="0">
                <a:solidFill>
                  <a:srgbClr val="346898"/>
                </a:solidFill>
                <a:latin typeface="Arial" panose="020B0604020202020204" pitchFamily="34" charset="0"/>
                <a:cs typeface="Arial" panose="020B0604020202020204" pitchFamily="34" charset="0"/>
              </a:rPr>
              <a:t>Temporary Disability</a:t>
            </a:r>
          </a:p>
        </p:txBody>
      </p:sp>
      <p:sp>
        <p:nvSpPr>
          <p:cNvPr id="3" name="Rectangle 2">
            <a:extLst>
              <a:ext uri="{FF2B5EF4-FFF2-40B4-BE49-F238E27FC236}">
                <a16:creationId xmlns:a16="http://schemas.microsoft.com/office/drawing/2014/main" id="{4D44F689-A880-330B-48B5-2F9BB6263A7C}"/>
              </a:ext>
            </a:extLst>
          </p:cNvPr>
          <p:cNvSpPr/>
          <p:nvPr/>
        </p:nvSpPr>
        <p:spPr>
          <a:xfrm>
            <a:off x="5014859" y="4036661"/>
            <a:ext cx="2133600" cy="2133600"/>
          </a:xfrm>
          <a:prstGeom prst="rect">
            <a:avLst/>
          </a:prstGeom>
          <a:solidFill>
            <a:schemeClr val="bg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4" name="Rectangle 3">
            <a:extLst>
              <a:ext uri="{FF2B5EF4-FFF2-40B4-BE49-F238E27FC236}">
                <a16:creationId xmlns:a16="http://schemas.microsoft.com/office/drawing/2014/main" id="{D0EA5268-3A5C-D1E2-8AD1-BD07D592751C}"/>
              </a:ext>
            </a:extLst>
          </p:cNvPr>
          <p:cNvSpPr/>
          <p:nvPr/>
        </p:nvSpPr>
        <p:spPr>
          <a:xfrm>
            <a:off x="7148459" y="4037440"/>
            <a:ext cx="2133600" cy="2133600"/>
          </a:xfrm>
          <a:prstGeom prst="rect">
            <a:avLst/>
          </a:prstGeom>
          <a:solidFill>
            <a:srgbClr val="8DB9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6" name="Rectangle 5">
            <a:extLst>
              <a:ext uri="{FF2B5EF4-FFF2-40B4-BE49-F238E27FC236}">
                <a16:creationId xmlns:a16="http://schemas.microsoft.com/office/drawing/2014/main" id="{2C0038F4-FD3C-A5A9-8B15-FCEE63D7B959}"/>
              </a:ext>
            </a:extLst>
          </p:cNvPr>
          <p:cNvSpPr/>
          <p:nvPr/>
        </p:nvSpPr>
        <p:spPr>
          <a:xfrm>
            <a:off x="9282059" y="4038219"/>
            <a:ext cx="2133600" cy="2133600"/>
          </a:xfrm>
          <a:prstGeom prst="rect">
            <a:avLst/>
          </a:prstGeom>
          <a:solidFill>
            <a:srgbClr val="3468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18" name="TextBox 17">
            <a:extLst>
              <a:ext uri="{FF2B5EF4-FFF2-40B4-BE49-F238E27FC236}">
                <a16:creationId xmlns:a16="http://schemas.microsoft.com/office/drawing/2014/main" id="{5F6A12E0-6F84-8B93-C108-4B2BDD4E8C39}"/>
              </a:ext>
            </a:extLst>
          </p:cNvPr>
          <p:cNvSpPr txBox="1"/>
          <p:nvPr/>
        </p:nvSpPr>
        <p:spPr>
          <a:xfrm>
            <a:off x="5026692" y="4489093"/>
            <a:ext cx="2062729" cy="733021"/>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The effects of an impairment lasts or is expected to last less than 6 months </a:t>
            </a:r>
            <a:endParaRPr lang="en-US" sz="1200" spc="-4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443FD9E-E062-6D7B-48C6-14DA2A359B81}"/>
              </a:ext>
            </a:extLst>
          </p:cNvPr>
          <p:cNvSpPr txBox="1"/>
          <p:nvPr/>
        </p:nvSpPr>
        <p:spPr>
          <a:xfrm>
            <a:off x="7160292" y="4489093"/>
            <a:ext cx="2062729" cy="951030"/>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Can be substantially limiting for purposes of establishing an actual disability or record of a disability</a:t>
            </a:r>
            <a:endParaRPr lang="en-US" sz="1200" spc="-4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CCAFAFD-8DDD-44A2-DC2E-D80F3C98377D}"/>
              </a:ext>
            </a:extLst>
          </p:cNvPr>
          <p:cNvSpPr txBox="1"/>
          <p:nvPr/>
        </p:nvSpPr>
        <p:spPr>
          <a:xfrm>
            <a:off x="9408856" y="4489093"/>
            <a:ext cx="2062729" cy="1040541"/>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Concussions</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Broken limbs</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Surgery</a:t>
            </a:r>
            <a:endParaRPr lang="en-US" sz="1200" spc="-40">
              <a:latin typeface="Arial" panose="020B0604020202020204" pitchFamily="34" charset="0"/>
              <a:cs typeface="Arial" panose="020B0604020202020204" pitchFamily="34" charset="0"/>
            </a:endParaRP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Back or Neck Injuries</a:t>
            </a:r>
          </a:p>
        </p:txBody>
      </p:sp>
      <p:pic>
        <p:nvPicPr>
          <p:cNvPr id="10" name="Picture Placeholder 9" descr="A close-up of a broken leg&#10;&#10;Description automatically generated">
            <a:extLst>
              <a:ext uri="{FF2B5EF4-FFF2-40B4-BE49-F238E27FC236}">
                <a16:creationId xmlns:a16="http://schemas.microsoft.com/office/drawing/2014/main" id="{41F7C69E-A7F3-46AD-A12E-61BE409E23A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938902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42E5ECA-47D4-43DB-B691-8E34DAF213A9}"/>
              </a:ext>
            </a:extLst>
          </p:cNvPr>
          <p:cNvSpPr>
            <a:spLocks noGrp="1"/>
          </p:cNvSpPr>
          <p:nvPr>
            <p:ph type="title"/>
          </p:nvPr>
        </p:nvSpPr>
        <p:spPr>
          <a:xfrm>
            <a:off x="508001" y="455085"/>
            <a:ext cx="11127121" cy="1545165"/>
          </a:xfrm>
        </p:spPr>
        <p:txBody>
          <a:bodyPr>
            <a:normAutofit/>
          </a:bodyPr>
          <a:lstStyle/>
          <a:p>
            <a:pPr>
              <a:lnSpc>
                <a:spcPct val="109000"/>
              </a:lnSpc>
              <a:spcBef>
                <a:spcPts val="600"/>
              </a:spcBef>
            </a:pPr>
            <a:r>
              <a:rPr lang="en-US" sz="3600" b="0" dirty="0">
                <a:solidFill>
                  <a:srgbClr val="346898"/>
                </a:solidFill>
                <a:latin typeface="Arial" panose="020B0604020202020204" pitchFamily="34" charset="0"/>
                <a:cs typeface="Arial" panose="020B0604020202020204" pitchFamily="34" charset="0"/>
              </a:rPr>
              <a:t>Drug </a:t>
            </a:r>
            <a:r>
              <a:rPr lang="en-US" sz="3600" b="0" u="sng" dirty="0">
                <a:solidFill>
                  <a:srgbClr val="346898"/>
                </a:solidFill>
                <a:latin typeface="Arial" panose="020B0604020202020204" pitchFamily="34" charset="0"/>
                <a:cs typeface="Arial" panose="020B0604020202020204" pitchFamily="34" charset="0"/>
              </a:rPr>
              <a:t>Addiction</a:t>
            </a:r>
            <a:r>
              <a:rPr lang="en-US" sz="3600" b="0" dirty="0">
                <a:solidFill>
                  <a:srgbClr val="346898"/>
                </a:solidFill>
                <a:latin typeface="Arial" panose="020B0604020202020204" pitchFamily="34" charset="0"/>
                <a:cs typeface="Arial" panose="020B0604020202020204" pitchFamily="34" charset="0"/>
              </a:rPr>
              <a:t> Under the Americans with </a:t>
            </a:r>
            <a:br>
              <a:rPr lang="en-US" sz="3600" b="0" dirty="0">
                <a:solidFill>
                  <a:srgbClr val="346898"/>
                </a:solidFill>
                <a:latin typeface="Arial" panose="020B0604020202020204" pitchFamily="34" charset="0"/>
                <a:cs typeface="Arial" panose="020B0604020202020204" pitchFamily="34" charset="0"/>
              </a:rPr>
            </a:br>
            <a:r>
              <a:rPr lang="en-US" sz="3600" b="0" dirty="0">
                <a:solidFill>
                  <a:srgbClr val="346898"/>
                </a:solidFill>
                <a:latin typeface="Arial" panose="020B0604020202020204" pitchFamily="34" charset="0"/>
                <a:cs typeface="Arial" panose="020B0604020202020204" pitchFamily="34" charset="0"/>
              </a:rPr>
              <a:t>Disabilities Amendments Act (ADAAA)</a:t>
            </a:r>
          </a:p>
        </p:txBody>
      </p:sp>
      <p:sp>
        <p:nvSpPr>
          <p:cNvPr id="44" name="Flowchart: Process 43">
            <a:extLst>
              <a:ext uri="{FF2B5EF4-FFF2-40B4-BE49-F238E27FC236}">
                <a16:creationId xmlns:a16="http://schemas.microsoft.com/office/drawing/2014/main" id="{E4D93C43-ED43-45C8-B23A-69C6D79D4313}"/>
              </a:ext>
            </a:extLst>
          </p:cNvPr>
          <p:cNvSpPr/>
          <p:nvPr/>
        </p:nvSpPr>
        <p:spPr>
          <a:xfrm>
            <a:off x="1659847" y="2493818"/>
            <a:ext cx="4365391" cy="3554558"/>
          </a:xfrm>
          <a:prstGeom prst="flowChartProcess">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Process 44">
            <a:extLst>
              <a:ext uri="{FF2B5EF4-FFF2-40B4-BE49-F238E27FC236}">
                <a16:creationId xmlns:a16="http://schemas.microsoft.com/office/drawing/2014/main" id="{9857641D-EE01-4C76-86E6-FC4CB6C9F573}"/>
              </a:ext>
            </a:extLst>
          </p:cNvPr>
          <p:cNvSpPr/>
          <p:nvPr/>
        </p:nvSpPr>
        <p:spPr>
          <a:xfrm>
            <a:off x="6146830" y="2493818"/>
            <a:ext cx="4373218" cy="3554558"/>
          </a:xfrm>
          <a:prstGeom prst="flowChartProcess">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6627DE4-ED29-4109-8EAF-5398D54DCF23}"/>
              </a:ext>
            </a:extLst>
          </p:cNvPr>
          <p:cNvSpPr txBox="1"/>
          <p:nvPr/>
        </p:nvSpPr>
        <p:spPr>
          <a:xfrm>
            <a:off x="6311758" y="2649392"/>
            <a:ext cx="4043361" cy="2494914"/>
          </a:xfrm>
          <a:prstGeom prst="rect">
            <a:avLst/>
          </a:prstGeom>
          <a:noFill/>
        </p:spPr>
        <p:txBody>
          <a:bodyPr wrap="square" lIns="0" tIns="0" rIns="0" bIns="0" rtlCol="0" anchor="t">
            <a:spAutoFit/>
          </a:bodyPr>
          <a:lstStyle/>
          <a:p>
            <a:pPr marL="342900" indent="-342900" defTabSz="1219170">
              <a:lnSpc>
                <a:spcPct val="109000"/>
              </a:lnSpc>
              <a:spcBef>
                <a:spcPts val="600"/>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Current illegal users of drugs</a:t>
            </a:r>
          </a:p>
          <a:p>
            <a:pPr marL="342900" indent="-342900" defTabSz="1219170">
              <a:lnSpc>
                <a:spcPct val="109000"/>
              </a:lnSpc>
              <a:spcBef>
                <a:spcPts val="600"/>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Casually illegal user in the past, but did not become addicted</a:t>
            </a:r>
          </a:p>
          <a:p>
            <a:pPr defTabSz="1219170">
              <a:lnSpc>
                <a:spcPct val="150000"/>
              </a:lnSpc>
              <a:defRPr/>
            </a:pPr>
            <a:endParaRPr lang="en-US" sz="2000" b="1" dirty="0">
              <a:solidFill>
                <a:schemeClr val="bg1"/>
              </a:solidFill>
            </a:endParaRPr>
          </a:p>
        </p:txBody>
      </p:sp>
      <p:sp>
        <p:nvSpPr>
          <p:cNvPr id="17" name="Slide Number Placeholder 3">
            <a:extLst>
              <a:ext uri="{FF2B5EF4-FFF2-40B4-BE49-F238E27FC236}">
                <a16:creationId xmlns:a16="http://schemas.microsoft.com/office/drawing/2014/main" id="{5E2EDFC4-D4AC-442B-9203-EF64CAF10FB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2CFAF-8857-4BF8-913D-40681F8A885A}" type="slidenum">
              <a:rPr lang="en-US" smtClean="0"/>
              <a:pPr/>
              <a:t>21</a:t>
            </a:fld>
            <a:endParaRPr lang="en-US"/>
          </a:p>
        </p:txBody>
      </p:sp>
      <p:sp>
        <p:nvSpPr>
          <p:cNvPr id="9" name="TextBox 8">
            <a:extLst>
              <a:ext uri="{FF2B5EF4-FFF2-40B4-BE49-F238E27FC236}">
                <a16:creationId xmlns:a16="http://schemas.microsoft.com/office/drawing/2014/main" id="{B24F793F-8831-43E5-B60E-8F60DC293E4E}"/>
              </a:ext>
            </a:extLst>
          </p:cNvPr>
          <p:cNvSpPr txBox="1"/>
          <p:nvPr/>
        </p:nvSpPr>
        <p:spPr>
          <a:xfrm>
            <a:off x="1781439" y="2649392"/>
            <a:ext cx="4043361" cy="3176895"/>
          </a:xfrm>
          <a:prstGeom prst="rect">
            <a:avLst/>
          </a:prstGeom>
          <a:noFill/>
        </p:spPr>
        <p:txBody>
          <a:bodyPr wrap="square" lIns="0" tIns="0" rIns="0" bIns="0" rtlCol="0" anchor="t">
            <a:spAutoFit/>
          </a:bodyPr>
          <a:lstStyle/>
          <a:p>
            <a:pPr marL="342900" indent="-342900" defTabSz="1219170">
              <a:lnSpc>
                <a:spcPct val="109000"/>
              </a:lnSpc>
              <a:spcBef>
                <a:spcPts val="600"/>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Addicted to drugs, no longer using drugs illegally and received/receiving treatment for drug addiction or who would have been otherwise rehabilitated</a:t>
            </a:r>
          </a:p>
          <a:p>
            <a:pPr marL="342900" indent="-342900" defTabSz="1219170">
              <a:lnSpc>
                <a:spcPct val="130000"/>
              </a:lnSpc>
              <a:buFont typeface="Wingdings" panose="05000000000000000000" pitchFamily="2" charset="2"/>
              <a:buChar char="§"/>
              <a:defRPr/>
            </a:pPr>
            <a:endParaRPr lang="en-US" sz="2000" b="1" dirty="0">
              <a:solidFill>
                <a:schemeClr val="bg1"/>
              </a:solidFill>
            </a:endParaRPr>
          </a:p>
        </p:txBody>
      </p:sp>
      <p:sp>
        <p:nvSpPr>
          <p:cNvPr id="2" name="TextBox 1">
            <a:extLst>
              <a:ext uri="{FF2B5EF4-FFF2-40B4-BE49-F238E27FC236}">
                <a16:creationId xmlns:a16="http://schemas.microsoft.com/office/drawing/2014/main" id="{46641B30-8933-4962-ACC1-3A61C9A41FB9}"/>
              </a:ext>
            </a:extLst>
          </p:cNvPr>
          <p:cNvSpPr txBox="1"/>
          <p:nvPr/>
        </p:nvSpPr>
        <p:spPr>
          <a:xfrm>
            <a:off x="6146830" y="1909043"/>
            <a:ext cx="4333461" cy="523220"/>
          </a:xfrm>
          <a:prstGeom prst="rect">
            <a:avLst/>
          </a:prstGeom>
          <a:noFill/>
        </p:spPr>
        <p:txBody>
          <a:bodyPr wrap="square" rtlCol="0">
            <a:spAutoFit/>
          </a:bodyPr>
          <a:lstStyle/>
          <a:p>
            <a:pPr algn="ctr"/>
            <a:r>
              <a:rPr lang="en-US" sz="2800" b="1" dirty="0">
                <a:solidFill>
                  <a:srgbClr val="C00000"/>
                </a:solidFill>
                <a:latin typeface="Arial" panose="020B0604020202020204" pitchFamily="34" charset="0"/>
                <a:cs typeface="Arial" panose="020B0604020202020204" pitchFamily="34" charset="0"/>
              </a:rPr>
              <a:t>Not</a:t>
            </a:r>
            <a:r>
              <a:rPr lang="en-US" sz="2800" b="1" dirty="0">
                <a:solidFill>
                  <a:schemeClr val="tx1">
                    <a:lumMod val="50000"/>
                    <a:lumOff val="50000"/>
                  </a:schemeClr>
                </a:solidFill>
                <a:latin typeface="Arial" panose="020B0604020202020204" pitchFamily="34" charset="0"/>
                <a:cs typeface="Arial" panose="020B0604020202020204" pitchFamily="34" charset="0"/>
              </a:rPr>
              <a:t> Protected:</a:t>
            </a:r>
          </a:p>
        </p:txBody>
      </p:sp>
      <p:sp>
        <p:nvSpPr>
          <p:cNvPr id="10" name="TextBox 9">
            <a:extLst>
              <a:ext uri="{FF2B5EF4-FFF2-40B4-BE49-F238E27FC236}">
                <a16:creationId xmlns:a16="http://schemas.microsoft.com/office/drawing/2014/main" id="{1574A07D-35A2-4F69-B967-9008227C7BD8}"/>
              </a:ext>
            </a:extLst>
          </p:cNvPr>
          <p:cNvSpPr txBox="1"/>
          <p:nvPr/>
        </p:nvSpPr>
        <p:spPr>
          <a:xfrm>
            <a:off x="1675811" y="1906159"/>
            <a:ext cx="4333461" cy="523220"/>
          </a:xfrm>
          <a:prstGeom prst="rect">
            <a:avLst/>
          </a:prstGeom>
          <a:noFill/>
        </p:spPr>
        <p:txBody>
          <a:bodyPr wrap="square" rtlCol="0">
            <a:spAutoFit/>
          </a:bodyPr>
          <a:lstStyle/>
          <a:p>
            <a:pPr algn="ctr"/>
            <a:r>
              <a:rPr lang="en-US" sz="2800" b="1" dirty="0">
                <a:solidFill>
                  <a:schemeClr val="tx1">
                    <a:lumMod val="50000"/>
                    <a:lumOff val="50000"/>
                  </a:schemeClr>
                </a:solidFill>
                <a:latin typeface="Arial" panose="020B0604020202020204" pitchFamily="34" charset="0"/>
                <a:cs typeface="Arial" panose="020B0604020202020204" pitchFamily="34" charset="0"/>
              </a:rPr>
              <a:t>Protected:</a:t>
            </a:r>
          </a:p>
        </p:txBody>
      </p:sp>
    </p:spTree>
    <p:extLst>
      <p:ext uri="{BB962C8B-B14F-4D97-AF65-F5344CB8AC3E}">
        <p14:creationId xmlns:p14="http://schemas.microsoft.com/office/powerpoint/2010/main" val="31958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0" dirty="0">
                <a:solidFill>
                  <a:srgbClr val="346898"/>
                </a:solidFill>
                <a:latin typeface="Arial" panose="020B0604020202020204" pitchFamily="34" charset="0"/>
                <a:cs typeface="Arial" panose="020B0604020202020204" pitchFamily="34" charset="0"/>
              </a:rPr>
              <a:t>Alcoholism Under the ADAAA</a:t>
            </a:r>
          </a:p>
        </p:txBody>
      </p:sp>
      <p:sp>
        <p:nvSpPr>
          <p:cNvPr id="58" name="Oval 57"/>
          <p:cNvSpPr/>
          <p:nvPr/>
        </p:nvSpPr>
        <p:spPr>
          <a:xfrm>
            <a:off x="5255907" y="1833945"/>
            <a:ext cx="916954" cy="9169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Oval 58"/>
          <p:cNvSpPr/>
          <p:nvPr/>
        </p:nvSpPr>
        <p:spPr>
          <a:xfrm>
            <a:off x="5248392" y="3138637"/>
            <a:ext cx="916954" cy="916954"/>
          </a:xfrm>
          <a:prstGeom prst="ellipse">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Oval 59"/>
          <p:cNvSpPr/>
          <p:nvPr/>
        </p:nvSpPr>
        <p:spPr>
          <a:xfrm>
            <a:off x="5248392" y="4575811"/>
            <a:ext cx="916954" cy="916954"/>
          </a:xfrm>
          <a:prstGeom prst="ellipse">
            <a:avLst/>
          </a:prstGeom>
          <a:solidFill>
            <a:srgbClr val="346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TextBox 60">
            <a:extLst>
              <a:ext uri="{FF2B5EF4-FFF2-40B4-BE49-F238E27FC236}">
                <a16:creationId xmlns:a16="http://schemas.microsoft.com/office/drawing/2014/main" id="{7BAB198C-62D6-47C3-A1D0-36FB48FE6DF8}"/>
              </a:ext>
            </a:extLst>
          </p:cNvPr>
          <p:cNvSpPr txBox="1"/>
          <p:nvPr/>
        </p:nvSpPr>
        <p:spPr>
          <a:xfrm>
            <a:off x="6283609" y="1801934"/>
            <a:ext cx="4970412" cy="980974"/>
          </a:xfrm>
          <a:prstGeom prst="rect">
            <a:avLst/>
          </a:prstGeom>
          <a:noFill/>
        </p:spPr>
        <p:txBody>
          <a:bodyPr wrap="square" lIns="0" tIns="0" rIns="0" bIns="0" rtlCol="0" anchor="ctr">
            <a:spAutoFit/>
          </a:bodyPr>
          <a:lstStyle/>
          <a:p>
            <a:pPr defTabSz="1219170">
              <a:lnSpc>
                <a:spcPct val="109000"/>
              </a:lnSpc>
              <a:spcBef>
                <a:spcPts val="600"/>
              </a:spcBef>
              <a:defRPr/>
            </a:pPr>
            <a:r>
              <a:rPr lang="en-US" sz="2000" dirty="0">
                <a:latin typeface="Arial" panose="020B0604020202020204" pitchFamily="34" charset="0"/>
                <a:cs typeface="Arial" panose="020B0604020202020204" pitchFamily="34" charset="0"/>
              </a:rPr>
              <a:t>Persons who are alcoholics may be protected under the ADAAA as individuals with disabilities.</a:t>
            </a:r>
          </a:p>
        </p:txBody>
      </p:sp>
      <p:sp>
        <p:nvSpPr>
          <p:cNvPr id="62" name="TextBox 61">
            <a:extLst>
              <a:ext uri="{FF2B5EF4-FFF2-40B4-BE49-F238E27FC236}">
                <a16:creationId xmlns:a16="http://schemas.microsoft.com/office/drawing/2014/main" id="{7BAB198C-62D6-47C3-A1D0-36FB48FE6DF8}"/>
              </a:ext>
            </a:extLst>
          </p:cNvPr>
          <p:cNvSpPr txBox="1"/>
          <p:nvPr/>
        </p:nvSpPr>
        <p:spPr>
          <a:xfrm>
            <a:off x="6283609" y="3291733"/>
            <a:ext cx="4765257" cy="645498"/>
          </a:xfrm>
          <a:prstGeom prst="rect">
            <a:avLst/>
          </a:prstGeom>
          <a:noFill/>
        </p:spPr>
        <p:txBody>
          <a:bodyPr wrap="square" lIns="0" tIns="0" rIns="0" bIns="0" rtlCol="0" anchor="ctr">
            <a:spAutoFit/>
          </a:bodyPr>
          <a:lstStyle/>
          <a:p>
            <a:pPr defTabSz="1219170">
              <a:lnSpc>
                <a:spcPct val="109000"/>
              </a:lnSpc>
              <a:spcBef>
                <a:spcPts val="600"/>
              </a:spcBef>
              <a:defRPr/>
            </a:pPr>
            <a:r>
              <a:rPr lang="en-US" sz="2000" dirty="0">
                <a:latin typeface="Arial" panose="020B0604020202020204" pitchFamily="34" charset="0"/>
                <a:cs typeface="Arial" panose="020B0604020202020204" pitchFamily="34" charset="0"/>
              </a:rPr>
              <a:t>Alcoholism is a physical or mental impairment. </a:t>
            </a:r>
          </a:p>
        </p:txBody>
      </p:sp>
      <p:sp>
        <p:nvSpPr>
          <p:cNvPr id="63" name="TextBox 62">
            <a:extLst>
              <a:ext uri="{FF2B5EF4-FFF2-40B4-BE49-F238E27FC236}">
                <a16:creationId xmlns:a16="http://schemas.microsoft.com/office/drawing/2014/main" id="{7BAB198C-62D6-47C3-A1D0-36FB48FE6DF8}"/>
              </a:ext>
            </a:extLst>
          </p:cNvPr>
          <p:cNvSpPr txBox="1"/>
          <p:nvPr/>
        </p:nvSpPr>
        <p:spPr>
          <a:xfrm>
            <a:off x="6283609" y="4543802"/>
            <a:ext cx="4765256" cy="980974"/>
          </a:xfrm>
          <a:prstGeom prst="rect">
            <a:avLst/>
          </a:prstGeom>
          <a:noFill/>
        </p:spPr>
        <p:txBody>
          <a:bodyPr wrap="square" lIns="0" tIns="0" rIns="0" bIns="0" rtlCol="0" anchor="ctr">
            <a:spAutoFit/>
          </a:bodyPr>
          <a:lstStyle/>
          <a:p>
            <a:pPr defTabSz="1219170">
              <a:lnSpc>
                <a:spcPct val="109000"/>
              </a:lnSpc>
              <a:spcBef>
                <a:spcPts val="600"/>
              </a:spcBef>
              <a:defRPr/>
            </a:pPr>
            <a:r>
              <a:rPr lang="en-US" sz="2000" dirty="0">
                <a:latin typeface="Arial" panose="020B0604020202020204" pitchFamily="34" charset="0"/>
                <a:cs typeface="Arial" panose="020B0604020202020204" pitchFamily="34" charset="0"/>
              </a:rPr>
              <a:t>Individuals who are currently using alcohol are still protected under the ADAAA.</a:t>
            </a:r>
          </a:p>
        </p:txBody>
      </p:sp>
      <p:sp>
        <p:nvSpPr>
          <p:cNvPr id="41" name="Slide Number Placeholder 3">
            <a:extLst>
              <a:ext uri="{FF2B5EF4-FFF2-40B4-BE49-F238E27FC236}">
                <a16:creationId xmlns:a16="http://schemas.microsoft.com/office/drawing/2014/main" id="{5E851E72-749A-44B6-B3B3-4BFC7E0E5F4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2CFAF-8857-4BF8-913D-40681F8A885A}" type="slidenum">
              <a:rPr lang="en-US" smtClean="0"/>
              <a:pPr/>
              <a:t>22</a:t>
            </a:fld>
            <a:endParaRPr lang="en-US"/>
          </a:p>
        </p:txBody>
      </p:sp>
      <p:pic>
        <p:nvPicPr>
          <p:cNvPr id="8" name="Picture 7" descr="A glass of wine&#10;&#10;Description generated with very high confidence">
            <a:extLst>
              <a:ext uri="{FF2B5EF4-FFF2-40B4-BE49-F238E27FC236}">
                <a16:creationId xmlns:a16="http://schemas.microsoft.com/office/drawing/2014/main" id="{8E7BF5E9-32D9-4279-BC79-542AF708C02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37979" y="1864576"/>
            <a:ext cx="3847229" cy="2720111"/>
          </a:xfrm>
          <a:prstGeom prst="rect">
            <a:avLst/>
          </a:prstGeom>
        </p:spPr>
      </p:pic>
      <p:sp>
        <p:nvSpPr>
          <p:cNvPr id="3" name="TextBox 2">
            <a:extLst>
              <a:ext uri="{FF2B5EF4-FFF2-40B4-BE49-F238E27FC236}">
                <a16:creationId xmlns:a16="http://schemas.microsoft.com/office/drawing/2014/main" id="{EF4E4DAC-B781-F2A8-F5E2-9B7B225C1C59}"/>
              </a:ext>
            </a:extLst>
          </p:cNvPr>
          <p:cNvSpPr txBox="1"/>
          <p:nvPr/>
        </p:nvSpPr>
        <p:spPr>
          <a:xfrm>
            <a:off x="713013" y="5808181"/>
            <a:ext cx="10085615" cy="646331"/>
          </a:xfrm>
          <a:prstGeom prst="rect">
            <a:avLst/>
          </a:prstGeom>
          <a:noFill/>
        </p:spPr>
        <p:txBody>
          <a:bodyPr wrap="square">
            <a:spAutoFit/>
          </a:bodyPr>
          <a:lstStyle/>
          <a:p>
            <a:r>
              <a:rPr lang="en-US" sz="1800" i="1" dirty="0"/>
              <a:t>Students with drug addiction or alcoholism disabilities are subject to the </a:t>
            </a:r>
            <a:r>
              <a:rPr lang="en-US" sz="1800" i="1" u="sng" dirty="0"/>
              <a:t>center’s disciplinary policies </a:t>
            </a:r>
            <a:r>
              <a:rPr lang="en-US" sz="1800" i="1" dirty="0"/>
              <a:t>and measures regarding the use and abuse of alcohol, as well as to </a:t>
            </a:r>
            <a:r>
              <a:rPr lang="en-US" sz="1800" i="1" u="sng" dirty="0"/>
              <a:t>Job Corps’ Zero Tolerance policy.</a:t>
            </a:r>
            <a:endParaRPr lang="en-US" i="1" dirty="0"/>
          </a:p>
        </p:txBody>
      </p:sp>
    </p:spTree>
    <p:extLst>
      <p:ext uri="{BB962C8B-B14F-4D97-AF65-F5344CB8AC3E}">
        <p14:creationId xmlns:p14="http://schemas.microsoft.com/office/powerpoint/2010/main" val="16658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 Accommodations (DA)</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23</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757988" y="1583155"/>
            <a:ext cx="10595811" cy="1769715"/>
          </a:xfrm>
          <a:prstGeom prst="rect">
            <a:avLst/>
          </a:prstGeom>
          <a:noFill/>
        </p:spPr>
        <p:txBody>
          <a:bodyPr wrap="square" rtlCol="0">
            <a:spAutoFit/>
          </a:bodyPr>
          <a:lstStyle/>
          <a:p>
            <a:pPr algn="ctr"/>
            <a:r>
              <a:rPr lang="en-US" altLang="ko-KR" sz="2800" dirty="0">
                <a:solidFill>
                  <a:schemeClr val="bg1"/>
                </a:solidFill>
                <a:latin typeface="+mj-lt"/>
                <a:cs typeface="Calibri" panose="020F0502020204030204" pitchFamily="34" charset="0"/>
              </a:rPr>
              <a:t>Reasonable Accommodation, Reasonable Modification in Policies, Practices and Procedures, and Auxiliary Aids and Services</a:t>
            </a:r>
          </a:p>
          <a:p>
            <a:pPr algn="ctr">
              <a:spcBef>
                <a:spcPts val="600"/>
              </a:spcBef>
            </a:pPr>
            <a:r>
              <a:rPr lang="en-US" sz="2000" dirty="0">
                <a:solidFill>
                  <a:schemeClr val="bg1"/>
                </a:solidFill>
              </a:rPr>
              <a:t>PRH 2: 2.4, (R2) and Form 2-03</a:t>
            </a:r>
          </a:p>
          <a:p>
            <a:pPr algn="ctr"/>
            <a:endParaRPr lang="ko-KR" altLang="en-US" sz="2800" dirty="0">
              <a:solidFill>
                <a:schemeClr val="bg1"/>
              </a:solidFill>
              <a:latin typeface="+mj-lt"/>
              <a:cs typeface="Calibri" panose="020F0502020204030204" pitchFamily="34" charset="0"/>
            </a:endParaRPr>
          </a:p>
        </p:txBody>
      </p:sp>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23</a:t>
            </a:fld>
            <a:endParaRPr lang="en-US" sz="1200">
              <a:solidFill>
                <a:schemeClr val="bg1"/>
              </a:solidFill>
              <a:latin typeface="Arial" panose="020B0604020202020204" pitchFamily="34" charset="0"/>
              <a:cs typeface="Arial" panose="020B0604020202020204" pitchFamily="34" charset="0"/>
            </a:endParaRPr>
          </a:p>
        </p:txBody>
      </p:sp>
      <p:pic>
        <p:nvPicPr>
          <p:cNvPr id="9" name="Picture Placeholder 8" descr="A person holding a blue fidget spinner&#10;&#10;Description automatically generated">
            <a:extLst>
              <a:ext uri="{FF2B5EF4-FFF2-40B4-BE49-F238E27FC236}">
                <a16:creationId xmlns:a16="http://schemas.microsoft.com/office/drawing/2014/main" id="{C1E19D77-D74E-8B1B-1374-8D2FE66D05B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0" y="3078163"/>
            <a:ext cx="12192000" cy="3779837"/>
          </a:xfrm>
        </p:spPr>
      </p:pic>
    </p:spTree>
    <p:extLst>
      <p:ext uri="{BB962C8B-B14F-4D97-AF65-F5344CB8AC3E}">
        <p14:creationId xmlns:p14="http://schemas.microsoft.com/office/powerpoint/2010/main" val="416977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4278721" cy="6857820"/>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24</a:t>
            </a:fld>
            <a:endParaRPr lang="en-US">
              <a:solidFill>
                <a:schemeClr val="bg1"/>
              </a:solidFill>
            </a:endParaRPr>
          </a:p>
        </p:txBody>
      </p:sp>
      <p:sp>
        <p:nvSpPr>
          <p:cNvPr id="7" name="직사각형 6">
            <a:extLst>
              <a:ext uri="{FF2B5EF4-FFF2-40B4-BE49-F238E27FC236}">
                <a16:creationId xmlns:a16="http://schemas.microsoft.com/office/drawing/2014/main" id="{3E51B9EC-6E20-4BEC-84C4-9D447169C597}"/>
              </a:ext>
            </a:extLst>
          </p:cNvPr>
          <p:cNvSpPr/>
          <p:nvPr/>
        </p:nvSpPr>
        <p:spPr>
          <a:xfrm>
            <a:off x="312821" y="1944057"/>
            <a:ext cx="3265715" cy="4452309"/>
          </a:xfrm>
          <a:prstGeom prst="rect">
            <a:avLst/>
          </a:prstGeom>
        </p:spPr>
        <p:txBody>
          <a:bodyPr wrap="square">
            <a:spAutoFit/>
          </a:bodyPr>
          <a:lstStyle/>
          <a:p>
            <a:pPr>
              <a:lnSpc>
                <a:spcPct val="109000"/>
              </a:lnSpc>
              <a:spcBef>
                <a:spcPts val="600"/>
              </a:spcBef>
              <a:buClr>
                <a:schemeClr val="accent2"/>
              </a:buClr>
            </a:pPr>
            <a:r>
              <a:rPr lang="en-US" altLang="ko-KR" sz="2800">
                <a:solidFill>
                  <a:schemeClr val="bg1"/>
                </a:solidFill>
                <a:ea typeface="Noto Sans" panose="020B0502040504020204" pitchFamily="34" charset="0"/>
                <a:cs typeface="Noto Sans" panose="020B0502040504020204" pitchFamily="34" charset="0"/>
              </a:rPr>
              <a:t>There are 3 prongs to consider:</a:t>
            </a:r>
          </a:p>
          <a:p>
            <a:pPr marL="457200" indent="-457200">
              <a:lnSpc>
                <a:spcPct val="109000"/>
              </a:lnSpc>
              <a:spcBef>
                <a:spcPts val="600"/>
              </a:spcBef>
              <a:buClr>
                <a:schemeClr val="bg1"/>
              </a:buClr>
              <a:buFont typeface="Wingdings" panose="05000000000000000000" pitchFamily="2" charset="2"/>
              <a:buChar char="§"/>
            </a:pPr>
            <a:r>
              <a:rPr lang="en-US" altLang="ko-KR" sz="2400">
                <a:solidFill>
                  <a:schemeClr val="bg1"/>
                </a:solidFill>
                <a:ea typeface="Noto Sans" panose="020B0502040504020204" pitchFamily="34" charset="0"/>
                <a:cs typeface="Noto Sans" panose="020B0502040504020204" pitchFamily="34" charset="0"/>
              </a:rPr>
              <a:t>Reasonable Accommodation</a:t>
            </a:r>
          </a:p>
          <a:p>
            <a:pPr marL="457200" indent="-457200">
              <a:lnSpc>
                <a:spcPct val="109000"/>
              </a:lnSpc>
              <a:spcBef>
                <a:spcPts val="600"/>
              </a:spcBef>
              <a:buClr>
                <a:schemeClr val="bg1"/>
              </a:buClr>
              <a:buFont typeface="Wingdings" panose="05000000000000000000" pitchFamily="2" charset="2"/>
              <a:buChar char="§"/>
            </a:pPr>
            <a:r>
              <a:rPr lang="en-US" altLang="ko-KR" sz="2400">
                <a:solidFill>
                  <a:schemeClr val="bg1"/>
                </a:solidFill>
                <a:ea typeface="Noto Sans" panose="020B0502040504020204" pitchFamily="34" charset="0"/>
                <a:cs typeface="Noto Sans" panose="020B0502040504020204" pitchFamily="34" charset="0"/>
              </a:rPr>
              <a:t>Reasonable Modification in Policies, Practices, and Procedures</a:t>
            </a:r>
          </a:p>
          <a:p>
            <a:pPr marL="457200" indent="-457200">
              <a:lnSpc>
                <a:spcPct val="109000"/>
              </a:lnSpc>
              <a:spcBef>
                <a:spcPts val="600"/>
              </a:spcBef>
              <a:buClr>
                <a:schemeClr val="bg1"/>
              </a:buClr>
              <a:buFont typeface="Wingdings" panose="05000000000000000000" pitchFamily="2" charset="2"/>
              <a:buChar char="§"/>
            </a:pPr>
            <a:r>
              <a:rPr lang="en-US" altLang="ko-KR" sz="2400">
                <a:solidFill>
                  <a:schemeClr val="bg1"/>
                </a:solidFill>
                <a:ea typeface="Noto Sans" panose="020B0502040504020204" pitchFamily="34" charset="0"/>
                <a:cs typeface="Noto Sans" panose="020B0502040504020204" pitchFamily="34" charset="0"/>
              </a:rPr>
              <a:t>Auxiliary Aids and Services</a:t>
            </a:r>
          </a:p>
        </p:txBody>
      </p:sp>
      <p:sp>
        <p:nvSpPr>
          <p:cNvPr id="2" name="제목 1">
            <a:extLst>
              <a:ext uri="{FF2B5EF4-FFF2-40B4-BE49-F238E27FC236}">
                <a16:creationId xmlns:a16="http://schemas.microsoft.com/office/drawing/2014/main" id="{193C9560-4856-41A2-BEBE-67EB164CC04F}"/>
              </a:ext>
            </a:extLst>
          </p:cNvPr>
          <p:cNvSpPr>
            <a:spLocks noGrp="1"/>
          </p:cNvSpPr>
          <p:nvPr>
            <p:ph type="title"/>
          </p:nvPr>
        </p:nvSpPr>
        <p:spPr>
          <a:xfrm>
            <a:off x="312821" y="658228"/>
            <a:ext cx="3838074" cy="1261809"/>
          </a:xfrm>
        </p:spPr>
        <p:txBody>
          <a:bodyPr/>
          <a:lstStyle/>
          <a:p>
            <a:pPr>
              <a:lnSpc>
                <a:spcPct val="108000"/>
              </a:lnSpc>
              <a:spcBef>
                <a:spcPts val="600"/>
              </a:spcBef>
            </a:pPr>
            <a:r>
              <a:rPr lang="en-US" altLang="ko-KR" sz="3600" b="0">
                <a:solidFill>
                  <a:schemeClr val="bg1"/>
                </a:solidFill>
              </a:rPr>
              <a:t>Disability Accommodations</a:t>
            </a:r>
            <a:endParaRPr lang="en-US" altLang="ko-KR" sz="3600" b="0">
              <a:solidFill>
                <a:schemeClr val="accent2"/>
              </a:solidFill>
            </a:endParaRPr>
          </a:p>
        </p:txBody>
      </p:sp>
      <p:pic>
        <p:nvPicPr>
          <p:cNvPr id="9" name="Picture Placeholder 8" descr="A picture containing indoor, person&#10;&#10;Description automatically generated">
            <a:extLst>
              <a:ext uri="{FF2B5EF4-FFF2-40B4-BE49-F238E27FC236}">
                <a16:creationId xmlns:a16="http://schemas.microsoft.com/office/drawing/2014/main" id="{C3559F27-1E2E-F46F-910B-062E3F6E323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278721" y="0"/>
            <a:ext cx="7913279" cy="6857820"/>
          </a:xfrm>
        </p:spPr>
      </p:pic>
      <p:sp>
        <p:nvSpPr>
          <p:cNvPr id="3" name="Slide Number Placeholder 5">
            <a:extLst>
              <a:ext uri="{FF2B5EF4-FFF2-40B4-BE49-F238E27FC236}">
                <a16:creationId xmlns:a16="http://schemas.microsoft.com/office/drawing/2014/main" id="{BCE7CF98-49D3-604A-D013-FBF779C9BFDE}"/>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24</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787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4E12F-5C9C-86D6-0AE8-148DCFC53B9E}"/>
              </a:ext>
            </a:extLst>
          </p:cNvPr>
          <p:cNvSpPr>
            <a:spLocks noGrp="1"/>
          </p:cNvSpPr>
          <p:nvPr>
            <p:ph type="title"/>
          </p:nvPr>
        </p:nvSpPr>
        <p:spPr/>
        <p:txBody>
          <a:bodyPr/>
          <a:lstStyle/>
          <a:p>
            <a:pPr>
              <a:lnSpc>
                <a:spcPct val="109000"/>
              </a:lnSpc>
              <a:spcBef>
                <a:spcPts val="600"/>
              </a:spcBef>
            </a:pPr>
            <a:r>
              <a:rPr lang="en-US"/>
              <a:t>Examples of Reasonable Accommodation and Reasonable Modification</a:t>
            </a:r>
          </a:p>
        </p:txBody>
      </p:sp>
      <p:sp>
        <p:nvSpPr>
          <p:cNvPr id="4" name="Content Placeholder 3">
            <a:extLst>
              <a:ext uri="{FF2B5EF4-FFF2-40B4-BE49-F238E27FC236}">
                <a16:creationId xmlns:a16="http://schemas.microsoft.com/office/drawing/2014/main" id="{375C3D1B-9329-5198-1E4B-159C1560CF87}"/>
              </a:ext>
            </a:extLst>
          </p:cNvPr>
          <p:cNvSpPr>
            <a:spLocks noGrp="1"/>
          </p:cNvSpPr>
          <p:nvPr>
            <p:ph idx="1"/>
          </p:nvPr>
        </p:nvSpPr>
        <p:spPr>
          <a:xfrm>
            <a:off x="838200" y="1825625"/>
            <a:ext cx="6597316" cy="4351338"/>
          </a:xfrm>
        </p:spPr>
        <p:txBody>
          <a:bodyPr>
            <a:normAutofit/>
          </a:bodyPr>
          <a:lstStyle/>
          <a:p>
            <a:r>
              <a:rPr lang="en-US"/>
              <a:t>Modified work or training schedules</a:t>
            </a:r>
          </a:p>
          <a:p>
            <a:r>
              <a:rPr lang="en-US"/>
              <a:t>Modification of equipment or devices</a:t>
            </a:r>
          </a:p>
          <a:p>
            <a:r>
              <a:rPr lang="en-US"/>
              <a:t>Adjustments or modifications to examinations, training materials or policies</a:t>
            </a:r>
          </a:p>
          <a:p>
            <a:r>
              <a:rPr lang="en-US"/>
              <a:t>Provision of interpreters</a:t>
            </a:r>
          </a:p>
          <a:p>
            <a:r>
              <a:rPr lang="en-US"/>
              <a:t>Use of assistive technology</a:t>
            </a:r>
          </a:p>
          <a:p>
            <a:r>
              <a:rPr lang="en-US"/>
              <a:t>Use of behavioral related supports</a:t>
            </a:r>
          </a:p>
          <a:p>
            <a:pPr marL="0" indent="0">
              <a:buNone/>
            </a:pPr>
            <a:endParaRPr lang="en-US"/>
          </a:p>
        </p:txBody>
      </p:sp>
      <p:pic>
        <p:nvPicPr>
          <p:cNvPr id="6" name="Picture 5" descr="A picture containing earphone, electronics&#10;&#10;Description automatically generated">
            <a:extLst>
              <a:ext uri="{FF2B5EF4-FFF2-40B4-BE49-F238E27FC236}">
                <a16:creationId xmlns:a16="http://schemas.microsoft.com/office/drawing/2014/main" id="{4B9F546F-0347-EAE7-E61B-82EF67D845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9936" y="1179096"/>
            <a:ext cx="2363475" cy="3293338"/>
          </a:xfrm>
          <a:prstGeom prst="rect">
            <a:avLst/>
          </a:prstGeom>
        </p:spPr>
      </p:pic>
      <p:pic>
        <p:nvPicPr>
          <p:cNvPr id="7" name="Graphic 6" descr="Man in business attire">
            <a:extLst>
              <a:ext uri="{FF2B5EF4-FFF2-40B4-BE49-F238E27FC236}">
                <a16:creationId xmlns:a16="http://schemas.microsoft.com/office/drawing/2014/main" id="{C12C7788-17C7-43C4-11BF-27F3C7CDC48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26507" y="5167947"/>
            <a:ext cx="1304925" cy="1762125"/>
          </a:xfrm>
          <a:prstGeom prst="rect">
            <a:avLst/>
          </a:prstGeom>
        </p:spPr>
      </p:pic>
      <p:sp>
        <p:nvSpPr>
          <p:cNvPr id="8" name="TextBox 7">
            <a:extLst>
              <a:ext uri="{FF2B5EF4-FFF2-40B4-BE49-F238E27FC236}">
                <a16:creationId xmlns:a16="http://schemas.microsoft.com/office/drawing/2014/main" id="{D0D132E5-6124-F7DF-4367-84A2E126F84D}"/>
              </a:ext>
            </a:extLst>
          </p:cNvPr>
          <p:cNvSpPr txBox="1"/>
          <p:nvPr/>
        </p:nvSpPr>
        <p:spPr>
          <a:xfrm>
            <a:off x="7614716" y="4571681"/>
            <a:ext cx="4320312" cy="1477328"/>
          </a:xfrm>
          <a:prstGeom prst="rect">
            <a:avLst/>
          </a:prstGeom>
          <a:noFill/>
        </p:spPr>
        <p:txBody>
          <a:bodyPr wrap="square" rtlCol="0">
            <a:spAutoFit/>
          </a:bodyPr>
          <a:lstStyle/>
          <a:p>
            <a:r>
              <a:rPr lang="en-US">
                <a:solidFill>
                  <a:srgbClr val="0070C0"/>
                </a:solidFill>
              </a:rPr>
              <a:t>If your center has a policy against the use of headsets during the training day, can you allow a student with a noise related sensory functional limitation to use noise cancelling headsets?</a:t>
            </a:r>
          </a:p>
        </p:txBody>
      </p:sp>
      <p:sp>
        <p:nvSpPr>
          <p:cNvPr id="9" name="Slide Number Placeholder 5">
            <a:extLst>
              <a:ext uri="{FF2B5EF4-FFF2-40B4-BE49-F238E27FC236}">
                <a16:creationId xmlns:a16="http://schemas.microsoft.com/office/drawing/2014/main" id="{074EE272-F30A-56D5-19B4-FE9453BD1A1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25</a:t>
            </a:fld>
            <a:endParaRPr lang="en-US"/>
          </a:p>
        </p:txBody>
      </p:sp>
      <p:sp>
        <p:nvSpPr>
          <p:cNvPr id="10" name="Rectangle 9">
            <a:extLst>
              <a:ext uri="{FF2B5EF4-FFF2-40B4-BE49-F238E27FC236}">
                <a16:creationId xmlns:a16="http://schemas.microsoft.com/office/drawing/2014/main" id="{E2BCF1CD-4E4E-1483-2001-0DC3FCE45179}"/>
              </a:ext>
            </a:extLst>
          </p:cNvPr>
          <p:cNvSpPr/>
          <p:nvPr/>
        </p:nvSpPr>
        <p:spPr>
          <a:xfrm>
            <a:off x="1082842" y="3874168"/>
            <a:ext cx="1275347" cy="481264"/>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3E3A07E-5186-BC2A-6553-F7D105BEA7D5}"/>
              </a:ext>
            </a:extLst>
          </p:cNvPr>
          <p:cNvCxnSpPr/>
          <p:nvPr/>
        </p:nvCxnSpPr>
        <p:spPr>
          <a:xfrm flipH="1" flipV="1">
            <a:off x="2358189" y="4078705"/>
            <a:ext cx="5256527" cy="974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5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9FF4B46-F684-4687-9E3C-309867912371}"/>
              </a:ext>
            </a:extLst>
          </p:cNvPr>
          <p:cNvSpPr/>
          <p:nvPr/>
        </p:nvSpPr>
        <p:spPr>
          <a:xfrm>
            <a:off x="1126687" y="1518588"/>
            <a:ext cx="3050616" cy="19104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nhaltsplatzhalter 4">
            <a:extLst>
              <a:ext uri="{FF2B5EF4-FFF2-40B4-BE49-F238E27FC236}">
                <a16:creationId xmlns:a16="http://schemas.microsoft.com/office/drawing/2014/main" id="{7406D4F7-034A-43A3-86B6-034515637706}"/>
              </a:ext>
            </a:extLst>
          </p:cNvPr>
          <p:cNvSpPr txBox="1">
            <a:spLocks/>
          </p:cNvSpPr>
          <p:nvPr/>
        </p:nvSpPr>
        <p:spPr>
          <a:xfrm>
            <a:off x="1302472" y="1735130"/>
            <a:ext cx="2699045" cy="1477328"/>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LEARNING DISABILITY</a:t>
            </a:r>
            <a:br>
              <a:rPr lang="en-US" sz="2800" b="1">
                <a:solidFill>
                  <a:schemeClr val="accent1"/>
                </a:solidFill>
                <a:latin typeface="+mj-lt"/>
              </a:rPr>
            </a:br>
            <a:endParaRPr lang="en-US" sz="2000" b="1">
              <a:solidFill>
                <a:schemeClr val="accent1"/>
              </a:solidFill>
              <a:latin typeface="+mj-lt"/>
            </a:endParaRPr>
          </a:p>
          <a:p>
            <a:pPr marL="0" indent="0" algn="ctr">
              <a:lnSpc>
                <a:spcPct val="100000"/>
              </a:lnSpc>
              <a:spcAft>
                <a:spcPts val="0"/>
              </a:spcAft>
              <a:buNone/>
            </a:pPr>
            <a:r>
              <a:rPr lang="en-US" sz="2000">
                <a:solidFill>
                  <a:schemeClr val="tx1">
                    <a:lumMod val="75000"/>
                    <a:lumOff val="25000"/>
                  </a:schemeClr>
                </a:solidFill>
                <a:latin typeface="+mj-lt"/>
              </a:rPr>
              <a:t>Extended Time</a:t>
            </a:r>
          </a:p>
        </p:txBody>
      </p:sp>
      <p:sp>
        <p:nvSpPr>
          <p:cNvPr id="2" name="Slide Number Placeholder 1">
            <a:extLst>
              <a:ext uri="{FF2B5EF4-FFF2-40B4-BE49-F238E27FC236}">
                <a16:creationId xmlns:a16="http://schemas.microsoft.com/office/drawing/2014/main" id="{007159BD-9559-4635-9937-05E61BBB6F00}"/>
              </a:ext>
            </a:extLst>
          </p:cNvPr>
          <p:cNvSpPr>
            <a:spLocks noGrp="1"/>
          </p:cNvSpPr>
          <p:nvPr>
            <p:ph type="sldNum" sz="quarter" idx="4"/>
          </p:nvPr>
        </p:nvSpPr>
        <p:spPr/>
        <p:txBody>
          <a:bodyPr/>
          <a:lstStyle/>
          <a:p>
            <a:fld id="{1612CFAF-8857-4BF8-913D-40681F8A885A}" type="slidenum">
              <a:rPr lang="en-US" smtClean="0"/>
              <a:t>26</a:t>
            </a:fld>
            <a:endParaRPr lang="en-US"/>
          </a:p>
        </p:txBody>
      </p:sp>
      <p:sp>
        <p:nvSpPr>
          <p:cNvPr id="37" name="Title 3">
            <a:extLst>
              <a:ext uri="{FF2B5EF4-FFF2-40B4-BE49-F238E27FC236}">
                <a16:creationId xmlns:a16="http://schemas.microsoft.com/office/drawing/2014/main" id="{5F1F4982-56D8-4BD3-A226-A0BC3E076304}"/>
              </a:ext>
            </a:extLst>
          </p:cNvPr>
          <p:cNvSpPr txBox="1">
            <a:spLocks/>
          </p:cNvSpPr>
          <p:nvPr/>
        </p:nvSpPr>
        <p:spPr>
          <a:xfrm>
            <a:off x="902699" y="466881"/>
            <a:ext cx="11157817" cy="66051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800" kern="1200">
                <a:solidFill>
                  <a:schemeClr val="bg1">
                    <a:lumMod val="50000"/>
                  </a:schemeClr>
                </a:solidFill>
                <a:latin typeface="+mj-lt"/>
                <a:ea typeface="+mj-ea"/>
                <a:cs typeface="+mj-cs"/>
              </a:defRPr>
            </a:lvl1pPr>
          </a:lstStyle>
          <a:p>
            <a:r>
              <a:rPr lang="en-US" sz="3600">
                <a:solidFill>
                  <a:srgbClr val="346898"/>
                </a:solidFill>
              </a:rPr>
              <a:t>More Examples of Changes to Policies/Procedures</a:t>
            </a:r>
          </a:p>
        </p:txBody>
      </p:sp>
      <p:sp>
        <p:nvSpPr>
          <p:cNvPr id="43" name="Rectangle 42">
            <a:extLst>
              <a:ext uri="{FF2B5EF4-FFF2-40B4-BE49-F238E27FC236}">
                <a16:creationId xmlns:a16="http://schemas.microsoft.com/office/drawing/2014/main" id="{0553936A-CA99-4EA3-9497-E90DEC453F85}"/>
              </a:ext>
            </a:extLst>
          </p:cNvPr>
          <p:cNvSpPr/>
          <p:nvPr/>
        </p:nvSpPr>
        <p:spPr>
          <a:xfrm>
            <a:off x="4597711" y="1518588"/>
            <a:ext cx="3050616" cy="191041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7862171-26AB-4D0A-A26F-BCF54155792E}"/>
              </a:ext>
            </a:extLst>
          </p:cNvPr>
          <p:cNvSpPr/>
          <p:nvPr/>
        </p:nvSpPr>
        <p:spPr>
          <a:xfrm>
            <a:off x="8050556" y="1518588"/>
            <a:ext cx="3050616" cy="1910412"/>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A0226A1-CC50-4239-9B47-44515136E53B}"/>
              </a:ext>
            </a:extLst>
          </p:cNvPr>
          <p:cNvSpPr/>
          <p:nvPr/>
        </p:nvSpPr>
        <p:spPr>
          <a:xfrm>
            <a:off x="1126687" y="3820196"/>
            <a:ext cx="3050616" cy="19104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nhaltsplatzhalter 4">
            <a:extLst>
              <a:ext uri="{FF2B5EF4-FFF2-40B4-BE49-F238E27FC236}">
                <a16:creationId xmlns:a16="http://schemas.microsoft.com/office/drawing/2014/main" id="{9B414A13-0A48-43F2-BFDE-642661075F75}"/>
              </a:ext>
            </a:extLst>
          </p:cNvPr>
          <p:cNvSpPr txBox="1">
            <a:spLocks/>
          </p:cNvSpPr>
          <p:nvPr/>
        </p:nvSpPr>
        <p:spPr>
          <a:xfrm>
            <a:off x="1302472" y="4107074"/>
            <a:ext cx="2699045" cy="1431161"/>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DIABETES</a:t>
            </a:r>
            <a:endParaRPr lang="en-US" sz="2000" b="1">
              <a:solidFill>
                <a:srgbClr val="8DB9A6"/>
              </a:solidFill>
              <a:latin typeface="+mj-lt"/>
            </a:endParaRPr>
          </a:p>
          <a:p>
            <a:pPr marL="0" indent="0" algn="ctr">
              <a:lnSpc>
                <a:spcPct val="100000"/>
              </a:lnSpc>
              <a:spcAft>
                <a:spcPts val="0"/>
              </a:spcAft>
              <a:buNone/>
            </a:pPr>
            <a:endParaRPr lang="en-US" sz="2000">
              <a:solidFill>
                <a:schemeClr val="tx1">
                  <a:lumMod val="75000"/>
                  <a:lumOff val="25000"/>
                </a:schemeClr>
              </a:solidFill>
              <a:latin typeface="+mj-lt"/>
            </a:endParaRPr>
          </a:p>
          <a:p>
            <a:pPr marL="0" indent="0" algn="ctr">
              <a:lnSpc>
                <a:spcPct val="100000"/>
              </a:lnSpc>
              <a:spcAft>
                <a:spcPts val="0"/>
              </a:spcAft>
              <a:buNone/>
            </a:pPr>
            <a:endParaRPr lang="en-US" sz="2000">
              <a:solidFill>
                <a:schemeClr val="tx1">
                  <a:lumMod val="75000"/>
                  <a:lumOff val="25000"/>
                </a:schemeClr>
              </a:solidFill>
              <a:latin typeface="+mj-lt"/>
            </a:endParaRPr>
          </a:p>
          <a:p>
            <a:pPr marL="0" indent="0" algn="ctr">
              <a:lnSpc>
                <a:spcPct val="100000"/>
              </a:lnSpc>
              <a:spcBef>
                <a:spcPts val="600"/>
              </a:spcBef>
              <a:spcAft>
                <a:spcPts val="0"/>
              </a:spcAft>
              <a:buNone/>
            </a:pPr>
            <a:r>
              <a:rPr lang="en-US" sz="2000">
                <a:solidFill>
                  <a:schemeClr val="tx1">
                    <a:lumMod val="75000"/>
                    <a:lumOff val="25000"/>
                  </a:schemeClr>
                </a:solidFill>
                <a:latin typeface="+mj-lt"/>
              </a:rPr>
              <a:t>Schedule Adjustment</a:t>
            </a:r>
          </a:p>
        </p:txBody>
      </p:sp>
      <p:sp>
        <p:nvSpPr>
          <p:cNvPr id="53" name="Rectangle 52">
            <a:extLst>
              <a:ext uri="{FF2B5EF4-FFF2-40B4-BE49-F238E27FC236}">
                <a16:creationId xmlns:a16="http://schemas.microsoft.com/office/drawing/2014/main" id="{EF29556E-D212-40C9-9DB8-45DFB09DE439}"/>
              </a:ext>
            </a:extLst>
          </p:cNvPr>
          <p:cNvSpPr/>
          <p:nvPr/>
        </p:nvSpPr>
        <p:spPr>
          <a:xfrm>
            <a:off x="4597711" y="3820196"/>
            <a:ext cx="3050616" cy="19104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F95D524-3AA1-4CC6-ACEB-0FEE13E751AE}"/>
              </a:ext>
            </a:extLst>
          </p:cNvPr>
          <p:cNvSpPr/>
          <p:nvPr/>
        </p:nvSpPr>
        <p:spPr>
          <a:xfrm>
            <a:off x="8050556" y="3820196"/>
            <a:ext cx="3050616" cy="191041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nhaltsplatzhalter 4">
            <a:extLst>
              <a:ext uri="{FF2B5EF4-FFF2-40B4-BE49-F238E27FC236}">
                <a16:creationId xmlns:a16="http://schemas.microsoft.com/office/drawing/2014/main" id="{AFF2B1A9-CD04-4BEF-8570-E324160074AD}"/>
              </a:ext>
            </a:extLst>
          </p:cNvPr>
          <p:cNvSpPr txBox="1">
            <a:spLocks/>
          </p:cNvSpPr>
          <p:nvPr/>
        </p:nvSpPr>
        <p:spPr>
          <a:xfrm>
            <a:off x="4746477" y="1735130"/>
            <a:ext cx="2699045" cy="1477328"/>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ANXIETY DISORDER</a:t>
            </a:r>
            <a:br>
              <a:rPr lang="en-US" sz="2800" b="1">
                <a:solidFill>
                  <a:schemeClr val="accent1"/>
                </a:solidFill>
                <a:latin typeface="+mj-lt"/>
              </a:rPr>
            </a:br>
            <a:endParaRPr lang="en-US" sz="2000" b="1">
              <a:solidFill>
                <a:schemeClr val="accent1"/>
              </a:solidFill>
              <a:latin typeface="+mj-lt"/>
            </a:endParaRPr>
          </a:p>
          <a:p>
            <a:pPr marL="0" indent="0" algn="ctr">
              <a:lnSpc>
                <a:spcPct val="100000"/>
              </a:lnSpc>
              <a:spcAft>
                <a:spcPts val="0"/>
              </a:spcAft>
              <a:buNone/>
            </a:pPr>
            <a:r>
              <a:rPr lang="en-US" sz="2000">
                <a:solidFill>
                  <a:schemeClr val="tx1">
                    <a:lumMod val="75000"/>
                    <a:lumOff val="25000"/>
                  </a:schemeClr>
                </a:solidFill>
                <a:latin typeface="+mj-lt"/>
              </a:rPr>
              <a:t>Breaks</a:t>
            </a:r>
          </a:p>
        </p:txBody>
      </p:sp>
      <p:sp>
        <p:nvSpPr>
          <p:cNvPr id="59" name="Inhaltsplatzhalter 4">
            <a:extLst>
              <a:ext uri="{FF2B5EF4-FFF2-40B4-BE49-F238E27FC236}">
                <a16:creationId xmlns:a16="http://schemas.microsoft.com/office/drawing/2014/main" id="{ACDF59CE-8622-4687-8DA6-C5BA0F0291C2}"/>
              </a:ext>
            </a:extLst>
          </p:cNvPr>
          <p:cNvSpPr txBox="1">
            <a:spLocks/>
          </p:cNvSpPr>
          <p:nvPr/>
        </p:nvSpPr>
        <p:spPr>
          <a:xfrm>
            <a:off x="8190483" y="1753134"/>
            <a:ext cx="2699045" cy="1477328"/>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SEIZURE DISORDER</a:t>
            </a:r>
            <a:endParaRPr lang="en-US" sz="2000" b="1">
              <a:solidFill>
                <a:srgbClr val="8DB9A6"/>
              </a:solidFill>
              <a:latin typeface="+mj-lt"/>
            </a:endParaRPr>
          </a:p>
          <a:p>
            <a:pPr marL="0" indent="0" algn="ctr">
              <a:lnSpc>
                <a:spcPct val="100000"/>
              </a:lnSpc>
              <a:spcAft>
                <a:spcPts val="0"/>
              </a:spcAft>
              <a:buNone/>
            </a:pPr>
            <a:endParaRPr lang="en-US" sz="2000">
              <a:solidFill>
                <a:srgbClr val="0070C0"/>
              </a:solidFill>
              <a:latin typeface="+mj-lt"/>
            </a:endParaRPr>
          </a:p>
          <a:p>
            <a:pPr marL="0" indent="0" algn="ctr">
              <a:lnSpc>
                <a:spcPct val="100000"/>
              </a:lnSpc>
              <a:spcAft>
                <a:spcPts val="0"/>
              </a:spcAft>
              <a:buNone/>
            </a:pPr>
            <a:r>
              <a:rPr lang="en-US" sz="2000">
                <a:solidFill>
                  <a:schemeClr val="tx1"/>
                </a:solidFill>
                <a:latin typeface="+mj-lt"/>
              </a:rPr>
              <a:t>Bottom Bunk</a:t>
            </a:r>
          </a:p>
        </p:txBody>
      </p:sp>
      <p:sp>
        <p:nvSpPr>
          <p:cNvPr id="45" name="Inhaltsplatzhalter 4">
            <a:extLst>
              <a:ext uri="{FF2B5EF4-FFF2-40B4-BE49-F238E27FC236}">
                <a16:creationId xmlns:a16="http://schemas.microsoft.com/office/drawing/2014/main" id="{DF661FA4-82DD-4704-A0A3-1E4C8833BA99}"/>
              </a:ext>
            </a:extLst>
          </p:cNvPr>
          <p:cNvSpPr txBox="1">
            <a:spLocks/>
          </p:cNvSpPr>
          <p:nvPr/>
        </p:nvSpPr>
        <p:spPr>
          <a:xfrm>
            <a:off x="4773496" y="4058301"/>
            <a:ext cx="2699045" cy="1477328"/>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ADHD</a:t>
            </a:r>
            <a:br>
              <a:rPr lang="en-US" sz="2800" b="1">
                <a:solidFill>
                  <a:schemeClr val="accent1"/>
                </a:solidFill>
                <a:latin typeface="+mj-lt"/>
              </a:rPr>
            </a:br>
            <a:endParaRPr lang="en-US" sz="2800" b="1">
              <a:solidFill>
                <a:schemeClr val="accent1"/>
              </a:solidFill>
              <a:latin typeface="+mj-lt"/>
            </a:endParaRPr>
          </a:p>
          <a:p>
            <a:pPr marL="0" indent="0" algn="ctr">
              <a:lnSpc>
                <a:spcPct val="100000"/>
              </a:lnSpc>
              <a:spcAft>
                <a:spcPts val="0"/>
              </a:spcAft>
              <a:buNone/>
            </a:pPr>
            <a:endParaRPr lang="en-US" sz="2000" b="1">
              <a:solidFill>
                <a:schemeClr val="accent1"/>
              </a:solidFill>
              <a:latin typeface="+mj-lt"/>
            </a:endParaRPr>
          </a:p>
          <a:p>
            <a:pPr marL="0" indent="0" algn="ctr">
              <a:lnSpc>
                <a:spcPct val="100000"/>
              </a:lnSpc>
              <a:spcAft>
                <a:spcPts val="0"/>
              </a:spcAft>
              <a:buNone/>
            </a:pPr>
            <a:r>
              <a:rPr lang="en-US" sz="2000">
                <a:solidFill>
                  <a:schemeClr val="tx1">
                    <a:lumMod val="75000"/>
                    <a:lumOff val="25000"/>
                  </a:schemeClr>
                </a:solidFill>
                <a:latin typeface="+mj-lt"/>
              </a:rPr>
              <a:t>Test in Private Setting</a:t>
            </a:r>
          </a:p>
        </p:txBody>
      </p:sp>
      <p:sp>
        <p:nvSpPr>
          <p:cNvPr id="46" name="Inhaltsplatzhalter 4">
            <a:extLst>
              <a:ext uri="{FF2B5EF4-FFF2-40B4-BE49-F238E27FC236}">
                <a16:creationId xmlns:a16="http://schemas.microsoft.com/office/drawing/2014/main" id="{7075ED69-8BA1-4E56-9C2E-7A5EC9A90E69}"/>
              </a:ext>
            </a:extLst>
          </p:cNvPr>
          <p:cNvSpPr txBox="1">
            <a:spLocks/>
          </p:cNvSpPr>
          <p:nvPr/>
        </p:nvSpPr>
        <p:spPr>
          <a:xfrm>
            <a:off x="8190483" y="4060921"/>
            <a:ext cx="2699045" cy="1431161"/>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PHYSICAL</a:t>
            </a:r>
            <a:endParaRPr lang="en-US" sz="2000" b="1">
              <a:solidFill>
                <a:srgbClr val="8DB9A6"/>
              </a:solidFill>
              <a:latin typeface="+mj-lt"/>
            </a:endParaRPr>
          </a:p>
          <a:p>
            <a:pPr marL="0" indent="0" algn="ctr">
              <a:lnSpc>
                <a:spcPct val="100000"/>
              </a:lnSpc>
              <a:spcAft>
                <a:spcPts val="0"/>
              </a:spcAft>
              <a:buNone/>
            </a:pPr>
            <a:endParaRPr lang="en-US" sz="2000">
              <a:solidFill>
                <a:schemeClr val="tx1">
                  <a:lumMod val="75000"/>
                  <a:lumOff val="25000"/>
                </a:schemeClr>
              </a:solidFill>
              <a:latin typeface="+mj-lt"/>
            </a:endParaRPr>
          </a:p>
          <a:p>
            <a:pPr marL="0" indent="0" algn="ctr">
              <a:lnSpc>
                <a:spcPct val="100000"/>
              </a:lnSpc>
              <a:spcAft>
                <a:spcPts val="0"/>
              </a:spcAft>
              <a:buNone/>
            </a:pPr>
            <a:endParaRPr lang="en-US" sz="2000">
              <a:solidFill>
                <a:schemeClr val="tx1">
                  <a:lumMod val="75000"/>
                  <a:lumOff val="25000"/>
                </a:schemeClr>
              </a:solidFill>
              <a:latin typeface="+mj-lt"/>
            </a:endParaRPr>
          </a:p>
          <a:p>
            <a:pPr marL="0" indent="0" algn="ctr">
              <a:lnSpc>
                <a:spcPct val="100000"/>
              </a:lnSpc>
              <a:spcBef>
                <a:spcPts val="600"/>
              </a:spcBef>
              <a:spcAft>
                <a:spcPts val="0"/>
              </a:spcAft>
              <a:buNone/>
            </a:pPr>
            <a:r>
              <a:rPr lang="en-US" sz="2000">
                <a:solidFill>
                  <a:schemeClr val="tx1">
                    <a:lumMod val="75000"/>
                    <a:lumOff val="25000"/>
                  </a:schemeClr>
                </a:solidFill>
                <a:latin typeface="+mj-lt"/>
              </a:rPr>
              <a:t>Elevator Pass</a:t>
            </a:r>
          </a:p>
        </p:txBody>
      </p:sp>
    </p:spTree>
    <p:extLst>
      <p:ext uri="{BB962C8B-B14F-4D97-AF65-F5344CB8AC3E}">
        <p14:creationId xmlns:p14="http://schemas.microsoft.com/office/powerpoint/2010/main" val="26790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852597" y="1193620"/>
            <a:ext cx="4216954"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200" i="0" u="none" strike="noStrike" kern="1200" cap="none" spc="0" normalizeH="0" baseline="0" noProof="0">
                <a:ln>
                  <a:noFill/>
                </a:ln>
                <a:effectLst/>
                <a:uLnTx/>
                <a:uFillTx/>
                <a:latin typeface="+mj-lt"/>
                <a:ea typeface="+mn-ea"/>
                <a:cs typeface="+mn-cs"/>
              </a:rPr>
              <a:t>Auxiliary Aids </a:t>
            </a:r>
            <a:br>
              <a:rPr kumimoji="0" lang="en-US" altLang="ko-KR" sz="3200" i="0" u="none" strike="noStrike" kern="1200" cap="none" spc="0" normalizeH="0" baseline="0" noProof="0">
                <a:ln>
                  <a:noFill/>
                </a:ln>
                <a:effectLst/>
                <a:uLnTx/>
                <a:uFillTx/>
                <a:latin typeface="+mj-lt"/>
                <a:ea typeface="+mn-ea"/>
                <a:cs typeface="+mn-cs"/>
              </a:rPr>
            </a:br>
            <a:r>
              <a:rPr kumimoji="0" lang="en-US" altLang="ko-KR" sz="3200" i="0" u="none" strike="noStrike" kern="1200" cap="none" spc="0" normalizeH="0" baseline="0" noProof="0">
                <a:ln>
                  <a:noFill/>
                </a:ln>
                <a:effectLst/>
                <a:uLnTx/>
                <a:uFillTx/>
                <a:latin typeface="+mj-lt"/>
                <a:ea typeface="+mn-ea"/>
                <a:cs typeface="+mn-cs"/>
              </a:rPr>
              <a:t>and Services</a:t>
            </a:r>
            <a:br>
              <a:rPr kumimoji="0" lang="en-US" altLang="ko-KR" sz="3200" b="1" i="0" u="none" strike="noStrike" kern="1200" cap="none" spc="0" normalizeH="0" baseline="0" noProof="0">
                <a:ln>
                  <a:noFill/>
                </a:ln>
                <a:effectLst/>
                <a:uLnTx/>
                <a:uFillTx/>
                <a:latin typeface="+mj-lt"/>
                <a:ea typeface="+mn-ea"/>
                <a:cs typeface="+mn-cs"/>
              </a:rPr>
            </a:br>
            <a:r>
              <a:rPr kumimoji="0" lang="en-US" altLang="ko-KR" sz="2000" i="0" u="none" strike="noStrike" kern="1200" cap="none" spc="0" normalizeH="0" baseline="0" noProof="0">
                <a:ln>
                  <a:noFill/>
                </a:ln>
                <a:solidFill>
                  <a:schemeClr val="tx1"/>
                </a:solidFill>
                <a:effectLst/>
                <a:uLnTx/>
                <a:uFillTx/>
                <a:latin typeface="+mj-lt"/>
                <a:ea typeface="+mn-ea"/>
                <a:cs typeface="+mn-cs"/>
              </a:rPr>
              <a:t>Form 2-03 and Appendix 201</a:t>
            </a:r>
            <a:endParaRPr kumimoji="0" lang="en-US" altLang="ko-KR" sz="2000" i="0" u="none" strike="noStrike" kern="1200" cap="none" spc="-136" normalizeH="0" baseline="0" noProof="0">
              <a:ln>
                <a:noFill/>
              </a:ln>
              <a:solidFill>
                <a:schemeClr val="tx1"/>
              </a:solidFill>
              <a:effectLst/>
              <a:uLnTx/>
              <a:uFillTx/>
              <a:latin typeface="+mj-lt"/>
              <a:ea typeface="Noto Sans" panose="020B0502040504020204" pitchFamily="34" charset="0"/>
              <a:cs typeface="Noto Sans" panose="020B0502040504020204" pitchFamily="34" charset="0"/>
            </a:endParaRP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27</a:t>
            </a:fld>
            <a:endParaRPr lang="en-US"/>
          </a:p>
        </p:txBody>
      </p:sp>
      <p:sp>
        <p:nvSpPr>
          <p:cNvPr id="38" name="직사각형 37">
            <a:extLst>
              <a:ext uri="{C183D7F6-B498-43B3-948B-1728B52AA6E4}">
                <adec:decorative xmlns:adec="http://schemas.microsoft.com/office/drawing/2017/decorative" val="1"/>
              </a:ext>
            </a:extLst>
          </p:cNvPr>
          <p:cNvSpPr/>
          <p:nvPr/>
        </p:nvSpPr>
        <p:spPr>
          <a:xfrm>
            <a:off x="813744" y="2938314"/>
            <a:ext cx="4255807" cy="2987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pic>
        <p:nvPicPr>
          <p:cNvPr id="6" name="Picture 5">
            <a:extLst>
              <a:ext uri="{FF2B5EF4-FFF2-40B4-BE49-F238E27FC236}">
                <a16:creationId xmlns:a16="http://schemas.microsoft.com/office/drawing/2014/main" id="{A9AFAA9C-2257-BE80-BB15-8B349579E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5384" y="2839349"/>
            <a:ext cx="2956816" cy="3238781"/>
          </a:xfrm>
          <a:prstGeom prst="rect">
            <a:avLst/>
          </a:prstGeom>
        </p:spPr>
      </p:pic>
      <p:sp>
        <p:nvSpPr>
          <p:cNvPr id="7" name="TextBox 6">
            <a:extLst>
              <a:ext uri="{FF2B5EF4-FFF2-40B4-BE49-F238E27FC236}">
                <a16:creationId xmlns:a16="http://schemas.microsoft.com/office/drawing/2014/main" id="{C9559129-D820-E657-4AB7-30058593A7F3}"/>
              </a:ext>
            </a:extLst>
          </p:cNvPr>
          <p:cNvSpPr txBox="1"/>
          <p:nvPr/>
        </p:nvSpPr>
        <p:spPr>
          <a:xfrm>
            <a:off x="5991726" y="6118814"/>
            <a:ext cx="6063944" cy="276999"/>
          </a:xfrm>
          <a:prstGeom prst="rect">
            <a:avLst/>
          </a:prstGeom>
          <a:noFill/>
        </p:spPr>
        <p:txBody>
          <a:bodyPr wrap="square">
            <a:spAutoFit/>
          </a:bodyPr>
          <a:lstStyle/>
          <a:p>
            <a:r>
              <a:rPr lang="en-US" sz="1200"/>
              <a:t>https://askjan.org/products/Communication-Access-Realtime-Translation-CART.cfm</a:t>
            </a:r>
          </a:p>
        </p:txBody>
      </p:sp>
      <p:sp>
        <p:nvSpPr>
          <p:cNvPr id="8" name="TextBox 7">
            <a:extLst>
              <a:ext uri="{FF2B5EF4-FFF2-40B4-BE49-F238E27FC236}">
                <a16:creationId xmlns:a16="http://schemas.microsoft.com/office/drawing/2014/main" id="{DAD5891B-18AA-2706-886C-9D745884C866}"/>
              </a:ext>
            </a:extLst>
          </p:cNvPr>
          <p:cNvSpPr txBox="1"/>
          <p:nvPr/>
        </p:nvSpPr>
        <p:spPr>
          <a:xfrm>
            <a:off x="5991726" y="779870"/>
            <a:ext cx="5439362" cy="1821204"/>
          </a:xfrm>
          <a:prstGeom prst="rect">
            <a:avLst/>
          </a:prstGeom>
          <a:noFill/>
        </p:spPr>
        <p:txBody>
          <a:bodyPr wrap="square" rtlCol="0">
            <a:spAutoFit/>
          </a:bodyPr>
          <a:lstStyle/>
          <a:p>
            <a:pPr algn="ctr">
              <a:lnSpc>
                <a:spcPct val="109000"/>
              </a:lnSpc>
              <a:spcBef>
                <a:spcPts val="600"/>
              </a:spcBef>
            </a:pPr>
            <a:r>
              <a:rPr lang="en-US" sz="2000" b="1"/>
              <a:t>Communication Access Realtime Translation (CART)</a:t>
            </a:r>
          </a:p>
          <a:p>
            <a:pPr algn="ctr">
              <a:lnSpc>
                <a:spcPct val="109000"/>
              </a:lnSpc>
              <a:spcBef>
                <a:spcPts val="600"/>
              </a:spcBef>
            </a:pPr>
            <a:r>
              <a:rPr lang="en-US" sz="2000"/>
              <a:t>The instant translation of the spoken word into English text using a stenotype machine, laptop and real-time software</a:t>
            </a:r>
          </a:p>
        </p:txBody>
      </p:sp>
      <p:sp>
        <p:nvSpPr>
          <p:cNvPr id="4" name="TextBox 3">
            <a:extLst>
              <a:ext uri="{FF2B5EF4-FFF2-40B4-BE49-F238E27FC236}">
                <a16:creationId xmlns:a16="http://schemas.microsoft.com/office/drawing/2014/main" id="{CD310BE1-2E4D-3580-C149-E9B9BC8E30E1}"/>
              </a:ext>
            </a:extLst>
          </p:cNvPr>
          <p:cNvSpPr txBox="1"/>
          <p:nvPr/>
        </p:nvSpPr>
        <p:spPr>
          <a:xfrm>
            <a:off x="852597" y="3236493"/>
            <a:ext cx="4216954" cy="2405082"/>
          </a:xfrm>
          <a:prstGeom prst="rect">
            <a:avLst/>
          </a:prstGeom>
          <a:noFill/>
        </p:spPr>
        <p:txBody>
          <a:bodyPr wrap="square" rtlCol="0">
            <a:spAutoFit/>
          </a:bodyPr>
          <a:lstStyle/>
          <a:p>
            <a:pPr algn="ctr">
              <a:lnSpc>
                <a:spcPct val="109000"/>
              </a:lnSpc>
              <a:spcBef>
                <a:spcPts val="600"/>
              </a:spcBef>
              <a:spcAft>
                <a:spcPts val="600"/>
              </a:spcAft>
              <a:buClr>
                <a:srgbClr val="32669A"/>
              </a:buClr>
            </a:pPr>
            <a:r>
              <a:rPr lang="en-US" sz="2800" b="0" i="0" u="none" strike="noStrike" baseline="0">
                <a:cs typeface="Calibri" panose="020F0502020204030204" pitchFamily="34" charset="0"/>
              </a:rPr>
              <a:t>Auxiliary Aids and Services are devices or services that </a:t>
            </a:r>
            <a:r>
              <a:rPr lang="en-US" sz="2800" b="1" i="0" u="none" strike="noStrike" baseline="0">
                <a:solidFill>
                  <a:srgbClr val="32669A"/>
                </a:solidFill>
                <a:cs typeface="Calibri" panose="020F0502020204030204" pitchFamily="34" charset="0"/>
              </a:rPr>
              <a:t>enable effective communication</a:t>
            </a:r>
            <a:r>
              <a:rPr lang="en-US" sz="2800" b="0" i="0" u="none" strike="noStrike" baseline="0">
                <a:cs typeface="Calibri" panose="020F0502020204030204" pitchFamily="34" charset="0"/>
              </a:rPr>
              <a:t>.  </a:t>
            </a:r>
          </a:p>
        </p:txBody>
      </p:sp>
    </p:spTree>
    <p:extLst>
      <p:ext uri="{BB962C8B-B14F-4D97-AF65-F5344CB8AC3E}">
        <p14:creationId xmlns:p14="http://schemas.microsoft.com/office/powerpoint/2010/main" val="3432149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Documentation of Disability</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28</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682170" y="1583155"/>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Sources and Content</a:t>
            </a:r>
            <a:endParaRPr lang="ko-KR" altLang="en-US" sz="2800">
              <a:solidFill>
                <a:schemeClr val="bg1"/>
              </a:solidFill>
              <a:latin typeface="+mj-lt"/>
              <a:cs typeface="Calibri" panose="020F0502020204030204" pitchFamily="34" charset="0"/>
            </a:endParaRP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28</a:t>
            </a:fld>
            <a:endParaRPr lang="en-US" sz="1200">
              <a:solidFill>
                <a:schemeClr val="bg1"/>
              </a:solidFill>
              <a:latin typeface="Arial" panose="020B0604020202020204" pitchFamily="34" charset="0"/>
              <a:cs typeface="Arial" panose="020B0604020202020204" pitchFamily="34" charset="0"/>
            </a:endParaRPr>
          </a:p>
        </p:txBody>
      </p:sp>
      <p:pic>
        <p:nvPicPr>
          <p:cNvPr id="9" name="Picture Placeholder 8" descr="Close-up of a file folder with a label&#10;&#10;Description automatically generated">
            <a:extLst>
              <a:ext uri="{FF2B5EF4-FFF2-40B4-BE49-F238E27FC236}">
                <a16:creationId xmlns:a16="http://schemas.microsoft.com/office/drawing/2014/main" id="{877C216B-CC34-1AC6-C686-42E5477EDF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2037946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8216C64-77BD-4A51-9FF4-32A0E38AA3A0}"/>
              </a:ext>
            </a:extLst>
          </p:cNvPr>
          <p:cNvSpPr/>
          <p:nvPr/>
        </p:nvSpPr>
        <p:spPr>
          <a:xfrm>
            <a:off x="1443755" y="3745491"/>
            <a:ext cx="2480428" cy="2314736"/>
          </a:xfrm>
          <a:prstGeom prst="rect">
            <a:avLst/>
          </a:prstGeom>
        </p:spPr>
        <p:txBody>
          <a:bodyPr wrap="square">
            <a:spAutoFit/>
          </a:bodyPr>
          <a:lstStyle/>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Physicians</a:t>
            </a:r>
          </a:p>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Psychiatrists </a:t>
            </a:r>
          </a:p>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Psychologists</a:t>
            </a:r>
          </a:p>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Medical Specialists</a:t>
            </a:r>
          </a:p>
        </p:txBody>
      </p:sp>
      <p:sp>
        <p:nvSpPr>
          <p:cNvPr id="46" name="Oval 45">
            <a:extLst>
              <a:ext uri="{FF2B5EF4-FFF2-40B4-BE49-F238E27FC236}">
                <a16:creationId xmlns:a16="http://schemas.microsoft.com/office/drawing/2014/main" id="{28F07CF8-CBC8-442F-A3B3-5993DBD9807C}"/>
              </a:ext>
            </a:extLst>
          </p:cNvPr>
          <p:cNvSpPr/>
          <p:nvPr/>
        </p:nvSpPr>
        <p:spPr>
          <a:xfrm>
            <a:off x="1733671" y="1721444"/>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59E90E1-1F8C-44A0-99E2-A7A53FD6E49A}"/>
              </a:ext>
            </a:extLst>
          </p:cNvPr>
          <p:cNvSpPr/>
          <p:nvPr/>
        </p:nvSpPr>
        <p:spPr>
          <a:xfrm>
            <a:off x="5165296" y="1721444"/>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1EE9842-314D-4BB0-AAAD-A50B4B66D688}"/>
              </a:ext>
            </a:extLst>
          </p:cNvPr>
          <p:cNvSpPr/>
          <p:nvPr/>
        </p:nvSpPr>
        <p:spPr>
          <a:xfrm>
            <a:off x="8631116" y="1721444"/>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E941CC7-FC8C-45AA-A80F-54327C5CC0B3}"/>
              </a:ext>
            </a:extLst>
          </p:cNvPr>
          <p:cNvCxnSpPr/>
          <p:nvPr/>
        </p:nvCxnSpPr>
        <p:spPr>
          <a:xfrm>
            <a:off x="4376177" y="1721444"/>
            <a:ext cx="0" cy="42280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2954E5-7F4E-4F33-B183-A827F8FBF4B2}"/>
              </a:ext>
            </a:extLst>
          </p:cNvPr>
          <p:cNvCxnSpPr/>
          <p:nvPr/>
        </p:nvCxnSpPr>
        <p:spPr>
          <a:xfrm>
            <a:off x="7824900" y="1721444"/>
            <a:ext cx="0" cy="42280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C2962D-5364-47E8-E95C-7D97BBFB49F6}"/>
              </a:ext>
            </a:extLst>
          </p:cNvPr>
          <p:cNvSpPr txBox="1"/>
          <p:nvPr/>
        </p:nvSpPr>
        <p:spPr>
          <a:xfrm>
            <a:off x="2041057" y="597924"/>
            <a:ext cx="8109912" cy="646331"/>
          </a:xfrm>
          <a:prstGeom prst="rect">
            <a:avLst/>
          </a:prstGeom>
          <a:noFill/>
        </p:spPr>
        <p:txBody>
          <a:bodyPr wrap="none" rtlCol="0">
            <a:spAutoFit/>
          </a:bodyPr>
          <a:lstStyle/>
          <a:p>
            <a:pPr algn="ctr"/>
            <a:r>
              <a:rPr lang="en-US" sz="3600">
                <a:solidFill>
                  <a:srgbClr val="32669A"/>
                </a:solidFill>
                <a:latin typeface="+mj-lt"/>
              </a:rPr>
              <a:t>Documentation of Disability Resources</a:t>
            </a:r>
          </a:p>
        </p:txBody>
      </p:sp>
      <p:sp>
        <p:nvSpPr>
          <p:cNvPr id="7" name="Rectangle 6">
            <a:extLst>
              <a:ext uri="{FF2B5EF4-FFF2-40B4-BE49-F238E27FC236}">
                <a16:creationId xmlns:a16="http://schemas.microsoft.com/office/drawing/2014/main" id="{8F8A5910-1D6D-3DBC-34B3-F8DA16D36C98}"/>
              </a:ext>
            </a:extLst>
          </p:cNvPr>
          <p:cNvSpPr/>
          <p:nvPr/>
        </p:nvSpPr>
        <p:spPr>
          <a:xfrm>
            <a:off x="5059685" y="3772936"/>
            <a:ext cx="2480428" cy="1835246"/>
          </a:xfrm>
          <a:prstGeom prst="rect">
            <a:avLst/>
          </a:prstGeom>
        </p:spPr>
        <p:txBody>
          <a:bodyPr wrap="square">
            <a:spAutoFit/>
          </a:bodyPr>
          <a:lstStyle/>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Therapists</a:t>
            </a:r>
          </a:p>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Social Workers</a:t>
            </a:r>
          </a:p>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Nurses</a:t>
            </a:r>
          </a:p>
        </p:txBody>
      </p:sp>
      <p:sp>
        <p:nvSpPr>
          <p:cNvPr id="8" name="Rectangle 7">
            <a:extLst>
              <a:ext uri="{FF2B5EF4-FFF2-40B4-BE49-F238E27FC236}">
                <a16:creationId xmlns:a16="http://schemas.microsoft.com/office/drawing/2014/main" id="{78010034-1B5F-8E42-1E87-8C0B43C09642}"/>
              </a:ext>
            </a:extLst>
          </p:cNvPr>
          <p:cNvSpPr/>
          <p:nvPr/>
        </p:nvSpPr>
        <p:spPr>
          <a:xfrm>
            <a:off x="8468625" y="3835468"/>
            <a:ext cx="2480428" cy="1681358"/>
          </a:xfrm>
          <a:prstGeom prst="rect">
            <a:avLst/>
          </a:prstGeom>
        </p:spPr>
        <p:txBody>
          <a:bodyPr wrap="square">
            <a:spAutoFit/>
          </a:bodyPr>
          <a:lstStyle/>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Physical, speech, and occupational therapists</a:t>
            </a:r>
          </a:p>
        </p:txBody>
      </p:sp>
      <p:pic>
        <p:nvPicPr>
          <p:cNvPr id="19" name="Picture Placeholder 18" descr="A picture containing person&#10;&#10;Description automatically generated">
            <a:extLst>
              <a:ext uri="{FF2B5EF4-FFF2-40B4-BE49-F238E27FC236}">
                <a16:creationId xmlns:a16="http://schemas.microsoft.com/office/drawing/2014/main" id="{399FCAF3-B11F-22B9-B902-5DF55319513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30" name="Picture Placeholder 29" descr="A picture containing clothing, person, standing, posing&#10;&#10;Description automatically generated">
            <a:extLst>
              <a:ext uri="{FF2B5EF4-FFF2-40B4-BE49-F238E27FC236}">
                <a16:creationId xmlns:a16="http://schemas.microsoft.com/office/drawing/2014/main" id="{856C17A7-A47D-4A0C-E314-3FF19D8B9563}"/>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p:pic>
      <p:pic>
        <p:nvPicPr>
          <p:cNvPr id="28" name="Picture Placeholder 27" descr="A person working on the computer&#10;&#10;Description automatically generated with medium confidence">
            <a:extLst>
              <a:ext uri="{FF2B5EF4-FFF2-40B4-BE49-F238E27FC236}">
                <a16:creationId xmlns:a16="http://schemas.microsoft.com/office/drawing/2014/main" id="{AC83FDF3-0CD4-8526-753F-7F746148EE9E}"/>
              </a:ext>
            </a:extLst>
          </p:cNvPr>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rcRect/>
          <a:stretch>
            <a:fillRect/>
          </a:stretch>
        </p:blipFill>
        <p:spPr/>
      </p:pic>
      <p:sp>
        <p:nvSpPr>
          <p:cNvPr id="2" name="Slide Number Placeholder 5">
            <a:extLst>
              <a:ext uri="{FF2B5EF4-FFF2-40B4-BE49-F238E27FC236}">
                <a16:creationId xmlns:a16="http://schemas.microsoft.com/office/drawing/2014/main" id="{DEFA426C-B0A2-5C99-2424-CE8515EC67E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29</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0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2322CD4-18F6-6B11-4136-6370A848F3DA}"/>
              </a:ext>
            </a:extLst>
          </p:cNvPr>
          <p:cNvSpPr/>
          <p:nvPr/>
        </p:nvSpPr>
        <p:spPr>
          <a:xfrm>
            <a:off x="8210411" y="1363055"/>
            <a:ext cx="3054722" cy="2361630"/>
          </a:xfrm>
          <a:prstGeom prst="roundRect">
            <a:avLst>
              <a:gd name="adj" fmla="val 7175"/>
            </a:avLst>
          </a:prstGeom>
          <a:solidFill>
            <a:srgbClr val="B9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2EFCA321-D536-40FA-9CE4-C6A5BF932AD3}"/>
              </a:ext>
            </a:extLst>
          </p:cNvPr>
          <p:cNvSpPr/>
          <p:nvPr/>
        </p:nvSpPr>
        <p:spPr>
          <a:xfrm>
            <a:off x="926376" y="3922220"/>
            <a:ext cx="3054722" cy="2361630"/>
          </a:xfrm>
          <a:prstGeom prst="roundRect">
            <a:avLst>
              <a:gd name="adj" fmla="val 7175"/>
            </a:avLst>
          </a:prstGeom>
          <a:solidFill>
            <a:srgbClr val="32669A"/>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52AC372A-EE68-4752-A842-DA7104F09D4F}"/>
              </a:ext>
            </a:extLst>
          </p:cNvPr>
          <p:cNvSpPr/>
          <p:nvPr/>
        </p:nvSpPr>
        <p:spPr>
          <a:xfrm>
            <a:off x="4568898" y="1378604"/>
            <a:ext cx="3054722" cy="2361630"/>
          </a:xfrm>
          <a:prstGeom prst="roundRect">
            <a:avLst>
              <a:gd name="adj" fmla="val 71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EA68A33B-81A1-4139-8760-A1A22C70A31E}"/>
              </a:ext>
            </a:extLst>
          </p:cNvPr>
          <p:cNvSpPr/>
          <p:nvPr/>
        </p:nvSpPr>
        <p:spPr>
          <a:xfrm>
            <a:off x="926377" y="1395782"/>
            <a:ext cx="3054721" cy="2361630"/>
          </a:xfrm>
          <a:prstGeom prst="roundRect">
            <a:avLst>
              <a:gd name="adj" fmla="val 7175"/>
            </a:avLst>
          </a:prstGeom>
          <a:solidFill>
            <a:srgbClr val="768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F654C6-61BB-4672-8B4C-0B94B02B7155}"/>
              </a:ext>
            </a:extLst>
          </p:cNvPr>
          <p:cNvSpPr txBox="1"/>
          <p:nvPr/>
        </p:nvSpPr>
        <p:spPr>
          <a:xfrm>
            <a:off x="813027" y="547161"/>
            <a:ext cx="9054873" cy="646331"/>
          </a:xfrm>
          <a:prstGeom prst="rect">
            <a:avLst/>
          </a:prstGeom>
          <a:noFill/>
        </p:spPr>
        <p:txBody>
          <a:bodyPr wrap="square" rtlCol="0">
            <a:spAutoFit/>
          </a:bodyPr>
          <a:lstStyle/>
          <a:p>
            <a:r>
              <a:rPr lang="en-US" sz="3600" b="1">
                <a:solidFill>
                  <a:srgbClr val="32669A"/>
                </a:solidFill>
                <a:latin typeface="Arial" panose="020B0604020202020204" pitchFamily="34" charset="0"/>
                <a:cs typeface="Arial" panose="020B0604020202020204" pitchFamily="34" charset="0"/>
              </a:rPr>
              <a:t>Objectives</a:t>
            </a:r>
          </a:p>
        </p:txBody>
      </p:sp>
      <p:grpSp>
        <p:nvGrpSpPr>
          <p:cNvPr id="72" name="Group 71">
            <a:extLst>
              <a:ext uri="{FF2B5EF4-FFF2-40B4-BE49-F238E27FC236}">
                <a16:creationId xmlns:a16="http://schemas.microsoft.com/office/drawing/2014/main" id="{A0DD8A48-F03E-419C-AC11-D7C7A349A430}"/>
              </a:ext>
            </a:extLst>
          </p:cNvPr>
          <p:cNvGrpSpPr/>
          <p:nvPr/>
        </p:nvGrpSpPr>
        <p:grpSpPr>
          <a:xfrm>
            <a:off x="4700375" y="1458403"/>
            <a:ext cx="2791249" cy="1806945"/>
            <a:chOff x="7185763" y="4745951"/>
            <a:chExt cx="2325423" cy="1806945"/>
          </a:xfrm>
        </p:grpSpPr>
        <p:sp>
          <p:nvSpPr>
            <p:cNvPr id="20" name="TextBox 19">
              <a:extLst>
                <a:ext uri="{FF2B5EF4-FFF2-40B4-BE49-F238E27FC236}">
                  <a16:creationId xmlns:a16="http://schemas.microsoft.com/office/drawing/2014/main" id="{69BAF4C4-CB8F-4134-81E2-CB67E1116C65}"/>
                </a:ext>
              </a:extLst>
            </p:cNvPr>
            <p:cNvSpPr txBox="1"/>
            <p:nvPr/>
          </p:nvSpPr>
          <p:spPr>
            <a:xfrm>
              <a:off x="7185763" y="5075568"/>
              <a:ext cx="2325423" cy="1477328"/>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Describe the responsibilities and key considerations for communicating with an applicant with a disability.</a:t>
              </a:r>
            </a:p>
          </p:txBody>
        </p:sp>
        <p:sp>
          <p:nvSpPr>
            <p:cNvPr id="21" name="TextBox 20">
              <a:extLst>
                <a:ext uri="{FF2B5EF4-FFF2-40B4-BE49-F238E27FC236}">
                  <a16:creationId xmlns:a16="http://schemas.microsoft.com/office/drawing/2014/main" id="{D52C2914-F594-4AD5-9CA9-3C8C14A6D20D}"/>
                </a:ext>
              </a:extLst>
            </p:cNvPr>
            <p:cNvSpPr txBox="1"/>
            <p:nvPr/>
          </p:nvSpPr>
          <p:spPr>
            <a:xfrm>
              <a:off x="7185764" y="4745951"/>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Communication</a:t>
              </a:r>
            </a:p>
          </p:txBody>
        </p:sp>
      </p:grpSp>
      <p:sp>
        <p:nvSpPr>
          <p:cNvPr id="2" name="Slide Number Placeholder 5">
            <a:extLst>
              <a:ext uri="{FF2B5EF4-FFF2-40B4-BE49-F238E27FC236}">
                <a16:creationId xmlns:a16="http://schemas.microsoft.com/office/drawing/2014/main" id="{D3CB96DC-D7E3-CAB8-F716-C809AA81BDC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a:t>
            </a:fld>
            <a:endParaRPr lang="en-US" sz="12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BB338864-A5BC-E823-4FCF-6F4153ADB493}"/>
              </a:ext>
            </a:extLst>
          </p:cNvPr>
          <p:cNvGrpSpPr/>
          <p:nvPr/>
        </p:nvGrpSpPr>
        <p:grpSpPr>
          <a:xfrm>
            <a:off x="1058113" y="3998984"/>
            <a:ext cx="2791249" cy="1529946"/>
            <a:chOff x="-1585097" y="7300870"/>
            <a:chExt cx="2325423" cy="1529946"/>
          </a:xfrm>
        </p:grpSpPr>
        <p:sp>
          <p:nvSpPr>
            <p:cNvPr id="4" name="TextBox 3">
              <a:extLst>
                <a:ext uri="{FF2B5EF4-FFF2-40B4-BE49-F238E27FC236}">
                  <a16:creationId xmlns:a16="http://schemas.microsoft.com/office/drawing/2014/main" id="{5D51AF53-1DEB-463A-4AE0-39BC58C31C1A}"/>
                </a:ext>
              </a:extLst>
            </p:cNvPr>
            <p:cNvSpPr txBox="1"/>
            <p:nvPr/>
          </p:nvSpPr>
          <p:spPr>
            <a:xfrm>
              <a:off x="-1585097" y="7630487"/>
              <a:ext cx="2325423" cy="1200329"/>
            </a:xfrm>
            <a:prstGeom prst="rect">
              <a:avLst/>
            </a:prstGeom>
            <a:noFill/>
          </p:spPr>
          <p:txBody>
            <a:bodyPr wrap="square" lIns="91440" tIns="45720" rIns="91440" bIns="45720" rtlCol="0" anchor="t">
              <a:spAutoFit/>
            </a:bodyPr>
            <a:lstStyle/>
            <a:p>
              <a:r>
                <a:rPr lang="en-US">
                  <a:solidFill>
                    <a:schemeClr val="bg1"/>
                  </a:solidFill>
                  <a:latin typeface="Calibri"/>
                  <a:ea typeface="Open Sans"/>
                  <a:cs typeface="Open Sans"/>
                </a:rPr>
                <a:t>List the primary roles and responsibilities of the Disability Accommodation Committee (DAC).</a:t>
              </a:r>
            </a:p>
          </p:txBody>
        </p:sp>
        <p:sp>
          <p:nvSpPr>
            <p:cNvPr id="5" name="TextBox 4">
              <a:extLst>
                <a:ext uri="{FF2B5EF4-FFF2-40B4-BE49-F238E27FC236}">
                  <a16:creationId xmlns:a16="http://schemas.microsoft.com/office/drawing/2014/main" id="{7C495C1F-3B39-B553-1828-754B6E107233}"/>
                </a:ext>
              </a:extLst>
            </p:cNvPr>
            <p:cNvSpPr txBox="1"/>
            <p:nvPr/>
          </p:nvSpPr>
          <p:spPr>
            <a:xfrm>
              <a:off x="-1585096" y="7300870"/>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DAC</a:t>
              </a:r>
            </a:p>
          </p:txBody>
        </p:sp>
      </p:grpSp>
      <p:grpSp>
        <p:nvGrpSpPr>
          <p:cNvPr id="6" name="Group 5">
            <a:extLst>
              <a:ext uri="{FF2B5EF4-FFF2-40B4-BE49-F238E27FC236}">
                <a16:creationId xmlns:a16="http://schemas.microsoft.com/office/drawing/2014/main" id="{6981E098-3B3E-ED33-CE58-B64D624FC5CB}"/>
              </a:ext>
            </a:extLst>
          </p:cNvPr>
          <p:cNvGrpSpPr/>
          <p:nvPr/>
        </p:nvGrpSpPr>
        <p:grpSpPr>
          <a:xfrm>
            <a:off x="1058113" y="1570594"/>
            <a:ext cx="2791249" cy="1252947"/>
            <a:chOff x="-1585097" y="7300870"/>
            <a:chExt cx="2325423" cy="1252947"/>
          </a:xfrm>
        </p:grpSpPr>
        <p:sp>
          <p:nvSpPr>
            <p:cNvPr id="7" name="TextBox 6">
              <a:extLst>
                <a:ext uri="{FF2B5EF4-FFF2-40B4-BE49-F238E27FC236}">
                  <a16:creationId xmlns:a16="http://schemas.microsoft.com/office/drawing/2014/main" id="{1143CA6C-5A72-94B7-95ED-1758E315C063}"/>
                </a:ext>
              </a:extLst>
            </p:cNvPr>
            <p:cNvSpPr txBox="1"/>
            <p:nvPr/>
          </p:nvSpPr>
          <p:spPr>
            <a:xfrm>
              <a:off x="-1585097" y="7630487"/>
              <a:ext cx="2325423" cy="923330"/>
            </a:xfrm>
            <a:prstGeom prst="rect">
              <a:avLst/>
            </a:prstGeom>
            <a:noFill/>
          </p:spPr>
          <p:txBody>
            <a:bodyPr wrap="square" lIns="91440" tIns="45720" rIns="91440" bIns="45720" rtlCol="0" anchor="t">
              <a:spAutoFit/>
            </a:bodyPr>
            <a:lstStyle/>
            <a:p>
              <a:r>
                <a:rPr lang="en-US">
                  <a:solidFill>
                    <a:schemeClr val="bg1"/>
                  </a:solidFill>
                  <a:latin typeface="Calibri"/>
                  <a:ea typeface="Open Sans"/>
                  <a:cs typeface="Open Sans"/>
                </a:rPr>
                <a:t>Explain what is a disability and what constitutes disability accommodations?</a:t>
              </a:r>
            </a:p>
          </p:txBody>
        </p:sp>
        <p:sp>
          <p:nvSpPr>
            <p:cNvPr id="8" name="TextBox 7">
              <a:extLst>
                <a:ext uri="{FF2B5EF4-FFF2-40B4-BE49-F238E27FC236}">
                  <a16:creationId xmlns:a16="http://schemas.microsoft.com/office/drawing/2014/main" id="{714505DF-B231-76AE-713A-E646FF7F84EC}"/>
                </a:ext>
              </a:extLst>
            </p:cNvPr>
            <p:cNvSpPr txBox="1"/>
            <p:nvPr/>
          </p:nvSpPr>
          <p:spPr>
            <a:xfrm>
              <a:off x="-1585096" y="7300870"/>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Definitions</a:t>
              </a:r>
            </a:p>
          </p:txBody>
        </p:sp>
      </p:grpSp>
      <p:grpSp>
        <p:nvGrpSpPr>
          <p:cNvPr id="9" name="Group 8">
            <a:extLst>
              <a:ext uri="{FF2B5EF4-FFF2-40B4-BE49-F238E27FC236}">
                <a16:creationId xmlns:a16="http://schemas.microsoft.com/office/drawing/2014/main" id="{F8045DDA-3C0F-C98E-CC28-20E35EB8E4C0}"/>
              </a:ext>
            </a:extLst>
          </p:cNvPr>
          <p:cNvGrpSpPr/>
          <p:nvPr/>
        </p:nvGrpSpPr>
        <p:grpSpPr>
          <a:xfrm>
            <a:off x="8360573" y="1458403"/>
            <a:ext cx="2993227" cy="1554569"/>
            <a:chOff x="1394057" y="4592467"/>
            <a:chExt cx="2556801" cy="1554569"/>
          </a:xfrm>
        </p:grpSpPr>
        <p:sp>
          <p:nvSpPr>
            <p:cNvPr id="10" name="TextBox 9">
              <a:extLst>
                <a:ext uri="{FF2B5EF4-FFF2-40B4-BE49-F238E27FC236}">
                  <a16:creationId xmlns:a16="http://schemas.microsoft.com/office/drawing/2014/main" id="{432DD00B-DA10-FB4C-D085-1EE195A110C7}"/>
                </a:ext>
              </a:extLst>
            </p:cNvPr>
            <p:cNvSpPr txBox="1"/>
            <p:nvPr/>
          </p:nvSpPr>
          <p:spPr>
            <a:xfrm>
              <a:off x="1394057" y="5223706"/>
              <a:ext cx="2325423" cy="923330"/>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List at least 3 appropriate sources of documentation of disability.</a:t>
              </a:r>
            </a:p>
          </p:txBody>
        </p:sp>
        <p:sp>
          <p:nvSpPr>
            <p:cNvPr id="11" name="TextBox 10">
              <a:extLst>
                <a:ext uri="{FF2B5EF4-FFF2-40B4-BE49-F238E27FC236}">
                  <a16:creationId xmlns:a16="http://schemas.microsoft.com/office/drawing/2014/main" id="{3BD75CB4-6296-60DF-FA33-9AFE72D9D80E}"/>
                </a:ext>
              </a:extLst>
            </p:cNvPr>
            <p:cNvSpPr txBox="1"/>
            <p:nvPr/>
          </p:nvSpPr>
          <p:spPr>
            <a:xfrm>
              <a:off x="1394058" y="4592467"/>
              <a:ext cx="2556800" cy="707886"/>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Documentation of Disability</a:t>
              </a:r>
            </a:p>
          </p:txBody>
        </p:sp>
      </p:grpSp>
    </p:spTree>
    <p:extLst>
      <p:ext uri="{BB962C8B-B14F-4D97-AF65-F5344CB8AC3E}">
        <p14:creationId xmlns:p14="http://schemas.microsoft.com/office/powerpoint/2010/main" val="8212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2301C22-6E4E-4D7D-903B-06809AC29DE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Parallelogram 7">
            <a:extLst>
              <a:ext uri="{FF2B5EF4-FFF2-40B4-BE49-F238E27FC236}">
                <a16:creationId xmlns:a16="http://schemas.microsoft.com/office/drawing/2014/main" id="{884118D4-8DBD-447C-B508-E005417B10C0}"/>
              </a:ext>
            </a:extLst>
          </p:cNvPr>
          <p:cNvSpPr/>
          <p:nvPr/>
        </p:nvSpPr>
        <p:spPr>
          <a:xfrm>
            <a:off x="5928691" y="3210167"/>
            <a:ext cx="5435819" cy="3258067"/>
          </a:xfrm>
          <a:prstGeom prst="parallelogram">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0FF9E66-E77B-4C29-9EDE-471A2F52C3E0}"/>
              </a:ext>
            </a:extLst>
          </p:cNvPr>
          <p:cNvGrpSpPr/>
          <p:nvPr/>
        </p:nvGrpSpPr>
        <p:grpSpPr>
          <a:xfrm>
            <a:off x="740949" y="3210167"/>
            <a:ext cx="9886749" cy="3258067"/>
            <a:chOff x="740949" y="3210167"/>
            <a:chExt cx="9886749" cy="3258067"/>
          </a:xfrm>
        </p:grpSpPr>
        <p:sp>
          <p:nvSpPr>
            <p:cNvPr id="2" name="Parallelogram 1">
              <a:extLst>
                <a:ext uri="{FF2B5EF4-FFF2-40B4-BE49-F238E27FC236}">
                  <a16:creationId xmlns:a16="http://schemas.microsoft.com/office/drawing/2014/main" id="{804CD5DB-0877-4661-BCAA-E19B0EF986CC}"/>
                </a:ext>
              </a:extLst>
            </p:cNvPr>
            <p:cNvSpPr/>
            <p:nvPr/>
          </p:nvSpPr>
          <p:spPr>
            <a:xfrm>
              <a:off x="740949" y="3210167"/>
              <a:ext cx="5435819" cy="3258067"/>
            </a:xfrm>
            <a:prstGeom prst="parallelogram">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10">
              <a:extLst>
                <a:ext uri="{FF2B5EF4-FFF2-40B4-BE49-F238E27FC236}">
                  <a16:creationId xmlns:a16="http://schemas.microsoft.com/office/drawing/2014/main" id="{7B59678E-E8AF-4B19-BF34-7FE5BBE0556C}"/>
                </a:ext>
              </a:extLst>
            </p:cNvPr>
            <p:cNvSpPr txBox="1">
              <a:spLocks/>
            </p:cNvSpPr>
            <p:nvPr/>
          </p:nvSpPr>
          <p:spPr>
            <a:xfrm>
              <a:off x="1632616" y="3310795"/>
              <a:ext cx="3836378" cy="2641351"/>
            </a:xfrm>
            <a:prstGeom prst="rect">
              <a:avLst/>
            </a:prstGeom>
          </p:spPr>
          <p:txBody>
            <a:bodyPr anchor="t">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marL="342900" indent="-342900" algn="l">
                <a:lnSpc>
                  <a:spcPct val="114000"/>
                </a:lnSpc>
                <a:spcBef>
                  <a:spcPts val="600"/>
                </a:spcBef>
                <a:buFont typeface="Wingdings" panose="05000000000000000000" pitchFamily="2" charset="2"/>
                <a:buChar char="§"/>
              </a:pPr>
              <a:r>
                <a:rPr lang="en-US" sz="2400" b="1"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IEPs</a:t>
              </a:r>
            </a:p>
            <a:p>
              <a:pPr marL="342900" indent="-342900" algn="l">
                <a:lnSpc>
                  <a:spcPct val="114000"/>
                </a:lnSpc>
                <a:spcBef>
                  <a:spcPts val="600"/>
                </a:spcBef>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504 Plans</a:t>
              </a:r>
            </a:p>
            <a:p>
              <a:pPr marL="342900" indent="-342900" algn="l">
                <a:lnSpc>
                  <a:spcPct val="114000"/>
                </a:lnSpc>
                <a:spcBef>
                  <a:spcPts val="600"/>
                </a:spcBef>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School Medical Plans</a:t>
              </a:r>
            </a:p>
            <a:p>
              <a:pPr marL="342900" indent="-342900" algn="l">
                <a:lnSpc>
                  <a:spcPct val="114000"/>
                </a:lnSpc>
                <a:spcBef>
                  <a:spcPts val="600"/>
                </a:spcBef>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Vocational Rehabilitation Assessments</a:t>
              </a:r>
            </a:p>
          </p:txBody>
        </p:sp>
        <p:sp>
          <p:nvSpPr>
            <p:cNvPr id="7" name="Title 110">
              <a:extLst>
                <a:ext uri="{FF2B5EF4-FFF2-40B4-BE49-F238E27FC236}">
                  <a16:creationId xmlns:a16="http://schemas.microsoft.com/office/drawing/2014/main" id="{1F39F866-6F51-6BBB-CDC5-786706E836E6}"/>
                </a:ext>
              </a:extLst>
            </p:cNvPr>
            <p:cNvSpPr txBox="1">
              <a:spLocks/>
            </p:cNvSpPr>
            <p:nvPr/>
          </p:nvSpPr>
          <p:spPr>
            <a:xfrm>
              <a:off x="6791320" y="3429000"/>
              <a:ext cx="3836378" cy="2523146"/>
            </a:xfrm>
            <a:prstGeom prst="rect">
              <a:avLst/>
            </a:prstGeom>
          </p:spPr>
          <p:txBody>
            <a:bodyPr anchor="t">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marL="342900" indent="-342900" algn="l">
                <a:lnSpc>
                  <a:spcPct val="114000"/>
                </a:lnSpc>
                <a:spcBef>
                  <a:spcPts val="600"/>
                </a:spcBef>
                <a:buFont typeface="Wingdings" panose="05000000000000000000" pitchFamily="2" charset="2"/>
                <a:buChar char="§"/>
              </a:pPr>
              <a:r>
                <a:rPr lang="en-US" sz="2400" b="1"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Medical Records</a:t>
              </a:r>
            </a:p>
            <a:p>
              <a:pPr marL="342900" indent="-342900" algn="l">
                <a:lnSpc>
                  <a:spcPct val="114000"/>
                </a:lnSpc>
                <a:spcBef>
                  <a:spcPts val="600"/>
                </a:spcBef>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Chronic Care Management Plans</a:t>
              </a:r>
            </a:p>
            <a:p>
              <a:pPr marL="342900" indent="-342900" algn="l">
                <a:lnSpc>
                  <a:spcPct val="114000"/>
                </a:lnSpc>
                <a:spcBef>
                  <a:spcPts val="600"/>
                </a:spcBef>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Social Security Records</a:t>
              </a:r>
            </a:p>
          </p:txBody>
        </p:sp>
      </p:grpSp>
      <p:sp>
        <p:nvSpPr>
          <p:cNvPr id="13" name="Parallelogram 12">
            <a:extLst>
              <a:ext uri="{FF2B5EF4-FFF2-40B4-BE49-F238E27FC236}">
                <a16:creationId xmlns:a16="http://schemas.microsoft.com/office/drawing/2014/main" id="{348D0382-3911-428D-9B70-EE9B9A0B9C97}"/>
              </a:ext>
            </a:extLst>
          </p:cNvPr>
          <p:cNvSpPr/>
          <p:nvPr/>
        </p:nvSpPr>
        <p:spPr>
          <a:xfrm>
            <a:off x="6187038" y="3002349"/>
            <a:ext cx="5435819" cy="3258067"/>
          </a:xfrm>
          <a:prstGeom prst="parallelogram">
            <a:avLst/>
          </a:prstGeom>
          <a:noFill/>
          <a:ln w="28575">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4FA3FE0-C5E2-4D95-B104-173111183CE7}"/>
              </a:ext>
            </a:extLst>
          </p:cNvPr>
          <p:cNvSpPr/>
          <p:nvPr/>
        </p:nvSpPr>
        <p:spPr>
          <a:xfrm>
            <a:off x="999296" y="3002349"/>
            <a:ext cx="5435819" cy="3258067"/>
          </a:xfrm>
          <a:prstGeom prst="parallelogram">
            <a:avLst/>
          </a:prstGeom>
          <a:noFill/>
          <a:ln w="28575">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E99CD0-DE12-D6BB-8C65-487CAE177E83}"/>
              </a:ext>
            </a:extLst>
          </p:cNvPr>
          <p:cNvSpPr txBox="1"/>
          <p:nvPr/>
        </p:nvSpPr>
        <p:spPr>
          <a:xfrm>
            <a:off x="3776358" y="305689"/>
            <a:ext cx="4639283" cy="1015663"/>
          </a:xfrm>
          <a:prstGeom prst="rect">
            <a:avLst/>
          </a:prstGeom>
          <a:noFill/>
        </p:spPr>
        <p:txBody>
          <a:bodyPr wrap="none" rtlCol="0">
            <a:spAutoFit/>
          </a:bodyPr>
          <a:lstStyle/>
          <a:p>
            <a:pPr algn="ctr"/>
            <a:r>
              <a:rPr lang="en-US" sz="3600">
                <a:solidFill>
                  <a:srgbClr val="32669A"/>
                </a:solidFill>
                <a:latin typeface="+mj-lt"/>
              </a:rPr>
              <a:t>Documentation Types</a:t>
            </a:r>
          </a:p>
          <a:p>
            <a:pPr algn="ctr"/>
            <a:r>
              <a:rPr lang="en-US" sz="2400">
                <a:latin typeface="+mj-lt"/>
              </a:rPr>
              <a:t>Examples</a:t>
            </a:r>
          </a:p>
        </p:txBody>
      </p:sp>
      <p:sp>
        <p:nvSpPr>
          <p:cNvPr id="3" name="Slide Number Placeholder 5">
            <a:extLst>
              <a:ext uri="{FF2B5EF4-FFF2-40B4-BE49-F238E27FC236}">
                <a16:creationId xmlns:a16="http://schemas.microsoft.com/office/drawing/2014/main" id="{57CB84B2-227C-5B7A-7AC9-9BA280E9AC2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30</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227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C8015C6-3421-5765-A7BA-40248C75C250}"/>
              </a:ext>
            </a:extLst>
          </p:cNvPr>
          <p:cNvSpPr/>
          <p:nvPr/>
        </p:nvSpPr>
        <p:spPr>
          <a:xfrm>
            <a:off x="0" y="0"/>
            <a:ext cx="12192000" cy="2843784"/>
          </a:xfrm>
          <a:prstGeom prst="rect">
            <a:avLst/>
          </a:prstGeom>
          <a:gradFill flip="none" rotWithShape="1">
            <a:gsLst>
              <a:gs pos="35000">
                <a:srgbClr val="32669A"/>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9" name="TextBox 28">
            <a:extLst>
              <a:ext uri="{FF2B5EF4-FFF2-40B4-BE49-F238E27FC236}">
                <a16:creationId xmlns:a16="http://schemas.microsoft.com/office/drawing/2014/main" id="{E08CFB91-9266-3DE4-AABF-5243723BC558}"/>
              </a:ext>
            </a:extLst>
          </p:cNvPr>
          <p:cNvSpPr txBox="1"/>
          <p:nvPr/>
        </p:nvSpPr>
        <p:spPr>
          <a:xfrm>
            <a:off x="549486" y="1098726"/>
            <a:ext cx="6533104" cy="646331"/>
          </a:xfrm>
          <a:prstGeom prst="rect">
            <a:avLst/>
          </a:prstGeom>
          <a:noFill/>
        </p:spPr>
        <p:txBody>
          <a:bodyPr wrap="square" rtlCol="0">
            <a:spAutoFit/>
          </a:bodyPr>
          <a:lstStyle/>
          <a:p>
            <a:r>
              <a:rPr kumimoji="1" lang="en-US" altLang="ko-Kore-KR" sz="3600">
                <a:solidFill>
                  <a:schemeClr val="bg1"/>
                </a:solidFill>
                <a:latin typeface="+mj-lt"/>
              </a:rPr>
              <a:t>No Documentation Provided</a:t>
            </a:r>
          </a:p>
        </p:txBody>
      </p:sp>
      <p:sp>
        <p:nvSpPr>
          <p:cNvPr id="8" name="TextBox 7">
            <a:extLst>
              <a:ext uri="{FF2B5EF4-FFF2-40B4-BE49-F238E27FC236}">
                <a16:creationId xmlns:a16="http://schemas.microsoft.com/office/drawing/2014/main" id="{489CDDC5-4592-5468-B85E-98C8556A382C}"/>
              </a:ext>
            </a:extLst>
          </p:cNvPr>
          <p:cNvSpPr txBox="1"/>
          <p:nvPr/>
        </p:nvSpPr>
        <p:spPr>
          <a:xfrm>
            <a:off x="638117" y="3208850"/>
            <a:ext cx="3177921" cy="3220818"/>
          </a:xfrm>
          <a:prstGeom prst="rect">
            <a:avLst/>
          </a:prstGeom>
          <a:noFill/>
        </p:spPr>
        <p:txBody>
          <a:bodyPr wrap="square" rtlCol="0">
            <a:spAutoFit/>
          </a:bodyPr>
          <a:lstStyle/>
          <a:p>
            <a:pPr>
              <a:lnSpc>
                <a:spcPct val="114000"/>
              </a:lnSpc>
              <a:spcBef>
                <a:spcPts val="600"/>
              </a:spcBef>
            </a:pPr>
            <a:r>
              <a:rPr kumimoji="1" lang="en-US" altLang="ko-Kore-KR" sz="2000"/>
              <a:t>If an applicant’s or student’s disability or need for RA/RM/AAS </a:t>
            </a:r>
            <a:r>
              <a:rPr kumimoji="1" lang="en-US" altLang="ko-Kore-KR" sz="2000" b="1"/>
              <a:t>is not obvious</a:t>
            </a:r>
            <a:r>
              <a:rPr kumimoji="1" lang="en-US" altLang="ko-Kore-KR" sz="2000"/>
              <a:t>, and they do not provide documentation to support a request for accommodation, then they </a:t>
            </a:r>
            <a:r>
              <a:rPr kumimoji="1" lang="en-US" altLang="ko-Kore-KR" sz="2000" b="1"/>
              <a:t>may not be entitled to RA/RM/AAS</a:t>
            </a:r>
            <a:r>
              <a:rPr kumimoji="1" lang="en-US" altLang="ko-Kore-KR" sz="2000"/>
              <a:t>.</a:t>
            </a:r>
          </a:p>
        </p:txBody>
      </p:sp>
      <p:sp>
        <p:nvSpPr>
          <p:cNvPr id="17" name="TextBox 16">
            <a:extLst>
              <a:ext uri="{FF2B5EF4-FFF2-40B4-BE49-F238E27FC236}">
                <a16:creationId xmlns:a16="http://schemas.microsoft.com/office/drawing/2014/main" id="{42D9FB09-8E10-CCF9-9D85-EC4C94901700}"/>
              </a:ext>
            </a:extLst>
          </p:cNvPr>
          <p:cNvSpPr txBox="1"/>
          <p:nvPr/>
        </p:nvSpPr>
        <p:spPr>
          <a:xfrm>
            <a:off x="4530112" y="3011482"/>
            <a:ext cx="2950658" cy="673326"/>
          </a:xfrm>
          <a:prstGeom prst="rect">
            <a:avLst/>
          </a:prstGeom>
          <a:noFill/>
        </p:spPr>
        <p:txBody>
          <a:bodyPr wrap="square" rtlCol="0">
            <a:spAutoFit/>
          </a:bodyPr>
          <a:lstStyle/>
          <a:p>
            <a:pPr algn="ctr">
              <a:lnSpc>
                <a:spcPct val="109000"/>
              </a:lnSpc>
            </a:pPr>
            <a:r>
              <a:rPr kumimoji="1" lang="en-US" altLang="ko-Kore-KR" b="1"/>
              <a:t>What Disabilities are Obvious?</a:t>
            </a:r>
          </a:p>
        </p:txBody>
      </p:sp>
      <p:cxnSp>
        <p:nvCxnSpPr>
          <p:cNvPr id="13" name="직선 연결선 6">
            <a:extLst>
              <a:ext uri="{FF2B5EF4-FFF2-40B4-BE49-F238E27FC236}">
                <a16:creationId xmlns:a16="http://schemas.microsoft.com/office/drawing/2014/main" id="{4D26B24B-6999-D640-576F-B7B4E2AC16CB}"/>
              </a:ext>
            </a:extLst>
          </p:cNvPr>
          <p:cNvCxnSpPr>
            <a:cxnSpLocks/>
          </p:cNvCxnSpPr>
          <p:nvPr/>
        </p:nvCxnSpPr>
        <p:spPr>
          <a:xfrm>
            <a:off x="4140578" y="3429001"/>
            <a:ext cx="0" cy="27805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직선 연결선 6">
            <a:extLst>
              <a:ext uri="{FF2B5EF4-FFF2-40B4-BE49-F238E27FC236}">
                <a16:creationId xmlns:a16="http://schemas.microsoft.com/office/drawing/2014/main" id="{E6C10AAE-E27A-FA40-B881-E0996B1757E8}"/>
              </a:ext>
            </a:extLst>
          </p:cNvPr>
          <p:cNvCxnSpPr>
            <a:cxnSpLocks/>
          </p:cNvCxnSpPr>
          <p:nvPr/>
        </p:nvCxnSpPr>
        <p:spPr>
          <a:xfrm>
            <a:off x="8194845" y="3429001"/>
            <a:ext cx="0" cy="27805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2E360D2-83D4-A272-D1FF-F79186E83096}"/>
              </a:ext>
            </a:extLst>
          </p:cNvPr>
          <p:cNvSpPr txBox="1"/>
          <p:nvPr/>
        </p:nvSpPr>
        <p:spPr>
          <a:xfrm>
            <a:off x="4406617" y="3853474"/>
            <a:ext cx="3463687" cy="1697324"/>
          </a:xfrm>
          <a:prstGeom prst="rect">
            <a:avLst/>
          </a:prstGeom>
          <a:noFill/>
        </p:spPr>
        <p:txBody>
          <a:bodyPr wrap="square" rtlCol="0">
            <a:spAutoFit/>
          </a:bodyPr>
          <a:lstStyle/>
          <a:p>
            <a:pPr>
              <a:lnSpc>
                <a:spcPct val="114000"/>
              </a:lnSpc>
              <a:spcBef>
                <a:spcPts val="600"/>
              </a:spcBef>
            </a:pPr>
            <a:r>
              <a:rPr kumimoji="1" lang="en-US" altLang="ko-Kore-KR" sz="2000"/>
              <a:t>Examples include:</a:t>
            </a:r>
          </a:p>
          <a:p>
            <a:pPr marL="342900" indent="-342900">
              <a:lnSpc>
                <a:spcPct val="114000"/>
              </a:lnSpc>
              <a:spcBef>
                <a:spcPts val="600"/>
              </a:spcBef>
              <a:buClr>
                <a:srgbClr val="32669A"/>
              </a:buClr>
              <a:buFont typeface="Wingdings" panose="05000000000000000000" pitchFamily="2" charset="2"/>
              <a:buChar char="§"/>
            </a:pPr>
            <a:r>
              <a:rPr kumimoji="1" lang="en-US" altLang="ko-Kore-KR" sz="2000"/>
              <a:t>Blindness</a:t>
            </a:r>
          </a:p>
          <a:p>
            <a:pPr marL="342900" indent="-342900">
              <a:lnSpc>
                <a:spcPct val="114000"/>
              </a:lnSpc>
              <a:spcBef>
                <a:spcPts val="600"/>
              </a:spcBef>
              <a:buClr>
                <a:srgbClr val="32669A"/>
              </a:buClr>
              <a:buFont typeface="Wingdings" panose="05000000000000000000" pitchFamily="2" charset="2"/>
              <a:buChar char="§"/>
            </a:pPr>
            <a:r>
              <a:rPr kumimoji="1" lang="en-US" altLang="ko-Kore-KR" sz="2000"/>
              <a:t>Deafness</a:t>
            </a:r>
          </a:p>
          <a:p>
            <a:pPr marL="342900" indent="-342900">
              <a:lnSpc>
                <a:spcPct val="114000"/>
              </a:lnSpc>
              <a:spcBef>
                <a:spcPts val="600"/>
              </a:spcBef>
              <a:buClr>
                <a:srgbClr val="32669A"/>
              </a:buClr>
              <a:buFont typeface="Wingdings" panose="05000000000000000000" pitchFamily="2" charset="2"/>
              <a:buChar char="§"/>
            </a:pPr>
            <a:r>
              <a:rPr kumimoji="1" lang="en-US" altLang="ko-Kore-KR" sz="2000"/>
              <a:t>Mobility Impairments</a:t>
            </a:r>
          </a:p>
        </p:txBody>
      </p:sp>
      <p:sp>
        <p:nvSpPr>
          <p:cNvPr id="9" name="TextBox 8">
            <a:extLst>
              <a:ext uri="{FF2B5EF4-FFF2-40B4-BE49-F238E27FC236}">
                <a16:creationId xmlns:a16="http://schemas.microsoft.com/office/drawing/2014/main" id="{E4F19F90-3B7F-8C91-AF62-9190C4C59D1F}"/>
              </a:ext>
            </a:extLst>
          </p:cNvPr>
          <p:cNvSpPr txBox="1"/>
          <p:nvPr/>
        </p:nvSpPr>
        <p:spPr>
          <a:xfrm>
            <a:off x="8490134" y="3413638"/>
            <a:ext cx="3463687" cy="3220818"/>
          </a:xfrm>
          <a:prstGeom prst="rect">
            <a:avLst/>
          </a:prstGeom>
          <a:noFill/>
        </p:spPr>
        <p:txBody>
          <a:bodyPr wrap="square" rtlCol="0">
            <a:spAutoFit/>
          </a:bodyPr>
          <a:lstStyle/>
          <a:p>
            <a:pPr>
              <a:lnSpc>
                <a:spcPct val="114000"/>
              </a:lnSpc>
              <a:spcBef>
                <a:spcPts val="600"/>
              </a:spcBef>
            </a:pPr>
            <a:r>
              <a:rPr kumimoji="1" lang="en-US" altLang="ko-Kore-KR" sz="2000"/>
              <a:t>If an applicant/student </a:t>
            </a:r>
            <a:r>
              <a:rPr kumimoji="1" lang="en-US" altLang="ko-Kore-KR" sz="2000" b="1" u="sng"/>
              <a:t>suspects</a:t>
            </a:r>
            <a:r>
              <a:rPr kumimoji="1" lang="en-US" altLang="ko-Kore-KR" sz="2000"/>
              <a:t> that they may have a disability that has not been diagnosed and is unable to pay for an evaluation, AS staff or a DC </a:t>
            </a:r>
            <a:r>
              <a:rPr kumimoji="1" lang="en-US" altLang="ko-Kore-KR" sz="2000" b="1"/>
              <a:t>should provide the applicant/student with referral information</a:t>
            </a:r>
            <a:r>
              <a:rPr kumimoji="1" lang="en-US" altLang="ko-Kore-KR" sz="2000"/>
              <a:t>. </a:t>
            </a:r>
          </a:p>
        </p:txBody>
      </p:sp>
      <p:sp>
        <p:nvSpPr>
          <p:cNvPr id="10" name="TextBox 9">
            <a:extLst>
              <a:ext uri="{FF2B5EF4-FFF2-40B4-BE49-F238E27FC236}">
                <a16:creationId xmlns:a16="http://schemas.microsoft.com/office/drawing/2014/main" id="{B38E538A-AE01-1603-DD15-4AD2A538741B}"/>
              </a:ext>
            </a:extLst>
          </p:cNvPr>
          <p:cNvSpPr txBox="1"/>
          <p:nvPr/>
        </p:nvSpPr>
        <p:spPr>
          <a:xfrm>
            <a:off x="8746648" y="3002470"/>
            <a:ext cx="2950658" cy="371384"/>
          </a:xfrm>
          <a:prstGeom prst="rect">
            <a:avLst/>
          </a:prstGeom>
          <a:noFill/>
        </p:spPr>
        <p:txBody>
          <a:bodyPr wrap="square" rtlCol="0">
            <a:spAutoFit/>
          </a:bodyPr>
          <a:lstStyle/>
          <a:p>
            <a:pPr algn="ctr">
              <a:lnSpc>
                <a:spcPct val="109000"/>
              </a:lnSpc>
            </a:pPr>
            <a:r>
              <a:rPr kumimoji="1" lang="en-US" altLang="ko-Kore-KR" b="1"/>
              <a:t>Factors to Consider</a:t>
            </a:r>
          </a:p>
        </p:txBody>
      </p:sp>
      <p:sp>
        <p:nvSpPr>
          <p:cNvPr id="2" name="Slide Number Placeholder 5">
            <a:extLst>
              <a:ext uri="{FF2B5EF4-FFF2-40B4-BE49-F238E27FC236}">
                <a16:creationId xmlns:a16="http://schemas.microsoft.com/office/drawing/2014/main" id="{C2D12247-2842-4E75-0272-A3D1269CF54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31</a:t>
            </a:fld>
            <a:endParaRPr lang="en-US" sz="1200">
              <a:latin typeface="Arial" panose="020B0604020202020204" pitchFamily="34" charset="0"/>
              <a:cs typeface="Arial" panose="020B0604020202020204" pitchFamily="34" charset="0"/>
            </a:endParaRPr>
          </a:p>
        </p:txBody>
      </p:sp>
      <p:pic>
        <p:nvPicPr>
          <p:cNvPr id="11" name="Picture Placeholder 10" descr="Graphical user interface, website&#10;&#10;Description automatically generated">
            <a:extLst>
              <a:ext uri="{FF2B5EF4-FFF2-40B4-BE49-F238E27FC236}">
                <a16:creationId xmlns:a16="http://schemas.microsoft.com/office/drawing/2014/main" id="{2313EBD3-E195-C18F-FF03-B54A2C2E616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70988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E67F8A-9AF1-4854-B8DA-7E47E4887901}"/>
              </a:ext>
            </a:extLst>
          </p:cNvPr>
          <p:cNvSpPr/>
          <p:nvPr/>
        </p:nvSpPr>
        <p:spPr>
          <a:xfrm>
            <a:off x="1016004" y="1823029"/>
            <a:ext cx="6220448" cy="3601118"/>
          </a:xfrm>
          <a:prstGeom prst="rect">
            <a:avLst/>
          </a:prstGeom>
          <a:gradFill flip="none" rotWithShape="1">
            <a:gsLst>
              <a:gs pos="0">
                <a:srgbClr val="32669A"/>
              </a:gs>
              <a:gs pos="100000">
                <a:schemeClr val="accent3">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Title 110">
            <a:extLst>
              <a:ext uri="{FF2B5EF4-FFF2-40B4-BE49-F238E27FC236}">
                <a16:creationId xmlns:a16="http://schemas.microsoft.com/office/drawing/2014/main" id="{A081BCA0-1C5A-4734-B3F3-AF7F4597528B}"/>
              </a:ext>
            </a:extLst>
          </p:cNvPr>
          <p:cNvSpPr txBox="1">
            <a:spLocks/>
          </p:cNvSpPr>
          <p:nvPr/>
        </p:nvSpPr>
        <p:spPr>
          <a:xfrm>
            <a:off x="1310160" y="1999582"/>
            <a:ext cx="5632135" cy="3243932"/>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9000"/>
              </a:lnSpc>
              <a:spcBef>
                <a:spcPts val="600"/>
              </a:spcBef>
            </a:pPr>
            <a:r>
              <a:rPr lang="en-US" sz="2400">
                <a:solidFill>
                  <a:schemeClr val="bg1"/>
                </a:solidFill>
                <a:latin typeface="Arial" panose="020B0604020202020204" pitchFamily="34" charset="0"/>
                <a:cs typeface="Mongolian Baiti" panose="03000500000000000000" pitchFamily="66" charset="0"/>
              </a:rPr>
              <a:t>Types of accommodations that are allowable in a standardized testing situation usually are more limited than in other environments </a:t>
            </a:r>
            <a:r>
              <a:rPr lang="en-US" sz="2400" b="1" u="sng">
                <a:solidFill>
                  <a:schemeClr val="bg1"/>
                </a:solidFill>
                <a:latin typeface="Arial" panose="020B0604020202020204" pitchFamily="34" charset="0"/>
                <a:cs typeface="Mongolian Baiti" panose="03000500000000000000" pitchFamily="66" charset="0"/>
              </a:rPr>
              <a:t>because certain accommodations may significantly alter what the test is intended to measure</a:t>
            </a:r>
            <a:r>
              <a:rPr lang="en-US" sz="2400" b="1">
                <a:solidFill>
                  <a:schemeClr val="bg1"/>
                </a:solidFill>
                <a:latin typeface="Arial" panose="020B0604020202020204" pitchFamily="34" charset="0"/>
                <a:cs typeface="Mongolian Baiti" panose="03000500000000000000" pitchFamily="66" charset="0"/>
              </a:rPr>
              <a:t>. </a:t>
            </a:r>
          </a:p>
        </p:txBody>
      </p:sp>
      <p:sp>
        <p:nvSpPr>
          <p:cNvPr id="4" name="TextBox 3">
            <a:extLst>
              <a:ext uri="{FF2B5EF4-FFF2-40B4-BE49-F238E27FC236}">
                <a16:creationId xmlns:a16="http://schemas.microsoft.com/office/drawing/2014/main" id="{A9B379F3-E875-CA11-3488-A0BBD511F476}"/>
              </a:ext>
            </a:extLst>
          </p:cNvPr>
          <p:cNvSpPr txBox="1"/>
          <p:nvPr/>
        </p:nvSpPr>
        <p:spPr>
          <a:xfrm>
            <a:off x="950493" y="369556"/>
            <a:ext cx="10225501" cy="1200329"/>
          </a:xfrm>
          <a:prstGeom prst="rect">
            <a:avLst/>
          </a:prstGeom>
          <a:noFill/>
        </p:spPr>
        <p:txBody>
          <a:bodyPr wrap="square" rtlCol="0">
            <a:spAutoFit/>
          </a:bodyPr>
          <a:lstStyle/>
          <a:p>
            <a:r>
              <a:rPr lang="en-US" altLang="ko-KR" sz="3600">
                <a:solidFill>
                  <a:srgbClr val="32669A"/>
                </a:solidFill>
                <a:ea typeface="Noto Sans" panose="020B0502040504020204" pitchFamily="34" charset="0"/>
                <a:cs typeface="Noto Sans" panose="020B0502040504020204" pitchFamily="34" charset="0"/>
              </a:rPr>
              <a:t>Documentation to Support Accommodations for Standardized Testing</a:t>
            </a:r>
            <a:endParaRPr lang="ko-KR" altLang="en-US" sz="3600">
              <a:solidFill>
                <a:srgbClr val="32669A"/>
              </a:solidFill>
              <a:cs typeface="Noto Sans" panose="020B0502040504020204" pitchFamily="34" charset="0"/>
            </a:endParaRPr>
          </a:p>
        </p:txBody>
      </p:sp>
      <p:sp>
        <p:nvSpPr>
          <p:cNvPr id="5" name="TextBox 4">
            <a:extLst>
              <a:ext uri="{FF2B5EF4-FFF2-40B4-BE49-F238E27FC236}">
                <a16:creationId xmlns:a16="http://schemas.microsoft.com/office/drawing/2014/main" id="{5683AA00-59D9-04B6-9326-CDC0121FB679}"/>
              </a:ext>
            </a:extLst>
          </p:cNvPr>
          <p:cNvSpPr txBox="1"/>
          <p:nvPr/>
        </p:nvSpPr>
        <p:spPr>
          <a:xfrm>
            <a:off x="7529100" y="1779216"/>
            <a:ext cx="3824700" cy="3684663"/>
          </a:xfrm>
          <a:prstGeom prst="rect">
            <a:avLst/>
          </a:prstGeom>
          <a:noFill/>
        </p:spPr>
        <p:txBody>
          <a:bodyPr wrap="square" rtlCol="0">
            <a:spAutoFit/>
          </a:bodyPr>
          <a:lstStyle/>
          <a:p>
            <a:pPr>
              <a:lnSpc>
                <a:spcPct val="109000"/>
              </a:lnSpc>
              <a:spcBef>
                <a:spcPts val="600"/>
              </a:spcBef>
            </a:pPr>
            <a:r>
              <a:rPr lang="en-US" sz="2400"/>
              <a:t>Testing accommodations should be provided </a:t>
            </a:r>
            <a:r>
              <a:rPr lang="en-US" sz="2400" b="1" u="sng"/>
              <a:t>only</a:t>
            </a:r>
            <a:r>
              <a:rPr lang="en-US" sz="2400"/>
              <a:t> after documentation of the disability containing information </a:t>
            </a:r>
            <a:r>
              <a:rPr lang="en-US" sz="2400" b="1">
                <a:solidFill>
                  <a:srgbClr val="0070C0"/>
                </a:solidFill>
              </a:rPr>
              <a:t>that supports the need for the testing accommodations </a:t>
            </a:r>
            <a:r>
              <a:rPr lang="en-US" sz="2400"/>
              <a:t>has been provided, unless the disability is obvious.</a:t>
            </a:r>
          </a:p>
        </p:txBody>
      </p:sp>
      <p:sp>
        <p:nvSpPr>
          <p:cNvPr id="6" name="TextBox 5">
            <a:extLst>
              <a:ext uri="{FF2B5EF4-FFF2-40B4-BE49-F238E27FC236}">
                <a16:creationId xmlns:a16="http://schemas.microsoft.com/office/drawing/2014/main" id="{E659893E-B12B-973B-5B6A-7DC32F0BDD5D}"/>
              </a:ext>
            </a:extLst>
          </p:cNvPr>
          <p:cNvSpPr txBox="1"/>
          <p:nvPr/>
        </p:nvSpPr>
        <p:spPr>
          <a:xfrm>
            <a:off x="1250612" y="6079609"/>
            <a:ext cx="9625264" cy="369332"/>
          </a:xfrm>
          <a:prstGeom prst="rect">
            <a:avLst/>
          </a:prstGeom>
          <a:noFill/>
        </p:spPr>
        <p:txBody>
          <a:bodyPr wrap="square" rtlCol="0">
            <a:spAutoFit/>
          </a:bodyPr>
          <a:lstStyle/>
          <a:p>
            <a:r>
              <a:rPr lang="en-US"/>
              <a:t>See also </a:t>
            </a:r>
            <a:r>
              <a:rPr lang="en-US" i="1"/>
              <a:t>Appendix 301 and the TABE 11/12 Student Testing System Administrator’s Guide. </a:t>
            </a:r>
          </a:p>
        </p:txBody>
      </p:sp>
      <p:sp>
        <p:nvSpPr>
          <p:cNvPr id="2" name="Slide Number Placeholder 5">
            <a:extLst>
              <a:ext uri="{FF2B5EF4-FFF2-40B4-BE49-F238E27FC236}">
                <a16:creationId xmlns:a16="http://schemas.microsoft.com/office/drawing/2014/main" id="{CBE43E2E-BBDB-E2C7-0680-5CFFD3473D2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32</a:t>
            </a:fld>
            <a:endParaRPr lang="en-US" sz="1200">
              <a:latin typeface="Arial" panose="020B060402020202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3DD27C0E-8FB9-F66C-2D06-B9B6315C4E27}"/>
              </a:ext>
            </a:extLst>
          </p:cNvPr>
          <p:cNvSpPr/>
          <p:nvPr/>
        </p:nvSpPr>
        <p:spPr>
          <a:xfrm>
            <a:off x="9797608" y="909157"/>
            <a:ext cx="2156536" cy="870059"/>
          </a:xfrm>
          <a:prstGeom prst="wedgeRoundRectCallout">
            <a:avLst>
              <a:gd name="adj1" fmla="val -66510"/>
              <a:gd name="adj2" fmla="val 63885"/>
              <a:gd name="adj3" fmla="val 1666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Use due diligence in granting testing accommodations!</a:t>
            </a:r>
          </a:p>
        </p:txBody>
      </p:sp>
    </p:spTree>
    <p:extLst>
      <p:ext uri="{BB962C8B-B14F-4D97-AF65-F5344CB8AC3E}">
        <p14:creationId xmlns:p14="http://schemas.microsoft.com/office/powerpoint/2010/main" val="3419160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ext&#10;&#10;Description automatically generated">
            <a:extLst>
              <a:ext uri="{FF2B5EF4-FFF2-40B4-BE49-F238E27FC236}">
                <a16:creationId xmlns:a16="http://schemas.microsoft.com/office/drawing/2014/main" id="{80B333CA-07A4-B2B3-6F45-912B067D9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364" y="0"/>
            <a:ext cx="7160635" cy="6858000"/>
          </a:xfrm>
          <a:prstGeom prst="rect">
            <a:avLst/>
          </a:prstGeom>
        </p:spPr>
      </p:pic>
      <p:sp>
        <p:nvSpPr>
          <p:cNvPr id="2" name="직사각형 1">
            <a:extLst>
              <a:ext uri="{FF2B5EF4-FFF2-40B4-BE49-F238E27FC236}">
                <a16:creationId xmlns:a16="http://schemas.microsoft.com/office/drawing/2014/main" id="{94CF6710-170A-2573-DFF0-D978D784A42B}"/>
              </a:ext>
            </a:extLst>
          </p:cNvPr>
          <p:cNvSpPr/>
          <p:nvPr/>
        </p:nvSpPr>
        <p:spPr>
          <a:xfrm>
            <a:off x="0" y="1"/>
            <a:ext cx="5031365" cy="6858000"/>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5" name="TextBox 24">
            <a:extLst>
              <a:ext uri="{FF2B5EF4-FFF2-40B4-BE49-F238E27FC236}">
                <a16:creationId xmlns:a16="http://schemas.microsoft.com/office/drawing/2014/main" id="{FE182DF7-5B68-9B62-C498-D29D051A375C}"/>
              </a:ext>
            </a:extLst>
          </p:cNvPr>
          <p:cNvSpPr txBox="1"/>
          <p:nvPr/>
        </p:nvSpPr>
        <p:spPr>
          <a:xfrm>
            <a:off x="387017" y="1075282"/>
            <a:ext cx="4421583" cy="1754326"/>
          </a:xfrm>
          <a:prstGeom prst="rect">
            <a:avLst/>
          </a:prstGeom>
          <a:noFill/>
        </p:spPr>
        <p:txBody>
          <a:bodyPr wrap="square" rtlCol="0">
            <a:spAutoFit/>
          </a:bodyPr>
          <a:lstStyle/>
          <a:p>
            <a:r>
              <a:rPr kumimoji="1" lang="en-US" altLang="ko-Kore-KR" sz="3600">
                <a:solidFill>
                  <a:schemeClr val="bg1"/>
                </a:solidFill>
                <a:latin typeface="+mj-lt"/>
              </a:rPr>
              <a:t>Identifying </a:t>
            </a:r>
          </a:p>
          <a:p>
            <a:r>
              <a:rPr kumimoji="1" lang="en-US" altLang="ko-Kore-KR" sz="3600">
                <a:solidFill>
                  <a:schemeClr val="bg1"/>
                </a:solidFill>
                <a:latin typeface="+mj-lt"/>
              </a:rPr>
              <a:t>Disability</a:t>
            </a:r>
          </a:p>
          <a:p>
            <a:r>
              <a:rPr kumimoji="1" lang="en-US" altLang="ko-Kore-KR" sz="3600">
                <a:solidFill>
                  <a:schemeClr val="bg1"/>
                </a:solidFill>
                <a:latin typeface="+mj-lt"/>
              </a:rPr>
              <a:t>Accommodation</a:t>
            </a:r>
          </a:p>
        </p:txBody>
      </p:sp>
      <p:sp>
        <p:nvSpPr>
          <p:cNvPr id="21" name="TextBox 20">
            <a:extLst>
              <a:ext uri="{FF2B5EF4-FFF2-40B4-BE49-F238E27FC236}">
                <a16:creationId xmlns:a16="http://schemas.microsoft.com/office/drawing/2014/main" id="{A452B21C-961B-CDC5-BBD4-613017C01B58}"/>
              </a:ext>
            </a:extLst>
          </p:cNvPr>
          <p:cNvSpPr txBox="1"/>
          <p:nvPr/>
        </p:nvSpPr>
        <p:spPr>
          <a:xfrm>
            <a:off x="471733" y="2993074"/>
            <a:ext cx="4222493" cy="2583208"/>
          </a:xfrm>
          <a:prstGeom prst="rect">
            <a:avLst/>
          </a:prstGeom>
          <a:noFill/>
        </p:spPr>
        <p:txBody>
          <a:bodyPr wrap="square">
            <a:spAutoFit/>
          </a:bodyPr>
          <a:lstStyle/>
          <a:p>
            <a:pPr>
              <a:lnSpc>
                <a:spcPct val="114000"/>
              </a:lnSpc>
              <a:spcBef>
                <a:spcPts val="600"/>
              </a:spcBef>
            </a:pPr>
            <a:r>
              <a:rPr kumimoji="1" lang="en-US" altLang="ko-Kore-KR" sz="2400" b="1">
                <a:solidFill>
                  <a:schemeClr val="bg1"/>
                </a:solidFill>
              </a:rPr>
              <a:t>DCs</a:t>
            </a:r>
            <a:r>
              <a:rPr kumimoji="1" lang="en-US" altLang="ko-Kore-KR" sz="2400">
                <a:solidFill>
                  <a:schemeClr val="bg1"/>
                </a:solidFill>
              </a:rPr>
              <a:t> </a:t>
            </a:r>
            <a:r>
              <a:rPr kumimoji="1" lang="en-US" altLang="ko-Kore-KR" sz="2400" b="1">
                <a:solidFill>
                  <a:schemeClr val="bg1"/>
                </a:solidFill>
              </a:rPr>
              <a:t>should not spend a lot of time analyzing </a:t>
            </a:r>
            <a:r>
              <a:rPr kumimoji="1" lang="en-US" altLang="ko-Kore-KR" sz="2400">
                <a:solidFill>
                  <a:schemeClr val="bg1"/>
                </a:solidFill>
              </a:rPr>
              <a:t>whether an applicant’s/student’s condition meets the definition of a disability or </a:t>
            </a:r>
            <a:r>
              <a:rPr kumimoji="1" lang="en-US" altLang="ko-Kore-KR" sz="2400" b="1">
                <a:solidFill>
                  <a:schemeClr val="bg1"/>
                </a:solidFill>
              </a:rPr>
              <a:t>requesting extensive documentation</a:t>
            </a:r>
            <a:r>
              <a:rPr kumimoji="1" lang="en-US" altLang="ko-Kore-KR" sz="2400">
                <a:solidFill>
                  <a:schemeClr val="bg1"/>
                </a:solidFill>
              </a:rPr>
              <a:t>.</a:t>
            </a:r>
          </a:p>
        </p:txBody>
      </p:sp>
      <p:sp>
        <p:nvSpPr>
          <p:cNvPr id="8" name="Slide Number Placeholder 5">
            <a:extLst>
              <a:ext uri="{FF2B5EF4-FFF2-40B4-BE49-F238E27FC236}">
                <a16:creationId xmlns:a16="http://schemas.microsoft.com/office/drawing/2014/main" id="{8B9C1FCB-9384-1BC3-62E6-DC8B8721DFD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004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3EAD-549B-7789-B079-5F9E89A7F2B8}"/>
              </a:ext>
            </a:extLst>
          </p:cNvPr>
          <p:cNvSpPr>
            <a:spLocks noGrp="1"/>
          </p:cNvSpPr>
          <p:nvPr>
            <p:ph type="title"/>
          </p:nvPr>
        </p:nvSpPr>
        <p:spPr/>
        <p:txBody>
          <a:bodyPr>
            <a:normAutofit/>
          </a:bodyPr>
          <a:lstStyle/>
          <a:p>
            <a:pPr>
              <a:lnSpc>
                <a:spcPct val="109000"/>
              </a:lnSpc>
              <a:spcBef>
                <a:spcPts val="600"/>
              </a:spcBef>
            </a:pPr>
            <a:r>
              <a:rPr lang="en-US"/>
              <a:t>Disability Accommodation Requests </a:t>
            </a:r>
            <a:endParaRPr lang="en-US" sz="2200">
              <a:solidFill>
                <a:schemeClr val="tx1"/>
              </a:solidFill>
            </a:endParaRPr>
          </a:p>
        </p:txBody>
      </p:sp>
      <p:sp>
        <p:nvSpPr>
          <p:cNvPr id="4" name="Content Placeholder 3">
            <a:extLst>
              <a:ext uri="{FF2B5EF4-FFF2-40B4-BE49-F238E27FC236}">
                <a16:creationId xmlns:a16="http://schemas.microsoft.com/office/drawing/2014/main" id="{9836237E-85C0-42D7-9054-82F52B67A389}"/>
              </a:ext>
            </a:extLst>
          </p:cNvPr>
          <p:cNvSpPr>
            <a:spLocks noGrp="1"/>
          </p:cNvSpPr>
          <p:nvPr>
            <p:ph idx="1"/>
          </p:nvPr>
        </p:nvSpPr>
        <p:spPr>
          <a:xfrm>
            <a:off x="838200" y="1506311"/>
            <a:ext cx="9914468" cy="1325563"/>
          </a:xfrm>
        </p:spPr>
        <p:txBody>
          <a:bodyPr>
            <a:normAutofit/>
          </a:bodyPr>
          <a:lstStyle/>
          <a:p>
            <a:r>
              <a:rPr lang="en-US"/>
              <a:t>Centers may </a:t>
            </a:r>
            <a:r>
              <a:rPr lang="en-US" b="1" u="sng">
                <a:solidFill>
                  <a:srgbClr val="C00000"/>
                </a:solidFill>
              </a:rPr>
              <a:t>not</a:t>
            </a:r>
            <a:r>
              <a:rPr lang="en-US"/>
              <a:t> “deny” disability accommodations at the center level (i.e., determine that a request is unreasonable).</a:t>
            </a:r>
          </a:p>
          <a:p>
            <a:pPr marL="457200" lvl="1" indent="0">
              <a:buNone/>
            </a:pPr>
            <a:endParaRPr lang="en-US"/>
          </a:p>
        </p:txBody>
      </p:sp>
      <p:sp>
        <p:nvSpPr>
          <p:cNvPr id="3" name="Slide Number Placeholder 2">
            <a:extLst>
              <a:ext uri="{FF2B5EF4-FFF2-40B4-BE49-F238E27FC236}">
                <a16:creationId xmlns:a16="http://schemas.microsoft.com/office/drawing/2014/main" id="{6161389D-3DB8-CEEE-DC3D-2DA308A5A30A}"/>
              </a:ext>
            </a:extLst>
          </p:cNvPr>
          <p:cNvSpPr>
            <a:spLocks noGrp="1"/>
          </p:cNvSpPr>
          <p:nvPr>
            <p:ph type="sldNum" sz="quarter" idx="12"/>
          </p:nvPr>
        </p:nvSpPr>
        <p:spPr/>
        <p:txBody>
          <a:bodyPr/>
          <a:lstStyle/>
          <a:p>
            <a:fld id="{76569586-4176-472B-BD2E-5ECB0777912A}" type="slidenum">
              <a:rPr lang="en-US" smtClean="0"/>
              <a:t>34</a:t>
            </a:fld>
            <a:endParaRPr lang="en-US"/>
          </a:p>
        </p:txBody>
      </p:sp>
      <p:sp>
        <p:nvSpPr>
          <p:cNvPr id="5" name="TextBox 4">
            <a:extLst>
              <a:ext uri="{FF2B5EF4-FFF2-40B4-BE49-F238E27FC236}">
                <a16:creationId xmlns:a16="http://schemas.microsoft.com/office/drawing/2014/main" id="{23A816AF-C03D-FA71-A2B9-4A3656D17FBE}"/>
              </a:ext>
            </a:extLst>
          </p:cNvPr>
          <p:cNvSpPr txBox="1"/>
          <p:nvPr/>
        </p:nvSpPr>
        <p:spPr>
          <a:xfrm rot="5400000">
            <a:off x="7924801" y="2644170"/>
            <a:ext cx="6857999" cy="1569660"/>
          </a:xfrm>
          <a:prstGeom prst="rect">
            <a:avLst/>
          </a:prstGeom>
          <a:noFill/>
        </p:spPr>
        <p:txBody>
          <a:bodyPr wrap="square" rtlCol="0">
            <a:spAutoFit/>
          </a:bodyPr>
          <a:lstStyle/>
          <a:p>
            <a:pPr algn="ctr"/>
            <a:r>
              <a:rPr lang="pt-BR" altLang="ko-KR" sz="9600" b="1" spc="-150">
                <a:solidFill>
                  <a:srgbClr val="C00000"/>
                </a:solidFill>
              </a:rPr>
              <a:t>Important!</a:t>
            </a:r>
          </a:p>
        </p:txBody>
      </p:sp>
      <p:sp>
        <p:nvSpPr>
          <p:cNvPr id="6" name="Content Placeholder 3">
            <a:extLst>
              <a:ext uri="{FF2B5EF4-FFF2-40B4-BE49-F238E27FC236}">
                <a16:creationId xmlns:a16="http://schemas.microsoft.com/office/drawing/2014/main" id="{2193FB3F-54FE-37C3-4888-C570935E5C66}"/>
              </a:ext>
            </a:extLst>
          </p:cNvPr>
          <p:cNvSpPr txBox="1">
            <a:spLocks/>
          </p:cNvSpPr>
          <p:nvPr/>
        </p:nvSpPr>
        <p:spPr>
          <a:xfrm>
            <a:off x="1132114" y="2689452"/>
            <a:ext cx="9436856" cy="3530373"/>
          </a:xfrm>
          <a:prstGeom prst="rect">
            <a:avLst/>
          </a:prstGeom>
          <a:solidFill>
            <a:srgbClr val="32669A"/>
          </a:solidFill>
        </p:spPr>
        <p:txBody>
          <a:bodyPr vert="horz" lIns="91440" tIns="45720" rIns="91440" bIns="45720" rtlCol="0">
            <a:normAutofit fontScale="92500" lnSpcReduction="10000"/>
          </a:bodyPr>
          <a:lstStyle>
            <a:lvl1pPr marL="228600" indent="-228600" algn="l" defTabSz="914400" rtl="0" eaLnBrk="1" latinLnBrk="0" hangingPunct="1">
              <a:lnSpc>
                <a:spcPct val="109000"/>
              </a:lnSpc>
              <a:spcBef>
                <a:spcPts val="600"/>
              </a:spcBef>
              <a:buClr>
                <a:srgbClr val="5D5DFF"/>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Clr>
                <a:srgbClr val="5D5DFF"/>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Clr>
                <a:srgbClr val="5D5DF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600"/>
              </a:spcBef>
              <a:buClr>
                <a:srgbClr val="5D5DFF"/>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600"/>
              </a:spcBef>
              <a:buClr>
                <a:srgbClr val="5D5DFF"/>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r>
              <a:rPr lang="en-US">
                <a:solidFill>
                  <a:schemeClr val="bg1"/>
                </a:solidFill>
              </a:rPr>
              <a:t>For example, if an applicant or student requests a private room, the center cannot tell the student that Job Corps does not provide private rooms.</a:t>
            </a:r>
          </a:p>
          <a:p>
            <a:pPr lvl="1">
              <a:buClr>
                <a:schemeClr val="bg1"/>
              </a:buClr>
            </a:pPr>
            <a:r>
              <a:rPr lang="en-US">
                <a:solidFill>
                  <a:schemeClr val="bg1"/>
                </a:solidFill>
              </a:rPr>
              <a:t>First, the center may offer equally effective alternative accommodations (e.g., fewer roommates, room dividers, noise machines, etc.).</a:t>
            </a:r>
          </a:p>
          <a:p>
            <a:pPr lvl="1">
              <a:buClr>
                <a:schemeClr val="bg1"/>
              </a:buClr>
            </a:pPr>
            <a:r>
              <a:rPr lang="en-US">
                <a:solidFill>
                  <a:schemeClr val="bg1"/>
                </a:solidFill>
              </a:rPr>
              <a:t>If the individual does not accept the alternative accommodations, then the center must determine if providing the private room is “reasonable” or not.  </a:t>
            </a:r>
            <a:endParaRPr lang="en-US"/>
          </a:p>
        </p:txBody>
      </p:sp>
    </p:spTree>
    <p:extLst>
      <p:ext uri="{BB962C8B-B14F-4D97-AF65-F5344CB8AC3E}">
        <p14:creationId xmlns:p14="http://schemas.microsoft.com/office/powerpoint/2010/main" val="9681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Timelines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35</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682170" y="1583155"/>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Entering Disability Accommodations into CIS</a:t>
            </a:r>
            <a:endParaRPr lang="ko-KR" altLang="en-US" sz="2800">
              <a:solidFill>
                <a:schemeClr val="bg1"/>
              </a:solidFill>
              <a:latin typeface="+mj-lt"/>
              <a:cs typeface="Calibri" panose="020F0502020204030204" pitchFamily="34" charset="0"/>
            </a:endParaRP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35</a:t>
            </a:fld>
            <a:endParaRPr lang="en-US" sz="1200">
              <a:solidFill>
                <a:schemeClr val="bg1"/>
              </a:solidFill>
              <a:latin typeface="Arial" panose="020B0604020202020204" pitchFamily="34" charset="0"/>
              <a:cs typeface="Arial" panose="020B0604020202020204" pitchFamily="34" charset="0"/>
            </a:endParaRPr>
          </a:p>
        </p:txBody>
      </p:sp>
      <p:pic>
        <p:nvPicPr>
          <p:cNvPr id="7" name="Picture Placeholder 6" descr="Close-up of a calendar page&#10;&#10;Description automatically generated">
            <a:extLst>
              <a:ext uri="{FF2B5EF4-FFF2-40B4-BE49-F238E27FC236}">
                <a16:creationId xmlns:a16="http://schemas.microsoft.com/office/drawing/2014/main" id="{C6EC92FA-5D60-42CE-1E0C-91F60D8FCE9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2486390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young person using a computer&#10;&#10;Description automatically generated with low confidence">
            <a:extLst>
              <a:ext uri="{FF2B5EF4-FFF2-40B4-BE49-F238E27FC236}">
                <a16:creationId xmlns:a16="http://schemas.microsoft.com/office/drawing/2014/main" id="{F2C6C333-7EBE-B52F-44A8-56630EE8AFB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198806" y="1641592"/>
            <a:ext cx="3192794" cy="1934494"/>
          </a:xfrm>
        </p:spPr>
      </p:pic>
      <p:pic>
        <p:nvPicPr>
          <p:cNvPr id="15" name="Picture Placeholder 14" descr="A person working on a machine&#10;&#10;Description automatically generated with medium confidence">
            <a:extLst>
              <a:ext uri="{FF2B5EF4-FFF2-40B4-BE49-F238E27FC236}">
                <a16:creationId xmlns:a16="http://schemas.microsoft.com/office/drawing/2014/main" id="{2DBE577D-598E-8BD8-61D4-BD082FB965A7}"/>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541006" y="1641592"/>
            <a:ext cx="3192794" cy="1934494"/>
          </a:xfrm>
        </p:spPr>
      </p:pic>
      <p:sp>
        <p:nvSpPr>
          <p:cNvPr id="37" name="TextBox 36">
            <a:extLst>
              <a:ext uri="{FF2B5EF4-FFF2-40B4-BE49-F238E27FC236}">
                <a16:creationId xmlns:a16="http://schemas.microsoft.com/office/drawing/2014/main" id="{8D1B4DCB-0C3E-20A6-B627-FAD179D9B376}"/>
              </a:ext>
            </a:extLst>
          </p:cNvPr>
          <p:cNvSpPr txBox="1"/>
          <p:nvPr/>
        </p:nvSpPr>
        <p:spPr>
          <a:xfrm>
            <a:off x="565529" y="640069"/>
            <a:ext cx="11626472" cy="646331"/>
          </a:xfrm>
          <a:prstGeom prst="rect">
            <a:avLst/>
          </a:prstGeom>
          <a:noFill/>
        </p:spPr>
        <p:txBody>
          <a:bodyPr wrap="square" rtlCol="0">
            <a:spAutoFit/>
          </a:bodyPr>
          <a:lstStyle/>
          <a:p>
            <a:r>
              <a:rPr kumimoji="1" lang="en-US" altLang="ko-Kore-KR" sz="3600">
                <a:solidFill>
                  <a:srgbClr val="32669A"/>
                </a:solidFill>
                <a:latin typeface="+mj-lt"/>
              </a:rPr>
              <a:t>Timelines for Entering Accommodation Plans</a:t>
            </a:r>
          </a:p>
        </p:txBody>
      </p:sp>
      <p:sp>
        <p:nvSpPr>
          <p:cNvPr id="11" name="직사각형 10">
            <a:extLst>
              <a:ext uri="{FF2B5EF4-FFF2-40B4-BE49-F238E27FC236}">
                <a16:creationId xmlns:a16="http://schemas.microsoft.com/office/drawing/2014/main" id="{D94AE93B-3B6A-7EC0-74CD-83D45199B197}"/>
              </a:ext>
            </a:extLst>
          </p:cNvPr>
          <p:cNvSpPr/>
          <p:nvPr/>
        </p:nvSpPr>
        <p:spPr>
          <a:xfrm>
            <a:off x="537814" y="2272084"/>
            <a:ext cx="3192794" cy="613285"/>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 name="TextBox 11">
            <a:extLst>
              <a:ext uri="{FF2B5EF4-FFF2-40B4-BE49-F238E27FC236}">
                <a16:creationId xmlns:a16="http://schemas.microsoft.com/office/drawing/2014/main" id="{8E08C1CB-8F4A-BC72-0268-CB7F75F24E79}"/>
              </a:ext>
            </a:extLst>
          </p:cNvPr>
          <p:cNvSpPr txBox="1"/>
          <p:nvPr/>
        </p:nvSpPr>
        <p:spPr>
          <a:xfrm>
            <a:off x="565528" y="2370694"/>
            <a:ext cx="3165080" cy="400110"/>
          </a:xfrm>
          <a:prstGeom prst="rect">
            <a:avLst/>
          </a:prstGeom>
          <a:noFill/>
        </p:spPr>
        <p:txBody>
          <a:bodyPr wrap="square" rtlCol="0">
            <a:spAutoFit/>
          </a:bodyPr>
          <a:lstStyle/>
          <a:p>
            <a:pPr algn="ctr"/>
            <a:r>
              <a:rPr kumimoji="1" lang="en-US" altLang="ko-Kore-KR" sz="2000" b="1">
                <a:solidFill>
                  <a:schemeClr val="bg1"/>
                </a:solidFill>
                <a:latin typeface="+mj-lt"/>
              </a:rPr>
              <a:t>Applicant Requests</a:t>
            </a:r>
          </a:p>
        </p:txBody>
      </p:sp>
      <p:grpSp>
        <p:nvGrpSpPr>
          <p:cNvPr id="20" name="그룹 19">
            <a:extLst>
              <a:ext uri="{FF2B5EF4-FFF2-40B4-BE49-F238E27FC236}">
                <a16:creationId xmlns:a16="http://schemas.microsoft.com/office/drawing/2014/main" id="{88EA0FAF-FA88-74C4-74E4-6F5F70ABE577}"/>
              </a:ext>
            </a:extLst>
          </p:cNvPr>
          <p:cNvGrpSpPr/>
          <p:nvPr/>
        </p:nvGrpSpPr>
        <p:grpSpPr>
          <a:xfrm>
            <a:off x="3851843" y="3044363"/>
            <a:ext cx="216310" cy="216310"/>
            <a:chOff x="2821858" y="550606"/>
            <a:chExt cx="481781" cy="481781"/>
          </a:xfrm>
        </p:grpSpPr>
        <p:cxnSp>
          <p:nvCxnSpPr>
            <p:cNvPr id="18" name="직선 연결선[R] 17">
              <a:extLst>
                <a:ext uri="{FF2B5EF4-FFF2-40B4-BE49-F238E27FC236}">
                  <a16:creationId xmlns:a16="http://schemas.microsoft.com/office/drawing/2014/main" id="{9022C7F0-551A-110E-766B-37A3CBA74EE7}"/>
                </a:ext>
              </a:extLst>
            </p:cNvPr>
            <p:cNvCxnSpPr>
              <a:cxnSpLocks/>
            </p:cNvCxnSpPr>
            <p:nvPr/>
          </p:nvCxnSpPr>
          <p:spPr>
            <a:xfrm>
              <a:off x="2821858" y="791497"/>
              <a:ext cx="481781" cy="0"/>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직선 연결선[R] 18">
              <a:extLst>
                <a:ext uri="{FF2B5EF4-FFF2-40B4-BE49-F238E27FC236}">
                  <a16:creationId xmlns:a16="http://schemas.microsoft.com/office/drawing/2014/main" id="{14B1E9CA-1124-7EE5-0D86-476E81817DFF}"/>
                </a:ext>
              </a:extLst>
            </p:cNvPr>
            <p:cNvCxnSpPr>
              <a:cxnSpLocks/>
            </p:cNvCxnSpPr>
            <p:nvPr/>
          </p:nvCxnSpPr>
          <p:spPr>
            <a:xfrm rot="5400000">
              <a:off x="2821858" y="791497"/>
              <a:ext cx="481781" cy="0"/>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21" name="그룹 20">
            <a:extLst>
              <a:ext uri="{FF2B5EF4-FFF2-40B4-BE49-F238E27FC236}">
                <a16:creationId xmlns:a16="http://schemas.microsoft.com/office/drawing/2014/main" id="{BE92A903-F00B-B5B6-5864-03983D8236FD}"/>
              </a:ext>
            </a:extLst>
          </p:cNvPr>
          <p:cNvGrpSpPr/>
          <p:nvPr/>
        </p:nvGrpSpPr>
        <p:grpSpPr>
          <a:xfrm>
            <a:off x="7594150" y="3044363"/>
            <a:ext cx="216310" cy="216310"/>
            <a:chOff x="2821858" y="550606"/>
            <a:chExt cx="481781" cy="481781"/>
          </a:xfrm>
        </p:grpSpPr>
        <p:cxnSp>
          <p:nvCxnSpPr>
            <p:cNvPr id="22" name="직선 연결선[R] 21">
              <a:extLst>
                <a:ext uri="{FF2B5EF4-FFF2-40B4-BE49-F238E27FC236}">
                  <a16:creationId xmlns:a16="http://schemas.microsoft.com/office/drawing/2014/main" id="{FEB9D154-66EE-A70B-22A3-BFBD14F7E328}"/>
                </a:ext>
              </a:extLst>
            </p:cNvPr>
            <p:cNvCxnSpPr>
              <a:cxnSpLocks/>
            </p:cNvCxnSpPr>
            <p:nvPr/>
          </p:nvCxnSpPr>
          <p:spPr>
            <a:xfrm>
              <a:off x="2821858" y="791497"/>
              <a:ext cx="481781" cy="0"/>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직선 연결선[R] 22">
              <a:extLst>
                <a:ext uri="{FF2B5EF4-FFF2-40B4-BE49-F238E27FC236}">
                  <a16:creationId xmlns:a16="http://schemas.microsoft.com/office/drawing/2014/main" id="{B2378061-0CE4-6E4E-C78E-9201CD8A23D4}"/>
                </a:ext>
              </a:extLst>
            </p:cNvPr>
            <p:cNvCxnSpPr>
              <a:cxnSpLocks/>
            </p:cNvCxnSpPr>
            <p:nvPr/>
          </p:nvCxnSpPr>
          <p:spPr>
            <a:xfrm rot="5400000">
              <a:off x="2821858" y="791497"/>
              <a:ext cx="481781" cy="0"/>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24" name="직사각형 23">
            <a:extLst>
              <a:ext uri="{FF2B5EF4-FFF2-40B4-BE49-F238E27FC236}">
                <a16:creationId xmlns:a16="http://schemas.microsoft.com/office/drawing/2014/main" id="{EC10B59A-5B23-ABE4-33E9-475C4BF6D5B9}"/>
              </a:ext>
            </a:extLst>
          </p:cNvPr>
          <p:cNvSpPr/>
          <p:nvPr/>
        </p:nvSpPr>
        <p:spPr>
          <a:xfrm>
            <a:off x="4194798" y="2295641"/>
            <a:ext cx="3200801" cy="613285"/>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5" name="TextBox 24">
            <a:extLst>
              <a:ext uri="{FF2B5EF4-FFF2-40B4-BE49-F238E27FC236}">
                <a16:creationId xmlns:a16="http://schemas.microsoft.com/office/drawing/2014/main" id="{4BECD0E6-1CF1-35ED-FBD5-018FAE417811}"/>
              </a:ext>
            </a:extLst>
          </p:cNvPr>
          <p:cNvSpPr txBox="1"/>
          <p:nvPr/>
        </p:nvSpPr>
        <p:spPr>
          <a:xfrm>
            <a:off x="4191606" y="2370694"/>
            <a:ext cx="3203981" cy="400110"/>
          </a:xfrm>
          <a:prstGeom prst="rect">
            <a:avLst/>
          </a:prstGeom>
          <a:noFill/>
        </p:spPr>
        <p:txBody>
          <a:bodyPr wrap="square" rtlCol="0">
            <a:spAutoFit/>
          </a:bodyPr>
          <a:lstStyle/>
          <a:p>
            <a:pPr algn="ctr"/>
            <a:r>
              <a:rPr kumimoji="1" lang="en-US" altLang="ko-Kore-KR" sz="2000" b="1">
                <a:solidFill>
                  <a:schemeClr val="bg1"/>
                </a:solidFill>
                <a:latin typeface="+mj-lt"/>
              </a:rPr>
              <a:t>Student Requests</a:t>
            </a:r>
          </a:p>
        </p:txBody>
      </p:sp>
      <p:pic>
        <p:nvPicPr>
          <p:cNvPr id="27" name="Picture Placeholder 26" descr="Calendar&#10;&#10;Description automatically generated">
            <a:extLst>
              <a:ext uri="{FF2B5EF4-FFF2-40B4-BE49-F238E27FC236}">
                <a16:creationId xmlns:a16="http://schemas.microsoft.com/office/drawing/2014/main" id="{47F77CED-F4D0-8B5D-3B51-4929A26DA0C9}"/>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xfrm>
            <a:off x="8061149" y="1641592"/>
            <a:ext cx="3192797" cy="1934494"/>
          </a:xfrm>
        </p:spPr>
      </p:pic>
      <p:sp>
        <p:nvSpPr>
          <p:cNvPr id="28" name="직사각형 27">
            <a:extLst>
              <a:ext uri="{FF2B5EF4-FFF2-40B4-BE49-F238E27FC236}">
                <a16:creationId xmlns:a16="http://schemas.microsoft.com/office/drawing/2014/main" id="{B441B312-9DBE-DCF2-4F36-965C28533EAD}"/>
              </a:ext>
            </a:extLst>
          </p:cNvPr>
          <p:cNvSpPr/>
          <p:nvPr/>
        </p:nvSpPr>
        <p:spPr>
          <a:xfrm>
            <a:off x="8065136" y="2272084"/>
            <a:ext cx="3192794" cy="613285"/>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2" name="TextBox 31">
            <a:extLst>
              <a:ext uri="{FF2B5EF4-FFF2-40B4-BE49-F238E27FC236}">
                <a16:creationId xmlns:a16="http://schemas.microsoft.com/office/drawing/2014/main" id="{EF370C9F-0D85-6786-8E40-86AE47124A7E}"/>
              </a:ext>
            </a:extLst>
          </p:cNvPr>
          <p:cNvSpPr txBox="1"/>
          <p:nvPr/>
        </p:nvSpPr>
        <p:spPr>
          <a:xfrm>
            <a:off x="8092850" y="2370694"/>
            <a:ext cx="3165080" cy="400110"/>
          </a:xfrm>
          <a:prstGeom prst="rect">
            <a:avLst/>
          </a:prstGeom>
          <a:noFill/>
        </p:spPr>
        <p:txBody>
          <a:bodyPr wrap="square" rtlCol="0">
            <a:spAutoFit/>
          </a:bodyPr>
          <a:lstStyle/>
          <a:p>
            <a:pPr algn="ctr"/>
            <a:r>
              <a:rPr kumimoji="1" lang="en-US" altLang="ko-Kore-KR" sz="2000" b="1">
                <a:solidFill>
                  <a:schemeClr val="bg1"/>
                </a:solidFill>
                <a:latin typeface="+mj-lt"/>
              </a:rPr>
              <a:t>TABE Accommodations</a:t>
            </a:r>
          </a:p>
        </p:txBody>
      </p:sp>
      <p:sp>
        <p:nvSpPr>
          <p:cNvPr id="13" name="Rectangle 12">
            <a:extLst>
              <a:ext uri="{FF2B5EF4-FFF2-40B4-BE49-F238E27FC236}">
                <a16:creationId xmlns:a16="http://schemas.microsoft.com/office/drawing/2014/main" id="{52FDD5D1-D55E-F456-6C3D-9676454B6E75}"/>
              </a:ext>
            </a:extLst>
          </p:cNvPr>
          <p:cNvSpPr/>
          <p:nvPr/>
        </p:nvSpPr>
        <p:spPr>
          <a:xfrm>
            <a:off x="818578" y="4055072"/>
            <a:ext cx="2658979" cy="811102"/>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Occurs during the admissions process.</a:t>
            </a:r>
          </a:p>
        </p:txBody>
      </p:sp>
      <p:sp>
        <p:nvSpPr>
          <p:cNvPr id="30" name="Rectangle 29">
            <a:extLst>
              <a:ext uri="{FF2B5EF4-FFF2-40B4-BE49-F238E27FC236}">
                <a16:creationId xmlns:a16="http://schemas.microsoft.com/office/drawing/2014/main" id="{10433F5A-413D-D65F-C0EC-CA98D919D353}"/>
              </a:ext>
            </a:extLst>
          </p:cNvPr>
          <p:cNvSpPr/>
          <p:nvPr/>
        </p:nvSpPr>
        <p:spPr>
          <a:xfrm>
            <a:off x="816753" y="5268484"/>
            <a:ext cx="2658979" cy="1058024"/>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9000"/>
              </a:lnSpc>
              <a:spcBef>
                <a:spcPts val="1200"/>
              </a:spcBef>
            </a:pPr>
            <a:r>
              <a:rPr lang="en-US" sz="1800">
                <a:solidFill>
                  <a:schemeClr val="bg1"/>
                </a:solidFill>
                <a:latin typeface="Arial" panose="020B0604020202020204" pitchFamily="34" charset="0"/>
              </a:rPr>
              <a:t>Enter prior to or on the day of the student’s arrival.</a:t>
            </a:r>
          </a:p>
        </p:txBody>
      </p:sp>
      <p:sp>
        <p:nvSpPr>
          <p:cNvPr id="2" name="TextBox 1">
            <a:extLst>
              <a:ext uri="{FF2B5EF4-FFF2-40B4-BE49-F238E27FC236}">
                <a16:creationId xmlns:a16="http://schemas.microsoft.com/office/drawing/2014/main" id="{E2E45C83-991D-DD9F-DFFD-7A4C34154B98}"/>
              </a:ext>
            </a:extLst>
          </p:cNvPr>
          <p:cNvSpPr txBox="1"/>
          <p:nvPr/>
        </p:nvSpPr>
        <p:spPr>
          <a:xfrm>
            <a:off x="818578" y="3679326"/>
            <a:ext cx="2658979" cy="369332"/>
          </a:xfrm>
          <a:prstGeom prst="rect">
            <a:avLst/>
          </a:prstGeom>
          <a:solidFill>
            <a:srgbClr val="B9C0C3"/>
          </a:solidFill>
        </p:spPr>
        <p:txBody>
          <a:bodyPr wrap="square" rtlCol="0">
            <a:spAutoFit/>
          </a:bodyPr>
          <a:lstStyle/>
          <a:p>
            <a:r>
              <a:rPr lang="en-US">
                <a:solidFill>
                  <a:schemeClr val="bg1"/>
                </a:solidFill>
              </a:rPr>
              <a:t>Disclosure:</a:t>
            </a:r>
          </a:p>
        </p:txBody>
      </p:sp>
      <p:sp>
        <p:nvSpPr>
          <p:cNvPr id="3" name="TextBox 2">
            <a:extLst>
              <a:ext uri="{FF2B5EF4-FFF2-40B4-BE49-F238E27FC236}">
                <a16:creationId xmlns:a16="http://schemas.microsoft.com/office/drawing/2014/main" id="{358E2D84-94AC-4F39-4EB7-D06EBFCB2138}"/>
              </a:ext>
            </a:extLst>
          </p:cNvPr>
          <p:cNvSpPr txBox="1"/>
          <p:nvPr/>
        </p:nvSpPr>
        <p:spPr>
          <a:xfrm>
            <a:off x="818578" y="4901646"/>
            <a:ext cx="2658979" cy="369332"/>
          </a:xfrm>
          <a:prstGeom prst="rect">
            <a:avLst/>
          </a:prstGeom>
          <a:solidFill>
            <a:srgbClr val="B9C0C3"/>
          </a:solidFill>
        </p:spPr>
        <p:txBody>
          <a:bodyPr wrap="square" rtlCol="0">
            <a:spAutoFit/>
          </a:bodyPr>
          <a:lstStyle/>
          <a:p>
            <a:r>
              <a:rPr lang="en-US">
                <a:solidFill>
                  <a:schemeClr val="bg1"/>
                </a:solidFill>
              </a:rPr>
              <a:t>AP Entered:</a:t>
            </a:r>
          </a:p>
        </p:txBody>
      </p:sp>
      <p:sp>
        <p:nvSpPr>
          <p:cNvPr id="4" name="Rectangle 3">
            <a:extLst>
              <a:ext uri="{FF2B5EF4-FFF2-40B4-BE49-F238E27FC236}">
                <a16:creationId xmlns:a16="http://schemas.microsoft.com/office/drawing/2014/main" id="{0AC83513-E873-79F4-A118-EE667CF9D914}"/>
              </a:ext>
            </a:extLst>
          </p:cNvPr>
          <p:cNvSpPr/>
          <p:nvPr/>
        </p:nvSpPr>
        <p:spPr>
          <a:xfrm>
            <a:off x="4465931" y="4055072"/>
            <a:ext cx="2658979" cy="811102"/>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Occurs after enrollment/ arrival.</a:t>
            </a:r>
          </a:p>
        </p:txBody>
      </p:sp>
      <p:sp>
        <p:nvSpPr>
          <p:cNvPr id="5" name="Rectangle 4">
            <a:extLst>
              <a:ext uri="{FF2B5EF4-FFF2-40B4-BE49-F238E27FC236}">
                <a16:creationId xmlns:a16="http://schemas.microsoft.com/office/drawing/2014/main" id="{5616C98A-87E4-6E32-E970-25C6B1B106CD}"/>
              </a:ext>
            </a:extLst>
          </p:cNvPr>
          <p:cNvSpPr/>
          <p:nvPr/>
        </p:nvSpPr>
        <p:spPr>
          <a:xfrm>
            <a:off x="4464106" y="5268484"/>
            <a:ext cx="2658979" cy="1058024"/>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9000"/>
              </a:lnSpc>
              <a:spcBef>
                <a:spcPts val="1200"/>
              </a:spcBef>
            </a:pPr>
            <a:r>
              <a:rPr lang="en-US">
                <a:solidFill>
                  <a:schemeClr val="bg1"/>
                </a:solidFill>
                <a:latin typeface="Arial" panose="020B0604020202020204" pitchFamily="34" charset="0"/>
              </a:rPr>
              <a:t>Enter as soon as possible after disclosure of disability.</a:t>
            </a:r>
            <a:endParaRPr lang="en-US" sz="180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B8C7A8FF-3012-A119-9A24-98812FC53059}"/>
              </a:ext>
            </a:extLst>
          </p:cNvPr>
          <p:cNvSpPr txBox="1"/>
          <p:nvPr/>
        </p:nvSpPr>
        <p:spPr>
          <a:xfrm>
            <a:off x="4465931" y="3679326"/>
            <a:ext cx="2658979" cy="369332"/>
          </a:xfrm>
          <a:prstGeom prst="rect">
            <a:avLst/>
          </a:prstGeom>
          <a:solidFill>
            <a:srgbClr val="B9C0C3"/>
          </a:solidFill>
        </p:spPr>
        <p:txBody>
          <a:bodyPr wrap="square" rtlCol="0">
            <a:spAutoFit/>
          </a:bodyPr>
          <a:lstStyle/>
          <a:p>
            <a:r>
              <a:rPr lang="en-US">
                <a:solidFill>
                  <a:schemeClr val="bg1"/>
                </a:solidFill>
              </a:rPr>
              <a:t>Disclosure:</a:t>
            </a:r>
          </a:p>
        </p:txBody>
      </p:sp>
      <p:sp>
        <p:nvSpPr>
          <p:cNvPr id="7" name="TextBox 6">
            <a:extLst>
              <a:ext uri="{FF2B5EF4-FFF2-40B4-BE49-F238E27FC236}">
                <a16:creationId xmlns:a16="http://schemas.microsoft.com/office/drawing/2014/main" id="{DD3188B1-EF73-26F9-F2DE-F7F0EC584CD5}"/>
              </a:ext>
            </a:extLst>
          </p:cNvPr>
          <p:cNvSpPr txBox="1"/>
          <p:nvPr/>
        </p:nvSpPr>
        <p:spPr>
          <a:xfrm>
            <a:off x="4465931" y="4901646"/>
            <a:ext cx="2658979" cy="369332"/>
          </a:xfrm>
          <a:prstGeom prst="rect">
            <a:avLst/>
          </a:prstGeom>
          <a:solidFill>
            <a:srgbClr val="B9C0C3"/>
          </a:solidFill>
        </p:spPr>
        <p:txBody>
          <a:bodyPr wrap="square" rtlCol="0">
            <a:spAutoFit/>
          </a:bodyPr>
          <a:lstStyle/>
          <a:p>
            <a:r>
              <a:rPr lang="en-US">
                <a:solidFill>
                  <a:schemeClr val="bg1"/>
                </a:solidFill>
              </a:rPr>
              <a:t>AP Entered:</a:t>
            </a:r>
          </a:p>
        </p:txBody>
      </p:sp>
      <p:sp>
        <p:nvSpPr>
          <p:cNvPr id="8" name="Rectangle 7">
            <a:extLst>
              <a:ext uri="{FF2B5EF4-FFF2-40B4-BE49-F238E27FC236}">
                <a16:creationId xmlns:a16="http://schemas.microsoft.com/office/drawing/2014/main" id="{E1DF417D-1C07-8810-61C8-7DC0BE9B51F3}"/>
              </a:ext>
            </a:extLst>
          </p:cNvPr>
          <p:cNvSpPr/>
          <p:nvPr/>
        </p:nvSpPr>
        <p:spPr>
          <a:xfrm>
            <a:off x="7607877" y="4087219"/>
            <a:ext cx="1981290" cy="778955"/>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t>Occurs during the  admissions process.</a:t>
            </a:r>
          </a:p>
        </p:txBody>
      </p:sp>
      <p:sp>
        <p:nvSpPr>
          <p:cNvPr id="9" name="Rectangle 8">
            <a:extLst>
              <a:ext uri="{FF2B5EF4-FFF2-40B4-BE49-F238E27FC236}">
                <a16:creationId xmlns:a16="http://schemas.microsoft.com/office/drawing/2014/main" id="{58D6B402-8D71-7279-3658-5E2F77486E12}"/>
              </a:ext>
            </a:extLst>
          </p:cNvPr>
          <p:cNvSpPr/>
          <p:nvPr/>
        </p:nvSpPr>
        <p:spPr>
          <a:xfrm>
            <a:off x="7606051" y="5268483"/>
            <a:ext cx="1981290" cy="1058025"/>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9000"/>
              </a:lnSpc>
              <a:spcBef>
                <a:spcPts val="1200"/>
              </a:spcBef>
            </a:pPr>
            <a:r>
              <a:rPr lang="en-US" sz="1600">
                <a:solidFill>
                  <a:schemeClr val="bg1"/>
                </a:solidFill>
                <a:latin typeface="Arial" panose="020B0604020202020204" pitchFamily="34" charset="0"/>
              </a:rPr>
              <a:t>Enter prior to or on the day of the student’s arrival.</a:t>
            </a:r>
          </a:p>
        </p:txBody>
      </p:sp>
      <p:sp>
        <p:nvSpPr>
          <p:cNvPr id="10" name="TextBox 9">
            <a:extLst>
              <a:ext uri="{FF2B5EF4-FFF2-40B4-BE49-F238E27FC236}">
                <a16:creationId xmlns:a16="http://schemas.microsoft.com/office/drawing/2014/main" id="{8E127087-7F42-5F69-A58B-C3732085DA09}"/>
              </a:ext>
            </a:extLst>
          </p:cNvPr>
          <p:cNvSpPr txBox="1"/>
          <p:nvPr/>
        </p:nvSpPr>
        <p:spPr>
          <a:xfrm>
            <a:off x="7607877" y="3723506"/>
            <a:ext cx="1981290" cy="369332"/>
          </a:xfrm>
          <a:prstGeom prst="rect">
            <a:avLst/>
          </a:prstGeom>
          <a:solidFill>
            <a:srgbClr val="B9C0C3"/>
          </a:solidFill>
        </p:spPr>
        <p:txBody>
          <a:bodyPr wrap="square" rtlCol="0">
            <a:spAutoFit/>
          </a:bodyPr>
          <a:lstStyle/>
          <a:p>
            <a:r>
              <a:rPr lang="en-US">
                <a:solidFill>
                  <a:schemeClr val="bg1"/>
                </a:solidFill>
              </a:rPr>
              <a:t>Disclosure:</a:t>
            </a:r>
          </a:p>
        </p:txBody>
      </p:sp>
      <p:sp>
        <p:nvSpPr>
          <p:cNvPr id="14" name="TextBox 13">
            <a:extLst>
              <a:ext uri="{FF2B5EF4-FFF2-40B4-BE49-F238E27FC236}">
                <a16:creationId xmlns:a16="http://schemas.microsoft.com/office/drawing/2014/main" id="{E423767E-C2C6-6F66-3558-1F750FFA4859}"/>
              </a:ext>
            </a:extLst>
          </p:cNvPr>
          <p:cNvSpPr txBox="1"/>
          <p:nvPr/>
        </p:nvSpPr>
        <p:spPr>
          <a:xfrm>
            <a:off x="7607876" y="4901646"/>
            <a:ext cx="1981290" cy="369332"/>
          </a:xfrm>
          <a:prstGeom prst="rect">
            <a:avLst/>
          </a:prstGeom>
          <a:solidFill>
            <a:srgbClr val="B9C0C3"/>
          </a:solidFill>
        </p:spPr>
        <p:txBody>
          <a:bodyPr wrap="square" rtlCol="0">
            <a:spAutoFit/>
          </a:bodyPr>
          <a:lstStyle/>
          <a:p>
            <a:r>
              <a:rPr lang="en-US">
                <a:solidFill>
                  <a:schemeClr val="bg1"/>
                </a:solidFill>
              </a:rPr>
              <a:t>AP Entered:</a:t>
            </a:r>
          </a:p>
        </p:txBody>
      </p:sp>
      <p:sp>
        <p:nvSpPr>
          <p:cNvPr id="16" name="Rectangle 15">
            <a:extLst>
              <a:ext uri="{FF2B5EF4-FFF2-40B4-BE49-F238E27FC236}">
                <a16:creationId xmlns:a16="http://schemas.microsoft.com/office/drawing/2014/main" id="{A73E86B2-10F3-F141-CE94-343C8F7F5461}"/>
              </a:ext>
            </a:extLst>
          </p:cNvPr>
          <p:cNvSpPr/>
          <p:nvPr/>
        </p:nvSpPr>
        <p:spPr>
          <a:xfrm>
            <a:off x="9713404" y="4087219"/>
            <a:ext cx="1981290" cy="778955"/>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t>Occurs after first TABE.</a:t>
            </a:r>
          </a:p>
        </p:txBody>
      </p:sp>
      <p:sp>
        <p:nvSpPr>
          <p:cNvPr id="26" name="Rectangle 25">
            <a:extLst>
              <a:ext uri="{FF2B5EF4-FFF2-40B4-BE49-F238E27FC236}">
                <a16:creationId xmlns:a16="http://schemas.microsoft.com/office/drawing/2014/main" id="{7FDF4A9B-788F-D156-C1FB-76275A8BAEEB}"/>
              </a:ext>
            </a:extLst>
          </p:cNvPr>
          <p:cNvSpPr/>
          <p:nvPr/>
        </p:nvSpPr>
        <p:spPr>
          <a:xfrm>
            <a:off x="9711578" y="5268484"/>
            <a:ext cx="1981290" cy="1087866"/>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9000"/>
              </a:lnSpc>
              <a:spcBef>
                <a:spcPts val="1200"/>
              </a:spcBef>
            </a:pPr>
            <a:r>
              <a:rPr lang="en-US" sz="1600">
                <a:solidFill>
                  <a:schemeClr val="bg1"/>
                </a:solidFill>
                <a:latin typeface="Arial" panose="020B0604020202020204" pitchFamily="34" charset="0"/>
              </a:rPr>
              <a:t>Enter as soon as possible after disclosure of disability.</a:t>
            </a:r>
          </a:p>
        </p:txBody>
      </p:sp>
      <p:sp>
        <p:nvSpPr>
          <p:cNvPr id="29" name="TextBox 28">
            <a:extLst>
              <a:ext uri="{FF2B5EF4-FFF2-40B4-BE49-F238E27FC236}">
                <a16:creationId xmlns:a16="http://schemas.microsoft.com/office/drawing/2014/main" id="{288F384C-CA0D-6C00-FE61-1C18278CF366}"/>
              </a:ext>
            </a:extLst>
          </p:cNvPr>
          <p:cNvSpPr txBox="1"/>
          <p:nvPr/>
        </p:nvSpPr>
        <p:spPr>
          <a:xfrm>
            <a:off x="9713404" y="3723506"/>
            <a:ext cx="1981290" cy="369332"/>
          </a:xfrm>
          <a:prstGeom prst="rect">
            <a:avLst/>
          </a:prstGeom>
          <a:solidFill>
            <a:srgbClr val="B9C0C3"/>
          </a:solidFill>
        </p:spPr>
        <p:txBody>
          <a:bodyPr wrap="square" rtlCol="0">
            <a:spAutoFit/>
          </a:bodyPr>
          <a:lstStyle/>
          <a:p>
            <a:r>
              <a:rPr lang="en-US">
                <a:solidFill>
                  <a:schemeClr val="bg1"/>
                </a:solidFill>
              </a:rPr>
              <a:t>Disclosure:</a:t>
            </a:r>
          </a:p>
        </p:txBody>
      </p:sp>
      <p:sp>
        <p:nvSpPr>
          <p:cNvPr id="35" name="TextBox 34">
            <a:extLst>
              <a:ext uri="{FF2B5EF4-FFF2-40B4-BE49-F238E27FC236}">
                <a16:creationId xmlns:a16="http://schemas.microsoft.com/office/drawing/2014/main" id="{4D7E0893-769B-63D4-B181-C1A0428A921F}"/>
              </a:ext>
            </a:extLst>
          </p:cNvPr>
          <p:cNvSpPr txBox="1"/>
          <p:nvPr/>
        </p:nvSpPr>
        <p:spPr>
          <a:xfrm>
            <a:off x="9713403" y="4901646"/>
            <a:ext cx="1981290" cy="369332"/>
          </a:xfrm>
          <a:prstGeom prst="rect">
            <a:avLst/>
          </a:prstGeom>
          <a:solidFill>
            <a:srgbClr val="B9C0C3"/>
          </a:solidFill>
        </p:spPr>
        <p:txBody>
          <a:bodyPr wrap="square" rtlCol="0">
            <a:spAutoFit/>
          </a:bodyPr>
          <a:lstStyle/>
          <a:p>
            <a:r>
              <a:rPr lang="en-US">
                <a:solidFill>
                  <a:schemeClr val="bg1"/>
                </a:solidFill>
              </a:rPr>
              <a:t>AP Entered:</a:t>
            </a:r>
          </a:p>
        </p:txBody>
      </p:sp>
      <p:sp>
        <p:nvSpPr>
          <p:cNvPr id="36" name="Slide Number Placeholder 5">
            <a:extLst>
              <a:ext uri="{FF2B5EF4-FFF2-40B4-BE49-F238E27FC236}">
                <a16:creationId xmlns:a16="http://schemas.microsoft.com/office/drawing/2014/main" id="{7D0683B8-79E6-B4EF-3505-D8453396E923}"/>
              </a:ext>
            </a:extLst>
          </p:cNvPr>
          <p:cNvSpPr txBox="1">
            <a:spLocks/>
          </p:cNvSpPr>
          <p:nvPr/>
        </p:nvSpPr>
        <p:spPr>
          <a:xfrm>
            <a:off x="8646694" y="63265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027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직선 연결선[R] 32">
            <a:extLst>
              <a:ext uri="{FF2B5EF4-FFF2-40B4-BE49-F238E27FC236}">
                <a16:creationId xmlns:a16="http://schemas.microsoft.com/office/drawing/2014/main" id="{5DACC2F1-8B84-A7DF-73A8-7334D297F483}"/>
              </a:ext>
            </a:extLst>
          </p:cNvPr>
          <p:cNvCxnSpPr>
            <a:cxnSpLocks/>
            <a:endCxn id="12" idx="0"/>
          </p:cNvCxnSpPr>
          <p:nvPr/>
        </p:nvCxnSpPr>
        <p:spPr>
          <a:xfrm flipH="1">
            <a:off x="6144127" y="3332744"/>
            <a:ext cx="1"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직선 연결선[R] 32">
            <a:extLst>
              <a:ext uri="{FF2B5EF4-FFF2-40B4-BE49-F238E27FC236}">
                <a16:creationId xmlns:a16="http://schemas.microsoft.com/office/drawing/2014/main" id="{7E90C2E7-9A3D-ECA4-A775-7204BA9B6491}"/>
              </a:ext>
            </a:extLst>
          </p:cNvPr>
          <p:cNvCxnSpPr>
            <a:cxnSpLocks/>
            <a:endCxn id="13" idx="0"/>
          </p:cNvCxnSpPr>
          <p:nvPr/>
        </p:nvCxnSpPr>
        <p:spPr>
          <a:xfrm>
            <a:off x="10052991" y="3332744"/>
            <a:ext cx="0"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연결선[R] 32">
            <a:extLst>
              <a:ext uri="{FF2B5EF4-FFF2-40B4-BE49-F238E27FC236}">
                <a16:creationId xmlns:a16="http://schemas.microsoft.com/office/drawing/2014/main" id="{E9B86A83-1862-83BF-67BA-8E2B0FB69A81}"/>
              </a:ext>
            </a:extLst>
          </p:cNvPr>
          <p:cNvCxnSpPr>
            <a:cxnSpLocks/>
            <a:endCxn id="31" idx="0"/>
          </p:cNvCxnSpPr>
          <p:nvPr/>
        </p:nvCxnSpPr>
        <p:spPr>
          <a:xfrm>
            <a:off x="2284602" y="3332744"/>
            <a:ext cx="0" cy="7022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C154CD4F-50A2-D406-8456-1DDA975AE04C}"/>
              </a:ext>
            </a:extLst>
          </p:cNvPr>
          <p:cNvSpPr/>
          <p:nvPr/>
        </p:nvSpPr>
        <p:spPr>
          <a:xfrm>
            <a:off x="0" y="1"/>
            <a:ext cx="12192000" cy="2139695"/>
          </a:xfrm>
          <a:prstGeom prst="rect">
            <a:avLst/>
          </a:prstGeom>
          <a:gradFill flip="none" rotWithShape="1">
            <a:gsLst>
              <a:gs pos="35000">
                <a:srgbClr val="32669A"/>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9" name="자유형 18">
            <a:extLst>
              <a:ext uri="{FF2B5EF4-FFF2-40B4-BE49-F238E27FC236}">
                <a16:creationId xmlns:a16="http://schemas.microsoft.com/office/drawing/2014/main" id="{F0243760-65A6-DBA5-19BE-52AAA1931FCE}"/>
              </a:ext>
            </a:extLst>
          </p:cNvPr>
          <p:cNvSpPr/>
          <p:nvPr/>
        </p:nvSpPr>
        <p:spPr>
          <a:xfrm>
            <a:off x="522360"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20" name="TextBox 19">
            <a:extLst>
              <a:ext uri="{FF2B5EF4-FFF2-40B4-BE49-F238E27FC236}">
                <a16:creationId xmlns:a16="http://schemas.microsoft.com/office/drawing/2014/main" id="{DE62E9EB-912C-BBF8-2C30-A5F86C067903}"/>
              </a:ext>
            </a:extLst>
          </p:cNvPr>
          <p:cNvSpPr txBox="1"/>
          <p:nvPr/>
        </p:nvSpPr>
        <p:spPr>
          <a:xfrm>
            <a:off x="809274" y="2621541"/>
            <a:ext cx="2950658" cy="737831"/>
          </a:xfrm>
          <a:prstGeom prst="rect">
            <a:avLst/>
          </a:prstGeom>
          <a:noFill/>
        </p:spPr>
        <p:txBody>
          <a:bodyPr wrap="square" rtlCol="0">
            <a:spAutoFit/>
          </a:bodyPr>
          <a:lstStyle/>
          <a:p>
            <a:pPr algn="ctr">
              <a:lnSpc>
                <a:spcPct val="109000"/>
              </a:lnSpc>
              <a:spcBef>
                <a:spcPts val="600"/>
              </a:spcBef>
            </a:pPr>
            <a:r>
              <a:rPr kumimoji="1" lang="en-US" altLang="ko-Kore-KR" sz="2000">
                <a:solidFill>
                  <a:schemeClr val="bg1"/>
                </a:solidFill>
                <a:latin typeface="+mj-lt"/>
              </a:rPr>
              <a:t>Protected Information/ Confidentiality</a:t>
            </a:r>
          </a:p>
        </p:txBody>
      </p:sp>
      <p:sp>
        <p:nvSpPr>
          <p:cNvPr id="31" name="TextBox 30">
            <a:extLst>
              <a:ext uri="{FF2B5EF4-FFF2-40B4-BE49-F238E27FC236}">
                <a16:creationId xmlns:a16="http://schemas.microsoft.com/office/drawing/2014/main" id="{B48D19F2-2310-026A-9CE1-EAF241DC1BB4}"/>
              </a:ext>
            </a:extLst>
          </p:cNvPr>
          <p:cNvSpPr txBox="1"/>
          <p:nvPr/>
        </p:nvSpPr>
        <p:spPr>
          <a:xfrm>
            <a:off x="522360" y="4035020"/>
            <a:ext cx="3524484" cy="1277209"/>
          </a:xfrm>
          <a:prstGeom prst="rect">
            <a:avLst/>
          </a:prstGeom>
          <a:noFill/>
        </p:spPr>
        <p:txBody>
          <a:bodyPr wrap="square" rtlCol="0">
            <a:spAutoFit/>
          </a:bodyPr>
          <a:lstStyle/>
          <a:p>
            <a:pPr algn="ctr">
              <a:lnSpc>
                <a:spcPct val="109000"/>
              </a:lnSpc>
              <a:spcBef>
                <a:spcPts val="600"/>
              </a:spcBef>
            </a:pPr>
            <a:r>
              <a:rPr kumimoji="1" lang="en-US" altLang="ko-Kore-KR"/>
              <a:t>APs must not include information about an individual student’s diagnosis, medication needs, or other health-related history.</a:t>
            </a:r>
          </a:p>
        </p:txBody>
      </p:sp>
      <p:sp>
        <p:nvSpPr>
          <p:cNvPr id="35" name="자유형 34">
            <a:extLst>
              <a:ext uri="{FF2B5EF4-FFF2-40B4-BE49-F238E27FC236}">
                <a16:creationId xmlns:a16="http://schemas.microsoft.com/office/drawing/2014/main" id="{01DE7E6B-1F86-6495-65B7-708B10BFD961}"/>
              </a:ext>
            </a:extLst>
          </p:cNvPr>
          <p:cNvSpPr/>
          <p:nvPr/>
        </p:nvSpPr>
        <p:spPr>
          <a:xfrm>
            <a:off x="8145155"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36" name="TextBox 35">
            <a:extLst>
              <a:ext uri="{FF2B5EF4-FFF2-40B4-BE49-F238E27FC236}">
                <a16:creationId xmlns:a16="http://schemas.microsoft.com/office/drawing/2014/main" id="{55D15E28-4149-D6FF-3B9E-7036FFB0FA50}"/>
              </a:ext>
            </a:extLst>
          </p:cNvPr>
          <p:cNvSpPr txBox="1"/>
          <p:nvPr/>
        </p:nvSpPr>
        <p:spPr>
          <a:xfrm>
            <a:off x="8432068" y="2608076"/>
            <a:ext cx="2950658" cy="764761"/>
          </a:xfrm>
          <a:prstGeom prst="rect">
            <a:avLst/>
          </a:prstGeom>
          <a:noFill/>
        </p:spPr>
        <p:txBody>
          <a:bodyPr wrap="square" rtlCol="0">
            <a:spAutoFit/>
          </a:bodyPr>
          <a:lstStyle/>
          <a:p>
            <a:pPr algn="ctr">
              <a:lnSpc>
                <a:spcPct val="114000"/>
              </a:lnSpc>
              <a:spcBef>
                <a:spcPts val="600"/>
              </a:spcBef>
            </a:pPr>
            <a:r>
              <a:rPr kumimoji="1" lang="en-US" altLang="ko-Kore-KR" sz="2000">
                <a:solidFill>
                  <a:schemeClr val="bg1"/>
                </a:solidFill>
                <a:latin typeface="+mj-lt"/>
              </a:rPr>
              <a:t>Copy of Plan and AP Storage</a:t>
            </a:r>
          </a:p>
        </p:txBody>
      </p:sp>
      <p:sp>
        <p:nvSpPr>
          <p:cNvPr id="39" name="자유형 38">
            <a:extLst>
              <a:ext uri="{FF2B5EF4-FFF2-40B4-BE49-F238E27FC236}">
                <a16:creationId xmlns:a16="http://schemas.microsoft.com/office/drawing/2014/main" id="{492CDC82-332A-2CAC-3CFA-7A6AB5C68FC7}"/>
              </a:ext>
            </a:extLst>
          </p:cNvPr>
          <p:cNvSpPr/>
          <p:nvPr/>
        </p:nvSpPr>
        <p:spPr>
          <a:xfrm>
            <a:off x="4381884"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40" name="TextBox 39">
            <a:extLst>
              <a:ext uri="{FF2B5EF4-FFF2-40B4-BE49-F238E27FC236}">
                <a16:creationId xmlns:a16="http://schemas.microsoft.com/office/drawing/2014/main" id="{94BF7368-4B92-5107-C763-7ADF4C8680FD}"/>
              </a:ext>
            </a:extLst>
          </p:cNvPr>
          <p:cNvSpPr txBox="1"/>
          <p:nvPr/>
        </p:nvSpPr>
        <p:spPr>
          <a:xfrm>
            <a:off x="4668797" y="2741958"/>
            <a:ext cx="2950658" cy="496996"/>
          </a:xfrm>
          <a:prstGeom prst="rect">
            <a:avLst/>
          </a:prstGeom>
          <a:noFill/>
        </p:spPr>
        <p:txBody>
          <a:bodyPr wrap="square" rtlCol="0">
            <a:spAutoFit/>
          </a:bodyPr>
          <a:lstStyle/>
          <a:p>
            <a:pPr algn="ctr">
              <a:lnSpc>
                <a:spcPct val="150000"/>
              </a:lnSpc>
            </a:pPr>
            <a:r>
              <a:rPr kumimoji="1" lang="en-US" altLang="ko-Kore-KR" sz="2000">
                <a:solidFill>
                  <a:schemeClr val="bg1"/>
                </a:solidFill>
                <a:latin typeface="+mj-lt"/>
              </a:rPr>
              <a:t>Signing the AP</a:t>
            </a:r>
          </a:p>
        </p:txBody>
      </p:sp>
      <p:cxnSp>
        <p:nvCxnSpPr>
          <p:cNvPr id="38" name="직선 연결선[R] 37">
            <a:extLst>
              <a:ext uri="{FF2B5EF4-FFF2-40B4-BE49-F238E27FC236}">
                <a16:creationId xmlns:a16="http://schemas.microsoft.com/office/drawing/2014/main" id="{43D1799F-522E-AAF7-1681-B9D92F12771D}"/>
              </a:ext>
            </a:extLst>
          </p:cNvPr>
          <p:cNvCxnSpPr>
            <a:cxnSpLocks/>
          </p:cNvCxnSpPr>
          <p:nvPr/>
        </p:nvCxnSpPr>
        <p:spPr>
          <a:xfrm>
            <a:off x="8114695"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직선 연결선[R] 41">
            <a:extLst>
              <a:ext uri="{FF2B5EF4-FFF2-40B4-BE49-F238E27FC236}">
                <a16:creationId xmlns:a16="http://schemas.microsoft.com/office/drawing/2014/main" id="{745ECE73-B717-211A-864D-3B9DB7612BF4}"/>
              </a:ext>
            </a:extLst>
          </p:cNvPr>
          <p:cNvCxnSpPr>
            <a:cxnSpLocks/>
          </p:cNvCxnSpPr>
          <p:nvPr/>
        </p:nvCxnSpPr>
        <p:spPr>
          <a:xfrm>
            <a:off x="4219071"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D8BBBD-0331-8C21-6DA5-EFA0F16599E2}"/>
              </a:ext>
            </a:extLst>
          </p:cNvPr>
          <p:cNvSpPr txBox="1"/>
          <p:nvPr/>
        </p:nvSpPr>
        <p:spPr>
          <a:xfrm>
            <a:off x="565529" y="940175"/>
            <a:ext cx="11626472" cy="646331"/>
          </a:xfrm>
          <a:prstGeom prst="rect">
            <a:avLst/>
          </a:prstGeom>
          <a:noFill/>
        </p:spPr>
        <p:txBody>
          <a:bodyPr wrap="square" rtlCol="0">
            <a:spAutoFit/>
          </a:bodyPr>
          <a:lstStyle/>
          <a:p>
            <a:r>
              <a:rPr kumimoji="1" lang="en-US" altLang="ko-Kore-KR" sz="3600">
                <a:solidFill>
                  <a:schemeClr val="bg1"/>
                </a:solidFill>
                <a:latin typeface="+mj-lt"/>
              </a:rPr>
              <a:t>Administrative Considerations</a:t>
            </a:r>
          </a:p>
        </p:txBody>
      </p:sp>
      <p:sp>
        <p:nvSpPr>
          <p:cNvPr id="12" name="TextBox 11">
            <a:extLst>
              <a:ext uri="{FF2B5EF4-FFF2-40B4-BE49-F238E27FC236}">
                <a16:creationId xmlns:a16="http://schemas.microsoft.com/office/drawing/2014/main" id="{1DEB0D91-F900-17F5-6E7C-F05B7BCD0677}"/>
              </a:ext>
            </a:extLst>
          </p:cNvPr>
          <p:cNvSpPr txBox="1"/>
          <p:nvPr/>
        </p:nvSpPr>
        <p:spPr>
          <a:xfrm>
            <a:off x="4381885" y="4026893"/>
            <a:ext cx="3524484" cy="1881092"/>
          </a:xfrm>
          <a:prstGeom prst="rect">
            <a:avLst/>
          </a:prstGeom>
          <a:noFill/>
        </p:spPr>
        <p:txBody>
          <a:bodyPr wrap="square" rtlCol="0">
            <a:spAutoFit/>
          </a:bodyPr>
          <a:lstStyle/>
          <a:p>
            <a:pPr algn="ctr">
              <a:lnSpc>
                <a:spcPct val="109000"/>
              </a:lnSpc>
              <a:spcBef>
                <a:spcPts val="600"/>
              </a:spcBef>
            </a:pPr>
            <a:r>
              <a:rPr kumimoji="1" lang="en-US" altLang="ko-Kore-KR"/>
              <a:t>A DC and student must sign the plan (soon after the student’s arrival if the disclosure occurred during the admissions process or after the DAC meeting if the disclosure occurred after arrival).</a:t>
            </a:r>
          </a:p>
        </p:txBody>
      </p:sp>
      <p:sp>
        <p:nvSpPr>
          <p:cNvPr id="13" name="TextBox 12">
            <a:extLst>
              <a:ext uri="{FF2B5EF4-FFF2-40B4-BE49-F238E27FC236}">
                <a16:creationId xmlns:a16="http://schemas.microsoft.com/office/drawing/2014/main" id="{6353F1C5-7761-0427-A5B4-1ADA28498DB3}"/>
              </a:ext>
            </a:extLst>
          </p:cNvPr>
          <p:cNvSpPr txBox="1"/>
          <p:nvPr/>
        </p:nvSpPr>
        <p:spPr>
          <a:xfrm>
            <a:off x="8290749" y="4026893"/>
            <a:ext cx="3524484" cy="1277209"/>
          </a:xfrm>
          <a:prstGeom prst="rect">
            <a:avLst/>
          </a:prstGeom>
          <a:noFill/>
        </p:spPr>
        <p:txBody>
          <a:bodyPr wrap="square" rtlCol="0">
            <a:spAutoFit/>
          </a:bodyPr>
          <a:lstStyle/>
          <a:p>
            <a:pPr algn="ctr">
              <a:lnSpc>
                <a:spcPct val="109000"/>
              </a:lnSpc>
              <a:spcBef>
                <a:spcPts val="600"/>
              </a:spcBef>
            </a:pPr>
            <a:r>
              <a:rPr kumimoji="1" lang="en-US" altLang="ko-Kore-KR"/>
              <a:t>A copy of the plan must be provided to the student, and the original must be maintained in the student’s AF.</a:t>
            </a:r>
          </a:p>
        </p:txBody>
      </p:sp>
      <p:sp>
        <p:nvSpPr>
          <p:cNvPr id="2" name="Slide Number Placeholder 5">
            <a:extLst>
              <a:ext uri="{FF2B5EF4-FFF2-40B4-BE49-F238E27FC236}">
                <a16:creationId xmlns:a16="http://schemas.microsoft.com/office/drawing/2014/main" id="{DBA5A536-C489-C8C6-095B-A8CD1DAE372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37</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576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312449"/>
            <a:ext cx="9942286" cy="1569660"/>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 Accommodation Committee (DAC)</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38</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682171" y="2034509"/>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Members and Responsibilities</a:t>
            </a:r>
            <a:endParaRPr lang="ko-KR" altLang="en-US" sz="2800">
              <a:solidFill>
                <a:schemeClr val="bg1"/>
              </a:solidFill>
              <a:latin typeface="+mj-lt"/>
              <a:cs typeface="Calibri" panose="020F0502020204030204" pitchFamily="34" charset="0"/>
            </a:endParaRP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38</a:t>
            </a:fld>
            <a:endParaRPr lang="en-US" sz="1200">
              <a:solidFill>
                <a:schemeClr val="bg1"/>
              </a:solidFill>
              <a:latin typeface="Arial" panose="020B0604020202020204" pitchFamily="34" charset="0"/>
              <a:cs typeface="Arial" panose="020B0604020202020204" pitchFamily="34" charset="0"/>
            </a:endParaRPr>
          </a:p>
        </p:txBody>
      </p:sp>
      <p:pic>
        <p:nvPicPr>
          <p:cNvPr id="9" name="Picture Placeholder 8" descr="A person sitting in a chair with his hand on his chin&#10;&#10;Description automatically generated">
            <a:extLst>
              <a:ext uri="{FF2B5EF4-FFF2-40B4-BE49-F238E27FC236}">
                <a16:creationId xmlns:a16="http://schemas.microsoft.com/office/drawing/2014/main" id="{D2C2B99A-B88D-7FB3-BBB2-E9A3F1CDA12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1310262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B0EDA40C-1D78-8B99-5B64-01D4922A5DA7}"/>
              </a:ext>
            </a:extLst>
          </p:cNvPr>
          <p:cNvSpPr/>
          <p:nvPr/>
        </p:nvSpPr>
        <p:spPr>
          <a:xfrm>
            <a:off x="0" y="1"/>
            <a:ext cx="6467968" cy="3264309"/>
          </a:xfrm>
          <a:prstGeom prst="rect">
            <a:avLst/>
          </a:prstGeom>
          <a:gradFill flip="none" rotWithShape="1">
            <a:gsLst>
              <a:gs pos="35000">
                <a:srgbClr val="32669A"/>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 name="TextBox 2">
            <a:extLst>
              <a:ext uri="{FF2B5EF4-FFF2-40B4-BE49-F238E27FC236}">
                <a16:creationId xmlns:a16="http://schemas.microsoft.com/office/drawing/2014/main" id="{705E5F10-52E6-B965-3AF4-A7958FCB6244}"/>
              </a:ext>
            </a:extLst>
          </p:cNvPr>
          <p:cNvSpPr txBox="1"/>
          <p:nvPr/>
        </p:nvSpPr>
        <p:spPr>
          <a:xfrm>
            <a:off x="519097" y="294540"/>
            <a:ext cx="4343355" cy="646331"/>
          </a:xfrm>
          <a:prstGeom prst="rect">
            <a:avLst/>
          </a:prstGeom>
          <a:noFill/>
        </p:spPr>
        <p:txBody>
          <a:bodyPr wrap="square" rtlCol="0">
            <a:spAutoFit/>
          </a:bodyPr>
          <a:lstStyle/>
          <a:p>
            <a:r>
              <a:rPr kumimoji="1" lang="en-US" altLang="ko-Kore-KR" sz="3600">
                <a:solidFill>
                  <a:schemeClr val="bg1"/>
                </a:solidFill>
                <a:latin typeface="+mj-lt"/>
              </a:rPr>
              <a:t>Members of DAC</a:t>
            </a:r>
          </a:p>
        </p:txBody>
      </p:sp>
      <p:sp>
        <p:nvSpPr>
          <p:cNvPr id="9" name="TextBox 8">
            <a:extLst>
              <a:ext uri="{FF2B5EF4-FFF2-40B4-BE49-F238E27FC236}">
                <a16:creationId xmlns:a16="http://schemas.microsoft.com/office/drawing/2014/main" id="{D3D3CA9A-3B8D-0638-148E-BA43F1BB70E7}"/>
              </a:ext>
            </a:extLst>
          </p:cNvPr>
          <p:cNvSpPr txBox="1"/>
          <p:nvPr/>
        </p:nvSpPr>
        <p:spPr>
          <a:xfrm>
            <a:off x="519097" y="1124864"/>
            <a:ext cx="5724031" cy="1465722"/>
          </a:xfrm>
          <a:prstGeom prst="rect">
            <a:avLst/>
          </a:prstGeom>
          <a:noFill/>
        </p:spPr>
        <p:txBody>
          <a:bodyPr wrap="square" rtlCol="0">
            <a:spAutoFit/>
          </a:bodyPr>
          <a:lstStyle/>
          <a:p>
            <a:pPr>
              <a:lnSpc>
                <a:spcPct val="109000"/>
              </a:lnSpc>
              <a:spcBef>
                <a:spcPts val="600"/>
              </a:spcBef>
            </a:pPr>
            <a:r>
              <a:rPr kumimoji="1" lang="en-US" altLang="ko-Kore-KR" sz="2800">
                <a:solidFill>
                  <a:schemeClr val="bg1"/>
                </a:solidFill>
              </a:rPr>
              <a:t>Participants of the DAC varies depending on the nature of the request or disclosure.</a:t>
            </a:r>
          </a:p>
        </p:txBody>
      </p:sp>
      <p:sp>
        <p:nvSpPr>
          <p:cNvPr id="47" name="TextBox 46">
            <a:extLst>
              <a:ext uri="{FF2B5EF4-FFF2-40B4-BE49-F238E27FC236}">
                <a16:creationId xmlns:a16="http://schemas.microsoft.com/office/drawing/2014/main" id="{B93606F4-24A3-70FA-A079-25A7CBAB6C02}"/>
              </a:ext>
            </a:extLst>
          </p:cNvPr>
          <p:cNvSpPr txBox="1"/>
          <p:nvPr/>
        </p:nvSpPr>
        <p:spPr>
          <a:xfrm>
            <a:off x="332184" y="3479988"/>
            <a:ext cx="2358571" cy="1821204"/>
          </a:xfrm>
          <a:prstGeom prst="rect">
            <a:avLst/>
          </a:prstGeom>
          <a:noFill/>
        </p:spPr>
        <p:txBody>
          <a:bodyPr wrap="square" rtlCol="0">
            <a:spAutoFit/>
          </a:bodyPr>
          <a:lstStyle/>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Academic Manager and/or the HWD as DCs</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Dedicated position for a DC</a:t>
            </a:r>
          </a:p>
        </p:txBody>
      </p:sp>
      <p:cxnSp>
        <p:nvCxnSpPr>
          <p:cNvPr id="11" name="직선 연결선 6">
            <a:extLst>
              <a:ext uri="{FF2B5EF4-FFF2-40B4-BE49-F238E27FC236}">
                <a16:creationId xmlns:a16="http://schemas.microsoft.com/office/drawing/2014/main" id="{1E6E885F-60C4-A444-2302-D0B16281358B}"/>
              </a:ext>
            </a:extLst>
          </p:cNvPr>
          <p:cNvCxnSpPr>
            <a:cxnSpLocks/>
          </p:cNvCxnSpPr>
          <p:nvPr/>
        </p:nvCxnSpPr>
        <p:spPr>
          <a:xfrm>
            <a:off x="3028109" y="3501188"/>
            <a:ext cx="0" cy="33568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직선 연결선 6">
            <a:extLst>
              <a:ext uri="{FF2B5EF4-FFF2-40B4-BE49-F238E27FC236}">
                <a16:creationId xmlns:a16="http://schemas.microsoft.com/office/drawing/2014/main" id="{330805F0-B5EC-FE74-D181-987F71DA2302}"/>
              </a:ext>
            </a:extLst>
          </p:cNvPr>
          <p:cNvCxnSpPr>
            <a:cxnSpLocks/>
          </p:cNvCxnSpPr>
          <p:nvPr/>
        </p:nvCxnSpPr>
        <p:spPr>
          <a:xfrm>
            <a:off x="6137156" y="3501188"/>
            <a:ext cx="0" cy="335681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직선 연결선 6">
            <a:extLst>
              <a:ext uri="{FF2B5EF4-FFF2-40B4-BE49-F238E27FC236}">
                <a16:creationId xmlns:a16="http://schemas.microsoft.com/office/drawing/2014/main" id="{C5868914-D643-068E-BAF9-52EF1751C065}"/>
              </a:ext>
            </a:extLst>
          </p:cNvPr>
          <p:cNvCxnSpPr>
            <a:cxnSpLocks/>
          </p:cNvCxnSpPr>
          <p:nvPr/>
        </p:nvCxnSpPr>
        <p:spPr>
          <a:xfrm>
            <a:off x="9163893" y="3501188"/>
            <a:ext cx="0" cy="335681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888E083-39B8-E7BB-5E65-20BE285529B0}"/>
              </a:ext>
            </a:extLst>
          </p:cNvPr>
          <p:cNvSpPr txBox="1"/>
          <p:nvPr/>
        </p:nvSpPr>
        <p:spPr>
          <a:xfrm>
            <a:off x="3419840" y="3479988"/>
            <a:ext cx="2358571" cy="1975092"/>
          </a:xfrm>
          <a:prstGeom prst="rect">
            <a:avLst/>
          </a:prstGeom>
          <a:noFill/>
        </p:spPr>
        <p:txBody>
          <a:bodyPr wrap="square" rtlCol="0">
            <a:spAutoFit/>
          </a:bodyPr>
          <a:lstStyle/>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CMHC </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Center Physician or equivalent</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TEAP Specialist</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Dentist</a:t>
            </a:r>
          </a:p>
        </p:txBody>
      </p:sp>
      <p:sp>
        <p:nvSpPr>
          <p:cNvPr id="13" name="TextBox 12">
            <a:extLst>
              <a:ext uri="{FF2B5EF4-FFF2-40B4-BE49-F238E27FC236}">
                <a16:creationId xmlns:a16="http://schemas.microsoft.com/office/drawing/2014/main" id="{BFE36A6E-0B03-66E2-C0A1-1CE9E4262E34}"/>
              </a:ext>
            </a:extLst>
          </p:cNvPr>
          <p:cNvSpPr txBox="1"/>
          <p:nvPr/>
        </p:nvSpPr>
        <p:spPr>
          <a:xfrm>
            <a:off x="6522345" y="3479988"/>
            <a:ext cx="2358571" cy="1485728"/>
          </a:xfrm>
          <a:prstGeom prst="rect">
            <a:avLst/>
          </a:prstGeom>
          <a:noFill/>
        </p:spPr>
        <p:txBody>
          <a:bodyPr wrap="square" rtlCol="0">
            <a:spAutoFit/>
          </a:bodyPr>
          <a:lstStyle/>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Career Technical Manager</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Student’s Counselor</a:t>
            </a:r>
          </a:p>
        </p:txBody>
      </p:sp>
      <p:sp>
        <p:nvSpPr>
          <p:cNvPr id="14" name="TextBox 13">
            <a:extLst>
              <a:ext uri="{FF2B5EF4-FFF2-40B4-BE49-F238E27FC236}">
                <a16:creationId xmlns:a16="http://schemas.microsoft.com/office/drawing/2014/main" id="{22BFDA49-488F-E049-B7B8-2B430B91C4EE}"/>
              </a:ext>
            </a:extLst>
          </p:cNvPr>
          <p:cNvSpPr txBox="1"/>
          <p:nvPr/>
        </p:nvSpPr>
        <p:spPr>
          <a:xfrm>
            <a:off x="9424419" y="3479988"/>
            <a:ext cx="2358571" cy="2904578"/>
          </a:xfrm>
          <a:prstGeom prst="rect">
            <a:avLst/>
          </a:prstGeom>
          <a:noFill/>
        </p:spPr>
        <p:txBody>
          <a:bodyPr wrap="square" rtlCol="0">
            <a:spAutoFit/>
          </a:bodyPr>
          <a:lstStyle/>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Rep of Center Depts. Affected by DA Request</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Community Agency or Partner Rep</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Advocate or Authorized Rep</a:t>
            </a:r>
          </a:p>
        </p:txBody>
      </p:sp>
      <p:sp>
        <p:nvSpPr>
          <p:cNvPr id="20" name="Rectangle: Rounded Corners 19">
            <a:extLst>
              <a:ext uri="{FF2B5EF4-FFF2-40B4-BE49-F238E27FC236}">
                <a16:creationId xmlns:a16="http://schemas.microsoft.com/office/drawing/2014/main" id="{55EBC938-BADF-DD28-FAF9-D9890EDFE0D6}"/>
              </a:ext>
            </a:extLst>
          </p:cNvPr>
          <p:cNvSpPr/>
          <p:nvPr/>
        </p:nvSpPr>
        <p:spPr>
          <a:xfrm>
            <a:off x="436473" y="5851258"/>
            <a:ext cx="2156536" cy="6805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Required!</a:t>
            </a:r>
          </a:p>
        </p:txBody>
      </p:sp>
      <p:sp>
        <p:nvSpPr>
          <p:cNvPr id="21" name="Speech Bubble: Rectangle with Corners Rounded 20">
            <a:extLst>
              <a:ext uri="{FF2B5EF4-FFF2-40B4-BE49-F238E27FC236}">
                <a16:creationId xmlns:a16="http://schemas.microsoft.com/office/drawing/2014/main" id="{91C79501-929D-0932-E612-D1EF7AF50286}"/>
              </a:ext>
            </a:extLst>
          </p:cNvPr>
          <p:cNvSpPr/>
          <p:nvPr/>
        </p:nvSpPr>
        <p:spPr>
          <a:xfrm>
            <a:off x="6623362" y="5844159"/>
            <a:ext cx="2156536" cy="680529"/>
          </a:xfrm>
          <a:prstGeom prst="wedgeRoundRectCallout">
            <a:avLst>
              <a:gd name="adj1" fmla="val 1590"/>
              <a:gd name="adj2" fmla="val -24797"/>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It Depends!</a:t>
            </a:r>
          </a:p>
        </p:txBody>
      </p:sp>
      <p:cxnSp>
        <p:nvCxnSpPr>
          <p:cNvPr id="23" name="Straight Arrow Connector 22">
            <a:extLst>
              <a:ext uri="{FF2B5EF4-FFF2-40B4-BE49-F238E27FC236}">
                <a16:creationId xmlns:a16="http://schemas.microsoft.com/office/drawing/2014/main" id="{5ACCB876-0167-F31B-0839-95D993F761B2}"/>
              </a:ext>
            </a:extLst>
          </p:cNvPr>
          <p:cNvCxnSpPr>
            <a:endCxn id="47" idx="2"/>
          </p:cNvCxnSpPr>
          <p:nvPr/>
        </p:nvCxnSpPr>
        <p:spPr>
          <a:xfrm flipH="1" flipV="1">
            <a:off x="1511470" y="5301192"/>
            <a:ext cx="3271" cy="5500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D6D5D61-B10D-3E1D-8FC4-330DF00DB722}"/>
              </a:ext>
            </a:extLst>
          </p:cNvPr>
          <p:cNvCxnSpPr/>
          <p:nvPr/>
        </p:nvCxnSpPr>
        <p:spPr>
          <a:xfrm flipH="1" flipV="1">
            <a:off x="4723769" y="5301192"/>
            <a:ext cx="3271" cy="5500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DEFE395C-97B5-7672-2B44-9A3DBCB7A667}"/>
              </a:ext>
            </a:extLst>
          </p:cNvPr>
          <p:cNvSpPr/>
          <p:nvPr/>
        </p:nvSpPr>
        <p:spPr>
          <a:xfrm>
            <a:off x="3571613" y="5851258"/>
            <a:ext cx="2156536" cy="6805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It Depends!</a:t>
            </a:r>
          </a:p>
        </p:txBody>
      </p:sp>
      <p:cxnSp>
        <p:nvCxnSpPr>
          <p:cNvPr id="37" name="Straight Arrow Connector 36">
            <a:extLst>
              <a:ext uri="{FF2B5EF4-FFF2-40B4-BE49-F238E27FC236}">
                <a16:creationId xmlns:a16="http://schemas.microsoft.com/office/drawing/2014/main" id="{B44F1BD7-20D0-41A6-6742-9BDAA0ABDD5B}"/>
              </a:ext>
            </a:extLst>
          </p:cNvPr>
          <p:cNvCxnSpPr/>
          <p:nvPr/>
        </p:nvCxnSpPr>
        <p:spPr>
          <a:xfrm flipH="1" flipV="1">
            <a:off x="7747235" y="5301192"/>
            <a:ext cx="3271" cy="5500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D7C5A77-54AC-9ABF-2686-B7ED6851177D}"/>
              </a:ext>
            </a:extLst>
          </p:cNvPr>
          <p:cNvCxnSpPr>
            <a:cxnSpLocks/>
          </p:cNvCxnSpPr>
          <p:nvPr/>
        </p:nvCxnSpPr>
        <p:spPr>
          <a:xfrm flipV="1">
            <a:off x="7741715" y="5202594"/>
            <a:ext cx="1883548" cy="6642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Placeholder 51" descr="A picture containing person, person&#10;&#10;Description automatically generated">
            <a:extLst>
              <a:ext uri="{FF2B5EF4-FFF2-40B4-BE49-F238E27FC236}">
                <a16:creationId xmlns:a16="http://schemas.microsoft.com/office/drawing/2014/main" id="{6F2BC166-4D43-2A3C-32A8-7C6AA736A243}"/>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6467968" y="0"/>
            <a:ext cx="5724032" cy="3264310"/>
          </a:xfrm>
        </p:spPr>
      </p:pic>
      <p:sp>
        <p:nvSpPr>
          <p:cNvPr id="2" name="Slide Number Placeholder 5">
            <a:extLst>
              <a:ext uri="{FF2B5EF4-FFF2-40B4-BE49-F238E27FC236}">
                <a16:creationId xmlns:a16="http://schemas.microsoft.com/office/drawing/2014/main" id="{0ED2E642-242D-CCA0-8BE3-30D1EAF98DC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39</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741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Effective Communication</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682170" y="1583155"/>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Separate Obligation from RA and RM</a:t>
            </a:r>
            <a:endParaRPr lang="ko-KR" altLang="en-US" sz="2800">
              <a:solidFill>
                <a:schemeClr val="bg1"/>
              </a:solidFill>
              <a:latin typeface="+mj-lt"/>
              <a:cs typeface="Calibri" panose="020F0502020204030204" pitchFamily="34" charset="0"/>
            </a:endParaRPr>
          </a:p>
        </p:txBody>
      </p:sp>
      <p:pic>
        <p:nvPicPr>
          <p:cNvPr id="7" name="Picture Placeholder 6" descr="A picture containing person, person, indoor&#10;&#10;Description automatically generated">
            <a:extLst>
              <a:ext uri="{FF2B5EF4-FFF2-40B4-BE49-F238E27FC236}">
                <a16:creationId xmlns:a16="http://schemas.microsoft.com/office/drawing/2014/main" id="{D922534D-44A5-7165-D52D-6EF7E79F9B2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282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직사각형 78">
            <a:extLst>
              <a:ext uri="{FF2B5EF4-FFF2-40B4-BE49-F238E27FC236}">
                <a16:creationId xmlns:a16="http://schemas.microsoft.com/office/drawing/2014/main" id="{7CD34534-8DB1-49B4-BF52-063BEED285EE}"/>
              </a:ext>
            </a:extLst>
          </p:cNvPr>
          <p:cNvSpPr/>
          <p:nvPr/>
        </p:nvSpPr>
        <p:spPr>
          <a:xfrm>
            <a:off x="0" y="1477010"/>
            <a:ext cx="8720788" cy="2491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35" name="TextBox 17">
            <a:extLst>
              <a:ext uri="{FF2B5EF4-FFF2-40B4-BE49-F238E27FC236}">
                <a16:creationId xmlns:a16="http://schemas.microsoft.com/office/drawing/2014/main" id="{1957EF0B-C455-4847-90B3-72CBF0DB6142}"/>
              </a:ext>
            </a:extLst>
          </p:cNvPr>
          <p:cNvSpPr txBox="1"/>
          <p:nvPr/>
        </p:nvSpPr>
        <p:spPr>
          <a:xfrm>
            <a:off x="3503492" y="4079156"/>
            <a:ext cx="1603324" cy="523220"/>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sz="2800" b="1">
                <a:solidFill>
                  <a:srgbClr val="32669A"/>
                </a:solidFill>
                <a:latin typeface="Calibri" panose="020F0502020204030204" pitchFamily="34" charset="0"/>
                <a:cs typeface="Calibri" panose="020F0502020204030204" pitchFamily="34" charset="0"/>
              </a:rPr>
              <a:t>Cautions!</a:t>
            </a:r>
            <a:endParaRPr lang="ko-KR" altLang="en-US" sz="2800" b="1">
              <a:solidFill>
                <a:srgbClr val="32669A"/>
              </a:solidFill>
              <a:latin typeface="Calibri" panose="020F0502020204030204" pitchFamily="34" charset="0"/>
              <a:cs typeface="Calibri" panose="020F0502020204030204" pitchFamily="34" charset="0"/>
            </a:endParaRPr>
          </a:p>
        </p:txBody>
      </p:sp>
      <p:sp>
        <p:nvSpPr>
          <p:cNvPr id="37" name="타원 36">
            <a:extLst>
              <a:ext uri="{FF2B5EF4-FFF2-40B4-BE49-F238E27FC236}">
                <a16:creationId xmlns:a16="http://schemas.microsoft.com/office/drawing/2014/main" id="{5BBD83E0-4537-4D74-AA9E-7AF9C914E4B1}"/>
              </a:ext>
            </a:extLst>
          </p:cNvPr>
          <p:cNvSpPr/>
          <p:nvPr/>
        </p:nvSpPr>
        <p:spPr>
          <a:xfrm>
            <a:off x="2894440" y="4050449"/>
            <a:ext cx="580634" cy="580634"/>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a:latin typeface="Calibri" panose="020F0502020204030204" pitchFamily="34" charset="0"/>
                <a:cs typeface="Calibri" panose="020F0502020204030204" pitchFamily="34" charset="0"/>
              </a:rPr>
              <a:t>!</a:t>
            </a:r>
            <a:endParaRPr lang="ko-KR" altLang="en-US" sz="280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8DCA59F9-6653-4165-87B7-9F35C1CE95D3}"/>
              </a:ext>
            </a:extLst>
          </p:cNvPr>
          <p:cNvSpPr txBox="1"/>
          <p:nvPr/>
        </p:nvSpPr>
        <p:spPr>
          <a:xfrm>
            <a:off x="623517" y="4632520"/>
            <a:ext cx="3023409" cy="19690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lnSpc>
                <a:spcPct val="114000"/>
              </a:lnSpc>
            </a:pPr>
            <a:r>
              <a:rPr lang="en-US" altLang="ko-KR">
                <a:latin typeface="Calibri" panose="020F0502020204030204" pitchFamily="34" charset="0"/>
                <a:cs typeface="Calibri" panose="020F0502020204030204" pitchFamily="34" charset="0"/>
              </a:rPr>
              <a:t>Only discuss requested accommodations and functional limitations related to conditions and/or documentation disclosed by the incoming student.</a:t>
            </a:r>
            <a:endParaRPr lang="ko-KR" altLang="en-US">
              <a:latin typeface="Calibri" panose="020F0502020204030204" pitchFamily="34" charset="0"/>
              <a:cs typeface="Calibri" panose="020F0502020204030204" pitchFamily="34" charset="0"/>
            </a:endParaRPr>
          </a:p>
        </p:txBody>
      </p:sp>
      <p:cxnSp>
        <p:nvCxnSpPr>
          <p:cNvPr id="44" name="직선 연결선 43">
            <a:extLst>
              <a:ext uri="{FF2B5EF4-FFF2-40B4-BE49-F238E27FC236}">
                <a16:creationId xmlns:a16="http://schemas.microsoft.com/office/drawing/2014/main" id="{E2DD3569-3A49-40AF-BA65-51F1490FC21B}"/>
              </a:ext>
            </a:extLst>
          </p:cNvPr>
          <p:cNvCxnSpPr>
            <a:cxnSpLocks/>
          </p:cNvCxnSpPr>
          <p:nvPr/>
        </p:nvCxnSpPr>
        <p:spPr>
          <a:xfrm>
            <a:off x="3639786" y="4733365"/>
            <a:ext cx="0" cy="186822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TextBox 17">
            <a:extLst>
              <a:ext uri="{FF2B5EF4-FFF2-40B4-BE49-F238E27FC236}">
                <a16:creationId xmlns:a16="http://schemas.microsoft.com/office/drawing/2014/main" id="{F53D3DDE-6FEB-47A4-B5B2-634084958E01}"/>
              </a:ext>
            </a:extLst>
          </p:cNvPr>
          <p:cNvSpPr txBox="1"/>
          <p:nvPr/>
        </p:nvSpPr>
        <p:spPr>
          <a:xfrm>
            <a:off x="9292746" y="1620480"/>
            <a:ext cx="2327304"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a:solidFill>
                  <a:schemeClr val="bg1"/>
                </a:solidFill>
                <a:latin typeface="Calibri" panose="020F0502020204030204" pitchFamily="34" charset="0"/>
                <a:cs typeface="Calibri" panose="020F0502020204030204" pitchFamily="34" charset="0"/>
              </a:rPr>
              <a:t>Responsibilities in </a:t>
            </a:r>
          </a:p>
          <a:p>
            <a:pPr algn="ctr"/>
            <a:r>
              <a:rPr lang="en-US" altLang="ko-KR" b="1">
                <a:solidFill>
                  <a:schemeClr val="bg1"/>
                </a:solidFill>
                <a:latin typeface="Calibri" panose="020F0502020204030204" pitchFamily="34" charset="0"/>
                <a:cs typeface="Calibri" panose="020F0502020204030204" pitchFamily="34" charset="0"/>
              </a:rPr>
              <a:t>Preparation for Arrival</a:t>
            </a:r>
            <a:endParaRPr lang="ko-KR" altLang="en-US" b="1">
              <a:solidFill>
                <a:schemeClr val="bg1"/>
              </a:solidFill>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F0F97522-A584-45CC-8213-CA14EF5D2293}"/>
              </a:ext>
            </a:extLst>
          </p:cNvPr>
          <p:cNvSpPr txBox="1"/>
          <p:nvPr/>
        </p:nvSpPr>
        <p:spPr>
          <a:xfrm>
            <a:off x="521114" y="369014"/>
            <a:ext cx="9283836" cy="923330"/>
          </a:xfrm>
          <a:prstGeom prst="rect">
            <a:avLst/>
          </a:prstGeom>
          <a:noFill/>
        </p:spPr>
        <p:txBody>
          <a:bodyPr wrap="square" rtlCol="0">
            <a:spAutoFit/>
          </a:bodyPr>
          <a:lstStyle/>
          <a:p>
            <a:pPr eaLnBrk="0" latinLnBrk="0" hangingPunct="0"/>
            <a:r>
              <a:rPr lang="en-US" altLang="ko-KR" sz="3600">
                <a:solidFill>
                  <a:srgbClr val="32669A"/>
                </a:solidFill>
                <a:latin typeface="+mj-lt"/>
                <a:ea typeface="+mj-ea"/>
                <a:cs typeface="Calibri" panose="020F0502020204030204" pitchFamily="34" charset="0"/>
              </a:rPr>
              <a:t>Disability Coordinator</a:t>
            </a:r>
          </a:p>
          <a:p>
            <a:pPr eaLnBrk="0" latinLnBrk="0" hangingPunct="0"/>
            <a:r>
              <a:rPr lang="en-US" altLang="ko-KR">
                <a:solidFill>
                  <a:srgbClr val="646267"/>
                </a:solidFill>
                <a:latin typeface="Calibri" panose="020F0502020204030204" pitchFamily="34" charset="0"/>
                <a:ea typeface="+mj-ea"/>
                <a:cs typeface="Calibri" panose="020F0502020204030204" pitchFamily="34" charset="0"/>
              </a:rPr>
              <a:t>Role in </a:t>
            </a:r>
            <a:r>
              <a:rPr lang="en-US" altLang="ko-KR" b="1">
                <a:solidFill>
                  <a:srgbClr val="32669A"/>
                </a:solidFill>
                <a:highlight>
                  <a:srgbClr val="FFFF00"/>
                </a:highlight>
                <a:latin typeface="Calibri" panose="020F0502020204030204" pitchFamily="34" charset="0"/>
                <a:ea typeface="+mj-ea"/>
                <a:cs typeface="Calibri" panose="020F0502020204030204" pitchFamily="34" charset="0"/>
              </a:rPr>
              <a:t>Preparing for Arrival </a:t>
            </a:r>
            <a:r>
              <a:rPr lang="en-US" altLang="ko-KR">
                <a:solidFill>
                  <a:srgbClr val="646267"/>
                </a:solidFill>
                <a:latin typeface="Calibri" panose="020F0502020204030204" pitchFamily="34" charset="0"/>
                <a:ea typeface="+mj-ea"/>
                <a:cs typeface="Calibri" panose="020F0502020204030204" pitchFamily="34" charset="0"/>
              </a:rPr>
              <a:t>of a Student with a Disability</a:t>
            </a:r>
            <a:endParaRPr lang="ko-KR" altLang="en-US">
              <a:solidFill>
                <a:srgbClr val="646267"/>
              </a:solidFill>
              <a:latin typeface="Calibri" panose="020F0502020204030204" pitchFamily="34" charset="0"/>
              <a:ea typeface="+mj-ea"/>
              <a:cs typeface="Calibri" panose="020F0502020204030204" pitchFamily="34" charset="0"/>
            </a:endParaRPr>
          </a:p>
        </p:txBody>
      </p:sp>
      <p:grpSp>
        <p:nvGrpSpPr>
          <p:cNvPr id="2" name="그룹 1">
            <a:extLst>
              <a:ext uri="{FF2B5EF4-FFF2-40B4-BE49-F238E27FC236}">
                <a16:creationId xmlns:a16="http://schemas.microsoft.com/office/drawing/2014/main" id="{70B30DEF-7A52-4FAA-9B50-621011D49E12}"/>
              </a:ext>
            </a:extLst>
          </p:cNvPr>
          <p:cNvGrpSpPr/>
          <p:nvPr/>
        </p:nvGrpSpPr>
        <p:grpSpPr>
          <a:xfrm>
            <a:off x="633480" y="1564353"/>
            <a:ext cx="580634" cy="580634"/>
            <a:chOff x="633480" y="1646649"/>
            <a:chExt cx="580634" cy="580634"/>
          </a:xfrm>
        </p:grpSpPr>
        <p:sp>
          <p:nvSpPr>
            <p:cNvPr id="8" name="타원 7">
              <a:extLst>
                <a:ext uri="{FF2B5EF4-FFF2-40B4-BE49-F238E27FC236}">
                  <a16:creationId xmlns:a16="http://schemas.microsoft.com/office/drawing/2014/main" id="{B03FAE50-9116-4987-8791-E99ADE1C9C67}"/>
                </a:ext>
              </a:extLst>
            </p:cNvPr>
            <p:cNvSpPr/>
            <p:nvPr/>
          </p:nvSpPr>
          <p:spPr>
            <a:xfrm>
              <a:off x="633480" y="1646649"/>
              <a:ext cx="580634" cy="580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Calibri" panose="020F0502020204030204" pitchFamily="34" charset="0"/>
                <a:cs typeface="Calibri" panose="020F0502020204030204" pitchFamily="34" charset="0"/>
              </a:endParaRPr>
            </a:p>
          </p:txBody>
        </p:sp>
        <p:grpSp>
          <p:nvGrpSpPr>
            <p:cNvPr id="88" name="그룹 87">
              <a:extLst>
                <a:ext uri="{FF2B5EF4-FFF2-40B4-BE49-F238E27FC236}">
                  <a16:creationId xmlns:a16="http://schemas.microsoft.com/office/drawing/2014/main" id="{FEDFF86E-84E0-4FB6-B401-8E040B325484}"/>
                </a:ext>
              </a:extLst>
            </p:cNvPr>
            <p:cNvGrpSpPr/>
            <p:nvPr/>
          </p:nvGrpSpPr>
          <p:grpSpPr>
            <a:xfrm>
              <a:off x="754275" y="1781349"/>
              <a:ext cx="339044" cy="386391"/>
              <a:chOff x="6753225" y="3849688"/>
              <a:chExt cx="636588" cy="725487"/>
            </a:xfrm>
            <a:solidFill>
              <a:srgbClr val="425269"/>
            </a:solidFill>
          </p:grpSpPr>
          <p:grpSp>
            <p:nvGrpSpPr>
              <p:cNvPr id="89" name="그룹 88">
                <a:extLst>
                  <a:ext uri="{FF2B5EF4-FFF2-40B4-BE49-F238E27FC236}">
                    <a16:creationId xmlns:a16="http://schemas.microsoft.com/office/drawing/2014/main" id="{BD98760A-BC07-46D6-B256-AF7E9E4AB58A}"/>
                  </a:ext>
                </a:extLst>
              </p:cNvPr>
              <p:cNvGrpSpPr/>
              <p:nvPr/>
            </p:nvGrpSpPr>
            <p:grpSpPr>
              <a:xfrm>
                <a:off x="6753225" y="3849688"/>
                <a:ext cx="636588" cy="725487"/>
                <a:chOff x="6753225" y="3849688"/>
                <a:chExt cx="636588" cy="725487"/>
              </a:xfrm>
              <a:grpFill/>
            </p:grpSpPr>
            <p:sp>
              <p:nvSpPr>
                <p:cNvPr id="129" name="Freeform 28">
                  <a:extLst>
                    <a:ext uri="{FF2B5EF4-FFF2-40B4-BE49-F238E27FC236}">
                      <a16:creationId xmlns:a16="http://schemas.microsoft.com/office/drawing/2014/main" id="{F06F61B5-68B6-4EF8-AA16-D292F01EC873}"/>
                    </a:ext>
                  </a:extLst>
                </p:cNvPr>
                <p:cNvSpPr>
                  <a:spLocks noEditPoints="1"/>
                </p:cNvSpPr>
                <p:nvPr/>
              </p:nvSpPr>
              <p:spPr bwMode="auto">
                <a:xfrm>
                  <a:off x="6753225" y="3849688"/>
                  <a:ext cx="636588" cy="725487"/>
                </a:xfrm>
                <a:custGeom>
                  <a:avLst/>
                  <a:gdLst>
                    <a:gd name="T0" fmla="*/ 107 w 193"/>
                    <a:gd name="T1" fmla="*/ 0 h 220"/>
                    <a:gd name="T2" fmla="*/ 0 w 193"/>
                    <a:gd name="T3" fmla="*/ 3 h 220"/>
                    <a:gd name="T4" fmla="*/ 3 w 193"/>
                    <a:gd name="T5" fmla="*/ 160 h 220"/>
                    <a:gd name="T6" fmla="*/ 113 w 193"/>
                    <a:gd name="T7" fmla="*/ 186 h 220"/>
                    <a:gd name="T8" fmla="*/ 165 w 193"/>
                    <a:gd name="T9" fmla="*/ 217 h 220"/>
                    <a:gd name="T10" fmla="*/ 182 w 193"/>
                    <a:gd name="T11" fmla="*/ 217 h 220"/>
                    <a:gd name="T12" fmla="*/ 149 w 193"/>
                    <a:gd name="T13" fmla="*/ 166 h 220"/>
                    <a:gd name="T14" fmla="*/ 190 w 193"/>
                    <a:gd name="T15" fmla="*/ 160 h 220"/>
                    <a:gd name="T16" fmla="*/ 193 w 193"/>
                    <a:gd name="T17" fmla="*/ 3 h 220"/>
                    <a:gd name="T18" fmla="*/ 6 w 193"/>
                    <a:gd name="T19" fmla="*/ 154 h 220"/>
                    <a:gd name="T20" fmla="*/ 104 w 193"/>
                    <a:gd name="T21" fmla="*/ 6 h 220"/>
                    <a:gd name="T22" fmla="*/ 104 w 193"/>
                    <a:gd name="T23" fmla="*/ 103 h 220"/>
                    <a:gd name="T24" fmla="*/ 100 w 193"/>
                    <a:gd name="T25" fmla="*/ 104 h 220"/>
                    <a:gd name="T26" fmla="*/ 97 w 193"/>
                    <a:gd name="T27" fmla="*/ 105 h 220"/>
                    <a:gd name="T28" fmla="*/ 93 w 193"/>
                    <a:gd name="T29" fmla="*/ 107 h 220"/>
                    <a:gd name="T30" fmla="*/ 90 w 193"/>
                    <a:gd name="T31" fmla="*/ 108 h 220"/>
                    <a:gd name="T32" fmla="*/ 87 w 193"/>
                    <a:gd name="T33" fmla="*/ 111 h 220"/>
                    <a:gd name="T34" fmla="*/ 84 w 193"/>
                    <a:gd name="T35" fmla="*/ 113 h 220"/>
                    <a:gd name="T36" fmla="*/ 82 w 193"/>
                    <a:gd name="T37" fmla="*/ 116 h 220"/>
                    <a:gd name="T38" fmla="*/ 80 w 193"/>
                    <a:gd name="T39" fmla="*/ 118 h 220"/>
                    <a:gd name="T40" fmla="*/ 77 w 193"/>
                    <a:gd name="T41" fmla="*/ 121 h 220"/>
                    <a:gd name="T42" fmla="*/ 76 w 193"/>
                    <a:gd name="T43" fmla="*/ 124 h 220"/>
                    <a:gd name="T44" fmla="*/ 74 w 193"/>
                    <a:gd name="T45" fmla="*/ 128 h 220"/>
                    <a:gd name="T46" fmla="*/ 73 w 193"/>
                    <a:gd name="T47" fmla="*/ 131 h 220"/>
                    <a:gd name="T48" fmla="*/ 72 w 193"/>
                    <a:gd name="T49" fmla="*/ 135 h 220"/>
                    <a:gd name="T50" fmla="*/ 71 w 193"/>
                    <a:gd name="T51" fmla="*/ 139 h 220"/>
                    <a:gd name="T52" fmla="*/ 71 w 193"/>
                    <a:gd name="T53" fmla="*/ 144 h 220"/>
                    <a:gd name="T54" fmla="*/ 71 w 193"/>
                    <a:gd name="T55" fmla="*/ 150 h 220"/>
                    <a:gd name="T56" fmla="*/ 72 w 193"/>
                    <a:gd name="T57" fmla="*/ 154 h 220"/>
                    <a:gd name="T58" fmla="*/ 79 w 193"/>
                    <a:gd name="T59" fmla="*/ 156 h 220"/>
                    <a:gd name="T60" fmla="*/ 77 w 193"/>
                    <a:gd name="T61" fmla="*/ 141 h 220"/>
                    <a:gd name="T62" fmla="*/ 105 w 193"/>
                    <a:gd name="T63" fmla="*/ 109 h 220"/>
                    <a:gd name="T64" fmla="*/ 108 w 193"/>
                    <a:gd name="T65" fmla="*/ 108 h 220"/>
                    <a:gd name="T66" fmla="*/ 113 w 193"/>
                    <a:gd name="T67" fmla="*/ 108 h 220"/>
                    <a:gd name="T68" fmla="*/ 149 w 193"/>
                    <a:gd name="T69" fmla="*/ 147 h 220"/>
                    <a:gd name="T70" fmla="*/ 143 w 193"/>
                    <a:gd name="T71" fmla="*/ 165 h 220"/>
                    <a:gd name="T72" fmla="*/ 130 w 193"/>
                    <a:gd name="T73" fmla="*/ 176 h 220"/>
                    <a:gd name="T74" fmla="*/ 113 w 193"/>
                    <a:gd name="T75" fmla="*/ 180 h 220"/>
                    <a:gd name="T76" fmla="*/ 178 w 193"/>
                    <a:gd name="T77" fmla="*/ 212 h 220"/>
                    <a:gd name="T78" fmla="*/ 136 w 193"/>
                    <a:gd name="T79" fmla="*/ 180 h 220"/>
                    <a:gd name="T80" fmla="*/ 141 w 193"/>
                    <a:gd name="T81" fmla="*/ 176 h 220"/>
                    <a:gd name="T82" fmla="*/ 145 w 193"/>
                    <a:gd name="T83" fmla="*/ 172 h 220"/>
                    <a:gd name="T84" fmla="*/ 178 w 193"/>
                    <a:gd name="T85" fmla="*/ 203 h 220"/>
                    <a:gd name="T86" fmla="*/ 187 w 193"/>
                    <a:gd name="T87" fmla="*/ 154 h 220"/>
                    <a:gd name="T88" fmla="*/ 154 w 193"/>
                    <a:gd name="T89" fmla="*/ 153 h 220"/>
                    <a:gd name="T90" fmla="*/ 155 w 193"/>
                    <a:gd name="T91" fmla="*/ 149 h 220"/>
                    <a:gd name="T92" fmla="*/ 113 w 193"/>
                    <a:gd name="T93" fmla="*/ 102 h 220"/>
                    <a:gd name="T94" fmla="*/ 110 w 193"/>
                    <a:gd name="T95" fmla="*/ 6 h 220"/>
                    <a:gd name="T96" fmla="*/ 187 w 193"/>
                    <a:gd name="T97"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220">
                      <a:moveTo>
                        <a:pt x="190" y="0"/>
                      </a:moveTo>
                      <a:cubicBezTo>
                        <a:pt x="107" y="0"/>
                        <a:pt x="107" y="0"/>
                        <a:pt x="107" y="0"/>
                      </a:cubicBezTo>
                      <a:cubicBezTo>
                        <a:pt x="3" y="0"/>
                        <a:pt x="3" y="0"/>
                        <a:pt x="3" y="0"/>
                      </a:cubicBezTo>
                      <a:cubicBezTo>
                        <a:pt x="1" y="0"/>
                        <a:pt x="0" y="2"/>
                        <a:pt x="0" y="3"/>
                      </a:cubicBezTo>
                      <a:cubicBezTo>
                        <a:pt x="0" y="157"/>
                        <a:pt x="0" y="157"/>
                        <a:pt x="0" y="157"/>
                      </a:cubicBezTo>
                      <a:cubicBezTo>
                        <a:pt x="0" y="159"/>
                        <a:pt x="1" y="160"/>
                        <a:pt x="3" y="160"/>
                      </a:cubicBezTo>
                      <a:cubicBezTo>
                        <a:pt x="74" y="160"/>
                        <a:pt x="74" y="160"/>
                        <a:pt x="74" y="160"/>
                      </a:cubicBezTo>
                      <a:cubicBezTo>
                        <a:pt x="81" y="176"/>
                        <a:pt x="96" y="186"/>
                        <a:pt x="113" y="186"/>
                      </a:cubicBezTo>
                      <a:cubicBezTo>
                        <a:pt x="119" y="186"/>
                        <a:pt x="125" y="185"/>
                        <a:pt x="131" y="183"/>
                      </a:cubicBezTo>
                      <a:cubicBezTo>
                        <a:pt x="165" y="217"/>
                        <a:pt x="165" y="217"/>
                        <a:pt x="165" y="217"/>
                      </a:cubicBezTo>
                      <a:cubicBezTo>
                        <a:pt x="167" y="219"/>
                        <a:pt x="170" y="220"/>
                        <a:pt x="173" y="220"/>
                      </a:cubicBezTo>
                      <a:cubicBezTo>
                        <a:pt x="177" y="220"/>
                        <a:pt x="180" y="219"/>
                        <a:pt x="182" y="217"/>
                      </a:cubicBezTo>
                      <a:cubicBezTo>
                        <a:pt x="187" y="212"/>
                        <a:pt x="187" y="204"/>
                        <a:pt x="182" y="199"/>
                      </a:cubicBezTo>
                      <a:cubicBezTo>
                        <a:pt x="149" y="166"/>
                        <a:pt x="149" y="166"/>
                        <a:pt x="149" y="166"/>
                      </a:cubicBezTo>
                      <a:cubicBezTo>
                        <a:pt x="150" y="164"/>
                        <a:pt x="151" y="162"/>
                        <a:pt x="152" y="160"/>
                      </a:cubicBezTo>
                      <a:cubicBezTo>
                        <a:pt x="190" y="160"/>
                        <a:pt x="190" y="160"/>
                        <a:pt x="190" y="160"/>
                      </a:cubicBezTo>
                      <a:cubicBezTo>
                        <a:pt x="192" y="160"/>
                        <a:pt x="193" y="159"/>
                        <a:pt x="193" y="157"/>
                      </a:cubicBezTo>
                      <a:cubicBezTo>
                        <a:pt x="193" y="3"/>
                        <a:pt x="193" y="3"/>
                        <a:pt x="193" y="3"/>
                      </a:cubicBezTo>
                      <a:cubicBezTo>
                        <a:pt x="193" y="2"/>
                        <a:pt x="192" y="0"/>
                        <a:pt x="190" y="0"/>
                      </a:cubicBezTo>
                      <a:close/>
                      <a:moveTo>
                        <a:pt x="6" y="154"/>
                      </a:moveTo>
                      <a:cubicBezTo>
                        <a:pt x="6" y="6"/>
                        <a:pt x="6" y="6"/>
                        <a:pt x="6" y="6"/>
                      </a:cubicBezTo>
                      <a:cubicBezTo>
                        <a:pt x="104" y="6"/>
                        <a:pt x="104" y="6"/>
                        <a:pt x="104" y="6"/>
                      </a:cubicBezTo>
                      <a:cubicBezTo>
                        <a:pt x="104" y="103"/>
                        <a:pt x="104" y="103"/>
                        <a:pt x="104" y="103"/>
                      </a:cubicBezTo>
                      <a:cubicBezTo>
                        <a:pt x="104" y="103"/>
                        <a:pt x="104" y="103"/>
                        <a:pt x="104" y="103"/>
                      </a:cubicBezTo>
                      <a:cubicBezTo>
                        <a:pt x="103" y="103"/>
                        <a:pt x="103" y="103"/>
                        <a:pt x="102" y="103"/>
                      </a:cubicBezTo>
                      <a:cubicBezTo>
                        <a:pt x="102" y="103"/>
                        <a:pt x="101" y="103"/>
                        <a:pt x="100" y="104"/>
                      </a:cubicBezTo>
                      <a:cubicBezTo>
                        <a:pt x="100" y="104"/>
                        <a:pt x="99" y="104"/>
                        <a:pt x="99" y="104"/>
                      </a:cubicBezTo>
                      <a:cubicBezTo>
                        <a:pt x="98" y="104"/>
                        <a:pt x="97" y="105"/>
                        <a:pt x="97" y="105"/>
                      </a:cubicBezTo>
                      <a:cubicBezTo>
                        <a:pt x="96" y="105"/>
                        <a:pt x="96" y="105"/>
                        <a:pt x="95" y="106"/>
                      </a:cubicBezTo>
                      <a:cubicBezTo>
                        <a:pt x="95" y="106"/>
                        <a:pt x="94" y="106"/>
                        <a:pt x="93" y="107"/>
                      </a:cubicBezTo>
                      <a:cubicBezTo>
                        <a:pt x="93" y="107"/>
                        <a:pt x="92" y="107"/>
                        <a:pt x="92" y="107"/>
                      </a:cubicBezTo>
                      <a:cubicBezTo>
                        <a:pt x="91" y="108"/>
                        <a:pt x="91" y="108"/>
                        <a:pt x="90" y="108"/>
                      </a:cubicBezTo>
                      <a:cubicBezTo>
                        <a:pt x="90" y="109"/>
                        <a:pt x="89" y="109"/>
                        <a:pt x="89" y="109"/>
                      </a:cubicBezTo>
                      <a:cubicBezTo>
                        <a:pt x="88" y="110"/>
                        <a:pt x="88" y="110"/>
                        <a:pt x="87" y="111"/>
                      </a:cubicBezTo>
                      <a:cubicBezTo>
                        <a:pt x="87" y="111"/>
                        <a:pt x="86" y="111"/>
                        <a:pt x="86" y="112"/>
                      </a:cubicBezTo>
                      <a:cubicBezTo>
                        <a:pt x="85" y="112"/>
                        <a:pt x="85" y="113"/>
                        <a:pt x="84" y="113"/>
                      </a:cubicBezTo>
                      <a:cubicBezTo>
                        <a:pt x="84" y="113"/>
                        <a:pt x="84" y="114"/>
                        <a:pt x="83" y="114"/>
                      </a:cubicBezTo>
                      <a:cubicBezTo>
                        <a:pt x="83" y="115"/>
                        <a:pt x="82" y="115"/>
                        <a:pt x="82" y="116"/>
                      </a:cubicBezTo>
                      <a:cubicBezTo>
                        <a:pt x="82" y="116"/>
                        <a:pt x="81" y="116"/>
                        <a:pt x="81" y="117"/>
                      </a:cubicBezTo>
                      <a:cubicBezTo>
                        <a:pt x="80" y="117"/>
                        <a:pt x="80" y="118"/>
                        <a:pt x="80" y="118"/>
                      </a:cubicBezTo>
                      <a:cubicBezTo>
                        <a:pt x="79" y="119"/>
                        <a:pt x="79" y="119"/>
                        <a:pt x="79" y="120"/>
                      </a:cubicBezTo>
                      <a:cubicBezTo>
                        <a:pt x="78" y="120"/>
                        <a:pt x="78" y="121"/>
                        <a:pt x="77" y="121"/>
                      </a:cubicBezTo>
                      <a:cubicBezTo>
                        <a:pt x="77" y="122"/>
                        <a:pt x="77" y="122"/>
                        <a:pt x="77" y="123"/>
                      </a:cubicBezTo>
                      <a:cubicBezTo>
                        <a:pt x="76" y="123"/>
                        <a:pt x="76" y="124"/>
                        <a:pt x="76" y="124"/>
                      </a:cubicBezTo>
                      <a:cubicBezTo>
                        <a:pt x="75" y="125"/>
                        <a:pt x="75" y="125"/>
                        <a:pt x="75" y="126"/>
                      </a:cubicBezTo>
                      <a:cubicBezTo>
                        <a:pt x="75" y="127"/>
                        <a:pt x="74" y="127"/>
                        <a:pt x="74" y="128"/>
                      </a:cubicBezTo>
                      <a:cubicBezTo>
                        <a:pt x="74" y="128"/>
                        <a:pt x="74" y="129"/>
                        <a:pt x="73" y="129"/>
                      </a:cubicBezTo>
                      <a:cubicBezTo>
                        <a:pt x="73" y="130"/>
                        <a:pt x="73" y="131"/>
                        <a:pt x="73" y="131"/>
                      </a:cubicBezTo>
                      <a:cubicBezTo>
                        <a:pt x="73" y="132"/>
                        <a:pt x="72" y="132"/>
                        <a:pt x="72" y="133"/>
                      </a:cubicBezTo>
                      <a:cubicBezTo>
                        <a:pt x="72" y="134"/>
                        <a:pt x="72" y="134"/>
                        <a:pt x="72" y="135"/>
                      </a:cubicBezTo>
                      <a:cubicBezTo>
                        <a:pt x="72" y="135"/>
                        <a:pt x="72" y="136"/>
                        <a:pt x="71" y="136"/>
                      </a:cubicBezTo>
                      <a:cubicBezTo>
                        <a:pt x="71" y="137"/>
                        <a:pt x="71" y="138"/>
                        <a:pt x="71" y="139"/>
                      </a:cubicBezTo>
                      <a:cubicBezTo>
                        <a:pt x="71" y="139"/>
                        <a:pt x="71" y="140"/>
                        <a:pt x="71" y="140"/>
                      </a:cubicBezTo>
                      <a:cubicBezTo>
                        <a:pt x="71" y="141"/>
                        <a:pt x="71" y="143"/>
                        <a:pt x="71" y="144"/>
                      </a:cubicBezTo>
                      <a:cubicBezTo>
                        <a:pt x="71" y="146"/>
                        <a:pt x="71" y="147"/>
                        <a:pt x="71" y="149"/>
                      </a:cubicBezTo>
                      <a:cubicBezTo>
                        <a:pt x="71" y="149"/>
                        <a:pt x="71" y="149"/>
                        <a:pt x="71" y="150"/>
                      </a:cubicBezTo>
                      <a:cubicBezTo>
                        <a:pt x="71" y="151"/>
                        <a:pt x="72" y="152"/>
                        <a:pt x="72" y="153"/>
                      </a:cubicBezTo>
                      <a:cubicBezTo>
                        <a:pt x="72" y="154"/>
                        <a:pt x="72" y="154"/>
                        <a:pt x="72" y="154"/>
                      </a:cubicBezTo>
                      <a:lnTo>
                        <a:pt x="6" y="154"/>
                      </a:lnTo>
                      <a:close/>
                      <a:moveTo>
                        <a:pt x="79" y="156"/>
                      </a:moveTo>
                      <a:cubicBezTo>
                        <a:pt x="77" y="152"/>
                        <a:pt x="77" y="148"/>
                        <a:pt x="77" y="144"/>
                      </a:cubicBezTo>
                      <a:cubicBezTo>
                        <a:pt x="77" y="143"/>
                        <a:pt x="77" y="142"/>
                        <a:pt x="77" y="141"/>
                      </a:cubicBezTo>
                      <a:cubicBezTo>
                        <a:pt x="78" y="126"/>
                        <a:pt x="89" y="113"/>
                        <a:pt x="103" y="109"/>
                      </a:cubicBezTo>
                      <a:cubicBezTo>
                        <a:pt x="104" y="109"/>
                        <a:pt x="104" y="109"/>
                        <a:pt x="105" y="109"/>
                      </a:cubicBezTo>
                      <a:cubicBezTo>
                        <a:pt x="105" y="109"/>
                        <a:pt x="105" y="109"/>
                        <a:pt x="105" y="109"/>
                      </a:cubicBezTo>
                      <a:cubicBezTo>
                        <a:pt x="106" y="108"/>
                        <a:pt x="107" y="108"/>
                        <a:pt x="108" y="108"/>
                      </a:cubicBezTo>
                      <a:cubicBezTo>
                        <a:pt x="108" y="108"/>
                        <a:pt x="108" y="108"/>
                        <a:pt x="108" y="108"/>
                      </a:cubicBezTo>
                      <a:cubicBezTo>
                        <a:pt x="110" y="108"/>
                        <a:pt x="112" y="108"/>
                        <a:pt x="113" y="108"/>
                      </a:cubicBezTo>
                      <a:cubicBezTo>
                        <a:pt x="133" y="108"/>
                        <a:pt x="149" y="124"/>
                        <a:pt x="149" y="144"/>
                      </a:cubicBezTo>
                      <a:cubicBezTo>
                        <a:pt x="149" y="145"/>
                        <a:pt x="149" y="146"/>
                        <a:pt x="149" y="147"/>
                      </a:cubicBezTo>
                      <a:cubicBezTo>
                        <a:pt x="149" y="150"/>
                        <a:pt x="148" y="153"/>
                        <a:pt x="147" y="156"/>
                      </a:cubicBezTo>
                      <a:cubicBezTo>
                        <a:pt x="146" y="159"/>
                        <a:pt x="145" y="162"/>
                        <a:pt x="143" y="165"/>
                      </a:cubicBezTo>
                      <a:cubicBezTo>
                        <a:pt x="142" y="166"/>
                        <a:pt x="141" y="167"/>
                        <a:pt x="140" y="168"/>
                      </a:cubicBezTo>
                      <a:cubicBezTo>
                        <a:pt x="137" y="172"/>
                        <a:pt x="134" y="174"/>
                        <a:pt x="130" y="176"/>
                      </a:cubicBezTo>
                      <a:cubicBezTo>
                        <a:pt x="130" y="176"/>
                        <a:pt x="130" y="176"/>
                        <a:pt x="130" y="176"/>
                      </a:cubicBezTo>
                      <a:cubicBezTo>
                        <a:pt x="125" y="179"/>
                        <a:pt x="119" y="180"/>
                        <a:pt x="113" y="180"/>
                      </a:cubicBezTo>
                      <a:cubicBezTo>
                        <a:pt x="98" y="180"/>
                        <a:pt x="84" y="171"/>
                        <a:pt x="79" y="156"/>
                      </a:cubicBezTo>
                      <a:close/>
                      <a:moveTo>
                        <a:pt x="178" y="212"/>
                      </a:moveTo>
                      <a:cubicBezTo>
                        <a:pt x="175" y="215"/>
                        <a:pt x="171" y="215"/>
                        <a:pt x="169" y="212"/>
                      </a:cubicBezTo>
                      <a:cubicBezTo>
                        <a:pt x="136" y="180"/>
                        <a:pt x="136" y="180"/>
                        <a:pt x="136" y="180"/>
                      </a:cubicBezTo>
                      <a:cubicBezTo>
                        <a:pt x="136" y="179"/>
                        <a:pt x="136" y="179"/>
                        <a:pt x="136" y="179"/>
                      </a:cubicBezTo>
                      <a:cubicBezTo>
                        <a:pt x="138" y="178"/>
                        <a:pt x="140" y="177"/>
                        <a:pt x="141" y="176"/>
                      </a:cubicBezTo>
                      <a:cubicBezTo>
                        <a:pt x="141" y="176"/>
                        <a:pt x="141" y="175"/>
                        <a:pt x="142" y="175"/>
                      </a:cubicBezTo>
                      <a:cubicBezTo>
                        <a:pt x="143" y="174"/>
                        <a:pt x="144" y="173"/>
                        <a:pt x="145" y="172"/>
                      </a:cubicBezTo>
                      <a:cubicBezTo>
                        <a:pt x="145" y="172"/>
                        <a:pt x="145" y="171"/>
                        <a:pt x="145" y="171"/>
                      </a:cubicBezTo>
                      <a:cubicBezTo>
                        <a:pt x="178" y="203"/>
                        <a:pt x="178" y="203"/>
                        <a:pt x="178" y="203"/>
                      </a:cubicBezTo>
                      <a:cubicBezTo>
                        <a:pt x="180" y="206"/>
                        <a:pt x="180" y="210"/>
                        <a:pt x="178" y="212"/>
                      </a:cubicBezTo>
                      <a:close/>
                      <a:moveTo>
                        <a:pt x="187" y="154"/>
                      </a:moveTo>
                      <a:cubicBezTo>
                        <a:pt x="154" y="154"/>
                        <a:pt x="154" y="154"/>
                        <a:pt x="154" y="154"/>
                      </a:cubicBezTo>
                      <a:cubicBezTo>
                        <a:pt x="154" y="154"/>
                        <a:pt x="154" y="154"/>
                        <a:pt x="154" y="153"/>
                      </a:cubicBezTo>
                      <a:cubicBezTo>
                        <a:pt x="155" y="152"/>
                        <a:pt x="155" y="151"/>
                        <a:pt x="155" y="150"/>
                      </a:cubicBezTo>
                      <a:cubicBezTo>
                        <a:pt x="155" y="149"/>
                        <a:pt x="155" y="149"/>
                        <a:pt x="155" y="149"/>
                      </a:cubicBezTo>
                      <a:cubicBezTo>
                        <a:pt x="155" y="147"/>
                        <a:pt x="155" y="146"/>
                        <a:pt x="155" y="144"/>
                      </a:cubicBezTo>
                      <a:cubicBezTo>
                        <a:pt x="155" y="121"/>
                        <a:pt x="136" y="102"/>
                        <a:pt x="113" y="102"/>
                      </a:cubicBezTo>
                      <a:cubicBezTo>
                        <a:pt x="112" y="102"/>
                        <a:pt x="111" y="102"/>
                        <a:pt x="110" y="102"/>
                      </a:cubicBezTo>
                      <a:cubicBezTo>
                        <a:pt x="110" y="6"/>
                        <a:pt x="110" y="6"/>
                        <a:pt x="110" y="6"/>
                      </a:cubicBezTo>
                      <a:cubicBezTo>
                        <a:pt x="187" y="6"/>
                        <a:pt x="187" y="6"/>
                        <a:pt x="187" y="6"/>
                      </a:cubicBezTo>
                      <a:lnTo>
                        <a:pt x="18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0" name="Freeform 29">
                  <a:extLst>
                    <a:ext uri="{FF2B5EF4-FFF2-40B4-BE49-F238E27FC236}">
                      <a16:creationId xmlns:a16="http://schemas.microsoft.com/office/drawing/2014/main" id="{85184B71-5048-4DFB-BAF2-D48AF9DF137D}"/>
                    </a:ext>
                  </a:extLst>
                </p:cNvPr>
                <p:cNvSpPr>
                  <a:spLocks noEditPoints="1"/>
                </p:cNvSpPr>
                <p:nvPr/>
              </p:nvSpPr>
              <p:spPr bwMode="auto">
                <a:xfrm>
                  <a:off x="7026275" y="4225925"/>
                  <a:ext cx="198438" cy="198437"/>
                </a:xfrm>
                <a:custGeom>
                  <a:avLst/>
                  <a:gdLst>
                    <a:gd name="T0" fmla="*/ 60 w 60"/>
                    <a:gd name="T1" fmla="*/ 30 h 60"/>
                    <a:gd name="T2" fmla="*/ 30 w 60"/>
                    <a:gd name="T3" fmla="*/ 0 h 60"/>
                    <a:gd name="T4" fmla="*/ 0 w 60"/>
                    <a:gd name="T5" fmla="*/ 30 h 60"/>
                    <a:gd name="T6" fmla="*/ 30 w 60"/>
                    <a:gd name="T7" fmla="*/ 60 h 60"/>
                    <a:gd name="T8" fmla="*/ 60 w 60"/>
                    <a:gd name="T9" fmla="*/ 30 h 60"/>
                    <a:gd name="T10" fmla="*/ 6 w 60"/>
                    <a:gd name="T11" fmla="*/ 30 h 60"/>
                    <a:gd name="T12" fmla="*/ 30 w 60"/>
                    <a:gd name="T13" fmla="*/ 6 h 60"/>
                    <a:gd name="T14" fmla="*/ 54 w 60"/>
                    <a:gd name="T15" fmla="*/ 30 h 60"/>
                    <a:gd name="T16" fmla="*/ 30 w 60"/>
                    <a:gd name="T17" fmla="*/ 54 h 60"/>
                    <a:gd name="T18" fmla="*/ 6 w 60"/>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30"/>
                      </a:moveTo>
                      <a:cubicBezTo>
                        <a:pt x="60" y="14"/>
                        <a:pt x="47" y="0"/>
                        <a:pt x="30" y="0"/>
                      </a:cubicBezTo>
                      <a:cubicBezTo>
                        <a:pt x="14" y="0"/>
                        <a:pt x="0" y="14"/>
                        <a:pt x="0" y="30"/>
                      </a:cubicBezTo>
                      <a:cubicBezTo>
                        <a:pt x="0" y="46"/>
                        <a:pt x="14" y="60"/>
                        <a:pt x="30" y="60"/>
                      </a:cubicBezTo>
                      <a:cubicBezTo>
                        <a:pt x="47" y="60"/>
                        <a:pt x="60" y="46"/>
                        <a:pt x="60" y="30"/>
                      </a:cubicBezTo>
                      <a:close/>
                      <a:moveTo>
                        <a:pt x="6" y="30"/>
                      </a:moveTo>
                      <a:cubicBezTo>
                        <a:pt x="6" y="17"/>
                        <a:pt x="17" y="6"/>
                        <a:pt x="30" y="6"/>
                      </a:cubicBezTo>
                      <a:cubicBezTo>
                        <a:pt x="43" y="6"/>
                        <a:pt x="54" y="17"/>
                        <a:pt x="54" y="30"/>
                      </a:cubicBezTo>
                      <a:cubicBezTo>
                        <a:pt x="54" y="43"/>
                        <a:pt x="43" y="54"/>
                        <a:pt x="30" y="54"/>
                      </a:cubicBezTo>
                      <a:cubicBezTo>
                        <a:pt x="17" y="54"/>
                        <a:pt x="6" y="43"/>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90" name="Freeform 30">
                <a:extLst>
                  <a:ext uri="{FF2B5EF4-FFF2-40B4-BE49-F238E27FC236}">
                    <a16:creationId xmlns:a16="http://schemas.microsoft.com/office/drawing/2014/main" id="{F2918F14-7E5C-42B4-A756-9537824D3C82}"/>
                  </a:ext>
                </a:extLst>
              </p:cNvPr>
              <p:cNvSpPr>
                <a:spLocks noEditPoints="1"/>
              </p:cNvSpPr>
              <p:nvPr/>
            </p:nvSpPr>
            <p:spPr bwMode="auto">
              <a:xfrm>
                <a:off x="7288213" y="3883025"/>
                <a:ext cx="65088" cy="65087"/>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6 h 20"/>
                  <a:gd name="T12" fmla="*/ 14 w 20"/>
                  <a:gd name="T13" fmla="*/ 10 h 20"/>
                  <a:gd name="T14" fmla="*/ 10 w 20"/>
                  <a:gd name="T15" fmla="*/ 14 h 20"/>
                  <a:gd name="T16" fmla="*/ 6 w 20"/>
                  <a:gd name="T17" fmla="*/ 10 h 20"/>
                  <a:gd name="T18" fmla="*/ 10 w 20"/>
                  <a:gd name="T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5"/>
                      <a:pt x="16" y="0"/>
                      <a:pt x="10" y="0"/>
                    </a:cubicBezTo>
                    <a:cubicBezTo>
                      <a:pt x="5" y="0"/>
                      <a:pt x="0" y="5"/>
                      <a:pt x="0" y="10"/>
                    </a:cubicBezTo>
                    <a:cubicBezTo>
                      <a:pt x="0" y="16"/>
                      <a:pt x="5" y="20"/>
                      <a:pt x="10" y="20"/>
                    </a:cubicBezTo>
                    <a:close/>
                    <a:moveTo>
                      <a:pt x="10" y="6"/>
                    </a:moveTo>
                    <a:cubicBezTo>
                      <a:pt x="12" y="6"/>
                      <a:pt x="14" y="8"/>
                      <a:pt x="14" y="10"/>
                    </a:cubicBezTo>
                    <a:cubicBezTo>
                      <a:pt x="14" y="12"/>
                      <a:pt x="12" y="14"/>
                      <a:pt x="10" y="14"/>
                    </a:cubicBezTo>
                    <a:cubicBezTo>
                      <a:pt x="8" y="14"/>
                      <a:pt x="6" y="12"/>
                      <a:pt x="6" y="10"/>
                    </a:cubicBezTo>
                    <a:cubicBezTo>
                      <a:pt x="6" y="8"/>
                      <a:pt x="8" y="6"/>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8" name="Freeform 31">
                <a:extLst>
                  <a:ext uri="{FF2B5EF4-FFF2-40B4-BE49-F238E27FC236}">
                    <a16:creationId xmlns:a16="http://schemas.microsoft.com/office/drawing/2014/main" id="{ADE2E0BC-EB6F-400A-96B9-DA24628FDB17}"/>
                  </a:ext>
                </a:extLst>
              </p:cNvPr>
              <p:cNvSpPr>
                <a:spLocks noEditPoints="1"/>
              </p:cNvSpPr>
              <p:nvPr/>
            </p:nvSpPr>
            <p:spPr bwMode="auto">
              <a:xfrm>
                <a:off x="6829425" y="3919538"/>
                <a:ext cx="211138" cy="211137"/>
              </a:xfrm>
              <a:custGeom>
                <a:avLst/>
                <a:gdLst>
                  <a:gd name="T0" fmla="*/ 10 w 64"/>
                  <a:gd name="T1" fmla="*/ 55 h 64"/>
                  <a:gd name="T2" fmla="*/ 12 w 64"/>
                  <a:gd name="T3" fmla="*/ 57 h 64"/>
                  <a:gd name="T4" fmla="*/ 14 w 64"/>
                  <a:gd name="T5" fmla="*/ 58 h 64"/>
                  <a:gd name="T6" fmla="*/ 17 w 64"/>
                  <a:gd name="T7" fmla="*/ 60 h 64"/>
                  <a:gd name="T8" fmla="*/ 20 w 64"/>
                  <a:gd name="T9" fmla="*/ 61 h 64"/>
                  <a:gd name="T10" fmla="*/ 23 w 64"/>
                  <a:gd name="T11" fmla="*/ 62 h 64"/>
                  <a:gd name="T12" fmla="*/ 26 w 64"/>
                  <a:gd name="T13" fmla="*/ 63 h 64"/>
                  <a:gd name="T14" fmla="*/ 29 w 64"/>
                  <a:gd name="T15" fmla="*/ 64 h 64"/>
                  <a:gd name="T16" fmla="*/ 35 w 64"/>
                  <a:gd name="T17" fmla="*/ 64 h 64"/>
                  <a:gd name="T18" fmla="*/ 38 w 64"/>
                  <a:gd name="T19" fmla="*/ 63 h 64"/>
                  <a:gd name="T20" fmla="*/ 41 w 64"/>
                  <a:gd name="T21" fmla="*/ 62 h 64"/>
                  <a:gd name="T22" fmla="*/ 44 w 64"/>
                  <a:gd name="T23" fmla="*/ 61 h 64"/>
                  <a:gd name="T24" fmla="*/ 47 w 64"/>
                  <a:gd name="T25" fmla="*/ 60 h 64"/>
                  <a:gd name="T26" fmla="*/ 50 w 64"/>
                  <a:gd name="T27" fmla="*/ 58 h 64"/>
                  <a:gd name="T28" fmla="*/ 52 w 64"/>
                  <a:gd name="T29" fmla="*/ 57 h 64"/>
                  <a:gd name="T30" fmla="*/ 54 w 64"/>
                  <a:gd name="T31" fmla="*/ 55 h 64"/>
                  <a:gd name="T32" fmla="*/ 64 w 64"/>
                  <a:gd name="T33" fmla="*/ 32 h 64"/>
                  <a:gd name="T34" fmla="*/ 32 w 64"/>
                  <a:gd name="T35" fmla="*/ 0 h 64"/>
                  <a:gd name="T36" fmla="*/ 9 w 64"/>
                  <a:gd name="T37" fmla="*/ 55 h 64"/>
                  <a:gd name="T38" fmla="*/ 35 w 64"/>
                  <a:gd name="T39" fmla="*/ 39 h 64"/>
                  <a:gd name="T40" fmla="*/ 29 w 64"/>
                  <a:gd name="T41" fmla="*/ 40 h 64"/>
                  <a:gd name="T42" fmla="*/ 27 w 64"/>
                  <a:gd name="T43" fmla="*/ 39 h 64"/>
                  <a:gd name="T44" fmla="*/ 32 w 64"/>
                  <a:gd name="T45" fmla="*/ 19 h 64"/>
                  <a:gd name="T46" fmla="*/ 37 w 64"/>
                  <a:gd name="T47" fmla="*/ 39 h 64"/>
                  <a:gd name="T48" fmla="*/ 25 w 64"/>
                  <a:gd name="T49" fmla="*/ 44 h 64"/>
                  <a:gd name="T50" fmla="*/ 28 w 64"/>
                  <a:gd name="T51" fmla="*/ 45 h 64"/>
                  <a:gd name="T52" fmla="*/ 36 w 64"/>
                  <a:gd name="T53" fmla="*/ 45 h 64"/>
                  <a:gd name="T54" fmla="*/ 39 w 64"/>
                  <a:gd name="T55" fmla="*/ 44 h 64"/>
                  <a:gd name="T56" fmla="*/ 49 w 64"/>
                  <a:gd name="T57" fmla="*/ 52 h 64"/>
                  <a:gd name="T58" fmla="*/ 45 w 64"/>
                  <a:gd name="T59" fmla="*/ 54 h 64"/>
                  <a:gd name="T60" fmla="*/ 41 w 64"/>
                  <a:gd name="T61" fmla="*/ 56 h 64"/>
                  <a:gd name="T62" fmla="*/ 37 w 64"/>
                  <a:gd name="T63" fmla="*/ 57 h 64"/>
                  <a:gd name="T64" fmla="*/ 32 w 64"/>
                  <a:gd name="T65" fmla="*/ 58 h 64"/>
                  <a:gd name="T66" fmla="*/ 27 w 64"/>
                  <a:gd name="T67" fmla="*/ 57 h 64"/>
                  <a:gd name="T68" fmla="*/ 23 w 64"/>
                  <a:gd name="T69" fmla="*/ 56 h 64"/>
                  <a:gd name="T70" fmla="*/ 19 w 64"/>
                  <a:gd name="T71" fmla="*/ 54 h 64"/>
                  <a:gd name="T72" fmla="*/ 15 w 64"/>
                  <a:gd name="T73" fmla="*/ 52 h 64"/>
                  <a:gd name="T74" fmla="*/ 32 w 64"/>
                  <a:gd name="T75" fmla="*/ 6 h 64"/>
                  <a:gd name="T76" fmla="*/ 58 w 64"/>
                  <a:gd name="T77" fmla="*/ 32 h 64"/>
                  <a:gd name="T78" fmla="*/ 44 w 64"/>
                  <a:gd name="T79" fmla="*/ 40 h 64"/>
                  <a:gd name="T80" fmla="*/ 32 w 64"/>
                  <a:gd name="T81" fmla="*/ 13 h 64"/>
                  <a:gd name="T82" fmla="*/ 20 w 64"/>
                  <a:gd name="T83" fmla="*/ 40 h 64"/>
                  <a:gd name="T84" fmla="*/ 6 w 64"/>
                  <a:gd name="T8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4">
                    <a:moveTo>
                      <a:pt x="9" y="55"/>
                    </a:moveTo>
                    <a:cubicBezTo>
                      <a:pt x="10" y="55"/>
                      <a:pt x="10" y="55"/>
                      <a:pt x="10" y="55"/>
                    </a:cubicBezTo>
                    <a:cubicBezTo>
                      <a:pt x="10" y="55"/>
                      <a:pt x="10" y="56"/>
                      <a:pt x="11" y="56"/>
                    </a:cubicBezTo>
                    <a:cubicBezTo>
                      <a:pt x="11" y="56"/>
                      <a:pt x="11" y="56"/>
                      <a:pt x="12" y="57"/>
                    </a:cubicBezTo>
                    <a:cubicBezTo>
                      <a:pt x="12" y="57"/>
                      <a:pt x="13" y="58"/>
                      <a:pt x="13" y="58"/>
                    </a:cubicBezTo>
                    <a:cubicBezTo>
                      <a:pt x="14" y="58"/>
                      <a:pt x="14" y="58"/>
                      <a:pt x="14" y="58"/>
                    </a:cubicBezTo>
                    <a:cubicBezTo>
                      <a:pt x="15" y="59"/>
                      <a:pt x="15" y="59"/>
                      <a:pt x="16" y="60"/>
                    </a:cubicBezTo>
                    <a:cubicBezTo>
                      <a:pt x="16" y="60"/>
                      <a:pt x="17" y="60"/>
                      <a:pt x="17" y="60"/>
                    </a:cubicBezTo>
                    <a:cubicBezTo>
                      <a:pt x="17" y="60"/>
                      <a:pt x="18" y="61"/>
                      <a:pt x="19" y="61"/>
                    </a:cubicBezTo>
                    <a:cubicBezTo>
                      <a:pt x="19" y="61"/>
                      <a:pt x="19" y="61"/>
                      <a:pt x="20" y="61"/>
                    </a:cubicBezTo>
                    <a:cubicBezTo>
                      <a:pt x="20" y="62"/>
                      <a:pt x="21" y="62"/>
                      <a:pt x="22" y="62"/>
                    </a:cubicBezTo>
                    <a:cubicBezTo>
                      <a:pt x="22" y="62"/>
                      <a:pt x="22" y="62"/>
                      <a:pt x="23" y="62"/>
                    </a:cubicBezTo>
                    <a:cubicBezTo>
                      <a:pt x="23" y="63"/>
                      <a:pt x="24" y="63"/>
                      <a:pt x="25" y="63"/>
                    </a:cubicBezTo>
                    <a:cubicBezTo>
                      <a:pt x="25" y="63"/>
                      <a:pt x="25" y="63"/>
                      <a:pt x="26" y="63"/>
                    </a:cubicBezTo>
                    <a:cubicBezTo>
                      <a:pt x="26" y="63"/>
                      <a:pt x="27" y="63"/>
                      <a:pt x="28" y="64"/>
                    </a:cubicBezTo>
                    <a:cubicBezTo>
                      <a:pt x="28" y="64"/>
                      <a:pt x="28" y="64"/>
                      <a:pt x="29" y="64"/>
                    </a:cubicBezTo>
                    <a:cubicBezTo>
                      <a:pt x="30" y="64"/>
                      <a:pt x="31" y="64"/>
                      <a:pt x="32" y="64"/>
                    </a:cubicBezTo>
                    <a:cubicBezTo>
                      <a:pt x="33" y="64"/>
                      <a:pt x="34" y="64"/>
                      <a:pt x="35" y="64"/>
                    </a:cubicBezTo>
                    <a:cubicBezTo>
                      <a:pt x="36" y="64"/>
                      <a:pt x="36" y="64"/>
                      <a:pt x="36" y="64"/>
                    </a:cubicBezTo>
                    <a:cubicBezTo>
                      <a:pt x="37" y="63"/>
                      <a:pt x="38" y="63"/>
                      <a:pt x="38" y="63"/>
                    </a:cubicBezTo>
                    <a:cubicBezTo>
                      <a:pt x="39" y="63"/>
                      <a:pt x="39" y="63"/>
                      <a:pt x="39" y="63"/>
                    </a:cubicBezTo>
                    <a:cubicBezTo>
                      <a:pt x="40" y="63"/>
                      <a:pt x="41" y="63"/>
                      <a:pt x="41" y="62"/>
                    </a:cubicBezTo>
                    <a:cubicBezTo>
                      <a:pt x="42" y="62"/>
                      <a:pt x="42" y="62"/>
                      <a:pt x="42" y="62"/>
                    </a:cubicBezTo>
                    <a:cubicBezTo>
                      <a:pt x="43" y="62"/>
                      <a:pt x="44" y="62"/>
                      <a:pt x="44" y="61"/>
                    </a:cubicBezTo>
                    <a:cubicBezTo>
                      <a:pt x="45" y="61"/>
                      <a:pt x="45" y="61"/>
                      <a:pt x="45" y="61"/>
                    </a:cubicBezTo>
                    <a:cubicBezTo>
                      <a:pt x="46" y="61"/>
                      <a:pt x="47" y="60"/>
                      <a:pt x="47" y="60"/>
                    </a:cubicBezTo>
                    <a:cubicBezTo>
                      <a:pt x="47" y="60"/>
                      <a:pt x="48" y="60"/>
                      <a:pt x="48" y="60"/>
                    </a:cubicBezTo>
                    <a:cubicBezTo>
                      <a:pt x="49" y="59"/>
                      <a:pt x="49" y="59"/>
                      <a:pt x="50" y="58"/>
                    </a:cubicBezTo>
                    <a:cubicBezTo>
                      <a:pt x="50" y="58"/>
                      <a:pt x="50" y="58"/>
                      <a:pt x="51" y="58"/>
                    </a:cubicBezTo>
                    <a:cubicBezTo>
                      <a:pt x="51" y="58"/>
                      <a:pt x="52" y="57"/>
                      <a:pt x="52" y="57"/>
                    </a:cubicBezTo>
                    <a:cubicBezTo>
                      <a:pt x="53" y="56"/>
                      <a:pt x="53" y="56"/>
                      <a:pt x="53" y="56"/>
                    </a:cubicBezTo>
                    <a:cubicBezTo>
                      <a:pt x="54" y="56"/>
                      <a:pt x="54" y="55"/>
                      <a:pt x="54" y="55"/>
                    </a:cubicBezTo>
                    <a:cubicBezTo>
                      <a:pt x="54" y="55"/>
                      <a:pt x="54" y="55"/>
                      <a:pt x="55" y="55"/>
                    </a:cubicBezTo>
                    <a:cubicBezTo>
                      <a:pt x="61" y="49"/>
                      <a:pt x="64" y="41"/>
                      <a:pt x="64" y="32"/>
                    </a:cubicBezTo>
                    <a:cubicBezTo>
                      <a:pt x="64" y="23"/>
                      <a:pt x="61" y="15"/>
                      <a:pt x="55" y="9"/>
                    </a:cubicBezTo>
                    <a:cubicBezTo>
                      <a:pt x="49" y="3"/>
                      <a:pt x="41" y="0"/>
                      <a:pt x="32" y="0"/>
                    </a:cubicBezTo>
                    <a:cubicBezTo>
                      <a:pt x="14" y="0"/>
                      <a:pt x="0" y="14"/>
                      <a:pt x="0" y="32"/>
                    </a:cubicBezTo>
                    <a:cubicBezTo>
                      <a:pt x="0" y="41"/>
                      <a:pt x="3" y="49"/>
                      <a:pt x="9" y="55"/>
                    </a:cubicBezTo>
                    <a:close/>
                    <a:moveTo>
                      <a:pt x="37" y="39"/>
                    </a:moveTo>
                    <a:cubicBezTo>
                      <a:pt x="36" y="39"/>
                      <a:pt x="36" y="39"/>
                      <a:pt x="35" y="39"/>
                    </a:cubicBezTo>
                    <a:cubicBezTo>
                      <a:pt x="35" y="39"/>
                      <a:pt x="35" y="39"/>
                      <a:pt x="35" y="40"/>
                    </a:cubicBezTo>
                    <a:cubicBezTo>
                      <a:pt x="33" y="40"/>
                      <a:pt x="31" y="40"/>
                      <a:pt x="29" y="40"/>
                    </a:cubicBezTo>
                    <a:cubicBezTo>
                      <a:pt x="29" y="39"/>
                      <a:pt x="29" y="39"/>
                      <a:pt x="29" y="39"/>
                    </a:cubicBezTo>
                    <a:cubicBezTo>
                      <a:pt x="28" y="39"/>
                      <a:pt x="28" y="39"/>
                      <a:pt x="27" y="39"/>
                    </a:cubicBezTo>
                    <a:cubicBezTo>
                      <a:pt x="24" y="37"/>
                      <a:pt x="22" y="34"/>
                      <a:pt x="22" y="30"/>
                    </a:cubicBezTo>
                    <a:cubicBezTo>
                      <a:pt x="22" y="24"/>
                      <a:pt x="26" y="19"/>
                      <a:pt x="32" y="19"/>
                    </a:cubicBezTo>
                    <a:cubicBezTo>
                      <a:pt x="38" y="19"/>
                      <a:pt x="42" y="24"/>
                      <a:pt x="42" y="30"/>
                    </a:cubicBezTo>
                    <a:cubicBezTo>
                      <a:pt x="42" y="34"/>
                      <a:pt x="40" y="37"/>
                      <a:pt x="37" y="39"/>
                    </a:cubicBezTo>
                    <a:close/>
                    <a:moveTo>
                      <a:pt x="25" y="44"/>
                    </a:moveTo>
                    <a:cubicBezTo>
                      <a:pt x="25" y="44"/>
                      <a:pt x="25" y="44"/>
                      <a:pt x="25" y="44"/>
                    </a:cubicBezTo>
                    <a:cubicBezTo>
                      <a:pt x="26" y="45"/>
                      <a:pt x="27" y="45"/>
                      <a:pt x="28" y="45"/>
                    </a:cubicBezTo>
                    <a:cubicBezTo>
                      <a:pt x="28" y="45"/>
                      <a:pt x="28" y="45"/>
                      <a:pt x="28" y="45"/>
                    </a:cubicBezTo>
                    <a:cubicBezTo>
                      <a:pt x="30" y="46"/>
                      <a:pt x="31" y="46"/>
                      <a:pt x="32" y="46"/>
                    </a:cubicBezTo>
                    <a:cubicBezTo>
                      <a:pt x="33" y="46"/>
                      <a:pt x="34" y="46"/>
                      <a:pt x="36" y="45"/>
                    </a:cubicBezTo>
                    <a:cubicBezTo>
                      <a:pt x="36" y="45"/>
                      <a:pt x="36" y="45"/>
                      <a:pt x="36" y="45"/>
                    </a:cubicBezTo>
                    <a:cubicBezTo>
                      <a:pt x="37" y="45"/>
                      <a:pt x="38" y="45"/>
                      <a:pt x="39" y="44"/>
                    </a:cubicBezTo>
                    <a:cubicBezTo>
                      <a:pt x="39" y="44"/>
                      <a:pt x="39" y="44"/>
                      <a:pt x="39" y="44"/>
                    </a:cubicBezTo>
                    <a:cubicBezTo>
                      <a:pt x="43" y="46"/>
                      <a:pt x="46" y="49"/>
                      <a:pt x="49" y="52"/>
                    </a:cubicBezTo>
                    <a:cubicBezTo>
                      <a:pt x="48" y="52"/>
                      <a:pt x="48" y="52"/>
                      <a:pt x="48" y="52"/>
                    </a:cubicBezTo>
                    <a:cubicBezTo>
                      <a:pt x="47" y="53"/>
                      <a:pt x="46" y="54"/>
                      <a:pt x="45" y="54"/>
                    </a:cubicBezTo>
                    <a:cubicBezTo>
                      <a:pt x="45" y="54"/>
                      <a:pt x="45" y="55"/>
                      <a:pt x="45" y="55"/>
                    </a:cubicBezTo>
                    <a:cubicBezTo>
                      <a:pt x="44" y="55"/>
                      <a:pt x="42" y="56"/>
                      <a:pt x="41" y="56"/>
                    </a:cubicBezTo>
                    <a:cubicBezTo>
                      <a:pt x="41" y="56"/>
                      <a:pt x="41" y="56"/>
                      <a:pt x="40" y="56"/>
                    </a:cubicBezTo>
                    <a:cubicBezTo>
                      <a:pt x="39" y="57"/>
                      <a:pt x="38" y="57"/>
                      <a:pt x="37" y="57"/>
                    </a:cubicBezTo>
                    <a:cubicBezTo>
                      <a:pt x="37" y="57"/>
                      <a:pt x="36" y="58"/>
                      <a:pt x="36" y="58"/>
                    </a:cubicBezTo>
                    <a:cubicBezTo>
                      <a:pt x="35" y="58"/>
                      <a:pt x="33" y="58"/>
                      <a:pt x="32" y="58"/>
                    </a:cubicBezTo>
                    <a:cubicBezTo>
                      <a:pt x="31" y="58"/>
                      <a:pt x="29" y="58"/>
                      <a:pt x="28" y="58"/>
                    </a:cubicBezTo>
                    <a:cubicBezTo>
                      <a:pt x="28" y="58"/>
                      <a:pt x="27" y="57"/>
                      <a:pt x="27" y="57"/>
                    </a:cubicBezTo>
                    <a:cubicBezTo>
                      <a:pt x="26" y="57"/>
                      <a:pt x="25" y="57"/>
                      <a:pt x="24" y="56"/>
                    </a:cubicBezTo>
                    <a:cubicBezTo>
                      <a:pt x="23" y="56"/>
                      <a:pt x="23" y="56"/>
                      <a:pt x="23" y="56"/>
                    </a:cubicBezTo>
                    <a:cubicBezTo>
                      <a:pt x="22" y="56"/>
                      <a:pt x="20" y="55"/>
                      <a:pt x="19" y="55"/>
                    </a:cubicBezTo>
                    <a:cubicBezTo>
                      <a:pt x="19" y="55"/>
                      <a:pt x="19" y="54"/>
                      <a:pt x="19" y="54"/>
                    </a:cubicBezTo>
                    <a:cubicBezTo>
                      <a:pt x="18" y="54"/>
                      <a:pt x="17" y="53"/>
                      <a:pt x="16" y="52"/>
                    </a:cubicBezTo>
                    <a:cubicBezTo>
                      <a:pt x="16" y="52"/>
                      <a:pt x="16" y="52"/>
                      <a:pt x="15" y="52"/>
                    </a:cubicBezTo>
                    <a:cubicBezTo>
                      <a:pt x="18" y="49"/>
                      <a:pt x="21" y="46"/>
                      <a:pt x="25" y="44"/>
                    </a:cubicBezTo>
                    <a:close/>
                    <a:moveTo>
                      <a:pt x="32" y="6"/>
                    </a:moveTo>
                    <a:cubicBezTo>
                      <a:pt x="39" y="6"/>
                      <a:pt x="46" y="9"/>
                      <a:pt x="51" y="13"/>
                    </a:cubicBezTo>
                    <a:cubicBezTo>
                      <a:pt x="56" y="18"/>
                      <a:pt x="58" y="25"/>
                      <a:pt x="58" y="32"/>
                    </a:cubicBezTo>
                    <a:cubicBezTo>
                      <a:pt x="58" y="38"/>
                      <a:pt x="56" y="43"/>
                      <a:pt x="53" y="48"/>
                    </a:cubicBezTo>
                    <a:cubicBezTo>
                      <a:pt x="51" y="45"/>
                      <a:pt x="48" y="42"/>
                      <a:pt x="44" y="40"/>
                    </a:cubicBezTo>
                    <a:cubicBezTo>
                      <a:pt x="47" y="37"/>
                      <a:pt x="48" y="34"/>
                      <a:pt x="48" y="30"/>
                    </a:cubicBezTo>
                    <a:cubicBezTo>
                      <a:pt x="48" y="21"/>
                      <a:pt x="41" y="13"/>
                      <a:pt x="32" y="13"/>
                    </a:cubicBezTo>
                    <a:cubicBezTo>
                      <a:pt x="23" y="13"/>
                      <a:pt x="16" y="21"/>
                      <a:pt x="16" y="30"/>
                    </a:cubicBezTo>
                    <a:cubicBezTo>
                      <a:pt x="16" y="34"/>
                      <a:pt x="17" y="37"/>
                      <a:pt x="20" y="40"/>
                    </a:cubicBezTo>
                    <a:cubicBezTo>
                      <a:pt x="16" y="42"/>
                      <a:pt x="13" y="45"/>
                      <a:pt x="11" y="48"/>
                    </a:cubicBezTo>
                    <a:cubicBezTo>
                      <a:pt x="8" y="43"/>
                      <a:pt x="6" y="38"/>
                      <a:pt x="6" y="32"/>
                    </a:cubicBezTo>
                    <a:cubicBezTo>
                      <a:pt x="6" y="17"/>
                      <a:pt x="18" y="6"/>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2" name="Freeform 32">
                <a:extLst>
                  <a:ext uri="{FF2B5EF4-FFF2-40B4-BE49-F238E27FC236}">
                    <a16:creationId xmlns:a16="http://schemas.microsoft.com/office/drawing/2014/main" id="{8F79AD63-520A-4B4B-97AE-51415C1F53FB}"/>
                  </a:ext>
                </a:extLst>
              </p:cNvPr>
              <p:cNvSpPr>
                <a:spLocks/>
              </p:cNvSpPr>
              <p:nvPr/>
            </p:nvSpPr>
            <p:spPr bwMode="auto">
              <a:xfrm>
                <a:off x="6829425" y="4192588"/>
                <a:ext cx="138113" cy="20637"/>
              </a:xfrm>
              <a:custGeom>
                <a:avLst/>
                <a:gdLst>
                  <a:gd name="T0" fmla="*/ 39 w 42"/>
                  <a:gd name="T1" fmla="*/ 0 h 6"/>
                  <a:gd name="T2" fmla="*/ 3 w 42"/>
                  <a:gd name="T3" fmla="*/ 0 h 6"/>
                  <a:gd name="T4" fmla="*/ 0 w 42"/>
                  <a:gd name="T5" fmla="*/ 3 h 6"/>
                  <a:gd name="T6" fmla="*/ 3 w 42"/>
                  <a:gd name="T7" fmla="*/ 6 h 6"/>
                  <a:gd name="T8" fmla="*/ 39 w 42"/>
                  <a:gd name="T9" fmla="*/ 6 h 6"/>
                  <a:gd name="T10" fmla="*/ 42 w 42"/>
                  <a:gd name="T11" fmla="*/ 3 h 6"/>
                  <a:gd name="T12" fmla="*/ 39 w 4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9" y="0"/>
                    </a:moveTo>
                    <a:cubicBezTo>
                      <a:pt x="3" y="0"/>
                      <a:pt x="3" y="0"/>
                      <a:pt x="3" y="0"/>
                    </a:cubicBezTo>
                    <a:cubicBezTo>
                      <a:pt x="1" y="0"/>
                      <a:pt x="0" y="1"/>
                      <a:pt x="0" y="3"/>
                    </a:cubicBezTo>
                    <a:cubicBezTo>
                      <a:pt x="0" y="4"/>
                      <a:pt x="1" y="6"/>
                      <a:pt x="3" y="6"/>
                    </a:cubicBezTo>
                    <a:cubicBezTo>
                      <a:pt x="39" y="6"/>
                      <a:pt x="39" y="6"/>
                      <a:pt x="39" y="6"/>
                    </a:cubicBezTo>
                    <a:cubicBezTo>
                      <a:pt x="40" y="6"/>
                      <a:pt x="42" y="4"/>
                      <a:pt x="42" y="3"/>
                    </a:cubicBezTo>
                    <a:cubicBezTo>
                      <a:pt x="42" y="1"/>
                      <a:pt x="40"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3" name="Freeform 33">
                <a:extLst>
                  <a:ext uri="{FF2B5EF4-FFF2-40B4-BE49-F238E27FC236}">
                    <a16:creationId xmlns:a16="http://schemas.microsoft.com/office/drawing/2014/main" id="{5D0FA2AF-D5F1-46EE-99A9-1A2A51825C03}"/>
                  </a:ext>
                </a:extLst>
              </p:cNvPr>
              <p:cNvSpPr>
                <a:spLocks/>
              </p:cNvSpPr>
              <p:nvPr/>
            </p:nvSpPr>
            <p:spPr bwMode="auto">
              <a:xfrm>
                <a:off x="6829425" y="4244975"/>
                <a:ext cx="114300" cy="20637"/>
              </a:xfrm>
              <a:custGeom>
                <a:avLst/>
                <a:gdLst>
                  <a:gd name="T0" fmla="*/ 32 w 35"/>
                  <a:gd name="T1" fmla="*/ 0 h 6"/>
                  <a:gd name="T2" fmla="*/ 3 w 35"/>
                  <a:gd name="T3" fmla="*/ 0 h 6"/>
                  <a:gd name="T4" fmla="*/ 0 w 35"/>
                  <a:gd name="T5" fmla="*/ 3 h 6"/>
                  <a:gd name="T6" fmla="*/ 3 w 35"/>
                  <a:gd name="T7" fmla="*/ 6 h 6"/>
                  <a:gd name="T8" fmla="*/ 32 w 35"/>
                  <a:gd name="T9" fmla="*/ 6 h 6"/>
                  <a:gd name="T10" fmla="*/ 35 w 35"/>
                  <a:gd name="T11" fmla="*/ 3 h 6"/>
                  <a:gd name="T12" fmla="*/ 32 w 3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5" h="6">
                    <a:moveTo>
                      <a:pt x="32" y="0"/>
                    </a:moveTo>
                    <a:cubicBezTo>
                      <a:pt x="3" y="0"/>
                      <a:pt x="3" y="0"/>
                      <a:pt x="3" y="0"/>
                    </a:cubicBezTo>
                    <a:cubicBezTo>
                      <a:pt x="1" y="0"/>
                      <a:pt x="0" y="2"/>
                      <a:pt x="0" y="3"/>
                    </a:cubicBezTo>
                    <a:cubicBezTo>
                      <a:pt x="0" y="5"/>
                      <a:pt x="1" y="6"/>
                      <a:pt x="3" y="6"/>
                    </a:cubicBezTo>
                    <a:cubicBezTo>
                      <a:pt x="32" y="6"/>
                      <a:pt x="32" y="6"/>
                      <a:pt x="32" y="6"/>
                    </a:cubicBezTo>
                    <a:cubicBezTo>
                      <a:pt x="34" y="6"/>
                      <a:pt x="35" y="5"/>
                      <a:pt x="35" y="3"/>
                    </a:cubicBezTo>
                    <a:cubicBezTo>
                      <a:pt x="35" y="2"/>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4" name="Freeform 34">
                <a:extLst>
                  <a:ext uri="{FF2B5EF4-FFF2-40B4-BE49-F238E27FC236}">
                    <a16:creationId xmlns:a16="http://schemas.microsoft.com/office/drawing/2014/main" id="{B4CD9ECC-3D56-4DD3-897B-1A9CE76D24C5}"/>
                  </a:ext>
                </a:extLst>
              </p:cNvPr>
              <p:cNvSpPr>
                <a:spLocks/>
              </p:cNvSpPr>
              <p:nvPr/>
            </p:nvSpPr>
            <p:spPr bwMode="auto">
              <a:xfrm>
                <a:off x="6829425" y="4302125"/>
                <a:ext cx="85725" cy="19050"/>
              </a:xfrm>
              <a:custGeom>
                <a:avLst/>
                <a:gdLst>
                  <a:gd name="T0" fmla="*/ 23 w 26"/>
                  <a:gd name="T1" fmla="*/ 0 h 6"/>
                  <a:gd name="T2" fmla="*/ 3 w 26"/>
                  <a:gd name="T3" fmla="*/ 0 h 6"/>
                  <a:gd name="T4" fmla="*/ 0 w 26"/>
                  <a:gd name="T5" fmla="*/ 3 h 6"/>
                  <a:gd name="T6" fmla="*/ 3 w 26"/>
                  <a:gd name="T7" fmla="*/ 6 h 6"/>
                  <a:gd name="T8" fmla="*/ 23 w 26"/>
                  <a:gd name="T9" fmla="*/ 6 h 6"/>
                  <a:gd name="T10" fmla="*/ 26 w 26"/>
                  <a:gd name="T11" fmla="*/ 3 h 6"/>
                  <a:gd name="T12" fmla="*/ 23 w 2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6" h="6">
                    <a:moveTo>
                      <a:pt x="23" y="0"/>
                    </a:moveTo>
                    <a:cubicBezTo>
                      <a:pt x="3" y="0"/>
                      <a:pt x="3" y="0"/>
                      <a:pt x="3" y="0"/>
                    </a:cubicBezTo>
                    <a:cubicBezTo>
                      <a:pt x="1" y="0"/>
                      <a:pt x="0" y="1"/>
                      <a:pt x="0" y="3"/>
                    </a:cubicBezTo>
                    <a:cubicBezTo>
                      <a:pt x="0" y="4"/>
                      <a:pt x="1" y="6"/>
                      <a:pt x="3" y="6"/>
                    </a:cubicBezTo>
                    <a:cubicBezTo>
                      <a:pt x="23" y="6"/>
                      <a:pt x="23" y="6"/>
                      <a:pt x="23" y="6"/>
                    </a:cubicBezTo>
                    <a:cubicBezTo>
                      <a:pt x="24" y="6"/>
                      <a:pt x="26" y="4"/>
                      <a:pt x="26" y="3"/>
                    </a:cubicBezTo>
                    <a:cubicBezTo>
                      <a:pt x="26" y="1"/>
                      <a:pt x="24"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5" name="Freeform 35">
                <a:extLst>
                  <a:ext uri="{FF2B5EF4-FFF2-40B4-BE49-F238E27FC236}">
                    <a16:creationId xmlns:a16="http://schemas.microsoft.com/office/drawing/2014/main" id="{900070D7-E6B8-4713-BE84-E6912DF356A9}"/>
                  </a:ext>
                </a:extLst>
              </p:cNvPr>
              <p:cNvSpPr>
                <a:spLocks/>
              </p:cNvSpPr>
              <p:nvPr/>
            </p:nvSpPr>
            <p:spPr bwMode="auto">
              <a:xfrm>
                <a:off x="7159625" y="3981450"/>
                <a:ext cx="171450" cy="20637"/>
              </a:xfrm>
              <a:custGeom>
                <a:avLst/>
                <a:gdLst>
                  <a:gd name="T0" fmla="*/ 49 w 52"/>
                  <a:gd name="T1" fmla="*/ 0 h 6"/>
                  <a:gd name="T2" fmla="*/ 3 w 52"/>
                  <a:gd name="T3" fmla="*/ 0 h 6"/>
                  <a:gd name="T4" fmla="*/ 0 w 52"/>
                  <a:gd name="T5" fmla="*/ 3 h 6"/>
                  <a:gd name="T6" fmla="*/ 3 w 52"/>
                  <a:gd name="T7" fmla="*/ 6 h 6"/>
                  <a:gd name="T8" fmla="*/ 49 w 52"/>
                  <a:gd name="T9" fmla="*/ 6 h 6"/>
                  <a:gd name="T10" fmla="*/ 52 w 52"/>
                  <a:gd name="T11" fmla="*/ 3 h 6"/>
                  <a:gd name="T12" fmla="*/ 49 w 5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2" h="6">
                    <a:moveTo>
                      <a:pt x="49" y="0"/>
                    </a:moveTo>
                    <a:cubicBezTo>
                      <a:pt x="3" y="0"/>
                      <a:pt x="3" y="0"/>
                      <a:pt x="3" y="0"/>
                    </a:cubicBezTo>
                    <a:cubicBezTo>
                      <a:pt x="1" y="0"/>
                      <a:pt x="0" y="1"/>
                      <a:pt x="0" y="3"/>
                    </a:cubicBezTo>
                    <a:cubicBezTo>
                      <a:pt x="0" y="5"/>
                      <a:pt x="1" y="6"/>
                      <a:pt x="3" y="6"/>
                    </a:cubicBezTo>
                    <a:cubicBezTo>
                      <a:pt x="49" y="6"/>
                      <a:pt x="49" y="6"/>
                      <a:pt x="49" y="6"/>
                    </a:cubicBezTo>
                    <a:cubicBezTo>
                      <a:pt x="51" y="6"/>
                      <a:pt x="52" y="5"/>
                      <a:pt x="52" y="3"/>
                    </a:cubicBezTo>
                    <a:cubicBezTo>
                      <a:pt x="52" y="1"/>
                      <a:pt x="51"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6" name="Freeform 36">
                <a:extLst>
                  <a:ext uri="{FF2B5EF4-FFF2-40B4-BE49-F238E27FC236}">
                    <a16:creationId xmlns:a16="http://schemas.microsoft.com/office/drawing/2014/main" id="{09F4DB42-2B3A-4CE5-B129-FE156C4920A0}"/>
                  </a:ext>
                </a:extLst>
              </p:cNvPr>
              <p:cNvSpPr>
                <a:spLocks/>
              </p:cNvSpPr>
              <p:nvPr/>
            </p:nvSpPr>
            <p:spPr bwMode="auto">
              <a:xfrm>
                <a:off x="7159625" y="4044950"/>
                <a:ext cx="171450" cy="19050"/>
              </a:xfrm>
              <a:custGeom>
                <a:avLst/>
                <a:gdLst>
                  <a:gd name="T0" fmla="*/ 49 w 52"/>
                  <a:gd name="T1" fmla="*/ 0 h 6"/>
                  <a:gd name="T2" fmla="*/ 3 w 52"/>
                  <a:gd name="T3" fmla="*/ 0 h 6"/>
                  <a:gd name="T4" fmla="*/ 0 w 52"/>
                  <a:gd name="T5" fmla="*/ 3 h 6"/>
                  <a:gd name="T6" fmla="*/ 3 w 52"/>
                  <a:gd name="T7" fmla="*/ 6 h 6"/>
                  <a:gd name="T8" fmla="*/ 49 w 52"/>
                  <a:gd name="T9" fmla="*/ 6 h 6"/>
                  <a:gd name="T10" fmla="*/ 52 w 52"/>
                  <a:gd name="T11" fmla="*/ 3 h 6"/>
                  <a:gd name="T12" fmla="*/ 49 w 5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2" h="6">
                    <a:moveTo>
                      <a:pt x="49" y="0"/>
                    </a:moveTo>
                    <a:cubicBezTo>
                      <a:pt x="3" y="0"/>
                      <a:pt x="3" y="0"/>
                      <a:pt x="3" y="0"/>
                    </a:cubicBezTo>
                    <a:cubicBezTo>
                      <a:pt x="1" y="0"/>
                      <a:pt x="0" y="1"/>
                      <a:pt x="0" y="3"/>
                    </a:cubicBezTo>
                    <a:cubicBezTo>
                      <a:pt x="0" y="5"/>
                      <a:pt x="1" y="6"/>
                      <a:pt x="3" y="6"/>
                    </a:cubicBezTo>
                    <a:cubicBezTo>
                      <a:pt x="49" y="6"/>
                      <a:pt x="49" y="6"/>
                      <a:pt x="49" y="6"/>
                    </a:cubicBezTo>
                    <a:cubicBezTo>
                      <a:pt x="51" y="6"/>
                      <a:pt x="52" y="5"/>
                      <a:pt x="52" y="3"/>
                    </a:cubicBezTo>
                    <a:cubicBezTo>
                      <a:pt x="52" y="1"/>
                      <a:pt x="51"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7" name="Freeform 37">
                <a:extLst>
                  <a:ext uri="{FF2B5EF4-FFF2-40B4-BE49-F238E27FC236}">
                    <a16:creationId xmlns:a16="http://schemas.microsoft.com/office/drawing/2014/main" id="{B16FE776-D8A3-4167-AF06-2331B2E9D176}"/>
                  </a:ext>
                </a:extLst>
              </p:cNvPr>
              <p:cNvSpPr>
                <a:spLocks/>
              </p:cNvSpPr>
              <p:nvPr/>
            </p:nvSpPr>
            <p:spPr bwMode="auto">
              <a:xfrm>
                <a:off x="7159625" y="4106863"/>
                <a:ext cx="171450" cy="20637"/>
              </a:xfrm>
              <a:custGeom>
                <a:avLst/>
                <a:gdLst>
                  <a:gd name="T0" fmla="*/ 49 w 52"/>
                  <a:gd name="T1" fmla="*/ 0 h 6"/>
                  <a:gd name="T2" fmla="*/ 3 w 52"/>
                  <a:gd name="T3" fmla="*/ 0 h 6"/>
                  <a:gd name="T4" fmla="*/ 0 w 52"/>
                  <a:gd name="T5" fmla="*/ 3 h 6"/>
                  <a:gd name="T6" fmla="*/ 3 w 52"/>
                  <a:gd name="T7" fmla="*/ 6 h 6"/>
                  <a:gd name="T8" fmla="*/ 49 w 52"/>
                  <a:gd name="T9" fmla="*/ 6 h 6"/>
                  <a:gd name="T10" fmla="*/ 52 w 52"/>
                  <a:gd name="T11" fmla="*/ 3 h 6"/>
                  <a:gd name="T12" fmla="*/ 49 w 5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2" h="6">
                    <a:moveTo>
                      <a:pt x="49" y="0"/>
                    </a:moveTo>
                    <a:cubicBezTo>
                      <a:pt x="3" y="0"/>
                      <a:pt x="3" y="0"/>
                      <a:pt x="3" y="0"/>
                    </a:cubicBezTo>
                    <a:cubicBezTo>
                      <a:pt x="1" y="0"/>
                      <a:pt x="0" y="1"/>
                      <a:pt x="0" y="3"/>
                    </a:cubicBezTo>
                    <a:cubicBezTo>
                      <a:pt x="0" y="5"/>
                      <a:pt x="1" y="6"/>
                      <a:pt x="3" y="6"/>
                    </a:cubicBezTo>
                    <a:cubicBezTo>
                      <a:pt x="49" y="6"/>
                      <a:pt x="49" y="6"/>
                      <a:pt x="49" y="6"/>
                    </a:cubicBezTo>
                    <a:cubicBezTo>
                      <a:pt x="51" y="6"/>
                      <a:pt x="52" y="5"/>
                      <a:pt x="52" y="3"/>
                    </a:cubicBezTo>
                    <a:cubicBezTo>
                      <a:pt x="52" y="1"/>
                      <a:pt x="51"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8" name="Freeform 38">
                <a:extLst>
                  <a:ext uri="{FF2B5EF4-FFF2-40B4-BE49-F238E27FC236}">
                    <a16:creationId xmlns:a16="http://schemas.microsoft.com/office/drawing/2014/main" id="{54CB70B0-F2AD-44EF-882D-377B8CEF344A}"/>
                  </a:ext>
                </a:extLst>
              </p:cNvPr>
              <p:cNvSpPr>
                <a:spLocks/>
              </p:cNvSpPr>
              <p:nvPr/>
            </p:nvSpPr>
            <p:spPr bwMode="auto">
              <a:xfrm>
                <a:off x="7151688" y="3905250"/>
                <a:ext cx="79375" cy="20637"/>
              </a:xfrm>
              <a:custGeom>
                <a:avLst/>
                <a:gdLst>
                  <a:gd name="T0" fmla="*/ 3 w 24"/>
                  <a:gd name="T1" fmla="*/ 6 h 6"/>
                  <a:gd name="T2" fmla="*/ 21 w 24"/>
                  <a:gd name="T3" fmla="*/ 6 h 6"/>
                  <a:gd name="T4" fmla="*/ 24 w 24"/>
                  <a:gd name="T5" fmla="*/ 3 h 6"/>
                  <a:gd name="T6" fmla="*/ 21 w 24"/>
                  <a:gd name="T7" fmla="*/ 0 h 6"/>
                  <a:gd name="T8" fmla="*/ 3 w 24"/>
                  <a:gd name="T9" fmla="*/ 0 h 6"/>
                  <a:gd name="T10" fmla="*/ 0 w 24"/>
                  <a:gd name="T11" fmla="*/ 3 h 6"/>
                  <a:gd name="T12" fmla="*/ 3 w 2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4" h="6">
                    <a:moveTo>
                      <a:pt x="3" y="6"/>
                    </a:moveTo>
                    <a:cubicBezTo>
                      <a:pt x="21" y="6"/>
                      <a:pt x="21" y="6"/>
                      <a:pt x="21" y="6"/>
                    </a:cubicBezTo>
                    <a:cubicBezTo>
                      <a:pt x="23" y="6"/>
                      <a:pt x="24" y="5"/>
                      <a:pt x="24" y="3"/>
                    </a:cubicBezTo>
                    <a:cubicBezTo>
                      <a:pt x="24" y="2"/>
                      <a:pt x="23" y="0"/>
                      <a:pt x="21"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grpSp>
      <p:sp>
        <p:nvSpPr>
          <p:cNvPr id="87" name="TextBox 17">
            <a:extLst>
              <a:ext uri="{FF2B5EF4-FFF2-40B4-BE49-F238E27FC236}">
                <a16:creationId xmlns:a16="http://schemas.microsoft.com/office/drawing/2014/main" id="{75355F2A-2E1D-44A5-10E4-15811BD6D406}"/>
              </a:ext>
            </a:extLst>
          </p:cNvPr>
          <p:cNvSpPr txBox="1"/>
          <p:nvPr/>
        </p:nvSpPr>
        <p:spPr>
          <a:xfrm>
            <a:off x="1326480" y="1570672"/>
            <a:ext cx="6574107"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b="1">
                <a:solidFill>
                  <a:srgbClr val="32669A"/>
                </a:solidFill>
                <a:latin typeface="Calibri" panose="020F0502020204030204" pitchFamily="34" charset="0"/>
                <a:cs typeface="Calibri" panose="020F0502020204030204" pitchFamily="34" charset="0"/>
              </a:rPr>
              <a:t>What is the Role of a Disability Coordinator (DC) in Preparing for </a:t>
            </a:r>
          </a:p>
          <a:p>
            <a:pPr eaLnBrk="0" latinLnBrk="0" hangingPunct="0"/>
            <a:r>
              <a:rPr lang="en-US" altLang="ko-KR" b="1" u="sng">
                <a:solidFill>
                  <a:srgbClr val="32669A"/>
                </a:solidFill>
                <a:latin typeface="Calibri" panose="020F0502020204030204" pitchFamily="34" charset="0"/>
                <a:cs typeface="Calibri" panose="020F0502020204030204" pitchFamily="34" charset="0"/>
              </a:rPr>
              <a:t>Arrival</a:t>
            </a:r>
            <a:r>
              <a:rPr lang="en-US" altLang="ko-KR" b="1">
                <a:solidFill>
                  <a:srgbClr val="32669A"/>
                </a:solidFill>
                <a:latin typeface="Calibri" panose="020F0502020204030204" pitchFamily="34" charset="0"/>
                <a:cs typeface="Calibri" panose="020F0502020204030204" pitchFamily="34" charset="0"/>
              </a:rPr>
              <a:t> of a Student with a Disability?</a:t>
            </a:r>
            <a:endParaRPr lang="ko-KR" altLang="en-US" b="1">
              <a:solidFill>
                <a:srgbClr val="32669A"/>
              </a:solidFill>
              <a:latin typeface="Calibri" panose="020F0502020204030204" pitchFamily="34" charset="0"/>
              <a:cs typeface="Calibri" panose="020F0502020204030204" pitchFamily="34" charset="0"/>
            </a:endParaRPr>
          </a:p>
        </p:txBody>
      </p:sp>
      <p:sp>
        <p:nvSpPr>
          <p:cNvPr id="91" name="TextBox 38">
            <a:extLst>
              <a:ext uri="{FF2B5EF4-FFF2-40B4-BE49-F238E27FC236}">
                <a16:creationId xmlns:a16="http://schemas.microsoft.com/office/drawing/2014/main" id="{570535BC-1B0B-314F-0892-3AA5E995C710}"/>
              </a:ext>
            </a:extLst>
          </p:cNvPr>
          <p:cNvSpPr txBox="1"/>
          <p:nvPr/>
        </p:nvSpPr>
        <p:spPr>
          <a:xfrm>
            <a:off x="632632" y="2232889"/>
            <a:ext cx="7507522" cy="1653273"/>
          </a:xfrm>
          <a:prstGeom prst="rect">
            <a:avLst/>
          </a:prstGeom>
          <a:noFill/>
        </p:spPr>
        <p:txBody>
          <a:bodyPr wrap="square" lIns="91440" tIns="45720" rIns="91440" bIns="45720" rtlCol="0" anchor="t">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lnSpc>
                <a:spcPct val="114000"/>
              </a:lnSpc>
            </a:pPr>
            <a:r>
              <a:rPr lang="en-US" altLang="ko-KR">
                <a:latin typeface="Calibri" panose="020F0502020204030204" pitchFamily="34" charset="0"/>
                <a:ea typeface="맑은 고딕"/>
                <a:cs typeface="Calibri" panose="020F0502020204030204" pitchFamily="34" charset="0"/>
              </a:rPr>
              <a:t>Once </a:t>
            </a:r>
            <a:r>
              <a:rPr lang="en-US" altLang="ko-KR" b="1" u="sng">
                <a:latin typeface="Calibri" panose="020F0502020204030204" pitchFamily="34" charset="0"/>
                <a:ea typeface="맑은 고딕"/>
                <a:cs typeface="Calibri" panose="020F0502020204030204" pitchFamily="34" charset="0"/>
              </a:rPr>
              <a:t>approval for enrollment has been confirmed by Wellness</a:t>
            </a:r>
            <a:r>
              <a:rPr lang="en-US" altLang="ko-KR">
                <a:latin typeface="Calibri" panose="020F0502020204030204" pitchFamily="34" charset="0"/>
                <a:ea typeface="맑은 고딕"/>
                <a:cs typeface="Calibri" panose="020F0502020204030204" pitchFamily="34" charset="0"/>
              </a:rPr>
              <a:t>, then a DC (e.g., non-health DC, full-time DC, and/or the Health and Wellness Director DC) contacts the student with a disability to discuss the need for accommodations and develop an accommodation plan in preparation for arrival.</a:t>
            </a:r>
          </a:p>
        </p:txBody>
      </p:sp>
      <p:sp>
        <p:nvSpPr>
          <p:cNvPr id="92" name="직사각형 75">
            <a:extLst>
              <a:ext uri="{FF2B5EF4-FFF2-40B4-BE49-F238E27FC236}">
                <a16:creationId xmlns:a16="http://schemas.microsoft.com/office/drawing/2014/main" id="{7EDBA74C-5FB4-3BC0-B565-A273E8E0CA35}"/>
              </a:ext>
            </a:extLst>
          </p:cNvPr>
          <p:cNvSpPr/>
          <p:nvPr/>
        </p:nvSpPr>
        <p:spPr>
          <a:xfrm>
            <a:off x="8376064" y="1477011"/>
            <a:ext cx="3815936" cy="5380989"/>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93" name="TextBox 17">
            <a:extLst>
              <a:ext uri="{FF2B5EF4-FFF2-40B4-BE49-F238E27FC236}">
                <a16:creationId xmlns:a16="http://schemas.microsoft.com/office/drawing/2014/main" id="{23623F72-E9FE-9244-B088-D79D1260C93D}"/>
              </a:ext>
            </a:extLst>
          </p:cNvPr>
          <p:cNvSpPr txBox="1"/>
          <p:nvPr/>
        </p:nvSpPr>
        <p:spPr>
          <a:xfrm>
            <a:off x="9117177" y="2462577"/>
            <a:ext cx="2831056" cy="95410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sz="1400">
                <a:solidFill>
                  <a:schemeClr val="bg1"/>
                </a:solidFill>
                <a:latin typeface="Calibri" panose="020F0502020204030204" pitchFamily="34" charset="0"/>
                <a:cs typeface="Calibri" panose="020F0502020204030204" pitchFamily="34" charset="0"/>
              </a:rPr>
              <a:t>Discuss requested accommodations (from applicant, Chronic Care Management Plans, or others on behalf of the applicant)</a:t>
            </a:r>
            <a:endParaRPr lang="ko-KR" altLang="en-US" sz="1400">
              <a:solidFill>
                <a:schemeClr val="bg1"/>
              </a:solidFill>
              <a:latin typeface="Calibri" panose="020F0502020204030204" pitchFamily="34" charset="0"/>
              <a:cs typeface="Calibri" panose="020F0502020204030204" pitchFamily="34" charset="0"/>
            </a:endParaRPr>
          </a:p>
        </p:txBody>
      </p:sp>
      <p:sp>
        <p:nvSpPr>
          <p:cNvPr id="94" name="직사각형 74">
            <a:extLst>
              <a:ext uri="{FF2B5EF4-FFF2-40B4-BE49-F238E27FC236}">
                <a16:creationId xmlns:a16="http://schemas.microsoft.com/office/drawing/2014/main" id="{5E564388-940C-2CD8-8897-91A2007275EC}"/>
              </a:ext>
            </a:extLst>
          </p:cNvPr>
          <p:cNvSpPr/>
          <p:nvPr/>
        </p:nvSpPr>
        <p:spPr>
          <a:xfrm>
            <a:off x="8376064" y="2305940"/>
            <a:ext cx="3815936" cy="131058"/>
          </a:xfrm>
          <a:prstGeom prst="rect">
            <a:avLst/>
          </a:prstGeom>
          <a:solidFill>
            <a:srgbClr val="687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95" name="TextBox 17">
            <a:extLst>
              <a:ext uri="{FF2B5EF4-FFF2-40B4-BE49-F238E27FC236}">
                <a16:creationId xmlns:a16="http://schemas.microsoft.com/office/drawing/2014/main" id="{0FDCB381-9DE4-7102-FF92-5FAD883CB68F}"/>
              </a:ext>
            </a:extLst>
          </p:cNvPr>
          <p:cNvSpPr txBox="1"/>
          <p:nvPr/>
        </p:nvSpPr>
        <p:spPr>
          <a:xfrm>
            <a:off x="8467922" y="1531130"/>
            <a:ext cx="3686522" cy="923330"/>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0" latinLnBrk="0" hangingPunct="0"/>
            <a:r>
              <a:rPr lang="en-US" altLang="ko-KR" b="1">
                <a:solidFill>
                  <a:schemeClr val="bg1"/>
                </a:solidFill>
                <a:latin typeface="Calibri" panose="020F0502020204030204" pitchFamily="34" charset="0"/>
                <a:cs typeface="Calibri" panose="020F0502020204030204" pitchFamily="34" charset="0"/>
              </a:rPr>
              <a:t>Actions in Preparing for</a:t>
            </a:r>
          </a:p>
          <a:p>
            <a:pPr algn="ctr" eaLnBrk="0" latinLnBrk="0" hangingPunct="0"/>
            <a:r>
              <a:rPr lang="en-US" altLang="ko-KR" b="1">
                <a:solidFill>
                  <a:schemeClr val="bg1"/>
                </a:solidFill>
                <a:latin typeface="Calibri" panose="020F0502020204030204" pitchFamily="34" charset="0"/>
                <a:cs typeface="Calibri" panose="020F0502020204030204" pitchFamily="34" charset="0"/>
              </a:rPr>
              <a:t>Arrival of a Student with a Disability </a:t>
            </a:r>
          </a:p>
          <a:p>
            <a:pPr algn="ctr" eaLnBrk="0" latinLnBrk="0" hangingPunct="0"/>
            <a:endParaRPr lang="ko-KR" altLang="en-US" b="1">
              <a:solidFill>
                <a:schemeClr val="bg1"/>
              </a:solidFill>
              <a:latin typeface="Calibri" panose="020F0502020204030204" pitchFamily="34" charset="0"/>
              <a:cs typeface="Calibri" panose="020F0502020204030204" pitchFamily="34" charset="0"/>
            </a:endParaRPr>
          </a:p>
        </p:txBody>
      </p:sp>
      <p:grpSp>
        <p:nvGrpSpPr>
          <p:cNvPr id="96" name="Group 95">
            <a:extLst>
              <a:ext uri="{FF2B5EF4-FFF2-40B4-BE49-F238E27FC236}">
                <a16:creationId xmlns:a16="http://schemas.microsoft.com/office/drawing/2014/main" id="{FA61070B-8197-970B-20EB-87C607E27AD4}"/>
              </a:ext>
            </a:extLst>
          </p:cNvPr>
          <p:cNvGrpSpPr/>
          <p:nvPr/>
        </p:nvGrpSpPr>
        <p:grpSpPr>
          <a:xfrm>
            <a:off x="8491718" y="3558573"/>
            <a:ext cx="580634" cy="580634"/>
            <a:chOff x="9604609" y="448242"/>
            <a:chExt cx="580634" cy="580634"/>
          </a:xfrm>
        </p:grpSpPr>
        <p:sp>
          <p:nvSpPr>
            <p:cNvPr id="98" name="타원 37">
              <a:extLst>
                <a:ext uri="{FF2B5EF4-FFF2-40B4-BE49-F238E27FC236}">
                  <a16:creationId xmlns:a16="http://schemas.microsoft.com/office/drawing/2014/main" id="{B2AE7F07-83C9-0DD9-423C-E6FA348B09B6}"/>
                </a:ext>
              </a:extLst>
            </p:cNvPr>
            <p:cNvSpPr/>
            <p:nvPr/>
          </p:nvSpPr>
          <p:spPr>
            <a:xfrm>
              <a:off x="9604609" y="448242"/>
              <a:ext cx="580634" cy="580634"/>
            </a:xfrm>
            <a:prstGeom prst="ellipse">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99" name="Freeform 26">
              <a:extLst>
                <a:ext uri="{FF2B5EF4-FFF2-40B4-BE49-F238E27FC236}">
                  <a16:creationId xmlns:a16="http://schemas.microsoft.com/office/drawing/2014/main" id="{FA3D4052-27D8-D91C-39F5-315C0D3847EE}"/>
                </a:ext>
              </a:extLst>
            </p:cNvPr>
            <p:cNvSpPr>
              <a:spLocks noEditPoints="1"/>
            </p:cNvSpPr>
            <p:nvPr/>
          </p:nvSpPr>
          <p:spPr bwMode="auto">
            <a:xfrm>
              <a:off x="9743374" y="565986"/>
              <a:ext cx="324125" cy="324126"/>
            </a:xfrm>
            <a:custGeom>
              <a:avLst/>
              <a:gdLst>
                <a:gd name="T0" fmla="*/ 197 w 219"/>
                <a:gd name="T1" fmla="*/ 121 h 219"/>
                <a:gd name="T2" fmla="*/ 171 w 219"/>
                <a:gd name="T3" fmla="*/ 52 h 219"/>
                <a:gd name="T4" fmla="*/ 190 w 219"/>
                <a:gd name="T5" fmla="*/ 57 h 219"/>
                <a:gd name="T6" fmla="*/ 218 w 219"/>
                <a:gd name="T7" fmla="*/ 29 h 219"/>
                <a:gd name="T8" fmla="*/ 217 w 219"/>
                <a:gd name="T9" fmla="*/ 24 h 219"/>
                <a:gd name="T10" fmla="*/ 194 w 219"/>
                <a:gd name="T11" fmla="*/ 2 h 219"/>
                <a:gd name="T12" fmla="*/ 189 w 219"/>
                <a:gd name="T13" fmla="*/ 1 h 219"/>
                <a:gd name="T14" fmla="*/ 162 w 219"/>
                <a:gd name="T15" fmla="*/ 30 h 219"/>
                <a:gd name="T16" fmla="*/ 166 w 219"/>
                <a:gd name="T17" fmla="*/ 49 h 219"/>
                <a:gd name="T18" fmla="*/ 0 w 219"/>
                <a:gd name="T19" fmla="*/ 121 h 219"/>
                <a:gd name="T20" fmla="*/ 189 w 219"/>
                <a:gd name="T21" fmla="*/ 50 h 219"/>
                <a:gd name="T22" fmla="*/ 179 w 219"/>
                <a:gd name="T23" fmla="*/ 44 h 219"/>
                <a:gd name="T24" fmla="*/ 210 w 219"/>
                <a:gd name="T25" fmla="*/ 29 h 219"/>
                <a:gd name="T26" fmla="*/ 190 w 219"/>
                <a:gd name="T27" fmla="*/ 9 h 219"/>
                <a:gd name="T28" fmla="*/ 172 w 219"/>
                <a:gd name="T29" fmla="*/ 43 h 219"/>
                <a:gd name="T30" fmla="*/ 190 w 219"/>
                <a:gd name="T31" fmla="*/ 9 h 219"/>
                <a:gd name="T32" fmla="*/ 161 w 219"/>
                <a:gd name="T33" fmla="*/ 53 h 219"/>
                <a:gd name="T34" fmla="*/ 98 w 219"/>
                <a:gd name="T35" fmla="*/ 40 h 219"/>
                <a:gd name="T36" fmla="*/ 98 w 219"/>
                <a:gd name="T37" fmla="*/ 202 h 219"/>
                <a:gd name="T38" fmla="*/ 157 w 219"/>
                <a:gd name="T39" fmla="*/ 66 h 219"/>
                <a:gd name="T40" fmla="*/ 191 w 219"/>
                <a:gd name="T41" fmla="*/ 121 h 219"/>
                <a:gd name="T42" fmla="*/ 6 w 219"/>
                <a:gd name="T43" fmla="*/ 121 h 219"/>
                <a:gd name="T44" fmla="*/ 113 w 219"/>
                <a:gd name="T45" fmla="*/ 121 h 219"/>
                <a:gd name="T46" fmla="*/ 84 w 219"/>
                <a:gd name="T47" fmla="*/ 121 h 219"/>
                <a:gd name="T48" fmla="*/ 106 w 219"/>
                <a:gd name="T49" fmla="*/ 109 h 219"/>
                <a:gd name="T50" fmla="*/ 95 w 219"/>
                <a:gd name="T51" fmla="*/ 113 h 219"/>
                <a:gd name="T52" fmla="*/ 91 w 219"/>
                <a:gd name="T53" fmla="*/ 118 h 219"/>
                <a:gd name="T54" fmla="*/ 103 w 219"/>
                <a:gd name="T55" fmla="*/ 129 h 219"/>
                <a:gd name="T56" fmla="*/ 106 w 219"/>
                <a:gd name="T57" fmla="*/ 124 h 219"/>
                <a:gd name="T58" fmla="*/ 110 w 219"/>
                <a:gd name="T59" fmla="*/ 113 h 219"/>
                <a:gd name="T60" fmla="*/ 110 w 219"/>
                <a:gd name="T61" fmla="*/ 104 h 219"/>
                <a:gd name="T62" fmla="*/ 78 w 219"/>
                <a:gd name="T63" fmla="*/ 121 h 219"/>
                <a:gd name="T64" fmla="*/ 119 w 219"/>
                <a:gd name="T65" fmla="*/ 121 h 219"/>
                <a:gd name="T66" fmla="*/ 129 w 219"/>
                <a:gd name="T67" fmla="*/ 94 h 219"/>
                <a:gd name="T68" fmla="*/ 98 w 219"/>
                <a:gd name="T69" fmla="*/ 161 h 219"/>
                <a:gd name="T70" fmla="*/ 98 w 219"/>
                <a:gd name="T71" fmla="*/ 80 h 219"/>
                <a:gd name="T72" fmla="*/ 110 w 219"/>
                <a:gd name="T73" fmla="*/ 104 h 219"/>
                <a:gd name="T74" fmla="*/ 98 w 219"/>
                <a:gd name="T75" fmla="*/ 74 h 219"/>
                <a:gd name="T76" fmla="*/ 98 w 219"/>
                <a:gd name="T77" fmla="*/ 167 h 219"/>
                <a:gd name="T78" fmla="*/ 133 w 219"/>
                <a:gd name="T79" fmla="*/ 90 h 219"/>
                <a:gd name="T80" fmla="*/ 156 w 219"/>
                <a:gd name="T81" fmla="*/ 121 h 219"/>
                <a:gd name="T82" fmla="*/ 41 w 219"/>
                <a:gd name="T83" fmla="*/ 121 h 219"/>
                <a:gd name="T84" fmla="*/ 137 w 219"/>
                <a:gd name="T85" fmla="*/ 78 h 219"/>
                <a:gd name="T86" fmla="*/ 141 w 219"/>
                <a:gd name="T87" fmla="*/ 74 h 219"/>
                <a:gd name="T88" fmla="*/ 35 w 219"/>
                <a:gd name="T89" fmla="*/ 121 h 219"/>
                <a:gd name="T90" fmla="*/ 162 w 219"/>
                <a:gd name="T91" fmla="*/ 121 h 219"/>
                <a:gd name="T92" fmla="*/ 153 w 219"/>
                <a:gd name="T93" fmla="*/ 70 h 219"/>
                <a:gd name="T94" fmla="*/ 98 w 219"/>
                <a:gd name="T95" fmla="*/ 196 h 219"/>
                <a:gd name="T96" fmla="*/ 98 w 219"/>
                <a:gd name="T97" fmla="*/ 46 h 219"/>
                <a:gd name="T98" fmla="*/ 141 w 219"/>
                <a:gd name="T99"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219">
                  <a:moveTo>
                    <a:pt x="98" y="219"/>
                  </a:moveTo>
                  <a:cubicBezTo>
                    <a:pt x="152" y="219"/>
                    <a:pt x="197" y="175"/>
                    <a:pt x="197" y="121"/>
                  </a:cubicBezTo>
                  <a:cubicBezTo>
                    <a:pt x="197" y="95"/>
                    <a:pt x="186" y="71"/>
                    <a:pt x="170" y="53"/>
                  </a:cubicBezTo>
                  <a:cubicBezTo>
                    <a:pt x="171" y="52"/>
                    <a:pt x="171" y="52"/>
                    <a:pt x="171" y="52"/>
                  </a:cubicBezTo>
                  <a:cubicBezTo>
                    <a:pt x="189" y="56"/>
                    <a:pt x="189" y="56"/>
                    <a:pt x="189" y="56"/>
                  </a:cubicBezTo>
                  <a:cubicBezTo>
                    <a:pt x="189" y="56"/>
                    <a:pt x="190" y="57"/>
                    <a:pt x="190" y="57"/>
                  </a:cubicBezTo>
                  <a:cubicBezTo>
                    <a:pt x="191" y="57"/>
                    <a:pt x="191" y="56"/>
                    <a:pt x="192" y="56"/>
                  </a:cubicBezTo>
                  <a:cubicBezTo>
                    <a:pt x="218" y="29"/>
                    <a:pt x="218" y="29"/>
                    <a:pt x="218" y="29"/>
                  </a:cubicBezTo>
                  <a:cubicBezTo>
                    <a:pt x="219" y="29"/>
                    <a:pt x="219" y="28"/>
                    <a:pt x="219" y="26"/>
                  </a:cubicBezTo>
                  <a:cubicBezTo>
                    <a:pt x="219" y="25"/>
                    <a:pt x="218" y="25"/>
                    <a:pt x="217" y="24"/>
                  </a:cubicBezTo>
                  <a:cubicBezTo>
                    <a:pt x="199" y="20"/>
                    <a:pt x="199" y="20"/>
                    <a:pt x="199" y="20"/>
                  </a:cubicBezTo>
                  <a:cubicBezTo>
                    <a:pt x="194" y="2"/>
                    <a:pt x="194" y="2"/>
                    <a:pt x="194" y="2"/>
                  </a:cubicBezTo>
                  <a:cubicBezTo>
                    <a:pt x="194" y="1"/>
                    <a:pt x="193" y="0"/>
                    <a:pt x="192" y="0"/>
                  </a:cubicBezTo>
                  <a:cubicBezTo>
                    <a:pt x="191" y="0"/>
                    <a:pt x="190" y="0"/>
                    <a:pt x="189" y="1"/>
                  </a:cubicBezTo>
                  <a:cubicBezTo>
                    <a:pt x="163" y="27"/>
                    <a:pt x="163" y="27"/>
                    <a:pt x="163" y="27"/>
                  </a:cubicBezTo>
                  <a:cubicBezTo>
                    <a:pt x="162" y="28"/>
                    <a:pt x="162" y="29"/>
                    <a:pt x="162" y="30"/>
                  </a:cubicBezTo>
                  <a:cubicBezTo>
                    <a:pt x="167" y="47"/>
                    <a:pt x="167" y="47"/>
                    <a:pt x="167" y="47"/>
                  </a:cubicBezTo>
                  <a:cubicBezTo>
                    <a:pt x="166" y="49"/>
                    <a:pt x="166" y="49"/>
                    <a:pt x="166" y="49"/>
                  </a:cubicBezTo>
                  <a:cubicBezTo>
                    <a:pt x="148" y="32"/>
                    <a:pt x="124" y="22"/>
                    <a:pt x="98" y="22"/>
                  </a:cubicBezTo>
                  <a:cubicBezTo>
                    <a:pt x="44" y="22"/>
                    <a:pt x="0" y="66"/>
                    <a:pt x="0" y="121"/>
                  </a:cubicBezTo>
                  <a:cubicBezTo>
                    <a:pt x="0" y="175"/>
                    <a:pt x="44" y="219"/>
                    <a:pt x="98" y="219"/>
                  </a:cubicBezTo>
                  <a:close/>
                  <a:moveTo>
                    <a:pt x="189" y="50"/>
                  </a:moveTo>
                  <a:cubicBezTo>
                    <a:pt x="176" y="47"/>
                    <a:pt x="176" y="47"/>
                    <a:pt x="176" y="47"/>
                  </a:cubicBezTo>
                  <a:cubicBezTo>
                    <a:pt x="179" y="44"/>
                    <a:pt x="179" y="44"/>
                    <a:pt x="179" y="44"/>
                  </a:cubicBezTo>
                  <a:cubicBezTo>
                    <a:pt x="198" y="25"/>
                    <a:pt x="198" y="25"/>
                    <a:pt x="198" y="25"/>
                  </a:cubicBezTo>
                  <a:cubicBezTo>
                    <a:pt x="210" y="29"/>
                    <a:pt x="210" y="29"/>
                    <a:pt x="210" y="29"/>
                  </a:cubicBezTo>
                  <a:lnTo>
                    <a:pt x="189" y="50"/>
                  </a:lnTo>
                  <a:close/>
                  <a:moveTo>
                    <a:pt x="190" y="9"/>
                  </a:moveTo>
                  <a:cubicBezTo>
                    <a:pt x="193" y="21"/>
                    <a:pt x="193" y="21"/>
                    <a:pt x="193" y="21"/>
                  </a:cubicBezTo>
                  <a:cubicBezTo>
                    <a:pt x="172" y="43"/>
                    <a:pt x="172" y="43"/>
                    <a:pt x="172" y="43"/>
                  </a:cubicBezTo>
                  <a:cubicBezTo>
                    <a:pt x="169" y="30"/>
                    <a:pt x="169" y="30"/>
                    <a:pt x="169" y="30"/>
                  </a:cubicBezTo>
                  <a:lnTo>
                    <a:pt x="190" y="9"/>
                  </a:lnTo>
                  <a:close/>
                  <a:moveTo>
                    <a:pt x="98" y="28"/>
                  </a:moveTo>
                  <a:cubicBezTo>
                    <a:pt x="123" y="28"/>
                    <a:pt x="145" y="38"/>
                    <a:pt x="161" y="53"/>
                  </a:cubicBezTo>
                  <a:cubicBezTo>
                    <a:pt x="153" y="61"/>
                    <a:pt x="153" y="61"/>
                    <a:pt x="153" y="61"/>
                  </a:cubicBezTo>
                  <a:cubicBezTo>
                    <a:pt x="139" y="48"/>
                    <a:pt x="119" y="40"/>
                    <a:pt x="98" y="40"/>
                  </a:cubicBezTo>
                  <a:cubicBezTo>
                    <a:pt x="54" y="40"/>
                    <a:pt x="17" y="76"/>
                    <a:pt x="17" y="121"/>
                  </a:cubicBezTo>
                  <a:cubicBezTo>
                    <a:pt x="17" y="165"/>
                    <a:pt x="54" y="202"/>
                    <a:pt x="98" y="202"/>
                  </a:cubicBezTo>
                  <a:cubicBezTo>
                    <a:pt x="143" y="202"/>
                    <a:pt x="179" y="165"/>
                    <a:pt x="179" y="121"/>
                  </a:cubicBezTo>
                  <a:cubicBezTo>
                    <a:pt x="179" y="99"/>
                    <a:pt x="171" y="80"/>
                    <a:pt x="157" y="66"/>
                  </a:cubicBezTo>
                  <a:cubicBezTo>
                    <a:pt x="166" y="58"/>
                    <a:pt x="166" y="58"/>
                    <a:pt x="166" y="58"/>
                  </a:cubicBezTo>
                  <a:cubicBezTo>
                    <a:pt x="181" y="74"/>
                    <a:pt x="191" y="96"/>
                    <a:pt x="191" y="121"/>
                  </a:cubicBezTo>
                  <a:cubicBezTo>
                    <a:pt x="191" y="172"/>
                    <a:pt x="149" y="213"/>
                    <a:pt x="98" y="213"/>
                  </a:cubicBezTo>
                  <a:cubicBezTo>
                    <a:pt x="47" y="213"/>
                    <a:pt x="6" y="172"/>
                    <a:pt x="6" y="121"/>
                  </a:cubicBezTo>
                  <a:cubicBezTo>
                    <a:pt x="6" y="70"/>
                    <a:pt x="47" y="28"/>
                    <a:pt x="98" y="28"/>
                  </a:cubicBezTo>
                  <a:close/>
                  <a:moveTo>
                    <a:pt x="113" y="121"/>
                  </a:moveTo>
                  <a:cubicBezTo>
                    <a:pt x="113" y="129"/>
                    <a:pt x="106" y="135"/>
                    <a:pt x="98" y="135"/>
                  </a:cubicBezTo>
                  <a:cubicBezTo>
                    <a:pt x="90" y="135"/>
                    <a:pt x="84" y="129"/>
                    <a:pt x="84" y="121"/>
                  </a:cubicBezTo>
                  <a:cubicBezTo>
                    <a:pt x="84" y="113"/>
                    <a:pt x="90" y="106"/>
                    <a:pt x="98" y="106"/>
                  </a:cubicBezTo>
                  <a:cubicBezTo>
                    <a:pt x="101" y="106"/>
                    <a:pt x="104" y="107"/>
                    <a:pt x="106" y="109"/>
                  </a:cubicBezTo>
                  <a:cubicBezTo>
                    <a:pt x="98" y="116"/>
                    <a:pt x="98" y="116"/>
                    <a:pt x="98" y="116"/>
                  </a:cubicBezTo>
                  <a:cubicBezTo>
                    <a:pt x="95" y="113"/>
                    <a:pt x="95" y="113"/>
                    <a:pt x="95" y="113"/>
                  </a:cubicBezTo>
                  <a:cubicBezTo>
                    <a:pt x="94" y="112"/>
                    <a:pt x="92" y="112"/>
                    <a:pt x="91" y="113"/>
                  </a:cubicBezTo>
                  <a:cubicBezTo>
                    <a:pt x="90" y="114"/>
                    <a:pt x="90" y="116"/>
                    <a:pt x="91" y="118"/>
                  </a:cubicBezTo>
                  <a:cubicBezTo>
                    <a:pt x="101" y="128"/>
                    <a:pt x="101" y="128"/>
                    <a:pt x="101" y="128"/>
                  </a:cubicBezTo>
                  <a:cubicBezTo>
                    <a:pt x="102" y="129"/>
                    <a:pt x="103" y="129"/>
                    <a:pt x="103" y="129"/>
                  </a:cubicBezTo>
                  <a:cubicBezTo>
                    <a:pt x="104" y="129"/>
                    <a:pt x="105" y="129"/>
                    <a:pt x="106" y="128"/>
                  </a:cubicBezTo>
                  <a:cubicBezTo>
                    <a:pt x="107" y="127"/>
                    <a:pt x="107" y="125"/>
                    <a:pt x="106" y="124"/>
                  </a:cubicBezTo>
                  <a:cubicBezTo>
                    <a:pt x="102" y="121"/>
                    <a:pt x="102" y="121"/>
                    <a:pt x="102" y="121"/>
                  </a:cubicBezTo>
                  <a:cubicBezTo>
                    <a:pt x="110" y="113"/>
                    <a:pt x="110" y="113"/>
                    <a:pt x="110" y="113"/>
                  </a:cubicBezTo>
                  <a:cubicBezTo>
                    <a:pt x="112" y="115"/>
                    <a:pt x="113" y="118"/>
                    <a:pt x="113" y="121"/>
                  </a:cubicBezTo>
                  <a:close/>
                  <a:moveTo>
                    <a:pt x="110" y="104"/>
                  </a:moveTo>
                  <a:cubicBezTo>
                    <a:pt x="107" y="102"/>
                    <a:pt x="103" y="100"/>
                    <a:pt x="98" y="100"/>
                  </a:cubicBezTo>
                  <a:cubicBezTo>
                    <a:pt x="87" y="100"/>
                    <a:pt x="78" y="109"/>
                    <a:pt x="78" y="121"/>
                  </a:cubicBezTo>
                  <a:cubicBezTo>
                    <a:pt x="78" y="132"/>
                    <a:pt x="87" y="141"/>
                    <a:pt x="98" y="141"/>
                  </a:cubicBezTo>
                  <a:cubicBezTo>
                    <a:pt x="109" y="141"/>
                    <a:pt x="119" y="132"/>
                    <a:pt x="119" y="121"/>
                  </a:cubicBezTo>
                  <a:cubicBezTo>
                    <a:pt x="119" y="116"/>
                    <a:pt x="117" y="112"/>
                    <a:pt x="115" y="109"/>
                  </a:cubicBezTo>
                  <a:cubicBezTo>
                    <a:pt x="129" y="94"/>
                    <a:pt x="129" y="94"/>
                    <a:pt x="129" y="94"/>
                  </a:cubicBezTo>
                  <a:cubicBezTo>
                    <a:pt x="135" y="101"/>
                    <a:pt x="139" y="111"/>
                    <a:pt x="139" y="121"/>
                  </a:cubicBezTo>
                  <a:cubicBezTo>
                    <a:pt x="139" y="143"/>
                    <a:pt x="120" y="161"/>
                    <a:pt x="98" y="161"/>
                  </a:cubicBezTo>
                  <a:cubicBezTo>
                    <a:pt x="76" y="161"/>
                    <a:pt x="58" y="143"/>
                    <a:pt x="58" y="121"/>
                  </a:cubicBezTo>
                  <a:cubicBezTo>
                    <a:pt x="58" y="98"/>
                    <a:pt x="76" y="80"/>
                    <a:pt x="98" y="80"/>
                  </a:cubicBezTo>
                  <a:cubicBezTo>
                    <a:pt x="108" y="80"/>
                    <a:pt x="117" y="84"/>
                    <a:pt x="125" y="90"/>
                  </a:cubicBezTo>
                  <a:lnTo>
                    <a:pt x="110" y="104"/>
                  </a:lnTo>
                  <a:close/>
                  <a:moveTo>
                    <a:pt x="129" y="86"/>
                  </a:moveTo>
                  <a:cubicBezTo>
                    <a:pt x="121" y="79"/>
                    <a:pt x="110" y="74"/>
                    <a:pt x="98" y="74"/>
                  </a:cubicBezTo>
                  <a:cubicBezTo>
                    <a:pt x="73" y="74"/>
                    <a:pt x="52" y="95"/>
                    <a:pt x="52" y="121"/>
                  </a:cubicBezTo>
                  <a:cubicBezTo>
                    <a:pt x="52" y="146"/>
                    <a:pt x="73" y="167"/>
                    <a:pt x="98" y="167"/>
                  </a:cubicBezTo>
                  <a:cubicBezTo>
                    <a:pt x="124" y="167"/>
                    <a:pt x="145" y="146"/>
                    <a:pt x="145" y="121"/>
                  </a:cubicBezTo>
                  <a:cubicBezTo>
                    <a:pt x="145" y="109"/>
                    <a:pt x="140" y="98"/>
                    <a:pt x="133" y="90"/>
                  </a:cubicBezTo>
                  <a:cubicBezTo>
                    <a:pt x="141" y="82"/>
                    <a:pt x="141" y="82"/>
                    <a:pt x="141" y="82"/>
                  </a:cubicBezTo>
                  <a:cubicBezTo>
                    <a:pt x="150" y="92"/>
                    <a:pt x="156" y="106"/>
                    <a:pt x="156" y="121"/>
                  </a:cubicBezTo>
                  <a:cubicBezTo>
                    <a:pt x="156" y="152"/>
                    <a:pt x="130" y="178"/>
                    <a:pt x="98" y="178"/>
                  </a:cubicBezTo>
                  <a:cubicBezTo>
                    <a:pt x="66" y="178"/>
                    <a:pt x="41" y="152"/>
                    <a:pt x="41" y="121"/>
                  </a:cubicBezTo>
                  <a:cubicBezTo>
                    <a:pt x="41" y="89"/>
                    <a:pt x="66" y="63"/>
                    <a:pt x="98" y="63"/>
                  </a:cubicBezTo>
                  <a:cubicBezTo>
                    <a:pt x="113" y="63"/>
                    <a:pt x="127" y="69"/>
                    <a:pt x="137" y="78"/>
                  </a:cubicBezTo>
                  <a:lnTo>
                    <a:pt x="129" y="86"/>
                  </a:lnTo>
                  <a:close/>
                  <a:moveTo>
                    <a:pt x="141" y="74"/>
                  </a:moveTo>
                  <a:cubicBezTo>
                    <a:pt x="130" y="63"/>
                    <a:pt x="115" y="57"/>
                    <a:pt x="98" y="57"/>
                  </a:cubicBezTo>
                  <a:cubicBezTo>
                    <a:pt x="63" y="57"/>
                    <a:pt x="35" y="86"/>
                    <a:pt x="35" y="121"/>
                  </a:cubicBezTo>
                  <a:cubicBezTo>
                    <a:pt x="35" y="156"/>
                    <a:pt x="63" y="184"/>
                    <a:pt x="98" y="184"/>
                  </a:cubicBezTo>
                  <a:cubicBezTo>
                    <a:pt x="133" y="184"/>
                    <a:pt x="162" y="156"/>
                    <a:pt x="162" y="121"/>
                  </a:cubicBezTo>
                  <a:cubicBezTo>
                    <a:pt x="162" y="104"/>
                    <a:pt x="156" y="89"/>
                    <a:pt x="145" y="78"/>
                  </a:cubicBezTo>
                  <a:cubicBezTo>
                    <a:pt x="153" y="70"/>
                    <a:pt x="153" y="70"/>
                    <a:pt x="153" y="70"/>
                  </a:cubicBezTo>
                  <a:cubicBezTo>
                    <a:pt x="166" y="83"/>
                    <a:pt x="173" y="101"/>
                    <a:pt x="173" y="121"/>
                  </a:cubicBezTo>
                  <a:cubicBezTo>
                    <a:pt x="173" y="162"/>
                    <a:pt x="140" y="196"/>
                    <a:pt x="98" y="196"/>
                  </a:cubicBezTo>
                  <a:cubicBezTo>
                    <a:pt x="57" y="196"/>
                    <a:pt x="23" y="162"/>
                    <a:pt x="23" y="121"/>
                  </a:cubicBezTo>
                  <a:cubicBezTo>
                    <a:pt x="23" y="79"/>
                    <a:pt x="57" y="46"/>
                    <a:pt x="98" y="46"/>
                  </a:cubicBezTo>
                  <a:cubicBezTo>
                    <a:pt x="118" y="46"/>
                    <a:pt x="136" y="53"/>
                    <a:pt x="149" y="66"/>
                  </a:cubicBezTo>
                  <a:lnTo>
                    <a:pt x="141"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100" name="TextBox 17">
            <a:extLst>
              <a:ext uri="{FF2B5EF4-FFF2-40B4-BE49-F238E27FC236}">
                <a16:creationId xmlns:a16="http://schemas.microsoft.com/office/drawing/2014/main" id="{DE3CCF3A-B243-756C-B169-EDA0C876895A}"/>
              </a:ext>
            </a:extLst>
          </p:cNvPr>
          <p:cNvSpPr txBox="1"/>
          <p:nvPr/>
        </p:nvSpPr>
        <p:spPr>
          <a:xfrm>
            <a:off x="9117177" y="3484558"/>
            <a:ext cx="2653685" cy="73866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sz="1400">
                <a:solidFill>
                  <a:schemeClr val="bg1"/>
                </a:solidFill>
                <a:latin typeface="Calibri" panose="020F0502020204030204" pitchFamily="34" charset="0"/>
                <a:cs typeface="Calibri" panose="020F0502020204030204" pitchFamily="34" charset="0"/>
              </a:rPr>
              <a:t>Discuss other accommodation needs based upon identified functional limitations</a:t>
            </a:r>
            <a:endParaRPr lang="ko-KR" altLang="en-US" sz="1400">
              <a:solidFill>
                <a:schemeClr val="bg1"/>
              </a:solidFill>
              <a:latin typeface="Calibri" panose="020F0502020204030204" pitchFamily="34" charset="0"/>
              <a:cs typeface="Calibri" panose="020F0502020204030204" pitchFamily="34" charset="0"/>
            </a:endParaRPr>
          </a:p>
        </p:txBody>
      </p:sp>
      <p:sp>
        <p:nvSpPr>
          <p:cNvPr id="101" name="TextBox 17">
            <a:extLst>
              <a:ext uri="{FF2B5EF4-FFF2-40B4-BE49-F238E27FC236}">
                <a16:creationId xmlns:a16="http://schemas.microsoft.com/office/drawing/2014/main" id="{71728E6C-5A34-E227-F438-EAB0177C7D3A}"/>
              </a:ext>
            </a:extLst>
          </p:cNvPr>
          <p:cNvSpPr txBox="1"/>
          <p:nvPr/>
        </p:nvSpPr>
        <p:spPr>
          <a:xfrm>
            <a:off x="9117177" y="4379506"/>
            <a:ext cx="2831056" cy="523220"/>
          </a:xfrm>
          <a:prstGeom prst="rect">
            <a:avLst/>
          </a:prstGeom>
          <a:noFill/>
        </p:spPr>
        <p:txBody>
          <a:bodyPr wrap="square" lIns="91440" tIns="45720" rIns="91440" bIns="45720" rtlCol="0" anchor="t">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sz="1400">
                <a:solidFill>
                  <a:schemeClr val="bg1"/>
                </a:solidFill>
                <a:latin typeface="Calibri" panose="020F0502020204030204" pitchFamily="34" charset="0"/>
                <a:ea typeface="맑은 고딕"/>
                <a:cs typeface="Calibri" panose="020F0502020204030204" pitchFamily="34" charset="0"/>
              </a:rPr>
              <a:t>Ensure RA/RM/AAS Request and DCC Form is completed.</a:t>
            </a:r>
          </a:p>
        </p:txBody>
      </p:sp>
      <p:grpSp>
        <p:nvGrpSpPr>
          <p:cNvPr id="102" name="Group 101">
            <a:extLst>
              <a:ext uri="{FF2B5EF4-FFF2-40B4-BE49-F238E27FC236}">
                <a16:creationId xmlns:a16="http://schemas.microsoft.com/office/drawing/2014/main" id="{9D07199C-3D8D-46F7-1F3A-0600DE37F66B}"/>
              </a:ext>
            </a:extLst>
          </p:cNvPr>
          <p:cNvGrpSpPr/>
          <p:nvPr/>
        </p:nvGrpSpPr>
        <p:grpSpPr>
          <a:xfrm>
            <a:off x="8491718" y="4355157"/>
            <a:ext cx="580634" cy="580634"/>
            <a:chOff x="9604609" y="448242"/>
            <a:chExt cx="580634" cy="580634"/>
          </a:xfrm>
        </p:grpSpPr>
        <p:sp>
          <p:nvSpPr>
            <p:cNvPr id="103" name="타원 37">
              <a:extLst>
                <a:ext uri="{FF2B5EF4-FFF2-40B4-BE49-F238E27FC236}">
                  <a16:creationId xmlns:a16="http://schemas.microsoft.com/office/drawing/2014/main" id="{6E2C5E2A-B234-67E3-A69A-DDDD1D240939}"/>
                </a:ext>
              </a:extLst>
            </p:cNvPr>
            <p:cNvSpPr/>
            <p:nvPr/>
          </p:nvSpPr>
          <p:spPr>
            <a:xfrm>
              <a:off x="9604609" y="448242"/>
              <a:ext cx="580634" cy="580634"/>
            </a:xfrm>
            <a:prstGeom prst="ellipse">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104" name="Freeform 26">
              <a:extLst>
                <a:ext uri="{FF2B5EF4-FFF2-40B4-BE49-F238E27FC236}">
                  <a16:creationId xmlns:a16="http://schemas.microsoft.com/office/drawing/2014/main" id="{BE86D08C-265F-269B-93DC-8AB4143D1FFE}"/>
                </a:ext>
              </a:extLst>
            </p:cNvPr>
            <p:cNvSpPr>
              <a:spLocks noEditPoints="1"/>
            </p:cNvSpPr>
            <p:nvPr/>
          </p:nvSpPr>
          <p:spPr bwMode="auto">
            <a:xfrm>
              <a:off x="9743374" y="565986"/>
              <a:ext cx="324125" cy="324126"/>
            </a:xfrm>
            <a:custGeom>
              <a:avLst/>
              <a:gdLst>
                <a:gd name="T0" fmla="*/ 197 w 219"/>
                <a:gd name="T1" fmla="*/ 121 h 219"/>
                <a:gd name="T2" fmla="*/ 171 w 219"/>
                <a:gd name="T3" fmla="*/ 52 h 219"/>
                <a:gd name="T4" fmla="*/ 190 w 219"/>
                <a:gd name="T5" fmla="*/ 57 h 219"/>
                <a:gd name="T6" fmla="*/ 218 w 219"/>
                <a:gd name="T7" fmla="*/ 29 h 219"/>
                <a:gd name="T8" fmla="*/ 217 w 219"/>
                <a:gd name="T9" fmla="*/ 24 h 219"/>
                <a:gd name="T10" fmla="*/ 194 w 219"/>
                <a:gd name="T11" fmla="*/ 2 h 219"/>
                <a:gd name="T12" fmla="*/ 189 w 219"/>
                <a:gd name="T13" fmla="*/ 1 h 219"/>
                <a:gd name="T14" fmla="*/ 162 w 219"/>
                <a:gd name="T15" fmla="*/ 30 h 219"/>
                <a:gd name="T16" fmla="*/ 166 w 219"/>
                <a:gd name="T17" fmla="*/ 49 h 219"/>
                <a:gd name="T18" fmla="*/ 0 w 219"/>
                <a:gd name="T19" fmla="*/ 121 h 219"/>
                <a:gd name="T20" fmla="*/ 189 w 219"/>
                <a:gd name="T21" fmla="*/ 50 h 219"/>
                <a:gd name="T22" fmla="*/ 179 w 219"/>
                <a:gd name="T23" fmla="*/ 44 h 219"/>
                <a:gd name="T24" fmla="*/ 210 w 219"/>
                <a:gd name="T25" fmla="*/ 29 h 219"/>
                <a:gd name="T26" fmla="*/ 190 w 219"/>
                <a:gd name="T27" fmla="*/ 9 h 219"/>
                <a:gd name="T28" fmla="*/ 172 w 219"/>
                <a:gd name="T29" fmla="*/ 43 h 219"/>
                <a:gd name="T30" fmla="*/ 190 w 219"/>
                <a:gd name="T31" fmla="*/ 9 h 219"/>
                <a:gd name="T32" fmla="*/ 161 w 219"/>
                <a:gd name="T33" fmla="*/ 53 h 219"/>
                <a:gd name="T34" fmla="*/ 98 w 219"/>
                <a:gd name="T35" fmla="*/ 40 h 219"/>
                <a:gd name="T36" fmla="*/ 98 w 219"/>
                <a:gd name="T37" fmla="*/ 202 h 219"/>
                <a:gd name="T38" fmla="*/ 157 w 219"/>
                <a:gd name="T39" fmla="*/ 66 h 219"/>
                <a:gd name="T40" fmla="*/ 191 w 219"/>
                <a:gd name="T41" fmla="*/ 121 h 219"/>
                <a:gd name="T42" fmla="*/ 6 w 219"/>
                <a:gd name="T43" fmla="*/ 121 h 219"/>
                <a:gd name="T44" fmla="*/ 113 w 219"/>
                <a:gd name="T45" fmla="*/ 121 h 219"/>
                <a:gd name="T46" fmla="*/ 84 w 219"/>
                <a:gd name="T47" fmla="*/ 121 h 219"/>
                <a:gd name="T48" fmla="*/ 106 w 219"/>
                <a:gd name="T49" fmla="*/ 109 h 219"/>
                <a:gd name="T50" fmla="*/ 95 w 219"/>
                <a:gd name="T51" fmla="*/ 113 h 219"/>
                <a:gd name="T52" fmla="*/ 91 w 219"/>
                <a:gd name="T53" fmla="*/ 118 h 219"/>
                <a:gd name="T54" fmla="*/ 103 w 219"/>
                <a:gd name="T55" fmla="*/ 129 h 219"/>
                <a:gd name="T56" fmla="*/ 106 w 219"/>
                <a:gd name="T57" fmla="*/ 124 h 219"/>
                <a:gd name="T58" fmla="*/ 110 w 219"/>
                <a:gd name="T59" fmla="*/ 113 h 219"/>
                <a:gd name="T60" fmla="*/ 110 w 219"/>
                <a:gd name="T61" fmla="*/ 104 h 219"/>
                <a:gd name="T62" fmla="*/ 78 w 219"/>
                <a:gd name="T63" fmla="*/ 121 h 219"/>
                <a:gd name="T64" fmla="*/ 119 w 219"/>
                <a:gd name="T65" fmla="*/ 121 h 219"/>
                <a:gd name="T66" fmla="*/ 129 w 219"/>
                <a:gd name="T67" fmla="*/ 94 h 219"/>
                <a:gd name="T68" fmla="*/ 98 w 219"/>
                <a:gd name="T69" fmla="*/ 161 h 219"/>
                <a:gd name="T70" fmla="*/ 98 w 219"/>
                <a:gd name="T71" fmla="*/ 80 h 219"/>
                <a:gd name="T72" fmla="*/ 110 w 219"/>
                <a:gd name="T73" fmla="*/ 104 h 219"/>
                <a:gd name="T74" fmla="*/ 98 w 219"/>
                <a:gd name="T75" fmla="*/ 74 h 219"/>
                <a:gd name="T76" fmla="*/ 98 w 219"/>
                <a:gd name="T77" fmla="*/ 167 h 219"/>
                <a:gd name="T78" fmla="*/ 133 w 219"/>
                <a:gd name="T79" fmla="*/ 90 h 219"/>
                <a:gd name="T80" fmla="*/ 156 w 219"/>
                <a:gd name="T81" fmla="*/ 121 h 219"/>
                <a:gd name="T82" fmla="*/ 41 w 219"/>
                <a:gd name="T83" fmla="*/ 121 h 219"/>
                <a:gd name="T84" fmla="*/ 137 w 219"/>
                <a:gd name="T85" fmla="*/ 78 h 219"/>
                <a:gd name="T86" fmla="*/ 141 w 219"/>
                <a:gd name="T87" fmla="*/ 74 h 219"/>
                <a:gd name="T88" fmla="*/ 35 w 219"/>
                <a:gd name="T89" fmla="*/ 121 h 219"/>
                <a:gd name="T90" fmla="*/ 162 w 219"/>
                <a:gd name="T91" fmla="*/ 121 h 219"/>
                <a:gd name="T92" fmla="*/ 153 w 219"/>
                <a:gd name="T93" fmla="*/ 70 h 219"/>
                <a:gd name="T94" fmla="*/ 98 w 219"/>
                <a:gd name="T95" fmla="*/ 196 h 219"/>
                <a:gd name="T96" fmla="*/ 98 w 219"/>
                <a:gd name="T97" fmla="*/ 46 h 219"/>
                <a:gd name="T98" fmla="*/ 141 w 219"/>
                <a:gd name="T99"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219">
                  <a:moveTo>
                    <a:pt x="98" y="219"/>
                  </a:moveTo>
                  <a:cubicBezTo>
                    <a:pt x="152" y="219"/>
                    <a:pt x="197" y="175"/>
                    <a:pt x="197" y="121"/>
                  </a:cubicBezTo>
                  <a:cubicBezTo>
                    <a:pt x="197" y="95"/>
                    <a:pt x="186" y="71"/>
                    <a:pt x="170" y="53"/>
                  </a:cubicBezTo>
                  <a:cubicBezTo>
                    <a:pt x="171" y="52"/>
                    <a:pt x="171" y="52"/>
                    <a:pt x="171" y="52"/>
                  </a:cubicBezTo>
                  <a:cubicBezTo>
                    <a:pt x="189" y="56"/>
                    <a:pt x="189" y="56"/>
                    <a:pt x="189" y="56"/>
                  </a:cubicBezTo>
                  <a:cubicBezTo>
                    <a:pt x="189" y="56"/>
                    <a:pt x="190" y="57"/>
                    <a:pt x="190" y="57"/>
                  </a:cubicBezTo>
                  <a:cubicBezTo>
                    <a:pt x="191" y="57"/>
                    <a:pt x="191" y="56"/>
                    <a:pt x="192" y="56"/>
                  </a:cubicBezTo>
                  <a:cubicBezTo>
                    <a:pt x="218" y="29"/>
                    <a:pt x="218" y="29"/>
                    <a:pt x="218" y="29"/>
                  </a:cubicBezTo>
                  <a:cubicBezTo>
                    <a:pt x="219" y="29"/>
                    <a:pt x="219" y="28"/>
                    <a:pt x="219" y="26"/>
                  </a:cubicBezTo>
                  <a:cubicBezTo>
                    <a:pt x="219" y="25"/>
                    <a:pt x="218" y="25"/>
                    <a:pt x="217" y="24"/>
                  </a:cubicBezTo>
                  <a:cubicBezTo>
                    <a:pt x="199" y="20"/>
                    <a:pt x="199" y="20"/>
                    <a:pt x="199" y="20"/>
                  </a:cubicBezTo>
                  <a:cubicBezTo>
                    <a:pt x="194" y="2"/>
                    <a:pt x="194" y="2"/>
                    <a:pt x="194" y="2"/>
                  </a:cubicBezTo>
                  <a:cubicBezTo>
                    <a:pt x="194" y="1"/>
                    <a:pt x="193" y="0"/>
                    <a:pt x="192" y="0"/>
                  </a:cubicBezTo>
                  <a:cubicBezTo>
                    <a:pt x="191" y="0"/>
                    <a:pt x="190" y="0"/>
                    <a:pt x="189" y="1"/>
                  </a:cubicBezTo>
                  <a:cubicBezTo>
                    <a:pt x="163" y="27"/>
                    <a:pt x="163" y="27"/>
                    <a:pt x="163" y="27"/>
                  </a:cubicBezTo>
                  <a:cubicBezTo>
                    <a:pt x="162" y="28"/>
                    <a:pt x="162" y="29"/>
                    <a:pt x="162" y="30"/>
                  </a:cubicBezTo>
                  <a:cubicBezTo>
                    <a:pt x="167" y="47"/>
                    <a:pt x="167" y="47"/>
                    <a:pt x="167" y="47"/>
                  </a:cubicBezTo>
                  <a:cubicBezTo>
                    <a:pt x="166" y="49"/>
                    <a:pt x="166" y="49"/>
                    <a:pt x="166" y="49"/>
                  </a:cubicBezTo>
                  <a:cubicBezTo>
                    <a:pt x="148" y="32"/>
                    <a:pt x="124" y="22"/>
                    <a:pt x="98" y="22"/>
                  </a:cubicBezTo>
                  <a:cubicBezTo>
                    <a:pt x="44" y="22"/>
                    <a:pt x="0" y="66"/>
                    <a:pt x="0" y="121"/>
                  </a:cubicBezTo>
                  <a:cubicBezTo>
                    <a:pt x="0" y="175"/>
                    <a:pt x="44" y="219"/>
                    <a:pt x="98" y="219"/>
                  </a:cubicBezTo>
                  <a:close/>
                  <a:moveTo>
                    <a:pt x="189" y="50"/>
                  </a:moveTo>
                  <a:cubicBezTo>
                    <a:pt x="176" y="47"/>
                    <a:pt x="176" y="47"/>
                    <a:pt x="176" y="47"/>
                  </a:cubicBezTo>
                  <a:cubicBezTo>
                    <a:pt x="179" y="44"/>
                    <a:pt x="179" y="44"/>
                    <a:pt x="179" y="44"/>
                  </a:cubicBezTo>
                  <a:cubicBezTo>
                    <a:pt x="198" y="25"/>
                    <a:pt x="198" y="25"/>
                    <a:pt x="198" y="25"/>
                  </a:cubicBezTo>
                  <a:cubicBezTo>
                    <a:pt x="210" y="29"/>
                    <a:pt x="210" y="29"/>
                    <a:pt x="210" y="29"/>
                  </a:cubicBezTo>
                  <a:lnTo>
                    <a:pt x="189" y="50"/>
                  </a:lnTo>
                  <a:close/>
                  <a:moveTo>
                    <a:pt x="190" y="9"/>
                  </a:moveTo>
                  <a:cubicBezTo>
                    <a:pt x="193" y="21"/>
                    <a:pt x="193" y="21"/>
                    <a:pt x="193" y="21"/>
                  </a:cubicBezTo>
                  <a:cubicBezTo>
                    <a:pt x="172" y="43"/>
                    <a:pt x="172" y="43"/>
                    <a:pt x="172" y="43"/>
                  </a:cubicBezTo>
                  <a:cubicBezTo>
                    <a:pt x="169" y="30"/>
                    <a:pt x="169" y="30"/>
                    <a:pt x="169" y="30"/>
                  </a:cubicBezTo>
                  <a:lnTo>
                    <a:pt x="190" y="9"/>
                  </a:lnTo>
                  <a:close/>
                  <a:moveTo>
                    <a:pt x="98" y="28"/>
                  </a:moveTo>
                  <a:cubicBezTo>
                    <a:pt x="123" y="28"/>
                    <a:pt x="145" y="38"/>
                    <a:pt x="161" y="53"/>
                  </a:cubicBezTo>
                  <a:cubicBezTo>
                    <a:pt x="153" y="61"/>
                    <a:pt x="153" y="61"/>
                    <a:pt x="153" y="61"/>
                  </a:cubicBezTo>
                  <a:cubicBezTo>
                    <a:pt x="139" y="48"/>
                    <a:pt x="119" y="40"/>
                    <a:pt x="98" y="40"/>
                  </a:cubicBezTo>
                  <a:cubicBezTo>
                    <a:pt x="54" y="40"/>
                    <a:pt x="17" y="76"/>
                    <a:pt x="17" y="121"/>
                  </a:cubicBezTo>
                  <a:cubicBezTo>
                    <a:pt x="17" y="165"/>
                    <a:pt x="54" y="202"/>
                    <a:pt x="98" y="202"/>
                  </a:cubicBezTo>
                  <a:cubicBezTo>
                    <a:pt x="143" y="202"/>
                    <a:pt x="179" y="165"/>
                    <a:pt x="179" y="121"/>
                  </a:cubicBezTo>
                  <a:cubicBezTo>
                    <a:pt x="179" y="99"/>
                    <a:pt x="171" y="80"/>
                    <a:pt x="157" y="66"/>
                  </a:cubicBezTo>
                  <a:cubicBezTo>
                    <a:pt x="166" y="58"/>
                    <a:pt x="166" y="58"/>
                    <a:pt x="166" y="58"/>
                  </a:cubicBezTo>
                  <a:cubicBezTo>
                    <a:pt x="181" y="74"/>
                    <a:pt x="191" y="96"/>
                    <a:pt x="191" y="121"/>
                  </a:cubicBezTo>
                  <a:cubicBezTo>
                    <a:pt x="191" y="172"/>
                    <a:pt x="149" y="213"/>
                    <a:pt x="98" y="213"/>
                  </a:cubicBezTo>
                  <a:cubicBezTo>
                    <a:pt x="47" y="213"/>
                    <a:pt x="6" y="172"/>
                    <a:pt x="6" y="121"/>
                  </a:cubicBezTo>
                  <a:cubicBezTo>
                    <a:pt x="6" y="70"/>
                    <a:pt x="47" y="28"/>
                    <a:pt x="98" y="28"/>
                  </a:cubicBezTo>
                  <a:close/>
                  <a:moveTo>
                    <a:pt x="113" y="121"/>
                  </a:moveTo>
                  <a:cubicBezTo>
                    <a:pt x="113" y="129"/>
                    <a:pt x="106" y="135"/>
                    <a:pt x="98" y="135"/>
                  </a:cubicBezTo>
                  <a:cubicBezTo>
                    <a:pt x="90" y="135"/>
                    <a:pt x="84" y="129"/>
                    <a:pt x="84" y="121"/>
                  </a:cubicBezTo>
                  <a:cubicBezTo>
                    <a:pt x="84" y="113"/>
                    <a:pt x="90" y="106"/>
                    <a:pt x="98" y="106"/>
                  </a:cubicBezTo>
                  <a:cubicBezTo>
                    <a:pt x="101" y="106"/>
                    <a:pt x="104" y="107"/>
                    <a:pt x="106" y="109"/>
                  </a:cubicBezTo>
                  <a:cubicBezTo>
                    <a:pt x="98" y="116"/>
                    <a:pt x="98" y="116"/>
                    <a:pt x="98" y="116"/>
                  </a:cubicBezTo>
                  <a:cubicBezTo>
                    <a:pt x="95" y="113"/>
                    <a:pt x="95" y="113"/>
                    <a:pt x="95" y="113"/>
                  </a:cubicBezTo>
                  <a:cubicBezTo>
                    <a:pt x="94" y="112"/>
                    <a:pt x="92" y="112"/>
                    <a:pt x="91" y="113"/>
                  </a:cubicBezTo>
                  <a:cubicBezTo>
                    <a:pt x="90" y="114"/>
                    <a:pt x="90" y="116"/>
                    <a:pt x="91" y="118"/>
                  </a:cubicBezTo>
                  <a:cubicBezTo>
                    <a:pt x="101" y="128"/>
                    <a:pt x="101" y="128"/>
                    <a:pt x="101" y="128"/>
                  </a:cubicBezTo>
                  <a:cubicBezTo>
                    <a:pt x="102" y="129"/>
                    <a:pt x="103" y="129"/>
                    <a:pt x="103" y="129"/>
                  </a:cubicBezTo>
                  <a:cubicBezTo>
                    <a:pt x="104" y="129"/>
                    <a:pt x="105" y="129"/>
                    <a:pt x="106" y="128"/>
                  </a:cubicBezTo>
                  <a:cubicBezTo>
                    <a:pt x="107" y="127"/>
                    <a:pt x="107" y="125"/>
                    <a:pt x="106" y="124"/>
                  </a:cubicBezTo>
                  <a:cubicBezTo>
                    <a:pt x="102" y="121"/>
                    <a:pt x="102" y="121"/>
                    <a:pt x="102" y="121"/>
                  </a:cubicBezTo>
                  <a:cubicBezTo>
                    <a:pt x="110" y="113"/>
                    <a:pt x="110" y="113"/>
                    <a:pt x="110" y="113"/>
                  </a:cubicBezTo>
                  <a:cubicBezTo>
                    <a:pt x="112" y="115"/>
                    <a:pt x="113" y="118"/>
                    <a:pt x="113" y="121"/>
                  </a:cubicBezTo>
                  <a:close/>
                  <a:moveTo>
                    <a:pt x="110" y="104"/>
                  </a:moveTo>
                  <a:cubicBezTo>
                    <a:pt x="107" y="102"/>
                    <a:pt x="103" y="100"/>
                    <a:pt x="98" y="100"/>
                  </a:cubicBezTo>
                  <a:cubicBezTo>
                    <a:pt x="87" y="100"/>
                    <a:pt x="78" y="109"/>
                    <a:pt x="78" y="121"/>
                  </a:cubicBezTo>
                  <a:cubicBezTo>
                    <a:pt x="78" y="132"/>
                    <a:pt x="87" y="141"/>
                    <a:pt x="98" y="141"/>
                  </a:cubicBezTo>
                  <a:cubicBezTo>
                    <a:pt x="109" y="141"/>
                    <a:pt x="119" y="132"/>
                    <a:pt x="119" y="121"/>
                  </a:cubicBezTo>
                  <a:cubicBezTo>
                    <a:pt x="119" y="116"/>
                    <a:pt x="117" y="112"/>
                    <a:pt x="115" y="109"/>
                  </a:cubicBezTo>
                  <a:cubicBezTo>
                    <a:pt x="129" y="94"/>
                    <a:pt x="129" y="94"/>
                    <a:pt x="129" y="94"/>
                  </a:cubicBezTo>
                  <a:cubicBezTo>
                    <a:pt x="135" y="101"/>
                    <a:pt x="139" y="111"/>
                    <a:pt x="139" y="121"/>
                  </a:cubicBezTo>
                  <a:cubicBezTo>
                    <a:pt x="139" y="143"/>
                    <a:pt x="120" y="161"/>
                    <a:pt x="98" y="161"/>
                  </a:cubicBezTo>
                  <a:cubicBezTo>
                    <a:pt x="76" y="161"/>
                    <a:pt x="58" y="143"/>
                    <a:pt x="58" y="121"/>
                  </a:cubicBezTo>
                  <a:cubicBezTo>
                    <a:pt x="58" y="98"/>
                    <a:pt x="76" y="80"/>
                    <a:pt x="98" y="80"/>
                  </a:cubicBezTo>
                  <a:cubicBezTo>
                    <a:pt x="108" y="80"/>
                    <a:pt x="117" y="84"/>
                    <a:pt x="125" y="90"/>
                  </a:cubicBezTo>
                  <a:lnTo>
                    <a:pt x="110" y="104"/>
                  </a:lnTo>
                  <a:close/>
                  <a:moveTo>
                    <a:pt x="129" y="86"/>
                  </a:moveTo>
                  <a:cubicBezTo>
                    <a:pt x="121" y="79"/>
                    <a:pt x="110" y="74"/>
                    <a:pt x="98" y="74"/>
                  </a:cubicBezTo>
                  <a:cubicBezTo>
                    <a:pt x="73" y="74"/>
                    <a:pt x="52" y="95"/>
                    <a:pt x="52" y="121"/>
                  </a:cubicBezTo>
                  <a:cubicBezTo>
                    <a:pt x="52" y="146"/>
                    <a:pt x="73" y="167"/>
                    <a:pt x="98" y="167"/>
                  </a:cubicBezTo>
                  <a:cubicBezTo>
                    <a:pt x="124" y="167"/>
                    <a:pt x="145" y="146"/>
                    <a:pt x="145" y="121"/>
                  </a:cubicBezTo>
                  <a:cubicBezTo>
                    <a:pt x="145" y="109"/>
                    <a:pt x="140" y="98"/>
                    <a:pt x="133" y="90"/>
                  </a:cubicBezTo>
                  <a:cubicBezTo>
                    <a:pt x="141" y="82"/>
                    <a:pt x="141" y="82"/>
                    <a:pt x="141" y="82"/>
                  </a:cubicBezTo>
                  <a:cubicBezTo>
                    <a:pt x="150" y="92"/>
                    <a:pt x="156" y="106"/>
                    <a:pt x="156" y="121"/>
                  </a:cubicBezTo>
                  <a:cubicBezTo>
                    <a:pt x="156" y="152"/>
                    <a:pt x="130" y="178"/>
                    <a:pt x="98" y="178"/>
                  </a:cubicBezTo>
                  <a:cubicBezTo>
                    <a:pt x="66" y="178"/>
                    <a:pt x="41" y="152"/>
                    <a:pt x="41" y="121"/>
                  </a:cubicBezTo>
                  <a:cubicBezTo>
                    <a:pt x="41" y="89"/>
                    <a:pt x="66" y="63"/>
                    <a:pt x="98" y="63"/>
                  </a:cubicBezTo>
                  <a:cubicBezTo>
                    <a:pt x="113" y="63"/>
                    <a:pt x="127" y="69"/>
                    <a:pt x="137" y="78"/>
                  </a:cubicBezTo>
                  <a:lnTo>
                    <a:pt x="129" y="86"/>
                  </a:lnTo>
                  <a:close/>
                  <a:moveTo>
                    <a:pt x="141" y="74"/>
                  </a:moveTo>
                  <a:cubicBezTo>
                    <a:pt x="130" y="63"/>
                    <a:pt x="115" y="57"/>
                    <a:pt x="98" y="57"/>
                  </a:cubicBezTo>
                  <a:cubicBezTo>
                    <a:pt x="63" y="57"/>
                    <a:pt x="35" y="86"/>
                    <a:pt x="35" y="121"/>
                  </a:cubicBezTo>
                  <a:cubicBezTo>
                    <a:pt x="35" y="156"/>
                    <a:pt x="63" y="184"/>
                    <a:pt x="98" y="184"/>
                  </a:cubicBezTo>
                  <a:cubicBezTo>
                    <a:pt x="133" y="184"/>
                    <a:pt x="162" y="156"/>
                    <a:pt x="162" y="121"/>
                  </a:cubicBezTo>
                  <a:cubicBezTo>
                    <a:pt x="162" y="104"/>
                    <a:pt x="156" y="89"/>
                    <a:pt x="145" y="78"/>
                  </a:cubicBezTo>
                  <a:cubicBezTo>
                    <a:pt x="153" y="70"/>
                    <a:pt x="153" y="70"/>
                    <a:pt x="153" y="70"/>
                  </a:cubicBezTo>
                  <a:cubicBezTo>
                    <a:pt x="166" y="83"/>
                    <a:pt x="173" y="101"/>
                    <a:pt x="173" y="121"/>
                  </a:cubicBezTo>
                  <a:cubicBezTo>
                    <a:pt x="173" y="162"/>
                    <a:pt x="140" y="196"/>
                    <a:pt x="98" y="196"/>
                  </a:cubicBezTo>
                  <a:cubicBezTo>
                    <a:pt x="57" y="196"/>
                    <a:pt x="23" y="162"/>
                    <a:pt x="23" y="121"/>
                  </a:cubicBezTo>
                  <a:cubicBezTo>
                    <a:pt x="23" y="79"/>
                    <a:pt x="57" y="46"/>
                    <a:pt x="98" y="46"/>
                  </a:cubicBezTo>
                  <a:cubicBezTo>
                    <a:pt x="118" y="46"/>
                    <a:pt x="136" y="53"/>
                    <a:pt x="149" y="66"/>
                  </a:cubicBezTo>
                  <a:lnTo>
                    <a:pt x="141"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grpSp>
        <p:nvGrpSpPr>
          <p:cNvPr id="105" name="Group 104">
            <a:extLst>
              <a:ext uri="{FF2B5EF4-FFF2-40B4-BE49-F238E27FC236}">
                <a16:creationId xmlns:a16="http://schemas.microsoft.com/office/drawing/2014/main" id="{FB528E51-B6DA-86C4-54B1-5E5B6D409C9B}"/>
              </a:ext>
            </a:extLst>
          </p:cNvPr>
          <p:cNvGrpSpPr/>
          <p:nvPr/>
        </p:nvGrpSpPr>
        <p:grpSpPr>
          <a:xfrm>
            <a:off x="8491718" y="5219497"/>
            <a:ext cx="580634" cy="580634"/>
            <a:chOff x="9604609" y="448242"/>
            <a:chExt cx="580634" cy="580634"/>
          </a:xfrm>
        </p:grpSpPr>
        <p:sp>
          <p:nvSpPr>
            <p:cNvPr id="106" name="타원 37">
              <a:extLst>
                <a:ext uri="{FF2B5EF4-FFF2-40B4-BE49-F238E27FC236}">
                  <a16:creationId xmlns:a16="http://schemas.microsoft.com/office/drawing/2014/main" id="{E07400DC-759A-5645-37D5-3838E7463BDE}"/>
                </a:ext>
              </a:extLst>
            </p:cNvPr>
            <p:cNvSpPr/>
            <p:nvPr/>
          </p:nvSpPr>
          <p:spPr>
            <a:xfrm>
              <a:off x="9604609" y="448242"/>
              <a:ext cx="580634" cy="580634"/>
            </a:xfrm>
            <a:prstGeom prst="ellipse">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107" name="Freeform 26">
              <a:extLst>
                <a:ext uri="{FF2B5EF4-FFF2-40B4-BE49-F238E27FC236}">
                  <a16:creationId xmlns:a16="http://schemas.microsoft.com/office/drawing/2014/main" id="{BC0201BE-5812-4562-A231-AFB7ED9AF828}"/>
                </a:ext>
              </a:extLst>
            </p:cNvPr>
            <p:cNvSpPr>
              <a:spLocks noEditPoints="1"/>
            </p:cNvSpPr>
            <p:nvPr/>
          </p:nvSpPr>
          <p:spPr bwMode="auto">
            <a:xfrm>
              <a:off x="9743374" y="565986"/>
              <a:ext cx="324125" cy="324126"/>
            </a:xfrm>
            <a:custGeom>
              <a:avLst/>
              <a:gdLst>
                <a:gd name="T0" fmla="*/ 197 w 219"/>
                <a:gd name="T1" fmla="*/ 121 h 219"/>
                <a:gd name="T2" fmla="*/ 171 w 219"/>
                <a:gd name="T3" fmla="*/ 52 h 219"/>
                <a:gd name="T4" fmla="*/ 190 w 219"/>
                <a:gd name="T5" fmla="*/ 57 h 219"/>
                <a:gd name="T6" fmla="*/ 218 w 219"/>
                <a:gd name="T7" fmla="*/ 29 h 219"/>
                <a:gd name="T8" fmla="*/ 217 w 219"/>
                <a:gd name="T9" fmla="*/ 24 h 219"/>
                <a:gd name="T10" fmla="*/ 194 w 219"/>
                <a:gd name="T11" fmla="*/ 2 h 219"/>
                <a:gd name="T12" fmla="*/ 189 w 219"/>
                <a:gd name="T13" fmla="*/ 1 h 219"/>
                <a:gd name="T14" fmla="*/ 162 w 219"/>
                <a:gd name="T15" fmla="*/ 30 h 219"/>
                <a:gd name="T16" fmla="*/ 166 w 219"/>
                <a:gd name="T17" fmla="*/ 49 h 219"/>
                <a:gd name="T18" fmla="*/ 0 w 219"/>
                <a:gd name="T19" fmla="*/ 121 h 219"/>
                <a:gd name="T20" fmla="*/ 189 w 219"/>
                <a:gd name="T21" fmla="*/ 50 h 219"/>
                <a:gd name="T22" fmla="*/ 179 w 219"/>
                <a:gd name="T23" fmla="*/ 44 h 219"/>
                <a:gd name="T24" fmla="*/ 210 w 219"/>
                <a:gd name="T25" fmla="*/ 29 h 219"/>
                <a:gd name="T26" fmla="*/ 190 w 219"/>
                <a:gd name="T27" fmla="*/ 9 h 219"/>
                <a:gd name="T28" fmla="*/ 172 w 219"/>
                <a:gd name="T29" fmla="*/ 43 h 219"/>
                <a:gd name="T30" fmla="*/ 190 w 219"/>
                <a:gd name="T31" fmla="*/ 9 h 219"/>
                <a:gd name="T32" fmla="*/ 161 w 219"/>
                <a:gd name="T33" fmla="*/ 53 h 219"/>
                <a:gd name="T34" fmla="*/ 98 w 219"/>
                <a:gd name="T35" fmla="*/ 40 h 219"/>
                <a:gd name="T36" fmla="*/ 98 w 219"/>
                <a:gd name="T37" fmla="*/ 202 h 219"/>
                <a:gd name="T38" fmla="*/ 157 w 219"/>
                <a:gd name="T39" fmla="*/ 66 h 219"/>
                <a:gd name="T40" fmla="*/ 191 w 219"/>
                <a:gd name="T41" fmla="*/ 121 h 219"/>
                <a:gd name="T42" fmla="*/ 6 w 219"/>
                <a:gd name="T43" fmla="*/ 121 h 219"/>
                <a:gd name="T44" fmla="*/ 113 w 219"/>
                <a:gd name="T45" fmla="*/ 121 h 219"/>
                <a:gd name="T46" fmla="*/ 84 w 219"/>
                <a:gd name="T47" fmla="*/ 121 h 219"/>
                <a:gd name="T48" fmla="*/ 106 w 219"/>
                <a:gd name="T49" fmla="*/ 109 h 219"/>
                <a:gd name="T50" fmla="*/ 95 w 219"/>
                <a:gd name="T51" fmla="*/ 113 h 219"/>
                <a:gd name="T52" fmla="*/ 91 w 219"/>
                <a:gd name="T53" fmla="*/ 118 h 219"/>
                <a:gd name="T54" fmla="*/ 103 w 219"/>
                <a:gd name="T55" fmla="*/ 129 h 219"/>
                <a:gd name="T56" fmla="*/ 106 w 219"/>
                <a:gd name="T57" fmla="*/ 124 h 219"/>
                <a:gd name="T58" fmla="*/ 110 w 219"/>
                <a:gd name="T59" fmla="*/ 113 h 219"/>
                <a:gd name="T60" fmla="*/ 110 w 219"/>
                <a:gd name="T61" fmla="*/ 104 h 219"/>
                <a:gd name="T62" fmla="*/ 78 w 219"/>
                <a:gd name="T63" fmla="*/ 121 h 219"/>
                <a:gd name="T64" fmla="*/ 119 w 219"/>
                <a:gd name="T65" fmla="*/ 121 h 219"/>
                <a:gd name="T66" fmla="*/ 129 w 219"/>
                <a:gd name="T67" fmla="*/ 94 h 219"/>
                <a:gd name="T68" fmla="*/ 98 w 219"/>
                <a:gd name="T69" fmla="*/ 161 h 219"/>
                <a:gd name="T70" fmla="*/ 98 w 219"/>
                <a:gd name="T71" fmla="*/ 80 h 219"/>
                <a:gd name="T72" fmla="*/ 110 w 219"/>
                <a:gd name="T73" fmla="*/ 104 h 219"/>
                <a:gd name="T74" fmla="*/ 98 w 219"/>
                <a:gd name="T75" fmla="*/ 74 h 219"/>
                <a:gd name="T76" fmla="*/ 98 w 219"/>
                <a:gd name="T77" fmla="*/ 167 h 219"/>
                <a:gd name="T78" fmla="*/ 133 w 219"/>
                <a:gd name="T79" fmla="*/ 90 h 219"/>
                <a:gd name="T80" fmla="*/ 156 w 219"/>
                <a:gd name="T81" fmla="*/ 121 h 219"/>
                <a:gd name="T82" fmla="*/ 41 w 219"/>
                <a:gd name="T83" fmla="*/ 121 h 219"/>
                <a:gd name="T84" fmla="*/ 137 w 219"/>
                <a:gd name="T85" fmla="*/ 78 h 219"/>
                <a:gd name="T86" fmla="*/ 141 w 219"/>
                <a:gd name="T87" fmla="*/ 74 h 219"/>
                <a:gd name="T88" fmla="*/ 35 w 219"/>
                <a:gd name="T89" fmla="*/ 121 h 219"/>
                <a:gd name="T90" fmla="*/ 162 w 219"/>
                <a:gd name="T91" fmla="*/ 121 h 219"/>
                <a:gd name="T92" fmla="*/ 153 w 219"/>
                <a:gd name="T93" fmla="*/ 70 h 219"/>
                <a:gd name="T94" fmla="*/ 98 w 219"/>
                <a:gd name="T95" fmla="*/ 196 h 219"/>
                <a:gd name="T96" fmla="*/ 98 w 219"/>
                <a:gd name="T97" fmla="*/ 46 h 219"/>
                <a:gd name="T98" fmla="*/ 141 w 219"/>
                <a:gd name="T99"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219">
                  <a:moveTo>
                    <a:pt x="98" y="219"/>
                  </a:moveTo>
                  <a:cubicBezTo>
                    <a:pt x="152" y="219"/>
                    <a:pt x="197" y="175"/>
                    <a:pt x="197" y="121"/>
                  </a:cubicBezTo>
                  <a:cubicBezTo>
                    <a:pt x="197" y="95"/>
                    <a:pt x="186" y="71"/>
                    <a:pt x="170" y="53"/>
                  </a:cubicBezTo>
                  <a:cubicBezTo>
                    <a:pt x="171" y="52"/>
                    <a:pt x="171" y="52"/>
                    <a:pt x="171" y="52"/>
                  </a:cubicBezTo>
                  <a:cubicBezTo>
                    <a:pt x="189" y="56"/>
                    <a:pt x="189" y="56"/>
                    <a:pt x="189" y="56"/>
                  </a:cubicBezTo>
                  <a:cubicBezTo>
                    <a:pt x="189" y="56"/>
                    <a:pt x="190" y="57"/>
                    <a:pt x="190" y="57"/>
                  </a:cubicBezTo>
                  <a:cubicBezTo>
                    <a:pt x="191" y="57"/>
                    <a:pt x="191" y="56"/>
                    <a:pt x="192" y="56"/>
                  </a:cubicBezTo>
                  <a:cubicBezTo>
                    <a:pt x="218" y="29"/>
                    <a:pt x="218" y="29"/>
                    <a:pt x="218" y="29"/>
                  </a:cubicBezTo>
                  <a:cubicBezTo>
                    <a:pt x="219" y="29"/>
                    <a:pt x="219" y="28"/>
                    <a:pt x="219" y="26"/>
                  </a:cubicBezTo>
                  <a:cubicBezTo>
                    <a:pt x="219" y="25"/>
                    <a:pt x="218" y="25"/>
                    <a:pt x="217" y="24"/>
                  </a:cubicBezTo>
                  <a:cubicBezTo>
                    <a:pt x="199" y="20"/>
                    <a:pt x="199" y="20"/>
                    <a:pt x="199" y="20"/>
                  </a:cubicBezTo>
                  <a:cubicBezTo>
                    <a:pt x="194" y="2"/>
                    <a:pt x="194" y="2"/>
                    <a:pt x="194" y="2"/>
                  </a:cubicBezTo>
                  <a:cubicBezTo>
                    <a:pt x="194" y="1"/>
                    <a:pt x="193" y="0"/>
                    <a:pt x="192" y="0"/>
                  </a:cubicBezTo>
                  <a:cubicBezTo>
                    <a:pt x="191" y="0"/>
                    <a:pt x="190" y="0"/>
                    <a:pt x="189" y="1"/>
                  </a:cubicBezTo>
                  <a:cubicBezTo>
                    <a:pt x="163" y="27"/>
                    <a:pt x="163" y="27"/>
                    <a:pt x="163" y="27"/>
                  </a:cubicBezTo>
                  <a:cubicBezTo>
                    <a:pt x="162" y="28"/>
                    <a:pt x="162" y="29"/>
                    <a:pt x="162" y="30"/>
                  </a:cubicBezTo>
                  <a:cubicBezTo>
                    <a:pt x="167" y="47"/>
                    <a:pt x="167" y="47"/>
                    <a:pt x="167" y="47"/>
                  </a:cubicBezTo>
                  <a:cubicBezTo>
                    <a:pt x="166" y="49"/>
                    <a:pt x="166" y="49"/>
                    <a:pt x="166" y="49"/>
                  </a:cubicBezTo>
                  <a:cubicBezTo>
                    <a:pt x="148" y="32"/>
                    <a:pt x="124" y="22"/>
                    <a:pt x="98" y="22"/>
                  </a:cubicBezTo>
                  <a:cubicBezTo>
                    <a:pt x="44" y="22"/>
                    <a:pt x="0" y="66"/>
                    <a:pt x="0" y="121"/>
                  </a:cubicBezTo>
                  <a:cubicBezTo>
                    <a:pt x="0" y="175"/>
                    <a:pt x="44" y="219"/>
                    <a:pt x="98" y="219"/>
                  </a:cubicBezTo>
                  <a:close/>
                  <a:moveTo>
                    <a:pt x="189" y="50"/>
                  </a:moveTo>
                  <a:cubicBezTo>
                    <a:pt x="176" y="47"/>
                    <a:pt x="176" y="47"/>
                    <a:pt x="176" y="47"/>
                  </a:cubicBezTo>
                  <a:cubicBezTo>
                    <a:pt x="179" y="44"/>
                    <a:pt x="179" y="44"/>
                    <a:pt x="179" y="44"/>
                  </a:cubicBezTo>
                  <a:cubicBezTo>
                    <a:pt x="198" y="25"/>
                    <a:pt x="198" y="25"/>
                    <a:pt x="198" y="25"/>
                  </a:cubicBezTo>
                  <a:cubicBezTo>
                    <a:pt x="210" y="29"/>
                    <a:pt x="210" y="29"/>
                    <a:pt x="210" y="29"/>
                  </a:cubicBezTo>
                  <a:lnTo>
                    <a:pt x="189" y="50"/>
                  </a:lnTo>
                  <a:close/>
                  <a:moveTo>
                    <a:pt x="190" y="9"/>
                  </a:moveTo>
                  <a:cubicBezTo>
                    <a:pt x="193" y="21"/>
                    <a:pt x="193" y="21"/>
                    <a:pt x="193" y="21"/>
                  </a:cubicBezTo>
                  <a:cubicBezTo>
                    <a:pt x="172" y="43"/>
                    <a:pt x="172" y="43"/>
                    <a:pt x="172" y="43"/>
                  </a:cubicBezTo>
                  <a:cubicBezTo>
                    <a:pt x="169" y="30"/>
                    <a:pt x="169" y="30"/>
                    <a:pt x="169" y="30"/>
                  </a:cubicBezTo>
                  <a:lnTo>
                    <a:pt x="190" y="9"/>
                  </a:lnTo>
                  <a:close/>
                  <a:moveTo>
                    <a:pt x="98" y="28"/>
                  </a:moveTo>
                  <a:cubicBezTo>
                    <a:pt x="123" y="28"/>
                    <a:pt x="145" y="38"/>
                    <a:pt x="161" y="53"/>
                  </a:cubicBezTo>
                  <a:cubicBezTo>
                    <a:pt x="153" y="61"/>
                    <a:pt x="153" y="61"/>
                    <a:pt x="153" y="61"/>
                  </a:cubicBezTo>
                  <a:cubicBezTo>
                    <a:pt x="139" y="48"/>
                    <a:pt x="119" y="40"/>
                    <a:pt x="98" y="40"/>
                  </a:cubicBezTo>
                  <a:cubicBezTo>
                    <a:pt x="54" y="40"/>
                    <a:pt x="17" y="76"/>
                    <a:pt x="17" y="121"/>
                  </a:cubicBezTo>
                  <a:cubicBezTo>
                    <a:pt x="17" y="165"/>
                    <a:pt x="54" y="202"/>
                    <a:pt x="98" y="202"/>
                  </a:cubicBezTo>
                  <a:cubicBezTo>
                    <a:pt x="143" y="202"/>
                    <a:pt x="179" y="165"/>
                    <a:pt x="179" y="121"/>
                  </a:cubicBezTo>
                  <a:cubicBezTo>
                    <a:pt x="179" y="99"/>
                    <a:pt x="171" y="80"/>
                    <a:pt x="157" y="66"/>
                  </a:cubicBezTo>
                  <a:cubicBezTo>
                    <a:pt x="166" y="58"/>
                    <a:pt x="166" y="58"/>
                    <a:pt x="166" y="58"/>
                  </a:cubicBezTo>
                  <a:cubicBezTo>
                    <a:pt x="181" y="74"/>
                    <a:pt x="191" y="96"/>
                    <a:pt x="191" y="121"/>
                  </a:cubicBezTo>
                  <a:cubicBezTo>
                    <a:pt x="191" y="172"/>
                    <a:pt x="149" y="213"/>
                    <a:pt x="98" y="213"/>
                  </a:cubicBezTo>
                  <a:cubicBezTo>
                    <a:pt x="47" y="213"/>
                    <a:pt x="6" y="172"/>
                    <a:pt x="6" y="121"/>
                  </a:cubicBezTo>
                  <a:cubicBezTo>
                    <a:pt x="6" y="70"/>
                    <a:pt x="47" y="28"/>
                    <a:pt x="98" y="28"/>
                  </a:cubicBezTo>
                  <a:close/>
                  <a:moveTo>
                    <a:pt x="113" y="121"/>
                  </a:moveTo>
                  <a:cubicBezTo>
                    <a:pt x="113" y="129"/>
                    <a:pt x="106" y="135"/>
                    <a:pt x="98" y="135"/>
                  </a:cubicBezTo>
                  <a:cubicBezTo>
                    <a:pt x="90" y="135"/>
                    <a:pt x="84" y="129"/>
                    <a:pt x="84" y="121"/>
                  </a:cubicBezTo>
                  <a:cubicBezTo>
                    <a:pt x="84" y="113"/>
                    <a:pt x="90" y="106"/>
                    <a:pt x="98" y="106"/>
                  </a:cubicBezTo>
                  <a:cubicBezTo>
                    <a:pt x="101" y="106"/>
                    <a:pt x="104" y="107"/>
                    <a:pt x="106" y="109"/>
                  </a:cubicBezTo>
                  <a:cubicBezTo>
                    <a:pt x="98" y="116"/>
                    <a:pt x="98" y="116"/>
                    <a:pt x="98" y="116"/>
                  </a:cubicBezTo>
                  <a:cubicBezTo>
                    <a:pt x="95" y="113"/>
                    <a:pt x="95" y="113"/>
                    <a:pt x="95" y="113"/>
                  </a:cubicBezTo>
                  <a:cubicBezTo>
                    <a:pt x="94" y="112"/>
                    <a:pt x="92" y="112"/>
                    <a:pt x="91" y="113"/>
                  </a:cubicBezTo>
                  <a:cubicBezTo>
                    <a:pt x="90" y="114"/>
                    <a:pt x="90" y="116"/>
                    <a:pt x="91" y="118"/>
                  </a:cubicBezTo>
                  <a:cubicBezTo>
                    <a:pt x="101" y="128"/>
                    <a:pt x="101" y="128"/>
                    <a:pt x="101" y="128"/>
                  </a:cubicBezTo>
                  <a:cubicBezTo>
                    <a:pt x="102" y="129"/>
                    <a:pt x="103" y="129"/>
                    <a:pt x="103" y="129"/>
                  </a:cubicBezTo>
                  <a:cubicBezTo>
                    <a:pt x="104" y="129"/>
                    <a:pt x="105" y="129"/>
                    <a:pt x="106" y="128"/>
                  </a:cubicBezTo>
                  <a:cubicBezTo>
                    <a:pt x="107" y="127"/>
                    <a:pt x="107" y="125"/>
                    <a:pt x="106" y="124"/>
                  </a:cubicBezTo>
                  <a:cubicBezTo>
                    <a:pt x="102" y="121"/>
                    <a:pt x="102" y="121"/>
                    <a:pt x="102" y="121"/>
                  </a:cubicBezTo>
                  <a:cubicBezTo>
                    <a:pt x="110" y="113"/>
                    <a:pt x="110" y="113"/>
                    <a:pt x="110" y="113"/>
                  </a:cubicBezTo>
                  <a:cubicBezTo>
                    <a:pt x="112" y="115"/>
                    <a:pt x="113" y="118"/>
                    <a:pt x="113" y="121"/>
                  </a:cubicBezTo>
                  <a:close/>
                  <a:moveTo>
                    <a:pt x="110" y="104"/>
                  </a:moveTo>
                  <a:cubicBezTo>
                    <a:pt x="107" y="102"/>
                    <a:pt x="103" y="100"/>
                    <a:pt x="98" y="100"/>
                  </a:cubicBezTo>
                  <a:cubicBezTo>
                    <a:pt x="87" y="100"/>
                    <a:pt x="78" y="109"/>
                    <a:pt x="78" y="121"/>
                  </a:cubicBezTo>
                  <a:cubicBezTo>
                    <a:pt x="78" y="132"/>
                    <a:pt x="87" y="141"/>
                    <a:pt x="98" y="141"/>
                  </a:cubicBezTo>
                  <a:cubicBezTo>
                    <a:pt x="109" y="141"/>
                    <a:pt x="119" y="132"/>
                    <a:pt x="119" y="121"/>
                  </a:cubicBezTo>
                  <a:cubicBezTo>
                    <a:pt x="119" y="116"/>
                    <a:pt x="117" y="112"/>
                    <a:pt x="115" y="109"/>
                  </a:cubicBezTo>
                  <a:cubicBezTo>
                    <a:pt x="129" y="94"/>
                    <a:pt x="129" y="94"/>
                    <a:pt x="129" y="94"/>
                  </a:cubicBezTo>
                  <a:cubicBezTo>
                    <a:pt x="135" y="101"/>
                    <a:pt x="139" y="111"/>
                    <a:pt x="139" y="121"/>
                  </a:cubicBezTo>
                  <a:cubicBezTo>
                    <a:pt x="139" y="143"/>
                    <a:pt x="120" y="161"/>
                    <a:pt x="98" y="161"/>
                  </a:cubicBezTo>
                  <a:cubicBezTo>
                    <a:pt x="76" y="161"/>
                    <a:pt x="58" y="143"/>
                    <a:pt x="58" y="121"/>
                  </a:cubicBezTo>
                  <a:cubicBezTo>
                    <a:pt x="58" y="98"/>
                    <a:pt x="76" y="80"/>
                    <a:pt x="98" y="80"/>
                  </a:cubicBezTo>
                  <a:cubicBezTo>
                    <a:pt x="108" y="80"/>
                    <a:pt x="117" y="84"/>
                    <a:pt x="125" y="90"/>
                  </a:cubicBezTo>
                  <a:lnTo>
                    <a:pt x="110" y="104"/>
                  </a:lnTo>
                  <a:close/>
                  <a:moveTo>
                    <a:pt x="129" y="86"/>
                  </a:moveTo>
                  <a:cubicBezTo>
                    <a:pt x="121" y="79"/>
                    <a:pt x="110" y="74"/>
                    <a:pt x="98" y="74"/>
                  </a:cubicBezTo>
                  <a:cubicBezTo>
                    <a:pt x="73" y="74"/>
                    <a:pt x="52" y="95"/>
                    <a:pt x="52" y="121"/>
                  </a:cubicBezTo>
                  <a:cubicBezTo>
                    <a:pt x="52" y="146"/>
                    <a:pt x="73" y="167"/>
                    <a:pt x="98" y="167"/>
                  </a:cubicBezTo>
                  <a:cubicBezTo>
                    <a:pt x="124" y="167"/>
                    <a:pt x="145" y="146"/>
                    <a:pt x="145" y="121"/>
                  </a:cubicBezTo>
                  <a:cubicBezTo>
                    <a:pt x="145" y="109"/>
                    <a:pt x="140" y="98"/>
                    <a:pt x="133" y="90"/>
                  </a:cubicBezTo>
                  <a:cubicBezTo>
                    <a:pt x="141" y="82"/>
                    <a:pt x="141" y="82"/>
                    <a:pt x="141" y="82"/>
                  </a:cubicBezTo>
                  <a:cubicBezTo>
                    <a:pt x="150" y="92"/>
                    <a:pt x="156" y="106"/>
                    <a:pt x="156" y="121"/>
                  </a:cubicBezTo>
                  <a:cubicBezTo>
                    <a:pt x="156" y="152"/>
                    <a:pt x="130" y="178"/>
                    <a:pt x="98" y="178"/>
                  </a:cubicBezTo>
                  <a:cubicBezTo>
                    <a:pt x="66" y="178"/>
                    <a:pt x="41" y="152"/>
                    <a:pt x="41" y="121"/>
                  </a:cubicBezTo>
                  <a:cubicBezTo>
                    <a:pt x="41" y="89"/>
                    <a:pt x="66" y="63"/>
                    <a:pt x="98" y="63"/>
                  </a:cubicBezTo>
                  <a:cubicBezTo>
                    <a:pt x="113" y="63"/>
                    <a:pt x="127" y="69"/>
                    <a:pt x="137" y="78"/>
                  </a:cubicBezTo>
                  <a:lnTo>
                    <a:pt x="129" y="86"/>
                  </a:lnTo>
                  <a:close/>
                  <a:moveTo>
                    <a:pt x="141" y="74"/>
                  </a:moveTo>
                  <a:cubicBezTo>
                    <a:pt x="130" y="63"/>
                    <a:pt x="115" y="57"/>
                    <a:pt x="98" y="57"/>
                  </a:cubicBezTo>
                  <a:cubicBezTo>
                    <a:pt x="63" y="57"/>
                    <a:pt x="35" y="86"/>
                    <a:pt x="35" y="121"/>
                  </a:cubicBezTo>
                  <a:cubicBezTo>
                    <a:pt x="35" y="156"/>
                    <a:pt x="63" y="184"/>
                    <a:pt x="98" y="184"/>
                  </a:cubicBezTo>
                  <a:cubicBezTo>
                    <a:pt x="133" y="184"/>
                    <a:pt x="162" y="156"/>
                    <a:pt x="162" y="121"/>
                  </a:cubicBezTo>
                  <a:cubicBezTo>
                    <a:pt x="162" y="104"/>
                    <a:pt x="156" y="89"/>
                    <a:pt x="145" y="78"/>
                  </a:cubicBezTo>
                  <a:cubicBezTo>
                    <a:pt x="153" y="70"/>
                    <a:pt x="153" y="70"/>
                    <a:pt x="153" y="70"/>
                  </a:cubicBezTo>
                  <a:cubicBezTo>
                    <a:pt x="166" y="83"/>
                    <a:pt x="173" y="101"/>
                    <a:pt x="173" y="121"/>
                  </a:cubicBezTo>
                  <a:cubicBezTo>
                    <a:pt x="173" y="162"/>
                    <a:pt x="140" y="196"/>
                    <a:pt x="98" y="196"/>
                  </a:cubicBezTo>
                  <a:cubicBezTo>
                    <a:pt x="57" y="196"/>
                    <a:pt x="23" y="162"/>
                    <a:pt x="23" y="121"/>
                  </a:cubicBezTo>
                  <a:cubicBezTo>
                    <a:pt x="23" y="79"/>
                    <a:pt x="57" y="46"/>
                    <a:pt x="98" y="46"/>
                  </a:cubicBezTo>
                  <a:cubicBezTo>
                    <a:pt x="118" y="46"/>
                    <a:pt x="136" y="53"/>
                    <a:pt x="149" y="66"/>
                  </a:cubicBezTo>
                  <a:lnTo>
                    <a:pt x="141"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grpSp>
        <p:nvGrpSpPr>
          <p:cNvPr id="132" name="Group 131">
            <a:extLst>
              <a:ext uri="{FF2B5EF4-FFF2-40B4-BE49-F238E27FC236}">
                <a16:creationId xmlns:a16="http://schemas.microsoft.com/office/drawing/2014/main" id="{C1DF75BA-B230-E8EA-389F-769957959C4F}"/>
              </a:ext>
            </a:extLst>
          </p:cNvPr>
          <p:cNvGrpSpPr/>
          <p:nvPr/>
        </p:nvGrpSpPr>
        <p:grpSpPr>
          <a:xfrm>
            <a:off x="8491718" y="2620931"/>
            <a:ext cx="580634" cy="580634"/>
            <a:chOff x="9604609" y="448242"/>
            <a:chExt cx="580634" cy="580634"/>
          </a:xfrm>
        </p:grpSpPr>
        <p:sp>
          <p:nvSpPr>
            <p:cNvPr id="135" name="타원 37">
              <a:extLst>
                <a:ext uri="{FF2B5EF4-FFF2-40B4-BE49-F238E27FC236}">
                  <a16:creationId xmlns:a16="http://schemas.microsoft.com/office/drawing/2014/main" id="{68DD3250-862A-886F-2830-0286B8ED9BF6}"/>
                </a:ext>
              </a:extLst>
            </p:cNvPr>
            <p:cNvSpPr/>
            <p:nvPr/>
          </p:nvSpPr>
          <p:spPr>
            <a:xfrm>
              <a:off x="9604609" y="448242"/>
              <a:ext cx="580634" cy="580634"/>
            </a:xfrm>
            <a:prstGeom prst="ellipse">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136" name="Freeform 26">
              <a:extLst>
                <a:ext uri="{FF2B5EF4-FFF2-40B4-BE49-F238E27FC236}">
                  <a16:creationId xmlns:a16="http://schemas.microsoft.com/office/drawing/2014/main" id="{62115D49-8427-CA92-7971-9D198ED7F386}"/>
                </a:ext>
              </a:extLst>
            </p:cNvPr>
            <p:cNvSpPr>
              <a:spLocks noEditPoints="1"/>
            </p:cNvSpPr>
            <p:nvPr/>
          </p:nvSpPr>
          <p:spPr bwMode="auto">
            <a:xfrm>
              <a:off x="9743374" y="565986"/>
              <a:ext cx="324125" cy="324126"/>
            </a:xfrm>
            <a:custGeom>
              <a:avLst/>
              <a:gdLst>
                <a:gd name="T0" fmla="*/ 197 w 219"/>
                <a:gd name="T1" fmla="*/ 121 h 219"/>
                <a:gd name="T2" fmla="*/ 171 w 219"/>
                <a:gd name="T3" fmla="*/ 52 h 219"/>
                <a:gd name="T4" fmla="*/ 190 w 219"/>
                <a:gd name="T5" fmla="*/ 57 h 219"/>
                <a:gd name="T6" fmla="*/ 218 w 219"/>
                <a:gd name="T7" fmla="*/ 29 h 219"/>
                <a:gd name="T8" fmla="*/ 217 w 219"/>
                <a:gd name="T9" fmla="*/ 24 h 219"/>
                <a:gd name="T10" fmla="*/ 194 w 219"/>
                <a:gd name="T11" fmla="*/ 2 h 219"/>
                <a:gd name="T12" fmla="*/ 189 w 219"/>
                <a:gd name="T13" fmla="*/ 1 h 219"/>
                <a:gd name="T14" fmla="*/ 162 w 219"/>
                <a:gd name="T15" fmla="*/ 30 h 219"/>
                <a:gd name="T16" fmla="*/ 166 w 219"/>
                <a:gd name="T17" fmla="*/ 49 h 219"/>
                <a:gd name="T18" fmla="*/ 0 w 219"/>
                <a:gd name="T19" fmla="*/ 121 h 219"/>
                <a:gd name="T20" fmla="*/ 189 w 219"/>
                <a:gd name="T21" fmla="*/ 50 h 219"/>
                <a:gd name="T22" fmla="*/ 179 w 219"/>
                <a:gd name="T23" fmla="*/ 44 h 219"/>
                <a:gd name="T24" fmla="*/ 210 w 219"/>
                <a:gd name="T25" fmla="*/ 29 h 219"/>
                <a:gd name="T26" fmla="*/ 190 w 219"/>
                <a:gd name="T27" fmla="*/ 9 h 219"/>
                <a:gd name="T28" fmla="*/ 172 w 219"/>
                <a:gd name="T29" fmla="*/ 43 h 219"/>
                <a:gd name="T30" fmla="*/ 190 w 219"/>
                <a:gd name="T31" fmla="*/ 9 h 219"/>
                <a:gd name="T32" fmla="*/ 161 w 219"/>
                <a:gd name="T33" fmla="*/ 53 h 219"/>
                <a:gd name="T34" fmla="*/ 98 w 219"/>
                <a:gd name="T35" fmla="*/ 40 h 219"/>
                <a:gd name="T36" fmla="*/ 98 w 219"/>
                <a:gd name="T37" fmla="*/ 202 h 219"/>
                <a:gd name="T38" fmla="*/ 157 w 219"/>
                <a:gd name="T39" fmla="*/ 66 h 219"/>
                <a:gd name="T40" fmla="*/ 191 w 219"/>
                <a:gd name="T41" fmla="*/ 121 h 219"/>
                <a:gd name="T42" fmla="*/ 6 w 219"/>
                <a:gd name="T43" fmla="*/ 121 h 219"/>
                <a:gd name="T44" fmla="*/ 113 w 219"/>
                <a:gd name="T45" fmla="*/ 121 h 219"/>
                <a:gd name="T46" fmla="*/ 84 w 219"/>
                <a:gd name="T47" fmla="*/ 121 h 219"/>
                <a:gd name="T48" fmla="*/ 106 w 219"/>
                <a:gd name="T49" fmla="*/ 109 h 219"/>
                <a:gd name="T50" fmla="*/ 95 w 219"/>
                <a:gd name="T51" fmla="*/ 113 h 219"/>
                <a:gd name="T52" fmla="*/ 91 w 219"/>
                <a:gd name="T53" fmla="*/ 118 h 219"/>
                <a:gd name="T54" fmla="*/ 103 w 219"/>
                <a:gd name="T55" fmla="*/ 129 h 219"/>
                <a:gd name="T56" fmla="*/ 106 w 219"/>
                <a:gd name="T57" fmla="*/ 124 h 219"/>
                <a:gd name="T58" fmla="*/ 110 w 219"/>
                <a:gd name="T59" fmla="*/ 113 h 219"/>
                <a:gd name="T60" fmla="*/ 110 w 219"/>
                <a:gd name="T61" fmla="*/ 104 h 219"/>
                <a:gd name="T62" fmla="*/ 78 w 219"/>
                <a:gd name="T63" fmla="*/ 121 h 219"/>
                <a:gd name="T64" fmla="*/ 119 w 219"/>
                <a:gd name="T65" fmla="*/ 121 h 219"/>
                <a:gd name="T66" fmla="*/ 129 w 219"/>
                <a:gd name="T67" fmla="*/ 94 h 219"/>
                <a:gd name="T68" fmla="*/ 98 w 219"/>
                <a:gd name="T69" fmla="*/ 161 h 219"/>
                <a:gd name="T70" fmla="*/ 98 w 219"/>
                <a:gd name="T71" fmla="*/ 80 h 219"/>
                <a:gd name="T72" fmla="*/ 110 w 219"/>
                <a:gd name="T73" fmla="*/ 104 h 219"/>
                <a:gd name="T74" fmla="*/ 98 w 219"/>
                <a:gd name="T75" fmla="*/ 74 h 219"/>
                <a:gd name="T76" fmla="*/ 98 w 219"/>
                <a:gd name="T77" fmla="*/ 167 h 219"/>
                <a:gd name="T78" fmla="*/ 133 w 219"/>
                <a:gd name="T79" fmla="*/ 90 h 219"/>
                <a:gd name="T80" fmla="*/ 156 w 219"/>
                <a:gd name="T81" fmla="*/ 121 h 219"/>
                <a:gd name="T82" fmla="*/ 41 w 219"/>
                <a:gd name="T83" fmla="*/ 121 h 219"/>
                <a:gd name="T84" fmla="*/ 137 w 219"/>
                <a:gd name="T85" fmla="*/ 78 h 219"/>
                <a:gd name="T86" fmla="*/ 141 w 219"/>
                <a:gd name="T87" fmla="*/ 74 h 219"/>
                <a:gd name="T88" fmla="*/ 35 w 219"/>
                <a:gd name="T89" fmla="*/ 121 h 219"/>
                <a:gd name="T90" fmla="*/ 162 w 219"/>
                <a:gd name="T91" fmla="*/ 121 h 219"/>
                <a:gd name="T92" fmla="*/ 153 w 219"/>
                <a:gd name="T93" fmla="*/ 70 h 219"/>
                <a:gd name="T94" fmla="*/ 98 w 219"/>
                <a:gd name="T95" fmla="*/ 196 h 219"/>
                <a:gd name="T96" fmla="*/ 98 w 219"/>
                <a:gd name="T97" fmla="*/ 46 h 219"/>
                <a:gd name="T98" fmla="*/ 141 w 219"/>
                <a:gd name="T99"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219">
                  <a:moveTo>
                    <a:pt x="98" y="219"/>
                  </a:moveTo>
                  <a:cubicBezTo>
                    <a:pt x="152" y="219"/>
                    <a:pt x="197" y="175"/>
                    <a:pt x="197" y="121"/>
                  </a:cubicBezTo>
                  <a:cubicBezTo>
                    <a:pt x="197" y="95"/>
                    <a:pt x="186" y="71"/>
                    <a:pt x="170" y="53"/>
                  </a:cubicBezTo>
                  <a:cubicBezTo>
                    <a:pt x="171" y="52"/>
                    <a:pt x="171" y="52"/>
                    <a:pt x="171" y="52"/>
                  </a:cubicBezTo>
                  <a:cubicBezTo>
                    <a:pt x="189" y="56"/>
                    <a:pt x="189" y="56"/>
                    <a:pt x="189" y="56"/>
                  </a:cubicBezTo>
                  <a:cubicBezTo>
                    <a:pt x="189" y="56"/>
                    <a:pt x="190" y="57"/>
                    <a:pt x="190" y="57"/>
                  </a:cubicBezTo>
                  <a:cubicBezTo>
                    <a:pt x="191" y="57"/>
                    <a:pt x="191" y="56"/>
                    <a:pt x="192" y="56"/>
                  </a:cubicBezTo>
                  <a:cubicBezTo>
                    <a:pt x="218" y="29"/>
                    <a:pt x="218" y="29"/>
                    <a:pt x="218" y="29"/>
                  </a:cubicBezTo>
                  <a:cubicBezTo>
                    <a:pt x="219" y="29"/>
                    <a:pt x="219" y="28"/>
                    <a:pt x="219" y="26"/>
                  </a:cubicBezTo>
                  <a:cubicBezTo>
                    <a:pt x="219" y="25"/>
                    <a:pt x="218" y="25"/>
                    <a:pt x="217" y="24"/>
                  </a:cubicBezTo>
                  <a:cubicBezTo>
                    <a:pt x="199" y="20"/>
                    <a:pt x="199" y="20"/>
                    <a:pt x="199" y="20"/>
                  </a:cubicBezTo>
                  <a:cubicBezTo>
                    <a:pt x="194" y="2"/>
                    <a:pt x="194" y="2"/>
                    <a:pt x="194" y="2"/>
                  </a:cubicBezTo>
                  <a:cubicBezTo>
                    <a:pt x="194" y="1"/>
                    <a:pt x="193" y="0"/>
                    <a:pt x="192" y="0"/>
                  </a:cubicBezTo>
                  <a:cubicBezTo>
                    <a:pt x="191" y="0"/>
                    <a:pt x="190" y="0"/>
                    <a:pt x="189" y="1"/>
                  </a:cubicBezTo>
                  <a:cubicBezTo>
                    <a:pt x="163" y="27"/>
                    <a:pt x="163" y="27"/>
                    <a:pt x="163" y="27"/>
                  </a:cubicBezTo>
                  <a:cubicBezTo>
                    <a:pt x="162" y="28"/>
                    <a:pt x="162" y="29"/>
                    <a:pt x="162" y="30"/>
                  </a:cubicBezTo>
                  <a:cubicBezTo>
                    <a:pt x="167" y="47"/>
                    <a:pt x="167" y="47"/>
                    <a:pt x="167" y="47"/>
                  </a:cubicBezTo>
                  <a:cubicBezTo>
                    <a:pt x="166" y="49"/>
                    <a:pt x="166" y="49"/>
                    <a:pt x="166" y="49"/>
                  </a:cubicBezTo>
                  <a:cubicBezTo>
                    <a:pt x="148" y="32"/>
                    <a:pt x="124" y="22"/>
                    <a:pt x="98" y="22"/>
                  </a:cubicBezTo>
                  <a:cubicBezTo>
                    <a:pt x="44" y="22"/>
                    <a:pt x="0" y="66"/>
                    <a:pt x="0" y="121"/>
                  </a:cubicBezTo>
                  <a:cubicBezTo>
                    <a:pt x="0" y="175"/>
                    <a:pt x="44" y="219"/>
                    <a:pt x="98" y="219"/>
                  </a:cubicBezTo>
                  <a:close/>
                  <a:moveTo>
                    <a:pt x="189" y="50"/>
                  </a:moveTo>
                  <a:cubicBezTo>
                    <a:pt x="176" y="47"/>
                    <a:pt x="176" y="47"/>
                    <a:pt x="176" y="47"/>
                  </a:cubicBezTo>
                  <a:cubicBezTo>
                    <a:pt x="179" y="44"/>
                    <a:pt x="179" y="44"/>
                    <a:pt x="179" y="44"/>
                  </a:cubicBezTo>
                  <a:cubicBezTo>
                    <a:pt x="198" y="25"/>
                    <a:pt x="198" y="25"/>
                    <a:pt x="198" y="25"/>
                  </a:cubicBezTo>
                  <a:cubicBezTo>
                    <a:pt x="210" y="29"/>
                    <a:pt x="210" y="29"/>
                    <a:pt x="210" y="29"/>
                  </a:cubicBezTo>
                  <a:lnTo>
                    <a:pt x="189" y="50"/>
                  </a:lnTo>
                  <a:close/>
                  <a:moveTo>
                    <a:pt x="190" y="9"/>
                  </a:moveTo>
                  <a:cubicBezTo>
                    <a:pt x="193" y="21"/>
                    <a:pt x="193" y="21"/>
                    <a:pt x="193" y="21"/>
                  </a:cubicBezTo>
                  <a:cubicBezTo>
                    <a:pt x="172" y="43"/>
                    <a:pt x="172" y="43"/>
                    <a:pt x="172" y="43"/>
                  </a:cubicBezTo>
                  <a:cubicBezTo>
                    <a:pt x="169" y="30"/>
                    <a:pt x="169" y="30"/>
                    <a:pt x="169" y="30"/>
                  </a:cubicBezTo>
                  <a:lnTo>
                    <a:pt x="190" y="9"/>
                  </a:lnTo>
                  <a:close/>
                  <a:moveTo>
                    <a:pt x="98" y="28"/>
                  </a:moveTo>
                  <a:cubicBezTo>
                    <a:pt x="123" y="28"/>
                    <a:pt x="145" y="38"/>
                    <a:pt x="161" y="53"/>
                  </a:cubicBezTo>
                  <a:cubicBezTo>
                    <a:pt x="153" y="61"/>
                    <a:pt x="153" y="61"/>
                    <a:pt x="153" y="61"/>
                  </a:cubicBezTo>
                  <a:cubicBezTo>
                    <a:pt x="139" y="48"/>
                    <a:pt x="119" y="40"/>
                    <a:pt x="98" y="40"/>
                  </a:cubicBezTo>
                  <a:cubicBezTo>
                    <a:pt x="54" y="40"/>
                    <a:pt x="17" y="76"/>
                    <a:pt x="17" y="121"/>
                  </a:cubicBezTo>
                  <a:cubicBezTo>
                    <a:pt x="17" y="165"/>
                    <a:pt x="54" y="202"/>
                    <a:pt x="98" y="202"/>
                  </a:cubicBezTo>
                  <a:cubicBezTo>
                    <a:pt x="143" y="202"/>
                    <a:pt x="179" y="165"/>
                    <a:pt x="179" y="121"/>
                  </a:cubicBezTo>
                  <a:cubicBezTo>
                    <a:pt x="179" y="99"/>
                    <a:pt x="171" y="80"/>
                    <a:pt x="157" y="66"/>
                  </a:cubicBezTo>
                  <a:cubicBezTo>
                    <a:pt x="166" y="58"/>
                    <a:pt x="166" y="58"/>
                    <a:pt x="166" y="58"/>
                  </a:cubicBezTo>
                  <a:cubicBezTo>
                    <a:pt x="181" y="74"/>
                    <a:pt x="191" y="96"/>
                    <a:pt x="191" y="121"/>
                  </a:cubicBezTo>
                  <a:cubicBezTo>
                    <a:pt x="191" y="172"/>
                    <a:pt x="149" y="213"/>
                    <a:pt x="98" y="213"/>
                  </a:cubicBezTo>
                  <a:cubicBezTo>
                    <a:pt x="47" y="213"/>
                    <a:pt x="6" y="172"/>
                    <a:pt x="6" y="121"/>
                  </a:cubicBezTo>
                  <a:cubicBezTo>
                    <a:pt x="6" y="70"/>
                    <a:pt x="47" y="28"/>
                    <a:pt x="98" y="28"/>
                  </a:cubicBezTo>
                  <a:close/>
                  <a:moveTo>
                    <a:pt x="113" y="121"/>
                  </a:moveTo>
                  <a:cubicBezTo>
                    <a:pt x="113" y="129"/>
                    <a:pt x="106" y="135"/>
                    <a:pt x="98" y="135"/>
                  </a:cubicBezTo>
                  <a:cubicBezTo>
                    <a:pt x="90" y="135"/>
                    <a:pt x="84" y="129"/>
                    <a:pt x="84" y="121"/>
                  </a:cubicBezTo>
                  <a:cubicBezTo>
                    <a:pt x="84" y="113"/>
                    <a:pt x="90" y="106"/>
                    <a:pt x="98" y="106"/>
                  </a:cubicBezTo>
                  <a:cubicBezTo>
                    <a:pt x="101" y="106"/>
                    <a:pt x="104" y="107"/>
                    <a:pt x="106" y="109"/>
                  </a:cubicBezTo>
                  <a:cubicBezTo>
                    <a:pt x="98" y="116"/>
                    <a:pt x="98" y="116"/>
                    <a:pt x="98" y="116"/>
                  </a:cubicBezTo>
                  <a:cubicBezTo>
                    <a:pt x="95" y="113"/>
                    <a:pt x="95" y="113"/>
                    <a:pt x="95" y="113"/>
                  </a:cubicBezTo>
                  <a:cubicBezTo>
                    <a:pt x="94" y="112"/>
                    <a:pt x="92" y="112"/>
                    <a:pt x="91" y="113"/>
                  </a:cubicBezTo>
                  <a:cubicBezTo>
                    <a:pt x="90" y="114"/>
                    <a:pt x="90" y="116"/>
                    <a:pt x="91" y="118"/>
                  </a:cubicBezTo>
                  <a:cubicBezTo>
                    <a:pt x="101" y="128"/>
                    <a:pt x="101" y="128"/>
                    <a:pt x="101" y="128"/>
                  </a:cubicBezTo>
                  <a:cubicBezTo>
                    <a:pt x="102" y="129"/>
                    <a:pt x="103" y="129"/>
                    <a:pt x="103" y="129"/>
                  </a:cubicBezTo>
                  <a:cubicBezTo>
                    <a:pt x="104" y="129"/>
                    <a:pt x="105" y="129"/>
                    <a:pt x="106" y="128"/>
                  </a:cubicBezTo>
                  <a:cubicBezTo>
                    <a:pt x="107" y="127"/>
                    <a:pt x="107" y="125"/>
                    <a:pt x="106" y="124"/>
                  </a:cubicBezTo>
                  <a:cubicBezTo>
                    <a:pt x="102" y="121"/>
                    <a:pt x="102" y="121"/>
                    <a:pt x="102" y="121"/>
                  </a:cubicBezTo>
                  <a:cubicBezTo>
                    <a:pt x="110" y="113"/>
                    <a:pt x="110" y="113"/>
                    <a:pt x="110" y="113"/>
                  </a:cubicBezTo>
                  <a:cubicBezTo>
                    <a:pt x="112" y="115"/>
                    <a:pt x="113" y="118"/>
                    <a:pt x="113" y="121"/>
                  </a:cubicBezTo>
                  <a:close/>
                  <a:moveTo>
                    <a:pt x="110" y="104"/>
                  </a:moveTo>
                  <a:cubicBezTo>
                    <a:pt x="107" y="102"/>
                    <a:pt x="103" y="100"/>
                    <a:pt x="98" y="100"/>
                  </a:cubicBezTo>
                  <a:cubicBezTo>
                    <a:pt x="87" y="100"/>
                    <a:pt x="78" y="109"/>
                    <a:pt x="78" y="121"/>
                  </a:cubicBezTo>
                  <a:cubicBezTo>
                    <a:pt x="78" y="132"/>
                    <a:pt x="87" y="141"/>
                    <a:pt x="98" y="141"/>
                  </a:cubicBezTo>
                  <a:cubicBezTo>
                    <a:pt x="109" y="141"/>
                    <a:pt x="119" y="132"/>
                    <a:pt x="119" y="121"/>
                  </a:cubicBezTo>
                  <a:cubicBezTo>
                    <a:pt x="119" y="116"/>
                    <a:pt x="117" y="112"/>
                    <a:pt x="115" y="109"/>
                  </a:cubicBezTo>
                  <a:cubicBezTo>
                    <a:pt x="129" y="94"/>
                    <a:pt x="129" y="94"/>
                    <a:pt x="129" y="94"/>
                  </a:cubicBezTo>
                  <a:cubicBezTo>
                    <a:pt x="135" y="101"/>
                    <a:pt x="139" y="111"/>
                    <a:pt x="139" y="121"/>
                  </a:cubicBezTo>
                  <a:cubicBezTo>
                    <a:pt x="139" y="143"/>
                    <a:pt x="120" y="161"/>
                    <a:pt x="98" y="161"/>
                  </a:cubicBezTo>
                  <a:cubicBezTo>
                    <a:pt x="76" y="161"/>
                    <a:pt x="58" y="143"/>
                    <a:pt x="58" y="121"/>
                  </a:cubicBezTo>
                  <a:cubicBezTo>
                    <a:pt x="58" y="98"/>
                    <a:pt x="76" y="80"/>
                    <a:pt x="98" y="80"/>
                  </a:cubicBezTo>
                  <a:cubicBezTo>
                    <a:pt x="108" y="80"/>
                    <a:pt x="117" y="84"/>
                    <a:pt x="125" y="90"/>
                  </a:cubicBezTo>
                  <a:lnTo>
                    <a:pt x="110" y="104"/>
                  </a:lnTo>
                  <a:close/>
                  <a:moveTo>
                    <a:pt x="129" y="86"/>
                  </a:moveTo>
                  <a:cubicBezTo>
                    <a:pt x="121" y="79"/>
                    <a:pt x="110" y="74"/>
                    <a:pt x="98" y="74"/>
                  </a:cubicBezTo>
                  <a:cubicBezTo>
                    <a:pt x="73" y="74"/>
                    <a:pt x="52" y="95"/>
                    <a:pt x="52" y="121"/>
                  </a:cubicBezTo>
                  <a:cubicBezTo>
                    <a:pt x="52" y="146"/>
                    <a:pt x="73" y="167"/>
                    <a:pt x="98" y="167"/>
                  </a:cubicBezTo>
                  <a:cubicBezTo>
                    <a:pt x="124" y="167"/>
                    <a:pt x="145" y="146"/>
                    <a:pt x="145" y="121"/>
                  </a:cubicBezTo>
                  <a:cubicBezTo>
                    <a:pt x="145" y="109"/>
                    <a:pt x="140" y="98"/>
                    <a:pt x="133" y="90"/>
                  </a:cubicBezTo>
                  <a:cubicBezTo>
                    <a:pt x="141" y="82"/>
                    <a:pt x="141" y="82"/>
                    <a:pt x="141" y="82"/>
                  </a:cubicBezTo>
                  <a:cubicBezTo>
                    <a:pt x="150" y="92"/>
                    <a:pt x="156" y="106"/>
                    <a:pt x="156" y="121"/>
                  </a:cubicBezTo>
                  <a:cubicBezTo>
                    <a:pt x="156" y="152"/>
                    <a:pt x="130" y="178"/>
                    <a:pt x="98" y="178"/>
                  </a:cubicBezTo>
                  <a:cubicBezTo>
                    <a:pt x="66" y="178"/>
                    <a:pt x="41" y="152"/>
                    <a:pt x="41" y="121"/>
                  </a:cubicBezTo>
                  <a:cubicBezTo>
                    <a:pt x="41" y="89"/>
                    <a:pt x="66" y="63"/>
                    <a:pt x="98" y="63"/>
                  </a:cubicBezTo>
                  <a:cubicBezTo>
                    <a:pt x="113" y="63"/>
                    <a:pt x="127" y="69"/>
                    <a:pt x="137" y="78"/>
                  </a:cubicBezTo>
                  <a:lnTo>
                    <a:pt x="129" y="86"/>
                  </a:lnTo>
                  <a:close/>
                  <a:moveTo>
                    <a:pt x="141" y="74"/>
                  </a:moveTo>
                  <a:cubicBezTo>
                    <a:pt x="130" y="63"/>
                    <a:pt x="115" y="57"/>
                    <a:pt x="98" y="57"/>
                  </a:cubicBezTo>
                  <a:cubicBezTo>
                    <a:pt x="63" y="57"/>
                    <a:pt x="35" y="86"/>
                    <a:pt x="35" y="121"/>
                  </a:cubicBezTo>
                  <a:cubicBezTo>
                    <a:pt x="35" y="156"/>
                    <a:pt x="63" y="184"/>
                    <a:pt x="98" y="184"/>
                  </a:cubicBezTo>
                  <a:cubicBezTo>
                    <a:pt x="133" y="184"/>
                    <a:pt x="162" y="156"/>
                    <a:pt x="162" y="121"/>
                  </a:cubicBezTo>
                  <a:cubicBezTo>
                    <a:pt x="162" y="104"/>
                    <a:pt x="156" y="89"/>
                    <a:pt x="145" y="78"/>
                  </a:cubicBezTo>
                  <a:cubicBezTo>
                    <a:pt x="153" y="70"/>
                    <a:pt x="153" y="70"/>
                    <a:pt x="153" y="70"/>
                  </a:cubicBezTo>
                  <a:cubicBezTo>
                    <a:pt x="166" y="83"/>
                    <a:pt x="173" y="101"/>
                    <a:pt x="173" y="121"/>
                  </a:cubicBezTo>
                  <a:cubicBezTo>
                    <a:pt x="173" y="162"/>
                    <a:pt x="140" y="196"/>
                    <a:pt x="98" y="196"/>
                  </a:cubicBezTo>
                  <a:cubicBezTo>
                    <a:pt x="57" y="196"/>
                    <a:pt x="23" y="162"/>
                    <a:pt x="23" y="121"/>
                  </a:cubicBezTo>
                  <a:cubicBezTo>
                    <a:pt x="23" y="79"/>
                    <a:pt x="57" y="46"/>
                    <a:pt x="98" y="46"/>
                  </a:cubicBezTo>
                  <a:cubicBezTo>
                    <a:pt x="118" y="46"/>
                    <a:pt x="136" y="53"/>
                    <a:pt x="149" y="66"/>
                  </a:cubicBezTo>
                  <a:lnTo>
                    <a:pt x="141"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137" name="TextBox 17">
            <a:extLst>
              <a:ext uri="{FF2B5EF4-FFF2-40B4-BE49-F238E27FC236}">
                <a16:creationId xmlns:a16="http://schemas.microsoft.com/office/drawing/2014/main" id="{356F384A-464C-105F-A766-C42EC6D039C9}"/>
              </a:ext>
            </a:extLst>
          </p:cNvPr>
          <p:cNvSpPr txBox="1"/>
          <p:nvPr/>
        </p:nvSpPr>
        <p:spPr>
          <a:xfrm>
            <a:off x="9117177" y="4992485"/>
            <a:ext cx="2510084" cy="116955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sz="1400">
                <a:solidFill>
                  <a:schemeClr val="bg1"/>
                </a:solidFill>
                <a:latin typeface="Calibri" panose="020F0502020204030204" pitchFamily="34" charset="0"/>
                <a:cs typeface="Calibri" panose="020F0502020204030204" pitchFamily="34" charset="0"/>
              </a:rPr>
              <a:t>Draft accommodation plan, if agreed upon, and enter Disability Accommodation Committee (DAC) notes into CIS Accommodation Plan notes.</a:t>
            </a:r>
          </a:p>
        </p:txBody>
      </p:sp>
      <p:sp>
        <p:nvSpPr>
          <p:cNvPr id="138" name="TextBox 137">
            <a:extLst>
              <a:ext uri="{FF2B5EF4-FFF2-40B4-BE49-F238E27FC236}">
                <a16:creationId xmlns:a16="http://schemas.microsoft.com/office/drawing/2014/main" id="{ADFD504A-56BA-24F3-422B-605CB0CA79CB}"/>
              </a:ext>
            </a:extLst>
          </p:cNvPr>
          <p:cNvSpPr txBox="1"/>
          <p:nvPr/>
        </p:nvSpPr>
        <p:spPr>
          <a:xfrm>
            <a:off x="3785692" y="4632520"/>
            <a:ext cx="4346602" cy="19690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lnSpc>
                <a:spcPct val="114000"/>
              </a:lnSpc>
            </a:pPr>
            <a:r>
              <a:rPr lang="en-US" altLang="ko-KR" b="1" u="sng">
                <a:highlight>
                  <a:srgbClr val="FFFF00"/>
                </a:highlight>
                <a:latin typeface="Calibri" panose="020F0502020204030204" pitchFamily="34" charset="0"/>
                <a:cs typeface="Calibri" panose="020F0502020204030204" pitchFamily="34" charset="0"/>
              </a:rPr>
              <a:t>Do not</a:t>
            </a:r>
            <a:r>
              <a:rPr lang="en-US" altLang="ko-KR" b="1">
                <a:highlight>
                  <a:srgbClr val="FFFF00"/>
                </a:highlight>
                <a:latin typeface="Calibri" panose="020F0502020204030204" pitchFamily="34" charset="0"/>
                <a:cs typeface="Calibri" panose="020F0502020204030204" pitchFamily="34" charset="0"/>
              </a:rPr>
              <a:t> </a:t>
            </a:r>
            <a:r>
              <a:rPr lang="en-US" altLang="ko-KR">
                <a:highlight>
                  <a:srgbClr val="FFFF00"/>
                </a:highlight>
                <a:latin typeface="Calibri" panose="020F0502020204030204" pitchFamily="34" charset="0"/>
                <a:cs typeface="Calibri" panose="020F0502020204030204" pitchFamily="34" charset="0"/>
              </a:rPr>
              <a:t>contact applicants to discuss accommodation needs </a:t>
            </a:r>
            <a:r>
              <a:rPr lang="en-US" altLang="ko-KR" b="1" u="sng">
                <a:highlight>
                  <a:srgbClr val="FFFF00"/>
                </a:highlight>
                <a:latin typeface="Calibri" panose="020F0502020204030204" pitchFamily="34" charset="0"/>
                <a:cs typeface="Calibri" panose="020F0502020204030204" pitchFamily="34" charset="0"/>
              </a:rPr>
              <a:t>BEFORE</a:t>
            </a:r>
            <a:r>
              <a:rPr lang="en-US" altLang="ko-KR">
                <a:highlight>
                  <a:srgbClr val="FFFF00"/>
                </a:highlight>
                <a:latin typeface="Calibri" panose="020F0502020204030204" pitchFamily="34" charset="0"/>
                <a:cs typeface="Calibri" panose="020F0502020204030204" pitchFamily="34" charset="0"/>
              </a:rPr>
              <a:t> they have been approved for enrollment unless the accommodation considerations is a part of a Health Care Needs Assessment (HCNA) or a Direct Threat Assessment (DTA).</a:t>
            </a:r>
            <a:endParaRPr lang="ko-KR" altLang="en-US">
              <a:highlight>
                <a:srgbClr val="FFFF00"/>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B32E055-AD15-28FC-3A05-702931C32FA5}"/>
              </a:ext>
            </a:extLst>
          </p:cNvPr>
          <p:cNvSpPr txBox="1"/>
          <p:nvPr/>
        </p:nvSpPr>
        <p:spPr>
          <a:xfrm>
            <a:off x="8452708" y="6238107"/>
            <a:ext cx="3647946" cy="507831"/>
          </a:xfrm>
          <a:prstGeom prst="rect">
            <a:avLst/>
          </a:prstGeom>
          <a:noFill/>
        </p:spPr>
        <p:txBody>
          <a:bodyPr wrap="square" rtlCol="0">
            <a:spAutoFit/>
          </a:bodyPr>
          <a:lstStyle/>
          <a:p>
            <a:r>
              <a:rPr lang="en-US" sz="900" b="1">
                <a:solidFill>
                  <a:schemeClr val="bg1"/>
                </a:solidFill>
                <a:latin typeface="Calibri" panose="020F0502020204030204" pitchFamily="34" charset="0"/>
                <a:cs typeface="Calibri" panose="020F0502020204030204" pitchFamily="34" charset="0"/>
              </a:rPr>
              <a:t>RA/RM/AAS Request and DCC Form</a:t>
            </a:r>
            <a:r>
              <a:rPr lang="en-US" sz="900">
                <a:solidFill>
                  <a:schemeClr val="bg1"/>
                </a:solidFill>
                <a:latin typeface="Calibri" panose="020F0502020204030204" pitchFamily="34" charset="0"/>
                <a:cs typeface="Calibri" panose="020F0502020204030204" pitchFamily="34" charset="0"/>
              </a:rPr>
              <a:t>: Reasonable Accommodation/ Reasonable Modification in Policies, Practices or Procedures, and Auxiliary Aids and Services Request and Disability Coordinator Contact Form </a:t>
            </a:r>
          </a:p>
        </p:txBody>
      </p:sp>
    </p:spTree>
    <p:extLst>
      <p:ext uri="{BB962C8B-B14F-4D97-AF65-F5344CB8AC3E}">
        <p14:creationId xmlns:p14="http://schemas.microsoft.com/office/powerpoint/2010/main" val="2191744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54068" y="2481978"/>
            <a:ext cx="1583498" cy="393197"/>
            <a:chOff x="1741845" y="2481978"/>
            <a:chExt cx="2880221" cy="393197"/>
          </a:xfrm>
        </p:grpSpPr>
        <p:cxnSp>
          <p:nvCxnSpPr>
            <p:cNvPr id="4" name="Straight Connector 3"/>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flipV="1">
            <a:off x="3154068" y="4677201"/>
            <a:ext cx="1378352" cy="393197"/>
            <a:chOff x="1741845" y="2481978"/>
            <a:chExt cx="2880221" cy="393197"/>
          </a:xfrm>
        </p:grpSpPr>
        <p:cxnSp>
          <p:nvCxnSpPr>
            <p:cNvPr id="7" name="Straight Connector 6"/>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flipH="1">
            <a:off x="7601482" y="2481978"/>
            <a:ext cx="1522597" cy="393197"/>
            <a:chOff x="1741845" y="2481978"/>
            <a:chExt cx="2880221" cy="393197"/>
          </a:xfrm>
        </p:grpSpPr>
        <p:cxnSp>
          <p:nvCxnSpPr>
            <p:cNvPr id="10" name="Straight Connector 9"/>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flipV="1">
            <a:off x="7755487" y="4758330"/>
            <a:ext cx="1368592" cy="313334"/>
            <a:chOff x="1741845" y="2481978"/>
            <a:chExt cx="2880221" cy="393197"/>
          </a:xfrm>
        </p:grpSpPr>
        <p:cxnSp>
          <p:nvCxnSpPr>
            <p:cNvPr id="13" name="Straight Connector 12"/>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499878" y="628150"/>
            <a:ext cx="5280292" cy="646331"/>
          </a:xfrm>
          <a:prstGeom prst="rect">
            <a:avLst/>
          </a:prstGeom>
          <a:noFill/>
        </p:spPr>
        <p:txBody>
          <a:bodyPr wrap="none" rtlCol="0">
            <a:spAutoFit/>
          </a:bodyPr>
          <a:lstStyle/>
          <a:p>
            <a:pPr algn="ctr"/>
            <a:r>
              <a:rPr lang="en-US" sz="3600">
                <a:solidFill>
                  <a:srgbClr val="32669A"/>
                </a:solidFill>
                <a:latin typeface="+mj-lt"/>
              </a:rPr>
              <a:t>When Does DAP Occur?</a:t>
            </a:r>
          </a:p>
        </p:txBody>
      </p:sp>
      <p:sp>
        <p:nvSpPr>
          <p:cNvPr id="17" name="Rectangle 16"/>
          <p:cNvSpPr/>
          <p:nvPr/>
        </p:nvSpPr>
        <p:spPr>
          <a:xfrm rot="2700000">
            <a:off x="4558491" y="2568977"/>
            <a:ext cx="3163069" cy="316306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8" name="Group 17"/>
          <p:cNvGrpSpPr/>
          <p:nvPr/>
        </p:nvGrpSpPr>
        <p:grpSpPr>
          <a:xfrm>
            <a:off x="4403041" y="2441544"/>
            <a:ext cx="1648934" cy="1708969"/>
            <a:chOff x="4403041" y="2441544"/>
            <a:chExt cx="1648934" cy="1708969"/>
          </a:xfrm>
          <a:solidFill>
            <a:srgbClr val="32669A"/>
          </a:solidFill>
        </p:grpSpPr>
        <p:grpSp>
          <p:nvGrpSpPr>
            <p:cNvPr id="19" name="Group 18"/>
            <p:cNvGrpSpPr/>
            <p:nvPr/>
          </p:nvGrpSpPr>
          <p:grpSpPr>
            <a:xfrm>
              <a:off x="4403041" y="2441544"/>
              <a:ext cx="1648934" cy="1708969"/>
              <a:chOff x="1934067" y="2570684"/>
              <a:chExt cx="1941921" cy="2012622"/>
            </a:xfrm>
            <a:grpFill/>
          </p:grpSpPr>
          <p:sp>
            <p:nvSpPr>
              <p:cNvPr id="21" name="Rounded Rectangle 44"/>
              <p:cNvSpPr/>
              <p:nvPr/>
            </p:nvSpPr>
            <p:spPr>
              <a:xfrm>
                <a:off x="1934067" y="2641385"/>
                <a:ext cx="1941921" cy="1941921"/>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ounded Rectangle 45"/>
              <p:cNvSpPr/>
              <p:nvPr/>
            </p:nvSpPr>
            <p:spPr>
              <a:xfrm>
                <a:off x="1934067" y="2570684"/>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0" name="TextBox 19"/>
            <p:cNvSpPr txBox="1"/>
            <p:nvPr/>
          </p:nvSpPr>
          <p:spPr>
            <a:xfrm>
              <a:off x="4627948" y="2997338"/>
              <a:ext cx="1245597" cy="646331"/>
            </a:xfrm>
            <a:prstGeom prst="rect">
              <a:avLst/>
            </a:prstGeom>
            <a:grpFill/>
          </p:spPr>
          <p:txBody>
            <a:bodyPr wrap="none" rtlCol="0">
              <a:spAutoFit/>
            </a:bodyPr>
            <a:lstStyle/>
            <a:p>
              <a:pPr algn="ctr"/>
              <a:r>
                <a:rPr lang="en-US" b="1">
                  <a:solidFill>
                    <a:schemeClr val="bg1"/>
                  </a:solidFill>
                </a:rPr>
                <a:t>Applicant/ </a:t>
              </a:r>
            </a:p>
            <a:p>
              <a:pPr algn="ctr"/>
              <a:r>
                <a:rPr lang="en-US" b="1">
                  <a:solidFill>
                    <a:schemeClr val="bg1"/>
                  </a:solidFill>
                </a:rPr>
                <a:t>Student</a:t>
              </a:r>
              <a:endParaRPr lang="id-ID" b="1">
                <a:solidFill>
                  <a:schemeClr val="bg1"/>
                </a:solidFill>
              </a:endParaRPr>
            </a:p>
          </p:txBody>
        </p:sp>
      </p:grpSp>
      <p:grpSp>
        <p:nvGrpSpPr>
          <p:cNvPr id="23" name="Group 22"/>
          <p:cNvGrpSpPr/>
          <p:nvPr/>
        </p:nvGrpSpPr>
        <p:grpSpPr>
          <a:xfrm>
            <a:off x="6140026" y="2441544"/>
            <a:ext cx="1648934" cy="1708969"/>
            <a:chOff x="6140026" y="2441544"/>
            <a:chExt cx="1648934" cy="1708969"/>
          </a:xfrm>
          <a:solidFill>
            <a:schemeClr val="bg2">
              <a:lumMod val="75000"/>
            </a:schemeClr>
          </a:solidFill>
        </p:grpSpPr>
        <p:grpSp>
          <p:nvGrpSpPr>
            <p:cNvPr id="24" name="Group 23"/>
            <p:cNvGrpSpPr/>
            <p:nvPr/>
          </p:nvGrpSpPr>
          <p:grpSpPr>
            <a:xfrm>
              <a:off x="6140026" y="2441544"/>
              <a:ext cx="1648934" cy="1708969"/>
              <a:chOff x="3979683" y="2570684"/>
              <a:chExt cx="1941921" cy="2012622"/>
            </a:xfrm>
            <a:grpFill/>
          </p:grpSpPr>
          <p:sp>
            <p:nvSpPr>
              <p:cNvPr id="26" name="Rounded Rectangle 47"/>
              <p:cNvSpPr/>
              <p:nvPr/>
            </p:nvSpPr>
            <p:spPr>
              <a:xfrm>
                <a:off x="3979683" y="2641385"/>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ounded Rectangle 48"/>
              <p:cNvSpPr/>
              <p:nvPr/>
            </p:nvSpPr>
            <p:spPr>
              <a:xfrm>
                <a:off x="3979683" y="2570684"/>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5" name="TextBox 24"/>
            <p:cNvSpPr txBox="1"/>
            <p:nvPr/>
          </p:nvSpPr>
          <p:spPr>
            <a:xfrm>
              <a:off x="6336015" y="2997337"/>
              <a:ext cx="1245597" cy="646331"/>
            </a:xfrm>
            <a:prstGeom prst="rect">
              <a:avLst/>
            </a:prstGeom>
            <a:grpFill/>
          </p:spPr>
          <p:txBody>
            <a:bodyPr wrap="none" rtlCol="0">
              <a:spAutoFit/>
            </a:bodyPr>
            <a:lstStyle/>
            <a:p>
              <a:pPr algn="ctr"/>
              <a:r>
                <a:rPr lang="en-US" b="1">
                  <a:solidFill>
                    <a:schemeClr val="bg1"/>
                  </a:solidFill>
                </a:rPr>
                <a:t>Applicant/ </a:t>
              </a:r>
            </a:p>
            <a:p>
              <a:pPr algn="ctr"/>
              <a:r>
                <a:rPr lang="en-US" b="1">
                  <a:solidFill>
                    <a:schemeClr val="bg1"/>
                  </a:solidFill>
                </a:rPr>
                <a:t>Student</a:t>
              </a:r>
              <a:endParaRPr lang="id-ID" b="1">
                <a:solidFill>
                  <a:schemeClr val="bg1"/>
                </a:solidFill>
              </a:endParaRPr>
            </a:p>
          </p:txBody>
        </p:sp>
      </p:grpSp>
      <p:sp>
        <p:nvSpPr>
          <p:cNvPr id="28" name="TextBox 27"/>
          <p:cNvSpPr txBox="1"/>
          <p:nvPr/>
        </p:nvSpPr>
        <p:spPr>
          <a:xfrm>
            <a:off x="516076" y="1856696"/>
            <a:ext cx="3176209" cy="2185214"/>
          </a:xfrm>
          <a:prstGeom prst="rect">
            <a:avLst/>
          </a:prstGeom>
          <a:noFill/>
        </p:spPr>
        <p:txBody>
          <a:bodyPr wrap="square" rtlCol="0">
            <a:spAutoFit/>
          </a:bodyPr>
          <a:lstStyle/>
          <a:p>
            <a:r>
              <a:rPr lang="en-US" sz="2000" b="1">
                <a:solidFill>
                  <a:srgbClr val="32669A"/>
                </a:solidFill>
                <a:latin typeface="Calibri" panose="020F0502020204030204" pitchFamily="34" charset="0"/>
                <a:cs typeface="Calibri" panose="020F0502020204030204" pitchFamily="34" charset="0"/>
              </a:rPr>
              <a:t>Requests RA/RM/AAS</a:t>
            </a:r>
            <a:endParaRPr lang="en-US" sz="2000">
              <a:solidFill>
                <a:srgbClr val="32669A"/>
              </a:solidFill>
              <a:latin typeface="Calibri" panose="020F0502020204030204" pitchFamily="34" charset="0"/>
              <a:cs typeface="Calibri" panose="020F0502020204030204" pitchFamily="34" charset="0"/>
            </a:endParaRPr>
          </a:p>
          <a:p>
            <a:endParaRPr lang="en-US" sz="800">
              <a:solidFill>
                <a:schemeClr val="bg1">
                  <a:lumMod val="50000"/>
                </a:schemeClr>
              </a:solidFill>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Note:</a:t>
            </a:r>
            <a:r>
              <a:rPr lang="en-US">
                <a:latin typeface="Calibri" panose="020F0502020204030204" pitchFamily="34" charset="0"/>
                <a:cs typeface="Calibri" panose="020F0502020204030204" pitchFamily="34" charset="0"/>
              </a:rPr>
              <a:t> Accommodation </a:t>
            </a:r>
          </a:p>
          <a:p>
            <a:r>
              <a:rPr lang="en-US">
                <a:latin typeface="Calibri" panose="020F0502020204030204" pitchFamily="34" charset="0"/>
                <a:cs typeface="Calibri" panose="020F0502020204030204" pitchFamily="34" charset="0"/>
              </a:rPr>
              <a:t>requests may be made in </a:t>
            </a:r>
            <a:r>
              <a:rPr lang="en-US" b="1" u="sng">
                <a:latin typeface="Calibri" panose="020F0502020204030204" pitchFamily="34" charset="0"/>
                <a:cs typeface="Calibri" panose="020F0502020204030204" pitchFamily="34" charset="0"/>
              </a:rPr>
              <a:t>any</a:t>
            </a:r>
            <a:r>
              <a:rPr lang="en-US">
                <a:latin typeface="Calibri" panose="020F0502020204030204" pitchFamily="34" charset="0"/>
                <a:cs typeface="Calibri" panose="020F0502020204030204" pitchFamily="34" charset="0"/>
              </a:rPr>
              <a:t> form (i.e., verbally, in writing, by other individuals, etc. but must be documented on the RA/RM/AAS Request DCC Form)</a:t>
            </a:r>
          </a:p>
        </p:txBody>
      </p:sp>
      <p:sp>
        <p:nvSpPr>
          <p:cNvPr id="29" name="TextBox 28"/>
          <p:cNvSpPr txBox="1"/>
          <p:nvPr/>
        </p:nvSpPr>
        <p:spPr>
          <a:xfrm>
            <a:off x="507886" y="4088438"/>
            <a:ext cx="3047175" cy="1938992"/>
          </a:xfrm>
          <a:prstGeom prst="rect">
            <a:avLst/>
          </a:prstGeom>
          <a:noFill/>
        </p:spPr>
        <p:txBody>
          <a:bodyPr wrap="square" rtlCol="0">
            <a:spAutoFit/>
          </a:bodyPr>
          <a:lstStyle/>
          <a:p>
            <a:r>
              <a:rPr lang="en-US" sz="2000" b="1">
                <a:solidFill>
                  <a:srgbClr val="32669A"/>
                </a:solidFill>
                <a:latin typeface="Calibri" panose="020F0502020204030204" pitchFamily="34" charset="0"/>
                <a:cs typeface="Calibri" panose="020F0502020204030204" pitchFamily="34" charset="0"/>
              </a:rPr>
              <a:t>Indicates on the Request Form or the 653, Health Questionnaire, </a:t>
            </a:r>
            <a:r>
              <a:rPr lang="en-US" sz="2000">
                <a:latin typeface="Calibri" panose="020F0502020204030204" pitchFamily="34" charset="0"/>
                <a:cs typeface="Calibri" panose="020F0502020204030204" pitchFamily="34" charset="0"/>
              </a:rPr>
              <a:t>that they would like to discuss the need for accommodations with the DC</a:t>
            </a:r>
          </a:p>
        </p:txBody>
      </p:sp>
      <p:sp>
        <p:nvSpPr>
          <p:cNvPr id="30" name="TextBox 29"/>
          <p:cNvSpPr txBox="1"/>
          <p:nvPr/>
        </p:nvSpPr>
        <p:spPr>
          <a:xfrm>
            <a:off x="8464705" y="1916016"/>
            <a:ext cx="3047175" cy="1938992"/>
          </a:xfrm>
          <a:prstGeom prst="rect">
            <a:avLst/>
          </a:prstGeom>
          <a:noFill/>
        </p:spPr>
        <p:txBody>
          <a:bodyPr wrap="square" rtlCol="0">
            <a:spAutoFit/>
          </a:bodyPr>
          <a:lstStyle/>
          <a:p>
            <a:pPr algn="r"/>
            <a:r>
              <a:rPr lang="en-US" sz="2000" b="1">
                <a:solidFill>
                  <a:srgbClr val="32669A"/>
                </a:solidFill>
                <a:latin typeface="Calibri" panose="020F0502020204030204" pitchFamily="34" charset="0"/>
                <a:cs typeface="Calibri" panose="020F0502020204030204" pitchFamily="34" charset="0"/>
              </a:rPr>
              <a:t>Provides documentation </a:t>
            </a:r>
            <a:r>
              <a:rPr lang="en-US" sz="2000">
                <a:latin typeface="Calibri" panose="020F0502020204030204" pitchFamily="34" charset="0"/>
                <a:cs typeface="Calibri" panose="020F0502020204030204" pitchFamily="34" charset="0"/>
              </a:rPr>
              <a:t>that they may be an individual with a disability who may need disability accommodation to participate in Job Corps</a:t>
            </a:r>
          </a:p>
        </p:txBody>
      </p:sp>
      <p:sp>
        <p:nvSpPr>
          <p:cNvPr id="31" name="TextBox 30"/>
          <p:cNvSpPr txBox="1"/>
          <p:nvPr/>
        </p:nvSpPr>
        <p:spPr>
          <a:xfrm>
            <a:off x="8850188" y="4857879"/>
            <a:ext cx="2952791" cy="400110"/>
          </a:xfrm>
          <a:prstGeom prst="rect">
            <a:avLst/>
          </a:prstGeom>
          <a:noFill/>
        </p:spPr>
        <p:txBody>
          <a:bodyPr wrap="square" rtlCol="0">
            <a:spAutoFit/>
          </a:bodyPr>
          <a:lstStyle/>
          <a:p>
            <a:pPr algn="r"/>
            <a:r>
              <a:rPr lang="en-US" sz="2000" b="1">
                <a:solidFill>
                  <a:srgbClr val="32669A"/>
                </a:solidFill>
                <a:latin typeface="Calibri" panose="020F0502020204030204" pitchFamily="34" charset="0"/>
                <a:cs typeface="Calibri" panose="020F0502020204030204" pitchFamily="34" charset="0"/>
              </a:rPr>
              <a:t>The disability is obvious</a:t>
            </a:r>
            <a:endParaRPr lang="en-US" sz="2000">
              <a:solidFill>
                <a:srgbClr val="32669A"/>
              </a:solidFill>
            </a:endParaRPr>
          </a:p>
        </p:txBody>
      </p:sp>
      <p:grpSp>
        <p:nvGrpSpPr>
          <p:cNvPr id="32" name="Group 31"/>
          <p:cNvGrpSpPr/>
          <p:nvPr/>
        </p:nvGrpSpPr>
        <p:grpSpPr>
          <a:xfrm>
            <a:off x="4403041" y="4225795"/>
            <a:ext cx="1648934" cy="1708969"/>
            <a:chOff x="4403041" y="4206545"/>
            <a:chExt cx="1648934" cy="1708969"/>
          </a:xfrm>
          <a:solidFill>
            <a:srgbClr val="92D050"/>
          </a:solidFill>
        </p:grpSpPr>
        <p:grpSp>
          <p:nvGrpSpPr>
            <p:cNvPr id="33" name="Group 32"/>
            <p:cNvGrpSpPr/>
            <p:nvPr/>
          </p:nvGrpSpPr>
          <p:grpSpPr>
            <a:xfrm>
              <a:off x="4403041" y="4206545"/>
              <a:ext cx="1648934" cy="1708969"/>
              <a:chOff x="1934067" y="4649295"/>
              <a:chExt cx="1941921" cy="2012622"/>
            </a:xfrm>
            <a:grpFill/>
          </p:grpSpPr>
          <p:sp>
            <p:nvSpPr>
              <p:cNvPr id="35" name="Rounded Rectangle 50"/>
              <p:cNvSpPr/>
              <p:nvPr/>
            </p:nvSpPr>
            <p:spPr>
              <a:xfrm>
                <a:off x="1934067" y="4719996"/>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ounded Rectangle 51"/>
              <p:cNvSpPr/>
              <p:nvPr/>
            </p:nvSpPr>
            <p:spPr>
              <a:xfrm>
                <a:off x="1934067" y="4649295"/>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4" name="TextBox 33"/>
            <p:cNvSpPr txBox="1"/>
            <p:nvPr/>
          </p:nvSpPr>
          <p:spPr>
            <a:xfrm>
              <a:off x="4705853" y="4826550"/>
              <a:ext cx="1093313" cy="369332"/>
            </a:xfrm>
            <a:prstGeom prst="rect">
              <a:avLst/>
            </a:prstGeom>
            <a:grpFill/>
          </p:spPr>
          <p:txBody>
            <a:bodyPr wrap="none" rtlCol="0">
              <a:spAutoFit/>
            </a:bodyPr>
            <a:lstStyle/>
            <a:p>
              <a:pPr algn="ctr"/>
              <a:r>
                <a:rPr lang="en-US" b="1">
                  <a:solidFill>
                    <a:schemeClr val="bg1"/>
                  </a:solidFill>
                </a:rPr>
                <a:t>Applicant</a:t>
              </a:r>
              <a:endParaRPr lang="id-ID" b="1">
                <a:solidFill>
                  <a:schemeClr val="bg1"/>
                </a:solidFill>
              </a:endParaRPr>
            </a:p>
          </p:txBody>
        </p:sp>
      </p:grpSp>
      <p:grpSp>
        <p:nvGrpSpPr>
          <p:cNvPr id="2" name="Group 1">
            <a:extLst>
              <a:ext uri="{FF2B5EF4-FFF2-40B4-BE49-F238E27FC236}">
                <a16:creationId xmlns:a16="http://schemas.microsoft.com/office/drawing/2014/main" id="{F1D2E605-5232-98FF-4E25-C8C08A698797}"/>
              </a:ext>
            </a:extLst>
          </p:cNvPr>
          <p:cNvGrpSpPr/>
          <p:nvPr/>
        </p:nvGrpSpPr>
        <p:grpSpPr>
          <a:xfrm>
            <a:off x="6140025" y="4206545"/>
            <a:ext cx="1648935" cy="1708968"/>
            <a:chOff x="6140025" y="4206545"/>
            <a:chExt cx="1648935" cy="1708968"/>
          </a:xfrm>
          <a:solidFill>
            <a:srgbClr val="646267"/>
          </a:solidFill>
        </p:grpSpPr>
        <p:grpSp>
          <p:nvGrpSpPr>
            <p:cNvPr id="38" name="Group 37"/>
            <p:cNvGrpSpPr/>
            <p:nvPr/>
          </p:nvGrpSpPr>
          <p:grpSpPr>
            <a:xfrm>
              <a:off x="6140025" y="4206545"/>
              <a:ext cx="1648935" cy="1708968"/>
              <a:chOff x="3979682" y="4649296"/>
              <a:chExt cx="1941922" cy="2012621"/>
            </a:xfrm>
            <a:grpFill/>
          </p:grpSpPr>
          <p:sp>
            <p:nvSpPr>
              <p:cNvPr id="40" name="Rounded Rectangle 53"/>
              <p:cNvSpPr/>
              <p:nvPr/>
            </p:nvSpPr>
            <p:spPr>
              <a:xfrm>
                <a:off x="3979683" y="4719996"/>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ounded Rectangle 54"/>
              <p:cNvSpPr/>
              <p:nvPr/>
            </p:nvSpPr>
            <p:spPr>
              <a:xfrm>
                <a:off x="3979683" y="4649295"/>
                <a:ext cx="1941921" cy="1941921"/>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9" name="TextBox 38"/>
            <p:cNvSpPr txBox="1"/>
            <p:nvPr/>
          </p:nvSpPr>
          <p:spPr>
            <a:xfrm>
              <a:off x="6362460" y="4736190"/>
              <a:ext cx="1192699" cy="646331"/>
            </a:xfrm>
            <a:prstGeom prst="rect">
              <a:avLst/>
            </a:prstGeom>
            <a:grpFill/>
            <a:ln>
              <a:noFill/>
            </a:ln>
          </p:spPr>
          <p:txBody>
            <a:bodyPr wrap="none" rtlCol="0">
              <a:spAutoFit/>
            </a:bodyPr>
            <a:lstStyle/>
            <a:p>
              <a:pPr algn="ctr"/>
              <a:r>
                <a:rPr lang="en-US" b="1">
                  <a:solidFill>
                    <a:schemeClr val="bg1"/>
                  </a:solidFill>
                </a:rPr>
                <a:t>Applicant/</a:t>
              </a:r>
            </a:p>
            <a:p>
              <a:pPr algn="ctr"/>
              <a:r>
                <a:rPr lang="en-US" b="1">
                  <a:solidFill>
                    <a:schemeClr val="bg1"/>
                  </a:solidFill>
                </a:rPr>
                <a:t>Student</a:t>
              </a:r>
              <a:endParaRPr lang="id-ID" b="1">
                <a:solidFill>
                  <a:schemeClr val="bg1"/>
                </a:solidFill>
              </a:endParaRPr>
            </a:p>
          </p:txBody>
        </p:sp>
      </p:grpSp>
      <p:sp>
        <p:nvSpPr>
          <p:cNvPr id="42" name="Slide Number Placeholder 4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0F9B3B-C907-4E2B-9536-8F33F59F8C44}" type="slidenum">
              <a:rPr lang="en-US" smtClean="0"/>
              <a:pPr/>
              <a:t>41</a:t>
            </a:fld>
            <a:endParaRPr lang="en-US"/>
          </a:p>
        </p:txBody>
      </p:sp>
    </p:spTree>
    <p:extLst>
      <p:ext uri="{BB962C8B-B14F-4D97-AF65-F5344CB8AC3E}">
        <p14:creationId xmlns:p14="http://schemas.microsoft.com/office/powerpoint/2010/main" val="138015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2A8021F0-AE3F-F4CC-F584-87D725462D79}"/>
              </a:ext>
            </a:extLst>
          </p:cNvPr>
          <p:cNvSpPr/>
          <p:nvPr/>
        </p:nvSpPr>
        <p:spPr>
          <a:xfrm>
            <a:off x="0" y="1"/>
            <a:ext cx="12192000" cy="6857999"/>
          </a:xfrm>
          <a:prstGeom prst="rect">
            <a:avLst/>
          </a:prstGeom>
          <a:gradFill flip="none" rotWithShape="1">
            <a:gsLst>
              <a:gs pos="35000">
                <a:schemeClr val="accent2">
                  <a:lumMod val="10000"/>
                </a:schemeClr>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grpSp>
        <p:nvGrpSpPr>
          <p:cNvPr id="6" name="Group 5">
            <a:extLst>
              <a:ext uri="{FF2B5EF4-FFF2-40B4-BE49-F238E27FC236}">
                <a16:creationId xmlns:a16="http://schemas.microsoft.com/office/drawing/2014/main" id="{63C393FF-B887-4612-34FA-FCE0E11C99BD}"/>
              </a:ext>
            </a:extLst>
          </p:cNvPr>
          <p:cNvGrpSpPr/>
          <p:nvPr/>
        </p:nvGrpSpPr>
        <p:grpSpPr>
          <a:xfrm>
            <a:off x="950553" y="1693399"/>
            <a:ext cx="2716230" cy="963382"/>
            <a:chOff x="950553" y="1693399"/>
            <a:chExt cx="2716230" cy="963382"/>
          </a:xfrm>
        </p:grpSpPr>
        <p:sp>
          <p:nvSpPr>
            <p:cNvPr id="10" name="모서리가 둥근 직사각형 9">
              <a:extLst>
                <a:ext uri="{FF2B5EF4-FFF2-40B4-BE49-F238E27FC236}">
                  <a16:creationId xmlns:a16="http://schemas.microsoft.com/office/drawing/2014/main" id="{1C19DDDB-F633-BF01-E586-7956B4AC6594}"/>
                </a:ext>
              </a:extLst>
            </p:cNvPr>
            <p:cNvSpPr/>
            <p:nvPr/>
          </p:nvSpPr>
          <p:spPr>
            <a:xfrm>
              <a:off x="950554" y="1693399"/>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TextBox 12">
              <a:extLst>
                <a:ext uri="{FF2B5EF4-FFF2-40B4-BE49-F238E27FC236}">
                  <a16:creationId xmlns:a16="http://schemas.microsoft.com/office/drawing/2014/main" id="{FF6C7972-711E-A877-1561-79BF35918C78}"/>
                </a:ext>
              </a:extLst>
            </p:cNvPr>
            <p:cNvSpPr txBox="1"/>
            <p:nvPr/>
          </p:nvSpPr>
          <p:spPr>
            <a:xfrm>
              <a:off x="950553" y="1851923"/>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Recommended Denial of Enrollment</a:t>
              </a:r>
            </a:p>
          </p:txBody>
        </p:sp>
      </p:grpSp>
      <p:sp>
        <p:nvSpPr>
          <p:cNvPr id="7" name="TextBox 6">
            <a:extLst>
              <a:ext uri="{FF2B5EF4-FFF2-40B4-BE49-F238E27FC236}">
                <a16:creationId xmlns:a16="http://schemas.microsoft.com/office/drawing/2014/main" id="{27379AC8-5645-031C-2545-73D95B2F3723}"/>
              </a:ext>
            </a:extLst>
          </p:cNvPr>
          <p:cNvSpPr txBox="1"/>
          <p:nvPr/>
        </p:nvSpPr>
        <p:spPr>
          <a:xfrm>
            <a:off x="565529" y="274177"/>
            <a:ext cx="7411408" cy="1200329"/>
          </a:xfrm>
          <a:prstGeom prst="rect">
            <a:avLst/>
          </a:prstGeom>
          <a:noFill/>
        </p:spPr>
        <p:txBody>
          <a:bodyPr wrap="square" rtlCol="0">
            <a:spAutoFit/>
          </a:bodyPr>
          <a:lstStyle/>
          <a:p>
            <a:r>
              <a:rPr kumimoji="1" lang="en-US" altLang="ko-Kore-KR" sz="3600">
                <a:solidFill>
                  <a:schemeClr val="bg1"/>
                </a:solidFill>
                <a:latin typeface="+mj-lt"/>
              </a:rPr>
              <a:t>Primary Reasons DAC </a:t>
            </a:r>
          </a:p>
          <a:p>
            <a:r>
              <a:rPr kumimoji="1" lang="en-US" altLang="ko-Kore-KR" sz="3600">
                <a:solidFill>
                  <a:schemeClr val="bg1"/>
                </a:solidFill>
                <a:latin typeface="+mj-lt"/>
              </a:rPr>
              <a:t>Must Meet</a:t>
            </a:r>
          </a:p>
        </p:txBody>
      </p:sp>
      <p:grpSp>
        <p:nvGrpSpPr>
          <p:cNvPr id="18" name="Group 17">
            <a:extLst>
              <a:ext uri="{FF2B5EF4-FFF2-40B4-BE49-F238E27FC236}">
                <a16:creationId xmlns:a16="http://schemas.microsoft.com/office/drawing/2014/main" id="{32FFB948-FAB8-DAE7-E133-5751CBACEB5C}"/>
              </a:ext>
            </a:extLst>
          </p:cNvPr>
          <p:cNvGrpSpPr/>
          <p:nvPr/>
        </p:nvGrpSpPr>
        <p:grpSpPr>
          <a:xfrm>
            <a:off x="3814265" y="1693399"/>
            <a:ext cx="2748743" cy="963382"/>
            <a:chOff x="3814265" y="1693399"/>
            <a:chExt cx="2748743" cy="963382"/>
          </a:xfrm>
        </p:grpSpPr>
        <p:sp>
          <p:nvSpPr>
            <p:cNvPr id="15" name="모서리가 둥근 직사각형 14">
              <a:extLst>
                <a:ext uri="{FF2B5EF4-FFF2-40B4-BE49-F238E27FC236}">
                  <a16:creationId xmlns:a16="http://schemas.microsoft.com/office/drawing/2014/main" id="{13AB3AD2-ADDE-FE91-DC91-DD61A5AE7C44}"/>
                </a:ext>
              </a:extLst>
            </p:cNvPr>
            <p:cNvSpPr/>
            <p:nvPr/>
          </p:nvSpPr>
          <p:spPr>
            <a:xfrm>
              <a:off x="3846779" y="1693399"/>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TextBox 1">
              <a:extLst>
                <a:ext uri="{FF2B5EF4-FFF2-40B4-BE49-F238E27FC236}">
                  <a16:creationId xmlns:a16="http://schemas.microsoft.com/office/drawing/2014/main" id="{C9846D94-D6F5-8C9E-0CDF-F223B77A33BD}"/>
                </a:ext>
              </a:extLst>
            </p:cNvPr>
            <p:cNvSpPr txBox="1"/>
            <p:nvPr/>
          </p:nvSpPr>
          <p:spPr>
            <a:xfrm>
              <a:off x="3814265" y="1851922"/>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Applicant Appealed Denial of Enrollment</a:t>
              </a:r>
            </a:p>
          </p:txBody>
        </p:sp>
      </p:grpSp>
      <p:grpSp>
        <p:nvGrpSpPr>
          <p:cNvPr id="8" name="Group 7">
            <a:extLst>
              <a:ext uri="{FF2B5EF4-FFF2-40B4-BE49-F238E27FC236}">
                <a16:creationId xmlns:a16="http://schemas.microsoft.com/office/drawing/2014/main" id="{9BFA2E1F-0090-2C93-D5C1-3C6B7867C0D6}"/>
              </a:ext>
            </a:extLst>
          </p:cNvPr>
          <p:cNvGrpSpPr/>
          <p:nvPr/>
        </p:nvGrpSpPr>
        <p:grpSpPr>
          <a:xfrm>
            <a:off x="950554" y="3025767"/>
            <a:ext cx="2748743" cy="963382"/>
            <a:chOff x="950554" y="3025767"/>
            <a:chExt cx="2748743" cy="963382"/>
          </a:xfrm>
        </p:grpSpPr>
        <p:sp>
          <p:nvSpPr>
            <p:cNvPr id="5" name="모서리가 둥근 직사각형 9">
              <a:extLst>
                <a:ext uri="{FF2B5EF4-FFF2-40B4-BE49-F238E27FC236}">
                  <a16:creationId xmlns:a16="http://schemas.microsoft.com/office/drawing/2014/main" id="{876438CF-CFD3-9675-0990-6CFA6169F4C6}"/>
                </a:ext>
              </a:extLst>
            </p:cNvPr>
            <p:cNvSpPr/>
            <p:nvPr/>
          </p:nvSpPr>
          <p:spPr>
            <a:xfrm>
              <a:off x="950554" y="3025767"/>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9" name="TextBox 8">
              <a:extLst>
                <a:ext uri="{FF2B5EF4-FFF2-40B4-BE49-F238E27FC236}">
                  <a16:creationId xmlns:a16="http://schemas.microsoft.com/office/drawing/2014/main" id="{8D14B0BD-4591-0891-D9E6-BD73F1BD8895}"/>
                </a:ext>
              </a:extLst>
            </p:cNvPr>
            <p:cNvSpPr txBox="1"/>
            <p:nvPr/>
          </p:nvSpPr>
          <p:spPr>
            <a:xfrm>
              <a:off x="983069" y="3061945"/>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Applicant or Student Requests DA to Participate in JC Program</a:t>
              </a:r>
            </a:p>
          </p:txBody>
        </p:sp>
      </p:grpSp>
      <p:grpSp>
        <p:nvGrpSpPr>
          <p:cNvPr id="19" name="Group 18">
            <a:extLst>
              <a:ext uri="{FF2B5EF4-FFF2-40B4-BE49-F238E27FC236}">
                <a16:creationId xmlns:a16="http://schemas.microsoft.com/office/drawing/2014/main" id="{73F27962-74D4-AA3C-5250-551CBFE89B00}"/>
              </a:ext>
            </a:extLst>
          </p:cNvPr>
          <p:cNvGrpSpPr/>
          <p:nvPr/>
        </p:nvGrpSpPr>
        <p:grpSpPr>
          <a:xfrm>
            <a:off x="3846779" y="3025767"/>
            <a:ext cx="2730574" cy="963382"/>
            <a:chOff x="3846779" y="3025767"/>
            <a:chExt cx="2730574" cy="963382"/>
          </a:xfrm>
        </p:grpSpPr>
        <p:sp>
          <p:nvSpPr>
            <p:cNvPr id="11" name="모서리가 둥근 직사각형 14">
              <a:extLst>
                <a:ext uri="{FF2B5EF4-FFF2-40B4-BE49-F238E27FC236}">
                  <a16:creationId xmlns:a16="http://schemas.microsoft.com/office/drawing/2014/main" id="{8A519D4B-7191-38E6-B5DD-233702175308}"/>
                </a:ext>
              </a:extLst>
            </p:cNvPr>
            <p:cNvSpPr/>
            <p:nvPr/>
          </p:nvSpPr>
          <p:spPr>
            <a:xfrm>
              <a:off x="3846779" y="3025767"/>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 name="TextBox 11">
              <a:extLst>
                <a:ext uri="{FF2B5EF4-FFF2-40B4-BE49-F238E27FC236}">
                  <a16:creationId xmlns:a16="http://schemas.microsoft.com/office/drawing/2014/main" id="{2E3CA6D8-7D81-4661-BAA8-A6B366035BFD}"/>
                </a:ext>
              </a:extLst>
            </p:cNvPr>
            <p:cNvSpPr txBox="1"/>
            <p:nvPr/>
          </p:nvSpPr>
          <p:spPr>
            <a:xfrm>
              <a:off x="3861125" y="3061945"/>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Applicant or Student Provides Documentation of Disability</a:t>
              </a:r>
            </a:p>
          </p:txBody>
        </p:sp>
      </p:grpSp>
      <p:grpSp>
        <p:nvGrpSpPr>
          <p:cNvPr id="16" name="Group 15">
            <a:extLst>
              <a:ext uri="{FF2B5EF4-FFF2-40B4-BE49-F238E27FC236}">
                <a16:creationId xmlns:a16="http://schemas.microsoft.com/office/drawing/2014/main" id="{2B787294-1474-F0D1-43B5-F769EA794BEA}"/>
              </a:ext>
            </a:extLst>
          </p:cNvPr>
          <p:cNvGrpSpPr/>
          <p:nvPr/>
        </p:nvGrpSpPr>
        <p:grpSpPr>
          <a:xfrm>
            <a:off x="950553" y="4338991"/>
            <a:ext cx="2716230" cy="963382"/>
            <a:chOff x="950553" y="4338991"/>
            <a:chExt cx="2716230" cy="963382"/>
          </a:xfrm>
        </p:grpSpPr>
        <p:sp>
          <p:nvSpPr>
            <p:cNvPr id="14" name="모서리가 둥근 직사각형 9">
              <a:extLst>
                <a:ext uri="{FF2B5EF4-FFF2-40B4-BE49-F238E27FC236}">
                  <a16:creationId xmlns:a16="http://schemas.microsoft.com/office/drawing/2014/main" id="{27F924AC-892F-C787-B7A0-D19212684606}"/>
                </a:ext>
              </a:extLst>
            </p:cNvPr>
            <p:cNvSpPr/>
            <p:nvPr/>
          </p:nvSpPr>
          <p:spPr>
            <a:xfrm>
              <a:off x="950554" y="4338991"/>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5" name="TextBox 24">
              <a:extLst>
                <a:ext uri="{FF2B5EF4-FFF2-40B4-BE49-F238E27FC236}">
                  <a16:creationId xmlns:a16="http://schemas.microsoft.com/office/drawing/2014/main" id="{AAAAE99D-9C28-9AB5-DE99-DE8483FCE98C}"/>
                </a:ext>
              </a:extLst>
            </p:cNvPr>
            <p:cNvSpPr txBox="1"/>
            <p:nvPr/>
          </p:nvSpPr>
          <p:spPr>
            <a:xfrm>
              <a:off x="950553" y="4497515"/>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Concerns Identified During Effectiveness Review</a:t>
              </a:r>
            </a:p>
          </p:txBody>
        </p:sp>
      </p:grpSp>
      <p:grpSp>
        <p:nvGrpSpPr>
          <p:cNvPr id="20" name="Group 19">
            <a:extLst>
              <a:ext uri="{FF2B5EF4-FFF2-40B4-BE49-F238E27FC236}">
                <a16:creationId xmlns:a16="http://schemas.microsoft.com/office/drawing/2014/main" id="{87BA0021-9E09-A59C-32E8-3CF959FAD608}"/>
              </a:ext>
            </a:extLst>
          </p:cNvPr>
          <p:cNvGrpSpPr/>
          <p:nvPr/>
        </p:nvGrpSpPr>
        <p:grpSpPr>
          <a:xfrm>
            <a:off x="3814265" y="4338991"/>
            <a:ext cx="2748743" cy="963382"/>
            <a:chOff x="3814265" y="4338991"/>
            <a:chExt cx="2748743" cy="963382"/>
          </a:xfrm>
        </p:grpSpPr>
        <p:sp>
          <p:nvSpPr>
            <p:cNvPr id="26" name="모서리가 둥근 직사각형 14">
              <a:extLst>
                <a:ext uri="{FF2B5EF4-FFF2-40B4-BE49-F238E27FC236}">
                  <a16:creationId xmlns:a16="http://schemas.microsoft.com/office/drawing/2014/main" id="{64C72F40-0891-0CC1-45BC-8A7E3D32E1E2}"/>
                </a:ext>
              </a:extLst>
            </p:cNvPr>
            <p:cNvSpPr/>
            <p:nvPr/>
          </p:nvSpPr>
          <p:spPr>
            <a:xfrm>
              <a:off x="3846779" y="4338991"/>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7" name="TextBox 26">
              <a:extLst>
                <a:ext uri="{FF2B5EF4-FFF2-40B4-BE49-F238E27FC236}">
                  <a16:creationId xmlns:a16="http://schemas.microsoft.com/office/drawing/2014/main" id="{19B014EC-18C8-026D-F9C8-9F968DA2A2B7}"/>
                </a:ext>
              </a:extLst>
            </p:cNvPr>
            <p:cNvSpPr txBox="1"/>
            <p:nvPr/>
          </p:nvSpPr>
          <p:spPr>
            <a:xfrm>
              <a:off x="3814265" y="4497514"/>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DC Receives Referral of Possible Need for AP</a:t>
              </a:r>
            </a:p>
          </p:txBody>
        </p:sp>
      </p:grpSp>
      <p:grpSp>
        <p:nvGrpSpPr>
          <p:cNvPr id="17" name="Group 16">
            <a:extLst>
              <a:ext uri="{FF2B5EF4-FFF2-40B4-BE49-F238E27FC236}">
                <a16:creationId xmlns:a16="http://schemas.microsoft.com/office/drawing/2014/main" id="{665C2673-EE79-30DB-35E3-2DE5736B9D7C}"/>
              </a:ext>
            </a:extLst>
          </p:cNvPr>
          <p:cNvGrpSpPr/>
          <p:nvPr/>
        </p:nvGrpSpPr>
        <p:grpSpPr>
          <a:xfrm>
            <a:off x="918038" y="5576224"/>
            <a:ext cx="2748743" cy="982198"/>
            <a:chOff x="918038" y="5576224"/>
            <a:chExt cx="2748743" cy="982198"/>
          </a:xfrm>
        </p:grpSpPr>
        <p:sp>
          <p:nvSpPr>
            <p:cNvPr id="28" name="모서리가 둥근 직사각형 9">
              <a:extLst>
                <a:ext uri="{FF2B5EF4-FFF2-40B4-BE49-F238E27FC236}">
                  <a16:creationId xmlns:a16="http://schemas.microsoft.com/office/drawing/2014/main" id="{160E8E9D-AE12-5A1A-AF67-A0D66323BEC9}"/>
                </a:ext>
              </a:extLst>
            </p:cNvPr>
            <p:cNvSpPr/>
            <p:nvPr/>
          </p:nvSpPr>
          <p:spPr>
            <a:xfrm>
              <a:off x="918038" y="5576224"/>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9" name="TextBox 28">
              <a:extLst>
                <a:ext uri="{FF2B5EF4-FFF2-40B4-BE49-F238E27FC236}">
                  <a16:creationId xmlns:a16="http://schemas.microsoft.com/office/drawing/2014/main" id="{341E920A-33FF-B850-EA54-197E244AAEE1}"/>
                </a:ext>
              </a:extLst>
            </p:cNvPr>
            <p:cNvSpPr txBox="1"/>
            <p:nvPr/>
          </p:nvSpPr>
          <p:spPr>
            <a:xfrm>
              <a:off x="950553" y="5635092"/>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Student Enters Work-based Learning or Career Transition Readiness</a:t>
              </a:r>
            </a:p>
          </p:txBody>
        </p:sp>
      </p:grpSp>
      <p:grpSp>
        <p:nvGrpSpPr>
          <p:cNvPr id="21" name="Group 20">
            <a:extLst>
              <a:ext uri="{FF2B5EF4-FFF2-40B4-BE49-F238E27FC236}">
                <a16:creationId xmlns:a16="http://schemas.microsoft.com/office/drawing/2014/main" id="{FBEB97D0-01EC-AC22-E875-9ADDE0172983}"/>
              </a:ext>
            </a:extLst>
          </p:cNvPr>
          <p:cNvGrpSpPr/>
          <p:nvPr/>
        </p:nvGrpSpPr>
        <p:grpSpPr>
          <a:xfrm>
            <a:off x="3846778" y="5586383"/>
            <a:ext cx="2716230" cy="963382"/>
            <a:chOff x="3846778" y="5586383"/>
            <a:chExt cx="2716230" cy="963382"/>
          </a:xfrm>
        </p:grpSpPr>
        <p:sp>
          <p:nvSpPr>
            <p:cNvPr id="30" name="모서리가 둥근 직사각형 14">
              <a:extLst>
                <a:ext uri="{FF2B5EF4-FFF2-40B4-BE49-F238E27FC236}">
                  <a16:creationId xmlns:a16="http://schemas.microsoft.com/office/drawing/2014/main" id="{A43BD34F-0372-5E6E-EC13-13A96CD51536}"/>
                </a:ext>
              </a:extLst>
            </p:cNvPr>
            <p:cNvSpPr/>
            <p:nvPr/>
          </p:nvSpPr>
          <p:spPr>
            <a:xfrm>
              <a:off x="3846779" y="5586383"/>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1" name="TextBox 30">
              <a:extLst>
                <a:ext uri="{FF2B5EF4-FFF2-40B4-BE49-F238E27FC236}">
                  <a16:creationId xmlns:a16="http://schemas.microsoft.com/office/drawing/2014/main" id="{6ED7EFA2-16E3-7976-AD93-0E53A53ACCCB}"/>
                </a:ext>
              </a:extLst>
            </p:cNvPr>
            <p:cNvSpPr txBox="1"/>
            <p:nvPr/>
          </p:nvSpPr>
          <p:spPr>
            <a:xfrm>
              <a:off x="3846778" y="5620601"/>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Student Needs Assistance Securing HSE or Certification DA</a:t>
              </a:r>
            </a:p>
          </p:txBody>
        </p:sp>
      </p:grpSp>
      <p:pic>
        <p:nvPicPr>
          <p:cNvPr id="49" name="Picture Placeholder 48" descr="A few women sitting in a library&#10;&#10;Description automatically generated with low confidence">
            <a:extLst>
              <a:ext uri="{FF2B5EF4-FFF2-40B4-BE49-F238E27FC236}">
                <a16:creationId xmlns:a16="http://schemas.microsoft.com/office/drawing/2014/main" id="{2774AA58-B20A-C7E7-E519-E57E185AF61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5ED5D005-DFFB-E10D-C740-B08FDB99E70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42</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355311"/>
            <a:ext cx="9942286" cy="1569660"/>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Transfer/Readmit/Advanced Training Students with Existing APs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43</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760185" y="2077371"/>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Accommodation Files</a:t>
            </a: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43</a:t>
            </a:fld>
            <a:endParaRPr lang="en-US" sz="1200">
              <a:solidFill>
                <a:schemeClr val="bg1"/>
              </a:solidFill>
              <a:latin typeface="Arial" panose="020B0604020202020204" pitchFamily="34" charset="0"/>
              <a:cs typeface="Arial" panose="020B0604020202020204" pitchFamily="34" charset="0"/>
            </a:endParaRPr>
          </a:p>
        </p:txBody>
      </p:sp>
      <p:pic>
        <p:nvPicPr>
          <p:cNvPr id="7" name="Picture Placeholder 6" descr="A person in a wheelchair working on a machine&#10;&#10;Description automatically generated">
            <a:extLst>
              <a:ext uri="{FF2B5EF4-FFF2-40B4-BE49-F238E27FC236}">
                <a16:creationId xmlns:a16="http://schemas.microsoft.com/office/drawing/2014/main" id="{F2FB28E9-4E4A-39A1-F465-01763E05B8C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901724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9C9C015C-782E-644B-849B-B22647F9DBA0}"/>
              </a:ext>
            </a:extLst>
          </p:cNvPr>
          <p:cNvSpPr/>
          <p:nvPr/>
        </p:nvSpPr>
        <p:spPr>
          <a:xfrm>
            <a:off x="1429444" y="2263103"/>
            <a:ext cx="9333112" cy="35590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 name="TextBox 3">
            <a:extLst>
              <a:ext uri="{FF2B5EF4-FFF2-40B4-BE49-F238E27FC236}">
                <a16:creationId xmlns:a16="http://schemas.microsoft.com/office/drawing/2014/main" id="{3D6A0861-9133-6A07-0140-4911FB95FB56}"/>
              </a:ext>
            </a:extLst>
          </p:cNvPr>
          <p:cNvSpPr txBox="1"/>
          <p:nvPr/>
        </p:nvSpPr>
        <p:spPr>
          <a:xfrm>
            <a:off x="5703833" y="2804056"/>
            <a:ext cx="5058723" cy="2477025"/>
          </a:xfrm>
          <a:prstGeom prst="rect">
            <a:avLst/>
          </a:prstGeom>
          <a:noFill/>
          <a:ln>
            <a:noFill/>
          </a:ln>
        </p:spPr>
        <p:txBody>
          <a:bodyPr wrap="square" rtlCol="0">
            <a:spAutoFit/>
          </a:bodyPr>
          <a:lstStyle/>
          <a:p>
            <a:pPr>
              <a:lnSpc>
                <a:spcPct val="109000"/>
              </a:lnSpc>
              <a:spcBef>
                <a:spcPts val="600"/>
              </a:spcBef>
            </a:pPr>
            <a:r>
              <a:rPr kumimoji="1" lang="en-US" altLang="ko-KR" sz="2400"/>
              <a:t>If a student </a:t>
            </a:r>
            <a:r>
              <a:rPr kumimoji="1" lang="en-US" altLang="ko-KR" sz="2400" b="1">
                <a:solidFill>
                  <a:srgbClr val="32669A"/>
                </a:solidFill>
              </a:rPr>
              <a:t>with an AP already in CIS</a:t>
            </a:r>
            <a:r>
              <a:rPr kumimoji="1" lang="en-US" altLang="ko-KR" sz="2400">
                <a:solidFill>
                  <a:srgbClr val="5D5DFF"/>
                </a:solidFill>
              </a:rPr>
              <a:t> </a:t>
            </a:r>
            <a:r>
              <a:rPr kumimoji="1" lang="en-US" altLang="ko-KR" sz="2400"/>
              <a:t>transfers to another center, re-enrolls in the program, or is admitted to an advanced training program, the center </a:t>
            </a:r>
            <a:r>
              <a:rPr kumimoji="1" lang="en-US" altLang="ko-KR" sz="2400" b="1"/>
              <a:t>must engage the individual in the DAP</a:t>
            </a:r>
            <a:r>
              <a:rPr kumimoji="1" lang="en-US" altLang="ko-KR" sz="2400"/>
              <a:t>. </a:t>
            </a:r>
            <a:endParaRPr kumimoji="1" lang="ko-KR" altLang="en-US" sz="2400"/>
          </a:p>
        </p:txBody>
      </p:sp>
      <p:pic>
        <p:nvPicPr>
          <p:cNvPr id="10" name="Picture Placeholder 9" descr="A picture containing person&#10;&#10;Description automatically generated">
            <a:extLst>
              <a:ext uri="{FF2B5EF4-FFF2-40B4-BE49-F238E27FC236}">
                <a16:creationId xmlns:a16="http://schemas.microsoft.com/office/drawing/2014/main" id="{D33AA95B-67E6-873D-BD93-B5A214462A6C}"/>
              </a:ext>
            </a:extLst>
          </p:cNvPr>
          <p:cNvPicPr>
            <a:picLocks noGrp="1" noChangeAspect="1"/>
          </p:cNvPicPr>
          <p:nvPr>
            <p:ph type="pic" sz="quarter" idx="27"/>
          </p:nvPr>
        </p:nvPicPr>
        <p:blipFill>
          <a:blip r:embed="rId3" cstate="email">
            <a:extLst>
              <a:ext uri="{28A0092B-C50C-407E-A947-70E740481C1C}">
                <a14:useLocalDpi xmlns:a14="http://schemas.microsoft.com/office/drawing/2010/main"/>
              </a:ext>
            </a:extLst>
          </a:blip>
          <a:srcRect/>
          <a:stretch>
            <a:fillRect/>
          </a:stretch>
        </p:blipFill>
        <p:spPr>
          <a:xfrm>
            <a:off x="1428750" y="2263775"/>
            <a:ext cx="3917950" cy="3557588"/>
          </a:xfrm>
        </p:spPr>
      </p:pic>
      <p:sp>
        <p:nvSpPr>
          <p:cNvPr id="8" name="Title 110">
            <a:extLst>
              <a:ext uri="{FF2B5EF4-FFF2-40B4-BE49-F238E27FC236}">
                <a16:creationId xmlns:a16="http://schemas.microsoft.com/office/drawing/2014/main" id="{A22A15F7-F044-A22B-7E0A-DDB8E9C69300}"/>
              </a:ext>
            </a:extLst>
          </p:cNvPr>
          <p:cNvSpPr txBox="1">
            <a:spLocks/>
          </p:cNvSpPr>
          <p:nvPr/>
        </p:nvSpPr>
        <p:spPr>
          <a:xfrm>
            <a:off x="1037362" y="354115"/>
            <a:ext cx="10316438" cy="1638490"/>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3600" b="1">
                <a:solidFill>
                  <a:schemeClr val="bg1"/>
                </a:solidFill>
                <a:latin typeface="Montserrat" panose="00000500000000000000" pitchFamily="2" charset="0"/>
              </a:rPr>
              <a:t>Accommodation Files for </a:t>
            </a:r>
            <a:r>
              <a:rPr lang="en-US" sz="3600">
                <a:solidFill>
                  <a:srgbClr val="32669A"/>
                </a:solidFill>
                <a:latin typeface="+mj-lt"/>
              </a:rPr>
              <a:t>Transfer/Readmit/Advanced Training Students with Existing APs</a:t>
            </a:r>
          </a:p>
        </p:txBody>
      </p:sp>
      <p:sp>
        <p:nvSpPr>
          <p:cNvPr id="2" name="Slide Number Placeholder 5">
            <a:extLst>
              <a:ext uri="{FF2B5EF4-FFF2-40B4-BE49-F238E27FC236}">
                <a16:creationId xmlns:a16="http://schemas.microsoft.com/office/drawing/2014/main" id="{5EB666A3-DD38-F0BC-7BC9-3867038E78C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44</a:t>
            </a:fld>
            <a:endParaRPr lang="en-US" sz="1200">
              <a:cs typeface="Arial" panose="020B0604020202020204" pitchFamily="34" charset="0"/>
            </a:endParaRPr>
          </a:p>
        </p:txBody>
      </p:sp>
    </p:spTree>
    <p:extLst>
      <p:ext uri="{BB962C8B-B14F-4D97-AF65-F5344CB8AC3E}">
        <p14:creationId xmlns:p14="http://schemas.microsoft.com/office/powerpoint/2010/main" val="3882709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10129-BD8D-A4FA-5F51-7884A3E725E2}"/>
              </a:ext>
            </a:extLst>
          </p:cNvPr>
          <p:cNvSpPr txBox="1"/>
          <p:nvPr/>
        </p:nvSpPr>
        <p:spPr>
          <a:xfrm>
            <a:off x="565527" y="456094"/>
            <a:ext cx="6837044" cy="1015663"/>
          </a:xfrm>
          <a:prstGeom prst="rect">
            <a:avLst/>
          </a:prstGeom>
          <a:noFill/>
        </p:spPr>
        <p:txBody>
          <a:bodyPr wrap="square" rtlCol="0">
            <a:spAutoFit/>
          </a:bodyPr>
          <a:lstStyle/>
          <a:p>
            <a:r>
              <a:rPr kumimoji="1" lang="en-US" altLang="ko-Kore-KR" sz="3600">
                <a:solidFill>
                  <a:srgbClr val="32669A"/>
                </a:solidFill>
                <a:latin typeface="+mj-lt"/>
              </a:rPr>
              <a:t>Previous Documentation</a:t>
            </a:r>
          </a:p>
          <a:p>
            <a:r>
              <a:rPr kumimoji="1" lang="en-US" altLang="ko-Kore-KR" sz="2400">
                <a:latin typeface="+mj-lt"/>
              </a:rPr>
              <a:t>Transfers, Readmission or Advanced Training</a:t>
            </a:r>
          </a:p>
        </p:txBody>
      </p:sp>
      <p:sp>
        <p:nvSpPr>
          <p:cNvPr id="37" name="TextBox 36">
            <a:extLst>
              <a:ext uri="{FF2B5EF4-FFF2-40B4-BE49-F238E27FC236}">
                <a16:creationId xmlns:a16="http://schemas.microsoft.com/office/drawing/2014/main" id="{A5DA901F-6574-D1BE-C741-ED33F2FDAA52}"/>
              </a:ext>
            </a:extLst>
          </p:cNvPr>
          <p:cNvSpPr txBox="1"/>
          <p:nvPr/>
        </p:nvSpPr>
        <p:spPr>
          <a:xfrm>
            <a:off x="880372" y="1841107"/>
            <a:ext cx="2524050" cy="830997"/>
          </a:xfrm>
          <a:prstGeom prst="rect">
            <a:avLst/>
          </a:prstGeom>
          <a:noFill/>
        </p:spPr>
        <p:txBody>
          <a:bodyPr wrap="square" rtlCol="0">
            <a:spAutoFit/>
          </a:bodyPr>
          <a:lstStyle/>
          <a:p>
            <a:pPr algn="ctr"/>
            <a:r>
              <a:rPr kumimoji="1" lang="en-US" altLang="ko-Kore-KR" sz="2400" b="1">
                <a:latin typeface="+mj-lt"/>
              </a:rPr>
              <a:t>Documentation Available?</a:t>
            </a:r>
          </a:p>
        </p:txBody>
      </p:sp>
      <p:sp>
        <p:nvSpPr>
          <p:cNvPr id="40" name="TextBox 39">
            <a:extLst>
              <a:ext uri="{FF2B5EF4-FFF2-40B4-BE49-F238E27FC236}">
                <a16:creationId xmlns:a16="http://schemas.microsoft.com/office/drawing/2014/main" id="{D0FC3521-29BA-B724-3890-553F983466C6}"/>
              </a:ext>
            </a:extLst>
          </p:cNvPr>
          <p:cNvSpPr txBox="1"/>
          <p:nvPr/>
        </p:nvSpPr>
        <p:spPr>
          <a:xfrm>
            <a:off x="565527" y="2770292"/>
            <a:ext cx="3153741" cy="3163110"/>
          </a:xfrm>
          <a:prstGeom prst="rect">
            <a:avLst/>
          </a:prstGeom>
          <a:noFill/>
        </p:spPr>
        <p:txBody>
          <a:bodyPr wrap="square" rtlCol="0">
            <a:spAutoFit/>
          </a:bodyPr>
          <a:lstStyle/>
          <a:p>
            <a:pPr marL="342900" indent="-342900">
              <a:lnSpc>
                <a:spcPct val="109000"/>
              </a:lnSpc>
              <a:spcBef>
                <a:spcPts val="600"/>
              </a:spcBef>
              <a:buClr>
                <a:srgbClr val="32669A"/>
              </a:buClr>
              <a:buFont typeface="Wingdings" panose="05000000000000000000" pitchFamily="2" charset="2"/>
              <a:buChar char="§"/>
            </a:pPr>
            <a:r>
              <a:rPr kumimoji="1" lang="en-US" altLang="ko-Kore-KR" sz="2000"/>
              <a:t>Has or had the previous center uploaded documentation of the disability to E-Folder?</a:t>
            </a:r>
          </a:p>
          <a:p>
            <a:pPr marL="342900" indent="-342900">
              <a:lnSpc>
                <a:spcPct val="109000"/>
              </a:lnSpc>
              <a:spcBef>
                <a:spcPts val="600"/>
              </a:spcBef>
              <a:buClr>
                <a:srgbClr val="32669A"/>
              </a:buClr>
              <a:buFont typeface="Wingdings" panose="05000000000000000000" pitchFamily="2" charset="2"/>
              <a:buChar char="§"/>
            </a:pPr>
            <a:r>
              <a:rPr kumimoji="1" lang="en-US" altLang="ko-Kore-KR" sz="2000"/>
              <a:t>Is there documentation of the disability in the  Student Health Record (SHR)?</a:t>
            </a:r>
          </a:p>
        </p:txBody>
      </p:sp>
      <p:sp>
        <p:nvSpPr>
          <p:cNvPr id="42" name="직사각형 41">
            <a:extLst>
              <a:ext uri="{FF2B5EF4-FFF2-40B4-BE49-F238E27FC236}">
                <a16:creationId xmlns:a16="http://schemas.microsoft.com/office/drawing/2014/main" id="{CD5001D6-9BE8-5DF9-FE2E-33EC918DAC6E}"/>
              </a:ext>
            </a:extLst>
          </p:cNvPr>
          <p:cNvSpPr/>
          <p:nvPr/>
        </p:nvSpPr>
        <p:spPr>
          <a:xfrm>
            <a:off x="7831022" y="0"/>
            <a:ext cx="4360977" cy="6858000"/>
          </a:xfrm>
          <a:prstGeom prst="rect">
            <a:avLst/>
          </a:prstGeom>
          <a:gradFill flip="none" rotWithShape="1">
            <a:gsLst>
              <a:gs pos="0">
                <a:schemeClr val="accent2">
                  <a:lumMod val="10000"/>
                </a:schemeClr>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cxnSp>
        <p:nvCxnSpPr>
          <p:cNvPr id="49" name="직선 연결선 6">
            <a:extLst>
              <a:ext uri="{FF2B5EF4-FFF2-40B4-BE49-F238E27FC236}">
                <a16:creationId xmlns:a16="http://schemas.microsoft.com/office/drawing/2014/main" id="{5378EE5E-F96B-5EDB-B386-28B2F7B0446E}"/>
              </a:ext>
            </a:extLst>
          </p:cNvPr>
          <p:cNvCxnSpPr>
            <a:cxnSpLocks/>
          </p:cNvCxnSpPr>
          <p:nvPr/>
        </p:nvCxnSpPr>
        <p:spPr>
          <a:xfrm>
            <a:off x="3961618" y="1333538"/>
            <a:ext cx="0" cy="482733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872828C-B28E-5EEF-3C17-07E33D1A1DB6}"/>
              </a:ext>
            </a:extLst>
          </p:cNvPr>
          <p:cNvSpPr txBox="1"/>
          <p:nvPr/>
        </p:nvSpPr>
        <p:spPr>
          <a:xfrm>
            <a:off x="8160158" y="992614"/>
            <a:ext cx="3632748" cy="2246769"/>
          </a:xfrm>
          <a:prstGeom prst="rect">
            <a:avLst/>
          </a:prstGeom>
          <a:noFill/>
        </p:spPr>
        <p:txBody>
          <a:bodyPr wrap="square" rtlCol="0">
            <a:spAutoFit/>
          </a:bodyPr>
          <a:lstStyle/>
          <a:p>
            <a:pPr algn="ctr"/>
            <a:r>
              <a:rPr lang="en-US" altLang="ko-KR" sz="2000">
                <a:solidFill>
                  <a:schemeClr val="bg1"/>
                </a:solidFill>
                <a:latin typeface="+mj-lt"/>
              </a:rPr>
              <a:t>If the documentation cannot be obtained, then document in the AP notes within CIS that the student previously had an AP documented in CIS and the center’s efforts to obtain the documentation. </a:t>
            </a:r>
          </a:p>
        </p:txBody>
      </p:sp>
      <p:cxnSp>
        <p:nvCxnSpPr>
          <p:cNvPr id="52" name="직선 연결선 51">
            <a:extLst>
              <a:ext uri="{FF2B5EF4-FFF2-40B4-BE49-F238E27FC236}">
                <a16:creationId xmlns:a16="http://schemas.microsoft.com/office/drawing/2014/main" id="{C87E2786-264F-CAC3-BF4F-4F24C957FB7F}"/>
              </a:ext>
            </a:extLst>
          </p:cNvPr>
          <p:cNvCxnSpPr>
            <a:cxnSpLocks/>
          </p:cNvCxnSpPr>
          <p:nvPr/>
        </p:nvCxnSpPr>
        <p:spPr>
          <a:xfrm>
            <a:off x="8470746" y="3364992"/>
            <a:ext cx="30815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516B11-C9F1-7586-EDD4-70AD87A60310}"/>
              </a:ext>
            </a:extLst>
          </p:cNvPr>
          <p:cNvSpPr txBox="1"/>
          <p:nvPr/>
        </p:nvSpPr>
        <p:spPr>
          <a:xfrm>
            <a:off x="4513119" y="1893810"/>
            <a:ext cx="2524050" cy="830997"/>
          </a:xfrm>
          <a:prstGeom prst="rect">
            <a:avLst/>
          </a:prstGeom>
          <a:noFill/>
        </p:spPr>
        <p:txBody>
          <a:bodyPr wrap="square" rtlCol="0">
            <a:spAutoFit/>
          </a:bodyPr>
          <a:lstStyle/>
          <a:p>
            <a:pPr algn="ctr"/>
            <a:r>
              <a:rPr kumimoji="1" lang="en-US" altLang="ko-Kore-KR" sz="2400" b="1">
                <a:latin typeface="+mj-lt"/>
              </a:rPr>
              <a:t>Documentation Not Received?</a:t>
            </a:r>
          </a:p>
        </p:txBody>
      </p:sp>
      <p:sp>
        <p:nvSpPr>
          <p:cNvPr id="8" name="TextBox 7">
            <a:extLst>
              <a:ext uri="{FF2B5EF4-FFF2-40B4-BE49-F238E27FC236}">
                <a16:creationId xmlns:a16="http://schemas.microsoft.com/office/drawing/2014/main" id="{7CECAD73-A258-6C93-7A6A-1503CFA322F8}"/>
              </a:ext>
            </a:extLst>
          </p:cNvPr>
          <p:cNvSpPr txBox="1"/>
          <p:nvPr/>
        </p:nvSpPr>
        <p:spPr>
          <a:xfrm>
            <a:off x="4198274" y="2822995"/>
            <a:ext cx="3153741" cy="1408784"/>
          </a:xfrm>
          <a:prstGeom prst="rect">
            <a:avLst/>
          </a:prstGeom>
          <a:noFill/>
        </p:spPr>
        <p:txBody>
          <a:bodyPr wrap="square" rtlCol="0">
            <a:spAutoFit/>
          </a:bodyPr>
          <a:lstStyle/>
          <a:p>
            <a:pPr marL="342900" indent="-342900">
              <a:lnSpc>
                <a:spcPct val="109000"/>
              </a:lnSpc>
              <a:spcBef>
                <a:spcPts val="600"/>
              </a:spcBef>
              <a:buClr>
                <a:srgbClr val="32669A"/>
              </a:buClr>
              <a:buFont typeface="Wingdings" panose="05000000000000000000" pitchFamily="2" charset="2"/>
              <a:buChar char="§"/>
            </a:pPr>
            <a:r>
              <a:rPr kumimoji="1" lang="en-US" altLang="ko-Kore-KR" sz="2000"/>
              <a:t>If not, DC must request that the sending center upload the existing documentation. </a:t>
            </a:r>
          </a:p>
        </p:txBody>
      </p:sp>
      <p:sp>
        <p:nvSpPr>
          <p:cNvPr id="9" name="TextBox 8">
            <a:extLst>
              <a:ext uri="{FF2B5EF4-FFF2-40B4-BE49-F238E27FC236}">
                <a16:creationId xmlns:a16="http://schemas.microsoft.com/office/drawing/2014/main" id="{8973BED0-6676-F48A-1697-F50596641EB0}"/>
              </a:ext>
            </a:extLst>
          </p:cNvPr>
          <p:cNvSpPr txBox="1"/>
          <p:nvPr/>
        </p:nvSpPr>
        <p:spPr>
          <a:xfrm>
            <a:off x="8400649" y="3671507"/>
            <a:ext cx="3225824" cy="1938992"/>
          </a:xfrm>
          <a:prstGeom prst="rect">
            <a:avLst/>
          </a:prstGeom>
          <a:noFill/>
        </p:spPr>
        <p:txBody>
          <a:bodyPr wrap="square" rtlCol="0">
            <a:spAutoFit/>
          </a:bodyPr>
          <a:lstStyle/>
          <a:p>
            <a:pPr algn="ctr"/>
            <a:r>
              <a:rPr lang="en-US" altLang="ko-KR" sz="2400" b="1">
                <a:solidFill>
                  <a:schemeClr val="bg1"/>
                </a:solidFill>
                <a:latin typeface="+mj-lt"/>
              </a:rPr>
              <a:t>Then continue to provide the previously agreed upon accommodations. </a:t>
            </a:r>
          </a:p>
        </p:txBody>
      </p:sp>
      <p:sp>
        <p:nvSpPr>
          <p:cNvPr id="2" name="Slide Number Placeholder 5">
            <a:extLst>
              <a:ext uri="{FF2B5EF4-FFF2-40B4-BE49-F238E27FC236}">
                <a16:creationId xmlns:a16="http://schemas.microsoft.com/office/drawing/2014/main" id="{1A9354BD-11D0-EA3A-8271-A84FF405584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cs typeface="Arial" panose="020B0604020202020204" pitchFamily="34" charset="0"/>
              </a:rPr>
              <a:pPr algn="r"/>
              <a:t>45</a:t>
            </a:fld>
            <a:endParaRPr lang="en-US" sz="1200">
              <a:solidFill>
                <a:schemeClr val="bg1"/>
              </a:solidFill>
              <a:cs typeface="Arial" panose="020B0604020202020204" pitchFamily="34" charset="0"/>
            </a:endParaRPr>
          </a:p>
        </p:txBody>
      </p:sp>
    </p:spTree>
    <p:extLst>
      <p:ext uri="{BB962C8B-B14F-4D97-AF65-F5344CB8AC3E}">
        <p14:creationId xmlns:p14="http://schemas.microsoft.com/office/powerpoint/2010/main" val="3195035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6" y="947317"/>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Resources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46</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760185" y="2077371"/>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Websites</a:t>
            </a: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46</a:t>
            </a:fld>
            <a:endParaRPr lang="en-US" sz="1200">
              <a:solidFill>
                <a:schemeClr val="bg1"/>
              </a:solidFill>
              <a:latin typeface="Arial" panose="020B0604020202020204" pitchFamily="34" charset="0"/>
              <a:cs typeface="Arial" panose="020B0604020202020204" pitchFamily="34" charset="0"/>
            </a:endParaRPr>
          </a:p>
        </p:txBody>
      </p:sp>
      <p:pic>
        <p:nvPicPr>
          <p:cNvPr id="7" name="Picture Placeholder 6" descr="A close-up of a logo&#10;&#10;Description automatically generated">
            <a:extLst>
              <a:ext uri="{FF2B5EF4-FFF2-40B4-BE49-F238E27FC236}">
                <a16:creationId xmlns:a16="http://schemas.microsoft.com/office/drawing/2014/main" id="{2D0A54CD-46DE-2B71-B154-E3194610CBB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3146436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a:latin typeface="+mj-lt"/>
              </a:rPr>
              <a:t>Job Corps Disability Support Services Website</a:t>
            </a:r>
            <a:br>
              <a:rPr lang="en-US"/>
            </a:br>
            <a:r>
              <a:rPr lang="en-US" sz="2200" b="0">
                <a:solidFill>
                  <a:schemeClr val="tx1"/>
                </a:solidFill>
              </a:rPr>
              <a:t>https://supportservices.jobcorps.gov/disability/Pages/default.aspx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t>47</a:t>
            </a:fld>
            <a:endParaRPr lang="en-US"/>
          </a:p>
        </p:txBody>
      </p:sp>
      <p:pic>
        <p:nvPicPr>
          <p:cNvPr id="5" name="Picture 4">
            <a:extLst>
              <a:ext uri="{FF2B5EF4-FFF2-40B4-BE49-F238E27FC236}">
                <a16:creationId xmlns:a16="http://schemas.microsoft.com/office/drawing/2014/main" id="{7E99B3C3-B891-437B-2871-5FA79EAD4D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88" y="1690688"/>
            <a:ext cx="11453730" cy="4658939"/>
          </a:xfrm>
          <a:prstGeom prst="rect">
            <a:avLst/>
          </a:prstGeom>
          <a:ln>
            <a:solidFill>
              <a:schemeClr val="tx1"/>
            </a:solidFill>
          </a:ln>
        </p:spPr>
      </p:pic>
    </p:spTree>
    <p:extLst>
      <p:ext uri="{BB962C8B-B14F-4D97-AF65-F5344CB8AC3E}">
        <p14:creationId xmlns:p14="http://schemas.microsoft.com/office/powerpoint/2010/main" val="3021504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10;&#10;Description automatically generated">
            <a:extLst>
              <a:ext uri="{FF2B5EF4-FFF2-40B4-BE49-F238E27FC236}">
                <a16:creationId xmlns:a16="http://schemas.microsoft.com/office/drawing/2014/main" id="{22AE65AA-58E7-952D-CFDF-7BF9C91CCDD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7" name="직사각형 6">
            <a:extLst>
              <a:ext uri="{FF2B5EF4-FFF2-40B4-BE49-F238E27FC236}">
                <a16:creationId xmlns:a16="http://schemas.microsoft.com/office/drawing/2014/main" id="{1DF96082-24A6-0D7F-B6DB-D4FB9E6DF7DD}"/>
              </a:ext>
            </a:extLst>
          </p:cNvPr>
          <p:cNvSpPr/>
          <p:nvPr/>
        </p:nvSpPr>
        <p:spPr>
          <a:xfrm>
            <a:off x="8021" y="0"/>
            <a:ext cx="12192000" cy="6858000"/>
          </a:xfrm>
          <a:prstGeom prst="rect">
            <a:avLst/>
          </a:prstGeom>
          <a:solidFill>
            <a:srgbClr val="D7D4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2F47BFA2-EE63-518E-40DF-017C835CD09F}"/>
              </a:ext>
            </a:extLst>
          </p:cNvPr>
          <p:cNvSpPr txBox="1"/>
          <p:nvPr/>
        </p:nvSpPr>
        <p:spPr>
          <a:xfrm>
            <a:off x="5240421" y="1069569"/>
            <a:ext cx="6228080" cy="1338828"/>
          </a:xfrm>
          <a:prstGeom prst="rect">
            <a:avLst/>
          </a:prstGeom>
          <a:noFill/>
        </p:spPr>
        <p:txBody>
          <a:bodyPr wrap="square">
            <a:spAutoFit/>
          </a:bodyPr>
          <a:lstStyle/>
          <a:p>
            <a:pPr>
              <a:lnSpc>
                <a:spcPct val="90000"/>
              </a:lnSpc>
            </a:pPr>
            <a:r>
              <a:rPr kumimoji="1" lang="en-US" altLang="ko-Kore-KR" sz="9000">
                <a:solidFill>
                  <a:srgbClr val="32669A"/>
                </a:solidFill>
                <a:latin typeface="+mj-lt"/>
              </a:rPr>
              <a:t>Questions?</a:t>
            </a:r>
            <a:endParaRPr lang="en-US" altLang="ko-KR" sz="9000">
              <a:solidFill>
                <a:srgbClr val="32669A"/>
              </a:solidFill>
              <a:latin typeface="+mj-lt"/>
              <a:ea typeface="Calibri" panose="020F0502020204030204" pitchFamily="34" charset="0"/>
            </a:endParaRPr>
          </a:p>
        </p:txBody>
      </p:sp>
      <p:sp>
        <p:nvSpPr>
          <p:cNvPr id="2" name="Slide Number Placeholder 5">
            <a:extLst>
              <a:ext uri="{FF2B5EF4-FFF2-40B4-BE49-F238E27FC236}">
                <a16:creationId xmlns:a16="http://schemas.microsoft.com/office/drawing/2014/main" id="{EA758FB0-6D52-89F9-CA21-44A0B5BC7D9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48</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98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07DDB173-9B52-2E05-E1E8-9C78EB9E2E9F}"/>
              </a:ext>
            </a:extLst>
          </p:cNvPr>
          <p:cNvSpPr/>
          <p:nvPr/>
        </p:nvSpPr>
        <p:spPr>
          <a:xfrm>
            <a:off x="1597791" y="442364"/>
            <a:ext cx="2496691" cy="1466492"/>
          </a:xfrm>
          <a:prstGeom prst="rect">
            <a:avLst/>
          </a:prstGeom>
        </p:spPr>
        <p:txBody>
          <a:bodyPr wrap="square">
            <a:spAutoFit/>
          </a:bodyPr>
          <a:lstStyle/>
          <a:p>
            <a:pPr lvl="0">
              <a:lnSpc>
                <a:spcPct val="114000"/>
              </a:lnSpc>
              <a:spcBef>
                <a:spcPts val="600"/>
              </a:spcBef>
            </a:pPr>
            <a:r>
              <a:rPr lang="en-US" altLang="ko-KR" sz="2000">
                <a:solidFill>
                  <a:srgbClr val="646267"/>
                </a:solidFill>
                <a:latin typeface="+mj-lt"/>
                <a:ea typeface="맑은 고딕" panose="020B0503020000020004" pitchFamily="50" charset="-127"/>
              </a:rPr>
              <a:t>Communication must be as effective as communication with others.</a:t>
            </a:r>
          </a:p>
        </p:txBody>
      </p:sp>
      <p:sp>
        <p:nvSpPr>
          <p:cNvPr id="6" name="직사각형 5">
            <a:extLst>
              <a:ext uri="{FF2B5EF4-FFF2-40B4-BE49-F238E27FC236}">
                <a16:creationId xmlns:a16="http://schemas.microsoft.com/office/drawing/2014/main" id="{9D1AD4FB-49B5-91CA-8E08-F30BD07ADBEE}"/>
              </a:ext>
            </a:extLst>
          </p:cNvPr>
          <p:cNvSpPr/>
          <p:nvPr/>
        </p:nvSpPr>
        <p:spPr>
          <a:xfrm>
            <a:off x="848546" y="418557"/>
            <a:ext cx="726373" cy="769441"/>
          </a:xfrm>
          <a:prstGeom prst="rect">
            <a:avLst/>
          </a:prstGeom>
        </p:spPr>
        <p:txBody>
          <a:bodyPr wrap="square">
            <a:spAutoFit/>
          </a:bodyPr>
          <a:lstStyle/>
          <a:p>
            <a:pPr lvl="0"/>
            <a:r>
              <a:rPr lang="en-US" altLang="ko-KR" sz="4400">
                <a:solidFill>
                  <a:srgbClr val="32669A"/>
                </a:solidFill>
                <a:latin typeface="+mj-lt"/>
                <a:ea typeface="맑은 고딕" panose="020B0503020000020004" pitchFamily="50" charset="-127"/>
              </a:rPr>
              <a:t>A.</a:t>
            </a:r>
          </a:p>
        </p:txBody>
      </p:sp>
      <p:cxnSp>
        <p:nvCxnSpPr>
          <p:cNvPr id="9" name="직선 연결선[R] 8">
            <a:extLst>
              <a:ext uri="{FF2B5EF4-FFF2-40B4-BE49-F238E27FC236}">
                <a16:creationId xmlns:a16="http://schemas.microsoft.com/office/drawing/2014/main" id="{995522E4-301F-B6D5-7CC7-658F855C75D9}"/>
              </a:ext>
            </a:extLst>
          </p:cNvPr>
          <p:cNvCxnSpPr>
            <a:cxnSpLocks/>
          </p:cNvCxnSpPr>
          <p:nvPr/>
        </p:nvCxnSpPr>
        <p:spPr>
          <a:xfrm>
            <a:off x="4117354" y="418557"/>
            <a:ext cx="0" cy="198508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직사각형 20">
            <a:extLst>
              <a:ext uri="{FF2B5EF4-FFF2-40B4-BE49-F238E27FC236}">
                <a16:creationId xmlns:a16="http://schemas.microsoft.com/office/drawing/2014/main" id="{0CF1BCA0-3068-12F9-39C2-FEA0996C2FFF}"/>
              </a:ext>
            </a:extLst>
          </p:cNvPr>
          <p:cNvSpPr/>
          <p:nvPr/>
        </p:nvSpPr>
        <p:spPr>
          <a:xfrm>
            <a:off x="4189185" y="418557"/>
            <a:ext cx="671647" cy="769441"/>
          </a:xfrm>
          <a:prstGeom prst="rect">
            <a:avLst/>
          </a:prstGeom>
        </p:spPr>
        <p:txBody>
          <a:bodyPr wrap="square">
            <a:spAutoFit/>
          </a:bodyPr>
          <a:lstStyle/>
          <a:p>
            <a:pPr lvl="0"/>
            <a:r>
              <a:rPr lang="en-US" altLang="ko-KR" sz="4400">
                <a:solidFill>
                  <a:srgbClr val="32669A"/>
                </a:solidFill>
                <a:latin typeface="+mj-lt"/>
                <a:ea typeface="맑은 고딕" panose="020B0503020000020004" pitchFamily="50" charset="-127"/>
              </a:rPr>
              <a:t>B.</a:t>
            </a:r>
          </a:p>
        </p:txBody>
      </p:sp>
      <p:sp>
        <p:nvSpPr>
          <p:cNvPr id="25" name="직사각형 24">
            <a:extLst>
              <a:ext uri="{FF2B5EF4-FFF2-40B4-BE49-F238E27FC236}">
                <a16:creationId xmlns:a16="http://schemas.microsoft.com/office/drawing/2014/main" id="{C67E7CDC-DAE7-8940-A944-1E97AD939E20}"/>
              </a:ext>
            </a:extLst>
          </p:cNvPr>
          <p:cNvSpPr/>
          <p:nvPr/>
        </p:nvSpPr>
        <p:spPr>
          <a:xfrm>
            <a:off x="6739677" y="403755"/>
            <a:ext cx="838499" cy="769441"/>
          </a:xfrm>
          <a:prstGeom prst="rect">
            <a:avLst/>
          </a:prstGeom>
        </p:spPr>
        <p:txBody>
          <a:bodyPr wrap="square">
            <a:spAutoFit/>
          </a:bodyPr>
          <a:lstStyle/>
          <a:p>
            <a:pPr lvl="0"/>
            <a:r>
              <a:rPr lang="en-US" altLang="ko-KR" sz="4400">
                <a:solidFill>
                  <a:srgbClr val="32669A"/>
                </a:solidFill>
                <a:latin typeface="+mj-lt"/>
                <a:ea typeface="맑은 고딕" panose="020B0503020000020004" pitchFamily="50" charset="-127"/>
              </a:rPr>
              <a:t>C.</a:t>
            </a:r>
          </a:p>
        </p:txBody>
      </p:sp>
      <p:sp>
        <p:nvSpPr>
          <p:cNvPr id="12" name="TextBox 11">
            <a:extLst>
              <a:ext uri="{FF2B5EF4-FFF2-40B4-BE49-F238E27FC236}">
                <a16:creationId xmlns:a16="http://schemas.microsoft.com/office/drawing/2014/main" id="{3C72A6A6-ACE7-5524-F9B9-AF2D0055EA9E}"/>
              </a:ext>
            </a:extLst>
          </p:cNvPr>
          <p:cNvSpPr txBox="1"/>
          <p:nvPr/>
        </p:nvSpPr>
        <p:spPr>
          <a:xfrm>
            <a:off x="7505606" y="3743144"/>
            <a:ext cx="4130749" cy="2449838"/>
          </a:xfrm>
          <a:prstGeom prst="rect">
            <a:avLst/>
          </a:prstGeom>
          <a:noFill/>
        </p:spPr>
        <p:txBody>
          <a:bodyPr wrap="square" rtlCol="0" anchor="ctr">
            <a:spAutoFit/>
          </a:bodyPr>
          <a:lstStyle/>
          <a:p>
            <a:pPr algn="ctr">
              <a:lnSpc>
                <a:spcPct val="109000"/>
              </a:lnSpc>
              <a:spcBef>
                <a:spcPts val="600"/>
              </a:spcBef>
            </a:pPr>
            <a:r>
              <a:rPr lang="en-US" sz="3600">
                <a:solidFill>
                  <a:srgbClr val="32669A"/>
                </a:solidFill>
              </a:rPr>
              <a:t>Communicating with Individuals with Disabilities</a:t>
            </a:r>
          </a:p>
          <a:p>
            <a:pPr algn="ctr">
              <a:lnSpc>
                <a:spcPct val="114000"/>
              </a:lnSpc>
              <a:spcBef>
                <a:spcPts val="600"/>
              </a:spcBef>
            </a:pPr>
            <a:r>
              <a:rPr lang="en-US" sz="2400"/>
              <a:t>Appendix 201</a:t>
            </a:r>
          </a:p>
        </p:txBody>
      </p:sp>
      <p:sp>
        <p:nvSpPr>
          <p:cNvPr id="15" name="직사각형 3">
            <a:extLst>
              <a:ext uri="{FF2B5EF4-FFF2-40B4-BE49-F238E27FC236}">
                <a16:creationId xmlns:a16="http://schemas.microsoft.com/office/drawing/2014/main" id="{D0812F30-9ED3-2435-759E-32AFCDE4A49D}"/>
              </a:ext>
            </a:extLst>
          </p:cNvPr>
          <p:cNvSpPr/>
          <p:nvPr/>
        </p:nvSpPr>
        <p:spPr>
          <a:xfrm>
            <a:off x="4843728" y="442364"/>
            <a:ext cx="2094100" cy="1466492"/>
          </a:xfrm>
          <a:prstGeom prst="rect">
            <a:avLst/>
          </a:prstGeom>
        </p:spPr>
        <p:txBody>
          <a:bodyPr wrap="square">
            <a:spAutoFit/>
          </a:bodyPr>
          <a:lstStyle/>
          <a:p>
            <a:pPr lvl="0">
              <a:lnSpc>
                <a:spcPct val="114000"/>
              </a:lnSpc>
              <a:spcBef>
                <a:spcPts val="600"/>
              </a:spcBef>
            </a:pPr>
            <a:r>
              <a:rPr lang="en-US" altLang="ko-KR" sz="2000">
                <a:solidFill>
                  <a:srgbClr val="646267"/>
                </a:solidFill>
                <a:latin typeface="+mj-lt"/>
                <a:ea typeface="맑은 고딕" panose="020B0503020000020004" pitchFamily="50" charset="-127"/>
              </a:rPr>
              <a:t>Applies to all stages of the Job Corps process.</a:t>
            </a:r>
          </a:p>
        </p:txBody>
      </p:sp>
      <p:cxnSp>
        <p:nvCxnSpPr>
          <p:cNvPr id="27" name="직선 연결선[R] 8">
            <a:extLst>
              <a:ext uri="{FF2B5EF4-FFF2-40B4-BE49-F238E27FC236}">
                <a16:creationId xmlns:a16="http://schemas.microsoft.com/office/drawing/2014/main" id="{6C86CB14-0A49-5F01-EA64-F51D32A2E256}"/>
              </a:ext>
            </a:extLst>
          </p:cNvPr>
          <p:cNvCxnSpPr>
            <a:cxnSpLocks/>
          </p:cNvCxnSpPr>
          <p:nvPr/>
        </p:nvCxnSpPr>
        <p:spPr>
          <a:xfrm>
            <a:off x="6652592" y="442364"/>
            <a:ext cx="0" cy="198508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직사각형 3">
            <a:extLst>
              <a:ext uri="{FF2B5EF4-FFF2-40B4-BE49-F238E27FC236}">
                <a16:creationId xmlns:a16="http://schemas.microsoft.com/office/drawing/2014/main" id="{00FE7EC0-D8B6-406D-3D63-0BEB10F1B78A}"/>
              </a:ext>
            </a:extLst>
          </p:cNvPr>
          <p:cNvSpPr/>
          <p:nvPr/>
        </p:nvSpPr>
        <p:spPr>
          <a:xfrm>
            <a:off x="7440766" y="442364"/>
            <a:ext cx="3985604" cy="2869953"/>
          </a:xfrm>
          <a:prstGeom prst="rect">
            <a:avLst/>
          </a:prstGeom>
        </p:spPr>
        <p:txBody>
          <a:bodyPr wrap="square">
            <a:spAutoFit/>
          </a:bodyPr>
          <a:lstStyle/>
          <a:p>
            <a:pPr lvl="0">
              <a:lnSpc>
                <a:spcPct val="114000"/>
              </a:lnSpc>
              <a:spcBef>
                <a:spcPts val="600"/>
              </a:spcBef>
            </a:pPr>
            <a:r>
              <a:rPr lang="en-US" altLang="ko-KR" sz="2000">
                <a:solidFill>
                  <a:srgbClr val="646267"/>
                </a:solidFill>
                <a:latin typeface="+mj-lt"/>
                <a:ea typeface="맑은 고딕" panose="020B0503020000020004" pitchFamily="50" charset="-127"/>
              </a:rPr>
              <a:t>The obligation to communicate effectively with people with disabilities is </a:t>
            </a:r>
            <a:r>
              <a:rPr lang="en-US" altLang="ko-KR" sz="2000" b="1" u="sng">
                <a:solidFill>
                  <a:srgbClr val="0070C0"/>
                </a:solidFill>
                <a:latin typeface="+mj-lt"/>
                <a:ea typeface="맑은 고딕" panose="020B0503020000020004" pitchFamily="50" charset="-127"/>
              </a:rPr>
              <a:t>separate</a:t>
            </a:r>
            <a:r>
              <a:rPr lang="en-US" altLang="ko-KR" sz="2000">
                <a:solidFill>
                  <a:srgbClr val="646267"/>
                </a:solidFill>
                <a:latin typeface="+mj-lt"/>
                <a:ea typeface="맑은 고딕" panose="020B0503020000020004" pitchFamily="50" charset="-127"/>
              </a:rPr>
              <a:t> from the obligation to provide reasonable accommodation or reasonable modification in policies, practices, or procedures for qualified individuals with disabilities.</a:t>
            </a:r>
          </a:p>
        </p:txBody>
      </p:sp>
      <p:sp>
        <p:nvSpPr>
          <p:cNvPr id="29" name="Slide Number Placeholder 5">
            <a:extLst>
              <a:ext uri="{FF2B5EF4-FFF2-40B4-BE49-F238E27FC236}">
                <a16:creationId xmlns:a16="http://schemas.microsoft.com/office/drawing/2014/main" id="{B2AEDBA8-0CC0-BFD2-66F0-A7EBB7C2E6A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5</a:t>
            </a:fld>
            <a:endParaRPr lang="en-US" sz="1200">
              <a:latin typeface="Arial" panose="020B0604020202020204" pitchFamily="34" charset="0"/>
              <a:cs typeface="Arial" panose="020B0604020202020204" pitchFamily="34" charset="0"/>
            </a:endParaRPr>
          </a:p>
        </p:txBody>
      </p:sp>
      <p:pic>
        <p:nvPicPr>
          <p:cNvPr id="8" name="Picture Placeholder 7" descr="A person playing a video game&#10;&#10;Description automatically generated with low confidence">
            <a:extLst>
              <a:ext uri="{FF2B5EF4-FFF2-40B4-BE49-F238E27FC236}">
                <a16:creationId xmlns:a16="http://schemas.microsoft.com/office/drawing/2014/main" id="{AAFC013E-A302-2E44-7129-39231A7F3DA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471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703945"/>
            <a:ext cx="4431392" cy="1911793"/>
          </a:xfrm>
        </p:spPr>
        <p:txBody>
          <a:bodyPr/>
          <a:lstStyle/>
          <a:p>
            <a:pPr>
              <a:lnSpc>
                <a:spcPct val="109000"/>
              </a:lnSpc>
              <a:spcBef>
                <a:spcPts val="600"/>
              </a:spcBef>
            </a:pPr>
            <a:r>
              <a:rPr lang="en-US" sz="3600" b="0" dirty="0">
                <a:solidFill>
                  <a:srgbClr val="32669A"/>
                </a:solidFill>
              </a:rPr>
              <a:t>Why is Effective Communication so Important?</a:t>
            </a:r>
          </a:p>
        </p:txBody>
      </p:sp>
      <p:pic>
        <p:nvPicPr>
          <p:cNvPr id="7" name="Picture Placeholder 6" descr="A close up of a game board&#10;&#10;Description automatically generated with low confidence">
            <a:extLst>
              <a:ext uri="{FF2B5EF4-FFF2-40B4-BE49-F238E27FC236}">
                <a16:creationId xmlns:a16="http://schemas.microsoft.com/office/drawing/2014/main" id="{0BB8598F-9907-606E-9E63-E6C5DCD5702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5583238" y="1386042"/>
            <a:ext cx="6608762" cy="4085915"/>
          </a:xfrm>
        </p:spPr>
      </p:pic>
      <p:sp>
        <p:nvSpPr>
          <p:cNvPr id="8" name="Title 3">
            <a:extLst>
              <a:ext uri="{FF2B5EF4-FFF2-40B4-BE49-F238E27FC236}">
                <a16:creationId xmlns:a16="http://schemas.microsoft.com/office/drawing/2014/main" id="{AAFB41B9-2662-9288-DE69-AB021F876BF2}"/>
              </a:ext>
            </a:extLst>
          </p:cNvPr>
          <p:cNvSpPr txBox="1">
            <a:spLocks/>
          </p:cNvSpPr>
          <p:nvPr/>
        </p:nvSpPr>
        <p:spPr>
          <a:xfrm>
            <a:off x="793750" y="2766008"/>
            <a:ext cx="4605563" cy="3193141"/>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400" b="0" kern="0" spc="0" dirty="0">
                <a:solidFill>
                  <a:schemeClr val="tx1"/>
                </a:solidFill>
                <a:latin typeface="+mn-lt"/>
                <a:cs typeface="Calibri" panose="020F0502020204030204" pitchFamily="34" charset="0"/>
              </a:rPr>
              <a:t>Without clear, accurate, effective communication, any encounter between a person with a disability and a program from which that person is seeking services, such as Job Corps, will be literally meaningless.</a:t>
            </a:r>
          </a:p>
        </p:txBody>
      </p:sp>
      <p:sp>
        <p:nvSpPr>
          <p:cNvPr id="2" name="Slide Number Placeholder 5">
            <a:extLst>
              <a:ext uri="{FF2B5EF4-FFF2-40B4-BE49-F238E27FC236}">
                <a16:creationId xmlns:a16="http://schemas.microsoft.com/office/drawing/2014/main" id="{DE511EB0-D075-D132-B5E4-9D796FAD941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85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866072"/>
            <a:ext cx="5302250" cy="1949318"/>
          </a:xfrm>
        </p:spPr>
        <p:txBody>
          <a:bodyPr/>
          <a:lstStyle/>
          <a:p>
            <a:pPr>
              <a:lnSpc>
                <a:spcPct val="109000"/>
              </a:lnSpc>
              <a:spcBef>
                <a:spcPts val="0"/>
              </a:spcBef>
            </a:pPr>
            <a:r>
              <a:rPr lang="en-US" sz="3600" b="0" dirty="0">
                <a:solidFill>
                  <a:srgbClr val="32669A"/>
                </a:solidFill>
              </a:rPr>
              <a:t>Who is Responsible to Ensure Effective Communication?</a:t>
            </a:r>
          </a:p>
        </p:txBody>
      </p:sp>
      <p:sp>
        <p:nvSpPr>
          <p:cNvPr id="8" name="Title 3">
            <a:extLst>
              <a:ext uri="{FF2B5EF4-FFF2-40B4-BE49-F238E27FC236}">
                <a16:creationId xmlns:a16="http://schemas.microsoft.com/office/drawing/2014/main" id="{AAFB41B9-2662-9288-DE69-AB021F876BF2}"/>
              </a:ext>
            </a:extLst>
          </p:cNvPr>
          <p:cNvSpPr txBox="1">
            <a:spLocks/>
          </p:cNvSpPr>
          <p:nvPr/>
        </p:nvSpPr>
        <p:spPr>
          <a:xfrm>
            <a:off x="793750" y="3003323"/>
            <a:ext cx="5122636" cy="3193141"/>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400" b="0" spc="0" dirty="0">
                <a:solidFill>
                  <a:schemeClr val="tx1"/>
                </a:solidFill>
                <a:latin typeface="+mn-lt"/>
                <a:cs typeface="Calibri" panose="020F0502020204030204" pitchFamily="34" charset="0"/>
              </a:rPr>
              <a:t>Under the law, the burden is on Job Corps to provide the auxiliary aids and services (communication aids) that are needed for equally effective communication with a particular person with a disability.</a:t>
            </a:r>
          </a:p>
        </p:txBody>
      </p:sp>
      <p:pic>
        <p:nvPicPr>
          <p:cNvPr id="12" name="Picture 11" descr="A picture containing text, sign, vector graphics, clipart&#10;&#10;Description automatically generated">
            <a:extLst>
              <a:ext uri="{FF2B5EF4-FFF2-40B4-BE49-F238E27FC236}">
                <a16:creationId xmlns:a16="http://schemas.microsoft.com/office/drawing/2014/main" id="{BACD87A6-C89D-FEC7-E11B-79B4C4DCC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1272" y="1497931"/>
            <a:ext cx="3400268" cy="3862137"/>
          </a:xfrm>
          <a:prstGeom prst="rect">
            <a:avLst/>
          </a:prstGeom>
        </p:spPr>
      </p:pic>
      <p:sp>
        <p:nvSpPr>
          <p:cNvPr id="2" name="Slide Number Placeholder 5">
            <a:extLst>
              <a:ext uri="{FF2B5EF4-FFF2-40B4-BE49-F238E27FC236}">
                <a16:creationId xmlns:a16="http://schemas.microsoft.com/office/drawing/2014/main" id="{72C75B78-1344-AE92-B0C2-9EA4FF9C9A9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7</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2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1088491" y="497211"/>
            <a:ext cx="4978404"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i="0" u="none" strike="noStrike" kern="1200" cap="none" spc="0" normalizeH="0" baseline="0" noProof="0" dirty="0">
                <a:ln>
                  <a:noFill/>
                </a:ln>
                <a:effectLst/>
                <a:uLnTx/>
                <a:uFillTx/>
                <a:latin typeface="+mj-lt"/>
                <a:ea typeface="+mn-ea"/>
                <a:cs typeface="+mn-cs"/>
              </a:rPr>
              <a:t>Identifying or Determining What is Effective?</a:t>
            </a:r>
            <a:endParaRPr kumimoji="0" lang="en-US" altLang="ko-KR" sz="3200" i="0" u="none" strike="noStrike" kern="1200" cap="none" spc="-136" normalizeH="0" baseline="0" noProof="0" dirty="0">
              <a:ln>
                <a:noFill/>
              </a:ln>
              <a:effectLst/>
              <a:uLnTx/>
              <a:uFillTx/>
              <a:latin typeface="+mj-lt"/>
              <a:ea typeface="Noto Sans" panose="020B0502040504020204" pitchFamily="34" charset="0"/>
              <a:cs typeface="Noto Sans" panose="020B0502040504020204" pitchFamily="34" charset="0"/>
            </a:endParaRPr>
          </a:p>
        </p:txBody>
      </p:sp>
      <p:sp>
        <p:nvSpPr>
          <p:cNvPr id="32" name="직사각형 31">
            <a:extLst>
              <a:ext uri="{FF2B5EF4-FFF2-40B4-BE49-F238E27FC236}">
                <a16:creationId xmlns:a16="http://schemas.microsoft.com/office/drawing/2014/main" id="{5E1C0E1C-DB5F-45D4-9A6C-A63F573C5B72}"/>
              </a:ext>
            </a:extLst>
          </p:cNvPr>
          <p:cNvSpPr/>
          <p:nvPr/>
        </p:nvSpPr>
        <p:spPr>
          <a:xfrm>
            <a:off x="1088491" y="1871786"/>
            <a:ext cx="4005000" cy="1671933"/>
          </a:xfrm>
          <a:prstGeom prst="rect">
            <a:avLst/>
          </a:prstGeom>
        </p:spPr>
        <p:txBody>
          <a:bodyPr wrap="square">
            <a:spAutoFit/>
          </a:bodyPr>
          <a:lstStyle/>
          <a:p>
            <a:pPr latinLnBrk="0">
              <a:lnSpc>
                <a:spcPct val="109000"/>
              </a:lnSpc>
              <a:spcBef>
                <a:spcPts val="600"/>
              </a:spcBef>
            </a:pPr>
            <a:r>
              <a:rPr lang="en-US" sz="2400" b="1"/>
              <a:t>First</a:t>
            </a:r>
            <a:r>
              <a:rPr lang="en-US" sz="2400"/>
              <a:t> – Determine HOW to communicate effectively with the individual with a disability.</a:t>
            </a:r>
          </a:p>
        </p:txBody>
      </p:sp>
      <p:sp>
        <p:nvSpPr>
          <p:cNvPr id="38" name="직사각형 37">
            <a:extLst>
              <a:ext uri="{C183D7F6-B498-43B3-948B-1728B52AA6E4}">
                <adec:decorative xmlns:adec="http://schemas.microsoft.com/office/drawing/2017/decorative" val="1"/>
              </a:ext>
            </a:extLst>
          </p:cNvPr>
          <p:cNvSpPr/>
          <p:nvPr/>
        </p:nvSpPr>
        <p:spPr>
          <a:xfrm>
            <a:off x="813744" y="3543719"/>
            <a:ext cx="4978404" cy="2575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53" name="직사각형 52">
            <a:extLst>
              <a:ext uri="{FF2B5EF4-FFF2-40B4-BE49-F238E27FC236}">
                <a16:creationId xmlns:a16="http://schemas.microsoft.com/office/drawing/2014/main" id="{5E1C0E1C-DB5F-45D4-9A6C-A63F573C5B72}"/>
              </a:ext>
            </a:extLst>
          </p:cNvPr>
          <p:cNvSpPr/>
          <p:nvPr/>
        </p:nvSpPr>
        <p:spPr>
          <a:xfrm>
            <a:off x="1088491" y="3960675"/>
            <a:ext cx="4331453" cy="1741182"/>
          </a:xfrm>
          <a:prstGeom prst="rect">
            <a:avLst/>
          </a:prstGeom>
        </p:spPr>
        <p:txBody>
          <a:bodyPr wrap="square" lIns="91440" tIns="45720" rIns="91440" bIns="45720" anchor="t">
            <a:spAutoFit/>
          </a:bodyPr>
          <a:lstStyle/>
          <a:p>
            <a:pPr algn="ctr" latinLnBrk="0">
              <a:lnSpc>
                <a:spcPct val="114000"/>
              </a:lnSpc>
              <a:spcBef>
                <a:spcPts val="600"/>
              </a:spcBef>
              <a:buClr>
                <a:schemeClr val="accent2"/>
              </a:buClr>
            </a:pPr>
            <a:r>
              <a:rPr lang="en-US" sz="2400" b="1">
                <a:solidFill>
                  <a:srgbClr val="0070C0"/>
                </a:solidFill>
              </a:rPr>
              <a:t>Primary consideration </a:t>
            </a:r>
            <a:r>
              <a:rPr lang="en-US" sz="2400" b="1"/>
              <a:t>should be given to the requests of the person with a disability. </a:t>
            </a: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8</a:t>
            </a:fld>
            <a:endParaRPr lang="en-US"/>
          </a:p>
        </p:txBody>
      </p:sp>
      <p:pic>
        <p:nvPicPr>
          <p:cNvPr id="14" name="Picture 13">
            <a:extLst>
              <a:ext uri="{FF2B5EF4-FFF2-40B4-BE49-F238E27FC236}">
                <a16:creationId xmlns:a16="http://schemas.microsoft.com/office/drawing/2014/main" id="{EEEF0BE0-222C-D1D1-9990-968DB3C75B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9854" y="1334225"/>
            <a:ext cx="5792146" cy="4397568"/>
          </a:xfrm>
          <a:prstGeom prst="rect">
            <a:avLst/>
          </a:prstGeom>
        </p:spPr>
      </p:pic>
      <p:sp>
        <p:nvSpPr>
          <p:cNvPr id="16" name="TextBox 15">
            <a:extLst>
              <a:ext uri="{FF2B5EF4-FFF2-40B4-BE49-F238E27FC236}">
                <a16:creationId xmlns:a16="http://schemas.microsoft.com/office/drawing/2014/main" id="{B65B3F34-E883-DA26-1087-5433728CEFBC}"/>
              </a:ext>
            </a:extLst>
          </p:cNvPr>
          <p:cNvSpPr txBox="1"/>
          <p:nvPr/>
        </p:nvSpPr>
        <p:spPr>
          <a:xfrm>
            <a:off x="6572278" y="5813239"/>
            <a:ext cx="5447298" cy="461665"/>
          </a:xfrm>
          <a:prstGeom prst="rect">
            <a:avLst/>
          </a:prstGeom>
          <a:noFill/>
        </p:spPr>
        <p:txBody>
          <a:bodyPr wrap="square">
            <a:spAutoFit/>
          </a:bodyPr>
          <a:lstStyle/>
          <a:p>
            <a:r>
              <a:rPr lang="en-US" sz="1200"/>
              <a:t>https://blog.siggraph.org/2022/07/assistive-technology-enters-the-classroom-with-holographic-sign-language-interpreters.html/</a:t>
            </a:r>
          </a:p>
        </p:txBody>
      </p:sp>
      <p:sp>
        <p:nvSpPr>
          <p:cNvPr id="17" name="Rectangle 16">
            <a:extLst>
              <a:ext uri="{FF2B5EF4-FFF2-40B4-BE49-F238E27FC236}">
                <a16:creationId xmlns:a16="http://schemas.microsoft.com/office/drawing/2014/main" id="{60CCD226-B2DF-6AFB-16B9-52FEBF5DFC6A}"/>
              </a:ext>
            </a:extLst>
          </p:cNvPr>
          <p:cNvSpPr/>
          <p:nvPr/>
        </p:nvSpPr>
        <p:spPr>
          <a:xfrm>
            <a:off x="8049472" y="709863"/>
            <a:ext cx="2492909" cy="54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Future Possibilities?</a:t>
            </a:r>
          </a:p>
        </p:txBody>
      </p:sp>
      <p:pic>
        <p:nvPicPr>
          <p:cNvPr id="18" name="Graphic 17" descr="Man in business attire">
            <a:extLst>
              <a:ext uri="{FF2B5EF4-FFF2-40B4-BE49-F238E27FC236}">
                <a16:creationId xmlns:a16="http://schemas.microsoft.com/office/drawing/2014/main" id="{E2C12055-E9A5-206C-8969-0631CD6EE59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176" y="5215652"/>
            <a:ext cx="1304925" cy="1762125"/>
          </a:xfrm>
          <a:prstGeom prst="rect">
            <a:avLst/>
          </a:prstGeom>
        </p:spPr>
      </p:pic>
      <p:sp>
        <p:nvSpPr>
          <p:cNvPr id="19" name="TextBox 18">
            <a:extLst>
              <a:ext uri="{FF2B5EF4-FFF2-40B4-BE49-F238E27FC236}">
                <a16:creationId xmlns:a16="http://schemas.microsoft.com/office/drawing/2014/main" id="{799FC724-C38C-F02A-5659-6DE6C687CE2B}"/>
              </a:ext>
            </a:extLst>
          </p:cNvPr>
          <p:cNvSpPr txBox="1"/>
          <p:nvPr/>
        </p:nvSpPr>
        <p:spPr>
          <a:xfrm>
            <a:off x="1299411" y="6274904"/>
            <a:ext cx="4320312" cy="369332"/>
          </a:xfrm>
          <a:prstGeom prst="rect">
            <a:avLst/>
          </a:prstGeom>
          <a:noFill/>
        </p:spPr>
        <p:txBody>
          <a:bodyPr wrap="square" rtlCol="0">
            <a:spAutoFit/>
          </a:bodyPr>
          <a:lstStyle/>
          <a:p>
            <a:r>
              <a:rPr lang="en-US">
                <a:solidFill>
                  <a:srgbClr val="0070C0"/>
                </a:solidFill>
              </a:rPr>
              <a:t>Why do you think the law does this?</a:t>
            </a:r>
          </a:p>
        </p:txBody>
      </p:sp>
      <p:cxnSp>
        <p:nvCxnSpPr>
          <p:cNvPr id="21" name="Straight Arrow Connector 20">
            <a:extLst>
              <a:ext uri="{FF2B5EF4-FFF2-40B4-BE49-F238E27FC236}">
                <a16:creationId xmlns:a16="http://schemas.microsoft.com/office/drawing/2014/main" id="{5D8C7FD9-5698-C497-AE00-65BCB084ABBE}"/>
              </a:ext>
            </a:extLst>
          </p:cNvPr>
          <p:cNvCxnSpPr/>
          <p:nvPr/>
        </p:nvCxnSpPr>
        <p:spPr>
          <a:xfrm flipV="1">
            <a:off x="1816768" y="5701857"/>
            <a:ext cx="974558" cy="573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7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C6A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77CF4-09C4-C6E5-6B03-62F151CE01AF}"/>
              </a:ext>
            </a:extLst>
          </p:cNvPr>
          <p:cNvSpPr/>
          <p:nvPr/>
        </p:nvSpPr>
        <p:spPr>
          <a:xfrm>
            <a:off x="0" y="0"/>
            <a:ext cx="12192000" cy="6858000"/>
          </a:xfrm>
          <a:prstGeom prst="rect">
            <a:avLst/>
          </a:prstGeom>
          <a:solidFill>
            <a:srgbClr val="CFC6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a:extLst>
              <a:ext uri="{FF2B5EF4-FFF2-40B4-BE49-F238E27FC236}">
                <a16:creationId xmlns:a16="http://schemas.microsoft.com/office/drawing/2014/main" id="{00C6997F-EB04-FB08-7DE1-C1EAE5463825}"/>
              </a:ext>
            </a:extLst>
          </p:cNvPr>
          <p:cNvSpPr>
            <a:spLocks noGrp="1"/>
          </p:cNvSpPr>
          <p:nvPr>
            <p:ph type="title"/>
          </p:nvPr>
        </p:nvSpPr>
        <p:spPr/>
        <p:txBody>
          <a:bodyPr>
            <a:noAutofit/>
          </a:bodyPr>
          <a:lstStyle/>
          <a:p>
            <a:pPr>
              <a:lnSpc>
                <a:spcPct val="100000"/>
              </a:lnSpc>
            </a:pPr>
            <a:r>
              <a:rPr lang="en-US" dirty="0">
                <a:solidFill>
                  <a:srgbClr val="346898"/>
                </a:solidFill>
                <a:latin typeface="+mj-lt"/>
              </a:rPr>
              <a:t>What are Communication-related Accommodations?</a:t>
            </a:r>
          </a:p>
        </p:txBody>
      </p:sp>
      <p:sp>
        <p:nvSpPr>
          <p:cNvPr id="3" name="Content Placeholder 2">
            <a:extLst>
              <a:ext uri="{FF2B5EF4-FFF2-40B4-BE49-F238E27FC236}">
                <a16:creationId xmlns:a16="http://schemas.microsoft.com/office/drawing/2014/main" id="{06B92462-5D3E-592A-242C-A69AA28888D5}"/>
              </a:ext>
            </a:extLst>
          </p:cNvPr>
          <p:cNvSpPr>
            <a:spLocks noGrp="1"/>
          </p:cNvSpPr>
          <p:nvPr>
            <p:ph sz="half" idx="1"/>
          </p:nvPr>
        </p:nvSpPr>
        <p:spPr>
          <a:xfrm>
            <a:off x="838200" y="1825625"/>
            <a:ext cx="10396793" cy="783200"/>
          </a:xfrm>
        </p:spPr>
        <p:txBody>
          <a:bodyPr>
            <a:noAutofit/>
          </a:bodyPr>
          <a:lstStyle/>
          <a:p>
            <a:pPr marL="0" indent="0">
              <a:buNone/>
            </a:pPr>
            <a:r>
              <a:rPr lang="en-US" sz="2133" dirty="0"/>
              <a:t>Any adjustment or modification, support, and so forth that enables the individual to be able to both receive and express information that is meaningful to them. Examples might include such things as:</a:t>
            </a:r>
          </a:p>
        </p:txBody>
      </p:sp>
      <p:sp>
        <p:nvSpPr>
          <p:cNvPr id="8" name="Content Placeholder 7">
            <a:extLst>
              <a:ext uri="{FF2B5EF4-FFF2-40B4-BE49-F238E27FC236}">
                <a16:creationId xmlns:a16="http://schemas.microsoft.com/office/drawing/2014/main" id="{1AB36B5B-8FA3-5CF8-6B7C-B788CCA06702}"/>
              </a:ext>
            </a:extLst>
          </p:cNvPr>
          <p:cNvSpPr>
            <a:spLocks noGrp="1"/>
          </p:cNvSpPr>
          <p:nvPr>
            <p:ph sz="half" idx="2"/>
          </p:nvPr>
        </p:nvSpPr>
        <p:spPr>
          <a:xfrm>
            <a:off x="6146800" y="3021780"/>
            <a:ext cx="5207000" cy="3342967"/>
          </a:xfrm>
        </p:spPr>
        <p:txBody>
          <a:bodyPr>
            <a:normAutofit fontScale="70000" lnSpcReduction="20000"/>
          </a:bodyPr>
          <a:lstStyle/>
          <a:p>
            <a:pPr>
              <a:lnSpc>
                <a:spcPct val="129000"/>
              </a:lnSpc>
              <a:spcBef>
                <a:spcPts val="1200"/>
              </a:spcBef>
              <a:buClr>
                <a:schemeClr val="tx1"/>
              </a:buClr>
            </a:pPr>
            <a:r>
              <a:rPr lang="en-US" sz="2600" b="1" u="sng" dirty="0">
                <a:solidFill>
                  <a:srgbClr val="346898"/>
                </a:solidFill>
              </a:rPr>
              <a:t>Securing interpreters</a:t>
            </a:r>
            <a:r>
              <a:rPr lang="en-US" sz="2600" b="1" dirty="0">
                <a:solidFill>
                  <a:srgbClr val="346898"/>
                </a:solidFill>
              </a:rPr>
              <a:t> </a:t>
            </a:r>
            <a:r>
              <a:rPr lang="en-US" sz="2600" dirty="0"/>
              <a:t>or using hearing-assisted devices/text-to-speech technology</a:t>
            </a:r>
          </a:p>
          <a:p>
            <a:pPr>
              <a:lnSpc>
                <a:spcPct val="129000"/>
              </a:lnSpc>
              <a:spcBef>
                <a:spcPts val="1200"/>
              </a:spcBef>
              <a:buClr>
                <a:schemeClr val="tx1"/>
              </a:buClr>
            </a:pPr>
            <a:r>
              <a:rPr lang="en-US" sz="2600" b="1" u="sng" dirty="0">
                <a:solidFill>
                  <a:srgbClr val="346898"/>
                </a:solidFill>
              </a:rPr>
              <a:t>Allowing written communication</a:t>
            </a:r>
            <a:r>
              <a:rPr lang="en-US" sz="2600" b="1" dirty="0">
                <a:solidFill>
                  <a:srgbClr val="346898"/>
                </a:solidFill>
              </a:rPr>
              <a:t> </a:t>
            </a:r>
            <a:r>
              <a:rPr lang="en-US" sz="2600" dirty="0"/>
              <a:t>such as e-mails, texts, or other types of written responses </a:t>
            </a:r>
          </a:p>
          <a:p>
            <a:pPr>
              <a:lnSpc>
                <a:spcPct val="129000"/>
              </a:lnSpc>
              <a:spcBef>
                <a:spcPts val="1200"/>
              </a:spcBef>
              <a:buClr>
                <a:schemeClr val="tx1"/>
              </a:buClr>
            </a:pPr>
            <a:r>
              <a:rPr lang="en-US" sz="2600" b="1" u="sng" dirty="0">
                <a:solidFill>
                  <a:srgbClr val="346898"/>
                </a:solidFill>
              </a:rPr>
              <a:t>Asking the recipient to repeat back </a:t>
            </a:r>
            <a:r>
              <a:rPr lang="en-US" sz="2600" dirty="0"/>
              <a:t>information to confirm understanding</a:t>
            </a:r>
          </a:p>
          <a:p>
            <a:pPr>
              <a:lnSpc>
                <a:spcPct val="129000"/>
              </a:lnSpc>
              <a:spcBef>
                <a:spcPts val="1200"/>
              </a:spcBef>
              <a:buClr>
                <a:schemeClr val="tx1"/>
              </a:buClr>
            </a:pPr>
            <a:r>
              <a:rPr lang="en-US" sz="2600" dirty="0"/>
              <a:t>Providing more </a:t>
            </a:r>
            <a:r>
              <a:rPr lang="en-US" sz="2600" b="1" u="sng" dirty="0">
                <a:solidFill>
                  <a:srgbClr val="346898"/>
                </a:solidFill>
              </a:rPr>
              <a:t>specialized accommodations </a:t>
            </a:r>
            <a:r>
              <a:rPr lang="en-US" sz="2600" dirty="0"/>
              <a:t>as needed, such as a sign-language interpreter or video remote interpreting (VRI) </a:t>
            </a:r>
          </a:p>
          <a:p>
            <a:endParaRPr lang="en-US" dirty="0"/>
          </a:p>
        </p:txBody>
      </p:sp>
      <p:sp>
        <p:nvSpPr>
          <p:cNvPr id="9" name="Content Placeholder 7">
            <a:extLst>
              <a:ext uri="{FF2B5EF4-FFF2-40B4-BE49-F238E27FC236}">
                <a16:creationId xmlns:a16="http://schemas.microsoft.com/office/drawing/2014/main" id="{6C87B358-EE62-24A3-FDD6-13E56C49BABC}"/>
              </a:ext>
            </a:extLst>
          </p:cNvPr>
          <p:cNvSpPr txBox="1">
            <a:spLocks/>
          </p:cNvSpPr>
          <p:nvPr/>
        </p:nvSpPr>
        <p:spPr>
          <a:xfrm>
            <a:off x="838200" y="3021780"/>
            <a:ext cx="5207000" cy="3342966"/>
          </a:xfrm>
          <a:prstGeom prst="rect">
            <a:avLst/>
          </a:prstGeom>
        </p:spPr>
        <p:txBody>
          <a:bodyPr vert="horz" lIns="60960" tIns="30480" rIns="60960" bIns="30480" rtlCol="0">
            <a:normAutofit/>
          </a:bodyPr>
          <a:lstStyle>
            <a:lvl1pPr marL="228600" indent="-228600" algn="l" defTabSz="914400" rtl="0" eaLnBrk="1" latinLnBrk="0" hangingPunct="1">
              <a:lnSpc>
                <a:spcPct val="109000"/>
              </a:lnSpc>
              <a:spcBef>
                <a:spcPts val="600"/>
              </a:spcBef>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109000"/>
              </a:lnSpc>
              <a:spcBef>
                <a:spcPts val="600"/>
              </a:spcBef>
              <a:buFont typeface="Wingdings" panose="05000000000000000000"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109000"/>
              </a:lnSpc>
              <a:spcBef>
                <a:spcPts val="600"/>
              </a:spcBef>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109000"/>
              </a:lnSpc>
              <a:spcBef>
                <a:spcPts val="600"/>
              </a:spcBef>
              <a:buFont typeface="Wingdings" panose="05000000000000000000"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109000"/>
              </a:lnSpc>
              <a:spcBef>
                <a:spcPts val="600"/>
              </a:spcBef>
              <a:buFont typeface="Wingdings" panose="05000000000000000000" pitchFamily="2" charset="2"/>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chemeClr val="tx1"/>
              </a:buClr>
            </a:pPr>
            <a:r>
              <a:rPr lang="en-US" sz="1800" b="1" u="sng" dirty="0">
                <a:solidFill>
                  <a:srgbClr val="346898"/>
                </a:solidFill>
                <a:latin typeface="+mn-lt"/>
              </a:rPr>
              <a:t>Simplifying language </a:t>
            </a:r>
            <a:r>
              <a:rPr lang="en-US" sz="1800" dirty="0">
                <a:latin typeface="+mn-lt"/>
              </a:rPr>
              <a:t>to include rephrasing statements or questions and providing them in either oral or written formats as needed</a:t>
            </a:r>
          </a:p>
          <a:p>
            <a:pPr>
              <a:spcBef>
                <a:spcPts val="1200"/>
              </a:spcBef>
              <a:buClr>
                <a:schemeClr val="tx1"/>
              </a:buClr>
            </a:pPr>
            <a:r>
              <a:rPr lang="en-US" sz="1800" b="1" u="sng" dirty="0">
                <a:solidFill>
                  <a:srgbClr val="346898"/>
                </a:solidFill>
                <a:latin typeface="+mn-lt"/>
              </a:rPr>
              <a:t>Slowing the rate of speech </a:t>
            </a:r>
            <a:r>
              <a:rPr lang="en-US" sz="1800" dirty="0">
                <a:latin typeface="+mn-lt"/>
              </a:rPr>
              <a:t>and/or </a:t>
            </a:r>
            <a:r>
              <a:rPr lang="en-US" sz="1800" b="1" u="sng" dirty="0">
                <a:solidFill>
                  <a:srgbClr val="346898"/>
                </a:solidFill>
                <a:latin typeface="+mn-lt"/>
              </a:rPr>
              <a:t>repeating phrases</a:t>
            </a:r>
            <a:r>
              <a:rPr lang="en-US" sz="1800" dirty="0">
                <a:latin typeface="+mn-lt"/>
              </a:rPr>
              <a:t> and </a:t>
            </a:r>
            <a:r>
              <a:rPr lang="en-US" sz="1800" b="1" u="sng" dirty="0">
                <a:solidFill>
                  <a:srgbClr val="346898"/>
                </a:solidFill>
                <a:latin typeface="+mn-lt"/>
              </a:rPr>
              <a:t>giving extra time </a:t>
            </a:r>
            <a:r>
              <a:rPr lang="en-US" sz="1800" dirty="0">
                <a:latin typeface="+mn-lt"/>
              </a:rPr>
              <a:t>for processing</a:t>
            </a:r>
          </a:p>
          <a:p>
            <a:pPr>
              <a:spcBef>
                <a:spcPts val="1200"/>
              </a:spcBef>
              <a:buClr>
                <a:schemeClr val="tx1"/>
              </a:buClr>
            </a:pPr>
            <a:r>
              <a:rPr lang="en-US" sz="1800" b="1" u="sng" dirty="0">
                <a:solidFill>
                  <a:srgbClr val="346898"/>
                </a:solidFill>
                <a:latin typeface="+mn-lt"/>
              </a:rPr>
              <a:t>Interviewing face-to-face </a:t>
            </a:r>
            <a:r>
              <a:rPr lang="en-US" sz="1800" dirty="0">
                <a:latin typeface="+mn-lt"/>
              </a:rPr>
              <a:t>instead of by phone</a:t>
            </a:r>
          </a:p>
          <a:p>
            <a:pPr>
              <a:spcBef>
                <a:spcPts val="1200"/>
              </a:spcBef>
              <a:buClr>
                <a:schemeClr val="tx1"/>
              </a:buClr>
            </a:pPr>
            <a:r>
              <a:rPr lang="en-US" sz="1800" b="1" u="sng" dirty="0">
                <a:solidFill>
                  <a:srgbClr val="346898"/>
                </a:solidFill>
                <a:latin typeface="+mn-lt"/>
              </a:rPr>
              <a:t>Providing picture-related support</a:t>
            </a:r>
            <a:r>
              <a:rPr lang="en-US" sz="1800" dirty="0">
                <a:latin typeface="+mn-lt"/>
              </a:rPr>
              <a:t>/other symbols to convey meaning</a:t>
            </a:r>
          </a:p>
          <a:p>
            <a:endParaRPr lang="en-US" sz="1867" dirty="0">
              <a:solidFill>
                <a:schemeClr val="bg1"/>
              </a:solidFill>
            </a:endParaRPr>
          </a:p>
          <a:p>
            <a:endParaRPr lang="en-US" sz="1867" dirty="0"/>
          </a:p>
        </p:txBody>
      </p:sp>
      <p:sp>
        <p:nvSpPr>
          <p:cNvPr id="11" name="Slide Number Placeholder 10">
            <a:extLst>
              <a:ext uri="{FF2B5EF4-FFF2-40B4-BE49-F238E27FC236}">
                <a16:creationId xmlns:a16="http://schemas.microsoft.com/office/drawing/2014/main" id="{77989FC9-760C-6B9E-D48E-CED9FBF2AE66}"/>
              </a:ext>
            </a:extLst>
          </p:cNvPr>
          <p:cNvSpPr>
            <a:spLocks noGrp="1"/>
          </p:cNvSpPr>
          <p:nvPr>
            <p:ph type="sldNum" sz="quarter" idx="12"/>
          </p:nvPr>
        </p:nvSpPr>
        <p:spPr/>
        <p:txBody>
          <a:bodyPr/>
          <a:lstStyle/>
          <a:p>
            <a:fld id="{B77D2602-4753-449E-B2FA-C2B6FE11257D}" type="slidenum">
              <a:rPr lang="en-US" smtClean="0"/>
              <a:t>9</a:t>
            </a:fld>
            <a:endParaRPr lang="en-US"/>
          </a:p>
        </p:txBody>
      </p:sp>
    </p:spTree>
    <p:extLst>
      <p:ext uri="{BB962C8B-B14F-4D97-AF65-F5344CB8AC3E}">
        <p14:creationId xmlns:p14="http://schemas.microsoft.com/office/powerpoint/2010/main" val="154432168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professional_sphere">
      <a:dk1>
        <a:srgbClr val="000000"/>
      </a:dk1>
      <a:lt1>
        <a:srgbClr val="FFFFFF"/>
      </a:lt1>
      <a:dk2>
        <a:srgbClr val="313032"/>
      </a:dk2>
      <a:lt2>
        <a:srgbClr val="F2F2F2"/>
      </a:lt2>
      <a:accent1>
        <a:srgbClr val="768288"/>
      </a:accent1>
      <a:accent2>
        <a:srgbClr val="949494"/>
      </a:accent2>
      <a:accent3>
        <a:srgbClr val="D8D1B7"/>
      </a:accent3>
      <a:accent4>
        <a:srgbClr val="B6B19F"/>
      </a:accent4>
      <a:accent5>
        <a:srgbClr val="AED3CC"/>
      </a:accent5>
      <a:accent6>
        <a:srgbClr val="A5C8B9"/>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onVTI">
  <a:themeElements>
    <a:clrScheme name="tell_us_your_story">
      <a:dk1>
        <a:sysClr val="windowText" lastClr="000000"/>
      </a:dk1>
      <a:lt1>
        <a:sysClr val="window" lastClr="FFFFFF"/>
      </a:lt1>
      <a:dk2>
        <a:srgbClr val="44546A"/>
      </a:dk2>
      <a:lt2>
        <a:srgbClr val="E7E6E6"/>
      </a:lt2>
      <a:accent1>
        <a:srgbClr val="F3EBDE"/>
      </a:accent1>
      <a:accent2>
        <a:srgbClr val="8B8D76"/>
      </a:accent2>
      <a:accent3>
        <a:srgbClr val="BFA66C"/>
      </a:accent3>
      <a:accent4>
        <a:srgbClr val="62BEBD"/>
      </a:accent4>
      <a:accent5>
        <a:srgbClr val="9E5D31"/>
      </a:accent5>
      <a:accent6>
        <a:srgbClr val="35485D"/>
      </a:accent6>
      <a:hlink>
        <a:srgbClr val="0563C1"/>
      </a:hlink>
      <a:folHlink>
        <a:srgbClr val="954F72"/>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XRUYQT3274NZ-880339284-180</_dlc_DocId>
    <_dlc_DocIdUrl xmlns="b22f8f74-215c-4154-9939-bd29e4e8980e">
      <Url>https://supportservices.jobcorps.gov/disability/_layouts/15/DocIdRedir.aspx?ID=XRUYQT3274NZ-880339284-180</Url>
      <Description>XRUYQT3274NZ-880339284-180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B940602-F921-47D1-B6E1-9262A95B9C95}"/>
</file>

<file path=customXml/itemProps2.xml><?xml version="1.0" encoding="utf-8"?>
<ds:datastoreItem xmlns:ds="http://schemas.openxmlformats.org/officeDocument/2006/customXml" ds:itemID="{96C1B23E-F06F-4035-B0B1-627FAAF9C1AF}">
  <ds:schemaRefs>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721a4254-37aa-4b5c-aa84-ee537e0c3488"/>
    <ds:schemaRef ds:uri="1cf800eb-8661-4bd0-a948-96119a7a868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FC06BB8-B318-43FF-B91D-FE6DC953136C}">
  <ds:schemaRefs>
    <ds:schemaRef ds:uri="http://schemas.microsoft.com/sharepoint/v3/contenttype/forms"/>
  </ds:schemaRefs>
</ds:datastoreItem>
</file>

<file path=customXml/itemProps4.xml><?xml version="1.0" encoding="utf-8"?>
<ds:datastoreItem xmlns:ds="http://schemas.openxmlformats.org/officeDocument/2006/customXml" ds:itemID="{AC83E15F-F7B6-466B-B203-9D8146350397}"/>
</file>

<file path=docProps/app.xml><?xml version="1.0" encoding="utf-8"?>
<Properties xmlns="http://schemas.openxmlformats.org/officeDocument/2006/extended-properties" xmlns:vt="http://schemas.openxmlformats.org/officeDocument/2006/docPropsVTypes">
  <TotalTime>149</TotalTime>
  <Words>9156</Words>
  <Application>Microsoft Office PowerPoint</Application>
  <PresentationFormat>Widescreen</PresentationFormat>
  <Paragraphs>822</Paragraphs>
  <Slides>48</Slides>
  <Notes>48</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48</vt:i4>
      </vt:variant>
    </vt:vector>
  </HeadingPairs>
  <TitlesOfParts>
    <vt:vector size="68" baseType="lpstr">
      <vt:lpstr>맑은 고딕</vt:lpstr>
      <vt:lpstr>Arial</vt:lpstr>
      <vt:lpstr>Arial Black</vt:lpstr>
      <vt:lpstr>Arial,Sans-Serif</vt:lpstr>
      <vt:lpstr>Calibri</vt:lpstr>
      <vt:lpstr>Calibri Light</vt:lpstr>
      <vt:lpstr>Franklin Gothic Book</vt:lpstr>
      <vt:lpstr>Garamond</vt:lpstr>
      <vt:lpstr>Montserrat</vt:lpstr>
      <vt:lpstr>Noto Sans</vt:lpstr>
      <vt:lpstr>Open Sans</vt:lpstr>
      <vt:lpstr>Roboto</vt:lpstr>
      <vt:lpstr>Segoe UI</vt:lpstr>
      <vt:lpstr>Times New Roman</vt:lpstr>
      <vt:lpstr>Tw Cen MT</vt:lpstr>
      <vt:lpstr>Tw Cen MT Condensed</vt:lpstr>
      <vt:lpstr>Wingdings</vt:lpstr>
      <vt:lpstr>Office Theme</vt:lpstr>
      <vt:lpstr>Custom Design</vt:lpstr>
      <vt:lpstr>SavonVTI</vt:lpstr>
      <vt:lpstr>PowerPoint Presentation</vt:lpstr>
      <vt:lpstr>PowerPoint Presentation</vt:lpstr>
      <vt:lpstr>PowerPoint Presentation</vt:lpstr>
      <vt:lpstr>PowerPoint Presentation</vt:lpstr>
      <vt:lpstr>PowerPoint Presentation</vt:lpstr>
      <vt:lpstr>Why is Effective Communication so Important?</vt:lpstr>
      <vt:lpstr>Who is Responsible to Ensure Effective Communication?</vt:lpstr>
      <vt:lpstr>Identifying or Determining What is Effective?</vt:lpstr>
      <vt:lpstr>What are Communication-related Accommodations?</vt:lpstr>
      <vt:lpstr>PowerPoint Presentation</vt:lpstr>
      <vt:lpstr>PowerPoint Presentation</vt:lpstr>
      <vt:lpstr>PowerPoint Presentation</vt:lpstr>
      <vt:lpstr>PowerPoint Presentation</vt:lpstr>
      <vt:lpstr>Disability Definition</vt:lpstr>
      <vt:lpstr>PowerPoint Presentation</vt:lpstr>
      <vt:lpstr>PowerPoint Presentation</vt:lpstr>
      <vt:lpstr>Impairments that virtually always impose a substantial limitation</vt:lpstr>
      <vt:lpstr>PowerPoint Presentation</vt:lpstr>
      <vt:lpstr>PowerPoint Presentation</vt:lpstr>
      <vt:lpstr>PowerPoint Presentation</vt:lpstr>
      <vt:lpstr>Drug Addiction Under the Americans with  Disabilities Amendments Act (ADAAA)</vt:lpstr>
      <vt:lpstr>Alcoholism Under the ADAAA</vt:lpstr>
      <vt:lpstr>PowerPoint Presentation</vt:lpstr>
      <vt:lpstr>Disability Accommodations</vt:lpstr>
      <vt:lpstr>Examples of Reasonable Accommodation and Reasonable Modification</vt:lpstr>
      <vt:lpstr>PowerPoint Presentation</vt:lpstr>
      <vt:lpstr>Auxiliary Aids  and Services Form 2-03 and Appendix 201</vt:lpstr>
      <vt:lpstr>PowerPoint Presentation</vt:lpstr>
      <vt:lpstr>PowerPoint Presentation</vt:lpstr>
      <vt:lpstr>PowerPoint Presentation</vt:lpstr>
      <vt:lpstr>PowerPoint Presentation</vt:lpstr>
      <vt:lpstr>PowerPoint Presentation</vt:lpstr>
      <vt:lpstr>PowerPoint Presentation</vt:lpstr>
      <vt:lpstr>Disability Accommodation Requests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 Corps Disability Support Services Website https://supportservices.jobcorps.gov/disability/Pages/default.aspx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Coordinator Orientation Part 2a - Policy</dc:title>
  <dc:creator>PresenterMedia.com</dc:creator>
  <cp:lastModifiedBy>Crystal Grinevicius</cp:lastModifiedBy>
  <cp:revision>2</cp:revision>
  <dcterms:created xsi:type="dcterms:W3CDTF">2020-10-26T08:35:43Z</dcterms:created>
  <dcterms:modified xsi:type="dcterms:W3CDTF">2024-03-14T20:12:01Z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b3029722-fa8f-44b0-aee2-c3740704ece3</vt:lpwstr>
  </property>
</Properties>
</file>