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2" r:id="rId4"/>
    <p:sldMasterId id="2147483664" r:id="rId5"/>
  </p:sldMasterIdLst>
  <p:sldIdLst>
    <p:sldId id="264" r:id="rId6"/>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2D6CBF0-C0DF-AA49-8D43-6FEA37D89261}" name="Sharon Hong" initials="SH" userId="S::shong@HUMANITAS.COM::ca840b75-e10d-411d-b812-6dfda894c07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76E0E3-1FD7-6AAE-A5E0-EA5C3A00DE3A}" v="2" dt="2024-07-22T17:53:01.561"/>
    <p1510:client id="{EBB0CA5C-8289-E8AF-21BD-CEFFD4F4D77A}" v="56" dt="2024-07-22T14:33:43.302"/>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microsoft.com/office/2015/10/relationships/revisionInfo" Target="revisionInfo.xml"/><Relationship Id="rId5" Type="http://schemas.openxmlformats.org/officeDocument/2006/relationships/slideMaster" Target="slideMasters/slideMaster2.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Only">
    <p:bg>
      <p:bgPr>
        <a:solidFill>
          <a:schemeClr val="bg1"/>
        </a:solidFill>
        <a:effectLst/>
      </p:bgPr>
    </p:bg>
    <p:spTree>
      <p:nvGrpSpPr>
        <p:cNvPr id="1" name=""/>
        <p:cNvGrpSpPr/>
        <p:nvPr/>
      </p:nvGrpSpPr>
      <p:grpSpPr>
        <a:xfrm>
          <a:off x="0" y="0"/>
          <a:ext cx="0" cy="0"/>
          <a:chOff x="0" y="0"/>
          <a:chExt cx="0" cy="0"/>
        </a:xfrm>
      </p:grpSpPr>
      <p:sp>
        <p:nvSpPr>
          <p:cNvPr id="3" name="날짜 개체 틀 2"/>
          <p:cNvSpPr>
            <a:spLocks noGrp="1"/>
          </p:cNvSpPr>
          <p:nvPr>
            <p:ph type="dt" sz="half" idx="10"/>
          </p:nvPr>
        </p:nvSpPr>
        <p:spPr/>
        <p:txBody>
          <a:bodyPr/>
          <a:lstStyle/>
          <a:p>
            <a:fld id="{130FFD59-365E-47FC-9D1A-1F9B7F1EF600}" type="datetimeFigureOut">
              <a:rPr lang="ko-KR" altLang="en-US" smtClean="0"/>
              <a:pPr/>
              <a:t>2024-07-22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D9960C5-B0B3-4566-AE49-E4A6D2C8B6D1}" type="slidenum">
              <a:rPr lang="ko-KR" altLang="en-US" smtClean="0"/>
              <a:pPr/>
              <a:t>‹#›</a:t>
            </a:fld>
            <a:endParaRPr lang="ko-KR" altLang="en-US"/>
          </a:p>
        </p:txBody>
      </p:sp>
      <p:sp>
        <p:nvSpPr>
          <p:cNvPr id="2" name="제목 1"/>
          <p:cNvSpPr>
            <a:spLocks noGrp="1"/>
          </p:cNvSpPr>
          <p:nvPr>
            <p:ph type="title"/>
          </p:nvPr>
        </p:nvSpPr>
        <p:spPr>
          <a:xfrm>
            <a:off x="664502" y="338220"/>
            <a:ext cx="10862997" cy="778098"/>
          </a:xfrm>
          <a:noFill/>
          <a:ln w="9525">
            <a:noFill/>
            <a:miter lim="800000"/>
            <a:headEnd/>
            <a:tailEnd/>
          </a:ln>
        </p:spPr>
        <p:txBody>
          <a:bodyPr vert="horz" wrap="square" lIns="91440" tIns="45720" rIns="91440" bIns="45720" numCol="1" rtlCol="0" anchor="ctr" anchorCtr="0" compatLnSpc="1">
            <a:prstTxWarp prst="textNoShape">
              <a:avLst/>
            </a:prstTxWarp>
            <a:normAutofit/>
          </a:bodyPr>
          <a:lstStyle>
            <a:lvl1pPr algn="ctr" defTabSz="914400" rtl="0" eaLnBrk="1" fontAlgn="base" latinLnBrk="1" hangingPunct="1">
              <a:spcBef>
                <a:spcPct val="0"/>
              </a:spcBef>
              <a:spcAft>
                <a:spcPct val="0"/>
              </a:spcAft>
              <a:buNone/>
              <a:defRPr lang="ko-KR" altLang="en-US" sz="3600" b="1" kern="1200" baseline="0">
                <a:solidFill>
                  <a:schemeClr val="tx1"/>
                </a:solidFill>
                <a:latin typeface="+mj-lt"/>
                <a:ea typeface="맑은 고딕" panose="020B0503020000020004" pitchFamily="50" charset="-127"/>
                <a:cs typeface="+mj-cs"/>
              </a:defRPr>
            </a:lvl1pPr>
          </a:lstStyle>
          <a:p>
            <a:r>
              <a:rPr lang="en-US" altLang="ko-KR"/>
              <a:t>Edit a master heading style</a:t>
            </a:r>
            <a:endParaRPr lang="ko-KR" altLang="en-US"/>
          </a:p>
        </p:txBody>
      </p:sp>
    </p:spTree>
    <p:extLst>
      <p:ext uri="{BB962C8B-B14F-4D97-AF65-F5344CB8AC3E}">
        <p14:creationId xmlns:p14="http://schemas.microsoft.com/office/powerpoint/2010/main" val="173367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ark background with title only">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3" name="날짜 개체 틀 2"/>
          <p:cNvSpPr>
            <a:spLocks noGrp="1"/>
          </p:cNvSpPr>
          <p:nvPr>
            <p:ph type="dt" sz="half" idx="10"/>
          </p:nvPr>
        </p:nvSpPr>
        <p:spPr/>
        <p:txBody>
          <a:bodyPr/>
          <a:lstStyle/>
          <a:p>
            <a:fld id="{130FFD59-365E-47FC-9D1A-1F9B7F1EF600}" type="datetimeFigureOut">
              <a:rPr lang="ko-KR" altLang="en-US" smtClean="0"/>
              <a:pPr/>
              <a:t>2024-07-22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D9960C5-B0B3-4566-AE49-E4A6D2C8B6D1}" type="slidenum">
              <a:rPr lang="ko-KR" altLang="en-US" smtClean="0"/>
              <a:pPr/>
              <a:t>‹#›</a:t>
            </a:fld>
            <a:endParaRPr lang="ko-KR" altLang="en-US"/>
          </a:p>
        </p:txBody>
      </p:sp>
      <p:sp>
        <p:nvSpPr>
          <p:cNvPr id="2" name="제목 1"/>
          <p:cNvSpPr>
            <a:spLocks noGrp="1"/>
          </p:cNvSpPr>
          <p:nvPr>
            <p:ph type="title"/>
          </p:nvPr>
        </p:nvSpPr>
        <p:spPr>
          <a:xfrm>
            <a:off x="664502" y="338220"/>
            <a:ext cx="10862997" cy="778098"/>
          </a:xfrm>
          <a:noFill/>
          <a:ln w="9525">
            <a:noFill/>
            <a:miter lim="800000"/>
            <a:headEnd/>
            <a:tailEnd/>
          </a:ln>
        </p:spPr>
        <p:txBody>
          <a:bodyPr vert="horz" wrap="square" lIns="91440" tIns="45720" rIns="91440" bIns="45720" numCol="1" rtlCol="0" anchor="ctr" anchorCtr="0" compatLnSpc="1">
            <a:prstTxWarp prst="textNoShape">
              <a:avLst/>
            </a:prstTxWarp>
            <a:normAutofit/>
          </a:bodyPr>
          <a:lstStyle>
            <a:lvl1pPr algn="ctr" defTabSz="914400" rtl="0" eaLnBrk="1" fontAlgn="base" latinLnBrk="1" hangingPunct="1">
              <a:spcBef>
                <a:spcPct val="0"/>
              </a:spcBef>
              <a:spcAft>
                <a:spcPct val="0"/>
              </a:spcAft>
              <a:buNone/>
              <a:defRPr lang="ko-KR" altLang="en-US" sz="3600" b="1" kern="1200" baseline="0">
                <a:solidFill>
                  <a:schemeClr val="bg1"/>
                </a:solidFill>
                <a:latin typeface="+mj-lt"/>
                <a:ea typeface="맑은 고딕" panose="020B0503020000020004" pitchFamily="50" charset="-127"/>
                <a:cs typeface="+mj-cs"/>
              </a:defRPr>
            </a:lvl1pPr>
          </a:lstStyle>
          <a:p>
            <a:r>
              <a:rPr lang="en-US" altLang="ko-KR"/>
              <a:t>Edit a master heading style</a:t>
            </a:r>
            <a:endParaRPr lang="ko-KR" altLang="en-US"/>
          </a:p>
        </p:txBody>
      </p:sp>
    </p:spTree>
    <p:extLst>
      <p:ext uri="{BB962C8B-B14F-4D97-AF65-F5344CB8AC3E}">
        <p14:creationId xmlns:p14="http://schemas.microsoft.com/office/powerpoint/2010/main" val="138792092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53F0661E-43E5-493A-3D71-139E03D8E2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ko-KR"/>
              <a:t>Edit a master heading style</a:t>
            </a:r>
            <a:endParaRPr lang="ko-KR" altLang="en-US"/>
          </a:p>
        </p:txBody>
      </p:sp>
      <p:sp>
        <p:nvSpPr>
          <p:cNvPr id="3" name="텍스트 개체 틀 2">
            <a:extLst>
              <a:ext uri="{FF2B5EF4-FFF2-40B4-BE49-F238E27FC236}">
                <a16:creationId xmlns:a16="http://schemas.microsoft.com/office/drawing/2014/main" id="{D7102CA1-089A-0B81-B607-85ACEF61E4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ko-KR"/>
              <a:t>Click to edit the master text style
Second level
Third level
Fourth level
Fifth level</a:t>
            </a:r>
            <a:endParaRPr lang="ko-KR" altLang="en-US"/>
          </a:p>
        </p:txBody>
      </p:sp>
      <p:sp>
        <p:nvSpPr>
          <p:cNvPr id="4" name="날짜 개체 틀 3">
            <a:extLst>
              <a:ext uri="{FF2B5EF4-FFF2-40B4-BE49-F238E27FC236}">
                <a16:creationId xmlns:a16="http://schemas.microsoft.com/office/drawing/2014/main" id="{56EC6C6B-126B-A2D3-DB66-A145FBCD93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CC4D9-B3AC-4CC2-A28A-63D5C1F8C0AF}" type="datetimeFigureOut">
              <a:rPr lang="ko-KR" altLang="en-US" smtClean="0"/>
              <a:t>2024-07-22</a:t>
            </a:fld>
            <a:endParaRPr lang="ko-KR" altLang="en-US"/>
          </a:p>
        </p:txBody>
      </p:sp>
      <p:sp>
        <p:nvSpPr>
          <p:cNvPr id="5" name="바닥글 개체 틀 4">
            <a:extLst>
              <a:ext uri="{FF2B5EF4-FFF2-40B4-BE49-F238E27FC236}">
                <a16:creationId xmlns:a16="http://schemas.microsoft.com/office/drawing/2014/main" id="{2B343B93-DE89-F9D1-21DA-7130947E21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C807399C-DB29-1FB7-A6FB-DC9392CDD8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CCDCF-4815-4B9B-AC12-D4F97D5B51F9}" type="slidenum">
              <a:rPr lang="ko-KR" altLang="en-US" smtClean="0"/>
              <a:t>‹#›</a:t>
            </a:fld>
            <a:endParaRPr lang="ko-KR" altLang="en-US"/>
          </a:p>
        </p:txBody>
      </p:sp>
    </p:spTree>
    <p:extLst>
      <p:ext uri="{BB962C8B-B14F-4D97-AF65-F5344CB8AC3E}">
        <p14:creationId xmlns:p14="http://schemas.microsoft.com/office/powerpoint/2010/main" val="2429428932"/>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53F0661E-43E5-493A-3D71-139E03D8E2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ko-KR"/>
              <a:t>Edit a master heading style</a:t>
            </a:r>
            <a:endParaRPr lang="ko-KR" altLang="en-US"/>
          </a:p>
        </p:txBody>
      </p:sp>
      <p:sp>
        <p:nvSpPr>
          <p:cNvPr id="3" name="텍스트 개체 틀 2">
            <a:extLst>
              <a:ext uri="{FF2B5EF4-FFF2-40B4-BE49-F238E27FC236}">
                <a16:creationId xmlns:a16="http://schemas.microsoft.com/office/drawing/2014/main" id="{D7102CA1-089A-0B81-B607-85ACEF61E4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ko-KR"/>
              <a:t>Click to edit the master text style
Second level
Third level
Fourth level
Fifth level</a:t>
            </a:r>
            <a:endParaRPr lang="ko-KR" altLang="en-US"/>
          </a:p>
        </p:txBody>
      </p:sp>
      <p:sp>
        <p:nvSpPr>
          <p:cNvPr id="4" name="날짜 개체 틀 3">
            <a:extLst>
              <a:ext uri="{FF2B5EF4-FFF2-40B4-BE49-F238E27FC236}">
                <a16:creationId xmlns:a16="http://schemas.microsoft.com/office/drawing/2014/main" id="{56EC6C6B-126B-A2D3-DB66-A145FBCD93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CC4D9-B3AC-4CC2-A28A-63D5C1F8C0AF}" type="datetimeFigureOut">
              <a:rPr lang="ko-KR" altLang="en-US" smtClean="0"/>
              <a:t>2024-07-22</a:t>
            </a:fld>
            <a:endParaRPr lang="ko-KR" altLang="en-US"/>
          </a:p>
        </p:txBody>
      </p:sp>
      <p:sp>
        <p:nvSpPr>
          <p:cNvPr id="5" name="바닥글 개체 틀 4">
            <a:extLst>
              <a:ext uri="{FF2B5EF4-FFF2-40B4-BE49-F238E27FC236}">
                <a16:creationId xmlns:a16="http://schemas.microsoft.com/office/drawing/2014/main" id="{2B343B93-DE89-F9D1-21DA-7130947E21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C807399C-DB29-1FB7-A6FB-DC9392CDD8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CCDCF-4815-4B9B-AC12-D4F97D5B51F9}" type="slidenum">
              <a:rPr lang="ko-KR" altLang="en-US" smtClean="0"/>
              <a:t>‹#›</a:t>
            </a:fld>
            <a:endParaRPr lang="ko-KR" altLang="en-US"/>
          </a:p>
        </p:txBody>
      </p:sp>
    </p:spTree>
    <p:extLst>
      <p:ext uri="{BB962C8B-B14F-4D97-AF65-F5344CB8AC3E}">
        <p14:creationId xmlns:p14="http://schemas.microsoft.com/office/powerpoint/2010/main" val="573201152"/>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표 1"/>
          <p:cNvGraphicFramePr>
            <a:graphicFrameLocks noGrp="1"/>
          </p:cNvGraphicFramePr>
          <p:nvPr>
            <p:extLst>
              <p:ext uri="{D42A27DB-BD31-4B8C-83A1-F6EECF244321}">
                <p14:modId xmlns:p14="http://schemas.microsoft.com/office/powerpoint/2010/main" val="291729915"/>
              </p:ext>
            </p:extLst>
          </p:nvPr>
        </p:nvGraphicFramePr>
        <p:xfrm>
          <a:off x="820922" y="469282"/>
          <a:ext cx="11376510" cy="6375393"/>
        </p:xfrm>
        <a:graphic>
          <a:graphicData uri="http://schemas.openxmlformats.org/drawingml/2006/table">
            <a:tbl>
              <a:tblPr firstRow="1" bandRow="1">
                <a:tableStyleId>{5C22544A-7EE6-4342-B048-85BDC9FD1C3A}</a:tableStyleId>
              </a:tblPr>
              <a:tblGrid>
                <a:gridCol w="2275302">
                  <a:extLst>
                    <a:ext uri="{9D8B030D-6E8A-4147-A177-3AD203B41FA5}">
                      <a16:colId xmlns:a16="http://schemas.microsoft.com/office/drawing/2014/main" val="3545381684"/>
                    </a:ext>
                  </a:extLst>
                </a:gridCol>
                <a:gridCol w="2275302">
                  <a:extLst>
                    <a:ext uri="{9D8B030D-6E8A-4147-A177-3AD203B41FA5}">
                      <a16:colId xmlns:a16="http://schemas.microsoft.com/office/drawing/2014/main" val="984663454"/>
                    </a:ext>
                  </a:extLst>
                </a:gridCol>
                <a:gridCol w="2275302">
                  <a:extLst>
                    <a:ext uri="{9D8B030D-6E8A-4147-A177-3AD203B41FA5}">
                      <a16:colId xmlns:a16="http://schemas.microsoft.com/office/drawing/2014/main" val="252458417"/>
                    </a:ext>
                  </a:extLst>
                </a:gridCol>
                <a:gridCol w="2275302">
                  <a:extLst>
                    <a:ext uri="{9D8B030D-6E8A-4147-A177-3AD203B41FA5}">
                      <a16:colId xmlns:a16="http://schemas.microsoft.com/office/drawing/2014/main" val="1405713663"/>
                    </a:ext>
                  </a:extLst>
                </a:gridCol>
                <a:gridCol w="2275302">
                  <a:extLst>
                    <a:ext uri="{9D8B030D-6E8A-4147-A177-3AD203B41FA5}">
                      <a16:colId xmlns:a16="http://schemas.microsoft.com/office/drawing/2014/main" val="3166207238"/>
                    </a:ext>
                  </a:extLst>
                </a:gridCol>
              </a:tblGrid>
              <a:tr h="1629661">
                <a:tc>
                  <a:txBody>
                    <a:bodyPr/>
                    <a:lstStyle/>
                    <a:p>
                      <a:pPr marL="0" marR="0" lvl="0" indent="0" algn="l" rtl="0" eaLnBrk="0" fontAlgn="auto" latinLnBrk="0" hangingPunct="0">
                        <a:lnSpc>
                          <a:spcPct val="100000"/>
                        </a:lnSpc>
                        <a:spcBef>
                          <a:spcPts val="0"/>
                        </a:spcBef>
                        <a:spcAft>
                          <a:spcPts val="0"/>
                        </a:spcAft>
                        <a:buClrTx/>
                        <a:buSzTx/>
                        <a:buFontTx/>
                        <a:buNone/>
                      </a:pPr>
                      <a:r>
                        <a:rPr lang="en-US" altLang="ko-KR" sz="1400" b="1" kern="1200" noProof="0">
                          <a:solidFill>
                            <a:schemeClr val="tx1"/>
                          </a:solidFill>
                          <a:latin typeface="+mn-lt"/>
                          <a:ea typeface="+mn-ea"/>
                          <a:cs typeface="+mn-cs"/>
                        </a:rPr>
                        <a:t>Applicant File Preliminary Review</a:t>
                      </a:r>
                      <a:endParaRPr lang="ko-KR" altLang="en-US" sz="1400" b="1" kern="1200" noProof="0">
                        <a:solidFill>
                          <a:schemeClr val="tx1"/>
                        </a:solidFill>
                        <a:latin typeface="+mn-lt"/>
                        <a:ea typeface="+mn-ea"/>
                        <a:cs typeface="+mn-cs"/>
                      </a:endParaRPr>
                    </a:p>
                  </a:txBody>
                  <a:tcPr marL="137160" marR="137160" marT="137160" marB="137160" anchor="ctr">
                    <a:lnL w="12700" cmpd="sng">
                      <a:noFill/>
                    </a:lnL>
                    <a:lnR w="38100" cap="flat" cmpd="sng" algn="ctr">
                      <a:solidFill>
                        <a:schemeClr val="bg1"/>
                      </a:solidFill>
                      <a:prstDash val="solid"/>
                      <a:round/>
                      <a:headEnd type="none" w="med" len="med"/>
                      <a:tailEnd type="none" w="med" len="med"/>
                    </a:lnR>
                    <a:lnT w="381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rtl="0" eaLnBrk="0" fontAlgn="auto" latinLnBrk="0" hangingPunct="0">
                        <a:lnSpc>
                          <a:spcPct val="100000"/>
                        </a:lnSpc>
                        <a:spcBef>
                          <a:spcPts val="0"/>
                        </a:spcBef>
                        <a:spcAft>
                          <a:spcPts val="0"/>
                        </a:spcAft>
                        <a:buClrTx/>
                        <a:buSzTx/>
                        <a:buFontTx/>
                        <a:buNone/>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Complete a </a:t>
                      </a:r>
                      <a:r>
                        <a:rPr lang="en-US" altLang="ko-KR" sz="900" b="0" i="0" u="none" strike="noStrike" kern="1200" cap="none" spc="0" normalizeH="0" baseline="0" noProof="0">
                          <a:ln>
                            <a:noFill/>
                          </a:ln>
                          <a:solidFill>
                            <a:schemeClr val="tx1"/>
                          </a:solidFill>
                          <a:effectLst/>
                          <a:uLnTx/>
                          <a:uFillTx/>
                          <a:latin typeface="+mn-lt"/>
                          <a:ea typeface="맑은 고딕"/>
                          <a:cs typeface="Calibri"/>
                        </a:rPr>
                        <a:t>preliminary </a:t>
                      </a: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review of all health, behavioral, and non-health documents (e.g., IEPs, 504 plans).</a:t>
                      </a:r>
                      <a:r>
                        <a:rPr lang="en-US" altLang="ko-KR" sz="900" b="0" i="0" u="none" strike="noStrike" kern="1200" cap="none" spc="0" normalizeH="0" baseline="0" noProof="0">
                          <a:ln>
                            <a:noFill/>
                          </a:ln>
                          <a:solidFill>
                            <a:schemeClr val="tx1"/>
                          </a:solidFill>
                          <a:effectLst/>
                          <a:uLnTx/>
                          <a:uFillTx/>
                          <a:latin typeface="+mn-lt"/>
                          <a:ea typeface="맑은 고딕"/>
                          <a:cs typeface="Calibri"/>
                        </a:rPr>
                        <a:t> The HWD may assign non-health documents (e.g., IEP, 504 plans, etc.) to the Non-health Disability Coordinator (NHDC) for preliminary review/provide feedback or they may review themselves to streamline the process.  </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Look for affirmative responses on the 653 Health Questionnaire and corresponding explanations.</a:t>
                      </a:r>
                    </a:p>
                    <a:p>
                      <a:pPr marL="0" marR="0" lvl="0" indent="0" algn="l" eaLnBrk="0" latinLnBrk="0" hangingPunct="0">
                        <a:lnSpc>
                          <a:spcPct val="100000"/>
                        </a:lnSpc>
                        <a:spcBef>
                          <a:spcPts val="0"/>
                        </a:spcBef>
                        <a:spcAft>
                          <a:spcPts val="0"/>
                        </a:spcAft>
                        <a:buClrTx/>
                        <a:buSzTx/>
                        <a:buFontTx/>
                        <a:buNone/>
                      </a:pPr>
                      <a:endParaRPr lang="en-US" altLang="ko-KR" sz="900" b="0" i="0" u="none" strike="noStrike" kern="1200" cap="none" spc="0" normalizeH="0" baseline="0" noProof="0">
                        <a:ln>
                          <a:noFill/>
                        </a:ln>
                        <a:solidFill>
                          <a:schemeClr val="tx1"/>
                        </a:solidFill>
                        <a:effectLst/>
                        <a:uLnTx/>
                        <a:uFillTx/>
                        <a:latin typeface="+mn-lt"/>
                        <a:ea typeface="맑은 고딕"/>
                        <a:cs typeface="Calibri"/>
                      </a:endParaRPr>
                    </a:p>
                    <a:p>
                      <a:pPr marL="0" marR="0" lvl="0" indent="0" algn="l" eaLnBrk="0" latinLnBrk="0" hangingPunct="0">
                        <a:lnSpc>
                          <a:spcPct val="100000"/>
                        </a:lnSpc>
                        <a:spcBef>
                          <a:spcPts val="0"/>
                        </a:spcBef>
                        <a:spcAft>
                          <a:spcPts val="0"/>
                        </a:spcAft>
                        <a:buClrTx/>
                        <a:buSzTx/>
                        <a:buFontTx/>
                        <a:buNone/>
                      </a:pPr>
                      <a:r>
                        <a:rPr lang="en-US" altLang="ko-KR" sz="900" b="0" i="0" u="none" strike="noStrike" kern="1200" cap="none" spc="0" normalizeH="0" baseline="0" noProof="0">
                          <a:ln>
                            <a:noFill/>
                          </a:ln>
                          <a:solidFill>
                            <a:schemeClr val="tx1"/>
                          </a:solidFill>
                          <a:effectLst/>
                          <a:uLnTx/>
                          <a:uFillTx/>
                          <a:latin typeface="+mn-lt"/>
                          <a:ea typeface="맑은 고딕"/>
                          <a:cs typeface="Calibri"/>
                        </a:rPr>
                        <a:t>If applicant has disclosed information on the 653 but has not provided related documentation, HWDs may call to inquire/gather information for the Qualified Health Professional (QHP).</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eaLnBrk="0" fontAlgn="auto" latinLnBrk="0" hangingPunct="0">
                        <a:lnSpc>
                          <a:spcPct val="100000"/>
                        </a:lnSpc>
                        <a:spcBef>
                          <a:spcPts val="0"/>
                        </a:spcBef>
                        <a:spcAft>
                          <a:spcPts val="0"/>
                        </a:spcAft>
                        <a:buClrTx/>
                        <a:buSzTx/>
                        <a:buFontTx/>
                        <a:buNone/>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Assign files where health care needs may exceed those of basic health care/pose a direct threat to others to the respective QHP (i.e., Center Mental Health Consultant, Center Physician, TEAP Specialist, or Dentist).</a:t>
                      </a:r>
                      <a:r>
                        <a:rPr lang="en-US" altLang="ko-KR" sz="900" b="0" i="0" u="none" strike="noStrike" kern="1200" cap="none" spc="0" normalizeH="0" baseline="0" noProof="0">
                          <a:ln>
                            <a:noFill/>
                          </a:ln>
                          <a:solidFill>
                            <a:schemeClr val="tx1"/>
                          </a:solidFill>
                          <a:effectLst/>
                          <a:uLnTx/>
                          <a:uFillTx/>
                          <a:latin typeface="+mn-lt"/>
                          <a:ea typeface="맑은 고딕"/>
                          <a:cs typeface="Calibri"/>
                        </a:rPr>
                        <a:t> </a:t>
                      </a:r>
                      <a:endParaRPr kumimoji="0" lang="en-US" altLang="ko-KR" sz="900" b="0" i="0" u="none" strike="noStrike" kern="1200" cap="none" spc="0" normalizeH="0" baseline="0" noProof="0">
                        <a:ln>
                          <a:noFill/>
                        </a:ln>
                        <a:solidFill>
                          <a:schemeClr val="tx1"/>
                        </a:solidFill>
                        <a:effectLst/>
                        <a:uLnTx/>
                        <a:uFillTx/>
                        <a:latin typeface="+mn-lt"/>
                        <a:ea typeface="맑은 고딕"/>
                        <a:cs typeface="Calibri"/>
                      </a:endParaRP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Clear applicant for enrollment if no health care needs or direct threat concerns or in very limited circumstances if disclosures occurred (i.e., vision – wears glasses; hearing – wears hearing aid; allergies – needs gluten free diet).</a:t>
                      </a:r>
                      <a:endParaRPr kumimoji="0" lang="ko-KR" altLang="en-US" sz="900" b="0" i="0" u="none" strike="noStrike" kern="1200" cap="none" spc="0" normalizeH="0" baseline="0" noProof="0">
                        <a:ln>
                          <a:noFill/>
                        </a:ln>
                        <a:solidFill>
                          <a:schemeClr val="tx1"/>
                        </a:solidFill>
                        <a:effectLst/>
                        <a:uLnTx/>
                        <a:uFillTx/>
                        <a:latin typeface="+mn-lt"/>
                        <a:ea typeface="맑은 고딕"/>
                        <a:cs typeface="Calibri"/>
                      </a:endParaRP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84790384"/>
                  </a:ext>
                </a:extLst>
              </a:tr>
              <a:tr h="1222246">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lang="en-US" altLang="ko-KR" sz="1400" b="1" kern="1200" noProof="0">
                          <a:solidFill>
                            <a:schemeClr val="tx1"/>
                          </a:solidFill>
                          <a:latin typeface="+mn-lt"/>
                          <a:ea typeface="+mn-ea"/>
                          <a:cs typeface="+mn-cs"/>
                        </a:rPr>
                        <a:t>Center Applicant File Review Form in Form 1-06</a:t>
                      </a:r>
                      <a:endParaRPr lang="ko-KR" altLang="en-US" sz="1400" b="1" kern="1200" noProof="0">
                        <a:solidFill>
                          <a:schemeClr val="tx1"/>
                        </a:solidFill>
                        <a:latin typeface="+mn-lt"/>
                        <a:ea typeface="+mn-ea"/>
                        <a:cs typeface="+mn-cs"/>
                      </a:endParaRPr>
                    </a:p>
                  </a:txBody>
                  <a:tcPr marL="137160" marR="137160" marT="137160" marB="137160" anchor="ctr">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lvl="0" indent="0" algn="l" rtl="0" eaLnBrk="0" fontAlgn="auto" latinLnBrk="0" hangingPunct="0">
                        <a:lnSpc>
                          <a:spcPct val="100000"/>
                        </a:lnSpc>
                        <a:spcBef>
                          <a:spcPts val="0"/>
                        </a:spcBef>
                        <a:spcAft>
                          <a:spcPts val="0"/>
                        </a:spcAft>
                        <a:buClrTx/>
                        <a:buSzTx/>
                        <a:buFontTx/>
                        <a:buNone/>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Complete the Center Applicant File Review Form (CAFR) from Form 1-06 for every applicant unless there is a possible direct threat. If a possible direct threat,</a:t>
                      </a:r>
                      <a:r>
                        <a:rPr lang="en-US" altLang="ko-KR" sz="900" b="0" i="0" u="none" strike="noStrike" kern="1200" cap="none" spc="0" normalizeH="0" baseline="0" noProof="0">
                          <a:ln>
                            <a:noFill/>
                          </a:ln>
                          <a:solidFill>
                            <a:schemeClr val="tx1"/>
                          </a:solidFill>
                          <a:effectLst/>
                          <a:uLnTx/>
                          <a:uFillTx/>
                          <a:latin typeface="+mn-lt"/>
                          <a:ea typeface="맑은 고딕"/>
                          <a:cs typeface="Calibri"/>
                        </a:rPr>
                        <a:t> </a:t>
                      </a: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complete the Center Applicant/Student File Review Form from Form 2-04.</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Ensure that full names and titles are used.</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If there are additional reviewers added later, simply update the form to include the date, full name, and title of the additional reviewer(s).</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Upload the CAFR Form to the </a:t>
                      </a:r>
                      <a:r>
                        <a:rPr kumimoji="0" lang="en-US" altLang="ko-KR" sz="900" b="1" i="0" u="none" strike="noStrike" kern="1200" cap="none" spc="0" normalizeH="0" baseline="0" noProof="0">
                          <a:ln>
                            <a:noFill/>
                          </a:ln>
                          <a:solidFill>
                            <a:schemeClr val="tx1"/>
                          </a:solidFill>
                          <a:effectLst/>
                          <a:uLnTx/>
                          <a:uFillTx/>
                          <a:latin typeface="+mn-lt"/>
                          <a:ea typeface="맑은 고딕"/>
                          <a:cs typeface="Calibri"/>
                        </a:rPr>
                        <a:t>Other</a:t>
                      </a: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 sub-folder within Health E-Folder.</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633191289"/>
                  </a:ext>
                </a:extLst>
              </a:tr>
              <a:tr h="1222246">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lang="en-US" altLang="ko-KR" sz="1400" b="1" kern="1200" noProof="0">
                          <a:solidFill>
                            <a:schemeClr val="tx1"/>
                          </a:solidFill>
                          <a:latin typeface="+mn-lt"/>
                          <a:ea typeface="+mn-ea"/>
                          <a:cs typeface="+mn-cs"/>
                        </a:rPr>
                        <a:t>Wellness Tracking Log</a:t>
                      </a:r>
                      <a:endParaRPr lang="ko-KR" altLang="en-US" sz="1400" b="1" kern="1200" noProof="0">
                        <a:solidFill>
                          <a:schemeClr val="tx1"/>
                        </a:solidFill>
                        <a:latin typeface="+mn-lt"/>
                        <a:ea typeface="+mn-ea"/>
                        <a:cs typeface="+mn-cs"/>
                      </a:endParaRPr>
                    </a:p>
                  </a:txBody>
                  <a:tcPr marL="137160" marR="137160" marT="137160" marB="137160" anchor="ctr">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Ensure that all required fields of the Wellness Tracking Log (WTL) are completed (e.g., HWD dates of initial review, QHP review dates and outcomes, and comments that clearly explain final outcomes of the applicant file review).</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Ensure that information on the WTL matches the information on the CAFR Form.</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Provide required information to Records for inclusion on the Center File Review Tracking log (see peach-colored fields on Sample </a:t>
                      </a:r>
                      <a:r>
                        <a:rPr lang="en-US" altLang="ko-KR" sz="900" b="0" i="0" u="none" strike="noStrike" kern="1200" cap="none" spc="0" normalizeH="0" baseline="0" noProof="0">
                          <a:ln>
                            <a:noFill/>
                          </a:ln>
                          <a:solidFill>
                            <a:schemeClr val="tx1"/>
                          </a:solidFill>
                          <a:effectLst/>
                          <a:uLnTx/>
                          <a:uFillTx/>
                          <a:latin typeface="+mn-lt"/>
                          <a:ea typeface="맑은 고딕"/>
                          <a:cs typeface="Calibri"/>
                        </a:rPr>
                        <a:t>WTL</a:t>
                      </a: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 on Job Corps Disability website). </a:t>
                      </a:r>
                      <a:r>
                        <a:rPr kumimoji="0" lang="en-US" altLang="ko-KR" sz="900" b="1" i="0" u="none" strike="noStrike" kern="1200" cap="none" spc="0" normalizeH="0" baseline="0" noProof="0">
                          <a:ln>
                            <a:noFill/>
                          </a:ln>
                          <a:solidFill>
                            <a:schemeClr val="tx1"/>
                          </a:solidFill>
                          <a:effectLst/>
                          <a:uLnTx/>
                          <a:uFillTx/>
                          <a:latin typeface="+mn-lt"/>
                          <a:ea typeface="맑은 고딕"/>
                          <a:cs typeface="Calibri"/>
                        </a:rPr>
                        <a:t>Redact any Personal Health Information (PHI). </a:t>
                      </a: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See also “Other Responsibilities.”</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Do not return files to Admissions that are out of scope with Job Corps policy (i.e., for lack of receipt of medical documentation or for impending court activities).</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en-US" altLang="ko-KR" sz="900" b="0" i="0" u="none" strike="noStrike" kern="1200" cap="none" spc="0" normalizeH="0" baseline="0" noProof="0">
                        <a:ln>
                          <a:noFill/>
                        </a:ln>
                        <a:solidFill>
                          <a:schemeClr val="tx1"/>
                        </a:solidFill>
                        <a:effectLst/>
                        <a:uLnTx/>
                        <a:uFillTx/>
                        <a:latin typeface="+mn-lt"/>
                        <a:ea typeface="맑은 고딕" pitchFamily="50" charset="-127"/>
                        <a:cs typeface="Calibri" panose="020F0502020204030204" pitchFamily="34" charset="0"/>
                      </a:endParaRP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58874869"/>
                  </a:ext>
                </a:extLst>
              </a:tr>
              <a:tr h="1056262">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lang="en-US" altLang="ko-KR" sz="1400" b="1" kern="1200" noProof="0">
                          <a:solidFill>
                            <a:schemeClr val="tx1"/>
                          </a:solidFill>
                          <a:latin typeface="+mn-lt"/>
                          <a:ea typeface="+mn-ea"/>
                          <a:cs typeface="+mn-cs"/>
                        </a:rPr>
                        <a:t>Recommendations of Denial of Enrollment (RODs)</a:t>
                      </a:r>
                      <a:endParaRPr lang="ko-KR" altLang="en-US" sz="1400" b="1" kern="1200" noProof="0">
                        <a:solidFill>
                          <a:schemeClr val="tx1"/>
                        </a:solidFill>
                        <a:latin typeface="+mn-lt"/>
                        <a:ea typeface="+mn-ea"/>
                        <a:cs typeface="+mn-cs"/>
                      </a:endParaRPr>
                    </a:p>
                  </a:txBody>
                  <a:tcPr marL="137160" marR="137160" marT="137160" marB="137160" anchor="ctr">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Ensure the assessment (e.g., Health Care Needs Assessment or HCNA/Direct Threat Assessment or DTA) is completed in its entirety and signed by the appropriate QHP(s).</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Ensure that all health and disability documents, the HCNA or DTA are uploaded to the Wellness and Disability E-Folders </a:t>
                      </a:r>
                      <a:r>
                        <a:rPr kumimoji="0" lang="en-US" altLang="ko-KR" sz="800" b="0" i="1" u="none" strike="noStrike" kern="1200" cap="none" spc="0" normalizeH="0" baseline="0" noProof="0">
                          <a:ln>
                            <a:noFill/>
                          </a:ln>
                          <a:solidFill>
                            <a:schemeClr val="tx1"/>
                          </a:solidFill>
                          <a:effectLst/>
                          <a:uLnTx/>
                          <a:uFillTx/>
                          <a:latin typeface="+mn-lt"/>
                          <a:ea typeface="맑은 고딕"/>
                          <a:cs typeface="Calibri"/>
                        </a:rPr>
                        <a:t>(o</a:t>
                      </a:r>
                      <a:r>
                        <a:rPr kumimoji="0" lang="en-US" altLang="ko-KR" sz="800" b="0" i="1" u="none" strike="noStrike" kern="1200" cap="none" spc="0" normalizeH="0" baseline="0" noProof="0">
                          <a:ln>
                            <a:noFill/>
                          </a:ln>
                          <a:solidFill>
                            <a:schemeClr val="tx1"/>
                          </a:solidFill>
                          <a:effectLst/>
                          <a:uLnTx/>
                          <a:uFillTx/>
                          <a:latin typeface="+mn-lt"/>
                          <a:ea typeface="+mn-ea"/>
                          <a:cs typeface="Calibri"/>
                        </a:rPr>
                        <a:t>r if completing the New Information or Disability Status ROD in Form 1-06, upload to the </a:t>
                      </a:r>
                      <a:r>
                        <a:rPr kumimoji="0" lang="en-US" altLang="ko-KR" sz="800" b="1" i="1" u="none" strike="noStrike" kern="1200" cap="none" spc="0" normalizeH="0" baseline="0" noProof="0">
                          <a:ln>
                            <a:noFill/>
                          </a:ln>
                          <a:solidFill>
                            <a:schemeClr val="tx1"/>
                          </a:solidFill>
                          <a:effectLst/>
                          <a:uLnTx/>
                          <a:uFillTx/>
                          <a:latin typeface="+mn-lt"/>
                          <a:ea typeface="+mn-ea"/>
                          <a:cs typeface="Calibri"/>
                        </a:rPr>
                        <a:t>Other</a:t>
                      </a:r>
                      <a:r>
                        <a:rPr kumimoji="0" lang="en-US" altLang="ko-KR" sz="800" b="0" i="1" u="none" strike="noStrike" kern="1200" cap="none" spc="0" normalizeH="0" baseline="0" noProof="0">
                          <a:ln>
                            <a:noFill/>
                          </a:ln>
                          <a:solidFill>
                            <a:schemeClr val="tx1"/>
                          </a:solidFill>
                          <a:effectLst/>
                          <a:uLnTx/>
                          <a:uFillTx/>
                          <a:latin typeface="+mn-lt"/>
                          <a:ea typeface="+mn-ea"/>
                          <a:cs typeface="Calibri"/>
                        </a:rPr>
                        <a:t> sub-folder within Health E-Folder).</a:t>
                      </a:r>
                      <a:endParaRPr kumimoji="0" lang="en-US" altLang="ko-KR" sz="800" b="0" i="1" u="none" strike="noStrike" kern="1200" cap="none" spc="0" normalizeH="0" baseline="0" noProof="0">
                        <a:ln>
                          <a:noFill/>
                        </a:ln>
                        <a:solidFill>
                          <a:schemeClr val="tx1"/>
                        </a:solidFill>
                        <a:effectLst/>
                        <a:uLnTx/>
                        <a:uFillTx/>
                        <a:latin typeface="+mn-lt"/>
                        <a:ea typeface="맑은 고딕"/>
                        <a:cs typeface="Calibri"/>
                      </a:endParaRP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Flag the files for Regional Review within the Wellness E-Folder and notify Records to change the status in Pending OASIS Arrivals from “Pending Center Review” to “Regional Review.”</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Ensure that updates or corrections requested during Regional Review are completed in a timely manner and the Regional Reviewer is notified.</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81226193"/>
                  </a:ext>
                </a:extLst>
              </a:tr>
              <a:tr h="1222246">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lang="en-US" altLang="ko-KR" sz="1400" b="1" kern="1200" noProof="0">
                          <a:solidFill>
                            <a:schemeClr val="tx1"/>
                          </a:solidFill>
                          <a:latin typeface="+mn-lt"/>
                          <a:ea typeface="+mn-ea"/>
                          <a:cs typeface="+mn-cs"/>
                        </a:rPr>
                        <a:t>Other Responsibilities</a:t>
                      </a:r>
                      <a:endParaRPr lang="ko-KR" altLang="en-US" sz="1400" b="1" kern="1200" noProof="0">
                        <a:solidFill>
                          <a:schemeClr val="tx1"/>
                        </a:solidFill>
                        <a:latin typeface="+mn-lt"/>
                        <a:ea typeface="+mn-ea"/>
                        <a:cs typeface="+mn-cs"/>
                      </a:endParaRPr>
                    </a:p>
                  </a:txBody>
                  <a:tcPr marL="137160" marR="137160" marT="137160" marB="137160" anchor="ctr">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Inform Records of the outcome of the applicant file review and provide the necessary CFRTL information.</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rtl="0" eaLnBrk="0" fontAlgn="auto" latinLnBrk="0" hangingPunct="0">
                        <a:lnSpc>
                          <a:spcPct val="100000"/>
                        </a:lnSpc>
                        <a:spcBef>
                          <a:spcPts val="0"/>
                        </a:spcBef>
                        <a:spcAft>
                          <a:spcPts val="0"/>
                        </a:spcAft>
                        <a:buClrTx/>
                        <a:buSzTx/>
                        <a:buFontTx/>
                        <a:buNone/>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Inform the NHDC </a:t>
                      </a:r>
                      <a:r>
                        <a:rPr kumimoji="0" lang="en-US" altLang="ko-KR" sz="900" b="0" i="0" u="none" strike="noStrike" kern="1200" cap="none" spc="0" normalizeH="0" baseline="0" noProof="0">
                          <a:ln>
                            <a:noFill/>
                          </a:ln>
                          <a:solidFill>
                            <a:schemeClr val="tx1"/>
                          </a:solidFill>
                          <a:effectLst/>
                          <a:uLnTx/>
                          <a:uFillTx/>
                          <a:latin typeface="+mn-lt"/>
                          <a:ea typeface="+mn-ea"/>
                          <a:cs typeface="Calibri"/>
                        </a:rPr>
                        <a:t>when an applicant who has disclosed a disability, requested DA, or requested to speak with a DC is approved for enrollment so a DC/the DCs </a:t>
                      </a: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make the post approval pre-arrival</a:t>
                      </a:r>
                      <a:r>
                        <a:rPr lang="en-US" altLang="ko-KR" sz="900" b="0" i="0" u="none" strike="noStrike" kern="1200" cap="none" spc="0" normalizeH="0" baseline="0" noProof="0">
                          <a:ln>
                            <a:noFill/>
                          </a:ln>
                          <a:solidFill>
                            <a:schemeClr val="tx1"/>
                          </a:solidFill>
                          <a:effectLst/>
                          <a:uLnTx/>
                          <a:uFillTx/>
                          <a:latin typeface="+mn-lt"/>
                          <a:ea typeface="맑은 고딕"/>
                          <a:cs typeface="Calibri"/>
                        </a:rPr>
                        <a:t> contact to complete the DA Process.</a:t>
                      </a:r>
                      <a:endParaRPr kumimoji="0" lang="en-US" altLang="ko-KR" sz="900" b="0" i="0" u="none" strike="noStrike" kern="1200" cap="none" spc="0" normalizeH="0" baseline="0" noProof="0">
                        <a:ln>
                          <a:noFill/>
                        </a:ln>
                        <a:solidFill>
                          <a:schemeClr val="tx1"/>
                        </a:solidFill>
                        <a:effectLst/>
                        <a:uLnTx/>
                        <a:uFillTx/>
                        <a:latin typeface="+mn-lt"/>
                        <a:ea typeface="맑은 고딕"/>
                        <a:cs typeface="Calibri"/>
                      </a:endParaRP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Routinely attend applicant file review related webinars and Regional DC monthly calls. Familiarize yourself with related AFR resources on the Job Corps Disability and Wellness websites.</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altLang="ko-KR" sz="900" b="0" i="0" u="none" strike="noStrike" kern="1200" cap="none" spc="0" normalizeH="0" baseline="0" noProof="0">
                          <a:ln>
                            <a:noFill/>
                          </a:ln>
                          <a:solidFill>
                            <a:schemeClr val="tx1"/>
                          </a:solidFill>
                          <a:effectLst/>
                          <a:uLnTx/>
                          <a:uFillTx/>
                          <a:latin typeface="+mn-lt"/>
                          <a:ea typeface="맑은 고딕"/>
                          <a:cs typeface="Calibri"/>
                        </a:rPr>
                        <a:t>Contact your Regional DC if you have applicant file review questions.</a:t>
                      </a:r>
                    </a:p>
                  </a:txBody>
                  <a:tcPr marL="137160" marR="137160" marT="137160" marB="13716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889830489"/>
                  </a:ext>
                </a:extLst>
              </a:tr>
            </a:tbl>
          </a:graphicData>
        </a:graphic>
      </p:graphicFrame>
      <p:sp>
        <p:nvSpPr>
          <p:cNvPr id="36" name="양쪽 모서리가 둥근 사각형 35"/>
          <p:cNvSpPr/>
          <p:nvPr/>
        </p:nvSpPr>
        <p:spPr>
          <a:xfrm>
            <a:off x="820922" y="13053"/>
            <a:ext cx="11361187" cy="482810"/>
          </a:xfrm>
          <a:prstGeom prst="round2Same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0" name="TextBox 29"/>
          <p:cNvSpPr txBox="1"/>
          <p:nvPr/>
        </p:nvSpPr>
        <p:spPr>
          <a:xfrm>
            <a:off x="1081589" y="-5760"/>
            <a:ext cx="10809156" cy="523220"/>
          </a:xfrm>
          <a:prstGeom prst="rect">
            <a:avLst/>
          </a:prstGeom>
          <a:noFill/>
        </p:spPr>
        <p:txBody>
          <a:bodyPr wrap="square" rtlCol="0" anchor="ctr">
            <a:spAutoFit/>
          </a:bodyPr>
          <a:lstStyle/>
          <a:p>
            <a:pPr algn="ctr"/>
            <a:r>
              <a:rPr lang="en-US" altLang="ko-KR" sz="1400" b="1">
                <a:solidFill>
                  <a:schemeClr val="bg1"/>
                </a:solidFill>
              </a:rPr>
              <a:t>Health and Wellness Directors (HWDs) are the File Review Coordinators for the center and have oversight </a:t>
            </a:r>
          </a:p>
          <a:p>
            <a:pPr algn="ctr"/>
            <a:r>
              <a:rPr lang="en-US" altLang="ko-KR" sz="1400" b="1">
                <a:solidFill>
                  <a:schemeClr val="bg1"/>
                </a:solidFill>
              </a:rPr>
              <a:t>for the entire center applicant file review (AFR) process.</a:t>
            </a:r>
          </a:p>
        </p:txBody>
      </p:sp>
      <p:sp>
        <p:nvSpPr>
          <p:cNvPr id="3" name="TextBox 2">
            <a:extLst>
              <a:ext uri="{FF2B5EF4-FFF2-40B4-BE49-F238E27FC236}">
                <a16:creationId xmlns:a16="http://schemas.microsoft.com/office/drawing/2014/main" id="{7700B7E2-D310-DB37-CA13-623C8F09C63B}"/>
              </a:ext>
            </a:extLst>
          </p:cNvPr>
          <p:cNvSpPr txBox="1"/>
          <p:nvPr/>
        </p:nvSpPr>
        <p:spPr>
          <a:xfrm>
            <a:off x="82258" y="486866"/>
            <a:ext cx="738664" cy="6127750"/>
          </a:xfrm>
          <a:prstGeom prst="rect">
            <a:avLst/>
          </a:prstGeom>
          <a:noFill/>
        </p:spPr>
        <p:txBody>
          <a:bodyPr vert="vert270" wrap="square" rtlCol="0">
            <a:spAutoFit/>
          </a:bodyPr>
          <a:lstStyle/>
          <a:p>
            <a:pPr algn="ctr" eaLnBrk="0" latinLnBrk="0" hangingPunct="0"/>
            <a:r>
              <a:rPr lang="en-US" b="1">
                <a:solidFill>
                  <a:srgbClr val="0070C0"/>
                </a:solidFill>
              </a:rPr>
              <a:t>Overview </a:t>
            </a:r>
            <a:r>
              <a:rPr lang="en-US" b="1"/>
              <a:t>of Health and Wellness Director’s (HWD) Responsibilities as the  Center File Review Coordinator (FRC)</a:t>
            </a:r>
          </a:p>
        </p:txBody>
      </p:sp>
    </p:spTree>
    <p:extLst>
      <p:ext uri="{BB962C8B-B14F-4D97-AF65-F5344CB8AC3E}">
        <p14:creationId xmlns:p14="http://schemas.microsoft.com/office/powerpoint/2010/main" val="1011420028"/>
      </p:ext>
    </p:extLst>
  </p:cSld>
  <p:clrMapOvr>
    <a:masterClrMapping/>
  </p:clrMapOvr>
</p:sld>
</file>

<file path=ppt/theme/theme1.xml><?xml version="1.0" encoding="utf-8"?>
<a:theme xmlns:a="http://schemas.openxmlformats.org/drawingml/2006/main" name="Master">
  <a:themeElements>
    <a:clrScheme name="Notion">
      <a:dk1>
        <a:sysClr val="windowText" lastClr="000000"/>
      </a:dk1>
      <a:lt1>
        <a:sysClr val="window" lastClr="FFFFFF"/>
      </a:lt1>
      <a:dk2>
        <a:srgbClr val="262626"/>
      </a:dk2>
      <a:lt2>
        <a:srgbClr val="F0F0F0"/>
      </a:lt2>
      <a:accent1>
        <a:srgbClr val="D2E6F9"/>
      </a:accent1>
      <a:accent2>
        <a:srgbClr val="DBEDDA"/>
      </a:accent2>
      <a:accent3>
        <a:srgbClr val="E7DBED"/>
      </a:accent3>
      <a:accent4>
        <a:srgbClr val="F6E0CA"/>
      </a:accent4>
      <a:accent5>
        <a:srgbClr val="FAECCA"/>
      </a:accent5>
      <a:accent6>
        <a:srgbClr val="FFE2DD"/>
      </a:accent6>
      <a:hlink>
        <a:srgbClr val="262626"/>
      </a:hlink>
      <a:folHlink>
        <a:srgbClr val="BFBFBF"/>
      </a:folHlink>
    </a:clrScheme>
    <a:fontScheme name="사용자 지정 1046">
      <a:majorFont>
        <a:latin typeface="Calibri"/>
        <a:ea typeface="맑은 고딕"/>
        <a:cs typeface=""/>
      </a:majorFont>
      <a:minorFont>
        <a:latin typeface="Calibri"/>
        <a:ea typeface="맑은 고딕"/>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econd master">
  <a:themeElements>
    <a:clrScheme name="valentine">
      <a:dk1>
        <a:sysClr val="windowText" lastClr="000000"/>
      </a:dk1>
      <a:lt1>
        <a:sysClr val="window" lastClr="FFFFFF"/>
      </a:lt1>
      <a:dk2>
        <a:srgbClr val="392D24"/>
      </a:dk2>
      <a:lt2>
        <a:srgbClr val="FEF5E6"/>
      </a:lt2>
      <a:accent1>
        <a:srgbClr val="E494A6"/>
      </a:accent1>
      <a:accent2>
        <a:srgbClr val="FCE0B0"/>
      </a:accent2>
      <a:accent3>
        <a:srgbClr val="392D24"/>
      </a:accent3>
      <a:accent4>
        <a:srgbClr val="603B2B"/>
      </a:accent4>
      <a:accent5>
        <a:srgbClr val="EAB4AA"/>
      </a:accent5>
      <a:accent6>
        <a:srgbClr val="E3D4E9"/>
      </a:accent6>
      <a:hlink>
        <a:srgbClr val="E59797"/>
      </a:hlink>
      <a:folHlink>
        <a:srgbClr val="BDA095"/>
      </a:folHlink>
    </a:clrScheme>
    <a:fontScheme name="사용자 지정 1046">
      <a:majorFont>
        <a:latin typeface="Calibri"/>
        <a:ea typeface="맑은 고딕"/>
        <a:cs typeface=""/>
      </a:majorFont>
      <a:minorFont>
        <a:latin typeface="Calibri"/>
        <a:ea typeface="맑은 고딕"/>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RoutingRuleDescription xmlns="http://schemas.microsoft.com/sharepoint/v3">HWD Responsibilities as FRC Chart </RoutingRuleDescription>
    <PublishingStartDate xmlns="http://schemas.microsoft.com/sharepoint/v3" xsi:nil="true"/>
    <_DCDateCreated xmlns="http://schemas.microsoft.com/sharepoint/v3/fields" xsi:nil="true"/>
    <_dlc_DocId xmlns="b22f8f74-215c-4154-9939-bd29e4e8980e">XRUYQT3274NZ-1295120815-322</_dlc_DocId>
    <_dlc_DocIdUrl xmlns="b22f8f74-215c-4154-9939-bd29e4e8980e">
      <Url>https://supportservices.jobcorps.gov/disability/_layouts/15/DocIdRedir.aspx?ID=XRUYQT3274NZ-1295120815-322</Url>
      <Description>XRUYQT3274NZ-1295120815-322</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9F0022F1A0D1C40B084E91E69C83124" ma:contentTypeVersion="14" ma:contentTypeDescription="Create a new document." ma:contentTypeScope="" ma:versionID="e1b31ea0773c203abd828f378b237c97">
  <xsd:schema xmlns:xsd="http://www.w3.org/2001/XMLSchema" xmlns:xs="http://www.w3.org/2001/XMLSchema" xmlns:p="http://schemas.microsoft.com/office/2006/metadata/properties" xmlns:ns1="http://schemas.microsoft.com/sharepoint/v3" xmlns:ns2="http://schemas.microsoft.com/sharepoint/v3/fields" xmlns:ns3="b22f8f74-215c-4154-9939-bd29e4e8980e" targetNamespace="http://schemas.microsoft.com/office/2006/metadata/properties" ma:root="true" ma:fieldsID="06b32342b0b5b4cfc196223ba1900aca" ns1:_="" ns2:_="" ns3:_="">
    <xsd:import namespace="http://schemas.microsoft.com/sharepoint/v3"/>
    <xsd:import namespace="http://schemas.microsoft.com/sharepoint/v3/fields"/>
    <xsd:import namespace="b22f8f74-215c-4154-9939-bd29e4e8980e"/>
    <xsd:element name="properties">
      <xsd:complexType>
        <xsd:sequence>
          <xsd:element name="documentManagement">
            <xsd:complexType>
              <xsd:all>
                <xsd:element ref="ns1:PublishingStartDate" minOccurs="0"/>
                <xsd:element ref="ns1:PublishingExpirationDate" minOccurs="0"/>
                <xsd:element ref="ns1:RoutingRuleDescription"/>
                <xsd:element ref="ns2:_DCDateCreated"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element name="RoutingRuleDescription" ma:index="6" ma:displayName="Description" ma:description="" ma:internalName="RoutingRuleDescrip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Created" ma:description="The date on which this resource was created" ma:format="DateTime" ma:internalName="_DCDateCreate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22f8f74-215c-4154-9939-bd29e4e8980e"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ma:index="8" ma:displayName="Category"/>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08F1974-CDCF-4218-991A-C0EE842E8AAC}">
  <ds:schemaRefs>
    <ds:schemaRef ds:uri="1cf800eb-8661-4bd0-a948-96119a7a8684"/>
    <ds:schemaRef ds:uri="721a4254-37aa-4b5c-aa84-ee537e0c348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1302DD0-5BC6-4601-B359-C43EA64C37AD}"/>
</file>

<file path=customXml/itemProps3.xml><?xml version="1.0" encoding="utf-8"?>
<ds:datastoreItem xmlns:ds="http://schemas.openxmlformats.org/officeDocument/2006/customXml" ds:itemID="{147505D8-FCA4-4DA9-82A3-D08D99504FB0}">
  <ds:schemaRefs>
    <ds:schemaRef ds:uri="http://schemas.microsoft.com/sharepoint/v3/contenttype/forms"/>
  </ds:schemaRefs>
</ds:datastoreItem>
</file>

<file path=customXml/itemProps4.xml><?xml version="1.0" encoding="utf-8"?>
<ds:datastoreItem xmlns:ds="http://schemas.openxmlformats.org/officeDocument/2006/customXml" ds:itemID="{E3B4B199-087B-465E-8481-399265DC4911}"/>
</file>

<file path=docProps/app.xml><?xml version="1.0" encoding="utf-8"?>
<Properties xmlns="http://schemas.openxmlformats.org/officeDocument/2006/extended-properties" xmlns:vt="http://schemas.openxmlformats.org/officeDocument/2006/docPropsVTypes">
  <TotalTime>0</TotalTime>
  <Words>730</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Wingdings</vt:lpstr>
      <vt:lpstr>Master</vt:lpstr>
      <vt:lpstr>Second master</vt:lpstr>
      <vt:lpstr>PowerPoint Presentation</vt:lpstr>
    </vt:vector>
  </TitlesOfParts>
  <Manager>Slide Members</Manager>
  <Company>YESFORM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HWD Responsibilities as FRC Chart </dc:title>
  <dc:subject>Powerpoint Templates, Diagram, Chart, Google slides, Keynote</dc:subject>
  <dc:creator>Slide Members by BR.YOON</dc:creator>
  <cp:keywords>SlideMembers, ppt, PPT Templates, Presentation, Diagram, Chart, Yesform, Google slides, Keynote, Free Slides</cp:keywords>
  <dc:description>The copyright of this document is at Slide Members. Unauthorized copying may result in legal sanctions.</dc:description>
  <cp:lastModifiedBy>Crystal Grinevicius</cp:lastModifiedBy>
  <cp:revision>3</cp:revision>
  <dcterms:created xsi:type="dcterms:W3CDTF">2023-06-22T02:14:32Z</dcterms:created>
  <dcterms:modified xsi:type="dcterms:W3CDTF">2024-07-22T18:12:26Z</dcterms:modified>
  <cp:category>AFR</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0x01010009F0022F1A0D1C40B084E91E69C83124</vt:lpwstr>
  </property>
  <property fmtid="{D5CDD505-2E9C-101B-9397-08002B2CF9AE}" pid="3" name="_dlc_DocIdItemGuid">
    <vt:lpwstr>62cc0293-e4e6-4ef1-90f4-dc88a0a035e3</vt:lpwstr>
  </property>
</Properties>
</file>