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entation.xml" ContentType="application/vnd.openxmlformats-officedocument.presentationml.presentation.main+xml"/>
  <Override PartName="/ppt/slides/slide7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7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8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</p:sldMasterIdLst>
  <p:notesMasterIdLst>
    <p:notesMasterId r:id="rId85"/>
  </p:notesMasterIdLst>
  <p:sldIdLst>
    <p:sldId id="256" r:id="rId5"/>
    <p:sldId id="377" r:id="rId6"/>
    <p:sldId id="305" r:id="rId7"/>
    <p:sldId id="306" r:id="rId8"/>
    <p:sldId id="307" r:id="rId9"/>
    <p:sldId id="311" r:id="rId10"/>
    <p:sldId id="310" r:id="rId11"/>
    <p:sldId id="312" r:id="rId12"/>
    <p:sldId id="313" r:id="rId13"/>
    <p:sldId id="309" r:id="rId14"/>
    <p:sldId id="314" r:id="rId15"/>
    <p:sldId id="315" r:id="rId16"/>
    <p:sldId id="316" r:id="rId17"/>
    <p:sldId id="317" r:id="rId18"/>
    <p:sldId id="318" r:id="rId19"/>
    <p:sldId id="319" r:id="rId20"/>
    <p:sldId id="308" r:id="rId21"/>
    <p:sldId id="320" r:id="rId22"/>
    <p:sldId id="321" r:id="rId23"/>
    <p:sldId id="322" r:id="rId24"/>
    <p:sldId id="323" r:id="rId25"/>
    <p:sldId id="324" r:id="rId26"/>
    <p:sldId id="325" r:id="rId27"/>
    <p:sldId id="268" r:id="rId28"/>
    <p:sldId id="267" r:id="rId29"/>
    <p:sldId id="326" r:id="rId30"/>
    <p:sldId id="327" r:id="rId31"/>
    <p:sldId id="328" r:id="rId32"/>
    <p:sldId id="329" r:id="rId33"/>
    <p:sldId id="273" r:id="rId34"/>
    <p:sldId id="271" r:id="rId35"/>
    <p:sldId id="370" r:id="rId36"/>
    <p:sldId id="302" r:id="rId37"/>
    <p:sldId id="303" r:id="rId38"/>
    <p:sldId id="300" r:id="rId39"/>
    <p:sldId id="299" r:id="rId40"/>
    <p:sldId id="330" r:id="rId41"/>
    <p:sldId id="331" r:id="rId42"/>
    <p:sldId id="286" r:id="rId43"/>
    <p:sldId id="332" r:id="rId44"/>
    <p:sldId id="333" r:id="rId45"/>
    <p:sldId id="334" r:id="rId46"/>
    <p:sldId id="364" r:id="rId47"/>
    <p:sldId id="365" r:id="rId48"/>
    <p:sldId id="366" r:id="rId49"/>
    <p:sldId id="367" r:id="rId50"/>
    <p:sldId id="368" r:id="rId51"/>
    <p:sldId id="369" r:id="rId52"/>
    <p:sldId id="335" r:id="rId53"/>
    <p:sldId id="336" r:id="rId54"/>
    <p:sldId id="379" r:id="rId55"/>
    <p:sldId id="338" r:id="rId56"/>
    <p:sldId id="339" r:id="rId57"/>
    <p:sldId id="340" r:id="rId58"/>
    <p:sldId id="341" r:id="rId59"/>
    <p:sldId id="342" r:id="rId60"/>
    <p:sldId id="343" r:id="rId61"/>
    <p:sldId id="304" r:id="rId62"/>
    <p:sldId id="287" r:id="rId63"/>
    <p:sldId id="263" r:id="rId64"/>
    <p:sldId id="372" r:id="rId65"/>
    <p:sldId id="373" r:id="rId66"/>
    <p:sldId id="284" r:id="rId67"/>
    <p:sldId id="360" r:id="rId68"/>
    <p:sldId id="361" r:id="rId69"/>
    <p:sldId id="362" r:id="rId70"/>
    <p:sldId id="381" r:id="rId71"/>
    <p:sldId id="344" r:id="rId72"/>
    <p:sldId id="374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75" r:id="rId82"/>
    <p:sldId id="380" r:id="rId83"/>
    <p:sldId id="376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customXml" Target="../customXml/item4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63E8D-4A17-48DF-B66C-240DEB92D27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C3B5-046A-46AD-AE02-E2C0D431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1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802" indent="-286809" defTabSz="91448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235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228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723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188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9654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2119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9458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9E841BC-E16C-4E69-89F9-0DB78877788A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22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494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23494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3494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3494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3494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29D30B-EBE7-4AC4-B99E-078B6D22AE2E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105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802" indent="-286809" defTabSz="91448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235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228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723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188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9654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2119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9458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05875ED-87D6-4C59-A4AD-80DC9097454B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00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802" indent="-286809" defTabSz="91448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235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228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723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188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9654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2119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9458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D9C666F-458B-4713-8A99-3DD617311A6C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1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802" indent="-286809" defTabSz="91448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235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228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723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188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9654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2119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9458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5A6B07-E3B3-45F5-82E3-4DF2A13BF179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3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802" indent="-286809" defTabSz="91448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235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228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723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188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9654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2119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9458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1904F7-E57A-4197-91A4-56F8C6CA17B7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02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5447" indent="-285523" defTabSz="91367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6723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5102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65026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09516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5400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9849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4298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3317690-43E9-40E1-933F-BA61F417BA4A}" type="slidenum">
              <a:rPr lang="en-US" altLang="en-US" smtClean="0">
                <a:latin typeface="Arial" pitchFamily="34" charset="0"/>
              </a:rPr>
              <a:pPr/>
              <a:t>47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43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5447" indent="-285523" defTabSz="91367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6723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5102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65026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09516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5400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9849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4298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C969E1-2391-4F91-B60F-B9B24A3803E0}" type="slidenum">
              <a:rPr lang="en-US" altLang="en-US" smtClean="0">
                <a:latin typeface="Arial" pitchFamily="34" charset="0"/>
              </a:rPr>
              <a:pPr/>
              <a:t>48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79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802" indent="-286809" defTabSz="91448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235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228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723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188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9654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2119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9458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F2E26B3-F0C7-430C-94E3-7C9CA91736AD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47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802" indent="-286809" defTabSz="91448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235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228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723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188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9654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2119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9458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F3C81A5-80B4-4713-84CC-E8EBCCD66BED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96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494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23494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3494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3494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3494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343425-AF7B-4155-809D-7EDA2BCFFFCF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555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5447" indent="-285523" defTabSz="91367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6723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5102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65026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09516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5400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9849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4298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A2F4D14-FB1E-4F0C-8B37-A0BB36F8D82D}" type="slidenum">
              <a:rPr lang="en-US" altLang="en-US" smtClean="0">
                <a:latin typeface="Arial" pitchFamily="34" charset="0"/>
              </a:rPr>
              <a:pPr/>
              <a:t>14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12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C3B5-046A-46AD-AE02-E2C0D431372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5447" indent="-285523" defTabSz="91367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6723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5102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65026" indent="-228418" defTabSz="913674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09516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5400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9849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42985" indent="-228418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CF5EF9-EBB8-44A2-82DC-0F4ABF99F2DF}" type="slidenum">
              <a:rPr lang="en-US" altLang="en-US" smtClean="0">
                <a:latin typeface="Arial" pitchFamily="34" charset="0"/>
              </a:rPr>
              <a:pPr/>
              <a:t>15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8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802" indent="-286809" defTabSz="91448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235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228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723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188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9654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2119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9458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1D3172-0999-4885-A1F4-A81E762E67C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4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494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23494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3494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3494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3494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A78D05-C827-47DF-9044-88E4B9093C1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146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494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23494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3494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3494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3494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6F71A3-9193-4845-B2C5-8F5D5A055788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138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802" indent="-286809" defTabSz="91448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235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228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723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188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9654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2119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9458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032F6AD-6680-490A-BF03-46EF64DF8BFE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8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802" indent="-286809" defTabSz="91448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235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228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723" indent="-228246" defTabSz="91448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7188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9654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2119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9458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7375051-8886-4D55-A1A8-6B03D9E5B769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0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494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23494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3494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3494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3494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3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4B384D-5696-4EF2-AF57-A4EC1E8F5098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263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9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564D-8421-47A2-BC53-0187758C7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7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AF18-E20B-45F9-AE32-20C4F648A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2800">
                <a:latin typeface="Calibri Light" panose="020F0302020204030204" pitchFamily="34" charset="0"/>
              </a:defRPr>
            </a:lvl1pPr>
            <a:lvl2pPr marL="914400" indent="-45243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2pPr>
            <a:lvl3pPr marL="1376363" indent="-46196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latin typeface="Calibri Light" panose="020F030202020403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Calibri Light" panose="020F030202020403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5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4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Copyright: 2015 Therese Willkomm, PhD, ATP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518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4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7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2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2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fld id="{0EAD0968-9F97-439C-90FD-6EFFE5174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7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heresew@unh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store1.yimg.com/I/epill_1787_4774593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381000"/>
            <a:ext cx="7593330" cy="4648200"/>
          </a:xfrm>
        </p:spPr>
        <p:txBody>
          <a:bodyPr>
            <a:normAutofit/>
          </a:bodyPr>
          <a:lstStyle/>
          <a:p>
            <a:r>
              <a:rPr lang="en-US" sz="4000" b="1" dirty="0"/>
              <a:t>Assistive Technologies to Support Individuals with Disabilities in Job Corps and the Workplace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670" y="5102352"/>
            <a:ext cx="5918454" cy="1069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Therese Willkomm, PhD, ATP</a:t>
            </a:r>
          </a:p>
          <a:p>
            <a:r>
              <a:rPr lang="en-US" dirty="0" smtClean="0">
                <a:hlinkClick r:id="rId2"/>
              </a:rPr>
              <a:t>theresew@unh.edu</a:t>
            </a:r>
            <a:endParaRPr lang="en-US" dirty="0" smtClean="0"/>
          </a:p>
          <a:p>
            <a:r>
              <a:rPr lang="en-US" dirty="0" smtClean="0"/>
              <a:t>603-491-6555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245352"/>
            <a:ext cx="4745736" cy="365125"/>
          </a:xfrm>
        </p:spPr>
        <p:txBody>
          <a:bodyPr/>
          <a:lstStyle/>
          <a:p>
            <a:pPr algn="ctr"/>
            <a:r>
              <a:rPr lang="en-US" dirty="0" smtClean="0"/>
              <a:t>Copyright: 2015 Therese </a:t>
            </a:r>
            <a:r>
              <a:rPr lang="en-US" dirty="0" err="1" smtClean="0"/>
              <a:t>Willkomm</a:t>
            </a:r>
            <a:r>
              <a:rPr lang="en-US" dirty="0" smtClean="0"/>
              <a:t>, PhD,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0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10</a:t>
            </a:fld>
            <a:endParaRPr lang="en-US" dirty="0"/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72" y="304800"/>
            <a:ext cx="7772400" cy="580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3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Back saving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11</a:t>
            </a:fld>
            <a:endParaRPr lang="en-US" dirty="0"/>
          </a:p>
        </p:txBody>
      </p:sp>
      <p:pic>
        <p:nvPicPr>
          <p:cNvPr id="60420" name="Picture 2" descr="http://perfectgardeningtips.com/wp-content/uploads/2010/05/Ergonomic-Garden-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520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62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609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Smart Garden Cart with Ergonomic Handles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12</a:t>
            </a:fld>
            <a:endParaRPr lang="en-US" dirty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503988" cy="45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671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Copyright: 2015 Therese </a:t>
            </a:r>
            <a:r>
              <a:rPr lang="en-US" dirty="0" err="1" smtClean="0">
                <a:solidFill>
                  <a:schemeClr val="bg1"/>
                </a:solidFill>
              </a:rPr>
              <a:t>Willkomm</a:t>
            </a:r>
            <a:r>
              <a:rPr lang="en-US" dirty="0" smtClean="0">
                <a:solidFill>
                  <a:schemeClr val="bg1"/>
                </a:solidFill>
              </a:rPr>
              <a:t>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13</a:t>
            </a:fld>
            <a:endParaRPr lang="en-US" dirty="0"/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84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Trimmer Toad</a:t>
            </a:r>
          </a:p>
        </p:txBody>
      </p:sp>
      <p:pic>
        <p:nvPicPr>
          <p:cNvPr id="107523" name="Picture 3" descr="trimmer to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6700" y="1676400"/>
            <a:ext cx="2980975" cy="39671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24" name="Picture 4" descr="trimmer toad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3571875" cy="39671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80322"/>
            <a:ext cx="266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Back Buddy</a:t>
            </a:r>
          </a:p>
        </p:txBody>
      </p:sp>
      <p:pic>
        <p:nvPicPr>
          <p:cNvPr id="110595" name="Picture 3" descr="backbudd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8422" y="1030860"/>
            <a:ext cx="2566227" cy="5241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7969"/>
            <a:ext cx="7772400" cy="1609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Back Saving Solutions</a:t>
            </a:r>
            <a:br>
              <a:rPr lang="en-US" dirty="0" smtClean="0"/>
            </a:br>
            <a:r>
              <a:rPr lang="en-US" dirty="0" smtClean="0"/>
              <a:t>Ergonomic Grips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16</a:t>
            </a:fld>
            <a:endParaRPr lang="en-US" dirty="0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500563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49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lexi ben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280921"/>
            <a:ext cx="4232568" cy="317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41342" y="4032822"/>
            <a:ext cx="3044858" cy="205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Working with acrylic</a:t>
            </a:r>
          </a:p>
        </p:txBody>
      </p:sp>
      <p:pic>
        <p:nvPicPr>
          <p:cNvPr id="30723" name="Picture 5" descr="plexi torch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519" y="497853"/>
            <a:ext cx="3758946" cy="28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julie 5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A.T. for Office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</p:spPr>
        <p:txBody>
          <a:bodyPr/>
          <a:lstStyle/>
          <a:p>
            <a:r>
              <a:rPr lang="en-US" dirty="0" smtClean="0"/>
              <a:t>Copyright: 2015 Therese </a:t>
            </a:r>
            <a:r>
              <a:rPr lang="en-US" dirty="0" err="1" smtClean="0"/>
              <a:t>Willkomm</a:t>
            </a:r>
            <a:r>
              <a:rPr lang="en-US" dirty="0" smtClean="0"/>
              <a:t>, PhD,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35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19</a:t>
            </a:fld>
            <a:endParaRPr lang="en-US"/>
          </a:p>
        </p:txBody>
      </p:sp>
      <p:pic>
        <p:nvPicPr>
          <p:cNvPr id="35843" name="Picture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533400"/>
            <a:ext cx="5016417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19470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Learning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webinar will demonstrate technologies that can be used to support individuals with disabilities in various career paths, and explore innovative solutions to increase independence and productivity in the workplace.  </a:t>
            </a:r>
            <a:r>
              <a:rPr lang="en-US" dirty="0" smtClean="0"/>
              <a:t>Participants </a:t>
            </a:r>
            <a:r>
              <a:rPr lang="en-US" dirty="0"/>
              <a:t>will be able to identify and describe at least:</a:t>
            </a:r>
          </a:p>
          <a:p>
            <a:pPr lvl="1"/>
            <a:r>
              <a:rPr lang="en-US" dirty="0"/>
              <a:t>5 different assistive technologies to support students in different career technical paths </a:t>
            </a:r>
          </a:p>
          <a:p>
            <a:pPr lvl="1"/>
            <a:r>
              <a:rPr lang="en-US" dirty="0"/>
              <a:t>5 different everyday tools and materials for creating employability-related accommodations for students attending Job Corps. </a:t>
            </a:r>
          </a:p>
          <a:p>
            <a:pPr lvl="1"/>
            <a:r>
              <a:rPr lang="en-US" dirty="0"/>
              <a:t>3 different resources to obtain needed tools, materials, and technologies to support students’ independence and employability skills.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Copyright: 2015 Therese </a:t>
            </a:r>
            <a:r>
              <a:rPr lang="en-US" dirty="0" err="1" smtClean="0"/>
              <a:t>Willkomm</a:t>
            </a:r>
            <a:r>
              <a:rPr lang="en-US" dirty="0" smtClean="0"/>
              <a:t>, PhD, ATP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03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Copyright: 2015 Therese Willkomm,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20</a:t>
            </a:fld>
            <a:endParaRPr lang="en-US" dirty="0"/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0" y="609600"/>
            <a:ext cx="3927110" cy="523614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9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Copyright: 2015 Therese Willkomm,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21</a:t>
            </a:fld>
            <a:endParaRPr lang="en-US" dirty="0"/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3200" y="533400"/>
            <a:ext cx="4267200" cy="568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4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22</a:t>
            </a:fld>
            <a:endParaRPr lang="en-US" dirty="0"/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066800"/>
            <a:ext cx="5397500" cy="4051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8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Copyright: 2015 Therese Willkomm,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23</a:t>
            </a:fld>
            <a:endParaRPr lang="en-US" dirty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381001"/>
            <a:ext cx="4114800" cy="5486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87285"/>
            <a:ext cx="3083112" cy="548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1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Copyright: 2015 Therese Willkomm,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24</a:t>
            </a:fld>
            <a:endParaRPr lang="en-US" dirty="0"/>
          </a:p>
        </p:txBody>
      </p:sp>
      <p:pic>
        <p:nvPicPr>
          <p:cNvPr id="24579" name="Picture 4" descr="DCP_007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2200" y="533400"/>
            <a:ext cx="3810000" cy="5081569"/>
          </a:xfrm>
          <a:noFill/>
        </p:spPr>
      </p:pic>
    </p:spTree>
    <p:extLst>
      <p:ext uri="{BB962C8B-B14F-4D97-AF65-F5344CB8AC3E}">
        <p14:creationId xmlns:p14="http://schemas.microsoft.com/office/powerpoint/2010/main" val="33586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Workplace accommodations using colors for task completion prompts</a:t>
            </a:r>
            <a:endParaRPr lang="en-US" altLang="en-US" dirty="0" smtClean="0"/>
          </a:p>
        </p:txBody>
      </p:sp>
      <p:pic>
        <p:nvPicPr>
          <p:cNvPr id="23555" name="Picture 4" descr="DSCN12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600" y="1814382"/>
            <a:ext cx="3204199" cy="1752600"/>
          </a:xfrm>
          <a:noFill/>
        </p:spPr>
      </p:pic>
      <p:pic>
        <p:nvPicPr>
          <p:cNvPr id="23556" name="Picture 7" descr="DSCN12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200400"/>
            <a:ext cx="2918884" cy="2189163"/>
          </a:xfrm>
          <a:noFill/>
        </p:spPr>
      </p:pic>
      <p:pic>
        <p:nvPicPr>
          <p:cNvPr id="23557" name="Picture 9" descr="DSCN128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2800" y="3566982"/>
            <a:ext cx="2717800" cy="2038350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3564D-8421-47A2-BC53-0187758C71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A.T. for Production Work Careers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</p:spPr>
        <p:txBody>
          <a:bodyPr/>
          <a:lstStyle/>
          <a:p>
            <a:r>
              <a:rPr lang="en-US" dirty="0" smtClean="0"/>
              <a:t>Copyright: 2015 Therese </a:t>
            </a:r>
            <a:r>
              <a:rPr lang="en-US" dirty="0" err="1" smtClean="0"/>
              <a:t>Willkomm</a:t>
            </a:r>
            <a:r>
              <a:rPr lang="en-US" dirty="0" smtClean="0"/>
              <a:t>, PhD,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1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CP_004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Copyright: 2015 Therese </a:t>
            </a:r>
            <a:r>
              <a:rPr lang="en-US" dirty="0" err="1" smtClean="0">
                <a:solidFill>
                  <a:schemeClr val="bg1"/>
                </a:solidFill>
              </a:rPr>
              <a:t>Willkomm</a:t>
            </a:r>
            <a:r>
              <a:rPr lang="en-US" dirty="0" smtClean="0">
                <a:solidFill>
                  <a:schemeClr val="bg1"/>
                </a:solidFill>
              </a:rPr>
              <a:t>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CP_01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Copyright: 2015 Therese </a:t>
            </a:r>
            <a:r>
              <a:rPr lang="en-US" dirty="0" err="1" smtClean="0">
                <a:solidFill>
                  <a:schemeClr val="bg1"/>
                </a:solidFill>
              </a:rPr>
              <a:t>Willkomm</a:t>
            </a:r>
            <a:r>
              <a:rPr lang="en-US" dirty="0" smtClean="0">
                <a:solidFill>
                  <a:schemeClr val="bg1"/>
                </a:solidFill>
              </a:rPr>
              <a:t>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IMG_565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073551"/>
            <a:ext cx="518210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 Loaded Cutting Jig for Grasping Impairments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90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Assistive Technology Solutions for Various Career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Work – Receptionist, Office support</a:t>
            </a:r>
          </a:p>
          <a:p>
            <a:r>
              <a:rPr lang="en-US" dirty="0" smtClean="0"/>
              <a:t>Production Assembly</a:t>
            </a:r>
          </a:p>
          <a:p>
            <a:r>
              <a:rPr lang="en-US" dirty="0" smtClean="0"/>
              <a:t>Agriculture and Outdoor careers</a:t>
            </a:r>
          </a:p>
          <a:p>
            <a:r>
              <a:rPr lang="en-US" dirty="0" smtClean="0"/>
              <a:t>Maintenance and Repair</a:t>
            </a:r>
          </a:p>
          <a:p>
            <a:r>
              <a:rPr lang="en-US" dirty="0" smtClean="0"/>
              <a:t>Food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56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Use a multi-sensory approach for Assembly of Med Kits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161602"/>
            <a:ext cx="2362200" cy="2971800"/>
          </a:xfrm>
        </p:spPr>
        <p:txBody>
          <a:bodyPr/>
          <a:lstStyle/>
          <a:p>
            <a:pPr marL="609600" indent="-609600" eaLnBrk="1" hangingPunct="1"/>
            <a:endParaRPr lang="en-US" altLang="en-US" sz="2800" dirty="0" smtClean="0"/>
          </a:p>
          <a:p>
            <a:pPr marL="609600" indent="-609600" eaLnBrk="1" hangingPunct="1"/>
            <a:r>
              <a:rPr lang="en-US" altLang="en-US" sz="2800" dirty="0" smtClean="0"/>
              <a:t>Visual</a:t>
            </a:r>
          </a:p>
          <a:p>
            <a:pPr marL="609600" indent="-609600" eaLnBrk="1" hangingPunct="1"/>
            <a:r>
              <a:rPr lang="en-US" altLang="en-US" sz="2800" dirty="0" smtClean="0"/>
              <a:t>Tactile</a:t>
            </a:r>
          </a:p>
          <a:p>
            <a:pPr marL="609600" indent="-609600" eaLnBrk="1" hangingPunct="1"/>
            <a:r>
              <a:rPr lang="en-US" altLang="en-US" sz="2800" dirty="0" smtClean="0"/>
              <a:t>Auditory</a:t>
            </a:r>
          </a:p>
        </p:txBody>
      </p:sp>
      <p:pic>
        <p:nvPicPr>
          <p:cNvPr id="30724" name="Picture 4" descr="Multi sens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1458340"/>
            <a:ext cx="4378325" cy="4378325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6AF18-E20B-45F9-AE32-20C4F648A6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Task Analysis &amp; Chunk it Down</a:t>
            </a:r>
          </a:p>
        </p:txBody>
      </p:sp>
      <p:pic>
        <p:nvPicPr>
          <p:cNvPr id="27651" name="Picture 3" descr="DCP_00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905000"/>
            <a:ext cx="5213484" cy="3910113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/>
              <a:t>Strategies For Reducing Cognitive Demands for Paper Recycling Careers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2121408"/>
            <a:ext cx="3581400" cy="405079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Paper sorting can be cognitively demanding due to decision making process that occurs when paper is selected</a:t>
            </a:r>
          </a:p>
          <a:p>
            <a:r>
              <a:rPr lang="en-US" altLang="en-US" dirty="0"/>
              <a:t>Chunk tasks down – through a task analysis</a:t>
            </a:r>
          </a:p>
          <a:p>
            <a:r>
              <a:rPr lang="en-US" altLang="en-US" dirty="0"/>
              <a:t>Look at current industrial sorting jobs</a:t>
            </a:r>
          </a:p>
          <a:p>
            <a:r>
              <a:rPr lang="en-US" altLang="en-US" dirty="0"/>
              <a:t>Jigs, fixtures, scales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6AF18-E20B-45F9-AE32-20C4F648A6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9" name="Picture 4" descr="DCP_00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2286000"/>
            <a:ext cx="4038600" cy="303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956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Jig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2200" y="2209800"/>
            <a:ext cx="3871913" cy="302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72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handed Napkin silverware rolling Jig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064124"/>
            <a:ext cx="5200063" cy="41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1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Worksite assembly jig to reduce visual and cognitive demands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274" y="2093976"/>
            <a:ext cx="3021452" cy="40513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8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Handed Jig for Mail Sorting in Post office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640" y="2057400"/>
            <a:ext cx="5418719" cy="40513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66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CP_00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11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Copyright: 2015 Therese Willkomm,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Rapid Prototyping</a:t>
            </a:r>
          </a:p>
        </p:txBody>
      </p:sp>
      <p:pic>
        <p:nvPicPr>
          <p:cNvPr id="23555" name="Picture 4" descr="DCP_00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361503"/>
            <a:ext cx="4038600" cy="30289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6" descr="DCP_01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0100" y="1361503"/>
            <a:ext cx="3757613" cy="281781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11" descr="DCP_003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8668" y="3903908"/>
            <a:ext cx="2919413" cy="218916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3564D-8421-47A2-BC53-0187758C71C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Color Coding Bins and Measuring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pic>
        <p:nvPicPr>
          <p:cNvPr id="757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932" y="1524000"/>
            <a:ext cx="32766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933575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3564D-8421-47A2-BC53-0187758C71C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9915"/>
            <a:ext cx="1814856" cy="18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Landscaping</a:t>
            </a:r>
          </a:p>
          <a:p>
            <a:r>
              <a:rPr lang="en-US" dirty="0" smtClean="0"/>
              <a:t>Greenhouse work</a:t>
            </a:r>
          </a:p>
          <a:p>
            <a:r>
              <a:rPr lang="en-US" dirty="0" smtClean="0"/>
              <a:t>Livestock handling and feeding</a:t>
            </a:r>
          </a:p>
          <a:p>
            <a:r>
              <a:rPr lang="en-US" dirty="0" smtClean="0"/>
              <a:t>Gardening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04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Maintenance and Repair Careers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4575" y="6272213"/>
            <a:ext cx="479425" cy="365125"/>
          </a:xfrm>
        </p:spPr>
        <p:txBody>
          <a:bodyPr/>
          <a:lstStyle/>
          <a:p>
            <a:fld id="{0EAD0968-9F97-439C-90FD-6EFFE51743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92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tiletto14ox Titanium HammerP32905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189388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Douglas Framing Ham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888" y="381000"/>
            <a:ext cx="478484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Troll CartP35108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540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74336" y="1219200"/>
            <a:ext cx="3657600" cy="64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 Light" panose="020F0302020204030204" pitchFamily="34" charset="0"/>
              </a:rPr>
              <a:t>BLACK &amp; DECKER Auto Tape </a:t>
            </a:r>
            <a:r>
              <a:rPr lang="en-US" dirty="0" smtClean="0">
                <a:latin typeface="Calibri Light" panose="020F0302020204030204" pitchFamily="34" charset="0"/>
              </a:rPr>
              <a:t>Measure – One handed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56289" y="1323838"/>
            <a:ext cx="3657600" cy="64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Calibri Light" panose="020F0302020204030204" pitchFamily="34" charset="0"/>
              </a:rPr>
              <a:t>Black and Decker Auto Wrench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927" y="1974526"/>
            <a:ext cx="1693514" cy="429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70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Helpful Hand™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93976"/>
            <a:ext cx="4035265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4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268" y="2667000"/>
            <a:ext cx="3352800" cy="1609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Magnetic Magic Finger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97" y="16764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72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Rare Earth Magnets and JB Weld</a:t>
            </a:r>
            <a:endParaRPr lang="en-US" dirty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4088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86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Level 4:  Fabricate New Solutions</a:t>
            </a:r>
          </a:p>
        </p:txBody>
      </p:sp>
      <p:pic>
        <p:nvPicPr>
          <p:cNvPr id="76803" name="Picture 4" descr="spaulding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209800"/>
            <a:ext cx="4453466" cy="33401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Cam Assisted Pliers </a:t>
            </a:r>
          </a:p>
        </p:txBody>
      </p:sp>
      <p:pic>
        <p:nvPicPr>
          <p:cNvPr id="78851" name="Picture 4" descr="Cam-Assisted PliersP44056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130112"/>
            <a:ext cx="3429000" cy="3429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Rotation of andrew mo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Copyright: 2015 Therese Willkomm,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WINDCH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19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4745736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Copyright: 2015 Therese Willkomm,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andrew mop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Copyright: 2015 Therese </a:t>
            </a:r>
            <a:r>
              <a:rPr lang="en-US" dirty="0" err="1" smtClean="0"/>
              <a:t>Willkomm</a:t>
            </a:r>
            <a:r>
              <a:rPr lang="en-US" dirty="0" smtClean="0"/>
              <a:t>, PhD, ATP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>
                <a:solidFill>
                  <a:schemeClr val="accent2"/>
                </a:solidFill>
              </a:rPr>
              <a:t>50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Putting Work Gloves on with One Hand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IMG_56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120069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IMG_567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4287838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277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IMG_58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295345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8067" name="IMG_5863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511425"/>
            <a:ext cx="4054591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9429" y="609600"/>
            <a:ext cx="3659171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Tying Garbage Bags with One Hand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5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Assistive Technology and Food Service Careers</a:t>
            </a:r>
            <a:endParaRPr lang="en-US" sz="4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Copyright: 2015 Therese </a:t>
            </a:r>
            <a:r>
              <a:rPr lang="en-US" dirty="0" err="1" smtClean="0"/>
              <a:t>Willkomm</a:t>
            </a:r>
            <a:r>
              <a:rPr lang="en-US" dirty="0" smtClean="0"/>
              <a:t>, PhD,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322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G_566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378472" cy="403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Assistive Technology for Food Preparation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51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G_569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73868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Copyright: 2015 Therese Willkomm,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1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990600"/>
            <a:ext cx="5892800" cy="441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0800" y="609600"/>
            <a:ext cx="4114800" cy="5486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Copyright: 2015 Therese Willkomm,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Assistive Technology for Work Task Reminding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Vibrating Watches and assorted reminding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54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Up to 37 Daily LOUD Alarms</a:t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254690" cy="257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3564D-8421-47A2-BC53-0187758C71C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5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Livestock Handling</a:t>
            </a:r>
          </a:p>
        </p:txBody>
      </p:sp>
      <p:pic>
        <p:nvPicPr>
          <p:cNvPr id="29699" name="Picture 4" descr="L4P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811462"/>
            <a:ext cx="3657600" cy="2743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6" descr="FE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663" y="2811462"/>
            <a:ext cx="3657600" cy="2743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24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Motion Sensor Prompts and Alerts</a:t>
            </a:r>
          </a:p>
        </p:txBody>
      </p:sp>
      <p:pic>
        <p:nvPicPr>
          <p:cNvPr id="19459" name="Picture 4" descr="DSCN12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0" y="1727674"/>
            <a:ext cx="4031332" cy="3024511"/>
          </a:xfrm>
          <a:noFill/>
        </p:spPr>
      </p:pic>
      <p:pic>
        <p:nvPicPr>
          <p:cNvPr id="19460" name="Picture 7" descr="DSCN12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3515885"/>
            <a:ext cx="3295936" cy="2472600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Tactile prompts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3657600" cy="4050792"/>
          </a:xfrm>
        </p:spPr>
        <p:txBody>
          <a:bodyPr/>
          <a:lstStyle/>
          <a:p>
            <a:r>
              <a:rPr lang="en-US" altLang="en-US" dirty="0"/>
              <a:t>Vibrating pager</a:t>
            </a:r>
          </a:p>
          <a:p>
            <a:r>
              <a:rPr lang="en-US" altLang="en-US" dirty="0"/>
              <a:t>Vibrating watch reminder</a:t>
            </a:r>
          </a:p>
          <a:p>
            <a:r>
              <a:rPr lang="en-US" altLang="en-US" dirty="0"/>
              <a:t>Vibrating Cellphone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61</a:t>
            </a:fld>
            <a:endParaRPr lang="en-US" dirty="0"/>
          </a:p>
        </p:txBody>
      </p:sp>
      <p:pic>
        <p:nvPicPr>
          <p:cNvPr id="6" name="Picture 10" descr="epill_1787_475147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802371"/>
            <a:ext cx="27590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4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iPAD</a:t>
            </a:r>
            <a:r>
              <a:rPr lang="en-US" dirty="0"/>
              <a:t> and iPhone Apps, Adaptations, Accessories for Employment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Phones and apps – GPS and Scan and Read Stations</a:t>
            </a:r>
          </a:p>
          <a:p>
            <a:r>
              <a:rPr lang="en-US" dirty="0"/>
              <a:t>Wearable Technologies – Google Glass</a:t>
            </a:r>
          </a:p>
          <a:p>
            <a:r>
              <a:rPr lang="en-US" dirty="0"/>
              <a:t>Smart Watches – Pebbles</a:t>
            </a:r>
          </a:p>
          <a:p>
            <a:r>
              <a:rPr lang="en-US" dirty="0"/>
              <a:t>Reminders, Prompts, Work Task Training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598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iPADs</a:t>
            </a:r>
            <a:r>
              <a:rPr lang="en-US" altLang="en-US" dirty="0" smtClean="0"/>
              <a:t> and Service Trades - 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1828800"/>
            <a:ext cx="5384800" cy="403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Employees who are deaf and using </a:t>
            </a:r>
            <a:r>
              <a:rPr lang="en-US" dirty="0" err="1" smtClean="0"/>
              <a:t>iPAD</a:t>
            </a:r>
            <a:r>
              <a:rPr lang="en-US" dirty="0" smtClean="0"/>
              <a:t> to perform work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Shoe store</a:t>
            </a:r>
          </a:p>
          <a:p>
            <a:r>
              <a:rPr lang="en-US" dirty="0" smtClean="0"/>
              <a:t>Mail Delivery and postal work who is deaf</a:t>
            </a:r>
          </a:p>
          <a:p>
            <a:r>
              <a:rPr lang="en-US" dirty="0" smtClean="0"/>
              <a:t>AAC Flip </a:t>
            </a:r>
            <a:r>
              <a:rPr lang="en-US" dirty="0" err="1" smtClean="0"/>
              <a:t>Writter</a:t>
            </a:r>
            <a:r>
              <a:rPr lang="en-US" dirty="0" smtClean="0"/>
              <a:t> for communication using Voice Recognitions</a:t>
            </a:r>
          </a:p>
          <a:p>
            <a:r>
              <a:rPr lang="en-US" dirty="0" smtClean="0"/>
              <a:t>Using Photo Album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959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iPADs</a:t>
            </a:r>
            <a:r>
              <a:rPr lang="en-US" dirty="0" smtClean="0"/>
              <a:t> and Employees Who Are Blind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 </a:t>
            </a:r>
            <a:r>
              <a:rPr lang="en-US" dirty="0" err="1" smtClean="0"/>
              <a:t>Tap</a:t>
            </a:r>
            <a:r>
              <a:rPr lang="en-US" dirty="0" smtClean="0"/>
              <a:t> see</a:t>
            </a:r>
          </a:p>
          <a:p>
            <a:r>
              <a:rPr lang="en-US" dirty="0" err="1" smtClean="0"/>
              <a:t>Textgrabber</a:t>
            </a:r>
            <a:endParaRPr lang="en-US" dirty="0" smtClean="0"/>
          </a:p>
          <a:p>
            <a:r>
              <a:rPr lang="en-US" dirty="0" smtClean="0"/>
              <a:t>Vision Assist</a:t>
            </a:r>
          </a:p>
          <a:p>
            <a:r>
              <a:rPr lang="en-US" dirty="0" smtClean="0"/>
              <a:t>Point and Measure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311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iPADs</a:t>
            </a:r>
            <a:r>
              <a:rPr lang="en-US" dirty="0" smtClean="0"/>
              <a:t> and Employees with Intellectual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Say&amp;Go</a:t>
            </a:r>
            <a:endParaRPr lang="en-US" dirty="0" smtClean="0"/>
          </a:p>
          <a:p>
            <a:r>
              <a:rPr lang="en-US" dirty="0" err="1" smtClean="0"/>
              <a:t>Adia</a:t>
            </a:r>
            <a:endParaRPr lang="en-US" dirty="0" smtClean="0"/>
          </a:p>
          <a:p>
            <a:r>
              <a:rPr lang="en-US" dirty="0" smtClean="0"/>
              <a:t>Photo Album with Video Clips</a:t>
            </a:r>
          </a:p>
          <a:p>
            <a:r>
              <a:rPr lang="en-US" dirty="0" err="1" smtClean="0"/>
              <a:t>Pictella</a:t>
            </a:r>
            <a:r>
              <a:rPr lang="en-US" dirty="0" smtClean="0"/>
              <a:t> for job task sequencing</a:t>
            </a:r>
          </a:p>
          <a:p>
            <a:r>
              <a:rPr lang="en-US" dirty="0" smtClean="0"/>
              <a:t>Scene Speak for work task completion</a:t>
            </a:r>
          </a:p>
          <a:p>
            <a:r>
              <a:rPr lang="en-US" dirty="0" smtClean="0"/>
              <a:t>Coach Me Video – job coaching</a:t>
            </a:r>
          </a:p>
          <a:p>
            <a:r>
              <a:rPr lang="en-US" dirty="0" smtClean="0"/>
              <a:t>Priority Matrix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Copyright: 2015 Therese </a:t>
            </a:r>
            <a:r>
              <a:rPr lang="en-US" dirty="0" err="1" smtClean="0"/>
              <a:t>Willkomm</a:t>
            </a:r>
            <a:r>
              <a:rPr lang="en-US" dirty="0" smtClean="0"/>
              <a:t>, PhD, ATP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622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iPADs</a:t>
            </a:r>
            <a:r>
              <a:rPr lang="en-US" dirty="0" smtClean="0"/>
              <a:t> and Employees with Intellectual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Mytile</a:t>
            </a:r>
            <a:r>
              <a:rPr lang="en-US" dirty="0"/>
              <a:t> app for finding misplaced tools</a:t>
            </a:r>
          </a:p>
          <a:p>
            <a:r>
              <a:rPr lang="en-US" dirty="0"/>
              <a:t>Pebbles Watch for work task prompting and finding iPhone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302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Everyday Tools and Materials for Creating Worksite Accommodations in Minutes</a:t>
            </a:r>
            <a:endParaRPr lang="en-US" sz="4400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</p:spPr>
        <p:txBody>
          <a:bodyPr/>
          <a:lstStyle/>
          <a:p>
            <a:r>
              <a:rPr lang="en-US" dirty="0" smtClean="0"/>
              <a:t>Copyright: 2015 Therese </a:t>
            </a:r>
            <a:r>
              <a:rPr lang="en-US" dirty="0" err="1" smtClean="0"/>
              <a:t>Willkomm</a:t>
            </a:r>
            <a:r>
              <a:rPr lang="en-US" dirty="0" smtClean="0"/>
              <a:t>, PhD,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063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564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63128" cy="68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0" y="6492875"/>
            <a:ext cx="3048000" cy="365125"/>
          </a:xfrm>
        </p:spPr>
        <p:txBody>
          <a:bodyPr/>
          <a:lstStyle/>
          <a:p>
            <a:r>
              <a:rPr lang="en-US" smtClean="0"/>
              <a:t>Copyright: 2015 Therese Willkomm, PhD, ATP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>
                <a:solidFill>
                  <a:schemeClr val="accent2"/>
                </a:solidFill>
              </a:rPr>
              <a:t>69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G_586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-20638"/>
            <a:ext cx="6265863" cy="469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3971" name="IMG_586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697859"/>
            <a:ext cx="367665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G_5648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>
                <a:solidFill>
                  <a:schemeClr val="accent2"/>
                </a:solidFill>
              </a:rPr>
              <a:t>70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54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G_5647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>
                <a:solidFill>
                  <a:schemeClr val="accent2"/>
                </a:solidFill>
              </a:rPr>
              <a:t>71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73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The Eileen Lightweight, Affordable,&amp; Portable, Adjustable </a:t>
            </a:r>
            <a:r>
              <a:rPr lang="en-US" altLang="en-US" dirty="0" err="1" smtClean="0"/>
              <a:t>iPAD</a:t>
            </a:r>
            <a:r>
              <a:rPr lang="en-US" altLang="en-US" dirty="0" smtClean="0"/>
              <a:t> Holder</a:t>
            </a:r>
          </a:p>
        </p:txBody>
      </p:sp>
      <p:pic>
        <p:nvPicPr>
          <p:cNvPr id="66563" name="Content Placeholder 4" descr="picture of portable iPad stand position at a 60° angle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2406933"/>
            <a:ext cx="3344687" cy="2819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 dirty="0"/>
          </a:p>
        </p:txBody>
      </p:sp>
      <p:pic>
        <p:nvPicPr>
          <p:cNvPr id="66565" name="Content Placeholder 4" descr="picture of stand collapsed fla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0" r="-55"/>
          <a:stretch>
            <a:fillRect/>
          </a:stretch>
        </p:blipFill>
        <p:spPr bwMode="auto">
          <a:xfrm>
            <a:off x="4572000" y="2514600"/>
            <a:ext cx="3644900" cy="271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Traveling Eileen Benefits Everyone</a:t>
            </a:r>
          </a:p>
        </p:txBody>
      </p:sp>
      <p:pic>
        <p:nvPicPr>
          <p:cNvPr id="675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141" y="1828800"/>
            <a:ext cx="5421718" cy="40513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IMG_566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Adaptive Stylus for Employees with Disabilities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3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MG_5858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9" y="408825"/>
            <a:ext cx="3719513" cy="27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2947" name="IMG_585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08825"/>
            <a:ext cx="3810000" cy="600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2948" name="IMG_5860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9" y="3352800"/>
            <a:ext cx="3704718" cy="277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Copyright: 2015 Therese Willkomm,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0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G_578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5572973" cy="418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1139" name="IMG_578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Copyright: 2015 Therese Willkomm, PhD, ATP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25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G_576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0" y="3287713"/>
            <a:ext cx="3752851" cy="281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2163" name="IMG_57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589" y="367557"/>
            <a:ext cx="3783012" cy="283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2164" name="IMG_578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675625"/>
            <a:ext cx="2941637" cy="356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2165" name="IMG_576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62" y="367557"/>
            <a:ext cx="3476075" cy="22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71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7797546" cy="4050792"/>
          </a:xfrm>
        </p:spPr>
        <p:txBody>
          <a:bodyPr/>
          <a:lstStyle/>
          <a:p>
            <a:pPr>
              <a:defRPr/>
            </a:pPr>
            <a:r>
              <a:rPr lang="en-US" dirty="0"/>
              <a:t>Job Accommodation Network: </a:t>
            </a:r>
            <a:endParaRPr lang="en-US" dirty="0" smtClean="0"/>
          </a:p>
          <a:p>
            <a:pPr lvl="1"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http</a:t>
            </a:r>
            <a:r>
              <a:rPr lang="en-US" sz="2000" b="1" dirty="0">
                <a:solidFill>
                  <a:schemeClr val="accent1"/>
                </a:solidFill>
              </a:rPr>
              <a:t>://askjan.org</a:t>
            </a:r>
            <a:r>
              <a:rPr lang="en-US" b="1" dirty="0">
                <a:solidFill>
                  <a:schemeClr val="accent1"/>
                </a:solidFill>
              </a:rPr>
              <a:t>/</a:t>
            </a:r>
          </a:p>
          <a:p>
            <a:pPr>
              <a:defRPr/>
            </a:pPr>
            <a:r>
              <a:rPr lang="en-US" dirty="0"/>
              <a:t>A.T. for Employers: </a:t>
            </a:r>
            <a:endParaRPr lang="en-US" dirty="0" smtClean="0"/>
          </a:p>
          <a:p>
            <a:pPr lvl="1"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http</a:t>
            </a:r>
            <a:r>
              <a:rPr lang="en-US" sz="2000" b="1" dirty="0">
                <a:solidFill>
                  <a:schemeClr val="accent1"/>
                </a:solidFill>
              </a:rPr>
              <a:t>://atconnects.com/resources/at-for-employers</a:t>
            </a:r>
          </a:p>
          <a:p>
            <a:pPr>
              <a:defRPr/>
            </a:pPr>
            <a:r>
              <a:rPr lang="en-US" dirty="0" err="1" smtClean="0"/>
              <a:t>Agrability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http</a:t>
            </a:r>
            <a:r>
              <a:rPr lang="en-US" sz="2000" b="1" dirty="0">
                <a:solidFill>
                  <a:schemeClr val="accent1"/>
                </a:solidFill>
              </a:rPr>
              <a:t>://agrability.org/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347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assistive technology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Services Provided by Assistive Technology Projects in each State: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http://resnaprojects.org/nattap/at/stateprograms.html</a:t>
            </a:r>
          </a:p>
          <a:p>
            <a:pPr lvl="2"/>
            <a:r>
              <a:rPr lang="en-US" dirty="0"/>
              <a:t>Device Loan Programs </a:t>
            </a:r>
          </a:p>
          <a:p>
            <a:pPr lvl="2"/>
            <a:r>
              <a:rPr lang="en-US" dirty="0"/>
              <a:t>Device Reutilization Programs </a:t>
            </a:r>
          </a:p>
          <a:p>
            <a:pPr lvl="2"/>
            <a:r>
              <a:rPr lang="en-US" dirty="0"/>
              <a:t>Device Demonstration Programs </a:t>
            </a:r>
          </a:p>
          <a:p>
            <a:pPr lvl="2"/>
            <a:r>
              <a:rPr lang="en-US" dirty="0"/>
              <a:t>State Financing Activities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1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/>
              <a:t>Lawn care Worksite Modifications</a:t>
            </a:r>
          </a:p>
        </p:txBody>
      </p:sp>
      <p:pic>
        <p:nvPicPr>
          <p:cNvPr id="45059" name="Picture 4" descr="52131_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0" y="1524000"/>
            <a:ext cx="6034088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335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Assistive Technology Solutions in Minutes – Book II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0" y="2286000"/>
            <a:ext cx="3886200" cy="3886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AT in Minutes Book 2: </a:t>
            </a:r>
            <a:r>
              <a:rPr lang="en-US" sz="2000" b="1" dirty="0">
                <a:solidFill>
                  <a:schemeClr val="accent1"/>
                </a:solidFill>
              </a:rPr>
              <a:t>http://www.iodbookstore.org/products/Assistive-Technology-Solutions-in-Minutes-II%3A-Ordinary-Items,-Extraordinary-Solutions.html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80</a:t>
            </a:fld>
            <a:endParaRPr lang="en-US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2286000"/>
            <a:ext cx="2816186" cy="36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5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" descr="52131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6" y="1752600"/>
            <a:ext cx="3657600" cy="2743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4" name="Picture 7" descr="52131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879" y="1752600"/>
            <a:ext cx="3657600" cy="2743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2015 Therese Willkomm, PhD, ATP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0968-9F97-439C-90FD-6EFFE51743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48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RoutingRuleDescription xmlns="http://schemas.microsoft.com/sharepoint/v3">AT Webinar</RoutingRuleDescription>
    <PublishingStartDate xmlns="http://schemas.microsoft.com/sharepoint/v3" xsi:nil="true"/>
    <_DCDateCreated xmlns="http://schemas.microsoft.com/sharepoint/v3/fields" xsi:nil="true"/>
    <_dlc_DocId xmlns="b22f8f74-215c-4154-9939-bd29e4e8980e">XRUYQT3274NZ-1295120815-137</_dlc_DocId>
    <_dlc_DocIdUrl xmlns="b22f8f74-215c-4154-9939-bd29e4e8980e">
      <Url>https://supportservices.jobcorps.gov/disability/_layouts/15/DocIdRedir.aspx?ID=XRUYQT3274NZ-1295120815-137</Url>
      <Description>XRUYQT3274NZ-1295120815-137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0022F1A0D1C40B084E91E69C83124" ma:contentTypeVersion="14" ma:contentTypeDescription="Create a new document." ma:contentTypeScope="" ma:versionID="e1b31ea0773c203abd828f378b237c9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b22f8f74-215c-4154-9939-bd29e4e8980e" targetNamespace="http://schemas.microsoft.com/office/2006/metadata/properties" ma:root="true" ma:fieldsID="06b32342b0b5b4cfc196223ba1900aca" ns1:_="" ns2:_="" ns3:_="">
    <xsd:import namespace="http://schemas.microsoft.com/sharepoint/v3"/>
    <xsd:import namespace="http://schemas.microsoft.com/sharepoint/v3/fields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RoutingRuleDescription"/>
                <xsd:element ref="ns2:_DCDateCreat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  <xsd:element name="RoutingRuleDescription" ma:index="6" ma:displayName="Description" ma:description="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Created" ma:description="The date on which this resource was created" ma:format="DateTime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A4653EC-0B72-4A7E-AF53-D252F5878C79}"/>
</file>

<file path=customXml/itemProps2.xml><?xml version="1.0" encoding="utf-8"?>
<ds:datastoreItem xmlns:ds="http://schemas.openxmlformats.org/officeDocument/2006/customXml" ds:itemID="{56BC3EB5-7E66-40EA-90AE-F1CE48413FC8}"/>
</file>

<file path=customXml/itemProps3.xml><?xml version="1.0" encoding="utf-8"?>
<ds:datastoreItem xmlns:ds="http://schemas.openxmlformats.org/officeDocument/2006/customXml" ds:itemID="{58FE05BC-DB8F-400A-89D3-BF71115E2443}"/>
</file>

<file path=customXml/itemProps4.xml><?xml version="1.0" encoding="utf-8"?>
<ds:datastoreItem xmlns:ds="http://schemas.openxmlformats.org/officeDocument/2006/customXml" ds:itemID="{7CFBC46D-3630-43C5-83D1-331A7BF1FACF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4515</TotalTime>
  <Words>1390</Words>
  <Application>Microsoft Office PowerPoint</Application>
  <PresentationFormat>On-screen Show (4:3)</PresentationFormat>
  <Paragraphs>291</Paragraphs>
  <Slides>80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Calibri Light</vt:lpstr>
      <vt:lpstr>Courier New</vt:lpstr>
      <vt:lpstr>Rockwell</vt:lpstr>
      <vt:lpstr>Rockwell Condensed</vt:lpstr>
      <vt:lpstr>Wingdings</vt:lpstr>
      <vt:lpstr>Wood Type</vt:lpstr>
      <vt:lpstr>Assistive Technologies to Support Individuals with Disabilities in Job Corps and the Workplace</vt:lpstr>
      <vt:lpstr>Description and Learning Objectives:</vt:lpstr>
      <vt:lpstr>Assistive Technology Solutions for Various Career Paths</vt:lpstr>
      <vt:lpstr>Agriculture </vt:lpstr>
      <vt:lpstr>PowerPoint Presentation</vt:lpstr>
      <vt:lpstr>Livestock Handling</vt:lpstr>
      <vt:lpstr>PowerPoint Presentation</vt:lpstr>
      <vt:lpstr>Lawn care Worksite Modifications</vt:lpstr>
      <vt:lpstr>PowerPoint Presentation</vt:lpstr>
      <vt:lpstr>PowerPoint Presentation</vt:lpstr>
      <vt:lpstr>Back saving tools</vt:lpstr>
      <vt:lpstr>Smart Garden Cart with Ergonomic Handles</vt:lpstr>
      <vt:lpstr>PowerPoint Presentation</vt:lpstr>
      <vt:lpstr>Trimmer Toad</vt:lpstr>
      <vt:lpstr>Back Buddy</vt:lpstr>
      <vt:lpstr>Back Saving Solutions Ergonomic Grips</vt:lpstr>
      <vt:lpstr>PowerPoint Presentation</vt:lpstr>
      <vt:lpstr>A.T. for Office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Workplace accommodations using colors for task completion prompts</vt:lpstr>
      <vt:lpstr>A.T. for Production Work Careers</vt:lpstr>
      <vt:lpstr>PowerPoint Presentation</vt:lpstr>
      <vt:lpstr>PowerPoint Presentation</vt:lpstr>
      <vt:lpstr>Spring Loaded Cutting Jig for Grasping Impairments</vt:lpstr>
      <vt:lpstr>Use a multi-sensory approach for Assembly of Med Kits</vt:lpstr>
      <vt:lpstr>Task Analysis &amp; Chunk it Down</vt:lpstr>
      <vt:lpstr>Strategies For Reducing Cognitive Demands for Paper Recycling Careers</vt:lpstr>
      <vt:lpstr>Labeling Jig </vt:lpstr>
      <vt:lpstr>One handed Napkin silverware rolling Jig</vt:lpstr>
      <vt:lpstr>Worksite assembly jig to reduce visual and cognitive demands</vt:lpstr>
      <vt:lpstr>One Handed Jig for Mail Sorting in Post office</vt:lpstr>
      <vt:lpstr>PowerPoint Presentation</vt:lpstr>
      <vt:lpstr>Rapid Prototyping</vt:lpstr>
      <vt:lpstr>Color Coding Bins and Measuring</vt:lpstr>
      <vt:lpstr>Maintenance and Repair Careers</vt:lpstr>
      <vt:lpstr>PowerPoint Presentation</vt:lpstr>
      <vt:lpstr>PowerPoint Presentation</vt:lpstr>
      <vt:lpstr>PowerPoint Presentation</vt:lpstr>
      <vt:lpstr>The Helpful Hand™</vt:lpstr>
      <vt:lpstr>Magnetic Magic Finger</vt:lpstr>
      <vt:lpstr>Rare Earth Magnets and JB Weld</vt:lpstr>
      <vt:lpstr>Level 4:  Fabricate New Solutions</vt:lpstr>
      <vt:lpstr>Cam Assisted Pliers </vt:lpstr>
      <vt:lpstr>PowerPoint Presentation</vt:lpstr>
      <vt:lpstr>PowerPoint Presentation</vt:lpstr>
      <vt:lpstr>Putting Work Gloves on with One Hand</vt:lpstr>
      <vt:lpstr>Tying Garbage Bags with One Hand</vt:lpstr>
      <vt:lpstr>Assistive Technology and Food Service Careers</vt:lpstr>
      <vt:lpstr>Assistive Technology for Food Preparation</vt:lpstr>
      <vt:lpstr>PowerPoint Presentation</vt:lpstr>
      <vt:lpstr>PowerPoint Presentation</vt:lpstr>
      <vt:lpstr>PowerPoint Presentation</vt:lpstr>
      <vt:lpstr>Assistive Technology for Work Task Reminding</vt:lpstr>
      <vt:lpstr> Up to 37 Daily LOUD Alarms </vt:lpstr>
      <vt:lpstr>Motion Sensor Prompts and Alerts</vt:lpstr>
      <vt:lpstr>Tactile prompts</vt:lpstr>
      <vt:lpstr>iPAD and iPhone Apps, Adaptations, Accessories for Employment Success</vt:lpstr>
      <vt:lpstr>iPADs and Service Trades - </vt:lpstr>
      <vt:lpstr>Employees who are deaf and using iPAD to perform work tasks</vt:lpstr>
      <vt:lpstr>iPADs and Employees Who Are Blind</vt:lpstr>
      <vt:lpstr>iPADs and Employees with Intellectual Disabilities</vt:lpstr>
      <vt:lpstr>iPADs and Employees with Intellectual Disabilities</vt:lpstr>
      <vt:lpstr>Everyday Tools and Materials for Creating Worksite Accommodations in Minutes</vt:lpstr>
      <vt:lpstr>PowerPoint Presentation</vt:lpstr>
      <vt:lpstr>PowerPoint Presentation</vt:lpstr>
      <vt:lpstr>PowerPoint Presentation</vt:lpstr>
      <vt:lpstr>The Eileen Lightweight, Affordable,&amp; Portable, Adjustable iPAD Holder</vt:lpstr>
      <vt:lpstr>Traveling Eileen Benefits Everyone</vt:lpstr>
      <vt:lpstr>Adaptive Stylus for Employees with Disabilities</vt:lpstr>
      <vt:lpstr>PowerPoint Presentation</vt:lpstr>
      <vt:lpstr>PowerPoint Presentation</vt:lpstr>
      <vt:lpstr>PowerPoint Presentation</vt:lpstr>
      <vt:lpstr>Resources</vt:lpstr>
      <vt:lpstr>State assistive technology resources</vt:lpstr>
      <vt:lpstr>Assistive Technology Solutions in Minutes – Book II</vt:lpstr>
    </vt:vector>
  </TitlesOfParts>
  <Company>Institute on Disability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Apps and Adaptations - Achieving Career Technical Success for Intellectual Disabilities</dc:title>
  <dc:creator>Willkomm, Therese</dc:creator>
  <cp:lastModifiedBy>cgrinevicius</cp:lastModifiedBy>
  <cp:revision>35</cp:revision>
  <dcterms:created xsi:type="dcterms:W3CDTF">2014-12-19T05:22:25Z</dcterms:created>
  <dcterms:modified xsi:type="dcterms:W3CDTF">2016-01-28T14:52:38Z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0x01010009F0022F1A0D1C40B084E91E69C83124</vt:lpwstr>
  </property>
  <property fmtid="{D5CDD505-2E9C-101B-9397-08002B2CF9AE}" pid="3" name="_dlc_DocIdItemGuid">
    <vt:lpwstr>fa2b04b0-8247-41a2-b12e-85f2a969835e</vt:lpwstr>
  </property>
</Properties>
</file>