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4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2.xml" ContentType="application/vnd.openxmlformats-officedocument.presentationml.slide+xml"/>
  <Override PartName="/ppt/slides/slide10.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19.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40.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34.xml" ContentType="application/vnd.openxmlformats-officedocument.presentationml.slide+xml"/>
  <Override PartName="/ppt/slides/slide47.xml" ContentType="application/vnd.openxmlformats-officedocument.presentationml.slide+xml"/>
  <Override PartName="/ppt/slides/slide35.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51.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315" r:id="rId3"/>
    <p:sldId id="259" r:id="rId4"/>
    <p:sldId id="257" r:id="rId5"/>
    <p:sldId id="286" r:id="rId6"/>
    <p:sldId id="284" r:id="rId7"/>
    <p:sldId id="273" r:id="rId8"/>
    <p:sldId id="274" r:id="rId9"/>
    <p:sldId id="289" r:id="rId10"/>
    <p:sldId id="299" r:id="rId11"/>
    <p:sldId id="300" r:id="rId12"/>
    <p:sldId id="297" r:id="rId13"/>
    <p:sldId id="298" r:id="rId14"/>
    <p:sldId id="296" r:id="rId15"/>
    <p:sldId id="288" r:id="rId16"/>
    <p:sldId id="290" r:id="rId17"/>
    <p:sldId id="293" r:id="rId18"/>
    <p:sldId id="294" r:id="rId19"/>
    <p:sldId id="291" r:id="rId20"/>
    <p:sldId id="292" r:id="rId21"/>
    <p:sldId id="311" r:id="rId22"/>
    <p:sldId id="295" r:id="rId23"/>
    <p:sldId id="313" r:id="rId24"/>
    <p:sldId id="314" r:id="rId25"/>
    <p:sldId id="287" r:id="rId26"/>
    <p:sldId id="302" r:id="rId27"/>
    <p:sldId id="301" r:id="rId28"/>
    <p:sldId id="281" r:id="rId29"/>
    <p:sldId id="280" r:id="rId30"/>
    <p:sldId id="285" r:id="rId31"/>
    <p:sldId id="282" r:id="rId32"/>
    <p:sldId id="279" r:id="rId33"/>
    <p:sldId id="312" r:id="rId34"/>
    <p:sldId id="266" r:id="rId35"/>
    <p:sldId id="303" r:id="rId36"/>
    <p:sldId id="304" r:id="rId37"/>
    <p:sldId id="305" r:id="rId38"/>
    <p:sldId id="306" r:id="rId39"/>
    <p:sldId id="307" r:id="rId40"/>
    <p:sldId id="308" r:id="rId41"/>
    <p:sldId id="309" r:id="rId42"/>
    <p:sldId id="310" r:id="rId43"/>
    <p:sldId id="265" r:id="rId44"/>
    <p:sldId id="262" r:id="rId45"/>
    <p:sldId id="263" r:id="rId46"/>
    <p:sldId id="267" r:id="rId47"/>
    <p:sldId id="270" r:id="rId48"/>
    <p:sldId id="269" r:id="rId49"/>
    <p:sldId id="268" r:id="rId50"/>
    <p:sldId id="264" r:id="rId51"/>
    <p:sldId id="271" r:id="rId5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customXml" Target="../customXml/item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D7B58-E18C-4061-9D30-8EBDAE311B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12EB9E0-2CB5-43CD-9E49-AC0C3AF51ECB}">
      <dgm:prSet phldrT="[Text]"/>
      <dgm:spPr/>
      <dgm:t>
        <a:bodyPr/>
        <a:lstStyle/>
        <a:p>
          <a:r>
            <a:rPr lang="en-US" dirty="0" smtClean="0">
              <a:latin typeface="Arial" pitchFamily="34" charset="0"/>
              <a:cs typeface="Arial" pitchFamily="34" charset="0"/>
            </a:rPr>
            <a:t>Generally illegible writing</a:t>
          </a:r>
        </a:p>
      </dgm:t>
    </dgm:pt>
    <dgm:pt modelId="{93FE4D0F-3639-44A0-AB43-9B81EB1FC469}" type="parTrans" cxnId="{A6AB0CDD-60BC-4234-9728-FD88ED46B872}">
      <dgm:prSet/>
      <dgm:spPr/>
      <dgm:t>
        <a:bodyPr/>
        <a:lstStyle/>
        <a:p>
          <a:endParaRPr lang="en-US"/>
        </a:p>
      </dgm:t>
    </dgm:pt>
    <dgm:pt modelId="{AAB4D34A-5CD9-4A03-9D36-CF8AABAEB54A}" type="sibTrans" cxnId="{A6AB0CDD-60BC-4234-9728-FD88ED46B872}">
      <dgm:prSet/>
      <dgm:spPr/>
      <dgm:t>
        <a:bodyPr/>
        <a:lstStyle/>
        <a:p>
          <a:endParaRPr lang="en-US"/>
        </a:p>
      </dgm:t>
    </dgm:pt>
    <dgm:pt modelId="{FFA21F77-5453-4CD1-AD6B-11B4DB9972DA}">
      <dgm:prSet phldrT="[Text]"/>
      <dgm:spPr/>
      <dgm:t>
        <a:bodyPr/>
        <a:lstStyle/>
        <a:p>
          <a:r>
            <a:rPr lang="en-US" dirty="0" smtClean="0">
              <a:latin typeface="Arial" pitchFamily="34" charset="0"/>
              <a:cs typeface="Arial" pitchFamily="34" charset="0"/>
            </a:rPr>
            <a:t>Unfinished words or letters</a:t>
          </a:r>
          <a:endParaRPr lang="en-US" dirty="0">
            <a:latin typeface="Arial" pitchFamily="34" charset="0"/>
            <a:cs typeface="Arial" pitchFamily="34" charset="0"/>
          </a:endParaRPr>
        </a:p>
      </dgm:t>
    </dgm:pt>
    <dgm:pt modelId="{9E7375FA-4F14-4ABF-AACC-3E88E666AE90}" type="parTrans" cxnId="{F9CBF086-915A-4656-9624-B6D5E2ECA6DB}">
      <dgm:prSet/>
      <dgm:spPr/>
      <dgm:t>
        <a:bodyPr/>
        <a:lstStyle/>
        <a:p>
          <a:endParaRPr lang="en-US"/>
        </a:p>
      </dgm:t>
    </dgm:pt>
    <dgm:pt modelId="{4B3E4BE3-B1BB-4018-921D-0B25BA736848}" type="sibTrans" cxnId="{F9CBF086-915A-4656-9624-B6D5E2ECA6DB}">
      <dgm:prSet/>
      <dgm:spPr/>
      <dgm:t>
        <a:bodyPr/>
        <a:lstStyle/>
        <a:p>
          <a:endParaRPr lang="en-US"/>
        </a:p>
      </dgm:t>
    </dgm:pt>
    <dgm:pt modelId="{A538FB66-9B63-4AF5-8140-546FF0C1FE46}">
      <dgm:prSet phldrT="[Text]"/>
      <dgm:spPr/>
      <dgm:t>
        <a:bodyPr/>
        <a:lstStyle/>
        <a:p>
          <a:r>
            <a:rPr lang="en-US" dirty="0" smtClean="0">
              <a:latin typeface="Arial" pitchFamily="34" charset="0"/>
              <a:cs typeface="Arial" pitchFamily="34" charset="0"/>
            </a:rPr>
            <a:t>Inconsistent spaces between words and letters</a:t>
          </a:r>
          <a:endParaRPr lang="en-US" dirty="0">
            <a:latin typeface="Arial" pitchFamily="34" charset="0"/>
            <a:cs typeface="Arial" pitchFamily="34" charset="0"/>
          </a:endParaRPr>
        </a:p>
      </dgm:t>
    </dgm:pt>
    <dgm:pt modelId="{8F52BFEB-CAAE-4ADE-8FE3-6D34A1CC7A8F}" type="parTrans" cxnId="{E05F84DF-8D60-4A9D-B7BB-07588FE1A71D}">
      <dgm:prSet/>
      <dgm:spPr/>
      <dgm:t>
        <a:bodyPr/>
        <a:lstStyle/>
        <a:p>
          <a:endParaRPr lang="en-US"/>
        </a:p>
      </dgm:t>
    </dgm:pt>
    <dgm:pt modelId="{529BF4A9-AB3A-4ECB-96E7-85738FD1D6B0}" type="sibTrans" cxnId="{E05F84DF-8D60-4A9D-B7BB-07588FE1A71D}">
      <dgm:prSet/>
      <dgm:spPr/>
      <dgm:t>
        <a:bodyPr/>
        <a:lstStyle/>
        <a:p>
          <a:endParaRPr lang="en-US"/>
        </a:p>
      </dgm:t>
    </dgm:pt>
    <dgm:pt modelId="{ACB2935A-2115-4186-9CC9-B5D0C4338902}">
      <dgm:prSet/>
      <dgm:spPr/>
      <dgm:t>
        <a:bodyPr/>
        <a:lstStyle/>
        <a:p>
          <a:r>
            <a:rPr lang="en-US" dirty="0" smtClean="0">
              <a:latin typeface="Arial" pitchFamily="34" charset="0"/>
              <a:cs typeface="Arial" pitchFamily="34" charset="0"/>
            </a:rPr>
            <a:t>Misuse of lines and margins</a:t>
          </a:r>
          <a:endParaRPr lang="en-US" dirty="0">
            <a:latin typeface="Arial" pitchFamily="34" charset="0"/>
            <a:cs typeface="Arial" pitchFamily="34" charset="0"/>
          </a:endParaRPr>
        </a:p>
      </dgm:t>
    </dgm:pt>
    <dgm:pt modelId="{45774595-32B8-48CA-955D-6085FA8D8FA4}" type="parTrans" cxnId="{0FCDE52E-BCA0-4798-B7F6-F28DD61A3211}">
      <dgm:prSet/>
      <dgm:spPr/>
      <dgm:t>
        <a:bodyPr/>
        <a:lstStyle/>
        <a:p>
          <a:endParaRPr lang="en-US"/>
        </a:p>
      </dgm:t>
    </dgm:pt>
    <dgm:pt modelId="{0714FAD5-B7E0-42BC-992E-6B0305A8E70E}" type="sibTrans" cxnId="{0FCDE52E-BCA0-4798-B7F6-F28DD61A3211}">
      <dgm:prSet/>
      <dgm:spPr/>
      <dgm:t>
        <a:bodyPr/>
        <a:lstStyle/>
        <a:p>
          <a:endParaRPr lang="en-US"/>
        </a:p>
      </dgm:t>
    </dgm:pt>
    <dgm:pt modelId="{579B7C40-7006-4F5F-B849-49F478ECD41B}">
      <dgm:prSet custT="1"/>
      <dgm:spPr/>
      <dgm:t>
        <a:bodyPr/>
        <a:lstStyle/>
        <a:p>
          <a:r>
            <a:rPr lang="en-US" sz="1900" dirty="0" smtClean="0">
              <a:latin typeface="Arial" pitchFamily="34" charset="0"/>
              <a:cs typeface="Arial" pitchFamily="34" charset="0"/>
            </a:rPr>
            <a:t>Mixed upper case and lower case letters</a:t>
          </a:r>
          <a:endParaRPr lang="en-US" sz="1900" dirty="0">
            <a:latin typeface="Arial" pitchFamily="34" charset="0"/>
            <a:cs typeface="Arial" pitchFamily="34" charset="0"/>
          </a:endParaRPr>
        </a:p>
      </dgm:t>
    </dgm:pt>
    <dgm:pt modelId="{0BBC1950-CE2E-4ADC-B9AB-D040682FEBF0}" type="parTrans" cxnId="{E3A8E5D0-221C-43BE-9AFA-8CD656CDB54E}">
      <dgm:prSet/>
      <dgm:spPr/>
      <dgm:t>
        <a:bodyPr/>
        <a:lstStyle/>
        <a:p>
          <a:endParaRPr lang="en-US"/>
        </a:p>
      </dgm:t>
    </dgm:pt>
    <dgm:pt modelId="{C9EEC282-906B-4BF8-8B92-665A60A4F14A}" type="sibTrans" cxnId="{E3A8E5D0-221C-43BE-9AFA-8CD656CDB54E}">
      <dgm:prSet/>
      <dgm:spPr/>
      <dgm:t>
        <a:bodyPr/>
        <a:lstStyle/>
        <a:p>
          <a:endParaRPr lang="en-US"/>
        </a:p>
      </dgm:t>
    </dgm:pt>
    <dgm:pt modelId="{747A432E-A12D-4A9C-8809-D8848438D5A6}" type="pres">
      <dgm:prSet presAssocID="{B81D7B58-E18C-4061-9D30-8EBDAE311BB0}" presName="linear" presStyleCnt="0">
        <dgm:presLayoutVars>
          <dgm:dir/>
          <dgm:animLvl val="lvl"/>
          <dgm:resizeHandles val="exact"/>
        </dgm:presLayoutVars>
      </dgm:prSet>
      <dgm:spPr/>
      <dgm:t>
        <a:bodyPr/>
        <a:lstStyle/>
        <a:p>
          <a:endParaRPr lang="en-US"/>
        </a:p>
      </dgm:t>
    </dgm:pt>
    <dgm:pt modelId="{6C8BAA8E-EB98-4F0D-908A-36BE442C9C5D}" type="pres">
      <dgm:prSet presAssocID="{512EB9E0-2CB5-43CD-9E49-AC0C3AF51ECB}" presName="parentLin" presStyleCnt="0"/>
      <dgm:spPr/>
    </dgm:pt>
    <dgm:pt modelId="{194E88BA-1F2B-43D0-9305-7509A145C9D0}" type="pres">
      <dgm:prSet presAssocID="{512EB9E0-2CB5-43CD-9E49-AC0C3AF51ECB}" presName="parentLeftMargin" presStyleLbl="node1" presStyleIdx="0" presStyleCnt="5"/>
      <dgm:spPr/>
      <dgm:t>
        <a:bodyPr/>
        <a:lstStyle/>
        <a:p>
          <a:endParaRPr lang="en-US"/>
        </a:p>
      </dgm:t>
    </dgm:pt>
    <dgm:pt modelId="{0714FD58-ED7D-42A5-9DFC-B75B41B6BF87}" type="pres">
      <dgm:prSet presAssocID="{512EB9E0-2CB5-43CD-9E49-AC0C3AF51ECB}" presName="parentText" presStyleLbl="node1" presStyleIdx="0" presStyleCnt="5">
        <dgm:presLayoutVars>
          <dgm:chMax val="0"/>
          <dgm:bulletEnabled val="1"/>
        </dgm:presLayoutVars>
      </dgm:prSet>
      <dgm:spPr/>
      <dgm:t>
        <a:bodyPr/>
        <a:lstStyle/>
        <a:p>
          <a:endParaRPr lang="en-US"/>
        </a:p>
      </dgm:t>
    </dgm:pt>
    <dgm:pt modelId="{47A98A64-9622-4FDF-9F39-75C0411C8652}" type="pres">
      <dgm:prSet presAssocID="{512EB9E0-2CB5-43CD-9E49-AC0C3AF51ECB}" presName="negativeSpace" presStyleCnt="0"/>
      <dgm:spPr/>
    </dgm:pt>
    <dgm:pt modelId="{B4CFD12D-1FD6-4A36-B762-A689D73295B2}" type="pres">
      <dgm:prSet presAssocID="{512EB9E0-2CB5-43CD-9E49-AC0C3AF51ECB}" presName="childText" presStyleLbl="conFgAcc1" presStyleIdx="0" presStyleCnt="5">
        <dgm:presLayoutVars>
          <dgm:bulletEnabled val="1"/>
        </dgm:presLayoutVars>
      </dgm:prSet>
      <dgm:spPr/>
    </dgm:pt>
    <dgm:pt modelId="{FF215361-4347-46F8-84C1-B044A3726F26}" type="pres">
      <dgm:prSet presAssocID="{AAB4D34A-5CD9-4A03-9D36-CF8AABAEB54A}" presName="spaceBetweenRectangles" presStyleCnt="0"/>
      <dgm:spPr/>
    </dgm:pt>
    <dgm:pt modelId="{0F4BB989-004E-4289-9EFB-79CBBE94118F}" type="pres">
      <dgm:prSet presAssocID="{FFA21F77-5453-4CD1-AD6B-11B4DB9972DA}" presName="parentLin" presStyleCnt="0"/>
      <dgm:spPr/>
    </dgm:pt>
    <dgm:pt modelId="{7801AEDA-CDD4-43B1-968B-0D28124B19BB}" type="pres">
      <dgm:prSet presAssocID="{FFA21F77-5453-4CD1-AD6B-11B4DB9972DA}" presName="parentLeftMargin" presStyleLbl="node1" presStyleIdx="0" presStyleCnt="5"/>
      <dgm:spPr/>
      <dgm:t>
        <a:bodyPr/>
        <a:lstStyle/>
        <a:p>
          <a:endParaRPr lang="en-US"/>
        </a:p>
      </dgm:t>
    </dgm:pt>
    <dgm:pt modelId="{AED89D4D-9D56-485A-A66D-5EBE8DB0BE46}" type="pres">
      <dgm:prSet presAssocID="{FFA21F77-5453-4CD1-AD6B-11B4DB9972DA}" presName="parentText" presStyleLbl="node1" presStyleIdx="1" presStyleCnt="5">
        <dgm:presLayoutVars>
          <dgm:chMax val="0"/>
          <dgm:bulletEnabled val="1"/>
        </dgm:presLayoutVars>
      </dgm:prSet>
      <dgm:spPr/>
      <dgm:t>
        <a:bodyPr/>
        <a:lstStyle/>
        <a:p>
          <a:endParaRPr lang="en-US"/>
        </a:p>
      </dgm:t>
    </dgm:pt>
    <dgm:pt modelId="{63F40596-F6C5-42D5-9DE6-1DE68DE8CAE6}" type="pres">
      <dgm:prSet presAssocID="{FFA21F77-5453-4CD1-AD6B-11B4DB9972DA}" presName="negativeSpace" presStyleCnt="0"/>
      <dgm:spPr/>
    </dgm:pt>
    <dgm:pt modelId="{40D7A203-0C58-4134-8E8A-16B8E0106CE5}" type="pres">
      <dgm:prSet presAssocID="{FFA21F77-5453-4CD1-AD6B-11B4DB9972DA}" presName="childText" presStyleLbl="conFgAcc1" presStyleIdx="1" presStyleCnt="5">
        <dgm:presLayoutVars>
          <dgm:bulletEnabled val="1"/>
        </dgm:presLayoutVars>
      </dgm:prSet>
      <dgm:spPr/>
    </dgm:pt>
    <dgm:pt modelId="{B9D20199-4048-4126-A058-D77D795FE743}" type="pres">
      <dgm:prSet presAssocID="{4B3E4BE3-B1BB-4018-921D-0B25BA736848}" presName="spaceBetweenRectangles" presStyleCnt="0"/>
      <dgm:spPr/>
    </dgm:pt>
    <dgm:pt modelId="{9A4EBD6F-03B3-4375-99EE-484E25FF8746}" type="pres">
      <dgm:prSet presAssocID="{A538FB66-9B63-4AF5-8140-546FF0C1FE46}" presName="parentLin" presStyleCnt="0"/>
      <dgm:spPr/>
    </dgm:pt>
    <dgm:pt modelId="{0DC18C82-3754-4AFB-BEB6-8C86203F4095}" type="pres">
      <dgm:prSet presAssocID="{A538FB66-9B63-4AF5-8140-546FF0C1FE46}" presName="parentLeftMargin" presStyleLbl="node1" presStyleIdx="1" presStyleCnt="5"/>
      <dgm:spPr/>
      <dgm:t>
        <a:bodyPr/>
        <a:lstStyle/>
        <a:p>
          <a:endParaRPr lang="en-US"/>
        </a:p>
      </dgm:t>
    </dgm:pt>
    <dgm:pt modelId="{02FE253B-25A4-46A2-8236-357319D3A0BC}" type="pres">
      <dgm:prSet presAssocID="{A538FB66-9B63-4AF5-8140-546FF0C1FE46}" presName="parentText" presStyleLbl="node1" presStyleIdx="2" presStyleCnt="5" custLinFactNeighborX="-7407" custLinFactNeighborY="883">
        <dgm:presLayoutVars>
          <dgm:chMax val="0"/>
          <dgm:bulletEnabled val="1"/>
        </dgm:presLayoutVars>
      </dgm:prSet>
      <dgm:spPr/>
      <dgm:t>
        <a:bodyPr/>
        <a:lstStyle/>
        <a:p>
          <a:endParaRPr lang="en-US"/>
        </a:p>
      </dgm:t>
    </dgm:pt>
    <dgm:pt modelId="{C3988646-508D-4E0F-8684-44EC786493D3}" type="pres">
      <dgm:prSet presAssocID="{A538FB66-9B63-4AF5-8140-546FF0C1FE46}" presName="negativeSpace" presStyleCnt="0"/>
      <dgm:spPr/>
    </dgm:pt>
    <dgm:pt modelId="{0A36DF7A-4900-4AD2-BFD7-5C8C7278466B}" type="pres">
      <dgm:prSet presAssocID="{A538FB66-9B63-4AF5-8140-546FF0C1FE46}" presName="childText" presStyleLbl="conFgAcc1" presStyleIdx="2" presStyleCnt="5" custLinFactNeighborX="-926" custLinFactNeighborY="-23228">
        <dgm:presLayoutVars>
          <dgm:bulletEnabled val="1"/>
        </dgm:presLayoutVars>
      </dgm:prSet>
      <dgm:spPr/>
    </dgm:pt>
    <dgm:pt modelId="{BA4C491D-24D7-4A5D-938F-9021FE1A30DC}" type="pres">
      <dgm:prSet presAssocID="{529BF4A9-AB3A-4ECB-96E7-85738FD1D6B0}" presName="spaceBetweenRectangles" presStyleCnt="0"/>
      <dgm:spPr/>
    </dgm:pt>
    <dgm:pt modelId="{A38891FE-BC65-4214-8218-968ECA09A0AB}" type="pres">
      <dgm:prSet presAssocID="{ACB2935A-2115-4186-9CC9-B5D0C4338902}" presName="parentLin" presStyleCnt="0"/>
      <dgm:spPr/>
    </dgm:pt>
    <dgm:pt modelId="{CD692960-751B-498F-8302-6C9DE0BA83C1}" type="pres">
      <dgm:prSet presAssocID="{ACB2935A-2115-4186-9CC9-B5D0C4338902}" presName="parentLeftMargin" presStyleLbl="node1" presStyleIdx="2" presStyleCnt="5"/>
      <dgm:spPr/>
      <dgm:t>
        <a:bodyPr/>
        <a:lstStyle/>
        <a:p>
          <a:endParaRPr lang="en-US"/>
        </a:p>
      </dgm:t>
    </dgm:pt>
    <dgm:pt modelId="{DAFB5887-3908-4664-BC18-4B36AAC78A88}" type="pres">
      <dgm:prSet presAssocID="{ACB2935A-2115-4186-9CC9-B5D0C4338902}" presName="parentText" presStyleLbl="node1" presStyleIdx="3" presStyleCnt="5">
        <dgm:presLayoutVars>
          <dgm:chMax val="0"/>
          <dgm:bulletEnabled val="1"/>
        </dgm:presLayoutVars>
      </dgm:prSet>
      <dgm:spPr/>
      <dgm:t>
        <a:bodyPr/>
        <a:lstStyle/>
        <a:p>
          <a:endParaRPr lang="en-US"/>
        </a:p>
      </dgm:t>
    </dgm:pt>
    <dgm:pt modelId="{41FBF82D-BFC0-43A3-A5F4-C428884A8404}" type="pres">
      <dgm:prSet presAssocID="{ACB2935A-2115-4186-9CC9-B5D0C4338902}" presName="negativeSpace" presStyleCnt="0"/>
      <dgm:spPr/>
    </dgm:pt>
    <dgm:pt modelId="{2A0263E8-2E41-4AF7-8DC2-290637DE7C8A}" type="pres">
      <dgm:prSet presAssocID="{ACB2935A-2115-4186-9CC9-B5D0C4338902}" presName="childText" presStyleLbl="conFgAcc1" presStyleIdx="3" presStyleCnt="5">
        <dgm:presLayoutVars>
          <dgm:bulletEnabled val="1"/>
        </dgm:presLayoutVars>
      </dgm:prSet>
      <dgm:spPr/>
    </dgm:pt>
    <dgm:pt modelId="{88592D68-5FB9-4D29-9F71-DB292D03DF03}" type="pres">
      <dgm:prSet presAssocID="{0714FAD5-B7E0-42BC-992E-6B0305A8E70E}" presName="spaceBetweenRectangles" presStyleCnt="0"/>
      <dgm:spPr/>
    </dgm:pt>
    <dgm:pt modelId="{6D43A95B-E020-401B-86AC-E60A8FAD43AF}" type="pres">
      <dgm:prSet presAssocID="{579B7C40-7006-4F5F-B849-49F478ECD41B}" presName="parentLin" presStyleCnt="0"/>
      <dgm:spPr/>
    </dgm:pt>
    <dgm:pt modelId="{514B6003-B7DD-4C9D-9567-4C890C8FA9DC}" type="pres">
      <dgm:prSet presAssocID="{579B7C40-7006-4F5F-B849-49F478ECD41B}" presName="parentLeftMargin" presStyleLbl="node1" presStyleIdx="3" presStyleCnt="5"/>
      <dgm:spPr/>
      <dgm:t>
        <a:bodyPr/>
        <a:lstStyle/>
        <a:p>
          <a:endParaRPr lang="en-US"/>
        </a:p>
      </dgm:t>
    </dgm:pt>
    <dgm:pt modelId="{BADE797B-501E-4C9C-8F37-BA2A084CDD69}" type="pres">
      <dgm:prSet presAssocID="{579B7C40-7006-4F5F-B849-49F478ECD41B}" presName="parentText" presStyleLbl="node1" presStyleIdx="4" presStyleCnt="5">
        <dgm:presLayoutVars>
          <dgm:chMax val="0"/>
          <dgm:bulletEnabled val="1"/>
        </dgm:presLayoutVars>
      </dgm:prSet>
      <dgm:spPr/>
      <dgm:t>
        <a:bodyPr/>
        <a:lstStyle/>
        <a:p>
          <a:endParaRPr lang="en-US"/>
        </a:p>
      </dgm:t>
    </dgm:pt>
    <dgm:pt modelId="{6975D8E8-FA4F-4B49-B1C7-692488E0FE0C}" type="pres">
      <dgm:prSet presAssocID="{579B7C40-7006-4F5F-B849-49F478ECD41B}" presName="negativeSpace" presStyleCnt="0"/>
      <dgm:spPr/>
    </dgm:pt>
    <dgm:pt modelId="{58ECC439-FB5E-4D0B-8DA3-41771E3B2654}" type="pres">
      <dgm:prSet presAssocID="{579B7C40-7006-4F5F-B849-49F478ECD41B}" presName="childText" presStyleLbl="conFgAcc1" presStyleIdx="4" presStyleCnt="5">
        <dgm:presLayoutVars>
          <dgm:bulletEnabled val="1"/>
        </dgm:presLayoutVars>
      </dgm:prSet>
      <dgm:spPr/>
    </dgm:pt>
  </dgm:ptLst>
  <dgm:cxnLst>
    <dgm:cxn modelId="{227950A9-C2D1-44FD-BB9D-B775D056A4BB}" type="presOf" srcId="{ACB2935A-2115-4186-9CC9-B5D0C4338902}" destId="{CD692960-751B-498F-8302-6C9DE0BA83C1}" srcOrd="0" destOrd="0" presId="urn:microsoft.com/office/officeart/2005/8/layout/list1"/>
    <dgm:cxn modelId="{E1E27848-5447-4EBA-BBB3-3026473CFD29}" type="presOf" srcId="{512EB9E0-2CB5-43CD-9E49-AC0C3AF51ECB}" destId="{194E88BA-1F2B-43D0-9305-7509A145C9D0}" srcOrd="0" destOrd="0" presId="urn:microsoft.com/office/officeart/2005/8/layout/list1"/>
    <dgm:cxn modelId="{F9CBF086-915A-4656-9624-B6D5E2ECA6DB}" srcId="{B81D7B58-E18C-4061-9D30-8EBDAE311BB0}" destId="{FFA21F77-5453-4CD1-AD6B-11B4DB9972DA}" srcOrd="1" destOrd="0" parTransId="{9E7375FA-4F14-4ABF-AACC-3E88E666AE90}" sibTransId="{4B3E4BE3-B1BB-4018-921D-0B25BA736848}"/>
    <dgm:cxn modelId="{A6AB0CDD-60BC-4234-9728-FD88ED46B872}" srcId="{B81D7B58-E18C-4061-9D30-8EBDAE311BB0}" destId="{512EB9E0-2CB5-43CD-9E49-AC0C3AF51ECB}" srcOrd="0" destOrd="0" parTransId="{93FE4D0F-3639-44A0-AB43-9B81EB1FC469}" sibTransId="{AAB4D34A-5CD9-4A03-9D36-CF8AABAEB54A}"/>
    <dgm:cxn modelId="{BFB9E2DA-14BF-481B-8820-3FB43B90F581}" type="presOf" srcId="{A538FB66-9B63-4AF5-8140-546FF0C1FE46}" destId="{02FE253B-25A4-46A2-8236-357319D3A0BC}" srcOrd="1" destOrd="0" presId="urn:microsoft.com/office/officeart/2005/8/layout/list1"/>
    <dgm:cxn modelId="{267A3F13-C96B-49BA-8A2F-2F7D287B0C08}" type="presOf" srcId="{579B7C40-7006-4F5F-B849-49F478ECD41B}" destId="{BADE797B-501E-4C9C-8F37-BA2A084CDD69}" srcOrd="1" destOrd="0" presId="urn:microsoft.com/office/officeart/2005/8/layout/list1"/>
    <dgm:cxn modelId="{E3A8E5D0-221C-43BE-9AFA-8CD656CDB54E}" srcId="{B81D7B58-E18C-4061-9D30-8EBDAE311BB0}" destId="{579B7C40-7006-4F5F-B849-49F478ECD41B}" srcOrd="4" destOrd="0" parTransId="{0BBC1950-CE2E-4ADC-B9AB-D040682FEBF0}" sibTransId="{C9EEC282-906B-4BF8-8B92-665A60A4F14A}"/>
    <dgm:cxn modelId="{AEFA0845-1F04-47CA-A7D9-3F1B9230FCA5}" type="presOf" srcId="{512EB9E0-2CB5-43CD-9E49-AC0C3AF51ECB}" destId="{0714FD58-ED7D-42A5-9DFC-B75B41B6BF87}" srcOrd="1" destOrd="0" presId="urn:microsoft.com/office/officeart/2005/8/layout/list1"/>
    <dgm:cxn modelId="{AAAE1B55-64B8-458F-A0F7-5B37100D5F25}" type="presOf" srcId="{A538FB66-9B63-4AF5-8140-546FF0C1FE46}" destId="{0DC18C82-3754-4AFB-BEB6-8C86203F4095}" srcOrd="0" destOrd="0" presId="urn:microsoft.com/office/officeart/2005/8/layout/list1"/>
    <dgm:cxn modelId="{50158195-DCE9-4431-A8F5-F04C5C06CA01}" type="presOf" srcId="{FFA21F77-5453-4CD1-AD6B-11B4DB9972DA}" destId="{AED89D4D-9D56-485A-A66D-5EBE8DB0BE46}" srcOrd="1" destOrd="0" presId="urn:microsoft.com/office/officeart/2005/8/layout/list1"/>
    <dgm:cxn modelId="{A6D808FB-785F-4AB1-89F4-AAD9ECC0DE34}" type="presOf" srcId="{FFA21F77-5453-4CD1-AD6B-11B4DB9972DA}" destId="{7801AEDA-CDD4-43B1-968B-0D28124B19BB}" srcOrd="0" destOrd="0" presId="urn:microsoft.com/office/officeart/2005/8/layout/list1"/>
    <dgm:cxn modelId="{E05F84DF-8D60-4A9D-B7BB-07588FE1A71D}" srcId="{B81D7B58-E18C-4061-9D30-8EBDAE311BB0}" destId="{A538FB66-9B63-4AF5-8140-546FF0C1FE46}" srcOrd="2" destOrd="0" parTransId="{8F52BFEB-CAAE-4ADE-8FE3-6D34A1CC7A8F}" sibTransId="{529BF4A9-AB3A-4ECB-96E7-85738FD1D6B0}"/>
    <dgm:cxn modelId="{CBBB6DF3-2C2F-4BA6-BFCF-44245382D778}" type="presOf" srcId="{579B7C40-7006-4F5F-B849-49F478ECD41B}" destId="{514B6003-B7DD-4C9D-9567-4C890C8FA9DC}" srcOrd="0" destOrd="0" presId="urn:microsoft.com/office/officeart/2005/8/layout/list1"/>
    <dgm:cxn modelId="{4F9B0CCE-3AC7-4BD6-8296-3C85425A738F}" type="presOf" srcId="{B81D7B58-E18C-4061-9D30-8EBDAE311BB0}" destId="{747A432E-A12D-4A9C-8809-D8848438D5A6}" srcOrd="0" destOrd="0" presId="urn:microsoft.com/office/officeart/2005/8/layout/list1"/>
    <dgm:cxn modelId="{0FCDE52E-BCA0-4798-B7F6-F28DD61A3211}" srcId="{B81D7B58-E18C-4061-9D30-8EBDAE311BB0}" destId="{ACB2935A-2115-4186-9CC9-B5D0C4338902}" srcOrd="3" destOrd="0" parTransId="{45774595-32B8-48CA-955D-6085FA8D8FA4}" sibTransId="{0714FAD5-B7E0-42BC-992E-6B0305A8E70E}"/>
    <dgm:cxn modelId="{8EC5F933-9FA9-4BE2-95F0-5F85539ADE9A}" type="presOf" srcId="{ACB2935A-2115-4186-9CC9-B5D0C4338902}" destId="{DAFB5887-3908-4664-BC18-4B36AAC78A88}" srcOrd="1" destOrd="0" presId="urn:microsoft.com/office/officeart/2005/8/layout/list1"/>
    <dgm:cxn modelId="{BACD2579-88BA-48B7-BE5E-C4C5A5060443}" type="presParOf" srcId="{747A432E-A12D-4A9C-8809-D8848438D5A6}" destId="{6C8BAA8E-EB98-4F0D-908A-36BE442C9C5D}" srcOrd="0" destOrd="0" presId="urn:microsoft.com/office/officeart/2005/8/layout/list1"/>
    <dgm:cxn modelId="{E42E2364-0CC0-4641-8951-AA3130EC50E7}" type="presParOf" srcId="{6C8BAA8E-EB98-4F0D-908A-36BE442C9C5D}" destId="{194E88BA-1F2B-43D0-9305-7509A145C9D0}" srcOrd="0" destOrd="0" presId="urn:microsoft.com/office/officeart/2005/8/layout/list1"/>
    <dgm:cxn modelId="{0A7F97F0-36BD-408E-B683-B3DCB438B848}" type="presParOf" srcId="{6C8BAA8E-EB98-4F0D-908A-36BE442C9C5D}" destId="{0714FD58-ED7D-42A5-9DFC-B75B41B6BF87}" srcOrd="1" destOrd="0" presId="urn:microsoft.com/office/officeart/2005/8/layout/list1"/>
    <dgm:cxn modelId="{C4448152-4BF4-4731-8336-18B21137C99B}" type="presParOf" srcId="{747A432E-A12D-4A9C-8809-D8848438D5A6}" destId="{47A98A64-9622-4FDF-9F39-75C0411C8652}" srcOrd="1" destOrd="0" presId="urn:microsoft.com/office/officeart/2005/8/layout/list1"/>
    <dgm:cxn modelId="{2C35D57B-BD00-403A-9AE2-7590B466195E}" type="presParOf" srcId="{747A432E-A12D-4A9C-8809-D8848438D5A6}" destId="{B4CFD12D-1FD6-4A36-B762-A689D73295B2}" srcOrd="2" destOrd="0" presId="urn:microsoft.com/office/officeart/2005/8/layout/list1"/>
    <dgm:cxn modelId="{9B12DCB7-2C7A-4253-8E56-8101DE5E4DF3}" type="presParOf" srcId="{747A432E-A12D-4A9C-8809-D8848438D5A6}" destId="{FF215361-4347-46F8-84C1-B044A3726F26}" srcOrd="3" destOrd="0" presId="urn:microsoft.com/office/officeart/2005/8/layout/list1"/>
    <dgm:cxn modelId="{FC4AA7A4-31C5-4AF5-A1B9-5EC68DF41BD3}" type="presParOf" srcId="{747A432E-A12D-4A9C-8809-D8848438D5A6}" destId="{0F4BB989-004E-4289-9EFB-79CBBE94118F}" srcOrd="4" destOrd="0" presId="urn:microsoft.com/office/officeart/2005/8/layout/list1"/>
    <dgm:cxn modelId="{5B071BEA-6E3B-4EC3-A0AC-9F8153D72BA1}" type="presParOf" srcId="{0F4BB989-004E-4289-9EFB-79CBBE94118F}" destId="{7801AEDA-CDD4-43B1-968B-0D28124B19BB}" srcOrd="0" destOrd="0" presId="urn:microsoft.com/office/officeart/2005/8/layout/list1"/>
    <dgm:cxn modelId="{3598E888-E3DC-4805-97B0-C0322846B0F1}" type="presParOf" srcId="{0F4BB989-004E-4289-9EFB-79CBBE94118F}" destId="{AED89D4D-9D56-485A-A66D-5EBE8DB0BE46}" srcOrd="1" destOrd="0" presId="urn:microsoft.com/office/officeart/2005/8/layout/list1"/>
    <dgm:cxn modelId="{38C08D37-0BE8-4BAF-9D7B-9A3FE15F82CB}" type="presParOf" srcId="{747A432E-A12D-4A9C-8809-D8848438D5A6}" destId="{63F40596-F6C5-42D5-9DE6-1DE68DE8CAE6}" srcOrd="5" destOrd="0" presId="urn:microsoft.com/office/officeart/2005/8/layout/list1"/>
    <dgm:cxn modelId="{641A3AE7-7B13-4852-8ADA-C1BFFCF373E0}" type="presParOf" srcId="{747A432E-A12D-4A9C-8809-D8848438D5A6}" destId="{40D7A203-0C58-4134-8E8A-16B8E0106CE5}" srcOrd="6" destOrd="0" presId="urn:microsoft.com/office/officeart/2005/8/layout/list1"/>
    <dgm:cxn modelId="{58B6921D-BDBD-4CE1-9F2E-C522C3C05844}" type="presParOf" srcId="{747A432E-A12D-4A9C-8809-D8848438D5A6}" destId="{B9D20199-4048-4126-A058-D77D795FE743}" srcOrd="7" destOrd="0" presId="urn:microsoft.com/office/officeart/2005/8/layout/list1"/>
    <dgm:cxn modelId="{25429FE1-E743-4D5F-8F63-FF010C737F2F}" type="presParOf" srcId="{747A432E-A12D-4A9C-8809-D8848438D5A6}" destId="{9A4EBD6F-03B3-4375-99EE-484E25FF8746}" srcOrd="8" destOrd="0" presId="urn:microsoft.com/office/officeart/2005/8/layout/list1"/>
    <dgm:cxn modelId="{CD9E3AEE-2C49-43DD-BC02-577F0CA1E5FF}" type="presParOf" srcId="{9A4EBD6F-03B3-4375-99EE-484E25FF8746}" destId="{0DC18C82-3754-4AFB-BEB6-8C86203F4095}" srcOrd="0" destOrd="0" presId="urn:microsoft.com/office/officeart/2005/8/layout/list1"/>
    <dgm:cxn modelId="{A211E193-2F32-4ABE-B4A0-889CD77930F7}" type="presParOf" srcId="{9A4EBD6F-03B3-4375-99EE-484E25FF8746}" destId="{02FE253B-25A4-46A2-8236-357319D3A0BC}" srcOrd="1" destOrd="0" presId="urn:microsoft.com/office/officeart/2005/8/layout/list1"/>
    <dgm:cxn modelId="{5AEB2146-6E09-47BF-AB95-B3C76EAB7EF9}" type="presParOf" srcId="{747A432E-A12D-4A9C-8809-D8848438D5A6}" destId="{C3988646-508D-4E0F-8684-44EC786493D3}" srcOrd="9" destOrd="0" presId="urn:microsoft.com/office/officeart/2005/8/layout/list1"/>
    <dgm:cxn modelId="{A96D077F-3C67-4B86-982F-1022BE7C3FF9}" type="presParOf" srcId="{747A432E-A12D-4A9C-8809-D8848438D5A6}" destId="{0A36DF7A-4900-4AD2-BFD7-5C8C7278466B}" srcOrd="10" destOrd="0" presId="urn:microsoft.com/office/officeart/2005/8/layout/list1"/>
    <dgm:cxn modelId="{6D8525FD-6B33-49AE-A42F-9D071CF80617}" type="presParOf" srcId="{747A432E-A12D-4A9C-8809-D8848438D5A6}" destId="{BA4C491D-24D7-4A5D-938F-9021FE1A30DC}" srcOrd="11" destOrd="0" presId="urn:microsoft.com/office/officeart/2005/8/layout/list1"/>
    <dgm:cxn modelId="{CC737188-4A3D-48A6-95F8-13DEF0A33E75}" type="presParOf" srcId="{747A432E-A12D-4A9C-8809-D8848438D5A6}" destId="{A38891FE-BC65-4214-8218-968ECA09A0AB}" srcOrd="12" destOrd="0" presId="urn:microsoft.com/office/officeart/2005/8/layout/list1"/>
    <dgm:cxn modelId="{1C6E1504-D3E3-4389-8A78-F6078BC057AF}" type="presParOf" srcId="{A38891FE-BC65-4214-8218-968ECA09A0AB}" destId="{CD692960-751B-498F-8302-6C9DE0BA83C1}" srcOrd="0" destOrd="0" presId="urn:microsoft.com/office/officeart/2005/8/layout/list1"/>
    <dgm:cxn modelId="{8F9EA7CF-8B72-4401-8EF7-7938E6301784}" type="presParOf" srcId="{A38891FE-BC65-4214-8218-968ECA09A0AB}" destId="{DAFB5887-3908-4664-BC18-4B36AAC78A88}" srcOrd="1" destOrd="0" presId="urn:microsoft.com/office/officeart/2005/8/layout/list1"/>
    <dgm:cxn modelId="{9A9C62D3-336D-4CC4-8869-2A2B035424F0}" type="presParOf" srcId="{747A432E-A12D-4A9C-8809-D8848438D5A6}" destId="{41FBF82D-BFC0-43A3-A5F4-C428884A8404}" srcOrd="13" destOrd="0" presId="urn:microsoft.com/office/officeart/2005/8/layout/list1"/>
    <dgm:cxn modelId="{E721158F-3646-4464-8B8E-565D94A58BF9}" type="presParOf" srcId="{747A432E-A12D-4A9C-8809-D8848438D5A6}" destId="{2A0263E8-2E41-4AF7-8DC2-290637DE7C8A}" srcOrd="14" destOrd="0" presId="urn:microsoft.com/office/officeart/2005/8/layout/list1"/>
    <dgm:cxn modelId="{1DDC9DC0-D4A9-40AB-BDDC-5DC3FA8CA5CC}" type="presParOf" srcId="{747A432E-A12D-4A9C-8809-D8848438D5A6}" destId="{88592D68-5FB9-4D29-9F71-DB292D03DF03}" srcOrd="15" destOrd="0" presId="urn:microsoft.com/office/officeart/2005/8/layout/list1"/>
    <dgm:cxn modelId="{2CBC4F70-8EEA-405D-9063-FE7591038BFE}" type="presParOf" srcId="{747A432E-A12D-4A9C-8809-D8848438D5A6}" destId="{6D43A95B-E020-401B-86AC-E60A8FAD43AF}" srcOrd="16" destOrd="0" presId="urn:microsoft.com/office/officeart/2005/8/layout/list1"/>
    <dgm:cxn modelId="{B4BCC490-1863-4AE4-B6C8-AE685E6EA88E}" type="presParOf" srcId="{6D43A95B-E020-401B-86AC-E60A8FAD43AF}" destId="{514B6003-B7DD-4C9D-9567-4C890C8FA9DC}" srcOrd="0" destOrd="0" presId="urn:microsoft.com/office/officeart/2005/8/layout/list1"/>
    <dgm:cxn modelId="{1ADB2823-7A24-4812-A0AF-A4881DB9BA71}" type="presParOf" srcId="{6D43A95B-E020-401B-86AC-E60A8FAD43AF}" destId="{BADE797B-501E-4C9C-8F37-BA2A084CDD69}" srcOrd="1" destOrd="0" presId="urn:microsoft.com/office/officeart/2005/8/layout/list1"/>
    <dgm:cxn modelId="{E094566E-2341-4ED2-8A7A-5E12754A2FE1}" type="presParOf" srcId="{747A432E-A12D-4A9C-8809-D8848438D5A6}" destId="{6975D8E8-FA4F-4B49-B1C7-692488E0FE0C}" srcOrd="17" destOrd="0" presId="urn:microsoft.com/office/officeart/2005/8/layout/list1"/>
    <dgm:cxn modelId="{6622FCB1-4DD3-41C7-864B-3CFE54608110}" type="presParOf" srcId="{747A432E-A12D-4A9C-8809-D8848438D5A6}" destId="{58ECC439-FB5E-4D0B-8DA3-41771E3B2654}"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D7B58-E18C-4061-9D30-8EBDAE311B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12EB9E0-2CB5-43CD-9E49-AC0C3AF51ECB}">
      <dgm:prSet phldrT="[Text]"/>
      <dgm:spPr/>
      <dgm:t>
        <a:bodyPr/>
        <a:lstStyle/>
        <a:p>
          <a:r>
            <a:rPr lang="en-US" dirty="0" smtClean="0">
              <a:latin typeface="Arial" pitchFamily="34" charset="0"/>
              <a:cs typeface="Arial" pitchFamily="34" charset="0"/>
            </a:rPr>
            <a:t>Difficulty learning math concepts beyond basic math</a:t>
          </a:r>
        </a:p>
      </dgm:t>
    </dgm:pt>
    <dgm:pt modelId="{93FE4D0F-3639-44A0-AB43-9B81EB1FC469}" type="parTrans" cxnId="{A6AB0CDD-60BC-4234-9728-FD88ED46B872}">
      <dgm:prSet/>
      <dgm:spPr/>
      <dgm:t>
        <a:bodyPr/>
        <a:lstStyle/>
        <a:p>
          <a:endParaRPr lang="en-US"/>
        </a:p>
      </dgm:t>
    </dgm:pt>
    <dgm:pt modelId="{AAB4D34A-5CD9-4A03-9D36-CF8AABAEB54A}" type="sibTrans" cxnId="{A6AB0CDD-60BC-4234-9728-FD88ED46B872}">
      <dgm:prSet/>
      <dgm:spPr/>
      <dgm:t>
        <a:bodyPr/>
        <a:lstStyle/>
        <a:p>
          <a:endParaRPr lang="en-US"/>
        </a:p>
      </dgm:t>
    </dgm:pt>
    <dgm:pt modelId="{FFA21F77-5453-4CD1-AD6B-11B4DB9972DA}">
      <dgm:prSet phldrT="[Text]"/>
      <dgm:spPr/>
      <dgm:t>
        <a:bodyPr/>
        <a:lstStyle/>
        <a:p>
          <a:r>
            <a:rPr lang="en-US" dirty="0" smtClean="0">
              <a:latin typeface="Arial" pitchFamily="34" charset="0"/>
              <a:cs typeface="Arial" pitchFamily="34" charset="0"/>
            </a:rPr>
            <a:t>Trouble with mental math calculations</a:t>
          </a:r>
          <a:endParaRPr lang="en-US" dirty="0">
            <a:latin typeface="Arial" pitchFamily="34" charset="0"/>
            <a:cs typeface="Arial" pitchFamily="34" charset="0"/>
          </a:endParaRPr>
        </a:p>
      </dgm:t>
    </dgm:pt>
    <dgm:pt modelId="{9E7375FA-4F14-4ABF-AACC-3E88E666AE90}" type="parTrans" cxnId="{F9CBF086-915A-4656-9624-B6D5E2ECA6DB}">
      <dgm:prSet/>
      <dgm:spPr/>
      <dgm:t>
        <a:bodyPr/>
        <a:lstStyle/>
        <a:p>
          <a:endParaRPr lang="en-US"/>
        </a:p>
      </dgm:t>
    </dgm:pt>
    <dgm:pt modelId="{4B3E4BE3-B1BB-4018-921D-0B25BA736848}" type="sibTrans" cxnId="{F9CBF086-915A-4656-9624-B6D5E2ECA6DB}">
      <dgm:prSet/>
      <dgm:spPr/>
      <dgm:t>
        <a:bodyPr/>
        <a:lstStyle/>
        <a:p>
          <a:endParaRPr lang="en-US"/>
        </a:p>
      </dgm:t>
    </dgm:pt>
    <dgm:pt modelId="{A538FB66-9B63-4AF5-8140-546FF0C1FE46}">
      <dgm:prSet phldrT="[Text]"/>
      <dgm:spPr/>
      <dgm:t>
        <a:bodyPr/>
        <a:lstStyle/>
        <a:p>
          <a:r>
            <a:rPr lang="en-US" dirty="0" smtClean="0">
              <a:latin typeface="Arial" pitchFamily="34" charset="0"/>
              <a:cs typeface="Arial" pitchFamily="34" charset="0"/>
            </a:rPr>
            <a:t>Difficulty with finding different approaches to one problem</a:t>
          </a:r>
          <a:endParaRPr lang="en-US" dirty="0">
            <a:latin typeface="Arial" pitchFamily="34" charset="0"/>
            <a:cs typeface="Arial" pitchFamily="34" charset="0"/>
          </a:endParaRPr>
        </a:p>
      </dgm:t>
    </dgm:pt>
    <dgm:pt modelId="{8F52BFEB-CAAE-4ADE-8FE3-6D34A1CC7A8F}" type="parTrans" cxnId="{E05F84DF-8D60-4A9D-B7BB-07588FE1A71D}">
      <dgm:prSet/>
      <dgm:spPr/>
      <dgm:t>
        <a:bodyPr/>
        <a:lstStyle/>
        <a:p>
          <a:endParaRPr lang="en-US"/>
        </a:p>
      </dgm:t>
    </dgm:pt>
    <dgm:pt modelId="{529BF4A9-AB3A-4ECB-96E7-85738FD1D6B0}" type="sibTrans" cxnId="{E05F84DF-8D60-4A9D-B7BB-07588FE1A71D}">
      <dgm:prSet/>
      <dgm:spPr/>
      <dgm:t>
        <a:bodyPr/>
        <a:lstStyle/>
        <a:p>
          <a:endParaRPr lang="en-US"/>
        </a:p>
      </dgm:t>
    </dgm:pt>
    <dgm:pt modelId="{ACB2935A-2115-4186-9CC9-B5D0C4338902}">
      <dgm:prSet/>
      <dgm:spPr/>
      <dgm:t>
        <a:bodyPr/>
        <a:lstStyle/>
        <a:p>
          <a:r>
            <a:rPr lang="en-US" dirty="0" smtClean="0">
              <a:latin typeface="Arial" pitchFamily="34" charset="0"/>
              <a:cs typeface="Arial" pitchFamily="34" charset="0"/>
            </a:rPr>
            <a:t>Confuses similar numbers; reads numbers out of sequence</a:t>
          </a:r>
          <a:endParaRPr lang="en-US" dirty="0">
            <a:latin typeface="Arial" pitchFamily="34" charset="0"/>
            <a:cs typeface="Arial" pitchFamily="34" charset="0"/>
          </a:endParaRPr>
        </a:p>
      </dgm:t>
    </dgm:pt>
    <dgm:pt modelId="{45774595-32B8-48CA-955D-6085FA8D8FA4}" type="parTrans" cxnId="{0FCDE52E-BCA0-4798-B7F6-F28DD61A3211}">
      <dgm:prSet/>
      <dgm:spPr/>
      <dgm:t>
        <a:bodyPr/>
        <a:lstStyle/>
        <a:p>
          <a:endParaRPr lang="en-US"/>
        </a:p>
      </dgm:t>
    </dgm:pt>
    <dgm:pt modelId="{0714FAD5-B7E0-42BC-992E-6B0305A8E70E}" type="sibTrans" cxnId="{0FCDE52E-BCA0-4798-B7F6-F28DD61A3211}">
      <dgm:prSet/>
      <dgm:spPr/>
      <dgm:t>
        <a:bodyPr/>
        <a:lstStyle/>
        <a:p>
          <a:endParaRPr lang="en-US"/>
        </a:p>
      </dgm:t>
    </dgm:pt>
    <dgm:pt modelId="{8FC8CD62-A8BB-4BD1-A153-4444C1E550C3}">
      <dgm:prSet/>
      <dgm:spPr/>
      <dgm:t>
        <a:bodyPr/>
        <a:lstStyle/>
        <a:p>
          <a:r>
            <a:rPr lang="en-US" dirty="0" smtClean="0">
              <a:latin typeface="Arial" pitchFamily="34" charset="0"/>
              <a:cs typeface="Arial" pitchFamily="34" charset="0"/>
            </a:rPr>
            <a:t>Inability to measure—telling time, using money</a:t>
          </a:r>
          <a:endParaRPr lang="en-US" dirty="0">
            <a:latin typeface="Arial" pitchFamily="34" charset="0"/>
            <a:cs typeface="Arial" pitchFamily="34" charset="0"/>
          </a:endParaRPr>
        </a:p>
      </dgm:t>
    </dgm:pt>
    <dgm:pt modelId="{74D57300-DA9C-4BD2-B585-2755EB126EC3}" type="parTrans" cxnId="{D4FA7682-E265-4E8B-90BD-5137EF17BC1A}">
      <dgm:prSet/>
      <dgm:spPr/>
      <dgm:t>
        <a:bodyPr/>
        <a:lstStyle/>
        <a:p>
          <a:endParaRPr lang="en-US"/>
        </a:p>
      </dgm:t>
    </dgm:pt>
    <dgm:pt modelId="{65FF9CB2-FADE-46B4-869A-0261D7781D6F}" type="sibTrans" cxnId="{D4FA7682-E265-4E8B-90BD-5137EF17BC1A}">
      <dgm:prSet/>
      <dgm:spPr/>
      <dgm:t>
        <a:bodyPr/>
        <a:lstStyle/>
        <a:p>
          <a:endParaRPr lang="en-US"/>
        </a:p>
      </dgm:t>
    </dgm:pt>
    <dgm:pt modelId="{747A432E-A12D-4A9C-8809-D8848438D5A6}" type="pres">
      <dgm:prSet presAssocID="{B81D7B58-E18C-4061-9D30-8EBDAE311BB0}" presName="linear" presStyleCnt="0">
        <dgm:presLayoutVars>
          <dgm:dir/>
          <dgm:animLvl val="lvl"/>
          <dgm:resizeHandles val="exact"/>
        </dgm:presLayoutVars>
      </dgm:prSet>
      <dgm:spPr/>
      <dgm:t>
        <a:bodyPr/>
        <a:lstStyle/>
        <a:p>
          <a:endParaRPr lang="en-US"/>
        </a:p>
      </dgm:t>
    </dgm:pt>
    <dgm:pt modelId="{6C8BAA8E-EB98-4F0D-908A-36BE442C9C5D}" type="pres">
      <dgm:prSet presAssocID="{512EB9E0-2CB5-43CD-9E49-AC0C3AF51ECB}" presName="parentLin" presStyleCnt="0"/>
      <dgm:spPr/>
    </dgm:pt>
    <dgm:pt modelId="{194E88BA-1F2B-43D0-9305-7509A145C9D0}" type="pres">
      <dgm:prSet presAssocID="{512EB9E0-2CB5-43CD-9E49-AC0C3AF51ECB}" presName="parentLeftMargin" presStyleLbl="node1" presStyleIdx="0" presStyleCnt="5"/>
      <dgm:spPr/>
      <dgm:t>
        <a:bodyPr/>
        <a:lstStyle/>
        <a:p>
          <a:endParaRPr lang="en-US"/>
        </a:p>
      </dgm:t>
    </dgm:pt>
    <dgm:pt modelId="{0714FD58-ED7D-42A5-9DFC-B75B41B6BF87}" type="pres">
      <dgm:prSet presAssocID="{512EB9E0-2CB5-43CD-9E49-AC0C3AF51ECB}" presName="parentText" presStyleLbl="node1" presStyleIdx="0" presStyleCnt="5">
        <dgm:presLayoutVars>
          <dgm:chMax val="0"/>
          <dgm:bulletEnabled val="1"/>
        </dgm:presLayoutVars>
      </dgm:prSet>
      <dgm:spPr/>
      <dgm:t>
        <a:bodyPr/>
        <a:lstStyle/>
        <a:p>
          <a:endParaRPr lang="en-US"/>
        </a:p>
      </dgm:t>
    </dgm:pt>
    <dgm:pt modelId="{47A98A64-9622-4FDF-9F39-75C0411C8652}" type="pres">
      <dgm:prSet presAssocID="{512EB9E0-2CB5-43CD-9E49-AC0C3AF51ECB}" presName="negativeSpace" presStyleCnt="0"/>
      <dgm:spPr/>
    </dgm:pt>
    <dgm:pt modelId="{B4CFD12D-1FD6-4A36-B762-A689D73295B2}" type="pres">
      <dgm:prSet presAssocID="{512EB9E0-2CB5-43CD-9E49-AC0C3AF51ECB}" presName="childText" presStyleLbl="conFgAcc1" presStyleIdx="0" presStyleCnt="5">
        <dgm:presLayoutVars>
          <dgm:bulletEnabled val="1"/>
        </dgm:presLayoutVars>
      </dgm:prSet>
      <dgm:spPr/>
    </dgm:pt>
    <dgm:pt modelId="{FF215361-4347-46F8-84C1-B044A3726F26}" type="pres">
      <dgm:prSet presAssocID="{AAB4D34A-5CD9-4A03-9D36-CF8AABAEB54A}" presName="spaceBetweenRectangles" presStyleCnt="0"/>
      <dgm:spPr/>
    </dgm:pt>
    <dgm:pt modelId="{0F4BB989-004E-4289-9EFB-79CBBE94118F}" type="pres">
      <dgm:prSet presAssocID="{FFA21F77-5453-4CD1-AD6B-11B4DB9972DA}" presName="parentLin" presStyleCnt="0"/>
      <dgm:spPr/>
    </dgm:pt>
    <dgm:pt modelId="{7801AEDA-CDD4-43B1-968B-0D28124B19BB}" type="pres">
      <dgm:prSet presAssocID="{FFA21F77-5453-4CD1-AD6B-11B4DB9972DA}" presName="parentLeftMargin" presStyleLbl="node1" presStyleIdx="0" presStyleCnt="5"/>
      <dgm:spPr/>
      <dgm:t>
        <a:bodyPr/>
        <a:lstStyle/>
        <a:p>
          <a:endParaRPr lang="en-US"/>
        </a:p>
      </dgm:t>
    </dgm:pt>
    <dgm:pt modelId="{AED89D4D-9D56-485A-A66D-5EBE8DB0BE46}" type="pres">
      <dgm:prSet presAssocID="{FFA21F77-5453-4CD1-AD6B-11B4DB9972DA}" presName="parentText" presStyleLbl="node1" presStyleIdx="1" presStyleCnt="5">
        <dgm:presLayoutVars>
          <dgm:chMax val="0"/>
          <dgm:bulletEnabled val="1"/>
        </dgm:presLayoutVars>
      </dgm:prSet>
      <dgm:spPr/>
      <dgm:t>
        <a:bodyPr/>
        <a:lstStyle/>
        <a:p>
          <a:endParaRPr lang="en-US"/>
        </a:p>
      </dgm:t>
    </dgm:pt>
    <dgm:pt modelId="{63F40596-F6C5-42D5-9DE6-1DE68DE8CAE6}" type="pres">
      <dgm:prSet presAssocID="{FFA21F77-5453-4CD1-AD6B-11B4DB9972DA}" presName="negativeSpace" presStyleCnt="0"/>
      <dgm:spPr/>
    </dgm:pt>
    <dgm:pt modelId="{40D7A203-0C58-4134-8E8A-16B8E0106CE5}" type="pres">
      <dgm:prSet presAssocID="{FFA21F77-5453-4CD1-AD6B-11B4DB9972DA}" presName="childText" presStyleLbl="conFgAcc1" presStyleIdx="1" presStyleCnt="5">
        <dgm:presLayoutVars>
          <dgm:bulletEnabled val="1"/>
        </dgm:presLayoutVars>
      </dgm:prSet>
      <dgm:spPr/>
    </dgm:pt>
    <dgm:pt modelId="{B9D20199-4048-4126-A058-D77D795FE743}" type="pres">
      <dgm:prSet presAssocID="{4B3E4BE3-B1BB-4018-921D-0B25BA736848}" presName="spaceBetweenRectangles" presStyleCnt="0"/>
      <dgm:spPr/>
    </dgm:pt>
    <dgm:pt modelId="{9A4EBD6F-03B3-4375-99EE-484E25FF8746}" type="pres">
      <dgm:prSet presAssocID="{A538FB66-9B63-4AF5-8140-546FF0C1FE46}" presName="parentLin" presStyleCnt="0"/>
      <dgm:spPr/>
    </dgm:pt>
    <dgm:pt modelId="{0DC18C82-3754-4AFB-BEB6-8C86203F4095}" type="pres">
      <dgm:prSet presAssocID="{A538FB66-9B63-4AF5-8140-546FF0C1FE46}" presName="parentLeftMargin" presStyleLbl="node1" presStyleIdx="1" presStyleCnt="5"/>
      <dgm:spPr/>
      <dgm:t>
        <a:bodyPr/>
        <a:lstStyle/>
        <a:p>
          <a:endParaRPr lang="en-US"/>
        </a:p>
      </dgm:t>
    </dgm:pt>
    <dgm:pt modelId="{02FE253B-25A4-46A2-8236-357319D3A0BC}" type="pres">
      <dgm:prSet presAssocID="{A538FB66-9B63-4AF5-8140-546FF0C1FE46}" presName="parentText" presStyleLbl="node1" presStyleIdx="2" presStyleCnt="5" custLinFactNeighborX="-7407" custLinFactNeighborY="883">
        <dgm:presLayoutVars>
          <dgm:chMax val="0"/>
          <dgm:bulletEnabled val="1"/>
        </dgm:presLayoutVars>
      </dgm:prSet>
      <dgm:spPr/>
      <dgm:t>
        <a:bodyPr/>
        <a:lstStyle/>
        <a:p>
          <a:endParaRPr lang="en-US"/>
        </a:p>
      </dgm:t>
    </dgm:pt>
    <dgm:pt modelId="{C3988646-508D-4E0F-8684-44EC786493D3}" type="pres">
      <dgm:prSet presAssocID="{A538FB66-9B63-4AF5-8140-546FF0C1FE46}" presName="negativeSpace" presStyleCnt="0"/>
      <dgm:spPr/>
    </dgm:pt>
    <dgm:pt modelId="{0A36DF7A-4900-4AD2-BFD7-5C8C7278466B}" type="pres">
      <dgm:prSet presAssocID="{A538FB66-9B63-4AF5-8140-546FF0C1FE46}" presName="childText" presStyleLbl="conFgAcc1" presStyleIdx="2" presStyleCnt="5" custLinFactNeighborX="-926" custLinFactNeighborY="-23228">
        <dgm:presLayoutVars>
          <dgm:bulletEnabled val="1"/>
        </dgm:presLayoutVars>
      </dgm:prSet>
      <dgm:spPr/>
    </dgm:pt>
    <dgm:pt modelId="{BA4C491D-24D7-4A5D-938F-9021FE1A30DC}" type="pres">
      <dgm:prSet presAssocID="{529BF4A9-AB3A-4ECB-96E7-85738FD1D6B0}" presName="spaceBetweenRectangles" presStyleCnt="0"/>
      <dgm:spPr/>
    </dgm:pt>
    <dgm:pt modelId="{A38891FE-BC65-4214-8218-968ECA09A0AB}" type="pres">
      <dgm:prSet presAssocID="{ACB2935A-2115-4186-9CC9-B5D0C4338902}" presName="parentLin" presStyleCnt="0"/>
      <dgm:spPr/>
    </dgm:pt>
    <dgm:pt modelId="{CD692960-751B-498F-8302-6C9DE0BA83C1}" type="pres">
      <dgm:prSet presAssocID="{ACB2935A-2115-4186-9CC9-B5D0C4338902}" presName="parentLeftMargin" presStyleLbl="node1" presStyleIdx="2" presStyleCnt="5"/>
      <dgm:spPr/>
      <dgm:t>
        <a:bodyPr/>
        <a:lstStyle/>
        <a:p>
          <a:endParaRPr lang="en-US"/>
        </a:p>
      </dgm:t>
    </dgm:pt>
    <dgm:pt modelId="{DAFB5887-3908-4664-BC18-4B36AAC78A88}" type="pres">
      <dgm:prSet presAssocID="{ACB2935A-2115-4186-9CC9-B5D0C4338902}" presName="parentText" presStyleLbl="node1" presStyleIdx="3" presStyleCnt="5">
        <dgm:presLayoutVars>
          <dgm:chMax val="0"/>
          <dgm:bulletEnabled val="1"/>
        </dgm:presLayoutVars>
      </dgm:prSet>
      <dgm:spPr/>
      <dgm:t>
        <a:bodyPr/>
        <a:lstStyle/>
        <a:p>
          <a:endParaRPr lang="en-US"/>
        </a:p>
      </dgm:t>
    </dgm:pt>
    <dgm:pt modelId="{41FBF82D-BFC0-43A3-A5F4-C428884A8404}" type="pres">
      <dgm:prSet presAssocID="{ACB2935A-2115-4186-9CC9-B5D0C4338902}" presName="negativeSpace" presStyleCnt="0"/>
      <dgm:spPr/>
    </dgm:pt>
    <dgm:pt modelId="{2A0263E8-2E41-4AF7-8DC2-290637DE7C8A}" type="pres">
      <dgm:prSet presAssocID="{ACB2935A-2115-4186-9CC9-B5D0C4338902}" presName="childText" presStyleLbl="conFgAcc1" presStyleIdx="3" presStyleCnt="5">
        <dgm:presLayoutVars>
          <dgm:bulletEnabled val="1"/>
        </dgm:presLayoutVars>
      </dgm:prSet>
      <dgm:spPr/>
    </dgm:pt>
    <dgm:pt modelId="{88592D68-5FB9-4D29-9F71-DB292D03DF03}" type="pres">
      <dgm:prSet presAssocID="{0714FAD5-B7E0-42BC-992E-6B0305A8E70E}" presName="spaceBetweenRectangles" presStyleCnt="0"/>
      <dgm:spPr/>
    </dgm:pt>
    <dgm:pt modelId="{55E6D008-3351-4F40-A39C-881A25B0FBB0}" type="pres">
      <dgm:prSet presAssocID="{8FC8CD62-A8BB-4BD1-A153-4444C1E550C3}" presName="parentLin" presStyleCnt="0"/>
      <dgm:spPr/>
    </dgm:pt>
    <dgm:pt modelId="{6F877498-6F28-4F26-8D62-FEE9CD73A05A}" type="pres">
      <dgm:prSet presAssocID="{8FC8CD62-A8BB-4BD1-A153-4444C1E550C3}" presName="parentLeftMargin" presStyleLbl="node1" presStyleIdx="3" presStyleCnt="5"/>
      <dgm:spPr/>
      <dgm:t>
        <a:bodyPr/>
        <a:lstStyle/>
        <a:p>
          <a:endParaRPr lang="en-US"/>
        </a:p>
      </dgm:t>
    </dgm:pt>
    <dgm:pt modelId="{9F4BF62D-CE10-4438-BDEA-D3C4486C4394}" type="pres">
      <dgm:prSet presAssocID="{8FC8CD62-A8BB-4BD1-A153-4444C1E550C3}" presName="parentText" presStyleLbl="node1" presStyleIdx="4" presStyleCnt="5">
        <dgm:presLayoutVars>
          <dgm:chMax val="0"/>
          <dgm:bulletEnabled val="1"/>
        </dgm:presLayoutVars>
      </dgm:prSet>
      <dgm:spPr/>
      <dgm:t>
        <a:bodyPr/>
        <a:lstStyle/>
        <a:p>
          <a:endParaRPr lang="en-US"/>
        </a:p>
      </dgm:t>
    </dgm:pt>
    <dgm:pt modelId="{8F996E0F-6511-4A75-94F9-886D9D64469C}" type="pres">
      <dgm:prSet presAssocID="{8FC8CD62-A8BB-4BD1-A153-4444C1E550C3}" presName="negativeSpace" presStyleCnt="0"/>
      <dgm:spPr/>
    </dgm:pt>
    <dgm:pt modelId="{619A54B0-AC8D-4938-8680-FBB81FC48158}" type="pres">
      <dgm:prSet presAssocID="{8FC8CD62-A8BB-4BD1-A153-4444C1E550C3}" presName="childText" presStyleLbl="conFgAcc1" presStyleIdx="4" presStyleCnt="5">
        <dgm:presLayoutVars>
          <dgm:bulletEnabled val="1"/>
        </dgm:presLayoutVars>
      </dgm:prSet>
      <dgm:spPr/>
    </dgm:pt>
  </dgm:ptLst>
  <dgm:cxnLst>
    <dgm:cxn modelId="{5788C29E-0F12-48DD-B04A-0C158146B94E}" type="presOf" srcId="{B81D7B58-E18C-4061-9D30-8EBDAE311BB0}" destId="{747A432E-A12D-4A9C-8809-D8848438D5A6}" srcOrd="0" destOrd="0" presId="urn:microsoft.com/office/officeart/2005/8/layout/list1"/>
    <dgm:cxn modelId="{0FCDE52E-BCA0-4798-B7F6-F28DD61A3211}" srcId="{B81D7B58-E18C-4061-9D30-8EBDAE311BB0}" destId="{ACB2935A-2115-4186-9CC9-B5D0C4338902}" srcOrd="3" destOrd="0" parTransId="{45774595-32B8-48CA-955D-6085FA8D8FA4}" sibTransId="{0714FAD5-B7E0-42BC-992E-6B0305A8E70E}"/>
    <dgm:cxn modelId="{BD92D9D7-2C92-43F9-B2B4-3D3F1BE363E0}" type="presOf" srcId="{8FC8CD62-A8BB-4BD1-A153-4444C1E550C3}" destId="{9F4BF62D-CE10-4438-BDEA-D3C4486C4394}" srcOrd="1" destOrd="0" presId="urn:microsoft.com/office/officeart/2005/8/layout/list1"/>
    <dgm:cxn modelId="{3A1A7445-1F2B-420E-941C-892ABB0F98DD}" type="presOf" srcId="{A538FB66-9B63-4AF5-8140-546FF0C1FE46}" destId="{02FE253B-25A4-46A2-8236-357319D3A0BC}" srcOrd="1" destOrd="0" presId="urn:microsoft.com/office/officeart/2005/8/layout/list1"/>
    <dgm:cxn modelId="{583D478B-6CDB-494D-B3CA-22837F61D233}" type="presOf" srcId="{ACB2935A-2115-4186-9CC9-B5D0C4338902}" destId="{CD692960-751B-498F-8302-6C9DE0BA83C1}" srcOrd="0" destOrd="0" presId="urn:microsoft.com/office/officeart/2005/8/layout/list1"/>
    <dgm:cxn modelId="{4D2D7A7D-9448-45A4-B53F-98BEE789711E}" type="presOf" srcId="{FFA21F77-5453-4CD1-AD6B-11B4DB9972DA}" destId="{AED89D4D-9D56-485A-A66D-5EBE8DB0BE46}" srcOrd="1" destOrd="0" presId="urn:microsoft.com/office/officeart/2005/8/layout/list1"/>
    <dgm:cxn modelId="{387FD14A-E0C3-4E16-A736-581EF01C2BCA}" type="presOf" srcId="{FFA21F77-5453-4CD1-AD6B-11B4DB9972DA}" destId="{7801AEDA-CDD4-43B1-968B-0D28124B19BB}" srcOrd="0" destOrd="0" presId="urn:microsoft.com/office/officeart/2005/8/layout/list1"/>
    <dgm:cxn modelId="{22C456FC-8901-4965-8D3C-04959B1624E0}" type="presOf" srcId="{8FC8CD62-A8BB-4BD1-A153-4444C1E550C3}" destId="{6F877498-6F28-4F26-8D62-FEE9CD73A05A}" srcOrd="0" destOrd="0" presId="urn:microsoft.com/office/officeart/2005/8/layout/list1"/>
    <dgm:cxn modelId="{E05F84DF-8D60-4A9D-B7BB-07588FE1A71D}" srcId="{B81D7B58-E18C-4061-9D30-8EBDAE311BB0}" destId="{A538FB66-9B63-4AF5-8140-546FF0C1FE46}" srcOrd="2" destOrd="0" parTransId="{8F52BFEB-CAAE-4ADE-8FE3-6D34A1CC7A8F}" sibTransId="{529BF4A9-AB3A-4ECB-96E7-85738FD1D6B0}"/>
    <dgm:cxn modelId="{2ECA4817-24DE-41AA-A71C-3A083727B7B0}" type="presOf" srcId="{512EB9E0-2CB5-43CD-9E49-AC0C3AF51ECB}" destId="{194E88BA-1F2B-43D0-9305-7509A145C9D0}" srcOrd="0" destOrd="0" presId="urn:microsoft.com/office/officeart/2005/8/layout/list1"/>
    <dgm:cxn modelId="{70BB337A-31AC-469D-BDF0-B66F46F21414}" type="presOf" srcId="{ACB2935A-2115-4186-9CC9-B5D0C4338902}" destId="{DAFB5887-3908-4664-BC18-4B36AAC78A88}" srcOrd="1" destOrd="0" presId="urn:microsoft.com/office/officeart/2005/8/layout/list1"/>
    <dgm:cxn modelId="{F9CBF086-915A-4656-9624-B6D5E2ECA6DB}" srcId="{B81D7B58-E18C-4061-9D30-8EBDAE311BB0}" destId="{FFA21F77-5453-4CD1-AD6B-11B4DB9972DA}" srcOrd="1" destOrd="0" parTransId="{9E7375FA-4F14-4ABF-AACC-3E88E666AE90}" sibTransId="{4B3E4BE3-B1BB-4018-921D-0B25BA736848}"/>
    <dgm:cxn modelId="{A6AB0CDD-60BC-4234-9728-FD88ED46B872}" srcId="{B81D7B58-E18C-4061-9D30-8EBDAE311BB0}" destId="{512EB9E0-2CB5-43CD-9E49-AC0C3AF51ECB}" srcOrd="0" destOrd="0" parTransId="{93FE4D0F-3639-44A0-AB43-9B81EB1FC469}" sibTransId="{AAB4D34A-5CD9-4A03-9D36-CF8AABAEB54A}"/>
    <dgm:cxn modelId="{070F8A3C-BC84-4B48-95A8-85BB56874A52}" type="presOf" srcId="{512EB9E0-2CB5-43CD-9E49-AC0C3AF51ECB}" destId="{0714FD58-ED7D-42A5-9DFC-B75B41B6BF87}" srcOrd="1" destOrd="0" presId="urn:microsoft.com/office/officeart/2005/8/layout/list1"/>
    <dgm:cxn modelId="{A41C46EB-46D7-4D73-8077-86076015F473}" type="presOf" srcId="{A538FB66-9B63-4AF5-8140-546FF0C1FE46}" destId="{0DC18C82-3754-4AFB-BEB6-8C86203F4095}" srcOrd="0" destOrd="0" presId="urn:microsoft.com/office/officeart/2005/8/layout/list1"/>
    <dgm:cxn modelId="{D4FA7682-E265-4E8B-90BD-5137EF17BC1A}" srcId="{B81D7B58-E18C-4061-9D30-8EBDAE311BB0}" destId="{8FC8CD62-A8BB-4BD1-A153-4444C1E550C3}" srcOrd="4" destOrd="0" parTransId="{74D57300-DA9C-4BD2-B585-2755EB126EC3}" sibTransId="{65FF9CB2-FADE-46B4-869A-0261D7781D6F}"/>
    <dgm:cxn modelId="{3801201C-B81E-4647-9D37-DBAA57A16E18}" type="presParOf" srcId="{747A432E-A12D-4A9C-8809-D8848438D5A6}" destId="{6C8BAA8E-EB98-4F0D-908A-36BE442C9C5D}" srcOrd="0" destOrd="0" presId="urn:microsoft.com/office/officeart/2005/8/layout/list1"/>
    <dgm:cxn modelId="{C0317F0D-B1DD-42A3-9456-020ABE864122}" type="presParOf" srcId="{6C8BAA8E-EB98-4F0D-908A-36BE442C9C5D}" destId="{194E88BA-1F2B-43D0-9305-7509A145C9D0}" srcOrd="0" destOrd="0" presId="urn:microsoft.com/office/officeart/2005/8/layout/list1"/>
    <dgm:cxn modelId="{D2C64B2E-2982-49B9-8B3A-2DEBB7D024FC}" type="presParOf" srcId="{6C8BAA8E-EB98-4F0D-908A-36BE442C9C5D}" destId="{0714FD58-ED7D-42A5-9DFC-B75B41B6BF87}" srcOrd="1" destOrd="0" presId="urn:microsoft.com/office/officeart/2005/8/layout/list1"/>
    <dgm:cxn modelId="{11390B7B-265C-4809-B282-062EF6D6FA3C}" type="presParOf" srcId="{747A432E-A12D-4A9C-8809-D8848438D5A6}" destId="{47A98A64-9622-4FDF-9F39-75C0411C8652}" srcOrd="1" destOrd="0" presId="urn:microsoft.com/office/officeart/2005/8/layout/list1"/>
    <dgm:cxn modelId="{743AB3B1-F736-47C6-B2B5-556E8D47AACA}" type="presParOf" srcId="{747A432E-A12D-4A9C-8809-D8848438D5A6}" destId="{B4CFD12D-1FD6-4A36-B762-A689D73295B2}" srcOrd="2" destOrd="0" presId="urn:microsoft.com/office/officeart/2005/8/layout/list1"/>
    <dgm:cxn modelId="{A00B4CC2-D5B5-4081-A5A7-E46DCAB83B4A}" type="presParOf" srcId="{747A432E-A12D-4A9C-8809-D8848438D5A6}" destId="{FF215361-4347-46F8-84C1-B044A3726F26}" srcOrd="3" destOrd="0" presId="urn:microsoft.com/office/officeart/2005/8/layout/list1"/>
    <dgm:cxn modelId="{EDD0634B-CA97-4C6B-9BB9-4B7CCC03354A}" type="presParOf" srcId="{747A432E-A12D-4A9C-8809-D8848438D5A6}" destId="{0F4BB989-004E-4289-9EFB-79CBBE94118F}" srcOrd="4" destOrd="0" presId="urn:microsoft.com/office/officeart/2005/8/layout/list1"/>
    <dgm:cxn modelId="{4236CF00-CF62-4181-A594-BBC18E36A37A}" type="presParOf" srcId="{0F4BB989-004E-4289-9EFB-79CBBE94118F}" destId="{7801AEDA-CDD4-43B1-968B-0D28124B19BB}" srcOrd="0" destOrd="0" presId="urn:microsoft.com/office/officeart/2005/8/layout/list1"/>
    <dgm:cxn modelId="{371169BF-FDC7-410A-810D-11F46F325057}" type="presParOf" srcId="{0F4BB989-004E-4289-9EFB-79CBBE94118F}" destId="{AED89D4D-9D56-485A-A66D-5EBE8DB0BE46}" srcOrd="1" destOrd="0" presId="urn:microsoft.com/office/officeart/2005/8/layout/list1"/>
    <dgm:cxn modelId="{4BE63278-ADFF-4570-A1E0-D2D0EA2A7F58}" type="presParOf" srcId="{747A432E-A12D-4A9C-8809-D8848438D5A6}" destId="{63F40596-F6C5-42D5-9DE6-1DE68DE8CAE6}" srcOrd="5" destOrd="0" presId="urn:microsoft.com/office/officeart/2005/8/layout/list1"/>
    <dgm:cxn modelId="{BF99F2C1-6318-43FC-B62B-75D58B702F34}" type="presParOf" srcId="{747A432E-A12D-4A9C-8809-D8848438D5A6}" destId="{40D7A203-0C58-4134-8E8A-16B8E0106CE5}" srcOrd="6" destOrd="0" presId="urn:microsoft.com/office/officeart/2005/8/layout/list1"/>
    <dgm:cxn modelId="{09F823B7-9A33-4959-81D9-68C5A2B469AB}" type="presParOf" srcId="{747A432E-A12D-4A9C-8809-D8848438D5A6}" destId="{B9D20199-4048-4126-A058-D77D795FE743}" srcOrd="7" destOrd="0" presId="urn:microsoft.com/office/officeart/2005/8/layout/list1"/>
    <dgm:cxn modelId="{251CEC36-9778-4946-807F-BB163AAEFF1B}" type="presParOf" srcId="{747A432E-A12D-4A9C-8809-D8848438D5A6}" destId="{9A4EBD6F-03B3-4375-99EE-484E25FF8746}" srcOrd="8" destOrd="0" presId="urn:microsoft.com/office/officeart/2005/8/layout/list1"/>
    <dgm:cxn modelId="{3F266354-6F6B-429E-B5AC-D3B848A644E6}" type="presParOf" srcId="{9A4EBD6F-03B3-4375-99EE-484E25FF8746}" destId="{0DC18C82-3754-4AFB-BEB6-8C86203F4095}" srcOrd="0" destOrd="0" presId="urn:microsoft.com/office/officeart/2005/8/layout/list1"/>
    <dgm:cxn modelId="{3D6B3249-8244-44E4-B315-E33519662B8E}" type="presParOf" srcId="{9A4EBD6F-03B3-4375-99EE-484E25FF8746}" destId="{02FE253B-25A4-46A2-8236-357319D3A0BC}" srcOrd="1" destOrd="0" presId="urn:microsoft.com/office/officeart/2005/8/layout/list1"/>
    <dgm:cxn modelId="{3EAC0BA1-F9DF-4723-841A-2B4C87A8E1A8}" type="presParOf" srcId="{747A432E-A12D-4A9C-8809-D8848438D5A6}" destId="{C3988646-508D-4E0F-8684-44EC786493D3}" srcOrd="9" destOrd="0" presId="urn:microsoft.com/office/officeart/2005/8/layout/list1"/>
    <dgm:cxn modelId="{7EA8017F-F00B-4D84-BA09-856934E414EB}" type="presParOf" srcId="{747A432E-A12D-4A9C-8809-D8848438D5A6}" destId="{0A36DF7A-4900-4AD2-BFD7-5C8C7278466B}" srcOrd="10" destOrd="0" presId="urn:microsoft.com/office/officeart/2005/8/layout/list1"/>
    <dgm:cxn modelId="{15D51C8F-1B1B-4A65-9672-A62A511B2C25}" type="presParOf" srcId="{747A432E-A12D-4A9C-8809-D8848438D5A6}" destId="{BA4C491D-24D7-4A5D-938F-9021FE1A30DC}" srcOrd="11" destOrd="0" presId="urn:microsoft.com/office/officeart/2005/8/layout/list1"/>
    <dgm:cxn modelId="{391D675A-0011-4939-BF45-252B76712C0F}" type="presParOf" srcId="{747A432E-A12D-4A9C-8809-D8848438D5A6}" destId="{A38891FE-BC65-4214-8218-968ECA09A0AB}" srcOrd="12" destOrd="0" presId="urn:microsoft.com/office/officeart/2005/8/layout/list1"/>
    <dgm:cxn modelId="{E56D5E44-42D1-482F-A34A-6B56F2954D7B}" type="presParOf" srcId="{A38891FE-BC65-4214-8218-968ECA09A0AB}" destId="{CD692960-751B-498F-8302-6C9DE0BA83C1}" srcOrd="0" destOrd="0" presId="urn:microsoft.com/office/officeart/2005/8/layout/list1"/>
    <dgm:cxn modelId="{F9636CE3-08A2-4014-ABD0-5B98668B58CD}" type="presParOf" srcId="{A38891FE-BC65-4214-8218-968ECA09A0AB}" destId="{DAFB5887-3908-4664-BC18-4B36AAC78A88}" srcOrd="1" destOrd="0" presId="urn:microsoft.com/office/officeart/2005/8/layout/list1"/>
    <dgm:cxn modelId="{B90C0600-8011-4BD3-AD30-85ED1637B1C8}" type="presParOf" srcId="{747A432E-A12D-4A9C-8809-D8848438D5A6}" destId="{41FBF82D-BFC0-43A3-A5F4-C428884A8404}" srcOrd="13" destOrd="0" presId="urn:microsoft.com/office/officeart/2005/8/layout/list1"/>
    <dgm:cxn modelId="{3146993F-1282-4735-8E31-5B631BFA6B17}" type="presParOf" srcId="{747A432E-A12D-4A9C-8809-D8848438D5A6}" destId="{2A0263E8-2E41-4AF7-8DC2-290637DE7C8A}" srcOrd="14" destOrd="0" presId="urn:microsoft.com/office/officeart/2005/8/layout/list1"/>
    <dgm:cxn modelId="{5F6CD367-0A43-473E-8429-ED8FBD176BF7}" type="presParOf" srcId="{747A432E-A12D-4A9C-8809-D8848438D5A6}" destId="{88592D68-5FB9-4D29-9F71-DB292D03DF03}" srcOrd="15" destOrd="0" presId="urn:microsoft.com/office/officeart/2005/8/layout/list1"/>
    <dgm:cxn modelId="{4BEBAA94-3EC0-42C4-95EF-EB8906F4A47B}" type="presParOf" srcId="{747A432E-A12D-4A9C-8809-D8848438D5A6}" destId="{55E6D008-3351-4F40-A39C-881A25B0FBB0}" srcOrd="16" destOrd="0" presId="urn:microsoft.com/office/officeart/2005/8/layout/list1"/>
    <dgm:cxn modelId="{451A2232-CD04-4684-BDBD-553F4FBB8266}" type="presParOf" srcId="{55E6D008-3351-4F40-A39C-881A25B0FBB0}" destId="{6F877498-6F28-4F26-8D62-FEE9CD73A05A}" srcOrd="0" destOrd="0" presId="urn:microsoft.com/office/officeart/2005/8/layout/list1"/>
    <dgm:cxn modelId="{F47C0AEB-07B1-4747-9E56-587BD59424EA}" type="presParOf" srcId="{55E6D008-3351-4F40-A39C-881A25B0FBB0}" destId="{9F4BF62D-CE10-4438-BDEA-D3C4486C4394}" srcOrd="1" destOrd="0" presId="urn:microsoft.com/office/officeart/2005/8/layout/list1"/>
    <dgm:cxn modelId="{63F41370-6A0E-4907-A06B-9EF2399E14AA}" type="presParOf" srcId="{747A432E-A12D-4A9C-8809-D8848438D5A6}" destId="{8F996E0F-6511-4A75-94F9-886D9D64469C}" srcOrd="17" destOrd="0" presId="urn:microsoft.com/office/officeart/2005/8/layout/list1"/>
    <dgm:cxn modelId="{13620146-6A64-405D-9408-9E23F38BF06D}" type="presParOf" srcId="{747A432E-A12D-4A9C-8809-D8848438D5A6}" destId="{619A54B0-AC8D-4938-8680-FBB81FC48158}"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FD12D-1FD6-4A36-B762-A689D73295B2}">
      <dsp:nvSpPr>
        <dsp:cNvPr id="0" name=""/>
        <dsp:cNvSpPr/>
      </dsp:nvSpPr>
      <dsp:spPr>
        <a:xfrm>
          <a:off x="0" y="33931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4FD58-ED7D-42A5-9DFC-B75B41B6BF87}">
      <dsp:nvSpPr>
        <dsp:cNvPr id="0" name=""/>
        <dsp:cNvSpPr/>
      </dsp:nvSpPr>
      <dsp:spPr>
        <a:xfrm>
          <a:off x="411480" y="5887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Generally illegible writing</a:t>
          </a:r>
        </a:p>
      </dsp:txBody>
      <dsp:txXfrm>
        <a:off x="411480" y="58875"/>
        <a:ext cx="5760720" cy="560880"/>
      </dsp:txXfrm>
    </dsp:sp>
    <dsp:sp modelId="{40D7A203-0C58-4134-8E8A-16B8E0106CE5}">
      <dsp:nvSpPr>
        <dsp:cNvPr id="0" name=""/>
        <dsp:cNvSpPr/>
      </dsp:nvSpPr>
      <dsp:spPr>
        <a:xfrm>
          <a:off x="0" y="120115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D89D4D-9D56-485A-A66D-5EBE8DB0BE46}">
      <dsp:nvSpPr>
        <dsp:cNvPr id="0" name=""/>
        <dsp:cNvSpPr/>
      </dsp:nvSpPr>
      <dsp:spPr>
        <a:xfrm>
          <a:off x="411480" y="92071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Unfinished words or letters</a:t>
          </a:r>
          <a:endParaRPr lang="en-US" sz="1900" kern="1200" dirty="0">
            <a:latin typeface="Arial" pitchFamily="34" charset="0"/>
            <a:cs typeface="Arial" pitchFamily="34" charset="0"/>
          </a:endParaRPr>
        </a:p>
      </dsp:txBody>
      <dsp:txXfrm>
        <a:off x="411480" y="920715"/>
        <a:ext cx="5760720" cy="560880"/>
      </dsp:txXfrm>
    </dsp:sp>
    <dsp:sp modelId="{0A36DF7A-4900-4AD2-BFD7-5C8C7278466B}">
      <dsp:nvSpPr>
        <dsp:cNvPr id="0" name=""/>
        <dsp:cNvSpPr/>
      </dsp:nvSpPr>
      <dsp:spPr>
        <a:xfrm>
          <a:off x="0" y="2039163"/>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E253B-25A4-46A2-8236-357319D3A0BC}">
      <dsp:nvSpPr>
        <dsp:cNvPr id="0" name=""/>
        <dsp:cNvSpPr/>
      </dsp:nvSpPr>
      <dsp:spPr>
        <a:xfrm>
          <a:off x="381001" y="1787507"/>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Inconsistent spaces between words and letters</a:t>
          </a:r>
          <a:endParaRPr lang="en-US" sz="1900" kern="1200" dirty="0">
            <a:latin typeface="Arial" pitchFamily="34" charset="0"/>
            <a:cs typeface="Arial" pitchFamily="34" charset="0"/>
          </a:endParaRPr>
        </a:p>
      </dsp:txBody>
      <dsp:txXfrm>
        <a:off x="381001" y="1787507"/>
        <a:ext cx="5760720" cy="560880"/>
      </dsp:txXfrm>
    </dsp:sp>
    <dsp:sp modelId="{2A0263E8-2E41-4AF7-8DC2-290637DE7C8A}">
      <dsp:nvSpPr>
        <dsp:cNvPr id="0" name=""/>
        <dsp:cNvSpPr/>
      </dsp:nvSpPr>
      <dsp:spPr>
        <a:xfrm>
          <a:off x="0" y="292483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FB5887-3908-4664-BC18-4B36AAC78A88}">
      <dsp:nvSpPr>
        <dsp:cNvPr id="0" name=""/>
        <dsp:cNvSpPr/>
      </dsp:nvSpPr>
      <dsp:spPr>
        <a:xfrm>
          <a:off x="411480" y="264439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Misuse of lines and margins</a:t>
          </a:r>
          <a:endParaRPr lang="en-US" sz="1900" kern="1200" dirty="0">
            <a:latin typeface="Arial" pitchFamily="34" charset="0"/>
            <a:cs typeface="Arial" pitchFamily="34" charset="0"/>
          </a:endParaRPr>
        </a:p>
      </dsp:txBody>
      <dsp:txXfrm>
        <a:off x="411480" y="2644395"/>
        <a:ext cx="5760720" cy="560880"/>
      </dsp:txXfrm>
    </dsp:sp>
    <dsp:sp modelId="{58ECC439-FB5E-4D0B-8DA3-41771E3B2654}">
      <dsp:nvSpPr>
        <dsp:cNvPr id="0" name=""/>
        <dsp:cNvSpPr/>
      </dsp:nvSpPr>
      <dsp:spPr>
        <a:xfrm>
          <a:off x="0" y="378667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DE797B-501E-4C9C-8F37-BA2A084CDD69}">
      <dsp:nvSpPr>
        <dsp:cNvPr id="0" name=""/>
        <dsp:cNvSpPr/>
      </dsp:nvSpPr>
      <dsp:spPr>
        <a:xfrm>
          <a:off x="411480" y="350623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Mixed upper case and lower case letters</a:t>
          </a:r>
          <a:endParaRPr lang="en-US" sz="1900" kern="1200" dirty="0">
            <a:latin typeface="Arial" pitchFamily="34" charset="0"/>
            <a:cs typeface="Arial" pitchFamily="34" charset="0"/>
          </a:endParaRPr>
        </a:p>
      </dsp:txBody>
      <dsp:txXfrm>
        <a:off x="411480" y="3506235"/>
        <a:ext cx="5760720"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FD12D-1FD6-4A36-B762-A689D73295B2}">
      <dsp:nvSpPr>
        <dsp:cNvPr id="0" name=""/>
        <dsp:cNvSpPr/>
      </dsp:nvSpPr>
      <dsp:spPr>
        <a:xfrm>
          <a:off x="0" y="33931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14FD58-ED7D-42A5-9DFC-B75B41B6BF87}">
      <dsp:nvSpPr>
        <dsp:cNvPr id="0" name=""/>
        <dsp:cNvSpPr/>
      </dsp:nvSpPr>
      <dsp:spPr>
        <a:xfrm>
          <a:off x="411480" y="5887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Difficulty learning math concepts beyond basic math</a:t>
          </a:r>
        </a:p>
      </dsp:txBody>
      <dsp:txXfrm>
        <a:off x="411480" y="58875"/>
        <a:ext cx="5760720" cy="560880"/>
      </dsp:txXfrm>
    </dsp:sp>
    <dsp:sp modelId="{40D7A203-0C58-4134-8E8A-16B8E0106CE5}">
      <dsp:nvSpPr>
        <dsp:cNvPr id="0" name=""/>
        <dsp:cNvSpPr/>
      </dsp:nvSpPr>
      <dsp:spPr>
        <a:xfrm>
          <a:off x="0" y="120115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D89D4D-9D56-485A-A66D-5EBE8DB0BE46}">
      <dsp:nvSpPr>
        <dsp:cNvPr id="0" name=""/>
        <dsp:cNvSpPr/>
      </dsp:nvSpPr>
      <dsp:spPr>
        <a:xfrm>
          <a:off x="411480" y="92071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Trouble with mental math calculations</a:t>
          </a:r>
          <a:endParaRPr lang="en-US" sz="1900" kern="1200" dirty="0">
            <a:latin typeface="Arial" pitchFamily="34" charset="0"/>
            <a:cs typeface="Arial" pitchFamily="34" charset="0"/>
          </a:endParaRPr>
        </a:p>
      </dsp:txBody>
      <dsp:txXfrm>
        <a:off x="411480" y="920715"/>
        <a:ext cx="5760720" cy="560880"/>
      </dsp:txXfrm>
    </dsp:sp>
    <dsp:sp modelId="{0A36DF7A-4900-4AD2-BFD7-5C8C7278466B}">
      <dsp:nvSpPr>
        <dsp:cNvPr id="0" name=""/>
        <dsp:cNvSpPr/>
      </dsp:nvSpPr>
      <dsp:spPr>
        <a:xfrm>
          <a:off x="0" y="2039163"/>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E253B-25A4-46A2-8236-357319D3A0BC}">
      <dsp:nvSpPr>
        <dsp:cNvPr id="0" name=""/>
        <dsp:cNvSpPr/>
      </dsp:nvSpPr>
      <dsp:spPr>
        <a:xfrm>
          <a:off x="381001" y="1787507"/>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Difficulty with finding different approaches to one problem</a:t>
          </a:r>
          <a:endParaRPr lang="en-US" sz="1900" kern="1200" dirty="0">
            <a:latin typeface="Arial" pitchFamily="34" charset="0"/>
            <a:cs typeface="Arial" pitchFamily="34" charset="0"/>
          </a:endParaRPr>
        </a:p>
      </dsp:txBody>
      <dsp:txXfrm>
        <a:off x="381001" y="1787507"/>
        <a:ext cx="5760720" cy="560880"/>
      </dsp:txXfrm>
    </dsp:sp>
    <dsp:sp modelId="{2A0263E8-2E41-4AF7-8DC2-290637DE7C8A}">
      <dsp:nvSpPr>
        <dsp:cNvPr id="0" name=""/>
        <dsp:cNvSpPr/>
      </dsp:nvSpPr>
      <dsp:spPr>
        <a:xfrm>
          <a:off x="0" y="292483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FB5887-3908-4664-BC18-4B36AAC78A88}">
      <dsp:nvSpPr>
        <dsp:cNvPr id="0" name=""/>
        <dsp:cNvSpPr/>
      </dsp:nvSpPr>
      <dsp:spPr>
        <a:xfrm>
          <a:off x="411480" y="264439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Confuses similar numbers; reads numbers out of sequence</a:t>
          </a:r>
          <a:endParaRPr lang="en-US" sz="1900" kern="1200" dirty="0">
            <a:latin typeface="Arial" pitchFamily="34" charset="0"/>
            <a:cs typeface="Arial" pitchFamily="34" charset="0"/>
          </a:endParaRPr>
        </a:p>
      </dsp:txBody>
      <dsp:txXfrm>
        <a:off x="411480" y="2644395"/>
        <a:ext cx="5760720" cy="560880"/>
      </dsp:txXfrm>
    </dsp:sp>
    <dsp:sp modelId="{619A54B0-AC8D-4938-8680-FBB81FC48158}">
      <dsp:nvSpPr>
        <dsp:cNvPr id="0" name=""/>
        <dsp:cNvSpPr/>
      </dsp:nvSpPr>
      <dsp:spPr>
        <a:xfrm>
          <a:off x="0" y="3786675"/>
          <a:ext cx="8229600" cy="478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4BF62D-CE10-4438-BDEA-D3C4486C4394}">
      <dsp:nvSpPr>
        <dsp:cNvPr id="0" name=""/>
        <dsp:cNvSpPr/>
      </dsp:nvSpPr>
      <dsp:spPr>
        <a:xfrm>
          <a:off x="411480" y="3506235"/>
          <a:ext cx="57607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latin typeface="Arial" pitchFamily="34" charset="0"/>
              <a:cs typeface="Arial" pitchFamily="34" charset="0"/>
            </a:rPr>
            <a:t>Inability to measure—telling time, using money</a:t>
          </a:r>
          <a:endParaRPr lang="en-US" sz="1900" kern="1200" dirty="0">
            <a:latin typeface="Arial" pitchFamily="34" charset="0"/>
            <a:cs typeface="Arial" pitchFamily="34" charset="0"/>
          </a:endParaRPr>
        </a:p>
      </dsp:txBody>
      <dsp:txXfrm>
        <a:off x="411480" y="3506235"/>
        <a:ext cx="5760720" cy="56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200"/>
            </a:lvl1pPr>
          </a:lstStyle>
          <a:p>
            <a:fld id="{0E91852F-39DE-4AF0-8665-4637A0079DBA}" type="datetimeFigureOut">
              <a:rPr lang="en-US" smtClean="0"/>
              <a:pPr/>
              <a:t>1/11/2012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8" tIns="46639" rIns="93278"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200"/>
            </a:lvl1pPr>
          </a:lstStyle>
          <a:p>
            <a:fld id="{EE7D54E9-F4CA-4CC7-8A8C-1396F01F71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31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E7D54E9-F4CA-4CC7-8A8C-1396F01F7129}" type="slidenum">
              <a:rPr lang="en-US" smtClean="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B42F1C79-4B93-4352-BB16-BBEB7DC38EA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D54E9-F4CA-4CC7-8A8C-1396F01F712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8260055-71D3-4AF2-BC41-D35AD80D5CEC}" type="slidenum">
              <a:rPr lang="en-US"/>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P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A7877D7-CF60-48F5-BFCA-F9CBC619392D}" type="datetime1">
              <a:rPr lang="en-US" smtClean="0"/>
              <a:pPr/>
              <a:t>1/11/2012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AA8EA8A-2448-4053-85B1-AD78798261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F14FF9-C43C-4AFC-9012-85462FBF5765}"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918E27-F692-40DA-87F6-033D5785F35C}"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B61E62-2581-4D7A-99F2-50B6E3CFF4A3}"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0ADEE3-FEC6-4F9D-BF19-4DCC137FAFDA}" type="datetime1">
              <a:rPr lang="en-US" smtClean="0"/>
              <a:pPr/>
              <a:t>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757E94-5DFE-4DAB-A770-19AD825CE7B6}" type="datetime1">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0264A64-0E10-48F4-BD36-58C10A14B98B}" type="datetime1">
              <a:rPr lang="en-US" smtClean="0"/>
              <a:pPr/>
              <a:t>1/11/2012</a:t>
            </a:fld>
            <a:endParaRPr lang="en-US"/>
          </a:p>
        </p:txBody>
      </p:sp>
      <p:sp>
        <p:nvSpPr>
          <p:cNvPr id="27" name="Slide Number Placeholder 26"/>
          <p:cNvSpPr>
            <a:spLocks noGrp="1"/>
          </p:cNvSpPr>
          <p:nvPr>
            <p:ph type="sldNum" sz="quarter" idx="11"/>
          </p:nvPr>
        </p:nvSpPr>
        <p:spPr/>
        <p:txBody>
          <a:bodyPr rtlCol="0"/>
          <a:lstStyle/>
          <a:p>
            <a:fld id="{AAA8EA8A-2448-4053-85B1-AD787982617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323B195-FA4B-4674-9B60-EEB28A3BF6F3}" type="datetime1">
              <a:rPr lang="en-US" smtClean="0"/>
              <a:pPr/>
              <a:t>1/11/2012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AAA8EA8A-2448-4053-85B1-AD7879826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E3DAF-F7CF-40A0-84C6-8537D143A8FB}" type="datetime1">
              <a:rPr lang="en-US" smtClean="0"/>
              <a:pPr/>
              <a:t>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7A7B61-5A8F-4D13-A4B2-5BF13F761C95}" type="datetime1">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C0A6A4-3CD4-4D85-9BEE-0A549D4254CF}" type="datetime1">
              <a:rPr lang="en-US" smtClean="0"/>
              <a:pPr/>
              <a:t>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8EA8A-2448-4053-85B1-AD78798261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2FFAF58-0098-4240-BB42-33F566C06B9C}" type="datetime1">
              <a:rPr lang="en-US" smtClean="0"/>
              <a:pPr/>
              <a:t>1/11/2012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AA8EA8A-2448-4053-85B1-AD78798261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9.xml"/><Relationship Id="rId7" Type="http://schemas.openxmlformats.org/officeDocument/2006/relationships/hyperlink" Target="http://www.therapro.com/Bulb-Shaped-Grips-P4308C4297.aspx"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www.independentliving.com/images/246000.JP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enablemart.com/core/media/media.nl/id.103521/c.644149/.f?h=32ecfcd382a6434aa916" TargetMode="External"/><Relationship Id="rId7"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http://www.enablemart.com/core/media/media.nl/id.88139/c.644149/.f?h=51e2321a5dde98307475"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enablemart.com/core/media/media.nl/id.96317/c.644149/.f?h=6c0ed029e404abf157fc"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rapidtyping.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cross-plus-a.com/balabolka.htm" TargetMode="External"/><Relationship Id="rId1" Type="http://schemas.openxmlformats.org/officeDocument/2006/relationships/slideLayout" Target="../slideLayouts/slideLayout4.xml"/><Relationship Id="rId4" Type="http://schemas.openxmlformats.org/officeDocument/2006/relationships/image" Target="http://cross-plus-a.com/balabolka1.gi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com/imgres?start=240&amp;um=1&amp;hl=en&amp;biw=953&amp;bih=592&amp;tbm=isch&amp;tbnid=wcdjL70J4zz93M:&amp;imgrefurl=http://www.math-problem-solving.com/math_learning_disability.html&amp;docid=AoSP6lVqvcRkwM&amp;imgurl=http://www.math-problem-solving.com/images/basic_algebra_letters.gif&amp;w=123&amp;h=130&amp;ei=Ok0HT4vzJqLe0QGW86zeDw&amp;zoom=1&amp;chk=sb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imgres?um=1&amp;hl=en&amp;sa=N&amp;noj=1&amp;biw=953&amp;bih=609&amp;tbm=isch&amp;tbnid=LTcLN8R8xM4nsM:&amp;imgrefurl=http://www.gvltec.edu/WorkArea/linkit.aspx?LinkIdentifier=id&amp;ItemID=2638&amp;docid=HRxfFFk7B5UdpM&amp;imgurl=http://www.harmsy.freeuk.com/SciRep/graphs/images/paper/A5.gif&amp;w=524&amp;h=744&amp;ei=lREGT8bQJKX30gGjjICuCg&amp;zoom=1&amp;iact=rc&amp;dur=180&amp;sig=113725893407911215622&amp;page=3&amp;tbnh=111&amp;tbnw=78&amp;start=31&amp;ndsp=19&amp;ved=1t:429,r:5,s:31&amp;tx=21&amp;ty=63"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hyperlink" Target="http://www.geogebra.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hyperlink" Target="http://www.therapro.com/Bulb-Shaped-Grips-P4308C4297.aspx" TargetMode="External"/><Relationship Id="rId7"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enablemart.com/core/media/media.nl/id.96317/c.644149/.f?h=6c0ed029e404abf157fc" TargetMode="External"/><Relationship Id="rId5" Type="http://schemas.openxmlformats.org/officeDocument/2006/relationships/image" Target="../media/image12.jpeg"/><Relationship Id="rId4" Type="http://schemas.openxmlformats.org/officeDocument/2006/relationships/image" Target="../media/image10.jpeg"/><Relationship Id="rId9"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4.jpeg"/><Relationship Id="rId4" Type="http://schemas.openxmlformats.org/officeDocument/2006/relationships/hyperlink" Target="http://www.google.com/imgres?um=1&amp;hl=en&amp;sa=N&amp;noj=1&amp;biw=953&amp;bih=609&amp;tbm=isch&amp;tbnid=LTcLN8R8xM4nsM:&amp;imgrefurl=http://www.gvltec.edu/WorkArea/linkit.aspx?LinkIdentifier=id&amp;ItemID=2638&amp;docid=HRxfFFk7B5UdpM&amp;imgurl=http://www.harmsy.freeuk.com/SciRep/graphs/images/paper/A5.gif&amp;w=524&amp;h=744&amp;ei=lREGT8bQJKX30gGjjICuCg&amp;zoom=1&amp;iact=rc&amp;dur=180&amp;sig=113725893407911215622&amp;page=3&amp;tbnh=111&amp;tbnw=78&amp;start=31&amp;ndsp=19&amp;ved=1t:429,r:5,s:31&amp;tx=21&amp;ty=63"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nasco.com/" TargetMode="External"/><Relationship Id="rId2" Type="http://schemas.openxmlformats.org/officeDocument/2006/relationships/hyperlink" Target="http://www.therapro.com/" TargetMode="External"/><Relationship Id="rId1" Type="http://schemas.openxmlformats.org/officeDocument/2006/relationships/slideLayout" Target="../slideLayouts/slideLayout2.xml"/><Relationship Id="rId4" Type="http://schemas.openxmlformats.org/officeDocument/2006/relationships/hyperlink" Target="http://www.independentliving.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lssproducts.com/" TargetMode="External"/><Relationship Id="rId2" Type="http://schemas.openxmlformats.org/officeDocument/2006/relationships/hyperlink" Target="http://www.abcstuff.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nspiration.com/" TargetMode="External"/><Relationship Id="rId2" Type="http://schemas.openxmlformats.org/officeDocument/2006/relationships/hyperlink" Target="http://freedomscientific.com/" TargetMode="External"/><Relationship Id="rId1" Type="http://schemas.openxmlformats.org/officeDocument/2006/relationships/slideLayout" Target="../slideLayouts/slideLayout2.xml"/><Relationship Id="rId4" Type="http://schemas.openxmlformats.org/officeDocument/2006/relationships/hyperlink" Target="http://www.enablemart.com/"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neo-direct.com/Dana/default.aspx" TargetMode="External"/><Relationship Id="rId3" Type="http://schemas.openxmlformats.org/officeDocument/2006/relationships/hyperlink" Target="http://www.enablemart.com/" TargetMode="External"/><Relationship Id="rId7" Type="http://schemas.openxmlformats.org/officeDocument/2006/relationships/hyperlink" Target="http://www.livescribe.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ore.sony.com/" TargetMode="External"/><Relationship Id="rId5" Type="http://schemas.openxmlformats.org/officeDocument/2006/relationships/hyperlink" Target="http://cross-plus-a.com/balabolka.htm" TargetMode="External"/><Relationship Id="rId4" Type="http://schemas.openxmlformats.org/officeDocument/2006/relationships/hyperlink" Target="http://rapidtyping.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athtalk.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geogebra.org/cms/" TargetMode="External"/><Relationship Id="rId4" Type="http://schemas.openxmlformats.org/officeDocument/2006/relationships/hyperlink" Target="http://www.meritsoftware.com/"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nikki.jackson@humantias.com" TargetMode="External"/><Relationship Id="rId2" Type="http://schemas.openxmlformats.org/officeDocument/2006/relationships/hyperlink" Target="mailto:lisa.kosh@humanitas.com" TargetMode="External"/><Relationship Id="rId1" Type="http://schemas.openxmlformats.org/officeDocument/2006/relationships/slideLayout" Target="../slideLayouts/slideLayout2.xml"/><Relationship Id="rId5" Type="http://schemas.openxmlformats.org/officeDocument/2006/relationships/hyperlink" Target="mailto:kim.jones@humanitas.com" TargetMode="External"/><Relationship Id="rId4" Type="http://schemas.openxmlformats.org/officeDocument/2006/relationships/hyperlink" Target="mailto:laura.kuhn@humanitas.com"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1"/>
            <a:ext cx="7467600" cy="2438400"/>
          </a:xfrm>
        </p:spPr>
        <p:txBody>
          <a:bodyPr>
            <a:normAutofit/>
          </a:bodyPr>
          <a:lstStyle/>
          <a:p>
            <a:pPr algn="ctr"/>
            <a:r>
              <a:rPr lang="en-US" dirty="0" smtClean="0">
                <a:latin typeface="Arial" pitchFamily="34" charset="0"/>
                <a:cs typeface="Arial" pitchFamily="34" charset="0"/>
              </a:rPr>
              <a:t>Assistive Technology Tools </a:t>
            </a:r>
            <a:r>
              <a:rPr lang="en-US" sz="4000" dirty="0" smtClean="0">
                <a:latin typeface="Arial" pitchFamily="34" charset="0"/>
                <a:cs typeface="Arial" pitchFamily="34" charset="0"/>
              </a:rPr>
              <a:t/>
            </a:r>
            <a:br>
              <a:rPr lang="en-US" sz="4000" dirty="0" smtClean="0">
                <a:latin typeface="Arial" pitchFamily="34" charset="0"/>
                <a:cs typeface="Arial" pitchFamily="34" charset="0"/>
              </a:rPr>
            </a:br>
            <a:r>
              <a:rPr lang="en-US" sz="2800" i="1" dirty="0" smtClean="0">
                <a:latin typeface="Arial" pitchFamily="34" charset="0"/>
                <a:cs typeface="Arial" pitchFamily="34" charset="0"/>
              </a:rPr>
              <a:t>Accommodating Students with </a:t>
            </a:r>
            <a:br>
              <a:rPr lang="en-US" sz="2800" i="1" dirty="0" smtClean="0">
                <a:latin typeface="Arial" pitchFamily="34" charset="0"/>
                <a:cs typeface="Arial" pitchFamily="34" charset="0"/>
              </a:rPr>
            </a:br>
            <a:r>
              <a:rPr lang="en-US" sz="2800" i="1" dirty="0" smtClean="0">
                <a:latin typeface="Arial" pitchFamily="34" charset="0"/>
                <a:cs typeface="Arial" pitchFamily="34" charset="0"/>
              </a:rPr>
              <a:t>Learning and Math Disabilities</a:t>
            </a:r>
            <a:endParaRPr lang="en-US" sz="2800" i="1" dirty="0">
              <a:latin typeface="Arial" pitchFamily="34" charset="0"/>
              <a:cs typeface="Arial" pitchFamily="34" charset="0"/>
            </a:endParaRPr>
          </a:p>
        </p:txBody>
      </p:sp>
      <p:sp>
        <p:nvSpPr>
          <p:cNvPr id="3" name="Subtitle 2"/>
          <p:cNvSpPr>
            <a:spLocks noGrp="1"/>
          </p:cNvSpPr>
          <p:nvPr>
            <p:ph type="subTitle" idx="1"/>
          </p:nvPr>
        </p:nvSpPr>
        <p:spPr/>
        <p:txBody>
          <a:bodyPr>
            <a:normAutofit fontScale="92500" lnSpcReduction="10000"/>
          </a:bodyPr>
          <a:lstStyle/>
          <a:p>
            <a:r>
              <a:rPr lang="en-US" dirty="0" smtClean="0">
                <a:latin typeface="Arial" pitchFamily="34" charset="0"/>
                <a:cs typeface="Arial" pitchFamily="34" charset="0"/>
              </a:rPr>
              <a:t>Lisa Kosh, Regional Disability Coordinator</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Maria Acevedo Correa, Mental Health Specialist, Puerto Rico Centers</a:t>
            </a:r>
            <a:endParaRPr lang="en-US" dirty="0">
              <a:latin typeface="Arial" pitchFamily="34" charset="0"/>
              <a:cs typeface="Arial" pitchFamily="34" charset="0"/>
            </a:endParaRPr>
          </a:p>
        </p:txBody>
      </p:sp>
      <p:pic>
        <p:nvPicPr>
          <p:cNvPr id="4" name="Picture 3" descr="http://blog.govdelivery.com/.a/6a00e553b385be8833015392b727a6970b-300wi"/>
          <p:cNvPicPr/>
          <p:nvPr/>
        </p:nvPicPr>
        <p:blipFill>
          <a:blip r:embed="rId3" cstate="print"/>
          <a:srcRect/>
          <a:stretch>
            <a:fillRect/>
          </a:stretch>
        </p:blipFill>
        <p:spPr bwMode="auto">
          <a:xfrm>
            <a:off x="6096000" y="4267200"/>
            <a:ext cx="2857500" cy="22669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Signs of </a:t>
            </a:r>
            <a:r>
              <a:rPr lang="en-US" b="1" dirty="0" err="1" smtClean="0">
                <a:latin typeface="Arial" pitchFamily="34" charset="0"/>
                <a:cs typeface="Arial" pitchFamily="34" charset="0"/>
              </a:rPr>
              <a:t>Dysgraphia</a:t>
            </a:r>
            <a:endParaRPr lang="en-US"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0898" name="Picture 2" descr="https://encrypted-tbn2.google.com/images?q=tbn:ANd9GcQ1pudABwzpFrc9YC5W1aGhezJ_GiPuUFyP838WjP4vKCGCc34hOgaxon4"/>
          <p:cNvPicPr>
            <a:picLocks noChangeAspect="1" noChangeArrowheads="1"/>
          </p:cNvPicPr>
          <p:nvPr/>
        </p:nvPicPr>
        <p:blipFill>
          <a:blip r:embed="rId8" cstate="print"/>
          <a:srcRect/>
          <a:stretch>
            <a:fillRect/>
          </a:stretch>
        </p:blipFill>
        <p:spPr bwMode="auto">
          <a:xfrm>
            <a:off x="5867400" y="762000"/>
            <a:ext cx="2973856" cy="1447800"/>
          </a:xfrm>
          <a:prstGeom prst="rect">
            <a:avLst/>
          </a:prstGeom>
          <a:noFill/>
        </p:spPr>
      </p:pic>
      <p:sp>
        <p:nvSpPr>
          <p:cNvPr id="5" name="Slide Number Placeholder 4"/>
          <p:cNvSpPr>
            <a:spLocks noGrp="1"/>
          </p:cNvSpPr>
          <p:nvPr>
            <p:ph type="sldNum" sz="quarter" idx="12"/>
          </p:nvPr>
        </p:nvSpPr>
        <p:spPr/>
        <p:txBody>
          <a:bodyPr/>
          <a:lstStyle/>
          <a:p>
            <a:fld id="{AAA8EA8A-2448-4053-85B1-AD787982617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Types of </a:t>
            </a:r>
            <a:r>
              <a:rPr lang="en-US" b="1" dirty="0" err="1" smtClean="0">
                <a:latin typeface="Arial" pitchFamily="34" charset="0"/>
                <a:cs typeface="Arial" pitchFamily="34" charset="0"/>
              </a:rPr>
              <a:t>Dysgraphia</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dirty="0" smtClean="0">
                <a:latin typeface="Arial" pitchFamily="34" charset="0"/>
                <a:cs typeface="Arial" pitchFamily="34" charset="0"/>
              </a:rPr>
              <a:t>Dyslexic </a:t>
            </a:r>
            <a:r>
              <a:rPr lang="en-US" sz="2600" dirty="0" err="1" smtClean="0">
                <a:latin typeface="Arial" pitchFamily="34" charset="0"/>
                <a:cs typeface="Arial" pitchFamily="34" charset="0"/>
              </a:rPr>
              <a:t>Dysgraphia</a:t>
            </a:r>
            <a:r>
              <a:rPr lang="en-US" sz="2600" dirty="0" smtClean="0">
                <a:latin typeface="Arial" pitchFamily="34" charset="0"/>
                <a:cs typeface="Arial" pitchFamily="34" charset="0"/>
              </a:rPr>
              <a:t> – written work is illegible, spelling is bad.</a:t>
            </a:r>
          </a:p>
          <a:p>
            <a:pPr>
              <a:buNone/>
            </a:pPr>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Motor </a:t>
            </a:r>
            <a:r>
              <a:rPr lang="en-US" sz="2600" dirty="0" err="1" smtClean="0">
                <a:latin typeface="Arial" pitchFamily="34" charset="0"/>
                <a:cs typeface="Arial" pitchFamily="34" charset="0"/>
              </a:rPr>
              <a:t>Dysgraphia</a:t>
            </a:r>
            <a:r>
              <a:rPr lang="en-US" sz="2600" dirty="0" smtClean="0">
                <a:latin typeface="Arial" pitchFamily="34" charset="0"/>
                <a:cs typeface="Arial" pitchFamily="34" charset="0"/>
              </a:rPr>
              <a:t> – insufficient fine motor skills, poor muscle tone and poor dexterity.</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Spatial </a:t>
            </a:r>
            <a:r>
              <a:rPr lang="en-US" sz="2600" dirty="0" err="1" smtClean="0">
                <a:latin typeface="Arial" pitchFamily="34" charset="0"/>
                <a:cs typeface="Arial" pitchFamily="34" charset="0"/>
              </a:rPr>
              <a:t>Dysgraphia</a:t>
            </a:r>
            <a:r>
              <a:rPr lang="en-US" sz="2600" dirty="0" smtClean="0">
                <a:latin typeface="Arial" pitchFamily="34" charset="0"/>
                <a:cs typeface="Arial" pitchFamily="34" charset="0"/>
              </a:rPr>
              <a:t> – lack of understanding of space. Illegible work, but may have normal spelling.</a:t>
            </a:r>
            <a:endParaRPr lang="en-US" sz="2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A8EA8A-2448-4053-85B1-AD787982617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sz="4000" b="1" dirty="0" smtClean="0">
                <a:latin typeface="Arial" pitchFamily="34" charset="0"/>
                <a:cs typeface="Arial" pitchFamily="34" charset="0"/>
              </a:rPr>
              <a:t>Pencil Grips</a:t>
            </a:r>
          </a:p>
        </p:txBody>
      </p:sp>
      <p:sp>
        <p:nvSpPr>
          <p:cNvPr id="9" name="Content Placeholder 8"/>
          <p:cNvSpPr>
            <a:spLocks noGrp="1"/>
          </p:cNvSpPr>
          <p:nvPr>
            <p:ph sz="half" idx="1"/>
          </p:nvPr>
        </p:nvSpPr>
        <p:spPr/>
        <p:txBody>
          <a:bodyPr>
            <a:normAutofit/>
          </a:bodyPr>
          <a:lstStyle/>
          <a:p>
            <a:r>
              <a:rPr lang="en-US" sz="2400" dirty="0" smtClean="0">
                <a:latin typeface="Arial" pitchFamily="34" charset="0"/>
                <a:cs typeface="Arial" pitchFamily="34" charset="0"/>
              </a:rPr>
              <a:t>Rubber allows student to easily grip pen/pencil</a:t>
            </a:r>
          </a:p>
          <a:p>
            <a:pPr lvl="1"/>
            <a:r>
              <a:rPr lang="en-US" sz="2400" dirty="0" smtClean="0">
                <a:latin typeface="Arial" pitchFamily="34" charset="0"/>
                <a:cs typeface="Arial" pitchFamily="34" charset="0"/>
              </a:rPr>
              <a:t>allowing for better positioning</a:t>
            </a:r>
          </a:p>
          <a:p>
            <a:r>
              <a:rPr lang="en-US" sz="2400" dirty="0" smtClean="0">
                <a:latin typeface="Arial" pitchFamily="34" charset="0"/>
                <a:cs typeface="Arial" pitchFamily="34" charset="0"/>
              </a:rPr>
              <a:t>Provides stable grip</a:t>
            </a:r>
          </a:p>
          <a:p>
            <a:r>
              <a:rPr lang="en-US" sz="2400" dirty="0" smtClean="0">
                <a:latin typeface="Arial" pitchFamily="34" charset="0"/>
                <a:cs typeface="Arial" pitchFamily="34" charset="0"/>
              </a:rPr>
              <a:t>Increase coordination and accuracy when writing</a:t>
            </a:r>
          </a:p>
        </p:txBody>
      </p:sp>
      <p:pic>
        <p:nvPicPr>
          <p:cNvPr id="58374" name="Picture 5" descr="Grip sampler"/>
          <p:cNvPicPr>
            <a:picLocks noChangeAspect="1" noChangeArrowheads="1"/>
          </p:cNvPicPr>
          <p:nvPr/>
        </p:nvPicPr>
        <p:blipFill>
          <a:blip r:embed="rId4" cstate="print"/>
          <a:srcRect/>
          <a:stretch>
            <a:fillRect/>
          </a:stretch>
        </p:blipFill>
        <p:spPr bwMode="auto">
          <a:xfrm>
            <a:off x="6781800" y="4343400"/>
            <a:ext cx="1600200" cy="914400"/>
          </a:xfrm>
          <a:prstGeom prst="rect">
            <a:avLst/>
          </a:prstGeom>
          <a:noFill/>
          <a:ln w="9525">
            <a:noFill/>
            <a:miter lim="800000"/>
            <a:headEnd/>
            <a:tailEnd/>
          </a:ln>
        </p:spPr>
      </p:pic>
      <p:pic>
        <p:nvPicPr>
          <p:cNvPr id="58375" name="Picture 6"/>
          <p:cNvPicPr>
            <a:picLocks noChangeAspect="1" noChangeArrowheads="1"/>
          </p:cNvPicPr>
          <p:nvPr/>
        </p:nvPicPr>
        <p:blipFill>
          <a:blip r:embed="rId5" cstate="print"/>
          <a:srcRect/>
          <a:stretch>
            <a:fillRect/>
          </a:stretch>
        </p:blipFill>
        <p:spPr bwMode="auto">
          <a:xfrm>
            <a:off x="5257800" y="2971800"/>
            <a:ext cx="1657350" cy="990600"/>
          </a:xfrm>
          <a:prstGeom prst="rect">
            <a:avLst/>
          </a:prstGeom>
          <a:noFill/>
          <a:ln w="9525">
            <a:noFill/>
            <a:miter lim="800000"/>
            <a:headEnd/>
            <a:tailEnd/>
          </a:ln>
        </p:spPr>
      </p:pic>
      <p:graphicFrame>
        <p:nvGraphicFramePr>
          <p:cNvPr id="58371" name="Object 3"/>
          <p:cNvGraphicFramePr>
            <a:graphicFrameLocks noChangeAspect="1"/>
          </p:cNvGraphicFramePr>
          <p:nvPr/>
        </p:nvGraphicFramePr>
        <p:xfrm>
          <a:off x="4800600" y="5562600"/>
          <a:ext cx="1857375" cy="990600"/>
        </p:xfrm>
        <a:graphic>
          <a:graphicData uri="http://schemas.openxmlformats.org/presentationml/2006/ole">
            <p:oleObj spid="_x0000_s72707" r:id="rId6" imgW="1438095" imgH="1590897" progId="">
              <p:embed/>
            </p:oleObj>
          </a:graphicData>
        </a:graphic>
      </p:graphicFrame>
      <p:pic>
        <p:nvPicPr>
          <p:cNvPr id="72709" name="Picture 5" descr="Bulb Shaped Grips">
            <a:hlinkClick r:id="rId7"/>
          </p:cNvPr>
          <p:cNvPicPr>
            <a:picLocks noChangeAspect="1" noChangeArrowheads="1"/>
          </p:cNvPicPr>
          <p:nvPr/>
        </p:nvPicPr>
        <p:blipFill>
          <a:blip r:embed="rId8" cstate="print"/>
          <a:srcRect/>
          <a:stretch>
            <a:fillRect/>
          </a:stretch>
        </p:blipFill>
        <p:spPr bwMode="auto">
          <a:xfrm>
            <a:off x="7315200" y="2133600"/>
            <a:ext cx="1143000" cy="1143001"/>
          </a:xfrm>
          <a:prstGeom prst="rect">
            <a:avLst/>
          </a:prstGeom>
          <a:noFill/>
        </p:spPr>
      </p:pic>
      <p:sp>
        <p:nvSpPr>
          <p:cNvPr id="8" name="Slide Number Placeholder 7"/>
          <p:cNvSpPr>
            <a:spLocks noGrp="1"/>
          </p:cNvSpPr>
          <p:nvPr>
            <p:ph type="sldNum" sz="quarter" idx="12"/>
          </p:nvPr>
        </p:nvSpPr>
        <p:spPr/>
        <p:txBody>
          <a:bodyPr/>
          <a:lstStyle/>
          <a:p>
            <a:fld id="{AAA8EA8A-2448-4053-85B1-AD787982617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Raised Lined Paper</a:t>
            </a:r>
            <a:endParaRPr lang="en-US" b="1"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400" dirty="0" smtClean="0">
                <a:latin typeface="Arial" pitchFamily="34" charset="0"/>
                <a:cs typeface="Arial" pitchFamily="34" charset="0"/>
              </a:rPr>
              <a:t>Raised lines allow for the student to feel his/her pen/pencil touch the boundaries of space they are writing in</a:t>
            </a:r>
          </a:p>
          <a:p>
            <a:r>
              <a:rPr lang="en-US" sz="2400" dirty="0" smtClean="0">
                <a:latin typeface="Arial" pitchFamily="34" charset="0"/>
                <a:cs typeface="Arial" pitchFamily="34" charset="0"/>
              </a:rPr>
              <a:t>Comes in a variety of colors</a:t>
            </a:r>
          </a:p>
          <a:p>
            <a:pPr lvl="1"/>
            <a:r>
              <a:rPr lang="en-US" sz="2400" dirty="0" smtClean="0">
                <a:latin typeface="Arial" pitchFamily="34" charset="0"/>
                <a:cs typeface="Arial" pitchFamily="34" charset="0"/>
              </a:rPr>
              <a:t>color contrasting</a:t>
            </a:r>
            <a:endParaRPr lang="en-US" sz="2400" dirty="0">
              <a:latin typeface="Arial" pitchFamily="34" charset="0"/>
              <a:cs typeface="Arial" pitchFamily="34" charset="0"/>
            </a:endParaRPr>
          </a:p>
        </p:txBody>
      </p:sp>
      <p:pic>
        <p:nvPicPr>
          <p:cNvPr id="6" name="Picture 5"/>
          <p:cNvPicPr>
            <a:picLocks noChangeAspect="1" noChangeArrowheads="1"/>
          </p:cNvPicPr>
          <p:nvPr/>
        </p:nvPicPr>
        <p:blipFill>
          <a:blip r:embed="rId3" cstate="print"/>
          <a:srcRect/>
          <a:stretch>
            <a:fillRect/>
          </a:stretch>
        </p:blipFill>
        <p:spPr bwMode="auto">
          <a:xfrm>
            <a:off x="2819400" y="4800600"/>
            <a:ext cx="1613170" cy="1895475"/>
          </a:xfrm>
          <a:prstGeom prst="rect">
            <a:avLst/>
          </a:prstGeom>
          <a:noFill/>
          <a:ln w="9525">
            <a:noFill/>
            <a:miter lim="800000"/>
            <a:headEnd/>
            <a:tailEnd/>
          </a:ln>
        </p:spPr>
      </p:pic>
      <p:pic>
        <p:nvPicPr>
          <p:cNvPr id="76802" name="Picture 2" descr="http://www.enasco.com/prod/images/products/6C/AC022825.jpg"/>
          <p:cNvPicPr>
            <a:picLocks noChangeAspect="1" noChangeArrowheads="1"/>
          </p:cNvPicPr>
          <p:nvPr/>
        </p:nvPicPr>
        <p:blipFill>
          <a:blip r:embed="rId4" cstate="print"/>
          <a:srcRect/>
          <a:stretch>
            <a:fillRect/>
          </a:stretch>
        </p:blipFill>
        <p:spPr bwMode="auto">
          <a:xfrm>
            <a:off x="533400" y="2209800"/>
            <a:ext cx="2381250" cy="2286000"/>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Arial" pitchFamily="34" charset="0"/>
                <a:cs typeface="Arial" pitchFamily="34" charset="0"/>
              </a:rPr>
              <a:t>Talking Dictionary</a:t>
            </a:r>
            <a:endParaRPr lang="en-US" b="1" dirty="0">
              <a:latin typeface="Arial" pitchFamily="34" charset="0"/>
              <a:cs typeface="Arial" pitchFamily="34" charset="0"/>
            </a:endParaRPr>
          </a:p>
        </p:txBody>
      </p:sp>
      <p:sp>
        <p:nvSpPr>
          <p:cNvPr id="6" name="Content Placeholder 5"/>
          <p:cNvSpPr>
            <a:spLocks noGrp="1"/>
          </p:cNvSpPr>
          <p:nvPr>
            <p:ph sz="half" idx="2"/>
          </p:nvPr>
        </p:nvSpPr>
        <p:spPr/>
        <p:txBody>
          <a:bodyPr>
            <a:normAutofit/>
          </a:bodyPr>
          <a:lstStyle/>
          <a:p>
            <a:r>
              <a:rPr lang="en-US" sz="2400" dirty="0" smtClean="0">
                <a:latin typeface="Arial" pitchFamily="34" charset="0"/>
                <a:cs typeface="Arial" pitchFamily="34" charset="0"/>
              </a:rPr>
              <a:t>Speaks/pronounces words and definitions</a:t>
            </a:r>
          </a:p>
          <a:p>
            <a:r>
              <a:rPr lang="en-US" sz="2400" dirty="0" smtClean="0">
                <a:latin typeface="Arial" pitchFamily="34" charset="0"/>
                <a:cs typeface="Arial" pitchFamily="34" charset="0"/>
              </a:rPr>
              <a:t>Adjustable type size and screen contrast</a:t>
            </a:r>
            <a:endParaRPr lang="en-US" sz="2400" dirty="0">
              <a:latin typeface="Arial" pitchFamily="34" charset="0"/>
              <a:cs typeface="Arial" pitchFamily="34" charset="0"/>
            </a:endParaRPr>
          </a:p>
        </p:txBody>
      </p:sp>
      <p:pic>
        <p:nvPicPr>
          <p:cNvPr id="7" name="Content Placeholder 6" descr="Click for larger version of Language Master Talking Dictionary Model LM6000SE">
            <a:hlinkClick r:id="rId3"/>
          </p:cNvPr>
          <p:cNvPicPr>
            <a:picLocks noGrp="1"/>
          </p:cNvPicPr>
          <p:nvPr>
            <p:ph sz="half" idx="1"/>
          </p:nvPr>
        </p:nvPicPr>
        <p:blipFill>
          <a:blip r:embed="rId4" cstate="print"/>
          <a:srcRect/>
          <a:stretch>
            <a:fillRect/>
          </a:stretch>
        </p:blipFill>
        <p:spPr bwMode="auto">
          <a:xfrm>
            <a:off x="1676400" y="2438400"/>
            <a:ext cx="2247900" cy="1676400"/>
          </a:xfrm>
          <a:prstGeom prst="rect">
            <a:avLst/>
          </a:prstGeom>
          <a:noFill/>
          <a:ln w="9525">
            <a:noFill/>
            <a:miter lim="800000"/>
            <a:headEnd/>
            <a:tailEnd/>
          </a:ln>
        </p:spPr>
      </p:pic>
      <p:pic>
        <p:nvPicPr>
          <p:cNvPr id="74754" name="Picture 2" descr="picture of Franklin Talking Dictionary &amp; Thesaurus"/>
          <p:cNvPicPr>
            <a:picLocks noChangeAspect="1" noChangeArrowheads="1"/>
          </p:cNvPicPr>
          <p:nvPr/>
        </p:nvPicPr>
        <p:blipFill>
          <a:blip r:embed="rId5" cstate="print"/>
          <a:srcRect/>
          <a:stretch>
            <a:fillRect/>
          </a:stretch>
        </p:blipFill>
        <p:spPr bwMode="auto">
          <a:xfrm>
            <a:off x="685800" y="4419600"/>
            <a:ext cx="2209800" cy="1905000"/>
          </a:xfrm>
          <a:prstGeom prst="rect">
            <a:avLst/>
          </a:prstGeom>
          <a:noFill/>
        </p:spPr>
      </p:pic>
      <p:sp>
        <p:nvSpPr>
          <p:cNvPr id="8" name="Slide Number Placeholder 7"/>
          <p:cNvSpPr>
            <a:spLocks noGrp="1"/>
          </p:cNvSpPr>
          <p:nvPr>
            <p:ph type="sldNum" sz="quarter" idx="12"/>
          </p:nvPr>
        </p:nvSpPr>
        <p:spPr/>
        <p:txBody>
          <a:bodyPr/>
          <a:lstStyle/>
          <a:p>
            <a:fld id="{AAA8EA8A-2448-4053-85B1-AD787982617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Removable Highlighter Tape</a:t>
            </a:r>
            <a:endParaRPr lang="en-US" b="1" dirty="0">
              <a:latin typeface="Arial" pitchFamily="34" charset="0"/>
              <a:cs typeface="Arial" pitchFamily="34" charset="0"/>
            </a:endParaRPr>
          </a:p>
        </p:txBody>
      </p:sp>
      <p:pic>
        <p:nvPicPr>
          <p:cNvPr id="4" name="Content Placeholder 3" descr="Lee 13475 13476 13477 13478 13479 13480"/>
          <p:cNvPicPr>
            <a:picLocks noGrp="1"/>
          </p:cNvPicPr>
          <p:nvPr>
            <p:ph sz="half" idx="1"/>
          </p:nvPr>
        </p:nvPicPr>
        <p:blipFill>
          <a:blip r:embed="rId3" cstate="print"/>
          <a:stretch>
            <a:fillRect/>
          </a:stretch>
        </p:blipFill>
        <p:spPr bwMode="auto">
          <a:xfrm>
            <a:off x="571500" y="2209800"/>
            <a:ext cx="3810000" cy="3962399"/>
          </a:xfrm>
          <a:prstGeom prst="rect">
            <a:avLst/>
          </a:prstGeom>
          <a:noFill/>
          <a:ln w="9525">
            <a:noFill/>
            <a:miter lim="800000"/>
            <a:headEnd/>
            <a:tailEnd/>
          </a:ln>
        </p:spPr>
      </p:pic>
      <p:sp>
        <p:nvSpPr>
          <p:cNvPr id="5" name="Content Placeholder 4"/>
          <p:cNvSpPr>
            <a:spLocks noGrp="1"/>
          </p:cNvSpPr>
          <p:nvPr>
            <p:ph sz="half" idx="2"/>
          </p:nvPr>
        </p:nvSpPr>
        <p:spPr/>
        <p:txBody>
          <a:bodyPr>
            <a:normAutofit/>
          </a:bodyPr>
          <a:lstStyle/>
          <a:p>
            <a:r>
              <a:rPr lang="en-US" sz="2400" dirty="0" smtClean="0">
                <a:latin typeface="Arial" pitchFamily="34" charset="0"/>
                <a:cs typeface="Arial" pitchFamily="34" charset="0"/>
              </a:rPr>
              <a:t>Temporarily highlight a sentence, a word, or part of a word in a book</a:t>
            </a:r>
            <a:endParaRPr lang="en-US"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AAA8EA8A-2448-4053-85B1-AD787982617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Wynn Wizard </a:t>
            </a:r>
            <a:br>
              <a:rPr lang="en-US" b="1" dirty="0" smtClean="0">
                <a:latin typeface="Arial" pitchFamily="34" charset="0"/>
                <a:cs typeface="Arial" pitchFamily="34" charset="0"/>
              </a:rPr>
            </a:br>
            <a:r>
              <a:rPr lang="en-US" sz="3800" b="1" dirty="0" smtClean="0">
                <a:latin typeface="Arial" pitchFamily="34" charset="0"/>
                <a:cs typeface="Arial" pitchFamily="34" charset="0"/>
              </a:rPr>
              <a:t>(Scanning and Reading Software)</a:t>
            </a:r>
            <a:endParaRPr lang="en-US" sz="3800"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lvl="1">
              <a:buClr>
                <a:srgbClr val="7030A0"/>
              </a:buClr>
              <a:buFont typeface="Arial" pitchFamily="34" charset="0"/>
              <a:buChar char="•"/>
            </a:pPr>
            <a:r>
              <a:rPr lang="en-US" sz="2400" dirty="0" smtClean="0">
                <a:solidFill>
                  <a:schemeClr val="tx1"/>
                </a:solidFill>
                <a:latin typeface="Arial" pitchFamily="34" charset="0"/>
                <a:cs typeface="Arial" pitchFamily="34" charset="0"/>
              </a:rPr>
              <a:t>Reads text aloud </a:t>
            </a:r>
          </a:p>
          <a:p>
            <a:pPr lvl="1">
              <a:buClr>
                <a:srgbClr val="7030A0"/>
              </a:buClr>
              <a:buFont typeface="Arial" pitchFamily="34" charset="0"/>
              <a:buChar char="•"/>
            </a:pPr>
            <a:r>
              <a:rPr lang="en-US" sz="2400" dirty="0" smtClean="0">
                <a:solidFill>
                  <a:schemeClr val="tx1"/>
                </a:solidFill>
                <a:latin typeface="Arial" pitchFamily="34" charset="0"/>
                <a:cs typeface="Arial" pitchFamily="34" charset="0"/>
              </a:rPr>
              <a:t>Color coding</a:t>
            </a:r>
          </a:p>
          <a:p>
            <a:pPr lvl="1">
              <a:buClr>
                <a:srgbClr val="7030A0"/>
              </a:buClr>
              <a:buFont typeface="Arial" pitchFamily="34" charset="0"/>
              <a:buChar char="•"/>
            </a:pPr>
            <a:r>
              <a:rPr lang="en-US" sz="2400" dirty="0" smtClean="0">
                <a:solidFill>
                  <a:schemeClr val="tx1"/>
                </a:solidFill>
                <a:latin typeface="Arial" pitchFamily="34" charset="0"/>
                <a:cs typeface="Arial" pitchFamily="34" charset="0"/>
              </a:rPr>
              <a:t>Web masking</a:t>
            </a:r>
          </a:p>
          <a:p>
            <a:pPr lvl="1">
              <a:buClr>
                <a:srgbClr val="7030A0"/>
              </a:buClr>
              <a:buFont typeface="Arial" pitchFamily="34" charset="0"/>
              <a:buChar char="•"/>
            </a:pPr>
            <a:r>
              <a:rPr lang="en-US" sz="2400" dirty="0" smtClean="0">
                <a:solidFill>
                  <a:schemeClr val="tx1"/>
                </a:solidFill>
                <a:latin typeface="Arial" pitchFamily="34" charset="0"/>
                <a:cs typeface="Arial" pitchFamily="34" charset="0"/>
              </a:rPr>
              <a:t>Highlighting</a:t>
            </a:r>
          </a:p>
          <a:p>
            <a:pPr lvl="1">
              <a:buClr>
                <a:srgbClr val="7030A0"/>
              </a:buClr>
              <a:buFont typeface="Arial" pitchFamily="34" charset="0"/>
              <a:buChar char="•"/>
            </a:pPr>
            <a:r>
              <a:rPr lang="en-US" sz="2400" dirty="0" smtClean="0">
                <a:solidFill>
                  <a:schemeClr val="tx1"/>
                </a:solidFill>
                <a:latin typeface="Arial" pitchFamily="34" charset="0"/>
                <a:cs typeface="Arial" pitchFamily="34" charset="0"/>
              </a:rPr>
              <a:t>Dictionary</a:t>
            </a:r>
          </a:p>
          <a:p>
            <a:pPr>
              <a:buNone/>
            </a:pPr>
            <a:r>
              <a:rPr lang="en-US" sz="2600" dirty="0" smtClean="0">
                <a:latin typeface="Arial" pitchFamily="34" charset="0"/>
                <a:cs typeface="Arial" pitchFamily="34" charset="0"/>
              </a:rPr>
              <a:t>  </a:t>
            </a:r>
            <a:endParaRPr lang="en-US" sz="2600" dirty="0">
              <a:latin typeface="Arial" pitchFamily="34" charset="0"/>
              <a:cs typeface="Arial" pitchFamily="34" charset="0"/>
            </a:endParaRPr>
          </a:p>
        </p:txBody>
      </p:sp>
      <p:pic>
        <p:nvPicPr>
          <p:cNvPr id="4" name="Picture 3" descr="WYNN™ Literacy Software  - Helps  students learn to write and read"/>
          <p:cNvPicPr/>
          <p:nvPr/>
        </p:nvPicPr>
        <p:blipFill>
          <a:blip r:embed="rId3" cstate="print"/>
          <a:srcRect/>
          <a:stretch>
            <a:fillRect/>
          </a:stretch>
        </p:blipFill>
        <p:spPr bwMode="auto">
          <a:xfrm>
            <a:off x="5105400" y="2286000"/>
            <a:ext cx="3124200" cy="3581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Visual Graphic Organizers: </a:t>
            </a:r>
            <a:br>
              <a:rPr lang="en-US" b="1" dirty="0" smtClean="0">
                <a:latin typeface="Arial" pitchFamily="34" charset="0"/>
                <a:cs typeface="Arial" pitchFamily="34" charset="0"/>
              </a:rPr>
            </a:br>
            <a:r>
              <a:rPr lang="en-US" b="1" dirty="0" smtClean="0">
                <a:latin typeface="Arial" pitchFamily="34" charset="0"/>
                <a:cs typeface="Arial" pitchFamily="34" charset="0"/>
              </a:rPr>
              <a:t>Inspiration</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Arial" pitchFamily="34" charset="0"/>
                <a:cs typeface="Arial" pitchFamily="34" charset="0"/>
              </a:rPr>
              <a:t>Helps to guide thinking</a:t>
            </a:r>
          </a:p>
          <a:p>
            <a:r>
              <a:rPr lang="en-US" sz="2400" dirty="0" smtClean="0">
                <a:latin typeface="Arial" pitchFamily="34" charset="0"/>
                <a:cs typeface="Arial" pitchFamily="34" charset="0"/>
              </a:rPr>
              <a:t>Facilitates students’ learning by helping them to identify area of focus with a broad topic</a:t>
            </a:r>
          </a:p>
          <a:p>
            <a:r>
              <a:rPr lang="en-US" sz="2400" dirty="0" smtClean="0">
                <a:latin typeface="Arial" pitchFamily="34" charset="0"/>
                <a:cs typeface="Arial" pitchFamily="34" charset="0"/>
              </a:rPr>
              <a:t>Allows students to organize their thinking and writing process </a:t>
            </a:r>
            <a:r>
              <a:rPr lang="en-US" dirty="0" smtClean="0"/>
              <a:t>	</a:t>
            </a:r>
            <a:endParaRPr lang="en-US" dirty="0"/>
          </a:p>
        </p:txBody>
      </p:sp>
      <p:pic>
        <p:nvPicPr>
          <p:cNvPr id="5" name="Content Placeholder 4" descr="visual learning examples"/>
          <p:cNvPicPr>
            <a:picLocks noGrp="1"/>
          </p:cNvPicPr>
          <p:nvPr>
            <p:ph sz="half" idx="2"/>
          </p:nvPr>
        </p:nvPicPr>
        <p:blipFill>
          <a:blip r:embed="rId3" cstate="print"/>
          <a:srcRect/>
          <a:stretch>
            <a:fillRect/>
          </a:stretch>
        </p:blipFill>
        <p:spPr bwMode="auto">
          <a:xfrm>
            <a:off x="4800600" y="2057400"/>
            <a:ext cx="3762375" cy="45719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AA8EA8A-2448-4053-85B1-AD787982617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Word Prediction Software Programs</a:t>
            </a:r>
            <a:endParaRPr lang="en-US" b="1"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400" dirty="0" smtClean="0">
                <a:latin typeface="Arial" pitchFamily="34" charset="0"/>
                <a:cs typeface="Arial" pitchFamily="34" charset="0"/>
              </a:rPr>
              <a:t>Helps the student during word “predicting” a word for the user to type</a:t>
            </a:r>
          </a:p>
          <a:p>
            <a:r>
              <a:rPr lang="en-US" sz="2400" dirty="0" smtClean="0">
                <a:latin typeface="Arial" pitchFamily="34" charset="0"/>
                <a:cs typeface="Arial" pitchFamily="34" charset="0"/>
              </a:rPr>
              <a:t>Sentence completion </a:t>
            </a:r>
          </a:p>
          <a:p>
            <a:r>
              <a:rPr lang="en-US" sz="2400" dirty="0" smtClean="0">
                <a:latin typeface="Arial" pitchFamily="34" charset="0"/>
                <a:cs typeface="Arial" pitchFamily="34" charset="0"/>
              </a:rPr>
              <a:t>Built in speech dictionary</a:t>
            </a:r>
          </a:p>
          <a:p>
            <a:r>
              <a:rPr lang="en-US" sz="2400" dirty="0" smtClean="0">
                <a:latin typeface="Arial" pitchFamily="34" charset="0"/>
                <a:cs typeface="Arial" pitchFamily="34" charset="0"/>
              </a:rPr>
              <a:t>Synthesized speech engines</a:t>
            </a:r>
          </a:p>
          <a:p>
            <a:pPr lvl="1"/>
            <a:r>
              <a:rPr lang="en-US" sz="2400" dirty="0" smtClean="0">
                <a:latin typeface="Arial" pitchFamily="34" charset="0"/>
                <a:cs typeface="Arial" pitchFamily="34" charset="0"/>
              </a:rPr>
              <a:t>Enhances typing speed minimizes key strokes for students that struggle with typing</a:t>
            </a:r>
            <a:endParaRPr lang="en-US" sz="2400" dirty="0">
              <a:latin typeface="Arial" pitchFamily="34" charset="0"/>
              <a:cs typeface="Arial" pitchFamily="34" charset="0"/>
            </a:endParaRPr>
          </a:p>
        </p:txBody>
      </p:sp>
      <p:pic>
        <p:nvPicPr>
          <p:cNvPr id="68610" name="Picture 2" descr="http://www.enablemart.com/core/media/media.nl?id=103612&amp;c=644149&amp;h=fa0fa133142b2c027809">
            <a:hlinkClick r:id="rId3" tooltip="WordQ v3 is a word prediction tool to help with writing"/>
          </p:cNvPr>
          <p:cNvPicPr>
            <a:picLocks noGrp="1" noChangeAspect="1" noChangeArrowheads="1"/>
          </p:cNvPicPr>
          <p:nvPr>
            <p:ph sz="half" idx="1"/>
          </p:nvPr>
        </p:nvPicPr>
        <p:blipFill>
          <a:blip r:embed="rId4" cstate="print"/>
          <a:srcRect/>
          <a:stretch>
            <a:fillRect/>
          </a:stretch>
        </p:blipFill>
        <p:spPr bwMode="auto">
          <a:xfrm>
            <a:off x="0" y="2133600"/>
            <a:ext cx="1981200" cy="2362200"/>
          </a:xfrm>
          <a:prstGeom prst="rect">
            <a:avLst/>
          </a:prstGeom>
          <a:noFill/>
        </p:spPr>
      </p:pic>
      <p:pic>
        <p:nvPicPr>
          <p:cNvPr id="68614" name="Picture 6" descr="http://www.enablemart.com/core/media/media.nl?id=88140&amp;c=644149&amp;h=ba5a60fc23d61708f73b">
            <a:hlinkClick r:id="rId5" tooltip="SoothSayer Word Prediction is a software program that can help you type faster and more accurately"/>
          </p:cNvPr>
          <p:cNvPicPr>
            <a:picLocks noChangeAspect="1" noChangeArrowheads="1"/>
          </p:cNvPicPr>
          <p:nvPr/>
        </p:nvPicPr>
        <p:blipFill>
          <a:blip r:embed="rId6" cstate="print"/>
          <a:srcRect/>
          <a:stretch>
            <a:fillRect/>
          </a:stretch>
        </p:blipFill>
        <p:spPr bwMode="auto">
          <a:xfrm>
            <a:off x="2133600" y="2438400"/>
            <a:ext cx="2095500" cy="2095501"/>
          </a:xfrm>
          <a:prstGeom prst="rect">
            <a:avLst/>
          </a:prstGeom>
          <a:noFill/>
        </p:spPr>
      </p:pic>
      <p:pic>
        <p:nvPicPr>
          <p:cNvPr id="68618" name="Picture 10" descr="ProtoType can display pictures with to reinforce suggestions"/>
          <p:cNvPicPr>
            <a:picLocks noChangeAspect="1" noChangeArrowheads="1"/>
          </p:cNvPicPr>
          <p:nvPr/>
        </p:nvPicPr>
        <p:blipFill>
          <a:blip r:embed="rId7" cstate="print"/>
          <a:srcRect/>
          <a:stretch>
            <a:fillRect/>
          </a:stretch>
        </p:blipFill>
        <p:spPr bwMode="auto">
          <a:xfrm>
            <a:off x="457200" y="5105400"/>
            <a:ext cx="3609975" cy="1104900"/>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Voice Recognition Technology</a:t>
            </a:r>
            <a:endParaRPr lang="en-US" b="1" dirty="0">
              <a:latin typeface="Arial" pitchFamily="34" charset="0"/>
              <a:cs typeface="Arial" pitchFamily="34" charset="0"/>
            </a:endParaRPr>
          </a:p>
        </p:txBody>
      </p:sp>
      <p:sp>
        <p:nvSpPr>
          <p:cNvPr id="4" name="Content Placeholder 3"/>
          <p:cNvSpPr>
            <a:spLocks noGrp="1"/>
          </p:cNvSpPr>
          <p:nvPr>
            <p:ph sz="half" idx="2"/>
          </p:nvPr>
        </p:nvSpPr>
        <p:spPr>
          <a:xfrm>
            <a:off x="4648200" y="2249424"/>
            <a:ext cx="4267200" cy="4525963"/>
          </a:xfrm>
        </p:spPr>
        <p:txBody>
          <a:bodyPr>
            <a:normAutofit/>
          </a:bodyPr>
          <a:lstStyle/>
          <a:p>
            <a:r>
              <a:rPr lang="en-US" sz="2400" dirty="0" smtClean="0">
                <a:latin typeface="Arial" pitchFamily="34" charset="0"/>
                <a:cs typeface="Arial" pitchFamily="34" charset="0"/>
              </a:rPr>
              <a:t>Improves access to computer</a:t>
            </a:r>
          </a:p>
          <a:p>
            <a:r>
              <a:rPr lang="en-US" sz="2400" dirty="0" smtClean="0">
                <a:latin typeface="Arial" pitchFamily="34" charset="0"/>
                <a:cs typeface="Arial" pitchFamily="34" charset="0"/>
              </a:rPr>
              <a:t>Increase in writing production</a:t>
            </a:r>
          </a:p>
          <a:p>
            <a:r>
              <a:rPr lang="en-US" sz="2400" dirty="0" smtClean="0">
                <a:latin typeface="Arial" pitchFamily="34" charset="0"/>
                <a:cs typeface="Arial" pitchFamily="34" charset="0"/>
              </a:rPr>
              <a:t>Improvements in writing mechanics</a:t>
            </a:r>
          </a:p>
          <a:p>
            <a:r>
              <a:rPr lang="en-US" sz="2400" dirty="0" smtClean="0">
                <a:latin typeface="Arial" pitchFamily="34" charset="0"/>
                <a:cs typeface="Arial" pitchFamily="34" charset="0"/>
              </a:rPr>
              <a:t>Decreases anxiety around writing</a:t>
            </a:r>
            <a:endParaRPr lang="en-US" sz="2400" dirty="0">
              <a:latin typeface="Arial" pitchFamily="34" charset="0"/>
              <a:cs typeface="Arial" pitchFamily="34" charset="0"/>
            </a:endParaRPr>
          </a:p>
        </p:txBody>
      </p:sp>
      <p:pic>
        <p:nvPicPr>
          <p:cNvPr id="5" name="Content Placeholder 4" descr="Dragon Home box product image"/>
          <p:cNvPicPr>
            <a:picLocks noGrp="1"/>
          </p:cNvPicPr>
          <p:nvPr>
            <p:ph sz="half" idx="1"/>
          </p:nvPr>
        </p:nvPicPr>
        <p:blipFill>
          <a:blip r:embed="rId3" cstate="print"/>
          <a:srcRect/>
          <a:stretch>
            <a:fillRect/>
          </a:stretch>
        </p:blipFill>
        <p:spPr bwMode="auto">
          <a:xfrm>
            <a:off x="1981200" y="2209800"/>
            <a:ext cx="2057400" cy="1828800"/>
          </a:xfrm>
          <a:prstGeom prst="rect">
            <a:avLst/>
          </a:prstGeom>
          <a:noFill/>
          <a:ln w="9525">
            <a:noFill/>
            <a:miter lim="800000"/>
            <a:headEnd/>
            <a:tailEnd/>
          </a:ln>
        </p:spPr>
      </p:pic>
      <p:pic>
        <p:nvPicPr>
          <p:cNvPr id="63490" name="Picture 2" descr="http://store.storeimages.cdn-apple.com/2249/as-images.apple.com/is/image/AppleInc/H2569?wid=185&amp;hei=185&amp;fmt=jpeg&amp;qlt=95&amp;op_sharpen=0&amp;resMode=bicub&amp;op_usm=0.5,0.5,0,0&amp;iccEmbed=0&amp;layer=comp"/>
          <p:cNvPicPr>
            <a:picLocks noChangeAspect="1" noChangeArrowheads="1"/>
          </p:cNvPicPr>
          <p:nvPr/>
        </p:nvPicPr>
        <p:blipFill>
          <a:blip r:embed="rId4" cstate="print"/>
          <a:srcRect/>
          <a:stretch>
            <a:fillRect/>
          </a:stretch>
        </p:blipFill>
        <p:spPr bwMode="auto">
          <a:xfrm>
            <a:off x="0" y="2209800"/>
            <a:ext cx="1676400" cy="1676400"/>
          </a:xfrm>
          <a:prstGeom prst="rect">
            <a:avLst/>
          </a:prstGeom>
          <a:noFill/>
        </p:spPr>
      </p:pic>
      <p:pic>
        <p:nvPicPr>
          <p:cNvPr id="63492" name="Picture 4" descr="http://www.venturaes.com/nuance/images/viavoice_mac.jpg"/>
          <p:cNvPicPr>
            <a:picLocks noChangeAspect="1" noChangeArrowheads="1"/>
          </p:cNvPicPr>
          <p:nvPr/>
        </p:nvPicPr>
        <p:blipFill>
          <a:blip r:embed="rId5" cstate="print"/>
          <a:srcRect/>
          <a:stretch>
            <a:fillRect/>
          </a:stretch>
        </p:blipFill>
        <p:spPr bwMode="auto">
          <a:xfrm>
            <a:off x="1371600" y="3886200"/>
            <a:ext cx="1371600" cy="2057400"/>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Overview</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itchFamily="34" charset="0"/>
                <a:cs typeface="Arial" pitchFamily="34" charset="0"/>
              </a:rPr>
              <a:t>What is a Learning Disability?</a:t>
            </a:r>
          </a:p>
          <a:p>
            <a:r>
              <a:rPr lang="en-US" sz="2600" dirty="0" smtClean="0">
                <a:latin typeface="Arial" pitchFamily="34" charset="0"/>
                <a:cs typeface="Arial" pitchFamily="34" charset="0"/>
              </a:rPr>
              <a:t>Assistive Technology Overview</a:t>
            </a:r>
          </a:p>
          <a:p>
            <a:r>
              <a:rPr lang="en-US" sz="2600" dirty="0" smtClean="0">
                <a:latin typeface="Arial" pitchFamily="34" charset="0"/>
                <a:cs typeface="Arial" pitchFamily="34" charset="0"/>
              </a:rPr>
              <a:t>Assistive Technology</a:t>
            </a:r>
          </a:p>
          <a:p>
            <a:pPr lvl="1"/>
            <a:r>
              <a:rPr lang="en-US" dirty="0" smtClean="0">
                <a:latin typeface="Arial" pitchFamily="34" charset="0"/>
                <a:cs typeface="Arial" pitchFamily="34" charset="0"/>
              </a:rPr>
              <a:t>Writing Disabilities – </a:t>
            </a:r>
            <a:r>
              <a:rPr lang="en-US" dirty="0" err="1" smtClean="0">
                <a:latin typeface="Arial" pitchFamily="34" charset="0"/>
                <a:cs typeface="Arial" pitchFamily="34" charset="0"/>
              </a:rPr>
              <a:t>Dysgraphia</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Math Disabilities – Dyscalculia</a:t>
            </a:r>
          </a:p>
          <a:p>
            <a:r>
              <a:rPr lang="en-US" dirty="0" smtClean="0">
                <a:latin typeface="Arial" pitchFamily="34" charset="0"/>
                <a:cs typeface="Arial" pitchFamily="34" charset="0"/>
              </a:rPr>
              <a:t>Sample Scenarios</a:t>
            </a:r>
          </a:p>
          <a:p>
            <a:r>
              <a:rPr lang="en-US" sz="2600" dirty="0" smtClean="0">
                <a:latin typeface="Arial" pitchFamily="34" charset="0"/>
                <a:cs typeface="Arial" pitchFamily="34" charset="0"/>
              </a:rPr>
              <a:t>Resources</a:t>
            </a:r>
          </a:p>
          <a:p>
            <a:r>
              <a:rPr lang="en-US" sz="2600" dirty="0" smtClean="0">
                <a:latin typeface="Arial" pitchFamily="34" charset="0"/>
                <a:cs typeface="Arial" pitchFamily="34" charset="0"/>
              </a:rPr>
              <a:t>Questions</a:t>
            </a:r>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2</a:t>
            </a:fld>
            <a:endParaRPr lang="en-US"/>
          </a:p>
        </p:txBody>
      </p:sp>
      <p:pic>
        <p:nvPicPr>
          <p:cNvPr id="5" name="Picture 2" descr="http://www.taaforfarmers.org/images/Overview_256.png"/>
          <p:cNvPicPr>
            <a:picLocks noChangeAspect="1" noChangeArrowheads="1"/>
          </p:cNvPicPr>
          <p:nvPr/>
        </p:nvPicPr>
        <p:blipFill>
          <a:blip r:embed="rId3" cstate="print"/>
          <a:srcRect/>
          <a:stretch>
            <a:fillRect/>
          </a:stretch>
        </p:blipFill>
        <p:spPr bwMode="auto">
          <a:xfrm>
            <a:off x="6477000" y="3657600"/>
            <a:ext cx="2362200" cy="3200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Digital Voice Recorders</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Arial" pitchFamily="34" charset="0"/>
                <a:cs typeface="Arial" pitchFamily="34" charset="0"/>
              </a:rPr>
              <a:t>Record lectures and notes that can be printed out using the Dragon Naturally Speaking voice-to-print software</a:t>
            </a:r>
          </a:p>
          <a:p>
            <a:endParaRPr lang="en-US" sz="2400" dirty="0">
              <a:latin typeface="Arial" pitchFamily="34" charset="0"/>
              <a:cs typeface="Arial" pitchFamily="34" charset="0"/>
            </a:endParaRPr>
          </a:p>
        </p:txBody>
      </p:sp>
      <p:pic>
        <p:nvPicPr>
          <p:cNvPr id="66562" name="Picture 2" descr="Olympus VN 8100PC Digital voice recorder"/>
          <p:cNvPicPr>
            <a:picLocks noChangeAspect="1" noChangeArrowheads="1"/>
          </p:cNvPicPr>
          <p:nvPr/>
        </p:nvPicPr>
        <p:blipFill>
          <a:blip r:embed="rId2" cstate="print"/>
          <a:srcRect/>
          <a:stretch>
            <a:fillRect/>
          </a:stretch>
        </p:blipFill>
        <p:spPr bwMode="auto">
          <a:xfrm>
            <a:off x="5105400" y="2667000"/>
            <a:ext cx="1679510" cy="2209800"/>
          </a:xfrm>
          <a:prstGeom prst="rect">
            <a:avLst/>
          </a:prstGeom>
          <a:noFill/>
        </p:spPr>
      </p:pic>
      <p:sp>
        <p:nvSpPr>
          <p:cNvPr id="665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6572" name="Picture 12" descr="http://store.sony.com/wcsstore/SonyStyleStorefrontAssetStore/img/718x407/ICDSX712D.png"/>
          <p:cNvPicPr>
            <a:picLocks noChangeAspect="1" noChangeArrowheads="1"/>
          </p:cNvPicPr>
          <p:nvPr/>
        </p:nvPicPr>
        <p:blipFill>
          <a:blip r:embed="rId3" cstate="print"/>
          <a:srcRect/>
          <a:stretch>
            <a:fillRect/>
          </a:stretch>
        </p:blipFill>
        <p:spPr bwMode="auto">
          <a:xfrm>
            <a:off x="2667000" y="2209800"/>
            <a:ext cx="6838951" cy="3876676"/>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DANA </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400" dirty="0" smtClean="0">
                <a:latin typeface="Arial" pitchFamily="34" charset="0"/>
                <a:cs typeface="Arial" pitchFamily="34" charset="0"/>
              </a:rPr>
              <a:t>Wireless hand held device</a:t>
            </a:r>
          </a:p>
          <a:p>
            <a:r>
              <a:rPr lang="en-US" sz="2400" dirty="0" smtClean="0">
                <a:latin typeface="Arial" pitchFamily="34" charset="0"/>
                <a:cs typeface="Arial" pitchFamily="34" charset="0"/>
              </a:rPr>
              <a:t>Full sized keyboard with a wide screen</a:t>
            </a:r>
          </a:p>
          <a:p>
            <a:r>
              <a:rPr lang="en-US" sz="2400" dirty="0" smtClean="0">
                <a:latin typeface="Arial" pitchFamily="34" charset="0"/>
                <a:cs typeface="Arial" pitchFamily="34" charset="0"/>
              </a:rPr>
              <a:t>Full featured word processor</a:t>
            </a:r>
          </a:p>
          <a:p>
            <a:r>
              <a:rPr lang="en-US" sz="2400" dirty="0" smtClean="0">
                <a:latin typeface="Arial" pitchFamily="34" charset="0"/>
                <a:cs typeface="Arial" pitchFamily="34" charset="0"/>
              </a:rPr>
              <a:t>Spell check and dictionary</a:t>
            </a:r>
          </a:p>
        </p:txBody>
      </p:sp>
      <p:pic>
        <p:nvPicPr>
          <p:cNvPr id="6" name="Picture 4" descr="http://www2.alphasmart.com/products/images/popups_learnmore/dana_wireless_large.jpg"/>
          <p:cNvPicPr>
            <a:picLocks noGrp="1" noChangeAspect="1" noChangeArrowheads="1"/>
          </p:cNvPicPr>
          <p:nvPr>
            <p:ph sz="half" idx="2"/>
          </p:nvPr>
        </p:nvPicPr>
        <p:blipFill>
          <a:blip r:embed="rId2" cstate="print"/>
          <a:srcRect/>
          <a:stretch>
            <a:fillRect/>
          </a:stretch>
        </p:blipFill>
        <p:spPr bwMode="auto">
          <a:xfrm>
            <a:off x="4648200" y="2362200"/>
            <a:ext cx="4038600" cy="334378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AA8EA8A-2448-4053-85B1-AD787982617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Arial" pitchFamily="34" charset="0"/>
                <a:cs typeface="Arial" pitchFamily="34" charset="0"/>
              </a:rPr>
              <a:t>Smartpen</a:t>
            </a:r>
            <a:r>
              <a:rPr lang="en-US" b="1" dirty="0" smtClean="0">
                <a:latin typeface="Arial" pitchFamily="34" charset="0"/>
                <a:cs typeface="Arial" pitchFamily="34" charset="0"/>
              </a:rPr>
              <a:t>:</a:t>
            </a:r>
            <a:br>
              <a:rPr lang="en-US" b="1" dirty="0" smtClean="0">
                <a:latin typeface="Arial" pitchFamily="34" charset="0"/>
                <a:cs typeface="Arial" pitchFamily="34" charset="0"/>
              </a:rPr>
            </a:br>
            <a:r>
              <a:rPr lang="en-US" b="1" dirty="0" err="1" smtClean="0">
                <a:latin typeface="Arial" pitchFamily="34" charset="0"/>
                <a:cs typeface="Arial" pitchFamily="34" charset="0"/>
              </a:rPr>
              <a:t>LiveScribe</a:t>
            </a:r>
            <a:r>
              <a:rPr lang="en-US" b="1" dirty="0" smtClean="0">
                <a:latin typeface="Arial" pitchFamily="34" charset="0"/>
                <a:cs typeface="Arial" pitchFamily="34" charset="0"/>
              </a:rPr>
              <a:t> Echo </a:t>
            </a:r>
            <a:r>
              <a:rPr lang="en-US" b="1" dirty="0" err="1" smtClean="0">
                <a:latin typeface="Arial" pitchFamily="34" charset="0"/>
                <a:cs typeface="Arial" pitchFamily="34" charset="0"/>
              </a:rPr>
              <a:t>Smartpen</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648200" y="2209800"/>
            <a:ext cx="4038600" cy="4525963"/>
          </a:xfrm>
        </p:spPr>
        <p:txBody>
          <a:bodyPr>
            <a:normAutofit/>
          </a:bodyPr>
          <a:lstStyle/>
          <a:p>
            <a:r>
              <a:rPr lang="en-US" sz="2400" dirty="0" smtClean="0">
                <a:latin typeface="Arial" pitchFamily="34" charset="0"/>
                <a:cs typeface="Arial" pitchFamily="34" charset="0"/>
              </a:rPr>
              <a:t>Record and playback feature</a:t>
            </a:r>
          </a:p>
          <a:p>
            <a:r>
              <a:rPr lang="en-US" sz="2400" dirty="0" smtClean="0">
                <a:latin typeface="Arial" pitchFamily="34" charset="0"/>
                <a:cs typeface="Arial" pitchFamily="34" charset="0"/>
              </a:rPr>
              <a:t>Written notes become searchable when uploaded onto computer</a:t>
            </a:r>
          </a:p>
          <a:p>
            <a:r>
              <a:rPr lang="en-US" sz="2400" dirty="0" smtClean="0">
                <a:latin typeface="Arial" pitchFamily="34" charset="0"/>
                <a:cs typeface="Arial" pitchFamily="34" charset="0"/>
              </a:rPr>
              <a:t>Links to written notes to audio</a:t>
            </a:r>
          </a:p>
          <a:p>
            <a:r>
              <a:rPr lang="en-US" sz="2400" dirty="0" smtClean="0">
                <a:latin typeface="Arial" pitchFamily="34" charset="0"/>
                <a:cs typeface="Arial" pitchFamily="34" charset="0"/>
              </a:rPr>
              <a:t>Can be used to “draw” onto computer screen</a:t>
            </a:r>
            <a:endParaRPr lang="en-US" sz="2400" dirty="0">
              <a:latin typeface="Arial" pitchFamily="34" charset="0"/>
              <a:cs typeface="Arial" pitchFamily="34" charset="0"/>
            </a:endParaRPr>
          </a:p>
        </p:txBody>
      </p:sp>
      <p:pic>
        <p:nvPicPr>
          <p:cNvPr id="5" name="Content Placeholder 4" descr="http://www.enablemart.com/core/media/media.nl?id=96316&amp;c=644149&amp;h=ca52dbbfef50a1dab3e3">
            <a:hlinkClick r:id="rId2" tooltip="&quot;New Ergonomic Design &amp; Rubberized Tip&quot;"/>
          </p:cNvPr>
          <p:cNvPicPr>
            <a:picLocks noGrp="1"/>
          </p:cNvPicPr>
          <p:nvPr>
            <p:ph sz="half" idx="2"/>
          </p:nvPr>
        </p:nvPicPr>
        <p:blipFill>
          <a:blip r:embed="rId3" cstate="print"/>
          <a:srcRect/>
          <a:stretch>
            <a:fillRect/>
          </a:stretch>
        </p:blipFill>
        <p:spPr bwMode="auto">
          <a:xfrm>
            <a:off x="609600" y="2514600"/>
            <a:ext cx="3276600" cy="3733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AA8EA8A-2448-4053-85B1-AD787982617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Rapid Typing Zone</a:t>
            </a:r>
            <a:endParaRPr lang="en-US" b="1"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r>
              <a:rPr lang="en-US" sz="2400" dirty="0" smtClean="0">
                <a:latin typeface="Arial" pitchFamily="34" charset="0"/>
                <a:cs typeface="Arial" pitchFamily="34" charset="0"/>
              </a:rPr>
              <a:t>Rapid Typing is a free software program (</a:t>
            </a:r>
            <a:r>
              <a:rPr lang="en-US" sz="2400" dirty="0" smtClean="0">
                <a:latin typeface="Arial" pitchFamily="34" charset="0"/>
                <a:cs typeface="Arial" pitchFamily="34" charset="0"/>
                <a:hlinkClick r:id="rId3"/>
              </a:rPr>
              <a:t>http://rapidtyping.com</a:t>
            </a:r>
            <a:r>
              <a:rPr lang="en-US" sz="2400" dirty="0" smtClean="0">
                <a:latin typeface="Arial" pitchFamily="34" charset="0"/>
                <a:cs typeface="Arial" pitchFamily="34" charset="0"/>
              </a:rPr>
              <a:t>) to help students improve their typing skills through a series of lessons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AA8EA8A-2448-4053-85B1-AD7879826174}" type="slidenum">
              <a:rPr lang="en-US" smtClean="0"/>
              <a:pPr/>
              <a:t>23</a:t>
            </a:fld>
            <a:endParaRPr lang="en-US"/>
          </a:p>
        </p:txBody>
      </p:sp>
      <p:pic>
        <p:nvPicPr>
          <p:cNvPr id="6" name="Picture 2" descr="Lessons Editor"/>
          <p:cNvPicPr>
            <a:picLocks noGrp="1" noChangeAspect="1" noChangeArrowheads="1"/>
          </p:cNvPicPr>
          <p:nvPr>
            <p:ph sz="half" idx="1"/>
          </p:nvPr>
        </p:nvPicPr>
        <p:blipFill>
          <a:blip r:embed="rId4" cstate="print"/>
          <a:srcRect/>
          <a:stretch>
            <a:fillRect/>
          </a:stretch>
        </p:blipFill>
        <p:spPr bwMode="auto">
          <a:xfrm>
            <a:off x="609600" y="2209800"/>
            <a:ext cx="3810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latin typeface="Arial" pitchFamily="34" charset="0"/>
                <a:cs typeface="Arial" pitchFamily="34" charset="0"/>
              </a:rPr>
              <a:t>Balabolka</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57200" y="2057400"/>
            <a:ext cx="4038600" cy="4717987"/>
          </a:xfrm>
        </p:spPr>
        <p:txBody>
          <a:bodyPr>
            <a:normAutofit/>
          </a:bodyPr>
          <a:lstStyle/>
          <a:p>
            <a:r>
              <a:rPr lang="en-US" sz="2400" dirty="0" err="1" smtClean="0">
                <a:latin typeface="Arial" pitchFamily="34" charset="0"/>
                <a:cs typeface="Arial" pitchFamily="34" charset="0"/>
              </a:rPr>
              <a:t>Balabolka</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hlinkClick r:id="rId2"/>
              </a:rPr>
              <a:t>http://cross-plus-a.com/balabolka.htm</a:t>
            </a:r>
            <a:r>
              <a:rPr lang="en-US" sz="2400" dirty="0" smtClean="0">
                <a:latin typeface="Arial" pitchFamily="34" charset="0"/>
                <a:cs typeface="Arial" pitchFamily="34" charset="0"/>
              </a:rPr>
              <a:t>) is a free text-to-speech (TTS) software program</a:t>
            </a:r>
          </a:p>
          <a:p>
            <a:r>
              <a:rPr lang="en-US" sz="2400" dirty="0" smtClean="0">
                <a:latin typeface="Arial" pitchFamily="34" charset="0"/>
                <a:cs typeface="Arial" pitchFamily="34" charset="0"/>
              </a:rPr>
              <a:t>Uses various versions of Microsoft speech (API) and allows users to alter a voice’s parameters (including rate and pitch)</a:t>
            </a:r>
            <a:endParaRPr lang="en-US" sz="2400" dirty="0">
              <a:latin typeface="Arial" pitchFamily="34" charset="0"/>
              <a:cs typeface="Arial" pitchFamily="34" charset="0"/>
            </a:endParaRPr>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fld id="{AAA8EA8A-2448-4053-85B1-AD7879826174}" type="slidenum">
              <a:rPr lang="en-US" smtClean="0"/>
              <a:pPr/>
              <a:t>24</a:t>
            </a:fld>
            <a:endParaRPr lang="en-US"/>
          </a:p>
        </p:txBody>
      </p:sp>
      <p:pic>
        <p:nvPicPr>
          <p:cNvPr id="6" name="Picture 2" descr="Balabolka"/>
          <p:cNvPicPr>
            <a:picLocks noChangeAspect="1" noChangeArrowheads="1"/>
          </p:cNvPicPr>
          <p:nvPr/>
        </p:nvPicPr>
        <p:blipFill>
          <a:blip r:embed="rId3" r:link="rId4" cstate="print"/>
          <a:srcRect/>
          <a:stretch>
            <a:fillRect/>
          </a:stretch>
        </p:blipFill>
        <p:spPr bwMode="auto">
          <a:xfrm>
            <a:off x="4648200" y="2057400"/>
            <a:ext cx="40767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latin typeface="Arial" pitchFamily="34" charset="0"/>
                <a:cs typeface="Arial" pitchFamily="34" charset="0"/>
              </a:rPr>
              <a:t>Assistive Technology	</a:t>
            </a:r>
            <a:endParaRPr lang="en-US" sz="4000" dirty="0">
              <a:latin typeface="Arial" pitchFamily="34" charset="0"/>
              <a:cs typeface="Arial" pitchFamily="34" charset="0"/>
            </a:endParaRPr>
          </a:p>
        </p:txBody>
      </p:sp>
      <p:sp>
        <p:nvSpPr>
          <p:cNvPr id="5" name="Subtitle 4"/>
          <p:cNvSpPr>
            <a:spLocks noGrp="1"/>
          </p:cNvSpPr>
          <p:nvPr>
            <p:ph type="subTitle" idx="1"/>
          </p:nvPr>
        </p:nvSpPr>
        <p:spPr/>
        <p:txBody>
          <a:bodyPr/>
          <a:lstStyle/>
          <a:p>
            <a:r>
              <a:rPr lang="en-US" b="1" dirty="0" smtClean="0">
                <a:latin typeface="Arial" pitchFamily="34" charset="0"/>
                <a:cs typeface="Arial" pitchFamily="34" charset="0"/>
              </a:rPr>
              <a:t>Math Disabilities</a:t>
            </a:r>
            <a:endParaRPr lang="en-US" b="1" dirty="0">
              <a:latin typeface="Arial" pitchFamily="34" charset="0"/>
              <a:cs typeface="Arial" pitchFamily="34" charset="0"/>
            </a:endParaRPr>
          </a:p>
        </p:txBody>
      </p:sp>
      <p:pic>
        <p:nvPicPr>
          <p:cNvPr id="53252" name="Picture 4" descr="http://farm6.static.flickr.com/5055/5539631564_27e09b96eb.jpg"/>
          <p:cNvPicPr>
            <a:picLocks noChangeAspect="1" noChangeArrowheads="1"/>
          </p:cNvPicPr>
          <p:nvPr/>
        </p:nvPicPr>
        <p:blipFill>
          <a:blip r:embed="rId2" cstate="print"/>
          <a:srcRect/>
          <a:stretch>
            <a:fillRect/>
          </a:stretch>
        </p:blipFill>
        <p:spPr bwMode="auto">
          <a:xfrm>
            <a:off x="4724400" y="4191000"/>
            <a:ext cx="4286250" cy="2667000"/>
          </a:xfrm>
          <a:prstGeom prst="rect">
            <a:avLst/>
          </a:prstGeom>
          <a:noFill/>
        </p:spPr>
      </p:pic>
      <p:sp>
        <p:nvSpPr>
          <p:cNvPr id="6" name="Slide Number Placeholder 5"/>
          <p:cNvSpPr>
            <a:spLocks noGrp="1"/>
          </p:cNvSpPr>
          <p:nvPr>
            <p:ph type="sldNum" sz="quarter" idx="12"/>
          </p:nvPr>
        </p:nvSpPr>
        <p:spPr/>
        <p:txBody>
          <a:bodyPr/>
          <a:lstStyle/>
          <a:p>
            <a:fld id="{AAA8EA8A-2448-4053-85B1-AD7879826174}"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Dyscalculia</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600" dirty="0" smtClean="0">
                <a:latin typeface="Arial" pitchFamily="34" charset="0"/>
                <a:cs typeface="Arial" pitchFamily="34" charset="0"/>
              </a:rPr>
              <a:t>A specific developmental disability affecting a person's ability to conceptualize and perform mathematics.</a:t>
            </a:r>
            <a:endParaRPr lang="en-US" sz="2600" dirty="0">
              <a:latin typeface="Arial" pitchFamily="34" charset="0"/>
              <a:cs typeface="Arial" pitchFamily="34" charset="0"/>
            </a:endParaRPr>
          </a:p>
        </p:txBody>
      </p:sp>
      <p:pic>
        <p:nvPicPr>
          <p:cNvPr id="86018" name="Picture 2" descr="https://encrypted-tbn3.google.com/images?q=tbn:ANd9GcQFe-yYSKDLIzRHIIqhyPFGIOjAlJooxvo4gX1tACJY3GSfYC5FoCARIAhXEw"/>
          <p:cNvPicPr>
            <a:picLocks noChangeAspect="1" noChangeArrowheads="1"/>
          </p:cNvPicPr>
          <p:nvPr/>
        </p:nvPicPr>
        <p:blipFill>
          <a:blip r:embed="rId3" cstate="print"/>
          <a:srcRect/>
          <a:stretch>
            <a:fillRect/>
          </a:stretch>
        </p:blipFill>
        <p:spPr bwMode="auto">
          <a:xfrm>
            <a:off x="228600" y="5181600"/>
            <a:ext cx="3104040" cy="1676400"/>
          </a:xfrm>
          <a:prstGeom prst="rect">
            <a:avLst/>
          </a:prstGeom>
          <a:noFill/>
        </p:spPr>
      </p:pic>
      <p:pic>
        <p:nvPicPr>
          <p:cNvPr id="8" name="rg_hi" descr="https://encrypted-tbn3.google.com/images?q=tbn:ANd9GcT5QqoQQjDbCpH6KVZQFk6kx8Oku_8n9JTMyHd8hTxFlc5Mb70D">
            <a:hlinkClick r:id="rId4"/>
          </p:cNvPr>
          <p:cNvPicPr/>
          <p:nvPr/>
        </p:nvPicPr>
        <p:blipFill>
          <a:blip r:embed="rId5" cstate="print"/>
          <a:srcRect/>
          <a:stretch>
            <a:fillRect/>
          </a:stretch>
        </p:blipFill>
        <p:spPr bwMode="auto">
          <a:xfrm>
            <a:off x="5638800" y="3962400"/>
            <a:ext cx="2305050" cy="1600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AA8EA8A-2448-4053-85B1-AD787982617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Signs of Dyscalculia</a:t>
            </a:r>
            <a:endParaRPr lang="en-US"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2948" name="Picture 4" descr="https://encrypted-tbn0.google.com/images?q=tbn:ANd9GcSSgYEKaloLNNeP-EOUU1vyk7rX4uIm81BMVsQLftxOU8gTtpeP7Q"/>
          <p:cNvPicPr>
            <a:picLocks noChangeAspect="1" noChangeArrowheads="1"/>
          </p:cNvPicPr>
          <p:nvPr/>
        </p:nvPicPr>
        <p:blipFill>
          <a:blip r:embed="rId8" cstate="print"/>
          <a:srcRect/>
          <a:stretch>
            <a:fillRect/>
          </a:stretch>
        </p:blipFill>
        <p:spPr bwMode="auto">
          <a:xfrm>
            <a:off x="6934200" y="762000"/>
            <a:ext cx="1676400" cy="1520127"/>
          </a:xfrm>
          <a:prstGeom prst="rect">
            <a:avLst/>
          </a:prstGeom>
          <a:noFill/>
        </p:spPr>
      </p:pic>
      <p:sp>
        <p:nvSpPr>
          <p:cNvPr id="5" name="Slide Number Placeholder 4"/>
          <p:cNvSpPr>
            <a:spLocks noGrp="1"/>
          </p:cNvSpPr>
          <p:nvPr>
            <p:ph type="sldNum" sz="quarter" idx="12"/>
          </p:nvPr>
        </p:nvSpPr>
        <p:spPr/>
        <p:txBody>
          <a:bodyPr/>
          <a:lstStyle/>
          <a:p>
            <a:fld id="{AAA8EA8A-2448-4053-85B1-AD787982617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Specialty Paper</a:t>
            </a:r>
            <a:endParaRPr lang="en-US" b="1" dirty="0">
              <a:latin typeface="Arial" pitchFamily="34" charset="0"/>
              <a:cs typeface="Arial" pitchFamily="34" charset="0"/>
            </a:endParaRPr>
          </a:p>
        </p:txBody>
      </p:sp>
      <p:pic>
        <p:nvPicPr>
          <p:cNvPr id="5" name="Content Placeholder 4" descr="https://encrypted-tbn3.google.com/images?q=tbn:ANd9GcQrdrF9dcdGW21hg6QKzUISeo2BlSQUXU4V483FJToeiPb0Xc18bsWMG2E">
            <a:hlinkClick r:id="rId3"/>
          </p:cNvPr>
          <p:cNvPicPr>
            <a:picLocks noGrp="1"/>
          </p:cNvPicPr>
          <p:nvPr>
            <p:ph sz="half" idx="1"/>
          </p:nvPr>
        </p:nvPicPr>
        <p:blipFill>
          <a:blip r:embed="rId4" cstate="print"/>
          <a:stretch>
            <a:fillRect/>
          </a:stretch>
        </p:blipFill>
        <p:spPr bwMode="auto">
          <a:xfrm>
            <a:off x="533400" y="2743200"/>
            <a:ext cx="1676400" cy="1828800"/>
          </a:xfrm>
          <a:prstGeom prst="rect">
            <a:avLst/>
          </a:prstGeom>
          <a:noFill/>
          <a:ln w="9525">
            <a:noFill/>
            <a:miter lim="800000"/>
            <a:headEnd/>
            <a:tailEnd/>
          </a:ln>
        </p:spPr>
      </p:pic>
      <p:sp>
        <p:nvSpPr>
          <p:cNvPr id="6" name="Content Placeholder 5"/>
          <p:cNvSpPr>
            <a:spLocks noGrp="1"/>
          </p:cNvSpPr>
          <p:nvPr>
            <p:ph sz="half" idx="2"/>
          </p:nvPr>
        </p:nvSpPr>
        <p:spPr/>
        <p:txBody>
          <a:bodyPr>
            <a:noAutofit/>
          </a:bodyPr>
          <a:lstStyle/>
          <a:p>
            <a:r>
              <a:rPr lang="en-US" sz="2400" dirty="0" smtClean="0">
                <a:latin typeface="Arial" pitchFamily="34" charset="0"/>
                <a:cs typeface="Arial" pitchFamily="34" charset="0"/>
              </a:rPr>
              <a:t>Colored Paper</a:t>
            </a:r>
          </a:p>
          <a:p>
            <a:pPr lvl="1"/>
            <a:r>
              <a:rPr lang="en-US" sz="2400" dirty="0" smtClean="0">
                <a:latin typeface="Arial" pitchFamily="34" charset="0"/>
                <a:cs typeface="Arial" pitchFamily="34" charset="0"/>
              </a:rPr>
              <a:t>Provides a better visual perception for information processing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Graph Paper</a:t>
            </a:r>
          </a:p>
          <a:p>
            <a:pPr lvl="1"/>
            <a:r>
              <a:rPr lang="en-US" sz="2400" dirty="0" smtClean="0">
                <a:latin typeface="Arial" pitchFamily="34" charset="0"/>
                <a:cs typeface="Arial" pitchFamily="34" charset="0"/>
              </a:rPr>
              <a:t>Assists with keeping numbers aligned and math problems are kept in organized rows and columns</a:t>
            </a:r>
            <a:endParaRPr lang="en-US" sz="2400" dirty="0">
              <a:latin typeface="Arial" pitchFamily="34" charset="0"/>
              <a:cs typeface="Arial" pitchFamily="34" charset="0"/>
            </a:endParaRPr>
          </a:p>
        </p:txBody>
      </p:sp>
      <p:pic>
        <p:nvPicPr>
          <p:cNvPr id="48130" name="Picture 2" descr="https://encrypted-tbn3.google.com/images?q=tbn:ANd9GcQk16uwQg3L-duN4mF9NrIdOYfZozwnc8kW2x2i0SPsprI_-Bbv"/>
          <p:cNvPicPr>
            <a:picLocks noChangeAspect="1" noChangeArrowheads="1"/>
          </p:cNvPicPr>
          <p:nvPr/>
        </p:nvPicPr>
        <p:blipFill>
          <a:blip r:embed="rId5" cstate="print"/>
          <a:srcRect/>
          <a:stretch>
            <a:fillRect/>
          </a:stretch>
        </p:blipFill>
        <p:spPr bwMode="auto">
          <a:xfrm>
            <a:off x="1828800" y="5003800"/>
            <a:ext cx="2438400" cy="1854200"/>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Talking Calculators</a:t>
            </a:r>
            <a:endParaRPr lang="en-US" b="1" dirty="0">
              <a:latin typeface="Arial" pitchFamily="34" charset="0"/>
              <a:cs typeface="Arial" pitchFamily="34" charset="0"/>
            </a:endParaRPr>
          </a:p>
        </p:txBody>
      </p:sp>
      <p:pic>
        <p:nvPicPr>
          <p:cNvPr id="4" name="Content Placeholder 3" descr="Talking Calculator w/ Earphone"/>
          <p:cNvPicPr>
            <a:picLocks noGrp="1"/>
          </p:cNvPicPr>
          <p:nvPr>
            <p:ph sz="half" idx="1"/>
          </p:nvPr>
        </p:nvPicPr>
        <p:blipFill>
          <a:blip r:embed="rId3" cstate="print"/>
          <a:stretch>
            <a:fillRect/>
          </a:stretch>
        </p:blipFill>
        <p:spPr bwMode="auto">
          <a:xfrm>
            <a:off x="533400" y="4953000"/>
            <a:ext cx="3200400" cy="1543159"/>
          </a:xfrm>
          <a:prstGeom prst="rect">
            <a:avLst/>
          </a:prstGeom>
          <a:noFill/>
          <a:ln w="9525">
            <a:noFill/>
            <a:miter lim="800000"/>
            <a:headEnd/>
            <a:tailEnd/>
          </a:ln>
        </p:spPr>
      </p:pic>
      <p:sp>
        <p:nvSpPr>
          <p:cNvPr id="7" name="Content Placeholder 6"/>
          <p:cNvSpPr>
            <a:spLocks noGrp="1"/>
          </p:cNvSpPr>
          <p:nvPr>
            <p:ph sz="half" idx="2"/>
          </p:nvPr>
        </p:nvSpPr>
        <p:spPr/>
        <p:txBody>
          <a:bodyPr/>
          <a:lstStyle/>
          <a:p>
            <a:r>
              <a:rPr lang="en-US" sz="2400" dirty="0" smtClean="0">
                <a:latin typeface="Arial" pitchFamily="34" charset="0"/>
                <a:cs typeface="Arial" pitchFamily="34" charset="0"/>
              </a:rPr>
              <a:t>Talking calculators can assist students that experience difficulties with calculating math problems  </a:t>
            </a:r>
          </a:p>
          <a:p>
            <a:pPr>
              <a:buNone/>
            </a:pPr>
            <a:endParaRPr lang="en-US" dirty="0" smtClean="0"/>
          </a:p>
        </p:txBody>
      </p:sp>
      <p:pic>
        <p:nvPicPr>
          <p:cNvPr id="46082" name="Picture 2" descr="Orion TI-36X, Talking Scientific Calculator"/>
          <p:cNvPicPr>
            <a:picLocks noChangeAspect="1" noChangeArrowheads="1"/>
          </p:cNvPicPr>
          <p:nvPr/>
        </p:nvPicPr>
        <p:blipFill>
          <a:blip r:embed="rId4" cstate="print"/>
          <a:srcRect/>
          <a:stretch>
            <a:fillRect/>
          </a:stretch>
        </p:blipFill>
        <p:spPr bwMode="auto">
          <a:xfrm>
            <a:off x="228600" y="2438400"/>
            <a:ext cx="1447800" cy="2362200"/>
          </a:xfrm>
          <a:prstGeom prst="rect">
            <a:avLst/>
          </a:prstGeom>
          <a:noFill/>
        </p:spPr>
      </p:pic>
      <p:pic>
        <p:nvPicPr>
          <p:cNvPr id="46084" name="Picture 4" descr="Jumbo Low vision Calculator - TALKING"/>
          <p:cNvPicPr>
            <a:picLocks noChangeAspect="1" noChangeArrowheads="1"/>
          </p:cNvPicPr>
          <p:nvPr/>
        </p:nvPicPr>
        <p:blipFill>
          <a:blip r:embed="rId5" cstate="print"/>
          <a:srcRect/>
          <a:stretch>
            <a:fillRect/>
          </a:stretch>
        </p:blipFill>
        <p:spPr bwMode="auto">
          <a:xfrm>
            <a:off x="2133600" y="2743200"/>
            <a:ext cx="2095500" cy="2095500"/>
          </a:xfrm>
          <a:prstGeom prst="rect">
            <a:avLst/>
          </a:prstGeom>
          <a:noFill/>
        </p:spPr>
      </p:pic>
      <p:sp>
        <p:nvSpPr>
          <p:cNvPr id="8" name="Slide Number Placeholder 7"/>
          <p:cNvSpPr>
            <a:spLocks noGrp="1"/>
          </p:cNvSpPr>
          <p:nvPr>
            <p:ph type="sldNum" sz="quarter" idx="12"/>
          </p:nvPr>
        </p:nvSpPr>
        <p:spPr/>
        <p:txBody>
          <a:bodyPr/>
          <a:lstStyle/>
          <a:p>
            <a:fld id="{AAA8EA8A-2448-4053-85B1-AD787982617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1066800"/>
          </a:xfrm>
        </p:spPr>
        <p:txBody>
          <a:bodyPr/>
          <a:lstStyle/>
          <a:p>
            <a:pPr eaLnBrk="1" hangingPunct="1"/>
            <a:r>
              <a:rPr lang="en-US" b="1" dirty="0" smtClean="0">
                <a:latin typeface="Arial" pitchFamily="34" charset="0"/>
                <a:cs typeface="Arial" pitchFamily="34" charset="0"/>
              </a:rPr>
              <a:t>What is a Learning Disability?</a:t>
            </a:r>
          </a:p>
        </p:txBody>
      </p:sp>
      <p:sp>
        <p:nvSpPr>
          <p:cNvPr id="8195" name="Rectangle 3"/>
          <p:cNvSpPr>
            <a:spLocks noGrp="1" noChangeArrowheads="1"/>
          </p:cNvSpPr>
          <p:nvPr>
            <p:ph idx="1"/>
          </p:nvPr>
        </p:nvSpPr>
        <p:spPr>
          <a:xfrm>
            <a:off x="381000" y="1752600"/>
            <a:ext cx="8229600" cy="4530725"/>
          </a:xfrm>
        </p:spPr>
        <p:txBody>
          <a:bodyPr/>
          <a:lstStyle/>
          <a:p>
            <a:pPr eaLnBrk="1" hangingPunct="1"/>
            <a:r>
              <a:rPr lang="en-US" sz="2600" dirty="0" smtClean="0">
                <a:latin typeface="Arial" pitchFamily="34" charset="0"/>
                <a:cs typeface="Arial" pitchFamily="34" charset="0"/>
              </a:rPr>
              <a:t>A LD is a </a:t>
            </a:r>
            <a:r>
              <a:rPr lang="en-US" sz="2600" b="1" i="1" dirty="0" smtClean="0">
                <a:solidFill>
                  <a:srgbClr val="FF0000"/>
                </a:solidFill>
                <a:latin typeface="Arial" pitchFamily="34" charset="0"/>
                <a:cs typeface="Arial" pitchFamily="34" charset="0"/>
              </a:rPr>
              <a:t>neurological</a:t>
            </a:r>
            <a:r>
              <a:rPr lang="en-US" sz="2600" dirty="0" smtClean="0">
                <a:solidFill>
                  <a:srgbClr val="FF0000"/>
                </a:solidFill>
                <a:latin typeface="Arial" pitchFamily="34" charset="0"/>
                <a:cs typeface="Arial" pitchFamily="34" charset="0"/>
              </a:rPr>
              <a:t> </a:t>
            </a:r>
            <a:r>
              <a:rPr lang="en-US" sz="2600" dirty="0" smtClean="0">
                <a:latin typeface="Arial" pitchFamily="34" charset="0"/>
                <a:cs typeface="Arial" pitchFamily="34" charset="0"/>
              </a:rPr>
              <a:t>condition that affects the way individuals of </a:t>
            </a:r>
            <a:r>
              <a:rPr lang="en-US" sz="2600" b="1" dirty="0" smtClean="0">
                <a:latin typeface="Arial" pitchFamily="34" charset="0"/>
                <a:cs typeface="Arial" pitchFamily="34" charset="0"/>
              </a:rPr>
              <a:t>average to above average intelligence</a:t>
            </a:r>
            <a:r>
              <a:rPr lang="en-US" sz="2600" dirty="0" smtClean="0">
                <a:latin typeface="Arial" pitchFamily="34" charset="0"/>
                <a:cs typeface="Arial" pitchFamily="34" charset="0"/>
              </a:rPr>
              <a:t> </a:t>
            </a:r>
            <a:r>
              <a:rPr lang="en-US" sz="2600" i="1" u="sng" dirty="0" smtClean="0">
                <a:latin typeface="Arial" pitchFamily="34" charset="0"/>
                <a:cs typeface="Arial" pitchFamily="34" charset="0"/>
              </a:rPr>
              <a:t>receive</a:t>
            </a:r>
            <a:r>
              <a:rPr lang="en-US" sz="2600" dirty="0" smtClean="0">
                <a:latin typeface="Arial" pitchFamily="34" charset="0"/>
                <a:cs typeface="Arial" pitchFamily="34" charset="0"/>
              </a:rPr>
              <a:t>, </a:t>
            </a:r>
            <a:r>
              <a:rPr lang="en-US" sz="2600" i="1" u="sng" dirty="0" smtClean="0">
                <a:latin typeface="Arial" pitchFamily="34" charset="0"/>
                <a:cs typeface="Arial" pitchFamily="34" charset="0"/>
              </a:rPr>
              <a:t>process</a:t>
            </a:r>
            <a:r>
              <a:rPr lang="en-US" sz="2600" dirty="0" smtClean="0">
                <a:latin typeface="Arial" pitchFamily="34" charset="0"/>
                <a:cs typeface="Arial" pitchFamily="34" charset="0"/>
              </a:rPr>
              <a:t>, or </a:t>
            </a:r>
            <a:r>
              <a:rPr lang="en-US" sz="2600" i="1" u="sng" dirty="0" smtClean="0">
                <a:latin typeface="Arial" pitchFamily="34" charset="0"/>
                <a:cs typeface="Arial" pitchFamily="34" charset="0"/>
              </a:rPr>
              <a:t>express</a:t>
            </a:r>
            <a:r>
              <a:rPr lang="en-US" sz="2600" dirty="0" smtClean="0">
                <a:latin typeface="Arial" pitchFamily="34" charset="0"/>
                <a:cs typeface="Arial" pitchFamily="34" charset="0"/>
              </a:rPr>
              <a:t> information. </a:t>
            </a:r>
          </a:p>
          <a:p>
            <a:pPr eaLnBrk="1" hangingPunct="1">
              <a:buFont typeface="Wingdings" charset="2"/>
              <a:buNone/>
            </a:pPr>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A LD negatively impacts the ability to acquire basic skills of listening, speaking, thinking, reading, spelling, writing, and/or mathematics.</a:t>
            </a:r>
          </a:p>
          <a:p>
            <a:pPr eaLnBrk="1" hangingPunct="1"/>
            <a:endParaRPr lang="en-US" dirty="0" smtClean="0"/>
          </a:p>
        </p:txBody>
      </p:sp>
      <p:sp>
        <p:nvSpPr>
          <p:cNvPr id="8196"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EFA4ACAE-BE7C-4A8E-9452-2A402BE24FD9}" type="slidenum">
              <a:rPr lang="en-US" smtClean="0">
                <a:latin typeface="Verdana" charset="0"/>
              </a:rPr>
              <a:pPr/>
              <a:t>3</a:t>
            </a:fld>
            <a:endParaRPr lang="en-US" smtClean="0">
              <a:latin typeface="Verdana"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b="1" dirty="0" smtClean="0">
                <a:latin typeface="Arial" pitchFamily="34" charset="0"/>
                <a:cs typeface="Arial" pitchFamily="34" charset="0"/>
              </a:rPr>
              <a:t>Talking Tape Measurer</a:t>
            </a:r>
            <a:endParaRPr lang="en-US" b="1" dirty="0">
              <a:latin typeface="Arial" pitchFamily="34" charset="0"/>
              <a:cs typeface="Arial" pitchFamily="34" charset="0"/>
            </a:endParaRPr>
          </a:p>
        </p:txBody>
      </p:sp>
      <p:pic>
        <p:nvPicPr>
          <p:cNvPr id="7" name="Content Placeholder 6" descr="picture of Talking Tape Measure"/>
          <p:cNvPicPr>
            <a:picLocks noGrp="1"/>
          </p:cNvPicPr>
          <p:nvPr>
            <p:ph sz="half" idx="1"/>
          </p:nvPr>
        </p:nvPicPr>
        <p:blipFill>
          <a:blip r:embed="rId2" cstate="print"/>
          <a:stretch>
            <a:fillRect/>
          </a:stretch>
        </p:blipFill>
        <p:spPr bwMode="auto">
          <a:xfrm>
            <a:off x="609600" y="2286000"/>
            <a:ext cx="3505200" cy="3655219"/>
          </a:xfrm>
          <a:prstGeom prst="rect">
            <a:avLst/>
          </a:prstGeom>
          <a:noFill/>
          <a:ln w="9525">
            <a:noFill/>
            <a:miter lim="800000"/>
            <a:headEnd/>
            <a:tailEnd/>
          </a:ln>
        </p:spPr>
      </p:pic>
      <p:sp>
        <p:nvSpPr>
          <p:cNvPr id="9" name="Content Placeholder 8"/>
          <p:cNvSpPr>
            <a:spLocks noGrp="1"/>
          </p:cNvSpPr>
          <p:nvPr>
            <p:ph sz="half" idx="2"/>
          </p:nvPr>
        </p:nvSpPr>
        <p:spPr>
          <a:xfrm>
            <a:off x="4648200" y="2209800"/>
            <a:ext cx="4038600" cy="4525963"/>
          </a:xfrm>
        </p:spPr>
        <p:txBody>
          <a:bodyPr>
            <a:normAutofit/>
          </a:bodyPr>
          <a:lstStyle/>
          <a:p>
            <a:r>
              <a:rPr lang="en-US" sz="2400" dirty="0" smtClean="0">
                <a:latin typeface="Arial" pitchFamily="34" charset="0"/>
                <a:cs typeface="Arial" pitchFamily="34" charset="0"/>
              </a:rPr>
              <a:t>Announces the measured length</a:t>
            </a:r>
          </a:p>
          <a:p>
            <a:r>
              <a:rPr lang="en-US" sz="2400" dirty="0" smtClean="0">
                <a:latin typeface="Arial" pitchFamily="34" charset="0"/>
                <a:cs typeface="Arial" pitchFamily="34" charset="0"/>
              </a:rPr>
              <a:t>Memory mode</a:t>
            </a:r>
          </a:p>
          <a:p>
            <a:r>
              <a:rPr lang="en-US" sz="2400" dirty="0" smtClean="0">
                <a:latin typeface="Arial" pitchFamily="34" charset="0"/>
                <a:cs typeface="Arial" pitchFamily="34" charset="0"/>
              </a:rPr>
              <a:t>Can be used to measure consecutive distances </a:t>
            </a:r>
          </a:p>
          <a:p>
            <a:r>
              <a:rPr lang="en-US" sz="2400" dirty="0" smtClean="0">
                <a:latin typeface="Arial" pitchFamily="34" charset="0"/>
                <a:cs typeface="Arial" pitchFamily="34" charset="0"/>
              </a:rPr>
              <a:t>Automatically turns off when it is not used for 15 seconds</a:t>
            </a:r>
            <a:endParaRPr lang="en-US" sz="24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AAA8EA8A-2448-4053-85B1-AD787982617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smtClean="0">
                <a:latin typeface="Arial" pitchFamily="34" charset="0"/>
                <a:cs typeface="Arial" pitchFamily="34" charset="0"/>
              </a:rPr>
              <a:t>MathPad</a:t>
            </a:r>
            <a:r>
              <a:rPr lang="en-US" b="1" dirty="0" smtClean="0">
                <a:latin typeface="Arial" pitchFamily="34" charset="0"/>
                <a:cs typeface="Arial" pitchFamily="34" charset="0"/>
              </a:rPr>
              <a:t> </a:t>
            </a:r>
            <a:r>
              <a:rPr lang="en-US" sz="2000" b="1" dirty="0" smtClean="0">
                <a:latin typeface="Arial" pitchFamily="34" charset="0"/>
                <a:cs typeface="Arial" pitchFamily="34" charset="0"/>
              </a:rPr>
              <a:t>™</a:t>
            </a:r>
            <a:r>
              <a:rPr lang="en-US" dirty="0" smtClean="0">
                <a:latin typeface="Arial" pitchFamily="34" charset="0"/>
                <a:cs typeface="Arial" pitchFamily="34" charset="0"/>
              </a:rPr>
              <a:t> </a:t>
            </a:r>
            <a:r>
              <a:rPr lang="en-US" b="1" dirty="0" smtClean="0">
                <a:latin typeface="Arial" pitchFamily="34" charset="0"/>
                <a:cs typeface="Arial" pitchFamily="34" charset="0"/>
              </a:rPr>
              <a:t>&amp; </a:t>
            </a:r>
            <a:r>
              <a:rPr lang="en-US" b="1" dirty="0" err="1" smtClean="0">
                <a:latin typeface="Arial" pitchFamily="34" charset="0"/>
                <a:cs typeface="Arial" pitchFamily="34" charset="0"/>
              </a:rPr>
              <a:t>MathTalk</a:t>
            </a:r>
            <a:r>
              <a:rPr lang="en-US" b="1" dirty="0" smtClean="0">
                <a:latin typeface="Arial" pitchFamily="34" charset="0"/>
                <a:cs typeface="Arial" pitchFamily="34" charset="0"/>
              </a:rPr>
              <a:t> </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a:t>
            </a:r>
            <a:r>
              <a:rPr lang="en-US" b="1" dirty="0" smtClean="0">
                <a:latin typeface="Arial" pitchFamily="34" charset="0"/>
                <a:cs typeface="Arial" pitchFamily="34" charset="0"/>
              </a:rPr>
              <a:t>Software</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57200" y="2286000"/>
            <a:ext cx="4038600" cy="4489387"/>
          </a:xfrm>
        </p:spPr>
        <p:txBody>
          <a:bodyPr>
            <a:normAutofit/>
          </a:bodyPr>
          <a:lstStyle/>
          <a:p>
            <a:pPr>
              <a:buNone/>
            </a:pPr>
            <a:r>
              <a:rPr lang="en-US" dirty="0" smtClean="0">
                <a:latin typeface="Arial" pitchFamily="34" charset="0"/>
                <a:cs typeface="Arial" pitchFamily="34" charset="0"/>
              </a:rPr>
              <a:t>*</a:t>
            </a:r>
            <a:r>
              <a:rPr lang="en-US" sz="2400" dirty="0" err="1" smtClean="0">
                <a:latin typeface="Arial" pitchFamily="34" charset="0"/>
                <a:cs typeface="Arial" pitchFamily="34" charset="0"/>
              </a:rPr>
              <a:t>MathPad</a:t>
            </a:r>
            <a:r>
              <a:rPr lang="en-US" sz="2400" b="1" dirty="0" smtClean="0">
                <a:latin typeface="Arial" pitchFamily="34" charset="0"/>
                <a:cs typeface="Arial" pitchFamily="34" charset="0"/>
              </a:rPr>
              <a:t> ™ </a:t>
            </a:r>
            <a:r>
              <a:rPr lang="en-US" sz="2400" dirty="0" smtClean="0">
                <a:latin typeface="Arial" pitchFamily="34" charset="0"/>
                <a:cs typeface="Arial" pitchFamily="34" charset="0"/>
              </a:rPr>
              <a:t>By Voice </a:t>
            </a:r>
          </a:p>
          <a:p>
            <a:r>
              <a:rPr lang="en-US" sz="2400" dirty="0" smtClean="0">
                <a:latin typeface="Arial" pitchFamily="34" charset="0"/>
                <a:cs typeface="Arial" pitchFamily="34" charset="0"/>
              </a:rPr>
              <a:t>Allows students to do basic addition, subtraction, multiplication, and division</a:t>
            </a:r>
          </a:p>
          <a:p>
            <a:r>
              <a:rPr lang="en-US" sz="2400" dirty="0" smtClean="0">
                <a:latin typeface="Arial" pitchFamily="34" charset="0"/>
                <a:cs typeface="Arial" pitchFamily="34" charset="0"/>
              </a:rPr>
              <a:t>Reads back to student</a:t>
            </a:r>
          </a:p>
          <a:p>
            <a:pPr>
              <a:buNone/>
            </a:pP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p:txBody>
      </p:sp>
      <p:sp>
        <p:nvSpPr>
          <p:cNvPr id="4" name="Content Placeholder 3"/>
          <p:cNvSpPr>
            <a:spLocks noGrp="1"/>
          </p:cNvSpPr>
          <p:nvPr>
            <p:ph sz="half" idx="2"/>
          </p:nvPr>
        </p:nvSpPr>
        <p:spPr>
          <a:xfrm>
            <a:off x="4648200" y="2286000"/>
            <a:ext cx="4038600" cy="4489387"/>
          </a:xfrm>
        </p:spPr>
        <p:txBody>
          <a:bodyPr>
            <a:normAutofit/>
          </a:bodyPr>
          <a:lstStyle/>
          <a:p>
            <a:pPr>
              <a:buNone/>
            </a:pPr>
            <a:r>
              <a:rPr lang="en-US" sz="2400" dirty="0" err="1" smtClean="0">
                <a:latin typeface="Arial" pitchFamily="34" charset="0"/>
                <a:cs typeface="Arial" pitchFamily="34" charset="0"/>
              </a:rPr>
              <a:t>MathTalk</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 By Voice</a:t>
            </a:r>
          </a:p>
          <a:p>
            <a:r>
              <a:rPr lang="en-US" sz="2400" dirty="0" smtClean="0">
                <a:latin typeface="Arial" pitchFamily="34" charset="0"/>
                <a:cs typeface="Arial" pitchFamily="34" charset="0"/>
              </a:rPr>
              <a:t>Allows students to voice any math from pre-algebra , algebra, trigonometry, and calculus (also includes voicing graphs)</a:t>
            </a:r>
          </a:p>
          <a:p>
            <a:r>
              <a:rPr lang="en-US" sz="2400" dirty="0" smtClean="0">
                <a:latin typeface="Arial" pitchFamily="34" charset="0"/>
                <a:cs typeface="Arial" pitchFamily="34" charset="0"/>
              </a:rPr>
              <a:t>Over 60,000 voice commands</a:t>
            </a:r>
          </a:p>
          <a:p>
            <a:endParaRPr lang="en-US" dirty="0"/>
          </a:p>
        </p:txBody>
      </p:sp>
      <p:pic>
        <p:nvPicPr>
          <p:cNvPr id="51202" name="Picture 2" descr="http://www.mathtalk.com/images/mp_mt_lg.jpg"/>
          <p:cNvPicPr>
            <a:picLocks noChangeAspect="1" noChangeArrowheads="1"/>
          </p:cNvPicPr>
          <p:nvPr/>
        </p:nvPicPr>
        <p:blipFill>
          <a:blip r:embed="rId3" cstate="print"/>
          <a:srcRect/>
          <a:stretch>
            <a:fillRect/>
          </a:stretch>
        </p:blipFill>
        <p:spPr bwMode="auto">
          <a:xfrm>
            <a:off x="914400" y="5257800"/>
            <a:ext cx="2270760" cy="1174531"/>
          </a:xfrm>
          <a:prstGeom prst="rect">
            <a:avLst/>
          </a:prstGeom>
          <a:noFill/>
        </p:spPr>
      </p:pic>
      <p:sp>
        <p:nvSpPr>
          <p:cNvPr id="6" name="Slide Number Placeholder 5"/>
          <p:cNvSpPr>
            <a:spLocks noGrp="1"/>
          </p:cNvSpPr>
          <p:nvPr>
            <p:ph type="sldNum" sz="quarter" idx="12"/>
          </p:nvPr>
        </p:nvSpPr>
        <p:spPr/>
        <p:txBody>
          <a:bodyPr/>
          <a:lstStyle/>
          <a:p>
            <a:fld id="{AAA8EA8A-2448-4053-85B1-AD7879826174}"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Merit Solutions for Learning Disabilities Software</a:t>
            </a:r>
            <a:endParaRPr lang="en-US" b="1" dirty="0">
              <a:latin typeface="Arial" pitchFamily="34" charset="0"/>
              <a:cs typeface="Arial" pitchFamily="34" charset="0"/>
            </a:endParaRPr>
          </a:p>
        </p:txBody>
      </p:sp>
      <p:sp>
        <p:nvSpPr>
          <p:cNvPr id="5" name="Content Placeholder 4"/>
          <p:cNvSpPr>
            <a:spLocks noGrp="1"/>
          </p:cNvSpPr>
          <p:nvPr>
            <p:ph sz="half" idx="2"/>
          </p:nvPr>
        </p:nvSpPr>
        <p:spPr>
          <a:xfrm>
            <a:off x="3352800" y="2514600"/>
            <a:ext cx="5486400" cy="3313176"/>
          </a:xfrm>
        </p:spPr>
        <p:txBody>
          <a:bodyPr>
            <a:noAutofit/>
          </a:bodyPr>
          <a:lstStyle/>
          <a:p>
            <a:pPr marL="111125" indent="-1588">
              <a:buNone/>
            </a:pPr>
            <a:r>
              <a:rPr lang="en-US" sz="2500" dirty="0" smtClean="0">
                <a:latin typeface="Arial" pitchFamily="34" charset="0"/>
                <a:cs typeface="Arial" pitchFamily="34" charset="0"/>
              </a:rPr>
              <a:t>Basic Algebra Shape-Up and Word Prediction Shape-Up</a:t>
            </a:r>
          </a:p>
          <a:p>
            <a:r>
              <a:rPr lang="en-US" sz="2400" dirty="0" smtClean="0">
                <a:latin typeface="Arial" pitchFamily="34" charset="0"/>
                <a:cs typeface="Arial" pitchFamily="34" charset="0"/>
              </a:rPr>
              <a:t>Breaks questions down into multiple steps</a:t>
            </a:r>
          </a:p>
          <a:p>
            <a:r>
              <a:rPr lang="en-US" sz="2400" dirty="0" smtClean="0">
                <a:latin typeface="Arial" pitchFamily="34" charset="0"/>
                <a:cs typeface="Arial" pitchFamily="34" charset="0"/>
              </a:rPr>
              <a:t>Self paced</a:t>
            </a:r>
          </a:p>
          <a:p>
            <a:r>
              <a:rPr lang="en-US" sz="2400" dirty="0" smtClean="0">
                <a:latin typeface="Arial" pitchFamily="34" charset="0"/>
                <a:cs typeface="Arial" pitchFamily="34" charset="0"/>
              </a:rPr>
              <a:t>Students receive immediate feedback as they work</a:t>
            </a:r>
          </a:p>
        </p:txBody>
      </p:sp>
      <p:pic>
        <p:nvPicPr>
          <p:cNvPr id="32770" name="Picture 2" descr="http://www.meritsoftware.com/software/basic_algebra_shape_up/software_image.jpg"/>
          <p:cNvPicPr>
            <a:picLocks noChangeAspect="1" noChangeArrowheads="1"/>
          </p:cNvPicPr>
          <p:nvPr/>
        </p:nvPicPr>
        <p:blipFill>
          <a:blip r:embed="rId3" cstate="print"/>
          <a:srcRect/>
          <a:stretch>
            <a:fillRect/>
          </a:stretch>
        </p:blipFill>
        <p:spPr bwMode="auto">
          <a:xfrm>
            <a:off x="381000" y="2438400"/>
            <a:ext cx="2514600" cy="1981200"/>
          </a:xfrm>
          <a:prstGeom prst="rect">
            <a:avLst/>
          </a:prstGeom>
          <a:noFill/>
        </p:spPr>
      </p:pic>
      <p:pic>
        <p:nvPicPr>
          <p:cNvPr id="32772" name="Picture 4" descr="Word Problem Shape-Up"/>
          <p:cNvPicPr>
            <a:picLocks noChangeAspect="1" noChangeArrowheads="1"/>
          </p:cNvPicPr>
          <p:nvPr/>
        </p:nvPicPr>
        <p:blipFill>
          <a:blip r:embed="rId4" cstate="print"/>
          <a:srcRect/>
          <a:stretch>
            <a:fillRect/>
          </a:stretch>
        </p:blipFill>
        <p:spPr bwMode="auto">
          <a:xfrm>
            <a:off x="685800" y="4419600"/>
            <a:ext cx="2590800" cy="1905001"/>
          </a:xfrm>
          <a:prstGeom prst="rect">
            <a:avLst/>
          </a:prstGeom>
          <a:noFill/>
        </p:spPr>
      </p:pic>
      <p:sp>
        <p:nvSpPr>
          <p:cNvPr id="6" name="Slide Number Placeholder 5"/>
          <p:cNvSpPr>
            <a:spLocks noGrp="1"/>
          </p:cNvSpPr>
          <p:nvPr>
            <p:ph type="sldNum" sz="quarter" idx="12"/>
          </p:nvPr>
        </p:nvSpPr>
        <p:spPr/>
        <p:txBody>
          <a:bodyPr/>
          <a:lstStyle/>
          <a:p>
            <a:fld id="{AAA8EA8A-2448-4053-85B1-AD787982617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GeoGebra</a:t>
            </a:r>
            <a:endParaRPr lang="en-US" b="1" dirty="0">
              <a:latin typeface="Arial" pitchFamily="34" charset="0"/>
              <a:cs typeface="Arial" pitchFamily="34" charset="0"/>
            </a:endParaRPr>
          </a:p>
        </p:txBody>
      </p:sp>
      <p:sp>
        <p:nvSpPr>
          <p:cNvPr id="5" name="Content Placeholder 4"/>
          <p:cNvSpPr>
            <a:spLocks noGrp="1"/>
          </p:cNvSpPr>
          <p:nvPr>
            <p:ph sz="half" idx="2"/>
          </p:nvPr>
        </p:nvSpPr>
        <p:spPr>
          <a:xfrm>
            <a:off x="4648200" y="2249424"/>
            <a:ext cx="4267200" cy="4525963"/>
          </a:xfrm>
        </p:spPr>
        <p:txBody>
          <a:bodyPr>
            <a:normAutofit/>
          </a:bodyPr>
          <a:lstStyle/>
          <a:p>
            <a:r>
              <a:rPr lang="en-US" sz="2400" dirty="0" smtClean="0">
                <a:latin typeface="Arial" pitchFamily="34" charset="0"/>
                <a:cs typeface="Arial" pitchFamily="34" charset="0"/>
              </a:rPr>
              <a:t>GeoGebra (</a:t>
            </a:r>
            <a:r>
              <a:rPr lang="en-US" sz="2400" dirty="0" smtClean="0">
                <a:latin typeface="Arial" pitchFamily="34" charset="0"/>
                <a:cs typeface="Arial" pitchFamily="34" charset="0"/>
                <a:hlinkClick r:id="rId3"/>
              </a:rPr>
              <a:t>http://www.geogebra.org</a:t>
            </a:r>
            <a:r>
              <a:rPr lang="en-US" sz="2400" dirty="0" smtClean="0">
                <a:latin typeface="Arial" pitchFamily="34" charset="0"/>
                <a:cs typeface="Arial" pitchFamily="34" charset="0"/>
              </a:rPr>
              <a:t>) is a FREE program that joins geometry, algebra, tables, graphing, statistics,  and calculus.</a:t>
            </a:r>
          </a:p>
          <a:p>
            <a:r>
              <a:rPr lang="en-US" sz="2400" dirty="0" smtClean="0">
                <a:latin typeface="Arial" pitchFamily="34" charset="0"/>
                <a:cs typeface="Arial" pitchFamily="34" charset="0"/>
              </a:rPr>
              <a:t>Easy to use interface</a:t>
            </a:r>
          </a:p>
          <a:p>
            <a:r>
              <a:rPr lang="en-US" sz="2400" dirty="0" smtClean="0">
                <a:latin typeface="Arial" pitchFamily="34" charset="0"/>
                <a:cs typeface="Arial" pitchFamily="34" charset="0"/>
              </a:rPr>
              <a:t>Authoring tool to create interactive learning materials as web pages</a:t>
            </a:r>
          </a:p>
          <a:p>
            <a:endParaRPr lang="en-US" dirty="0" smtClean="0"/>
          </a:p>
        </p:txBody>
      </p:sp>
      <p:pic>
        <p:nvPicPr>
          <p:cNvPr id="6" name="Content Placeholder 5"/>
          <p:cNvPicPr>
            <a:picLocks noGrp="1"/>
          </p:cNvPicPr>
          <p:nvPr>
            <p:ph sz="half" idx="1"/>
          </p:nvPr>
        </p:nvPicPr>
        <p:blipFill>
          <a:blip r:embed="rId4" cstate="print"/>
          <a:srcRect l="13301" t="28800" r="50801" b="16800"/>
          <a:stretch>
            <a:fillRect/>
          </a:stretch>
        </p:blipFill>
        <p:spPr bwMode="auto">
          <a:xfrm>
            <a:off x="457200" y="2286000"/>
            <a:ext cx="4038600" cy="4267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AA8EA8A-2448-4053-85B1-AD7879826174}"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Scenario–Meet Amber</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57200" y="2249424"/>
            <a:ext cx="4191000" cy="4525963"/>
          </a:xfrm>
        </p:spPr>
        <p:txBody>
          <a:bodyPr>
            <a:normAutofit/>
          </a:bodyPr>
          <a:lstStyle/>
          <a:p>
            <a:r>
              <a:rPr lang="en-US" dirty="0" smtClean="0">
                <a:latin typeface="Arial" pitchFamily="34" charset="0"/>
                <a:cs typeface="Arial" pitchFamily="34" charset="0"/>
              </a:rPr>
              <a:t>Amber – 19 years old </a:t>
            </a:r>
          </a:p>
          <a:p>
            <a:r>
              <a:rPr lang="en-US" dirty="0" smtClean="0">
                <a:latin typeface="Arial" pitchFamily="34" charset="0"/>
                <a:cs typeface="Arial" pitchFamily="34" charset="0"/>
              </a:rPr>
              <a:t>Diagnosis: </a:t>
            </a:r>
            <a:r>
              <a:rPr lang="en-US" dirty="0" err="1" smtClean="0">
                <a:latin typeface="Arial" pitchFamily="34" charset="0"/>
                <a:cs typeface="Arial" pitchFamily="34" charset="0"/>
              </a:rPr>
              <a:t>Dysgraphia</a:t>
            </a:r>
            <a:endParaRPr lang="en-US" dirty="0" smtClean="0">
              <a:latin typeface="Arial" pitchFamily="34" charset="0"/>
              <a:cs typeface="Arial" pitchFamily="34" charset="0"/>
            </a:endParaRPr>
          </a:p>
          <a:p>
            <a:r>
              <a:rPr lang="en-US" dirty="0" smtClean="0">
                <a:latin typeface="Arial" pitchFamily="34" charset="0"/>
                <a:cs typeface="Arial" pitchFamily="34" charset="0"/>
              </a:rPr>
              <a:t>Experiences issues with:</a:t>
            </a:r>
          </a:p>
          <a:p>
            <a:pPr lvl="1"/>
            <a:r>
              <a:rPr lang="en-US" dirty="0" smtClean="0">
                <a:latin typeface="Arial" pitchFamily="34" charset="0"/>
                <a:cs typeface="Arial" pitchFamily="34" charset="0"/>
              </a:rPr>
              <a:t>Staying within the margins/lines when writing on paper</a:t>
            </a:r>
          </a:p>
          <a:p>
            <a:pPr lvl="1"/>
            <a:r>
              <a:rPr lang="en-US" dirty="0" smtClean="0">
                <a:latin typeface="Arial" pitchFamily="34" charset="0"/>
                <a:cs typeface="Arial" pitchFamily="34" charset="0"/>
              </a:rPr>
              <a:t>Has illegible handwriting</a:t>
            </a:r>
          </a:p>
          <a:p>
            <a:pPr lvl="1"/>
            <a:r>
              <a:rPr lang="en-US" dirty="0" smtClean="0">
                <a:latin typeface="Arial" pitchFamily="34" charset="0"/>
                <a:cs typeface="Arial" pitchFamily="34" charset="0"/>
              </a:rPr>
              <a:t>Insufficient speed when copying notes that causes her to fall behind in class</a:t>
            </a:r>
          </a:p>
          <a:p>
            <a:pPr lvl="1">
              <a:buNone/>
            </a:pPr>
            <a:endParaRPr lang="en-US" dirty="0" smtClean="0"/>
          </a:p>
          <a:p>
            <a:pPr marL="0" indent="0">
              <a:buNone/>
            </a:pPr>
            <a:r>
              <a:rPr lang="en-US" b="1" i="1" dirty="0" smtClean="0">
                <a:latin typeface="Arial" pitchFamily="34" charset="0"/>
                <a:cs typeface="Arial" pitchFamily="34" charset="0"/>
              </a:rPr>
              <a:t>What are some assistive technology solutions to consider?</a:t>
            </a:r>
          </a:p>
          <a:p>
            <a:pPr>
              <a:buNone/>
            </a:pPr>
            <a:endParaRPr lang="en-US" dirty="0" smtClean="0"/>
          </a:p>
          <a:p>
            <a:endParaRPr lang="en-US" dirty="0" smtClean="0"/>
          </a:p>
          <a:p>
            <a:endParaRPr lang="en-US" dirty="0" smtClean="0"/>
          </a:p>
          <a:p>
            <a:endParaRPr lang="en-US" dirty="0" smtClean="0"/>
          </a:p>
          <a:p>
            <a:pPr>
              <a:buNone/>
            </a:pPr>
            <a:endParaRPr lang="en-US" dirty="0" smtClean="0"/>
          </a:p>
        </p:txBody>
      </p:sp>
      <p:pic>
        <p:nvPicPr>
          <p:cNvPr id="30721" name="Picture 1" descr="Z:\6800-091 Webinars\images_MPF\BL BG LIFE GERMAN &amp; VAL.jpg"/>
          <p:cNvPicPr>
            <a:picLocks noChangeAspect="1" noChangeArrowheads="1"/>
          </p:cNvPicPr>
          <p:nvPr/>
        </p:nvPicPr>
        <p:blipFill>
          <a:blip r:embed="rId2" cstate="print"/>
          <a:srcRect/>
          <a:stretch>
            <a:fillRect/>
          </a:stretch>
        </p:blipFill>
        <p:spPr bwMode="auto">
          <a:xfrm>
            <a:off x="5029200" y="2209800"/>
            <a:ext cx="3505200" cy="3695700"/>
          </a:xfrm>
          <a:prstGeom prst="rect">
            <a:avLst/>
          </a:prstGeom>
          <a:noFill/>
        </p:spPr>
      </p:pic>
      <p:sp>
        <p:nvSpPr>
          <p:cNvPr id="5" name="Slide Number Placeholder 4"/>
          <p:cNvSpPr>
            <a:spLocks noGrp="1"/>
          </p:cNvSpPr>
          <p:nvPr>
            <p:ph type="sldNum" sz="quarter" idx="12"/>
          </p:nvPr>
        </p:nvSpPr>
        <p:spPr/>
        <p:txBody>
          <a:bodyPr/>
          <a:lstStyle/>
          <a:p>
            <a:fld id="{AAA8EA8A-2448-4053-85B1-AD7879826174}"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Possible AT Solutions for Amber</a:t>
            </a:r>
            <a:endParaRPr lang="en-US" b="1" dirty="0">
              <a:latin typeface="Arial" pitchFamily="34" charset="0"/>
              <a:cs typeface="Arial" pitchFamily="34" charset="0"/>
            </a:endParaRPr>
          </a:p>
        </p:txBody>
      </p:sp>
      <p:pic>
        <p:nvPicPr>
          <p:cNvPr id="6" name="Content Placeholder 5" descr="Bulb Shaped Grips">
            <a:hlinkClick r:id="rId3"/>
          </p:cNvPr>
          <p:cNvPicPr>
            <a:picLocks noGrp="1" noChangeAspect="1" noChangeArrowheads="1"/>
          </p:cNvPicPr>
          <p:nvPr>
            <p:ph idx="1"/>
          </p:nvPr>
        </p:nvPicPr>
        <p:blipFill>
          <a:blip r:embed="rId4" cstate="print"/>
          <a:srcRect/>
          <a:stretch>
            <a:fillRect/>
          </a:stretch>
        </p:blipFill>
        <p:spPr bwMode="auto">
          <a:xfrm>
            <a:off x="6553200" y="4495800"/>
            <a:ext cx="1752600" cy="1752600"/>
          </a:xfrm>
          <a:prstGeom prst="rect">
            <a:avLst/>
          </a:prstGeom>
          <a:noFill/>
        </p:spPr>
      </p:pic>
      <p:pic>
        <p:nvPicPr>
          <p:cNvPr id="7" name="Picture 2" descr="http://www.enasco.com/prod/images/products/6C/AC022825.jpg"/>
          <p:cNvPicPr>
            <a:picLocks noChangeAspect="1" noChangeArrowheads="1"/>
          </p:cNvPicPr>
          <p:nvPr/>
        </p:nvPicPr>
        <p:blipFill>
          <a:blip r:embed="rId5" cstate="print"/>
          <a:srcRect/>
          <a:stretch>
            <a:fillRect/>
          </a:stretch>
        </p:blipFill>
        <p:spPr bwMode="auto">
          <a:xfrm>
            <a:off x="762000" y="2438400"/>
            <a:ext cx="1752600" cy="1682496"/>
          </a:xfrm>
          <a:prstGeom prst="rect">
            <a:avLst/>
          </a:prstGeom>
          <a:noFill/>
        </p:spPr>
      </p:pic>
      <p:pic>
        <p:nvPicPr>
          <p:cNvPr id="8" name="Content Placeholder 4" descr="http://www.enablemart.com/core/media/media.nl?id=96316&amp;c=644149&amp;h=ca52dbbfef50a1dab3e3">
            <a:hlinkClick r:id="rId6" tooltip="&quot;New Ergonomic Design &amp; Rubberized Tip&quot;"/>
          </p:cNvPr>
          <p:cNvPicPr>
            <a:picLocks/>
          </p:cNvPicPr>
          <p:nvPr/>
        </p:nvPicPr>
        <p:blipFill>
          <a:blip r:embed="rId7" cstate="print"/>
          <a:srcRect/>
          <a:stretch>
            <a:fillRect/>
          </a:stretch>
        </p:blipFill>
        <p:spPr bwMode="auto">
          <a:xfrm>
            <a:off x="3886200" y="2133600"/>
            <a:ext cx="1695450" cy="1981200"/>
          </a:xfrm>
          <a:prstGeom prst="rect">
            <a:avLst/>
          </a:prstGeom>
          <a:noFill/>
          <a:ln w="9525">
            <a:noFill/>
            <a:miter lim="800000"/>
            <a:headEnd/>
            <a:tailEnd/>
          </a:ln>
        </p:spPr>
      </p:pic>
      <p:pic>
        <p:nvPicPr>
          <p:cNvPr id="9" name="Picture 10" descr="ProtoType can display pictures with to reinforce suggestions"/>
          <p:cNvPicPr>
            <a:picLocks noChangeAspect="1" noChangeArrowheads="1"/>
          </p:cNvPicPr>
          <p:nvPr/>
        </p:nvPicPr>
        <p:blipFill>
          <a:blip r:embed="rId8" cstate="print"/>
          <a:srcRect/>
          <a:stretch>
            <a:fillRect/>
          </a:stretch>
        </p:blipFill>
        <p:spPr bwMode="auto">
          <a:xfrm>
            <a:off x="990600" y="4876800"/>
            <a:ext cx="4419600" cy="1409700"/>
          </a:xfrm>
          <a:prstGeom prst="rect">
            <a:avLst/>
          </a:prstGeom>
          <a:noFill/>
        </p:spPr>
      </p:pic>
      <p:pic>
        <p:nvPicPr>
          <p:cNvPr id="10" name="Picture 12" descr="http://store.sony.com/wcsstore/SonyStyleStorefrontAssetStore/img/718x407/ICDSX712D.png"/>
          <p:cNvPicPr>
            <a:picLocks noChangeAspect="1" noChangeArrowheads="1"/>
          </p:cNvPicPr>
          <p:nvPr/>
        </p:nvPicPr>
        <p:blipFill>
          <a:blip r:embed="rId9" cstate="print"/>
          <a:srcRect/>
          <a:stretch>
            <a:fillRect/>
          </a:stretch>
        </p:blipFill>
        <p:spPr bwMode="auto">
          <a:xfrm>
            <a:off x="5029200" y="1524000"/>
            <a:ext cx="3898369" cy="2209800"/>
          </a:xfrm>
          <a:prstGeom prst="rect">
            <a:avLst/>
          </a:prstGeom>
          <a:noFill/>
        </p:spPr>
      </p:pic>
      <p:sp>
        <p:nvSpPr>
          <p:cNvPr id="11" name="Slide Number Placeholder 10"/>
          <p:cNvSpPr>
            <a:spLocks noGrp="1"/>
          </p:cNvSpPr>
          <p:nvPr>
            <p:ph type="sldNum" sz="quarter" idx="12"/>
          </p:nvPr>
        </p:nvSpPr>
        <p:spPr/>
        <p:txBody>
          <a:bodyPr/>
          <a:lstStyle/>
          <a:p>
            <a:fld id="{AAA8EA8A-2448-4053-85B1-AD787982617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Scenario–Meet Jeff</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dirty="0" smtClean="0">
                <a:latin typeface="Arial" pitchFamily="34" charset="0"/>
                <a:cs typeface="Arial" pitchFamily="34" charset="0"/>
              </a:rPr>
              <a:t>Jeff – 21 years old </a:t>
            </a:r>
          </a:p>
          <a:p>
            <a:r>
              <a:rPr lang="en-US" dirty="0" smtClean="0">
                <a:latin typeface="Arial" pitchFamily="34" charset="0"/>
                <a:cs typeface="Arial" pitchFamily="34" charset="0"/>
              </a:rPr>
              <a:t>Diagnosis: Dyscalculia</a:t>
            </a:r>
          </a:p>
          <a:p>
            <a:r>
              <a:rPr lang="en-US" dirty="0" smtClean="0">
                <a:latin typeface="Arial" pitchFamily="34" charset="0"/>
                <a:cs typeface="Arial" pitchFamily="34" charset="0"/>
              </a:rPr>
              <a:t>Experiences issues with:</a:t>
            </a:r>
          </a:p>
          <a:p>
            <a:pPr lvl="1"/>
            <a:r>
              <a:rPr lang="en-US" dirty="0" smtClean="0">
                <a:latin typeface="Arial" pitchFamily="34" charset="0"/>
                <a:cs typeface="Arial" pitchFamily="34" charset="0"/>
              </a:rPr>
              <a:t>Mental calculations</a:t>
            </a:r>
          </a:p>
          <a:p>
            <a:pPr lvl="1"/>
            <a:r>
              <a:rPr lang="en-US" dirty="0" smtClean="0">
                <a:latin typeface="Arial" pitchFamily="34" charset="0"/>
                <a:cs typeface="Arial" pitchFamily="34" charset="0"/>
              </a:rPr>
              <a:t>Balancing a checkbook</a:t>
            </a:r>
          </a:p>
          <a:p>
            <a:pPr lvl="1"/>
            <a:r>
              <a:rPr lang="en-US" dirty="0" smtClean="0">
                <a:latin typeface="Arial" pitchFamily="34" charset="0"/>
                <a:cs typeface="Arial" pitchFamily="34" charset="0"/>
              </a:rPr>
              <a:t>Uses numbers out of sequence</a:t>
            </a:r>
          </a:p>
          <a:p>
            <a:pPr>
              <a:buNone/>
            </a:pPr>
            <a:endParaRPr lang="en-US" dirty="0" smtClean="0">
              <a:latin typeface="Arial" pitchFamily="34" charset="0"/>
              <a:cs typeface="Arial" pitchFamily="34" charset="0"/>
            </a:endParaRPr>
          </a:p>
          <a:p>
            <a:pPr marL="0" indent="0">
              <a:buNone/>
            </a:pPr>
            <a:r>
              <a:rPr lang="en-US" b="1" i="1" dirty="0" smtClean="0">
                <a:latin typeface="Arial" pitchFamily="34" charset="0"/>
                <a:cs typeface="Arial" pitchFamily="34" charset="0"/>
              </a:rPr>
              <a:t>What are some assistive technology solutions to consider?</a:t>
            </a:r>
          </a:p>
          <a:p>
            <a:pPr>
              <a:buNone/>
            </a:pPr>
            <a:endParaRPr lang="en-US" dirty="0" smtClean="0"/>
          </a:p>
          <a:p>
            <a:endParaRPr lang="en-US" dirty="0" smtClean="0"/>
          </a:p>
          <a:p>
            <a:endParaRPr lang="en-US" dirty="0" smtClean="0"/>
          </a:p>
          <a:p>
            <a:endParaRPr lang="en-US" dirty="0" smtClean="0"/>
          </a:p>
          <a:p>
            <a:pPr>
              <a:buNone/>
            </a:pPr>
            <a:endParaRPr lang="en-US" dirty="0" smtClean="0"/>
          </a:p>
        </p:txBody>
      </p:sp>
      <p:pic>
        <p:nvPicPr>
          <p:cNvPr id="87042" name="Picture 2" descr="Z:\6800-091 Webinars\images_MPF\MG WM REC JASON3.JPG"/>
          <p:cNvPicPr>
            <a:picLocks noChangeAspect="1" noChangeArrowheads="1"/>
          </p:cNvPicPr>
          <p:nvPr/>
        </p:nvPicPr>
        <p:blipFill>
          <a:blip r:embed="rId2" cstate="print"/>
          <a:srcRect/>
          <a:stretch>
            <a:fillRect/>
          </a:stretch>
        </p:blipFill>
        <p:spPr bwMode="auto">
          <a:xfrm>
            <a:off x="5257800" y="2057400"/>
            <a:ext cx="3429000" cy="3429000"/>
          </a:xfrm>
          <a:prstGeom prst="rect">
            <a:avLst/>
          </a:prstGeom>
          <a:noFill/>
        </p:spPr>
      </p:pic>
      <p:sp>
        <p:nvSpPr>
          <p:cNvPr id="5" name="Slide Number Placeholder 4"/>
          <p:cNvSpPr>
            <a:spLocks noGrp="1"/>
          </p:cNvSpPr>
          <p:nvPr>
            <p:ph type="sldNum" sz="quarter" idx="12"/>
          </p:nvPr>
        </p:nvSpPr>
        <p:spPr/>
        <p:txBody>
          <a:bodyPr/>
          <a:lstStyle/>
          <a:p>
            <a:fld id="{AAA8EA8A-2448-4053-85B1-AD787982617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Possible AT Solutions for Jeff</a:t>
            </a:r>
            <a:endParaRPr lang="en-US" b="1" dirty="0">
              <a:latin typeface="Arial" pitchFamily="34" charset="0"/>
              <a:cs typeface="Arial" pitchFamily="34" charset="0"/>
            </a:endParaRPr>
          </a:p>
        </p:txBody>
      </p:sp>
      <p:pic>
        <p:nvPicPr>
          <p:cNvPr id="11" name="Picture 2" descr="Orion TI-36X, Talking Scientific Calculator"/>
          <p:cNvPicPr>
            <a:picLocks noChangeAspect="1" noChangeArrowheads="1"/>
          </p:cNvPicPr>
          <p:nvPr/>
        </p:nvPicPr>
        <p:blipFill>
          <a:blip r:embed="rId3" cstate="print"/>
          <a:srcRect/>
          <a:stretch>
            <a:fillRect/>
          </a:stretch>
        </p:blipFill>
        <p:spPr bwMode="auto">
          <a:xfrm>
            <a:off x="5334000" y="2057400"/>
            <a:ext cx="1401097" cy="2286000"/>
          </a:xfrm>
          <a:prstGeom prst="rect">
            <a:avLst/>
          </a:prstGeom>
          <a:noFill/>
        </p:spPr>
      </p:pic>
      <p:pic>
        <p:nvPicPr>
          <p:cNvPr id="12" name="Content Placeholder 4" descr="https://encrypted-tbn3.google.com/images?q=tbn:ANd9GcQrdrF9dcdGW21hg6QKzUISeo2BlSQUXU4V483FJToeiPb0Xc18bsWMG2E">
            <a:hlinkClick r:id="rId4"/>
          </p:cNvPr>
          <p:cNvPicPr>
            <a:picLocks/>
          </p:cNvPicPr>
          <p:nvPr/>
        </p:nvPicPr>
        <p:blipFill>
          <a:blip r:embed="rId5" cstate="print"/>
          <a:stretch>
            <a:fillRect/>
          </a:stretch>
        </p:blipFill>
        <p:spPr bwMode="auto">
          <a:xfrm>
            <a:off x="5181600" y="4724400"/>
            <a:ext cx="1676400" cy="1828800"/>
          </a:xfrm>
          <a:prstGeom prst="rect">
            <a:avLst/>
          </a:prstGeom>
          <a:noFill/>
          <a:ln w="9525">
            <a:noFill/>
            <a:miter lim="800000"/>
            <a:headEnd/>
            <a:tailEnd/>
          </a:ln>
        </p:spPr>
      </p:pic>
      <p:pic>
        <p:nvPicPr>
          <p:cNvPr id="14" name="Content Placeholder 5"/>
          <p:cNvPicPr>
            <a:picLocks noGrp="1"/>
          </p:cNvPicPr>
          <p:nvPr>
            <p:ph idx="1"/>
          </p:nvPr>
        </p:nvPicPr>
        <p:blipFill>
          <a:blip r:embed="rId6" cstate="print"/>
          <a:srcRect l="13301" t="28800" r="50801" b="16800"/>
          <a:stretch>
            <a:fillRect/>
          </a:stretch>
        </p:blipFill>
        <p:spPr bwMode="auto">
          <a:xfrm>
            <a:off x="1143000" y="2133600"/>
            <a:ext cx="2195392" cy="1752600"/>
          </a:xfrm>
          <a:prstGeom prst="rect">
            <a:avLst/>
          </a:prstGeom>
          <a:noFill/>
          <a:ln w="9525">
            <a:noFill/>
            <a:miter lim="800000"/>
            <a:headEnd/>
            <a:tailEnd/>
          </a:ln>
        </p:spPr>
      </p:pic>
      <p:pic>
        <p:nvPicPr>
          <p:cNvPr id="16" name="Picture 4" descr="Word Problem Shape-Up"/>
          <p:cNvPicPr>
            <a:picLocks noChangeAspect="1" noChangeArrowheads="1"/>
          </p:cNvPicPr>
          <p:nvPr/>
        </p:nvPicPr>
        <p:blipFill>
          <a:blip r:embed="rId7" cstate="print"/>
          <a:srcRect/>
          <a:stretch>
            <a:fillRect/>
          </a:stretch>
        </p:blipFill>
        <p:spPr bwMode="auto">
          <a:xfrm>
            <a:off x="533400" y="4495800"/>
            <a:ext cx="2590800" cy="1905001"/>
          </a:xfrm>
          <a:prstGeom prst="rect">
            <a:avLst/>
          </a:prstGeom>
          <a:noFill/>
        </p:spPr>
      </p:pic>
      <p:sp>
        <p:nvSpPr>
          <p:cNvPr id="7" name="Slide Number Placeholder 6"/>
          <p:cNvSpPr>
            <a:spLocks noGrp="1"/>
          </p:cNvSpPr>
          <p:nvPr>
            <p:ph type="sldNum" sz="quarter" idx="12"/>
          </p:nvPr>
        </p:nvSpPr>
        <p:spPr/>
        <p:txBody>
          <a:bodyPr/>
          <a:lstStyle/>
          <a:p>
            <a:fld id="{AAA8EA8A-2448-4053-85B1-AD7879826174}"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458200" cy="1066800"/>
          </a:xfrm>
        </p:spPr>
        <p:txBody>
          <a:bodyPr>
            <a:noAutofit/>
          </a:bodyPr>
          <a:lstStyle/>
          <a:p>
            <a:r>
              <a:rPr lang="en-US" sz="3800" b="1" dirty="0" smtClean="0">
                <a:latin typeface="Arial" pitchFamily="34" charset="0"/>
                <a:cs typeface="Arial" pitchFamily="34" charset="0"/>
              </a:rPr>
              <a:t>Where Can I Order these Products?</a:t>
            </a:r>
            <a:endParaRPr lang="en-US" sz="3800"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err="1" smtClean="0">
                <a:latin typeface="Arial" pitchFamily="34" charset="0"/>
                <a:cs typeface="Arial" pitchFamily="34" charset="0"/>
              </a:rPr>
              <a:t>Therapro</a:t>
            </a:r>
            <a:r>
              <a:rPr lang="en-US" dirty="0" smtClean="0">
                <a:latin typeface="Arial" pitchFamily="34" charset="0"/>
                <a:cs typeface="Arial" pitchFamily="34" charset="0"/>
              </a:rPr>
              <a:t>: </a:t>
            </a:r>
            <a:r>
              <a:rPr lang="en-US" dirty="0" smtClean="0">
                <a:latin typeface="Arial" pitchFamily="34" charset="0"/>
                <a:cs typeface="Arial" pitchFamily="34" charset="0"/>
                <a:hlinkClick r:id="rId2"/>
              </a:rPr>
              <a:t>www.therapro.com</a:t>
            </a:r>
            <a:endParaRPr lang="en-US" dirty="0" smtClean="0">
              <a:latin typeface="Arial" pitchFamily="34" charset="0"/>
              <a:cs typeface="Arial" pitchFamily="34" charset="0"/>
            </a:endParaRPr>
          </a:p>
          <a:p>
            <a:pPr lvl="1"/>
            <a:r>
              <a:rPr lang="en-US" sz="2400" dirty="0" smtClean="0">
                <a:latin typeface="Arial" pitchFamily="34" charset="0"/>
                <a:cs typeface="Arial" pitchFamily="34" charset="0"/>
              </a:rPr>
              <a:t>Pencil grips</a:t>
            </a:r>
          </a:p>
          <a:p>
            <a:pPr lvl="1"/>
            <a:endParaRPr lang="en-US" dirty="0" smtClean="0">
              <a:latin typeface="Arial" pitchFamily="34" charset="0"/>
              <a:cs typeface="Arial" pitchFamily="34" charset="0"/>
            </a:endParaRPr>
          </a:p>
          <a:p>
            <a:r>
              <a:rPr lang="en-US" dirty="0" err="1" smtClean="0">
                <a:latin typeface="Arial" pitchFamily="34" charset="0"/>
                <a:cs typeface="Arial" pitchFamily="34" charset="0"/>
              </a:rPr>
              <a:t>eNasco</a:t>
            </a:r>
            <a:r>
              <a:rPr lang="en-US" dirty="0" smtClean="0">
                <a:latin typeface="Arial" pitchFamily="34" charset="0"/>
                <a:cs typeface="Arial" pitchFamily="34" charset="0"/>
              </a:rPr>
              <a:t>: </a:t>
            </a:r>
            <a:r>
              <a:rPr lang="en-US" dirty="0" smtClean="0">
                <a:latin typeface="Arial" pitchFamily="34" charset="0"/>
                <a:cs typeface="Arial" pitchFamily="34" charset="0"/>
                <a:hlinkClick r:id="rId3"/>
              </a:rPr>
              <a:t>www.enasco.com</a:t>
            </a:r>
            <a:endParaRPr lang="en-US" dirty="0" smtClean="0">
              <a:latin typeface="Arial" pitchFamily="34" charset="0"/>
              <a:cs typeface="Arial" pitchFamily="34" charset="0"/>
            </a:endParaRPr>
          </a:p>
          <a:p>
            <a:pPr lvl="1"/>
            <a:r>
              <a:rPr lang="en-US" sz="2400" dirty="0" smtClean="0">
                <a:latin typeface="Arial" pitchFamily="34" charset="0"/>
                <a:cs typeface="Arial" pitchFamily="34" charset="0"/>
              </a:rPr>
              <a:t>Raised line paper</a:t>
            </a:r>
          </a:p>
          <a:p>
            <a:pPr lvl="1"/>
            <a:endParaRPr lang="en-US" dirty="0" smtClean="0">
              <a:latin typeface="Arial" pitchFamily="34" charset="0"/>
              <a:cs typeface="Arial" pitchFamily="34" charset="0"/>
            </a:endParaRPr>
          </a:p>
          <a:p>
            <a:r>
              <a:rPr lang="en-US" dirty="0" smtClean="0">
                <a:latin typeface="Arial" pitchFamily="34" charset="0"/>
                <a:cs typeface="Arial" pitchFamily="34" charset="0"/>
              </a:rPr>
              <a:t>Independent Living: </a:t>
            </a:r>
            <a:r>
              <a:rPr lang="en-US" dirty="0" smtClean="0">
                <a:latin typeface="Arial" pitchFamily="34" charset="0"/>
                <a:cs typeface="Arial" pitchFamily="34" charset="0"/>
                <a:hlinkClick r:id="rId4"/>
              </a:rPr>
              <a:t>www.independentliving.com</a:t>
            </a:r>
            <a:endParaRPr lang="en-US" dirty="0" smtClean="0">
              <a:latin typeface="Arial" pitchFamily="34" charset="0"/>
              <a:cs typeface="Arial" pitchFamily="34" charset="0"/>
            </a:endParaRPr>
          </a:p>
          <a:p>
            <a:pPr lvl="1"/>
            <a:r>
              <a:rPr lang="en-US" sz="2400" dirty="0" smtClean="0">
                <a:latin typeface="Arial" pitchFamily="34" charset="0"/>
                <a:cs typeface="Arial" pitchFamily="34" charset="0"/>
              </a:rPr>
              <a:t>Talking dictionary</a:t>
            </a:r>
          </a:p>
          <a:p>
            <a:pPr lvl="1"/>
            <a:r>
              <a:rPr lang="en-US" sz="2400" dirty="0" smtClean="0">
                <a:latin typeface="Arial" pitchFamily="34" charset="0"/>
                <a:cs typeface="Arial" pitchFamily="34" charset="0"/>
              </a:rPr>
              <a:t>Talking tape measurer</a:t>
            </a:r>
          </a:p>
        </p:txBody>
      </p:sp>
      <p:sp>
        <p:nvSpPr>
          <p:cNvPr id="4" name="Slide Number Placeholder 3"/>
          <p:cNvSpPr>
            <a:spLocks noGrp="1"/>
          </p:cNvSpPr>
          <p:nvPr>
            <p:ph type="sldNum" sz="quarter" idx="12"/>
          </p:nvPr>
        </p:nvSpPr>
        <p:spPr/>
        <p:txBody>
          <a:bodyPr/>
          <a:lstStyle/>
          <a:p>
            <a:fld id="{AAA8EA8A-2448-4053-85B1-AD787982617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382000" cy="1066800"/>
          </a:xfrm>
        </p:spPr>
        <p:txBody>
          <a:bodyPr>
            <a:noAutofit/>
          </a:bodyPr>
          <a:lstStyle/>
          <a:p>
            <a:r>
              <a:rPr lang="en-US" sz="3800" b="1" dirty="0" smtClean="0">
                <a:latin typeface="Arial" pitchFamily="34" charset="0"/>
                <a:cs typeface="Arial" pitchFamily="34" charset="0"/>
              </a:rPr>
              <a:t>Where Can I Order these Products?</a:t>
            </a:r>
            <a:endParaRPr lang="en-US" sz="3800" dirty="0"/>
          </a:p>
        </p:txBody>
      </p:sp>
      <p:sp>
        <p:nvSpPr>
          <p:cNvPr id="3" name="Content Placeholder 2"/>
          <p:cNvSpPr>
            <a:spLocks noGrp="1"/>
          </p:cNvSpPr>
          <p:nvPr>
            <p:ph idx="1"/>
          </p:nvPr>
        </p:nvSpPr>
        <p:spPr>
          <a:xfrm>
            <a:off x="381000" y="2249424"/>
            <a:ext cx="8458200" cy="4325112"/>
          </a:xfrm>
        </p:spPr>
        <p:txBody>
          <a:bodyPr/>
          <a:lstStyle/>
          <a:p>
            <a:r>
              <a:rPr lang="en-US" dirty="0" smtClean="0">
                <a:latin typeface="Arial" pitchFamily="34" charset="0"/>
                <a:cs typeface="Arial" pitchFamily="34" charset="0"/>
              </a:rPr>
              <a:t>Resources for Reading: </a:t>
            </a:r>
            <a:r>
              <a:rPr lang="en-US" dirty="0" smtClean="0">
                <a:latin typeface="Arial" pitchFamily="34" charset="0"/>
                <a:cs typeface="Arial" pitchFamily="34" charset="0"/>
                <a:hlinkClick r:id="rId2"/>
              </a:rPr>
              <a:t>http://www.abcstuff.com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Removable highlighter tape</a:t>
            </a:r>
          </a:p>
          <a:p>
            <a:pPr lvl="1">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Learning, Sight &amp; Sound: </a:t>
            </a:r>
            <a:r>
              <a:rPr lang="en-US" dirty="0" smtClean="0">
                <a:latin typeface="Arial" pitchFamily="34" charset="0"/>
                <a:cs typeface="Arial" pitchFamily="34" charset="0"/>
                <a:hlinkClick r:id="rId3"/>
              </a:rPr>
              <a:t>http://www.lssproducts.com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Talking calculators</a:t>
            </a:r>
          </a:p>
        </p:txBody>
      </p:sp>
      <p:sp>
        <p:nvSpPr>
          <p:cNvPr id="4" name="Slide Number Placeholder 3"/>
          <p:cNvSpPr>
            <a:spLocks noGrp="1"/>
          </p:cNvSpPr>
          <p:nvPr>
            <p:ph type="sldNum" sz="quarter" idx="12"/>
          </p:nvPr>
        </p:nvSpPr>
        <p:spPr/>
        <p:txBody>
          <a:bodyPr/>
          <a:lstStyle/>
          <a:p>
            <a:fld id="{AAA8EA8A-2448-4053-85B1-AD7879826174}"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304800" y="762003"/>
          <a:ext cx="8534400" cy="5610536"/>
        </p:xfrm>
        <a:graphic>
          <a:graphicData uri="http://schemas.openxmlformats.org/drawingml/2006/table">
            <a:tbl>
              <a:tblPr>
                <a:tableStyleId>{2A488322-F2BA-4B5B-9748-0D474271808F}</a:tableStyleId>
              </a:tblPr>
              <a:tblGrid>
                <a:gridCol w="2102498"/>
                <a:gridCol w="2687215"/>
                <a:gridCol w="3744687"/>
              </a:tblGrid>
              <a:tr h="1171261">
                <a:tc gridSpan="3">
                  <a:txBody>
                    <a:bodyPr/>
                    <a:lstStyle/>
                    <a:p>
                      <a:r>
                        <a:rPr lang="en-US" sz="4000" b="1" dirty="0" smtClean="0">
                          <a:solidFill>
                            <a:schemeClr val="tx2"/>
                          </a:solidFill>
                          <a:latin typeface="Arial" pitchFamily="34" charset="0"/>
                          <a:cs typeface="Arial" pitchFamily="34" charset="0"/>
                        </a:rPr>
                        <a:t>Common </a:t>
                      </a:r>
                      <a:r>
                        <a:rPr lang="en-US" sz="4000" b="1" dirty="0">
                          <a:solidFill>
                            <a:schemeClr val="tx2"/>
                          </a:solidFill>
                          <a:latin typeface="Arial" pitchFamily="34" charset="0"/>
                          <a:cs typeface="Arial" pitchFamily="34" charset="0"/>
                        </a:rPr>
                        <a:t>Types of </a:t>
                      </a:r>
                      <a:r>
                        <a:rPr lang="en-US" sz="4000" b="1" dirty="0" smtClean="0">
                          <a:solidFill>
                            <a:schemeClr val="tx2"/>
                          </a:solidFill>
                          <a:latin typeface="Arial" pitchFamily="34" charset="0"/>
                          <a:cs typeface="Arial" pitchFamily="34" charset="0"/>
                        </a:rPr>
                        <a:t>Learning</a:t>
                      </a:r>
                      <a:r>
                        <a:rPr lang="en-US" sz="4000" b="1" baseline="0" dirty="0" smtClean="0">
                          <a:solidFill>
                            <a:schemeClr val="tx2"/>
                          </a:solidFill>
                          <a:latin typeface="Arial" pitchFamily="34" charset="0"/>
                          <a:cs typeface="Arial" pitchFamily="34" charset="0"/>
                        </a:rPr>
                        <a:t> </a:t>
                      </a:r>
                      <a:r>
                        <a:rPr lang="en-US" sz="4000" b="1" dirty="0" smtClean="0">
                          <a:solidFill>
                            <a:schemeClr val="tx2"/>
                          </a:solidFill>
                          <a:latin typeface="Arial" pitchFamily="34" charset="0"/>
                          <a:cs typeface="Arial" pitchFamily="34" charset="0"/>
                        </a:rPr>
                        <a:t>Disabilities </a:t>
                      </a:r>
                      <a:endParaRPr lang="en-US" sz="4000" b="1" dirty="0">
                        <a:solidFill>
                          <a:schemeClr val="tx2"/>
                        </a:solidFill>
                        <a:latin typeface="Arial" pitchFamily="34" charset="0"/>
                        <a:cs typeface="Arial" pitchFamily="34" charset="0"/>
                      </a:endParaRPr>
                    </a:p>
                  </a:txBody>
                  <a:tcPr marL="0" marR="0" marT="0" marB="0"/>
                </a:tc>
                <a:tc hMerge="1">
                  <a:txBody>
                    <a:bodyPr/>
                    <a:lstStyle/>
                    <a:p>
                      <a:endParaRPr lang="en-US"/>
                    </a:p>
                  </a:txBody>
                  <a:tcPr/>
                </a:tc>
                <a:tc hMerge="1">
                  <a:txBody>
                    <a:bodyPr/>
                    <a:lstStyle/>
                    <a:p>
                      <a:endParaRPr lang="en-US"/>
                    </a:p>
                  </a:txBody>
                  <a:tcPr/>
                </a:tc>
              </a:tr>
              <a:tr h="418223">
                <a:tc>
                  <a:txBody>
                    <a:bodyPr/>
                    <a:lstStyle/>
                    <a:p>
                      <a:r>
                        <a:rPr lang="en-US" sz="1200" dirty="0">
                          <a:latin typeface="Arial" pitchFamily="34" charset="0"/>
                          <a:cs typeface="Arial" pitchFamily="34" charset="0"/>
                        </a:rPr>
                        <a:t>Dyslexia </a:t>
                      </a:r>
                    </a:p>
                  </a:txBody>
                  <a:tcPr marL="0" marR="0" marT="0" marB="0"/>
                </a:tc>
                <a:tc>
                  <a:txBody>
                    <a:bodyPr/>
                    <a:lstStyle/>
                    <a:p>
                      <a:r>
                        <a:rPr lang="en-US" sz="1200" dirty="0">
                          <a:latin typeface="Arial" pitchFamily="34" charset="0"/>
                          <a:cs typeface="Arial" pitchFamily="34" charset="0"/>
                        </a:rPr>
                        <a:t>Difficulty reading</a:t>
                      </a:r>
                    </a:p>
                  </a:txBody>
                  <a:tcPr marL="0" marR="0" marT="0" marB="0"/>
                </a:tc>
                <a:tc>
                  <a:txBody>
                    <a:bodyPr/>
                    <a:lstStyle/>
                    <a:p>
                      <a:r>
                        <a:rPr lang="en-US" sz="1200">
                          <a:latin typeface="Arial" pitchFamily="34" charset="0"/>
                          <a:cs typeface="Arial" pitchFamily="34" charset="0"/>
                        </a:rPr>
                        <a:t>Problems reading, writing, spelling, speaking</a:t>
                      </a:r>
                    </a:p>
                  </a:txBody>
                  <a:tcPr marL="0" marR="0" marT="0" marB="0"/>
                </a:tc>
              </a:tr>
              <a:tr h="627333">
                <a:tc>
                  <a:txBody>
                    <a:bodyPr/>
                    <a:lstStyle/>
                    <a:p>
                      <a:r>
                        <a:rPr lang="en-US" sz="1200" dirty="0">
                          <a:latin typeface="Arial" pitchFamily="34" charset="0"/>
                          <a:cs typeface="Arial" pitchFamily="34" charset="0"/>
                        </a:rPr>
                        <a:t>Dyscalculia </a:t>
                      </a:r>
                    </a:p>
                  </a:txBody>
                  <a:tcPr marL="0" marR="0" marT="0" marB="0"/>
                </a:tc>
                <a:tc>
                  <a:txBody>
                    <a:bodyPr/>
                    <a:lstStyle/>
                    <a:p>
                      <a:r>
                        <a:rPr lang="en-US" sz="1200" dirty="0">
                          <a:latin typeface="Arial" pitchFamily="34" charset="0"/>
                          <a:cs typeface="Arial" pitchFamily="34" charset="0"/>
                        </a:rPr>
                        <a:t>Difficulty with math</a:t>
                      </a:r>
                    </a:p>
                  </a:txBody>
                  <a:tcPr marL="0" marR="0" marT="0" marB="0"/>
                </a:tc>
                <a:tc>
                  <a:txBody>
                    <a:bodyPr/>
                    <a:lstStyle/>
                    <a:p>
                      <a:r>
                        <a:rPr lang="en-US" sz="1200">
                          <a:latin typeface="Arial" pitchFamily="34" charset="0"/>
                          <a:cs typeface="Arial" pitchFamily="34" charset="0"/>
                        </a:rPr>
                        <a:t>Problems doing math problems, understanding time, using money</a:t>
                      </a:r>
                    </a:p>
                  </a:txBody>
                  <a:tcPr marL="0" marR="0" marT="0" marB="0"/>
                </a:tc>
              </a:tr>
              <a:tr h="627333">
                <a:tc>
                  <a:txBody>
                    <a:bodyPr/>
                    <a:lstStyle/>
                    <a:p>
                      <a:r>
                        <a:rPr lang="en-US" sz="1200">
                          <a:latin typeface="Arial" pitchFamily="34" charset="0"/>
                          <a:cs typeface="Arial" pitchFamily="34" charset="0"/>
                        </a:rPr>
                        <a:t>Dysgraphia  </a:t>
                      </a:r>
                    </a:p>
                  </a:txBody>
                  <a:tcPr marL="0" marR="0" marT="0" marB="0"/>
                </a:tc>
                <a:tc>
                  <a:txBody>
                    <a:bodyPr/>
                    <a:lstStyle/>
                    <a:p>
                      <a:r>
                        <a:rPr lang="en-US" sz="1200" dirty="0">
                          <a:latin typeface="Arial" pitchFamily="34" charset="0"/>
                          <a:cs typeface="Arial" pitchFamily="34" charset="0"/>
                        </a:rPr>
                        <a:t>Difficulty with writing</a:t>
                      </a:r>
                    </a:p>
                  </a:txBody>
                  <a:tcPr marL="0" marR="0" marT="0" marB="0"/>
                </a:tc>
                <a:tc>
                  <a:txBody>
                    <a:bodyPr/>
                    <a:lstStyle/>
                    <a:p>
                      <a:r>
                        <a:rPr lang="en-US" sz="1200">
                          <a:latin typeface="Arial" pitchFamily="34" charset="0"/>
                          <a:cs typeface="Arial" pitchFamily="34" charset="0"/>
                        </a:rPr>
                        <a:t>Problems with handwriting, spelling, organizing ideas</a:t>
                      </a:r>
                    </a:p>
                  </a:txBody>
                  <a:tcPr marL="0" marR="0" marT="0" marB="0"/>
                </a:tc>
              </a:tr>
              <a:tr h="836448">
                <a:tc>
                  <a:txBody>
                    <a:bodyPr/>
                    <a:lstStyle/>
                    <a:p>
                      <a:r>
                        <a:rPr lang="en-US" sz="1200" dirty="0">
                          <a:latin typeface="Arial" pitchFamily="34" charset="0"/>
                          <a:cs typeface="Arial" pitchFamily="34" charset="0"/>
                        </a:rPr>
                        <a:t>Dyspraxia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(Sensory </a:t>
                      </a:r>
                      <a:r>
                        <a:rPr lang="en-US" sz="1200" dirty="0">
                          <a:latin typeface="Arial" pitchFamily="34" charset="0"/>
                          <a:cs typeface="Arial" pitchFamily="34" charset="0"/>
                        </a:rPr>
                        <a:t>Integration Disorder)</a:t>
                      </a:r>
                    </a:p>
                  </a:txBody>
                  <a:tcPr marL="0" marR="0" marT="0" marB="0"/>
                </a:tc>
                <a:tc>
                  <a:txBody>
                    <a:bodyPr/>
                    <a:lstStyle/>
                    <a:p>
                      <a:r>
                        <a:rPr lang="en-US" sz="1200">
                          <a:latin typeface="Arial" pitchFamily="34" charset="0"/>
                          <a:cs typeface="Arial" pitchFamily="34" charset="0"/>
                        </a:rPr>
                        <a:t>Difficulty with fine motor skills</a:t>
                      </a:r>
                    </a:p>
                  </a:txBody>
                  <a:tcPr marL="0" marR="0" marT="0" marB="0"/>
                </a:tc>
                <a:tc>
                  <a:txBody>
                    <a:bodyPr/>
                    <a:lstStyle/>
                    <a:p>
                      <a:r>
                        <a:rPr lang="en-US" sz="1200" dirty="0">
                          <a:latin typeface="Arial" pitchFamily="34" charset="0"/>
                          <a:cs typeface="Arial" pitchFamily="34" charset="0"/>
                        </a:rPr>
                        <a:t>Problems with hand–eye coordination, balance, manual dexterity</a:t>
                      </a:r>
                    </a:p>
                  </a:txBody>
                  <a:tcPr marL="0" marR="0" marT="0" marB="0"/>
                </a:tc>
              </a:tr>
              <a:tr h="627333">
                <a:tc>
                  <a:txBody>
                    <a:bodyPr/>
                    <a:lstStyle/>
                    <a:p>
                      <a:r>
                        <a:rPr lang="en-US" sz="1200" dirty="0">
                          <a:latin typeface="Arial" pitchFamily="34" charset="0"/>
                          <a:cs typeface="Arial" pitchFamily="34" charset="0"/>
                        </a:rPr>
                        <a:t>Dysphasia/Aphasia</a:t>
                      </a:r>
                    </a:p>
                  </a:txBody>
                  <a:tcPr marL="0" marR="0" marT="0" marB="0"/>
                </a:tc>
                <a:tc>
                  <a:txBody>
                    <a:bodyPr/>
                    <a:lstStyle/>
                    <a:p>
                      <a:r>
                        <a:rPr lang="en-US" sz="1200">
                          <a:latin typeface="Arial" pitchFamily="34" charset="0"/>
                          <a:cs typeface="Arial" pitchFamily="34" charset="0"/>
                        </a:rPr>
                        <a:t>Difficulty with language</a:t>
                      </a:r>
                    </a:p>
                  </a:txBody>
                  <a:tcPr marL="0" marR="0" marT="0" marB="0"/>
                </a:tc>
                <a:tc>
                  <a:txBody>
                    <a:bodyPr/>
                    <a:lstStyle/>
                    <a:p>
                      <a:r>
                        <a:rPr lang="en-US" sz="1200" dirty="0">
                          <a:latin typeface="Arial" pitchFamily="34" charset="0"/>
                          <a:cs typeface="Arial" pitchFamily="34" charset="0"/>
                        </a:rPr>
                        <a:t>Problems understanding spoken language, poor reading comprehension</a:t>
                      </a:r>
                    </a:p>
                  </a:txBody>
                  <a:tcPr marL="0" marR="0" marT="0" marB="0"/>
                </a:tc>
              </a:tr>
              <a:tr h="627333">
                <a:tc>
                  <a:txBody>
                    <a:bodyPr/>
                    <a:lstStyle/>
                    <a:p>
                      <a:r>
                        <a:rPr lang="en-US" sz="1200">
                          <a:latin typeface="Arial" pitchFamily="34" charset="0"/>
                          <a:cs typeface="Arial" pitchFamily="34" charset="0"/>
                        </a:rPr>
                        <a:t>Auditory Processing Disorder </a:t>
                      </a:r>
                    </a:p>
                  </a:txBody>
                  <a:tcPr marL="0" marR="0" marT="0" marB="0"/>
                </a:tc>
                <a:tc>
                  <a:txBody>
                    <a:bodyPr/>
                    <a:lstStyle/>
                    <a:p>
                      <a:r>
                        <a:rPr lang="en-US" sz="1200">
                          <a:latin typeface="Arial" pitchFamily="34" charset="0"/>
                          <a:cs typeface="Arial" pitchFamily="34" charset="0"/>
                        </a:rPr>
                        <a:t>Difficulty hearing differences between sounds</a:t>
                      </a:r>
                    </a:p>
                  </a:txBody>
                  <a:tcPr marL="0" marR="0" marT="0" marB="0"/>
                </a:tc>
                <a:tc>
                  <a:txBody>
                    <a:bodyPr/>
                    <a:lstStyle/>
                    <a:p>
                      <a:r>
                        <a:rPr lang="en-US" sz="1200" dirty="0">
                          <a:latin typeface="Arial" pitchFamily="34" charset="0"/>
                          <a:cs typeface="Arial" pitchFamily="34" charset="0"/>
                        </a:rPr>
                        <a:t>Problems with reading, comprehension, language</a:t>
                      </a:r>
                    </a:p>
                  </a:txBody>
                  <a:tcPr marL="0" marR="0" marT="0" marB="0"/>
                </a:tc>
              </a:tr>
              <a:tr h="627333">
                <a:tc>
                  <a:txBody>
                    <a:bodyPr/>
                    <a:lstStyle/>
                    <a:p>
                      <a:r>
                        <a:rPr lang="en-US" sz="1200" dirty="0">
                          <a:latin typeface="Arial" pitchFamily="34" charset="0"/>
                          <a:cs typeface="Arial" pitchFamily="34" charset="0"/>
                        </a:rPr>
                        <a:t>Visual Processing Disorder</a:t>
                      </a:r>
                    </a:p>
                  </a:txBody>
                  <a:tcPr marL="0" marR="0" marT="0" marB="0"/>
                </a:tc>
                <a:tc>
                  <a:txBody>
                    <a:bodyPr/>
                    <a:lstStyle/>
                    <a:p>
                      <a:r>
                        <a:rPr lang="en-US" sz="1200" dirty="0">
                          <a:latin typeface="Arial" pitchFamily="34" charset="0"/>
                          <a:cs typeface="Arial" pitchFamily="34" charset="0"/>
                        </a:rPr>
                        <a:t>Difficulty interpreting visual information</a:t>
                      </a:r>
                    </a:p>
                  </a:txBody>
                  <a:tcPr marL="0" marR="0" marT="0" marB="0"/>
                </a:tc>
                <a:tc>
                  <a:txBody>
                    <a:bodyPr/>
                    <a:lstStyle/>
                    <a:p>
                      <a:r>
                        <a:rPr lang="en-US" sz="1200" dirty="0">
                          <a:latin typeface="Arial" pitchFamily="34" charset="0"/>
                          <a:cs typeface="Arial" pitchFamily="34" charset="0"/>
                        </a:rPr>
                        <a:t>Problems with reading, math, maps, charts, symbols, pictures</a:t>
                      </a:r>
                    </a:p>
                  </a:txBody>
                  <a:tcPr marL="0" marR="0" marT="0" marB="0"/>
                </a:tc>
              </a:tr>
            </a:tbl>
          </a:graphicData>
        </a:graphic>
      </p:graphicFrame>
      <p:sp>
        <p:nvSpPr>
          <p:cNvPr id="5" name="TextBox 4"/>
          <p:cNvSpPr txBox="1"/>
          <p:nvPr/>
        </p:nvSpPr>
        <p:spPr>
          <a:xfrm>
            <a:off x="381000" y="6477000"/>
            <a:ext cx="845820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900" dirty="0" smtClean="0"/>
              <a:t>*resource -  http://www.helpguide.org/mental/learning_disabilities.htm</a:t>
            </a:r>
            <a:endParaRPr lang="en-US" sz="900" dirty="0"/>
          </a:p>
        </p:txBody>
      </p:sp>
      <p:sp>
        <p:nvSpPr>
          <p:cNvPr id="6" name="Slide Number Placeholder 5"/>
          <p:cNvSpPr>
            <a:spLocks noGrp="1"/>
          </p:cNvSpPr>
          <p:nvPr>
            <p:ph type="sldNum" sz="quarter" idx="12"/>
          </p:nvPr>
        </p:nvSpPr>
        <p:spPr/>
        <p:txBody>
          <a:bodyPr/>
          <a:lstStyle/>
          <a:p>
            <a:fld id="{AAA8EA8A-2448-4053-85B1-AD787982617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Where can I Order These Products?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itchFamily="34" charset="0"/>
                <a:cs typeface="Arial" pitchFamily="34" charset="0"/>
              </a:rPr>
              <a:t>Software programs for </a:t>
            </a:r>
            <a:r>
              <a:rPr lang="en-US" sz="2600" dirty="0" err="1" smtClean="0">
                <a:latin typeface="Arial" pitchFamily="34" charset="0"/>
                <a:cs typeface="Arial" pitchFamily="34" charset="0"/>
              </a:rPr>
              <a:t>Dysgraphia</a:t>
            </a:r>
            <a:endParaRPr lang="en-US" sz="2600" dirty="0" smtClean="0">
              <a:latin typeface="Arial" pitchFamily="34" charset="0"/>
              <a:cs typeface="Arial" pitchFamily="34" charset="0"/>
            </a:endParaRPr>
          </a:p>
          <a:p>
            <a:pPr lvl="1"/>
            <a:r>
              <a:rPr lang="en-US" dirty="0" smtClean="0">
                <a:latin typeface="Arial" pitchFamily="34" charset="0"/>
                <a:cs typeface="Arial" pitchFamily="34" charset="0"/>
              </a:rPr>
              <a:t>Wynn Wizard: </a:t>
            </a:r>
            <a:r>
              <a:rPr lang="en-US" dirty="0" smtClean="0">
                <a:latin typeface="Arial" pitchFamily="34" charset="0"/>
                <a:cs typeface="Arial" pitchFamily="34" charset="0"/>
                <a:hlinkClick r:id="rId2"/>
              </a:rPr>
              <a:t>http://freedomscientific.com/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Inspiration: </a:t>
            </a:r>
            <a:r>
              <a:rPr lang="en-US" dirty="0" smtClean="0">
                <a:latin typeface="Arial" pitchFamily="34" charset="0"/>
                <a:cs typeface="Arial" pitchFamily="34" charset="0"/>
                <a:hlinkClick r:id="rId3"/>
              </a:rPr>
              <a:t>http://www.inspiration.com/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Word prediction software programs: </a:t>
            </a:r>
            <a:r>
              <a:rPr lang="en-US" dirty="0" smtClean="0">
                <a:latin typeface="Arial" pitchFamily="34" charset="0"/>
                <a:cs typeface="Arial" pitchFamily="34" charset="0"/>
                <a:hlinkClick r:id="rId4"/>
              </a:rPr>
              <a:t>http://www.enablemart.com</a:t>
            </a:r>
            <a:endParaRPr lang="en-US" dirty="0" smtClean="0">
              <a:latin typeface="Arial" pitchFamily="34" charset="0"/>
              <a:cs typeface="Arial" pitchFamily="34" charset="0"/>
            </a:endParaRPr>
          </a:p>
          <a:p>
            <a:pPr lvl="2"/>
            <a:r>
              <a:rPr lang="en-US" sz="2600" dirty="0" smtClean="0">
                <a:latin typeface="Arial" pitchFamily="34" charset="0"/>
                <a:cs typeface="Arial" pitchFamily="34" charset="0"/>
              </a:rPr>
              <a:t>Soothsayer</a:t>
            </a:r>
          </a:p>
          <a:p>
            <a:pPr lvl="2"/>
            <a:r>
              <a:rPr lang="en-US" sz="2600" dirty="0" err="1" smtClean="0">
                <a:latin typeface="Arial" pitchFamily="34" charset="0"/>
                <a:cs typeface="Arial" pitchFamily="34" charset="0"/>
              </a:rPr>
              <a:t>WordQ</a:t>
            </a:r>
            <a:endParaRPr lang="en-US" sz="2600" dirty="0" smtClean="0">
              <a:latin typeface="Arial" pitchFamily="34" charset="0"/>
              <a:cs typeface="Arial" pitchFamily="34" charset="0"/>
            </a:endParaRPr>
          </a:p>
          <a:p>
            <a:pPr lvl="2"/>
            <a:r>
              <a:rPr lang="en-US" sz="2600" dirty="0" smtClean="0">
                <a:latin typeface="Arial" pitchFamily="34" charset="0"/>
                <a:cs typeface="Arial" pitchFamily="34" charset="0"/>
              </a:rPr>
              <a:t>Prototype</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458200" cy="1066800"/>
          </a:xfrm>
        </p:spPr>
        <p:txBody>
          <a:bodyPr>
            <a:noAutofit/>
          </a:bodyPr>
          <a:lstStyle/>
          <a:p>
            <a:r>
              <a:rPr lang="en-US" sz="3800" b="1" dirty="0" smtClean="0">
                <a:latin typeface="Arial" pitchFamily="34" charset="0"/>
                <a:cs typeface="Arial" pitchFamily="34" charset="0"/>
              </a:rPr>
              <a:t>Where can I Order These Products?</a:t>
            </a:r>
            <a:endParaRPr lang="en-US" sz="3800" b="1" dirty="0">
              <a:latin typeface="Arial" pitchFamily="34" charset="0"/>
              <a:cs typeface="Arial" pitchFamily="34" charset="0"/>
            </a:endParaRPr>
          </a:p>
        </p:txBody>
      </p:sp>
      <p:sp>
        <p:nvSpPr>
          <p:cNvPr id="3" name="Content Placeholder 2"/>
          <p:cNvSpPr>
            <a:spLocks noGrp="1"/>
          </p:cNvSpPr>
          <p:nvPr>
            <p:ph idx="1"/>
          </p:nvPr>
        </p:nvSpPr>
        <p:spPr>
          <a:xfrm>
            <a:off x="533400" y="2249424"/>
            <a:ext cx="8305800" cy="4325112"/>
          </a:xfrm>
        </p:spPr>
        <p:txBody>
          <a:bodyPr>
            <a:normAutofit fontScale="92500" lnSpcReduction="20000"/>
          </a:bodyPr>
          <a:lstStyle/>
          <a:p>
            <a:r>
              <a:rPr lang="en-US" sz="2600" dirty="0" smtClean="0">
                <a:latin typeface="Arial" pitchFamily="34" charset="0"/>
                <a:cs typeface="Arial" pitchFamily="34" charset="0"/>
              </a:rPr>
              <a:t>Software programs for </a:t>
            </a:r>
            <a:r>
              <a:rPr lang="en-US" sz="2600" dirty="0" err="1" smtClean="0">
                <a:latin typeface="Arial" pitchFamily="34" charset="0"/>
                <a:cs typeface="Arial" pitchFamily="34" charset="0"/>
              </a:rPr>
              <a:t>Dysgraphia</a:t>
            </a:r>
            <a:endParaRPr lang="en-US" sz="2600" dirty="0" smtClean="0">
              <a:latin typeface="Arial" pitchFamily="34" charset="0"/>
              <a:cs typeface="Arial" pitchFamily="34" charset="0"/>
            </a:endParaRPr>
          </a:p>
          <a:p>
            <a:pPr lvl="1"/>
            <a:r>
              <a:rPr lang="en-US" dirty="0" smtClean="0">
                <a:latin typeface="Arial" pitchFamily="34" charset="0"/>
                <a:cs typeface="Arial" pitchFamily="34" charset="0"/>
              </a:rPr>
              <a:t>Voice Recognition Technology: </a:t>
            </a:r>
            <a:r>
              <a:rPr lang="en-US" dirty="0" smtClean="0">
                <a:latin typeface="Arial" pitchFamily="34" charset="0"/>
                <a:cs typeface="Arial" pitchFamily="34" charset="0"/>
                <a:hlinkClick r:id="rId3"/>
              </a:rPr>
              <a:t>http://www.enablemart.com</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Rapid Typing Zone (Typing Tutor): </a:t>
            </a:r>
            <a:r>
              <a:rPr lang="en-US" dirty="0" smtClean="0">
                <a:latin typeface="Arial" pitchFamily="34" charset="0"/>
                <a:cs typeface="Arial" pitchFamily="34" charset="0"/>
                <a:hlinkClick r:id="rId4"/>
              </a:rPr>
              <a:t>http://rapidtyping.com</a:t>
            </a:r>
            <a:r>
              <a:rPr lang="en-US" dirty="0" smtClean="0">
                <a:latin typeface="Arial" pitchFamily="34" charset="0"/>
                <a:cs typeface="Arial" pitchFamily="34" charset="0"/>
              </a:rPr>
              <a:t> </a:t>
            </a:r>
          </a:p>
          <a:p>
            <a:pPr lvl="1"/>
            <a:r>
              <a:rPr lang="en-US" dirty="0" err="1" smtClean="0">
                <a:latin typeface="Arial" pitchFamily="34" charset="0"/>
                <a:cs typeface="Arial" pitchFamily="34" charset="0"/>
              </a:rPr>
              <a:t>Balabolka</a:t>
            </a:r>
            <a:r>
              <a:rPr lang="en-US" dirty="0" smtClean="0">
                <a:latin typeface="Arial" pitchFamily="34" charset="0"/>
                <a:cs typeface="Arial" pitchFamily="34" charset="0"/>
              </a:rPr>
              <a:t>: </a:t>
            </a:r>
            <a:r>
              <a:rPr lang="en-US" dirty="0" smtClean="0">
                <a:latin typeface="Arial" pitchFamily="34" charset="0"/>
                <a:cs typeface="Arial" pitchFamily="34" charset="0"/>
                <a:hlinkClick r:id="rId5"/>
              </a:rPr>
              <a:t>http://cross-plus-a.com/balabolka.htm</a:t>
            </a:r>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a:p>
            <a:r>
              <a:rPr lang="en-US" sz="2600" dirty="0" smtClean="0">
                <a:latin typeface="Arial" pitchFamily="34" charset="0"/>
                <a:cs typeface="Arial" pitchFamily="34" charset="0"/>
              </a:rPr>
              <a:t>Digital Voice Recorders: </a:t>
            </a:r>
            <a:r>
              <a:rPr lang="en-US" sz="2600" dirty="0" smtClean="0">
                <a:latin typeface="Arial" pitchFamily="34" charset="0"/>
                <a:cs typeface="Arial" pitchFamily="34" charset="0"/>
                <a:hlinkClick r:id="rId6"/>
              </a:rPr>
              <a:t>http://store.sony.com/</a:t>
            </a:r>
            <a:r>
              <a:rPr lang="en-US" sz="2600" dirty="0" smtClean="0">
                <a:latin typeface="Arial" pitchFamily="34" charset="0"/>
                <a:cs typeface="Arial" pitchFamily="34" charset="0"/>
              </a:rPr>
              <a:t> </a:t>
            </a:r>
          </a:p>
          <a:p>
            <a:pPr>
              <a:buNone/>
            </a:pPr>
            <a:endParaRPr lang="en-US" sz="2600" dirty="0" smtClean="0">
              <a:latin typeface="Arial" pitchFamily="34" charset="0"/>
              <a:cs typeface="Arial" pitchFamily="34" charset="0"/>
            </a:endParaRPr>
          </a:p>
          <a:p>
            <a:r>
              <a:rPr lang="en-US" sz="2600" dirty="0" err="1" smtClean="0">
                <a:latin typeface="Arial" pitchFamily="34" charset="0"/>
                <a:cs typeface="Arial" pitchFamily="34" charset="0"/>
              </a:rPr>
              <a:t>Smartpen</a:t>
            </a:r>
            <a:r>
              <a:rPr lang="en-US" sz="2600" dirty="0" smtClean="0">
                <a:latin typeface="Arial" pitchFamily="34" charset="0"/>
                <a:cs typeface="Arial" pitchFamily="34" charset="0"/>
              </a:rPr>
              <a:t>: </a:t>
            </a:r>
            <a:r>
              <a:rPr lang="en-US" sz="2600" dirty="0" smtClean="0">
                <a:latin typeface="Arial" pitchFamily="34" charset="0"/>
                <a:cs typeface="Arial" pitchFamily="34" charset="0"/>
                <a:hlinkClick r:id="rId7"/>
              </a:rPr>
              <a:t>http://www.livescribe.com</a:t>
            </a:r>
            <a:r>
              <a:rPr lang="en-US" sz="2600" dirty="0" smtClean="0">
                <a:latin typeface="Arial" pitchFamily="34" charset="0"/>
                <a:cs typeface="Arial" pitchFamily="34" charset="0"/>
              </a:rPr>
              <a:t> </a:t>
            </a:r>
          </a:p>
          <a:p>
            <a:endParaRPr lang="en-US" sz="2600" dirty="0" smtClean="0">
              <a:latin typeface="Arial" pitchFamily="34" charset="0"/>
              <a:cs typeface="Arial" pitchFamily="34" charset="0"/>
            </a:endParaRPr>
          </a:p>
          <a:p>
            <a:r>
              <a:rPr lang="en-US" sz="2600" dirty="0" smtClean="0">
                <a:latin typeface="Arial" pitchFamily="34" charset="0"/>
                <a:cs typeface="Arial" pitchFamily="34" charset="0"/>
              </a:rPr>
              <a:t>DANA: </a:t>
            </a:r>
            <a:r>
              <a:rPr lang="en-US" sz="2600" dirty="0" smtClean="0">
                <a:latin typeface="Arial" pitchFamily="34" charset="0"/>
                <a:cs typeface="Arial" pitchFamily="34" charset="0"/>
                <a:hlinkClick r:id="rId8"/>
              </a:rPr>
              <a:t>http://www.neo-direct.com/Dana/default.aspx</a:t>
            </a:r>
            <a:r>
              <a:rPr lang="en-US" sz="2600" dirty="0" smtClean="0">
                <a:latin typeface="Arial" pitchFamily="34" charset="0"/>
                <a:cs typeface="Arial" pitchFamily="34" charset="0"/>
              </a:rPr>
              <a:t> </a:t>
            </a:r>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458200" cy="1066800"/>
          </a:xfrm>
        </p:spPr>
        <p:txBody>
          <a:bodyPr>
            <a:noAutofit/>
          </a:bodyPr>
          <a:lstStyle/>
          <a:p>
            <a:r>
              <a:rPr lang="en-US" sz="3800" b="1" dirty="0" smtClean="0">
                <a:latin typeface="Arial" pitchFamily="34" charset="0"/>
                <a:cs typeface="Arial" pitchFamily="34" charset="0"/>
              </a:rPr>
              <a:t>Where can I Order These Products?</a:t>
            </a:r>
            <a:endParaRPr lang="en-US" sz="3800"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itchFamily="34" charset="0"/>
                <a:cs typeface="Arial" pitchFamily="34" charset="0"/>
              </a:rPr>
              <a:t>Software programs for </a:t>
            </a:r>
            <a:r>
              <a:rPr lang="en-US" sz="2600" dirty="0" err="1" smtClean="0">
                <a:latin typeface="Arial" pitchFamily="34" charset="0"/>
                <a:cs typeface="Arial" pitchFamily="34" charset="0"/>
              </a:rPr>
              <a:t>Dyscaculia</a:t>
            </a:r>
            <a:endParaRPr lang="en-US" sz="2600" dirty="0" smtClean="0">
              <a:latin typeface="Arial" pitchFamily="34" charset="0"/>
              <a:cs typeface="Arial" pitchFamily="34" charset="0"/>
            </a:endParaRPr>
          </a:p>
          <a:p>
            <a:pPr lvl="1"/>
            <a:r>
              <a:rPr lang="en-US" sz="2400" dirty="0" err="1" smtClean="0">
                <a:latin typeface="Arial" pitchFamily="34" charset="0"/>
                <a:cs typeface="Arial" pitchFamily="34" charset="0"/>
              </a:rPr>
              <a:t>MathPad</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&amp; </a:t>
            </a:r>
            <a:r>
              <a:rPr lang="en-US" sz="2400" dirty="0" err="1" smtClean="0">
                <a:latin typeface="Arial" pitchFamily="34" charset="0"/>
                <a:cs typeface="Arial" pitchFamily="34" charset="0"/>
              </a:rPr>
              <a:t>MathTalk</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smtClean="0">
                <a:latin typeface="Arial" pitchFamily="34" charset="0"/>
                <a:cs typeface="Arial" pitchFamily="34" charset="0"/>
                <a:hlinkClick r:id="rId3"/>
              </a:rPr>
              <a:t>http://www.mathtalk.com/</a:t>
            </a:r>
            <a:r>
              <a:rPr lang="en-US" sz="2400" dirty="0" smtClean="0">
                <a:latin typeface="Arial" pitchFamily="34" charset="0"/>
                <a:cs typeface="Arial" pitchFamily="34" charset="0"/>
              </a:rPr>
              <a:t> </a:t>
            </a:r>
          </a:p>
          <a:p>
            <a:pPr lvl="1"/>
            <a:r>
              <a:rPr lang="en-US" sz="2400" dirty="0" smtClean="0">
                <a:latin typeface="Arial" pitchFamily="34" charset="0"/>
                <a:cs typeface="Arial" pitchFamily="34" charset="0"/>
              </a:rPr>
              <a:t>Merit Solutions for Learning Disabilities: </a:t>
            </a:r>
            <a:r>
              <a:rPr lang="en-US" sz="2400" dirty="0" smtClean="0">
                <a:latin typeface="Arial" pitchFamily="34" charset="0"/>
                <a:cs typeface="Arial" pitchFamily="34" charset="0"/>
                <a:hlinkClick r:id="rId4"/>
              </a:rPr>
              <a:t>http://www.meritsoftware.com/</a:t>
            </a:r>
            <a:r>
              <a:rPr lang="en-US" sz="2400" dirty="0" smtClean="0">
                <a:latin typeface="Arial" pitchFamily="34" charset="0"/>
                <a:cs typeface="Arial" pitchFamily="34" charset="0"/>
              </a:rPr>
              <a:t> </a:t>
            </a:r>
          </a:p>
          <a:p>
            <a:pPr lvl="1"/>
            <a:r>
              <a:rPr lang="en-US" sz="2400" dirty="0" smtClean="0">
                <a:latin typeface="Arial" pitchFamily="34" charset="0"/>
                <a:cs typeface="Arial" pitchFamily="34" charset="0"/>
              </a:rPr>
              <a:t>GeoGebra: </a:t>
            </a:r>
            <a:r>
              <a:rPr lang="en-US" sz="2400" dirty="0" smtClean="0">
                <a:latin typeface="Arial" pitchFamily="34" charset="0"/>
                <a:cs typeface="Arial" pitchFamily="34" charset="0"/>
                <a:hlinkClick r:id="rId5"/>
              </a:rPr>
              <a:t>http://www.geogebra.org/cms/</a:t>
            </a:r>
            <a:r>
              <a:rPr lang="en-US" sz="2400" dirty="0" smtClean="0">
                <a:latin typeface="Arial" pitchFamily="34" charset="0"/>
                <a:cs typeface="Arial" pitchFamily="34" charset="0"/>
              </a:rPr>
              <a:t> </a:t>
            </a:r>
          </a:p>
          <a:p>
            <a:pPr>
              <a:buNone/>
            </a:pPr>
            <a:endParaRPr lang="en-US" sz="2600" dirty="0" smtClean="0">
              <a:latin typeface="Arial" pitchFamily="34" charset="0"/>
              <a:cs typeface="Arial" pitchFamily="34" charset="0"/>
            </a:endParaRPr>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Resources</a:t>
            </a:r>
            <a:endParaRPr lang="en-US" dirty="0"/>
          </a:p>
        </p:txBody>
      </p:sp>
      <p:pic>
        <p:nvPicPr>
          <p:cNvPr id="31746" name="Picture 2" descr="http://www.minnesotanonprofits.org/images-gallery/online-library.JPG"/>
          <p:cNvPicPr>
            <a:picLocks noChangeAspect="1" noChangeArrowheads="1"/>
          </p:cNvPicPr>
          <p:nvPr/>
        </p:nvPicPr>
        <p:blipFill>
          <a:blip r:embed="rId2" cstate="print"/>
          <a:srcRect/>
          <a:stretch>
            <a:fillRect/>
          </a:stretch>
        </p:blipFill>
        <p:spPr bwMode="auto">
          <a:xfrm>
            <a:off x="5410200" y="3962400"/>
            <a:ext cx="3733800" cy="2895600"/>
          </a:xfrm>
          <a:prstGeom prst="rect">
            <a:avLst/>
          </a:prstGeom>
          <a:noFill/>
        </p:spPr>
      </p:pic>
      <p:sp>
        <p:nvSpPr>
          <p:cNvPr id="5" name="Slide Number Placeholder 4"/>
          <p:cNvSpPr>
            <a:spLocks noGrp="1"/>
          </p:cNvSpPr>
          <p:nvPr>
            <p:ph type="sldNum" sz="quarter" idx="12"/>
          </p:nvPr>
        </p:nvSpPr>
        <p:spPr/>
        <p:txBody>
          <a:bodyPr/>
          <a:lstStyle/>
          <a:p>
            <a:fld id="{AAA8EA8A-2448-4053-85B1-AD787982617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Regional Disability Coordinators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itchFamily="34" charset="0"/>
                <a:cs typeface="Arial" pitchFamily="34" charset="0"/>
              </a:rPr>
              <a:t>Boston Region–Lisa Kosh</a:t>
            </a:r>
          </a:p>
          <a:p>
            <a:pPr>
              <a:buNone/>
            </a:pPr>
            <a:r>
              <a:rPr lang="en-US" sz="2600" dirty="0" smtClean="0">
                <a:latin typeface="Arial" pitchFamily="34" charset="0"/>
                <a:cs typeface="Arial" pitchFamily="34" charset="0"/>
              </a:rPr>
              <a:t>	</a:t>
            </a:r>
            <a:r>
              <a:rPr lang="en-US" sz="2600" dirty="0" smtClean="0">
                <a:latin typeface="Arial" pitchFamily="34" charset="0"/>
                <a:cs typeface="Arial" pitchFamily="34" charset="0"/>
                <a:hlinkClick r:id="rId2"/>
              </a:rPr>
              <a:t>lisa.kosh@humanitas.com</a:t>
            </a:r>
            <a:r>
              <a:rPr lang="en-US" sz="2600" dirty="0" smtClean="0">
                <a:latin typeface="Arial" pitchFamily="34" charset="0"/>
                <a:cs typeface="Arial" pitchFamily="34" charset="0"/>
              </a:rPr>
              <a:t> </a:t>
            </a:r>
          </a:p>
          <a:p>
            <a:r>
              <a:rPr lang="en-US" sz="2600" dirty="0" smtClean="0">
                <a:latin typeface="Arial" pitchFamily="34" charset="0"/>
                <a:cs typeface="Arial" pitchFamily="34" charset="0"/>
              </a:rPr>
              <a:t>Philadelphia and Atlanta Regions–Nikki Jackson </a:t>
            </a:r>
          </a:p>
          <a:p>
            <a:pPr>
              <a:buFontTx/>
              <a:buNone/>
            </a:pPr>
            <a:r>
              <a:rPr lang="en-US" sz="2600" dirty="0" smtClean="0">
                <a:latin typeface="Arial" pitchFamily="34" charset="0"/>
                <a:cs typeface="Arial" pitchFamily="34" charset="0"/>
              </a:rPr>
              <a:t>   </a:t>
            </a:r>
            <a:r>
              <a:rPr lang="en-US" sz="2600" dirty="0" smtClean="0">
                <a:latin typeface="Arial" pitchFamily="34" charset="0"/>
                <a:cs typeface="Arial" pitchFamily="34" charset="0"/>
                <a:hlinkClick r:id="rId3"/>
              </a:rPr>
              <a:t>nikki.jackson@humantias.com</a:t>
            </a:r>
            <a:r>
              <a:rPr lang="en-US" sz="2600" dirty="0" smtClean="0">
                <a:latin typeface="Arial" pitchFamily="34" charset="0"/>
                <a:cs typeface="Arial" pitchFamily="34" charset="0"/>
              </a:rPr>
              <a:t> </a:t>
            </a:r>
          </a:p>
          <a:p>
            <a:r>
              <a:rPr lang="en-US" sz="2600" dirty="0" smtClean="0">
                <a:latin typeface="Arial" pitchFamily="34" charset="0"/>
                <a:cs typeface="Arial" pitchFamily="34" charset="0"/>
              </a:rPr>
              <a:t>Dallas Region–Laura Kuhn</a:t>
            </a:r>
          </a:p>
          <a:p>
            <a:pPr>
              <a:buNone/>
            </a:pPr>
            <a:r>
              <a:rPr lang="en-US" sz="2600" dirty="0" smtClean="0">
                <a:solidFill>
                  <a:srgbClr val="C00000"/>
                </a:solidFill>
                <a:latin typeface="Arial" pitchFamily="34" charset="0"/>
                <a:cs typeface="Arial" pitchFamily="34" charset="0"/>
              </a:rPr>
              <a:t>   </a:t>
            </a:r>
            <a:r>
              <a:rPr lang="en-US" sz="2600" dirty="0" smtClean="0">
                <a:solidFill>
                  <a:srgbClr val="FFFF00"/>
                </a:solidFill>
                <a:latin typeface="Arial" pitchFamily="34" charset="0"/>
                <a:cs typeface="Arial" pitchFamily="34" charset="0"/>
                <a:hlinkClick r:id="rId4"/>
              </a:rPr>
              <a:t>laura.kuhn@humanitas.com</a:t>
            </a:r>
            <a:r>
              <a:rPr lang="en-US" sz="2600" dirty="0" smtClean="0">
                <a:solidFill>
                  <a:srgbClr val="FFFF00"/>
                </a:solidFill>
                <a:latin typeface="Arial" pitchFamily="34" charset="0"/>
                <a:cs typeface="Arial" pitchFamily="34" charset="0"/>
              </a:rPr>
              <a:t> </a:t>
            </a:r>
            <a:endParaRPr lang="en-US" sz="2600" dirty="0" smtClean="0">
              <a:latin typeface="Arial" pitchFamily="34" charset="0"/>
              <a:cs typeface="Arial" pitchFamily="34" charset="0"/>
            </a:endParaRPr>
          </a:p>
          <a:p>
            <a:r>
              <a:rPr lang="en-US" dirty="0" smtClean="0">
                <a:solidFill>
                  <a:schemeClr val="tx1"/>
                </a:solidFill>
                <a:latin typeface="Arial" pitchFamily="34" charset="0"/>
                <a:cs typeface="Arial" pitchFamily="34" charset="0"/>
              </a:rPr>
              <a:t>Chicago and San Francisco Regions–Kim Jones</a:t>
            </a:r>
          </a:p>
          <a:p>
            <a:pPr marL="342900" lvl="1" indent="-342900">
              <a:buFontTx/>
              <a:buNone/>
            </a:pPr>
            <a:r>
              <a:rPr lang="en-US"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hlinkClick r:id="rId5"/>
              </a:rPr>
              <a:t>kim.jones@humanitas.com</a:t>
            </a:r>
            <a:r>
              <a:rPr lang="en-US" dirty="0" smtClean="0">
                <a:solidFill>
                  <a:srgbClr val="C00000"/>
                </a:solidFill>
                <a:latin typeface="Arial" pitchFamily="34" charset="0"/>
                <a:cs typeface="Arial" pitchFamily="34" charset="0"/>
              </a:rPr>
              <a:t> </a:t>
            </a:r>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382000" cy="1066800"/>
          </a:xfrm>
        </p:spPr>
        <p:txBody>
          <a:bodyPr/>
          <a:lstStyle/>
          <a:p>
            <a:r>
              <a:rPr lang="en-US" b="1" dirty="0" smtClean="0">
                <a:latin typeface="Arial" pitchFamily="34" charset="0"/>
                <a:cs typeface="Arial" pitchFamily="34" charset="0"/>
              </a:rPr>
              <a:t>Job Corps Disability Website</a:t>
            </a:r>
            <a:endParaRPr lang="en-US" b="1" dirty="0">
              <a:latin typeface="Arial" pitchFamily="34" charset="0"/>
              <a:cs typeface="Arial" pitchFamily="34" charset="0"/>
            </a:endParaRPr>
          </a:p>
        </p:txBody>
      </p:sp>
      <p:pic>
        <p:nvPicPr>
          <p:cNvPr id="6" name="Content Placeholder 5"/>
          <p:cNvPicPr>
            <a:picLocks noGrp="1"/>
          </p:cNvPicPr>
          <p:nvPr>
            <p:ph idx="1"/>
          </p:nvPr>
        </p:nvPicPr>
        <p:blipFill>
          <a:blip r:embed="rId2" cstate="print"/>
          <a:srcRect r="50801" b="4800"/>
          <a:stretch>
            <a:fillRect/>
          </a:stretch>
        </p:blipFill>
        <p:spPr bwMode="auto">
          <a:xfrm>
            <a:off x="304800" y="2209800"/>
            <a:ext cx="8458200" cy="43640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AA8EA8A-2448-4053-85B1-AD787982617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5800" cy="1219200"/>
          </a:xfrm>
        </p:spPr>
        <p:txBody>
          <a:bodyPr>
            <a:noAutofit/>
          </a:bodyPr>
          <a:lstStyle/>
          <a:p>
            <a:r>
              <a:rPr lang="en-US" b="1" dirty="0" smtClean="0">
                <a:latin typeface="Arial" pitchFamily="34" charset="0"/>
                <a:cs typeface="Arial" pitchFamily="34" charset="0"/>
              </a:rPr>
              <a:t>Job Corps Learning Disability Website</a:t>
            </a:r>
            <a:endParaRPr lang="en-US" b="1" dirty="0">
              <a:latin typeface="Arial" pitchFamily="34" charset="0"/>
              <a:cs typeface="Arial" pitchFamily="34" charset="0"/>
            </a:endParaRPr>
          </a:p>
        </p:txBody>
      </p:sp>
      <p:pic>
        <p:nvPicPr>
          <p:cNvPr id="4" name="Content Placeholder 3"/>
          <p:cNvPicPr>
            <a:picLocks noGrp="1"/>
          </p:cNvPicPr>
          <p:nvPr>
            <p:ph idx="1"/>
          </p:nvPr>
        </p:nvPicPr>
        <p:blipFill>
          <a:blip r:embed="rId2" cstate="print"/>
          <a:srcRect r="51122" b="5200"/>
          <a:stretch>
            <a:fillRect/>
          </a:stretch>
        </p:blipFill>
        <p:spPr bwMode="auto">
          <a:xfrm>
            <a:off x="381000" y="2249488"/>
            <a:ext cx="8382000" cy="43243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b="1" dirty="0" smtClean="0">
                <a:latin typeface="Arial" pitchFamily="34" charset="0"/>
                <a:cs typeface="Arial" pitchFamily="34" charset="0"/>
              </a:rPr>
              <a:t>Learning Disabilities Association of America (http://www.ldnatl.org)</a:t>
            </a:r>
            <a:endParaRPr lang="en-US" sz="3800"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cstate="print"/>
          <a:srcRect t="13200" r="49519" b="6000"/>
          <a:stretch>
            <a:fillRect/>
          </a:stretch>
        </p:blipFill>
        <p:spPr bwMode="auto">
          <a:xfrm>
            <a:off x="457200" y="2362201"/>
            <a:ext cx="8229600" cy="43433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National Center for Learning Disabilities (http://www.ncld.org)</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cstate="print"/>
          <a:srcRect l="463" t="14179" r="50463" b="6000"/>
          <a:stretch>
            <a:fillRect/>
          </a:stretch>
        </p:blipFill>
        <p:spPr bwMode="auto">
          <a:xfrm>
            <a:off x="381000" y="2362200"/>
            <a:ext cx="8229600" cy="44100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53400" cy="1066800"/>
          </a:xfrm>
        </p:spPr>
        <p:txBody>
          <a:bodyPr>
            <a:noAutofit/>
          </a:bodyPr>
          <a:lstStyle/>
          <a:p>
            <a:r>
              <a:rPr lang="en-US" b="1" dirty="0" smtClean="0">
                <a:latin typeface="Arial" pitchFamily="34" charset="0"/>
                <a:cs typeface="Arial" pitchFamily="34" charset="0"/>
              </a:rPr>
              <a:t>LD Online (http://www.ldonline.org)</a:t>
            </a:r>
            <a:endParaRPr lang="en-US" b="1" dirty="0">
              <a:latin typeface="Arial" pitchFamily="34" charset="0"/>
              <a:cs typeface="Arial" pitchFamily="34" charset="0"/>
            </a:endParaRPr>
          </a:p>
        </p:txBody>
      </p:sp>
      <p:pic>
        <p:nvPicPr>
          <p:cNvPr id="6" name="Picture 5"/>
          <p:cNvPicPr/>
          <p:nvPr/>
        </p:nvPicPr>
        <p:blipFill>
          <a:blip r:embed="rId3" cstate="print"/>
          <a:srcRect t="14151" r="50641" b="4800"/>
          <a:stretch>
            <a:fillRect/>
          </a:stretch>
        </p:blipFill>
        <p:spPr bwMode="auto">
          <a:xfrm>
            <a:off x="457200" y="2209800"/>
            <a:ext cx="8305800" cy="4572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AA8EA8A-2448-4053-85B1-AD787982617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Autofit/>
          </a:bodyPr>
          <a:lstStyle/>
          <a:p>
            <a:r>
              <a:rPr lang="en-US" b="1" dirty="0" smtClean="0">
                <a:latin typeface="Arial" pitchFamily="34" charset="0"/>
                <a:cs typeface="Arial" pitchFamily="34" charset="0"/>
              </a:rPr>
              <a:t>What is NOT Considered a Learning Disability</a:t>
            </a:r>
            <a:endParaRPr lang="en-US"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2600" dirty="0" smtClean="0">
                <a:latin typeface="Arial" pitchFamily="34" charset="0"/>
                <a:cs typeface="Arial" pitchFamily="34" charset="0"/>
              </a:rPr>
              <a:t>Anxiety</a:t>
            </a:r>
          </a:p>
          <a:p>
            <a:r>
              <a:rPr lang="en-US" sz="2600" dirty="0" smtClean="0">
                <a:latin typeface="Arial" pitchFamily="34" charset="0"/>
                <a:cs typeface="Arial" pitchFamily="34" charset="0"/>
              </a:rPr>
              <a:t>Depression</a:t>
            </a:r>
          </a:p>
          <a:p>
            <a:r>
              <a:rPr lang="en-US" sz="2600" dirty="0" smtClean="0">
                <a:latin typeface="Arial" pitchFamily="34" charset="0"/>
                <a:cs typeface="Arial" pitchFamily="34" charset="0"/>
              </a:rPr>
              <a:t>Emotional trauma</a:t>
            </a:r>
          </a:p>
          <a:p>
            <a:r>
              <a:rPr lang="en-US" sz="2600" dirty="0" smtClean="0">
                <a:latin typeface="Arial" pitchFamily="34" charset="0"/>
                <a:cs typeface="Arial" pitchFamily="34" charset="0"/>
              </a:rPr>
              <a:t>Stressful events</a:t>
            </a:r>
          </a:p>
          <a:p>
            <a:r>
              <a:rPr lang="en-US" sz="2600" dirty="0" smtClean="0">
                <a:latin typeface="Arial" pitchFamily="34" charset="0"/>
                <a:cs typeface="Arial" pitchFamily="34" charset="0"/>
              </a:rPr>
              <a:t>ADHD</a:t>
            </a:r>
          </a:p>
          <a:p>
            <a:r>
              <a:rPr lang="en-US" sz="2600" dirty="0" smtClean="0">
                <a:latin typeface="Arial" pitchFamily="34" charset="0"/>
                <a:cs typeface="Arial" pitchFamily="34" charset="0"/>
              </a:rPr>
              <a:t>Autism</a:t>
            </a:r>
            <a:endParaRPr lang="en-US" sz="2600" dirty="0">
              <a:latin typeface="Arial" pitchFamily="34" charset="0"/>
              <a:cs typeface="Arial" pitchFamily="34" charset="0"/>
            </a:endParaRPr>
          </a:p>
        </p:txBody>
      </p:sp>
      <p:pic>
        <p:nvPicPr>
          <p:cNvPr id="5" name="il_fi" descr="http://alt.coxnewsweb.com/shared-blogs/palmbeach/extracredit/upload/2008/07/stressed_students_wanted/stressed.jpg"/>
          <p:cNvPicPr>
            <a:picLocks noGrp="1"/>
          </p:cNvPicPr>
          <p:nvPr>
            <p:ph sz="half" idx="2"/>
          </p:nvPr>
        </p:nvPicPr>
        <p:blipFill>
          <a:blip r:embed="rId3" cstate="print"/>
          <a:srcRect/>
          <a:stretch>
            <a:fillRect/>
          </a:stretch>
        </p:blipFill>
        <p:spPr bwMode="auto">
          <a:xfrm>
            <a:off x="5181600" y="2362200"/>
            <a:ext cx="3200400" cy="3962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AAA8EA8A-2448-4053-85B1-AD787982617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458200" cy="1066800"/>
          </a:xfrm>
        </p:spPr>
        <p:txBody>
          <a:bodyPr>
            <a:noAutofit/>
          </a:bodyPr>
          <a:lstStyle/>
          <a:p>
            <a:r>
              <a:rPr lang="en-US" b="1" dirty="0" smtClean="0">
                <a:latin typeface="Arial" pitchFamily="34" charset="0"/>
                <a:cs typeface="Arial" pitchFamily="34" charset="0"/>
              </a:rPr>
              <a:t>Job Accommodation Network (JAN) </a:t>
            </a:r>
            <a:r>
              <a:rPr lang="en-US" sz="2800" b="1" dirty="0" smtClean="0">
                <a:latin typeface="Arial" pitchFamily="34" charset="0"/>
                <a:cs typeface="Arial" pitchFamily="34" charset="0"/>
              </a:rPr>
              <a:t>(http://askjan.org)</a:t>
            </a:r>
            <a:endParaRPr lang="en-US" sz="2800" b="1" dirty="0">
              <a:latin typeface="Arial" pitchFamily="34" charset="0"/>
              <a:cs typeface="Arial" pitchFamily="34" charset="0"/>
            </a:endParaRPr>
          </a:p>
        </p:txBody>
      </p:sp>
      <p:pic>
        <p:nvPicPr>
          <p:cNvPr id="4" name="Content Placeholder 3"/>
          <p:cNvPicPr>
            <a:picLocks noGrp="1" noChangeAspect="1" noChangeArrowheads="1"/>
          </p:cNvPicPr>
          <p:nvPr>
            <p:ph idx="1"/>
          </p:nvPr>
        </p:nvPicPr>
        <p:blipFill>
          <a:blip r:embed="rId3" cstate="print"/>
          <a:srcRect t="13829" r="1102" b="7526"/>
          <a:stretch>
            <a:fillRect/>
          </a:stretch>
        </p:blipFill>
        <p:spPr>
          <a:xfrm>
            <a:off x="228600" y="2286000"/>
            <a:ext cx="8534400" cy="4419600"/>
          </a:xfrm>
          <a:noFill/>
        </p:spPr>
      </p:pic>
      <p:sp>
        <p:nvSpPr>
          <p:cNvPr id="5" name="Slide Number Placeholder 4"/>
          <p:cNvSpPr>
            <a:spLocks noGrp="1"/>
          </p:cNvSpPr>
          <p:nvPr>
            <p:ph type="sldNum" sz="quarter" idx="12"/>
          </p:nvPr>
        </p:nvSpPr>
        <p:spPr/>
        <p:txBody>
          <a:bodyPr/>
          <a:lstStyle/>
          <a:p>
            <a:fld id="{AAA8EA8A-2448-4053-85B1-AD787982617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pic>
        <p:nvPicPr>
          <p:cNvPr id="4" name="il_fi" descr="http://www.careerealism.com/home/jtodonnell/careerealism.com/wp-content/uploads/2011/01/01.12.11-3-Questions-All-Hiring-Managers-Asks-Themselves-When-Considering-YOU-for-the-Job-Article.png"/>
          <p:cNvPicPr>
            <a:picLocks noGrp="1"/>
          </p:cNvPicPr>
          <p:nvPr>
            <p:ph idx="1"/>
          </p:nvPr>
        </p:nvPicPr>
        <p:blipFill>
          <a:blip r:embed="rId2" cstate="print"/>
          <a:srcRect/>
          <a:stretch>
            <a:fillRect/>
          </a:stretch>
        </p:blipFill>
        <p:spPr bwMode="auto">
          <a:xfrm>
            <a:off x="838200" y="2286000"/>
            <a:ext cx="7772400" cy="351631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AAA8EA8A-2448-4053-85B1-AD7879826174}"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Arial" pitchFamily="34" charset="0"/>
              </a:rPr>
              <a:t>Assistive Technology Service</a:t>
            </a:r>
            <a:endParaRPr lang="en-US" b="1"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r>
              <a:rPr lang="en-US" i="1" dirty="0" smtClean="0">
                <a:latin typeface="Arial" pitchFamily="34" charset="0"/>
                <a:cs typeface="Arial" pitchFamily="34" charset="0"/>
              </a:rPr>
              <a:t>Assistive Technology service is defined as:</a:t>
            </a:r>
          </a:p>
          <a:p>
            <a:pPr>
              <a:buNone/>
            </a:pPr>
            <a:endParaRPr lang="en-US" i="1" dirty="0" smtClean="0">
              <a:latin typeface="Arial" pitchFamily="34" charset="0"/>
              <a:cs typeface="Arial" pitchFamily="34" charset="0"/>
            </a:endParaRPr>
          </a:p>
          <a:p>
            <a:pPr lvl="1"/>
            <a:r>
              <a:rPr lang="en-US" i="1" dirty="0" smtClean="0">
                <a:latin typeface="Arial" pitchFamily="34" charset="0"/>
                <a:cs typeface="Arial" pitchFamily="34" charset="0"/>
              </a:rPr>
              <a:t>Directly assisting an individual with a disability in the selection, acquisition, or use of an assistive technology device.</a:t>
            </a:r>
            <a:endParaRPr lang="en-US" i="1" dirty="0" smtClean="0"/>
          </a:p>
        </p:txBody>
      </p:sp>
      <p:sp>
        <p:nvSpPr>
          <p:cNvPr id="4" name="Slide Number Placeholder 3"/>
          <p:cNvSpPr>
            <a:spLocks noGrp="1"/>
          </p:cNvSpPr>
          <p:nvPr>
            <p:ph type="sldNum" sz="quarter" idx="12"/>
          </p:nvPr>
        </p:nvSpPr>
        <p:spPr/>
        <p:txBody>
          <a:bodyPr/>
          <a:lstStyle/>
          <a:p>
            <a:fld id="{00283E5D-9000-4F70-9FA0-ECE94F77A8B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Assistive Technology Device</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i="1" dirty="0" smtClean="0">
                <a:latin typeface="Arial" pitchFamily="34" charset="0"/>
                <a:cs typeface="Arial" pitchFamily="34" charset="0"/>
              </a:rPr>
              <a:t>An assistive technology device is defined as:</a:t>
            </a:r>
          </a:p>
          <a:p>
            <a:pPr>
              <a:buNone/>
            </a:pPr>
            <a:endParaRPr lang="en-US" i="1" dirty="0" smtClean="0"/>
          </a:p>
          <a:p>
            <a:pPr lvl="1"/>
            <a:r>
              <a:rPr lang="en-US" i="1" dirty="0" smtClean="0">
                <a:latin typeface="Arial" pitchFamily="34" charset="0"/>
                <a:cs typeface="Arial" pitchFamily="34" charset="0"/>
              </a:rPr>
              <a:t>Any item, piece of equipment, or product system, whether acquired commercially off the shelf, modified, or customized, that is used to increase, maintain, or improve functional capabilities of individuals with disabilities.</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A8EA8A-2448-4053-85B1-AD7879826174}"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atin typeface="Arial" pitchFamily="34" charset="0"/>
                <a:cs typeface="Arial" pitchFamily="34" charset="0"/>
              </a:rPr>
              <a:t>Types of Assistive Technology</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Arial" pitchFamily="34" charset="0"/>
                <a:cs typeface="Arial" pitchFamily="34" charset="0"/>
              </a:rPr>
              <a:t>No-tech/Low-tech assistive technology devices are typically low cost and do not require the use of a computer or computer software to provide a benefit to an individual with a disability.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Mid-tech assistive technology usually offers the same advantages of low-tech devices.  They are often more lightweight and portable, allowing them to be used anywhere and are relatively inexpensive.</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Hi-tech assistive technology devices are costly and more complex electronic devices, such as computers and specialized software.  High-tech devices often incorporate multiple features and may be used to meet a variety of needs. </a:t>
            </a:r>
          </a:p>
          <a:p>
            <a:endParaRPr lang="en-US" dirty="0"/>
          </a:p>
        </p:txBody>
      </p:sp>
      <p:sp>
        <p:nvSpPr>
          <p:cNvPr id="4" name="Slide Number Placeholder 3"/>
          <p:cNvSpPr>
            <a:spLocks noGrp="1"/>
          </p:cNvSpPr>
          <p:nvPr>
            <p:ph type="sldNum" sz="quarter" idx="12"/>
          </p:nvPr>
        </p:nvSpPr>
        <p:spPr/>
        <p:txBody>
          <a:bodyPr/>
          <a:lstStyle/>
          <a:p>
            <a:fld id="{AAA8EA8A-2448-4053-85B1-AD7879826174}"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dirty="0" smtClean="0">
                <a:latin typeface="Arial" pitchFamily="34" charset="0"/>
                <a:cs typeface="Arial" pitchFamily="34" charset="0"/>
              </a:rPr>
              <a:t>Assistive Technology</a:t>
            </a:r>
            <a:endParaRPr lang="en-US" sz="4000" dirty="0">
              <a:latin typeface="Arial" pitchFamily="34" charset="0"/>
              <a:cs typeface="Arial" pitchFamily="34" charset="0"/>
            </a:endParaRPr>
          </a:p>
        </p:txBody>
      </p:sp>
      <p:sp>
        <p:nvSpPr>
          <p:cNvPr id="5" name="Subtitle 4"/>
          <p:cNvSpPr>
            <a:spLocks noGrp="1"/>
          </p:cNvSpPr>
          <p:nvPr>
            <p:ph type="subTitle" idx="1"/>
          </p:nvPr>
        </p:nvSpPr>
        <p:spPr/>
        <p:txBody>
          <a:bodyPr/>
          <a:lstStyle/>
          <a:p>
            <a:r>
              <a:rPr lang="en-US" b="1" dirty="0" smtClean="0">
                <a:latin typeface="Arial" pitchFamily="34" charset="0"/>
                <a:cs typeface="Arial" pitchFamily="34" charset="0"/>
              </a:rPr>
              <a:t>Writing Disabilities </a:t>
            </a:r>
            <a:endParaRPr lang="en-US" b="1" dirty="0">
              <a:latin typeface="Arial" pitchFamily="34" charset="0"/>
              <a:cs typeface="Arial" pitchFamily="34" charset="0"/>
            </a:endParaRPr>
          </a:p>
        </p:txBody>
      </p:sp>
      <p:pic>
        <p:nvPicPr>
          <p:cNvPr id="60418" name="Picture 2" descr="https://www.bilby.net/images/sign/thPGWClaw.jpg"/>
          <p:cNvPicPr>
            <a:picLocks noChangeAspect="1" noChangeArrowheads="1"/>
          </p:cNvPicPr>
          <p:nvPr/>
        </p:nvPicPr>
        <p:blipFill>
          <a:blip r:embed="rId2" cstate="print"/>
          <a:srcRect/>
          <a:stretch>
            <a:fillRect/>
          </a:stretch>
        </p:blipFill>
        <p:spPr bwMode="auto">
          <a:xfrm>
            <a:off x="5410200" y="3886200"/>
            <a:ext cx="3733800" cy="2819400"/>
          </a:xfrm>
          <a:prstGeom prst="rect">
            <a:avLst/>
          </a:prstGeom>
          <a:noFill/>
        </p:spPr>
      </p:pic>
      <p:sp>
        <p:nvSpPr>
          <p:cNvPr id="6" name="Slide Number Placeholder 5"/>
          <p:cNvSpPr>
            <a:spLocks noGrp="1"/>
          </p:cNvSpPr>
          <p:nvPr>
            <p:ph type="sldNum" sz="quarter" idx="12"/>
          </p:nvPr>
        </p:nvSpPr>
        <p:spPr/>
        <p:txBody>
          <a:bodyPr/>
          <a:lstStyle/>
          <a:p>
            <a:fld id="{AAA8EA8A-2448-4053-85B1-AD7879826174}"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RoutingRuleDescription xmlns="http://schemas.microsoft.com/sharepoint/v3">AT Webinar</RoutingRuleDescription>
    <PublishingStartDate xmlns="http://schemas.microsoft.com/sharepoint/v3" xsi:nil="true"/>
    <_DCDateCreated xmlns="http://schemas.microsoft.com/sharepoint/v3/fields" xsi:nil="true"/>
    <_dlc_DocId xmlns="b22f8f74-215c-4154-9939-bd29e4e8980e">XRUYQT3274NZ-1295120815-134</_dlc_DocId>
    <_dlc_DocIdUrl xmlns="b22f8f74-215c-4154-9939-bd29e4e8980e">
      <Url>https://supportservices.jobcorps.gov/disability/_layouts/15/DocIdRedir.aspx?ID=XRUYQT3274NZ-1295120815-134</Url>
      <Description>XRUYQT3274NZ-1295120815-134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F0022F1A0D1C40B084E91E69C83124" ma:contentTypeVersion="14" ma:contentTypeDescription="Create a new document." ma:contentTypeScope="" ma:versionID="e1b31ea0773c203abd828f378b237c97">
  <xsd:schema xmlns:xsd="http://www.w3.org/2001/XMLSchema" xmlns:xs="http://www.w3.org/2001/XMLSchema" xmlns:p="http://schemas.microsoft.com/office/2006/metadata/properties" xmlns:ns1="http://schemas.microsoft.com/sharepoint/v3" xmlns:ns2="http://schemas.microsoft.com/sharepoint/v3/fields" xmlns:ns3="b22f8f74-215c-4154-9939-bd29e4e8980e" targetNamespace="http://schemas.microsoft.com/office/2006/metadata/properties" ma:root="true" ma:fieldsID="06b32342b0b5b4cfc196223ba1900aca" ns1:_="" ns2:_="" ns3:_="">
    <xsd:import namespace="http://schemas.microsoft.com/sharepoint/v3"/>
    <xsd:import namespace="http://schemas.microsoft.com/sharepoint/v3/fields"/>
    <xsd:import namespace="b22f8f74-215c-4154-9939-bd29e4e8980e"/>
    <xsd:element name="properties">
      <xsd:complexType>
        <xsd:sequence>
          <xsd:element name="documentManagement">
            <xsd:complexType>
              <xsd:all>
                <xsd:element ref="ns1:PublishingStartDate" minOccurs="0"/>
                <xsd:element ref="ns1:PublishingExpirationDate" minOccurs="0"/>
                <xsd:element ref="ns1:RoutingRuleDescription"/>
                <xsd:element ref="ns2:_DCDateCreated"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element name="RoutingRuleDescription" ma:index="6" ma:displayName="Description" ma: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Created" ma:description="The date on which this resource was created" ma:format="DateTime"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0DFFF8-1894-455D-B61B-9FDB731D18F9}"/>
</file>

<file path=customXml/itemProps2.xml><?xml version="1.0" encoding="utf-8"?>
<ds:datastoreItem xmlns:ds="http://schemas.openxmlformats.org/officeDocument/2006/customXml" ds:itemID="{CF06F57F-3D3B-4D1A-8068-B5FA4E15738C}"/>
</file>

<file path=customXml/itemProps3.xml><?xml version="1.0" encoding="utf-8"?>
<ds:datastoreItem xmlns:ds="http://schemas.openxmlformats.org/officeDocument/2006/customXml" ds:itemID="{7E1820C8-8D14-4F41-A161-83E05626E3DC}"/>
</file>

<file path=customXml/itemProps4.xml><?xml version="1.0" encoding="utf-8"?>
<ds:datastoreItem xmlns:ds="http://schemas.openxmlformats.org/officeDocument/2006/customXml" ds:itemID="{E584FA11-0E70-41CA-9FCB-33A2AEC62F90}"/>
</file>

<file path=docProps/app.xml><?xml version="1.0" encoding="utf-8"?>
<Properties xmlns="http://schemas.openxmlformats.org/officeDocument/2006/extended-properties" xmlns:vt="http://schemas.openxmlformats.org/officeDocument/2006/docPropsVTypes">
  <Template>Urban</Template>
  <TotalTime>5376</TotalTime>
  <Words>1479</Words>
  <Application>Microsoft Office PowerPoint</Application>
  <PresentationFormat>On-screen Show (4:3)</PresentationFormat>
  <Paragraphs>346</Paragraphs>
  <Slides>51</Slides>
  <Notes>32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51</vt:i4>
      </vt:variant>
    </vt:vector>
  </HeadingPairs>
  <TitlesOfParts>
    <vt:vector size="52" baseType="lpstr">
      <vt:lpstr>Urban</vt:lpstr>
      <vt:lpstr>Assistive Technology Tools  Accommodating Students with  Learning and Math Disabilities</vt:lpstr>
      <vt:lpstr>Overview</vt:lpstr>
      <vt:lpstr>What is a Learning Disability?</vt:lpstr>
      <vt:lpstr>Slide 4</vt:lpstr>
      <vt:lpstr>What is NOT Considered a Learning Disability</vt:lpstr>
      <vt:lpstr>Assistive Technology Service</vt:lpstr>
      <vt:lpstr>Assistive Technology Device</vt:lpstr>
      <vt:lpstr>Types of Assistive Technology</vt:lpstr>
      <vt:lpstr>Assistive Technology</vt:lpstr>
      <vt:lpstr>Signs of Dysgraphia</vt:lpstr>
      <vt:lpstr>Types of Dysgraphia</vt:lpstr>
      <vt:lpstr>Pencil Grips</vt:lpstr>
      <vt:lpstr>Raised Lined Paper</vt:lpstr>
      <vt:lpstr>Talking Dictionary</vt:lpstr>
      <vt:lpstr>Removable Highlighter Tape</vt:lpstr>
      <vt:lpstr>Wynn Wizard  (Scanning and Reading Software)</vt:lpstr>
      <vt:lpstr>Visual Graphic Organizers:  Inspiration</vt:lpstr>
      <vt:lpstr>Word Prediction Software Programs</vt:lpstr>
      <vt:lpstr>Voice Recognition Technology</vt:lpstr>
      <vt:lpstr>Digital Voice Recorders</vt:lpstr>
      <vt:lpstr>DANA </vt:lpstr>
      <vt:lpstr>Smartpen: LiveScribe Echo Smartpen</vt:lpstr>
      <vt:lpstr>Rapid Typing Zone</vt:lpstr>
      <vt:lpstr>Balabolka</vt:lpstr>
      <vt:lpstr>Assistive Technology </vt:lpstr>
      <vt:lpstr>Dyscalculia</vt:lpstr>
      <vt:lpstr>Signs of Dyscalculia</vt:lpstr>
      <vt:lpstr>Specialty Paper</vt:lpstr>
      <vt:lpstr>Talking Calculators</vt:lpstr>
      <vt:lpstr>Talking Tape Measurer</vt:lpstr>
      <vt:lpstr>MathPad ™ &amp; MathTalk ™ Software</vt:lpstr>
      <vt:lpstr>Merit Solutions for Learning Disabilities Software</vt:lpstr>
      <vt:lpstr>GeoGebra</vt:lpstr>
      <vt:lpstr>Scenario–Meet Amber</vt:lpstr>
      <vt:lpstr>Possible AT Solutions for Amber</vt:lpstr>
      <vt:lpstr>Scenario–Meet Jeff</vt:lpstr>
      <vt:lpstr>Possible AT Solutions for Jeff</vt:lpstr>
      <vt:lpstr>Where Can I Order these Products?</vt:lpstr>
      <vt:lpstr>Where Can I Order these Products?</vt:lpstr>
      <vt:lpstr>Where can I Order These Products?</vt:lpstr>
      <vt:lpstr>Where can I Order These Products?</vt:lpstr>
      <vt:lpstr>Where can I Order These Products?</vt:lpstr>
      <vt:lpstr>Resources</vt:lpstr>
      <vt:lpstr>Regional Disability Coordinators</vt:lpstr>
      <vt:lpstr>Job Corps Disability Website</vt:lpstr>
      <vt:lpstr>Job Corps Learning Disability Website</vt:lpstr>
      <vt:lpstr>Learning Disabilities Association of America (http://www.ldnatl.org)</vt:lpstr>
      <vt:lpstr>National Center for Learning Disabilities (http://www.ncld.org)</vt:lpstr>
      <vt:lpstr>LD Online (http://www.ldonline.org)</vt:lpstr>
      <vt:lpstr>Job Accommodation Network (JAN) (http://askjan.org)</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Tools for Students: Accommodating Students with Learning and Math Disabilities</dc:title>
  <dc:creator>lkosh</dc:creator>
  <cp:lastModifiedBy>lkosh</cp:lastModifiedBy>
  <cp:revision>440</cp:revision>
  <dcterms:created xsi:type="dcterms:W3CDTF">2012-01-04T17:42:17Z</dcterms:created>
  <dcterms:modified xsi:type="dcterms:W3CDTF">2012-01-11T15:08:29Z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0x01010009F0022F1A0D1C40B084E91E69C83124</vt:lpwstr>
  </property>
  <property fmtid="{D5CDD505-2E9C-101B-9397-08002B2CF9AE}" pid="3" name="_dlc_DocIdItemGuid">
    <vt:lpwstr>b3cf2093-d89b-4712-9c31-6210ea7bf704</vt:lpwstr>
  </property>
</Properties>
</file>