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4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8" d="100"/>
          <a:sy n="98" d="100"/>
        </p:scale>
        <p:origin x="9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4.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727154-B239-4E3A-9BC9-7D54839CC324}" type="datetimeFigureOut">
              <a:rPr lang="en-US" smtClean="0"/>
              <a:t>10/28/2024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CDB98-768A-4536-B593-2466C1B10C41}" type="slidenum">
              <a:rPr lang="en-US" smtClean="0"/>
              <a:t>‹#›</a:t>
            </a:fld>
            <a:endParaRPr lang="en-US"/>
          </a:p>
        </p:txBody>
      </p:sp>
    </p:spTree>
    <p:extLst>
      <p:ext uri="{BB962C8B-B14F-4D97-AF65-F5344CB8AC3E}">
        <p14:creationId xmlns:p14="http://schemas.microsoft.com/office/powerpoint/2010/main" val="2036311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a:t>
            </a:r>
            <a:r>
              <a:rPr lang="en-US" dirty="0"/>
              <a:t>slide is a table that identifies who should have access to which screens and reports in CIS. This is also a great tool to share with your IT/POC so they appropriately limit or provide access to staff.  The first column, “Screens/Reports” includes the name of the screen/report in CIS, the middle column identifies who should have access, and the column on the right provides the name of the “System Functions Report” in CIS. The System Function Report lists each staff that has access to that screen/report. The DCs or IT/POC can review the system function report to verify that appropriate staff have access. </a:t>
            </a:r>
          </a:p>
        </p:txBody>
      </p:sp>
      <p:sp>
        <p:nvSpPr>
          <p:cNvPr id="4" name="Slide Number Placeholder 3"/>
          <p:cNvSpPr>
            <a:spLocks noGrp="1"/>
          </p:cNvSpPr>
          <p:nvPr>
            <p:ph type="sldNum" sz="quarter" idx="5"/>
          </p:nvPr>
        </p:nvSpPr>
        <p:spPr/>
        <p:txBody>
          <a:bodyPr/>
          <a:lstStyle/>
          <a:p>
            <a:fld id="{F61CB99A-D6FF-4C36-9C9E-C7FAF0A98548}" type="slidenum">
              <a:rPr lang="en-US" smtClean="0"/>
              <a:t>1</a:t>
            </a:fld>
            <a:endParaRPr lang="en-US"/>
          </a:p>
        </p:txBody>
      </p:sp>
    </p:spTree>
    <p:extLst>
      <p:ext uri="{BB962C8B-B14F-4D97-AF65-F5344CB8AC3E}">
        <p14:creationId xmlns:p14="http://schemas.microsoft.com/office/powerpoint/2010/main" val="192511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406C5-CB71-A05C-06F8-84F8B1618B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18E77-E0FF-90AF-552D-65BB672436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682BAFE-0287-75CE-9D2F-3B87E89F4DD7}"/>
              </a:ext>
            </a:extLst>
          </p:cNvPr>
          <p:cNvSpPr>
            <a:spLocks noGrp="1"/>
          </p:cNvSpPr>
          <p:nvPr>
            <p:ph type="dt" sz="half" idx="10"/>
          </p:nvPr>
        </p:nvSpPr>
        <p:spPr/>
        <p:txBody>
          <a:bodyPr/>
          <a:lstStyle/>
          <a:p>
            <a:fld id="{F8183A62-A146-4214-AE5D-6B1AE30E87C1}" type="datetimeFigureOut">
              <a:rPr lang="en-US" smtClean="0"/>
              <a:t>10/28/2024</a:t>
            </a:fld>
            <a:endParaRPr lang="en-US"/>
          </a:p>
        </p:txBody>
      </p:sp>
      <p:sp>
        <p:nvSpPr>
          <p:cNvPr id="5" name="Footer Placeholder 4">
            <a:extLst>
              <a:ext uri="{FF2B5EF4-FFF2-40B4-BE49-F238E27FC236}">
                <a16:creationId xmlns:a16="http://schemas.microsoft.com/office/drawing/2014/main" id="{B7086899-4926-5C74-7D6E-5C42A6CA68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7FA6A5-351A-F4A8-C248-8C35EAFD5DF4}"/>
              </a:ext>
            </a:extLst>
          </p:cNvPr>
          <p:cNvSpPr>
            <a:spLocks noGrp="1"/>
          </p:cNvSpPr>
          <p:nvPr>
            <p:ph type="sldNum" sz="quarter" idx="12"/>
          </p:nvPr>
        </p:nvSpPr>
        <p:spPr/>
        <p:txBody>
          <a:bodyPr/>
          <a:lstStyle/>
          <a:p>
            <a:fld id="{239D703E-F463-43EB-9150-91B1099257D9}" type="slidenum">
              <a:rPr lang="en-US" smtClean="0"/>
              <a:t>‹#›</a:t>
            </a:fld>
            <a:endParaRPr lang="en-US"/>
          </a:p>
        </p:txBody>
      </p:sp>
    </p:spTree>
    <p:extLst>
      <p:ext uri="{BB962C8B-B14F-4D97-AF65-F5344CB8AC3E}">
        <p14:creationId xmlns:p14="http://schemas.microsoft.com/office/powerpoint/2010/main" val="2850435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E50A3-D08E-88AA-5873-2695C7E760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15EC06-4EC7-D690-C9A2-59347A340A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5F9409-63C5-E1F1-5CCE-E724ED439B6B}"/>
              </a:ext>
            </a:extLst>
          </p:cNvPr>
          <p:cNvSpPr>
            <a:spLocks noGrp="1"/>
          </p:cNvSpPr>
          <p:nvPr>
            <p:ph type="dt" sz="half" idx="10"/>
          </p:nvPr>
        </p:nvSpPr>
        <p:spPr/>
        <p:txBody>
          <a:bodyPr/>
          <a:lstStyle/>
          <a:p>
            <a:fld id="{F8183A62-A146-4214-AE5D-6B1AE30E87C1}" type="datetimeFigureOut">
              <a:rPr lang="en-US" smtClean="0"/>
              <a:t>10/28/2024</a:t>
            </a:fld>
            <a:endParaRPr lang="en-US"/>
          </a:p>
        </p:txBody>
      </p:sp>
      <p:sp>
        <p:nvSpPr>
          <p:cNvPr id="5" name="Footer Placeholder 4">
            <a:extLst>
              <a:ext uri="{FF2B5EF4-FFF2-40B4-BE49-F238E27FC236}">
                <a16:creationId xmlns:a16="http://schemas.microsoft.com/office/drawing/2014/main" id="{6737ED54-E755-BE4A-8EB1-2D63661D45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4C9334-3E38-2F18-DD59-79B33C7779B7}"/>
              </a:ext>
            </a:extLst>
          </p:cNvPr>
          <p:cNvSpPr>
            <a:spLocks noGrp="1"/>
          </p:cNvSpPr>
          <p:nvPr>
            <p:ph type="sldNum" sz="quarter" idx="12"/>
          </p:nvPr>
        </p:nvSpPr>
        <p:spPr/>
        <p:txBody>
          <a:bodyPr/>
          <a:lstStyle/>
          <a:p>
            <a:fld id="{239D703E-F463-43EB-9150-91B1099257D9}" type="slidenum">
              <a:rPr lang="en-US" smtClean="0"/>
              <a:t>‹#›</a:t>
            </a:fld>
            <a:endParaRPr lang="en-US"/>
          </a:p>
        </p:txBody>
      </p:sp>
    </p:spTree>
    <p:extLst>
      <p:ext uri="{BB962C8B-B14F-4D97-AF65-F5344CB8AC3E}">
        <p14:creationId xmlns:p14="http://schemas.microsoft.com/office/powerpoint/2010/main" val="2861629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882937-EFDF-1DDB-7D98-F670CF2EE6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6E1069-DA80-B427-399F-872663D8AE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18283B-7310-0BAC-4A38-86AD4AB4E504}"/>
              </a:ext>
            </a:extLst>
          </p:cNvPr>
          <p:cNvSpPr>
            <a:spLocks noGrp="1"/>
          </p:cNvSpPr>
          <p:nvPr>
            <p:ph type="dt" sz="half" idx="10"/>
          </p:nvPr>
        </p:nvSpPr>
        <p:spPr/>
        <p:txBody>
          <a:bodyPr/>
          <a:lstStyle/>
          <a:p>
            <a:fld id="{F8183A62-A146-4214-AE5D-6B1AE30E87C1}" type="datetimeFigureOut">
              <a:rPr lang="en-US" smtClean="0"/>
              <a:t>10/28/2024</a:t>
            </a:fld>
            <a:endParaRPr lang="en-US"/>
          </a:p>
        </p:txBody>
      </p:sp>
      <p:sp>
        <p:nvSpPr>
          <p:cNvPr id="5" name="Footer Placeholder 4">
            <a:extLst>
              <a:ext uri="{FF2B5EF4-FFF2-40B4-BE49-F238E27FC236}">
                <a16:creationId xmlns:a16="http://schemas.microsoft.com/office/drawing/2014/main" id="{701F860F-F9C5-3C0B-BB98-F9CBC24C33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2354B4-17C1-9B37-E642-0A6AB9D2E770}"/>
              </a:ext>
            </a:extLst>
          </p:cNvPr>
          <p:cNvSpPr>
            <a:spLocks noGrp="1"/>
          </p:cNvSpPr>
          <p:nvPr>
            <p:ph type="sldNum" sz="quarter" idx="12"/>
          </p:nvPr>
        </p:nvSpPr>
        <p:spPr/>
        <p:txBody>
          <a:bodyPr/>
          <a:lstStyle/>
          <a:p>
            <a:fld id="{239D703E-F463-43EB-9150-91B1099257D9}" type="slidenum">
              <a:rPr lang="en-US" smtClean="0"/>
              <a:t>‹#›</a:t>
            </a:fld>
            <a:endParaRPr lang="en-US"/>
          </a:p>
        </p:txBody>
      </p:sp>
    </p:spTree>
    <p:extLst>
      <p:ext uri="{BB962C8B-B14F-4D97-AF65-F5344CB8AC3E}">
        <p14:creationId xmlns:p14="http://schemas.microsoft.com/office/powerpoint/2010/main" val="4132441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16E0C-4A31-3F1D-550E-89F036FD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1A5D70-A364-189D-3F0A-CD74C87DE5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3E2388-5B6D-1D3C-924B-30CD7656A477}"/>
              </a:ext>
            </a:extLst>
          </p:cNvPr>
          <p:cNvSpPr>
            <a:spLocks noGrp="1"/>
          </p:cNvSpPr>
          <p:nvPr>
            <p:ph type="dt" sz="half" idx="10"/>
          </p:nvPr>
        </p:nvSpPr>
        <p:spPr/>
        <p:txBody>
          <a:bodyPr/>
          <a:lstStyle/>
          <a:p>
            <a:fld id="{F8183A62-A146-4214-AE5D-6B1AE30E87C1}" type="datetimeFigureOut">
              <a:rPr lang="en-US" smtClean="0"/>
              <a:t>10/28/2024</a:t>
            </a:fld>
            <a:endParaRPr lang="en-US"/>
          </a:p>
        </p:txBody>
      </p:sp>
      <p:sp>
        <p:nvSpPr>
          <p:cNvPr id="5" name="Footer Placeholder 4">
            <a:extLst>
              <a:ext uri="{FF2B5EF4-FFF2-40B4-BE49-F238E27FC236}">
                <a16:creationId xmlns:a16="http://schemas.microsoft.com/office/drawing/2014/main" id="{1035EE5E-D4F4-9E9C-885E-E6F41E09D4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511D9C-6655-6411-0EE4-010F8F70A457}"/>
              </a:ext>
            </a:extLst>
          </p:cNvPr>
          <p:cNvSpPr>
            <a:spLocks noGrp="1"/>
          </p:cNvSpPr>
          <p:nvPr>
            <p:ph type="sldNum" sz="quarter" idx="12"/>
          </p:nvPr>
        </p:nvSpPr>
        <p:spPr/>
        <p:txBody>
          <a:bodyPr/>
          <a:lstStyle/>
          <a:p>
            <a:fld id="{239D703E-F463-43EB-9150-91B1099257D9}" type="slidenum">
              <a:rPr lang="en-US" smtClean="0"/>
              <a:t>‹#›</a:t>
            </a:fld>
            <a:endParaRPr lang="en-US"/>
          </a:p>
        </p:txBody>
      </p:sp>
    </p:spTree>
    <p:extLst>
      <p:ext uri="{BB962C8B-B14F-4D97-AF65-F5344CB8AC3E}">
        <p14:creationId xmlns:p14="http://schemas.microsoft.com/office/powerpoint/2010/main" val="2421331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78865-E316-244B-DB1C-FBF094AFF8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4A23ED-E545-C4B1-4C36-4806A48670C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AB031F-FE55-9202-95BE-8E9AFABB17C1}"/>
              </a:ext>
            </a:extLst>
          </p:cNvPr>
          <p:cNvSpPr>
            <a:spLocks noGrp="1"/>
          </p:cNvSpPr>
          <p:nvPr>
            <p:ph type="dt" sz="half" idx="10"/>
          </p:nvPr>
        </p:nvSpPr>
        <p:spPr/>
        <p:txBody>
          <a:bodyPr/>
          <a:lstStyle/>
          <a:p>
            <a:fld id="{F8183A62-A146-4214-AE5D-6B1AE30E87C1}" type="datetimeFigureOut">
              <a:rPr lang="en-US" smtClean="0"/>
              <a:t>10/28/2024</a:t>
            </a:fld>
            <a:endParaRPr lang="en-US"/>
          </a:p>
        </p:txBody>
      </p:sp>
      <p:sp>
        <p:nvSpPr>
          <p:cNvPr id="5" name="Footer Placeholder 4">
            <a:extLst>
              <a:ext uri="{FF2B5EF4-FFF2-40B4-BE49-F238E27FC236}">
                <a16:creationId xmlns:a16="http://schemas.microsoft.com/office/drawing/2014/main" id="{6FB30DE7-9EBD-D507-9464-E48948FE7C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A4C7C-8943-F995-878A-B15E8B645B1C}"/>
              </a:ext>
            </a:extLst>
          </p:cNvPr>
          <p:cNvSpPr>
            <a:spLocks noGrp="1"/>
          </p:cNvSpPr>
          <p:nvPr>
            <p:ph type="sldNum" sz="quarter" idx="12"/>
          </p:nvPr>
        </p:nvSpPr>
        <p:spPr/>
        <p:txBody>
          <a:bodyPr/>
          <a:lstStyle/>
          <a:p>
            <a:fld id="{239D703E-F463-43EB-9150-91B1099257D9}" type="slidenum">
              <a:rPr lang="en-US" smtClean="0"/>
              <a:t>‹#›</a:t>
            </a:fld>
            <a:endParaRPr lang="en-US"/>
          </a:p>
        </p:txBody>
      </p:sp>
    </p:spTree>
    <p:extLst>
      <p:ext uri="{BB962C8B-B14F-4D97-AF65-F5344CB8AC3E}">
        <p14:creationId xmlns:p14="http://schemas.microsoft.com/office/powerpoint/2010/main" val="1336299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8B6FF-13E9-56A2-844B-7C7D5EAFA0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6A7923-EE02-B180-68B9-0EA38D2067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BE473E-098E-6A2F-8CF7-72D44B1210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75014B-DCBB-BC0A-7D36-8709454EE182}"/>
              </a:ext>
            </a:extLst>
          </p:cNvPr>
          <p:cNvSpPr>
            <a:spLocks noGrp="1"/>
          </p:cNvSpPr>
          <p:nvPr>
            <p:ph type="dt" sz="half" idx="10"/>
          </p:nvPr>
        </p:nvSpPr>
        <p:spPr/>
        <p:txBody>
          <a:bodyPr/>
          <a:lstStyle/>
          <a:p>
            <a:fld id="{F8183A62-A146-4214-AE5D-6B1AE30E87C1}" type="datetimeFigureOut">
              <a:rPr lang="en-US" smtClean="0"/>
              <a:t>10/28/2024</a:t>
            </a:fld>
            <a:endParaRPr lang="en-US"/>
          </a:p>
        </p:txBody>
      </p:sp>
      <p:sp>
        <p:nvSpPr>
          <p:cNvPr id="6" name="Footer Placeholder 5">
            <a:extLst>
              <a:ext uri="{FF2B5EF4-FFF2-40B4-BE49-F238E27FC236}">
                <a16:creationId xmlns:a16="http://schemas.microsoft.com/office/drawing/2014/main" id="{053165B7-284F-7287-FC48-7AE3B1A15C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3A08F8-E10D-9C36-3DF0-89FC904DE62D}"/>
              </a:ext>
            </a:extLst>
          </p:cNvPr>
          <p:cNvSpPr>
            <a:spLocks noGrp="1"/>
          </p:cNvSpPr>
          <p:nvPr>
            <p:ph type="sldNum" sz="quarter" idx="12"/>
          </p:nvPr>
        </p:nvSpPr>
        <p:spPr/>
        <p:txBody>
          <a:bodyPr/>
          <a:lstStyle/>
          <a:p>
            <a:fld id="{239D703E-F463-43EB-9150-91B1099257D9}" type="slidenum">
              <a:rPr lang="en-US" smtClean="0"/>
              <a:t>‹#›</a:t>
            </a:fld>
            <a:endParaRPr lang="en-US"/>
          </a:p>
        </p:txBody>
      </p:sp>
    </p:spTree>
    <p:extLst>
      <p:ext uri="{BB962C8B-B14F-4D97-AF65-F5344CB8AC3E}">
        <p14:creationId xmlns:p14="http://schemas.microsoft.com/office/powerpoint/2010/main" val="926085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A8B2F-1C06-2BCF-9EE1-F762E70763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2775C2-24F7-2D1F-57C1-6880C0D5AB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093133-DADE-3C4C-1C15-CBD56DA16CE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8F4CA1-0032-AB94-F15E-4C5816F7F5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34BDDB-1C32-0A7E-B139-615896C7F3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2619025-DC4F-4BFF-618F-A700317974C3}"/>
              </a:ext>
            </a:extLst>
          </p:cNvPr>
          <p:cNvSpPr>
            <a:spLocks noGrp="1"/>
          </p:cNvSpPr>
          <p:nvPr>
            <p:ph type="dt" sz="half" idx="10"/>
          </p:nvPr>
        </p:nvSpPr>
        <p:spPr/>
        <p:txBody>
          <a:bodyPr/>
          <a:lstStyle/>
          <a:p>
            <a:fld id="{F8183A62-A146-4214-AE5D-6B1AE30E87C1}" type="datetimeFigureOut">
              <a:rPr lang="en-US" smtClean="0"/>
              <a:t>10/28/2024</a:t>
            </a:fld>
            <a:endParaRPr lang="en-US"/>
          </a:p>
        </p:txBody>
      </p:sp>
      <p:sp>
        <p:nvSpPr>
          <p:cNvPr id="8" name="Footer Placeholder 7">
            <a:extLst>
              <a:ext uri="{FF2B5EF4-FFF2-40B4-BE49-F238E27FC236}">
                <a16:creationId xmlns:a16="http://schemas.microsoft.com/office/drawing/2014/main" id="{3C9F18F7-B46F-94E2-37F0-81C00BBECA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F4652D-3B2F-9584-791B-E4343EB8CADB}"/>
              </a:ext>
            </a:extLst>
          </p:cNvPr>
          <p:cNvSpPr>
            <a:spLocks noGrp="1"/>
          </p:cNvSpPr>
          <p:nvPr>
            <p:ph type="sldNum" sz="quarter" idx="12"/>
          </p:nvPr>
        </p:nvSpPr>
        <p:spPr/>
        <p:txBody>
          <a:bodyPr/>
          <a:lstStyle/>
          <a:p>
            <a:fld id="{239D703E-F463-43EB-9150-91B1099257D9}" type="slidenum">
              <a:rPr lang="en-US" smtClean="0"/>
              <a:t>‹#›</a:t>
            </a:fld>
            <a:endParaRPr lang="en-US"/>
          </a:p>
        </p:txBody>
      </p:sp>
    </p:spTree>
    <p:extLst>
      <p:ext uri="{BB962C8B-B14F-4D97-AF65-F5344CB8AC3E}">
        <p14:creationId xmlns:p14="http://schemas.microsoft.com/office/powerpoint/2010/main" val="3592272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1471C-45F2-8008-4845-C9213BB1FF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E6DD96-F516-A7CB-D577-D585152DD8DF}"/>
              </a:ext>
            </a:extLst>
          </p:cNvPr>
          <p:cNvSpPr>
            <a:spLocks noGrp="1"/>
          </p:cNvSpPr>
          <p:nvPr>
            <p:ph type="dt" sz="half" idx="10"/>
          </p:nvPr>
        </p:nvSpPr>
        <p:spPr/>
        <p:txBody>
          <a:bodyPr/>
          <a:lstStyle/>
          <a:p>
            <a:fld id="{F8183A62-A146-4214-AE5D-6B1AE30E87C1}" type="datetimeFigureOut">
              <a:rPr lang="en-US" smtClean="0"/>
              <a:t>10/28/2024</a:t>
            </a:fld>
            <a:endParaRPr lang="en-US"/>
          </a:p>
        </p:txBody>
      </p:sp>
      <p:sp>
        <p:nvSpPr>
          <p:cNvPr id="4" name="Footer Placeholder 3">
            <a:extLst>
              <a:ext uri="{FF2B5EF4-FFF2-40B4-BE49-F238E27FC236}">
                <a16:creationId xmlns:a16="http://schemas.microsoft.com/office/drawing/2014/main" id="{41884BE7-335B-BF32-F531-AD40305694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87AE19-70EF-A7A7-B025-3B6235255146}"/>
              </a:ext>
            </a:extLst>
          </p:cNvPr>
          <p:cNvSpPr>
            <a:spLocks noGrp="1"/>
          </p:cNvSpPr>
          <p:nvPr>
            <p:ph type="sldNum" sz="quarter" idx="12"/>
          </p:nvPr>
        </p:nvSpPr>
        <p:spPr/>
        <p:txBody>
          <a:bodyPr/>
          <a:lstStyle/>
          <a:p>
            <a:fld id="{239D703E-F463-43EB-9150-91B1099257D9}" type="slidenum">
              <a:rPr lang="en-US" smtClean="0"/>
              <a:t>‹#›</a:t>
            </a:fld>
            <a:endParaRPr lang="en-US"/>
          </a:p>
        </p:txBody>
      </p:sp>
    </p:spTree>
    <p:extLst>
      <p:ext uri="{BB962C8B-B14F-4D97-AF65-F5344CB8AC3E}">
        <p14:creationId xmlns:p14="http://schemas.microsoft.com/office/powerpoint/2010/main" val="1573717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6582E4-A111-2358-0FBC-A52F9093AD3E}"/>
              </a:ext>
            </a:extLst>
          </p:cNvPr>
          <p:cNvSpPr>
            <a:spLocks noGrp="1"/>
          </p:cNvSpPr>
          <p:nvPr>
            <p:ph type="dt" sz="half" idx="10"/>
          </p:nvPr>
        </p:nvSpPr>
        <p:spPr/>
        <p:txBody>
          <a:bodyPr/>
          <a:lstStyle/>
          <a:p>
            <a:fld id="{F8183A62-A146-4214-AE5D-6B1AE30E87C1}" type="datetimeFigureOut">
              <a:rPr lang="en-US" smtClean="0"/>
              <a:t>10/28/2024</a:t>
            </a:fld>
            <a:endParaRPr lang="en-US"/>
          </a:p>
        </p:txBody>
      </p:sp>
      <p:sp>
        <p:nvSpPr>
          <p:cNvPr id="3" name="Footer Placeholder 2">
            <a:extLst>
              <a:ext uri="{FF2B5EF4-FFF2-40B4-BE49-F238E27FC236}">
                <a16:creationId xmlns:a16="http://schemas.microsoft.com/office/drawing/2014/main" id="{D4CAAF59-0CCD-90E6-D2F5-AA1FB523B6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4A73AB-E958-2160-6E94-596B4DDD1BAF}"/>
              </a:ext>
            </a:extLst>
          </p:cNvPr>
          <p:cNvSpPr>
            <a:spLocks noGrp="1"/>
          </p:cNvSpPr>
          <p:nvPr>
            <p:ph type="sldNum" sz="quarter" idx="12"/>
          </p:nvPr>
        </p:nvSpPr>
        <p:spPr/>
        <p:txBody>
          <a:bodyPr/>
          <a:lstStyle/>
          <a:p>
            <a:fld id="{239D703E-F463-43EB-9150-91B1099257D9}" type="slidenum">
              <a:rPr lang="en-US" smtClean="0"/>
              <a:t>‹#›</a:t>
            </a:fld>
            <a:endParaRPr lang="en-US"/>
          </a:p>
        </p:txBody>
      </p:sp>
    </p:spTree>
    <p:extLst>
      <p:ext uri="{BB962C8B-B14F-4D97-AF65-F5344CB8AC3E}">
        <p14:creationId xmlns:p14="http://schemas.microsoft.com/office/powerpoint/2010/main" val="1987855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81EE8-4A32-D0F4-C311-8CFF9ECFBD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165732-19ED-1CD6-3C7F-23D467FE8E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6FBBBB-8F7A-71E7-20C5-FB04A8B223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B8B861-8138-4C6C-BB13-02E083AF9CF8}"/>
              </a:ext>
            </a:extLst>
          </p:cNvPr>
          <p:cNvSpPr>
            <a:spLocks noGrp="1"/>
          </p:cNvSpPr>
          <p:nvPr>
            <p:ph type="dt" sz="half" idx="10"/>
          </p:nvPr>
        </p:nvSpPr>
        <p:spPr/>
        <p:txBody>
          <a:bodyPr/>
          <a:lstStyle/>
          <a:p>
            <a:fld id="{F8183A62-A146-4214-AE5D-6B1AE30E87C1}" type="datetimeFigureOut">
              <a:rPr lang="en-US" smtClean="0"/>
              <a:t>10/28/2024</a:t>
            </a:fld>
            <a:endParaRPr lang="en-US"/>
          </a:p>
        </p:txBody>
      </p:sp>
      <p:sp>
        <p:nvSpPr>
          <p:cNvPr id="6" name="Footer Placeholder 5">
            <a:extLst>
              <a:ext uri="{FF2B5EF4-FFF2-40B4-BE49-F238E27FC236}">
                <a16:creationId xmlns:a16="http://schemas.microsoft.com/office/drawing/2014/main" id="{62735510-3E9E-9EFF-80AC-BA44E28F27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4EEF36-3A58-CC23-C014-8C348E37DDA9}"/>
              </a:ext>
            </a:extLst>
          </p:cNvPr>
          <p:cNvSpPr>
            <a:spLocks noGrp="1"/>
          </p:cNvSpPr>
          <p:nvPr>
            <p:ph type="sldNum" sz="quarter" idx="12"/>
          </p:nvPr>
        </p:nvSpPr>
        <p:spPr/>
        <p:txBody>
          <a:bodyPr/>
          <a:lstStyle/>
          <a:p>
            <a:fld id="{239D703E-F463-43EB-9150-91B1099257D9}" type="slidenum">
              <a:rPr lang="en-US" smtClean="0"/>
              <a:t>‹#›</a:t>
            </a:fld>
            <a:endParaRPr lang="en-US"/>
          </a:p>
        </p:txBody>
      </p:sp>
    </p:spTree>
    <p:extLst>
      <p:ext uri="{BB962C8B-B14F-4D97-AF65-F5344CB8AC3E}">
        <p14:creationId xmlns:p14="http://schemas.microsoft.com/office/powerpoint/2010/main" val="3241348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3B23A-1C4F-BA8B-4CAA-72F209E2DB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5097D5C-D62B-6AAB-69C1-3430095B52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5A553A-1F4F-ADDB-B4D8-1FCC864755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394D97-E990-A777-FC9D-652A20BBCE70}"/>
              </a:ext>
            </a:extLst>
          </p:cNvPr>
          <p:cNvSpPr>
            <a:spLocks noGrp="1"/>
          </p:cNvSpPr>
          <p:nvPr>
            <p:ph type="dt" sz="half" idx="10"/>
          </p:nvPr>
        </p:nvSpPr>
        <p:spPr/>
        <p:txBody>
          <a:bodyPr/>
          <a:lstStyle/>
          <a:p>
            <a:fld id="{F8183A62-A146-4214-AE5D-6B1AE30E87C1}" type="datetimeFigureOut">
              <a:rPr lang="en-US" smtClean="0"/>
              <a:t>10/28/2024</a:t>
            </a:fld>
            <a:endParaRPr lang="en-US"/>
          </a:p>
        </p:txBody>
      </p:sp>
      <p:sp>
        <p:nvSpPr>
          <p:cNvPr id="6" name="Footer Placeholder 5">
            <a:extLst>
              <a:ext uri="{FF2B5EF4-FFF2-40B4-BE49-F238E27FC236}">
                <a16:creationId xmlns:a16="http://schemas.microsoft.com/office/drawing/2014/main" id="{807E2087-77EF-13B7-D824-BB3006BC79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B5FD1D-BCB4-5988-5C60-7180CCB3990A}"/>
              </a:ext>
            </a:extLst>
          </p:cNvPr>
          <p:cNvSpPr>
            <a:spLocks noGrp="1"/>
          </p:cNvSpPr>
          <p:nvPr>
            <p:ph type="sldNum" sz="quarter" idx="12"/>
          </p:nvPr>
        </p:nvSpPr>
        <p:spPr/>
        <p:txBody>
          <a:bodyPr/>
          <a:lstStyle/>
          <a:p>
            <a:fld id="{239D703E-F463-43EB-9150-91B1099257D9}" type="slidenum">
              <a:rPr lang="en-US" smtClean="0"/>
              <a:t>‹#›</a:t>
            </a:fld>
            <a:endParaRPr lang="en-US"/>
          </a:p>
        </p:txBody>
      </p:sp>
    </p:spTree>
    <p:extLst>
      <p:ext uri="{BB962C8B-B14F-4D97-AF65-F5344CB8AC3E}">
        <p14:creationId xmlns:p14="http://schemas.microsoft.com/office/powerpoint/2010/main" val="3947464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92701D-7CAB-796B-4C12-EC546CCA21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83BED5-8F97-8858-02E9-993E727D94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F319FE-2CD8-44BA-88D7-F8FF34D4D0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8183A62-A146-4214-AE5D-6B1AE30E87C1}" type="datetimeFigureOut">
              <a:rPr lang="en-US" smtClean="0"/>
              <a:t>10/28/2024</a:t>
            </a:fld>
            <a:endParaRPr lang="en-US"/>
          </a:p>
        </p:txBody>
      </p:sp>
      <p:sp>
        <p:nvSpPr>
          <p:cNvPr id="5" name="Footer Placeholder 4">
            <a:extLst>
              <a:ext uri="{FF2B5EF4-FFF2-40B4-BE49-F238E27FC236}">
                <a16:creationId xmlns:a16="http://schemas.microsoft.com/office/drawing/2014/main" id="{39934E35-518A-930F-7613-41E78B6E91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137BC84-E702-F6D0-69C7-9994CDD3FE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39D703E-F463-43EB-9150-91B1099257D9}" type="slidenum">
              <a:rPr lang="en-US" smtClean="0"/>
              <a:t>‹#›</a:t>
            </a:fld>
            <a:endParaRPr lang="en-US"/>
          </a:p>
        </p:txBody>
      </p:sp>
    </p:spTree>
    <p:extLst>
      <p:ext uri="{BB962C8B-B14F-4D97-AF65-F5344CB8AC3E}">
        <p14:creationId xmlns:p14="http://schemas.microsoft.com/office/powerpoint/2010/main" val="423185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584B26A-67BC-47A7-A6F5-A8F1DECBE8D0}"/>
              </a:ext>
            </a:extLst>
          </p:cNvPr>
          <p:cNvSpPr>
            <a:spLocks noGrp="1"/>
          </p:cNvSpPr>
          <p:nvPr>
            <p:ph type="sldNum" sz="quarter" idx="12"/>
          </p:nvPr>
        </p:nvSpPr>
        <p:spPr/>
        <p:txBody>
          <a:bodyPr/>
          <a:lstStyle/>
          <a:p>
            <a:fld id="{3962FF7B-CE56-4F70-B0DA-EE8645ABA2F7}" type="slidenum">
              <a:rPr lang="en-US" smtClean="0"/>
              <a:t>1</a:t>
            </a:fld>
            <a:endParaRPr lang="en-US"/>
          </a:p>
        </p:txBody>
      </p:sp>
      <p:graphicFrame>
        <p:nvGraphicFramePr>
          <p:cNvPr id="3" name="Table 5">
            <a:extLst>
              <a:ext uri="{FF2B5EF4-FFF2-40B4-BE49-F238E27FC236}">
                <a16:creationId xmlns:a16="http://schemas.microsoft.com/office/drawing/2014/main" id="{60742E39-525F-A3B5-89E7-9EE8F47936B0}"/>
              </a:ext>
            </a:extLst>
          </p:cNvPr>
          <p:cNvGraphicFramePr>
            <a:graphicFrameLocks noGrp="1"/>
          </p:cNvGraphicFramePr>
          <p:nvPr/>
        </p:nvGraphicFramePr>
        <p:xfrm>
          <a:off x="994611" y="719665"/>
          <a:ext cx="10202778" cy="5351157"/>
        </p:xfrm>
        <a:graphic>
          <a:graphicData uri="http://schemas.openxmlformats.org/drawingml/2006/table">
            <a:tbl>
              <a:tblPr firstRow="1" bandRow="1">
                <a:tableStyleId>{5C22544A-7EE6-4342-B048-85BDC9FD1C3A}</a:tableStyleId>
              </a:tblPr>
              <a:tblGrid>
                <a:gridCol w="3400926">
                  <a:extLst>
                    <a:ext uri="{9D8B030D-6E8A-4147-A177-3AD203B41FA5}">
                      <a16:colId xmlns:a16="http://schemas.microsoft.com/office/drawing/2014/main" val="3917765006"/>
                    </a:ext>
                  </a:extLst>
                </a:gridCol>
                <a:gridCol w="3400926">
                  <a:extLst>
                    <a:ext uri="{9D8B030D-6E8A-4147-A177-3AD203B41FA5}">
                      <a16:colId xmlns:a16="http://schemas.microsoft.com/office/drawing/2014/main" val="728501679"/>
                    </a:ext>
                  </a:extLst>
                </a:gridCol>
                <a:gridCol w="3400926">
                  <a:extLst>
                    <a:ext uri="{9D8B030D-6E8A-4147-A177-3AD203B41FA5}">
                      <a16:colId xmlns:a16="http://schemas.microsoft.com/office/drawing/2014/main" val="3805985947"/>
                    </a:ext>
                  </a:extLst>
                </a:gridCol>
              </a:tblGrid>
              <a:tr h="869319">
                <a:tc>
                  <a:txBody>
                    <a:bodyPr/>
                    <a:lstStyle/>
                    <a:p>
                      <a:pPr algn="ctr"/>
                      <a:r>
                        <a:rPr lang="en-US" sz="2000" dirty="0">
                          <a:solidFill>
                            <a:schemeClr val="bg1"/>
                          </a:solidFill>
                        </a:rPr>
                        <a:t>Screens/Reports</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algn="ctr"/>
                      <a:r>
                        <a:rPr lang="en-US" sz="2000" dirty="0">
                          <a:solidFill>
                            <a:schemeClr val="bg1"/>
                          </a:solidFill>
                        </a:rPr>
                        <a:t>Who Should</a:t>
                      </a:r>
                      <a:r>
                        <a:rPr lang="en-US" sz="2000" baseline="0" dirty="0">
                          <a:solidFill>
                            <a:schemeClr val="bg1"/>
                          </a:solidFill>
                        </a:rPr>
                        <a:t> Have Access</a:t>
                      </a:r>
                      <a:endParaRPr lang="en-US" sz="2000" dirty="0">
                        <a:solidFill>
                          <a:schemeClr val="bg1"/>
                        </a:solidFill>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algn="ctr"/>
                      <a:r>
                        <a:rPr lang="en-US" sz="2000" kern="1200" dirty="0">
                          <a:solidFill>
                            <a:schemeClr val="bg1"/>
                          </a:solidFill>
                          <a:effectLst/>
                        </a:rPr>
                        <a:t>System Functions Report </a:t>
                      </a:r>
                    </a:p>
                    <a:p>
                      <a:pPr algn="ctr"/>
                      <a:r>
                        <a:rPr lang="en-US" sz="2000" kern="1200" dirty="0">
                          <a:solidFill>
                            <a:schemeClr val="bg1"/>
                          </a:solidFill>
                          <a:effectLst/>
                        </a:rPr>
                        <a:t>to Verify Access</a:t>
                      </a:r>
                      <a:endParaRPr lang="en-US" sz="2000" dirty="0">
                        <a:solidFill>
                          <a:schemeClr val="bg1"/>
                        </a:solidFill>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866218792"/>
                  </a:ext>
                </a:extLst>
              </a:tr>
              <a:tr h="869319">
                <a:tc>
                  <a:txBody>
                    <a:bodyPr/>
                    <a:lstStyle/>
                    <a:p>
                      <a:pPr marL="0" indent="0" algn="ctr">
                        <a:buFont typeface="Arial" panose="020B0604020202020204" pitchFamily="34" charset="0"/>
                        <a:buNone/>
                      </a:pPr>
                      <a:r>
                        <a:rPr lang="en-US" sz="2000" dirty="0">
                          <a:solidFill>
                            <a:schemeClr val="tx1"/>
                          </a:solidFill>
                        </a:rPr>
                        <a:t>Disability Data </a:t>
                      </a:r>
                      <a:r>
                        <a:rPr lang="en-US" sz="2000" baseline="0" dirty="0">
                          <a:solidFill>
                            <a:schemeClr val="tx1"/>
                          </a:solidFill>
                        </a:rPr>
                        <a:t>Entry Screen</a:t>
                      </a:r>
                      <a:endParaRPr lang="en-US" sz="200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indent="0" algn="ctr">
                        <a:buFont typeface="Arial" panose="020B0604020202020204" pitchFamily="34" charset="0"/>
                        <a:buNone/>
                      </a:pPr>
                      <a:r>
                        <a:rPr lang="en-US" sz="2000" dirty="0">
                          <a:solidFill>
                            <a:schemeClr val="bg1"/>
                          </a:solidFill>
                        </a:rPr>
                        <a:t>Only Disability Coordinators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solidFill>
                          <a:effectLst/>
                        </a:rPr>
                        <a:t>Authorization: </a:t>
                      </a:r>
                      <a:r>
                        <a:rPr lang="en-US" sz="1800" kern="1200" dirty="0" err="1">
                          <a:solidFill>
                            <a:schemeClr val="bg1"/>
                          </a:solidFill>
                          <a:effectLst/>
                        </a:rPr>
                        <a:t>WelAcc</a:t>
                      </a:r>
                      <a:r>
                        <a:rPr lang="en-US" sz="1800" kern="1200" dirty="0">
                          <a:solidFill>
                            <a:schemeClr val="bg1"/>
                          </a:solidFill>
                          <a:effectLst/>
                        </a:rPr>
                        <a:t> - Disability Data Collection, Module </a:t>
                      </a:r>
                      <a:endParaRPr lang="en-US" sz="1800" b="1"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1177098849"/>
                  </a:ext>
                </a:extLst>
              </a:tr>
              <a:tr h="869319">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a:solidFill>
                            <a:schemeClr val="tx1"/>
                          </a:solidFill>
                        </a:rPr>
                        <a:t>Disability Data </a:t>
                      </a: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a:solidFill>
                            <a:schemeClr val="tx1"/>
                          </a:solidFill>
                        </a:rPr>
                        <a:t>Report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indent="0" algn="ctr">
                        <a:buFont typeface="Arial" panose="020B0604020202020204" pitchFamily="34" charset="0"/>
                        <a:buNone/>
                      </a:pPr>
                      <a:r>
                        <a:rPr lang="en-US" sz="2000" dirty="0">
                          <a:solidFill>
                            <a:schemeClr val="bg1"/>
                          </a:solidFill>
                        </a:rPr>
                        <a:t>Only Disability Coordinators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solidFill>
                          <a:effectLst/>
                        </a:rPr>
                        <a:t>Authorization: </a:t>
                      </a:r>
                      <a:r>
                        <a:rPr lang="en-US" sz="1800" kern="1200" dirty="0" err="1">
                          <a:solidFill>
                            <a:schemeClr val="bg1"/>
                          </a:solidFill>
                          <a:effectLst/>
                        </a:rPr>
                        <a:t>WelAcc-Rpt</a:t>
                      </a:r>
                      <a:r>
                        <a:rPr lang="en-US" sz="1800" kern="1200" dirty="0">
                          <a:solidFill>
                            <a:schemeClr val="bg1"/>
                          </a:solidFill>
                          <a:effectLst/>
                        </a:rPr>
                        <a:t> - Disability Data Report, Module</a:t>
                      </a:r>
                      <a:endParaRPr lang="en-US" sz="18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3068327819"/>
                  </a:ext>
                </a:extLst>
              </a:tr>
              <a:tr h="869319">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a:solidFill>
                            <a:schemeClr val="tx1"/>
                          </a:solidFill>
                        </a:rPr>
                        <a:t>Accommodation Plan </a:t>
                      </a: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a:solidFill>
                            <a:schemeClr val="tx1"/>
                          </a:solidFill>
                        </a:rPr>
                        <a:t>Entry Screen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indent="0" algn="ctr">
                        <a:buFont typeface="Arial" panose="020B0604020202020204" pitchFamily="34" charset="0"/>
                        <a:buNone/>
                      </a:pPr>
                      <a:r>
                        <a:rPr lang="en-US" sz="2000" dirty="0">
                          <a:solidFill>
                            <a:schemeClr val="bg1"/>
                          </a:solidFill>
                        </a:rPr>
                        <a:t>Only Disability Coordinators or Designee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solidFill>
                          <a:effectLst/>
                        </a:rPr>
                        <a:t>Authorization: </a:t>
                      </a:r>
                      <a:r>
                        <a:rPr lang="en-US" sz="1800" kern="1200" dirty="0" err="1">
                          <a:solidFill>
                            <a:schemeClr val="bg1"/>
                          </a:solidFill>
                          <a:effectLst/>
                        </a:rPr>
                        <a:t>WelAcc</a:t>
                      </a:r>
                      <a:r>
                        <a:rPr lang="en-US" sz="1800" kern="1200" dirty="0">
                          <a:solidFill>
                            <a:schemeClr val="bg1"/>
                          </a:solidFill>
                          <a:effectLst/>
                        </a:rPr>
                        <a:t> - Accommodation Plan, Module</a:t>
                      </a:r>
                      <a:endParaRPr lang="en-US" sz="18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2977592484"/>
                  </a:ext>
                </a:extLst>
              </a:tr>
              <a:tr h="869319">
                <a:tc>
                  <a:txBody>
                    <a:bodyPr/>
                    <a:lstStyle/>
                    <a:p>
                      <a:pPr marL="0" indent="0" algn="ctr">
                        <a:buFont typeface="Arial" panose="020B0604020202020204" pitchFamily="34" charset="0"/>
                        <a:buNone/>
                      </a:pPr>
                      <a:r>
                        <a:rPr lang="en-US" sz="2000" dirty="0">
                          <a:solidFill>
                            <a:schemeClr val="tx1"/>
                          </a:solidFill>
                        </a:rPr>
                        <a:t>Accommodation Plan</a:t>
                      </a:r>
                      <a:r>
                        <a:rPr lang="en-US" sz="2000" baseline="0" dirty="0">
                          <a:solidFill>
                            <a:schemeClr val="tx1"/>
                          </a:solidFill>
                        </a:rPr>
                        <a:t> </a:t>
                      </a:r>
                    </a:p>
                    <a:p>
                      <a:pPr marL="0" indent="0" algn="ctr">
                        <a:buFont typeface="Arial" panose="020B0604020202020204" pitchFamily="34" charset="0"/>
                        <a:buNone/>
                      </a:pPr>
                      <a:r>
                        <a:rPr lang="en-US" sz="2000" baseline="0" dirty="0">
                          <a:solidFill>
                            <a:schemeClr val="tx1"/>
                          </a:solidFill>
                        </a:rPr>
                        <a:t>with Notes Report</a:t>
                      </a:r>
                      <a:endParaRPr lang="en-US" sz="200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indent="0" algn="ctr">
                        <a:buFont typeface="Arial" panose="020B0604020202020204" pitchFamily="34" charset="0"/>
                        <a:buNone/>
                      </a:pPr>
                      <a:r>
                        <a:rPr lang="en-US" sz="2000" dirty="0">
                          <a:solidFill>
                            <a:schemeClr val="bg1"/>
                          </a:solidFill>
                        </a:rPr>
                        <a:t>Only Disability Coordinator or Designee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solidFill>
                          <a:effectLst/>
                        </a:rPr>
                        <a:t>Authorization: </a:t>
                      </a:r>
                      <a:r>
                        <a:rPr lang="en-US" sz="1800" kern="1200" dirty="0" err="1">
                          <a:solidFill>
                            <a:schemeClr val="bg1"/>
                          </a:solidFill>
                          <a:effectLst/>
                        </a:rPr>
                        <a:t>WelAcc-Rpt</a:t>
                      </a:r>
                      <a:r>
                        <a:rPr lang="en-US" sz="1800" kern="1200" dirty="0">
                          <a:solidFill>
                            <a:schemeClr val="bg1"/>
                          </a:solidFill>
                          <a:effectLst/>
                        </a:rPr>
                        <a:t> - Accommodation Plan Report, Module</a:t>
                      </a:r>
                      <a:endParaRPr lang="en-US" sz="18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676920618"/>
                  </a:ext>
                </a:extLst>
              </a:tr>
              <a:tr h="869319">
                <a:tc>
                  <a:txBody>
                    <a:bodyPr/>
                    <a:lstStyle/>
                    <a:p>
                      <a:pPr marL="0" indent="0" algn="ctr">
                        <a:buFont typeface="Arial" panose="020B0604020202020204" pitchFamily="34" charset="0"/>
                        <a:buNone/>
                      </a:pPr>
                      <a:r>
                        <a:rPr lang="en-US" sz="2000" dirty="0">
                          <a:solidFill>
                            <a:schemeClr val="tx1"/>
                          </a:solidFill>
                        </a:rPr>
                        <a:t>Accommodation Plan Report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indent="0" algn="ctr">
                        <a:buFont typeface="Arial" panose="020B0604020202020204" pitchFamily="34" charset="0"/>
                        <a:buNone/>
                      </a:pPr>
                      <a:r>
                        <a:rPr lang="en-US" sz="2000" dirty="0">
                          <a:solidFill>
                            <a:schemeClr val="bg1"/>
                          </a:solidFill>
                        </a:rPr>
                        <a:t>All</a:t>
                      </a:r>
                      <a:r>
                        <a:rPr lang="en-US" sz="2000" baseline="0" dirty="0">
                          <a:solidFill>
                            <a:schemeClr val="bg1"/>
                          </a:solidFill>
                        </a:rPr>
                        <a:t> Staff</a:t>
                      </a:r>
                      <a:endParaRPr lang="en-US"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solidFill>
                          <a:effectLst/>
                        </a:rPr>
                        <a:t>Authorization: </a:t>
                      </a:r>
                      <a:r>
                        <a:rPr lang="en-US" sz="1800" kern="1200" dirty="0" err="1">
                          <a:solidFill>
                            <a:schemeClr val="bg1"/>
                          </a:solidFill>
                          <a:effectLst/>
                        </a:rPr>
                        <a:t>WelAcc-Rpt</a:t>
                      </a:r>
                      <a:r>
                        <a:rPr lang="en-US" sz="1800" kern="1200" dirty="0">
                          <a:solidFill>
                            <a:schemeClr val="bg1"/>
                          </a:solidFill>
                          <a:effectLst/>
                        </a:rPr>
                        <a:t> - Accommodation Plan Report, Module</a:t>
                      </a:r>
                      <a:endParaRPr lang="en-US" sz="18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2240585232"/>
                  </a:ext>
                </a:extLst>
              </a:tr>
            </a:tbl>
          </a:graphicData>
        </a:graphic>
      </p:graphicFrame>
    </p:spTree>
    <p:extLst>
      <p:ext uri="{BB962C8B-B14F-4D97-AF65-F5344CB8AC3E}">
        <p14:creationId xmlns:p14="http://schemas.microsoft.com/office/powerpoint/2010/main" val="2270880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F0022F1A0D1C40B084E91E69C83124" ma:contentTypeVersion="14" ma:contentTypeDescription="Create a new document." ma:contentTypeScope="" ma:versionID="e1b31ea0773c203abd828f378b237c97">
  <xsd:schema xmlns:xsd="http://www.w3.org/2001/XMLSchema" xmlns:xs="http://www.w3.org/2001/XMLSchema" xmlns:p="http://schemas.microsoft.com/office/2006/metadata/properties" xmlns:ns1="http://schemas.microsoft.com/sharepoint/v3" xmlns:ns2="http://schemas.microsoft.com/sharepoint/v3/fields" xmlns:ns3="b22f8f74-215c-4154-9939-bd29e4e8980e" targetNamespace="http://schemas.microsoft.com/office/2006/metadata/properties" ma:root="true" ma:fieldsID="06b32342b0b5b4cfc196223ba1900aca" ns1:_="" ns2:_="" ns3:_="">
    <xsd:import namespace="http://schemas.microsoft.com/sharepoint/v3"/>
    <xsd:import namespace="http://schemas.microsoft.com/sharepoint/v3/fields"/>
    <xsd:import namespace="b22f8f74-215c-4154-9939-bd29e4e8980e"/>
    <xsd:element name="properties">
      <xsd:complexType>
        <xsd:sequence>
          <xsd:element name="documentManagement">
            <xsd:complexType>
              <xsd:all>
                <xsd:element ref="ns1:PublishingStartDate" minOccurs="0"/>
                <xsd:element ref="ns1:PublishingExpirationDate" minOccurs="0"/>
                <xsd:element ref="ns1:RoutingRuleDescription"/>
                <xsd:element ref="ns2:_DCDateCreated"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internalName="PublishingStartDate">
      <xsd:simpleType>
        <xsd:restriction base="dms:Unknown"/>
      </xsd:simpleType>
    </xsd:element>
    <xsd:element name="PublishingExpirationDate" ma:index="5" nillable="true" ma:displayName="Scheduling End Date" ma:description="" ma:internalName="PublishingExpirationDate">
      <xsd:simpleType>
        <xsd:restriction base="dms:Unknown"/>
      </xsd:simpleType>
    </xsd:element>
    <xsd:element name="RoutingRuleDescription" ma:index="6" ma:displayName="Description" ma:description="" ma:internalName="RoutingRuleDescrip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7" nillable="true" ma:displayName="Date Created" ma:description="The date on which this resource was created" ma:format="DateTime" ma:internalName="_DCDateCreated"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22f8f74-215c-4154-9939-bd29e4e8980e"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ma:index="8" ma:displayName="Category"/>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b22f8f74-215c-4154-9939-bd29e4e8980e">XRUYQT3274NZ-1295120815-327</_dlc_DocId>
    <_dlc_DocIdUrl xmlns="b22f8f74-215c-4154-9939-bd29e4e8980e">
      <Url>https://supportservices.jobcorps.gov/disability/_layouts/15/DocIdRedir.aspx?ID=XRUYQT3274NZ-1295120815-327</Url>
      <Description>XRUYQT3274NZ-1295120815-327</Description>
    </_dlc_DocIdUrl>
    <PublishingExpirationDate xmlns="http://schemas.microsoft.com/sharepoint/v3" xsi:nil="true"/>
    <RoutingRuleDescription xmlns="http://schemas.microsoft.com/sharepoint/v3">CIS Disability Screen and Report Access Chart</RoutingRuleDescription>
    <PublishingStartDate xmlns="http://schemas.microsoft.com/sharepoint/v3" xsi:nil="true"/>
    <_DCDateCreated xmlns="http://schemas.microsoft.com/sharepoint/v3/fields">2024-10-28T05:00:00+00:00</_DCDateCreated>
  </documentManagement>
</p:properties>
</file>

<file path=customXml/itemProps1.xml><?xml version="1.0" encoding="utf-8"?>
<ds:datastoreItem xmlns:ds="http://schemas.openxmlformats.org/officeDocument/2006/customXml" ds:itemID="{EC8C2883-EBBF-41BE-B804-A035C44844EC}"/>
</file>

<file path=customXml/itemProps2.xml><?xml version="1.0" encoding="utf-8"?>
<ds:datastoreItem xmlns:ds="http://schemas.openxmlformats.org/officeDocument/2006/customXml" ds:itemID="{9A525132-4A24-479D-8099-8687BEC171CD}"/>
</file>

<file path=customXml/itemProps3.xml><?xml version="1.0" encoding="utf-8"?>
<ds:datastoreItem xmlns:ds="http://schemas.openxmlformats.org/officeDocument/2006/customXml" ds:itemID="{88F2B0EA-79AA-4095-B615-FC55E297695E}"/>
</file>

<file path=customXml/itemProps4.xml><?xml version="1.0" encoding="utf-8"?>
<ds:datastoreItem xmlns:ds="http://schemas.openxmlformats.org/officeDocument/2006/customXml" ds:itemID="{C9406B2D-8446-45F6-AC0B-82476643B572}"/>
</file>

<file path=docProps/app.xml><?xml version="1.0" encoding="utf-8"?>
<Properties xmlns="http://schemas.openxmlformats.org/officeDocument/2006/extended-properties" xmlns:vt="http://schemas.openxmlformats.org/officeDocument/2006/docPropsVTypes">
  <TotalTime>2</TotalTime>
  <Words>222</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 Disability Screen and Report Access Chart</dc:title>
  <dc:creator>Crystal Grinevicius</dc:creator>
  <cp:lastModifiedBy>Crystal Grinevicius</cp:lastModifiedBy>
  <cp:revision>1</cp:revision>
  <dcterms:created xsi:type="dcterms:W3CDTF">2024-10-28T19:06:48Z</dcterms:created>
  <dcterms:modified xsi:type="dcterms:W3CDTF">2024-10-28T19:09:30Z</dcterms:modified>
  <cp:category>CIS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0x01010009F0022F1A0D1C40B084E91E69C83124</vt:lpwstr>
  </property>
  <property fmtid="{D5CDD505-2E9C-101B-9397-08002B2CF9AE}" pid="3" name="_dlc_DocIdItemGuid">
    <vt:lpwstr>254d7b52-169c-4194-b5e9-99881dbe21a3</vt:lpwstr>
  </property>
</Properties>
</file>