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4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8" d="100"/>
          <a:sy n="98"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727154-B239-4E3A-9BC9-7D54839CC324}" type="datetimeFigureOut">
              <a:rPr lang="en-US" smtClean="0"/>
              <a:t>10/28/2024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CDB98-768A-4536-B593-2466C1B10C41}" type="slidenum">
              <a:rPr lang="en-US" smtClean="0"/>
              <a:t>‹#›</a:t>
            </a:fld>
            <a:endParaRPr lang="en-US"/>
          </a:p>
        </p:txBody>
      </p:sp>
    </p:spTree>
    <p:extLst>
      <p:ext uri="{BB962C8B-B14F-4D97-AF65-F5344CB8AC3E}">
        <p14:creationId xmlns:p14="http://schemas.microsoft.com/office/powerpoint/2010/main" val="2036311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a:t>
            </a:r>
            <a:r>
              <a:rPr lang="en-US" dirty="0"/>
              <a:t>slide is a table that identifies who should have access to which screens and reports in CIS. This is also a great tool to share with your IT/POC so they appropriately limit or provide access to staff.  The first column, “Screens/Reports” includes the name of the screen/report in CIS, the middle column identifies who should have access, and the column on the right provides the name of the “System Functions Report” in CIS. The System Function Report lists each staff that has access to that screen/report. The DCs or IT/POC can review the system function report to verify that appropriate staff have access. </a:t>
            </a:r>
          </a:p>
        </p:txBody>
      </p:sp>
      <p:sp>
        <p:nvSpPr>
          <p:cNvPr id="4" name="Slide Number Placeholder 3"/>
          <p:cNvSpPr>
            <a:spLocks noGrp="1"/>
          </p:cNvSpPr>
          <p:nvPr>
            <p:ph type="sldNum" sz="quarter" idx="5"/>
          </p:nvPr>
        </p:nvSpPr>
        <p:spPr/>
        <p:txBody>
          <a:bodyPr/>
          <a:lstStyle/>
          <a:p>
            <a:fld id="{F61CB99A-D6FF-4C36-9C9E-C7FAF0A98548}" type="slidenum">
              <a:rPr lang="en-US" smtClean="0"/>
              <a:t>1</a:t>
            </a:fld>
            <a:endParaRPr lang="en-US"/>
          </a:p>
        </p:txBody>
      </p:sp>
    </p:spTree>
    <p:extLst>
      <p:ext uri="{BB962C8B-B14F-4D97-AF65-F5344CB8AC3E}">
        <p14:creationId xmlns:p14="http://schemas.microsoft.com/office/powerpoint/2010/main" val="19251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06C5-CB71-A05C-06F8-84F8B1618B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18E77-E0FF-90AF-552D-65BB67243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82BAFE-0287-75CE-9D2F-3B87E89F4DD7}"/>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5" name="Footer Placeholder 4">
            <a:extLst>
              <a:ext uri="{FF2B5EF4-FFF2-40B4-BE49-F238E27FC236}">
                <a16:creationId xmlns:a16="http://schemas.microsoft.com/office/drawing/2014/main" id="{B7086899-4926-5C74-7D6E-5C42A6CA6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FA6A5-351A-F4A8-C248-8C35EAFD5DF4}"/>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285043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E50A3-D08E-88AA-5873-2695C7E760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15EC06-4EC7-D690-C9A2-59347A340A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5F9409-63C5-E1F1-5CCE-E724ED439B6B}"/>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5" name="Footer Placeholder 4">
            <a:extLst>
              <a:ext uri="{FF2B5EF4-FFF2-40B4-BE49-F238E27FC236}">
                <a16:creationId xmlns:a16="http://schemas.microsoft.com/office/drawing/2014/main" id="{6737ED54-E755-BE4A-8EB1-2D63661D45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C9334-3E38-2F18-DD59-79B33C7779B7}"/>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286162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882937-EFDF-1DDB-7D98-F670CF2EE6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6E1069-DA80-B427-399F-872663D8AE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8283B-7310-0BAC-4A38-86AD4AB4E504}"/>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5" name="Footer Placeholder 4">
            <a:extLst>
              <a:ext uri="{FF2B5EF4-FFF2-40B4-BE49-F238E27FC236}">
                <a16:creationId xmlns:a16="http://schemas.microsoft.com/office/drawing/2014/main" id="{701F860F-F9C5-3C0B-BB98-F9CBC24C3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354B4-17C1-9B37-E642-0A6AB9D2E770}"/>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413244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16E0C-4A31-3F1D-550E-89F036FD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1A5D70-A364-189D-3F0A-CD74C87DE5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E2388-5B6D-1D3C-924B-30CD7656A477}"/>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5" name="Footer Placeholder 4">
            <a:extLst>
              <a:ext uri="{FF2B5EF4-FFF2-40B4-BE49-F238E27FC236}">
                <a16:creationId xmlns:a16="http://schemas.microsoft.com/office/drawing/2014/main" id="{1035EE5E-D4F4-9E9C-885E-E6F41E09D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11D9C-6655-6411-0EE4-010F8F70A457}"/>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242133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8865-E316-244B-DB1C-FBF094AFF8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4A23ED-E545-C4B1-4C36-4806A48670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AB031F-FE55-9202-95BE-8E9AFABB17C1}"/>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5" name="Footer Placeholder 4">
            <a:extLst>
              <a:ext uri="{FF2B5EF4-FFF2-40B4-BE49-F238E27FC236}">
                <a16:creationId xmlns:a16="http://schemas.microsoft.com/office/drawing/2014/main" id="{6FB30DE7-9EBD-D507-9464-E48948FE7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A4C7C-8943-F995-878A-B15E8B645B1C}"/>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133629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B6FF-13E9-56A2-844B-7C7D5EAFA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6A7923-EE02-B180-68B9-0EA38D2067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BE473E-098E-6A2F-8CF7-72D44B1210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75014B-DCBB-BC0A-7D36-8709454EE182}"/>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6" name="Footer Placeholder 5">
            <a:extLst>
              <a:ext uri="{FF2B5EF4-FFF2-40B4-BE49-F238E27FC236}">
                <a16:creationId xmlns:a16="http://schemas.microsoft.com/office/drawing/2014/main" id="{053165B7-284F-7287-FC48-7AE3B1A15C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A08F8-E10D-9C36-3DF0-89FC904DE62D}"/>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926085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A8B2F-1C06-2BCF-9EE1-F762E70763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2775C2-24F7-2D1F-57C1-6880C0D5AB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093133-DADE-3C4C-1C15-CBD56DA16C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8F4CA1-0032-AB94-F15E-4C5816F7F5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34BDDB-1C32-0A7E-B139-615896C7F3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619025-DC4F-4BFF-618F-A700317974C3}"/>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8" name="Footer Placeholder 7">
            <a:extLst>
              <a:ext uri="{FF2B5EF4-FFF2-40B4-BE49-F238E27FC236}">
                <a16:creationId xmlns:a16="http://schemas.microsoft.com/office/drawing/2014/main" id="{3C9F18F7-B46F-94E2-37F0-81C00BBECA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F4652D-3B2F-9584-791B-E4343EB8CADB}"/>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3592272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471C-45F2-8008-4845-C9213BB1FF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E6DD96-F516-A7CB-D577-D585152DD8DF}"/>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4" name="Footer Placeholder 3">
            <a:extLst>
              <a:ext uri="{FF2B5EF4-FFF2-40B4-BE49-F238E27FC236}">
                <a16:creationId xmlns:a16="http://schemas.microsoft.com/office/drawing/2014/main" id="{41884BE7-335B-BF32-F531-AD40305694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87AE19-70EF-A7A7-B025-3B6235255146}"/>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157371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6582E4-A111-2358-0FBC-A52F9093AD3E}"/>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3" name="Footer Placeholder 2">
            <a:extLst>
              <a:ext uri="{FF2B5EF4-FFF2-40B4-BE49-F238E27FC236}">
                <a16:creationId xmlns:a16="http://schemas.microsoft.com/office/drawing/2014/main" id="{D4CAAF59-0CCD-90E6-D2F5-AA1FB523B6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4A73AB-E958-2160-6E94-596B4DDD1BAF}"/>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198785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1EE8-4A32-D0F4-C311-8CFF9ECFBD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165732-19ED-1CD6-3C7F-23D467FE8E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6FBBBB-8F7A-71E7-20C5-FB04A8B22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B8B861-8138-4C6C-BB13-02E083AF9CF8}"/>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6" name="Footer Placeholder 5">
            <a:extLst>
              <a:ext uri="{FF2B5EF4-FFF2-40B4-BE49-F238E27FC236}">
                <a16:creationId xmlns:a16="http://schemas.microsoft.com/office/drawing/2014/main" id="{62735510-3E9E-9EFF-80AC-BA44E28F27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4EEF36-3A58-CC23-C014-8C348E37DDA9}"/>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324134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3B23A-1C4F-BA8B-4CAA-72F209E2DB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097D5C-D62B-6AAB-69C1-3430095B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5A553A-1F4F-ADDB-B4D8-1FCC86475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394D97-E990-A777-FC9D-652A20BBCE70}"/>
              </a:ext>
            </a:extLst>
          </p:cNvPr>
          <p:cNvSpPr>
            <a:spLocks noGrp="1"/>
          </p:cNvSpPr>
          <p:nvPr>
            <p:ph type="dt" sz="half" idx="10"/>
          </p:nvPr>
        </p:nvSpPr>
        <p:spPr/>
        <p:txBody>
          <a:bodyPr/>
          <a:lstStyle/>
          <a:p>
            <a:fld id="{F8183A62-A146-4214-AE5D-6B1AE30E87C1}" type="datetimeFigureOut">
              <a:rPr lang="en-US" smtClean="0"/>
              <a:t>10/28/2024</a:t>
            </a:fld>
            <a:endParaRPr lang="en-US"/>
          </a:p>
        </p:txBody>
      </p:sp>
      <p:sp>
        <p:nvSpPr>
          <p:cNvPr id="6" name="Footer Placeholder 5">
            <a:extLst>
              <a:ext uri="{FF2B5EF4-FFF2-40B4-BE49-F238E27FC236}">
                <a16:creationId xmlns:a16="http://schemas.microsoft.com/office/drawing/2014/main" id="{807E2087-77EF-13B7-D824-BB3006BC79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B5FD1D-BCB4-5988-5C60-7180CCB3990A}"/>
              </a:ext>
            </a:extLst>
          </p:cNvPr>
          <p:cNvSpPr>
            <a:spLocks noGrp="1"/>
          </p:cNvSpPr>
          <p:nvPr>
            <p:ph type="sldNum" sz="quarter" idx="12"/>
          </p:nvPr>
        </p:nvSpPr>
        <p:spPr/>
        <p:txBody>
          <a:bodyPr/>
          <a:lstStyle/>
          <a:p>
            <a:fld id="{239D703E-F463-43EB-9150-91B1099257D9}" type="slidenum">
              <a:rPr lang="en-US" smtClean="0"/>
              <a:t>‹#›</a:t>
            </a:fld>
            <a:endParaRPr lang="en-US"/>
          </a:p>
        </p:txBody>
      </p:sp>
    </p:spTree>
    <p:extLst>
      <p:ext uri="{BB962C8B-B14F-4D97-AF65-F5344CB8AC3E}">
        <p14:creationId xmlns:p14="http://schemas.microsoft.com/office/powerpoint/2010/main" val="3947464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92701D-7CAB-796B-4C12-EC546CCA2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83BED5-8F97-8858-02E9-993E727D94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319FE-2CD8-44BA-88D7-F8FF34D4D0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8183A62-A146-4214-AE5D-6B1AE30E87C1}" type="datetimeFigureOut">
              <a:rPr lang="en-US" smtClean="0"/>
              <a:t>10/28/2024</a:t>
            </a:fld>
            <a:endParaRPr lang="en-US"/>
          </a:p>
        </p:txBody>
      </p:sp>
      <p:sp>
        <p:nvSpPr>
          <p:cNvPr id="5" name="Footer Placeholder 4">
            <a:extLst>
              <a:ext uri="{FF2B5EF4-FFF2-40B4-BE49-F238E27FC236}">
                <a16:creationId xmlns:a16="http://schemas.microsoft.com/office/drawing/2014/main" id="{39934E35-518A-930F-7613-41E78B6E91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137BC84-E702-F6D0-69C7-9994CDD3FE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9D703E-F463-43EB-9150-91B1099257D9}" type="slidenum">
              <a:rPr lang="en-US" smtClean="0"/>
              <a:t>‹#›</a:t>
            </a:fld>
            <a:endParaRPr lang="en-US"/>
          </a:p>
        </p:txBody>
      </p:sp>
    </p:spTree>
    <p:extLst>
      <p:ext uri="{BB962C8B-B14F-4D97-AF65-F5344CB8AC3E}">
        <p14:creationId xmlns:p14="http://schemas.microsoft.com/office/powerpoint/2010/main" val="423185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84B26A-67BC-47A7-A6F5-A8F1DECBE8D0}"/>
              </a:ext>
            </a:extLst>
          </p:cNvPr>
          <p:cNvSpPr>
            <a:spLocks noGrp="1"/>
          </p:cNvSpPr>
          <p:nvPr>
            <p:ph type="sldNum" sz="quarter" idx="12"/>
          </p:nvPr>
        </p:nvSpPr>
        <p:spPr/>
        <p:txBody>
          <a:bodyPr/>
          <a:lstStyle/>
          <a:p>
            <a:fld id="{3962FF7B-CE56-4F70-B0DA-EE8645ABA2F7}" type="slidenum">
              <a:rPr lang="en-US" smtClean="0"/>
              <a:t>1</a:t>
            </a:fld>
            <a:endParaRPr lang="en-US"/>
          </a:p>
        </p:txBody>
      </p:sp>
      <p:graphicFrame>
        <p:nvGraphicFramePr>
          <p:cNvPr id="3" name="Table 5">
            <a:extLst>
              <a:ext uri="{FF2B5EF4-FFF2-40B4-BE49-F238E27FC236}">
                <a16:creationId xmlns:a16="http://schemas.microsoft.com/office/drawing/2014/main" id="{60742E39-525F-A3B5-89E7-9EE8F47936B0}"/>
              </a:ext>
            </a:extLst>
          </p:cNvPr>
          <p:cNvGraphicFramePr>
            <a:graphicFrameLocks noGrp="1"/>
          </p:cNvGraphicFramePr>
          <p:nvPr/>
        </p:nvGraphicFramePr>
        <p:xfrm>
          <a:off x="994611" y="719665"/>
          <a:ext cx="10202778" cy="5351157"/>
        </p:xfrm>
        <a:graphic>
          <a:graphicData uri="http://schemas.openxmlformats.org/drawingml/2006/table">
            <a:tbl>
              <a:tblPr firstRow="1" bandRow="1">
                <a:tableStyleId>{5C22544A-7EE6-4342-B048-85BDC9FD1C3A}</a:tableStyleId>
              </a:tblPr>
              <a:tblGrid>
                <a:gridCol w="3400926">
                  <a:extLst>
                    <a:ext uri="{9D8B030D-6E8A-4147-A177-3AD203B41FA5}">
                      <a16:colId xmlns:a16="http://schemas.microsoft.com/office/drawing/2014/main" val="3917765006"/>
                    </a:ext>
                  </a:extLst>
                </a:gridCol>
                <a:gridCol w="3400926">
                  <a:extLst>
                    <a:ext uri="{9D8B030D-6E8A-4147-A177-3AD203B41FA5}">
                      <a16:colId xmlns:a16="http://schemas.microsoft.com/office/drawing/2014/main" val="728501679"/>
                    </a:ext>
                  </a:extLst>
                </a:gridCol>
                <a:gridCol w="3400926">
                  <a:extLst>
                    <a:ext uri="{9D8B030D-6E8A-4147-A177-3AD203B41FA5}">
                      <a16:colId xmlns:a16="http://schemas.microsoft.com/office/drawing/2014/main" val="3805985947"/>
                    </a:ext>
                  </a:extLst>
                </a:gridCol>
              </a:tblGrid>
              <a:tr h="869319">
                <a:tc>
                  <a:txBody>
                    <a:bodyPr/>
                    <a:lstStyle/>
                    <a:p>
                      <a:pPr algn="ctr"/>
                      <a:r>
                        <a:rPr lang="en-US" sz="2000" dirty="0">
                          <a:solidFill>
                            <a:schemeClr val="bg1"/>
                          </a:solidFill>
                        </a:rPr>
                        <a:t>Screens/Reports</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algn="ctr"/>
                      <a:r>
                        <a:rPr lang="en-US" sz="2000" dirty="0">
                          <a:solidFill>
                            <a:schemeClr val="bg1"/>
                          </a:solidFill>
                        </a:rPr>
                        <a:t>Who Should</a:t>
                      </a:r>
                      <a:r>
                        <a:rPr lang="en-US" sz="2000" baseline="0" dirty="0">
                          <a:solidFill>
                            <a:schemeClr val="bg1"/>
                          </a:solidFill>
                        </a:rPr>
                        <a:t> Have Access</a:t>
                      </a:r>
                      <a:endParaRPr lang="en-US" sz="20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algn="ctr"/>
                      <a:r>
                        <a:rPr lang="en-US" sz="2000" kern="1200" dirty="0">
                          <a:solidFill>
                            <a:schemeClr val="bg1"/>
                          </a:solidFill>
                          <a:effectLst/>
                        </a:rPr>
                        <a:t>System Functions Report </a:t>
                      </a:r>
                    </a:p>
                    <a:p>
                      <a:pPr algn="ctr"/>
                      <a:r>
                        <a:rPr lang="en-US" sz="2000" kern="1200" dirty="0">
                          <a:solidFill>
                            <a:schemeClr val="bg1"/>
                          </a:solidFill>
                          <a:effectLst/>
                        </a:rPr>
                        <a:t>to Verify Access</a:t>
                      </a:r>
                      <a:endParaRPr lang="en-US" sz="2000" dirty="0">
                        <a:solidFill>
                          <a:schemeClr val="bg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866218792"/>
                  </a:ext>
                </a:extLst>
              </a:tr>
              <a:tr h="869319">
                <a:tc>
                  <a:txBody>
                    <a:bodyPr/>
                    <a:lstStyle/>
                    <a:p>
                      <a:pPr marL="0" indent="0" algn="ctr">
                        <a:buFont typeface="Arial" panose="020B0604020202020204" pitchFamily="34" charset="0"/>
                        <a:buNone/>
                      </a:pPr>
                      <a:r>
                        <a:rPr lang="en-US" sz="2000" dirty="0">
                          <a:solidFill>
                            <a:schemeClr val="tx1"/>
                          </a:solidFill>
                        </a:rPr>
                        <a:t>Disability Data </a:t>
                      </a:r>
                      <a:r>
                        <a:rPr lang="en-US" sz="2000" baseline="0" dirty="0">
                          <a:solidFill>
                            <a:schemeClr val="tx1"/>
                          </a:solidFill>
                        </a:rPr>
                        <a:t>Entry Screen</a:t>
                      </a:r>
                      <a:endParaRPr lang="en-US" sz="2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indent="0" algn="ctr">
                        <a:buFont typeface="Arial" panose="020B0604020202020204" pitchFamily="34" charset="0"/>
                        <a:buNone/>
                      </a:pPr>
                      <a:r>
                        <a:rPr lang="en-US" sz="2000" dirty="0">
                          <a:solidFill>
                            <a:schemeClr val="bg1"/>
                          </a:solidFill>
                        </a:rPr>
                        <a:t>Only Disability Coordinators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rPr>
                        <a:t>Authorization: </a:t>
                      </a:r>
                      <a:r>
                        <a:rPr lang="en-US" sz="1800" kern="1200" dirty="0" err="1">
                          <a:solidFill>
                            <a:schemeClr val="bg1"/>
                          </a:solidFill>
                          <a:effectLst/>
                        </a:rPr>
                        <a:t>WelAcc</a:t>
                      </a:r>
                      <a:r>
                        <a:rPr lang="en-US" sz="1800" kern="1200" dirty="0">
                          <a:solidFill>
                            <a:schemeClr val="bg1"/>
                          </a:solidFill>
                          <a:effectLst/>
                        </a:rPr>
                        <a:t> - Disability Data Collection, Module </a:t>
                      </a:r>
                      <a:endParaRPr lang="en-US" sz="18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177098849"/>
                  </a:ext>
                </a:extLst>
              </a:tr>
              <a:tr h="869319">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solidFill>
                            <a:schemeClr val="tx1"/>
                          </a:solidFill>
                        </a:rPr>
                        <a:t>Disability Data </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solidFill>
                            <a:schemeClr val="tx1"/>
                          </a:solidFill>
                        </a:rPr>
                        <a:t>Report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indent="0" algn="ctr">
                        <a:buFont typeface="Arial" panose="020B0604020202020204" pitchFamily="34" charset="0"/>
                        <a:buNone/>
                      </a:pPr>
                      <a:r>
                        <a:rPr lang="en-US" sz="2000" dirty="0">
                          <a:solidFill>
                            <a:schemeClr val="bg1"/>
                          </a:solidFill>
                        </a:rPr>
                        <a:t>Only Disability Coordinators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rPr>
                        <a:t>Authorization: </a:t>
                      </a:r>
                      <a:r>
                        <a:rPr lang="en-US" sz="1800" kern="1200" dirty="0" err="1">
                          <a:solidFill>
                            <a:schemeClr val="bg1"/>
                          </a:solidFill>
                          <a:effectLst/>
                        </a:rPr>
                        <a:t>WelAcc-Rpt</a:t>
                      </a:r>
                      <a:r>
                        <a:rPr lang="en-US" sz="1800" kern="1200" dirty="0">
                          <a:solidFill>
                            <a:schemeClr val="bg1"/>
                          </a:solidFill>
                          <a:effectLst/>
                        </a:rPr>
                        <a:t> - Disability Data Report, Module</a:t>
                      </a:r>
                      <a:endParaRPr lang="en-US"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3068327819"/>
                  </a:ext>
                </a:extLst>
              </a:tr>
              <a:tr h="869319">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solidFill>
                            <a:schemeClr val="tx1"/>
                          </a:solidFill>
                        </a:rPr>
                        <a:t>Accommodation Plan </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solidFill>
                            <a:schemeClr val="tx1"/>
                          </a:solidFill>
                        </a:rPr>
                        <a:t>Entry Screen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indent="0" algn="ctr">
                        <a:buFont typeface="Arial" panose="020B0604020202020204" pitchFamily="34" charset="0"/>
                        <a:buNone/>
                      </a:pPr>
                      <a:r>
                        <a:rPr lang="en-US" sz="2000" dirty="0">
                          <a:solidFill>
                            <a:schemeClr val="bg1"/>
                          </a:solidFill>
                        </a:rPr>
                        <a:t>Only Disability Coordinators or Designee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rPr>
                        <a:t>Authorization: </a:t>
                      </a:r>
                      <a:r>
                        <a:rPr lang="en-US" sz="1800" kern="1200" dirty="0" err="1">
                          <a:solidFill>
                            <a:schemeClr val="bg1"/>
                          </a:solidFill>
                          <a:effectLst/>
                        </a:rPr>
                        <a:t>WelAcc</a:t>
                      </a:r>
                      <a:r>
                        <a:rPr lang="en-US" sz="1800" kern="1200" dirty="0">
                          <a:solidFill>
                            <a:schemeClr val="bg1"/>
                          </a:solidFill>
                          <a:effectLst/>
                        </a:rPr>
                        <a:t> - Accommodation Plan, Module</a:t>
                      </a:r>
                      <a:endParaRPr lang="en-US"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977592484"/>
                  </a:ext>
                </a:extLst>
              </a:tr>
              <a:tr h="869319">
                <a:tc>
                  <a:txBody>
                    <a:bodyPr/>
                    <a:lstStyle/>
                    <a:p>
                      <a:pPr marL="0" indent="0" algn="ctr">
                        <a:buFont typeface="Arial" panose="020B0604020202020204" pitchFamily="34" charset="0"/>
                        <a:buNone/>
                      </a:pPr>
                      <a:r>
                        <a:rPr lang="en-US" sz="2000" dirty="0">
                          <a:solidFill>
                            <a:schemeClr val="tx1"/>
                          </a:solidFill>
                        </a:rPr>
                        <a:t>Accommodation Plan</a:t>
                      </a:r>
                      <a:r>
                        <a:rPr lang="en-US" sz="2000" baseline="0" dirty="0">
                          <a:solidFill>
                            <a:schemeClr val="tx1"/>
                          </a:solidFill>
                        </a:rPr>
                        <a:t> </a:t>
                      </a:r>
                    </a:p>
                    <a:p>
                      <a:pPr marL="0" indent="0" algn="ctr">
                        <a:buFont typeface="Arial" panose="020B0604020202020204" pitchFamily="34" charset="0"/>
                        <a:buNone/>
                      </a:pPr>
                      <a:r>
                        <a:rPr lang="en-US" sz="2000" baseline="0" dirty="0">
                          <a:solidFill>
                            <a:schemeClr val="tx1"/>
                          </a:solidFill>
                        </a:rPr>
                        <a:t>with Notes Report</a:t>
                      </a:r>
                      <a:endParaRPr lang="en-US" sz="2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indent="0" algn="ctr">
                        <a:buFont typeface="Arial" panose="020B0604020202020204" pitchFamily="34" charset="0"/>
                        <a:buNone/>
                      </a:pPr>
                      <a:r>
                        <a:rPr lang="en-US" sz="2000" dirty="0">
                          <a:solidFill>
                            <a:schemeClr val="bg1"/>
                          </a:solidFill>
                        </a:rPr>
                        <a:t>Only Disability Coordinator or Designee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rPr>
                        <a:t>Authorization: </a:t>
                      </a:r>
                      <a:r>
                        <a:rPr lang="en-US" sz="1800" kern="1200" dirty="0" err="1">
                          <a:solidFill>
                            <a:schemeClr val="bg1"/>
                          </a:solidFill>
                          <a:effectLst/>
                        </a:rPr>
                        <a:t>WelAcc-Rpt</a:t>
                      </a:r>
                      <a:r>
                        <a:rPr lang="en-US" sz="1800" kern="1200" dirty="0">
                          <a:solidFill>
                            <a:schemeClr val="bg1"/>
                          </a:solidFill>
                          <a:effectLst/>
                        </a:rPr>
                        <a:t> - Accommodation Plan Report, Module</a:t>
                      </a:r>
                      <a:endParaRPr lang="en-US"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676920618"/>
                  </a:ext>
                </a:extLst>
              </a:tr>
              <a:tr h="869319">
                <a:tc>
                  <a:txBody>
                    <a:bodyPr/>
                    <a:lstStyle/>
                    <a:p>
                      <a:pPr marL="0" indent="0" algn="ctr">
                        <a:buFont typeface="Arial" panose="020B0604020202020204" pitchFamily="34" charset="0"/>
                        <a:buNone/>
                      </a:pPr>
                      <a:r>
                        <a:rPr lang="en-US" sz="2000" dirty="0">
                          <a:solidFill>
                            <a:schemeClr val="tx1"/>
                          </a:solidFill>
                        </a:rPr>
                        <a:t>Accommodation Plan Report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indent="0" algn="ctr">
                        <a:buFont typeface="Arial" panose="020B0604020202020204" pitchFamily="34" charset="0"/>
                        <a:buNone/>
                      </a:pPr>
                      <a:r>
                        <a:rPr lang="en-US" sz="2000" dirty="0">
                          <a:solidFill>
                            <a:schemeClr val="bg1"/>
                          </a:solidFill>
                        </a:rPr>
                        <a:t>All</a:t>
                      </a:r>
                      <a:r>
                        <a:rPr lang="en-US" sz="2000" baseline="0" dirty="0">
                          <a:solidFill>
                            <a:schemeClr val="bg1"/>
                          </a:solidFill>
                        </a:rPr>
                        <a:t> Staff</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rPr>
                        <a:t>Authorization: </a:t>
                      </a:r>
                      <a:r>
                        <a:rPr lang="en-US" sz="1800" kern="1200" dirty="0" err="1">
                          <a:solidFill>
                            <a:schemeClr val="bg1"/>
                          </a:solidFill>
                          <a:effectLst/>
                        </a:rPr>
                        <a:t>WelAcc-Rpt</a:t>
                      </a:r>
                      <a:r>
                        <a:rPr lang="en-US" sz="1800" kern="1200" dirty="0">
                          <a:solidFill>
                            <a:schemeClr val="bg1"/>
                          </a:solidFill>
                          <a:effectLst/>
                        </a:rPr>
                        <a:t> - Accommodation Plan Report, Module</a:t>
                      </a:r>
                      <a:endParaRPr lang="en-US"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2240585232"/>
                  </a:ext>
                </a:extLst>
              </a:tr>
            </a:tbl>
          </a:graphicData>
        </a:graphic>
      </p:graphicFrame>
    </p:spTree>
    <p:extLst>
      <p:ext uri="{BB962C8B-B14F-4D97-AF65-F5344CB8AC3E}">
        <p14:creationId xmlns:p14="http://schemas.microsoft.com/office/powerpoint/2010/main" val="2270880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22f8f74-215c-4154-9939-bd29e4e8980e">XRUYQT3274NZ-1295120815-327</_dlc_DocId>
    <_dlc_DocIdUrl xmlns="b22f8f74-215c-4154-9939-bd29e4e8980e">
      <Url>https://supportservices.jobcorps.gov/disability/_layouts/15/DocIdRedir.aspx?ID=XRUYQT3274NZ-1295120815-327</Url>
      <Description>XRUYQT3274NZ-1295120815-327</Description>
    </_dlc_DocIdUrl>
    <PublishingExpirationDate xmlns="http://schemas.microsoft.com/sharepoint/v3" xsi:nil="true"/>
    <RoutingRuleDescription xmlns="http://schemas.microsoft.com/sharepoint/v3">CIS Disability Screen and Report Access Chart</RoutingRuleDescription>
    <PublishingStartDate xmlns="http://schemas.microsoft.com/sharepoint/v3" xsi:nil="true"/>
    <_DCDateCreated xmlns="http://schemas.microsoft.com/sharepoint/v3/fields">2024-10-28T05:00:00+00:00</_DCDateCreated>
  </documentManagement>
</p:properties>
</file>

<file path=customXml/itemProps1.xml><?xml version="1.0" encoding="utf-8"?>
<ds:datastoreItem xmlns:ds="http://schemas.openxmlformats.org/officeDocument/2006/customXml" ds:itemID="{EC8C2883-EBBF-41BE-B804-A035C44844EC}"/>
</file>

<file path=customXml/itemProps2.xml><?xml version="1.0" encoding="utf-8"?>
<ds:datastoreItem xmlns:ds="http://schemas.openxmlformats.org/officeDocument/2006/customXml" ds:itemID="{9A525132-4A24-479D-8099-8687BEC171CD}"/>
</file>

<file path=customXml/itemProps3.xml><?xml version="1.0" encoding="utf-8"?>
<ds:datastoreItem xmlns:ds="http://schemas.openxmlformats.org/officeDocument/2006/customXml" ds:itemID="{88F2B0EA-79AA-4095-B615-FC55E297695E}"/>
</file>

<file path=customXml/itemProps4.xml><?xml version="1.0" encoding="utf-8"?>
<ds:datastoreItem xmlns:ds="http://schemas.openxmlformats.org/officeDocument/2006/customXml" ds:itemID="{C9406B2D-8446-45F6-AC0B-82476643B572}"/>
</file>

<file path=docProps/app.xml><?xml version="1.0" encoding="utf-8"?>
<Properties xmlns="http://schemas.openxmlformats.org/officeDocument/2006/extended-properties" xmlns:vt="http://schemas.openxmlformats.org/officeDocument/2006/docPropsVTypes">
  <TotalTime>2</TotalTime>
  <Words>222</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Disability Screen and Report Access Chart</dc:title>
  <dc:creator>Crystal Grinevicius</dc:creator>
  <cp:lastModifiedBy>Crystal Grinevicius</cp:lastModifiedBy>
  <cp:revision>1</cp:revision>
  <dcterms:created xsi:type="dcterms:W3CDTF">2024-10-28T19:06:48Z</dcterms:created>
  <dcterms:modified xsi:type="dcterms:W3CDTF">2024-10-28T19:09:30Z</dcterms:modified>
  <cp:category>CIS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254d7b52-169c-4194-b5e9-99881dbe21a3</vt:lpwstr>
  </property>
</Properties>
</file>