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12192000" cy="6858000"/>
  <p:notesSz cx="6858000" cy="9144000"/>
  <p:embeddedFontLst>
    <p:embeddedFont>
      <p:font typeface="맑은 고딕" panose="020B0503020000020004" pitchFamily="34" charset="-127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Medium" panose="00000600000000000000" pitchFamily="2" charset="0"/>
      <p:regular r:id="rId18"/>
      <p:italic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CCBE13-C8D6-1121-2258-AB9525FE436A}" name="Debbie M. Marrs" initials="DMM" userId="Debbie M. Marrs" providerId="None"/>
  <p188:author id="{169A4AC9-5157-8C23-7774-52ACE1053E47}" name="Michelle Day" initials="MD" userId="S::mday@humanitas.com::5a2422ce-faa1-4964-9d24-43dca0d5851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예스폼" initials="예스폼" lastIdx="4" clrIdx="0">
    <p:extLst>
      <p:ext uri="{19B8F6BF-5375-455C-9EA6-DF929625EA0E}">
        <p15:presenceInfo xmlns:p15="http://schemas.microsoft.com/office/powerpoint/2012/main" userId="예스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49DBF"/>
    <a:srgbClr val="FCD664"/>
    <a:srgbClr val="B78D0C"/>
    <a:srgbClr val="F3FEFF"/>
    <a:srgbClr val="C3F6FD"/>
    <a:srgbClr val="B65374"/>
    <a:srgbClr val="D092A7"/>
    <a:srgbClr val="7E7E7E"/>
    <a:srgbClr val="B25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27EA7-ABCF-4044-A57A-A247C76552C7}" v="142" dt="2022-04-26T18:21:05.498"/>
    <p1510:client id="{DB62BE7E-3CC7-781D-2677-5A7DEF4F863F}" v="5" dt="2022-04-26T18:20:15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D4BD2-AA17-40C4-9B40-D0F949E2A172}" type="datetimeFigureOut">
              <a:rPr lang="ko-KR" altLang="en-US" smtClean="0"/>
              <a:t>2023-01-26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D0146-9DDD-40F3-9459-6EA4BB3237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234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30356-5AB1-45E4-A5EF-E438C51E431E}" type="datetimeFigureOut">
              <a:rPr lang="ko-KR" altLang="en-US" smtClean="0"/>
              <a:t>2023-01-26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5C92D-C5F6-464A-8174-904E7DE900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3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2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BB4E-DFF3-4E32-8830-0C719BF5532B}" type="datetimeFigureOut">
              <a:rPr lang="ko-KR" altLang="en-US" smtClean="0"/>
              <a:t>2023-01-26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3A59B-AF27-41A4-A9BC-335EB21D2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20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>
            <a:extLst>
              <a:ext uri="{FF2B5EF4-FFF2-40B4-BE49-F238E27FC236}">
                <a16:creationId xmlns:a16="http://schemas.microsoft.com/office/drawing/2014/main" id="{BA6D0317-4770-4FBE-886A-0D0D0B44C974}"/>
              </a:ext>
            </a:extLst>
          </p:cNvPr>
          <p:cNvSpPr/>
          <p:nvPr/>
        </p:nvSpPr>
        <p:spPr>
          <a:xfrm>
            <a:off x="362796" y="1285712"/>
            <a:ext cx="3725317" cy="56237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571EF-D6FD-4B03-B09B-35CD399F1D94}"/>
              </a:ext>
            </a:extLst>
          </p:cNvPr>
          <p:cNvSpPr txBox="1"/>
          <p:nvPr/>
        </p:nvSpPr>
        <p:spPr>
          <a:xfrm>
            <a:off x="337931" y="492363"/>
            <a:ext cx="1137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Processing</a:t>
            </a:r>
            <a:r>
              <a:rPr lang="en-US" altLang="ko-KR" sz="3600">
                <a:latin typeface="Montserrat Medium" panose="00000600000000000000" pitchFamily="2" charset="0"/>
              </a:rPr>
              <a:t> </a:t>
            </a:r>
            <a:r>
              <a:rPr lang="en-US" altLang="ko-KR" sz="3600">
                <a:solidFill>
                  <a:srgbClr val="049DBF"/>
                </a:solidFill>
                <a:latin typeface="Montserrat Medium" panose="00000600000000000000" pitchFamily="2" charset="0"/>
              </a:rPr>
              <a:t>Assistance Animals (AA) </a:t>
            </a:r>
            <a:r>
              <a:rPr lang="en-US" altLang="ko-KR" sz="3600">
                <a:latin typeface="Montserrat Medium" panose="00000600000000000000" pitchFamily="2" charset="0"/>
              </a:rPr>
              <a:t>Requests</a:t>
            </a:r>
            <a:endParaRPr lang="ko-KR" altLang="en-US" sz="3600">
              <a:latin typeface="Montserrat Medium" panose="00000600000000000000" pitchFamily="2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E99DBD7-5551-4CB6-B513-89D9D6D2A6FE}"/>
              </a:ext>
            </a:extLst>
          </p:cNvPr>
          <p:cNvGrpSpPr/>
          <p:nvPr/>
        </p:nvGrpSpPr>
        <p:grpSpPr>
          <a:xfrm>
            <a:off x="1705641" y="6494300"/>
            <a:ext cx="8286591" cy="250097"/>
            <a:chOff x="1453942" y="6494300"/>
            <a:chExt cx="8286591" cy="250097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A19EB731-A531-4149-9657-D43467157AAB}"/>
                </a:ext>
              </a:extLst>
            </p:cNvPr>
            <p:cNvSpPr/>
            <p:nvPr/>
          </p:nvSpPr>
          <p:spPr>
            <a:xfrm>
              <a:off x="5498823" y="6494300"/>
              <a:ext cx="250097" cy="25009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/>
                <a:t>1</a:t>
              </a:r>
              <a:endParaRPr lang="ko-KR" altLang="en-US" sz="1200"/>
            </a:p>
          </p:txBody>
        </p: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F7839D3-2A68-43C9-B5C4-88D740D7B222}"/>
                </a:ext>
              </a:extLst>
            </p:cNvPr>
            <p:cNvCxnSpPr>
              <a:cxnSpLocks/>
            </p:cNvCxnSpPr>
            <p:nvPr/>
          </p:nvCxnSpPr>
          <p:spPr>
            <a:xfrm>
              <a:off x="1453942" y="6677052"/>
              <a:ext cx="3803858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772A7402-5428-470A-8EBE-B1245E8D8E3A}"/>
                </a:ext>
              </a:extLst>
            </p:cNvPr>
            <p:cNvCxnSpPr>
              <a:cxnSpLocks/>
            </p:cNvCxnSpPr>
            <p:nvPr/>
          </p:nvCxnSpPr>
          <p:spPr>
            <a:xfrm>
              <a:off x="5936675" y="6677052"/>
              <a:ext cx="3803858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4CFA52AC-E367-4A1C-ABAC-8A117BF207F3}"/>
              </a:ext>
            </a:extLst>
          </p:cNvPr>
          <p:cNvGrpSpPr/>
          <p:nvPr/>
        </p:nvGrpSpPr>
        <p:grpSpPr>
          <a:xfrm>
            <a:off x="655230" y="1290611"/>
            <a:ext cx="3373850" cy="5150412"/>
            <a:chOff x="4356428" y="1439392"/>
            <a:chExt cx="3575790" cy="47052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1B8DDA-F52F-475C-BFB5-C3929770D852}"/>
                </a:ext>
              </a:extLst>
            </p:cNvPr>
            <p:cNvSpPr txBox="1"/>
            <p:nvPr/>
          </p:nvSpPr>
          <p:spPr>
            <a:xfrm>
              <a:off x="4574364" y="1439392"/>
              <a:ext cx="3290885" cy="534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049DBF"/>
                  </a:solidFill>
                  <a:latin typeface="Montserrat Medium" panose="00000600000000000000" pitchFamily="2" charset="0"/>
                </a:rPr>
                <a:t>AA Disability Accommodation Request</a:t>
              </a:r>
              <a:endParaRPr lang="ko-KR" altLang="en-US" sz="1600" dirty="0">
                <a:solidFill>
                  <a:srgbClr val="049DBF"/>
                </a:solidFill>
                <a:latin typeface="Montserrat Medium" panose="00000600000000000000" pitchFamily="2" charset="0"/>
              </a:endParaRPr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A00A7F58-3997-44D5-A0A9-22B503E7E307}"/>
                </a:ext>
              </a:extLst>
            </p:cNvPr>
            <p:cNvCxnSpPr>
              <a:cxnSpLocks/>
            </p:cNvCxnSpPr>
            <p:nvPr/>
          </p:nvCxnSpPr>
          <p:spPr>
            <a:xfrm>
              <a:off x="4706675" y="1903255"/>
              <a:ext cx="0" cy="4241426"/>
            </a:xfrm>
            <a:prstGeom prst="line">
              <a:avLst/>
            </a:prstGeom>
            <a:ln>
              <a:solidFill>
                <a:srgbClr val="049DB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F59630-6D46-4666-9DD3-6ED1B6C5DE34}"/>
                </a:ext>
              </a:extLst>
            </p:cNvPr>
            <p:cNvSpPr txBox="1"/>
            <p:nvPr/>
          </p:nvSpPr>
          <p:spPr>
            <a:xfrm>
              <a:off x="4882990" y="1966319"/>
              <a:ext cx="2894337" cy="106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If an applicant or student requests a disability accommodation (DA) to have an assistance animal in Job Corps, contact your Regional Disability Coordinator (RDIC)  for assistance processing the request, review Form 2-03 of the PRH and the Service and Assistance Animals Guide on the Job Corps Disability website.</a:t>
              </a:r>
              <a:endPara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D55C05C-5D92-4339-AA81-80E350DA6836}"/>
                </a:ext>
              </a:extLst>
            </p:cNvPr>
            <p:cNvSpPr txBox="1"/>
            <p:nvPr/>
          </p:nvSpPr>
          <p:spPr>
            <a:xfrm>
              <a:off x="5045362" y="3259758"/>
              <a:ext cx="10391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>
                  <a:solidFill>
                    <a:srgbClr val="049DBF"/>
                  </a:solidFill>
                  <a:latin typeface="Montserrat Medium" panose="00000600000000000000" pitchFamily="2" charset="0"/>
                </a:rPr>
                <a:t>Request</a:t>
              </a:r>
            </a:p>
          </p:txBody>
        </p: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DEE1371B-C4D0-42C3-BF95-502E0A009D51}"/>
                </a:ext>
              </a:extLst>
            </p:cNvPr>
            <p:cNvCxnSpPr>
              <a:cxnSpLocks/>
            </p:cNvCxnSpPr>
            <p:nvPr/>
          </p:nvCxnSpPr>
          <p:spPr>
            <a:xfrm>
              <a:off x="5932009" y="3150815"/>
              <a:ext cx="0" cy="4364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272B260-53B1-435A-83F4-F36A9B99A116}"/>
                </a:ext>
              </a:extLst>
            </p:cNvPr>
            <p:cNvSpPr txBox="1"/>
            <p:nvPr/>
          </p:nvSpPr>
          <p:spPr>
            <a:xfrm>
              <a:off x="5929548" y="3095969"/>
              <a:ext cx="2002670" cy="22494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altLang="ko-KR" sz="100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endParaRPr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ED574A74-441B-4719-A224-C21E02A75304}"/>
                </a:ext>
              </a:extLst>
            </p:cNvPr>
            <p:cNvSpPr/>
            <p:nvPr/>
          </p:nvSpPr>
          <p:spPr>
            <a:xfrm>
              <a:off x="4356428" y="3025401"/>
              <a:ext cx="707876" cy="7078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8CC44CEF-C72F-4072-8208-E5401AB36360}"/>
                </a:ext>
              </a:extLst>
            </p:cNvPr>
            <p:cNvSpPr/>
            <p:nvPr/>
          </p:nvSpPr>
          <p:spPr>
            <a:xfrm>
              <a:off x="4440224" y="3109177"/>
              <a:ext cx="540325" cy="5403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5BA41D6-A56A-49CC-8EA4-69C02446B8BB}"/>
                </a:ext>
              </a:extLst>
            </p:cNvPr>
            <p:cNvSpPr txBox="1"/>
            <p:nvPr/>
          </p:nvSpPr>
          <p:spPr>
            <a:xfrm>
              <a:off x="4469696" y="3229724"/>
              <a:ext cx="482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2" charset="0"/>
                </a:rPr>
                <a:t>01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9C06781-55C3-4752-B325-61DA19B83C32}"/>
                </a:ext>
              </a:extLst>
            </p:cNvPr>
            <p:cNvSpPr txBox="1"/>
            <p:nvPr/>
          </p:nvSpPr>
          <p:spPr>
            <a:xfrm>
              <a:off x="5047009" y="4003767"/>
              <a:ext cx="946481" cy="365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>
                  <a:solidFill>
                    <a:srgbClr val="049DBF"/>
                  </a:solidFill>
                  <a:latin typeface="Montserrat Medium" panose="00000600000000000000" pitchFamily="2" charset="0"/>
                </a:rPr>
                <a:t>Document Request</a:t>
              </a:r>
            </a:p>
          </p:txBody>
        </p: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20009C67-0C6E-400A-B372-596396BA3470}"/>
                </a:ext>
              </a:extLst>
            </p:cNvPr>
            <p:cNvCxnSpPr>
              <a:cxnSpLocks/>
            </p:cNvCxnSpPr>
            <p:nvPr/>
          </p:nvCxnSpPr>
          <p:spPr>
            <a:xfrm>
              <a:off x="5932009" y="3964460"/>
              <a:ext cx="0" cy="4364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59B255-2123-448A-B171-281E2EC512F2}"/>
                </a:ext>
              </a:extLst>
            </p:cNvPr>
            <p:cNvSpPr txBox="1"/>
            <p:nvPr/>
          </p:nvSpPr>
          <p:spPr>
            <a:xfrm>
              <a:off x="5921358" y="3946398"/>
              <a:ext cx="2002670" cy="5061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Document the request on the RA/RM/AAS Request and DCC Form.*</a:t>
              </a:r>
              <a:endPara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609DA55C-75DD-407F-AD11-FDB39EC0DA05}"/>
                </a:ext>
              </a:extLst>
            </p:cNvPr>
            <p:cNvSpPr/>
            <p:nvPr/>
          </p:nvSpPr>
          <p:spPr>
            <a:xfrm>
              <a:off x="4365676" y="3839048"/>
              <a:ext cx="707876" cy="7078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CD0754FD-927B-4F87-BCDD-29E69CE56A26}"/>
                </a:ext>
              </a:extLst>
            </p:cNvPr>
            <p:cNvSpPr/>
            <p:nvPr/>
          </p:nvSpPr>
          <p:spPr>
            <a:xfrm>
              <a:off x="4449452" y="3922824"/>
              <a:ext cx="540324" cy="5403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D65632D-785B-4F61-B148-E1FA01CA4D27}"/>
                </a:ext>
              </a:extLst>
            </p:cNvPr>
            <p:cNvSpPr txBox="1"/>
            <p:nvPr/>
          </p:nvSpPr>
          <p:spPr>
            <a:xfrm>
              <a:off x="4478930" y="4043371"/>
              <a:ext cx="482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2" charset="0"/>
                </a:rPr>
                <a:t>02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455750E-0F35-4EFC-910A-01DFD8797CE1}"/>
                </a:ext>
              </a:extLst>
            </p:cNvPr>
            <p:cNvSpPr txBox="1"/>
            <p:nvPr/>
          </p:nvSpPr>
          <p:spPr>
            <a:xfrm>
              <a:off x="5045362" y="4793569"/>
              <a:ext cx="860450" cy="365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>
                  <a:solidFill>
                    <a:srgbClr val="049DBF"/>
                  </a:solidFill>
                  <a:latin typeface="Montserrat Medium" panose="00000600000000000000" pitchFamily="2" charset="0"/>
                </a:rPr>
                <a:t>Disability Status</a:t>
              </a:r>
            </a:p>
          </p:txBody>
        </p: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185E6C61-F22B-49BB-AFE1-13B2ABEDA5A4}"/>
                </a:ext>
              </a:extLst>
            </p:cNvPr>
            <p:cNvCxnSpPr>
              <a:cxnSpLocks/>
            </p:cNvCxnSpPr>
            <p:nvPr/>
          </p:nvCxnSpPr>
          <p:spPr>
            <a:xfrm>
              <a:off x="5932009" y="4781504"/>
              <a:ext cx="0" cy="4364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44FEA8B-F819-4BD6-B009-F3FC47E09E91}"/>
                </a:ext>
              </a:extLst>
            </p:cNvPr>
            <p:cNvSpPr txBox="1"/>
            <p:nvPr/>
          </p:nvSpPr>
          <p:spPr>
            <a:xfrm>
              <a:off x="5929548" y="4738635"/>
              <a:ext cx="2002670" cy="506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ko-KR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Ensure that documentation of the disability was received (if the disability is not obvious). </a:t>
              </a:r>
              <a:endPara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D45713C9-5A03-4A41-99C7-EFC1943C9023}"/>
                </a:ext>
              </a:extLst>
            </p:cNvPr>
            <p:cNvSpPr/>
            <p:nvPr/>
          </p:nvSpPr>
          <p:spPr>
            <a:xfrm>
              <a:off x="4365676" y="4626909"/>
              <a:ext cx="707876" cy="7078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0FDA227A-34E8-49D7-A4B9-D38C74D1E732}"/>
                </a:ext>
              </a:extLst>
            </p:cNvPr>
            <p:cNvSpPr/>
            <p:nvPr/>
          </p:nvSpPr>
          <p:spPr>
            <a:xfrm>
              <a:off x="4449452" y="4710685"/>
              <a:ext cx="540324" cy="5403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F84C875-E442-4284-84DF-1182432B67AE}"/>
                </a:ext>
              </a:extLst>
            </p:cNvPr>
            <p:cNvSpPr txBox="1"/>
            <p:nvPr/>
          </p:nvSpPr>
          <p:spPr>
            <a:xfrm>
              <a:off x="4478930" y="4831232"/>
              <a:ext cx="482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2" charset="0"/>
                </a:rPr>
                <a:t>03</a:t>
              </a:r>
            </a:p>
          </p:txBody>
        </p:sp>
      </p:grpSp>
      <p:sp>
        <p:nvSpPr>
          <p:cNvPr id="53" name="직사각형 51">
            <a:extLst>
              <a:ext uri="{FF2B5EF4-FFF2-40B4-BE49-F238E27FC236}">
                <a16:creationId xmlns:a16="http://schemas.microsoft.com/office/drawing/2014/main" id="{1CF56165-DA44-4D1E-8C96-F72295A9C217}"/>
              </a:ext>
            </a:extLst>
          </p:cNvPr>
          <p:cNvSpPr/>
          <p:nvPr/>
        </p:nvSpPr>
        <p:spPr>
          <a:xfrm>
            <a:off x="8011463" y="1285712"/>
            <a:ext cx="3725317" cy="5590044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9" name="직선 연결선 35">
            <a:extLst>
              <a:ext uri="{FF2B5EF4-FFF2-40B4-BE49-F238E27FC236}">
                <a16:creationId xmlns:a16="http://schemas.microsoft.com/office/drawing/2014/main" id="{CA4C1048-E3D6-411C-8F1B-ED7B25C5A34B}"/>
              </a:ext>
            </a:extLst>
          </p:cNvPr>
          <p:cNvCxnSpPr>
            <a:cxnSpLocks/>
          </p:cNvCxnSpPr>
          <p:nvPr/>
        </p:nvCxnSpPr>
        <p:spPr>
          <a:xfrm>
            <a:off x="8304418" y="1798357"/>
            <a:ext cx="0" cy="45058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직사각형 51">
            <a:extLst>
              <a:ext uri="{FF2B5EF4-FFF2-40B4-BE49-F238E27FC236}">
                <a16:creationId xmlns:a16="http://schemas.microsoft.com/office/drawing/2014/main" id="{037609BB-F9F5-4DD4-A07C-7DE7E1E823C6}"/>
              </a:ext>
            </a:extLst>
          </p:cNvPr>
          <p:cNvSpPr/>
          <p:nvPr/>
        </p:nvSpPr>
        <p:spPr>
          <a:xfrm>
            <a:off x="4182233" y="1285712"/>
            <a:ext cx="3725317" cy="5572288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8" name="그룹 1">
            <a:extLst>
              <a:ext uri="{FF2B5EF4-FFF2-40B4-BE49-F238E27FC236}">
                <a16:creationId xmlns:a16="http://schemas.microsoft.com/office/drawing/2014/main" id="{827648F4-29E2-43E5-B486-E47019746D44}"/>
              </a:ext>
            </a:extLst>
          </p:cNvPr>
          <p:cNvGrpSpPr/>
          <p:nvPr/>
        </p:nvGrpSpPr>
        <p:grpSpPr>
          <a:xfrm>
            <a:off x="4259144" y="1374068"/>
            <a:ext cx="3665788" cy="4995939"/>
            <a:chOff x="4116451" y="1374069"/>
            <a:chExt cx="3885192" cy="4703742"/>
          </a:xfrm>
        </p:grpSpPr>
        <p:cxnSp>
          <p:nvCxnSpPr>
            <p:cNvPr id="100" name="직선 연결선 35">
              <a:extLst>
                <a:ext uri="{FF2B5EF4-FFF2-40B4-BE49-F238E27FC236}">
                  <a16:creationId xmlns:a16="http://schemas.microsoft.com/office/drawing/2014/main" id="{AA823D6E-D4EF-4A3E-9B8E-0DC7E948B4DF}"/>
                </a:ext>
              </a:extLst>
            </p:cNvPr>
            <p:cNvCxnSpPr>
              <a:cxnSpLocks/>
            </p:cNvCxnSpPr>
            <p:nvPr/>
          </p:nvCxnSpPr>
          <p:spPr>
            <a:xfrm>
              <a:off x="4457464" y="1836385"/>
              <a:ext cx="0" cy="424142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8E927CC-626C-465B-8C96-D4A2AC552820}"/>
                </a:ext>
              </a:extLst>
            </p:cNvPr>
            <p:cNvSpPr txBox="1"/>
            <p:nvPr/>
          </p:nvSpPr>
          <p:spPr>
            <a:xfrm>
              <a:off x="4748555" y="1522259"/>
              <a:ext cx="883389" cy="37670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000">
                  <a:solidFill>
                    <a:srgbClr val="049DBF"/>
                  </a:solidFill>
                  <a:latin typeface="Montserrat Medium"/>
                </a:rPr>
                <a:t>Need for Animal</a:t>
              </a:r>
            </a:p>
          </p:txBody>
        </p:sp>
        <p:cxnSp>
          <p:nvCxnSpPr>
            <p:cNvPr id="103" name="직선 연결선 44">
              <a:extLst>
                <a:ext uri="{FF2B5EF4-FFF2-40B4-BE49-F238E27FC236}">
                  <a16:creationId xmlns:a16="http://schemas.microsoft.com/office/drawing/2014/main" id="{C92929D3-CD05-4FB8-B586-2F451BDD1C2D}"/>
                </a:ext>
              </a:extLst>
            </p:cNvPr>
            <p:cNvCxnSpPr>
              <a:cxnSpLocks/>
            </p:cNvCxnSpPr>
            <p:nvPr/>
          </p:nvCxnSpPr>
          <p:spPr>
            <a:xfrm>
              <a:off x="5744363" y="1502111"/>
              <a:ext cx="0" cy="4364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3ACDAC9-1BD4-4EA9-9970-4A9DE33C5E95}"/>
                </a:ext>
              </a:extLst>
            </p:cNvPr>
            <p:cNvSpPr txBox="1"/>
            <p:nvPr/>
          </p:nvSpPr>
          <p:spPr>
            <a:xfrm>
              <a:off x="5837643" y="1531974"/>
              <a:ext cx="2164000" cy="376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ko-KR" sz="1000">
                  <a:solidFill>
                    <a:schemeClr val="tx2"/>
                  </a:solidFill>
                </a:rPr>
                <a:t>Ensure that documentation for the need of the animal was received.</a:t>
              </a:r>
              <a:endParaRPr lang="ko-KR" altLang="en-US" sz="1000">
                <a:solidFill>
                  <a:schemeClr val="tx2"/>
                </a:solidFill>
              </a:endParaRPr>
            </a:p>
          </p:txBody>
        </p:sp>
        <p:sp>
          <p:nvSpPr>
            <p:cNvPr id="105" name="타원 46">
              <a:extLst>
                <a:ext uri="{FF2B5EF4-FFF2-40B4-BE49-F238E27FC236}">
                  <a16:creationId xmlns:a16="http://schemas.microsoft.com/office/drawing/2014/main" id="{5410F9EA-EAE2-4A2A-AA03-C56057B63541}"/>
                </a:ext>
              </a:extLst>
            </p:cNvPr>
            <p:cNvSpPr/>
            <p:nvPr/>
          </p:nvSpPr>
          <p:spPr>
            <a:xfrm>
              <a:off x="4116451" y="1374069"/>
              <a:ext cx="707876" cy="7078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타원 47">
              <a:extLst>
                <a:ext uri="{FF2B5EF4-FFF2-40B4-BE49-F238E27FC236}">
                  <a16:creationId xmlns:a16="http://schemas.microsoft.com/office/drawing/2014/main" id="{08FDFB7B-E2C6-4887-8FAB-E42FEB1DCC32}"/>
                </a:ext>
              </a:extLst>
            </p:cNvPr>
            <p:cNvSpPr/>
            <p:nvPr/>
          </p:nvSpPr>
          <p:spPr>
            <a:xfrm>
              <a:off x="4200227" y="1457845"/>
              <a:ext cx="540325" cy="5403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A38D29B-DEA8-49BC-B65A-22940CC359EB}"/>
                </a:ext>
              </a:extLst>
            </p:cNvPr>
            <p:cNvSpPr txBox="1"/>
            <p:nvPr/>
          </p:nvSpPr>
          <p:spPr>
            <a:xfrm>
              <a:off x="4229705" y="1578392"/>
              <a:ext cx="482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2" charset="0"/>
                </a:rPr>
                <a:t>04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633847C-98A9-4003-B441-08CA8393DECC}"/>
                </a:ext>
              </a:extLst>
            </p:cNvPr>
            <p:cNvSpPr txBox="1"/>
            <p:nvPr/>
          </p:nvSpPr>
          <p:spPr>
            <a:xfrm>
              <a:off x="4748555" y="3240250"/>
              <a:ext cx="828370" cy="376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rgbClr val="049DBF"/>
                  </a:solidFill>
                  <a:latin typeface="Montserrat Medium" panose="00000600000000000000" pitchFamily="2" charset="0"/>
                </a:rPr>
                <a:t>DAC (Part 1)</a:t>
              </a:r>
            </a:p>
          </p:txBody>
        </p:sp>
        <p:cxnSp>
          <p:nvCxnSpPr>
            <p:cNvPr id="109" name="직선 연결선 56">
              <a:extLst>
                <a:ext uri="{FF2B5EF4-FFF2-40B4-BE49-F238E27FC236}">
                  <a16:creationId xmlns:a16="http://schemas.microsoft.com/office/drawing/2014/main" id="{CEC48F59-9B99-4A8E-AA51-094A8EE3AF5A}"/>
                </a:ext>
              </a:extLst>
            </p:cNvPr>
            <p:cNvCxnSpPr>
              <a:cxnSpLocks/>
            </p:cNvCxnSpPr>
            <p:nvPr/>
          </p:nvCxnSpPr>
          <p:spPr>
            <a:xfrm>
              <a:off x="5744363" y="3183492"/>
              <a:ext cx="0" cy="4364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110759D-4209-447E-BAB7-3357A101D8C9}"/>
                </a:ext>
              </a:extLst>
            </p:cNvPr>
            <p:cNvSpPr txBox="1"/>
            <p:nvPr/>
          </p:nvSpPr>
          <p:spPr>
            <a:xfrm>
              <a:off x="5820243" y="2979770"/>
              <a:ext cx="2121525" cy="8838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ko-KR" sz="1000" dirty="0">
                  <a:solidFill>
                    <a:srgbClr val="049DBF"/>
                  </a:solidFill>
                  <a:latin typeface="Montserrat Medium" panose="00000600000000000000" pitchFamily="2" charset="0"/>
                </a:rPr>
                <a:t>Documentation </a:t>
              </a:r>
            </a:p>
            <a:p>
              <a:pPr>
                <a:spcAft>
                  <a:spcPts val="600"/>
                </a:spcAft>
              </a:pPr>
              <a:r>
                <a:rPr lang="en-US" altLang="ko-KR" sz="1000" dirty="0">
                  <a:solidFill>
                    <a:schemeClr val="tx2"/>
                  </a:solidFill>
                </a:rPr>
                <a:t>The Disability Accommodation Committee (DAC) reviews the specific functional limitations (FL) and/or reasons the DA is needed. </a:t>
              </a:r>
              <a:endParaRPr lang="en-US" altLang="ko-KR" sz="1000" dirty="0">
                <a:solidFill>
                  <a:schemeClr val="tx2"/>
                </a:solidFill>
                <a:highlight>
                  <a:srgbClr val="FFFF00"/>
                </a:highlight>
                <a:cs typeface="Calibri"/>
              </a:endParaRPr>
            </a:p>
          </p:txBody>
        </p:sp>
        <p:sp>
          <p:nvSpPr>
            <p:cNvPr id="111" name="타원 59">
              <a:extLst>
                <a:ext uri="{FF2B5EF4-FFF2-40B4-BE49-F238E27FC236}">
                  <a16:creationId xmlns:a16="http://schemas.microsoft.com/office/drawing/2014/main" id="{653F2280-F98E-49EE-A1FC-BF010A60A1C0}"/>
                </a:ext>
              </a:extLst>
            </p:cNvPr>
            <p:cNvSpPr/>
            <p:nvPr/>
          </p:nvSpPr>
          <p:spPr>
            <a:xfrm>
              <a:off x="4116451" y="3052216"/>
              <a:ext cx="707875" cy="7078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타원 60">
              <a:extLst>
                <a:ext uri="{FF2B5EF4-FFF2-40B4-BE49-F238E27FC236}">
                  <a16:creationId xmlns:a16="http://schemas.microsoft.com/office/drawing/2014/main" id="{A45F20E7-1A3F-4F40-97EE-8228B5912F46}"/>
                </a:ext>
              </a:extLst>
            </p:cNvPr>
            <p:cNvSpPr/>
            <p:nvPr/>
          </p:nvSpPr>
          <p:spPr>
            <a:xfrm>
              <a:off x="4200227" y="3135990"/>
              <a:ext cx="540324" cy="54032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81762EF-873E-4A58-8C48-4212074EC63F}"/>
                </a:ext>
              </a:extLst>
            </p:cNvPr>
            <p:cNvSpPr txBox="1"/>
            <p:nvPr/>
          </p:nvSpPr>
          <p:spPr>
            <a:xfrm>
              <a:off x="4229705" y="3256541"/>
              <a:ext cx="482203" cy="28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2" charset="0"/>
                </a:rPr>
                <a:t>05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95CB13F7-2BD0-4B9B-8272-E6531A415CC9}"/>
              </a:ext>
            </a:extLst>
          </p:cNvPr>
          <p:cNvSpPr txBox="1"/>
          <p:nvPr/>
        </p:nvSpPr>
        <p:spPr>
          <a:xfrm>
            <a:off x="4682537" y="2299501"/>
            <a:ext cx="29938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ko-KR" sz="1000" b="1">
                <a:solidFill>
                  <a:srgbClr val="049DBF"/>
                </a:solidFill>
              </a:rPr>
              <a:t>Yes</a:t>
            </a:r>
            <a:r>
              <a:rPr lang="en-US" altLang="ko-KR" sz="1000">
                <a:solidFill>
                  <a:schemeClr val="tx2"/>
                </a:solidFill>
              </a:rPr>
              <a:t> – Proceed.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1000" b="1">
                <a:solidFill>
                  <a:srgbClr val="049DBF"/>
                </a:solidFill>
              </a:rPr>
              <a:t>No</a:t>
            </a:r>
            <a:r>
              <a:rPr lang="en-US" altLang="ko-KR" sz="1000">
                <a:solidFill>
                  <a:schemeClr val="tx2"/>
                </a:solidFill>
              </a:rPr>
              <a:t> – Give the individual an opportunity to secure documentation. If unable to secure, the process ends.</a:t>
            </a:r>
            <a:endParaRPr lang="ko-KR" altLang="en-US" sz="1000">
              <a:solidFill>
                <a:schemeClr val="tx2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CDB7E5C-A707-451F-ACC6-6F5F03389C61}"/>
              </a:ext>
            </a:extLst>
          </p:cNvPr>
          <p:cNvSpPr txBox="1"/>
          <p:nvPr/>
        </p:nvSpPr>
        <p:spPr>
          <a:xfrm>
            <a:off x="4666186" y="2056331"/>
            <a:ext cx="31787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>
                <a:solidFill>
                  <a:schemeClr val="tx2"/>
                </a:solidFill>
                <a:latin typeface="Montserrat Medium" panose="00000600000000000000" pitchFamily="2" charset="0"/>
              </a:rPr>
              <a:t>Was documentation provided?</a:t>
            </a:r>
            <a:endParaRPr lang="ko-KR" altLang="en-US" sz="1300">
              <a:solidFill>
                <a:schemeClr val="tx2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96C2ECE-EF3D-4E91-9E64-F771BEE194AA}"/>
              </a:ext>
            </a:extLst>
          </p:cNvPr>
          <p:cNvSpPr txBox="1"/>
          <p:nvPr/>
        </p:nvSpPr>
        <p:spPr>
          <a:xfrm>
            <a:off x="4674257" y="4042185"/>
            <a:ext cx="32715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1300">
                <a:solidFill>
                  <a:schemeClr val="tx2"/>
                </a:solidFill>
                <a:latin typeface="Montserrat Medium" panose="00000600000000000000" pitchFamily="2" charset="0"/>
              </a:rPr>
              <a:t>Does the documentation support the need for the AA?</a:t>
            </a:r>
            <a:endParaRPr lang="ko-KR" altLang="en-US" sz="1300">
              <a:solidFill>
                <a:schemeClr val="tx2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8169BD7-955C-435A-9550-2DFF99D8D5B6}"/>
              </a:ext>
            </a:extLst>
          </p:cNvPr>
          <p:cNvSpPr txBox="1"/>
          <p:nvPr/>
        </p:nvSpPr>
        <p:spPr>
          <a:xfrm>
            <a:off x="4682537" y="4503508"/>
            <a:ext cx="3209636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1000" b="1">
                <a:solidFill>
                  <a:srgbClr val="049DBF"/>
                </a:solidFill>
              </a:rPr>
              <a:t>Yes</a:t>
            </a:r>
            <a:r>
              <a:rPr lang="en-US" altLang="ko-KR" sz="1000">
                <a:solidFill>
                  <a:schemeClr val="tx2"/>
                </a:solidFill>
              </a:rPr>
              <a:t> – Proceed to Step 6.</a:t>
            </a:r>
            <a:endParaRPr lang="ko-KR" altLang="en-US" sz="100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1000" b="1">
                <a:solidFill>
                  <a:srgbClr val="049DBF"/>
                </a:solidFill>
              </a:rPr>
              <a:t>No</a:t>
            </a:r>
            <a:r>
              <a:rPr lang="en-US" altLang="ko-KR" sz="1000">
                <a:solidFill>
                  <a:schemeClr val="tx2"/>
                </a:solidFill>
              </a:rPr>
              <a:t> – Give the individual an opportunity to secure updated documentation, if necessary. If unable to secure, the process ends.</a:t>
            </a:r>
            <a:endParaRPr lang="ko-KR" altLang="en-US" sz="1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BC8A6FD-E103-40F0-BA18-0363F6119654}"/>
              </a:ext>
            </a:extLst>
          </p:cNvPr>
          <p:cNvSpPr txBox="1"/>
          <p:nvPr/>
        </p:nvSpPr>
        <p:spPr>
          <a:xfrm>
            <a:off x="8394451" y="1530494"/>
            <a:ext cx="3092054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1300" dirty="0">
                <a:solidFill>
                  <a:srgbClr val="595959"/>
                </a:solidFill>
                <a:latin typeface="Montserrat Medium" panose="00000600000000000000" pitchFamily="2" charset="0"/>
                <a:ea typeface="+mj-ea"/>
              </a:rPr>
              <a:t>Does the DA potentially pose an undue hardship/fundamental alteration?</a:t>
            </a:r>
            <a:endParaRPr lang="ko-KR" altLang="en-US" sz="1300" dirty="0">
              <a:solidFill>
                <a:schemeClr val="tx2"/>
              </a:solidFill>
              <a:latin typeface="Montserrat Medium" panose="00000600000000000000" pitchFamily="2" charset="0"/>
              <a:ea typeface="+mj-ea"/>
              <a:cs typeface="Calibri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F259E14-48F6-4E94-BCBD-E659FACC4D12}"/>
              </a:ext>
            </a:extLst>
          </p:cNvPr>
          <p:cNvSpPr txBox="1"/>
          <p:nvPr/>
        </p:nvSpPr>
        <p:spPr>
          <a:xfrm>
            <a:off x="8394451" y="2231004"/>
            <a:ext cx="3110415" cy="10926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>
              <a:spcAft>
                <a:spcPts val="600"/>
              </a:spcAft>
            </a:pPr>
            <a:r>
              <a:rPr lang="en-US" altLang="ko-KR" sz="1000" b="1" dirty="0">
                <a:solidFill>
                  <a:srgbClr val="049DBF"/>
                </a:solidFill>
              </a:rPr>
              <a:t>No</a:t>
            </a:r>
            <a:r>
              <a:rPr lang="en-US" altLang="ko-KR" sz="1000" dirty="0">
                <a:solidFill>
                  <a:schemeClr val="tx2"/>
                </a:solidFill>
              </a:rPr>
              <a:t> – </a:t>
            </a:r>
            <a:r>
              <a:rPr lang="en-US" sz="1000" dirty="0">
                <a:solidFill>
                  <a:schemeClr val="tx2"/>
                </a:solidFill>
                <a:ea typeface="+mn-lt"/>
                <a:cs typeface="+mn-lt"/>
              </a:rPr>
              <a:t>Enter DA into accommodation plan and implement. Process ends.</a:t>
            </a:r>
            <a:endParaRPr lang="ko-KR" altLang="en-US" sz="1000" dirty="0">
              <a:solidFill>
                <a:schemeClr val="tx2"/>
              </a:solidFill>
            </a:endParaRPr>
          </a:p>
          <a:p>
            <a:pPr latinLnBrk="0">
              <a:spcAft>
                <a:spcPts val="600"/>
              </a:spcAft>
            </a:pPr>
            <a:r>
              <a:rPr lang="en-US" altLang="ko-KR" sz="1000" b="1" dirty="0">
                <a:solidFill>
                  <a:srgbClr val="049DBF"/>
                </a:solidFill>
              </a:rPr>
              <a:t>Yes</a:t>
            </a:r>
            <a:r>
              <a:rPr lang="en-US" altLang="ko-KR" sz="1000" dirty="0">
                <a:solidFill>
                  <a:schemeClr val="tx2"/>
                </a:solidFill>
              </a:rPr>
              <a:t> – First, offer alternative DA that are reasonably considered/ determined to be equally effective (if any) and do not cause an undue hardship/fundamental alteration.**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D42AB20-9B24-400A-BA23-514670AA90AC}"/>
              </a:ext>
            </a:extLst>
          </p:cNvPr>
          <p:cNvSpPr txBox="1"/>
          <p:nvPr/>
        </p:nvSpPr>
        <p:spPr>
          <a:xfrm>
            <a:off x="1005134" y="5577780"/>
            <a:ext cx="28596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>
                <a:solidFill>
                  <a:schemeClr val="tx2"/>
                </a:solidFill>
                <a:latin typeface="Montserrat Medium" panose="00000600000000000000" pitchFamily="2" charset="0"/>
              </a:rPr>
              <a:t>Person with a disability?</a:t>
            </a:r>
            <a:endParaRPr lang="ko-KR" altLang="en-US" sz="1300">
              <a:solidFill>
                <a:schemeClr val="tx2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738D7AA-5A99-41F2-8F91-E6F7EE7592D4}"/>
              </a:ext>
            </a:extLst>
          </p:cNvPr>
          <p:cNvSpPr txBox="1"/>
          <p:nvPr/>
        </p:nvSpPr>
        <p:spPr>
          <a:xfrm>
            <a:off x="1013080" y="5810394"/>
            <a:ext cx="300051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>
                <a:solidFill>
                  <a:srgbClr val="049DBF"/>
                </a:solidFill>
              </a:rPr>
              <a:t>Yes</a:t>
            </a:r>
            <a:r>
              <a:rPr lang="en-US" altLang="ko-KR" sz="1000">
                <a:solidFill>
                  <a:schemeClr val="tx2"/>
                </a:solidFill>
              </a:rPr>
              <a:t> – Proceed.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ko-KR" sz="1000" b="1">
                <a:solidFill>
                  <a:srgbClr val="049DBF"/>
                </a:solidFill>
              </a:rPr>
              <a:t>No</a:t>
            </a:r>
            <a:r>
              <a:rPr lang="en-US" altLang="ko-KR" sz="1000">
                <a:solidFill>
                  <a:schemeClr val="tx2"/>
                </a:solidFill>
              </a:rPr>
              <a:t> – Give the individual an opportunity to secure documentation. If unable to secure, the process ends.</a:t>
            </a:r>
            <a:endParaRPr lang="ko-KR" altLang="en-US" sz="1000">
              <a:solidFill>
                <a:schemeClr val="tx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9AFC613-32B6-42A4-B6FB-3734001CE55C}"/>
              </a:ext>
            </a:extLst>
          </p:cNvPr>
          <p:cNvSpPr txBox="1"/>
          <p:nvPr/>
        </p:nvSpPr>
        <p:spPr>
          <a:xfrm>
            <a:off x="8394451" y="3349908"/>
            <a:ext cx="30876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>
                <a:solidFill>
                  <a:schemeClr val="tx2"/>
                </a:solidFill>
                <a:latin typeface="Montserrat Medium" panose="00000600000000000000" pitchFamily="2" charset="0"/>
              </a:rPr>
              <a:t>Applicant accepts alternative DA?</a:t>
            </a:r>
            <a:endParaRPr lang="ko-KR" altLang="en-US" sz="1300" dirty="0">
              <a:solidFill>
                <a:schemeClr val="tx2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D9F8093-3A00-4C9B-B11A-09D125C05998}"/>
              </a:ext>
            </a:extLst>
          </p:cNvPr>
          <p:cNvSpPr txBox="1"/>
          <p:nvPr/>
        </p:nvSpPr>
        <p:spPr>
          <a:xfrm>
            <a:off x="8394451" y="3719143"/>
            <a:ext cx="3110414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1000" b="1" dirty="0">
                <a:solidFill>
                  <a:srgbClr val="049DBF"/>
                </a:solidFill>
              </a:rPr>
              <a:t>Yes</a:t>
            </a:r>
            <a:r>
              <a:rPr lang="en-US" altLang="ko-KR" sz="1000" dirty="0">
                <a:solidFill>
                  <a:schemeClr val="tx2"/>
                </a:solidFill>
              </a:rPr>
              <a:t> – Enter DA into accommodation plan and implement. Process ends.</a:t>
            </a:r>
          </a:p>
          <a:p>
            <a:pPr>
              <a:spcAft>
                <a:spcPts val="600"/>
              </a:spcAft>
            </a:pPr>
            <a:r>
              <a:rPr lang="en-US" altLang="ko-KR" sz="1000" b="1" dirty="0">
                <a:solidFill>
                  <a:srgbClr val="049DBF"/>
                </a:solidFill>
              </a:rPr>
              <a:t>No</a:t>
            </a:r>
            <a:r>
              <a:rPr lang="en-US" altLang="ko-KR" sz="1000" dirty="0">
                <a:solidFill>
                  <a:schemeClr val="tx2"/>
                </a:solidFill>
              </a:rPr>
              <a:t> – Complete the Reasonableness Review Form (RRF) – Undue Hardship or Fundamental Alteration found in Form 2-03 which will include a detailed center reasonableness analysis. If an undue burden, submit RRF  to RDIC for review and submission to the National Office.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000" dirty="0">
                <a:solidFill>
                  <a:srgbClr val="595959"/>
                </a:solidFill>
              </a:rPr>
              <a:t>National Office issues a decision. </a:t>
            </a:r>
          </a:p>
          <a:p>
            <a:pPr marL="168275">
              <a:spcAft>
                <a:spcPts val="600"/>
              </a:spcAft>
            </a:pPr>
            <a:r>
              <a:rPr lang="en-US" altLang="ko-KR" sz="1000" dirty="0">
                <a:solidFill>
                  <a:srgbClr val="595959"/>
                </a:solidFill>
              </a:rPr>
              <a:t>The center will be notified of the National Office’s decision.</a:t>
            </a:r>
            <a:endParaRPr lang="ko-KR" altLang="en-US" sz="1000" dirty="0">
              <a:solidFill>
                <a:srgbClr val="595959"/>
              </a:solidFill>
            </a:endParaRPr>
          </a:p>
        </p:txBody>
      </p:sp>
      <p:sp>
        <p:nvSpPr>
          <p:cNvPr id="80" name="타원 59">
            <a:extLst>
              <a:ext uri="{FF2B5EF4-FFF2-40B4-BE49-F238E27FC236}">
                <a16:creationId xmlns:a16="http://schemas.microsoft.com/office/drawing/2014/main" id="{41067716-6582-48E0-B3DA-DD7D1234AC67}"/>
              </a:ext>
            </a:extLst>
          </p:cNvPr>
          <p:cNvSpPr/>
          <p:nvPr/>
        </p:nvSpPr>
        <p:spPr>
          <a:xfrm>
            <a:off x="4246555" y="5456053"/>
            <a:ext cx="667900" cy="751849"/>
          </a:xfrm>
          <a:prstGeom prst="ellipse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60">
            <a:extLst>
              <a:ext uri="{FF2B5EF4-FFF2-40B4-BE49-F238E27FC236}">
                <a16:creationId xmlns:a16="http://schemas.microsoft.com/office/drawing/2014/main" id="{82269282-3277-49DA-BA23-4D85BA59F476}"/>
              </a:ext>
            </a:extLst>
          </p:cNvPr>
          <p:cNvSpPr/>
          <p:nvPr/>
        </p:nvSpPr>
        <p:spPr>
          <a:xfrm>
            <a:off x="4325600" y="5545032"/>
            <a:ext cx="509811" cy="57389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24CF269-96FD-409B-82A0-14C5FA940144}"/>
              </a:ext>
            </a:extLst>
          </p:cNvPr>
          <p:cNvSpPr txBox="1"/>
          <p:nvPr/>
        </p:nvSpPr>
        <p:spPr>
          <a:xfrm>
            <a:off x="4353413" y="5673071"/>
            <a:ext cx="454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06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0860378-F291-455D-A7C1-9E0AB1084A66}"/>
              </a:ext>
            </a:extLst>
          </p:cNvPr>
          <p:cNvSpPr txBox="1"/>
          <p:nvPr/>
        </p:nvSpPr>
        <p:spPr>
          <a:xfrm>
            <a:off x="4848000" y="5625411"/>
            <a:ext cx="781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049DBF"/>
                </a:solidFill>
                <a:latin typeface="Montserrat Medium" panose="00000600000000000000" pitchFamily="2" charset="0"/>
              </a:rPr>
              <a:t>DAC (Part 2)</a:t>
            </a:r>
          </a:p>
        </p:txBody>
      </p:sp>
      <p:cxnSp>
        <p:nvCxnSpPr>
          <p:cNvPr id="91" name="직선 연결선 56">
            <a:extLst>
              <a:ext uri="{FF2B5EF4-FFF2-40B4-BE49-F238E27FC236}">
                <a16:creationId xmlns:a16="http://schemas.microsoft.com/office/drawing/2014/main" id="{51AADE2D-2534-4039-84A2-C0E542BBBCD7}"/>
              </a:ext>
            </a:extLst>
          </p:cNvPr>
          <p:cNvCxnSpPr>
            <a:cxnSpLocks/>
          </p:cNvCxnSpPr>
          <p:nvPr/>
        </p:nvCxnSpPr>
        <p:spPr>
          <a:xfrm>
            <a:off x="5787208" y="5586657"/>
            <a:ext cx="0" cy="463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247F0093-7C50-463F-933B-8D9697C3F1DA}"/>
              </a:ext>
            </a:extLst>
          </p:cNvPr>
          <p:cNvSpPr txBox="1"/>
          <p:nvPr/>
        </p:nvSpPr>
        <p:spPr>
          <a:xfrm>
            <a:off x="5834041" y="5363057"/>
            <a:ext cx="2119903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1000">
                <a:solidFill>
                  <a:srgbClr val="049DBF"/>
                </a:solidFill>
                <a:latin typeface="Montserrat Medium" panose="00000600000000000000" pitchFamily="2" charset="0"/>
              </a:rPr>
              <a:t>Reasonableness</a:t>
            </a:r>
          </a:p>
          <a:p>
            <a:pPr>
              <a:spcAft>
                <a:spcPts val="600"/>
              </a:spcAft>
            </a:pPr>
            <a:r>
              <a:rPr lang="en-US" altLang="ko-KR" sz="1000">
                <a:solidFill>
                  <a:schemeClr val="tx2"/>
                </a:solidFill>
              </a:rPr>
              <a:t>Complete a reasonableness review (including behavior expectations (housebroken, under control) and discuss care and monitoring. </a:t>
            </a:r>
            <a:endParaRPr lang="en-US" altLang="ko-KR" sz="1000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1533E5-9C6E-414E-9D53-C6C504C9C370}"/>
              </a:ext>
            </a:extLst>
          </p:cNvPr>
          <p:cNvSpPr txBox="1"/>
          <p:nvPr/>
        </p:nvSpPr>
        <p:spPr>
          <a:xfrm>
            <a:off x="8321016" y="5577786"/>
            <a:ext cx="325728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spcAft>
                <a:spcPts val="600"/>
              </a:spcAft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*Reasonable Accommodation, Reasonable Modification to Policies, Practices or Procedures, and Auxiliary Aids and services and Disability Coordinator Contact Form </a:t>
            </a:r>
          </a:p>
          <a:p>
            <a:pPr latinLnBrk="0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RDIC for assistance with  reasonableness process/determination including the offer of alternative accommodations.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3EBF06C-77E4-4BA8-AF91-00E3EC73F8C1}"/>
              </a:ext>
            </a:extLst>
          </p:cNvPr>
          <p:cNvSpPr txBox="1"/>
          <p:nvPr/>
        </p:nvSpPr>
        <p:spPr>
          <a:xfrm>
            <a:off x="2131782" y="3131387"/>
            <a:ext cx="18895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1000">
                <a:solidFill>
                  <a:schemeClr val="tx1">
                    <a:lumMod val="65000"/>
                    <a:lumOff val="35000"/>
                  </a:schemeClr>
                </a:solidFill>
              </a:rPr>
              <a:t>Applicant or student requests accommodation to use assistance animal.</a:t>
            </a:r>
            <a:endParaRPr lang="ko-KR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44084"/>
      </p:ext>
    </p:extLst>
  </p:cSld>
  <p:clrMapOvr>
    <a:masterClrMapping/>
  </p:clrMapOvr>
</p:sld>
</file>

<file path=ppt/theme/theme1.xml><?xml version="1.0" encoding="utf-8"?>
<a:theme xmlns:a="http://schemas.openxmlformats.org/drawingml/2006/main" name="17_Office 테마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사용자 지정 29">
      <a:majorFont>
        <a:latin typeface="Montserrat"/>
        <a:ea typeface="Montserrat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0022F1A0D1C40B084E91E69C83124" ma:contentTypeVersion="14" ma:contentTypeDescription="Create a new document." ma:contentTypeScope="" ma:versionID="e1b31ea0773c203abd828f378b237c9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b22f8f74-215c-4154-9939-bd29e4e8980e" targetNamespace="http://schemas.microsoft.com/office/2006/metadata/properties" ma:root="true" ma:fieldsID="06b32342b0b5b4cfc196223ba1900aca" ns1:_="" ns2:_="" ns3:_="">
    <xsd:import namespace="http://schemas.microsoft.com/sharepoint/v3"/>
    <xsd:import namespace="http://schemas.microsoft.com/sharepoint/v3/fields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RoutingRuleDescription"/>
                <xsd:element ref="ns2:_DCDateCreate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  <xsd:element name="RoutingRuleDescription" ma:index="6" ma:displayName="Description" ma:description="" ma:internalName="RoutingRul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Created" ma:description="The date on which this resource was created" ma:format="DateTime" ma:internalName="_DCDateCreat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RoutingRuleDescription xmlns="http://schemas.microsoft.com/sharepoint/v3">AA Animals Request Center Process (1)</RoutingRuleDescription>
    <PublishingStartDate xmlns="http://schemas.microsoft.com/sharepoint/v3" xsi:nil="true"/>
    <_DCDateCreated xmlns="http://schemas.microsoft.com/sharepoint/v3/fields" xsi:nil="true"/>
    <_dlc_DocId xmlns="b22f8f74-215c-4154-9939-bd29e4e8980e">XRUYQT3274NZ-1295120815-129</_dlc_DocId>
    <_dlc_DocIdUrl xmlns="b22f8f74-215c-4154-9939-bd29e4e8980e">
      <Url>https://supportservices.jobcorps.gov/disability/_layouts/15/DocIdRedir.aspx?ID=XRUYQT3274NZ-1295120815-129</Url>
      <Description>XRUYQT3274NZ-1295120815-129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08FB5C2-862C-46CC-B815-21898EBF0B06}"/>
</file>

<file path=customXml/itemProps2.xml><?xml version="1.0" encoding="utf-8"?>
<ds:datastoreItem xmlns:ds="http://schemas.openxmlformats.org/officeDocument/2006/customXml" ds:itemID="{3B6560F8-507E-44BD-84C0-A926A9450F09}"/>
</file>

<file path=customXml/itemProps3.xml><?xml version="1.0" encoding="utf-8"?>
<ds:datastoreItem xmlns:ds="http://schemas.openxmlformats.org/officeDocument/2006/customXml" ds:itemID="{D360CE68-E824-433E-9BC6-149C932D3251}"/>
</file>

<file path=customXml/itemProps4.xml><?xml version="1.0" encoding="utf-8"?>
<ds:datastoreItem xmlns:ds="http://schemas.openxmlformats.org/officeDocument/2006/customXml" ds:itemID="{EA412268-6756-45FC-BFAB-72A2ADE0DF3F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468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맑은 고딕</vt:lpstr>
      <vt:lpstr>Arial</vt:lpstr>
      <vt:lpstr>Wingdings</vt:lpstr>
      <vt:lpstr>Montserrat</vt:lpstr>
      <vt:lpstr>Montserrat Medium</vt:lpstr>
      <vt:lpstr>17_Office 테마</vt:lpstr>
      <vt:lpstr>PowerPoint Presentation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MJ.BYEON</dc:creator>
  <cp:keywords>SlideMembers, ppt, PPT Templates, Presentation, Diagram, Chart, Yesform, Google slides, Keynote, Free Slides</cp:keywords>
  <dc:description>The copyright of this document is at Slide Members. Unauthorized copying may</dc:description>
  <cp:lastModifiedBy>Debbie Marrs</cp:lastModifiedBy>
  <cp:revision>3</cp:revision>
  <dcterms:created xsi:type="dcterms:W3CDTF">2020-09-18T00:15:40Z</dcterms:created>
  <dcterms:modified xsi:type="dcterms:W3CDTF">2023-01-26T15:46:22Z</dcterms:modified>
  <cp:category>AA Animals Request Center Process (1)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0x01010009F0022F1A0D1C40B084E91E69C83124</vt:lpwstr>
  </property>
  <property fmtid="{D5CDD505-2E9C-101B-9397-08002B2CF9AE}" pid="3" name="_dlc_DocIdItemGuid">
    <vt:lpwstr>14f577e3-eb31-4116-927e-0d57cb8fed4a</vt:lpwstr>
  </property>
</Properties>
</file>