
<file path=[Content_Types].xml><?xml version="1.0" encoding="utf-8"?>
<Types xmlns="http://schemas.openxmlformats.org/package/2006/content-types">
  <Default Extension="rels" ContentType="application/vnd.openxmlformats-package.relationships+xml"/>
  <Default Extension="fntdata" ContentType="application/x-fontdata"/>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authors.xml" ContentType="application/vnd.ms-powerpoint.authors+xml"/>
  <Override PartName="/ppt/theme/theme3.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3.xml" ContentType="application/vnd.openxmlformats-officedocument.customXmlProperties+xml"/>
  <Override PartName="/customXml/itemProps2.xml" ContentType="application/vnd.openxmlformats-officedocument.customXmlProperties+xml"/>
  <Override PartName="/ppt/revisionInfo.xml" ContentType="application/vnd.ms-powerpoint.revisioninfo+xml"/>
  <Override PartName="/customXml/itemProps1.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90" r:id="rId4"/>
  </p:sldMasterIdLst>
  <p:notesMasterIdLst>
    <p:notesMasterId r:id="rId7"/>
  </p:notesMasterIdLst>
  <p:handoutMasterIdLst>
    <p:handoutMasterId r:id="rId8"/>
  </p:handoutMasterIdLst>
  <p:sldIdLst>
    <p:sldId id="259" r:id="rId5"/>
    <p:sldId id="260" r:id="rId6"/>
  </p:sldIdLst>
  <p:sldSz cx="12192000" cy="6858000"/>
  <p:notesSz cx="6858000" cy="9144000"/>
  <p:embeddedFontLst>
    <p:embeddedFont>
      <p:font typeface="맑은 고딕" panose="020B0503020000020004" pitchFamily="34" charset="-127"/>
      <p:regular r:id="rId9"/>
      <p:bold r:id="rId10"/>
    </p:embeddedFont>
    <p:embeddedFont>
      <p:font typeface="Montserrat" panose="00000500000000000000" pitchFamily="2" charset="0"/>
      <p:regular r:id="rId11"/>
      <p:bold r:id="rId12"/>
      <p:italic r:id="rId13"/>
      <p:boldItalic r:id="rId14"/>
    </p:embeddedFont>
    <p:embeddedFont>
      <p:font typeface="Montserrat Medium" panose="00000600000000000000" pitchFamily="2" charset="0"/>
      <p:regular r:id="rId15"/>
      <p:italic r:id="rId16"/>
    </p:embeddedFont>
  </p:embeddedFontLst>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3CCBE13-C8D6-1121-2258-AB9525FE436A}" name="Debbie M. Marrs" initials="DMM" userId="Debbie M. Marrs" providerId="None"/>
  <p188:author id="{88ECCE3C-5940-2A92-74C1-D8E06D532673}" name="Debbie Marrs" initials="DM" userId="S::dmarrs@humanitas.com::41df3088-ce5d-4475-af50-3bdf5f9709c2" providerId="AD"/>
  <p188:author id="{169A4AC9-5157-8C23-7774-52ACE1053E47}" name="Michelle Day" initials="MD" userId="S::mday@humanitas.com::5a2422ce-faa1-4964-9d24-43dca0d58514" providerId="AD"/>
  <p188:author id="{B2D6CBF0-C0DF-AA49-8D43-6FEA37D89261}" name="Sharon Hong" initials="SH" userId="S::shong@HUMANITAS.COM::ca840b75-e10d-411d-b812-6dfda894c07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예스폼" initials="예스폼" lastIdx="4" clrIdx="0">
    <p:extLst>
      <p:ext uri="{19B8F6BF-5375-455C-9EA6-DF929625EA0E}">
        <p15:presenceInfo xmlns:p15="http://schemas.microsoft.com/office/powerpoint/2012/main" userId="예스폼"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9DBF"/>
    <a:srgbClr val="595959"/>
    <a:srgbClr val="FCD664"/>
    <a:srgbClr val="B78D0C"/>
    <a:srgbClr val="F3FEFF"/>
    <a:srgbClr val="C3F6FD"/>
    <a:srgbClr val="B65374"/>
    <a:srgbClr val="D092A7"/>
    <a:srgbClr val="7E7E7E"/>
    <a:srgbClr val="B255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447B07-EF59-AA41-13B7-369AD725A6D4}" v="8" dt="2025-01-21T14:35:00.558"/>
    <p1510:client id="{41FF39D9-3B16-427C-B5F9-FD39B783828C}" v="17" dt="2025-01-21T19:36:45.110"/>
    <p1510:client id="{B39D068D-18EC-465B-97A3-F965A6E88FA4}" v="439" dt="2025-01-21T15:15:49.056"/>
  </p1510:revLst>
</p1510:revInfo>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876" y="108"/>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font" Target="fonts/font5.fntdata"/><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notesMaster" Target="notesMasters/notesMaster1.xml"/><Relationship Id="rId12" Type="http://schemas.openxmlformats.org/officeDocument/2006/relationships/font" Target="fonts/font4.fntdata"/><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font" Target="fonts/font8.fntdata"/><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3.fntdata"/><Relationship Id="rId24" Type="http://schemas.openxmlformats.org/officeDocument/2006/relationships/customXml" Target="../customXml/item4.xml"/><Relationship Id="rId5" Type="http://schemas.openxmlformats.org/officeDocument/2006/relationships/slide" Target="slides/slide1.xml"/><Relationship Id="rId15" Type="http://schemas.openxmlformats.org/officeDocument/2006/relationships/font" Target="fonts/font7.fntdata"/><Relationship Id="rId23" Type="http://schemas.microsoft.com/office/2018/10/relationships/authors" Target="authors.xml"/><Relationship Id="rId10" Type="http://schemas.openxmlformats.org/officeDocument/2006/relationships/font" Target="fonts/font2.fntdata"/><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font" Target="fonts/font1.fntdata"/><Relationship Id="rId14" Type="http://schemas.openxmlformats.org/officeDocument/2006/relationships/font" Target="fonts/font6.fntdata"/><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7BD4BD2-AA17-40C4-9B40-D0F949E2A172}" type="datetimeFigureOut">
              <a:rPr lang="ko-KR" altLang="en-US" smtClean="0"/>
              <a:t>2025-01-21</a:t>
            </a:fld>
            <a:endParaRPr lang="ko-KR" altLang="en-US"/>
          </a:p>
        </p:txBody>
      </p:sp>
      <p:sp>
        <p:nvSpPr>
          <p:cNvPr id="4" name="바닥글 개체 틀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6DD0146-9DDD-40F3-9459-6EA4BB32372C}" type="slidenum">
              <a:rPr lang="ko-KR" altLang="en-US" smtClean="0"/>
              <a:t>‹#›</a:t>
            </a:fld>
            <a:endParaRPr lang="ko-KR" altLang="en-US"/>
          </a:p>
        </p:txBody>
      </p:sp>
    </p:spTree>
    <p:extLst>
      <p:ext uri="{BB962C8B-B14F-4D97-AF65-F5344CB8AC3E}">
        <p14:creationId xmlns:p14="http://schemas.microsoft.com/office/powerpoint/2010/main" val="28192346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330356-5AB1-45E4-A5EF-E438C51E431E}" type="datetimeFigureOut">
              <a:rPr lang="ko-KR" altLang="en-US" smtClean="0"/>
              <a:t>2025-01-21</a:t>
            </a:fld>
            <a:endParaRPr lang="ko-KR" alt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95C92D-C5F6-464A-8174-904E7DE9009C}" type="slidenum">
              <a:rPr lang="ko-KR" altLang="en-US" smtClean="0"/>
              <a:t>‹#›</a:t>
            </a:fld>
            <a:endParaRPr lang="ko-KR" altLang="en-US"/>
          </a:p>
        </p:txBody>
      </p:sp>
    </p:spTree>
    <p:extLst>
      <p:ext uri="{BB962C8B-B14F-4D97-AF65-F5344CB8AC3E}">
        <p14:creationId xmlns:p14="http://schemas.microsoft.com/office/powerpoint/2010/main" val="366335451"/>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제목 슬라이드">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429356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o-KR" altLang="en-US"/>
              <a:t>마스터 제목 스타일 편집</a:t>
            </a:r>
          </a:p>
        </p:txBody>
      </p:sp>
      <p:sp>
        <p:nvSpPr>
          <p:cNvPr id="3" name="텍스트 개체 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05BB4E-DFF3-4E32-8830-0C719BF5532B}" type="datetimeFigureOut">
              <a:rPr lang="ko-KR" altLang="en-US" smtClean="0"/>
              <a:t>2025-01-21</a:t>
            </a:fld>
            <a:endParaRPr lang="ko-KR" altLang="en-US"/>
          </a:p>
        </p:txBody>
      </p:sp>
      <p:sp>
        <p:nvSpPr>
          <p:cNvPr id="5" name="바닥글 개체 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F3A59B-AF27-41A4-A9BC-335EB21D2FDD}" type="slidenum">
              <a:rPr lang="ko-KR" altLang="en-US" smtClean="0"/>
              <a:t>‹#›</a:t>
            </a:fld>
            <a:endParaRPr lang="ko-KR" altLang="en-US"/>
          </a:p>
        </p:txBody>
      </p:sp>
    </p:spTree>
    <p:extLst>
      <p:ext uri="{BB962C8B-B14F-4D97-AF65-F5344CB8AC3E}">
        <p14:creationId xmlns:p14="http://schemas.microsoft.com/office/powerpoint/2010/main" val="2459202728"/>
      </p:ext>
    </p:extLst>
  </p:cSld>
  <p:clrMap bg1="lt1" tx1="dk1" bg2="lt2" tx2="dk2" accent1="accent1" accent2="accent2" accent3="accent3" accent4="accent4" accent5="accent5" accent6="accent6" hlink="hlink" folHlink="folHlink"/>
  <p:sldLayoutIdLst>
    <p:sldLayoutId id="2147483691" r:id="rId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직사각형 51">
            <a:extLst>
              <a:ext uri="{FF2B5EF4-FFF2-40B4-BE49-F238E27FC236}">
                <a16:creationId xmlns:a16="http://schemas.microsoft.com/office/drawing/2014/main" id="{BA6D0317-4770-4FBE-886A-0D0D0B44C974}"/>
              </a:ext>
            </a:extLst>
          </p:cNvPr>
          <p:cNvSpPr/>
          <p:nvPr/>
        </p:nvSpPr>
        <p:spPr>
          <a:xfrm>
            <a:off x="362796" y="1285712"/>
            <a:ext cx="3725317" cy="5623737"/>
          </a:xfrm>
          <a:prstGeom prst="rect">
            <a:avLst/>
          </a:prstGeom>
          <a:solidFill>
            <a:schemeClr val="accent5">
              <a:lumMod val="40000"/>
              <a:lumOff val="6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 name="TextBox 3">
            <a:extLst>
              <a:ext uri="{FF2B5EF4-FFF2-40B4-BE49-F238E27FC236}">
                <a16:creationId xmlns:a16="http://schemas.microsoft.com/office/drawing/2014/main" id="{FDB571EF-D6FD-4B03-B09B-35CD399F1D94}"/>
              </a:ext>
            </a:extLst>
          </p:cNvPr>
          <p:cNvSpPr txBox="1"/>
          <p:nvPr/>
        </p:nvSpPr>
        <p:spPr>
          <a:xfrm>
            <a:off x="337931" y="492363"/>
            <a:ext cx="11374357" cy="646331"/>
          </a:xfrm>
          <a:prstGeom prst="rect">
            <a:avLst/>
          </a:prstGeom>
          <a:noFill/>
        </p:spPr>
        <p:txBody>
          <a:bodyPr wrap="square" rtlCol="0">
            <a:spAutoFit/>
          </a:bodyPr>
          <a:lstStyle/>
          <a:p>
            <a:pPr algn="ctr"/>
            <a:r>
              <a:rPr lang="en-US" altLang="ko-KR" sz="3600">
                <a:solidFill>
                  <a:schemeClr val="tx1">
                    <a:lumMod val="75000"/>
                    <a:lumOff val="25000"/>
                  </a:schemeClr>
                </a:solidFill>
                <a:latin typeface="Montserrat Medium" panose="00000600000000000000" pitchFamily="2" charset="0"/>
              </a:rPr>
              <a:t>Processing</a:t>
            </a:r>
            <a:r>
              <a:rPr lang="en-US" altLang="ko-KR" sz="3600">
                <a:latin typeface="Montserrat Medium" panose="00000600000000000000" pitchFamily="2" charset="0"/>
              </a:rPr>
              <a:t> </a:t>
            </a:r>
            <a:r>
              <a:rPr lang="en-US" altLang="ko-KR" sz="3600">
                <a:solidFill>
                  <a:srgbClr val="049DBF"/>
                </a:solidFill>
                <a:latin typeface="Montserrat Medium" panose="00000600000000000000" pitchFamily="2" charset="0"/>
              </a:rPr>
              <a:t>Assistance Animals (AA) </a:t>
            </a:r>
            <a:r>
              <a:rPr lang="en-US" altLang="ko-KR" sz="3600">
                <a:latin typeface="Montserrat Medium" panose="00000600000000000000" pitchFamily="2" charset="0"/>
              </a:rPr>
              <a:t>Requests</a:t>
            </a:r>
            <a:endParaRPr lang="ko-KR" altLang="en-US" sz="3600">
              <a:latin typeface="Montserrat Medium" panose="00000600000000000000" pitchFamily="2" charset="0"/>
            </a:endParaRPr>
          </a:p>
        </p:txBody>
      </p:sp>
      <p:grpSp>
        <p:nvGrpSpPr>
          <p:cNvPr id="12" name="그룹 11">
            <a:extLst>
              <a:ext uri="{FF2B5EF4-FFF2-40B4-BE49-F238E27FC236}">
                <a16:creationId xmlns:a16="http://schemas.microsoft.com/office/drawing/2014/main" id="{BE99DBD7-5551-4CB6-B513-89D9D6D2A6FE}"/>
              </a:ext>
            </a:extLst>
          </p:cNvPr>
          <p:cNvGrpSpPr/>
          <p:nvPr/>
        </p:nvGrpSpPr>
        <p:grpSpPr>
          <a:xfrm>
            <a:off x="1705641" y="6494300"/>
            <a:ext cx="8286591" cy="250097"/>
            <a:chOff x="1453942" y="6494300"/>
            <a:chExt cx="8286591" cy="250097"/>
          </a:xfrm>
        </p:grpSpPr>
        <p:sp>
          <p:nvSpPr>
            <p:cNvPr id="6" name="타원 5">
              <a:extLst>
                <a:ext uri="{FF2B5EF4-FFF2-40B4-BE49-F238E27FC236}">
                  <a16:creationId xmlns:a16="http://schemas.microsoft.com/office/drawing/2014/main" id="{A19EB731-A531-4149-9657-D43467157AAB}"/>
                </a:ext>
              </a:extLst>
            </p:cNvPr>
            <p:cNvSpPr/>
            <p:nvPr/>
          </p:nvSpPr>
          <p:spPr>
            <a:xfrm>
              <a:off x="5498823" y="6494300"/>
              <a:ext cx="250097" cy="250097"/>
            </a:xfrm>
            <a:prstGeom prst="ellipse">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a:t>1</a:t>
              </a:r>
              <a:endParaRPr lang="ko-KR" altLang="en-US" sz="1200"/>
            </a:p>
          </p:txBody>
        </p:sp>
        <p:cxnSp>
          <p:nvCxnSpPr>
            <p:cNvPr id="10" name="직선 연결선 9">
              <a:extLst>
                <a:ext uri="{FF2B5EF4-FFF2-40B4-BE49-F238E27FC236}">
                  <a16:creationId xmlns:a16="http://schemas.microsoft.com/office/drawing/2014/main" id="{0F7839D3-2A68-43C9-B5C4-88D740D7B222}"/>
                </a:ext>
              </a:extLst>
            </p:cNvPr>
            <p:cNvCxnSpPr>
              <a:cxnSpLocks/>
            </p:cNvCxnSpPr>
            <p:nvPr/>
          </p:nvCxnSpPr>
          <p:spPr>
            <a:xfrm>
              <a:off x="1453942" y="6677052"/>
              <a:ext cx="3803858" cy="0"/>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직선 연결선 10">
              <a:extLst>
                <a:ext uri="{FF2B5EF4-FFF2-40B4-BE49-F238E27FC236}">
                  <a16:creationId xmlns:a16="http://schemas.microsoft.com/office/drawing/2014/main" id="{772A7402-5428-470A-8EBE-B1245E8D8E3A}"/>
                </a:ext>
              </a:extLst>
            </p:cNvPr>
            <p:cNvCxnSpPr>
              <a:cxnSpLocks/>
            </p:cNvCxnSpPr>
            <p:nvPr/>
          </p:nvCxnSpPr>
          <p:spPr>
            <a:xfrm>
              <a:off x="5936675" y="6677052"/>
              <a:ext cx="3803858" cy="0"/>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 name="그룹 1">
            <a:extLst>
              <a:ext uri="{FF2B5EF4-FFF2-40B4-BE49-F238E27FC236}">
                <a16:creationId xmlns:a16="http://schemas.microsoft.com/office/drawing/2014/main" id="{4CFA52AC-E367-4A1C-ABAC-8A117BF207F3}"/>
              </a:ext>
            </a:extLst>
          </p:cNvPr>
          <p:cNvGrpSpPr/>
          <p:nvPr/>
        </p:nvGrpSpPr>
        <p:grpSpPr>
          <a:xfrm>
            <a:off x="655230" y="1290611"/>
            <a:ext cx="3373850" cy="5150412"/>
            <a:chOff x="4356428" y="1439392"/>
            <a:chExt cx="3575790" cy="4705289"/>
          </a:xfrm>
        </p:grpSpPr>
        <p:sp>
          <p:nvSpPr>
            <p:cNvPr id="14" name="TextBox 13">
              <a:extLst>
                <a:ext uri="{FF2B5EF4-FFF2-40B4-BE49-F238E27FC236}">
                  <a16:creationId xmlns:a16="http://schemas.microsoft.com/office/drawing/2014/main" id="{541B8DDA-F52F-475C-BFB5-C3929770D852}"/>
                </a:ext>
              </a:extLst>
            </p:cNvPr>
            <p:cNvSpPr txBox="1"/>
            <p:nvPr/>
          </p:nvSpPr>
          <p:spPr>
            <a:xfrm>
              <a:off x="4574364" y="1439392"/>
              <a:ext cx="3290885" cy="534236"/>
            </a:xfrm>
            <a:prstGeom prst="rect">
              <a:avLst/>
            </a:prstGeom>
            <a:noFill/>
          </p:spPr>
          <p:txBody>
            <a:bodyPr wrap="square" rtlCol="0">
              <a:spAutoFit/>
            </a:bodyPr>
            <a:lstStyle/>
            <a:p>
              <a:r>
                <a:rPr lang="en-US" altLang="ko-KR" sz="1600">
                  <a:solidFill>
                    <a:srgbClr val="049DBF"/>
                  </a:solidFill>
                  <a:latin typeface="Montserrat Medium" panose="00000600000000000000" pitchFamily="2" charset="0"/>
                </a:rPr>
                <a:t>AA Disability Accommodation Request</a:t>
              </a:r>
              <a:endParaRPr lang="ko-KR" altLang="en-US" sz="1600">
                <a:solidFill>
                  <a:srgbClr val="049DBF"/>
                </a:solidFill>
                <a:latin typeface="Montserrat Medium" panose="00000600000000000000" pitchFamily="2" charset="0"/>
              </a:endParaRPr>
            </a:p>
          </p:txBody>
        </p:sp>
        <p:cxnSp>
          <p:nvCxnSpPr>
            <p:cNvPr id="36" name="직선 연결선 35">
              <a:extLst>
                <a:ext uri="{FF2B5EF4-FFF2-40B4-BE49-F238E27FC236}">
                  <a16:creationId xmlns:a16="http://schemas.microsoft.com/office/drawing/2014/main" id="{A00A7F58-3997-44D5-A0A9-22B503E7E307}"/>
                </a:ext>
              </a:extLst>
            </p:cNvPr>
            <p:cNvCxnSpPr>
              <a:cxnSpLocks/>
            </p:cNvCxnSpPr>
            <p:nvPr/>
          </p:nvCxnSpPr>
          <p:spPr>
            <a:xfrm>
              <a:off x="4706675" y="1903255"/>
              <a:ext cx="0" cy="4241426"/>
            </a:xfrm>
            <a:prstGeom prst="line">
              <a:avLst/>
            </a:prstGeom>
            <a:ln>
              <a:solidFill>
                <a:srgbClr val="049DBF"/>
              </a:solidFill>
              <a:tailEnd type="oval"/>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94F59630-6D46-4666-9DD3-6ED1B6C5DE34}"/>
                </a:ext>
              </a:extLst>
            </p:cNvPr>
            <p:cNvSpPr txBox="1"/>
            <p:nvPr/>
          </p:nvSpPr>
          <p:spPr>
            <a:xfrm>
              <a:off x="4882990" y="1966319"/>
              <a:ext cx="2894337" cy="1068473"/>
            </a:xfrm>
            <a:prstGeom prst="rect">
              <a:avLst/>
            </a:prstGeom>
            <a:noFill/>
          </p:spPr>
          <p:txBody>
            <a:bodyPr wrap="square" rtlCol="0">
              <a:spAutoFit/>
            </a:bodyPr>
            <a:lstStyle/>
            <a:p>
              <a:pPr>
                <a:spcAft>
                  <a:spcPts val="600"/>
                </a:spcAft>
              </a:pPr>
              <a:r>
                <a:rPr lang="en-US" altLang="ko-KR" sz="1000">
                  <a:solidFill>
                    <a:schemeClr val="tx1">
                      <a:lumMod val="65000"/>
                      <a:lumOff val="35000"/>
                    </a:schemeClr>
                  </a:solidFill>
                </a:rPr>
                <a:t>If an applicant or student requests a disability accommodation (DA) to have an assistance animal in Job Corps, contact your Regional Disability Coordinator (RDIC)  for assistance processing the request, review Form 2-03 of the PRH and the Service and Assistance Animals Guide on the Job Corps Disability website.</a:t>
              </a:r>
              <a:endParaRPr lang="ko-KR" altLang="en-US" sz="1000">
                <a:solidFill>
                  <a:schemeClr val="tx1">
                    <a:lumMod val="65000"/>
                    <a:lumOff val="35000"/>
                  </a:schemeClr>
                </a:solidFill>
              </a:endParaRPr>
            </a:p>
          </p:txBody>
        </p:sp>
        <p:sp>
          <p:nvSpPr>
            <p:cNvPr id="43" name="TextBox 42">
              <a:extLst>
                <a:ext uri="{FF2B5EF4-FFF2-40B4-BE49-F238E27FC236}">
                  <a16:creationId xmlns:a16="http://schemas.microsoft.com/office/drawing/2014/main" id="{AD55C05C-5D92-4339-AA81-80E350DA6836}"/>
                </a:ext>
              </a:extLst>
            </p:cNvPr>
            <p:cNvSpPr txBox="1"/>
            <p:nvPr/>
          </p:nvSpPr>
          <p:spPr>
            <a:xfrm>
              <a:off x="5045362" y="3259758"/>
              <a:ext cx="1039108" cy="246221"/>
            </a:xfrm>
            <a:prstGeom prst="rect">
              <a:avLst/>
            </a:prstGeom>
            <a:noFill/>
          </p:spPr>
          <p:txBody>
            <a:bodyPr wrap="square" rtlCol="0">
              <a:spAutoFit/>
            </a:bodyPr>
            <a:lstStyle/>
            <a:p>
              <a:r>
                <a:rPr lang="en-US" altLang="ko-KR" sz="1000">
                  <a:solidFill>
                    <a:srgbClr val="049DBF"/>
                  </a:solidFill>
                  <a:latin typeface="Montserrat Medium" panose="00000600000000000000" pitchFamily="2" charset="0"/>
                </a:rPr>
                <a:t>Request</a:t>
              </a:r>
            </a:p>
          </p:txBody>
        </p:sp>
        <p:cxnSp>
          <p:nvCxnSpPr>
            <p:cNvPr id="45" name="직선 연결선 44">
              <a:extLst>
                <a:ext uri="{FF2B5EF4-FFF2-40B4-BE49-F238E27FC236}">
                  <a16:creationId xmlns:a16="http://schemas.microsoft.com/office/drawing/2014/main" id="{DEE1371B-C4D0-42C3-BF95-502E0A009D51}"/>
                </a:ext>
              </a:extLst>
            </p:cNvPr>
            <p:cNvCxnSpPr>
              <a:cxnSpLocks/>
            </p:cNvCxnSpPr>
            <p:nvPr/>
          </p:nvCxnSpPr>
          <p:spPr>
            <a:xfrm>
              <a:off x="5932009" y="3150815"/>
              <a:ext cx="0" cy="436436"/>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D272B260-53B1-435A-83F4-F36A9B99A116}"/>
                </a:ext>
              </a:extLst>
            </p:cNvPr>
            <p:cNvSpPr txBox="1"/>
            <p:nvPr/>
          </p:nvSpPr>
          <p:spPr>
            <a:xfrm>
              <a:off x="5929548" y="3095969"/>
              <a:ext cx="2002670" cy="224941"/>
            </a:xfrm>
            <a:prstGeom prst="rect">
              <a:avLst/>
            </a:prstGeom>
            <a:noFill/>
          </p:spPr>
          <p:txBody>
            <a:bodyPr wrap="square" lIns="91440" tIns="45720" rIns="91440" bIns="45720" rtlCol="0" anchor="t">
              <a:spAutoFit/>
            </a:bodyPr>
            <a:lstStyle/>
            <a:p>
              <a:pPr>
                <a:spcAft>
                  <a:spcPts val="600"/>
                </a:spcAft>
              </a:pPr>
              <a:endParaRPr lang="en-US" altLang="ko-KR" sz="1000">
                <a:solidFill>
                  <a:schemeClr val="tx1">
                    <a:lumMod val="65000"/>
                    <a:lumOff val="35000"/>
                  </a:schemeClr>
                </a:solidFill>
                <a:cs typeface="Calibri"/>
              </a:endParaRPr>
            </a:p>
          </p:txBody>
        </p:sp>
        <p:sp>
          <p:nvSpPr>
            <p:cNvPr id="47" name="타원 46">
              <a:extLst>
                <a:ext uri="{FF2B5EF4-FFF2-40B4-BE49-F238E27FC236}">
                  <a16:creationId xmlns:a16="http://schemas.microsoft.com/office/drawing/2014/main" id="{ED574A74-441B-4719-A224-C21E02A75304}"/>
                </a:ext>
              </a:extLst>
            </p:cNvPr>
            <p:cNvSpPr/>
            <p:nvPr/>
          </p:nvSpPr>
          <p:spPr>
            <a:xfrm>
              <a:off x="4356428" y="3025401"/>
              <a:ext cx="707876" cy="707876"/>
            </a:xfrm>
            <a:prstGeom prst="ellipse">
              <a:avLst/>
            </a:prstGeom>
            <a:solidFill>
              <a:schemeClr val="accent5">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8" name="타원 47">
              <a:extLst>
                <a:ext uri="{FF2B5EF4-FFF2-40B4-BE49-F238E27FC236}">
                  <a16:creationId xmlns:a16="http://schemas.microsoft.com/office/drawing/2014/main" id="{8CC44CEF-C72F-4072-8208-E5401AB36360}"/>
                </a:ext>
              </a:extLst>
            </p:cNvPr>
            <p:cNvSpPr/>
            <p:nvPr/>
          </p:nvSpPr>
          <p:spPr>
            <a:xfrm>
              <a:off x="4440224" y="3109177"/>
              <a:ext cx="540325" cy="540325"/>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1" name="TextBox 50">
              <a:extLst>
                <a:ext uri="{FF2B5EF4-FFF2-40B4-BE49-F238E27FC236}">
                  <a16:creationId xmlns:a16="http://schemas.microsoft.com/office/drawing/2014/main" id="{05BA41D6-A56A-49CC-8EA4-69C02446B8BB}"/>
                </a:ext>
              </a:extLst>
            </p:cNvPr>
            <p:cNvSpPr txBox="1"/>
            <p:nvPr/>
          </p:nvSpPr>
          <p:spPr>
            <a:xfrm>
              <a:off x="4469696" y="3229724"/>
              <a:ext cx="482203" cy="307777"/>
            </a:xfrm>
            <a:prstGeom prst="rect">
              <a:avLst/>
            </a:prstGeom>
            <a:noFill/>
          </p:spPr>
          <p:txBody>
            <a:bodyPr wrap="square" rtlCol="0">
              <a:spAutoFit/>
            </a:bodyPr>
            <a:lstStyle/>
            <a:p>
              <a:pPr algn="ctr"/>
              <a:r>
                <a:rPr lang="en-US" altLang="ko-KR" sz="1400">
                  <a:solidFill>
                    <a:schemeClr val="tx1">
                      <a:lumMod val="75000"/>
                      <a:lumOff val="25000"/>
                    </a:schemeClr>
                  </a:solidFill>
                  <a:latin typeface="Montserrat Medium" panose="00000600000000000000" pitchFamily="2" charset="0"/>
                </a:rPr>
                <a:t>01</a:t>
              </a:r>
            </a:p>
          </p:txBody>
        </p:sp>
        <p:sp>
          <p:nvSpPr>
            <p:cNvPr id="56" name="TextBox 55">
              <a:extLst>
                <a:ext uri="{FF2B5EF4-FFF2-40B4-BE49-F238E27FC236}">
                  <a16:creationId xmlns:a16="http://schemas.microsoft.com/office/drawing/2014/main" id="{29C06781-55C3-4752-B325-61DA19B83C32}"/>
                </a:ext>
              </a:extLst>
            </p:cNvPr>
            <p:cNvSpPr txBox="1"/>
            <p:nvPr/>
          </p:nvSpPr>
          <p:spPr>
            <a:xfrm>
              <a:off x="5047009" y="4003767"/>
              <a:ext cx="946481" cy="365530"/>
            </a:xfrm>
            <a:prstGeom prst="rect">
              <a:avLst/>
            </a:prstGeom>
            <a:noFill/>
          </p:spPr>
          <p:txBody>
            <a:bodyPr wrap="square" rtlCol="0">
              <a:spAutoFit/>
            </a:bodyPr>
            <a:lstStyle/>
            <a:p>
              <a:r>
                <a:rPr lang="en-US" altLang="ko-KR" sz="1000">
                  <a:solidFill>
                    <a:srgbClr val="049DBF"/>
                  </a:solidFill>
                  <a:latin typeface="Montserrat Medium" panose="00000600000000000000" pitchFamily="2" charset="0"/>
                </a:rPr>
                <a:t>Document Request</a:t>
              </a:r>
            </a:p>
          </p:txBody>
        </p:sp>
        <p:cxnSp>
          <p:nvCxnSpPr>
            <p:cNvPr id="57" name="직선 연결선 56">
              <a:extLst>
                <a:ext uri="{FF2B5EF4-FFF2-40B4-BE49-F238E27FC236}">
                  <a16:creationId xmlns:a16="http://schemas.microsoft.com/office/drawing/2014/main" id="{20009C67-0C6E-400A-B372-596396BA3470}"/>
                </a:ext>
              </a:extLst>
            </p:cNvPr>
            <p:cNvCxnSpPr>
              <a:cxnSpLocks/>
            </p:cNvCxnSpPr>
            <p:nvPr/>
          </p:nvCxnSpPr>
          <p:spPr>
            <a:xfrm>
              <a:off x="5932009" y="3964460"/>
              <a:ext cx="0" cy="436436"/>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8D59B255-2123-448A-B171-281E2EC512F2}"/>
                </a:ext>
              </a:extLst>
            </p:cNvPr>
            <p:cNvSpPr txBox="1"/>
            <p:nvPr/>
          </p:nvSpPr>
          <p:spPr>
            <a:xfrm>
              <a:off x="5921358" y="3946398"/>
              <a:ext cx="2002670" cy="506119"/>
            </a:xfrm>
            <a:prstGeom prst="rect">
              <a:avLst/>
            </a:prstGeom>
            <a:noFill/>
          </p:spPr>
          <p:txBody>
            <a:bodyPr wrap="square" lIns="91440" tIns="45720" rIns="91440" bIns="45720" rtlCol="0" anchor="t">
              <a:spAutoFit/>
            </a:bodyPr>
            <a:lstStyle/>
            <a:p>
              <a:pPr>
                <a:spcAft>
                  <a:spcPts val="600"/>
                </a:spcAft>
              </a:pPr>
              <a:r>
                <a:rPr lang="en-US" altLang="ko-KR" sz="1000">
                  <a:solidFill>
                    <a:schemeClr val="tx1">
                      <a:lumMod val="65000"/>
                      <a:lumOff val="35000"/>
                    </a:schemeClr>
                  </a:solidFill>
                </a:rPr>
                <a:t>Document the request on the RA/RM/AAS Request and DCC Form.*</a:t>
              </a:r>
              <a:endParaRPr lang="ko-KR" altLang="en-US" sz="1000">
                <a:solidFill>
                  <a:schemeClr val="tx1">
                    <a:lumMod val="65000"/>
                    <a:lumOff val="35000"/>
                  </a:schemeClr>
                </a:solidFill>
              </a:endParaRPr>
            </a:p>
          </p:txBody>
        </p:sp>
        <p:sp>
          <p:nvSpPr>
            <p:cNvPr id="60" name="타원 59">
              <a:extLst>
                <a:ext uri="{FF2B5EF4-FFF2-40B4-BE49-F238E27FC236}">
                  <a16:creationId xmlns:a16="http://schemas.microsoft.com/office/drawing/2014/main" id="{609DA55C-75DD-407F-AD11-FDB39EC0DA05}"/>
                </a:ext>
              </a:extLst>
            </p:cNvPr>
            <p:cNvSpPr/>
            <p:nvPr/>
          </p:nvSpPr>
          <p:spPr>
            <a:xfrm>
              <a:off x="4365676" y="3839048"/>
              <a:ext cx="707876" cy="707876"/>
            </a:xfrm>
            <a:prstGeom prst="ellipse">
              <a:avLst/>
            </a:prstGeom>
            <a:solidFill>
              <a:schemeClr val="accent5">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1" name="타원 60">
              <a:extLst>
                <a:ext uri="{FF2B5EF4-FFF2-40B4-BE49-F238E27FC236}">
                  <a16:creationId xmlns:a16="http://schemas.microsoft.com/office/drawing/2014/main" id="{CD0754FD-927B-4F87-BCDD-29E69CE56A26}"/>
                </a:ext>
              </a:extLst>
            </p:cNvPr>
            <p:cNvSpPr/>
            <p:nvPr/>
          </p:nvSpPr>
          <p:spPr>
            <a:xfrm>
              <a:off x="4449452" y="3922824"/>
              <a:ext cx="540324" cy="540325"/>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2" name="TextBox 61">
              <a:extLst>
                <a:ext uri="{FF2B5EF4-FFF2-40B4-BE49-F238E27FC236}">
                  <a16:creationId xmlns:a16="http://schemas.microsoft.com/office/drawing/2014/main" id="{2D65632D-785B-4F61-B148-E1FA01CA4D27}"/>
                </a:ext>
              </a:extLst>
            </p:cNvPr>
            <p:cNvSpPr txBox="1"/>
            <p:nvPr/>
          </p:nvSpPr>
          <p:spPr>
            <a:xfrm>
              <a:off x="4478930" y="4043371"/>
              <a:ext cx="482203" cy="307777"/>
            </a:xfrm>
            <a:prstGeom prst="rect">
              <a:avLst/>
            </a:prstGeom>
            <a:noFill/>
          </p:spPr>
          <p:txBody>
            <a:bodyPr wrap="square" rtlCol="0">
              <a:spAutoFit/>
            </a:bodyPr>
            <a:lstStyle/>
            <a:p>
              <a:pPr algn="ctr"/>
              <a:r>
                <a:rPr lang="en-US" altLang="ko-KR" sz="1400">
                  <a:solidFill>
                    <a:schemeClr val="tx1">
                      <a:lumMod val="75000"/>
                      <a:lumOff val="25000"/>
                    </a:schemeClr>
                  </a:solidFill>
                  <a:latin typeface="Montserrat Medium" panose="00000600000000000000" pitchFamily="2" charset="0"/>
                </a:rPr>
                <a:t>02</a:t>
              </a:r>
            </a:p>
          </p:txBody>
        </p:sp>
        <p:sp>
          <p:nvSpPr>
            <p:cNvPr id="64" name="TextBox 63">
              <a:extLst>
                <a:ext uri="{FF2B5EF4-FFF2-40B4-BE49-F238E27FC236}">
                  <a16:creationId xmlns:a16="http://schemas.microsoft.com/office/drawing/2014/main" id="{6455750E-0F35-4EFC-910A-01DFD8797CE1}"/>
                </a:ext>
              </a:extLst>
            </p:cNvPr>
            <p:cNvSpPr txBox="1"/>
            <p:nvPr/>
          </p:nvSpPr>
          <p:spPr>
            <a:xfrm>
              <a:off x="5045362" y="4793569"/>
              <a:ext cx="860450" cy="365530"/>
            </a:xfrm>
            <a:prstGeom prst="rect">
              <a:avLst/>
            </a:prstGeom>
            <a:noFill/>
          </p:spPr>
          <p:txBody>
            <a:bodyPr wrap="square" rtlCol="0">
              <a:spAutoFit/>
            </a:bodyPr>
            <a:lstStyle/>
            <a:p>
              <a:r>
                <a:rPr lang="en-US" altLang="ko-KR" sz="1000">
                  <a:solidFill>
                    <a:srgbClr val="049DBF"/>
                  </a:solidFill>
                  <a:latin typeface="Montserrat Medium" panose="00000600000000000000" pitchFamily="2" charset="0"/>
                </a:rPr>
                <a:t>Disability Status</a:t>
              </a:r>
            </a:p>
          </p:txBody>
        </p:sp>
        <p:cxnSp>
          <p:nvCxnSpPr>
            <p:cNvPr id="65" name="직선 연결선 64">
              <a:extLst>
                <a:ext uri="{FF2B5EF4-FFF2-40B4-BE49-F238E27FC236}">
                  <a16:creationId xmlns:a16="http://schemas.microsoft.com/office/drawing/2014/main" id="{185E6C61-F22B-49BB-AFE1-13B2ABEDA5A4}"/>
                </a:ext>
              </a:extLst>
            </p:cNvPr>
            <p:cNvCxnSpPr>
              <a:cxnSpLocks/>
            </p:cNvCxnSpPr>
            <p:nvPr/>
          </p:nvCxnSpPr>
          <p:spPr>
            <a:xfrm>
              <a:off x="5932009" y="4781504"/>
              <a:ext cx="0" cy="436436"/>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66" name="TextBox 65">
              <a:extLst>
                <a:ext uri="{FF2B5EF4-FFF2-40B4-BE49-F238E27FC236}">
                  <a16:creationId xmlns:a16="http://schemas.microsoft.com/office/drawing/2014/main" id="{844FEA8B-F819-4BD6-B009-F3FC47E09E91}"/>
                </a:ext>
              </a:extLst>
            </p:cNvPr>
            <p:cNvSpPr txBox="1"/>
            <p:nvPr/>
          </p:nvSpPr>
          <p:spPr>
            <a:xfrm>
              <a:off x="5929548" y="4738635"/>
              <a:ext cx="2002670" cy="506118"/>
            </a:xfrm>
            <a:prstGeom prst="rect">
              <a:avLst/>
            </a:prstGeom>
            <a:noFill/>
          </p:spPr>
          <p:txBody>
            <a:bodyPr wrap="square" rtlCol="0">
              <a:spAutoFit/>
            </a:bodyPr>
            <a:lstStyle/>
            <a:p>
              <a:pPr>
                <a:spcAft>
                  <a:spcPts val="600"/>
                </a:spcAft>
              </a:pPr>
              <a:r>
                <a:rPr lang="en-US" altLang="ko-KR" sz="1000">
                  <a:solidFill>
                    <a:schemeClr val="tx1">
                      <a:lumMod val="65000"/>
                      <a:lumOff val="35000"/>
                    </a:schemeClr>
                  </a:solidFill>
                </a:rPr>
                <a:t>Ensure that documentation of the disability was received (if the disability is not obvious). </a:t>
              </a:r>
              <a:endParaRPr lang="ko-KR" altLang="en-US" sz="1000">
                <a:solidFill>
                  <a:schemeClr val="tx1">
                    <a:lumMod val="65000"/>
                    <a:lumOff val="35000"/>
                  </a:schemeClr>
                </a:solidFill>
              </a:endParaRPr>
            </a:p>
          </p:txBody>
        </p:sp>
        <p:sp>
          <p:nvSpPr>
            <p:cNvPr id="68" name="타원 67">
              <a:extLst>
                <a:ext uri="{FF2B5EF4-FFF2-40B4-BE49-F238E27FC236}">
                  <a16:creationId xmlns:a16="http://schemas.microsoft.com/office/drawing/2014/main" id="{D45713C9-5A03-4A41-99C7-EFC1943C9023}"/>
                </a:ext>
              </a:extLst>
            </p:cNvPr>
            <p:cNvSpPr/>
            <p:nvPr/>
          </p:nvSpPr>
          <p:spPr>
            <a:xfrm>
              <a:off x="4365676" y="4626909"/>
              <a:ext cx="707876" cy="707876"/>
            </a:xfrm>
            <a:prstGeom prst="ellipse">
              <a:avLst/>
            </a:prstGeom>
            <a:solidFill>
              <a:schemeClr val="accent5">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9" name="타원 68">
              <a:extLst>
                <a:ext uri="{FF2B5EF4-FFF2-40B4-BE49-F238E27FC236}">
                  <a16:creationId xmlns:a16="http://schemas.microsoft.com/office/drawing/2014/main" id="{0FDA227A-34E8-49D7-A4B9-D38C74D1E732}"/>
                </a:ext>
              </a:extLst>
            </p:cNvPr>
            <p:cNvSpPr/>
            <p:nvPr/>
          </p:nvSpPr>
          <p:spPr>
            <a:xfrm>
              <a:off x="4449452" y="4710685"/>
              <a:ext cx="540324" cy="540325"/>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0" name="TextBox 69">
              <a:extLst>
                <a:ext uri="{FF2B5EF4-FFF2-40B4-BE49-F238E27FC236}">
                  <a16:creationId xmlns:a16="http://schemas.microsoft.com/office/drawing/2014/main" id="{3F84C875-E442-4284-84DF-1182432B67AE}"/>
                </a:ext>
              </a:extLst>
            </p:cNvPr>
            <p:cNvSpPr txBox="1"/>
            <p:nvPr/>
          </p:nvSpPr>
          <p:spPr>
            <a:xfrm>
              <a:off x="4478930" y="4831232"/>
              <a:ext cx="482203" cy="307777"/>
            </a:xfrm>
            <a:prstGeom prst="rect">
              <a:avLst/>
            </a:prstGeom>
            <a:noFill/>
          </p:spPr>
          <p:txBody>
            <a:bodyPr wrap="square" rtlCol="0">
              <a:spAutoFit/>
            </a:bodyPr>
            <a:lstStyle/>
            <a:p>
              <a:pPr algn="ctr"/>
              <a:r>
                <a:rPr lang="en-US" altLang="ko-KR" sz="1400">
                  <a:solidFill>
                    <a:schemeClr val="tx1">
                      <a:lumMod val="75000"/>
                      <a:lumOff val="25000"/>
                    </a:schemeClr>
                  </a:solidFill>
                  <a:latin typeface="Montserrat Medium" panose="00000600000000000000" pitchFamily="2" charset="0"/>
                </a:rPr>
                <a:t>03</a:t>
              </a:r>
            </a:p>
          </p:txBody>
        </p:sp>
      </p:grpSp>
      <p:sp>
        <p:nvSpPr>
          <p:cNvPr id="53" name="직사각형 51">
            <a:extLst>
              <a:ext uri="{FF2B5EF4-FFF2-40B4-BE49-F238E27FC236}">
                <a16:creationId xmlns:a16="http://schemas.microsoft.com/office/drawing/2014/main" id="{1CF56165-DA44-4D1E-8C96-F72295A9C217}"/>
              </a:ext>
            </a:extLst>
          </p:cNvPr>
          <p:cNvSpPr/>
          <p:nvPr/>
        </p:nvSpPr>
        <p:spPr>
          <a:xfrm>
            <a:off x="8011463" y="1285712"/>
            <a:ext cx="3725317" cy="5590044"/>
          </a:xfrm>
          <a:prstGeom prst="rect">
            <a:avLst/>
          </a:prstGeom>
          <a:solidFill>
            <a:schemeClr val="accent5">
              <a:lumMod val="7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59" name="직선 연결선 35">
            <a:extLst>
              <a:ext uri="{FF2B5EF4-FFF2-40B4-BE49-F238E27FC236}">
                <a16:creationId xmlns:a16="http://schemas.microsoft.com/office/drawing/2014/main" id="{CA4C1048-E3D6-411C-8F1B-ED7B25C5A34B}"/>
              </a:ext>
            </a:extLst>
          </p:cNvPr>
          <p:cNvCxnSpPr>
            <a:cxnSpLocks/>
          </p:cNvCxnSpPr>
          <p:nvPr/>
        </p:nvCxnSpPr>
        <p:spPr>
          <a:xfrm>
            <a:off x="8304418" y="1798357"/>
            <a:ext cx="0" cy="4505887"/>
          </a:xfrm>
          <a:prstGeom prst="line">
            <a:avLst/>
          </a:prstGeom>
          <a:ln>
            <a:solidFill>
              <a:schemeClr val="accent5">
                <a:lumMod val="75000"/>
              </a:schemeClr>
            </a:solidFill>
            <a:tailEnd type="oval"/>
          </a:ln>
        </p:spPr>
        <p:style>
          <a:lnRef idx="1">
            <a:schemeClr val="accent1"/>
          </a:lnRef>
          <a:fillRef idx="0">
            <a:schemeClr val="accent1"/>
          </a:fillRef>
          <a:effectRef idx="0">
            <a:schemeClr val="accent1"/>
          </a:effectRef>
          <a:fontRef idx="minor">
            <a:schemeClr val="tx1"/>
          </a:fontRef>
        </p:style>
      </p:cxnSp>
      <p:sp>
        <p:nvSpPr>
          <p:cNvPr id="97" name="직사각형 51">
            <a:extLst>
              <a:ext uri="{FF2B5EF4-FFF2-40B4-BE49-F238E27FC236}">
                <a16:creationId xmlns:a16="http://schemas.microsoft.com/office/drawing/2014/main" id="{037609BB-F9F5-4DD4-A07C-7DE7E1E823C6}"/>
              </a:ext>
            </a:extLst>
          </p:cNvPr>
          <p:cNvSpPr/>
          <p:nvPr/>
        </p:nvSpPr>
        <p:spPr>
          <a:xfrm>
            <a:off x="4182233" y="1285712"/>
            <a:ext cx="3725317" cy="5572288"/>
          </a:xfrm>
          <a:prstGeom prst="rect">
            <a:avLst/>
          </a:prstGeom>
          <a:solidFill>
            <a:schemeClr val="accent5">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98" name="그룹 1">
            <a:extLst>
              <a:ext uri="{FF2B5EF4-FFF2-40B4-BE49-F238E27FC236}">
                <a16:creationId xmlns:a16="http://schemas.microsoft.com/office/drawing/2014/main" id="{827648F4-29E2-43E5-B486-E47019746D44}"/>
              </a:ext>
            </a:extLst>
          </p:cNvPr>
          <p:cNvGrpSpPr/>
          <p:nvPr/>
        </p:nvGrpSpPr>
        <p:grpSpPr>
          <a:xfrm>
            <a:off x="4259144" y="1374068"/>
            <a:ext cx="3665788" cy="4995939"/>
            <a:chOff x="4116451" y="1374069"/>
            <a:chExt cx="3885192" cy="4703742"/>
          </a:xfrm>
        </p:grpSpPr>
        <p:cxnSp>
          <p:nvCxnSpPr>
            <p:cNvPr id="100" name="직선 연결선 35">
              <a:extLst>
                <a:ext uri="{FF2B5EF4-FFF2-40B4-BE49-F238E27FC236}">
                  <a16:creationId xmlns:a16="http://schemas.microsoft.com/office/drawing/2014/main" id="{AA823D6E-D4EF-4A3E-9B8E-0DC7E948B4DF}"/>
                </a:ext>
              </a:extLst>
            </p:cNvPr>
            <p:cNvCxnSpPr>
              <a:cxnSpLocks/>
            </p:cNvCxnSpPr>
            <p:nvPr/>
          </p:nvCxnSpPr>
          <p:spPr>
            <a:xfrm>
              <a:off x="4457464" y="1836385"/>
              <a:ext cx="0" cy="4241426"/>
            </a:xfrm>
            <a:prstGeom prst="line">
              <a:avLst/>
            </a:prstGeom>
            <a:ln>
              <a:solidFill>
                <a:schemeClr val="accent5">
                  <a:lumMod val="75000"/>
                </a:schemeClr>
              </a:solidFill>
              <a:tailEnd type="oval"/>
            </a:ln>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58E927CC-626C-465B-8C96-D4A2AC552820}"/>
                </a:ext>
              </a:extLst>
            </p:cNvPr>
            <p:cNvSpPr txBox="1"/>
            <p:nvPr/>
          </p:nvSpPr>
          <p:spPr>
            <a:xfrm>
              <a:off x="4748555" y="1522259"/>
              <a:ext cx="883389" cy="376709"/>
            </a:xfrm>
            <a:prstGeom prst="rect">
              <a:avLst/>
            </a:prstGeom>
            <a:noFill/>
          </p:spPr>
          <p:txBody>
            <a:bodyPr wrap="square" lIns="91440" tIns="45720" rIns="91440" bIns="45720" rtlCol="0" anchor="t">
              <a:spAutoFit/>
            </a:bodyPr>
            <a:lstStyle/>
            <a:p>
              <a:r>
                <a:rPr lang="en-US" altLang="ko-KR" sz="1000">
                  <a:solidFill>
                    <a:srgbClr val="049DBF"/>
                  </a:solidFill>
                  <a:latin typeface="Montserrat Medium"/>
                </a:rPr>
                <a:t>Need for Animal</a:t>
              </a:r>
            </a:p>
          </p:txBody>
        </p:sp>
        <p:cxnSp>
          <p:nvCxnSpPr>
            <p:cNvPr id="103" name="직선 연결선 44">
              <a:extLst>
                <a:ext uri="{FF2B5EF4-FFF2-40B4-BE49-F238E27FC236}">
                  <a16:creationId xmlns:a16="http://schemas.microsoft.com/office/drawing/2014/main" id="{C92929D3-CD05-4FB8-B586-2F451BDD1C2D}"/>
                </a:ext>
              </a:extLst>
            </p:cNvPr>
            <p:cNvCxnSpPr>
              <a:cxnSpLocks/>
            </p:cNvCxnSpPr>
            <p:nvPr/>
          </p:nvCxnSpPr>
          <p:spPr>
            <a:xfrm>
              <a:off x="5744363" y="1502111"/>
              <a:ext cx="0" cy="436436"/>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04" name="TextBox 103">
              <a:extLst>
                <a:ext uri="{FF2B5EF4-FFF2-40B4-BE49-F238E27FC236}">
                  <a16:creationId xmlns:a16="http://schemas.microsoft.com/office/drawing/2014/main" id="{13ACDAC9-1BD4-4EA9-9970-4A9DE33C5E95}"/>
                </a:ext>
              </a:extLst>
            </p:cNvPr>
            <p:cNvSpPr txBox="1"/>
            <p:nvPr/>
          </p:nvSpPr>
          <p:spPr>
            <a:xfrm>
              <a:off x="5837643" y="1531974"/>
              <a:ext cx="2164000" cy="376709"/>
            </a:xfrm>
            <a:prstGeom prst="rect">
              <a:avLst/>
            </a:prstGeom>
            <a:noFill/>
          </p:spPr>
          <p:txBody>
            <a:bodyPr wrap="square" rtlCol="0">
              <a:spAutoFit/>
            </a:bodyPr>
            <a:lstStyle/>
            <a:p>
              <a:pPr>
                <a:spcAft>
                  <a:spcPts val="600"/>
                </a:spcAft>
              </a:pPr>
              <a:r>
                <a:rPr lang="en-US" altLang="ko-KR" sz="1000">
                  <a:solidFill>
                    <a:schemeClr val="tx2"/>
                  </a:solidFill>
                </a:rPr>
                <a:t>Ensure that documentation for the need of the animal was received.</a:t>
              </a:r>
              <a:endParaRPr lang="ko-KR" altLang="en-US" sz="1000">
                <a:solidFill>
                  <a:schemeClr val="tx2"/>
                </a:solidFill>
              </a:endParaRPr>
            </a:p>
          </p:txBody>
        </p:sp>
        <p:sp>
          <p:nvSpPr>
            <p:cNvPr id="105" name="타원 46">
              <a:extLst>
                <a:ext uri="{FF2B5EF4-FFF2-40B4-BE49-F238E27FC236}">
                  <a16:creationId xmlns:a16="http://schemas.microsoft.com/office/drawing/2014/main" id="{5410F9EA-EAE2-4A2A-AA03-C56057B63541}"/>
                </a:ext>
              </a:extLst>
            </p:cNvPr>
            <p:cNvSpPr/>
            <p:nvPr/>
          </p:nvSpPr>
          <p:spPr>
            <a:xfrm>
              <a:off x="4116451" y="1374069"/>
              <a:ext cx="707876" cy="707876"/>
            </a:xfrm>
            <a:prstGeom prst="ellipse">
              <a:avLst/>
            </a:prstGeom>
            <a:solidFill>
              <a:schemeClr val="accent5">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6" name="타원 47">
              <a:extLst>
                <a:ext uri="{FF2B5EF4-FFF2-40B4-BE49-F238E27FC236}">
                  <a16:creationId xmlns:a16="http://schemas.microsoft.com/office/drawing/2014/main" id="{08FDFB7B-E2C6-4887-8FAB-E42FEB1DCC32}"/>
                </a:ext>
              </a:extLst>
            </p:cNvPr>
            <p:cNvSpPr/>
            <p:nvPr/>
          </p:nvSpPr>
          <p:spPr>
            <a:xfrm>
              <a:off x="4200227" y="1457845"/>
              <a:ext cx="540325" cy="540325"/>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7" name="TextBox 106">
              <a:extLst>
                <a:ext uri="{FF2B5EF4-FFF2-40B4-BE49-F238E27FC236}">
                  <a16:creationId xmlns:a16="http://schemas.microsoft.com/office/drawing/2014/main" id="{2A38D29B-DEA8-49BC-B65A-22940CC359EB}"/>
                </a:ext>
              </a:extLst>
            </p:cNvPr>
            <p:cNvSpPr txBox="1"/>
            <p:nvPr/>
          </p:nvSpPr>
          <p:spPr>
            <a:xfrm>
              <a:off x="4229705" y="1578392"/>
              <a:ext cx="482203" cy="307777"/>
            </a:xfrm>
            <a:prstGeom prst="rect">
              <a:avLst/>
            </a:prstGeom>
            <a:noFill/>
          </p:spPr>
          <p:txBody>
            <a:bodyPr wrap="square" rtlCol="0">
              <a:spAutoFit/>
            </a:bodyPr>
            <a:lstStyle/>
            <a:p>
              <a:pPr algn="ctr"/>
              <a:r>
                <a:rPr lang="en-US" altLang="ko-KR" sz="1400">
                  <a:solidFill>
                    <a:schemeClr val="tx1">
                      <a:lumMod val="75000"/>
                      <a:lumOff val="25000"/>
                    </a:schemeClr>
                  </a:solidFill>
                  <a:latin typeface="Montserrat Medium" panose="00000600000000000000" pitchFamily="2" charset="0"/>
                </a:rPr>
                <a:t>04</a:t>
              </a:r>
            </a:p>
          </p:txBody>
        </p:sp>
        <p:sp>
          <p:nvSpPr>
            <p:cNvPr id="108" name="TextBox 107">
              <a:extLst>
                <a:ext uri="{FF2B5EF4-FFF2-40B4-BE49-F238E27FC236}">
                  <a16:creationId xmlns:a16="http://schemas.microsoft.com/office/drawing/2014/main" id="{5633847C-98A9-4003-B441-08CA8393DECC}"/>
                </a:ext>
              </a:extLst>
            </p:cNvPr>
            <p:cNvSpPr txBox="1"/>
            <p:nvPr/>
          </p:nvSpPr>
          <p:spPr>
            <a:xfrm>
              <a:off x="4748555" y="3240250"/>
              <a:ext cx="828370" cy="376709"/>
            </a:xfrm>
            <a:prstGeom prst="rect">
              <a:avLst/>
            </a:prstGeom>
            <a:noFill/>
          </p:spPr>
          <p:txBody>
            <a:bodyPr wrap="square" rtlCol="0">
              <a:spAutoFit/>
            </a:bodyPr>
            <a:lstStyle/>
            <a:p>
              <a:r>
                <a:rPr lang="en-US" altLang="ko-KR" sz="1000">
                  <a:solidFill>
                    <a:srgbClr val="049DBF"/>
                  </a:solidFill>
                  <a:latin typeface="Montserrat Medium" panose="00000600000000000000" pitchFamily="2" charset="0"/>
                </a:rPr>
                <a:t>DAC (Part 1)</a:t>
              </a:r>
            </a:p>
          </p:txBody>
        </p:sp>
        <p:cxnSp>
          <p:nvCxnSpPr>
            <p:cNvPr id="109" name="직선 연결선 56">
              <a:extLst>
                <a:ext uri="{FF2B5EF4-FFF2-40B4-BE49-F238E27FC236}">
                  <a16:creationId xmlns:a16="http://schemas.microsoft.com/office/drawing/2014/main" id="{CEC48F59-9B99-4A8E-AA51-094A8EE3AF5A}"/>
                </a:ext>
              </a:extLst>
            </p:cNvPr>
            <p:cNvCxnSpPr>
              <a:cxnSpLocks/>
            </p:cNvCxnSpPr>
            <p:nvPr/>
          </p:nvCxnSpPr>
          <p:spPr>
            <a:xfrm>
              <a:off x="5744363" y="3183492"/>
              <a:ext cx="0" cy="436436"/>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10" name="TextBox 109">
              <a:extLst>
                <a:ext uri="{FF2B5EF4-FFF2-40B4-BE49-F238E27FC236}">
                  <a16:creationId xmlns:a16="http://schemas.microsoft.com/office/drawing/2014/main" id="{7110759D-4209-447E-BAB7-3357A101D8C9}"/>
                </a:ext>
              </a:extLst>
            </p:cNvPr>
            <p:cNvSpPr txBox="1"/>
            <p:nvPr/>
          </p:nvSpPr>
          <p:spPr>
            <a:xfrm>
              <a:off x="5820243" y="2979770"/>
              <a:ext cx="2121525" cy="883816"/>
            </a:xfrm>
            <a:prstGeom prst="rect">
              <a:avLst/>
            </a:prstGeom>
            <a:noFill/>
          </p:spPr>
          <p:txBody>
            <a:bodyPr wrap="square" lIns="91440" tIns="45720" rIns="91440" bIns="45720" rtlCol="0" anchor="t">
              <a:spAutoFit/>
            </a:bodyPr>
            <a:lstStyle/>
            <a:p>
              <a:pPr>
                <a:spcAft>
                  <a:spcPts val="600"/>
                </a:spcAft>
              </a:pPr>
              <a:r>
                <a:rPr lang="en-US" altLang="ko-KR" sz="1000">
                  <a:solidFill>
                    <a:srgbClr val="049DBF"/>
                  </a:solidFill>
                  <a:latin typeface="Montserrat Medium" panose="00000600000000000000" pitchFamily="2" charset="0"/>
                </a:rPr>
                <a:t>Documentation </a:t>
              </a:r>
            </a:p>
            <a:p>
              <a:pPr>
                <a:spcAft>
                  <a:spcPts val="600"/>
                </a:spcAft>
              </a:pPr>
              <a:r>
                <a:rPr lang="en-US" altLang="ko-KR" sz="1000">
                  <a:solidFill>
                    <a:schemeClr val="tx2"/>
                  </a:solidFill>
                </a:rPr>
                <a:t>The Disability Accommodation Committee (DAC) reviews the specific functional limitations (FL) and/or reasons the DA is needed. </a:t>
              </a:r>
              <a:endParaRPr lang="en-US" altLang="ko-KR" sz="1000">
                <a:solidFill>
                  <a:schemeClr val="tx2"/>
                </a:solidFill>
                <a:highlight>
                  <a:srgbClr val="FFFF00"/>
                </a:highlight>
                <a:cs typeface="Calibri"/>
              </a:endParaRPr>
            </a:p>
          </p:txBody>
        </p:sp>
        <p:sp>
          <p:nvSpPr>
            <p:cNvPr id="111" name="타원 59">
              <a:extLst>
                <a:ext uri="{FF2B5EF4-FFF2-40B4-BE49-F238E27FC236}">
                  <a16:creationId xmlns:a16="http://schemas.microsoft.com/office/drawing/2014/main" id="{653F2280-F98E-49EE-A1FC-BF010A60A1C0}"/>
                </a:ext>
              </a:extLst>
            </p:cNvPr>
            <p:cNvSpPr/>
            <p:nvPr/>
          </p:nvSpPr>
          <p:spPr>
            <a:xfrm>
              <a:off x="4116451" y="3052216"/>
              <a:ext cx="707875" cy="707876"/>
            </a:xfrm>
            <a:prstGeom prst="ellipse">
              <a:avLst/>
            </a:prstGeom>
            <a:solidFill>
              <a:schemeClr val="accent5">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2" name="타원 60">
              <a:extLst>
                <a:ext uri="{FF2B5EF4-FFF2-40B4-BE49-F238E27FC236}">
                  <a16:creationId xmlns:a16="http://schemas.microsoft.com/office/drawing/2014/main" id="{A45F20E7-1A3F-4F40-97EE-8228B5912F46}"/>
                </a:ext>
              </a:extLst>
            </p:cNvPr>
            <p:cNvSpPr/>
            <p:nvPr/>
          </p:nvSpPr>
          <p:spPr>
            <a:xfrm>
              <a:off x="4200227" y="3135990"/>
              <a:ext cx="540324" cy="540325"/>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3" name="TextBox 112">
              <a:extLst>
                <a:ext uri="{FF2B5EF4-FFF2-40B4-BE49-F238E27FC236}">
                  <a16:creationId xmlns:a16="http://schemas.microsoft.com/office/drawing/2014/main" id="{881762EF-873E-4A58-8C48-4212074EC63F}"/>
                </a:ext>
              </a:extLst>
            </p:cNvPr>
            <p:cNvSpPr txBox="1"/>
            <p:nvPr/>
          </p:nvSpPr>
          <p:spPr>
            <a:xfrm>
              <a:off x="4229705" y="3256541"/>
              <a:ext cx="482203" cy="289776"/>
            </a:xfrm>
            <a:prstGeom prst="rect">
              <a:avLst/>
            </a:prstGeom>
            <a:noFill/>
          </p:spPr>
          <p:txBody>
            <a:bodyPr wrap="square" rtlCol="0">
              <a:spAutoFit/>
            </a:bodyPr>
            <a:lstStyle/>
            <a:p>
              <a:pPr algn="ctr"/>
              <a:r>
                <a:rPr lang="en-US" altLang="ko-KR" sz="1400">
                  <a:solidFill>
                    <a:schemeClr val="tx1">
                      <a:lumMod val="75000"/>
                      <a:lumOff val="25000"/>
                    </a:schemeClr>
                  </a:solidFill>
                  <a:latin typeface="Montserrat Medium" panose="00000600000000000000" pitchFamily="2" charset="0"/>
                </a:rPr>
                <a:t>05</a:t>
              </a:r>
            </a:p>
          </p:txBody>
        </p:sp>
      </p:grpSp>
      <p:sp>
        <p:nvSpPr>
          <p:cNvPr id="120" name="TextBox 119">
            <a:extLst>
              <a:ext uri="{FF2B5EF4-FFF2-40B4-BE49-F238E27FC236}">
                <a16:creationId xmlns:a16="http://schemas.microsoft.com/office/drawing/2014/main" id="{95CB13F7-2BD0-4B9B-8272-E6531A415CC9}"/>
              </a:ext>
            </a:extLst>
          </p:cNvPr>
          <p:cNvSpPr txBox="1"/>
          <p:nvPr/>
        </p:nvSpPr>
        <p:spPr>
          <a:xfrm>
            <a:off x="4682537" y="2299501"/>
            <a:ext cx="2993893" cy="784830"/>
          </a:xfrm>
          <a:prstGeom prst="rect">
            <a:avLst/>
          </a:prstGeom>
          <a:noFill/>
        </p:spPr>
        <p:txBody>
          <a:bodyPr wrap="square" rtlCol="0">
            <a:spAutoFit/>
          </a:bodyPr>
          <a:lstStyle/>
          <a:p>
            <a:pPr>
              <a:lnSpc>
                <a:spcPct val="150000"/>
              </a:lnSpc>
              <a:spcBef>
                <a:spcPts val="600"/>
              </a:spcBef>
              <a:spcAft>
                <a:spcPts val="600"/>
              </a:spcAft>
            </a:pPr>
            <a:r>
              <a:rPr lang="en-US" altLang="ko-KR" sz="1000" b="1">
                <a:solidFill>
                  <a:srgbClr val="049DBF"/>
                </a:solidFill>
              </a:rPr>
              <a:t>Yes</a:t>
            </a:r>
            <a:r>
              <a:rPr lang="en-US" altLang="ko-KR" sz="1000">
                <a:solidFill>
                  <a:schemeClr val="tx2"/>
                </a:solidFill>
              </a:rPr>
              <a:t> – Proceed.</a:t>
            </a:r>
          </a:p>
          <a:p>
            <a:pPr>
              <a:spcBef>
                <a:spcPts val="600"/>
              </a:spcBef>
              <a:spcAft>
                <a:spcPts val="600"/>
              </a:spcAft>
            </a:pPr>
            <a:r>
              <a:rPr lang="en-US" altLang="ko-KR" sz="1000" b="1">
                <a:solidFill>
                  <a:srgbClr val="049DBF"/>
                </a:solidFill>
              </a:rPr>
              <a:t>No</a:t>
            </a:r>
            <a:r>
              <a:rPr lang="en-US" altLang="ko-KR" sz="1000">
                <a:solidFill>
                  <a:schemeClr val="tx2"/>
                </a:solidFill>
              </a:rPr>
              <a:t> – Give the individual an opportunity to secure documentation. If unable to secure, the process ends.</a:t>
            </a:r>
            <a:endParaRPr lang="ko-KR" altLang="en-US" sz="1000">
              <a:solidFill>
                <a:schemeClr val="tx2"/>
              </a:solidFill>
            </a:endParaRPr>
          </a:p>
        </p:txBody>
      </p:sp>
      <p:sp>
        <p:nvSpPr>
          <p:cNvPr id="121" name="TextBox 120">
            <a:extLst>
              <a:ext uri="{FF2B5EF4-FFF2-40B4-BE49-F238E27FC236}">
                <a16:creationId xmlns:a16="http://schemas.microsoft.com/office/drawing/2014/main" id="{6CDB7E5C-A707-451F-ACC6-6F5F03389C61}"/>
              </a:ext>
            </a:extLst>
          </p:cNvPr>
          <p:cNvSpPr txBox="1"/>
          <p:nvPr/>
        </p:nvSpPr>
        <p:spPr>
          <a:xfrm>
            <a:off x="4666186" y="2056331"/>
            <a:ext cx="3178722" cy="292388"/>
          </a:xfrm>
          <a:prstGeom prst="rect">
            <a:avLst/>
          </a:prstGeom>
          <a:noFill/>
        </p:spPr>
        <p:txBody>
          <a:bodyPr wrap="square" rtlCol="0">
            <a:spAutoFit/>
          </a:bodyPr>
          <a:lstStyle/>
          <a:p>
            <a:r>
              <a:rPr lang="en-US" altLang="ko-KR" sz="1300">
                <a:solidFill>
                  <a:schemeClr val="tx2"/>
                </a:solidFill>
                <a:latin typeface="Montserrat Medium" panose="00000600000000000000" pitchFamily="2" charset="0"/>
              </a:rPr>
              <a:t>Was documentation provided?</a:t>
            </a:r>
            <a:endParaRPr lang="ko-KR" altLang="en-US" sz="1300">
              <a:solidFill>
                <a:schemeClr val="tx2"/>
              </a:solidFill>
              <a:latin typeface="Montserrat Medium" panose="00000600000000000000" pitchFamily="2" charset="0"/>
            </a:endParaRPr>
          </a:p>
        </p:txBody>
      </p:sp>
      <p:sp>
        <p:nvSpPr>
          <p:cNvPr id="122" name="TextBox 121">
            <a:extLst>
              <a:ext uri="{FF2B5EF4-FFF2-40B4-BE49-F238E27FC236}">
                <a16:creationId xmlns:a16="http://schemas.microsoft.com/office/drawing/2014/main" id="{E96C2ECE-EF3D-4E91-9E64-F771BEE194AA}"/>
              </a:ext>
            </a:extLst>
          </p:cNvPr>
          <p:cNvSpPr txBox="1"/>
          <p:nvPr/>
        </p:nvSpPr>
        <p:spPr>
          <a:xfrm>
            <a:off x="4674257" y="4042185"/>
            <a:ext cx="3271590" cy="492443"/>
          </a:xfrm>
          <a:prstGeom prst="rect">
            <a:avLst/>
          </a:prstGeom>
          <a:noFill/>
        </p:spPr>
        <p:txBody>
          <a:bodyPr wrap="square" rtlCol="0">
            <a:spAutoFit/>
          </a:bodyPr>
          <a:lstStyle/>
          <a:p>
            <a:pPr>
              <a:spcAft>
                <a:spcPts val="600"/>
              </a:spcAft>
            </a:pPr>
            <a:r>
              <a:rPr lang="en-US" altLang="ko-KR" sz="1300">
                <a:solidFill>
                  <a:schemeClr val="tx2"/>
                </a:solidFill>
                <a:latin typeface="Montserrat Medium" panose="00000600000000000000" pitchFamily="2" charset="0"/>
              </a:rPr>
              <a:t>Does the documentation support the need for the AA?</a:t>
            </a:r>
            <a:endParaRPr lang="ko-KR" altLang="en-US" sz="1300">
              <a:solidFill>
                <a:schemeClr val="tx2"/>
              </a:solidFill>
              <a:latin typeface="Montserrat Medium" panose="00000600000000000000" pitchFamily="2" charset="0"/>
            </a:endParaRPr>
          </a:p>
        </p:txBody>
      </p:sp>
      <p:sp>
        <p:nvSpPr>
          <p:cNvPr id="123" name="TextBox 122">
            <a:extLst>
              <a:ext uri="{FF2B5EF4-FFF2-40B4-BE49-F238E27FC236}">
                <a16:creationId xmlns:a16="http://schemas.microsoft.com/office/drawing/2014/main" id="{88169BD7-955C-435A-9550-2DFF99D8D5B6}"/>
              </a:ext>
            </a:extLst>
          </p:cNvPr>
          <p:cNvSpPr txBox="1"/>
          <p:nvPr/>
        </p:nvSpPr>
        <p:spPr>
          <a:xfrm>
            <a:off x="4682537" y="4503508"/>
            <a:ext cx="3209636" cy="861774"/>
          </a:xfrm>
          <a:prstGeom prst="rect">
            <a:avLst/>
          </a:prstGeom>
          <a:noFill/>
        </p:spPr>
        <p:txBody>
          <a:bodyPr wrap="square" lIns="91440" tIns="45720" rIns="91440" bIns="45720" rtlCol="0" anchor="t">
            <a:spAutoFit/>
          </a:bodyPr>
          <a:lstStyle/>
          <a:p>
            <a:pPr>
              <a:spcBef>
                <a:spcPts val="600"/>
              </a:spcBef>
              <a:spcAft>
                <a:spcPts val="600"/>
              </a:spcAft>
            </a:pPr>
            <a:r>
              <a:rPr lang="en-US" altLang="ko-KR" sz="1000" b="1">
                <a:solidFill>
                  <a:srgbClr val="049DBF"/>
                </a:solidFill>
              </a:rPr>
              <a:t>Yes</a:t>
            </a:r>
            <a:r>
              <a:rPr lang="en-US" altLang="ko-KR" sz="1000">
                <a:solidFill>
                  <a:schemeClr val="tx2"/>
                </a:solidFill>
              </a:rPr>
              <a:t> – Proceed to Step 6.</a:t>
            </a:r>
            <a:endParaRPr lang="ko-KR" altLang="en-US" sz="1000">
              <a:solidFill>
                <a:schemeClr val="tx2"/>
              </a:solidFill>
            </a:endParaRPr>
          </a:p>
          <a:p>
            <a:pPr>
              <a:spcBef>
                <a:spcPts val="600"/>
              </a:spcBef>
              <a:spcAft>
                <a:spcPts val="600"/>
              </a:spcAft>
            </a:pPr>
            <a:r>
              <a:rPr lang="en-US" altLang="ko-KR" sz="1000" b="1">
                <a:solidFill>
                  <a:srgbClr val="049DBF"/>
                </a:solidFill>
              </a:rPr>
              <a:t>No</a:t>
            </a:r>
            <a:r>
              <a:rPr lang="en-US" altLang="ko-KR" sz="1000">
                <a:solidFill>
                  <a:schemeClr val="tx2"/>
                </a:solidFill>
              </a:rPr>
              <a:t> – Give the individual an opportunity to secure updated documentation, if necessary. If unable to secure, the process ends.</a:t>
            </a:r>
            <a:endParaRPr lang="ko-KR" altLang="en-US" sz="1000">
              <a:solidFill>
                <a:schemeClr val="tx2"/>
              </a:solidFill>
              <a:cs typeface="Calibri"/>
            </a:endParaRPr>
          </a:p>
        </p:txBody>
      </p:sp>
      <p:sp>
        <p:nvSpPr>
          <p:cNvPr id="124" name="TextBox 123">
            <a:extLst>
              <a:ext uri="{FF2B5EF4-FFF2-40B4-BE49-F238E27FC236}">
                <a16:creationId xmlns:a16="http://schemas.microsoft.com/office/drawing/2014/main" id="{ABC8A6FD-E103-40F0-BA18-0363F6119654}"/>
              </a:ext>
            </a:extLst>
          </p:cNvPr>
          <p:cNvSpPr txBox="1"/>
          <p:nvPr/>
        </p:nvSpPr>
        <p:spPr>
          <a:xfrm>
            <a:off x="8394451" y="1530494"/>
            <a:ext cx="3092054" cy="692497"/>
          </a:xfrm>
          <a:prstGeom prst="rect">
            <a:avLst/>
          </a:prstGeom>
          <a:noFill/>
        </p:spPr>
        <p:txBody>
          <a:bodyPr wrap="square" lIns="91440" tIns="45720" rIns="91440" bIns="45720" rtlCol="0" anchor="t">
            <a:spAutoFit/>
          </a:bodyPr>
          <a:lstStyle/>
          <a:p>
            <a:pPr>
              <a:spcAft>
                <a:spcPts val="600"/>
              </a:spcAft>
            </a:pPr>
            <a:r>
              <a:rPr lang="en-US" altLang="ko-KR" sz="1300">
                <a:solidFill>
                  <a:srgbClr val="595959"/>
                </a:solidFill>
                <a:latin typeface="Montserrat Medium" panose="00000600000000000000" pitchFamily="2" charset="0"/>
                <a:ea typeface="+mj-ea"/>
              </a:rPr>
              <a:t>Does the DA potentially pose an undue hardship/fundamental alteration?</a:t>
            </a:r>
            <a:endParaRPr lang="ko-KR" altLang="en-US" sz="1300">
              <a:solidFill>
                <a:schemeClr val="tx2"/>
              </a:solidFill>
              <a:latin typeface="Montserrat Medium" panose="00000600000000000000" pitchFamily="2" charset="0"/>
              <a:ea typeface="+mj-ea"/>
              <a:cs typeface="Calibri"/>
            </a:endParaRPr>
          </a:p>
        </p:txBody>
      </p:sp>
      <p:sp>
        <p:nvSpPr>
          <p:cNvPr id="125" name="TextBox 124">
            <a:extLst>
              <a:ext uri="{FF2B5EF4-FFF2-40B4-BE49-F238E27FC236}">
                <a16:creationId xmlns:a16="http://schemas.microsoft.com/office/drawing/2014/main" id="{BF259E14-48F6-4E94-BCBD-E659FACC4D12}"/>
              </a:ext>
            </a:extLst>
          </p:cNvPr>
          <p:cNvSpPr txBox="1"/>
          <p:nvPr/>
        </p:nvSpPr>
        <p:spPr>
          <a:xfrm>
            <a:off x="8394451" y="2231004"/>
            <a:ext cx="3110415" cy="1092607"/>
          </a:xfrm>
          <a:prstGeom prst="rect">
            <a:avLst/>
          </a:prstGeom>
          <a:noFill/>
        </p:spPr>
        <p:txBody>
          <a:bodyPr wrap="square" lIns="91440" tIns="45720" rIns="91440" bIns="45720" rtlCol="0" anchor="t">
            <a:spAutoFit/>
          </a:bodyPr>
          <a:lstStyle/>
          <a:p>
            <a:pPr latinLnBrk="0">
              <a:spcAft>
                <a:spcPts val="600"/>
              </a:spcAft>
            </a:pPr>
            <a:r>
              <a:rPr lang="en-US" altLang="ko-KR" sz="1000" b="1">
                <a:solidFill>
                  <a:srgbClr val="049DBF"/>
                </a:solidFill>
              </a:rPr>
              <a:t>No</a:t>
            </a:r>
            <a:r>
              <a:rPr lang="en-US" altLang="ko-KR" sz="1000">
                <a:solidFill>
                  <a:schemeClr val="tx2"/>
                </a:solidFill>
              </a:rPr>
              <a:t> – </a:t>
            </a:r>
            <a:r>
              <a:rPr lang="en-US" sz="1000">
                <a:solidFill>
                  <a:schemeClr val="tx2"/>
                </a:solidFill>
                <a:ea typeface="+mn-lt"/>
                <a:cs typeface="+mn-lt"/>
              </a:rPr>
              <a:t>Enter DA into accommodation plan and implement. Process ends.</a:t>
            </a:r>
            <a:endParaRPr lang="ko-KR" altLang="en-US" sz="1000">
              <a:solidFill>
                <a:schemeClr val="tx2"/>
              </a:solidFill>
            </a:endParaRPr>
          </a:p>
          <a:p>
            <a:pPr latinLnBrk="0">
              <a:spcAft>
                <a:spcPts val="600"/>
              </a:spcAft>
            </a:pPr>
            <a:r>
              <a:rPr lang="en-US" altLang="ko-KR" sz="1000" b="1">
                <a:solidFill>
                  <a:srgbClr val="049DBF"/>
                </a:solidFill>
              </a:rPr>
              <a:t>Yes</a:t>
            </a:r>
            <a:r>
              <a:rPr lang="en-US" altLang="ko-KR" sz="1000">
                <a:solidFill>
                  <a:schemeClr val="tx2"/>
                </a:solidFill>
              </a:rPr>
              <a:t> – First, offer alternative DA that are reasonably considered/ determined to be equally effective (if any) and do not cause an undue hardship/fundamental alteration.**</a:t>
            </a:r>
          </a:p>
        </p:txBody>
      </p:sp>
      <p:sp>
        <p:nvSpPr>
          <p:cNvPr id="126" name="TextBox 125">
            <a:extLst>
              <a:ext uri="{FF2B5EF4-FFF2-40B4-BE49-F238E27FC236}">
                <a16:creationId xmlns:a16="http://schemas.microsoft.com/office/drawing/2014/main" id="{DD42AB20-9B24-400A-BA23-514670AA90AC}"/>
              </a:ext>
            </a:extLst>
          </p:cNvPr>
          <p:cNvSpPr txBox="1"/>
          <p:nvPr/>
        </p:nvSpPr>
        <p:spPr>
          <a:xfrm>
            <a:off x="1005134" y="5577780"/>
            <a:ext cx="2859623" cy="292388"/>
          </a:xfrm>
          <a:prstGeom prst="rect">
            <a:avLst/>
          </a:prstGeom>
          <a:noFill/>
        </p:spPr>
        <p:txBody>
          <a:bodyPr wrap="square" rtlCol="0">
            <a:spAutoFit/>
          </a:bodyPr>
          <a:lstStyle/>
          <a:p>
            <a:r>
              <a:rPr lang="en-US" altLang="ko-KR" sz="1300">
                <a:solidFill>
                  <a:schemeClr val="tx2"/>
                </a:solidFill>
                <a:latin typeface="Montserrat Medium" panose="00000600000000000000" pitchFamily="2" charset="0"/>
              </a:rPr>
              <a:t>Person with a disability?</a:t>
            </a:r>
            <a:endParaRPr lang="ko-KR" altLang="en-US" sz="1300">
              <a:solidFill>
                <a:schemeClr val="tx2"/>
              </a:solidFill>
              <a:latin typeface="Montserrat Medium" panose="00000600000000000000" pitchFamily="2" charset="0"/>
            </a:endParaRPr>
          </a:p>
        </p:txBody>
      </p:sp>
      <p:sp>
        <p:nvSpPr>
          <p:cNvPr id="127" name="TextBox 126">
            <a:extLst>
              <a:ext uri="{FF2B5EF4-FFF2-40B4-BE49-F238E27FC236}">
                <a16:creationId xmlns:a16="http://schemas.microsoft.com/office/drawing/2014/main" id="{F738D7AA-5A99-41F2-8F91-E6F7EE7592D4}"/>
              </a:ext>
            </a:extLst>
          </p:cNvPr>
          <p:cNvSpPr txBox="1"/>
          <p:nvPr/>
        </p:nvSpPr>
        <p:spPr>
          <a:xfrm>
            <a:off x="1013080" y="5810394"/>
            <a:ext cx="3000513" cy="707886"/>
          </a:xfrm>
          <a:prstGeom prst="rect">
            <a:avLst/>
          </a:prstGeom>
          <a:noFill/>
        </p:spPr>
        <p:txBody>
          <a:bodyPr wrap="square" lIns="91440" tIns="45720" rIns="91440" bIns="45720" rtlCol="0" anchor="t">
            <a:spAutoFit/>
          </a:bodyPr>
          <a:lstStyle/>
          <a:p>
            <a:pPr>
              <a:lnSpc>
                <a:spcPct val="150000"/>
              </a:lnSpc>
            </a:pPr>
            <a:r>
              <a:rPr lang="en-US" altLang="ko-KR" sz="1000" b="1">
                <a:solidFill>
                  <a:srgbClr val="049DBF"/>
                </a:solidFill>
              </a:rPr>
              <a:t>Yes</a:t>
            </a:r>
            <a:r>
              <a:rPr lang="en-US" altLang="ko-KR" sz="1000">
                <a:solidFill>
                  <a:schemeClr val="tx2"/>
                </a:solidFill>
              </a:rPr>
              <a:t> – Proceed.</a:t>
            </a:r>
          </a:p>
          <a:p>
            <a:pPr>
              <a:spcBef>
                <a:spcPts val="600"/>
              </a:spcBef>
              <a:spcAft>
                <a:spcPts val="600"/>
              </a:spcAft>
            </a:pPr>
            <a:r>
              <a:rPr lang="en-US" altLang="ko-KR" sz="1000" b="1">
                <a:solidFill>
                  <a:srgbClr val="049DBF"/>
                </a:solidFill>
              </a:rPr>
              <a:t>No</a:t>
            </a:r>
            <a:r>
              <a:rPr lang="en-US" altLang="ko-KR" sz="1000">
                <a:solidFill>
                  <a:schemeClr val="tx2"/>
                </a:solidFill>
              </a:rPr>
              <a:t> – Give the individual an opportunity to secure documentation. If unable to secure, the process ends.</a:t>
            </a:r>
            <a:endParaRPr lang="ko-KR" altLang="en-US" sz="1000">
              <a:solidFill>
                <a:schemeClr val="tx2"/>
              </a:solidFill>
            </a:endParaRPr>
          </a:p>
        </p:txBody>
      </p:sp>
      <p:sp>
        <p:nvSpPr>
          <p:cNvPr id="128" name="TextBox 127">
            <a:extLst>
              <a:ext uri="{FF2B5EF4-FFF2-40B4-BE49-F238E27FC236}">
                <a16:creationId xmlns:a16="http://schemas.microsoft.com/office/drawing/2014/main" id="{C9AFC613-32B6-42A4-B6FB-3734001CE55C}"/>
              </a:ext>
            </a:extLst>
          </p:cNvPr>
          <p:cNvSpPr txBox="1"/>
          <p:nvPr/>
        </p:nvSpPr>
        <p:spPr>
          <a:xfrm>
            <a:off x="8394451" y="3349908"/>
            <a:ext cx="3087689" cy="292388"/>
          </a:xfrm>
          <a:prstGeom prst="rect">
            <a:avLst/>
          </a:prstGeom>
          <a:noFill/>
        </p:spPr>
        <p:txBody>
          <a:bodyPr wrap="square" rtlCol="0">
            <a:spAutoFit/>
          </a:bodyPr>
          <a:lstStyle/>
          <a:p>
            <a:r>
              <a:rPr lang="en-US" altLang="ko-KR" sz="1300">
                <a:solidFill>
                  <a:schemeClr val="tx2"/>
                </a:solidFill>
                <a:latin typeface="Montserrat Medium" panose="00000600000000000000" pitchFamily="2" charset="0"/>
              </a:rPr>
              <a:t>Applicant accepts alternative DA?</a:t>
            </a:r>
            <a:endParaRPr lang="ko-KR" altLang="en-US" sz="1300">
              <a:solidFill>
                <a:schemeClr val="tx2"/>
              </a:solidFill>
              <a:latin typeface="Montserrat Medium" panose="00000600000000000000" pitchFamily="2" charset="0"/>
            </a:endParaRPr>
          </a:p>
        </p:txBody>
      </p:sp>
      <p:sp>
        <p:nvSpPr>
          <p:cNvPr id="129" name="TextBox 128">
            <a:extLst>
              <a:ext uri="{FF2B5EF4-FFF2-40B4-BE49-F238E27FC236}">
                <a16:creationId xmlns:a16="http://schemas.microsoft.com/office/drawing/2014/main" id="{DD9F8093-3A00-4C9B-B11A-09D125C05998}"/>
              </a:ext>
            </a:extLst>
          </p:cNvPr>
          <p:cNvSpPr txBox="1"/>
          <p:nvPr/>
        </p:nvSpPr>
        <p:spPr>
          <a:xfrm>
            <a:off x="8394451" y="3719143"/>
            <a:ext cx="3110414" cy="1862048"/>
          </a:xfrm>
          <a:prstGeom prst="rect">
            <a:avLst/>
          </a:prstGeom>
          <a:noFill/>
        </p:spPr>
        <p:txBody>
          <a:bodyPr wrap="square" lIns="91440" tIns="45720" rIns="91440" bIns="45720" rtlCol="0" anchor="t">
            <a:spAutoFit/>
          </a:bodyPr>
          <a:lstStyle/>
          <a:p>
            <a:pPr>
              <a:spcAft>
                <a:spcPts val="600"/>
              </a:spcAft>
            </a:pPr>
            <a:r>
              <a:rPr lang="en-US" altLang="ko-KR" sz="1000" b="1">
                <a:solidFill>
                  <a:srgbClr val="049DBF"/>
                </a:solidFill>
              </a:rPr>
              <a:t>Yes</a:t>
            </a:r>
            <a:r>
              <a:rPr lang="en-US" altLang="ko-KR" sz="1000">
                <a:solidFill>
                  <a:schemeClr val="tx2"/>
                </a:solidFill>
              </a:rPr>
              <a:t> – Enter DA into accommodation plan and implement. Process ends.</a:t>
            </a:r>
          </a:p>
          <a:p>
            <a:pPr>
              <a:spcAft>
                <a:spcPts val="600"/>
              </a:spcAft>
            </a:pPr>
            <a:r>
              <a:rPr lang="en-US" altLang="ko-KR" sz="1000" b="1">
                <a:solidFill>
                  <a:srgbClr val="049DBF"/>
                </a:solidFill>
              </a:rPr>
              <a:t>No</a:t>
            </a:r>
            <a:r>
              <a:rPr lang="en-US" altLang="ko-KR" sz="1000">
                <a:solidFill>
                  <a:schemeClr val="tx2"/>
                </a:solidFill>
              </a:rPr>
              <a:t> – Complete the Reasonableness Review Form (RRF) – Undue Hardship or Fundamental Alteration found in Form 2-03 which will include a detailed center reasonableness analysis. If an undue burden, submit RRF  to RDIC for review and submission to the National Office.</a:t>
            </a:r>
          </a:p>
          <a:p>
            <a:pPr marL="171450" indent="-171450">
              <a:spcAft>
                <a:spcPts val="600"/>
              </a:spcAft>
              <a:buFont typeface="Wingdings" panose="05000000000000000000" pitchFamily="2" charset="2"/>
              <a:buChar char="§"/>
            </a:pPr>
            <a:r>
              <a:rPr lang="en-US" altLang="ko-KR" sz="1000">
                <a:solidFill>
                  <a:srgbClr val="595959"/>
                </a:solidFill>
              </a:rPr>
              <a:t>National Office issues a decision. </a:t>
            </a:r>
          </a:p>
          <a:p>
            <a:pPr marL="168275">
              <a:spcAft>
                <a:spcPts val="600"/>
              </a:spcAft>
            </a:pPr>
            <a:r>
              <a:rPr lang="en-US" altLang="ko-KR" sz="1000">
                <a:solidFill>
                  <a:srgbClr val="595959"/>
                </a:solidFill>
              </a:rPr>
              <a:t>The center will be notified of the National Office’s decision.</a:t>
            </a:r>
            <a:endParaRPr lang="ko-KR" altLang="en-US" sz="1000">
              <a:solidFill>
                <a:srgbClr val="595959"/>
              </a:solidFill>
            </a:endParaRPr>
          </a:p>
        </p:txBody>
      </p:sp>
      <p:sp>
        <p:nvSpPr>
          <p:cNvPr id="80" name="타원 59">
            <a:extLst>
              <a:ext uri="{FF2B5EF4-FFF2-40B4-BE49-F238E27FC236}">
                <a16:creationId xmlns:a16="http://schemas.microsoft.com/office/drawing/2014/main" id="{41067716-6582-48E0-B3DA-DD7D1234AC67}"/>
              </a:ext>
            </a:extLst>
          </p:cNvPr>
          <p:cNvSpPr/>
          <p:nvPr/>
        </p:nvSpPr>
        <p:spPr>
          <a:xfrm>
            <a:off x="4246555" y="5456053"/>
            <a:ext cx="667900" cy="751849"/>
          </a:xfrm>
          <a:prstGeom prst="ellipse">
            <a:avLst/>
          </a:prstGeom>
          <a:solidFill>
            <a:schemeClr val="accent5">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1" name="타원 60">
            <a:extLst>
              <a:ext uri="{FF2B5EF4-FFF2-40B4-BE49-F238E27FC236}">
                <a16:creationId xmlns:a16="http://schemas.microsoft.com/office/drawing/2014/main" id="{82269282-3277-49DA-BA23-4D85BA59F476}"/>
              </a:ext>
            </a:extLst>
          </p:cNvPr>
          <p:cNvSpPr/>
          <p:nvPr/>
        </p:nvSpPr>
        <p:spPr>
          <a:xfrm>
            <a:off x="4325600" y="5545032"/>
            <a:ext cx="509811" cy="573890"/>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2" name="TextBox 81">
            <a:extLst>
              <a:ext uri="{FF2B5EF4-FFF2-40B4-BE49-F238E27FC236}">
                <a16:creationId xmlns:a16="http://schemas.microsoft.com/office/drawing/2014/main" id="{D24CF269-96FD-409B-82A0-14C5FA940144}"/>
              </a:ext>
            </a:extLst>
          </p:cNvPr>
          <p:cNvSpPr txBox="1"/>
          <p:nvPr/>
        </p:nvSpPr>
        <p:spPr>
          <a:xfrm>
            <a:off x="4353413" y="5673071"/>
            <a:ext cx="454972" cy="307777"/>
          </a:xfrm>
          <a:prstGeom prst="rect">
            <a:avLst/>
          </a:prstGeom>
          <a:noFill/>
        </p:spPr>
        <p:txBody>
          <a:bodyPr wrap="square" rtlCol="0">
            <a:spAutoFit/>
          </a:bodyPr>
          <a:lstStyle/>
          <a:p>
            <a:pPr algn="ctr"/>
            <a:r>
              <a:rPr lang="en-US" altLang="ko-KR" sz="1400">
                <a:solidFill>
                  <a:schemeClr val="tx1">
                    <a:lumMod val="75000"/>
                    <a:lumOff val="25000"/>
                  </a:schemeClr>
                </a:solidFill>
                <a:latin typeface="Montserrat Medium" panose="00000600000000000000" pitchFamily="2" charset="0"/>
              </a:rPr>
              <a:t>06</a:t>
            </a:r>
          </a:p>
        </p:txBody>
      </p:sp>
      <p:sp>
        <p:nvSpPr>
          <p:cNvPr id="90" name="TextBox 89">
            <a:extLst>
              <a:ext uri="{FF2B5EF4-FFF2-40B4-BE49-F238E27FC236}">
                <a16:creationId xmlns:a16="http://schemas.microsoft.com/office/drawing/2014/main" id="{60860378-F291-455D-A7C1-9E0AB1084A66}"/>
              </a:ext>
            </a:extLst>
          </p:cNvPr>
          <p:cNvSpPr txBox="1"/>
          <p:nvPr/>
        </p:nvSpPr>
        <p:spPr>
          <a:xfrm>
            <a:off x="4848000" y="5625411"/>
            <a:ext cx="781590" cy="400110"/>
          </a:xfrm>
          <a:prstGeom prst="rect">
            <a:avLst/>
          </a:prstGeom>
          <a:noFill/>
        </p:spPr>
        <p:txBody>
          <a:bodyPr wrap="square" rtlCol="0">
            <a:spAutoFit/>
          </a:bodyPr>
          <a:lstStyle/>
          <a:p>
            <a:r>
              <a:rPr lang="en-US" altLang="ko-KR" sz="1000">
                <a:solidFill>
                  <a:srgbClr val="049DBF"/>
                </a:solidFill>
                <a:latin typeface="Montserrat Medium" panose="00000600000000000000" pitchFamily="2" charset="0"/>
              </a:rPr>
              <a:t>DAC (Part 2)</a:t>
            </a:r>
          </a:p>
        </p:txBody>
      </p:sp>
      <p:cxnSp>
        <p:nvCxnSpPr>
          <p:cNvPr id="91" name="직선 연결선 56">
            <a:extLst>
              <a:ext uri="{FF2B5EF4-FFF2-40B4-BE49-F238E27FC236}">
                <a16:creationId xmlns:a16="http://schemas.microsoft.com/office/drawing/2014/main" id="{51AADE2D-2534-4039-84A2-C0E542BBBCD7}"/>
              </a:ext>
            </a:extLst>
          </p:cNvPr>
          <p:cNvCxnSpPr>
            <a:cxnSpLocks/>
          </p:cNvCxnSpPr>
          <p:nvPr/>
        </p:nvCxnSpPr>
        <p:spPr>
          <a:xfrm>
            <a:off x="5787208" y="5586657"/>
            <a:ext cx="0" cy="463547"/>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247F0093-7C50-463F-933B-8D9697C3F1DA}"/>
              </a:ext>
            </a:extLst>
          </p:cNvPr>
          <p:cNvSpPr txBox="1"/>
          <p:nvPr/>
        </p:nvSpPr>
        <p:spPr>
          <a:xfrm>
            <a:off x="5834041" y="5363057"/>
            <a:ext cx="2119903" cy="938719"/>
          </a:xfrm>
          <a:prstGeom prst="rect">
            <a:avLst/>
          </a:prstGeom>
          <a:noFill/>
        </p:spPr>
        <p:txBody>
          <a:bodyPr wrap="square" lIns="91440" tIns="45720" rIns="91440" bIns="45720" rtlCol="0" anchor="t">
            <a:spAutoFit/>
          </a:bodyPr>
          <a:lstStyle/>
          <a:p>
            <a:pPr>
              <a:spcAft>
                <a:spcPts val="600"/>
              </a:spcAft>
            </a:pPr>
            <a:r>
              <a:rPr lang="en-US" altLang="ko-KR" sz="1000">
                <a:solidFill>
                  <a:srgbClr val="049DBF"/>
                </a:solidFill>
                <a:latin typeface="Montserrat Medium" panose="00000600000000000000" pitchFamily="2" charset="0"/>
              </a:rPr>
              <a:t>Reasonableness</a:t>
            </a:r>
          </a:p>
          <a:p>
            <a:pPr>
              <a:spcAft>
                <a:spcPts val="600"/>
              </a:spcAft>
            </a:pPr>
            <a:r>
              <a:rPr lang="en-US" altLang="ko-KR" sz="1000">
                <a:solidFill>
                  <a:schemeClr val="tx2"/>
                </a:solidFill>
              </a:rPr>
              <a:t>Complete a reasonableness review (including behavior expectations (housebroken, under control) and discuss care and monitoring. </a:t>
            </a:r>
            <a:endParaRPr lang="en-US" altLang="ko-KR" sz="1000">
              <a:solidFill>
                <a:schemeClr val="tx2"/>
              </a:solidFill>
              <a:cs typeface="Calibri"/>
            </a:endParaRPr>
          </a:p>
        </p:txBody>
      </p:sp>
      <p:sp>
        <p:nvSpPr>
          <p:cNvPr id="3" name="TextBox 2">
            <a:extLst>
              <a:ext uri="{FF2B5EF4-FFF2-40B4-BE49-F238E27FC236}">
                <a16:creationId xmlns:a16="http://schemas.microsoft.com/office/drawing/2014/main" id="{9F1533E5-9C6E-414E-9D53-C6C504C9C370}"/>
              </a:ext>
            </a:extLst>
          </p:cNvPr>
          <p:cNvSpPr txBox="1"/>
          <p:nvPr/>
        </p:nvSpPr>
        <p:spPr>
          <a:xfrm>
            <a:off x="8321016" y="5577786"/>
            <a:ext cx="3257283" cy="1092607"/>
          </a:xfrm>
          <a:prstGeom prst="rect">
            <a:avLst/>
          </a:prstGeom>
          <a:noFill/>
        </p:spPr>
        <p:txBody>
          <a:bodyPr wrap="square" rtlCol="0">
            <a:spAutoFit/>
          </a:bodyPr>
          <a:lstStyle/>
          <a:p>
            <a:pPr latinLnBrk="0">
              <a:spcAft>
                <a:spcPts val="600"/>
              </a:spcAft>
            </a:pPr>
            <a:r>
              <a:rPr lang="en-US" sz="1000">
                <a:solidFill>
                  <a:schemeClr val="tx1">
                    <a:lumMod val="65000"/>
                    <a:lumOff val="35000"/>
                  </a:schemeClr>
                </a:solidFill>
              </a:rPr>
              <a:t>*Reasonable Accommodation, Reasonable Modification to Policies, Practices or Procedures, and Auxiliary Aids and services and Disability Coordinator Contact Form </a:t>
            </a:r>
          </a:p>
          <a:p>
            <a:pPr latinLnBrk="0"/>
            <a:r>
              <a:rPr lang="en-US" sz="1000">
                <a:solidFill>
                  <a:schemeClr val="tx1">
                    <a:lumMod val="65000"/>
                    <a:lumOff val="35000"/>
                  </a:schemeClr>
                </a:solidFill>
              </a:rPr>
              <a:t>**</a:t>
            </a:r>
            <a:r>
              <a:rPr lang="en-US" sz="1000" i="1">
                <a:solidFill>
                  <a:schemeClr val="tx1">
                    <a:lumMod val="65000"/>
                    <a:lumOff val="35000"/>
                  </a:schemeClr>
                </a:solidFill>
              </a:rPr>
              <a:t>Contact your RDIC for assistance with  reasonableness process/determination including the offer of alternative accommodations.</a:t>
            </a:r>
          </a:p>
        </p:txBody>
      </p:sp>
      <p:sp>
        <p:nvSpPr>
          <p:cNvPr id="67" name="TextBox 66">
            <a:extLst>
              <a:ext uri="{FF2B5EF4-FFF2-40B4-BE49-F238E27FC236}">
                <a16:creationId xmlns:a16="http://schemas.microsoft.com/office/drawing/2014/main" id="{03EBF06C-77E4-4BA8-AF91-00E3EC73F8C1}"/>
              </a:ext>
            </a:extLst>
          </p:cNvPr>
          <p:cNvSpPr txBox="1"/>
          <p:nvPr/>
        </p:nvSpPr>
        <p:spPr>
          <a:xfrm>
            <a:off x="2131782" y="3131387"/>
            <a:ext cx="1889574" cy="553998"/>
          </a:xfrm>
          <a:prstGeom prst="rect">
            <a:avLst/>
          </a:prstGeom>
          <a:noFill/>
        </p:spPr>
        <p:txBody>
          <a:bodyPr wrap="square" rtlCol="0">
            <a:spAutoFit/>
          </a:bodyPr>
          <a:lstStyle/>
          <a:p>
            <a:pPr>
              <a:spcAft>
                <a:spcPts val="600"/>
              </a:spcAft>
            </a:pPr>
            <a:r>
              <a:rPr lang="en-US" altLang="ko-KR" sz="1000">
                <a:solidFill>
                  <a:schemeClr val="tx1">
                    <a:lumMod val="65000"/>
                    <a:lumOff val="35000"/>
                  </a:schemeClr>
                </a:solidFill>
              </a:rPr>
              <a:t>Applicant or student requests accommodation to use assistance animal.</a:t>
            </a:r>
            <a:endParaRPr lang="ko-KR" altLang="en-US" sz="1000">
              <a:solidFill>
                <a:schemeClr val="tx1">
                  <a:lumMod val="65000"/>
                  <a:lumOff val="35000"/>
                </a:schemeClr>
              </a:solidFill>
            </a:endParaRPr>
          </a:p>
        </p:txBody>
      </p:sp>
    </p:spTree>
    <p:extLst>
      <p:ext uri="{BB962C8B-B14F-4D97-AF65-F5344CB8AC3E}">
        <p14:creationId xmlns:p14="http://schemas.microsoft.com/office/powerpoint/2010/main" val="4034044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그룹 11">
            <a:extLst>
              <a:ext uri="{FF2B5EF4-FFF2-40B4-BE49-F238E27FC236}">
                <a16:creationId xmlns:a16="http://schemas.microsoft.com/office/drawing/2014/main" id="{6C13CE94-45CF-992B-F5F4-81B0190EEB78}"/>
              </a:ext>
            </a:extLst>
          </p:cNvPr>
          <p:cNvGrpSpPr/>
          <p:nvPr/>
        </p:nvGrpSpPr>
        <p:grpSpPr>
          <a:xfrm>
            <a:off x="1705641" y="6494300"/>
            <a:ext cx="8286591" cy="250097"/>
            <a:chOff x="1453942" y="6494300"/>
            <a:chExt cx="8286591" cy="250097"/>
          </a:xfrm>
        </p:grpSpPr>
        <p:sp>
          <p:nvSpPr>
            <p:cNvPr id="3" name="타원 5">
              <a:extLst>
                <a:ext uri="{FF2B5EF4-FFF2-40B4-BE49-F238E27FC236}">
                  <a16:creationId xmlns:a16="http://schemas.microsoft.com/office/drawing/2014/main" id="{1A67C316-AF95-EE40-0FE9-1FB409A79601}"/>
                </a:ext>
              </a:extLst>
            </p:cNvPr>
            <p:cNvSpPr/>
            <p:nvPr/>
          </p:nvSpPr>
          <p:spPr>
            <a:xfrm>
              <a:off x="5498823" y="6494300"/>
              <a:ext cx="250097" cy="250097"/>
            </a:xfrm>
            <a:prstGeom prst="ellipse">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a:t>2</a:t>
              </a:r>
              <a:endParaRPr lang="ko-KR" altLang="en-US" sz="1200"/>
            </a:p>
          </p:txBody>
        </p:sp>
        <p:cxnSp>
          <p:nvCxnSpPr>
            <p:cNvPr id="4" name="직선 연결선 9">
              <a:extLst>
                <a:ext uri="{FF2B5EF4-FFF2-40B4-BE49-F238E27FC236}">
                  <a16:creationId xmlns:a16="http://schemas.microsoft.com/office/drawing/2014/main" id="{E78D3807-ED52-038E-DE9A-13D4365967F5}"/>
                </a:ext>
              </a:extLst>
            </p:cNvPr>
            <p:cNvCxnSpPr>
              <a:cxnSpLocks/>
            </p:cNvCxnSpPr>
            <p:nvPr/>
          </p:nvCxnSpPr>
          <p:spPr>
            <a:xfrm>
              <a:off x="1453942" y="6677052"/>
              <a:ext cx="3803858" cy="0"/>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 name="직선 연결선 10">
              <a:extLst>
                <a:ext uri="{FF2B5EF4-FFF2-40B4-BE49-F238E27FC236}">
                  <a16:creationId xmlns:a16="http://schemas.microsoft.com/office/drawing/2014/main" id="{113C194C-8D05-A104-E76A-5389F1702865}"/>
                </a:ext>
              </a:extLst>
            </p:cNvPr>
            <p:cNvCxnSpPr>
              <a:cxnSpLocks/>
            </p:cNvCxnSpPr>
            <p:nvPr/>
          </p:nvCxnSpPr>
          <p:spPr>
            <a:xfrm>
              <a:off x="5936675" y="6677052"/>
              <a:ext cx="3803858" cy="0"/>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sp>
        <p:nvSpPr>
          <p:cNvPr id="8" name="TextBox 7">
            <a:extLst>
              <a:ext uri="{FF2B5EF4-FFF2-40B4-BE49-F238E27FC236}">
                <a16:creationId xmlns:a16="http://schemas.microsoft.com/office/drawing/2014/main" id="{469BFF68-1D56-6711-0FD7-7B975688B00A}"/>
              </a:ext>
            </a:extLst>
          </p:cNvPr>
          <p:cNvSpPr txBox="1"/>
          <p:nvPr/>
        </p:nvSpPr>
        <p:spPr>
          <a:xfrm rot="16200000">
            <a:off x="-1110236" y="2865883"/>
            <a:ext cx="3414223" cy="646330"/>
          </a:xfrm>
          <a:prstGeom prst="rect">
            <a:avLst/>
          </a:prstGeom>
          <a:noFill/>
        </p:spPr>
        <p:txBody>
          <a:bodyPr wrap="square" rtlCol="0">
            <a:spAutoFit/>
          </a:bodyPr>
          <a:lstStyle/>
          <a:p>
            <a:r>
              <a:rPr lang="en-US" altLang="ko-KR" sz="3600">
                <a:solidFill>
                  <a:srgbClr val="049DBF"/>
                </a:solidFill>
                <a:latin typeface="Montserrat Medium" panose="00000600000000000000" pitchFamily="2" charset="0"/>
              </a:rPr>
              <a:t>AA Guidance</a:t>
            </a:r>
            <a:endParaRPr lang="ko-KR" altLang="en-US" sz="3600">
              <a:solidFill>
                <a:srgbClr val="049DBF"/>
              </a:solidFill>
              <a:latin typeface="Montserrat Medium" panose="00000600000000000000" pitchFamily="2" charset="0"/>
            </a:endParaRPr>
          </a:p>
        </p:txBody>
      </p:sp>
      <p:cxnSp>
        <p:nvCxnSpPr>
          <p:cNvPr id="9" name="직선 연결선 35">
            <a:extLst>
              <a:ext uri="{FF2B5EF4-FFF2-40B4-BE49-F238E27FC236}">
                <a16:creationId xmlns:a16="http://schemas.microsoft.com/office/drawing/2014/main" id="{70E11716-CCF9-D207-2374-0D6641019019}"/>
              </a:ext>
            </a:extLst>
          </p:cNvPr>
          <p:cNvCxnSpPr>
            <a:cxnSpLocks/>
          </p:cNvCxnSpPr>
          <p:nvPr/>
        </p:nvCxnSpPr>
        <p:spPr>
          <a:xfrm>
            <a:off x="1036080" y="509110"/>
            <a:ext cx="0" cy="5760720"/>
          </a:xfrm>
          <a:prstGeom prst="line">
            <a:avLst/>
          </a:prstGeom>
          <a:ln>
            <a:solidFill>
              <a:srgbClr val="049DBF"/>
            </a:solidFill>
            <a:tailEnd type="oval"/>
          </a:ln>
        </p:spPr>
        <p:style>
          <a:lnRef idx="1">
            <a:schemeClr val="accent1"/>
          </a:lnRef>
          <a:fillRef idx="0">
            <a:schemeClr val="accent1"/>
          </a:fillRef>
          <a:effectRef idx="0">
            <a:schemeClr val="accent1"/>
          </a:effectRef>
          <a:fontRef idx="minor">
            <a:schemeClr val="tx1"/>
          </a:fontRef>
        </p:style>
      </p:cxnSp>
      <p:grpSp>
        <p:nvGrpSpPr>
          <p:cNvPr id="42" name="Group 41">
            <a:extLst>
              <a:ext uri="{FF2B5EF4-FFF2-40B4-BE49-F238E27FC236}">
                <a16:creationId xmlns:a16="http://schemas.microsoft.com/office/drawing/2014/main" id="{0B94DD2A-E713-990F-957E-9001C912D8DE}"/>
              </a:ext>
            </a:extLst>
          </p:cNvPr>
          <p:cNvGrpSpPr/>
          <p:nvPr/>
        </p:nvGrpSpPr>
        <p:grpSpPr>
          <a:xfrm>
            <a:off x="1152120" y="436440"/>
            <a:ext cx="3192494" cy="4881364"/>
            <a:chOff x="1108839" y="1114836"/>
            <a:chExt cx="3192494" cy="3956862"/>
          </a:xfrm>
        </p:grpSpPr>
        <p:sp>
          <p:nvSpPr>
            <p:cNvPr id="10" name="TextBox 9">
              <a:extLst>
                <a:ext uri="{FF2B5EF4-FFF2-40B4-BE49-F238E27FC236}">
                  <a16:creationId xmlns:a16="http://schemas.microsoft.com/office/drawing/2014/main" id="{602F5537-0AA7-7497-48FE-A99ADF0B0C44}"/>
                </a:ext>
              </a:extLst>
            </p:cNvPr>
            <p:cNvSpPr txBox="1"/>
            <p:nvPr/>
          </p:nvSpPr>
          <p:spPr>
            <a:xfrm>
              <a:off x="1108839" y="1114836"/>
              <a:ext cx="3192494" cy="1010416"/>
            </a:xfrm>
            <a:prstGeom prst="rect">
              <a:avLst/>
            </a:prstGeom>
            <a:noFill/>
          </p:spPr>
          <p:txBody>
            <a:bodyPr wrap="square" rtlCol="0">
              <a:spAutoFit/>
            </a:bodyPr>
            <a:lstStyle/>
            <a:p>
              <a:pPr>
                <a:spcAft>
                  <a:spcPts val="600"/>
                </a:spcAft>
              </a:pPr>
              <a:r>
                <a:rPr lang="en-US" altLang="ko-KR" sz="1000" b="1" dirty="0">
                  <a:solidFill>
                    <a:srgbClr val="049DBF"/>
                  </a:solidFill>
                  <a:latin typeface="Montserrat Medium" panose="00000600000000000000" pitchFamily="2" charset="0"/>
                </a:rPr>
                <a:t>What are assistance animals? </a:t>
              </a:r>
            </a:p>
            <a:p>
              <a:pPr>
                <a:spcAft>
                  <a:spcPts val="600"/>
                </a:spcAft>
              </a:pPr>
              <a:r>
                <a:rPr lang="en-US" altLang="ko-KR" sz="1000" dirty="0"/>
                <a:t>Assistance animals provide companionship, relieve loneliness, and sometimes help with depression and certain phobias, but do not have training to perform specific tasks that assist people with disabilities. Consequently, these animals do not meet the definition of service animal. </a:t>
              </a:r>
            </a:p>
          </p:txBody>
        </p:sp>
        <p:sp>
          <p:nvSpPr>
            <p:cNvPr id="29" name="TextBox 28">
              <a:extLst>
                <a:ext uri="{FF2B5EF4-FFF2-40B4-BE49-F238E27FC236}">
                  <a16:creationId xmlns:a16="http://schemas.microsoft.com/office/drawing/2014/main" id="{A0D5ADC0-DDAE-5E2F-908A-04C630EB0D07}"/>
                </a:ext>
              </a:extLst>
            </p:cNvPr>
            <p:cNvSpPr txBox="1"/>
            <p:nvPr/>
          </p:nvSpPr>
          <p:spPr>
            <a:xfrm>
              <a:off x="1108839" y="2149800"/>
              <a:ext cx="3192494" cy="1259902"/>
            </a:xfrm>
            <a:prstGeom prst="rect">
              <a:avLst/>
            </a:prstGeom>
            <a:noFill/>
          </p:spPr>
          <p:txBody>
            <a:bodyPr wrap="square" rtlCol="0">
              <a:spAutoFit/>
            </a:bodyPr>
            <a:lstStyle/>
            <a:p>
              <a:pPr>
                <a:spcAft>
                  <a:spcPts val="600"/>
                </a:spcAft>
              </a:pPr>
              <a:r>
                <a:rPr lang="en-US" altLang="ko-KR" sz="1000" b="1" dirty="0">
                  <a:solidFill>
                    <a:srgbClr val="049DBF"/>
                  </a:solidFill>
                  <a:latin typeface="Montserrat Medium" panose="00000600000000000000" pitchFamily="2" charset="0"/>
                </a:rPr>
                <a:t>Does Job Corps allow assistance animals? </a:t>
              </a:r>
            </a:p>
            <a:p>
              <a:pPr>
                <a:spcAft>
                  <a:spcPts val="600"/>
                </a:spcAft>
              </a:pPr>
              <a:r>
                <a:rPr lang="en-US" altLang="ko-KR" sz="1000" dirty="0"/>
                <a:t>Job Corps will consider assistance animals as a disability  accommodation on a case-by-case basis. This process is outlined in Job Corps’ Policy and Requirements Handbook (PRH) in Form 2-03. Consideration will be given to the specific needs and request of the individual with the disability, the type of animal, and type of assistance it provides. Center staff who need guidance should contact their Regional Disability Coordinator. </a:t>
              </a:r>
            </a:p>
          </p:txBody>
        </p:sp>
        <p:sp>
          <p:nvSpPr>
            <p:cNvPr id="30" name="TextBox 29">
              <a:extLst>
                <a:ext uri="{FF2B5EF4-FFF2-40B4-BE49-F238E27FC236}">
                  <a16:creationId xmlns:a16="http://schemas.microsoft.com/office/drawing/2014/main" id="{634FC890-CFB2-330E-D768-733B0B2395CA}"/>
                </a:ext>
              </a:extLst>
            </p:cNvPr>
            <p:cNvSpPr txBox="1"/>
            <p:nvPr/>
          </p:nvSpPr>
          <p:spPr>
            <a:xfrm>
              <a:off x="1108839" y="3437569"/>
              <a:ext cx="3192494" cy="1634129"/>
            </a:xfrm>
            <a:prstGeom prst="rect">
              <a:avLst/>
            </a:prstGeom>
            <a:noFill/>
          </p:spPr>
          <p:txBody>
            <a:bodyPr wrap="square" rtlCol="0">
              <a:spAutoFit/>
            </a:bodyPr>
            <a:lstStyle/>
            <a:p>
              <a:pPr>
                <a:spcAft>
                  <a:spcPts val="600"/>
                </a:spcAft>
              </a:pPr>
              <a:r>
                <a:rPr lang="en-US" altLang="ko-KR" sz="1000" b="1" dirty="0">
                  <a:solidFill>
                    <a:srgbClr val="049DBF"/>
                  </a:solidFill>
                  <a:latin typeface="Montserrat Medium" panose="00000600000000000000" pitchFamily="2" charset="0"/>
                </a:rPr>
                <a:t>What documentation can be requested related to an assistance animal? </a:t>
              </a:r>
            </a:p>
            <a:p>
              <a:pPr>
                <a:spcAft>
                  <a:spcPts val="600"/>
                </a:spcAft>
              </a:pPr>
              <a:r>
                <a:rPr lang="en-US" altLang="ko-KR" sz="1000" dirty="0"/>
                <a:t>If the disability is not obvious and/or the reason the animal is needed is not clear, then documentation may be required to establish the existence of a disability, the way the animal alleviates one or more symptoms or effects of the disability, and the necessity of the animal in for the student to participate in Job Corps. It will not be enough for the student to present a prescription or a letter from their doctor summarily stating that they require the animal while in Job Corps. See Job Corps PRH Form 2-03 for more information on documentation. </a:t>
              </a:r>
            </a:p>
          </p:txBody>
        </p:sp>
      </p:grpSp>
      <p:sp>
        <p:nvSpPr>
          <p:cNvPr id="35" name="TextBox 34">
            <a:extLst>
              <a:ext uri="{FF2B5EF4-FFF2-40B4-BE49-F238E27FC236}">
                <a16:creationId xmlns:a16="http://schemas.microsoft.com/office/drawing/2014/main" id="{01344252-6989-203A-FD45-60D609876FFC}"/>
              </a:ext>
            </a:extLst>
          </p:cNvPr>
          <p:cNvSpPr txBox="1"/>
          <p:nvPr/>
        </p:nvSpPr>
        <p:spPr>
          <a:xfrm>
            <a:off x="4776055" y="436440"/>
            <a:ext cx="3192494" cy="1785104"/>
          </a:xfrm>
          <a:prstGeom prst="rect">
            <a:avLst/>
          </a:prstGeom>
          <a:noFill/>
        </p:spPr>
        <p:txBody>
          <a:bodyPr wrap="square" rtlCol="0">
            <a:spAutoFit/>
          </a:bodyPr>
          <a:lstStyle/>
          <a:p>
            <a:pPr>
              <a:spcAft>
                <a:spcPts val="600"/>
              </a:spcAft>
            </a:pPr>
            <a:r>
              <a:rPr lang="en-US" altLang="ko-KR" sz="1000" b="1" dirty="0">
                <a:solidFill>
                  <a:srgbClr val="049DBF"/>
                </a:solidFill>
                <a:latin typeface="Montserrat Medium" panose="00000600000000000000" pitchFamily="2" charset="0"/>
              </a:rPr>
              <a:t>What expectations can the center have for the assistance animal? </a:t>
            </a:r>
          </a:p>
          <a:p>
            <a:pPr>
              <a:spcAft>
                <a:spcPts val="600"/>
              </a:spcAft>
            </a:pPr>
            <a:r>
              <a:rPr lang="en-US" altLang="ko-KR" sz="1000" dirty="0"/>
              <a:t>The center can expect that the assistance animal: </a:t>
            </a:r>
          </a:p>
          <a:p>
            <a:pPr marL="171450" indent="-171450">
              <a:spcAft>
                <a:spcPts val="600"/>
              </a:spcAft>
              <a:buFont typeface="Wingdings" panose="05000000000000000000" pitchFamily="2" charset="2"/>
              <a:buChar char="§"/>
            </a:pPr>
            <a:r>
              <a:rPr lang="en-US" altLang="ko-KR" sz="1000" dirty="0"/>
              <a:t>is currently vaccinated against rabies, when appropriate; </a:t>
            </a:r>
          </a:p>
          <a:p>
            <a:pPr marL="171450" indent="-171450">
              <a:spcAft>
                <a:spcPts val="600"/>
              </a:spcAft>
              <a:buFont typeface="Wingdings" panose="05000000000000000000" pitchFamily="2" charset="2"/>
              <a:buChar char="§"/>
            </a:pPr>
            <a:r>
              <a:rPr lang="en-US" altLang="ko-KR" sz="1000" dirty="0"/>
              <a:t>is always within the student’s control (e.g., harness, leash, carrier) and that the animal’s behavior is appropriate; and </a:t>
            </a:r>
          </a:p>
          <a:p>
            <a:pPr marL="171450" indent="-171450">
              <a:spcAft>
                <a:spcPts val="600"/>
              </a:spcAft>
              <a:buFont typeface="Wingdings" panose="05000000000000000000" pitchFamily="2" charset="2"/>
              <a:buChar char="§"/>
            </a:pPr>
            <a:r>
              <a:rPr lang="en-US" altLang="ko-KR" sz="1000" dirty="0"/>
              <a:t>is housebroken. </a:t>
            </a:r>
          </a:p>
        </p:txBody>
      </p:sp>
      <p:sp>
        <p:nvSpPr>
          <p:cNvPr id="36" name="TextBox 35">
            <a:extLst>
              <a:ext uri="{FF2B5EF4-FFF2-40B4-BE49-F238E27FC236}">
                <a16:creationId xmlns:a16="http://schemas.microsoft.com/office/drawing/2014/main" id="{E4B6423B-7372-0694-08CC-C2B46C8A79E0}"/>
              </a:ext>
            </a:extLst>
          </p:cNvPr>
          <p:cNvSpPr txBox="1"/>
          <p:nvPr/>
        </p:nvSpPr>
        <p:spPr>
          <a:xfrm>
            <a:off x="4776055" y="2194346"/>
            <a:ext cx="3192494" cy="2785378"/>
          </a:xfrm>
          <a:prstGeom prst="rect">
            <a:avLst/>
          </a:prstGeom>
          <a:noFill/>
        </p:spPr>
        <p:txBody>
          <a:bodyPr wrap="square" rtlCol="0">
            <a:spAutoFit/>
          </a:bodyPr>
          <a:lstStyle/>
          <a:p>
            <a:pPr>
              <a:spcAft>
                <a:spcPts val="600"/>
              </a:spcAft>
            </a:pPr>
            <a:r>
              <a:rPr lang="en-US" altLang="ko-KR" sz="1000" b="1" dirty="0">
                <a:solidFill>
                  <a:srgbClr val="049DBF"/>
                </a:solidFill>
                <a:latin typeface="Montserrat Medium" panose="00000600000000000000" pitchFamily="2" charset="0"/>
              </a:rPr>
              <a:t>What should the Disability Accommodation Committee (DAC) consider when reviewing a request for an assistance animal? </a:t>
            </a:r>
          </a:p>
          <a:p>
            <a:pPr>
              <a:spcAft>
                <a:spcPts val="600"/>
              </a:spcAft>
            </a:pPr>
            <a:r>
              <a:rPr lang="en-US" altLang="ko-KR" sz="1000" dirty="0"/>
              <a:t>During the DAC it is important to discuss behavior expectations, the details of how the assistance animal will be cared for and monitored and any accommodations that will be needed to allow the student to attend to these necessary tasks. Other specific accommodations that are needed by the student should also be discussed. This meeting should be documented, and an accommodation plan should be created for the student. The center may want to consider developing a plan of what was agreed to as far as care, behavior, and monitoring related to the animal. This will help ensure center staff and the student are clear about the expectations and responsibilities of everyone and allow for focused discussion should any issues arise. </a:t>
            </a:r>
          </a:p>
        </p:txBody>
      </p:sp>
      <p:sp>
        <p:nvSpPr>
          <p:cNvPr id="39" name="TextBox 38">
            <a:extLst>
              <a:ext uri="{FF2B5EF4-FFF2-40B4-BE49-F238E27FC236}">
                <a16:creationId xmlns:a16="http://schemas.microsoft.com/office/drawing/2014/main" id="{1083AABD-EFEE-5B81-41A3-F92C0B742D3D}"/>
              </a:ext>
            </a:extLst>
          </p:cNvPr>
          <p:cNvSpPr txBox="1"/>
          <p:nvPr/>
        </p:nvSpPr>
        <p:spPr>
          <a:xfrm>
            <a:off x="4776055" y="4984521"/>
            <a:ext cx="3192494" cy="1554272"/>
          </a:xfrm>
          <a:prstGeom prst="rect">
            <a:avLst/>
          </a:prstGeom>
          <a:noFill/>
        </p:spPr>
        <p:txBody>
          <a:bodyPr wrap="square" rtlCol="0">
            <a:spAutoFit/>
          </a:bodyPr>
          <a:lstStyle/>
          <a:p>
            <a:pPr>
              <a:spcAft>
                <a:spcPts val="600"/>
              </a:spcAft>
            </a:pPr>
            <a:r>
              <a:rPr lang="en-US" altLang="ko-KR" sz="1000" b="1" dirty="0">
                <a:solidFill>
                  <a:srgbClr val="049DBF"/>
                </a:solidFill>
                <a:latin typeface="Montserrat Medium" panose="00000600000000000000" pitchFamily="2" charset="0"/>
              </a:rPr>
              <a:t>What should the center do if they believe the assistance animal request is unreasonable? </a:t>
            </a:r>
          </a:p>
          <a:p>
            <a:pPr>
              <a:spcAft>
                <a:spcPts val="600"/>
              </a:spcAft>
            </a:pPr>
            <a:r>
              <a:rPr lang="en-US" altLang="ko-KR" sz="1000" dirty="0"/>
              <a:t>Each request should be evaluated on a case-by-case basis. The process of completing a reasonableness review of an accommodation request is outlined in Form 2-03. DCs must contact their Regional Disability Coordinator if there is a concern regarding reasonableness as the “Reasonableness Review Form” must be submitted for National Office review.</a:t>
            </a:r>
          </a:p>
        </p:txBody>
      </p:sp>
      <p:sp>
        <p:nvSpPr>
          <p:cNvPr id="40" name="TextBox 39">
            <a:extLst>
              <a:ext uri="{FF2B5EF4-FFF2-40B4-BE49-F238E27FC236}">
                <a16:creationId xmlns:a16="http://schemas.microsoft.com/office/drawing/2014/main" id="{8F6C05E1-87DB-14F4-9FC7-83CE4D025518}"/>
              </a:ext>
            </a:extLst>
          </p:cNvPr>
          <p:cNvSpPr txBox="1"/>
          <p:nvPr/>
        </p:nvSpPr>
        <p:spPr>
          <a:xfrm>
            <a:off x="8273337" y="436440"/>
            <a:ext cx="3321825" cy="4555093"/>
          </a:xfrm>
          <a:prstGeom prst="rect">
            <a:avLst/>
          </a:prstGeom>
          <a:noFill/>
        </p:spPr>
        <p:txBody>
          <a:bodyPr wrap="square" lIns="91440" tIns="45720" rIns="91440" bIns="45720" rtlCol="0" anchor="t">
            <a:spAutoFit/>
          </a:bodyPr>
          <a:lstStyle/>
          <a:p>
            <a:pPr>
              <a:spcAft>
                <a:spcPts val="600"/>
              </a:spcAft>
            </a:pPr>
            <a:r>
              <a:rPr lang="en-US" altLang="ko-KR" sz="1000" b="1" dirty="0">
                <a:solidFill>
                  <a:srgbClr val="049DBF"/>
                </a:solidFill>
                <a:latin typeface="Montserrat Medium"/>
              </a:rPr>
              <a:t>What if other students or center staff are allergic to or fearful of the assistance animal? </a:t>
            </a:r>
          </a:p>
          <a:p>
            <a:pPr>
              <a:spcAft>
                <a:spcPts val="600"/>
              </a:spcAft>
            </a:pPr>
            <a:r>
              <a:rPr lang="en-US" altLang="ko-KR" sz="1000" dirty="0"/>
              <a:t>Allergies and fears of animals are not valid reasons for denying access to a student using an assistance animal. Suggestions for addressing issues related to allergies include: </a:t>
            </a:r>
            <a:endParaRPr lang="en-US" altLang="ko-KR" sz="1000" dirty="0">
              <a:cs typeface="Calibri"/>
            </a:endParaRPr>
          </a:p>
          <a:p>
            <a:pPr marL="171450" indent="-171450">
              <a:spcAft>
                <a:spcPts val="600"/>
              </a:spcAft>
              <a:buFont typeface="Wingdings" panose="05000000000000000000" pitchFamily="2" charset="2"/>
              <a:buChar char="§"/>
            </a:pPr>
            <a:r>
              <a:rPr lang="en-US" altLang="ko-KR" sz="1000" dirty="0"/>
              <a:t>Try to keep the animal and staff/students who are allergic in different areas of the center and establish different paths of travel for each student </a:t>
            </a:r>
            <a:endParaRPr lang="en-US" altLang="ko-KR" sz="1000" dirty="0">
              <a:cs typeface="Calibri"/>
            </a:endParaRPr>
          </a:p>
          <a:p>
            <a:pPr marL="171450" indent="-171450">
              <a:spcAft>
                <a:spcPts val="600"/>
              </a:spcAft>
              <a:buFont typeface="Wingdings" panose="05000000000000000000" pitchFamily="2" charset="2"/>
              <a:buChar char="§"/>
            </a:pPr>
            <a:r>
              <a:rPr lang="en-US" altLang="ko-KR" sz="1000" dirty="0"/>
              <a:t>Provide the student with a private room </a:t>
            </a:r>
            <a:endParaRPr lang="en-US" altLang="ko-KR" sz="1000" dirty="0">
              <a:cs typeface="Calibri"/>
            </a:endParaRPr>
          </a:p>
          <a:p>
            <a:pPr marL="171450" indent="-171450">
              <a:spcAft>
                <a:spcPts val="600"/>
              </a:spcAft>
              <a:buFont typeface="Wingdings" panose="05000000000000000000" pitchFamily="2" charset="2"/>
              <a:buChar char="§"/>
            </a:pPr>
            <a:r>
              <a:rPr lang="en-US" altLang="ko-KR" sz="1000" dirty="0"/>
              <a:t>Use a portable air purifier/Add HEPA filters to the existing ventilation system </a:t>
            </a:r>
            <a:endParaRPr lang="en-US" altLang="ko-KR" sz="1000" dirty="0">
              <a:cs typeface="Calibri"/>
            </a:endParaRPr>
          </a:p>
          <a:p>
            <a:pPr marL="171450" indent="-171450">
              <a:spcAft>
                <a:spcPts val="600"/>
              </a:spcAft>
              <a:buFont typeface="Wingdings" panose="05000000000000000000" pitchFamily="2" charset="2"/>
              <a:buChar char="§"/>
            </a:pPr>
            <a:r>
              <a:rPr lang="en-US" altLang="ko-KR" sz="1000" dirty="0"/>
              <a:t>Avoid use of common areas at the same time </a:t>
            </a:r>
            <a:endParaRPr lang="en-US" altLang="ko-KR" sz="1000" dirty="0">
              <a:cs typeface="Calibri"/>
            </a:endParaRPr>
          </a:p>
          <a:p>
            <a:pPr marL="171450" indent="-171450">
              <a:spcAft>
                <a:spcPts val="600"/>
              </a:spcAft>
              <a:buFont typeface="Wingdings" panose="05000000000000000000" pitchFamily="2" charset="2"/>
              <a:buChar char="§"/>
            </a:pPr>
            <a:r>
              <a:rPr lang="en-US" altLang="ko-KR" sz="1000" dirty="0"/>
              <a:t>Ask the student if they are willing to use dander care products on the animal and bathe it regularly </a:t>
            </a:r>
            <a:endParaRPr lang="en-US" altLang="ko-KR" sz="1000" dirty="0">
              <a:cs typeface="Calibri"/>
            </a:endParaRPr>
          </a:p>
          <a:p>
            <a:pPr marL="171450" indent="-171450">
              <a:spcAft>
                <a:spcPts val="600"/>
              </a:spcAft>
              <a:buFont typeface="Wingdings" panose="05000000000000000000" pitchFamily="2" charset="2"/>
              <a:buChar char="§"/>
            </a:pPr>
            <a:r>
              <a:rPr lang="en-US" altLang="ko-KR" sz="1000" dirty="0"/>
              <a:t>Ask the student/employee who is allergic to the animal if they want to, and would benefit from, wearing an allergen/nuisance mask </a:t>
            </a:r>
            <a:endParaRPr lang="en-US" altLang="ko-KR" sz="1000" dirty="0">
              <a:cs typeface="Calibri"/>
            </a:endParaRPr>
          </a:p>
          <a:p>
            <a:pPr marL="171450" indent="-171450">
              <a:spcAft>
                <a:spcPts val="600"/>
              </a:spcAft>
              <a:buFont typeface="Wingdings" panose="05000000000000000000" pitchFamily="2" charset="2"/>
              <a:buChar char="§"/>
            </a:pPr>
            <a:r>
              <a:rPr lang="en-US" altLang="ko-KR" sz="1000" dirty="0"/>
              <a:t>Have areas where the animal is present - including carpets, walls, and window treatments - cleaned, dusted, and vacuumed regularly </a:t>
            </a:r>
            <a:endParaRPr lang="en-US" altLang="ko-KR" sz="1000" dirty="0">
              <a:cs typeface="Calibri"/>
            </a:endParaRPr>
          </a:p>
          <a:p>
            <a:pPr>
              <a:spcAft>
                <a:spcPts val="600"/>
              </a:spcAft>
            </a:pPr>
            <a:r>
              <a:rPr lang="en-US" altLang="ko-KR" sz="1000" dirty="0"/>
              <a:t>Staff or students claiming allergies or phobias so severe that they cannot be around the animal should present medical documentation to this effect. </a:t>
            </a:r>
            <a:endParaRPr lang="en-US" altLang="ko-KR" sz="1000" dirty="0">
              <a:cs typeface="Calibri"/>
            </a:endParaRPr>
          </a:p>
          <a:p>
            <a:pPr marL="171450" indent="-171450">
              <a:spcAft>
                <a:spcPts val="600"/>
              </a:spcAft>
              <a:buFont typeface="Wingdings" panose="05000000000000000000" pitchFamily="2" charset="2"/>
              <a:buChar char="§"/>
            </a:pPr>
            <a:endParaRPr lang="en-US" altLang="ko-KR" sz="1000" dirty="0">
              <a:solidFill>
                <a:srgbClr val="595959"/>
              </a:solidFill>
              <a:cs typeface="Calibri"/>
            </a:endParaRPr>
          </a:p>
        </p:txBody>
      </p:sp>
      <p:sp>
        <p:nvSpPr>
          <p:cNvPr id="44" name="TextBox 43">
            <a:extLst>
              <a:ext uri="{FF2B5EF4-FFF2-40B4-BE49-F238E27FC236}">
                <a16:creationId xmlns:a16="http://schemas.microsoft.com/office/drawing/2014/main" id="{2FA1E738-ADD9-2943-0EDB-ECBEB71B882F}"/>
              </a:ext>
            </a:extLst>
          </p:cNvPr>
          <p:cNvSpPr txBox="1"/>
          <p:nvPr/>
        </p:nvSpPr>
        <p:spPr>
          <a:xfrm>
            <a:off x="8285574" y="4772097"/>
            <a:ext cx="3321823" cy="1554272"/>
          </a:xfrm>
          <a:prstGeom prst="rect">
            <a:avLst/>
          </a:prstGeom>
          <a:noFill/>
        </p:spPr>
        <p:txBody>
          <a:bodyPr wrap="square" rtlCol="0">
            <a:spAutoFit/>
          </a:bodyPr>
          <a:lstStyle/>
          <a:p>
            <a:pPr>
              <a:spcAft>
                <a:spcPts val="600"/>
              </a:spcAft>
            </a:pPr>
            <a:r>
              <a:rPr lang="en-US" altLang="ko-KR" sz="1000" b="1" dirty="0">
                <a:solidFill>
                  <a:srgbClr val="049DBF"/>
                </a:solidFill>
                <a:latin typeface="Montserrat Medium" panose="00000600000000000000" pitchFamily="2" charset="0"/>
              </a:rPr>
              <a:t>When may an assistance animal be excluded? </a:t>
            </a:r>
          </a:p>
          <a:p>
            <a:pPr>
              <a:spcAft>
                <a:spcPts val="600"/>
              </a:spcAft>
            </a:pPr>
            <a:r>
              <a:rPr lang="en-US" altLang="ko-KR" sz="1000" dirty="0"/>
              <a:t>An assistance animal may no longer be allowed if the animal: </a:t>
            </a:r>
          </a:p>
          <a:p>
            <a:pPr marL="171450" indent="-171450">
              <a:spcAft>
                <a:spcPts val="600"/>
              </a:spcAft>
              <a:buFont typeface="Wingdings" panose="05000000000000000000" pitchFamily="2" charset="2"/>
              <a:buChar char="§"/>
            </a:pPr>
            <a:r>
              <a:rPr lang="en-US" altLang="ko-KR" sz="1000" dirty="0"/>
              <a:t>is out of control and the student does not take effective action to control it; or is not housebroken. </a:t>
            </a:r>
          </a:p>
          <a:p>
            <a:pPr>
              <a:spcAft>
                <a:spcPts val="600"/>
              </a:spcAft>
            </a:pPr>
            <a:r>
              <a:rPr lang="en-US" altLang="ko-KR" sz="1000" dirty="0"/>
              <a:t>If the assistance animal is excluded, the student who uses the animal should be allowed to remain in Job Corps and may suggest alternative accommodations in lieu of the excluded animal. </a:t>
            </a:r>
          </a:p>
        </p:txBody>
      </p:sp>
      <p:sp>
        <p:nvSpPr>
          <p:cNvPr id="43" name="TextBox 42">
            <a:extLst>
              <a:ext uri="{FF2B5EF4-FFF2-40B4-BE49-F238E27FC236}">
                <a16:creationId xmlns:a16="http://schemas.microsoft.com/office/drawing/2014/main" id="{4A40F1B6-F7B2-9B1E-72C4-0F4DB6F05A84}"/>
              </a:ext>
            </a:extLst>
          </p:cNvPr>
          <p:cNvSpPr txBox="1"/>
          <p:nvPr/>
        </p:nvSpPr>
        <p:spPr>
          <a:xfrm>
            <a:off x="1151306" y="5378728"/>
            <a:ext cx="3192494" cy="784830"/>
          </a:xfrm>
          <a:prstGeom prst="rect">
            <a:avLst/>
          </a:prstGeom>
          <a:noFill/>
        </p:spPr>
        <p:txBody>
          <a:bodyPr wrap="square" rtlCol="0">
            <a:spAutoFit/>
          </a:bodyPr>
          <a:lstStyle/>
          <a:p>
            <a:pPr>
              <a:spcAft>
                <a:spcPts val="600"/>
              </a:spcAft>
            </a:pPr>
            <a:r>
              <a:rPr lang="en-US" altLang="ko-KR" sz="1000" b="1" dirty="0">
                <a:solidFill>
                  <a:srgbClr val="049DBF"/>
                </a:solidFill>
                <a:latin typeface="Montserrat Medium" panose="00000600000000000000" pitchFamily="2" charset="0"/>
              </a:rPr>
              <a:t>Who is responsible for the care and supervision of the assistance animal? </a:t>
            </a:r>
          </a:p>
          <a:p>
            <a:pPr>
              <a:spcAft>
                <a:spcPts val="600"/>
              </a:spcAft>
            </a:pPr>
            <a:r>
              <a:rPr lang="en-US" altLang="ko-KR" sz="1000" dirty="0"/>
              <a:t>The student is responsible for the care and supervision of the assistance animal. </a:t>
            </a:r>
          </a:p>
        </p:txBody>
      </p:sp>
      <p:cxnSp>
        <p:nvCxnSpPr>
          <p:cNvPr id="45" name="직선 연결선 35">
            <a:extLst>
              <a:ext uri="{FF2B5EF4-FFF2-40B4-BE49-F238E27FC236}">
                <a16:creationId xmlns:a16="http://schemas.microsoft.com/office/drawing/2014/main" id="{59DEE30A-D0BC-76F5-7642-168D4A6E5678}"/>
              </a:ext>
            </a:extLst>
          </p:cNvPr>
          <p:cNvCxnSpPr>
            <a:cxnSpLocks/>
          </p:cNvCxnSpPr>
          <p:nvPr/>
        </p:nvCxnSpPr>
        <p:spPr>
          <a:xfrm>
            <a:off x="4660827" y="509110"/>
            <a:ext cx="0" cy="5760720"/>
          </a:xfrm>
          <a:prstGeom prst="line">
            <a:avLst/>
          </a:prstGeom>
          <a:ln>
            <a:solidFill>
              <a:srgbClr val="049DBF"/>
            </a:solidFill>
            <a:tailEnd type="oval"/>
          </a:ln>
        </p:spPr>
        <p:style>
          <a:lnRef idx="1">
            <a:schemeClr val="accent1"/>
          </a:lnRef>
          <a:fillRef idx="0">
            <a:schemeClr val="accent1"/>
          </a:fillRef>
          <a:effectRef idx="0">
            <a:schemeClr val="accent1"/>
          </a:effectRef>
          <a:fontRef idx="minor">
            <a:schemeClr val="tx1"/>
          </a:fontRef>
        </p:style>
      </p:cxnSp>
      <p:cxnSp>
        <p:nvCxnSpPr>
          <p:cNvPr id="46" name="직선 연결선 35">
            <a:extLst>
              <a:ext uri="{FF2B5EF4-FFF2-40B4-BE49-F238E27FC236}">
                <a16:creationId xmlns:a16="http://schemas.microsoft.com/office/drawing/2014/main" id="{0CE30119-12B0-6196-81F7-13CC9FA6750A}"/>
              </a:ext>
            </a:extLst>
          </p:cNvPr>
          <p:cNvCxnSpPr>
            <a:cxnSpLocks/>
          </p:cNvCxnSpPr>
          <p:nvPr/>
        </p:nvCxnSpPr>
        <p:spPr>
          <a:xfrm>
            <a:off x="8208918" y="509110"/>
            <a:ext cx="0" cy="5760720"/>
          </a:xfrm>
          <a:prstGeom prst="line">
            <a:avLst/>
          </a:prstGeom>
          <a:ln>
            <a:solidFill>
              <a:srgbClr val="049DBF"/>
            </a:solidFil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4105008"/>
      </p:ext>
    </p:extLst>
  </p:cSld>
  <p:clrMapOvr>
    <a:masterClrMapping/>
  </p:clrMapOvr>
</p:sld>
</file>

<file path=ppt/theme/theme1.xml><?xml version="1.0" encoding="utf-8"?>
<a:theme xmlns:a="http://schemas.openxmlformats.org/drawingml/2006/main" name="17_Office 테마">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사용자 지정 29">
      <a:majorFont>
        <a:latin typeface="Montserrat"/>
        <a:ea typeface="Montserrat"/>
        <a:cs typeface=""/>
      </a:majorFont>
      <a:minorFont>
        <a:latin typeface="Calibri"/>
        <a:ea typeface="Calibr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RoutingRuleDescription xmlns="http://schemas.microsoft.com/sharepoint/v3">Assistance Animals Request Process and Guidance</RoutingRuleDescription>
    <PublishingStartDate xmlns="http://schemas.microsoft.com/sharepoint/v3" xsi:nil="true"/>
    <_DCDateCreated xmlns="http://schemas.microsoft.com/sharepoint/v3/fields" xsi:nil="true"/>
    <_dlc_DocId xmlns="b22f8f74-215c-4154-9939-bd29e4e8980e">XRUYQT3274NZ-1295120815-337</_dlc_DocId>
    <_dlc_DocIdUrl xmlns="b22f8f74-215c-4154-9939-bd29e4e8980e">
      <Url>https://supportservices.jobcorps.gov/disability/_layouts/15/DocIdRedir.aspx?ID=XRUYQT3274NZ-1295120815-337</Url>
      <Description>XRUYQT3274NZ-1295120815-337</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9F0022F1A0D1C40B084E91E69C83124" ma:contentTypeVersion="14" ma:contentTypeDescription="Create a new document." ma:contentTypeScope="" ma:versionID="e1b31ea0773c203abd828f378b237c97">
  <xsd:schema xmlns:xsd="http://www.w3.org/2001/XMLSchema" xmlns:xs="http://www.w3.org/2001/XMLSchema" xmlns:p="http://schemas.microsoft.com/office/2006/metadata/properties" xmlns:ns1="http://schemas.microsoft.com/sharepoint/v3" xmlns:ns2="http://schemas.microsoft.com/sharepoint/v3/fields" xmlns:ns3="b22f8f74-215c-4154-9939-bd29e4e8980e" targetNamespace="http://schemas.microsoft.com/office/2006/metadata/properties" ma:root="true" ma:fieldsID="06b32342b0b5b4cfc196223ba1900aca" ns1:_="" ns2:_="" ns3:_="">
    <xsd:import namespace="http://schemas.microsoft.com/sharepoint/v3"/>
    <xsd:import namespace="http://schemas.microsoft.com/sharepoint/v3/fields"/>
    <xsd:import namespace="b22f8f74-215c-4154-9939-bd29e4e8980e"/>
    <xsd:element name="properties">
      <xsd:complexType>
        <xsd:sequence>
          <xsd:element name="documentManagement">
            <xsd:complexType>
              <xsd:all>
                <xsd:element ref="ns1:PublishingStartDate" minOccurs="0"/>
                <xsd:element ref="ns1:PublishingExpirationDate" minOccurs="0"/>
                <xsd:element ref="ns1:RoutingRuleDescription"/>
                <xsd:element ref="ns2:_DCDateCreated"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 ma:internalName="PublishingStartDate">
      <xsd:simpleType>
        <xsd:restriction base="dms:Unknown"/>
      </xsd:simpleType>
    </xsd:element>
    <xsd:element name="PublishingExpirationDate" ma:index="5" nillable="true" ma:displayName="Scheduling End Date" ma:description="" ma:internalName="PublishingExpirationDate">
      <xsd:simpleType>
        <xsd:restriction base="dms:Unknown"/>
      </xsd:simpleType>
    </xsd:element>
    <xsd:element name="RoutingRuleDescription" ma:index="6" ma:displayName="Description" ma:description="" ma:internalName="RoutingRuleDescription">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DCDateCreated" ma:index="7" nillable="true" ma:displayName="Date Created" ma:description="The date on which this resource was created" ma:format="DateTime" ma:internalName="_DCDateCreated"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b22f8f74-215c-4154-9939-bd29e4e8980e" elementFormDefault="qualified">
    <xsd:import namespace="http://schemas.microsoft.com/office/2006/documentManagement/types"/>
    <xsd:import namespace="http://schemas.microsoft.com/office/infopath/2007/PartnerControls"/>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ma:index="8" ma:displayName="Category"/>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D360CE68-E824-433E-9BC6-149C932D3251}">
  <ds:schemaRefs>
    <ds:schemaRef ds:uri="http://www.w3.org/XML/1998/namespace"/>
    <ds:schemaRef ds:uri="http://schemas.microsoft.com/office/infopath/2007/PartnerControls"/>
    <ds:schemaRef ds:uri="721a4254-37aa-4b5c-aa84-ee537e0c3488"/>
    <ds:schemaRef ds:uri="http://purl.org/dc/dcmitype/"/>
    <ds:schemaRef ds:uri="http://purl.org/dc/terms/"/>
    <ds:schemaRef ds:uri="http://schemas.microsoft.com/office/2006/documentManagement/types"/>
    <ds:schemaRef ds:uri="http://purl.org/dc/elements/1.1/"/>
    <ds:schemaRef ds:uri="http://schemas.openxmlformats.org/package/2006/metadata/core-properties"/>
    <ds:schemaRef ds:uri="1cf800eb-8661-4bd0-a948-96119a7a8684"/>
    <ds:schemaRef ds:uri="http://schemas.microsoft.com/office/2006/metadata/properties"/>
  </ds:schemaRefs>
</ds:datastoreItem>
</file>

<file path=customXml/itemProps2.xml><?xml version="1.0" encoding="utf-8"?>
<ds:datastoreItem xmlns:ds="http://schemas.openxmlformats.org/officeDocument/2006/customXml" ds:itemID="{3B6560F8-507E-44BD-84C0-A926A9450F09}">
  <ds:schemaRefs>
    <ds:schemaRef ds:uri="http://schemas.microsoft.com/sharepoint/v3/contenttype/forms"/>
  </ds:schemaRefs>
</ds:datastoreItem>
</file>

<file path=customXml/itemProps3.xml><?xml version="1.0" encoding="utf-8"?>
<ds:datastoreItem xmlns:ds="http://schemas.openxmlformats.org/officeDocument/2006/customXml" ds:itemID="{54D5CF31-2EF1-47E5-9064-E398BBC85E16}"/>
</file>

<file path=customXml/itemProps4.xml><?xml version="1.0" encoding="utf-8"?>
<ds:datastoreItem xmlns:ds="http://schemas.openxmlformats.org/officeDocument/2006/customXml" ds:itemID="{F51D1426-3934-45C5-A271-B7FAA377F317}"/>
</file>

<file path=docProps/app.xml><?xml version="1.0" encoding="utf-8"?>
<Properties xmlns="http://schemas.openxmlformats.org/officeDocument/2006/extended-properties" xmlns:vt="http://schemas.openxmlformats.org/officeDocument/2006/docPropsVTypes">
  <TotalTime>0</TotalTime>
  <Words>1294</Words>
  <Application>Microsoft Office PowerPoint</Application>
  <PresentationFormat>Widescreen</PresentationFormat>
  <Paragraphs>76</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Montserrat Medium</vt:lpstr>
      <vt:lpstr>Montserrat</vt:lpstr>
      <vt:lpstr>Wingdings</vt:lpstr>
      <vt:lpstr>Arial</vt:lpstr>
      <vt:lpstr>맑은 고딕</vt:lpstr>
      <vt:lpstr>Calibri</vt:lpstr>
      <vt:lpstr>17_Office 테마</vt:lpstr>
      <vt:lpstr>PowerPoint Presentation</vt:lpstr>
      <vt:lpstr>PowerPoint Presentation</vt:lpstr>
    </vt:vector>
  </TitlesOfParts>
  <Manager>Slide Members</Manager>
  <Company>YESFORM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Assistance Animals Request Process and Guidance</dc:title>
  <dc:subject>Powerpoint Templates , Diagram, Chart, Google slides, Keynote</dc:subject>
  <dc:creator>Slide Members by MJ.BYEON</dc:creator>
  <cp:keywords>SlideMembers, ppt, PPT Templates, Presentation, Diagram, Chart, Yesform, Google slides, Keynote, Free Slides</cp:keywords>
  <dc:description>The copyright of this document is at Slide Members. Unauthorized copying may</dc:description>
  <cp:lastModifiedBy>Crystal Grinevicius</cp:lastModifiedBy>
  <cp:revision>1</cp:revision>
  <dcterms:created xsi:type="dcterms:W3CDTF">2020-09-18T00:15:40Z</dcterms:created>
  <dcterms:modified xsi:type="dcterms:W3CDTF">2025-01-21T19:36:45Z</dcterms:modified>
  <cp:category>AA Animals Request Center Process (1)</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0x01010009F0022F1A0D1C40B084E91E69C83124</vt:lpwstr>
  </property>
  <property fmtid="{D5CDD505-2E9C-101B-9397-08002B2CF9AE}" pid="3" name="_dlc_DocIdItemGuid">
    <vt:lpwstr>14f577e3-eb31-4116-927e-0d57cb8fed4a</vt:lpwstr>
  </property>
</Properties>
</file>