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4" r:id="rId5"/>
    <p:sldId id="285" r:id="rId6"/>
    <p:sldId id="275" r:id="rId7"/>
    <p:sldId id="287" r:id="rId8"/>
    <p:sldId id="288" r:id="rId9"/>
    <p:sldId id="289" r:id="rId10"/>
    <p:sldId id="290" r:id="rId11"/>
    <p:sldId id="291" r:id="rId12"/>
    <p:sldId id="295" r:id="rId13"/>
    <p:sldId id="296" r:id="rId14"/>
    <p:sldId id="297" r:id="rId15"/>
    <p:sldId id="298" r:id="rId16"/>
    <p:sldId id="27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8B3E49-CE82-D9C9-E748-CB3E02F1713E}" name="Debbie Marrs" initials="DM" userId="S::dmarrs@HUMANITAS.COM::41df3088-ce5d-4475-af50-3bdf5f9709c2" providerId="AD"/>
  <p188:author id="{B2D6CBF0-C0DF-AA49-8D43-6FEA37D89261}" name="Sharon Hong" initials="SH" userId="S::shong@HUMANITAS.COM::ca840b75-e10d-411d-b812-6dfda894c0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8C3C0-C4F5-4A59-B503-2950B7660086}" v="275" dt="2023-01-05T20:38:06.203"/>
    <p1510:client id="{7DCFF245-F739-43E7-8442-117FB69CF9EC}" vWet="2" dt="2023-01-05T20:08:31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01961-FAA5-4C9F-8023-77F8F30DE8E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916D-B069-4C7E-A665-C16893B8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916D-B069-4C7E-A665-C16893B802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C4AC-184D-3D3A-107B-D830B86CC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5E37F-8DC1-3E72-5571-D7E32CB4F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8C433-6DAA-8F1E-3093-69D770C2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A1553-A8FA-EE2C-5CDC-572E0F27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38468-57A6-77DE-EB42-757FEDAE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0111-9E27-6CB2-0626-5C5643E2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A8F72-23FD-3034-13A5-9A46E845C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BC49-618B-6CDB-E99F-E0BD463F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A207F-EF5A-5DBC-B2D8-4D152E17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3BF6F-D89A-15C9-E470-348BD25A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3E171-BF01-DC3E-2484-40C7C5CB0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7B436-412F-F188-9B4E-1D359B387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C460-62CD-1F88-1822-E8F41B53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9D35D-6460-84B9-2C9E-910B87BD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860EC-48C2-47F4-2CFA-FBFCA06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7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n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1A6381CE-8013-90D6-C654-D41BCDDA3D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66484"/>
            <a:ext cx="7843284" cy="3891516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1009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0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E9DFEC9C-4483-1C59-E7A1-7240991AC5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66903" y="2881738"/>
            <a:ext cx="4858193" cy="3168387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3923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h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5A37E7B-8992-CFD4-F69E-F534930F3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16" y="926565"/>
            <a:ext cx="5003357" cy="5004869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7921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5B041EAB-3519-A8E8-7EB7-4234F08555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43284" cy="6858000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903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F922-D9ED-FE8E-F98B-3DB9A7B3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D4E99-C1B2-966E-2454-AC21A66F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4EB46-B163-1885-3206-4509F22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87F61-E9CE-55EB-5127-E2194842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07818-F147-1469-805B-6648A183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1D99-6CAB-0BFE-4278-4397689A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F2CAD-91A7-8151-539B-9E728EEA4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A89E-2EDB-A5BF-F957-1AB9AD0D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86E2A-E220-AB48-0558-E746ED9D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72F7C-CFB0-D336-EFE0-9CCB8CFA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07F2-EF21-5CDD-5D75-15BBC2B5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2A608-6A61-D813-1F65-A5CFB879B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10030-EDD4-0C84-A556-7686CFFEB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2320E-9A2C-ECEC-C42E-8D9208F9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A05C2-467F-C1F9-B203-AD6A9988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C453F-CC48-C2F1-BE99-A26D13AD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3DA1-A38E-7307-6820-D2A30F7F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8E47C-E9B0-D3BE-2CBF-F5ACF0403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7733A-6A6C-F360-51D3-CD9D70AB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A8CAF-64E5-A123-00DF-57B0CCC1E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0971E-CC5C-147C-329D-F708C98FF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E8C4A-CAFB-154D-5A25-1003776F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FBF95-6057-2E3A-A403-1140450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E40DA-F9C3-9759-BC97-14EBFEEE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B615-49D2-BA7F-1A95-9B55A7BB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CBD5E-806D-A652-4498-2BE55FE7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F7F50-4B24-3270-4269-B804AB2F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C84B7-89D7-6EA1-41C4-A5F10111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EE21E-B1F8-621A-018B-27B1FA7B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CDB48-99B3-012A-3B73-29F42EF6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A1B94-AEF9-3031-683E-9A03D931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683B-43A5-7228-4825-BF62EDB8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8281B-F832-5BA4-8915-5FB65E29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EDB86-734F-90B0-867D-8B9316D07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7C354-D5B4-08E7-C812-8E9C8EC9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BF9DA-345E-058D-71D6-65741A4B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6FFAC-A955-37E5-24A1-163BB0A6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D9D4-E799-7C86-6856-6EA9C2ED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DD615-94C9-D48E-7835-9E595A5B2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7A590-FE6C-0DF9-D822-D466812A2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6EFF2-1646-7D64-D95A-9020D37E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70F92-14FE-3ABF-9405-2682EC21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55EF-B623-C4B3-D184-DAA59426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D0D2D-3974-34B3-8234-40ABFAB8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4F88B-7C64-8BE8-666B-DB4DFA18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310F1-EBAC-C174-9C36-B906DE527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7F98-4529-2ED3-4B0B-DD05A0D40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6BFF0-1955-AD35-01F7-A119952C5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vgsilh.com/4caf50/image/40143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DE00AAA-EA79-6CE0-53D2-7456F9E2C326}"/>
              </a:ext>
            </a:extLst>
          </p:cNvPr>
          <p:cNvSpPr/>
          <p:nvPr/>
        </p:nvSpPr>
        <p:spPr>
          <a:xfrm>
            <a:off x="-1" y="0"/>
            <a:ext cx="811943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C771FF3-CA5A-5C23-05AD-B139D8BCB4DE}"/>
              </a:ext>
            </a:extLst>
          </p:cNvPr>
          <p:cNvSpPr/>
          <p:nvPr/>
        </p:nvSpPr>
        <p:spPr>
          <a:xfrm>
            <a:off x="671310" y="572064"/>
            <a:ext cx="7448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RA/RM/AAS Request and DC Contact Form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AA43071-8DB5-FD43-6DC8-B0178E8C64E8}"/>
              </a:ext>
            </a:extLst>
          </p:cNvPr>
          <p:cNvSpPr/>
          <p:nvPr/>
        </p:nvSpPr>
        <p:spPr>
          <a:xfrm>
            <a:off x="671310" y="1372755"/>
            <a:ext cx="6447246" cy="19002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>
                <a:ea typeface="맑은 고딕"/>
              </a:rPr>
              <a:t>There are </a:t>
            </a:r>
            <a:r>
              <a:rPr lang="en-US" altLang="ko-KR" sz="2400" b="1" u="sng">
                <a:solidFill>
                  <a:schemeClr val="tx2"/>
                </a:solidFill>
                <a:ea typeface="맑은 고딕"/>
              </a:rPr>
              <a:t>2 parts</a:t>
            </a:r>
            <a:r>
              <a:rPr lang="en-US" altLang="ko-KR" sz="2400">
                <a:solidFill>
                  <a:schemeClr val="accent6">
                    <a:lumMod val="75000"/>
                  </a:schemeClr>
                </a:solidFill>
                <a:ea typeface="맑은 고딕"/>
              </a:rPr>
              <a:t> </a:t>
            </a:r>
            <a:r>
              <a:rPr lang="en-US" altLang="ko-KR" sz="2400">
                <a:ea typeface="맑은 고딕"/>
              </a:rPr>
              <a:t>to the Disability Accommodation (RA/RM/AAS) Request and Disability Coordinator (DC) Contact Form. </a:t>
            </a:r>
            <a:endParaRPr lang="en-US" altLang="ko-KR" sz="2400">
              <a:ea typeface="맑은 고딕" panose="020B0503020000020004" pitchFamily="50" charset="-127"/>
            </a:endParaRPr>
          </a:p>
          <a:p>
            <a:pPr marL="285750" lvl="0" indent="-28575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>
                <a:ea typeface="맑은 고딕"/>
              </a:rPr>
              <a:t>Part 2 is broken down into </a:t>
            </a:r>
            <a:r>
              <a:rPr lang="en-US" altLang="ko-KR" sz="2400" b="1">
                <a:solidFill>
                  <a:schemeClr val="tx2"/>
                </a:solidFill>
                <a:ea typeface="맑은 고딕"/>
              </a:rPr>
              <a:t>Parts 2A</a:t>
            </a:r>
            <a:r>
              <a:rPr lang="en-US" altLang="ko-KR" sz="2400" b="1">
                <a:solidFill>
                  <a:schemeClr val="accent6">
                    <a:lumMod val="75000"/>
                  </a:schemeClr>
                </a:solidFill>
                <a:ea typeface="맑은 고딕"/>
              </a:rPr>
              <a:t> </a:t>
            </a:r>
            <a:r>
              <a:rPr lang="en-US" altLang="ko-KR" sz="2400">
                <a:ea typeface="맑은 고딕"/>
              </a:rPr>
              <a:t>and </a:t>
            </a:r>
            <a:r>
              <a:rPr lang="en-US" altLang="ko-KR" sz="2400" b="1">
                <a:solidFill>
                  <a:schemeClr val="tx2"/>
                </a:solidFill>
                <a:ea typeface="맑은 고딕"/>
              </a:rPr>
              <a:t>2B</a:t>
            </a:r>
            <a:r>
              <a:rPr lang="en-US" altLang="ko-KR" sz="2400">
                <a:ea typeface="맑은 고딕"/>
              </a:rPr>
              <a:t>.</a:t>
            </a:r>
            <a:endParaRPr lang="en-US" altLang="ko-KR" sz="2400">
              <a:ea typeface="맑은 고딕"/>
              <a:cs typeface="Calibri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20E89E5-86BA-FD1C-9830-90049C41302A}"/>
              </a:ext>
            </a:extLst>
          </p:cNvPr>
          <p:cNvSpPr/>
          <p:nvPr/>
        </p:nvSpPr>
        <p:spPr>
          <a:xfrm>
            <a:off x="8300473" y="396656"/>
            <a:ext cx="493615" cy="4936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20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1</a:t>
            </a:r>
            <a:endParaRPr kumimoji="1" lang="ko-Kore-KR" altLang="en-US" sz="1200">
              <a:latin typeface="+mj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2E5CDC3-E3D2-1BAE-EA36-63F2F2AD3D21}"/>
              </a:ext>
            </a:extLst>
          </p:cNvPr>
          <p:cNvSpPr/>
          <p:nvPr/>
        </p:nvSpPr>
        <p:spPr>
          <a:xfrm>
            <a:off x="8300473" y="942450"/>
            <a:ext cx="3621594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Completed by the applicant or student if </a:t>
            </a:r>
            <a:r>
              <a:rPr lang="en-US" altLang="ko-KR" sz="1600" b="1" u="sng">
                <a:solidFill>
                  <a:srgbClr val="92D050"/>
                </a:solidFill>
                <a:ea typeface="맑은 고딕"/>
              </a:rPr>
              <a:t>requesting</a:t>
            </a:r>
            <a:r>
              <a:rPr lang="en-US" altLang="ko-KR" sz="1600">
                <a:solidFill>
                  <a:srgbClr val="92D050"/>
                </a:solidFill>
                <a:ea typeface="맑은 고딕"/>
              </a:rPr>
              <a:t> </a:t>
            </a:r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RA/RM/AAS or if the individual would like to speak with a center Disability Coordinator.</a:t>
            </a: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C663725C-7797-D22B-FACE-3B6E5CF45E8B}"/>
              </a:ext>
            </a:extLst>
          </p:cNvPr>
          <p:cNvCxnSpPr>
            <a:cxnSpLocks/>
          </p:cNvCxnSpPr>
          <p:nvPr/>
        </p:nvCxnSpPr>
        <p:spPr>
          <a:xfrm>
            <a:off x="8794088" y="643463"/>
            <a:ext cx="32544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8EF7A29E-7A29-8304-EB9D-F69F2FC2E334}"/>
              </a:ext>
            </a:extLst>
          </p:cNvPr>
          <p:cNvSpPr/>
          <p:nvPr/>
        </p:nvSpPr>
        <p:spPr>
          <a:xfrm>
            <a:off x="8308446" y="2233936"/>
            <a:ext cx="493615" cy="4936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120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2A</a:t>
            </a:r>
            <a:endParaRPr kumimoji="1" lang="ko-Kore-KR" altLang="en-US" sz="1200">
              <a:latin typeface="+mj-lt"/>
            </a:endParaRPr>
          </a:p>
        </p:txBody>
      </p:sp>
      <p:cxnSp>
        <p:nvCxnSpPr>
          <p:cNvPr id="23" name="직선 연결선[R] 22">
            <a:extLst>
              <a:ext uri="{FF2B5EF4-FFF2-40B4-BE49-F238E27FC236}">
                <a16:creationId xmlns:a16="http://schemas.microsoft.com/office/drawing/2014/main" id="{092F7853-3743-6DA7-F96B-4655743C9D35}"/>
              </a:ext>
            </a:extLst>
          </p:cNvPr>
          <p:cNvCxnSpPr>
            <a:cxnSpLocks/>
          </p:cNvCxnSpPr>
          <p:nvPr/>
        </p:nvCxnSpPr>
        <p:spPr>
          <a:xfrm>
            <a:off x="8802061" y="2480743"/>
            <a:ext cx="32544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>
            <a:extLst>
              <a:ext uri="{FF2B5EF4-FFF2-40B4-BE49-F238E27FC236}">
                <a16:creationId xmlns:a16="http://schemas.microsoft.com/office/drawing/2014/main" id="{0AFFC302-5D3C-406D-D820-30F5E9D4D752}"/>
              </a:ext>
            </a:extLst>
          </p:cNvPr>
          <p:cNvSpPr/>
          <p:nvPr/>
        </p:nvSpPr>
        <p:spPr>
          <a:xfrm>
            <a:off x="8316419" y="4071215"/>
            <a:ext cx="493615" cy="4936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120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2B</a:t>
            </a:r>
            <a:endParaRPr kumimoji="1" lang="ko-Kore-KR" altLang="en-US" sz="1200">
              <a:latin typeface="+mj-lt"/>
            </a:endParaRPr>
          </a:p>
        </p:txBody>
      </p: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B920FC13-396F-23C8-03BC-EDF0502DD3CC}"/>
              </a:ext>
            </a:extLst>
          </p:cNvPr>
          <p:cNvCxnSpPr>
            <a:cxnSpLocks/>
          </p:cNvCxnSpPr>
          <p:nvPr/>
        </p:nvCxnSpPr>
        <p:spPr>
          <a:xfrm>
            <a:off x="8810034" y="4318022"/>
            <a:ext cx="32544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83E068-221D-24D4-E2F8-DAC93C41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3" y="3573192"/>
            <a:ext cx="6866944" cy="2421989"/>
          </a:xfrm>
          <a:prstGeom prst="rect">
            <a:avLst/>
          </a:prstGeom>
        </p:spPr>
      </p:pic>
      <p:sp>
        <p:nvSpPr>
          <p:cNvPr id="14" name="직사각형 6">
            <a:extLst>
              <a:ext uri="{FF2B5EF4-FFF2-40B4-BE49-F238E27FC236}">
                <a16:creationId xmlns:a16="http://schemas.microsoft.com/office/drawing/2014/main" id="{47595BEE-CAEC-7FBB-6AEE-26836798956C}"/>
              </a:ext>
            </a:extLst>
          </p:cNvPr>
          <p:cNvSpPr/>
          <p:nvPr/>
        </p:nvSpPr>
        <p:spPr>
          <a:xfrm>
            <a:off x="8300473" y="2854771"/>
            <a:ext cx="3621594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Completed by the DC to </a:t>
            </a:r>
            <a:r>
              <a:rPr lang="en-US" altLang="ko-KR" sz="1600" b="1" u="sng">
                <a:solidFill>
                  <a:srgbClr val="92D050"/>
                </a:solidFill>
                <a:ea typeface="맑은 고딕"/>
              </a:rPr>
              <a:t>document</a:t>
            </a:r>
            <a:r>
              <a:rPr lang="en-US" altLang="ko-KR" sz="1600" b="1">
                <a:solidFill>
                  <a:srgbClr val="92D050"/>
                </a:solidFill>
                <a:ea typeface="맑은 고딕"/>
              </a:rPr>
              <a:t> </a:t>
            </a:r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contact with an applicant or student who has </a:t>
            </a:r>
            <a:r>
              <a:rPr lang="en-US" altLang="ko-KR" sz="1600" b="1" u="sng">
                <a:solidFill>
                  <a:srgbClr val="92D050"/>
                </a:solidFill>
                <a:ea typeface="맑은 고딕"/>
              </a:rPr>
              <a:t>requested</a:t>
            </a:r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 accommodations (Part 1).</a:t>
            </a:r>
          </a:p>
        </p:txBody>
      </p:sp>
      <p:sp>
        <p:nvSpPr>
          <p:cNvPr id="15" name="직사각형 6">
            <a:extLst>
              <a:ext uri="{FF2B5EF4-FFF2-40B4-BE49-F238E27FC236}">
                <a16:creationId xmlns:a16="http://schemas.microsoft.com/office/drawing/2014/main" id="{D4617667-D421-F682-EDF1-1E007A5CBC3E}"/>
              </a:ext>
            </a:extLst>
          </p:cNvPr>
          <p:cNvSpPr/>
          <p:nvPr/>
        </p:nvSpPr>
        <p:spPr>
          <a:xfrm>
            <a:off x="8300473" y="4573263"/>
            <a:ext cx="3621594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Completed by the DC to </a:t>
            </a:r>
            <a:r>
              <a:rPr lang="en-US" altLang="ko-KR" sz="1600" b="1" u="sng">
                <a:solidFill>
                  <a:srgbClr val="92D050"/>
                </a:solidFill>
                <a:ea typeface="맑은 고딕"/>
              </a:rPr>
              <a:t>document</a:t>
            </a:r>
            <a:r>
              <a:rPr lang="en-US" altLang="ko-KR" sz="1600" b="1" u="sng">
                <a:solidFill>
                  <a:schemeClr val="accent6">
                    <a:lumMod val="75000"/>
                  </a:schemeClr>
                </a:solidFill>
                <a:ea typeface="맑은 고딕"/>
              </a:rPr>
              <a:t> </a:t>
            </a:r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contact with an applicant or student who has disclosed a disability via the 653, documentation of a disability, or via any other communication method but made no formal disability accommodation request.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0458D4-2D43-D77B-CC08-AAC43164815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9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2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5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0587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Documenting Contact </a:t>
            </a:r>
          </a:p>
          <a:p>
            <a:pPr lvl="0"/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wants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 RA/RM/AAS and AP is Developed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919D2-B794-DDA1-E74D-E94EC51E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98" y="1937217"/>
            <a:ext cx="7917866" cy="3924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AF815B-2407-7BC7-CC70-39E6253F956A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2B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7D879A-E474-351C-8A9E-655FADF6BDA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2 </a:t>
            </a:r>
            <a:r>
              <a:rPr lang="en-US" altLang="ko-KR" b="1">
                <a:solidFill>
                  <a:schemeClr val="bg1"/>
                </a:solidFill>
                <a:ea typeface="맑은 고딕" panose="020B0503020000020004" pitchFamily="50" charset="-127"/>
              </a:rPr>
              <a:t>(cont.)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5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122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 the outcome(s) of the interactive RA/RM/AAS process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does not want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RA/RM/AAS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4AA40-4FA2-728B-5B5A-74C305E6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44" y="2504378"/>
            <a:ext cx="6675698" cy="283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0F24E-C33E-E347-DE41-2F0BE6194333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2B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95AC25-C5AA-D178-7AB0-DC8D5373173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2 </a:t>
            </a:r>
            <a:r>
              <a:rPr lang="en-US" altLang="ko-KR" b="1">
                <a:solidFill>
                  <a:schemeClr val="bg1"/>
                </a:solidFill>
                <a:ea typeface="맑은 고딕" panose="020B0503020000020004" pitchFamily="50" charset="-127"/>
              </a:rPr>
              <a:t>(cont.)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4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1204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 the outcome(s) of the interactive RA/RM/AAS process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Center and 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Cannot Agree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 – Reasonableness Determination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A4BBF-6661-9E26-F5D9-0006B266E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310" y="2504378"/>
            <a:ext cx="6637595" cy="283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ACFED5-2E02-62CB-A4FC-225CEFFF42CE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2B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BA29C5-E58B-A347-7374-1FD8864782F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7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58099CC-2219-2EFA-F9F6-620A731E77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135" r="4135"/>
          <a:stretch>
            <a:fillRect/>
          </a:stretch>
        </p:blipFill>
        <p:spPr>
          <a:xfrm>
            <a:off x="-1" y="0"/>
            <a:ext cx="8769427" cy="6858000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443633E-208F-161C-4C91-6F83C22B6E4F}"/>
              </a:ext>
            </a:extLst>
          </p:cNvPr>
          <p:cNvSpPr/>
          <p:nvPr/>
        </p:nvSpPr>
        <p:spPr>
          <a:xfrm>
            <a:off x="521110" y="394730"/>
            <a:ext cx="787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Reminder About Declinations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F83FC0A-99EB-B5F3-C2EC-8DFD83E77697}"/>
              </a:ext>
            </a:extLst>
          </p:cNvPr>
          <p:cNvSpPr/>
          <p:nvPr/>
        </p:nvSpPr>
        <p:spPr>
          <a:xfrm>
            <a:off x="9178127" y="785784"/>
            <a:ext cx="2681127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If a student declines accommodation </a:t>
            </a:r>
            <a:r>
              <a:rPr lang="en-US" altLang="ko-KR" sz="2000" b="1" u="sng" dirty="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initially</a:t>
            </a:r>
            <a:r>
              <a:rPr lang="en-US" altLang="ko-KR" sz="2000" b="1" dirty="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 but then decides s/he </a:t>
            </a:r>
            <a:r>
              <a:rPr lang="en-US" altLang="ko-KR" sz="2000" b="1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does wishes </a:t>
            </a:r>
            <a:r>
              <a:rPr lang="en-US" altLang="ko-KR" sz="2000" b="1" dirty="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to have accommodations, then s/he should complete </a:t>
            </a:r>
            <a:r>
              <a:rPr lang="en-US" altLang="ko-KR" sz="2000" b="1" u="sng" dirty="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Part 1</a:t>
            </a:r>
            <a:r>
              <a:rPr lang="en-US" altLang="ko-KR" sz="2000" b="1" dirty="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 of a new RA/RM/AAS Request and DC Contact Form.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51AB9F-CF1D-C286-52AA-29BF2379CF5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5872C3BB-18A4-ADB7-A489-7C49DFA95CCB}"/>
              </a:ext>
            </a:extLst>
          </p:cNvPr>
          <p:cNvSpPr/>
          <p:nvPr/>
        </p:nvSpPr>
        <p:spPr>
          <a:xfrm>
            <a:off x="0" y="0"/>
            <a:ext cx="3372465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89D6D5F-2E8B-E39C-F3B8-163CC6B4B2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80" r="16680"/>
          <a:stretch>
            <a:fillRect/>
          </a:stretch>
        </p:blipFill>
        <p:spPr>
          <a:xfrm>
            <a:off x="865816" y="1465010"/>
            <a:ext cx="5003357" cy="5004869"/>
          </a:xfr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F1F7ACC-DA4D-01D1-CEC1-3E0D85E0E523}"/>
              </a:ext>
            </a:extLst>
          </p:cNvPr>
          <p:cNvSpPr/>
          <p:nvPr/>
        </p:nvSpPr>
        <p:spPr>
          <a:xfrm>
            <a:off x="6095999" y="1863083"/>
            <a:ext cx="708112" cy="7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01</a:t>
            </a:r>
            <a:endParaRPr kumimoji="1" lang="ko-Kore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E0455AB-59CC-D55A-1E47-F83FB92EA124}"/>
              </a:ext>
            </a:extLst>
          </p:cNvPr>
          <p:cNvSpPr/>
          <p:nvPr/>
        </p:nvSpPr>
        <p:spPr>
          <a:xfrm>
            <a:off x="7030937" y="1401531"/>
            <a:ext cx="4295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00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Upload </a:t>
            </a:r>
            <a:r>
              <a:rPr lang="en-US" altLang="ko-KR" sz="2000" b="1">
                <a:solidFill>
                  <a:schemeClr val="accent6"/>
                </a:solidFill>
                <a:ea typeface="맑은 고딕" panose="020B0503020000020004" pitchFamily="50" charset="-127"/>
              </a:rPr>
              <a:t>RA/RM/AAS Request and Disability Coordinator Contact Form </a:t>
            </a:r>
            <a:r>
              <a:rPr lang="en-US" altLang="ko-KR" sz="200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to the Wellness and Accommodation E-Folders in CIS (e.g., Disability E-Folder).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07073F9-8F04-5FBF-ECF7-E44F60EECD6E}"/>
              </a:ext>
            </a:extLst>
          </p:cNvPr>
          <p:cNvSpPr/>
          <p:nvPr/>
        </p:nvSpPr>
        <p:spPr>
          <a:xfrm>
            <a:off x="6096000" y="3524356"/>
            <a:ext cx="708112" cy="7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02</a:t>
            </a:r>
            <a:endParaRPr kumimoji="1" lang="ko-Kore-KR" altLang="en-US">
              <a:latin typeface="+mj-lt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0388256-FFE3-F68D-300B-C3464BA0DFDD}"/>
              </a:ext>
            </a:extLst>
          </p:cNvPr>
          <p:cNvSpPr/>
          <p:nvPr/>
        </p:nvSpPr>
        <p:spPr>
          <a:xfrm>
            <a:off x="6096000" y="5185013"/>
            <a:ext cx="708112" cy="7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03</a:t>
            </a:r>
            <a:endParaRPr kumimoji="1" lang="ko-Kore-KR" altLang="en-US">
              <a:latin typeface="+mj-lt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713EB44F-661C-4350-48FA-7AFE20DD8E3F}"/>
              </a:ext>
            </a:extLst>
          </p:cNvPr>
          <p:cNvSpPr/>
          <p:nvPr/>
        </p:nvSpPr>
        <p:spPr>
          <a:xfrm>
            <a:off x="3372465" y="241231"/>
            <a:ext cx="8492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Storage of the RA/RM/AAS Request/Contact Form and Related Documentation</a:t>
            </a:r>
          </a:p>
        </p:txBody>
      </p:sp>
      <p:sp>
        <p:nvSpPr>
          <p:cNvPr id="15" name="직사각형 2">
            <a:extLst>
              <a:ext uri="{FF2B5EF4-FFF2-40B4-BE49-F238E27FC236}">
                <a16:creationId xmlns:a16="http://schemas.microsoft.com/office/drawing/2014/main" id="{0E454A57-39B7-6424-0E66-1A8A182D9860}"/>
              </a:ext>
            </a:extLst>
          </p:cNvPr>
          <p:cNvSpPr/>
          <p:nvPr/>
        </p:nvSpPr>
        <p:spPr>
          <a:xfrm>
            <a:off x="7030937" y="3370581"/>
            <a:ext cx="4295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00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If an AP is developed, update the </a:t>
            </a:r>
            <a:r>
              <a:rPr lang="en-US" altLang="ko-KR" sz="2000" b="1">
                <a:solidFill>
                  <a:schemeClr val="accent6"/>
                </a:solidFill>
                <a:ea typeface="맑은 고딕" panose="020B0503020000020004" pitchFamily="50" charset="-127"/>
              </a:rPr>
              <a:t>notes in the Accommodation Plan Notes </a:t>
            </a:r>
            <a:r>
              <a:rPr lang="en-US" altLang="ko-KR" sz="200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section of CIS.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A3E1D9E9-9FE1-AA81-471E-33107FC161AD}"/>
              </a:ext>
            </a:extLst>
          </p:cNvPr>
          <p:cNvSpPr/>
          <p:nvPr/>
        </p:nvSpPr>
        <p:spPr>
          <a:xfrm>
            <a:off x="7030937" y="4877350"/>
            <a:ext cx="4295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000" b="1">
                <a:solidFill>
                  <a:schemeClr val="accent6"/>
                </a:solidFill>
                <a:ea typeface="맑은 고딕" panose="020B0503020000020004" pitchFamily="50" charset="-127"/>
              </a:rPr>
              <a:t>Store a  hard copy of this form </a:t>
            </a:r>
            <a:r>
              <a:rPr lang="en-US" altLang="ko-KR" sz="200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in the Accommodation File (AF) or Disability No Accommodation File (DNAF), as applicable</a:t>
            </a:r>
            <a:r>
              <a:rPr lang="en-US" altLang="ko-KR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3CB9B5-4849-AAF9-D026-42D925A89EF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1">
            <a:extLst>
              <a:ext uri="{FF2B5EF4-FFF2-40B4-BE49-F238E27FC236}">
                <a16:creationId xmlns:a16="http://schemas.microsoft.com/office/drawing/2014/main" id="{408E0B40-2356-B709-EC62-39768F3C3329}"/>
              </a:ext>
            </a:extLst>
          </p:cNvPr>
          <p:cNvSpPr/>
          <p:nvPr/>
        </p:nvSpPr>
        <p:spPr>
          <a:xfrm>
            <a:off x="959010" y="467935"/>
            <a:ext cx="706523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/>
              </a:rPr>
              <a:t>Part 1: RA/RM/AAS Request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880CC7-A819-08E8-DD0A-C08588125DD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45A218-8A90-D831-AF70-3D5EBFB7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78" y="1120280"/>
            <a:ext cx="9281794" cy="551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사각형: 둥근 위쪽 모서리 207">
            <a:extLst>
              <a:ext uri="{FF2B5EF4-FFF2-40B4-BE49-F238E27FC236}">
                <a16:creationId xmlns:a16="http://schemas.microsoft.com/office/drawing/2014/main" id="{6CA6F6D7-0091-464B-82D3-07C0A850B5B5}"/>
              </a:ext>
            </a:extLst>
          </p:cNvPr>
          <p:cNvSpPr/>
          <p:nvPr/>
        </p:nvSpPr>
        <p:spPr>
          <a:xfrm>
            <a:off x="1881817" y="1411553"/>
            <a:ext cx="2162282" cy="4766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Who Completes Part 2?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9" name="사각형: 둥근 위쪽 모서리 208">
            <a:extLst>
              <a:ext uri="{FF2B5EF4-FFF2-40B4-BE49-F238E27FC236}">
                <a16:creationId xmlns:a16="http://schemas.microsoft.com/office/drawing/2014/main" id="{F3C3C5E7-E984-4E89-9AA1-2651E50D92A3}"/>
              </a:ext>
            </a:extLst>
          </p:cNvPr>
          <p:cNvSpPr/>
          <p:nvPr/>
        </p:nvSpPr>
        <p:spPr>
          <a:xfrm>
            <a:off x="4925208" y="1382823"/>
            <a:ext cx="5384975" cy="498293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Why is Part 2 Required?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" name="사각형: 둥근 모서리 203">
            <a:extLst>
              <a:ext uri="{FF2B5EF4-FFF2-40B4-BE49-F238E27FC236}">
                <a16:creationId xmlns:a16="http://schemas.microsoft.com/office/drawing/2014/main" id="{BBCECF76-FA26-4E5B-BFBD-9CFC86DE8967}"/>
              </a:ext>
            </a:extLst>
          </p:cNvPr>
          <p:cNvSpPr/>
          <p:nvPr/>
        </p:nvSpPr>
        <p:spPr>
          <a:xfrm>
            <a:off x="1796065" y="1888392"/>
            <a:ext cx="2360809" cy="1760324"/>
          </a:xfrm>
          <a:prstGeom prst="roundRect">
            <a:avLst>
              <a:gd name="adj" fmla="val 471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사각형: 둥근 모서리 204">
            <a:extLst>
              <a:ext uri="{FF2B5EF4-FFF2-40B4-BE49-F238E27FC236}">
                <a16:creationId xmlns:a16="http://schemas.microsoft.com/office/drawing/2014/main" id="{53E3C2C4-18D9-48DA-B002-31D84B778C7D}"/>
              </a:ext>
            </a:extLst>
          </p:cNvPr>
          <p:cNvSpPr/>
          <p:nvPr/>
        </p:nvSpPr>
        <p:spPr>
          <a:xfrm>
            <a:off x="4311574" y="1888392"/>
            <a:ext cx="6612245" cy="1760324"/>
          </a:xfrm>
          <a:prstGeom prst="roundRect">
            <a:avLst>
              <a:gd name="adj" fmla="val 471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013"/>
            <a:r>
              <a:rPr lang="en-US" altLang="ko-KR" dirty="0">
                <a:solidFill>
                  <a:schemeClr val="tx1"/>
                </a:solidFill>
              </a:rPr>
              <a:t>A Disability Coordinator </a:t>
            </a:r>
            <a:r>
              <a:rPr lang="en-US" altLang="ko-KR" b="1" dirty="0">
                <a:solidFill>
                  <a:schemeClr val="accent6"/>
                </a:solidFill>
              </a:rPr>
              <a:t>must contact </a:t>
            </a:r>
            <a:r>
              <a:rPr lang="en-US" altLang="ko-KR" dirty="0">
                <a:solidFill>
                  <a:schemeClr val="tx1"/>
                </a:solidFill>
              </a:rPr>
              <a:t>an applicant/student to discuss potential disability accommodation (DA) needs if the applicant/student requests DA and/or discloses a disability. </a:t>
            </a:r>
            <a:endParaRPr lang="ko-KR" altLang="en-US" dirty="0"/>
          </a:p>
        </p:txBody>
      </p:sp>
      <p:sp>
        <p:nvSpPr>
          <p:cNvPr id="206" name="사각형: 둥근 모서리 205">
            <a:extLst>
              <a:ext uri="{FF2B5EF4-FFF2-40B4-BE49-F238E27FC236}">
                <a16:creationId xmlns:a16="http://schemas.microsoft.com/office/drawing/2014/main" id="{B5CF6158-F574-4093-B4F0-9F275D451E8E}"/>
              </a:ext>
            </a:extLst>
          </p:cNvPr>
          <p:cNvSpPr/>
          <p:nvPr/>
        </p:nvSpPr>
        <p:spPr>
          <a:xfrm>
            <a:off x="1796064" y="3864033"/>
            <a:ext cx="4453907" cy="2346740"/>
          </a:xfrm>
          <a:prstGeom prst="roundRect">
            <a:avLst>
              <a:gd name="adj" fmla="val 471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사각형: 둥근 모서리 211">
            <a:extLst>
              <a:ext uri="{FF2B5EF4-FFF2-40B4-BE49-F238E27FC236}">
                <a16:creationId xmlns:a16="http://schemas.microsoft.com/office/drawing/2014/main" id="{8562347D-9CF5-4F4E-AF72-F7BD4C6D4690}"/>
              </a:ext>
            </a:extLst>
          </p:cNvPr>
          <p:cNvSpPr/>
          <p:nvPr/>
        </p:nvSpPr>
        <p:spPr>
          <a:xfrm>
            <a:off x="1974722" y="2241555"/>
            <a:ext cx="1976472" cy="1053997"/>
          </a:xfrm>
          <a:prstGeom prst="roundRect">
            <a:avLst>
              <a:gd name="adj" fmla="val 50000"/>
            </a:avLst>
          </a:prstGeom>
          <a:solidFill>
            <a:srgbClr val="FC5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/>
              <a:t>Completed by the Disability Coordinator</a:t>
            </a:r>
            <a:endParaRPr lang="ko-KR" altLang="en-US" b="1"/>
          </a:p>
        </p:txBody>
      </p:sp>
      <p:grpSp>
        <p:nvGrpSpPr>
          <p:cNvPr id="230" name="그룹 229">
            <a:extLst>
              <a:ext uri="{FF2B5EF4-FFF2-40B4-BE49-F238E27FC236}">
                <a16:creationId xmlns:a16="http://schemas.microsoft.com/office/drawing/2014/main" id="{DD128501-398F-4186-8BEF-81C6BA5BA4AA}"/>
              </a:ext>
            </a:extLst>
          </p:cNvPr>
          <p:cNvGrpSpPr/>
          <p:nvPr/>
        </p:nvGrpSpPr>
        <p:grpSpPr>
          <a:xfrm>
            <a:off x="1796062" y="3996965"/>
            <a:ext cx="4453907" cy="1625111"/>
            <a:chOff x="1247074" y="4855832"/>
            <a:chExt cx="2621737" cy="1384383"/>
          </a:xfrm>
        </p:grpSpPr>
        <p:sp>
          <p:nvSpPr>
            <p:cNvPr id="214" name="사각형: 둥근 모서리 213">
              <a:extLst>
                <a:ext uri="{FF2B5EF4-FFF2-40B4-BE49-F238E27FC236}">
                  <a16:creationId xmlns:a16="http://schemas.microsoft.com/office/drawing/2014/main" id="{C6E40072-4260-47CF-9CE7-7F1EE799675F}"/>
                </a:ext>
              </a:extLst>
            </p:cNvPr>
            <p:cNvSpPr/>
            <p:nvPr/>
          </p:nvSpPr>
          <p:spPr>
            <a:xfrm>
              <a:off x="1821558" y="4855832"/>
              <a:ext cx="1454046" cy="3232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2A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2B9523D-89CE-48A6-8FAE-8B978CCD9EFE}"/>
                </a:ext>
              </a:extLst>
            </p:cNvPr>
            <p:cNvSpPr txBox="1"/>
            <p:nvPr/>
          </p:nvSpPr>
          <p:spPr>
            <a:xfrm>
              <a:off x="1247074" y="5217691"/>
              <a:ext cx="2621737" cy="102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algn="ctr"/>
              <a:r>
                <a:rPr lang="en-US" altLang="ko-KR" dirty="0"/>
                <a:t>A DC must contact an applicant/student to discuss potential DA needs if the applicant/student requests or indicates a DA “may” be needed.</a:t>
              </a:r>
            </a:p>
          </p:txBody>
        </p:sp>
      </p:grpSp>
      <p:sp>
        <p:nvSpPr>
          <p:cNvPr id="249" name="TextBox 248">
            <a:extLst>
              <a:ext uri="{FF2B5EF4-FFF2-40B4-BE49-F238E27FC236}">
                <a16:creationId xmlns:a16="http://schemas.microsoft.com/office/drawing/2014/main" id="{1C3C09E5-6FF4-40DD-A326-9F1AE81F2A4F}"/>
              </a:ext>
            </a:extLst>
          </p:cNvPr>
          <p:cNvSpPr txBox="1"/>
          <p:nvPr/>
        </p:nvSpPr>
        <p:spPr>
          <a:xfrm>
            <a:off x="1190907" y="647227"/>
            <a:ext cx="928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Part 2: Disability Coordinator Contact</a:t>
            </a:r>
            <a:endParaRPr lang="ko-KR" altLang="en-US" sz="3200" b="1">
              <a:solidFill>
                <a:schemeClr val="tx2"/>
              </a:solidFill>
              <a:cs typeface="Noto Sans" panose="020B0502040504020204" pitchFamily="34" charset="0"/>
            </a:endParaRPr>
          </a:p>
        </p:txBody>
      </p:sp>
      <p:sp>
        <p:nvSpPr>
          <p:cNvPr id="2" name="사각형: 둥근 모서리 205">
            <a:extLst>
              <a:ext uri="{FF2B5EF4-FFF2-40B4-BE49-F238E27FC236}">
                <a16:creationId xmlns:a16="http://schemas.microsoft.com/office/drawing/2014/main" id="{905FD631-0309-6699-FB44-14E05F5C27B9}"/>
              </a:ext>
            </a:extLst>
          </p:cNvPr>
          <p:cNvSpPr/>
          <p:nvPr/>
        </p:nvSpPr>
        <p:spPr>
          <a:xfrm>
            <a:off x="6363264" y="3864032"/>
            <a:ext cx="4560555" cy="2346739"/>
          </a:xfrm>
          <a:prstGeom prst="roundRect">
            <a:avLst>
              <a:gd name="adj" fmla="val 471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29">
            <a:extLst>
              <a:ext uri="{FF2B5EF4-FFF2-40B4-BE49-F238E27FC236}">
                <a16:creationId xmlns:a16="http://schemas.microsoft.com/office/drawing/2014/main" id="{A4807365-9B5D-3AB4-7CFD-923D47B6A64C}"/>
              </a:ext>
            </a:extLst>
          </p:cNvPr>
          <p:cNvGrpSpPr/>
          <p:nvPr/>
        </p:nvGrpSpPr>
        <p:grpSpPr>
          <a:xfrm>
            <a:off x="6369358" y="3974934"/>
            <a:ext cx="4453907" cy="2179108"/>
            <a:chOff x="1247074" y="4855832"/>
            <a:chExt cx="2560428" cy="1856316"/>
          </a:xfrm>
        </p:grpSpPr>
        <p:sp>
          <p:nvSpPr>
            <p:cNvPr id="4" name="사각형: 둥근 모서리 213">
              <a:extLst>
                <a:ext uri="{FF2B5EF4-FFF2-40B4-BE49-F238E27FC236}">
                  <a16:creationId xmlns:a16="http://schemas.microsoft.com/office/drawing/2014/main" id="{BE6BE61B-7831-4FA2-3E67-6B9DD4227BE6}"/>
                </a:ext>
              </a:extLst>
            </p:cNvPr>
            <p:cNvSpPr/>
            <p:nvPr/>
          </p:nvSpPr>
          <p:spPr>
            <a:xfrm>
              <a:off x="1821558" y="4855832"/>
              <a:ext cx="1454046" cy="3232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2B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BA0851-CA64-341D-B6A6-62647C66E256}"/>
                </a:ext>
              </a:extLst>
            </p:cNvPr>
            <p:cNvSpPr txBox="1"/>
            <p:nvPr/>
          </p:nvSpPr>
          <p:spPr>
            <a:xfrm>
              <a:off x="1247074" y="5217691"/>
              <a:ext cx="2560428" cy="1494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algn="ctr"/>
              <a:r>
                <a:rPr lang="en-US" altLang="ko-KR"/>
                <a:t>A DC must contact an applicant/student to discuss potential DA needs if the applicant/student </a:t>
              </a:r>
              <a:r>
                <a:rPr lang="en-US" altLang="ko-KR" b="1"/>
                <a:t>did not make a formal DA request </a:t>
              </a:r>
              <a:r>
                <a:rPr lang="en-US" altLang="ko-KR"/>
                <a:t>but </a:t>
              </a:r>
              <a:r>
                <a:rPr lang="en-US" altLang="ko-KR" b="1" u="sng">
                  <a:solidFill>
                    <a:schemeClr val="accent6"/>
                  </a:solidFill>
                </a:rPr>
                <a:t>instead disclosed their disability via the 653, documentation of disability, or via any other communication method</a:t>
              </a:r>
              <a:r>
                <a:rPr lang="en-US" altLang="ko-KR"/>
                <a:t>. </a:t>
              </a:r>
              <a:endParaRPr lang="ko-KR" alt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5DCBF-B645-29CA-4EF5-73C328BB0D4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1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2" y="1769035"/>
            <a:ext cx="7553062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8" y="783392"/>
            <a:ext cx="10587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Part 2A – Documenting Request for RA/RM/AAS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B29FEA-7C40-E014-58B2-43CBDD86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228" y="2434475"/>
            <a:ext cx="6774767" cy="24919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629B08-E8A2-E413-C0DE-E4F3A35141CD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0B4AFE-3129-C89C-437B-0BF8B2D7479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3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2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5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8" y="783392"/>
            <a:ext cx="10587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Part 1 Must Be Completed Before Moving Forward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28082-35E3-2C86-EEFD-F49DBD4A8A41}"/>
              </a:ext>
            </a:extLst>
          </p:cNvPr>
          <p:cNvSpPr txBox="1"/>
          <p:nvPr/>
        </p:nvSpPr>
        <p:spPr>
          <a:xfrm>
            <a:off x="6758474" y="2285604"/>
            <a:ext cx="4285561" cy="340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eaLnBrk="0" hangingPunct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u="sng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Ensure that PART 1 has been completed in its entirety.</a:t>
            </a:r>
            <a:r>
              <a:rPr lang="en-US" sz="2400" b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eaLnBrk="0" hangingPunct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first box was checked without listing specific accommodations (i.e., says “See IEP,” for example), </a:t>
            </a:r>
            <a:r>
              <a:rPr lang="en-US" sz="20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 contact the applicant to define the specific RA/RM/AAS(s) being requested and document in Part 1 of the form.</a:t>
            </a:r>
            <a:r>
              <a:rPr lang="en-US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D4C67EC-B047-8474-CC4E-916C2E9BD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62205" y="3225988"/>
            <a:ext cx="1502577" cy="1391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FD46C8-BC54-8EBC-2D48-77E64BEA2F61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5B1BBA-3AB8-A412-4A63-536504FE7B0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6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3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5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0587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 the outcome(s) of the RA/RM/AAS process </a:t>
            </a:r>
          </a:p>
          <a:p>
            <a:pPr lvl="0"/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wants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 RA/RM/AAS and AP is Developed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919D2-B794-DDA1-E74D-E94EC51E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98" y="1937217"/>
            <a:ext cx="7917866" cy="3924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AF815B-2407-7BC7-CC70-39E6253F956A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7D879A-E474-351C-8A9E-655FADF6BDA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0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3 </a:t>
            </a:r>
            <a:r>
              <a:rPr lang="en-US" altLang="ko-KR" b="1">
                <a:solidFill>
                  <a:schemeClr val="bg1"/>
                </a:solidFill>
                <a:ea typeface="맑은 고딕" panose="020B0503020000020004" pitchFamily="50" charset="-127"/>
              </a:rPr>
              <a:t>(cont.)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5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122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 the outcome(s) of the interactive RA/RM/AAS process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does not want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RA/RM/AAS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4AA40-4FA2-728B-5B5A-74C305E6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44" y="2504378"/>
            <a:ext cx="6675698" cy="283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0F24E-C33E-E347-DE41-2F0BE6194333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95AC25-C5AA-D178-7AB0-DC8D5373173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3 </a:t>
            </a:r>
            <a:r>
              <a:rPr lang="en-US" altLang="ko-KR" b="1">
                <a:solidFill>
                  <a:schemeClr val="bg1"/>
                </a:solidFill>
                <a:ea typeface="맑은 고딕" panose="020B0503020000020004" pitchFamily="50" charset="-127"/>
              </a:rPr>
              <a:t>(cont.)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4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1204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 the outcome(s) of the interactive RA/RM/AAS process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Center and 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Cannot Agree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 – Reasonableness Determination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A4BBF-6661-9E26-F5D9-0006B266E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310" y="2504378"/>
            <a:ext cx="6637595" cy="283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ACFED5-2E02-62CB-A4FC-225CEFFF42CE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BA29C5-E58B-A347-7374-1FD8864782F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1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2" y="1769035"/>
            <a:ext cx="7553062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8" y="783392"/>
            <a:ext cx="10587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Part 2B – Disclosure of Disability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629B08-E8A2-E413-C0DE-E4F3A35141CD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2B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0B4AFE-3129-C89C-437B-0BF8B2D7479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1CECB7-E0E1-EFCA-3645-77C8FB22C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19" y="876079"/>
            <a:ext cx="8352244" cy="51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6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RoutingRuleDescription xmlns="http://schemas.microsoft.com/sharepoint/v3">DA Request Form Guidance</RoutingRuleDescription>
    <PublishingStartDate xmlns="http://schemas.microsoft.com/sharepoint/v3" xsi:nil="true"/>
    <_DCDateCreated xmlns="http://schemas.microsoft.com/sharepoint/v3/fields" xsi:nil="true"/>
    <_dlc_DocId xmlns="b22f8f74-215c-4154-9939-bd29e4e8980e">XRUYQT3274NZ-1295120815-341</_dlc_DocId>
    <_dlc_DocIdUrl xmlns="b22f8f74-215c-4154-9939-bd29e4e8980e">
      <Url>https://supportservices.jobcorps.gov/disability/_layouts/15/DocIdRedir.aspx?ID=XRUYQT3274NZ-1295120815-341</Url>
      <Description>XRUYQT3274NZ-1295120815-341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0022F1A0D1C40B084E91E69C83124" ma:contentTypeVersion="14" ma:contentTypeDescription="Create a new document." ma:contentTypeScope="" ma:versionID="e1b31ea0773c203abd828f378b237c9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b22f8f74-215c-4154-9939-bd29e4e8980e" targetNamespace="http://schemas.microsoft.com/office/2006/metadata/properties" ma:root="true" ma:fieldsID="06b32342b0b5b4cfc196223ba1900aca" ns1:_="" ns2:_="" ns3:_="">
    <xsd:import namespace="http://schemas.microsoft.com/sharepoint/v3"/>
    <xsd:import namespace="http://schemas.microsoft.com/sharepoint/v3/fields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RoutingRuleDescription"/>
                <xsd:element ref="ns2:_DCDateCreat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  <xsd:element name="RoutingRuleDescription" ma:index="6" ma:displayName="Description" ma:description="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Created" ma:description="The date on which this resource was created" ma:format="DateTime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2A021A-7AAB-4FB2-8EB4-366CB697E0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1350FA-4BE9-495B-91B8-91004952C0A6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295e0f64-832a-4b65-97b3-3a4fcc9b2612"/>
    <ds:schemaRef ds:uri="http://www.w3.org/XML/1998/namespace"/>
    <ds:schemaRef ds:uri="http://purl.org/dc/dcmitype/"/>
    <ds:schemaRef ds:uri="bb0567bd-b7b2-4727-b5b5-ecdc32abdbd3"/>
  </ds:schemaRefs>
</ds:datastoreItem>
</file>

<file path=customXml/itemProps3.xml><?xml version="1.0" encoding="utf-8"?>
<ds:datastoreItem xmlns:ds="http://schemas.openxmlformats.org/officeDocument/2006/customXml" ds:itemID="{C6077A5F-B9B4-4D31-9D92-3FFA96D49D95}"/>
</file>

<file path=customXml/itemProps4.xml><?xml version="1.0" encoding="utf-8"?>
<ds:datastoreItem xmlns:ds="http://schemas.openxmlformats.org/officeDocument/2006/customXml" ds:itemID="{443B3BAC-88FC-47DB-94F9-1D18D58526C9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690</Words>
  <Application>Microsoft Office PowerPoint</Application>
  <PresentationFormat>Widescreen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맑은 고딕</vt:lpstr>
      <vt:lpstr>Arial</vt:lpstr>
      <vt:lpstr>Calibri</vt:lpstr>
      <vt:lpstr>Noto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Request Form Guidance</dc:title>
  <dc:creator>Debbie Marrs</dc:creator>
  <cp:lastModifiedBy>Crystal Grinevicius</cp:lastModifiedBy>
  <cp:revision>6</cp:revision>
  <dcterms:created xsi:type="dcterms:W3CDTF">2022-12-16T20:29:52Z</dcterms:created>
  <dcterms:modified xsi:type="dcterms:W3CDTF">2025-01-31T19:09:15Z</dcterms:modified>
  <cp:category>DA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0x01010009F0022F1A0D1C40B084E91E69C83124</vt:lpwstr>
  </property>
  <property fmtid="{D5CDD505-2E9C-101B-9397-08002B2CF9AE}" pid="3" name="_dlc_DocIdItemGuid">
    <vt:lpwstr>781edc3d-8051-424a-a299-56d4c45320a5</vt:lpwstr>
  </property>
</Properties>
</file>