
<file path=[Content_Types].xml><?xml version="1.0" encoding="utf-8"?>
<Types xmlns="http://schemas.openxmlformats.org/package/2006/content-types">
  <Default Extension="jpeg" ContentType="image/jpeg"/>
  <Default Extension="rels" ContentType="application/vnd.openxmlformats-package.relationships+xml"/>
  <Default Extension="fntdata" ContentType="application/x-fontdata"/>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ppt/revisionInfo.xml" ContentType="application/vnd.ms-powerpoint.revisioninfo+xml"/>
  <Override PartName="/customXml/itemProps1.xml" ContentType="application/vnd.openxmlformats-officedocument.customXmlProperties+xml"/>
  <Override PartName="/docProps/core.xml" ContentType="application/vnd.openxmlformats-package.core-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752" r:id="rId4"/>
    <p:sldMasterId id="2147483755" r:id="rId5"/>
  </p:sldMasterIdLst>
  <p:notesMasterIdLst>
    <p:notesMasterId r:id="rId7"/>
  </p:notesMasterIdLst>
  <p:handoutMasterIdLst>
    <p:handoutMasterId r:id="rId8"/>
  </p:handoutMasterIdLst>
  <p:sldIdLst>
    <p:sldId id="550" r:id="rId6"/>
  </p:sldIdLst>
  <p:sldSz cx="12192000" cy="6858000"/>
  <p:notesSz cx="6858000" cy="9144000"/>
  <p:embeddedFontLst>
    <p:embeddedFont>
      <p:font typeface="맑은 고딕" panose="020B0503020000020004" pitchFamily="34" charset="-127"/>
      <p:regular r:id="rId9"/>
      <p:bold r:id="rId10"/>
    </p:embeddedFont>
    <p:embeddedFont>
      <p:font typeface="Calibri" panose="020F0502020204030204" pitchFamily="34" charset="0"/>
      <p:regular r:id="rId11"/>
      <p:bold r:id="rId12"/>
      <p:italic r:id="rId13"/>
      <p:boldItalic r:id="rId14"/>
    </p:embeddedFont>
    <p:embeddedFont>
      <p:font typeface="Noto Sans" panose="020B0502040504020204" pitchFamily="34" charset="0"/>
      <p:regular r:id="rId15"/>
      <p:bold r:id="rId16"/>
      <p:italic r:id="rId17"/>
      <p:boldItalic r:id="rId1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614" userDrawn="1">
          <p15:clr>
            <a:srgbClr val="A4A3A4"/>
          </p15:clr>
        </p15:guide>
        <p15:guide id="4" orient="horz" pos="958" userDrawn="1">
          <p15:clr>
            <a:srgbClr val="A4A3A4"/>
          </p15:clr>
        </p15:guide>
        <p15:guide id="5" orient="horz" pos="3903" userDrawn="1">
          <p15:clr>
            <a:srgbClr val="A4A3A4"/>
          </p15:clr>
        </p15:guide>
        <p15:guide id="6" pos="2196" userDrawn="1">
          <p15:clr>
            <a:srgbClr val="A4A3A4"/>
          </p15:clr>
        </p15:guide>
        <p15:guide id="7" pos="5496" userDrawn="1">
          <p15:clr>
            <a:srgbClr val="A4A3A4"/>
          </p15:clr>
        </p15:guide>
        <p15:guide id="8" pos="463" userDrawn="1">
          <p15:clr>
            <a:srgbClr val="A4A3A4"/>
          </p15:clr>
        </p15:guide>
        <p15:guide id="9" pos="7219" userDrawn="1">
          <p15:clr>
            <a:srgbClr val="A4A3A4"/>
          </p15:clr>
        </p15:guide>
        <p15:guide id="10" orient="horz" pos="3682" userDrawn="1">
          <p15:clr>
            <a:srgbClr val="A4A3A4"/>
          </p15:clr>
        </p15:guide>
        <p15:guide id="11" orient="horz" pos="1185" userDrawn="1">
          <p15:clr>
            <a:srgbClr val="A4A3A4"/>
          </p15:clr>
        </p15:guide>
        <p15:guide id="12" orient="horz" pos="3906"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3249"/>
    <a:srgbClr val="404040"/>
    <a:srgbClr val="262F4A"/>
    <a:srgbClr val="38475C"/>
    <a:srgbClr val="FFFFFF"/>
    <a:srgbClr val="4B8D33"/>
    <a:srgbClr val="34987E"/>
    <a:srgbClr val="443B31"/>
    <a:srgbClr val="194452"/>
    <a:srgbClr val="FE7F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EC21CE-D335-4DA2-AE8A-9038AD74D962}" v="35" dt="2022-04-11T14:56:20.530"/>
  </p1510:revLst>
</p1510:revInfo>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1703" autoAdjust="0"/>
  </p:normalViewPr>
  <p:slideViewPr>
    <p:cSldViewPr snapToGrid="0">
      <p:cViewPr varScale="1">
        <p:scale>
          <a:sx n="75" d="100"/>
          <a:sy n="75" d="100"/>
        </p:scale>
        <p:origin x="1812" y="78"/>
      </p:cViewPr>
      <p:guideLst>
        <p:guide pos="3840"/>
        <p:guide orient="horz" pos="2614"/>
        <p:guide orient="horz" pos="958"/>
        <p:guide orient="horz" pos="3903"/>
        <p:guide pos="2196"/>
        <p:guide pos="5496"/>
        <p:guide pos="463"/>
        <p:guide pos="7219"/>
        <p:guide orient="horz" pos="3682"/>
        <p:guide orient="horz" pos="1185"/>
        <p:guide orient="horz" pos="3906"/>
      </p:guideLst>
    </p:cSldViewPr>
  </p:slid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80" d="100"/>
          <a:sy n="80" d="100"/>
        </p:scale>
        <p:origin x="2316"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font" Target="fonts/font5.fntdata"/><Relationship Id="rId18" Type="http://schemas.openxmlformats.org/officeDocument/2006/relationships/font" Target="fonts/font10.fntdata"/><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notesMaster" Target="notesMasters/notesMaster1.xml"/><Relationship Id="rId12" Type="http://schemas.openxmlformats.org/officeDocument/2006/relationships/font" Target="fonts/font4.fntdata"/><Relationship Id="rId17" Type="http://schemas.openxmlformats.org/officeDocument/2006/relationships/font" Target="fonts/font9.fntdata"/><Relationship Id="rId2" Type="http://schemas.openxmlformats.org/officeDocument/2006/relationships/customXml" Target="../customXml/item2.xml"/><Relationship Id="rId16" Type="http://schemas.openxmlformats.org/officeDocument/2006/relationships/font" Target="fonts/font8.fntdata"/><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font" Target="fonts/font3.fntdata"/><Relationship Id="rId24" Type="http://schemas.openxmlformats.org/officeDocument/2006/relationships/customXml" Target="../customXml/item4.xml"/><Relationship Id="rId5" Type="http://schemas.openxmlformats.org/officeDocument/2006/relationships/slideMaster" Target="slideMasters/slideMaster2.xml"/><Relationship Id="rId15" Type="http://schemas.openxmlformats.org/officeDocument/2006/relationships/font" Target="fonts/font7.fntdata"/><Relationship Id="rId23" Type="http://schemas.microsoft.com/office/2015/10/relationships/revisionInfo" Target="revisionInfo.xml"/><Relationship Id="rId10" Type="http://schemas.openxmlformats.org/officeDocument/2006/relationships/font" Target="fonts/font2.fntdata"/><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font1.fntdata"/><Relationship Id="rId14" Type="http://schemas.openxmlformats.org/officeDocument/2006/relationships/font" Target="fonts/font6.fntdata"/><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a:extLst>
              <a:ext uri="{FF2B5EF4-FFF2-40B4-BE49-F238E27FC236}">
                <a16:creationId xmlns:a16="http://schemas.microsoft.com/office/drawing/2014/main" id="{37CEF279-2E15-4639-9B74-24AF331EBF2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a:extLst>
              <a:ext uri="{FF2B5EF4-FFF2-40B4-BE49-F238E27FC236}">
                <a16:creationId xmlns:a16="http://schemas.microsoft.com/office/drawing/2014/main" id="{4E7E544A-78E0-43E2-9ADF-E7613557C8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50F90C4-2F4F-418E-A302-DCC75C5422B9}" type="datetimeFigureOut">
              <a:rPr lang="ko-KR" altLang="en-US" smtClean="0"/>
              <a:t>2023-01-26</a:t>
            </a:fld>
            <a:endParaRPr lang="ko-KR" altLang="en-US"/>
          </a:p>
        </p:txBody>
      </p:sp>
      <p:sp>
        <p:nvSpPr>
          <p:cNvPr id="4" name="바닥글 개체 틀 3">
            <a:extLst>
              <a:ext uri="{FF2B5EF4-FFF2-40B4-BE49-F238E27FC236}">
                <a16:creationId xmlns:a16="http://schemas.microsoft.com/office/drawing/2014/main" id="{CD14329D-A6E8-47B0-B12F-C7195E7B57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a:extLst>
              <a:ext uri="{FF2B5EF4-FFF2-40B4-BE49-F238E27FC236}">
                <a16:creationId xmlns:a16="http://schemas.microsoft.com/office/drawing/2014/main" id="{F6688D1B-D942-460E-ABC2-9DD359F79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F991B10-EB8B-4D0E-9ABE-484E31D17EED}" type="slidenum">
              <a:rPr lang="ko-KR" altLang="en-US" smtClean="0"/>
              <a:t>‹#›</a:t>
            </a:fld>
            <a:endParaRPr lang="ko-KR" altLang="en-US"/>
          </a:p>
        </p:txBody>
      </p:sp>
    </p:spTree>
    <p:extLst>
      <p:ext uri="{BB962C8B-B14F-4D97-AF65-F5344CB8AC3E}">
        <p14:creationId xmlns:p14="http://schemas.microsoft.com/office/powerpoint/2010/main" val="5359312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DA84D0-09CB-457F-A9F1-AC1FBFD03692}" type="datetimeFigureOut">
              <a:rPr lang="ko-KR" altLang="en-US" smtClean="0"/>
              <a:t>2023-01-26</a:t>
            </a:fld>
            <a:endParaRPr lang="ko-KR" altLang="en-US"/>
          </a:p>
        </p:txBody>
      </p:sp>
      <p:sp>
        <p:nvSpPr>
          <p:cNvPr id="4" name="슬라이드 이미지 개체 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59B364-7A05-4171-A3A2-3E03EC49ED10}" type="slidenum">
              <a:rPr lang="ko-KR" altLang="en-US" smtClean="0"/>
              <a:t>‹#›</a:t>
            </a:fld>
            <a:endParaRPr lang="ko-KR" altLang="en-US"/>
          </a:p>
        </p:txBody>
      </p:sp>
    </p:spTree>
    <p:extLst>
      <p:ext uri="{BB962C8B-B14F-4D97-AF65-F5344CB8AC3E}">
        <p14:creationId xmlns:p14="http://schemas.microsoft.com/office/powerpoint/2010/main" val="1974542629"/>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685800" y="1143000"/>
            <a:ext cx="5486400" cy="3086100"/>
          </a:xfrm>
        </p:spPr>
      </p:sp>
      <p:sp>
        <p:nvSpPr>
          <p:cNvPr id="3" name="슬라이드 노트 개체 틀 2"/>
          <p:cNvSpPr>
            <a:spLocks noGrp="1"/>
          </p:cNvSpPr>
          <p:nvPr>
            <p:ph type="body" idx="1"/>
          </p:nvPr>
        </p:nvSpPr>
        <p:spPr/>
        <p:txBody>
          <a:bodyPr>
            <a:normAutofit/>
          </a:bodyPr>
          <a:lstStyle/>
          <a:p>
            <a:r>
              <a:rPr lang="en-US" altLang="ko-KR" dirty="0"/>
              <a:t>If there is disclosure that this is a person with a disability, the individual will need to be engaged in the </a:t>
            </a:r>
            <a:r>
              <a:rPr lang="en-US" altLang="ko-KR"/>
              <a:t>interactive disability </a:t>
            </a:r>
            <a:r>
              <a:rPr lang="en-US" altLang="ko-KR" dirty="0"/>
              <a:t>accommodation process even if it is determined that the animal in question is not a service animal. In working through the interactive reasonable accommodation process, it “may” be determined that the animal is actually an assistance animal and therefore an accommodation request that must be processed in the same manner as all other accommodation requests. If there are questions related to this process, please contact your RDIC for assistance.</a:t>
            </a:r>
            <a:endParaRPr lang="ko-KR" altLang="en-US" dirty="0"/>
          </a:p>
        </p:txBody>
      </p:sp>
      <p:sp>
        <p:nvSpPr>
          <p:cNvPr id="4" name="슬라이드 번호 개체 틀 3"/>
          <p:cNvSpPr>
            <a:spLocks noGrp="1"/>
          </p:cNvSpPr>
          <p:nvPr>
            <p:ph type="sldNum" sz="quarter" idx="10"/>
          </p:nvPr>
        </p:nvSpPr>
        <p:spPr/>
        <p:txBody>
          <a:bodyPr/>
          <a:lstStyle/>
          <a:p>
            <a:pPr marL="0" marR="0" lvl="0" indent="0" algn="r" defTabSz="914400" rtl="0" eaLnBrk="1" fontAlgn="auto" latinLnBrk="1" hangingPunct="1">
              <a:lnSpc>
                <a:spcPct val="100000"/>
              </a:lnSpc>
              <a:spcBef>
                <a:spcPts val="0"/>
              </a:spcBef>
              <a:spcAft>
                <a:spcPts val="0"/>
              </a:spcAft>
              <a:buClrTx/>
              <a:buSzTx/>
              <a:buFontTx/>
              <a:buNone/>
              <a:tabLst/>
              <a:defRPr/>
            </a:pPr>
            <a:fld id="{8498C770-440F-4842-BB68-5BB8E05A86FA}" type="slidenum">
              <a:rPr kumimoji="0" lang="ko-KR" altLang="en-US" sz="1200" b="0" i="0" u="none" strike="noStrike" kern="1200" cap="none" spc="0" normalizeH="0" baseline="0" noProof="0" smtClean="0">
                <a:ln>
                  <a:noFill/>
                </a:ln>
                <a:solidFill>
                  <a:prstClr val="black"/>
                </a:solidFill>
                <a:effectLst/>
                <a:uLnTx/>
                <a:uFillTx/>
                <a:latin typeface="맑은 고딕"/>
                <a:ea typeface="맑은 고딕" panose="020B0503020000020004" pitchFamily="50" charset="-127"/>
                <a:cs typeface="+mn-cs"/>
              </a:rPr>
              <a:pPr marL="0" marR="0" lvl="0" indent="0" algn="r" defTabSz="914400" rtl="0" eaLnBrk="1" fontAlgn="auto" latinLnBrk="1" hangingPunct="1">
                <a:lnSpc>
                  <a:spcPct val="100000"/>
                </a:lnSpc>
                <a:spcBef>
                  <a:spcPts val="0"/>
                </a:spcBef>
                <a:spcAft>
                  <a:spcPts val="0"/>
                </a:spcAft>
                <a:buClrTx/>
                <a:buSzTx/>
                <a:buFontTx/>
                <a:buNone/>
                <a:tabLst/>
                <a:defRPr/>
              </a:pPr>
              <a:t>1</a:t>
            </a:fld>
            <a:endParaRPr kumimoji="0" lang="ko-KR" altLang="en-US" sz="1200" b="0" i="0" u="none" strike="noStrike" kern="1200" cap="none" spc="0" normalizeH="0" baseline="0" noProof="0">
              <a:ln>
                <a:noFill/>
              </a:ln>
              <a:solidFill>
                <a:prstClr val="black"/>
              </a:solidFill>
              <a:effectLst/>
              <a:uLnTx/>
              <a:uFillTx/>
              <a:latin typeface="맑은 고딕"/>
              <a:ea typeface="맑은 고딕" panose="020B0503020000020004" pitchFamily="50" charset="-127"/>
              <a:cs typeface="+mn-cs"/>
            </a:endParaRPr>
          </a:p>
        </p:txBody>
      </p:sp>
    </p:spTree>
    <p:extLst>
      <p:ext uri="{BB962C8B-B14F-4D97-AF65-F5344CB8AC3E}">
        <p14:creationId xmlns:p14="http://schemas.microsoft.com/office/powerpoint/2010/main" val="294749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4_제목만">
    <p:bg>
      <p:bgPr>
        <a:solidFill>
          <a:schemeClr val="bg1"/>
        </a:solidFill>
        <a:effectLst/>
      </p:bgPr>
    </p:bg>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fld id="{130FFD59-365E-47FC-9D1A-1F9B7F1EF600}" type="datetimeFigureOut">
              <a:rPr lang="ko-KR" altLang="en-US" smtClean="0"/>
              <a:pPr/>
              <a:t>2023-01-26</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FD9960C5-B0B3-4566-AE49-E4A6D2C8B6D1}" type="slidenum">
              <a:rPr lang="ko-KR" altLang="en-US" smtClean="0"/>
              <a:pPr/>
              <a:t>‹#›</a:t>
            </a:fld>
            <a:endParaRPr lang="ko-KR" altLang="en-US"/>
          </a:p>
        </p:txBody>
      </p:sp>
      <p:sp>
        <p:nvSpPr>
          <p:cNvPr id="2" name="제목 1"/>
          <p:cNvSpPr>
            <a:spLocks noGrp="1"/>
          </p:cNvSpPr>
          <p:nvPr>
            <p:ph type="title" hasCustomPrompt="1"/>
          </p:nvPr>
        </p:nvSpPr>
        <p:spPr>
          <a:xfrm>
            <a:off x="664502" y="338220"/>
            <a:ext cx="10862997" cy="778098"/>
          </a:xfrm>
          <a:noFill/>
          <a:ln w="9525">
            <a:noFill/>
            <a:miter lim="800000"/>
            <a:headEnd/>
            <a:tailEnd/>
          </a:ln>
        </p:spPr>
        <p:txBody>
          <a:bodyPr vert="horz" wrap="square" lIns="91440" tIns="45720" rIns="91440" bIns="45720" numCol="1" rtlCol="0" anchor="ctr" anchorCtr="0" compatLnSpc="1">
            <a:prstTxWarp prst="textNoShape">
              <a:avLst/>
            </a:prstTxWarp>
            <a:normAutofit/>
          </a:bodyPr>
          <a:lstStyle>
            <a:lvl1pPr algn="ctr" defTabSz="914400" rtl="0" eaLnBrk="1" fontAlgn="base" latinLnBrk="1" hangingPunct="1">
              <a:spcBef>
                <a:spcPct val="0"/>
              </a:spcBef>
              <a:spcAft>
                <a:spcPct val="0"/>
              </a:spcAft>
              <a:buNone/>
              <a:defRPr lang="ko-KR" altLang="en-US" sz="3600" b="1" kern="1200" baseline="0">
                <a:solidFill>
                  <a:schemeClr val="tx1"/>
                </a:solidFill>
                <a:latin typeface="+mj-lt"/>
                <a:ea typeface="맑은 고딕" panose="020B0503020000020004" pitchFamily="50" charset="-127"/>
                <a:cs typeface="+mj-cs"/>
              </a:defRPr>
            </a:lvl1pPr>
          </a:lstStyle>
          <a:p>
            <a:r>
              <a:rPr lang="en-US" altLang="ko-KR" dirty="0"/>
              <a:t>Edit a master title style</a:t>
            </a:r>
            <a:endParaRPr lang="ko-KR" altLang="en-US" dirty="0"/>
          </a:p>
        </p:txBody>
      </p:sp>
    </p:spTree>
    <p:extLst>
      <p:ext uri="{BB962C8B-B14F-4D97-AF65-F5344CB8AC3E}">
        <p14:creationId xmlns:p14="http://schemas.microsoft.com/office/powerpoint/2010/main" val="112971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F708B-1CF3-4493-9245-6EB97AB10B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9AD0E6B-B801-4397-97C8-72C723A46C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C5864C-7B52-4355-8CF4-33C4B111D2B2}"/>
              </a:ext>
            </a:extLst>
          </p:cNvPr>
          <p:cNvSpPr>
            <a:spLocks noGrp="1"/>
          </p:cNvSpPr>
          <p:nvPr>
            <p:ph type="dt" sz="half" idx="10"/>
          </p:nvPr>
        </p:nvSpPr>
        <p:spPr/>
        <p:txBody>
          <a:bodyPr/>
          <a:lstStyle/>
          <a:p>
            <a:fld id="{130FFD59-365E-47FC-9D1A-1F9B7F1EF600}" type="datetimeFigureOut">
              <a:rPr lang="ko-KR" altLang="en-US" smtClean="0"/>
              <a:pPr/>
              <a:t>2023-01-26</a:t>
            </a:fld>
            <a:endParaRPr lang="ko-KR" altLang="en-US"/>
          </a:p>
        </p:txBody>
      </p:sp>
      <p:sp>
        <p:nvSpPr>
          <p:cNvPr id="5" name="Footer Placeholder 4">
            <a:extLst>
              <a:ext uri="{FF2B5EF4-FFF2-40B4-BE49-F238E27FC236}">
                <a16:creationId xmlns:a16="http://schemas.microsoft.com/office/drawing/2014/main" id="{35F41FD7-14F4-4C27-83C8-CCF25EF5E4C6}"/>
              </a:ext>
            </a:extLst>
          </p:cNvPr>
          <p:cNvSpPr>
            <a:spLocks noGrp="1"/>
          </p:cNvSpPr>
          <p:nvPr>
            <p:ph type="ftr" sz="quarter" idx="11"/>
          </p:nvPr>
        </p:nvSpPr>
        <p:spPr/>
        <p:txBody>
          <a:bodyPr/>
          <a:lstStyle/>
          <a:p>
            <a:endParaRPr lang="ko-KR" altLang="en-US"/>
          </a:p>
        </p:txBody>
      </p:sp>
      <p:sp>
        <p:nvSpPr>
          <p:cNvPr id="6" name="Slide Number Placeholder 5">
            <a:extLst>
              <a:ext uri="{FF2B5EF4-FFF2-40B4-BE49-F238E27FC236}">
                <a16:creationId xmlns:a16="http://schemas.microsoft.com/office/drawing/2014/main" id="{BF11497B-5B7D-49EA-9CB0-A4BEE122896A}"/>
              </a:ext>
            </a:extLst>
          </p:cNvPr>
          <p:cNvSpPr>
            <a:spLocks noGrp="1"/>
          </p:cNvSpPr>
          <p:nvPr>
            <p:ph type="sldNum" sz="quarter" idx="12"/>
          </p:nvPr>
        </p:nvSpPr>
        <p:spPr/>
        <p:txBody>
          <a:bodyPr/>
          <a:lstStyle/>
          <a:p>
            <a:fld id="{FD9960C5-B0B3-4566-AE49-E4A6D2C8B6D1}" type="slidenum">
              <a:rPr lang="ko-KR" altLang="en-US" smtClean="0"/>
              <a:pPr/>
              <a:t>‹#›</a:t>
            </a:fld>
            <a:endParaRPr lang="ko-KR" altLang="en-US"/>
          </a:p>
        </p:txBody>
      </p:sp>
    </p:spTree>
    <p:extLst>
      <p:ext uri="{BB962C8B-B14F-4D97-AF65-F5344CB8AC3E}">
        <p14:creationId xmlns:p14="http://schemas.microsoft.com/office/powerpoint/2010/main" val="221490433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ltLang="ko-KR" dirty="0"/>
              <a:t>Edit a master title style
</a:t>
            </a:r>
            <a:endParaRPr lang="ko-KR" altLang="en-US" dirty="0"/>
          </a:p>
        </p:txBody>
      </p:sp>
      <p:sp>
        <p:nvSpPr>
          <p:cNvPr id="3" name="텍스트 개체 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ltLang="ko-KR" dirty="0"/>
              <a:t>Edit a master text style
Second level
3rd level
4th level
5th level</a:t>
            </a:r>
            <a:endParaRPr lang="ko-KR" altLang="en-US" dirty="0"/>
          </a:p>
        </p:txBody>
      </p:sp>
      <p:sp>
        <p:nvSpPr>
          <p:cNvPr id="4" name="날짜 개체 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FFD59-365E-47FC-9D1A-1F9B7F1EF600}" type="datetimeFigureOut">
              <a:rPr lang="ko-KR" altLang="en-US" smtClean="0"/>
              <a:pPr/>
              <a:t>2023-01-26</a:t>
            </a:fld>
            <a:endParaRPr lang="ko-KR" altLang="en-US"/>
          </a:p>
        </p:txBody>
      </p:sp>
      <p:sp>
        <p:nvSpPr>
          <p:cNvPr id="5" name="바닥글 개체 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960C5-B0B3-4566-AE49-E4A6D2C8B6D1}" type="slidenum">
              <a:rPr lang="ko-KR" altLang="en-US" smtClean="0"/>
              <a:pPr/>
              <a:t>‹#›</a:t>
            </a:fld>
            <a:endParaRPr lang="ko-KR" altLang="en-US"/>
          </a:p>
        </p:txBody>
      </p:sp>
    </p:spTree>
    <p:extLst>
      <p:ext uri="{BB962C8B-B14F-4D97-AF65-F5344CB8AC3E}">
        <p14:creationId xmlns:p14="http://schemas.microsoft.com/office/powerpoint/2010/main" val="2670405795"/>
      </p:ext>
    </p:extLst>
  </p:cSld>
  <p:clrMap bg1="lt1" tx1="dk1" bg2="lt2" tx2="dk2" accent1="accent1" accent2="accent2" accent3="accent3" accent4="accent4" accent5="accent5" accent6="accent6" hlink="hlink" folHlink="folHlink"/>
  <p:sldLayoutIdLst>
    <p:sldLayoutId id="2147483753"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ltLang="ko-KR" dirty="0"/>
              <a:t>Edit a master title style
</a:t>
            </a:r>
            <a:endParaRPr lang="ko-KR" altLang="en-US" dirty="0"/>
          </a:p>
        </p:txBody>
      </p:sp>
      <p:sp>
        <p:nvSpPr>
          <p:cNvPr id="3" name="텍스트 개체 틀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ltLang="ko-KR" dirty="0"/>
              <a:t>Edit a master text style
Second level
3rd level</a:t>
            </a:r>
          </a:p>
          <a:p>
            <a:pPr lvl="0"/>
            <a:r>
              <a:rPr lang="en-US" altLang="ko-KR" dirty="0"/>
              <a:t>4th level
5th level</a:t>
            </a:r>
            <a:endParaRPr lang="ko-KR" altLang="en-US" dirty="0"/>
          </a:p>
        </p:txBody>
      </p:sp>
      <p:sp>
        <p:nvSpPr>
          <p:cNvPr id="4" name="날짜 개체 틀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FFD59-365E-47FC-9D1A-1F9B7F1EF600}" type="datetimeFigureOut">
              <a:rPr lang="ko-KR" altLang="en-US" smtClean="0"/>
              <a:pPr/>
              <a:t>2023-01-26</a:t>
            </a:fld>
            <a:endParaRPr lang="ko-KR" altLang="en-US"/>
          </a:p>
        </p:txBody>
      </p:sp>
      <p:sp>
        <p:nvSpPr>
          <p:cNvPr id="5" name="바닥글 개체 틀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9960C5-B0B3-4566-AE49-E4A6D2C8B6D1}" type="slidenum">
              <a:rPr lang="ko-KR" altLang="en-US" smtClean="0"/>
              <a:pPr/>
              <a:t>‹#›</a:t>
            </a:fld>
            <a:endParaRPr lang="ko-KR" altLang="en-US"/>
          </a:p>
        </p:txBody>
      </p:sp>
    </p:spTree>
    <p:extLst>
      <p:ext uri="{BB962C8B-B14F-4D97-AF65-F5344CB8AC3E}">
        <p14:creationId xmlns:p14="http://schemas.microsoft.com/office/powerpoint/2010/main" val="3283598021"/>
      </p:ext>
    </p:extLst>
  </p:cSld>
  <p:clrMap bg1="lt1" tx1="dk1" bg2="lt2" tx2="dk2" accent1="accent1" accent2="accent2" accent3="accent3" accent4="accent4" accent5="accent5" accent6="accent6" hlink="hlink" folHlink="folHlink"/>
  <p:sldLayoutIdLst>
    <p:sldLayoutId id="2147483756" r:id="rId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제목 79"/>
          <p:cNvSpPr>
            <a:spLocks noGrp="1"/>
          </p:cNvSpPr>
          <p:nvPr>
            <p:ph type="title"/>
          </p:nvPr>
        </p:nvSpPr>
        <p:spPr/>
        <p:txBody>
          <a:bodyPr>
            <a:normAutofit fontScale="90000"/>
          </a:bodyPr>
          <a:lstStyle/>
          <a:p>
            <a:r>
              <a:rPr lang="en-US" altLang="ko-KR" dirty="0">
                <a:solidFill>
                  <a:schemeClr val="accent1"/>
                </a:solidFill>
              </a:rPr>
              <a:t>Service Animals in Job Corps</a:t>
            </a:r>
            <a:br>
              <a:rPr lang="en-US" altLang="ko-KR" dirty="0">
                <a:solidFill>
                  <a:schemeClr val="accent1"/>
                </a:solidFill>
              </a:rPr>
            </a:br>
            <a:r>
              <a:rPr lang="en-US" altLang="ko-KR" sz="1800" dirty="0">
                <a:solidFill>
                  <a:schemeClr val="accent1"/>
                </a:solidFill>
              </a:rPr>
              <a:t>Notification about a service animal is about “access” and is </a:t>
            </a:r>
            <a:r>
              <a:rPr lang="en-US" altLang="ko-KR" sz="1800" u="sng" dirty="0">
                <a:solidFill>
                  <a:schemeClr val="accent1"/>
                </a:solidFill>
              </a:rPr>
              <a:t>not</a:t>
            </a:r>
            <a:r>
              <a:rPr lang="en-US" altLang="ko-KR" sz="1800" dirty="0">
                <a:solidFill>
                  <a:schemeClr val="accent1"/>
                </a:solidFill>
              </a:rPr>
              <a:t> an accommodation request</a:t>
            </a:r>
            <a:endParaRPr lang="ko" altLang="en-US" sz="1800" dirty="0">
              <a:solidFill>
                <a:schemeClr val="accent1"/>
              </a:solidFill>
            </a:endParaRPr>
          </a:p>
        </p:txBody>
      </p:sp>
      <p:sp>
        <p:nvSpPr>
          <p:cNvPr id="67" name="직사각형 22">
            <a:extLst>
              <a:ext uri="{FF2B5EF4-FFF2-40B4-BE49-F238E27FC236}">
                <a16:creationId xmlns:a16="http://schemas.microsoft.com/office/drawing/2014/main" id="{362A0DB0-D54C-47A6-9A3E-2567169B08EB}"/>
              </a:ext>
            </a:extLst>
          </p:cNvPr>
          <p:cNvSpPr>
            <a:spLocks noChangeArrowheads="1"/>
          </p:cNvSpPr>
          <p:nvPr/>
        </p:nvSpPr>
        <p:spPr bwMode="auto">
          <a:xfrm>
            <a:off x="480835" y="4390393"/>
            <a:ext cx="2560243" cy="830997"/>
          </a:xfrm>
          <a:prstGeom prst="rect">
            <a:avLst/>
          </a:prstGeom>
          <a:noFill/>
        </p:spPr>
        <p:txBody>
          <a:bodyPr wrap="square" rtlCol="0" anchor="ctr">
            <a:spAutoFit/>
          </a:bodyPr>
          <a:lstStyle/>
          <a:p>
            <a:pPr defTabSz="914400">
              <a:spcAft>
                <a:spcPts val="200"/>
              </a:spcAft>
            </a:pPr>
            <a:r>
              <a:rPr lang="en-US" altLang="ko-KR" sz="1600" dirty="0">
                <a:solidFill>
                  <a:schemeClr val="accent1"/>
                </a:solidFill>
                <a:cs typeface="Calibri" panose="020F0502020204030204" pitchFamily="34" charset="0"/>
              </a:rPr>
              <a:t>Individual </a:t>
            </a:r>
            <a:r>
              <a:rPr lang="en-US" altLang="ko-KR" sz="1600" b="1" dirty="0">
                <a:solidFill>
                  <a:schemeClr val="accent1"/>
                </a:solidFill>
                <a:cs typeface="Calibri" panose="020F0502020204030204" pitchFamily="34" charset="0"/>
              </a:rPr>
              <a:t>informs or discloses</a:t>
            </a:r>
            <a:r>
              <a:rPr lang="en-US" altLang="ko-KR" sz="1600" dirty="0">
                <a:solidFill>
                  <a:schemeClr val="accent1"/>
                </a:solidFill>
                <a:cs typeface="Calibri" panose="020F0502020204030204" pitchFamily="34" charset="0"/>
              </a:rPr>
              <a:t> use of a service animal.</a:t>
            </a:r>
            <a:endParaRPr lang="en-US" altLang="ko-KR" sz="1600" b="1" dirty="0">
              <a:solidFill>
                <a:schemeClr val="accent1"/>
              </a:solidFill>
              <a:cs typeface="Calibri" panose="020F0502020204030204" pitchFamily="34" charset="0"/>
            </a:endParaRPr>
          </a:p>
        </p:txBody>
      </p:sp>
      <p:sp>
        <p:nvSpPr>
          <p:cNvPr id="70" name="직사각형 22">
            <a:extLst>
              <a:ext uri="{FF2B5EF4-FFF2-40B4-BE49-F238E27FC236}">
                <a16:creationId xmlns:a16="http://schemas.microsoft.com/office/drawing/2014/main" id="{362A0DB0-D54C-47A6-9A3E-2567169B08EB}"/>
              </a:ext>
            </a:extLst>
          </p:cNvPr>
          <p:cNvSpPr>
            <a:spLocks noChangeArrowheads="1"/>
          </p:cNvSpPr>
          <p:nvPr/>
        </p:nvSpPr>
        <p:spPr bwMode="auto">
          <a:xfrm>
            <a:off x="3372644" y="4390393"/>
            <a:ext cx="2580076" cy="2215991"/>
          </a:xfrm>
          <a:prstGeom prst="rect">
            <a:avLst/>
          </a:prstGeom>
          <a:noFill/>
        </p:spPr>
        <p:txBody>
          <a:bodyPr wrap="square" rtlCol="0" anchor="ctr">
            <a:spAutoFit/>
          </a:bodyPr>
          <a:lstStyle/>
          <a:p>
            <a:pPr defTabSz="914400">
              <a:spcAft>
                <a:spcPts val="600"/>
              </a:spcAft>
            </a:pPr>
            <a:r>
              <a:rPr lang="en-US" altLang="ko-KR" sz="1600" dirty="0">
                <a:solidFill>
                  <a:schemeClr val="accent2">
                    <a:lumMod val="75000"/>
                  </a:schemeClr>
                </a:solidFill>
                <a:cs typeface="Calibri" panose="020F0502020204030204" pitchFamily="34" charset="0"/>
              </a:rPr>
              <a:t>If an animal’s service tasks are not obvious, the center DC makes two inquiries to determine whether it qualifies as a service animal.</a:t>
            </a:r>
          </a:p>
          <a:p>
            <a:pPr marL="285750" indent="-285750" defTabSz="914400">
              <a:spcAft>
                <a:spcPts val="600"/>
              </a:spcAft>
              <a:buFont typeface="Wingdings" panose="05000000000000000000" pitchFamily="2" charset="2"/>
              <a:buChar char="§"/>
            </a:pPr>
            <a:r>
              <a:rPr lang="en-US" altLang="ko-KR" sz="1200" dirty="0">
                <a:solidFill>
                  <a:schemeClr val="accent2">
                    <a:lumMod val="75000"/>
                  </a:schemeClr>
                </a:solidFill>
                <a:cs typeface="Calibri" panose="020F0502020204030204" pitchFamily="34" charset="0"/>
              </a:rPr>
              <a:t>Is the animal required because of a disability? </a:t>
            </a:r>
          </a:p>
          <a:p>
            <a:pPr marL="285750" indent="-285750" defTabSz="914400">
              <a:spcAft>
                <a:spcPts val="600"/>
              </a:spcAft>
              <a:buFont typeface="Wingdings" panose="05000000000000000000" pitchFamily="2" charset="2"/>
              <a:buChar char="§"/>
            </a:pPr>
            <a:r>
              <a:rPr lang="en-US" altLang="ko-KR" sz="1200" dirty="0">
                <a:solidFill>
                  <a:schemeClr val="accent2">
                    <a:lumMod val="75000"/>
                  </a:schemeClr>
                </a:solidFill>
                <a:cs typeface="Calibri" panose="020F0502020204030204" pitchFamily="34" charset="0"/>
              </a:rPr>
              <a:t>What work or task has the animal been trained to perform?</a:t>
            </a:r>
            <a:endParaRPr lang="en-US" altLang="ko-KR" sz="1200" b="1" dirty="0">
              <a:solidFill>
                <a:schemeClr val="accent2">
                  <a:lumMod val="75000"/>
                </a:schemeClr>
              </a:solidFill>
              <a:cs typeface="Calibri" panose="020F0502020204030204" pitchFamily="34" charset="0"/>
            </a:endParaRPr>
          </a:p>
        </p:txBody>
      </p:sp>
      <p:sp>
        <p:nvSpPr>
          <p:cNvPr id="34" name="직사각형 22">
            <a:extLst>
              <a:ext uri="{FF2B5EF4-FFF2-40B4-BE49-F238E27FC236}">
                <a16:creationId xmlns:a16="http://schemas.microsoft.com/office/drawing/2014/main" id="{B3562109-C948-4ED0-8EBA-43EE60224903}"/>
              </a:ext>
            </a:extLst>
          </p:cNvPr>
          <p:cNvSpPr>
            <a:spLocks noChangeArrowheads="1"/>
          </p:cNvSpPr>
          <p:nvPr/>
        </p:nvSpPr>
        <p:spPr bwMode="auto">
          <a:xfrm>
            <a:off x="6229358" y="4390393"/>
            <a:ext cx="2748879" cy="2292935"/>
          </a:xfrm>
          <a:prstGeom prst="rect">
            <a:avLst/>
          </a:prstGeom>
          <a:noFill/>
        </p:spPr>
        <p:txBody>
          <a:bodyPr wrap="square" lIns="91440" tIns="45720" rIns="91440" bIns="45720" rtlCol="0" anchor="ctr">
            <a:spAutoFit/>
          </a:bodyPr>
          <a:lstStyle/>
          <a:p>
            <a:pPr defTabSz="914400">
              <a:spcAft>
                <a:spcPts val="600"/>
              </a:spcAft>
            </a:pPr>
            <a:r>
              <a:rPr lang="en-US" altLang="ko-KR" sz="1600" dirty="0">
                <a:solidFill>
                  <a:schemeClr val="accent6">
                    <a:lumMod val="75000"/>
                  </a:schemeClr>
                </a:solidFill>
                <a:cs typeface="Calibri" panose="020F0502020204030204" pitchFamily="34" charset="0"/>
              </a:rPr>
              <a:t>The individual confirms that the animal is required because of a disability and indicates work or task the animal has been trained to perform?</a:t>
            </a:r>
          </a:p>
          <a:p>
            <a:pPr marL="171450" indent="-171450" defTabSz="914400">
              <a:spcAft>
                <a:spcPts val="600"/>
              </a:spcAft>
              <a:buFont typeface="Wingdings" panose="05000000000000000000" pitchFamily="2" charset="2"/>
              <a:buChar char="§"/>
            </a:pPr>
            <a:r>
              <a:rPr lang="en-US" altLang="ko-KR" sz="1200" b="1" dirty="0">
                <a:solidFill>
                  <a:schemeClr val="accent6">
                    <a:lumMod val="75000"/>
                  </a:schemeClr>
                </a:solidFill>
                <a:cs typeface="Calibri"/>
              </a:rPr>
              <a:t>No</a:t>
            </a:r>
            <a:r>
              <a:rPr lang="en-US" altLang="ko-KR" sz="1200" dirty="0">
                <a:solidFill>
                  <a:schemeClr val="accent6">
                    <a:lumMod val="75000"/>
                  </a:schemeClr>
                </a:solidFill>
                <a:cs typeface="Calibri"/>
              </a:rPr>
              <a:t> – Process stops.  </a:t>
            </a:r>
            <a:endParaRPr lang="en-US" altLang="ko-KR" sz="1200" dirty="0">
              <a:solidFill>
                <a:schemeClr val="accent6">
                  <a:lumMod val="75000"/>
                </a:schemeClr>
              </a:solidFill>
              <a:cs typeface="Calibri" panose="020F0502020204030204" pitchFamily="34" charset="0"/>
            </a:endParaRPr>
          </a:p>
          <a:p>
            <a:pPr marL="171450" indent="-171450" defTabSz="914400">
              <a:spcAft>
                <a:spcPts val="600"/>
              </a:spcAft>
              <a:buFont typeface="Wingdings" panose="05000000000000000000" pitchFamily="2" charset="2"/>
              <a:buChar char="§"/>
            </a:pPr>
            <a:r>
              <a:rPr lang="en-US" altLang="ko-KR" sz="1200" b="1" dirty="0">
                <a:solidFill>
                  <a:schemeClr val="accent6">
                    <a:lumMod val="75000"/>
                  </a:schemeClr>
                </a:solidFill>
                <a:cs typeface="Calibri"/>
              </a:rPr>
              <a:t>Yes</a:t>
            </a:r>
            <a:r>
              <a:rPr lang="en-US" altLang="ko-KR" sz="1200" dirty="0">
                <a:solidFill>
                  <a:schemeClr val="accent6">
                    <a:lumMod val="75000"/>
                  </a:schemeClr>
                </a:solidFill>
                <a:cs typeface="Calibri"/>
              </a:rPr>
              <a:t> – Proceed to Step 4.</a:t>
            </a:r>
          </a:p>
          <a:p>
            <a:pPr marL="171450" indent="-171450" defTabSz="914400">
              <a:spcAft>
                <a:spcPts val="600"/>
              </a:spcAft>
              <a:buFont typeface="Wingdings" panose="05000000000000000000" pitchFamily="2" charset="2"/>
              <a:buChar char="§"/>
            </a:pPr>
            <a:r>
              <a:rPr lang="en-US" altLang="ko-KR" sz="1200" b="1" dirty="0">
                <a:solidFill>
                  <a:schemeClr val="accent6">
                    <a:lumMod val="75000"/>
                  </a:schemeClr>
                </a:solidFill>
                <a:cs typeface="Calibri"/>
              </a:rPr>
              <a:t>“Yes” to Disability but “No” to work/task question </a:t>
            </a:r>
            <a:r>
              <a:rPr lang="en-US" altLang="ko-KR" sz="1200" dirty="0">
                <a:solidFill>
                  <a:schemeClr val="accent6">
                    <a:lumMod val="75000"/>
                  </a:schemeClr>
                </a:solidFill>
                <a:cs typeface="Calibri"/>
              </a:rPr>
              <a:t>– See asterisk (*).</a:t>
            </a:r>
          </a:p>
        </p:txBody>
      </p:sp>
      <p:grpSp>
        <p:nvGrpSpPr>
          <p:cNvPr id="3" name="Group 2">
            <a:extLst>
              <a:ext uri="{FF2B5EF4-FFF2-40B4-BE49-F238E27FC236}">
                <a16:creationId xmlns:a16="http://schemas.microsoft.com/office/drawing/2014/main" id="{A9B4FEAA-9015-03C4-5A59-FEB055D98D6E}"/>
              </a:ext>
            </a:extLst>
          </p:cNvPr>
          <p:cNvGrpSpPr/>
          <p:nvPr/>
        </p:nvGrpSpPr>
        <p:grpSpPr>
          <a:xfrm>
            <a:off x="551308" y="1722851"/>
            <a:ext cx="11186907" cy="2634850"/>
            <a:chOff x="551308" y="1202151"/>
            <a:chExt cx="11186907" cy="2634850"/>
          </a:xfrm>
        </p:grpSpPr>
        <p:sp>
          <p:nvSpPr>
            <p:cNvPr id="12" name="모서리가 둥근 직사각형 11"/>
            <p:cNvSpPr/>
            <p:nvPr/>
          </p:nvSpPr>
          <p:spPr>
            <a:xfrm>
              <a:off x="735013" y="1202151"/>
              <a:ext cx="10792486" cy="2628900"/>
            </a:xfrm>
            <a:prstGeom prst="round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p>
          </p:txBody>
        </p:sp>
        <p:sp>
          <p:nvSpPr>
            <p:cNvPr id="32" name="타원 31"/>
            <p:cNvSpPr/>
            <p:nvPr/>
          </p:nvSpPr>
          <p:spPr>
            <a:xfrm>
              <a:off x="2805520" y="1911167"/>
              <a:ext cx="870318" cy="870317"/>
            </a:xfrm>
            <a:prstGeom prst="ellipse">
              <a:avLst/>
            </a:prstGeom>
            <a:solidFill>
              <a:schemeClr val="accent6"/>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dirty="0">
                <a:ea typeface="맑은 고딕" pitchFamily="50" charset="-127"/>
              </a:endParaRPr>
            </a:p>
          </p:txBody>
        </p:sp>
        <p:sp>
          <p:nvSpPr>
            <p:cNvPr id="33" name="타원 32"/>
            <p:cNvSpPr/>
            <p:nvPr/>
          </p:nvSpPr>
          <p:spPr>
            <a:xfrm>
              <a:off x="8515151" y="1911167"/>
              <a:ext cx="870318" cy="870317"/>
            </a:xfrm>
            <a:prstGeom prst="ellipse">
              <a:avLst/>
            </a:prstGeom>
            <a:solidFill>
              <a:schemeClr val="accent2">
                <a:lumMod val="60000"/>
                <a:lumOff val="40000"/>
              </a:schemeClr>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38" name="타원 37"/>
            <p:cNvSpPr/>
            <p:nvPr/>
          </p:nvSpPr>
          <p:spPr>
            <a:xfrm>
              <a:off x="901394" y="1478007"/>
              <a:ext cx="1736641" cy="1736640"/>
            </a:xfrm>
            <a:prstGeom prst="ellipse">
              <a:avLst/>
            </a:prstGeom>
            <a:solidFill>
              <a:schemeClr val="accent1"/>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39" name="타원 38"/>
            <p:cNvSpPr/>
            <p:nvPr/>
          </p:nvSpPr>
          <p:spPr>
            <a:xfrm>
              <a:off x="1226359" y="1802972"/>
              <a:ext cx="1086710" cy="1086710"/>
            </a:xfrm>
            <a:prstGeom prst="ellipse">
              <a:avLst/>
            </a:prstGeom>
            <a:solidFill>
              <a:schemeClr val="bg1"/>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44" name="TextBox 43"/>
            <p:cNvSpPr txBox="1"/>
            <p:nvPr/>
          </p:nvSpPr>
          <p:spPr>
            <a:xfrm>
              <a:off x="1451634" y="2026509"/>
              <a:ext cx="636161" cy="639637"/>
            </a:xfrm>
            <a:prstGeom prst="rect">
              <a:avLst/>
            </a:prstGeom>
            <a:noFill/>
          </p:spPr>
          <p:txBody>
            <a:bodyPr wrap="none" rtlCol="0" anchor="ctr">
              <a:spAutoFit/>
            </a:bodyPr>
            <a:lstStyle/>
            <a:p>
              <a:pPr algn="ctr"/>
              <a:r>
                <a:rPr lang="en-US" altLang="ko-KR" sz="4000" b="1" dirty="0">
                  <a:solidFill>
                    <a:schemeClr val="accent1"/>
                  </a:solidFill>
                  <a:ea typeface="맑은 고딕" pitchFamily="50" charset="-127"/>
                </a:rPr>
                <a:t>01</a:t>
              </a:r>
              <a:endParaRPr lang="ko-KR" altLang="en-US" sz="4000" b="1" dirty="0">
                <a:solidFill>
                  <a:schemeClr val="accent1"/>
                </a:solidFill>
                <a:ea typeface="맑은 고딕" pitchFamily="50" charset="-127"/>
              </a:endParaRPr>
            </a:p>
          </p:txBody>
        </p:sp>
        <p:sp>
          <p:nvSpPr>
            <p:cNvPr id="58" name="타원 57"/>
            <p:cNvSpPr/>
            <p:nvPr/>
          </p:nvSpPr>
          <p:spPr>
            <a:xfrm>
              <a:off x="3789405" y="1478005"/>
              <a:ext cx="1736641" cy="1736640"/>
            </a:xfrm>
            <a:prstGeom prst="ellipse">
              <a:avLst/>
            </a:prstGeom>
            <a:solidFill>
              <a:schemeClr val="accent2"/>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59" name="타원 58"/>
            <p:cNvSpPr/>
            <p:nvPr/>
          </p:nvSpPr>
          <p:spPr>
            <a:xfrm>
              <a:off x="4114370" y="1802970"/>
              <a:ext cx="1086710" cy="1086710"/>
            </a:xfrm>
            <a:prstGeom prst="ellipse">
              <a:avLst/>
            </a:prstGeom>
            <a:solidFill>
              <a:schemeClr val="bg1"/>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60" name="TextBox 59"/>
            <p:cNvSpPr txBox="1"/>
            <p:nvPr/>
          </p:nvSpPr>
          <p:spPr>
            <a:xfrm>
              <a:off x="4339645" y="2026507"/>
              <a:ext cx="636161" cy="639637"/>
            </a:xfrm>
            <a:prstGeom prst="rect">
              <a:avLst/>
            </a:prstGeom>
            <a:noFill/>
          </p:spPr>
          <p:txBody>
            <a:bodyPr wrap="none" rtlCol="0" anchor="ctr">
              <a:spAutoFit/>
            </a:bodyPr>
            <a:lstStyle/>
            <a:p>
              <a:pPr algn="ctr"/>
              <a:r>
                <a:rPr lang="en-US" altLang="ko-KR" sz="4000" b="1" dirty="0">
                  <a:solidFill>
                    <a:schemeClr val="accent2"/>
                  </a:solidFill>
                  <a:ea typeface="맑은 고딕" pitchFamily="50" charset="-127"/>
                </a:rPr>
                <a:t>02</a:t>
              </a:r>
              <a:endParaRPr lang="ko-KR" altLang="en-US" sz="4000" b="1" dirty="0">
                <a:solidFill>
                  <a:schemeClr val="accent2"/>
                </a:solidFill>
                <a:ea typeface="맑은 고딕" pitchFamily="50" charset="-127"/>
              </a:endParaRPr>
            </a:p>
          </p:txBody>
        </p:sp>
        <p:sp>
          <p:nvSpPr>
            <p:cNvPr id="63" name="타원 62"/>
            <p:cNvSpPr/>
            <p:nvPr/>
          </p:nvSpPr>
          <p:spPr>
            <a:xfrm>
              <a:off x="9518139" y="1478005"/>
              <a:ext cx="1736641" cy="1736640"/>
            </a:xfrm>
            <a:prstGeom prst="ellipse">
              <a:avLst/>
            </a:prstGeom>
            <a:solidFill>
              <a:schemeClr val="accent3"/>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cxnSp>
          <p:nvCxnSpPr>
            <p:cNvPr id="8" name="직선 연결선 7"/>
            <p:cNvCxnSpPr>
              <a:cxnSpLocks/>
            </p:cNvCxnSpPr>
            <p:nvPr/>
          </p:nvCxnSpPr>
          <p:spPr>
            <a:xfrm>
              <a:off x="1769714" y="2989276"/>
              <a:ext cx="0" cy="749244"/>
            </a:xfrm>
            <a:prstGeom prst="line">
              <a:avLst/>
            </a:prstGeom>
            <a:ln>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64" name="타원 63"/>
            <p:cNvSpPr/>
            <p:nvPr/>
          </p:nvSpPr>
          <p:spPr>
            <a:xfrm>
              <a:off x="9843104" y="1802970"/>
              <a:ext cx="1086710" cy="1086710"/>
            </a:xfrm>
            <a:prstGeom prst="ellipse">
              <a:avLst/>
            </a:prstGeom>
            <a:solidFill>
              <a:schemeClr val="bg1"/>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cxnSp>
          <p:nvCxnSpPr>
            <p:cNvPr id="74" name="직선 연결선 73"/>
            <p:cNvCxnSpPr>
              <a:cxnSpLocks/>
            </p:cNvCxnSpPr>
            <p:nvPr/>
          </p:nvCxnSpPr>
          <p:spPr>
            <a:xfrm>
              <a:off x="4657725" y="2989276"/>
              <a:ext cx="0" cy="749244"/>
            </a:xfrm>
            <a:prstGeom prst="line">
              <a:avLst/>
            </a:prstGeom>
            <a:ln>
              <a:solidFill>
                <a:schemeClr val="accent2"/>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75" name="직선 연결선 74"/>
            <p:cNvCxnSpPr>
              <a:cxnSpLocks/>
            </p:cNvCxnSpPr>
            <p:nvPr/>
          </p:nvCxnSpPr>
          <p:spPr>
            <a:xfrm>
              <a:off x="10386459" y="2989276"/>
              <a:ext cx="0" cy="749244"/>
            </a:xfrm>
            <a:prstGeom prst="line">
              <a:avLst/>
            </a:prstGeom>
            <a:ln>
              <a:solidFill>
                <a:schemeClr val="accent3"/>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10" name="직선 연결선 9"/>
            <p:cNvCxnSpPr>
              <a:cxnSpLocks/>
            </p:cNvCxnSpPr>
            <p:nvPr/>
          </p:nvCxnSpPr>
          <p:spPr>
            <a:xfrm>
              <a:off x="551308" y="3837001"/>
              <a:ext cx="2570162" cy="0"/>
            </a:xfrm>
            <a:prstGeom prst="line">
              <a:avLst/>
            </a:prstGeom>
            <a:ln w="38100" cmpd="dbl">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6" name="직선 연결선 75"/>
            <p:cNvCxnSpPr>
              <a:cxnSpLocks/>
            </p:cNvCxnSpPr>
            <p:nvPr/>
          </p:nvCxnSpPr>
          <p:spPr>
            <a:xfrm>
              <a:off x="3439319" y="3837001"/>
              <a:ext cx="2570162" cy="0"/>
            </a:xfrm>
            <a:prstGeom prst="line">
              <a:avLst/>
            </a:prstGeom>
            <a:ln w="38100" cmpd="dbl">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77" name="직선 연결선 76"/>
            <p:cNvCxnSpPr>
              <a:cxnSpLocks/>
            </p:cNvCxnSpPr>
            <p:nvPr/>
          </p:nvCxnSpPr>
          <p:spPr>
            <a:xfrm>
              <a:off x="9168053" y="3837001"/>
              <a:ext cx="2570162" cy="0"/>
            </a:xfrm>
            <a:prstGeom prst="line">
              <a:avLst/>
            </a:prstGeom>
            <a:ln w="38100" cmpd="dbl">
              <a:solidFill>
                <a:schemeClr val="accent3"/>
              </a:solidFill>
            </a:ln>
          </p:spPr>
          <p:style>
            <a:lnRef idx="1">
              <a:schemeClr val="accent1"/>
            </a:lnRef>
            <a:fillRef idx="0">
              <a:schemeClr val="accent1"/>
            </a:fillRef>
            <a:effectRef idx="0">
              <a:schemeClr val="accent1"/>
            </a:effectRef>
            <a:fontRef idx="minor">
              <a:schemeClr val="tx1"/>
            </a:fontRef>
          </p:style>
        </p:cxnSp>
        <p:sp>
          <p:nvSpPr>
            <p:cNvPr id="29" name="타원 32">
              <a:extLst>
                <a:ext uri="{FF2B5EF4-FFF2-40B4-BE49-F238E27FC236}">
                  <a16:creationId xmlns:a16="http://schemas.microsoft.com/office/drawing/2014/main" id="{53F8046F-8E50-4895-A384-46A3F7F18DFE}"/>
                </a:ext>
              </a:extLst>
            </p:cNvPr>
            <p:cNvSpPr/>
            <p:nvPr/>
          </p:nvSpPr>
          <p:spPr>
            <a:xfrm>
              <a:off x="5639362" y="1911167"/>
              <a:ext cx="870318" cy="870317"/>
            </a:xfrm>
            <a:prstGeom prst="ellipse">
              <a:avLst/>
            </a:prstGeom>
            <a:solidFill>
              <a:schemeClr val="accent3"/>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35" name="타원 62">
              <a:extLst>
                <a:ext uri="{FF2B5EF4-FFF2-40B4-BE49-F238E27FC236}">
                  <a16:creationId xmlns:a16="http://schemas.microsoft.com/office/drawing/2014/main" id="{FE660B26-CC06-46AA-B7CE-E5669E72C4EC}"/>
                </a:ext>
              </a:extLst>
            </p:cNvPr>
            <p:cNvSpPr/>
            <p:nvPr/>
          </p:nvSpPr>
          <p:spPr>
            <a:xfrm>
              <a:off x="6640042" y="1478005"/>
              <a:ext cx="1736641" cy="1736640"/>
            </a:xfrm>
            <a:prstGeom prst="ellipse">
              <a:avLst/>
            </a:prstGeom>
            <a:solidFill>
              <a:schemeClr val="accent6"/>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37" name="타원 63">
              <a:extLst>
                <a:ext uri="{FF2B5EF4-FFF2-40B4-BE49-F238E27FC236}">
                  <a16:creationId xmlns:a16="http://schemas.microsoft.com/office/drawing/2014/main" id="{7422B336-A20D-4C52-931C-72B9CD6D5DFB}"/>
                </a:ext>
              </a:extLst>
            </p:cNvPr>
            <p:cNvSpPr/>
            <p:nvPr/>
          </p:nvSpPr>
          <p:spPr>
            <a:xfrm>
              <a:off x="6965007" y="1802970"/>
              <a:ext cx="1086710" cy="1086710"/>
            </a:xfrm>
            <a:prstGeom prst="ellipse">
              <a:avLst/>
            </a:prstGeom>
            <a:solidFill>
              <a:schemeClr val="bg1"/>
            </a:solidFill>
            <a:ln w="10" cap="flat">
              <a:noFill/>
              <a:prstDash val="solid"/>
              <a:miter lim="800000"/>
              <a:headEnd/>
              <a:tailEnd/>
            </a:ln>
          </p:spPr>
          <p:txBody>
            <a:bodyPr vert="horz" wrap="square" lIns="91440" tIns="45720" rIns="91440" bIns="45720" numCol="1" anchor="t" anchorCtr="0" compatLnSpc="1">
              <a:prstTxWarp prst="textNoShape">
                <a:avLst/>
              </a:prstTxWarp>
            </a:bodyPr>
            <a:lstStyle/>
            <a:p>
              <a:endParaRPr lang="ko-KR" altLang="en-US" sz="2000" b="1">
                <a:ea typeface="맑은 고딕" pitchFamily="50" charset="-127"/>
              </a:endParaRPr>
            </a:p>
          </p:txBody>
        </p:sp>
        <p:sp>
          <p:nvSpPr>
            <p:cNvPr id="40" name="TextBox 39">
              <a:extLst>
                <a:ext uri="{FF2B5EF4-FFF2-40B4-BE49-F238E27FC236}">
                  <a16:creationId xmlns:a16="http://schemas.microsoft.com/office/drawing/2014/main" id="{BF3019A0-6A16-424D-AE9B-B92209ED57CE}"/>
                </a:ext>
              </a:extLst>
            </p:cNvPr>
            <p:cNvSpPr txBox="1"/>
            <p:nvPr/>
          </p:nvSpPr>
          <p:spPr>
            <a:xfrm>
              <a:off x="7156342" y="1992383"/>
              <a:ext cx="704040" cy="707886"/>
            </a:xfrm>
            <a:prstGeom prst="rect">
              <a:avLst/>
            </a:prstGeom>
            <a:noFill/>
          </p:spPr>
          <p:txBody>
            <a:bodyPr wrap="none" rtlCol="0" anchor="ctr">
              <a:spAutoFit/>
            </a:bodyPr>
            <a:lstStyle/>
            <a:p>
              <a:pPr algn="ctr"/>
              <a:r>
                <a:rPr lang="en-US" altLang="ko-KR" sz="4000" b="1" dirty="0">
                  <a:solidFill>
                    <a:schemeClr val="accent6"/>
                  </a:solidFill>
                  <a:ea typeface="맑은 고딕" pitchFamily="50" charset="-127"/>
                </a:rPr>
                <a:t>03</a:t>
              </a:r>
              <a:endParaRPr lang="ko-KR" altLang="en-US" sz="4000" b="1" dirty="0">
                <a:solidFill>
                  <a:schemeClr val="accent6"/>
                </a:solidFill>
                <a:ea typeface="맑은 고딕" pitchFamily="50" charset="-127"/>
              </a:endParaRPr>
            </a:p>
          </p:txBody>
        </p:sp>
        <p:cxnSp>
          <p:nvCxnSpPr>
            <p:cNvPr id="41" name="직선 연결선 74">
              <a:extLst>
                <a:ext uri="{FF2B5EF4-FFF2-40B4-BE49-F238E27FC236}">
                  <a16:creationId xmlns:a16="http://schemas.microsoft.com/office/drawing/2014/main" id="{D1030D58-8BF5-4043-9B90-39C01E7F16FC}"/>
                </a:ext>
              </a:extLst>
            </p:cNvPr>
            <p:cNvCxnSpPr>
              <a:cxnSpLocks/>
            </p:cNvCxnSpPr>
            <p:nvPr/>
          </p:nvCxnSpPr>
          <p:spPr>
            <a:xfrm>
              <a:off x="7508362" y="2989276"/>
              <a:ext cx="0" cy="749244"/>
            </a:xfrm>
            <a:prstGeom prst="line">
              <a:avLst/>
            </a:prstGeom>
            <a:ln>
              <a:solidFill>
                <a:schemeClr val="accent6"/>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42" name="직선 연결선 76">
              <a:extLst>
                <a:ext uri="{FF2B5EF4-FFF2-40B4-BE49-F238E27FC236}">
                  <a16:creationId xmlns:a16="http://schemas.microsoft.com/office/drawing/2014/main" id="{5A20ABB8-1A7A-453A-8592-0BBC92D7F965}"/>
                </a:ext>
              </a:extLst>
            </p:cNvPr>
            <p:cNvCxnSpPr>
              <a:cxnSpLocks/>
            </p:cNvCxnSpPr>
            <p:nvPr/>
          </p:nvCxnSpPr>
          <p:spPr>
            <a:xfrm>
              <a:off x="6289956" y="3837001"/>
              <a:ext cx="2570162" cy="0"/>
            </a:xfrm>
            <a:prstGeom prst="line">
              <a:avLst/>
            </a:prstGeom>
            <a:ln w="38100" cmpd="dbl">
              <a:solidFill>
                <a:schemeClr val="accent6"/>
              </a:solidFill>
            </a:ln>
          </p:spPr>
          <p:style>
            <a:lnRef idx="1">
              <a:schemeClr val="accent1"/>
            </a:lnRef>
            <a:fillRef idx="0">
              <a:schemeClr val="accent1"/>
            </a:fillRef>
            <a:effectRef idx="0">
              <a:schemeClr val="accent1"/>
            </a:effectRef>
            <a:fontRef idx="minor">
              <a:schemeClr val="tx1"/>
            </a:fontRef>
          </p:style>
        </p:cxnSp>
        <p:sp>
          <p:nvSpPr>
            <p:cNvPr id="65" name="TextBox 64"/>
            <p:cNvSpPr txBox="1"/>
            <p:nvPr/>
          </p:nvSpPr>
          <p:spPr>
            <a:xfrm>
              <a:off x="10034440" y="1992383"/>
              <a:ext cx="704039" cy="707886"/>
            </a:xfrm>
            <a:prstGeom prst="rect">
              <a:avLst/>
            </a:prstGeom>
            <a:noFill/>
          </p:spPr>
          <p:txBody>
            <a:bodyPr wrap="none" rtlCol="0" anchor="ctr">
              <a:spAutoFit/>
            </a:bodyPr>
            <a:lstStyle/>
            <a:p>
              <a:pPr algn="ctr"/>
              <a:r>
                <a:rPr lang="en-US" altLang="ko-KR" sz="4000" b="1" dirty="0">
                  <a:solidFill>
                    <a:schemeClr val="accent3"/>
                  </a:solidFill>
                  <a:ea typeface="맑은 고딕" pitchFamily="50" charset="-127"/>
                </a:rPr>
                <a:t>04</a:t>
              </a:r>
              <a:endParaRPr lang="ko-KR" altLang="en-US" sz="4000" b="1" dirty="0">
                <a:solidFill>
                  <a:schemeClr val="accent3"/>
                </a:solidFill>
                <a:ea typeface="맑은 고딕" pitchFamily="50" charset="-127"/>
              </a:endParaRPr>
            </a:p>
          </p:txBody>
        </p:sp>
      </p:grpSp>
      <p:sp>
        <p:nvSpPr>
          <p:cNvPr id="54" name="직사각형 22">
            <a:extLst>
              <a:ext uri="{FF2B5EF4-FFF2-40B4-BE49-F238E27FC236}">
                <a16:creationId xmlns:a16="http://schemas.microsoft.com/office/drawing/2014/main" id="{4E7535C5-410E-4F15-B4DC-B124DD29971A}"/>
              </a:ext>
            </a:extLst>
          </p:cNvPr>
          <p:cNvSpPr>
            <a:spLocks noChangeArrowheads="1"/>
          </p:cNvSpPr>
          <p:nvPr/>
        </p:nvSpPr>
        <p:spPr bwMode="auto">
          <a:xfrm>
            <a:off x="9105907" y="4390393"/>
            <a:ext cx="2772411" cy="2231380"/>
          </a:xfrm>
          <a:prstGeom prst="rect">
            <a:avLst/>
          </a:prstGeom>
          <a:noFill/>
        </p:spPr>
        <p:txBody>
          <a:bodyPr wrap="square" rtlCol="0" anchor="ctr">
            <a:spAutoFit/>
          </a:bodyPr>
          <a:lstStyle/>
          <a:p>
            <a:pPr defTabSz="914400">
              <a:spcAft>
                <a:spcPts val="600"/>
              </a:spcAft>
            </a:pPr>
            <a:r>
              <a:rPr lang="en-US" altLang="ko-KR" sz="1600" dirty="0">
                <a:solidFill>
                  <a:schemeClr val="accent3">
                    <a:lumMod val="75000"/>
                  </a:schemeClr>
                </a:solidFill>
                <a:cs typeface="Calibri" panose="020F0502020204030204" pitchFamily="34" charset="0"/>
              </a:rPr>
              <a:t>The center DC verifies the animal is </a:t>
            </a:r>
            <a:r>
              <a:rPr lang="en-US" altLang="ko-KR" sz="1600" b="1" dirty="0">
                <a:solidFill>
                  <a:schemeClr val="accent3">
                    <a:lumMod val="75000"/>
                  </a:schemeClr>
                </a:solidFill>
                <a:cs typeface="Calibri" panose="020F0502020204030204" pitchFamily="34" charset="0"/>
              </a:rPr>
              <a:t>housebroken </a:t>
            </a:r>
            <a:r>
              <a:rPr lang="en-US" altLang="ko-KR" sz="1600" dirty="0">
                <a:solidFill>
                  <a:schemeClr val="accent3">
                    <a:lumMod val="75000"/>
                  </a:schemeClr>
                </a:solidFill>
                <a:cs typeface="Calibri" panose="020F0502020204030204" pitchFamily="34" charset="0"/>
              </a:rPr>
              <a:t>and that the individual can </a:t>
            </a:r>
            <a:r>
              <a:rPr lang="en-US" altLang="ko-KR" sz="1600" b="1" dirty="0">
                <a:solidFill>
                  <a:schemeClr val="accent3">
                    <a:lumMod val="75000"/>
                  </a:schemeClr>
                </a:solidFill>
                <a:cs typeface="Calibri" panose="020F0502020204030204" pitchFamily="34" charset="0"/>
              </a:rPr>
              <a:t>maintain control of the animal</a:t>
            </a:r>
            <a:r>
              <a:rPr lang="en-US" altLang="ko-KR" sz="1600" dirty="0">
                <a:solidFill>
                  <a:schemeClr val="accent3">
                    <a:lumMod val="75000"/>
                  </a:schemeClr>
                </a:solidFill>
                <a:cs typeface="Calibri" panose="020F0502020204030204" pitchFamily="34" charset="0"/>
              </a:rPr>
              <a:t>?</a:t>
            </a:r>
          </a:p>
          <a:p>
            <a:pPr marL="171450" indent="-171450" defTabSz="914400">
              <a:spcAft>
                <a:spcPts val="600"/>
              </a:spcAft>
              <a:buFont typeface="Wingdings" panose="05000000000000000000" pitchFamily="2" charset="2"/>
              <a:buChar char="§"/>
            </a:pPr>
            <a:r>
              <a:rPr lang="en-US" altLang="ko-KR" sz="1200" b="1" dirty="0">
                <a:solidFill>
                  <a:schemeClr val="accent3">
                    <a:lumMod val="75000"/>
                  </a:schemeClr>
                </a:solidFill>
                <a:cs typeface="Calibri" panose="020F0502020204030204" pitchFamily="34" charset="0"/>
              </a:rPr>
              <a:t>Yes</a:t>
            </a:r>
            <a:r>
              <a:rPr lang="en-US" altLang="ko-KR" sz="1200" dirty="0">
                <a:solidFill>
                  <a:schemeClr val="accent3">
                    <a:lumMod val="75000"/>
                  </a:schemeClr>
                </a:solidFill>
                <a:cs typeface="Calibri" panose="020F0502020204030204" pitchFamily="34" charset="0"/>
              </a:rPr>
              <a:t> – Prepare for arrival of the service animal!  </a:t>
            </a:r>
          </a:p>
          <a:p>
            <a:pPr marL="171450" indent="-171450" defTabSz="914400">
              <a:spcAft>
                <a:spcPts val="600"/>
              </a:spcAft>
              <a:buFont typeface="Wingdings" panose="05000000000000000000" pitchFamily="2" charset="2"/>
              <a:buChar char="§"/>
            </a:pPr>
            <a:r>
              <a:rPr lang="en-US" altLang="ko-KR" sz="1200" b="1" dirty="0">
                <a:solidFill>
                  <a:schemeClr val="accent3">
                    <a:lumMod val="75000"/>
                  </a:schemeClr>
                </a:solidFill>
                <a:cs typeface="Calibri" panose="020F0502020204030204" pitchFamily="34" charset="0"/>
              </a:rPr>
              <a:t>No </a:t>
            </a:r>
            <a:r>
              <a:rPr lang="en-US" altLang="ko-KR" sz="1200" dirty="0">
                <a:solidFill>
                  <a:schemeClr val="accent3">
                    <a:lumMod val="75000"/>
                  </a:schemeClr>
                </a:solidFill>
                <a:cs typeface="Calibri" panose="020F0502020204030204" pitchFamily="34" charset="0"/>
              </a:rPr>
              <a:t>– The animal will not be able to accompany the individual.*</a:t>
            </a:r>
          </a:p>
          <a:p>
            <a:pPr marL="168275" defTabSz="914400">
              <a:spcAft>
                <a:spcPts val="600"/>
              </a:spcAft>
            </a:pPr>
            <a:r>
              <a:rPr lang="en-US" altLang="ko-KR" sz="1200" dirty="0">
                <a:solidFill>
                  <a:schemeClr val="accent3">
                    <a:lumMod val="75000"/>
                  </a:schemeClr>
                </a:solidFill>
                <a:cs typeface="Calibri" panose="020F0502020204030204" pitchFamily="34" charset="0"/>
              </a:rPr>
              <a:t> </a:t>
            </a:r>
            <a:endParaRPr lang="en-US" altLang="ko-KR" sz="1200" dirty="0">
              <a:solidFill>
                <a:schemeClr val="accent3">
                  <a:lumMod val="75000"/>
                </a:schemeClr>
              </a:solidFill>
              <a:highlight>
                <a:srgbClr val="FFFF00"/>
              </a:highlight>
              <a:cs typeface="Calibri" panose="020F0502020204030204" pitchFamily="34" charset="0"/>
            </a:endParaRPr>
          </a:p>
        </p:txBody>
      </p:sp>
      <p:sp>
        <p:nvSpPr>
          <p:cNvPr id="2" name="TextBox 1">
            <a:extLst>
              <a:ext uri="{FF2B5EF4-FFF2-40B4-BE49-F238E27FC236}">
                <a16:creationId xmlns:a16="http://schemas.microsoft.com/office/drawing/2014/main" id="{3C47CFD8-5827-4914-9C5A-DEA586F2635E}"/>
              </a:ext>
            </a:extLst>
          </p:cNvPr>
          <p:cNvSpPr txBox="1"/>
          <p:nvPr/>
        </p:nvSpPr>
        <p:spPr>
          <a:xfrm>
            <a:off x="477361" y="5333305"/>
            <a:ext cx="2618645" cy="1200329"/>
          </a:xfrm>
          <a:prstGeom prst="rect">
            <a:avLst/>
          </a:prstGeom>
          <a:noFill/>
          <a:ln>
            <a:solidFill>
              <a:schemeClr val="accent2"/>
            </a:solidFill>
          </a:ln>
        </p:spPr>
        <p:txBody>
          <a:bodyPr wrap="square" rtlCol="0">
            <a:spAutoFit/>
          </a:bodyPr>
          <a:lstStyle/>
          <a:p>
            <a:r>
              <a:rPr lang="en-US" sz="1200" dirty="0">
                <a:solidFill>
                  <a:schemeClr val="accent3">
                    <a:lumMod val="75000"/>
                  </a:schemeClr>
                </a:solidFill>
              </a:rPr>
              <a:t>*Since the </a:t>
            </a:r>
            <a:r>
              <a:rPr lang="en-US" sz="1200" b="1" dirty="0">
                <a:solidFill>
                  <a:schemeClr val="accent3">
                    <a:lumMod val="75000"/>
                  </a:schemeClr>
                </a:solidFill>
              </a:rPr>
              <a:t>ACCESS</a:t>
            </a:r>
            <a:r>
              <a:rPr lang="en-US" sz="1200" dirty="0">
                <a:solidFill>
                  <a:schemeClr val="accent3">
                    <a:lumMod val="75000"/>
                  </a:schemeClr>
                </a:solidFill>
              </a:rPr>
              <a:t> issue has been resolved AND because the individual confirmed that they are an individual with a disability, engage the individual in the interactive disability accommodation (DA) process.</a:t>
            </a:r>
          </a:p>
        </p:txBody>
      </p:sp>
      <p:sp>
        <p:nvSpPr>
          <p:cNvPr id="4" name="TextBox 3">
            <a:extLst>
              <a:ext uri="{FF2B5EF4-FFF2-40B4-BE49-F238E27FC236}">
                <a16:creationId xmlns:a16="http://schemas.microsoft.com/office/drawing/2014/main" id="{96FB0284-5360-FF60-42C3-4885CD176CCF}"/>
              </a:ext>
            </a:extLst>
          </p:cNvPr>
          <p:cNvSpPr txBox="1"/>
          <p:nvPr/>
        </p:nvSpPr>
        <p:spPr>
          <a:xfrm>
            <a:off x="1565781" y="1147422"/>
            <a:ext cx="9017479" cy="461665"/>
          </a:xfrm>
          <a:prstGeom prst="rect">
            <a:avLst/>
          </a:prstGeom>
          <a:noFill/>
          <a:ln>
            <a:noFill/>
          </a:ln>
        </p:spPr>
        <p:txBody>
          <a:bodyPr wrap="square" rtlCol="0">
            <a:spAutoFit/>
          </a:bodyPr>
          <a:lstStyle/>
          <a:p>
            <a:pPr algn="ctr"/>
            <a:r>
              <a:rPr lang="en-US" sz="1200" dirty="0">
                <a:solidFill>
                  <a:schemeClr val="accent3">
                    <a:lumMod val="75000"/>
                  </a:schemeClr>
                </a:solidFill>
              </a:rPr>
              <a:t>PRH Chapter 2: Form 2-03 – Procedures for Providing Reasonable Accommodation, Reasonable Modifications in Policies, Practices, or Procedures, and Auxiliary Aids and Services for Participation in the Job Corps Program</a:t>
            </a:r>
          </a:p>
        </p:txBody>
      </p:sp>
    </p:spTree>
    <p:extLst>
      <p:ext uri="{BB962C8B-B14F-4D97-AF65-F5344CB8AC3E}">
        <p14:creationId xmlns:p14="http://schemas.microsoft.com/office/powerpoint/2010/main" val="661986938"/>
      </p:ext>
    </p:extLst>
  </p:cSld>
  <p:clrMapOvr>
    <a:masterClrMapping/>
  </p:clrMapOvr>
</p:sld>
</file>

<file path=ppt/theme/theme1.xml><?xml version="1.0" encoding="utf-8"?>
<a:theme xmlns:a="http://schemas.openxmlformats.org/drawingml/2006/main" name="테마1">
  <a:themeElements>
    <a:clrScheme name="사용자 지정 586">
      <a:dk1>
        <a:sysClr val="windowText" lastClr="000000"/>
      </a:dk1>
      <a:lt1>
        <a:sysClr val="window" lastClr="FFFFFF"/>
      </a:lt1>
      <a:dk2>
        <a:srgbClr val="7F7F7F"/>
      </a:dk2>
      <a:lt2>
        <a:srgbClr val="F2F2F2"/>
      </a:lt2>
      <a:accent1>
        <a:srgbClr val="4D4F87"/>
      </a:accent1>
      <a:accent2>
        <a:srgbClr val="9394AF"/>
      </a:accent2>
      <a:accent3>
        <a:srgbClr val="E5A977"/>
      </a:accent3>
      <a:accent4>
        <a:srgbClr val="A69288"/>
      </a:accent4>
      <a:accent5>
        <a:srgbClr val="47768D"/>
      </a:accent5>
      <a:accent6>
        <a:srgbClr val="85BDAC"/>
      </a:accent6>
      <a:hlink>
        <a:srgbClr val="F7B615"/>
      </a:hlink>
      <a:folHlink>
        <a:srgbClr val="08356B"/>
      </a:folHlink>
    </a:clrScheme>
    <a:fontScheme name="사용자 지정 31">
      <a:majorFont>
        <a:latin typeface="Noto Sans"/>
        <a:ea typeface="맑은 고딕"/>
        <a:cs typeface=""/>
      </a:majorFont>
      <a:minorFont>
        <a:latin typeface="Calibri"/>
        <a:ea typeface="맑은 고딕"/>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테마1" id="{F04472B0-1AB1-411C-AF9F-D184AA8AAA65}" vid="{6A2CD1B0-D59B-4960-8724-DFA2BFB02472}"/>
    </a:ext>
  </a:extLst>
</a:theme>
</file>

<file path=ppt/theme/theme2.xml><?xml version="1.0" encoding="utf-8"?>
<a:theme xmlns:a="http://schemas.openxmlformats.org/drawingml/2006/main" name="1_테마1">
  <a:themeElements>
    <a:clrScheme name="사용자 지정 588">
      <a:dk1>
        <a:sysClr val="windowText" lastClr="000000"/>
      </a:dk1>
      <a:lt1>
        <a:sysClr val="window" lastClr="FFFFFF"/>
      </a:lt1>
      <a:dk2>
        <a:srgbClr val="0E2642"/>
      </a:dk2>
      <a:lt2>
        <a:srgbClr val="F2F2F2"/>
      </a:lt2>
      <a:accent1>
        <a:srgbClr val="47ADD7"/>
      </a:accent1>
      <a:accent2>
        <a:srgbClr val="9DCBE7"/>
      </a:accent2>
      <a:accent3>
        <a:srgbClr val="3393D5"/>
      </a:accent3>
      <a:accent4>
        <a:srgbClr val="5C78B0"/>
      </a:accent4>
      <a:accent5>
        <a:srgbClr val="5F9AAD"/>
      </a:accent5>
      <a:accent6>
        <a:srgbClr val="7678BC"/>
      </a:accent6>
      <a:hlink>
        <a:srgbClr val="F7B615"/>
      </a:hlink>
      <a:folHlink>
        <a:srgbClr val="08356B"/>
      </a:folHlink>
    </a:clrScheme>
    <a:fontScheme name="사용자 지정 31">
      <a:majorFont>
        <a:latin typeface="Noto Sans"/>
        <a:ea typeface="맑은 고딕"/>
        <a:cs typeface=""/>
      </a:majorFont>
      <a:minorFont>
        <a:latin typeface="Calibri"/>
        <a:ea typeface="맑은 고딕"/>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테마1" id="{F04472B0-1AB1-411C-AF9F-D184AA8AAA65}" vid="{6A2CD1B0-D59B-4960-8724-DFA2BFB02472}"/>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F0022F1A0D1C40B084E91E69C83124" ma:contentTypeVersion="14" ma:contentTypeDescription="Create a new document." ma:contentTypeScope="" ma:versionID="e1b31ea0773c203abd828f378b237c97">
  <xsd:schema xmlns:xsd="http://www.w3.org/2001/XMLSchema" xmlns:xs="http://www.w3.org/2001/XMLSchema" xmlns:p="http://schemas.microsoft.com/office/2006/metadata/properties" xmlns:ns1="http://schemas.microsoft.com/sharepoint/v3" xmlns:ns2="http://schemas.microsoft.com/sharepoint/v3/fields" xmlns:ns3="b22f8f74-215c-4154-9939-bd29e4e8980e" targetNamespace="http://schemas.microsoft.com/office/2006/metadata/properties" ma:root="true" ma:fieldsID="06b32342b0b5b4cfc196223ba1900aca" ns1:_="" ns2:_="" ns3:_="">
    <xsd:import namespace="http://schemas.microsoft.com/sharepoint/v3"/>
    <xsd:import namespace="http://schemas.microsoft.com/sharepoint/v3/fields"/>
    <xsd:import namespace="b22f8f74-215c-4154-9939-bd29e4e8980e"/>
    <xsd:element name="properties">
      <xsd:complexType>
        <xsd:sequence>
          <xsd:element name="documentManagement">
            <xsd:complexType>
              <xsd:all>
                <xsd:element ref="ns1:PublishingStartDate" minOccurs="0"/>
                <xsd:element ref="ns1:PublishingExpirationDate" minOccurs="0"/>
                <xsd:element ref="ns1:RoutingRuleDescription"/>
                <xsd:element ref="ns2:_DCDateCreated"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 ma:internalName="PublishingStartDate">
      <xsd:simpleType>
        <xsd:restriction base="dms:Unknown"/>
      </xsd:simpleType>
    </xsd:element>
    <xsd:element name="PublishingExpirationDate" ma:index="5" nillable="true" ma:displayName="Scheduling End Date" ma:description="" ma:internalName="PublishingExpirationDate">
      <xsd:simpleType>
        <xsd:restriction base="dms:Unknown"/>
      </xsd:simpleType>
    </xsd:element>
    <xsd:element name="RoutingRuleDescription" ma:index="6" ma:displayName="Description" ma:description="" ma:internalName="RoutingRule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7" nillable="true" ma:displayName="Date Created" ma:description="The date on which this resource was created" ma:format="DateTime" ma:internalName="_DCDateCreated"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22f8f74-215c-4154-9939-bd29e4e8980e"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ma:index="8" ma:displayName="Category"/>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RoutingRuleDescription xmlns="http://schemas.microsoft.com/sharepoint/v3">Service Animals Graphic (1)</RoutingRuleDescription>
    <PublishingStartDate xmlns="http://schemas.microsoft.com/sharepoint/v3" xsi:nil="true"/>
    <_DCDateCreated xmlns="http://schemas.microsoft.com/sharepoint/v3/fields" xsi:nil="true"/>
    <_dlc_DocId xmlns="b22f8f74-215c-4154-9939-bd29e4e8980e">XRUYQT3274NZ-1295120815-159</_dlc_DocId>
    <_dlc_DocIdUrl xmlns="b22f8f74-215c-4154-9939-bd29e4e8980e">
      <Url>https://supportservices.jobcorps.gov/disability/_layouts/15/DocIdRedir.aspx?ID=XRUYQT3274NZ-1295120815-159</Url>
      <Description>XRUYQT3274NZ-1295120815-159</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1967ECA-C147-4E2C-A8C9-EA0C7BAD3AEC}"/>
</file>

<file path=customXml/itemProps2.xml><?xml version="1.0" encoding="utf-8"?>
<ds:datastoreItem xmlns:ds="http://schemas.openxmlformats.org/officeDocument/2006/customXml" ds:itemID="{039A67FD-5CE4-44FA-B27B-19F49FC98607}"/>
</file>

<file path=customXml/itemProps3.xml><?xml version="1.0" encoding="utf-8"?>
<ds:datastoreItem xmlns:ds="http://schemas.openxmlformats.org/officeDocument/2006/customXml" ds:itemID="{FE01CD16-6D21-407D-8DB1-2F860464CE67}"/>
</file>

<file path=customXml/itemProps4.xml><?xml version="1.0" encoding="utf-8"?>
<ds:datastoreItem xmlns:ds="http://schemas.openxmlformats.org/officeDocument/2006/customXml" ds:itemID="{7C25AAEA-9EA9-4AF0-BB28-6F948180040B}"/>
</file>

<file path=docProps/app.xml><?xml version="1.0" encoding="utf-8"?>
<Properties xmlns="http://schemas.openxmlformats.org/officeDocument/2006/extended-properties" xmlns:vt="http://schemas.openxmlformats.org/officeDocument/2006/docPropsVTypes">
  <Template/>
  <TotalTime>9291</TotalTime>
  <Words>351</Words>
  <Application>Microsoft Office PowerPoint</Application>
  <PresentationFormat>Widescreen</PresentationFormat>
  <Paragraphs>21</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Calibri</vt:lpstr>
      <vt:lpstr>맑은 고딕</vt:lpstr>
      <vt:lpstr>Arial</vt:lpstr>
      <vt:lpstr>Noto Sans</vt:lpstr>
      <vt:lpstr>Wingdings</vt:lpstr>
      <vt:lpstr>테마1</vt:lpstr>
      <vt:lpstr>1_테마1</vt:lpstr>
      <vt:lpstr>Service Animals in Job Corps Notification about a service animal is about “access” and is not an accommodation request</vt:lpstr>
    </vt:vector>
  </TitlesOfParts>
  <Manager>Slide Members</Manager>
  <Company>YESFORM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Animals Graphic (1)</dc:title>
  <dc:subject>Powerpoint Templates , Diagram, Chart, Google slides, Keynote</dc:subject>
  <dc:creator>Slide Members by IH.JUNG</dc:creator>
  <cp:keywords>SlideMembers, ppt, PPT Templates, Presentation, Diagram, Chart, Yesform, Google slides, Keynote, Free Slides</cp:keywords>
  <dc:description>The copyright of this document is at Slide Members. Unauthorized copying may result in legal sanctions.</dc:description>
  <cp:lastModifiedBy>Debbie Marrs</cp:lastModifiedBy>
  <cp:revision>6</cp:revision>
  <dcterms:created xsi:type="dcterms:W3CDTF">2019-01-29T00:47:38Z</dcterms:created>
  <dcterms:modified xsi:type="dcterms:W3CDTF">2023-01-26T15:29:48Z</dcterms:modified>
  <cp:category>Service Animals Graphic (1)</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0x01010009F0022F1A0D1C40B084E91E69C83124</vt:lpwstr>
  </property>
  <property fmtid="{D5CDD505-2E9C-101B-9397-08002B2CF9AE}" pid="3" name="_dlc_DocIdItemGuid">
    <vt:lpwstr>faaec100-b7f4-4332-9cfa-17856766db5e</vt:lpwstr>
  </property>
</Properties>
</file>