
<file path=[Content_Types].xml><?xml version="1.0" encoding="utf-8"?>
<Types xmlns="http://schemas.openxmlformats.org/package/2006/content-types">
  <Default Extension="jpeg" ContentType="image/jpeg"/>
  <Default Extension="rels" ContentType="application/vnd.openxmlformats-package.relationships+xml"/>
  <Default Extension="fntdata" ContentType="application/x-fontdata"/>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2.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slideLayouts/slideLayout1.xml" ContentType="application/vnd.openxmlformats-officedocument.presentationml.slideLayout+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authors.xml" ContentType="application/vnd.ms-powerpoint.authors+xml"/>
  <Override PartName="/ppt/theme/theme4.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customXml/itemProps1.xml" ContentType="application/vnd.openxmlformats-officedocument.customXmlProperties+xml"/>
  <Override PartName="/customXml/itemProps3.xml" ContentType="application/vnd.openxmlformats-officedocument.customXmlProperti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2" r:id="rId4"/>
    <p:sldMasterId id="2147483755" r:id="rId5"/>
  </p:sldMasterIdLst>
  <p:notesMasterIdLst>
    <p:notesMasterId r:id="rId9"/>
  </p:notesMasterIdLst>
  <p:handoutMasterIdLst>
    <p:handoutMasterId r:id="rId10"/>
  </p:handoutMasterIdLst>
  <p:sldIdLst>
    <p:sldId id="550" r:id="rId6"/>
    <p:sldId id="260" r:id="rId7"/>
    <p:sldId id="551" r:id="rId8"/>
  </p:sldIdLst>
  <p:sldSz cx="12192000" cy="6858000"/>
  <p:notesSz cx="6858000" cy="9144000"/>
  <p:embeddedFontLst>
    <p:embeddedFont>
      <p:font typeface="맑은 고딕" panose="020B0503020000020004" pitchFamily="34" charset="-127"/>
      <p:regular r:id="rId11"/>
      <p:bold r:id="rId12"/>
    </p:embeddedFont>
    <p:embeddedFont>
      <p:font typeface="Montserrat Medium" panose="00000600000000000000" pitchFamily="2" charset="0"/>
      <p:regular r:id="rId13"/>
      <p:italic r:id="rId14"/>
    </p:embeddedFont>
    <p:embeddedFont>
      <p:font typeface="Noto Sans" panose="020B0502040504020204" pitchFamily="34" charset="0"/>
      <p:regular r:id="rId15"/>
      <p:bold r:id="rId16"/>
      <p:italic r:id="rId17"/>
      <p:boldItalic r:id="rId18"/>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614" userDrawn="1">
          <p15:clr>
            <a:srgbClr val="A4A3A4"/>
          </p15:clr>
        </p15:guide>
        <p15:guide id="4" orient="horz" pos="958" userDrawn="1">
          <p15:clr>
            <a:srgbClr val="A4A3A4"/>
          </p15:clr>
        </p15:guide>
        <p15:guide id="5" orient="horz" pos="3903" userDrawn="1">
          <p15:clr>
            <a:srgbClr val="A4A3A4"/>
          </p15:clr>
        </p15:guide>
        <p15:guide id="6" pos="2196" userDrawn="1">
          <p15:clr>
            <a:srgbClr val="A4A3A4"/>
          </p15:clr>
        </p15:guide>
        <p15:guide id="7" pos="5496" userDrawn="1">
          <p15:clr>
            <a:srgbClr val="A4A3A4"/>
          </p15:clr>
        </p15:guide>
        <p15:guide id="8" pos="463" userDrawn="1">
          <p15:clr>
            <a:srgbClr val="A4A3A4"/>
          </p15:clr>
        </p15:guide>
        <p15:guide id="9" pos="7219" userDrawn="1">
          <p15:clr>
            <a:srgbClr val="A4A3A4"/>
          </p15:clr>
        </p15:guide>
        <p15:guide id="10" orient="horz" pos="3682" userDrawn="1">
          <p15:clr>
            <a:srgbClr val="A4A3A4"/>
          </p15:clr>
        </p15:guide>
        <p15:guide id="11" orient="horz" pos="1185" userDrawn="1">
          <p15:clr>
            <a:srgbClr val="A4A3A4"/>
          </p15:clr>
        </p15:guide>
        <p15:guide id="12" orient="horz" pos="3906"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2D6CBF0-C0DF-AA49-8D43-6FEA37D89261}" name="Sharon Hong" initials="SH" userId="S::shong@HUMANITAS.COM::ca840b75-e10d-411d-b812-6dfda894c07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D4F87"/>
    <a:srgbClr val="293249"/>
    <a:srgbClr val="404040"/>
    <a:srgbClr val="262F4A"/>
    <a:srgbClr val="38475C"/>
    <a:srgbClr val="FFFFFF"/>
    <a:srgbClr val="4B8D33"/>
    <a:srgbClr val="34987E"/>
    <a:srgbClr val="443B31"/>
    <a:srgbClr val="194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1448BC-517A-47A3-8B65-B61991E33C26}" v="1" dt="2025-01-21T19:34:33.281"/>
    <p1510:client id="{1FF1D787-4A96-44F3-BB09-A339A9202E01}" v="36" dt="2025-01-21T18:08:06.628"/>
    <p1510:client id="{4FAF2ED3-7069-4560-8AA7-20F96077497F}" v="19" dt="2025-01-21T18:28:13.962"/>
    <p1510:client id="{8759A1CC-C759-EB86-280D-8B16C7C67FD6}" v="3" dt="2025-01-21T15:19:46.855"/>
    <p1510:client id="{B0EFF832-7BFC-7D8D-1C0C-74E92A24E064}" v="5" dt="2025-01-21T14:44:50.428"/>
    <p1510:client id="{D39EE5E5-CCD1-4433-97B6-5C021865B2A5}" v="9" dt="2025-01-21T18:30:07.046"/>
  </p1510:revLst>
</p1510:revInfo>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guide pos="3840"/>
        <p:guide orient="horz" pos="2614"/>
        <p:guide orient="horz" pos="958"/>
        <p:guide orient="horz" pos="3903"/>
        <p:guide pos="2196"/>
        <p:guide pos="5496"/>
        <p:guide pos="463"/>
        <p:guide pos="7219"/>
        <p:guide orient="horz" pos="3682"/>
        <p:guide orient="horz" pos="1185"/>
        <p:guide orient="horz" pos="3906"/>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font" Target="fonts/font1.fntdata"/><Relationship Id="rId24"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font" Target="fonts/font5.fntdata"/><Relationship Id="rId23" Type="http://schemas.microsoft.com/office/2015/10/relationships/revisionInfo" Target="revisionInfo.xml"/><Relationship Id="rId10" Type="http://schemas.openxmlformats.org/officeDocument/2006/relationships/handoutMaster" Target="handoutMasters/handoutMaster1.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4.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37CEF279-2E15-4639-9B74-24AF331EBF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a:extLst>
              <a:ext uri="{FF2B5EF4-FFF2-40B4-BE49-F238E27FC236}">
                <a16:creationId xmlns:a16="http://schemas.microsoft.com/office/drawing/2014/main" id="{4E7E544A-78E0-43E2-9ADF-E7613557C8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0F90C4-2F4F-418E-A302-DCC75C5422B9}" type="datetimeFigureOut">
              <a:rPr lang="ko-KR" altLang="en-US" smtClean="0"/>
              <a:t>2025-01-21</a:t>
            </a:fld>
            <a:endParaRPr lang="ko-KR" altLang="en-US"/>
          </a:p>
        </p:txBody>
      </p:sp>
      <p:sp>
        <p:nvSpPr>
          <p:cNvPr id="4" name="바닥글 개체 틀 3">
            <a:extLst>
              <a:ext uri="{FF2B5EF4-FFF2-40B4-BE49-F238E27FC236}">
                <a16:creationId xmlns:a16="http://schemas.microsoft.com/office/drawing/2014/main" id="{CD14329D-A6E8-47B0-B12F-C7195E7B57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F6688D1B-D942-460E-ABC2-9DD359F797C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991B10-EB8B-4D0E-9ABE-484E31D17EED}" type="slidenum">
              <a:rPr lang="ko-KR" altLang="en-US" smtClean="0"/>
              <a:t>‹#›</a:t>
            </a:fld>
            <a:endParaRPr lang="ko-KR" altLang="en-US"/>
          </a:p>
        </p:txBody>
      </p:sp>
    </p:spTree>
    <p:extLst>
      <p:ext uri="{BB962C8B-B14F-4D97-AF65-F5344CB8AC3E}">
        <p14:creationId xmlns:p14="http://schemas.microsoft.com/office/powerpoint/2010/main" val="5359312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DA84D0-09CB-457F-A9F1-AC1FBFD03692}" type="datetimeFigureOut">
              <a:rPr lang="ko-KR" altLang="en-US" smtClean="0"/>
              <a:t>2025-01-21</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59B364-7A05-4171-A3A2-3E03EC49ED10}" type="slidenum">
              <a:rPr lang="ko-KR" altLang="en-US" smtClean="0"/>
              <a:t>‹#›</a:t>
            </a:fld>
            <a:endParaRPr lang="ko-KR" altLang="en-US"/>
          </a:p>
        </p:txBody>
      </p:sp>
    </p:spTree>
    <p:extLst>
      <p:ext uri="{BB962C8B-B14F-4D97-AF65-F5344CB8AC3E}">
        <p14:creationId xmlns:p14="http://schemas.microsoft.com/office/powerpoint/2010/main" val="1974542629"/>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a:xfrm>
            <a:off x="685800" y="1143000"/>
            <a:ext cx="5486400" cy="3086100"/>
          </a:xfrm>
        </p:spPr>
      </p:sp>
      <p:sp>
        <p:nvSpPr>
          <p:cNvPr id="3" name="슬라이드 노트 개체 틀 2"/>
          <p:cNvSpPr>
            <a:spLocks noGrp="1"/>
          </p:cNvSpPr>
          <p:nvPr>
            <p:ph type="body" idx="1"/>
          </p:nvPr>
        </p:nvSpPr>
        <p:spPr/>
        <p:txBody>
          <a:bodyPr>
            <a:normAutofit/>
          </a:bodyPr>
          <a:lstStyle/>
          <a:p>
            <a:r>
              <a:rPr lang="en-US" altLang="ko-KR"/>
              <a:t>If there is disclosure that this is a person with a disability, the individual will need to be engaged in the interactive disability accommodation process even if it is determined that the animal in question is not a service animal. In working through the interactive reasonable accommodation process, it “may” be determined that the animal is actually an assistance animal and therefore an accommodation request that must be processed in the same manner as all other accommodation requests. If there are questions related to this process, please contact your RDIC for assistance.</a:t>
            </a:r>
            <a:endParaRPr lang="ko-KR" altLang="en-US"/>
          </a:p>
        </p:txBody>
      </p:sp>
      <p:sp>
        <p:nvSpPr>
          <p:cNvPr id="4" name="슬라이드 번호 개체 틀 3"/>
          <p:cNvSpPr>
            <a:spLocks noGrp="1"/>
          </p:cNvSpPr>
          <p:nvPr>
            <p:ph type="sldNum" sz="quarter" idx="10"/>
          </p:nvPr>
        </p:nvSpPr>
        <p:spPr/>
        <p:txBody>
          <a:bodyPr/>
          <a:lstStyle/>
          <a:p>
            <a:pPr marL="0" marR="0" lvl="0" indent="0" algn="r" defTabSz="914400" rtl="0" eaLnBrk="1" fontAlgn="auto" latinLnBrk="1" hangingPunct="1">
              <a:lnSpc>
                <a:spcPct val="100000"/>
              </a:lnSpc>
              <a:spcBef>
                <a:spcPts val="0"/>
              </a:spcBef>
              <a:spcAft>
                <a:spcPts val="0"/>
              </a:spcAft>
              <a:buClrTx/>
              <a:buSzTx/>
              <a:buFontTx/>
              <a:buNone/>
              <a:tabLst/>
              <a:defRPr/>
            </a:pPr>
            <a:fld id="{8498C770-440F-4842-BB68-5BB8E05A86FA}" type="slidenum">
              <a:rPr kumimoji="0" lang="ko-KR" altLang="en-US" sz="1200" b="0" i="0" u="none" strike="noStrike" kern="1200" cap="none" spc="0" normalizeH="0" baseline="0" noProof="0" smtClean="0">
                <a:ln>
                  <a:noFill/>
                </a:ln>
                <a:solidFill>
                  <a:prstClr val="black"/>
                </a:solidFill>
                <a:effectLst/>
                <a:uLnTx/>
                <a:uFillTx/>
                <a:latin typeface="맑은 고딕"/>
                <a:ea typeface="맑은 고딕" panose="020B0503020000020004" pitchFamily="50" charset="-127"/>
                <a:cs typeface="+mn-cs"/>
              </a:rPr>
              <a:pPr marL="0" marR="0" lvl="0" indent="0" algn="r" defTabSz="914400" rtl="0" eaLnBrk="1" fontAlgn="auto" latinLnBrk="1" hangingPunct="1">
                <a:lnSpc>
                  <a:spcPct val="100000"/>
                </a:lnSpc>
                <a:spcBef>
                  <a:spcPts val="0"/>
                </a:spcBef>
                <a:spcAft>
                  <a:spcPts val="0"/>
                </a:spcAft>
                <a:buClrTx/>
                <a:buSzTx/>
                <a:buFontTx/>
                <a:buNone/>
                <a:tabLst/>
                <a:defRPr/>
              </a:pPr>
              <a:t>1</a:t>
            </a:fld>
            <a:endParaRPr kumimoji="0" lang="ko-KR" altLang="en-US" sz="1200" b="0" i="0" u="none" strike="noStrike" kern="1200" cap="none" spc="0" normalizeH="0" baseline="0" noProof="0">
              <a:ln>
                <a:noFill/>
              </a:ln>
              <a:solidFill>
                <a:prstClr val="black"/>
              </a:solidFill>
              <a:effectLst/>
              <a:uLnTx/>
              <a:uFillTx/>
              <a:latin typeface="맑은 고딕"/>
              <a:ea typeface="맑은 고딕" panose="020B0503020000020004" pitchFamily="50" charset="-127"/>
              <a:cs typeface="+mn-cs"/>
            </a:endParaRPr>
          </a:p>
        </p:txBody>
      </p:sp>
    </p:spTree>
    <p:extLst>
      <p:ext uri="{BB962C8B-B14F-4D97-AF65-F5344CB8AC3E}">
        <p14:creationId xmlns:p14="http://schemas.microsoft.com/office/powerpoint/2010/main" val="2947490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959B364-7A05-4171-A3A2-3E03EC49ED10}" type="slidenum">
              <a:rPr lang="ko-KR" altLang="en-US" smtClean="0"/>
              <a:t>2</a:t>
            </a:fld>
            <a:endParaRPr lang="ko-KR" altLang="en-US"/>
          </a:p>
        </p:txBody>
      </p:sp>
    </p:spTree>
    <p:extLst>
      <p:ext uri="{BB962C8B-B14F-4D97-AF65-F5344CB8AC3E}">
        <p14:creationId xmlns:p14="http://schemas.microsoft.com/office/powerpoint/2010/main" val="3067710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1E2968-706A-CFCE-0818-8948E78F0D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C65D2F-6676-EB3C-F9CD-94117ECDC9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E02B1A-E4BB-6B08-CC35-D8831C6CD97F}"/>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56299FAE-DC4F-C231-8B83-CAF4514F9DDD}"/>
              </a:ext>
            </a:extLst>
          </p:cNvPr>
          <p:cNvSpPr>
            <a:spLocks noGrp="1"/>
          </p:cNvSpPr>
          <p:nvPr>
            <p:ph type="sldNum" sz="quarter" idx="5"/>
          </p:nvPr>
        </p:nvSpPr>
        <p:spPr/>
        <p:txBody>
          <a:bodyPr/>
          <a:lstStyle/>
          <a:p>
            <a:fld id="{9959B364-7A05-4171-A3A2-3E03EC49ED10}" type="slidenum">
              <a:rPr lang="ko-KR" altLang="en-US" smtClean="0"/>
              <a:t>3</a:t>
            </a:fld>
            <a:endParaRPr lang="ko-KR" altLang="en-US"/>
          </a:p>
        </p:txBody>
      </p:sp>
    </p:spTree>
    <p:extLst>
      <p:ext uri="{BB962C8B-B14F-4D97-AF65-F5344CB8AC3E}">
        <p14:creationId xmlns:p14="http://schemas.microsoft.com/office/powerpoint/2010/main" val="18276780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4_제목만">
    <p:bg>
      <p:bgPr>
        <a:solidFill>
          <a:schemeClr val="bg1"/>
        </a:solidFill>
        <a:effectLst/>
      </p:bgPr>
    </p:bg>
    <p:spTree>
      <p:nvGrpSpPr>
        <p:cNvPr id="1" name=""/>
        <p:cNvGrpSpPr/>
        <p:nvPr/>
      </p:nvGrpSpPr>
      <p:grpSpPr>
        <a:xfrm>
          <a:off x="0" y="0"/>
          <a:ext cx="0" cy="0"/>
          <a:chOff x="0" y="0"/>
          <a:chExt cx="0" cy="0"/>
        </a:xfrm>
      </p:grpSpPr>
      <p:sp>
        <p:nvSpPr>
          <p:cNvPr id="3" name="날짜 개체 틀 2"/>
          <p:cNvSpPr>
            <a:spLocks noGrp="1"/>
          </p:cNvSpPr>
          <p:nvPr>
            <p:ph type="dt" sz="half" idx="10"/>
          </p:nvPr>
        </p:nvSpPr>
        <p:spPr/>
        <p:txBody>
          <a:bodyPr/>
          <a:lstStyle/>
          <a:p>
            <a:fld id="{130FFD59-365E-47FC-9D1A-1F9B7F1EF600}" type="datetimeFigureOut">
              <a:rPr lang="ko-KR" altLang="en-US" smtClean="0"/>
              <a:pPr/>
              <a:t>2025-01-21</a:t>
            </a:fld>
            <a:endParaRPr lang="ko-KR" altLang="en-US"/>
          </a:p>
        </p:txBody>
      </p:sp>
      <p:sp>
        <p:nvSpPr>
          <p:cNvPr id="4" name="바닥글 개체 틀 3"/>
          <p:cNvSpPr>
            <a:spLocks noGrp="1"/>
          </p:cNvSpPr>
          <p:nvPr>
            <p:ph type="ftr" sz="quarter" idx="11"/>
          </p:nvPr>
        </p:nvSpPr>
        <p:spPr/>
        <p:txBody>
          <a:bodyPr/>
          <a:lstStyle/>
          <a:p>
            <a:endParaRPr lang="ko-KR" altLang="en-US"/>
          </a:p>
        </p:txBody>
      </p:sp>
      <p:sp>
        <p:nvSpPr>
          <p:cNvPr id="5" name="슬라이드 번호 개체 틀 4"/>
          <p:cNvSpPr>
            <a:spLocks noGrp="1"/>
          </p:cNvSpPr>
          <p:nvPr>
            <p:ph type="sldNum" sz="quarter" idx="12"/>
          </p:nvPr>
        </p:nvSpPr>
        <p:spPr/>
        <p:txBody>
          <a:bodyPr/>
          <a:lstStyle/>
          <a:p>
            <a:fld id="{FD9960C5-B0B3-4566-AE49-E4A6D2C8B6D1}" type="slidenum">
              <a:rPr lang="ko-KR" altLang="en-US" smtClean="0"/>
              <a:pPr/>
              <a:t>‹#›</a:t>
            </a:fld>
            <a:endParaRPr lang="ko-KR" altLang="en-US"/>
          </a:p>
        </p:txBody>
      </p:sp>
      <p:sp>
        <p:nvSpPr>
          <p:cNvPr id="2" name="제목 1"/>
          <p:cNvSpPr>
            <a:spLocks noGrp="1"/>
          </p:cNvSpPr>
          <p:nvPr>
            <p:ph type="title" hasCustomPrompt="1"/>
          </p:nvPr>
        </p:nvSpPr>
        <p:spPr>
          <a:xfrm>
            <a:off x="664502" y="338220"/>
            <a:ext cx="10862997" cy="778098"/>
          </a:xfrm>
          <a:noFill/>
          <a:ln w="9525">
            <a:noFill/>
            <a:miter lim="800000"/>
            <a:headEnd/>
            <a:tailEnd/>
          </a:ln>
        </p:spPr>
        <p:txBody>
          <a:bodyPr vert="horz" wrap="square" lIns="91440" tIns="45720" rIns="91440" bIns="45720" numCol="1" rtlCol="0" anchor="ctr" anchorCtr="0" compatLnSpc="1">
            <a:prstTxWarp prst="textNoShape">
              <a:avLst/>
            </a:prstTxWarp>
            <a:normAutofit/>
          </a:bodyPr>
          <a:lstStyle>
            <a:lvl1pPr algn="ctr" defTabSz="914400" rtl="0" eaLnBrk="1" fontAlgn="base" latinLnBrk="1" hangingPunct="1">
              <a:spcBef>
                <a:spcPct val="0"/>
              </a:spcBef>
              <a:spcAft>
                <a:spcPct val="0"/>
              </a:spcAft>
              <a:buNone/>
              <a:defRPr lang="ko-KR" altLang="en-US" sz="3600" b="1" kern="1200" baseline="0">
                <a:solidFill>
                  <a:schemeClr val="tx1"/>
                </a:solidFill>
                <a:latin typeface="+mj-lt"/>
                <a:ea typeface="맑은 고딕" panose="020B0503020000020004" pitchFamily="50" charset="-127"/>
                <a:cs typeface="+mj-cs"/>
              </a:defRPr>
            </a:lvl1pPr>
          </a:lstStyle>
          <a:p>
            <a:r>
              <a:rPr lang="en-US" altLang="ko-KR"/>
              <a:t>Edit a master title style</a:t>
            </a:r>
            <a:endParaRPr lang="ko-KR" altLang="en-US"/>
          </a:p>
        </p:txBody>
      </p:sp>
    </p:spTree>
    <p:extLst>
      <p:ext uri="{BB962C8B-B14F-4D97-AF65-F5344CB8AC3E}">
        <p14:creationId xmlns:p14="http://schemas.microsoft.com/office/powerpoint/2010/main" val="1129710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Tree>
    <p:extLst>
      <p:ext uri="{BB962C8B-B14F-4D97-AF65-F5344CB8AC3E}">
        <p14:creationId xmlns:p14="http://schemas.microsoft.com/office/powerpoint/2010/main" val="18466870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F708B-1CF3-4493-9245-6EB97AB10B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9AD0E6B-B801-4397-97C8-72C723A46C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C5864C-7B52-4355-8CF4-33C4B111D2B2}"/>
              </a:ext>
            </a:extLst>
          </p:cNvPr>
          <p:cNvSpPr>
            <a:spLocks noGrp="1"/>
          </p:cNvSpPr>
          <p:nvPr>
            <p:ph type="dt" sz="half" idx="10"/>
          </p:nvPr>
        </p:nvSpPr>
        <p:spPr/>
        <p:txBody>
          <a:bodyPr/>
          <a:lstStyle/>
          <a:p>
            <a:fld id="{130FFD59-365E-47FC-9D1A-1F9B7F1EF600}" type="datetimeFigureOut">
              <a:rPr lang="ko-KR" altLang="en-US" smtClean="0"/>
              <a:pPr/>
              <a:t>2025-01-21</a:t>
            </a:fld>
            <a:endParaRPr lang="ko-KR" altLang="en-US"/>
          </a:p>
        </p:txBody>
      </p:sp>
      <p:sp>
        <p:nvSpPr>
          <p:cNvPr id="5" name="Footer Placeholder 4">
            <a:extLst>
              <a:ext uri="{FF2B5EF4-FFF2-40B4-BE49-F238E27FC236}">
                <a16:creationId xmlns:a16="http://schemas.microsoft.com/office/drawing/2014/main" id="{35F41FD7-14F4-4C27-83C8-CCF25EF5E4C6}"/>
              </a:ext>
            </a:extLst>
          </p:cNvPr>
          <p:cNvSpPr>
            <a:spLocks noGrp="1"/>
          </p:cNvSpPr>
          <p:nvPr>
            <p:ph type="ftr" sz="quarter" idx="11"/>
          </p:nvPr>
        </p:nvSpPr>
        <p:spPr/>
        <p:txBody>
          <a:bodyPr/>
          <a:lstStyle/>
          <a:p>
            <a:endParaRPr lang="ko-KR" altLang="en-US"/>
          </a:p>
        </p:txBody>
      </p:sp>
      <p:sp>
        <p:nvSpPr>
          <p:cNvPr id="6" name="Slide Number Placeholder 5">
            <a:extLst>
              <a:ext uri="{FF2B5EF4-FFF2-40B4-BE49-F238E27FC236}">
                <a16:creationId xmlns:a16="http://schemas.microsoft.com/office/drawing/2014/main" id="{BF11497B-5B7D-49EA-9CB0-A4BEE122896A}"/>
              </a:ext>
            </a:extLst>
          </p:cNvPr>
          <p:cNvSpPr>
            <a:spLocks noGrp="1"/>
          </p:cNvSpPr>
          <p:nvPr>
            <p:ph type="sldNum" sz="quarter" idx="12"/>
          </p:nvPr>
        </p:nvSpPr>
        <p:spPr/>
        <p:txBody>
          <a:body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221490433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ko-KR"/>
              <a:t>Edit a master title style
</a:t>
            </a:r>
            <a:endParaRPr lang="ko-KR" altLang="en-US"/>
          </a:p>
        </p:txBody>
      </p:sp>
      <p:sp>
        <p:nvSpPr>
          <p:cNvPr id="3" name="텍스트 개체 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ko-KR"/>
              <a:t>Edit a master text style
Second level
3rd level
4th level
5th level</a:t>
            </a:r>
            <a:endParaRPr lang="ko-KR" altLang="en-US"/>
          </a:p>
        </p:txBody>
      </p:sp>
      <p:sp>
        <p:nvSpPr>
          <p:cNvPr id="4" name="날짜 개체 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FFD59-365E-47FC-9D1A-1F9B7F1EF600}" type="datetimeFigureOut">
              <a:rPr lang="ko-KR" altLang="en-US" smtClean="0"/>
              <a:pPr/>
              <a:t>2025-01-21</a:t>
            </a:fld>
            <a:endParaRPr lang="ko-KR" altLang="en-US"/>
          </a:p>
        </p:txBody>
      </p:sp>
      <p:sp>
        <p:nvSpPr>
          <p:cNvPr id="5" name="바닥글 개체 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2670405795"/>
      </p:ext>
    </p:extLst>
  </p:cSld>
  <p:clrMap bg1="lt1" tx1="dk1" bg2="lt2" tx2="dk2" accent1="accent1" accent2="accent2" accent3="accent3" accent4="accent4" accent5="accent5" accent6="accent6" hlink="hlink" folHlink="folHlink"/>
  <p:sldLayoutIdLst>
    <p:sldLayoutId id="2147483753" r:id="rId1"/>
    <p:sldLayoutId id="2147483757"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ltLang="ko-KR"/>
              <a:t>Edit a master title style
</a:t>
            </a:r>
            <a:endParaRPr lang="ko-KR" altLang="en-US"/>
          </a:p>
        </p:txBody>
      </p:sp>
      <p:sp>
        <p:nvSpPr>
          <p:cNvPr id="3" name="텍스트 개체 틀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ltLang="ko-KR"/>
              <a:t>Edit a master text style
Second level
3rd level</a:t>
            </a:r>
          </a:p>
          <a:p>
            <a:pPr lvl="0"/>
            <a:r>
              <a:rPr lang="en-US" altLang="ko-KR"/>
              <a:t>4th level
5th level</a:t>
            </a:r>
            <a:endParaRPr lang="ko-KR" altLang="en-US"/>
          </a:p>
        </p:txBody>
      </p:sp>
      <p:sp>
        <p:nvSpPr>
          <p:cNvPr id="4" name="날짜 개체 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0FFD59-365E-47FC-9D1A-1F9B7F1EF600}" type="datetimeFigureOut">
              <a:rPr lang="ko-KR" altLang="en-US" smtClean="0"/>
              <a:pPr/>
              <a:t>2025-01-21</a:t>
            </a:fld>
            <a:endParaRPr lang="ko-KR" altLang="en-US"/>
          </a:p>
        </p:txBody>
      </p:sp>
      <p:sp>
        <p:nvSpPr>
          <p:cNvPr id="5" name="바닥글 개체 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a:p>
        </p:txBody>
      </p:sp>
      <p:sp>
        <p:nvSpPr>
          <p:cNvPr id="6" name="슬라이드 번호 개체 틀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960C5-B0B3-4566-AE49-E4A6D2C8B6D1}" type="slidenum">
              <a:rPr lang="ko-KR" altLang="en-US" smtClean="0"/>
              <a:pPr/>
              <a:t>‹#›</a:t>
            </a:fld>
            <a:endParaRPr lang="ko-KR" altLang="en-US"/>
          </a:p>
        </p:txBody>
      </p:sp>
    </p:spTree>
    <p:extLst>
      <p:ext uri="{BB962C8B-B14F-4D97-AF65-F5344CB8AC3E}">
        <p14:creationId xmlns:p14="http://schemas.microsoft.com/office/powerpoint/2010/main" val="3283598021"/>
      </p:ext>
    </p:extLst>
  </p:cSld>
  <p:clrMap bg1="lt1" tx1="dk1" bg2="lt2" tx2="dk2" accent1="accent1" accent2="accent2" accent3="accent3" accent4="accent4" accent5="accent5" accent6="accent6" hlink="hlink" folHlink="folHlink"/>
  <p:sldLayoutIdLst>
    <p:sldLayoutId id="2147483756"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제목 79"/>
          <p:cNvSpPr>
            <a:spLocks noGrp="1"/>
          </p:cNvSpPr>
          <p:nvPr>
            <p:ph type="title"/>
          </p:nvPr>
        </p:nvSpPr>
        <p:spPr/>
        <p:txBody>
          <a:bodyPr>
            <a:normAutofit fontScale="90000"/>
          </a:bodyPr>
          <a:lstStyle/>
          <a:p>
            <a:r>
              <a:rPr lang="en-US" altLang="ko-KR">
                <a:solidFill>
                  <a:schemeClr val="accent1"/>
                </a:solidFill>
              </a:rPr>
              <a:t>Service Animals in Job Corps</a:t>
            </a:r>
            <a:br>
              <a:rPr lang="en-US" altLang="ko-KR">
                <a:solidFill>
                  <a:schemeClr val="accent1"/>
                </a:solidFill>
              </a:rPr>
            </a:br>
            <a:r>
              <a:rPr lang="en-US" altLang="ko-KR" sz="1800">
                <a:solidFill>
                  <a:schemeClr val="accent1"/>
                </a:solidFill>
              </a:rPr>
              <a:t>Notification about a service animal is about “access” and is </a:t>
            </a:r>
            <a:r>
              <a:rPr lang="en-US" altLang="ko-KR" sz="1800" u="sng">
                <a:solidFill>
                  <a:schemeClr val="accent1"/>
                </a:solidFill>
              </a:rPr>
              <a:t>not</a:t>
            </a:r>
            <a:r>
              <a:rPr lang="en-US" altLang="ko-KR" sz="1800">
                <a:solidFill>
                  <a:schemeClr val="accent1"/>
                </a:solidFill>
              </a:rPr>
              <a:t> an accommodation request</a:t>
            </a:r>
            <a:endParaRPr lang="ko" altLang="en-US" sz="1800">
              <a:solidFill>
                <a:schemeClr val="accent1"/>
              </a:solidFill>
            </a:endParaRPr>
          </a:p>
        </p:txBody>
      </p:sp>
      <p:sp>
        <p:nvSpPr>
          <p:cNvPr id="67" name="직사각형 22">
            <a:extLst>
              <a:ext uri="{FF2B5EF4-FFF2-40B4-BE49-F238E27FC236}">
                <a16:creationId xmlns:a16="http://schemas.microsoft.com/office/drawing/2014/main" id="{362A0DB0-D54C-47A6-9A3E-2567169B08EB}"/>
              </a:ext>
            </a:extLst>
          </p:cNvPr>
          <p:cNvSpPr>
            <a:spLocks noChangeArrowheads="1"/>
          </p:cNvSpPr>
          <p:nvPr/>
        </p:nvSpPr>
        <p:spPr bwMode="auto">
          <a:xfrm>
            <a:off x="480835" y="4390393"/>
            <a:ext cx="2560243" cy="830997"/>
          </a:xfrm>
          <a:prstGeom prst="rect">
            <a:avLst/>
          </a:prstGeom>
          <a:noFill/>
        </p:spPr>
        <p:txBody>
          <a:bodyPr wrap="square" rtlCol="0" anchor="ctr">
            <a:spAutoFit/>
          </a:bodyPr>
          <a:lstStyle/>
          <a:p>
            <a:pPr defTabSz="914400">
              <a:spcAft>
                <a:spcPts val="200"/>
              </a:spcAft>
            </a:pPr>
            <a:r>
              <a:rPr lang="en-US" altLang="ko-KR" sz="1600">
                <a:solidFill>
                  <a:schemeClr val="accent1"/>
                </a:solidFill>
                <a:cs typeface="Calibri" panose="020F0502020204030204" pitchFamily="34" charset="0"/>
              </a:rPr>
              <a:t>Individual </a:t>
            </a:r>
            <a:r>
              <a:rPr lang="en-US" altLang="ko-KR" sz="1600" b="1">
                <a:solidFill>
                  <a:schemeClr val="accent1"/>
                </a:solidFill>
                <a:cs typeface="Calibri" panose="020F0502020204030204" pitchFamily="34" charset="0"/>
              </a:rPr>
              <a:t>informs or discloses</a:t>
            </a:r>
            <a:r>
              <a:rPr lang="en-US" altLang="ko-KR" sz="1600">
                <a:solidFill>
                  <a:schemeClr val="accent1"/>
                </a:solidFill>
                <a:cs typeface="Calibri" panose="020F0502020204030204" pitchFamily="34" charset="0"/>
              </a:rPr>
              <a:t> use of a service animal.</a:t>
            </a:r>
            <a:endParaRPr lang="en-US" altLang="ko-KR" sz="1600" b="1">
              <a:solidFill>
                <a:schemeClr val="accent1"/>
              </a:solidFill>
              <a:cs typeface="Calibri" panose="020F0502020204030204" pitchFamily="34" charset="0"/>
            </a:endParaRPr>
          </a:p>
        </p:txBody>
      </p:sp>
      <p:sp>
        <p:nvSpPr>
          <p:cNvPr id="70" name="직사각형 22">
            <a:extLst>
              <a:ext uri="{FF2B5EF4-FFF2-40B4-BE49-F238E27FC236}">
                <a16:creationId xmlns:a16="http://schemas.microsoft.com/office/drawing/2014/main" id="{362A0DB0-D54C-47A6-9A3E-2567169B08EB}"/>
              </a:ext>
            </a:extLst>
          </p:cNvPr>
          <p:cNvSpPr>
            <a:spLocks noChangeArrowheads="1"/>
          </p:cNvSpPr>
          <p:nvPr/>
        </p:nvSpPr>
        <p:spPr bwMode="auto">
          <a:xfrm>
            <a:off x="3372644" y="4390393"/>
            <a:ext cx="2580076" cy="2215991"/>
          </a:xfrm>
          <a:prstGeom prst="rect">
            <a:avLst/>
          </a:prstGeom>
          <a:noFill/>
        </p:spPr>
        <p:txBody>
          <a:bodyPr wrap="square" rtlCol="0" anchor="ctr">
            <a:spAutoFit/>
          </a:bodyPr>
          <a:lstStyle/>
          <a:p>
            <a:pPr defTabSz="914400">
              <a:spcAft>
                <a:spcPts val="600"/>
              </a:spcAft>
            </a:pPr>
            <a:r>
              <a:rPr lang="en-US" altLang="ko-KR" sz="1600">
                <a:solidFill>
                  <a:schemeClr val="accent2">
                    <a:lumMod val="75000"/>
                  </a:schemeClr>
                </a:solidFill>
                <a:cs typeface="Calibri" panose="020F0502020204030204" pitchFamily="34" charset="0"/>
              </a:rPr>
              <a:t>If an animal’s service tasks are not obvious, the center DC makes two inquiries to determine whether it qualifies as a service animal.</a:t>
            </a:r>
          </a:p>
          <a:p>
            <a:pPr marL="285750" indent="-285750" defTabSz="914400">
              <a:spcAft>
                <a:spcPts val="600"/>
              </a:spcAft>
              <a:buFont typeface="Wingdings" panose="05000000000000000000" pitchFamily="2" charset="2"/>
              <a:buChar char="§"/>
            </a:pPr>
            <a:r>
              <a:rPr lang="en-US" altLang="ko-KR" sz="1200">
                <a:solidFill>
                  <a:schemeClr val="accent2">
                    <a:lumMod val="75000"/>
                  </a:schemeClr>
                </a:solidFill>
                <a:cs typeface="Calibri" panose="020F0502020204030204" pitchFamily="34" charset="0"/>
              </a:rPr>
              <a:t>Is the animal required because of a disability? </a:t>
            </a:r>
          </a:p>
          <a:p>
            <a:pPr marL="285750" indent="-285750" defTabSz="914400">
              <a:spcAft>
                <a:spcPts val="600"/>
              </a:spcAft>
              <a:buFont typeface="Wingdings" panose="05000000000000000000" pitchFamily="2" charset="2"/>
              <a:buChar char="§"/>
            </a:pPr>
            <a:r>
              <a:rPr lang="en-US" altLang="ko-KR" sz="1200">
                <a:solidFill>
                  <a:schemeClr val="accent2">
                    <a:lumMod val="75000"/>
                  </a:schemeClr>
                </a:solidFill>
                <a:cs typeface="Calibri" panose="020F0502020204030204" pitchFamily="34" charset="0"/>
              </a:rPr>
              <a:t>What work or task has the animal been trained to perform?</a:t>
            </a:r>
            <a:endParaRPr lang="en-US" altLang="ko-KR" sz="1200" b="1">
              <a:solidFill>
                <a:schemeClr val="accent2">
                  <a:lumMod val="75000"/>
                </a:schemeClr>
              </a:solidFill>
              <a:cs typeface="Calibri" panose="020F0502020204030204" pitchFamily="34" charset="0"/>
            </a:endParaRPr>
          </a:p>
        </p:txBody>
      </p:sp>
      <p:sp>
        <p:nvSpPr>
          <p:cNvPr id="34" name="직사각형 22">
            <a:extLst>
              <a:ext uri="{FF2B5EF4-FFF2-40B4-BE49-F238E27FC236}">
                <a16:creationId xmlns:a16="http://schemas.microsoft.com/office/drawing/2014/main" id="{B3562109-C948-4ED0-8EBA-43EE60224903}"/>
              </a:ext>
            </a:extLst>
          </p:cNvPr>
          <p:cNvSpPr>
            <a:spLocks noChangeArrowheads="1"/>
          </p:cNvSpPr>
          <p:nvPr/>
        </p:nvSpPr>
        <p:spPr bwMode="auto">
          <a:xfrm>
            <a:off x="6229358" y="4390393"/>
            <a:ext cx="2748879" cy="2292935"/>
          </a:xfrm>
          <a:prstGeom prst="rect">
            <a:avLst/>
          </a:prstGeom>
          <a:noFill/>
        </p:spPr>
        <p:txBody>
          <a:bodyPr wrap="square" lIns="91440" tIns="45720" rIns="91440" bIns="45720" rtlCol="0" anchor="ctr">
            <a:spAutoFit/>
          </a:bodyPr>
          <a:lstStyle/>
          <a:p>
            <a:pPr defTabSz="914400">
              <a:spcAft>
                <a:spcPts val="600"/>
              </a:spcAft>
            </a:pPr>
            <a:r>
              <a:rPr lang="en-US" altLang="ko-KR" sz="1600">
                <a:solidFill>
                  <a:schemeClr val="accent6">
                    <a:lumMod val="75000"/>
                  </a:schemeClr>
                </a:solidFill>
                <a:cs typeface="Calibri" panose="020F0502020204030204" pitchFamily="34" charset="0"/>
              </a:rPr>
              <a:t>The individual confirms that the animal is required because of a disability and indicates work or task the animal has been trained to perform?</a:t>
            </a:r>
          </a:p>
          <a:p>
            <a:pPr marL="171450" indent="-171450" defTabSz="914400">
              <a:spcAft>
                <a:spcPts val="600"/>
              </a:spcAft>
              <a:buFont typeface="Wingdings" panose="05000000000000000000" pitchFamily="2" charset="2"/>
              <a:buChar char="§"/>
            </a:pPr>
            <a:r>
              <a:rPr lang="en-US" altLang="ko-KR" sz="1200" b="1">
                <a:solidFill>
                  <a:schemeClr val="accent6">
                    <a:lumMod val="75000"/>
                  </a:schemeClr>
                </a:solidFill>
                <a:cs typeface="Calibri"/>
              </a:rPr>
              <a:t>No</a:t>
            </a:r>
            <a:r>
              <a:rPr lang="en-US" altLang="ko-KR" sz="1200">
                <a:solidFill>
                  <a:schemeClr val="accent6">
                    <a:lumMod val="75000"/>
                  </a:schemeClr>
                </a:solidFill>
                <a:cs typeface="Calibri"/>
              </a:rPr>
              <a:t> – Process stops.  </a:t>
            </a:r>
            <a:endParaRPr lang="en-US" altLang="ko-KR" sz="1200">
              <a:solidFill>
                <a:schemeClr val="accent6">
                  <a:lumMod val="75000"/>
                </a:schemeClr>
              </a:solidFill>
              <a:cs typeface="Calibri" panose="020F0502020204030204" pitchFamily="34" charset="0"/>
            </a:endParaRPr>
          </a:p>
          <a:p>
            <a:pPr marL="171450" indent="-171450" defTabSz="914400">
              <a:spcAft>
                <a:spcPts val="600"/>
              </a:spcAft>
              <a:buFont typeface="Wingdings" panose="05000000000000000000" pitchFamily="2" charset="2"/>
              <a:buChar char="§"/>
            </a:pPr>
            <a:r>
              <a:rPr lang="en-US" altLang="ko-KR" sz="1200" b="1">
                <a:solidFill>
                  <a:schemeClr val="accent6">
                    <a:lumMod val="75000"/>
                  </a:schemeClr>
                </a:solidFill>
                <a:cs typeface="Calibri"/>
              </a:rPr>
              <a:t>Yes</a:t>
            </a:r>
            <a:r>
              <a:rPr lang="en-US" altLang="ko-KR" sz="1200">
                <a:solidFill>
                  <a:schemeClr val="accent6">
                    <a:lumMod val="75000"/>
                  </a:schemeClr>
                </a:solidFill>
                <a:cs typeface="Calibri"/>
              </a:rPr>
              <a:t> – Proceed to Step 4.</a:t>
            </a:r>
          </a:p>
          <a:p>
            <a:pPr marL="171450" indent="-171450" defTabSz="914400">
              <a:spcAft>
                <a:spcPts val="600"/>
              </a:spcAft>
              <a:buFont typeface="Wingdings" panose="05000000000000000000" pitchFamily="2" charset="2"/>
              <a:buChar char="§"/>
            </a:pPr>
            <a:r>
              <a:rPr lang="en-US" altLang="ko-KR" sz="1200" b="1">
                <a:solidFill>
                  <a:schemeClr val="accent6">
                    <a:lumMod val="75000"/>
                  </a:schemeClr>
                </a:solidFill>
                <a:cs typeface="Calibri"/>
              </a:rPr>
              <a:t>“Yes” to Disability but “No” to work/task question </a:t>
            </a:r>
            <a:r>
              <a:rPr lang="en-US" altLang="ko-KR" sz="1200">
                <a:solidFill>
                  <a:schemeClr val="accent6">
                    <a:lumMod val="75000"/>
                  </a:schemeClr>
                </a:solidFill>
                <a:cs typeface="Calibri"/>
              </a:rPr>
              <a:t>– See asterisk (*).</a:t>
            </a:r>
          </a:p>
        </p:txBody>
      </p:sp>
      <p:grpSp>
        <p:nvGrpSpPr>
          <p:cNvPr id="3" name="Group 2">
            <a:extLst>
              <a:ext uri="{FF2B5EF4-FFF2-40B4-BE49-F238E27FC236}">
                <a16:creationId xmlns:a16="http://schemas.microsoft.com/office/drawing/2014/main" id="{A9B4FEAA-9015-03C4-5A59-FEB055D98D6E}"/>
              </a:ext>
            </a:extLst>
          </p:cNvPr>
          <p:cNvGrpSpPr/>
          <p:nvPr/>
        </p:nvGrpSpPr>
        <p:grpSpPr>
          <a:xfrm>
            <a:off x="551308" y="1722851"/>
            <a:ext cx="11186907" cy="2634850"/>
            <a:chOff x="551308" y="1202151"/>
            <a:chExt cx="11186907" cy="2634850"/>
          </a:xfrm>
        </p:grpSpPr>
        <p:sp>
          <p:nvSpPr>
            <p:cNvPr id="12" name="모서리가 둥근 직사각형 11"/>
            <p:cNvSpPr/>
            <p:nvPr/>
          </p:nvSpPr>
          <p:spPr>
            <a:xfrm>
              <a:off x="735013" y="1202151"/>
              <a:ext cx="10792486" cy="2628900"/>
            </a:xfrm>
            <a:prstGeom prst="round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타원 31"/>
            <p:cNvSpPr/>
            <p:nvPr/>
          </p:nvSpPr>
          <p:spPr>
            <a:xfrm>
              <a:off x="2805520" y="1911167"/>
              <a:ext cx="870318" cy="870317"/>
            </a:xfrm>
            <a:prstGeom prst="ellipse">
              <a:avLst/>
            </a:prstGeom>
            <a:solidFill>
              <a:schemeClr val="accent6"/>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sp>
          <p:nvSpPr>
            <p:cNvPr id="33" name="타원 32"/>
            <p:cNvSpPr/>
            <p:nvPr/>
          </p:nvSpPr>
          <p:spPr>
            <a:xfrm>
              <a:off x="8515151" y="1911167"/>
              <a:ext cx="870318" cy="870317"/>
            </a:xfrm>
            <a:prstGeom prst="ellipse">
              <a:avLst/>
            </a:prstGeom>
            <a:solidFill>
              <a:schemeClr val="accent2">
                <a:lumMod val="60000"/>
                <a:lumOff val="40000"/>
              </a:schemeClr>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sp>
          <p:nvSpPr>
            <p:cNvPr id="38" name="타원 37"/>
            <p:cNvSpPr/>
            <p:nvPr/>
          </p:nvSpPr>
          <p:spPr>
            <a:xfrm>
              <a:off x="901394" y="1478007"/>
              <a:ext cx="1736641" cy="1736640"/>
            </a:xfrm>
            <a:prstGeom prst="ellipse">
              <a:avLst/>
            </a:prstGeom>
            <a:solidFill>
              <a:srgbClr val="4D4F87"/>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sp>
          <p:nvSpPr>
            <p:cNvPr id="39" name="타원 38"/>
            <p:cNvSpPr/>
            <p:nvPr/>
          </p:nvSpPr>
          <p:spPr>
            <a:xfrm>
              <a:off x="1226359" y="1802972"/>
              <a:ext cx="1086710" cy="1086710"/>
            </a:xfrm>
            <a:prstGeom prst="ellipse">
              <a:avLst/>
            </a:prstGeom>
            <a:solidFill>
              <a:schemeClr val="bg1"/>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sp>
          <p:nvSpPr>
            <p:cNvPr id="44" name="TextBox 43"/>
            <p:cNvSpPr txBox="1"/>
            <p:nvPr/>
          </p:nvSpPr>
          <p:spPr>
            <a:xfrm>
              <a:off x="1451634" y="2026509"/>
              <a:ext cx="636161" cy="639637"/>
            </a:xfrm>
            <a:prstGeom prst="rect">
              <a:avLst/>
            </a:prstGeom>
            <a:noFill/>
          </p:spPr>
          <p:txBody>
            <a:bodyPr wrap="none" rtlCol="0" anchor="ctr">
              <a:spAutoFit/>
            </a:bodyPr>
            <a:lstStyle/>
            <a:p>
              <a:pPr algn="ctr"/>
              <a:r>
                <a:rPr lang="en-US" altLang="ko-KR" sz="4000" b="1">
                  <a:solidFill>
                    <a:schemeClr val="accent1"/>
                  </a:solidFill>
                  <a:ea typeface="맑은 고딕" pitchFamily="50" charset="-127"/>
                </a:rPr>
                <a:t>01</a:t>
              </a:r>
              <a:endParaRPr lang="ko-KR" altLang="en-US" sz="4000" b="1">
                <a:solidFill>
                  <a:schemeClr val="accent1"/>
                </a:solidFill>
                <a:ea typeface="맑은 고딕" pitchFamily="50" charset="-127"/>
              </a:endParaRPr>
            </a:p>
          </p:txBody>
        </p:sp>
        <p:sp>
          <p:nvSpPr>
            <p:cNvPr id="58" name="타원 57"/>
            <p:cNvSpPr/>
            <p:nvPr/>
          </p:nvSpPr>
          <p:spPr>
            <a:xfrm>
              <a:off x="3789405" y="1478005"/>
              <a:ext cx="1736641" cy="1736640"/>
            </a:xfrm>
            <a:prstGeom prst="ellipse">
              <a:avLst/>
            </a:prstGeom>
            <a:solidFill>
              <a:schemeClr val="accent2"/>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sp>
          <p:nvSpPr>
            <p:cNvPr id="59" name="타원 58"/>
            <p:cNvSpPr/>
            <p:nvPr/>
          </p:nvSpPr>
          <p:spPr>
            <a:xfrm>
              <a:off x="4114370" y="1802970"/>
              <a:ext cx="1086710" cy="1086710"/>
            </a:xfrm>
            <a:prstGeom prst="ellipse">
              <a:avLst/>
            </a:prstGeom>
            <a:solidFill>
              <a:schemeClr val="bg1"/>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sp>
          <p:nvSpPr>
            <p:cNvPr id="60" name="TextBox 59"/>
            <p:cNvSpPr txBox="1"/>
            <p:nvPr/>
          </p:nvSpPr>
          <p:spPr>
            <a:xfrm>
              <a:off x="4339645" y="2026507"/>
              <a:ext cx="636161" cy="639637"/>
            </a:xfrm>
            <a:prstGeom prst="rect">
              <a:avLst/>
            </a:prstGeom>
            <a:noFill/>
          </p:spPr>
          <p:txBody>
            <a:bodyPr wrap="none" rtlCol="0" anchor="ctr">
              <a:spAutoFit/>
            </a:bodyPr>
            <a:lstStyle/>
            <a:p>
              <a:pPr algn="ctr"/>
              <a:r>
                <a:rPr lang="en-US" altLang="ko-KR" sz="4000" b="1">
                  <a:solidFill>
                    <a:schemeClr val="accent2"/>
                  </a:solidFill>
                  <a:ea typeface="맑은 고딕" pitchFamily="50" charset="-127"/>
                </a:rPr>
                <a:t>02</a:t>
              </a:r>
              <a:endParaRPr lang="ko-KR" altLang="en-US" sz="4000" b="1">
                <a:solidFill>
                  <a:schemeClr val="accent2"/>
                </a:solidFill>
                <a:ea typeface="맑은 고딕" pitchFamily="50" charset="-127"/>
              </a:endParaRPr>
            </a:p>
          </p:txBody>
        </p:sp>
        <p:sp>
          <p:nvSpPr>
            <p:cNvPr id="63" name="타원 62"/>
            <p:cNvSpPr/>
            <p:nvPr/>
          </p:nvSpPr>
          <p:spPr>
            <a:xfrm>
              <a:off x="9518139" y="1478005"/>
              <a:ext cx="1736641" cy="1736640"/>
            </a:xfrm>
            <a:prstGeom prst="ellipse">
              <a:avLst/>
            </a:prstGeom>
            <a:solidFill>
              <a:schemeClr val="accent3"/>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cxnSp>
          <p:nvCxnSpPr>
            <p:cNvPr id="8" name="직선 연결선 7"/>
            <p:cNvCxnSpPr>
              <a:cxnSpLocks/>
            </p:cNvCxnSpPr>
            <p:nvPr/>
          </p:nvCxnSpPr>
          <p:spPr>
            <a:xfrm>
              <a:off x="1769714" y="2989276"/>
              <a:ext cx="0" cy="749244"/>
            </a:xfrm>
            <a:prstGeom prst="line">
              <a:avLst/>
            </a:prstGeom>
            <a:ln>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4" name="타원 63"/>
            <p:cNvSpPr/>
            <p:nvPr/>
          </p:nvSpPr>
          <p:spPr>
            <a:xfrm>
              <a:off x="9843104" y="1802970"/>
              <a:ext cx="1086710" cy="1086710"/>
            </a:xfrm>
            <a:prstGeom prst="ellipse">
              <a:avLst/>
            </a:prstGeom>
            <a:solidFill>
              <a:schemeClr val="bg1"/>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cxnSp>
          <p:nvCxnSpPr>
            <p:cNvPr id="74" name="직선 연결선 73"/>
            <p:cNvCxnSpPr>
              <a:cxnSpLocks/>
            </p:cNvCxnSpPr>
            <p:nvPr/>
          </p:nvCxnSpPr>
          <p:spPr>
            <a:xfrm>
              <a:off x="4657725" y="2989276"/>
              <a:ext cx="0" cy="749244"/>
            </a:xfrm>
            <a:prstGeom prst="line">
              <a:avLst/>
            </a:prstGeom>
            <a:ln>
              <a:solidFill>
                <a:schemeClr val="accent2"/>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5" name="직선 연결선 74"/>
            <p:cNvCxnSpPr>
              <a:cxnSpLocks/>
            </p:cNvCxnSpPr>
            <p:nvPr/>
          </p:nvCxnSpPr>
          <p:spPr>
            <a:xfrm>
              <a:off x="10386459" y="2989276"/>
              <a:ext cx="0" cy="749244"/>
            </a:xfrm>
            <a:prstGeom prst="line">
              <a:avLst/>
            </a:prstGeom>
            <a:ln>
              <a:solidFill>
                <a:schemeClr val="accent3"/>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10" name="직선 연결선 9"/>
            <p:cNvCxnSpPr>
              <a:cxnSpLocks/>
            </p:cNvCxnSpPr>
            <p:nvPr/>
          </p:nvCxnSpPr>
          <p:spPr>
            <a:xfrm>
              <a:off x="551308" y="3837001"/>
              <a:ext cx="2570162" cy="0"/>
            </a:xfrm>
            <a:prstGeom prst="line">
              <a:avLst/>
            </a:prstGeom>
            <a:ln w="38100" cmpd="dbl">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6" name="직선 연결선 75"/>
            <p:cNvCxnSpPr>
              <a:cxnSpLocks/>
            </p:cNvCxnSpPr>
            <p:nvPr/>
          </p:nvCxnSpPr>
          <p:spPr>
            <a:xfrm>
              <a:off x="3439319" y="3837001"/>
              <a:ext cx="2570162" cy="0"/>
            </a:xfrm>
            <a:prstGeom prst="line">
              <a:avLst/>
            </a:prstGeom>
            <a:ln w="38100" cmpd="dbl">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7" name="직선 연결선 76"/>
            <p:cNvCxnSpPr>
              <a:cxnSpLocks/>
            </p:cNvCxnSpPr>
            <p:nvPr/>
          </p:nvCxnSpPr>
          <p:spPr>
            <a:xfrm>
              <a:off x="9168053" y="3837001"/>
              <a:ext cx="2570162" cy="0"/>
            </a:xfrm>
            <a:prstGeom prst="line">
              <a:avLst/>
            </a:prstGeom>
            <a:ln w="38100" cmpd="dbl">
              <a:solidFill>
                <a:schemeClr val="accent3"/>
              </a:solidFill>
            </a:ln>
          </p:spPr>
          <p:style>
            <a:lnRef idx="1">
              <a:schemeClr val="accent1"/>
            </a:lnRef>
            <a:fillRef idx="0">
              <a:schemeClr val="accent1"/>
            </a:fillRef>
            <a:effectRef idx="0">
              <a:schemeClr val="accent1"/>
            </a:effectRef>
            <a:fontRef idx="minor">
              <a:schemeClr val="tx1"/>
            </a:fontRef>
          </p:style>
        </p:cxnSp>
        <p:sp>
          <p:nvSpPr>
            <p:cNvPr id="29" name="타원 32">
              <a:extLst>
                <a:ext uri="{FF2B5EF4-FFF2-40B4-BE49-F238E27FC236}">
                  <a16:creationId xmlns:a16="http://schemas.microsoft.com/office/drawing/2014/main" id="{53F8046F-8E50-4895-A384-46A3F7F18DFE}"/>
                </a:ext>
              </a:extLst>
            </p:cNvPr>
            <p:cNvSpPr/>
            <p:nvPr/>
          </p:nvSpPr>
          <p:spPr>
            <a:xfrm>
              <a:off x="5639362" y="1911167"/>
              <a:ext cx="870318" cy="870317"/>
            </a:xfrm>
            <a:prstGeom prst="ellipse">
              <a:avLst/>
            </a:prstGeom>
            <a:solidFill>
              <a:schemeClr val="accent3"/>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sp>
          <p:nvSpPr>
            <p:cNvPr id="35" name="타원 62">
              <a:extLst>
                <a:ext uri="{FF2B5EF4-FFF2-40B4-BE49-F238E27FC236}">
                  <a16:creationId xmlns:a16="http://schemas.microsoft.com/office/drawing/2014/main" id="{FE660B26-CC06-46AA-B7CE-E5669E72C4EC}"/>
                </a:ext>
              </a:extLst>
            </p:cNvPr>
            <p:cNvSpPr/>
            <p:nvPr/>
          </p:nvSpPr>
          <p:spPr>
            <a:xfrm>
              <a:off x="6640042" y="1478005"/>
              <a:ext cx="1736641" cy="1736640"/>
            </a:xfrm>
            <a:prstGeom prst="ellipse">
              <a:avLst/>
            </a:prstGeom>
            <a:solidFill>
              <a:schemeClr val="accent6"/>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sp>
          <p:nvSpPr>
            <p:cNvPr id="37" name="타원 63">
              <a:extLst>
                <a:ext uri="{FF2B5EF4-FFF2-40B4-BE49-F238E27FC236}">
                  <a16:creationId xmlns:a16="http://schemas.microsoft.com/office/drawing/2014/main" id="{7422B336-A20D-4C52-931C-72B9CD6D5DFB}"/>
                </a:ext>
              </a:extLst>
            </p:cNvPr>
            <p:cNvSpPr/>
            <p:nvPr/>
          </p:nvSpPr>
          <p:spPr>
            <a:xfrm>
              <a:off x="6965007" y="1802970"/>
              <a:ext cx="1086710" cy="1086710"/>
            </a:xfrm>
            <a:prstGeom prst="ellipse">
              <a:avLst/>
            </a:prstGeom>
            <a:solidFill>
              <a:schemeClr val="bg1"/>
            </a:solidFill>
            <a:ln w="10"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ko-KR" altLang="en-US" sz="2000" b="1">
                <a:ea typeface="맑은 고딕" pitchFamily="50" charset="-127"/>
              </a:endParaRPr>
            </a:p>
          </p:txBody>
        </p:sp>
        <p:sp>
          <p:nvSpPr>
            <p:cNvPr id="40" name="TextBox 39">
              <a:extLst>
                <a:ext uri="{FF2B5EF4-FFF2-40B4-BE49-F238E27FC236}">
                  <a16:creationId xmlns:a16="http://schemas.microsoft.com/office/drawing/2014/main" id="{BF3019A0-6A16-424D-AE9B-B92209ED57CE}"/>
                </a:ext>
              </a:extLst>
            </p:cNvPr>
            <p:cNvSpPr txBox="1"/>
            <p:nvPr/>
          </p:nvSpPr>
          <p:spPr>
            <a:xfrm>
              <a:off x="7156342" y="1992383"/>
              <a:ext cx="704040" cy="707886"/>
            </a:xfrm>
            <a:prstGeom prst="rect">
              <a:avLst/>
            </a:prstGeom>
            <a:noFill/>
          </p:spPr>
          <p:txBody>
            <a:bodyPr wrap="none" rtlCol="0" anchor="ctr">
              <a:spAutoFit/>
            </a:bodyPr>
            <a:lstStyle/>
            <a:p>
              <a:pPr algn="ctr"/>
              <a:r>
                <a:rPr lang="en-US" altLang="ko-KR" sz="4000" b="1">
                  <a:solidFill>
                    <a:schemeClr val="accent6"/>
                  </a:solidFill>
                  <a:ea typeface="맑은 고딕" pitchFamily="50" charset="-127"/>
                </a:rPr>
                <a:t>03</a:t>
              </a:r>
              <a:endParaRPr lang="ko-KR" altLang="en-US" sz="4000" b="1">
                <a:solidFill>
                  <a:schemeClr val="accent6"/>
                </a:solidFill>
                <a:ea typeface="맑은 고딕" pitchFamily="50" charset="-127"/>
              </a:endParaRPr>
            </a:p>
          </p:txBody>
        </p:sp>
        <p:cxnSp>
          <p:nvCxnSpPr>
            <p:cNvPr id="41" name="직선 연결선 74">
              <a:extLst>
                <a:ext uri="{FF2B5EF4-FFF2-40B4-BE49-F238E27FC236}">
                  <a16:creationId xmlns:a16="http://schemas.microsoft.com/office/drawing/2014/main" id="{D1030D58-8BF5-4043-9B90-39C01E7F16FC}"/>
                </a:ext>
              </a:extLst>
            </p:cNvPr>
            <p:cNvCxnSpPr>
              <a:cxnSpLocks/>
            </p:cNvCxnSpPr>
            <p:nvPr/>
          </p:nvCxnSpPr>
          <p:spPr>
            <a:xfrm>
              <a:off x="7508362" y="2989276"/>
              <a:ext cx="0" cy="749244"/>
            </a:xfrm>
            <a:prstGeom prst="line">
              <a:avLst/>
            </a:prstGeom>
            <a:ln>
              <a:solidFill>
                <a:schemeClr val="accent6"/>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42" name="직선 연결선 76">
              <a:extLst>
                <a:ext uri="{FF2B5EF4-FFF2-40B4-BE49-F238E27FC236}">
                  <a16:creationId xmlns:a16="http://schemas.microsoft.com/office/drawing/2014/main" id="{5A20ABB8-1A7A-453A-8592-0BBC92D7F965}"/>
                </a:ext>
              </a:extLst>
            </p:cNvPr>
            <p:cNvCxnSpPr>
              <a:cxnSpLocks/>
            </p:cNvCxnSpPr>
            <p:nvPr/>
          </p:nvCxnSpPr>
          <p:spPr>
            <a:xfrm>
              <a:off x="6289956" y="3837001"/>
              <a:ext cx="2570162" cy="0"/>
            </a:xfrm>
            <a:prstGeom prst="line">
              <a:avLst/>
            </a:prstGeom>
            <a:ln w="38100" cmpd="dbl">
              <a:solidFill>
                <a:schemeClr val="accent6"/>
              </a:solidFill>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10034440" y="1992383"/>
              <a:ext cx="704039" cy="707886"/>
            </a:xfrm>
            <a:prstGeom prst="rect">
              <a:avLst/>
            </a:prstGeom>
            <a:noFill/>
          </p:spPr>
          <p:txBody>
            <a:bodyPr wrap="none" rtlCol="0" anchor="ctr">
              <a:spAutoFit/>
            </a:bodyPr>
            <a:lstStyle/>
            <a:p>
              <a:pPr algn="ctr"/>
              <a:r>
                <a:rPr lang="en-US" altLang="ko-KR" sz="4000" b="1">
                  <a:solidFill>
                    <a:schemeClr val="accent3"/>
                  </a:solidFill>
                  <a:ea typeface="맑은 고딕" pitchFamily="50" charset="-127"/>
                </a:rPr>
                <a:t>04</a:t>
              </a:r>
              <a:endParaRPr lang="ko-KR" altLang="en-US" sz="4000" b="1">
                <a:solidFill>
                  <a:schemeClr val="accent3"/>
                </a:solidFill>
                <a:ea typeface="맑은 고딕" pitchFamily="50" charset="-127"/>
              </a:endParaRPr>
            </a:p>
          </p:txBody>
        </p:sp>
      </p:grpSp>
      <p:sp>
        <p:nvSpPr>
          <p:cNvPr id="54" name="직사각형 22">
            <a:extLst>
              <a:ext uri="{FF2B5EF4-FFF2-40B4-BE49-F238E27FC236}">
                <a16:creationId xmlns:a16="http://schemas.microsoft.com/office/drawing/2014/main" id="{4E7535C5-410E-4F15-B4DC-B124DD29971A}"/>
              </a:ext>
            </a:extLst>
          </p:cNvPr>
          <p:cNvSpPr>
            <a:spLocks noChangeArrowheads="1"/>
          </p:cNvSpPr>
          <p:nvPr/>
        </p:nvSpPr>
        <p:spPr bwMode="auto">
          <a:xfrm>
            <a:off x="9105907" y="4390393"/>
            <a:ext cx="2772411" cy="2231380"/>
          </a:xfrm>
          <a:prstGeom prst="rect">
            <a:avLst/>
          </a:prstGeom>
          <a:noFill/>
        </p:spPr>
        <p:txBody>
          <a:bodyPr wrap="square" rtlCol="0" anchor="ctr">
            <a:spAutoFit/>
          </a:bodyPr>
          <a:lstStyle/>
          <a:p>
            <a:pPr defTabSz="914400">
              <a:spcAft>
                <a:spcPts val="600"/>
              </a:spcAft>
            </a:pPr>
            <a:r>
              <a:rPr lang="en-US" altLang="ko-KR" sz="1600">
                <a:solidFill>
                  <a:schemeClr val="accent3">
                    <a:lumMod val="75000"/>
                  </a:schemeClr>
                </a:solidFill>
                <a:cs typeface="Calibri" panose="020F0502020204030204" pitchFamily="34" charset="0"/>
              </a:rPr>
              <a:t>The center DC verifies the animal is </a:t>
            </a:r>
            <a:r>
              <a:rPr lang="en-US" altLang="ko-KR" sz="1600" b="1">
                <a:solidFill>
                  <a:schemeClr val="accent3">
                    <a:lumMod val="75000"/>
                  </a:schemeClr>
                </a:solidFill>
                <a:cs typeface="Calibri" panose="020F0502020204030204" pitchFamily="34" charset="0"/>
              </a:rPr>
              <a:t>housebroken </a:t>
            </a:r>
            <a:r>
              <a:rPr lang="en-US" altLang="ko-KR" sz="1600">
                <a:solidFill>
                  <a:schemeClr val="accent3">
                    <a:lumMod val="75000"/>
                  </a:schemeClr>
                </a:solidFill>
                <a:cs typeface="Calibri" panose="020F0502020204030204" pitchFamily="34" charset="0"/>
              </a:rPr>
              <a:t>and that the individual can </a:t>
            </a:r>
            <a:r>
              <a:rPr lang="en-US" altLang="ko-KR" sz="1600" b="1">
                <a:solidFill>
                  <a:schemeClr val="accent3">
                    <a:lumMod val="75000"/>
                  </a:schemeClr>
                </a:solidFill>
                <a:cs typeface="Calibri" panose="020F0502020204030204" pitchFamily="34" charset="0"/>
              </a:rPr>
              <a:t>maintain control of the animal</a:t>
            </a:r>
            <a:r>
              <a:rPr lang="en-US" altLang="ko-KR" sz="1600">
                <a:solidFill>
                  <a:schemeClr val="accent3">
                    <a:lumMod val="75000"/>
                  </a:schemeClr>
                </a:solidFill>
                <a:cs typeface="Calibri" panose="020F0502020204030204" pitchFamily="34" charset="0"/>
              </a:rPr>
              <a:t>?</a:t>
            </a:r>
          </a:p>
          <a:p>
            <a:pPr marL="171450" indent="-171450" defTabSz="914400">
              <a:spcAft>
                <a:spcPts val="600"/>
              </a:spcAft>
              <a:buFont typeface="Wingdings" panose="05000000000000000000" pitchFamily="2" charset="2"/>
              <a:buChar char="§"/>
            </a:pPr>
            <a:r>
              <a:rPr lang="en-US" altLang="ko-KR" sz="1200" b="1">
                <a:solidFill>
                  <a:schemeClr val="accent3">
                    <a:lumMod val="75000"/>
                  </a:schemeClr>
                </a:solidFill>
                <a:cs typeface="Calibri" panose="020F0502020204030204" pitchFamily="34" charset="0"/>
              </a:rPr>
              <a:t>Yes</a:t>
            </a:r>
            <a:r>
              <a:rPr lang="en-US" altLang="ko-KR" sz="1200">
                <a:solidFill>
                  <a:schemeClr val="accent3">
                    <a:lumMod val="75000"/>
                  </a:schemeClr>
                </a:solidFill>
                <a:cs typeface="Calibri" panose="020F0502020204030204" pitchFamily="34" charset="0"/>
              </a:rPr>
              <a:t> – Prepare for arrival of the service animal!  </a:t>
            </a:r>
          </a:p>
          <a:p>
            <a:pPr marL="171450" indent="-171450" defTabSz="914400">
              <a:spcAft>
                <a:spcPts val="600"/>
              </a:spcAft>
              <a:buFont typeface="Wingdings" panose="05000000000000000000" pitchFamily="2" charset="2"/>
              <a:buChar char="§"/>
            </a:pPr>
            <a:r>
              <a:rPr lang="en-US" altLang="ko-KR" sz="1200" b="1">
                <a:solidFill>
                  <a:schemeClr val="accent3">
                    <a:lumMod val="75000"/>
                  </a:schemeClr>
                </a:solidFill>
                <a:cs typeface="Calibri" panose="020F0502020204030204" pitchFamily="34" charset="0"/>
              </a:rPr>
              <a:t>No </a:t>
            </a:r>
            <a:r>
              <a:rPr lang="en-US" altLang="ko-KR" sz="1200">
                <a:solidFill>
                  <a:schemeClr val="accent3">
                    <a:lumMod val="75000"/>
                  </a:schemeClr>
                </a:solidFill>
                <a:cs typeface="Calibri" panose="020F0502020204030204" pitchFamily="34" charset="0"/>
              </a:rPr>
              <a:t>– The animal will not be able to accompany the individual.*</a:t>
            </a:r>
          </a:p>
          <a:p>
            <a:pPr marL="168275" defTabSz="914400">
              <a:spcAft>
                <a:spcPts val="600"/>
              </a:spcAft>
            </a:pPr>
            <a:r>
              <a:rPr lang="en-US" altLang="ko-KR" sz="1200">
                <a:solidFill>
                  <a:schemeClr val="accent3">
                    <a:lumMod val="75000"/>
                  </a:schemeClr>
                </a:solidFill>
                <a:cs typeface="Calibri" panose="020F0502020204030204" pitchFamily="34" charset="0"/>
              </a:rPr>
              <a:t> </a:t>
            </a:r>
            <a:endParaRPr lang="en-US" altLang="ko-KR" sz="1200">
              <a:solidFill>
                <a:schemeClr val="accent3">
                  <a:lumMod val="75000"/>
                </a:schemeClr>
              </a:solidFill>
              <a:highlight>
                <a:srgbClr val="FFFF00"/>
              </a:highlight>
              <a:cs typeface="Calibri" panose="020F0502020204030204" pitchFamily="34" charset="0"/>
            </a:endParaRPr>
          </a:p>
        </p:txBody>
      </p:sp>
      <p:sp>
        <p:nvSpPr>
          <p:cNvPr id="2" name="TextBox 1">
            <a:extLst>
              <a:ext uri="{FF2B5EF4-FFF2-40B4-BE49-F238E27FC236}">
                <a16:creationId xmlns:a16="http://schemas.microsoft.com/office/drawing/2014/main" id="{3C47CFD8-5827-4914-9C5A-DEA586F2635E}"/>
              </a:ext>
            </a:extLst>
          </p:cNvPr>
          <p:cNvSpPr txBox="1"/>
          <p:nvPr/>
        </p:nvSpPr>
        <p:spPr>
          <a:xfrm>
            <a:off x="477361" y="5333305"/>
            <a:ext cx="2618645" cy="1200329"/>
          </a:xfrm>
          <a:prstGeom prst="rect">
            <a:avLst/>
          </a:prstGeom>
          <a:noFill/>
          <a:ln>
            <a:solidFill>
              <a:schemeClr val="accent2"/>
            </a:solidFill>
          </a:ln>
        </p:spPr>
        <p:txBody>
          <a:bodyPr wrap="square" rtlCol="0">
            <a:spAutoFit/>
          </a:bodyPr>
          <a:lstStyle/>
          <a:p>
            <a:r>
              <a:rPr lang="en-US" sz="1200">
                <a:solidFill>
                  <a:schemeClr val="accent3">
                    <a:lumMod val="75000"/>
                  </a:schemeClr>
                </a:solidFill>
              </a:rPr>
              <a:t>*Since the </a:t>
            </a:r>
            <a:r>
              <a:rPr lang="en-US" sz="1200" b="1">
                <a:solidFill>
                  <a:schemeClr val="accent3">
                    <a:lumMod val="75000"/>
                  </a:schemeClr>
                </a:solidFill>
              </a:rPr>
              <a:t>ACCESS</a:t>
            </a:r>
            <a:r>
              <a:rPr lang="en-US" sz="1200">
                <a:solidFill>
                  <a:schemeClr val="accent3">
                    <a:lumMod val="75000"/>
                  </a:schemeClr>
                </a:solidFill>
              </a:rPr>
              <a:t> issue has been resolved AND because the individual confirmed that they are an individual with a disability, engage the individual in the interactive disability accommodation (DA) process.</a:t>
            </a:r>
          </a:p>
        </p:txBody>
      </p:sp>
      <p:sp>
        <p:nvSpPr>
          <p:cNvPr id="4" name="TextBox 3">
            <a:extLst>
              <a:ext uri="{FF2B5EF4-FFF2-40B4-BE49-F238E27FC236}">
                <a16:creationId xmlns:a16="http://schemas.microsoft.com/office/drawing/2014/main" id="{96FB0284-5360-FF60-42C3-4885CD176CCF}"/>
              </a:ext>
            </a:extLst>
          </p:cNvPr>
          <p:cNvSpPr txBox="1"/>
          <p:nvPr/>
        </p:nvSpPr>
        <p:spPr>
          <a:xfrm>
            <a:off x="1565781" y="1147422"/>
            <a:ext cx="9017479" cy="461665"/>
          </a:xfrm>
          <a:prstGeom prst="rect">
            <a:avLst/>
          </a:prstGeom>
          <a:noFill/>
          <a:ln>
            <a:noFill/>
          </a:ln>
        </p:spPr>
        <p:txBody>
          <a:bodyPr wrap="square" rtlCol="0">
            <a:spAutoFit/>
          </a:bodyPr>
          <a:lstStyle/>
          <a:p>
            <a:pPr algn="ctr"/>
            <a:r>
              <a:rPr lang="en-US" sz="1200">
                <a:solidFill>
                  <a:schemeClr val="accent3">
                    <a:lumMod val="75000"/>
                  </a:schemeClr>
                </a:solidFill>
              </a:rPr>
              <a:t>PRH Chapter 2: Form 2-03 – Procedures for Providing Reasonable Accommodation, Reasonable Modifications in Policies, Practices, or Procedures, and Auxiliary Aids and Services for Participation in the Job Corps Program</a:t>
            </a:r>
          </a:p>
        </p:txBody>
      </p:sp>
    </p:spTree>
    <p:extLst>
      <p:ext uri="{BB962C8B-B14F-4D97-AF65-F5344CB8AC3E}">
        <p14:creationId xmlns:p14="http://schemas.microsoft.com/office/powerpoint/2010/main" val="66198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11">
            <a:extLst>
              <a:ext uri="{FF2B5EF4-FFF2-40B4-BE49-F238E27FC236}">
                <a16:creationId xmlns:a16="http://schemas.microsoft.com/office/drawing/2014/main" id="{6C13CE94-45CF-992B-F5F4-81B0190EEB78}"/>
              </a:ext>
            </a:extLst>
          </p:cNvPr>
          <p:cNvGrpSpPr/>
          <p:nvPr/>
        </p:nvGrpSpPr>
        <p:grpSpPr>
          <a:xfrm>
            <a:off x="1705641" y="6494300"/>
            <a:ext cx="8286591" cy="250097"/>
            <a:chOff x="1453942" y="6494300"/>
            <a:chExt cx="8286591" cy="250097"/>
          </a:xfrm>
        </p:grpSpPr>
        <p:sp>
          <p:nvSpPr>
            <p:cNvPr id="3" name="타원 5">
              <a:extLst>
                <a:ext uri="{FF2B5EF4-FFF2-40B4-BE49-F238E27FC236}">
                  <a16:creationId xmlns:a16="http://schemas.microsoft.com/office/drawing/2014/main" id="{1A67C316-AF95-EE40-0FE9-1FB409A79601}"/>
                </a:ext>
              </a:extLst>
            </p:cNvPr>
            <p:cNvSpPr/>
            <p:nvPr/>
          </p:nvSpPr>
          <p:spPr>
            <a:xfrm>
              <a:off x="5498823" y="6494300"/>
              <a:ext cx="250097" cy="250097"/>
            </a:xfrm>
            <a:prstGeom prst="ellipse">
              <a:avLst/>
            </a:prstGeom>
            <a:solidFill>
              <a:srgbClr val="4D4F87"/>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altLang="ko-KR" sz="1200">
                  <a:cs typeface="Calibri"/>
                </a:rPr>
                <a:t>2</a:t>
              </a:r>
            </a:p>
          </p:txBody>
        </p:sp>
        <p:cxnSp>
          <p:nvCxnSpPr>
            <p:cNvPr id="4" name="직선 연결선 9">
              <a:extLst>
                <a:ext uri="{FF2B5EF4-FFF2-40B4-BE49-F238E27FC236}">
                  <a16:creationId xmlns:a16="http://schemas.microsoft.com/office/drawing/2014/main" id="{E78D3807-ED52-038E-DE9A-13D4365967F5}"/>
                </a:ext>
              </a:extLst>
            </p:cNvPr>
            <p:cNvCxnSpPr>
              <a:cxnSpLocks/>
            </p:cNvCxnSpPr>
            <p:nvPr/>
          </p:nvCxnSpPr>
          <p:spPr>
            <a:xfrm>
              <a:off x="1453942" y="6677052"/>
              <a:ext cx="38038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직선 연결선 10">
              <a:extLst>
                <a:ext uri="{FF2B5EF4-FFF2-40B4-BE49-F238E27FC236}">
                  <a16:creationId xmlns:a16="http://schemas.microsoft.com/office/drawing/2014/main" id="{113C194C-8D05-A104-E76A-5389F1702865}"/>
                </a:ext>
              </a:extLst>
            </p:cNvPr>
            <p:cNvCxnSpPr>
              <a:cxnSpLocks/>
            </p:cNvCxnSpPr>
            <p:nvPr/>
          </p:nvCxnSpPr>
          <p:spPr>
            <a:xfrm>
              <a:off x="5936675" y="6677052"/>
              <a:ext cx="38038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469BFF68-1D56-6711-0FD7-7B975688B00A}"/>
              </a:ext>
            </a:extLst>
          </p:cNvPr>
          <p:cNvSpPr txBox="1"/>
          <p:nvPr/>
        </p:nvSpPr>
        <p:spPr>
          <a:xfrm rot="16200000">
            <a:off x="-1110236" y="2865883"/>
            <a:ext cx="3414223" cy="646330"/>
          </a:xfrm>
          <a:prstGeom prst="rect">
            <a:avLst/>
          </a:prstGeom>
          <a:noFill/>
        </p:spPr>
        <p:txBody>
          <a:bodyPr wrap="square" rtlCol="0">
            <a:spAutoFit/>
          </a:bodyPr>
          <a:lstStyle/>
          <a:p>
            <a:r>
              <a:rPr lang="en-US" altLang="ko-KR" sz="3600">
                <a:solidFill>
                  <a:srgbClr val="4D4F87"/>
                </a:solidFill>
                <a:latin typeface="Montserrat Medium" panose="00000600000000000000" pitchFamily="2" charset="0"/>
              </a:rPr>
              <a:t>SA Guidance</a:t>
            </a:r>
            <a:endParaRPr lang="ko-KR" altLang="en-US" sz="3600">
              <a:solidFill>
                <a:srgbClr val="4D4F87"/>
              </a:solidFill>
              <a:latin typeface="Montserrat Medium" panose="00000600000000000000" pitchFamily="2" charset="0"/>
            </a:endParaRPr>
          </a:p>
        </p:txBody>
      </p:sp>
      <p:cxnSp>
        <p:nvCxnSpPr>
          <p:cNvPr id="9" name="직선 연결선 35">
            <a:extLst>
              <a:ext uri="{FF2B5EF4-FFF2-40B4-BE49-F238E27FC236}">
                <a16:creationId xmlns:a16="http://schemas.microsoft.com/office/drawing/2014/main" id="{70E11716-CCF9-D207-2374-0D6641019019}"/>
              </a:ext>
            </a:extLst>
          </p:cNvPr>
          <p:cNvCxnSpPr>
            <a:cxnSpLocks/>
          </p:cNvCxnSpPr>
          <p:nvPr/>
        </p:nvCxnSpPr>
        <p:spPr>
          <a:xfrm>
            <a:off x="1036080" y="509110"/>
            <a:ext cx="0" cy="5760720"/>
          </a:xfrm>
          <a:prstGeom prst="line">
            <a:avLst/>
          </a:prstGeom>
          <a:ln>
            <a:solidFill>
              <a:srgbClr val="4D4F87"/>
            </a:solidFill>
            <a:tailEnd type="ova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02F5537-0AA7-7497-48FE-A99ADF0B0C44}"/>
              </a:ext>
            </a:extLst>
          </p:cNvPr>
          <p:cNvSpPr txBox="1"/>
          <p:nvPr/>
        </p:nvSpPr>
        <p:spPr>
          <a:xfrm>
            <a:off x="1152120" y="436440"/>
            <a:ext cx="3192494" cy="2015935"/>
          </a:xfrm>
          <a:prstGeom prst="rect">
            <a:avLst/>
          </a:prstGeom>
          <a:noFill/>
        </p:spPr>
        <p:txBody>
          <a:bodyPr wrap="square" rtlCol="0">
            <a:spAutoFit/>
          </a:bodyPr>
          <a:lstStyle/>
          <a:p>
            <a:pPr>
              <a:spcAft>
                <a:spcPts val="600"/>
              </a:spcAft>
            </a:pPr>
            <a:r>
              <a:rPr lang="en-US" altLang="ko-KR" sz="1000" b="1" dirty="0">
                <a:solidFill>
                  <a:srgbClr val="4D4F87"/>
                </a:solidFill>
                <a:latin typeface="Montserrat Medium" panose="00000600000000000000" pitchFamily="2" charset="0"/>
              </a:rPr>
              <a:t>What are service animals? </a:t>
            </a:r>
          </a:p>
          <a:p>
            <a:pPr>
              <a:spcAft>
                <a:spcPts val="600"/>
              </a:spcAft>
            </a:pPr>
            <a:r>
              <a:rPr lang="en-US" altLang="ko-KR" sz="1000"/>
              <a:t>A service animal is any dog that is individually trained to do work or perform tasks for the benefit of an individual with a disability, including a physical, sensory, psychiatric, intellectual, or other mental disability. </a:t>
            </a:r>
            <a:r>
              <a:rPr lang="en-US" altLang="ko-KR" sz="1000" dirty="0"/>
              <a:t>Other species of animals, whether wild or domestic, trained or untrained, are not service animals. The work or tasks performed by a service animal must be directly related to the person’s disability. The crime deterrent effects of an animal’s presence and the provision of emotional support, well-being, comfort, or companionship, without more, do not constitute work or tasks.</a:t>
            </a:r>
          </a:p>
        </p:txBody>
      </p:sp>
      <p:sp>
        <p:nvSpPr>
          <p:cNvPr id="43" name="TextBox 42">
            <a:extLst>
              <a:ext uri="{FF2B5EF4-FFF2-40B4-BE49-F238E27FC236}">
                <a16:creationId xmlns:a16="http://schemas.microsoft.com/office/drawing/2014/main" id="{4A40F1B6-F7B2-9B1E-72C4-0F4DB6F05A84}"/>
              </a:ext>
            </a:extLst>
          </p:cNvPr>
          <p:cNvSpPr txBox="1"/>
          <p:nvPr/>
        </p:nvSpPr>
        <p:spPr>
          <a:xfrm>
            <a:off x="1136167" y="2467182"/>
            <a:ext cx="3192494" cy="784830"/>
          </a:xfrm>
          <a:prstGeom prst="rect">
            <a:avLst/>
          </a:prstGeom>
          <a:noFill/>
        </p:spPr>
        <p:txBody>
          <a:bodyPr wrap="square" rtlCol="0">
            <a:spAutoFit/>
          </a:bodyPr>
          <a:lstStyle/>
          <a:p>
            <a:pPr>
              <a:spcAft>
                <a:spcPts val="600"/>
              </a:spcAft>
            </a:pPr>
            <a:r>
              <a:rPr lang="en-US" altLang="ko-KR" sz="1000" b="1">
                <a:solidFill>
                  <a:srgbClr val="4D4F87"/>
                </a:solidFill>
                <a:latin typeface="Montserrat Medium" panose="00000600000000000000" pitchFamily="2" charset="0"/>
              </a:rPr>
              <a:t>Can a service animal be denied access to the center?</a:t>
            </a:r>
          </a:p>
          <a:p>
            <a:pPr>
              <a:spcAft>
                <a:spcPts val="600"/>
              </a:spcAft>
            </a:pPr>
            <a:r>
              <a:rPr lang="en-US" altLang="ko-KR" sz="1000"/>
              <a:t>A center cannot deny an individual with a service animal access to the center. Such access is legally mandated.</a:t>
            </a:r>
          </a:p>
        </p:txBody>
      </p:sp>
      <p:cxnSp>
        <p:nvCxnSpPr>
          <p:cNvPr id="45" name="직선 연결선 35">
            <a:extLst>
              <a:ext uri="{FF2B5EF4-FFF2-40B4-BE49-F238E27FC236}">
                <a16:creationId xmlns:a16="http://schemas.microsoft.com/office/drawing/2014/main" id="{59DEE30A-D0BC-76F5-7642-168D4A6E5678}"/>
              </a:ext>
            </a:extLst>
          </p:cNvPr>
          <p:cNvCxnSpPr>
            <a:cxnSpLocks/>
          </p:cNvCxnSpPr>
          <p:nvPr/>
        </p:nvCxnSpPr>
        <p:spPr>
          <a:xfrm>
            <a:off x="4660827" y="509110"/>
            <a:ext cx="0" cy="5760720"/>
          </a:xfrm>
          <a:prstGeom prst="line">
            <a:avLst/>
          </a:prstGeom>
          <a:ln>
            <a:solidFill>
              <a:srgbClr val="4D4F87"/>
            </a:solidFill>
            <a:tailEnd type="oval"/>
          </a:ln>
        </p:spPr>
        <p:style>
          <a:lnRef idx="1">
            <a:schemeClr val="accent1"/>
          </a:lnRef>
          <a:fillRef idx="0">
            <a:schemeClr val="accent1"/>
          </a:fillRef>
          <a:effectRef idx="0">
            <a:schemeClr val="accent1"/>
          </a:effectRef>
          <a:fontRef idx="minor">
            <a:schemeClr val="tx1"/>
          </a:fontRef>
        </p:style>
      </p:cxnSp>
      <p:cxnSp>
        <p:nvCxnSpPr>
          <p:cNvPr id="46" name="직선 연결선 35">
            <a:extLst>
              <a:ext uri="{FF2B5EF4-FFF2-40B4-BE49-F238E27FC236}">
                <a16:creationId xmlns:a16="http://schemas.microsoft.com/office/drawing/2014/main" id="{0CE30119-12B0-6196-81F7-13CC9FA6750A}"/>
              </a:ext>
            </a:extLst>
          </p:cNvPr>
          <p:cNvCxnSpPr>
            <a:cxnSpLocks/>
          </p:cNvCxnSpPr>
          <p:nvPr/>
        </p:nvCxnSpPr>
        <p:spPr>
          <a:xfrm>
            <a:off x="8208918" y="509110"/>
            <a:ext cx="0" cy="5760720"/>
          </a:xfrm>
          <a:prstGeom prst="line">
            <a:avLst/>
          </a:prstGeom>
          <a:ln>
            <a:solidFill>
              <a:srgbClr val="4D4F87"/>
            </a:solidFill>
            <a:tailEnd type="ova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C283A3A-7338-B2CB-E941-3B61AB6E1F13}"/>
              </a:ext>
            </a:extLst>
          </p:cNvPr>
          <p:cNvSpPr txBox="1"/>
          <p:nvPr/>
        </p:nvSpPr>
        <p:spPr>
          <a:xfrm>
            <a:off x="1136167" y="3296638"/>
            <a:ext cx="3192494" cy="3323987"/>
          </a:xfrm>
          <a:prstGeom prst="rect">
            <a:avLst/>
          </a:prstGeom>
          <a:noFill/>
        </p:spPr>
        <p:txBody>
          <a:bodyPr wrap="square" rtlCol="0">
            <a:spAutoFit/>
          </a:bodyPr>
          <a:lstStyle/>
          <a:p>
            <a:pPr>
              <a:spcAft>
                <a:spcPts val="600"/>
              </a:spcAft>
            </a:pPr>
            <a:r>
              <a:rPr lang="en-US" altLang="ko-KR" sz="1000" b="1">
                <a:solidFill>
                  <a:srgbClr val="4D4F87"/>
                </a:solidFill>
                <a:latin typeface="Montserrat Medium" panose="00000600000000000000" pitchFamily="2" charset="0"/>
              </a:rPr>
              <a:t>What documentation can be requested related to a service animal?</a:t>
            </a:r>
          </a:p>
          <a:p>
            <a:pPr>
              <a:spcAft>
                <a:spcPts val="600"/>
              </a:spcAft>
            </a:pPr>
            <a:r>
              <a:rPr lang="en-US" altLang="ko-KR" sz="1000"/>
              <a:t>A Disability Coordinator (DC) must not ask about the nature or extent of a person’s disability, but may make two inquiries to determine whether an animal qualifies as a service animal:</a:t>
            </a:r>
          </a:p>
          <a:p>
            <a:pPr marL="228600" indent="-228600">
              <a:spcAft>
                <a:spcPts val="600"/>
              </a:spcAft>
              <a:buFont typeface="+mj-lt"/>
              <a:buAutoNum type="arabicPeriod"/>
            </a:pPr>
            <a:r>
              <a:rPr lang="en-US" altLang="ko-KR" sz="1000"/>
              <a:t>Is the animal required because of a disability?</a:t>
            </a:r>
          </a:p>
          <a:p>
            <a:pPr marL="228600" indent="-228600">
              <a:spcAft>
                <a:spcPts val="600"/>
              </a:spcAft>
              <a:buFont typeface="+mj-lt"/>
              <a:buAutoNum type="arabicPeriod"/>
            </a:pPr>
            <a:r>
              <a:rPr lang="en-US" altLang="ko-KR" sz="1000"/>
              <a:t>What work or task has the animal been trained to perform?</a:t>
            </a:r>
          </a:p>
          <a:p>
            <a:pPr>
              <a:spcAft>
                <a:spcPts val="600"/>
              </a:spcAft>
            </a:pPr>
            <a:r>
              <a:rPr lang="en-US" altLang="ko-KR" sz="1000"/>
              <a:t>A center cannot require documentation, such as proof that the animal has been certified, trained, or licensed as a service animal. Generally, a center may not make these inquiries about a service animal when it is readily apparent that an animal is trained to do work or perform tasks for an individual with a disability (e.g., the dog is observed guiding an individual who is blind or has low vision, pulling a person’s wheelchair, or providing assistance with stability or balance to an individual with an observable mobility disability).</a:t>
            </a:r>
          </a:p>
        </p:txBody>
      </p:sp>
      <p:sp>
        <p:nvSpPr>
          <p:cNvPr id="7" name="TextBox 6">
            <a:extLst>
              <a:ext uri="{FF2B5EF4-FFF2-40B4-BE49-F238E27FC236}">
                <a16:creationId xmlns:a16="http://schemas.microsoft.com/office/drawing/2014/main" id="{71EDC8AB-C816-B48F-1898-B379FBD36110}"/>
              </a:ext>
            </a:extLst>
          </p:cNvPr>
          <p:cNvSpPr txBox="1"/>
          <p:nvPr/>
        </p:nvSpPr>
        <p:spPr>
          <a:xfrm>
            <a:off x="4815436" y="436440"/>
            <a:ext cx="3192494" cy="5632311"/>
          </a:xfrm>
          <a:prstGeom prst="rect">
            <a:avLst/>
          </a:prstGeom>
          <a:noFill/>
        </p:spPr>
        <p:txBody>
          <a:bodyPr wrap="square" rtlCol="0">
            <a:spAutoFit/>
          </a:bodyPr>
          <a:lstStyle/>
          <a:p>
            <a:pPr>
              <a:spcAft>
                <a:spcPts val="600"/>
              </a:spcAft>
            </a:pPr>
            <a:r>
              <a:rPr lang="en-US" altLang="ko-KR" sz="1000" b="1">
                <a:solidFill>
                  <a:srgbClr val="4D4F87"/>
                </a:solidFill>
                <a:latin typeface="Montserrat Medium" panose="00000600000000000000" pitchFamily="2" charset="0"/>
              </a:rPr>
              <a:t>What are some tasks that a service animal may perform for a person with a disability?</a:t>
            </a:r>
          </a:p>
          <a:p>
            <a:pPr>
              <a:spcAft>
                <a:spcPts val="600"/>
              </a:spcAft>
            </a:pPr>
            <a:r>
              <a:rPr lang="en-US" altLang="ko-KR" sz="1000"/>
              <a:t>Examples of tasks that a service animal may perform include, but are not limited to:</a:t>
            </a:r>
          </a:p>
          <a:p>
            <a:pPr marL="171450" indent="-171450">
              <a:spcAft>
                <a:spcPts val="600"/>
              </a:spcAft>
              <a:buFont typeface="Wingdings" panose="05000000000000000000" pitchFamily="2" charset="2"/>
              <a:buChar char="§"/>
            </a:pPr>
            <a:r>
              <a:rPr lang="en-US" altLang="ko-KR" sz="1000"/>
              <a:t>Pulling a person’s wheelchair</a:t>
            </a:r>
          </a:p>
          <a:p>
            <a:pPr marL="171450" indent="-171450">
              <a:spcAft>
                <a:spcPts val="600"/>
              </a:spcAft>
              <a:buFont typeface="Wingdings" panose="05000000000000000000" pitchFamily="2" charset="2"/>
              <a:buChar char="§"/>
            </a:pPr>
            <a:r>
              <a:rPr lang="en-US" altLang="ko-KR" sz="1000"/>
              <a:t>Fetching or picking up an item for a person</a:t>
            </a:r>
          </a:p>
          <a:p>
            <a:pPr marL="171450" indent="-171450">
              <a:spcAft>
                <a:spcPts val="600"/>
              </a:spcAft>
              <a:buFont typeface="Wingdings" panose="05000000000000000000" pitchFamily="2" charset="2"/>
              <a:buChar char="§"/>
            </a:pPr>
            <a:r>
              <a:rPr lang="en-US" altLang="ko-KR" sz="1000"/>
              <a:t>Assisting a person who is blind or has low vision with navigation and other tasks</a:t>
            </a:r>
          </a:p>
          <a:p>
            <a:pPr marL="171450" indent="-171450">
              <a:spcAft>
                <a:spcPts val="600"/>
              </a:spcAft>
              <a:buFont typeface="Wingdings" panose="05000000000000000000" pitchFamily="2" charset="2"/>
              <a:buChar char="§"/>
            </a:pPr>
            <a:r>
              <a:rPr lang="en-US" altLang="ko-KR" sz="1000"/>
              <a:t>Alerting a person who is deaf or hard of hearing to the presence of people or sounds (e.g., when there is a knock at the door)</a:t>
            </a:r>
          </a:p>
          <a:p>
            <a:pPr marL="171450" indent="-171450">
              <a:spcAft>
                <a:spcPts val="600"/>
              </a:spcAft>
              <a:buFont typeface="Wingdings" panose="05000000000000000000" pitchFamily="2" charset="2"/>
              <a:buChar char="§"/>
            </a:pPr>
            <a:r>
              <a:rPr lang="en-US" altLang="ko-KR" sz="1000"/>
              <a:t>Reminding a person with a psychiatric disability to take medicine or retrieving medicine</a:t>
            </a:r>
          </a:p>
          <a:p>
            <a:pPr marL="171450" indent="-171450">
              <a:spcAft>
                <a:spcPts val="600"/>
              </a:spcAft>
              <a:buFont typeface="Wingdings" panose="05000000000000000000" pitchFamily="2" charset="2"/>
              <a:buChar char="§"/>
            </a:pPr>
            <a:r>
              <a:rPr lang="en-US" altLang="ko-KR" sz="1000"/>
              <a:t>Interrupting impulsive or destructive behaviors for a person with psychiatric or neurological disorders (e.g., interrupting self-mutilation for people with dissociative identity disorders)</a:t>
            </a:r>
          </a:p>
          <a:p>
            <a:pPr marL="171450" indent="-171450">
              <a:spcAft>
                <a:spcPts val="600"/>
              </a:spcAft>
              <a:buFont typeface="Wingdings" panose="05000000000000000000" pitchFamily="2" charset="2"/>
              <a:buChar char="§"/>
            </a:pPr>
            <a:r>
              <a:rPr lang="en-US" altLang="ko-KR" sz="1000"/>
              <a:t>Providing safety checks, or room searches, or turning on lights for a person with post-traumatic stress disorder</a:t>
            </a:r>
          </a:p>
          <a:p>
            <a:pPr marL="171450" indent="-171450">
              <a:spcAft>
                <a:spcPts val="600"/>
              </a:spcAft>
              <a:buFont typeface="Wingdings" panose="05000000000000000000" pitchFamily="2" charset="2"/>
              <a:buChar char="§"/>
            </a:pPr>
            <a:r>
              <a:rPr lang="en-US" altLang="ko-KR" sz="1000"/>
              <a:t>Distracting repetitive movements for a person with autism (e.g., hand flapping)</a:t>
            </a:r>
          </a:p>
          <a:p>
            <a:pPr marL="171450" indent="-171450">
              <a:spcAft>
                <a:spcPts val="600"/>
              </a:spcAft>
              <a:buFont typeface="Wingdings" panose="05000000000000000000" pitchFamily="2" charset="2"/>
              <a:buChar char="§"/>
            </a:pPr>
            <a:r>
              <a:rPr lang="en-US" altLang="ko-KR" sz="1000"/>
              <a:t>Assisting a person during a seizure (e.g., stand guard over the person during a seizure, go for help, or predict a seizure and warn the person in advance to sit down or move to a safe place)</a:t>
            </a:r>
          </a:p>
          <a:p>
            <a:pPr marL="171450" indent="-171450">
              <a:spcAft>
                <a:spcPts val="600"/>
              </a:spcAft>
              <a:buFont typeface="Wingdings" panose="05000000000000000000" pitchFamily="2" charset="2"/>
              <a:buChar char="§"/>
            </a:pPr>
            <a:r>
              <a:rPr lang="en-US" altLang="ko-KR" sz="1000"/>
              <a:t>Alerting a person to the presence of allergens</a:t>
            </a:r>
          </a:p>
          <a:p>
            <a:pPr marL="171450" indent="-171450">
              <a:spcAft>
                <a:spcPts val="600"/>
              </a:spcAft>
              <a:buFont typeface="Wingdings" panose="05000000000000000000" pitchFamily="2" charset="2"/>
              <a:buChar char="§"/>
            </a:pPr>
            <a:r>
              <a:rPr lang="en-US" altLang="ko-KR" sz="1000"/>
              <a:t>Providing physical support and assistance with balance and stability to a person with a mobility disability</a:t>
            </a:r>
          </a:p>
        </p:txBody>
      </p:sp>
      <p:sp>
        <p:nvSpPr>
          <p:cNvPr id="11" name="TextBox 10">
            <a:extLst>
              <a:ext uri="{FF2B5EF4-FFF2-40B4-BE49-F238E27FC236}">
                <a16:creationId xmlns:a16="http://schemas.microsoft.com/office/drawing/2014/main" id="{5D16C767-83B2-9A33-29DC-44FC10B26F0E}"/>
              </a:ext>
            </a:extLst>
          </p:cNvPr>
          <p:cNvSpPr txBox="1"/>
          <p:nvPr/>
        </p:nvSpPr>
        <p:spPr>
          <a:xfrm>
            <a:off x="8324144" y="436440"/>
            <a:ext cx="3070685" cy="3554819"/>
          </a:xfrm>
          <a:prstGeom prst="rect">
            <a:avLst/>
          </a:prstGeom>
          <a:noFill/>
        </p:spPr>
        <p:txBody>
          <a:bodyPr wrap="square" rtlCol="0">
            <a:spAutoFit/>
          </a:bodyPr>
          <a:lstStyle/>
          <a:p>
            <a:pPr>
              <a:spcAft>
                <a:spcPts val="600"/>
              </a:spcAft>
            </a:pPr>
            <a:r>
              <a:rPr lang="en-US" altLang="ko-KR" sz="1000" b="1">
                <a:solidFill>
                  <a:srgbClr val="4D4F87"/>
                </a:solidFill>
                <a:latin typeface="Montserrat Medium" panose="00000600000000000000" pitchFamily="2" charset="0"/>
              </a:rPr>
              <a:t>Who is responsible for the care and supervision of the service animal?</a:t>
            </a:r>
          </a:p>
          <a:p>
            <a:pPr>
              <a:spcAft>
                <a:spcPts val="600"/>
              </a:spcAft>
            </a:pPr>
            <a:r>
              <a:rPr lang="en-US" altLang="ko-KR" sz="1000"/>
              <a:t>The student is responsible for the care or supervision of the service animal.</a:t>
            </a:r>
          </a:p>
          <a:p>
            <a:pPr>
              <a:spcBef>
                <a:spcPts val="600"/>
              </a:spcBef>
              <a:spcAft>
                <a:spcPts val="600"/>
              </a:spcAft>
            </a:pPr>
            <a:r>
              <a:rPr lang="en-US" altLang="ko-KR" sz="1000" b="1">
                <a:solidFill>
                  <a:srgbClr val="4D4F87"/>
                </a:solidFill>
                <a:latin typeface="Montserrat Medium" panose="00000600000000000000" pitchFamily="2" charset="0"/>
              </a:rPr>
              <a:t>What expectations can the center have for the service animal?</a:t>
            </a:r>
          </a:p>
          <a:p>
            <a:pPr>
              <a:spcAft>
                <a:spcPts val="600"/>
              </a:spcAft>
            </a:pPr>
            <a:r>
              <a:rPr lang="en-US" altLang="ko-KR" sz="1000"/>
              <a:t>The center can expect that the service animal:</a:t>
            </a:r>
          </a:p>
          <a:p>
            <a:pPr marL="171450" indent="-171450">
              <a:spcAft>
                <a:spcPts val="600"/>
              </a:spcAft>
              <a:buFont typeface="Wingdings" panose="05000000000000000000" pitchFamily="2" charset="2"/>
              <a:buChar char="§"/>
            </a:pPr>
            <a:r>
              <a:rPr lang="en-US" altLang="ko-KR" sz="1000"/>
              <a:t>is currently vaccinated against rabies;</a:t>
            </a:r>
          </a:p>
          <a:p>
            <a:pPr marL="171450" indent="-171450">
              <a:spcAft>
                <a:spcPts val="600"/>
              </a:spcAft>
              <a:buFont typeface="Wingdings" panose="05000000000000000000" pitchFamily="2" charset="2"/>
              <a:buChar char="§"/>
            </a:pPr>
            <a:r>
              <a:rPr lang="en-US" altLang="ko-KR" sz="1000"/>
              <a:t>is within the student’s control at all times, either by means of a harness, leash, or other tether unless either the handler is unable because of a disability to use a harness, leash, or other tether, or the use of a harness, leash, or other tether would interfere with the service animal’s safe, effective performance of work or tasks, in which case the service animal must be otherwise under the handler’s control (e.g., voice control, signals, or other effective means); and</a:t>
            </a:r>
          </a:p>
          <a:p>
            <a:pPr marL="171450" indent="-171450">
              <a:spcAft>
                <a:spcPts val="600"/>
              </a:spcAft>
              <a:buFont typeface="Wingdings" panose="05000000000000000000" pitchFamily="2" charset="2"/>
              <a:buChar char="§"/>
            </a:pPr>
            <a:r>
              <a:rPr lang="en-US" altLang="ko-KR" sz="1000"/>
              <a:t>is housebroken.</a:t>
            </a:r>
          </a:p>
        </p:txBody>
      </p:sp>
      <p:sp>
        <p:nvSpPr>
          <p:cNvPr id="12" name="TextBox 11">
            <a:extLst>
              <a:ext uri="{FF2B5EF4-FFF2-40B4-BE49-F238E27FC236}">
                <a16:creationId xmlns:a16="http://schemas.microsoft.com/office/drawing/2014/main" id="{7B52857D-57A9-6156-53AF-0F04673A8B8B}"/>
              </a:ext>
            </a:extLst>
          </p:cNvPr>
          <p:cNvSpPr txBox="1"/>
          <p:nvPr/>
        </p:nvSpPr>
        <p:spPr>
          <a:xfrm>
            <a:off x="8324143" y="3991259"/>
            <a:ext cx="3070685" cy="1862048"/>
          </a:xfrm>
          <a:prstGeom prst="rect">
            <a:avLst/>
          </a:prstGeom>
          <a:noFill/>
        </p:spPr>
        <p:txBody>
          <a:bodyPr wrap="square" rtlCol="0">
            <a:spAutoFit/>
          </a:bodyPr>
          <a:lstStyle/>
          <a:p>
            <a:pPr>
              <a:spcAft>
                <a:spcPts val="600"/>
              </a:spcAft>
            </a:pPr>
            <a:r>
              <a:rPr lang="en-US" altLang="ko-KR" sz="1000" b="1">
                <a:solidFill>
                  <a:srgbClr val="4D4F87"/>
                </a:solidFill>
                <a:latin typeface="Montserrat Medium" panose="00000600000000000000" pitchFamily="2" charset="0"/>
              </a:rPr>
              <a:t>Can a student’s service animal accompany the student in all areas of the center?</a:t>
            </a:r>
          </a:p>
          <a:p>
            <a:pPr>
              <a:spcAft>
                <a:spcPts val="600"/>
              </a:spcAft>
            </a:pPr>
            <a:r>
              <a:rPr lang="en-US" altLang="ko-KR" sz="1000"/>
              <a:t>A student with a service animal must be permitted to be accompanied by their service animal in all areas of the center where students are allowed to go. A student who needs to use a service animal in a food preparation area must be allowed to do so unless it is determined that the presence of the service animal presents a direct threat to health or safety that cannot be eliminated or reduced by a reasonable accommodation to the student.</a:t>
            </a:r>
          </a:p>
        </p:txBody>
      </p:sp>
    </p:spTree>
    <p:extLst>
      <p:ext uri="{BB962C8B-B14F-4D97-AF65-F5344CB8AC3E}">
        <p14:creationId xmlns:p14="http://schemas.microsoft.com/office/powerpoint/2010/main" val="1414105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E69958-3CE5-F943-5EA7-DAC71F1098F4}"/>
            </a:ext>
          </a:extLst>
        </p:cNvPr>
        <p:cNvGrpSpPr/>
        <p:nvPr/>
      </p:nvGrpSpPr>
      <p:grpSpPr>
        <a:xfrm>
          <a:off x="0" y="0"/>
          <a:ext cx="0" cy="0"/>
          <a:chOff x="0" y="0"/>
          <a:chExt cx="0" cy="0"/>
        </a:xfrm>
      </p:grpSpPr>
      <p:grpSp>
        <p:nvGrpSpPr>
          <p:cNvPr id="2" name="그룹 11">
            <a:extLst>
              <a:ext uri="{FF2B5EF4-FFF2-40B4-BE49-F238E27FC236}">
                <a16:creationId xmlns:a16="http://schemas.microsoft.com/office/drawing/2014/main" id="{5E26C915-EB01-93E0-B4C9-032DCFDEA6DD}"/>
              </a:ext>
            </a:extLst>
          </p:cNvPr>
          <p:cNvGrpSpPr/>
          <p:nvPr/>
        </p:nvGrpSpPr>
        <p:grpSpPr>
          <a:xfrm>
            <a:off x="1705641" y="6494300"/>
            <a:ext cx="8286591" cy="250097"/>
            <a:chOff x="1453942" y="6494300"/>
            <a:chExt cx="8286591" cy="250097"/>
          </a:xfrm>
        </p:grpSpPr>
        <p:sp>
          <p:nvSpPr>
            <p:cNvPr id="3" name="타원 5">
              <a:extLst>
                <a:ext uri="{FF2B5EF4-FFF2-40B4-BE49-F238E27FC236}">
                  <a16:creationId xmlns:a16="http://schemas.microsoft.com/office/drawing/2014/main" id="{F3A7BBEF-46F5-4CFE-5C03-19E719D80230}"/>
                </a:ext>
              </a:extLst>
            </p:cNvPr>
            <p:cNvSpPr/>
            <p:nvPr/>
          </p:nvSpPr>
          <p:spPr>
            <a:xfrm>
              <a:off x="5498823" y="6494300"/>
              <a:ext cx="250097" cy="250097"/>
            </a:xfrm>
            <a:prstGeom prst="ellipse">
              <a:avLst/>
            </a:prstGeom>
            <a:solidFill>
              <a:srgbClr val="4D4F87"/>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a:t>3</a:t>
              </a:r>
              <a:endParaRPr lang="ko-KR" altLang="en-US" sz="1200"/>
            </a:p>
          </p:txBody>
        </p:sp>
        <p:cxnSp>
          <p:nvCxnSpPr>
            <p:cNvPr id="4" name="직선 연결선 9">
              <a:extLst>
                <a:ext uri="{FF2B5EF4-FFF2-40B4-BE49-F238E27FC236}">
                  <a16:creationId xmlns:a16="http://schemas.microsoft.com/office/drawing/2014/main" id="{3903E403-1C5D-6973-204C-0D7BBCE26231}"/>
                </a:ext>
              </a:extLst>
            </p:cNvPr>
            <p:cNvCxnSpPr>
              <a:cxnSpLocks/>
            </p:cNvCxnSpPr>
            <p:nvPr/>
          </p:nvCxnSpPr>
          <p:spPr>
            <a:xfrm>
              <a:off x="1453942" y="6677052"/>
              <a:ext cx="38038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직선 연결선 10">
              <a:extLst>
                <a:ext uri="{FF2B5EF4-FFF2-40B4-BE49-F238E27FC236}">
                  <a16:creationId xmlns:a16="http://schemas.microsoft.com/office/drawing/2014/main" id="{17CD4829-F6DB-D80F-9911-8D42A2479E32}"/>
                </a:ext>
              </a:extLst>
            </p:cNvPr>
            <p:cNvCxnSpPr>
              <a:cxnSpLocks/>
            </p:cNvCxnSpPr>
            <p:nvPr/>
          </p:nvCxnSpPr>
          <p:spPr>
            <a:xfrm>
              <a:off x="5936675" y="6677052"/>
              <a:ext cx="3803858" cy="0"/>
            </a:xfrm>
            <a:prstGeom prst="line">
              <a:avLst/>
            </a:prstGeom>
            <a:ln>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90EFEAFE-D63F-49E4-AF2A-6BC3D95D13EC}"/>
              </a:ext>
            </a:extLst>
          </p:cNvPr>
          <p:cNvSpPr txBox="1"/>
          <p:nvPr/>
        </p:nvSpPr>
        <p:spPr>
          <a:xfrm rot="16200000">
            <a:off x="-1686867" y="2346137"/>
            <a:ext cx="4658785" cy="646331"/>
          </a:xfrm>
          <a:prstGeom prst="rect">
            <a:avLst/>
          </a:prstGeom>
          <a:noFill/>
        </p:spPr>
        <p:txBody>
          <a:bodyPr wrap="square" rtlCol="0">
            <a:spAutoFit/>
          </a:bodyPr>
          <a:lstStyle/>
          <a:p>
            <a:r>
              <a:rPr lang="en-US" altLang="ko-KR" sz="3600">
                <a:solidFill>
                  <a:srgbClr val="4D4F87"/>
                </a:solidFill>
                <a:latin typeface="Montserrat Medium" panose="00000600000000000000" pitchFamily="2" charset="0"/>
              </a:rPr>
              <a:t>SA Guidance </a:t>
            </a:r>
            <a:r>
              <a:rPr lang="en-US" altLang="ko-KR">
                <a:solidFill>
                  <a:srgbClr val="4D4F87"/>
                </a:solidFill>
                <a:latin typeface="Montserrat Medium" panose="00000600000000000000" pitchFamily="2" charset="0"/>
              </a:rPr>
              <a:t>(cont.)</a:t>
            </a:r>
            <a:endParaRPr lang="ko-KR" altLang="en-US">
              <a:solidFill>
                <a:srgbClr val="4D4F87"/>
              </a:solidFill>
              <a:latin typeface="Montserrat Medium" panose="00000600000000000000" pitchFamily="2" charset="0"/>
            </a:endParaRPr>
          </a:p>
        </p:txBody>
      </p:sp>
      <p:cxnSp>
        <p:nvCxnSpPr>
          <p:cNvPr id="9" name="직선 연결선 35">
            <a:extLst>
              <a:ext uri="{FF2B5EF4-FFF2-40B4-BE49-F238E27FC236}">
                <a16:creationId xmlns:a16="http://schemas.microsoft.com/office/drawing/2014/main" id="{012657E4-8BF0-62DE-1A37-5B89DB2C6B47}"/>
              </a:ext>
            </a:extLst>
          </p:cNvPr>
          <p:cNvCxnSpPr>
            <a:cxnSpLocks/>
          </p:cNvCxnSpPr>
          <p:nvPr/>
        </p:nvCxnSpPr>
        <p:spPr>
          <a:xfrm>
            <a:off x="1036080" y="509110"/>
            <a:ext cx="0" cy="5760720"/>
          </a:xfrm>
          <a:prstGeom prst="line">
            <a:avLst/>
          </a:prstGeom>
          <a:ln>
            <a:solidFill>
              <a:srgbClr val="4D4F87"/>
            </a:solidFill>
            <a:tailEnd type="ova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0F1405B-8AA9-26BF-1FA3-6F40006A9732}"/>
              </a:ext>
            </a:extLst>
          </p:cNvPr>
          <p:cNvSpPr txBox="1"/>
          <p:nvPr/>
        </p:nvSpPr>
        <p:spPr>
          <a:xfrm>
            <a:off x="1152120" y="436440"/>
            <a:ext cx="3192494" cy="4555093"/>
          </a:xfrm>
          <a:prstGeom prst="rect">
            <a:avLst/>
          </a:prstGeom>
          <a:noFill/>
        </p:spPr>
        <p:txBody>
          <a:bodyPr wrap="square" lIns="91440" tIns="45720" rIns="91440" bIns="45720" rtlCol="0" anchor="t">
            <a:spAutoFit/>
          </a:bodyPr>
          <a:lstStyle/>
          <a:p>
            <a:pPr>
              <a:spcAft>
                <a:spcPts val="600"/>
              </a:spcAft>
            </a:pPr>
            <a:r>
              <a:rPr lang="en-US" altLang="ko-KR" sz="1000" b="1">
                <a:solidFill>
                  <a:srgbClr val="4D4F87"/>
                </a:solidFill>
                <a:latin typeface="Montserrat Medium" panose="00000600000000000000" pitchFamily="2" charset="0"/>
              </a:rPr>
              <a:t>What if other students or center staff are allergic to or fearful of the service animal?</a:t>
            </a:r>
          </a:p>
          <a:p>
            <a:pPr>
              <a:spcAft>
                <a:spcPts val="600"/>
              </a:spcAft>
            </a:pPr>
            <a:r>
              <a:rPr lang="en-US" altLang="ko-KR" sz="1000"/>
              <a:t>Allergies and fear of dogs are not valid reasons for denying access to a student using a service animal. Suggestions for addressing issues related to allergies include:</a:t>
            </a:r>
          </a:p>
          <a:p>
            <a:pPr marL="171450" indent="-171450">
              <a:spcAft>
                <a:spcPts val="600"/>
              </a:spcAft>
              <a:buFont typeface="Wingdings" panose="05000000000000000000" pitchFamily="2" charset="2"/>
              <a:buChar char="§"/>
            </a:pPr>
            <a:r>
              <a:rPr lang="en-US" altLang="ko-KR" sz="1000"/>
              <a:t>Try to keep the animal and staff/students who are allergic in different areas of the center and establish different paths of travel for each student</a:t>
            </a:r>
          </a:p>
          <a:p>
            <a:pPr marL="171450" indent="-171450">
              <a:spcAft>
                <a:spcPts val="600"/>
              </a:spcAft>
              <a:buFont typeface="Wingdings" panose="05000000000000000000" pitchFamily="2" charset="2"/>
              <a:buChar char="§"/>
            </a:pPr>
            <a:r>
              <a:rPr lang="en-US" altLang="ko-KR" sz="1000"/>
              <a:t>Provide the student with a private room</a:t>
            </a:r>
          </a:p>
          <a:p>
            <a:pPr marL="171450" indent="-171450">
              <a:spcAft>
                <a:spcPts val="600"/>
              </a:spcAft>
              <a:buFont typeface="Wingdings" panose="05000000000000000000" pitchFamily="2" charset="2"/>
              <a:buChar char="§"/>
            </a:pPr>
            <a:r>
              <a:rPr lang="en-US" altLang="ko-KR" sz="1000"/>
              <a:t>Use a portable air purifier</a:t>
            </a:r>
          </a:p>
          <a:p>
            <a:pPr marL="171450" indent="-171450">
              <a:spcAft>
                <a:spcPts val="600"/>
              </a:spcAft>
              <a:buFont typeface="Wingdings" panose="05000000000000000000" pitchFamily="2" charset="2"/>
              <a:buChar char="§"/>
            </a:pPr>
            <a:r>
              <a:rPr lang="en-US" altLang="ko-KR" sz="1000"/>
              <a:t>Avoid use of common areas at the same time</a:t>
            </a:r>
          </a:p>
          <a:p>
            <a:pPr marL="171450" indent="-171450">
              <a:spcAft>
                <a:spcPts val="600"/>
              </a:spcAft>
              <a:buFont typeface="Wingdings" panose="05000000000000000000" pitchFamily="2" charset="2"/>
              <a:buChar char="§"/>
            </a:pPr>
            <a:r>
              <a:rPr lang="en-US" altLang="ko-KR" sz="1000"/>
              <a:t>Ask the student if they are willing to use dander care products on the animal and bathe it regularly</a:t>
            </a:r>
          </a:p>
          <a:p>
            <a:pPr marL="171450" indent="-171450">
              <a:spcAft>
                <a:spcPts val="600"/>
              </a:spcAft>
              <a:buFont typeface="Wingdings" panose="05000000000000000000" pitchFamily="2" charset="2"/>
              <a:buChar char="§"/>
            </a:pPr>
            <a:r>
              <a:rPr lang="en-US" altLang="ko-KR" sz="1000"/>
              <a:t>Ask the student/employee who is allergic to the animal if they want to, and would benefit from, wearing an allergen/nuisance mask</a:t>
            </a:r>
          </a:p>
          <a:p>
            <a:pPr marL="171450" indent="-171450">
              <a:spcAft>
                <a:spcPts val="600"/>
              </a:spcAft>
              <a:buFont typeface="Wingdings" panose="05000000000000000000" pitchFamily="2" charset="2"/>
              <a:buChar char="§"/>
            </a:pPr>
            <a:r>
              <a:rPr lang="en-US" altLang="ko-KR" sz="1000"/>
              <a:t>Add HEPA filters to the existing ventilation system</a:t>
            </a:r>
          </a:p>
          <a:p>
            <a:pPr marL="171450" indent="-171450">
              <a:spcAft>
                <a:spcPts val="600"/>
              </a:spcAft>
              <a:buFont typeface="Wingdings" panose="05000000000000000000" pitchFamily="2" charset="2"/>
              <a:buChar char="§"/>
            </a:pPr>
            <a:r>
              <a:rPr lang="en-US" altLang="ko-KR" sz="1000"/>
              <a:t>Have areas where the animal is present - including carpets, walls, and window treatments - cleaned, dusted, and vacuumed regularly</a:t>
            </a:r>
          </a:p>
          <a:p>
            <a:pPr>
              <a:spcAft>
                <a:spcPts val="600"/>
              </a:spcAft>
            </a:pPr>
            <a:r>
              <a:rPr lang="en-US" altLang="ko-KR" sz="1000"/>
              <a:t>Staff or students claiming allergies or phobias so severe that they cannot be around the animal should present medical documentation to this effect.</a:t>
            </a:r>
          </a:p>
        </p:txBody>
      </p:sp>
      <p:cxnSp>
        <p:nvCxnSpPr>
          <p:cNvPr id="45" name="직선 연결선 35">
            <a:extLst>
              <a:ext uri="{FF2B5EF4-FFF2-40B4-BE49-F238E27FC236}">
                <a16:creationId xmlns:a16="http://schemas.microsoft.com/office/drawing/2014/main" id="{36C77850-90A9-924B-8901-8EC984C2F97D}"/>
              </a:ext>
            </a:extLst>
          </p:cNvPr>
          <p:cNvCxnSpPr>
            <a:cxnSpLocks/>
          </p:cNvCxnSpPr>
          <p:nvPr/>
        </p:nvCxnSpPr>
        <p:spPr>
          <a:xfrm>
            <a:off x="4660827" y="509110"/>
            <a:ext cx="0" cy="5760720"/>
          </a:xfrm>
          <a:prstGeom prst="line">
            <a:avLst/>
          </a:prstGeom>
          <a:ln>
            <a:solidFill>
              <a:srgbClr val="4D4F87"/>
            </a:solidFill>
            <a:tailEnd type="oval"/>
          </a:ln>
        </p:spPr>
        <p:style>
          <a:lnRef idx="1">
            <a:schemeClr val="accent1"/>
          </a:lnRef>
          <a:fillRef idx="0">
            <a:schemeClr val="accent1"/>
          </a:fillRef>
          <a:effectRef idx="0">
            <a:schemeClr val="accent1"/>
          </a:effectRef>
          <a:fontRef idx="minor">
            <a:schemeClr val="tx1"/>
          </a:fontRef>
        </p:style>
      </p:cxnSp>
      <p:cxnSp>
        <p:nvCxnSpPr>
          <p:cNvPr id="46" name="직선 연결선 35">
            <a:extLst>
              <a:ext uri="{FF2B5EF4-FFF2-40B4-BE49-F238E27FC236}">
                <a16:creationId xmlns:a16="http://schemas.microsoft.com/office/drawing/2014/main" id="{8E574013-393F-5FD2-2163-F97F55AAB3C5}"/>
              </a:ext>
            </a:extLst>
          </p:cNvPr>
          <p:cNvCxnSpPr>
            <a:cxnSpLocks/>
          </p:cNvCxnSpPr>
          <p:nvPr/>
        </p:nvCxnSpPr>
        <p:spPr>
          <a:xfrm>
            <a:off x="8208918" y="509110"/>
            <a:ext cx="0" cy="5760720"/>
          </a:xfrm>
          <a:prstGeom prst="line">
            <a:avLst/>
          </a:prstGeom>
          <a:ln>
            <a:solidFill>
              <a:srgbClr val="4D4F87"/>
            </a:solidFill>
            <a:tailEnd type="ova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159ED02-EFAD-9301-08F8-06FBB4E4BCE6}"/>
              </a:ext>
            </a:extLst>
          </p:cNvPr>
          <p:cNvSpPr txBox="1"/>
          <p:nvPr/>
        </p:nvSpPr>
        <p:spPr>
          <a:xfrm>
            <a:off x="4838626" y="436440"/>
            <a:ext cx="3192494" cy="1785104"/>
          </a:xfrm>
          <a:prstGeom prst="rect">
            <a:avLst/>
          </a:prstGeom>
          <a:noFill/>
        </p:spPr>
        <p:txBody>
          <a:bodyPr wrap="square" rtlCol="0">
            <a:spAutoFit/>
          </a:bodyPr>
          <a:lstStyle/>
          <a:p>
            <a:pPr>
              <a:spcAft>
                <a:spcPts val="600"/>
              </a:spcAft>
            </a:pPr>
            <a:r>
              <a:rPr lang="en-US" altLang="ko-KR" sz="1000" b="1">
                <a:solidFill>
                  <a:srgbClr val="4D4F87"/>
                </a:solidFill>
                <a:latin typeface="Montserrat Medium" panose="00000600000000000000" pitchFamily="2" charset="0"/>
              </a:rPr>
              <a:t>When may a service animal be excluded?</a:t>
            </a:r>
          </a:p>
          <a:p>
            <a:pPr>
              <a:spcAft>
                <a:spcPts val="600"/>
              </a:spcAft>
            </a:pPr>
            <a:r>
              <a:rPr lang="en-US" altLang="ko-KR" sz="1000"/>
              <a:t>A service animal may no longer be allowed if the animal:</a:t>
            </a:r>
          </a:p>
          <a:p>
            <a:pPr marL="171450" indent="-171450">
              <a:spcAft>
                <a:spcPts val="600"/>
              </a:spcAft>
              <a:buFont typeface="Wingdings" panose="05000000000000000000" pitchFamily="2" charset="2"/>
              <a:buChar char="§"/>
            </a:pPr>
            <a:r>
              <a:rPr lang="en-US" altLang="ko-KR" sz="1000"/>
              <a:t>is out of control and the student does not take effective action to control it; or</a:t>
            </a:r>
          </a:p>
          <a:p>
            <a:pPr marL="171450" indent="-171450">
              <a:spcAft>
                <a:spcPts val="600"/>
              </a:spcAft>
              <a:buFont typeface="Wingdings" panose="05000000000000000000" pitchFamily="2" charset="2"/>
              <a:buChar char="§"/>
            </a:pPr>
            <a:r>
              <a:rPr lang="en-US" altLang="ko-KR" sz="1000"/>
              <a:t>is not housebroken.</a:t>
            </a:r>
          </a:p>
          <a:p>
            <a:pPr>
              <a:spcAft>
                <a:spcPts val="600"/>
              </a:spcAft>
            </a:pPr>
            <a:r>
              <a:rPr lang="en-US" altLang="ko-KR" sz="1000"/>
              <a:t>If the service animal is excluded, the student who uses the animal should be allowed to remain in Job Corps and may suggest alternative accommodations in lieu of the excluded animal.</a:t>
            </a:r>
          </a:p>
        </p:txBody>
      </p:sp>
      <p:sp>
        <p:nvSpPr>
          <p:cNvPr id="14" name="TextBox 13">
            <a:extLst>
              <a:ext uri="{FF2B5EF4-FFF2-40B4-BE49-F238E27FC236}">
                <a16:creationId xmlns:a16="http://schemas.microsoft.com/office/drawing/2014/main" id="{07006977-0B64-70C7-AC6C-379E4258FBCC}"/>
              </a:ext>
            </a:extLst>
          </p:cNvPr>
          <p:cNvSpPr txBox="1"/>
          <p:nvPr/>
        </p:nvSpPr>
        <p:spPr>
          <a:xfrm>
            <a:off x="4838626" y="2317994"/>
            <a:ext cx="3192494" cy="2015936"/>
          </a:xfrm>
          <a:prstGeom prst="rect">
            <a:avLst/>
          </a:prstGeom>
          <a:noFill/>
        </p:spPr>
        <p:txBody>
          <a:bodyPr wrap="square" rtlCol="0">
            <a:spAutoFit/>
          </a:bodyPr>
          <a:lstStyle/>
          <a:p>
            <a:pPr>
              <a:spcAft>
                <a:spcPts val="600"/>
              </a:spcAft>
            </a:pPr>
            <a:r>
              <a:rPr lang="en-US" altLang="ko-KR" sz="1000" b="1">
                <a:solidFill>
                  <a:srgbClr val="4D4F87"/>
                </a:solidFill>
                <a:latin typeface="Montserrat Medium" panose="00000600000000000000" pitchFamily="2" charset="0"/>
              </a:rPr>
              <a:t>How can center staff make sure they are prepared for the arrival of a service animal?</a:t>
            </a:r>
          </a:p>
          <a:p>
            <a:pPr>
              <a:spcAft>
                <a:spcPts val="600"/>
              </a:spcAft>
            </a:pPr>
            <a:r>
              <a:rPr lang="en-US" altLang="ko-KR" sz="1000"/>
              <a:t>While the center cannot deny an individual with a service animal access to Job Corps as such access is legally mandated, a DC can contact the student prior to their arrival on center to discuss the Job Corps environment and related behavior expectations of the animal, ensure they are comfortable with the care and supervision of the animal, and discuss any accommodations that will be needed to allow the student to attend to these necessary tasks. This will allow for a smooth transition and help to avoid any unexpected issues.</a:t>
            </a:r>
          </a:p>
        </p:txBody>
      </p:sp>
      <p:pic>
        <p:nvPicPr>
          <p:cNvPr id="16" name="Picture 15" descr="A dog sitting on the floor&#10;&#10;Description automatically generated">
            <a:extLst>
              <a:ext uri="{FF2B5EF4-FFF2-40B4-BE49-F238E27FC236}">
                <a16:creationId xmlns:a16="http://schemas.microsoft.com/office/drawing/2014/main" id="{F12B824E-F6E1-09A4-5C99-4EFA097A4C42}"/>
              </a:ext>
            </a:extLst>
          </p:cNvPr>
          <p:cNvPicPr>
            <a:picLocks noChangeAspect="1"/>
          </p:cNvPicPr>
          <p:nvPr/>
        </p:nvPicPr>
        <p:blipFill>
          <a:blip r:embed="rId3"/>
          <a:srcRect l="24719" r="31260"/>
          <a:stretch/>
        </p:blipFill>
        <p:spPr>
          <a:xfrm>
            <a:off x="8285574" y="509113"/>
            <a:ext cx="3803859" cy="5760717"/>
          </a:xfrm>
          <a:prstGeom prst="rect">
            <a:avLst/>
          </a:prstGeom>
        </p:spPr>
      </p:pic>
    </p:spTree>
    <p:extLst>
      <p:ext uri="{BB962C8B-B14F-4D97-AF65-F5344CB8AC3E}">
        <p14:creationId xmlns:p14="http://schemas.microsoft.com/office/powerpoint/2010/main" val="1198511727"/>
      </p:ext>
    </p:extLst>
  </p:cSld>
  <p:clrMapOvr>
    <a:masterClrMapping/>
  </p:clrMapOvr>
</p:sld>
</file>

<file path=ppt/theme/theme1.xml><?xml version="1.0" encoding="utf-8"?>
<a:theme xmlns:a="http://schemas.openxmlformats.org/drawingml/2006/main" name="테마1">
  <a:themeElements>
    <a:clrScheme name="사용자 지정 586">
      <a:dk1>
        <a:sysClr val="windowText" lastClr="000000"/>
      </a:dk1>
      <a:lt1>
        <a:sysClr val="window" lastClr="FFFFFF"/>
      </a:lt1>
      <a:dk2>
        <a:srgbClr val="7F7F7F"/>
      </a:dk2>
      <a:lt2>
        <a:srgbClr val="F2F2F2"/>
      </a:lt2>
      <a:accent1>
        <a:srgbClr val="4D4F87"/>
      </a:accent1>
      <a:accent2>
        <a:srgbClr val="9394AF"/>
      </a:accent2>
      <a:accent3>
        <a:srgbClr val="E5A977"/>
      </a:accent3>
      <a:accent4>
        <a:srgbClr val="A69288"/>
      </a:accent4>
      <a:accent5>
        <a:srgbClr val="47768D"/>
      </a:accent5>
      <a:accent6>
        <a:srgbClr val="85BDAC"/>
      </a:accent6>
      <a:hlink>
        <a:srgbClr val="F7B615"/>
      </a:hlink>
      <a:folHlink>
        <a:srgbClr val="08356B"/>
      </a:folHlink>
    </a:clrScheme>
    <a:fontScheme name="사용자 지정 31">
      <a:majorFont>
        <a:latin typeface="Noto Sans"/>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테마1" id="{F04472B0-1AB1-411C-AF9F-D184AA8AAA65}" vid="{6A2CD1B0-D59B-4960-8724-DFA2BFB02472}"/>
    </a:ext>
  </a:extLst>
</a:theme>
</file>

<file path=ppt/theme/theme2.xml><?xml version="1.0" encoding="utf-8"?>
<a:theme xmlns:a="http://schemas.openxmlformats.org/drawingml/2006/main" name="1_테마1">
  <a:themeElements>
    <a:clrScheme name="사용자 지정 588">
      <a:dk1>
        <a:sysClr val="windowText" lastClr="000000"/>
      </a:dk1>
      <a:lt1>
        <a:sysClr val="window" lastClr="FFFFFF"/>
      </a:lt1>
      <a:dk2>
        <a:srgbClr val="0E2642"/>
      </a:dk2>
      <a:lt2>
        <a:srgbClr val="F2F2F2"/>
      </a:lt2>
      <a:accent1>
        <a:srgbClr val="47ADD7"/>
      </a:accent1>
      <a:accent2>
        <a:srgbClr val="9DCBE7"/>
      </a:accent2>
      <a:accent3>
        <a:srgbClr val="3393D5"/>
      </a:accent3>
      <a:accent4>
        <a:srgbClr val="5C78B0"/>
      </a:accent4>
      <a:accent5>
        <a:srgbClr val="5F9AAD"/>
      </a:accent5>
      <a:accent6>
        <a:srgbClr val="7678BC"/>
      </a:accent6>
      <a:hlink>
        <a:srgbClr val="F7B615"/>
      </a:hlink>
      <a:folHlink>
        <a:srgbClr val="08356B"/>
      </a:folHlink>
    </a:clrScheme>
    <a:fontScheme name="사용자 지정 31">
      <a:majorFont>
        <a:latin typeface="Noto Sans"/>
        <a:ea typeface="맑은 고딕"/>
        <a:cs typeface=""/>
      </a:majorFont>
      <a:minorFont>
        <a:latin typeface="Calibri"/>
        <a:ea typeface="맑은 고딕"/>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테마1" id="{F04472B0-1AB1-411C-AF9F-D184AA8AAA65}" vid="{6A2CD1B0-D59B-4960-8724-DFA2BFB02472}"/>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9F0022F1A0D1C40B084E91E69C83124" ma:contentTypeVersion="14" ma:contentTypeDescription="Create a new document." ma:contentTypeScope="" ma:versionID="e1b31ea0773c203abd828f378b237c97">
  <xsd:schema xmlns:xsd="http://www.w3.org/2001/XMLSchema" xmlns:xs="http://www.w3.org/2001/XMLSchema" xmlns:p="http://schemas.microsoft.com/office/2006/metadata/properties" xmlns:ns1="http://schemas.microsoft.com/sharepoint/v3" xmlns:ns2="http://schemas.microsoft.com/sharepoint/v3/fields" xmlns:ns3="b22f8f74-215c-4154-9939-bd29e4e8980e" targetNamespace="http://schemas.microsoft.com/office/2006/metadata/properties" ma:root="true" ma:fieldsID="06b32342b0b5b4cfc196223ba1900aca" ns1:_="" ns2:_="" ns3:_="">
    <xsd:import namespace="http://schemas.microsoft.com/sharepoint/v3"/>
    <xsd:import namespace="http://schemas.microsoft.com/sharepoint/v3/fields"/>
    <xsd:import namespace="b22f8f74-215c-4154-9939-bd29e4e8980e"/>
    <xsd:element name="properties">
      <xsd:complexType>
        <xsd:sequence>
          <xsd:element name="documentManagement">
            <xsd:complexType>
              <xsd:all>
                <xsd:element ref="ns1:PublishingStartDate" minOccurs="0"/>
                <xsd:element ref="ns1:PublishingExpirationDate" minOccurs="0"/>
                <xsd:element ref="ns1:RoutingRuleDescription"/>
                <xsd:element ref="ns2:_DCDateCreated"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 ma:internalName="PublishingStartDate">
      <xsd:simpleType>
        <xsd:restriction base="dms:Unknown"/>
      </xsd:simpleType>
    </xsd:element>
    <xsd:element name="PublishingExpirationDate" ma:index="5" nillable="true" ma:displayName="Scheduling End Date" ma:description="" ma:internalName="PublishingExpirationDate">
      <xsd:simpleType>
        <xsd:restriction base="dms:Unknown"/>
      </xsd:simpleType>
    </xsd:element>
    <xsd:element name="RoutingRuleDescription" ma:index="6" ma:displayName="Description" ma:description="" ma:internalName="RoutingRuleDescription">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DCDateCreated" ma:index="7" nillable="true" ma:displayName="Date Created" ma:description="The date on which this resource was created" ma:format="DateTime" ma:internalName="_DCDateCreated" ma:readOnly="fals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b22f8f74-215c-4154-9939-bd29e4e8980e" elementFormDefault="qualified">
    <xsd:import namespace="http://schemas.microsoft.com/office/2006/documentManagement/types"/>
    <xsd:import namespace="http://schemas.microsoft.com/office/infopath/2007/PartnerControls"/>
    <xsd:element name="_dlc_DocId" ma:index="13" nillable="true" ma:displayName="Document ID Value" ma:description="The value of the document ID assigned to this item." ma:internalName="_dlc_DocId" ma:readOnly="true">
      <xsd:simpleType>
        <xsd:restriction base="dms:Text"/>
      </xsd:simpleType>
    </xsd:element>
    <xsd:element name="_dlc_DocIdUrl" ma:index="14"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RoutingRuleDescription xmlns="http://schemas.microsoft.com/sharepoint/v3">Service Animals Process and Guidance</RoutingRuleDescription>
    <PublishingStartDate xmlns="http://schemas.microsoft.com/sharepoint/v3" xsi:nil="true"/>
    <_DCDateCreated xmlns="http://schemas.microsoft.com/sharepoint/v3/fields" xsi:nil="true"/>
    <_dlc_DocId xmlns="b22f8f74-215c-4154-9939-bd29e4e8980e">XRUYQT3274NZ-1295120815-338</_dlc_DocId>
    <_dlc_DocIdUrl xmlns="b22f8f74-215c-4154-9939-bd29e4e8980e">
      <Url>https://supportservices.jobcorps.gov/disability/_layouts/15/DocIdRedir.aspx?ID=XRUYQT3274NZ-1295120815-338</Url>
      <Description>XRUYQT3274NZ-1295120815-338</Description>
    </_dlc_DocIdUrl>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226A0ACC-EF6A-4C65-AEDE-E1A38C6922AE}"/>
</file>

<file path=customXml/itemProps2.xml><?xml version="1.0" encoding="utf-8"?>
<ds:datastoreItem xmlns:ds="http://schemas.openxmlformats.org/officeDocument/2006/customXml" ds:itemID="{FE01CD16-6D21-407D-8DB1-2F860464CE67}">
  <ds:schemaRefs>
    <ds:schemaRef ds:uri="http://schemas.microsoft.com/office/infopath/2007/PartnerControls"/>
    <ds:schemaRef ds:uri="http://purl.org/dc/dcmitype/"/>
    <ds:schemaRef ds:uri="http://schemas.openxmlformats.org/package/2006/metadata/core-properties"/>
    <ds:schemaRef ds:uri="http://www.w3.org/XML/1998/namespace"/>
    <ds:schemaRef ds:uri="http://purl.org/dc/terms/"/>
    <ds:schemaRef ds:uri="http://purl.org/dc/elements/1.1/"/>
    <ds:schemaRef ds:uri="http://schemas.microsoft.com/office/2006/documentManagement/types"/>
    <ds:schemaRef ds:uri="721a4254-37aa-4b5c-aa84-ee537e0c3488"/>
    <ds:schemaRef ds:uri="1cf800eb-8661-4bd0-a948-96119a7a8684"/>
    <ds:schemaRef ds:uri="http://schemas.microsoft.com/office/2006/metadata/properties"/>
  </ds:schemaRefs>
</ds:datastoreItem>
</file>

<file path=customXml/itemProps3.xml><?xml version="1.0" encoding="utf-8"?>
<ds:datastoreItem xmlns:ds="http://schemas.openxmlformats.org/officeDocument/2006/customXml" ds:itemID="{039A67FD-5CE4-44FA-B27B-19F49FC98607}">
  <ds:schemaRefs>
    <ds:schemaRef ds:uri="http://schemas.microsoft.com/sharepoint/v3/contenttype/forms"/>
  </ds:schemaRefs>
</ds:datastoreItem>
</file>

<file path=customXml/itemProps4.xml><?xml version="1.0" encoding="utf-8"?>
<ds:datastoreItem xmlns:ds="http://schemas.openxmlformats.org/officeDocument/2006/customXml" ds:itemID="{8D72A21E-5A8C-41F5-8B7B-682331520A8B}"/>
</file>

<file path=docProps/app.xml><?xml version="1.0" encoding="utf-8"?>
<Properties xmlns="http://schemas.openxmlformats.org/officeDocument/2006/extended-properties" xmlns:vt="http://schemas.openxmlformats.org/officeDocument/2006/docPropsVTypes">
  <Template/>
  <TotalTime>0</TotalTime>
  <Words>1546</Words>
  <Application>Microsoft Office PowerPoint</Application>
  <PresentationFormat>Widescreen</PresentationFormat>
  <Paragraphs>76</Paragraphs>
  <Slides>3</Slides>
  <Notes>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vt:i4>
      </vt:variant>
    </vt:vector>
  </HeadingPairs>
  <TitlesOfParts>
    <vt:vector size="11" baseType="lpstr">
      <vt:lpstr>Noto Sans</vt:lpstr>
      <vt:lpstr>Wingdings</vt:lpstr>
      <vt:lpstr>맑은 고딕</vt:lpstr>
      <vt:lpstr>Arial</vt:lpstr>
      <vt:lpstr>Montserrat Medium</vt:lpstr>
      <vt:lpstr>Calibri</vt:lpstr>
      <vt:lpstr>테마1</vt:lpstr>
      <vt:lpstr>1_테마1</vt:lpstr>
      <vt:lpstr>Service Animals in Job Corps Notification about a service animal is about “access” and is not an accommodation request</vt:lpstr>
      <vt:lpstr>PowerPoint Presentation</vt:lpstr>
      <vt:lpstr>PowerPoint Presentation</vt:lpstr>
    </vt:vector>
  </TitlesOfParts>
  <Manager>Slide Members</Manager>
  <Company>YESFORM Co.,Ltd.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Service Animals Process and Guidance</dc:title>
  <dc:subject>Powerpoint Templates , Diagram, Chart, Google slides, Keynote</dc:subject>
  <dc:creator>Slide Members by IH.JUNG</dc:creator>
  <cp:keywords>SlideMembers, ppt, PPT Templates, Presentation, Diagram, Chart, Yesform, Google slides, Keynote, Free Slides</cp:keywords>
  <dc:description>The copyright of this document is at Slide Members. Unauthorized copying may result in legal sanctions.</dc:description>
  <cp:lastModifiedBy>Crystal Grinevicius</cp:lastModifiedBy>
  <cp:revision>2</cp:revision>
  <dcterms:created xsi:type="dcterms:W3CDTF">2019-01-29T00:47:38Z</dcterms:created>
  <dcterms:modified xsi:type="dcterms:W3CDTF">2025-01-21T19:34:33Z</dcterms:modified>
  <cp:category>Service Animals Graphic (1)</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0x01010009F0022F1A0D1C40B084E91E69C83124</vt:lpwstr>
  </property>
  <property fmtid="{D5CDD505-2E9C-101B-9397-08002B2CF9AE}" pid="3" name="_dlc_DocIdItemGuid">
    <vt:lpwstr>faaec100-b7f4-4332-9cfa-17856766db5e</vt:lpwstr>
  </property>
</Properties>
</file>