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authors.xml" ContentType="application/vnd.ms-powerpoint.author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7" r:id="rId4"/>
  </p:sldMasterIdLst>
  <p:notesMasterIdLst>
    <p:notesMasterId r:id="rId8"/>
  </p:notesMasterIdLst>
  <p:sldIdLst>
    <p:sldId id="1022" r:id="rId5"/>
    <p:sldId id="1021" r:id="rId6"/>
    <p:sldId id="102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8ECCE3C-5940-2A92-74C1-D8E06D532673}" name="Debbie Marrs" initials="DM" userId="S::dmarrs@humanitas.com::41df3088-ce5d-4475-af50-3bdf5f9709c2" providerId="AD"/>
  <p188:author id="{4E8B3E49-CE82-D9C9-E748-CB3E02F1713E}" name="Debbie Marrs" initials="DM" userId="S::dmarrs@HUMANITAS.COM::41df3088-ce5d-4475-af50-3bdf5f9709c2" providerId="AD"/>
  <p188:author id="{637463EE-5A4D-8322-6884-48EE9F083E73}" name="Sharon Hong" initials="SH" userId="S::shong@humanitas.com::ca840b75-e10d-411d-b812-6dfda894c073" providerId="AD"/>
  <p188:author id="{B2D6CBF0-C0DF-AA49-8D43-6FEA37D89261}" name="Sharon Hong" initials="SH" userId="S::shong@HUMANITAS.COM::ca840b75-e10d-411d-b812-6dfda894c073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shua Doohen" initials="JD" lastIdx="2" clrIdx="0">
    <p:extLst>
      <p:ext uri="{19B8F6BF-5375-455C-9EA6-DF929625EA0E}">
        <p15:presenceInfo xmlns:p15="http://schemas.microsoft.com/office/powerpoint/2012/main" userId="3be641716a02056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CEC3"/>
    <a:srgbClr val="D7D4CB"/>
    <a:srgbClr val="32669A"/>
    <a:srgbClr val="646267"/>
    <a:srgbClr val="CFC6A5"/>
    <a:srgbClr val="B9C0C3"/>
    <a:srgbClr val="8DB9A6"/>
    <a:srgbClr val="A6C4E2"/>
    <a:srgbClr val="DFEAF5"/>
    <a:srgbClr val="E8F0F8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6890" autoAdjust="0"/>
  </p:normalViewPr>
  <p:slideViewPr>
    <p:cSldViewPr snapToGrid="0">
      <p:cViewPr varScale="1">
        <p:scale>
          <a:sx n="39" d="100"/>
          <a:sy n="39" d="100"/>
        </p:scale>
        <p:origin x="168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customXml" Target="../customXml/item4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87C423-6720-401F-9419-E1D787572EE0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7AE796-97CE-4335-9D88-5F0EBDF33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253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7AE796-97CE-4335-9D88-5F0EBDF3348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0549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are 10 components of the Disability Accommodation Process. Steps 1 – 5 are listed here and include:</a:t>
            </a:r>
          </a:p>
          <a:p>
            <a:endParaRPr lang="en-US" dirty="0"/>
          </a:p>
          <a:p>
            <a:pPr marL="228600" indent="-228600">
              <a:buAutoNum type="arabicPeriod"/>
            </a:pPr>
            <a:r>
              <a:rPr lang="en-US" dirty="0"/>
              <a:t>Documenting the DAP.</a:t>
            </a:r>
          </a:p>
          <a:p>
            <a:pPr marL="228600" indent="-228600">
              <a:buAutoNum type="arabicPeriod"/>
            </a:pPr>
            <a:r>
              <a:rPr lang="en-US" dirty="0"/>
              <a:t>Determining the need for RA/RM/AAS.</a:t>
            </a:r>
          </a:p>
          <a:p>
            <a:pPr marL="228600" indent="-228600">
              <a:buAutoNum type="arabicPeriod"/>
            </a:pPr>
            <a:r>
              <a:rPr lang="en-US" dirty="0"/>
              <a:t>Gathering Documentation</a:t>
            </a:r>
          </a:p>
          <a:p>
            <a:pPr marL="228600" indent="-228600">
              <a:buAutoNum type="arabicPeriod"/>
            </a:pPr>
            <a:r>
              <a:rPr lang="en-US" dirty="0"/>
              <a:t>Engaging in the Interactive Process</a:t>
            </a:r>
          </a:p>
          <a:p>
            <a:pPr marL="228600" indent="-228600">
              <a:buAutoNum type="arabicPeriod"/>
            </a:pPr>
            <a:r>
              <a:rPr lang="en-US" dirty="0"/>
              <a:t>Determining Reasonableness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22E1E8-19DD-9846-964E-7494B0E7F51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76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6. Entering the Accommodation Plan in CIS.</a:t>
            </a:r>
          </a:p>
          <a:p>
            <a:r>
              <a:rPr lang="en-US"/>
              <a:t>7. Notifying Staff of the Accommodation Plan.</a:t>
            </a:r>
          </a:p>
          <a:p>
            <a:r>
              <a:rPr lang="en-US"/>
              <a:t>8. Accessing/Implementing/Monitoring the Accommodation Plan.</a:t>
            </a:r>
          </a:p>
          <a:p>
            <a:r>
              <a:rPr lang="en-US"/>
              <a:t>9. Maintaining/Storing Files.</a:t>
            </a:r>
          </a:p>
          <a:p>
            <a:r>
              <a:rPr lang="en-US"/>
              <a:t>10. Initiating a Disability/Accommodation Referral.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22E1E8-19DD-9846-964E-7494B0E7F51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397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F52CB-2031-AFEE-A6D2-257C95DAED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64EE8F-2262-1DD9-81EB-C4DCFB2AA2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1DBCEE-5CFD-8478-9DC4-D113E8603B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768E2C-9AF7-DCCB-310A-9556BFF4D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3048BB-4793-BDED-F28D-0CE0853A1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69586-4176-472B-BD2E-5ECB07779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208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A8DD1-F59F-A632-6930-3C912FD09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F310A8-AFD1-8A1C-4FE5-08C803C26F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C8B6B1-E0F6-A4BC-C4D1-8E028EB60E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3CDD32-3929-9EC2-318F-AB9F879FB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D96D8A-BA66-68C4-717C-9840FC859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69586-4176-472B-BD2E-5ECB07779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136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ADA64F-7DEC-3FFB-508D-6B10DCD7B6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AFCDC4-5FED-F465-E99D-7A7DEBE00F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82EA52-9901-3AD9-AFD8-D1E11E5E69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6351CE-3E3A-3099-E0E2-E09178AD9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B8E1A1-9B55-8068-F48D-EC7C5D2B0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69586-4176-472B-BD2E-5ECB07779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2701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ictures at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그림 개체 틀 7">
            <a:extLst>
              <a:ext uri="{FF2B5EF4-FFF2-40B4-BE49-F238E27FC236}">
                <a16:creationId xmlns:a16="http://schemas.microsoft.com/office/drawing/2014/main" id="{71282234-8917-CDE8-FC2C-FFBE60EC393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3078127"/>
            <a:ext cx="7374194" cy="3779873"/>
          </a:xfrm>
        </p:spPr>
        <p:txBody>
          <a:bodyPr/>
          <a:lstStyle/>
          <a:p>
            <a:endParaRPr kumimoji="1" lang="ko-Kore-KR" altLang="en-US"/>
          </a:p>
        </p:txBody>
      </p:sp>
      <p:sp>
        <p:nvSpPr>
          <p:cNvPr id="7" name="그림 개체 틀 7">
            <a:extLst>
              <a:ext uri="{FF2B5EF4-FFF2-40B4-BE49-F238E27FC236}">
                <a16:creationId xmlns:a16="http://schemas.microsoft.com/office/drawing/2014/main" id="{0AA3C26F-EB74-469F-A29F-F81E28342C3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374195" y="3078127"/>
            <a:ext cx="4817806" cy="3779873"/>
          </a:xfrm>
        </p:spPr>
        <p:txBody>
          <a:bodyPr/>
          <a:lstStyle/>
          <a:p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22292287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5_Full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CBF720E9-38FE-454D-B264-54B7D8E907A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210674" y="1645605"/>
            <a:ext cx="2981325" cy="4402770"/>
          </a:xfrm>
          <a:custGeom>
            <a:avLst/>
            <a:gdLst>
              <a:gd name="connsiteX0" fmla="*/ 0 w 2331832"/>
              <a:gd name="connsiteY0" fmla="*/ 0 h 4402770"/>
              <a:gd name="connsiteX1" fmla="*/ 2331832 w 2331832"/>
              <a:gd name="connsiteY1" fmla="*/ 0 h 4402770"/>
              <a:gd name="connsiteX2" fmla="*/ 2331832 w 2331832"/>
              <a:gd name="connsiteY2" fmla="*/ 4402770 h 4402770"/>
              <a:gd name="connsiteX3" fmla="*/ 0 w 2331832"/>
              <a:gd name="connsiteY3" fmla="*/ 4402770 h 4402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31832" h="4402770">
                <a:moveTo>
                  <a:pt x="0" y="0"/>
                </a:moveTo>
                <a:lnTo>
                  <a:pt x="2331832" y="0"/>
                </a:lnTo>
                <a:lnTo>
                  <a:pt x="2331832" y="4402770"/>
                </a:lnTo>
                <a:lnTo>
                  <a:pt x="0" y="440277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762DA71D-507A-4067-852B-B0074B650D0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915057" y="1645605"/>
            <a:ext cx="2230107" cy="4402770"/>
          </a:xfrm>
          <a:custGeom>
            <a:avLst/>
            <a:gdLst>
              <a:gd name="connsiteX0" fmla="*/ 0 w 2230107"/>
              <a:gd name="connsiteY0" fmla="*/ 0 h 4402770"/>
              <a:gd name="connsiteX1" fmla="*/ 2230107 w 2230107"/>
              <a:gd name="connsiteY1" fmla="*/ 0 h 4402770"/>
              <a:gd name="connsiteX2" fmla="*/ 2230107 w 2230107"/>
              <a:gd name="connsiteY2" fmla="*/ 4402770 h 4402770"/>
              <a:gd name="connsiteX3" fmla="*/ 0 w 2230107"/>
              <a:gd name="connsiteY3" fmla="*/ 4402770 h 4402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30107" h="4402770">
                <a:moveTo>
                  <a:pt x="0" y="0"/>
                </a:moveTo>
                <a:lnTo>
                  <a:pt x="2230107" y="0"/>
                </a:lnTo>
                <a:lnTo>
                  <a:pt x="2230107" y="4402770"/>
                </a:lnTo>
                <a:lnTo>
                  <a:pt x="0" y="440277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663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7C2B9-D5BD-6D6F-BB85-BFA78DB25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50321-C9DB-CCB0-E232-1E62AF9340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3895E1-D7CC-8312-1D8C-B1C9F2CF3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69586-4176-472B-BD2E-5ECB07779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708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15DF9-29BB-BE6A-5CF7-D110DDA15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E3806D-5C41-1CA9-4DF5-54F1A24859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C2CABC-827E-3F54-B2F2-46B6604FBE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72E7F3-7762-0BDC-3DBD-0BADA6D2C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EDC49F-A5A7-5F3B-AA5E-31614488D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69586-4176-472B-BD2E-5ECB07779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123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EB0AC-96F3-8986-0F1E-66A0B5FDE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28AE7F-EA98-24BE-7F76-DCDC49C827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AAEEF3-26F7-A9A2-4232-999956C78A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68E914-5F91-6D0B-0BDE-4E3577A123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1C015B-ADD5-082A-0017-8AFD55466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78837E-A656-485F-C7AF-651A77D5A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69586-4176-472B-BD2E-5ECB07779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378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F6041-5AF1-6B97-943D-06F561129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57D8CB-F3DD-D21E-58EA-65F2625B6C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BBD39E-A4FF-4BA1-4E98-8962C8F1B0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53BAD1-150E-2601-02D4-1B1F28E8E3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F77CE2-95E7-8F33-1006-566865F524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FCB080-60E1-D415-CB01-7E091A6290A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5FABA3-71DD-9E5D-6452-4E97CB7E4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B389EC-6D10-D67E-E266-F810D6504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69586-4176-472B-BD2E-5ECB07779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717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76D9A-C8C6-9D66-D8A0-4F59C4BB6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33F7D5-09C5-01F6-0001-8164E89254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ADB9A1-3329-C89E-57B2-EB180DC19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DDBD71-7C80-801E-0581-CD9F00EE8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69586-4176-472B-BD2E-5ECB07779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583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F53A6C-F3BA-5473-5307-F2FD8FBF01A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C97F8D-6769-FDE3-0EBB-C9DF97FE5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8C5455-0ECB-0658-B724-85C49C1FD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6569586-4176-472B-BD2E-5ECB077791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521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F86E2-974B-D44E-E4A6-10F9D826E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CBC997-B95F-B0F6-4B36-1BD641EE59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2AC168-D138-CC24-60BD-2F36DB09BB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AA8C9A-F52A-AFE0-1F00-9A2880E9F7B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6751DD-CBCC-324F-EDE5-83C7951EC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D0C283-388B-26A5-69C5-1DF4FDE16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69586-4176-472B-BD2E-5ECB07779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433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E9C09-21F1-5FBA-1BAF-C4BABB622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0155F7-DFAF-3E89-699B-E669DC4710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BF5E28-D697-0521-E122-6CE0590438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AE7953-5E82-9327-729A-8E9880D775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95682B-3D9F-1E41-4F50-BE32BD7E3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3981DF-9EF6-66CF-BEDF-724F0F23B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69586-4176-472B-BD2E-5ECB07779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814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874A54-3CC8-CD97-BBE2-A38843B0F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354A33-25A8-3827-4D3F-7F4D35C81A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5A87EE-D71F-57C7-5CF8-61E9346496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76569586-4176-472B-BD2E-5ECB077791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304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92" r:id="rId12"/>
    <p:sldLayoutId id="2147483699" r:id="rId13"/>
  </p:sldLayoutIdLst>
  <p:hf hdr="0" ftr="0" dt="0"/>
  <p:txStyles>
    <p:titleStyle>
      <a:lvl1pPr algn="l" defTabSz="914400" rtl="0" eaLnBrk="0" latinLnBrk="0" hangingPunct="0">
        <a:lnSpc>
          <a:spcPct val="90000"/>
        </a:lnSpc>
        <a:spcBef>
          <a:spcPct val="0"/>
        </a:spcBef>
        <a:buNone/>
        <a:defRPr sz="3600" kern="1200">
          <a:solidFill>
            <a:srgbClr val="32669A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0" latinLnBrk="0" hangingPunct="0">
        <a:lnSpc>
          <a:spcPct val="109000"/>
        </a:lnSpc>
        <a:spcBef>
          <a:spcPts val="600"/>
        </a:spcBef>
        <a:buClr>
          <a:srgbClr val="32669A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0" latinLnBrk="0" hangingPunct="0">
        <a:lnSpc>
          <a:spcPct val="109000"/>
        </a:lnSpc>
        <a:spcBef>
          <a:spcPts val="600"/>
        </a:spcBef>
        <a:buClr>
          <a:srgbClr val="32669A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0" latinLnBrk="0" hangingPunct="0">
        <a:lnSpc>
          <a:spcPct val="109000"/>
        </a:lnSpc>
        <a:spcBef>
          <a:spcPts val="600"/>
        </a:spcBef>
        <a:buClr>
          <a:srgbClr val="32669A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0" latinLnBrk="0" hangingPunct="0">
        <a:lnSpc>
          <a:spcPct val="109000"/>
        </a:lnSpc>
        <a:spcBef>
          <a:spcPts val="600"/>
        </a:spcBef>
        <a:buClr>
          <a:srgbClr val="32669A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0" latinLnBrk="0" hangingPunct="0">
        <a:lnSpc>
          <a:spcPct val="109000"/>
        </a:lnSpc>
        <a:spcBef>
          <a:spcPts val="600"/>
        </a:spcBef>
        <a:buClr>
          <a:srgbClr val="32669A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5.svg"/><Relationship Id="rId20" Type="http://schemas.openxmlformats.org/officeDocument/2006/relationships/image" Target="../media/image19.sv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19" Type="http://schemas.openxmlformats.org/officeDocument/2006/relationships/image" Target="../media/image18.pn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Relationship Id="rId22" Type="http://schemas.openxmlformats.org/officeDocument/2006/relationships/image" Target="../media/image21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svg"/><Relationship Id="rId13" Type="http://schemas.openxmlformats.org/officeDocument/2006/relationships/image" Target="../media/image32.png"/><Relationship Id="rId18" Type="http://schemas.openxmlformats.org/officeDocument/2006/relationships/image" Target="../media/image37.svg"/><Relationship Id="rId3" Type="http://schemas.openxmlformats.org/officeDocument/2006/relationships/image" Target="../media/image22.png"/><Relationship Id="rId21" Type="http://schemas.openxmlformats.org/officeDocument/2006/relationships/image" Target="../media/image40.png"/><Relationship Id="rId7" Type="http://schemas.openxmlformats.org/officeDocument/2006/relationships/image" Target="../media/image26.png"/><Relationship Id="rId12" Type="http://schemas.openxmlformats.org/officeDocument/2006/relationships/image" Target="../media/image31.svg"/><Relationship Id="rId17" Type="http://schemas.openxmlformats.org/officeDocument/2006/relationships/image" Target="../media/image36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35.svg"/><Relationship Id="rId20" Type="http://schemas.openxmlformats.org/officeDocument/2006/relationships/image" Target="../media/image39.sv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5.sv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5" Type="http://schemas.openxmlformats.org/officeDocument/2006/relationships/image" Target="../media/image34.png"/><Relationship Id="rId10" Type="http://schemas.openxmlformats.org/officeDocument/2006/relationships/image" Target="../media/image29.svg"/><Relationship Id="rId19" Type="http://schemas.openxmlformats.org/officeDocument/2006/relationships/image" Target="../media/image38.png"/><Relationship Id="rId4" Type="http://schemas.openxmlformats.org/officeDocument/2006/relationships/image" Target="../media/image23.svg"/><Relationship Id="rId9" Type="http://schemas.openxmlformats.org/officeDocument/2006/relationships/image" Target="../media/image28.png"/><Relationship Id="rId14" Type="http://schemas.openxmlformats.org/officeDocument/2006/relationships/image" Target="../media/image33.svg"/><Relationship Id="rId22" Type="http://schemas.openxmlformats.org/officeDocument/2006/relationships/image" Target="../media/image41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9D52C44A-8964-0106-8962-E999DC73158C}"/>
              </a:ext>
            </a:extLst>
          </p:cNvPr>
          <p:cNvSpPr/>
          <p:nvPr/>
        </p:nvSpPr>
        <p:spPr>
          <a:xfrm>
            <a:off x="0" y="0"/>
            <a:ext cx="12192000" cy="3078127"/>
          </a:xfrm>
          <a:prstGeom prst="rect">
            <a:avLst/>
          </a:prstGeom>
          <a:solidFill>
            <a:srgbClr val="32669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124857" y="754234"/>
            <a:ext cx="99422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80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Disability Accommodation Process (DAP)</a:t>
            </a:r>
            <a:endParaRPr lang="ko-KR" altLang="en-US" sz="4800">
              <a:solidFill>
                <a:schemeClr val="bg1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CD4C516E-DBBB-1F42-EA07-889415419F63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6569586-4176-472B-BD2E-5ECB0777912A}" type="slidenum"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1</a:t>
            </a:fld>
            <a:endParaRPr 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Placeholder 8" descr="A picture containing text&#10;&#10;Description automatically generated">
            <a:extLst>
              <a:ext uri="{FF2B5EF4-FFF2-40B4-BE49-F238E27FC236}">
                <a16:creationId xmlns:a16="http://schemas.microsoft.com/office/drawing/2014/main" id="{679EB5B4-5314-A3E5-170B-A1383409466D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3078163"/>
            <a:ext cx="12192000" cy="3779837"/>
          </a:xfrm>
        </p:spPr>
      </p:pic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6C908C6-4F98-3013-70D5-64ACA49F2C22}"/>
              </a:ext>
            </a:extLst>
          </p:cNvPr>
          <p:cNvSpPr txBox="1">
            <a:spLocks/>
          </p:cNvSpPr>
          <p:nvPr/>
        </p:nvSpPr>
        <p:spPr>
          <a:xfrm>
            <a:off x="8763000" y="650875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6569586-4176-472B-BD2E-5ECB0777912A}" type="slidenum"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1</a:t>
            </a:fld>
            <a:endParaRPr 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68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25515B7-BCE6-4350-A988-29588C81B94B}"/>
              </a:ext>
            </a:extLst>
          </p:cNvPr>
          <p:cNvCxnSpPr>
            <a:cxnSpLocks/>
          </p:cNvCxnSpPr>
          <p:nvPr/>
        </p:nvCxnSpPr>
        <p:spPr>
          <a:xfrm>
            <a:off x="1621600" y="3120277"/>
            <a:ext cx="383922" cy="0"/>
          </a:xfrm>
          <a:prstGeom prst="line">
            <a:avLst/>
          </a:prstGeom>
          <a:ln w="63500">
            <a:solidFill>
              <a:schemeClr val="tx2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CC61DA1F-0191-4AE7-83E5-3EFA0BF3A438}"/>
              </a:ext>
            </a:extLst>
          </p:cNvPr>
          <p:cNvCxnSpPr>
            <a:cxnSpLocks/>
          </p:cNvCxnSpPr>
          <p:nvPr/>
        </p:nvCxnSpPr>
        <p:spPr>
          <a:xfrm>
            <a:off x="5904039" y="3120277"/>
            <a:ext cx="383922" cy="0"/>
          </a:xfrm>
          <a:prstGeom prst="line">
            <a:avLst/>
          </a:prstGeom>
          <a:ln w="63500">
            <a:solidFill>
              <a:schemeClr val="tx2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5E5C4631-E04B-442C-A55B-57EECBC59EE7}"/>
              </a:ext>
            </a:extLst>
          </p:cNvPr>
          <p:cNvCxnSpPr>
            <a:cxnSpLocks/>
          </p:cNvCxnSpPr>
          <p:nvPr/>
        </p:nvCxnSpPr>
        <p:spPr>
          <a:xfrm>
            <a:off x="3762820" y="3120277"/>
            <a:ext cx="383922" cy="0"/>
          </a:xfrm>
          <a:prstGeom prst="line">
            <a:avLst/>
          </a:prstGeom>
          <a:ln w="63500">
            <a:solidFill>
              <a:schemeClr val="tx2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20890A30-04F3-44AE-908C-5C2B8B400F7D}"/>
              </a:ext>
            </a:extLst>
          </p:cNvPr>
          <p:cNvCxnSpPr>
            <a:cxnSpLocks/>
          </p:cNvCxnSpPr>
          <p:nvPr/>
        </p:nvCxnSpPr>
        <p:spPr>
          <a:xfrm>
            <a:off x="8045259" y="3120277"/>
            <a:ext cx="383922" cy="0"/>
          </a:xfrm>
          <a:prstGeom prst="line">
            <a:avLst/>
          </a:prstGeom>
          <a:ln w="63500">
            <a:solidFill>
              <a:schemeClr val="tx2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7DBEF805-0360-448F-A439-D9A30C891523}"/>
              </a:ext>
            </a:extLst>
          </p:cNvPr>
          <p:cNvCxnSpPr>
            <a:cxnSpLocks/>
          </p:cNvCxnSpPr>
          <p:nvPr/>
        </p:nvCxnSpPr>
        <p:spPr>
          <a:xfrm>
            <a:off x="10186478" y="3120277"/>
            <a:ext cx="383922" cy="0"/>
          </a:xfrm>
          <a:prstGeom prst="line">
            <a:avLst/>
          </a:prstGeom>
          <a:ln w="63500">
            <a:solidFill>
              <a:schemeClr val="tx2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3">
            <a:extLst>
              <a:ext uri="{FF2B5EF4-FFF2-40B4-BE49-F238E27FC236}">
                <a16:creationId xmlns:a16="http://schemas.microsoft.com/office/drawing/2014/main" id="{A5ADD441-5CA5-4648-0492-48068776DB4B}"/>
              </a:ext>
            </a:extLst>
          </p:cNvPr>
          <p:cNvSpPr txBox="1">
            <a:spLocks/>
          </p:cNvSpPr>
          <p:nvPr/>
        </p:nvSpPr>
        <p:spPr>
          <a:xfrm>
            <a:off x="742951" y="716527"/>
            <a:ext cx="10692819" cy="677322"/>
          </a:xfrm>
          <a:prstGeom prst="rect">
            <a:avLst/>
          </a:prstGeom>
        </p:spPr>
        <p:txBody>
          <a:bodyPr/>
          <a:lstStyle>
            <a:lvl1pPr algn="l" defTabSz="914400" rtl="0" eaLnBrk="0" latinLnBrk="0" hangingPunct="0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rgbClr val="32669A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>
              <a:lnSpc>
                <a:spcPct val="109000"/>
              </a:lnSpc>
              <a:spcBef>
                <a:spcPts val="0"/>
              </a:spcBef>
            </a:pPr>
            <a:r>
              <a:rPr lang="en-US">
                <a:latin typeface="+mj-lt"/>
              </a:rPr>
              <a:t>Disability Accommodation Process (DAP)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794CA45-635D-A14D-D46F-C74B38A21382}"/>
              </a:ext>
            </a:extLst>
          </p:cNvPr>
          <p:cNvGrpSpPr/>
          <p:nvPr/>
        </p:nvGrpSpPr>
        <p:grpSpPr>
          <a:xfrm>
            <a:off x="742951" y="1789020"/>
            <a:ext cx="10706098" cy="4146013"/>
            <a:chOff x="742951" y="1789020"/>
            <a:chExt cx="10706098" cy="414601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CE12B48A-BB61-40E4-BD82-69A7A73673E0}"/>
                </a:ext>
              </a:extLst>
            </p:cNvPr>
            <p:cNvSpPr/>
            <p:nvPr/>
          </p:nvSpPr>
          <p:spPr>
            <a:xfrm>
              <a:off x="742951" y="1789020"/>
              <a:ext cx="2141220" cy="4105275"/>
            </a:xfrm>
            <a:prstGeom prst="rect">
              <a:avLst/>
            </a:prstGeom>
            <a:solidFill>
              <a:srgbClr val="32669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4B27D92E-26AC-4A26-8DD1-625C1192C4ED}"/>
                </a:ext>
              </a:extLst>
            </p:cNvPr>
            <p:cNvSpPr/>
            <p:nvPr/>
          </p:nvSpPr>
          <p:spPr>
            <a:xfrm>
              <a:off x="2884171" y="1789020"/>
              <a:ext cx="2141220" cy="4105275"/>
            </a:xfrm>
            <a:prstGeom prst="rect">
              <a:avLst/>
            </a:prstGeom>
            <a:solidFill>
              <a:srgbClr val="CFC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2AA19B59-3598-4EED-AD1C-1C0D2A80ECF9}"/>
                </a:ext>
              </a:extLst>
            </p:cNvPr>
            <p:cNvSpPr/>
            <p:nvPr/>
          </p:nvSpPr>
          <p:spPr>
            <a:xfrm>
              <a:off x="5025390" y="1789020"/>
              <a:ext cx="2141220" cy="4105275"/>
            </a:xfrm>
            <a:prstGeom prst="rect">
              <a:avLst/>
            </a:prstGeom>
            <a:solidFill>
              <a:srgbClr val="6462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53729C5A-614E-47DC-BC4B-982B19B668E0}"/>
                </a:ext>
              </a:extLst>
            </p:cNvPr>
            <p:cNvSpPr/>
            <p:nvPr/>
          </p:nvSpPr>
          <p:spPr>
            <a:xfrm>
              <a:off x="7166610" y="1789020"/>
              <a:ext cx="2141220" cy="4105275"/>
            </a:xfrm>
            <a:prstGeom prst="rect">
              <a:avLst/>
            </a:prstGeom>
            <a:solidFill>
              <a:srgbClr val="A6C4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9837318E-92D5-444A-A71A-5A653A9DFE41}"/>
                </a:ext>
              </a:extLst>
            </p:cNvPr>
            <p:cNvSpPr/>
            <p:nvPr/>
          </p:nvSpPr>
          <p:spPr>
            <a:xfrm>
              <a:off x="9307829" y="1789020"/>
              <a:ext cx="2141220" cy="4105275"/>
            </a:xfrm>
            <a:prstGeom prst="rect">
              <a:avLst/>
            </a:prstGeom>
            <a:solidFill>
              <a:srgbClr val="8DB9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45900874-5856-4FA4-BAF2-6E9CC2ED72D8}"/>
                </a:ext>
              </a:extLst>
            </p:cNvPr>
            <p:cNvSpPr/>
            <p:nvPr/>
          </p:nvSpPr>
          <p:spPr>
            <a:xfrm>
              <a:off x="767844" y="3431225"/>
              <a:ext cx="2116326" cy="140891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ts val="2600"/>
                </a:lnSpc>
              </a:pPr>
              <a:r>
                <a:rPr lang="en-US" b="1">
                  <a:solidFill>
                    <a:schemeClr val="bg1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Documenting the Disability Accommodation Process</a:t>
              </a:r>
            </a:p>
          </p:txBody>
        </p:sp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3C699A30-A660-A5A9-1113-E25EFDBFD384}"/>
                </a:ext>
              </a:extLst>
            </p:cNvPr>
            <p:cNvSpPr/>
            <p:nvPr/>
          </p:nvSpPr>
          <p:spPr>
            <a:xfrm>
              <a:off x="2884170" y="3431225"/>
              <a:ext cx="2116326" cy="10618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ts val="2600"/>
                </a:lnSpc>
              </a:pPr>
              <a:r>
                <a:rPr lang="en-US" b="1">
                  <a:solidFill>
                    <a:schemeClr val="bg1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Determining the Need for RA/RM/AAS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89BF6ED-4CCB-589E-0B7B-7BEB522872C5}"/>
                </a:ext>
              </a:extLst>
            </p:cNvPr>
            <p:cNvSpPr/>
            <p:nvPr/>
          </p:nvSpPr>
          <p:spPr>
            <a:xfrm>
              <a:off x="5037006" y="3431225"/>
              <a:ext cx="2116326" cy="72840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ts val="2600"/>
                </a:lnSpc>
              </a:pPr>
              <a:r>
                <a:rPr lang="en-US" b="1">
                  <a:solidFill>
                    <a:schemeClr val="bg1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Gathering Documentation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951FE52-EF06-B28D-0A1D-2B4F41E4D219}"/>
                </a:ext>
              </a:extLst>
            </p:cNvPr>
            <p:cNvSpPr/>
            <p:nvPr/>
          </p:nvSpPr>
          <p:spPr>
            <a:xfrm>
              <a:off x="7178225" y="3431225"/>
              <a:ext cx="2116326" cy="10618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ts val="2600"/>
                </a:lnSpc>
              </a:pPr>
              <a:r>
                <a:rPr lang="en-US" b="1">
                  <a:solidFill>
                    <a:schemeClr val="bg1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Engaging in the Interactive Process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8BAE36E-355A-994E-C474-C9023AB4225E}"/>
                </a:ext>
              </a:extLst>
            </p:cNvPr>
            <p:cNvSpPr/>
            <p:nvPr/>
          </p:nvSpPr>
          <p:spPr>
            <a:xfrm>
              <a:off x="9319445" y="3431225"/>
              <a:ext cx="2116326" cy="72840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ts val="2600"/>
                </a:lnSpc>
              </a:pPr>
              <a:r>
                <a:rPr lang="en-US" b="1">
                  <a:solidFill>
                    <a:schemeClr val="bg1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Determining Reasonableness</a:t>
              </a:r>
            </a:p>
          </p:txBody>
        </p:sp>
        <p:pic>
          <p:nvPicPr>
            <p:cNvPr id="13" name="Graphic 12" descr="Scribble outline">
              <a:extLst>
                <a:ext uri="{FF2B5EF4-FFF2-40B4-BE49-F238E27FC236}">
                  <a16:creationId xmlns:a16="http://schemas.microsoft.com/office/drawing/2014/main" id="{D35DFED2-BD0E-AA89-177D-20049DA92FC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392675" y="2124401"/>
              <a:ext cx="812769" cy="914400"/>
            </a:xfrm>
            <a:prstGeom prst="rect">
              <a:avLst/>
            </a:prstGeom>
          </p:spPr>
        </p:pic>
        <p:pic>
          <p:nvPicPr>
            <p:cNvPr id="15" name="Graphic 14" descr="Person with idea outline">
              <a:extLst>
                <a:ext uri="{FF2B5EF4-FFF2-40B4-BE49-F238E27FC236}">
                  <a16:creationId xmlns:a16="http://schemas.microsoft.com/office/drawing/2014/main" id="{DF7AB303-0628-9222-3A0D-2D5A82228AE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497580" y="2124401"/>
              <a:ext cx="914400" cy="914400"/>
            </a:xfrm>
            <a:prstGeom prst="rect">
              <a:avLst/>
            </a:prstGeom>
          </p:spPr>
        </p:pic>
        <p:pic>
          <p:nvPicPr>
            <p:cNvPr id="17" name="Graphic 16" descr="Magnifying glass outline">
              <a:extLst>
                <a:ext uri="{FF2B5EF4-FFF2-40B4-BE49-F238E27FC236}">
                  <a16:creationId xmlns:a16="http://schemas.microsoft.com/office/drawing/2014/main" id="{7AEA94EB-60E9-0BDB-4C51-87EFDA7E851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638800" y="2124401"/>
              <a:ext cx="914400" cy="914400"/>
            </a:xfrm>
            <a:prstGeom prst="rect">
              <a:avLst/>
            </a:prstGeom>
          </p:spPr>
        </p:pic>
        <p:pic>
          <p:nvPicPr>
            <p:cNvPr id="21" name="Graphic 20" descr="Call center outline">
              <a:extLst>
                <a:ext uri="{FF2B5EF4-FFF2-40B4-BE49-F238E27FC236}">
                  <a16:creationId xmlns:a16="http://schemas.microsoft.com/office/drawing/2014/main" id="{DC1A0600-3621-C6FF-AA73-1436B6D6D7F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7780019" y="2124401"/>
              <a:ext cx="914400" cy="914400"/>
            </a:xfrm>
            <a:prstGeom prst="rect">
              <a:avLst/>
            </a:prstGeom>
          </p:spPr>
        </p:pic>
        <p:pic>
          <p:nvPicPr>
            <p:cNvPr id="24" name="Graphic 23" descr="Money outline">
              <a:extLst>
                <a:ext uri="{FF2B5EF4-FFF2-40B4-BE49-F238E27FC236}">
                  <a16:creationId xmlns:a16="http://schemas.microsoft.com/office/drawing/2014/main" id="{70305E1D-C0AA-5119-72B4-B08D4E2E5CF1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9884925" y="2124401"/>
              <a:ext cx="914400" cy="914400"/>
            </a:xfrm>
            <a:prstGeom prst="rect">
              <a:avLst/>
            </a:prstGeom>
          </p:spPr>
        </p:pic>
        <p:pic>
          <p:nvPicPr>
            <p:cNvPr id="25" name="Graphic 24" descr="Badge 1 outline">
              <a:extLst>
                <a:ext uri="{FF2B5EF4-FFF2-40B4-BE49-F238E27FC236}">
                  <a16:creationId xmlns:a16="http://schemas.microsoft.com/office/drawing/2014/main" id="{D18EC8B1-8A02-EBCC-3E95-13009910EB29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1341859" y="5020633"/>
              <a:ext cx="914400" cy="914400"/>
            </a:xfrm>
            <a:prstGeom prst="rect">
              <a:avLst/>
            </a:prstGeom>
          </p:spPr>
        </p:pic>
        <p:pic>
          <p:nvPicPr>
            <p:cNvPr id="32" name="Graphic 31" descr="Badge outline">
              <a:extLst>
                <a:ext uri="{FF2B5EF4-FFF2-40B4-BE49-F238E27FC236}">
                  <a16:creationId xmlns:a16="http://schemas.microsoft.com/office/drawing/2014/main" id="{38ABFFF0-B3B2-54CE-87D3-3E4856583BF9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3485133" y="5020633"/>
              <a:ext cx="914400" cy="914400"/>
            </a:xfrm>
            <a:prstGeom prst="rect">
              <a:avLst/>
            </a:prstGeom>
          </p:spPr>
        </p:pic>
        <p:pic>
          <p:nvPicPr>
            <p:cNvPr id="40" name="Graphic 39" descr="Badge 3 outline">
              <a:extLst>
                <a:ext uri="{FF2B5EF4-FFF2-40B4-BE49-F238E27FC236}">
                  <a16:creationId xmlns:a16="http://schemas.microsoft.com/office/drawing/2014/main" id="{ED7E2BF5-4BEA-F20C-8316-FFFAF5C97334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5632160" y="5020633"/>
              <a:ext cx="914400" cy="914400"/>
            </a:xfrm>
            <a:prstGeom prst="rect">
              <a:avLst/>
            </a:prstGeom>
          </p:spPr>
        </p:pic>
        <p:pic>
          <p:nvPicPr>
            <p:cNvPr id="45" name="Graphic 44" descr="Badge 4 outline">
              <a:extLst>
                <a:ext uri="{FF2B5EF4-FFF2-40B4-BE49-F238E27FC236}">
                  <a16:creationId xmlns:a16="http://schemas.microsoft.com/office/drawing/2014/main" id="{24C29CCE-DBF1-3ADD-34C1-453C3A6070F6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20"/>
                </a:ext>
              </a:extLst>
            </a:blip>
            <a:stretch>
              <a:fillRect/>
            </a:stretch>
          </p:blipFill>
          <p:spPr>
            <a:xfrm>
              <a:off x="7779188" y="5020633"/>
              <a:ext cx="914400" cy="914400"/>
            </a:xfrm>
            <a:prstGeom prst="rect">
              <a:avLst/>
            </a:prstGeom>
          </p:spPr>
        </p:pic>
        <p:pic>
          <p:nvPicPr>
            <p:cNvPr id="49" name="Graphic 48" descr="Badge 5 outline">
              <a:extLst>
                <a:ext uri="{FF2B5EF4-FFF2-40B4-BE49-F238E27FC236}">
                  <a16:creationId xmlns:a16="http://schemas.microsoft.com/office/drawing/2014/main" id="{777EC95A-C0CD-0242-FA04-B7D532A28FC4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22"/>
                </a:ext>
              </a:extLst>
            </a:blip>
            <a:stretch>
              <a:fillRect/>
            </a:stretch>
          </p:blipFill>
          <p:spPr>
            <a:xfrm>
              <a:off x="9920408" y="5020633"/>
              <a:ext cx="914400" cy="914400"/>
            </a:xfrm>
            <a:prstGeom prst="rect">
              <a:avLst/>
            </a:prstGeom>
          </p:spPr>
        </p:pic>
      </p:grp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01A3676E-B436-5D88-CE05-C899F15D02F3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6569586-4176-472B-BD2E-5ECB0777912A}" type="slidenum"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2</a:t>
            </a:fld>
            <a:endParaRPr 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622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E12B48A-BB61-40E4-BD82-69A7A73673E0}"/>
              </a:ext>
            </a:extLst>
          </p:cNvPr>
          <p:cNvSpPr/>
          <p:nvPr/>
        </p:nvSpPr>
        <p:spPr>
          <a:xfrm>
            <a:off x="742951" y="1789020"/>
            <a:ext cx="2141220" cy="4105275"/>
          </a:xfrm>
          <a:prstGeom prst="rect">
            <a:avLst/>
          </a:prstGeom>
          <a:solidFill>
            <a:srgbClr val="3266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B27D92E-26AC-4A26-8DD1-625C1192C4ED}"/>
              </a:ext>
            </a:extLst>
          </p:cNvPr>
          <p:cNvSpPr/>
          <p:nvPr/>
        </p:nvSpPr>
        <p:spPr>
          <a:xfrm>
            <a:off x="2884171" y="1789020"/>
            <a:ext cx="2141220" cy="4105275"/>
          </a:xfrm>
          <a:prstGeom prst="rect">
            <a:avLst/>
          </a:prstGeom>
          <a:solidFill>
            <a:srgbClr val="CFC6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AA19B59-3598-4EED-AD1C-1C0D2A80ECF9}"/>
              </a:ext>
            </a:extLst>
          </p:cNvPr>
          <p:cNvSpPr/>
          <p:nvPr/>
        </p:nvSpPr>
        <p:spPr>
          <a:xfrm>
            <a:off x="5025390" y="1789020"/>
            <a:ext cx="2141220" cy="4105275"/>
          </a:xfrm>
          <a:prstGeom prst="rect">
            <a:avLst/>
          </a:prstGeom>
          <a:solidFill>
            <a:srgbClr val="6462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3729C5A-614E-47DC-BC4B-982B19B668E0}"/>
              </a:ext>
            </a:extLst>
          </p:cNvPr>
          <p:cNvSpPr/>
          <p:nvPr/>
        </p:nvSpPr>
        <p:spPr>
          <a:xfrm>
            <a:off x="7166610" y="1789020"/>
            <a:ext cx="2141220" cy="4105275"/>
          </a:xfrm>
          <a:prstGeom prst="rect">
            <a:avLst/>
          </a:prstGeom>
          <a:solidFill>
            <a:srgbClr val="A6C4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837318E-92D5-444A-A71A-5A653A9DFE41}"/>
              </a:ext>
            </a:extLst>
          </p:cNvPr>
          <p:cNvSpPr/>
          <p:nvPr/>
        </p:nvSpPr>
        <p:spPr>
          <a:xfrm>
            <a:off x="9307829" y="1789020"/>
            <a:ext cx="2141220" cy="4105275"/>
          </a:xfrm>
          <a:prstGeom prst="rect">
            <a:avLst/>
          </a:prstGeom>
          <a:solidFill>
            <a:srgbClr val="8DB9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25515B7-BCE6-4350-A988-29588C81B94B}"/>
              </a:ext>
            </a:extLst>
          </p:cNvPr>
          <p:cNvCxnSpPr>
            <a:cxnSpLocks/>
          </p:cNvCxnSpPr>
          <p:nvPr/>
        </p:nvCxnSpPr>
        <p:spPr>
          <a:xfrm>
            <a:off x="1621600" y="3120277"/>
            <a:ext cx="383922" cy="0"/>
          </a:xfrm>
          <a:prstGeom prst="line">
            <a:avLst/>
          </a:prstGeom>
          <a:ln w="63500">
            <a:solidFill>
              <a:schemeClr val="tx2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45900874-5856-4FA4-BAF2-6E9CC2ED72D8}"/>
              </a:ext>
            </a:extLst>
          </p:cNvPr>
          <p:cNvSpPr/>
          <p:nvPr/>
        </p:nvSpPr>
        <p:spPr>
          <a:xfrm>
            <a:off x="767844" y="3359033"/>
            <a:ext cx="2116326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b="1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Entering the Accommodation Plan in CIS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CC61DA1F-0191-4AE7-83E5-3EFA0BF3A438}"/>
              </a:ext>
            </a:extLst>
          </p:cNvPr>
          <p:cNvCxnSpPr>
            <a:cxnSpLocks/>
          </p:cNvCxnSpPr>
          <p:nvPr/>
        </p:nvCxnSpPr>
        <p:spPr>
          <a:xfrm>
            <a:off x="5904039" y="3120277"/>
            <a:ext cx="383922" cy="0"/>
          </a:xfrm>
          <a:prstGeom prst="line">
            <a:avLst/>
          </a:prstGeom>
          <a:ln w="63500">
            <a:solidFill>
              <a:schemeClr val="tx2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5E5C4631-E04B-442C-A55B-57EECBC59EE7}"/>
              </a:ext>
            </a:extLst>
          </p:cNvPr>
          <p:cNvCxnSpPr>
            <a:cxnSpLocks/>
          </p:cNvCxnSpPr>
          <p:nvPr/>
        </p:nvCxnSpPr>
        <p:spPr>
          <a:xfrm>
            <a:off x="3762820" y="3120277"/>
            <a:ext cx="383922" cy="0"/>
          </a:xfrm>
          <a:prstGeom prst="line">
            <a:avLst/>
          </a:prstGeom>
          <a:ln w="63500">
            <a:solidFill>
              <a:schemeClr val="tx2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20890A30-04F3-44AE-908C-5C2B8B400F7D}"/>
              </a:ext>
            </a:extLst>
          </p:cNvPr>
          <p:cNvCxnSpPr>
            <a:cxnSpLocks/>
          </p:cNvCxnSpPr>
          <p:nvPr/>
        </p:nvCxnSpPr>
        <p:spPr>
          <a:xfrm>
            <a:off x="8045259" y="3120277"/>
            <a:ext cx="383922" cy="0"/>
          </a:xfrm>
          <a:prstGeom prst="line">
            <a:avLst/>
          </a:prstGeom>
          <a:ln w="63500">
            <a:solidFill>
              <a:schemeClr val="tx2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7DBEF805-0360-448F-A439-D9A30C891523}"/>
              </a:ext>
            </a:extLst>
          </p:cNvPr>
          <p:cNvCxnSpPr>
            <a:cxnSpLocks/>
          </p:cNvCxnSpPr>
          <p:nvPr/>
        </p:nvCxnSpPr>
        <p:spPr>
          <a:xfrm>
            <a:off x="10186478" y="3120277"/>
            <a:ext cx="383922" cy="0"/>
          </a:xfrm>
          <a:prstGeom prst="line">
            <a:avLst/>
          </a:prstGeom>
          <a:ln w="63500">
            <a:solidFill>
              <a:schemeClr val="tx2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3C699A30-A660-A5A9-1113-E25EFDBFD384}"/>
              </a:ext>
            </a:extLst>
          </p:cNvPr>
          <p:cNvSpPr/>
          <p:nvPr/>
        </p:nvSpPr>
        <p:spPr>
          <a:xfrm>
            <a:off x="2884170" y="3359033"/>
            <a:ext cx="2116326" cy="13952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b="1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Notifying Staff </a:t>
            </a:r>
          </a:p>
          <a:p>
            <a:pPr algn="ctr">
              <a:lnSpc>
                <a:spcPts val="2600"/>
              </a:lnSpc>
            </a:pPr>
            <a:r>
              <a:rPr lang="en-US" b="1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of the Accommodation Plan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89BF6ED-4CCB-589E-0B7B-7BEB522872C5}"/>
              </a:ext>
            </a:extLst>
          </p:cNvPr>
          <p:cNvSpPr/>
          <p:nvPr/>
        </p:nvSpPr>
        <p:spPr>
          <a:xfrm>
            <a:off x="5037006" y="3359033"/>
            <a:ext cx="2116326" cy="1728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b="1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Accessing/ Implementing/ Monitoring the Accommodation Plan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951FE52-EF06-B28D-0A1D-2B4F41E4D219}"/>
              </a:ext>
            </a:extLst>
          </p:cNvPr>
          <p:cNvSpPr/>
          <p:nvPr/>
        </p:nvSpPr>
        <p:spPr>
          <a:xfrm>
            <a:off x="7178225" y="3359033"/>
            <a:ext cx="2116326" cy="7284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b="1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Maintaining/ Storing Files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8BAE36E-355A-994E-C474-C9023AB4225E}"/>
              </a:ext>
            </a:extLst>
          </p:cNvPr>
          <p:cNvSpPr/>
          <p:nvPr/>
        </p:nvSpPr>
        <p:spPr>
          <a:xfrm>
            <a:off x="9319445" y="3359033"/>
            <a:ext cx="2116326" cy="13952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b="1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Initiating a Disability/ Accommodation Referral</a:t>
            </a:r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A5ADD441-5CA5-4648-0492-48068776DB4B}"/>
              </a:ext>
            </a:extLst>
          </p:cNvPr>
          <p:cNvSpPr txBox="1">
            <a:spLocks/>
          </p:cNvSpPr>
          <p:nvPr/>
        </p:nvSpPr>
        <p:spPr>
          <a:xfrm>
            <a:off x="742951" y="716527"/>
            <a:ext cx="10692819" cy="677322"/>
          </a:xfrm>
          <a:prstGeom prst="rect">
            <a:avLst/>
          </a:prstGeom>
        </p:spPr>
        <p:txBody>
          <a:bodyPr/>
          <a:lstStyle>
            <a:lvl1pPr algn="l" defTabSz="914400" rtl="0" eaLnBrk="0" latinLnBrk="0" hangingPunct="0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rgbClr val="32669A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>
              <a:lnSpc>
                <a:spcPct val="109000"/>
              </a:lnSpc>
              <a:spcBef>
                <a:spcPts val="0"/>
              </a:spcBef>
            </a:pPr>
            <a:r>
              <a:rPr lang="en-US">
                <a:latin typeface="+mj-lt"/>
              </a:rPr>
              <a:t>Disability Accommodation Process (DAP) </a:t>
            </a:r>
            <a:r>
              <a:rPr lang="en-US" sz="2000"/>
              <a:t>(cont.)</a:t>
            </a:r>
          </a:p>
        </p:txBody>
      </p:sp>
      <p:pic>
        <p:nvPicPr>
          <p:cNvPr id="4" name="Graphic 3" descr="Keyboard outline">
            <a:extLst>
              <a:ext uri="{FF2B5EF4-FFF2-40B4-BE49-F238E27FC236}">
                <a16:creationId xmlns:a16="http://schemas.microsoft.com/office/drawing/2014/main" id="{F5F2636E-C845-2FEE-8C75-EF0070D85E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47777" y="2101663"/>
            <a:ext cx="914400" cy="914400"/>
          </a:xfrm>
          <a:prstGeom prst="rect">
            <a:avLst/>
          </a:prstGeom>
        </p:spPr>
      </p:pic>
      <p:pic>
        <p:nvPicPr>
          <p:cNvPr id="13" name="Graphic 12" descr="Email outline">
            <a:extLst>
              <a:ext uri="{FF2B5EF4-FFF2-40B4-BE49-F238E27FC236}">
                <a16:creationId xmlns:a16="http://schemas.microsoft.com/office/drawing/2014/main" id="{B53C0056-A5AA-1A18-8442-2C933DCA7E9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97580" y="2101663"/>
            <a:ext cx="914400" cy="914400"/>
          </a:xfrm>
          <a:prstGeom prst="rect">
            <a:avLst/>
          </a:prstGeom>
        </p:spPr>
      </p:pic>
      <p:pic>
        <p:nvPicPr>
          <p:cNvPr id="15" name="Graphic 14" descr="Clipboard Checked outline">
            <a:extLst>
              <a:ext uri="{FF2B5EF4-FFF2-40B4-BE49-F238E27FC236}">
                <a16:creationId xmlns:a16="http://schemas.microsoft.com/office/drawing/2014/main" id="{7CE59EEB-7447-1CBE-F9FC-D9CF242FA78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638800" y="2101663"/>
            <a:ext cx="914400" cy="914400"/>
          </a:xfrm>
          <a:prstGeom prst="rect">
            <a:avLst/>
          </a:prstGeom>
        </p:spPr>
      </p:pic>
      <p:pic>
        <p:nvPicPr>
          <p:cNvPr id="17" name="Graphic 16" descr="Open folder outline">
            <a:extLst>
              <a:ext uri="{FF2B5EF4-FFF2-40B4-BE49-F238E27FC236}">
                <a16:creationId xmlns:a16="http://schemas.microsoft.com/office/drawing/2014/main" id="{35AB56E2-813F-066F-DFF6-C5F38427FF6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779188" y="2101663"/>
            <a:ext cx="914400" cy="914400"/>
          </a:xfrm>
          <a:prstGeom prst="rect">
            <a:avLst/>
          </a:prstGeom>
        </p:spPr>
      </p:pic>
      <p:pic>
        <p:nvPicPr>
          <p:cNvPr id="19" name="Graphic 18" descr="Cycle with people outline">
            <a:extLst>
              <a:ext uri="{FF2B5EF4-FFF2-40B4-BE49-F238E27FC236}">
                <a16:creationId xmlns:a16="http://schemas.microsoft.com/office/drawing/2014/main" id="{CCEB5ECD-6181-5934-811B-7F83C992025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916397" y="2101663"/>
            <a:ext cx="914400" cy="914400"/>
          </a:xfrm>
          <a:prstGeom prst="rect">
            <a:avLst/>
          </a:prstGeom>
        </p:spPr>
      </p:pic>
      <p:pic>
        <p:nvPicPr>
          <p:cNvPr id="23" name="Graphic 22" descr="Badge 6 outline">
            <a:extLst>
              <a:ext uri="{FF2B5EF4-FFF2-40B4-BE49-F238E27FC236}">
                <a16:creationId xmlns:a16="http://schemas.microsoft.com/office/drawing/2014/main" id="{D79E78ED-FCC0-057C-804D-B9AADB615E84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374482" y="4979895"/>
            <a:ext cx="914400" cy="914400"/>
          </a:xfrm>
          <a:prstGeom prst="rect">
            <a:avLst/>
          </a:prstGeom>
        </p:spPr>
      </p:pic>
      <p:pic>
        <p:nvPicPr>
          <p:cNvPr id="25" name="Graphic 24" descr="Badge 7 outline">
            <a:extLst>
              <a:ext uri="{FF2B5EF4-FFF2-40B4-BE49-F238E27FC236}">
                <a16:creationId xmlns:a16="http://schemas.microsoft.com/office/drawing/2014/main" id="{C8743417-E467-87B4-2D7E-CF2DD44DD88E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479459" y="4979895"/>
            <a:ext cx="914400" cy="914400"/>
          </a:xfrm>
          <a:prstGeom prst="rect">
            <a:avLst/>
          </a:prstGeom>
        </p:spPr>
      </p:pic>
      <p:pic>
        <p:nvPicPr>
          <p:cNvPr id="31" name="Graphic 30" descr="Badge 8 outline">
            <a:extLst>
              <a:ext uri="{FF2B5EF4-FFF2-40B4-BE49-F238E27FC236}">
                <a16:creationId xmlns:a16="http://schemas.microsoft.com/office/drawing/2014/main" id="{6F3D04F7-6847-658B-849B-248A8904FDE1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620679" y="4979895"/>
            <a:ext cx="914400" cy="914400"/>
          </a:xfrm>
          <a:prstGeom prst="rect">
            <a:avLst/>
          </a:prstGeom>
        </p:spPr>
      </p:pic>
      <p:pic>
        <p:nvPicPr>
          <p:cNvPr id="33" name="Graphic 32" descr="Badge 9 outline">
            <a:extLst>
              <a:ext uri="{FF2B5EF4-FFF2-40B4-BE49-F238E27FC236}">
                <a16:creationId xmlns:a16="http://schemas.microsoft.com/office/drawing/2014/main" id="{E6D6C9E1-886F-1576-CA7E-CEC54CE8FA20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7775177" y="4979895"/>
            <a:ext cx="914400" cy="914400"/>
          </a:xfrm>
          <a:prstGeom prst="rect">
            <a:avLst/>
          </a:prstGeom>
        </p:spPr>
      </p:pic>
      <p:pic>
        <p:nvPicPr>
          <p:cNvPr id="35" name="Graphic 34" descr="Badge 10 outline">
            <a:extLst>
              <a:ext uri="{FF2B5EF4-FFF2-40B4-BE49-F238E27FC236}">
                <a16:creationId xmlns:a16="http://schemas.microsoft.com/office/drawing/2014/main" id="{5CBB23AB-E522-867B-9B37-8E6050534388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9939361" y="4979895"/>
            <a:ext cx="914400" cy="914400"/>
          </a:xfrm>
          <a:prstGeom prst="rect">
            <a:avLst/>
          </a:prstGeom>
        </p:spPr>
      </p:pic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A5E2CE7C-EE45-EE33-127E-B964EC7816EA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6569586-4176-472B-BD2E-5ECB0777912A}" type="slidenum"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3</a:t>
            </a:fld>
            <a:endParaRPr 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26944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RoutingRuleDescription xmlns="http://schemas.microsoft.com/sharepoint/v3">DAP Graphic</RoutingRuleDescription>
    <PublishingStartDate xmlns="http://schemas.microsoft.com/sharepoint/v3" xsi:nil="true"/>
    <_DCDateCreated xmlns="http://schemas.microsoft.com/sharepoint/v3/fields" xsi:nil="true"/>
    <_dlc_DocId xmlns="b22f8f74-215c-4154-9939-bd29e4e8980e">XRUYQT3274NZ-1295120815-313</_dlc_DocId>
    <_dlc_DocIdUrl xmlns="b22f8f74-215c-4154-9939-bd29e4e8980e">
      <Url>https://supportservices.jobcorps.gov/disability/_layouts/15/DocIdRedir.aspx?ID=XRUYQT3274NZ-1295120815-313</Url>
      <Description>XRUYQT3274NZ-1295120815-313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F0022F1A0D1C40B084E91E69C83124" ma:contentTypeVersion="14" ma:contentTypeDescription="Create a new document." ma:contentTypeScope="" ma:versionID="e1b31ea0773c203abd828f378b237c97">
  <xsd:schema xmlns:xsd="http://www.w3.org/2001/XMLSchema" xmlns:xs="http://www.w3.org/2001/XMLSchema" xmlns:p="http://schemas.microsoft.com/office/2006/metadata/properties" xmlns:ns1="http://schemas.microsoft.com/sharepoint/v3" xmlns:ns2="http://schemas.microsoft.com/sharepoint/v3/fields" xmlns:ns3="b22f8f74-215c-4154-9939-bd29e4e8980e" targetNamespace="http://schemas.microsoft.com/office/2006/metadata/properties" ma:root="true" ma:fieldsID="06b32342b0b5b4cfc196223ba1900aca" ns1:_="" ns2:_="" ns3:_="">
    <xsd:import namespace="http://schemas.microsoft.com/sharepoint/v3"/>
    <xsd:import namespace="http://schemas.microsoft.com/sharepoint/v3/fields"/>
    <xsd:import namespace="b22f8f74-215c-4154-9939-bd29e4e8980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1:RoutingRuleDescription"/>
                <xsd:element ref="ns2:_DCDateCreated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" ma:internalName="PublishingExpirationDate">
      <xsd:simpleType>
        <xsd:restriction base="dms:Unknown"/>
      </xsd:simpleType>
    </xsd:element>
    <xsd:element name="RoutingRuleDescription" ma:index="6" ma:displayName="Description" ma:description="" ma:internalName="RoutingRuleDescription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DCDateCreated" ma:index="7" nillable="true" ma:displayName="Date Created" ma:description="The date on which this resource was created" ma:format="DateTime" ma:internalName="_DCDateCreated" ma:readOnly="fals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2f8f74-215c-4154-9939-bd29e4e8980e" elementFormDefault="qualified">
    <xsd:import namespace="http://schemas.microsoft.com/office/2006/documentManagement/types"/>
    <xsd:import namespace="http://schemas.microsoft.com/office/infopath/2007/PartnerControls"/>
    <xsd:element name="_dlc_DocId" ma:index="13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4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5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 ma:index="8" ma:displayName="Category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96C1B23E-F06F-4035-B0B1-627FAAF9C1AF}">
  <ds:schemaRefs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purl.org/dc/dcmitype/"/>
    <ds:schemaRef ds:uri="1f6b80f2-c20c-4272-b239-f55f7a1281f0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721a4254-37aa-4b5c-aa84-ee537e0c3488"/>
  </ds:schemaRefs>
</ds:datastoreItem>
</file>

<file path=customXml/itemProps2.xml><?xml version="1.0" encoding="utf-8"?>
<ds:datastoreItem xmlns:ds="http://schemas.openxmlformats.org/officeDocument/2006/customXml" ds:itemID="{DC232D69-703A-442A-8D57-31FE9BFDDCC0}"/>
</file>

<file path=customXml/itemProps3.xml><?xml version="1.0" encoding="utf-8"?>
<ds:datastoreItem xmlns:ds="http://schemas.openxmlformats.org/officeDocument/2006/customXml" ds:itemID="{9FC06BB8-B318-43FF-B91D-FE6DC953136C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667EF72B-21B3-4EC3-83E0-55B729884ADE}"/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169</Words>
  <Application>Microsoft Office PowerPoint</Application>
  <PresentationFormat>Widescreen</PresentationFormat>
  <Paragraphs>33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Custom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DAP Graphic</dc:title>
  <dc:creator>PresenterMedia.com</dc:creator>
  <cp:lastModifiedBy>Alyssa Purificacion</cp:lastModifiedBy>
  <cp:revision>4</cp:revision>
  <dcterms:created xsi:type="dcterms:W3CDTF">2020-10-26T08:35:43Z</dcterms:created>
  <dcterms:modified xsi:type="dcterms:W3CDTF">2023-10-24T20:52:58Z</dcterms:modified>
  <cp:category>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0x01010009F0022F1A0D1C40B084E91E69C83124</vt:lpwstr>
  </property>
  <property fmtid="{D5CDD505-2E9C-101B-9397-08002B2CF9AE}" pid="3" name="_dlc_DocIdItemGuid">
    <vt:lpwstr>1a7e4b20-f6f5-46d3-a3cc-e6750a291a5d</vt:lpwstr>
  </property>
</Properties>
</file>