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Layouts/slideLayout23.xml" ContentType="application/vnd.openxmlformats-officedocument.presentationml.slideLayout+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9.xml" ContentType="application/vnd.openxmlformats-officedocument.presentationml.notesSlide+xml"/>
  <Override PartName="/ppt/notesSlides/notesSlide33.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25.xml" ContentType="application/vnd.openxmlformats-officedocument.presentationml.notesSlide+xml"/>
  <Override PartName="/ppt/notesSlides/notesSlide11.xml" ContentType="application/vnd.openxmlformats-officedocument.presentationml.notesSlid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notesSlides/notesSlide12.xml" ContentType="application/vnd.openxmlformats-officedocument.presentationml.notesSlide+xml"/>
  <Override PartName="/ppt/slideLayouts/slideLayout39.xml" ContentType="application/vnd.openxmlformats-officedocument.presentationml.slideLayout+xml"/>
  <Override PartName="/ppt/notesSlides/notesSlide32.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9.xml" ContentType="application/vnd.openxmlformats-officedocument.presentationml.notesSlide+xml"/>
  <Override PartName="/ppt/notesSlides/notesSlide20.xml" ContentType="application/vnd.openxmlformats-officedocument.presentationml.notesSlide+xml"/>
  <Override PartName="/ppt/notesSlides/notesSlide26.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28.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7.xml" ContentType="application/vnd.openxmlformats-officedocument.presentationml.notesSlide+xml"/>
  <Override PartName="/ppt/notesSlides/notesSlide24.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27.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30.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customXml/itemProps1.xml" ContentType="application/vnd.openxmlformats-officedocument.customXmlPropertie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735" r:id="rId5"/>
    <p:sldMasterId id="2147483667" r:id="rId6"/>
  </p:sldMasterIdLst>
  <p:notesMasterIdLst>
    <p:notesMasterId r:id="rId55"/>
  </p:notesMasterIdLst>
  <p:sldIdLst>
    <p:sldId id="338" r:id="rId7"/>
    <p:sldId id="1781" r:id="rId8"/>
    <p:sldId id="339" r:id="rId9"/>
    <p:sldId id="349" r:id="rId10"/>
    <p:sldId id="261" r:id="rId11"/>
    <p:sldId id="341" r:id="rId12"/>
    <p:sldId id="1779" r:id="rId13"/>
    <p:sldId id="260" r:id="rId14"/>
    <p:sldId id="1773" r:id="rId15"/>
    <p:sldId id="1768" r:id="rId16"/>
    <p:sldId id="263" r:id="rId17"/>
    <p:sldId id="1762" r:id="rId18"/>
    <p:sldId id="1763" r:id="rId19"/>
    <p:sldId id="259" r:id="rId20"/>
    <p:sldId id="1764" r:id="rId21"/>
    <p:sldId id="1767" r:id="rId22"/>
    <p:sldId id="342" r:id="rId23"/>
    <p:sldId id="701" r:id="rId24"/>
    <p:sldId id="267" r:id="rId25"/>
    <p:sldId id="343" r:id="rId26"/>
    <p:sldId id="705" r:id="rId27"/>
    <p:sldId id="1037" r:id="rId28"/>
    <p:sldId id="344" r:id="rId29"/>
    <p:sldId id="1038" r:id="rId30"/>
    <p:sldId id="1759" r:id="rId31"/>
    <p:sldId id="1757" r:id="rId32"/>
    <p:sldId id="1039" r:id="rId33"/>
    <p:sldId id="345" r:id="rId34"/>
    <p:sldId id="346" r:id="rId35"/>
    <p:sldId id="1765" r:id="rId36"/>
    <p:sldId id="292" r:id="rId37"/>
    <p:sldId id="666" r:id="rId38"/>
    <p:sldId id="288" r:id="rId39"/>
    <p:sldId id="651" r:id="rId40"/>
    <p:sldId id="1766" r:id="rId41"/>
    <p:sldId id="1731" r:id="rId42"/>
    <p:sldId id="1760" r:id="rId43"/>
    <p:sldId id="1735" r:id="rId44"/>
    <p:sldId id="347" r:id="rId45"/>
    <p:sldId id="1035" r:id="rId46"/>
    <p:sldId id="1754" r:id="rId47"/>
    <p:sldId id="348" r:id="rId48"/>
    <p:sldId id="274" r:id="rId49"/>
    <p:sldId id="262" r:id="rId50"/>
    <p:sldId id="1777" r:id="rId51"/>
    <p:sldId id="1774" r:id="rId52"/>
    <p:sldId id="1775" r:id="rId53"/>
    <p:sldId id="177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EC2375"/>
    <a:srgbClr val="FFFFFF"/>
    <a:srgbClr val="BB1056"/>
    <a:srgbClr val="EB614D"/>
    <a:srgbClr val="F79245"/>
    <a:srgbClr val="FFCA09"/>
    <a:srgbClr val="99BF40"/>
    <a:srgbClr val="3FB973"/>
    <a:srgbClr val="2AABC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EA4E0F-E8B7-47BE-8839-FAC4591531DE}" v="4" dt="2024-11-08T22:49:35.112"/>
    <p1510:client id="{56FBD4B7-3B55-2238-8D8C-84C18DAC8A09}" v="3" dt="2024-11-08T19:55:09.118"/>
    <p1510:client id="{73E47C03-24A6-4056-AE91-F509D25234D3}" v="101" dt="2024-11-08T20:07:21.305"/>
    <p1510:client id="{C46C2FF5-0FEE-494E-8643-1BA8633BAAA3}" v="7" dt="2024-11-08T20:18:34.217"/>
    <p1510:client id="{C504CC87-1242-4B2B-94A9-67228B87B941}" v="121" dt="2024-11-08T18:57:34.650"/>
    <p1510:client id="{DDE2D0ED-B3DD-43E6-A96D-D8FFC6C6505E}" v="4" dt="2024-11-07T22:36:26.3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3117" autoAdjust="0"/>
  </p:normalViewPr>
  <p:slideViewPr>
    <p:cSldViewPr snapToGrid="0">
      <p:cViewPr varScale="1">
        <p:scale>
          <a:sx n="55" d="100"/>
          <a:sy n="55" d="100"/>
        </p:scale>
        <p:origin x="2634"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75D91-58BB-4FE0-A1DC-D3927BEF2406}"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5AC313-A051-49F8-8552-3392935EC2E2}" type="slidenum">
              <a:rPr lang="en-US" smtClean="0"/>
              <a:t>‹#›</a:t>
            </a:fld>
            <a:endParaRPr lang="en-US"/>
          </a:p>
        </p:txBody>
      </p:sp>
    </p:spTree>
    <p:extLst>
      <p:ext uri="{BB962C8B-B14F-4D97-AF65-F5344CB8AC3E}">
        <p14:creationId xmlns:p14="http://schemas.microsoft.com/office/powerpoint/2010/main" val="2126955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885757"/>
          </a:xfrm>
        </p:spPr>
        <p:txBody>
          <a:bodyPr/>
          <a:lstStyle/>
          <a:p>
            <a:r>
              <a:rPr lang="en-US"/>
              <a:t>Welcome to the Health and Wellness Director’s Applicant File Review Coordinator Responsibilities webinar! Although the applicant file review policy requirements and procedural elements are reviewed as part of the Applicant File Review Orientation Series, this webinar is targeted solely to the roles and responsibilities of Health and Wellness Directors and their responsibilities as File Review Coordinators. </a:t>
            </a:r>
          </a:p>
          <a:p>
            <a:endParaRPr lang="en-US"/>
          </a:p>
          <a:p>
            <a:r>
              <a:rPr lang="en-US"/>
              <a:t>I encourage you to actively participate today – take notes, ask questions and beyond today, commit to reviewing this presentation again along with the resources I am going to share with you at the end of this presentation. </a:t>
            </a:r>
          </a:p>
          <a:p>
            <a:endParaRPr lang="en-US"/>
          </a:p>
          <a:p>
            <a:r>
              <a:rPr lang="en-US"/>
              <a:t>Lastly, as most of you know, applicant file review is a very legally driven process. There are regulations about individual rights that must be adhered to, order of operations in which processes must occur, etc. It is a given that we must continue to strive to adhere to the regulations, any resulting Job Corps policies due to those regulations and to Civil Rights agreements that have driven policy changes in the past. However, the goal today is not only to ensure that you have the information you need to fulfill your duties as the center File Review Coordinator but also to provide you with ideas and suggestions as to where you have some flexibility in choosing procedures that may be more functional for how you process applicant files at your center.</a:t>
            </a:r>
          </a:p>
        </p:txBody>
      </p:sp>
      <p:sp>
        <p:nvSpPr>
          <p:cNvPr id="4" name="Slide Number Placeholder 3"/>
          <p:cNvSpPr>
            <a:spLocks noGrp="1"/>
          </p:cNvSpPr>
          <p:nvPr>
            <p:ph type="sldNum" sz="quarter" idx="5"/>
          </p:nvPr>
        </p:nvSpPr>
        <p:spPr/>
        <p:txBody>
          <a:bodyPr/>
          <a:lstStyle/>
          <a:p>
            <a:fld id="{E35AC313-A051-49F8-8552-3392935EC2E2}" type="slidenum">
              <a:rPr lang="en-US" smtClean="0"/>
              <a:t>1</a:t>
            </a:fld>
            <a:endParaRPr lang="en-US"/>
          </a:p>
        </p:txBody>
      </p:sp>
    </p:spTree>
    <p:extLst>
      <p:ext uri="{BB962C8B-B14F-4D97-AF65-F5344CB8AC3E}">
        <p14:creationId xmlns:p14="http://schemas.microsoft.com/office/powerpoint/2010/main" val="3346742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accent1"/>
                </a:solidFill>
              </a:rPr>
              <a:t>HWDs Making </a:t>
            </a:r>
            <a:r>
              <a:rPr lang="en-US" b="1"/>
              <a:t>Clinical Calls</a:t>
            </a:r>
          </a:p>
          <a:p>
            <a:endParaRPr lang="en-US" b="1"/>
          </a:p>
          <a:p>
            <a:pPr>
              <a:lnSpc>
                <a:spcPct val="119000"/>
              </a:lnSpc>
              <a:spcBef>
                <a:spcPts val="600"/>
              </a:spcBef>
              <a:buClrTx/>
            </a:pPr>
            <a:r>
              <a:rPr lang="en-US">
                <a:latin typeface="Calibri" panose="020F0502020204030204" pitchFamily="34" charset="0"/>
                <a:ea typeface="Calibri" panose="020F0502020204030204" pitchFamily="34" charset="0"/>
                <a:cs typeface="Calibri" panose="020F0502020204030204" pitchFamily="34" charset="0"/>
              </a:rPr>
              <a:t>Generally speaking, the</a:t>
            </a:r>
            <a:r>
              <a:rPr lang="en-US" b="1">
                <a:latin typeface="Calibri" panose="020F0502020204030204" pitchFamily="34" charset="0"/>
                <a:ea typeface="Calibri" panose="020F0502020204030204" pitchFamily="34" charset="0"/>
                <a:cs typeface="Calibri" panose="020F0502020204030204" pitchFamily="34" charset="0"/>
              </a:rPr>
              <a:t> </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HWD </a:t>
            </a:r>
            <a:r>
              <a:rPr lang="en-US" b="1" u="sng">
                <a:solidFill>
                  <a:schemeClr val="accent1"/>
                </a:solidFill>
                <a:latin typeface="Calibri" panose="020F0502020204030204" pitchFamily="34" charset="0"/>
                <a:ea typeface="Calibri" panose="020F0502020204030204" pitchFamily="34" charset="0"/>
                <a:cs typeface="Calibri" panose="020F0502020204030204" pitchFamily="34" charset="0"/>
              </a:rPr>
              <a:t>should not be calling</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the applicant to conduct a clinical interview</a:t>
            </a:r>
            <a:r>
              <a:rPr lang="en-US">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0" indent="0" algn="l">
              <a:lnSpc>
                <a:spcPct val="109000"/>
              </a:lnSpc>
              <a:spcBef>
                <a:spcPts val="600"/>
              </a:spcBef>
              <a:buNone/>
            </a:pPr>
            <a:endParaRPr lang="en-US" sz="2000" b="1">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0" indent="0" algn="l">
              <a:lnSpc>
                <a:spcPct val="109000"/>
              </a:lnSpc>
              <a:spcBef>
                <a:spcPts val="600"/>
              </a:spcBef>
              <a:buNone/>
            </a:pPr>
            <a:r>
              <a:rPr lang="en-US" sz="2000" b="1">
                <a:solidFill>
                  <a:schemeClr val="accent1"/>
                </a:solidFill>
                <a:latin typeface="Calibri" panose="020F0502020204030204" pitchFamily="34" charset="0"/>
                <a:ea typeface="Calibri" panose="020F0502020204030204" pitchFamily="34" charset="0"/>
                <a:cs typeface="Calibri" panose="020F0502020204030204" pitchFamily="34" charset="0"/>
              </a:rPr>
              <a:t>WHY?</a:t>
            </a:r>
            <a:endParaRPr lang="en-US"/>
          </a:p>
          <a:p>
            <a:endParaRPr lang="en-US" b="1"/>
          </a:p>
        </p:txBody>
      </p:sp>
      <p:sp>
        <p:nvSpPr>
          <p:cNvPr id="4" name="Slide Number Placeholder 3"/>
          <p:cNvSpPr>
            <a:spLocks noGrp="1"/>
          </p:cNvSpPr>
          <p:nvPr>
            <p:ph type="sldNum" sz="quarter" idx="5"/>
          </p:nvPr>
        </p:nvSpPr>
        <p:spPr/>
        <p:txBody>
          <a:bodyPr/>
          <a:lstStyle/>
          <a:p>
            <a:fld id="{E35AC313-A051-49F8-8552-3392935EC2E2}" type="slidenum">
              <a:rPr lang="en-US" smtClean="0"/>
              <a:t>10</a:t>
            </a:fld>
            <a:endParaRPr lang="en-US"/>
          </a:p>
        </p:txBody>
      </p:sp>
    </p:spTree>
    <p:extLst>
      <p:ext uri="{BB962C8B-B14F-4D97-AF65-F5344CB8AC3E}">
        <p14:creationId xmlns:p14="http://schemas.microsoft.com/office/powerpoint/2010/main" val="1828610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Let’s Review Policy!</a:t>
            </a:r>
          </a:p>
          <a:p>
            <a:endParaRPr lang="en-US"/>
          </a:p>
          <a:p>
            <a:pPr>
              <a:lnSpc>
                <a:spcPct val="109000"/>
              </a:lnSpc>
              <a:spcBef>
                <a:spcPts val="600"/>
              </a:spcBef>
            </a:pPr>
            <a:r>
              <a:rPr lang="en-US"/>
              <a:t>…starting with Form 2-05, Health Care Needs Assessment. </a:t>
            </a:r>
            <a:r>
              <a:rPr lang="en-US" sz="1200">
                <a:solidFill>
                  <a:schemeClr val="bg1"/>
                </a:solidFill>
                <a:latin typeface="Calibri"/>
                <a:ea typeface="Calibri" panose="020F0502020204030204" pitchFamily="34" charset="0"/>
                <a:cs typeface="Calibri"/>
              </a:rPr>
              <a:t>One of the main purposes of the 653, Health Questionnaire is to enable the center to </a:t>
            </a:r>
          </a:p>
          <a:p>
            <a:pPr marL="342900" indent="-342900">
              <a:lnSpc>
                <a:spcPct val="109000"/>
              </a:lnSpc>
              <a:spcBef>
                <a:spcPts val="600"/>
              </a:spcBef>
              <a:buFont typeface="Wingdings" panose="05000000000000000000" pitchFamily="2" charset="2"/>
              <a:buChar char="§"/>
            </a:pPr>
            <a:r>
              <a:rPr lang="en-US" sz="1200" b="1" u="sng">
                <a:solidFill>
                  <a:schemeClr val="bg1"/>
                </a:solidFill>
                <a:latin typeface="Calibri"/>
                <a:ea typeface="Calibri" panose="020F0502020204030204" pitchFamily="34" charset="0"/>
                <a:cs typeface="Calibri"/>
              </a:rPr>
              <a:t>determine the health care needs </a:t>
            </a:r>
            <a:r>
              <a:rPr lang="en-US" sz="1200">
                <a:solidFill>
                  <a:schemeClr val="bg1"/>
                </a:solidFill>
                <a:latin typeface="Calibri"/>
                <a:ea typeface="Calibri" panose="020F0502020204030204" pitchFamily="34" charset="0"/>
                <a:cs typeface="Calibri"/>
              </a:rPr>
              <a:t>of the applicant or student and </a:t>
            </a:r>
          </a:p>
          <a:p>
            <a:pPr marL="342900" indent="-342900">
              <a:lnSpc>
                <a:spcPct val="109000"/>
              </a:lnSpc>
              <a:spcBef>
                <a:spcPts val="600"/>
              </a:spcBef>
              <a:buFont typeface="Wingdings" panose="05000000000000000000" pitchFamily="2" charset="2"/>
              <a:buChar char="§"/>
            </a:pPr>
            <a:r>
              <a:rPr lang="en-US" sz="1200" b="1" u="sng">
                <a:solidFill>
                  <a:schemeClr val="bg1"/>
                </a:solidFill>
                <a:latin typeface="Calibri"/>
                <a:ea typeface="Calibri" panose="020F0502020204030204" pitchFamily="34" charset="0"/>
                <a:cs typeface="Calibri"/>
              </a:rPr>
              <a:t>assist</a:t>
            </a:r>
            <a:r>
              <a:rPr lang="en-US" sz="1200">
                <a:solidFill>
                  <a:schemeClr val="bg1"/>
                </a:solidFill>
                <a:latin typeface="Calibri"/>
                <a:ea typeface="Calibri" panose="020F0502020204030204" pitchFamily="34" charset="0"/>
                <a:cs typeface="Calibri"/>
              </a:rPr>
              <a:t> in the assessment of </a:t>
            </a:r>
            <a:r>
              <a:rPr lang="en-US" sz="1200" b="1" u="sng">
                <a:solidFill>
                  <a:schemeClr val="bg1"/>
                </a:solidFill>
                <a:latin typeface="Calibri"/>
                <a:ea typeface="Calibri" panose="020F0502020204030204" pitchFamily="34" charset="0"/>
                <a:cs typeface="Calibri"/>
              </a:rPr>
              <a:t>whether those needs fall outside the Job Corps basic healthcare responsibilities</a:t>
            </a:r>
            <a:r>
              <a:rPr lang="en-US" sz="1200">
                <a:solidFill>
                  <a:schemeClr val="bg1"/>
                </a:solidFill>
                <a:latin typeface="Calibri"/>
                <a:ea typeface="Calibri" panose="020F0502020204030204" pitchFamily="34" charset="0"/>
                <a:cs typeface="Calibri"/>
              </a:rPr>
              <a:t> as described in PRH Exhibit 2-4 and</a:t>
            </a:r>
            <a:r>
              <a:rPr lang="en-US" sz="1200">
                <a:solidFill>
                  <a:srgbClr val="FFFFFF"/>
                </a:solidFill>
                <a:latin typeface="Calibri"/>
                <a:ea typeface="Calibri" panose="020F0502020204030204" pitchFamily="34" charset="0"/>
                <a:cs typeface="Calibri"/>
              </a:rPr>
              <a:t> </a:t>
            </a:r>
          </a:p>
          <a:p>
            <a:pPr marL="342900" indent="-342900">
              <a:lnSpc>
                <a:spcPct val="109000"/>
              </a:lnSpc>
              <a:spcBef>
                <a:spcPts val="600"/>
              </a:spcBef>
              <a:buFont typeface="Wingdings" panose="05000000000000000000" pitchFamily="2" charset="2"/>
              <a:buChar char="§"/>
            </a:pPr>
            <a:r>
              <a:rPr lang="en-US" sz="1200">
                <a:solidFill>
                  <a:srgbClr val="FFFFFF"/>
                </a:solidFill>
                <a:latin typeface="Calibri"/>
                <a:ea typeface="Calibri" panose="020F0502020204030204" pitchFamily="34" charset="0"/>
                <a:cs typeface="Calibri"/>
              </a:rPr>
              <a:t>if these </a:t>
            </a:r>
            <a:r>
              <a:rPr lang="en-US" sz="1200">
                <a:solidFill>
                  <a:schemeClr val="bg1"/>
                </a:solidFill>
                <a:latin typeface="Calibri"/>
                <a:ea typeface="Calibri" panose="020F0502020204030204" pitchFamily="34" charset="0"/>
                <a:cs typeface="Calibri"/>
              </a:rPr>
              <a:t>needs significantly interfere with or preclude further training in Job Corps.</a:t>
            </a:r>
          </a:p>
          <a:p>
            <a:pPr marL="0" indent="0" eaLnBrk="0" hangingPunct="0">
              <a:lnSpc>
                <a:spcPct val="109000"/>
              </a:lnSpc>
              <a:spcBef>
                <a:spcPts val="600"/>
              </a:spcBef>
              <a:buFont typeface="Wingdings" panose="05000000000000000000" pitchFamily="2" charset="2"/>
              <a:buNone/>
            </a:pPr>
            <a:endParaRPr lang="en-US" sz="2000">
              <a:latin typeface="Calibri"/>
              <a:ea typeface="Calibri" panose="020F0502020204030204" pitchFamily="34" charset="0"/>
              <a:cs typeface="Calibri"/>
            </a:endParaRPr>
          </a:p>
          <a:p>
            <a:pPr marL="0" indent="0" eaLnBrk="0" hangingPunct="0">
              <a:lnSpc>
                <a:spcPct val="109000"/>
              </a:lnSpc>
              <a:spcBef>
                <a:spcPts val="600"/>
              </a:spcBef>
              <a:buFont typeface="Wingdings" panose="05000000000000000000" pitchFamily="2" charset="2"/>
              <a:buNone/>
            </a:pPr>
            <a:r>
              <a:rPr lang="en-US" sz="2000">
                <a:latin typeface="Calibri"/>
                <a:ea typeface="Calibri" panose="020F0502020204030204" pitchFamily="34" charset="0"/>
                <a:cs typeface="Calibri"/>
              </a:rPr>
              <a:t>The clinical assessment of health care needs falls under health services on each center. </a:t>
            </a:r>
          </a:p>
          <a:p>
            <a:pPr marL="742950" lvl="1" indent="-285750" eaLnBrk="0" hangingPunct="0">
              <a:lnSpc>
                <a:spcPct val="109000"/>
              </a:lnSpc>
              <a:spcBef>
                <a:spcPts val="600"/>
              </a:spcBef>
              <a:buFont typeface="Wingdings" panose="05000000000000000000" pitchFamily="2" charset="2"/>
              <a:buChar char="§"/>
            </a:pPr>
            <a:r>
              <a:rPr lang="en-US" sz="2000">
                <a:latin typeface="Calibri"/>
                <a:ea typeface="Calibri" panose="020F0502020204030204" pitchFamily="34" charset="0"/>
                <a:cs typeface="Calibri"/>
              </a:rPr>
              <a:t>As such, these clinical assessments are conducted</a:t>
            </a:r>
            <a:r>
              <a:rPr lang="en-US" sz="2000">
                <a:solidFill>
                  <a:schemeClr val="accent2"/>
                </a:solidFill>
                <a:latin typeface="Calibri"/>
                <a:ea typeface="Calibri" panose="020F0502020204030204" pitchFamily="34" charset="0"/>
                <a:cs typeface="Calibri"/>
              </a:rPr>
              <a:t> </a:t>
            </a:r>
            <a:r>
              <a:rPr lang="en-US" sz="2000">
                <a:latin typeface="Calibri"/>
                <a:ea typeface="Calibri" panose="020F0502020204030204" pitchFamily="34" charset="0"/>
                <a:cs typeface="Calibri"/>
              </a:rPr>
              <a:t>only by </a:t>
            </a:r>
            <a:r>
              <a:rPr lang="en-US" sz="2000" b="1">
                <a:solidFill>
                  <a:schemeClr val="accent1"/>
                </a:solidFill>
                <a:latin typeface="Calibri"/>
                <a:ea typeface="Calibri" panose="020F0502020204030204" pitchFamily="34" charset="0"/>
                <a:cs typeface="Calibri"/>
              </a:rPr>
              <a:t>qualified health professionals who have current, documented expertise in the medical condition(s) or disability or disabilities involved in a particular case</a:t>
            </a:r>
            <a:r>
              <a:rPr lang="en-US" sz="2000" b="1">
                <a:latin typeface="Calibri"/>
                <a:ea typeface="Calibri" panose="020F0502020204030204" pitchFamily="34" charset="0"/>
                <a:cs typeface="Calibri"/>
              </a:rPr>
              <a:t>. </a:t>
            </a:r>
          </a:p>
          <a:p>
            <a:pPr marL="742950" lvl="1" indent="-285750" eaLnBrk="0" hangingPunct="0">
              <a:lnSpc>
                <a:spcPct val="109000"/>
              </a:lnSpc>
              <a:spcBef>
                <a:spcPts val="600"/>
              </a:spcBef>
              <a:buFont typeface="Wingdings" panose="05000000000000000000" pitchFamily="2" charset="2"/>
              <a:buChar char="§"/>
            </a:pPr>
            <a:r>
              <a:rPr lang="en-US" sz="2000" b="1">
                <a:latin typeface="Calibri"/>
                <a:ea typeface="Calibri" panose="020F0502020204030204" pitchFamily="34" charset="0"/>
                <a:cs typeface="Calibri"/>
              </a:rPr>
              <a:t>General medical expertise</a:t>
            </a:r>
            <a:r>
              <a:rPr lang="en-US" sz="2000">
                <a:latin typeface="Calibri"/>
                <a:ea typeface="Calibri" panose="020F0502020204030204" pitchFamily="34" charset="0"/>
                <a:cs typeface="Calibri"/>
              </a:rPr>
              <a:t>, without expertise in the specific medical condition(s) or disabilities at issue, </a:t>
            </a:r>
            <a:r>
              <a:rPr lang="en-US" sz="2000" b="1" u="sng">
                <a:latin typeface="Calibri"/>
                <a:ea typeface="Calibri" panose="020F0502020204030204" pitchFamily="34" charset="0"/>
                <a:cs typeface="Calibri"/>
              </a:rPr>
              <a:t>is insufficient</a:t>
            </a:r>
            <a:r>
              <a:rPr lang="en-US" sz="2000">
                <a:latin typeface="Calibri"/>
                <a:ea typeface="Calibri" panose="020F0502020204030204" pitchFamily="34" charset="0"/>
                <a:cs typeface="Calibri"/>
              </a:rPr>
              <a:t>.</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11</a:t>
            </a:fld>
            <a:endParaRPr lang="en-US"/>
          </a:p>
        </p:txBody>
      </p:sp>
    </p:spTree>
    <p:extLst>
      <p:ext uri="{BB962C8B-B14F-4D97-AF65-F5344CB8AC3E}">
        <p14:creationId xmlns:p14="http://schemas.microsoft.com/office/powerpoint/2010/main" val="1131970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Policy (cont.)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a:t>Then Form 2-04 which is the Individualized Assessment of a Possible Direct Threat Policy says that:</a:t>
            </a:r>
          </a:p>
          <a:p>
            <a:endParaRPr lang="en-US"/>
          </a:p>
          <a:p>
            <a:pPr marL="342900" indent="-342900">
              <a:lnSpc>
                <a:spcPct val="109000"/>
              </a:lnSpc>
              <a:spcBef>
                <a:spcPts val="600"/>
              </a:spcBef>
              <a:buFont typeface="Wingdings" panose="05000000000000000000" pitchFamily="2" charset="2"/>
              <a:buChar char="§"/>
            </a:pPr>
            <a:r>
              <a:rPr lang="en-US" sz="2000">
                <a:solidFill>
                  <a:schemeClr val="bg1"/>
                </a:solidFill>
                <a:latin typeface="Calibri"/>
                <a:ea typeface="Calibri" panose="020F0502020204030204" pitchFamily="34" charset="0"/>
                <a:cs typeface="Calibri"/>
              </a:rPr>
              <a:t>Applicants </a:t>
            </a:r>
            <a:r>
              <a:rPr lang="en-US" sz="2000" b="1" u="sng">
                <a:solidFill>
                  <a:schemeClr val="bg1"/>
                </a:solidFill>
                <a:latin typeface="Calibri"/>
                <a:ea typeface="Calibri" panose="020F0502020204030204" pitchFamily="34" charset="0"/>
                <a:cs typeface="Calibri"/>
              </a:rPr>
              <a:t>may not be assessed</a:t>
            </a:r>
            <a:r>
              <a:rPr lang="en-US" sz="2000" b="1">
                <a:solidFill>
                  <a:schemeClr val="bg1"/>
                </a:solidFill>
                <a:latin typeface="Calibri"/>
                <a:ea typeface="Calibri" panose="020F0502020204030204" pitchFamily="34" charset="0"/>
                <a:cs typeface="Calibri"/>
              </a:rPr>
              <a:t> </a:t>
            </a:r>
            <a:r>
              <a:rPr lang="en-US" sz="2000">
                <a:solidFill>
                  <a:schemeClr val="bg1"/>
                </a:solidFill>
                <a:latin typeface="Calibri"/>
                <a:ea typeface="Calibri" panose="020F0502020204030204" pitchFamily="34" charset="0"/>
                <a:cs typeface="Calibri"/>
              </a:rPr>
              <a:t>for a direct threat to others unless the </a:t>
            </a:r>
            <a:r>
              <a:rPr lang="en-US" sz="2000" b="1" u="sng">
                <a:solidFill>
                  <a:schemeClr val="bg1"/>
                </a:solidFill>
                <a:latin typeface="Calibri"/>
                <a:ea typeface="Calibri" panose="020F0502020204030204" pitchFamily="34" charset="0"/>
                <a:cs typeface="Calibri"/>
              </a:rPr>
              <a:t>HWD</a:t>
            </a:r>
            <a:r>
              <a:rPr lang="en-US" sz="2000">
                <a:solidFill>
                  <a:schemeClr val="bg1"/>
                </a:solidFill>
                <a:latin typeface="Calibri"/>
                <a:ea typeface="Calibri" panose="020F0502020204030204" pitchFamily="34" charset="0"/>
                <a:cs typeface="Calibri"/>
              </a:rPr>
              <a:t>:</a:t>
            </a:r>
          </a:p>
          <a:p>
            <a:pPr marL="800100" lvl="1" indent="-342900">
              <a:lnSpc>
                <a:spcPct val="109000"/>
              </a:lnSpc>
              <a:spcBef>
                <a:spcPts val="600"/>
              </a:spcBef>
              <a:buFont typeface="Wingdings" panose="05000000000000000000" pitchFamily="2" charset="2"/>
              <a:buChar char="§"/>
            </a:pPr>
            <a:r>
              <a:rPr lang="en-US" sz="2000">
                <a:solidFill>
                  <a:schemeClr val="bg1"/>
                </a:solidFill>
                <a:latin typeface="Calibri"/>
                <a:ea typeface="Calibri" panose="020F0502020204030204" pitchFamily="34" charset="0"/>
                <a:cs typeface="Calibri"/>
              </a:rPr>
              <a:t>has a </a:t>
            </a:r>
            <a:r>
              <a:rPr lang="en-US" sz="2000" b="1" u="sng">
                <a:solidFill>
                  <a:schemeClr val="bg1"/>
                </a:solidFill>
                <a:latin typeface="Calibri"/>
                <a:ea typeface="Calibri" panose="020F0502020204030204" pitchFamily="34" charset="0"/>
                <a:cs typeface="Calibri"/>
              </a:rPr>
              <a:t>reasonable belief</a:t>
            </a:r>
            <a:r>
              <a:rPr lang="en-US" sz="2000" u="sng">
                <a:solidFill>
                  <a:schemeClr val="bg1"/>
                </a:solidFill>
                <a:latin typeface="Calibri"/>
                <a:ea typeface="Calibri" panose="020F0502020204030204" pitchFamily="34" charset="0"/>
                <a:cs typeface="Calibri"/>
              </a:rPr>
              <a:t>, based on </a:t>
            </a:r>
            <a:r>
              <a:rPr lang="en-US" sz="2000" b="1" u="sng">
                <a:solidFill>
                  <a:schemeClr val="bg1"/>
                </a:solidFill>
                <a:latin typeface="Calibri"/>
                <a:ea typeface="Calibri" panose="020F0502020204030204" pitchFamily="34" charset="0"/>
                <a:cs typeface="Calibri"/>
              </a:rPr>
              <a:t>objective evidence</a:t>
            </a:r>
            <a:r>
              <a:rPr lang="en-US" sz="2000">
                <a:solidFill>
                  <a:schemeClr val="bg1"/>
                </a:solidFill>
                <a:latin typeface="Calibri"/>
                <a:ea typeface="Calibri" panose="020F0502020204030204" pitchFamily="34" charset="0"/>
                <a:cs typeface="Calibri"/>
              </a:rPr>
              <a:t>, that an individual applicant or student has a </a:t>
            </a:r>
            <a:r>
              <a:rPr lang="en-US" sz="2000" b="1">
                <a:solidFill>
                  <a:schemeClr val="bg1"/>
                </a:solidFill>
                <a:latin typeface="Calibri"/>
                <a:ea typeface="Calibri" panose="020F0502020204030204" pitchFamily="34" charset="0"/>
                <a:cs typeface="Calibri"/>
              </a:rPr>
              <a:t>medical condition or disability that may pose a significant risk of substantial harm to the health or safety of others</a:t>
            </a:r>
            <a:r>
              <a:rPr lang="en-US" sz="2000">
                <a:solidFill>
                  <a:schemeClr val="bg1"/>
                </a:solidFill>
                <a:latin typeface="Calibri"/>
                <a:ea typeface="Calibri" panose="020F0502020204030204" pitchFamily="34" charset="0"/>
                <a:cs typeface="Calibri"/>
              </a:rPr>
              <a:t>. </a:t>
            </a:r>
            <a:endParaRPr lang="en-US" sz="2000">
              <a:solidFill>
                <a:schemeClr val="bg1"/>
              </a:solidFill>
              <a:latin typeface="Calibri"/>
              <a:ea typeface="Calibri" panose="020F0502020204030204" pitchFamily="34" charset="0"/>
              <a:cs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12</a:t>
            </a:fld>
            <a:endParaRPr lang="en-US"/>
          </a:p>
        </p:txBody>
      </p:sp>
    </p:spTree>
    <p:extLst>
      <p:ext uri="{BB962C8B-B14F-4D97-AF65-F5344CB8AC3E}">
        <p14:creationId xmlns:p14="http://schemas.microsoft.com/office/powerpoint/2010/main" val="3542739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accent1"/>
                </a:solidFill>
              </a:rPr>
              <a:t>Key Points </a:t>
            </a:r>
            <a:r>
              <a:rPr lang="en-US" b="1"/>
              <a:t>from Policy (2-04 and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171450" indent="-171450" defTabSz="800100">
              <a:lnSpc>
                <a:spcPct val="109000"/>
              </a:lnSpc>
              <a:spcBef>
                <a:spcPts val="600"/>
              </a:spcBef>
              <a:buFont typeface="Arial" panose="020B0604020202020204" pitchFamily="34" charset="0"/>
              <a:buChar char="•"/>
              <a:defRPr b="1"/>
            </a:pPr>
            <a:r>
              <a:rPr lang="en-US" sz="1200" b="0" kern="1200">
                <a:latin typeface="Calibri" panose="020F0502020204030204" pitchFamily="34" charset="0"/>
                <a:ea typeface="Calibri" panose="020F0502020204030204" pitchFamily="34" charset="0"/>
                <a:cs typeface="Calibri" panose="020F0502020204030204" pitchFamily="34" charset="0"/>
              </a:rPr>
              <a:t>Job Corps cannot routinely call applicants to discuss their health care needs without a proper reason to do so and only when in alignment with Job Corps policy. </a:t>
            </a:r>
            <a:r>
              <a:rPr lang="en-US">
                <a:latin typeface="Calibri" panose="020F0502020204030204" pitchFamily="34" charset="0"/>
                <a:ea typeface="Calibri" panose="020F0502020204030204" pitchFamily="34" charset="0"/>
                <a:cs typeface="Calibri" panose="020F0502020204030204" pitchFamily="34" charset="0"/>
              </a:rPr>
              <a:t>Doing so potentially can be </a:t>
            </a:r>
            <a:r>
              <a:rPr lang="en-US">
                <a:solidFill>
                  <a:schemeClr val="accent1"/>
                </a:solidFill>
                <a:latin typeface="Calibri" panose="020F0502020204030204" pitchFamily="34" charset="0"/>
                <a:ea typeface="Calibri" panose="020F0502020204030204" pitchFamily="34" charset="0"/>
                <a:cs typeface="Calibri" panose="020F0502020204030204" pitchFamily="34" charset="0"/>
              </a:rPr>
              <a:t>construed as “fishing” for protected health information,</a:t>
            </a:r>
            <a:r>
              <a:rPr lang="en-US">
                <a:latin typeface="Calibri" panose="020F0502020204030204" pitchFamily="34" charset="0"/>
                <a:ea typeface="Calibri" panose="020F0502020204030204" pitchFamily="34" charset="0"/>
                <a:cs typeface="Calibri" panose="020F0502020204030204" pitchFamily="34" charset="0"/>
              </a:rPr>
              <a:t> which only may be reviewed/discussed when voluntarily disclosed.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kern="1200">
                <a:latin typeface="Calibri" panose="020F0502020204030204" pitchFamily="34" charset="0"/>
                <a:ea typeface="Calibri" panose="020F0502020204030204" pitchFamily="34" charset="0"/>
                <a:cs typeface="Calibri" panose="020F0502020204030204" pitchFamily="34" charset="0"/>
              </a:rPr>
              <a:t>The assessment of whether health care needs exceed those of basic health responsibilities must only be conducted by </a:t>
            </a:r>
            <a:r>
              <a:rPr lang="en-US" sz="1200" b="1" kern="1200">
                <a:solidFill>
                  <a:schemeClr val="accent1"/>
                </a:solidFill>
                <a:latin typeface="Calibri" panose="020F0502020204030204" pitchFamily="34" charset="0"/>
                <a:ea typeface="Calibri" panose="020F0502020204030204" pitchFamily="34" charset="0"/>
                <a:cs typeface="Calibri" panose="020F0502020204030204" pitchFamily="34" charset="0"/>
              </a:rPr>
              <a:t>qualified health professionals </a:t>
            </a:r>
            <a:r>
              <a:rPr lang="en-US" sz="1200" b="1" u="sng" kern="1200">
                <a:latin typeface="Calibri" panose="020F0502020204030204" pitchFamily="34" charset="0"/>
                <a:ea typeface="Calibri" panose="020F0502020204030204" pitchFamily="34" charset="0"/>
                <a:cs typeface="Calibri" panose="020F0502020204030204" pitchFamily="34" charset="0"/>
              </a:rPr>
              <a:t>who have current, documented expertise in the medical condition(s) or disability or disabilities involved in a particular case</a:t>
            </a:r>
            <a:r>
              <a:rPr lang="en-US" sz="1200" b="0" kern="1200">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i="1">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0" kern="1200">
                <a:latin typeface="Calibri" panose="020F0502020204030204" pitchFamily="34" charset="0"/>
                <a:ea typeface="Calibri" panose="020F0502020204030204" pitchFamily="34" charset="0"/>
                <a:cs typeface="Calibri" panose="020F0502020204030204" pitchFamily="34" charset="0"/>
              </a:rPr>
              <a:t>Job Corps cannot assess applicant for direct threat to others </a:t>
            </a:r>
            <a:r>
              <a:rPr lang="en-US" sz="1200" b="1" u="sng" kern="1200">
                <a:latin typeface="Calibri" panose="020F0502020204030204" pitchFamily="34" charset="0"/>
                <a:ea typeface="Calibri" panose="020F0502020204030204" pitchFamily="34" charset="0"/>
                <a:cs typeface="Calibri" panose="020F0502020204030204" pitchFamily="34" charset="0"/>
              </a:rPr>
              <a:t>unless there is a reasonable belief, based on objective evidence of the need to do so</a:t>
            </a:r>
            <a:r>
              <a:rPr lang="en-US" sz="1200" b="0" kern="1200">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a:solidFill>
                  <a:schemeClr val="bg1"/>
                </a:solidFill>
                <a:latin typeface="Calibri" panose="020F0502020204030204" pitchFamily="34" charset="0"/>
                <a:ea typeface="Calibri" panose="020F0502020204030204" pitchFamily="34" charset="0"/>
                <a:cs typeface="Calibri" panose="020F0502020204030204" pitchFamily="34" charset="0"/>
              </a:rPr>
              <a:t>The Regional Health Specialists guide that it is critically important for each licensed health professional to practice within the scope of their own expertise.</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13</a:t>
            </a:fld>
            <a:endParaRPr lang="en-US"/>
          </a:p>
        </p:txBody>
      </p:sp>
    </p:spTree>
    <p:extLst>
      <p:ext uri="{BB962C8B-B14F-4D97-AF65-F5344CB8AC3E}">
        <p14:creationId xmlns:p14="http://schemas.microsoft.com/office/powerpoint/2010/main" val="3561205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Verdana Pro Black" panose="020B0A04030504040204" pitchFamily="34" charset="0"/>
              </a:rPr>
              <a:t>When HWDs Can Call </a:t>
            </a:r>
            <a:r>
              <a:rPr lang="en-US" b="1">
                <a:solidFill>
                  <a:schemeClr val="accent1"/>
                </a:solidFill>
                <a:latin typeface="Verdana Pro Black" panose="020B0A04030504040204" pitchFamily="34" charset="0"/>
              </a:rPr>
              <a:t>During the Preliminary Applicant File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chemeClr val="accent1"/>
              </a:solidFill>
              <a:latin typeface="Verdana Pro Black" panose="020B0A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The HWD may call the applicant during the </a:t>
            </a:r>
            <a:r>
              <a:rPr lang="en-US" sz="1200" b="0" u="sng">
                <a:solidFill>
                  <a:schemeClr val="bg1"/>
                </a:solidFill>
                <a:latin typeface="Calibri" panose="020F0502020204030204" pitchFamily="34" charset="0"/>
                <a:ea typeface="Calibri" panose="020F0502020204030204" pitchFamily="34" charset="0"/>
                <a:cs typeface="Calibri" panose="020F0502020204030204" pitchFamily="34" charset="0"/>
              </a:rPr>
              <a:t>preliminary review </a:t>
            </a: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to ask about/gather information IF…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There are affirmative responses on the 653 Health Questionnaire, but no documentation was provided related to those affirmative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chemeClr val="accent1"/>
              </a:solidFill>
              <a:latin typeface="Verdana Pro Black" panose="020B0A04030504040204" pitchFamily="34" charset="0"/>
            </a:endParaRP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14</a:t>
            </a:fld>
            <a:endParaRPr lang="en-US"/>
          </a:p>
        </p:txBody>
      </p:sp>
    </p:spTree>
    <p:extLst>
      <p:ext uri="{BB962C8B-B14F-4D97-AF65-F5344CB8AC3E}">
        <p14:creationId xmlns:p14="http://schemas.microsoft.com/office/powerpoint/2010/main" val="3028003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Verdana Pro Black" panose="020B0A04030504040204" pitchFamily="34" charset="0"/>
              </a:rPr>
              <a:t>What Happens After This Call?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If the HWD must call the applicant because there were disclosures on the 653, Health Questionnaire, but no supporting documentation added, then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ONE</a:t>
            </a:r>
            <a:r>
              <a:rPr lang="en-US" sz="1200">
                <a:latin typeface="Calibri" panose="020F0502020204030204" pitchFamily="34" charset="0"/>
                <a:ea typeface="Calibri" panose="020F0502020204030204" pitchFamily="34" charset="0"/>
                <a:cs typeface="Calibri" panose="020F0502020204030204" pitchFamily="34" charset="0"/>
              </a:rPr>
              <a:t> of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TWO</a:t>
            </a:r>
            <a:r>
              <a:rPr lang="en-US" sz="1200">
                <a:latin typeface="Calibri" panose="020F0502020204030204" pitchFamily="34" charset="0"/>
                <a:ea typeface="Calibri" panose="020F0502020204030204" pitchFamily="34" charset="0"/>
                <a:cs typeface="Calibri" panose="020F0502020204030204" pitchFamily="34" charset="0"/>
              </a:rPr>
              <a:t> things </a:t>
            </a:r>
            <a:r>
              <a:rPr lang="en-US" sz="1200" b="1" u="sng">
                <a:latin typeface="Calibri" panose="020F0502020204030204" pitchFamily="34" charset="0"/>
                <a:ea typeface="Calibri" panose="020F0502020204030204" pitchFamily="34" charset="0"/>
                <a:cs typeface="Calibri" panose="020F0502020204030204" pitchFamily="34" charset="0"/>
              </a:rPr>
              <a:t>must happen </a:t>
            </a:r>
            <a:r>
              <a:rPr lang="en-US" sz="1200">
                <a:latin typeface="Calibri" panose="020F0502020204030204" pitchFamily="34" charset="0"/>
                <a:ea typeface="Calibri" panose="020F0502020204030204" pitchFamily="34" charset="0"/>
                <a:cs typeface="Calibri" panose="020F0502020204030204" pitchFamily="34" charset="0"/>
              </a:rPr>
              <a:t>after the call is completed: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latin typeface="Calibri" panose="020F0502020204030204" pitchFamily="34" charset="0"/>
              <a:ea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The HWD may clear the applicant for enrollment in </a:t>
            </a:r>
            <a:r>
              <a:rPr lang="en-US" sz="1200" b="0" u="sng">
                <a:solidFill>
                  <a:schemeClr val="bg1"/>
                </a:solidFill>
                <a:latin typeface="Calibri" panose="020F0502020204030204" pitchFamily="34" charset="0"/>
                <a:ea typeface="Calibri" panose="020F0502020204030204" pitchFamily="34" charset="0"/>
                <a:cs typeface="Calibri" panose="020F0502020204030204" pitchFamily="34" charset="0"/>
              </a:rPr>
              <a:t>limited </a:t>
            </a: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circumstances.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OR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The HWD may assign the file to a QHP or QHPs because of concerns that health care needs may exceed those of basic health responsibilities or because of concerns that there is a direct threat to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pPr eaLnBrk="0" hangingPunct="0">
              <a:lnSpc>
                <a:spcPct val="109000"/>
              </a:lnSpc>
              <a:spcBef>
                <a:spcPts val="600"/>
              </a:spcBef>
            </a:pPr>
            <a:r>
              <a:rPr lang="en-US" b="1">
                <a:latin typeface="Calibri" panose="020F0502020204030204" pitchFamily="34" charset="0"/>
                <a:ea typeface="Calibri" panose="020F0502020204030204" pitchFamily="34" charset="0"/>
                <a:cs typeface="Calibri" panose="020F0502020204030204" pitchFamily="34" charset="0"/>
              </a:rPr>
              <a:t>What must not occur?</a:t>
            </a:r>
          </a:p>
          <a:p>
            <a:pPr marL="285750" indent="-28575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The applicant file </a:t>
            </a:r>
            <a:r>
              <a:rPr lang="en-US" b="1" u="sng">
                <a:latin typeface="Calibri" panose="020F0502020204030204" pitchFamily="34" charset="0"/>
                <a:ea typeface="Calibri" panose="020F0502020204030204" pitchFamily="34" charset="0"/>
                <a:cs typeface="Calibri" panose="020F0502020204030204" pitchFamily="34" charset="0"/>
              </a:rPr>
              <a:t>may </a:t>
            </a:r>
            <a:r>
              <a:rPr lang="en-US" b="1" u="sng">
                <a:solidFill>
                  <a:srgbClr val="C00000"/>
                </a:solidFill>
                <a:latin typeface="Calibri" panose="020F0502020204030204" pitchFamily="34" charset="0"/>
                <a:ea typeface="Calibri" panose="020F0502020204030204" pitchFamily="34" charset="0"/>
                <a:cs typeface="Calibri" panose="020F0502020204030204" pitchFamily="34" charset="0"/>
              </a:rPr>
              <a:t>NOT</a:t>
            </a:r>
            <a:r>
              <a:rPr lang="en-US" b="1" u="sng">
                <a:latin typeface="Calibri" panose="020F0502020204030204" pitchFamily="34" charset="0"/>
                <a:ea typeface="Calibri" panose="020F0502020204030204" pitchFamily="34" charset="0"/>
                <a:cs typeface="Calibri" panose="020F0502020204030204" pitchFamily="34" charset="0"/>
              </a:rPr>
              <a:t> be returned</a:t>
            </a:r>
            <a:r>
              <a:rPr lang="en-US" b="1">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to Admissions Services due to lack of receipt of health or medical information. Disclosure of such documents and information is voluntary.</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15</a:t>
            </a:fld>
            <a:endParaRPr lang="en-US"/>
          </a:p>
        </p:txBody>
      </p:sp>
    </p:spTree>
    <p:extLst>
      <p:ext uri="{BB962C8B-B14F-4D97-AF65-F5344CB8AC3E}">
        <p14:creationId xmlns:p14="http://schemas.microsoft.com/office/powerpoint/2010/main" val="2619698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latin typeface="Verdana Pro Black" panose="020B0A04030504040204" pitchFamily="34" charset="0"/>
              </a:rPr>
              <a:t>Examples of Limited Circumstances!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latin typeface="Calibri" panose="020F0502020204030204" pitchFamily="34" charset="0"/>
                <a:ea typeface="Calibri" panose="020F0502020204030204" pitchFamily="34" charset="0"/>
                <a:cs typeface="Calibri" panose="020F0502020204030204" pitchFamily="34" charset="0"/>
              </a:rPr>
              <a:t>To remain within scope of practice, HWDs should not clear an applicant that discloses a medical, mental health, substance use, or oral health condition without consulting/conversation with the QHP (i.e., assigning the file to a QHP for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rPr>
              <a:t>[Presenter note: Revisit slides 6 and 10 briefly to remind why HWDs should not clear an applicant that discloses a medical, mental health, substance use, or oral health condition without consulting/conversation with the QHP/assigning the file to a QHP for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Aptos" panose="020B0004020202020204" pitchFamily="34" charset="0"/>
                <a:ea typeface="Times New Roman" panose="02020603050405020304" pitchFamily="18" charset="0"/>
                <a:cs typeface="Aptos" panose="020B0004020202020204" pitchFamily="34" charset="0"/>
              </a:rPr>
              <a:t>Assignment to a QHP could be for a discussion and then clearance by the HWD or move on for a clinical interview to complete a HCNA or DTA by the QHP. </a:t>
            </a:r>
            <a:r>
              <a:rPr lang="en-US"/>
              <a:t>If the CP, for example, has determined that there are certain areas that the HWD may clear, then the file is still FIRST assigned to the CP and then the HWD can do the process for the CP under the CP’s oversight.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some instances where the HWD may clear the applicant for disclosures on the 653 Health Questionnaire:</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Visual impairment/trouble seeing </a:t>
            </a:r>
          </a:p>
          <a:p>
            <a:pPr marL="457200" lvl="1" indent="0">
              <a:lnSpc>
                <a:spcPct val="109000"/>
              </a:lnSpc>
              <a:spcBef>
                <a:spcPts val="600"/>
              </a:spcBef>
              <a:buFont typeface="Wingdings" panose="05000000000000000000" pitchFamily="2" charset="2"/>
              <a:buNone/>
            </a:pPr>
            <a:r>
              <a:rPr lang="en-US">
                <a:latin typeface="Calibri" panose="020F0502020204030204" pitchFamily="34" charset="0"/>
                <a:ea typeface="Calibri" panose="020F0502020204030204" pitchFamily="34" charset="0"/>
                <a:cs typeface="Calibri" panose="020F0502020204030204" pitchFamily="34" charset="0"/>
              </a:rPr>
              <a:t>Applicant reports wearing glasses - HWD clears</a:t>
            </a:r>
          </a:p>
          <a:p>
            <a:pPr marL="457200" indent="-457200">
              <a:lnSpc>
                <a:spcPct val="109000"/>
              </a:lnSpc>
              <a:spcBef>
                <a:spcPts val="600"/>
              </a:spcBef>
              <a:buFont typeface="Wingdings" panose="05000000000000000000" pitchFamily="2" charset="2"/>
              <a:buChar char="§"/>
            </a:pPr>
            <a:endParaRPr lang="en-US" sz="2000" b="1">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Hearing impairment/trouble hearing</a:t>
            </a:r>
          </a:p>
          <a:p>
            <a:pPr marL="457200" lvl="1" indent="0">
              <a:lnSpc>
                <a:spcPct val="109000"/>
              </a:lnSpc>
              <a:spcBef>
                <a:spcPts val="600"/>
              </a:spcBef>
              <a:buFont typeface="Wingdings" panose="05000000000000000000" pitchFamily="2" charset="2"/>
              <a:buNone/>
            </a:pPr>
            <a:r>
              <a:rPr lang="en-US">
                <a:latin typeface="Calibri" panose="020F0502020204030204" pitchFamily="34" charset="0"/>
                <a:ea typeface="Calibri" panose="020F0502020204030204" pitchFamily="34" charset="0"/>
                <a:cs typeface="Calibri" panose="020F0502020204030204" pitchFamily="34" charset="0"/>
              </a:rPr>
              <a:t>Applicant reports wearing a hearing aid in left ear - HWD clears</a:t>
            </a:r>
          </a:p>
          <a:p>
            <a:pPr marL="457200" indent="-457200">
              <a:lnSpc>
                <a:spcPct val="109000"/>
              </a:lnSpc>
              <a:spcBef>
                <a:spcPts val="600"/>
              </a:spcBef>
              <a:buFont typeface="Wingdings" panose="05000000000000000000" pitchFamily="2" charset="2"/>
              <a:buChar char="§"/>
            </a:pPr>
            <a:endParaRPr lang="en-US" sz="2000" b="1">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Food-related Sensitivities </a:t>
            </a:r>
          </a:p>
          <a:p>
            <a:pPr marL="457200" lvl="1" indent="0">
              <a:lnSpc>
                <a:spcPct val="109000"/>
              </a:lnSpc>
              <a:spcBef>
                <a:spcPts val="600"/>
              </a:spcBef>
              <a:buFont typeface="Wingdings" panose="05000000000000000000" pitchFamily="2" charset="2"/>
              <a:buNone/>
            </a:pPr>
            <a:r>
              <a:rPr lang="en-US">
                <a:latin typeface="Calibri" panose="020F0502020204030204" pitchFamily="34" charset="0"/>
                <a:ea typeface="Calibri" panose="020F0502020204030204" pitchFamily="34" charset="0"/>
                <a:cs typeface="Calibri" panose="020F0502020204030204" pitchFamily="34" charset="0"/>
              </a:rPr>
              <a:t>Applicant reports that they have allergies to gluten and require a gluten free diet – HWD clears</a:t>
            </a:r>
          </a:p>
          <a:p>
            <a:pPr marL="457200" indent="-457200">
              <a:lnSpc>
                <a:spcPct val="109000"/>
              </a:lnSpc>
              <a:spcBef>
                <a:spcPts val="600"/>
              </a:spcBef>
              <a:buFont typeface="Wingdings" panose="05000000000000000000" pitchFamily="2" charset="2"/>
              <a:buChar char="§"/>
            </a:pPr>
            <a:endParaRPr lang="en-US" sz="2000" b="1">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Allergies</a:t>
            </a:r>
          </a:p>
          <a:p>
            <a:pPr marL="457200" lvl="1" indent="0">
              <a:lnSpc>
                <a:spcPct val="109000"/>
              </a:lnSpc>
              <a:spcBef>
                <a:spcPts val="600"/>
              </a:spcBef>
              <a:buFont typeface="Wingdings" panose="05000000000000000000" pitchFamily="2" charset="2"/>
              <a:buNone/>
            </a:pPr>
            <a:r>
              <a:rPr lang="en-US">
                <a:latin typeface="Calibri" panose="020F0502020204030204" pitchFamily="34" charset="0"/>
                <a:ea typeface="Calibri" panose="020F0502020204030204" pitchFamily="34" charset="0"/>
                <a:cs typeface="Calibri" panose="020F0502020204030204" pitchFamily="34" charset="0"/>
              </a:rPr>
              <a:t>Applicant reports anaphylactic reaction to bee stings and must always carry an epi pen – HWD clears</a:t>
            </a:r>
          </a:p>
          <a:p>
            <a:pPr marL="457200" lvl="1" indent="0">
              <a:lnSpc>
                <a:spcPct val="109000"/>
              </a:lnSpc>
              <a:spcBef>
                <a:spcPts val="600"/>
              </a:spcBef>
              <a:buFont typeface="Wingdings" panose="05000000000000000000" pitchFamily="2" charset="2"/>
              <a:buNone/>
            </a:pPr>
            <a:endParaRPr lang="en-US">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Other Health Concerns</a:t>
            </a:r>
          </a:p>
          <a:p>
            <a:pPr marL="457200" lvl="1" indent="0">
              <a:lnSpc>
                <a:spcPct val="109000"/>
              </a:lnSpc>
              <a:spcBef>
                <a:spcPts val="600"/>
              </a:spcBef>
              <a:buFont typeface="Wingdings" panose="05000000000000000000" pitchFamily="2" charset="2"/>
              <a:buNone/>
            </a:pPr>
            <a:r>
              <a:rPr lang="en-US">
                <a:latin typeface="Calibri" panose="020F0502020204030204" pitchFamily="34" charset="0"/>
                <a:ea typeface="Calibri" panose="020F0502020204030204" pitchFamily="34" charset="0"/>
                <a:cs typeface="Calibri" panose="020F0502020204030204" pitchFamily="34" charset="0"/>
              </a:rPr>
              <a:t>Applicant reports having GERD and either uses over the counter meds or daily proton pump inhibitor – HWD clears</a:t>
            </a:r>
          </a:p>
          <a:p>
            <a:pPr marL="457200" lvl="1" indent="0">
              <a:lnSpc>
                <a:spcPct val="109000"/>
              </a:lnSpc>
              <a:spcBef>
                <a:spcPts val="600"/>
              </a:spcBef>
              <a:buFont typeface="Wingdings" panose="05000000000000000000" pitchFamily="2" charset="2"/>
              <a:buNone/>
            </a:pPr>
            <a:endParaRPr lang="en-US">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Calibri" panose="020F0502020204030204" pitchFamily="34" charset="0"/>
                <a:ea typeface="Calibri" panose="020F0502020204030204" pitchFamily="34" charset="0"/>
                <a:cs typeface="Calibri" panose="020F0502020204030204" pitchFamily="34" charset="0"/>
              </a:rPr>
              <a:t>If questions about the types of limited circumstances that are acceptable, please contact your respective Regional Health Specialist for assistance.</a:t>
            </a:r>
            <a:endParaRPr lang="en-US">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16</a:t>
            </a:fld>
            <a:endParaRPr lang="en-US"/>
          </a:p>
        </p:txBody>
      </p:sp>
    </p:spTree>
    <p:extLst>
      <p:ext uri="{BB962C8B-B14F-4D97-AF65-F5344CB8AC3E}">
        <p14:creationId xmlns:p14="http://schemas.microsoft.com/office/powerpoint/2010/main" val="2103978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#2 – Documenting the Preliminary AFR Review </a:t>
            </a:r>
          </a:p>
          <a:p>
            <a:endParaRPr lang="en-US"/>
          </a:p>
          <a:p>
            <a:r>
              <a:rPr lang="en-US"/>
              <a:t>Now that the HWD has completed the Preliminary Review, it must be documented on the appropriate form.</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The HWD must complete the </a:t>
            </a: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Center Applicant File Review (CAFR) Form </a:t>
            </a:r>
            <a:r>
              <a:rPr lang="en-US" sz="1200">
                <a:latin typeface="Calibri" panose="020F0502020204030204" pitchFamily="34" charset="0"/>
                <a:ea typeface="Calibri" panose="020F0502020204030204" pitchFamily="34" charset="0"/>
                <a:cs typeface="Calibri" panose="020F0502020204030204" pitchFamily="34" charset="0"/>
              </a:rPr>
              <a:t>(Form 1-06, page 1) for all file reviews unless the HWD believes the applicant may pose a potential direct threat to others. Then the Center Applicant/Student File Review (CA/SFR) Form (Form 2-04, page 8) must be completed. </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17</a:t>
            </a:fld>
            <a:endParaRPr lang="en-US"/>
          </a:p>
        </p:txBody>
      </p:sp>
    </p:spTree>
    <p:extLst>
      <p:ext uri="{BB962C8B-B14F-4D97-AF65-F5344CB8AC3E}">
        <p14:creationId xmlns:p14="http://schemas.microsoft.com/office/powerpoint/2010/main" val="3144085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Center Applicant File Review (CAFR) form – Form 1-06 (page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buFont typeface="Symbol" panose="05050102010706020507" pitchFamily="18" charset="2"/>
              <a:buNone/>
            </a:pPr>
            <a:r>
              <a:rPr lang="en-US" sz="1800">
                <a:effectLst/>
                <a:latin typeface="Aptos" panose="020B0004020202020204" pitchFamily="34" charset="0"/>
                <a:ea typeface="Aptos" panose="020B0004020202020204" pitchFamily="34" charset="0"/>
                <a:cs typeface="Times New Roman" panose="02020603050405020304" pitchFamily="18" charset="0"/>
              </a:rPr>
              <a:t>The Center Applicant File Review form is used to document the initial applicant file review of the HWD. This form will be completed for all applicant file reviews UNLESS there is reasonable belief, based on objective evidence, that the individual has a medical condition or disability that may pose a significant risk of substantial harm to the health or safety of others; in the case of a potential direct threat, the HWD must instead complete the Center Applicant/Student File Review Form – HWD’s Initial Review of Applicant Files or Review of Student Documentation for Assignment of Possible Direct Threat Assessment in Form 2-04 (page 8).</a:t>
            </a:r>
            <a:endParaRPr lang="en-US" sz="1800">
              <a:effectLst/>
              <a:latin typeface="Aptos" panose="020B0004020202020204" pitchFamily="34" charset="0"/>
              <a:ea typeface="Aptos" panose="020B0004020202020204" pitchFamily="34" charset="0"/>
              <a:cs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18</a:t>
            </a:fld>
            <a:endParaRPr lang="en-US"/>
          </a:p>
        </p:txBody>
      </p:sp>
    </p:spTree>
    <p:extLst>
      <p:ext uri="{BB962C8B-B14F-4D97-AF65-F5344CB8AC3E}">
        <p14:creationId xmlns:p14="http://schemas.microsoft.com/office/powerpoint/2010/main" val="1353614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HWD must also document the completion of each step of the file review process on the Wellness Tracking Log. In the example in the screenshot on this slide, the HWD has completed their preliminary review which is documented by filling out the “Health and Wellness Director (HWD) Reviewer” column which identifies the HWD as Victoria James and the “Date HWD Review Complete” column which documents 4/29/24 as the date of the completion of the preliminary review.</a:t>
            </a:r>
          </a:p>
        </p:txBody>
      </p:sp>
      <p:sp>
        <p:nvSpPr>
          <p:cNvPr id="4" name="Slide Number Placeholder 3"/>
          <p:cNvSpPr>
            <a:spLocks noGrp="1"/>
          </p:cNvSpPr>
          <p:nvPr>
            <p:ph type="sldNum" sz="quarter" idx="5"/>
          </p:nvPr>
        </p:nvSpPr>
        <p:spPr/>
        <p:txBody>
          <a:bodyPr/>
          <a:lstStyle/>
          <a:p>
            <a:fld id="{42C2F585-99E8-4DCF-AFFB-053C65AC671F}" type="slidenum">
              <a:rPr lang="en-US" smtClean="0"/>
              <a:t>19</a:t>
            </a:fld>
            <a:endParaRPr lang="en-US"/>
          </a:p>
        </p:txBody>
      </p:sp>
    </p:spTree>
    <p:extLst>
      <p:ext uri="{BB962C8B-B14F-4D97-AF65-F5344CB8AC3E}">
        <p14:creationId xmlns:p14="http://schemas.microsoft.com/office/powerpoint/2010/main" val="1272665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ahoma" panose="020B0604030504040204" pitchFamily="34" charset="0"/>
                <a:ea typeface="Calibri" panose="020F0502020204030204" pitchFamily="34" charset="0"/>
              </a:rPr>
              <a:t>Applicant File Review Orientation Series</a:t>
            </a:r>
          </a:p>
          <a:p>
            <a:pPr marL="0" marR="0">
              <a:spcBef>
                <a:spcPts val="0"/>
              </a:spcBef>
              <a:spcAft>
                <a:spcPts val="0"/>
              </a:spcAft>
            </a:pPr>
            <a:endParaRPr lang="en-US" sz="1200" dirty="0">
              <a:effectLst/>
              <a:latin typeface="Tahoma" panose="020B0604030504040204" pitchFamily="34" charset="0"/>
              <a:ea typeface="Calibri" panose="020F0502020204030204" pitchFamily="34" charset="0"/>
            </a:endParaRPr>
          </a:p>
          <a:p>
            <a:pPr marL="0" marR="0">
              <a:spcBef>
                <a:spcPts val="0"/>
              </a:spcBef>
              <a:spcAft>
                <a:spcPts val="0"/>
              </a:spcAft>
            </a:pPr>
            <a:r>
              <a:rPr lang="en-US" sz="1200" dirty="0">
                <a:effectLst/>
                <a:latin typeface="Tahoma" panose="020B0604030504040204" pitchFamily="34" charset="0"/>
                <a:ea typeface="Calibri" panose="020F0502020204030204" pitchFamily="34" charset="0"/>
              </a:rPr>
              <a:t>The original Disability Coordinator Orientation Series has been restructured into TWO different Orientation Series. The first one is the Applicant File Review Orientation Series which is comprised of two parts and four 60-minute sessions. The target audience for this series is primarily Health and Wellness Managers but center Qualified Health Professionals and Disability Coordinators would benefit as well. Today is Part 1c: Health and </a:t>
            </a:r>
            <a:r>
              <a:rPr lang="en-US" sz="1200">
                <a:effectLst/>
                <a:latin typeface="Tahoma" panose="020B0604030504040204" pitchFamily="34" charset="0"/>
                <a:ea typeface="Calibri" panose="020F0502020204030204" pitchFamily="34" charset="0"/>
              </a:rPr>
              <a:t>Wellness Director's </a:t>
            </a:r>
            <a:r>
              <a:rPr lang="en-US" sz="1200" dirty="0">
                <a:effectLst/>
                <a:latin typeface="Tahoma" panose="020B0604030504040204" pitchFamily="34" charset="0"/>
                <a:ea typeface="Calibri" panose="020F0502020204030204" pitchFamily="34" charset="0"/>
              </a:rPr>
              <a:t>(HWDs) Applicant File Review Coordinator (FRC) Responsibilities. </a:t>
            </a:r>
          </a:p>
          <a:p>
            <a:pPr marL="0" marR="0">
              <a:spcBef>
                <a:spcPts val="0"/>
              </a:spcBef>
              <a:spcAft>
                <a:spcPts val="0"/>
              </a:spcAft>
            </a:pPr>
            <a:endParaRPr lang="en-US" sz="1200" dirty="0">
              <a:effectLst/>
              <a:latin typeface="Tahoma" panose="020B0604030504040204" pitchFamily="34" charset="0"/>
              <a:ea typeface="Calibri" panose="020F0502020204030204" pitchFamily="34" charset="0"/>
            </a:endParaRPr>
          </a:p>
          <a:p>
            <a:pPr marL="0" marR="0">
              <a:spcBef>
                <a:spcPts val="0"/>
              </a:spcBef>
              <a:spcAft>
                <a:spcPts val="0"/>
              </a:spcAft>
            </a:pPr>
            <a:r>
              <a:rPr lang="en-US" sz="1200" dirty="0">
                <a:effectLst/>
                <a:latin typeface="Tahoma" panose="020B0604030504040204" pitchFamily="34" charset="0"/>
                <a:ea typeface="Calibri" panose="020F0502020204030204" pitchFamily="34" charset="0"/>
              </a:rPr>
              <a:t>The second series is the Disability Coordinator Orientation Series and includes 3-parts comprised of 4 individual webinars. </a:t>
            </a:r>
          </a:p>
          <a:p>
            <a:pPr marL="0" marR="0">
              <a:spcBef>
                <a:spcPts val="0"/>
              </a:spcBef>
              <a:spcAft>
                <a:spcPts val="0"/>
              </a:spcAft>
            </a:pPr>
            <a:r>
              <a:rPr lang="en-US" sz="1200" dirty="0">
                <a:effectLst/>
                <a:latin typeface="Tahoma" panose="020B060403050404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individual webinars can be attended in </a:t>
            </a:r>
            <a:r>
              <a:rPr lang="en-US" b="1" u="sng" dirty="0"/>
              <a:t>ANY</a:t>
            </a:r>
            <a:r>
              <a:rPr lang="en-US" dirty="0"/>
              <a:t> order and routine attendance is strongly encouraged as content is updated on a regular basis. </a:t>
            </a:r>
            <a:r>
              <a:rPr lang="en-US" sz="1200" b="0" kern="100" dirty="0">
                <a:effectLst/>
                <a:latin typeface="Calibri" panose="020F0502020204030204" pitchFamily="34" charset="0"/>
                <a:ea typeface="Calibri" panose="020F0502020204030204" pitchFamily="34" charset="0"/>
                <a:cs typeface="Calibri" panose="020F0502020204030204" pitchFamily="34" charset="0"/>
              </a:rPr>
              <a:t>Resources and tools available to assist Health and Wellness Directors/File Review Coordinators in meeting applicant file review-related requirements will be shared.</a:t>
            </a:r>
            <a:endParaRPr lang="en-US" sz="16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37AE796-97CE-4335-9D88-5F0EBDF33482}" type="slidenum">
              <a:rPr lang="en-US" smtClean="0"/>
              <a:t>2</a:t>
            </a:fld>
            <a:endParaRPr lang="en-US"/>
          </a:p>
        </p:txBody>
      </p:sp>
    </p:spTree>
    <p:extLst>
      <p:ext uri="{BB962C8B-B14F-4D97-AF65-F5344CB8AC3E}">
        <p14:creationId xmlns:p14="http://schemas.microsoft.com/office/powerpoint/2010/main" val="1354401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#3 – Clearing for Enrollment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If there are no disclosures of health conditions, concerns about health care needs exceeding those of basic healthcare responsibilities (Exhibit 2-4) or of the applicant posing a direct threat to others, then the HWD documents the decision to enroll. </a:t>
            </a:r>
          </a:p>
          <a:p>
            <a:endParaRPr lang="en-US"/>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20</a:t>
            </a:fld>
            <a:endParaRPr lang="en-US"/>
          </a:p>
        </p:txBody>
      </p:sp>
    </p:spTree>
    <p:extLst>
      <p:ext uri="{BB962C8B-B14F-4D97-AF65-F5344CB8AC3E}">
        <p14:creationId xmlns:p14="http://schemas.microsoft.com/office/powerpoint/2010/main" val="2218327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latin typeface="+mn-lt"/>
              </a:rPr>
              <a:t>HWD Clears for Enrollment – Center Applicant File Review form</a:t>
            </a:r>
          </a:p>
          <a:p>
            <a:endParaRPr lang="en-US" sz="1800">
              <a:latin typeface="+mn-lt"/>
            </a:endParaRPr>
          </a:p>
          <a:p>
            <a:r>
              <a:rPr lang="en-US" sz="1800">
                <a:solidFill>
                  <a:srgbClr val="FFFFFF"/>
                </a:solidFill>
                <a:latin typeface="+mn-lt"/>
              </a:rPr>
              <a:t>If there are no disclosures of health conditions, concerns about health care needs, or concerns about direct threat to others, then the HWD documents the decision to enroll by checking the box here, which is item C.</a:t>
            </a:r>
          </a:p>
          <a:p>
            <a:endParaRPr lang="en-US" sz="1800">
              <a:solidFill>
                <a:srgbClr val="FFFFFF"/>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Upload the completed form to the “Other” folder in the Health </a:t>
            </a:r>
            <a:r>
              <a:rPr lang="en-US" sz="1800">
                <a:solidFill>
                  <a:srgbClr val="FFFFFF"/>
                </a:solidFill>
                <a:latin typeface="Arial" panose="020B0604020202020204" pitchFamily="34" charset="0"/>
              </a:rPr>
              <a:t>E-Folder in CIS (and a copy may be maintained within the Student Health Record (SHR) if enrolled). </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21</a:t>
            </a:fld>
            <a:endParaRPr lang="en-US"/>
          </a:p>
        </p:txBody>
      </p:sp>
    </p:spTree>
    <p:extLst>
      <p:ext uri="{BB962C8B-B14F-4D97-AF65-F5344CB8AC3E}">
        <p14:creationId xmlns:p14="http://schemas.microsoft.com/office/powerpoint/2010/main" val="3261370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a:solidFill>
                  <a:schemeClr val="accent3">
                    <a:lumMod val="75000"/>
                  </a:schemeClr>
                </a:solidFill>
                <a:latin typeface="Verdana Pro Black" panose="020B0A04030504040204" pitchFamily="34" charset="0"/>
              </a:rPr>
              <a:t>HWD Clears for Enrollment - </a:t>
            </a:r>
            <a:r>
              <a:rPr lang="en-US" sz="1100" b="1">
                <a:solidFill>
                  <a:schemeClr val="tx1"/>
                </a:solidFill>
                <a:latin typeface="Verdana Pro Black" panose="020B0A04030504040204" pitchFamily="34" charset="0"/>
              </a:rPr>
              <a:t>Wellness Tracking Log</a:t>
            </a:r>
          </a:p>
          <a:p>
            <a:endParaRPr lang="en-US"/>
          </a:p>
          <a:p>
            <a:r>
              <a:rPr lang="en-US"/>
              <a:t>If the HWD clears the file for enrollment, then two other columns need to be completed on the Wellness Tracking Log: (1) The Wellness Disposition or Outcome column and (2) the Wellness Disposition Date/Outcome Date Column. In our example above (see the yellow highlights to the right side of the screen), “approval” is selected as the disposition and the approval date is 4/29/24. Very straightforward entries and clearly document what occurred with the applicant file review.</a:t>
            </a:r>
          </a:p>
        </p:txBody>
      </p:sp>
      <p:sp>
        <p:nvSpPr>
          <p:cNvPr id="4" name="Slide Number Placeholder 3"/>
          <p:cNvSpPr>
            <a:spLocks noGrp="1"/>
          </p:cNvSpPr>
          <p:nvPr>
            <p:ph type="sldNum" sz="quarter" idx="5"/>
          </p:nvPr>
        </p:nvSpPr>
        <p:spPr/>
        <p:txBody>
          <a:bodyPr/>
          <a:lstStyle/>
          <a:p>
            <a:fld id="{42C2F585-99E8-4DCF-AFFB-053C65AC671F}" type="slidenum">
              <a:rPr lang="en-US" smtClean="0"/>
              <a:t>22</a:t>
            </a:fld>
            <a:endParaRPr lang="en-US"/>
          </a:p>
        </p:txBody>
      </p:sp>
    </p:spTree>
    <p:extLst>
      <p:ext uri="{BB962C8B-B14F-4D97-AF65-F5344CB8AC3E}">
        <p14:creationId xmlns:p14="http://schemas.microsoft.com/office/powerpoint/2010/main" val="3205018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#4 – Possible Health Care Needs or Direct Threat</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If the HWD has a reasonable belief based upon objective evidence that an applicant’s health care needs may exceed those of basic health responsibilities (Exhibit 2-4) or may pose a direct threat to others, then the HWD </a:t>
            </a:r>
            <a:r>
              <a:rPr lang="en-US" sz="1200" b="1">
                <a:solidFill>
                  <a:schemeClr val="accent5"/>
                </a:solidFill>
                <a:latin typeface="Arial" panose="020B0604020202020204" pitchFamily="34" charset="0"/>
                <a:cs typeface="Arial" panose="020B0604020202020204" pitchFamily="34" charset="0"/>
              </a:rPr>
              <a:t>must assign the applicant file documents </a:t>
            </a:r>
            <a:r>
              <a:rPr lang="en-US" sz="1200">
                <a:latin typeface="Arial" panose="020B0604020202020204" pitchFamily="34" charset="0"/>
                <a:cs typeface="Arial" panose="020B0604020202020204" pitchFamily="34" charset="0"/>
              </a:rPr>
              <a:t>to the respective QHPs for review.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highlight>
                <a:srgbClr val="FFFF00"/>
              </a:highlight>
              <a:latin typeface="Aptos" panose="020B0004020202020204" pitchFamily="34" charset="0"/>
              <a:ea typeface="Yu Gothic" panose="020B0400000000000000" pitchFamily="34" charset="-128"/>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35AC313-A051-49F8-8552-3392935EC2E2}" type="slidenum">
              <a:rPr lang="en-US" smtClean="0"/>
              <a:t>23</a:t>
            </a:fld>
            <a:endParaRPr lang="en-US"/>
          </a:p>
        </p:txBody>
      </p:sp>
    </p:spTree>
    <p:extLst>
      <p:ext uri="{BB962C8B-B14F-4D97-AF65-F5344CB8AC3E}">
        <p14:creationId xmlns:p14="http://schemas.microsoft.com/office/powerpoint/2010/main" val="3245579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a:solidFill>
                  <a:schemeClr val="accent4"/>
                </a:solidFill>
                <a:latin typeface="Verdana Pro Black" panose="020B0A04030504040204" pitchFamily="34" charset="0"/>
              </a:rPr>
              <a:t>HWD Assigns File to Qualified Health Professional (QHP) for Review - </a:t>
            </a:r>
            <a:r>
              <a:rPr lang="en-US" sz="1100" b="1">
                <a:solidFill>
                  <a:schemeClr val="tx1"/>
                </a:solidFill>
                <a:latin typeface="Verdana Pro Black" panose="020B0A04030504040204" pitchFamily="34" charset="0"/>
              </a:rPr>
              <a:t>Center Applicant File Review Form</a:t>
            </a:r>
          </a:p>
          <a:p>
            <a:endParaRPr lang="en-US"/>
          </a:p>
          <a:p>
            <a:r>
              <a:rPr lang="en-US"/>
              <a:t>When the HWD assigns a file to a QHP or QHPs for review, check the box for item B on the Center Applicant File Review form. Then go to the Referral to Qualified Health Professional section and list the name of each QHP assigned to complete a review. In this case, the HWD assigned the file to both the CMHC, Dr. John Smith, and to the TEAP Specialist, Marie Jones.</a:t>
            </a:r>
          </a:p>
          <a:p>
            <a:endParaRPr lang="en-US"/>
          </a:p>
          <a:p>
            <a:pPr algn="l"/>
            <a:r>
              <a:rPr lang="en-US">
                <a:latin typeface="Calibri" panose="020F0502020204030204" pitchFamily="34" charset="0"/>
                <a:ea typeface="Calibri" panose="020F0502020204030204" pitchFamily="34" charset="0"/>
                <a:cs typeface="Calibri" panose="020F0502020204030204" pitchFamily="34" charset="0"/>
              </a:rPr>
              <a:t>Please ensure that the Qualified Health Professional(s) being assigned review of the file are listed by both their name and by their title. </a:t>
            </a:r>
          </a:p>
          <a:p>
            <a:pPr algn="l"/>
            <a:endParaRPr lang="en-US">
              <a:latin typeface="Calibri" panose="020F0502020204030204" pitchFamily="34" charset="0"/>
              <a:ea typeface="Calibri" panose="020F0502020204030204" pitchFamily="34" charset="0"/>
              <a:cs typeface="Calibri" panose="020F0502020204030204" pitchFamily="34" charset="0"/>
            </a:endParaRPr>
          </a:p>
          <a:p>
            <a:pPr algn="l"/>
            <a:r>
              <a:rPr lang="en-US" i="1">
                <a:latin typeface="Calibri" panose="020F0502020204030204" pitchFamily="34" charset="0"/>
                <a:ea typeface="Calibri" panose="020F0502020204030204" pitchFamily="34" charset="0"/>
                <a:cs typeface="Calibri" panose="020F0502020204030204" pitchFamily="34" charset="0"/>
              </a:rPr>
              <a:t>Ensure that all reviewers are listed if there are multiple disciplinary areas of review needed.</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24</a:t>
            </a:fld>
            <a:endParaRPr lang="en-US"/>
          </a:p>
        </p:txBody>
      </p:sp>
    </p:spTree>
    <p:extLst>
      <p:ext uri="{BB962C8B-B14F-4D97-AF65-F5344CB8AC3E}">
        <p14:creationId xmlns:p14="http://schemas.microsoft.com/office/powerpoint/2010/main" val="725691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a:solidFill>
                  <a:schemeClr val="accent4"/>
                </a:solidFill>
                <a:latin typeface="Verdana Pro Black" panose="020B0A04030504040204" pitchFamily="34" charset="0"/>
              </a:rPr>
              <a:t>HWD Assigns File to QHPs for Review - </a:t>
            </a:r>
            <a:r>
              <a:rPr lang="en-US" sz="1050" b="1">
                <a:solidFill>
                  <a:schemeClr val="tx1"/>
                </a:solidFill>
                <a:latin typeface="Verdana Pro Black" panose="020B0A04030504040204" pitchFamily="34" charset="0"/>
              </a:rPr>
              <a:t>Wellness Tracking Log</a:t>
            </a:r>
          </a:p>
          <a:p>
            <a:pPr algn="l"/>
            <a:endParaRPr lang="en-US" sz="1050" b="1">
              <a:solidFill>
                <a:schemeClr val="tx1"/>
              </a:solidFill>
              <a:latin typeface="Verdana Pro Black" panose="020B0A04030504040204" pitchFamily="34" charset="0"/>
            </a:endParaRPr>
          </a:p>
          <a:p>
            <a:pPr algn="l"/>
            <a:r>
              <a:rPr lang="en-US" sz="1050" b="0">
                <a:solidFill>
                  <a:schemeClr val="tx1"/>
                </a:solidFill>
                <a:latin typeface="Verdana Pro Black" panose="020B0A04030504040204" pitchFamily="34" charset="0"/>
              </a:rPr>
              <a:t>Each QHP who is assigned to review a particular file must be listed in the Wellness Tracking log as having reviewed the file along with the date of the completion of their review. Dr. John Smith, CMHC, and Marie Jones, TEAP Specialist were both assigned to review this file so they both are listed in the Wellness Tracking Log entry (i.e., Dr. John Smith, CMHC is highlighted in yellow and Marie Jones, TEAP is highlighted in green/teal).</a:t>
            </a:r>
          </a:p>
          <a:p>
            <a:endParaRPr lang="en-US"/>
          </a:p>
        </p:txBody>
      </p:sp>
      <p:sp>
        <p:nvSpPr>
          <p:cNvPr id="4" name="Slide Number Placeholder 3"/>
          <p:cNvSpPr>
            <a:spLocks noGrp="1"/>
          </p:cNvSpPr>
          <p:nvPr>
            <p:ph type="sldNum" sz="quarter" idx="5"/>
          </p:nvPr>
        </p:nvSpPr>
        <p:spPr/>
        <p:txBody>
          <a:bodyPr/>
          <a:lstStyle/>
          <a:p>
            <a:fld id="{42C2F585-99E8-4DCF-AFFB-053C65AC671F}" type="slidenum">
              <a:rPr lang="en-US" smtClean="0"/>
              <a:t>25</a:t>
            </a:fld>
            <a:endParaRPr lang="en-US"/>
          </a:p>
        </p:txBody>
      </p:sp>
    </p:spTree>
    <p:extLst>
      <p:ext uri="{BB962C8B-B14F-4D97-AF65-F5344CB8AC3E}">
        <p14:creationId xmlns:p14="http://schemas.microsoft.com/office/powerpoint/2010/main" val="4040326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bg1"/>
                </a:solidFill>
                <a:latin typeface="Verdana Pro Black" panose="020B0A04030504040204" pitchFamily="34" charset="0"/>
              </a:rPr>
              <a:t>When HWDs Can Call </a:t>
            </a:r>
            <a:r>
              <a:rPr lang="en-US" b="1">
                <a:solidFill>
                  <a:schemeClr val="accent5"/>
                </a:solidFill>
                <a:latin typeface="Verdana Pro Black" panose="020B0A04030504040204" pitchFamily="34" charset="0"/>
              </a:rPr>
              <a:t>After Assigning a File to a QHP for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bg1"/>
                </a:solidFill>
                <a:latin typeface="Calibri" panose="020F0502020204030204" pitchFamily="34" charset="0"/>
                <a:ea typeface="Calibri" panose="020F0502020204030204" pitchFamily="34" charset="0"/>
                <a:cs typeface="Calibri" panose="020F0502020204030204" pitchFamily="34" charset="0"/>
              </a:rPr>
              <a:t>Once an applicant file is assigned to a QHP or QHPs for review, the HWD may call and collect background information for the QHP’s review if the QHP wishes for the HWD to do so.  </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26</a:t>
            </a:fld>
            <a:endParaRPr lang="en-US"/>
          </a:p>
        </p:txBody>
      </p:sp>
    </p:spTree>
    <p:extLst>
      <p:ext uri="{BB962C8B-B14F-4D97-AF65-F5344CB8AC3E}">
        <p14:creationId xmlns:p14="http://schemas.microsoft.com/office/powerpoint/2010/main" val="3261335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a:solidFill>
                  <a:schemeClr val="accent4"/>
                </a:solidFill>
                <a:latin typeface="Verdana Pro Black" panose="020B0A04030504040204" pitchFamily="34" charset="0"/>
              </a:rPr>
              <a:t>QHPs Complete Review and Make a Recommendation About Enrollment - </a:t>
            </a:r>
            <a:r>
              <a:rPr lang="en-US" sz="1050" b="1">
                <a:solidFill>
                  <a:schemeClr val="tx1"/>
                </a:solidFill>
                <a:latin typeface="Verdana Pro Black" panose="020B0A04030504040204" pitchFamily="34" charset="0"/>
              </a:rPr>
              <a:t>Wellness Tracking Log</a:t>
            </a:r>
          </a:p>
          <a:p>
            <a:pPr algn="l"/>
            <a:endParaRPr lang="en-US" sz="1050" b="1">
              <a:solidFill>
                <a:schemeClr val="tx1"/>
              </a:solidFill>
              <a:latin typeface="Verdana Pro Black" panose="020B0A04030504040204" pitchFamily="34" charset="0"/>
            </a:endParaRPr>
          </a:p>
          <a:p>
            <a:pPr algn="l"/>
            <a:r>
              <a:rPr lang="en-US" sz="1050" b="0">
                <a:solidFill>
                  <a:schemeClr val="tx1"/>
                </a:solidFill>
                <a:latin typeface="Verdana Pro Black" panose="020B0A04030504040204" pitchFamily="34" charset="0"/>
              </a:rPr>
              <a:t>Once each of the QHPs has completed their review of the applicant file and made a decision on enrollment, the Wellness Tracking Log must be updated with this information.</a:t>
            </a:r>
          </a:p>
          <a:p>
            <a:pPr algn="l"/>
            <a:endParaRPr lang="en-US" sz="1050" b="0">
              <a:solidFill>
                <a:schemeClr val="tx1"/>
              </a:solidFill>
              <a:latin typeface="Verdana Pro Black" panose="020B0A04030504040204" pitchFamily="34" charset="0"/>
            </a:endParaRPr>
          </a:p>
          <a:p>
            <a:pPr algn="l"/>
            <a:r>
              <a:rPr lang="en-US" sz="1050" b="0">
                <a:solidFill>
                  <a:schemeClr val="tx1"/>
                </a:solidFill>
                <a:latin typeface="Verdana Pro Black" panose="020B0A04030504040204" pitchFamily="34" charset="0"/>
              </a:rPr>
              <a:t>In the example above, Dr. John Smith, the CMHC completed his review on 5/25/24 and Marie Jones, TEAP Specialist completed her review on 5/27/24. Now note the disposition and the comments highlighted in purple. The applicant is being recommended for denial and because there was more than one reviewer, the outcomes of each reviewer should be explained in the comments which was done in the example above – “Both the CMHC and the TEAP Specialist are recommending denial of enrollment to the Regional Office.”</a:t>
            </a:r>
          </a:p>
          <a:p>
            <a:endParaRPr lang="en-US"/>
          </a:p>
        </p:txBody>
      </p:sp>
      <p:sp>
        <p:nvSpPr>
          <p:cNvPr id="4" name="Slide Number Placeholder 3"/>
          <p:cNvSpPr>
            <a:spLocks noGrp="1"/>
          </p:cNvSpPr>
          <p:nvPr>
            <p:ph type="sldNum" sz="quarter" idx="5"/>
          </p:nvPr>
        </p:nvSpPr>
        <p:spPr/>
        <p:txBody>
          <a:bodyPr/>
          <a:lstStyle/>
          <a:p>
            <a:fld id="{42C2F585-99E8-4DCF-AFFB-053C65AC671F}" type="slidenum">
              <a:rPr lang="en-US" smtClean="0"/>
              <a:t>27</a:t>
            </a:fld>
            <a:endParaRPr lang="en-US"/>
          </a:p>
        </p:txBody>
      </p:sp>
    </p:spTree>
    <p:extLst>
      <p:ext uri="{BB962C8B-B14F-4D97-AF65-F5344CB8AC3E}">
        <p14:creationId xmlns:p14="http://schemas.microsoft.com/office/powerpoint/2010/main" val="2363201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#5 – Reviewing Assessments for Completeness</a:t>
            </a:r>
          </a:p>
          <a:p>
            <a:endParaRPr lang="en-US"/>
          </a:p>
          <a:p>
            <a:pPr lvl="0">
              <a:lnSpc>
                <a:spcPct val="109000"/>
              </a:lnSpc>
              <a:spcBef>
                <a:spcPts val="600"/>
              </a:spcBef>
            </a:pPr>
            <a:r>
              <a:rPr lang="en-US"/>
              <a:t>At the beginning of the presentation, we talked about the File Review Coordinator having responsibilities for overseeing the entire applicant file review process. That includes making sure that Health Care Needs or Direct Threat Assessments are </a:t>
            </a:r>
            <a:r>
              <a:rPr lang="en-US" sz="1400">
                <a:latin typeface="Calibri" panose="020F0502020204030204" pitchFamily="34" charset="0"/>
                <a:ea typeface="Calibri" panose="020F0502020204030204" pitchFamily="34" charset="0"/>
                <a:cs typeface="Calibri" panose="020F0502020204030204" pitchFamily="34" charset="0"/>
              </a:rPr>
              <a:t>completed as required before submitting to the Regional Office for review.</a:t>
            </a:r>
          </a:p>
          <a:p>
            <a:pPr lvl="0">
              <a:lnSpc>
                <a:spcPct val="109000"/>
              </a:lnSpc>
              <a:spcBef>
                <a:spcPts val="600"/>
              </a:spcBef>
            </a:pPr>
            <a:endParaRPr lang="en-US" sz="1400">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9000"/>
              </a:lnSpc>
              <a:spcBef>
                <a:spcPts val="600"/>
              </a:spcBef>
              <a:buFont typeface="Arial" panose="020B0604020202020204" pitchFamily="34" charset="0"/>
              <a:buChar char="•"/>
            </a:pPr>
            <a:r>
              <a:rPr lang="en-US" sz="1400">
                <a:latin typeface="Calibri" panose="020F0502020204030204" pitchFamily="34" charset="0"/>
                <a:ea typeface="Calibri" panose="020F0502020204030204" pitchFamily="34" charset="0"/>
                <a:cs typeface="Calibri" panose="020F0502020204030204" pitchFamily="34" charset="0"/>
              </a:rPr>
              <a:t>Ensure that the </a:t>
            </a:r>
            <a:r>
              <a:rPr lang="en-US" sz="1200">
                <a:latin typeface="Calibri" panose="020F0502020204030204" pitchFamily="34" charset="0"/>
                <a:ea typeface="Calibri" panose="020F0502020204030204" pitchFamily="34" charset="0"/>
                <a:cs typeface="Calibri" panose="020F0502020204030204" pitchFamily="34" charset="0"/>
              </a:rPr>
              <a:t>assessment is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signed</a:t>
            </a:r>
            <a:r>
              <a:rPr lang="en-US" sz="1200">
                <a:latin typeface="Calibri" panose="020F0502020204030204" pitchFamily="34" charset="0"/>
                <a:ea typeface="Calibri" panose="020F0502020204030204" pitchFamily="34" charset="0"/>
                <a:cs typeface="Calibri" panose="020F0502020204030204" pitchFamily="34" charset="0"/>
              </a:rPr>
              <a:t> by the appropriate Qualified Health Professionals. </a:t>
            </a:r>
          </a:p>
          <a:p>
            <a:pPr marL="285750" lvl="0" indent="-285750">
              <a:lnSpc>
                <a:spcPct val="109000"/>
              </a:lnSpc>
              <a:spcBef>
                <a:spcPts val="600"/>
              </a:spcBef>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Ensure that all documents related to the applicant file review, including either the HCNA or DTA and the CAFR form are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uploaded</a:t>
            </a:r>
            <a:r>
              <a:rPr lang="en-US" sz="1200">
                <a:latin typeface="Calibri" panose="020F0502020204030204" pitchFamily="34" charset="0"/>
                <a:ea typeface="Calibri" panose="020F0502020204030204" pitchFamily="34" charset="0"/>
                <a:cs typeface="Calibri" panose="020F0502020204030204" pitchFamily="34" charset="0"/>
              </a:rPr>
              <a:t> to the Health and Disability E-Folders. </a:t>
            </a:r>
          </a:p>
          <a:p>
            <a:pPr marL="285750" lvl="0" indent="-285750">
              <a:lnSpc>
                <a:spcPct val="109000"/>
              </a:lnSpc>
              <a:spcBef>
                <a:spcPts val="600"/>
              </a:spcBef>
              <a:buFont typeface="Arial" panose="020B0604020202020204" pitchFamily="34" charset="0"/>
              <a:buChar char="•"/>
            </a:pPr>
            <a:r>
              <a:rPr lang="en-US" sz="1200">
                <a:latin typeface="Calibri" panose="020F0502020204030204" pitchFamily="34" charset="0"/>
                <a:ea typeface="Calibri" panose="020F0502020204030204" pitchFamily="34" charset="0"/>
                <a:cs typeface="Calibri" panose="020F0502020204030204" pitchFamily="34" charset="0"/>
              </a:rPr>
              <a:t>Ensure that updates/corrections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requested</a:t>
            </a:r>
            <a:r>
              <a:rPr lang="en-US" sz="1200">
                <a:latin typeface="Calibri" panose="020F0502020204030204" pitchFamily="34" charset="0"/>
                <a:ea typeface="Calibri" panose="020F0502020204030204" pitchFamily="34" charset="0"/>
                <a:cs typeface="Calibri" panose="020F0502020204030204" pitchFamily="34" charset="0"/>
              </a:rPr>
              <a:t> during regional review (if any are requested) are completed in a timely manner and that the Regional Reviewer is notified of their completion.</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28</a:t>
            </a:fld>
            <a:endParaRPr lang="en-US"/>
          </a:p>
        </p:txBody>
      </p:sp>
    </p:spTree>
    <p:extLst>
      <p:ext uri="{BB962C8B-B14F-4D97-AF65-F5344CB8AC3E}">
        <p14:creationId xmlns:p14="http://schemas.microsoft.com/office/powerpoint/2010/main" val="42795840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#6 – Recommendations of Denial</a:t>
            </a:r>
          </a:p>
          <a:p>
            <a:endParaRPr lang="en-US"/>
          </a:p>
          <a:p>
            <a:pPr lvl="0">
              <a:lnSpc>
                <a:spcPct val="120000"/>
              </a:lnSpc>
            </a:pPr>
            <a:r>
              <a:rPr lang="en-US" sz="1200">
                <a:latin typeface="Calibri" panose="020F0502020204030204" pitchFamily="34" charset="0"/>
                <a:ea typeface="Calibri" panose="020F0502020204030204" pitchFamily="34" charset="0"/>
                <a:cs typeface="Calibri" panose="020F0502020204030204" pitchFamily="34" charset="0"/>
              </a:rPr>
              <a:t>HWDs must know the types of recommendations of denial that are allowable, which documents must be completed, and the process for </a:t>
            </a: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properly submitting </a:t>
            </a:r>
            <a:r>
              <a:rPr lang="en-US" sz="1200">
                <a:latin typeface="Calibri" panose="020F0502020204030204" pitchFamily="34" charset="0"/>
                <a:ea typeface="Calibri" panose="020F0502020204030204" pitchFamily="34" charset="0"/>
                <a:cs typeface="Calibri" panose="020F0502020204030204" pitchFamily="34" charset="0"/>
              </a:rPr>
              <a:t>the recommendation of denial for Regional Review.</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29</a:t>
            </a:fld>
            <a:endParaRPr lang="en-US"/>
          </a:p>
        </p:txBody>
      </p:sp>
    </p:spTree>
    <p:extLst>
      <p:ext uri="{BB962C8B-B14F-4D97-AF65-F5344CB8AC3E}">
        <p14:creationId xmlns:p14="http://schemas.microsoft.com/office/powerpoint/2010/main" val="4041430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File Review Coordinators have oversight responsibility for 8 primary components within the Applicant File Review Process. We are going to review each of these components in today’s webinar.</a:t>
            </a:r>
          </a:p>
        </p:txBody>
      </p:sp>
      <p:sp>
        <p:nvSpPr>
          <p:cNvPr id="4" name="Slide Number Placeholder 3"/>
          <p:cNvSpPr>
            <a:spLocks noGrp="1"/>
          </p:cNvSpPr>
          <p:nvPr>
            <p:ph type="sldNum" sz="quarter" idx="5"/>
          </p:nvPr>
        </p:nvSpPr>
        <p:spPr/>
        <p:txBody>
          <a:bodyPr/>
          <a:lstStyle/>
          <a:p>
            <a:fld id="{E35AC313-A051-49F8-8552-3392935EC2E2}" type="slidenum">
              <a:rPr lang="en-US" smtClean="0"/>
              <a:t>3</a:t>
            </a:fld>
            <a:endParaRPr lang="en-US"/>
          </a:p>
        </p:txBody>
      </p:sp>
    </p:spTree>
    <p:extLst>
      <p:ext uri="{BB962C8B-B14F-4D97-AF65-F5344CB8AC3E}">
        <p14:creationId xmlns:p14="http://schemas.microsoft.com/office/powerpoint/2010/main" val="2045003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Types of Recommendations of Denial</a:t>
            </a:r>
          </a:p>
          <a:p>
            <a:endParaRPr lang="en-US"/>
          </a:p>
          <a:p>
            <a:r>
              <a:rPr lang="en-US"/>
              <a:t>This information is reviewed in detail during the Applicant File Review Orientation webinars on applicant file review and we encourage HWDs to attend both the Applicant File Review Policy and Applicant File Review Process Orientation webinars. </a:t>
            </a:r>
          </a:p>
        </p:txBody>
      </p:sp>
      <p:sp>
        <p:nvSpPr>
          <p:cNvPr id="4" name="Slide Number Placeholder 3"/>
          <p:cNvSpPr>
            <a:spLocks noGrp="1"/>
          </p:cNvSpPr>
          <p:nvPr>
            <p:ph type="sldNum" sz="quarter" idx="5"/>
          </p:nvPr>
        </p:nvSpPr>
        <p:spPr/>
        <p:txBody>
          <a:bodyPr/>
          <a:lstStyle/>
          <a:p>
            <a:fld id="{E35AC313-A051-49F8-8552-3392935EC2E2}" type="slidenum">
              <a:rPr lang="en-US" smtClean="0"/>
              <a:t>30</a:t>
            </a:fld>
            <a:endParaRPr lang="en-US"/>
          </a:p>
        </p:txBody>
      </p:sp>
    </p:spTree>
    <p:extLst>
      <p:ext uri="{BB962C8B-B14F-4D97-AF65-F5344CB8AC3E}">
        <p14:creationId xmlns:p14="http://schemas.microsoft.com/office/powerpoint/2010/main" val="3115262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Types of Recommendations of Denial</a:t>
            </a:r>
          </a:p>
          <a:p>
            <a:endParaRPr lang="en-US"/>
          </a:p>
          <a:p>
            <a:r>
              <a:rPr lang="en-US"/>
              <a:t>We have already mentioned that Health Care Needs and Direct Threat to Others are both types of recommendations of denials that can and do occur. The overwhelming majority of recommendations of denial are going to be related to health care needs. Direct Threat to Others occurs a handful or so times a year because the legal standard for being considered a direct threat to others is relatively stringent so most scenarios will be considered under the umbrella of health care needs that exceed those of basic health responsibilities. </a:t>
            </a:r>
          </a:p>
          <a:p>
            <a:endParaRPr lang="en-US"/>
          </a:p>
          <a:p>
            <a:pPr marL="285750" indent="-285750">
              <a:lnSpc>
                <a:spcPct val="109000"/>
              </a:lnSpc>
              <a:spcBef>
                <a:spcPts val="600"/>
              </a:spcBef>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However, there are two other types of RODs that may arise:</a:t>
            </a:r>
          </a:p>
          <a:p>
            <a:pPr marL="742950" lvl="1" indent="-285750">
              <a:lnSpc>
                <a:spcPct val="109000"/>
              </a:lnSpc>
              <a:spcBef>
                <a:spcPts val="600"/>
              </a:spcBef>
              <a:buFont typeface="Wingdings" panose="05000000000000000000" pitchFamily="2" charset="2"/>
              <a:buChar char="§"/>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Eligibility Review Due to New Information </a:t>
            </a:r>
          </a:p>
          <a:p>
            <a:pPr marL="742950" lvl="1" indent="-285750">
              <a:lnSpc>
                <a:spcPct val="109000"/>
              </a:lnSpc>
              <a:spcBef>
                <a:spcPts val="600"/>
              </a:spcBef>
              <a:buFont typeface="Wingdings" panose="05000000000000000000" pitchFamily="2" charset="2"/>
              <a:buChar char="§"/>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Eligibility Review Due to Disability Status</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31</a:t>
            </a:fld>
            <a:endParaRPr lang="en-US"/>
          </a:p>
        </p:txBody>
      </p:sp>
    </p:spTree>
    <p:extLst>
      <p:ext uri="{BB962C8B-B14F-4D97-AF65-F5344CB8AC3E}">
        <p14:creationId xmlns:p14="http://schemas.microsoft.com/office/powerpoint/2010/main" val="35314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Verdana Pro Black" panose="020B0A04030504040204" pitchFamily="34" charset="0"/>
                <a:cs typeface="Arial" panose="020B0604020202020204" pitchFamily="34" charset="0"/>
              </a:rPr>
              <a:t>Eligibility Review </a:t>
            </a:r>
            <a:r>
              <a:rPr lang="en-US" sz="1200" b="1">
                <a:solidFill>
                  <a:srgbClr val="00B0F0"/>
                </a:solidFill>
                <a:latin typeface="Verdana Pro Black" panose="020B0A04030504040204" pitchFamily="34" charset="0"/>
                <a:cs typeface="Arial" panose="020B0604020202020204" pitchFamily="34" charset="0"/>
              </a:rPr>
              <a:t>Due to New Information</a:t>
            </a:r>
          </a:p>
          <a:p>
            <a:pPr algn="l"/>
            <a:r>
              <a:rPr lang="en-US" sz="1600" b="1">
                <a:latin typeface="Calibri" panose="020F0502020204030204" pitchFamily="34" charset="0"/>
                <a:ea typeface="Calibri" panose="020F0502020204030204" pitchFamily="34" charset="0"/>
                <a:cs typeface="Calibri" panose="020F0502020204030204" pitchFamily="34" charset="0"/>
              </a:rPr>
              <a:t>Form 1-06; pages 2-3 </a:t>
            </a:r>
          </a:p>
          <a:p>
            <a:pPr algn="l"/>
            <a:r>
              <a:rPr lang="en-US" i="1">
                <a:latin typeface="Calibri" panose="020F0502020204030204" pitchFamily="34" charset="0"/>
                <a:ea typeface="Calibri" panose="020F0502020204030204" pitchFamily="34" charset="0"/>
                <a:cs typeface="Calibri" panose="020F0502020204030204" pitchFamily="34" charset="0"/>
              </a:rPr>
              <a:t>Center Applicant File Review</a:t>
            </a:r>
          </a:p>
          <a:p>
            <a:pPr algn="l"/>
            <a:r>
              <a:rPr lang="en-US" i="1">
                <a:latin typeface="Calibri" panose="020F0502020204030204" pitchFamily="34" charset="0"/>
                <a:ea typeface="Calibri" panose="020F0502020204030204" pitchFamily="34" charset="0"/>
                <a:cs typeface="Calibri" panose="020F0502020204030204" pitchFamily="34" charset="0"/>
              </a:rPr>
              <a:t>Center Recommendation of Denial Form – Eligibility Review/New Information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there is: </a:t>
            </a:r>
            <a:r>
              <a:rPr lang="en-US" sz="1200">
                <a:solidFill>
                  <a:schemeClr val="tx2">
                    <a:lumMod val="75000"/>
                    <a:lumOff val="25000"/>
                  </a:schemeClr>
                </a:solidFill>
              </a:rPr>
              <a:t>new information presented that Admissions Services staff </a:t>
            </a:r>
            <a:r>
              <a:rPr lang="en-US" sz="1200" b="1" u="sng">
                <a:solidFill>
                  <a:srgbClr val="32669A"/>
                </a:solidFill>
              </a:rPr>
              <a:t>could not have reasonably known </a:t>
            </a:r>
            <a:r>
              <a:rPr lang="en-US" sz="1200">
                <a:solidFill>
                  <a:schemeClr val="tx2">
                    <a:lumMod val="75000"/>
                    <a:lumOff val="25000"/>
                  </a:schemeClr>
                </a:solidFill>
              </a:rPr>
              <a:t>at the time the applicant’s qualification for admission was established; and the new information indicates that the applicant offered enrollment </a:t>
            </a:r>
            <a:r>
              <a:rPr lang="en-US" sz="1200" b="1" u="sng">
                <a:solidFill>
                  <a:srgbClr val="32669A"/>
                </a:solidFill>
              </a:rPr>
              <a:t>may no longer meet an eligibility requirement</a:t>
            </a:r>
            <a:r>
              <a:rPr lang="en-US" sz="1200" b="1" u="none">
                <a:solidFill>
                  <a:schemeClr val="tx2">
                    <a:lumMod val="75000"/>
                    <a:lumOff val="25000"/>
                  </a:schemeClr>
                </a:solidFill>
              </a:rPr>
              <a:t>, </a:t>
            </a:r>
            <a:r>
              <a:rPr lang="en-US" sz="1200" b="0" u="none">
                <a:solidFill>
                  <a:schemeClr val="tx2">
                    <a:lumMod val="75000"/>
                    <a:lumOff val="25000"/>
                  </a:schemeClr>
                </a:solidFill>
              </a:rPr>
              <a:t>then it is possible the applicant may NO longer be eligible for enrollment. One of the most common examples is an applicant who Admissions Services found to be eligible and during the center applicant file review process, they get incarcerated or perhaps arrested for a charge that may need to be adjudicated before a decision is made, etc. In this case, the center would complete the Center Recommendation of Denial Form – Eligibility Review/New Information Form and upload it to the OTHER folder within Health E-Folder.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a:solidFill>
                <a:schemeClr val="tx2">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So if the facts and details of your review lead you to believe that the applicant is potentially no longer eligible for Job Corps, then the center must complete the Center Recommendation of Denial Form – Eligibility Review/New Information. This form can be found in PRH Chapter 1 within Form 1-06 and there is a screenshot on the right-hand side of the screen of the first page. It is a 2-page document and is relatively straightforward to complete.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a:solidFill>
                <a:schemeClr val="tx2">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a:solidFill>
                  <a:schemeClr val="tx2">
                    <a:lumMod val="75000"/>
                    <a:lumOff val="25000"/>
                  </a:schemeClr>
                </a:solidFill>
              </a:rPr>
              <a:t>We will talk about the full process for submitting the actual denial in a couple of slides.</a:t>
            </a:r>
            <a:endParaRPr lang="en-US"/>
          </a:p>
          <a:p>
            <a:endParaRPr lang="en-US"/>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32</a:t>
            </a:fld>
            <a:endParaRPr lang="en-US"/>
          </a:p>
        </p:txBody>
      </p:sp>
    </p:spTree>
    <p:extLst>
      <p:ext uri="{BB962C8B-B14F-4D97-AF65-F5344CB8AC3E}">
        <p14:creationId xmlns:p14="http://schemas.microsoft.com/office/powerpoint/2010/main" val="1004821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Verdana Pro Black" panose="020B0A04030504040204" pitchFamily="34" charset="0"/>
                <a:cs typeface="Arial" panose="020B0604020202020204" pitchFamily="34" charset="0"/>
              </a:rPr>
              <a:t>Eligibility Due to </a:t>
            </a:r>
            <a:r>
              <a:rPr lang="en-US" sz="1200" b="1">
                <a:solidFill>
                  <a:srgbClr val="00B0F0"/>
                </a:solidFill>
                <a:latin typeface="Verdana Pro Black" panose="020B0A04030504040204" pitchFamily="34" charset="0"/>
                <a:cs typeface="Arial" panose="020B0604020202020204" pitchFamily="34" charset="0"/>
              </a:rPr>
              <a:t>Disability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ea typeface="Calibri" panose="020F0502020204030204" pitchFamily="34" charset="0"/>
                <a:cs typeface="Times New Roman" panose="02020603050405020304" pitchFamily="18" charset="0"/>
              </a:rPr>
              <a:t>Age and income are eligibility essential requirements (ER) in Exhibit 1-1 of the PRH and cannot be certified by Admissions Services because Admissions Services staff may not review medical documentation, only collect it. By medical documentation, we mean documentation that supports the individual’s disability status.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ea typeface="Calibri" panose="020F0502020204030204" pitchFamily="34" charset="0"/>
                <a:cs typeface="Times New Roman" panose="02020603050405020304" pitchFamily="18" charset="0"/>
              </a:rPr>
              <a:t>An applicant may exceed the upper age limit restriction and/or the applicant may be considered a “family of one” for income purposes and enroll in Job Corps if they have a disability.  </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33</a:t>
            </a:fld>
            <a:endParaRPr lang="en-US"/>
          </a:p>
        </p:txBody>
      </p:sp>
    </p:spTree>
    <p:extLst>
      <p:ext uri="{BB962C8B-B14F-4D97-AF65-F5344CB8AC3E}">
        <p14:creationId xmlns:p14="http://schemas.microsoft.com/office/powerpoint/2010/main" val="1158741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14000"/>
              </a:lnSpc>
              <a:spcBef>
                <a:spcPts val="0"/>
              </a:spcBef>
              <a:spcAft>
                <a:spcPts val="0"/>
              </a:spcAft>
              <a:buClrTx/>
              <a:buSzTx/>
              <a:buFontTx/>
              <a:buNone/>
              <a:tabLst/>
              <a:defRPr/>
            </a:pP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Documentation </a:t>
            </a:r>
            <a:r>
              <a:rPr lang="en-US" sz="1200" b="1">
                <a:latin typeface="Calibri" panose="020F0502020204030204" pitchFamily="34" charset="0"/>
                <a:ea typeface="Calibri" panose="020F0502020204030204" pitchFamily="34" charset="0"/>
                <a:cs typeface="Calibri" panose="020F0502020204030204" pitchFamily="34" charset="0"/>
              </a:rPr>
              <a:t>Supports </a:t>
            </a: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Disability Status?</a:t>
            </a:r>
          </a:p>
          <a:p>
            <a:pPr marL="0" lvl="1">
              <a:lnSpc>
                <a:spcPct val="114000"/>
              </a:lnSpc>
            </a:pPr>
            <a:endParaRPr lang="en-US">
              <a:solidFill>
                <a:schemeClr val="bg2">
                  <a:lumMod val="25000"/>
                </a:schemeClr>
              </a:solidFill>
            </a:endParaRPr>
          </a:p>
          <a:p>
            <a:pPr marL="0" lvl="1">
              <a:lnSpc>
                <a:spcPct val="114000"/>
              </a:lnSpc>
            </a:pPr>
            <a:r>
              <a:rPr lang="en-US">
                <a:solidFill>
                  <a:schemeClr val="bg2">
                    <a:lumMod val="25000"/>
                  </a:schemeClr>
                </a:solidFill>
              </a:rPr>
              <a:t>If the documentation </a:t>
            </a:r>
            <a:r>
              <a:rPr lang="en-US" b="1" u="sng">
                <a:solidFill>
                  <a:schemeClr val="bg2">
                    <a:lumMod val="25000"/>
                  </a:schemeClr>
                </a:solidFill>
              </a:rPr>
              <a:t>supports</a:t>
            </a:r>
            <a:r>
              <a:rPr lang="en-US">
                <a:solidFill>
                  <a:schemeClr val="bg2">
                    <a:lumMod val="25000"/>
                  </a:schemeClr>
                </a:solidFill>
              </a:rPr>
              <a:t> that the individual is a person with a disability, </a:t>
            </a:r>
            <a:r>
              <a:rPr lang="en-US" b="1">
                <a:solidFill>
                  <a:schemeClr val="bg2">
                    <a:lumMod val="25000"/>
                  </a:schemeClr>
                </a:solidFill>
              </a:rPr>
              <a:t>the file review process continues</a:t>
            </a:r>
            <a:r>
              <a:rPr lang="en-US">
                <a:solidFill>
                  <a:schemeClr val="bg2">
                    <a:lumMod val="25000"/>
                  </a:schemeClr>
                </a:solidFill>
              </a:rPr>
              <a:t>.</a:t>
            </a:r>
          </a:p>
          <a:p>
            <a:pPr marL="0" lvl="1">
              <a:lnSpc>
                <a:spcPct val="114000"/>
              </a:lnSpc>
            </a:pPr>
            <a:endParaRPr lang="en-US">
              <a:solidFill>
                <a:schemeClr val="bg2">
                  <a:lumMod val="25000"/>
                </a:schemeClr>
              </a:solidFill>
            </a:endParaRPr>
          </a:p>
          <a:p>
            <a:pPr marL="0" marR="0" lvl="1" indent="0" algn="l" defTabSz="914400" rtl="0" eaLnBrk="1" fontAlgn="auto" latinLnBrk="0" hangingPunct="1">
              <a:lnSpc>
                <a:spcPct val="114000"/>
              </a:lnSpc>
              <a:spcBef>
                <a:spcPts val="0"/>
              </a:spcBef>
              <a:spcAft>
                <a:spcPts val="0"/>
              </a:spcAft>
              <a:buClrTx/>
              <a:buSzTx/>
              <a:buFontTx/>
              <a:buNone/>
              <a:tabLst/>
              <a:defRPr/>
            </a:pP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Documentation</a:t>
            </a:r>
            <a:r>
              <a:rPr lang="en-US" sz="1200" b="1">
                <a:solidFill>
                  <a:srgbClr val="32669A"/>
                </a:solidFill>
                <a:latin typeface="Calibri" panose="020F0502020204030204" pitchFamily="34" charset="0"/>
                <a:ea typeface="Calibri" panose="020F0502020204030204" pitchFamily="34" charset="0"/>
                <a:cs typeface="Calibri" panose="020F0502020204030204" pitchFamily="34" charset="0"/>
              </a:rPr>
              <a:t> </a:t>
            </a:r>
            <a:r>
              <a:rPr lang="en-US" sz="1200" b="1">
                <a:latin typeface="Calibri" panose="020F0502020204030204" pitchFamily="34" charset="0"/>
                <a:ea typeface="Calibri" panose="020F0502020204030204" pitchFamily="34" charset="0"/>
                <a:cs typeface="Calibri" panose="020F0502020204030204" pitchFamily="34" charset="0"/>
              </a:rPr>
              <a:t>Does </a:t>
            </a:r>
            <a:r>
              <a:rPr lang="en-US" sz="1200" b="1" u="sng">
                <a:solidFill>
                  <a:srgbClr val="C00000"/>
                </a:solidFill>
                <a:latin typeface="Calibri" panose="020F0502020204030204" pitchFamily="34" charset="0"/>
                <a:ea typeface="Calibri" panose="020F0502020204030204" pitchFamily="34" charset="0"/>
                <a:cs typeface="Calibri" panose="020F0502020204030204" pitchFamily="34" charset="0"/>
              </a:rPr>
              <a:t>Not </a:t>
            </a:r>
            <a:r>
              <a:rPr lang="en-US" sz="1200" b="1">
                <a:latin typeface="Calibri" panose="020F0502020204030204" pitchFamily="34" charset="0"/>
                <a:ea typeface="Calibri" panose="020F0502020204030204" pitchFamily="34" charset="0"/>
                <a:cs typeface="Calibri" panose="020F0502020204030204" pitchFamily="34" charset="0"/>
              </a:rPr>
              <a:t>Support</a:t>
            </a:r>
            <a:r>
              <a:rPr lang="en-US" sz="1200" b="1">
                <a:solidFill>
                  <a:srgbClr val="32669A"/>
                </a:solidFill>
                <a:latin typeface="Calibri" panose="020F0502020204030204" pitchFamily="34" charset="0"/>
                <a:ea typeface="Calibri" panose="020F0502020204030204" pitchFamily="34" charset="0"/>
                <a:cs typeface="Calibri" panose="020F0502020204030204" pitchFamily="34" charset="0"/>
              </a:rPr>
              <a:t> </a:t>
            </a: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Disability Status?</a:t>
            </a:r>
          </a:p>
          <a:p>
            <a:pPr marL="0" lvl="1">
              <a:lnSpc>
                <a:spcPct val="114000"/>
              </a:lnSpc>
            </a:pPr>
            <a:endParaRPr lang="en-US">
              <a:solidFill>
                <a:schemeClr val="bg2">
                  <a:lumMod val="25000"/>
                </a:schemeClr>
              </a:solidFill>
            </a:endParaRPr>
          </a:p>
          <a:p>
            <a:pPr marL="0" lvl="1">
              <a:lnSpc>
                <a:spcPct val="114000"/>
              </a:lnSpc>
            </a:pPr>
            <a:r>
              <a:rPr lang="en-US">
                <a:solidFill>
                  <a:schemeClr val="bg2">
                    <a:lumMod val="25000"/>
                  </a:schemeClr>
                </a:solidFill>
              </a:rPr>
              <a:t>If there is </a:t>
            </a:r>
            <a:r>
              <a:rPr lang="en-US" b="1" u="sng">
                <a:solidFill>
                  <a:schemeClr val="bg2">
                    <a:lumMod val="25000"/>
                  </a:schemeClr>
                </a:solidFill>
              </a:rPr>
              <a:t>no documentation</a:t>
            </a:r>
            <a:r>
              <a:rPr lang="en-US" b="1">
                <a:solidFill>
                  <a:schemeClr val="bg2">
                    <a:lumMod val="25000"/>
                  </a:schemeClr>
                </a:solidFill>
              </a:rPr>
              <a:t> </a:t>
            </a:r>
            <a:r>
              <a:rPr lang="en-US">
                <a:solidFill>
                  <a:schemeClr val="bg2">
                    <a:lumMod val="25000"/>
                  </a:schemeClr>
                </a:solidFill>
              </a:rPr>
              <a:t>or the documentation </a:t>
            </a:r>
            <a:r>
              <a:rPr lang="en-US" b="1" u="sng">
                <a:solidFill>
                  <a:schemeClr val="bg2">
                    <a:lumMod val="25000"/>
                  </a:schemeClr>
                </a:solidFill>
              </a:rPr>
              <a:t>does not support</a:t>
            </a:r>
            <a:r>
              <a:rPr lang="en-US" b="1">
                <a:solidFill>
                  <a:schemeClr val="bg2">
                    <a:lumMod val="25000"/>
                  </a:schemeClr>
                </a:solidFill>
              </a:rPr>
              <a:t> </a:t>
            </a:r>
            <a:r>
              <a:rPr lang="en-US">
                <a:solidFill>
                  <a:schemeClr val="bg2">
                    <a:lumMod val="25000"/>
                  </a:schemeClr>
                </a:solidFill>
              </a:rPr>
              <a:t>that the individual is a person with a disability, give the applicant an opportunity to provide the documentation within the center’s file review timeframes. If the applicant does not provide documentation of disability, then the center </a:t>
            </a:r>
            <a:r>
              <a:rPr lang="en-US" b="1" u="sng">
                <a:solidFill>
                  <a:schemeClr val="bg2">
                    <a:lumMod val="25000"/>
                  </a:schemeClr>
                </a:solidFill>
              </a:rPr>
              <a:t>must complete and upload </a:t>
            </a:r>
            <a:r>
              <a:rPr lang="en-US">
                <a:solidFill>
                  <a:schemeClr val="bg2">
                    <a:lumMod val="25000"/>
                  </a:schemeClr>
                </a:solidFill>
              </a:rPr>
              <a:t>the </a:t>
            </a:r>
            <a:r>
              <a:rPr lang="en-US" b="1" i="1">
                <a:solidFill>
                  <a:schemeClr val="bg2">
                    <a:lumMod val="25000"/>
                  </a:schemeClr>
                </a:solidFill>
              </a:rPr>
              <a:t>Center Recommendation of Denial Form for Age or Low Income Due to Disability Status </a:t>
            </a:r>
            <a:r>
              <a:rPr lang="en-US" b="0" i="0">
                <a:solidFill>
                  <a:schemeClr val="bg2">
                    <a:lumMod val="25000"/>
                  </a:schemeClr>
                </a:solidFill>
              </a:rPr>
              <a:t>which is found in Form 1-06 on page 4 along with any supporting documentation if the disability is not obvious and submit the file for regional review. </a:t>
            </a:r>
          </a:p>
          <a:p>
            <a:pPr marL="0" lvl="1">
              <a:lnSpc>
                <a:spcPct val="114000"/>
              </a:lnSpc>
            </a:pPr>
            <a:endParaRPr lang="en-US" b="0" i="0">
              <a:solidFill>
                <a:schemeClr val="bg2">
                  <a:lumMod val="25000"/>
                </a:schemeClr>
              </a:solidFill>
            </a:endParaRPr>
          </a:p>
          <a:p>
            <a:pPr marL="0" lvl="1">
              <a:lnSpc>
                <a:spcPct val="114000"/>
              </a:lnSpc>
            </a:pPr>
            <a:r>
              <a:rPr lang="en-US" b="0" i="0">
                <a:solidFill>
                  <a:schemeClr val="bg2">
                    <a:lumMod val="25000"/>
                  </a:schemeClr>
                </a:solidFill>
              </a:rPr>
              <a:t>As you can see from the screenshot on the slide, the form is very simple. Basically, you select the category such as “age” and then explain they the applicant is not a person with a disability (i.e., the disability is not obvious, and the applicant did not provide documentation of their disability despite being given opportunities to do so).</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34</a:t>
            </a:fld>
            <a:endParaRPr lang="en-US"/>
          </a:p>
        </p:txBody>
      </p:sp>
    </p:spTree>
    <p:extLst>
      <p:ext uri="{BB962C8B-B14F-4D97-AF65-F5344CB8AC3E}">
        <p14:creationId xmlns:p14="http://schemas.microsoft.com/office/powerpoint/2010/main" val="27120255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Submitting Recommendations of Denial For Regional Office Review</a:t>
            </a:r>
          </a:p>
          <a:p>
            <a:endParaRPr lang="en-US" b="1"/>
          </a:p>
          <a:p>
            <a:r>
              <a:rPr lang="en-US" b="0"/>
              <a:t>Now we are going to talk about how to submit a recommendation of denial to the respective regional office.</a:t>
            </a:r>
          </a:p>
        </p:txBody>
      </p:sp>
      <p:sp>
        <p:nvSpPr>
          <p:cNvPr id="4" name="Slide Number Placeholder 3"/>
          <p:cNvSpPr>
            <a:spLocks noGrp="1"/>
          </p:cNvSpPr>
          <p:nvPr>
            <p:ph type="sldNum" sz="quarter" idx="5"/>
          </p:nvPr>
        </p:nvSpPr>
        <p:spPr/>
        <p:txBody>
          <a:bodyPr/>
          <a:lstStyle/>
          <a:p>
            <a:fld id="{E35AC313-A051-49F8-8552-3392935EC2E2}" type="slidenum">
              <a:rPr lang="en-US" smtClean="0"/>
              <a:t>35</a:t>
            </a:fld>
            <a:endParaRPr lang="en-US"/>
          </a:p>
        </p:txBody>
      </p:sp>
    </p:spTree>
    <p:extLst>
      <p:ext uri="{BB962C8B-B14F-4D97-AF65-F5344CB8AC3E}">
        <p14:creationId xmlns:p14="http://schemas.microsoft.com/office/powerpoint/2010/main" val="2722029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0B0F0"/>
                </a:solidFill>
              </a:rPr>
              <a:t>How to Notify </a:t>
            </a:r>
            <a:r>
              <a:rPr lang="en-US" sz="1200" b="1"/>
              <a:t>the Regional Office of Recommendations of Denial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80808"/>
                </a:solidFill>
              </a:rPr>
              <a:t>There are 3 basic steps that must be completed to submit a recommendation of denial of enrollment for Regional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80808"/>
                </a:solidFill>
              </a:rPr>
              <a:t>Step 1 – Note – there are screenshots on the right hand of the screen to provide you visual guidance and this graphic may be found on the Job Corps Disability Website (the link is at the bottom of the slide). Go to the Wellness and Accommodation Module within CIS E-Folder and select “Health E-Folder.” Then select “Notify Regional Review” and a student lookup screen will pop up. Select the applicant being recommended for denial on the student lookup screen.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80808"/>
                </a:solidFill>
              </a:rPr>
              <a:t>Step 2 – Once the specific applicant recommended for denial of enrollment has been identified and selected, click on the “Flag for Regional Review” button.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80808"/>
                </a:solidFill>
              </a:rPr>
              <a:t>Step 3 – Then the HWD MUST inform Records that an applicant is being recommended for Regional Review. Records must then change the status of the applicant to “Regional Review” within OASIS Pending Arrivals.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80808"/>
                </a:solidFill>
              </a:rPr>
              <a:t>Key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80808"/>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80808"/>
                </a:solidFill>
              </a:rPr>
              <a:t>All THREE steps must be completed. If only step 3 is completed, then the Regional Office will not be notified via email that an applicant file is ready for review. In other words, step 2 triggers the notification to Humanitas and to the Regional Office. Step 3 must be completed to change the applicant’s file review status to the correct one (i.e., from pending center review to regional review).</a:t>
            </a:r>
          </a:p>
          <a:p>
            <a:r>
              <a:rPr lang="en-US"/>
              <a:t> </a:t>
            </a:r>
          </a:p>
        </p:txBody>
      </p:sp>
      <p:sp>
        <p:nvSpPr>
          <p:cNvPr id="4" name="Slide Number Placeholder 3"/>
          <p:cNvSpPr>
            <a:spLocks noGrp="1"/>
          </p:cNvSpPr>
          <p:nvPr>
            <p:ph type="sldNum" sz="quarter" idx="5"/>
          </p:nvPr>
        </p:nvSpPr>
        <p:spPr/>
        <p:txBody>
          <a:bodyPr/>
          <a:lstStyle/>
          <a:p>
            <a:fld id="{E065BC2B-35A0-4E2A-92C9-8BE3E13D8B7D}" type="slidenum">
              <a:rPr lang="en-US" smtClean="0"/>
              <a:t>36</a:t>
            </a:fld>
            <a:endParaRPr lang="en-US"/>
          </a:p>
        </p:txBody>
      </p:sp>
    </p:spTree>
    <p:extLst>
      <p:ext uri="{BB962C8B-B14F-4D97-AF65-F5344CB8AC3E}">
        <p14:creationId xmlns:p14="http://schemas.microsoft.com/office/powerpoint/2010/main" val="28187249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Calibri" panose="020F0502020204030204" pitchFamily="34" charset="0"/>
                <a:ea typeface="Calibri" panose="020F0502020204030204" pitchFamily="34" charset="0"/>
                <a:cs typeface="Calibri" panose="020F0502020204030204" pitchFamily="34" charset="0"/>
              </a:rPr>
              <a:t>What Information Must Be Provided to Records to Include on the Center File Review Tracking Log?</a:t>
            </a:r>
          </a:p>
          <a:p>
            <a:pPr marL="0" lvl="1" algn="l">
              <a:lnSpc>
                <a:spcPct val="109000"/>
              </a:lnSpc>
              <a:spcBef>
                <a:spcPts val="600"/>
              </a:spcBef>
              <a:buClr>
                <a:schemeClr val="accent5"/>
              </a:buClr>
            </a:pPr>
            <a:endParaRPr lang="en-US" sz="1200">
              <a:latin typeface="Calibri" panose="020F0502020204030204" pitchFamily="34" charset="0"/>
              <a:ea typeface="Calibri" panose="020F0502020204030204" pitchFamily="34" charset="0"/>
              <a:cs typeface="Calibri" panose="020F0502020204030204" pitchFamily="34" charset="0"/>
            </a:endParaRPr>
          </a:p>
          <a:p>
            <a:pPr marL="0" marR="0" lvl="1" indent="0" algn="l" defTabSz="914400" rtl="0" eaLnBrk="1" fontAlgn="auto" latinLnBrk="0" hangingPunct="1">
              <a:lnSpc>
                <a:spcPct val="109000"/>
              </a:lnSpc>
              <a:spcBef>
                <a:spcPts val="600"/>
              </a:spcBef>
              <a:spcAft>
                <a:spcPts val="0"/>
              </a:spcAft>
              <a:buClr>
                <a:schemeClr val="accent5"/>
              </a:buClr>
              <a:buSzTx/>
              <a:buFontTx/>
              <a:buNone/>
              <a:tabLst/>
              <a:defRPr/>
            </a:pPr>
            <a:r>
              <a:rPr lang="en-US" sz="1200" b="1">
                <a:latin typeface="Calibri" panose="020F0502020204030204" pitchFamily="34" charset="0"/>
                <a:ea typeface="Calibri" panose="020F0502020204030204" pitchFamily="34" charset="0"/>
                <a:cs typeface="Calibri" panose="020F0502020204030204" pitchFamily="34" charset="0"/>
              </a:rPr>
              <a:t>Answer:</a:t>
            </a:r>
            <a:r>
              <a:rPr lang="en-US" sz="1200">
                <a:latin typeface="Calibri" panose="020F0502020204030204" pitchFamily="34" charset="0"/>
                <a:ea typeface="Calibri" panose="020F0502020204030204" pitchFamily="34" charset="0"/>
                <a:cs typeface="Calibri" panose="020F0502020204030204" pitchFamily="34" charset="0"/>
              </a:rPr>
              <a:t> File review outcome information without any PHI.</a:t>
            </a:r>
          </a:p>
          <a:p>
            <a:pPr marL="0" lvl="1" algn="l">
              <a:lnSpc>
                <a:spcPct val="109000"/>
              </a:lnSpc>
              <a:spcBef>
                <a:spcPts val="600"/>
              </a:spcBef>
              <a:buClr>
                <a:schemeClr val="accent5"/>
              </a:buClr>
            </a:pPr>
            <a:endParaRPr lang="en-US" sz="1200">
              <a:latin typeface="Calibri" panose="020F0502020204030204" pitchFamily="34" charset="0"/>
              <a:ea typeface="Calibri" panose="020F0502020204030204" pitchFamily="34" charset="0"/>
              <a:cs typeface="Calibri" panose="020F0502020204030204" pitchFamily="34" charset="0"/>
            </a:endParaRPr>
          </a:p>
          <a:p>
            <a:pPr marL="0" lvl="1" algn="l">
              <a:lnSpc>
                <a:spcPct val="109000"/>
              </a:lnSpc>
              <a:spcBef>
                <a:spcPts val="600"/>
              </a:spcBef>
              <a:buClr>
                <a:schemeClr val="accent5"/>
              </a:buClr>
            </a:pPr>
            <a:r>
              <a:rPr lang="en-US" sz="1200">
                <a:latin typeface="Calibri" panose="020F0502020204030204" pitchFamily="34" charset="0"/>
                <a:ea typeface="Calibri" panose="020F0502020204030204" pitchFamily="34" charset="0"/>
                <a:cs typeface="Calibri" panose="020F0502020204030204" pitchFamily="34" charset="0"/>
              </a:rPr>
              <a:t>Any Protected Health Information (PHI) (e.g., CMHC/TEAP) within the comments section (see the purple highlighted cells in this example) </a:t>
            </a:r>
            <a:r>
              <a:rPr lang="en-US" sz="1200" b="1" u="sng">
                <a:latin typeface="Calibri" panose="020F0502020204030204" pitchFamily="34" charset="0"/>
                <a:ea typeface="Calibri" panose="020F0502020204030204" pitchFamily="34" charset="0"/>
                <a:cs typeface="Calibri" panose="020F0502020204030204" pitchFamily="34" charset="0"/>
              </a:rPr>
              <a:t>MUST be redacted</a:t>
            </a:r>
            <a:r>
              <a:rPr lang="en-US" sz="1200">
                <a:latin typeface="Calibri" panose="020F0502020204030204" pitchFamily="34" charset="0"/>
                <a:ea typeface="Calibri" panose="020F0502020204030204" pitchFamily="34" charset="0"/>
                <a:cs typeface="Calibri" panose="020F0502020204030204" pitchFamily="34" charset="0"/>
              </a:rPr>
              <a:t>. For example, the HWD would only report the following to Records for the applicant above: </a:t>
            </a:r>
          </a:p>
          <a:p>
            <a:pPr marL="0" lvl="1" algn="l">
              <a:lnSpc>
                <a:spcPct val="109000"/>
              </a:lnSpc>
              <a:spcBef>
                <a:spcPts val="600"/>
              </a:spcBef>
              <a:buClr>
                <a:schemeClr val="accent5"/>
              </a:buClr>
            </a:pPr>
            <a:endParaRPr lang="en-US" sz="1200">
              <a:latin typeface="Calibri" panose="020F0502020204030204" pitchFamily="34" charset="0"/>
              <a:ea typeface="Calibri" panose="020F0502020204030204" pitchFamily="34" charset="0"/>
              <a:cs typeface="Calibri" panose="020F0502020204030204" pitchFamily="34" charset="0"/>
            </a:endParaRPr>
          </a:p>
          <a:p>
            <a:pPr marL="0" lvl="1" algn="l">
              <a:lnSpc>
                <a:spcPct val="109000"/>
              </a:lnSpc>
              <a:spcBef>
                <a:spcPts val="600"/>
              </a:spcBef>
              <a:buClr>
                <a:schemeClr val="accent5"/>
              </a:buClr>
            </a:pPr>
            <a:r>
              <a:rPr lang="en-US" sz="1200" b="1">
                <a:solidFill>
                  <a:srgbClr val="00B0F0"/>
                </a:solidFill>
                <a:latin typeface="Calibri" panose="020F0502020204030204" pitchFamily="34" charset="0"/>
                <a:ea typeface="Calibri" panose="020F0502020204030204" pitchFamily="34" charset="0"/>
                <a:cs typeface="Calibri" panose="020F0502020204030204" pitchFamily="34" charset="0"/>
              </a:rPr>
              <a:t>“Davis, Mark (1234567) – recommending denial of enrollment to the Regional Office.”</a:t>
            </a:r>
          </a:p>
          <a:p>
            <a:pPr algn="l"/>
            <a:endParaRPr lang="en-US"/>
          </a:p>
          <a:p>
            <a:endParaRPr lang="en-US"/>
          </a:p>
        </p:txBody>
      </p:sp>
      <p:sp>
        <p:nvSpPr>
          <p:cNvPr id="4" name="Slide Number Placeholder 3"/>
          <p:cNvSpPr>
            <a:spLocks noGrp="1"/>
          </p:cNvSpPr>
          <p:nvPr>
            <p:ph type="sldNum" sz="quarter" idx="5"/>
          </p:nvPr>
        </p:nvSpPr>
        <p:spPr/>
        <p:txBody>
          <a:bodyPr/>
          <a:lstStyle/>
          <a:p>
            <a:fld id="{42C2F585-99E8-4DCF-AFFB-053C65AC671F}" type="slidenum">
              <a:rPr lang="en-US" smtClean="0"/>
              <a:t>37</a:t>
            </a:fld>
            <a:endParaRPr lang="en-US"/>
          </a:p>
        </p:txBody>
      </p:sp>
    </p:spTree>
    <p:extLst>
      <p:ext uri="{BB962C8B-B14F-4D97-AF65-F5344CB8AC3E}">
        <p14:creationId xmlns:p14="http://schemas.microsoft.com/office/powerpoint/2010/main" val="3488519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How do you know if your recommendation of denial file submission was received?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will always receive an email confirmation from Humanitas within 24-48 hours of flagging the file for review. Here is a screenshot of the email confirmation that is sent to centers when a file is received for regional review.</a:t>
            </a:r>
          </a:p>
          <a:p>
            <a:endParaRPr lang="en-US"/>
          </a:p>
          <a:p>
            <a:r>
              <a:rPr lang="en-US"/>
              <a:t>What do you do if you do not receive the confirmation email?</a:t>
            </a:r>
          </a:p>
          <a:p>
            <a:pPr marL="0" indent="0" algn="l">
              <a:buNone/>
            </a:pPr>
            <a:r>
              <a:rPr lang="en-US" sz="1200"/>
              <a:t>Contact your </a:t>
            </a:r>
            <a:r>
              <a:rPr lang="en-US" sz="1200" b="1">
                <a:solidFill>
                  <a:srgbClr val="00B0F0"/>
                </a:solidFill>
              </a:rPr>
              <a:t>Regional Disability Coordinator </a:t>
            </a:r>
            <a:r>
              <a:rPr lang="en-US" sz="1200"/>
              <a:t>to inquire!</a:t>
            </a:r>
            <a:endParaRPr lang="en-US"/>
          </a:p>
        </p:txBody>
      </p:sp>
      <p:sp>
        <p:nvSpPr>
          <p:cNvPr id="4" name="Slide Number Placeholder 3"/>
          <p:cNvSpPr>
            <a:spLocks noGrp="1"/>
          </p:cNvSpPr>
          <p:nvPr>
            <p:ph type="sldNum" sz="quarter" idx="5"/>
          </p:nvPr>
        </p:nvSpPr>
        <p:spPr/>
        <p:txBody>
          <a:bodyPr/>
          <a:lstStyle/>
          <a:p>
            <a:fld id="{E065BC2B-35A0-4E2A-92C9-8BE3E13D8B7D}" type="slidenum">
              <a:rPr lang="en-US" smtClean="0"/>
              <a:t>38</a:t>
            </a:fld>
            <a:endParaRPr lang="en-US"/>
          </a:p>
        </p:txBody>
      </p:sp>
    </p:spTree>
    <p:extLst>
      <p:ext uri="{BB962C8B-B14F-4D97-AF65-F5344CB8AC3E}">
        <p14:creationId xmlns:p14="http://schemas.microsoft.com/office/powerpoint/2010/main" val="42762247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#7 – Wellness Tracking Log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As we touched upon in Sections 3 and 4, Wellness must maintain its own internal tracking log.</a:t>
            </a:r>
            <a:endParaRPr lang="en-US" sz="1100">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39</a:t>
            </a:fld>
            <a:endParaRPr lang="en-US"/>
          </a:p>
        </p:txBody>
      </p:sp>
    </p:spTree>
    <p:extLst>
      <p:ext uri="{BB962C8B-B14F-4D97-AF65-F5344CB8AC3E}">
        <p14:creationId xmlns:p14="http://schemas.microsoft.com/office/powerpoint/2010/main" val="2166108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lnSpc>
                <a:spcPct val="109000"/>
              </a:lnSpc>
            </a:pPr>
            <a:r>
              <a:rPr lang="en-US" sz="1200">
                <a:latin typeface="Calibri" panose="020F0502020204030204" pitchFamily="34" charset="0"/>
                <a:ea typeface="Calibri" panose="020F0502020204030204" pitchFamily="34" charset="0"/>
                <a:cs typeface="Calibri" panose="020F0502020204030204" pitchFamily="34" charset="0"/>
              </a:rPr>
              <a:t>Audience question: </a:t>
            </a:r>
            <a:r>
              <a:rPr lang="en-US" sz="1200" b="1">
                <a:ln w="0"/>
                <a:solidFill>
                  <a:srgbClr val="0070C0"/>
                </a:solidFill>
                <a:latin typeface="Calibri" panose="020F0502020204030204" pitchFamily="34" charset="0"/>
                <a:ea typeface="Calibri" panose="020F0502020204030204" pitchFamily="34" charset="0"/>
                <a:cs typeface="Calibri" panose="020F0502020204030204" pitchFamily="34" charset="0"/>
              </a:rPr>
              <a:t>What are the roles and responsibilities of a </a:t>
            </a:r>
            <a:r>
              <a:rPr lang="en-US" sz="1200" b="1">
                <a:ln w="0"/>
                <a:latin typeface="Calibri" panose="020F0502020204030204" pitchFamily="34" charset="0"/>
                <a:ea typeface="Calibri" panose="020F0502020204030204" pitchFamily="34" charset="0"/>
                <a:cs typeface="Calibri" panose="020F0502020204030204" pitchFamily="34" charset="0"/>
              </a:rPr>
              <a:t>File Review Coordinator?</a:t>
            </a:r>
          </a:p>
          <a:p>
            <a:endParaRPr lang="en-US"/>
          </a:p>
        </p:txBody>
      </p:sp>
      <p:sp>
        <p:nvSpPr>
          <p:cNvPr id="4" name="Slide Number Placeholder 3"/>
          <p:cNvSpPr>
            <a:spLocks noGrp="1"/>
          </p:cNvSpPr>
          <p:nvPr>
            <p:ph type="sldNum" sz="quarter" idx="5"/>
          </p:nvPr>
        </p:nvSpPr>
        <p:spPr/>
        <p:txBody>
          <a:bodyPr/>
          <a:lstStyle/>
          <a:p>
            <a:fld id="{9F77764E-0E8F-174A-BB9E-CF464499C6DB}" type="slidenum">
              <a:rPr lang="en-US" smtClean="0"/>
              <a:t>4</a:t>
            </a:fld>
            <a:endParaRPr lang="en-US"/>
          </a:p>
        </p:txBody>
      </p:sp>
    </p:spTree>
    <p:extLst>
      <p:ext uri="{BB962C8B-B14F-4D97-AF65-F5344CB8AC3E}">
        <p14:creationId xmlns:p14="http://schemas.microsoft.com/office/powerpoint/2010/main" val="3537908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Wellness Tracking Log (WTL) - </a:t>
            </a:r>
            <a:r>
              <a:rPr lang="en-US" altLang="ko-KR" sz="1200" b="1">
                <a:latin typeface="+mj-lt"/>
                <a:ea typeface="맑은 고딕" panose="020B0503020000020004" pitchFamily="50" charset="-127"/>
              </a:rPr>
              <a:t>PRH Chapter 1: 1.5(R2)(b)</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a:ea typeface="맑은 고딕" panose="020B0503020000020004" pitchFamily="50" charset="-127"/>
              </a:rPr>
              <a:t>Each applicant file review must be logged on the Wellness Tracking Log and every file </a:t>
            </a:r>
            <a:r>
              <a:rPr lang="en-US" altLang="ko-KR" b="1">
                <a:solidFill>
                  <a:schemeClr val="accent3">
                    <a:lumMod val="75000"/>
                  </a:schemeClr>
                </a:solidFill>
                <a:ea typeface="맑은 고딕" panose="020B0503020000020004" pitchFamily="50" charset="-127"/>
              </a:rPr>
              <a:t>must have a </a:t>
            </a:r>
            <a:r>
              <a:rPr lang="en-US" altLang="ko-KR" b="1" u="sng">
                <a:solidFill>
                  <a:schemeClr val="accent3">
                    <a:lumMod val="75000"/>
                  </a:schemeClr>
                </a:solidFill>
                <a:ea typeface="맑은 고딕" panose="020B0503020000020004" pitchFamily="50" charset="-127"/>
              </a:rPr>
              <a:t>final disposition (i.e., the conclusion or outcome of the applicant file review) documented.</a:t>
            </a:r>
            <a:r>
              <a:rPr lang="en-US" altLang="ko-KR" b="1" u="none">
                <a:solidFill>
                  <a:schemeClr val="accent3">
                    <a:lumMod val="75000"/>
                  </a:schemeClr>
                </a:solidFill>
                <a:ea typeface="맑은 고딕" panose="020B0503020000020004" pitchFamily="50" charset="-127"/>
              </a:rPr>
              <a:t> </a:t>
            </a:r>
            <a:r>
              <a:rPr lang="en-US" altLang="ko-KR" b="0" u="none">
                <a:solidFill>
                  <a:schemeClr val="accent3">
                    <a:lumMod val="75000"/>
                  </a:schemeClr>
                </a:solidFill>
                <a:ea typeface="맑은 고딕" panose="020B0503020000020004" pitchFamily="50" charset="-127"/>
              </a:rPr>
              <a:t>T</a:t>
            </a:r>
            <a:r>
              <a:rPr lang="en-US"/>
              <a:t>he items listed in this table are the ones that are necessary to adequately track the AFR process.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a:ea typeface="맑은 고딕" panose="020B0503020000020004" pitchFamily="50" charset="-127"/>
              </a:rPr>
              <a:t>The HWD </a:t>
            </a:r>
            <a:r>
              <a:rPr lang="en-US" altLang="ko-KR" b="1" u="sng">
                <a:ea typeface="맑은 고딕" panose="020B0503020000020004" pitchFamily="50" charset="-127"/>
              </a:rPr>
              <a:t>must report</a:t>
            </a:r>
            <a:r>
              <a:rPr lang="en-US" altLang="ko-KR" b="1">
                <a:ea typeface="맑은 고딕" panose="020B0503020000020004" pitchFamily="50" charset="-127"/>
              </a:rPr>
              <a:t> </a:t>
            </a:r>
            <a:r>
              <a:rPr lang="en-US" altLang="ko-KR">
                <a:ea typeface="맑은 고딕" panose="020B0503020000020004" pitchFamily="50" charset="-127"/>
              </a:rPr>
              <a:t>the </a:t>
            </a:r>
            <a:r>
              <a:rPr lang="en-US" altLang="ko-KR" b="1">
                <a:ea typeface="맑은 고딕" panose="020B0503020000020004" pitchFamily="50" charset="-127"/>
              </a:rPr>
              <a:t>information recorded in the “peach” columns </a:t>
            </a:r>
            <a:r>
              <a:rPr lang="en-US"/>
              <a:t>(i.e., HWD Reviewer, Date HWD Review Complete, etc.) </a:t>
            </a:r>
            <a:r>
              <a:rPr lang="en-US" altLang="ko-KR">
                <a:ea typeface="맑은 고딕" panose="020B0503020000020004" pitchFamily="50" charset="-127"/>
              </a:rPr>
              <a:t>to Records for inclusion in the Center’s File Review Tracking log. </a:t>
            </a:r>
          </a:p>
          <a:p>
            <a:endParaRPr lang="en-US"/>
          </a:p>
          <a:p>
            <a:pPr marL="0" indent="0">
              <a:lnSpc>
                <a:spcPct val="109000"/>
              </a:lnSpc>
              <a:spcBef>
                <a:spcPts val="600"/>
              </a:spcBef>
              <a:buFont typeface="Wingdings" panose="05000000000000000000" pitchFamily="2" charset="2"/>
              <a:buNone/>
            </a:pPr>
            <a:r>
              <a:rPr lang="en-US" altLang="ko-KR" b="1">
                <a:ea typeface="맑은 고딕" panose="020B0503020000020004" pitchFamily="50" charset="-127"/>
              </a:rPr>
              <a:t>Protected Health Information</a:t>
            </a:r>
            <a:r>
              <a:rPr lang="en-US" altLang="ko-KR">
                <a:ea typeface="맑은 고딕" panose="020B0503020000020004" pitchFamily="50" charset="-127"/>
              </a:rPr>
              <a:t>, such as titles of QHPs, medical or special education document references, etc. </a:t>
            </a:r>
            <a:r>
              <a:rPr lang="en-US" altLang="ko-KR" b="1" u="sng">
                <a:solidFill>
                  <a:schemeClr val="accent3">
                    <a:lumMod val="75000"/>
                  </a:schemeClr>
                </a:solidFill>
                <a:ea typeface="맑은 고딕" panose="020B0503020000020004" pitchFamily="50" charset="-127"/>
              </a:rPr>
              <a:t>must be redacted </a:t>
            </a:r>
            <a:r>
              <a:rPr lang="en-US" altLang="ko-KR">
                <a:ea typeface="맑은 고딕" panose="020B0503020000020004" pitchFamily="50" charset="-127"/>
              </a:rPr>
              <a:t>and only documented on the Wellness Tracking Log.</a:t>
            </a:r>
          </a:p>
        </p:txBody>
      </p:sp>
      <p:sp>
        <p:nvSpPr>
          <p:cNvPr id="4" name="Slide Number Placeholder 3"/>
          <p:cNvSpPr>
            <a:spLocks noGrp="1"/>
          </p:cNvSpPr>
          <p:nvPr>
            <p:ph type="sldNum" sz="quarter" idx="5"/>
          </p:nvPr>
        </p:nvSpPr>
        <p:spPr/>
        <p:txBody>
          <a:bodyPr/>
          <a:lstStyle/>
          <a:p>
            <a:fld id="{237AE796-97CE-4335-9D88-5F0EBDF33482}" type="slidenum">
              <a:rPr lang="en-US" smtClean="0"/>
              <a:t>40</a:t>
            </a:fld>
            <a:endParaRPr lang="en-US"/>
          </a:p>
        </p:txBody>
      </p:sp>
    </p:spTree>
    <p:extLst>
      <p:ext uri="{BB962C8B-B14F-4D97-AF65-F5344CB8AC3E}">
        <p14:creationId xmlns:p14="http://schemas.microsoft.com/office/powerpoint/2010/main" val="190857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Other WTL Maintenance Considerations</a:t>
            </a:r>
          </a:p>
          <a:p>
            <a:endParaRPr lang="en-US" b="1" u="sng">
              <a:solidFill>
                <a:schemeClr val="accent3"/>
              </a:solidFill>
            </a:endParaRPr>
          </a:p>
          <a:p>
            <a:pPr>
              <a:buClr>
                <a:schemeClr val="tx1"/>
              </a:buClr>
            </a:pPr>
            <a:r>
              <a:rPr lang="en-US" sz="2400" b="1" u="sng">
                <a:solidFill>
                  <a:schemeClr val="accent3">
                    <a:lumMod val="75000"/>
                  </a:schemeClr>
                </a:solidFill>
              </a:rPr>
              <a:t>DO</a:t>
            </a:r>
            <a:r>
              <a:rPr lang="en-US" sz="2400" b="1">
                <a:solidFill>
                  <a:schemeClr val="accent3"/>
                </a:solidFill>
              </a:rPr>
              <a:t> </a:t>
            </a:r>
            <a:r>
              <a:rPr lang="en-US" sz="2400">
                <a:solidFill>
                  <a:schemeClr val="tx1"/>
                </a:solidFill>
              </a:rPr>
              <a:t>ensure the WTL comments clearly explain the outcome of the applicant review to include the:</a:t>
            </a:r>
          </a:p>
          <a:p>
            <a:pPr marL="800100" lvl="1" indent="-342900">
              <a:buClr>
                <a:schemeClr val="tx1"/>
              </a:buClr>
              <a:buFont typeface="Arial" panose="020B0604020202020204" pitchFamily="34" charset="0"/>
              <a:buChar char="•"/>
            </a:pPr>
            <a:r>
              <a:rPr lang="en-US" sz="2000">
                <a:solidFill>
                  <a:schemeClr val="tx1"/>
                </a:solidFill>
              </a:rPr>
              <a:t># of attempts to contact an applicant (which must at least be 2 attempts) </a:t>
            </a:r>
          </a:p>
          <a:p>
            <a:pPr marL="1200150" lvl="2" indent="-285750">
              <a:buClr>
                <a:schemeClr val="tx1"/>
              </a:buClr>
              <a:buFont typeface="Arial" panose="020B0604020202020204" pitchFamily="34" charset="0"/>
              <a:buChar char="•"/>
            </a:pPr>
            <a:r>
              <a:rPr lang="en-US" sz="1800">
                <a:solidFill>
                  <a:schemeClr val="tx1"/>
                </a:solidFill>
              </a:rPr>
              <a:t>the dates of those attempts to contact</a:t>
            </a:r>
          </a:p>
          <a:p>
            <a:pPr marL="800100" lvl="1" indent="-342900">
              <a:buClr>
                <a:schemeClr val="tx1"/>
              </a:buClr>
              <a:buFont typeface="Arial" panose="020B0604020202020204" pitchFamily="34" charset="0"/>
              <a:buChar char="•"/>
            </a:pPr>
            <a:r>
              <a:rPr lang="en-US" sz="2000">
                <a:solidFill>
                  <a:schemeClr val="tx1"/>
                </a:solidFill>
              </a:rPr>
              <a:t>collaboration with Admissions Services</a:t>
            </a:r>
          </a:p>
          <a:p>
            <a:pPr marL="800100" lvl="1" indent="-342900">
              <a:buClr>
                <a:schemeClr val="tx1"/>
              </a:buClr>
              <a:buFont typeface="Arial" panose="020B0604020202020204" pitchFamily="34" charset="0"/>
              <a:buChar char="•"/>
            </a:pPr>
            <a:r>
              <a:rPr lang="en-US" sz="2000">
                <a:solidFill>
                  <a:schemeClr val="tx1"/>
                </a:solidFill>
              </a:rPr>
              <a:t>the outcome of the efforts to 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*This information also should be provided to Records for inclusion on the Center File Review Tracking Log. Remember to redact any Protected Health Information.</a:t>
            </a:r>
          </a:p>
          <a:p>
            <a:endParaRPr lang="en-US"/>
          </a:p>
        </p:txBody>
      </p:sp>
      <p:sp>
        <p:nvSpPr>
          <p:cNvPr id="4" name="Slide Number Placeholder 3"/>
          <p:cNvSpPr>
            <a:spLocks noGrp="1"/>
          </p:cNvSpPr>
          <p:nvPr>
            <p:ph type="sldNum" sz="quarter" idx="5"/>
          </p:nvPr>
        </p:nvSpPr>
        <p:spPr/>
        <p:txBody>
          <a:bodyPr/>
          <a:lstStyle/>
          <a:p>
            <a:fld id="{C080D9E2-7F78-4717-BAB1-C49F64A548F1}" type="slidenum">
              <a:rPr lang="en-US" smtClean="0"/>
              <a:t>41</a:t>
            </a:fld>
            <a:endParaRPr lang="en-US"/>
          </a:p>
        </p:txBody>
      </p:sp>
    </p:spTree>
    <p:extLst>
      <p:ext uri="{BB962C8B-B14F-4D97-AF65-F5344CB8AC3E}">
        <p14:creationId xmlns:p14="http://schemas.microsoft.com/office/powerpoint/2010/main" val="1253658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#8 – Other Responsibilities of the FRC</a:t>
            </a:r>
          </a:p>
          <a:p>
            <a:endParaRPr lang="en-US"/>
          </a:p>
          <a:p>
            <a:pPr marL="342900" lvl="0" indent="-342900">
              <a:lnSpc>
                <a:spcPct val="120000"/>
              </a:lnSpc>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Ensure that there is a </a:t>
            </a:r>
            <a:r>
              <a:rPr lang="en-US" sz="1200" b="1">
                <a:solidFill>
                  <a:schemeClr val="accent5"/>
                </a:solidFill>
                <a:latin typeface="Calibri" panose="020F0502020204030204" pitchFamily="34" charset="0"/>
                <a:ea typeface="Calibri" panose="020F0502020204030204" pitchFamily="34" charset="0"/>
                <a:cs typeface="Calibri" panose="020F0502020204030204" pitchFamily="34" charset="0"/>
              </a:rPr>
              <a:t>process for requesting extensions </a:t>
            </a:r>
            <a:r>
              <a:rPr lang="en-US" sz="1200">
                <a:latin typeface="Calibri" panose="020F0502020204030204" pitchFamily="34" charset="0"/>
                <a:ea typeface="Calibri" panose="020F0502020204030204" pitchFamily="34" charset="0"/>
                <a:cs typeface="Calibri" panose="020F0502020204030204" pitchFamily="34" charset="0"/>
              </a:rPr>
              <a:t>of time when needed for extenuating circumstances</a:t>
            </a:r>
          </a:p>
          <a:p>
            <a:pPr marL="800100" marR="0" lvl="1"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lang="en-US" sz="1200" i="1">
                <a:latin typeface="Calibri" panose="020F0502020204030204" pitchFamily="34" charset="0"/>
                <a:ea typeface="Calibri" panose="020F0502020204030204" pitchFamily="34" charset="0"/>
                <a:cs typeface="Calibri" panose="020F0502020204030204" pitchFamily="34" charset="0"/>
              </a:rPr>
              <a:t>Reminder</a:t>
            </a:r>
            <a:r>
              <a:rPr lang="en-US" sz="1200">
                <a:latin typeface="Calibri" panose="020F0502020204030204" pitchFamily="34" charset="0"/>
                <a:ea typeface="Calibri" panose="020F0502020204030204" pitchFamily="34" charset="0"/>
                <a:cs typeface="Calibri" panose="020F0502020204030204" pitchFamily="34" charset="0"/>
              </a:rPr>
              <a:t>, extensions of time are not permitted for expedited applicant file reviews.</a:t>
            </a:r>
          </a:p>
          <a:p>
            <a:pPr marL="457200" marR="0" lvl="1" indent="0" algn="l" defTabSz="914400" rtl="0" eaLnBrk="1" fontAlgn="auto" latinLnBrk="0" hangingPunct="1">
              <a:lnSpc>
                <a:spcPct val="120000"/>
              </a:lnSpc>
              <a:spcBef>
                <a:spcPts val="0"/>
              </a:spcBef>
              <a:spcAft>
                <a:spcPts val="0"/>
              </a:spcAft>
              <a:buClrTx/>
              <a:buSzTx/>
              <a:buFont typeface="Wingdings" panose="05000000000000000000" pitchFamily="2" charset="2"/>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20000"/>
              </a:lnSpc>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Ensure that </a:t>
            </a:r>
            <a:r>
              <a:rPr lang="en-US" sz="1200" b="1">
                <a:solidFill>
                  <a:schemeClr val="accent5"/>
                </a:solidFill>
                <a:latin typeface="Calibri" panose="020F0502020204030204" pitchFamily="34" charset="0"/>
                <a:ea typeface="Calibri" panose="020F0502020204030204" pitchFamily="34" charset="0"/>
                <a:cs typeface="Calibri" panose="020F0502020204030204" pitchFamily="34" charset="0"/>
              </a:rPr>
              <a:t>files are not returned to Admissions improperly </a:t>
            </a:r>
            <a:r>
              <a:rPr lang="en-US" sz="1200">
                <a:latin typeface="Calibri" panose="020F0502020204030204" pitchFamily="34" charset="0"/>
                <a:ea typeface="Calibri" panose="020F0502020204030204" pitchFamily="34" charset="0"/>
                <a:cs typeface="Calibri" panose="020F0502020204030204" pitchFamily="34" charset="0"/>
              </a:rPr>
              <a:t>(i.e., outside the scope of Job Corps’ policies)</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42</a:t>
            </a:fld>
            <a:endParaRPr lang="en-US"/>
          </a:p>
        </p:txBody>
      </p:sp>
    </p:spTree>
    <p:extLst>
      <p:ext uri="{BB962C8B-B14F-4D97-AF65-F5344CB8AC3E}">
        <p14:creationId xmlns:p14="http://schemas.microsoft.com/office/powerpoint/2010/main" val="3357789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Wrap Up</a:t>
            </a:r>
          </a:p>
        </p:txBody>
      </p:sp>
      <p:sp>
        <p:nvSpPr>
          <p:cNvPr id="4" name="Slide Number Placeholder 3"/>
          <p:cNvSpPr>
            <a:spLocks noGrp="1"/>
          </p:cNvSpPr>
          <p:nvPr>
            <p:ph type="sldNum" sz="quarter" idx="5"/>
          </p:nvPr>
        </p:nvSpPr>
        <p:spPr/>
        <p:txBody>
          <a:bodyPr/>
          <a:lstStyle/>
          <a:p>
            <a:fld id="{E35AC313-A051-49F8-8552-3392935EC2E2}" type="slidenum">
              <a:rPr lang="en-US" smtClean="0"/>
              <a:t>43</a:t>
            </a:fld>
            <a:endParaRPr lang="en-US"/>
          </a:p>
        </p:txBody>
      </p:sp>
    </p:spTree>
    <p:extLst>
      <p:ext uri="{BB962C8B-B14F-4D97-AF65-F5344CB8AC3E}">
        <p14:creationId xmlns:p14="http://schemas.microsoft.com/office/powerpoint/2010/main" val="9561317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Post Approval Actions</a:t>
            </a:r>
          </a:p>
          <a:p>
            <a:endParaRPr lang="en-US"/>
          </a:p>
          <a:p>
            <a:r>
              <a:rPr lang="en-US"/>
              <a:t>Once an applicant has been approved for enrollment, the following actions must occur. </a:t>
            </a:r>
          </a:p>
          <a:p>
            <a:pPr marL="171450" indent="-171450" algn="l">
              <a:lnSpc>
                <a:spcPct val="119000"/>
              </a:lnSpc>
              <a:spcBef>
                <a:spcPts val="600"/>
              </a:spcBef>
              <a:buFont typeface="Arial" panose="020B0604020202020204" pitchFamily="34" charset="0"/>
              <a:buChar char="•"/>
            </a:pPr>
            <a:endParaRPr lang="en-US">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gn="l">
              <a:lnSpc>
                <a:spcPct val="119000"/>
              </a:lnSpc>
              <a:spcBef>
                <a:spcPts val="600"/>
              </a:spcBef>
              <a:buFont typeface="Arial" panose="020B0604020202020204" pitchFamily="34" charset="0"/>
              <a:buNone/>
            </a:pPr>
            <a:r>
              <a:rPr lang="en-US" sz="1200" b="1">
                <a:solidFill>
                  <a:schemeClr val="bg1"/>
                </a:solidFill>
                <a:latin typeface="Calibri" panose="020F0502020204030204" pitchFamily="34" charset="0"/>
                <a:ea typeface="Calibri" panose="020F0502020204030204" pitchFamily="34" charset="0"/>
                <a:cs typeface="Calibri" panose="020F0502020204030204" pitchFamily="34" charset="0"/>
              </a:rPr>
              <a:t>Notify the Non-health DC</a:t>
            </a:r>
          </a:p>
          <a:p>
            <a:pPr marL="171450" indent="-171450" algn="l">
              <a:lnSpc>
                <a:spcPct val="119000"/>
              </a:lnSpc>
              <a:spcBef>
                <a:spcPts val="600"/>
              </a:spcBef>
              <a:buFont typeface="Arial" panose="020B0604020202020204" pitchFamily="34" charset="0"/>
              <a:buChar char="•"/>
            </a:pPr>
            <a:r>
              <a:rPr lang="en-US" sz="1200">
                <a:solidFill>
                  <a:schemeClr val="bg1"/>
                </a:solidFill>
                <a:latin typeface="Calibri" panose="020F0502020204030204" pitchFamily="34" charset="0"/>
                <a:cs typeface="Calibri" panose="020F0502020204030204" pitchFamily="34" charset="0"/>
              </a:rPr>
              <a:t>if the approved applicant has a disability, requested accommodations, or wants to speak with a DC. </a:t>
            </a:r>
          </a:p>
          <a:p>
            <a:endParaRPr lang="en-US"/>
          </a:p>
          <a:p>
            <a:pPr algn="l">
              <a:lnSpc>
                <a:spcPct val="119000"/>
              </a:lnSpc>
              <a:spcBef>
                <a:spcPts val="600"/>
              </a:spcBef>
            </a:pPr>
            <a:r>
              <a:rPr lang="en-US" sz="1800" b="1">
                <a:solidFill>
                  <a:schemeClr val="bg1"/>
                </a:solidFill>
                <a:latin typeface="Calibri" panose="020F0502020204030204" pitchFamily="34" charset="0"/>
                <a:ea typeface="Calibri" panose="020F0502020204030204" pitchFamily="34" charset="0"/>
                <a:cs typeface="Calibri" panose="020F0502020204030204" pitchFamily="34" charset="0"/>
              </a:rPr>
              <a:t>Complete the DAP Process if a Person with a Disability</a:t>
            </a:r>
          </a:p>
          <a:p>
            <a:pPr marL="171450" indent="-171450" algn="l">
              <a:lnSpc>
                <a:spcPct val="109000"/>
              </a:lnSpc>
              <a:spcBef>
                <a:spcPts val="600"/>
              </a:spcBef>
              <a:buFont typeface="Arial" panose="020B0604020202020204" pitchFamily="34" charset="0"/>
              <a:buChar char="•"/>
            </a:pPr>
            <a:r>
              <a:rPr lang="en-US" sz="1200">
                <a:solidFill>
                  <a:schemeClr val="bg1"/>
                </a:solidFill>
                <a:latin typeface="Calibri" panose="020F0502020204030204" pitchFamily="34" charset="0"/>
                <a:ea typeface="Calibri" panose="020F0502020204030204" pitchFamily="34" charset="0"/>
                <a:cs typeface="Calibri" panose="020F0502020204030204" pitchFamily="34" charset="0"/>
              </a:rPr>
              <a:t>(i.e., either DC/both DCs/Full time DC review the disability-related documentation and make the required post approval contact to complete the Disability Accommodation Process before enrollment)</a:t>
            </a:r>
            <a:r>
              <a:rPr lang="en-US" sz="1200">
                <a:solidFill>
                  <a:schemeClr val="bg1"/>
                </a:solidFill>
                <a:latin typeface="Calibri" panose="020F0502020204030204" pitchFamily="34" charset="0"/>
                <a:cs typeface="Calibri" panose="020F0502020204030204" pitchFamily="34" charset="0"/>
              </a:rPr>
              <a:t>.</a:t>
            </a:r>
          </a:p>
          <a:p>
            <a:endParaRPr lang="en-US"/>
          </a:p>
          <a:p>
            <a:pPr marL="0" indent="0" algn="l">
              <a:lnSpc>
                <a:spcPct val="119000"/>
              </a:lnSpc>
              <a:spcBef>
                <a:spcPts val="600"/>
              </a:spcBef>
              <a:buFont typeface="Arial" panose="020B0604020202020204" pitchFamily="34" charset="0"/>
              <a:buNone/>
            </a:pPr>
            <a:r>
              <a:rPr lang="en-US" sz="1400" b="1">
                <a:solidFill>
                  <a:schemeClr val="bg1"/>
                </a:solidFill>
                <a:latin typeface="Calibri" panose="020F0502020204030204" pitchFamily="34" charset="0"/>
                <a:ea typeface="Calibri" panose="020F0502020204030204" pitchFamily="34" charset="0"/>
                <a:cs typeface="Calibri" panose="020F0502020204030204" pitchFamily="34" charset="0"/>
              </a:rPr>
              <a:t>Notify Records</a:t>
            </a:r>
          </a:p>
          <a:p>
            <a:pPr marL="171450" indent="-171450" algn="l">
              <a:lnSpc>
                <a:spcPct val="119000"/>
              </a:lnSpc>
              <a:spcBef>
                <a:spcPts val="600"/>
              </a:spcBef>
              <a:buFont typeface="Arial" panose="020B0604020202020204" pitchFamily="34" charset="0"/>
              <a:buChar char="•"/>
            </a:pPr>
            <a:r>
              <a:rPr lang="en-US">
                <a:solidFill>
                  <a:schemeClr val="bg1"/>
                </a:solidFill>
                <a:latin typeface="Calibri" panose="020F0502020204030204" pitchFamily="34" charset="0"/>
                <a:ea typeface="Calibri" panose="020F0502020204030204" pitchFamily="34" charset="0"/>
                <a:cs typeface="Calibri" panose="020F0502020204030204" pitchFamily="34" charset="0"/>
              </a:rPr>
              <a:t>so that they may assign a start date.</a:t>
            </a:r>
          </a:p>
          <a:p>
            <a:endParaRPr lang="en-US"/>
          </a:p>
        </p:txBody>
      </p:sp>
      <p:sp>
        <p:nvSpPr>
          <p:cNvPr id="4" name="Slide Number Placeholder 3"/>
          <p:cNvSpPr>
            <a:spLocks noGrp="1"/>
          </p:cNvSpPr>
          <p:nvPr>
            <p:ph type="sldNum" sz="quarter" idx="5"/>
          </p:nvPr>
        </p:nvSpPr>
        <p:spPr/>
        <p:txBody>
          <a:bodyPr/>
          <a:lstStyle/>
          <a:p>
            <a:fld id="{9F77764E-0E8F-174A-BB9E-CF464499C6DB}" type="slidenum">
              <a:rPr lang="en-US" smtClean="0"/>
              <a:t>44</a:t>
            </a:fld>
            <a:endParaRPr lang="en-US"/>
          </a:p>
        </p:txBody>
      </p:sp>
    </p:spTree>
    <p:extLst>
      <p:ext uri="{BB962C8B-B14F-4D97-AF65-F5344CB8AC3E}">
        <p14:creationId xmlns:p14="http://schemas.microsoft.com/office/powerpoint/2010/main" val="899140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Resources</a:t>
            </a:r>
          </a:p>
        </p:txBody>
      </p:sp>
      <p:sp>
        <p:nvSpPr>
          <p:cNvPr id="4" name="Slide Number Placeholder 3"/>
          <p:cNvSpPr>
            <a:spLocks noGrp="1"/>
          </p:cNvSpPr>
          <p:nvPr>
            <p:ph type="sldNum" sz="quarter" idx="5"/>
          </p:nvPr>
        </p:nvSpPr>
        <p:spPr/>
        <p:txBody>
          <a:bodyPr/>
          <a:lstStyle/>
          <a:p>
            <a:fld id="{E35AC313-A051-49F8-8552-3392935EC2E2}" type="slidenum">
              <a:rPr lang="en-US" smtClean="0"/>
              <a:t>45</a:t>
            </a:fld>
            <a:endParaRPr lang="en-US"/>
          </a:p>
        </p:txBody>
      </p:sp>
    </p:spTree>
    <p:extLst>
      <p:ext uri="{BB962C8B-B14F-4D97-AF65-F5344CB8AC3E}">
        <p14:creationId xmlns:p14="http://schemas.microsoft.com/office/powerpoint/2010/main" val="670041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Overview of Health and Wellness Director’s (HWD) Responsibilities as the Center File Review Coordinator</a:t>
            </a:r>
          </a:p>
          <a:p>
            <a:endParaRPr lang="en-US"/>
          </a:p>
          <a:p>
            <a:r>
              <a:rPr lang="en-US"/>
              <a:t>Given that Health and Wellness Directors (HWDs) are the File Review Coordinators for the center and have oversight for the entire center applicant file review process, we have developed a chart that outlines the major responsibilities/considerations for each of the primary areas of oversight (i.e., Applicant File Preliminary Review, Center Applicant File Review Form in Form 1-06, Wellness Tracking Log, Recommendations of Denial of Enrollment and Other Responsibilities). </a:t>
            </a:r>
          </a:p>
          <a:p>
            <a:endParaRPr lang="en-US"/>
          </a:p>
          <a:p>
            <a:r>
              <a:rPr lang="en-US"/>
              <a:t>This resource will be on the Job Corps Disability Website under New Items.</a:t>
            </a:r>
          </a:p>
        </p:txBody>
      </p:sp>
      <p:sp>
        <p:nvSpPr>
          <p:cNvPr id="4" name="Slide Number Placeholder 3"/>
          <p:cNvSpPr>
            <a:spLocks noGrp="1"/>
          </p:cNvSpPr>
          <p:nvPr>
            <p:ph type="sldNum" sz="quarter" idx="5"/>
          </p:nvPr>
        </p:nvSpPr>
        <p:spPr/>
        <p:txBody>
          <a:bodyPr/>
          <a:lstStyle/>
          <a:p>
            <a:fld id="{E35AC313-A051-49F8-8552-3392935EC2E2}" type="slidenum">
              <a:rPr lang="en-US" smtClean="0"/>
              <a:t>46</a:t>
            </a:fld>
            <a:endParaRPr lang="en-US"/>
          </a:p>
        </p:txBody>
      </p:sp>
    </p:spTree>
    <p:extLst>
      <p:ext uri="{BB962C8B-B14F-4D97-AF65-F5344CB8AC3E}">
        <p14:creationId xmlns:p14="http://schemas.microsoft.com/office/powerpoint/2010/main" val="181946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Overview of the Center Applicant File Review Process</a:t>
            </a:r>
          </a:p>
          <a:p>
            <a:endParaRPr lang="en-US"/>
          </a:p>
          <a:p>
            <a:r>
              <a:rPr lang="en-US"/>
              <a:t>We have also developed a Flowchart that provides an overview or the framework, if you will, for the Center Applicant File Review Process. This should be especially useful if you are a newer Health and Wellness Director.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resource will be on the Job Corps Disability Website under New Items.</a:t>
            </a:r>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47</a:t>
            </a:fld>
            <a:endParaRPr lang="en-US"/>
          </a:p>
        </p:txBody>
      </p:sp>
    </p:spTree>
    <p:extLst>
      <p:ext uri="{BB962C8B-B14F-4D97-AF65-F5344CB8AC3E}">
        <p14:creationId xmlns:p14="http://schemas.microsoft.com/office/powerpoint/2010/main" val="37624319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latinLnBrk="0" hangingPunct="0"/>
            <a:r>
              <a:rPr lang="en-US" b="1">
                <a:ea typeface="맑은 고딕"/>
              </a:rPr>
              <a:t>Job Corps Disability Website</a:t>
            </a:r>
          </a:p>
          <a:p>
            <a:pPr eaLnBrk="0" latinLnBrk="0" hangingPunct="0"/>
            <a:endParaRPr lang="en-US">
              <a:ea typeface="맑은 고딕"/>
            </a:endParaRPr>
          </a:p>
          <a:p>
            <a:pPr eaLnBrk="0" latinLnBrk="0" hangingPunct="0"/>
            <a:r>
              <a:rPr lang="en-US">
                <a:ea typeface="맑은 고딕"/>
              </a:rPr>
              <a:t>The Job Corps Disability Support Services Website contains numerous resources and tools on applicant file review and disability accommodation requirements, processes and procedures. </a:t>
            </a:r>
          </a:p>
          <a:p>
            <a:pPr eaLnBrk="0" latinLnBrk="0" hangingPunct="0"/>
            <a:endParaRPr lang="en-US">
              <a:ea typeface="맑은 고딕"/>
            </a:endParaRPr>
          </a:p>
          <a:p>
            <a:pPr eaLnBrk="0" latinLnBrk="0" hangingPunct="0"/>
            <a:r>
              <a:rPr lang="en-US">
                <a:ea typeface="맑은 고딕"/>
              </a:rPr>
              <a:t>As new resources and tools are developed, they are listed under the </a:t>
            </a:r>
            <a:r>
              <a:rPr lang="en-US" b="1">
                <a:ea typeface="맑은 고딕"/>
              </a:rPr>
              <a:t>New Items </a:t>
            </a:r>
            <a:r>
              <a:rPr lang="en-US" b="0">
                <a:ea typeface="맑은 고딕"/>
              </a:rPr>
              <a:t>heading </a:t>
            </a:r>
            <a:r>
              <a:rPr lang="en-US">
                <a:ea typeface="맑은 고딕"/>
              </a:rPr>
              <a:t>to the right side of the website page.</a:t>
            </a:r>
          </a:p>
          <a:p>
            <a:pPr eaLnBrk="0" latinLnBrk="0" hangingPunct="0"/>
            <a:endParaRPr lang="en-US">
              <a:ea typeface="맑은 고딕"/>
            </a:endParaRPr>
          </a:p>
          <a:p>
            <a:pPr eaLnBrk="0" latinLnBrk="0" hangingPunct="0"/>
            <a:r>
              <a:rPr lang="en-US">
                <a:ea typeface="맑은 고딕"/>
              </a:rPr>
              <a:t>Resources that are more commonly used and/or requested are listed under the Frequently Requested Tools section also highlighted in teal.</a:t>
            </a:r>
          </a:p>
          <a:p>
            <a:pPr eaLnBrk="0" latinLnBrk="0" hangingPunct="0"/>
            <a:endParaRPr lang="en-US">
              <a:ea typeface="맑은 고딕"/>
            </a:endParaRPr>
          </a:p>
          <a:p>
            <a:pPr eaLnBrk="0" latinLnBrk="0" hangingPunct="0"/>
            <a:r>
              <a:rPr lang="en-US">
                <a:ea typeface="맑은 고딕"/>
              </a:rPr>
              <a:t>The categories of resources are listed on the left-hand side of the website and are highlighted in yellow. </a:t>
            </a:r>
          </a:p>
          <a:p>
            <a:pPr eaLnBrk="0" latinLnBrk="0" hangingPunct="0"/>
            <a:endParaRPr lang="en-US">
              <a:ea typeface="맑은 고딕"/>
            </a:endParaRPr>
          </a:p>
          <a:p>
            <a:pPr eaLnBrk="0" latinLnBrk="0" hangingPunct="0"/>
            <a:r>
              <a:rPr lang="en-US">
                <a:ea typeface="맑은 고딕"/>
              </a:rPr>
              <a:t>The Job Corps Disability website link is located at the top of the slide.</a:t>
            </a:r>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48</a:t>
            </a:fld>
            <a:endParaRPr lang="en-US"/>
          </a:p>
        </p:txBody>
      </p:sp>
    </p:spTree>
    <p:extLst>
      <p:ext uri="{BB962C8B-B14F-4D97-AF65-F5344CB8AC3E}">
        <p14:creationId xmlns:p14="http://schemas.microsoft.com/office/powerpoint/2010/main" val="102212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lnSpc>
                <a:spcPct val="109000"/>
              </a:lnSpc>
            </a:pPr>
            <a:r>
              <a:rPr lang="en-US" sz="1200" b="1">
                <a:ln w="0"/>
                <a:solidFill>
                  <a:srgbClr val="0070C0"/>
                </a:solidFill>
                <a:latin typeface="Calibri" panose="020F0502020204030204" pitchFamily="34" charset="0"/>
                <a:ea typeface="Calibri" panose="020F0502020204030204" pitchFamily="34" charset="0"/>
                <a:cs typeface="Calibri" panose="020F0502020204030204" pitchFamily="34" charset="0"/>
              </a:rPr>
              <a:t>Who is the center’s </a:t>
            </a:r>
            <a:r>
              <a:rPr lang="en-US" sz="1200" b="1">
                <a:ln w="0"/>
                <a:latin typeface="Calibri" panose="020F0502020204030204" pitchFamily="34" charset="0"/>
                <a:ea typeface="Calibri" panose="020F0502020204030204" pitchFamily="34" charset="0"/>
                <a:cs typeface="Calibri" panose="020F0502020204030204" pitchFamily="34" charset="0"/>
              </a:rPr>
              <a:t>File Review Coordinator?</a:t>
            </a:r>
          </a:p>
          <a:p>
            <a:pPr marL="457200" indent="-457200" eaLnBrk="0" hangingPunct="0">
              <a:lnSpc>
                <a:spcPct val="109000"/>
              </a:lnSpc>
              <a:buFont typeface="Wingdings" panose="05000000000000000000" pitchFamily="2" charset="2"/>
              <a:buChar char="§"/>
            </a:pPr>
            <a:endParaRPr lang="en-US" sz="1200" b="1" u="sng">
              <a:latin typeface="Calibri" panose="020F0502020204030204" pitchFamily="34" charset="0"/>
              <a:ea typeface="Calibri" panose="020F0502020204030204" pitchFamily="34" charset="0"/>
              <a:cs typeface="Calibri" panose="020F0502020204030204" pitchFamily="34" charset="0"/>
            </a:endParaRPr>
          </a:p>
          <a:p>
            <a:pPr marL="457200" indent="-457200" eaLnBrk="0" hangingPunct="0">
              <a:lnSpc>
                <a:spcPct val="109000"/>
              </a:lnSpc>
              <a:buFont typeface="Wingdings" panose="05000000000000000000" pitchFamily="2" charset="2"/>
              <a:buChar char="§"/>
            </a:pPr>
            <a:r>
              <a:rPr lang="en-US" sz="1200" b="1" u="sng">
                <a:latin typeface="Calibri" panose="020F0502020204030204" pitchFamily="34" charset="0"/>
                <a:ea typeface="Calibri" panose="020F0502020204030204" pitchFamily="34" charset="0"/>
                <a:cs typeface="Calibri" panose="020F0502020204030204" pitchFamily="34" charset="0"/>
              </a:rPr>
              <a:t>Health and Wellness Directors (HWDs)</a:t>
            </a:r>
            <a:r>
              <a:rPr lang="en-US" sz="1200">
                <a:latin typeface="Calibri" panose="020F0502020204030204" pitchFamily="34" charset="0"/>
                <a:ea typeface="Calibri" panose="020F0502020204030204" pitchFamily="34" charset="0"/>
                <a:cs typeface="Calibri" panose="020F0502020204030204" pitchFamily="34" charset="0"/>
              </a:rPr>
              <a:t> are the File Review Coordinators (FRCs) at each center. </a:t>
            </a:r>
          </a:p>
          <a:p>
            <a:pPr marL="914400" lvl="1" indent="-457200" eaLnBrk="0" hangingPunct="0">
              <a:lnSpc>
                <a:spcPct val="109000"/>
              </a:lnSpc>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The FRC has </a:t>
            </a:r>
            <a:r>
              <a:rPr lang="en-US" sz="1200" b="1" u="sng">
                <a:solidFill>
                  <a:srgbClr val="0070C0"/>
                </a:solidFill>
                <a:latin typeface="Calibri" panose="020F0502020204030204" pitchFamily="34" charset="0"/>
                <a:ea typeface="Calibri" panose="020F0502020204030204" pitchFamily="34" charset="0"/>
                <a:cs typeface="Calibri" panose="020F0502020204030204" pitchFamily="34" charset="0"/>
              </a:rPr>
              <a:t>oversight</a:t>
            </a:r>
            <a:r>
              <a:rPr lang="en-US" sz="1200" b="1">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1200">
                <a:latin typeface="Calibri" panose="020F0502020204030204" pitchFamily="34" charset="0"/>
                <a:ea typeface="Calibri" panose="020F0502020204030204" pitchFamily="34" charset="0"/>
                <a:cs typeface="Calibri" panose="020F0502020204030204" pitchFamily="34" charset="0"/>
              </a:rPr>
              <a:t>for the </a:t>
            </a:r>
            <a:r>
              <a:rPr lang="en-US" sz="1200" b="1" u="sng">
                <a:highlight>
                  <a:srgbClr val="FFFF00"/>
                </a:highlight>
                <a:latin typeface="Calibri" panose="020F0502020204030204" pitchFamily="34" charset="0"/>
                <a:ea typeface="Calibri" panose="020F0502020204030204" pitchFamily="34" charset="0"/>
                <a:cs typeface="Calibri" panose="020F0502020204030204" pitchFamily="34" charset="0"/>
              </a:rPr>
              <a:t>ENTIRE</a:t>
            </a:r>
            <a:r>
              <a:rPr lang="en-US" sz="1200">
                <a:latin typeface="Calibri" panose="020F0502020204030204" pitchFamily="34" charset="0"/>
                <a:ea typeface="Calibri" panose="020F0502020204030204" pitchFamily="34" charset="0"/>
                <a:cs typeface="Calibri" panose="020F0502020204030204" pitchFamily="34" charset="0"/>
              </a:rPr>
              <a:t> center </a:t>
            </a:r>
            <a:r>
              <a:rPr lang="en-US" sz="1200" b="1">
                <a:latin typeface="Calibri" panose="020F0502020204030204" pitchFamily="34" charset="0"/>
                <a:ea typeface="Calibri" panose="020F0502020204030204" pitchFamily="34" charset="0"/>
                <a:cs typeface="Calibri" panose="020F0502020204030204" pitchFamily="34" charset="0"/>
              </a:rPr>
              <a:t>applicant file review </a:t>
            </a:r>
            <a:r>
              <a:rPr lang="en-US" sz="1200">
                <a:latin typeface="Calibri" panose="020F0502020204030204" pitchFamily="34" charset="0"/>
                <a:ea typeface="Calibri" panose="020F0502020204030204" pitchFamily="34" charset="0"/>
                <a:cs typeface="Calibri" panose="020F0502020204030204" pitchFamily="34" charset="0"/>
              </a:rPr>
              <a:t>process.</a:t>
            </a:r>
          </a:p>
          <a:p>
            <a:endParaRPr lang="en-US"/>
          </a:p>
        </p:txBody>
      </p:sp>
      <p:sp>
        <p:nvSpPr>
          <p:cNvPr id="4" name="Slide Number Placeholder 3"/>
          <p:cNvSpPr>
            <a:spLocks noGrp="1"/>
          </p:cNvSpPr>
          <p:nvPr>
            <p:ph type="sldNum" sz="quarter" idx="5"/>
          </p:nvPr>
        </p:nvSpPr>
        <p:spPr/>
        <p:txBody>
          <a:bodyPr/>
          <a:lstStyle/>
          <a:p>
            <a:fld id="{9F77764E-0E8F-174A-BB9E-CF464499C6DB}" type="slidenum">
              <a:rPr lang="en-US" smtClean="0"/>
              <a:t>5</a:t>
            </a:fld>
            <a:endParaRPr lang="en-US"/>
          </a:p>
        </p:txBody>
      </p:sp>
    </p:spTree>
    <p:extLst>
      <p:ext uri="{BB962C8B-B14F-4D97-AF65-F5344CB8AC3E}">
        <p14:creationId xmlns:p14="http://schemas.microsoft.com/office/powerpoint/2010/main" val="2649541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Component #1 – Preliminary Review of Applicant Files</a:t>
            </a:r>
          </a:p>
          <a:p>
            <a:endParaRPr lang="en-US" b="1"/>
          </a:p>
          <a:p>
            <a:pPr marL="457200" indent="-457200" eaLnBrk="0" hangingPunct="0">
              <a:lnSpc>
                <a:spcPct val="109000"/>
              </a:lnSpc>
              <a:spcBef>
                <a:spcPts val="600"/>
              </a:spcBef>
              <a:buFont typeface="Wingdings" panose="05000000000000000000" pitchFamily="2" charset="2"/>
              <a:buChar char="§"/>
            </a:pPr>
            <a:r>
              <a:rPr lang="en-US" sz="2800" b="1" u="sng">
                <a:latin typeface="Calibri" panose="020F0502020204030204" pitchFamily="34" charset="0"/>
                <a:ea typeface="Calibri" panose="020F0502020204030204" pitchFamily="34" charset="0"/>
                <a:cs typeface="Calibri" panose="020F0502020204030204" pitchFamily="34" charset="0"/>
              </a:rPr>
              <a:t>HWDs</a:t>
            </a:r>
            <a:r>
              <a:rPr lang="en-US" sz="2800">
                <a:latin typeface="Calibri" panose="020F0502020204030204" pitchFamily="34" charset="0"/>
                <a:ea typeface="Calibri" panose="020F0502020204030204" pitchFamily="34" charset="0"/>
                <a:cs typeface="Calibri" panose="020F0502020204030204" pitchFamily="34" charset="0"/>
              </a:rPr>
              <a:t> must complete the </a:t>
            </a:r>
            <a:r>
              <a:rPr lang="en-US" sz="2800" i="1">
                <a:solidFill>
                  <a:srgbClr val="BB1056"/>
                </a:solidFill>
                <a:latin typeface="Calibri" panose="020F0502020204030204" pitchFamily="34" charset="0"/>
                <a:ea typeface="Calibri" panose="020F0502020204030204" pitchFamily="34" charset="0"/>
                <a:cs typeface="Calibri" panose="020F0502020204030204" pitchFamily="34" charset="0"/>
              </a:rPr>
              <a:t>preliminary</a:t>
            </a:r>
            <a:r>
              <a:rPr lang="en-US" sz="2800">
                <a:latin typeface="Calibri" panose="020F0502020204030204" pitchFamily="34" charset="0"/>
                <a:ea typeface="Calibri" panose="020F0502020204030204" pitchFamily="34" charset="0"/>
                <a:cs typeface="Calibri" panose="020F0502020204030204" pitchFamily="34" charset="0"/>
              </a:rPr>
              <a:t> review of all applicant files.  </a:t>
            </a:r>
          </a:p>
          <a:p>
            <a:pPr marL="914400" lvl="1" indent="-457200" eaLnBrk="0" hangingPunct="0">
              <a:lnSpc>
                <a:spcPct val="109000"/>
              </a:lnSpc>
              <a:spcBef>
                <a:spcPts val="600"/>
              </a:spcBef>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What is included in the preliminary review?</a:t>
            </a:r>
          </a:p>
          <a:p>
            <a:endParaRPr lang="en-US" b="1"/>
          </a:p>
          <a:p>
            <a:endParaRPr lang="en-US" b="0"/>
          </a:p>
        </p:txBody>
      </p:sp>
      <p:sp>
        <p:nvSpPr>
          <p:cNvPr id="4" name="Slide Number Placeholder 3"/>
          <p:cNvSpPr>
            <a:spLocks noGrp="1"/>
          </p:cNvSpPr>
          <p:nvPr>
            <p:ph type="sldNum" sz="quarter" idx="5"/>
          </p:nvPr>
        </p:nvSpPr>
        <p:spPr/>
        <p:txBody>
          <a:bodyPr/>
          <a:lstStyle/>
          <a:p>
            <a:fld id="{E35AC313-A051-49F8-8552-3392935EC2E2}" type="slidenum">
              <a:rPr lang="en-US" smtClean="0"/>
              <a:t>6</a:t>
            </a:fld>
            <a:endParaRPr lang="en-US"/>
          </a:p>
        </p:txBody>
      </p:sp>
    </p:spTree>
    <p:extLst>
      <p:ext uri="{BB962C8B-B14F-4D97-AF65-F5344CB8AC3E}">
        <p14:creationId xmlns:p14="http://schemas.microsoft.com/office/powerpoint/2010/main" val="1139844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1"/>
                </a:solidFill>
              </a:rPr>
              <a:t>Preliminary Review </a:t>
            </a:r>
            <a:r>
              <a:rPr lang="en-US" sz="1800" b="1">
                <a:solidFill>
                  <a:schemeClr val="tx1"/>
                </a:solidFill>
              </a:rPr>
              <a:t>Considerations</a:t>
            </a:r>
            <a:endParaRPr lang="en-US" sz="1800" b="1">
              <a:effectLst/>
              <a:latin typeface="Aptos" panose="020B0004020202020204" pitchFamily="34" charset="0"/>
              <a:ea typeface="Yu Gothic" panose="020B0400000000000000" pitchFamily="34" charset="-128"/>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First, look for affirmative responses on the 653 Health Questionnaire and corresponding explanations for information about current or historical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a:lnSpc>
                <a:spcPct val="109000"/>
              </a:lnSpc>
              <a:spcBef>
                <a:spcPts val="600"/>
              </a:spcBef>
            </a:pPr>
            <a:r>
              <a:rPr lang="en-US" sz="1200"/>
              <a:t>Next, complete </a:t>
            </a:r>
            <a:r>
              <a:rPr lang="en-US">
                <a:latin typeface="Calibri"/>
                <a:ea typeface="Calibri" panose="020F0502020204030204" pitchFamily="34" charset="0"/>
                <a:cs typeface="Calibri"/>
              </a:rPr>
              <a:t>a review of documents </a:t>
            </a:r>
            <a:r>
              <a:rPr lang="en-US" b="1">
                <a:solidFill>
                  <a:schemeClr val="accent1"/>
                </a:solidFill>
                <a:latin typeface="Calibri"/>
                <a:ea typeface="Calibri" panose="020F0502020204030204" pitchFamily="34" charset="0"/>
                <a:cs typeface="Calibri"/>
              </a:rPr>
              <a:t>in CIS </a:t>
            </a:r>
            <a:r>
              <a:rPr lang="en-US">
                <a:latin typeface="Calibri"/>
                <a:ea typeface="Calibri" panose="020F0502020204030204" pitchFamily="34" charset="0"/>
                <a:cs typeface="Calibri"/>
              </a:rPr>
              <a:t>to include: ​</a:t>
            </a:r>
          </a:p>
          <a:p>
            <a:pPr marL="285750" indent="-285750">
              <a:lnSpc>
                <a:spcPct val="109000"/>
              </a:lnSpc>
              <a:spcBef>
                <a:spcPts val="600"/>
              </a:spcBef>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Chronic Care Management Plans​	</a:t>
            </a:r>
          </a:p>
          <a:p>
            <a:pPr marL="285750" indent="-285750">
              <a:lnSpc>
                <a:spcPct val="109000"/>
              </a:lnSpc>
              <a:spcBef>
                <a:spcPts val="600"/>
              </a:spcBef>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Other Health Records, Emergency Room visit documents, etc. uploaded to CIS​</a:t>
            </a:r>
          </a:p>
          <a:p>
            <a:pPr marL="285750" indent="-285750">
              <a:lnSpc>
                <a:spcPct val="109000"/>
              </a:lnSpc>
              <a:spcBef>
                <a:spcPts val="600"/>
              </a:spcBef>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Non-health documents such as IEPs and 504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BTW, all documents within the applicant file review process should be reviewed and considered in the same manner regardless of source. In other words, the IEP and the 504 plan are not more or less important than a CCMP or other medical record.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a:lnSpc>
                <a:spcPct val="109000"/>
              </a:lnSpc>
              <a:spcBef>
                <a:spcPts val="600"/>
              </a:spcBef>
            </a:pPr>
            <a:r>
              <a:rPr lang="en-US">
                <a:latin typeface="Calibri" panose="020F0502020204030204" pitchFamily="34" charset="0"/>
                <a:ea typeface="Calibri" panose="020F0502020204030204" pitchFamily="34" charset="0"/>
                <a:cs typeface="Calibri" panose="020F0502020204030204" pitchFamily="34" charset="0"/>
              </a:rPr>
              <a:t>If an applicant discloses documents such as the examples in column 2,</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the HWD’s review of all health and medical </a:t>
            </a:r>
            <a:r>
              <a:rPr lang="en-US" b="1" u="sng">
                <a:solidFill>
                  <a:schemeClr val="accent1"/>
                </a:solidFill>
                <a:latin typeface="Calibri" panose="020F0502020204030204" pitchFamily="34" charset="0"/>
                <a:ea typeface="Calibri" panose="020F0502020204030204" pitchFamily="34" charset="0"/>
                <a:cs typeface="Calibri" panose="020F0502020204030204" pitchFamily="34" charset="0"/>
              </a:rPr>
              <a:t>documents</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including non-health ones </a:t>
            </a:r>
            <a:r>
              <a:rPr lang="en-US">
                <a:latin typeface="Calibri" panose="020F0502020204030204" pitchFamily="34" charset="0"/>
                <a:ea typeface="Calibri" panose="020F0502020204030204" pitchFamily="34" charset="0"/>
                <a:cs typeface="Calibri" panose="020F0502020204030204" pitchFamily="34" charset="0"/>
              </a:rPr>
              <a:t>(e.g., IEPs and 504 plans) </a:t>
            </a:r>
            <a:r>
              <a:rPr lang="en-US" b="1">
                <a:latin typeface="Calibri" panose="020F0502020204030204" pitchFamily="34" charset="0"/>
                <a:ea typeface="Calibri" panose="020F0502020204030204" pitchFamily="34" charset="0"/>
                <a:cs typeface="Calibri" panose="020F0502020204030204" pitchFamily="34" charset="0"/>
              </a:rPr>
              <a:t>generally must result in assignment of the file to the respective QHP. </a:t>
            </a:r>
            <a:endParaRPr lang="en-US" sz="110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7</a:t>
            </a:fld>
            <a:endParaRPr lang="en-US"/>
          </a:p>
        </p:txBody>
      </p:sp>
    </p:spTree>
    <p:extLst>
      <p:ext uri="{BB962C8B-B14F-4D97-AF65-F5344CB8AC3E}">
        <p14:creationId xmlns:p14="http://schemas.microsoft.com/office/powerpoint/2010/main" val="2190387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accent1"/>
                </a:solidFill>
              </a:rPr>
              <a:t>Preliminary Review </a:t>
            </a:r>
            <a:r>
              <a:rPr lang="en-US" sz="1800" b="1">
                <a:solidFill>
                  <a:schemeClr val="tx1"/>
                </a:solidFill>
              </a:rPr>
              <a:t>Considerations (cont.)</a:t>
            </a:r>
            <a:endParaRPr lang="en-US" sz="1800" b="1">
              <a:effectLst/>
              <a:latin typeface="Aptos" panose="020B0004020202020204" pitchFamily="34" charset="0"/>
              <a:ea typeface="Yu Gothic" panose="020B0400000000000000" pitchFamily="34" charset="-128"/>
              <a:cs typeface="Aptos" panose="020B0004020202020204" pitchFamily="34" charset="0"/>
            </a:endParaRPr>
          </a:p>
          <a:p>
            <a:pPr marL="342900" indent="-342900">
              <a:lnSpc>
                <a:spcPct val="109000"/>
              </a:lnSpc>
              <a:spcBef>
                <a:spcPts val="600"/>
              </a:spcBef>
              <a:buFont typeface="Wingdings" panose="05000000000000000000" pitchFamily="2" charset="2"/>
              <a:buChar char="§"/>
            </a:pP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a:lnSpc>
                <a:spcPct val="109000"/>
              </a:lnSpc>
              <a:spcBef>
                <a:spcPts val="600"/>
              </a:spcBef>
            </a:pPr>
            <a:r>
              <a:rPr lang="en-US" b="1">
                <a:latin typeface="Calibri" panose="020F0502020204030204" pitchFamily="34" charset="0"/>
                <a:ea typeface="Calibri" panose="020F0502020204030204" pitchFamily="34" charset="0"/>
                <a:cs typeface="Calibri" panose="020F0502020204030204" pitchFamily="34" charset="0"/>
              </a:rPr>
              <a:t>After assignment, there must be either  </a:t>
            </a:r>
          </a:p>
          <a:p>
            <a:pPr marL="342900" indent="-342900">
              <a:lnSpc>
                <a:spcPct val="109000"/>
              </a:lnSpc>
              <a:spcBef>
                <a:spcPts val="600"/>
              </a:spcBef>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a </a:t>
            </a:r>
            <a:r>
              <a:rPr lang="en-US" sz="1200" b="1">
                <a:solidFill>
                  <a:schemeClr val="accent1"/>
                </a:solidFill>
                <a:latin typeface="Calibri" panose="020F0502020204030204" pitchFamily="34" charset="0"/>
                <a:ea typeface="Calibri" panose="020F0502020204030204" pitchFamily="34" charset="0"/>
                <a:cs typeface="Calibri" panose="020F0502020204030204" pitchFamily="34" charset="0"/>
              </a:rPr>
              <a:t>subsequent discussion </a:t>
            </a:r>
            <a:r>
              <a:rPr lang="en-US" sz="1200">
                <a:latin typeface="Calibri" panose="020F0502020204030204" pitchFamily="34" charset="0"/>
                <a:ea typeface="Calibri" panose="020F0502020204030204" pitchFamily="34" charset="0"/>
                <a:cs typeface="Calibri" panose="020F0502020204030204" pitchFamily="34" charset="0"/>
              </a:rPr>
              <a:t>with the QHP which whereby the HWD is able </a:t>
            </a:r>
            <a:r>
              <a:rPr lang="en-US">
                <a:latin typeface="Calibri" panose="020F0502020204030204" pitchFamily="34" charset="0"/>
                <a:ea typeface="Calibri" panose="020F0502020204030204" pitchFamily="34" charset="0"/>
                <a:cs typeface="Calibri" panose="020F0502020204030204" pitchFamily="34" charset="0"/>
              </a:rPr>
              <a:t>to </a:t>
            </a:r>
            <a:r>
              <a:rPr lang="en-US" sz="1200">
                <a:latin typeface="Calibri" panose="020F0502020204030204" pitchFamily="34" charset="0"/>
                <a:ea typeface="Calibri" panose="020F0502020204030204" pitchFamily="34" charset="0"/>
                <a:cs typeface="Calibri" panose="020F0502020204030204" pitchFamily="34" charset="0"/>
              </a:rPr>
              <a:t>clear applicants with some medically related health care needs in </a:t>
            </a:r>
            <a:r>
              <a:rPr lang="en-US" sz="1200" u="sng">
                <a:latin typeface="Calibri" panose="020F0502020204030204" pitchFamily="34" charset="0"/>
                <a:ea typeface="Calibri" panose="020F0502020204030204" pitchFamily="34" charset="0"/>
                <a:cs typeface="Calibri" panose="020F0502020204030204" pitchFamily="34" charset="0"/>
              </a:rPr>
              <a:t>consultation with or under the umbrella of the QHP’s oversight</a:t>
            </a:r>
            <a:r>
              <a:rPr lang="en-US" sz="1200">
                <a:latin typeface="Calibri" panose="020F0502020204030204" pitchFamily="34" charset="0"/>
                <a:ea typeface="Calibri" panose="020F0502020204030204" pitchFamily="34" charset="0"/>
                <a:cs typeface="Calibri" panose="020F0502020204030204" pitchFamily="34" charset="0"/>
              </a:rPr>
              <a:t>, or </a:t>
            </a:r>
          </a:p>
          <a:p>
            <a:pPr marL="342900" indent="-342900">
              <a:lnSpc>
                <a:spcPct val="109000"/>
              </a:lnSpc>
              <a:spcBef>
                <a:spcPts val="600"/>
              </a:spcBef>
              <a:buFont typeface="Wingdings" panose="05000000000000000000" pitchFamily="2" charset="2"/>
              <a:buChar char="§"/>
            </a:pPr>
            <a:r>
              <a:rPr lang="en-US" sz="1200">
                <a:latin typeface="Calibri" panose="020F0502020204030204" pitchFamily="34" charset="0"/>
                <a:ea typeface="Calibri" panose="020F0502020204030204" pitchFamily="34" charset="0"/>
                <a:cs typeface="Calibri" panose="020F0502020204030204" pitchFamily="34" charset="0"/>
              </a:rPr>
              <a:t>the QHP completes a clinical interview and decision on enrollment. </a:t>
            </a:r>
          </a:p>
          <a:p>
            <a:pPr>
              <a:lnSpc>
                <a:spcPct val="109000"/>
              </a:lnSpc>
              <a:spcBef>
                <a:spcPts val="600"/>
              </a:spcBef>
            </a:pPr>
            <a:endParaRPr lang="en-US" sz="1200">
              <a:latin typeface="Calibri" panose="020F0502020204030204" pitchFamily="34" charset="0"/>
              <a:ea typeface="Calibri" panose="020F0502020204030204" pitchFamily="34" charset="0"/>
              <a:cs typeface="Calibri" panose="020F0502020204030204" pitchFamily="34" charset="0"/>
            </a:endParaRPr>
          </a:p>
          <a:p>
            <a:pPr>
              <a:lnSpc>
                <a:spcPct val="109000"/>
              </a:lnSpc>
              <a:spcBef>
                <a:spcPts val="600"/>
              </a:spcBef>
            </a:pPr>
            <a:r>
              <a:rPr lang="en-US" sz="1200">
                <a:latin typeface="Calibri" panose="020F0502020204030204" pitchFamily="34" charset="0"/>
                <a:ea typeface="Calibri" panose="020F0502020204030204" pitchFamily="34" charset="0"/>
                <a:cs typeface="Calibri" panose="020F0502020204030204" pitchFamily="34" charset="0"/>
              </a:rPr>
              <a:t>There are some </a:t>
            </a:r>
            <a:r>
              <a:rPr lang="en-US" sz="1200" b="1">
                <a:solidFill>
                  <a:schemeClr val="accent1"/>
                </a:solidFill>
                <a:latin typeface="Calibri" panose="020F0502020204030204" pitchFamily="34" charset="0"/>
                <a:ea typeface="Calibri" panose="020F0502020204030204" pitchFamily="34" charset="0"/>
                <a:cs typeface="Calibri" panose="020F0502020204030204" pitchFamily="34" charset="0"/>
              </a:rPr>
              <a:t>very </a:t>
            </a:r>
            <a:r>
              <a:rPr lang="en-US" sz="1200" b="1" u="sng">
                <a:solidFill>
                  <a:schemeClr val="accent1"/>
                </a:solidFill>
                <a:latin typeface="Calibri" panose="020F0502020204030204" pitchFamily="34" charset="0"/>
                <a:ea typeface="Calibri" panose="020F0502020204030204" pitchFamily="34" charset="0"/>
                <a:cs typeface="Calibri" panose="020F0502020204030204" pitchFamily="34" charset="0"/>
              </a:rPr>
              <a:t>limited</a:t>
            </a:r>
            <a:r>
              <a:rPr lang="en-US" sz="1200" b="1">
                <a:solidFill>
                  <a:schemeClr val="accent1"/>
                </a:solidFill>
                <a:latin typeface="Calibri" panose="020F0502020204030204" pitchFamily="34" charset="0"/>
                <a:ea typeface="Calibri" panose="020F0502020204030204" pitchFamily="34" charset="0"/>
                <a:cs typeface="Calibri" panose="020F0502020204030204" pitchFamily="34" charset="0"/>
              </a:rPr>
              <a:t> circumstances </a:t>
            </a:r>
            <a:r>
              <a:rPr lang="en-US" sz="1200">
                <a:latin typeface="Calibri" panose="020F0502020204030204" pitchFamily="34" charset="0"/>
                <a:ea typeface="Calibri" panose="020F0502020204030204" pitchFamily="34" charset="0"/>
                <a:cs typeface="Calibri" panose="020F0502020204030204" pitchFamily="34" charset="0"/>
              </a:rPr>
              <a:t>when an HWD can clear an applicant without consultation with or being under the umbrella of the QHP’s oversight. </a:t>
            </a:r>
          </a:p>
          <a:p>
            <a:pPr marL="0" indent="0">
              <a:lnSpc>
                <a:spcPct val="109000"/>
              </a:lnSpc>
              <a:spcBef>
                <a:spcPts val="600"/>
              </a:spcBef>
              <a:buFont typeface="Wingdings" panose="05000000000000000000" pitchFamily="2" charset="2"/>
              <a:buNone/>
            </a:pPr>
            <a:endParaRPr lang="en-US">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237AE796-97CE-4335-9D88-5F0EBDF33482}" type="slidenum">
              <a:rPr lang="en-US" smtClean="0"/>
              <a:t>8</a:t>
            </a:fld>
            <a:endParaRPr lang="en-US"/>
          </a:p>
        </p:txBody>
      </p:sp>
    </p:spTree>
    <p:extLst>
      <p:ext uri="{BB962C8B-B14F-4D97-AF65-F5344CB8AC3E}">
        <p14:creationId xmlns:p14="http://schemas.microsoft.com/office/powerpoint/2010/main" val="27468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EC2375"/>
                </a:solidFill>
                <a:latin typeface="Verdana Pro Black" panose="020B0A04030504040204" pitchFamily="34" charset="0"/>
              </a:rPr>
              <a:t>Review </a:t>
            </a:r>
            <a:r>
              <a:rPr lang="en-US" sz="1200" b="1">
                <a:latin typeface="Verdana Pro Black" panose="020B0A04030504040204" pitchFamily="34" charset="0"/>
              </a:rPr>
              <a:t>of Non-health Documents</a:t>
            </a:r>
          </a:p>
          <a:p>
            <a:r>
              <a:rPr lang="en-US" i="1"/>
              <a:t>Options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The HWD may (1) assign the file to the non-health DC for review if they wish or (2) to </a:t>
            </a:r>
            <a:r>
              <a:rPr lang="en-US" sz="1200" b="1">
                <a:latin typeface="Calibri" panose="020F0502020204030204" pitchFamily="34" charset="0"/>
                <a:ea typeface="Calibri" panose="020F0502020204030204" pitchFamily="34" charset="0"/>
                <a:cs typeface="Calibri" panose="020F0502020204030204" pitchFamily="34" charset="0"/>
              </a:rPr>
              <a:t>streamline the process, </a:t>
            </a:r>
            <a:r>
              <a:rPr lang="en-US" sz="1200">
                <a:latin typeface="Calibri" panose="020F0502020204030204" pitchFamily="34" charset="0"/>
                <a:ea typeface="Calibri" panose="020F0502020204030204" pitchFamily="34" charset="0"/>
                <a:cs typeface="Calibri" panose="020F0502020204030204" pitchFamily="34" charset="0"/>
              </a:rPr>
              <a:t>they may review the documents themselves. </a:t>
            </a:r>
          </a:p>
          <a:p>
            <a:endParaRPr lang="en-US"/>
          </a:p>
          <a:p>
            <a:r>
              <a:rPr lang="en-US" i="1"/>
              <a:t>Non-health DC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Calibri" panose="020F0502020204030204" pitchFamily="34" charset="0"/>
                <a:ea typeface="Calibri" panose="020F0502020204030204" pitchFamily="34" charset="0"/>
                <a:cs typeface="Calibri" panose="020F0502020204030204" pitchFamily="34" charset="0"/>
              </a:rPr>
              <a:t>If the non-health DC reviews, they </a:t>
            </a:r>
            <a:r>
              <a:rPr lang="en-US" sz="1200" b="1">
                <a:latin typeface="Calibri" panose="020F0502020204030204" pitchFamily="34" charset="0"/>
                <a:ea typeface="Calibri" panose="020F0502020204030204" pitchFamily="34" charset="0"/>
                <a:cs typeface="Calibri" panose="020F0502020204030204" pitchFamily="34" charset="0"/>
              </a:rPr>
              <a:t>must provide written feedback to the HWD in a timely manner </a:t>
            </a:r>
            <a:r>
              <a:rPr lang="en-US" sz="1200">
                <a:latin typeface="Calibri" panose="020F0502020204030204" pitchFamily="34" charset="0"/>
                <a:ea typeface="Calibri" panose="020F0502020204030204" pitchFamily="34" charset="0"/>
                <a:cs typeface="Calibri" panose="020F0502020204030204" pitchFamily="34" charset="0"/>
              </a:rPr>
              <a:t>so that the information can be provided to the QHP to enable the completion of the file review process within the 30-day review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Calibri" panose="020F0502020204030204" pitchFamily="34" charset="0"/>
              <a:ea typeface="Calibri" panose="020F0502020204030204" pitchFamily="34" charset="0"/>
              <a:cs typeface="Calibri" panose="020F050202020403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E35AC313-A051-49F8-8552-3392935EC2E2}" type="slidenum">
              <a:rPr lang="en-US" smtClean="0"/>
              <a:t>9</a:t>
            </a:fld>
            <a:endParaRPr lang="en-US"/>
          </a:p>
        </p:txBody>
      </p:sp>
    </p:spTree>
    <p:extLst>
      <p:ext uri="{BB962C8B-B14F-4D97-AF65-F5344CB8AC3E}">
        <p14:creationId xmlns:p14="http://schemas.microsoft.com/office/powerpoint/2010/main" val="1369381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838200" y="3602038"/>
            <a:ext cx="10515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5" name="Footer Placeholder 4"/>
          <p:cNvSpPr>
            <a:spLocks noGrp="1"/>
          </p:cNvSpPr>
          <p:nvPr>
            <p:ph type="ftr" sz="quarter" idx="11"/>
          </p:nvPr>
        </p:nvSpPr>
        <p:spPr>
          <a:xfrm>
            <a:off x="4038600" y="6446579"/>
            <a:ext cx="4114800" cy="184666"/>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19405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372BAA0-0228-44D3-92F1-226D6BF34D9C}"/>
              </a:ext>
            </a:extLst>
          </p:cNvPr>
          <p:cNvGrpSpPr/>
          <p:nvPr userDrawn="1"/>
        </p:nvGrpSpPr>
        <p:grpSpPr>
          <a:xfrm>
            <a:off x="0" y="0"/>
            <a:ext cx="12192000" cy="6858000"/>
            <a:chOff x="0" y="158213"/>
            <a:chExt cx="12192000" cy="6858000"/>
          </a:xfrm>
        </p:grpSpPr>
        <p:pic>
          <p:nvPicPr>
            <p:cNvPr id="7" name="Picture 6">
              <a:extLst>
                <a:ext uri="{FF2B5EF4-FFF2-40B4-BE49-F238E27FC236}">
                  <a16:creationId xmlns:a16="http://schemas.microsoft.com/office/drawing/2014/main" id="{2B4203A3-E26F-4520-9780-D93C649F0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923" y="316426"/>
              <a:ext cx="6578154" cy="6541575"/>
            </a:xfrm>
            <a:prstGeom prst="rect">
              <a:avLst/>
            </a:prstGeom>
          </p:spPr>
        </p:pic>
        <p:sp>
          <p:nvSpPr>
            <p:cNvPr id="8" name="Rectangle 7">
              <a:extLst>
                <a:ext uri="{FF2B5EF4-FFF2-40B4-BE49-F238E27FC236}">
                  <a16:creationId xmlns:a16="http://schemas.microsoft.com/office/drawing/2014/main" id="{72008D15-E050-48D1-B339-E5E2E07EB71A}"/>
                </a:ext>
              </a:extLst>
            </p:cNvPr>
            <p:cNvSpPr/>
            <p:nvPr/>
          </p:nvSpPr>
          <p:spPr>
            <a:xfrm>
              <a:off x="0" y="158213"/>
              <a:ext cx="12192000" cy="68580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38419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9" name="Freeform 5960">
            <a:extLst>
              <a:ext uri="{FF2B5EF4-FFF2-40B4-BE49-F238E27FC236}">
                <a16:creationId xmlns:a16="http://schemas.microsoft.com/office/drawing/2014/main" id="{2BA5FFE4-B3C0-47AE-B9F0-40B30BC5B877}"/>
              </a:ext>
            </a:extLst>
          </p:cNvPr>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a:p>
        </p:txBody>
      </p:sp>
      <p:sp>
        <p:nvSpPr>
          <p:cNvPr id="8" name="Rectangle 7">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userDrawn="1">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3397594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9" name="Freeform 5960">
            <a:extLst>
              <a:ext uri="{FF2B5EF4-FFF2-40B4-BE49-F238E27FC236}">
                <a16:creationId xmlns:a16="http://schemas.microsoft.com/office/drawing/2014/main" id="{2BA5FFE4-B3C0-47AE-B9F0-40B30BC5B877}"/>
              </a:ext>
            </a:extLst>
          </p:cNvPr>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a:p>
        </p:txBody>
      </p:sp>
      <p:sp>
        <p:nvSpPr>
          <p:cNvPr id="8" name="Rectangle 7">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bg1">
              <a:lumMod val="85000"/>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userDrawn="1">
            <p:ph type="title"/>
          </p:nvPr>
        </p:nvSpPr>
        <p:spPr/>
        <p:txBody>
          <a:bodyPr/>
          <a:lstStyle/>
          <a:p>
            <a:r>
              <a:rPr lang="en-US"/>
              <a:t>Click to edit Master title style</a:t>
            </a:r>
          </a:p>
        </p:txBody>
      </p:sp>
      <p:sp>
        <p:nvSpPr>
          <p:cNvPr id="3" name="Date Placeholder 2"/>
          <p:cNvSpPr>
            <a:spLocks noGrp="1"/>
          </p:cNvSpPr>
          <p:nvPr userDrawn="1">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userDrawn="1">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500115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accent5">
            <a:lumMod val="50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grpSp>
        <p:nvGrpSpPr>
          <p:cNvPr id="9" name="Group 8">
            <a:extLst>
              <a:ext uri="{FF2B5EF4-FFF2-40B4-BE49-F238E27FC236}">
                <a16:creationId xmlns:a16="http://schemas.microsoft.com/office/drawing/2014/main" id="{E372BAA0-0228-44D3-92F1-226D6BF34D9C}"/>
              </a:ext>
            </a:extLst>
          </p:cNvPr>
          <p:cNvGrpSpPr/>
          <p:nvPr userDrawn="1"/>
        </p:nvGrpSpPr>
        <p:grpSpPr>
          <a:xfrm>
            <a:off x="0" y="0"/>
            <a:ext cx="12192000" cy="6858000"/>
            <a:chOff x="0" y="158213"/>
            <a:chExt cx="12192000" cy="6858000"/>
          </a:xfrm>
        </p:grpSpPr>
        <p:pic>
          <p:nvPicPr>
            <p:cNvPr id="10" name="Picture 9">
              <a:extLst>
                <a:ext uri="{FF2B5EF4-FFF2-40B4-BE49-F238E27FC236}">
                  <a16:creationId xmlns:a16="http://schemas.microsoft.com/office/drawing/2014/main" id="{2B4203A3-E26F-4520-9780-D93C649F0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923" y="316426"/>
              <a:ext cx="6578154" cy="6541575"/>
            </a:xfrm>
            <a:prstGeom prst="rect">
              <a:avLst/>
            </a:prstGeom>
          </p:spPr>
        </p:pic>
        <p:sp>
          <p:nvSpPr>
            <p:cNvPr id="11" name="Rectangle 10">
              <a:extLst>
                <a:ext uri="{FF2B5EF4-FFF2-40B4-BE49-F238E27FC236}">
                  <a16:creationId xmlns:a16="http://schemas.microsoft.com/office/drawing/2014/main" id="{72008D15-E050-48D1-B339-E5E2E07EB71A}"/>
                </a:ext>
              </a:extLst>
            </p:cNvPr>
            <p:cNvSpPr/>
            <p:nvPr/>
          </p:nvSpPr>
          <p:spPr>
            <a:xfrm>
              <a:off x="0" y="158213"/>
              <a:ext cx="12192000" cy="6858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176375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5_Title Only">
    <p:bg>
      <p:bgPr>
        <a:solidFill>
          <a:schemeClr val="accent5">
            <a:lumMod val="50000"/>
          </a:schemeClr>
        </a:solidFill>
        <a:effectLst/>
      </p:bgPr>
    </p:bg>
    <p:spTree>
      <p:nvGrpSpPr>
        <p:cNvPr id="1" name=""/>
        <p:cNvGrpSpPr/>
        <p:nvPr/>
      </p:nvGrpSpPr>
      <p:grpSpPr>
        <a:xfrm>
          <a:off x="0" y="0"/>
          <a:ext cx="0" cy="0"/>
          <a:chOff x="0" y="0"/>
          <a:chExt cx="0" cy="0"/>
        </a:xfrm>
      </p:grpSpPr>
      <p:sp>
        <p:nvSpPr>
          <p:cNvPr id="12" name="Freeform 5960"/>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a:p>
        </p:txBody>
      </p:sp>
      <p:sp>
        <p:nvSpPr>
          <p:cNvPr id="13" name="Rectangle 12">
            <a:extLst>
              <a:ext uri="{FF2B5EF4-FFF2-40B4-BE49-F238E27FC236}">
                <a16:creationId xmlns:a16="http://schemas.microsoft.com/office/drawing/2014/main" id="{72008D15-E050-48D1-B339-E5E2E07EB71A}"/>
              </a:ext>
            </a:extLst>
          </p:cNvPr>
          <p:cNvSpPr/>
          <p:nvPr userDrawn="1"/>
        </p:nvSpPr>
        <p:spPr>
          <a:xfrm>
            <a:off x="0" y="0"/>
            <a:ext cx="12192000" cy="6858000"/>
          </a:xfrm>
          <a:prstGeom prst="rect">
            <a:avLst/>
          </a:prstGeom>
          <a:solidFill>
            <a:schemeClr val="accent5">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26423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7_Title Only">
    <p:bg>
      <p:bgPr>
        <a:solidFill>
          <a:schemeClr val="accent3"/>
        </a:solidFill>
        <a:effectLst/>
      </p:bgPr>
    </p:bg>
    <p:spTree>
      <p:nvGrpSpPr>
        <p:cNvPr id="1" name=""/>
        <p:cNvGrpSpPr/>
        <p:nvPr/>
      </p:nvGrpSpPr>
      <p:grpSpPr>
        <a:xfrm>
          <a:off x="0" y="0"/>
          <a:ext cx="0" cy="0"/>
          <a:chOff x="0" y="0"/>
          <a:chExt cx="0" cy="0"/>
        </a:xfrm>
      </p:grpSpPr>
      <p:sp>
        <p:nvSpPr>
          <p:cNvPr id="12" name="Freeform 5960"/>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a:p>
        </p:txBody>
      </p:sp>
      <p:sp>
        <p:nvSpPr>
          <p:cNvPr id="13" name="Rectangle 12">
            <a:extLst>
              <a:ext uri="{FF2B5EF4-FFF2-40B4-BE49-F238E27FC236}">
                <a16:creationId xmlns:a16="http://schemas.microsoft.com/office/drawing/2014/main" id="{72008D15-E050-48D1-B339-E5E2E07EB71A}"/>
              </a:ext>
            </a:extLst>
          </p:cNvPr>
          <p:cNvSpPr/>
          <p:nvPr userDrawn="1"/>
        </p:nvSpPr>
        <p:spPr>
          <a:xfrm>
            <a:off x="0" y="0"/>
            <a:ext cx="12192000" cy="6858000"/>
          </a:xfrm>
          <a:prstGeom prst="rect">
            <a:avLst/>
          </a:prstGeom>
          <a:solidFill>
            <a:schemeClr val="accent3">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755990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8_Title Only">
    <p:bg>
      <p:bgPr>
        <a:solidFill>
          <a:schemeClr val="accent1"/>
        </a:solidFill>
        <a:effectLst/>
      </p:bgPr>
    </p:bg>
    <p:spTree>
      <p:nvGrpSpPr>
        <p:cNvPr id="1" name=""/>
        <p:cNvGrpSpPr/>
        <p:nvPr/>
      </p:nvGrpSpPr>
      <p:grpSpPr>
        <a:xfrm>
          <a:off x="0" y="0"/>
          <a:ext cx="0" cy="0"/>
          <a:chOff x="0" y="0"/>
          <a:chExt cx="0" cy="0"/>
        </a:xfrm>
      </p:grpSpPr>
      <p:sp>
        <p:nvSpPr>
          <p:cNvPr id="12" name="Freeform 5960"/>
          <p:cNvSpPr>
            <a:spLocks noChangeAspect="1" noEditPoints="1"/>
          </p:cNvSpPr>
          <p:nvPr userDrawn="1"/>
        </p:nvSpPr>
        <p:spPr bwMode="auto">
          <a:xfrm>
            <a:off x="1731963" y="1129092"/>
            <a:ext cx="8728075" cy="5045075"/>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solidFill>
            <a:schemeClr val="tx1">
              <a:lumMod val="95000"/>
              <a:lumOff val="5000"/>
            </a:schemeClr>
          </a:solidFill>
          <a:ln w="9525">
            <a:noFill/>
            <a:round/>
            <a:headEnd/>
            <a:tailEnd/>
          </a:ln>
          <a:effectLst/>
        </p:spPr>
        <p:txBody>
          <a:bodyPr/>
          <a:lstStyle/>
          <a:p>
            <a:endParaRPr lang="en-US"/>
          </a:p>
        </p:txBody>
      </p:sp>
      <p:sp>
        <p:nvSpPr>
          <p:cNvPr id="13" name="Rectangle 12">
            <a:extLst>
              <a:ext uri="{FF2B5EF4-FFF2-40B4-BE49-F238E27FC236}">
                <a16:creationId xmlns:a16="http://schemas.microsoft.com/office/drawing/2014/main" id="{72008D15-E050-48D1-B339-E5E2E07EB71A}"/>
              </a:ext>
            </a:extLst>
          </p:cNvPr>
          <p:cNvSpPr/>
          <p:nvPr userDrawn="1"/>
        </p:nvSpPr>
        <p:spPr>
          <a:xfrm>
            <a:off x="0" y="0"/>
            <a:ext cx="12192000" cy="6858000"/>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601075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chemeClr val="accent5">
            <a:lumMod val="50000"/>
          </a:schemeClr>
        </a:solidFill>
        <a:effectLst/>
      </p:bgPr>
    </p:bg>
    <p:spTree>
      <p:nvGrpSpPr>
        <p:cNvPr id="1" name=""/>
        <p:cNvGrpSpPr/>
        <p:nvPr/>
      </p:nvGrpSpPr>
      <p:grpSpPr>
        <a:xfrm>
          <a:off x="0" y="0"/>
          <a:ext cx="0" cy="0"/>
          <a:chOff x="0" y="0"/>
          <a:chExt cx="0" cy="0"/>
        </a:xfrm>
      </p:grpSpPr>
      <p:pic>
        <p:nvPicPr>
          <p:cNvPr id="2859" name="Picture 2858">
            <a:extLst>
              <a:ext uri="{FF2B5EF4-FFF2-40B4-BE49-F238E27FC236}">
                <a16:creationId xmlns:a16="http://schemas.microsoft.com/office/drawing/2014/main" id="{2963DCFA-4399-4404-B551-BEBF22BE546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11" name="Rectangle 10">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accent5">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70563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4_Title Only">
    <p:bg>
      <p:bgPr>
        <a:solidFill>
          <a:schemeClr val="bg1"/>
        </a:solidFill>
        <a:effectLst/>
      </p:bgPr>
    </p:bg>
    <p:spTree>
      <p:nvGrpSpPr>
        <p:cNvPr id="1" name=""/>
        <p:cNvGrpSpPr/>
        <p:nvPr/>
      </p:nvGrpSpPr>
      <p:grpSpPr>
        <a:xfrm>
          <a:off x="0" y="0"/>
          <a:ext cx="0" cy="0"/>
          <a:chOff x="0" y="0"/>
          <a:chExt cx="0" cy="0"/>
        </a:xfrm>
      </p:grpSpPr>
      <p:pic>
        <p:nvPicPr>
          <p:cNvPr id="2859" name="Picture 2858">
            <a:extLst>
              <a:ext uri="{FF2B5EF4-FFF2-40B4-BE49-F238E27FC236}">
                <a16:creationId xmlns:a16="http://schemas.microsoft.com/office/drawing/2014/main" id="{2963DCFA-4399-4404-B551-BEBF22BE546E}"/>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
        <p:nvSpPr>
          <p:cNvPr id="11" name="Rectangle 10">
            <a:extLst>
              <a:ext uri="{FF2B5EF4-FFF2-40B4-BE49-F238E27FC236}">
                <a16:creationId xmlns:a16="http://schemas.microsoft.com/office/drawing/2014/main" id="{72008D15-E050-48D1-B339-E5E2E07EB71A}"/>
              </a:ext>
            </a:extLst>
          </p:cNvPr>
          <p:cNvSpPr/>
          <p:nvPr/>
        </p:nvSpPr>
        <p:spPr>
          <a:xfrm>
            <a:off x="0" y="0"/>
            <a:ext cx="12192000" cy="68580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itle 1"/>
          <p:cNvSpPr>
            <a:spLocks noGrp="1"/>
          </p:cNvSpPr>
          <p:nvPr userDrawn="1">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173463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6092825" y="0"/>
            <a:ext cx="6099175" cy="6858000"/>
          </a:xfrm>
          <a:prstGeom prst="rect">
            <a:avLst/>
          </a:prstGeom>
        </p:spPr>
        <p:txBody>
          <a:bodyPr/>
          <a:lstStyle/>
          <a:p>
            <a:endParaRPr lang="en-US"/>
          </a:p>
        </p:txBody>
      </p:sp>
    </p:spTree>
    <p:extLst>
      <p:ext uri="{BB962C8B-B14F-4D97-AF65-F5344CB8AC3E}">
        <p14:creationId xmlns:p14="http://schemas.microsoft.com/office/powerpoint/2010/main" val="77473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6000" fill="hold" grpId="0" nodeType="withEffect" nodePh="1">
                                  <p:stCondLst>
                                    <p:cond delay="30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1+#ppt_w/2"/>
                                          </p:val>
                                        </p:tav>
                                        <p:tav tm="100000">
                                          <p:val>
                                            <p:strVal val="#ppt_x"/>
                                          </p:val>
                                        </p:tav>
                                      </p:tavLst>
                                    </p:anim>
                                    <p:anim calcmode="lin" valueType="num">
                                      <p:cBhvr additive="base">
                                        <p:cTn id="8" dur="1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5" name="Footer Placeholder 4"/>
          <p:cNvSpPr>
            <a:spLocks noGrp="1"/>
          </p:cNvSpPr>
          <p:nvPr>
            <p:ph type="ftr" sz="quarter" idx="11"/>
          </p:nvPr>
        </p:nvSpPr>
        <p:spPr>
          <a:xfrm>
            <a:off x="4038600" y="6446579"/>
            <a:ext cx="4114800" cy="184666"/>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1636274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B85C6865-E900-4E58-894F-9619F873B849}"/>
              </a:ext>
            </a:extLst>
          </p:cNvPr>
          <p:cNvSpPr>
            <a:spLocks noGrp="1"/>
          </p:cNvSpPr>
          <p:nvPr>
            <p:ph type="sldNum" sz="quarter" idx="4"/>
          </p:nvPr>
        </p:nvSpPr>
        <p:spPr>
          <a:xfrm>
            <a:off x="11119676" y="563725"/>
            <a:ext cx="461010" cy="292388"/>
          </a:xfrm>
          <a:prstGeom prst="rect">
            <a:avLst/>
          </a:prstGeom>
        </p:spPr>
        <p:txBody>
          <a:bodyPr vert="horz" lIns="91440" tIns="45720" rIns="91440" bIns="45720" rtlCol="0" anchor="ctr"/>
          <a:lstStyle>
            <a:lvl1pPr algn="ctr">
              <a:defRPr sz="1300" b="1">
                <a:solidFill>
                  <a:schemeClr val="bg1"/>
                </a:solidFill>
                <a:latin typeface="Arial" panose="020B0604020202020204" pitchFamily="34" charset="0"/>
                <a:cs typeface="Arial" panose="020B0604020202020204" pitchFamily="34" charset="0"/>
              </a:defRPr>
            </a:lvl1pPr>
          </a:lstStyle>
          <a:p>
            <a:fld id="{FE6444CC-FEB2-47C7-9B2D-2BC3404A0D8A}" type="slidenum">
              <a:rPr lang="en-US" smtClean="0"/>
              <a:pPr/>
              <a:t>‹#›</a:t>
            </a:fld>
            <a:endParaRPr lang="en-US" sz="1300"/>
          </a:p>
        </p:txBody>
      </p:sp>
      <p:sp>
        <p:nvSpPr>
          <p:cNvPr id="4" name="Title Placeholder 1">
            <a:extLst>
              <a:ext uri="{FF2B5EF4-FFF2-40B4-BE49-F238E27FC236}">
                <a16:creationId xmlns:a16="http://schemas.microsoft.com/office/drawing/2014/main" id="{6ACF74C5-520C-46EB-A951-AD6233FC4FCC}"/>
              </a:ext>
            </a:extLst>
          </p:cNvPr>
          <p:cNvSpPr>
            <a:spLocks noGrp="1"/>
          </p:cNvSpPr>
          <p:nvPr>
            <p:ph type="title"/>
          </p:nvPr>
        </p:nvSpPr>
        <p:spPr>
          <a:xfrm>
            <a:off x="977900" y="516508"/>
            <a:ext cx="10375900" cy="534306"/>
          </a:xfrm>
          <a:prstGeom prst="rect">
            <a:avLst/>
          </a:prstGeom>
        </p:spPr>
        <p:txBody>
          <a:bodyPr vert="horz" lIns="91440" tIns="45720" rIns="91440" bIns="45720" rtlCol="0" anchor="ctr">
            <a:normAutofit/>
          </a:bodyPr>
          <a:lstStyle>
            <a:lvl1pPr>
              <a:defRPr sz="3200"/>
            </a:lvl1pPr>
          </a:lstStyle>
          <a:p>
            <a:r>
              <a:rPr lang="en-US"/>
              <a:t>Click to edit Master title style</a:t>
            </a:r>
          </a:p>
        </p:txBody>
      </p:sp>
      <p:sp>
        <p:nvSpPr>
          <p:cNvPr id="5" name="Picture Placeholder 4">
            <a:extLst>
              <a:ext uri="{FF2B5EF4-FFF2-40B4-BE49-F238E27FC236}">
                <a16:creationId xmlns:a16="http://schemas.microsoft.com/office/drawing/2014/main" id="{9CE671D5-F384-4DF3-B6B9-EE39463F50F3}"/>
              </a:ext>
            </a:extLst>
          </p:cNvPr>
          <p:cNvSpPr>
            <a:spLocks noGrp="1"/>
          </p:cNvSpPr>
          <p:nvPr>
            <p:ph type="pic" sz="quarter" idx="14"/>
          </p:nvPr>
        </p:nvSpPr>
        <p:spPr>
          <a:xfrm>
            <a:off x="5301870" y="1933354"/>
            <a:ext cx="1588260" cy="1588260"/>
          </a:xfrm>
          <a:custGeom>
            <a:avLst/>
            <a:gdLst>
              <a:gd name="connsiteX0" fmla="*/ 794130 w 1588260"/>
              <a:gd name="connsiteY0" fmla="*/ 0 h 1588260"/>
              <a:gd name="connsiteX1" fmla="*/ 1588260 w 1588260"/>
              <a:gd name="connsiteY1" fmla="*/ 794130 h 1588260"/>
              <a:gd name="connsiteX2" fmla="*/ 794130 w 1588260"/>
              <a:gd name="connsiteY2" fmla="*/ 1588260 h 1588260"/>
              <a:gd name="connsiteX3" fmla="*/ 0 w 1588260"/>
              <a:gd name="connsiteY3" fmla="*/ 794130 h 1588260"/>
              <a:gd name="connsiteX4" fmla="*/ 794130 w 1588260"/>
              <a:gd name="connsiteY4" fmla="*/ 0 h 158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260" h="1588260">
                <a:moveTo>
                  <a:pt x="794130" y="0"/>
                </a:moveTo>
                <a:cubicBezTo>
                  <a:pt x="1232716" y="0"/>
                  <a:pt x="1588260" y="355544"/>
                  <a:pt x="1588260" y="794130"/>
                </a:cubicBezTo>
                <a:cubicBezTo>
                  <a:pt x="1588260" y="1232716"/>
                  <a:pt x="1232716" y="1588260"/>
                  <a:pt x="794130" y="1588260"/>
                </a:cubicBezTo>
                <a:cubicBezTo>
                  <a:pt x="355544" y="1588260"/>
                  <a:pt x="0" y="1232716"/>
                  <a:pt x="0" y="794130"/>
                </a:cubicBezTo>
                <a:cubicBezTo>
                  <a:pt x="0" y="355544"/>
                  <a:pt x="355544" y="0"/>
                  <a:pt x="794130" y="0"/>
                </a:cubicBezTo>
                <a:close/>
              </a:path>
            </a:pathLst>
          </a:custGeom>
        </p:spPr>
        <p:txBody>
          <a:bodyPr wrap="square">
            <a:noAutofit/>
          </a:bodyPr>
          <a:lstStyle>
            <a:lvl1pPr>
              <a:defRPr>
                <a:latin typeface="Arial" panose="020B0604020202020204" pitchFamily="34" charset="0"/>
                <a:cs typeface="Arial" panose="020B0604020202020204" pitchFamily="34" charset="0"/>
              </a:defRPr>
            </a:lvl1pPr>
          </a:lstStyle>
          <a:p>
            <a:endParaRPr lang="en-US"/>
          </a:p>
        </p:txBody>
      </p:sp>
      <p:sp>
        <p:nvSpPr>
          <p:cNvPr id="6" name="Picture Placeholder 5">
            <a:extLst>
              <a:ext uri="{FF2B5EF4-FFF2-40B4-BE49-F238E27FC236}">
                <a16:creationId xmlns:a16="http://schemas.microsoft.com/office/drawing/2014/main" id="{20586F0C-5655-4482-99A4-F44E0EEDF096}"/>
              </a:ext>
            </a:extLst>
          </p:cNvPr>
          <p:cNvSpPr>
            <a:spLocks noGrp="1"/>
          </p:cNvSpPr>
          <p:nvPr>
            <p:ph type="pic" sz="quarter" idx="15"/>
          </p:nvPr>
        </p:nvSpPr>
        <p:spPr>
          <a:xfrm>
            <a:off x="8717281" y="1933354"/>
            <a:ext cx="1588260" cy="1588260"/>
          </a:xfrm>
          <a:custGeom>
            <a:avLst/>
            <a:gdLst>
              <a:gd name="connsiteX0" fmla="*/ 794130 w 1588260"/>
              <a:gd name="connsiteY0" fmla="*/ 0 h 1588260"/>
              <a:gd name="connsiteX1" fmla="*/ 1588260 w 1588260"/>
              <a:gd name="connsiteY1" fmla="*/ 794130 h 1588260"/>
              <a:gd name="connsiteX2" fmla="*/ 794130 w 1588260"/>
              <a:gd name="connsiteY2" fmla="*/ 1588260 h 1588260"/>
              <a:gd name="connsiteX3" fmla="*/ 0 w 1588260"/>
              <a:gd name="connsiteY3" fmla="*/ 794130 h 1588260"/>
              <a:gd name="connsiteX4" fmla="*/ 794130 w 1588260"/>
              <a:gd name="connsiteY4" fmla="*/ 0 h 158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260" h="1588260">
                <a:moveTo>
                  <a:pt x="794130" y="0"/>
                </a:moveTo>
                <a:cubicBezTo>
                  <a:pt x="1232716" y="0"/>
                  <a:pt x="1588260" y="355544"/>
                  <a:pt x="1588260" y="794130"/>
                </a:cubicBezTo>
                <a:cubicBezTo>
                  <a:pt x="1588260" y="1232716"/>
                  <a:pt x="1232716" y="1588260"/>
                  <a:pt x="794130" y="1588260"/>
                </a:cubicBezTo>
                <a:cubicBezTo>
                  <a:pt x="355544" y="1588260"/>
                  <a:pt x="0" y="1232716"/>
                  <a:pt x="0" y="794130"/>
                </a:cubicBezTo>
                <a:cubicBezTo>
                  <a:pt x="0" y="355544"/>
                  <a:pt x="355544" y="0"/>
                  <a:pt x="794130" y="0"/>
                </a:cubicBezTo>
                <a:close/>
              </a:path>
            </a:pathLst>
          </a:custGeom>
        </p:spPr>
        <p:txBody>
          <a:bodyPr wrap="square">
            <a:noAutofit/>
          </a:bodyPr>
          <a:lstStyle>
            <a:lvl1pPr>
              <a:defRPr>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8C85BE28-8ADF-4FCD-B581-13DE4BA2D18A}"/>
              </a:ext>
            </a:extLst>
          </p:cNvPr>
          <p:cNvSpPr>
            <a:spLocks noGrp="1"/>
          </p:cNvSpPr>
          <p:nvPr>
            <p:ph type="pic" sz="quarter" idx="10"/>
          </p:nvPr>
        </p:nvSpPr>
        <p:spPr>
          <a:xfrm>
            <a:off x="1886461" y="1933354"/>
            <a:ext cx="1588260" cy="1588260"/>
          </a:xfrm>
          <a:custGeom>
            <a:avLst/>
            <a:gdLst>
              <a:gd name="connsiteX0" fmla="*/ 794130 w 1588260"/>
              <a:gd name="connsiteY0" fmla="*/ 0 h 1588260"/>
              <a:gd name="connsiteX1" fmla="*/ 1588260 w 1588260"/>
              <a:gd name="connsiteY1" fmla="*/ 794130 h 1588260"/>
              <a:gd name="connsiteX2" fmla="*/ 794130 w 1588260"/>
              <a:gd name="connsiteY2" fmla="*/ 1588260 h 1588260"/>
              <a:gd name="connsiteX3" fmla="*/ 0 w 1588260"/>
              <a:gd name="connsiteY3" fmla="*/ 794130 h 1588260"/>
              <a:gd name="connsiteX4" fmla="*/ 794130 w 1588260"/>
              <a:gd name="connsiteY4" fmla="*/ 0 h 158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260" h="1588260">
                <a:moveTo>
                  <a:pt x="794130" y="0"/>
                </a:moveTo>
                <a:cubicBezTo>
                  <a:pt x="1232716" y="0"/>
                  <a:pt x="1588260" y="355544"/>
                  <a:pt x="1588260" y="794130"/>
                </a:cubicBezTo>
                <a:cubicBezTo>
                  <a:pt x="1588260" y="1232716"/>
                  <a:pt x="1232716" y="1588260"/>
                  <a:pt x="794130" y="1588260"/>
                </a:cubicBezTo>
                <a:cubicBezTo>
                  <a:pt x="355544" y="1588260"/>
                  <a:pt x="0" y="1232716"/>
                  <a:pt x="0" y="794130"/>
                </a:cubicBezTo>
                <a:cubicBezTo>
                  <a:pt x="0" y="355544"/>
                  <a:pt x="355544" y="0"/>
                  <a:pt x="794130" y="0"/>
                </a:cubicBezTo>
                <a:close/>
              </a:path>
            </a:pathLst>
          </a:custGeom>
        </p:spPr>
        <p:txBody>
          <a:bodyPr wrap="square">
            <a:noAutofit/>
          </a:bodyPr>
          <a:lstStyle>
            <a:lvl1pPr>
              <a:defRPr>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5713952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097595C-E2CB-2A4F-B63E-AE5D4F05D9FF}"/>
              </a:ext>
            </a:extLst>
          </p:cNvPr>
          <p:cNvSpPr>
            <a:spLocks noGrp="1"/>
          </p:cNvSpPr>
          <p:nvPr>
            <p:ph type="pic" sz="quarter" idx="10"/>
          </p:nvPr>
        </p:nvSpPr>
        <p:spPr>
          <a:xfrm>
            <a:off x="6827838" y="3402013"/>
            <a:ext cx="4560887" cy="2597150"/>
          </a:xfrm>
          <a:prstGeom prst="rect">
            <a:avLst/>
          </a:prstGeom>
        </p:spPr>
        <p:txBody>
          <a:bodyPr/>
          <a:lstStyle/>
          <a:p>
            <a:endParaRPr lang="en-US"/>
          </a:p>
        </p:txBody>
      </p:sp>
    </p:spTree>
    <p:extLst>
      <p:ext uri="{BB962C8B-B14F-4D97-AF65-F5344CB8AC3E}">
        <p14:creationId xmlns:p14="http://schemas.microsoft.com/office/powerpoint/2010/main" val="1390978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3F26AEB-2F1A-4D33-A183-4C19D31D48ED}"/>
              </a:ext>
            </a:extLst>
          </p:cNvPr>
          <p:cNvSpPr>
            <a:spLocks noGrp="1"/>
          </p:cNvSpPr>
          <p:nvPr>
            <p:ph type="pic" sz="quarter" idx="10"/>
          </p:nvPr>
        </p:nvSpPr>
        <p:spPr>
          <a:xfrm>
            <a:off x="975571" y="1534010"/>
            <a:ext cx="10248061" cy="2428390"/>
          </a:xfrm>
          <a:custGeom>
            <a:avLst/>
            <a:gdLst>
              <a:gd name="connsiteX0" fmla="*/ 0 w 10248061"/>
              <a:gd name="connsiteY0" fmla="*/ 0 h 2428390"/>
              <a:gd name="connsiteX1" fmla="*/ 10248061 w 10248061"/>
              <a:gd name="connsiteY1" fmla="*/ 0 h 2428390"/>
              <a:gd name="connsiteX2" fmla="*/ 10248061 w 10248061"/>
              <a:gd name="connsiteY2" fmla="*/ 2428390 h 2428390"/>
              <a:gd name="connsiteX3" fmla="*/ 0 w 10248061"/>
              <a:gd name="connsiteY3" fmla="*/ 2428390 h 2428390"/>
            </a:gdLst>
            <a:ahLst/>
            <a:cxnLst>
              <a:cxn ang="0">
                <a:pos x="connsiteX0" y="connsiteY0"/>
              </a:cxn>
              <a:cxn ang="0">
                <a:pos x="connsiteX1" y="connsiteY1"/>
              </a:cxn>
              <a:cxn ang="0">
                <a:pos x="connsiteX2" y="connsiteY2"/>
              </a:cxn>
              <a:cxn ang="0">
                <a:pos x="connsiteX3" y="connsiteY3"/>
              </a:cxn>
            </a:cxnLst>
            <a:rect l="l" t="t" r="r" b="b"/>
            <a:pathLst>
              <a:path w="10248061" h="2428390">
                <a:moveTo>
                  <a:pt x="0" y="0"/>
                </a:moveTo>
                <a:lnTo>
                  <a:pt x="10248061" y="0"/>
                </a:lnTo>
                <a:lnTo>
                  <a:pt x="10248061" y="2428390"/>
                </a:lnTo>
                <a:lnTo>
                  <a:pt x="0" y="2428390"/>
                </a:lnTo>
                <a:close/>
              </a:path>
            </a:pathLst>
          </a:custGeom>
        </p:spPr>
        <p:txBody>
          <a:bodyPr wrap="square">
            <a:noAutofit/>
          </a:bodyPr>
          <a:lstStyle/>
          <a:p>
            <a:endParaRPr lang="en-US"/>
          </a:p>
        </p:txBody>
      </p:sp>
      <p:sp>
        <p:nvSpPr>
          <p:cNvPr id="8" name="Slide Number Placeholder 7">
            <a:extLst>
              <a:ext uri="{FF2B5EF4-FFF2-40B4-BE49-F238E27FC236}">
                <a16:creationId xmlns:a16="http://schemas.microsoft.com/office/drawing/2014/main" id="{B85C6865-E900-4E58-894F-9619F873B849}"/>
              </a:ext>
            </a:extLst>
          </p:cNvPr>
          <p:cNvSpPr>
            <a:spLocks noGrp="1"/>
          </p:cNvSpPr>
          <p:nvPr>
            <p:ph type="sldNum" sz="quarter" idx="4"/>
          </p:nvPr>
        </p:nvSpPr>
        <p:spPr>
          <a:xfrm>
            <a:off x="514560" y="6214634"/>
            <a:ext cx="461010" cy="307777"/>
          </a:xfrm>
          <a:prstGeom prst="rect">
            <a:avLst/>
          </a:prstGeom>
        </p:spPr>
        <p:txBody>
          <a:bodyPr vert="horz" lIns="91440" tIns="45720" rIns="91440" bIns="45720" rtlCol="0" anchor="ctr"/>
          <a:lstStyle>
            <a:lvl1pPr algn="ctr">
              <a:defRPr sz="1400" b="1">
                <a:solidFill>
                  <a:schemeClr val="bg1"/>
                </a:solidFill>
                <a:latin typeface="Arial" panose="020B0604020202020204" pitchFamily="34" charset="0"/>
                <a:cs typeface="Arial" panose="020B0604020202020204" pitchFamily="34" charset="0"/>
              </a:defRPr>
            </a:lvl1pPr>
          </a:lstStyle>
          <a:p>
            <a:fld id="{FE6444CC-FEB2-47C7-9B2D-2BC3404A0D8A}" type="slidenum">
              <a:rPr lang="en-US" smtClean="0"/>
              <a:pPr/>
              <a:t>‹#›</a:t>
            </a:fld>
            <a:endParaRPr lang="en-US" sz="1400"/>
          </a:p>
        </p:txBody>
      </p:sp>
    </p:spTree>
    <p:extLst>
      <p:ext uri="{BB962C8B-B14F-4D97-AF65-F5344CB8AC3E}">
        <p14:creationId xmlns:p14="http://schemas.microsoft.com/office/powerpoint/2010/main" val="3480518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ower left pic">
    <p:spTree>
      <p:nvGrpSpPr>
        <p:cNvPr id="1" name=""/>
        <p:cNvGrpSpPr/>
        <p:nvPr/>
      </p:nvGrpSpPr>
      <p:grpSpPr>
        <a:xfrm>
          <a:off x="0" y="0"/>
          <a:ext cx="0" cy="0"/>
          <a:chOff x="0" y="0"/>
          <a:chExt cx="0" cy="0"/>
        </a:xfrm>
      </p:grpSpPr>
      <p:sp>
        <p:nvSpPr>
          <p:cNvPr id="6" name="그림 개체 틀 7">
            <a:extLst>
              <a:ext uri="{FF2B5EF4-FFF2-40B4-BE49-F238E27FC236}">
                <a16:creationId xmlns:a16="http://schemas.microsoft.com/office/drawing/2014/main" id="{1A6381CE-8013-90D6-C654-D41BCDDA3DE9}"/>
              </a:ext>
            </a:extLst>
          </p:cNvPr>
          <p:cNvSpPr>
            <a:spLocks noGrp="1"/>
          </p:cNvSpPr>
          <p:nvPr>
            <p:ph type="pic" sz="quarter" idx="10"/>
          </p:nvPr>
        </p:nvSpPr>
        <p:spPr>
          <a:xfrm>
            <a:off x="0" y="2966484"/>
            <a:ext cx="7843284" cy="3891516"/>
          </a:xfrm>
        </p:spPr>
        <p:txBody>
          <a:bodyPr/>
          <a:lstStyle/>
          <a:p>
            <a:endParaRPr kumimoji="1" lang="ko-Kore-KR" altLang="en-US"/>
          </a:p>
        </p:txBody>
      </p:sp>
    </p:spTree>
    <p:extLst>
      <p:ext uri="{BB962C8B-B14F-4D97-AF65-F5344CB8AC3E}">
        <p14:creationId xmlns:p14="http://schemas.microsoft.com/office/powerpoint/2010/main" val="1296572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08828A-0A63-CF40-A7F8-5083731C67BF}"/>
              </a:ext>
            </a:extLst>
          </p:cNvPr>
          <p:cNvSpPr/>
          <p:nvPr userDrawn="1"/>
        </p:nvSpPr>
        <p:spPr>
          <a:xfrm>
            <a:off x="0" y="1557075"/>
            <a:ext cx="8605838" cy="29575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04454012-C4A1-5841-AF31-F313CCC87B7C}"/>
              </a:ext>
            </a:extLst>
          </p:cNvPr>
          <p:cNvSpPr>
            <a:spLocks noGrp="1" noChangeAspect="1"/>
          </p:cNvSpPr>
          <p:nvPr>
            <p:ph type="pic" sz="quarter" idx="10"/>
          </p:nvPr>
        </p:nvSpPr>
        <p:spPr>
          <a:xfrm>
            <a:off x="8605838" y="1554163"/>
            <a:ext cx="3586162" cy="2957512"/>
          </a:xfrm>
          <a:prstGeom prst="rect">
            <a:avLst/>
          </a:prstGeom>
        </p:spPr>
        <p:txBody>
          <a:bodyPr/>
          <a:lstStyle/>
          <a:p>
            <a:endParaRPr lang="en-US"/>
          </a:p>
        </p:txBody>
      </p:sp>
    </p:spTree>
    <p:extLst>
      <p:ext uri="{BB962C8B-B14F-4D97-AF65-F5344CB8AC3E}">
        <p14:creationId xmlns:p14="http://schemas.microsoft.com/office/powerpoint/2010/main" val="2095839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80092595-7CB8-4CB6-B1CB-955F6B540E64}"/>
              </a:ext>
            </a:extLst>
          </p:cNvPr>
          <p:cNvSpPr>
            <a:spLocks noGrp="1"/>
          </p:cNvSpPr>
          <p:nvPr>
            <p:ph type="pic" sz="quarter" idx="10"/>
          </p:nvPr>
        </p:nvSpPr>
        <p:spPr>
          <a:xfrm>
            <a:off x="1370076" y="1143000"/>
            <a:ext cx="3355848" cy="4572000"/>
          </a:xfrm>
          <a:custGeom>
            <a:avLst/>
            <a:gdLst>
              <a:gd name="connsiteX0" fmla="*/ 0 w 3355848"/>
              <a:gd name="connsiteY0" fmla="*/ 0 h 4572000"/>
              <a:gd name="connsiteX1" fmla="*/ 3355848 w 3355848"/>
              <a:gd name="connsiteY1" fmla="*/ 0 h 4572000"/>
              <a:gd name="connsiteX2" fmla="*/ 3355848 w 3355848"/>
              <a:gd name="connsiteY2" fmla="*/ 4572000 h 4572000"/>
              <a:gd name="connsiteX3" fmla="*/ 0 w 3355848"/>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3355848" h="4572000">
                <a:moveTo>
                  <a:pt x="0" y="0"/>
                </a:moveTo>
                <a:lnTo>
                  <a:pt x="3355848" y="0"/>
                </a:lnTo>
                <a:lnTo>
                  <a:pt x="3355848" y="4572000"/>
                </a:lnTo>
                <a:lnTo>
                  <a:pt x="0" y="4572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2431161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738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Half_Page_Picture">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D1B75A8-9F54-428E-8FC8-1BC010A802C9}"/>
              </a:ext>
            </a:extLst>
          </p:cNvPr>
          <p:cNvSpPr>
            <a:spLocks noGrp="1"/>
          </p:cNvSpPr>
          <p:nvPr>
            <p:ph type="pic" sz="quarter" idx="10"/>
          </p:nvPr>
        </p:nvSpPr>
        <p:spPr>
          <a:xfrm>
            <a:off x="6091683" y="0"/>
            <a:ext cx="6099048" cy="6858000"/>
          </a:xfrm>
          <a:custGeom>
            <a:avLst/>
            <a:gdLst>
              <a:gd name="connsiteX0" fmla="*/ 0 w 4470400"/>
              <a:gd name="connsiteY0" fmla="*/ 0 h 4470400"/>
              <a:gd name="connsiteX1" fmla="*/ 4470400 w 4470400"/>
              <a:gd name="connsiteY1" fmla="*/ 0 h 4470400"/>
              <a:gd name="connsiteX2" fmla="*/ 4470400 w 4470400"/>
              <a:gd name="connsiteY2" fmla="*/ 4470400 h 4470400"/>
              <a:gd name="connsiteX3" fmla="*/ 0 w 4470400"/>
              <a:gd name="connsiteY3" fmla="*/ 4470400 h 4470400"/>
            </a:gdLst>
            <a:ahLst/>
            <a:cxnLst>
              <a:cxn ang="0">
                <a:pos x="connsiteX0" y="connsiteY0"/>
              </a:cxn>
              <a:cxn ang="0">
                <a:pos x="connsiteX1" y="connsiteY1"/>
              </a:cxn>
              <a:cxn ang="0">
                <a:pos x="connsiteX2" y="connsiteY2"/>
              </a:cxn>
              <a:cxn ang="0">
                <a:pos x="connsiteX3" y="connsiteY3"/>
              </a:cxn>
            </a:cxnLst>
            <a:rect l="l" t="t" r="r" b="b"/>
            <a:pathLst>
              <a:path w="4470400" h="4470400">
                <a:moveTo>
                  <a:pt x="0" y="0"/>
                </a:moveTo>
                <a:lnTo>
                  <a:pt x="4470400" y="0"/>
                </a:lnTo>
                <a:lnTo>
                  <a:pt x="4470400" y="4470400"/>
                </a:lnTo>
                <a:lnTo>
                  <a:pt x="0" y="44704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716576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4F20-1B3A-2245-4DD4-23719B1FC8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E92390-A1EB-33F0-2C01-B27329783F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2818E5-AE09-4A5F-134E-8EA75EB36171}"/>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5" name="Footer Placeholder 4">
            <a:extLst>
              <a:ext uri="{FF2B5EF4-FFF2-40B4-BE49-F238E27FC236}">
                <a16:creationId xmlns:a16="http://schemas.microsoft.com/office/drawing/2014/main" id="{9C29679C-1595-1D7A-18D3-D07031564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631566-C59C-65B6-080B-3DAE416251C2}"/>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530211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2C142-C63F-594A-D161-14B599890A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296367-914C-DBAA-5C37-B497C29026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3610D-9DE8-0FEC-F271-4DBE51828E9F}"/>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5" name="Footer Placeholder 4">
            <a:extLst>
              <a:ext uri="{FF2B5EF4-FFF2-40B4-BE49-F238E27FC236}">
                <a16:creationId xmlns:a16="http://schemas.microsoft.com/office/drawing/2014/main" id="{CC8F4C9F-BB99-BECD-2906-CF92EAAB88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CA16E-D7C5-6367-9573-C4B16DAEF9F2}"/>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4087316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5" name="Footer Placeholder 4"/>
          <p:cNvSpPr>
            <a:spLocks noGrp="1"/>
          </p:cNvSpPr>
          <p:nvPr>
            <p:ph type="ftr" sz="quarter" idx="11"/>
          </p:nvPr>
        </p:nvSpPr>
        <p:spPr>
          <a:xfrm>
            <a:off x="4038600" y="6446579"/>
            <a:ext cx="4114800" cy="184666"/>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802848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D0BDE-B44E-A38E-D3EA-EC33053376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48F405-5303-DA0F-0418-71472D34B0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77F76C-4AE0-2B99-E003-E2670B44D1CF}"/>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5" name="Footer Placeholder 4">
            <a:extLst>
              <a:ext uri="{FF2B5EF4-FFF2-40B4-BE49-F238E27FC236}">
                <a16:creationId xmlns:a16="http://schemas.microsoft.com/office/drawing/2014/main" id="{F113D953-044B-2978-73B3-B9AF91E8C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4A3BA-AE09-5B09-2CA3-27B8A186D838}"/>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335373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3C6AC-5FE9-AA18-C1B6-07ACF1C66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2FE65-129D-8AC0-DCDD-D80ED57F7A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6C24F8-A2C1-A45E-EE2D-63A91A87F8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055543-A815-B567-0150-A35735F3B97E}"/>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6" name="Footer Placeholder 5">
            <a:extLst>
              <a:ext uri="{FF2B5EF4-FFF2-40B4-BE49-F238E27FC236}">
                <a16:creationId xmlns:a16="http://schemas.microsoft.com/office/drawing/2014/main" id="{B1E74A86-EBF4-5FF9-3CEE-0C49EA955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69127-FD5B-1BFC-9377-2DED54F26E26}"/>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3755348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FEFA-CBD3-821E-E820-F8A2AE95AA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AFDDE4-7536-74E0-48E0-3F7ED48FF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CCA137-C84C-5FD5-5F16-576961406F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68005A-0005-28FE-7A36-1F49B1D371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46D902-8F27-E498-C834-5992ADA270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D0F36D-7173-3155-8CBA-9FB15FFB2B94}"/>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8" name="Footer Placeholder 7">
            <a:extLst>
              <a:ext uri="{FF2B5EF4-FFF2-40B4-BE49-F238E27FC236}">
                <a16:creationId xmlns:a16="http://schemas.microsoft.com/office/drawing/2014/main" id="{C38D1E4B-0313-D70B-47DB-45D6B6087F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9C28D4-A45A-D3D4-3496-5E5F756BE9C1}"/>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427020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020F8-01A3-4ABE-53AB-B669A5CDF9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BE14DB-E414-EDA0-49C5-2014BF603E60}"/>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4" name="Footer Placeholder 3">
            <a:extLst>
              <a:ext uri="{FF2B5EF4-FFF2-40B4-BE49-F238E27FC236}">
                <a16:creationId xmlns:a16="http://schemas.microsoft.com/office/drawing/2014/main" id="{C4FF35B6-61A9-805E-1F3B-5AE191DD95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ED5A7C-AF3D-81CE-1201-17EC7B9FAA7E}"/>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709110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2AE23F-ACA0-9F75-EC63-C94485B1B63B}"/>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3" name="Footer Placeholder 2">
            <a:extLst>
              <a:ext uri="{FF2B5EF4-FFF2-40B4-BE49-F238E27FC236}">
                <a16:creationId xmlns:a16="http://schemas.microsoft.com/office/drawing/2014/main" id="{8A6E5874-2D5D-051D-ADA3-3F9D1610BA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32F30B-CC97-890C-F775-DC267621CC12}"/>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41822953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B448-C0E2-CB17-CB26-41241B2C39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42BA5A-16C9-0904-22D1-D7DF697684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55E9F-CD9D-DD79-78B8-8262BC3A45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A3878-FEEB-F93B-F09A-8E0832F3D621}"/>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6" name="Footer Placeholder 5">
            <a:extLst>
              <a:ext uri="{FF2B5EF4-FFF2-40B4-BE49-F238E27FC236}">
                <a16:creationId xmlns:a16="http://schemas.microsoft.com/office/drawing/2014/main" id="{29B5D7C6-040B-6A5B-6942-552929D676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217616-8559-3CB4-D27E-4F07E75E585E}"/>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459045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0DB8-AFEB-9168-785D-4D89EE719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CA709D-AA49-8E84-EE80-4A59C14B49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6598C2-17BA-18C1-AA16-8DDAF41F2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70569-5AA8-BD0D-8A0C-058FB0786597}"/>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6" name="Footer Placeholder 5">
            <a:extLst>
              <a:ext uri="{FF2B5EF4-FFF2-40B4-BE49-F238E27FC236}">
                <a16:creationId xmlns:a16="http://schemas.microsoft.com/office/drawing/2014/main" id="{1DC8EAF5-8C9F-E35D-47D3-7300AD98C9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B4AC5A-5FCE-C025-D48E-8BA20CC34711}"/>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596735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C658-8475-BEE8-37E2-395C95574C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FEFF1E-501D-1D7F-C40E-1A2EF25BF7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CC81B-2573-9EFB-C1E4-EA46EC7C6C87}"/>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5" name="Footer Placeholder 4">
            <a:extLst>
              <a:ext uri="{FF2B5EF4-FFF2-40B4-BE49-F238E27FC236}">
                <a16:creationId xmlns:a16="http://schemas.microsoft.com/office/drawing/2014/main" id="{39E9F1FF-F366-C97A-F4CF-02F03E358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56C81-72D8-26FC-2D61-04A24282927B}"/>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71756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D3FA65-8728-3FA1-AE0F-B8C53994BC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3C851D-8142-2BE8-C97C-59AF446014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A407CE-ED67-8354-16FE-19E1DDBB0E75}"/>
              </a:ext>
            </a:extLst>
          </p:cNvPr>
          <p:cNvSpPr>
            <a:spLocks noGrp="1"/>
          </p:cNvSpPr>
          <p:nvPr>
            <p:ph type="dt" sz="half" idx="10"/>
          </p:nvPr>
        </p:nvSpPr>
        <p:spPr/>
        <p:txBody>
          <a:bodyPr/>
          <a:lstStyle/>
          <a:p>
            <a:fld id="{311C3E7F-3A48-40EE-80CC-BCAD71C819A6}" type="datetimeFigureOut">
              <a:rPr lang="en-US" smtClean="0"/>
              <a:t>11/8/2024</a:t>
            </a:fld>
            <a:endParaRPr lang="en-US"/>
          </a:p>
        </p:txBody>
      </p:sp>
      <p:sp>
        <p:nvSpPr>
          <p:cNvPr id="5" name="Footer Placeholder 4">
            <a:extLst>
              <a:ext uri="{FF2B5EF4-FFF2-40B4-BE49-F238E27FC236}">
                <a16:creationId xmlns:a16="http://schemas.microsoft.com/office/drawing/2014/main" id="{6625AB04-D9FE-221D-6B52-A4912BE9C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6A423-3317-1F17-8605-C075EB0C6FB7}"/>
              </a:ext>
            </a:extLst>
          </p:cNvPr>
          <p:cNvSpPr>
            <a:spLocks noGrp="1"/>
          </p:cNvSpPr>
          <p:nvPr>
            <p:ph type="sldNum" sz="quarter" idx="12"/>
          </p:nvPr>
        </p:nvSpPr>
        <p:spPr/>
        <p:txBody>
          <a:bodyPr/>
          <a:lstStyle/>
          <a:p>
            <a:fld id="{1E3BB5A0-5BDC-4910-B1F0-42423F009EBB}" type="slidenum">
              <a:rPr lang="en-US" smtClean="0"/>
              <a:t>‹#›</a:t>
            </a:fld>
            <a:endParaRPr lang="en-US"/>
          </a:p>
        </p:txBody>
      </p:sp>
    </p:spTree>
    <p:extLst>
      <p:ext uri="{BB962C8B-B14F-4D97-AF65-F5344CB8AC3E}">
        <p14:creationId xmlns:p14="http://schemas.microsoft.com/office/powerpoint/2010/main" val="2886304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76D9A-C8C6-9D66-D8A0-4F59C4BB6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33F7D5-09C5-01F6-0001-8164E892545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E3ADB9A1-3329-C89E-57B2-EB180DC194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FDDBD71-7C80-801E-0581-CD9F00EE8671}"/>
              </a:ext>
            </a:extLst>
          </p:cNvPr>
          <p:cNvSpPr>
            <a:spLocks noGrp="1"/>
          </p:cNvSpPr>
          <p:nvPr>
            <p:ph type="sldNum" sz="quarter" idx="12"/>
          </p:nvPr>
        </p:nvSpPr>
        <p:spPr/>
        <p:txBody>
          <a:bodyPr/>
          <a:lstStyle/>
          <a:p>
            <a:fld id="{76569586-4176-472B-BD2E-5ECB0777912A}" type="slidenum">
              <a:rPr lang="en-US" smtClean="0"/>
              <a:t>‹#›</a:t>
            </a:fld>
            <a:endParaRPr lang="en-US"/>
          </a:p>
        </p:txBody>
      </p:sp>
    </p:spTree>
    <p:extLst>
      <p:ext uri="{BB962C8B-B14F-4D97-AF65-F5344CB8AC3E}">
        <p14:creationId xmlns:p14="http://schemas.microsoft.com/office/powerpoint/2010/main" val="2597583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6" name="Footer Placeholder 5"/>
          <p:cNvSpPr>
            <a:spLocks noGrp="1"/>
          </p:cNvSpPr>
          <p:nvPr>
            <p:ph type="ftr" sz="quarter" idx="11"/>
          </p:nvPr>
        </p:nvSpPr>
        <p:spPr>
          <a:xfrm>
            <a:off x="4038600" y="6446579"/>
            <a:ext cx="4114800" cy="184666"/>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1005241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2582222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0_Title Only">
    <p:bg>
      <p:bgPr>
        <a:solidFill>
          <a:schemeClr val="bg1"/>
        </a:solidFill>
        <a:effectLst/>
      </p:bgPr>
    </p:bg>
    <p:spTree>
      <p:nvGrpSpPr>
        <p:cNvPr id="1" name=""/>
        <p:cNvGrpSpPr/>
        <p:nvPr/>
      </p:nvGrpSpPr>
      <p:grpSpPr>
        <a:xfrm>
          <a:off x="0" y="0"/>
          <a:ext cx="0" cy="0"/>
          <a:chOff x="0" y="0"/>
          <a:chExt cx="0" cy="0"/>
        </a:xfrm>
      </p:grpSpPr>
      <p:grpSp>
        <p:nvGrpSpPr>
          <p:cNvPr id="6" name="Group 25">
            <a:extLst>
              <a:ext uri="{FF2B5EF4-FFF2-40B4-BE49-F238E27FC236}">
                <a16:creationId xmlns:a16="http://schemas.microsoft.com/office/drawing/2014/main" id="{09A7A383-9A04-40A0-B608-3DD9313F8E8B}"/>
              </a:ext>
            </a:extLst>
          </p:cNvPr>
          <p:cNvGrpSpPr>
            <a:grpSpLocks noChangeAspect="1"/>
          </p:cNvGrpSpPr>
          <p:nvPr userDrawn="1"/>
        </p:nvGrpSpPr>
        <p:grpSpPr bwMode="auto">
          <a:xfrm>
            <a:off x="7791450" y="0"/>
            <a:ext cx="4400549" cy="6859588"/>
            <a:chOff x="4908" y="-1"/>
            <a:chExt cx="2772" cy="4321"/>
          </a:xfrm>
        </p:grpSpPr>
        <p:sp>
          <p:nvSpPr>
            <p:cNvPr id="7" name="Freeform 26">
              <a:extLst>
                <a:ext uri="{FF2B5EF4-FFF2-40B4-BE49-F238E27FC236}">
                  <a16:creationId xmlns:a16="http://schemas.microsoft.com/office/drawing/2014/main" id="{1528FDD8-D51E-45CE-9032-9324EF7E6889}"/>
                </a:ext>
              </a:extLst>
            </p:cNvPr>
            <p:cNvSpPr>
              <a:spLocks/>
            </p:cNvSpPr>
            <p:nvPr/>
          </p:nvSpPr>
          <p:spPr bwMode="auto">
            <a:xfrm>
              <a:off x="4908" y="-1"/>
              <a:ext cx="2772" cy="4321"/>
            </a:xfrm>
            <a:custGeom>
              <a:avLst/>
              <a:gdLst>
                <a:gd name="T0" fmla="*/ 981 w 2228"/>
                <a:gd name="T1" fmla="*/ 3481 h 3481"/>
                <a:gd name="T2" fmla="*/ 947 w 2228"/>
                <a:gd name="T3" fmla="*/ 1398 h 3481"/>
                <a:gd name="T4" fmla="*/ 809 w 2228"/>
                <a:gd name="T5" fmla="*/ 0 h 3481"/>
                <a:gd name="T6" fmla="*/ 2228 w 2228"/>
                <a:gd name="T7" fmla="*/ 0 h 3481"/>
                <a:gd name="T8" fmla="*/ 2228 w 2228"/>
                <a:gd name="T9" fmla="*/ 3481 h 3481"/>
                <a:gd name="T10" fmla="*/ 981 w 2228"/>
                <a:gd name="T11" fmla="*/ 3481 h 3481"/>
              </a:gdLst>
              <a:ahLst/>
              <a:cxnLst>
                <a:cxn ang="0">
                  <a:pos x="T0" y="T1"/>
                </a:cxn>
                <a:cxn ang="0">
                  <a:pos x="T2" y="T3"/>
                </a:cxn>
                <a:cxn ang="0">
                  <a:pos x="T4" y="T5"/>
                </a:cxn>
                <a:cxn ang="0">
                  <a:pos x="T6" y="T7"/>
                </a:cxn>
                <a:cxn ang="0">
                  <a:pos x="T8" y="T9"/>
                </a:cxn>
                <a:cxn ang="0">
                  <a:pos x="T10" y="T11"/>
                </a:cxn>
              </a:cxnLst>
              <a:rect l="0" t="0" r="r" b="b"/>
              <a:pathLst>
                <a:path w="2228" h="3481">
                  <a:moveTo>
                    <a:pt x="981" y="3481"/>
                  </a:moveTo>
                  <a:cubicBezTo>
                    <a:pt x="981" y="3481"/>
                    <a:pt x="0" y="2638"/>
                    <a:pt x="947" y="1398"/>
                  </a:cubicBezTo>
                  <a:cubicBezTo>
                    <a:pt x="1841" y="227"/>
                    <a:pt x="809" y="0"/>
                    <a:pt x="809" y="0"/>
                  </a:cubicBezTo>
                  <a:cubicBezTo>
                    <a:pt x="2228" y="0"/>
                    <a:pt x="2228" y="0"/>
                    <a:pt x="2228" y="0"/>
                  </a:cubicBezTo>
                  <a:cubicBezTo>
                    <a:pt x="2228" y="3481"/>
                    <a:pt x="2228" y="3481"/>
                    <a:pt x="2228" y="3481"/>
                  </a:cubicBezTo>
                  <a:lnTo>
                    <a:pt x="981" y="3481"/>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27">
              <a:extLst>
                <a:ext uri="{FF2B5EF4-FFF2-40B4-BE49-F238E27FC236}">
                  <a16:creationId xmlns:a16="http://schemas.microsoft.com/office/drawing/2014/main" id="{6FC19253-83A6-43AB-9422-E6DCBA2DE0B3}"/>
                </a:ext>
              </a:extLst>
            </p:cNvPr>
            <p:cNvSpPr>
              <a:spLocks/>
            </p:cNvSpPr>
            <p:nvPr/>
          </p:nvSpPr>
          <p:spPr bwMode="auto">
            <a:xfrm>
              <a:off x="4929" y="-1"/>
              <a:ext cx="2329" cy="4321"/>
            </a:xfrm>
            <a:custGeom>
              <a:avLst/>
              <a:gdLst>
                <a:gd name="T0" fmla="*/ 953 w 1872"/>
                <a:gd name="T1" fmla="*/ 1406 h 3481"/>
                <a:gd name="T2" fmla="*/ 1170 w 1872"/>
                <a:gd name="T3" fmla="*/ 0 h 3481"/>
                <a:gd name="T4" fmla="*/ 964 w 1872"/>
                <a:gd name="T5" fmla="*/ 0 h 3481"/>
                <a:gd name="T6" fmla="*/ 915 w 1872"/>
                <a:gd name="T7" fmla="*/ 1404 h 3481"/>
                <a:gd name="T8" fmla="*/ 1081 w 1872"/>
                <a:gd name="T9" fmla="*/ 3481 h 3481"/>
                <a:gd name="T10" fmla="*/ 1301 w 1872"/>
                <a:gd name="T11" fmla="*/ 3481 h 3481"/>
                <a:gd name="T12" fmla="*/ 953 w 1872"/>
                <a:gd name="T13" fmla="*/ 1406 h 3481"/>
              </a:gdLst>
              <a:ahLst/>
              <a:cxnLst>
                <a:cxn ang="0">
                  <a:pos x="T0" y="T1"/>
                </a:cxn>
                <a:cxn ang="0">
                  <a:pos x="T2" y="T3"/>
                </a:cxn>
                <a:cxn ang="0">
                  <a:pos x="T4" y="T5"/>
                </a:cxn>
                <a:cxn ang="0">
                  <a:pos x="T6" y="T7"/>
                </a:cxn>
                <a:cxn ang="0">
                  <a:pos x="T8" y="T9"/>
                </a:cxn>
                <a:cxn ang="0">
                  <a:pos x="T10" y="T11"/>
                </a:cxn>
                <a:cxn ang="0">
                  <a:pos x="T12" y="T13"/>
                </a:cxn>
              </a:cxnLst>
              <a:rect l="0" t="0" r="r" b="b"/>
              <a:pathLst>
                <a:path w="1872" h="3481">
                  <a:moveTo>
                    <a:pt x="953" y="1406"/>
                  </a:moveTo>
                  <a:cubicBezTo>
                    <a:pt x="1872" y="224"/>
                    <a:pt x="1170" y="0"/>
                    <a:pt x="1170" y="0"/>
                  </a:cubicBezTo>
                  <a:cubicBezTo>
                    <a:pt x="964" y="0"/>
                    <a:pt x="964" y="0"/>
                    <a:pt x="964" y="0"/>
                  </a:cubicBezTo>
                  <a:cubicBezTo>
                    <a:pt x="964" y="0"/>
                    <a:pt x="1817" y="198"/>
                    <a:pt x="915" y="1404"/>
                  </a:cubicBezTo>
                  <a:cubicBezTo>
                    <a:pt x="0" y="2627"/>
                    <a:pt x="1081" y="3481"/>
                    <a:pt x="1081" y="3481"/>
                  </a:cubicBezTo>
                  <a:cubicBezTo>
                    <a:pt x="1301" y="3481"/>
                    <a:pt x="1301" y="3481"/>
                    <a:pt x="1301" y="3481"/>
                  </a:cubicBezTo>
                  <a:cubicBezTo>
                    <a:pt x="1301" y="3481"/>
                    <a:pt x="20" y="2606"/>
                    <a:pt x="953" y="140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28">
              <a:extLst>
                <a:ext uri="{FF2B5EF4-FFF2-40B4-BE49-F238E27FC236}">
                  <a16:creationId xmlns:a16="http://schemas.microsoft.com/office/drawing/2014/main" id="{4AB82359-AF87-45EE-B607-A1159DD49B2A}"/>
                </a:ext>
              </a:extLst>
            </p:cNvPr>
            <p:cNvSpPr>
              <a:spLocks/>
            </p:cNvSpPr>
            <p:nvPr/>
          </p:nvSpPr>
          <p:spPr bwMode="auto">
            <a:xfrm>
              <a:off x="5111" y="2123"/>
              <a:ext cx="1163" cy="2197"/>
            </a:xfrm>
            <a:custGeom>
              <a:avLst/>
              <a:gdLst>
                <a:gd name="T0" fmla="*/ 512 w 935"/>
                <a:gd name="T1" fmla="*/ 136 h 1770"/>
                <a:gd name="T2" fmla="*/ 579 w 935"/>
                <a:gd name="T3" fmla="*/ 0 h 1770"/>
                <a:gd name="T4" fmla="*/ 818 w 935"/>
                <a:gd name="T5" fmla="*/ 1770 h 1770"/>
                <a:gd name="T6" fmla="*/ 935 w 935"/>
                <a:gd name="T7" fmla="*/ 1770 h 1770"/>
                <a:gd name="T8" fmla="*/ 512 w 935"/>
                <a:gd name="T9" fmla="*/ 136 h 1770"/>
              </a:gdLst>
              <a:ahLst/>
              <a:cxnLst>
                <a:cxn ang="0">
                  <a:pos x="T0" y="T1"/>
                </a:cxn>
                <a:cxn ang="0">
                  <a:pos x="T2" y="T3"/>
                </a:cxn>
                <a:cxn ang="0">
                  <a:pos x="T4" y="T5"/>
                </a:cxn>
                <a:cxn ang="0">
                  <a:pos x="T6" y="T7"/>
                </a:cxn>
                <a:cxn ang="0">
                  <a:pos x="T8" y="T9"/>
                </a:cxn>
              </a:cxnLst>
              <a:rect l="0" t="0" r="r" b="b"/>
              <a:pathLst>
                <a:path w="935" h="1770">
                  <a:moveTo>
                    <a:pt x="512" y="136"/>
                  </a:moveTo>
                  <a:cubicBezTo>
                    <a:pt x="532" y="91"/>
                    <a:pt x="554" y="46"/>
                    <a:pt x="579" y="0"/>
                  </a:cubicBezTo>
                  <a:cubicBezTo>
                    <a:pt x="0" y="1066"/>
                    <a:pt x="818" y="1770"/>
                    <a:pt x="818" y="1770"/>
                  </a:cubicBezTo>
                  <a:cubicBezTo>
                    <a:pt x="935" y="1770"/>
                    <a:pt x="935" y="1770"/>
                    <a:pt x="935" y="1770"/>
                  </a:cubicBezTo>
                  <a:cubicBezTo>
                    <a:pt x="935" y="1770"/>
                    <a:pt x="109" y="1117"/>
                    <a:pt x="512" y="136"/>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0" name="Group 17">
            <a:extLst>
              <a:ext uri="{FF2B5EF4-FFF2-40B4-BE49-F238E27FC236}">
                <a16:creationId xmlns:a16="http://schemas.microsoft.com/office/drawing/2014/main" id="{CC47B597-A3C8-4020-8439-6D0770237EAE}"/>
              </a:ext>
            </a:extLst>
          </p:cNvPr>
          <p:cNvGrpSpPr>
            <a:grpSpLocks noChangeAspect="1"/>
          </p:cNvGrpSpPr>
          <p:nvPr userDrawn="1"/>
        </p:nvGrpSpPr>
        <p:grpSpPr bwMode="auto">
          <a:xfrm>
            <a:off x="3175" y="1198563"/>
            <a:ext cx="2706688" cy="5657850"/>
            <a:chOff x="2" y="754"/>
            <a:chExt cx="1705" cy="3564"/>
          </a:xfrm>
        </p:grpSpPr>
        <p:sp>
          <p:nvSpPr>
            <p:cNvPr id="11" name="Freeform 18">
              <a:extLst>
                <a:ext uri="{FF2B5EF4-FFF2-40B4-BE49-F238E27FC236}">
                  <a16:creationId xmlns:a16="http://schemas.microsoft.com/office/drawing/2014/main" id="{C8F9DE71-F2BF-462D-BD3B-56717565BBBD}"/>
                </a:ext>
              </a:extLst>
            </p:cNvPr>
            <p:cNvSpPr>
              <a:spLocks/>
            </p:cNvSpPr>
            <p:nvPr/>
          </p:nvSpPr>
          <p:spPr bwMode="auto">
            <a:xfrm>
              <a:off x="2" y="754"/>
              <a:ext cx="1705" cy="3560"/>
            </a:xfrm>
            <a:custGeom>
              <a:avLst/>
              <a:gdLst>
                <a:gd name="T0" fmla="*/ 624 w 904"/>
                <a:gd name="T1" fmla="*/ 1895 h 1895"/>
                <a:gd name="T2" fmla="*/ 1 w 904"/>
                <a:gd name="T3" fmla="*/ 0 h 1895"/>
                <a:gd name="T4" fmla="*/ 0 w 904"/>
                <a:gd name="T5" fmla="*/ 1895 h 1895"/>
                <a:gd name="T6" fmla="*/ 624 w 904"/>
                <a:gd name="T7" fmla="*/ 1895 h 1895"/>
              </a:gdLst>
              <a:ahLst/>
              <a:cxnLst>
                <a:cxn ang="0">
                  <a:pos x="T0" y="T1"/>
                </a:cxn>
                <a:cxn ang="0">
                  <a:pos x="T2" y="T3"/>
                </a:cxn>
                <a:cxn ang="0">
                  <a:pos x="T4" y="T5"/>
                </a:cxn>
                <a:cxn ang="0">
                  <a:pos x="T6" y="T7"/>
                </a:cxn>
              </a:cxnLst>
              <a:rect l="0" t="0" r="r" b="b"/>
              <a:pathLst>
                <a:path w="904" h="1895">
                  <a:moveTo>
                    <a:pt x="624" y="1895"/>
                  </a:moveTo>
                  <a:cubicBezTo>
                    <a:pt x="904" y="871"/>
                    <a:pt x="1" y="0"/>
                    <a:pt x="1" y="0"/>
                  </a:cubicBezTo>
                  <a:cubicBezTo>
                    <a:pt x="0" y="1895"/>
                    <a:pt x="0" y="1895"/>
                    <a:pt x="0" y="1895"/>
                  </a:cubicBezTo>
                  <a:lnTo>
                    <a:pt x="624" y="18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9">
              <a:extLst>
                <a:ext uri="{FF2B5EF4-FFF2-40B4-BE49-F238E27FC236}">
                  <a16:creationId xmlns:a16="http://schemas.microsoft.com/office/drawing/2014/main" id="{6A5DDCAF-28A4-4E3D-A1BE-24CB7F71D924}"/>
                </a:ext>
              </a:extLst>
            </p:cNvPr>
            <p:cNvSpPr>
              <a:spLocks/>
            </p:cNvSpPr>
            <p:nvPr/>
          </p:nvSpPr>
          <p:spPr bwMode="auto">
            <a:xfrm>
              <a:off x="2" y="1188"/>
              <a:ext cx="1663" cy="3126"/>
            </a:xfrm>
            <a:custGeom>
              <a:avLst/>
              <a:gdLst>
                <a:gd name="T0" fmla="*/ 633 w 882"/>
                <a:gd name="T1" fmla="*/ 1664 h 1664"/>
                <a:gd name="T2" fmla="*/ 1 w 882"/>
                <a:gd name="T3" fmla="*/ 0 h 1664"/>
                <a:gd name="T4" fmla="*/ 0 w 882"/>
                <a:gd name="T5" fmla="*/ 1664 h 1664"/>
                <a:gd name="T6" fmla="*/ 633 w 882"/>
                <a:gd name="T7" fmla="*/ 1664 h 1664"/>
              </a:gdLst>
              <a:ahLst/>
              <a:cxnLst>
                <a:cxn ang="0">
                  <a:pos x="T0" y="T1"/>
                </a:cxn>
                <a:cxn ang="0">
                  <a:pos x="T2" y="T3"/>
                </a:cxn>
                <a:cxn ang="0">
                  <a:pos x="T4" y="T5"/>
                </a:cxn>
                <a:cxn ang="0">
                  <a:pos x="T6" y="T7"/>
                </a:cxn>
              </a:cxnLst>
              <a:rect l="0" t="0" r="r" b="b"/>
              <a:pathLst>
                <a:path w="882" h="1664">
                  <a:moveTo>
                    <a:pt x="633" y="1664"/>
                  </a:moveTo>
                  <a:cubicBezTo>
                    <a:pt x="882" y="761"/>
                    <a:pt x="1" y="0"/>
                    <a:pt x="1" y="0"/>
                  </a:cubicBezTo>
                  <a:cubicBezTo>
                    <a:pt x="0" y="1664"/>
                    <a:pt x="0" y="1664"/>
                    <a:pt x="0" y="1664"/>
                  </a:cubicBezTo>
                  <a:lnTo>
                    <a:pt x="633" y="16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20">
              <a:extLst>
                <a:ext uri="{FF2B5EF4-FFF2-40B4-BE49-F238E27FC236}">
                  <a16:creationId xmlns:a16="http://schemas.microsoft.com/office/drawing/2014/main" id="{4A49CB49-9DC5-414D-9684-B564CE1FE510}"/>
                </a:ext>
              </a:extLst>
            </p:cNvPr>
            <p:cNvSpPr>
              <a:spLocks/>
            </p:cNvSpPr>
            <p:nvPr/>
          </p:nvSpPr>
          <p:spPr bwMode="auto">
            <a:xfrm>
              <a:off x="2" y="1408"/>
              <a:ext cx="1271" cy="2117"/>
            </a:xfrm>
            <a:custGeom>
              <a:avLst/>
              <a:gdLst>
                <a:gd name="T0" fmla="*/ 674 w 674"/>
                <a:gd name="T1" fmla="*/ 1127 h 1127"/>
                <a:gd name="T2" fmla="*/ 0 w 674"/>
                <a:gd name="T3" fmla="*/ 272 h 1127"/>
                <a:gd name="T4" fmla="*/ 0 w 674"/>
                <a:gd name="T5" fmla="*/ 0 h 1127"/>
                <a:gd name="T6" fmla="*/ 674 w 674"/>
                <a:gd name="T7" fmla="*/ 1127 h 1127"/>
              </a:gdLst>
              <a:ahLst/>
              <a:cxnLst>
                <a:cxn ang="0">
                  <a:pos x="T0" y="T1"/>
                </a:cxn>
                <a:cxn ang="0">
                  <a:pos x="T2" y="T3"/>
                </a:cxn>
                <a:cxn ang="0">
                  <a:pos x="T4" y="T5"/>
                </a:cxn>
                <a:cxn ang="0">
                  <a:pos x="T6" y="T7"/>
                </a:cxn>
              </a:cxnLst>
              <a:rect l="0" t="0" r="r" b="b"/>
              <a:pathLst>
                <a:path w="674" h="1127">
                  <a:moveTo>
                    <a:pt x="674" y="1127"/>
                  </a:moveTo>
                  <a:cubicBezTo>
                    <a:pt x="674" y="1127"/>
                    <a:pt x="624" y="476"/>
                    <a:pt x="0" y="272"/>
                  </a:cubicBezTo>
                  <a:cubicBezTo>
                    <a:pt x="0" y="0"/>
                    <a:pt x="0" y="0"/>
                    <a:pt x="0" y="0"/>
                  </a:cubicBezTo>
                  <a:cubicBezTo>
                    <a:pt x="0" y="0"/>
                    <a:pt x="584" y="358"/>
                    <a:pt x="674" y="112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21">
              <a:extLst>
                <a:ext uri="{FF2B5EF4-FFF2-40B4-BE49-F238E27FC236}">
                  <a16:creationId xmlns:a16="http://schemas.microsoft.com/office/drawing/2014/main" id="{3464A92A-EDB6-425A-A7D6-74CF7A0BB7F2}"/>
                </a:ext>
              </a:extLst>
            </p:cNvPr>
            <p:cNvSpPr>
              <a:spLocks/>
            </p:cNvSpPr>
            <p:nvPr/>
          </p:nvSpPr>
          <p:spPr bwMode="auto">
            <a:xfrm>
              <a:off x="4" y="1188"/>
              <a:ext cx="1269" cy="2337"/>
            </a:xfrm>
            <a:custGeom>
              <a:avLst/>
              <a:gdLst>
                <a:gd name="T0" fmla="*/ 0 w 673"/>
                <a:gd name="T1" fmla="*/ 226 h 1244"/>
                <a:gd name="T2" fmla="*/ 673 w 673"/>
                <a:gd name="T3" fmla="*/ 1244 h 1244"/>
                <a:gd name="T4" fmla="*/ 0 w 673"/>
                <a:gd name="T5" fmla="*/ 0 h 1244"/>
                <a:gd name="T6" fmla="*/ 0 w 673"/>
                <a:gd name="T7" fmla="*/ 226 h 1244"/>
              </a:gdLst>
              <a:ahLst/>
              <a:cxnLst>
                <a:cxn ang="0">
                  <a:pos x="T0" y="T1"/>
                </a:cxn>
                <a:cxn ang="0">
                  <a:pos x="T2" y="T3"/>
                </a:cxn>
                <a:cxn ang="0">
                  <a:pos x="T4" y="T5"/>
                </a:cxn>
                <a:cxn ang="0">
                  <a:pos x="T6" y="T7"/>
                </a:cxn>
              </a:cxnLst>
              <a:rect l="0" t="0" r="r" b="b"/>
              <a:pathLst>
                <a:path w="673" h="1244">
                  <a:moveTo>
                    <a:pt x="0" y="226"/>
                  </a:moveTo>
                  <a:cubicBezTo>
                    <a:pt x="499" y="572"/>
                    <a:pt x="645" y="959"/>
                    <a:pt x="673" y="1244"/>
                  </a:cubicBezTo>
                  <a:cubicBezTo>
                    <a:pt x="621" y="537"/>
                    <a:pt x="0" y="0"/>
                    <a:pt x="0" y="0"/>
                  </a:cubicBezTo>
                  <a:lnTo>
                    <a:pt x="0" y="226"/>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22">
              <a:extLst>
                <a:ext uri="{FF2B5EF4-FFF2-40B4-BE49-F238E27FC236}">
                  <a16:creationId xmlns:a16="http://schemas.microsoft.com/office/drawing/2014/main" id="{20FD9E07-A518-4BD6-AB55-B1E04F9EF19B}"/>
                </a:ext>
              </a:extLst>
            </p:cNvPr>
            <p:cNvSpPr>
              <a:spLocks/>
            </p:cNvSpPr>
            <p:nvPr/>
          </p:nvSpPr>
          <p:spPr bwMode="auto">
            <a:xfrm>
              <a:off x="2" y="2242"/>
              <a:ext cx="1288" cy="2076"/>
            </a:xfrm>
            <a:custGeom>
              <a:avLst/>
              <a:gdLst>
                <a:gd name="T0" fmla="*/ 626 w 683"/>
                <a:gd name="T1" fmla="*/ 1101 h 1105"/>
                <a:gd name="T2" fmla="*/ 647 w 683"/>
                <a:gd name="T3" fmla="*/ 1013 h 1105"/>
                <a:gd name="T4" fmla="*/ 661 w 683"/>
                <a:gd name="T5" fmla="*/ 924 h 1105"/>
                <a:gd name="T6" fmla="*/ 668 w 683"/>
                <a:gd name="T7" fmla="*/ 743 h 1105"/>
                <a:gd name="T8" fmla="*/ 643 w 683"/>
                <a:gd name="T9" fmla="*/ 565 h 1105"/>
                <a:gd name="T10" fmla="*/ 580 w 683"/>
                <a:gd name="T11" fmla="*/ 396 h 1105"/>
                <a:gd name="T12" fmla="*/ 475 w 683"/>
                <a:gd name="T13" fmla="*/ 249 h 1105"/>
                <a:gd name="T14" fmla="*/ 443 w 683"/>
                <a:gd name="T15" fmla="*/ 217 h 1105"/>
                <a:gd name="T16" fmla="*/ 409 w 683"/>
                <a:gd name="T17" fmla="*/ 187 h 1105"/>
                <a:gd name="T18" fmla="*/ 373 w 683"/>
                <a:gd name="T19" fmla="*/ 159 h 1105"/>
                <a:gd name="T20" fmla="*/ 336 w 683"/>
                <a:gd name="T21" fmla="*/ 134 h 1105"/>
                <a:gd name="T22" fmla="*/ 257 w 683"/>
                <a:gd name="T23" fmla="*/ 89 h 1105"/>
                <a:gd name="T24" fmla="*/ 236 w 683"/>
                <a:gd name="T25" fmla="*/ 79 h 1105"/>
                <a:gd name="T26" fmla="*/ 226 w 683"/>
                <a:gd name="T27" fmla="*/ 74 h 1105"/>
                <a:gd name="T28" fmla="*/ 216 w 683"/>
                <a:gd name="T29" fmla="*/ 70 h 1105"/>
                <a:gd name="T30" fmla="*/ 195 w 683"/>
                <a:gd name="T31" fmla="*/ 61 h 1105"/>
                <a:gd name="T32" fmla="*/ 174 w 683"/>
                <a:gd name="T33" fmla="*/ 52 h 1105"/>
                <a:gd name="T34" fmla="*/ 0 w 683"/>
                <a:gd name="T35" fmla="*/ 0 h 1105"/>
                <a:gd name="T36" fmla="*/ 174 w 683"/>
                <a:gd name="T37" fmla="*/ 50 h 1105"/>
                <a:gd name="T38" fmla="*/ 196 w 683"/>
                <a:gd name="T39" fmla="*/ 59 h 1105"/>
                <a:gd name="T40" fmla="*/ 217 w 683"/>
                <a:gd name="T41" fmla="*/ 67 h 1105"/>
                <a:gd name="T42" fmla="*/ 227 w 683"/>
                <a:gd name="T43" fmla="*/ 72 h 1105"/>
                <a:gd name="T44" fmla="*/ 237 w 683"/>
                <a:gd name="T45" fmla="*/ 77 h 1105"/>
                <a:gd name="T46" fmla="*/ 258 w 683"/>
                <a:gd name="T47" fmla="*/ 86 h 1105"/>
                <a:gd name="T48" fmla="*/ 338 w 683"/>
                <a:gd name="T49" fmla="*/ 130 h 1105"/>
                <a:gd name="T50" fmla="*/ 376 w 683"/>
                <a:gd name="T51" fmla="*/ 155 h 1105"/>
                <a:gd name="T52" fmla="*/ 412 w 683"/>
                <a:gd name="T53" fmla="*/ 183 h 1105"/>
                <a:gd name="T54" fmla="*/ 447 w 683"/>
                <a:gd name="T55" fmla="*/ 213 h 1105"/>
                <a:gd name="T56" fmla="*/ 479 w 683"/>
                <a:gd name="T57" fmla="*/ 245 h 1105"/>
                <a:gd name="T58" fmla="*/ 587 w 683"/>
                <a:gd name="T59" fmla="*/ 392 h 1105"/>
                <a:gd name="T60" fmla="*/ 653 w 683"/>
                <a:gd name="T61" fmla="*/ 562 h 1105"/>
                <a:gd name="T62" fmla="*/ 680 w 683"/>
                <a:gd name="T63" fmla="*/ 743 h 1105"/>
                <a:gd name="T64" fmla="*/ 675 w 683"/>
                <a:gd name="T65" fmla="*/ 925 h 1105"/>
                <a:gd name="T66" fmla="*/ 662 w 683"/>
                <a:gd name="T67" fmla="*/ 1016 h 1105"/>
                <a:gd name="T68" fmla="*/ 641 w 683"/>
                <a:gd name="T69" fmla="*/ 1105 h 1105"/>
                <a:gd name="T70" fmla="*/ 626 w 683"/>
                <a:gd name="T71" fmla="*/ 110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3" h="1105">
                  <a:moveTo>
                    <a:pt x="626" y="1101"/>
                  </a:moveTo>
                  <a:cubicBezTo>
                    <a:pt x="634" y="1072"/>
                    <a:pt x="641" y="1043"/>
                    <a:pt x="647" y="1013"/>
                  </a:cubicBezTo>
                  <a:cubicBezTo>
                    <a:pt x="653" y="984"/>
                    <a:pt x="657" y="954"/>
                    <a:pt x="661" y="924"/>
                  </a:cubicBezTo>
                  <a:cubicBezTo>
                    <a:pt x="668" y="864"/>
                    <a:pt x="671" y="804"/>
                    <a:pt x="668" y="743"/>
                  </a:cubicBezTo>
                  <a:cubicBezTo>
                    <a:pt x="665" y="683"/>
                    <a:pt x="657" y="623"/>
                    <a:pt x="643" y="565"/>
                  </a:cubicBezTo>
                  <a:cubicBezTo>
                    <a:pt x="629" y="506"/>
                    <a:pt x="608" y="449"/>
                    <a:pt x="580" y="396"/>
                  </a:cubicBezTo>
                  <a:cubicBezTo>
                    <a:pt x="551" y="343"/>
                    <a:pt x="517" y="293"/>
                    <a:pt x="475" y="249"/>
                  </a:cubicBezTo>
                  <a:cubicBezTo>
                    <a:pt x="465" y="238"/>
                    <a:pt x="454" y="227"/>
                    <a:pt x="443" y="217"/>
                  </a:cubicBezTo>
                  <a:cubicBezTo>
                    <a:pt x="432" y="207"/>
                    <a:pt x="421" y="196"/>
                    <a:pt x="409" y="187"/>
                  </a:cubicBezTo>
                  <a:cubicBezTo>
                    <a:pt x="398" y="177"/>
                    <a:pt x="385" y="168"/>
                    <a:pt x="373" y="159"/>
                  </a:cubicBezTo>
                  <a:cubicBezTo>
                    <a:pt x="361" y="151"/>
                    <a:pt x="349" y="141"/>
                    <a:pt x="336" y="134"/>
                  </a:cubicBezTo>
                  <a:cubicBezTo>
                    <a:pt x="310" y="117"/>
                    <a:pt x="284" y="103"/>
                    <a:pt x="257" y="89"/>
                  </a:cubicBezTo>
                  <a:cubicBezTo>
                    <a:pt x="236" y="79"/>
                    <a:pt x="236" y="79"/>
                    <a:pt x="236" y="79"/>
                  </a:cubicBezTo>
                  <a:cubicBezTo>
                    <a:pt x="233" y="77"/>
                    <a:pt x="230" y="76"/>
                    <a:pt x="226" y="74"/>
                  </a:cubicBezTo>
                  <a:cubicBezTo>
                    <a:pt x="216" y="70"/>
                    <a:pt x="216" y="70"/>
                    <a:pt x="216" y="70"/>
                  </a:cubicBezTo>
                  <a:cubicBezTo>
                    <a:pt x="195" y="61"/>
                    <a:pt x="195" y="61"/>
                    <a:pt x="195" y="61"/>
                  </a:cubicBezTo>
                  <a:cubicBezTo>
                    <a:pt x="174" y="52"/>
                    <a:pt x="174" y="52"/>
                    <a:pt x="174" y="52"/>
                  </a:cubicBezTo>
                  <a:cubicBezTo>
                    <a:pt x="117" y="30"/>
                    <a:pt x="59" y="13"/>
                    <a:pt x="0" y="0"/>
                  </a:cubicBezTo>
                  <a:cubicBezTo>
                    <a:pt x="59" y="13"/>
                    <a:pt x="118" y="29"/>
                    <a:pt x="174" y="50"/>
                  </a:cubicBezTo>
                  <a:cubicBezTo>
                    <a:pt x="196" y="59"/>
                    <a:pt x="196" y="59"/>
                    <a:pt x="196" y="59"/>
                  </a:cubicBezTo>
                  <a:cubicBezTo>
                    <a:pt x="217" y="67"/>
                    <a:pt x="217" y="67"/>
                    <a:pt x="217" y="67"/>
                  </a:cubicBezTo>
                  <a:cubicBezTo>
                    <a:pt x="227" y="72"/>
                    <a:pt x="227" y="72"/>
                    <a:pt x="227" y="72"/>
                  </a:cubicBezTo>
                  <a:cubicBezTo>
                    <a:pt x="231" y="73"/>
                    <a:pt x="234" y="75"/>
                    <a:pt x="237" y="77"/>
                  </a:cubicBezTo>
                  <a:cubicBezTo>
                    <a:pt x="258" y="86"/>
                    <a:pt x="258" y="86"/>
                    <a:pt x="258" y="86"/>
                  </a:cubicBezTo>
                  <a:cubicBezTo>
                    <a:pt x="285" y="100"/>
                    <a:pt x="312" y="114"/>
                    <a:pt x="338" y="130"/>
                  </a:cubicBezTo>
                  <a:cubicBezTo>
                    <a:pt x="351" y="138"/>
                    <a:pt x="363" y="147"/>
                    <a:pt x="376" y="155"/>
                  </a:cubicBezTo>
                  <a:cubicBezTo>
                    <a:pt x="388" y="165"/>
                    <a:pt x="401" y="173"/>
                    <a:pt x="412" y="183"/>
                  </a:cubicBezTo>
                  <a:cubicBezTo>
                    <a:pt x="424" y="192"/>
                    <a:pt x="435" y="203"/>
                    <a:pt x="447" y="213"/>
                  </a:cubicBezTo>
                  <a:cubicBezTo>
                    <a:pt x="458" y="223"/>
                    <a:pt x="469" y="233"/>
                    <a:pt x="479" y="245"/>
                  </a:cubicBezTo>
                  <a:cubicBezTo>
                    <a:pt x="522" y="288"/>
                    <a:pt x="558" y="338"/>
                    <a:pt x="587" y="392"/>
                  </a:cubicBezTo>
                  <a:cubicBezTo>
                    <a:pt x="616" y="446"/>
                    <a:pt x="637" y="503"/>
                    <a:pt x="653" y="562"/>
                  </a:cubicBezTo>
                  <a:cubicBezTo>
                    <a:pt x="668" y="621"/>
                    <a:pt x="677" y="682"/>
                    <a:pt x="680" y="743"/>
                  </a:cubicBezTo>
                  <a:cubicBezTo>
                    <a:pt x="683" y="804"/>
                    <a:pt x="681" y="865"/>
                    <a:pt x="675" y="925"/>
                  </a:cubicBezTo>
                  <a:cubicBezTo>
                    <a:pt x="672" y="956"/>
                    <a:pt x="667" y="986"/>
                    <a:pt x="662" y="1016"/>
                  </a:cubicBezTo>
                  <a:cubicBezTo>
                    <a:pt x="656" y="1046"/>
                    <a:pt x="650" y="1076"/>
                    <a:pt x="641" y="1105"/>
                  </a:cubicBezTo>
                  <a:lnTo>
                    <a:pt x="626" y="1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userDrawn="1">
            <p:ph type="title"/>
          </p:nvPr>
        </p:nvSpPr>
        <p:spPr>
          <a:xfrm>
            <a:off x="838200" y="-681261"/>
            <a:ext cx="10515600" cy="249299"/>
          </a:xfrm>
        </p:spPr>
        <p:txBody>
          <a:bodyPr/>
          <a:lstStyle>
            <a:lvl1pPr>
              <a:defRPr sz="1800" b="0">
                <a:latin typeface="Corbel" panose="020B0503020204020204" pitchFamily="34" charset="0"/>
              </a:defRPr>
            </a:lvl1pPr>
          </a:lstStyle>
          <a:p>
            <a:r>
              <a:rPr lang="en-US"/>
              <a:t>Click to edit Master title style</a:t>
            </a:r>
          </a:p>
        </p:txBody>
      </p:sp>
      <p:sp>
        <p:nvSpPr>
          <p:cNvPr id="3" name="Date Placeholder 2"/>
          <p:cNvSpPr>
            <a:spLocks noGrp="1"/>
          </p:cNvSpPr>
          <p:nvPr userDrawn="1">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userDrawn="1">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1219427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2_Title Only">
    <p:bg>
      <p:bgPr>
        <a:solidFill>
          <a:schemeClr val="bg1"/>
        </a:solidFill>
        <a:effectLst/>
      </p:bgPr>
    </p:bg>
    <p:spTree>
      <p:nvGrpSpPr>
        <p:cNvPr id="1" name=""/>
        <p:cNvGrpSpPr/>
        <p:nvPr/>
      </p:nvGrpSpPr>
      <p:grpSpPr>
        <a:xfrm>
          <a:off x="0" y="0"/>
          <a:ext cx="0" cy="0"/>
          <a:chOff x="0" y="0"/>
          <a:chExt cx="0" cy="0"/>
        </a:xfrm>
      </p:grpSpPr>
      <p:grpSp>
        <p:nvGrpSpPr>
          <p:cNvPr id="10" name="Group 17">
            <a:extLst>
              <a:ext uri="{FF2B5EF4-FFF2-40B4-BE49-F238E27FC236}">
                <a16:creationId xmlns:a16="http://schemas.microsoft.com/office/drawing/2014/main" id="{CC47B597-A3C8-4020-8439-6D0770237EAE}"/>
              </a:ext>
            </a:extLst>
          </p:cNvPr>
          <p:cNvGrpSpPr>
            <a:grpSpLocks noChangeAspect="1"/>
          </p:cNvGrpSpPr>
          <p:nvPr userDrawn="1"/>
        </p:nvGrpSpPr>
        <p:grpSpPr bwMode="auto">
          <a:xfrm>
            <a:off x="3175" y="1198563"/>
            <a:ext cx="2706688" cy="5657850"/>
            <a:chOff x="2" y="754"/>
            <a:chExt cx="1705" cy="3564"/>
          </a:xfrm>
        </p:grpSpPr>
        <p:sp>
          <p:nvSpPr>
            <p:cNvPr id="11" name="Freeform 18">
              <a:extLst>
                <a:ext uri="{FF2B5EF4-FFF2-40B4-BE49-F238E27FC236}">
                  <a16:creationId xmlns:a16="http://schemas.microsoft.com/office/drawing/2014/main" id="{C8F9DE71-F2BF-462D-BD3B-56717565BBBD}"/>
                </a:ext>
              </a:extLst>
            </p:cNvPr>
            <p:cNvSpPr>
              <a:spLocks/>
            </p:cNvSpPr>
            <p:nvPr/>
          </p:nvSpPr>
          <p:spPr bwMode="auto">
            <a:xfrm>
              <a:off x="2" y="754"/>
              <a:ext cx="1705" cy="3560"/>
            </a:xfrm>
            <a:custGeom>
              <a:avLst/>
              <a:gdLst>
                <a:gd name="T0" fmla="*/ 624 w 904"/>
                <a:gd name="T1" fmla="*/ 1895 h 1895"/>
                <a:gd name="T2" fmla="*/ 1 w 904"/>
                <a:gd name="T3" fmla="*/ 0 h 1895"/>
                <a:gd name="T4" fmla="*/ 0 w 904"/>
                <a:gd name="T5" fmla="*/ 1895 h 1895"/>
                <a:gd name="T6" fmla="*/ 624 w 904"/>
                <a:gd name="T7" fmla="*/ 1895 h 1895"/>
              </a:gdLst>
              <a:ahLst/>
              <a:cxnLst>
                <a:cxn ang="0">
                  <a:pos x="T0" y="T1"/>
                </a:cxn>
                <a:cxn ang="0">
                  <a:pos x="T2" y="T3"/>
                </a:cxn>
                <a:cxn ang="0">
                  <a:pos x="T4" y="T5"/>
                </a:cxn>
                <a:cxn ang="0">
                  <a:pos x="T6" y="T7"/>
                </a:cxn>
              </a:cxnLst>
              <a:rect l="0" t="0" r="r" b="b"/>
              <a:pathLst>
                <a:path w="904" h="1895">
                  <a:moveTo>
                    <a:pt x="624" y="1895"/>
                  </a:moveTo>
                  <a:cubicBezTo>
                    <a:pt x="904" y="871"/>
                    <a:pt x="1" y="0"/>
                    <a:pt x="1" y="0"/>
                  </a:cubicBezTo>
                  <a:cubicBezTo>
                    <a:pt x="0" y="1895"/>
                    <a:pt x="0" y="1895"/>
                    <a:pt x="0" y="1895"/>
                  </a:cubicBezTo>
                  <a:lnTo>
                    <a:pt x="624" y="18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9">
              <a:extLst>
                <a:ext uri="{FF2B5EF4-FFF2-40B4-BE49-F238E27FC236}">
                  <a16:creationId xmlns:a16="http://schemas.microsoft.com/office/drawing/2014/main" id="{6A5DDCAF-28A4-4E3D-A1BE-24CB7F71D924}"/>
                </a:ext>
              </a:extLst>
            </p:cNvPr>
            <p:cNvSpPr>
              <a:spLocks/>
            </p:cNvSpPr>
            <p:nvPr/>
          </p:nvSpPr>
          <p:spPr bwMode="auto">
            <a:xfrm>
              <a:off x="2" y="1188"/>
              <a:ext cx="1663" cy="3126"/>
            </a:xfrm>
            <a:custGeom>
              <a:avLst/>
              <a:gdLst>
                <a:gd name="T0" fmla="*/ 633 w 882"/>
                <a:gd name="T1" fmla="*/ 1664 h 1664"/>
                <a:gd name="T2" fmla="*/ 1 w 882"/>
                <a:gd name="T3" fmla="*/ 0 h 1664"/>
                <a:gd name="T4" fmla="*/ 0 w 882"/>
                <a:gd name="T5" fmla="*/ 1664 h 1664"/>
                <a:gd name="T6" fmla="*/ 633 w 882"/>
                <a:gd name="T7" fmla="*/ 1664 h 1664"/>
              </a:gdLst>
              <a:ahLst/>
              <a:cxnLst>
                <a:cxn ang="0">
                  <a:pos x="T0" y="T1"/>
                </a:cxn>
                <a:cxn ang="0">
                  <a:pos x="T2" y="T3"/>
                </a:cxn>
                <a:cxn ang="0">
                  <a:pos x="T4" y="T5"/>
                </a:cxn>
                <a:cxn ang="0">
                  <a:pos x="T6" y="T7"/>
                </a:cxn>
              </a:cxnLst>
              <a:rect l="0" t="0" r="r" b="b"/>
              <a:pathLst>
                <a:path w="882" h="1664">
                  <a:moveTo>
                    <a:pt x="633" y="1664"/>
                  </a:moveTo>
                  <a:cubicBezTo>
                    <a:pt x="882" y="761"/>
                    <a:pt x="1" y="0"/>
                    <a:pt x="1" y="0"/>
                  </a:cubicBezTo>
                  <a:cubicBezTo>
                    <a:pt x="0" y="1664"/>
                    <a:pt x="0" y="1664"/>
                    <a:pt x="0" y="1664"/>
                  </a:cubicBezTo>
                  <a:lnTo>
                    <a:pt x="633" y="16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20">
              <a:extLst>
                <a:ext uri="{FF2B5EF4-FFF2-40B4-BE49-F238E27FC236}">
                  <a16:creationId xmlns:a16="http://schemas.microsoft.com/office/drawing/2014/main" id="{4A49CB49-9DC5-414D-9684-B564CE1FE510}"/>
                </a:ext>
              </a:extLst>
            </p:cNvPr>
            <p:cNvSpPr>
              <a:spLocks/>
            </p:cNvSpPr>
            <p:nvPr/>
          </p:nvSpPr>
          <p:spPr bwMode="auto">
            <a:xfrm>
              <a:off x="2" y="1408"/>
              <a:ext cx="1271" cy="2117"/>
            </a:xfrm>
            <a:custGeom>
              <a:avLst/>
              <a:gdLst>
                <a:gd name="T0" fmla="*/ 674 w 674"/>
                <a:gd name="T1" fmla="*/ 1127 h 1127"/>
                <a:gd name="T2" fmla="*/ 0 w 674"/>
                <a:gd name="T3" fmla="*/ 272 h 1127"/>
                <a:gd name="T4" fmla="*/ 0 w 674"/>
                <a:gd name="T5" fmla="*/ 0 h 1127"/>
                <a:gd name="T6" fmla="*/ 674 w 674"/>
                <a:gd name="T7" fmla="*/ 1127 h 1127"/>
              </a:gdLst>
              <a:ahLst/>
              <a:cxnLst>
                <a:cxn ang="0">
                  <a:pos x="T0" y="T1"/>
                </a:cxn>
                <a:cxn ang="0">
                  <a:pos x="T2" y="T3"/>
                </a:cxn>
                <a:cxn ang="0">
                  <a:pos x="T4" y="T5"/>
                </a:cxn>
                <a:cxn ang="0">
                  <a:pos x="T6" y="T7"/>
                </a:cxn>
              </a:cxnLst>
              <a:rect l="0" t="0" r="r" b="b"/>
              <a:pathLst>
                <a:path w="674" h="1127">
                  <a:moveTo>
                    <a:pt x="674" y="1127"/>
                  </a:moveTo>
                  <a:cubicBezTo>
                    <a:pt x="674" y="1127"/>
                    <a:pt x="624" y="476"/>
                    <a:pt x="0" y="272"/>
                  </a:cubicBezTo>
                  <a:cubicBezTo>
                    <a:pt x="0" y="0"/>
                    <a:pt x="0" y="0"/>
                    <a:pt x="0" y="0"/>
                  </a:cubicBezTo>
                  <a:cubicBezTo>
                    <a:pt x="0" y="0"/>
                    <a:pt x="584" y="358"/>
                    <a:pt x="674" y="112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21">
              <a:extLst>
                <a:ext uri="{FF2B5EF4-FFF2-40B4-BE49-F238E27FC236}">
                  <a16:creationId xmlns:a16="http://schemas.microsoft.com/office/drawing/2014/main" id="{3464A92A-EDB6-425A-A7D6-74CF7A0BB7F2}"/>
                </a:ext>
              </a:extLst>
            </p:cNvPr>
            <p:cNvSpPr>
              <a:spLocks/>
            </p:cNvSpPr>
            <p:nvPr/>
          </p:nvSpPr>
          <p:spPr bwMode="auto">
            <a:xfrm>
              <a:off x="4" y="1188"/>
              <a:ext cx="1269" cy="2337"/>
            </a:xfrm>
            <a:custGeom>
              <a:avLst/>
              <a:gdLst>
                <a:gd name="T0" fmla="*/ 0 w 673"/>
                <a:gd name="T1" fmla="*/ 226 h 1244"/>
                <a:gd name="T2" fmla="*/ 673 w 673"/>
                <a:gd name="T3" fmla="*/ 1244 h 1244"/>
                <a:gd name="T4" fmla="*/ 0 w 673"/>
                <a:gd name="T5" fmla="*/ 0 h 1244"/>
                <a:gd name="T6" fmla="*/ 0 w 673"/>
                <a:gd name="T7" fmla="*/ 226 h 1244"/>
              </a:gdLst>
              <a:ahLst/>
              <a:cxnLst>
                <a:cxn ang="0">
                  <a:pos x="T0" y="T1"/>
                </a:cxn>
                <a:cxn ang="0">
                  <a:pos x="T2" y="T3"/>
                </a:cxn>
                <a:cxn ang="0">
                  <a:pos x="T4" y="T5"/>
                </a:cxn>
                <a:cxn ang="0">
                  <a:pos x="T6" y="T7"/>
                </a:cxn>
              </a:cxnLst>
              <a:rect l="0" t="0" r="r" b="b"/>
              <a:pathLst>
                <a:path w="673" h="1244">
                  <a:moveTo>
                    <a:pt x="0" y="226"/>
                  </a:moveTo>
                  <a:cubicBezTo>
                    <a:pt x="499" y="572"/>
                    <a:pt x="645" y="959"/>
                    <a:pt x="673" y="1244"/>
                  </a:cubicBezTo>
                  <a:cubicBezTo>
                    <a:pt x="621" y="537"/>
                    <a:pt x="0" y="0"/>
                    <a:pt x="0" y="0"/>
                  </a:cubicBezTo>
                  <a:lnTo>
                    <a:pt x="0" y="226"/>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22">
              <a:extLst>
                <a:ext uri="{FF2B5EF4-FFF2-40B4-BE49-F238E27FC236}">
                  <a16:creationId xmlns:a16="http://schemas.microsoft.com/office/drawing/2014/main" id="{20FD9E07-A518-4BD6-AB55-B1E04F9EF19B}"/>
                </a:ext>
              </a:extLst>
            </p:cNvPr>
            <p:cNvSpPr>
              <a:spLocks/>
            </p:cNvSpPr>
            <p:nvPr/>
          </p:nvSpPr>
          <p:spPr bwMode="auto">
            <a:xfrm>
              <a:off x="2" y="2242"/>
              <a:ext cx="1288" cy="2076"/>
            </a:xfrm>
            <a:custGeom>
              <a:avLst/>
              <a:gdLst>
                <a:gd name="T0" fmla="*/ 626 w 683"/>
                <a:gd name="T1" fmla="*/ 1101 h 1105"/>
                <a:gd name="T2" fmla="*/ 647 w 683"/>
                <a:gd name="T3" fmla="*/ 1013 h 1105"/>
                <a:gd name="T4" fmla="*/ 661 w 683"/>
                <a:gd name="T5" fmla="*/ 924 h 1105"/>
                <a:gd name="T6" fmla="*/ 668 w 683"/>
                <a:gd name="T7" fmla="*/ 743 h 1105"/>
                <a:gd name="T8" fmla="*/ 643 w 683"/>
                <a:gd name="T9" fmla="*/ 565 h 1105"/>
                <a:gd name="T10" fmla="*/ 580 w 683"/>
                <a:gd name="T11" fmla="*/ 396 h 1105"/>
                <a:gd name="T12" fmla="*/ 475 w 683"/>
                <a:gd name="T13" fmla="*/ 249 h 1105"/>
                <a:gd name="T14" fmla="*/ 443 w 683"/>
                <a:gd name="T15" fmla="*/ 217 h 1105"/>
                <a:gd name="T16" fmla="*/ 409 w 683"/>
                <a:gd name="T17" fmla="*/ 187 h 1105"/>
                <a:gd name="T18" fmla="*/ 373 w 683"/>
                <a:gd name="T19" fmla="*/ 159 h 1105"/>
                <a:gd name="T20" fmla="*/ 336 w 683"/>
                <a:gd name="T21" fmla="*/ 134 h 1105"/>
                <a:gd name="T22" fmla="*/ 257 w 683"/>
                <a:gd name="T23" fmla="*/ 89 h 1105"/>
                <a:gd name="T24" fmla="*/ 236 w 683"/>
                <a:gd name="T25" fmla="*/ 79 h 1105"/>
                <a:gd name="T26" fmla="*/ 226 w 683"/>
                <a:gd name="T27" fmla="*/ 74 h 1105"/>
                <a:gd name="T28" fmla="*/ 216 w 683"/>
                <a:gd name="T29" fmla="*/ 70 h 1105"/>
                <a:gd name="T30" fmla="*/ 195 w 683"/>
                <a:gd name="T31" fmla="*/ 61 h 1105"/>
                <a:gd name="T32" fmla="*/ 174 w 683"/>
                <a:gd name="T33" fmla="*/ 52 h 1105"/>
                <a:gd name="T34" fmla="*/ 0 w 683"/>
                <a:gd name="T35" fmla="*/ 0 h 1105"/>
                <a:gd name="T36" fmla="*/ 174 w 683"/>
                <a:gd name="T37" fmla="*/ 50 h 1105"/>
                <a:gd name="T38" fmla="*/ 196 w 683"/>
                <a:gd name="T39" fmla="*/ 59 h 1105"/>
                <a:gd name="T40" fmla="*/ 217 w 683"/>
                <a:gd name="T41" fmla="*/ 67 h 1105"/>
                <a:gd name="T42" fmla="*/ 227 w 683"/>
                <a:gd name="T43" fmla="*/ 72 h 1105"/>
                <a:gd name="T44" fmla="*/ 237 w 683"/>
                <a:gd name="T45" fmla="*/ 77 h 1105"/>
                <a:gd name="T46" fmla="*/ 258 w 683"/>
                <a:gd name="T47" fmla="*/ 86 h 1105"/>
                <a:gd name="T48" fmla="*/ 338 w 683"/>
                <a:gd name="T49" fmla="*/ 130 h 1105"/>
                <a:gd name="T50" fmla="*/ 376 w 683"/>
                <a:gd name="T51" fmla="*/ 155 h 1105"/>
                <a:gd name="T52" fmla="*/ 412 w 683"/>
                <a:gd name="T53" fmla="*/ 183 h 1105"/>
                <a:gd name="T54" fmla="*/ 447 w 683"/>
                <a:gd name="T55" fmla="*/ 213 h 1105"/>
                <a:gd name="T56" fmla="*/ 479 w 683"/>
                <a:gd name="T57" fmla="*/ 245 h 1105"/>
                <a:gd name="T58" fmla="*/ 587 w 683"/>
                <a:gd name="T59" fmla="*/ 392 h 1105"/>
                <a:gd name="T60" fmla="*/ 653 w 683"/>
                <a:gd name="T61" fmla="*/ 562 h 1105"/>
                <a:gd name="T62" fmla="*/ 680 w 683"/>
                <a:gd name="T63" fmla="*/ 743 h 1105"/>
                <a:gd name="T64" fmla="*/ 675 w 683"/>
                <a:gd name="T65" fmla="*/ 925 h 1105"/>
                <a:gd name="T66" fmla="*/ 662 w 683"/>
                <a:gd name="T67" fmla="*/ 1016 h 1105"/>
                <a:gd name="T68" fmla="*/ 641 w 683"/>
                <a:gd name="T69" fmla="*/ 1105 h 1105"/>
                <a:gd name="T70" fmla="*/ 626 w 683"/>
                <a:gd name="T71" fmla="*/ 110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3" h="1105">
                  <a:moveTo>
                    <a:pt x="626" y="1101"/>
                  </a:moveTo>
                  <a:cubicBezTo>
                    <a:pt x="634" y="1072"/>
                    <a:pt x="641" y="1043"/>
                    <a:pt x="647" y="1013"/>
                  </a:cubicBezTo>
                  <a:cubicBezTo>
                    <a:pt x="653" y="984"/>
                    <a:pt x="657" y="954"/>
                    <a:pt x="661" y="924"/>
                  </a:cubicBezTo>
                  <a:cubicBezTo>
                    <a:pt x="668" y="864"/>
                    <a:pt x="671" y="804"/>
                    <a:pt x="668" y="743"/>
                  </a:cubicBezTo>
                  <a:cubicBezTo>
                    <a:pt x="665" y="683"/>
                    <a:pt x="657" y="623"/>
                    <a:pt x="643" y="565"/>
                  </a:cubicBezTo>
                  <a:cubicBezTo>
                    <a:pt x="629" y="506"/>
                    <a:pt x="608" y="449"/>
                    <a:pt x="580" y="396"/>
                  </a:cubicBezTo>
                  <a:cubicBezTo>
                    <a:pt x="551" y="343"/>
                    <a:pt x="517" y="293"/>
                    <a:pt x="475" y="249"/>
                  </a:cubicBezTo>
                  <a:cubicBezTo>
                    <a:pt x="465" y="238"/>
                    <a:pt x="454" y="227"/>
                    <a:pt x="443" y="217"/>
                  </a:cubicBezTo>
                  <a:cubicBezTo>
                    <a:pt x="432" y="207"/>
                    <a:pt x="421" y="196"/>
                    <a:pt x="409" y="187"/>
                  </a:cubicBezTo>
                  <a:cubicBezTo>
                    <a:pt x="398" y="177"/>
                    <a:pt x="385" y="168"/>
                    <a:pt x="373" y="159"/>
                  </a:cubicBezTo>
                  <a:cubicBezTo>
                    <a:pt x="361" y="151"/>
                    <a:pt x="349" y="141"/>
                    <a:pt x="336" y="134"/>
                  </a:cubicBezTo>
                  <a:cubicBezTo>
                    <a:pt x="310" y="117"/>
                    <a:pt x="284" y="103"/>
                    <a:pt x="257" y="89"/>
                  </a:cubicBezTo>
                  <a:cubicBezTo>
                    <a:pt x="236" y="79"/>
                    <a:pt x="236" y="79"/>
                    <a:pt x="236" y="79"/>
                  </a:cubicBezTo>
                  <a:cubicBezTo>
                    <a:pt x="233" y="77"/>
                    <a:pt x="230" y="76"/>
                    <a:pt x="226" y="74"/>
                  </a:cubicBezTo>
                  <a:cubicBezTo>
                    <a:pt x="216" y="70"/>
                    <a:pt x="216" y="70"/>
                    <a:pt x="216" y="70"/>
                  </a:cubicBezTo>
                  <a:cubicBezTo>
                    <a:pt x="195" y="61"/>
                    <a:pt x="195" y="61"/>
                    <a:pt x="195" y="61"/>
                  </a:cubicBezTo>
                  <a:cubicBezTo>
                    <a:pt x="174" y="52"/>
                    <a:pt x="174" y="52"/>
                    <a:pt x="174" y="52"/>
                  </a:cubicBezTo>
                  <a:cubicBezTo>
                    <a:pt x="117" y="30"/>
                    <a:pt x="59" y="13"/>
                    <a:pt x="0" y="0"/>
                  </a:cubicBezTo>
                  <a:cubicBezTo>
                    <a:pt x="59" y="13"/>
                    <a:pt x="118" y="29"/>
                    <a:pt x="174" y="50"/>
                  </a:cubicBezTo>
                  <a:cubicBezTo>
                    <a:pt x="196" y="59"/>
                    <a:pt x="196" y="59"/>
                    <a:pt x="196" y="59"/>
                  </a:cubicBezTo>
                  <a:cubicBezTo>
                    <a:pt x="217" y="67"/>
                    <a:pt x="217" y="67"/>
                    <a:pt x="217" y="67"/>
                  </a:cubicBezTo>
                  <a:cubicBezTo>
                    <a:pt x="227" y="72"/>
                    <a:pt x="227" y="72"/>
                    <a:pt x="227" y="72"/>
                  </a:cubicBezTo>
                  <a:cubicBezTo>
                    <a:pt x="231" y="73"/>
                    <a:pt x="234" y="75"/>
                    <a:pt x="237" y="77"/>
                  </a:cubicBezTo>
                  <a:cubicBezTo>
                    <a:pt x="258" y="86"/>
                    <a:pt x="258" y="86"/>
                    <a:pt x="258" y="86"/>
                  </a:cubicBezTo>
                  <a:cubicBezTo>
                    <a:pt x="285" y="100"/>
                    <a:pt x="312" y="114"/>
                    <a:pt x="338" y="130"/>
                  </a:cubicBezTo>
                  <a:cubicBezTo>
                    <a:pt x="351" y="138"/>
                    <a:pt x="363" y="147"/>
                    <a:pt x="376" y="155"/>
                  </a:cubicBezTo>
                  <a:cubicBezTo>
                    <a:pt x="388" y="165"/>
                    <a:pt x="401" y="173"/>
                    <a:pt x="412" y="183"/>
                  </a:cubicBezTo>
                  <a:cubicBezTo>
                    <a:pt x="424" y="192"/>
                    <a:pt x="435" y="203"/>
                    <a:pt x="447" y="213"/>
                  </a:cubicBezTo>
                  <a:cubicBezTo>
                    <a:pt x="458" y="223"/>
                    <a:pt x="469" y="233"/>
                    <a:pt x="479" y="245"/>
                  </a:cubicBezTo>
                  <a:cubicBezTo>
                    <a:pt x="522" y="288"/>
                    <a:pt x="558" y="338"/>
                    <a:pt x="587" y="392"/>
                  </a:cubicBezTo>
                  <a:cubicBezTo>
                    <a:pt x="616" y="446"/>
                    <a:pt x="637" y="503"/>
                    <a:pt x="653" y="562"/>
                  </a:cubicBezTo>
                  <a:cubicBezTo>
                    <a:pt x="668" y="621"/>
                    <a:pt x="677" y="682"/>
                    <a:pt x="680" y="743"/>
                  </a:cubicBezTo>
                  <a:cubicBezTo>
                    <a:pt x="683" y="804"/>
                    <a:pt x="681" y="865"/>
                    <a:pt x="675" y="925"/>
                  </a:cubicBezTo>
                  <a:cubicBezTo>
                    <a:pt x="672" y="956"/>
                    <a:pt x="667" y="986"/>
                    <a:pt x="662" y="1016"/>
                  </a:cubicBezTo>
                  <a:cubicBezTo>
                    <a:pt x="656" y="1046"/>
                    <a:pt x="650" y="1076"/>
                    <a:pt x="641" y="1105"/>
                  </a:cubicBezTo>
                  <a:lnTo>
                    <a:pt x="626" y="1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userDrawn="1">
            <p:ph type="title"/>
          </p:nvPr>
        </p:nvSpPr>
        <p:spPr>
          <a:xfrm>
            <a:off x="838200" y="-681261"/>
            <a:ext cx="10515600" cy="249299"/>
          </a:xfrm>
        </p:spPr>
        <p:txBody>
          <a:bodyPr/>
          <a:lstStyle>
            <a:lvl1pPr>
              <a:defRPr sz="1800" b="0">
                <a:latin typeface="Corbel" panose="020B0503020204020204" pitchFamily="34" charset="0"/>
              </a:defRPr>
            </a:lvl1pPr>
          </a:lstStyle>
          <a:p>
            <a:r>
              <a:rPr lang="en-US"/>
              <a:t>Click to edit Master title style</a:t>
            </a:r>
          </a:p>
        </p:txBody>
      </p:sp>
      <p:sp>
        <p:nvSpPr>
          <p:cNvPr id="3" name="Date Placeholder 2"/>
          <p:cNvSpPr>
            <a:spLocks noGrp="1"/>
          </p:cNvSpPr>
          <p:nvPr userDrawn="1">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userDrawn="1">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grpSp>
        <p:nvGrpSpPr>
          <p:cNvPr id="16" name="Group 17">
            <a:extLst>
              <a:ext uri="{FF2B5EF4-FFF2-40B4-BE49-F238E27FC236}">
                <a16:creationId xmlns:a16="http://schemas.microsoft.com/office/drawing/2014/main" id="{3CA3F93B-E7C9-795E-C3E2-CE913B88C5BF}"/>
              </a:ext>
            </a:extLst>
          </p:cNvPr>
          <p:cNvGrpSpPr>
            <a:grpSpLocks noChangeAspect="1"/>
          </p:cNvGrpSpPr>
          <p:nvPr userDrawn="1"/>
        </p:nvGrpSpPr>
        <p:grpSpPr bwMode="auto">
          <a:xfrm rot="10800000">
            <a:off x="9478962" y="0"/>
            <a:ext cx="2706688" cy="5657850"/>
            <a:chOff x="2" y="754"/>
            <a:chExt cx="1705" cy="3564"/>
          </a:xfrm>
        </p:grpSpPr>
        <p:sp>
          <p:nvSpPr>
            <p:cNvPr id="17" name="Freeform 18">
              <a:extLst>
                <a:ext uri="{FF2B5EF4-FFF2-40B4-BE49-F238E27FC236}">
                  <a16:creationId xmlns:a16="http://schemas.microsoft.com/office/drawing/2014/main" id="{2D182C01-791F-DC16-71A6-F3A28591667F}"/>
                </a:ext>
              </a:extLst>
            </p:cNvPr>
            <p:cNvSpPr>
              <a:spLocks/>
            </p:cNvSpPr>
            <p:nvPr/>
          </p:nvSpPr>
          <p:spPr bwMode="auto">
            <a:xfrm>
              <a:off x="2" y="754"/>
              <a:ext cx="1705" cy="3560"/>
            </a:xfrm>
            <a:custGeom>
              <a:avLst/>
              <a:gdLst>
                <a:gd name="T0" fmla="*/ 624 w 904"/>
                <a:gd name="T1" fmla="*/ 1895 h 1895"/>
                <a:gd name="T2" fmla="*/ 1 w 904"/>
                <a:gd name="T3" fmla="*/ 0 h 1895"/>
                <a:gd name="T4" fmla="*/ 0 w 904"/>
                <a:gd name="T5" fmla="*/ 1895 h 1895"/>
                <a:gd name="T6" fmla="*/ 624 w 904"/>
                <a:gd name="T7" fmla="*/ 1895 h 1895"/>
              </a:gdLst>
              <a:ahLst/>
              <a:cxnLst>
                <a:cxn ang="0">
                  <a:pos x="T0" y="T1"/>
                </a:cxn>
                <a:cxn ang="0">
                  <a:pos x="T2" y="T3"/>
                </a:cxn>
                <a:cxn ang="0">
                  <a:pos x="T4" y="T5"/>
                </a:cxn>
                <a:cxn ang="0">
                  <a:pos x="T6" y="T7"/>
                </a:cxn>
              </a:cxnLst>
              <a:rect l="0" t="0" r="r" b="b"/>
              <a:pathLst>
                <a:path w="904" h="1895">
                  <a:moveTo>
                    <a:pt x="624" y="1895"/>
                  </a:moveTo>
                  <a:cubicBezTo>
                    <a:pt x="904" y="871"/>
                    <a:pt x="1" y="0"/>
                    <a:pt x="1" y="0"/>
                  </a:cubicBezTo>
                  <a:cubicBezTo>
                    <a:pt x="0" y="1895"/>
                    <a:pt x="0" y="1895"/>
                    <a:pt x="0" y="1895"/>
                  </a:cubicBezTo>
                  <a:lnTo>
                    <a:pt x="624" y="189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9">
              <a:extLst>
                <a:ext uri="{FF2B5EF4-FFF2-40B4-BE49-F238E27FC236}">
                  <a16:creationId xmlns:a16="http://schemas.microsoft.com/office/drawing/2014/main" id="{0F0975B6-0AB3-8E66-666D-B7E5A1311B76}"/>
                </a:ext>
              </a:extLst>
            </p:cNvPr>
            <p:cNvSpPr>
              <a:spLocks/>
            </p:cNvSpPr>
            <p:nvPr/>
          </p:nvSpPr>
          <p:spPr bwMode="auto">
            <a:xfrm>
              <a:off x="2" y="1188"/>
              <a:ext cx="1663" cy="3126"/>
            </a:xfrm>
            <a:custGeom>
              <a:avLst/>
              <a:gdLst>
                <a:gd name="T0" fmla="*/ 633 w 882"/>
                <a:gd name="T1" fmla="*/ 1664 h 1664"/>
                <a:gd name="T2" fmla="*/ 1 w 882"/>
                <a:gd name="T3" fmla="*/ 0 h 1664"/>
                <a:gd name="T4" fmla="*/ 0 w 882"/>
                <a:gd name="T5" fmla="*/ 1664 h 1664"/>
                <a:gd name="T6" fmla="*/ 633 w 882"/>
                <a:gd name="T7" fmla="*/ 1664 h 1664"/>
              </a:gdLst>
              <a:ahLst/>
              <a:cxnLst>
                <a:cxn ang="0">
                  <a:pos x="T0" y="T1"/>
                </a:cxn>
                <a:cxn ang="0">
                  <a:pos x="T2" y="T3"/>
                </a:cxn>
                <a:cxn ang="0">
                  <a:pos x="T4" y="T5"/>
                </a:cxn>
                <a:cxn ang="0">
                  <a:pos x="T6" y="T7"/>
                </a:cxn>
              </a:cxnLst>
              <a:rect l="0" t="0" r="r" b="b"/>
              <a:pathLst>
                <a:path w="882" h="1664">
                  <a:moveTo>
                    <a:pt x="633" y="1664"/>
                  </a:moveTo>
                  <a:cubicBezTo>
                    <a:pt x="882" y="761"/>
                    <a:pt x="1" y="0"/>
                    <a:pt x="1" y="0"/>
                  </a:cubicBezTo>
                  <a:cubicBezTo>
                    <a:pt x="0" y="1664"/>
                    <a:pt x="0" y="1664"/>
                    <a:pt x="0" y="1664"/>
                  </a:cubicBezTo>
                  <a:lnTo>
                    <a:pt x="633" y="1664"/>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20">
              <a:extLst>
                <a:ext uri="{FF2B5EF4-FFF2-40B4-BE49-F238E27FC236}">
                  <a16:creationId xmlns:a16="http://schemas.microsoft.com/office/drawing/2014/main" id="{3D022FB4-603E-DCC4-BA6A-BAE1554AB4F1}"/>
                </a:ext>
              </a:extLst>
            </p:cNvPr>
            <p:cNvSpPr>
              <a:spLocks/>
            </p:cNvSpPr>
            <p:nvPr/>
          </p:nvSpPr>
          <p:spPr bwMode="auto">
            <a:xfrm>
              <a:off x="2" y="1408"/>
              <a:ext cx="1271" cy="2117"/>
            </a:xfrm>
            <a:custGeom>
              <a:avLst/>
              <a:gdLst>
                <a:gd name="T0" fmla="*/ 674 w 674"/>
                <a:gd name="T1" fmla="*/ 1127 h 1127"/>
                <a:gd name="T2" fmla="*/ 0 w 674"/>
                <a:gd name="T3" fmla="*/ 272 h 1127"/>
                <a:gd name="T4" fmla="*/ 0 w 674"/>
                <a:gd name="T5" fmla="*/ 0 h 1127"/>
                <a:gd name="T6" fmla="*/ 674 w 674"/>
                <a:gd name="T7" fmla="*/ 1127 h 1127"/>
              </a:gdLst>
              <a:ahLst/>
              <a:cxnLst>
                <a:cxn ang="0">
                  <a:pos x="T0" y="T1"/>
                </a:cxn>
                <a:cxn ang="0">
                  <a:pos x="T2" y="T3"/>
                </a:cxn>
                <a:cxn ang="0">
                  <a:pos x="T4" y="T5"/>
                </a:cxn>
                <a:cxn ang="0">
                  <a:pos x="T6" y="T7"/>
                </a:cxn>
              </a:cxnLst>
              <a:rect l="0" t="0" r="r" b="b"/>
              <a:pathLst>
                <a:path w="674" h="1127">
                  <a:moveTo>
                    <a:pt x="674" y="1127"/>
                  </a:moveTo>
                  <a:cubicBezTo>
                    <a:pt x="674" y="1127"/>
                    <a:pt x="624" y="476"/>
                    <a:pt x="0" y="272"/>
                  </a:cubicBezTo>
                  <a:cubicBezTo>
                    <a:pt x="0" y="0"/>
                    <a:pt x="0" y="0"/>
                    <a:pt x="0" y="0"/>
                  </a:cubicBezTo>
                  <a:cubicBezTo>
                    <a:pt x="0" y="0"/>
                    <a:pt x="584" y="358"/>
                    <a:pt x="674" y="112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21">
              <a:extLst>
                <a:ext uri="{FF2B5EF4-FFF2-40B4-BE49-F238E27FC236}">
                  <a16:creationId xmlns:a16="http://schemas.microsoft.com/office/drawing/2014/main" id="{52D96BF9-2137-0A86-3117-5AE7E5B04C2A}"/>
                </a:ext>
              </a:extLst>
            </p:cNvPr>
            <p:cNvSpPr>
              <a:spLocks/>
            </p:cNvSpPr>
            <p:nvPr/>
          </p:nvSpPr>
          <p:spPr bwMode="auto">
            <a:xfrm>
              <a:off x="4" y="1188"/>
              <a:ext cx="1269" cy="2337"/>
            </a:xfrm>
            <a:custGeom>
              <a:avLst/>
              <a:gdLst>
                <a:gd name="T0" fmla="*/ 0 w 673"/>
                <a:gd name="T1" fmla="*/ 226 h 1244"/>
                <a:gd name="T2" fmla="*/ 673 w 673"/>
                <a:gd name="T3" fmla="*/ 1244 h 1244"/>
                <a:gd name="T4" fmla="*/ 0 w 673"/>
                <a:gd name="T5" fmla="*/ 0 h 1244"/>
                <a:gd name="T6" fmla="*/ 0 w 673"/>
                <a:gd name="T7" fmla="*/ 226 h 1244"/>
              </a:gdLst>
              <a:ahLst/>
              <a:cxnLst>
                <a:cxn ang="0">
                  <a:pos x="T0" y="T1"/>
                </a:cxn>
                <a:cxn ang="0">
                  <a:pos x="T2" y="T3"/>
                </a:cxn>
                <a:cxn ang="0">
                  <a:pos x="T4" y="T5"/>
                </a:cxn>
                <a:cxn ang="0">
                  <a:pos x="T6" y="T7"/>
                </a:cxn>
              </a:cxnLst>
              <a:rect l="0" t="0" r="r" b="b"/>
              <a:pathLst>
                <a:path w="673" h="1244">
                  <a:moveTo>
                    <a:pt x="0" y="226"/>
                  </a:moveTo>
                  <a:cubicBezTo>
                    <a:pt x="499" y="572"/>
                    <a:pt x="645" y="959"/>
                    <a:pt x="673" y="1244"/>
                  </a:cubicBezTo>
                  <a:cubicBezTo>
                    <a:pt x="621" y="537"/>
                    <a:pt x="0" y="0"/>
                    <a:pt x="0" y="0"/>
                  </a:cubicBezTo>
                  <a:lnTo>
                    <a:pt x="0" y="226"/>
                  </a:ln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22">
              <a:extLst>
                <a:ext uri="{FF2B5EF4-FFF2-40B4-BE49-F238E27FC236}">
                  <a16:creationId xmlns:a16="http://schemas.microsoft.com/office/drawing/2014/main" id="{8CA52A19-C38F-E852-03AE-DD7E91BFA579}"/>
                </a:ext>
              </a:extLst>
            </p:cNvPr>
            <p:cNvSpPr>
              <a:spLocks/>
            </p:cNvSpPr>
            <p:nvPr/>
          </p:nvSpPr>
          <p:spPr bwMode="auto">
            <a:xfrm>
              <a:off x="2" y="2242"/>
              <a:ext cx="1288" cy="2076"/>
            </a:xfrm>
            <a:custGeom>
              <a:avLst/>
              <a:gdLst>
                <a:gd name="T0" fmla="*/ 626 w 683"/>
                <a:gd name="T1" fmla="*/ 1101 h 1105"/>
                <a:gd name="T2" fmla="*/ 647 w 683"/>
                <a:gd name="T3" fmla="*/ 1013 h 1105"/>
                <a:gd name="T4" fmla="*/ 661 w 683"/>
                <a:gd name="T5" fmla="*/ 924 h 1105"/>
                <a:gd name="T6" fmla="*/ 668 w 683"/>
                <a:gd name="T7" fmla="*/ 743 h 1105"/>
                <a:gd name="T8" fmla="*/ 643 w 683"/>
                <a:gd name="T9" fmla="*/ 565 h 1105"/>
                <a:gd name="T10" fmla="*/ 580 w 683"/>
                <a:gd name="T11" fmla="*/ 396 h 1105"/>
                <a:gd name="T12" fmla="*/ 475 w 683"/>
                <a:gd name="T13" fmla="*/ 249 h 1105"/>
                <a:gd name="T14" fmla="*/ 443 w 683"/>
                <a:gd name="T15" fmla="*/ 217 h 1105"/>
                <a:gd name="T16" fmla="*/ 409 w 683"/>
                <a:gd name="T17" fmla="*/ 187 h 1105"/>
                <a:gd name="T18" fmla="*/ 373 w 683"/>
                <a:gd name="T19" fmla="*/ 159 h 1105"/>
                <a:gd name="T20" fmla="*/ 336 w 683"/>
                <a:gd name="T21" fmla="*/ 134 h 1105"/>
                <a:gd name="T22" fmla="*/ 257 w 683"/>
                <a:gd name="T23" fmla="*/ 89 h 1105"/>
                <a:gd name="T24" fmla="*/ 236 w 683"/>
                <a:gd name="T25" fmla="*/ 79 h 1105"/>
                <a:gd name="T26" fmla="*/ 226 w 683"/>
                <a:gd name="T27" fmla="*/ 74 h 1105"/>
                <a:gd name="T28" fmla="*/ 216 w 683"/>
                <a:gd name="T29" fmla="*/ 70 h 1105"/>
                <a:gd name="T30" fmla="*/ 195 w 683"/>
                <a:gd name="T31" fmla="*/ 61 h 1105"/>
                <a:gd name="T32" fmla="*/ 174 w 683"/>
                <a:gd name="T33" fmla="*/ 52 h 1105"/>
                <a:gd name="T34" fmla="*/ 0 w 683"/>
                <a:gd name="T35" fmla="*/ 0 h 1105"/>
                <a:gd name="T36" fmla="*/ 174 w 683"/>
                <a:gd name="T37" fmla="*/ 50 h 1105"/>
                <a:gd name="T38" fmla="*/ 196 w 683"/>
                <a:gd name="T39" fmla="*/ 59 h 1105"/>
                <a:gd name="T40" fmla="*/ 217 w 683"/>
                <a:gd name="T41" fmla="*/ 67 h 1105"/>
                <a:gd name="T42" fmla="*/ 227 w 683"/>
                <a:gd name="T43" fmla="*/ 72 h 1105"/>
                <a:gd name="T44" fmla="*/ 237 w 683"/>
                <a:gd name="T45" fmla="*/ 77 h 1105"/>
                <a:gd name="T46" fmla="*/ 258 w 683"/>
                <a:gd name="T47" fmla="*/ 86 h 1105"/>
                <a:gd name="T48" fmla="*/ 338 w 683"/>
                <a:gd name="T49" fmla="*/ 130 h 1105"/>
                <a:gd name="T50" fmla="*/ 376 w 683"/>
                <a:gd name="T51" fmla="*/ 155 h 1105"/>
                <a:gd name="T52" fmla="*/ 412 w 683"/>
                <a:gd name="T53" fmla="*/ 183 h 1105"/>
                <a:gd name="T54" fmla="*/ 447 w 683"/>
                <a:gd name="T55" fmla="*/ 213 h 1105"/>
                <a:gd name="T56" fmla="*/ 479 w 683"/>
                <a:gd name="T57" fmla="*/ 245 h 1105"/>
                <a:gd name="T58" fmla="*/ 587 w 683"/>
                <a:gd name="T59" fmla="*/ 392 h 1105"/>
                <a:gd name="T60" fmla="*/ 653 w 683"/>
                <a:gd name="T61" fmla="*/ 562 h 1105"/>
                <a:gd name="T62" fmla="*/ 680 w 683"/>
                <a:gd name="T63" fmla="*/ 743 h 1105"/>
                <a:gd name="T64" fmla="*/ 675 w 683"/>
                <a:gd name="T65" fmla="*/ 925 h 1105"/>
                <a:gd name="T66" fmla="*/ 662 w 683"/>
                <a:gd name="T67" fmla="*/ 1016 h 1105"/>
                <a:gd name="T68" fmla="*/ 641 w 683"/>
                <a:gd name="T69" fmla="*/ 1105 h 1105"/>
                <a:gd name="T70" fmla="*/ 626 w 683"/>
                <a:gd name="T71" fmla="*/ 110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3" h="1105">
                  <a:moveTo>
                    <a:pt x="626" y="1101"/>
                  </a:moveTo>
                  <a:cubicBezTo>
                    <a:pt x="634" y="1072"/>
                    <a:pt x="641" y="1043"/>
                    <a:pt x="647" y="1013"/>
                  </a:cubicBezTo>
                  <a:cubicBezTo>
                    <a:pt x="653" y="984"/>
                    <a:pt x="657" y="954"/>
                    <a:pt x="661" y="924"/>
                  </a:cubicBezTo>
                  <a:cubicBezTo>
                    <a:pt x="668" y="864"/>
                    <a:pt x="671" y="804"/>
                    <a:pt x="668" y="743"/>
                  </a:cubicBezTo>
                  <a:cubicBezTo>
                    <a:pt x="665" y="683"/>
                    <a:pt x="657" y="623"/>
                    <a:pt x="643" y="565"/>
                  </a:cubicBezTo>
                  <a:cubicBezTo>
                    <a:pt x="629" y="506"/>
                    <a:pt x="608" y="449"/>
                    <a:pt x="580" y="396"/>
                  </a:cubicBezTo>
                  <a:cubicBezTo>
                    <a:pt x="551" y="343"/>
                    <a:pt x="517" y="293"/>
                    <a:pt x="475" y="249"/>
                  </a:cubicBezTo>
                  <a:cubicBezTo>
                    <a:pt x="465" y="238"/>
                    <a:pt x="454" y="227"/>
                    <a:pt x="443" y="217"/>
                  </a:cubicBezTo>
                  <a:cubicBezTo>
                    <a:pt x="432" y="207"/>
                    <a:pt x="421" y="196"/>
                    <a:pt x="409" y="187"/>
                  </a:cubicBezTo>
                  <a:cubicBezTo>
                    <a:pt x="398" y="177"/>
                    <a:pt x="385" y="168"/>
                    <a:pt x="373" y="159"/>
                  </a:cubicBezTo>
                  <a:cubicBezTo>
                    <a:pt x="361" y="151"/>
                    <a:pt x="349" y="141"/>
                    <a:pt x="336" y="134"/>
                  </a:cubicBezTo>
                  <a:cubicBezTo>
                    <a:pt x="310" y="117"/>
                    <a:pt x="284" y="103"/>
                    <a:pt x="257" y="89"/>
                  </a:cubicBezTo>
                  <a:cubicBezTo>
                    <a:pt x="236" y="79"/>
                    <a:pt x="236" y="79"/>
                    <a:pt x="236" y="79"/>
                  </a:cubicBezTo>
                  <a:cubicBezTo>
                    <a:pt x="233" y="77"/>
                    <a:pt x="230" y="76"/>
                    <a:pt x="226" y="74"/>
                  </a:cubicBezTo>
                  <a:cubicBezTo>
                    <a:pt x="216" y="70"/>
                    <a:pt x="216" y="70"/>
                    <a:pt x="216" y="70"/>
                  </a:cubicBezTo>
                  <a:cubicBezTo>
                    <a:pt x="195" y="61"/>
                    <a:pt x="195" y="61"/>
                    <a:pt x="195" y="61"/>
                  </a:cubicBezTo>
                  <a:cubicBezTo>
                    <a:pt x="174" y="52"/>
                    <a:pt x="174" y="52"/>
                    <a:pt x="174" y="52"/>
                  </a:cubicBezTo>
                  <a:cubicBezTo>
                    <a:pt x="117" y="30"/>
                    <a:pt x="59" y="13"/>
                    <a:pt x="0" y="0"/>
                  </a:cubicBezTo>
                  <a:cubicBezTo>
                    <a:pt x="59" y="13"/>
                    <a:pt x="118" y="29"/>
                    <a:pt x="174" y="50"/>
                  </a:cubicBezTo>
                  <a:cubicBezTo>
                    <a:pt x="196" y="59"/>
                    <a:pt x="196" y="59"/>
                    <a:pt x="196" y="59"/>
                  </a:cubicBezTo>
                  <a:cubicBezTo>
                    <a:pt x="217" y="67"/>
                    <a:pt x="217" y="67"/>
                    <a:pt x="217" y="67"/>
                  </a:cubicBezTo>
                  <a:cubicBezTo>
                    <a:pt x="227" y="72"/>
                    <a:pt x="227" y="72"/>
                    <a:pt x="227" y="72"/>
                  </a:cubicBezTo>
                  <a:cubicBezTo>
                    <a:pt x="231" y="73"/>
                    <a:pt x="234" y="75"/>
                    <a:pt x="237" y="77"/>
                  </a:cubicBezTo>
                  <a:cubicBezTo>
                    <a:pt x="258" y="86"/>
                    <a:pt x="258" y="86"/>
                    <a:pt x="258" y="86"/>
                  </a:cubicBezTo>
                  <a:cubicBezTo>
                    <a:pt x="285" y="100"/>
                    <a:pt x="312" y="114"/>
                    <a:pt x="338" y="130"/>
                  </a:cubicBezTo>
                  <a:cubicBezTo>
                    <a:pt x="351" y="138"/>
                    <a:pt x="363" y="147"/>
                    <a:pt x="376" y="155"/>
                  </a:cubicBezTo>
                  <a:cubicBezTo>
                    <a:pt x="388" y="165"/>
                    <a:pt x="401" y="173"/>
                    <a:pt x="412" y="183"/>
                  </a:cubicBezTo>
                  <a:cubicBezTo>
                    <a:pt x="424" y="192"/>
                    <a:pt x="435" y="203"/>
                    <a:pt x="447" y="213"/>
                  </a:cubicBezTo>
                  <a:cubicBezTo>
                    <a:pt x="458" y="223"/>
                    <a:pt x="469" y="233"/>
                    <a:pt x="479" y="245"/>
                  </a:cubicBezTo>
                  <a:cubicBezTo>
                    <a:pt x="522" y="288"/>
                    <a:pt x="558" y="338"/>
                    <a:pt x="587" y="392"/>
                  </a:cubicBezTo>
                  <a:cubicBezTo>
                    <a:pt x="616" y="446"/>
                    <a:pt x="637" y="503"/>
                    <a:pt x="653" y="562"/>
                  </a:cubicBezTo>
                  <a:cubicBezTo>
                    <a:pt x="668" y="621"/>
                    <a:pt x="677" y="682"/>
                    <a:pt x="680" y="743"/>
                  </a:cubicBezTo>
                  <a:cubicBezTo>
                    <a:pt x="683" y="804"/>
                    <a:pt x="681" y="865"/>
                    <a:pt x="675" y="925"/>
                  </a:cubicBezTo>
                  <a:cubicBezTo>
                    <a:pt x="672" y="956"/>
                    <a:pt x="667" y="986"/>
                    <a:pt x="662" y="1016"/>
                  </a:cubicBezTo>
                  <a:cubicBezTo>
                    <a:pt x="656" y="1046"/>
                    <a:pt x="650" y="1076"/>
                    <a:pt x="641" y="1105"/>
                  </a:cubicBezTo>
                  <a:lnTo>
                    <a:pt x="626" y="1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399903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1_Title Only">
    <p:bg>
      <p:bgPr>
        <a:solidFill>
          <a:schemeClr val="bg1"/>
        </a:solidFill>
        <a:effectLst/>
      </p:bgPr>
    </p:bg>
    <p:spTree>
      <p:nvGrpSpPr>
        <p:cNvPr id="1" name=""/>
        <p:cNvGrpSpPr/>
        <p:nvPr/>
      </p:nvGrpSpPr>
      <p:grpSpPr>
        <a:xfrm>
          <a:off x="0" y="0"/>
          <a:ext cx="0" cy="0"/>
          <a:chOff x="0" y="0"/>
          <a:chExt cx="0" cy="0"/>
        </a:xfrm>
      </p:grpSpPr>
      <p:grpSp>
        <p:nvGrpSpPr>
          <p:cNvPr id="16" name="Group 25">
            <a:extLst>
              <a:ext uri="{FF2B5EF4-FFF2-40B4-BE49-F238E27FC236}">
                <a16:creationId xmlns:a16="http://schemas.microsoft.com/office/drawing/2014/main" id="{B9407261-2A98-4AAB-AC13-DE3FE19B309B}"/>
              </a:ext>
            </a:extLst>
          </p:cNvPr>
          <p:cNvGrpSpPr>
            <a:grpSpLocks noChangeAspect="1"/>
          </p:cNvGrpSpPr>
          <p:nvPr userDrawn="1"/>
        </p:nvGrpSpPr>
        <p:grpSpPr bwMode="auto">
          <a:xfrm rot="5400000">
            <a:off x="4883150" y="-450851"/>
            <a:ext cx="2425700" cy="12192001"/>
            <a:chOff x="4908" y="-1"/>
            <a:chExt cx="2772" cy="4321"/>
          </a:xfrm>
        </p:grpSpPr>
        <p:sp>
          <p:nvSpPr>
            <p:cNvPr id="17" name="Freeform 26">
              <a:extLst>
                <a:ext uri="{FF2B5EF4-FFF2-40B4-BE49-F238E27FC236}">
                  <a16:creationId xmlns:a16="http://schemas.microsoft.com/office/drawing/2014/main" id="{A8F8B1B4-67DC-44E5-BBC6-862B68745FC8}"/>
                </a:ext>
              </a:extLst>
            </p:cNvPr>
            <p:cNvSpPr>
              <a:spLocks/>
            </p:cNvSpPr>
            <p:nvPr/>
          </p:nvSpPr>
          <p:spPr bwMode="auto">
            <a:xfrm>
              <a:off x="4908" y="-1"/>
              <a:ext cx="2772" cy="4321"/>
            </a:xfrm>
            <a:custGeom>
              <a:avLst/>
              <a:gdLst>
                <a:gd name="T0" fmla="*/ 981 w 2228"/>
                <a:gd name="T1" fmla="*/ 3481 h 3481"/>
                <a:gd name="T2" fmla="*/ 947 w 2228"/>
                <a:gd name="T3" fmla="*/ 1398 h 3481"/>
                <a:gd name="T4" fmla="*/ 809 w 2228"/>
                <a:gd name="T5" fmla="*/ 0 h 3481"/>
                <a:gd name="T6" fmla="*/ 2228 w 2228"/>
                <a:gd name="T7" fmla="*/ 0 h 3481"/>
                <a:gd name="T8" fmla="*/ 2228 w 2228"/>
                <a:gd name="T9" fmla="*/ 3481 h 3481"/>
                <a:gd name="T10" fmla="*/ 981 w 2228"/>
                <a:gd name="T11" fmla="*/ 3481 h 3481"/>
              </a:gdLst>
              <a:ahLst/>
              <a:cxnLst>
                <a:cxn ang="0">
                  <a:pos x="T0" y="T1"/>
                </a:cxn>
                <a:cxn ang="0">
                  <a:pos x="T2" y="T3"/>
                </a:cxn>
                <a:cxn ang="0">
                  <a:pos x="T4" y="T5"/>
                </a:cxn>
                <a:cxn ang="0">
                  <a:pos x="T6" y="T7"/>
                </a:cxn>
                <a:cxn ang="0">
                  <a:pos x="T8" y="T9"/>
                </a:cxn>
                <a:cxn ang="0">
                  <a:pos x="T10" y="T11"/>
                </a:cxn>
              </a:cxnLst>
              <a:rect l="0" t="0" r="r" b="b"/>
              <a:pathLst>
                <a:path w="2228" h="3481">
                  <a:moveTo>
                    <a:pt x="981" y="3481"/>
                  </a:moveTo>
                  <a:cubicBezTo>
                    <a:pt x="981" y="3481"/>
                    <a:pt x="0" y="2638"/>
                    <a:pt x="947" y="1398"/>
                  </a:cubicBezTo>
                  <a:cubicBezTo>
                    <a:pt x="1841" y="227"/>
                    <a:pt x="809" y="0"/>
                    <a:pt x="809" y="0"/>
                  </a:cubicBezTo>
                  <a:cubicBezTo>
                    <a:pt x="2228" y="0"/>
                    <a:pt x="2228" y="0"/>
                    <a:pt x="2228" y="0"/>
                  </a:cubicBezTo>
                  <a:cubicBezTo>
                    <a:pt x="2228" y="3481"/>
                    <a:pt x="2228" y="3481"/>
                    <a:pt x="2228" y="3481"/>
                  </a:cubicBezTo>
                  <a:lnTo>
                    <a:pt x="981" y="3481"/>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27">
              <a:extLst>
                <a:ext uri="{FF2B5EF4-FFF2-40B4-BE49-F238E27FC236}">
                  <a16:creationId xmlns:a16="http://schemas.microsoft.com/office/drawing/2014/main" id="{FB4E5029-E424-4528-9451-95062C3C7105}"/>
                </a:ext>
              </a:extLst>
            </p:cNvPr>
            <p:cNvSpPr>
              <a:spLocks/>
            </p:cNvSpPr>
            <p:nvPr/>
          </p:nvSpPr>
          <p:spPr bwMode="auto">
            <a:xfrm>
              <a:off x="4929" y="-1"/>
              <a:ext cx="2329" cy="4321"/>
            </a:xfrm>
            <a:custGeom>
              <a:avLst/>
              <a:gdLst>
                <a:gd name="T0" fmla="*/ 953 w 1872"/>
                <a:gd name="T1" fmla="*/ 1406 h 3481"/>
                <a:gd name="T2" fmla="*/ 1170 w 1872"/>
                <a:gd name="T3" fmla="*/ 0 h 3481"/>
                <a:gd name="T4" fmla="*/ 964 w 1872"/>
                <a:gd name="T5" fmla="*/ 0 h 3481"/>
                <a:gd name="T6" fmla="*/ 915 w 1872"/>
                <a:gd name="T7" fmla="*/ 1404 h 3481"/>
                <a:gd name="T8" fmla="*/ 1081 w 1872"/>
                <a:gd name="T9" fmla="*/ 3481 h 3481"/>
                <a:gd name="T10" fmla="*/ 1301 w 1872"/>
                <a:gd name="T11" fmla="*/ 3481 h 3481"/>
                <a:gd name="T12" fmla="*/ 953 w 1872"/>
                <a:gd name="T13" fmla="*/ 1406 h 3481"/>
              </a:gdLst>
              <a:ahLst/>
              <a:cxnLst>
                <a:cxn ang="0">
                  <a:pos x="T0" y="T1"/>
                </a:cxn>
                <a:cxn ang="0">
                  <a:pos x="T2" y="T3"/>
                </a:cxn>
                <a:cxn ang="0">
                  <a:pos x="T4" y="T5"/>
                </a:cxn>
                <a:cxn ang="0">
                  <a:pos x="T6" y="T7"/>
                </a:cxn>
                <a:cxn ang="0">
                  <a:pos x="T8" y="T9"/>
                </a:cxn>
                <a:cxn ang="0">
                  <a:pos x="T10" y="T11"/>
                </a:cxn>
                <a:cxn ang="0">
                  <a:pos x="T12" y="T13"/>
                </a:cxn>
              </a:cxnLst>
              <a:rect l="0" t="0" r="r" b="b"/>
              <a:pathLst>
                <a:path w="1872" h="3481">
                  <a:moveTo>
                    <a:pt x="953" y="1406"/>
                  </a:moveTo>
                  <a:cubicBezTo>
                    <a:pt x="1872" y="224"/>
                    <a:pt x="1170" y="0"/>
                    <a:pt x="1170" y="0"/>
                  </a:cubicBezTo>
                  <a:cubicBezTo>
                    <a:pt x="964" y="0"/>
                    <a:pt x="964" y="0"/>
                    <a:pt x="964" y="0"/>
                  </a:cubicBezTo>
                  <a:cubicBezTo>
                    <a:pt x="964" y="0"/>
                    <a:pt x="1817" y="198"/>
                    <a:pt x="915" y="1404"/>
                  </a:cubicBezTo>
                  <a:cubicBezTo>
                    <a:pt x="0" y="2627"/>
                    <a:pt x="1081" y="3481"/>
                    <a:pt x="1081" y="3481"/>
                  </a:cubicBezTo>
                  <a:cubicBezTo>
                    <a:pt x="1301" y="3481"/>
                    <a:pt x="1301" y="3481"/>
                    <a:pt x="1301" y="3481"/>
                  </a:cubicBezTo>
                  <a:cubicBezTo>
                    <a:pt x="1301" y="3481"/>
                    <a:pt x="20" y="2606"/>
                    <a:pt x="953" y="140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28">
              <a:extLst>
                <a:ext uri="{FF2B5EF4-FFF2-40B4-BE49-F238E27FC236}">
                  <a16:creationId xmlns:a16="http://schemas.microsoft.com/office/drawing/2014/main" id="{77E918DD-9B4C-46BF-AE65-12112A962A22}"/>
                </a:ext>
              </a:extLst>
            </p:cNvPr>
            <p:cNvSpPr>
              <a:spLocks/>
            </p:cNvSpPr>
            <p:nvPr/>
          </p:nvSpPr>
          <p:spPr bwMode="auto">
            <a:xfrm>
              <a:off x="5111" y="2123"/>
              <a:ext cx="1163" cy="2197"/>
            </a:xfrm>
            <a:custGeom>
              <a:avLst/>
              <a:gdLst>
                <a:gd name="T0" fmla="*/ 512 w 935"/>
                <a:gd name="T1" fmla="*/ 136 h 1770"/>
                <a:gd name="T2" fmla="*/ 579 w 935"/>
                <a:gd name="T3" fmla="*/ 0 h 1770"/>
                <a:gd name="T4" fmla="*/ 818 w 935"/>
                <a:gd name="T5" fmla="*/ 1770 h 1770"/>
                <a:gd name="T6" fmla="*/ 935 w 935"/>
                <a:gd name="T7" fmla="*/ 1770 h 1770"/>
                <a:gd name="T8" fmla="*/ 512 w 935"/>
                <a:gd name="T9" fmla="*/ 136 h 1770"/>
              </a:gdLst>
              <a:ahLst/>
              <a:cxnLst>
                <a:cxn ang="0">
                  <a:pos x="T0" y="T1"/>
                </a:cxn>
                <a:cxn ang="0">
                  <a:pos x="T2" y="T3"/>
                </a:cxn>
                <a:cxn ang="0">
                  <a:pos x="T4" y="T5"/>
                </a:cxn>
                <a:cxn ang="0">
                  <a:pos x="T6" y="T7"/>
                </a:cxn>
                <a:cxn ang="0">
                  <a:pos x="T8" y="T9"/>
                </a:cxn>
              </a:cxnLst>
              <a:rect l="0" t="0" r="r" b="b"/>
              <a:pathLst>
                <a:path w="935" h="1770">
                  <a:moveTo>
                    <a:pt x="512" y="136"/>
                  </a:moveTo>
                  <a:cubicBezTo>
                    <a:pt x="532" y="91"/>
                    <a:pt x="554" y="46"/>
                    <a:pt x="579" y="0"/>
                  </a:cubicBezTo>
                  <a:cubicBezTo>
                    <a:pt x="0" y="1066"/>
                    <a:pt x="818" y="1770"/>
                    <a:pt x="818" y="1770"/>
                  </a:cubicBezTo>
                  <a:cubicBezTo>
                    <a:pt x="935" y="1770"/>
                    <a:pt x="935" y="1770"/>
                    <a:pt x="935" y="1770"/>
                  </a:cubicBezTo>
                  <a:cubicBezTo>
                    <a:pt x="935" y="1770"/>
                    <a:pt x="109" y="1117"/>
                    <a:pt x="512" y="136"/>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userDrawn="1">
            <p:ph type="title"/>
          </p:nvPr>
        </p:nvSpPr>
        <p:spPr>
          <a:xfrm>
            <a:off x="838200" y="-682185"/>
            <a:ext cx="10515600" cy="249299"/>
          </a:xfrm>
        </p:spPr>
        <p:txBody>
          <a:bodyPr/>
          <a:lstStyle>
            <a:lvl1pPr>
              <a:defRPr sz="1800" b="0">
                <a:solidFill>
                  <a:schemeClr val="bg1">
                    <a:lumMod val="65000"/>
                  </a:schemeClr>
                </a:solidFill>
              </a:defRPr>
            </a:lvl1pPr>
          </a:lstStyle>
          <a:p>
            <a:r>
              <a:rPr lang="en-US"/>
              <a:t>Click to edit Master title style</a:t>
            </a:r>
          </a:p>
        </p:txBody>
      </p:sp>
      <p:sp>
        <p:nvSpPr>
          <p:cNvPr id="3" name="Date Placeholder 2"/>
          <p:cNvSpPr>
            <a:spLocks noGrp="1"/>
          </p:cNvSpPr>
          <p:nvPr userDrawn="1">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4" name="Footer Placeholder 3"/>
          <p:cNvSpPr>
            <a:spLocks noGrp="1"/>
          </p:cNvSpPr>
          <p:nvPr userDrawn="1">
            <p:ph type="ftr" sz="quarter" idx="11"/>
          </p:nvPr>
        </p:nvSpPr>
        <p:spPr>
          <a:xfrm>
            <a:off x="4038600" y="6446579"/>
            <a:ext cx="4114800" cy="184666"/>
          </a:xfrm>
          <a:prstGeom prst="rect">
            <a:avLst/>
          </a:prstGeom>
        </p:spPr>
        <p:txBody>
          <a:bodyPr/>
          <a:lstStyle/>
          <a:p>
            <a:endParaRPr lang="en-US"/>
          </a:p>
        </p:txBody>
      </p:sp>
      <p:sp>
        <p:nvSpPr>
          <p:cNvPr id="5" name="Slide Number Placeholder 4"/>
          <p:cNvSpPr>
            <a:spLocks noGrp="1"/>
          </p:cNvSpPr>
          <p:nvPr userDrawn="1">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856195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446579"/>
            <a:ext cx="2743200" cy="184666"/>
          </a:xfrm>
          <a:prstGeom prst="rect">
            <a:avLst/>
          </a:prstGeom>
        </p:spPr>
        <p:txBody>
          <a:bodyPr/>
          <a:lstStyle/>
          <a:p>
            <a:fld id="{33CA334D-47BF-4C51-9467-739C33E87C70}" type="datetimeFigureOut">
              <a:rPr lang="en-US" smtClean="0"/>
              <a:t>11/8/2024</a:t>
            </a:fld>
            <a:endParaRPr lang="en-US"/>
          </a:p>
        </p:txBody>
      </p:sp>
      <p:sp>
        <p:nvSpPr>
          <p:cNvPr id="3" name="Footer Placeholder 2"/>
          <p:cNvSpPr>
            <a:spLocks noGrp="1"/>
          </p:cNvSpPr>
          <p:nvPr>
            <p:ph type="ftr" sz="quarter" idx="11"/>
          </p:nvPr>
        </p:nvSpPr>
        <p:spPr>
          <a:xfrm>
            <a:off x="4038600" y="6446579"/>
            <a:ext cx="4114800" cy="184666"/>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8E591227-F9EB-4B2B-9432-842143BA1678}" type="slidenum">
              <a:rPr lang="en-US" smtClean="0"/>
              <a:t>‹#›</a:t>
            </a:fld>
            <a:endParaRPr lang="en-US"/>
          </a:p>
        </p:txBody>
      </p:sp>
    </p:spTree>
    <p:extLst>
      <p:ext uri="{BB962C8B-B14F-4D97-AF65-F5344CB8AC3E}">
        <p14:creationId xmlns:p14="http://schemas.microsoft.com/office/powerpoint/2010/main" val="1819029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68882"/>
            <a:ext cx="10515600" cy="487698"/>
          </a:xfrm>
          <a:prstGeom prst="rect">
            <a:avLst/>
          </a:prstGeom>
        </p:spPr>
        <p:txBody>
          <a:bodyPr vert="horz" lIns="0" tIns="0" rIns="0" bIns="0" rtlCol="0" anchor="t">
            <a:spAutoFit/>
          </a:bodyPr>
          <a:lstStyle/>
          <a:p>
            <a:r>
              <a:rPr lang="en-US"/>
              <a:t>Click To Edit Master Title Style</a:t>
            </a:r>
          </a:p>
        </p:txBody>
      </p:sp>
      <p:sp>
        <p:nvSpPr>
          <p:cNvPr id="3" name="Text Placeholder 2"/>
          <p:cNvSpPr>
            <a:spLocks noGrp="1"/>
          </p:cNvSpPr>
          <p:nvPr>
            <p:ph type="body" idx="1"/>
          </p:nvPr>
        </p:nvSpPr>
        <p:spPr>
          <a:xfrm>
            <a:off x="838200" y="1390219"/>
            <a:ext cx="10515600" cy="478674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8610600" y="6446579"/>
            <a:ext cx="2743200" cy="184666"/>
          </a:xfrm>
          <a:prstGeom prst="rect">
            <a:avLst/>
          </a:prstGeom>
        </p:spPr>
        <p:txBody>
          <a:bodyPr vert="horz" lIns="0" tIns="0" rIns="0" bIns="0" rtlCol="0" anchor="ctr">
            <a:spAutoFit/>
          </a:bodyPr>
          <a:lstStyle>
            <a:lvl1pPr algn="r">
              <a:defRPr sz="120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591227-F9EB-4B2B-9432-842143BA1678}" type="slidenum">
              <a:rPr lang="en-US" smtClean="0"/>
              <a:pPr/>
              <a:t>‹#›</a:t>
            </a:fld>
            <a:endParaRPr lang="en-US"/>
          </a:p>
        </p:txBody>
      </p:sp>
    </p:spTree>
    <p:extLst>
      <p:ext uri="{BB962C8B-B14F-4D97-AF65-F5344CB8AC3E}">
        <p14:creationId xmlns:p14="http://schemas.microsoft.com/office/powerpoint/2010/main" val="3231053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748" r:id="rId6"/>
    <p:sldLayoutId id="2147483669" r:id="rId7"/>
    <p:sldLayoutId id="2147483668" r:id="rId8"/>
    <p:sldLayoutId id="2147483655" r:id="rId9"/>
    <p:sldLayoutId id="2147483658" r:id="rId10"/>
    <p:sldLayoutId id="2147483663" r:id="rId11"/>
    <p:sldLayoutId id="2147483666" r:id="rId12"/>
    <p:sldLayoutId id="2147483659" r:id="rId13"/>
    <p:sldLayoutId id="2147483662" r:id="rId14"/>
    <p:sldLayoutId id="2147483664" r:id="rId15"/>
    <p:sldLayoutId id="2147483665" r:id="rId16"/>
    <p:sldLayoutId id="2147483660" r:id="rId17"/>
    <p:sldLayoutId id="2147483661" r:id="rId18"/>
    <p:sldLayoutId id="2147483722" r:id="rId19"/>
    <p:sldLayoutId id="2147483723" r:id="rId20"/>
    <p:sldLayoutId id="2147483724" r:id="rId21"/>
    <p:sldLayoutId id="2147483725" r:id="rId22"/>
    <p:sldLayoutId id="2147483728" r:id="rId23"/>
    <p:sldLayoutId id="2147483730" r:id="rId24"/>
    <p:sldLayoutId id="2147483733" r:id="rId25"/>
    <p:sldLayoutId id="2147483734" r:id="rId26"/>
    <p:sldLayoutId id="2147483749" r:id="rId27"/>
  </p:sldLayoutIdLst>
  <p:txStyles>
    <p:titleStyle>
      <a:lvl1pPr algn="l" defTabSz="914400" rtl="0" eaLnBrk="0" latinLnBrk="0" hangingPunct="0">
        <a:lnSpc>
          <a:spcPct val="109000"/>
        </a:lnSpc>
        <a:spcBef>
          <a:spcPts val="600"/>
        </a:spcBef>
        <a:buNone/>
        <a:defRPr sz="3200" b="1" kern="1200">
          <a:solidFill>
            <a:schemeClr val="tx1">
              <a:lumMod val="75000"/>
              <a:lumOff val="25000"/>
            </a:schemeClr>
          </a:solidFill>
          <a:latin typeface="Verdana Pro Black" panose="020B0A04030504040204" pitchFamily="34" charset="0"/>
          <a:ea typeface="+mj-ea"/>
          <a:cs typeface="+mj-cs"/>
        </a:defRPr>
      </a:lvl1pPr>
    </p:titleStyle>
    <p:bodyStyle>
      <a:lvl1pPr marL="228600" indent="-228600" algn="l" defTabSz="914400" rtl="0" eaLnBrk="0" latinLnBrk="0" hangingPunct="0">
        <a:lnSpc>
          <a:spcPct val="109000"/>
        </a:lnSpc>
        <a:spcBef>
          <a:spcPts val="600"/>
        </a:spcBef>
        <a:buClr>
          <a:schemeClr val="accent2"/>
        </a:buClr>
        <a:buFont typeface="Wingdings" panose="05000000000000000000" pitchFamily="2" charset="2"/>
        <a:buChar char="§"/>
        <a:defRPr sz="28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0" latinLnBrk="0" hangingPunct="0">
        <a:lnSpc>
          <a:spcPct val="109000"/>
        </a:lnSpc>
        <a:spcBef>
          <a:spcPts val="600"/>
        </a:spcBef>
        <a:buClr>
          <a:schemeClr val="accent2"/>
        </a:buClr>
        <a:buFont typeface="Wingdings" panose="05000000000000000000" pitchFamily="2" charset="2"/>
        <a:buChar char="§"/>
        <a:defRPr sz="24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0" latinLnBrk="0" hangingPunct="0">
        <a:lnSpc>
          <a:spcPct val="109000"/>
        </a:lnSpc>
        <a:spcBef>
          <a:spcPts val="600"/>
        </a:spcBef>
        <a:buClr>
          <a:schemeClr val="accent2"/>
        </a:buClr>
        <a:buFont typeface="Wingdings" panose="05000000000000000000" pitchFamily="2" charset="2"/>
        <a:buChar char="§"/>
        <a:defRPr sz="20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0" latinLnBrk="0" hangingPunct="0">
        <a:lnSpc>
          <a:spcPct val="109000"/>
        </a:lnSpc>
        <a:spcBef>
          <a:spcPts val="600"/>
        </a:spcBef>
        <a:buClr>
          <a:schemeClr val="accent2"/>
        </a:buClr>
        <a:buFont typeface="Wingdings" panose="05000000000000000000" pitchFamily="2" charset="2"/>
        <a:buChar char="§"/>
        <a:defRPr sz="18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109000"/>
        </a:lnSpc>
        <a:spcBef>
          <a:spcPts val="600"/>
        </a:spcBef>
        <a:buClr>
          <a:schemeClr val="accent2"/>
        </a:buClr>
        <a:buFont typeface="Wingdings" panose="05000000000000000000" pitchFamily="2" charset="2"/>
        <a:buChar char="§"/>
        <a:defRPr sz="1200" kern="120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EE00CC-C281-58E6-D908-6E6115304D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DAA815-297F-8792-9257-4C83031D6A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05696B-0708-A3B0-3DE9-7C2A4227E1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1C3E7F-3A48-40EE-80CC-BCAD71C819A6}" type="datetimeFigureOut">
              <a:rPr lang="en-US" smtClean="0"/>
              <a:t>11/8/2024</a:t>
            </a:fld>
            <a:endParaRPr lang="en-US"/>
          </a:p>
        </p:txBody>
      </p:sp>
      <p:sp>
        <p:nvSpPr>
          <p:cNvPr id="5" name="Footer Placeholder 4">
            <a:extLst>
              <a:ext uri="{FF2B5EF4-FFF2-40B4-BE49-F238E27FC236}">
                <a16:creationId xmlns:a16="http://schemas.microsoft.com/office/drawing/2014/main" id="{A4447B77-5030-227C-C3E8-0A82456E51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AFCAFC-1E8D-B85F-CAFB-2F614AC58C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3BB5A0-5BDC-4910-B1F0-42423F009EBB}" type="slidenum">
              <a:rPr lang="en-US" smtClean="0"/>
              <a:t>‹#›</a:t>
            </a:fld>
            <a:endParaRPr lang="en-US"/>
          </a:p>
        </p:txBody>
      </p:sp>
    </p:spTree>
    <p:extLst>
      <p:ext uri="{BB962C8B-B14F-4D97-AF65-F5344CB8AC3E}">
        <p14:creationId xmlns:p14="http://schemas.microsoft.com/office/powerpoint/2010/main" val="414973183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874A54-3CC8-CD97-BBE2-A38843B0F3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354A33-25A8-3827-4D3F-7F4D35C81A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C5A87EE-D71F-57C7-5CF8-61E9346496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76569586-4176-472B-BD2E-5ECB0777912A}" type="slidenum">
              <a:rPr lang="en-US" smtClean="0"/>
              <a:pPr/>
              <a:t>‹#›</a:t>
            </a:fld>
            <a:endParaRPr lang="en-US"/>
          </a:p>
        </p:txBody>
      </p:sp>
    </p:spTree>
    <p:extLst>
      <p:ext uri="{BB962C8B-B14F-4D97-AF65-F5344CB8AC3E}">
        <p14:creationId xmlns:p14="http://schemas.microsoft.com/office/powerpoint/2010/main" val="2475304964"/>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l" defTabSz="914400" rtl="0" eaLnBrk="0" latinLnBrk="0" hangingPunct="0">
        <a:lnSpc>
          <a:spcPct val="90000"/>
        </a:lnSpc>
        <a:spcBef>
          <a:spcPct val="0"/>
        </a:spcBef>
        <a:buNone/>
        <a:defRPr sz="3600" kern="1200">
          <a:solidFill>
            <a:srgbClr val="32669A"/>
          </a:solidFill>
          <a:latin typeface="Arial" panose="020B0604020202020204" pitchFamily="34" charset="0"/>
          <a:ea typeface="+mj-ea"/>
          <a:cs typeface="Arial" panose="020B0604020202020204" pitchFamily="34" charset="0"/>
        </a:defRPr>
      </a:lvl1pPr>
    </p:titleStyle>
    <p:bodyStyle>
      <a:lvl1pPr marL="228600" indent="-228600" algn="l" defTabSz="914400" rtl="0" eaLnBrk="0" latinLnBrk="0" hangingPunct="0">
        <a:lnSpc>
          <a:spcPct val="109000"/>
        </a:lnSpc>
        <a:spcBef>
          <a:spcPts val="600"/>
        </a:spcBef>
        <a:buClr>
          <a:srgbClr val="32669A"/>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0" latinLnBrk="0" hangingPunct="0">
        <a:lnSpc>
          <a:spcPct val="109000"/>
        </a:lnSpc>
        <a:spcBef>
          <a:spcPts val="600"/>
        </a:spcBef>
        <a:buClr>
          <a:srgbClr val="32669A"/>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0" latinLnBrk="0" hangingPunct="0">
        <a:lnSpc>
          <a:spcPct val="109000"/>
        </a:lnSpc>
        <a:spcBef>
          <a:spcPts val="600"/>
        </a:spcBef>
        <a:buClr>
          <a:srgbClr val="32669A"/>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0" latinLnBrk="0" hangingPunct="0">
        <a:lnSpc>
          <a:spcPct val="109000"/>
        </a:lnSpc>
        <a:spcBef>
          <a:spcPts val="600"/>
        </a:spcBef>
        <a:buClr>
          <a:srgbClr val="32669A"/>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0" latinLnBrk="0" hangingPunct="0">
        <a:lnSpc>
          <a:spcPct val="109000"/>
        </a:lnSpc>
        <a:spcBef>
          <a:spcPts val="600"/>
        </a:spcBef>
        <a:buClr>
          <a:srgbClr val="32669A"/>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42.xml"/><Relationship Id="rId7" Type="http://schemas.openxmlformats.org/officeDocument/2006/relationships/slide" Target="slide23.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20.xml"/><Relationship Id="rId11" Type="http://schemas.openxmlformats.org/officeDocument/2006/relationships/image" Target="../media/image3.jpeg"/><Relationship Id="rId5" Type="http://schemas.openxmlformats.org/officeDocument/2006/relationships/slide" Target="slide17.xml"/><Relationship Id="rId10" Type="http://schemas.openxmlformats.org/officeDocument/2006/relationships/slide" Target="slide39.xml"/><Relationship Id="rId4" Type="http://schemas.openxmlformats.org/officeDocument/2006/relationships/slide" Target="slide6.xml"/><Relationship Id="rId9" Type="http://schemas.openxmlformats.org/officeDocument/2006/relationships/slide" Target="slide2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slide" Target="slide16.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20.jpe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slide" Target="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jpeg"/><Relationship Id="rId7" Type="http://schemas.openxmlformats.org/officeDocument/2006/relationships/image" Target="../media/image31.sv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12.emf"/><Relationship Id="rId4" Type="http://schemas.openxmlformats.org/officeDocument/2006/relationships/slide" Target="slide3.xml"/><Relationship Id="rId9" Type="http://schemas.openxmlformats.org/officeDocument/2006/relationships/image" Target="../media/image33.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2.emf"/><Relationship Id="rId5" Type="http://schemas.openxmlformats.org/officeDocument/2006/relationships/slide" Target="slide3.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4.sv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12.emf"/><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jpeg"/><Relationship Id="rId7" Type="http://schemas.openxmlformats.org/officeDocument/2006/relationships/image" Target="../media/image53.sv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12.emf"/><Relationship Id="rId4" Type="http://schemas.openxmlformats.org/officeDocument/2006/relationships/slide" Target="slide3.xml"/><Relationship Id="rId9" Type="http://schemas.openxmlformats.org/officeDocument/2006/relationships/image" Target="../media/image55.sv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jpeg"/><Relationship Id="rId7" Type="http://schemas.openxmlformats.org/officeDocument/2006/relationships/image" Target="../media/image58.sv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12.emf"/><Relationship Id="rId4" Type="http://schemas.openxmlformats.org/officeDocument/2006/relationships/slide" Target="slide3.xml"/><Relationship Id="rId9" Type="http://schemas.openxmlformats.org/officeDocument/2006/relationships/image" Target="../media/image60.svg"/></Relationships>
</file>

<file path=ppt/slides/_rels/slide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42.xml"/><Relationship Id="rId7" Type="http://schemas.openxmlformats.org/officeDocument/2006/relationships/slide" Target="slide23.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20.xml"/><Relationship Id="rId5" Type="http://schemas.openxmlformats.org/officeDocument/2006/relationships/slide" Target="slide17.xml"/><Relationship Id="rId10" Type="http://schemas.openxmlformats.org/officeDocument/2006/relationships/slide" Target="slide39.xml"/><Relationship Id="rId4" Type="http://schemas.openxmlformats.org/officeDocument/2006/relationships/slide" Target="slide6.xml"/><Relationship Id="rId9" Type="http://schemas.openxmlformats.org/officeDocument/2006/relationships/slide" Target="slide29.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jpeg"/><Relationship Id="rId7" Type="http://schemas.openxmlformats.org/officeDocument/2006/relationships/image" Target="../media/image72.sv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12.emf"/><Relationship Id="rId4" Type="http://schemas.openxmlformats.org/officeDocument/2006/relationships/slide" Target="slide3.xml"/><Relationship Id="rId9" Type="http://schemas.openxmlformats.org/officeDocument/2006/relationships/image" Target="../media/image74.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hyperlink" Target="https://supportservices.jobcorps.gov/disability/Documents/AFR%20Docs/Sample%20Wellness%20Tracking%20Log.xlsx" TargetMode="External"/><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 Target="slide3.xml"/><Relationship Id="rId7" Type="http://schemas.openxmlformats.org/officeDocument/2006/relationships/image" Target="../media/image78.sv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12.emf"/><Relationship Id="rId9" Type="http://schemas.openxmlformats.org/officeDocument/2006/relationships/image" Target="../media/image80.svg"/></Relationships>
</file>

<file path=ppt/slides/_rels/slide4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42.xml"/><Relationship Id="rId7" Type="http://schemas.openxmlformats.org/officeDocument/2006/relationships/slide" Target="slide23.xml"/><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slide" Target="slide20.xml"/><Relationship Id="rId5" Type="http://schemas.openxmlformats.org/officeDocument/2006/relationships/slide" Target="slide17.xml"/><Relationship Id="rId10" Type="http://schemas.openxmlformats.org/officeDocument/2006/relationships/slide" Target="slide39.xml"/><Relationship Id="rId4" Type="http://schemas.openxmlformats.org/officeDocument/2006/relationships/slide" Target="slide6.xml"/><Relationship Id="rId9" Type="http://schemas.openxmlformats.org/officeDocument/2006/relationships/slide" Target="slide29.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svg"/><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7.jpeg"/><Relationship Id="rId5" Type="http://schemas.openxmlformats.org/officeDocument/2006/relationships/slide" Target="slide11.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7D4D0B0C-7BA5-4DA4-85B1-B16683FC330F}"/>
              </a:ext>
            </a:extLst>
          </p:cNvPr>
          <p:cNvSpPr txBox="1"/>
          <p:nvPr/>
        </p:nvSpPr>
        <p:spPr>
          <a:xfrm>
            <a:off x="744644" y="2301121"/>
            <a:ext cx="5568233" cy="1107996"/>
          </a:xfrm>
          <a:prstGeom prst="rect">
            <a:avLst/>
          </a:prstGeom>
          <a:noFill/>
        </p:spPr>
        <p:txBody>
          <a:bodyPr wrap="square" lIns="0" tIns="0" rIns="0" bIns="0" rtlCol="0">
            <a:spAutoFit/>
          </a:bodyPr>
          <a:lstStyle/>
          <a:p>
            <a:r>
              <a:rPr lang="en-US" sz="3600" b="1">
                <a:solidFill>
                  <a:srgbClr val="0070C0"/>
                </a:solidFill>
                <a:latin typeface="Verdana Pro Black" panose="020B0A04030504040204" pitchFamily="34" charset="0"/>
              </a:rPr>
              <a:t>Health and Wellness Director’s</a:t>
            </a:r>
            <a:endParaRPr lang="en-GB" sz="3600">
              <a:solidFill>
                <a:srgbClr val="0070C0"/>
              </a:solidFill>
              <a:latin typeface="Verdana Pro Cond" panose="020B0606030504040204" pitchFamily="34" charset="0"/>
            </a:endParaRPr>
          </a:p>
        </p:txBody>
      </p:sp>
      <p:sp>
        <p:nvSpPr>
          <p:cNvPr id="3" name="Rectangle 2">
            <a:extLst>
              <a:ext uri="{FF2B5EF4-FFF2-40B4-BE49-F238E27FC236}">
                <a16:creationId xmlns:a16="http://schemas.microsoft.com/office/drawing/2014/main" id="{9EB031F1-F3BC-6343-D00A-22243D921153}"/>
              </a:ext>
            </a:extLst>
          </p:cNvPr>
          <p:cNvSpPr/>
          <p:nvPr/>
        </p:nvSpPr>
        <p:spPr>
          <a:xfrm>
            <a:off x="745998" y="3621239"/>
            <a:ext cx="5285200" cy="861774"/>
          </a:xfrm>
          <a:prstGeom prst="rect">
            <a:avLst/>
          </a:prstGeom>
        </p:spPr>
        <p:txBody>
          <a:bodyPr wrap="square" lIns="0" tIns="0" rIns="0" bIns="0">
            <a:spAutoFit/>
          </a:bodyPr>
          <a:lstStyle/>
          <a:p>
            <a:r>
              <a:rPr lang="en-US" sz="2800" b="1">
                <a:latin typeface="Arial" panose="020B0604020202020204" pitchFamily="34" charset="0"/>
                <a:ea typeface="+mj-ea"/>
                <a:cs typeface="Arial" panose="020B0604020202020204" pitchFamily="34" charset="0"/>
              </a:rPr>
              <a:t>Applicant File Review Coordinator Responsibilities </a:t>
            </a:r>
            <a:endParaRPr lang="da-DK" sz="2800" b="1">
              <a:latin typeface="Arial" panose="020B0604020202020204" pitchFamily="34" charset="0"/>
              <a:ea typeface="+mj-ea"/>
              <a:cs typeface="Arial" panose="020B0604020202020204" pitchFamily="34" charset="0"/>
            </a:endParaRPr>
          </a:p>
        </p:txBody>
      </p:sp>
      <p:grpSp>
        <p:nvGrpSpPr>
          <p:cNvPr id="100" name="Group 99">
            <a:extLst>
              <a:ext uri="{FF2B5EF4-FFF2-40B4-BE49-F238E27FC236}">
                <a16:creationId xmlns:a16="http://schemas.microsoft.com/office/drawing/2014/main" id="{33068BB8-C112-8EFE-9A6E-B1E143386ECC}"/>
              </a:ext>
            </a:extLst>
          </p:cNvPr>
          <p:cNvGrpSpPr/>
          <p:nvPr/>
        </p:nvGrpSpPr>
        <p:grpSpPr>
          <a:xfrm>
            <a:off x="730534" y="1325970"/>
            <a:ext cx="660301" cy="659621"/>
            <a:chOff x="152833" y="654515"/>
            <a:chExt cx="4100554" cy="4096330"/>
          </a:xfrm>
        </p:grpSpPr>
        <p:sp>
          <p:nvSpPr>
            <p:cNvPr id="7" name="Freeform 6">
              <a:hlinkClick r:id="rId3" action="ppaction://hlinksldjump"/>
              <a:extLst>
                <a:ext uri="{FF2B5EF4-FFF2-40B4-BE49-F238E27FC236}">
                  <a16:creationId xmlns:a16="http://schemas.microsoft.com/office/drawing/2014/main" id="{4288B743-1E0E-EEAF-4EE6-A32D8E53D58E}"/>
                </a:ext>
              </a:extLst>
            </p:cNvPr>
            <p:cNvSpPr>
              <a:spLocks/>
            </p:cNvSpPr>
            <p:nvPr/>
          </p:nvSpPr>
          <p:spPr bwMode="auto">
            <a:xfrm>
              <a:off x="240461" y="658738"/>
              <a:ext cx="2392341" cy="1124379"/>
            </a:xfrm>
            <a:custGeom>
              <a:avLst/>
              <a:gdLst>
                <a:gd name="T0" fmla="*/ 52 w 1205"/>
                <a:gd name="T1" fmla="*/ 526 h 567"/>
                <a:gd name="T2" fmla="*/ 138 w 1205"/>
                <a:gd name="T3" fmla="*/ 507 h 567"/>
                <a:gd name="T4" fmla="*/ 772 w 1205"/>
                <a:gd name="T5" fmla="*/ 507 h 567"/>
                <a:gd name="T6" fmla="*/ 1205 w 1205"/>
                <a:gd name="T7" fmla="*/ 507 h 567"/>
                <a:gd name="T8" fmla="*/ 757 w 1205"/>
                <a:gd name="T9" fmla="*/ 59 h 567"/>
                <a:gd name="T10" fmla="*/ 683 w 1205"/>
                <a:gd name="T11" fmla="*/ 12 h 567"/>
                <a:gd name="T12" fmla="*/ 617 w 1205"/>
                <a:gd name="T13" fmla="*/ 4 h 567"/>
                <a:gd name="T14" fmla="*/ 482 w 1205"/>
                <a:gd name="T15" fmla="*/ 77 h 567"/>
                <a:gd name="T16" fmla="*/ 35 w 1205"/>
                <a:gd name="T17" fmla="*/ 524 h 567"/>
                <a:gd name="T18" fmla="*/ 0 w 1205"/>
                <a:gd name="T19" fmla="*/ 567 h 567"/>
                <a:gd name="T20" fmla="*/ 52 w 1205"/>
                <a:gd name="T21" fmla="*/ 52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52" y="526"/>
                  </a:moveTo>
                  <a:cubicBezTo>
                    <a:pt x="96" y="506"/>
                    <a:pt x="138" y="507"/>
                    <a:pt x="138" y="507"/>
                  </a:cubicBezTo>
                  <a:cubicBezTo>
                    <a:pt x="772" y="507"/>
                    <a:pt x="772" y="507"/>
                    <a:pt x="772" y="507"/>
                  </a:cubicBezTo>
                  <a:cubicBezTo>
                    <a:pt x="1205" y="507"/>
                    <a:pt x="1205" y="507"/>
                    <a:pt x="1205" y="507"/>
                  </a:cubicBezTo>
                  <a:cubicBezTo>
                    <a:pt x="757" y="59"/>
                    <a:pt x="757" y="59"/>
                    <a:pt x="757" y="59"/>
                  </a:cubicBezTo>
                  <a:cubicBezTo>
                    <a:pt x="757" y="59"/>
                    <a:pt x="728" y="29"/>
                    <a:pt x="683" y="12"/>
                  </a:cubicBezTo>
                  <a:cubicBezTo>
                    <a:pt x="651" y="0"/>
                    <a:pt x="626" y="2"/>
                    <a:pt x="617" y="4"/>
                  </a:cubicBezTo>
                  <a:cubicBezTo>
                    <a:pt x="566" y="15"/>
                    <a:pt x="519" y="40"/>
                    <a:pt x="482" y="77"/>
                  </a:cubicBezTo>
                  <a:cubicBezTo>
                    <a:pt x="35" y="524"/>
                    <a:pt x="35" y="524"/>
                    <a:pt x="35" y="524"/>
                  </a:cubicBezTo>
                  <a:cubicBezTo>
                    <a:pt x="22" y="537"/>
                    <a:pt x="10" y="552"/>
                    <a:pt x="0" y="567"/>
                  </a:cubicBezTo>
                  <a:cubicBezTo>
                    <a:pt x="5" y="560"/>
                    <a:pt x="21" y="540"/>
                    <a:pt x="52" y="526"/>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5">
              <a:hlinkClick r:id="rId4" action="ppaction://hlinksldjump"/>
              <a:extLst>
                <a:ext uri="{FF2B5EF4-FFF2-40B4-BE49-F238E27FC236}">
                  <a16:creationId xmlns:a16="http://schemas.microsoft.com/office/drawing/2014/main" id="{F8CBBC2F-2295-BD82-855D-E8A0732662C1}"/>
                </a:ext>
              </a:extLst>
            </p:cNvPr>
            <p:cNvSpPr>
              <a:spLocks/>
            </p:cNvSpPr>
            <p:nvPr/>
          </p:nvSpPr>
          <p:spPr bwMode="auto">
            <a:xfrm>
              <a:off x="1465137" y="654515"/>
              <a:ext cx="1780004" cy="1618473"/>
            </a:xfrm>
            <a:custGeom>
              <a:avLst/>
              <a:gdLst>
                <a:gd name="T0" fmla="*/ 66 w 896"/>
                <a:gd name="T1" fmla="*/ 14 h 816"/>
                <a:gd name="T2" fmla="*/ 140 w 896"/>
                <a:gd name="T3" fmla="*/ 61 h 816"/>
                <a:gd name="T4" fmla="*/ 588 w 896"/>
                <a:gd name="T5" fmla="*/ 509 h 816"/>
                <a:gd name="T6" fmla="*/ 895 w 896"/>
                <a:gd name="T7" fmla="*/ 816 h 816"/>
                <a:gd name="T8" fmla="*/ 895 w 896"/>
                <a:gd name="T9" fmla="*/ 181 h 816"/>
                <a:gd name="T10" fmla="*/ 876 w 896"/>
                <a:gd name="T11" fmla="*/ 96 h 816"/>
                <a:gd name="T12" fmla="*/ 835 w 896"/>
                <a:gd name="T13" fmla="*/ 44 h 816"/>
                <a:gd name="T14" fmla="*/ 688 w 896"/>
                <a:gd name="T15" fmla="*/ 0 h 816"/>
                <a:gd name="T16" fmla="*/ 55 w 896"/>
                <a:gd name="T17" fmla="*/ 0 h 816"/>
                <a:gd name="T18" fmla="*/ 0 w 896"/>
                <a:gd name="T19" fmla="*/ 6 h 816"/>
                <a:gd name="T20" fmla="*/ 66 w 896"/>
                <a:gd name="T21" fmla="*/ 14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6" h="816">
                  <a:moveTo>
                    <a:pt x="66" y="14"/>
                  </a:moveTo>
                  <a:cubicBezTo>
                    <a:pt x="111" y="31"/>
                    <a:pt x="140" y="61"/>
                    <a:pt x="140" y="61"/>
                  </a:cubicBezTo>
                  <a:cubicBezTo>
                    <a:pt x="588" y="509"/>
                    <a:pt x="588" y="509"/>
                    <a:pt x="588" y="509"/>
                  </a:cubicBezTo>
                  <a:cubicBezTo>
                    <a:pt x="895" y="816"/>
                    <a:pt x="895" y="816"/>
                    <a:pt x="895" y="816"/>
                  </a:cubicBezTo>
                  <a:cubicBezTo>
                    <a:pt x="895" y="181"/>
                    <a:pt x="895" y="181"/>
                    <a:pt x="895" y="181"/>
                  </a:cubicBezTo>
                  <a:cubicBezTo>
                    <a:pt x="895" y="181"/>
                    <a:pt x="896" y="140"/>
                    <a:pt x="876" y="96"/>
                  </a:cubicBezTo>
                  <a:cubicBezTo>
                    <a:pt x="862" y="65"/>
                    <a:pt x="842" y="49"/>
                    <a:pt x="835" y="44"/>
                  </a:cubicBezTo>
                  <a:cubicBezTo>
                    <a:pt x="791" y="16"/>
                    <a:pt x="740" y="0"/>
                    <a:pt x="688" y="0"/>
                  </a:cubicBezTo>
                  <a:cubicBezTo>
                    <a:pt x="55" y="0"/>
                    <a:pt x="55" y="0"/>
                    <a:pt x="55" y="0"/>
                  </a:cubicBezTo>
                  <a:cubicBezTo>
                    <a:pt x="37" y="0"/>
                    <a:pt x="18" y="2"/>
                    <a:pt x="0" y="6"/>
                  </a:cubicBezTo>
                  <a:cubicBezTo>
                    <a:pt x="9" y="4"/>
                    <a:pt x="34" y="2"/>
                    <a:pt x="66" y="1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7">
              <a:hlinkClick r:id="rId5" action="ppaction://hlinksldjump"/>
              <a:extLst>
                <a:ext uri="{FF2B5EF4-FFF2-40B4-BE49-F238E27FC236}">
                  <a16:creationId xmlns:a16="http://schemas.microsoft.com/office/drawing/2014/main" id="{08636A4D-578F-C9F5-C544-97390F969F0F}"/>
                </a:ext>
              </a:extLst>
            </p:cNvPr>
            <p:cNvSpPr>
              <a:spLocks/>
            </p:cNvSpPr>
            <p:nvPr/>
          </p:nvSpPr>
          <p:spPr bwMode="auto">
            <a:xfrm>
              <a:off x="3123729" y="742143"/>
              <a:ext cx="1125435" cy="2390229"/>
            </a:xfrm>
            <a:custGeom>
              <a:avLst/>
              <a:gdLst>
                <a:gd name="T0" fmla="*/ 41 w 567"/>
                <a:gd name="T1" fmla="*/ 52 h 1205"/>
                <a:gd name="T2" fmla="*/ 60 w 567"/>
                <a:gd name="T3" fmla="*/ 137 h 1205"/>
                <a:gd name="T4" fmla="*/ 60 w 567"/>
                <a:gd name="T5" fmla="*/ 772 h 1205"/>
                <a:gd name="T6" fmla="*/ 60 w 567"/>
                <a:gd name="T7" fmla="*/ 1205 h 1205"/>
                <a:gd name="T8" fmla="*/ 508 w 567"/>
                <a:gd name="T9" fmla="*/ 757 h 1205"/>
                <a:gd name="T10" fmla="*/ 555 w 567"/>
                <a:gd name="T11" fmla="*/ 683 h 1205"/>
                <a:gd name="T12" fmla="*/ 563 w 567"/>
                <a:gd name="T13" fmla="*/ 617 h 1205"/>
                <a:gd name="T14" fmla="*/ 490 w 567"/>
                <a:gd name="T15" fmla="*/ 482 h 1205"/>
                <a:gd name="T16" fmla="*/ 43 w 567"/>
                <a:gd name="T17" fmla="*/ 35 h 1205"/>
                <a:gd name="T18" fmla="*/ 0 w 567"/>
                <a:gd name="T19" fmla="*/ 0 h 1205"/>
                <a:gd name="T20" fmla="*/ 41 w 567"/>
                <a:gd name="T21" fmla="*/ 52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1205">
                  <a:moveTo>
                    <a:pt x="41" y="52"/>
                  </a:moveTo>
                  <a:cubicBezTo>
                    <a:pt x="61" y="96"/>
                    <a:pt x="60" y="137"/>
                    <a:pt x="60" y="137"/>
                  </a:cubicBezTo>
                  <a:cubicBezTo>
                    <a:pt x="60" y="772"/>
                    <a:pt x="60" y="772"/>
                    <a:pt x="60" y="772"/>
                  </a:cubicBezTo>
                  <a:cubicBezTo>
                    <a:pt x="60" y="1205"/>
                    <a:pt x="60" y="1205"/>
                    <a:pt x="60" y="1205"/>
                  </a:cubicBezTo>
                  <a:cubicBezTo>
                    <a:pt x="508" y="757"/>
                    <a:pt x="508" y="757"/>
                    <a:pt x="508" y="757"/>
                  </a:cubicBezTo>
                  <a:cubicBezTo>
                    <a:pt x="508" y="757"/>
                    <a:pt x="538" y="728"/>
                    <a:pt x="555" y="683"/>
                  </a:cubicBezTo>
                  <a:cubicBezTo>
                    <a:pt x="567" y="651"/>
                    <a:pt x="565" y="625"/>
                    <a:pt x="563" y="617"/>
                  </a:cubicBezTo>
                  <a:cubicBezTo>
                    <a:pt x="552" y="566"/>
                    <a:pt x="527" y="519"/>
                    <a:pt x="490" y="482"/>
                  </a:cubicBezTo>
                  <a:cubicBezTo>
                    <a:pt x="43" y="35"/>
                    <a:pt x="43" y="35"/>
                    <a:pt x="43" y="35"/>
                  </a:cubicBezTo>
                  <a:cubicBezTo>
                    <a:pt x="30" y="22"/>
                    <a:pt x="15" y="10"/>
                    <a:pt x="0" y="0"/>
                  </a:cubicBezTo>
                  <a:cubicBezTo>
                    <a:pt x="7" y="5"/>
                    <a:pt x="27" y="21"/>
                    <a:pt x="41" y="5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11">
              <a:hlinkClick r:id="rId6" action="ppaction://hlinksldjump"/>
              <a:extLst>
                <a:ext uri="{FF2B5EF4-FFF2-40B4-BE49-F238E27FC236}">
                  <a16:creationId xmlns:a16="http://schemas.microsoft.com/office/drawing/2014/main" id="{B9827C3C-06CB-E7EB-F36A-4DE38F111857}"/>
                </a:ext>
              </a:extLst>
            </p:cNvPr>
            <p:cNvSpPr>
              <a:spLocks/>
            </p:cNvSpPr>
            <p:nvPr/>
          </p:nvSpPr>
          <p:spPr bwMode="auto">
            <a:xfrm>
              <a:off x="2632802" y="1965763"/>
              <a:ext cx="1620585" cy="1776836"/>
            </a:xfrm>
            <a:custGeom>
              <a:avLst/>
              <a:gdLst>
                <a:gd name="T0" fmla="*/ 802 w 816"/>
                <a:gd name="T1" fmla="*/ 66 h 896"/>
                <a:gd name="T2" fmla="*/ 755 w 816"/>
                <a:gd name="T3" fmla="*/ 140 h 896"/>
                <a:gd name="T4" fmla="*/ 307 w 816"/>
                <a:gd name="T5" fmla="*/ 588 h 896"/>
                <a:gd name="T6" fmla="*/ 0 w 816"/>
                <a:gd name="T7" fmla="*/ 895 h 896"/>
                <a:gd name="T8" fmla="*/ 635 w 816"/>
                <a:gd name="T9" fmla="*/ 895 h 896"/>
                <a:gd name="T10" fmla="*/ 720 w 816"/>
                <a:gd name="T11" fmla="*/ 876 h 896"/>
                <a:gd name="T12" fmla="*/ 772 w 816"/>
                <a:gd name="T13" fmla="*/ 835 h 896"/>
                <a:gd name="T14" fmla="*/ 816 w 816"/>
                <a:gd name="T15" fmla="*/ 688 h 896"/>
                <a:gd name="T16" fmla="*/ 816 w 816"/>
                <a:gd name="T17" fmla="*/ 55 h 896"/>
                <a:gd name="T18" fmla="*/ 810 w 816"/>
                <a:gd name="T19" fmla="*/ 0 h 896"/>
                <a:gd name="T20" fmla="*/ 802 w 816"/>
                <a:gd name="T21" fmla="*/ 6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6" h="896">
                  <a:moveTo>
                    <a:pt x="802" y="66"/>
                  </a:moveTo>
                  <a:cubicBezTo>
                    <a:pt x="785" y="111"/>
                    <a:pt x="755" y="140"/>
                    <a:pt x="755" y="140"/>
                  </a:cubicBezTo>
                  <a:cubicBezTo>
                    <a:pt x="307" y="588"/>
                    <a:pt x="307" y="588"/>
                    <a:pt x="307" y="588"/>
                  </a:cubicBezTo>
                  <a:cubicBezTo>
                    <a:pt x="0" y="895"/>
                    <a:pt x="0" y="895"/>
                    <a:pt x="0" y="895"/>
                  </a:cubicBezTo>
                  <a:cubicBezTo>
                    <a:pt x="635" y="895"/>
                    <a:pt x="635" y="895"/>
                    <a:pt x="635" y="895"/>
                  </a:cubicBezTo>
                  <a:cubicBezTo>
                    <a:pt x="635" y="895"/>
                    <a:pt x="676" y="896"/>
                    <a:pt x="720" y="876"/>
                  </a:cubicBezTo>
                  <a:cubicBezTo>
                    <a:pt x="751" y="862"/>
                    <a:pt x="767" y="842"/>
                    <a:pt x="772" y="835"/>
                  </a:cubicBezTo>
                  <a:cubicBezTo>
                    <a:pt x="800" y="791"/>
                    <a:pt x="816" y="740"/>
                    <a:pt x="816" y="688"/>
                  </a:cubicBezTo>
                  <a:cubicBezTo>
                    <a:pt x="816" y="55"/>
                    <a:pt x="816" y="55"/>
                    <a:pt x="816" y="55"/>
                  </a:cubicBezTo>
                  <a:cubicBezTo>
                    <a:pt x="816" y="37"/>
                    <a:pt x="814" y="18"/>
                    <a:pt x="810" y="0"/>
                  </a:cubicBezTo>
                  <a:cubicBezTo>
                    <a:pt x="812" y="8"/>
                    <a:pt x="814" y="34"/>
                    <a:pt x="802" y="66"/>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9">
              <a:hlinkClick r:id="rId7" action="ppaction://hlinksldjump"/>
              <a:extLst>
                <a:ext uri="{FF2B5EF4-FFF2-40B4-BE49-F238E27FC236}">
                  <a16:creationId xmlns:a16="http://schemas.microsoft.com/office/drawing/2014/main" id="{673CCEE4-B226-2FE6-2FDB-040B81758CEB}"/>
                </a:ext>
              </a:extLst>
            </p:cNvPr>
            <p:cNvSpPr>
              <a:spLocks/>
            </p:cNvSpPr>
            <p:nvPr/>
          </p:nvSpPr>
          <p:spPr bwMode="auto">
            <a:xfrm>
              <a:off x="1773418" y="3622242"/>
              <a:ext cx="2392341" cy="1124379"/>
            </a:xfrm>
            <a:custGeom>
              <a:avLst/>
              <a:gdLst>
                <a:gd name="T0" fmla="*/ 1153 w 1205"/>
                <a:gd name="T1" fmla="*/ 41 h 567"/>
                <a:gd name="T2" fmla="*/ 1068 w 1205"/>
                <a:gd name="T3" fmla="*/ 60 h 567"/>
                <a:gd name="T4" fmla="*/ 433 w 1205"/>
                <a:gd name="T5" fmla="*/ 60 h 567"/>
                <a:gd name="T6" fmla="*/ 0 w 1205"/>
                <a:gd name="T7" fmla="*/ 60 h 567"/>
                <a:gd name="T8" fmla="*/ 448 w 1205"/>
                <a:gd name="T9" fmla="*/ 508 h 567"/>
                <a:gd name="T10" fmla="*/ 522 w 1205"/>
                <a:gd name="T11" fmla="*/ 555 h 567"/>
                <a:gd name="T12" fmla="*/ 588 w 1205"/>
                <a:gd name="T13" fmla="*/ 563 h 567"/>
                <a:gd name="T14" fmla="*/ 723 w 1205"/>
                <a:gd name="T15" fmla="*/ 490 h 567"/>
                <a:gd name="T16" fmla="*/ 1170 w 1205"/>
                <a:gd name="T17" fmla="*/ 43 h 567"/>
                <a:gd name="T18" fmla="*/ 1205 w 1205"/>
                <a:gd name="T19" fmla="*/ 0 h 567"/>
                <a:gd name="T20" fmla="*/ 1153 w 1205"/>
                <a:gd name="T21" fmla="*/ 4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1153" y="41"/>
                  </a:moveTo>
                  <a:cubicBezTo>
                    <a:pt x="1109" y="61"/>
                    <a:pt x="1068" y="60"/>
                    <a:pt x="1068" y="60"/>
                  </a:cubicBezTo>
                  <a:cubicBezTo>
                    <a:pt x="433" y="60"/>
                    <a:pt x="433" y="60"/>
                    <a:pt x="433" y="60"/>
                  </a:cubicBezTo>
                  <a:cubicBezTo>
                    <a:pt x="0" y="60"/>
                    <a:pt x="0" y="60"/>
                    <a:pt x="0" y="60"/>
                  </a:cubicBezTo>
                  <a:cubicBezTo>
                    <a:pt x="448" y="508"/>
                    <a:pt x="448" y="508"/>
                    <a:pt x="448" y="508"/>
                  </a:cubicBezTo>
                  <a:cubicBezTo>
                    <a:pt x="448" y="508"/>
                    <a:pt x="477" y="538"/>
                    <a:pt x="522" y="555"/>
                  </a:cubicBezTo>
                  <a:cubicBezTo>
                    <a:pt x="554" y="567"/>
                    <a:pt x="580" y="564"/>
                    <a:pt x="588" y="563"/>
                  </a:cubicBezTo>
                  <a:cubicBezTo>
                    <a:pt x="639" y="552"/>
                    <a:pt x="686" y="527"/>
                    <a:pt x="723" y="490"/>
                  </a:cubicBezTo>
                  <a:cubicBezTo>
                    <a:pt x="1170" y="43"/>
                    <a:pt x="1170" y="43"/>
                    <a:pt x="1170" y="43"/>
                  </a:cubicBezTo>
                  <a:cubicBezTo>
                    <a:pt x="1183" y="30"/>
                    <a:pt x="1195" y="15"/>
                    <a:pt x="1205" y="0"/>
                  </a:cubicBezTo>
                  <a:cubicBezTo>
                    <a:pt x="1200" y="7"/>
                    <a:pt x="1184" y="27"/>
                    <a:pt x="1153" y="4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2">
              <a:hlinkClick r:id="rId8" action="ppaction://hlinksldjump"/>
              <a:extLst>
                <a:ext uri="{FF2B5EF4-FFF2-40B4-BE49-F238E27FC236}">
                  <a16:creationId xmlns:a16="http://schemas.microsoft.com/office/drawing/2014/main" id="{0F166070-4717-2560-4A77-5581B5DE1B03}"/>
                </a:ext>
              </a:extLst>
            </p:cNvPr>
            <p:cNvSpPr>
              <a:spLocks/>
            </p:cNvSpPr>
            <p:nvPr/>
          </p:nvSpPr>
          <p:spPr bwMode="auto">
            <a:xfrm>
              <a:off x="1161080" y="3132372"/>
              <a:ext cx="1780004" cy="1618473"/>
            </a:xfrm>
            <a:custGeom>
              <a:avLst/>
              <a:gdLst>
                <a:gd name="T0" fmla="*/ 830 w 896"/>
                <a:gd name="T1" fmla="*/ 802 h 816"/>
                <a:gd name="T2" fmla="*/ 756 w 896"/>
                <a:gd name="T3" fmla="*/ 755 h 816"/>
                <a:gd name="T4" fmla="*/ 308 w 896"/>
                <a:gd name="T5" fmla="*/ 307 h 816"/>
                <a:gd name="T6" fmla="*/ 1 w 896"/>
                <a:gd name="T7" fmla="*/ 0 h 816"/>
                <a:gd name="T8" fmla="*/ 1 w 896"/>
                <a:gd name="T9" fmla="*/ 0 h 816"/>
                <a:gd name="T10" fmla="*/ 1 w 896"/>
                <a:gd name="T11" fmla="*/ 0 h 816"/>
                <a:gd name="T12" fmla="*/ 1 w 896"/>
                <a:gd name="T13" fmla="*/ 634 h 816"/>
                <a:gd name="T14" fmla="*/ 20 w 896"/>
                <a:gd name="T15" fmla="*/ 720 h 816"/>
                <a:gd name="T16" fmla="*/ 61 w 896"/>
                <a:gd name="T17" fmla="*/ 772 h 816"/>
                <a:gd name="T18" fmla="*/ 208 w 896"/>
                <a:gd name="T19" fmla="*/ 816 h 816"/>
                <a:gd name="T20" fmla="*/ 841 w 896"/>
                <a:gd name="T21" fmla="*/ 816 h 816"/>
                <a:gd name="T22" fmla="*/ 896 w 896"/>
                <a:gd name="T23" fmla="*/ 810 h 816"/>
                <a:gd name="T24" fmla="*/ 830 w 896"/>
                <a:gd name="T25" fmla="*/ 80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6" h="816">
                  <a:moveTo>
                    <a:pt x="830" y="802"/>
                  </a:moveTo>
                  <a:cubicBezTo>
                    <a:pt x="785" y="785"/>
                    <a:pt x="756" y="755"/>
                    <a:pt x="756" y="755"/>
                  </a:cubicBezTo>
                  <a:cubicBezTo>
                    <a:pt x="308" y="307"/>
                    <a:pt x="308" y="307"/>
                    <a:pt x="308" y="307"/>
                  </a:cubicBezTo>
                  <a:cubicBezTo>
                    <a:pt x="1" y="0"/>
                    <a:pt x="1" y="0"/>
                    <a:pt x="1" y="0"/>
                  </a:cubicBezTo>
                  <a:cubicBezTo>
                    <a:pt x="1" y="0"/>
                    <a:pt x="1" y="0"/>
                    <a:pt x="1" y="0"/>
                  </a:cubicBezTo>
                  <a:cubicBezTo>
                    <a:pt x="1" y="0"/>
                    <a:pt x="1" y="0"/>
                    <a:pt x="1" y="0"/>
                  </a:cubicBezTo>
                  <a:cubicBezTo>
                    <a:pt x="1" y="634"/>
                    <a:pt x="1" y="634"/>
                    <a:pt x="1" y="634"/>
                  </a:cubicBezTo>
                  <a:cubicBezTo>
                    <a:pt x="1" y="634"/>
                    <a:pt x="0" y="676"/>
                    <a:pt x="20" y="720"/>
                  </a:cubicBezTo>
                  <a:cubicBezTo>
                    <a:pt x="34" y="751"/>
                    <a:pt x="54" y="767"/>
                    <a:pt x="61" y="772"/>
                  </a:cubicBezTo>
                  <a:cubicBezTo>
                    <a:pt x="105" y="800"/>
                    <a:pt x="156" y="816"/>
                    <a:pt x="208" y="816"/>
                  </a:cubicBezTo>
                  <a:cubicBezTo>
                    <a:pt x="841" y="816"/>
                    <a:pt x="841" y="816"/>
                    <a:pt x="841" y="816"/>
                  </a:cubicBezTo>
                  <a:cubicBezTo>
                    <a:pt x="859" y="816"/>
                    <a:pt x="878" y="814"/>
                    <a:pt x="896" y="810"/>
                  </a:cubicBezTo>
                  <a:cubicBezTo>
                    <a:pt x="888" y="811"/>
                    <a:pt x="862" y="814"/>
                    <a:pt x="830" y="80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10">
              <a:hlinkClick r:id="rId9" action="ppaction://hlinksldjump"/>
              <a:extLst>
                <a:ext uri="{FF2B5EF4-FFF2-40B4-BE49-F238E27FC236}">
                  <a16:creationId xmlns:a16="http://schemas.microsoft.com/office/drawing/2014/main" id="{9FF0BBD5-1481-B11B-C4EB-2CA7198601BC}"/>
                </a:ext>
              </a:extLst>
            </p:cNvPr>
            <p:cNvSpPr>
              <a:spLocks/>
            </p:cNvSpPr>
            <p:nvPr/>
          </p:nvSpPr>
          <p:spPr bwMode="auto">
            <a:xfrm>
              <a:off x="157056" y="2272988"/>
              <a:ext cx="1125435" cy="2390229"/>
            </a:xfrm>
            <a:custGeom>
              <a:avLst/>
              <a:gdLst>
                <a:gd name="T0" fmla="*/ 526 w 567"/>
                <a:gd name="T1" fmla="*/ 1153 h 1205"/>
                <a:gd name="T2" fmla="*/ 507 w 567"/>
                <a:gd name="T3" fmla="*/ 1067 h 1205"/>
                <a:gd name="T4" fmla="*/ 507 w 567"/>
                <a:gd name="T5" fmla="*/ 433 h 1205"/>
                <a:gd name="T6" fmla="*/ 507 w 567"/>
                <a:gd name="T7" fmla="*/ 433 h 1205"/>
                <a:gd name="T8" fmla="*/ 507 w 567"/>
                <a:gd name="T9" fmla="*/ 0 h 1205"/>
                <a:gd name="T10" fmla="*/ 507 w 567"/>
                <a:gd name="T11" fmla="*/ 0 h 1205"/>
                <a:gd name="T12" fmla="*/ 59 w 567"/>
                <a:gd name="T13" fmla="*/ 448 h 1205"/>
                <a:gd name="T14" fmla="*/ 12 w 567"/>
                <a:gd name="T15" fmla="*/ 522 h 1205"/>
                <a:gd name="T16" fmla="*/ 4 w 567"/>
                <a:gd name="T17" fmla="*/ 588 h 1205"/>
                <a:gd name="T18" fmla="*/ 77 w 567"/>
                <a:gd name="T19" fmla="*/ 723 h 1205"/>
                <a:gd name="T20" fmla="*/ 524 w 567"/>
                <a:gd name="T21" fmla="*/ 1170 h 1205"/>
                <a:gd name="T22" fmla="*/ 567 w 567"/>
                <a:gd name="T23" fmla="*/ 1205 h 1205"/>
                <a:gd name="T24" fmla="*/ 526 w 567"/>
                <a:gd name="T25" fmla="*/ 115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7" h="1205">
                  <a:moveTo>
                    <a:pt x="526" y="1153"/>
                  </a:moveTo>
                  <a:cubicBezTo>
                    <a:pt x="506" y="1109"/>
                    <a:pt x="507" y="1067"/>
                    <a:pt x="507" y="1067"/>
                  </a:cubicBezTo>
                  <a:cubicBezTo>
                    <a:pt x="507" y="433"/>
                    <a:pt x="507" y="433"/>
                    <a:pt x="507" y="433"/>
                  </a:cubicBezTo>
                  <a:cubicBezTo>
                    <a:pt x="507" y="433"/>
                    <a:pt x="507" y="433"/>
                    <a:pt x="507" y="433"/>
                  </a:cubicBezTo>
                  <a:cubicBezTo>
                    <a:pt x="507" y="0"/>
                    <a:pt x="507" y="0"/>
                    <a:pt x="507" y="0"/>
                  </a:cubicBezTo>
                  <a:cubicBezTo>
                    <a:pt x="507" y="0"/>
                    <a:pt x="507" y="0"/>
                    <a:pt x="507" y="0"/>
                  </a:cubicBezTo>
                  <a:cubicBezTo>
                    <a:pt x="59" y="448"/>
                    <a:pt x="59" y="448"/>
                    <a:pt x="59" y="448"/>
                  </a:cubicBezTo>
                  <a:cubicBezTo>
                    <a:pt x="59" y="448"/>
                    <a:pt x="29" y="477"/>
                    <a:pt x="12" y="522"/>
                  </a:cubicBezTo>
                  <a:cubicBezTo>
                    <a:pt x="0" y="554"/>
                    <a:pt x="3" y="579"/>
                    <a:pt x="4" y="588"/>
                  </a:cubicBezTo>
                  <a:cubicBezTo>
                    <a:pt x="15" y="639"/>
                    <a:pt x="40" y="686"/>
                    <a:pt x="77" y="723"/>
                  </a:cubicBezTo>
                  <a:cubicBezTo>
                    <a:pt x="524" y="1170"/>
                    <a:pt x="524" y="1170"/>
                    <a:pt x="524" y="1170"/>
                  </a:cubicBezTo>
                  <a:cubicBezTo>
                    <a:pt x="537" y="1183"/>
                    <a:pt x="552" y="1195"/>
                    <a:pt x="567" y="1205"/>
                  </a:cubicBezTo>
                  <a:cubicBezTo>
                    <a:pt x="560" y="1200"/>
                    <a:pt x="540" y="1184"/>
                    <a:pt x="526" y="115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8">
              <a:hlinkClick r:id="rId10" action="ppaction://hlinksldjump"/>
              <a:extLst>
                <a:ext uri="{FF2B5EF4-FFF2-40B4-BE49-F238E27FC236}">
                  <a16:creationId xmlns:a16="http://schemas.microsoft.com/office/drawing/2014/main" id="{16B23E98-F94A-3CC9-3955-12017675E364}"/>
                </a:ext>
              </a:extLst>
            </p:cNvPr>
            <p:cNvSpPr>
              <a:spLocks/>
            </p:cNvSpPr>
            <p:nvPr/>
          </p:nvSpPr>
          <p:spPr bwMode="auto">
            <a:xfrm>
              <a:off x="152833" y="1661705"/>
              <a:ext cx="1620585" cy="1777891"/>
            </a:xfrm>
            <a:custGeom>
              <a:avLst/>
              <a:gdLst>
                <a:gd name="T0" fmla="*/ 14 w 816"/>
                <a:gd name="T1" fmla="*/ 830 h 896"/>
                <a:gd name="T2" fmla="*/ 61 w 816"/>
                <a:gd name="T3" fmla="*/ 756 h 896"/>
                <a:gd name="T4" fmla="*/ 509 w 816"/>
                <a:gd name="T5" fmla="*/ 308 h 896"/>
                <a:gd name="T6" fmla="*/ 509 w 816"/>
                <a:gd name="T7" fmla="*/ 308 h 896"/>
                <a:gd name="T8" fmla="*/ 509 w 816"/>
                <a:gd name="T9" fmla="*/ 308 h 896"/>
                <a:gd name="T10" fmla="*/ 816 w 816"/>
                <a:gd name="T11" fmla="*/ 1 h 896"/>
                <a:gd name="T12" fmla="*/ 182 w 816"/>
                <a:gd name="T13" fmla="*/ 1 h 896"/>
                <a:gd name="T14" fmla="*/ 96 w 816"/>
                <a:gd name="T15" fmla="*/ 20 h 896"/>
                <a:gd name="T16" fmla="*/ 44 w 816"/>
                <a:gd name="T17" fmla="*/ 61 h 896"/>
                <a:gd name="T18" fmla="*/ 0 w 816"/>
                <a:gd name="T19" fmla="*/ 208 h 896"/>
                <a:gd name="T20" fmla="*/ 0 w 816"/>
                <a:gd name="T21" fmla="*/ 841 h 896"/>
                <a:gd name="T22" fmla="*/ 6 w 816"/>
                <a:gd name="T23" fmla="*/ 896 h 896"/>
                <a:gd name="T24" fmla="*/ 14 w 816"/>
                <a:gd name="T25" fmla="*/ 8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6" h="896">
                  <a:moveTo>
                    <a:pt x="14" y="830"/>
                  </a:moveTo>
                  <a:cubicBezTo>
                    <a:pt x="31" y="785"/>
                    <a:pt x="61" y="756"/>
                    <a:pt x="61" y="756"/>
                  </a:cubicBezTo>
                  <a:cubicBezTo>
                    <a:pt x="509" y="308"/>
                    <a:pt x="509" y="308"/>
                    <a:pt x="509" y="308"/>
                  </a:cubicBezTo>
                  <a:cubicBezTo>
                    <a:pt x="509" y="308"/>
                    <a:pt x="509" y="308"/>
                    <a:pt x="509" y="308"/>
                  </a:cubicBezTo>
                  <a:cubicBezTo>
                    <a:pt x="509" y="308"/>
                    <a:pt x="509" y="308"/>
                    <a:pt x="509" y="308"/>
                  </a:cubicBezTo>
                  <a:cubicBezTo>
                    <a:pt x="816" y="1"/>
                    <a:pt x="816" y="1"/>
                    <a:pt x="816" y="1"/>
                  </a:cubicBezTo>
                  <a:cubicBezTo>
                    <a:pt x="182" y="1"/>
                    <a:pt x="182" y="1"/>
                    <a:pt x="182" y="1"/>
                  </a:cubicBezTo>
                  <a:cubicBezTo>
                    <a:pt x="182" y="1"/>
                    <a:pt x="140" y="0"/>
                    <a:pt x="96" y="20"/>
                  </a:cubicBezTo>
                  <a:cubicBezTo>
                    <a:pt x="65" y="34"/>
                    <a:pt x="49" y="54"/>
                    <a:pt x="44" y="61"/>
                  </a:cubicBezTo>
                  <a:cubicBezTo>
                    <a:pt x="16" y="105"/>
                    <a:pt x="0" y="156"/>
                    <a:pt x="0" y="208"/>
                  </a:cubicBezTo>
                  <a:cubicBezTo>
                    <a:pt x="0" y="841"/>
                    <a:pt x="0" y="841"/>
                    <a:pt x="0" y="841"/>
                  </a:cubicBezTo>
                  <a:cubicBezTo>
                    <a:pt x="0" y="859"/>
                    <a:pt x="2" y="878"/>
                    <a:pt x="6" y="896"/>
                  </a:cubicBezTo>
                  <a:cubicBezTo>
                    <a:pt x="5" y="887"/>
                    <a:pt x="2" y="862"/>
                    <a:pt x="14" y="83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4" name="Picture 3" descr="A person standing in front of a window&#10;&#10;Description automatically generated">
            <a:extLst>
              <a:ext uri="{FF2B5EF4-FFF2-40B4-BE49-F238E27FC236}">
                <a16:creationId xmlns:a16="http://schemas.microsoft.com/office/drawing/2014/main" id="{E70019A4-59A1-5870-52BF-EFB0DE5546D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6403262" y="-10694"/>
            <a:ext cx="5785411" cy="6868694"/>
          </a:xfrm>
          <a:prstGeom prst="rect">
            <a:avLst/>
          </a:prstGeom>
        </p:spPr>
      </p:pic>
    </p:spTree>
    <p:extLst>
      <p:ext uri="{BB962C8B-B14F-4D97-AF65-F5344CB8AC3E}">
        <p14:creationId xmlns:p14="http://schemas.microsoft.com/office/powerpoint/2010/main" val="4221359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7F552F-DD33-AF92-B215-81EDBDFF6305}"/>
              </a:ext>
            </a:extLst>
          </p:cNvPr>
          <p:cNvSpPr>
            <a:spLocks noGrp="1"/>
          </p:cNvSpPr>
          <p:nvPr>
            <p:ph type="title"/>
          </p:nvPr>
        </p:nvSpPr>
        <p:spPr/>
        <p:txBody>
          <a:bodyPr/>
          <a:lstStyle/>
          <a:p>
            <a:r>
              <a:rPr lang="en-US">
                <a:solidFill>
                  <a:schemeClr val="accent1"/>
                </a:solidFill>
              </a:rPr>
              <a:t>HWDs Making </a:t>
            </a:r>
            <a:r>
              <a:rPr lang="en-US"/>
              <a:t>Clinical Calls</a:t>
            </a:r>
          </a:p>
        </p:txBody>
      </p:sp>
      <p:sp>
        <p:nvSpPr>
          <p:cNvPr id="7" name="Content Placeholder 6">
            <a:extLst>
              <a:ext uri="{FF2B5EF4-FFF2-40B4-BE49-F238E27FC236}">
                <a16:creationId xmlns:a16="http://schemas.microsoft.com/office/drawing/2014/main" id="{46C37BCF-0367-2CF1-0A24-2CDAA07AF2E3}"/>
              </a:ext>
            </a:extLst>
          </p:cNvPr>
          <p:cNvSpPr>
            <a:spLocks noGrp="1"/>
          </p:cNvSpPr>
          <p:nvPr>
            <p:ph idx="1"/>
          </p:nvPr>
        </p:nvSpPr>
        <p:spPr>
          <a:xfrm>
            <a:off x="1667932" y="2140930"/>
            <a:ext cx="4625623" cy="2758448"/>
          </a:xfrm>
        </p:spPr>
        <p:txBody>
          <a:bodyPr>
            <a:normAutofit lnSpcReduction="10000"/>
          </a:bodyPr>
          <a:lstStyle/>
          <a:p>
            <a:pPr>
              <a:lnSpc>
                <a:spcPct val="119000"/>
              </a:lnSpc>
              <a:spcBef>
                <a:spcPts val="600"/>
              </a:spcBef>
              <a:buClrTx/>
            </a:pPr>
            <a:r>
              <a:rPr lang="en-US">
                <a:latin typeface="Calibri" panose="020F0502020204030204" pitchFamily="34" charset="0"/>
                <a:ea typeface="Calibri" panose="020F0502020204030204" pitchFamily="34" charset="0"/>
                <a:cs typeface="Calibri" panose="020F0502020204030204" pitchFamily="34" charset="0"/>
              </a:rPr>
              <a:t>Generally speaking, the</a:t>
            </a:r>
            <a:r>
              <a:rPr lang="en-US" b="1">
                <a:latin typeface="Calibri" panose="020F0502020204030204" pitchFamily="34" charset="0"/>
                <a:ea typeface="Calibri" panose="020F0502020204030204" pitchFamily="34" charset="0"/>
                <a:cs typeface="Calibri" panose="020F0502020204030204" pitchFamily="34" charset="0"/>
              </a:rPr>
              <a:t> </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HWD </a:t>
            </a:r>
            <a:r>
              <a:rPr lang="en-US" b="1" u="sng">
                <a:solidFill>
                  <a:schemeClr val="accent1"/>
                </a:solidFill>
                <a:latin typeface="Calibri" panose="020F0502020204030204" pitchFamily="34" charset="0"/>
                <a:ea typeface="Calibri" panose="020F0502020204030204" pitchFamily="34" charset="0"/>
                <a:cs typeface="Calibri" panose="020F0502020204030204" pitchFamily="34" charset="0"/>
              </a:rPr>
              <a:t>should not be calling</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en-US" b="1">
                <a:solidFill>
                  <a:schemeClr val="tx1"/>
                </a:solidFill>
                <a:latin typeface="Calibri" panose="020F0502020204030204" pitchFamily="34" charset="0"/>
                <a:ea typeface="Calibri" panose="020F0502020204030204" pitchFamily="34" charset="0"/>
                <a:cs typeface="Calibri" panose="020F0502020204030204" pitchFamily="34" charset="0"/>
              </a:rPr>
              <a:t>the applicant to conduct a clinical interview</a:t>
            </a:r>
            <a:r>
              <a:rPr lang="en-US">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0" indent="0" algn="ctr">
              <a:lnSpc>
                <a:spcPct val="109000"/>
              </a:lnSpc>
              <a:spcBef>
                <a:spcPts val="600"/>
              </a:spcBef>
              <a:buNone/>
            </a:pPr>
            <a:r>
              <a:rPr lang="en-US" sz="4400" b="1">
                <a:solidFill>
                  <a:schemeClr val="accent1"/>
                </a:solidFill>
                <a:latin typeface="Calibri" panose="020F0502020204030204" pitchFamily="34" charset="0"/>
                <a:ea typeface="Calibri" panose="020F0502020204030204" pitchFamily="34" charset="0"/>
                <a:cs typeface="Calibri" panose="020F0502020204030204" pitchFamily="34" charset="0"/>
              </a:rPr>
              <a:t>WHY?</a:t>
            </a:r>
            <a:endParaRPr lang="en-US"/>
          </a:p>
        </p:txBody>
      </p:sp>
      <p:pic>
        <p:nvPicPr>
          <p:cNvPr id="9" name="Picture 8" descr="Doctor on a call">
            <a:extLst>
              <a:ext uri="{FF2B5EF4-FFF2-40B4-BE49-F238E27FC236}">
                <a16:creationId xmlns:a16="http://schemas.microsoft.com/office/drawing/2014/main" id="{5C4CB856-A0E0-266E-DE73-DC4CBA522B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6177" y="1062574"/>
            <a:ext cx="1683703" cy="5689620"/>
          </a:xfrm>
          <a:prstGeom prst="rect">
            <a:avLst/>
          </a:prstGeom>
        </p:spPr>
      </p:pic>
      <p:sp>
        <p:nvSpPr>
          <p:cNvPr id="2" name="TextBox 1">
            <a:extLst>
              <a:ext uri="{FF2B5EF4-FFF2-40B4-BE49-F238E27FC236}">
                <a16:creationId xmlns:a16="http://schemas.microsoft.com/office/drawing/2014/main" id="{FD62B2A4-5125-864B-61F9-96A127424DF7}"/>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10</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0052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797F8-CFF3-6F4E-B3E3-4B0FC0A32138}"/>
              </a:ext>
            </a:extLst>
          </p:cNvPr>
          <p:cNvSpPr/>
          <p:nvPr/>
        </p:nvSpPr>
        <p:spPr>
          <a:xfrm>
            <a:off x="-1" y="650"/>
            <a:ext cx="61325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5E0FAC-0FD6-8541-A8AB-0BA5A4463869}"/>
              </a:ext>
            </a:extLst>
          </p:cNvPr>
          <p:cNvSpPr txBox="1"/>
          <p:nvPr/>
        </p:nvSpPr>
        <p:spPr>
          <a:xfrm>
            <a:off x="454528" y="1874687"/>
            <a:ext cx="5117575" cy="3556104"/>
          </a:xfrm>
          <a:prstGeom prst="rect">
            <a:avLst/>
          </a:prstGeom>
          <a:noFill/>
        </p:spPr>
        <p:txBody>
          <a:bodyPr wrap="square" lIns="91440" tIns="45720" rIns="91440" bIns="45720" rtlCol="0" anchor="ctr" anchorCtr="0">
            <a:noAutofit/>
          </a:bodyPr>
          <a:lstStyle/>
          <a:p>
            <a:pPr>
              <a:lnSpc>
                <a:spcPct val="109000"/>
              </a:lnSpc>
              <a:spcBef>
                <a:spcPts val="600"/>
              </a:spcBef>
            </a:pPr>
            <a:r>
              <a:rPr lang="en-US" sz="2000">
                <a:solidFill>
                  <a:schemeClr val="bg1"/>
                </a:solidFill>
                <a:latin typeface="Calibri"/>
                <a:ea typeface="Calibri" panose="020F0502020204030204" pitchFamily="34" charset="0"/>
                <a:cs typeface="Calibri"/>
              </a:rPr>
              <a:t>One of the main purposes of the 653, Health Questionnaire is to enable the center to </a:t>
            </a:r>
          </a:p>
          <a:p>
            <a:pPr marL="342900" indent="-342900">
              <a:lnSpc>
                <a:spcPct val="109000"/>
              </a:lnSpc>
              <a:spcBef>
                <a:spcPts val="600"/>
              </a:spcBef>
              <a:buFont typeface="Wingdings" panose="05000000000000000000" pitchFamily="2" charset="2"/>
              <a:buChar char="§"/>
            </a:pPr>
            <a:r>
              <a:rPr lang="en-US" sz="2000" b="1" u="sng">
                <a:solidFill>
                  <a:schemeClr val="bg1"/>
                </a:solidFill>
                <a:latin typeface="Calibri"/>
                <a:ea typeface="Calibri" panose="020F0502020204030204" pitchFamily="34" charset="0"/>
                <a:cs typeface="Calibri"/>
              </a:rPr>
              <a:t>determine the health care needs </a:t>
            </a:r>
            <a:r>
              <a:rPr lang="en-US" sz="2000">
                <a:solidFill>
                  <a:schemeClr val="bg1"/>
                </a:solidFill>
                <a:latin typeface="Calibri"/>
                <a:ea typeface="Calibri" panose="020F0502020204030204" pitchFamily="34" charset="0"/>
                <a:cs typeface="Calibri"/>
              </a:rPr>
              <a:t>of the applicant or student and </a:t>
            </a:r>
          </a:p>
          <a:p>
            <a:pPr marL="342900" indent="-342900">
              <a:lnSpc>
                <a:spcPct val="109000"/>
              </a:lnSpc>
              <a:spcBef>
                <a:spcPts val="600"/>
              </a:spcBef>
              <a:buFont typeface="Wingdings" panose="05000000000000000000" pitchFamily="2" charset="2"/>
              <a:buChar char="§"/>
            </a:pPr>
            <a:r>
              <a:rPr lang="en-US" sz="2000" b="1" u="sng">
                <a:solidFill>
                  <a:schemeClr val="bg1"/>
                </a:solidFill>
                <a:latin typeface="Calibri"/>
                <a:ea typeface="Calibri" panose="020F0502020204030204" pitchFamily="34" charset="0"/>
                <a:cs typeface="Calibri"/>
              </a:rPr>
              <a:t>assist</a:t>
            </a:r>
            <a:r>
              <a:rPr lang="en-US" sz="2000">
                <a:solidFill>
                  <a:schemeClr val="bg1"/>
                </a:solidFill>
                <a:latin typeface="Calibri"/>
                <a:ea typeface="Calibri" panose="020F0502020204030204" pitchFamily="34" charset="0"/>
                <a:cs typeface="Calibri"/>
              </a:rPr>
              <a:t> in the assessment of </a:t>
            </a:r>
            <a:r>
              <a:rPr lang="en-US" sz="2000" b="1" u="sng">
                <a:solidFill>
                  <a:schemeClr val="bg1"/>
                </a:solidFill>
                <a:latin typeface="Calibri"/>
                <a:ea typeface="Calibri" panose="020F0502020204030204" pitchFamily="34" charset="0"/>
                <a:cs typeface="Calibri"/>
              </a:rPr>
              <a:t>whether those needs fall outside the Job Corps basic healthcare responsibilities</a:t>
            </a:r>
            <a:r>
              <a:rPr lang="en-US" sz="2000">
                <a:solidFill>
                  <a:schemeClr val="bg1"/>
                </a:solidFill>
                <a:latin typeface="Calibri"/>
                <a:ea typeface="Calibri" panose="020F0502020204030204" pitchFamily="34" charset="0"/>
                <a:cs typeface="Calibri"/>
              </a:rPr>
              <a:t> as described in PRH Exhibit 2-4 and</a:t>
            </a:r>
            <a:r>
              <a:rPr lang="en-US" sz="2000">
                <a:solidFill>
                  <a:srgbClr val="FFFFFF"/>
                </a:solidFill>
                <a:latin typeface="Calibri"/>
                <a:ea typeface="Calibri" panose="020F0502020204030204" pitchFamily="34" charset="0"/>
                <a:cs typeface="Calibri"/>
              </a:rPr>
              <a:t> </a:t>
            </a:r>
          </a:p>
          <a:p>
            <a:pPr marL="342900" indent="-342900">
              <a:lnSpc>
                <a:spcPct val="109000"/>
              </a:lnSpc>
              <a:spcBef>
                <a:spcPts val="600"/>
              </a:spcBef>
              <a:buFont typeface="Wingdings" panose="05000000000000000000" pitchFamily="2" charset="2"/>
              <a:buChar char="§"/>
            </a:pPr>
            <a:r>
              <a:rPr lang="en-US" sz="2000">
                <a:solidFill>
                  <a:srgbClr val="FFFFFF"/>
                </a:solidFill>
                <a:latin typeface="Calibri"/>
                <a:ea typeface="Calibri" panose="020F0502020204030204" pitchFamily="34" charset="0"/>
                <a:cs typeface="Calibri"/>
              </a:rPr>
              <a:t>if these </a:t>
            </a:r>
            <a:r>
              <a:rPr lang="en-US" sz="2000">
                <a:solidFill>
                  <a:schemeClr val="bg1"/>
                </a:solidFill>
                <a:latin typeface="Calibri"/>
                <a:ea typeface="Calibri" panose="020F0502020204030204" pitchFamily="34" charset="0"/>
                <a:cs typeface="Calibri"/>
              </a:rPr>
              <a:t>needs significantly interfere with or preclude further training in Job Corps.</a:t>
            </a:r>
          </a:p>
        </p:txBody>
      </p:sp>
      <p:cxnSp>
        <p:nvCxnSpPr>
          <p:cNvPr id="18" name="Straight Connector 17">
            <a:extLst>
              <a:ext uri="{FF2B5EF4-FFF2-40B4-BE49-F238E27FC236}">
                <a16:creationId xmlns:a16="http://schemas.microsoft.com/office/drawing/2014/main" id="{3934E115-DF7B-C944-B002-87A59EA85425}"/>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E0F54999-731E-66F5-9E70-77168EA22FD7}"/>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Graphic 2" descr="Medical with solid fill">
            <a:extLst>
              <a:ext uri="{FF2B5EF4-FFF2-40B4-BE49-F238E27FC236}">
                <a16:creationId xmlns:a16="http://schemas.microsoft.com/office/drawing/2014/main" id="{BF0B6E48-5F64-8A4C-F803-5430C48CD4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671" y="229293"/>
            <a:ext cx="709814" cy="709814"/>
          </a:xfrm>
          <a:prstGeom prst="rect">
            <a:avLst/>
          </a:prstGeom>
        </p:spPr>
      </p:pic>
      <p:sp>
        <p:nvSpPr>
          <p:cNvPr id="5" name="TextBox 4">
            <a:extLst>
              <a:ext uri="{FF2B5EF4-FFF2-40B4-BE49-F238E27FC236}">
                <a16:creationId xmlns:a16="http://schemas.microsoft.com/office/drawing/2014/main" id="{EE76A781-1F9A-E605-7833-40C18814F6C7}"/>
              </a:ext>
            </a:extLst>
          </p:cNvPr>
          <p:cNvSpPr txBox="1"/>
          <p:nvPr/>
        </p:nvSpPr>
        <p:spPr>
          <a:xfrm>
            <a:off x="6415207" y="1581969"/>
            <a:ext cx="5117575" cy="4141540"/>
          </a:xfrm>
          <a:prstGeom prst="rect">
            <a:avLst/>
          </a:prstGeom>
          <a:noFill/>
        </p:spPr>
        <p:txBody>
          <a:bodyPr wrap="square" lIns="91440" tIns="45720" rIns="91440" bIns="45720" rtlCol="0" anchor="ctr" anchorCtr="0">
            <a:noAutofit/>
          </a:bodyPr>
          <a:lstStyle/>
          <a:p>
            <a:pPr marL="285750" indent="-285750" eaLnBrk="0" hangingPunct="0">
              <a:lnSpc>
                <a:spcPct val="109000"/>
              </a:lnSpc>
              <a:spcBef>
                <a:spcPts val="600"/>
              </a:spcBef>
              <a:buFont typeface="Wingdings" panose="05000000000000000000" pitchFamily="2" charset="2"/>
              <a:buChar char="§"/>
            </a:pPr>
            <a:r>
              <a:rPr lang="en-US" sz="2000">
                <a:latin typeface="Calibri"/>
                <a:ea typeface="Calibri" panose="020F0502020204030204" pitchFamily="34" charset="0"/>
                <a:cs typeface="Calibri"/>
              </a:rPr>
              <a:t>The clinical assessment of health care needs falls under health services on each center. </a:t>
            </a:r>
          </a:p>
          <a:p>
            <a:pPr marL="742950" lvl="1" indent="-285750" eaLnBrk="0" hangingPunct="0">
              <a:lnSpc>
                <a:spcPct val="109000"/>
              </a:lnSpc>
              <a:spcBef>
                <a:spcPts val="600"/>
              </a:spcBef>
              <a:buFont typeface="Wingdings" panose="05000000000000000000" pitchFamily="2" charset="2"/>
              <a:buChar char="§"/>
            </a:pPr>
            <a:r>
              <a:rPr lang="en-US" sz="2000">
                <a:latin typeface="Calibri"/>
                <a:ea typeface="Calibri" panose="020F0502020204030204" pitchFamily="34" charset="0"/>
                <a:cs typeface="Calibri"/>
              </a:rPr>
              <a:t>As such, these clinical assessment are conducted</a:t>
            </a:r>
            <a:r>
              <a:rPr lang="en-US" sz="2000">
                <a:solidFill>
                  <a:schemeClr val="accent2"/>
                </a:solidFill>
                <a:latin typeface="Calibri"/>
                <a:ea typeface="Calibri" panose="020F0502020204030204" pitchFamily="34" charset="0"/>
                <a:cs typeface="Calibri"/>
              </a:rPr>
              <a:t> </a:t>
            </a:r>
            <a:r>
              <a:rPr lang="en-US" sz="2000">
                <a:latin typeface="Calibri"/>
                <a:ea typeface="Calibri" panose="020F0502020204030204" pitchFamily="34" charset="0"/>
                <a:cs typeface="Calibri"/>
              </a:rPr>
              <a:t>only by </a:t>
            </a:r>
            <a:r>
              <a:rPr lang="en-US" sz="2000" b="1">
                <a:solidFill>
                  <a:schemeClr val="accent1"/>
                </a:solidFill>
                <a:latin typeface="Calibri"/>
                <a:ea typeface="Calibri" panose="020F0502020204030204" pitchFamily="34" charset="0"/>
                <a:cs typeface="Calibri"/>
              </a:rPr>
              <a:t>qualified health professionals who have current, documented expertise in the medical condition(s) or disability or disabilities involved in a particular case</a:t>
            </a:r>
            <a:r>
              <a:rPr lang="en-US" sz="2000" b="1">
                <a:latin typeface="Calibri"/>
                <a:ea typeface="Calibri" panose="020F0502020204030204" pitchFamily="34" charset="0"/>
                <a:cs typeface="Calibri"/>
              </a:rPr>
              <a:t>. </a:t>
            </a:r>
          </a:p>
          <a:p>
            <a:pPr marL="742950" lvl="1" indent="-285750" eaLnBrk="0" hangingPunct="0">
              <a:lnSpc>
                <a:spcPct val="109000"/>
              </a:lnSpc>
              <a:spcBef>
                <a:spcPts val="600"/>
              </a:spcBef>
              <a:buFont typeface="Wingdings" panose="05000000000000000000" pitchFamily="2" charset="2"/>
              <a:buChar char="§"/>
            </a:pPr>
            <a:r>
              <a:rPr lang="en-US" sz="2000" b="1">
                <a:latin typeface="Calibri"/>
                <a:ea typeface="Calibri" panose="020F0502020204030204" pitchFamily="34" charset="0"/>
                <a:cs typeface="Calibri"/>
              </a:rPr>
              <a:t>General medical expertise</a:t>
            </a:r>
            <a:r>
              <a:rPr lang="en-US" sz="2000">
                <a:latin typeface="Calibri"/>
                <a:ea typeface="Calibri" panose="020F0502020204030204" pitchFamily="34" charset="0"/>
                <a:cs typeface="Calibri"/>
              </a:rPr>
              <a:t>, without expertise in the specific medical condition(s) or disabilities at issue, </a:t>
            </a:r>
            <a:r>
              <a:rPr lang="en-US" sz="2000" b="1" u="sng">
                <a:latin typeface="Calibri"/>
                <a:ea typeface="Calibri" panose="020F0502020204030204" pitchFamily="34" charset="0"/>
                <a:cs typeface="Calibri"/>
              </a:rPr>
              <a:t>is insufficient</a:t>
            </a:r>
            <a:r>
              <a:rPr lang="en-US" sz="2000">
                <a:latin typeface="Calibri"/>
                <a:ea typeface="Calibri" panose="020F0502020204030204" pitchFamily="34" charset="0"/>
                <a:cs typeface="Calibri"/>
              </a:rPr>
              <a:t>.</a:t>
            </a:r>
          </a:p>
        </p:txBody>
      </p:sp>
      <p:sp>
        <p:nvSpPr>
          <p:cNvPr id="12" name="TextBox 11">
            <a:extLst>
              <a:ext uri="{FF2B5EF4-FFF2-40B4-BE49-F238E27FC236}">
                <a16:creationId xmlns:a16="http://schemas.microsoft.com/office/drawing/2014/main" id="{B74EDA45-F838-C5A9-E345-D44D36D96B34}"/>
              </a:ext>
            </a:extLst>
          </p:cNvPr>
          <p:cNvSpPr txBox="1"/>
          <p:nvPr/>
        </p:nvSpPr>
        <p:spPr>
          <a:xfrm>
            <a:off x="465767" y="1386588"/>
            <a:ext cx="4338410" cy="369332"/>
          </a:xfrm>
          <a:prstGeom prst="rect">
            <a:avLst/>
          </a:prstGeom>
          <a:noFill/>
        </p:spPr>
        <p:txBody>
          <a:bodyPr wrap="square" rtlCol="0">
            <a:spAutoFit/>
          </a:bodyPr>
          <a:lstStyle/>
          <a:p>
            <a:r>
              <a:rPr lang="en-US" i="1">
                <a:solidFill>
                  <a:schemeClr val="bg1"/>
                </a:solidFill>
                <a:latin typeface="Calibri" panose="020F0502020204030204" pitchFamily="34" charset="0"/>
                <a:ea typeface="Calibri" panose="020F0502020204030204" pitchFamily="34" charset="0"/>
                <a:cs typeface="Calibri" panose="020F0502020204030204" pitchFamily="34" charset="0"/>
              </a:rPr>
              <a:t>Form 2-05 – Health Care Needs Assessment</a:t>
            </a:r>
          </a:p>
        </p:txBody>
      </p:sp>
      <p:sp>
        <p:nvSpPr>
          <p:cNvPr id="13" name="TextBox 12">
            <a:extLst>
              <a:ext uri="{FF2B5EF4-FFF2-40B4-BE49-F238E27FC236}">
                <a16:creationId xmlns:a16="http://schemas.microsoft.com/office/drawing/2014/main" id="{F77C47CD-A169-A962-7E59-0CA231CBDB77}"/>
              </a:ext>
            </a:extLst>
          </p:cNvPr>
          <p:cNvSpPr txBox="1"/>
          <p:nvPr/>
        </p:nvSpPr>
        <p:spPr>
          <a:xfrm>
            <a:off x="465767" y="953767"/>
            <a:ext cx="4418978" cy="473439"/>
          </a:xfrm>
          <a:prstGeom prst="rect">
            <a:avLst/>
          </a:prstGeom>
          <a:noFill/>
        </p:spPr>
        <p:txBody>
          <a:bodyPr wrap="square" rtlCol="0" anchor="ctr" anchorCtr="0">
            <a:noAutofit/>
          </a:bodyPr>
          <a:lstStyle/>
          <a:p>
            <a:pPr>
              <a:lnSpc>
                <a:spcPct val="109000"/>
              </a:lnSpc>
              <a:spcBef>
                <a:spcPts val="600"/>
              </a:spcBef>
            </a:pP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Let’s Review Policy!</a:t>
            </a:r>
          </a:p>
        </p:txBody>
      </p:sp>
      <p:sp>
        <p:nvSpPr>
          <p:cNvPr id="6" name="TextBox 5">
            <a:extLst>
              <a:ext uri="{FF2B5EF4-FFF2-40B4-BE49-F238E27FC236}">
                <a16:creationId xmlns:a16="http://schemas.microsoft.com/office/drawing/2014/main" id="{287D16AB-57F7-3C84-1046-B61A10798115}"/>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11</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7" name="Action Button: Go Home 6">
            <a:hlinkClick r:id="rId5" action="ppaction://hlinksldjump" highlightClick="1"/>
            <a:extLst>
              <a:ext uri="{FF2B5EF4-FFF2-40B4-BE49-F238E27FC236}">
                <a16:creationId xmlns:a16="http://schemas.microsoft.com/office/drawing/2014/main" id="{C817D101-135A-004C-F6CA-2261B3198B92}"/>
              </a:ext>
            </a:extLst>
          </p:cNvPr>
          <p:cNvSpPr/>
          <p:nvPr/>
        </p:nvSpPr>
        <p:spPr>
          <a:xfrm>
            <a:off x="6858565" y="6245048"/>
            <a:ext cx="1330036" cy="376614"/>
          </a:xfrm>
          <a:prstGeom prst="actionButtonHo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532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797F8-CFF3-6F4E-B3E3-4B0FC0A32138}"/>
              </a:ext>
            </a:extLst>
          </p:cNvPr>
          <p:cNvSpPr/>
          <p:nvPr/>
        </p:nvSpPr>
        <p:spPr>
          <a:xfrm>
            <a:off x="-1" y="-9236"/>
            <a:ext cx="61325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5E0FAC-0FD6-8541-A8AB-0BA5A4463869}"/>
              </a:ext>
            </a:extLst>
          </p:cNvPr>
          <p:cNvSpPr txBox="1"/>
          <p:nvPr/>
        </p:nvSpPr>
        <p:spPr>
          <a:xfrm>
            <a:off x="454528" y="2019911"/>
            <a:ext cx="5426508" cy="2781699"/>
          </a:xfrm>
          <a:prstGeom prst="rect">
            <a:avLst/>
          </a:prstGeom>
          <a:noFill/>
        </p:spPr>
        <p:txBody>
          <a:bodyPr wrap="square" lIns="91440" tIns="45720" rIns="91440" bIns="45720" rtlCol="0" anchor="ctr" anchorCtr="0">
            <a:noAutofit/>
          </a:bodyPr>
          <a:lstStyle/>
          <a:p>
            <a:pPr marL="342900" indent="-342900">
              <a:lnSpc>
                <a:spcPct val="109000"/>
              </a:lnSpc>
              <a:spcBef>
                <a:spcPts val="600"/>
              </a:spcBef>
              <a:buFont typeface="Wingdings" panose="05000000000000000000" pitchFamily="2" charset="2"/>
              <a:buChar char="§"/>
            </a:pPr>
            <a:r>
              <a:rPr lang="en-US" sz="2000">
                <a:solidFill>
                  <a:schemeClr val="bg1"/>
                </a:solidFill>
                <a:latin typeface="Calibri"/>
                <a:ea typeface="Calibri" panose="020F0502020204030204" pitchFamily="34" charset="0"/>
                <a:cs typeface="Calibri"/>
              </a:rPr>
              <a:t>Applicants </a:t>
            </a:r>
            <a:r>
              <a:rPr lang="en-US" sz="2000" b="1" u="sng">
                <a:solidFill>
                  <a:schemeClr val="bg1"/>
                </a:solidFill>
                <a:latin typeface="Calibri"/>
                <a:ea typeface="Calibri" panose="020F0502020204030204" pitchFamily="34" charset="0"/>
                <a:cs typeface="Calibri"/>
              </a:rPr>
              <a:t>may not be assessed</a:t>
            </a:r>
            <a:r>
              <a:rPr lang="en-US" sz="2000" b="1">
                <a:solidFill>
                  <a:schemeClr val="bg1"/>
                </a:solidFill>
                <a:latin typeface="Calibri"/>
                <a:ea typeface="Calibri" panose="020F0502020204030204" pitchFamily="34" charset="0"/>
                <a:cs typeface="Calibri"/>
              </a:rPr>
              <a:t> </a:t>
            </a:r>
            <a:r>
              <a:rPr lang="en-US" sz="2000">
                <a:solidFill>
                  <a:schemeClr val="bg1"/>
                </a:solidFill>
                <a:latin typeface="Calibri"/>
                <a:ea typeface="Calibri" panose="020F0502020204030204" pitchFamily="34" charset="0"/>
                <a:cs typeface="Calibri"/>
              </a:rPr>
              <a:t>for a direct threat to others unless the </a:t>
            </a:r>
            <a:r>
              <a:rPr lang="en-US" sz="2000" b="1" u="sng">
                <a:solidFill>
                  <a:schemeClr val="bg1"/>
                </a:solidFill>
                <a:latin typeface="Calibri"/>
                <a:ea typeface="Calibri" panose="020F0502020204030204" pitchFamily="34" charset="0"/>
                <a:cs typeface="Calibri"/>
              </a:rPr>
              <a:t>HWD</a:t>
            </a:r>
            <a:r>
              <a:rPr lang="en-US" sz="2000">
                <a:solidFill>
                  <a:schemeClr val="bg1"/>
                </a:solidFill>
                <a:latin typeface="Calibri"/>
                <a:ea typeface="Calibri" panose="020F0502020204030204" pitchFamily="34" charset="0"/>
                <a:cs typeface="Calibri"/>
              </a:rPr>
              <a:t>:</a:t>
            </a:r>
          </a:p>
          <a:p>
            <a:pPr marL="800100" lvl="1" indent="-342900">
              <a:lnSpc>
                <a:spcPct val="109000"/>
              </a:lnSpc>
              <a:spcBef>
                <a:spcPts val="600"/>
              </a:spcBef>
              <a:buFont typeface="Wingdings" panose="05000000000000000000" pitchFamily="2" charset="2"/>
              <a:buChar char="§"/>
            </a:pPr>
            <a:r>
              <a:rPr lang="en-US" sz="2000">
                <a:solidFill>
                  <a:schemeClr val="bg1"/>
                </a:solidFill>
                <a:latin typeface="Calibri"/>
                <a:ea typeface="Calibri" panose="020F0502020204030204" pitchFamily="34" charset="0"/>
                <a:cs typeface="Calibri"/>
              </a:rPr>
              <a:t>has a </a:t>
            </a:r>
            <a:r>
              <a:rPr lang="en-US" sz="2000" b="1" u="sng">
                <a:solidFill>
                  <a:schemeClr val="bg1"/>
                </a:solidFill>
                <a:latin typeface="Calibri"/>
                <a:ea typeface="Calibri" panose="020F0502020204030204" pitchFamily="34" charset="0"/>
                <a:cs typeface="Calibri"/>
              </a:rPr>
              <a:t>reasonable belief</a:t>
            </a:r>
            <a:r>
              <a:rPr lang="en-US" sz="2000" u="sng">
                <a:solidFill>
                  <a:schemeClr val="bg1"/>
                </a:solidFill>
                <a:latin typeface="Calibri"/>
                <a:ea typeface="Calibri" panose="020F0502020204030204" pitchFamily="34" charset="0"/>
                <a:cs typeface="Calibri"/>
              </a:rPr>
              <a:t>, based on </a:t>
            </a:r>
            <a:r>
              <a:rPr lang="en-US" sz="2000" b="1" u="sng">
                <a:solidFill>
                  <a:schemeClr val="bg1"/>
                </a:solidFill>
                <a:latin typeface="Calibri"/>
                <a:ea typeface="Calibri" panose="020F0502020204030204" pitchFamily="34" charset="0"/>
                <a:cs typeface="Calibri"/>
              </a:rPr>
              <a:t>objective evidence</a:t>
            </a:r>
            <a:r>
              <a:rPr lang="en-US" sz="2000">
                <a:solidFill>
                  <a:schemeClr val="bg1"/>
                </a:solidFill>
                <a:latin typeface="Calibri"/>
                <a:ea typeface="Calibri" panose="020F0502020204030204" pitchFamily="34" charset="0"/>
                <a:cs typeface="Calibri"/>
              </a:rPr>
              <a:t>, that an individual applicant or student has a </a:t>
            </a:r>
            <a:r>
              <a:rPr lang="en-US" sz="2000" b="1">
                <a:solidFill>
                  <a:schemeClr val="bg1"/>
                </a:solidFill>
                <a:latin typeface="Calibri"/>
                <a:ea typeface="Calibri" panose="020F0502020204030204" pitchFamily="34" charset="0"/>
                <a:cs typeface="Calibri"/>
              </a:rPr>
              <a:t>medical condition or disability that may pose a significant risk of substantial harm to the health or safety of others</a:t>
            </a:r>
            <a:r>
              <a:rPr lang="en-US" sz="2000">
                <a:solidFill>
                  <a:schemeClr val="bg1"/>
                </a:solidFill>
                <a:latin typeface="Calibri"/>
                <a:ea typeface="Calibri" panose="020F0502020204030204" pitchFamily="34" charset="0"/>
                <a:cs typeface="Calibri"/>
              </a:rPr>
              <a:t>. </a:t>
            </a:r>
            <a:endParaRPr lang="en-US" sz="2000">
              <a:solidFill>
                <a:schemeClr val="bg1"/>
              </a:solidFill>
              <a:latin typeface="Calibri"/>
              <a:ea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3934E115-DF7B-C944-B002-87A59EA85425}"/>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E0F54999-731E-66F5-9E70-77168EA22FD7}"/>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Graphic 2" descr="Medical with solid fill">
            <a:extLst>
              <a:ext uri="{FF2B5EF4-FFF2-40B4-BE49-F238E27FC236}">
                <a16:creationId xmlns:a16="http://schemas.microsoft.com/office/drawing/2014/main" id="{BF0B6E48-5F64-8A4C-F803-5430C48CD4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671" y="229293"/>
            <a:ext cx="709814" cy="709814"/>
          </a:xfrm>
          <a:prstGeom prst="rect">
            <a:avLst/>
          </a:prstGeom>
        </p:spPr>
      </p:pic>
      <p:sp>
        <p:nvSpPr>
          <p:cNvPr id="12" name="TextBox 11">
            <a:extLst>
              <a:ext uri="{FF2B5EF4-FFF2-40B4-BE49-F238E27FC236}">
                <a16:creationId xmlns:a16="http://schemas.microsoft.com/office/drawing/2014/main" id="{B74EDA45-F838-C5A9-E345-D44D36D96B34}"/>
              </a:ext>
            </a:extLst>
          </p:cNvPr>
          <p:cNvSpPr txBox="1"/>
          <p:nvPr/>
        </p:nvSpPr>
        <p:spPr>
          <a:xfrm>
            <a:off x="468872" y="1376793"/>
            <a:ext cx="5194765" cy="646331"/>
          </a:xfrm>
          <a:prstGeom prst="rect">
            <a:avLst/>
          </a:prstGeom>
          <a:noFill/>
        </p:spPr>
        <p:txBody>
          <a:bodyPr wrap="square" rtlCol="0">
            <a:spAutoFit/>
          </a:bodyPr>
          <a:lstStyle/>
          <a:p>
            <a:r>
              <a:rPr lang="en-US" i="1">
                <a:solidFill>
                  <a:schemeClr val="bg1"/>
                </a:solidFill>
                <a:latin typeface="Calibri" panose="020F0502020204030204" pitchFamily="34" charset="0"/>
                <a:ea typeface="Calibri" panose="020F0502020204030204" pitchFamily="34" charset="0"/>
                <a:cs typeface="Calibri" panose="020F0502020204030204" pitchFamily="34" charset="0"/>
              </a:rPr>
              <a:t>Form 2-04 – Individualized Assessment of a Possible Direct Threat </a:t>
            </a:r>
          </a:p>
        </p:txBody>
      </p:sp>
      <p:sp>
        <p:nvSpPr>
          <p:cNvPr id="6" name="TextBox 5">
            <a:extLst>
              <a:ext uri="{FF2B5EF4-FFF2-40B4-BE49-F238E27FC236}">
                <a16:creationId xmlns:a16="http://schemas.microsoft.com/office/drawing/2014/main" id="{229CEC2B-6E3C-E792-E2F3-129F7920979B}"/>
              </a:ext>
            </a:extLst>
          </p:cNvPr>
          <p:cNvSpPr txBox="1"/>
          <p:nvPr/>
        </p:nvSpPr>
        <p:spPr>
          <a:xfrm>
            <a:off x="454528" y="936919"/>
            <a:ext cx="4418978" cy="490241"/>
          </a:xfrm>
          <a:prstGeom prst="rect">
            <a:avLst/>
          </a:prstGeom>
          <a:noFill/>
        </p:spPr>
        <p:txBody>
          <a:bodyPr wrap="square" rtlCol="0" anchor="ctr" anchorCtr="0">
            <a:noAutofit/>
          </a:bodyPr>
          <a:lstStyle/>
          <a:p>
            <a:pPr>
              <a:spcBef>
                <a:spcPts val="600"/>
              </a:spcBef>
            </a:pP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Policy </a:t>
            </a:r>
            <a:r>
              <a:rPr lang="en-US" b="1">
                <a:solidFill>
                  <a:schemeClr val="bg1"/>
                </a:solidFill>
                <a:latin typeface="Calibri" panose="020F0502020204030204" pitchFamily="34" charset="0"/>
                <a:ea typeface="Calibri" panose="020F0502020204030204" pitchFamily="34" charset="0"/>
                <a:cs typeface="Calibri" panose="020F0502020204030204" pitchFamily="34" charset="0"/>
              </a:rPr>
              <a:t>(cont.)</a:t>
            </a:r>
          </a:p>
        </p:txBody>
      </p:sp>
      <p:sp>
        <p:nvSpPr>
          <p:cNvPr id="14" name="TextBox 13">
            <a:extLst>
              <a:ext uri="{FF2B5EF4-FFF2-40B4-BE49-F238E27FC236}">
                <a16:creationId xmlns:a16="http://schemas.microsoft.com/office/drawing/2014/main" id="{57ECD468-E26B-0D11-9076-316CC157694E}"/>
              </a:ext>
            </a:extLst>
          </p:cNvPr>
          <p:cNvSpPr txBox="1"/>
          <p:nvPr/>
        </p:nvSpPr>
        <p:spPr>
          <a:xfrm>
            <a:off x="10752994" y="6344663"/>
            <a:ext cx="1829308" cy="276999"/>
          </a:xfrm>
          <a:prstGeom prst="rect">
            <a:avLst/>
          </a:prstGeom>
          <a:noFill/>
        </p:spPr>
        <p:txBody>
          <a:bodyPr wrap="square">
            <a:spAutoFit/>
          </a:bodyPr>
          <a:lstStyle/>
          <a:p>
            <a:pPr algn="r"/>
            <a:fld id="{8E591227-F9EB-4B2B-9432-842143BA1678}" type="slidenum">
              <a:rPr lang="en-US" sz="1200" smtClean="0">
                <a:solidFill>
                  <a:schemeClr val="bg1"/>
                </a:solidFill>
                <a:latin typeface="Calibri" panose="020F0502020204030204" pitchFamily="34" charset="0"/>
                <a:ea typeface="Calibri" panose="020F0502020204030204" pitchFamily="34" charset="0"/>
                <a:cs typeface="Calibri" panose="020F0502020204030204" pitchFamily="34" charset="0"/>
              </a:rPr>
              <a:pPr algn="r"/>
              <a:t>12</a:t>
            </a:fld>
            <a:endParaRPr lang="en-US" sz="12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erson with their hands on their face&#10;&#10;Description automatically generated">
            <a:extLst>
              <a:ext uri="{FF2B5EF4-FFF2-40B4-BE49-F238E27FC236}">
                <a16:creationId xmlns:a16="http://schemas.microsoft.com/office/drawing/2014/main" id="{460B45E0-D7B8-A39E-8ECD-0ED651F994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132511" y="-9236"/>
            <a:ext cx="6055816" cy="6858000"/>
          </a:xfrm>
          <a:prstGeom prst="rect">
            <a:avLst/>
          </a:prstGeom>
        </p:spPr>
      </p:pic>
    </p:spTree>
    <p:extLst>
      <p:ext uri="{BB962C8B-B14F-4D97-AF65-F5344CB8AC3E}">
        <p14:creationId xmlns:p14="http://schemas.microsoft.com/office/powerpoint/2010/main" val="4098859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7F552F-DD33-AF92-B215-81EDBDFF6305}"/>
              </a:ext>
            </a:extLst>
          </p:cNvPr>
          <p:cNvSpPr>
            <a:spLocks noGrp="1"/>
          </p:cNvSpPr>
          <p:nvPr>
            <p:ph type="title"/>
          </p:nvPr>
        </p:nvSpPr>
        <p:spPr>
          <a:xfrm>
            <a:off x="784459" y="468882"/>
            <a:ext cx="10515600" cy="487698"/>
          </a:xfrm>
        </p:spPr>
        <p:txBody>
          <a:bodyPr/>
          <a:lstStyle/>
          <a:p>
            <a:r>
              <a:rPr lang="en-US">
                <a:solidFill>
                  <a:schemeClr val="accent1"/>
                </a:solidFill>
              </a:rPr>
              <a:t>Key Points </a:t>
            </a:r>
            <a:r>
              <a:rPr lang="en-US"/>
              <a:t>from Policy (2-04 and 2-05)</a:t>
            </a:r>
          </a:p>
        </p:txBody>
      </p:sp>
      <p:sp>
        <p:nvSpPr>
          <p:cNvPr id="5" name="Freeform: Shape 4">
            <a:extLst>
              <a:ext uri="{FF2B5EF4-FFF2-40B4-BE49-F238E27FC236}">
                <a16:creationId xmlns:a16="http://schemas.microsoft.com/office/drawing/2014/main" id="{27F14FF2-C9CE-99C7-B09F-1C2E7F5CA915}"/>
              </a:ext>
            </a:extLst>
          </p:cNvPr>
          <p:cNvSpPr/>
          <p:nvPr/>
        </p:nvSpPr>
        <p:spPr>
          <a:xfrm>
            <a:off x="827190" y="1867288"/>
            <a:ext cx="2748545" cy="4267448"/>
          </a:xfrm>
          <a:custGeom>
            <a:avLst/>
            <a:gdLst>
              <a:gd name="connsiteX0" fmla="*/ 0 w 2307361"/>
              <a:gd name="connsiteY0" fmla="*/ 0 h 2836490"/>
              <a:gd name="connsiteX1" fmla="*/ 2307361 w 2307361"/>
              <a:gd name="connsiteY1" fmla="*/ 0 h 2836490"/>
              <a:gd name="connsiteX2" fmla="*/ 2307361 w 2307361"/>
              <a:gd name="connsiteY2" fmla="*/ 2836490 h 2836490"/>
              <a:gd name="connsiteX3" fmla="*/ 0 w 2307361"/>
              <a:gd name="connsiteY3" fmla="*/ 2836490 h 2836490"/>
              <a:gd name="connsiteX4" fmla="*/ 0 w 2307361"/>
              <a:gd name="connsiteY4" fmla="*/ 0 h 2836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361" h="2836490">
                <a:moveTo>
                  <a:pt x="0" y="0"/>
                </a:moveTo>
                <a:lnTo>
                  <a:pt x="2307361" y="0"/>
                </a:lnTo>
                <a:lnTo>
                  <a:pt x="2307361" y="2836490"/>
                </a:lnTo>
                <a:lnTo>
                  <a:pt x="0" y="28364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800100">
              <a:lnSpc>
                <a:spcPct val="109000"/>
              </a:lnSpc>
              <a:spcBef>
                <a:spcPts val="600"/>
              </a:spcBef>
              <a:defRPr b="1"/>
            </a:pPr>
            <a:r>
              <a:rPr lang="en-US" sz="1800" b="0" kern="1200">
                <a:latin typeface="Calibri" panose="020F0502020204030204" pitchFamily="34" charset="0"/>
                <a:ea typeface="Calibri" panose="020F0502020204030204" pitchFamily="34" charset="0"/>
                <a:cs typeface="Calibri" panose="020F0502020204030204" pitchFamily="34" charset="0"/>
              </a:rPr>
              <a:t>Job Corps cannot routinely call applicants to discuss their health care needs without a proper reason to do so and only when in alignment with Job Corps policy. </a:t>
            </a:r>
          </a:p>
          <a:p>
            <a:pPr defTabSz="800100">
              <a:lnSpc>
                <a:spcPct val="109000"/>
              </a:lnSpc>
              <a:spcBef>
                <a:spcPts val="600"/>
              </a:spcBef>
              <a:defRPr b="1"/>
            </a:pPr>
            <a:r>
              <a:rPr lang="en-US">
                <a:latin typeface="Calibri" panose="020F0502020204030204" pitchFamily="34" charset="0"/>
                <a:ea typeface="Calibri" panose="020F0502020204030204" pitchFamily="34" charset="0"/>
                <a:cs typeface="Calibri" panose="020F0502020204030204" pitchFamily="34" charset="0"/>
              </a:rPr>
              <a:t>Doing so potentially can be </a:t>
            </a:r>
            <a:r>
              <a:rPr lang="en-US">
                <a:solidFill>
                  <a:schemeClr val="accent1"/>
                </a:solidFill>
                <a:latin typeface="Calibri" panose="020F0502020204030204" pitchFamily="34" charset="0"/>
                <a:ea typeface="Calibri" panose="020F0502020204030204" pitchFamily="34" charset="0"/>
                <a:cs typeface="Calibri" panose="020F0502020204030204" pitchFamily="34" charset="0"/>
              </a:rPr>
              <a:t>construed as “fishing” for protected health information,</a:t>
            </a:r>
            <a:r>
              <a:rPr lang="en-US">
                <a:latin typeface="Calibri" panose="020F0502020204030204" pitchFamily="34" charset="0"/>
                <a:ea typeface="Calibri" panose="020F0502020204030204" pitchFamily="34" charset="0"/>
                <a:cs typeface="Calibri" panose="020F0502020204030204" pitchFamily="34" charset="0"/>
              </a:rPr>
              <a:t> which only may be reviewed/discussed when voluntarily disclosed.</a:t>
            </a:r>
          </a:p>
          <a:p>
            <a:pPr marL="0" lvl="0" indent="0" algn="l" defTabSz="800100">
              <a:lnSpc>
                <a:spcPct val="100000"/>
              </a:lnSpc>
              <a:spcBef>
                <a:spcPct val="0"/>
              </a:spcBef>
              <a:spcAft>
                <a:spcPct val="35000"/>
              </a:spcAft>
              <a:buNone/>
              <a:defRPr b="1"/>
            </a:pPr>
            <a:endParaRPr lang="en-US" sz="1800" b="0" kern="1200">
              <a:latin typeface="Calibri" panose="020F0502020204030204" pitchFamily="34" charset="0"/>
              <a:ea typeface="Calibri" panose="020F0502020204030204" pitchFamily="34" charset="0"/>
              <a:cs typeface="Calibri" panose="020F0502020204030204" pitchFamily="34" charset="0"/>
            </a:endParaRPr>
          </a:p>
        </p:txBody>
      </p:sp>
      <p:sp>
        <p:nvSpPr>
          <p:cNvPr id="8" name="Freeform: Shape 7">
            <a:extLst>
              <a:ext uri="{FF2B5EF4-FFF2-40B4-BE49-F238E27FC236}">
                <a16:creationId xmlns:a16="http://schemas.microsoft.com/office/drawing/2014/main" id="{E9C1D85A-6306-6B90-C8CE-6BADEC371BFE}"/>
              </a:ext>
            </a:extLst>
          </p:cNvPr>
          <p:cNvSpPr/>
          <p:nvPr/>
        </p:nvSpPr>
        <p:spPr>
          <a:xfrm>
            <a:off x="821853" y="4246432"/>
            <a:ext cx="2307361" cy="2294611"/>
          </a:xfrm>
          <a:custGeom>
            <a:avLst/>
            <a:gdLst>
              <a:gd name="connsiteX0" fmla="*/ 0 w 2307361"/>
              <a:gd name="connsiteY0" fmla="*/ 0 h 1226900"/>
              <a:gd name="connsiteX1" fmla="*/ 2307361 w 2307361"/>
              <a:gd name="connsiteY1" fmla="*/ 0 h 1226900"/>
              <a:gd name="connsiteX2" fmla="*/ 2307361 w 2307361"/>
              <a:gd name="connsiteY2" fmla="*/ 1226900 h 1226900"/>
              <a:gd name="connsiteX3" fmla="*/ 0 w 2307361"/>
              <a:gd name="connsiteY3" fmla="*/ 1226900 h 1226900"/>
              <a:gd name="connsiteX4" fmla="*/ 0 w 2307361"/>
              <a:gd name="connsiteY4" fmla="*/ 0 h 1226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361" h="1226900">
                <a:moveTo>
                  <a:pt x="0" y="0"/>
                </a:moveTo>
                <a:lnTo>
                  <a:pt x="2307361" y="0"/>
                </a:lnTo>
                <a:lnTo>
                  <a:pt x="2307361" y="1226900"/>
                </a:lnTo>
                <a:lnTo>
                  <a:pt x="0" y="12269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endParaRPr lang="en-US" kern="1200">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descr="Doctor">
            <a:extLst>
              <a:ext uri="{FF2B5EF4-FFF2-40B4-BE49-F238E27FC236}">
                <a16:creationId xmlns:a16="http://schemas.microsoft.com/office/drawing/2014/main" id="{FFF0B4FF-5A26-1279-2A59-2B9F1971B9D5}"/>
              </a:ext>
            </a:extLst>
          </p:cNvPr>
          <p:cNvSpPr/>
          <p:nvPr/>
        </p:nvSpPr>
        <p:spPr>
          <a:xfrm>
            <a:off x="5590683" y="1240538"/>
            <a:ext cx="807576" cy="69525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D435F01C-AA0A-8DEA-412E-B1E55F94205A}"/>
              </a:ext>
            </a:extLst>
          </p:cNvPr>
          <p:cNvSpPr/>
          <p:nvPr/>
        </p:nvSpPr>
        <p:spPr>
          <a:xfrm>
            <a:off x="4809539" y="1854181"/>
            <a:ext cx="2665221" cy="3662904"/>
          </a:xfrm>
          <a:custGeom>
            <a:avLst/>
            <a:gdLst>
              <a:gd name="connsiteX0" fmla="*/ 0 w 2307361"/>
              <a:gd name="connsiteY0" fmla="*/ 0 h 2836490"/>
              <a:gd name="connsiteX1" fmla="*/ 2307361 w 2307361"/>
              <a:gd name="connsiteY1" fmla="*/ 0 h 2836490"/>
              <a:gd name="connsiteX2" fmla="*/ 2307361 w 2307361"/>
              <a:gd name="connsiteY2" fmla="*/ 2836490 h 2836490"/>
              <a:gd name="connsiteX3" fmla="*/ 0 w 2307361"/>
              <a:gd name="connsiteY3" fmla="*/ 2836490 h 2836490"/>
              <a:gd name="connsiteX4" fmla="*/ 0 w 2307361"/>
              <a:gd name="connsiteY4" fmla="*/ 0 h 2836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361" h="2836490">
                <a:moveTo>
                  <a:pt x="0" y="0"/>
                </a:moveTo>
                <a:lnTo>
                  <a:pt x="2307361" y="0"/>
                </a:lnTo>
                <a:lnTo>
                  <a:pt x="2307361" y="2836490"/>
                </a:lnTo>
                <a:lnTo>
                  <a:pt x="0" y="28364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109000"/>
              </a:lnSpc>
              <a:spcBef>
                <a:spcPts val="600"/>
              </a:spcBef>
              <a:buNone/>
              <a:defRPr b="1"/>
            </a:pPr>
            <a:r>
              <a:rPr lang="en-US" sz="1800" b="0" kern="1200">
                <a:latin typeface="Calibri" panose="020F0502020204030204" pitchFamily="34" charset="0"/>
                <a:ea typeface="Calibri" panose="020F0502020204030204" pitchFamily="34" charset="0"/>
                <a:cs typeface="Calibri" panose="020F0502020204030204" pitchFamily="34" charset="0"/>
              </a:rPr>
              <a:t>The assessment of whether health care needs exceed those of basic health responsibilities must only be conducted by </a:t>
            </a:r>
            <a:r>
              <a:rPr lang="en-US" sz="1800" b="1" kern="1200">
                <a:solidFill>
                  <a:schemeClr val="accent1"/>
                </a:solidFill>
                <a:latin typeface="Calibri" panose="020F0502020204030204" pitchFamily="34" charset="0"/>
                <a:ea typeface="Calibri" panose="020F0502020204030204" pitchFamily="34" charset="0"/>
                <a:cs typeface="Calibri" panose="020F0502020204030204" pitchFamily="34" charset="0"/>
              </a:rPr>
              <a:t>qualified health professionals </a:t>
            </a:r>
            <a:r>
              <a:rPr lang="en-US" sz="1800" b="1" u="sng" kern="1200">
                <a:latin typeface="Calibri" panose="020F0502020204030204" pitchFamily="34" charset="0"/>
                <a:ea typeface="Calibri" panose="020F0502020204030204" pitchFamily="34" charset="0"/>
                <a:cs typeface="Calibri" panose="020F0502020204030204" pitchFamily="34" charset="0"/>
              </a:rPr>
              <a:t>who have current, documented expertise in the medical condition(s) or disability or disabilities involved in a particular case</a:t>
            </a:r>
            <a:r>
              <a:rPr lang="en-US" sz="1800" b="0" kern="1200">
                <a:latin typeface="Calibri" panose="020F0502020204030204" pitchFamily="34" charset="0"/>
                <a:ea typeface="Calibri" panose="020F0502020204030204" pitchFamily="34" charset="0"/>
                <a:cs typeface="Calibri" panose="020F0502020204030204" pitchFamily="34" charset="0"/>
              </a:rPr>
              <a:t>. </a:t>
            </a:r>
          </a:p>
        </p:txBody>
      </p:sp>
      <p:sp>
        <p:nvSpPr>
          <p:cNvPr id="12" name="Rectangle 11">
            <a:extLst>
              <a:ext uri="{FF2B5EF4-FFF2-40B4-BE49-F238E27FC236}">
                <a16:creationId xmlns:a16="http://schemas.microsoft.com/office/drawing/2014/main" id="{27F67007-A771-4D11-4B06-EBDFE84227E2}"/>
              </a:ext>
            </a:extLst>
          </p:cNvPr>
          <p:cNvSpPr/>
          <p:nvPr/>
        </p:nvSpPr>
        <p:spPr>
          <a:xfrm>
            <a:off x="3533004" y="4746453"/>
            <a:ext cx="2307361" cy="12269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8BB09C27-E051-274E-234A-E076DD70586D}"/>
              </a:ext>
            </a:extLst>
          </p:cNvPr>
          <p:cNvSpPr/>
          <p:nvPr/>
        </p:nvSpPr>
        <p:spPr>
          <a:xfrm>
            <a:off x="8708564" y="1867288"/>
            <a:ext cx="2307361" cy="2836490"/>
          </a:xfrm>
          <a:custGeom>
            <a:avLst/>
            <a:gdLst>
              <a:gd name="connsiteX0" fmla="*/ 0 w 2307361"/>
              <a:gd name="connsiteY0" fmla="*/ 0 h 2836490"/>
              <a:gd name="connsiteX1" fmla="*/ 2307361 w 2307361"/>
              <a:gd name="connsiteY1" fmla="*/ 0 h 2836490"/>
              <a:gd name="connsiteX2" fmla="*/ 2307361 w 2307361"/>
              <a:gd name="connsiteY2" fmla="*/ 2836490 h 2836490"/>
              <a:gd name="connsiteX3" fmla="*/ 0 w 2307361"/>
              <a:gd name="connsiteY3" fmla="*/ 2836490 h 2836490"/>
              <a:gd name="connsiteX4" fmla="*/ 0 w 2307361"/>
              <a:gd name="connsiteY4" fmla="*/ 0 h 2836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361" h="2836490">
                <a:moveTo>
                  <a:pt x="0" y="0"/>
                </a:moveTo>
                <a:lnTo>
                  <a:pt x="2307361" y="0"/>
                </a:lnTo>
                <a:lnTo>
                  <a:pt x="2307361" y="2836490"/>
                </a:lnTo>
                <a:lnTo>
                  <a:pt x="0" y="28364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800100">
              <a:lnSpc>
                <a:spcPct val="109000"/>
              </a:lnSpc>
              <a:spcBef>
                <a:spcPts val="600"/>
              </a:spcBef>
              <a:buNone/>
              <a:defRPr b="1"/>
            </a:pPr>
            <a:r>
              <a:rPr lang="en-US" sz="1800" b="0" kern="1200">
                <a:latin typeface="Calibri" panose="020F0502020204030204" pitchFamily="34" charset="0"/>
                <a:ea typeface="Calibri" panose="020F0502020204030204" pitchFamily="34" charset="0"/>
                <a:cs typeface="Calibri" panose="020F0502020204030204" pitchFamily="34" charset="0"/>
              </a:rPr>
              <a:t>Job Corps cannot assess applicant for direct threat to others </a:t>
            </a:r>
            <a:r>
              <a:rPr lang="en-US" sz="1800" b="1" u="sng" kern="1200">
                <a:latin typeface="Calibri" panose="020F0502020204030204" pitchFamily="34" charset="0"/>
                <a:ea typeface="Calibri" panose="020F0502020204030204" pitchFamily="34" charset="0"/>
                <a:cs typeface="Calibri" panose="020F0502020204030204" pitchFamily="34" charset="0"/>
              </a:rPr>
              <a:t>unless there is a reasonable belief, based on objective evidence of the need to do so</a:t>
            </a:r>
            <a:r>
              <a:rPr lang="en-US" sz="1800" b="0" kern="1200">
                <a:latin typeface="Calibri" panose="020F0502020204030204" pitchFamily="34" charset="0"/>
                <a:ea typeface="Calibri" panose="020F0502020204030204" pitchFamily="34" charset="0"/>
                <a:cs typeface="Calibri" panose="020F0502020204030204" pitchFamily="34" charset="0"/>
              </a:rPr>
              <a:t>.</a:t>
            </a:r>
          </a:p>
        </p:txBody>
      </p:sp>
      <p:sp>
        <p:nvSpPr>
          <p:cNvPr id="18" name="Rectangle 17">
            <a:extLst>
              <a:ext uri="{FF2B5EF4-FFF2-40B4-BE49-F238E27FC236}">
                <a16:creationId xmlns:a16="http://schemas.microsoft.com/office/drawing/2014/main" id="{9A9D576D-B106-21BD-CAEF-90F52DD7065E}"/>
              </a:ext>
            </a:extLst>
          </p:cNvPr>
          <p:cNvSpPr/>
          <p:nvPr/>
        </p:nvSpPr>
        <p:spPr>
          <a:xfrm>
            <a:off x="6244154" y="4746453"/>
            <a:ext cx="2307361" cy="12269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Rectangle 20">
            <a:extLst>
              <a:ext uri="{FF2B5EF4-FFF2-40B4-BE49-F238E27FC236}">
                <a16:creationId xmlns:a16="http://schemas.microsoft.com/office/drawing/2014/main" id="{A327D174-CB0F-0979-9939-91BF2D245F3E}"/>
              </a:ext>
            </a:extLst>
          </p:cNvPr>
          <p:cNvSpPr/>
          <p:nvPr/>
        </p:nvSpPr>
        <p:spPr>
          <a:xfrm>
            <a:off x="8955304" y="4746453"/>
            <a:ext cx="2307361" cy="12269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 name="TextBox 1">
            <a:extLst>
              <a:ext uri="{FF2B5EF4-FFF2-40B4-BE49-F238E27FC236}">
                <a16:creationId xmlns:a16="http://schemas.microsoft.com/office/drawing/2014/main" id="{6A958E96-6616-18A9-54F1-EBF6DF22990E}"/>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13</a:t>
            </a:fld>
            <a:endParaRPr lang="en-US" sz="1200">
              <a:latin typeface="Calibri" panose="020F0502020204030204" pitchFamily="34" charset="0"/>
              <a:ea typeface="Calibri" panose="020F0502020204030204" pitchFamily="34" charset="0"/>
              <a:cs typeface="Calibri" panose="020F0502020204030204" pitchFamily="34" charset="0"/>
            </a:endParaRPr>
          </a:p>
        </p:txBody>
      </p:sp>
      <p:pic>
        <p:nvPicPr>
          <p:cNvPr id="23" name="Graphic 22" descr="Receiver with solid fill">
            <a:extLst>
              <a:ext uri="{FF2B5EF4-FFF2-40B4-BE49-F238E27FC236}">
                <a16:creationId xmlns:a16="http://schemas.microsoft.com/office/drawing/2014/main" id="{5CB7CDF7-4E71-F7E0-5F74-7B4654148C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87984" y="1300615"/>
            <a:ext cx="575098" cy="575098"/>
          </a:xfrm>
          <a:prstGeom prst="rect">
            <a:avLst/>
          </a:prstGeom>
        </p:spPr>
      </p:pic>
      <p:pic>
        <p:nvPicPr>
          <p:cNvPr id="27" name="Graphic 26" descr="Person with idea with solid fill">
            <a:extLst>
              <a:ext uri="{FF2B5EF4-FFF2-40B4-BE49-F238E27FC236}">
                <a16:creationId xmlns:a16="http://schemas.microsoft.com/office/drawing/2014/main" id="{6721B469-FFDC-08D1-1E0A-9708D882D3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51732" y="1038778"/>
            <a:ext cx="914400" cy="914400"/>
          </a:xfrm>
          <a:prstGeom prst="rect">
            <a:avLst/>
          </a:prstGeom>
        </p:spPr>
      </p:pic>
      <p:sp>
        <p:nvSpPr>
          <p:cNvPr id="29" name="TextBox 28">
            <a:extLst>
              <a:ext uri="{FF2B5EF4-FFF2-40B4-BE49-F238E27FC236}">
                <a16:creationId xmlns:a16="http://schemas.microsoft.com/office/drawing/2014/main" id="{F2C19C27-47B2-EABF-1AFD-0A460149A94C}"/>
              </a:ext>
            </a:extLst>
          </p:cNvPr>
          <p:cNvSpPr txBox="1"/>
          <p:nvPr/>
        </p:nvSpPr>
        <p:spPr>
          <a:xfrm>
            <a:off x="2085346" y="5973353"/>
            <a:ext cx="8625826" cy="646331"/>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a:solidFill>
                  <a:schemeClr val="bg1"/>
                </a:solidFill>
                <a:latin typeface="Calibri" panose="020F0502020204030204" pitchFamily="34" charset="0"/>
                <a:ea typeface="Calibri" panose="020F0502020204030204" pitchFamily="34" charset="0"/>
                <a:cs typeface="Calibri" panose="020F0502020204030204" pitchFamily="34" charset="0"/>
              </a:rPr>
              <a:t>The Regional Health Specialists guide that it is critically important for each licensed health professional to practice within the scope of their own expertise.</a:t>
            </a:r>
          </a:p>
        </p:txBody>
      </p:sp>
    </p:spTree>
    <p:extLst>
      <p:ext uri="{BB962C8B-B14F-4D97-AF65-F5344CB8AC3E}">
        <p14:creationId xmlns:p14="http://schemas.microsoft.com/office/powerpoint/2010/main" val="712107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42">
            <a:extLst>
              <a:ext uri="{FF2B5EF4-FFF2-40B4-BE49-F238E27FC236}">
                <a16:creationId xmlns:a16="http://schemas.microsoft.com/office/drawing/2014/main" id="{BAC92212-B279-45F7-85AF-5C8680558779}"/>
              </a:ext>
            </a:extLst>
          </p:cNvPr>
          <p:cNvSpPr>
            <a:spLocks noGrp="1"/>
          </p:cNvSpPr>
          <p:nvPr>
            <p:ph type="sldNum" sz="quarter" idx="4"/>
          </p:nvPr>
        </p:nvSpPr>
        <p:spPr/>
        <p:txBody>
          <a:bodyPr/>
          <a:lstStyle/>
          <a:p>
            <a:fld id="{FE6444CC-FEB2-47C7-9B2D-2BC3404A0D8A}" type="slidenum">
              <a:rPr lang="en-US" smtClean="0"/>
              <a:pPr/>
              <a:t>14</a:t>
            </a:fld>
            <a:endParaRPr lang="en-US"/>
          </a:p>
        </p:txBody>
      </p:sp>
      <p:sp>
        <p:nvSpPr>
          <p:cNvPr id="34" name="Title 110">
            <a:extLst>
              <a:ext uri="{FF2B5EF4-FFF2-40B4-BE49-F238E27FC236}">
                <a16:creationId xmlns:a16="http://schemas.microsoft.com/office/drawing/2014/main" id="{ED0F2A1A-124E-4CBE-B760-87CCF00299DA}"/>
              </a:ext>
            </a:extLst>
          </p:cNvPr>
          <p:cNvSpPr txBox="1">
            <a:spLocks/>
          </p:cNvSpPr>
          <p:nvPr/>
        </p:nvSpPr>
        <p:spPr>
          <a:xfrm>
            <a:off x="975570" y="233015"/>
            <a:ext cx="10262465" cy="924095"/>
          </a:xfrm>
          <a:prstGeom prst="rect">
            <a:avLst/>
          </a:prstGeom>
        </p:spPr>
        <p:txBody>
          <a:bodyPr>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algn="l"/>
            <a:r>
              <a:rPr lang="en-US" b="1">
                <a:latin typeface="Verdana Pro Black" panose="020B0A04030504040204" pitchFamily="34" charset="0"/>
              </a:rPr>
              <a:t>When HWDs Can Call </a:t>
            </a:r>
            <a:r>
              <a:rPr lang="en-US" b="1">
                <a:solidFill>
                  <a:schemeClr val="accent1"/>
                </a:solidFill>
                <a:latin typeface="Verdana Pro Black" panose="020B0A04030504040204" pitchFamily="34" charset="0"/>
              </a:rPr>
              <a:t>During the Preliminary Applicant File Review </a:t>
            </a:r>
          </a:p>
        </p:txBody>
      </p:sp>
      <p:pic>
        <p:nvPicPr>
          <p:cNvPr id="13" name="Picture 12" descr="A person holding a phone and giving a thumbs up&#10;&#10;Description automatically generated">
            <a:extLst>
              <a:ext uri="{FF2B5EF4-FFF2-40B4-BE49-F238E27FC236}">
                <a16:creationId xmlns:a16="http://schemas.microsoft.com/office/drawing/2014/main" id="{FBEBDFD0-B81A-9E36-B288-8BAB09DFDF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62651" y="1270421"/>
            <a:ext cx="10287000" cy="3480971"/>
          </a:xfrm>
          <a:prstGeom prst="rect">
            <a:avLst/>
          </a:prstGeom>
        </p:spPr>
      </p:pic>
      <p:sp>
        <p:nvSpPr>
          <p:cNvPr id="8" name="Rectangle 7">
            <a:extLst>
              <a:ext uri="{FF2B5EF4-FFF2-40B4-BE49-F238E27FC236}">
                <a16:creationId xmlns:a16="http://schemas.microsoft.com/office/drawing/2014/main" id="{1CFF0336-8623-4D68-AF5C-FE5554B4AE7D}"/>
              </a:ext>
            </a:extLst>
          </p:cNvPr>
          <p:cNvSpPr/>
          <p:nvPr/>
        </p:nvSpPr>
        <p:spPr>
          <a:xfrm>
            <a:off x="1476374" y="4507745"/>
            <a:ext cx="4619625" cy="20146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0" name="Rectangle 29">
            <a:extLst>
              <a:ext uri="{FF2B5EF4-FFF2-40B4-BE49-F238E27FC236}">
                <a16:creationId xmlns:a16="http://schemas.microsoft.com/office/drawing/2014/main" id="{92003762-2F44-4C50-A099-9071554B3E70}"/>
              </a:ext>
            </a:extLst>
          </p:cNvPr>
          <p:cNvSpPr/>
          <p:nvPr/>
        </p:nvSpPr>
        <p:spPr>
          <a:xfrm>
            <a:off x="6096001" y="4502802"/>
            <a:ext cx="4619625" cy="20146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5" name="TextBox 54">
            <a:extLst>
              <a:ext uri="{FF2B5EF4-FFF2-40B4-BE49-F238E27FC236}">
                <a16:creationId xmlns:a16="http://schemas.microsoft.com/office/drawing/2014/main" id="{3A90AFFF-1EC0-4346-8256-575B46CF9C4D}"/>
              </a:ext>
            </a:extLst>
          </p:cNvPr>
          <p:cNvSpPr txBox="1"/>
          <p:nvPr/>
        </p:nvSpPr>
        <p:spPr>
          <a:xfrm>
            <a:off x="1802216" y="4962221"/>
            <a:ext cx="4085112" cy="1082604"/>
          </a:xfrm>
          <a:prstGeom prst="rect">
            <a:avLst/>
          </a:prstGeom>
          <a:noFill/>
        </p:spPr>
        <p:txBody>
          <a:bodyPr wrap="square" rtlCol="0">
            <a:spAutoFit/>
          </a:bodyPr>
          <a:lstStyle/>
          <a:p>
            <a:pPr algn="ctr">
              <a:lnSpc>
                <a:spcPct val="109000"/>
              </a:lnSpc>
              <a:spcBef>
                <a:spcPts val="600"/>
              </a:spcBef>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The HWD may call the applicant during the </a:t>
            </a:r>
            <a:r>
              <a:rPr lang="en-US" sz="2000" b="1" u="sng">
                <a:solidFill>
                  <a:schemeClr val="bg1"/>
                </a:solidFill>
                <a:latin typeface="Calibri" panose="020F0502020204030204" pitchFamily="34" charset="0"/>
                <a:ea typeface="Calibri" panose="020F0502020204030204" pitchFamily="34" charset="0"/>
                <a:cs typeface="Calibri" panose="020F0502020204030204" pitchFamily="34" charset="0"/>
              </a:rPr>
              <a:t>preliminary review </a:t>
            </a: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to ask about/gather information IF…</a:t>
            </a:r>
          </a:p>
        </p:txBody>
      </p:sp>
      <p:sp>
        <p:nvSpPr>
          <p:cNvPr id="6" name="TextBox 5">
            <a:extLst>
              <a:ext uri="{FF2B5EF4-FFF2-40B4-BE49-F238E27FC236}">
                <a16:creationId xmlns:a16="http://schemas.microsoft.com/office/drawing/2014/main" id="{2901F713-3AA9-7AD4-EFB5-498A41531CAA}"/>
              </a:ext>
            </a:extLst>
          </p:cNvPr>
          <p:cNvSpPr txBox="1"/>
          <p:nvPr/>
        </p:nvSpPr>
        <p:spPr>
          <a:xfrm>
            <a:off x="6363257" y="4722451"/>
            <a:ext cx="4085112" cy="1753557"/>
          </a:xfrm>
          <a:prstGeom prst="rect">
            <a:avLst/>
          </a:prstGeom>
          <a:noFill/>
        </p:spPr>
        <p:txBody>
          <a:bodyPr wrap="square" rtlCol="0">
            <a:spAutoFit/>
          </a:bodyPr>
          <a:lstStyle/>
          <a:p>
            <a:pPr algn="ctr">
              <a:lnSpc>
                <a:spcPct val="109000"/>
              </a:lnSpc>
              <a:spcBef>
                <a:spcPts val="600"/>
              </a:spcBef>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There are affirmative responses on the 653 Health Questionnaire, but no documentation was provided related to those affirmative responses.</a:t>
            </a:r>
          </a:p>
        </p:txBody>
      </p:sp>
      <p:sp>
        <p:nvSpPr>
          <p:cNvPr id="2" name="TextBox 1">
            <a:extLst>
              <a:ext uri="{FF2B5EF4-FFF2-40B4-BE49-F238E27FC236}">
                <a16:creationId xmlns:a16="http://schemas.microsoft.com/office/drawing/2014/main" id="{D102DEE6-6212-0665-DA59-E4D973B3390C}"/>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14</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4534165"/>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42">
            <a:extLst>
              <a:ext uri="{FF2B5EF4-FFF2-40B4-BE49-F238E27FC236}">
                <a16:creationId xmlns:a16="http://schemas.microsoft.com/office/drawing/2014/main" id="{BAC92212-B279-45F7-85AF-5C8680558779}"/>
              </a:ext>
            </a:extLst>
          </p:cNvPr>
          <p:cNvSpPr>
            <a:spLocks noGrp="1"/>
          </p:cNvSpPr>
          <p:nvPr>
            <p:ph type="sldNum" sz="quarter" idx="4"/>
          </p:nvPr>
        </p:nvSpPr>
        <p:spPr/>
        <p:txBody>
          <a:bodyPr/>
          <a:lstStyle/>
          <a:p>
            <a:fld id="{FE6444CC-FEB2-47C7-9B2D-2BC3404A0D8A}" type="slidenum">
              <a:rPr lang="en-US" smtClean="0"/>
              <a:pPr/>
              <a:t>15</a:t>
            </a:fld>
            <a:endParaRPr lang="en-US"/>
          </a:p>
        </p:txBody>
      </p:sp>
      <p:sp>
        <p:nvSpPr>
          <p:cNvPr id="34" name="Title 110">
            <a:extLst>
              <a:ext uri="{FF2B5EF4-FFF2-40B4-BE49-F238E27FC236}">
                <a16:creationId xmlns:a16="http://schemas.microsoft.com/office/drawing/2014/main" id="{ED0F2A1A-124E-4CBE-B760-87CCF00299DA}"/>
              </a:ext>
            </a:extLst>
          </p:cNvPr>
          <p:cNvSpPr txBox="1">
            <a:spLocks/>
          </p:cNvSpPr>
          <p:nvPr/>
        </p:nvSpPr>
        <p:spPr>
          <a:xfrm>
            <a:off x="964766" y="425663"/>
            <a:ext cx="10262465" cy="603037"/>
          </a:xfrm>
          <a:prstGeom prst="rect">
            <a:avLst/>
          </a:prstGeom>
        </p:spPr>
        <p:txBody>
          <a:bodyPr>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algn="l"/>
            <a:r>
              <a:rPr lang="en-US" b="1">
                <a:latin typeface="Verdana Pro Black" panose="020B0A04030504040204" pitchFamily="34" charset="0"/>
              </a:rPr>
              <a:t>What Happens After This Call?</a:t>
            </a:r>
          </a:p>
          <a:p>
            <a:pPr algn="l"/>
            <a:endParaRPr lang="en-US" b="1">
              <a:solidFill>
                <a:schemeClr val="accent1"/>
              </a:solidFill>
              <a:latin typeface="Verdana Pro Black" panose="020B0A04030504040204" pitchFamily="34" charset="0"/>
            </a:endParaRPr>
          </a:p>
        </p:txBody>
      </p:sp>
      <p:sp>
        <p:nvSpPr>
          <p:cNvPr id="30" name="Rectangle 29">
            <a:extLst>
              <a:ext uri="{FF2B5EF4-FFF2-40B4-BE49-F238E27FC236}">
                <a16:creationId xmlns:a16="http://schemas.microsoft.com/office/drawing/2014/main" id="{92003762-2F44-4C50-A099-9071554B3E70}"/>
              </a:ext>
            </a:extLst>
          </p:cNvPr>
          <p:cNvSpPr/>
          <p:nvPr/>
        </p:nvSpPr>
        <p:spPr>
          <a:xfrm>
            <a:off x="5908431" y="3002844"/>
            <a:ext cx="4619625" cy="22128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1CFF0336-8623-4D68-AF5C-FE5554B4AE7D}"/>
              </a:ext>
            </a:extLst>
          </p:cNvPr>
          <p:cNvSpPr/>
          <p:nvPr/>
        </p:nvSpPr>
        <p:spPr>
          <a:xfrm>
            <a:off x="1402165" y="3027925"/>
            <a:ext cx="2919254" cy="2213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5" name="TextBox 54">
            <a:extLst>
              <a:ext uri="{FF2B5EF4-FFF2-40B4-BE49-F238E27FC236}">
                <a16:creationId xmlns:a16="http://schemas.microsoft.com/office/drawing/2014/main" id="{3A90AFFF-1EC0-4346-8256-575B46CF9C4D}"/>
              </a:ext>
            </a:extLst>
          </p:cNvPr>
          <p:cNvSpPr txBox="1"/>
          <p:nvPr/>
        </p:nvSpPr>
        <p:spPr>
          <a:xfrm>
            <a:off x="1527961" y="3076803"/>
            <a:ext cx="2667661" cy="1753557"/>
          </a:xfrm>
          <a:prstGeom prst="rect">
            <a:avLst/>
          </a:prstGeom>
          <a:noFill/>
        </p:spPr>
        <p:txBody>
          <a:bodyPr wrap="square" rtlCol="0">
            <a:spAutoFit/>
          </a:bodyPr>
          <a:lstStyle/>
          <a:p>
            <a:pPr marL="457200" indent="-457200">
              <a:lnSpc>
                <a:spcPct val="109000"/>
              </a:lnSpc>
              <a:spcBef>
                <a:spcPts val="600"/>
              </a:spcBef>
              <a:buFont typeface="+mj-lt"/>
              <a:buAutoNum type="arabicPeriod"/>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The HWD may clear the applicant for enrollment in </a:t>
            </a:r>
            <a:r>
              <a:rPr lang="en-US" sz="2000" b="1" u="sng">
                <a:solidFill>
                  <a:schemeClr val="bg1"/>
                </a:solidFill>
                <a:latin typeface="Calibri" panose="020F0502020204030204" pitchFamily="34" charset="0"/>
                <a:ea typeface="Calibri" panose="020F0502020204030204" pitchFamily="34" charset="0"/>
                <a:cs typeface="Calibri" panose="020F0502020204030204" pitchFamily="34" charset="0"/>
              </a:rPr>
              <a:t>limited </a:t>
            </a: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circumstances.</a:t>
            </a:r>
          </a:p>
        </p:txBody>
      </p:sp>
      <p:sp>
        <p:nvSpPr>
          <p:cNvPr id="6" name="TextBox 5">
            <a:extLst>
              <a:ext uri="{FF2B5EF4-FFF2-40B4-BE49-F238E27FC236}">
                <a16:creationId xmlns:a16="http://schemas.microsoft.com/office/drawing/2014/main" id="{2901F713-3AA9-7AD4-EFB5-498A41531CAA}"/>
              </a:ext>
            </a:extLst>
          </p:cNvPr>
          <p:cNvSpPr txBox="1"/>
          <p:nvPr/>
        </p:nvSpPr>
        <p:spPr>
          <a:xfrm>
            <a:off x="5959203" y="3076803"/>
            <a:ext cx="4514850" cy="2089033"/>
          </a:xfrm>
          <a:prstGeom prst="rect">
            <a:avLst/>
          </a:prstGeom>
          <a:noFill/>
        </p:spPr>
        <p:txBody>
          <a:bodyPr wrap="square" rtlCol="0">
            <a:spAutoFit/>
          </a:bodyPr>
          <a:lstStyle/>
          <a:p>
            <a:pPr marL="457200" indent="-457200">
              <a:lnSpc>
                <a:spcPct val="109000"/>
              </a:lnSpc>
              <a:spcBef>
                <a:spcPts val="600"/>
              </a:spcBef>
              <a:buFont typeface="+mj-lt"/>
              <a:buAutoNum type="arabicPeriod" startAt="2"/>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The HWD may assign the file to a QHP or QHPs because of concerns that health care needs may exceed those of basic health responsibilities or because of concerns that there is a direct threat to others.</a:t>
            </a:r>
          </a:p>
        </p:txBody>
      </p:sp>
      <p:sp>
        <p:nvSpPr>
          <p:cNvPr id="3" name="TextBox 2">
            <a:extLst>
              <a:ext uri="{FF2B5EF4-FFF2-40B4-BE49-F238E27FC236}">
                <a16:creationId xmlns:a16="http://schemas.microsoft.com/office/drawing/2014/main" id="{2AEDEB0F-5A0D-0AA2-9A51-FFCC03D1A456}"/>
              </a:ext>
            </a:extLst>
          </p:cNvPr>
          <p:cNvSpPr txBox="1"/>
          <p:nvPr/>
        </p:nvSpPr>
        <p:spPr>
          <a:xfrm>
            <a:off x="1134208" y="1107831"/>
            <a:ext cx="9548446" cy="1815882"/>
          </a:xfrm>
          <a:prstGeom prst="rect">
            <a:avLst/>
          </a:prstGeom>
          <a:noFill/>
        </p:spPr>
        <p:txBody>
          <a:bodyPr wrap="square" rtlCol="0">
            <a:spAutoFit/>
          </a:bodyPr>
          <a:lstStyle/>
          <a:p>
            <a:r>
              <a:rPr lang="en-US" sz="2800">
                <a:latin typeface="Calibri" panose="020F0502020204030204" pitchFamily="34" charset="0"/>
                <a:ea typeface="Calibri" panose="020F0502020204030204" pitchFamily="34" charset="0"/>
                <a:cs typeface="Calibri" panose="020F0502020204030204" pitchFamily="34" charset="0"/>
              </a:rPr>
              <a:t>If the HWD must call the applicant because there were disclosures on the 653, Health Questionnaire, but no supporting documentation was added, then </a:t>
            </a:r>
            <a:r>
              <a:rPr lang="en-US" sz="2800" b="1" u="sng">
                <a:solidFill>
                  <a:schemeClr val="accent1"/>
                </a:solidFill>
                <a:latin typeface="Calibri" panose="020F0502020204030204" pitchFamily="34" charset="0"/>
                <a:ea typeface="Calibri" panose="020F0502020204030204" pitchFamily="34" charset="0"/>
                <a:cs typeface="Calibri" panose="020F0502020204030204" pitchFamily="34" charset="0"/>
              </a:rPr>
              <a:t>ONE</a:t>
            </a:r>
            <a:r>
              <a:rPr lang="en-US" sz="2800">
                <a:latin typeface="Calibri" panose="020F0502020204030204" pitchFamily="34" charset="0"/>
                <a:ea typeface="Calibri" panose="020F0502020204030204" pitchFamily="34" charset="0"/>
                <a:cs typeface="Calibri" panose="020F0502020204030204" pitchFamily="34" charset="0"/>
              </a:rPr>
              <a:t> of </a:t>
            </a:r>
            <a:r>
              <a:rPr lang="en-US" sz="2800" b="1" u="sng">
                <a:solidFill>
                  <a:schemeClr val="accent1"/>
                </a:solidFill>
                <a:latin typeface="Calibri" panose="020F0502020204030204" pitchFamily="34" charset="0"/>
                <a:ea typeface="Calibri" panose="020F0502020204030204" pitchFamily="34" charset="0"/>
                <a:cs typeface="Calibri" panose="020F0502020204030204" pitchFamily="34" charset="0"/>
              </a:rPr>
              <a:t>TWO</a:t>
            </a:r>
            <a:r>
              <a:rPr lang="en-US" sz="2800">
                <a:latin typeface="Calibri" panose="020F0502020204030204" pitchFamily="34" charset="0"/>
                <a:ea typeface="Calibri" panose="020F0502020204030204" pitchFamily="34" charset="0"/>
                <a:cs typeface="Calibri" panose="020F0502020204030204" pitchFamily="34" charset="0"/>
              </a:rPr>
              <a:t> things </a:t>
            </a:r>
            <a:r>
              <a:rPr lang="en-US" sz="2800" b="1" u="sng">
                <a:latin typeface="Calibri" panose="020F0502020204030204" pitchFamily="34" charset="0"/>
                <a:ea typeface="Calibri" panose="020F0502020204030204" pitchFamily="34" charset="0"/>
                <a:cs typeface="Calibri" panose="020F0502020204030204" pitchFamily="34" charset="0"/>
              </a:rPr>
              <a:t>must happen </a:t>
            </a:r>
            <a:r>
              <a:rPr lang="en-US" sz="2800">
                <a:latin typeface="Calibri" panose="020F0502020204030204" pitchFamily="34" charset="0"/>
                <a:ea typeface="Calibri" panose="020F0502020204030204" pitchFamily="34" charset="0"/>
                <a:cs typeface="Calibri" panose="020F0502020204030204" pitchFamily="34" charset="0"/>
              </a:rPr>
              <a:t>after the call is completed:</a:t>
            </a:r>
          </a:p>
        </p:txBody>
      </p:sp>
      <p:sp>
        <p:nvSpPr>
          <p:cNvPr id="5" name="TextBox 4">
            <a:extLst>
              <a:ext uri="{FF2B5EF4-FFF2-40B4-BE49-F238E27FC236}">
                <a16:creationId xmlns:a16="http://schemas.microsoft.com/office/drawing/2014/main" id="{6056D677-C972-C68B-7234-E76D130C8B70}"/>
              </a:ext>
            </a:extLst>
          </p:cNvPr>
          <p:cNvSpPr txBox="1"/>
          <p:nvPr/>
        </p:nvSpPr>
        <p:spPr>
          <a:xfrm>
            <a:off x="4448648" y="3847651"/>
            <a:ext cx="1015511" cy="523220"/>
          </a:xfrm>
          <a:prstGeom prst="rect">
            <a:avLst/>
          </a:prstGeom>
          <a:noFill/>
        </p:spPr>
        <p:txBody>
          <a:bodyPr wrap="square" rtlCol="0">
            <a:spAutoFit/>
          </a:bodyPr>
          <a:lstStyle/>
          <a:p>
            <a:pPr algn="ctr"/>
            <a:r>
              <a:rPr lang="en-US" sz="2800">
                <a:latin typeface="Calibri" panose="020F0502020204030204" pitchFamily="34" charset="0"/>
                <a:ea typeface="Calibri" panose="020F0502020204030204" pitchFamily="34" charset="0"/>
                <a:cs typeface="Calibri" panose="020F0502020204030204" pitchFamily="34" charset="0"/>
              </a:rPr>
              <a:t>OR</a:t>
            </a:r>
          </a:p>
        </p:txBody>
      </p:sp>
      <p:sp>
        <p:nvSpPr>
          <p:cNvPr id="7" name="TextBox 6">
            <a:extLst>
              <a:ext uri="{FF2B5EF4-FFF2-40B4-BE49-F238E27FC236}">
                <a16:creationId xmlns:a16="http://schemas.microsoft.com/office/drawing/2014/main" id="{DD6E545A-A8EA-6327-BEBC-A4B8ABC5D4F4}"/>
              </a:ext>
            </a:extLst>
          </p:cNvPr>
          <p:cNvSpPr txBox="1"/>
          <p:nvPr/>
        </p:nvSpPr>
        <p:spPr>
          <a:xfrm>
            <a:off x="1134208" y="5449313"/>
            <a:ext cx="9548446" cy="1060547"/>
          </a:xfrm>
          <a:prstGeom prst="rect">
            <a:avLst/>
          </a:prstGeom>
          <a:noFill/>
        </p:spPr>
        <p:txBody>
          <a:bodyPr wrap="square" rtlCol="0">
            <a:spAutoFit/>
          </a:bodyPr>
          <a:lstStyle/>
          <a:p>
            <a:pPr eaLnBrk="0" hangingPunct="0">
              <a:lnSpc>
                <a:spcPct val="109000"/>
              </a:lnSpc>
              <a:spcBef>
                <a:spcPts val="600"/>
              </a:spcBef>
            </a:pPr>
            <a:r>
              <a:rPr lang="en-US" b="1">
                <a:latin typeface="Calibri" panose="020F0502020204030204" pitchFamily="34" charset="0"/>
                <a:ea typeface="Calibri" panose="020F0502020204030204" pitchFamily="34" charset="0"/>
                <a:cs typeface="Calibri" panose="020F0502020204030204" pitchFamily="34" charset="0"/>
              </a:rPr>
              <a:t>What must not occur?</a:t>
            </a:r>
          </a:p>
          <a:p>
            <a:pPr marL="285750" indent="-28575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The applicant file </a:t>
            </a:r>
            <a:r>
              <a:rPr lang="en-US" b="1" u="sng">
                <a:latin typeface="Calibri" panose="020F0502020204030204" pitchFamily="34" charset="0"/>
                <a:ea typeface="Calibri" panose="020F0502020204030204" pitchFamily="34" charset="0"/>
                <a:cs typeface="Calibri" panose="020F0502020204030204" pitchFamily="34" charset="0"/>
              </a:rPr>
              <a:t>may </a:t>
            </a:r>
            <a:r>
              <a:rPr lang="en-US" b="1" u="sng">
                <a:solidFill>
                  <a:srgbClr val="C00000"/>
                </a:solidFill>
                <a:latin typeface="Calibri" panose="020F0502020204030204" pitchFamily="34" charset="0"/>
                <a:ea typeface="Calibri" panose="020F0502020204030204" pitchFamily="34" charset="0"/>
                <a:cs typeface="Calibri" panose="020F0502020204030204" pitchFamily="34" charset="0"/>
              </a:rPr>
              <a:t>NOT</a:t>
            </a:r>
            <a:r>
              <a:rPr lang="en-US" b="1" u="sng">
                <a:latin typeface="Calibri" panose="020F0502020204030204" pitchFamily="34" charset="0"/>
                <a:ea typeface="Calibri" panose="020F0502020204030204" pitchFamily="34" charset="0"/>
                <a:cs typeface="Calibri" panose="020F0502020204030204" pitchFamily="34" charset="0"/>
              </a:rPr>
              <a:t> be returned</a:t>
            </a:r>
            <a:r>
              <a:rPr lang="en-US" b="1">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Calibri" panose="020F0502020204030204" pitchFamily="34" charset="0"/>
              </a:rPr>
              <a:t>to Admissions Services due to lack of receipt of health or medical information. Disclosure of such documents and information is voluntary.</a:t>
            </a:r>
          </a:p>
        </p:txBody>
      </p:sp>
      <p:sp>
        <p:nvSpPr>
          <p:cNvPr id="2" name="TextBox 1">
            <a:extLst>
              <a:ext uri="{FF2B5EF4-FFF2-40B4-BE49-F238E27FC236}">
                <a16:creationId xmlns:a16="http://schemas.microsoft.com/office/drawing/2014/main" id="{7068A855-F0CA-7BF1-BC9A-33DACAFC1F8E}"/>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15</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5457773"/>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lide Number Placeholder 42">
            <a:extLst>
              <a:ext uri="{FF2B5EF4-FFF2-40B4-BE49-F238E27FC236}">
                <a16:creationId xmlns:a16="http://schemas.microsoft.com/office/drawing/2014/main" id="{BAC92212-B279-45F7-85AF-5C8680558779}"/>
              </a:ext>
            </a:extLst>
          </p:cNvPr>
          <p:cNvSpPr>
            <a:spLocks noGrp="1"/>
          </p:cNvSpPr>
          <p:nvPr>
            <p:ph type="sldNum" sz="quarter" idx="4"/>
          </p:nvPr>
        </p:nvSpPr>
        <p:spPr/>
        <p:txBody>
          <a:bodyPr/>
          <a:lstStyle/>
          <a:p>
            <a:fld id="{FE6444CC-FEB2-47C7-9B2D-2BC3404A0D8A}" type="slidenum">
              <a:rPr lang="en-US" smtClean="0"/>
              <a:pPr/>
              <a:t>16</a:t>
            </a:fld>
            <a:endParaRPr lang="en-US"/>
          </a:p>
        </p:txBody>
      </p:sp>
      <p:sp>
        <p:nvSpPr>
          <p:cNvPr id="34" name="Title 110">
            <a:extLst>
              <a:ext uri="{FF2B5EF4-FFF2-40B4-BE49-F238E27FC236}">
                <a16:creationId xmlns:a16="http://schemas.microsoft.com/office/drawing/2014/main" id="{ED0F2A1A-124E-4CBE-B760-87CCF00299DA}"/>
              </a:ext>
            </a:extLst>
          </p:cNvPr>
          <p:cNvSpPr txBox="1">
            <a:spLocks/>
          </p:cNvSpPr>
          <p:nvPr/>
        </p:nvSpPr>
        <p:spPr>
          <a:xfrm>
            <a:off x="964766" y="425663"/>
            <a:ext cx="10262465" cy="603037"/>
          </a:xfrm>
          <a:prstGeom prst="rect">
            <a:avLst/>
          </a:prstGeom>
        </p:spPr>
        <p:txBody>
          <a:bodyPr>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algn="l"/>
            <a:r>
              <a:rPr lang="en-US" b="1">
                <a:latin typeface="Verdana Pro Black" panose="020B0A04030504040204" pitchFamily="34" charset="0"/>
              </a:rPr>
              <a:t>Examples of Limited Circumstances!</a:t>
            </a:r>
          </a:p>
          <a:p>
            <a:pPr algn="l"/>
            <a:endParaRPr lang="en-US" b="1">
              <a:solidFill>
                <a:schemeClr val="accent1"/>
              </a:solidFill>
              <a:latin typeface="Verdana Pro Black" panose="020B0A04030504040204" pitchFamily="34" charset="0"/>
            </a:endParaRPr>
          </a:p>
        </p:txBody>
      </p:sp>
      <p:sp>
        <p:nvSpPr>
          <p:cNvPr id="3" name="TextBox 2">
            <a:extLst>
              <a:ext uri="{FF2B5EF4-FFF2-40B4-BE49-F238E27FC236}">
                <a16:creationId xmlns:a16="http://schemas.microsoft.com/office/drawing/2014/main" id="{2AEDEB0F-5A0D-0AA2-9A51-FFCC03D1A456}"/>
              </a:ext>
            </a:extLst>
          </p:cNvPr>
          <p:cNvSpPr txBox="1"/>
          <p:nvPr/>
        </p:nvSpPr>
        <p:spPr>
          <a:xfrm>
            <a:off x="4664467" y="977040"/>
            <a:ext cx="6709025" cy="5644622"/>
          </a:xfrm>
          <a:prstGeom prst="rect">
            <a:avLst/>
          </a:prstGeom>
          <a:noFill/>
        </p:spPr>
        <p:txBody>
          <a:bodyPr wrap="square" rtlCol="0">
            <a:spAutoFit/>
          </a:bodyPr>
          <a:lstStyle/>
          <a:p>
            <a:pPr>
              <a:lnSpc>
                <a:spcPct val="109000"/>
              </a:lnSpc>
              <a:spcBef>
                <a:spcPts val="600"/>
              </a:spcBef>
            </a:pPr>
            <a:r>
              <a:rPr lang="en-US" sz="2400">
                <a:latin typeface="Calibri" panose="020F0502020204030204" pitchFamily="34" charset="0"/>
                <a:ea typeface="Calibri" panose="020F0502020204030204" pitchFamily="34" charset="0"/>
                <a:cs typeface="Calibri" panose="020F0502020204030204" pitchFamily="34" charset="0"/>
              </a:rPr>
              <a:t>Applicant checks 6-53 item for</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Visual impairment/trouble seeing </a:t>
            </a:r>
          </a:p>
          <a:p>
            <a:pPr marL="914400" lvl="1" indent="-45720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Applicant reports wearing glasses - HWD clears</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Hearing impairment/trouble hearing</a:t>
            </a:r>
          </a:p>
          <a:p>
            <a:pPr marL="914400" lvl="1" indent="-45720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Applicant reports wearing a hearing aid in left ear - HWD clears</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Food-related Sensitivities </a:t>
            </a:r>
          </a:p>
          <a:p>
            <a:pPr marL="914400" lvl="1" indent="-45720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Applicant reports that they have allergies to gluten and require a gluten free diet – HWD clears</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Allergies</a:t>
            </a:r>
          </a:p>
          <a:p>
            <a:pPr marL="914400" lvl="1" indent="-45720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Applicant reports anaphylactic reaction to bee stings and must always carry an epi pen – HWD clears</a:t>
            </a:r>
          </a:p>
          <a:p>
            <a:pPr marL="457200" indent="-457200">
              <a:lnSpc>
                <a:spcPct val="109000"/>
              </a:lnSpc>
              <a:spcBef>
                <a:spcPts val="600"/>
              </a:spcBef>
              <a:buFont typeface="Wingdings" panose="05000000000000000000" pitchFamily="2" charset="2"/>
              <a:buChar char="§"/>
            </a:pPr>
            <a:r>
              <a:rPr lang="en-US" sz="2000" b="1">
                <a:latin typeface="Calibri" panose="020F0502020204030204" pitchFamily="34" charset="0"/>
                <a:ea typeface="Calibri" panose="020F0502020204030204" pitchFamily="34" charset="0"/>
                <a:cs typeface="Calibri" panose="020F0502020204030204" pitchFamily="34" charset="0"/>
              </a:rPr>
              <a:t>Other Health Concerns</a:t>
            </a:r>
          </a:p>
          <a:p>
            <a:pPr marL="914400" lvl="1" indent="-457200">
              <a:lnSpc>
                <a:spcPct val="109000"/>
              </a:lnSpc>
              <a:spcBef>
                <a:spcPts val="600"/>
              </a:spcBef>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Applicant reports having GERD and either uses over the counter meds or daily proton pump inhibitor – HWD clears</a:t>
            </a:r>
          </a:p>
        </p:txBody>
      </p:sp>
      <p:sp>
        <p:nvSpPr>
          <p:cNvPr id="2" name="TextBox 1">
            <a:extLst>
              <a:ext uri="{FF2B5EF4-FFF2-40B4-BE49-F238E27FC236}">
                <a16:creationId xmlns:a16="http://schemas.microsoft.com/office/drawing/2014/main" id="{7068A855-F0CA-7BF1-BC9A-33DACAFC1F8E}"/>
              </a:ext>
            </a:extLst>
          </p:cNvPr>
          <p:cNvSpPr txBox="1"/>
          <p:nvPr/>
        </p:nvSpPr>
        <p:spPr>
          <a:xfrm>
            <a:off x="9898658"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16</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CDCB582-AB4E-B59C-F7A6-3EB33FF0C9AB}"/>
              </a:ext>
            </a:extLst>
          </p:cNvPr>
          <p:cNvSpPr txBox="1"/>
          <p:nvPr/>
        </p:nvSpPr>
        <p:spPr>
          <a:xfrm>
            <a:off x="1063410" y="1187968"/>
            <a:ext cx="3457220" cy="3095463"/>
          </a:xfrm>
          <a:prstGeom prst="rect">
            <a:avLst/>
          </a:prstGeom>
          <a:solidFill>
            <a:schemeClr val="accent2"/>
          </a:solidFill>
        </p:spPr>
        <p:txBody>
          <a:bodyPr wrap="square" rtlCol="0">
            <a:spAutoFit/>
          </a:bodyPr>
          <a:lstStyle/>
          <a:p>
            <a:pPr algn="ctr">
              <a:lnSpc>
                <a:spcPct val="109000"/>
              </a:lnSpc>
              <a:spcBef>
                <a:spcPts val="600"/>
              </a:spcBef>
            </a:pPr>
            <a:r>
              <a:rPr lang="en-US" sz="2000">
                <a:solidFill>
                  <a:schemeClr val="bg1"/>
                </a:solidFill>
                <a:latin typeface="Calibri" panose="020F0502020204030204" pitchFamily="34" charset="0"/>
                <a:ea typeface="Calibri" panose="020F0502020204030204" pitchFamily="34" charset="0"/>
                <a:cs typeface="Calibri" panose="020F0502020204030204" pitchFamily="34" charset="0"/>
              </a:rPr>
              <a:t>To remain within scope of practice, HWDs should not clear an applicant that discloses a medical, mental health, substance use, or oral health condition without consulting/conversation with the QHP (i.e., assigning the file to a QHP for review).</a:t>
            </a:r>
          </a:p>
        </p:txBody>
      </p:sp>
      <p:sp>
        <p:nvSpPr>
          <p:cNvPr id="15" name="TextBox 14">
            <a:extLst>
              <a:ext uri="{FF2B5EF4-FFF2-40B4-BE49-F238E27FC236}">
                <a16:creationId xmlns:a16="http://schemas.microsoft.com/office/drawing/2014/main" id="{3BEF2CA5-A921-B464-EA2D-964573075D77}"/>
              </a:ext>
            </a:extLst>
          </p:cNvPr>
          <p:cNvSpPr txBox="1"/>
          <p:nvPr/>
        </p:nvSpPr>
        <p:spPr>
          <a:xfrm>
            <a:off x="1063410" y="4329683"/>
            <a:ext cx="3457220" cy="1477328"/>
          </a:xfrm>
          <a:prstGeom prst="rect">
            <a:avLst/>
          </a:prstGeom>
          <a:solidFill>
            <a:schemeClr val="accent1"/>
          </a:solidFill>
        </p:spPr>
        <p:txBody>
          <a:bodyPr wrap="square">
            <a:spAutoFit/>
          </a:bodyPr>
          <a:lstStyle/>
          <a:p>
            <a:pPr algn="ctr"/>
            <a:r>
              <a:rPr lang="en-US" sz="1800">
                <a:solidFill>
                  <a:schemeClr val="bg1"/>
                </a:solidFill>
                <a:latin typeface="Calibri" panose="020F0502020204030204" pitchFamily="34" charset="0"/>
                <a:ea typeface="Calibri" panose="020F0502020204030204" pitchFamily="34" charset="0"/>
                <a:cs typeface="Calibri" panose="020F0502020204030204" pitchFamily="34" charset="0"/>
              </a:rPr>
              <a:t>If questions about the types of limited circumstances that are acceptable, please contact your respective Regional Health Specialist for assistance.</a:t>
            </a:r>
            <a:endParaRPr lang="en-US">
              <a:solidFill>
                <a:schemeClr val="bg1"/>
              </a:solidFill>
            </a:endParaRPr>
          </a:p>
        </p:txBody>
      </p:sp>
      <mc:AlternateContent xmlns:mc="http://schemas.openxmlformats.org/markup-compatibility/2006">
        <mc:Choice xmlns:pslz="http://schemas.microsoft.com/office/powerpoint/2016/slidezoom" Requires="pslz">
          <p:graphicFrame>
            <p:nvGraphicFramePr>
              <p:cNvPr id="6" name="Slide Zoom 5">
                <a:extLst>
                  <a:ext uri="{FF2B5EF4-FFF2-40B4-BE49-F238E27FC236}">
                    <a16:creationId xmlns:a16="http://schemas.microsoft.com/office/drawing/2014/main" id="{5E9B5AAE-BADA-07C0-6FAF-E039F64417C1}"/>
                  </a:ext>
                </a:extLst>
              </p:cNvPr>
              <p:cNvGraphicFramePr>
                <a:graphicFrameLocks noChangeAspect="1"/>
              </p:cNvGraphicFramePr>
              <p:nvPr>
                <p:extLst>
                  <p:ext uri="{D42A27DB-BD31-4B8C-83A1-F6EECF244321}">
                    <p14:modId xmlns:p14="http://schemas.microsoft.com/office/powerpoint/2010/main" val="706542699"/>
                  </p:ext>
                </p:extLst>
              </p:nvPr>
            </p:nvGraphicFramePr>
            <p:xfrm>
              <a:off x="300214" y="5943527"/>
              <a:ext cx="1329103" cy="747620"/>
            </p:xfrm>
            <a:graphic>
              <a:graphicData uri="http://schemas.microsoft.com/office/powerpoint/2016/slidezoom">
                <pslz:sldZm>
                  <pslz:sldZmObj sldId="263" cId="442532838">
                    <pslz:zmPr id="{510E4089-0754-4F3C-A33A-B69CE42AABF8}" returnToParent="0" transitionDur="1000">
                      <p166:blipFill xmlns:p166="http://schemas.microsoft.com/office/powerpoint/2016/6/main">
                        <a:blip r:embed="rId3"/>
                        <a:stretch>
                          <a:fillRect/>
                        </a:stretch>
                      </p166:blipFill>
                      <p166:spPr xmlns:p166="http://schemas.microsoft.com/office/powerpoint/2016/6/main">
                        <a:xfrm>
                          <a:off x="0" y="0"/>
                          <a:ext cx="1329103" cy="747620"/>
                        </a:xfrm>
                        <a:prstGeom prst="rect">
                          <a:avLst/>
                        </a:prstGeom>
                        <a:ln w="3175">
                          <a:solidFill>
                            <a:prstClr val="ltGray"/>
                          </a:solidFill>
                        </a:ln>
                      </p166:spPr>
                    </pslz:zmPr>
                  </pslz:sldZmObj>
                </pslz:sldZm>
              </a:graphicData>
            </a:graphic>
          </p:graphicFrame>
        </mc:Choice>
        <mc:Fallback>
          <p:pic>
            <p:nvPicPr>
              <p:cNvPr id="6" name="Slide Zoom 5">
                <a:hlinkClick r:id="rId4" action="ppaction://hlinksldjump"/>
                <a:extLst>
                  <a:ext uri="{FF2B5EF4-FFF2-40B4-BE49-F238E27FC236}">
                    <a16:creationId xmlns:a16="http://schemas.microsoft.com/office/drawing/2014/main" id="{5E9B5AAE-BADA-07C0-6FAF-E039F64417C1}"/>
                  </a:ext>
                </a:extLst>
              </p:cNvPr>
              <p:cNvPicPr>
                <a:picLocks noGrp="1" noRot="1" noChangeAspect="1" noMove="1" noResize="1" noEditPoints="1" noAdjustHandles="1" noChangeArrowheads="1" noChangeShapeType="1"/>
              </p:cNvPicPr>
              <p:nvPr/>
            </p:nvPicPr>
            <p:blipFill>
              <a:blip r:embed="rId3"/>
              <a:stretch>
                <a:fillRect/>
              </a:stretch>
            </p:blipFill>
            <p:spPr>
              <a:xfrm>
                <a:off x="300214" y="5943527"/>
                <a:ext cx="1329103" cy="747620"/>
              </a:xfrm>
              <a:prstGeom prst="rect">
                <a:avLst/>
              </a:prstGeom>
              <a:ln w="3175">
                <a:solidFill>
                  <a:prstClr val="ltGray"/>
                </a:solidFill>
              </a:ln>
            </p:spPr>
          </p:pic>
        </mc:Fallback>
      </mc:AlternateContent>
    </p:spTree>
    <p:extLst>
      <p:ext uri="{BB962C8B-B14F-4D97-AF65-F5344CB8AC3E}">
        <p14:creationId xmlns:p14="http://schemas.microsoft.com/office/powerpoint/2010/main" val="2781329754"/>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9000">
                  <a:schemeClr val="accent2"/>
                </a:gs>
                <a:gs pos="100000">
                  <a:schemeClr val="accent2">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AD1951E-9568-4BCB-9155-7ADC207A6E46}"/>
              </a:ext>
            </a:extLst>
          </p:cNvPr>
          <p:cNvSpPr/>
          <p:nvPr/>
        </p:nvSpPr>
        <p:spPr>
          <a:xfrm>
            <a:off x="5598978" y="1762103"/>
            <a:ext cx="5285200" cy="861774"/>
          </a:xfrm>
          <a:prstGeom prst="rect">
            <a:avLst/>
          </a:prstGeom>
        </p:spPr>
        <p:txBody>
          <a:bodyPr wrap="square" lIns="0" tIns="0" rIns="0" bIns="0">
            <a:spAutoFit/>
          </a:bodyPr>
          <a:lstStyle/>
          <a:p>
            <a:r>
              <a:rPr lang="da-DK" sz="2800" b="1">
                <a:solidFill>
                  <a:srgbClr val="00B0F0"/>
                </a:solidFill>
                <a:latin typeface="Verdana Pro Black" panose="020B0A04030504040204" pitchFamily="34" charset="0"/>
                <a:ea typeface="+mj-ea"/>
                <a:cs typeface="Arial" panose="020B0604020202020204" pitchFamily="34" charset="0"/>
              </a:rPr>
              <a:t>Documenting</a:t>
            </a:r>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 the Preliminary AFR Review</a:t>
            </a:r>
          </a:p>
        </p:txBody>
      </p:sp>
      <p:sp>
        <p:nvSpPr>
          <p:cNvPr id="25" name="Rectangle 24">
            <a:extLst>
              <a:ext uri="{FF2B5EF4-FFF2-40B4-BE49-F238E27FC236}">
                <a16:creationId xmlns:a16="http://schemas.microsoft.com/office/drawing/2014/main" id="{B908077E-8600-431E-9CDF-135F74D1A17A}"/>
              </a:ext>
            </a:extLst>
          </p:cNvPr>
          <p:cNvSpPr/>
          <p:nvPr/>
        </p:nvSpPr>
        <p:spPr>
          <a:xfrm>
            <a:off x="5598978" y="1135561"/>
            <a:ext cx="5285200" cy="615553"/>
          </a:xfrm>
          <a:prstGeom prst="rect">
            <a:avLst/>
          </a:prstGeom>
        </p:spPr>
        <p:txBody>
          <a:bodyPr wrap="square" lIns="0" tIns="0" rIns="0" bIns="0">
            <a:spAutoFit/>
          </a:bodyPr>
          <a:lstStyle/>
          <a:p>
            <a:r>
              <a:rPr lang="da-DK" sz="4000" b="1">
                <a:solidFill>
                  <a:srgbClr val="00B0F0"/>
                </a:solidFill>
                <a:latin typeface="Arial" panose="020B0604020202020204" pitchFamily="34" charset="0"/>
                <a:ea typeface="+mj-ea"/>
                <a:cs typeface="Arial" panose="020B0604020202020204" pitchFamily="34" charset="0"/>
              </a:rPr>
              <a:t>02</a:t>
            </a:r>
          </a:p>
        </p:txBody>
      </p:sp>
      <p:pic>
        <p:nvPicPr>
          <p:cNvPr id="13" name="Picture 12">
            <a:extLst>
              <a:ext uri="{FF2B5EF4-FFF2-40B4-BE49-F238E27FC236}">
                <a16:creationId xmlns:a16="http://schemas.microsoft.com/office/drawing/2014/main" id="{892F18CC-45B8-4D93-44A1-6D43D512FA21}"/>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0322295" y="791740"/>
            <a:ext cx="1334327" cy="1324776"/>
          </a:xfrm>
          <a:prstGeom prst="flowChartConnector">
            <a:avLst/>
          </a:prstGeom>
          <a:ln w="28575">
            <a:solidFill>
              <a:schemeClr val="accent2"/>
            </a:solidFill>
          </a:ln>
        </p:spPr>
      </p:pic>
      <p:grpSp>
        <p:nvGrpSpPr>
          <p:cNvPr id="17" name="Group 16">
            <a:extLst>
              <a:ext uri="{FF2B5EF4-FFF2-40B4-BE49-F238E27FC236}">
                <a16:creationId xmlns:a16="http://schemas.microsoft.com/office/drawing/2014/main" id="{9A242A01-6C1B-216F-DF18-BF103775A29D}"/>
              </a:ext>
            </a:extLst>
          </p:cNvPr>
          <p:cNvGrpSpPr/>
          <p:nvPr/>
        </p:nvGrpSpPr>
        <p:grpSpPr>
          <a:xfrm>
            <a:off x="10700511" y="5951907"/>
            <a:ext cx="653289" cy="653289"/>
            <a:chOff x="10700511" y="5822815"/>
            <a:chExt cx="653289" cy="653289"/>
          </a:xfrm>
        </p:grpSpPr>
        <p:sp>
          <p:nvSpPr>
            <p:cNvPr id="26" name="Oval 25">
              <a:hlinkClick r:id="rId4" action="ppaction://hlinksldjump"/>
              <a:extLst>
                <a:ext uri="{FF2B5EF4-FFF2-40B4-BE49-F238E27FC236}">
                  <a16:creationId xmlns:a16="http://schemas.microsoft.com/office/drawing/2014/main" id="{0AABB3A7-8185-D350-8A55-99966A12FDF7}"/>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hlinkClick r:id="rId4" action="ppaction://hlinksldjump"/>
              <a:extLst>
                <a:ext uri="{FF2B5EF4-FFF2-40B4-BE49-F238E27FC236}">
                  <a16:creationId xmlns:a16="http://schemas.microsoft.com/office/drawing/2014/main" id="{2579D2F0-4547-1C50-D93A-5A9BAC0C2DC6}"/>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sp>
        <p:nvSpPr>
          <p:cNvPr id="4" name="TextBox 3">
            <a:extLst>
              <a:ext uri="{FF2B5EF4-FFF2-40B4-BE49-F238E27FC236}">
                <a16:creationId xmlns:a16="http://schemas.microsoft.com/office/drawing/2014/main" id="{C057E2CD-E9A2-CAB6-25DB-BC34387CE37D}"/>
              </a:ext>
            </a:extLst>
          </p:cNvPr>
          <p:cNvSpPr txBox="1"/>
          <p:nvPr/>
        </p:nvSpPr>
        <p:spPr>
          <a:xfrm>
            <a:off x="5571862" y="2677886"/>
            <a:ext cx="5708967" cy="3325091"/>
          </a:xfrm>
          <a:prstGeom prst="rect">
            <a:avLst/>
          </a:prstGeom>
          <a:noFill/>
        </p:spPr>
        <p:txBody>
          <a:bodyPr wrap="square" rtlCol="0">
            <a:normAutofit fontScale="77500" lnSpcReduction="20000"/>
          </a:bodyPr>
          <a:lstStyle/>
          <a:p>
            <a:pPr marL="457200" indent="-457200" eaLnBrk="0" hangingPunct="0">
              <a:lnSpc>
                <a:spcPct val="129000"/>
              </a:lnSpc>
              <a:spcBef>
                <a:spcPts val="600"/>
              </a:spcBef>
              <a:buFont typeface="Wingdings" panose="05000000000000000000" pitchFamily="2" charset="2"/>
              <a:buChar char="§"/>
            </a:pPr>
            <a:r>
              <a:rPr lang="en-US" sz="2800">
                <a:latin typeface="Calibri" panose="020F0502020204030204" pitchFamily="34" charset="0"/>
                <a:ea typeface="Calibri" panose="020F0502020204030204" pitchFamily="34" charset="0"/>
                <a:cs typeface="Calibri" panose="020F0502020204030204" pitchFamily="34" charset="0"/>
              </a:rPr>
              <a:t>The HWD must complete the </a:t>
            </a:r>
            <a:r>
              <a:rPr lang="en-US" sz="2800" b="1">
                <a:solidFill>
                  <a:srgbClr val="00B0F0"/>
                </a:solidFill>
                <a:latin typeface="Calibri" panose="020F0502020204030204" pitchFamily="34" charset="0"/>
                <a:ea typeface="Calibri" panose="020F0502020204030204" pitchFamily="34" charset="0"/>
                <a:cs typeface="Calibri" panose="020F0502020204030204" pitchFamily="34" charset="0"/>
              </a:rPr>
              <a:t>Center Applicant File Review (CAFR) Form </a:t>
            </a:r>
            <a:r>
              <a:rPr lang="en-US" sz="2800">
                <a:latin typeface="Calibri" panose="020F0502020204030204" pitchFamily="34" charset="0"/>
                <a:ea typeface="Calibri" panose="020F0502020204030204" pitchFamily="34" charset="0"/>
                <a:cs typeface="Calibri" panose="020F0502020204030204" pitchFamily="34" charset="0"/>
              </a:rPr>
              <a:t>(Form 1-06, page 1) for all file reviews unless the HWD believes the applicant may pose a potential direct threat to others. Then the Center Applicant/Student File Review (CA/SFR) Form (Form 2-04, page 8) must be completed. </a:t>
            </a:r>
          </a:p>
          <a:p>
            <a:pPr marL="914400" lvl="1" indent="-457200" eaLnBrk="0" hangingPunct="0">
              <a:lnSpc>
                <a:spcPct val="109000"/>
              </a:lnSpc>
              <a:buFont typeface="Wingdings" panose="05000000000000000000" pitchFamily="2" charset="2"/>
              <a:buChar char="§"/>
            </a:pPr>
            <a:endParaRPr lang="en-US" sz="2400">
              <a:latin typeface="Calibri" panose="020F0502020204030204" pitchFamily="34" charset="0"/>
              <a:ea typeface="Calibri" panose="020F0502020204030204" pitchFamily="34" charset="0"/>
              <a:cs typeface="Calibri" panose="020F0502020204030204" pitchFamily="34" charset="0"/>
            </a:endParaRPr>
          </a:p>
        </p:txBody>
      </p:sp>
      <p:pic>
        <p:nvPicPr>
          <p:cNvPr id="23" name="Graphic 22" descr="Blackboard with solid fill">
            <a:extLst>
              <a:ext uri="{FF2B5EF4-FFF2-40B4-BE49-F238E27FC236}">
                <a16:creationId xmlns:a16="http://schemas.microsoft.com/office/drawing/2014/main" id="{BF9C5FDF-453A-3E8A-E19C-200F865B57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28900" y="5003898"/>
            <a:ext cx="914400" cy="914400"/>
          </a:xfrm>
          <a:prstGeom prst="rect">
            <a:avLst/>
          </a:prstGeom>
        </p:spPr>
      </p:pic>
      <p:pic>
        <p:nvPicPr>
          <p:cNvPr id="15" name="Graphic 14" descr="Monitor outline">
            <a:extLst>
              <a:ext uri="{FF2B5EF4-FFF2-40B4-BE49-F238E27FC236}">
                <a16:creationId xmlns:a16="http://schemas.microsoft.com/office/drawing/2014/main" id="{499A2388-05F7-2BA0-10CB-09CA29C852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54889" y="2415165"/>
            <a:ext cx="1914428" cy="1914428"/>
          </a:xfrm>
          <a:prstGeom prst="rect">
            <a:avLst/>
          </a:prstGeom>
        </p:spPr>
      </p:pic>
      <p:sp>
        <p:nvSpPr>
          <p:cNvPr id="2" name="TextBox 1">
            <a:extLst>
              <a:ext uri="{FF2B5EF4-FFF2-40B4-BE49-F238E27FC236}">
                <a16:creationId xmlns:a16="http://schemas.microsoft.com/office/drawing/2014/main" id="{C23E7090-F0E8-C075-8674-ED1E3EFC3979}"/>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17</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5907238"/>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45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2F1FA6-F507-0E6A-F26A-AED31EB4301F}"/>
              </a:ext>
            </a:extLst>
          </p:cNvPr>
          <p:cNvSpPr/>
          <p:nvPr/>
        </p:nvSpPr>
        <p:spPr>
          <a:xfrm>
            <a:off x="5923280" y="152400"/>
            <a:ext cx="5445760" cy="6532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356EA5-10BD-78FF-8CCA-755131493A15}"/>
              </a:ext>
            </a:extLst>
          </p:cNvPr>
          <p:cNvSpPr>
            <a:spLocks noGrp="1"/>
          </p:cNvSpPr>
          <p:nvPr>
            <p:ph type="title"/>
          </p:nvPr>
        </p:nvSpPr>
        <p:spPr>
          <a:xfrm>
            <a:off x="822960" y="2317995"/>
            <a:ext cx="4961946" cy="1946225"/>
          </a:xfrm>
        </p:spPr>
        <p:txBody>
          <a:bodyPr>
            <a:normAutofit fontScale="90000"/>
          </a:bodyPr>
          <a:lstStyle/>
          <a:p>
            <a:pPr algn="ctr">
              <a:lnSpc>
                <a:spcPct val="114000"/>
              </a:lnSpc>
              <a:spcBef>
                <a:spcPts val="600"/>
              </a:spcBef>
            </a:pPr>
            <a:r>
              <a:rPr lang="en-US"/>
              <a:t>Center Applicant </a:t>
            </a:r>
            <a:br>
              <a:rPr lang="en-US"/>
            </a:br>
            <a:r>
              <a:rPr lang="en-US"/>
              <a:t>File Review (CAFR) form</a:t>
            </a:r>
            <a:br>
              <a:rPr lang="en-US"/>
            </a:br>
            <a:r>
              <a:rPr lang="en-US" sz="2400" err="1">
                <a:solidFill>
                  <a:srgbClr val="646267"/>
                </a:solidFill>
              </a:rPr>
              <a:t>Form</a:t>
            </a:r>
            <a:r>
              <a:rPr lang="en-US" sz="2400">
                <a:solidFill>
                  <a:srgbClr val="646267"/>
                </a:solidFill>
              </a:rPr>
              <a:t> 1-06 (page 1)</a:t>
            </a:r>
            <a:endParaRPr lang="en-US"/>
          </a:p>
        </p:txBody>
      </p:sp>
      <p:pic>
        <p:nvPicPr>
          <p:cNvPr id="6" name="Picture 5">
            <a:extLst>
              <a:ext uri="{FF2B5EF4-FFF2-40B4-BE49-F238E27FC236}">
                <a16:creationId xmlns:a16="http://schemas.microsoft.com/office/drawing/2014/main" id="{0FA2E1D5-1970-F5D9-6B1C-9A3E16ABF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840" y="324363"/>
            <a:ext cx="5144826" cy="6209273"/>
          </a:xfrm>
          <a:prstGeom prst="rect">
            <a:avLst/>
          </a:prstGeom>
        </p:spPr>
      </p:pic>
      <p:sp>
        <p:nvSpPr>
          <p:cNvPr id="11" name="Speech Bubble: Rectangle with Corners Rounded 10">
            <a:extLst>
              <a:ext uri="{FF2B5EF4-FFF2-40B4-BE49-F238E27FC236}">
                <a16:creationId xmlns:a16="http://schemas.microsoft.com/office/drawing/2014/main" id="{BC2CAA81-75EF-9515-B48E-ED44EEC99E03}"/>
              </a:ext>
            </a:extLst>
          </p:cNvPr>
          <p:cNvSpPr/>
          <p:nvPr/>
        </p:nvSpPr>
        <p:spPr>
          <a:xfrm>
            <a:off x="1940560" y="467360"/>
            <a:ext cx="2600960" cy="970280"/>
          </a:xfrm>
          <a:prstGeom prst="wedgeRoundRectCallout">
            <a:avLst>
              <a:gd name="adj1" fmla="val 178774"/>
              <a:gd name="adj2" fmla="val -35735"/>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The HWD must complete this form with each file review.</a:t>
            </a:r>
          </a:p>
        </p:txBody>
      </p:sp>
      <p:sp>
        <p:nvSpPr>
          <p:cNvPr id="12" name="Speech Bubble: Rectangle with Corners Rounded 11">
            <a:extLst>
              <a:ext uri="{FF2B5EF4-FFF2-40B4-BE49-F238E27FC236}">
                <a16:creationId xmlns:a16="http://schemas.microsoft.com/office/drawing/2014/main" id="{B8F49C67-D25B-FEE6-B97C-E913EBDE3F04}"/>
              </a:ext>
            </a:extLst>
          </p:cNvPr>
          <p:cNvSpPr/>
          <p:nvPr/>
        </p:nvSpPr>
        <p:spPr>
          <a:xfrm>
            <a:off x="1757680" y="4540005"/>
            <a:ext cx="2936240" cy="2103877"/>
          </a:xfrm>
          <a:prstGeom prst="wedgeRoundRectCallout">
            <a:avLst>
              <a:gd name="adj1" fmla="val 137485"/>
              <a:gd name="adj2" fmla="val 30635"/>
              <a:gd name="adj3" fmla="val 16667"/>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If there is reasonable belief, based on objective evidence, that the individual has a medical condition or disability that may pose a significant risk of substantial harm to the health or safety of others, then </a:t>
            </a:r>
            <a:r>
              <a:rPr lang="en-US" sz="1400" b="1"/>
              <a:t>the HWD must complete a similar form in Form 2-04 instead.</a:t>
            </a:r>
          </a:p>
        </p:txBody>
      </p:sp>
      <p:sp>
        <p:nvSpPr>
          <p:cNvPr id="4" name="TextBox 3">
            <a:extLst>
              <a:ext uri="{FF2B5EF4-FFF2-40B4-BE49-F238E27FC236}">
                <a16:creationId xmlns:a16="http://schemas.microsoft.com/office/drawing/2014/main" id="{99CC321D-3F92-3DB7-EB99-F161C49B9F56}"/>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18</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7638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FE227-38F4-42BD-8D3B-6107A155FEDB}"/>
              </a:ext>
            </a:extLst>
          </p:cNvPr>
          <p:cNvSpPr txBox="1">
            <a:spLocks/>
          </p:cNvSpPr>
          <p:nvPr/>
        </p:nvSpPr>
        <p:spPr>
          <a:xfrm>
            <a:off x="644556" y="755632"/>
            <a:ext cx="10902885" cy="943470"/>
          </a:xfrm>
          <a:prstGeom prst="rect">
            <a:avLst/>
          </a:prstGeom>
        </p:spPr>
        <p:txBody>
          <a:bodyPr lIns="91440" tIns="45720" rIns="91440" bIns="45720" anchor="t"/>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b="0">
                <a:solidFill>
                  <a:srgbClr val="00B0F0"/>
                </a:solidFill>
                <a:latin typeface="Verdana Pro Black" panose="020B0A04030504040204" pitchFamily="34" charset="0"/>
              </a:rPr>
              <a:t>Completion of the HWD’s Preliminary Review</a:t>
            </a:r>
          </a:p>
          <a:p>
            <a:pPr algn="ctr"/>
            <a:r>
              <a:rPr lang="en-US" sz="2400">
                <a:solidFill>
                  <a:schemeClr val="tx1"/>
                </a:solidFill>
                <a:latin typeface="Verdana Pro Black"/>
              </a:rPr>
              <a:t>Wellness Tracking Log </a:t>
            </a:r>
            <a:endParaRPr lang="en-US" sz="2400">
              <a:solidFill>
                <a:schemeClr val="tx1"/>
              </a:solidFill>
              <a:latin typeface="Verdana Pro Black" panose="020B0A04030504040204" pitchFamily="34" charset="0"/>
            </a:endParaRPr>
          </a:p>
        </p:txBody>
      </p:sp>
      <p:pic>
        <p:nvPicPr>
          <p:cNvPr id="11" name="Picture 10">
            <a:extLst>
              <a:ext uri="{FF2B5EF4-FFF2-40B4-BE49-F238E27FC236}">
                <a16:creationId xmlns:a16="http://schemas.microsoft.com/office/drawing/2014/main" id="{43D55CD2-AF99-6660-8C69-0A576CDCC5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3107" y="2026482"/>
            <a:ext cx="7820677" cy="2170131"/>
          </a:xfrm>
          <a:prstGeom prst="rect">
            <a:avLst/>
          </a:prstGeom>
          <a:ln>
            <a:solidFill>
              <a:srgbClr val="00B0F0"/>
            </a:solidFill>
          </a:ln>
        </p:spPr>
      </p:pic>
      <p:sp>
        <p:nvSpPr>
          <p:cNvPr id="2" name="TextBox 1">
            <a:extLst>
              <a:ext uri="{FF2B5EF4-FFF2-40B4-BE49-F238E27FC236}">
                <a16:creationId xmlns:a16="http://schemas.microsoft.com/office/drawing/2014/main" id="{F9AFE60E-5963-D830-5FA3-08F8D2ECB47B}"/>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19</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59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9614B5-C98D-49BE-830A-B77518C5C1FA}"/>
              </a:ext>
            </a:extLst>
          </p:cNvPr>
          <p:cNvSpPr/>
          <p:nvPr/>
        </p:nvSpPr>
        <p:spPr>
          <a:xfrm>
            <a:off x="-1" y="0"/>
            <a:ext cx="267524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00DA4C5-9854-472B-8C7E-0C08D54AFEE0}"/>
              </a:ext>
            </a:extLst>
          </p:cNvPr>
          <p:cNvSpPr txBox="1"/>
          <p:nvPr/>
        </p:nvSpPr>
        <p:spPr>
          <a:xfrm>
            <a:off x="286572" y="2193456"/>
            <a:ext cx="2388672" cy="2012346"/>
          </a:xfrm>
          <a:prstGeom prst="rect">
            <a:avLst/>
          </a:prstGeom>
          <a:noFill/>
        </p:spPr>
        <p:txBody>
          <a:bodyPr wrap="square" rtlCol="0">
            <a:spAutoFit/>
          </a:bodyPr>
          <a:lstStyle/>
          <a:p>
            <a:pPr>
              <a:lnSpc>
                <a:spcPct val="109000"/>
              </a:lnSpc>
              <a:spcBef>
                <a:spcPts val="600"/>
              </a:spcBef>
            </a:pPr>
            <a:r>
              <a:rPr lang="en-US" sz="2800" b="1">
                <a:solidFill>
                  <a:schemeClr val="bg1"/>
                </a:solidFill>
                <a:latin typeface="Arial" panose="020B0604020202020204" pitchFamily="34" charset="0"/>
                <a:cs typeface="Arial" panose="020B0604020202020204" pitchFamily="34" charset="0"/>
              </a:rPr>
              <a:t>Applicant File Review Orientation </a:t>
            </a:r>
          </a:p>
          <a:p>
            <a:pPr>
              <a:lnSpc>
                <a:spcPct val="109000"/>
              </a:lnSpc>
              <a:spcBef>
                <a:spcPts val="600"/>
              </a:spcBef>
            </a:pPr>
            <a:r>
              <a:rPr lang="en-US" sz="2800" b="1">
                <a:solidFill>
                  <a:schemeClr val="bg1"/>
                </a:solidFill>
                <a:latin typeface="Arial" panose="020B0604020202020204" pitchFamily="34" charset="0"/>
                <a:cs typeface="Arial" panose="020B0604020202020204" pitchFamily="34" charset="0"/>
              </a:rPr>
              <a:t>Series</a:t>
            </a:r>
          </a:p>
        </p:txBody>
      </p:sp>
      <p:sp>
        <p:nvSpPr>
          <p:cNvPr id="19" name="Text Box 2">
            <a:extLst>
              <a:ext uri="{FF2B5EF4-FFF2-40B4-BE49-F238E27FC236}">
                <a16:creationId xmlns:a16="http://schemas.microsoft.com/office/drawing/2014/main" id="{A19829F5-BEDF-1351-0B9B-66DA08A1FDB9}"/>
              </a:ext>
            </a:extLst>
          </p:cNvPr>
          <p:cNvSpPr txBox="1">
            <a:spLocks noChangeArrowheads="1"/>
          </p:cNvSpPr>
          <p:nvPr/>
        </p:nvSpPr>
        <p:spPr bwMode="auto">
          <a:xfrm>
            <a:off x="4797298" y="5668697"/>
            <a:ext cx="5694045" cy="103632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07000"/>
              </a:lnSpc>
              <a:spcAft>
                <a:spcPts val="800"/>
              </a:spcAft>
            </a:pPr>
            <a:r>
              <a:rPr lang="en-US" sz="1000" b="1" kern="100">
                <a:effectLst/>
                <a:latin typeface="Calibri" panose="020F0502020204030204" pitchFamily="34" charset="0"/>
                <a:ea typeface="Calibri" panose="020F0502020204030204" pitchFamily="34" charset="0"/>
                <a:cs typeface="Calibri" panose="020F0502020204030204" pitchFamily="34" charset="0"/>
              </a:rPr>
              <a:t>Each part of the webinar series is held live via WebEx several times throughout the year. The individual webinars can be attended in ANY order and </a:t>
            </a:r>
            <a:r>
              <a:rPr lang="en-US" sz="1000" b="1" u="sng" kern="100">
                <a:effectLst/>
                <a:latin typeface="Calibri" panose="020F0502020204030204" pitchFamily="34" charset="0"/>
                <a:ea typeface="Calibri" panose="020F0502020204030204" pitchFamily="34" charset="0"/>
                <a:cs typeface="Calibri" panose="020F0502020204030204" pitchFamily="34" charset="0"/>
              </a:rPr>
              <a:t>routine attendance is strongly encouraged</a:t>
            </a:r>
            <a:r>
              <a:rPr lang="en-US" sz="1000" b="1" kern="100">
                <a:effectLst/>
                <a:latin typeface="Calibri" panose="020F0502020204030204" pitchFamily="34" charset="0"/>
                <a:ea typeface="Calibri" panose="020F0502020204030204" pitchFamily="34" charset="0"/>
                <a:cs typeface="Calibri" panose="020F0502020204030204" pitchFamily="34" charset="0"/>
              </a:rPr>
              <a:t> as content is updated on a regular basis.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Aft>
                <a:spcPts val="800"/>
              </a:spcAft>
            </a:pPr>
            <a:r>
              <a:rPr lang="en-US" sz="1000" b="1" kern="100">
                <a:effectLst/>
                <a:latin typeface="Calibri" panose="020F0502020204030204" pitchFamily="34" charset="0"/>
                <a:ea typeface="Calibri" panose="020F0502020204030204" pitchFamily="34" charset="0"/>
                <a:cs typeface="Calibri" panose="020F0502020204030204" pitchFamily="34" charset="0"/>
              </a:rPr>
              <a:t>Resources and tools available to assist Health and Wellness Directors/File Review Coordinators in meeting applicant file review-related requirements will be shared.</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11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Aft>
                <a:spcPts val="800"/>
              </a:spcAft>
            </a:pPr>
            <a:r>
              <a:rPr lang="en-US" sz="900" kern="100">
                <a:effectLst/>
                <a:latin typeface="Calibri" panose="020F0502020204030204" pitchFamily="34" charset="0"/>
                <a:ea typeface="Calibri" panose="020F0502020204030204" pitchFamily="34" charset="0"/>
                <a:cs typeface="Times New Roman" panose="02020603050405020304" pitchFamily="18" charset="0"/>
              </a:rPr>
              <a:t>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Slide Number Placeholder 5">
            <a:extLst>
              <a:ext uri="{FF2B5EF4-FFF2-40B4-BE49-F238E27FC236}">
                <a16:creationId xmlns:a16="http://schemas.microsoft.com/office/drawing/2014/main" id="{4C0CD966-1FC8-F082-756E-894F1A8BAD74}"/>
              </a:ext>
            </a:extLst>
          </p:cNvPr>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6569586-4176-472B-BD2E-5ECB0777912A}" type="slidenum">
              <a:rPr lang="en-US" sz="1200" smtClean="0">
                <a:latin typeface="Arial" panose="020B0604020202020204" pitchFamily="34" charset="0"/>
                <a:cs typeface="Arial" panose="020B0604020202020204" pitchFamily="34" charset="0"/>
              </a:rPr>
              <a:pPr algn="r"/>
              <a:t>2</a:t>
            </a:fld>
            <a:endParaRPr lang="en-US" sz="1200">
              <a:latin typeface="Arial" panose="020B0604020202020204" pitchFamily="34" charset="0"/>
              <a:cs typeface="Arial" panose="020B0604020202020204" pitchFamily="34" charset="0"/>
            </a:endParaRPr>
          </a:p>
        </p:txBody>
      </p:sp>
      <p:pic>
        <p:nvPicPr>
          <p:cNvPr id="6" name="Picture 5" descr="A red sign with white text&#10;&#10;Description automatically generated">
            <a:extLst>
              <a:ext uri="{FF2B5EF4-FFF2-40B4-BE49-F238E27FC236}">
                <a16:creationId xmlns:a16="http://schemas.microsoft.com/office/drawing/2014/main" id="{781C3DD4-D50B-14E3-6139-CA35130B47F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14989" y="195921"/>
            <a:ext cx="1116172" cy="743568"/>
          </a:xfrm>
          <a:prstGeom prst="rect">
            <a:avLst/>
          </a:prstGeom>
        </p:spPr>
      </p:pic>
      <p:pic>
        <p:nvPicPr>
          <p:cNvPr id="4" name="Picture 3">
            <a:extLst>
              <a:ext uri="{FF2B5EF4-FFF2-40B4-BE49-F238E27FC236}">
                <a16:creationId xmlns:a16="http://schemas.microsoft.com/office/drawing/2014/main" id="{59F12CFC-79BF-F0BF-1B56-641510288715}"/>
              </a:ext>
            </a:extLst>
          </p:cNvPr>
          <p:cNvPicPr>
            <a:picLocks noChangeAspect="1"/>
          </p:cNvPicPr>
          <p:nvPr/>
        </p:nvPicPr>
        <p:blipFill>
          <a:blip r:embed="rId4"/>
          <a:stretch>
            <a:fillRect/>
          </a:stretch>
        </p:blipFill>
        <p:spPr>
          <a:xfrm>
            <a:off x="4535038" y="281354"/>
            <a:ext cx="6218564" cy="5154477"/>
          </a:xfrm>
          <a:prstGeom prst="rect">
            <a:avLst/>
          </a:prstGeom>
        </p:spPr>
      </p:pic>
    </p:spTree>
    <p:extLst>
      <p:ext uri="{BB962C8B-B14F-4D97-AF65-F5344CB8AC3E}">
        <p14:creationId xmlns:p14="http://schemas.microsoft.com/office/powerpoint/2010/main" val="1842135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BBCD130-BE66-4F0A-B259-EEEFAE692412}"/>
              </a:ext>
            </a:extLst>
          </p:cNvPr>
          <p:cNvGrpSpPr/>
          <p:nvPr/>
        </p:nvGrpSpPr>
        <p:grpSpPr>
          <a:xfrm>
            <a:off x="838200" y="1035185"/>
            <a:ext cx="4547807" cy="4541838"/>
            <a:chOff x="838200" y="1035185"/>
            <a:chExt cx="4547807" cy="4541838"/>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8000">
                    <a:schemeClr val="accent3"/>
                  </a:gs>
                  <a:gs pos="100000">
                    <a:schemeClr val="accent3">
                      <a:lumMod val="75000"/>
                    </a:schemeClr>
                  </a:gs>
                </a:gsLst>
                <a:lin ang="18600000" scaled="0"/>
              </a:gradFill>
              <a:ln>
                <a:noFill/>
              </a:ln>
              <a:effectLst>
                <a:innerShdw blurRad="114300">
                  <a:prstClr val="black">
                    <a:alpha val="19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4">
              <a:extLst>
                <a:ext uri="{FF2B5EF4-FFF2-40B4-BE49-F238E27FC236}">
                  <a16:creationId xmlns:a16="http://schemas.microsoft.com/office/drawing/2014/main" id="{76954BC5-BCE9-4034-9074-3B3843B2AD0B}"/>
                </a:ext>
              </a:extLst>
            </p:cNvPr>
            <p:cNvGrpSpPr>
              <a:grpSpLocks noChangeAspect="1"/>
            </p:cNvGrpSpPr>
            <p:nvPr/>
          </p:nvGrpSpPr>
          <p:grpSpPr bwMode="auto">
            <a:xfrm>
              <a:off x="2259012" y="2451100"/>
              <a:ext cx="1708149" cy="1706563"/>
              <a:chOff x="1423" y="1544"/>
              <a:chExt cx="1076" cy="1075"/>
            </a:xfrm>
            <a:solidFill>
              <a:schemeClr val="bg1"/>
            </a:solidFill>
          </p:grpSpPr>
          <p:sp>
            <p:nvSpPr>
              <p:cNvPr id="6" name="Freeform 5">
                <a:extLst>
                  <a:ext uri="{FF2B5EF4-FFF2-40B4-BE49-F238E27FC236}">
                    <a16:creationId xmlns:a16="http://schemas.microsoft.com/office/drawing/2014/main" id="{EDE887E4-5810-4074-81F2-216164D3B2E0}"/>
                  </a:ext>
                </a:extLst>
              </p:cNvPr>
              <p:cNvSpPr>
                <a:spLocks/>
              </p:cNvSpPr>
              <p:nvPr/>
            </p:nvSpPr>
            <p:spPr bwMode="auto">
              <a:xfrm>
                <a:off x="1423" y="1544"/>
                <a:ext cx="673" cy="896"/>
              </a:xfrm>
              <a:custGeom>
                <a:avLst/>
                <a:gdLst>
                  <a:gd name="T0" fmla="*/ 264 w 283"/>
                  <a:gd name="T1" fmla="*/ 273 h 377"/>
                  <a:gd name="T2" fmla="*/ 279 w 283"/>
                  <a:gd name="T3" fmla="*/ 248 h 377"/>
                  <a:gd name="T4" fmla="*/ 283 w 283"/>
                  <a:gd name="T5" fmla="*/ 247 h 377"/>
                  <a:gd name="T6" fmla="*/ 226 w 283"/>
                  <a:gd name="T7" fmla="*/ 226 h 377"/>
                  <a:gd name="T8" fmla="*/ 226 w 283"/>
                  <a:gd name="T9" fmla="*/ 192 h 377"/>
                  <a:gd name="T10" fmla="*/ 254 w 283"/>
                  <a:gd name="T11" fmla="*/ 137 h 377"/>
                  <a:gd name="T12" fmla="*/ 265 w 283"/>
                  <a:gd name="T13" fmla="*/ 112 h 377"/>
                  <a:gd name="T14" fmla="*/ 256 w 283"/>
                  <a:gd name="T15" fmla="*/ 88 h 377"/>
                  <a:gd name="T16" fmla="*/ 263 w 283"/>
                  <a:gd name="T17" fmla="*/ 34 h 377"/>
                  <a:gd name="T18" fmla="*/ 193 w 283"/>
                  <a:gd name="T19" fmla="*/ 0 h 377"/>
                  <a:gd name="T20" fmla="*/ 126 w 283"/>
                  <a:gd name="T21" fmla="*/ 26 h 377"/>
                  <a:gd name="T22" fmla="*/ 102 w 283"/>
                  <a:gd name="T23" fmla="*/ 36 h 377"/>
                  <a:gd name="T24" fmla="*/ 102 w 283"/>
                  <a:gd name="T25" fmla="*/ 87 h 377"/>
                  <a:gd name="T26" fmla="*/ 92 w 283"/>
                  <a:gd name="T27" fmla="*/ 112 h 377"/>
                  <a:gd name="T28" fmla="*/ 104 w 283"/>
                  <a:gd name="T29" fmla="*/ 137 h 377"/>
                  <a:gd name="T30" fmla="*/ 132 w 283"/>
                  <a:gd name="T31" fmla="*/ 192 h 377"/>
                  <a:gd name="T32" fmla="*/ 132 w 283"/>
                  <a:gd name="T33" fmla="*/ 226 h 377"/>
                  <a:gd name="T34" fmla="*/ 10 w 283"/>
                  <a:gd name="T35" fmla="*/ 287 h 377"/>
                  <a:gd name="T36" fmla="*/ 0 w 283"/>
                  <a:gd name="T37" fmla="*/ 367 h 377"/>
                  <a:gd name="T38" fmla="*/ 9 w 283"/>
                  <a:gd name="T39" fmla="*/ 377 h 377"/>
                  <a:gd name="T40" fmla="*/ 264 w 283"/>
                  <a:gd name="T41" fmla="*/ 377 h 377"/>
                  <a:gd name="T42" fmla="*/ 264 w 283"/>
                  <a:gd name="T43" fmla="*/ 273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3" h="377">
                    <a:moveTo>
                      <a:pt x="264" y="273"/>
                    </a:moveTo>
                    <a:cubicBezTo>
                      <a:pt x="264" y="263"/>
                      <a:pt x="269" y="253"/>
                      <a:pt x="279" y="248"/>
                    </a:cubicBezTo>
                    <a:cubicBezTo>
                      <a:pt x="280" y="247"/>
                      <a:pt x="282" y="247"/>
                      <a:pt x="283" y="247"/>
                    </a:cubicBezTo>
                    <a:cubicBezTo>
                      <a:pt x="268" y="241"/>
                      <a:pt x="249" y="234"/>
                      <a:pt x="226" y="226"/>
                    </a:cubicBezTo>
                    <a:cubicBezTo>
                      <a:pt x="226" y="192"/>
                      <a:pt x="226" y="192"/>
                      <a:pt x="226" y="192"/>
                    </a:cubicBezTo>
                    <a:cubicBezTo>
                      <a:pt x="235" y="186"/>
                      <a:pt x="252" y="171"/>
                      <a:pt x="254" y="137"/>
                    </a:cubicBezTo>
                    <a:cubicBezTo>
                      <a:pt x="261" y="133"/>
                      <a:pt x="265" y="124"/>
                      <a:pt x="265" y="112"/>
                    </a:cubicBezTo>
                    <a:cubicBezTo>
                      <a:pt x="265" y="101"/>
                      <a:pt x="262" y="93"/>
                      <a:pt x="256" y="88"/>
                    </a:cubicBezTo>
                    <a:cubicBezTo>
                      <a:pt x="261" y="76"/>
                      <a:pt x="269" y="55"/>
                      <a:pt x="263" y="34"/>
                    </a:cubicBezTo>
                    <a:cubicBezTo>
                      <a:pt x="257" y="9"/>
                      <a:pt x="222" y="0"/>
                      <a:pt x="193" y="0"/>
                    </a:cubicBezTo>
                    <a:cubicBezTo>
                      <a:pt x="168" y="0"/>
                      <a:pt x="137" y="7"/>
                      <a:pt x="126" y="26"/>
                    </a:cubicBezTo>
                    <a:cubicBezTo>
                      <a:pt x="113" y="25"/>
                      <a:pt x="105" y="31"/>
                      <a:pt x="102" y="36"/>
                    </a:cubicBezTo>
                    <a:cubicBezTo>
                      <a:pt x="92" y="49"/>
                      <a:pt x="97" y="69"/>
                      <a:pt x="102" y="87"/>
                    </a:cubicBezTo>
                    <a:cubicBezTo>
                      <a:pt x="96" y="92"/>
                      <a:pt x="92" y="101"/>
                      <a:pt x="92" y="112"/>
                    </a:cubicBezTo>
                    <a:cubicBezTo>
                      <a:pt x="92" y="124"/>
                      <a:pt x="97" y="133"/>
                      <a:pt x="104" y="137"/>
                    </a:cubicBezTo>
                    <a:cubicBezTo>
                      <a:pt x="106" y="171"/>
                      <a:pt x="123" y="186"/>
                      <a:pt x="132" y="192"/>
                    </a:cubicBezTo>
                    <a:cubicBezTo>
                      <a:pt x="132" y="226"/>
                      <a:pt x="132" y="226"/>
                      <a:pt x="132" y="226"/>
                    </a:cubicBezTo>
                    <a:cubicBezTo>
                      <a:pt x="42" y="259"/>
                      <a:pt x="19" y="263"/>
                      <a:pt x="10" y="287"/>
                    </a:cubicBezTo>
                    <a:cubicBezTo>
                      <a:pt x="1" y="315"/>
                      <a:pt x="0" y="365"/>
                      <a:pt x="0" y="367"/>
                    </a:cubicBezTo>
                    <a:cubicBezTo>
                      <a:pt x="0" y="372"/>
                      <a:pt x="4" y="377"/>
                      <a:pt x="9" y="377"/>
                    </a:cubicBezTo>
                    <a:cubicBezTo>
                      <a:pt x="264" y="377"/>
                      <a:pt x="264" y="377"/>
                      <a:pt x="264" y="377"/>
                    </a:cubicBezTo>
                    <a:lnTo>
                      <a:pt x="264"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BFFE8346-0F5D-426E-BFE4-96055A8E6647}"/>
                  </a:ext>
                </a:extLst>
              </p:cNvPr>
              <p:cNvSpPr>
                <a:spLocks noEditPoints="1"/>
              </p:cNvSpPr>
              <p:nvPr/>
            </p:nvSpPr>
            <p:spPr bwMode="auto">
              <a:xfrm>
                <a:off x="2094" y="2160"/>
                <a:ext cx="405" cy="459"/>
              </a:xfrm>
              <a:custGeom>
                <a:avLst/>
                <a:gdLst>
                  <a:gd name="T0" fmla="*/ 165 w 170"/>
                  <a:gd name="T1" fmla="*/ 6 h 193"/>
                  <a:gd name="T2" fmla="*/ 155 w 170"/>
                  <a:gd name="T3" fmla="*/ 7 h 193"/>
                  <a:gd name="T4" fmla="*/ 123 w 170"/>
                  <a:gd name="T5" fmla="*/ 19 h 193"/>
                  <a:gd name="T6" fmla="*/ 93 w 170"/>
                  <a:gd name="T7" fmla="*/ 5 h 193"/>
                  <a:gd name="T8" fmla="*/ 78 w 170"/>
                  <a:gd name="T9" fmla="*/ 5 h 193"/>
                  <a:gd name="T10" fmla="*/ 48 w 170"/>
                  <a:gd name="T11" fmla="*/ 19 h 193"/>
                  <a:gd name="T12" fmla="*/ 15 w 170"/>
                  <a:gd name="T13" fmla="*/ 7 h 193"/>
                  <a:gd name="T14" fmla="*/ 6 w 170"/>
                  <a:gd name="T15" fmla="*/ 6 h 193"/>
                  <a:gd name="T16" fmla="*/ 0 w 170"/>
                  <a:gd name="T17" fmla="*/ 14 h 193"/>
                  <a:gd name="T18" fmla="*/ 0 w 170"/>
                  <a:gd name="T19" fmla="*/ 126 h 193"/>
                  <a:gd name="T20" fmla="*/ 1 w 170"/>
                  <a:gd name="T21" fmla="*/ 128 h 193"/>
                  <a:gd name="T22" fmla="*/ 83 w 170"/>
                  <a:gd name="T23" fmla="*/ 193 h 193"/>
                  <a:gd name="T24" fmla="*/ 85 w 170"/>
                  <a:gd name="T25" fmla="*/ 193 h 193"/>
                  <a:gd name="T26" fmla="*/ 88 w 170"/>
                  <a:gd name="T27" fmla="*/ 193 h 193"/>
                  <a:gd name="T28" fmla="*/ 170 w 170"/>
                  <a:gd name="T29" fmla="*/ 128 h 193"/>
                  <a:gd name="T30" fmla="*/ 170 w 170"/>
                  <a:gd name="T31" fmla="*/ 126 h 193"/>
                  <a:gd name="T32" fmla="*/ 170 w 170"/>
                  <a:gd name="T33" fmla="*/ 14 h 193"/>
                  <a:gd name="T34" fmla="*/ 165 w 170"/>
                  <a:gd name="T35" fmla="*/ 6 h 193"/>
                  <a:gd name="T36" fmla="*/ 123 w 170"/>
                  <a:gd name="T37" fmla="*/ 99 h 193"/>
                  <a:gd name="T38" fmla="*/ 95 w 170"/>
                  <a:gd name="T39" fmla="*/ 99 h 193"/>
                  <a:gd name="T40" fmla="*/ 95 w 170"/>
                  <a:gd name="T41" fmla="*/ 126 h 193"/>
                  <a:gd name="T42" fmla="*/ 85 w 170"/>
                  <a:gd name="T43" fmla="*/ 136 h 193"/>
                  <a:gd name="T44" fmla="*/ 76 w 170"/>
                  <a:gd name="T45" fmla="*/ 126 h 193"/>
                  <a:gd name="T46" fmla="*/ 76 w 170"/>
                  <a:gd name="T47" fmla="*/ 99 h 193"/>
                  <a:gd name="T48" fmla="*/ 47 w 170"/>
                  <a:gd name="T49" fmla="*/ 99 h 193"/>
                  <a:gd name="T50" fmla="*/ 38 w 170"/>
                  <a:gd name="T51" fmla="*/ 89 h 193"/>
                  <a:gd name="T52" fmla="*/ 47 w 170"/>
                  <a:gd name="T53" fmla="*/ 80 h 193"/>
                  <a:gd name="T54" fmla="*/ 76 w 170"/>
                  <a:gd name="T55" fmla="*/ 80 h 193"/>
                  <a:gd name="T56" fmla="*/ 76 w 170"/>
                  <a:gd name="T57" fmla="*/ 51 h 193"/>
                  <a:gd name="T58" fmla="*/ 85 w 170"/>
                  <a:gd name="T59" fmla="*/ 42 h 193"/>
                  <a:gd name="T60" fmla="*/ 95 w 170"/>
                  <a:gd name="T61" fmla="*/ 51 h 193"/>
                  <a:gd name="T62" fmla="*/ 95 w 170"/>
                  <a:gd name="T63" fmla="*/ 80 h 193"/>
                  <a:gd name="T64" fmla="*/ 123 w 170"/>
                  <a:gd name="T65" fmla="*/ 80 h 193"/>
                  <a:gd name="T66" fmla="*/ 133 w 170"/>
                  <a:gd name="T67" fmla="*/ 89 h 193"/>
                  <a:gd name="T68" fmla="*/ 123 w 170"/>
                  <a:gd name="T69" fmla="*/ 9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0" h="193">
                    <a:moveTo>
                      <a:pt x="165" y="6"/>
                    </a:moveTo>
                    <a:cubicBezTo>
                      <a:pt x="162" y="4"/>
                      <a:pt x="158" y="5"/>
                      <a:pt x="155" y="7"/>
                    </a:cubicBezTo>
                    <a:cubicBezTo>
                      <a:pt x="143" y="15"/>
                      <a:pt x="133" y="19"/>
                      <a:pt x="123" y="19"/>
                    </a:cubicBezTo>
                    <a:cubicBezTo>
                      <a:pt x="111" y="19"/>
                      <a:pt x="100" y="14"/>
                      <a:pt x="93" y="5"/>
                    </a:cubicBezTo>
                    <a:cubicBezTo>
                      <a:pt x="89" y="0"/>
                      <a:pt x="81" y="0"/>
                      <a:pt x="78" y="5"/>
                    </a:cubicBezTo>
                    <a:cubicBezTo>
                      <a:pt x="71" y="14"/>
                      <a:pt x="60" y="19"/>
                      <a:pt x="48" y="19"/>
                    </a:cubicBezTo>
                    <a:cubicBezTo>
                      <a:pt x="38" y="19"/>
                      <a:pt x="28" y="15"/>
                      <a:pt x="15" y="7"/>
                    </a:cubicBezTo>
                    <a:cubicBezTo>
                      <a:pt x="12" y="5"/>
                      <a:pt x="9" y="4"/>
                      <a:pt x="6" y="6"/>
                    </a:cubicBezTo>
                    <a:cubicBezTo>
                      <a:pt x="2" y="8"/>
                      <a:pt x="0" y="11"/>
                      <a:pt x="0" y="14"/>
                    </a:cubicBezTo>
                    <a:cubicBezTo>
                      <a:pt x="0" y="126"/>
                      <a:pt x="0" y="126"/>
                      <a:pt x="0" y="126"/>
                    </a:cubicBezTo>
                    <a:cubicBezTo>
                      <a:pt x="0" y="127"/>
                      <a:pt x="1" y="127"/>
                      <a:pt x="1" y="128"/>
                    </a:cubicBezTo>
                    <a:cubicBezTo>
                      <a:pt x="1" y="130"/>
                      <a:pt x="14" y="173"/>
                      <a:pt x="83" y="193"/>
                    </a:cubicBezTo>
                    <a:cubicBezTo>
                      <a:pt x="84" y="193"/>
                      <a:pt x="84" y="193"/>
                      <a:pt x="85" y="193"/>
                    </a:cubicBezTo>
                    <a:cubicBezTo>
                      <a:pt x="86" y="193"/>
                      <a:pt x="87" y="193"/>
                      <a:pt x="88" y="193"/>
                    </a:cubicBezTo>
                    <a:cubicBezTo>
                      <a:pt x="157" y="173"/>
                      <a:pt x="169" y="130"/>
                      <a:pt x="170" y="128"/>
                    </a:cubicBezTo>
                    <a:cubicBezTo>
                      <a:pt x="170" y="127"/>
                      <a:pt x="170" y="127"/>
                      <a:pt x="170" y="126"/>
                    </a:cubicBezTo>
                    <a:cubicBezTo>
                      <a:pt x="170" y="14"/>
                      <a:pt x="170" y="14"/>
                      <a:pt x="170" y="14"/>
                    </a:cubicBezTo>
                    <a:cubicBezTo>
                      <a:pt x="170" y="11"/>
                      <a:pt x="168" y="8"/>
                      <a:pt x="165" y="6"/>
                    </a:cubicBezTo>
                    <a:close/>
                    <a:moveTo>
                      <a:pt x="123" y="99"/>
                    </a:moveTo>
                    <a:cubicBezTo>
                      <a:pt x="95" y="99"/>
                      <a:pt x="95" y="99"/>
                      <a:pt x="95" y="99"/>
                    </a:cubicBezTo>
                    <a:cubicBezTo>
                      <a:pt x="95" y="126"/>
                      <a:pt x="95" y="126"/>
                      <a:pt x="95" y="126"/>
                    </a:cubicBezTo>
                    <a:cubicBezTo>
                      <a:pt x="95" y="132"/>
                      <a:pt x="90" y="136"/>
                      <a:pt x="85" y="136"/>
                    </a:cubicBezTo>
                    <a:cubicBezTo>
                      <a:pt x="80" y="136"/>
                      <a:pt x="76" y="132"/>
                      <a:pt x="76" y="126"/>
                    </a:cubicBezTo>
                    <a:cubicBezTo>
                      <a:pt x="76" y="99"/>
                      <a:pt x="76" y="99"/>
                      <a:pt x="76" y="99"/>
                    </a:cubicBezTo>
                    <a:cubicBezTo>
                      <a:pt x="47" y="99"/>
                      <a:pt x="47" y="99"/>
                      <a:pt x="47" y="99"/>
                    </a:cubicBezTo>
                    <a:cubicBezTo>
                      <a:pt x="42" y="99"/>
                      <a:pt x="38" y="95"/>
                      <a:pt x="38" y="89"/>
                    </a:cubicBezTo>
                    <a:cubicBezTo>
                      <a:pt x="38" y="84"/>
                      <a:pt x="42" y="80"/>
                      <a:pt x="47" y="80"/>
                    </a:cubicBezTo>
                    <a:cubicBezTo>
                      <a:pt x="76" y="80"/>
                      <a:pt x="76" y="80"/>
                      <a:pt x="76" y="80"/>
                    </a:cubicBezTo>
                    <a:cubicBezTo>
                      <a:pt x="76" y="51"/>
                      <a:pt x="76" y="51"/>
                      <a:pt x="76" y="51"/>
                    </a:cubicBezTo>
                    <a:cubicBezTo>
                      <a:pt x="76" y="46"/>
                      <a:pt x="80" y="42"/>
                      <a:pt x="85" y="42"/>
                    </a:cubicBezTo>
                    <a:cubicBezTo>
                      <a:pt x="90" y="42"/>
                      <a:pt x="95" y="46"/>
                      <a:pt x="95" y="51"/>
                    </a:cubicBezTo>
                    <a:cubicBezTo>
                      <a:pt x="95" y="80"/>
                      <a:pt x="95" y="80"/>
                      <a:pt x="95" y="80"/>
                    </a:cubicBezTo>
                    <a:cubicBezTo>
                      <a:pt x="123" y="80"/>
                      <a:pt x="123" y="80"/>
                      <a:pt x="123" y="80"/>
                    </a:cubicBezTo>
                    <a:cubicBezTo>
                      <a:pt x="128" y="80"/>
                      <a:pt x="133" y="84"/>
                      <a:pt x="133" y="89"/>
                    </a:cubicBezTo>
                    <a:cubicBezTo>
                      <a:pt x="133" y="95"/>
                      <a:pt x="128" y="99"/>
                      <a:pt x="123"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75D838CE-2152-4BA6-80CD-1D9409019DD4}"/>
              </a:ext>
            </a:extLst>
          </p:cNvPr>
          <p:cNvPicPr>
            <a:picLocks noChangeAspect="1"/>
          </p:cNvPicPr>
          <p:nvPr/>
        </p:nvPicPr>
        <p:blipFill>
          <a:blip r:embed="rId3">
            <a:lum bright="100000" contrast="-70000"/>
          </a:blip>
          <a:stretch>
            <a:fillRect/>
          </a:stretch>
        </p:blipFill>
        <p:spPr>
          <a:xfrm>
            <a:off x="2744662" y="5157521"/>
            <a:ext cx="579562" cy="583711"/>
          </a:xfrm>
          <a:prstGeom prst="rect">
            <a:avLst/>
          </a:prstGeom>
        </p:spPr>
      </p:pic>
      <p:sp>
        <p:nvSpPr>
          <p:cNvPr id="20" name="Rectangle 19">
            <a:extLst>
              <a:ext uri="{FF2B5EF4-FFF2-40B4-BE49-F238E27FC236}">
                <a16:creationId xmlns:a16="http://schemas.microsoft.com/office/drawing/2014/main" id="{FE28BA9C-F6F3-4AAA-AFBC-6E3B9DC570F0}"/>
              </a:ext>
            </a:extLst>
          </p:cNvPr>
          <p:cNvSpPr/>
          <p:nvPr/>
        </p:nvSpPr>
        <p:spPr>
          <a:xfrm>
            <a:off x="6297243" y="2601949"/>
            <a:ext cx="5056557" cy="2787238"/>
          </a:xfrm>
          <a:prstGeom prst="rect">
            <a:avLst/>
          </a:prstGeom>
        </p:spPr>
        <p:txBody>
          <a:bodyPr wrap="square" lIns="0" tIns="0" rIns="0" bIns="0" anchor="t">
            <a:spAutoFit/>
          </a:bodyPr>
          <a:lstStyle/>
          <a:p>
            <a:pPr lvl="0">
              <a:lnSpc>
                <a:spcPct val="109000"/>
              </a:lnSpc>
              <a:spcBef>
                <a:spcPts val="600"/>
              </a:spcBef>
            </a:pPr>
            <a:r>
              <a:rPr lang="en-US" sz="2400">
                <a:latin typeface="Arial" panose="020B0604020202020204" pitchFamily="34" charset="0"/>
                <a:cs typeface="Arial" panose="020B0604020202020204" pitchFamily="34" charset="0"/>
              </a:rPr>
              <a:t>If there are no disclosures of health conditions, concerns about health care needs exceeding those of basic healthcare responsibilities (Exhibit 2-4) or of the applicant posing a direct threat to others, then the HWD documents the decision to enroll. </a:t>
            </a:r>
          </a:p>
        </p:txBody>
      </p:sp>
      <p:sp>
        <p:nvSpPr>
          <p:cNvPr id="21" name="Rectangle 20">
            <a:extLst>
              <a:ext uri="{FF2B5EF4-FFF2-40B4-BE49-F238E27FC236}">
                <a16:creationId xmlns:a16="http://schemas.microsoft.com/office/drawing/2014/main" id="{5308A906-261B-42B5-9524-A5C29AC5E59F}"/>
              </a:ext>
            </a:extLst>
          </p:cNvPr>
          <p:cNvSpPr/>
          <p:nvPr/>
        </p:nvSpPr>
        <p:spPr>
          <a:xfrm>
            <a:off x="6297243" y="1661727"/>
            <a:ext cx="5285200" cy="861774"/>
          </a:xfrm>
          <a:prstGeom prst="rect">
            <a:avLst/>
          </a:prstGeom>
        </p:spPr>
        <p:txBody>
          <a:bodyPr wrap="square" lIns="0" tIns="0" rIns="0" bIns="0">
            <a:spAutoFit/>
          </a:bodyPr>
          <a:lstStyle/>
          <a:p>
            <a:r>
              <a:rPr lang="da-DK" sz="2800" b="1">
                <a:solidFill>
                  <a:schemeClr val="accent3">
                    <a:lumMod val="75000"/>
                  </a:schemeClr>
                </a:solidFill>
                <a:latin typeface="Verdana Pro Black" panose="020B0A04030504040204" pitchFamily="34" charset="0"/>
                <a:ea typeface="+mj-ea"/>
                <a:cs typeface="Arial" panose="020B0604020202020204" pitchFamily="34" charset="0"/>
              </a:rPr>
              <a:t>Clearing</a:t>
            </a:r>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 for </a:t>
            </a:r>
          </a:p>
          <a:p>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Enrollment</a:t>
            </a:r>
          </a:p>
        </p:txBody>
      </p:sp>
      <p:sp>
        <p:nvSpPr>
          <p:cNvPr id="25" name="Rectangle 24">
            <a:extLst>
              <a:ext uri="{FF2B5EF4-FFF2-40B4-BE49-F238E27FC236}">
                <a16:creationId xmlns:a16="http://schemas.microsoft.com/office/drawing/2014/main" id="{3EE4836D-E3F6-40FA-A3D7-FBA35F6359C9}"/>
              </a:ext>
            </a:extLst>
          </p:cNvPr>
          <p:cNvSpPr/>
          <p:nvPr/>
        </p:nvSpPr>
        <p:spPr>
          <a:xfrm>
            <a:off x="6297243" y="1035185"/>
            <a:ext cx="5285200" cy="615553"/>
          </a:xfrm>
          <a:prstGeom prst="rect">
            <a:avLst/>
          </a:prstGeom>
        </p:spPr>
        <p:txBody>
          <a:bodyPr wrap="square" lIns="0" tIns="0" rIns="0" bIns="0">
            <a:spAutoFit/>
          </a:bodyPr>
          <a:lstStyle/>
          <a:p>
            <a:r>
              <a:rPr lang="da-DK" sz="4000" b="1">
                <a:solidFill>
                  <a:schemeClr val="accent3">
                    <a:lumMod val="75000"/>
                  </a:schemeClr>
                </a:solidFill>
                <a:latin typeface="Arial" panose="020B0604020202020204" pitchFamily="34" charset="0"/>
                <a:ea typeface="+mj-ea"/>
                <a:cs typeface="Arial" panose="020B0604020202020204" pitchFamily="34" charset="0"/>
              </a:rPr>
              <a:t>03</a:t>
            </a:r>
          </a:p>
        </p:txBody>
      </p:sp>
      <p:pic>
        <p:nvPicPr>
          <p:cNvPr id="13" name="Picture 12" descr="Close up of checklist">
            <a:extLst>
              <a:ext uri="{FF2B5EF4-FFF2-40B4-BE49-F238E27FC236}">
                <a16:creationId xmlns:a16="http://schemas.microsoft.com/office/drawing/2014/main" id="{03898541-3759-3D88-E9C7-34B4C6E29FAE}"/>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10019473" y="1035185"/>
            <a:ext cx="1334327" cy="1324776"/>
          </a:xfrm>
          <a:prstGeom prst="flowChartConnector">
            <a:avLst/>
          </a:prstGeom>
          <a:ln w="28575">
            <a:solidFill>
              <a:schemeClr val="accent3"/>
            </a:solidFill>
          </a:ln>
        </p:spPr>
      </p:pic>
      <p:grpSp>
        <p:nvGrpSpPr>
          <p:cNvPr id="17" name="Group 16">
            <a:extLst>
              <a:ext uri="{FF2B5EF4-FFF2-40B4-BE49-F238E27FC236}">
                <a16:creationId xmlns:a16="http://schemas.microsoft.com/office/drawing/2014/main" id="{F156BB9F-47CB-DBB3-8F40-BBF274111D07}"/>
              </a:ext>
            </a:extLst>
          </p:cNvPr>
          <p:cNvGrpSpPr/>
          <p:nvPr/>
        </p:nvGrpSpPr>
        <p:grpSpPr>
          <a:xfrm>
            <a:off x="10700511" y="5951907"/>
            <a:ext cx="653289" cy="653289"/>
            <a:chOff x="10700511" y="5822815"/>
            <a:chExt cx="653289" cy="653289"/>
          </a:xfrm>
        </p:grpSpPr>
        <p:sp>
          <p:nvSpPr>
            <p:cNvPr id="26" name="Oval 25">
              <a:hlinkClick r:id="rId5" action="ppaction://hlinksldjump"/>
              <a:extLst>
                <a:ext uri="{FF2B5EF4-FFF2-40B4-BE49-F238E27FC236}">
                  <a16:creationId xmlns:a16="http://schemas.microsoft.com/office/drawing/2014/main" id="{048CB3F6-3B00-0417-57B0-B600C7237F62}"/>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hlinkClick r:id="rId5" action="ppaction://hlinksldjump"/>
              <a:extLst>
                <a:ext uri="{FF2B5EF4-FFF2-40B4-BE49-F238E27FC236}">
                  <a16:creationId xmlns:a16="http://schemas.microsoft.com/office/drawing/2014/main" id="{0DBFC516-3DEA-E3FF-19F6-2EF6198BCE81}"/>
                </a:ext>
              </a:extLst>
            </p:cNvPr>
            <p:cNvPicPr>
              <a:picLocks noChangeAspect="1"/>
            </p:cNvPicPr>
            <p:nvPr/>
          </p:nvPicPr>
          <p:blipFill>
            <a:blip r:embed="rId6">
              <a:lum bright="100000" contrast="-70000"/>
            </a:blip>
            <a:stretch>
              <a:fillRect/>
            </a:stretch>
          </p:blipFill>
          <p:spPr>
            <a:xfrm>
              <a:off x="10845078" y="5967594"/>
              <a:ext cx="364155" cy="363730"/>
            </a:xfrm>
            <a:prstGeom prst="rect">
              <a:avLst/>
            </a:prstGeom>
          </p:spPr>
        </p:pic>
      </p:grpSp>
      <p:sp>
        <p:nvSpPr>
          <p:cNvPr id="3" name="TextBox 2">
            <a:extLst>
              <a:ext uri="{FF2B5EF4-FFF2-40B4-BE49-F238E27FC236}">
                <a16:creationId xmlns:a16="http://schemas.microsoft.com/office/drawing/2014/main" id="{E3056E6F-59A1-483C-D66A-CC3038DB333A}"/>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20</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8096224"/>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988B2B-6975-2D76-0537-25CE10A96044}"/>
              </a:ext>
            </a:extLst>
          </p:cNvPr>
          <p:cNvSpPr txBox="1">
            <a:spLocks/>
          </p:cNvSpPr>
          <p:nvPr/>
        </p:nvSpPr>
        <p:spPr>
          <a:xfrm>
            <a:off x="525274" y="463400"/>
            <a:ext cx="10515600" cy="943470"/>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a:solidFill>
                  <a:schemeClr val="accent3">
                    <a:lumMod val="75000"/>
                  </a:schemeClr>
                </a:solidFill>
                <a:latin typeface="Verdana Pro Black" panose="020B0A04030504040204" pitchFamily="34" charset="0"/>
              </a:rPr>
              <a:t>HWD Clears for Enrollment</a:t>
            </a:r>
          </a:p>
          <a:p>
            <a:pPr algn="ctr"/>
            <a:r>
              <a:rPr lang="en-US" sz="2400" b="0">
                <a:solidFill>
                  <a:schemeClr val="tx1"/>
                </a:solidFill>
                <a:latin typeface="Verdana Pro Black" panose="020B0A04030504040204" pitchFamily="34" charset="0"/>
              </a:rPr>
              <a:t>CAFR form in Form 1-06 (page 1)</a:t>
            </a:r>
          </a:p>
        </p:txBody>
      </p:sp>
      <p:pic>
        <p:nvPicPr>
          <p:cNvPr id="10" name="Picture 9">
            <a:extLst>
              <a:ext uri="{FF2B5EF4-FFF2-40B4-BE49-F238E27FC236}">
                <a16:creationId xmlns:a16="http://schemas.microsoft.com/office/drawing/2014/main" id="{BF837342-1BFA-6215-47A5-F20D874E832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57539" y="1406870"/>
            <a:ext cx="4451069" cy="5118100"/>
          </a:xfrm>
          <a:prstGeom prst="rect">
            <a:avLst/>
          </a:prstGeom>
          <a:ln>
            <a:solidFill>
              <a:schemeClr val="tx1"/>
            </a:solidFill>
          </a:ln>
        </p:spPr>
      </p:pic>
    </p:spTree>
    <p:extLst>
      <p:ext uri="{BB962C8B-B14F-4D97-AF65-F5344CB8AC3E}">
        <p14:creationId xmlns:p14="http://schemas.microsoft.com/office/powerpoint/2010/main" val="1527878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FE227-38F4-42BD-8D3B-6107A155FEDB}"/>
              </a:ext>
            </a:extLst>
          </p:cNvPr>
          <p:cNvSpPr txBox="1">
            <a:spLocks/>
          </p:cNvSpPr>
          <p:nvPr/>
        </p:nvSpPr>
        <p:spPr>
          <a:xfrm>
            <a:off x="838200" y="755631"/>
            <a:ext cx="10515600" cy="943470"/>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a:solidFill>
                  <a:schemeClr val="accent3">
                    <a:lumMod val="75000"/>
                  </a:schemeClr>
                </a:solidFill>
                <a:latin typeface="Verdana Pro Black" panose="020B0A04030504040204" pitchFamily="34" charset="0"/>
              </a:rPr>
              <a:t>HWD Clears for Enrollment</a:t>
            </a:r>
          </a:p>
          <a:p>
            <a:pPr algn="ctr"/>
            <a:r>
              <a:rPr lang="en-US" sz="2400" b="0">
                <a:solidFill>
                  <a:schemeClr val="tx1"/>
                </a:solidFill>
                <a:latin typeface="Verdana Pro Black" panose="020B0A04030504040204" pitchFamily="34" charset="0"/>
              </a:rPr>
              <a:t>Wellness Tracking Log</a:t>
            </a:r>
          </a:p>
        </p:txBody>
      </p:sp>
      <p:pic>
        <p:nvPicPr>
          <p:cNvPr id="6" name="Picture 5">
            <a:extLst>
              <a:ext uri="{FF2B5EF4-FFF2-40B4-BE49-F238E27FC236}">
                <a16:creationId xmlns:a16="http://schemas.microsoft.com/office/drawing/2014/main" id="{6A0AE42B-252B-7FF2-2DD1-5C3326E078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099" y="2307375"/>
            <a:ext cx="10961802" cy="1043193"/>
          </a:xfrm>
          <a:prstGeom prst="rect">
            <a:avLst/>
          </a:prstGeom>
          <a:ln>
            <a:solidFill>
              <a:schemeClr val="accent3">
                <a:lumMod val="75000"/>
              </a:schemeClr>
            </a:solidFill>
          </a:ln>
        </p:spPr>
      </p:pic>
      <p:pic>
        <p:nvPicPr>
          <p:cNvPr id="3" name="Picture 2">
            <a:extLst>
              <a:ext uri="{FF2B5EF4-FFF2-40B4-BE49-F238E27FC236}">
                <a16:creationId xmlns:a16="http://schemas.microsoft.com/office/drawing/2014/main" id="{BA38EF05-7123-AB80-1619-FE60AE9C57C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540402" y="3565041"/>
            <a:ext cx="3019023" cy="1192171"/>
          </a:xfrm>
          <a:prstGeom prst="rect">
            <a:avLst/>
          </a:prstGeom>
          <a:ln>
            <a:solidFill>
              <a:schemeClr val="accent3">
                <a:lumMod val="75000"/>
              </a:schemeClr>
            </a:solidFill>
          </a:ln>
        </p:spPr>
      </p:pic>
      <p:pic>
        <p:nvPicPr>
          <p:cNvPr id="5" name="Picture 4">
            <a:extLst>
              <a:ext uri="{FF2B5EF4-FFF2-40B4-BE49-F238E27FC236}">
                <a16:creationId xmlns:a16="http://schemas.microsoft.com/office/drawing/2014/main" id="{E90D5753-0A71-E86E-99AC-D381DA4020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5809" y="3565041"/>
            <a:ext cx="4621092" cy="1205141"/>
          </a:xfrm>
          <a:prstGeom prst="rect">
            <a:avLst/>
          </a:prstGeom>
          <a:ln>
            <a:solidFill>
              <a:schemeClr val="accent3">
                <a:lumMod val="75000"/>
              </a:schemeClr>
            </a:solidFill>
          </a:ln>
        </p:spPr>
      </p:pic>
      <p:sp>
        <p:nvSpPr>
          <p:cNvPr id="2" name="TextBox 1">
            <a:extLst>
              <a:ext uri="{FF2B5EF4-FFF2-40B4-BE49-F238E27FC236}">
                <a16:creationId xmlns:a16="http://schemas.microsoft.com/office/drawing/2014/main" id="{93E00A5A-8761-9256-D905-CC81679F31A7}"/>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22</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0620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719387"/>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8000">
                  <a:schemeClr val="accent4"/>
                </a:gs>
                <a:gs pos="100000">
                  <a:schemeClr val="accent4">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4712345"/>
            <a:ext cx="2523099" cy="794672"/>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967D5FF-1D82-415D-870D-571757AE7027}"/>
              </a:ext>
            </a:extLst>
          </p:cNvPr>
          <p:cNvSpPr/>
          <p:nvPr/>
        </p:nvSpPr>
        <p:spPr>
          <a:xfrm>
            <a:off x="5613805" y="2374712"/>
            <a:ext cx="5783201" cy="3504806"/>
          </a:xfrm>
          <a:prstGeom prst="rect">
            <a:avLst/>
          </a:prstGeom>
        </p:spPr>
        <p:txBody>
          <a:bodyPr wrap="square" lIns="0" tIns="0" rIns="0" bIns="0" anchor="t">
            <a:spAutoFit/>
          </a:bodyPr>
          <a:lstStyle/>
          <a:p>
            <a:pPr lvl="0">
              <a:lnSpc>
                <a:spcPct val="120000"/>
              </a:lnSpc>
            </a:pPr>
            <a:r>
              <a:rPr lang="en-US" sz="2400">
                <a:latin typeface="Arial" panose="020B0604020202020204" pitchFamily="34" charset="0"/>
                <a:cs typeface="Arial" panose="020B0604020202020204" pitchFamily="34" charset="0"/>
              </a:rPr>
              <a:t>If the HWD has a reasonable belief based upon objective evidence that an applicant’s health care needs may exceed those of basic health responsibilities (Exhibit 2-4) or may pose a direct threat to others, then the HWD </a:t>
            </a:r>
            <a:r>
              <a:rPr lang="en-US" sz="2400" b="1">
                <a:solidFill>
                  <a:schemeClr val="accent5"/>
                </a:solidFill>
                <a:latin typeface="Arial" panose="020B0604020202020204" pitchFamily="34" charset="0"/>
                <a:cs typeface="Arial" panose="020B0604020202020204" pitchFamily="34" charset="0"/>
              </a:rPr>
              <a:t>must assign the applicant file documents </a:t>
            </a:r>
            <a:r>
              <a:rPr lang="en-US" sz="2400">
                <a:latin typeface="Arial" panose="020B0604020202020204" pitchFamily="34" charset="0"/>
                <a:cs typeface="Arial" panose="020B0604020202020204" pitchFamily="34" charset="0"/>
              </a:rPr>
              <a:t>to the respective QHPs for review. </a:t>
            </a:r>
          </a:p>
        </p:txBody>
      </p:sp>
      <p:sp>
        <p:nvSpPr>
          <p:cNvPr id="21" name="Rectangle 20">
            <a:extLst>
              <a:ext uri="{FF2B5EF4-FFF2-40B4-BE49-F238E27FC236}">
                <a16:creationId xmlns:a16="http://schemas.microsoft.com/office/drawing/2014/main" id="{F353367A-C94A-4806-BBAD-92C3D7D6BCE9}"/>
              </a:ext>
            </a:extLst>
          </p:cNvPr>
          <p:cNvSpPr/>
          <p:nvPr/>
        </p:nvSpPr>
        <p:spPr>
          <a:xfrm>
            <a:off x="5559878" y="1230033"/>
            <a:ext cx="5285200" cy="861774"/>
          </a:xfrm>
          <a:prstGeom prst="rect">
            <a:avLst/>
          </a:prstGeom>
        </p:spPr>
        <p:txBody>
          <a:bodyPr wrap="square" lIns="0" tIns="0" rIns="0" bIns="0">
            <a:spAutoFit/>
          </a:bodyPr>
          <a:lstStyle/>
          <a:p>
            <a:r>
              <a:rPr lang="da-DK" sz="2800" b="1">
                <a:solidFill>
                  <a:schemeClr val="accent5"/>
                </a:solidFill>
                <a:latin typeface="Verdana Pro Black" panose="020B0A04030504040204" pitchFamily="34" charset="0"/>
                <a:ea typeface="+mj-ea"/>
                <a:cs typeface="Arial" panose="020B0604020202020204" pitchFamily="34" charset="0"/>
              </a:rPr>
              <a:t>Possible Health Care Needs or Direct Threat</a:t>
            </a:r>
          </a:p>
        </p:txBody>
      </p:sp>
      <p:sp>
        <p:nvSpPr>
          <p:cNvPr id="25" name="Rectangle 24">
            <a:extLst>
              <a:ext uri="{FF2B5EF4-FFF2-40B4-BE49-F238E27FC236}">
                <a16:creationId xmlns:a16="http://schemas.microsoft.com/office/drawing/2014/main" id="{B931B9A1-626F-4C8A-B74A-0E63CB558BAA}"/>
              </a:ext>
            </a:extLst>
          </p:cNvPr>
          <p:cNvSpPr/>
          <p:nvPr/>
        </p:nvSpPr>
        <p:spPr>
          <a:xfrm>
            <a:off x="5613805" y="649083"/>
            <a:ext cx="5285200" cy="615553"/>
          </a:xfrm>
          <a:prstGeom prst="rect">
            <a:avLst/>
          </a:prstGeom>
        </p:spPr>
        <p:txBody>
          <a:bodyPr wrap="square" lIns="0" tIns="0" rIns="0" bIns="0">
            <a:spAutoFit/>
          </a:bodyPr>
          <a:lstStyle/>
          <a:p>
            <a:r>
              <a:rPr lang="da-DK" sz="4000" b="1">
                <a:solidFill>
                  <a:schemeClr val="accent5"/>
                </a:solidFill>
                <a:latin typeface="Arial" panose="020B0604020202020204" pitchFamily="34" charset="0"/>
                <a:ea typeface="+mj-ea"/>
                <a:cs typeface="Arial" panose="020B0604020202020204" pitchFamily="34" charset="0"/>
              </a:rPr>
              <a:t>04</a:t>
            </a:r>
          </a:p>
        </p:txBody>
      </p:sp>
      <p:pic>
        <p:nvPicPr>
          <p:cNvPr id="17" name="Picture 16" descr="Person in distress">
            <a:extLst>
              <a:ext uri="{FF2B5EF4-FFF2-40B4-BE49-F238E27FC236}">
                <a16:creationId xmlns:a16="http://schemas.microsoft.com/office/drawing/2014/main" id="{BFCCE3A4-58B6-2614-BA3E-22776C45B3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575656" y="336144"/>
            <a:ext cx="1334327" cy="1324776"/>
          </a:xfrm>
          <a:prstGeom prst="flowChartConnector">
            <a:avLst/>
          </a:prstGeom>
          <a:ln w="28575">
            <a:solidFill>
              <a:schemeClr val="accent4"/>
            </a:solidFill>
          </a:ln>
        </p:spPr>
      </p:pic>
      <p:grpSp>
        <p:nvGrpSpPr>
          <p:cNvPr id="26" name="Group 25">
            <a:extLst>
              <a:ext uri="{FF2B5EF4-FFF2-40B4-BE49-F238E27FC236}">
                <a16:creationId xmlns:a16="http://schemas.microsoft.com/office/drawing/2014/main" id="{F509E98E-07B5-55D7-8B20-0899E4D56778}"/>
              </a:ext>
            </a:extLst>
          </p:cNvPr>
          <p:cNvGrpSpPr/>
          <p:nvPr/>
        </p:nvGrpSpPr>
        <p:grpSpPr>
          <a:xfrm>
            <a:off x="10837078" y="5951907"/>
            <a:ext cx="653289" cy="653289"/>
            <a:chOff x="10700511" y="5822815"/>
            <a:chExt cx="653289" cy="653289"/>
          </a:xfrm>
        </p:grpSpPr>
        <p:sp>
          <p:nvSpPr>
            <p:cNvPr id="27" name="Oval 26">
              <a:hlinkClick r:id="rId4" action="ppaction://hlinksldjump"/>
              <a:extLst>
                <a:ext uri="{FF2B5EF4-FFF2-40B4-BE49-F238E27FC236}">
                  <a16:creationId xmlns:a16="http://schemas.microsoft.com/office/drawing/2014/main" id="{B9296C12-9CD4-35AD-3EF4-C9AEA97D4320}"/>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hlinkClick r:id="rId4" action="ppaction://hlinksldjump"/>
              <a:extLst>
                <a:ext uri="{FF2B5EF4-FFF2-40B4-BE49-F238E27FC236}">
                  <a16:creationId xmlns:a16="http://schemas.microsoft.com/office/drawing/2014/main" id="{A80B78CC-E43B-58F8-6514-188F7C380495}"/>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pic>
        <p:nvPicPr>
          <p:cNvPr id="22" name="Graphic 21" descr="Idea outline">
            <a:extLst>
              <a:ext uri="{FF2B5EF4-FFF2-40B4-BE49-F238E27FC236}">
                <a16:creationId xmlns:a16="http://schemas.microsoft.com/office/drawing/2014/main" id="{1AF2157F-4BBE-C128-9280-6253639873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09863" y="4712345"/>
            <a:ext cx="794672" cy="794672"/>
          </a:xfrm>
          <a:prstGeom prst="rect">
            <a:avLst/>
          </a:prstGeom>
        </p:spPr>
      </p:pic>
      <p:sp>
        <p:nvSpPr>
          <p:cNvPr id="24" name="Freeform 5">
            <a:extLst>
              <a:ext uri="{FF2B5EF4-FFF2-40B4-BE49-F238E27FC236}">
                <a16:creationId xmlns:a16="http://schemas.microsoft.com/office/drawing/2014/main" id="{1DCAC6D3-37C1-4F0F-BB09-AA9FC2AE1D34}"/>
              </a:ext>
            </a:extLst>
          </p:cNvPr>
          <p:cNvSpPr>
            <a:spLocks/>
          </p:cNvSpPr>
          <p:nvPr/>
        </p:nvSpPr>
        <p:spPr bwMode="auto">
          <a:xfrm>
            <a:off x="2285952" y="2904480"/>
            <a:ext cx="609600" cy="690563"/>
          </a:xfrm>
          <a:custGeom>
            <a:avLst/>
            <a:gdLst>
              <a:gd name="T0" fmla="*/ 200 w 200"/>
              <a:gd name="T1" fmla="*/ 183 h 227"/>
              <a:gd name="T2" fmla="*/ 144 w 200"/>
              <a:gd name="T3" fmla="*/ 122 h 227"/>
              <a:gd name="T4" fmla="*/ 171 w 200"/>
              <a:gd name="T5" fmla="*/ 68 h 227"/>
              <a:gd name="T6" fmla="*/ 103 w 200"/>
              <a:gd name="T7" fmla="*/ 0 h 227"/>
              <a:gd name="T8" fmla="*/ 35 w 200"/>
              <a:gd name="T9" fmla="*/ 68 h 227"/>
              <a:gd name="T10" fmla="*/ 62 w 200"/>
              <a:gd name="T11" fmla="*/ 122 h 227"/>
              <a:gd name="T12" fmla="*/ 0 w 200"/>
              <a:gd name="T13" fmla="*/ 216 h 227"/>
              <a:gd name="T14" fmla="*/ 12 w 200"/>
              <a:gd name="T15" fmla="*/ 227 h 227"/>
              <a:gd name="T16" fmla="*/ 162 w 200"/>
              <a:gd name="T17" fmla="*/ 227 h 227"/>
              <a:gd name="T18" fmla="*/ 200 w 200"/>
              <a:gd name="T19" fmla="*/ 18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27">
                <a:moveTo>
                  <a:pt x="200" y="183"/>
                </a:moveTo>
                <a:cubicBezTo>
                  <a:pt x="190" y="156"/>
                  <a:pt x="170" y="134"/>
                  <a:pt x="144" y="122"/>
                </a:cubicBezTo>
                <a:cubicBezTo>
                  <a:pt x="160" y="110"/>
                  <a:pt x="171" y="90"/>
                  <a:pt x="171" y="68"/>
                </a:cubicBezTo>
                <a:cubicBezTo>
                  <a:pt x="171" y="30"/>
                  <a:pt x="140" y="0"/>
                  <a:pt x="103" y="0"/>
                </a:cubicBezTo>
                <a:cubicBezTo>
                  <a:pt x="65" y="0"/>
                  <a:pt x="35" y="30"/>
                  <a:pt x="35" y="68"/>
                </a:cubicBezTo>
                <a:cubicBezTo>
                  <a:pt x="35" y="90"/>
                  <a:pt x="45" y="110"/>
                  <a:pt x="62" y="122"/>
                </a:cubicBezTo>
                <a:cubicBezTo>
                  <a:pt x="26" y="138"/>
                  <a:pt x="0" y="174"/>
                  <a:pt x="0" y="216"/>
                </a:cubicBezTo>
                <a:cubicBezTo>
                  <a:pt x="0" y="222"/>
                  <a:pt x="6" y="227"/>
                  <a:pt x="12" y="227"/>
                </a:cubicBezTo>
                <a:cubicBezTo>
                  <a:pt x="162" y="227"/>
                  <a:pt x="162" y="227"/>
                  <a:pt x="162" y="227"/>
                </a:cubicBezTo>
                <a:cubicBezTo>
                  <a:pt x="171" y="210"/>
                  <a:pt x="184" y="195"/>
                  <a:pt x="200" y="18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6">
            <a:extLst>
              <a:ext uri="{FF2B5EF4-FFF2-40B4-BE49-F238E27FC236}">
                <a16:creationId xmlns:a16="http://schemas.microsoft.com/office/drawing/2014/main" id="{B06A9A73-4F2A-4E3F-8325-975F3EC40BF9}"/>
              </a:ext>
            </a:extLst>
          </p:cNvPr>
          <p:cNvSpPr>
            <a:spLocks/>
          </p:cNvSpPr>
          <p:nvPr/>
        </p:nvSpPr>
        <p:spPr bwMode="auto">
          <a:xfrm>
            <a:off x="3343227" y="2904480"/>
            <a:ext cx="604837" cy="690563"/>
          </a:xfrm>
          <a:custGeom>
            <a:avLst/>
            <a:gdLst>
              <a:gd name="T0" fmla="*/ 0 w 199"/>
              <a:gd name="T1" fmla="*/ 183 h 227"/>
              <a:gd name="T2" fmla="*/ 56 w 199"/>
              <a:gd name="T3" fmla="*/ 122 h 227"/>
              <a:gd name="T4" fmla="*/ 29 w 199"/>
              <a:gd name="T5" fmla="*/ 68 h 227"/>
              <a:gd name="T6" fmla="*/ 97 w 199"/>
              <a:gd name="T7" fmla="*/ 0 h 227"/>
              <a:gd name="T8" fmla="*/ 165 w 199"/>
              <a:gd name="T9" fmla="*/ 68 h 227"/>
              <a:gd name="T10" fmla="*/ 138 w 199"/>
              <a:gd name="T11" fmla="*/ 122 h 227"/>
              <a:gd name="T12" fmla="*/ 199 w 199"/>
              <a:gd name="T13" fmla="*/ 216 h 227"/>
              <a:gd name="T14" fmla="*/ 188 w 199"/>
              <a:gd name="T15" fmla="*/ 227 h 227"/>
              <a:gd name="T16" fmla="*/ 37 w 199"/>
              <a:gd name="T17" fmla="*/ 227 h 227"/>
              <a:gd name="T18" fmla="*/ 0 w 199"/>
              <a:gd name="T19" fmla="*/ 18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227">
                <a:moveTo>
                  <a:pt x="0" y="183"/>
                </a:moveTo>
                <a:cubicBezTo>
                  <a:pt x="9" y="156"/>
                  <a:pt x="30" y="134"/>
                  <a:pt x="56" y="122"/>
                </a:cubicBezTo>
                <a:cubicBezTo>
                  <a:pt x="39" y="110"/>
                  <a:pt x="29" y="90"/>
                  <a:pt x="29" y="68"/>
                </a:cubicBezTo>
                <a:cubicBezTo>
                  <a:pt x="29" y="30"/>
                  <a:pt x="59" y="0"/>
                  <a:pt x="97" y="0"/>
                </a:cubicBezTo>
                <a:cubicBezTo>
                  <a:pt x="134" y="0"/>
                  <a:pt x="165" y="30"/>
                  <a:pt x="165" y="68"/>
                </a:cubicBezTo>
                <a:cubicBezTo>
                  <a:pt x="165" y="90"/>
                  <a:pt x="154" y="110"/>
                  <a:pt x="138" y="122"/>
                </a:cubicBezTo>
                <a:cubicBezTo>
                  <a:pt x="174" y="138"/>
                  <a:pt x="199" y="174"/>
                  <a:pt x="199" y="216"/>
                </a:cubicBezTo>
                <a:cubicBezTo>
                  <a:pt x="199" y="222"/>
                  <a:pt x="194" y="227"/>
                  <a:pt x="188" y="227"/>
                </a:cubicBezTo>
                <a:cubicBezTo>
                  <a:pt x="37" y="227"/>
                  <a:pt x="37" y="227"/>
                  <a:pt x="37" y="227"/>
                </a:cubicBezTo>
                <a:cubicBezTo>
                  <a:pt x="28" y="210"/>
                  <a:pt x="16" y="195"/>
                  <a:pt x="0" y="18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7">
            <a:extLst>
              <a:ext uri="{FF2B5EF4-FFF2-40B4-BE49-F238E27FC236}">
                <a16:creationId xmlns:a16="http://schemas.microsoft.com/office/drawing/2014/main" id="{B57F826C-5307-490A-B208-3E7526E16C8D}"/>
              </a:ext>
            </a:extLst>
          </p:cNvPr>
          <p:cNvSpPr>
            <a:spLocks/>
          </p:cNvSpPr>
          <p:nvPr/>
        </p:nvSpPr>
        <p:spPr bwMode="auto">
          <a:xfrm>
            <a:off x="2806652" y="3112443"/>
            <a:ext cx="623887" cy="688975"/>
          </a:xfrm>
          <a:custGeom>
            <a:avLst/>
            <a:gdLst>
              <a:gd name="T0" fmla="*/ 193 w 205"/>
              <a:gd name="T1" fmla="*/ 227 h 227"/>
              <a:gd name="T2" fmla="*/ 205 w 205"/>
              <a:gd name="T3" fmla="*/ 216 h 227"/>
              <a:gd name="T4" fmla="*/ 143 w 205"/>
              <a:gd name="T5" fmla="*/ 122 h 227"/>
              <a:gd name="T6" fmla="*/ 170 w 205"/>
              <a:gd name="T7" fmla="*/ 68 h 227"/>
              <a:gd name="T8" fmla="*/ 102 w 205"/>
              <a:gd name="T9" fmla="*/ 0 h 227"/>
              <a:gd name="T10" fmla="*/ 34 w 205"/>
              <a:gd name="T11" fmla="*/ 68 h 227"/>
              <a:gd name="T12" fmla="*/ 61 w 205"/>
              <a:gd name="T13" fmla="*/ 122 h 227"/>
              <a:gd name="T14" fmla="*/ 0 w 205"/>
              <a:gd name="T15" fmla="*/ 216 h 227"/>
              <a:gd name="T16" fmla="*/ 11 w 205"/>
              <a:gd name="T17" fmla="*/ 227 h 227"/>
              <a:gd name="T18" fmla="*/ 193 w 205"/>
              <a:gd name="T19"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227">
                <a:moveTo>
                  <a:pt x="193" y="227"/>
                </a:moveTo>
                <a:cubicBezTo>
                  <a:pt x="199" y="227"/>
                  <a:pt x="205" y="222"/>
                  <a:pt x="205" y="216"/>
                </a:cubicBezTo>
                <a:cubicBezTo>
                  <a:pt x="205" y="174"/>
                  <a:pt x="179" y="138"/>
                  <a:pt x="143" y="122"/>
                </a:cubicBezTo>
                <a:cubicBezTo>
                  <a:pt x="160" y="110"/>
                  <a:pt x="170" y="90"/>
                  <a:pt x="170" y="68"/>
                </a:cubicBezTo>
                <a:cubicBezTo>
                  <a:pt x="170" y="31"/>
                  <a:pt x="140" y="0"/>
                  <a:pt x="102" y="0"/>
                </a:cubicBezTo>
                <a:cubicBezTo>
                  <a:pt x="65" y="0"/>
                  <a:pt x="34" y="31"/>
                  <a:pt x="34" y="68"/>
                </a:cubicBezTo>
                <a:cubicBezTo>
                  <a:pt x="34" y="90"/>
                  <a:pt x="45" y="110"/>
                  <a:pt x="61" y="122"/>
                </a:cubicBezTo>
                <a:cubicBezTo>
                  <a:pt x="25" y="138"/>
                  <a:pt x="0" y="174"/>
                  <a:pt x="0" y="216"/>
                </a:cubicBezTo>
                <a:cubicBezTo>
                  <a:pt x="0" y="222"/>
                  <a:pt x="5" y="227"/>
                  <a:pt x="11" y="227"/>
                </a:cubicBezTo>
                <a:lnTo>
                  <a:pt x="193" y="2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8">
            <a:extLst>
              <a:ext uri="{FF2B5EF4-FFF2-40B4-BE49-F238E27FC236}">
                <a16:creationId xmlns:a16="http://schemas.microsoft.com/office/drawing/2014/main" id="{A9DE34D3-7337-4E5E-930F-5B230E13FA8C}"/>
              </a:ext>
            </a:extLst>
          </p:cNvPr>
          <p:cNvSpPr>
            <a:spLocks noEditPoints="1"/>
          </p:cNvSpPr>
          <p:nvPr/>
        </p:nvSpPr>
        <p:spPr bwMode="auto">
          <a:xfrm>
            <a:off x="2633614" y="2145655"/>
            <a:ext cx="966787" cy="896938"/>
          </a:xfrm>
          <a:custGeom>
            <a:avLst/>
            <a:gdLst>
              <a:gd name="T0" fmla="*/ 284 w 318"/>
              <a:gd name="T1" fmla="*/ 0 h 295"/>
              <a:gd name="T2" fmla="*/ 34 w 318"/>
              <a:gd name="T3" fmla="*/ 0 h 295"/>
              <a:gd name="T4" fmla="*/ 0 w 318"/>
              <a:gd name="T5" fmla="*/ 34 h 295"/>
              <a:gd name="T6" fmla="*/ 0 w 318"/>
              <a:gd name="T7" fmla="*/ 193 h 295"/>
              <a:gd name="T8" fmla="*/ 34 w 318"/>
              <a:gd name="T9" fmla="*/ 227 h 295"/>
              <a:gd name="T10" fmla="*/ 52 w 318"/>
              <a:gd name="T11" fmla="*/ 227 h 295"/>
              <a:gd name="T12" fmla="*/ 117 w 318"/>
              <a:gd name="T13" fmla="*/ 292 h 295"/>
              <a:gd name="T14" fmla="*/ 125 w 318"/>
              <a:gd name="T15" fmla="*/ 295 h 295"/>
              <a:gd name="T16" fmla="*/ 136 w 318"/>
              <a:gd name="T17" fmla="*/ 284 h 295"/>
              <a:gd name="T18" fmla="*/ 136 w 318"/>
              <a:gd name="T19" fmla="*/ 227 h 295"/>
              <a:gd name="T20" fmla="*/ 284 w 318"/>
              <a:gd name="T21" fmla="*/ 227 h 295"/>
              <a:gd name="T22" fmla="*/ 318 w 318"/>
              <a:gd name="T23" fmla="*/ 193 h 295"/>
              <a:gd name="T24" fmla="*/ 318 w 318"/>
              <a:gd name="T25" fmla="*/ 34 h 295"/>
              <a:gd name="T26" fmla="*/ 284 w 318"/>
              <a:gd name="T27" fmla="*/ 0 h 295"/>
              <a:gd name="T28" fmla="*/ 238 w 318"/>
              <a:gd name="T29" fmla="*/ 159 h 295"/>
              <a:gd name="T30" fmla="*/ 80 w 318"/>
              <a:gd name="T31" fmla="*/ 159 h 295"/>
              <a:gd name="T32" fmla="*/ 68 w 318"/>
              <a:gd name="T33" fmla="*/ 147 h 295"/>
              <a:gd name="T34" fmla="*/ 80 w 318"/>
              <a:gd name="T35" fmla="*/ 136 h 295"/>
              <a:gd name="T36" fmla="*/ 238 w 318"/>
              <a:gd name="T37" fmla="*/ 136 h 295"/>
              <a:gd name="T38" fmla="*/ 249 w 318"/>
              <a:gd name="T39" fmla="*/ 147 h 295"/>
              <a:gd name="T40" fmla="*/ 238 w 318"/>
              <a:gd name="T41" fmla="*/ 159 h 295"/>
              <a:gd name="T42" fmla="*/ 238 w 318"/>
              <a:gd name="T43" fmla="*/ 113 h 295"/>
              <a:gd name="T44" fmla="*/ 80 w 318"/>
              <a:gd name="T45" fmla="*/ 113 h 295"/>
              <a:gd name="T46" fmla="*/ 68 w 318"/>
              <a:gd name="T47" fmla="*/ 102 h 295"/>
              <a:gd name="T48" fmla="*/ 80 w 318"/>
              <a:gd name="T49" fmla="*/ 90 h 295"/>
              <a:gd name="T50" fmla="*/ 238 w 318"/>
              <a:gd name="T51" fmla="*/ 90 h 295"/>
              <a:gd name="T52" fmla="*/ 249 w 318"/>
              <a:gd name="T53" fmla="*/ 102 h 295"/>
              <a:gd name="T54" fmla="*/ 238 w 318"/>
              <a:gd name="T55" fmla="*/ 113 h 295"/>
              <a:gd name="T56" fmla="*/ 238 w 318"/>
              <a:gd name="T57" fmla="*/ 68 h 295"/>
              <a:gd name="T58" fmla="*/ 80 w 318"/>
              <a:gd name="T59" fmla="*/ 68 h 295"/>
              <a:gd name="T60" fmla="*/ 68 w 318"/>
              <a:gd name="T61" fmla="*/ 56 h 295"/>
              <a:gd name="T62" fmla="*/ 80 w 318"/>
              <a:gd name="T63" fmla="*/ 45 h 295"/>
              <a:gd name="T64" fmla="*/ 238 w 318"/>
              <a:gd name="T65" fmla="*/ 45 h 295"/>
              <a:gd name="T66" fmla="*/ 249 w 318"/>
              <a:gd name="T67" fmla="*/ 56 h 295"/>
              <a:gd name="T68" fmla="*/ 238 w 318"/>
              <a:gd name="T69" fmla="*/ 6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8" h="295">
                <a:moveTo>
                  <a:pt x="284" y="0"/>
                </a:moveTo>
                <a:cubicBezTo>
                  <a:pt x="34" y="0"/>
                  <a:pt x="34" y="0"/>
                  <a:pt x="34" y="0"/>
                </a:cubicBezTo>
                <a:cubicBezTo>
                  <a:pt x="15" y="0"/>
                  <a:pt x="0" y="15"/>
                  <a:pt x="0" y="34"/>
                </a:cubicBezTo>
                <a:cubicBezTo>
                  <a:pt x="0" y="193"/>
                  <a:pt x="0" y="193"/>
                  <a:pt x="0" y="193"/>
                </a:cubicBezTo>
                <a:cubicBezTo>
                  <a:pt x="0" y="212"/>
                  <a:pt x="15" y="227"/>
                  <a:pt x="34" y="227"/>
                </a:cubicBezTo>
                <a:cubicBezTo>
                  <a:pt x="52" y="227"/>
                  <a:pt x="52" y="227"/>
                  <a:pt x="52" y="227"/>
                </a:cubicBezTo>
                <a:cubicBezTo>
                  <a:pt x="117" y="292"/>
                  <a:pt x="117" y="292"/>
                  <a:pt x="117" y="292"/>
                </a:cubicBezTo>
                <a:cubicBezTo>
                  <a:pt x="119" y="294"/>
                  <a:pt x="122" y="295"/>
                  <a:pt x="125" y="295"/>
                </a:cubicBezTo>
                <a:cubicBezTo>
                  <a:pt x="131" y="295"/>
                  <a:pt x="136" y="290"/>
                  <a:pt x="136" y="284"/>
                </a:cubicBezTo>
                <a:cubicBezTo>
                  <a:pt x="136" y="227"/>
                  <a:pt x="136" y="227"/>
                  <a:pt x="136" y="227"/>
                </a:cubicBezTo>
                <a:cubicBezTo>
                  <a:pt x="284" y="227"/>
                  <a:pt x="284" y="227"/>
                  <a:pt x="284" y="227"/>
                </a:cubicBezTo>
                <a:cubicBezTo>
                  <a:pt x="303" y="227"/>
                  <a:pt x="318" y="212"/>
                  <a:pt x="318" y="193"/>
                </a:cubicBezTo>
                <a:cubicBezTo>
                  <a:pt x="318" y="34"/>
                  <a:pt x="318" y="34"/>
                  <a:pt x="318" y="34"/>
                </a:cubicBezTo>
                <a:cubicBezTo>
                  <a:pt x="318" y="15"/>
                  <a:pt x="303" y="0"/>
                  <a:pt x="284" y="0"/>
                </a:cubicBezTo>
                <a:close/>
                <a:moveTo>
                  <a:pt x="238" y="159"/>
                </a:moveTo>
                <a:cubicBezTo>
                  <a:pt x="80" y="159"/>
                  <a:pt x="80" y="159"/>
                  <a:pt x="80" y="159"/>
                </a:cubicBezTo>
                <a:cubicBezTo>
                  <a:pt x="73" y="159"/>
                  <a:pt x="68" y="154"/>
                  <a:pt x="68" y="147"/>
                </a:cubicBezTo>
                <a:cubicBezTo>
                  <a:pt x="68" y="141"/>
                  <a:pt x="73" y="136"/>
                  <a:pt x="80" y="136"/>
                </a:cubicBezTo>
                <a:cubicBezTo>
                  <a:pt x="238" y="136"/>
                  <a:pt x="238" y="136"/>
                  <a:pt x="238" y="136"/>
                </a:cubicBezTo>
                <a:cubicBezTo>
                  <a:pt x="244" y="136"/>
                  <a:pt x="249" y="141"/>
                  <a:pt x="249" y="147"/>
                </a:cubicBezTo>
                <a:cubicBezTo>
                  <a:pt x="249" y="154"/>
                  <a:pt x="244" y="159"/>
                  <a:pt x="238" y="159"/>
                </a:cubicBezTo>
                <a:close/>
                <a:moveTo>
                  <a:pt x="238" y="113"/>
                </a:moveTo>
                <a:cubicBezTo>
                  <a:pt x="80" y="113"/>
                  <a:pt x="80" y="113"/>
                  <a:pt x="80" y="113"/>
                </a:cubicBezTo>
                <a:cubicBezTo>
                  <a:pt x="73" y="113"/>
                  <a:pt x="68" y="108"/>
                  <a:pt x="68" y="102"/>
                </a:cubicBezTo>
                <a:cubicBezTo>
                  <a:pt x="68" y="96"/>
                  <a:pt x="73" y="90"/>
                  <a:pt x="80" y="90"/>
                </a:cubicBezTo>
                <a:cubicBezTo>
                  <a:pt x="238" y="90"/>
                  <a:pt x="238" y="90"/>
                  <a:pt x="238" y="90"/>
                </a:cubicBezTo>
                <a:cubicBezTo>
                  <a:pt x="244" y="90"/>
                  <a:pt x="249" y="96"/>
                  <a:pt x="249" y="102"/>
                </a:cubicBezTo>
                <a:cubicBezTo>
                  <a:pt x="249" y="108"/>
                  <a:pt x="244" y="113"/>
                  <a:pt x="238" y="113"/>
                </a:cubicBezTo>
                <a:close/>
                <a:moveTo>
                  <a:pt x="238" y="68"/>
                </a:moveTo>
                <a:cubicBezTo>
                  <a:pt x="80" y="68"/>
                  <a:pt x="80" y="68"/>
                  <a:pt x="80" y="68"/>
                </a:cubicBezTo>
                <a:cubicBezTo>
                  <a:pt x="73" y="68"/>
                  <a:pt x="68" y="63"/>
                  <a:pt x="68" y="56"/>
                </a:cubicBezTo>
                <a:cubicBezTo>
                  <a:pt x="68" y="50"/>
                  <a:pt x="73" y="45"/>
                  <a:pt x="80" y="45"/>
                </a:cubicBezTo>
                <a:cubicBezTo>
                  <a:pt x="238" y="45"/>
                  <a:pt x="238" y="45"/>
                  <a:pt x="238" y="45"/>
                </a:cubicBezTo>
                <a:cubicBezTo>
                  <a:pt x="244" y="45"/>
                  <a:pt x="249" y="50"/>
                  <a:pt x="249" y="56"/>
                </a:cubicBezTo>
                <a:cubicBezTo>
                  <a:pt x="249" y="63"/>
                  <a:pt x="244" y="68"/>
                  <a:pt x="238" y="6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D8392FDC-CD3F-F0EF-762D-B81FADEB0640}"/>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23</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7436324"/>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0988B2B-6975-2D76-0537-25CE10A96044}"/>
              </a:ext>
            </a:extLst>
          </p:cNvPr>
          <p:cNvSpPr txBox="1">
            <a:spLocks/>
          </p:cNvSpPr>
          <p:nvPr/>
        </p:nvSpPr>
        <p:spPr>
          <a:xfrm>
            <a:off x="7352907" y="593019"/>
            <a:ext cx="4223466" cy="2835981"/>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2800">
                <a:solidFill>
                  <a:schemeClr val="accent4"/>
                </a:solidFill>
                <a:latin typeface="Verdana Pro Black" panose="020B0A04030504040204" pitchFamily="34" charset="0"/>
              </a:rPr>
              <a:t>HWD Assigns File to Qualified Health Professional (QHP) for Review</a:t>
            </a:r>
          </a:p>
          <a:p>
            <a:pPr algn="ctr"/>
            <a:r>
              <a:rPr lang="en-US" sz="2400" b="0">
                <a:solidFill>
                  <a:schemeClr val="tx1"/>
                </a:solidFill>
                <a:latin typeface="Verdana Pro Black" panose="020B0A04030504040204" pitchFamily="34" charset="0"/>
              </a:rPr>
              <a:t>Center Applicant File Review Form</a:t>
            </a:r>
          </a:p>
        </p:txBody>
      </p:sp>
      <p:pic>
        <p:nvPicPr>
          <p:cNvPr id="3" name="Picture 2">
            <a:extLst>
              <a:ext uri="{FF2B5EF4-FFF2-40B4-BE49-F238E27FC236}">
                <a16:creationId xmlns:a16="http://schemas.microsoft.com/office/drawing/2014/main" id="{3EBDE336-9F12-046E-51C7-14C849AEB92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329972" y="361268"/>
            <a:ext cx="5246266" cy="6135464"/>
          </a:xfrm>
          <a:prstGeom prst="rect">
            <a:avLst/>
          </a:prstGeom>
          <a:ln>
            <a:solidFill>
              <a:srgbClr val="32669A"/>
            </a:solidFill>
          </a:ln>
        </p:spPr>
      </p:pic>
      <p:sp>
        <p:nvSpPr>
          <p:cNvPr id="4" name="Speech Bubble: Rectangle 3">
            <a:extLst>
              <a:ext uri="{FF2B5EF4-FFF2-40B4-BE49-F238E27FC236}">
                <a16:creationId xmlns:a16="http://schemas.microsoft.com/office/drawing/2014/main" id="{5FE10500-5390-B07B-E7ED-A13C628D3AA2}"/>
              </a:ext>
            </a:extLst>
          </p:cNvPr>
          <p:cNvSpPr/>
          <p:nvPr/>
        </p:nvSpPr>
        <p:spPr>
          <a:xfrm>
            <a:off x="7051365" y="3183607"/>
            <a:ext cx="2703689" cy="3186385"/>
          </a:xfrm>
          <a:prstGeom prst="wedgeRectCallout">
            <a:avLst>
              <a:gd name="adj1" fmla="val -107265"/>
              <a:gd name="adj2" fmla="val -27657"/>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Calibri" panose="020F0502020204030204" pitchFamily="34" charset="0"/>
                <a:ea typeface="Calibri" panose="020F0502020204030204" pitchFamily="34" charset="0"/>
                <a:cs typeface="Calibri" panose="020F0502020204030204" pitchFamily="34" charset="0"/>
              </a:rPr>
              <a:t>Please ensure that the Qualified Health Professional(s) being assigned review of the file are listed by both their name and by their title. </a:t>
            </a:r>
          </a:p>
          <a:p>
            <a:pPr algn="ctr"/>
            <a:endParaRPr lang="en-US">
              <a:latin typeface="Calibri" panose="020F0502020204030204" pitchFamily="34" charset="0"/>
              <a:ea typeface="Calibri" panose="020F0502020204030204" pitchFamily="34" charset="0"/>
              <a:cs typeface="Calibri" panose="020F0502020204030204" pitchFamily="34" charset="0"/>
            </a:endParaRPr>
          </a:p>
          <a:p>
            <a:pPr algn="ctr"/>
            <a:r>
              <a:rPr lang="en-US" i="1">
                <a:latin typeface="Calibri" panose="020F0502020204030204" pitchFamily="34" charset="0"/>
                <a:ea typeface="Calibri" panose="020F0502020204030204" pitchFamily="34" charset="0"/>
                <a:cs typeface="Calibri" panose="020F0502020204030204" pitchFamily="34" charset="0"/>
              </a:rPr>
              <a:t>Ensure that all reviewers are listed if there are multiple disciplinary areas of review needed.</a:t>
            </a:r>
          </a:p>
        </p:txBody>
      </p:sp>
      <p:sp>
        <p:nvSpPr>
          <p:cNvPr id="2" name="TextBox 1">
            <a:extLst>
              <a:ext uri="{FF2B5EF4-FFF2-40B4-BE49-F238E27FC236}">
                <a16:creationId xmlns:a16="http://schemas.microsoft.com/office/drawing/2014/main" id="{7F711076-028C-8947-EF87-07073E5B35FE}"/>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24</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833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FE227-38F4-42BD-8D3B-6107A155FEDB}"/>
              </a:ext>
            </a:extLst>
          </p:cNvPr>
          <p:cNvSpPr txBox="1">
            <a:spLocks/>
          </p:cNvSpPr>
          <p:nvPr/>
        </p:nvSpPr>
        <p:spPr>
          <a:xfrm>
            <a:off x="838200" y="755631"/>
            <a:ext cx="10515600" cy="943470"/>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a:solidFill>
                  <a:schemeClr val="accent4"/>
                </a:solidFill>
                <a:latin typeface="Verdana Pro Black" panose="020B0A04030504040204" pitchFamily="34" charset="0"/>
              </a:rPr>
              <a:t>HWD Assigns File to QHPs for Review</a:t>
            </a:r>
          </a:p>
          <a:p>
            <a:pPr algn="ctr"/>
            <a:r>
              <a:rPr lang="en-US" sz="2400" b="0">
                <a:solidFill>
                  <a:schemeClr val="tx1"/>
                </a:solidFill>
                <a:latin typeface="Verdana Pro Black" panose="020B0A04030504040204" pitchFamily="34" charset="0"/>
              </a:rPr>
              <a:t>Wellness Tracking Log</a:t>
            </a:r>
          </a:p>
        </p:txBody>
      </p:sp>
      <p:sp>
        <p:nvSpPr>
          <p:cNvPr id="13" name="TextBox 12">
            <a:extLst>
              <a:ext uri="{FF2B5EF4-FFF2-40B4-BE49-F238E27FC236}">
                <a16:creationId xmlns:a16="http://schemas.microsoft.com/office/drawing/2014/main" id="{9161E8C2-8953-F980-7B9A-FE15119D3D8F}"/>
              </a:ext>
            </a:extLst>
          </p:cNvPr>
          <p:cNvSpPr txBox="1"/>
          <p:nvPr/>
        </p:nvSpPr>
        <p:spPr>
          <a:xfrm>
            <a:off x="2565530" y="5388425"/>
            <a:ext cx="7060939" cy="878061"/>
          </a:xfrm>
          <a:prstGeom prst="rect">
            <a:avLst/>
          </a:prstGeom>
          <a:noFill/>
        </p:spPr>
        <p:txBody>
          <a:bodyPr wrap="square" rtlCol="0">
            <a:spAutoFit/>
          </a:bodyPr>
          <a:lstStyle/>
          <a:p>
            <a:pPr algn="ctr">
              <a:lnSpc>
                <a:spcPct val="109000"/>
              </a:lnSpc>
              <a:spcBef>
                <a:spcPts val="600"/>
              </a:spcBef>
            </a:pPr>
            <a:r>
              <a:rPr lang="en-US" sz="2400">
                <a:latin typeface="Calibri" panose="020F0502020204030204" pitchFamily="34" charset="0"/>
                <a:ea typeface="Calibri" panose="020F0502020204030204" pitchFamily="34" charset="0"/>
                <a:cs typeface="Calibri" panose="020F0502020204030204" pitchFamily="34" charset="0"/>
              </a:rPr>
              <a:t>Document </a:t>
            </a:r>
            <a:r>
              <a:rPr lang="en-US" sz="2400" b="1">
                <a:solidFill>
                  <a:schemeClr val="accent5"/>
                </a:solidFill>
                <a:latin typeface="Calibri" panose="020F0502020204030204" pitchFamily="34" charset="0"/>
                <a:ea typeface="Calibri" panose="020F0502020204030204" pitchFamily="34" charset="0"/>
                <a:cs typeface="Calibri" panose="020F0502020204030204" pitchFamily="34" charset="0"/>
              </a:rPr>
              <a:t>each QHP </a:t>
            </a:r>
            <a:r>
              <a:rPr lang="en-US" sz="2400" b="1" u="sng">
                <a:latin typeface="Calibri" panose="020F0502020204030204" pitchFamily="34" charset="0"/>
                <a:ea typeface="Calibri" panose="020F0502020204030204" pitchFamily="34" charset="0"/>
                <a:cs typeface="Calibri" panose="020F0502020204030204" pitchFamily="34" charset="0"/>
              </a:rPr>
              <a:t>who is assigned to review the file </a:t>
            </a:r>
            <a:r>
              <a:rPr lang="en-US" sz="2400">
                <a:latin typeface="Calibri" panose="020F0502020204030204" pitchFamily="34" charset="0"/>
                <a:ea typeface="Calibri" panose="020F0502020204030204" pitchFamily="34" charset="0"/>
                <a:cs typeface="Calibri" panose="020F0502020204030204" pitchFamily="34" charset="0"/>
              </a:rPr>
              <a:t>in the Wellness Tracking Log.</a:t>
            </a:r>
          </a:p>
        </p:txBody>
      </p:sp>
      <p:pic>
        <p:nvPicPr>
          <p:cNvPr id="3" name="Picture 2">
            <a:extLst>
              <a:ext uri="{FF2B5EF4-FFF2-40B4-BE49-F238E27FC236}">
                <a16:creationId xmlns:a16="http://schemas.microsoft.com/office/drawing/2014/main" id="{88D48815-2526-2D9A-0855-8137E826E78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4041" y="2169506"/>
            <a:ext cx="11163918" cy="1118925"/>
          </a:xfrm>
          <a:prstGeom prst="rect">
            <a:avLst/>
          </a:prstGeom>
          <a:ln>
            <a:solidFill>
              <a:schemeClr val="accent5"/>
            </a:solidFill>
          </a:ln>
        </p:spPr>
      </p:pic>
      <p:pic>
        <p:nvPicPr>
          <p:cNvPr id="4" name="Picture 3">
            <a:extLst>
              <a:ext uri="{FF2B5EF4-FFF2-40B4-BE49-F238E27FC236}">
                <a16:creationId xmlns:a16="http://schemas.microsoft.com/office/drawing/2014/main" id="{44C411F5-C118-A27A-7B7A-007CE7D99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248" y="3462052"/>
            <a:ext cx="3947502" cy="1752752"/>
          </a:xfrm>
          <a:prstGeom prst="rect">
            <a:avLst/>
          </a:prstGeom>
          <a:ln>
            <a:solidFill>
              <a:schemeClr val="accent5"/>
            </a:solidFill>
          </a:ln>
        </p:spPr>
      </p:pic>
      <p:sp>
        <p:nvSpPr>
          <p:cNvPr id="2" name="TextBox 1">
            <a:extLst>
              <a:ext uri="{FF2B5EF4-FFF2-40B4-BE49-F238E27FC236}">
                <a16:creationId xmlns:a16="http://schemas.microsoft.com/office/drawing/2014/main" id="{2B993F89-3A78-3C0D-5AF4-9C4CEA4E4B44}"/>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25</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0901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tor smiling">
            <a:extLst>
              <a:ext uri="{FF2B5EF4-FFF2-40B4-BE49-F238E27FC236}">
                <a16:creationId xmlns:a16="http://schemas.microsoft.com/office/drawing/2014/main" id="{C0F7D276-BA7A-3CC3-D546-822F5547A5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4" name="Title 110">
            <a:extLst>
              <a:ext uri="{FF2B5EF4-FFF2-40B4-BE49-F238E27FC236}">
                <a16:creationId xmlns:a16="http://schemas.microsoft.com/office/drawing/2014/main" id="{ED0F2A1A-124E-4CBE-B760-87CCF00299DA}"/>
              </a:ext>
            </a:extLst>
          </p:cNvPr>
          <p:cNvSpPr txBox="1">
            <a:spLocks/>
          </p:cNvSpPr>
          <p:nvPr/>
        </p:nvSpPr>
        <p:spPr>
          <a:xfrm>
            <a:off x="175471" y="1164587"/>
            <a:ext cx="4858125" cy="18565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lvl1pPr algn="ctr" defTabSz="914400" rtl="0" eaLnBrk="1" latinLnBrk="0" hangingPunct="1">
              <a:lnSpc>
                <a:spcPct val="90000"/>
              </a:lnSpc>
              <a:spcBef>
                <a:spcPct val="0"/>
              </a:spcBef>
              <a:buNone/>
              <a:defRPr sz="3200" kern="1200">
                <a:solidFill>
                  <a:schemeClr val="tx1"/>
                </a:solidFill>
                <a:latin typeface="Arial Black" panose="020B0A04020102020204" pitchFamily="34" charset="0"/>
                <a:ea typeface="+mj-ea"/>
                <a:cs typeface="Arial" panose="020B0604020202020204" pitchFamily="34" charset="0"/>
              </a:defRPr>
            </a:lvl1pPr>
          </a:lstStyle>
          <a:p>
            <a:pPr algn="l"/>
            <a:r>
              <a:rPr lang="en-US" b="1">
                <a:solidFill>
                  <a:schemeClr val="bg1"/>
                </a:solidFill>
                <a:latin typeface="Verdana Pro Black" panose="020B0A04030504040204" pitchFamily="34" charset="0"/>
              </a:rPr>
              <a:t>When HWDs Can Call </a:t>
            </a:r>
            <a:r>
              <a:rPr lang="en-US" b="1">
                <a:solidFill>
                  <a:schemeClr val="accent5"/>
                </a:solidFill>
                <a:latin typeface="Verdana Pro Black" panose="020B0A04030504040204" pitchFamily="34" charset="0"/>
              </a:rPr>
              <a:t>After Assigning a File to a QHP for Review</a:t>
            </a:r>
          </a:p>
        </p:txBody>
      </p:sp>
      <p:grpSp>
        <p:nvGrpSpPr>
          <p:cNvPr id="6" name="Group 5">
            <a:extLst>
              <a:ext uri="{FF2B5EF4-FFF2-40B4-BE49-F238E27FC236}">
                <a16:creationId xmlns:a16="http://schemas.microsoft.com/office/drawing/2014/main" id="{FFF6EBFE-81BE-349D-D1D8-D9FEFF11474C}"/>
              </a:ext>
            </a:extLst>
          </p:cNvPr>
          <p:cNvGrpSpPr/>
          <p:nvPr/>
        </p:nvGrpSpPr>
        <p:grpSpPr>
          <a:xfrm>
            <a:off x="4123217" y="4517436"/>
            <a:ext cx="4858125" cy="2227748"/>
            <a:chOff x="175470" y="3730525"/>
            <a:chExt cx="4858125" cy="2227748"/>
          </a:xfrm>
        </p:grpSpPr>
        <p:sp>
          <p:nvSpPr>
            <p:cNvPr id="8" name="Rectangle 7">
              <a:extLst>
                <a:ext uri="{FF2B5EF4-FFF2-40B4-BE49-F238E27FC236}">
                  <a16:creationId xmlns:a16="http://schemas.microsoft.com/office/drawing/2014/main" id="{1CFF0336-8623-4D68-AF5C-FE5554B4AE7D}"/>
                </a:ext>
              </a:extLst>
            </p:cNvPr>
            <p:cNvSpPr/>
            <p:nvPr/>
          </p:nvSpPr>
          <p:spPr>
            <a:xfrm>
              <a:off x="175470" y="3730525"/>
              <a:ext cx="4858125" cy="22277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5" name="TextBox 54">
              <a:extLst>
                <a:ext uri="{FF2B5EF4-FFF2-40B4-BE49-F238E27FC236}">
                  <a16:creationId xmlns:a16="http://schemas.microsoft.com/office/drawing/2014/main" id="{3A90AFFF-1EC0-4346-8256-575B46CF9C4D}"/>
                </a:ext>
              </a:extLst>
            </p:cNvPr>
            <p:cNvSpPr txBox="1"/>
            <p:nvPr/>
          </p:nvSpPr>
          <p:spPr>
            <a:xfrm>
              <a:off x="459586" y="3942694"/>
              <a:ext cx="4289891" cy="1753557"/>
            </a:xfrm>
            <a:prstGeom prst="rect">
              <a:avLst/>
            </a:prstGeom>
            <a:noFill/>
          </p:spPr>
          <p:txBody>
            <a:bodyPr wrap="square" rtlCol="0">
              <a:spAutoFit/>
            </a:bodyPr>
            <a:lstStyle/>
            <a:p>
              <a:pPr algn="ctr">
                <a:lnSpc>
                  <a:spcPct val="109000"/>
                </a:lnSpc>
                <a:spcBef>
                  <a:spcPts val="600"/>
                </a:spcBef>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Once an applicant file is assigned to a QHP or QHPs for review, the HWD may call and collect background information for the QHP’s review if the QHP wishes for the HWD to do so. </a:t>
              </a:r>
            </a:p>
          </p:txBody>
        </p:sp>
      </p:grpSp>
      <p:sp>
        <p:nvSpPr>
          <p:cNvPr id="4" name="TextBox 3">
            <a:extLst>
              <a:ext uri="{FF2B5EF4-FFF2-40B4-BE49-F238E27FC236}">
                <a16:creationId xmlns:a16="http://schemas.microsoft.com/office/drawing/2014/main" id="{795888DE-981F-C724-3616-999DCDE5A0EB}"/>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solidFill>
                  <a:schemeClr val="bg1"/>
                </a:solidFill>
                <a:latin typeface="Calibri" panose="020F0502020204030204" pitchFamily="34" charset="0"/>
                <a:ea typeface="Calibri" panose="020F0502020204030204" pitchFamily="34" charset="0"/>
                <a:cs typeface="Calibri" panose="020F0502020204030204" pitchFamily="34" charset="0"/>
              </a:rPr>
              <a:pPr algn="r"/>
              <a:t>26</a:t>
            </a:fld>
            <a:endParaRPr lang="en-US" sz="12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79975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FE227-38F4-42BD-8D3B-6107A155FEDB}"/>
              </a:ext>
            </a:extLst>
          </p:cNvPr>
          <p:cNvSpPr txBox="1">
            <a:spLocks/>
          </p:cNvSpPr>
          <p:nvPr/>
        </p:nvSpPr>
        <p:spPr>
          <a:xfrm>
            <a:off x="838200" y="219514"/>
            <a:ext cx="10515600" cy="1369731"/>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a:solidFill>
                  <a:schemeClr val="accent4"/>
                </a:solidFill>
                <a:latin typeface="Verdana Pro Black" panose="020B0A04030504040204" pitchFamily="34" charset="0"/>
              </a:rPr>
              <a:t>QHPs Complete Review and Make a Recommendation About Enrollment</a:t>
            </a:r>
          </a:p>
          <a:p>
            <a:pPr algn="ctr"/>
            <a:r>
              <a:rPr lang="en-US" sz="2400" b="0">
                <a:solidFill>
                  <a:schemeClr val="tx1"/>
                </a:solidFill>
                <a:latin typeface="Verdana Pro Black" panose="020B0A04030504040204" pitchFamily="34" charset="0"/>
              </a:rPr>
              <a:t>Wellness Tracking Log</a:t>
            </a:r>
          </a:p>
        </p:txBody>
      </p:sp>
      <p:pic>
        <p:nvPicPr>
          <p:cNvPr id="3" name="Picture 2">
            <a:extLst>
              <a:ext uri="{FF2B5EF4-FFF2-40B4-BE49-F238E27FC236}">
                <a16:creationId xmlns:a16="http://schemas.microsoft.com/office/drawing/2014/main" id="{9D2004AB-D73F-681A-73F2-02DF30DB19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680" y="1204219"/>
            <a:ext cx="10185262" cy="1798975"/>
          </a:xfrm>
          <a:prstGeom prst="rect">
            <a:avLst/>
          </a:prstGeom>
        </p:spPr>
      </p:pic>
      <p:pic>
        <p:nvPicPr>
          <p:cNvPr id="4" name="Picture 3">
            <a:extLst>
              <a:ext uri="{FF2B5EF4-FFF2-40B4-BE49-F238E27FC236}">
                <a16:creationId xmlns:a16="http://schemas.microsoft.com/office/drawing/2014/main" id="{B3809024-4D92-92BF-2082-A6A07B64A87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597181" y="3326352"/>
            <a:ext cx="6997637" cy="2221642"/>
          </a:xfrm>
          <a:prstGeom prst="rect">
            <a:avLst/>
          </a:prstGeom>
          <a:ln>
            <a:solidFill>
              <a:schemeClr val="accent5"/>
            </a:solidFill>
          </a:ln>
        </p:spPr>
      </p:pic>
      <p:sp>
        <p:nvSpPr>
          <p:cNvPr id="2" name="TextBox 1">
            <a:extLst>
              <a:ext uri="{FF2B5EF4-FFF2-40B4-BE49-F238E27FC236}">
                <a16:creationId xmlns:a16="http://schemas.microsoft.com/office/drawing/2014/main" id="{0A968359-6F82-60C7-42A7-865D9372E281}"/>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27</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5312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6000">
                  <a:schemeClr val="accent1"/>
                </a:gs>
                <a:gs pos="100000">
                  <a:schemeClr val="accent1">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91D167F-1E56-46AD-A1AC-DC55AB19FD7B}"/>
              </a:ext>
            </a:extLst>
          </p:cNvPr>
          <p:cNvSpPr/>
          <p:nvPr/>
        </p:nvSpPr>
        <p:spPr>
          <a:xfrm>
            <a:off x="5656221" y="1840580"/>
            <a:ext cx="5697579" cy="4844147"/>
          </a:xfrm>
          <a:prstGeom prst="rect">
            <a:avLst/>
          </a:prstGeom>
        </p:spPr>
        <p:txBody>
          <a:bodyPr wrap="square" lIns="0" tIns="0" rIns="0" bIns="0" anchor="t">
            <a:spAutoFit/>
          </a:bodyPr>
          <a:lstStyle/>
          <a:p>
            <a:pPr lvl="0">
              <a:lnSpc>
                <a:spcPct val="109000"/>
              </a:lnSpc>
              <a:spcBef>
                <a:spcPts val="600"/>
              </a:spcBef>
            </a:pPr>
            <a:r>
              <a:rPr lang="en-US" sz="2400">
                <a:latin typeface="Calibri" panose="020F0502020204030204" pitchFamily="34" charset="0"/>
                <a:ea typeface="Calibri" panose="020F0502020204030204" pitchFamily="34" charset="0"/>
                <a:cs typeface="Calibri" panose="020F0502020204030204" pitchFamily="34" charset="0"/>
              </a:rPr>
              <a:t>HWDs must ensure that Health Care Needs and Direct Threat Assessments are completed as required before submitting to the Regional Office for review.</a:t>
            </a:r>
          </a:p>
          <a:p>
            <a:pPr marL="342900" lvl="0" indent="-342900">
              <a:lnSpc>
                <a:spcPct val="109000"/>
              </a:lnSpc>
              <a:spcBef>
                <a:spcPts val="600"/>
              </a:spcBef>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Are the assessments </a:t>
            </a:r>
            <a:r>
              <a:rPr lang="en-US" sz="2000" b="1" u="sng">
                <a:solidFill>
                  <a:schemeClr val="accent1"/>
                </a:solidFill>
                <a:latin typeface="Calibri" panose="020F0502020204030204" pitchFamily="34" charset="0"/>
                <a:ea typeface="Calibri" panose="020F0502020204030204" pitchFamily="34" charset="0"/>
                <a:cs typeface="Calibri" panose="020F0502020204030204" pitchFamily="34" charset="0"/>
              </a:rPr>
              <a:t>signed</a:t>
            </a:r>
            <a:r>
              <a:rPr lang="en-US" sz="2000">
                <a:latin typeface="Calibri" panose="020F0502020204030204" pitchFamily="34" charset="0"/>
                <a:ea typeface="Calibri" panose="020F0502020204030204" pitchFamily="34" charset="0"/>
                <a:cs typeface="Calibri" panose="020F0502020204030204" pitchFamily="34" charset="0"/>
              </a:rPr>
              <a:t> by the appropriate Qualified Health Professionals?</a:t>
            </a:r>
          </a:p>
          <a:p>
            <a:pPr marL="342900" lvl="0" indent="-342900">
              <a:lnSpc>
                <a:spcPct val="109000"/>
              </a:lnSpc>
              <a:spcBef>
                <a:spcPts val="600"/>
              </a:spcBef>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Are all documents including the assessment and the CAFR form </a:t>
            </a:r>
            <a:r>
              <a:rPr lang="en-US" sz="2000" b="1" u="sng">
                <a:solidFill>
                  <a:schemeClr val="accent1"/>
                </a:solidFill>
                <a:latin typeface="Calibri" panose="020F0502020204030204" pitchFamily="34" charset="0"/>
                <a:ea typeface="Calibri" panose="020F0502020204030204" pitchFamily="34" charset="0"/>
                <a:cs typeface="Calibri" panose="020F0502020204030204" pitchFamily="34" charset="0"/>
              </a:rPr>
              <a:t>uploaded</a:t>
            </a:r>
            <a:r>
              <a:rPr lang="en-US" sz="2000">
                <a:latin typeface="Calibri" panose="020F0502020204030204" pitchFamily="34" charset="0"/>
                <a:ea typeface="Calibri" panose="020F0502020204030204" pitchFamily="34" charset="0"/>
                <a:cs typeface="Calibri" panose="020F0502020204030204" pitchFamily="34" charset="0"/>
              </a:rPr>
              <a:t> to the Health and Disability E-Folders?</a:t>
            </a:r>
          </a:p>
          <a:p>
            <a:pPr marL="342900" lvl="0" indent="-342900">
              <a:lnSpc>
                <a:spcPct val="109000"/>
              </a:lnSpc>
              <a:spcBef>
                <a:spcPts val="600"/>
              </a:spcBef>
              <a:buFont typeface="Wingdings" panose="05000000000000000000" pitchFamily="2" charset="2"/>
              <a:buChar char="§"/>
            </a:pPr>
            <a:r>
              <a:rPr lang="en-US" sz="2000">
                <a:latin typeface="Calibri" panose="020F0502020204030204" pitchFamily="34" charset="0"/>
                <a:ea typeface="Calibri" panose="020F0502020204030204" pitchFamily="34" charset="0"/>
                <a:cs typeface="Calibri" panose="020F0502020204030204" pitchFamily="34" charset="0"/>
              </a:rPr>
              <a:t>Are the updates/corrections </a:t>
            </a:r>
            <a:r>
              <a:rPr lang="en-US" sz="2000" b="1" u="sng">
                <a:solidFill>
                  <a:schemeClr val="accent1"/>
                </a:solidFill>
                <a:latin typeface="Calibri" panose="020F0502020204030204" pitchFamily="34" charset="0"/>
                <a:ea typeface="Calibri" panose="020F0502020204030204" pitchFamily="34" charset="0"/>
                <a:cs typeface="Calibri" panose="020F0502020204030204" pitchFamily="34" charset="0"/>
              </a:rPr>
              <a:t>requested</a:t>
            </a:r>
            <a:r>
              <a:rPr lang="en-US" sz="2000">
                <a:latin typeface="Calibri" panose="020F0502020204030204" pitchFamily="34" charset="0"/>
                <a:ea typeface="Calibri" panose="020F0502020204030204" pitchFamily="34" charset="0"/>
                <a:cs typeface="Calibri" panose="020F0502020204030204" pitchFamily="34" charset="0"/>
              </a:rPr>
              <a:t> during regional review completed in a timely manner and was the Regional Reviewer notified of their completion?</a:t>
            </a:r>
          </a:p>
        </p:txBody>
      </p:sp>
      <p:sp>
        <p:nvSpPr>
          <p:cNvPr id="21" name="Rectangle 20">
            <a:extLst>
              <a:ext uri="{FF2B5EF4-FFF2-40B4-BE49-F238E27FC236}">
                <a16:creationId xmlns:a16="http://schemas.microsoft.com/office/drawing/2014/main" id="{E08B45E4-0EAE-4591-8C8A-2B8F5B5E48E6}"/>
              </a:ext>
            </a:extLst>
          </p:cNvPr>
          <p:cNvSpPr/>
          <p:nvPr/>
        </p:nvSpPr>
        <p:spPr>
          <a:xfrm>
            <a:off x="5656221" y="849456"/>
            <a:ext cx="5285200" cy="861774"/>
          </a:xfrm>
          <a:prstGeom prst="rect">
            <a:avLst/>
          </a:prstGeom>
        </p:spPr>
        <p:txBody>
          <a:bodyPr wrap="square" lIns="0" tIns="0" rIns="0" bIns="0">
            <a:spAutoFit/>
          </a:bodyPr>
          <a:lstStyle/>
          <a:p>
            <a:r>
              <a:rPr lang="da-DK" sz="2800" b="1">
                <a:solidFill>
                  <a:schemeClr val="accent1"/>
                </a:solidFill>
                <a:latin typeface="Verdana Pro Black" panose="020B0A04030504040204" pitchFamily="34" charset="0"/>
                <a:ea typeface="+mj-ea"/>
                <a:cs typeface="Arial" panose="020B0604020202020204" pitchFamily="34" charset="0"/>
              </a:rPr>
              <a:t>Reviewing Assessments </a:t>
            </a:r>
            <a:r>
              <a:rPr lang="da-DK" sz="2800" b="1">
                <a:latin typeface="Verdana Pro Black" panose="020B0A04030504040204" pitchFamily="34" charset="0"/>
                <a:ea typeface="+mj-ea"/>
                <a:cs typeface="Arial" panose="020B0604020202020204" pitchFamily="34" charset="0"/>
              </a:rPr>
              <a:t>for Completeness</a:t>
            </a:r>
          </a:p>
        </p:txBody>
      </p:sp>
      <p:sp>
        <p:nvSpPr>
          <p:cNvPr id="25" name="Rectangle 24">
            <a:extLst>
              <a:ext uri="{FF2B5EF4-FFF2-40B4-BE49-F238E27FC236}">
                <a16:creationId xmlns:a16="http://schemas.microsoft.com/office/drawing/2014/main" id="{EE3C5C50-7832-4B93-85DE-64F32FE0EF49}"/>
              </a:ext>
            </a:extLst>
          </p:cNvPr>
          <p:cNvSpPr/>
          <p:nvPr/>
        </p:nvSpPr>
        <p:spPr>
          <a:xfrm>
            <a:off x="5656221" y="222914"/>
            <a:ext cx="5285200" cy="615553"/>
          </a:xfrm>
          <a:prstGeom prst="rect">
            <a:avLst/>
          </a:prstGeom>
        </p:spPr>
        <p:txBody>
          <a:bodyPr wrap="square" lIns="0" tIns="0" rIns="0" bIns="0">
            <a:spAutoFit/>
          </a:bodyPr>
          <a:lstStyle/>
          <a:p>
            <a:r>
              <a:rPr lang="da-DK" sz="4000" b="1">
                <a:solidFill>
                  <a:schemeClr val="accent1"/>
                </a:solidFill>
                <a:latin typeface="Arial" panose="020B0604020202020204" pitchFamily="34" charset="0"/>
                <a:ea typeface="+mj-ea"/>
                <a:cs typeface="Arial" panose="020B0604020202020204" pitchFamily="34" charset="0"/>
              </a:rPr>
              <a:t>05</a:t>
            </a:r>
          </a:p>
        </p:txBody>
      </p:sp>
      <p:pic>
        <p:nvPicPr>
          <p:cNvPr id="17" name="Picture 16" descr="Magnifying glass">
            <a:extLst>
              <a:ext uri="{FF2B5EF4-FFF2-40B4-BE49-F238E27FC236}">
                <a16:creationId xmlns:a16="http://schemas.microsoft.com/office/drawing/2014/main" id="{C9A5452A-79D9-CC95-1896-EB0BED7F65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651575" y="248043"/>
            <a:ext cx="1334327" cy="1324776"/>
          </a:xfrm>
          <a:prstGeom prst="flowChartConnector">
            <a:avLst/>
          </a:prstGeom>
          <a:ln w="28575">
            <a:solidFill>
              <a:schemeClr val="accent1"/>
            </a:solidFill>
          </a:ln>
        </p:spPr>
      </p:pic>
      <p:grpSp>
        <p:nvGrpSpPr>
          <p:cNvPr id="32" name="Group 31">
            <a:extLst>
              <a:ext uri="{FF2B5EF4-FFF2-40B4-BE49-F238E27FC236}">
                <a16:creationId xmlns:a16="http://schemas.microsoft.com/office/drawing/2014/main" id="{CC670C16-36DF-EC27-5E7B-5F2BD5E7A41F}"/>
              </a:ext>
            </a:extLst>
          </p:cNvPr>
          <p:cNvGrpSpPr/>
          <p:nvPr/>
        </p:nvGrpSpPr>
        <p:grpSpPr>
          <a:xfrm>
            <a:off x="10700511" y="5951907"/>
            <a:ext cx="653289" cy="653289"/>
            <a:chOff x="10700511" y="5822815"/>
            <a:chExt cx="653289" cy="653289"/>
          </a:xfrm>
        </p:grpSpPr>
        <p:sp>
          <p:nvSpPr>
            <p:cNvPr id="33" name="Oval 32">
              <a:hlinkClick r:id="rId4" action="ppaction://hlinksldjump"/>
              <a:extLst>
                <a:ext uri="{FF2B5EF4-FFF2-40B4-BE49-F238E27FC236}">
                  <a16:creationId xmlns:a16="http://schemas.microsoft.com/office/drawing/2014/main" id="{49773517-EA78-5A69-B72E-1F127981782A}"/>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hlinkClick r:id="rId4" action="ppaction://hlinksldjump"/>
              <a:extLst>
                <a:ext uri="{FF2B5EF4-FFF2-40B4-BE49-F238E27FC236}">
                  <a16:creationId xmlns:a16="http://schemas.microsoft.com/office/drawing/2014/main" id="{B169BDE0-BCC9-F469-5115-5477D5765040}"/>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pic>
        <p:nvPicPr>
          <p:cNvPr id="24" name="Graphic 23" descr="Checkbox Checked with solid fill">
            <a:extLst>
              <a:ext uri="{FF2B5EF4-FFF2-40B4-BE49-F238E27FC236}">
                <a16:creationId xmlns:a16="http://schemas.microsoft.com/office/drawing/2014/main" id="{864D3C3F-3074-E56E-DBA9-BCF074570D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73976" y="2267976"/>
            <a:ext cx="2076254" cy="2076254"/>
          </a:xfrm>
          <a:prstGeom prst="rect">
            <a:avLst/>
          </a:prstGeom>
        </p:spPr>
      </p:pic>
      <p:pic>
        <p:nvPicPr>
          <p:cNvPr id="36" name="Graphic 35" descr="Glasses with solid fill">
            <a:extLst>
              <a:ext uri="{FF2B5EF4-FFF2-40B4-BE49-F238E27FC236}">
                <a16:creationId xmlns:a16="http://schemas.microsoft.com/office/drawing/2014/main" id="{6A14308F-A7B4-D8CE-75C1-B8A76025CC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54903" y="5026630"/>
            <a:ext cx="914400" cy="914400"/>
          </a:xfrm>
          <a:prstGeom prst="rect">
            <a:avLst/>
          </a:prstGeom>
        </p:spPr>
      </p:pic>
      <p:sp>
        <p:nvSpPr>
          <p:cNvPr id="2" name="TextBox 1">
            <a:extLst>
              <a:ext uri="{FF2B5EF4-FFF2-40B4-BE49-F238E27FC236}">
                <a16:creationId xmlns:a16="http://schemas.microsoft.com/office/drawing/2014/main" id="{6F3F602D-A3D6-3066-86DC-FD16BE8D4932}"/>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28</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1115175"/>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48642"/>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9000">
                  <a:schemeClr val="accent2"/>
                </a:gs>
                <a:gs pos="100000">
                  <a:schemeClr val="accent2">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984A1C1-8742-462E-AA98-F146EF83DD34}"/>
              </a:ext>
            </a:extLst>
          </p:cNvPr>
          <p:cNvSpPr/>
          <p:nvPr/>
        </p:nvSpPr>
        <p:spPr>
          <a:xfrm>
            <a:off x="5689474" y="2784879"/>
            <a:ext cx="5056557" cy="2629631"/>
          </a:xfrm>
          <a:prstGeom prst="rect">
            <a:avLst/>
          </a:prstGeom>
        </p:spPr>
        <p:txBody>
          <a:bodyPr wrap="square" lIns="0" tIns="0" rIns="0" bIns="0" anchor="t">
            <a:spAutoFit/>
          </a:bodyPr>
          <a:lstStyle/>
          <a:p>
            <a:pPr lvl="0">
              <a:lnSpc>
                <a:spcPct val="120000"/>
              </a:lnSpc>
            </a:pPr>
            <a:r>
              <a:rPr lang="en-US" sz="2400">
                <a:latin typeface="Calibri" panose="020F0502020204030204" pitchFamily="34" charset="0"/>
                <a:ea typeface="Calibri" panose="020F0502020204030204" pitchFamily="34" charset="0"/>
                <a:cs typeface="Calibri" panose="020F0502020204030204" pitchFamily="34" charset="0"/>
              </a:rPr>
              <a:t>HWDs must know the types of recommendations of denial that are allowable, which documents must be completed, and the process for </a:t>
            </a:r>
            <a:r>
              <a:rPr lang="en-US" sz="2400" b="1">
                <a:solidFill>
                  <a:srgbClr val="00B0F0"/>
                </a:solidFill>
                <a:latin typeface="Calibri" panose="020F0502020204030204" pitchFamily="34" charset="0"/>
                <a:ea typeface="Calibri" panose="020F0502020204030204" pitchFamily="34" charset="0"/>
                <a:cs typeface="Calibri" panose="020F0502020204030204" pitchFamily="34" charset="0"/>
              </a:rPr>
              <a:t>properly submitting </a:t>
            </a:r>
            <a:r>
              <a:rPr lang="en-US" sz="2400">
                <a:latin typeface="Calibri" panose="020F0502020204030204" pitchFamily="34" charset="0"/>
                <a:ea typeface="Calibri" panose="020F0502020204030204" pitchFamily="34" charset="0"/>
                <a:cs typeface="Calibri" panose="020F0502020204030204" pitchFamily="34" charset="0"/>
              </a:rPr>
              <a:t>the recommendation of denial for Regional Review.</a:t>
            </a:r>
          </a:p>
        </p:txBody>
      </p:sp>
      <p:sp>
        <p:nvSpPr>
          <p:cNvPr id="21" name="Rectangle 20">
            <a:extLst>
              <a:ext uri="{FF2B5EF4-FFF2-40B4-BE49-F238E27FC236}">
                <a16:creationId xmlns:a16="http://schemas.microsoft.com/office/drawing/2014/main" id="{A74EEAAF-3306-4AA0-A9FA-3FFDB041C932}"/>
              </a:ext>
            </a:extLst>
          </p:cNvPr>
          <p:cNvSpPr/>
          <p:nvPr/>
        </p:nvSpPr>
        <p:spPr>
          <a:xfrm>
            <a:off x="5689474" y="1762103"/>
            <a:ext cx="5285200" cy="861774"/>
          </a:xfrm>
          <a:prstGeom prst="rect">
            <a:avLst/>
          </a:prstGeom>
        </p:spPr>
        <p:txBody>
          <a:bodyPr wrap="square" lIns="0" tIns="0" rIns="0" bIns="0">
            <a:spAutoFit/>
          </a:bodyPr>
          <a:lstStyle/>
          <a:p>
            <a:r>
              <a:rPr lang="da-DK" sz="2800" b="1">
                <a:solidFill>
                  <a:srgbClr val="00B0F0"/>
                </a:solidFill>
                <a:latin typeface="Verdana Pro Black" panose="020B0A04030504040204" pitchFamily="34" charset="0"/>
                <a:ea typeface="+mj-ea"/>
                <a:cs typeface="Arial" panose="020B0604020202020204" pitchFamily="34" charset="0"/>
              </a:rPr>
              <a:t>Recommendations</a:t>
            </a:r>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 of Denial</a:t>
            </a:r>
          </a:p>
        </p:txBody>
      </p:sp>
      <p:sp>
        <p:nvSpPr>
          <p:cNvPr id="25" name="Rectangle 24">
            <a:extLst>
              <a:ext uri="{FF2B5EF4-FFF2-40B4-BE49-F238E27FC236}">
                <a16:creationId xmlns:a16="http://schemas.microsoft.com/office/drawing/2014/main" id="{32C868A2-0405-400C-95AF-689128E1E679}"/>
              </a:ext>
            </a:extLst>
          </p:cNvPr>
          <p:cNvSpPr/>
          <p:nvPr/>
        </p:nvSpPr>
        <p:spPr>
          <a:xfrm>
            <a:off x="5689474" y="1135561"/>
            <a:ext cx="5285200" cy="615553"/>
          </a:xfrm>
          <a:prstGeom prst="rect">
            <a:avLst/>
          </a:prstGeom>
        </p:spPr>
        <p:txBody>
          <a:bodyPr wrap="square" lIns="0" tIns="0" rIns="0" bIns="0">
            <a:spAutoFit/>
          </a:bodyPr>
          <a:lstStyle/>
          <a:p>
            <a:r>
              <a:rPr lang="da-DK" sz="4000" b="1">
                <a:solidFill>
                  <a:srgbClr val="00B0F0"/>
                </a:solidFill>
                <a:latin typeface="Arial" panose="020B0604020202020204" pitchFamily="34" charset="0"/>
                <a:ea typeface="+mj-ea"/>
                <a:cs typeface="Arial" panose="020B0604020202020204" pitchFamily="34" charset="0"/>
              </a:rPr>
              <a:t>06</a:t>
            </a:r>
          </a:p>
        </p:txBody>
      </p:sp>
      <p:pic>
        <p:nvPicPr>
          <p:cNvPr id="12" name="Picture 11">
            <a:extLst>
              <a:ext uri="{FF2B5EF4-FFF2-40B4-BE49-F238E27FC236}">
                <a16:creationId xmlns:a16="http://schemas.microsoft.com/office/drawing/2014/main" id="{27A7182D-E50B-2397-70DC-D24DE5210C2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0019473" y="757312"/>
            <a:ext cx="1334327" cy="1324776"/>
          </a:xfrm>
          <a:prstGeom prst="flowChartConnector">
            <a:avLst/>
          </a:prstGeom>
          <a:ln w="28575">
            <a:solidFill>
              <a:schemeClr val="accent2"/>
            </a:solidFill>
          </a:ln>
        </p:spPr>
      </p:pic>
      <p:grpSp>
        <p:nvGrpSpPr>
          <p:cNvPr id="13" name="Group 12">
            <a:extLst>
              <a:ext uri="{FF2B5EF4-FFF2-40B4-BE49-F238E27FC236}">
                <a16:creationId xmlns:a16="http://schemas.microsoft.com/office/drawing/2014/main" id="{CB1B4053-EE3A-3DBC-650D-5EEFB6EEB2B6}"/>
              </a:ext>
            </a:extLst>
          </p:cNvPr>
          <p:cNvGrpSpPr/>
          <p:nvPr/>
        </p:nvGrpSpPr>
        <p:grpSpPr>
          <a:xfrm>
            <a:off x="10700511" y="5951907"/>
            <a:ext cx="653289" cy="653289"/>
            <a:chOff x="10700511" y="5822815"/>
            <a:chExt cx="653289" cy="653289"/>
          </a:xfrm>
        </p:grpSpPr>
        <p:sp>
          <p:nvSpPr>
            <p:cNvPr id="17" name="Oval 16">
              <a:hlinkClick r:id="rId4" action="ppaction://hlinksldjump"/>
              <a:extLst>
                <a:ext uri="{FF2B5EF4-FFF2-40B4-BE49-F238E27FC236}">
                  <a16:creationId xmlns:a16="http://schemas.microsoft.com/office/drawing/2014/main" id="{1219C480-4218-461D-1B4B-303DA60551EC}"/>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hlinkClick r:id="rId4" action="ppaction://hlinksldjump"/>
              <a:extLst>
                <a:ext uri="{FF2B5EF4-FFF2-40B4-BE49-F238E27FC236}">
                  <a16:creationId xmlns:a16="http://schemas.microsoft.com/office/drawing/2014/main" id="{B05560DA-ADF7-1839-A287-2EFBA11D7742}"/>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pic>
        <p:nvPicPr>
          <p:cNvPr id="24" name="Graphic 23" descr="Computer outline">
            <a:extLst>
              <a:ext uri="{FF2B5EF4-FFF2-40B4-BE49-F238E27FC236}">
                <a16:creationId xmlns:a16="http://schemas.microsoft.com/office/drawing/2014/main" id="{B3CAE745-4B4A-F229-0747-237E201D0A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5655" y="2203112"/>
            <a:ext cx="2232895" cy="2232895"/>
          </a:xfrm>
          <a:prstGeom prst="rect">
            <a:avLst/>
          </a:prstGeom>
        </p:spPr>
      </p:pic>
      <p:pic>
        <p:nvPicPr>
          <p:cNvPr id="28" name="Graphic 27" descr="Mouse outline">
            <a:extLst>
              <a:ext uri="{FF2B5EF4-FFF2-40B4-BE49-F238E27FC236}">
                <a16:creationId xmlns:a16="http://schemas.microsoft.com/office/drawing/2014/main" id="{C1CA4D22-2280-F48A-5D58-350A3EBA51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19026" y="5132403"/>
            <a:ext cx="586152" cy="586152"/>
          </a:xfrm>
          <a:prstGeom prst="rect">
            <a:avLst/>
          </a:prstGeom>
        </p:spPr>
      </p:pic>
      <p:sp>
        <p:nvSpPr>
          <p:cNvPr id="2" name="TextBox 1">
            <a:extLst>
              <a:ext uri="{FF2B5EF4-FFF2-40B4-BE49-F238E27FC236}">
                <a16:creationId xmlns:a16="http://schemas.microsoft.com/office/drawing/2014/main" id="{317B3B31-75D5-3E85-9D52-AB2A3296C771}"/>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29</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7288590"/>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65A5D6D-58CF-4550-B106-82C80B8F450B}"/>
              </a:ext>
            </a:extLst>
          </p:cNvPr>
          <p:cNvGrpSpPr/>
          <p:nvPr/>
        </p:nvGrpSpPr>
        <p:grpSpPr>
          <a:xfrm>
            <a:off x="3413126" y="630275"/>
            <a:ext cx="3270250" cy="1536989"/>
            <a:chOff x="3413126" y="621470"/>
            <a:chExt cx="3270250" cy="1536989"/>
          </a:xfrm>
        </p:grpSpPr>
        <p:sp>
          <p:nvSpPr>
            <p:cNvPr id="315" name="Freeform 6">
              <a:hlinkClick r:id="rId3" action="ppaction://hlinksldjump"/>
              <a:extLst>
                <a:ext uri="{FF2B5EF4-FFF2-40B4-BE49-F238E27FC236}">
                  <a16:creationId xmlns:a16="http://schemas.microsoft.com/office/drawing/2014/main" id="{B1EEAF42-4FCC-4349-B6FE-290265A9560A}"/>
                </a:ext>
              </a:extLst>
            </p:cNvPr>
            <p:cNvSpPr>
              <a:spLocks/>
            </p:cNvSpPr>
            <p:nvPr/>
          </p:nvSpPr>
          <p:spPr bwMode="auto">
            <a:xfrm>
              <a:off x="3413126" y="621470"/>
              <a:ext cx="3270250" cy="1536989"/>
            </a:xfrm>
            <a:custGeom>
              <a:avLst/>
              <a:gdLst>
                <a:gd name="T0" fmla="*/ 52 w 1205"/>
                <a:gd name="T1" fmla="*/ 526 h 567"/>
                <a:gd name="T2" fmla="*/ 138 w 1205"/>
                <a:gd name="T3" fmla="*/ 507 h 567"/>
                <a:gd name="T4" fmla="*/ 772 w 1205"/>
                <a:gd name="T5" fmla="*/ 507 h 567"/>
                <a:gd name="T6" fmla="*/ 1205 w 1205"/>
                <a:gd name="T7" fmla="*/ 507 h 567"/>
                <a:gd name="T8" fmla="*/ 757 w 1205"/>
                <a:gd name="T9" fmla="*/ 59 h 567"/>
                <a:gd name="T10" fmla="*/ 683 w 1205"/>
                <a:gd name="T11" fmla="*/ 12 h 567"/>
                <a:gd name="T12" fmla="*/ 617 w 1205"/>
                <a:gd name="T13" fmla="*/ 4 h 567"/>
                <a:gd name="T14" fmla="*/ 482 w 1205"/>
                <a:gd name="T15" fmla="*/ 77 h 567"/>
                <a:gd name="T16" fmla="*/ 35 w 1205"/>
                <a:gd name="T17" fmla="*/ 524 h 567"/>
                <a:gd name="T18" fmla="*/ 0 w 1205"/>
                <a:gd name="T19" fmla="*/ 567 h 567"/>
                <a:gd name="T20" fmla="*/ 52 w 1205"/>
                <a:gd name="T21" fmla="*/ 52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52" y="526"/>
                  </a:moveTo>
                  <a:cubicBezTo>
                    <a:pt x="96" y="506"/>
                    <a:pt x="138" y="507"/>
                    <a:pt x="138" y="507"/>
                  </a:cubicBezTo>
                  <a:cubicBezTo>
                    <a:pt x="772" y="507"/>
                    <a:pt x="772" y="507"/>
                    <a:pt x="772" y="507"/>
                  </a:cubicBezTo>
                  <a:cubicBezTo>
                    <a:pt x="1205" y="507"/>
                    <a:pt x="1205" y="507"/>
                    <a:pt x="1205" y="507"/>
                  </a:cubicBezTo>
                  <a:cubicBezTo>
                    <a:pt x="757" y="59"/>
                    <a:pt x="757" y="59"/>
                    <a:pt x="757" y="59"/>
                  </a:cubicBezTo>
                  <a:cubicBezTo>
                    <a:pt x="757" y="59"/>
                    <a:pt x="728" y="29"/>
                    <a:pt x="683" y="12"/>
                  </a:cubicBezTo>
                  <a:cubicBezTo>
                    <a:pt x="651" y="0"/>
                    <a:pt x="626" y="2"/>
                    <a:pt x="617" y="4"/>
                  </a:cubicBezTo>
                  <a:cubicBezTo>
                    <a:pt x="566" y="15"/>
                    <a:pt x="519" y="40"/>
                    <a:pt x="482" y="77"/>
                  </a:cubicBezTo>
                  <a:cubicBezTo>
                    <a:pt x="35" y="524"/>
                    <a:pt x="35" y="524"/>
                    <a:pt x="35" y="524"/>
                  </a:cubicBezTo>
                  <a:cubicBezTo>
                    <a:pt x="22" y="537"/>
                    <a:pt x="10" y="552"/>
                    <a:pt x="0" y="567"/>
                  </a:cubicBezTo>
                  <a:cubicBezTo>
                    <a:pt x="5" y="560"/>
                    <a:pt x="21" y="540"/>
                    <a:pt x="52" y="526"/>
                  </a:cubicBezTo>
                  <a:close/>
                </a:path>
              </a:pathLst>
            </a:custGeom>
            <a:gradFill>
              <a:gsLst>
                <a:gs pos="54000">
                  <a:schemeClr val="accent4"/>
                </a:gs>
                <a:gs pos="100000">
                  <a:schemeClr val="accent4">
                    <a:lumMod val="75000"/>
                  </a:schemeClr>
                </a:gs>
              </a:gsLst>
              <a:lin ang="19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361" name="TextBox 360">
              <a:hlinkClick r:id="rId3" action="ppaction://hlinksldjump"/>
              <a:extLst>
                <a:ext uri="{FF2B5EF4-FFF2-40B4-BE49-F238E27FC236}">
                  <a16:creationId xmlns:a16="http://schemas.microsoft.com/office/drawing/2014/main" id="{7D167DCC-18D2-4163-9314-DCB0D2392C01}"/>
                </a:ext>
              </a:extLst>
            </p:cNvPr>
            <p:cNvSpPr txBox="1"/>
            <p:nvPr/>
          </p:nvSpPr>
          <p:spPr>
            <a:xfrm>
              <a:off x="4859447" y="846091"/>
              <a:ext cx="377608"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08</a:t>
              </a:r>
              <a:endParaRPr lang="en-GB" sz="2400" b="1">
                <a:solidFill>
                  <a:schemeClr val="bg1"/>
                </a:solidFill>
                <a:latin typeface="Arial" panose="020B0604020202020204" pitchFamily="34" charset="0"/>
                <a:cs typeface="Arial" panose="020B0604020202020204" pitchFamily="34" charset="0"/>
              </a:endParaRPr>
            </a:p>
          </p:txBody>
        </p:sp>
        <p:sp>
          <p:nvSpPr>
            <p:cNvPr id="362" name="TextBox 361">
              <a:hlinkClick r:id="rId3" action="ppaction://hlinksldjump"/>
              <a:extLst>
                <a:ext uri="{FF2B5EF4-FFF2-40B4-BE49-F238E27FC236}">
                  <a16:creationId xmlns:a16="http://schemas.microsoft.com/office/drawing/2014/main" id="{3E05B90B-1F40-46C4-8761-43510FFEBA69}"/>
                </a:ext>
              </a:extLst>
            </p:cNvPr>
            <p:cNvSpPr txBox="1"/>
            <p:nvPr/>
          </p:nvSpPr>
          <p:spPr>
            <a:xfrm>
              <a:off x="4325475" y="1229280"/>
              <a:ext cx="1579455"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Other </a:t>
              </a:r>
            </a:p>
            <a:p>
              <a:pPr algn="ctr"/>
              <a:r>
                <a:rPr lang="en-US" sz="1200">
                  <a:solidFill>
                    <a:schemeClr val="bg1"/>
                  </a:solidFill>
                  <a:latin typeface="Arial" panose="020B0604020202020204" pitchFamily="34" charset="0"/>
                  <a:cs typeface="Arial" panose="020B0604020202020204" pitchFamily="34" charset="0"/>
                </a:rPr>
                <a:t>Responsibilities</a:t>
              </a:r>
              <a:endParaRPr lang="en-GB" sz="120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A9940CD9-0628-4C02-A8D9-7D32865D00D8}"/>
              </a:ext>
            </a:extLst>
          </p:cNvPr>
          <p:cNvGrpSpPr/>
          <p:nvPr/>
        </p:nvGrpSpPr>
        <p:grpSpPr>
          <a:xfrm>
            <a:off x="5087216" y="639620"/>
            <a:ext cx="2438533" cy="2212398"/>
            <a:chOff x="5087216" y="630815"/>
            <a:chExt cx="2438533" cy="2212398"/>
          </a:xfrm>
        </p:grpSpPr>
        <p:sp>
          <p:nvSpPr>
            <p:cNvPr id="314" name="Freeform 5">
              <a:hlinkClick r:id="rId4" action="ppaction://hlinksldjump"/>
              <a:extLst>
                <a:ext uri="{FF2B5EF4-FFF2-40B4-BE49-F238E27FC236}">
                  <a16:creationId xmlns:a16="http://schemas.microsoft.com/office/drawing/2014/main" id="{0D4A6D0A-1199-4DC7-BD89-FA18DBF049BB}"/>
                </a:ext>
              </a:extLst>
            </p:cNvPr>
            <p:cNvSpPr>
              <a:spLocks/>
            </p:cNvSpPr>
            <p:nvPr/>
          </p:nvSpPr>
          <p:spPr bwMode="auto">
            <a:xfrm>
              <a:off x="5087216" y="630815"/>
              <a:ext cx="2433205" cy="2212398"/>
            </a:xfrm>
            <a:custGeom>
              <a:avLst/>
              <a:gdLst>
                <a:gd name="T0" fmla="*/ 66 w 896"/>
                <a:gd name="T1" fmla="*/ 14 h 816"/>
                <a:gd name="T2" fmla="*/ 140 w 896"/>
                <a:gd name="T3" fmla="*/ 61 h 816"/>
                <a:gd name="T4" fmla="*/ 588 w 896"/>
                <a:gd name="T5" fmla="*/ 509 h 816"/>
                <a:gd name="T6" fmla="*/ 895 w 896"/>
                <a:gd name="T7" fmla="*/ 816 h 816"/>
                <a:gd name="T8" fmla="*/ 895 w 896"/>
                <a:gd name="T9" fmla="*/ 181 h 816"/>
                <a:gd name="T10" fmla="*/ 876 w 896"/>
                <a:gd name="T11" fmla="*/ 96 h 816"/>
                <a:gd name="T12" fmla="*/ 835 w 896"/>
                <a:gd name="T13" fmla="*/ 44 h 816"/>
                <a:gd name="T14" fmla="*/ 688 w 896"/>
                <a:gd name="T15" fmla="*/ 0 h 816"/>
                <a:gd name="T16" fmla="*/ 55 w 896"/>
                <a:gd name="T17" fmla="*/ 0 h 816"/>
                <a:gd name="T18" fmla="*/ 0 w 896"/>
                <a:gd name="T19" fmla="*/ 6 h 816"/>
                <a:gd name="T20" fmla="*/ 66 w 896"/>
                <a:gd name="T21" fmla="*/ 14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6" h="816">
                  <a:moveTo>
                    <a:pt x="66" y="14"/>
                  </a:moveTo>
                  <a:cubicBezTo>
                    <a:pt x="111" y="31"/>
                    <a:pt x="140" y="61"/>
                    <a:pt x="140" y="61"/>
                  </a:cubicBezTo>
                  <a:cubicBezTo>
                    <a:pt x="588" y="509"/>
                    <a:pt x="588" y="509"/>
                    <a:pt x="588" y="509"/>
                  </a:cubicBezTo>
                  <a:cubicBezTo>
                    <a:pt x="895" y="816"/>
                    <a:pt x="895" y="816"/>
                    <a:pt x="895" y="816"/>
                  </a:cubicBezTo>
                  <a:cubicBezTo>
                    <a:pt x="895" y="181"/>
                    <a:pt x="895" y="181"/>
                    <a:pt x="895" y="181"/>
                  </a:cubicBezTo>
                  <a:cubicBezTo>
                    <a:pt x="895" y="181"/>
                    <a:pt x="896" y="140"/>
                    <a:pt x="876" y="96"/>
                  </a:cubicBezTo>
                  <a:cubicBezTo>
                    <a:pt x="862" y="65"/>
                    <a:pt x="842" y="49"/>
                    <a:pt x="835" y="44"/>
                  </a:cubicBezTo>
                  <a:cubicBezTo>
                    <a:pt x="791" y="16"/>
                    <a:pt x="740" y="0"/>
                    <a:pt x="688" y="0"/>
                  </a:cubicBezTo>
                  <a:cubicBezTo>
                    <a:pt x="55" y="0"/>
                    <a:pt x="55" y="0"/>
                    <a:pt x="55" y="0"/>
                  </a:cubicBezTo>
                  <a:cubicBezTo>
                    <a:pt x="37" y="0"/>
                    <a:pt x="18" y="2"/>
                    <a:pt x="0" y="6"/>
                  </a:cubicBezTo>
                  <a:cubicBezTo>
                    <a:pt x="9" y="4"/>
                    <a:pt x="34" y="2"/>
                    <a:pt x="66" y="14"/>
                  </a:cubicBezTo>
                  <a:close/>
                </a:path>
              </a:pathLst>
            </a:custGeom>
            <a:gradFill>
              <a:gsLst>
                <a:gs pos="4000">
                  <a:schemeClr val="accent1"/>
                </a:gs>
                <a:gs pos="100000">
                  <a:schemeClr val="accent1">
                    <a:lumMod val="75000"/>
                  </a:scheme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333" name="Group 332">
              <a:extLst>
                <a:ext uri="{FF2B5EF4-FFF2-40B4-BE49-F238E27FC236}">
                  <a16:creationId xmlns:a16="http://schemas.microsoft.com/office/drawing/2014/main" id="{4E130CC5-AC9E-4FE2-9F0F-BD52EF170949}"/>
                </a:ext>
              </a:extLst>
            </p:cNvPr>
            <p:cNvGrpSpPr/>
            <p:nvPr/>
          </p:nvGrpSpPr>
          <p:grpSpPr>
            <a:xfrm>
              <a:off x="6349411" y="840239"/>
              <a:ext cx="1176338" cy="904911"/>
              <a:chOff x="6397252" y="865971"/>
              <a:chExt cx="1176338" cy="904911"/>
            </a:xfrm>
          </p:grpSpPr>
          <p:sp>
            <p:nvSpPr>
              <p:cNvPr id="327" name="TextBox 326">
                <a:hlinkClick r:id="rId4" action="ppaction://hlinksldjump"/>
                <a:extLst>
                  <a:ext uri="{FF2B5EF4-FFF2-40B4-BE49-F238E27FC236}">
                    <a16:creationId xmlns:a16="http://schemas.microsoft.com/office/drawing/2014/main" id="{98D95272-0D2D-413A-ADA0-BBAA79E52542}"/>
                  </a:ext>
                </a:extLst>
              </p:cNvPr>
              <p:cNvSpPr txBox="1"/>
              <p:nvPr/>
            </p:nvSpPr>
            <p:spPr>
              <a:xfrm>
                <a:off x="6796617" y="865971"/>
                <a:ext cx="377608"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01</a:t>
                </a:r>
                <a:endParaRPr lang="en-GB" sz="2400" b="1">
                  <a:solidFill>
                    <a:schemeClr val="bg1"/>
                  </a:solidFill>
                  <a:latin typeface="Arial" panose="020B0604020202020204" pitchFamily="34" charset="0"/>
                  <a:cs typeface="Arial" panose="020B0604020202020204" pitchFamily="34" charset="0"/>
                </a:endParaRPr>
              </a:p>
            </p:txBody>
          </p:sp>
          <p:sp>
            <p:nvSpPr>
              <p:cNvPr id="328" name="TextBox 327">
                <a:hlinkClick r:id="rId4" action="ppaction://hlinksldjump"/>
                <a:extLst>
                  <a:ext uri="{FF2B5EF4-FFF2-40B4-BE49-F238E27FC236}">
                    <a16:creationId xmlns:a16="http://schemas.microsoft.com/office/drawing/2014/main" id="{B66A8555-472E-44EE-ADF2-8CE100548074}"/>
                  </a:ext>
                </a:extLst>
              </p:cNvPr>
              <p:cNvSpPr txBox="1"/>
              <p:nvPr/>
            </p:nvSpPr>
            <p:spPr>
              <a:xfrm>
                <a:off x="6397252" y="1216884"/>
                <a:ext cx="1176338"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Preliminary Review of Applicant Files</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18" name="Group 17">
            <a:extLst>
              <a:ext uri="{FF2B5EF4-FFF2-40B4-BE49-F238E27FC236}">
                <a16:creationId xmlns:a16="http://schemas.microsoft.com/office/drawing/2014/main" id="{7F56C65F-22E7-4501-93F2-7D8508AD9248}"/>
              </a:ext>
            </a:extLst>
          </p:cNvPr>
          <p:cNvGrpSpPr/>
          <p:nvPr/>
        </p:nvGrpSpPr>
        <p:grpSpPr>
          <a:xfrm>
            <a:off x="7354455" y="759405"/>
            <a:ext cx="1538432" cy="3267363"/>
            <a:chOff x="7354455" y="750600"/>
            <a:chExt cx="1538432" cy="3267363"/>
          </a:xfrm>
        </p:grpSpPr>
        <p:sp>
          <p:nvSpPr>
            <p:cNvPr id="316" name="Freeform 7">
              <a:hlinkClick r:id="rId5" action="ppaction://hlinksldjump"/>
              <a:extLst>
                <a:ext uri="{FF2B5EF4-FFF2-40B4-BE49-F238E27FC236}">
                  <a16:creationId xmlns:a16="http://schemas.microsoft.com/office/drawing/2014/main" id="{4FCA95A2-B39D-4AC7-9736-3AFC4D4023E7}"/>
                </a:ext>
              </a:extLst>
            </p:cNvPr>
            <p:cNvSpPr>
              <a:spLocks/>
            </p:cNvSpPr>
            <p:nvPr/>
          </p:nvSpPr>
          <p:spPr bwMode="auto">
            <a:xfrm>
              <a:off x="7354455" y="750600"/>
              <a:ext cx="1538432" cy="3267363"/>
            </a:xfrm>
            <a:custGeom>
              <a:avLst/>
              <a:gdLst>
                <a:gd name="T0" fmla="*/ 41 w 567"/>
                <a:gd name="T1" fmla="*/ 52 h 1205"/>
                <a:gd name="T2" fmla="*/ 60 w 567"/>
                <a:gd name="T3" fmla="*/ 137 h 1205"/>
                <a:gd name="T4" fmla="*/ 60 w 567"/>
                <a:gd name="T5" fmla="*/ 772 h 1205"/>
                <a:gd name="T6" fmla="*/ 60 w 567"/>
                <a:gd name="T7" fmla="*/ 1205 h 1205"/>
                <a:gd name="T8" fmla="*/ 508 w 567"/>
                <a:gd name="T9" fmla="*/ 757 h 1205"/>
                <a:gd name="T10" fmla="*/ 555 w 567"/>
                <a:gd name="T11" fmla="*/ 683 h 1205"/>
                <a:gd name="T12" fmla="*/ 563 w 567"/>
                <a:gd name="T13" fmla="*/ 617 h 1205"/>
                <a:gd name="T14" fmla="*/ 490 w 567"/>
                <a:gd name="T15" fmla="*/ 482 h 1205"/>
                <a:gd name="T16" fmla="*/ 43 w 567"/>
                <a:gd name="T17" fmla="*/ 35 h 1205"/>
                <a:gd name="T18" fmla="*/ 0 w 567"/>
                <a:gd name="T19" fmla="*/ 0 h 1205"/>
                <a:gd name="T20" fmla="*/ 41 w 567"/>
                <a:gd name="T21" fmla="*/ 52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1205">
                  <a:moveTo>
                    <a:pt x="41" y="52"/>
                  </a:moveTo>
                  <a:cubicBezTo>
                    <a:pt x="61" y="96"/>
                    <a:pt x="60" y="137"/>
                    <a:pt x="60" y="137"/>
                  </a:cubicBezTo>
                  <a:cubicBezTo>
                    <a:pt x="60" y="772"/>
                    <a:pt x="60" y="772"/>
                    <a:pt x="60" y="772"/>
                  </a:cubicBezTo>
                  <a:cubicBezTo>
                    <a:pt x="60" y="1205"/>
                    <a:pt x="60" y="1205"/>
                    <a:pt x="60" y="1205"/>
                  </a:cubicBezTo>
                  <a:cubicBezTo>
                    <a:pt x="508" y="757"/>
                    <a:pt x="508" y="757"/>
                    <a:pt x="508" y="757"/>
                  </a:cubicBezTo>
                  <a:cubicBezTo>
                    <a:pt x="508" y="757"/>
                    <a:pt x="538" y="728"/>
                    <a:pt x="555" y="683"/>
                  </a:cubicBezTo>
                  <a:cubicBezTo>
                    <a:pt x="567" y="651"/>
                    <a:pt x="565" y="625"/>
                    <a:pt x="563" y="617"/>
                  </a:cubicBezTo>
                  <a:cubicBezTo>
                    <a:pt x="552" y="566"/>
                    <a:pt x="527" y="519"/>
                    <a:pt x="490" y="482"/>
                  </a:cubicBezTo>
                  <a:cubicBezTo>
                    <a:pt x="43" y="35"/>
                    <a:pt x="43" y="35"/>
                    <a:pt x="43" y="35"/>
                  </a:cubicBezTo>
                  <a:cubicBezTo>
                    <a:pt x="30" y="22"/>
                    <a:pt x="15" y="10"/>
                    <a:pt x="0" y="0"/>
                  </a:cubicBezTo>
                  <a:cubicBezTo>
                    <a:pt x="7" y="5"/>
                    <a:pt x="27" y="21"/>
                    <a:pt x="41" y="52"/>
                  </a:cubicBezTo>
                  <a:close/>
                </a:path>
              </a:pathLst>
            </a:custGeom>
            <a:gradFill>
              <a:gsLst>
                <a:gs pos="48000">
                  <a:schemeClr val="accent2"/>
                </a:gs>
                <a:gs pos="100000">
                  <a:schemeClr val="accent2">
                    <a:lumMod val="50000"/>
                  </a:schemeClr>
                </a:gs>
              </a:gsLst>
              <a:lin ang="30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335" name="Group 334">
              <a:extLst>
                <a:ext uri="{FF2B5EF4-FFF2-40B4-BE49-F238E27FC236}">
                  <a16:creationId xmlns:a16="http://schemas.microsoft.com/office/drawing/2014/main" id="{6BB8CDF1-37DF-4A57-83DD-7B8CD69A7C9A}"/>
                </a:ext>
              </a:extLst>
            </p:cNvPr>
            <p:cNvGrpSpPr/>
            <p:nvPr/>
          </p:nvGrpSpPr>
          <p:grpSpPr>
            <a:xfrm>
              <a:off x="7599518" y="1992501"/>
              <a:ext cx="1061881" cy="804897"/>
              <a:chOff x="7599518" y="1992501"/>
              <a:chExt cx="1061881" cy="804897"/>
            </a:xfrm>
          </p:grpSpPr>
          <p:sp>
            <p:nvSpPr>
              <p:cNvPr id="331" name="TextBox 330">
                <a:hlinkClick r:id="rId5" action="ppaction://hlinksldjump"/>
                <a:extLst>
                  <a:ext uri="{FF2B5EF4-FFF2-40B4-BE49-F238E27FC236}">
                    <a16:creationId xmlns:a16="http://schemas.microsoft.com/office/drawing/2014/main" id="{515E5E68-9D93-4030-BC7F-4B58C39A4D49}"/>
                  </a:ext>
                </a:extLst>
              </p:cNvPr>
              <p:cNvSpPr txBox="1"/>
              <p:nvPr/>
            </p:nvSpPr>
            <p:spPr>
              <a:xfrm>
                <a:off x="7928212" y="1992501"/>
                <a:ext cx="354662" cy="369332"/>
              </a:xfrm>
              <a:prstGeom prst="rect">
                <a:avLst/>
              </a:prstGeom>
              <a:noFill/>
            </p:spPr>
            <p:txBody>
              <a:bodyPr wrap="square" lIns="0" tIns="0" rIns="0" bIns="0" rtlCol="0" anchor="ctr">
                <a:spAutoFit/>
              </a:bodyPr>
              <a:lstStyle/>
              <a:p>
                <a:r>
                  <a:rPr lang="en-US" sz="2400" b="1">
                    <a:solidFill>
                      <a:schemeClr val="bg1"/>
                    </a:solidFill>
                    <a:latin typeface="Arial" panose="020B0604020202020204" pitchFamily="34" charset="0"/>
                    <a:cs typeface="Arial" panose="020B0604020202020204" pitchFamily="34" charset="0"/>
                  </a:rPr>
                  <a:t>02</a:t>
                </a:r>
                <a:endParaRPr lang="en-GB" sz="2400" b="1">
                  <a:solidFill>
                    <a:schemeClr val="bg1"/>
                  </a:solidFill>
                  <a:latin typeface="Arial" panose="020B0604020202020204" pitchFamily="34" charset="0"/>
                  <a:cs typeface="Arial" panose="020B0604020202020204" pitchFamily="34" charset="0"/>
                </a:endParaRPr>
              </a:p>
            </p:txBody>
          </p:sp>
          <p:sp>
            <p:nvSpPr>
              <p:cNvPr id="332" name="TextBox 331">
                <a:hlinkClick r:id="rId5" action="ppaction://hlinksldjump"/>
                <a:extLst>
                  <a:ext uri="{FF2B5EF4-FFF2-40B4-BE49-F238E27FC236}">
                    <a16:creationId xmlns:a16="http://schemas.microsoft.com/office/drawing/2014/main" id="{F43DF63E-9978-4417-A27E-42D472A8558E}"/>
                  </a:ext>
                </a:extLst>
              </p:cNvPr>
              <p:cNvSpPr txBox="1"/>
              <p:nvPr/>
            </p:nvSpPr>
            <p:spPr>
              <a:xfrm>
                <a:off x="7599518" y="2243400"/>
                <a:ext cx="1061881"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Documenting Preliminary Review</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23" name="Group 22">
            <a:extLst>
              <a:ext uri="{FF2B5EF4-FFF2-40B4-BE49-F238E27FC236}">
                <a16:creationId xmlns:a16="http://schemas.microsoft.com/office/drawing/2014/main" id="{16790657-0B2A-47CA-8364-2E473205EE4E}"/>
              </a:ext>
            </a:extLst>
          </p:cNvPr>
          <p:cNvGrpSpPr/>
          <p:nvPr/>
        </p:nvGrpSpPr>
        <p:grpSpPr>
          <a:xfrm>
            <a:off x="6683375" y="2432052"/>
            <a:ext cx="2215285" cy="2428875"/>
            <a:chOff x="6683375" y="2423247"/>
            <a:chExt cx="2215285" cy="2428875"/>
          </a:xfrm>
        </p:grpSpPr>
        <p:sp>
          <p:nvSpPr>
            <p:cNvPr id="320" name="Freeform 11">
              <a:hlinkClick r:id="rId6" action="ppaction://hlinksldjump"/>
              <a:extLst>
                <a:ext uri="{FF2B5EF4-FFF2-40B4-BE49-F238E27FC236}">
                  <a16:creationId xmlns:a16="http://schemas.microsoft.com/office/drawing/2014/main" id="{4F62A7A8-7A3D-4413-9BD8-14E5E98BB17F}"/>
                </a:ext>
              </a:extLst>
            </p:cNvPr>
            <p:cNvSpPr>
              <a:spLocks/>
            </p:cNvSpPr>
            <p:nvPr/>
          </p:nvSpPr>
          <p:spPr bwMode="auto">
            <a:xfrm>
              <a:off x="6683375" y="2423247"/>
              <a:ext cx="2215285" cy="2428875"/>
            </a:xfrm>
            <a:custGeom>
              <a:avLst/>
              <a:gdLst>
                <a:gd name="T0" fmla="*/ 802 w 816"/>
                <a:gd name="T1" fmla="*/ 66 h 896"/>
                <a:gd name="T2" fmla="*/ 755 w 816"/>
                <a:gd name="T3" fmla="*/ 140 h 896"/>
                <a:gd name="T4" fmla="*/ 307 w 816"/>
                <a:gd name="T5" fmla="*/ 588 h 896"/>
                <a:gd name="T6" fmla="*/ 0 w 816"/>
                <a:gd name="T7" fmla="*/ 895 h 896"/>
                <a:gd name="T8" fmla="*/ 635 w 816"/>
                <a:gd name="T9" fmla="*/ 895 h 896"/>
                <a:gd name="T10" fmla="*/ 720 w 816"/>
                <a:gd name="T11" fmla="*/ 876 h 896"/>
                <a:gd name="T12" fmla="*/ 772 w 816"/>
                <a:gd name="T13" fmla="*/ 835 h 896"/>
                <a:gd name="T14" fmla="*/ 816 w 816"/>
                <a:gd name="T15" fmla="*/ 688 h 896"/>
                <a:gd name="T16" fmla="*/ 816 w 816"/>
                <a:gd name="T17" fmla="*/ 55 h 896"/>
                <a:gd name="T18" fmla="*/ 810 w 816"/>
                <a:gd name="T19" fmla="*/ 0 h 896"/>
                <a:gd name="T20" fmla="*/ 802 w 816"/>
                <a:gd name="T21" fmla="*/ 6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6" h="896">
                  <a:moveTo>
                    <a:pt x="802" y="66"/>
                  </a:moveTo>
                  <a:cubicBezTo>
                    <a:pt x="785" y="111"/>
                    <a:pt x="755" y="140"/>
                    <a:pt x="755" y="140"/>
                  </a:cubicBezTo>
                  <a:cubicBezTo>
                    <a:pt x="307" y="588"/>
                    <a:pt x="307" y="588"/>
                    <a:pt x="307" y="588"/>
                  </a:cubicBezTo>
                  <a:cubicBezTo>
                    <a:pt x="0" y="895"/>
                    <a:pt x="0" y="895"/>
                    <a:pt x="0" y="895"/>
                  </a:cubicBezTo>
                  <a:cubicBezTo>
                    <a:pt x="635" y="895"/>
                    <a:pt x="635" y="895"/>
                    <a:pt x="635" y="895"/>
                  </a:cubicBezTo>
                  <a:cubicBezTo>
                    <a:pt x="635" y="895"/>
                    <a:pt x="676" y="896"/>
                    <a:pt x="720" y="876"/>
                  </a:cubicBezTo>
                  <a:cubicBezTo>
                    <a:pt x="751" y="862"/>
                    <a:pt x="767" y="842"/>
                    <a:pt x="772" y="835"/>
                  </a:cubicBezTo>
                  <a:cubicBezTo>
                    <a:pt x="800" y="791"/>
                    <a:pt x="816" y="740"/>
                    <a:pt x="816" y="688"/>
                  </a:cubicBezTo>
                  <a:cubicBezTo>
                    <a:pt x="816" y="55"/>
                    <a:pt x="816" y="55"/>
                    <a:pt x="816" y="55"/>
                  </a:cubicBezTo>
                  <a:cubicBezTo>
                    <a:pt x="816" y="37"/>
                    <a:pt x="814" y="18"/>
                    <a:pt x="810" y="0"/>
                  </a:cubicBezTo>
                  <a:cubicBezTo>
                    <a:pt x="812" y="8"/>
                    <a:pt x="814" y="34"/>
                    <a:pt x="802" y="66"/>
                  </a:cubicBezTo>
                  <a:close/>
                </a:path>
              </a:pathLst>
            </a:custGeom>
            <a:gradFill>
              <a:gsLst>
                <a:gs pos="41000">
                  <a:schemeClr val="accent3"/>
                </a:gs>
                <a:gs pos="100000">
                  <a:schemeClr val="accent3">
                    <a:lumMod val="75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340" name="Group 339">
              <a:extLst>
                <a:ext uri="{FF2B5EF4-FFF2-40B4-BE49-F238E27FC236}">
                  <a16:creationId xmlns:a16="http://schemas.microsoft.com/office/drawing/2014/main" id="{E57BD2E6-3ADF-44EB-9A9C-21FC16BA96DA}"/>
                </a:ext>
              </a:extLst>
            </p:cNvPr>
            <p:cNvGrpSpPr/>
            <p:nvPr/>
          </p:nvGrpSpPr>
          <p:grpSpPr>
            <a:xfrm>
              <a:off x="7804186" y="3615926"/>
              <a:ext cx="950696" cy="705959"/>
              <a:chOff x="7621804" y="4265042"/>
              <a:chExt cx="950696" cy="705959"/>
            </a:xfrm>
          </p:grpSpPr>
          <p:sp>
            <p:nvSpPr>
              <p:cNvPr id="337" name="TextBox 336">
                <a:hlinkClick r:id="rId6" action="ppaction://hlinksldjump"/>
                <a:extLst>
                  <a:ext uri="{FF2B5EF4-FFF2-40B4-BE49-F238E27FC236}">
                    <a16:creationId xmlns:a16="http://schemas.microsoft.com/office/drawing/2014/main" id="{9DA022EB-B6A2-42D2-A757-289F2B396CCE}"/>
                  </a:ext>
                </a:extLst>
              </p:cNvPr>
              <p:cNvSpPr txBox="1"/>
              <p:nvPr/>
            </p:nvSpPr>
            <p:spPr>
              <a:xfrm>
                <a:off x="7916780" y="4265042"/>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03</a:t>
                </a:r>
                <a:endParaRPr lang="en-GB" sz="2400" b="1">
                  <a:solidFill>
                    <a:schemeClr val="bg1"/>
                  </a:solidFill>
                  <a:latin typeface="Arial" panose="020B0604020202020204" pitchFamily="34" charset="0"/>
                  <a:cs typeface="Arial" panose="020B0604020202020204" pitchFamily="34" charset="0"/>
                </a:endParaRPr>
              </a:p>
            </p:txBody>
          </p:sp>
          <p:sp>
            <p:nvSpPr>
              <p:cNvPr id="338" name="TextBox 337">
                <a:hlinkClick r:id="rId6" action="ppaction://hlinksldjump"/>
                <a:extLst>
                  <a:ext uri="{FF2B5EF4-FFF2-40B4-BE49-F238E27FC236}">
                    <a16:creationId xmlns:a16="http://schemas.microsoft.com/office/drawing/2014/main" id="{21688450-0300-487C-8A36-DE9477AC8676}"/>
                  </a:ext>
                </a:extLst>
              </p:cNvPr>
              <p:cNvSpPr txBox="1"/>
              <p:nvPr/>
            </p:nvSpPr>
            <p:spPr>
              <a:xfrm>
                <a:off x="7621804" y="4601669"/>
                <a:ext cx="950696"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Clearing for Enrollment</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31" name="Group 30">
            <a:extLst>
              <a:ext uri="{FF2B5EF4-FFF2-40B4-BE49-F238E27FC236}">
                <a16:creationId xmlns:a16="http://schemas.microsoft.com/office/drawing/2014/main" id="{804099A7-08BA-4562-AD50-C136D657F58D}"/>
              </a:ext>
            </a:extLst>
          </p:cNvPr>
          <p:cNvGrpSpPr/>
          <p:nvPr/>
        </p:nvGrpSpPr>
        <p:grpSpPr>
          <a:xfrm>
            <a:off x="5508626" y="4696404"/>
            <a:ext cx="3270250" cy="1536989"/>
            <a:chOff x="5508626" y="4687599"/>
            <a:chExt cx="3270250" cy="1536989"/>
          </a:xfrm>
        </p:grpSpPr>
        <p:sp>
          <p:nvSpPr>
            <p:cNvPr id="318" name="Freeform 9">
              <a:hlinkClick r:id="rId7" action="ppaction://hlinksldjump"/>
              <a:extLst>
                <a:ext uri="{FF2B5EF4-FFF2-40B4-BE49-F238E27FC236}">
                  <a16:creationId xmlns:a16="http://schemas.microsoft.com/office/drawing/2014/main" id="{FC80AC00-728E-47CB-8EC4-73A907907643}"/>
                </a:ext>
              </a:extLst>
            </p:cNvPr>
            <p:cNvSpPr>
              <a:spLocks/>
            </p:cNvSpPr>
            <p:nvPr/>
          </p:nvSpPr>
          <p:spPr bwMode="auto">
            <a:xfrm>
              <a:off x="5508626" y="4687599"/>
              <a:ext cx="3270250" cy="1536989"/>
            </a:xfrm>
            <a:custGeom>
              <a:avLst/>
              <a:gdLst>
                <a:gd name="T0" fmla="*/ 1153 w 1205"/>
                <a:gd name="T1" fmla="*/ 41 h 567"/>
                <a:gd name="T2" fmla="*/ 1068 w 1205"/>
                <a:gd name="T3" fmla="*/ 60 h 567"/>
                <a:gd name="T4" fmla="*/ 433 w 1205"/>
                <a:gd name="T5" fmla="*/ 60 h 567"/>
                <a:gd name="T6" fmla="*/ 0 w 1205"/>
                <a:gd name="T7" fmla="*/ 60 h 567"/>
                <a:gd name="T8" fmla="*/ 448 w 1205"/>
                <a:gd name="T9" fmla="*/ 508 h 567"/>
                <a:gd name="T10" fmla="*/ 522 w 1205"/>
                <a:gd name="T11" fmla="*/ 555 h 567"/>
                <a:gd name="T12" fmla="*/ 588 w 1205"/>
                <a:gd name="T13" fmla="*/ 563 h 567"/>
                <a:gd name="T14" fmla="*/ 723 w 1205"/>
                <a:gd name="T15" fmla="*/ 490 h 567"/>
                <a:gd name="T16" fmla="*/ 1170 w 1205"/>
                <a:gd name="T17" fmla="*/ 43 h 567"/>
                <a:gd name="T18" fmla="*/ 1205 w 1205"/>
                <a:gd name="T19" fmla="*/ 0 h 567"/>
                <a:gd name="T20" fmla="*/ 1153 w 1205"/>
                <a:gd name="T21" fmla="*/ 4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1153" y="41"/>
                  </a:moveTo>
                  <a:cubicBezTo>
                    <a:pt x="1109" y="61"/>
                    <a:pt x="1068" y="60"/>
                    <a:pt x="1068" y="60"/>
                  </a:cubicBezTo>
                  <a:cubicBezTo>
                    <a:pt x="433" y="60"/>
                    <a:pt x="433" y="60"/>
                    <a:pt x="433" y="60"/>
                  </a:cubicBezTo>
                  <a:cubicBezTo>
                    <a:pt x="0" y="60"/>
                    <a:pt x="0" y="60"/>
                    <a:pt x="0" y="60"/>
                  </a:cubicBezTo>
                  <a:cubicBezTo>
                    <a:pt x="448" y="508"/>
                    <a:pt x="448" y="508"/>
                    <a:pt x="448" y="508"/>
                  </a:cubicBezTo>
                  <a:cubicBezTo>
                    <a:pt x="448" y="508"/>
                    <a:pt x="477" y="538"/>
                    <a:pt x="522" y="555"/>
                  </a:cubicBezTo>
                  <a:cubicBezTo>
                    <a:pt x="554" y="567"/>
                    <a:pt x="580" y="564"/>
                    <a:pt x="588" y="563"/>
                  </a:cubicBezTo>
                  <a:cubicBezTo>
                    <a:pt x="639" y="552"/>
                    <a:pt x="686" y="527"/>
                    <a:pt x="723" y="490"/>
                  </a:cubicBezTo>
                  <a:cubicBezTo>
                    <a:pt x="1170" y="43"/>
                    <a:pt x="1170" y="43"/>
                    <a:pt x="1170" y="43"/>
                  </a:cubicBezTo>
                  <a:cubicBezTo>
                    <a:pt x="1183" y="30"/>
                    <a:pt x="1195" y="15"/>
                    <a:pt x="1205" y="0"/>
                  </a:cubicBezTo>
                  <a:cubicBezTo>
                    <a:pt x="1200" y="7"/>
                    <a:pt x="1184" y="27"/>
                    <a:pt x="1153" y="41"/>
                  </a:cubicBezTo>
                  <a:close/>
                </a:path>
              </a:pathLst>
            </a:custGeom>
            <a:gradFill>
              <a:gsLst>
                <a:gs pos="41000">
                  <a:schemeClr val="accent4"/>
                </a:gs>
                <a:gs pos="100000">
                  <a:schemeClr val="accent4">
                    <a:lumMod val="75000"/>
                  </a:schemeClr>
                </a:gs>
              </a:gsLst>
              <a:lin ang="7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345" name="Group 344">
              <a:extLst>
                <a:ext uri="{FF2B5EF4-FFF2-40B4-BE49-F238E27FC236}">
                  <a16:creationId xmlns:a16="http://schemas.microsoft.com/office/drawing/2014/main" id="{F586E5CA-63B5-4432-87EC-8169B16BCD8F}"/>
                </a:ext>
              </a:extLst>
            </p:cNvPr>
            <p:cNvGrpSpPr/>
            <p:nvPr/>
          </p:nvGrpSpPr>
          <p:grpSpPr>
            <a:xfrm flipH="1">
              <a:off x="6141199" y="4930691"/>
              <a:ext cx="1868768" cy="710068"/>
              <a:chOff x="6026390" y="4867509"/>
              <a:chExt cx="1868768" cy="710068"/>
            </a:xfrm>
          </p:grpSpPr>
          <p:sp>
            <p:nvSpPr>
              <p:cNvPr id="342" name="TextBox 341">
                <a:hlinkClick r:id="rId7" action="ppaction://hlinksldjump"/>
                <a:extLst>
                  <a:ext uri="{FF2B5EF4-FFF2-40B4-BE49-F238E27FC236}">
                    <a16:creationId xmlns:a16="http://schemas.microsoft.com/office/drawing/2014/main" id="{133C946F-932D-4737-8758-FA7595D9D714}"/>
                  </a:ext>
                </a:extLst>
              </p:cNvPr>
              <p:cNvSpPr txBox="1"/>
              <p:nvPr/>
            </p:nvSpPr>
            <p:spPr>
              <a:xfrm>
                <a:off x="6787818" y="4867509"/>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04</a:t>
                </a:r>
                <a:endParaRPr lang="en-GB" sz="2400" b="1">
                  <a:solidFill>
                    <a:schemeClr val="bg1"/>
                  </a:solidFill>
                  <a:latin typeface="Arial" panose="020B0604020202020204" pitchFamily="34" charset="0"/>
                  <a:cs typeface="Arial" panose="020B0604020202020204" pitchFamily="34" charset="0"/>
                </a:endParaRPr>
              </a:p>
            </p:txBody>
          </p:sp>
          <p:sp>
            <p:nvSpPr>
              <p:cNvPr id="343" name="TextBox 342">
                <a:hlinkClick r:id="rId7" action="ppaction://hlinksldjump"/>
                <a:extLst>
                  <a:ext uri="{FF2B5EF4-FFF2-40B4-BE49-F238E27FC236}">
                    <a16:creationId xmlns:a16="http://schemas.microsoft.com/office/drawing/2014/main" id="{E90D27A6-457C-4888-A114-59DDCE46D867}"/>
                  </a:ext>
                </a:extLst>
              </p:cNvPr>
              <p:cNvSpPr txBox="1"/>
              <p:nvPr/>
            </p:nvSpPr>
            <p:spPr>
              <a:xfrm>
                <a:off x="6026390" y="5208245"/>
                <a:ext cx="1868768"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Possible Health Care Needs or Direct Threat</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301" name="Group 300">
            <a:extLst>
              <a:ext uri="{FF2B5EF4-FFF2-40B4-BE49-F238E27FC236}">
                <a16:creationId xmlns:a16="http://schemas.microsoft.com/office/drawing/2014/main" id="{9FCD9A95-7672-4DD6-B5C3-33938AD49487}"/>
              </a:ext>
            </a:extLst>
          </p:cNvPr>
          <p:cNvGrpSpPr/>
          <p:nvPr/>
        </p:nvGrpSpPr>
        <p:grpSpPr>
          <a:xfrm>
            <a:off x="4655395" y="4026768"/>
            <a:ext cx="2449390" cy="2212398"/>
            <a:chOff x="4655395" y="4017963"/>
            <a:chExt cx="2449390" cy="2212398"/>
          </a:xfrm>
        </p:grpSpPr>
        <p:sp>
          <p:nvSpPr>
            <p:cNvPr id="321" name="Freeform 12">
              <a:hlinkClick r:id="rId8" action="ppaction://hlinksldjump"/>
              <a:extLst>
                <a:ext uri="{FF2B5EF4-FFF2-40B4-BE49-F238E27FC236}">
                  <a16:creationId xmlns:a16="http://schemas.microsoft.com/office/drawing/2014/main" id="{17706842-C82C-40E0-82EF-49A5D7285543}"/>
                </a:ext>
              </a:extLst>
            </p:cNvPr>
            <p:cNvSpPr>
              <a:spLocks/>
            </p:cNvSpPr>
            <p:nvPr/>
          </p:nvSpPr>
          <p:spPr bwMode="auto">
            <a:xfrm>
              <a:off x="4671580" y="4017963"/>
              <a:ext cx="2433205" cy="2212398"/>
            </a:xfrm>
            <a:custGeom>
              <a:avLst/>
              <a:gdLst>
                <a:gd name="T0" fmla="*/ 830 w 896"/>
                <a:gd name="T1" fmla="*/ 802 h 816"/>
                <a:gd name="T2" fmla="*/ 756 w 896"/>
                <a:gd name="T3" fmla="*/ 755 h 816"/>
                <a:gd name="T4" fmla="*/ 308 w 896"/>
                <a:gd name="T5" fmla="*/ 307 h 816"/>
                <a:gd name="T6" fmla="*/ 1 w 896"/>
                <a:gd name="T7" fmla="*/ 0 h 816"/>
                <a:gd name="T8" fmla="*/ 1 w 896"/>
                <a:gd name="T9" fmla="*/ 0 h 816"/>
                <a:gd name="T10" fmla="*/ 1 w 896"/>
                <a:gd name="T11" fmla="*/ 0 h 816"/>
                <a:gd name="T12" fmla="*/ 1 w 896"/>
                <a:gd name="T13" fmla="*/ 634 h 816"/>
                <a:gd name="T14" fmla="*/ 20 w 896"/>
                <a:gd name="T15" fmla="*/ 720 h 816"/>
                <a:gd name="T16" fmla="*/ 61 w 896"/>
                <a:gd name="T17" fmla="*/ 772 h 816"/>
                <a:gd name="T18" fmla="*/ 208 w 896"/>
                <a:gd name="T19" fmla="*/ 816 h 816"/>
                <a:gd name="T20" fmla="*/ 841 w 896"/>
                <a:gd name="T21" fmla="*/ 816 h 816"/>
                <a:gd name="T22" fmla="*/ 896 w 896"/>
                <a:gd name="T23" fmla="*/ 810 h 816"/>
                <a:gd name="T24" fmla="*/ 830 w 896"/>
                <a:gd name="T25" fmla="*/ 80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6" h="816">
                  <a:moveTo>
                    <a:pt x="830" y="802"/>
                  </a:moveTo>
                  <a:cubicBezTo>
                    <a:pt x="785" y="785"/>
                    <a:pt x="756" y="755"/>
                    <a:pt x="756" y="755"/>
                  </a:cubicBezTo>
                  <a:cubicBezTo>
                    <a:pt x="308" y="307"/>
                    <a:pt x="308" y="307"/>
                    <a:pt x="308" y="307"/>
                  </a:cubicBezTo>
                  <a:cubicBezTo>
                    <a:pt x="1" y="0"/>
                    <a:pt x="1" y="0"/>
                    <a:pt x="1" y="0"/>
                  </a:cubicBezTo>
                  <a:cubicBezTo>
                    <a:pt x="1" y="0"/>
                    <a:pt x="1" y="0"/>
                    <a:pt x="1" y="0"/>
                  </a:cubicBezTo>
                  <a:cubicBezTo>
                    <a:pt x="1" y="0"/>
                    <a:pt x="1" y="0"/>
                    <a:pt x="1" y="0"/>
                  </a:cubicBezTo>
                  <a:cubicBezTo>
                    <a:pt x="1" y="634"/>
                    <a:pt x="1" y="634"/>
                    <a:pt x="1" y="634"/>
                  </a:cubicBezTo>
                  <a:cubicBezTo>
                    <a:pt x="1" y="634"/>
                    <a:pt x="0" y="676"/>
                    <a:pt x="20" y="720"/>
                  </a:cubicBezTo>
                  <a:cubicBezTo>
                    <a:pt x="34" y="751"/>
                    <a:pt x="54" y="767"/>
                    <a:pt x="61" y="772"/>
                  </a:cubicBezTo>
                  <a:cubicBezTo>
                    <a:pt x="105" y="800"/>
                    <a:pt x="156" y="816"/>
                    <a:pt x="208" y="816"/>
                  </a:cubicBezTo>
                  <a:cubicBezTo>
                    <a:pt x="841" y="816"/>
                    <a:pt x="841" y="816"/>
                    <a:pt x="841" y="816"/>
                  </a:cubicBezTo>
                  <a:cubicBezTo>
                    <a:pt x="859" y="816"/>
                    <a:pt x="878" y="814"/>
                    <a:pt x="896" y="810"/>
                  </a:cubicBezTo>
                  <a:cubicBezTo>
                    <a:pt x="888" y="811"/>
                    <a:pt x="862" y="814"/>
                    <a:pt x="830" y="802"/>
                  </a:cubicBezTo>
                  <a:close/>
                </a:path>
              </a:pathLst>
            </a:custGeom>
            <a:gradFill>
              <a:gsLst>
                <a:gs pos="66000">
                  <a:schemeClr val="accent1"/>
                </a:gs>
                <a:gs pos="100000">
                  <a:schemeClr val="accent1">
                    <a:lumMod val="75000"/>
                  </a:schemeClr>
                </a:gs>
              </a:gsLst>
              <a:lin ang="10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351" name="Group 350">
              <a:extLst>
                <a:ext uri="{FF2B5EF4-FFF2-40B4-BE49-F238E27FC236}">
                  <a16:creationId xmlns:a16="http://schemas.microsoft.com/office/drawing/2014/main" id="{FDFEC006-3DCF-4913-99D6-F4E343451DFC}"/>
                </a:ext>
              </a:extLst>
            </p:cNvPr>
            <p:cNvGrpSpPr/>
            <p:nvPr/>
          </p:nvGrpSpPr>
          <p:grpSpPr>
            <a:xfrm>
              <a:off x="4655395" y="4860320"/>
              <a:ext cx="1323768" cy="976144"/>
              <a:chOff x="4393902" y="4833545"/>
              <a:chExt cx="1323768" cy="976144"/>
            </a:xfrm>
          </p:grpSpPr>
          <p:sp>
            <p:nvSpPr>
              <p:cNvPr id="348" name="TextBox 347">
                <a:hlinkClick r:id="rId8" action="ppaction://hlinksldjump"/>
                <a:extLst>
                  <a:ext uri="{FF2B5EF4-FFF2-40B4-BE49-F238E27FC236}">
                    <a16:creationId xmlns:a16="http://schemas.microsoft.com/office/drawing/2014/main" id="{D5B87EDD-8507-4609-8455-9FA6EAA27DBB}"/>
                  </a:ext>
                </a:extLst>
              </p:cNvPr>
              <p:cNvSpPr txBox="1"/>
              <p:nvPr/>
            </p:nvSpPr>
            <p:spPr>
              <a:xfrm>
                <a:off x="4820132" y="4833545"/>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05</a:t>
                </a:r>
                <a:endParaRPr lang="en-GB" sz="2400" b="1">
                  <a:solidFill>
                    <a:schemeClr val="bg1"/>
                  </a:solidFill>
                  <a:latin typeface="Arial" panose="020B0604020202020204" pitchFamily="34" charset="0"/>
                  <a:cs typeface="Arial" panose="020B0604020202020204" pitchFamily="34" charset="0"/>
                </a:endParaRPr>
              </a:p>
            </p:txBody>
          </p:sp>
          <p:sp>
            <p:nvSpPr>
              <p:cNvPr id="349" name="TextBox 348">
                <a:hlinkClick r:id="rId8" action="ppaction://hlinksldjump"/>
                <a:extLst>
                  <a:ext uri="{FF2B5EF4-FFF2-40B4-BE49-F238E27FC236}">
                    <a16:creationId xmlns:a16="http://schemas.microsoft.com/office/drawing/2014/main" id="{DA0D547D-C91D-42A6-8260-F258C77C341F}"/>
                  </a:ext>
                </a:extLst>
              </p:cNvPr>
              <p:cNvSpPr txBox="1"/>
              <p:nvPr/>
            </p:nvSpPr>
            <p:spPr>
              <a:xfrm>
                <a:off x="4393902" y="5255691"/>
                <a:ext cx="1323768"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Reviewing </a:t>
                </a:r>
              </a:p>
              <a:p>
                <a:pPr algn="ctr"/>
                <a:r>
                  <a:rPr lang="en-US" sz="1200">
                    <a:solidFill>
                      <a:schemeClr val="bg1"/>
                    </a:solidFill>
                    <a:latin typeface="Arial" panose="020B0604020202020204" pitchFamily="34" charset="0"/>
                    <a:cs typeface="Arial" panose="020B0604020202020204" pitchFamily="34" charset="0"/>
                  </a:rPr>
                  <a:t>Assessments for Completeness</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307" name="Group 306">
            <a:extLst>
              <a:ext uri="{FF2B5EF4-FFF2-40B4-BE49-F238E27FC236}">
                <a16:creationId xmlns:a16="http://schemas.microsoft.com/office/drawing/2014/main" id="{999CFCA3-EA73-4CFE-A8E2-E649D7B4ED7E}"/>
              </a:ext>
            </a:extLst>
          </p:cNvPr>
          <p:cNvGrpSpPr/>
          <p:nvPr/>
        </p:nvGrpSpPr>
        <p:grpSpPr>
          <a:xfrm>
            <a:off x="3299114" y="2852018"/>
            <a:ext cx="1538432" cy="3267363"/>
            <a:chOff x="3299114" y="2843213"/>
            <a:chExt cx="1538432" cy="3267363"/>
          </a:xfrm>
        </p:grpSpPr>
        <p:sp>
          <p:nvSpPr>
            <p:cNvPr id="319" name="Freeform 10">
              <a:hlinkClick r:id="rId9" action="ppaction://hlinksldjump"/>
              <a:extLst>
                <a:ext uri="{FF2B5EF4-FFF2-40B4-BE49-F238E27FC236}">
                  <a16:creationId xmlns:a16="http://schemas.microsoft.com/office/drawing/2014/main" id="{36ABF1B8-B687-4B43-AAD7-3B4E006F0B10}"/>
                </a:ext>
              </a:extLst>
            </p:cNvPr>
            <p:cNvSpPr>
              <a:spLocks/>
            </p:cNvSpPr>
            <p:nvPr/>
          </p:nvSpPr>
          <p:spPr bwMode="auto">
            <a:xfrm>
              <a:off x="3299114" y="2843213"/>
              <a:ext cx="1538432" cy="3267363"/>
            </a:xfrm>
            <a:custGeom>
              <a:avLst/>
              <a:gdLst>
                <a:gd name="T0" fmla="*/ 526 w 567"/>
                <a:gd name="T1" fmla="*/ 1153 h 1205"/>
                <a:gd name="T2" fmla="*/ 507 w 567"/>
                <a:gd name="T3" fmla="*/ 1067 h 1205"/>
                <a:gd name="T4" fmla="*/ 507 w 567"/>
                <a:gd name="T5" fmla="*/ 433 h 1205"/>
                <a:gd name="T6" fmla="*/ 507 w 567"/>
                <a:gd name="T7" fmla="*/ 433 h 1205"/>
                <a:gd name="T8" fmla="*/ 507 w 567"/>
                <a:gd name="T9" fmla="*/ 0 h 1205"/>
                <a:gd name="T10" fmla="*/ 507 w 567"/>
                <a:gd name="T11" fmla="*/ 0 h 1205"/>
                <a:gd name="T12" fmla="*/ 59 w 567"/>
                <a:gd name="T13" fmla="*/ 448 h 1205"/>
                <a:gd name="T14" fmla="*/ 12 w 567"/>
                <a:gd name="T15" fmla="*/ 522 h 1205"/>
                <a:gd name="T16" fmla="*/ 4 w 567"/>
                <a:gd name="T17" fmla="*/ 588 h 1205"/>
                <a:gd name="T18" fmla="*/ 77 w 567"/>
                <a:gd name="T19" fmla="*/ 723 h 1205"/>
                <a:gd name="T20" fmla="*/ 524 w 567"/>
                <a:gd name="T21" fmla="*/ 1170 h 1205"/>
                <a:gd name="T22" fmla="*/ 567 w 567"/>
                <a:gd name="T23" fmla="*/ 1205 h 1205"/>
                <a:gd name="T24" fmla="*/ 526 w 567"/>
                <a:gd name="T25" fmla="*/ 115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7" h="1205">
                  <a:moveTo>
                    <a:pt x="526" y="1153"/>
                  </a:moveTo>
                  <a:cubicBezTo>
                    <a:pt x="506" y="1109"/>
                    <a:pt x="507" y="1067"/>
                    <a:pt x="507" y="1067"/>
                  </a:cubicBezTo>
                  <a:cubicBezTo>
                    <a:pt x="507" y="433"/>
                    <a:pt x="507" y="433"/>
                    <a:pt x="507" y="433"/>
                  </a:cubicBezTo>
                  <a:cubicBezTo>
                    <a:pt x="507" y="433"/>
                    <a:pt x="507" y="433"/>
                    <a:pt x="507" y="433"/>
                  </a:cubicBezTo>
                  <a:cubicBezTo>
                    <a:pt x="507" y="0"/>
                    <a:pt x="507" y="0"/>
                    <a:pt x="507" y="0"/>
                  </a:cubicBezTo>
                  <a:cubicBezTo>
                    <a:pt x="507" y="0"/>
                    <a:pt x="507" y="0"/>
                    <a:pt x="507" y="0"/>
                  </a:cubicBezTo>
                  <a:cubicBezTo>
                    <a:pt x="59" y="448"/>
                    <a:pt x="59" y="448"/>
                    <a:pt x="59" y="448"/>
                  </a:cubicBezTo>
                  <a:cubicBezTo>
                    <a:pt x="59" y="448"/>
                    <a:pt x="29" y="477"/>
                    <a:pt x="12" y="522"/>
                  </a:cubicBezTo>
                  <a:cubicBezTo>
                    <a:pt x="0" y="554"/>
                    <a:pt x="3" y="579"/>
                    <a:pt x="4" y="588"/>
                  </a:cubicBezTo>
                  <a:cubicBezTo>
                    <a:pt x="15" y="639"/>
                    <a:pt x="40" y="686"/>
                    <a:pt x="77" y="723"/>
                  </a:cubicBezTo>
                  <a:cubicBezTo>
                    <a:pt x="524" y="1170"/>
                    <a:pt x="524" y="1170"/>
                    <a:pt x="524" y="1170"/>
                  </a:cubicBezTo>
                  <a:cubicBezTo>
                    <a:pt x="537" y="1183"/>
                    <a:pt x="552" y="1195"/>
                    <a:pt x="567" y="1205"/>
                  </a:cubicBezTo>
                  <a:cubicBezTo>
                    <a:pt x="560" y="1200"/>
                    <a:pt x="540" y="1184"/>
                    <a:pt x="526" y="1153"/>
                  </a:cubicBezTo>
                  <a:close/>
                </a:path>
              </a:pathLst>
            </a:custGeom>
            <a:gradFill>
              <a:gsLst>
                <a:gs pos="48000">
                  <a:schemeClr val="accent2"/>
                </a:gs>
                <a:gs pos="100000">
                  <a:schemeClr val="accent2">
                    <a:lumMod val="50000"/>
                  </a:schemeClr>
                </a:gs>
              </a:gsLst>
              <a:lin ang="13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353" name="TextBox 352">
              <a:hlinkClick r:id="rId9" action="ppaction://hlinksldjump"/>
              <a:extLst>
                <a:ext uri="{FF2B5EF4-FFF2-40B4-BE49-F238E27FC236}">
                  <a16:creationId xmlns:a16="http://schemas.microsoft.com/office/drawing/2014/main" id="{D84EC35C-146C-4936-8424-B83B0541359C}"/>
                </a:ext>
              </a:extLst>
            </p:cNvPr>
            <p:cNvSpPr txBox="1"/>
            <p:nvPr/>
          </p:nvSpPr>
          <p:spPr>
            <a:xfrm>
              <a:off x="3914373" y="3709807"/>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06</a:t>
              </a:r>
              <a:endParaRPr lang="en-GB" sz="2400" b="1">
                <a:solidFill>
                  <a:schemeClr val="bg1"/>
                </a:solidFill>
                <a:latin typeface="Arial" panose="020B0604020202020204" pitchFamily="34" charset="0"/>
                <a:cs typeface="Arial" panose="020B0604020202020204" pitchFamily="34" charset="0"/>
              </a:endParaRPr>
            </a:p>
          </p:txBody>
        </p:sp>
        <p:sp>
          <p:nvSpPr>
            <p:cNvPr id="354" name="TextBox 353">
              <a:hlinkClick r:id="rId9" action="ppaction://hlinksldjump"/>
              <a:extLst>
                <a:ext uri="{FF2B5EF4-FFF2-40B4-BE49-F238E27FC236}">
                  <a16:creationId xmlns:a16="http://schemas.microsoft.com/office/drawing/2014/main" id="{0F5619E0-16E0-4C55-A26A-0B7C88428E75}"/>
                </a:ext>
              </a:extLst>
            </p:cNvPr>
            <p:cNvSpPr txBox="1"/>
            <p:nvPr/>
          </p:nvSpPr>
          <p:spPr>
            <a:xfrm>
              <a:off x="3358104" y="4225934"/>
              <a:ext cx="1284058"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Recommendations </a:t>
              </a:r>
            </a:p>
            <a:p>
              <a:pPr algn="ctr"/>
              <a:r>
                <a:rPr lang="en-US" sz="1200">
                  <a:solidFill>
                    <a:schemeClr val="bg1"/>
                  </a:solidFill>
                  <a:latin typeface="Arial" panose="020B0604020202020204" pitchFamily="34" charset="0"/>
                  <a:cs typeface="Arial" panose="020B0604020202020204" pitchFamily="34" charset="0"/>
                </a:rPr>
                <a:t>of Denial</a:t>
              </a:r>
              <a:endParaRPr lang="en-GB" sz="1200">
                <a:solidFill>
                  <a:schemeClr val="bg1"/>
                </a:solidFill>
                <a:latin typeface="Arial" panose="020B0604020202020204" pitchFamily="34" charset="0"/>
                <a:cs typeface="Arial" panose="020B0604020202020204" pitchFamily="34" charset="0"/>
              </a:endParaRPr>
            </a:p>
          </p:txBody>
        </p:sp>
      </p:grpSp>
      <p:grpSp>
        <p:nvGrpSpPr>
          <p:cNvPr id="311" name="Group 310">
            <a:extLst>
              <a:ext uri="{FF2B5EF4-FFF2-40B4-BE49-F238E27FC236}">
                <a16:creationId xmlns:a16="http://schemas.microsoft.com/office/drawing/2014/main" id="{D4E6EC8C-1295-4BF3-9104-7FC631575455}"/>
              </a:ext>
            </a:extLst>
          </p:cNvPr>
          <p:cNvGrpSpPr/>
          <p:nvPr/>
        </p:nvGrpSpPr>
        <p:grpSpPr>
          <a:xfrm>
            <a:off x="3293341" y="2016415"/>
            <a:ext cx="2215285" cy="2430318"/>
            <a:chOff x="3293341" y="2007610"/>
            <a:chExt cx="2215285" cy="2430318"/>
          </a:xfrm>
        </p:grpSpPr>
        <p:sp>
          <p:nvSpPr>
            <p:cNvPr id="317" name="Freeform 8">
              <a:hlinkClick r:id="rId10" action="ppaction://hlinksldjump"/>
              <a:extLst>
                <a:ext uri="{FF2B5EF4-FFF2-40B4-BE49-F238E27FC236}">
                  <a16:creationId xmlns:a16="http://schemas.microsoft.com/office/drawing/2014/main" id="{1BC031F4-31D7-4D25-89E7-BAB0FE0E2947}"/>
                </a:ext>
              </a:extLst>
            </p:cNvPr>
            <p:cNvSpPr>
              <a:spLocks/>
            </p:cNvSpPr>
            <p:nvPr/>
          </p:nvSpPr>
          <p:spPr bwMode="auto">
            <a:xfrm>
              <a:off x="3293341" y="2007610"/>
              <a:ext cx="2215285" cy="2430318"/>
            </a:xfrm>
            <a:custGeom>
              <a:avLst/>
              <a:gdLst>
                <a:gd name="T0" fmla="*/ 14 w 816"/>
                <a:gd name="T1" fmla="*/ 830 h 896"/>
                <a:gd name="T2" fmla="*/ 61 w 816"/>
                <a:gd name="T3" fmla="*/ 756 h 896"/>
                <a:gd name="T4" fmla="*/ 509 w 816"/>
                <a:gd name="T5" fmla="*/ 308 h 896"/>
                <a:gd name="T6" fmla="*/ 509 w 816"/>
                <a:gd name="T7" fmla="*/ 308 h 896"/>
                <a:gd name="T8" fmla="*/ 509 w 816"/>
                <a:gd name="T9" fmla="*/ 308 h 896"/>
                <a:gd name="T10" fmla="*/ 816 w 816"/>
                <a:gd name="T11" fmla="*/ 1 h 896"/>
                <a:gd name="T12" fmla="*/ 182 w 816"/>
                <a:gd name="T13" fmla="*/ 1 h 896"/>
                <a:gd name="T14" fmla="*/ 96 w 816"/>
                <a:gd name="T15" fmla="*/ 20 h 896"/>
                <a:gd name="T16" fmla="*/ 44 w 816"/>
                <a:gd name="T17" fmla="*/ 61 h 896"/>
                <a:gd name="T18" fmla="*/ 0 w 816"/>
                <a:gd name="T19" fmla="*/ 208 h 896"/>
                <a:gd name="T20" fmla="*/ 0 w 816"/>
                <a:gd name="T21" fmla="*/ 841 h 896"/>
                <a:gd name="T22" fmla="*/ 6 w 816"/>
                <a:gd name="T23" fmla="*/ 896 h 896"/>
                <a:gd name="T24" fmla="*/ 14 w 816"/>
                <a:gd name="T25" fmla="*/ 8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6" h="896">
                  <a:moveTo>
                    <a:pt x="14" y="830"/>
                  </a:moveTo>
                  <a:cubicBezTo>
                    <a:pt x="31" y="785"/>
                    <a:pt x="61" y="756"/>
                    <a:pt x="61" y="756"/>
                  </a:cubicBezTo>
                  <a:cubicBezTo>
                    <a:pt x="509" y="308"/>
                    <a:pt x="509" y="308"/>
                    <a:pt x="509" y="308"/>
                  </a:cubicBezTo>
                  <a:cubicBezTo>
                    <a:pt x="509" y="308"/>
                    <a:pt x="509" y="308"/>
                    <a:pt x="509" y="308"/>
                  </a:cubicBezTo>
                  <a:cubicBezTo>
                    <a:pt x="509" y="308"/>
                    <a:pt x="509" y="308"/>
                    <a:pt x="509" y="308"/>
                  </a:cubicBezTo>
                  <a:cubicBezTo>
                    <a:pt x="816" y="1"/>
                    <a:pt x="816" y="1"/>
                    <a:pt x="816" y="1"/>
                  </a:cubicBezTo>
                  <a:cubicBezTo>
                    <a:pt x="182" y="1"/>
                    <a:pt x="182" y="1"/>
                    <a:pt x="182" y="1"/>
                  </a:cubicBezTo>
                  <a:cubicBezTo>
                    <a:pt x="182" y="1"/>
                    <a:pt x="140" y="0"/>
                    <a:pt x="96" y="20"/>
                  </a:cubicBezTo>
                  <a:cubicBezTo>
                    <a:pt x="65" y="34"/>
                    <a:pt x="49" y="54"/>
                    <a:pt x="44" y="61"/>
                  </a:cubicBezTo>
                  <a:cubicBezTo>
                    <a:pt x="16" y="105"/>
                    <a:pt x="0" y="156"/>
                    <a:pt x="0" y="208"/>
                  </a:cubicBezTo>
                  <a:cubicBezTo>
                    <a:pt x="0" y="841"/>
                    <a:pt x="0" y="841"/>
                    <a:pt x="0" y="841"/>
                  </a:cubicBezTo>
                  <a:cubicBezTo>
                    <a:pt x="0" y="859"/>
                    <a:pt x="2" y="878"/>
                    <a:pt x="6" y="896"/>
                  </a:cubicBezTo>
                  <a:cubicBezTo>
                    <a:pt x="5" y="887"/>
                    <a:pt x="2" y="862"/>
                    <a:pt x="14" y="830"/>
                  </a:cubicBezTo>
                  <a:close/>
                </a:path>
              </a:pathLst>
            </a:custGeom>
            <a:gradFill>
              <a:gsLst>
                <a:gs pos="46000">
                  <a:schemeClr val="accent3"/>
                </a:gs>
                <a:gs pos="100000">
                  <a:schemeClr val="accent3">
                    <a:lumMod val="75000"/>
                  </a:schemeClr>
                </a:gs>
              </a:gsLst>
              <a:lin ang="16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357" name="TextBox 356">
              <a:hlinkClick r:id="rId10" action="ppaction://hlinksldjump"/>
              <a:extLst>
                <a:ext uri="{FF2B5EF4-FFF2-40B4-BE49-F238E27FC236}">
                  <a16:creationId xmlns:a16="http://schemas.microsoft.com/office/drawing/2014/main" id="{7D8BD7EB-C461-4A8F-AB16-E76C2C70C375}"/>
                </a:ext>
              </a:extLst>
            </p:cNvPr>
            <p:cNvSpPr txBox="1"/>
            <p:nvPr/>
          </p:nvSpPr>
          <p:spPr>
            <a:xfrm>
              <a:off x="3748602" y="2388505"/>
              <a:ext cx="354662" cy="369332"/>
            </a:xfrm>
            <a:prstGeom prst="rect">
              <a:avLst/>
            </a:prstGeom>
            <a:noFill/>
          </p:spPr>
          <p:txBody>
            <a:bodyPr wrap="square" lIns="0" tIns="0" rIns="0" bIns="0" rtlCol="0" anchor="ctr">
              <a:spAutoFit/>
            </a:bodyPr>
            <a:lstStyle/>
            <a:p>
              <a:r>
                <a:rPr lang="en-US" sz="2400" b="1">
                  <a:solidFill>
                    <a:schemeClr val="bg1"/>
                  </a:solidFill>
                  <a:latin typeface="Arial" panose="020B0604020202020204" pitchFamily="34" charset="0"/>
                  <a:cs typeface="Arial" panose="020B0604020202020204" pitchFamily="34" charset="0"/>
                </a:rPr>
                <a:t>07</a:t>
              </a:r>
              <a:endParaRPr lang="en-GB" sz="2400" b="1">
                <a:solidFill>
                  <a:schemeClr val="bg1"/>
                </a:solidFill>
                <a:latin typeface="Arial" panose="020B0604020202020204" pitchFamily="34" charset="0"/>
                <a:cs typeface="Arial" panose="020B0604020202020204" pitchFamily="34" charset="0"/>
              </a:endParaRPr>
            </a:p>
          </p:txBody>
        </p:sp>
        <p:sp>
          <p:nvSpPr>
            <p:cNvPr id="358" name="TextBox 357">
              <a:hlinkClick r:id="rId10" action="ppaction://hlinksldjump"/>
              <a:extLst>
                <a:ext uri="{FF2B5EF4-FFF2-40B4-BE49-F238E27FC236}">
                  <a16:creationId xmlns:a16="http://schemas.microsoft.com/office/drawing/2014/main" id="{50AE2504-F911-42BE-9EB5-93421C55A5DE}"/>
                </a:ext>
              </a:extLst>
            </p:cNvPr>
            <p:cNvSpPr txBox="1"/>
            <p:nvPr/>
          </p:nvSpPr>
          <p:spPr>
            <a:xfrm>
              <a:off x="3328442" y="2767182"/>
              <a:ext cx="983699"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Wellness Tracking Log</a:t>
              </a:r>
              <a:endParaRPr lang="en-GB" sz="1200">
                <a:solidFill>
                  <a:schemeClr val="bg1"/>
                </a:solidFill>
                <a:latin typeface="Arial" panose="020B0604020202020204" pitchFamily="34" charset="0"/>
                <a:cs typeface="Arial" panose="020B0604020202020204" pitchFamily="34" charset="0"/>
              </a:endParaRPr>
            </a:p>
          </p:txBody>
        </p:sp>
      </p:grpSp>
      <p:sp>
        <p:nvSpPr>
          <p:cNvPr id="9" name="Rectangle 8">
            <a:extLst>
              <a:ext uri="{FF2B5EF4-FFF2-40B4-BE49-F238E27FC236}">
                <a16:creationId xmlns:a16="http://schemas.microsoft.com/office/drawing/2014/main" id="{9B063810-524A-D628-3939-81C4002334CC}"/>
              </a:ext>
            </a:extLst>
          </p:cNvPr>
          <p:cNvSpPr/>
          <p:nvPr/>
        </p:nvSpPr>
        <p:spPr>
          <a:xfrm>
            <a:off x="4719408" y="2729492"/>
            <a:ext cx="2767242" cy="1506444"/>
          </a:xfrm>
          <a:prstGeom prst="rect">
            <a:avLst/>
          </a:prstGeom>
        </p:spPr>
        <p:txBody>
          <a:bodyPr wrap="square" lIns="0" tIns="0" rIns="0" bIns="0" anchor="ctr" anchorCtr="0">
            <a:normAutofit lnSpcReduction="10000"/>
          </a:bodyPr>
          <a:lstStyle/>
          <a:p>
            <a:pPr algn="ctr"/>
            <a:r>
              <a:rPr lang="da-DK" sz="3600" b="1">
                <a:solidFill>
                  <a:prstClr val="black">
                    <a:lumMod val="75000"/>
                    <a:lumOff val="25000"/>
                  </a:prstClr>
                </a:solidFill>
                <a:latin typeface="Verdana Pro Black" panose="020B0A04030504040204" pitchFamily="34" charset="0"/>
                <a:ea typeface="+mj-ea"/>
                <a:cs typeface="Arial" panose="020B0604020202020204" pitchFamily="34" charset="0"/>
              </a:rPr>
              <a:t>Applicant File Review</a:t>
            </a:r>
          </a:p>
        </p:txBody>
      </p:sp>
      <p:sp>
        <p:nvSpPr>
          <p:cNvPr id="5" name="TextBox 4">
            <a:extLst>
              <a:ext uri="{FF2B5EF4-FFF2-40B4-BE49-F238E27FC236}">
                <a16:creationId xmlns:a16="http://schemas.microsoft.com/office/drawing/2014/main" id="{8DF8D411-E850-FAF8-0BE8-5AE4550DE23C}"/>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293273"/>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3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3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par>
                                <p:cTn id="35" presetID="31" presetClass="entr" presetSubtype="0" fill="hold" nodeType="withEffect">
                                  <p:stCondLst>
                                    <p:cond delay="0"/>
                                  </p:stCondLst>
                                  <p:childTnLst>
                                    <p:set>
                                      <p:cBhvr>
                                        <p:cTn id="36" dur="1" fill="hold">
                                          <p:stCondLst>
                                            <p:cond delay="0"/>
                                          </p:stCondLst>
                                        </p:cTn>
                                        <p:tgtEl>
                                          <p:spTgt spid="301"/>
                                        </p:tgtEl>
                                        <p:attrNameLst>
                                          <p:attrName>style.visibility</p:attrName>
                                        </p:attrNameLst>
                                      </p:cBhvr>
                                      <p:to>
                                        <p:strVal val="visible"/>
                                      </p:to>
                                    </p:set>
                                    <p:anim calcmode="lin" valueType="num">
                                      <p:cBhvr>
                                        <p:cTn id="37" dur="1000" fill="hold"/>
                                        <p:tgtEl>
                                          <p:spTgt spid="301"/>
                                        </p:tgtEl>
                                        <p:attrNameLst>
                                          <p:attrName>ppt_w</p:attrName>
                                        </p:attrNameLst>
                                      </p:cBhvr>
                                      <p:tavLst>
                                        <p:tav tm="0">
                                          <p:val>
                                            <p:fltVal val="0"/>
                                          </p:val>
                                        </p:tav>
                                        <p:tav tm="100000">
                                          <p:val>
                                            <p:strVal val="#ppt_w"/>
                                          </p:val>
                                        </p:tav>
                                      </p:tavLst>
                                    </p:anim>
                                    <p:anim calcmode="lin" valueType="num">
                                      <p:cBhvr>
                                        <p:cTn id="38" dur="1000" fill="hold"/>
                                        <p:tgtEl>
                                          <p:spTgt spid="301"/>
                                        </p:tgtEl>
                                        <p:attrNameLst>
                                          <p:attrName>ppt_h</p:attrName>
                                        </p:attrNameLst>
                                      </p:cBhvr>
                                      <p:tavLst>
                                        <p:tav tm="0">
                                          <p:val>
                                            <p:fltVal val="0"/>
                                          </p:val>
                                        </p:tav>
                                        <p:tav tm="100000">
                                          <p:val>
                                            <p:strVal val="#ppt_h"/>
                                          </p:val>
                                        </p:tav>
                                      </p:tavLst>
                                    </p:anim>
                                    <p:anim calcmode="lin" valueType="num">
                                      <p:cBhvr>
                                        <p:cTn id="39" dur="1000" fill="hold"/>
                                        <p:tgtEl>
                                          <p:spTgt spid="301"/>
                                        </p:tgtEl>
                                        <p:attrNameLst>
                                          <p:attrName>style.rotation</p:attrName>
                                        </p:attrNameLst>
                                      </p:cBhvr>
                                      <p:tavLst>
                                        <p:tav tm="0">
                                          <p:val>
                                            <p:fltVal val="90"/>
                                          </p:val>
                                        </p:tav>
                                        <p:tav tm="100000">
                                          <p:val>
                                            <p:fltVal val="0"/>
                                          </p:val>
                                        </p:tav>
                                      </p:tavLst>
                                    </p:anim>
                                    <p:animEffect transition="in" filter="fade">
                                      <p:cBhvr>
                                        <p:cTn id="40" dur="1000"/>
                                        <p:tgtEl>
                                          <p:spTgt spid="301"/>
                                        </p:tgtEl>
                                      </p:cBhvr>
                                    </p:animEffect>
                                  </p:childTnLst>
                                </p:cTn>
                              </p:par>
                              <p:par>
                                <p:cTn id="41" presetID="31" presetClass="entr" presetSubtype="0" fill="hold" nodeType="withEffect">
                                  <p:stCondLst>
                                    <p:cond delay="0"/>
                                  </p:stCondLst>
                                  <p:childTnLst>
                                    <p:set>
                                      <p:cBhvr>
                                        <p:cTn id="42" dur="1" fill="hold">
                                          <p:stCondLst>
                                            <p:cond delay="0"/>
                                          </p:stCondLst>
                                        </p:cTn>
                                        <p:tgtEl>
                                          <p:spTgt spid="307"/>
                                        </p:tgtEl>
                                        <p:attrNameLst>
                                          <p:attrName>style.visibility</p:attrName>
                                        </p:attrNameLst>
                                      </p:cBhvr>
                                      <p:to>
                                        <p:strVal val="visible"/>
                                      </p:to>
                                    </p:set>
                                    <p:anim calcmode="lin" valueType="num">
                                      <p:cBhvr>
                                        <p:cTn id="43" dur="1000" fill="hold"/>
                                        <p:tgtEl>
                                          <p:spTgt spid="307"/>
                                        </p:tgtEl>
                                        <p:attrNameLst>
                                          <p:attrName>ppt_w</p:attrName>
                                        </p:attrNameLst>
                                      </p:cBhvr>
                                      <p:tavLst>
                                        <p:tav tm="0">
                                          <p:val>
                                            <p:fltVal val="0"/>
                                          </p:val>
                                        </p:tav>
                                        <p:tav tm="100000">
                                          <p:val>
                                            <p:strVal val="#ppt_w"/>
                                          </p:val>
                                        </p:tav>
                                      </p:tavLst>
                                    </p:anim>
                                    <p:anim calcmode="lin" valueType="num">
                                      <p:cBhvr>
                                        <p:cTn id="44" dur="1000" fill="hold"/>
                                        <p:tgtEl>
                                          <p:spTgt spid="307"/>
                                        </p:tgtEl>
                                        <p:attrNameLst>
                                          <p:attrName>ppt_h</p:attrName>
                                        </p:attrNameLst>
                                      </p:cBhvr>
                                      <p:tavLst>
                                        <p:tav tm="0">
                                          <p:val>
                                            <p:fltVal val="0"/>
                                          </p:val>
                                        </p:tav>
                                        <p:tav tm="100000">
                                          <p:val>
                                            <p:strVal val="#ppt_h"/>
                                          </p:val>
                                        </p:tav>
                                      </p:tavLst>
                                    </p:anim>
                                    <p:anim calcmode="lin" valueType="num">
                                      <p:cBhvr>
                                        <p:cTn id="45" dur="1000" fill="hold"/>
                                        <p:tgtEl>
                                          <p:spTgt spid="307"/>
                                        </p:tgtEl>
                                        <p:attrNameLst>
                                          <p:attrName>style.rotation</p:attrName>
                                        </p:attrNameLst>
                                      </p:cBhvr>
                                      <p:tavLst>
                                        <p:tav tm="0">
                                          <p:val>
                                            <p:fltVal val="90"/>
                                          </p:val>
                                        </p:tav>
                                        <p:tav tm="100000">
                                          <p:val>
                                            <p:fltVal val="0"/>
                                          </p:val>
                                        </p:tav>
                                      </p:tavLst>
                                    </p:anim>
                                    <p:animEffect transition="in" filter="fade">
                                      <p:cBhvr>
                                        <p:cTn id="46" dur="1000"/>
                                        <p:tgtEl>
                                          <p:spTgt spid="307"/>
                                        </p:tgtEl>
                                      </p:cBhvr>
                                    </p:animEffect>
                                  </p:childTnLst>
                                </p:cTn>
                              </p:par>
                              <p:par>
                                <p:cTn id="47" presetID="31" presetClass="entr" presetSubtype="0" fill="hold" nodeType="withEffect">
                                  <p:stCondLst>
                                    <p:cond delay="0"/>
                                  </p:stCondLst>
                                  <p:childTnLst>
                                    <p:set>
                                      <p:cBhvr>
                                        <p:cTn id="48" dur="1" fill="hold">
                                          <p:stCondLst>
                                            <p:cond delay="0"/>
                                          </p:stCondLst>
                                        </p:cTn>
                                        <p:tgtEl>
                                          <p:spTgt spid="311"/>
                                        </p:tgtEl>
                                        <p:attrNameLst>
                                          <p:attrName>style.visibility</p:attrName>
                                        </p:attrNameLst>
                                      </p:cBhvr>
                                      <p:to>
                                        <p:strVal val="visible"/>
                                      </p:to>
                                    </p:set>
                                    <p:anim calcmode="lin" valueType="num">
                                      <p:cBhvr>
                                        <p:cTn id="49" dur="1000" fill="hold"/>
                                        <p:tgtEl>
                                          <p:spTgt spid="311"/>
                                        </p:tgtEl>
                                        <p:attrNameLst>
                                          <p:attrName>ppt_w</p:attrName>
                                        </p:attrNameLst>
                                      </p:cBhvr>
                                      <p:tavLst>
                                        <p:tav tm="0">
                                          <p:val>
                                            <p:fltVal val="0"/>
                                          </p:val>
                                        </p:tav>
                                        <p:tav tm="100000">
                                          <p:val>
                                            <p:strVal val="#ppt_w"/>
                                          </p:val>
                                        </p:tav>
                                      </p:tavLst>
                                    </p:anim>
                                    <p:anim calcmode="lin" valueType="num">
                                      <p:cBhvr>
                                        <p:cTn id="50" dur="1000" fill="hold"/>
                                        <p:tgtEl>
                                          <p:spTgt spid="311"/>
                                        </p:tgtEl>
                                        <p:attrNameLst>
                                          <p:attrName>ppt_h</p:attrName>
                                        </p:attrNameLst>
                                      </p:cBhvr>
                                      <p:tavLst>
                                        <p:tav tm="0">
                                          <p:val>
                                            <p:fltVal val="0"/>
                                          </p:val>
                                        </p:tav>
                                        <p:tav tm="100000">
                                          <p:val>
                                            <p:strVal val="#ppt_h"/>
                                          </p:val>
                                        </p:tav>
                                      </p:tavLst>
                                    </p:anim>
                                    <p:anim calcmode="lin" valueType="num">
                                      <p:cBhvr>
                                        <p:cTn id="51" dur="1000" fill="hold"/>
                                        <p:tgtEl>
                                          <p:spTgt spid="311"/>
                                        </p:tgtEl>
                                        <p:attrNameLst>
                                          <p:attrName>style.rotation</p:attrName>
                                        </p:attrNameLst>
                                      </p:cBhvr>
                                      <p:tavLst>
                                        <p:tav tm="0">
                                          <p:val>
                                            <p:fltVal val="90"/>
                                          </p:val>
                                        </p:tav>
                                        <p:tav tm="100000">
                                          <p:val>
                                            <p:fltVal val="0"/>
                                          </p:val>
                                        </p:tav>
                                      </p:tavLst>
                                    </p:anim>
                                    <p:animEffect transition="in" filter="fade">
                                      <p:cBhvr>
                                        <p:cTn id="52" dur="1000"/>
                                        <p:tgtEl>
                                          <p:spTgt spid="311"/>
                                        </p:tgtEl>
                                      </p:cBhvr>
                                    </p:animEffect>
                                  </p:childTnLst>
                                </p:cTn>
                              </p:par>
                              <p:par>
                                <p:cTn id="53" presetID="53" presetClass="entr" presetSubtype="16" fill="hold" grpId="0" nodeType="withEffect">
                                  <p:stCondLst>
                                    <p:cond delay="90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par>
                                <p:cTn id="58" presetID="6" presetClass="emph" presetSubtype="0" decel="58571" autoRev="1" fill="hold" grpId="1" nodeType="withEffect">
                                  <p:stCondLst>
                                    <p:cond delay="1300"/>
                                  </p:stCondLst>
                                  <p:childTnLst>
                                    <p:animScale>
                                      <p:cBhvr>
                                        <p:cTn id="59" dur="25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suit and glasses working on a computer&#10;&#10;Description automatically generated">
            <a:extLst>
              <a:ext uri="{FF2B5EF4-FFF2-40B4-BE49-F238E27FC236}">
                <a16:creationId xmlns:a16="http://schemas.microsoft.com/office/drawing/2014/main" id="{7965B45B-03CE-6D93-AE6C-2C07E0EAEE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C01C06F-936F-A925-14AD-F3DEF36D2266}"/>
              </a:ext>
            </a:extLst>
          </p:cNvPr>
          <p:cNvSpPr>
            <a:spLocks noGrp="1"/>
          </p:cNvSpPr>
          <p:nvPr>
            <p:ph type="title"/>
          </p:nvPr>
        </p:nvSpPr>
        <p:spPr>
          <a:xfrm>
            <a:off x="6554666" y="1190045"/>
            <a:ext cx="5474189" cy="1561197"/>
          </a:xfrm>
        </p:spPr>
        <p:txBody>
          <a:bodyPr/>
          <a:lstStyle/>
          <a:p>
            <a:r>
              <a:rPr lang="en-US" sz="3200">
                <a:solidFill>
                  <a:srgbClr val="00B0F0"/>
                </a:solidFill>
              </a:rPr>
              <a:t>Review: </a:t>
            </a:r>
            <a:r>
              <a:rPr lang="en-US" sz="3200">
                <a:solidFill>
                  <a:schemeClr val="tx1"/>
                </a:solidFill>
              </a:rPr>
              <a:t>Types </a:t>
            </a:r>
            <a:r>
              <a:rPr lang="en-US" sz="3200"/>
              <a:t>of Recommendations of Denial</a:t>
            </a:r>
          </a:p>
        </p:txBody>
      </p:sp>
      <p:sp>
        <p:nvSpPr>
          <p:cNvPr id="10" name="TextBox 9">
            <a:extLst>
              <a:ext uri="{FF2B5EF4-FFF2-40B4-BE49-F238E27FC236}">
                <a16:creationId xmlns:a16="http://schemas.microsoft.com/office/drawing/2014/main" id="{63E1F0E5-3225-C209-C6B9-E1DC474BFF79}"/>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30</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0471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4B8F16-F676-1F74-36F5-674224232A63}"/>
              </a:ext>
            </a:extLst>
          </p:cNvPr>
          <p:cNvGrpSpPr/>
          <p:nvPr/>
        </p:nvGrpSpPr>
        <p:grpSpPr>
          <a:xfrm>
            <a:off x="1750909" y="1744917"/>
            <a:ext cx="2709411" cy="3230951"/>
            <a:chOff x="4579967" y="1791146"/>
            <a:chExt cx="2709411" cy="3230951"/>
          </a:xfrm>
        </p:grpSpPr>
        <p:grpSp>
          <p:nvGrpSpPr>
            <p:cNvPr id="12" name="그룹 11">
              <a:extLst>
                <a:ext uri="{FF2B5EF4-FFF2-40B4-BE49-F238E27FC236}">
                  <a16:creationId xmlns:a16="http://schemas.microsoft.com/office/drawing/2014/main" id="{D40200D9-98B0-4213-8146-281D4EA1078E}"/>
                </a:ext>
              </a:extLst>
            </p:cNvPr>
            <p:cNvGrpSpPr/>
            <p:nvPr/>
          </p:nvGrpSpPr>
          <p:grpSpPr>
            <a:xfrm>
              <a:off x="4579967" y="1791146"/>
              <a:ext cx="2709411" cy="3230951"/>
              <a:chOff x="215043" y="2136586"/>
              <a:chExt cx="2444291" cy="2914797"/>
            </a:xfrm>
          </p:grpSpPr>
          <p:sp>
            <p:nvSpPr>
              <p:cNvPr id="13" name="직사각형 12">
                <a:extLst>
                  <a:ext uri="{FF2B5EF4-FFF2-40B4-BE49-F238E27FC236}">
                    <a16:creationId xmlns:a16="http://schemas.microsoft.com/office/drawing/2014/main" id="{316EB487-E22D-4E93-A3BA-D1441BF5E8B9}"/>
                  </a:ext>
                </a:extLst>
              </p:cNvPr>
              <p:cNvSpPr/>
              <p:nvPr/>
            </p:nvSpPr>
            <p:spPr>
              <a:xfrm>
                <a:off x="226116" y="2136586"/>
                <a:ext cx="2433218" cy="8739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a:extLst>
                  <a:ext uri="{FF2B5EF4-FFF2-40B4-BE49-F238E27FC236}">
                    <a16:creationId xmlns:a16="http://schemas.microsoft.com/office/drawing/2014/main" id="{DD4684ED-3AE7-41F8-997E-7EE556EC7CED}"/>
                  </a:ext>
                </a:extLst>
              </p:cNvPr>
              <p:cNvSpPr/>
              <p:nvPr/>
            </p:nvSpPr>
            <p:spPr>
              <a:xfrm>
                <a:off x="226117" y="3156048"/>
                <a:ext cx="2433217" cy="8739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a:extLst>
                  <a:ext uri="{FF2B5EF4-FFF2-40B4-BE49-F238E27FC236}">
                    <a16:creationId xmlns:a16="http://schemas.microsoft.com/office/drawing/2014/main" id="{9BD10452-DF65-43A8-B9C6-511E2378311C}"/>
                  </a:ext>
                </a:extLst>
              </p:cNvPr>
              <p:cNvSpPr/>
              <p:nvPr/>
            </p:nvSpPr>
            <p:spPr>
              <a:xfrm>
                <a:off x="215043" y="4177443"/>
                <a:ext cx="2433216" cy="8739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8" name="TextBox 57">
              <a:extLst>
                <a:ext uri="{FF2B5EF4-FFF2-40B4-BE49-F238E27FC236}">
                  <a16:creationId xmlns:a16="http://schemas.microsoft.com/office/drawing/2014/main" id="{EBB2C615-5EED-4FDF-AB40-3301D3EEE619}"/>
                </a:ext>
              </a:extLst>
            </p:cNvPr>
            <p:cNvSpPr txBox="1"/>
            <p:nvPr/>
          </p:nvSpPr>
          <p:spPr>
            <a:xfrm>
              <a:off x="4696577" y="2090846"/>
              <a:ext cx="2463914" cy="369332"/>
            </a:xfrm>
            <a:prstGeom prst="rect">
              <a:avLst/>
            </a:prstGeom>
            <a:noFill/>
          </p:spPr>
          <p:txBody>
            <a:bodyPr wrap="square" rtlCol="0">
              <a:spAutoFit/>
            </a:bodyPr>
            <a:lstStyle/>
            <a:p>
              <a:pPr algn="ctr"/>
              <a:r>
                <a:rPr lang="en-US" altLang="ko-KR" b="1">
                  <a:solidFill>
                    <a:schemeClr val="bg1"/>
                  </a:solidFill>
                </a:rPr>
                <a:t>Health Care Needs</a:t>
              </a:r>
              <a:endParaRPr lang="ko-KR" altLang="en-US" b="1">
                <a:solidFill>
                  <a:schemeClr val="bg1"/>
                </a:solidFill>
              </a:endParaRPr>
            </a:p>
          </p:txBody>
        </p:sp>
        <p:sp>
          <p:nvSpPr>
            <p:cNvPr id="9" name="TextBox 8">
              <a:extLst>
                <a:ext uri="{FF2B5EF4-FFF2-40B4-BE49-F238E27FC236}">
                  <a16:creationId xmlns:a16="http://schemas.microsoft.com/office/drawing/2014/main" id="{FC750567-96EF-9FE4-FF88-0CD99099F4D5}"/>
                </a:ext>
              </a:extLst>
            </p:cNvPr>
            <p:cNvSpPr txBox="1"/>
            <p:nvPr/>
          </p:nvSpPr>
          <p:spPr>
            <a:xfrm>
              <a:off x="4696577" y="3082385"/>
              <a:ext cx="2463914" cy="646331"/>
            </a:xfrm>
            <a:prstGeom prst="rect">
              <a:avLst/>
            </a:prstGeom>
            <a:noFill/>
          </p:spPr>
          <p:txBody>
            <a:bodyPr wrap="square" rtlCol="0">
              <a:spAutoFit/>
            </a:bodyPr>
            <a:lstStyle/>
            <a:p>
              <a:pPr algn="ctr"/>
              <a:r>
                <a:rPr lang="en-US" altLang="ko-KR" b="1">
                  <a:solidFill>
                    <a:schemeClr val="bg1"/>
                  </a:solidFill>
                </a:rPr>
                <a:t>Health Care Needs – Alternate Center</a:t>
              </a:r>
              <a:endParaRPr lang="ko-KR" altLang="en-US" b="1">
                <a:solidFill>
                  <a:schemeClr val="bg1"/>
                </a:solidFill>
              </a:endParaRPr>
            </a:p>
          </p:txBody>
        </p:sp>
        <p:sp>
          <p:nvSpPr>
            <p:cNvPr id="42" name="TextBox 41">
              <a:extLst>
                <a:ext uri="{FF2B5EF4-FFF2-40B4-BE49-F238E27FC236}">
                  <a16:creationId xmlns:a16="http://schemas.microsoft.com/office/drawing/2014/main" id="{1FDF7392-CB4B-A138-6539-E96583AE6D13}"/>
                </a:ext>
              </a:extLst>
            </p:cNvPr>
            <p:cNvSpPr txBox="1"/>
            <p:nvPr/>
          </p:nvSpPr>
          <p:spPr>
            <a:xfrm>
              <a:off x="4696577" y="4214565"/>
              <a:ext cx="2463914" cy="646331"/>
            </a:xfrm>
            <a:prstGeom prst="rect">
              <a:avLst/>
            </a:prstGeom>
            <a:noFill/>
          </p:spPr>
          <p:txBody>
            <a:bodyPr wrap="square" rtlCol="0">
              <a:spAutoFit/>
            </a:bodyPr>
            <a:lstStyle/>
            <a:p>
              <a:pPr algn="ctr"/>
              <a:r>
                <a:rPr lang="en-US" altLang="ko-KR" b="1">
                  <a:solidFill>
                    <a:schemeClr val="bg1"/>
                  </a:solidFill>
                </a:rPr>
                <a:t>Direct Threat</a:t>
              </a:r>
            </a:p>
            <a:p>
              <a:pPr algn="ctr"/>
              <a:r>
                <a:rPr lang="en-US" altLang="ko-KR" b="1">
                  <a:solidFill>
                    <a:schemeClr val="bg1"/>
                  </a:solidFill>
                </a:rPr>
                <a:t>to Others</a:t>
              </a:r>
              <a:endParaRPr lang="ko-KR" altLang="en-US" b="1">
                <a:solidFill>
                  <a:schemeClr val="bg1"/>
                </a:solidFill>
              </a:endParaRPr>
            </a:p>
          </p:txBody>
        </p:sp>
      </p:grpSp>
      <p:sp>
        <p:nvSpPr>
          <p:cNvPr id="93" name="TextBox 92">
            <a:extLst>
              <a:ext uri="{FF2B5EF4-FFF2-40B4-BE49-F238E27FC236}">
                <a16:creationId xmlns:a16="http://schemas.microsoft.com/office/drawing/2014/main" id="{C3D58C8B-D65D-431B-9A66-A5BBFD2C8377}"/>
              </a:ext>
            </a:extLst>
          </p:cNvPr>
          <p:cNvSpPr txBox="1"/>
          <p:nvPr/>
        </p:nvSpPr>
        <p:spPr>
          <a:xfrm>
            <a:off x="1585901" y="797544"/>
            <a:ext cx="9020199" cy="584775"/>
          </a:xfrm>
          <a:prstGeom prst="rect">
            <a:avLst/>
          </a:prstGeom>
          <a:noFill/>
        </p:spPr>
        <p:txBody>
          <a:bodyPr wrap="square" rtlCol="0">
            <a:spAutoFit/>
          </a:bodyPr>
          <a:lstStyle/>
          <a:p>
            <a:pPr algn="ctr"/>
            <a:r>
              <a:rPr lang="en-US" altLang="ko-KR" sz="3200">
                <a:solidFill>
                  <a:srgbClr val="00B0F0"/>
                </a:solidFill>
                <a:latin typeface="Verdana Pro Black" panose="020B0A04030504040204" pitchFamily="34" charset="0"/>
                <a:cs typeface="Arial" panose="020B0604020202020204" pitchFamily="34" charset="0"/>
              </a:rPr>
              <a:t>Types of </a:t>
            </a:r>
            <a:r>
              <a:rPr lang="en-US" altLang="ko-KR" sz="3200">
                <a:latin typeface="Verdana Pro Black" panose="020B0A04030504040204" pitchFamily="34" charset="0"/>
                <a:cs typeface="Arial" panose="020B0604020202020204" pitchFamily="34" charset="0"/>
              </a:rPr>
              <a:t>Recommendations of Denial</a:t>
            </a:r>
            <a:endParaRPr lang="ko-KR" altLang="en-US" sz="3200">
              <a:solidFill>
                <a:srgbClr val="32669A"/>
              </a:solidFill>
              <a:latin typeface="Verdana Pro Black" panose="020B0A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6F6443-72B1-8464-507F-166F5E5A6958}"/>
              </a:ext>
            </a:extLst>
          </p:cNvPr>
          <p:cNvSpPr txBox="1"/>
          <p:nvPr/>
        </p:nvSpPr>
        <p:spPr>
          <a:xfrm>
            <a:off x="4785346" y="1663774"/>
            <a:ext cx="5917223" cy="2990691"/>
          </a:xfrm>
          <a:prstGeom prst="rect">
            <a:avLst/>
          </a:prstGeom>
          <a:noFill/>
        </p:spPr>
        <p:txBody>
          <a:bodyPr wrap="square" rtlCol="0">
            <a:spAutoFit/>
          </a:bodyPr>
          <a:lstStyle/>
          <a:p>
            <a:pPr marL="285750" indent="-285750">
              <a:lnSpc>
                <a:spcPct val="109000"/>
              </a:lnSpc>
              <a:spcBef>
                <a:spcPts val="600"/>
              </a:spcBef>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The overwhelming majority of Recommendations of Denial (RODs) are going to be related to health care needs.</a:t>
            </a:r>
          </a:p>
          <a:p>
            <a:pPr marL="285750" indent="-285750">
              <a:lnSpc>
                <a:spcPct val="109000"/>
              </a:lnSpc>
              <a:spcBef>
                <a:spcPts val="600"/>
              </a:spcBef>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However, there are two other types of RODs that may arise:</a:t>
            </a:r>
          </a:p>
          <a:p>
            <a:pPr marL="742950" lvl="1" indent="-285750">
              <a:lnSpc>
                <a:spcPct val="109000"/>
              </a:lnSpc>
              <a:spcBef>
                <a:spcPts val="600"/>
              </a:spcBef>
              <a:buFont typeface="Wingdings" panose="05000000000000000000" pitchFamily="2" charset="2"/>
              <a:buChar char="§"/>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Eligibility Review Due to New Information </a:t>
            </a:r>
          </a:p>
          <a:p>
            <a:pPr marL="742950" lvl="1" indent="-285750">
              <a:lnSpc>
                <a:spcPct val="109000"/>
              </a:lnSpc>
              <a:spcBef>
                <a:spcPts val="600"/>
              </a:spcBef>
              <a:buFont typeface="Wingdings" panose="05000000000000000000" pitchFamily="2" charset="2"/>
              <a:buChar char="§"/>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Eligibility Review Due to Disability Status</a:t>
            </a:r>
          </a:p>
        </p:txBody>
      </p:sp>
      <p:sp>
        <p:nvSpPr>
          <p:cNvPr id="10" name="TextBox 9">
            <a:extLst>
              <a:ext uri="{FF2B5EF4-FFF2-40B4-BE49-F238E27FC236}">
                <a16:creationId xmlns:a16="http://schemas.microsoft.com/office/drawing/2014/main" id="{7CC39BE9-2E9E-065A-3848-68952A2E834D}"/>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31</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2202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27FE12-5203-5F5F-873A-2B7BF5CFB0AC}"/>
              </a:ext>
            </a:extLst>
          </p:cNvPr>
          <p:cNvSpPr/>
          <p:nvPr/>
        </p:nvSpPr>
        <p:spPr>
          <a:xfrm>
            <a:off x="5529943" y="0"/>
            <a:ext cx="6662057"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21C3177-55C4-A62B-8F57-78028455177F}"/>
              </a:ext>
            </a:extLst>
          </p:cNvPr>
          <p:cNvSpPr txBox="1"/>
          <p:nvPr/>
        </p:nvSpPr>
        <p:spPr>
          <a:xfrm>
            <a:off x="819802" y="1281553"/>
            <a:ext cx="3969520" cy="2062103"/>
          </a:xfrm>
          <a:prstGeom prst="rect">
            <a:avLst/>
          </a:prstGeom>
          <a:noFill/>
        </p:spPr>
        <p:txBody>
          <a:bodyPr wrap="square" rtlCol="0">
            <a:spAutoFit/>
          </a:bodyPr>
          <a:lstStyle/>
          <a:p>
            <a:pPr algn="ctr"/>
            <a:r>
              <a:rPr lang="en-US" sz="3200">
                <a:latin typeface="Verdana Pro Black" panose="020B0A04030504040204" pitchFamily="34" charset="0"/>
                <a:cs typeface="Arial" panose="020B0604020202020204" pitchFamily="34" charset="0"/>
              </a:rPr>
              <a:t>Eligibility Review </a:t>
            </a:r>
            <a:r>
              <a:rPr lang="en-US" sz="3200">
                <a:solidFill>
                  <a:srgbClr val="00B0F0"/>
                </a:solidFill>
                <a:latin typeface="Verdana Pro Black" panose="020B0A04030504040204" pitchFamily="34" charset="0"/>
                <a:cs typeface="Arial" panose="020B0604020202020204" pitchFamily="34" charset="0"/>
              </a:rPr>
              <a:t>Due to New Information</a:t>
            </a:r>
          </a:p>
        </p:txBody>
      </p:sp>
      <p:sp>
        <p:nvSpPr>
          <p:cNvPr id="5" name="TextBox 4">
            <a:extLst>
              <a:ext uri="{FF2B5EF4-FFF2-40B4-BE49-F238E27FC236}">
                <a16:creationId xmlns:a16="http://schemas.microsoft.com/office/drawing/2014/main" id="{A2AB2DB7-629D-36CD-78F5-B65597547001}"/>
              </a:ext>
            </a:extLst>
          </p:cNvPr>
          <p:cNvSpPr txBox="1"/>
          <p:nvPr/>
        </p:nvSpPr>
        <p:spPr>
          <a:xfrm>
            <a:off x="752679" y="3927649"/>
            <a:ext cx="4103767" cy="1292662"/>
          </a:xfrm>
          <a:prstGeom prst="rect">
            <a:avLst/>
          </a:prstGeom>
          <a:noFill/>
        </p:spPr>
        <p:txBody>
          <a:bodyPr wrap="square" rtlCol="0">
            <a:spAutoFit/>
          </a:bodyPr>
          <a:lstStyle/>
          <a:p>
            <a:pPr algn="ctr"/>
            <a:r>
              <a:rPr lang="en-US" sz="2400" b="1">
                <a:latin typeface="Calibri" panose="020F0502020204030204" pitchFamily="34" charset="0"/>
                <a:ea typeface="Calibri" panose="020F0502020204030204" pitchFamily="34" charset="0"/>
                <a:cs typeface="Calibri" panose="020F0502020204030204" pitchFamily="34" charset="0"/>
              </a:rPr>
              <a:t>Form 1-06; pages 2-3 </a:t>
            </a:r>
          </a:p>
          <a:p>
            <a:pPr algn="ctr"/>
            <a:r>
              <a:rPr lang="en-US" i="1">
                <a:latin typeface="Calibri" panose="020F0502020204030204" pitchFamily="34" charset="0"/>
                <a:ea typeface="Calibri" panose="020F0502020204030204" pitchFamily="34" charset="0"/>
                <a:cs typeface="Calibri" panose="020F0502020204030204" pitchFamily="34" charset="0"/>
              </a:rPr>
              <a:t>Center Applicant File Review</a:t>
            </a:r>
          </a:p>
          <a:p>
            <a:pPr algn="ctr"/>
            <a:r>
              <a:rPr lang="en-US" i="1">
                <a:latin typeface="Calibri" panose="020F0502020204030204" pitchFamily="34" charset="0"/>
                <a:ea typeface="Calibri" panose="020F0502020204030204" pitchFamily="34" charset="0"/>
                <a:cs typeface="Calibri" panose="020F0502020204030204" pitchFamily="34" charset="0"/>
              </a:rPr>
              <a:t>Center Recommendation of Denial Form – Eligibility Review/New Information</a:t>
            </a:r>
          </a:p>
        </p:txBody>
      </p:sp>
      <p:pic>
        <p:nvPicPr>
          <p:cNvPr id="8" name="Picture 7">
            <a:extLst>
              <a:ext uri="{FF2B5EF4-FFF2-40B4-BE49-F238E27FC236}">
                <a16:creationId xmlns:a16="http://schemas.microsoft.com/office/drawing/2014/main" id="{5975CB56-4108-B23A-E07E-797401755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0344" y="136525"/>
            <a:ext cx="4993456" cy="6426984"/>
          </a:xfrm>
          <a:prstGeom prst="rect">
            <a:avLst/>
          </a:prstGeom>
        </p:spPr>
      </p:pic>
      <p:sp>
        <p:nvSpPr>
          <p:cNvPr id="4" name="TextBox 3">
            <a:extLst>
              <a:ext uri="{FF2B5EF4-FFF2-40B4-BE49-F238E27FC236}">
                <a16:creationId xmlns:a16="http://schemas.microsoft.com/office/drawing/2014/main" id="{5A5CD9F3-20C7-A3AF-0847-3B03DB4D86A4}"/>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32</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1120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81A6B97-5E4A-4B3D-B588-559C375070D4}"/>
              </a:ext>
            </a:extLst>
          </p:cNvPr>
          <p:cNvSpPr txBox="1"/>
          <p:nvPr/>
        </p:nvSpPr>
        <p:spPr>
          <a:xfrm>
            <a:off x="2907439" y="691384"/>
            <a:ext cx="8278556" cy="584775"/>
          </a:xfrm>
          <a:prstGeom prst="rect">
            <a:avLst/>
          </a:prstGeom>
          <a:noFill/>
        </p:spPr>
        <p:txBody>
          <a:bodyPr wrap="square" rtlCol="0">
            <a:spAutoFit/>
          </a:bodyPr>
          <a:lstStyle/>
          <a:p>
            <a:r>
              <a:rPr lang="en-US" sz="3200">
                <a:latin typeface="Verdana Pro Black" panose="020B0A04030504040204" pitchFamily="34" charset="0"/>
                <a:cs typeface="Arial" panose="020B0604020202020204" pitchFamily="34" charset="0"/>
              </a:rPr>
              <a:t>Eligibility Due to </a:t>
            </a:r>
            <a:r>
              <a:rPr lang="en-US" sz="3200">
                <a:solidFill>
                  <a:srgbClr val="00B0F0"/>
                </a:solidFill>
                <a:latin typeface="Verdana Pro Black" panose="020B0A04030504040204" pitchFamily="34" charset="0"/>
                <a:cs typeface="Arial" panose="020B0604020202020204" pitchFamily="34" charset="0"/>
              </a:rPr>
              <a:t>Disability Status</a:t>
            </a:r>
          </a:p>
        </p:txBody>
      </p:sp>
      <p:sp>
        <p:nvSpPr>
          <p:cNvPr id="23" name="TextBox 22">
            <a:extLst>
              <a:ext uri="{FF2B5EF4-FFF2-40B4-BE49-F238E27FC236}">
                <a16:creationId xmlns:a16="http://schemas.microsoft.com/office/drawing/2014/main" id="{99226541-6F21-4CD7-8FC7-CB5C059C539E}"/>
              </a:ext>
            </a:extLst>
          </p:cNvPr>
          <p:cNvSpPr txBox="1"/>
          <p:nvPr/>
        </p:nvSpPr>
        <p:spPr>
          <a:xfrm>
            <a:off x="3084422" y="1653457"/>
            <a:ext cx="7994749" cy="3866828"/>
          </a:xfrm>
          <a:prstGeom prst="rect">
            <a:avLst/>
          </a:prstGeom>
          <a:noFill/>
        </p:spPr>
        <p:txBody>
          <a:bodyPr wrap="square" lIns="0" rIns="0" rtlCol="0">
            <a:spAutoFit/>
          </a:bodyPr>
          <a:lstStyle/>
          <a:p>
            <a:pPr marL="457200" indent="-457200">
              <a:lnSpc>
                <a:spcPct val="114000"/>
              </a:lnSpc>
              <a:spcBef>
                <a:spcPts val="600"/>
              </a:spcBef>
              <a:buFont typeface="Wingdings" panose="05000000000000000000" pitchFamily="2" charset="2"/>
              <a:buChar char="§"/>
            </a:pPr>
            <a:r>
              <a:rPr lang="en-US" sz="2800">
                <a:latin typeface="Calibri" panose="020F0502020204030204" pitchFamily="34" charset="0"/>
                <a:ea typeface="Calibri" panose="020F0502020204030204" pitchFamily="34" charset="0"/>
                <a:cs typeface="Calibri" panose="020F0502020204030204" pitchFamily="34" charset="0"/>
              </a:rPr>
              <a:t>If the applicant is or will be </a:t>
            </a:r>
            <a:r>
              <a:rPr lang="en-US" sz="2800" b="1">
                <a:solidFill>
                  <a:srgbClr val="00B0F0"/>
                </a:solidFill>
                <a:latin typeface="Calibri" panose="020F0502020204030204" pitchFamily="34" charset="0"/>
                <a:ea typeface="Calibri" panose="020F0502020204030204" pitchFamily="34" charset="0"/>
                <a:cs typeface="Calibri" panose="020F0502020204030204" pitchFamily="34" charset="0"/>
              </a:rPr>
              <a:t>older than 24 years old </a:t>
            </a:r>
            <a:r>
              <a:rPr lang="en-US" sz="2800">
                <a:latin typeface="Calibri" panose="020F0502020204030204" pitchFamily="34" charset="0"/>
                <a:ea typeface="Calibri" panose="020F0502020204030204" pitchFamily="34" charset="0"/>
                <a:cs typeface="Calibri" panose="020F0502020204030204" pitchFamily="34" charset="0"/>
              </a:rPr>
              <a:t>on the date of enrollment, the maximum age limit may be waived if the applicant is a person with a disability.</a:t>
            </a:r>
          </a:p>
          <a:p>
            <a:pPr marL="457200" indent="-457200">
              <a:lnSpc>
                <a:spcPct val="114000"/>
              </a:lnSpc>
              <a:spcBef>
                <a:spcPts val="600"/>
              </a:spcBef>
              <a:buFont typeface="Wingdings" panose="05000000000000000000" pitchFamily="2" charset="2"/>
              <a:buChar char="§"/>
            </a:pPr>
            <a:r>
              <a:rPr lang="en-US" sz="2800">
                <a:latin typeface="Calibri" panose="020F0502020204030204" pitchFamily="34" charset="0"/>
                <a:ea typeface="Calibri" panose="020F0502020204030204" pitchFamily="34" charset="0"/>
                <a:cs typeface="Calibri" panose="020F0502020204030204" pitchFamily="34" charset="0"/>
              </a:rPr>
              <a:t>If the applicant would </a:t>
            </a:r>
            <a:r>
              <a:rPr lang="en-US" sz="2800" b="1">
                <a:solidFill>
                  <a:srgbClr val="C00000"/>
                </a:solidFill>
                <a:latin typeface="Calibri" panose="020F0502020204030204" pitchFamily="34" charset="0"/>
                <a:ea typeface="Calibri" panose="020F0502020204030204" pitchFamily="34" charset="0"/>
                <a:cs typeface="Calibri" panose="020F0502020204030204" pitchFamily="34" charset="0"/>
              </a:rPr>
              <a:t>not</a:t>
            </a:r>
            <a:r>
              <a:rPr lang="en-US" sz="2800">
                <a:latin typeface="Calibri" panose="020F0502020204030204" pitchFamily="34" charset="0"/>
                <a:ea typeface="Calibri" panose="020F0502020204030204" pitchFamily="34" charset="0"/>
                <a:cs typeface="Calibri" panose="020F0502020204030204" pitchFamily="34" charset="0"/>
              </a:rPr>
              <a:t> meet the </a:t>
            </a:r>
            <a:r>
              <a:rPr lang="en-US" sz="2800" b="1">
                <a:solidFill>
                  <a:srgbClr val="00B0F0"/>
                </a:solidFill>
                <a:latin typeface="Calibri" panose="020F0502020204030204" pitchFamily="34" charset="0"/>
                <a:ea typeface="Calibri" panose="020F0502020204030204" pitchFamily="34" charset="0"/>
                <a:cs typeface="Calibri" panose="020F0502020204030204" pitchFamily="34" charset="0"/>
              </a:rPr>
              <a:t>low-income requirement</a:t>
            </a:r>
            <a:r>
              <a:rPr lang="en-US" sz="2800">
                <a:latin typeface="Calibri" panose="020F0502020204030204" pitchFamily="34" charset="0"/>
                <a:ea typeface="Calibri" panose="020F0502020204030204" pitchFamily="34" charset="0"/>
                <a:cs typeface="Calibri" panose="020F0502020204030204" pitchFamily="34" charset="0"/>
              </a:rPr>
              <a:t> unless the applicant is considered a “family of one” because of a disability.</a:t>
            </a:r>
          </a:p>
          <a:p>
            <a:pPr>
              <a:lnSpc>
                <a:spcPts val="2200"/>
              </a:lnSpc>
            </a:pPr>
            <a:endParaRPr lang="en-US" sz="1400" b="1">
              <a:solidFill>
                <a:schemeClr val="tx2">
                  <a:lumMod val="75000"/>
                  <a:lumOff val="25000"/>
                </a:schemeClr>
              </a:solidFill>
              <a:latin typeface="Calibri Light" panose="020F0302020204030204" pitchFamily="34" charset="0"/>
            </a:endParaRPr>
          </a:p>
        </p:txBody>
      </p:sp>
      <p:sp>
        <p:nvSpPr>
          <p:cNvPr id="6" name="직사각형 7">
            <a:extLst>
              <a:ext uri="{FF2B5EF4-FFF2-40B4-BE49-F238E27FC236}">
                <a16:creationId xmlns:a16="http://schemas.microsoft.com/office/drawing/2014/main" id="{761BB267-0B5F-8731-C0F1-929B104C7EF8}"/>
              </a:ext>
            </a:extLst>
          </p:cNvPr>
          <p:cNvSpPr/>
          <p:nvPr/>
        </p:nvSpPr>
        <p:spPr>
          <a:xfrm>
            <a:off x="0" y="0"/>
            <a:ext cx="1889843"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pic>
        <p:nvPicPr>
          <p:cNvPr id="10" name="Picture 9">
            <a:extLst>
              <a:ext uri="{FF2B5EF4-FFF2-40B4-BE49-F238E27FC236}">
                <a16:creationId xmlns:a16="http://schemas.microsoft.com/office/drawing/2014/main" id="{6E0B38B4-D111-D86F-B340-17F258EB09D7}"/>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171739" y="2012087"/>
            <a:ext cx="2441358" cy="2441358"/>
          </a:xfrm>
          <a:prstGeom prst="rect">
            <a:avLst/>
          </a:prstGeom>
          <a:ln>
            <a:solidFill>
              <a:srgbClr val="00B0F0"/>
            </a:solidFill>
          </a:ln>
        </p:spPr>
      </p:pic>
      <p:sp>
        <p:nvSpPr>
          <p:cNvPr id="8" name="TextBox 7">
            <a:extLst>
              <a:ext uri="{FF2B5EF4-FFF2-40B4-BE49-F238E27FC236}">
                <a16:creationId xmlns:a16="http://schemas.microsoft.com/office/drawing/2014/main" id="{463C48A1-0B1A-E3A7-CAD4-DE20755647D7}"/>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33</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6612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563F4A-476F-8A43-67B8-FDB52DE4F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212" y="544286"/>
            <a:ext cx="6994680" cy="3533100"/>
          </a:xfrm>
          <a:prstGeom prst="rect">
            <a:avLst/>
          </a:prstGeom>
          <a:ln>
            <a:solidFill>
              <a:srgbClr val="32669A"/>
            </a:solidFill>
          </a:ln>
        </p:spPr>
      </p:pic>
      <p:sp>
        <p:nvSpPr>
          <p:cNvPr id="11" name="TextBox 10">
            <a:extLst>
              <a:ext uri="{FF2B5EF4-FFF2-40B4-BE49-F238E27FC236}">
                <a16:creationId xmlns:a16="http://schemas.microsoft.com/office/drawing/2014/main" id="{9DA188A5-47F2-1B6E-7410-3138E055FA79}"/>
              </a:ext>
            </a:extLst>
          </p:cNvPr>
          <p:cNvSpPr txBox="1"/>
          <p:nvPr/>
        </p:nvSpPr>
        <p:spPr>
          <a:xfrm>
            <a:off x="683288" y="544286"/>
            <a:ext cx="3518598" cy="1484574"/>
          </a:xfrm>
          <a:prstGeom prst="rect">
            <a:avLst/>
          </a:prstGeom>
          <a:noFill/>
        </p:spPr>
        <p:txBody>
          <a:bodyPr wrap="square" rtlCol="0">
            <a:spAutoFit/>
          </a:bodyPr>
          <a:lstStyle/>
          <a:p>
            <a:pPr>
              <a:lnSpc>
                <a:spcPct val="114000"/>
              </a:lnSpc>
              <a:spcBef>
                <a:spcPts val="600"/>
              </a:spcBef>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Documentation </a:t>
            </a:r>
            <a:r>
              <a:rPr lang="en-US" sz="2000" b="1">
                <a:latin typeface="Calibri" panose="020F0502020204030204" pitchFamily="34" charset="0"/>
                <a:ea typeface="Calibri" panose="020F0502020204030204" pitchFamily="34" charset="0"/>
                <a:cs typeface="Calibri" panose="020F0502020204030204" pitchFamily="34" charset="0"/>
              </a:rPr>
              <a:t>Supports </a:t>
            </a: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Disability Status?</a:t>
            </a:r>
          </a:p>
          <a:p>
            <a:pPr marL="285750" indent="-285750">
              <a:lnSpc>
                <a:spcPct val="114000"/>
              </a:lnSpc>
              <a:spcBef>
                <a:spcPts val="600"/>
              </a:spcBef>
              <a:buClr>
                <a:srgbClr val="32669A"/>
              </a:buClr>
              <a:buFont typeface="Wingdings" panose="05000000000000000000" pitchFamily="2" charset="2"/>
              <a:buChar char="§"/>
            </a:pPr>
            <a:r>
              <a:rPr lang="en-US">
                <a:solidFill>
                  <a:srgbClr val="646267"/>
                </a:solidFill>
                <a:latin typeface="Calibri" panose="020F0502020204030204" pitchFamily="34" charset="0"/>
                <a:ea typeface="Calibri" panose="020F0502020204030204" pitchFamily="34" charset="0"/>
                <a:cs typeface="Calibri" panose="020F0502020204030204" pitchFamily="34" charset="0"/>
              </a:rPr>
              <a:t>The file review process continues.</a:t>
            </a:r>
          </a:p>
        </p:txBody>
      </p:sp>
      <p:sp>
        <p:nvSpPr>
          <p:cNvPr id="12" name="TextBox 11">
            <a:extLst>
              <a:ext uri="{FF2B5EF4-FFF2-40B4-BE49-F238E27FC236}">
                <a16:creationId xmlns:a16="http://schemas.microsoft.com/office/drawing/2014/main" id="{F80CC0E9-928F-00CB-F1A6-EE3FB59B7EBF}"/>
              </a:ext>
            </a:extLst>
          </p:cNvPr>
          <p:cNvSpPr txBox="1"/>
          <p:nvPr/>
        </p:nvSpPr>
        <p:spPr>
          <a:xfrm>
            <a:off x="683288" y="2111829"/>
            <a:ext cx="3518598" cy="4087850"/>
          </a:xfrm>
          <a:prstGeom prst="rect">
            <a:avLst/>
          </a:prstGeom>
          <a:noFill/>
        </p:spPr>
        <p:txBody>
          <a:bodyPr wrap="square" rtlCol="0">
            <a:spAutoFit/>
          </a:bodyPr>
          <a:lstStyle/>
          <a:p>
            <a:pPr>
              <a:lnSpc>
                <a:spcPct val="114000"/>
              </a:lnSpc>
              <a:spcBef>
                <a:spcPts val="600"/>
              </a:spcBef>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Documentation</a:t>
            </a:r>
            <a:r>
              <a:rPr lang="en-US" sz="2000" b="1">
                <a:solidFill>
                  <a:srgbClr val="32669A"/>
                </a:solidFill>
                <a:latin typeface="Calibri" panose="020F0502020204030204" pitchFamily="34" charset="0"/>
                <a:ea typeface="Calibri" panose="020F0502020204030204" pitchFamily="34" charset="0"/>
                <a:cs typeface="Calibri" panose="020F0502020204030204" pitchFamily="34" charset="0"/>
              </a:rPr>
              <a:t> </a:t>
            </a:r>
            <a:r>
              <a:rPr lang="en-US" sz="2000" b="1">
                <a:latin typeface="Calibri" panose="020F0502020204030204" pitchFamily="34" charset="0"/>
                <a:ea typeface="Calibri" panose="020F0502020204030204" pitchFamily="34" charset="0"/>
                <a:cs typeface="Calibri" panose="020F0502020204030204" pitchFamily="34" charset="0"/>
              </a:rPr>
              <a:t>Does </a:t>
            </a:r>
            <a:r>
              <a:rPr lang="en-US" sz="2000" b="1" u="sng">
                <a:solidFill>
                  <a:srgbClr val="C00000"/>
                </a:solidFill>
                <a:latin typeface="Calibri" panose="020F0502020204030204" pitchFamily="34" charset="0"/>
                <a:ea typeface="Calibri" panose="020F0502020204030204" pitchFamily="34" charset="0"/>
                <a:cs typeface="Calibri" panose="020F0502020204030204" pitchFamily="34" charset="0"/>
              </a:rPr>
              <a:t>Not </a:t>
            </a:r>
            <a:r>
              <a:rPr lang="en-US" sz="2000" b="1">
                <a:latin typeface="Calibri" panose="020F0502020204030204" pitchFamily="34" charset="0"/>
                <a:ea typeface="Calibri" panose="020F0502020204030204" pitchFamily="34" charset="0"/>
                <a:cs typeface="Calibri" panose="020F0502020204030204" pitchFamily="34" charset="0"/>
              </a:rPr>
              <a:t>Support</a:t>
            </a:r>
            <a:r>
              <a:rPr lang="en-US" sz="2000" b="1">
                <a:solidFill>
                  <a:srgbClr val="32669A"/>
                </a:solidFill>
                <a:latin typeface="Calibri" panose="020F0502020204030204" pitchFamily="34" charset="0"/>
                <a:ea typeface="Calibri" panose="020F0502020204030204" pitchFamily="34" charset="0"/>
                <a:cs typeface="Calibri" panose="020F0502020204030204" pitchFamily="34" charset="0"/>
              </a:rPr>
              <a:t> </a:t>
            </a: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Disability Status?</a:t>
            </a:r>
          </a:p>
          <a:p>
            <a:pPr marL="285750" indent="-285750">
              <a:lnSpc>
                <a:spcPct val="114000"/>
              </a:lnSpc>
              <a:spcBef>
                <a:spcPts val="600"/>
              </a:spcBef>
              <a:buClr>
                <a:srgbClr val="32669A"/>
              </a:buClr>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Ask the applicant if they wish to secure documentation that would support their disability status.</a:t>
            </a:r>
          </a:p>
          <a:p>
            <a:pPr marL="285750" indent="-285750">
              <a:lnSpc>
                <a:spcPct val="114000"/>
              </a:lnSpc>
              <a:spcBef>
                <a:spcPts val="600"/>
              </a:spcBef>
              <a:buClr>
                <a:srgbClr val="32669A"/>
              </a:buClr>
              <a:buFont typeface="Wingdings" panose="05000000000000000000" pitchFamily="2" charset="2"/>
              <a:buChar char="§"/>
            </a:pPr>
            <a:r>
              <a:rPr lang="en-US">
                <a:latin typeface="Calibri" panose="020F0502020204030204" pitchFamily="34" charset="0"/>
                <a:ea typeface="Calibri" panose="020F0502020204030204" pitchFamily="34" charset="0"/>
                <a:cs typeface="Calibri" panose="020F0502020204030204" pitchFamily="34" charset="0"/>
              </a:rPr>
              <a:t>If they do not or the documentation does not support the disability status, the center must recommend denial for age or low income due to disability status.</a:t>
            </a:r>
          </a:p>
        </p:txBody>
      </p:sp>
      <p:sp>
        <p:nvSpPr>
          <p:cNvPr id="13" name="TextBox 12">
            <a:extLst>
              <a:ext uri="{FF2B5EF4-FFF2-40B4-BE49-F238E27FC236}">
                <a16:creationId xmlns:a16="http://schemas.microsoft.com/office/drawing/2014/main" id="{71A50387-515D-BD36-0C6D-BF78C267FD55}"/>
              </a:ext>
            </a:extLst>
          </p:cNvPr>
          <p:cNvSpPr txBox="1"/>
          <p:nvPr/>
        </p:nvSpPr>
        <p:spPr>
          <a:xfrm>
            <a:off x="4279212" y="4155754"/>
            <a:ext cx="7032092" cy="1803955"/>
          </a:xfrm>
          <a:prstGeom prst="rect">
            <a:avLst/>
          </a:prstGeom>
          <a:solidFill>
            <a:srgbClr val="00B0F0"/>
          </a:solidFill>
        </p:spPr>
        <p:txBody>
          <a:bodyPr wrap="square" rtlCol="0">
            <a:spAutoFit/>
          </a:bodyPr>
          <a:lstStyle/>
          <a:p>
            <a:pPr marL="285750" lvl="1" indent="-285750">
              <a:lnSpc>
                <a:spcPct val="114000"/>
              </a:lnSpc>
              <a:spcBef>
                <a:spcPts val="600"/>
              </a:spcBef>
              <a:buClr>
                <a:schemeClr val="bg1"/>
              </a:buClr>
              <a:buFont typeface="Wingdings" panose="05000000000000000000" pitchFamily="2" charset="2"/>
              <a:buChar char="§"/>
            </a:pPr>
            <a:r>
              <a:rPr lang="en-US">
                <a:solidFill>
                  <a:schemeClr val="bg1"/>
                </a:solidFill>
              </a:rPr>
              <a:t>Complete the </a:t>
            </a:r>
            <a:r>
              <a:rPr lang="en-US" b="1" i="1">
                <a:solidFill>
                  <a:schemeClr val="bg1"/>
                </a:solidFill>
              </a:rPr>
              <a:t>Center Recommendation of Denial Form for Age or Low Income Due to Disability Status </a:t>
            </a:r>
            <a:r>
              <a:rPr lang="en-US">
                <a:solidFill>
                  <a:schemeClr val="bg1"/>
                </a:solidFill>
              </a:rPr>
              <a:t>found in Form 1-06; page 4. </a:t>
            </a:r>
          </a:p>
          <a:p>
            <a:pPr marL="285750" lvl="1" indent="-285750">
              <a:lnSpc>
                <a:spcPct val="114000"/>
              </a:lnSpc>
              <a:spcBef>
                <a:spcPts val="600"/>
              </a:spcBef>
              <a:buClr>
                <a:schemeClr val="bg1"/>
              </a:buClr>
              <a:buFont typeface="Wingdings" panose="05000000000000000000" pitchFamily="2" charset="2"/>
              <a:buChar char="§"/>
            </a:pPr>
            <a:r>
              <a:rPr lang="en-US">
                <a:solidFill>
                  <a:schemeClr val="bg1"/>
                </a:solidFill>
              </a:rPr>
              <a:t>Upload the form and supporting documentation to the OTHER folder within the Health E-Folder.</a:t>
            </a:r>
          </a:p>
          <a:p>
            <a:pPr marL="285750" lvl="1" indent="-285750">
              <a:lnSpc>
                <a:spcPct val="114000"/>
              </a:lnSpc>
              <a:spcBef>
                <a:spcPts val="600"/>
              </a:spcBef>
              <a:buClr>
                <a:schemeClr val="bg1"/>
              </a:buClr>
              <a:buFont typeface="Wingdings" panose="05000000000000000000" pitchFamily="2" charset="2"/>
              <a:buChar char="§"/>
            </a:pPr>
            <a:r>
              <a:rPr lang="en-US">
                <a:solidFill>
                  <a:schemeClr val="bg1"/>
                </a:solidFill>
              </a:rPr>
              <a:t>Select the Notify Regional Review in the Health E-Folder.</a:t>
            </a:r>
          </a:p>
        </p:txBody>
      </p:sp>
      <p:sp>
        <p:nvSpPr>
          <p:cNvPr id="3" name="TextBox 2">
            <a:extLst>
              <a:ext uri="{FF2B5EF4-FFF2-40B4-BE49-F238E27FC236}">
                <a16:creationId xmlns:a16="http://schemas.microsoft.com/office/drawing/2014/main" id="{E6579F04-D507-9179-E428-05CF75578D67}"/>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34</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6089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using a computer&#10;&#10;Description automatically generated">
            <a:extLst>
              <a:ext uri="{FF2B5EF4-FFF2-40B4-BE49-F238E27FC236}">
                <a16:creationId xmlns:a16="http://schemas.microsoft.com/office/drawing/2014/main" id="{225F8881-A360-8C38-CBD1-E3529A5BF30C}"/>
              </a:ext>
            </a:extLst>
          </p:cNvPr>
          <p:cNvPicPr>
            <a:picLocks noChangeAspect="1"/>
          </p:cNvPicPr>
          <p:nvPr/>
        </p:nvPicPr>
        <p:blipFill>
          <a:blip r:embed="rId3"/>
          <a:stretch>
            <a:fillRect/>
          </a:stretch>
        </p:blipFill>
        <p:spPr>
          <a:xfrm>
            <a:off x="0" y="0"/>
            <a:ext cx="12192000" cy="8128000"/>
          </a:xfrm>
          <a:prstGeom prst="rect">
            <a:avLst/>
          </a:prstGeom>
        </p:spPr>
      </p:pic>
      <p:sp>
        <p:nvSpPr>
          <p:cNvPr id="2" name="Title 1">
            <a:extLst>
              <a:ext uri="{FF2B5EF4-FFF2-40B4-BE49-F238E27FC236}">
                <a16:creationId xmlns:a16="http://schemas.microsoft.com/office/drawing/2014/main" id="{FC01C06F-936F-A925-14AD-F3DEF36D2266}"/>
              </a:ext>
            </a:extLst>
          </p:cNvPr>
          <p:cNvSpPr>
            <a:spLocks noGrp="1"/>
          </p:cNvSpPr>
          <p:nvPr>
            <p:ph type="title"/>
          </p:nvPr>
        </p:nvSpPr>
        <p:spPr>
          <a:xfrm>
            <a:off x="743927" y="1308739"/>
            <a:ext cx="5876681" cy="1561197"/>
          </a:xfrm>
        </p:spPr>
        <p:txBody>
          <a:bodyPr/>
          <a:lstStyle/>
          <a:p>
            <a:r>
              <a:rPr lang="en-US" sz="3200">
                <a:solidFill>
                  <a:schemeClr val="tx1"/>
                </a:solidFill>
              </a:rPr>
              <a:t>Submitting </a:t>
            </a:r>
            <a:br>
              <a:rPr lang="en-US" sz="3200">
                <a:solidFill>
                  <a:srgbClr val="00B0F0"/>
                </a:solidFill>
              </a:rPr>
            </a:br>
            <a:r>
              <a:rPr lang="en-US" sz="3200">
                <a:solidFill>
                  <a:schemeClr val="bg1"/>
                </a:solidFill>
              </a:rPr>
              <a:t>Recommendations </a:t>
            </a:r>
            <a:br>
              <a:rPr lang="en-US" sz="3200">
                <a:solidFill>
                  <a:schemeClr val="bg1"/>
                </a:solidFill>
              </a:rPr>
            </a:br>
            <a:r>
              <a:rPr lang="en-US" sz="3200">
                <a:solidFill>
                  <a:schemeClr val="bg1"/>
                </a:solidFill>
              </a:rPr>
              <a:t>of Denial</a:t>
            </a:r>
          </a:p>
        </p:txBody>
      </p:sp>
      <p:sp>
        <p:nvSpPr>
          <p:cNvPr id="3" name="Text Placeholder 2">
            <a:extLst>
              <a:ext uri="{FF2B5EF4-FFF2-40B4-BE49-F238E27FC236}">
                <a16:creationId xmlns:a16="http://schemas.microsoft.com/office/drawing/2014/main" id="{C272AFCA-7B14-642D-E50F-FE7971D28DEA}"/>
              </a:ext>
            </a:extLst>
          </p:cNvPr>
          <p:cNvSpPr>
            <a:spLocks noGrp="1"/>
          </p:cNvSpPr>
          <p:nvPr>
            <p:ph type="body" idx="1"/>
          </p:nvPr>
        </p:nvSpPr>
        <p:spPr>
          <a:xfrm>
            <a:off x="743927" y="3222382"/>
            <a:ext cx="10515600" cy="990091"/>
          </a:xfrm>
        </p:spPr>
        <p:txBody>
          <a:bodyPr/>
          <a:lstStyle/>
          <a:p>
            <a:r>
              <a:rPr lang="en-US" b="1">
                <a:solidFill>
                  <a:schemeClr val="bg1"/>
                </a:solidFill>
              </a:rPr>
              <a:t>For Regional Office Review</a:t>
            </a:r>
          </a:p>
        </p:txBody>
      </p:sp>
      <p:sp>
        <p:nvSpPr>
          <p:cNvPr id="7" name="TextBox 6">
            <a:extLst>
              <a:ext uri="{FF2B5EF4-FFF2-40B4-BE49-F238E27FC236}">
                <a16:creationId xmlns:a16="http://schemas.microsoft.com/office/drawing/2014/main" id="{30572928-95D4-9355-2F65-74C5A47BF673}"/>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35</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5632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5A40F-A9D5-6564-55B0-A4F711BC698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13231" y="237732"/>
            <a:ext cx="4475559" cy="6382536"/>
          </a:xfrm>
          <a:prstGeom prst="rect">
            <a:avLst/>
          </a:prstGeom>
          <a:ln w="3175">
            <a:solidFill>
              <a:schemeClr val="tx1"/>
            </a:solidFill>
          </a:ln>
        </p:spPr>
      </p:pic>
      <p:sp>
        <p:nvSpPr>
          <p:cNvPr id="7" name="TextBox 6">
            <a:extLst>
              <a:ext uri="{FF2B5EF4-FFF2-40B4-BE49-F238E27FC236}">
                <a16:creationId xmlns:a16="http://schemas.microsoft.com/office/drawing/2014/main" id="{44B0C4E1-7B08-2B33-E8FB-0FDE923B029D}"/>
              </a:ext>
            </a:extLst>
          </p:cNvPr>
          <p:cNvSpPr txBox="1"/>
          <p:nvPr/>
        </p:nvSpPr>
        <p:spPr>
          <a:xfrm>
            <a:off x="945662" y="2147702"/>
            <a:ext cx="4697046" cy="2413096"/>
          </a:xfrm>
          <a:prstGeom prst="rect">
            <a:avLst/>
          </a:prstGeom>
          <a:noFill/>
        </p:spPr>
        <p:txBody>
          <a:bodyPr wrap="square" rtlCol="0">
            <a:spAutoFit/>
          </a:bodyPr>
          <a:lstStyle/>
          <a:p>
            <a:pPr algn="ctr">
              <a:lnSpc>
                <a:spcPct val="109000"/>
              </a:lnSpc>
              <a:spcBef>
                <a:spcPts val="600"/>
              </a:spcBef>
            </a:pPr>
            <a:r>
              <a:rPr lang="en-US" sz="2800"/>
              <a:t>There are </a:t>
            </a:r>
            <a:r>
              <a:rPr lang="en-US" sz="2800" b="1" u="sng">
                <a:solidFill>
                  <a:srgbClr val="C00000"/>
                </a:solidFill>
              </a:rPr>
              <a:t>3</a:t>
            </a:r>
            <a:r>
              <a:rPr lang="en-US" sz="2800"/>
              <a:t> basic steps that must be completed to submit a recommendation of denial of enrollment for Regional Review.</a:t>
            </a:r>
          </a:p>
        </p:txBody>
      </p:sp>
      <p:sp>
        <p:nvSpPr>
          <p:cNvPr id="2" name="Title 6">
            <a:extLst>
              <a:ext uri="{FF2B5EF4-FFF2-40B4-BE49-F238E27FC236}">
                <a16:creationId xmlns:a16="http://schemas.microsoft.com/office/drawing/2014/main" id="{1578B668-0A1E-5255-2D71-CCF9CCA8CC2F}"/>
              </a:ext>
            </a:extLst>
          </p:cNvPr>
          <p:cNvSpPr>
            <a:spLocks noGrp="1"/>
          </p:cNvSpPr>
          <p:nvPr>
            <p:ph type="title"/>
          </p:nvPr>
        </p:nvSpPr>
        <p:spPr>
          <a:xfrm>
            <a:off x="782424" y="534787"/>
            <a:ext cx="5196345" cy="1371600"/>
          </a:xfrm>
        </p:spPr>
        <p:txBody>
          <a:bodyPr>
            <a:normAutofit fontScale="90000"/>
          </a:bodyPr>
          <a:lstStyle/>
          <a:p>
            <a:pPr algn="ctr">
              <a:spcBef>
                <a:spcPts val="400"/>
              </a:spcBef>
            </a:pPr>
            <a:r>
              <a:rPr lang="en-US" sz="2667">
                <a:solidFill>
                  <a:srgbClr val="00B0F0"/>
                </a:solidFill>
              </a:rPr>
              <a:t>How to Notify </a:t>
            </a:r>
            <a:r>
              <a:rPr lang="en-US" sz="2667"/>
              <a:t>the </a:t>
            </a:r>
            <a:br>
              <a:rPr lang="en-US" sz="2667"/>
            </a:br>
            <a:r>
              <a:rPr lang="en-US" sz="2667"/>
              <a:t>Regional Office of </a:t>
            </a:r>
            <a:br>
              <a:rPr lang="en-US" sz="2667"/>
            </a:br>
            <a:r>
              <a:rPr lang="en-US" sz="2667"/>
              <a:t>Recommendations of Denial</a:t>
            </a:r>
          </a:p>
        </p:txBody>
      </p:sp>
      <p:sp>
        <p:nvSpPr>
          <p:cNvPr id="4" name="TextBox 3">
            <a:extLst>
              <a:ext uri="{FF2B5EF4-FFF2-40B4-BE49-F238E27FC236}">
                <a16:creationId xmlns:a16="http://schemas.microsoft.com/office/drawing/2014/main" id="{5B7801D5-BF5D-7D81-4638-6821D6EDAB6C}"/>
              </a:ext>
            </a:extLst>
          </p:cNvPr>
          <p:cNvSpPr txBox="1"/>
          <p:nvPr/>
        </p:nvSpPr>
        <p:spPr>
          <a:xfrm>
            <a:off x="652393" y="4764067"/>
            <a:ext cx="5338091" cy="1508298"/>
          </a:xfrm>
          <a:prstGeom prst="rect">
            <a:avLst/>
          </a:prstGeom>
          <a:noFill/>
        </p:spPr>
        <p:txBody>
          <a:bodyPr wrap="square" rtlCol="0">
            <a:spAutoFit/>
          </a:bodyPr>
          <a:lstStyle/>
          <a:p>
            <a:pPr algn="ctr"/>
            <a:r>
              <a:rPr lang="en-US" sz="1867">
                <a:uFill>
                  <a:solidFill>
                    <a:schemeClr val="bg1"/>
                  </a:solidFill>
                </a:uFill>
              </a:rPr>
              <a:t>This resource may be found on the </a:t>
            </a:r>
          </a:p>
          <a:p>
            <a:pPr algn="ctr"/>
            <a:r>
              <a:rPr lang="en-US" sz="1867">
                <a:uFill>
                  <a:solidFill>
                    <a:schemeClr val="bg1"/>
                  </a:solidFill>
                </a:uFill>
              </a:rPr>
              <a:t>Job Corps Disability Website.</a:t>
            </a:r>
          </a:p>
          <a:p>
            <a:pPr algn="ctr"/>
            <a:endParaRPr lang="en-US" sz="1867">
              <a:uFill>
                <a:solidFill>
                  <a:schemeClr val="bg1"/>
                </a:solidFill>
              </a:uFill>
            </a:endParaRPr>
          </a:p>
          <a:p>
            <a:pPr algn="ctr"/>
            <a:r>
              <a:rPr lang="en-US" sz="1200">
                <a:uFill>
                  <a:solidFill>
                    <a:schemeClr val="bg1"/>
                  </a:solidFill>
                </a:uFill>
              </a:rPr>
              <a:t>https://supportservices.jobcorps.gov/disability/Documents/Submitting%20AFR%20RODs%20for%20Regional%20Review.pdf</a:t>
            </a:r>
          </a:p>
          <a:p>
            <a:pPr algn="ctr"/>
            <a:endParaRPr lang="en-US" sz="1200">
              <a:solidFill>
                <a:schemeClr val="bg1"/>
              </a:solidFill>
            </a:endParaRPr>
          </a:p>
        </p:txBody>
      </p:sp>
      <p:sp>
        <p:nvSpPr>
          <p:cNvPr id="3" name="TextBox 2">
            <a:extLst>
              <a:ext uri="{FF2B5EF4-FFF2-40B4-BE49-F238E27FC236}">
                <a16:creationId xmlns:a16="http://schemas.microsoft.com/office/drawing/2014/main" id="{CD1E1955-DD81-347D-185B-7C7D3BD33B24}"/>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36</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7289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3FE227-38F4-42BD-8D3B-6107A155FEDB}"/>
              </a:ext>
            </a:extLst>
          </p:cNvPr>
          <p:cNvSpPr txBox="1">
            <a:spLocks/>
          </p:cNvSpPr>
          <p:nvPr/>
        </p:nvSpPr>
        <p:spPr>
          <a:xfrm>
            <a:off x="838200" y="529963"/>
            <a:ext cx="10515600" cy="1053003"/>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r>
              <a:rPr lang="en-US" sz="3200">
                <a:solidFill>
                  <a:schemeClr val="tx1"/>
                </a:solidFill>
                <a:latin typeface="Calibri" panose="020F0502020204030204" pitchFamily="34" charset="0"/>
                <a:ea typeface="Calibri" panose="020F0502020204030204" pitchFamily="34" charset="0"/>
                <a:cs typeface="Calibri" panose="020F0502020204030204" pitchFamily="34" charset="0"/>
              </a:rPr>
              <a:t>What Information Must Be Provided to Records to Include on the Center File Review Tracking Log?</a:t>
            </a:r>
          </a:p>
        </p:txBody>
      </p:sp>
      <p:sp>
        <p:nvSpPr>
          <p:cNvPr id="12" name="TextBox 11">
            <a:extLst>
              <a:ext uri="{FF2B5EF4-FFF2-40B4-BE49-F238E27FC236}">
                <a16:creationId xmlns:a16="http://schemas.microsoft.com/office/drawing/2014/main" id="{E50F5890-4E54-B03E-4C91-DC0F8D130E4A}"/>
              </a:ext>
            </a:extLst>
          </p:cNvPr>
          <p:cNvSpPr txBox="1"/>
          <p:nvPr/>
        </p:nvSpPr>
        <p:spPr>
          <a:xfrm>
            <a:off x="682831" y="4734542"/>
            <a:ext cx="10729356" cy="1538434"/>
          </a:xfrm>
          <a:prstGeom prst="rect">
            <a:avLst/>
          </a:prstGeom>
          <a:noFill/>
        </p:spPr>
        <p:txBody>
          <a:bodyPr wrap="square" rtlCol="0">
            <a:spAutoFit/>
          </a:bodyPr>
          <a:lstStyle/>
          <a:p>
            <a:pPr lvl="1" algn="ctr">
              <a:lnSpc>
                <a:spcPct val="109000"/>
              </a:lnSpc>
              <a:spcBef>
                <a:spcPts val="600"/>
              </a:spcBef>
              <a:buClr>
                <a:schemeClr val="accent5"/>
              </a:buClr>
            </a:pPr>
            <a:r>
              <a:rPr lang="en-US" sz="2000" b="1">
                <a:latin typeface="Calibri" panose="020F0502020204030204" pitchFamily="34" charset="0"/>
                <a:ea typeface="Calibri" panose="020F0502020204030204" pitchFamily="34" charset="0"/>
                <a:cs typeface="Calibri" panose="020F0502020204030204" pitchFamily="34" charset="0"/>
              </a:rPr>
              <a:t>Answer:</a:t>
            </a:r>
            <a:r>
              <a:rPr lang="en-US" sz="2000">
                <a:latin typeface="Calibri" panose="020F0502020204030204" pitchFamily="34" charset="0"/>
                <a:ea typeface="Calibri" panose="020F0502020204030204" pitchFamily="34" charset="0"/>
                <a:cs typeface="Calibri" panose="020F0502020204030204" pitchFamily="34" charset="0"/>
              </a:rPr>
              <a:t> File review outcome information without any PHI.</a:t>
            </a:r>
          </a:p>
          <a:p>
            <a:pPr lvl="1" algn="ctr">
              <a:lnSpc>
                <a:spcPct val="109000"/>
              </a:lnSpc>
              <a:spcBef>
                <a:spcPts val="600"/>
              </a:spcBef>
              <a:buClr>
                <a:schemeClr val="accent5"/>
              </a:buClr>
            </a:pPr>
            <a:r>
              <a:rPr lang="en-US">
                <a:latin typeface="Calibri" panose="020F0502020204030204" pitchFamily="34" charset="0"/>
                <a:ea typeface="Calibri" panose="020F0502020204030204" pitchFamily="34" charset="0"/>
                <a:cs typeface="Calibri" panose="020F0502020204030204" pitchFamily="34" charset="0"/>
              </a:rPr>
              <a:t>Any Protected Health Information (PHI) (e.g., CMHC/TEAP) within the purple highlighted cells </a:t>
            </a:r>
            <a:r>
              <a:rPr lang="en-US" b="1" u="sng">
                <a:latin typeface="Calibri" panose="020F0502020204030204" pitchFamily="34" charset="0"/>
                <a:ea typeface="Calibri" panose="020F0502020204030204" pitchFamily="34" charset="0"/>
                <a:cs typeface="Calibri" panose="020F0502020204030204" pitchFamily="34" charset="0"/>
              </a:rPr>
              <a:t>MUST be redacted</a:t>
            </a:r>
            <a:r>
              <a:rPr lang="en-US">
                <a:latin typeface="Calibri" panose="020F0502020204030204" pitchFamily="34" charset="0"/>
                <a:ea typeface="Calibri" panose="020F0502020204030204" pitchFamily="34" charset="0"/>
                <a:cs typeface="Calibri" panose="020F0502020204030204" pitchFamily="34" charset="0"/>
              </a:rPr>
              <a:t>. For example, the HWD would only report the following to Records for the applicant above</a:t>
            </a:r>
            <a:r>
              <a:rPr lang="en-US" sz="2000">
                <a:latin typeface="Calibri" panose="020F0502020204030204" pitchFamily="34" charset="0"/>
                <a:ea typeface="Calibri" panose="020F0502020204030204" pitchFamily="34" charset="0"/>
                <a:cs typeface="Calibri" panose="020F0502020204030204" pitchFamily="34" charset="0"/>
              </a:rPr>
              <a:t>: </a:t>
            </a:r>
          </a:p>
          <a:p>
            <a:pPr lvl="1" algn="ctr">
              <a:lnSpc>
                <a:spcPct val="109000"/>
              </a:lnSpc>
              <a:spcBef>
                <a:spcPts val="600"/>
              </a:spcBef>
              <a:buClr>
                <a:schemeClr val="accent5"/>
              </a:buClr>
            </a:pPr>
            <a:r>
              <a:rPr lang="en-US" sz="2000" b="1">
                <a:solidFill>
                  <a:srgbClr val="00B0F0"/>
                </a:solidFill>
                <a:latin typeface="Calibri" panose="020F0502020204030204" pitchFamily="34" charset="0"/>
                <a:ea typeface="Calibri" panose="020F0502020204030204" pitchFamily="34" charset="0"/>
                <a:cs typeface="Calibri" panose="020F0502020204030204" pitchFamily="34" charset="0"/>
              </a:rPr>
              <a:t>“Davis, Mark (1234567) – recommending denial of enrollment to the Regional Office.”</a:t>
            </a:r>
          </a:p>
        </p:txBody>
      </p:sp>
      <p:pic>
        <p:nvPicPr>
          <p:cNvPr id="4" name="Picture 3">
            <a:extLst>
              <a:ext uri="{FF2B5EF4-FFF2-40B4-BE49-F238E27FC236}">
                <a16:creationId xmlns:a16="http://schemas.microsoft.com/office/drawing/2014/main" id="{49EA20FE-3BE3-309F-B412-05799B6F795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0889" y="1864107"/>
            <a:ext cx="11150221" cy="1106607"/>
          </a:xfrm>
          <a:prstGeom prst="rect">
            <a:avLst/>
          </a:prstGeom>
          <a:ln>
            <a:solidFill>
              <a:srgbClr val="00B0F0"/>
            </a:solidFill>
          </a:ln>
        </p:spPr>
      </p:pic>
      <p:pic>
        <p:nvPicPr>
          <p:cNvPr id="6" name="Picture 5">
            <a:extLst>
              <a:ext uri="{FF2B5EF4-FFF2-40B4-BE49-F238E27FC236}">
                <a16:creationId xmlns:a16="http://schemas.microsoft.com/office/drawing/2014/main" id="{1F1E6E98-3074-FE48-5270-72E5D3D2A9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5838" y="3133188"/>
            <a:ext cx="6020322" cy="1371719"/>
          </a:xfrm>
          <a:prstGeom prst="rect">
            <a:avLst/>
          </a:prstGeom>
          <a:ln>
            <a:solidFill>
              <a:srgbClr val="00B0F0"/>
            </a:solidFill>
          </a:ln>
        </p:spPr>
      </p:pic>
      <p:sp>
        <p:nvSpPr>
          <p:cNvPr id="2" name="TextBox 1">
            <a:extLst>
              <a:ext uri="{FF2B5EF4-FFF2-40B4-BE49-F238E27FC236}">
                <a16:creationId xmlns:a16="http://schemas.microsoft.com/office/drawing/2014/main" id="{0A3951B8-C41A-4F55-8DBC-65ACEF1CED58}"/>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37</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0836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DF8DA70-96EC-F004-0CC2-3E35A2C785F5}"/>
              </a:ext>
            </a:extLst>
          </p:cNvPr>
          <p:cNvSpPr>
            <a:spLocks noGrp="1"/>
          </p:cNvSpPr>
          <p:nvPr>
            <p:ph type="title"/>
          </p:nvPr>
        </p:nvSpPr>
        <p:spPr>
          <a:xfrm>
            <a:off x="838200" y="680411"/>
            <a:ext cx="10515600" cy="1125444"/>
          </a:xfrm>
        </p:spPr>
        <p:txBody>
          <a:bodyPr>
            <a:noAutofit/>
          </a:bodyPr>
          <a:lstStyle/>
          <a:p>
            <a:pPr algn="ctr"/>
            <a:r>
              <a:rPr lang="en-US">
                <a:solidFill>
                  <a:srgbClr val="00B0F0"/>
                </a:solidFill>
              </a:rPr>
              <a:t>Email Notification </a:t>
            </a:r>
            <a:r>
              <a:rPr lang="en-US"/>
              <a:t>of </a:t>
            </a:r>
            <a:r>
              <a:rPr lang="en-US" u="sng"/>
              <a:t>RECEIPT</a:t>
            </a:r>
            <a:r>
              <a:rPr lang="en-US"/>
              <a:t> </a:t>
            </a:r>
            <a:br>
              <a:rPr lang="en-US"/>
            </a:br>
            <a:r>
              <a:rPr lang="en-US"/>
              <a:t>of the Denial Submission</a:t>
            </a:r>
          </a:p>
        </p:txBody>
      </p:sp>
      <p:sp>
        <p:nvSpPr>
          <p:cNvPr id="8" name="Content Placeholder 7">
            <a:extLst>
              <a:ext uri="{FF2B5EF4-FFF2-40B4-BE49-F238E27FC236}">
                <a16:creationId xmlns:a16="http://schemas.microsoft.com/office/drawing/2014/main" id="{BAF23ED0-FBE7-4C94-6D07-AEE65225C926}"/>
              </a:ext>
            </a:extLst>
          </p:cNvPr>
          <p:cNvSpPr>
            <a:spLocks noGrp="1"/>
          </p:cNvSpPr>
          <p:nvPr>
            <p:ph idx="1"/>
          </p:nvPr>
        </p:nvSpPr>
        <p:spPr>
          <a:xfrm>
            <a:off x="1415562" y="2067902"/>
            <a:ext cx="9360877" cy="1191115"/>
          </a:xfrm>
        </p:spPr>
        <p:txBody>
          <a:bodyPr>
            <a:normAutofit/>
          </a:bodyPr>
          <a:lstStyle/>
          <a:p>
            <a:pPr marL="0" indent="0" algn="ctr">
              <a:buNone/>
            </a:pPr>
            <a:r>
              <a:rPr lang="en-US">
                <a:solidFill>
                  <a:schemeClr val="tx1"/>
                </a:solidFill>
              </a:rPr>
              <a:t>You will </a:t>
            </a:r>
            <a:r>
              <a:rPr lang="en-US" b="1" u="sng">
                <a:solidFill>
                  <a:schemeClr val="tx1"/>
                </a:solidFill>
              </a:rPr>
              <a:t>always</a:t>
            </a:r>
            <a:r>
              <a:rPr lang="en-US">
                <a:solidFill>
                  <a:schemeClr val="tx1"/>
                </a:solidFill>
              </a:rPr>
              <a:t> receive an email confirmation from Humanitas within 24-48 hours of flagging the file for review.</a:t>
            </a:r>
          </a:p>
        </p:txBody>
      </p:sp>
      <p:pic>
        <p:nvPicPr>
          <p:cNvPr id="3" name="Picture 2">
            <a:extLst>
              <a:ext uri="{FF2B5EF4-FFF2-40B4-BE49-F238E27FC236}">
                <a16:creationId xmlns:a16="http://schemas.microsoft.com/office/drawing/2014/main" id="{E105BE3A-18D4-058D-1310-4627BEEFE29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54275" y="3429000"/>
            <a:ext cx="9283451" cy="1834674"/>
          </a:xfrm>
          <a:prstGeom prst="rect">
            <a:avLst/>
          </a:prstGeom>
          <a:ln>
            <a:solidFill>
              <a:schemeClr val="tx1"/>
            </a:solidFill>
          </a:ln>
        </p:spPr>
      </p:pic>
      <p:cxnSp>
        <p:nvCxnSpPr>
          <p:cNvPr id="4" name="Straight Arrow Connector 3">
            <a:extLst>
              <a:ext uri="{FF2B5EF4-FFF2-40B4-BE49-F238E27FC236}">
                <a16:creationId xmlns:a16="http://schemas.microsoft.com/office/drawing/2014/main" id="{9F61B0B3-451C-459F-8373-A8266252AFEA}"/>
              </a:ext>
            </a:extLst>
          </p:cNvPr>
          <p:cNvCxnSpPr/>
          <p:nvPr/>
        </p:nvCxnSpPr>
        <p:spPr>
          <a:xfrm>
            <a:off x="2992320" y="3053372"/>
            <a:ext cx="0" cy="97276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4EE1440-61B2-869C-81C7-B02B3FBAA745}"/>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38</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0861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8000">
                  <a:schemeClr val="accent3"/>
                </a:gs>
                <a:gs pos="100000">
                  <a:schemeClr val="accent3">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85C8A08-69D3-444B-AE11-3334700843D4}"/>
              </a:ext>
            </a:extLst>
          </p:cNvPr>
          <p:cNvSpPr/>
          <p:nvPr/>
        </p:nvSpPr>
        <p:spPr>
          <a:xfrm>
            <a:off x="6297243" y="2337769"/>
            <a:ext cx="5056557" cy="1300036"/>
          </a:xfrm>
          <a:prstGeom prst="rect">
            <a:avLst/>
          </a:prstGeom>
        </p:spPr>
        <p:txBody>
          <a:bodyPr wrap="square" lIns="0" tIns="0" rIns="0" bIns="0" anchor="t">
            <a:spAutoFit/>
          </a:bodyPr>
          <a:lstStyle/>
          <a:p>
            <a:pPr lvl="0">
              <a:lnSpc>
                <a:spcPct val="120000"/>
              </a:lnSpc>
            </a:pPr>
            <a:r>
              <a:rPr lang="en-US" sz="2400">
                <a:latin typeface="Calibri" panose="020F0502020204030204" pitchFamily="34" charset="0"/>
                <a:ea typeface="Calibri" panose="020F0502020204030204" pitchFamily="34" charset="0"/>
                <a:cs typeface="Calibri" panose="020F0502020204030204" pitchFamily="34" charset="0"/>
              </a:rPr>
              <a:t>As we touched upon in Sections 3 and 4, Wellness must maintain its own internal tracking log.</a:t>
            </a:r>
            <a:endParaRPr lang="en-US" sz="2000">
              <a:latin typeface="Calibri" panose="020F0502020204030204" pitchFamily="34" charset="0"/>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1900C622-4965-45A8-AD4B-01986429C514}"/>
              </a:ext>
            </a:extLst>
          </p:cNvPr>
          <p:cNvSpPr/>
          <p:nvPr/>
        </p:nvSpPr>
        <p:spPr>
          <a:xfrm>
            <a:off x="6297243" y="1762103"/>
            <a:ext cx="5285200" cy="430887"/>
          </a:xfrm>
          <a:prstGeom prst="rect">
            <a:avLst/>
          </a:prstGeom>
        </p:spPr>
        <p:txBody>
          <a:bodyPr wrap="square" lIns="0" tIns="0" rIns="0" bIns="0">
            <a:spAutoFit/>
          </a:bodyPr>
          <a:lstStyle/>
          <a:p>
            <a:r>
              <a:rPr lang="da-DK" sz="2800" b="1">
                <a:solidFill>
                  <a:schemeClr val="accent3">
                    <a:lumMod val="75000"/>
                  </a:schemeClr>
                </a:solidFill>
                <a:latin typeface="Verdana Pro Black" panose="020B0A04030504040204" pitchFamily="34" charset="0"/>
                <a:ea typeface="+mj-ea"/>
                <a:cs typeface="Arial" panose="020B0604020202020204" pitchFamily="34" charset="0"/>
              </a:rPr>
              <a:t>Wellness</a:t>
            </a:r>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 Tracking Log</a:t>
            </a:r>
          </a:p>
        </p:txBody>
      </p:sp>
      <p:sp>
        <p:nvSpPr>
          <p:cNvPr id="25" name="Rectangle 24">
            <a:extLst>
              <a:ext uri="{FF2B5EF4-FFF2-40B4-BE49-F238E27FC236}">
                <a16:creationId xmlns:a16="http://schemas.microsoft.com/office/drawing/2014/main" id="{6906E973-4707-43D6-B9C4-7D0E6E3594FE}"/>
              </a:ext>
            </a:extLst>
          </p:cNvPr>
          <p:cNvSpPr/>
          <p:nvPr/>
        </p:nvSpPr>
        <p:spPr>
          <a:xfrm>
            <a:off x="6297243" y="1135561"/>
            <a:ext cx="5285200" cy="615553"/>
          </a:xfrm>
          <a:prstGeom prst="rect">
            <a:avLst/>
          </a:prstGeom>
        </p:spPr>
        <p:txBody>
          <a:bodyPr wrap="square" lIns="0" tIns="0" rIns="0" bIns="0">
            <a:spAutoFit/>
          </a:bodyPr>
          <a:lstStyle/>
          <a:p>
            <a:r>
              <a:rPr lang="da-DK" sz="4000" b="1">
                <a:solidFill>
                  <a:schemeClr val="accent3">
                    <a:lumMod val="75000"/>
                  </a:schemeClr>
                </a:solidFill>
                <a:latin typeface="Arial" panose="020B0604020202020204" pitchFamily="34" charset="0"/>
                <a:ea typeface="+mj-ea"/>
                <a:cs typeface="Arial" panose="020B0604020202020204" pitchFamily="34" charset="0"/>
              </a:rPr>
              <a:t>07</a:t>
            </a:r>
          </a:p>
        </p:txBody>
      </p:sp>
      <p:pic>
        <p:nvPicPr>
          <p:cNvPr id="4" name="Picture 3" descr="Office worker with coffee mug at desk">
            <a:extLst>
              <a:ext uri="{FF2B5EF4-FFF2-40B4-BE49-F238E27FC236}">
                <a16:creationId xmlns:a16="http://schemas.microsoft.com/office/drawing/2014/main" id="{F1CE04FA-372F-1D99-FAB5-5B93FD7F80F7}"/>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10273525" y="364938"/>
            <a:ext cx="1334327" cy="1324776"/>
          </a:xfrm>
          <a:prstGeom prst="flowChartConnector">
            <a:avLst/>
          </a:prstGeom>
          <a:ln w="28575">
            <a:solidFill>
              <a:schemeClr val="accent3"/>
            </a:solidFill>
          </a:ln>
        </p:spPr>
      </p:pic>
      <p:grpSp>
        <p:nvGrpSpPr>
          <p:cNvPr id="10" name="Group 9">
            <a:extLst>
              <a:ext uri="{FF2B5EF4-FFF2-40B4-BE49-F238E27FC236}">
                <a16:creationId xmlns:a16="http://schemas.microsoft.com/office/drawing/2014/main" id="{F9095028-8B09-C8CE-A658-E07F466E8758}"/>
              </a:ext>
            </a:extLst>
          </p:cNvPr>
          <p:cNvGrpSpPr/>
          <p:nvPr/>
        </p:nvGrpSpPr>
        <p:grpSpPr>
          <a:xfrm>
            <a:off x="10700511" y="5951907"/>
            <a:ext cx="653289" cy="653289"/>
            <a:chOff x="10700511" y="5822815"/>
            <a:chExt cx="653289" cy="653289"/>
          </a:xfrm>
        </p:grpSpPr>
        <p:sp>
          <p:nvSpPr>
            <p:cNvPr id="11" name="Oval 10">
              <a:hlinkClick r:id="rId4" action="ppaction://hlinksldjump"/>
              <a:extLst>
                <a:ext uri="{FF2B5EF4-FFF2-40B4-BE49-F238E27FC236}">
                  <a16:creationId xmlns:a16="http://schemas.microsoft.com/office/drawing/2014/main" id="{87111761-4FAC-35F9-380C-548F202B0D77}"/>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hlinkClick r:id="rId4" action="ppaction://hlinksldjump"/>
              <a:extLst>
                <a:ext uri="{FF2B5EF4-FFF2-40B4-BE49-F238E27FC236}">
                  <a16:creationId xmlns:a16="http://schemas.microsoft.com/office/drawing/2014/main" id="{7EBAF2A1-CAA4-6E5A-3983-3BA51D7B96FC}"/>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pic>
        <p:nvPicPr>
          <p:cNvPr id="13" name="Graphic 12" descr="Hamburger Menu Icon with solid fill">
            <a:extLst>
              <a:ext uri="{FF2B5EF4-FFF2-40B4-BE49-F238E27FC236}">
                <a16:creationId xmlns:a16="http://schemas.microsoft.com/office/drawing/2014/main" id="{4E022AED-40FD-FC96-184B-374D532BE5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6905" y="2192990"/>
            <a:ext cx="2119911" cy="2119911"/>
          </a:xfrm>
          <a:prstGeom prst="rect">
            <a:avLst/>
          </a:prstGeom>
        </p:spPr>
      </p:pic>
      <p:pic>
        <p:nvPicPr>
          <p:cNvPr id="24" name="Graphic 23" descr="Keyboard outline">
            <a:extLst>
              <a:ext uri="{FF2B5EF4-FFF2-40B4-BE49-F238E27FC236}">
                <a16:creationId xmlns:a16="http://schemas.microsoft.com/office/drawing/2014/main" id="{AEDAB7A9-669B-79F0-ADF1-6533A1501C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49660" y="4968279"/>
            <a:ext cx="914400" cy="914400"/>
          </a:xfrm>
          <a:prstGeom prst="rect">
            <a:avLst/>
          </a:prstGeom>
        </p:spPr>
      </p:pic>
      <p:sp>
        <p:nvSpPr>
          <p:cNvPr id="2" name="TextBox 1">
            <a:extLst>
              <a:ext uri="{FF2B5EF4-FFF2-40B4-BE49-F238E27FC236}">
                <a16:creationId xmlns:a16="http://schemas.microsoft.com/office/drawing/2014/main" id="{E18B88C2-D78F-10EC-A395-8468F2C20626}"/>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39</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3448432"/>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her hands out&#10;&#10;Description automatically generated">
            <a:extLst>
              <a:ext uri="{FF2B5EF4-FFF2-40B4-BE49-F238E27FC236}">
                <a16:creationId xmlns:a16="http://schemas.microsoft.com/office/drawing/2014/main" id="{F23CB58B-F7FD-90B6-7835-55D33AC747A6}"/>
              </a:ext>
            </a:extLst>
          </p:cNvPr>
          <p:cNvPicPr>
            <a:picLocks noChangeAspect="1"/>
          </p:cNvPicPr>
          <p:nvPr/>
        </p:nvPicPr>
        <p:blipFill rotWithShape="1">
          <a:blip r:embed="rId3"/>
          <a:srcRect l="1" t="9296" r="88912" b="7023"/>
          <a:stretch/>
        </p:blipFill>
        <p:spPr>
          <a:xfrm>
            <a:off x="0" y="0"/>
            <a:ext cx="1362913" cy="6858000"/>
          </a:xfrm>
          <a:prstGeom prst="rect">
            <a:avLst/>
          </a:prstGeom>
        </p:spPr>
      </p:pic>
      <p:pic>
        <p:nvPicPr>
          <p:cNvPr id="8" name="Picture 7" descr="A person with her hands out&#10;&#10;Description automatically generated">
            <a:extLst>
              <a:ext uri="{FF2B5EF4-FFF2-40B4-BE49-F238E27FC236}">
                <a16:creationId xmlns:a16="http://schemas.microsoft.com/office/drawing/2014/main" id="{DA56D64C-B920-8F95-B85F-589B5FD188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2913" y="0"/>
            <a:ext cx="10836243" cy="6858000"/>
          </a:xfrm>
          <a:prstGeom prst="rect">
            <a:avLst/>
          </a:prstGeom>
        </p:spPr>
      </p:pic>
      <p:cxnSp>
        <p:nvCxnSpPr>
          <p:cNvPr id="9" name="Straight Connector 8">
            <a:extLst>
              <a:ext uri="{FF2B5EF4-FFF2-40B4-BE49-F238E27FC236}">
                <a16:creationId xmlns:a16="http://schemas.microsoft.com/office/drawing/2014/main" id="{7432C99E-81AD-F142-A08A-01ADD8F7B515}"/>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3" name="Graphic 22" descr="Medical with solid fill">
            <a:extLst>
              <a:ext uri="{FF2B5EF4-FFF2-40B4-BE49-F238E27FC236}">
                <a16:creationId xmlns:a16="http://schemas.microsoft.com/office/drawing/2014/main" id="{6532E55D-8CE1-990E-FD14-C0D51D1D71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5671" y="229293"/>
            <a:ext cx="709814" cy="709814"/>
          </a:xfrm>
          <a:prstGeom prst="rect">
            <a:avLst/>
          </a:prstGeom>
        </p:spPr>
      </p:pic>
      <p:sp>
        <p:nvSpPr>
          <p:cNvPr id="2" name="TextBox 1">
            <a:extLst>
              <a:ext uri="{FF2B5EF4-FFF2-40B4-BE49-F238E27FC236}">
                <a16:creationId xmlns:a16="http://schemas.microsoft.com/office/drawing/2014/main" id="{A5199E42-FCBF-7FFF-9627-CC5D06AE5310}"/>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6283CA7D-F147-C146-B015-F0C3B82A17B7}"/>
              </a:ext>
            </a:extLst>
          </p:cNvPr>
          <p:cNvSpPr/>
          <p:nvPr/>
        </p:nvSpPr>
        <p:spPr>
          <a:xfrm>
            <a:off x="784628" y="602894"/>
            <a:ext cx="5486400" cy="2208339"/>
          </a:xfrm>
          <a:prstGeom prst="rect">
            <a:avLst/>
          </a:prstGeom>
        </p:spPr>
        <p:txBody>
          <a:bodyPr wrap="square" lIns="91440" tIns="0" rIns="0" bIns="0" anchor="ctr" anchorCtr="0">
            <a:noAutofit/>
          </a:bodyPr>
          <a:lstStyle/>
          <a:p>
            <a:pPr eaLnBrk="0" hangingPunct="0">
              <a:lnSpc>
                <a:spcPct val="109000"/>
              </a:lnSpc>
            </a:pPr>
            <a:r>
              <a:rPr lang="en-US" sz="2800" b="1">
                <a:ln w="0"/>
                <a:solidFill>
                  <a:srgbClr val="0070C0"/>
                </a:solidFill>
                <a:latin typeface="Verdana Pro Black" panose="020B0A04030504040204" pitchFamily="34" charset="0"/>
                <a:ea typeface="Calibri Light" charset="0"/>
                <a:cs typeface="Calibri" panose="020F0502020204030204" pitchFamily="34" charset="0"/>
              </a:rPr>
              <a:t>What are the roles </a:t>
            </a:r>
          </a:p>
          <a:p>
            <a:pPr eaLnBrk="0" hangingPunct="0">
              <a:lnSpc>
                <a:spcPct val="109000"/>
              </a:lnSpc>
            </a:pPr>
            <a:r>
              <a:rPr lang="en-US" sz="2800" b="1">
                <a:ln w="0"/>
                <a:solidFill>
                  <a:srgbClr val="0070C0"/>
                </a:solidFill>
                <a:latin typeface="Verdana Pro Black" panose="020B0A04030504040204" pitchFamily="34" charset="0"/>
                <a:ea typeface="Calibri Light" charset="0"/>
                <a:cs typeface="Calibri" panose="020F0502020204030204" pitchFamily="34" charset="0"/>
              </a:rPr>
              <a:t>and responsibilities</a:t>
            </a:r>
          </a:p>
          <a:p>
            <a:pPr eaLnBrk="0" hangingPunct="0">
              <a:lnSpc>
                <a:spcPct val="109000"/>
              </a:lnSpc>
            </a:pPr>
            <a:r>
              <a:rPr lang="en-US" sz="2800" b="1">
                <a:ln w="0"/>
                <a:solidFill>
                  <a:srgbClr val="0070C0"/>
                </a:solidFill>
                <a:latin typeface="Verdana Pro Black" panose="020B0A04030504040204" pitchFamily="34" charset="0"/>
                <a:ea typeface="Calibri Light" charset="0"/>
                <a:cs typeface="Calibri" panose="020F0502020204030204" pitchFamily="34" charset="0"/>
              </a:rPr>
              <a:t>of a </a:t>
            </a:r>
            <a:r>
              <a:rPr lang="en-US" sz="2800" b="1">
                <a:ln w="0"/>
                <a:latin typeface="Verdana Pro Black" panose="020B0A04030504040204" pitchFamily="34" charset="0"/>
                <a:ea typeface="Calibri Light" charset="0"/>
                <a:cs typeface="Calibri" panose="020F0502020204030204" pitchFamily="34" charset="0"/>
              </a:rPr>
              <a:t>File Review Coordinator?</a:t>
            </a:r>
          </a:p>
        </p:txBody>
      </p:sp>
    </p:spTree>
    <p:extLst>
      <p:ext uri="{BB962C8B-B14F-4D97-AF65-F5344CB8AC3E}">
        <p14:creationId xmlns:p14="http://schemas.microsoft.com/office/powerpoint/2010/main" val="2442186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BC771FF3-CA5A-5C23-05AD-B139D8BCB4DE}"/>
              </a:ext>
            </a:extLst>
          </p:cNvPr>
          <p:cNvSpPr/>
          <p:nvPr/>
        </p:nvSpPr>
        <p:spPr>
          <a:xfrm>
            <a:off x="105634" y="747570"/>
            <a:ext cx="7843284" cy="892552"/>
          </a:xfrm>
          <a:prstGeom prst="rect">
            <a:avLst/>
          </a:prstGeom>
        </p:spPr>
        <p:txBody>
          <a:bodyPr wrap="square">
            <a:spAutoFit/>
          </a:bodyPr>
          <a:lstStyle/>
          <a:p>
            <a:pPr lvl="0" algn="ctr"/>
            <a:r>
              <a:rPr lang="en-US" altLang="ko-KR" sz="3200" b="1">
                <a:solidFill>
                  <a:schemeClr val="accent3">
                    <a:lumMod val="75000"/>
                  </a:schemeClr>
                </a:solidFill>
                <a:latin typeface="Verdana Pro Black" panose="020B0A04030504040204" pitchFamily="34" charset="0"/>
                <a:ea typeface="맑은 고딕" panose="020B0503020000020004" pitchFamily="50" charset="-127"/>
              </a:rPr>
              <a:t>Wellness Tracking Log (WTL)</a:t>
            </a:r>
          </a:p>
          <a:p>
            <a:pPr lvl="0" algn="ctr"/>
            <a:r>
              <a:rPr lang="en-US" altLang="ko-KR" sz="2000">
                <a:latin typeface="+mj-lt"/>
                <a:ea typeface="맑은 고딕" panose="020B0503020000020004" pitchFamily="50" charset="-127"/>
              </a:rPr>
              <a:t>PRH Chapter 1: 1.5(R2)(b)</a:t>
            </a:r>
          </a:p>
        </p:txBody>
      </p:sp>
      <p:sp>
        <p:nvSpPr>
          <p:cNvPr id="13" name="직사각형 6">
            <a:extLst>
              <a:ext uri="{FF2B5EF4-FFF2-40B4-BE49-F238E27FC236}">
                <a16:creationId xmlns:a16="http://schemas.microsoft.com/office/drawing/2014/main" id="{A0D9CCAE-1FE3-49A3-3666-0983E5F0AB65}"/>
              </a:ext>
            </a:extLst>
          </p:cNvPr>
          <p:cNvSpPr/>
          <p:nvPr/>
        </p:nvSpPr>
        <p:spPr>
          <a:xfrm>
            <a:off x="8091616" y="1014271"/>
            <a:ext cx="3756065" cy="5361468"/>
          </a:xfrm>
          <a:prstGeom prst="rect">
            <a:avLst/>
          </a:prstGeom>
        </p:spPr>
        <p:txBody>
          <a:bodyPr wrap="square">
            <a:spAutoFit/>
          </a:bodyPr>
          <a:lstStyle/>
          <a:p>
            <a:pPr>
              <a:lnSpc>
                <a:spcPct val="109000"/>
              </a:lnSpc>
              <a:spcBef>
                <a:spcPts val="600"/>
              </a:spcBef>
            </a:pPr>
            <a:r>
              <a:rPr lang="en-US" altLang="ko-KR">
                <a:ea typeface="맑은 고딕" panose="020B0503020000020004" pitchFamily="50" charset="-127"/>
              </a:rPr>
              <a:t>Each applicant file review must be logged on the Wellness Tracking Log and every file </a:t>
            </a:r>
            <a:r>
              <a:rPr lang="en-US" altLang="ko-KR" b="1">
                <a:solidFill>
                  <a:schemeClr val="accent3">
                    <a:lumMod val="75000"/>
                  </a:schemeClr>
                </a:solidFill>
                <a:ea typeface="맑은 고딕" panose="020B0503020000020004" pitchFamily="50" charset="-127"/>
              </a:rPr>
              <a:t>must have a </a:t>
            </a:r>
            <a:r>
              <a:rPr lang="en-US" altLang="ko-KR" b="1" u="sng">
                <a:solidFill>
                  <a:schemeClr val="accent3">
                    <a:lumMod val="75000"/>
                  </a:schemeClr>
                </a:solidFill>
                <a:ea typeface="맑은 고딕" panose="020B0503020000020004" pitchFamily="50" charset="-127"/>
              </a:rPr>
              <a:t>final disposition (i.e., the conclusion or outcome of the applicant file review) documented.</a:t>
            </a:r>
            <a:r>
              <a:rPr lang="en-US" altLang="ko-KR" b="1">
                <a:solidFill>
                  <a:schemeClr val="accent3">
                    <a:lumMod val="75000"/>
                  </a:schemeClr>
                </a:solidFill>
                <a:ea typeface="맑은 고딕" panose="020B0503020000020004" pitchFamily="50" charset="-127"/>
              </a:rPr>
              <a:t> </a:t>
            </a:r>
          </a:p>
          <a:p>
            <a:pPr>
              <a:lnSpc>
                <a:spcPct val="109000"/>
              </a:lnSpc>
              <a:spcBef>
                <a:spcPts val="600"/>
              </a:spcBef>
            </a:pPr>
            <a:r>
              <a:rPr lang="en-US" altLang="ko-KR">
                <a:ea typeface="맑은 고딕" panose="020B0503020000020004" pitchFamily="50" charset="-127"/>
              </a:rPr>
              <a:t>The HWD </a:t>
            </a:r>
            <a:r>
              <a:rPr lang="en-US" altLang="ko-KR" b="1" u="sng">
                <a:ea typeface="맑은 고딕" panose="020B0503020000020004" pitchFamily="50" charset="-127"/>
              </a:rPr>
              <a:t>must report</a:t>
            </a:r>
            <a:r>
              <a:rPr lang="en-US" altLang="ko-KR" b="1">
                <a:ea typeface="맑은 고딕" panose="020B0503020000020004" pitchFamily="50" charset="-127"/>
              </a:rPr>
              <a:t> </a:t>
            </a:r>
            <a:r>
              <a:rPr lang="en-US" altLang="ko-KR">
                <a:ea typeface="맑은 고딕" panose="020B0503020000020004" pitchFamily="50" charset="-127"/>
              </a:rPr>
              <a:t>the </a:t>
            </a:r>
            <a:r>
              <a:rPr lang="en-US" altLang="ko-KR" b="1">
                <a:ea typeface="맑은 고딕" panose="020B0503020000020004" pitchFamily="50" charset="-127"/>
              </a:rPr>
              <a:t>information recorded in the “peach” columns </a:t>
            </a:r>
            <a:r>
              <a:rPr lang="en-US" altLang="ko-KR">
                <a:ea typeface="맑은 고딕" panose="020B0503020000020004" pitchFamily="50" charset="-127"/>
              </a:rPr>
              <a:t>to Records for inclusion in the Center’s File Review Tracking log. </a:t>
            </a:r>
          </a:p>
          <a:p>
            <a:pPr marL="285750" indent="-285750">
              <a:lnSpc>
                <a:spcPct val="109000"/>
              </a:lnSpc>
              <a:spcBef>
                <a:spcPts val="600"/>
              </a:spcBef>
              <a:buFont typeface="Wingdings" panose="05000000000000000000" pitchFamily="2" charset="2"/>
              <a:buChar char="§"/>
            </a:pPr>
            <a:r>
              <a:rPr lang="en-US" altLang="ko-KR" b="1">
                <a:ea typeface="맑은 고딕" panose="020B0503020000020004" pitchFamily="50" charset="-127"/>
              </a:rPr>
              <a:t>Protected Health Information</a:t>
            </a:r>
            <a:r>
              <a:rPr lang="en-US" altLang="ko-KR">
                <a:ea typeface="맑은 고딕" panose="020B0503020000020004" pitchFamily="50" charset="-127"/>
              </a:rPr>
              <a:t>, such as titles of QHPs, medical or special education document references, etc. </a:t>
            </a:r>
            <a:r>
              <a:rPr lang="en-US" altLang="ko-KR" b="1" u="sng">
                <a:solidFill>
                  <a:schemeClr val="accent3">
                    <a:lumMod val="75000"/>
                  </a:schemeClr>
                </a:solidFill>
                <a:ea typeface="맑은 고딕" panose="020B0503020000020004" pitchFamily="50" charset="-127"/>
              </a:rPr>
              <a:t>must be redacted </a:t>
            </a:r>
            <a:r>
              <a:rPr lang="en-US" altLang="ko-KR">
                <a:ea typeface="맑은 고딕" panose="020B0503020000020004" pitchFamily="50" charset="-127"/>
              </a:rPr>
              <a:t>and only documented on the Wellness Tracking Log.</a:t>
            </a:r>
          </a:p>
        </p:txBody>
      </p:sp>
      <p:graphicFrame>
        <p:nvGraphicFramePr>
          <p:cNvPr id="18" name="Table 18">
            <a:extLst>
              <a:ext uri="{FF2B5EF4-FFF2-40B4-BE49-F238E27FC236}">
                <a16:creationId xmlns:a16="http://schemas.microsoft.com/office/drawing/2014/main" id="{B741F64B-1956-8A65-65B6-1F0C4F689AC3}"/>
              </a:ext>
            </a:extLst>
          </p:cNvPr>
          <p:cNvGraphicFramePr>
            <a:graphicFrameLocks noGrp="1"/>
          </p:cNvGraphicFramePr>
          <p:nvPr>
            <p:extLst>
              <p:ext uri="{D42A27DB-BD31-4B8C-83A1-F6EECF244321}">
                <p14:modId xmlns:p14="http://schemas.microsoft.com/office/powerpoint/2010/main" val="1035958159"/>
              </p:ext>
            </p:extLst>
          </p:nvPr>
        </p:nvGraphicFramePr>
        <p:xfrm>
          <a:off x="711540" y="1687147"/>
          <a:ext cx="7237378" cy="4015716"/>
        </p:xfrm>
        <a:graphic>
          <a:graphicData uri="http://schemas.openxmlformats.org/drawingml/2006/table">
            <a:tbl>
              <a:tblPr firstRow="1" bandRow="1">
                <a:tableStyleId>{5C22544A-7EE6-4342-B048-85BDC9FD1C3A}</a:tableStyleId>
              </a:tblPr>
              <a:tblGrid>
                <a:gridCol w="3618689">
                  <a:extLst>
                    <a:ext uri="{9D8B030D-6E8A-4147-A177-3AD203B41FA5}">
                      <a16:colId xmlns:a16="http://schemas.microsoft.com/office/drawing/2014/main" val="172460337"/>
                    </a:ext>
                  </a:extLst>
                </a:gridCol>
                <a:gridCol w="3618689">
                  <a:extLst>
                    <a:ext uri="{9D8B030D-6E8A-4147-A177-3AD203B41FA5}">
                      <a16:colId xmlns:a16="http://schemas.microsoft.com/office/drawing/2014/main" val="745709870"/>
                    </a:ext>
                  </a:extLst>
                </a:gridCol>
              </a:tblGrid>
              <a:tr h="483670">
                <a:tc gridSpan="2">
                  <a:txBody>
                    <a:bodyPr/>
                    <a:lstStyle/>
                    <a:p>
                      <a:pPr algn="ctr"/>
                      <a:r>
                        <a:rPr lang="en-US" sz="200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rPr>
                        <a:t>Wellness Tracking Log Components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8504940"/>
                  </a:ext>
                </a:extLst>
              </a:tr>
              <a:tr h="446465">
                <a:tc>
                  <a:txBody>
                    <a:bodyPr/>
                    <a:lstStyle/>
                    <a:p>
                      <a:r>
                        <a:rPr lang="en-US">
                          <a:latin typeface="Calibri" panose="020F0502020204030204" pitchFamily="34" charset="0"/>
                          <a:ea typeface="Calibri" panose="020F0502020204030204" pitchFamily="34" charset="0"/>
                          <a:cs typeface="Calibri" panose="020F0502020204030204" pitchFamily="34" charset="0"/>
                        </a:rPr>
                        <a:t>HWD Reviewer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a:latin typeface="Calibri" panose="020F0502020204030204" pitchFamily="34" charset="0"/>
                          <a:ea typeface="Calibri" panose="020F0502020204030204" pitchFamily="34" charset="0"/>
                          <a:cs typeface="Calibri" panose="020F0502020204030204" pitchFamily="34" charset="0"/>
                        </a:rPr>
                        <a:t>QHP #2 Assigned File to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699791"/>
                  </a:ext>
                </a:extLst>
              </a:tr>
              <a:tr h="446465">
                <a:tc>
                  <a:txBody>
                    <a:bodyPr/>
                    <a:lstStyle/>
                    <a:p>
                      <a:r>
                        <a:rPr lang="en-US">
                          <a:latin typeface="Calibri" panose="020F0502020204030204" pitchFamily="34" charset="0"/>
                          <a:ea typeface="Calibri" panose="020F0502020204030204" pitchFamily="34" charset="0"/>
                          <a:cs typeface="Calibri" panose="020F0502020204030204" pitchFamily="34" charset="0"/>
                        </a:rPr>
                        <a:t>Date HWD Review Complete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a:latin typeface="Calibri" panose="020F0502020204030204" pitchFamily="34" charset="0"/>
                          <a:ea typeface="Calibri" panose="020F0502020204030204" pitchFamily="34" charset="0"/>
                          <a:cs typeface="Calibri" panose="020F0502020204030204" pitchFamily="34" charset="0"/>
                        </a:rPr>
                        <a:t>Date QHP #2 Review Complete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1268880"/>
                  </a:ext>
                </a:extLst>
              </a:tr>
              <a:tr h="862266">
                <a:tc>
                  <a:txBody>
                    <a:bodyPr/>
                    <a:lstStyle/>
                    <a:p>
                      <a:r>
                        <a:rPr lang="en-US">
                          <a:latin typeface="Calibri" panose="020F0502020204030204" pitchFamily="34" charset="0"/>
                          <a:ea typeface="Calibri" panose="020F0502020204030204" pitchFamily="34" charset="0"/>
                          <a:cs typeface="Calibri" panose="020F0502020204030204" pitchFamily="34" charset="0"/>
                        </a:rPr>
                        <a:t>Non-health DC Reviewer </a:t>
                      </a:r>
                      <a:r>
                        <a:rPr lang="en-US" sz="1600">
                          <a:latin typeface="Calibri" panose="020F0502020204030204" pitchFamily="34" charset="0"/>
                          <a:ea typeface="Calibri" panose="020F0502020204030204" pitchFamily="34" charset="0"/>
                          <a:cs typeface="Calibri" panose="020F0502020204030204" pitchFamily="34" charset="0"/>
                        </a:rPr>
                        <a:t>(if the HWD does not review the non-health documents)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a:latin typeface="Calibri" panose="020F0502020204030204" pitchFamily="34" charset="0"/>
                          <a:ea typeface="Calibri" panose="020F0502020204030204" pitchFamily="34" charset="0"/>
                          <a:cs typeface="Calibri" panose="020F0502020204030204" pitchFamily="34" charset="0"/>
                        </a:rPr>
                        <a:t>Wellness Disposition or Outcome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34393965"/>
                  </a:ext>
                </a:extLst>
              </a:tr>
              <a:tr h="881406">
                <a:tc>
                  <a:txBody>
                    <a:bodyPr/>
                    <a:lstStyle/>
                    <a:p>
                      <a:r>
                        <a:rPr lang="en-US">
                          <a:latin typeface="Calibri" panose="020F0502020204030204" pitchFamily="34" charset="0"/>
                          <a:ea typeface="Calibri" panose="020F0502020204030204" pitchFamily="34" charset="0"/>
                          <a:cs typeface="Calibri" panose="020F0502020204030204" pitchFamily="34" charset="0"/>
                        </a:rPr>
                        <a:t>Date Non-health DC Review Complete </a:t>
                      </a:r>
                      <a:r>
                        <a:rPr lang="en-US" sz="1600">
                          <a:latin typeface="Calibri" panose="020F0502020204030204" pitchFamily="34" charset="0"/>
                          <a:ea typeface="Calibri" panose="020F0502020204030204" pitchFamily="34" charset="0"/>
                          <a:cs typeface="Calibri" panose="020F0502020204030204" pitchFamily="34" charset="0"/>
                        </a:rPr>
                        <a:t>(if the HWD does not review the non health documents)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a:latin typeface="Calibri" panose="020F0502020204030204" pitchFamily="34" charset="0"/>
                          <a:ea typeface="Calibri" panose="020F0502020204030204" pitchFamily="34" charset="0"/>
                          <a:cs typeface="Calibri" panose="020F0502020204030204" pitchFamily="34" charset="0"/>
                        </a:rPr>
                        <a:t>Wellness Disposition or Outcome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81655108"/>
                  </a:ext>
                </a:extLst>
              </a:tr>
              <a:tr h="446465">
                <a:tc>
                  <a:txBody>
                    <a:bodyPr/>
                    <a:lstStyle/>
                    <a:p>
                      <a:r>
                        <a:rPr lang="en-US">
                          <a:latin typeface="Calibri" panose="020F0502020204030204" pitchFamily="34" charset="0"/>
                          <a:ea typeface="Calibri" panose="020F0502020204030204" pitchFamily="34" charset="0"/>
                          <a:cs typeface="Calibri" panose="020F0502020204030204" pitchFamily="34" charset="0"/>
                        </a:rPr>
                        <a:t>QHP #1 Assigned File to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Comments (PHI Redacted)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529905"/>
                  </a:ext>
                </a:extLst>
              </a:tr>
              <a:tr h="446465">
                <a:tc>
                  <a:txBody>
                    <a:bodyPr/>
                    <a:lstStyle/>
                    <a:p>
                      <a:r>
                        <a:rPr lang="en-US">
                          <a:latin typeface="Calibri" panose="020F0502020204030204" pitchFamily="34" charset="0"/>
                          <a:ea typeface="Calibri" panose="020F0502020204030204" pitchFamily="34" charset="0"/>
                          <a:cs typeface="Calibri" panose="020F0502020204030204" pitchFamily="34" charset="0"/>
                        </a:rPr>
                        <a:t>Date QHP #1 Review Complete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latin typeface="Calibri" panose="020F0502020204030204" pitchFamily="34" charset="0"/>
                        <a:ea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0842322"/>
                  </a:ext>
                </a:extLst>
              </a:tr>
            </a:tbl>
          </a:graphicData>
        </a:graphic>
      </p:graphicFrame>
      <p:sp>
        <p:nvSpPr>
          <p:cNvPr id="4" name="TextBox 3">
            <a:extLst>
              <a:ext uri="{FF2B5EF4-FFF2-40B4-BE49-F238E27FC236}">
                <a16:creationId xmlns:a16="http://schemas.microsoft.com/office/drawing/2014/main" id="{67DB71AC-5A1D-2B3E-ACD9-A04F47626532}"/>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40</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FE3CAD08-D9B4-A1F7-3991-5BC1B2011A76}"/>
              </a:ext>
            </a:extLst>
          </p:cNvPr>
          <p:cNvSpPr txBox="1">
            <a:spLocks/>
          </p:cNvSpPr>
          <p:nvPr/>
        </p:nvSpPr>
        <p:spPr>
          <a:xfrm>
            <a:off x="488545" y="6051572"/>
            <a:ext cx="7460373" cy="570090"/>
          </a:xfrm>
          <a:prstGeom prst="rect">
            <a:avLst/>
          </a:prstGeom>
        </p:spPr>
        <p:txBody>
          <a:bodyPr lIns="91440" tIns="45720" rIns="91440" bIns="45720" anchor="t"/>
          <a:lstStyle>
            <a:lvl1pPr algn="l" defTabSz="914400" rtl="0" eaLnBrk="1" latinLnBrk="0" hangingPunct="1">
              <a:lnSpc>
                <a:spcPct val="90000"/>
              </a:lnSpc>
              <a:spcBef>
                <a:spcPct val="0"/>
              </a:spcBef>
              <a:buNone/>
              <a:defRPr sz="4400" b="1" kern="1200">
                <a:solidFill>
                  <a:schemeClr val="accent1"/>
                </a:solidFill>
                <a:latin typeface="Montserrat" panose="00000500000000000000" pitchFamily="2" charset="0"/>
                <a:ea typeface="+mj-ea"/>
                <a:cs typeface="+mj-cs"/>
              </a:defRPr>
            </a:lvl1pPr>
          </a:lstStyle>
          <a:p>
            <a:pPr algn="ctr"/>
            <a:endParaRPr lang="en-US" sz="1400" b="0">
              <a:solidFill>
                <a:schemeClr val="tx1"/>
              </a:solidFill>
              <a:latin typeface="+mn-lt"/>
              <a:ea typeface="Roboto"/>
              <a:cs typeface="Roboto"/>
            </a:endParaRPr>
          </a:p>
        </p:txBody>
      </p:sp>
      <p:sp>
        <p:nvSpPr>
          <p:cNvPr id="7" name="TextBox 6">
            <a:extLst>
              <a:ext uri="{FF2B5EF4-FFF2-40B4-BE49-F238E27FC236}">
                <a16:creationId xmlns:a16="http://schemas.microsoft.com/office/drawing/2014/main" id="{186A1E32-098B-546F-2CF1-7A57B03621AB}"/>
              </a:ext>
            </a:extLst>
          </p:cNvPr>
          <p:cNvSpPr txBox="1"/>
          <p:nvPr/>
        </p:nvSpPr>
        <p:spPr>
          <a:xfrm>
            <a:off x="1178502" y="5749889"/>
            <a:ext cx="6612948" cy="461665"/>
          </a:xfrm>
          <a:prstGeom prst="rect">
            <a:avLst/>
          </a:prstGeom>
          <a:noFill/>
        </p:spPr>
        <p:txBody>
          <a:bodyPr wrap="square">
            <a:spAutoFit/>
          </a:bodyPr>
          <a:lstStyle/>
          <a:p>
            <a:pPr algn="ctr"/>
            <a:r>
              <a:rPr lang="en-US" sz="1200">
                <a:hlinkClick r:id="rId3"/>
              </a:rPr>
              <a:t>https://supportservices.jobcorps.gov/disability/Documents/AFR%20Docs/Sample%20Wellness%20Tracking%20Log.xlsx</a:t>
            </a:r>
            <a:endParaRPr lang="en-US" sz="1200"/>
          </a:p>
        </p:txBody>
      </p:sp>
    </p:spTree>
    <p:extLst>
      <p:ext uri="{BB962C8B-B14F-4D97-AF65-F5344CB8AC3E}">
        <p14:creationId xmlns:p14="http://schemas.microsoft.com/office/powerpoint/2010/main" val="2379943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A9082-BE13-E587-6E9A-63F956CEFFA3}"/>
              </a:ext>
            </a:extLst>
          </p:cNvPr>
          <p:cNvSpPr>
            <a:spLocks noGrp="1"/>
          </p:cNvSpPr>
          <p:nvPr>
            <p:ph type="title"/>
          </p:nvPr>
        </p:nvSpPr>
        <p:spPr>
          <a:xfrm>
            <a:off x="838200" y="494727"/>
            <a:ext cx="10515600" cy="487698"/>
          </a:xfrm>
        </p:spPr>
        <p:txBody>
          <a:bodyPr/>
          <a:lstStyle/>
          <a:p>
            <a:pPr algn="ctr"/>
            <a:r>
              <a:rPr lang="en-US">
                <a:solidFill>
                  <a:schemeClr val="accent3">
                    <a:lumMod val="75000"/>
                  </a:schemeClr>
                </a:solidFill>
              </a:rPr>
              <a:t>Other</a:t>
            </a:r>
            <a:r>
              <a:rPr lang="en-US"/>
              <a:t> WTL Maintenance Considerations</a:t>
            </a:r>
          </a:p>
        </p:txBody>
      </p:sp>
      <p:pic>
        <p:nvPicPr>
          <p:cNvPr id="8" name="Picture 7" descr="A person with curly hair and a brown shirt&#10;&#10;Description automatically generated">
            <a:extLst>
              <a:ext uri="{FF2B5EF4-FFF2-40B4-BE49-F238E27FC236}">
                <a16:creationId xmlns:a16="http://schemas.microsoft.com/office/drawing/2014/main" id="{818CDED4-8EC2-4DD1-7732-F6743C4BD8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8200" y="1162453"/>
            <a:ext cx="10445285" cy="5695547"/>
          </a:xfrm>
          <a:prstGeom prst="rect">
            <a:avLst/>
          </a:prstGeom>
        </p:spPr>
      </p:pic>
      <p:sp>
        <p:nvSpPr>
          <p:cNvPr id="3" name="Content Placeholder 2">
            <a:extLst>
              <a:ext uri="{FF2B5EF4-FFF2-40B4-BE49-F238E27FC236}">
                <a16:creationId xmlns:a16="http://schemas.microsoft.com/office/drawing/2014/main" id="{CAEC1914-BE7E-5BBD-43B6-BCD83414F1A7}"/>
              </a:ext>
            </a:extLst>
          </p:cNvPr>
          <p:cNvSpPr>
            <a:spLocks noGrp="1"/>
          </p:cNvSpPr>
          <p:nvPr>
            <p:ph idx="1"/>
          </p:nvPr>
        </p:nvSpPr>
        <p:spPr>
          <a:xfrm>
            <a:off x="5889417" y="1668505"/>
            <a:ext cx="5162177" cy="3467466"/>
          </a:xfrm>
        </p:spPr>
        <p:txBody>
          <a:bodyPr>
            <a:normAutofit/>
          </a:bodyPr>
          <a:lstStyle/>
          <a:p>
            <a:pPr>
              <a:buClr>
                <a:schemeClr val="tx1"/>
              </a:buClr>
            </a:pPr>
            <a:r>
              <a:rPr lang="en-US" sz="2400" b="1" u="sng">
                <a:solidFill>
                  <a:schemeClr val="accent3">
                    <a:lumMod val="75000"/>
                  </a:schemeClr>
                </a:solidFill>
              </a:rPr>
              <a:t>DO</a:t>
            </a:r>
            <a:r>
              <a:rPr lang="en-US" sz="2400" b="1">
                <a:solidFill>
                  <a:schemeClr val="accent3"/>
                </a:solidFill>
              </a:rPr>
              <a:t> </a:t>
            </a:r>
            <a:r>
              <a:rPr lang="en-US" sz="2400">
                <a:solidFill>
                  <a:schemeClr val="tx1"/>
                </a:solidFill>
              </a:rPr>
              <a:t>ensure the WTL comments clearly explain the outcome of the applicant review to include the:</a:t>
            </a:r>
          </a:p>
          <a:p>
            <a:pPr lvl="1">
              <a:buClr>
                <a:schemeClr val="tx1"/>
              </a:buClr>
            </a:pPr>
            <a:r>
              <a:rPr lang="en-US" sz="2000">
                <a:solidFill>
                  <a:schemeClr val="tx1"/>
                </a:solidFill>
              </a:rPr>
              <a:t># of attempts to contact an applicant (which must at least be 2 attempts) </a:t>
            </a:r>
          </a:p>
          <a:p>
            <a:pPr lvl="2">
              <a:buClr>
                <a:schemeClr val="tx1"/>
              </a:buClr>
            </a:pPr>
            <a:r>
              <a:rPr lang="en-US" sz="1800">
                <a:solidFill>
                  <a:schemeClr val="tx1"/>
                </a:solidFill>
              </a:rPr>
              <a:t>the dates of those attempts to contact</a:t>
            </a:r>
          </a:p>
          <a:p>
            <a:pPr lvl="1">
              <a:buClr>
                <a:schemeClr val="tx1"/>
              </a:buClr>
            </a:pPr>
            <a:r>
              <a:rPr lang="en-US" sz="2000">
                <a:solidFill>
                  <a:schemeClr val="tx1"/>
                </a:solidFill>
              </a:rPr>
              <a:t>collaboration with Admissions Services</a:t>
            </a:r>
          </a:p>
          <a:p>
            <a:pPr lvl="1">
              <a:buClr>
                <a:schemeClr val="tx1"/>
              </a:buClr>
            </a:pPr>
            <a:r>
              <a:rPr lang="en-US" sz="2000">
                <a:solidFill>
                  <a:schemeClr val="tx1"/>
                </a:solidFill>
              </a:rPr>
              <a:t>the outcome of the efforts to contact*</a:t>
            </a:r>
          </a:p>
          <a:p>
            <a:pPr marL="457200" lvl="1" indent="0">
              <a:buNone/>
            </a:pPr>
            <a:endParaRPr lang="en-US"/>
          </a:p>
        </p:txBody>
      </p:sp>
      <p:sp>
        <p:nvSpPr>
          <p:cNvPr id="6" name="TextBox 5">
            <a:extLst>
              <a:ext uri="{FF2B5EF4-FFF2-40B4-BE49-F238E27FC236}">
                <a16:creationId xmlns:a16="http://schemas.microsoft.com/office/drawing/2014/main" id="{F818788B-BAA7-2B8A-28C8-F24449B5F9A4}"/>
              </a:ext>
            </a:extLst>
          </p:cNvPr>
          <p:cNvSpPr txBox="1"/>
          <p:nvPr/>
        </p:nvSpPr>
        <p:spPr>
          <a:xfrm>
            <a:off x="6116974" y="5315999"/>
            <a:ext cx="4707061" cy="1477328"/>
          </a:xfrm>
          <a:prstGeom prst="rect">
            <a:avLst/>
          </a:prstGeom>
          <a:noFill/>
        </p:spPr>
        <p:txBody>
          <a:bodyPr wrap="square">
            <a:spAutoFit/>
          </a:bodyPr>
          <a:lstStyle/>
          <a:p>
            <a:pPr marL="457223" lvl="1" algn="ctr"/>
            <a:r>
              <a:rPr lang="en-US" i="1"/>
              <a:t>*This information also should be provided to Records for inclusion on the Center File Review Tracking Log. Remember to redact any Protected Health Information.</a:t>
            </a:r>
          </a:p>
        </p:txBody>
      </p:sp>
      <p:sp>
        <p:nvSpPr>
          <p:cNvPr id="4" name="TextBox 3">
            <a:extLst>
              <a:ext uri="{FF2B5EF4-FFF2-40B4-BE49-F238E27FC236}">
                <a16:creationId xmlns:a16="http://schemas.microsoft.com/office/drawing/2014/main" id="{7D58A2C1-C2BC-3584-D01C-4EEECA769205}"/>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41</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7805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8000">
                  <a:schemeClr val="accent4"/>
                </a:gs>
                <a:gs pos="100000">
                  <a:schemeClr val="accent4">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4" name="Group 23">
            <a:extLst>
              <a:ext uri="{FF2B5EF4-FFF2-40B4-BE49-F238E27FC236}">
                <a16:creationId xmlns:a16="http://schemas.microsoft.com/office/drawing/2014/main" id="{C1E2F71D-BC2D-497C-9774-4C4F023C1FFC}"/>
              </a:ext>
            </a:extLst>
          </p:cNvPr>
          <p:cNvGrpSpPr/>
          <p:nvPr/>
        </p:nvGrpSpPr>
        <p:grpSpPr>
          <a:xfrm>
            <a:off x="10700511" y="5951907"/>
            <a:ext cx="653289" cy="653289"/>
            <a:chOff x="10700511" y="5822815"/>
            <a:chExt cx="653289" cy="653289"/>
          </a:xfrm>
        </p:grpSpPr>
        <p:sp>
          <p:nvSpPr>
            <p:cNvPr id="23" name="Oval 22">
              <a:hlinkClick r:id="rId3" action="ppaction://hlinksldjump"/>
              <a:extLst>
                <a:ext uri="{FF2B5EF4-FFF2-40B4-BE49-F238E27FC236}">
                  <a16:creationId xmlns:a16="http://schemas.microsoft.com/office/drawing/2014/main" id="{30F683B7-ED89-495E-A467-EAB5AFAC9858}"/>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hlinkClick r:id="rId3" action="ppaction://hlinksldjump"/>
              <a:extLst>
                <a:ext uri="{FF2B5EF4-FFF2-40B4-BE49-F238E27FC236}">
                  <a16:creationId xmlns:a16="http://schemas.microsoft.com/office/drawing/2014/main" id="{AE405844-82DF-42B6-9BB8-3797CBCA6623}"/>
                </a:ext>
              </a:extLst>
            </p:cNvPr>
            <p:cNvPicPr>
              <a:picLocks noChangeAspect="1"/>
            </p:cNvPicPr>
            <p:nvPr/>
          </p:nvPicPr>
          <p:blipFill>
            <a:blip r:embed="rId4">
              <a:lum bright="100000" contrast="-70000"/>
            </a:blip>
            <a:stretch>
              <a:fillRect/>
            </a:stretch>
          </p:blipFill>
          <p:spPr>
            <a:xfrm>
              <a:off x="10845078" y="5967594"/>
              <a:ext cx="364155" cy="363730"/>
            </a:xfrm>
            <a:prstGeom prst="rect">
              <a:avLst/>
            </a:prstGeom>
          </p:spPr>
        </p:pic>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1E48555-C860-4820-9D5A-7DE9C2047F40}"/>
              </a:ext>
            </a:extLst>
          </p:cNvPr>
          <p:cNvSpPr/>
          <p:nvPr/>
        </p:nvSpPr>
        <p:spPr>
          <a:xfrm>
            <a:off x="5799118" y="2385438"/>
            <a:ext cx="5410115" cy="4402424"/>
          </a:xfrm>
          <a:prstGeom prst="rect">
            <a:avLst/>
          </a:prstGeom>
        </p:spPr>
        <p:txBody>
          <a:bodyPr wrap="square" lIns="0" tIns="0" rIns="0" bIns="0" anchor="t">
            <a:spAutoFit/>
          </a:bodyPr>
          <a:lstStyle/>
          <a:p>
            <a:pPr marL="342900" lvl="0" indent="-342900">
              <a:lnSpc>
                <a:spcPct val="120000"/>
              </a:lnSpc>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Ensure that there is a </a:t>
            </a:r>
            <a:r>
              <a:rPr lang="en-US" sz="2400" b="1">
                <a:solidFill>
                  <a:schemeClr val="accent5"/>
                </a:solidFill>
                <a:latin typeface="Calibri" panose="020F0502020204030204" pitchFamily="34" charset="0"/>
                <a:ea typeface="Calibri" panose="020F0502020204030204" pitchFamily="34" charset="0"/>
                <a:cs typeface="Calibri" panose="020F0502020204030204" pitchFamily="34" charset="0"/>
              </a:rPr>
              <a:t>process for requesting extensions </a:t>
            </a:r>
            <a:r>
              <a:rPr lang="en-US" sz="2400">
                <a:latin typeface="Calibri" panose="020F0502020204030204" pitchFamily="34" charset="0"/>
                <a:ea typeface="Calibri" panose="020F0502020204030204" pitchFamily="34" charset="0"/>
                <a:cs typeface="Calibri" panose="020F0502020204030204" pitchFamily="34" charset="0"/>
              </a:rPr>
              <a:t>of time when needed for extenuating circumstances. </a:t>
            </a:r>
            <a:r>
              <a:rPr lang="en-US" sz="2400" i="1">
                <a:latin typeface="Calibri" panose="020F0502020204030204" pitchFamily="34" charset="0"/>
                <a:ea typeface="Calibri" panose="020F0502020204030204" pitchFamily="34" charset="0"/>
                <a:cs typeface="Calibri" panose="020F0502020204030204" pitchFamily="34" charset="0"/>
              </a:rPr>
              <a:t>Reminder</a:t>
            </a:r>
            <a:r>
              <a:rPr lang="en-US" sz="2400">
                <a:latin typeface="Calibri" panose="020F0502020204030204" pitchFamily="34" charset="0"/>
                <a:ea typeface="Calibri" panose="020F0502020204030204" pitchFamily="34" charset="0"/>
                <a:cs typeface="Calibri" panose="020F0502020204030204" pitchFamily="34" charset="0"/>
              </a:rPr>
              <a:t>, extensions of time are not permitted for expedited applicant file reviews.</a:t>
            </a:r>
          </a:p>
          <a:p>
            <a:pPr marL="342900" lvl="0" indent="-342900">
              <a:lnSpc>
                <a:spcPct val="120000"/>
              </a:lnSpc>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Ensure that </a:t>
            </a:r>
            <a:r>
              <a:rPr lang="en-US" sz="2400" b="1">
                <a:solidFill>
                  <a:schemeClr val="accent5"/>
                </a:solidFill>
                <a:latin typeface="Calibri" panose="020F0502020204030204" pitchFamily="34" charset="0"/>
                <a:ea typeface="Calibri" panose="020F0502020204030204" pitchFamily="34" charset="0"/>
                <a:cs typeface="Calibri" panose="020F0502020204030204" pitchFamily="34" charset="0"/>
              </a:rPr>
              <a:t>files are not returned to Admissions improperly </a:t>
            </a:r>
            <a:r>
              <a:rPr lang="en-US" sz="2400">
                <a:latin typeface="Calibri" panose="020F0502020204030204" pitchFamily="34" charset="0"/>
                <a:ea typeface="Calibri" panose="020F0502020204030204" pitchFamily="34" charset="0"/>
                <a:cs typeface="Calibri" panose="020F0502020204030204" pitchFamily="34" charset="0"/>
              </a:rPr>
              <a:t>(i.e., outside the scope of Job Corps’ policies)</a:t>
            </a:r>
          </a:p>
          <a:p>
            <a:pPr marL="342900" lvl="0" indent="-342900">
              <a:lnSpc>
                <a:spcPct val="120000"/>
              </a:lnSpc>
              <a:buFont typeface="Wingdings" panose="05000000000000000000" pitchFamily="2" charset="2"/>
              <a:buChar char="§"/>
            </a:pPr>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B21D416E-1A2A-414F-92DE-B46E8038DFDB}"/>
              </a:ext>
            </a:extLst>
          </p:cNvPr>
          <p:cNvSpPr/>
          <p:nvPr/>
        </p:nvSpPr>
        <p:spPr>
          <a:xfrm>
            <a:off x="5782555" y="1351789"/>
            <a:ext cx="5285200" cy="861774"/>
          </a:xfrm>
          <a:prstGeom prst="rect">
            <a:avLst/>
          </a:prstGeom>
        </p:spPr>
        <p:txBody>
          <a:bodyPr wrap="square" lIns="0" tIns="0" rIns="0" bIns="0">
            <a:spAutoFit/>
          </a:bodyPr>
          <a:lstStyle/>
          <a:p>
            <a:r>
              <a:rPr lang="da-DK" sz="2800" b="1">
                <a:solidFill>
                  <a:schemeClr val="accent5"/>
                </a:solidFill>
                <a:latin typeface="Verdana Pro Black" panose="020B0A04030504040204" pitchFamily="34" charset="0"/>
                <a:ea typeface="+mj-ea"/>
                <a:cs typeface="Arial" panose="020B0604020202020204" pitchFamily="34" charset="0"/>
              </a:rPr>
              <a:t>Other Responsibilities </a:t>
            </a:r>
          </a:p>
          <a:p>
            <a:r>
              <a:rPr lang="da-DK" sz="2800" b="1">
                <a:latin typeface="Verdana Pro Black" panose="020B0A04030504040204" pitchFamily="34" charset="0"/>
                <a:ea typeface="+mj-ea"/>
                <a:cs typeface="Arial" panose="020B0604020202020204" pitchFamily="34" charset="0"/>
              </a:rPr>
              <a:t>of the FRC</a:t>
            </a:r>
          </a:p>
        </p:txBody>
      </p:sp>
      <p:sp>
        <p:nvSpPr>
          <p:cNvPr id="25" name="Rectangle 24">
            <a:extLst>
              <a:ext uri="{FF2B5EF4-FFF2-40B4-BE49-F238E27FC236}">
                <a16:creationId xmlns:a16="http://schemas.microsoft.com/office/drawing/2014/main" id="{2368907F-2523-463A-B33D-C7D07BCEE42D}"/>
              </a:ext>
            </a:extLst>
          </p:cNvPr>
          <p:cNvSpPr/>
          <p:nvPr/>
        </p:nvSpPr>
        <p:spPr>
          <a:xfrm>
            <a:off x="5782555" y="725247"/>
            <a:ext cx="5285200" cy="615553"/>
          </a:xfrm>
          <a:prstGeom prst="rect">
            <a:avLst/>
          </a:prstGeom>
        </p:spPr>
        <p:txBody>
          <a:bodyPr wrap="square" lIns="0" tIns="0" rIns="0" bIns="0">
            <a:spAutoFit/>
          </a:bodyPr>
          <a:lstStyle/>
          <a:p>
            <a:r>
              <a:rPr lang="da-DK" sz="4000" b="1">
                <a:solidFill>
                  <a:schemeClr val="accent5"/>
                </a:solidFill>
                <a:latin typeface="Arial" panose="020B0604020202020204" pitchFamily="34" charset="0"/>
                <a:ea typeface="+mj-ea"/>
                <a:cs typeface="Arial" panose="020B0604020202020204" pitchFamily="34" charset="0"/>
              </a:rPr>
              <a:t>08</a:t>
            </a:r>
          </a:p>
        </p:txBody>
      </p:sp>
      <p:pic>
        <p:nvPicPr>
          <p:cNvPr id="17" name="Picture 16" descr="A wall covered with sticky notes.">
            <a:extLst>
              <a:ext uri="{FF2B5EF4-FFF2-40B4-BE49-F238E27FC236}">
                <a16:creationId xmlns:a16="http://schemas.microsoft.com/office/drawing/2014/main" id="{7D6A9C86-CF30-DD1A-22BF-768DF80D9E5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284657" y="364938"/>
            <a:ext cx="1334327" cy="1324776"/>
          </a:xfrm>
          <a:prstGeom prst="flowChartConnector">
            <a:avLst/>
          </a:prstGeom>
          <a:ln w="28575">
            <a:solidFill>
              <a:schemeClr val="accent4"/>
            </a:solidFill>
          </a:ln>
        </p:spPr>
      </p:pic>
      <p:pic>
        <p:nvPicPr>
          <p:cNvPr id="4" name="Graphic 3" descr="Clipboard Checked outline">
            <a:extLst>
              <a:ext uri="{FF2B5EF4-FFF2-40B4-BE49-F238E27FC236}">
                <a16:creationId xmlns:a16="http://schemas.microsoft.com/office/drawing/2014/main" id="{E0E9CADB-7C06-F601-664B-881FF420A8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6906" y="2243333"/>
            <a:ext cx="2087058" cy="2087058"/>
          </a:xfrm>
          <a:prstGeom prst="rect">
            <a:avLst/>
          </a:prstGeom>
        </p:spPr>
      </p:pic>
      <p:pic>
        <p:nvPicPr>
          <p:cNvPr id="9" name="Graphic 8" descr="Open folder outline">
            <a:extLst>
              <a:ext uri="{FF2B5EF4-FFF2-40B4-BE49-F238E27FC236}">
                <a16:creationId xmlns:a16="http://schemas.microsoft.com/office/drawing/2014/main" id="{4A8C7546-D673-0B93-7133-170BB0152EB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33235" y="4968279"/>
            <a:ext cx="914400" cy="914400"/>
          </a:xfrm>
          <a:prstGeom prst="rect">
            <a:avLst/>
          </a:prstGeom>
        </p:spPr>
      </p:pic>
      <p:sp>
        <p:nvSpPr>
          <p:cNvPr id="2" name="TextBox 1">
            <a:extLst>
              <a:ext uri="{FF2B5EF4-FFF2-40B4-BE49-F238E27FC236}">
                <a16:creationId xmlns:a16="http://schemas.microsoft.com/office/drawing/2014/main" id="{F6291D07-9ABB-30AB-39BF-20E8D94381A0}"/>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42</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9645051"/>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3484D9-23BA-AD41-A320-FA3B2710E58C}"/>
              </a:ext>
            </a:extLst>
          </p:cNvPr>
          <p:cNvSpPr/>
          <p:nvPr/>
        </p:nvSpPr>
        <p:spPr>
          <a:xfrm>
            <a:off x="0" y="1566887"/>
            <a:ext cx="12192000" cy="32104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F169FA3-F0CB-D947-362A-350743395F0E}"/>
              </a:ext>
            </a:extLst>
          </p:cNvPr>
          <p:cNvGrpSpPr/>
          <p:nvPr/>
        </p:nvGrpSpPr>
        <p:grpSpPr>
          <a:xfrm>
            <a:off x="3413126" y="340074"/>
            <a:ext cx="3270250" cy="1536989"/>
            <a:chOff x="3413126" y="621470"/>
            <a:chExt cx="3270250" cy="1536989"/>
          </a:xfrm>
        </p:grpSpPr>
        <p:sp>
          <p:nvSpPr>
            <p:cNvPr id="8" name="Freeform 6">
              <a:hlinkClick r:id="rId3" action="ppaction://hlinksldjump"/>
              <a:extLst>
                <a:ext uri="{FF2B5EF4-FFF2-40B4-BE49-F238E27FC236}">
                  <a16:creationId xmlns:a16="http://schemas.microsoft.com/office/drawing/2014/main" id="{831FE026-EA2E-7DCA-72B7-41E33118C363}"/>
                </a:ext>
              </a:extLst>
            </p:cNvPr>
            <p:cNvSpPr>
              <a:spLocks/>
            </p:cNvSpPr>
            <p:nvPr/>
          </p:nvSpPr>
          <p:spPr bwMode="auto">
            <a:xfrm>
              <a:off x="3413126" y="621470"/>
              <a:ext cx="3270250" cy="1536989"/>
            </a:xfrm>
            <a:custGeom>
              <a:avLst/>
              <a:gdLst>
                <a:gd name="T0" fmla="*/ 52 w 1205"/>
                <a:gd name="T1" fmla="*/ 526 h 567"/>
                <a:gd name="T2" fmla="*/ 138 w 1205"/>
                <a:gd name="T3" fmla="*/ 507 h 567"/>
                <a:gd name="T4" fmla="*/ 772 w 1205"/>
                <a:gd name="T5" fmla="*/ 507 h 567"/>
                <a:gd name="T6" fmla="*/ 1205 w 1205"/>
                <a:gd name="T7" fmla="*/ 507 h 567"/>
                <a:gd name="T8" fmla="*/ 757 w 1205"/>
                <a:gd name="T9" fmla="*/ 59 h 567"/>
                <a:gd name="T10" fmla="*/ 683 w 1205"/>
                <a:gd name="T11" fmla="*/ 12 h 567"/>
                <a:gd name="T12" fmla="*/ 617 w 1205"/>
                <a:gd name="T13" fmla="*/ 4 h 567"/>
                <a:gd name="T14" fmla="*/ 482 w 1205"/>
                <a:gd name="T15" fmla="*/ 77 h 567"/>
                <a:gd name="T16" fmla="*/ 35 w 1205"/>
                <a:gd name="T17" fmla="*/ 524 h 567"/>
                <a:gd name="T18" fmla="*/ 0 w 1205"/>
                <a:gd name="T19" fmla="*/ 567 h 567"/>
                <a:gd name="T20" fmla="*/ 52 w 1205"/>
                <a:gd name="T21" fmla="*/ 526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52" y="526"/>
                  </a:moveTo>
                  <a:cubicBezTo>
                    <a:pt x="96" y="506"/>
                    <a:pt x="138" y="507"/>
                    <a:pt x="138" y="507"/>
                  </a:cubicBezTo>
                  <a:cubicBezTo>
                    <a:pt x="772" y="507"/>
                    <a:pt x="772" y="507"/>
                    <a:pt x="772" y="507"/>
                  </a:cubicBezTo>
                  <a:cubicBezTo>
                    <a:pt x="1205" y="507"/>
                    <a:pt x="1205" y="507"/>
                    <a:pt x="1205" y="507"/>
                  </a:cubicBezTo>
                  <a:cubicBezTo>
                    <a:pt x="757" y="59"/>
                    <a:pt x="757" y="59"/>
                    <a:pt x="757" y="59"/>
                  </a:cubicBezTo>
                  <a:cubicBezTo>
                    <a:pt x="757" y="59"/>
                    <a:pt x="728" y="29"/>
                    <a:pt x="683" y="12"/>
                  </a:cubicBezTo>
                  <a:cubicBezTo>
                    <a:pt x="651" y="0"/>
                    <a:pt x="626" y="2"/>
                    <a:pt x="617" y="4"/>
                  </a:cubicBezTo>
                  <a:cubicBezTo>
                    <a:pt x="566" y="15"/>
                    <a:pt x="519" y="40"/>
                    <a:pt x="482" y="77"/>
                  </a:cubicBezTo>
                  <a:cubicBezTo>
                    <a:pt x="35" y="524"/>
                    <a:pt x="35" y="524"/>
                    <a:pt x="35" y="524"/>
                  </a:cubicBezTo>
                  <a:cubicBezTo>
                    <a:pt x="22" y="537"/>
                    <a:pt x="10" y="552"/>
                    <a:pt x="0" y="567"/>
                  </a:cubicBezTo>
                  <a:cubicBezTo>
                    <a:pt x="5" y="560"/>
                    <a:pt x="21" y="540"/>
                    <a:pt x="52" y="526"/>
                  </a:cubicBezTo>
                  <a:close/>
                </a:path>
              </a:pathLst>
            </a:custGeom>
            <a:gradFill>
              <a:gsLst>
                <a:gs pos="54000">
                  <a:schemeClr val="accent4"/>
                </a:gs>
                <a:gs pos="100000">
                  <a:schemeClr val="accent4">
                    <a:lumMod val="75000"/>
                  </a:schemeClr>
                </a:gs>
              </a:gsLst>
              <a:lin ang="19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9" name="TextBox 8">
              <a:hlinkClick r:id="rId3" action="ppaction://hlinksldjump"/>
              <a:extLst>
                <a:ext uri="{FF2B5EF4-FFF2-40B4-BE49-F238E27FC236}">
                  <a16:creationId xmlns:a16="http://schemas.microsoft.com/office/drawing/2014/main" id="{2AE4F94B-BA47-C395-AFD6-049C58688310}"/>
                </a:ext>
              </a:extLst>
            </p:cNvPr>
            <p:cNvSpPr txBox="1"/>
            <p:nvPr/>
          </p:nvSpPr>
          <p:spPr>
            <a:xfrm>
              <a:off x="4859447" y="846091"/>
              <a:ext cx="377608"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08</a:t>
              </a:r>
              <a:endParaRPr lang="en-GB" sz="2400" b="1">
                <a:solidFill>
                  <a:schemeClr val="bg1"/>
                </a:solidFill>
                <a:latin typeface="Arial" panose="020B0604020202020204" pitchFamily="34" charset="0"/>
                <a:cs typeface="Arial" panose="020B0604020202020204" pitchFamily="34" charset="0"/>
              </a:endParaRPr>
            </a:p>
          </p:txBody>
        </p:sp>
        <p:sp>
          <p:nvSpPr>
            <p:cNvPr id="10" name="TextBox 9">
              <a:hlinkClick r:id="rId3" action="ppaction://hlinksldjump"/>
              <a:extLst>
                <a:ext uri="{FF2B5EF4-FFF2-40B4-BE49-F238E27FC236}">
                  <a16:creationId xmlns:a16="http://schemas.microsoft.com/office/drawing/2014/main" id="{2BC65B7E-C95B-474C-777A-5178DFDC94DF}"/>
                </a:ext>
              </a:extLst>
            </p:cNvPr>
            <p:cNvSpPr txBox="1"/>
            <p:nvPr/>
          </p:nvSpPr>
          <p:spPr>
            <a:xfrm>
              <a:off x="4325475" y="1229280"/>
              <a:ext cx="1579455"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Other </a:t>
              </a:r>
            </a:p>
            <a:p>
              <a:pPr algn="ctr"/>
              <a:r>
                <a:rPr lang="en-US" sz="1200">
                  <a:solidFill>
                    <a:schemeClr val="bg1"/>
                  </a:solidFill>
                  <a:latin typeface="Arial" panose="020B0604020202020204" pitchFamily="34" charset="0"/>
                  <a:cs typeface="Arial" panose="020B0604020202020204" pitchFamily="34" charset="0"/>
                </a:rPr>
                <a:t>Responsibilities</a:t>
              </a:r>
              <a:endParaRPr lang="en-GB" sz="120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D9F3771A-0E18-E8FA-22A8-A85F5CDC474F}"/>
              </a:ext>
            </a:extLst>
          </p:cNvPr>
          <p:cNvGrpSpPr/>
          <p:nvPr/>
        </p:nvGrpSpPr>
        <p:grpSpPr>
          <a:xfrm>
            <a:off x="5087216" y="349419"/>
            <a:ext cx="2438533" cy="2212398"/>
            <a:chOff x="5087216" y="630815"/>
            <a:chExt cx="2438533" cy="2212398"/>
          </a:xfrm>
        </p:grpSpPr>
        <p:sp>
          <p:nvSpPr>
            <p:cNvPr id="12" name="Freeform 5">
              <a:hlinkClick r:id="rId4" action="ppaction://hlinksldjump"/>
              <a:extLst>
                <a:ext uri="{FF2B5EF4-FFF2-40B4-BE49-F238E27FC236}">
                  <a16:creationId xmlns:a16="http://schemas.microsoft.com/office/drawing/2014/main" id="{D1D5D42D-AD8A-418E-37C0-F737BC953F17}"/>
                </a:ext>
              </a:extLst>
            </p:cNvPr>
            <p:cNvSpPr>
              <a:spLocks/>
            </p:cNvSpPr>
            <p:nvPr/>
          </p:nvSpPr>
          <p:spPr bwMode="auto">
            <a:xfrm>
              <a:off x="5087216" y="630815"/>
              <a:ext cx="2433205" cy="2212398"/>
            </a:xfrm>
            <a:custGeom>
              <a:avLst/>
              <a:gdLst>
                <a:gd name="T0" fmla="*/ 66 w 896"/>
                <a:gd name="T1" fmla="*/ 14 h 816"/>
                <a:gd name="T2" fmla="*/ 140 w 896"/>
                <a:gd name="T3" fmla="*/ 61 h 816"/>
                <a:gd name="T4" fmla="*/ 588 w 896"/>
                <a:gd name="T5" fmla="*/ 509 h 816"/>
                <a:gd name="T6" fmla="*/ 895 w 896"/>
                <a:gd name="T7" fmla="*/ 816 h 816"/>
                <a:gd name="T8" fmla="*/ 895 w 896"/>
                <a:gd name="T9" fmla="*/ 181 h 816"/>
                <a:gd name="T10" fmla="*/ 876 w 896"/>
                <a:gd name="T11" fmla="*/ 96 h 816"/>
                <a:gd name="T12" fmla="*/ 835 w 896"/>
                <a:gd name="T13" fmla="*/ 44 h 816"/>
                <a:gd name="T14" fmla="*/ 688 w 896"/>
                <a:gd name="T15" fmla="*/ 0 h 816"/>
                <a:gd name="T16" fmla="*/ 55 w 896"/>
                <a:gd name="T17" fmla="*/ 0 h 816"/>
                <a:gd name="T18" fmla="*/ 0 w 896"/>
                <a:gd name="T19" fmla="*/ 6 h 816"/>
                <a:gd name="T20" fmla="*/ 66 w 896"/>
                <a:gd name="T21" fmla="*/ 14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6" h="816">
                  <a:moveTo>
                    <a:pt x="66" y="14"/>
                  </a:moveTo>
                  <a:cubicBezTo>
                    <a:pt x="111" y="31"/>
                    <a:pt x="140" y="61"/>
                    <a:pt x="140" y="61"/>
                  </a:cubicBezTo>
                  <a:cubicBezTo>
                    <a:pt x="588" y="509"/>
                    <a:pt x="588" y="509"/>
                    <a:pt x="588" y="509"/>
                  </a:cubicBezTo>
                  <a:cubicBezTo>
                    <a:pt x="895" y="816"/>
                    <a:pt x="895" y="816"/>
                    <a:pt x="895" y="816"/>
                  </a:cubicBezTo>
                  <a:cubicBezTo>
                    <a:pt x="895" y="181"/>
                    <a:pt x="895" y="181"/>
                    <a:pt x="895" y="181"/>
                  </a:cubicBezTo>
                  <a:cubicBezTo>
                    <a:pt x="895" y="181"/>
                    <a:pt x="896" y="140"/>
                    <a:pt x="876" y="96"/>
                  </a:cubicBezTo>
                  <a:cubicBezTo>
                    <a:pt x="862" y="65"/>
                    <a:pt x="842" y="49"/>
                    <a:pt x="835" y="44"/>
                  </a:cubicBezTo>
                  <a:cubicBezTo>
                    <a:pt x="791" y="16"/>
                    <a:pt x="740" y="0"/>
                    <a:pt x="688" y="0"/>
                  </a:cubicBezTo>
                  <a:cubicBezTo>
                    <a:pt x="55" y="0"/>
                    <a:pt x="55" y="0"/>
                    <a:pt x="55" y="0"/>
                  </a:cubicBezTo>
                  <a:cubicBezTo>
                    <a:pt x="37" y="0"/>
                    <a:pt x="18" y="2"/>
                    <a:pt x="0" y="6"/>
                  </a:cubicBezTo>
                  <a:cubicBezTo>
                    <a:pt x="9" y="4"/>
                    <a:pt x="34" y="2"/>
                    <a:pt x="66" y="14"/>
                  </a:cubicBezTo>
                  <a:close/>
                </a:path>
              </a:pathLst>
            </a:custGeom>
            <a:gradFill>
              <a:gsLst>
                <a:gs pos="4000">
                  <a:schemeClr val="accent1"/>
                </a:gs>
                <a:gs pos="100000">
                  <a:schemeClr val="accent1">
                    <a:lumMod val="75000"/>
                  </a:schemeClr>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A5ED70E5-E75C-5043-3BFD-8514745BAFA9}"/>
                </a:ext>
              </a:extLst>
            </p:cNvPr>
            <p:cNvGrpSpPr/>
            <p:nvPr/>
          </p:nvGrpSpPr>
          <p:grpSpPr>
            <a:xfrm>
              <a:off x="6349411" y="840239"/>
              <a:ext cx="1176338" cy="904911"/>
              <a:chOff x="6397252" y="865971"/>
              <a:chExt cx="1176338" cy="904911"/>
            </a:xfrm>
          </p:grpSpPr>
          <p:sp>
            <p:nvSpPr>
              <p:cNvPr id="16" name="TextBox 15">
                <a:hlinkClick r:id="rId4" action="ppaction://hlinksldjump"/>
                <a:extLst>
                  <a:ext uri="{FF2B5EF4-FFF2-40B4-BE49-F238E27FC236}">
                    <a16:creationId xmlns:a16="http://schemas.microsoft.com/office/drawing/2014/main" id="{17C6147F-5B1C-E1B3-104E-2AD13359C5AD}"/>
                  </a:ext>
                </a:extLst>
              </p:cNvPr>
              <p:cNvSpPr txBox="1"/>
              <p:nvPr/>
            </p:nvSpPr>
            <p:spPr>
              <a:xfrm>
                <a:off x="6796617" y="865971"/>
                <a:ext cx="377608"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01</a:t>
                </a:r>
                <a:endParaRPr lang="en-GB" sz="2400" b="1">
                  <a:solidFill>
                    <a:schemeClr val="bg1"/>
                  </a:solidFill>
                  <a:latin typeface="Arial" panose="020B0604020202020204" pitchFamily="34" charset="0"/>
                  <a:cs typeface="Arial" panose="020B0604020202020204" pitchFamily="34" charset="0"/>
                </a:endParaRPr>
              </a:p>
            </p:txBody>
          </p:sp>
          <p:sp>
            <p:nvSpPr>
              <p:cNvPr id="17" name="TextBox 16">
                <a:hlinkClick r:id="rId4" action="ppaction://hlinksldjump"/>
                <a:extLst>
                  <a:ext uri="{FF2B5EF4-FFF2-40B4-BE49-F238E27FC236}">
                    <a16:creationId xmlns:a16="http://schemas.microsoft.com/office/drawing/2014/main" id="{F25BF5F5-5942-74D9-F699-B5361D5EF105}"/>
                  </a:ext>
                </a:extLst>
              </p:cNvPr>
              <p:cNvSpPr txBox="1"/>
              <p:nvPr/>
            </p:nvSpPr>
            <p:spPr>
              <a:xfrm>
                <a:off x="6397252" y="1216884"/>
                <a:ext cx="1176338"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Preliminary Review of Applicant Files</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18" name="Group 17">
            <a:extLst>
              <a:ext uri="{FF2B5EF4-FFF2-40B4-BE49-F238E27FC236}">
                <a16:creationId xmlns:a16="http://schemas.microsoft.com/office/drawing/2014/main" id="{492597C4-1061-A2DB-EEED-8C9B2A380C26}"/>
              </a:ext>
            </a:extLst>
          </p:cNvPr>
          <p:cNvGrpSpPr/>
          <p:nvPr/>
        </p:nvGrpSpPr>
        <p:grpSpPr>
          <a:xfrm>
            <a:off x="7354455" y="469204"/>
            <a:ext cx="1538432" cy="3267363"/>
            <a:chOff x="7354455" y="750600"/>
            <a:chExt cx="1538432" cy="3267363"/>
          </a:xfrm>
        </p:grpSpPr>
        <p:sp>
          <p:nvSpPr>
            <p:cNvPr id="19" name="Freeform 7">
              <a:hlinkClick r:id="rId5" action="ppaction://hlinksldjump"/>
              <a:extLst>
                <a:ext uri="{FF2B5EF4-FFF2-40B4-BE49-F238E27FC236}">
                  <a16:creationId xmlns:a16="http://schemas.microsoft.com/office/drawing/2014/main" id="{BAD8F589-C884-E196-9546-090C4A06E2A6}"/>
                </a:ext>
              </a:extLst>
            </p:cNvPr>
            <p:cNvSpPr>
              <a:spLocks/>
            </p:cNvSpPr>
            <p:nvPr/>
          </p:nvSpPr>
          <p:spPr bwMode="auto">
            <a:xfrm>
              <a:off x="7354455" y="750600"/>
              <a:ext cx="1538432" cy="3267363"/>
            </a:xfrm>
            <a:custGeom>
              <a:avLst/>
              <a:gdLst>
                <a:gd name="T0" fmla="*/ 41 w 567"/>
                <a:gd name="T1" fmla="*/ 52 h 1205"/>
                <a:gd name="T2" fmla="*/ 60 w 567"/>
                <a:gd name="T3" fmla="*/ 137 h 1205"/>
                <a:gd name="T4" fmla="*/ 60 w 567"/>
                <a:gd name="T5" fmla="*/ 772 h 1205"/>
                <a:gd name="T6" fmla="*/ 60 w 567"/>
                <a:gd name="T7" fmla="*/ 1205 h 1205"/>
                <a:gd name="T8" fmla="*/ 508 w 567"/>
                <a:gd name="T9" fmla="*/ 757 h 1205"/>
                <a:gd name="T10" fmla="*/ 555 w 567"/>
                <a:gd name="T11" fmla="*/ 683 h 1205"/>
                <a:gd name="T12" fmla="*/ 563 w 567"/>
                <a:gd name="T13" fmla="*/ 617 h 1205"/>
                <a:gd name="T14" fmla="*/ 490 w 567"/>
                <a:gd name="T15" fmla="*/ 482 h 1205"/>
                <a:gd name="T16" fmla="*/ 43 w 567"/>
                <a:gd name="T17" fmla="*/ 35 h 1205"/>
                <a:gd name="T18" fmla="*/ 0 w 567"/>
                <a:gd name="T19" fmla="*/ 0 h 1205"/>
                <a:gd name="T20" fmla="*/ 41 w 567"/>
                <a:gd name="T21" fmla="*/ 52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7" h="1205">
                  <a:moveTo>
                    <a:pt x="41" y="52"/>
                  </a:moveTo>
                  <a:cubicBezTo>
                    <a:pt x="61" y="96"/>
                    <a:pt x="60" y="137"/>
                    <a:pt x="60" y="137"/>
                  </a:cubicBezTo>
                  <a:cubicBezTo>
                    <a:pt x="60" y="772"/>
                    <a:pt x="60" y="772"/>
                    <a:pt x="60" y="772"/>
                  </a:cubicBezTo>
                  <a:cubicBezTo>
                    <a:pt x="60" y="1205"/>
                    <a:pt x="60" y="1205"/>
                    <a:pt x="60" y="1205"/>
                  </a:cubicBezTo>
                  <a:cubicBezTo>
                    <a:pt x="508" y="757"/>
                    <a:pt x="508" y="757"/>
                    <a:pt x="508" y="757"/>
                  </a:cubicBezTo>
                  <a:cubicBezTo>
                    <a:pt x="508" y="757"/>
                    <a:pt x="538" y="728"/>
                    <a:pt x="555" y="683"/>
                  </a:cubicBezTo>
                  <a:cubicBezTo>
                    <a:pt x="567" y="651"/>
                    <a:pt x="565" y="625"/>
                    <a:pt x="563" y="617"/>
                  </a:cubicBezTo>
                  <a:cubicBezTo>
                    <a:pt x="552" y="566"/>
                    <a:pt x="527" y="519"/>
                    <a:pt x="490" y="482"/>
                  </a:cubicBezTo>
                  <a:cubicBezTo>
                    <a:pt x="43" y="35"/>
                    <a:pt x="43" y="35"/>
                    <a:pt x="43" y="35"/>
                  </a:cubicBezTo>
                  <a:cubicBezTo>
                    <a:pt x="30" y="22"/>
                    <a:pt x="15" y="10"/>
                    <a:pt x="0" y="0"/>
                  </a:cubicBezTo>
                  <a:cubicBezTo>
                    <a:pt x="7" y="5"/>
                    <a:pt x="27" y="21"/>
                    <a:pt x="41" y="52"/>
                  </a:cubicBezTo>
                  <a:close/>
                </a:path>
              </a:pathLst>
            </a:custGeom>
            <a:gradFill>
              <a:gsLst>
                <a:gs pos="48000">
                  <a:schemeClr val="accent2"/>
                </a:gs>
                <a:gs pos="100000">
                  <a:schemeClr val="accent2">
                    <a:lumMod val="50000"/>
                  </a:schemeClr>
                </a:gs>
              </a:gsLst>
              <a:lin ang="30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4A88DCCB-4027-FFF9-B73B-2A7900B6945A}"/>
                </a:ext>
              </a:extLst>
            </p:cNvPr>
            <p:cNvGrpSpPr/>
            <p:nvPr/>
          </p:nvGrpSpPr>
          <p:grpSpPr>
            <a:xfrm>
              <a:off x="7599518" y="1992501"/>
              <a:ext cx="1061881" cy="804897"/>
              <a:chOff x="7599518" y="1992501"/>
              <a:chExt cx="1061881" cy="804897"/>
            </a:xfrm>
          </p:grpSpPr>
          <p:sp>
            <p:nvSpPr>
              <p:cNvPr id="25" name="TextBox 24">
                <a:hlinkClick r:id="rId5" action="ppaction://hlinksldjump"/>
                <a:extLst>
                  <a:ext uri="{FF2B5EF4-FFF2-40B4-BE49-F238E27FC236}">
                    <a16:creationId xmlns:a16="http://schemas.microsoft.com/office/drawing/2014/main" id="{D36C7202-7C92-14E4-1882-AAC4CD73DB6A}"/>
                  </a:ext>
                </a:extLst>
              </p:cNvPr>
              <p:cNvSpPr txBox="1"/>
              <p:nvPr/>
            </p:nvSpPr>
            <p:spPr>
              <a:xfrm>
                <a:off x="7928212" y="1992501"/>
                <a:ext cx="354662" cy="369332"/>
              </a:xfrm>
              <a:prstGeom prst="rect">
                <a:avLst/>
              </a:prstGeom>
              <a:noFill/>
            </p:spPr>
            <p:txBody>
              <a:bodyPr wrap="square" lIns="0" tIns="0" rIns="0" bIns="0" rtlCol="0" anchor="ctr">
                <a:spAutoFit/>
              </a:bodyPr>
              <a:lstStyle/>
              <a:p>
                <a:r>
                  <a:rPr lang="en-US" sz="2400" b="1">
                    <a:solidFill>
                      <a:schemeClr val="bg1"/>
                    </a:solidFill>
                    <a:latin typeface="Arial" panose="020B0604020202020204" pitchFamily="34" charset="0"/>
                    <a:cs typeface="Arial" panose="020B0604020202020204" pitchFamily="34" charset="0"/>
                  </a:rPr>
                  <a:t>02</a:t>
                </a:r>
                <a:endParaRPr lang="en-GB" sz="2400" b="1">
                  <a:solidFill>
                    <a:schemeClr val="bg1"/>
                  </a:solidFill>
                  <a:latin typeface="Arial" panose="020B0604020202020204" pitchFamily="34" charset="0"/>
                  <a:cs typeface="Arial" panose="020B0604020202020204" pitchFamily="34" charset="0"/>
                </a:endParaRPr>
              </a:p>
            </p:txBody>
          </p:sp>
          <p:sp>
            <p:nvSpPr>
              <p:cNvPr id="30" name="TextBox 29">
                <a:hlinkClick r:id="rId5" action="ppaction://hlinksldjump"/>
                <a:extLst>
                  <a:ext uri="{FF2B5EF4-FFF2-40B4-BE49-F238E27FC236}">
                    <a16:creationId xmlns:a16="http://schemas.microsoft.com/office/drawing/2014/main" id="{922CA290-305D-202E-1B2B-2FD00D1F6AD7}"/>
                  </a:ext>
                </a:extLst>
              </p:cNvPr>
              <p:cNvSpPr txBox="1"/>
              <p:nvPr/>
            </p:nvSpPr>
            <p:spPr>
              <a:xfrm>
                <a:off x="7599518" y="2243400"/>
                <a:ext cx="1061881"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Documenting Preliminary Review</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31" name="Group 30">
            <a:extLst>
              <a:ext uri="{FF2B5EF4-FFF2-40B4-BE49-F238E27FC236}">
                <a16:creationId xmlns:a16="http://schemas.microsoft.com/office/drawing/2014/main" id="{E604AF4E-0815-F317-45EE-1D7FE36BC983}"/>
              </a:ext>
            </a:extLst>
          </p:cNvPr>
          <p:cNvGrpSpPr/>
          <p:nvPr/>
        </p:nvGrpSpPr>
        <p:grpSpPr>
          <a:xfrm>
            <a:off x="6683375" y="2141851"/>
            <a:ext cx="2215285" cy="2428875"/>
            <a:chOff x="6683375" y="2423247"/>
            <a:chExt cx="2215285" cy="2428875"/>
          </a:xfrm>
        </p:grpSpPr>
        <p:sp>
          <p:nvSpPr>
            <p:cNvPr id="34" name="Freeform 11">
              <a:hlinkClick r:id="rId6" action="ppaction://hlinksldjump"/>
              <a:extLst>
                <a:ext uri="{FF2B5EF4-FFF2-40B4-BE49-F238E27FC236}">
                  <a16:creationId xmlns:a16="http://schemas.microsoft.com/office/drawing/2014/main" id="{6794477A-33A5-6A5C-33E8-A7F029FC9E64}"/>
                </a:ext>
              </a:extLst>
            </p:cNvPr>
            <p:cNvSpPr>
              <a:spLocks/>
            </p:cNvSpPr>
            <p:nvPr/>
          </p:nvSpPr>
          <p:spPr bwMode="auto">
            <a:xfrm>
              <a:off x="6683375" y="2423247"/>
              <a:ext cx="2215285" cy="2428875"/>
            </a:xfrm>
            <a:custGeom>
              <a:avLst/>
              <a:gdLst>
                <a:gd name="T0" fmla="*/ 802 w 816"/>
                <a:gd name="T1" fmla="*/ 66 h 896"/>
                <a:gd name="T2" fmla="*/ 755 w 816"/>
                <a:gd name="T3" fmla="*/ 140 h 896"/>
                <a:gd name="T4" fmla="*/ 307 w 816"/>
                <a:gd name="T5" fmla="*/ 588 h 896"/>
                <a:gd name="T6" fmla="*/ 0 w 816"/>
                <a:gd name="T7" fmla="*/ 895 h 896"/>
                <a:gd name="T8" fmla="*/ 635 w 816"/>
                <a:gd name="T9" fmla="*/ 895 h 896"/>
                <a:gd name="T10" fmla="*/ 720 w 816"/>
                <a:gd name="T11" fmla="*/ 876 h 896"/>
                <a:gd name="T12" fmla="*/ 772 w 816"/>
                <a:gd name="T13" fmla="*/ 835 h 896"/>
                <a:gd name="T14" fmla="*/ 816 w 816"/>
                <a:gd name="T15" fmla="*/ 688 h 896"/>
                <a:gd name="T16" fmla="*/ 816 w 816"/>
                <a:gd name="T17" fmla="*/ 55 h 896"/>
                <a:gd name="T18" fmla="*/ 810 w 816"/>
                <a:gd name="T19" fmla="*/ 0 h 896"/>
                <a:gd name="T20" fmla="*/ 802 w 816"/>
                <a:gd name="T21" fmla="*/ 6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6" h="896">
                  <a:moveTo>
                    <a:pt x="802" y="66"/>
                  </a:moveTo>
                  <a:cubicBezTo>
                    <a:pt x="785" y="111"/>
                    <a:pt x="755" y="140"/>
                    <a:pt x="755" y="140"/>
                  </a:cubicBezTo>
                  <a:cubicBezTo>
                    <a:pt x="307" y="588"/>
                    <a:pt x="307" y="588"/>
                    <a:pt x="307" y="588"/>
                  </a:cubicBezTo>
                  <a:cubicBezTo>
                    <a:pt x="0" y="895"/>
                    <a:pt x="0" y="895"/>
                    <a:pt x="0" y="895"/>
                  </a:cubicBezTo>
                  <a:cubicBezTo>
                    <a:pt x="635" y="895"/>
                    <a:pt x="635" y="895"/>
                    <a:pt x="635" y="895"/>
                  </a:cubicBezTo>
                  <a:cubicBezTo>
                    <a:pt x="635" y="895"/>
                    <a:pt x="676" y="896"/>
                    <a:pt x="720" y="876"/>
                  </a:cubicBezTo>
                  <a:cubicBezTo>
                    <a:pt x="751" y="862"/>
                    <a:pt x="767" y="842"/>
                    <a:pt x="772" y="835"/>
                  </a:cubicBezTo>
                  <a:cubicBezTo>
                    <a:pt x="800" y="791"/>
                    <a:pt x="816" y="740"/>
                    <a:pt x="816" y="688"/>
                  </a:cubicBezTo>
                  <a:cubicBezTo>
                    <a:pt x="816" y="55"/>
                    <a:pt x="816" y="55"/>
                    <a:pt x="816" y="55"/>
                  </a:cubicBezTo>
                  <a:cubicBezTo>
                    <a:pt x="816" y="37"/>
                    <a:pt x="814" y="18"/>
                    <a:pt x="810" y="0"/>
                  </a:cubicBezTo>
                  <a:cubicBezTo>
                    <a:pt x="812" y="8"/>
                    <a:pt x="814" y="34"/>
                    <a:pt x="802" y="66"/>
                  </a:cubicBezTo>
                  <a:close/>
                </a:path>
              </a:pathLst>
            </a:custGeom>
            <a:gradFill>
              <a:gsLst>
                <a:gs pos="41000">
                  <a:schemeClr val="accent3"/>
                </a:gs>
                <a:gs pos="100000">
                  <a:schemeClr val="accent3">
                    <a:lumMod val="75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0600798E-AD78-4936-57EB-598C80A1F160}"/>
                </a:ext>
              </a:extLst>
            </p:cNvPr>
            <p:cNvGrpSpPr/>
            <p:nvPr/>
          </p:nvGrpSpPr>
          <p:grpSpPr>
            <a:xfrm>
              <a:off x="7804186" y="3615926"/>
              <a:ext cx="950696" cy="705959"/>
              <a:chOff x="7621804" y="4265042"/>
              <a:chExt cx="950696" cy="705959"/>
            </a:xfrm>
          </p:grpSpPr>
          <p:sp>
            <p:nvSpPr>
              <p:cNvPr id="45" name="TextBox 44">
                <a:hlinkClick r:id="rId6" action="ppaction://hlinksldjump"/>
                <a:extLst>
                  <a:ext uri="{FF2B5EF4-FFF2-40B4-BE49-F238E27FC236}">
                    <a16:creationId xmlns:a16="http://schemas.microsoft.com/office/drawing/2014/main" id="{CC063DC2-CC36-324D-CF45-A543386A4EEF}"/>
                  </a:ext>
                </a:extLst>
              </p:cNvPr>
              <p:cNvSpPr txBox="1"/>
              <p:nvPr/>
            </p:nvSpPr>
            <p:spPr>
              <a:xfrm>
                <a:off x="7916780" y="4265042"/>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03</a:t>
                </a:r>
                <a:endParaRPr lang="en-GB" sz="2400" b="1">
                  <a:solidFill>
                    <a:schemeClr val="bg1"/>
                  </a:solidFill>
                  <a:latin typeface="Arial" panose="020B0604020202020204" pitchFamily="34" charset="0"/>
                  <a:cs typeface="Arial" panose="020B0604020202020204" pitchFamily="34" charset="0"/>
                </a:endParaRPr>
              </a:p>
            </p:txBody>
          </p:sp>
          <p:sp>
            <p:nvSpPr>
              <p:cNvPr id="46" name="TextBox 45">
                <a:hlinkClick r:id="rId6" action="ppaction://hlinksldjump"/>
                <a:extLst>
                  <a:ext uri="{FF2B5EF4-FFF2-40B4-BE49-F238E27FC236}">
                    <a16:creationId xmlns:a16="http://schemas.microsoft.com/office/drawing/2014/main" id="{7D29C46A-DDA9-9E17-5D7C-3DD68700E54E}"/>
                  </a:ext>
                </a:extLst>
              </p:cNvPr>
              <p:cNvSpPr txBox="1"/>
              <p:nvPr/>
            </p:nvSpPr>
            <p:spPr>
              <a:xfrm>
                <a:off x="7621804" y="4601669"/>
                <a:ext cx="950696"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Clearing for Enrollment</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47" name="Group 46">
            <a:extLst>
              <a:ext uri="{FF2B5EF4-FFF2-40B4-BE49-F238E27FC236}">
                <a16:creationId xmlns:a16="http://schemas.microsoft.com/office/drawing/2014/main" id="{0C3E782C-FCAC-C516-8463-15E3F50ECFF1}"/>
              </a:ext>
            </a:extLst>
          </p:cNvPr>
          <p:cNvGrpSpPr/>
          <p:nvPr/>
        </p:nvGrpSpPr>
        <p:grpSpPr>
          <a:xfrm>
            <a:off x="5508626" y="4406203"/>
            <a:ext cx="3270250" cy="1536989"/>
            <a:chOff x="5508626" y="4687599"/>
            <a:chExt cx="3270250" cy="1536989"/>
          </a:xfrm>
        </p:grpSpPr>
        <p:sp>
          <p:nvSpPr>
            <p:cNvPr id="48" name="Freeform 9">
              <a:hlinkClick r:id="rId7" action="ppaction://hlinksldjump"/>
              <a:extLst>
                <a:ext uri="{FF2B5EF4-FFF2-40B4-BE49-F238E27FC236}">
                  <a16:creationId xmlns:a16="http://schemas.microsoft.com/office/drawing/2014/main" id="{A9A8546D-6804-F62D-00B4-65F926F7C5EF}"/>
                </a:ext>
              </a:extLst>
            </p:cNvPr>
            <p:cNvSpPr>
              <a:spLocks/>
            </p:cNvSpPr>
            <p:nvPr/>
          </p:nvSpPr>
          <p:spPr bwMode="auto">
            <a:xfrm>
              <a:off x="5508626" y="4687599"/>
              <a:ext cx="3270250" cy="1536989"/>
            </a:xfrm>
            <a:custGeom>
              <a:avLst/>
              <a:gdLst>
                <a:gd name="T0" fmla="*/ 1153 w 1205"/>
                <a:gd name="T1" fmla="*/ 41 h 567"/>
                <a:gd name="T2" fmla="*/ 1068 w 1205"/>
                <a:gd name="T3" fmla="*/ 60 h 567"/>
                <a:gd name="T4" fmla="*/ 433 w 1205"/>
                <a:gd name="T5" fmla="*/ 60 h 567"/>
                <a:gd name="T6" fmla="*/ 0 w 1205"/>
                <a:gd name="T7" fmla="*/ 60 h 567"/>
                <a:gd name="T8" fmla="*/ 448 w 1205"/>
                <a:gd name="T9" fmla="*/ 508 h 567"/>
                <a:gd name="T10" fmla="*/ 522 w 1205"/>
                <a:gd name="T11" fmla="*/ 555 h 567"/>
                <a:gd name="T12" fmla="*/ 588 w 1205"/>
                <a:gd name="T13" fmla="*/ 563 h 567"/>
                <a:gd name="T14" fmla="*/ 723 w 1205"/>
                <a:gd name="T15" fmla="*/ 490 h 567"/>
                <a:gd name="T16" fmla="*/ 1170 w 1205"/>
                <a:gd name="T17" fmla="*/ 43 h 567"/>
                <a:gd name="T18" fmla="*/ 1205 w 1205"/>
                <a:gd name="T19" fmla="*/ 0 h 567"/>
                <a:gd name="T20" fmla="*/ 1153 w 1205"/>
                <a:gd name="T21" fmla="*/ 41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5" h="567">
                  <a:moveTo>
                    <a:pt x="1153" y="41"/>
                  </a:moveTo>
                  <a:cubicBezTo>
                    <a:pt x="1109" y="61"/>
                    <a:pt x="1068" y="60"/>
                    <a:pt x="1068" y="60"/>
                  </a:cubicBezTo>
                  <a:cubicBezTo>
                    <a:pt x="433" y="60"/>
                    <a:pt x="433" y="60"/>
                    <a:pt x="433" y="60"/>
                  </a:cubicBezTo>
                  <a:cubicBezTo>
                    <a:pt x="0" y="60"/>
                    <a:pt x="0" y="60"/>
                    <a:pt x="0" y="60"/>
                  </a:cubicBezTo>
                  <a:cubicBezTo>
                    <a:pt x="448" y="508"/>
                    <a:pt x="448" y="508"/>
                    <a:pt x="448" y="508"/>
                  </a:cubicBezTo>
                  <a:cubicBezTo>
                    <a:pt x="448" y="508"/>
                    <a:pt x="477" y="538"/>
                    <a:pt x="522" y="555"/>
                  </a:cubicBezTo>
                  <a:cubicBezTo>
                    <a:pt x="554" y="567"/>
                    <a:pt x="580" y="564"/>
                    <a:pt x="588" y="563"/>
                  </a:cubicBezTo>
                  <a:cubicBezTo>
                    <a:pt x="639" y="552"/>
                    <a:pt x="686" y="527"/>
                    <a:pt x="723" y="490"/>
                  </a:cubicBezTo>
                  <a:cubicBezTo>
                    <a:pt x="1170" y="43"/>
                    <a:pt x="1170" y="43"/>
                    <a:pt x="1170" y="43"/>
                  </a:cubicBezTo>
                  <a:cubicBezTo>
                    <a:pt x="1183" y="30"/>
                    <a:pt x="1195" y="15"/>
                    <a:pt x="1205" y="0"/>
                  </a:cubicBezTo>
                  <a:cubicBezTo>
                    <a:pt x="1200" y="7"/>
                    <a:pt x="1184" y="27"/>
                    <a:pt x="1153" y="41"/>
                  </a:cubicBezTo>
                  <a:close/>
                </a:path>
              </a:pathLst>
            </a:custGeom>
            <a:gradFill>
              <a:gsLst>
                <a:gs pos="41000">
                  <a:schemeClr val="accent4"/>
                </a:gs>
                <a:gs pos="100000">
                  <a:schemeClr val="accent4">
                    <a:lumMod val="75000"/>
                  </a:schemeClr>
                </a:gs>
              </a:gsLst>
              <a:lin ang="7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6BED3CCE-DF08-36C2-F5DF-7F97CD3E41FB}"/>
                </a:ext>
              </a:extLst>
            </p:cNvPr>
            <p:cNvGrpSpPr/>
            <p:nvPr/>
          </p:nvGrpSpPr>
          <p:grpSpPr>
            <a:xfrm flipH="1">
              <a:off x="6141199" y="4930691"/>
              <a:ext cx="1868768" cy="710068"/>
              <a:chOff x="6026390" y="4867509"/>
              <a:chExt cx="1868768" cy="710068"/>
            </a:xfrm>
          </p:grpSpPr>
          <p:sp>
            <p:nvSpPr>
              <p:cNvPr id="50" name="TextBox 49">
                <a:hlinkClick r:id="rId7" action="ppaction://hlinksldjump"/>
                <a:extLst>
                  <a:ext uri="{FF2B5EF4-FFF2-40B4-BE49-F238E27FC236}">
                    <a16:creationId xmlns:a16="http://schemas.microsoft.com/office/drawing/2014/main" id="{EEE79898-C514-8D27-460F-6DE4D39E0508}"/>
                  </a:ext>
                </a:extLst>
              </p:cNvPr>
              <p:cNvSpPr txBox="1"/>
              <p:nvPr/>
            </p:nvSpPr>
            <p:spPr>
              <a:xfrm>
                <a:off x="6787818" y="4867509"/>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04</a:t>
                </a:r>
                <a:endParaRPr lang="en-GB" sz="2400" b="1">
                  <a:solidFill>
                    <a:schemeClr val="bg1"/>
                  </a:solidFill>
                  <a:latin typeface="Arial" panose="020B0604020202020204" pitchFamily="34" charset="0"/>
                  <a:cs typeface="Arial" panose="020B0604020202020204" pitchFamily="34" charset="0"/>
                </a:endParaRPr>
              </a:p>
            </p:txBody>
          </p:sp>
          <p:sp>
            <p:nvSpPr>
              <p:cNvPr id="51" name="TextBox 50">
                <a:hlinkClick r:id="rId7" action="ppaction://hlinksldjump"/>
                <a:extLst>
                  <a:ext uri="{FF2B5EF4-FFF2-40B4-BE49-F238E27FC236}">
                    <a16:creationId xmlns:a16="http://schemas.microsoft.com/office/drawing/2014/main" id="{C3B97BB3-049C-B97B-B269-E32BC1CE118B}"/>
                  </a:ext>
                </a:extLst>
              </p:cNvPr>
              <p:cNvSpPr txBox="1"/>
              <p:nvPr/>
            </p:nvSpPr>
            <p:spPr>
              <a:xfrm>
                <a:off x="6026390" y="5208245"/>
                <a:ext cx="1868768"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Possible Health Care Needs or Direct Threat</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52" name="Group 51">
            <a:extLst>
              <a:ext uri="{FF2B5EF4-FFF2-40B4-BE49-F238E27FC236}">
                <a16:creationId xmlns:a16="http://schemas.microsoft.com/office/drawing/2014/main" id="{CD25FAD6-4385-D657-3A64-AB807A85C7F7}"/>
              </a:ext>
            </a:extLst>
          </p:cNvPr>
          <p:cNvGrpSpPr/>
          <p:nvPr/>
        </p:nvGrpSpPr>
        <p:grpSpPr>
          <a:xfrm>
            <a:off x="4655395" y="3736567"/>
            <a:ext cx="2449390" cy="2212398"/>
            <a:chOff x="4655395" y="4017963"/>
            <a:chExt cx="2449390" cy="2212398"/>
          </a:xfrm>
        </p:grpSpPr>
        <p:sp>
          <p:nvSpPr>
            <p:cNvPr id="53" name="Freeform 12">
              <a:hlinkClick r:id="rId8" action="ppaction://hlinksldjump"/>
              <a:extLst>
                <a:ext uri="{FF2B5EF4-FFF2-40B4-BE49-F238E27FC236}">
                  <a16:creationId xmlns:a16="http://schemas.microsoft.com/office/drawing/2014/main" id="{775D4B26-74D0-EF74-D676-FE8686A58D58}"/>
                </a:ext>
              </a:extLst>
            </p:cNvPr>
            <p:cNvSpPr>
              <a:spLocks/>
            </p:cNvSpPr>
            <p:nvPr/>
          </p:nvSpPr>
          <p:spPr bwMode="auto">
            <a:xfrm>
              <a:off x="4671580" y="4017963"/>
              <a:ext cx="2433205" cy="2212398"/>
            </a:xfrm>
            <a:custGeom>
              <a:avLst/>
              <a:gdLst>
                <a:gd name="T0" fmla="*/ 830 w 896"/>
                <a:gd name="T1" fmla="*/ 802 h 816"/>
                <a:gd name="T2" fmla="*/ 756 w 896"/>
                <a:gd name="T3" fmla="*/ 755 h 816"/>
                <a:gd name="T4" fmla="*/ 308 w 896"/>
                <a:gd name="T5" fmla="*/ 307 h 816"/>
                <a:gd name="T6" fmla="*/ 1 w 896"/>
                <a:gd name="T7" fmla="*/ 0 h 816"/>
                <a:gd name="T8" fmla="*/ 1 w 896"/>
                <a:gd name="T9" fmla="*/ 0 h 816"/>
                <a:gd name="T10" fmla="*/ 1 w 896"/>
                <a:gd name="T11" fmla="*/ 0 h 816"/>
                <a:gd name="T12" fmla="*/ 1 w 896"/>
                <a:gd name="T13" fmla="*/ 634 h 816"/>
                <a:gd name="T14" fmla="*/ 20 w 896"/>
                <a:gd name="T15" fmla="*/ 720 h 816"/>
                <a:gd name="T16" fmla="*/ 61 w 896"/>
                <a:gd name="T17" fmla="*/ 772 h 816"/>
                <a:gd name="T18" fmla="*/ 208 w 896"/>
                <a:gd name="T19" fmla="*/ 816 h 816"/>
                <a:gd name="T20" fmla="*/ 841 w 896"/>
                <a:gd name="T21" fmla="*/ 816 h 816"/>
                <a:gd name="T22" fmla="*/ 896 w 896"/>
                <a:gd name="T23" fmla="*/ 810 h 816"/>
                <a:gd name="T24" fmla="*/ 830 w 896"/>
                <a:gd name="T25" fmla="*/ 80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6" h="816">
                  <a:moveTo>
                    <a:pt x="830" y="802"/>
                  </a:moveTo>
                  <a:cubicBezTo>
                    <a:pt x="785" y="785"/>
                    <a:pt x="756" y="755"/>
                    <a:pt x="756" y="755"/>
                  </a:cubicBezTo>
                  <a:cubicBezTo>
                    <a:pt x="308" y="307"/>
                    <a:pt x="308" y="307"/>
                    <a:pt x="308" y="307"/>
                  </a:cubicBezTo>
                  <a:cubicBezTo>
                    <a:pt x="1" y="0"/>
                    <a:pt x="1" y="0"/>
                    <a:pt x="1" y="0"/>
                  </a:cubicBezTo>
                  <a:cubicBezTo>
                    <a:pt x="1" y="0"/>
                    <a:pt x="1" y="0"/>
                    <a:pt x="1" y="0"/>
                  </a:cubicBezTo>
                  <a:cubicBezTo>
                    <a:pt x="1" y="0"/>
                    <a:pt x="1" y="0"/>
                    <a:pt x="1" y="0"/>
                  </a:cubicBezTo>
                  <a:cubicBezTo>
                    <a:pt x="1" y="634"/>
                    <a:pt x="1" y="634"/>
                    <a:pt x="1" y="634"/>
                  </a:cubicBezTo>
                  <a:cubicBezTo>
                    <a:pt x="1" y="634"/>
                    <a:pt x="0" y="676"/>
                    <a:pt x="20" y="720"/>
                  </a:cubicBezTo>
                  <a:cubicBezTo>
                    <a:pt x="34" y="751"/>
                    <a:pt x="54" y="767"/>
                    <a:pt x="61" y="772"/>
                  </a:cubicBezTo>
                  <a:cubicBezTo>
                    <a:pt x="105" y="800"/>
                    <a:pt x="156" y="816"/>
                    <a:pt x="208" y="816"/>
                  </a:cubicBezTo>
                  <a:cubicBezTo>
                    <a:pt x="841" y="816"/>
                    <a:pt x="841" y="816"/>
                    <a:pt x="841" y="816"/>
                  </a:cubicBezTo>
                  <a:cubicBezTo>
                    <a:pt x="859" y="816"/>
                    <a:pt x="878" y="814"/>
                    <a:pt x="896" y="810"/>
                  </a:cubicBezTo>
                  <a:cubicBezTo>
                    <a:pt x="888" y="811"/>
                    <a:pt x="862" y="814"/>
                    <a:pt x="830" y="802"/>
                  </a:cubicBezTo>
                  <a:close/>
                </a:path>
              </a:pathLst>
            </a:custGeom>
            <a:gradFill>
              <a:gsLst>
                <a:gs pos="66000">
                  <a:schemeClr val="accent1"/>
                </a:gs>
                <a:gs pos="100000">
                  <a:schemeClr val="accent1">
                    <a:lumMod val="75000"/>
                  </a:schemeClr>
                </a:gs>
              </a:gsLst>
              <a:lin ang="10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grpSp>
          <p:nvGrpSpPr>
            <p:cNvPr id="67" name="Group 66">
              <a:extLst>
                <a:ext uri="{FF2B5EF4-FFF2-40B4-BE49-F238E27FC236}">
                  <a16:creationId xmlns:a16="http://schemas.microsoft.com/office/drawing/2014/main" id="{3942A741-9735-6B15-0EEF-B13EA8F655E8}"/>
                </a:ext>
              </a:extLst>
            </p:cNvPr>
            <p:cNvGrpSpPr/>
            <p:nvPr/>
          </p:nvGrpSpPr>
          <p:grpSpPr>
            <a:xfrm>
              <a:off x="4655395" y="4860320"/>
              <a:ext cx="1323768" cy="976144"/>
              <a:chOff x="4393902" y="4833545"/>
              <a:chExt cx="1323768" cy="976144"/>
            </a:xfrm>
          </p:grpSpPr>
          <p:sp>
            <p:nvSpPr>
              <p:cNvPr id="68" name="TextBox 67">
                <a:hlinkClick r:id="rId8" action="ppaction://hlinksldjump"/>
                <a:extLst>
                  <a:ext uri="{FF2B5EF4-FFF2-40B4-BE49-F238E27FC236}">
                    <a16:creationId xmlns:a16="http://schemas.microsoft.com/office/drawing/2014/main" id="{088B1D57-B5B5-2084-7826-229911569CF8}"/>
                  </a:ext>
                </a:extLst>
              </p:cNvPr>
              <p:cNvSpPr txBox="1"/>
              <p:nvPr/>
            </p:nvSpPr>
            <p:spPr>
              <a:xfrm>
                <a:off x="4820132" y="4833545"/>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05</a:t>
                </a:r>
                <a:endParaRPr lang="en-GB" sz="2400" b="1">
                  <a:solidFill>
                    <a:schemeClr val="bg1"/>
                  </a:solidFill>
                  <a:latin typeface="Arial" panose="020B0604020202020204" pitchFamily="34" charset="0"/>
                  <a:cs typeface="Arial" panose="020B0604020202020204" pitchFamily="34" charset="0"/>
                </a:endParaRPr>
              </a:p>
            </p:txBody>
          </p:sp>
          <p:sp>
            <p:nvSpPr>
              <p:cNvPr id="69" name="TextBox 68">
                <a:hlinkClick r:id="rId8" action="ppaction://hlinksldjump"/>
                <a:extLst>
                  <a:ext uri="{FF2B5EF4-FFF2-40B4-BE49-F238E27FC236}">
                    <a16:creationId xmlns:a16="http://schemas.microsoft.com/office/drawing/2014/main" id="{3BA31C38-A8EC-F5A8-4175-E419D2C0BA39}"/>
                  </a:ext>
                </a:extLst>
              </p:cNvPr>
              <p:cNvSpPr txBox="1"/>
              <p:nvPr/>
            </p:nvSpPr>
            <p:spPr>
              <a:xfrm>
                <a:off x="4393902" y="5255691"/>
                <a:ext cx="1323768"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Reviewing </a:t>
                </a:r>
              </a:p>
              <a:p>
                <a:pPr algn="ctr"/>
                <a:r>
                  <a:rPr lang="en-US" sz="1200">
                    <a:solidFill>
                      <a:schemeClr val="bg1"/>
                    </a:solidFill>
                    <a:latin typeface="Arial" panose="020B0604020202020204" pitchFamily="34" charset="0"/>
                    <a:cs typeface="Arial" panose="020B0604020202020204" pitchFamily="34" charset="0"/>
                  </a:rPr>
                  <a:t>Assessments for Completeness</a:t>
                </a:r>
                <a:endParaRPr lang="en-GB" sz="1200">
                  <a:solidFill>
                    <a:schemeClr val="bg1"/>
                  </a:solidFill>
                  <a:latin typeface="Arial" panose="020B0604020202020204" pitchFamily="34" charset="0"/>
                  <a:cs typeface="Arial" panose="020B0604020202020204" pitchFamily="34" charset="0"/>
                </a:endParaRPr>
              </a:p>
            </p:txBody>
          </p:sp>
        </p:grpSp>
      </p:grpSp>
      <p:grpSp>
        <p:nvGrpSpPr>
          <p:cNvPr id="70" name="Group 69">
            <a:extLst>
              <a:ext uri="{FF2B5EF4-FFF2-40B4-BE49-F238E27FC236}">
                <a16:creationId xmlns:a16="http://schemas.microsoft.com/office/drawing/2014/main" id="{751B7491-5101-C71B-948D-4A2A69A91E70}"/>
              </a:ext>
            </a:extLst>
          </p:cNvPr>
          <p:cNvGrpSpPr/>
          <p:nvPr/>
        </p:nvGrpSpPr>
        <p:grpSpPr>
          <a:xfrm>
            <a:off x="3299114" y="2561817"/>
            <a:ext cx="1538432" cy="3267363"/>
            <a:chOff x="3299114" y="2843213"/>
            <a:chExt cx="1538432" cy="3267363"/>
          </a:xfrm>
        </p:grpSpPr>
        <p:sp>
          <p:nvSpPr>
            <p:cNvPr id="71" name="Freeform 10">
              <a:hlinkClick r:id="rId9" action="ppaction://hlinksldjump"/>
              <a:extLst>
                <a:ext uri="{FF2B5EF4-FFF2-40B4-BE49-F238E27FC236}">
                  <a16:creationId xmlns:a16="http://schemas.microsoft.com/office/drawing/2014/main" id="{213BF579-2654-F3AB-2A43-1574388ED492}"/>
                </a:ext>
              </a:extLst>
            </p:cNvPr>
            <p:cNvSpPr>
              <a:spLocks/>
            </p:cNvSpPr>
            <p:nvPr/>
          </p:nvSpPr>
          <p:spPr bwMode="auto">
            <a:xfrm>
              <a:off x="3299114" y="2843213"/>
              <a:ext cx="1538432" cy="3267363"/>
            </a:xfrm>
            <a:custGeom>
              <a:avLst/>
              <a:gdLst>
                <a:gd name="T0" fmla="*/ 526 w 567"/>
                <a:gd name="T1" fmla="*/ 1153 h 1205"/>
                <a:gd name="T2" fmla="*/ 507 w 567"/>
                <a:gd name="T3" fmla="*/ 1067 h 1205"/>
                <a:gd name="T4" fmla="*/ 507 w 567"/>
                <a:gd name="T5" fmla="*/ 433 h 1205"/>
                <a:gd name="T6" fmla="*/ 507 w 567"/>
                <a:gd name="T7" fmla="*/ 433 h 1205"/>
                <a:gd name="T8" fmla="*/ 507 w 567"/>
                <a:gd name="T9" fmla="*/ 0 h 1205"/>
                <a:gd name="T10" fmla="*/ 507 w 567"/>
                <a:gd name="T11" fmla="*/ 0 h 1205"/>
                <a:gd name="T12" fmla="*/ 59 w 567"/>
                <a:gd name="T13" fmla="*/ 448 h 1205"/>
                <a:gd name="T14" fmla="*/ 12 w 567"/>
                <a:gd name="T15" fmla="*/ 522 h 1205"/>
                <a:gd name="T16" fmla="*/ 4 w 567"/>
                <a:gd name="T17" fmla="*/ 588 h 1205"/>
                <a:gd name="T18" fmla="*/ 77 w 567"/>
                <a:gd name="T19" fmla="*/ 723 h 1205"/>
                <a:gd name="T20" fmla="*/ 524 w 567"/>
                <a:gd name="T21" fmla="*/ 1170 h 1205"/>
                <a:gd name="T22" fmla="*/ 567 w 567"/>
                <a:gd name="T23" fmla="*/ 1205 h 1205"/>
                <a:gd name="T24" fmla="*/ 526 w 567"/>
                <a:gd name="T25" fmla="*/ 1153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7" h="1205">
                  <a:moveTo>
                    <a:pt x="526" y="1153"/>
                  </a:moveTo>
                  <a:cubicBezTo>
                    <a:pt x="506" y="1109"/>
                    <a:pt x="507" y="1067"/>
                    <a:pt x="507" y="1067"/>
                  </a:cubicBezTo>
                  <a:cubicBezTo>
                    <a:pt x="507" y="433"/>
                    <a:pt x="507" y="433"/>
                    <a:pt x="507" y="433"/>
                  </a:cubicBezTo>
                  <a:cubicBezTo>
                    <a:pt x="507" y="433"/>
                    <a:pt x="507" y="433"/>
                    <a:pt x="507" y="433"/>
                  </a:cubicBezTo>
                  <a:cubicBezTo>
                    <a:pt x="507" y="0"/>
                    <a:pt x="507" y="0"/>
                    <a:pt x="507" y="0"/>
                  </a:cubicBezTo>
                  <a:cubicBezTo>
                    <a:pt x="507" y="0"/>
                    <a:pt x="507" y="0"/>
                    <a:pt x="507" y="0"/>
                  </a:cubicBezTo>
                  <a:cubicBezTo>
                    <a:pt x="59" y="448"/>
                    <a:pt x="59" y="448"/>
                    <a:pt x="59" y="448"/>
                  </a:cubicBezTo>
                  <a:cubicBezTo>
                    <a:pt x="59" y="448"/>
                    <a:pt x="29" y="477"/>
                    <a:pt x="12" y="522"/>
                  </a:cubicBezTo>
                  <a:cubicBezTo>
                    <a:pt x="0" y="554"/>
                    <a:pt x="3" y="579"/>
                    <a:pt x="4" y="588"/>
                  </a:cubicBezTo>
                  <a:cubicBezTo>
                    <a:pt x="15" y="639"/>
                    <a:pt x="40" y="686"/>
                    <a:pt x="77" y="723"/>
                  </a:cubicBezTo>
                  <a:cubicBezTo>
                    <a:pt x="524" y="1170"/>
                    <a:pt x="524" y="1170"/>
                    <a:pt x="524" y="1170"/>
                  </a:cubicBezTo>
                  <a:cubicBezTo>
                    <a:pt x="537" y="1183"/>
                    <a:pt x="552" y="1195"/>
                    <a:pt x="567" y="1205"/>
                  </a:cubicBezTo>
                  <a:cubicBezTo>
                    <a:pt x="560" y="1200"/>
                    <a:pt x="540" y="1184"/>
                    <a:pt x="526" y="1153"/>
                  </a:cubicBezTo>
                  <a:close/>
                </a:path>
              </a:pathLst>
            </a:custGeom>
            <a:gradFill>
              <a:gsLst>
                <a:gs pos="48000">
                  <a:schemeClr val="accent2"/>
                </a:gs>
                <a:gs pos="100000">
                  <a:schemeClr val="accent2">
                    <a:lumMod val="50000"/>
                  </a:schemeClr>
                </a:gs>
              </a:gsLst>
              <a:lin ang="138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72" name="TextBox 71">
              <a:hlinkClick r:id="rId9" action="ppaction://hlinksldjump"/>
              <a:extLst>
                <a:ext uri="{FF2B5EF4-FFF2-40B4-BE49-F238E27FC236}">
                  <a16:creationId xmlns:a16="http://schemas.microsoft.com/office/drawing/2014/main" id="{03131183-1FB6-2B28-6EFD-5F3B8176D75E}"/>
                </a:ext>
              </a:extLst>
            </p:cNvPr>
            <p:cNvSpPr txBox="1"/>
            <p:nvPr/>
          </p:nvSpPr>
          <p:spPr>
            <a:xfrm>
              <a:off x="3914373" y="3709807"/>
              <a:ext cx="354662" cy="369332"/>
            </a:xfrm>
            <a:prstGeom prst="rect">
              <a:avLst/>
            </a:prstGeom>
            <a:noFill/>
          </p:spPr>
          <p:txBody>
            <a:bodyPr wrap="square" lIns="0" tIns="0" rIns="0" bIns="0" rtlCol="0" anchor="ctr">
              <a:spAutoFit/>
            </a:bodyPr>
            <a:lstStyle/>
            <a:p>
              <a:pPr algn="r"/>
              <a:r>
                <a:rPr lang="en-US" sz="2400" b="1">
                  <a:solidFill>
                    <a:schemeClr val="bg1"/>
                  </a:solidFill>
                  <a:latin typeface="Arial" panose="020B0604020202020204" pitchFamily="34" charset="0"/>
                  <a:cs typeface="Arial" panose="020B0604020202020204" pitchFamily="34" charset="0"/>
                </a:rPr>
                <a:t>06</a:t>
              </a:r>
              <a:endParaRPr lang="en-GB" sz="2400" b="1">
                <a:solidFill>
                  <a:schemeClr val="bg1"/>
                </a:solidFill>
                <a:latin typeface="Arial" panose="020B0604020202020204" pitchFamily="34" charset="0"/>
                <a:cs typeface="Arial" panose="020B0604020202020204" pitchFamily="34" charset="0"/>
              </a:endParaRPr>
            </a:p>
          </p:txBody>
        </p:sp>
        <p:sp>
          <p:nvSpPr>
            <p:cNvPr id="73" name="TextBox 72">
              <a:hlinkClick r:id="rId9" action="ppaction://hlinksldjump"/>
              <a:extLst>
                <a:ext uri="{FF2B5EF4-FFF2-40B4-BE49-F238E27FC236}">
                  <a16:creationId xmlns:a16="http://schemas.microsoft.com/office/drawing/2014/main" id="{7101855D-820B-0B78-934E-CED448418671}"/>
                </a:ext>
              </a:extLst>
            </p:cNvPr>
            <p:cNvSpPr txBox="1"/>
            <p:nvPr/>
          </p:nvSpPr>
          <p:spPr>
            <a:xfrm>
              <a:off x="3358104" y="4133601"/>
              <a:ext cx="1284058" cy="553998"/>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Submitting Recommendations </a:t>
              </a:r>
            </a:p>
            <a:p>
              <a:pPr algn="ctr"/>
              <a:r>
                <a:rPr lang="en-US" sz="1200">
                  <a:solidFill>
                    <a:schemeClr val="bg1"/>
                  </a:solidFill>
                  <a:latin typeface="Arial" panose="020B0604020202020204" pitchFamily="34" charset="0"/>
                  <a:cs typeface="Arial" panose="020B0604020202020204" pitchFamily="34" charset="0"/>
                </a:rPr>
                <a:t>of Denial</a:t>
              </a:r>
              <a:endParaRPr lang="en-GB" sz="1200">
                <a:solidFill>
                  <a:schemeClr val="bg1"/>
                </a:solidFill>
                <a:latin typeface="Arial" panose="020B0604020202020204" pitchFamily="34" charset="0"/>
                <a:cs typeface="Arial" panose="020B0604020202020204" pitchFamily="34" charset="0"/>
              </a:endParaRPr>
            </a:p>
          </p:txBody>
        </p:sp>
      </p:grpSp>
      <p:grpSp>
        <p:nvGrpSpPr>
          <p:cNvPr id="74" name="Group 73">
            <a:extLst>
              <a:ext uri="{FF2B5EF4-FFF2-40B4-BE49-F238E27FC236}">
                <a16:creationId xmlns:a16="http://schemas.microsoft.com/office/drawing/2014/main" id="{9B883B99-658E-52B9-F176-311B1987365D}"/>
              </a:ext>
            </a:extLst>
          </p:cNvPr>
          <p:cNvGrpSpPr/>
          <p:nvPr/>
        </p:nvGrpSpPr>
        <p:grpSpPr>
          <a:xfrm>
            <a:off x="3293341" y="1726214"/>
            <a:ext cx="2215285" cy="2430318"/>
            <a:chOff x="3293341" y="2007610"/>
            <a:chExt cx="2215285" cy="2430318"/>
          </a:xfrm>
        </p:grpSpPr>
        <p:sp>
          <p:nvSpPr>
            <p:cNvPr id="75" name="Freeform 8">
              <a:hlinkClick r:id="rId10" action="ppaction://hlinksldjump"/>
              <a:extLst>
                <a:ext uri="{FF2B5EF4-FFF2-40B4-BE49-F238E27FC236}">
                  <a16:creationId xmlns:a16="http://schemas.microsoft.com/office/drawing/2014/main" id="{8EA4F957-8BD1-B54E-ECD8-4CD38CE06A33}"/>
                </a:ext>
              </a:extLst>
            </p:cNvPr>
            <p:cNvSpPr>
              <a:spLocks/>
            </p:cNvSpPr>
            <p:nvPr/>
          </p:nvSpPr>
          <p:spPr bwMode="auto">
            <a:xfrm>
              <a:off x="3293341" y="2007610"/>
              <a:ext cx="2215285" cy="2430318"/>
            </a:xfrm>
            <a:custGeom>
              <a:avLst/>
              <a:gdLst>
                <a:gd name="T0" fmla="*/ 14 w 816"/>
                <a:gd name="T1" fmla="*/ 830 h 896"/>
                <a:gd name="T2" fmla="*/ 61 w 816"/>
                <a:gd name="T3" fmla="*/ 756 h 896"/>
                <a:gd name="T4" fmla="*/ 509 w 816"/>
                <a:gd name="T5" fmla="*/ 308 h 896"/>
                <a:gd name="T6" fmla="*/ 509 w 816"/>
                <a:gd name="T7" fmla="*/ 308 h 896"/>
                <a:gd name="T8" fmla="*/ 509 w 816"/>
                <a:gd name="T9" fmla="*/ 308 h 896"/>
                <a:gd name="T10" fmla="*/ 816 w 816"/>
                <a:gd name="T11" fmla="*/ 1 h 896"/>
                <a:gd name="T12" fmla="*/ 182 w 816"/>
                <a:gd name="T13" fmla="*/ 1 h 896"/>
                <a:gd name="T14" fmla="*/ 96 w 816"/>
                <a:gd name="T15" fmla="*/ 20 h 896"/>
                <a:gd name="T16" fmla="*/ 44 w 816"/>
                <a:gd name="T17" fmla="*/ 61 h 896"/>
                <a:gd name="T18" fmla="*/ 0 w 816"/>
                <a:gd name="T19" fmla="*/ 208 h 896"/>
                <a:gd name="T20" fmla="*/ 0 w 816"/>
                <a:gd name="T21" fmla="*/ 841 h 896"/>
                <a:gd name="T22" fmla="*/ 6 w 816"/>
                <a:gd name="T23" fmla="*/ 896 h 896"/>
                <a:gd name="T24" fmla="*/ 14 w 816"/>
                <a:gd name="T25" fmla="*/ 83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6" h="896">
                  <a:moveTo>
                    <a:pt x="14" y="830"/>
                  </a:moveTo>
                  <a:cubicBezTo>
                    <a:pt x="31" y="785"/>
                    <a:pt x="61" y="756"/>
                    <a:pt x="61" y="756"/>
                  </a:cubicBezTo>
                  <a:cubicBezTo>
                    <a:pt x="509" y="308"/>
                    <a:pt x="509" y="308"/>
                    <a:pt x="509" y="308"/>
                  </a:cubicBezTo>
                  <a:cubicBezTo>
                    <a:pt x="509" y="308"/>
                    <a:pt x="509" y="308"/>
                    <a:pt x="509" y="308"/>
                  </a:cubicBezTo>
                  <a:cubicBezTo>
                    <a:pt x="509" y="308"/>
                    <a:pt x="509" y="308"/>
                    <a:pt x="509" y="308"/>
                  </a:cubicBezTo>
                  <a:cubicBezTo>
                    <a:pt x="816" y="1"/>
                    <a:pt x="816" y="1"/>
                    <a:pt x="816" y="1"/>
                  </a:cubicBezTo>
                  <a:cubicBezTo>
                    <a:pt x="182" y="1"/>
                    <a:pt x="182" y="1"/>
                    <a:pt x="182" y="1"/>
                  </a:cubicBezTo>
                  <a:cubicBezTo>
                    <a:pt x="182" y="1"/>
                    <a:pt x="140" y="0"/>
                    <a:pt x="96" y="20"/>
                  </a:cubicBezTo>
                  <a:cubicBezTo>
                    <a:pt x="65" y="34"/>
                    <a:pt x="49" y="54"/>
                    <a:pt x="44" y="61"/>
                  </a:cubicBezTo>
                  <a:cubicBezTo>
                    <a:pt x="16" y="105"/>
                    <a:pt x="0" y="156"/>
                    <a:pt x="0" y="208"/>
                  </a:cubicBezTo>
                  <a:cubicBezTo>
                    <a:pt x="0" y="841"/>
                    <a:pt x="0" y="841"/>
                    <a:pt x="0" y="841"/>
                  </a:cubicBezTo>
                  <a:cubicBezTo>
                    <a:pt x="0" y="859"/>
                    <a:pt x="2" y="878"/>
                    <a:pt x="6" y="896"/>
                  </a:cubicBezTo>
                  <a:cubicBezTo>
                    <a:pt x="5" y="887"/>
                    <a:pt x="2" y="862"/>
                    <a:pt x="14" y="830"/>
                  </a:cubicBezTo>
                  <a:close/>
                </a:path>
              </a:pathLst>
            </a:custGeom>
            <a:gradFill>
              <a:gsLst>
                <a:gs pos="46000">
                  <a:schemeClr val="accent3"/>
                </a:gs>
                <a:gs pos="100000">
                  <a:schemeClr val="accent3">
                    <a:lumMod val="75000"/>
                  </a:schemeClr>
                </a:gs>
              </a:gsLst>
              <a:lin ang="162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Arial" panose="020B0604020202020204" pitchFamily="34" charset="0"/>
                <a:cs typeface="Arial" panose="020B0604020202020204" pitchFamily="34" charset="0"/>
              </a:endParaRPr>
            </a:p>
          </p:txBody>
        </p:sp>
        <p:sp>
          <p:nvSpPr>
            <p:cNvPr id="76" name="TextBox 75">
              <a:hlinkClick r:id="rId10" action="ppaction://hlinksldjump"/>
              <a:extLst>
                <a:ext uri="{FF2B5EF4-FFF2-40B4-BE49-F238E27FC236}">
                  <a16:creationId xmlns:a16="http://schemas.microsoft.com/office/drawing/2014/main" id="{1DBC7F6F-EC8C-335E-EDE0-CDFE62701800}"/>
                </a:ext>
              </a:extLst>
            </p:cNvPr>
            <p:cNvSpPr txBox="1"/>
            <p:nvPr/>
          </p:nvSpPr>
          <p:spPr>
            <a:xfrm>
              <a:off x="3748602" y="2388505"/>
              <a:ext cx="354662" cy="369332"/>
            </a:xfrm>
            <a:prstGeom prst="rect">
              <a:avLst/>
            </a:prstGeom>
            <a:noFill/>
          </p:spPr>
          <p:txBody>
            <a:bodyPr wrap="square" lIns="0" tIns="0" rIns="0" bIns="0" rtlCol="0" anchor="ctr">
              <a:spAutoFit/>
            </a:bodyPr>
            <a:lstStyle/>
            <a:p>
              <a:r>
                <a:rPr lang="en-US" sz="2400" b="1">
                  <a:solidFill>
                    <a:schemeClr val="bg1"/>
                  </a:solidFill>
                  <a:latin typeface="Arial" panose="020B0604020202020204" pitchFamily="34" charset="0"/>
                  <a:cs typeface="Arial" panose="020B0604020202020204" pitchFamily="34" charset="0"/>
                </a:rPr>
                <a:t>07</a:t>
              </a:r>
              <a:endParaRPr lang="en-GB" sz="2400" b="1">
                <a:solidFill>
                  <a:schemeClr val="bg1"/>
                </a:solidFill>
                <a:latin typeface="Arial" panose="020B0604020202020204" pitchFamily="34" charset="0"/>
                <a:cs typeface="Arial" panose="020B0604020202020204" pitchFamily="34" charset="0"/>
              </a:endParaRPr>
            </a:p>
          </p:txBody>
        </p:sp>
        <p:sp>
          <p:nvSpPr>
            <p:cNvPr id="77" name="TextBox 76">
              <a:hlinkClick r:id="rId10" action="ppaction://hlinksldjump"/>
              <a:extLst>
                <a:ext uri="{FF2B5EF4-FFF2-40B4-BE49-F238E27FC236}">
                  <a16:creationId xmlns:a16="http://schemas.microsoft.com/office/drawing/2014/main" id="{A1E3C31D-CBD0-B77B-943F-DD0064D97953}"/>
                </a:ext>
              </a:extLst>
            </p:cNvPr>
            <p:cNvSpPr txBox="1"/>
            <p:nvPr/>
          </p:nvSpPr>
          <p:spPr>
            <a:xfrm>
              <a:off x="3328442" y="2767182"/>
              <a:ext cx="983699" cy="369332"/>
            </a:xfrm>
            <a:prstGeom prst="rect">
              <a:avLst/>
            </a:prstGeom>
            <a:noFill/>
          </p:spPr>
          <p:txBody>
            <a:bodyPr wrap="square" lIns="0" tIns="0" rIns="0" bIns="0" rtlCol="0" anchor="ctr">
              <a:spAutoFit/>
            </a:bodyPr>
            <a:lstStyle/>
            <a:p>
              <a:pPr algn="ctr"/>
              <a:r>
                <a:rPr lang="en-US" sz="1200">
                  <a:solidFill>
                    <a:schemeClr val="bg1"/>
                  </a:solidFill>
                  <a:latin typeface="Arial" panose="020B0604020202020204" pitchFamily="34" charset="0"/>
                  <a:cs typeface="Arial" panose="020B0604020202020204" pitchFamily="34" charset="0"/>
                </a:rPr>
                <a:t>Wellness Tracking Log</a:t>
              </a:r>
              <a:endParaRPr lang="en-GB" sz="1200">
                <a:solidFill>
                  <a:schemeClr val="bg1"/>
                </a:solidFill>
                <a:latin typeface="Arial" panose="020B0604020202020204" pitchFamily="34" charset="0"/>
                <a:cs typeface="Arial" panose="020B0604020202020204" pitchFamily="34" charset="0"/>
              </a:endParaRPr>
            </a:p>
          </p:txBody>
        </p:sp>
      </p:grpSp>
      <p:sp>
        <p:nvSpPr>
          <p:cNvPr id="79" name="Rectangle 78">
            <a:extLst>
              <a:ext uri="{FF2B5EF4-FFF2-40B4-BE49-F238E27FC236}">
                <a16:creationId xmlns:a16="http://schemas.microsoft.com/office/drawing/2014/main" id="{630AB23E-8A6A-B814-1C99-8FD9668610F7}"/>
              </a:ext>
            </a:extLst>
          </p:cNvPr>
          <p:cNvSpPr/>
          <p:nvPr/>
        </p:nvSpPr>
        <p:spPr>
          <a:xfrm>
            <a:off x="4719408" y="2439291"/>
            <a:ext cx="2767242" cy="1506444"/>
          </a:xfrm>
          <a:prstGeom prst="rect">
            <a:avLst/>
          </a:prstGeom>
        </p:spPr>
        <p:txBody>
          <a:bodyPr wrap="square" lIns="0" tIns="0" rIns="0" bIns="0" anchor="ctr" anchorCtr="0">
            <a:normAutofit/>
          </a:bodyPr>
          <a:lstStyle/>
          <a:p>
            <a:pPr algn="ctr"/>
            <a:r>
              <a:rPr lang="da-DK" sz="3600" b="1">
                <a:solidFill>
                  <a:schemeClr val="bg1"/>
                </a:solidFill>
                <a:latin typeface="Verdana Pro Black" panose="020B0A04030504040204" pitchFamily="34" charset="0"/>
                <a:ea typeface="+mj-ea"/>
                <a:cs typeface="Arial" panose="020B0604020202020204" pitchFamily="34" charset="0"/>
              </a:rPr>
              <a:t>Wrap </a:t>
            </a:r>
          </a:p>
          <a:p>
            <a:pPr algn="ctr"/>
            <a:r>
              <a:rPr lang="da-DK" sz="3600" b="1">
                <a:solidFill>
                  <a:schemeClr val="bg1"/>
                </a:solidFill>
                <a:latin typeface="Verdana Pro Black" panose="020B0A04030504040204" pitchFamily="34" charset="0"/>
                <a:ea typeface="+mj-ea"/>
                <a:cs typeface="Arial" panose="020B0604020202020204" pitchFamily="34" charset="0"/>
              </a:rPr>
              <a:t>Up</a:t>
            </a:r>
          </a:p>
        </p:txBody>
      </p:sp>
      <p:sp>
        <p:nvSpPr>
          <p:cNvPr id="2" name="TextBox 1">
            <a:extLst>
              <a:ext uri="{FF2B5EF4-FFF2-40B4-BE49-F238E27FC236}">
                <a16:creationId xmlns:a16="http://schemas.microsoft.com/office/drawing/2014/main" id="{074AF5A8-5AED-FE69-8C91-59AA1E718E79}"/>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43</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67990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298819A-07C8-5F44-8817-B4D7D6296CC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p:blipFill>
        <p:spPr/>
      </p:pic>
      <p:sp>
        <p:nvSpPr>
          <p:cNvPr id="8" name="TextBox 7">
            <a:extLst>
              <a:ext uri="{FF2B5EF4-FFF2-40B4-BE49-F238E27FC236}">
                <a16:creationId xmlns:a16="http://schemas.microsoft.com/office/drawing/2014/main" id="{7ED59AFD-F4D2-264C-825A-3551021E9BB7}"/>
              </a:ext>
            </a:extLst>
          </p:cNvPr>
          <p:cNvSpPr txBox="1"/>
          <p:nvPr/>
        </p:nvSpPr>
        <p:spPr>
          <a:xfrm>
            <a:off x="3289806" y="1583704"/>
            <a:ext cx="2417975" cy="2927971"/>
          </a:xfrm>
          <a:prstGeom prst="rect">
            <a:avLst/>
          </a:prstGeom>
          <a:noFill/>
        </p:spPr>
        <p:txBody>
          <a:bodyPr wrap="square" rtlCol="0" anchor="t">
            <a:normAutofit/>
          </a:bodyPr>
          <a:lstStyle/>
          <a:p>
            <a:pPr algn="ctr">
              <a:lnSpc>
                <a:spcPct val="119000"/>
              </a:lnSpc>
              <a:spcBef>
                <a:spcPts val="600"/>
              </a:spcBef>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Complete the DAP Process if a Person with a Disability</a:t>
            </a:r>
          </a:p>
          <a:p>
            <a:pPr algn="ctr">
              <a:lnSpc>
                <a:spcPct val="109000"/>
              </a:lnSpc>
              <a:spcBef>
                <a:spcPts val="600"/>
              </a:spcBef>
            </a:pPr>
            <a:r>
              <a:rPr lang="en-US" sz="1400">
                <a:solidFill>
                  <a:schemeClr val="bg1"/>
                </a:solidFill>
                <a:latin typeface="Calibri" panose="020F0502020204030204" pitchFamily="34" charset="0"/>
                <a:ea typeface="Calibri" panose="020F0502020204030204" pitchFamily="34" charset="0"/>
                <a:cs typeface="Calibri" panose="020F0502020204030204" pitchFamily="34" charset="0"/>
              </a:rPr>
              <a:t>(i.e., either DC/both DCs/Full time DC review the disability-related documentation and make the required post approval contact to complete the Disability Accommodation Process before enrollment)</a:t>
            </a:r>
            <a:r>
              <a:rPr lang="en-US" sz="1400">
                <a:solidFill>
                  <a:schemeClr val="bg1"/>
                </a:solidFill>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13B9A32B-83D7-1848-B467-4CEEC240D76F}"/>
              </a:ext>
            </a:extLst>
          </p:cNvPr>
          <p:cNvSpPr txBox="1"/>
          <p:nvPr/>
        </p:nvSpPr>
        <p:spPr>
          <a:xfrm>
            <a:off x="688792" y="1583704"/>
            <a:ext cx="2143597" cy="2771479"/>
          </a:xfrm>
          <a:prstGeom prst="rect">
            <a:avLst/>
          </a:prstGeom>
          <a:noFill/>
        </p:spPr>
        <p:txBody>
          <a:bodyPr wrap="square" rtlCol="0" anchor="ctr">
            <a:normAutofit fontScale="85000" lnSpcReduction="10000"/>
          </a:bodyPr>
          <a:lstStyle/>
          <a:p>
            <a:pPr algn="ctr">
              <a:lnSpc>
                <a:spcPct val="119000"/>
              </a:lnSpc>
              <a:spcBef>
                <a:spcPts val="600"/>
              </a:spcBef>
            </a:pPr>
            <a:r>
              <a:rPr lang="en-US" sz="2400" b="1">
                <a:solidFill>
                  <a:schemeClr val="bg1"/>
                </a:solidFill>
                <a:latin typeface="Calibri" panose="020F0502020204030204" pitchFamily="34" charset="0"/>
                <a:ea typeface="Calibri" panose="020F0502020204030204" pitchFamily="34" charset="0"/>
                <a:cs typeface="Calibri" panose="020F0502020204030204" pitchFamily="34" charset="0"/>
              </a:rPr>
              <a:t>Notify the Non-health DC</a:t>
            </a:r>
          </a:p>
          <a:p>
            <a:pPr algn="ctr">
              <a:lnSpc>
                <a:spcPct val="119000"/>
              </a:lnSpc>
              <a:spcBef>
                <a:spcPts val="600"/>
              </a:spcBef>
            </a:pPr>
            <a:r>
              <a:rPr lang="en-US" sz="2100">
                <a:solidFill>
                  <a:schemeClr val="bg1"/>
                </a:solidFill>
                <a:latin typeface="Calibri" panose="020F0502020204030204" pitchFamily="34" charset="0"/>
                <a:cs typeface="Calibri" panose="020F0502020204030204" pitchFamily="34" charset="0"/>
              </a:rPr>
              <a:t>if the approved applicant has a disability, requested accommodations, or wants to speak with a DC. </a:t>
            </a:r>
          </a:p>
        </p:txBody>
      </p:sp>
      <p:sp>
        <p:nvSpPr>
          <p:cNvPr id="14" name="Rectangle 13">
            <a:extLst>
              <a:ext uri="{FF2B5EF4-FFF2-40B4-BE49-F238E27FC236}">
                <a16:creationId xmlns:a16="http://schemas.microsoft.com/office/drawing/2014/main" id="{5972633B-3854-AB40-9F93-616E9C29799A}"/>
              </a:ext>
            </a:extLst>
          </p:cNvPr>
          <p:cNvSpPr/>
          <p:nvPr/>
        </p:nvSpPr>
        <p:spPr>
          <a:xfrm>
            <a:off x="777710" y="5023745"/>
            <a:ext cx="10442575" cy="833562"/>
          </a:xfrm>
          <a:prstGeom prst="rect">
            <a:avLst/>
          </a:prstGeom>
        </p:spPr>
        <p:txBody>
          <a:bodyPr wrap="square" lIns="0" tIns="0" rIns="0" bIns="0" anchor="ctr" anchorCtr="0">
            <a:normAutofit/>
          </a:bodyPr>
          <a:lstStyle/>
          <a:p>
            <a:pPr>
              <a:lnSpc>
                <a:spcPts val="6500"/>
              </a:lnSpc>
            </a:pPr>
            <a:r>
              <a:rPr lang="en-US" sz="3200" b="1">
                <a:ln w="0"/>
                <a:solidFill>
                  <a:srgbClr val="0070C0"/>
                </a:solidFill>
                <a:latin typeface="Verdana Pro Black" panose="020B0A04030504040204" pitchFamily="34" charset="0"/>
                <a:ea typeface="Calibri Light" charset="0"/>
                <a:cs typeface="Calibri" panose="020F0502020204030204" pitchFamily="34" charset="0"/>
              </a:rPr>
              <a:t>Post Approval </a:t>
            </a:r>
            <a:r>
              <a:rPr lang="en-US" sz="3200" b="1">
                <a:ln w="0"/>
                <a:latin typeface="Verdana Pro Black" panose="020B0A04030504040204" pitchFamily="34" charset="0"/>
                <a:ea typeface="Calibri Light" charset="0"/>
                <a:cs typeface="Calibri" panose="020F0502020204030204" pitchFamily="34" charset="0"/>
              </a:rPr>
              <a:t>Actions</a:t>
            </a:r>
          </a:p>
        </p:txBody>
      </p:sp>
      <p:pic>
        <p:nvPicPr>
          <p:cNvPr id="3" name="Graphic 2" descr="Email outline">
            <a:extLst>
              <a:ext uri="{FF2B5EF4-FFF2-40B4-BE49-F238E27FC236}">
                <a16:creationId xmlns:a16="http://schemas.microsoft.com/office/drawing/2014/main" id="{6A2B29C9-CFD5-6EEF-18DA-CC5C123056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8597" y="464853"/>
            <a:ext cx="914400" cy="914400"/>
          </a:xfrm>
          <a:prstGeom prst="rect">
            <a:avLst/>
          </a:prstGeom>
        </p:spPr>
      </p:pic>
      <p:pic>
        <p:nvPicPr>
          <p:cNvPr id="6" name="Graphic 5" descr="Decision chart with solid fill">
            <a:extLst>
              <a:ext uri="{FF2B5EF4-FFF2-40B4-BE49-F238E27FC236}">
                <a16:creationId xmlns:a16="http://schemas.microsoft.com/office/drawing/2014/main" id="{D2B860D6-3AB2-08C2-6ACC-5B96E8BEDE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41593" y="464853"/>
            <a:ext cx="914400" cy="914400"/>
          </a:xfrm>
          <a:prstGeom prst="rect">
            <a:avLst/>
          </a:prstGeom>
        </p:spPr>
      </p:pic>
      <p:sp>
        <p:nvSpPr>
          <p:cNvPr id="2" name="TextBox 1">
            <a:extLst>
              <a:ext uri="{FF2B5EF4-FFF2-40B4-BE49-F238E27FC236}">
                <a16:creationId xmlns:a16="http://schemas.microsoft.com/office/drawing/2014/main" id="{6CD43963-1CEB-CDB2-FC35-7725293B99D1}"/>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44</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5A0D921-AF07-2341-899E-1B820AE9453C}"/>
              </a:ext>
            </a:extLst>
          </p:cNvPr>
          <p:cNvSpPr txBox="1"/>
          <p:nvPr/>
        </p:nvSpPr>
        <p:spPr>
          <a:xfrm>
            <a:off x="6232845" y="1681896"/>
            <a:ext cx="1828800" cy="1963432"/>
          </a:xfrm>
          <a:prstGeom prst="rect">
            <a:avLst/>
          </a:prstGeom>
          <a:noFill/>
        </p:spPr>
        <p:txBody>
          <a:bodyPr wrap="square" rtlCol="0" anchor="t">
            <a:normAutofit/>
          </a:bodyPr>
          <a:lstStyle/>
          <a:p>
            <a:pPr algn="ctr">
              <a:lnSpc>
                <a:spcPct val="119000"/>
              </a:lnSpc>
              <a:spcBef>
                <a:spcPts val="600"/>
              </a:spcBef>
            </a:pP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Notify Records</a:t>
            </a:r>
          </a:p>
          <a:p>
            <a:pPr algn="ctr">
              <a:lnSpc>
                <a:spcPct val="119000"/>
              </a:lnSpc>
              <a:spcBef>
                <a:spcPts val="600"/>
              </a:spcBef>
            </a:pPr>
            <a:r>
              <a:rPr lang="en-US">
                <a:solidFill>
                  <a:schemeClr val="bg1"/>
                </a:solidFill>
                <a:latin typeface="Calibri" panose="020F0502020204030204" pitchFamily="34" charset="0"/>
                <a:ea typeface="Calibri" panose="020F0502020204030204" pitchFamily="34" charset="0"/>
                <a:cs typeface="Calibri" panose="020F0502020204030204" pitchFamily="34" charset="0"/>
              </a:rPr>
              <a:t>so that they may assign a start date.</a:t>
            </a:r>
            <a:endParaRPr lang="en-US">
              <a:latin typeface="Calibri" panose="020F0502020204030204" pitchFamily="34" charset="0"/>
              <a:ea typeface="Calibri" panose="020F0502020204030204" pitchFamily="34" charset="0"/>
              <a:cs typeface="Calibri" panose="020F0502020204030204" pitchFamily="34" charset="0"/>
            </a:endParaRPr>
          </a:p>
        </p:txBody>
      </p:sp>
      <p:pic>
        <p:nvPicPr>
          <p:cNvPr id="9" name="Graphic 8" descr="Email outline">
            <a:extLst>
              <a:ext uri="{FF2B5EF4-FFF2-40B4-BE49-F238E27FC236}">
                <a16:creationId xmlns:a16="http://schemas.microsoft.com/office/drawing/2014/main" id="{3D387D59-9165-6A1F-A9AF-46B4183EDD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25057" y="464853"/>
            <a:ext cx="914400" cy="914400"/>
          </a:xfrm>
          <a:prstGeom prst="rect">
            <a:avLst/>
          </a:prstGeom>
        </p:spPr>
      </p:pic>
    </p:spTree>
    <p:extLst>
      <p:ext uri="{BB962C8B-B14F-4D97-AF65-F5344CB8AC3E}">
        <p14:creationId xmlns:p14="http://schemas.microsoft.com/office/powerpoint/2010/main" val="299659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4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600" fill="hold"/>
                                        <p:tgtEl>
                                          <p:spTgt spid="7"/>
                                        </p:tgtEl>
                                        <p:attrNameLst>
                                          <p:attrName>ppt_x</p:attrName>
                                        </p:attrNameLst>
                                      </p:cBhvr>
                                      <p:tavLst>
                                        <p:tav tm="0">
                                          <p:val>
                                            <p:strVal val="#ppt_x"/>
                                          </p:val>
                                        </p:tav>
                                        <p:tav tm="100000">
                                          <p:val>
                                            <p:strVal val="#ppt_x"/>
                                          </p:val>
                                        </p:tav>
                                      </p:tavLst>
                                    </p:anim>
                                    <p:anim calcmode="lin" valueType="num">
                                      <p:cBhvr additive="base">
                                        <p:cTn id="8" dur="6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4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4000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post-it note with a pen and a cup of coffee&#10;&#10;Description automatically generated">
            <a:extLst>
              <a:ext uri="{FF2B5EF4-FFF2-40B4-BE49-F238E27FC236}">
                <a16:creationId xmlns:a16="http://schemas.microsoft.com/office/drawing/2014/main" id="{0796AA0F-AD2F-E41A-75DB-94176602D526}"/>
              </a:ext>
            </a:extLst>
          </p:cNvPr>
          <p:cNvPicPr>
            <a:picLocks noChangeAspect="1"/>
          </p:cNvPicPr>
          <p:nvPr/>
        </p:nvPicPr>
        <p:blipFill rotWithShape="1">
          <a:blip r:embed="rId3"/>
          <a:srcRect t="7337" b="8106"/>
          <a:stretch/>
        </p:blipFill>
        <p:spPr>
          <a:xfrm>
            <a:off x="-1" y="0"/>
            <a:ext cx="12192001" cy="6858000"/>
          </a:xfrm>
          <a:prstGeom prst="rect">
            <a:avLst/>
          </a:prstGeom>
        </p:spPr>
      </p:pic>
      <p:sp>
        <p:nvSpPr>
          <p:cNvPr id="7" name="TextBox 6">
            <a:extLst>
              <a:ext uri="{FF2B5EF4-FFF2-40B4-BE49-F238E27FC236}">
                <a16:creationId xmlns:a16="http://schemas.microsoft.com/office/drawing/2014/main" id="{30572928-95D4-9355-2F65-74C5A47BF673}"/>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45</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4862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BDD535-44D4-712A-666A-241F32C89C42}"/>
              </a:ext>
            </a:extLst>
          </p:cNvPr>
          <p:cNvPicPr>
            <a:picLocks noChangeAspect="1"/>
          </p:cNvPicPr>
          <p:nvPr/>
        </p:nvPicPr>
        <p:blipFill>
          <a:blip r:embed="rId3"/>
          <a:stretch>
            <a:fillRect/>
          </a:stretch>
        </p:blipFill>
        <p:spPr>
          <a:xfrm>
            <a:off x="8314" y="0"/>
            <a:ext cx="12175371" cy="6858000"/>
          </a:xfrm>
          <a:prstGeom prst="rect">
            <a:avLst/>
          </a:prstGeom>
        </p:spPr>
      </p:pic>
    </p:spTree>
    <p:extLst>
      <p:ext uri="{BB962C8B-B14F-4D97-AF65-F5344CB8AC3E}">
        <p14:creationId xmlns:p14="http://schemas.microsoft.com/office/powerpoint/2010/main" val="1222670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93900D-C8B5-E690-4E43-BB3BA85593F1}"/>
              </a:ext>
            </a:extLst>
          </p:cNvPr>
          <p:cNvSpPr/>
          <p:nvPr/>
        </p:nvSpPr>
        <p:spPr>
          <a:xfrm>
            <a:off x="463893" y="1111866"/>
            <a:ext cx="2257665" cy="4634267"/>
          </a:xfrm>
          <a:prstGeom prst="rect">
            <a:avLst/>
          </a:prstGeom>
        </p:spPr>
        <p:txBody>
          <a:bodyPr wrap="square" lIns="0" tIns="0" rIns="0" bIns="0" anchor="ctr" anchorCtr="0">
            <a:noAutofit/>
          </a:bodyPr>
          <a:lstStyle/>
          <a:p>
            <a:pPr algn="ctr" eaLnBrk="0" hangingPunct="0">
              <a:lnSpc>
                <a:spcPct val="129000"/>
              </a:lnSpc>
              <a:spcBef>
                <a:spcPts val="600"/>
              </a:spcBef>
            </a:pPr>
            <a:r>
              <a:rPr lang="en-US" sz="2400" b="1">
                <a:ln w="0"/>
                <a:solidFill>
                  <a:srgbClr val="0070C0"/>
                </a:solidFill>
                <a:latin typeface="Verdana Pro Black" panose="020B0A04030504040204" pitchFamily="34" charset="0"/>
                <a:ea typeface="Calibri Light" charset="0"/>
                <a:cs typeface="Calibri" panose="020F0502020204030204" pitchFamily="34" charset="0"/>
              </a:rPr>
              <a:t>Overview </a:t>
            </a:r>
            <a:r>
              <a:rPr lang="en-US" sz="2400" b="1">
                <a:ln w="0"/>
                <a:latin typeface="Verdana Pro Black" panose="020B0A04030504040204" pitchFamily="34" charset="0"/>
                <a:ea typeface="Calibri Light" charset="0"/>
                <a:cs typeface="Calibri" panose="020F0502020204030204" pitchFamily="34" charset="0"/>
              </a:rPr>
              <a:t>of the Center Applicant File Review Process</a:t>
            </a:r>
          </a:p>
        </p:txBody>
      </p:sp>
      <p:pic>
        <p:nvPicPr>
          <p:cNvPr id="3" name="Picture 2">
            <a:extLst>
              <a:ext uri="{FF2B5EF4-FFF2-40B4-BE49-F238E27FC236}">
                <a16:creationId xmlns:a16="http://schemas.microsoft.com/office/drawing/2014/main" id="{C33FF999-9428-C5FB-61F4-099BFF35F737}"/>
              </a:ext>
            </a:extLst>
          </p:cNvPr>
          <p:cNvPicPr>
            <a:picLocks noChangeAspect="1"/>
          </p:cNvPicPr>
          <p:nvPr/>
        </p:nvPicPr>
        <p:blipFill>
          <a:blip r:embed="rId3"/>
          <a:stretch>
            <a:fillRect/>
          </a:stretch>
        </p:blipFill>
        <p:spPr>
          <a:xfrm>
            <a:off x="3196316" y="-1"/>
            <a:ext cx="8995684" cy="6858000"/>
          </a:xfrm>
          <a:prstGeom prst="rect">
            <a:avLst/>
          </a:prstGeom>
        </p:spPr>
      </p:pic>
    </p:spTree>
    <p:extLst>
      <p:ext uri="{BB962C8B-B14F-4D97-AF65-F5344CB8AC3E}">
        <p14:creationId xmlns:p14="http://schemas.microsoft.com/office/powerpoint/2010/main" val="3206942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BC92FD-F30F-0FF1-4D40-E3C72B0C30AF}"/>
              </a:ext>
            </a:extLst>
          </p:cNvPr>
          <p:cNvSpPr>
            <a:spLocks noGrp="1"/>
          </p:cNvSpPr>
          <p:nvPr>
            <p:ph type="title"/>
          </p:nvPr>
        </p:nvSpPr>
        <p:spPr>
          <a:xfrm>
            <a:off x="838200" y="532856"/>
            <a:ext cx="10515600" cy="1325563"/>
          </a:xfrm>
        </p:spPr>
        <p:txBody>
          <a:bodyPr>
            <a:normAutofit/>
          </a:bodyPr>
          <a:lstStyle/>
          <a:p>
            <a:pPr algn="ctr"/>
            <a:r>
              <a:rPr lang="en-US" sz="2800">
                <a:solidFill>
                  <a:schemeClr val="accent1"/>
                </a:solidFill>
                <a:latin typeface="Verdana Pro Black" panose="020B0A04030504040204" pitchFamily="34" charset="0"/>
              </a:rPr>
              <a:t>Job Corps </a:t>
            </a:r>
            <a:r>
              <a:rPr lang="en-US" sz="2800">
                <a:solidFill>
                  <a:schemeClr val="tx1"/>
                </a:solidFill>
                <a:latin typeface="Verdana Pro Black" panose="020B0A04030504040204" pitchFamily="34" charset="0"/>
              </a:rPr>
              <a:t>Disability Support Services Website</a:t>
            </a:r>
            <a:br>
              <a:rPr lang="en-US">
                <a:solidFill>
                  <a:schemeClr val="tx1"/>
                </a:solidFill>
                <a:latin typeface="Verdana Pro Black" panose="020B0A04030504040204" pitchFamily="34" charset="0"/>
              </a:rPr>
            </a:br>
            <a:r>
              <a:rPr lang="en-US" sz="2000">
                <a:solidFill>
                  <a:schemeClr val="tx1"/>
                </a:solidFill>
              </a:rPr>
              <a:t>https://supportservices.jobcorps.gov/disability/Pages/default.aspx</a:t>
            </a:r>
          </a:p>
        </p:txBody>
      </p:sp>
      <p:sp>
        <p:nvSpPr>
          <p:cNvPr id="4" name="Slide Number Placeholder 3">
            <a:extLst>
              <a:ext uri="{FF2B5EF4-FFF2-40B4-BE49-F238E27FC236}">
                <a16:creationId xmlns:a16="http://schemas.microsoft.com/office/drawing/2014/main" id="{A1A75C60-DB9C-885E-B55D-DA01DCA7BB0F}"/>
              </a:ext>
            </a:extLst>
          </p:cNvPr>
          <p:cNvSpPr>
            <a:spLocks noGrp="1"/>
          </p:cNvSpPr>
          <p:nvPr>
            <p:ph type="sldNum" sz="quarter" idx="12"/>
          </p:nvPr>
        </p:nvSpPr>
        <p:spPr/>
        <p:txBody>
          <a:bodyPr/>
          <a:lstStyle/>
          <a:p>
            <a:fld id="{76569586-4176-472B-BD2E-5ECB0777912A}" type="slidenum">
              <a:rPr lang="en-US" smtClean="0"/>
              <a:t>48</a:t>
            </a:fld>
            <a:endParaRPr lang="en-US"/>
          </a:p>
        </p:txBody>
      </p:sp>
      <p:pic>
        <p:nvPicPr>
          <p:cNvPr id="6" name="Picture 5">
            <a:extLst>
              <a:ext uri="{FF2B5EF4-FFF2-40B4-BE49-F238E27FC236}">
                <a16:creationId xmlns:a16="http://schemas.microsoft.com/office/drawing/2014/main" id="{57E2EACE-BAA6-7CCF-76BE-A27E960D5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620" y="2134168"/>
            <a:ext cx="11472383" cy="3404160"/>
          </a:xfrm>
          <a:prstGeom prst="rect">
            <a:avLst/>
          </a:prstGeom>
          <a:ln>
            <a:solidFill>
              <a:schemeClr val="accent1"/>
            </a:solidFill>
          </a:ln>
        </p:spPr>
      </p:pic>
    </p:spTree>
    <p:extLst>
      <p:ext uri="{BB962C8B-B14F-4D97-AF65-F5344CB8AC3E}">
        <p14:creationId xmlns:p14="http://schemas.microsoft.com/office/powerpoint/2010/main" val="3548608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urse in uniform in hospital">
            <a:extLst>
              <a:ext uri="{FF2B5EF4-FFF2-40B4-BE49-F238E27FC236}">
                <a16:creationId xmlns:a16="http://schemas.microsoft.com/office/drawing/2014/main" id="{388F27C4-43EF-79EE-E2DB-FB8D667F0C4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0"/>
            <a:ext cx="12192001" cy="6858000"/>
          </a:xfrm>
          <a:prstGeom prst="rect">
            <a:avLst/>
          </a:prstGeom>
        </p:spPr>
      </p:pic>
      <p:sp>
        <p:nvSpPr>
          <p:cNvPr id="13" name="TextBox 12">
            <a:extLst>
              <a:ext uri="{FF2B5EF4-FFF2-40B4-BE49-F238E27FC236}">
                <a16:creationId xmlns:a16="http://schemas.microsoft.com/office/drawing/2014/main" id="{3263884C-1305-5A44-A93D-AF4FB7C56E3A}"/>
              </a:ext>
            </a:extLst>
          </p:cNvPr>
          <p:cNvSpPr txBox="1"/>
          <p:nvPr/>
        </p:nvSpPr>
        <p:spPr>
          <a:xfrm>
            <a:off x="783274" y="1974093"/>
            <a:ext cx="4078874" cy="3542045"/>
          </a:xfrm>
          <a:prstGeom prst="rect">
            <a:avLst/>
          </a:prstGeom>
          <a:solidFill>
            <a:schemeClr val="bg1">
              <a:lumMod val="95000"/>
            </a:schemeClr>
          </a:solidFill>
        </p:spPr>
        <p:txBody>
          <a:bodyPr wrap="square" rtlCol="0">
            <a:normAutofit lnSpcReduction="10000"/>
          </a:bodyPr>
          <a:lstStyle/>
          <a:p>
            <a:pPr marL="457200" indent="-457200" eaLnBrk="0" hangingPunct="0">
              <a:lnSpc>
                <a:spcPct val="109000"/>
              </a:lnSpc>
              <a:buFont typeface="Wingdings" panose="05000000000000000000" pitchFamily="2" charset="2"/>
              <a:buChar char="§"/>
            </a:pPr>
            <a:r>
              <a:rPr lang="en-US" sz="2800" b="1" u="sng">
                <a:latin typeface="Calibri" panose="020F0502020204030204" pitchFamily="34" charset="0"/>
                <a:ea typeface="Calibri" panose="020F0502020204030204" pitchFamily="34" charset="0"/>
                <a:cs typeface="Calibri" panose="020F0502020204030204" pitchFamily="34" charset="0"/>
              </a:rPr>
              <a:t>Health and Wellness Directors (HWDs)</a:t>
            </a:r>
            <a:r>
              <a:rPr lang="en-US" sz="2800">
                <a:latin typeface="Calibri" panose="020F0502020204030204" pitchFamily="34" charset="0"/>
                <a:ea typeface="Calibri" panose="020F0502020204030204" pitchFamily="34" charset="0"/>
                <a:cs typeface="Calibri" panose="020F0502020204030204" pitchFamily="34" charset="0"/>
              </a:rPr>
              <a:t> are the File Review Coordinators (FRCs) at each center. </a:t>
            </a:r>
          </a:p>
          <a:p>
            <a:pPr marL="914400" lvl="1" indent="-457200" eaLnBrk="0" hangingPunct="0">
              <a:lnSpc>
                <a:spcPct val="109000"/>
              </a:lnSpc>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The FRC has </a:t>
            </a:r>
            <a:r>
              <a:rPr lang="en-US" sz="2400" b="1" u="sng">
                <a:solidFill>
                  <a:srgbClr val="0070C0"/>
                </a:solidFill>
                <a:latin typeface="Calibri" panose="020F0502020204030204" pitchFamily="34" charset="0"/>
                <a:ea typeface="Calibri" panose="020F0502020204030204" pitchFamily="34" charset="0"/>
                <a:cs typeface="Calibri" panose="020F0502020204030204" pitchFamily="34" charset="0"/>
              </a:rPr>
              <a:t>oversight</a:t>
            </a:r>
            <a:r>
              <a:rPr lang="en-US" sz="2400" b="1">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400">
                <a:latin typeface="Calibri" panose="020F0502020204030204" pitchFamily="34" charset="0"/>
                <a:ea typeface="Calibri" panose="020F0502020204030204" pitchFamily="34" charset="0"/>
                <a:cs typeface="Calibri" panose="020F0502020204030204" pitchFamily="34" charset="0"/>
              </a:rPr>
              <a:t>for the center </a:t>
            </a:r>
            <a:r>
              <a:rPr lang="en-US" sz="2400" b="1">
                <a:latin typeface="Calibri" panose="020F0502020204030204" pitchFamily="34" charset="0"/>
                <a:ea typeface="Calibri" panose="020F0502020204030204" pitchFamily="34" charset="0"/>
                <a:cs typeface="Calibri" panose="020F0502020204030204" pitchFamily="34" charset="0"/>
              </a:rPr>
              <a:t>applicant file review </a:t>
            </a:r>
            <a:r>
              <a:rPr lang="en-US" sz="2400">
                <a:latin typeface="Calibri" panose="020F0502020204030204" pitchFamily="34" charset="0"/>
                <a:ea typeface="Calibri" panose="020F0502020204030204" pitchFamily="34" charset="0"/>
                <a:cs typeface="Calibri" panose="020F0502020204030204" pitchFamily="34" charset="0"/>
              </a:rPr>
              <a:t>process.</a:t>
            </a:r>
          </a:p>
          <a:p>
            <a:pPr marL="914400" lvl="1" indent="-457200" eaLnBrk="0" hangingPunct="0">
              <a:lnSpc>
                <a:spcPct val="109000"/>
              </a:lnSpc>
              <a:buFont typeface="Wingdings" panose="05000000000000000000" pitchFamily="2" charset="2"/>
              <a:buChar char="§"/>
            </a:pPr>
            <a:endParaRPr lang="en-US" sz="2400">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7432C99E-81AD-F142-A08A-01ADD8F7B515}"/>
              </a:ext>
            </a:extLst>
          </p:cNvPr>
          <p:cNvCxnSpPr>
            <a:cxnSpLocks/>
          </p:cNvCxnSpPr>
          <p:nvPr/>
        </p:nvCxnSpPr>
        <p:spPr>
          <a:xfrm>
            <a:off x="253388" y="584200"/>
            <a:ext cx="1167787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283CA7D-F147-C146-B015-F0C3B82A17B7}"/>
              </a:ext>
            </a:extLst>
          </p:cNvPr>
          <p:cNvSpPr/>
          <p:nvPr/>
        </p:nvSpPr>
        <p:spPr>
          <a:xfrm>
            <a:off x="783274" y="868680"/>
            <a:ext cx="5467898" cy="1089643"/>
          </a:xfrm>
          <a:prstGeom prst="rect">
            <a:avLst/>
          </a:prstGeom>
        </p:spPr>
        <p:txBody>
          <a:bodyPr wrap="square" lIns="91440" tIns="0" rIns="0" bIns="0" anchor="ctr" anchorCtr="0">
            <a:noAutofit/>
          </a:bodyPr>
          <a:lstStyle/>
          <a:p>
            <a:pPr eaLnBrk="0" hangingPunct="0">
              <a:lnSpc>
                <a:spcPct val="109000"/>
              </a:lnSpc>
            </a:pPr>
            <a:r>
              <a:rPr lang="en-US" sz="2800" b="1">
                <a:ln w="0"/>
                <a:solidFill>
                  <a:srgbClr val="0070C0"/>
                </a:solidFill>
                <a:latin typeface="Verdana Pro Black" panose="020B0A04030504040204" pitchFamily="34" charset="0"/>
                <a:ea typeface="Calibri Light" charset="0"/>
                <a:cs typeface="Calibri" panose="020F0502020204030204" pitchFamily="34" charset="0"/>
              </a:rPr>
              <a:t>Who is the center’s  </a:t>
            </a:r>
          </a:p>
          <a:p>
            <a:pPr eaLnBrk="0" hangingPunct="0">
              <a:lnSpc>
                <a:spcPct val="109000"/>
              </a:lnSpc>
            </a:pPr>
            <a:r>
              <a:rPr lang="en-US" sz="2800" b="1">
                <a:ln w="0"/>
                <a:latin typeface="Verdana Pro Black" panose="020B0A04030504040204" pitchFamily="34" charset="0"/>
                <a:ea typeface="Calibri Light" charset="0"/>
                <a:cs typeface="Calibri" panose="020F0502020204030204" pitchFamily="34" charset="0"/>
              </a:rPr>
              <a:t>File Review Coordinator?</a:t>
            </a:r>
          </a:p>
        </p:txBody>
      </p:sp>
      <p:pic>
        <p:nvPicPr>
          <p:cNvPr id="23" name="Graphic 22" descr="Medical with solid fill">
            <a:extLst>
              <a:ext uri="{FF2B5EF4-FFF2-40B4-BE49-F238E27FC236}">
                <a16:creationId xmlns:a16="http://schemas.microsoft.com/office/drawing/2014/main" id="{6532E55D-8CE1-990E-FD14-C0D51D1D71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671" y="229293"/>
            <a:ext cx="709814" cy="709814"/>
          </a:xfrm>
          <a:prstGeom prst="rect">
            <a:avLst/>
          </a:prstGeom>
        </p:spPr>
      </p:pic>
      <p:sp>
        <p:nvSpPr>
          <p:cNvPr id="3" name="TextBox 2">
            <a:extLst>
              <a:ext uri="{FF2B5EF4-FFF2-40B4-BE49-F238E27FC236}">
                <a16:creationId xmlns:a16="http://schemas.microsoft.com/office/drawing/2014/main" id="{7C8A7EE5-FCB7-5175-051B-51A2CCAF48E6}"/>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5</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652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45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1+#ppt_w/2"/>
                                          </p:val>
                                        </p:tav>
                                        <p:tav tm="100000">
                                          <p:val>
                                            <p:strVal val="#ppt_x"/>
                                          </p:val>
                                        </p:tav>
                                      </p:tavLst>
                                    </p:anim>
                                    <p:anim calcmode="lin" valueType="num">
                                      <p:cBhvr additive="base">
                                        <p:cTn id="8"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8F5F346-732A-4535-A05F-A8CEB4D50A00}"/>
              </a:ext>
            </a:extLst>
          </p:cNvPr>
          <p:cNvGrpSpPr/>
          <p:nvPr/>
        </p:nvGrpSpPr>
        <p:grpSpPr>
          <a:xfrm>
            <a:off x="838200" y="1035185"/>
            <a:ext cx="4547807" cy="4541838"/>
            <a:chOff x="838200" y="1035185"/>
            <a:chExt cx="4547807" cy="4541838"/>
          </a:xfrm>
        </p:grpSpPr>
        <p:grpSp>
          <p:nvGrpSpPr>
            <p:cNvPr id="5" name="Group 4">
              <a:extLst>
                <a:ext uri="{FF2B5EF4-FFF2-40B4-BE49-F238E27FC236}">
                  <a16:creationId xmlns:a16="http://schemas.microsoft.com/office/drawing/2014/main" id="{583DE2AB-ED8D-40F7-A650-AA7624154007}"/>
                </a:ext>
              </a:extLst>
            </p:cNvPr>
            <p:cNvGrpSpPr>
              <a:grpSpLocks noChangeAspect="1"/>
            </p:cNvGrpSpPr>
            <p:nvPr/>
          </p:nvGrpSpPr>
          <p:grpSpPr bwMode="auto">
            <a:xfrm>
              <a:off x="838200" y="1035185"/>
              <a:ext cx="4547807" cy="4541838"/>
              <a:chOff x="589" y="353"/>
              <a:chExt cx="3809" cy="3804"/>
            </a:xfrm>
          </p:grpSpPr>
          <p:sp>
            <p:nvSpPr>
              <p:cNvPr id="7" name="Freeform 5">
                <a:extLst>
                  <a:ext uri="{FF2B5EF4-FFF2-40B4-BE49-F238E27FC236}">
                    <a16:creationId xmlns:a16="http://schemas.microsoft.com/office/drawing/2014/main" id="{9475AC7B-0EBD-4B5B-9F9E-B6B872C59235}"/>
                  </a:ext>
                </a:extLst>
              </p:cNvPr>
              <p:cNvSpPr>
                <a:spLocks/>
              </p:cNvSpPr>
              <p:nvPr/>
            </p:nvSpPr>
            <p:spPr bwMode="auto">
              <a:xfrm>
                <a:off x="589" y="353"/>
                <a:ext cx="3809" cy="3804"/>
              </a:xfrm>
              <a:custGeom>
                <a:avLst/>
                <a:gdLst>
                  <a:gd name="T0" fmla="*/ 1339 w 2025"/>
                  <a:gd name="T1" fmla="*/ 0 h 2025"/>
                  <a:gd name="T2" fmla="*/ 687 w 2025"/>
                  <a:gd name="T3" fmla="*/ 0 h 2025"/>
                  <a:gd name="T4" fmla="*/ 527 w 2025"/>
                  <a:gd name="T5" fmla="*/ 66 h 2025"/>
                  <a:gd name="T6" fmla="*/ 66 w 2025"/>
                  <a:gd name="T7" fmla="*/ 527 h 2025"/>
                  <a:gd name="T8" fmla="*/ 0 w 2025"/>
                  <a:gd name="T9" fmla="*/ 686 h 2025"/>
                  <a:gd name="T10" fmla="*/ 0 w 2025"/>
                  <a:gd name="T11" fmla="*/ 1338 h 2025"/>
                  <a:gd name="T12" fmla="*/ 66 w 2025"/>
                  <a:gd name="T13" fmla="*/ 1498 h 2025"/>
                  <a:gd name="T14" fmla="*/ 527 w 2025"/>
                  <a:gd name="T15" fmla="*/ 1959 h 2025"/>
                  <a:gd name="T16" fmla="*/ 687 w 2025"/>
                  <a:gd name="T17" fmla="*/ 2025 h 2025"/>
                  <a:gd name="T18" fmla="*/ 1339 w 2025"/>
                  <a:gd name="T19" fmla="*/ 2025 h 2025"/>
                  <a:gd name="T20" fmla="*/ 1498 w 2025"/>
                  <a:gd name="T21" fmla="*/ 1959 h 2025"/>
                  <a:gd name="T22" fmla="*/ 1959 w 2025"/>
                  <a:gd name="T23" fmla="*/ 1498 h 2025"/>
                  <a:gd name="T24" fmla="*/ 2025 w 2025"/>
                  <a:gd name="T25" fmla="*/ 1338 h 2025"/>
                  <a:gd name="T26" fmla="*/ 2025 w 2025"/>
                  <a:gd name="T27" fmla="*/ 686 h 2025"/>
                  <a:gd name="T28" fmla="*/ 1959 w 2025"/>
                  <a:gd name="T29" fmla="*/ 527 h 2025"/>
                  <a:gd name="T30" fmla="*/ 1498 w 2025"/>
                  <a:gd name="T31" fmla="*/ 66 h 2025"/>
                  <a:gd name="T32" fmla="*/ 1339 w 2025"/>
                  <a:gd name="T33" fmla="*/ 0 h 2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5" h="2025">
                    <a:moveTo>
                      <a:pt x="1339" y="0"/>
                    </a:moveTo>
                    <a:cubicBezTo>
                      <a:pt x="687" y="0"/>
                      <a:pt x="687" y="0"/>
                      <a:pt x="687" y="0"/>
                    </a:cubicBezTo>
                    <a:cubicBezTo>
                      <a:pt x="627" y="0"/>
                      <a:pt x="570" y="24"/>
                      <a:pt x="527" y="66"/>
                    </a:cubicBezTo>
                    <a:cubicBezTo>
                      <a:pt x="66" y="527"/>
                      <a:pt x="66" y="527"/>
                      <a:pt x="66" y="527"/>
                    </a:cubicBezTo>
                    <a:cubicBezTo>
                      <a:pt x="24" y="569"/>
                      <a:pt x="0" y="627"/>
                      <a:pt x="0" y="686"/>
                    </a:cubicBezTo>
                    <a:cubicBezTo>
                      <a:pt x="0" y="1338"/>
                      <a:pt x="0" y="1338"/>
                      <a:pt x="0" y="1338"/>
                    </a:cubicBezTo>
                    <a:cubicBezTo>
                      <a:pt x="0" y="1398"/>
                      <a:pt x="24" y="1455"/>
                      <a:pt x="66" y="1498"/>
                    </a:cubicBezTo>
                    <a:cubicBezTo>
                      <a:pt x="527" y="1959"/>
                      <a:pt x="527" y="1959"/>
                      <a:pt x="527" y="1959"/>
                    </a:cubicBezTo>
                    <a:cubicBezTo>
                      <a:pt x="570" y="2001"/>
                      <a:pt x="627" y="2025"/>
                      <a:pt x="687" y="2025"/>
                    </a:cubicBezTo>
                    <a:cubicBezTo>
                      <a:pt x="1339" y="2025"/>
                      <a:pt x="1339" y="2025"/>
                      <a:pt x="1339" y="2025"/>
                    </a:cubicBezTo>
                    <a:cubicBezTo>
                      <a:pt x="1398" y="2025"/>
                      <a:pt x="1456" y="2001"/>
                      <a:pt x="1498" y="1959"/>
                    </a:cubicBezTo>
                    <a:cubicBezTo>
                      <a:pt x="1959" y="1498"/>
                      <a:pt x="1959" y="1498"/>
                      <a:pt x="1959" y="1498"/>
                    </a:cubicBezTo>
                    <a:cubicBezTo>
                      <a:pt x="2001" y="1455"/>
                      <a:pt x="2025" y="1398"/>
                      <a:pt x="2025" y="1338"/>
                    </a:cubicBezTo>
                    <a:cubicBezTo>
                      <a:pt x="2025" y="686"/>
                      <a:pt x="2025" y="686"/>
                      <a:pt x="2025" y="686"/>
                    </a:cubicBezTo>
                    <a:cubicBezTo>
                      <a:pt x="2025" y="627"/>
                      <a:pt x="2001" y="569"/>
                      <a:pt x="1959" y="527"/>
                    </a:cubicBezTo>
                    <a:cubicBezTo>
                      <a:pt x="1498" y="66"/>
                      <a:pt x="1498" y="66"/>
                      <a:pt x="1498" y="66"/>
                    </a:cubicBezTo>
                    <a:cubicBezTo>
                      <a:pt x="1456" y="24"/>
                      <a:pt x="1398" y="0"/>
                      <a:pt x="1339"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95E9FD63-A03A-4768-8122-95D6707DFB8C}"/>
                  </a:ext>
                </a:extLst>
              </p:cNvPr>
              <p:cNvSpPr>
                <a:spLocks/>
              </p:cNvSpPr>
              <p:nvPr/>
            </p:nvSpPr>
            <p:spPr bwMode="auto">
              <a:xfrm>
                <a:off x="935" y="699"/>
                <a:ext cx="3117" cy="3112"/>
              </a:xfrm>
              <a:custGeom>
                <a:avLst/>
                <a:gdLst>
                  <a:gd name="T0" fmla="*/ 1078 w 1657"/>
                  <a:gd name="T1" fmla="*/ 0 h 1657"/>
                  <a:gd name="T2" fmla="*/ 579 w 1657"/>
                  <a:gd name="T3" fmla="*/ 0 h 1657"/>
                  <a:gd name="T4" fmla="*/ 419 w 1657"/>
                  <a:gd name="T5" fmla="*/ 66 h 1657"/>
                  <a:gd name="T6" fmla="*/ 66 w 1657"/>
                  <a:gd name="T7" fmla="*/ 419 h 1657"/>
                  <a:gd name="T8" fmla="*/ 0 w 1657"/>
                  <a:gd name="T9" fmla="*/ 579 h 1657"/>
                  <a:gd name="T10" fmla="*/ 0 w 1657"/>
                  <a:gd name="T11" fmla="*/ 1078 h 1657"/>
                  <a:gd name="T12" fmla="*/ 66 w 1657"/>
                  <a:gd name="T13" fmla="*/ 1238 h 1657"/>
                  <a:gd name="T14" fmla="*/ 419 w 1657"/>
                  <a:gd name="T15" fmla="*/ 1591 h 1657"/>
                  <a:gd name="T16" fmla="*/ 579 w 1657"/>
                  <a:gd name="T17" fmla="*/ 1657 h 1657"/>
                  <a:gd name="T18" fmla="*/ 1078 w 1657"/>
                  <a:gd name="T19" fmla="*/ 1657 h 1657"/>
                  <a:gd name="T20" fmla="*/ 1238 w 1657"/>
                  <a:gd name="T21" fmla="*/ 1591 h 1657"/>
                  <a:gd name="T22" fmla="*/ 1591 w 1657"/>
                  <a:gd name="T23" fmla="*/ 1238 h 1657"/>
                  <a:gd name="T24" fmla="*/ 1657 w 1657"/>
                  <a:gd name="T25" fmla="*/ 1078 h 1657"/>
                  <a:gd name="T26" fmla="*/ 1657 w 1657"/>
                  <a:gd name="T27" fmla="*/ 579 h 1657"/>
                  <a:gd name="T28" fmla="*/ 1591 w 1657"/>
                  <a:gd name="T29" fmla="*/ 419 h 1657"/>
                  <a:gd name="T30" fmla="*/ 1238 w 1657"/>
                  <a:gd name="T31" fmla="*/ 66 h 1657"/>
                  <a:gd name="T32" fmla="*/ 1078 w 1657"/>
                  <a:gd name="T33"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57" h="1657">
                    <a:moveTo>
                      <a:pt x="1078" y="0"/>
                    </a:moveTo>
                    <a:cubicBezTo>
                      <a:pt x="579" y="0"/>
                      <a:pt x="579" y="0"/>
                      <a:pt x="579" y="0"/>
                    </a:cubicBezTo>
                    <a:cubicBezTo>
                      <a:pt x="519" y="0"/>
                      <a:pt x="462" y="24"/>
                      <a:pt x="419" y="66"/>
                    </a:cubicBezTo>
                    <a:cubicBezTo>
                      <a:pt x="66" y="419"/>
                      <a:pt x="66" y="419"/>
                      <a:pt x="66" y="419"/>
                    </a:cubicBezTo>
                    <a:cubicBezTo>
                      <a:pt x="24" y="461"/>
                      <a:pt x="0" y="519"/>
                      <a:pt x="0" y="579"/>
                    </a:cubicBezTo>
                    <a:cubicBezTo>
                      <a:pt x="0" y="1078"/>
                      <a:pt x="0" y="1078"/>
                      <a:pt x="0" y="1078"/>
                    </a:cubicBezTo>
                    <a:cubicBezTo>
                      <a:pt x="0" y="1138"/>
                      <a:pt x="24" y="1195"/>
                      <a:pt x="66" y="1238"/>
                    </a:cubicBezTo>
                    <a:cubicBezTo>
                      <a:pt x="419" y="1591"/>
                      <a:pt x="419" y="1591"/>
                      <a:pt x="419" y="1591"/>
                    </a:cubicBezTo>
                    <a:cubicBezTo>
                      <a:pt x="462" y="1633"/>
                      <a:pt x="519" y="1657"/>
                      <a:pt x="579" y="1657"/>
                    </a:cubicBezTo>
                    <a:cubicBezTo>
                      <a:pt x="1078" y="1657"/>
                      <a:pt x="1078" y="1657"/>
                      <a:pt x="1078" y="1657"/>
                    </a:cubicBezTo>
                    <a:cubicBezTo>
                      <a:pt x="1138" y="1657"/>
                      <a:pt x="1196" y="1633"/>
                      <a:pt x="1238" y="1591"/>
                    </a:cubicBezTo>
                    <a:cubicBezTo>
                      <a:pt x="1591" y="1238"/>
                      <a:pt x="1591" y="1238"/>
                      <a:pt x="1591" y="1238"/>
                    </a:cubicBezTo>
                    <a:cubicBezTo>
                      <a:pt x="1633" y="1195"/>
                      <a:pt x="1657" y="1138"/>
                      <a:pt x="1657" y="1078"/>
                    </a:cubicBezTo>
                    <a:cubicBezTo>
                      <a:pt x="1657" y="579"/>
                      <a:pt x="1657" y="579"/>
                      <a:pt x="1657" y="579"/>
                    </a:cubicBezTo>
                    <a:cubicBezTo>
                      <a:pt x="1657" y="519"/>
                      <a:pt x="1633" y="461"/>
                      <a:pt x="1591" y="419"/>
                    </a:cubicBezTo>
                    <a:cubicBezTo>
                      <a:pt x="1238" y="66"/>
                      <a:pt x="1238" y="66"/>
                      <a:pt x="1238" y="66"/>
                    </a:cubicBezTo>
                    <a:cubicBezTo>
                      <a:pt x="1196" y="24"/>
                      <a:pt x="1138" y="0"/>
                      <a:pt x="1078" y="0"/>
                    </a:cubicBezTo>
                    <a:close/>
                  </a:path>
                </a:pathLst>
              </a:custGeom>
              <a:gradFill>
                <a:gsLst>
                  <a:gs pos="56000">
                    <a:schemeClr val="accent1"/>
                  </a:gs>
                  <a:gs pos="100000">
                    <a:schemeClr val="accent1">
                      <a:lumMod val="75000"/>
                    </a:schemeClr>
                  </a:gs>
                </a:gsLst>
                <a:lin ang="18600000" scaled="0"/>
              </a:gradFill>
              <a:ln>
                <a:noFill/>
              </a:ln>
              <a:effectLst>
                <a:innerShdw blurRad="114300">
                  <a:prstClr val="black">
                    <a:alpha val="2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 name="Freeform 5">
              <a:extLst>
                <a:ext uri="{FF2B5EF4-FFF2-40B4-BE49-F238E27FC236}">
                  <a16:creationId xmlns:a16="http://schemas.microsoft.com/office/drawing/2014/main" id="{40DFB248-8B2C-45F0-A64C-D02AC7F85186}"/>
                </a:ext>
              </a:extLst>
            </p:cNvPr>
            <p:cNvSpPr>
              <a:spLocks noEditPoints="1"/>
            </p:cNvSpPr>
            <p:nvPr/>
          </p:nvSpPr>
          <p:spPr bwMode="auto">
            <a:xfrm>
              <a:off x="2305050" y="2414588"/>
              <a:ext cx="1611313" cy="1781175"/>
            </a:xfrm>
            <a:custGeom>
              <a:avLst/>
              <a:gdLst>
                <a:gd name="T0" fmla="*/ 497 w 551"/>
                <a:gd name="T1" fmla="*/ 214 h 610"/>
                <a:gd name="T2" fmla="*/ 254 w 551"/>
                <a:gd name="T3" fmla="*/ 0 h 610"/>
                <a:gd name="T4" fmla="*/ 0 w 551"/>
                <a:gd name="T5" fmla="*/ 256 h 610"/>
                <a:gd name="T6" fmla="*/ 102 w 551"/>
                <a:gd name="T7" fmla="*/ 458 h 610"/>
                <a:gd name="T8" fmla="*/ 102 w 551"/>
                <a:gd name="T9" fmla="*/ 597 h 610"/>
                <a:gd name="T10" fmla="*/ 114 w 551"/>
                <a:gd name="T11" fmla="*/ 610 h 610"/>
                <a:gd name="T12" fmla="*/ 368 w 551"/>
                <a:gd name="T13" fmla="*/ 610 h 610"/>
                <a:gd name="T14" fmla="*/ 381 w 551"/>
                <a:gd name="T15" fmla="*/ 597 h 610"/>
                <a:gd name="T16" fmla="*/ 381 w 551"/>
                <a:gd name="T17" fmla="*/ 521 h 610"/>
                <a:gd name="T18" fmla="*/ 471 w 551"/>
                <a:gd name="T19" fmla="*/ 496 h 610"/>
                <a:gd name="T20" fmla="*/ 496 w 551"/>
                <a:gd name="T21" fmla="*/ 381 h 610"/>
                <a:gd name="T22" fmla="*/ 522 w 551"/>
                <a:gd name="T23" fmla="*/ 381 h 610"/>
                <a:gd name="T24" fmla="*/ 551 w 551"/>
                <a:gd name="T25" fmla="*/ 346 h 610"/>
                <a:gd name="T26" fmla="*/ 497 w 551"/>
                <a:gd name="T27" fmla="*/ 214 h 610"/>
                <a:gd name="T28" fmla="*/ 368 w 551"/>
                <a:gd name="T29" fmla="*/ 198 h 610"/>
                <a:gd name="T30" fmla="*/ 221 w 551"/>
                <a:gd name="T31" fmla="*/ 419 h 610"/>
                <a:gd name="T32" fmla="*/ 206 w 551"/>
                <a:gd name="T33" fmla="*/ 423 h 610"/>
                <a:gd name="T34" fmla="*/ 199 w 551"/>
                <a:gd name="T35" fmla="*/ 409 h 610"/>
                <a:gd name="T36" fmla="*/ 224 w 551"/>
                <a:gd name="T37" fmla="*/ 280 h 610"/>
                <a:gd name="T38" fmla="*/ 171 w 551"/>
                <a:gd name="T39" fmla="*/ 280 h 610"/>
                <a:gd name="T40" fmla="*/ 160 w 551"/>
                <a:gd name="T41" fmla="*/ 274 h 610"/>
                <a:gd name="T42" fmla="*/ 159 w 551"/>
                <a:gd name="T43" fmla="*/ 262 h 610"/>
                <a:gd name="T44" fmla="*/ 232 w 551"/>
                <a:gd name="T45" fmla="*/ 84 h 610"/>
                <a:gd name="T46" fmla="*/ 244 w 551"/>
                <a:gd name="T47" fmla="*/ 77 h 610"/>
                <a:gd name="T48" fmla="*/ 334 w 551"/>
                <a:gd name="T49" fmla="*/ 77 h 610"/>
                <a:gd name="T50" fmla="*/ 344 w 551"/>
                <a:gd name="T51" fmla="*/ 82 h 610"/>
                <a:gd name="T52" fmla="*/ 346 w 551"/>
                <a:gd name="T53" fmla="*/ 94 h 610"/>
                <a:gd name="T54" fmla="*/ 309 w 551"/>
                <a:gd name="T55" fmla="*/ 178 h 610"/>
                <a:gd name="T56" fmla="*/ 358 w 551"/>
                <a:gd name="T57" fmla="*/ 178 h 610"/>
                <a:gd name="T58" fmla="*/ 369 w 551"/>
                <a:gd name="T59" fmla="*/ 185 h 610"/>
                <a:gd name="T60" fmla="*/ 368 w 551"/>
                <a:gd name="T61" fmla="*/ 198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610">
                  <a:moveTo>
                    <a:pt x="497" y="214"/>
                  </a:moveTo>
                  <a:cubicBezTo>
                    <a:pt x="497" y="80"/>
                    <a:pt x="373" y="0"/>
                    <a:pt x="254" y="0"/>
                  </a:cubicBezTo>
                  <a:cubicBezTo>
                    <a:pt x="112" y="0"/>
                    <a:pt x="0" y="113"/>
                    <a:pt x="0" y="256"/>
                  </a:cubicBezTo>
                  <a:cubicBezTo>
                    <a:pt x="0" y="347"/>
                    <a:pt x="34" y="415"/>
                    <a:pt x="102" y="458"/>
                  </a:cubicBezTo>
                  <a:cubicBezTo>
                    <a:pt x="102" y="597"/>
                    <a:pt x="102" y="597"/>
                    <a:pt x="102" y="597"/>
                  </a:cubicBezTo>
                  <a:cubicBezTo>
                    <a:pt x="102" y="604"/>
                    <a:pt x="107" y="610"/>
                    <a:pt x="114" y="610"/>
                  </a:cubicBezTo>
                  <a:cubicBezTo>
                    <a:pt x="368" y="610"/>
                    <a:pt x="368" y="610"/>
                    <a:pt x="368" y="610"/>
                  </a:cubicBezTo>
                  <a:cubicBezTo>
                    <a:pt x="375" y="610"/>
                    <a:pt x="381" y="604"/>
                    <a:pt x="381" y="597"/>
                  </a:cubicBezTo>
                  <a:cubicBezTo>
                    <a:pt x="381" y="521"/>
                    <a:pt x="381" y="521"/>
                    <a:pt x="381" y="521"/>
                  </a:cubicBezTo>
                  <a:cubicBezTo>
                    <a:pt x="425" y="521"/>
                    <a:pt x="452" y="516"/>
                    <a:pt x="471" y="496"/>
                  </a:cubicBezTo>
                  <a:cubicBezTo>
                    <a:pt x="493" y="475"/>
                    <a:pt x="496" y="412"/>
                    <a:pt x="496" y="381"/>
                  </a:cubicBezTo>
                  <a:cubicBezTo>
                    <a:pt x="504" y="382"/>
                    <a:pt x="513" y="382"/>
                    <a:pt x="522" y="381"/>
                  </a:cubicBezTo>
                  <a:cubicBezTo>
                    <a:pt x="536" y="381"/>
                    <a:pt x="551" y="372"/>
                    <a:pt x="551" y="346"/>
                  </a:cubicBezTo>
                  <a:cubicBezTo>
                    <a:pt x="551" y="297"/>
                    <a:pt x="514" y="261"/>
                    <a:pt x="497" y="214"/>
                  </a:cubicBezTo>
                  <a:close/>
                  <a:moveTo>
                    <a:pt x="368" y="198"/>
                  </a:moveTo>
                  <a:cubicBezTo>
                    <a:pt x="221" y="419"/>
                    <a:pt x="221" y="419"/>
                    <a:pt x="221" y="419"/>
                  </a:cubicBezTo>
                  <a:cubicBezTo>
                    <a:pt x="218" y="423"/>
                    <a:pt x="212" y="426"/>
                    <a:pt x="206" y="423"/>
                  </a:cubicBezTo>
                  <a:cubicBezTo>
                    <a:pt x="200" y="421"/>
                    <a:pt x="198" y="415"/>
                    <a:pt x="199" y="409"/>
                  </a:cubicBezTo>
                  <a:cubicBezTo>
                    <a:pt x="224" y="280"/>
                    <a:pt x="224" y="280"/>
                    <a:pt x="224" y="280"/>
                  </a:cubicBezTo>
                  <a:cubicBezTo>
                    <a:pt x="171" y="280"/>
                    <a:pt x="171" y="280"/>
                    <a:pt x="171" y="280"/>
                  </a:cubicBezTo>
                  <a:cubicBezTo>
                    <a:pt x="166" y="280"/>
                    <a:pt x="163" y="277"/>
                    <a:pt x="160" y="274"/>
                  </a:cubicBezTo>
                  <a:cubicBezTo>
                    <a:pt x="158" y="270"/>
                    <a:pt x="157" y="266"/>
                    <a:pt x="159" y="262"/>
                  </a:cubicBezTo>
                  <a:cubicBezTo>
                    <a:pt x="232" y="84"/>
                    <a:pt x="232" y="84"/>
                    <a:pt x="232" y="84"/>
                  </a:cubicBezTo>
                  <a:cubicBezTo>
                    <a:pt x="234" y="80"/>
                    <a:pt x="239" y="77"/>
                    <a:pt x="244" y="77"/>
                  </a:cubicBezTo>
                  <a:cubicBezTo>
                    <a:pt x="334" y="77"/>
                    <a:pt x="334" y="77"/>
                    <a:pt x="334" y="77"/>
                  </a:cubicBezTo>
                  <a:cubicBezTo>
                    <a:pt x="338" y="77"/>
                    <a:pt x="342" y="79"/>
                    <a:pt x="344" y="82"/>
                  </a:cubicBezTo>
                  <a:cubicBezTo>
                    <a:pt x="347" y="86"/>
                    <a:pt x="347" y="90"/>
                    <a:pt x="346" y="94"/>
                  </a:cubicBezTo>
                  <a:cubicBezTo>
                    <a:pt x="309" y="178"/>
                    <a:pt x="309" y="178"/>
                    <a:pt x="309" y="178"/>
                  </a:cubicBezTo>
                  <a:cubicBezTo>
                    <a:pt x="358" y="178"/>
                    <a:pt x="358" y="178"/>
                    <a:pt x="358" y="178"/>
                  </a:cubicBezTo>
                  <a:cubicBezTo>
                    <a:pt x="362" y="178"/>
                    <a:pt x="367" y="181"/>
                    <a:pt x="369" y="185"/>
                  </a:cubicBezTo>
                  <a:cubicBezTo>
                    <a:pt x="371" y="189"/>
                    <a:pt x="371" y="194"/>
                    <a:pt x="368" y="19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8" name="Rectangle: Rounded Corners 17">
            <a:extLst>
              <a:ext uri="{FF2B5EF4-FFF2-40B4-BE49-F238E27FC236}">
                <a16:creationId xmlns:a16="http://schemas.microsoft.com/office/drawing/2014/main" id="{B8902E97-4D0D-4D48-9E80-6B80736BD2CB}"/>
              </a:ext>
            </a:extLst>
          </p:cNvPr>
          <p:cNvSpPr/>
          <p:nvPr/>
        </p:nvSpPr>
        <p:spPr>
          <a:xfrm>
            <a:off x="1850554" y="5028143"/>
            <a:ext cx="2523099" cy="794672"/>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3F55792-79DD-4372-8223-07F4D3A2B55B}"/>
              </a:ext>
            </a:extLst>
          </p:cNvPr>
          <p:cNvSpPr/>
          <p:nvPr/>
        </p:nvSpPr>
        <p:spPr>
          <a:xfrm>
            <a:off x="5511697" y="1782885"/>
            <a:ext cx="5285200" cy="861774"/>
          </a:xfrm>
          <a:prstGeom prst="rect">
            <a:avLst/>
          </a:prstGeom>
        </p:spPr>
        <p:txBody>
          <a:bodyPr wrap="square" lIns="0" tIns="0" rIns="0" bIns="0">
            <a:spAutoFit/>
          </a:bodyPr>
          <a:lstStyle/>
          <a:p>
            <a:r>
              <a:rPr lang="da-DK" sz="2800" b="1">
                <a:solidFill>
                  <a:schemeClr val="accent1"/>
                </a:solidFill>
                <a:latin typeface="Verdana Pro Black" panose="020B0A04030504040204" pitchFamily="34" charset="0"/>
                <a:ea typeface="+mj-ea"/>
                <a:cs typeface="Arial" panose="020B0604020202020204" pitchFamily="34" charset="0"/>
              </a:rPr>
              <a:t>Preliminary</a:t>
            </a:r>
            <a:r>
              <a:rPr lang="da-DK" sz="2800" b="1">
                <a:solidFill>
                  <a:srgbClr val="0070C0"/>
                </a:solidFill>
                <a:latin typeface="Verdana Pro Black" panose="020B0A04030504040204" pitchFamily="34" charset="0"/>
                <a:ea typeface="+mj-ea"/>
                <a:cs typeface="Arial" panose="020B0604020202020204" pitchFamily="34" charset="0"/>
              </a:rPr>
              <a:t> </a:t>
            </a:r>
            <a:r>
              <a:rPr lang="da-DK" sz="2800" b="1">
                <a:solidFill>
                  <a:prstClr val="black">
                    <a:lumMod val="75000"/>
                    <a:lumOff val="25000"/>
                  </a:prstClr>
                </a:solidFill>
                <a:latin typeface="Verdana Pro Black" panose="020B0A04030504040204" pitchFamily="34" charset="0"/>
                <a:ea typeface="+mj-ea"/>
                <a:cs typeface="Arial" panose="020B0604020202020204" pitchFamily="34" charset="0"/>
              </a:rPr>
              <a:t>Review of  Applicant Files</a:t>
            </a:r>
          </a:p>
        </p:txBody>
      </p:sp>
      <p:sp>
        <p:nvSpPr>
          <p:cNvPr id="25" name="Rectangle 24">
            <a:extLst>
              <a:ext uri="{FF2B5EF4-FFF2-40B4-BE49-F238E27FC236}">
                <a16:creationId xmlns:a16="http://schemas.microsoft.com/office/drawing/2014/main" id="{70ECBC9C-FFED-4F20-BD50-055CFBE09822}"/>
              </a:ext>
            </a:extLst>
          </p:cNvPr>
          <p:cNvSpPr/>
          <p:nvPr/>
        </p:nvSpPr>
        <p:spPr>
          <a:xfrm>
            <a:off x="5511697" y="1135561"/>
            <a:ext cx="5285200" cy="615553"/>
          </a:xfrm>
          <a:prstGeom prst="rect">
            <a:avLst/>
          </a:prstGeom>
        </p:spPr>
        <p:txBody>
          <a:bodyPr wrap="square" lIns="0" tIns="0" rIns="0" bIns="0">
            <a:spAutoFit/>
          </a:bodyPr>
          <a:lstStyle/>
          <a:p>
            <a:r>
              <a:rPr lang="da-DK" sz="4000" b="1">
                <a:solidFill>
                  <a:schemeClr val="accent1"/>
                </a:solidFill>
                <a:latin typeface="Arial" panose="020B0604020202020204" pitchFamily="34" charset="0"/>
                <a:ea typeface="+mj-ea"/>
                <a:cs typeface="Arial" panose="020B0604020202020204" pitchFamily="34" charset="0"/>
              </a:rPr>
              <a:t>01</a:t>
            </a:r>
          </a:p>
        </p:txBody>
      </p:sp>
      <p:pic>
        <p:nvPicPr>
          <p:cNvPr id="10" name="Picture 9">
            <a:extLst>
              <a:ext uri="{FF2B5EF4-FFF2-40B4-BE49-F238E27FC236}">
                <a16:creationId xmlns:a16="http://schemas.microsoft.com/office/drawing/2014/main" id="{1B0726A0-CCFF-7203-D945-B9C3CD5594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218978" y="780949"/>
            <a:ext cx="1334327" cy="1324776"/>
          </a:xfrm>
          <a:prstGeom prst="flowChartConnector">
            <a:avLst/>
          </a:prstGeom>
          <a:ln w="28575">
            <a:solidFill>
              <a:schemeClr val="accent1"/>
            </a:solidFill>
          </a:ln>
        </p:spPr>
      </p:pic>
      <p:grpSp>
        <p:nvGrpSpPr>
          <p:cNvPr id="11" name="Group 10">
            <a:extLst>
              <a:ext uri="{FF2B5EF4-FFF2-40B4-BE49-F238E27FC236}">
                <a16:creationId xmlns:a16="http://schemas.microsoft.com/office/drawing/2014/main" id="{A3526CDA-A1C7-A9AD-2802-2DC627066CBD}"/>
              </a:ext>
            </a:extLst>
          </p:cNvPr>
          <p:cNvGrpSpPr/>
          <p:nvPr/>
        </p:nvGrpSpPr>
        <p:grpSpPr>
          <a:xfrm>
            <a:off x="10700511" y="5951907"/>
            <a:ext cx="653289" cy="653289"/>
            <a:chOff x="10700511" y="5822815"/>
            <a:chExt cx="653289" cy="653289"/>
          </a:xfrm>
        </p:grpSpPr>
        <p:sp>
          <p:nvSpPr>
            <p:cNvPr id="12" name="Oval 11">
              <a:hlinkClick r:id="rId4" action="ppaction://hlinksldjump"/>
              <a:extLst>
                <a:ext uri="{FF2B5EF4-FFF2-40B4-BE49-F238E27FC236}">
                  <a16:creationId xmlns:a16="http://schemas.microsoft.com/office/drawing/2014/main" id="{0E7F1F32-BB11-C421-3424-D5C1CA7973C9}"/>
                </a:ext>
              </a:extLst>
            </p:cNvPr>
            <p:cNvSpPr/>
            <p:nvPr/>
          </p:nvSpPr>
          <p:spPr>
            <a:xfrm>
              <a:off x="10700511" y="5822815"/>
              <a:ext cx="653289" cy="65328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hlinkClick r:id="rId4" action="ppaction://hlinksldjump"/>
              <a:extLst>
                <a:ext uri="{FF2B5EF4-FFF2-40B4-BE49-F238E27FC236}">
                  <a16:creationId xmlns:a16="http://schemas.microsoft.com/office/drawing/2014/main" id="{A9F75707-FE12-8294-2D71-E08A79331708}"/>
                </a:ext>
              </a:extLst>
            </p:cNvPr>
            <p:cNvPicPr>
              <a:picLocks noChangeAspect="1"/>
            </p:cNvPicPr>
            <p:nvPr/>
          </p:nvPicPr>
          <p:blipFill>
            <a:blip r:embed="rId5">
              <a:lum bright="100000" contrast="-70000"/>
            </a:blip>
            <a:stretch>
              <a:fillRect/>
            </a:stretch>
          </p:blipFill>
          <p:spPr>
            <a:xfrm>
              <a:off x="10845078" y="5967594"/>
              <a:ext cx="364155" cy="363730"/>
            </a:xfrm>
            <a:prstGeom prst="rect">
              <a:avLst/>
            </a:prstGeom>
          </p:spPr>
        </p:pic>
      </p:grpSp>
      <p:pic>
        <p:nvPicPr>
          <p:cNvPr id="9" name="Graphic 8" descr="Eyes with solid fill">
            <a:extLst>
              <a:ext uri="{FF2B5EF4-FFF2-40B4-BE49-F238E27FC236}">
                <a16:creationId xmlns:a16="http://schemas.microsoft.com/office/drawing/2014/main" id="{B77EA602-C907-9330-32C7-B26D8D9FE1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71404" y="4968279"/>
            <a:ext cx="914400" cy="914400"/>
          </a:xfrm>
          <a:prstGeom prst="rect">
            <a:avLst/>
          </a:prstGeom>
        </p:spPr>
      </p:pic>
      <p:sp>
        <p:nvSpPr>
          <p:cNvPr id="3" name="TextBox 2">
            <a:extLst>
              <a:ext uri="{FF2B5EF4-FFF2-40B4-BE49-F238E27FC236}">
                <a16:creationId xmlns:a16="http://schemas.microsoft.com/office/drawing/2014/main" id="{CE9916B6-B58E-C002-7642-36503A9C31F9}"/>
              </a:ext>
            </a:extLst>
          </p:cNvPr>
          <p:cNvSpPr txBox="1"/>
          <p:nvPr/>
        </p:nvSpPr>
        <p:spPr>
          <a:xfrm>
            <a:off x="5500266" y="2718262"/>
            <a:ext cx="5708967" cy="2400286"/>
          </a:xfrm>
          <a:prstGeom prst="rect">
            <a:avLst/>
          </a:prstGeom>
          <a:noFill/>
        </p:spPr>
        <p:txBody>
          <a:bodyPr wrap="square" rtlCol="0">
            <a:normAutofit/>
          </a:bodyPr>
          <a:lstStyle/>
          <a:p>
            <a:pPr marL="457200" indent="-457200" eaLnBrk="0" hangingPunct="0">
              <a:lnSpc>
                <a:spcPct val="109000"/>
              </a:lnSpc>
              <a:spcBef>
                <a:spcPts val="600"/>
              </a:spcBef>
              <a:buFont typeface="Wingdings" panose="05000000000000000000" pitchFamily="2" charset="2"/>
              <a:buChar char="§"/>
            </a:pPr>
            <a:r>
              <a:rPr lang="en-US" sz="2800" b="1" u="sng">
                <a:latin typeface="Calibri" panose="020F0502020204030204" pitchFamily="34" charset="0"/>
                <a:ea typeface="Calibri" panose="020F0502020204030204" pitchFamily="34" charset="0"/>
                <a:cs typeface="Calibri" panose="020F0502020204030204" pitchFamily="34" charset="0"/>
              </a:rPr>
              <a:t>HWDs</a:t>
            </a:r>
            <a:r>
              <a:rPr lang="en-US" sz="2800">
                <a:latin typeface="Calibri" panose="020F0502020204030204" pitchFamily="34" charset="0"/>
                <a:ea typeface="Calibri" panose="020F0502020204030204" pitchFamily="34" charset="0"/>
                <a:cs typeface="Calibri" panose="020F0502020204030204" pitchFamily="34" charset="0"/>
              </a:rPr>
              <a:t> must complete the </a:t>
            </a:r>
            <a:r>
              <a:rPr lang="en-US" sz="2800" i="1">
                <a:solidFill>
                  <a:srgbClr val="BB1056"/>
                </a:solidFill>
                <a:latin typeface="Calibri" panose="020F0502020204030204" pitchFamily="34" charset="0"/>
                <a:ea typeface="Calibri" panose="020F0502020204030204" pitchFamily="34" charset="0"/>
                <a:cs typeface="Calibri" panose="020F0502020204030204" pitchFamily="34" charset="0"/>
              </a:rPr>
              <a:t>preliminary</a:t>
            </a:r>
            <a:r>
              <a:rPr lang="en-US" sz="2800">
                <a:latin typeface="Calibri" panose="020F0502020204030204" pitchFamily="34" charset="0"/>
                <a:ea typeface="Calibri" panose="020F0502020204030204" pitchFamily="34" charset="0"/>
                <a:cs typeface="Calibri" panose="020F0502020204030204" pitchFamily="34" charset="0"/>
              </a:rPr>
              <a:t> review of all applicant files.  </a:t>
            </a:r>
          </a:p>
          <a:p>
            <a:pPr marL="914400" lvl="1" indent="-457200" eaLnBrk="0" hangingPunct="0">
              <a:lnSpc>
                <a:spcPct val="109000"/>
              </a:lnSpc>
              <a:spcBef>
                <a:spcPts val="600"/>
              </a:spcBef>
              <a:buFont typeface="Wingdings" panose="05000000000000000000" pitchFamily="2" charset="2"/>
              <a:buChar char="§"/>
            </a:pPr>
            <a:r>
              <a:rPr lang="en-US" sz="2400">
                <a:latin typeface="Calibri" panose="020F0502020204030204" pitchFamily="34" charset="0"/>
                <a:ea typeface="Calibri" panose="020F0502020204030204" pitchFamily="34" charset="0"/>
                <a:cs typeface="Calibri" panose="020F0502020204030204" pitchFamily="34" charset="0"/>
              </a:rPr>
              <a:t>What is included in the preliminary review?</a:t>
            </a:r>
          </a:p>
          <a:p>
            <a:pPr marL="914400" lvl="1" indent="-457200" eaLnBrk="0" hangingPunct="0">
              <a:lnSpc>
                <a:spcPct val="109000"/>
              </a:lnSpc>
              <a:buFont typeface="Wingdings" panose="05000000000000000000" pitchFamily="2" charset="2"/>
              <a:buChar char="§"/>
            </a:pPr>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EDAD3D3-4F72-A47A-879A-A37E900E6B7B}"/>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6</a:t>
            </a:fld>
            <a:endParaRPr lang="en-US" sz="1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6360994"/>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FFBC61-4FEE-4F12-9AF3-DCC39E230155}"/>
              </a:ext>
            </a:extLst>
          </p:cNvPr>
          <p:cNvSpPr/>
          <p:nvPr/>
        </p:nvSpPr>
        <p:spPr>
          <a:xfrm>
            <a:off x="1041592" y="1098031"/>
            <a:ext cx="3277996" cy="5432945"/>
          </a:xfrm>
          <a:prstGeom prst="rect">
            <a:avLst/>
          </a:prstGeom>
          <a:solidFill>
            <a:schemeClr val="tx2">
              <a:lumMod val="10000"/>
              <a:lumOff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0" name="Rectangle 29">
            <a:extLst>
              <a:ext uri="{FF2B5EF4-FFF2-40B4-BE49-F238E27FC236}">
                <a16:creationId xmlns:a16="http://schemas.microsoft.com/office/drawing/2014/main" id="{D1B84B90-FDB5-4BF6-A023-69E35A14AF2E}"/>
              </a:ext>
            </a:extLst>
          </p:cNvPr>
          <p:cNvSpPr/>
          <p:nvPr/>
        </p:nvSpPr>
        <p:spPr>
          <a:xfrm>
            <a:off x="4457003" y="1098032"/>
            <a:ext cx="3277996" cy="5432944"/>
          </a:xfrm>
          <a:prstGeom prst="rect">
            <a:avLst/>
          </a:prstGeom>
          <a:solidFill>
            <a:schemeClr val="tx2">
              <a:lumMod val="10000"/>
              <a:lumOff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1" name="Rectangle 30">
            <a:extLst>
              <a:ext uri="{FF2B5EF4-FFF2-40B4-BE49-F238E27FC236}">
                <a16:creationId xmlns:a16="http://schemas.microsoft.com/office/drawing/2014/main" id="{FB464D47-0F95-4BE6-958B-2B205DE14048}"/>
              </a:ext>
            </a:extLst>
          </p:cNvPr>
          <p:cNvSpPr/>
          <p:nvPr/>
        </p:nvSpPr>
        <p:spPr>
          <a:xfrm>
            <a:off x="7872413" y="1098031"/>
            <a:ext cx="3277996" cy="5432943"/>
          </a:xfrm>
          <a:prstGeom prst="rect">
            <a:avLst/>
          </a:prstGeom>
          <a:solidFill>
            <a:schemeClr val="tx2">
              <a:lumMod val="10000"/>
              <a:lumOff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Slide Number Placeholder 1">
            <a:extLst>
              <a:ext uri="{FF2B5EF4-FFF2-40B4-BE49-F238E27FC236}">
                <a16:creationId xmlns:a16="http://schemas.microsoft.com/office/drawing/2014/main" id="{63ABD269-D142-4960-BC94-EDFE70C8AC80}"/>
              </a:ext>
            </a:extLst>
          </p:cNvPr>
          <p:cNvSpPr>
            <a:spLocks noGrp="1"/>
          </p:cNvSpPr>
          <p:nvPr>
            <p:ph type="sldNum" sz="quarter" idx="4"/>
          </p:nvPr>
        </p:nvSpPr>
        <p:spPr/>
        <p:txBody>
          <a:bodyPr/>
          <a:lstStyle/>
          <a:p>
            <a:fld id="{FE6444CC-FEB2-47C7-9B2D-2BC3404A0D8A}" type="slidenum">
              <a:rPr lang="en-US" smtClean="0"/>
              <a:pPr/>
              <a:t>7</a:t>
            </a:fld>
            <a:endParaRPr lang="en-US"/>
          </a:p>
        </p:txBody>
      </p:sp>
      <p:sp>
        <p:nvSpPr>
          <p:cNvPr id="6" name="Title 5">
            <a:extLst>
              <a:ext uri="{FF2B5EF4-FFF2-40B4-BE49-F238E27FC236}">
                <a16:creationId xmlns:a16="http://schemas.microsoft.com/office/drawing/2014/main" id="{924CC31C-E9F9-4659-890F-3B2A559515FF}"/>
              </a:ext>
            </a:extLst>
          </p:cNvPr>
          <p:cNvSpPr>
            <a:spLocks noGrp="1"/>
          </p:cNvSpPr>
          <p:nvPr>
            <p:ph type="title"/>
          </p:nvPr>
        </p:nvSpPr>
        <p:spPr/>
        <p:txBody>
          <a:bodyPr>
            <a:normAutofit/>
          </a:bodyPr>
          <a:lstStyle/>
          <a:p>
            <a:r>
              <a:rPr lang="en-US" sz="2800">
                <a:solidFill>
                  <a:schemeClr val="accent1"/>
                </a:solidFill>
              </a:rPr>
              <a:t>Preliminary Review </a:t>
            </a:r>
            <a:r>
              <a:rPr lang="en-US" sz="2800">
                <a:solidFill>
                  <a:schemeClr val="tx1"/>
                </a:solidFill>
              </a:rPr>
              <a:t>Considerations</a:t>
            </a:r>
            <a:endParaRPr lang="en-US" sz="1800">
              <a:solidFill>
                <a:schemeClr val="tx1"/>
              </a:solidFill>
            </a:endParaRPr>
          </a:p>
        </p:txBody>
      </p:sp>
      <p:sp>
        <p:nvSpPr>
          <p:cNvPr id="49" name="TextBox 48">
            <a:extLst>
              <a:ext uri="{FF2B5EF4-FFF2-40B4-BE49-F238E27FC236}">
                <a16:creationId xmlns:a16="http://schemas.microsoft.com/office/drawing/2014/main" id="{F5E4F820-A420-4E10-A795-AA58AAA0038A}"/>
              </a:ext>
            </a:extLst>
          </p:cNvPr>
          <p:cNvSpPr txBox="1"/>
          <p:nvPr/>
        </p:nvSpPr>
        <p:spPr>
          <a:xfrm>
            <a:off x="1335724" y="3073427"/>
            <a:ext cx="2701303" cy="2191369"/>
          </a:xfrm>
          <a:prstGeom prst="rect">
            <a:avLst/>
          </a:prstGeom>
          <a:noFill/>
        </p:spPr>
        <p:txBody>
          <a:bodyPr wrap="square" rtlCol="0">
            <a:spAutoFit/>
          </a:bodyPr>
          <a:lstStyle/>
          <a:p>
            <a:pPr>
              <a:lnSpc>
                <a:spcPct val="109000"/>
              </a:lnSpc>
              <a:spcBef>
                <a:spcPts val="600"/>
              </a:spcBef>
            </a:pPr>
            <a:r>
              <a:rPr lang="en-US">
                <a:latin typeface="Calibri" panose="020F0502020204030204" pitchFamily="34" charset="0"/>
                <a:ea typeface="Calibri" panose="020F0502020204030204" pitchFamily="34" charset="0"/>
                <a:cs typeface="Calibri" panose="020F0502020204030204" pitchFamily="34" charset="0"/>
              </a:rPr>
              <a:t>Look for </a:t>
            </a:r>
            <a:r>
              <a:rPr lang="en-US" b="1">
                <a:latin typeface="Calibri" panose="020F0502020204030204" pitchFamily="34" charset="0"/>
                <a:ea typeface="Calibri" panose="020F0502020204030204" pitchFamily="34" charset="0"/>
                <a:cs typeface="Calibri" panose="020F0502020204030204" pitchFamily="34" charset="0"/>
              </a:rPr>
              <a:t>affirmative responses </a:t>
            </a:r>
            <a:r>
              <a:rPr lang="en-US">
                <a:latin typeface="Calibri" panose="020F0502020204030204" pitchFamily="34" charset="0"/>
                <a:ea typeface="Calibri" panose="020F0502020204030204" pitchFamily="34" charset="0"/>
                <a:cs typeface="Calibri" panose="020F0502020204030204" pitchFamily="34" charset="0"/>
              </a:rPr>
              <a:t>on the </a:t>
            </a:r>
            <a:r>
              <a:rPr lang="en-US" b="1">
                <a:solidFill>
                  <a:srgbClr val="EC2375"/>
                </a:solidFill>
                <a:latin typeface="Calibri" panose="020F0502020204030204" pitchFamily="34" charset="0"/>
                <a:ea typeface="Calibri" panose="020F0502020204030204" pitchFamily="34" charset="0"/>
                <a:cs typeface="Calibri" panose="020F0502020204030204" pitchFamily="34" charset="0"/>
              </a:rPr>
              <a:t>653 Health Questionnaire </a:t>
            </a:r>
            <a:r>
              <a:rPr lang="en-US">
                <a:latin typeface="Calibri" panose="020F0502020204030204" pitchFamily="34" charset="0"/>
                <a:ea typeface="Calibri" panose="020F0502020204030204" pitchFamily="34" charset="0"/>
                <a:cs typeface="Calibri" panose="020F0502020204030204" pitchFamily="34" charset="0"/>
              </a:rPr>
              <a:t>and corresponding explanations for information about current or historical services</a:t>
            </a:r>
          </a:p>
        </p:txBody>
      </p:sp>
      <p:sp>
        <p:nvSpPr>
          <p:cNvPr id="100" name="TextBox 99">
            <a:extLst>
              <a:ext uri="{FF2B5EF4-FFF2-40B4-BE49-F238E27FC236}">
                <a16:creationId xmlns:a16="http://schemas.microsoft.com/office/drawing/2014/main" id="{104BDC9A-8155-425C-8090-50A209E44061}"/>
              </a:ext>
            </a:extLst>
          </p:cNvPr>
          <p:cNvSpPr txBox="1"/>
          <p:nvPr/>
        </p:nvSpPr>
        <p:spPr>
          <a:xfrm>
            <a:off x="4594839" y="3073427"/>
            <a:ext cx="3004832" cy="2792944"/>
          </a:xfrm>
          <a:prstGeom prst="rect">
            <a:avLst/>
          </a:prstGeom>
          <a:noFill/>
        </p:spPr>
        <p:txBody>
          <a:bodyPr wrap="square" lIns="91440" tIns="45720" rIns="91440" bIns="45720" rtlCol="0" anchor="t">
            <a:spAutoFit/>
          </a:bodyPr>
          <a:lstStyle/>
          <a:p>
            <a:pPr>
              <a:lnSpc>
                <a:spcPct val="109000"/>
              </a:lnSpc>
              <a:spcBef>
                <a:spcPts val="600"/>
              </a:spcBef>
            </a:pPr>
            <a:r>
              <a:rPr lang="en-US">
                <a:latin typeface="Calibri"/>
                <a:ea typeface="Calibri" panose="020F0502020204030204" pitchFamily="34" charset="0"/>
                <a:cs typeface="Calibri"/>
              </a:rPr>
              <a:t>Complete a review of documents </a:t>
            </a:r>
            <a:r>
              <a:rPr lang="en-US" b="1">
                <a:solidFill>
                  <a:schemeClr val="accent1"/>
                </a:solidFill>
                <a:latin typeface="Calibri"/>
                <a:ea typeface="Calibri" panose="020F0502020204030204" pitchFamily="34" charset="0"/>
                <a:cs typeface="Calibri"/>
              </a:rPr>
              <a:t>in CIS </a:t>
            </a:r>
            <a:r>
              <a:rPr lang="en-US">
                <a:latin typeface="Calibri"/>
                <a:ea typeface="Calibri" panose="020F0502020204030204" pitchFamily="34" charset="0"/>
                <a:cs typeface="Calibri"/>
              </a:rPr>
              <a:t>to include: ​</a:t>
            </a:r>
          </a:p>
          <a:p>
            <a:pPr marL="285750" indent="-285750">
              <a:lnSpc>
                <a:spcPct val="109000"/>
              </a:lnSpc>
              <a:spcBef>
                <a:spcPts val="600"/>
              </a:spcBef>
              <a:buFont typeface="Wingdings" panose="05000000000000000000" pitchFamily="2" charset="2"/>
              <a:buChar char="§"/>
            </a:pPr>
            <a:r>
              <a:rPr lang="en-US" sz="1600">
                <a:latin typeface="Calibri" panose="020F0502020204030204" pitchFamily="34" charset="0"/>
                <a:ea typeface="Calibri" panose="020F0502020204030204" pitchFamily="34" charset="0"/>
                <a:cs typeface="Calibri" panose="020F0502020204030204" pitchFamily="34" charset="0"/>
              </a:rPr>
              <a:t>Chronic Care Management Plans​	</a:t>
            </a:r>
          </a:p>
          <a:p>
            <a:pPr marL="285750" indent="-285750">
              <a:lnSpc>
                <a:spcPct val="109000"/>
              </a:lnSpc>
              <a:spcBef>
                <a:spcPts val="600"/>
              </a:spcBef>
              <a:buFont typeface="Wingdings" panose="05000000000000000000" pitchFamily="2" charset="2"/>
              <a:buChar char="§"/>
            </a:pPr>
            <a:r>
              <a:rPr lang="en-US" sz="1600">
                <a:latin typeface="Calibri" panose="020F0502020204030204" pitchFamily="34" charset="0"/>
                <a:ea typeface="Calibri" panose="020F0502020204030204" pitchFamily="34" charset="0"/>
                <a:cs typeface="Calibri" panose="020F0502020204030204" pitchFamily="34" charset="0"/>
              </a:rPr>
              <a:t>Other Health Records, Emergency Room visit documents, etc. </a:t>
            </a:r>
          </a:p>
          <a:p>
            <a:pPr marL="285750" indent="-285750">
              <a:lnSpc>
                <a:spcPct val="109000"/>
              </a:lnSpc>
              <a:spcBef>
                <a:spcPts val="600"/>
              </a:spcBef>
              <a:buFont typeface="Wingdings" panose="05000000000000000000" pitchFamily="2" charset="2"/>
              <a:buChar char="§"/>
            </a:pPr>
            <a:r>
              <a:rPr lang="en-US" sz="1600">
                <a:latin typeface="Calibri" panose="020F0502020204030204" pitchFamily="34" charset="0"/>
                <a:ea typeface="Calibri" panose="020F0502020204030204" pitchFamily="34" charset="0"/>
                <a:cs typeface="Calibri" panose="020F0502020204030204" pitchFamily="34" charset="0"/>
              </a:rPr>
              <a:t>Non-health documents such as IEPs and 504 plans​</a:t>
            </a:r>
          </a:p>
        </p:txBody>
      </p:sp>
      <p:pic>
        <p:nvPicPr>
          <p:cNvPr id="13" name="Picture Placeholder 12" descr="Head outline and magnifying glass">
            <a:extLst>
              <a:ext uri="{FF2B5EF4-FFF2-40B4-BE49-F238E27FC236}">
                <a16:creationId xmlns:a16="http://schemas.microsoft.com/office/drawing/2014/main" id="{4360682D-8828-096A-5694-D697554C22B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a:xfrm>
            <a:off x="1886461" y="1290710"/>
            <a:ext cx="1588260" cy="1588260"/>
          </a:xfrm>
        </p:spPr>
      </p:pic>
      <p:pic>
        <p:nvPicPr>
          <p:cNvPr id="17" name="Picture Placeholder 16" descr="A person looking at a piece of paper&#10;&#10;Description automatically generated">
            <a:extLst>
              <a:ext uri="{FF2B5EF4-FFF2-40B4-BE49-F238E27FC236}">
                <a16:creationId xmlns:a16="http://schemas.microsoft.com/office/drawing/2014/main" id="{4A84740D-405F-5FA0-C2B1-AFF224CB7E8D}"/>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val="0"/>
              </a:ext>
            </a:extLst>
          </a:blip>
          <a:srcRect/>
          <a:stretch>
            <a:fillRect/>
          </a:stretch>
        </p:blipFill>
        <p:spPr>
          <a:xfrm>
            <a:off x="5301870" y="1290710"/>
            <a:ext cx="1588260" cy="1588260"/>
          </a:xfrm>
        </p:spPr>
      </p:pic>
      <p:sp>
        <p:nvSpPr>
          <p:cNvPr id="18" name="TextBox 17">
            <a:extLst>
              <a:ext uri="{FF2B5EF4-FFF2-40B4-BE49-F238E27FC236}">
                <a16:creationId xmlns:a16="http://schemas.microsoft.com/office/drawing/2014/main" id="{C88F83D2-C6C4-5796-41E1-903B4CCB1C5D}"/>
              </a:ext>
            </a:extLst>
          </p:cNvPr>
          <p:cNvSpPr txBox="1"/>
          <p:nvPr/>
        </p:nvSpPr>
        <p:spPr>
          <a:xfrm>
            <a:off x="8209163" y="3073427"/>
            <a:ext cx="3078660" cy="3097195"/>
          </a:xfrm>
          <a:prstGeom prst="rect">
            <a:avLst/>
          </a:prstGeom>
          <a:noFill/>
        </p:spPr>
        <p:txBody>
          <a:bodyPr wrap="square" rtlCol="0">
            <a:spAutoFit/>
          </a:bodyPr>
          <a:lstStyle/>
          <a:p>
            <a:pPr>
              <a:lnSpc>
                <a:spcPct val="109000"/>
              </a:lnSpc>
              <a:spcBef>
                <a:spcPts val="600"/>
              </a:spcBef>
            </a:pPr>
            <a:r>
              <a:rPr lang="en-US">
                <a:latin typeface="Calibri" panose="020F0502020204030204" pitchFamily="34" charset="0"/>
                <a:ea typeface="Calibri" panose="020F0502020204030204" pitchFamily="34" charset="0"/>
                <a:cs typeface="Calibri" panose="020F0502020204030204" pitchFamily="34" charset="0"/>
              </a:rPr>
              <a:t>If an applicant discloses documents such as the examples in column 2,</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the HWD’s review of all health and medical </a:t>
            </a:r>
            <a:r>
              <a:rPr lang="en-US" b="1" u="sng">
                <a:solidFill>
                  <a:schemeClr val="accent1"/>
                </a:solidFill>
                <a:latin typeface="Calibri" panose="020F0502020204030204" pitchFamily="34" charset="0"/>
                <a:ea typeface="Calibri" panose="020F0502020204030204" pitchFamily="34" charset="0"/>
                <a:cs typeface="Calibri" panose="020F0502020204030204" pitchFamily="34" charset="0"/>
              </a:rPr>
              <a:t>documents</a:t>
            </a:r>
            <a:r>
              <a:rPr lang="en-US" b="1">
                <a:solidFill>
                  <a:schemeClr val="accent1"/>
                </a:solidFill>
                <a:latin typeface="Calibri" panose="020F0502020204030204" pitchFamily="34" charset="0"/>
                <a:ea typeface="Calibri" panose="020F0502020204030204" pitchFamily="34" charset="0"/>
                <a:cs typeface="Calibri" panose="020F0502020204030204" pitchFamily="34" charset="0"/>
              </a:rPr>
              <a:t> including non-health ones </a:t>
            </a:r>
            <a:r>
              <a:rPr lang="en-US">
                <a:latin typeface="Calibri" panose="020F0502020204030204" pitchFamily="34" charset="0"/>
                <a:ea typeface="Calibri" panose="020F0502020204030204" pitchFamily="34" charset="0"/>
                <a:cs typeface="Calibri" panose="020F0502020204030204" pitchFamily="34" charset="0"/>
              </a:rPr>
              <a:t>(e.g., IEPs and 504 plans) </a:t>
            </a:r>
            <a:r>
              <a:rPr lang="en-US" b="1">
                <a:latin typeface="Calibri" panose="020F0502020204030204" pitchFamily="34" charset="0"/>
                <a:ea typeface="Calibri" panose="020F0502020204030204" pitchFamily="34" charset="0"/>
                <a:cs typeface="Calibri" panose="020F0502020204030204" pitchFamily="34" charset="0"/>
              </a:rPr>
              <a:t>generally must result in assignment of the file to the respective QHP. </a:t>
            </a:r>
            <a:endParaRPr lang="en-US" sz="160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4EEA4C1-132A-6322-5F01-8B42C1EC276E}"/>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7</a:t>
            </a:fld>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9" name="Action Button: Go Home 8">
            <a:hlinkClick r:id="rId5" action="ppaction://hlinksldjump" highlightClick="1"/>
            <a:extLst>
              <a:ext uri="{FF2B5EF4-FFF2-40B4-BE49-F238E27FC236}">
                <a16:creationId xmlns:a16="http://schemas.microsoft.com/office/drawing/2014/main" id="{8CA23227-EC62-8A07-AE6E-27C55E9D6E0E}"/>
              </a:ext>
            </a:extLst>
          </p:cNvPr>
          <p:cNvSpPr/>
          <p:nvPr/>
        </p:nvSpPr>
        <p:spPr>
          <a:xfrm>
            <a:off x="281354" y="6143090"/>
            <a:ext cx="622823" cy="533653"/>
          </a:xfrm>
          <a:prstGeom prst="actionButtonHo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16">
            <a:extLst>
              <a:ext uri="{FF2B5EF4-FFF2-40B4-BE49-F238E27FC236}">
                <a16:creationId xmlns:a16="http://schemas.microsoft.com/office/drawing/2014/main" id="{C6F5EE2F-4635-2E5A-DBD9-EAAB193433D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717281" y="1290710"/>
            <a:ext cx="1588260" cy="1588260"/>
          </a:xfrm>
          <a:custGeom>
            <a:avLst/>
            <a:gdLst>
              <a:gd name="connsiteX0" fmla="*/ 794130 w 1588260"/>
              <a:gd name="connsiteY0" fmla="*/ 0 h 1588260"/>
              <a:gd name="connsiteX1" fmla="*/ 1588260 w 1588260"/>
              <a:gd name="connsiteY1" fmla="*/ 794130 h 1588260"/>
              <a:gd name="connsiteX2" fmla="*/ 794130 w 1588260"/>
              <a:gd name="connsiteY2" fmla="*/ 1588260 h 1588260"/>
              <a:gd name="connsiteX3" fmla="*/ 0 w 1588260"/>
              <a:gd name="connsiteY3" fmla="*/ 794130 h 1588260"/>
              <a:gd name="connsiteX4" fmla="*/ 794130 w 1588260"/>
              <a:gd name="connsiteY4" fmla="*/ 0 h 158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260" h="1588260">
                <a:moveTo>
                  <a:pt x="794130" y="0"/>
                </a:moveTo>
                <a:cubicBezTo>
                  <a:pt x="1232716" y="0"/>
                  <a:pt x="1588260" y="355544"/>
                  <a:pt x="1588260" y="794130"/>
                </a:cubicBezTo>
                <a:cubicBezTo>
                  <a:pt x="1588260" y="1232716"/>
                  <a:pt x="1232716" y="1588260"/>
                  <a:pt x="794130" y="1588260"/>
                </a:cubicBezTo>
                <a:cubicBezTo>
                  <a:pt x="355544" y="1588260"/>
                  <a:pt x="0" y="1232716"/>
                  <a:pt x="0" y="794130"/>
                </a:cubicBezTo>
                <a:cubicBezTo>
                  <a:pt x="0" y="355544"/>
                  <a:pt x="355544" y="0"/>
                  <a:pt x="794130" y="0"/>
                </a:cubicBezTo>
                <a:close/>
              </a:path>
            </a:pathLst>
          </a:custGeom>
        </p:spPr>
      </p:pic>
    </p:spTree>
    <p:extLst>
      <p:ext uri="{BB962C8B-B14F-4D97-AF65-F5344CB8AC3E}">
        <p14:creationId xmlns:p14="http://schemas.microsoft.com/office/powerpoint/2010/main" val="36003603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B464D47-0F95-4BE6-958B-2B205DE14048}"/>
              </a:ext>
            </a:extLst>
          </p:cNvPr>
          <p:cNvSpPr/>
          <p:nvPr/>
        </p:nvSpPr>
        <p:spPr>
          <a:xfrm>
            <a:off x="1066801" y="1335812"/>
            <a:ext cx="4665783" cy="5171097"/>
          </a:xfrm>
          <a:prstGeom prst="rect">
            <a:avLst/>
          </a:prstGeom>
          <a:solidFill>
            <a:schemeClr val="tx2">
              <a:lumMod val="10000"/>
              <a:lumOff val="9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Slide Number Placeholder 1">
            <a:extLst>
              <a:ext uri="{FF2B5EF4-FFF2-40B4-BE49-F238E27FC236}">
                <a16:creationId xmlns:a16="http://schemas.microsoft.com/office/drawing/2014/main" id="{63ABD269-D142-4960-BC94-EDFE70C8AC80}"/>
              </a:ext>
            </a:extLst>
          </p:cNvPr>
          <p:cNvSpPr>
            <a:spLocks noGrp="1"/>
          </p:cNvSpPr>
          <p:nvPr>
            <p:ph type="sldNum" sz="quarter" idx="4"/>
          </p:nvPr>
        </p:nvSpPr>
        <p:spPr/>
        <p:txBody>
          <a:bodyPr/>
          <a:lstStyle/>
          <a:p>
            <a:fld id="{FE6444CC-FEB2-47C7-9B2D-2BC3404A0D8A}" type="slidenum">
              <a:rPr lang="en-US" smtClean="0"/>
              <a:pPr/>
              <a:t>8</a:t>
            </a:fld>
            <a:endParaRPr lang="en-US"/>
          </a:p>
        </p:txBody>
      </p:sp>
      <p:sp>
        <p:nvSpPr>
          <p:cNvPr id="6" name="Title 5">
            <a:extLst>
              <a:ext uri="{FF2B5EF4-FFF2-40B4-BE49-F238E27FC236}">
                <a16:creationId xmlns:a16="http://schemas.microsoft.com/office/drawing/2014/main" id="{924CC31C-E9F9-4659-890F-3B2A559515FF}"/>
              </a:ext>
            </a:extLst>
          </p:cNvPr>
          <p:cNvSpPr>
            <a:spLocks noGrp="1"/>
          </p:cNvSpPr>
          <p:nvPr>
            <p:ph type="title"/>
          </p:nvPr>
        </p:nvSpPr>
        <p:spPr/>
        <p:txBody>
          <a:bodyPr>
            <a:normAutofit/>
          </a:bodyPr>
          <a:lstStyle/>
          <a:p>
            <a:r>
              <a:rPr lang="en-US" sz="2800">
                <a:solidFill>
                  <a:schemeClr val="accent1"/>
                </a:solidFill>
              </a:rPr>
              <a:t>Preliminary Review </a:t>
            </a:r>
            <a:r>
              <a:rPr lang="en-US" sz="2800">
                <a:solidFill>
                  <a:schemeClr val="tx1"/>
                </a:solidFill>
              </a:rPr>
              <a:t>Considerations </a:t>
            </a:r>
            <a:r>
              <a:rPr lang="en-US" sz="1800">
                <a:solidFill>
                  <a:schemeClr val="tx1"/>
                </a:solidFill>
              </a:rPr>
              <a:t>(cont.)</a:t>
            </a:r>
          </a:p>
        </p:txBody>
      </p:sp>
      <p:sp>
        <p:nvSpPr>
          <p:cNvPr id="18" name="TextBox 17">
            <a:extLst>
              <a:ext uri="{FF2B5EF4-FFF2-40B4-BE49-F238E27FC236}">
                <a16:creationId xmlns:a16="http://schemas.microsoft.com/office/drawing/2014/main" id="{C88F83D2-C6C4-5796-41E1-903B4CCB1C5D}"/>
              </a:ext>
            </a:extLst>
          </p:cNvPr>
          <p:cNvSpPr txBox="1"/>
          <p:nvPr/>
        </p:nvSpPr>
        <p:spPr>
          <a:xfrm>
            <a:off x="1239717" y="1437652"/>
            <a:ext cx="4205652" cy="4446795"/>
          </a:xfrm>
          <a:prstGeom prst="rect">
            <a:avLst/>
          </a:prstGeom>
          <a:noFill/>
        </p:spPr>
        <p:txBody>
          <a:bodyPr wrap="square" rtlCol="0">
            <a:spAutoFit/>
          </a:bodyPr>
          <a:lstStyle/>
          <a:p>
            <a:pPr>
              <a:lnSpc>
                <a:spcPct val="109000"/>
              </a:lnSpc>
              <a:spcBef>
                <a:spcPts val="600"/>
              </a:spcBef>
            </a:pPr>
            <a:r>
              <a:rPr lang="en-US" b="1">
                <a:latin typeface="Calibri" panose="020F0502020204030204" pitchFamily="34" charset="0"/>
                <a:ea typeface="Calibri" panose="020F0502020204030204" pitchFamily="34" charset="0"/>
                <a:cs typeface="Calibri" panose="020F0502020204030204" pitchFamily="34" charset="0"/>
              </a:rPr>
              <a:t>After assignment, there must be either  </a:t>
            </a:r>
          </a:p>
          <a:p>
            <a:pPr marL="342900" indent="-342900">
              <a:lnSpc>
                <a:spcPct val="109000"/>
              </a:lnSpc>
              <a:spcBef>
                <a:spcPts val="600"/>
              </a:spcBef>
              <a:buFont typeface="Wingdings" panose="05000000000000000000" pitchFamily="2" charset="2"/>
              <a:buChar char="§"/>
            </a:pPr>
            <a:r>
              <a:rPr lang="en-US" sz="1600">
                <a:latin typeface="Calibri" panose="020F0502020204030204" pitchFamily="34" charset="0"/>
                <a:ea typeface="Calibri" panose="020F0502020204030204" pitchFamily="34" charset="0"/>
                <a:cs typeface="Calibri" panose="020F0502020204030204" pitchFamily="34" charset="0"/>
              </a:rPr>
              <a:t>a </a:t>
            </a:r>
            <a:r>
              <a:rPr lang="en-US" sz="1600" b="1">
                <a:solidFill>
                  <a:schemeClr val="accent1"/>
                </a:solidFill>
                <a:latin typeface="Calibri" panose="020F0502020204030204" pitchFamily="34" charset="0"/>
                <a:ea typeface="Calibri" panose="020F0502020204030204" pitchFamily="34" charset="0"/>
                <a:cs typeface="Calibri" panose="020F0502020204030204" pitchFamily="34" charset="0"/>
              </a:rPr>
              <a:t>subsequent discussion </a:t>
            </a:r>
            <a:r>
              <a:rPr lang="en-US" sz="1600">
                <a:latin typeface="Calibri" panose="020F0502020204030204" pitchFamily="34" charset="0"/>
                <a:ea typeface="Calibri" panose="020F0502020204030204" pitchFamily="34" charset="0"/>
                <a:cs typeface="Calibri" panose="020F0502020204030204" pitchFamily="34" charset="0"/>
              </a:rPr>
              <a:t>with the QHP which whereby the HWD is able to clear applicants with some </a:t>
            </a:r>
            <a:r>
              <a:rPr lang="en-US" sz="1600" b="1">
                <a:latin typeface="Calibri" panose="020F0502020204030204" pitchFamily="34" charset="0"/>
                <a:ea typeface="Calibri" panose="020F0502020204030204" pitchFamily="34" charset="0"/>
                <a:cs typeface="Calibri" panose="020F0502020204030204" pitchFamily="34" charset="0"/>
              </a:rPr>
              <a:t>medically related </a:t>
            </a:r>
            <a:r>
              <a:rPr lang="en-US" sz="1600">
                <a:latin typeface="Calibri" panose="020F0502020204030204" pitchFamily="34" charset="0"/>
                <a:ea typeface="Calibri" panose="020F0502020204030204" pitchFamily="34" charset="0"/>
                <a:cs typeface="Calibri" panose="020F0502020204030204" pitchFamily="34" charset="0"/>
              </a:rPr>
              <a:t>health care needs in </a:t>
            </a:r>
            <a:r>
              <a:rPr lang="en-US" sz="1600" b="1" u="sng">
                <a:latin typeface="Calibri" panose="020F0502020204030204" pitchFamily="34" charset="0"/>
                <a:ea typeface="Calibri" panose="020F0502020204030204" pitchFamily="34" charset="0"/>
                <a:cs typeface="Calibri" panose="020F0502020204030204" pitchFamily="34" charset="0"/>
              </a:rPr>
              <a:t>consultation with or under the umbrella of the QHP’s oversight</a:t>
            </a:r>
            <a:r>
              <a:rPr lang="en-US" sz="1600">
                <a:latin typeface="Calibri" panose="020F0502020204030204" pitchFamily="34" charset="0"/>
                <a:ea typeface="Calibri" panose="020F0502020204030204" pitchFamily="34" charset="0"/>
                <a:cs typeface="Calibri" panose="020F0502020204030204" pitchFamily="34" charset="0"/>
              </a:rPr>
              <a:t>, or </a:t>
            </a:r>
          </a:p>
          <a:p>
            <a:pPr marL="342900" indent="-342900">
              <a:lnSpc>
                <a:spcPct val="109000"/>
              </a:lnSpc>
              <a:spcBef>
                <a:spcPts val="600"/>
              </a:spcBef>
              <a:buFont typeface="Wingdings" panose="05000000000000000000" pitchFamily="2" charset="2"/>
              <a:buChar char="§"/>
            </a:pPr>
            <a:r>
              <a:rPr lang="en-US" sz="1600">
                <a:latin typeface="Calibri" panose="020F0502020204030204" pitchFamily="34" charset="0"/>
                <a:ea typeface="Calibri" panose="020F0502020204030204" pitchFamily="34" charset="0"/>
                <a:cs typeface="Calibri" panose="020F0502020204030204" pitchFamily="34" charset="0"/>
              </a:rPr>
              <a:t>the QHP completes a clinical review (and interview if warranted) and makes a decision on enrollment. </a:t>
            </a:r>
          </a:p>
          <a:p>
            <a:pPr>
              <a:lnSpc>
                <a:spcPct val="109000"/>
              </a:lnSpc>
              <a:spcBef>
                <a:spcPts val="600"/>
              </a:spcBef>
            </a:pPr>
            <a:r>
              <a:rPr lang="en-US" sz="1600">
                <a:latin typeface="Calibri" panose="020F0502020204030204" pitchFamily="34" charset="0"/>
                <a:ea typeface="Calibri" panose="020F0502020204030204" pitchFamily="34" charset="0"/>
                <a:cs typeface="Calibri" panose="020F0502020204030204" pitchFamily="34" charset="0"/>
              </a:rPr>
              <a:t>There are some </a:t>
            </a:r>
            <a:r>
              <a:rPr lang="en-US" sz="1600" b="1">
                <a:solidFill>
                  <a:schemeClr val="accent1"/>
                </a:solidFill>
                <a:latin typeface="Calibri" panose="020F0502020204030204" pitchFamily="34" charset="0"/>
                <a:ea typeface="Calibri" panose="020F0502020204030204" pitchFamily="34" charset="0"/>
                <a:cs typeface="Calibri" panose="020F0502020204030204" pitchFamily="34" charset="0"/>
              </a:rPr>
              <a:t>very </a:t>
            </a:r>
            <a:r>
              <a:rPr lang="en-US" sz="1600" b="1" u="sng">
                <a:solidFill>
                  <a:schemeClr val="accent1"/>
                </a:solidFill>
                <a:latin typeface="Calibri" panose="020F0502020204030204" pitchFamily="34" charset="0"/>
                <a:ea typeface="Calibri" panose="020F0502020204030204" pitchFamily="34" charset="0"/>
                <a:cs typeface="Calibri" panose="020F0502020204030204" pitchFamily="34" charset="0"/>
              </a:rPr>
              <a:t>limited</a:t>
            </a:r>
            <a:r>
              <a:rPr lang="en-US" sz="1600" b="1">
                <a:solidFill>
                  <a:schemeClr val="accent1"/>
                </a:solidFill>
                <a:latin typeface="Calibri" panose="020F0502020204030204" pitchFamily="34" charset="0"/>
                <a:ea typeface="Calibri" panose="020F0502020204030204" pitchFamily="34" charset="0"/>
                <a:cs typeface="Calibri" panose="020F0502020204030204" pitchFamily="34" charset="0"/>
              </a:rPr>
              <a:t> circumstances </a:t>
            </a:r>
            <a:r>
              <a:rPr lang="en-US" sz="1600">
                <a:latin typeface="Calibri" panose="020F0502020204030204" pitchFamily="34" charset="0"/>
                <a:ea typeface="Calibri" panose="020F0502020204030204" pitchFamily="34" charset="0"/>
                <a:cs typeface="Calibri" panose="020F0502020204030204" pitchFamily="34" charset="0"/>
              </a:rPr>
              <a:t>when an HWD can clear an applicant without consultation with or being under the umbrella of the QHP’s oversight. </a:t>
            </a:r>
          </a:p>
          <a:p>
            <a:pPr>
              <a:lnSpc>
                <a:spcPct val="109000"/>
              </a:lnSpc>
              <a:spcBef>
                <a:spcPts val="600"/>
              </a:spcBef>
            </a:pPr>
            <a:r>
              <a:rPr lang="en-US" sz="1600">
                <a:latin typeface="Calibri" panose="020F0502020204030204" pitchFamily="34" charset="0"/>
                <a:ea typeface="Calibri" panose="020F0502020204030204" pitchFamily="34" charset="0"/>
                <a:cs typeface="Calibri" panose="020F0502020204030204" pitchFamily="34" charset="0"/>
              </a:rPr>
              <a:t> </a:t>
            </a:r>
            <a:endParaRPr lang="en-US" sz="160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4EEA4C1-132A-6322-5F01-8B42C1EC276E}"/>
              </a:ext>
            </a:extLst>
          </p:cNvPr>
          <p:cNvSpPr txBox="1"/>
          <p:nvPr/>
        </p:nvSpPr>
        <p:spPr>
          <a:xfrm>
            <a:off x="9908932" y="6344663"/>
            <a:ext cx="1829308" cy="276999"/>
          </a:xfrm>
          <a:prstGeom prst="rect">
            <a:avLst/>
          </a:prstGeom>
          <a:noFill/>
        </p:spPr>
        <p:txBody>
          <a:bodyPr wrap="square">
            <a:spAutoFit/>
          </a:bodyPr>
          <a:lstStyle/>
          <a:p>
            <a:pPr algn="r"/>
            <a:fld id="{8E591227-F9EB-4B2B-9432-842143BA1678}" type="slidenum">
              <a:rPr lang="en-US" sz="1200" smtClean="0">
                <a:latin typeface="Calibri" panose="020F0502020204030204" pitchFamily="34" charset="0"/>
                <a:ea typeface="Calibri" panose="020F0502020204030204" pitchFamily="34" charset="0"/>
                <a:cs typeface="Calibri" panose="020F0502020204030204" pitchFamily="34" charset="0"/>
              </a:rPr>
              <a:pPr algn="r"/>
              <a:t>8</a:t>
            </a:fld>
            <a:endParaRPr lang="en-US" sz="120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person holding a stylus and a computer&#10;&#10;Description automatically generated">
            <a:extLst>
              <a:ext uri="{FF2B5EF4-FFF2-40B4-BE49-F238E27FC236}">
                <a16:creationId xmlns:a16="http://schemas.microsoft.com/office/drawing/2014/main" id="{8C62B842-A919-E77C-A457-A2EA0B907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755" y="1701199"/>
            <a:ext cx="6002245" cy="3993019"/>
          </a:xfrm>
          <a:prstGeom prst="rect">
            <a:avLst/>
          </a:prstGeom>
        </p:spPr>
      </p:pic>
    </p:spTree>
    <p:extLst>
      <p:ext uri="{BB962C8B-B14F-4D97-AF65-F5344CB8AC3E}">
        <p14:creationId xmlns:p14="http://schemas.microsoft.com/office/powerpoint/2010/main" val="53934475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528C1956-A30E-1B12-DE22-54389D117355}"/>
              </a:ext>
            </a:extLst>
          </p:cNvPr>
          <p:cNvSpPr txBox="1">
            <a:spLocks/>
          </p:cNvSpPr>
          <p:nvPr/>
        </p:nvSpPr>
        <p:spPr>
          <a:xfrm>
            <a:off x="977900" y="516508"/>
            <a:ext cx="10375900" cy="53430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rgbClr val="EC2375"/>
                </a:solidFill>
                <a:latin typeface="Verdana Pro Black" panose="020B0A04030504040204" pitchFamily="34" charset="0"/>
              </a:rPr>
              <a:t>Review </a:t>
            </a:r>
            <a:r>
              <a:rPr lang="en-US" sz="3200">
                <a:latin typeface="Verdana Pro Black" panose="020B0A04030504040204" pitchFamily="34" charset="0"/>
              </a:rPr>
              <a:t>of Non-health Documents</a:t>
            </a:r>
          </a:p>
        </p:txBody>
      </p:sp>
      <p:grpSp>
        <p:nvGrpSpPr>
          <p:cNvPr id="3" name="Group 2">
            <a:extLst>
              <a:ext uri="{FF2B5EF4-FFF2-40B4-BE49-F238E27FC236}">
                <a16:creationId xmlns:a16="http://schemas.microsoft.com/office/drawing/2014/main" id="{DD33FA70-8FD5-4A4B-A2FD-13B87FA6D271}"/>
              </a:ext>
            </a:extLst>
          </p:cNvPr>
          <p:cNvGrpSpPr/>
          <p:nvPr/>
        </p:nvGrpSpPr>
        <p:grpSpPr>
          <a:xfrm>
            <a:off x="2442265" y="1562089"/>
            <a:ext cx="3446159" cy="3926506"/>
            <a:chOff x="211441" y="1652256"/>
            <a:chExt cx="2199370" cy="4251306"/>
          </a:xfrm>
        </p:grpSpPr>
        <p:sp>
          <p:nvSpPr>
            <p:cNvPr id="4" name="Rectangle 1">
              <a:extLst>
                <a:ext uri="{FF2B5EF4-FFF2-40B4-BE49-F238E27FC236}">
                  <a16:creationId xmlns:a16="http://schemas.microsoft.com/office/drawing/2014/main" id="{17E7B923-ED1F-E757-2DFD-F2BB35F7ED9D}"/>
                </a:ext>
              </a:extLst>
            </p:cNvPr>
            <p:cNvSpPr>
              <a:spLocks/>
            </p:cNvSpPr>
            <p:nvPr/>
          </p:nvSpPr>
          <p:spPr bwMode="auto">
            <a:xfrm>
              <a:off x="216015" y="1652256"/>
              <a:ext cx="2194796" cy="1201780"/>
            </a:xfrm>
            <a:prstGeom prst="round2SameRect">
              <a:avLst>
                <a:gd name="adj1" fmla="val 30989"/>
                <a:gd name="adj2" fmla="val 0"/>
              </a:avLst>
            </a:prstGeom>
            <a:solidFill>
              <a:srgbClr val="EC2375"/>
            </a:solidFill>
            <a:ln w="25400">
              <a:noFill/>
              <a:miter lim="800000"/>
              <a:headEnd/>
              <a:tailEnd/>
            </a:ln>
          </p:spPr>
          <p:txBody>
            <a:bodyPr lIns="182880" tIns="0" rIns="182880" bIns="0" anchor="t" anchorCtr="0">
              <a:normAutofit/>
            </a:bodyP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Options</a:t>
              </a:r>
              <a:endParaRPr lang="id-ID" sz="20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332F591-256C-C3D4-3D9B-6D53924A3340}"/>
                </a:ext>
              </a:extLst>
            </p:cNvPr>
            <p:cNvSpPr>
              <a:spLocks/>
            </p:cNvSpPr>
            <p:nvPr/>
          </p:nvSpPr>
          <p:spPr bwMode="auto">
            <a:xfrm>
              <a:off x="211441" y="2275330"/>
              <a:ext cx="2199370" cy="3628232"/>
            </a:xfrm>
            <a:prstGeom prst="roundRect">
              <a:avLst/>
            </a:prstGeom>
            <a:solidFill>
              <a:srgbClr val="F4F4F4"/>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182880" rIns="0" bIns="0">
              <a:normAutofit/>
            </a:bodyPr>
            <a:lstStyle/>
            <a:p>
              <a:pPr>
                <a:lnSpc>
                  <a:spcPct val="109000"/>
                </a:lnSpc>
                <a:spcBef>
                  <a:spcPts val="600"/>
                </a:spcBef>
              </a:pPr>
              <a:r>
                <a:rPr lang="en-US" sz="2000">
                  <a:latin typeface="Calibri" panose="020F0502020204030204" pitchFamily="34" charset="0"/>
                  <a:ea typeface="Calibri" panose="020F0502020204030204" pitchFamily="34" charset="0"/>
                  <a:cs typeface="Calibri" panose="020F0502020204030204" pitchFamily="34" charset="0"/>
                </a:rPr>
                <a:t>The HWD may (1) assign the file to the non-health DC for review if they wish or (2) to </a:t>
              </a:r>
              <a:r>
                <a:rPr lang="en-US" sz="2000" b="1">
                  <a:latin typeface="Calibri" panose="020F0502020204030204" pitchFamily="34" charset="0"/>
                  <a:ea typeface="Calibri" panose="020F0502020204030204" pitchFamily="34" charset="0"/>
                  <a:cs typeface="Calibri" panose="020F0502020204030204" pitchFamily="34" charset="0"/>
                </a:rPr>
                <a:t>streamline the process, </a:t>
              </a:r>
              <a:r>
                <a:rPr lang="en-US" sz="2000">
                  <a:latin typeface="Calibri" panose="020F0502020204030204" pitchFamily="34" charset="0"/>
                  <a:ea typeface="Calibri" panose="020F0502020204030204" pitchFamily="34" charset="0"/>
                  <a:cs typeface="Calibri" panose="020F0502020204030204" pitchFamily="34" charset="0"/>
                </a:rPr>
                <a:t>they may review the documents themselves. </a:t>
              </a:r>
            </a:p>
          </p:txBody>
        </p:sp>
      </p:grpSp>
      <p:grpSp>
        <p:nvGrpSpPr>
          <p:cNvPr id="8" name="Group 7">
            <a:extLst>
              <a:ext uri="{FF2B5EF4-FFF2-40B4-BE49-F238E27FC236}">
                <a16:creationId xmlns:a16="http://schemas.microsoft.com/office/drawing/2014/main" id="{A8C2A753-3E22-4B4E-B1F4-7D6D94C8A425}"/>
              </a:ext>
            </a:extLst>
          </p:cNvPr>
          <p:cNvGrpSpPr/>
          <p:nvPr/>
        </p:nvGrpSpPr>
        <p:grpSpPr>
          <a:xfrm>
            <a:off x="6263086" y="1562089"/>
            <a:ext cx="3446159" cy="3999674"/>
            <a:chOff x="211441" y="1652256"/>
            <a:chExt cx="2199370" cy="4330526"/>
          </a:xfrm>
        </p:grpSpPr>
        <p:sp>
          <p:nvSpPr>
            <p:cNvPr id="9" name="Rectangle 1">
              <a:extLst>
                <a:ext uri="{FF2B5EF4-FFF2-40B4-BE49-F238E27FC236}">
                  <a16:creationId xmlns:a16="http://schemas.microsoft.com/office/drawing/2014/main" id="{4FC95B5D-180C-4DC9-D78F-4C4292D51DB3}"/>
                </a:ext>
              </a:extLst>
            </p:cNvPr>
            <p:cNvSpPr>
              <a:spLocks/>
            </p:cNvSpPr>
            <p:nvPr/>
          </p:nvSpPr>
          <p:spPr bwMode="auto">
            <a:xfrm>
              <a:off x="216015" y="1652256"/>
              <a:ext cx="2194796" cy="1201780"/>
            </a:xfrm>
            <a:prstGeom prst="round2SameRect">
              <a:avLst>
                <a:gd name="adj1" fmla="val 30989"/>
                <a:gd name="adj2" fmla="val 0"/>
              </a:avLst>
            </a:prstGeom>
            <a:solidFill>
              <a:srgbClr val="EC2375"/>
            </a:solidFill>
            <a:ln w="25400">
              <a:noFill/>
              <a:miter lim="800000"/>
              <a:headEnd/>
              <a:tailEnd/>
            </a:ln>
          </p:spPr>
          <p:txBody>
            <a:bodyPr lIns="182880" tIns="0" rIns="182880" bIns="0" anchor="t" anchorCtr="0">
              <a:normAutofit/>
            </a:bodyPr>
            <a:lstStyle/>
            <a:p>
              <a:pPr algn="ctr"/>
              <a:r>
                <a:rPr lang="en-US" sz="2000" b="1">
                  <a:solidFill>
                    <a:schemeClr val="bg1"/>
                  </a:solidFill>
                  <a:latin typeface="Calibri" panose="020F0502020204030204" pitchFamily="34" charset="0"/>
                  <a:ea typeface="Calibri" panose="020F0502020204030204" pitchFamily="34" charset="0"/>
                  <a:cs typeface="Calibri" panose="020F0502020204030204" pitchFamily="34" charset="0"/>
                </a:rPr>
                <a:t>Non-health DC Feedback</a:t>
              </a:r>
              <a:endParaRPr lang="id-ID" sz="200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4">
              <a:extLst>
                <a:ext uri="{FF2B5EF4-FFF2-40B4-BE49-F238E27FC236}">
                  <a16:creationId xmlns:a16="http://schemas.microsoft.com/office/drawing/2014/main" id="{6933D212-3B8D-26D5-50F2-771F24F8D8B7}"/>
                </a:ext>
              </a:extLst>
            </p:cNvPr>
            <p:cNvSpPr>
              <a:spLocks/>
            </p:cNvSpPr>
            <p:nvPr/>
          </p:nvSpPr>
          <p:spPr bwMode="auto">
            <a:xfrm>
              <a:off x="211441" y="2354550"/>
              <a:ext cx="2199370" cy="3628232"/>
            </a:xfrm>
            <a:prstGeom prst="roundRect">
              <a:avLst/>
            </a:prstGeom>
            <a:solidFill>
              <a:srgbClr val="F4F4F4"/>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12700">
                  <a:solidFill>
                    <a:schemeClr val="tx1"/>
                  </a:solidFill>
                  <a:miter lim="800000"/>
                  <a:headEnd/>
                  <a:tailEnd/>
                </a14:hiddenLine>
              </a:ext>
            </a:extLst>
          </p:spPr>
          <p:txBody>
            <a:bodyPr lIns="0" tIns="182880" rIns="0" bIns="0">
              <a:normAutofit lnSpcReduction="10000"/>
            </a:bodyPr>
            <a:lstStyle/>
            <a:p>
              <a:pPr>
                <a:lnSpc>
                  <a:spcPct val="109000"/>
                </a:lnSpc>
                <a:spcBef>
                  <a:spcPts val="600"/>
                </a:spcBef>
              </a:pPr>
              <a:r>
                <a:rPr lang="en-US" sz="2000">
                  <a:latin typeface="Calibri" panose="020F0502020204030204" pitchFamily="34" charset="0"/>
                  <a:ea typeface="Calibri" panose="020F0502020204030204" pitchFamily="34" charset="0"/>
                  <a:cs typeface="Calibri" panose="020F0502020204030204" pitchFamily="34" charset="0"/>
                </a:rPr>
                <a:t>If the non-health DC reviews, they </a:t>
              </a:r>
              <a:r>
                <a:rPr lang="en-US" sz="2000" b="1">
                  <a:latin typeface="Calibri" panose="020F0502020204030204" pitchFamily="34" charset="0"/>
                  <a:ea typeface="Calibri" panose="020F0502020204030204" pitchFamily="34" charset="0"/>
                  <a:cs typeface="Calibri" panose="020F0502020204030204" pitchFamily="34" charset="0"/>
                </a:rPr>
                <a:t>must provide written feedback to the HWD in a timely manner </a:t>
              </a:r>
              <a:r>
                <a:rPr lang="en-US" sz="2000">
                  <a:latin typeface="Calibri" panose="020F0502020204030204" pitchFamily="34" charset="0"/>
                  <a:ea typeface="Calibri" panose="020F0502020204030204" pitchFamily="34" charset="0"/>
                  <a:cs typeface="Calibri" panose="020F0502020204030204" pitchFamily="34" charset="0"/>
                </a:rPr>
                <a:t>so that the information can be provided to the respective QHP to enable the completion of the file review process within the 30-day review period.</a:t>
              </a:r>
            </a:p>
          </p:txBody>
        </p:sp>
      </p:grpSp>
    </p:spTree>
    <p:extLst>
      <p:ext uri="{BB962C8B-B14F-4D97-AF65-F5344CB8AC3E}">
        <p14:creationId xmlns:p14="http://schemas.microsoft.com/office/powerpoint/2010/main" val="410375101"/>
      </p:ext>
    </p:extLst>
  </p:cSld>
  <p:clrMapOvr>
    <a:masterClrMapping/>
  </p:clrMapOvr>
</p:sld>
</file>

<file path=ppt/theme/theme1.xml><?xml version="1.0" encoding="utf-8"?>
<a:theme xmlns:a="http://schemas.openxmlformats.org/drawingml/2006/main" name="Office Theme">
  <a:themeElements>
    <a:clrScheme name="Custom 50">
      <a:dk1>
        <a:sysClr val="windowText" lastClr="000000"/>
      </a:dk1>
      <a:lt1>
        <a:srgbClr val="FFFFFF"/>
      </a:lt1>
      <a:dk2>
        <a:srgbClr val="44546A"/>
      </a:dk2>
      <a:lt2>
        <a:srgbClr val="E2E2E2"/>
      </a:lt2>
      <a:accent1>
        <a:srgbClr val="EC2375"/>
      </a:accent1>
      <a:accent2>
        <a:srgbClr val="0079C5"/>
      </a:accent2>
      <a:accent3>
        <a:srgbClr val="13DCDA"/>
      </a:accent3>
      <a:accent4>
        <a:srgbClr val="FF9A00"/>
      </a:accent4>
      <a:accent5>
        <a:srgbClr val="FF8000"/>
      </a:accent5>
      <a:accent6>
        <a:srgbClr val="D61E42"/>
      </a:accent6>
      <a:hlink>
        <a:srgbClr val="0563C1"/>
      </a:hlink>
      <a:folHlink>
        <a:srgbClr val="954F72"/>
      </a:folHlink>
    </a:clrScheme>
    <a:fontScheme name="Custom 33">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pproval_x0020_Status xmlns="f65701bd-703e-4e7a-b356-d9aef005502d">Approved</Approval_x0020_Status>
    <_dlc_DocId xmlns="b22f8f74-215c-4154-9939-bd29e4e8980e">XRUYQT3274NZ-880339284-214</_dlc_DocId>
    <_dlc_DocIdUrl xmlns="b22f8f74-215c-4154-9939-bd29e4e8980e">
      <Url>https://supportservices.jobcorps.gov/disability/_layouts/15/DocIdRedir.aspx?ID=XRUYQT3274NZ-880339284-214</Url>
      <Description>XRUYQT3274NZ-880339284-214</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F356BCA1D5C24DA72D14296F0DB2AF" ma:contentTypeVersion="5" ma:contentTypeDescription="Create a new document." ma:contentTypeScope="" ma:versionID="ccb1c8995c93ee4852b0cedb1abc0b01">
  <xsd:schema xmlns:xsd="http://www.w3.org/2001/XMLSchema" xmlns:xs="http://www.w3.org/2001/XMLSchema" xmlns:p="http://schemas.microsoft.com/office/2006/metadata/properties" xmlns:ns2="f65701bd-703e-4e7a-b356-d9aef005502d" xmlns:ns3="b22f8f74-215c-4154-9939-bd29e4e8980e" targetNamespace="http://schemas.microsoft.com/office/2006/metadata/properties" ma:root="true" ma:fieldsID="4e83ca1d99dfc80217f25b9eff7e3a40" ns2:_="" ns3:_="">
    <xsd:import namespace="f65701bd-703e-4e7a-b356-d9aef005502d"/>
    <xsd:import namespace="b22f8f74-215c-4154-9939-bd29e4e8980e"/>
    <xsd:element name="properties">
      <xsd:complexType>
        <xsd:sequence>
          <xsd:element name="documentManagement">
            <xsd:complexType>
              <xsd:all>
                <xsd:element ref="ns2:Approval_x0020_Statu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701bd-703e-4e7a-b356-d9aef005502d" elementFormDefault="qualified">
    <xsd:import namespace="http://schemas.microsoft.com/office/2006/documentManagement/types"/>
    <xsd:import namespace="http://schemas.microsoft.com/office/infopath/2007/PartnerControls"/>
    <xsd:element name="Approval_x0020_Status" ma:index="4" nillable="true" ma:displayName="Approval Status" ma:internalName="Approval_x0020_Status"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EB9F7F7-C5BE-4576-B6DB-93B898AF00D6}">
  <ds:schemaRefs>
    <ds:schemaRef ds:uri="http://purl.org/dc/dcmitype/"/>
    <ds:schemaRef ds:uri="http://schemas.microsoft.com/office/2006/documentManagement/types"/>
    <ds:schemaRef ds:uri="http://www.w3.org/XML/1998/namespace"/>
    <ds:schemaRef ds:uri="721a4254-37aa-4b5c-aa84-ee537e0c3488"/>
    <ds:schemaRef ds:uri="http://purl.org/dc/terms/"/>
    <ds:schemaRef ds:uri="http://schemas.openxmlformats.org/package/2006/metadata/core-properties"/>
    <ds:schemaRef ds:uri="http://schemas.microsoft.com/office/infopath/2007/PartnerControls"/>
    <ds:schemaRef ds:uri="1cf800eb-8661-4bd0-a948-96119a7a8684"/>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23192E37-34E7-49C9-9B38-BFF229F366F4}"/>
</file>

<file path=customXml/itemProps3.xml><?xml version="1.0" encoding="utf-8"?>
<ds:datastoreItem xmlns:ds="http://schemas.openxmlformats.org/officeDocument/2006/customXml" ds:itemID="{D64E45E1-CD67-45DF-85A0-5452086AC949}">
  <ds:schemaRefs>
    <ds:schemaRef ds:uri="http://schemas.microsoft.com/sharepoint/v3/contenttype/forms"/>
  </ds:schemaRefs>
</ds:datastoreItem>
</file>

<file path=customXml/itemProps4.xml><?xml version="1.0" encoding="utf-8"?>
<ds:datastoreItem xmlns:ds="http://schemas.openxmlformats.org/officeDocument/2006/customXml" ds:itemID="{CE6381EC-263E-4174-B8E6-ED360322289C}"/>
</file>

<file path=docProps/app.xml><?xml version="1.0" encoding="utf-8"?>
<Properties xmlns="http://schemas.openxmlformats.org/officeDocument/2006/extended-properties" xmlns:vt="http://schemas.openxmlformats.org/officeDocument/2006/docPropsVTypes">
  <TotalTime>0</TotalTime>
  <Words>7725</Words>
  <Application>Microsoft Office PowerPoint</Application>
  <PresentationFormat>Widescreen</PresentationFormat>
  <Paragraphs>640</Paragraphs>
  <Slides>48</Slides>
  <Notes>48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48</vt:i4>
      </vt:variant>
    </vt:vector>
  </HeadingPairs>
  <TitlesOfParts>
    <vt:vector size="63" baseType="lpstr">
      <vt:lpstr>맑은 고딕</vt:lpstr>
      <vt:lpstr>Aptos</vt:lpstr>
      <vt:lpstr>Aptos Display</vt:lpstr>
      <vt:lpstr>Arial</vt:lpstr>
      <vt:lpstr>Calibri</vt:lpstr>
      <vt:lpstr>Calibri Light</vt:lpstr>
      <vt:lpstr>Corbel</vt:lpstr>
      <vt:lpstr>Symbol</vt:lpstr>
      <vt:lpstr>Tahoma</vt:lpstr>
      <vt:lpstr>Verdana Pro Black</vt:lpstr>
      <vt:lpstr>Verdana Pro Cond</vt:lpstr>
      <vt:lpstr>Wingdings</vt:lpstr>
      <vt:lpstr>Office Theme</vt:lpstr>
      <vt:lpstr>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Preliminary Review Considerations</vt:lpstr>
      <vt:lpstr>Preliminary Review Considerations (cont.)</vt:lpstr>
      <vt:lpstr>PowerPoint Presentation</vt:lpstr>
      <vt:lpstr>HWDs Making Clinical Calls</vt:lpstr>
      <vt:lpstr>PowerPoint Presentation</vt:lpstr>
      <vt:lpstr>PowerPoint Presentation</vt:lpstr>
      <vt:lpstr>Key Points from Policy (2-04 and 2-05)</vt:lpstr>
      <vt:lpstr>PowerPoint Presentation</vt:lpstr>
      <vt:lpstr>PowerPoint Presentation</vt:lpstr>
      <vt:lpstr>PowerPoint Presentation</vt:lpstr>
      <vt:lpstr>PowerPoint Presentation</vt:lpstr>
      <vt:lpstr>Center Applicant  File Review (CAFR) form Form 1-06 (page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Types of Recommendations of Denial</vt:lpstr>
      <vt:lpstr>PowerPoint Presentation</vt:lpstr>
      <vt:lpstr>PowerPoint Presentation</vt:lpstr>
      <vt:lpstr>PowerPoint Presentation</vt:lpstr>
      <vt:lpstr>PowerPoint Presentation</vt:lpstr>
      <vt:lpstr>Submitting  Recommendations  of Denial</vt:lpstr>
      <vt:lpstr>How to Notify the  Regional Office of  Recommendations of Denial</vt:lpstr>
      <vt:lpstr>PowerPoint Presentation</vt:lpstr>
      <vt:lpstr>Email Notification of RECEIPT  of the Denial Submission</vt:lpstr>
      <vt:lpstr>PowerPoint Presentation</vt:lpstr>
      <vt:lpstr>PowerPoint Presentation</vt:lpstr>
      <vt:lpstr>Other WTL Maintenance Considerations</vt:lpstr>
      <vt:lpstr>PowerPoint Presentation</vt:lpstr>
      <vt:lpstr>PowerPoint Presentation</vt:lpstr>
      <vt:lpstr>PowerPoint Presentation</vt:lpstr>
      <vt:lpstr>PowerPoint Presentation</vt:lpstr>
      <vt:lpstr>PowerPoint Presentation</vt:lpstr>
      <vt:lpstr>PowerPoint Presentation</vt:lpstr>
      <vt:lpstr>Job Corps Disability Support Services Website https://supportservices.jobcorps.gov/disability/Pages/default.aspx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2024-07-12T19:06:21Z</dcterms:created>
  <dcterms:modified xsi:type="dcterms:W3CDTF">2024-11-08T22:49:36Z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0x01010024F356BCA1D5C24DA72D14296F0DB2AF</vt:lpwstr>
  </property>
  <property fmtid="{D5CDD505-2E9C-101B-9397-08002B2CF9AE}" pid="3" name="_dlc_DocIdItemGuid">
    <vt:lpwstr>ac6399fa-92ac-4f86-b921-02a3480c76bf</vt:lpwstr>
  </property>
</Properties>
</file>