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50"/>
  </p:notesMasterIdLst>
  <p:handoutMasterIdLst>
    <p:handoutMasterId r:id="rId51"/>
  </p:handoutMasterIdLst>
  <p:sldIdLst>
    <p:sldId id="257" r:id="rId5"/>
    <p:sldId id="260" r:id="rId6"/>
    <p:sldId id="1125" r:id="rId7"/>
    <p:sldId id="1111" r:id="rId8"/>
    <p:sldId id="415" r:id="rId9"/>
    <p:sldId id="417" r:id="rId10"/>
    <p:sldId id="1070" r:id="rId11"/>
    <p:sldId id="291" r:id="rId12"/>
    <p:sldId id="1073" r:id="rId13"/>
    <p:sldId id="1103" r:id="rId14"/>
    <p:sldId id="1112" r:id="rId15"/>
    <p:sldId id="1113" r:id="rId16"/>
    <p:sldId id="1114" r:id="rId17"/>
    <p:sldId id="1115" r:id="rId18"/>
    <p:sldId id="1123" r:id="rId19"/>
    <p:sldId id="1116" r:id="rId20"/>
    <p:sldId id="1124" r:id="rId21"/>
    <p:sldId id="1033" r:id="rId22"/>
    <p:sldId id="1037" r:id="rId23"/>
    <p:sldId id="1040" r:id="rId24"/>
    <p:sldId id="1117" r:id="rId25"/>
    <p:sldId id="1119" r:id="rId26"/>
    <p:sldId id="678" r:id="rId27"/>
    <p:sldId id="681" r:id="rId28"/>
    <p:sldId id="1039" r:id="rId29"/>
    <p:sldId id="682" r:id="rId30"/>
    <p:sldId id="1032" r:id="rId31"/>
    <p:sldId id="686" r:id="rId32"/>
    <p:sldId id="1120" r:id="rId33"/>
    <p:sldId id="1121" r:id="rId34"/>
    <p:sldId id="687" r:id="rId35"/>
    <p:sldId id="1092" r:id="rId36"/>
    <p:sldId id="701" r:id="rId37"/>
    <p:sldId id="1017" r:id="rId38"/>
    <p:sldId id="1780" r:id="rId39"/>
    <p:sldId id="1034" r:id="rId40"/>
    <p:sldId id="1122" r:id="rId41"/>
    <p:sldId id="1101" r:id="rId42"/>
    <p:sldId id="1038" r:id="rId43"/>
    <p:sldId id="1097" r:id="rId44"/>
    <p:sldId id="1782" r:id="rId45"/>
    <p:sldId id="1781" r:id="rId46"/>
    <p:sldId id="1100" r:id="rId47"/>
    <p:sldId id="1001" r:id="rId48"/>
    <p:sldId id="412" r:id="rId4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69A"/>
    <a:srgbClr val="B9E1FF"/>
    <a:srgbClr val="FBE7F9"/>
    <a:srgbClr val="0099CC"/>
    <a:srgbClr val="B1A6DE"/>
    <a:srgbClr val="FFFFCC"/>
    <a:srgbClr val="FF71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949" autoAdjust="0"/>
  </p:normalViewPr>
  <p:slideViewPr>
    <p:cSldViewPr snapToGrid="0">
      <p:cViewPr varScale="1">
        <p:scale>
          <a:sx n="88" d="100"/>
          <a:sy n="88" d="100"/>
        </p:scale>
        <p:origin x="2956"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openxmlformats.org/officeDocument/2006/relationships/customXml" Target="../customXml/item4.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3" tIns="47112" rIns="94223" bIns="47112"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71054"/>
          </a:xfrm>
          <a:prstGeom prst="rect">
            <a:avLst/>
          </a:prstGeom>
        </p:spPr>
        <p:txBody>
          <a:bodyPr vert="horz" lIns="94223" tIns="47112" rIns="94223" bIns="47112" rtlCol="0"/>
          <a:lstStyle>
            <a:lvl1pPr algn="r">
              <a:defRPr sz="1200"/>
            </a:lvl1pPr>
          </a:lstStyle>
          <a:p>
            <a:fld id="{96C82313-01CD-44AD-BD03-A33D257A94A8}" type="datetimeFigureOut">
              <a:rPr lang="en-US" smtClean="0"/>
              <a:t>12/10/2024</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3" tIns="47112" rIns="94223" bIns="47112"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2"/>
            <a:ext cx="3077739" cy="471053"/>
          </a:xfrm>
          <a:prstGeom prst="rect">
            <a:avLst/>
          </a:prstGeom>
        </p:spPr>
        <p:txBody>
          <a:bodyPr vert="horz" lIns="94223" tIns="47112" rIns="94223" bIns="47112" rtlCol="0" anchor="b"/>
          <a:lstStyle>
            <a:lvl1pPr algn="r">
              <a:defRPr sz="1200"/>
            </a:lvl1pPr>
          </a:lstStyle>
          <a:p>
            <a:fld id="{B1A8AE92-DCF9-4BD3-81EE-CC74624E7111}" type="slidenum">
              <a:rPr lang="en-US" smtClean="0"/>
              <a:t>‹#›</a:t>
            </a:fld>
            <a:endParaRPr lang="en-US"/>
          </a:p>
        </p:txBody>
      </p:sp>
    </p:spTree>
    <p:extLst>
      <p:ext uri="{BB962C8B-B14F-4D97-AF65-F5344CB8AC3E}">
        <p14:creationId xmlns:p14="http://schemas.microsoft.com/office/powerpoint/2010/main" val="1923681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3" tIns="47112" rIns="94223" bIns="47112"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3" tIns="47112" rIns="94223" bIns="47112" rtlCol="0"/>
          <a:lstStyle>
            <a:lvl1pPr algn="r">
              <a:defRPr sz="1200"/>
            </a:lvl1pPr>
          </a:lstStyle>
          <a:p>
            <a:fld id="{70BCCB23-1D31-4CA1-A54B-2A481EE0E9FA}" type="datetimeFigureOut">
              <a:rPr lang="en-US" smtClean="0"/>
              <a:t>12/10/2024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3" tIns="47112" rIns="94223" bIns="47112"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3" tIns="47112" rIns="94223" bIns="4711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3" tIns="47112" rIns="94223" bIns="47112"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71053"/>
          </a:xfrm>
          <a:prstGeom prst="rect">
            <a:avLst/>
          </a:prstGeom>
        </p:spPr>
        <p:txBody>
          <a:bodyPr vert="horz" lIns="94223" tIns="47112" rIns="94223" bIns="47112" rtlCol="0" anchor="b"/>
          <a:lstStyle>
            <a:lvl1pPr algn="r">
              <a:defRPr sz="1200"/>
            </a:lvl1pPr>
          </a:lstStyle>
          <a:p>
            <a:fld id="{BE16370F-DD86-4F4E-A04D-38235A22B85A}" type="slidenum">
              <a:rPr lang="en-US" smtClean="0"/>
              <a:t>‹#›</a:t>
            </a:fld>
            <a:endParaRPr lang="en-US"/>
          </a:p>
        </p:txBody>
      </p:sp>
    </p:spTree>
    <p:extLst>
      <p:ext uri="{BB962C8B-B14F-4D97-AF65-F5344CB8AC3E}">
        <p14:creationId xmlns:p14="http://schemas.microsoft.com/office/powerpoint/2010/main" val="3968655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422275" y="704850"/>
            <a:ext cx="6257925"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Welcome to Maintaining and Managing Applicant File (AFR) Tracking webinar! This webinar is targeted to center Records Managers, File Review Coordinators (Health and Wellness Directors) and Disability Coordinators but certainly all members of the applicant file review team can benefit from learning the requirements of AFR tracking including a review of the Wellness Tracking Log.</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Times New Roman" pitchFamily="18" charset="0"/>
                <a:cs typeface="Arial" charset="0"/>
              </a:defRPr>
            </a:lvl1pPr>
            <a:lvl2pPr marL="765563" indent="-294447" eaLnBrk="0" hangingPunct="0">
              <a:defRPr sz="2500">
                <a:solidFill>
                  <a:schemeClr val="tx1"/>
                </a:solidFill>
                <a:latin typeface="Times New Roman" pitchFamily="18" charset="0"/>
                <a:cs typeface="Arial" charset="0"/>
              </a:defRPr>
            </a:lvl2pPr>
            <a:lvl3pPr marL="1177791" indent="-235558" eaLnBrk="0" hangingPunct="0">
              <a:defRPr sz="2500">
                <a:solidFill>
                  <a:schemeClr val="tx1"/>
                </a:solidFill>
                <a:latin typeface="Times New Roman" pitchFamily="18" charset="0"/>
                <a:cs typeface="Arial" charset="0"/>
              </a:defRPr>
            </a:lvl3pPr>
            <a:lvl4pPr marL="1648906" indent="-235558" eaLnBrk="0" hangingPunct="0">
              <a:defRPr sz="2500">
                <a:solidFill>
                  <a:schemeClr val="tx1"/>
                </a:solidFill>
                <a:latin typeface="Times New Roman" pitchFamily="18" charset="0"/>
                <a:cs typeface="Arial" charset="0"/>
              </a:defRPr>
            </a:lvl4pPr>
            <a:lvl5pPr marL="2120022" indent="-235558" eaLnBrk="0" hangingPunct="0">
              <a:defRPr sz="2500">
                <a:solidFill>
                  <a:schemeClr val="tx1"/>
                </a:solidFill>
                <a:latin typeface="Times New Roman" pitchFamily="18" charset="0"/>
                <a:cs typeface="Arial" charset="0"/>
              </a:defRPr>
            </a:lvl5pPr>
            <a:lvl6pPr marL="2591137" indent="-235558" eaLnBrk="0" fontAlgn="base" hangingPunct="0">
              <a:spcBef>
                <a:spcPct val="0"/>
              </a:spcBef>
              <a:spcAft>
                <a:spcPct val="0"/>
              </a:spcAft>
              <a:defRPr sz="2500">
                <a:solidFill>
                  <a:schemeClr val="tx1"/>
                </a:solidFill>
                <a:latin typeface="Times New Roman" pitchFamily="18" charset="0"/>
                <a:cs typeface="Arial" charset="0"/>
              </a:defRPr>
            </a:lvl6pPr>
            <a:lvl7pPr marL="3062254" indent="-235558" eaLnBrk="0" fontAlgn="base" hangingPunct="0">
              <a:spcBef>
                <a:spcPct val="0"/>
              </a:spcBef>
              <a:spcAft>
                <a:spcPct val="0"/>
              </a:spcAft>
              <a:defRPr sz="2500">
                <a:solidFill>
                  <a:schemeClr val="tx1"/>
                </a:solidFill>
                <a:latin typeface="Times New Roman" pitchFamily="18" charset="0"/>
                <a:cs typeface="Arial" charset="0"/>
              </a:defRPr>
            </a:lvl7pPr>
            <a:lvl8pPr marL="3533370" indent="-235558" eaLnBrk="0" fontAlgn="base" hangingPunct="0">
              <a:spcBef>
                <a:spcPct val="0"/>
              </a:spcBef>
              <a:spcAft>
                <a:spcPct val="0"/>
              </a:spcAft>
              <a:defRPr sz="2500">
                <a:solidFill>
                  <a:schemeClr val="tx1"/>
                </a:solidFill>
                <a:latin typeface="Times New Roman" pitchFamily="18" charset="0"/>
                <a:cs typeface="Arial" charset="0"/>
              </a:defRPr>
            </a:lvl8pPr>
            <a:lvl9pPr marL="4004485" indent="-235558" eaLnBrk="0" fontAlgn="base" hangingPunct="0">
              <a:spcBef>
                <a:spcPct val="0"/>
              </a:spcBef>
              <a:spcAft>
                <a:spcPct val="0"/>
              </a:spcAft>
              <a:defRPr sz="2500">
                <a:solidFill>
                  <a:schemeClr val="tx1"/>
                </a:solidFill>
                <a:latin typeface="Times New Roman" pitchFamily="18" charset="0"/>
                <a:cs typeface="Arial" charset="0"/>
              </a:defRPr>
            </a:lvl9pPr>
          </a:lstStyle>
          <a:p>
            <a:pPr eaLnBrk="1" hangingPunct="1"/>
            <a:fld id="{441FAA35-3E2B-4B48-9E9D-A8A6A863BF69}" type="slidenum">
              <a:rPr lang="en-US" sz="1200"/>
              <a:pPr eaLnBrk="1" hangingPunct="1"/>
              <a:t>1</a:t>
            </a:fld>
            <a:endParaRPr lang="en-US" sz="1200"/>
          </a:p>
        </p:txBody>
      </p:sp>
    </p:spTree>
    <p:extLst>
      <p:ext uri="{BB962C8B-B14F-4D97-AF65-F5344CB8AC3E}">
        <p14:creationId xmlns:p14="http://schemas.microsoft.com/office/powerpoint/2010/main" val="1378271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Center File Review Tracking Log Review – Multiple Logs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look at the lower left-hand side of the screen where you seen the 3 tabs: AFR Log, AFR Log Pg 2 and AFR Log Page 3. Maintaining certain parts of the log on differing tabs is not maintaining a single log. Some centers, however, will complete a Program Year’s worth on entries on one tab say for 2024 and then start a new one in 2025 which is fine to do. However, the tracking log must not have requirements split up and tracked on different tabs even if on the same spreadsheet. </a:t>
            </a:r>
          </a:p>
          <a:p>
            <a:endParaRPr lang="en-US" b="1" dirty="0"/>
          </a:p>
          <a:p>
            <a:r>
              <a:rPr lang="en-US" sz="1800" dirty="0">
                <a:effectLst/>
                <a:latin typeface="Aptos" panose="020B0004020202020204" pitchFamily="34" charset="0"/>
                <a:ea typeface="Aptos" panose="020B0004020202020204" pitchFamily="34" charset="0"/>
                <a:cs typeface="Times New Roman" panose="02020603050405020304" pitchFamily="18" charset="0"/>
              </a:rPr>
              <a:t>So </a:t>
            </a:r>
            <a:r>
              <a:rPr lang="en-US" sz="1800" b="1" dirty="0">
                <a:effectLst/>
                <a:latin typeface="Aptos" panose="020B0004020202020204" pitchFamily="34" charset="0"/>
                <a:ea typeface="Aptos" panose="020B0004020202020204" pitchFamily="34" charset="0"/>
                <a:cs typeface="Times New Roman" panose="02020603050405020304" pitchFamily="18" charset="0"/>
              </a:rPr>
              <a:t>please start using the new updated Sample log ASAP with any new applicant files received moving forward</a:t>
            </a:r>
            <a:r>
              <a:rPr lang="en-US" sz="1800" dirty="0">
                <a:effectLst/>
                <a:latin typeface="Aptos" panose="020B0004020202020204" pitchFamily="34" charset="0"/>
                <a:ea typeface="Aptos" panose="020B0004020202020204" pitchFamily="34" charset="0"/>
                <a:cs typeface="Times New Roman" panose="02020603050405020304" pitchFamily="18" charset="0"/>
              </a:rPr>
              <a:t>, to capture the new requirements in Section 1.5 of the PRH.  If your Records Manager is not on this webinar, please relay this important information to them.  The updated Sample log can be found on the Disability website. </a:t>
            </a:r>
            <a:endParaRPr lang="en-US" dirty="0"/>
          </a:p>
        </p:txBody>
      </p:sp>
      <p:sp>
        <p:nvSpPr>
          <p:cNvPr id="4" name="Slide Number Placeholder 3"/>
          <p:cNvSpPr>
            <a:spLocks noGrp="1"/>
          </p:cNvSpPr>
          <p:nvPr>
            <p:ph type="sldNum" sz="quarter" idx="5"/>
          </p:nvPr>
        </p:nvSpPr>
        <p:spPr/>
        <p:txBody>
          <a:bodyPr/>
          <a:lstStyle/>
          <a:p>
            <a:fld id="{BE16370F-DD86-4F4E-A04D-38235A22B85A}" type="slidenum">
              <a:rPr lang="en-US" smtClean="0"/>
              <a:t>10</a:t>
            </a:fld>
            <a:endParaRPr lang="en-US"/>
          </a:p>
        </p:txBody>
      </p:sp>
    </p:spTree>
    <p:extLst>
      <p:ext uri="{BB962C8B-B14F-4D97-AF65-F5344CB8AC3E}">
        <p14:creationId xmlns:p14="http://schemas.microsoft.com/office/powerpoint/2010/main" val="157676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AB006-4DAA-5A94-7E2C-17BF86C66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71ACD-8719-4FEF-9BE8-E5CCB4ED10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F0CE86-AFF5-3099-9E6D-92C8AE063A7D}"/>
              </a:ext>
            </a:extLst>
          </p:cNvPr>
          <p:cNvSpPr>
            <a:spLocks noGrp="1"/>
          </p:cNvSpPr>
          <p:nvPr>
            <p:ph type="body" idx="1"/>
          </p:nvPr>
        </p:nvSpPr>
        <p:spPr/>
        <p:txBody>
          <a:bodyPr/>
          <a:lstStyle/>
          <a:p>
            <a:r>
              <a:rPr lang="en-US" b="1"/>
              <a:t>Center File Review Tracking Log Review</a:t>
            </a:r>
            <a:br>
              <a:rPr lang="en-US" b="1"/>
            </a:br>
            <a:endParaRPr lang="en-US" sz="1200">
              <a:solidFill>
                <a:schemeClr val="tx1"/>
              </a:solidFill>
            </a:endParaRPr>
          </a:p>
          <a:p>
            <a:r>
              <a:rPr lang="en-US" sz="1200">
                <a:solidFill>
                  <a:schemeClr val="tx1"/>
                </a:solidFill>
              </a:rPr>
              <a:t>The first column is the </a:t>
            </a:r>
            <a:r>
              <a:rPr lang="en-US" sz="1200" b="1">
                <a:solidFill>
                  <a:schemeClr val="tx1"/>
                </a:solidFill>
              </a:rPr>
              <a:t>File Receipt Date</a:t>
            </a:r>
            <a:r>
              <a:rPr lang="en-US" sz="1200">
                <a:solidFill>
                  <a:schemeClr val="tx1"/>
                </a:solidFill>
              </a:rPr>
              <a:t>. This is the date that the center receives a complete file (i.e., all eligibility required documents such as birth certificate, etc. are correct and included.) This does NOT apply to the receipt or lack thereof of health or disability documentation. Why? The disclosure of protected health and disability documentation is voluntary and if no documents are forthcoming (due to time constraints, not available, etc.), the center file review team must proceed with the completion of the applicant file review. Files may not be returned to Admissions due to the lack of receipt of Health and/or Disability information.</a:t>
            </a:r>
          </a:p>
          <a:p>
            <a:endParaRPr lang="en-US" sz="1200">
              <a:solidFill>
                <a:schemeClr val="tx1"/>
              </a:solidFill>
            </a:endParaRPr>
          </a:p>
          <a:p>
            <a:r>
              <a:rPr lang="en-US" b="1"/>
              <a:t>File Review Due Date (30 days)</a:t>
            </a:r>
          </a:p>
          <a:p>
            <a:r>
              <a:rPr lang="en-US" b="0"/>
              <a:t>This is the date the AFR review mut be completed for standard applicant file reviews.</a:t>
            </a:r>
          </a:p>
          <a:p>
            <a:endParaRPr lang="en-US" b="0"/>
          </a:p>
          <a:p>
            <a:r>
              <a:rPr lang="en-US" b="1"/>
              <a:t>Priority Applicant</a:t>
            </a:r>
          </a:p>
          <a:p>
            <a:r>
              <a:rPr lang="en-US" b="0"/>
              <a:t>Check this box if the applicant is a veteran or a veteran’s spouse who meets priority enrollment criteria as per Exhibit 1-2.</a:t>
            </a:r>
          </a:p>
          <a:p>
            <a:endParaRPr lang="en-US" b="1"/>
          </a:p>
          <a:p>
            <a:r>
              <a:rPr lang="en-US" b="1"/>
              <a:t>Expedited Applicant and Expedited Applicant File Review Due Date</a:t>
            </a:r>
          </a:p>
          <a:p>
            <a:r>
              <a:rPr lang="en-US" b="0"/>
              <a:t>Check the expedited applicant box if the applicant has been identified as an expedited AFR review by Admissions Services. The center has 21 days to complete AFR and no extensions of time are permitted</a:t>
            </a:r>
            <a:r>
              <a:rPr lang="en-US" b="1"/>
              <a:t>.</a:t>
            </a:r>
          </a:p>
          <a:p>
            <a:endParaRPr lang="en-US" b="1"/>
          </a:p>
          <a:p>
            <a:endParaRPr lang="en-US" sz="1200">
              <a:solidFill>
                <a:schemeClr val="tx1"/>
              </a:solidFill>
            </a:endParaRPr>
          </a:p>
          <a:p>
            <a:endParaRPr lang="en-US"/>
          </a:p>
        </p:txBody>
      </p:sp>
      <p:sp>
        <p:nvSpPr>
          <p:cNvPr id="4" name="Slide Number Placeholder 3">
            <a:extLst>
              <a:ext uri="{FF2B5EF4-FFF2-40B4-BE49-F238E27FC236}">
                <a16:creationId xmlns:a16="http://schemas.microsoft.com/office/drawing/2014/main" id="{42F77B47-F928-AB3D-0178-C7C1B87E2FC7}"/>
              </a:ext>
            </a:extLst>
          </p:cNvPr>
          <p:cNvSpPr>
            <a:spLocks noGrp="1"/>
          </p:cNvSpPr>
          <p:nvPr>
            <p:ph type="sldNum" sz="quarter" idx="5"/>
          </p:nvPr>
        </p:nvSpPr>
        <p:spPr/>
        <p:txBody>
          <a:bodyPr/>
          <a:lstStyle/>
          <a:p>
            <a:fld id="{BE16370F-DD86-4F4E-A04D-38235A22B85A}" type="slidenum">
              <a:rPr lang="en-US" smtClean="0"/>
              <a:t>11</a:t>
            </a:fld>
            <a:endParaRPr lang="en-US"/>
          </a:p>
        </p:txBody>
      </p:sp>
    </p:spTree>
    <p:extLst>
      <p:ext uri="{BB962C8B-B14F-4D97-AF65-F5344CB8AC3E}">
        <p14:creationId xmlns:p14="http://schemas.microsoft.com/office/powerpoint/2010/main" val="1220406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408F4-0687-94D1-31A7-4DEB262FDF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746052-6B3D-8905-9818-50E853C7AA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FF872B-3A24-5305-7B74-E593E954116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Center File Review Tracking Log Review - </a:t>
            </a:r>
            <a:r>
              <a:rPr lang="en-US" sz="1200" b="1" dirty="0">
                <a:solidFill>
                  <a:schemeClr val="bg1"/>
                </a:solidFill>
              </a:rPr>
              <a:t>Health and Wellness Director (HWD) Reviewer and Date HWD Preliminary Review Completed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Health and Wellness Director (HWD) Reviewer</a:t>
            </a:r>
            <a:r>
              <a:rPr lang="en-US" b="0" dirty="0"/>
              <a:t>. The HWD is the File Review Coordinator for the center and is the person identified in Job Corps policy to complete the preliminary review of all “complete” applicant files and manage the applicant file review process. Given this, the Health and Wellness Director (HWD) Reviewer column should consistently list the name of the HWD as the initial reviewer of the applicant file.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1" dirty="0"/>
              <a:t>Date HWD Review Completed</a:t>
            </a:r>
          </a:p>
          <a:p>
            <a:r>
              <a:rPr lang="en-US" sz="1200" dirty="0">
                <a:solidFill>
                  <a:srgbClr val="FFFFFF"/>
                </a:solidFill>
                <a:latin typeface="Arial" panose="020B0604020202020204" pitchFamily="34" charset="0"/>
              </a:rPr>
              <a:t>The date the HWD completes the initial or preliminary review of the applicant file and clears the file if no disclosures or in limited circumstances or assigns the file to the respective QHP(s) for review. </a:t>
            </a:r>
            <a:r>
              <a:rPr lang="en-US" b="0" dirty="0"/>
              <a:t>There should always be a date in this column unless the applicant file has been returned to Admissions Services for an allowable reason within Job Corps policy and before the 30-day file review window had expired (or maximum of 21 days for expedited) and/or before the Health and Wellness Director completed their preliminary review. This typically occurs when there has been a withdrawal of application early in the center’s file review process.</a:t>
            </a:r>
          </a:p>
          <a:p>
            <a:endParaRPr lang="en-US" sz="1200" dirty="0">
              <a:solidFill>
                <a:schemeClr val="tx1"/>
              </a:solidFill>
            </a:endParaRPr>
          </a:p>
          <a:p>
            <a:r>
              <a:rPr lang="en-US" b="1" dirty="0"/>
              <a:t>Other Reviewer/Other Reviewer Review Completed</a:t>
            </a:r>
          </a:p>
          <a:p>
            <a:r>
              <a:rPr lang="en-US" dirty="0"/>
              <a:t>Complete the OTHER Reviewer column if the HWD is not reviewing non-health documents such as IEPs and is instead assigning to the non-health DC to provide feedback. The applicant file must </a:t>
            </a:r>
            <a:r>
              <a:rPr lang="en-US" b="1" u="sng" dirty="0"/>
              <a:t>still be assigned</a:t>
            </a:r>
            <a:r>
              <a:rPr lang="en-US" b="1" u="none" dirty="0"/>
              <a:t> </a:t>
            </a:r>
            <a:r>
              <a:rPr lang="en-US" dirty="0"/>
              <a:t>to the appropriate QHP for review, usually the CMHC. </a:t>
            </a:r>
            <a:endParaRPr lang="en-US" dirty="0">
              <a:cs typeface="Calibri"/>
            </a:endParaRPr>
          </a:p>
          <a:p>
            <a:endParaRPr lang="en-US" dirty="0"/>
          </a:p>
        </p:txBody>
      </p:sp>
      <p:sp>
        <p:nvSpPr>
          <p:cNvPr id="4" name="Slide Number Placeholder 3">
            <a:extLst>
              <a:ext uri="{FF2B5EF4-FFF2-40B4-BE49-F238E27FC236}">
                <a16:creationId xmlns:a16="http://schemas.microsoft.com/office/drawing/2014/main" id="{48F6ADC7-85AD-4629-0AF0-3DCD48476FC5}"/>
              </a:ext>
            </a:extLst>
          </p:cNvPr>
          <p:cNvSpPr>
            <a:spLocks noGrp="1"/>
          </p:cNvSpPr>
          <p:nvPr>
            <p:ph type="sldNum" sz="quarter" idx="5"/>
          </p:nvPr>
        </p:nvSpPr>
        <p:spPr/>
        <p:txBody>
          <a:bodyPr/>
          <a:lstStyle/>
          <a:p>
            <a:fld id="{BE16370F-DD86-4F4E-A04D-38235A22B85A}" type="slidenum">
              <a:rPr lang="en-US" smtClean="0"/>
              <a:t>12</a:t>
            </a:fld>
            <a:endParaRPr lang="en-US"/>
          </a:p>
        </p:txBody>
      </p:sp>
    </p:spTree>
    <p:extLst>
      <p:ext uri="{BB962C8B-B14F-4D97-AF65-F5344CB8AC3E}">
        <p14:creationId xmlns:p14="http://schemas.microsoft.com/office/powerpoint/2010/main" val="1919183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17411-8D7B-4C05-5B3D-A94F0AC4B3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02DF5B-0F6E-4215-B1F5-A57CA7B4E7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1BCA6C-25E2-58AE-3E55-8817977FDF9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Center File Review Tracking Log Review - </a:t>
            </a:r>
            <a:r>
              <a:rPr lang="en-US" sz="1200">
                <a:solidFill>
                  <a:schemeClr val="bg1"/>
                </a:solidFill>
              </a:rPr>
              <a:t>Disposition or Outcome and Disposition Date/Outcome 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endParaRPr>
          </a:p>
          <a:p>
            <a:r>
              <a:rPr lang="en-US" b="1"/>
              <a:t>Disposition or Outcome</a:t>
            </a:r>
            <a:endParaRPr lang="en-US"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very important column as it documents the center’s outcome of the file review. Do NOT change the disposition/outcome once an initial one has been determined. </a:t>
            </a:r>
            <a:r>
              <a:rPr lang="en-US" sz="1200">
                <a:solidFill>
                  <a:srgbClr val="FFFFFF"/>
                </a:solidFill>
                <a:latin typeface="Arial" panose="020B0604020202020204" pitchFamily="34" charset="0"/>
              </a:rPr>
              <a:t>For example, the center approved an applicant who later withdrew their application. Leave the disposition/outcome as approved here and update the withdrawal status info in the comments column.</a:t>
            </a:r>
          </a:p>
          <a:p>
            <a:endParaRPr lang="en-US"/>
          </a:p>
          <a:p>
            <a:r>
              <a:rPr lang="en-US"/>
              <a:t>The </a:t>
            </a:r>
            <a:r>
              <a:rPr lang="en-US" b="1"/>
              <a:t>Disposition or Outcome </a:t>
            </a:r>
            <a:r>
              <a:rPr lang="en-US"/>
              <a:t>is a critical column and should </a:t>
            </a:r>
            <a:r>
              <a:rPr lang="en-US" b="1" u="sng"/>
              <a:t>NEVER</a:t>
            </a:r>
            <a:r>
              <a:rPr lang="en-US"/>
              <a:t> be blank. Every application has some type of outcome. There is a dropdown box that includes the following fields:</a:t>
            </a:r>
          </a:p>
          <a:p>
            <a:endParaRPr lang="en-US"/>
          </a:p>
          <a:p>
            <a:pPr marL="171450" indent="-171450">
              <a:buFont typeface="Arial" panose="020B0604020202020204" pitchFamily="34" charset="0"/>
              <a:buChar char="•"/>
            </a:pPr>
            <a:r>
              <a:rPr lang="en-US"/>
              <a:t>Approved</a:t>
            </a:r>
          </a:p>
          <a:p>
            <a:pPr marL="171450" indent="-171450">
              <a:buFont typeface="Arial" panose="020B0604020202020204" pitchFamily="34" charset="0"/>
              <a:buChar char="•"/>
            </a:pPr>
            <a:r>
              <a:rPr lang="en-US"/>
              <a:t>Recommend Denial</a:t>
            </a:r>
          </a:p>
          <a:p>
            <a:pPr marL="171450" indent="-171450">
              <a:buFont typeface="Arial" panose="020B0604020202020204" pitchFamily="34" charset="0"/>
              <a:buChar char="•"/>
            </a:pPr>
            <a:r>
              <a:rPr lang="en-US"/>
              <a:t>Return to Admissions – Withdrawal (Explain in comments)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Return to Admissions – Incomplete (Explain in comments)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Return to Admissions – Other (Explain in comments)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Error in Eligibility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When there is a return to admissions, there should always be an explanation in the comments box to include adding any additional dates that may apply. Generic statements that do not provide sufficient explanation do result in concerns during your center assessments. For example, stating that Admissions Services requested it back but including no other clarifying information is insufficient. Why did Admissions Services request it back and is the return allowable under Job Corps policy? If it is not allowable under Job Corps policy, then the file may not be returned to Admissions Services and the center must complete the applicant file review process.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endParaRPr lang="en-US"/>
          </a:p>
        </p:txBody>
      </p:sp>
      <p:sp>
        <p:nvSpPr>
          <p:cNvPr id="4" name="Slide Number Placeholder 3">
            <a:extLst>
              <a:ext uri="{FF2B5EF4-FFF2-40B4-BE49-F238E27FC236}">
                <a16:creationId xmlns:a16="http://schemas.microsoft.com/office/drawing/2014/main" id="{D53F420C-2054-D002-BD1D-36CCDB9CEEFB}"/>
              </a:ext>
            </a:extLst>
          </p:cNvPr>
          <p:cNvSpPr>
            <a:spLocks noGrp="1"/>
          </p:cNvSpPr>
          <p:nvPr>
            <p:ph type="sldNum" sz="quarter" idx="5"/>
          </p:nvPr>
        </p:nvSpPr>
        <p:spPr/>
        <p:txBody>
          <a:bodyPr/>
          <a:lstStyle/>
          <a:p>
            <a:fld id="{BE16370F-DD86-4F4E-A04D-38235A22B85A}" type="slidenum">
              <a:rPr lang="en-US" smtClean="0"/>
              <a:t>13</a:t>
            </a:fld>
            <a:endParaRPr lang="en-US"/>
          </a:p>
        </p:txBody>
      </p:sp>
    </p:spTree>
    <p:extLst>
      <p:ext uri="{BB962C8B-B14F-4D97-AF65-F5344CB8AC3E}">
        <p14:creationId xmlns:p14="http://schemas.microsoft.com/office/powerpoint/2010/main" val="4018847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1BD1C-FB5E-57E1-4B07-7D2232885F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A8EAA5-F049-DDB6-C6D9-1865FC747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C6BFB9-6BAC-F968-9EA0-3425E37DFB5B}"/>
              </a:ext>
            </a:extLst>
          </p:cNvPr>
          <p:cNvSpPr>
            <a:spLocks noGrp="1"/>
          </p:cNvSpPr>
          <p:nvPr>
            <p:ph type="body" idx="1"/>
          </p:nvPr>
        </p:nvSpPr>
        <p:spPr/>
        <p:txBody>
          <a:bodyPr/>
          <a:lstStyle/>
          <a:p>
            <a:pPr algn="l">
              <a:lnSpc>
                <a:spcPct val="109000"/>
              </a:lnSpc>
              <a:spcBef>
                <a:spcPts val="600"/>
              </a:spcBef>
            </a:pPr>
            <a:r>
              <a:rPr lang="en-US" b="1"/>
              <a:t>Center File Review Tracking Log Review - </a:t>
            </a:r>
            <a:r>
              <a:rPr lang="en-US" sz="1200" b="1">
                <a:solidFill>
                  <a:schemeClr val="bg1"/>
                </a:solidFill>
              </a:rPr>
              <a:t>Days in Review (30 days), Regional Office Extension Requested for Non-expedited Applicants, and Days in Review Expedited (21 days)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endParaRPr>
          </a:p>
          <a:p>
            <a:r>
              <a:rPr lang="en-US" b="1"/>
              <a:t>Regional Office Extension Requested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FFFFFF"/>
                </a:solidFill>
                <a:latin typeface="Arial" panose="020B0604020202020204" pitchFamily="34" charset="0"/>
              </a:rPr>
              <a:t>Extensions must be requested by day 25 of the 30-day review window. Document (1) the date the extension is requested, (2) the date the extension is approved, and (3) the date the extension ends or the number of days approved. Reminder, no extensions of time are allowed for expedited applicants.</a:t>
            </a:r>
            <a:endParaRPr lang="en-US"/>
          </a:p>
          <a:p>
            <a:pPr algn="l"/>
            <a:endParaRPr lang="en-US" sz="1200">
              <a:solidFill>
                <a:schemeClr val="tx1"/>
              </a:solidFill>
            </a:endParaRPr>
          </a:p>
          <a:p>
            <a:endParaRPr lang="en-US"/>
          </a:p>
        </p:txBody>
      </p:sp>
      <p:sp>
        <p:nvSpPr>
          <p:cNvPr id="4" name="Slide Number Placeholder 3">
            <a:extLst>
              <a:ext uri="{FF2B5EF4-FFF2-40B4-BE49-F238E27FC236}">
                <a16:creationId xmlns:a16="http://schemas.microsoft.com/office/drawing/2014/main" id="{A7CE269F-0A91-4B2A-ADAE-B047A2688973}"/>
              </a:ext>
            </a:extLst>
          </p:cNvPr>
          <p:cNvSpPr>
            <a:spLocks noGrp="1"/>
          </p:cNvSpPr>
          <p:nvPr>
            <p:ph type="sldNum" sz="quarter" idx="5"/>
          </p:nvPr>
        </p:nvSpPr>
        <p:spPr/>
        <p:txBody>
          <a:bodyPr/>
          <a:lstStyle/>
          <a:p>
            <a:fld id="{BE16370F-DD86-4F4E-A04D-38235A22B85A}" type="slidenum">
              <a:rPr lang="en-US" smtClean="0"/>
              <a:t>14</a:t>
            </a:fld>
            <a:endParaRPr lang="en-US"/>
          </a:p>
        </p:txBody>
      </p:sp>
    </p:spTree>
    <p:extLst>
      <p:ext uri="{BB962C8B-B14F-4D97-AF65-F5344CB8AC3E}">
        <p14:creationId xmlns:p14="http://schemas.microsoft.com/office/powerpoint/2010/main" val="328019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30794-3873-AE36-23EB-188005E556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1DA634-2C18-240D-5B46-EBDC6D63A1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A8E68E-29DA-8EAC-D17B-E10DDEC6BFED}"/>
              </a:ext>
            </a:extLst>
          </p:cNvPr>
          <p:cNvSpPr>
            <a:spLocks noGrp="1"/>
          </p:cNvSpPr>
          <p:nvPr>
            <p:ph type="body" idx="1"/>
          </p:nvPr>
        </p:nvSpPr>
        <p:spPr/>
        <p:txBody>
          <a:bodyPr/>
          <a:lstStyle/>
          <a:p>
            <a:pPr algn="l">
              <a:lnSpc>
                <a:spcPct val="109000"/>
              </a:lnSpc>
              <a:spcBef>
                <a:spcPts val="600"/>
              </a:spcBef>
            </a:pPr>
            <a:r>
              <a:rPr lang="en-US" b="1"/>
              <a:t>Center File Review Tracking Log Review – Date of Assignment and Date of Enrollment</a:t>
            </a:r>
          </a:p>
          <a:p>
            <a:pPr algn="l"/>
            <a:endParaRPr lang="en-US" sz="1800" b="1" kern="1200">
              <a:solidFill>
                <a:srgbClr val="FFFFFF"/>
              </a:solidFill>
              <a:latin typeface="Calibri" panose="020F0502020204030204" pitchFamily="34" charset="0"/>
            </a:endParaRPr>
          </a:p>
          <a:p>
            <a:pPr algn="l"/>
            <a:r>
              <a:rPr lang="en-US" sz="1800" b="1" kern="1200">
                <a:solidFill>
                  <a:srgbClr val="FFFFFF"/>
                </a:solidFill>
                <a:latin typeface="Calibri" panose="020F0502020204030204" pitchFamily="34" charset="0"/>
              </a:rPr>
              <a:t>Date of Assignment</a:t>
            </a:r>
            <a:endParaRPr lang="en-US" sz="1800" b="0" kern="1200">
              <a:solidFill>
                <a:srgbClr val="FFFFFF"/>
              </a:solidFill>
              <a:latin typeface="Calibri" panose="020F0502020204030204" pitchFamily="34" charset="0"/>
            </a:endParaRPr>
          </a:p>
          <a:p>
            <a:pPr algn="l"/>
            <a:r>
              <a:rPr lang="en-US" sz="1800" b="0" kern="1200">
                <a:solidFill>
                  <a:srgbClr val="FFFFFF"/>
                </a:solidFill>
                <a:latin typeface="Calibri" panose="020F0502020204030204" pitchFamily="34" charset="0"/>
              </a:rPr>
              <a:t>Once the applicant is approved for enrollment, the date the applicant is assigned to arrive must be entered into the </a:t>
            </a:r>
            <a:r>
              <a:rPr lang="en-US" sz="1800" b="1" kern="1200">
                <a:solidFill>
                  <a:srgbClr val="FFFFFF"/>
                </a:solidFill>
                <a:latin typeface="Calibri" panose="020F0502020204030204" pitchFamily="34" charset="0"/>
              </a:rPr>
              <a:t>Date of Assignment </a:t>
            </a:r>
            <a:r>
              <a:rPr lang="en-US" sz="1800" b="0" kern="1200">
                <a:solidFill>
                  <a:srgbClr val="FFFFFF"/>
                </a:solidFill>
                <a:latin typeface="Calibri" panose="020F0502020204030204" pitchFamily="34" charset="0"/>
              </a:rPr>
              <a:t>column.</a:t>
            </a:r>
          </a:p>
          <a:p>
            <a:pPr algn="l"/>
            <a:endParaRPr lang="en-US" sz="1800" b="0" kern="1200">
              <a:solidFill>
                <a:srgbClr val="FFFFFF"/>
              </a:solidFill>
              <a:latin typeface="Calibri" panose="020F0502020204030204" pitchFamily="34" charset="0"/>
            </a:endParaRPr>
          </a:p>
          <a:p>
            <a:pPr algn="l"/>
            <a:r>
              <a:rPr lang="en-US" sz="1800" b="1" kern="1200">
                <a:solidFill>
                  <a:srgbClr val="FFFFFF"/>
                </a:solidFill>
                <a:latin typeface="Calibri" panose="020F0502020204030204" pitchFamily="34" charset="0"/>
              </a:rPr>
              <a:t>Date of Enrollment</a:t>
            </a:r>
          </a:p>
          <a:p>
            <a:pPr algn="l"/>
            <a:r>
              <a:rPr lang="en-US" sz="1800" b="0" kern="1200">
                <a:solidFill>
                  <a:srgbClr val="FFFFFF"/>
                </a:solidFill>
                <a:latin typeface="Calibri" panose="020F0502020204030204" pitchFamily="34" charset="0"/>
              </a:rPr>
              <a:t>Once the applicant arrives at the center, the date of enrollment must be completed. If the applicant was approved for enrollment but never arrives, the comments must clearly state why the date of enrollment column was not completed (i.e., what happened to the applicant's enrollment status). </a:t>
            </a:r>
            <a:endParaRPr lang="en-US" sz="1800" b="1" kern="1200">
              <a:solidFill>
                <a:srgbClr val="FFFFFF"/>
              </a:solidFill>
              <a:latin typeface="Calibri" panose="020F0502020204030204" pitchFamily="34" charset="0"/>
            </a:endParaRPr>
          </a:p>
          <a:p>
            <a:pPr algn="l"/>
            <a:endParaRPr lang="en-US" sz="1800" b="0" kern="1200">
              <a:solidFill>
                <a:srgbClr val="000000"/>
              </a:solidFill>
              <a:latin typeface="Calibri" panose="020F0502020204030204" pitchFamily="34" charset="0"/>
            </a:endParaRPr>
          </a:p>
          <a:p>
            <a:pPr algn="l">
              <a:lnSpc>
                <a:spcPct val="109000"/>
              </a:lnSpc>
              <a:spcBef>
                <a:spcPts val="600"/>
              </a:spcBef>
            </a:pPr>
            <a:endParaRPr lang="en-US"/>
          </a:p>
        </p:txBody>
      </p:sp>
      <p:sp>
        <p:nvSpPr>
          <p:cNvPr id="4" name="Slide Number Placeholder 3">
            <a:extLst>
              <a:ext uri="{FF2B5EF4-FFF2-40B4-BE49-F238E27FC236}">
                <a16:creationId xmlns:a16="http://schemas.microsoft.com/office/drawing/2014/main" id="{F7D9DEDD-1D5B-826B-D555-CB047B376878}"/>
              </a:ext>
            </a:extLst>
          </p:cNvPr>
          <p:cNvSpPr>
            <a:spLocks noGrp="1"/>
          </p:cNvSpPr>
          <p:nvPr>
            <p:ph type="sldNum" sz="quarter" idx="5"/>
          </p:nvPr>
        </p:nvSpPr>
        <p:spPr/>
        <p:txBody>
          <a:bodyPr/>
          <a:lstStyle/>
          <a:p>
            <a:fld id="{BE16370F-DD86-4F4E-A04D-38235A22B85A}" type="slidenum">
              <a:rPr lang="en-US" smtClean="0"/>
              <a:t>15</a:t>
            </a:fld>
            <a:endParaRPr lang="en-US"/>
          </a:p>
        </p:txBody>
      </p:sp>
    </p:spTree>
    <p:extLst>
      <p:ext uri="{BB962C8B-B14F-4D97-AF65-F5344CB8AC3E}">
        <p14:creationId xmlns:p14="http://schemas.microsoft.com/office/powerpoint/2010/main" val="2027834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0F8BA-6571-7E27-B25D-A5E84A496A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0CBA81-9013-87CD-611E-4ACECCAF1E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379E5B-0250-F0E1-EB2D-D493BCDF5A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Center File Review Tracking Log Review – Comments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r>
              <a:rPr lang="en-US" b="1"/>
              <a:t>Comments</a:t>
            </a:r>
          </a:p>
          <a:p>
            <a:pPr algn="l"/>
            <a:r>
              <a:rPr lang="en-US" sz="1200">
                <a:solidFill>
                  <a:srgbClr val="000000"/>
                </a:solidFill>
                <a:latin typeface="Arial" panose="020B0604020202020204" pitchFamily="34" charset="0"/>
              </a:rPr>
              <a:t>The Comments column must contain sufficient information to clearly explain the history and/or final outcome of each applicant file review. Again, generic statements that Admissions requested a file to be returned are insufficient. Instead state that Admissions requested the return of the file on "x" date because the applicant is no longer interested in attending Job Corps. File returned to Admissions on "x" date.</a:t>
            </a:r>
          </a:p>
          <a:p>
            <a:pPr algn="l"/>
            <a:endParaRPr lang="en-US" sz="1200">
              <a:solidFill>
                <a:srgbClr val="000000"/>
              </a:solidFill>
              <a:latin typeface="Arial" panose="020B0604020202020204" pitchFamily="34" charset="0"/>
            </a:endParaRPr>
          </a:p>
          <a:p>
            <a:pPr algn="l"/>
            <a:r>
              <a:rPr lang="en-US" sz="1200">
                <a:solidFill>
                  <a:srgbClr val="000000"/>
                </a:solidFill>
                <a:latin typeface="Arial" panose="020B0604020202020204" pitchFamily="34" charset="0"/>
              </a:rPr>
              <a:t>If unable to contact the applicant, document the dates of at least 2 attempts to contact and your collaboration with Admissions and the outcome of the collaboration.</a:t>
            </a:r>
          </a:p>
          <a:p>
            <a:pPr algn="l"/>
            <a:endParaRPr lang="en-US" sz="120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5DE129F1-8A93-3972-9B4F-849840564AFE}"/>
              </a:ext>
            </a:extLst>
          </p:cNvPr>
          <p:cNvSpPr>
            <a:spLocks noGrp="1"/>
          </p:cNvSpPr>
          <p:nvPr>
            <p:ph type="sldNum" sz="quarter" idx="5"/>
          </p:nvPr>
        </p:nvSpPr>
        <p:spPr/>
        <p:txBody>
          <a:bodyPr/>
          <a:lstStyle/>
          <a:p>
            <a:fld id="{BE16370F-DD86-4F4E-A04D-38235A22B85A}" type="slidenum">
              <a:rPr lang="en-US" smtClean="0"/>
              <a:t>16</a:t>
            </a:fld>
            <a:endParaRPr lang="en-US"/>
          </a:p>
        </p:txBody>
      </p:sp>
    </p:spTree>
    <p:extLst>
      <p:ext uri="{BB962C8B-B14F-4D97-AF65-F5344CB8AC3E}">
        <p14:creationId xmlns:p14="http://schemas.microsoft.com/office/powerpoint/2010/main" val="1251793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213C4-9CC2-C4EA-88DF-CE318A9764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5A6DFD-A912-1267-E355-E7008F7AB8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5F9C82-0A08-BFB7-4C2B-8288830EDB7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Center File Review Tracking Log Review – Days in Review Calculations/Extensions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Quick Review: If a non-expedited applicant file review is going to take longer than 30 days due to extenuating circumstances, then the center must request a brief extension of time from the center’s Regional DOL Program Manager.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Documenting File Review Extensions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center must select a “Y” for yes in the Regional Office Extensions Requested for Non-expedited Applicant column and the center should be documenting the date the extension is requested, and the date the extension ends in the comments section. Looked at the bottom line of the log above. Note that the applicant file review took 34 days, a Y is in the extension requested column and the comment states (and read the comment).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Expedited Applicants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If the center has an expedited applicant, select the check box for expedited applicants (see the yellow highlighted checkbox) and ensure that the review is completed by a maximum of 21 days, sooner if at all possible. In the example on the table, the file review took 25 days and the center would be out of compliance because no extensions of time are allowed.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Days in Review columns will auto calculate as long as the </a:t>
            </a:r>
            <a:r>
              <a:rPr lang="en-US" b="1" dirty="0"/>
              <a:t>File Receipt Date </a:t>
            </a:r>
            <a:r>
              <a:rPr lang="en-US" b="0" dirty="0"/>
              <a:t>and the </a:t>
            </a:r>
            <a:r>
              <a:rPr lang="en-US" b="1" dirty="0"/>
              <a:t>Disposition/Outcome Dates </a:t>
            </a:r>
            <a:r>
              <a:rPr lang="en-US" b="0" dirty="0"/>
              <a:t>are filled in on the table (and the calculation formulas in the </a:t>
            </a:r>
            <a:r>
              <a:rPr lang="en-US" b="1" dirty="0"/>
              <a:t>Days in Review </a:t>
            </a:r>
            <a:r>
              <a:rPr lang="en-US" b="0" dirty="0"/>
              <a:t>columns are not removed). Note: Both columns will calculate days in review simultaneously. The days in review in the expedited column should never exceed a maximum of 21 days.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B26CBE76-E262-1AF2-27F9-AE0C40969A87}"/>
              </a:ext>
            </a:extLst>
          </p:cNvPr>
          <p:cNvSpPr>
            <a:spLocks noGrp="1"/>
          </p:cNvSpPr>
          <p:nvPr>
            <p:ph type="sldNum" sz="quarter" idx="5"/>
          </p:nvPr>
        </p:nvSpPr>
        <p:spPr/>
        <p:txBody>
          <a:bodyPr/>
          <a:lstStyle/>
          <a:p>
            <a:fld id="{BE16370F-DD86-4F4E-A04D-38235A22B85A}" type="slidenum">
              <a:rPr lang="en-US" smtClean="0"/>
              <a:t>17</a:t>
            </a:fld>
            <a:endParaRPr lang="en-US"/>
          </a:p>
        </p:txBody>
      </p:sp>
    </p:spTree>
    <p:extLst>
      <p:ext uri="{BB962C8B-B14F-4D97-AF65-F5344CB8AC3E}">
        <p14:creationId xmlns:p14="http://schemas.microsoft.com/office/powerpoint/2010/main" val="2784127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Instructions and Guidance – Embedded in Log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Each column has a red triangle in the upper right corner. If you place your cursor on the triangle, there is a dropdown that includes an explanation of what type of information goes in that column.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For example, in the Health and Wellness Director (HWD) Reviewer column, it states: “The HWD is the file review coordinator and responsible for completing the preliminary review of all applicant files and determining if other file review team members need to review the file. Insert the HWD’s name in this field.”</a:t>
            </a:r>
          </a:p>
          <a:p>
            <a:endParaRPr lang="en-US"/>
          </a:p>
        </p:txBody>
      </p:sp>
      <p:sp>
        <p:nvSpPr>
          <p:cNvPr id="4" name="Slide Number Placeholder 3"/>
          <p:cNvSpPr>
            <a:spLocks noGrp="1"/>
          </p:cNvSpPr>
          <p:nvPr>
            <p:ph type="sldNum" sz="quarter" idx="5"/>
          </p:nvPr>
        </p:nvSpPr>
        <p:spPr/>
        <p:txBody>
          <a:bodyPr/>
          <a:lstStyle/>
          <a:p>
            <a:fld id="{46D49FBC-0FB1-41FB-BB15-A1770F206636}" type="slidenum">
              <a:rPr lang="en-US" smtClean="0"/>
              <a:t>18</a:t>
            </a:fld>
            <a:endParaRPr lang="en-US"/>
          </a:p>
        </p:txBody>
      </p:sp>
    </p:spTree>
    <p:extLst>
      <p:ext uri="{BB962C8B-B14F-4D97-AF65-F5344CB8AC3E}">
        <p14:creationId xmlns:p14="http://schemas.microsoft.com/office/powerpoint/2010/main" val="3249381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Center File Review Tracking Log Comments – Acceptable or Unacceptable?</a:t>
            </a:r>
          </a:p>
          <a:p>
            <a:endParaRPr lang="en-US" dirty="0"/>
          </a:p>
          <a:p>
            <a:r>
              <a:rPr lang="en-US" dirty="0"/>
              <a:t>In the chat box, type whether you think the comment is an acceptable or an unacceptable one to be on the center File Review Tracking Log.  </a:t>
            </a:r>
          </a:p>
          <a:p>
            <a:endParaRPr lang="en-US" dirty="0"/>
          </a:p>
          <a:p>
            <a:pPr marL="171450" indent="-171450">
              <a:spcBef>
                <a:spcPts val="1200"/>
              </a:spcBef>
              <a:buFont typeface="Arial" panose="020B0604020202020204" pitchFamily="34" charset="0"/>
              <a:buChar char="•"/>
            </a:pPr>
            <a:r>
              <a:rPr lang="en-US" dirty="0"/>
              <a:t>Awaiting receipt of IEP. (No final disposition noted.) Unacceptable – the center must make a decision based upon the clinical interview and any information received if the additional documentation is not forthcoming within the 30-day window or the timeframe of the extension granted by the RO. Also, the CFRTL should not disclose disability or medical information so documenting awaiting on an IEP is a breach of confidentiality.</a:t>
            </a:r>
          </a:p>
          <a:p>
            <a:pPr marL="171450" indent="-171450">
              <a:spcBef>
                <a:spcPts val="1200"/>
              </a:spcBef>
              <a:buFont typeface="Arial" panose="020B0604020202020204" pitchFamily="34" charset="0"/>
              <a:buChar char="•"/>
            </a:pPr>
            <a:endParaRPr lang="en-US" dirty="0"/>
          </a:p>
          <a:p>
            <a:pPr marL="171450" indent="-171450">
              <a:spcBef>
                <a:spcPts val="1200"/>
              </a:spcBef>
              <a:buFont typeface="Arial" panose="020B0604020202020204" pitchFamily="34" charset="0"/>
              <a:buChar char="•"/>
            </a:pPr>
            <a:r>
              <a:rPr lang="en-US" dirty="0"/>
              <a:t>CMHC requested additional documentation and did not receive it. File returned to Admissions Services. Unacceptable – just as in the last example, the center must make a decision based upon the clinical interview and any information previously received. The file may not be returned to Admissions Services.</a:t>
            </a:r>
          </a:p>
          <a:p>
            <a:pPr marL="0" indent="0">
              <a:spcBef>
                <a:spcPts val="1200"/>
              </a:spcBef>
              <a:buFont typeface="Arial" panose="020B0604020202020204" pitchFamily="34" charset="0"/>
              <a:buNone/>
            </a:pPr>
            <a:endParaRPr lang="en-US" dirty="0"/>
          </a:p>
          <a:p>
            <a:pPr marL="171450" indent="-171450">
              <a:spcBef>
                <a:spcPts val="1200"/>
              </a:spcBef>
              <a:buFont typeface="Arial" panose="020B0604020202020204" pitchFamily="34" charset="0"/>
              <a:buChar char="•"/>
            </a:pPr>
            <a:r>
              <a:rPr lang="en-US" dirty="0"/>
              <a:t>Applicant stated they got a job, so the file was returned to Admissions Services as a withdrawal of application on August 15, 2024. Acceptable.</a:t>
            </a:r>
          </a:p>
          <a:p>
            <a:pPr marL="0" indent="0">
              <a:spcBef>
                <a:spcPts val="1200"/>
              </a:spcBef>
              <a:buFont typeface="Arial" panose="020B0604020202020204" pitchFamily="34" charset="0"/>
              <a:buNone/>
            </a:pPr>
            <a:r>
              <a:rPr lang="en-US" dirty="0"/>
              <a:t> </a:t>
            </a:r>
          </a:p>
          <a:p>
            <a:pPr marL="171450" indent="-171450">
              <a:spcBef>
                <a:spcPts val="1200"/>
              </a:spcBef>
              <a:buFont typeface="Arial" panose="020B0604020202020204" pitchFamily="34" charset="0"/>
              <a:buChar char="•"/>
            </a:pPr>
            <a:r>
              <a:rPr lang="en-US" dirty="0"/>
              <a:t>File returned to Admissions Services as per Admissions Services staff request. Unacceptable – it is not clear why the file was returned to Admissions staff and must not be returned unless the basis is a valid one as per JC policy.</a:t>
            </a:r>
          </a:p>
          <a:p>
            <a:pPr marL="0" indent="0">
              <a:spcBef>
                <a:spcPts val="1200"/>
              </a:spcBef>
              <a:buFont typeface="Arial" panose="020B0604020202020204" pitchFamily="34" charset="0"/>
              <a:buNone/>
            </a:pPr>
            <a:endParaRPr lang="en-US" dirty="0"/>
          </a:p>
          <a:p>
            <a:pPr marL="171450" indent="-171450">
              <a:spcBef>
                <a:spcPts val="1200"/>
              </a:spcBef>
              <a:buFont typeface="Arial" panose="020B0604020202020204" pitchFamily="34" charset="0"/>
              <a:buChar char="•"/>
            </a:pPr>
            <a:r>
              <a:rPr lang="en-US" dirty="0"/>
              <a:t>Applicant’s case worker called and informed center applicant is incarcerated. File was returned to Admissions Services. Unacceptable. The center must complete a Recommendation of Denial for New Information and submit to the Regional Office for review.</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19</a:t>
            </a:fld>
            <a:endParaRPr lang="en-US"/>
          </a:p>
        </p:txBody>
      </p:sp>
    </p:spTree>
    <p:extLst>
      <p:ext uri="{BB962C8B-B14F-4D97-AF65-F5344CB8AC3E}">
        <p14:creationId xmlns:p14="http://schemas.microsoft.com/office/powerpoint/2010/main" val="1285863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Tahoma" panose="020B0604030504040204" pitchFamily="34" charset="0"/>
                <a:ea typeface="Calibri" panose="020F0502020204030204" pitchFamily="34" charset="0"/>
              </a:rPr>
              <a:t>Applicant File Review Orientation Series</a:t>
            </a:r>
          </a:p>
          <a:p>
            <a:pPr marL="0" marR="0">
              <a:spcBef>
                <a:spcPts val="0"/>
              </a:spcBef>
              <a:spcAft>
                <a:spcPts val="0"/>
              </a:spcAft>
            </a:pPr>
            <a:endParaRPr lang="en-US" sz="1200" dirty="0">
              <a:effectLst/>
              <a:latin typeface="Tahoma" panose="020B0604030504040204" pitchFamily="34" charset="0"/>
              <a:ea typeface="Calibri" panose="020F0502020204030204" pitchFamily="34" charset="0"/>
            </a:endParaRPr>
          </a:p>
          <a:p>
            <a:pPr marL="0" marR="0">
              <a:spcBef>
                <a:spcPts val="0"/>
              </a:spcBef>
              <a:spcAft>
                <a:spcPts val="0"/>
              </a:spcAft>
            </a:pPr>
            <a:r>
              <a:rPr lang="en-US" sz="1200" dirty="0">
                <a:effectLst/>
                <a:latin typeface="Tahoma" panose="020B0604030504040204" pitchFamily="34" charset="0"/>
                <a:ea typeface="Calibri" panose="020F0502020204030204" pitchFamily="34" charset="0"/>
              </a:rPr>
              <a:t>The original Disability Coordinator Orientation Series has been restructured into TWO different Orientation Series. The first one is the Applicant File Review Orientation Series, which is comprised of two parts and four 60-minute sessions. The target audience for this series is primarily Health and Wellness Managers but center Qualified Health Professionals and Disability Coordinators would benefit as well. The second series is the Disability Coordinator Orientation Series and includes 3-parts comprised of 4 individual webinars. </a:t>
            </a:r>
          </a:p>
          <a:p>
            <a:pPr marL="0" marR="0">
              <a:spcBef>
                <a:spcPts val="0"/>
              </a:spcBef>
              <a:spcAft>
                <a:spcPts val="0"/>
              </a:spcAft>
            </a:pPr>
            <a:r>
              <a:rPr lang="en-US" sz="1200" dirty="0">
                <a:effectLst/>
                <a:latin typeface="Tahoma" panose="020B060403050404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individual webinars can be attended in </a:t>
            </a:r>
            <a:r>
              <a:rPr lang="en-US" b="1" u="sng" dirty="0"/>
              <a:t>ANY</a:t>
            </a:r>
            <a:r>
              <a:rPr lang="en-US" dirty="0"/>
              <a:t> order and routine attendance is strongly encouraged as content is updated on a regular basis. For the AFR Orientation Series, r</a:t>
            </a:r>
            <a:r>
              <a:rPr lang="en-US" sz="1200" b="0" kern="100" dirty="0">
                <a:effectLst/>
                <a:latin typeface="Calibri" panose="020F0502020204030204" pitchFamily="34" charset="0"/>
                <a:ea typeface="Calibri" panose="020F0502020204030204" pitchFamily="34" charset="0"/>
                <a:cs typeface="Calibri" panose="020F0502020204030204" pitchFamily="34" charset="0"/>
              </a:rPr>
              <a:t>esources and tools available to assist Health and Wellness Directors/File Review Coordinators in meeting applicant file review-related requirements will be shared.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00" dirty="0">
                <a:effectLst/>
                <a:latin typeface="Calibri" panose="020F0502020204030204" pitchFamily="34" charset="0"/>
                <a:ea typeface="Calibri" panose="020F0502020204030204" pitchFamily="34" charset="0"/>
                <a:cs typeface="Calibri" panose="020F0502020204030204" pitchFamily="34" charset="0"/>
              </a:rPr>
              <a:t>Today, we will be reviewing Part 2 of the Applicant File Review Orientation Series: Maintaining and Managing AFR Tracking and it is highlighted in red on the graphic above.</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2</a:t>
            </a:fld>
            <a:endParaRPr lang="en-US"/>
          </a:p>
        </p:txBody>
      </p:sp>
    </p:spTree>
    <p:extLst>
      <p:ext uri="{BB962C8B-B14F-4D97-AF65-F5344CB8AC3E}">
        <p14:creationId xmlns:p14="http://schemas.microsoft.com/office/powerpoint/2010/main" val="1354401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a:bodyPr>
          <a:lstStyle/>
          <a:p>
            <a:pPr marL="0" marR="0" lvl="0" indent="0" algn="l" defTabSz="931774" rtl="0" eaLnBrk="1" fontAlgn="auto" latinLnBrk="0" hangingPunct="1">
              <a:lnSpc>
                <a:spcPct val="100000"/>
              </a:lnSpc>
              <a:spcBef>
                <a:spcPts val="600"/>
              </a:spcBef>
              <a:spcAft>
                <a:spcPts val="600"/>
              </a:spcAft>
              <a:buClrTx/>
              <a:buSzTx/>
              <a:buFontTx/>
              <a:buNone/>
              <a:tabLst/>
              <a:defRPr/>
            </a:pPr>
            <a:r>
              <a:rPr lang="en-US" b="1" dirty="0"/>
              <a:t>Recommending Denial of Enrollment</a:t>
            </a:r>
          </a:p>
          <a:p>
            <a:pPr marL="0" marR="0" lvl="0" indent="0" algn="l" defTabSz="931774" rtl="0" eaLnBrk="1" fontAlgn="auto" latinLnBrk="0" hangingPunct="1">
              <a:lnSpc>
                <a:spcPct val="100000"/>
              </a:lnSpc>
              <a:spcBef>
                <a:spcPts val="600"/>
              </a:spcBef>
              <a:spcAft>
                <a:spcPts val="600"/>
              </a:spcAft>
              <a:buClrTx/>
              <a:buSzTx/>
              <a:buFontTx/>
              <a:buNone/>
              <a:tabLst/>
              <a:defRPr/>
            </a:pPr>
            <a:endParaRPr lang="en-US" dirty="0"/>
          </a:p>
          <a:p>
            <a:pPr marL="0" marR="0" lvl="0" indent="0" algn="l" defTabSz="931774" rtl="0" eaLnBrk="1" fontAlgn="auto" latinLnBrk="0" hangingPunct="1">
              <a:lnSpc>
                <a:spcPct val="100000"/>
              </a:lnSpc>
              <a:spcBef>
                <a:spcPts val="600"/>
              </a:spcBef>
              <a:spcAft>
                <a:spcPts val="600"/>
              </a:spcAft>
              <a:buClrTx/>
              <a:buSzTx/>
              <a:buFontTx/>
              <a:buNone/>
              <a:tabLst/>
              <a:defRPr/>
            </a:pPr>
            <a:r>
              <a:rPr lang="en-US" dirty="0"/>
              <a:t>Let’s stop here and discuss the possible dispositions for recommending denial of enrollment. This will be a very high-level review of the specific types of recommendations of denial. </a:t>
            </a:r>
            <a:r>
              <a:rPr lang="en-US" sz="1800" i="1" dirty="0">
                <a:effectLst/>
                <a:latin typeface="Calibri" panose="020F0502020204030204" pitchFamily="34" charset="0"/>
                <a:ea typeface="Times New Roman" panose="02020603050405020304" pitchFamily="18" charset="0"/>
              </a:rPr>
              <a:t>For more detailed discussion, please ensure you attend the Applicant File Review webinars when they are scheduled </a:t>
            </a:r>
            <a:r>
              <a:rPr lang="en-US" sz="1800" dirty="0">
                <a:effectLst/>
                <a:highlight>
                  <a:srgbClr val="FFFF00"/>
                </a:highlight>
                <a:latin typeface="Calibri" panose="020F0502020204030204" pitchFamily="34" charset="0"/>
                <a:ea typeface="Times New Roman" panose="02020603050405020304" pitchFamily="18" charset="0"/>
              </a:rPr>
              <a:t>and/or visit the Disability website to review the PPT presentations from the AFR Orientation Series.</a:t>
            </a:r>
            <a:endParaRPr lang="en-US" sz="1800" dirty="0">
              <a:effectLst/>
              <a:latin typeface="Calibri" panose="020F0502020204030204" pitchFamily="34" charset="0"/>
              <a:ea typeface="Calibri" panose="020F0502020204030204" pitchFamily="34" charset="0"/>
            </a:endParaRPr>
          </a:p>
          <a:p>
            <a:pPr marL="0" marR="0" lvl="0" indent="0" algn="l" defTabSz="931774">
              <a:spcBef>
                <a:spcPts val="600"/>
              </a:spcBef>
              <a:spcAft>
                <a:spcPts val="6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20</a:t>
            </a:fld>
            <a:endParaRPr lang="ko-KR" altLang="en-US"/>
          </a:p>
        </p:txBody>
      </p:sp>
    </p:spTree>
    <p:extLst>
      <p:ext uri="{BB962C8B-B14F-4D97-AF65-F5344CB8AC3E}">
        <p14:creationId xmlns:p14="http://schemas.microsoft.com/office/powerpoint/2010/main" val="1705435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Eligibility Review </a:t>
            </a:r>
            <a:r>
              <a:rPr lang="en-US" sz="1200" b="1" dirty="0">
                <a:solidFill>
                  <a:srgbClr val="0070C0"/>
                </a:solidFill>
                <a:latin typeface="Arial" panose="020B0604020202020204" pitchFamily="34" charset="0"/>
                <a:cs typeface="Arial" panose="020B0604020202020204" pitchFamily="34" charset="0"/>
              </a:rPr>
              <a:t>Due to New Information</a:t>
            </a:r>
          </a:p>
          <a:p>
            <a:endParaRPr lang="en-US" dirty="0"/>
          </a:p>
          <a:p>
            <a:r>
              <a:rPr lang="en-US" dirty="0"/>
              <a:t>Let’s start with Eligibility Reviews that occur at the center level meaning after Admissions Services has conditionally enrolled the applicant because they were found to be eligible for the Job Corps program. An Eligibility Review Due to New Information should not occur often and is limited to very specific situations because the Program cannot arbitrarily revisit an enrollee’s eligibility status. </a:t>
            </a:r>
          </a:p>
          <a:p>
            <a:endParaRPr lang="en-US" dirty="0"/>
          </a:p>
          <a:p>
            <a:r>
              <a:rPr lang="en-US" dirty="0"/>
              <a:t>However, if there is: </a:t>
            </a:r>
            <a:r>
              <a:rPr lang="en-US" sz="1200" dirty="0">
                <a:solidFill>
                  <a:schemeClr val="tx2">
                    <a:lumMod val="75000"/>
                    <a:lumOff val="25000"/>
                  </a:schemeClr>
                </a:solidFill>
              </a:rPr>
              <a:t>new information presented that Admissions Services staff </a:t>
            </a:r>
            <a:r>
              <a:rPr lang="en-US" sz="1200" b="1" u="sng" dirty="0">
                <a:solidFill>
                  <a:srgbClr val="32669A"/>
                </a:solidFill>
              </a:rPr>
              <a:t>could not have reasonably known </a:t>
            </a:r>
            <a:r>
              <a:rPr lang="en-US" sz="1200" dirty="0">
                <a:solidFill>
                  <a:schemeClr val="tx2">
                    <a:lumMod val="75000"/>
                    <a:lumOff val="25000"/>
                  </a:schemeClr>
                </a:solidFill>
              </a:rPr>
              <a:t>at the time the applicant’s qualification for admission was established; and the new information </a:t>
            </a:r>
            <a:r>
              <a:rPr lang="en-US" sz="1200" dirty="0">
                <a:solidFill>
                  <a:schemeClr val="bg1"/>
                </a:solidFill>
              </a:rPr>
              <a:t>(e.g., incarceration after certification of eligibility, court action pending, etc.) </a:t>
            </a:r>
            <a:r>
              <a:rPr lang="en-US" sz="1200" dirty="0">
                <a:solidFill>
                  <a:schemeClr val="tx2">
                    <a:lumMod val="75000"/>
                    <a:lumOff val="25000"/>
                  </a:schemeClr>
                </a:solidFill>
              </a:rPr>
              <a:t>indicates that the applicant offered enrollment </a:t>
            </a:r>
            <a:r>
              <a:rPr lang="en-US" sz="1200" b="1" u="sng" dirty="0">
                <a:solidFill>
                  <a:srgbClr val="32669A"/>
                </a:solidFill>
              </a:rPr>
              <a:t>may no longer meet an eligibility requirement</a:t>
            </a:r>
            <a:r>
              <a:rPr lang="en-US" sz="1200" b="1" u="none" dirty="0">
                <a:solidFill>
                  <a:schemeClr val="tx2">
                    <a:lumMod val="75000"/>
                    <a:lumOff val="25000"/>
                  </a:schemeClr>
                </a:solidFill>
              </a:rPr>
              <a:t>, </a:t>
            </a:r>
            <a:r>
              <a:rPr lang="en-US" sz="1200" b="0" u="none" dirty="0">
                <a:solidFill>
                  <a:schemeClr val="tx2">
                    <a:lumMod val="75000"/>
                    <a:lumOff val="25000"/>
                  </a:schemeClr>
                </a:solidFill>
              </a:rPr>
              <a:t>then it is possible the applicant may NO longer be eligible for enrollment. </a:t>
            </a:r>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21</a:t>
            </a:fld>
            <a:endParaRPr lang="en-US"/>
          </a:p>
        </p:txBody>
      </p:sp>
    </p:spTree>
    <p:extLst>
      <p:ext uri="{BB962C8B-B14F-4D97-AF65-F5344CB8AC3E}">
        <p14:creationId xmlns:p14="http://schemas.microsoft.com/office/powerpoint/2010/main" val="3101406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Eligibility Due to Disability Statu</a:t>
            </a:r>
            <a:r>
              <a:rPr lang="en-US" sz="1200" dirty="0">
                <a:effectLst/>
                <a:latin typeface="+mn-lt"/>
                <a:ea typeface="Calibri" panose="020F0502020204030204" pitchFamily="34" charset="0"/>
                <a:cs typeface="Times New Roman" panose="02020603050405020304" pitchFamily="18" charset="0"/>
              </a:rPr>
              <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Age and income are eligibility essential requirements (ER) in Exhibit 1-1 of the PRH and cannot be certified by Admissions Services because Admissions Services staff may not review medical documentation, only collect it. By medical documentation, we mean documentation that supports the individual’s disability status.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An applicant may exceed the upper age limit restriction and/or the applicant may be considered a “family of one” for income purposes and enroll in Job Corps if they have a disability.  </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22</a:t>
            </a:fld>
            <a:endParaRPr lang="en-US"/>
          </a:p>
        </p:txBody>
      </p:sp>
    </p:spTree>
    <p:extLst>
      <p:ext uri="{BB962C8B-B14F-4D97-AF65-F5344CB8AC3E}">
        <p14:creationId xmlns:p14="http://schemas.microsoft.com/office/powerpoint/2010/main" val="2521027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spcBef>
                <a:spcPts val="600"/>
              </a:spcBef>
              <a:buClr>
                <a:srgbClr val="32669A"/>
              </a:buClr>
              <a:buFont typeface="Wingdings" panose="05000000000000000000" pitchFamily="2" charset="2"/>
              <a:buNone/>
            </a:pPr>
            <a:r>
              <a:rPr lang="en-US" sz="3200" b="1" dirty="0">
                <a:solidFill>
                  <a:schemeClr val="tx2">
                    <a:lumMod val="75000"/>
                    <a:lumOff val="25000"/>
                  </a:schemeClr>
                </a:solidFill>
              </a:rPr>
              <a:t>Health Care Needs</a:t>
            </a:r>
          </a:p>
          <a:p>
            <a:pPr marL="0" indent="0">
              <a:lnSpc>
                <a:spcPct val="114000"/>
              </a:lnSpc>
              <a:spcBef>
                <a:spcPts val="600"/>
              </a:spcBef>
              <a:buClr>
                <a:srgbClr val="32669A"/>
              </a:buClr>
              <a:buFont typeface="Wingdings" panose="05000000000000000000" pitchFamily="2" charset="2"/>
              <a:buNone/>
            </a:pPr>
            <a:endParaRPr lang="en-US" sz="3200" dirty="0">
              <a:solidFill>
                <a:schemeClr val="tx2">
                  <a:lumMod val="75000"/>
                  <a:lumOff val="25000"/>
                </a:schemeClr>
              </a:solidFill>
            </a:endParaRPr>
          </a:p>
          <a:p>
            <a:pPr marL="0" indent="0">
              <a:lnSpc>
                <a:spcPct val="114000"/>
              </a:lnSpc>
              <a:spcBef>
                <a:spcPts val="600"/>
              </a:spcBef>
              <a:buClr>
                <a:srgbClr val="32669A"/>
              </a:buClr>
              <a:buFont typeface="Wingdings" panose="05000000000000000000" pitchFamily="2" charset="2"/>
              <a:buNone/>
            </a:pPr>
            <a:r>
              <a:rPr lang="en-US" sz="3200" dirty="0">
                <a:solidFill>
                  <a:schemeClr val="tx2">
                    <a:lumMod val="75000"/>
                    <a:lumOff val="25000"/>
                  </a:schemeClr>
                </a:solidFill>
              </a:rPr>
              <a:t>A Health Care Needs Assessment (HCNA) is conducted for an applicant if the </a:t>
            </a:r>
            <a:r>
              <a:rPr lang="en-US" sz="3200" b="1" dirty="0">
                <a:solidFill>
                  <a:schemeClr val="tx2">
                    <a:lumMod val="75000"/>
                    <a:lumOff val="25000"/>
                  </a:schemeClr>
                </a:solidFill>
              </a:rPr>
              <a:t>qualified health professional</a:t>
            </a:r>
            <a:r>
              <a:rPr lang="en-US" sz="3200" dirty="0">
                <a:solidFill>
                  <a:schemeClr val="tx2">
                    <a:lumMod val="75000"/>
                    <a:lumOff val="25000"/>
                  </a:schemeClr>
                </a:solidFill>
              </a:rPr>
              <a:t> on the FRT determines that: t</a:t>
            </a:r>
            <a:r>
              <a:rPr lang="en-US" sz="2800" dirty="0">
                <a:solidFill>
                  <a:schemeClr val="tx2">
                    <a:lumMod val="75000"/>
                    <a:lumOff val="25000"/>
                  </a:schemeClr>
                </a:solidFill>
              </a:rPr>
              <a:t>he applicant’s health care needs </a:t>
            </a:r>
            <a:r>
              <a:rPr lang="en-US" sz="2800" b="1" dirty="0">
                <a:solidFill>
                  <a:srgbClr val="32669A"/>
                </a:solidFill>
              </a:rPr>
              <a:t>may not be manageable through the basic healthcare services</a:t>
            </a:r>
            <a:r>
              <a:rPr lang="en-US" sz="2800" dirty="0">
                <a:solidFill>
                  <a:schemeClr val="tx2">
                    <a:lumMod val="75000"/>
                    <a:lumOff val="25000"/>
                  </a:schemeClr>
                </a:solidFill>
              </a:rPr>
              <a:t> provided for in Exhibit 2-4, Job Corps Basic Health Responsibilities. This is Form 2-05 in the PRH.</a:t>
            </a:r>
          </a:p>
          <a:p>
            <a:pPr marL="342900" indent="-342900">
              <a:lnSpc>
                <a:spcPct val="114000"/>
              </a:lnSpc>
              <a:spcBef>
                <a:spcPts val="600"/>
              </a:spcBef>
              <a:buClr>
                <a:srgbClr val="32669A"/>
              </a:buClr>
              <a:buFont typeface="Arial" panose="020B0604020202020204" pitchFamily="34" charset="0"/>
              <a:buChar char="•"/>
            </a:pPr>
            <a:endParaRPr lang="en-US" sz="2800" dirty="0">
              <a:solidFill>
                <a:schemeClr val="tx2">
                  <a:lumMod val="75000"/>
                  <a:lumOff val="25000"/>
                </a:schemeClr>
              </a:solidFill>
            </a:endParaRPr>
          </a:p>
          <a:p>
            <a:pPr marL="0" indent="0">
              <a:lnSpc>
                <a:spcPct val="114000"/>
              </a:lnSpc>
              <a:spcBef>
                <a:spcPts val="600"/>
              </a:spcBef>
              <a:buClr>
                <a:srgbClr val="32669A"/>
              </a:buClr>
              <a:buFont typeface="Arial" panose="020B0604020202020204" pitchFamily="34" charset="0"/>
              <a:buNone/>
            </a:pPr>
            <a:r>
              <a:rPr lang="en-US" sz="2800" dirty="0">
                <a:solidFill>
                  <a:schemeClr val="tx2">
                    <a:lumMod val="75000"/>
                    <a:lumOff val="25000"/>
                  </a:schemeClr>
                </a:solidFill>
              </a:rPr>
              <a:t>We will be talking more about the Health Care Needs Process during the Process section which will be on [insert day/date/time].</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23</a:t>
            </a:fld>
            <a:endParaRPr lang="en-US"/>
          </a:p>
        </p:txBody>
      </p:sp>
    </p:spTree>
    <p:extLst>
      <p:ext uri="{BB962C8B-B14F-4D97-AF65-F5344CB8AC3E}">
        <p14:creationId xmlns:p14="http://schemas.microsoft.com/office/powerpoint/2010/main" val="2147019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spcBef>
                <a:spcPts val="600"/>
              </a:spcBef>
              <a:buClr>
                <a:srgbClr val="32669A"/>
              </a:buClr>
              <a:buFont typeface="Wingdings" panose="05000000000000000000" pitchFamily="2" charset="2"/>
              <a:buNone/>
            </a:pPr>
            <a:r>
              <a:rPr lang="en-US" b="1" dirty="0"/>
              <a:t>Direct Threat to Others</a:t>
            </a:r>
          </a:p>
          <a:p>
            <a:pPr marL="0" indent="0">
              <a:lnSpc>
                <a:spcPct val="114000"/>
              </a:lnSpc>
              <a:spcBef>
                <a:spcPts val="600"/>
              </a:spcBef>
              <a:buClr>
                <a:srgbClr val="32669A"/>
              </a:buClr>
              <a:buFont typeface="Wingdings" panose="05000000000000000000" pitchFamily="2" charset="2"/>
              <a:buNone/>
            </a:pPr>
            <a:endParaRPr lang="en-US" dirty="0"/>
          </a:p>
          <a:p>
            <a:pPr marL="0" indent="0">
              <a:lnSpc>
                <a:spcPct val="114000"/>
              </a:lnSpc>
              <a:spcBef>
                <a:spcPts val="600"/>
              </a:spcBef>
              <a:buClr>
                <a:srgbClr val="32669A"/>
              </a:buClr>
              <a:buFont typeface="Wingdings" panose="05000000000000000000" pitchFamily="2" charset="2"/>
              <a:buNone/>
            </a:pPr>
            <a:r>
              <a:rPr lang="en-US" dirty="0"/>
              <a:t>The Individualized Assessment of Possible Direct Threat (Form 2-04) is completed i</a:t>
            </a:r>
            <a:r>
              <a:rPr lang="en-US" sz="2800" dirty="0">
                <a:solidFill>
                  <a:schemeClr val="tx2">
                    <a:lumMod val="75000"/>
                    <a:lumOff val="25000"/>
                  </a:schemeClr>
                </a:solidFill>
              </a:rPr>
              <a:t>f the </a:t>
            </a:r>
            <a:r>
              <a:rPr lang="en-US" sz="2800" b="1" dirty="0">
                <a:solidFill>
                  <a:schemeClr val="tx2">
                    <a:lumMod val="75000"/>
                    <a:lumOff val="25000"/>
                  </a:schemeClr>
                </a:solidFill>
              </a:rPr>
              <a:t>qualified health professional</a:t>
            </a:r>
            <a:r>
              <a:rPr lang="en-US" sz="2800" dirty="0">
                <a:solidFill>
                  <a:schemeClr val="tx2">
                    <a:lumMod val="75000"/>
                    <a:lumOff val="25000"/>
                  </a:schemeClr>
                </a:solidFill>
              </a:rPr>
              <a:t> on the File Review Team determines that a</a:t>
            </a:r>
            <a:r>
              <a:rPr lang="en-US" sz="2400" dirty="0">
                <a:solidFill>
                  <a:schemeClr val="tx2">
                    <a:lumMod val="75000"/>
                    <a:lumOff val="25000"/>
                  </a:schemeClr>
                </a:solidFill>
              </a:rPr>
              <a:t>n applicant or student may pose a </a:t>
            </a:r>
            <a:r>
              <a:rPr lang="en-US" sz="2400" b="1" dirty="0">
                <a:solidFill>
                  <a:srgbClr val="32669A"/>
                </a:solidFill>
              </a:rPr>
              <a:t>significant risk of substantial harm to the health or safety of others </a:t>
            </a:r>
            <a:r>
              <a:rPr lang="en-US" sz="2400" dirty="0">
                <a:solidFill>
                  <a:schemeClr val="tx2">
                    <a:lumMod val="75000"/>
                    <a:lumOff val="25000"/>
                  </a:schemeClr>
                </a:solidFill>
              </a:rPr>
              <a:t>that cannot be eliminated or reduced sufficiently by disability accommodations. </a:t>
            </a:r>
            <a:endParaRPr lang="en-US" sz="1400" b="1" dirty="0">
              <a:solidFill>
                <a:schemeClr val="tx2">
                  <a:lumMod val="75000"/>
                  <a:lumOff val="25000"/>
                </a:schemeClr>
              </a:solidFill>
              <a:latin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24</a:t>
            </a:fld>
            <a:endParaRPr lang="en-US"/>
          </a:p>
        </p:txBody>
      </p:sp>
    </p:spTree>
    <p:extLst>
      <p:ext uri="{BB962C8B-B14F-4D97-AF65-F5344CB8AC3E}">
        <p14:creationId xmlns:p14="http://schemas.microsoft.com/office/powerpoint/2010/main" val="3888839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a:bodyPr>
          <a:lstStyle/>
          <a:p>
            <a:pPr marL="0" marR="0" lvl="0" indent="0" algn="l" defTabSz="931774">
              <a:spcBef>
                <a:spcPts val="600"/>
              </a:spcBef>
              <a:spcAft>
                <a:spcPts val="600"/>
              </a:spcAft>
              <a:buClrTx/>
              <a:buSzTx/>
              <a:buFontTx/>
              <a:buNone/>
              <a:tabLst/>
              <a:defRPr/>
            </a:pPr>
            <a:r>
              <a:rPr lang="en-US" b="0" dirty="0"/>
              <a:t>Now let’s review the </a:t>
            </a:r>
            <a:r>
              <a:rPr lang="en-US" b="1" dirty="0"/>
              <a:t>Other Possible Applicant File Review Outcomes.</a:t>
            </a:r>
          </a:p>
          <a:p>
            <a:pPr marL="0" marR="0" lvl="0" indent="0" algn="l" defTabSz="931774">
              <a:spcBef>
                <a:spcPts val="600"/>
              </a:spcBef>
              <a:spcAft>
                <a:spcPts val="600"/>
              </a:spcAft>
              <a:buClrTx/>
              <a:buSzTx/>
              <a:buFontTx/>
              <a:buNone/>
              <a:tabLst/>
              <a:defRPr/>
            </a:pPr>
            <a:endParaRPr lang="en-US" dirty="0"/>
          </a:p>
          <a:p>
            <a:pPr marL="0" marR="0" lvl="0" indent="0" algn="l" defTabSz="931774">
              <a:spcBef>
                <a:spcPts val="600"/>
              </a:spcBef>
              <a:spcAft>
                <a:spcPts val="6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25</a:t>
            </a:fld>
            <a:endParaRPr lang="ko-KR" altLang="en-US"/>
          </a:p>
        </p:txBody>
      </p:sp>
    </p:spTree>
    <p:extLst>
      <p:ext uri="{BB962C8B-B14F-4D97-AF65-F5344CB8AC3E}">
        <p14:creationId xmlns:p14="http://schemas.microsoft.com/office/powerpoint/2010/main" val="4186127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spcBef>
                <a:spcPts val="600"/>
              </a:spcBef>
              <a:buClr>
                <a:srgbClr val="32669A"/>
              </a:buClr>
              <a:buFont typeface="Wingdings" panose="05000000000000000000" pitchFamily="2" charset="2"/>
              <a:buNone/>
            </a:pPr>
            <a:r>
              <a:rPr lang="en-US" b="1" dirty="0"/>
              <a:t>Withdrawal of Application</a:t>
            </a:r>
          </a:p>
          <a:p>
            <a:pPr marL="0" indent="0">
              <a:lnSpc>
                <a:spcPct val="114000"/>
              </a:lnSpc>
              <a:spcBef>
                <a:spcPts val="600"/>
              </a:spcBef>
              <a:buClr>
                <a:srgbClr val="32669A"/>
              </a:buClr>
              <a:buFont typeface="Wingdings" panose="05000000000000000000" pitchFamily="2" charset="2"/>
              <a:buNone/>
            </a:pPr>
            <a:endParaRPr lang="en-US" dirty="0"/>
          </a:p>
          <a:p>
            <a:pPr marL="0" indent="0">
              <a:lnSpc>
                <a:spcPct val="114000"/>
              </a:lnSpc>
              <a:spcBef>
                <a:spcPts val="600"/>
              </a:spcBef>
              <a:buClr>
                <a:srgbClr val="32669A"/>
              </a:buClr>
              <a:buFont typeface="Wingdings" panose="05000000000000000000" pitchFamily="2" charset="2"/>
              <a:buNone/>
            </a:pPr>
            <a:r>
              <a:rPr lang="en-US" dirty="0"/>
              <a:t>A withdrawal of application is relatively straightforward in that if an </a:t>
            </a:r>
            <a:r>
              <a:rPr lang="en-US" sz="1200" dirty="0">
                <a:solidFill>
                  <a:schemeClr val="tx2">
                    <a:lumMod val="75000"/>
                    <a:lumOff val="25000"/>
                  </a:schemeClr>
                </a:solidFill>
              </a:rPr>
              <a:t>applicant </a:t>
            </a:r>
            <a:r>
              <a:rPr lang="en-US" sz="1200" b="1" dirty="0">
                <a:solidFill>
                  <a:srgbClr val="32669A"/>
                </a:solidFill>
              </a:rPr>
              <a:t>is no longer interested </a:t>
            </a:r>
            <a:r>
              <a:rPr lang="en-US" sz="1200" dirty="0">
                <a:solidFill>
                  <a:schemeClr val="tx2">
                    <a:lumMod val="75000"/>
                    <a:lumOff val="25000"/>
                  </a:schemeClr>
                </a:solidFill>
              </a:rPr>
              <a:t>in attending Job Corps and </a:t>
            </a:r>
            <a:r>
              <a:rPr lang="en-US" sz="1200" b="1" dirty="0">
                <a:solidFill>
                  <a:srgbClr val="32669A"/>
                </a:solidFill>
              </a:rPr>
              <a:t>withdraws their application</a:t>
            </a:r>
            <a:r>
              <a:rPr lang="en-US" sz="1200" dirty="0">
                <a:solidFill>
                  <a:schemeClr val="tx2">
                    <a:lumMod val="75000"/>
                    <a:lumOff val="25000"/>
                  </a:schemeClr>
                </a:solidFill>
              </a:rPr>
              <a:t>, the applicant file should be electronically returned to Admissions Services. </a:t>
            </a:r>
            <a:r>
              <a:rPr lang="en-US" sz="1100" dirty="0">
                <a:solidFill>
                  <a:schemeClr val="tx2">
                    <a:lumMod val="75000"/>
                    <a:lumOff val="25000"/>
                  </a:schemeClr>
                </a:solidFill>
              </a:rPr>
              <a:t>If the withdrawal request was made in writing, hard copy or electronically, copies of the withdrawal request must be maintained.</a:t>
            </a:r>
            <a:endParaRPr lang="en-US" sz="1100" b="1" dirty="0">
              <a:solidFill>
                <a:schemeClr val="tx2">
                  <a:lumMod val="75000"/>
                  <a:lumOff val="25000"/>
                </a:schemeClr>
              </a:solidFill>
              <a:latin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26</a:t>
            </a:fld>
            <a:endParaRPr lang="en-US"/>
          </a:p>
        </p:txBody>
      </p:sp>
    </p:spTree>
    <p:extLst>
      <p:ext uri="{BB962C8B-B14F-4D97-AF65-F5344CB8AC3E}">
        <p14:creationId xmlns:p14="http://schemas.microsoft.com/office/powerpoint/2010/main" val="4142432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Incomplete Application</a:t>
            </a:r>
          </a:p>
          <a:p>
            <a:endParaRPr lang="en-US" dirty="0"/>
          </a:p>
          <a:p>
            <a:r>
              <a:rPr lang="en-US" dirty="0"/>
              <a:t>What is the difference between an incomplete application and a withdrawal of application. As we just discussed, a withdrawal of application occurs when an applicant has withdrawn their interest in attending Job Corps. An incomplete application is when the center File Review Team is unable to complete a required component of the applicant file review process, meaning either an inability to reach the applicant to complete the clinical interview or to complete barrier removal considerations (i.e., disability accommodations when recommending denial based on health care needs or direct threat). One important note – the center FRT must collaborate with Admissions Services to determine whether they can reach the applicant or not as well. </a:t>
            </a:r>
          </a:p>
          <a:p>
            <a:endParaRPr lang="en-US" dirty="0"/>
          </a:p>
          <a:p>
            <a:r>
              <a:rPr lang="en-US" dirty="0"/>
              <a:t>If neither the FRT nor Admissions Services staff is able to reach the applicant, then the FRT must:</a:t>
            </a:r>
          </a:p>
          <a:p>
            <a:endParaRPr lang="en-US" dirty="0"/>
          </a:p>
          <a:p>
            <a:pPr marL="914400" lvl="1" indent="-457200">
              <a:spcBef>
                <a:spcPts val="600"/>
              </a:spcBef>
              <a:buClr>
                <a:srgbClr val="32669A"/>
              </a:buClr>
              <a:buFont typeface="+mj-lt"/>
              <a:buAutoNum type="arabicPeriod"/>
            </a:pPr>
            <a:r>
              <a:rPr lang="en-US" sz="1200" dirty="0">
                <a:solidFill>
                  <a:schemeClr val="tx2">
                    <a:lumMod val="75000"/>
                    <a:lumOff val="25000"/>
                  </a:schemeClr>
                </a:solidFill>
              </a:rPr>
              <a:t>Have attempted to contact the applicant at least </a:t>
            </a:r>
            <a:r>
              <a:rPr lang="en-US" sz="1200" b="1" dirty="0">
                <a:solidFill>
                  <a:schemeClr val="tx2">
                    <a:lumMod val="75000"/>
                    <a:lumOff val="25000"/>
                  </a:schemeClr>
                </a:solidFill>
              </a:rPr>
              <a:t>twice</a:t>
            </a:r>
            <a:endParaRPr lang="en-US" sz="1200" dirty="0">
              <a:solidFill>
                <a:schemeClr val="tx2">
                  <a:lumMod val="75000"/>
                  <a:lumOff val="25000"/>
                </a:schemeClr>
              </a:solidFill>
            </a:endParaRPr>
          </a:p>
          <a:p>
            <a:pPr marL="914400" lvl="1" indent="-457200">
              <a:spcBef>
                <a:spcPts val="600"/>
              </a:spcBef>
              <a:buClr>
                <a:srgbClr val="32669A"/>
              </a:buClr>
              <a:buFont typeface="+mj-lt"/>
              <a:buAutoNum type="arabicPeriod"/>
            </a:pPr>
            <a:r>
              <a:rPr lang="en-US" sz="1200" dirty="0">
                <a:solidFill>
                  <a:schemeClr val="tx2">
                    <a:lumMod val="75000"/>
                    <a:lumOff val="25000"/>
                  </a:schemeClr>
                </a:solidFill>
              </a:rPr>
              <a:t>Document </a:t>
            </a:r>
            <a:r>
              <a:rPr lang="en-US" sz="1200" b="1" dirty="0">
                <a:solidFill>
                  <a:schemeClr val="tx2">
                    <a:lumMod val="75000"/>
                    <a:lumOff val="25000"/>
                  </a:schemeClr>
                </a:solidFill>
              </a:rPr>
              <a:t>each attempted contact </a:t>
            </a:r>
            <a:r>
              <a:rPr lang="en-US" sz="1200" dirty="0">
                <a:solidFill>
                  <a:schemeClr val="tx2">
                    <a:lumMod val="75000"/>
                    <a:lumOff val="25000"/>
                  </a:schemeClr>
                </a:solidFill>
              </a:rPr>
              <a:t>in an </a:t>
            </a:r>
            <a:r>
              <a:rPr lang="en-US" sz="1200" b="1" dirty="0">
                <a:solidFill>
                  <a:schemeClr val="tx2">
                    <a:lumMod val="75000"/>
                    <a:lumOff val="25000"/>
                  </a:schemeClr>
                </a:solidFill>
              </a:rPr>
              <a:t>applicant contact log</a:t>
            </a:r>
          </a:p>
          <a:p>
            <a:pPr marL="914400" lvl="1" indent="-457200">
              <a:spcBef>
                <a:spcPts val="600"/>
              </a:spcBef>
              <a:buClr>
                <a:srgbClr val="32669A"/>
              </a:buClr>
              <a:buFont typeface="+mj-lt"/>
              <a:buAutoNum type="arabicPeriod"/>
            </a:pPr>
            <a:r>
              <a:rPr lang="en-US" sz="1200" dirty="0">
                <a:solidFill>
                  <a:schemeClr val="tx2">
                    <a:lumMod val="75000"/>
                    <a:lumOff val="25000"/>
                  </a:schemeClr>
                </a:solidFill>
              </a:rPr>
              <a:t>Maintain a </a:t>
            </a:r>
            <a:r>
              <a:rPr lang="en-US" sz="1200" b="1" dirty="0">
                <a:solidFill>
                  <a:schemeClr val="tx2">
                    <a:lumMod val="75000"/>
                    <a:lumOff val="25000"/>
                  </a:schemeClr>
                </a:solidFill>
              </a:rPr>
              <a:t>copy</a:t>
            </a:r>
            <a:r>
              <a:rPr lang="en-US" sz="1200" dirty="0">
                <a:solidFill>
                  <a:schemeClr val="tx2">
                    <a:lumMod val="75000"/>
                    <a:lumOff val="25000"/>
                  </a:schemeClr>
                </a:solidFill>
              </a:rPr>
              <a:t> of the applicant contact log </a:t>
            </a:r>
          </a:p>
          <a:p>
            <a:pPr marL="914400" lvl="1" indent="-457200">
              <a:spcBef>
                <a:spcPts val="600"/>
              </a:spcBef>
              <a:buClr>
                <a:srgbClr val="32669A"/>
              </a:buClr>
              <a:buFont typeface="+mj-lt"/>
              <a:buAutoNum type="arabicPeriod"/>
            </a:pPr>
            <a:r>
              <a:rPr lang="en-US" sz="1200" dirty="0">
                <a:solidFill>
                  <a:schemeClr val="tx2">
                    <a:lumMod val="75000"/>
                    <a:lumOff val="25000"/>
                  </a:schemeClr>
                </a:solidFill>
              </a:rPr>
              <a:t>Provide the contact log information to the </a:t>
            </a:r>
            <a:r>
              <a:rPr lang="en-US" sz="1200" b="1" dirty="0">
                <a:solidFill>
                  <a:schemeClr val="tx2">
                    <a:lumMod val="75000"/>
                    <a:lumOff val="25000"/>
                  </a:schemeClr>
                </a:solidFill>
              </a:rPr>
              <a:t>center Records Department </a:t>
            </a:r>
            <a:r>
              <a:rPr lang="en-US" sz="1200" dirty="0">
                <a:solidFill>
                  <a:schemeClr val="tx2">
                    <a:lumMod val="75000"/>
                    <a:lumOff val="25000"/>
                  </a:schemeClr>
                </a:solidFill>
              </a:rPr>
              <a:t>to include in the </a:t>
            </a:r>
            <a:r>
              <a:rPr lang="en-US" sz="1200" b="1" dirty="0">
                <a:solidFill>
                  <a:schemeClr val="tx2">
                    <a:lumMod val="75000"/>
                    <a:lumOff val="25000"/>
                  </a:schemeClr>
                </a:solidFill>
              </a:rPr>
              <a:t>Center File Review Tracking Log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75000"/>
                    <a:lumOff val="25000"/>
                  </a:schemeClr>
                </a:solidFill>
              </a:rPr>
              <a:t>If the application is in </a:t>
            </a:r>
            <a:r>
              <a:rPr lang="en-US" sz="1200" b="1" dirty="0">
                <a:solidFill>
                  <a:srgbClr val="32669A"/>
                </a:solidFill>
              </a:rPr>
              <a:t>regional review</a:t>
            </a:r>
            <a:r>
              <a:rPr lang="en-US" sz="1200" dirty="0">
                <a:solidFill>
                  <a:schemeClr val="tx2">
                    <a:lumMod val="75000"/>
                    <a:lumOff val="25000"/>
                  </a:schemeClr>
                </a:solidFill>
              </a:rPr>
              <a:t>, the center must NOT return the file electronically to Admissions Services because the outcome of the application review is now in the purview of the Regional Office. The center must notify the regional reviewer via email and upload any supporting documentation including the applicant contact log into the Wellness and Accommodation E-Folder labeled “Other.”</a:t>
            </a:r>
            <a:endParaRPr lang="en-US" sz="1200" b="1" dirty="0">
              <a:solidFill>
                <a:schemeClr val="tx2">
                  <a:lumMod val="75000"/>
                  <a:lumOff val="25000"/>
                </a:schemeClr>
              </a:solidFill>
              <a:latin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27</a:t>
            </a:fld>
            <a:endParaRPr lang="en-US"/>
          </a:p>
        </p:txBody>
      </p:sp>
    </p:spTree>
    <p:extLst>
      <p:ext uri="{BB962C8B-B14F-4D97-AF65-F5344CB8AC3E}">
        <p14:creationId xmlns:p14="http://schemas.microsoft.com/office/powerpoint/2010/main" val="2597233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spcBef>
                <a:spcPts val="600"/>
              </a:spcBef>
              <a:buClr>
                <a:srgbClr val="32669A"/>
              </a:buClr>
              <a:buFont typeface="Wingdings" panose="05000000000000000000" pitchFamily="2" charset="2"/>
              <a:buNone/>
            </a:pPr>
            <a:r>
              <a:rPr lang="en-US" b="1"/>
              <a:t>Error in the Initial Eligibility Process.</a:t>
            </a:r>
            <a:r>
              <a:rPr lang="en-US"/>
              <a:t> This has been an informal category in the past and not included in the PRH. This outcome should only occur very rarely and is different than a “new information” recommendation of denial. </a:t>
            </a:r>
            <a:r>
              <a:rPr lang="en-US" sz="1200">
                <a:solidFill>
                  <a:schemeClr val="tx2">
                    <a:lumMod val="75000"/>
                    <a:lumOff val="25000"/>
                  </a:schemeClr>
                </a:solidFill>
              </a:rPr>
              <a:t>If the center FRT identifies a </a:t>
            </a:r>
            <a:r>
              <a:rPr lang="en-US" sz="1200" b="1">
                <a:solidFill>
                  <a:schemeClr val="tx2">
                    <a:lumMod val="75000"/>
                    <a:lumOff val="25000"/>
                  </a:schemeClr>
                </a:solidFill>
              </a:rPr>
              <a:t>potential eligibility concern</a:t>
            </a:r>
            <a:r>
              <a:rPr lang="en-US" sz="1200">
                <a:solidFill>
                  <a:schemeClr val="tx2">
                    <a:lumMod val="75000"/>
                    <a:lumOff val="25000"/>
                  </a:schemeClr>
                </a:solidFill>
              </a:rPr>
              <a:t> that occurred as a potential error in the </a:t>
            </a:r>
            <a:r>
              <a:rPr lang="en-US" sz="1200" b="1">
                <a:solidFill>
                  <a:srgbClr val="32669A"/>
                </a:solidFill>
              </a:rPr>
              <a:t>initial</a:t>
            </a:r>
            <a:r>
              <a:rPr lang="en-US" sz="1200">
                <a:solidFill>
                  <a:schemeClr val="tx2">
                    <a:lumMod val="75000"/>
                    <a:lumOff val="25000"/>
                  </a:schemeClr>
                </a:solidFill>
              </a:rPr>
              <a:t> </a:t>
            </a:r>
            <a:r>
              <a:rPr lang="en-US" sz="1200" b="1">
                <a:solidFill>
                  <a:srgbClr val="32669A"/>
                </a:solidFill>
              </a:rPr>
              <a:t>eligibility review process</a:t>
            </a:r>
            <a:r>
              <a:rPr lang="en-US" sz="1200">
                <a:solidFill>
                  <a:schemeClr val="tx2">
                    <a:lumMod val="75000"/>
                    <a:lumOff val="25000"/>
                  </a:schemeClr>
                </a:solidFill>
              </a:rPr>
              <a:t>, then the center should contact the Program Manager for guidance. If the initial eligibility determination was made in error as determined by the respective Regional Office, then the file may be returned to Admissions Services.</a:t>
            </a:r>
          </a:p>
          <a:p>
            <a:pPr marL="0" indent="0">
              <a:lnSpc>
                <a:spcPct val="114000"/>
              </a:lnSpc>
              <a:spcBef>
                <a:spcPts val="600"/>
              </a:spcBef>
              <a:buClr>
                <a:srgbClr val="32669A"/>
              </a:buClr>
              <a:buFont typeface="Wingdings" panose="05000000000000000000" pitchFamily="2" charset="2"/>
              <a:buNone/>
            </a:pPr>
            <a:endParaRPr lang="en-US" sz="1200" b="1">
              <a:solidFill>
                <a:schemeClr val="tx2">
                  <a:lumMod val="75000"/>
                  <a:lumOff val="25000"/>
                </a:schemeClr>
              </a:solidFill>
              <a:latin typeface="Calibri Light" panose="020F0302020204030204" pitchFamily="34" charset="0"/>
            </a:endParaRPr>
          </a:p>
          <a:p>
            <a:pPr marL="0" marR="0" lvl="0" indent="0" algn="l" defTabSz="914400" rtl="0" eaLnBrk="1" fontAlgn="auto" latinLnBrk="0" hangingPunct="1">
              <a:lnSpc>
                <a:spcPct val="114000"/>
              </a:lnSpc>
              <a:spcBef>
                <a:spcPts val="600"/>
              </a:spcBef>
              <a:spcAft>
                <a:spcPts val="0"/>
              </a:spcAft>
              <a:buClr>
                <a:srgbClr val="32669A"/>
              </a:buClr>
              <a:buSzTx/>
              <a:buFont typeface="Wingdings" panose="05000000000000000000" pitchFamily="2" charset="2"/>
              <a:buNone/>
              <a:tabLst/>
              <a:defRPr/>
            </a:pPr>
            <a:r>
              <a:rPr lang="en-US" b="1">
                <a:solidFill>
                  <a:srgbClr val="32669A"/>
                </a:solidFill>
              </a:rPr>
              <a:t>What is the difference between “new information” that may make an individual now ineligible for the program and an error in the initial eligibility process?</a:t>
            </a:r>
            <a:endParaRPr lang="en-US" b="1">
              <a:solidFill>
                <a:srgbClr val="32669A"/>
              </a:solidFill>
              <a:cs typeface="Calibri"/>
            </a:endParaRPr>
          </a:p>
          <a:p>
            <a:pPr marL="0" indent="0">
              <a:lnSpc>
                <a:spcPct val="114000"/>
              </a:lnSpc>
              <a:spcBef>
                <a:spcPts val="600"/>
              </a:spcBef>
              <a:buClr>
                <a:srgbClr val="32669A"/>
              </a:buClr>
              <a:buFont typeface="Wingdings" panose="05000000000000000000" pitchFamily="2" charset="2"/>
              <a:buNone/>
            </a:pPr>
            <a:endParaRPr lang="en-US" sz="1200" b="1">
              <a:solidFill>
                <a:schemeClr val="tx2">
                  <a:lumMod val="75000"/>
                  <a:lumOff val="25000"/>
                </a:schemeClr>
              </a:solidFill>
              <a:latin typeface="Calibri Light" panose="020F0302020204030204" pitchFamily="34" charset="0"/>
            </a:endParaRPr>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28</a:t>
            </a:fld>
            <a:endParaRPr lang="en-US"/>
          </a:p>
        </p:txBody>
      </p:sp>
    </p:spTree>
    <p:extLst>
      <p:ext uri="{BB962C8B-B14F-4D97-AF65-F5344CB8AC3E}">
        <p14:creationId xmlns:p14="http://schemas.microsoft.com/office/powerpoint/2010/main" val="1470551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Review – New Information vs Error in Eligibility</a:t>
            </a:r>
          </a:p>
          <a:p>
            <a:endParaRPr lang="en-US"/>
          </a:p>
          <a:p>
            <a:r>
              <a:rPr lang="en-US"/>
              <a:t>Let’s Review the differences between a new information recommendation of denial and a determination of a possible error in eligibility.</a:t>
            </a:r>
          </a:p>
          <a:p>
            <a:endParaRPr lang="en-US"/>
          </a:p>
          <a:p>
            <a:r>
              <a:rPr lang="en-US" b="1"/>
              <a:t>New Information</a:t>
            </a:r>
          </a:p>
          <a:p>
            <a:r>
              <a:rPr lang="en-US" b="1"/>
              <a:t>There are some key words that distinguish the differences between these two categories:</a:t>
            </a:r>
          </a:p>
          <a:p>
            <a:endParaRPr lang="en-US" b="1"/>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ko-KR">
                <a:solidFill>
                  <a:srgbClr val="646267"/>
                </a:solidFill>
              </a:rPr>
              <a:t>New information that makes the applicant </a:t>
            </a:r>
            <a:r>
              <a:rPr kumimoji="1" lang="en-US" altLang="ko-KR" b="1" u="sng">
                <a:solidFill>
                  <a:srgbClr val="646267"/>
                </a:solidFill>
              </a:rPr>
              <a:t>“newly” ineligible</a:t>
            </a:r>
            <a:r>
              <a:rPr kumimoji="1" lang="en-US" altLang="ko-KR" b="1">
                <a:solidFill>
                  <a:srgbClr val="646267"/>
                </a:solidFill>
              </a:rPr>
              <a:t>; </a:t>
            </a:r>
            <a:r>
              <a:rPr kumimoji="1" lang="en-US" altLang="ko-KR">
                <a:solidFill>
                  <a:srgbClr val="646267"/>
                </a:solidFill>
              </a:rPr>
              <a:t>information Admissions Services staff could not have known at the time of the original certification (e.g., incarceration occurs during center file review).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ko-KR">
                <a:solidFill>
                  <a:srgbClr val="646267"/>
                </a:solidFill>
              </a:rPr>
              <a:t>Center recommends denial of enrollment via </a:t>
            </a:r>
            <a:r>
              <a:rPr kumimoji="1" lang="en-US" altLang="ko-KR" i="1">
                <a:solidFill>
                  <a:srgbClr val="646267"/>
                </a:solidFill>
              </a:rPr>
              <a:t>Notify Regional Review </a:t>
            </a:r>
            <a:r>
              <a:rPr kumimoji="1" lang="en-US" altLang="ko-KR">
                <a:solidFill>
                  <a:srgbClr val="646267"/>
                </a:solidFill>
              </a:rPr>
              <a:t>in CIS.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ko-KR">
              <a:solidFill>
                <a:srgbClr val="646267"/>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ko-KR" b="1">
                <a:solidFill>
                  <a:srgbClr val="646267"/>
                </a:solidFill>
              </a:rPr>
              <a:t>Error in Eligibility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ko-KR">
                <a:solidFill>
                  <a:srgbClr val="646267"/>
                </a:solidFill>
              </a:rPr>
              <a:t>Center reviews information </a:t>
            </a:r>
            <a:r>
              <a:rPr kumimoji="1" lang="en-US" altLang="ko-KR" b="1">
                <a:solidFill>
                  <a:srgbClr val="646267"/>
                </a:solidFill>
              </a:rPr>
              <a:t>KNOWN</a:t>
            </a:r>
            <a:r>
              <a:rPr kumimoji="1" lang="en-US" altLang="ko-KR">
                <a:solidFill>
                  <a:srgbClr val="646267"/>
                </a:solidFill>
              </a:rPr>
              <a:t> by Admissions Services at the time of the initial eligibility certification and believes the applicant was </a:t>
            </a:r>
            <a:r>
              <a:rPr kumimoji="1" lang="en-US" altLang="ko-KR" b="1">
                <a:solidFill>
                  <a:srgbClr val="646267"/>
                </a:solidFill>
              </a:rPr>
              <a:t>never</a:t>
            </a:r>
            <a:r>
              <a:rPr kumimoji="1" lang="en-US" altLang="ko-KR">
                <a:solidFill>
                  <a:srgbClr val="646267"/>
                </a:solidFill>
              </a:rPr>
              <a:t> eligible.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ko-KR">
                <a:solidFill>
                  <a:srgbClr val="646267"/>
                </a:solidFill>
                <a:ea typeface="맑은 고딕"/>
              </a:rPr>
              <a:t>Center contacts (calls or emails) the DOL Program Manager for discussion/review.</a:t>
            </a:r>
            <a:endParaRPr lang="en-US" altLang="ko-KR">
              <a:solidFill>
                <a:srgbClr val="646267"/>
              </a:solidFill>
              <a:ea typeface="맑은 고딕"/>
              <a:cs typeface="Calibri"/>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29</a:t>
            </a:fld>
            <a:endParaRPr lang="en-US"/>
          </a:p>
        </p:txBody>
      </p:sp>
    </p:spTree>
    <p:extLst>
      <p:ext uri="{BB962C8B-B14F-4D97-AF65-F5344CB8AC3E}">
        <p14:creationId xmlns:p14="http://schemas.microsoft.com/office/powerpoint/2010/main" val="782180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193F3-27C4-D7C2-7A07-F2AF9069FC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A6A09-F68A-AFA5-4585-A71B5C6E83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1A134-2ADC-88C6-BD07-93204A67EE95}"/>
              </a:ext>
            </a:extLst>
          </p:cNvPr>
          <p:cNvSpPr>
            <a:spLocks noGrp="1"/>
          </p:cNvSpPr>
          <p:nvPr>
            <p:ph type="body" idx="1"/>
          </p:nvPr>
        </p:nvSpPr>
        <p:spPr>
          <a:xfrm>
            <a:off x="701039" y="4473892"/>
            <a:ext cx="5591811" cy="366045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Center File Review Tracking Log (CFRTL)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It is critically important to understand the policy requirements related to maintaining and managing the tracking of the applicant file review process for several reasons: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a:t>To ensure that the process is documented consistently and accurately.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a:t>To ensure that all components of the process are documented should there be a civil rights complaint.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a:t>To ensure that all applications are reviewed to a final disposition except for those electronically returned to Admissions Services for allowable policy reasons.</a:t>
            </a:r>
          </a:p>
          <a:p>
            <a:pPr marL="0" marR="0" lvl="0" indent="0" algn="l" defTabSz="931774">
              <a:spcBef>
                <a:spcPts val="600"/>
              </a:spcBef>
              <a:spcAft>
                <a:spcPts val="600"/>
              </a:spcAft>
              <a:buClrTx/>
              <a:buSzTx/>
              <a:buFontTx/>
              <a:buNone/>
              <a:tabLst/>
              <a:defRPr/>
            </a:pPr>
            <a:endParaRPr lang="en-US"/>
          </a:p>
        </p:txBody>
      </p:sp>
      <p:sp>
        <p:nvSpPr>
          <p:cNvPr id="4" name="Slide Number Placeholder 3">
            <a:extLst>
              <a:ext uri="{FF2B5EF4-FFF2-40B4-BE49-F238E27FC236}">
                <a16:creationId xmlns:a16="http://schemas.microsoft.com/office/drawing/2014/main" id="{1973A8A8-3A0D-B9E4-F553-264B1FD0AE76}"/>
              </a:ext>
            </a:extLst>
          </p:cNvPr>
          <p:cNvSpPr>
            <a:spLocks noGrp="1"/>
          </p:cNvSpPr>
          <p:nvPr>
            <p:ph type="sldNum" sz="quarter" idx="5"/>
          </p:nvPr>
        </p:nvSpPr>
        <p:spPr/>
        <p:txBody>
          <a:bodyPr/>
          <a:lstStyle/>
          <a:p>
            <a:fld id="{11E076B6-4D87-4A02-80B8-4B5E6B06187E}" type="slidenum">
              <a:rPr lang="ko-KR" altLang="en-US" smtClean="0"/>
              <a:t>3</a:t>
            </a:fld>
            <a:endParaRPr lang="ko-KR" altLang="en-US"/>
          </a:p>
        </p:txBody>
      </p:sp>
    </p:spTree>
    <p:extLst>
      <p:ext uri="{BB962C8B-B14F-4D97-AF65-F5344CB8AC3E}">
        <p14:creationId xmlns:p14="http://schemas.microsoft.com/office/powerpoint/2010/main" val="2468191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2">
                    <a:lumMod val="75000"/>
                    <a:lumOff val="25000"/>
                  </a:schemeClr>
                </a:solidFill>
              </a:rPr>
              <a:t>Residential Settings or Hospitalization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75000"/>
                    <a:lumOff val="25000"/>
                  </a:schemeClr>
                </a:solidFill>
              </a:rPr>
              <a:t>First, an applicant being in a residential setting or hospitalized does not mean that their file is automatically returned to Admissions Services! These applicants must be treated the same as all applicants.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75000"/>
                    <a:lumOff val="25000"/>
                  </a:schemeClr>
                </a:solidFill>
              </a:rPr>
              <a:t>If an applicant is in a treatment facility, residential program, or is currently hospitalized, the center FRT and/or Disability Accommodation Committee (DAC) must make at least </a:t>
            </a:r>
            <a:r>
              <a:rPr lang="en-US" sz="1200" b="1" u="sng" dirty="0">
                <a:solidFill>
                  <a:schemeClr val="tx2">
                    <a:lumMod val="75000"/>
                    <a:lumOff val="25000"/>
                  </a:schemeClr>
                </a:solidFill>
              </a:rPr>
              <a:t>two attempts </a:t>
            </a:r>
            <a:r>
              <a:rPr lang="en-US" sz="1200" dirty="0">
                <a:solidFill>
                  <a:schemeClr val="tx2">
                    <a:lumMod val="75000"/>
                    <a:lumOff val="25000"/>
                  </a:schemeClr>
                </a:solidFill>
              </a:rPr>
              <a:t>to contact the applicant using contact information provided in the applicant file in order to complete the applicant file review process and either make a determination of enrollment or recommend denial.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75000"/>
                    <a:lumOff val="25000"/>
                  </a:schemeClr>
                </a:solidFill>
              </a:rPr>
              <a:t>If the center can reach the applicant, the center may not return the applicant file to Admissions Services but must process the recommendation of enrollment or denial unless the applicant states that they wish to withdraw their application.</a:t>
            </a:r>
            <a:endParaRPr lang="en-US" sz="1200" b="1" dirty="0">
              <a:solidFill>
                <a:schemeClr val="tx2">
                  <a:lumMod val="75000"/>
                  <a:lumOff val="25000"/>
                </a:schemeClr>
              </a:solidFill>
              <a:latin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75000"/>
                    <a:lumOff val="25000"/>
                  </a:schemeClr>
                </a:solidFill>
              </a:rPr>
              <a:t>If the center is unable to reach the applicant, then the center must document the attempts to contact and then may electronically return the file to Admissions Services due to the inability to complete the application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2">
                    <a:lumMod val="75000"/>
                    <a:lumOff val="25000"/>
                  </a:schemeClr>
                </a:solidFill>
              </a:rPr>
              <a:t>What if the center is unable to reach the applicant but the file is in Regional Review?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lumMod val="75000"/>
                    <a:lumOff val="25000"/>
                  </a:schemeClr>
                </a:solidFill>
              </a:rPr>
              <a:t>Contact the Regional Reviewer and let them know that the center has been unable to reach the applicant to complete a required contact (usually a clinical interview or the disability accommodation process) and the Regional Reviewer will manage the next steps.</a:t>
            </a:r>
            <a:endParaRPr lang="en-US" sz="1200" b="0" dirty="0">
              <a:solidFill>
                <a:schemeClr val="tx2">
                  <a:lumMod val="75000"/>
                  <a:lumOff val="25000"/>
                </a:schemeClr>
              </a:solidFill>
              <a:cs typeface="Calibri"/>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30</a:t>
            </a:fld>
            <a:endParaRPr lang="en-US"/>
          </a:p>
        </p:txBody>
      </p:sp>
    </p:spTree>
    <p:extLst>
      <p:ext uri="{BB962C8B-B14F-4D97-AF65-F5344CB8AC3E}">
        <p14:creationId xmlns:p14="http://schemas.microsoft.com/office/powerpoint/2010/main" val="344360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Other</a:t>
            </a:r>
          </a:p>
          <a:p>
            <a:endParaRPr lang="en-US" dirty="0"/>
          </a:p>
          <a:p>
            <a:r>
              <a:rPr lang="en-US" dirty="0"/>
              <a:t>The “OTHER” category serves as a valuable reminder that applicant files may not be returned </a:t>
            </a:r>
            <a:r>
              <a:rPr lang="en-US" sz="1200" dirty="0">
                <a:solidFill>
                  <a:schemeClr val="tx2">
                    <a:lumMod val="75000"/>
                    <a:lumOff val="25000"/>
                  </a:schemeClr>
                </a:solidFill>
              </a:rPr>
              <a:t>to Admissions Services if </a:t>
            </a:r>
            <a:r>
              <a:rPr lang="en-US" sz="1200" b="1" dirty="0">
                <a:solidFill>
                  <a:srgbClr val="32669A"/>
                </a:solidFill>
              </a:rPr>
              <a:t>outside the scope </a:t>
            </a:r>
            <a:r>
              <a:rPr lang="en-US" sz="1200" dirty="0">
                <a:solidFill>
                  <a:schemeClr val="tx2">
                    <a:lumMod val="75000"/>
                    <a:lumOff val="25000"/>
                  </a:schemeClr>
                </a:solidFill>
              </a:rPr>
              <a:t>of or in </a:t>
            </a:r>
            <a:r>
              <a:rPr lang="en-US" sz="1200" b="1" dirty="0">
                <a:solidFill>
                  <a:srgbClr val="32669A"/>
                </a:solidFill>
              </a:rPr>
              <a:t>conflict with Job Corps policy</a:t>
            </a:r>
            <a:r>
              <a:rPr lang="en-US" sz="1200" dirty="0">
                <a:solidFill>
                  <a:schemeClr val="tx2">
                    <a:lumMod val="75000"/>
                    <a:lumOff val="25000"/>
                  </a:schemeClr>
                </a:solidFill>
              </a:rPr>
              <a:t>. </a:t>
            </a:r>
          </a:p>
          <a:p>
            <a:endParaRPr lang="en-US" sz="1200" dirty="0">
              <a:solidFill>
                <a:schemeClr val="tx2">
                  <a:lumMod val="75000"/>
                  <a:lumOff val="25000"/>
                </a:schemeClr>
              </a:solidFill>
            </a:endParaRPr>
          </a:p>
          <a:p>
            <a:r>
              <a:rPr lang="en-US" sz="1200" dirty="0">
                <a:solidFill>
                  <a:schemeClr val="tx2">
                    <a:lumMod val="75000"/>
                    <a:lumOff val="25000"/>
                  </a:schemeClr>
                </a:solidFill>
              </a:rPr>
              <a:t>Examples:</a:t>
            </a:r>
          </a:p>
          <a:p>
            <a:pPr marL="342900" indent="-342900">
              <a:buFont typeface="Arial" panose="020B0604020202020204" pitchFamily="34" charset="0"/>
              <a:buChar char="•"/>
            </a:pPr>
            <a:r>
              <a:rPr lang="en-US" sz="2000" dirty="0">
                <a:solidFill>
                  <a:schemeClr val="tx2">
                    <a:lumMod val="75000"/>
                    <a:lumOff val="25000"/>
                  </a:schemeClr>
                </a:solidFill>
              </a:rPr>
              <a:t>Returning a file requested by Admissions Services without knowing why it is being requested.</a:t>
            </a:r>
          </a:p>
          <a:p>
            <a:pPr marL="342900" indent="-342900">
              <a:buFont typeface="Arial" panose="020B0604020202020204" pitchFamily="34" charset="0"/>
              <a:buChar char="•"/>
            </a:pPr>
            <a:r>
              <a:rPr lang="en-US" sz="2000" dirty="0">
                <a:solidFill>
                  <a:schemeClr val="tx2">
                    <a:lumMod val="75000"/>
                    <a:lumOff val="25000"/>
                  </a:schemeClr>
                </a:solidFill>
              </a:rPr>
              <a:t>Returning a file to Admissions Services that has a new legal action pending instead of submitting as a recommendation of denial to the Regional Office.</a:t>
            </a:r>
          </a:p>
          <a:p>
            <a:pPr marL="342900" indent="-342900">
              <a:buFont typeface="Arial" panose="020B0604020202020204" pitchFamily="34" charset="0"/>
              <a:buChar char="•"/>
            </a:pPr>
            <a:endParaRPr lang="en-US" sz="2000" dirty="0">
              <a:solidFill>
                <a:schemeClr val="tx2">
                  <a:lumMod val="75000"/>
                  <a:lumOff val="25000"/>
                </a:schemeClr>
              </a:solidFill>
            </a:endParaRPr>
          </a:p>
          <a:p>
            <a:pPr marL="0" indent="0">
              <a:buFont typeface="Arial" panose="020B0604020202020204" pitchFamily="34" charset="0"/>
              <a:buNone/>
            </a:pPr>
            <a:r>
              <a:rPr lang="en-US" sz="2000" dirty="0">
                <a:solidFill>
                  <a:schemeClr val="tx2">
                    <a:lumMod val="75000"/>
                    <a:lumOff val="25000"/>
                  </a:schemeClr>
                </a:solidFill>
              </a:rPr>
              <a:t>Reasons for returning an application to Admissions Services must be clearly documented in the </a:t>
            </a:r>
            <a:r>
              <a:rPr lang="en-US" sz="2000" b="1" dirty="0">
                <a:solidFill>
                  <a:schemeClr val="tx2">
                    <a:lumMod val="75000"/>
                    <a:lumOff val="25000"/>
                  </a:schemeClr>
                </a:solidFill>
              </a:rPr>
              <a:t>Center File Review Tracking Log</a:t>
            </a:r>
            <a:r>
              <a:rPr lang="en-US" sz="2000" dirty="0">
                <a:solidFill>
                  <a:schemeClr val="tx2">
                    <a:lumMod val="75000"/>
                    <a:lumOff val="25000"/>
                  </a:schemeClr>
                </a:solidFill>
              </a:rPr>
              <a:t>.</a:t>
            </a:r>
          </a:p>
          <a:p>
            <a:endParaRPr lang="en-US" sz="2000" dirty="0"/>
          </a:p>
        </p:txBody>
      </p:sp>
      <p:sp>
        <p:nvSpPr>
          <p:cNvPr id="4" name="Slide Number Placeholder 3"/>
          <p:cNvSpPr>
            <a:spLocks noGrp="1"/>
          </p:cNvSpPr>
          <p:nvPr>
            <p:ph type="sldNum" sz="quarter" idx="5"/>
          </p:nvPr>
        </p:nvSpPr>
        <p:spPr/>
        <p:txBody>
          <a:bodyPr/>
          <a:lstStyle/>
          <a:p>
            <a:fld id="{237AE796-97CE-4335-9D88-5F0EBDF33482}" type="slidenum">
              <a:rPr lang="en-US" smtClean="0"/>
              <a:t>31</a:t>
            </a:fld>
            <a:endParaRPr lang="en-US"/>
          </a:p>
        </p:txBody>
      </p:sp>
    </p:spTree>
    <p:extLst>
      <p:ext uri="{BB962C8B-B14F-4D97-AF65-F5344CB8AC3E}">
        <p14:creationId xmlns:p14="http://schemas.microsoft.com/office/powerpoint/2010/main" val="2519616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fontScale="77500" lnSpcReduction="20000"/>
          </a:bodyPr>
          <a:lstStyle/>
          <a:p>
            <a:r>
              <a:rPr lang="en-US" altLang="ko-KR" sz="6000" b="1" dirty="0">
                <a:solidFill>
                  <a:schemeClr val="bg1"/>
                </a:solidFill>
              </a:rPr>
              <a:t>Center Applicant File Review Form (CAFR) and the Wellness Tracking Log (WTL)</a:t>
            </a:r>
            <a:br>
              <a:rPr lang="en-US" altLang="ko-KR" sz="6000" b="1" dirty="0">
                <a:solidFill>
                  <a:schemeClr val="bg1"/>
                </a:solidFill>
              </a:rPr>
            </a:br>
            <a:endParaRPr lang="en-US" sz="1800" b="1" i="1" u="none" strike="noStrike" baseline="0" dirty="0">
              <a:solidFill>
                <a:srgbClr val="000000"/>
              </a:solidFill>
              <a:latin typeface="Times New Roman" panose="02020603050405020304" pitchFamily="18" charset="0"/>
            </a:endParaRPr>
          </a:p>
          <a:p>
            <a:r>
              <a:rPr lang="en-US" altLang="ko-KR" sz="1800" b="0" dirty="0">
                <a:solidFill>
                  <a:schemeClr val="bg1"/>
                </a:solidFill>
                <a:latin typeface="+mn-lt"/>
              </a:rPr>
              <a:t>PRH 1: 1.5, R1(b) (Health and Disability Review) and Form 1-06 (Center Applicant File Review form)</a:t>
            </a:r>
          </a:p>
          <a:p>
            <a:r>
              <a:rPr lang="en-US" altLang="ko-KR" sz="1800" b="0" dirty="0">
                <a:solidFill>
                  <a:schemeClr val="bg1"/>
                </a:solidFill>
                <a:latin typeface="+mn-lt"/>
              </a:rPr>
              <a:t>PRH 1: 1.5, R2(b) (Standard Operating Procedure)</a:t>
            </a:r>
            <a:endParaRPr lang="en-US" altLang="ko-KR" sz="2800" dirty="0">
              <a:solidFill>
                <a:schemeClr val="accent2"/>
              </a:solidFill>
            </a:endParaRPr>
          </a:p>
          <a:p>
            <a:endParaRPr lang="en-US" sz="18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32</a:t>
            </a:fld>
            <a:endParaRPr lang="ko-KR" altLang="en-US"/>
          </a:p>
        </p:txBody>
      </p:sp>
    </p:spTree>
    <p:extLst>
      <p:ext uri="{BB962C8B-B14F-4D97-AF65-F5344CB8AC3E}">
        <p14:creationId xmlns:p14="http://schemas.microsoft.com/office/powerpoint/2010/main" val="3253597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Center Applicant File Review (CAFR) Form - Form 1-06</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Center Applicant File Review Form is where the HWD documents: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Their clearance of an applicant file where no disclosures were made via the 653, Health Questionnaire or via documentation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assignment of the Disability Coordinator to review non-health documents and provide feedback to the HWD. (</a:t>
            </a:r>
            <a:r>
              <a:rPr lang="en-US" sz="1800" i="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Remember that even if the Non-health DC reviews, the applicant file must still be assigned to the appropriate QHP for review, usually the CMHC.)</a:t>
            </a:r>
            <a:r>
              <a:rPr lang="en-US" sz="1800" b="1" i="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 </a:t>
            </a:r>
            <a:endParaRPr lang="en-US"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assignment of Qualified Health Professionals when the applicant has disclosed conditions outside of the limited circumstances list included in the HWD’s File Review Coordinator’s PPT which may be found on the Job Corps Disability website.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dirty="0"/>
              <a:t>For Presenter’s reference </a:t>
            </a:r>
            <a:r>
              <a:rPr lang="en-US" dirty="0"/>
              <a:t>– the Limited Circumstances List includes:</a:t>
            </a:r>
          </a:p>
          <a:p>
            <a:pPr algn="l" rtl="0" fontAlgn="base">
              <a:lnSpc>
                <a:spcPts val="2850"/>
              </a:lnSpc>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Visual impairment/trouble seeing </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lnSpc>
                <a:spcPts val="2550"/>
              </a:lnSpc>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Applicant reports wearing glasses - HWD clears</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lnSpc>
                <a:spcPts val="2850"/>
              </a:lnSpc>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Hearing impairment/trouble hearing</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lnSpc>
                <a:spcPts val="2550"/>
              </a:lnSpc>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Applicant reports wearing a hearing aid in left ear - HWD clears</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lnSpc>
                <a:spcPts val="2850"/>
              </a:lnSpc>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Food-related Sensitivities </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lnSpc>
                <a:spcPts val="2550"/>
              </a:lnSpc>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Applicant reports that they have allergies to gluten and require a gluten free diet – HWD clears</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lnSpc>
                <a:spcPts val="2850"/>
              </a:lnSpc>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Allergies</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lnSpc>
                <a:spcPts val="2550"/>
              </a:lnSpc>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Applicant reports anaphylactic reaction to bee stings and must always carry an epi pen – HWD clears</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lnSpc>
                <a:spcPts val="2850"/>
              </a:lnSpc>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Other Health Concerns</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lnSpc>
                <a:spcPts val="2550"/>
              </a:lnSpc>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Applicant reports having GERD and either uses over the counter meds or daily proton pump inhibitor – HWD clears</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The HWD must complete the </a:t>
            </a:r>
            <a:r>
              <a:rPr lang="en-US" sz="1200" b="1" dirty="0">
                <a:solidFill>
                  <a:srgbClr val="00B0F0"/>
                </a:solidFill>
                <a:latin typeface="Calibri" panose="020F0502020204030204" pitchFamily="34" charset="0"/>
                <a:ea typeface="Calibri" panose="020F0502020204030204" pitchFamily="34" charset="0"/>
                <a:cs typeface="Calibri" panose="020F0502020204030204" pitchFamily="34" charset="0"/>
              </a:rPr>
              <a:t>Center Applicant File Review (CAFR) Form </a:t>
            </a:r>
            <a:r>
              <a:rPr lang="en-US" sz="1200" dirty="0">
                <a:latin typeface="Calibri" panose="020F0502020204030204" pitchFamily="34" charset="0"/>
                <a:ea typeface="Calibri" panose="020F0502020204030204" pitchFamily="34" charset="0"/>
                <a:cs typeface="Calibri" panose="020F0502020204030204" pitchFamily="34" charset="0"/>
              </a:rPr>
              <a:t>(Form 1-06, page 1) for all file reviews unless the HWD believes the applicant may pose a potential direct threat to others; in cases of potential direct threat, the HWD must instead complete Center Applicant/Student File Review (CA/SFR) Form (Form 2-04, page 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33</a:t>
            </a:fld>
            <a:endParaRPr lang="en-US"/>
          </a:p>
        </p:txBody>
      </p:sp>
    </p:spTree>
    <p:extLst>
      <p:ext uri="{BB962C8B-B14F-4D97-AF65-F5344CB8AC3E}">
        <p14:creationId xmlns:p14="http://schemas.microsoft.com/office/powerpoint/2010/main" val="16675181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Center Applicant File Review Form – Item C</a:t>
            </a:r>
          </a:p>
          <a:p>
            <a:endParaRPr lang="en-US" sz="1200" dirty="0">
              <a:latin typeface="+mn-lt"/>
            </a:endParaRPr>
          </a:p>
          <a:p>
            <a:r>
              <a:rPr lang="en-US" sz="1200" dirty="0">
                <a:solidFill>
                  <a:srgbClr val="FFFFFF"/>
                </a:solidFill>
                <a:latin typeface="+mn-lt"/>
              </a:rPr>
              <a:t>If there are no disclosures of health conditions, concerns about health care needs or concerns about direct threat to others, then the HWD documents the decision to enroll by checking Item C on the CAFR Form. </a:t>
            </a:r>
          </a:p>
          <a:p>
            <a:endParaRPr lang="en-US" sz="1200" dirty="0">
              <a:solidFill>
                <a:srgbClr val="FFFFFF"/>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mn-lt"/>
              </a:rPr>
              <a:t>Store the completed form in the Health E-Folder in CIS (and a copy may be maintained within the Student Health Record (SHR) if enrolled).</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34</a:t>
            </a:fld>
            <a:endParaRPr lang="en-US"/>
          </a:p>
        </p:txBody>
      </p:sp>
    </p:spTree>
    <p:extLst>
      <p:ext uri="{BB962C8B-B14F-4D97-AF65-F5344CB8AC3E}">
        <p14:creationId xmlns:p14="http://schemas.microsoft.com/office/powerpoint/2010/main" val="41853618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b="1" dirty="0">
                <a:effectLst/>
                <a:latin typeface="Aptos" panose="020B0004020202020204" pitchFamily="34" charset="0"/>
                <a:ea typeface="Yu Gothic" panose="020B0400000000000000" pitchFamily="34" charset="-128"/>
                <a:cs typeface="Aptos" panose="020B0004020202020204" pitchFamily="34" charset="0"/>
              </a:rPr>
              <a:t>CAFR Form </a:t>
            </a:r>
            <a:endParaRPr lang="en-US" sz="1200" dirty="0">
              <a:effectLst/>
              <a:latin typeface="Aptos" panose="020B0004020202020204" pitchFamily="34" charset="0"/>
              <a:ea typeface="Yu Gothic" panose="020B0400000000000000" pitchFamily="34" charset="-128"/>
              <a:cs typeface="Aptos" panose="020B0004020202020204" pitchFamily="34" charset="0"/>
            </a:endParaRPr>
          </a:p>
          <a:p>
            <a:pPr marL="0" marR="0">
              <a:spcBef>
                <a:spcPts val="0"/>
              </a:spcBef>
              <a:spcAft>
                <a:spcPts val="0"/>
              </a:spcAft>
            </a:pPr>
            <a:endParaRPr lang="en-US" sz="1100" dirty="0">
              <a:effectLst/>
              <a:latin typeface="Aptos" panose="020B0004020202020204" pitchFamily="34" charset="0"/>
              <a:ea typeface="Yu Gothic" panose="020B0400000000000000" pitchFamily="34" charset="-128"/>
              <a:cs typeface="Aptos" panose="020B0004020202020204" pitchFamily="34" charset="0"/>
            </a:endParaRPr>
          </a:p>
          <a:p>
            <a:pPr marL="0" marR="0">
              <a:spcBef>
                <a:spcPts val="0"/>
              </a:spcBef>
              <a:spcAft>
                <a:spcPts val="0"/>
              </a:spcAft>
            </a:pPr>
            <a:r>
              <a:rPr lang="en-US" sz="1100" dirty="0">
                <a:effectLst/>
                <a:latin typeface="Aptos" panose="020B0004020202020204" pitchFamily="34" charset="0"/>
                <a:ea typeface="Yu Gothic" panose="020B0400000000000000" pitchFamily="34" charset="-128"/>
                <a:cs typeface="Aptos" panose="020B0004020202020204" pitchFamily="34" charset="0"/>
              </a:rPr>
              <a:t>The yellow highlighted section shown as #1 in the Center Applicant File Review and Student Documentation section documents that the Non-health Disability Coordinator was assigned to review non-health documents such as an IEP.  If the non-health DC is reviewing IEPs/504 plans, then the sub-bullet under Item A (shown as #2) must also be checked when the non-health DC’s written feedback has been received.  See the coral highlight in this same section.</a:t>
            </a:r>
            <a:endParaRPr lang="en-US" sz="1200" dirty="0">
              <a:effectLst/>
              <a:latin typeface="Aptos" panose="020B0004020202020204" pitchFamily="34" charset="0"/>
              <a:ea typeface="Yu Gothic" panose="020B0400000000000000" pitchFamily="34" charset="-128"/>
              <a:cs typeface="Aptos" panose="020B0004020202020204" pitchFamily="34" charset="0"/>
            </a:endParaRPr>
          </a:p>
          <a:p>
            <a:pPr marL="0" marR="0">
              <a:spcBef>
                <a:spcPts val="0"/>
              </a:spcBef>
              <a:spcAft>
                <a:spcPts val="0"/>
              </a:spcAft>
            </a:pPr>
            <a:r>
              <a:rPr lang="en-US" sz="1100" dirty="0">
                <a:effectLst/>
                <a:latin typeface="Aptos" panose="020B0004020202020204" pitchFamily="34" charset="0"/>
                <a:ea typeface="Yu Gothic" panose="020B0400000000000000" pitchFamily="34" charset="-128"/>
                <a:cs typeface="Aptos" panose="020B0004020202020204" pitchFamily="34" charset="0"/>
              </a:rPr>
              <a:t> </a:t>
            </a:r>
            <a:endParaRPr lang="en-US" sz="1200" dirty="0">
              <a:effectLst/>
              <a:latin typeface="Aptos" panose="020B0004020202020204" pitchFamily="34" charset="0"/>
              <a:ea typeface="Yu Gothic" panose="020B0400000000000000" pitchFamily="34" charset="-128"/>
              <a:cs typeface="Aptos" panose="020B0004020202020204" pitchFamily="34" charset="0"/>
            </a:endParaRPr>
          </a:p>
          <a:p>
            <a:pPr marL="0" marR="0">
              <a:spcBef>
                <a:spcPts val="0"/>
              </a:spcBef>
              <a:spcAft>
                <a:spcPts val="0"/>
              </a:spcAft>
            </a:pPr>
            <a:r>
              <a:rPr lang="en-US" sz="1100" dirty="0">
                <a:effectLst/>
                <a:latin typeface="Aptos" panose="020B0004020202020204" pitchFamily="34" charset="0"/>
                <a:ea typeface="Yu Gothic" panose="020B0400000000000000" pitchFamily="34" charset="-128"/>
                <a:cs typeface="Aptos" panose="020B0004020202020204" pitchFamily="34" charset="0"/>
              </a:rPr>
              <a:t>When the HWD assigned the IEP to the Non-health </a:t>
            </a:r>
            <a:r>
              <a:rPr lang="en-US" sz="1100" b="0" dirty="0">
                <a:effectLst/>
                <a:latin typeface="Aptos" panose="020B0004020202020204" pitchFamily="34" charset="0"/>
                <a:ea typeface="Yu Gothic" panose="020B0400000000000000" pitchFamily="34" charset="-128"/>
                <a:cs typeface="Aptos" panose="020B0004020202020204" pitchFamily="34" charset="0"/>
              </a:rPr>
              <a:t>DC </a:t>
            </a:r>
            <a:r>
              <a:rPr lang="en-US" sz="1100" b="0" dirty="0">
                <a:effectLst/>
                <a:highlight>
                  <a:srgbClr val="FFFF00"/>
                </a:highlight>
                <a:latin typeface="Aptos" panose="020B0004020202020204" pitchFamily="34" charset="0"/>
                <a:ea typeface="Yu Gothic" panose="020B0400000000000000" pitchFamily="34" charset="-128"/>
                <a:cs typeface="Aptos" panose="020B0004020202020204" pitchFamily="34" charset="0"/>
              </a:rPr>
              <a:t>Anna </a:t>
            </a:r>
            <a:r>
              <a:rPr lang="en-US" sz="1100" b="0" dirty="0">
                <a:effectLst/>
                <a:latin typeface="Aptos" panose="020B0004020202020204" pitchFamily="34" charset="0"/>
                <a:ea typeface="Yu Gothic" panose="020B0400000000000000" pitchFamily="34" charset="-128"/>
                <a:cs typeface="Aptos" panose="020B0004020202020204" pitchFamily="34" charset="0"/>
              </a:rPr>
              <a:t>Smith to </a:t>
            </a:r>
            <a:r>
              <a:rPr lang="en-US" sz="1100" dirty="0">
                <a:effectLst/>
                <a:latin typeface="Aptos" panose="020B0004020202020204" pitchFamily="34" charset="0"/>
                <a:ea typeface="Yu Gothic" panose="020B0400000000000000" pitchFamily="34" charset="-128"/>
                <a:cs typeface="Aptos" panose="020B0004020202020204" pitchFamily="34" charset="0"/>
              </a:rPr>
              <a:t>review, they noted this in the comments section, which is the 2</a:t>
            </a:r>
            <a:r>
              <a:rPr lang="en-US" sz="1100" baseline="30000" dirty="0">
                <a:effectLst/>
                <a:latin typeface="Aptos" panose="020B0004020202020204" pitchFamily="34" charset="0"/>
                <a:ea typeface="Yu Gothic" panose="020B0400000000000000" pitchFamily="34" charset="-128"/>
                <a:cs typeface="Aptos" panose="020B0004020202020204" pitchFamily="34" charset="0"/>
              </a:rPr>
              <a:t>nd</a:t>
            </a:r>
            <a:r>
              <a:rPr lang="en-US" sz="1100" dirty="0">
                <a:effectLst/>
                <a:latin typeface="Aptos" panose="020B0004020202020204" pitchFamily="34" charset="0"/>
                <a:ea typeface="Yu Gothic" panose="020B0400000000000000" pitchFamily="34" charset="-128"/>
                <a:cs typeface="Aptos" panose="020B0004020202020204" pitchFamily="34" charset="0"/>
              </a:rPr>
              <a:t> yellow highlight: “IEP and multiple MH related CCMPs disclosed/provided. Non-health DC, </a:t>
            </a:r>
            <a:r>
              <a:rPr lang="en-US" sz="1100" b="0" dirty="0">
                <a:effectLst/>
                <a:highlight>
                  <a:srgbClr val="FFFF00"/>
                </a:highlight>
                <a:latin typeface="Aptos" panose="020B0004020202020204" pitchFamily="34" charset="0"/>
                <a:ea typeface="Yu Gothic" panose="020B0400000000000000" pitchFamily="34" charset="-128"/>
                <a:cs typeface="Aptos" panose="020B0004020202020204" pitchFamily="34" charset="0"/>
              </a:rPr>
              <a:t>Anna</a:t>
            </a:r>
            <a:r>
              <a:rPr lang="en-US" sz="1100" b="0" dirty="0">
                <a:effectLst/>
                <a:latin typeface="Aptos" panose="020B0004020202020204" pitchFamily="34" charset="0"/>
                <a:ea typeface="Yu Gothic" panose="020B0400000000000000" pitchFamily="34" charset="-128"/>
                <a:cs typeface="Aptos" panose="020B0004020202020204" pitchFamily="34" charset="0"/>
              </a:rPr>
              <a:t> Smith, </a:t>
            </a:r>
            <a:r>
              <a:rPr lang="en-US" sz="1100" dirty="0">
                <a:effectLst/>
                <a:latin typeface="Aptos" panose="020B0004020202020204" pitchFamily="34" charset="0"/>
                <a:ea typeface="Yu Gothic" panose="020B0400000000000000" pitchFamily="34" charset="-128"/>
                <a:cs typeface="Aptos" panose="020B0004020202020204" pitchFamily="34" charset="0"/>
              </a:rPr>
              <a:t>assigned to review IEP and provide feedback.”  The non-health DC’s feedback can also be captured in the comments section of the </a:t>
            </a:r>
            <a:r>
              <a:rPr lang="en-US" sz="1100" dirty="0">
                <a:effectLst/>
                <a:highlight>
                  <a:srgbClr val="FFFF00"/>
                </a:highlight>
                <a:latin typeface="Aptos" panose="020B0004020202020204" pitchFamily="34" charset="0"/>
                <a:ea typeface="Yu Gothic" panose="020B0400000000000000" pitchFamily="34" charset="-128"/>
                <a:cs typeface="Aptos" panose="020B0004020202020204" pitchFamily="34" charset="0"/>
              </a:rPr>
              <a:t>CAFR Form</a:t>
            </a:r>
            <a:r>
              <a:rPr lang="en-US" sz="1100" dirty="0">
                <a:effectLst/>
                <a:latin typeface="Aptos" panose="020B0004020202020204" pitchFamily="34" charset="0"/>
                <a:ea typeface="Yu Gothic" panose="020B0400000000000000" pitchFamily="34" charset="-128"/>
                <a:cs typeface="Aptos" panose="020B0004020202020204" pitchFamily="34" charset="0"/>
              </a:rPr>
              <a:t>. The HWD documented the date the feedback was received and summarized in the comments box (i.e., Feedback included concerns with completing activities of daily living).  </a:t>
            </a:r>
          </a:p>
          <a:p>
            <a:pPr marL="0" marR="0">
              <a:spcBef>
                <a:spcPts val="0"/>
              </a:spcBef>
              <a:spcAft>
                <a:spcPts val="0"/>
              </a:spcAft>
            </a:pPr>
            <a:endParaRPr lang="en-US" sz="1100" dirty="0">
              <a:effectLst/>
              <a:latin typeface="Aptos" panose="020B0004020202020204" pitchFamily="34" charset="0"/>
              <a:ea typeface="Yu Gothic" panose="020B0400000000000000" pitchFamily="34" charset="-128"/>
              <a:cs typeface="Aptos" panose="020B0004020202020204" pitchFamily="34" charset="0"/>
            </a:endParaRPr>
          </a:p>
          <a:p>
            <a:pPr algn="l"/>
            <a:r>
              <a:rPr lang="en-US" sz="1100" b="1" dirty="0">
                <a:solidFill>
                  <a:schemeClr val="accent4"/>
                </a:solidFill>
                <a:latin typeface="Verdana Pro Black" panose="020B0A04030504040204" pitchFamily="34" charset="0"/>
              </a:rPr>
              <a:t>HWD Also Assigns File to Qualified Health Professional (QHP) for Review and to make a decision on enrollment because the applicant disclosed mental health conditions along with an IEP and Chronic Care Management Plans.</a:t>
            </a:r>
            <a:endParaRPr lang="en-US" sz="1050" b="1" dirty="0">
              <a:solidFill>
                <a:schemeClr val="tx1"/>
              </a:solidFill>
              <a:latin typeface="Verdana Pro Black" panose="020B0A04030504040204" pitchFamily="34" charset="0"/>
            </a:endParaRPr>
          </a:p>
          <a:p>
            <a:endParaRPr lang="en-US" sz="1100" dirty="0"/>
          </a:p>
          <a:p>
            <a:r>
              <a:rPr lang="en-US" sz="1100" dirty="0"/>
              <a:t>When the HWD assigns a file to a QHP or QHPs for review, check the box for item B on the Center Applicant File Review form. Then go to the Referral to Qualified Health Professional section and list the name of each QHP assigned to complete a review. In this case, the HWD assigned the file to CMHC, Dr. Joanna Davis.</a:t>
            </a:r>
          </a:p>
          <a:p>
            <a:endParaRPr lang="en-US" sz="1100" dirty="0"/>
          </a:p>
          <a:p>
            <a:pPr algn="l"/>
            <a:r>
              <a:rPr lang="en-US" sz="1100" dirty="0">
                <a:latin typeface="Calibri" panose="020F0502020204030204" pitchFamily="34" charset="0"/>
                <a:ea typeface="Calibri" panose="020F0502020204030204" pitchFamily="34" charset="0"/>
                <a:cs typeface="Calibri" panose="020F0502020204030204" pitchFamily="34" charset="0"/>
              </a:rPr>
              <a:t>Please ensure that the Qualified Health Professional(s) being assigned review of the file are listed by both their name and by their title. </a:t>
            </a:r>
          </a:p>
          <a:p>
            <a:pPr algn="l"/>
            <a:endParaRPr lang="en-US" sz="1100" dirty="0">
              <a:latin typeface="Calibri" panose="020F0502020204030204" pitchFamily="34" charset="0"/>
              <a:ea typeface="Calibri" panose="020F0502020204030204" pitchFamily="34" charset="0"/>
              <a:cs typeface="Calibri" panose="020F0502020204030204" pitchFamily="34" charset="0"/>
            </a:endParaRPr>
          </a:p>
          <a:p>
            <a:pPr algn="l"/>
            <a:r>
              <a:rPr lang="en-US" sz="1100" i="1" dirty="0">
                <a:latin typeface="Calibri" panose="020F0502020204030204" pitchFamily="34" charset="0"/>
                <a:ea typeface="Calibri" panose="020F0502020204030204" pitchFamily="34" charset="0"/>
                <a:cs typeface="Calibri" panose="020F0502020204030204" pitchFamily="34" charset="0"/>
              </a:rPr>
              <a:t>Ensure that all reviewers are listed if there are multiple disciplinary areas of review needed.</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35</a:t>
            </a:fld>
            <a:endParaRPr lang="en-US"/>
          </a:p>
        </p:txBody>
      </p:sp>
    </p:spTree>
    <p:extLst>
      <p:ext uri="{BB962C8B-B14F-4D97-AF65-F5344CB8AC3E}">
        <p14:creationId xmlns:p14="http://schemas.microsoft.com/office/powerpoint/2010/main" val="21091510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Wellness File Review Tracking Log – PRH Chapter 1: 1.5(R2)(b)</a:t>
            </a:r>
          </a:p>
          <a:p>
            <a:endParaRPr lang="en-US" dirty="0"/>
          </a:p>
          <a:p>
            <a:r>
              <a:rPr lang="en-US" dirty="0"/>
              <a:t>The PRH does not provide a detailed list of what is required to be tracked on the Wellness Log unlike the Center File Review Tracking Log. The information that is provided is in PRH 1.5 R2b:  “</a:t>
            </a:r>
            <a:r>
              <a:rPr lang="en-US" sz="1800" b="0" i="1" dirty="0">
                <a:solidFill>
                  <a:srgbClr val="000000"/>
                </a:solidFill>
                <a:effectLst/>
                <a:latin typeface="TimesNewRomanPSMT"/>
              </a:rPr>
              <a:t>Specific qualified health professionals (i.e., the Center Physician, Center Mental Health Consultant (CMHC), Trainee Employment Assistance Program (TEAP) Specialist, or other qualified health professionals) must </a:t>
            </a:r>
            <a:r>
              <a:rPr lang="en-US" sz="1800" b="0" i="1" dirty="0">
                <a:solidFill>
                  <a:srgbClr val="000000"/>
                </a:solidFill>
                <a:effectLst/>
                <a:latin typeface="TimesNewRomanPS-ItalicMT"/>
              </a:rPr>
              <a:t>not </a:t>
            </a:r>
            <a:r>
              <a:rPr lang="en-US" sz="1800" b="0" i="1" dirty="0">
                <a:solidFill>
                  <a:srgbClr val="000000"/>
                </a:solidFill>
                <a:effectLst/>
                <a:latin typeface="TimesNewRomanPSMT"/>
              </a:rPr>
              <a:t>be listed on the center File Review Tracking Log by title for confidentiality reasons. Wellness must maintain its own internal tracking log.</a:t>
            </a:r>
            <a:r>
              <a:rPr lang="en-US" sz="1800" b="0" i="0" dirty="0">
                <a:solidFill>
                  <a:srgbClr val="000000"/>
                </a:solidFill>
                <a:effectLst/>
                <a:latin typeface="TimesNewRomanPSMT"/>
              </a:rPr>
              <a:t>“ </a:t>
            </a:r>
            <a:r>
              <a:rPr lang="en-US" dirty="0"/>
              <a:t>Given these statements, we know that the individual QHP reviews are not documented on the log maintained by records and is why Wellness must maintain their own internal tracking log. </a:t>
            </a:r>
          </a:p>
          <a:p>
            <a:endParaRPr lang="en-US" dirty="0"/>
          </a:p>
          <a:p>
            <a:r>
              <a:rPr lang="en-US" dirty="0"/>
              <a:t>The Wellness log is required to track the movement of the applicant file through the review by the QHPs that were identified by the HWD. The table on this slide contains QHP review information and other key tracking components of the WTL. If the non-health DC has been assigned non-health documents to review, the non-health DC review may either be tracked on the Wellness Tracking log or the Center File Review Tracking Log. Do not list the DC by title if included on the Center File Review Tracking Log. Please note that the information highlighted in peach must be reported to Records for inclusion in the Center’s Applicant File Review Tracking Log.</a:t>
            </a:r>
          </a:p>
          <a:p>
            <a:endParaRPr lang="en-US" dirty="0"/>
          </a:p>
          <a:p>
            <a:r>
              <a:rPr lang="en-US" dirty="0"/>
              <a:t>How do we know which QHPs should be noted on the Wellness tracking log as reviewing a specific file? They would be the same QHPs identified by the HWD on the Center Applicant File Review form. </a:t>
            </a:r>
          </a:p>
          <a:p>
            <a:endParaRPr lang="en-US" dirty="0"/>
          </a:p>
          <a:p>
            <a:r>
              <a:rPr lang="en-US" dirty="0"/>
              <a:t>This WTL’s information must match the basic non-health information documented on the CFRTL!</a:t>
            </a:r>
          </a:p>
        </p:txBody>
      </p:sp>
      <p:sp>
        <p:nvSpPr>
          <p:cNvPr id="4" name="Slide Number Placeholder 3"/>
          <p:cNvSpPr>
            <a:spLocks noGrp="1"/>
          </p:cNvSpPr>
          <p:nvPr>
            <p:ph type="sldNum" sz="quarter" idx="5"/>
          </p:nvPr>
        </p:nvSpPr>
        <p:spPr/>
        <p:txBody>
          <a:bodyPr/>
          <a:lstStyle/>
          <a:p>
            <a:fld id="{237AE796-97CE-4335-9D88-5F0EBDF33482}" type="slidenum">
              <a:rPr lang="en-US" smtClean="0"/>
              <a:t>36</a:t>
            </a:fld>
            <a:endParaRPr lang="en-US"/>
          </a:p>
        </p:txBody>
      </p:sp>
    </p:spTree>
    <p:extLst>
      <p:ext uri="{BB962C8B-B14F-4D97-AF65-F5344CB8AC3E}">
        <p14:creationId xmlns:p14="http://schemas.microsoft.com/office/powerpoint/2010/main" val="19085782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Sample Wellness Tracking Log</a:t>
            </a:r>
          </a:p>
          <a:p>
            <a:endParaRPr lang="en-US" dirty="0"/>
          </a:p>
          <a:p>
            <a:r>
              <a:rPr lang="en-US" dirty="0"/>
              <a:t>There is also a sample Wellness Tracking Log on the Disability Website. This log is not a duplicate of the Center FR Tracking Log because it serves a different purpose. For example, there is not a column that tracks the number of days in review. The tracking log managed by Records is required to track that information. Some of the information tracked on the Wellness log also needs to be added to the Records log and those columns are in the peach color. There is a statement at the top explaining that the information in peach must be provided to Records with a reminder to not send any PII/PHI. [REVIEW some of the columns.] Access should be limited because this log will contain PHI. </a:t>
            </a:r>
          </a:p>
        </p:txBody>
      </p:sp>
      <p:sp>
        <p:nvSpPr>
          <p:cNvPr id="4" name="Slide Number Placeholder 3"/>
          <p:cNvSpPr>
            <a:spLocks noGrp="1"/>
          </p:cNvSpPr>
          <p:nvPr>
            <p:ph type="sldNum" sz="quarter" idx="5"/>
          </p:nvPr>
        </p:nvSpPr>
        <p:spPr/>
        <p:txBody>
          <a:bodyPr/>
          <a:lstStyle/>
          <a:p>
            <a:fld id="{42C2F585-99E8-4DCF-AFFB-053C65AC671F}" type="slidenum">
              <a:rPr lang="en-US" smtClean="0"/>
              <a:t>37</a:t>
            </a:fld>
            <a:endParaRPr lang="en-US"/>
          </a:p>
        </p:txBody>
      </p:sp>
    </p:spTree>
    <p:extLst>
      <p:ext uri="{BB962C8B-B14F-4D97-AF65-F5344CB8AC3E}">
        <p14:creationId xmlns:p14="http://schemas.microsoft.com/office/powerpoint/2010/main" val="1272665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Do You Think?</a:t>
            </a:r>
          </a:p>
          <a:p>
            <a:endParaRPr lang="en-US" b="1" dirty="0"/>
          </a:p>
          <a:p>
            <a:r>
              <a:rPr lang="en-US" b="0" dirty="0"/>
              <a:t>Items A and B of the Center Applicant File Review Form have been checked. Where should we see this information recorded?</a:t>
            </a:r>
          </a:p>
          <a:p>
            <a:endParaRPr lang="en-US" b="0" dirty="0"/>
          </a:p>
          <a:p>
            <a:r>
              <a:rPr lang="en-US" b="0" dirty="0"/>
              <a:t>First, since the HWD must complete the preliminary review of every applicant file, we would expect to see their name listed on the Center File Review Tracking Log and on the Wellness Tracking log along with the completion date of the preliminary review.</a:t>
            </a:r>
          </a:p>
          <a:p>
            <a:endParaRPr lang="en-US" b="0" dirty="0"/>
          </a:p>
          <a:p>
            <a:r>
              <a:rPr lang="en-US" b="0" dirty="0"/>
              <a:t>Then we would anticipate that the non-health DC and the completion date of their review must be on the Center File Review Tracking log (and may be on the Wellness Tracking log). </a:t>
            </a:r>
          </a:p>
          <a:p>
            <a:endParaRPr lang="en-US" b="0" dirty="0"/>
          </a:p>
          <a:p>
            <a:r>
              <a:rPr lang="en-US" b="0" dirty="0"/>
              <a:t>Finally, we would expect to the see the names and titles of the Center Mental Health Consultant and the Center Physician as reviewers on the Wellness Tracking log.</a:t>
            </a:r>
          </a:p>
        </p:txBody>
      </p:sp>
      <p:sp>
        <p:nvSpPr>
          <p:cNvPr id="4" name="Slide Number Placeholder 3"/>
          <p:cNvSpPr>
            <a:spLocks noGrp="1"/>
          </p:cNvSpPr>
          <p:nvPr>
            <p:ph type="sldNum" sz="quarter" idx="5"/>
          </p:nvPr>
        </p:nvSpPr>
        <p:spPr/>
        <p:txBody>
          <a:bodyPr/>
          <a:lstStyle/>
          <a:p>
            <a:fld id="{BE16370F-DD86-4F4E-A04D-38235A22B85A}" type="slidenum">
              <a:rPr lang="en-US" smtClean="0"/>
              <a:t>38</a:t>
            </a:fld>
            <a:endParaRPr lang="en-US"/>
          </a:p>
        </p:txBody>
      </p:sp>
    </p:spTree>
    <p:extLst>
      <p:ext uri="{BB962C8B-B14F-4D97-AF65-F5344CB8AC3E}">
        <p14:creationId xmlns:p14="http://schemas.microsoft.com/office/powerpoint/2010/main" val="2960316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Documenting Outcomes</a:t>
            </a:r>
          </a:p>
          <a:p>
            <a:endParaRPr lang="en-US" b="1" dirty="0"/>
          </a:p>
          <a:p>
            <a:r>
              <a:rPr lang="en-US" b="1" dirty="0"/>
              <a:t>What information on the Wellness Tracking Log must be shared with Records? </a:t>
            </a:r>
          </a:p>
          <a:p>
            <a:r>
              <a:rPr lang="en-US" dirty="0"/>
              <a:t>The information in Peach on the example slides would be provided to Records. The center MUST redact any protected health or disability information (typically in the comments) before sharing this information.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the Wellness Tracking Log is a secure document maintained in Wellness only, centers may document the outcomes within the comments instead of using a separate sheet or form.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What comments should be provided to records in these three scenarios?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 first comment states: </a:t>
            </a:r>
            <a:r>
              <a:rPr lang="en-US" sz="1200" i="1" u="none" strike="noStrike" dirty="0">
                <a:effectLst/>
              </a:rPr>
              <a:t>CMHC and TEAP Specialist approved the applicant for enrollment. </a:t>
            </a:r>
            <a:r>
              <a:rPr lang="en-US" sz="1200" i="0" u="none" strike="noStrike" dirty="0">
                <a:effectLst/>
              </a:rPr>
              <a:t>Does this comment need to be reported to Records?</a:t>
            </a:r>
            <a:r>
              <a:rPr lang="en-US" sz="1200" b="0" i="1" u="none" strike="noStrike" dirty="0">
                <a:solidFill>
                  <a:srgbClr val="000000"/>
                </a:solidFill>
                <a:effectLst/>
                <a:latin typeface="Calibri" panose="020F0502020204030204" pitchFamily="34" charset="0"/>
              </a:rPr>
              <a:t> </a:t>
            </a:r>
            <a:r>
              <a:rPr lang="en-US" sz="1200" dirty="0"/>
              <a:t>No, it does not need to be reported to Records nor can it be reported due to the PHI disclosed. It is sufficient for Records to be informed the applicant is approved and the date approved.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second comment states: </a:t>
            </a:r>
            <a:r>
              <a:rPr lang="en-US" sz="1200" i="1" u="none" strike="noStrike" dirty="0">
                <a:effectLst/>
              </a:rPr>
              <a:t>No disclosures on 653 or via health or disability documentation. HWD approved for enrollment. </a:t>
            </a:r>
            <a:r>
              <a:rPr lang="en-US" sz="1200" i="0" u="none" strike="noStrike" dirty="0">
                <a:effectLst/>
              </a:rPr>
              <a:t>No, it does not need to be reported to Records nor can it be reported due to PHI disclosed. It is sufficient for Records to be informed the applicant is approved and the date approved.</a:t>
            </a:r>
            <a:endParaRPr lang="en-US" sz="12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What about that third comment?</a:t>
            </a:r>
            <a:r>
              <a:rPr lang="en-US" dirty="0"/>
              <a:t> </a:t>
            </a:r>
            <a:r>
              <a:rPr lang="en-US" sz="1200" b="0" i="1" u="none" strike="noStrike" dirty="0">
                <a:solidFill>
                  <a:srgbClr val="000000"/>
                </a:solidFill>
                <a:effectLst/>
                <a:latin typeface="Calibri" panose="020F0502020204030204" pitchFamily="34" charset="0"/>
              </a:rPr>
              <a:t>Non-health DC Review: Applicant has an IEP. There is some mention of challenges with ADLs. HWD Note: adding CMHC to review. CMHC approved applicant for enrollment.</a:t>
            </a:r>
          </a:p>
          <a:p>
            <a:r>
              <a:rPr lang="en-US" dirty="0"/>
              <a:t>Is there anything in that comment that would need to be reported to Records?</a:t>
            </a:r>
          </a:p>
          <a:p>
            <a:r>
              <a:rPr lang="en-US" dirty="0"/>
              <a:t>No. It would be the same as the first 2 examples. It is sufficient for Records to be informed the applicant is approved and the date approved.</a:t>
            </a:r>
          </a:p>
          <a:p>
            <a:endParaRPr lang="en-US" dirty="0"/>
          </a:p>
        </p:txBody>
      </p:sp>
      <p:sp>
        <p:nvSpPr>
          <p:cNvPr id="4" name="Slide Number Placeholder 3"/>
          <p:cNvSpPr>
            <a:spLocks noGrp="1"/>
          </p:cNvSpPr>
          <p:nvPr>
            <p:ph type="sldNum" sz="quarter" idx="5"/>
          </p:nvPr>
        </p:nvSpPr>
        <p:spPr/>
        <p:txBody>
          <a:bodyPr/>
          <a:lstStyle/>
          <a:p>
            <a:fld id="{BE16370F-DD86-4F4E-A04D-38235A22B85A}" type="slidenum">
              <a:rPr lang="en-US" smtClean="0"/>
              <a:t>39</a:t>
            </a:fld>
            <a:endParaRPr lang="en-US"/>
          </a:p>
        </p:txBody>
      </p:sp>
    </p:spTree>
    <p:extLst>
      <p:ext uri="{BB962C8B-B14F-4D97-AF65-F5344CB8AC3E}">
        <p14:creationId xmlns:p14="http://schemas.microsoft.com/office/powerpoint/2010/main" val="1770398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Center File Review Tracking Log - </a:t>
            </a:r>
            <a:r>
              <a:rPr lang="en-US" altLang="ko-KR" sz="1200" b="1" dirty="0">
                <a:solidFill>
                  <a:srgbClr val="646267"/>
                </a:solidFill>
                <a:latin typeface="+mj-lt"/>
                <a:ea typeface="맑은 고딕" panose="020B0503020000020004" pitchFamily="50" charset="-127"/>
              </a:rPr>
              <a:t>PRH Chapter 1: 1.5(R3)</a:t>
            </a:r>
          </a:p>
          <a:p>
            <a:endParaRPr lang="en-US" dirty="0"/>
          </a:p>
          <a:p>
            <a:r>
              <a:rPr lang="en-US" dirty="0"/>
              <a:t>The requirements of the Center File Review Tracking Log are listed in the table and we will discuss those further shortly but first let’s review some of the overarching requirements you need to be aware of in maintaining your center’s tracking log.</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dirty="0">
                <a:solidFill>
                  <a:srgbClr val="646267"/>
                </a:solidFill>
                <a:ea typeface="맑은 고딕" panose="020B0503020000020004" pitchFamily="50" charset="-127"/>
              </a:rPr>
              <a:t>Records </a:t>
            </a:r>
            <a:r>
              <a:rPr lang="en-US" altLang="ko-KR" b="1" u="sng" dirty="0">
                <a:solidFill>
                  <a:srgbClr val="C00000"/>
                </a:solidFill>
                <a:ea typeface="맑은 고딕" panose="020B0503020000020004" pitchFamily="50" charset="-127"/>
              </a:rPr>
              <a:t>MUST</a:t>
            </a:r>
            <a:r>
              <a:rPr lang="en-US" altLang="ko-KR" dirty="0">
                <a:solidFill>
                  <a:srgbClr val="646267"/>
                </a:solidFill>
                <a:ea typeface="맑은 고딕" panose="020B0503020000020004" pitchFamily="50" charset="-127"/>
              </a:rPr>
              <a:t> maintain a single ongoing center file review log which documents ALL files received for review.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dirty="0">
                <a:solidFill>
                  <a:srgbClr val="646267"/>
                </a:solidFill>
                <a:ea typeface="맑은 고딕" panose="020B0503020000020004" pitchFamily="50" charset="-127"/>
              </a:rPr>
              <a:t>A new log should be started each Program Year and entries </a:t>
            </a:r>
            <a:r>
              <a:rPr lang="en-US" altLang="ko-KR" b="1" u="sng" dirty="0">
                <a:solidFill>
                  <a:srgbClr val="C00000"/>
                </a:solidFill>
                <a:ea typeface="맑은 고딕" panose="020B0503020000020004" pitchFamily="50" charset="-127"/>
              </a:rPr>
              <a:t>MUST</a:t>
            </a:r>
            <a:r>
              <a:rPr lang="en-US" altLang="ko-KR" dirty="0">
                <a:solidFill>
                  <a:srgbClr val="646267"/>
                </a:solidFill>
                <a:ea typeface="맑은 고딕" panose="020B0503020000020004" pitchFamily="50" charset="-127"/>
              </a:rPr>
              <a:t> </a:t>
            </a:r>
            <a:r>
              <a:rPr lang="en-US" altLang="ko-KR" b="1" u="sng" dirty="0">
                <a:solidFill>
                  <a:srgbClr val="C00000"/>
                </a:solidFill>
                <a:ea typeface="맑은 고딕" panose="020B0503020000020004" pitchFamily="50" charset="-127"/>
              </a:rPr>
              <a:t>NOT</a:t>
            </a:r>
            <a:r>
              <a:rPr lang="en-US" altLang="ko-KR" dirty="0">
                <a:solidFill>
                  <a:srgbClr val="646267"/>
                </a:solidFill>
                <a:ea typeface="맑은 고딕" panose="020B0503020000020004" pitchFamily="50" charset="-127"/>
              </a:rPr>
              <a:t> be deleted.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dirty="0">
                <a:solidFill>
                  <a:srgbClr val="646267"/>
                </a:solidFill>
                <a:ea typeface="맑은 고딕" panose="020B0503020000020004" pitchFamily="50" charset="-127"/>
              </a:rPr>
              <a:t>Wellness </a:t>
            </a:r>
            <a:r>
              <a:rPr lang="en-US" altLang="ko-KR" b="1" dirty="0">
                <a:solidFill>
                  <a:srgbClr val="C00000"/>
                </a:solidFill>
                <a:ea typeface="맑은 고딕" panose="020B0503020000020004" pitchFamily="50" charset="-127"/>
              </a:rPr>
              <a:t>MUST</a:t>
            </a:r>
            <a:r>
              <a:rPr lang="en-US" altLang="ko-KR" dirty="0">
                <a:solidFill>
                  <a:srgbClr val="646267"/>
                </a:solidFill>
                <a:ea typeface="맑은 고딕" panose="020B0503020000020004" pitchFamily="50" charset="-127"/>
              </a:rPr>
              <a:t> maintain its own internal tracking log. (PRH Chapter 1:1.5(R2)(b).</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a:t>
            </a:fld>
            <a:endParaRPr lang="en-US"/>
          </a:p>
        </p:txBody>
      </p:sp>
    </p:spTree>
    <p:extLst>
      <p:ext uri="{BB962C8B-B14F-4D97-AF65-F5344CB8AC3E}">
        <p14:creationId xmlns:p14="http://schemas.microsoft.com/office/powerpoint/2010/main" val="17130594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More Review of Comments on Wellness Tracking Log</a:t>
            </a:r>
          </a:p>
          <a:p>
            <a:endParaRPr lang="en-US" dirty="0"/>
          </a:p>
          <a:p>
            <a:r>
              <a:rPr lang="en-US" dirty="0"/>
              <a:t>What about this example? Does the comment need to be reported to Records and if so, can it be reported to Records as is or does it require redacting of information?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none" strike="noStrike" dirty="0">
                <a:effectLst/>
              </a:rPr>
              <a:t>Wellness attempted to contact the applicant 2x (5/5/24 and 5/10/24) with no response. Left voicemails and instructions to call back within 5 days. Contacted admissions on 5/15/24 and admissions staff confirmed inability to reach the applicant. Returning the file to admissions on 5/28/24, notified Records Manager to return file to Admissions staff as an incomplete application.</a:t>
            </a:r>
          </a:p>
          <a:p>
            <a:endParaRPr lang="en-US" dirty="0"/>
          </a:p>
          <a:p>
            <a:r>
              <a:rPr lang="en-US" dirty="0"/>
              <a:t>The history of the contacts with the applicant and the outcomes of those contacts must be included on the Center File Review Tracking Log. This example can be provided to Records as it is and in its entirety </a:t>
            </a:r>
            <a:r>
              <a:rPr lang="en-US" i="0" dirty="0"/>
              <a:t>as it contains: </a:t>
            </a:r>
            <a:r>
              <a:rPr lang="en-US" i="0" dirty="0">
                <a:solidFill>
                  <a:schemeClr val="accent2"/>
                </a:solidFill>
              </a:rPr>
              <a:t>(1)</a:t>
            </a:r>
            <a:r>
              <a:rPr lang="en-US" i="0" dirty="0"/>
              <a:t> # of attempts to contact, </a:t>
            </a:r>
            <a:r>
              <a:rPr lang="en-US" i="0" dirty="0">
                <a:solidFill>
                  <a:schemeClr val="accent2"/>
                </a:solidFill>
              </a:rPr>
              <a:t>(2)</a:t>
            </a:r>
            <a:r>
              <a:rPr lang="en-US" i="0" dirty="0"/>
              <a:t> outcome of efforts to contact, </a:t>
            </a:r>
            <a:r>
              <a:rPr lang="en-US" i="0" dirty="0">
                <a:solidFill>
                  <a:schemeClr val="accent2"/>
                </a:solidFill>
              </a:rPr>
              <a:t>(3) </a:t>
            </a:r>
            <a:r>
              <a:rPr lang="en-US" i="0" dirty="0"/>
              <a:t>collaboration with Admissions Services staff, and </a:t>
            </a:r>
            <a:r>
              <a:rPr lang="en-US" i="0" dirty="0">
                <a:solidFill>
                  <a:schemeClr val="accent2"/>
                </a:solidFill>
              </a:rPr>
              <a:t>(4)</a:t>
            </a:r>
            <a:r>
              <a:rPr lang="en-US" i="0" dirty="0"/>
              <a:t> final action taken.</a:t>
            </a:r>
          </a:p>
          <a:p>
            <a:endParaRPr lang="en-US" dirty="0"/>
          </a:p>
        </p:txBody>
      </p:sp>
      <p:sp>
        <p:nvSpPr>
          <p:cNvPr id="4" name="Slide Number Placeholder 3"/>
          <p:cNvSpPr>
            <a:spLocks noGrp="1"/>
          </p:cNvSpPr>
          <p:nvPr>
            <p:ph type="sldNum" sz="quarter" idx="5"/>
          </p:nvPr>
        </p:nvSpPr>
        <p:spPr/>
        <p:txBody>
          <a:bodyPr/>
          <a:lstStyle/>
          <a:p>
            <a:fld id="{BE16370F-DD86-4F4E-A04D-38235A22B85A}" type="slidenum">
              <a:rPr lang="en-US" smtClean="0"/>
              <a:t>40</a:t>
            </a:fld>
            <a:endParaRPr lang="en-US"/>
          </a:p>
        </p:txBody>
      </p:sp>
    </p:spTree>
    <p:extLst>
      <p:ext uri="{BB962C8B-B14F-4D97-AF65-F5344CB8AC3E}">
        <p14:creationId xmlns:p14="http://schemas.microsoft.com/office/powerpoint/2010/main" val="12412937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B8EF1-9308-AC74-7E38-7A9537ED2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B42E01-B3EF-A746-3C51-21803600F7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CFC4C2-8FDB-0240-CBA9-8A60C0029BB6}"/>
              </a:ext>
            </a:extLst>
          </p:cNvPr>
          <p:cNvSpPr>
            <a:spLocks noGrp="1"/>
          </p:cNvSpPr>
          <p:nvPr>
            <p:ph type="body" idx="1"/>
          </p:nvPr>
        </p:nvSpPr>
        <p:spPr>
          <a:xfrm>
            <a:off x="701039" y="4473892"/>
            <a:ext cx="5591811" cy="3660458"/>
          </a:xfrm>
        </p:spPr>
        <p:txBody>
          <a:bodyPr>
            <a:normAutofit/>
          </a:bodyPr>
          <a:lstStyle/>
          <a:p>
            <a:r>
              <a:rPr lang="en-US" sz="1800" b="1" i="0" u="none" strike="noStrike" baseline="0">
                <a:solidFill>
                  <a:srgbClr val="000000"/>
                </a:solidFill>
                <a:latin typeface="Times New Roman" panose="02020603050405020304" pitchFamily="18" charset="0"/>
              </a:rPr>
              <a:t>CFRTL Review - Let’s Discuss</a:t>
            </a:r>
          </a:p>
        </p:txBody>
      </p:sp>
      <p:sp>
        <p:nvSpPr>
          <p:cNvPr id="4" name="Slide Number Placeholder 3">
            <a:extLst>
              <a:ext uri="{FF2B5EF4-FFF2-40B4-BE49-F238E27FC236}">
                <a16:creationId xmlns:a16="http://schemas.microsoft.com/office/drawing/2014/main" id="{5CF6DFBF-D17E-CCE7-66A8-EAC6A0E26D03}"/>
              </a:ext>
            </a:extLst>
          </p:cNvPr>
          <p:cNvSpPr>
            <a:spLocks noGrp="1"/>
          </p:cNvSpPr>
          <p:nvPr>
            <p:ph type="sldNum" sz="quarter" idx="5"/>
          </p:nvPr>
        </p:nvSpPr>
        <p:spPr/>
        <p:txBody>
          <a:bodyPr/>
          <a:lstStyle/>
          <a:p>
            <a:fld id="{11E076B6-4D87-4A02-80B8-4B5E6B06187E}" type="slidenum">
              <a:rPr lang="ko-KR" altLang="en-US" smtClean="0"/>
              <a:t>41</a:t>
            </a:fld>
            <a:endParaRPr lang="ko-KR" altLang="en-US"/>
          </a:p>
        </p:txBody>
      </p:sp>
    </p:spTree>
    <p:extLst>
      <p:ext uri="{BB962C8B-B14F-4D97-AF65-F5344CB8AC3E}">
        <p14:creationId xmlns:p14="http://schemas.microsoft.com/office/powerpoint/2010/main" val="15627159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CFRTL Examples</a:t>
            </a:r>
          </a:p>
          <a:p>
            <a:endParaRPr lang="en-US" dirty="0"/>
          </a:p>
          <a:p>
            <a:r>
              <a:rPr lang="en-US" b="1" dirty="0"/>
              <a:t>Review as many as time permits and make as interactive as time allows.</a:t>
            </a:r>
          </a:p>
          <a:p>
            <a:endParaRPr lang="en-US" b="1" dirty="0"/>
          </a:p>
          <a:p>
            <a:r>
              <a:rPr lang="en-US" b="1" dirty="0"/>
              <a:t>Example #1:</a:t>
            </a:r>
          </a:p>
          <a:p>
            <a:r>
              <a:rPr lang="en-US" b="0" dirty="0"/>
              <a:t>This is an example of an applicant who is approved for enrollment and the file review was completed within the appropriate timeframe. </a:t>
            </a:r>
          </a:p>
          <a:p>
            <a:r>
              <a:rPr lang="en-US" b="0" dirty="0"/>
              <a:t>No issues with this entry.</a:t>
            </a:r>
          </a:p>
          <a:p>
            <a:endParaRPr lang="en-US" b="0" dirty="0"/>
          </a:p>
          <a:p>
            <a:r>
              <a:rPr lang="en-US" b="1" dirty="0"/>
              <a:t>Example #2:</a:t>
            </a:r>
          </a:p>
          <a:p>
            <a:r>
              <a:rPr lang="en-US" b="0" dirty="0"/>
              <a:t>In this example, the center is attempting to contact to the applicant to complete the required components of the applicant file review process and unable to do so. So, the center documents at least 2x to contact, collaboration with Admissions Services and the date the file was returned to Admissions. </a:t>
            </a:r>
          </a:p>
          <a:p>
            <a:r>
              <a:rPr lang="en-US" b="0" dirty="0"/>
              <a:t>No issues with this entry.</a:t>
            </a:r>
          </a:p>
          <a:p>
            <a:endParaRPr lang="en-US" b="1" dirty="0"/>
          </a:p>
          <a:p>
            <a:r>
              <a:rPr lang="en-US" b="1" dirty="0"/>
              <a:t>Example #3:</a:t>
            </a:r>
          </a:p>
          <a:p>
            <a:r>
              <a:rPr lang="en-US" b="0" dirty="0"/>
              <a:t>In this example, the applicant is an expedited applicant so the expedited applicant checkbox is selected. The comments state that Admissions requested the file back. </a:t>
            </a:r>
          </a:p>
          <a:p>
            <a:r>
              <a:rPr lang="en-US" b="0" dirty="0"/>
              <a:t>Unfortunately, the center did not document why Admissions requested the file back so it is not possible to know if it was returned for appropriate reasons and could result in a concern on the center’s Disability Program Center Assessment. Also, look at the yellow highlighted cells. The Disposition and Disposition dates are missing and should be completed.</a:t>
            </a:r>
          </a:p>
          <a:p>
            <a:endParaRPr lang="en-US" b="0" dirty="0"/>
          </a:p>
          <a:p>
            <a:r>
              <a:rPr lang="en-US" b="1" dirty="0"/>
              <a:t>Example #4:</a:t>
            </a:r>
          </a:p>
          <a:p>
            <a:r>
              <a:rPr lang="en-US" b="0" dirty="0"/>
              <a:t>In this example, this is also an expedited applicant. </a:t>
            </a:r>
          </a:p>
          <a:p>
            <a:r>
              <a:rPr lang="en-US" b="0" dirty="0"/>
              <a:t>No issues with this entry.</a:t>
            </a:r>
          </a:p>
          <a:p>
            <a:endParaRPr lang="en-US" b="0" dirty="0"/>
          </a:p>
          <a:p>
            <a:r>
              <a:rPr lang="en-US" b="1" dirty="0"/>
              <a:t>Example #5:</a:t>
            </a:r>
          </a:p>
          <a:p>
            <a:r>
              <a:rPr lang="en-US" b="0" dirty="0"/>
              <a:t>In this example, the applicant file was returned to Admissions Services because applicant has a court date pending.</a:t>
            </a:r>
          </a:p>
          <a:p>
            <a:r>
              <a:rPr lang="en-US" b="0" dirty="0"/>
              <a:t>If this is new information not known by Admissions Services and this potentially makes the applicant ineligible for the Job Corps Program, the center must complete a New Information recommendation of denial and submit it to the Regional Office for review. The file must not be returned to Admissions Services due to court-related reasons.</a:t>
            </a:r>
          </a:p>
          <a:p>
            <a:endParaRPr lang="en-US" b="0" dirty="0"/>
          </a:p>
          <a:p>
            <a:r>
              <a:rPr lang="en-US" b="1" dirty="0"/>
              <a:t>Example #6:</a:t>
            </a:r>
          </a:p>
          <a:p>
            <a:r>
              <a:rPr lang="en-US" b="0" dirty="0"/>
              <a:t>In this example, this is another expedited applicant and the center took 24 days to complete the review and requested an extension of time from the Regional Office.</a:t>
            </a:r>
          </a:p>
          <a:p>
            <a:r>
              <a:rPr lang="en-US" b="0" dirty="0"/>
              <a:t>The center only has 21 days maximum to complete this applicant’s review and there are no extensions of time allowed.</a:t>
            </a:r>
          </a:p>
          <a:p>
            <a:endParaRPr lang="en-US" b="0" dirty="0"/>
          </a:p>
          <a:p>
            <a:r>
              <a:rPr lang="en-US" b="1" dirty="0"/>
              <a:t>Example #7:</a:t>
            </a:r>
          </a:p>
          <a:p>
            <a:r>
              <a:rPr lang="en-US" b="0" dirty="0"/>
              <a:t>In this example, the applicant file review was going to exceed 30 days and the center requested an extension of time.</a:t>
            </a:r>
          </a:p>
          <a:p>
            <a:r>
              <a:rPr lang="en-US" b="0" dirty="0"/>
              <a:t>No issues with this entry. The center requested the extension by day 25 of the review, documented the date of the extension request and the end date of the extension.</a:t>
            </a:r>
          </a:p>
          <a:p>
            <a:endParaRPr lang="en-US" dirty="0"/>
          </a:p>
        </p:txBody>
      </p:sp>
      <p:sp>
        <p:nvSpPr>
          <p:cNvPr id="4" name="Slide Number Placeholder 3"/>
          <p:cNvSpPr>
            <a:spLocks noGrp="1"/>
          </p:cNvSpPr>
          <p:nvPr>
            <p:ph type="sldNum" sz="quarter" idx="5"/>
          </p:nvPr>
        </p:nvSpPr>
        <p:spPr/>
        <p:txBody>
          <a:bodyPr/>
          <a:lstStyle/>
          <a:p>
            <a:fld id="{BE16370F-DD86-4F4E-A04D-38235A22B85A}" type="slidenum">
              <a:rPr lang="en-US" smtClean="0"/>
              <a:t>42</a:t>
            </a:fld>
            <a:endParaRPr lang="en-US"/>
          </a:p>
        </p:txBody>
      </p:sp>
    </p:spTree>
    <p:extLst>
      <p:ext uri="{BB962C8B-B14F-4D97-AF65-F5344CB8AC3E}">
        <p14:creationId xmlns:p14="http://schemas.microsoft.com/office/powerpoint/2010/main" val="2767635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a:bodyPr>
          <a:lstStyle/>
          <a:p>
            <a:endParaRPr lang="en-US"/>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43</a:t>
            </a:fld>
            <a:endParaRPr lang="ko-KR" altLang="en-US"/>
          </a:p>
        </p:txBody>
      </p:sp>
    </p:spTree>
    <p:extLst>
      <p:ext uri="{BB962C8B-B14F-4D97-AF65-F5344CB8AC3E}">
        <p14:creationId xmlns:p14="http://schemas.microsoft.com/office/powerpoint/2010/main" val="23973848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latinLnBrk="0" hangingPunct="0"/>
            <a:r>
              <a:rPr lang="en-US" b="1" dirty="0">
                <a:ea typeface="맑은 고딕"/>
              </a:rPr>
              <a:t>Job Corps Disability Website</a:t>
            </a:r>
          </a:p>
          <a:p>
            <a:pPr eaLnBrk="0" latinLnBrk="0" hangingPunct="0"/>
            <a:endParaRPr lang="en-US" dirty="0">
              <a:ea typeface="맑은 고딕"/>
            </a:endParaRPr>
          </a:p>
          <a:p>
            <a:pPr eaLnBrk="0" latinLnBrk="0" hangingPunct="0"/>
            <a:r>
              <a:rPr lang="en-US" dirty="0">
                <a:ea typeface="맑은 고딕"/>
              </a:rPr>
              <a:t>The Job Corps Disability Support Services website contains numerous resources and tools on applicant file review and disability accommodation requirements, processes and procedures. </a:t>
            </a:r>
          </a:p>
          <a:p>
            <a:pPr eaLnBrk="0" latinLnBrk="0" hangingPunct="0"/>
            <a:endParaRPr lang="en-US" dirty="0">
              <a:ea typeface="맑은 고딕"/>
            </a:endParaRPr>
          </a:p>
          <a:p>
            <a:pPr eaLnBrk="0" latinLnBrk="0" hangingPunct="0"/>
            <a:r>
              <a:rPr lang="en-US" dirty="0">
                <a:ea typeface="맑은 고딕"/>
              </a:rPr>
              <a:t>As new resources and tools are developed, they are listed under the </a:t>
            </a:r>
            <a:r>
              <a:rPr lang="en-US" b="1" dirty="0">
                <a:ea typeface="맑은 고딕"/>
              </a:rPr>
              <a:t>New Items </a:t>
            </a:r>
            <a:r>
              <a:rPr lang="en-US" b="0" dirty="0">
                <a:ea typeface="맑은 고딕"/>
              </a:rPr>
              <a:t>heading </a:t>
            </a:r>
            <a:r>
              <a:rPr lang="en-US" dirty="0">
                <a:ea typeface="맑은 고딕"/>
              </a:rPr>
              <a:t>to the right side of the website page. See teal highlighted area. Resources that are more commonly used and/or requested are listed under the Frequently Requested Tools section also highlighted in teal.</a:t>
            </a:r>
          </a:p>
          <a:p>
            <a:pPr eaLnBrk="0" latinLnBrk="0" hangingPunct="0"/>
            <a:endParaRPr lang="en-US" dirty="0">
              <a:ea typeface="맑은 고딕"/>
            </a:endParaRPr>
          </a:p>
          <a:p>
            <a:pPr eaLnBrk="0" latinLnBrk="0" hangingPunct="0"/>
            <a:r>
              <a:rPr lang="en-US" dirty="0">
                <a:ea typeface="맑은 고딕"/>
              </a:rPr>
              <a:t>The categories of resources are listed on the left-hand side of the website and are highlighted in yellow. </a:t>
            </a:r>
          </a:p>
          <a:p>
            <a:pPr eaLnBrk="0" latinLnBrk="0" hangingPunct="0"/>
            <a:endParaRPr lang="en-US" dirty="0">
              <a:ea typeface="맑은 고딕"/>
            </a:endParaRPr>
          </a:p>
          <a:p>
            <a:pPr eaLnBrk="0" latinLnBrk="0" hangingPunct="0"/>
            <a:r>
              <a:rPr lang="en-US" dirty="0">
                <a:ea typeface="맑은 고딕"/>
              </a:rPr>
              <a:t>The Job Corps Disability website link is located at the top of the slide.</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44</a:t>
            </a:fld>
            <a:endParaRPr lang="en-US"/>
          </a:p>
        </p:txBody>
      </p:sp>
    </p:spTree>
    <p:extLst>
      <p:ext uri="{BB962C8B-B14F-4D97-AF65-F5344CB8AC3E}">
        <p14:creationId xmlns:p14="http://schemas.microsoft.com/office/powerpoint/2010/main" val="10221239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4548A-1ED9-40FD-AB6D-3570828BE8EB}" type="slidenum">
              <a:rPr lang="en-US" smtClean="0"/>
              <a:t>45</a:t>
            </a:fld>
            <a:endParaRPr lang="en-US"/>
          </a:p>
        </p:txBody>
      </p:sp>
    </p:spTree>
    <p:extLst>
      <p:ext uri="{BB962C8B-B14F-4D97-AF65-F5344CB8AC3E}">
        <p14:creationId xmlns:p14="http://schemas.microsoft.com/office/powerpoint/2010/main" val="2638459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Confidential Information Within the Log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cannot over emphasize the need for discretion and appropriate maintenance of protected health and disability information. It is serious business, and we must treat it as such.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talk about some things that we can do to minimize sharing/disclosure of protected health and disability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Avoid using such terms as IEP, names of conditions, etc. If awaiting receipt of an IEP, for example, simply state "awaiting documentation" or "awaiting Wellness documentation.“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Ultimately, try and use generic terms that tell the story but do not inadvertently disclose protected health information or disability status.</a:t>
            </a:r>
          </a:p>
          <a:p>
            <a:pPr defTabSz="942232">
              <a:defRPr/>
            </a:pPr>
            <a:endParaRPr lang="en-US" dirty="0"/>
          </a:p>
          <a:p>
            <a:r>
              <a:rPr lang="en-US" sz="1800" b="0" i="0" u="none" strike="noStrike" baseline="0" dirty="0">
                <a:solidFill>
                  <a:srgbClr val="000000"/>
                </a:solidFill>
                <a:latin typeface="Times New Roman" panose="02020603050405020304" pitchFamily="18" charset="0"/>
              </a:rPr>
              <a:t>Appendix 202, Transmission, Storage, and Confidentiality of Medical, Health, and Disability-Related Information is your go to policy resource for understanding the maintenance of protected health and disability information. </a:t>
            </a:r>
          </a:p>
          <a:p>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E16370F-DD86-4F4E-A04D-38235A22B85A}" type="slidenum">
              <a:rPr lang="en-US" smtClean="0"/>
              <a:t>5</a:t>
            </a:fld>
            <a:endParaRPr lang="en-US"/>
          </a:p>
        </p:txBody>
      </p:sp>
    </p:spTree>
    <p:extLst>
      <p:ext uri="{BB962C8B-B14F-4D97-AF65-F5344CB8AC3E}">
        <p14:creationId xmlns:p14="http://schemas.microsoft.com/office/powerpoint/2010/main" val="604679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Calibri" panose="020F0502020204030204" pitchFamily="34" charset="0"/>
                <a:ea typeface="Calibri" panose="020F0502020204030204" pitchFamily="34" charset="0"/>
                <a:cs typeface="Calibri" panose="020F0502020204030204" pitchFamily="34" charset="0"/>
              </a:rPr>
              <a:t>Responsibilities of Records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Calibri" panose="020F0502020204030204" pitchFamily="34" charset="0"/>
              </a:rPr>
              <a:t>Job Corps policy requires that the Records department serve as the “gatekeeper” for tracking all applicant files and must manage/oversee the tracking of all applicant files from the time the center receives the applicant file until there is a final disposition.  Regular audits of the log are recommended to identify and correct missing or inaccurate information.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BE16370F-DD86-4F4E-A04D-38235A22B85A}" type="slidenum">
              <a:rPr lang="en-US" smtClean="0"/>
              <a:t>6</a:t>
            </a:fld>
            <a:endParaRPr lang="en-US"/>
          </a:p>
        </p:txBody>
      </p:sp>
    </p:spTree>
    <p:extLst>
      <p:ext uri="{BB962C8B-B14F-4D97-AF65-F5344CB8AC3E}">
        <p14:creationId xmlns:p14="http://schemas.microsoft.com/office/powerpoint/2010/main" val="1047748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1" dirty="0">
                <a:latin typeface="Arial" panose="020B0604020202020204" pitchFamily="34" charset="0"/>
                <a:cs typeface="Arial" panose="020B0604020202020204" pitchFamily="34" charset="0"/>
              </a:rPr>
              <a:t>Timelines for </a:t>
            </a:r>
            <a:r>
              <a:rPr lang="en-US" altLang="ko-KR" sz="1200" b="1" dirty="0">
                <a:solidFill>
                  <a:srgbClr val="32669A"/>
                </a:solidFill>
                <a:latin typeface="Arial" panose="020B0604020202020204" pitchFamily="34" charset="0"/>
                <a:cs typeface="Arial" panose="020B0604020202020204" pitchFamily="34" charset="0"/>
              </a:rPr>
              <a:t>Applicant </a:t>
            </a:r>
            <a:r>
              <a:rPr lang="en-US" altLang="ko-KR" sz="1200" b="1" dirty="0">
                <a:latin typeface="Arial" panose="020B0604020202020204" pitchFamily="34" charset="0"/>
                <a:cs typeface="Arial" panose="020B0604020202020204" pitchFamily="34" charset="0"/>
              </a:rPr>
              <a:t>and </a:t>
            </a:r>
            <a:r>
              <a:rPr lang="en-US" altLang="ko-KR" sz="1200" b="1" dirty="0">
                <a:solidFill>
                  <a:srgbClr val="32669A"/>
                </a:solidFill>
                <a:latin typeface="Arial" panose="020B0604020202020204" pitchFamily="34" charset="0"/>
                <a:cs typeface="Arial" panose="020B0604020202020204" pitchFamily="34" charset="0"/>
              </a:rPr>
              <a:t>Expedited Applicant </a:t>
            </a:r>
            <a:r>
              <a:rPr lang="en-US" altLang="ko-KR" sz="1200" b="1" dirty="0">
                <a:latin typeface="Arial" panose="020B0604020202020204" pitchFamily="34" charset="0"/>
                <a:cs typeface="Arial" panose="020B0604020202020204" pitchFamily="34" charset="0"/>
              </a:rPr>
              <a:t>File Review</a:t>
            </a:r>
            <a:endParaRPr lang="ko-KR" altLang="en-US" sz="1200" b="1" dirty="0">
              <a:latin typeface="Arial" panose="020B0604020202020204" pitchFamily="34" charset="0"/>
              <a:cs typeface="Arial" panose="020B0604020202020204" pitchFamily="34" charset="0"/>
            </a:endParaRPr>
          </a:p>
          <a:p>
            <a:endParaRPr lang="en-US" dirty="0"/>
          </a:p>
          <a:p>
            <a:r>
              <a:rPr lang="en-US" b="1" dirty="0"/>
              <a:t>AFR- Non-expedited</a:t>
            </a:r>
          </a:p>
          <a:p>
            <a:r>
              <a:rPr lang="en-US" dirty="0"/>
              <a:t>The center still has 30 calendar days from electronic receipt of the file by the center to complete the review of a standard applicant file. In other words, to decide to enroll or to recommend denial of enrollment. With standard applicant file reviews, centers may request extensions of time to complete the review of an application if the center </a:t>
            </a:r>
            <a:r>
              <a:rPr lang="en-US" sz="1200" dirty="0">
                <a:solidFill>
                  <a:srgbClr val="646267"/>
                </a:solidFill>
              </a:rPr>
              <a:t>reasonably can substantiate needing the file longer than 30 calendar days to complete the file review process. The </a:t>
            </a:r>
            <a:r>
              <a:rPr lang="en-US" sz="1200" b="1" dirty="0">
                <a:solidFill>
                  <a:srgbClr val="32669A"/>
                </a:solidFill>
              </a:rPr>
              <a:t>extension request </a:t>
            </a:r>
            <a:r>
              <a:rPr lang="en-US" sz="1200" dirty="0">
                <a:solidFill>
                  <a:srgbClr val="646267"/>
                </a:solidFill>
              </a:rPr>
              <a:t>must be requested from your DOL Program Manager and it should be documented in the center’s File Review Tracking Log.  Your extension request must be submitted to the Regional Office no later than 25 calendar days into your 30-day review timeframe.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64626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Caution </a:t>
            </a:r>
            <a:r>
              <a:rPr lang="en-US" sz="1200" dirty="0">
                <a:solidFill>
                  <a:srgbClr val="646267"/>
                </a:solidFill>
              </a:rPr>
              <a:t>– extensions are to give the center time to secure a needed accommodation to participate in the file review process, to schedule a tour if that is logistically possible and needed, or to receive anticipated documentation. Extensions to complete file reviews should not function as delays in enrollment.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64626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646267"/>
                </a:solidFill>
              </a:rPr>
              <a:t>AFR – Expedited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646267"/>
                </a:solidFill>
              </a:rPr>
              <a:t>The center has 21 calendar days maximum to complete the applicant file review. If possible, these files should be completed sooner than 21 days. No extensions of time may be requested or received for expedited applicant file reviews or for appeals of denial of enrollment for expedited applicant file reviews.</a:t>
            </a:r>
          </a:p>
          <a:p>
            <a:endParaRPr lang="en-US" dirty="0"/>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7</a:t>
            </a:fld>
            <a:endParaRPr lang="en-US"/>
          </a:p>
        </p:txBody>
      </p:sp>
    </p:spTree>
    <p:extLst>
      <p:ext uri="{BB962C8B-B14F-4D97-AF65-F5344CB8AC3E}">
        <p14:creationId xmlns:p14="http://schemas.microsoft.com/office/powerpoint/2010/main" val="3548550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a:bodyPr>
          <a:lstStyle/>
          <a:p>
            <a:pPr defTabSz="931774">
              <a:spcBef>
                <a:spcPts val="600"/>
              </a:spcBef>
              <a:spcAft>
                <a:spcPts val="600"/>
              </a:spcAft>
              <a:defRPr/>
            </a:pPr>
            <a:r>
              <a:rPr lang="en-US" b="1"/>
              <a:t>Center File Review Tracking Log – Review of Log Requirements</a:t>
            </a:r>
          </a:p>
          <a:p>
            <a:pPr defTabSz="931774">
              <a:spcBef>
                <a:spcPts val="600"/>
              </a:spcBef>
              <a:spcAft>
                <a:spcPts val="600"/>
              </a:spcAft>
              <a:defRPr/>
            </a:pPr>
            <a:endParaRPr lang="en-US"/>
          </a:p>
          <a:p>
            <a:pPr defTabSz="931774">
              <a:spcBef>
                <a:spcPts val="600"/>
              </a:spcBef>
              <a:spcAft>
                <a:spcPts val="600"/>
              </a:spcAft>
              <a:defRPr/>
            </a:pPr>
            <a:r>
              <a:rPr lang="en-US"/>
              <a:t>Now let’s review the Sample Center File Review Tracking Log from the Job Corps Disability website and discuss the log requirements.</a:t>
            </a:r>
          </a:p>
          <a:p>
            <a:pPr marL="0" marR="0" lvl="0" indent="0" algn="l" defTabSz="931774">
              <a:spcBef>
                <a:spcPts val="600"/>
              </a:spcBef>
              <a:spcAft>
                <a:spcPts val="60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8</a:t>
            </a:fld>
            <a:endParaRPr lang="ko-KR" altLang="en-US"/>
          </a:p>
        </p:txBody>
      </p:sp>
    </p:spTree>
    <p:extLst>
      <p:ext uri="{BB962C8B-B14F-4D97-AF65-F5344CB8AC3E}">
        <p14:creationId xmlns:p14="http://schemas.microsoft.com/office/powerpoint/2010/main" val="1716430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Sample Center File Review Tracking Log</a:t>
            </a:r>
          </a:p>
          <a:p>
            <a:endParaRPr lang="en-US" dirty="0"/>
          </a:p>
          <a:p>
            <a:r>
              <a:rPr lang="en-US" dirty="0"/>
              <a:t>We have updated the Sample Center File Review Tracking Log to include the new requirements in Section 1.5 of the PRH. This graphic can be used as a reference sheet if you are unsure of what information to put in each of the primary columns of the log. This graphic may be found on the Job Corps Disability website in the same location as the Sample Center File Review Tracking Log template.</a:t>
            </a:r>
          </a:p>
          <a:p>
            <a:endParaRPr lang="en-US" b="1" dirty="0"/>
          </a:p>
          <a:p>
            <a:endParaRPr lang="en-US" b="1" dirty="0"/>
          </a:p>
          <a:p>
            <a:pPr algn="l"/>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9</a:t>
            </a:fld>
            <a:endParaRPr lang="en-US"/>
          </a:p>
        </p:txBody>
      </p:sp>
    </p:spTree>
    <p:extLst>
      <p:ext uri="{BB962C8B-B14F-4D97-AF65-F5344CB8AC3E}">
        <p14:creationId xmlns:p14="http://schemas.microsoft.com/office/powerpoint/2010/main" val="2817656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60097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2449274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4076533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wer left pic">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1A6381CE-8013-90D6-C654-D41BCDDA3DE9}"/>
              </a:ext>
            </a:extLst>
          </p:cNvPr>
          <p:cNvSpPr>
            <a:spLocks noGrp="1"/>
          </p:cNvSpPr>
          <p:nvPr>
            <p:ph type="pic" sz="quarter" idx="10"/>
          </p:nvPr>
        </p:nvSpPr>
        <p:spPr>
          <a:xfrm>
            <a:off x="0" y="2966484"/>
            <a:ext cx="7843284" cy="3891516"/>
          </a:xfrm>
        </p:spPr>
        <p:txBody>
          <a:bodyPr/>
          <a:lstStyle/>
          <a:p>
            <a:endParaRPr kumimoji="1" lang="ko-Kore-KR" altLang="en-US"/>
          </a:p>
        </p:txBody>
      </p:sp>
    </p:spTree>
    <p:extLst>
      <p:ext uri="{BB962C8B-B14F-4D97-AF65-F5344CB8AC3E}">
        <p14:creationId xmlns:p14="http://schemas.microsoft.com/office/powerpoint/2010/main" val="1654985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alf_Page_Pictur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7D1B75A8-9F54-428E-8FC8-1BC010A802C9}"/>
              </a:ext>
            </a:extLst>
          </p:cNvPr>
          <p:cNvSpPr>
            <a:spLocks noGrp="1"/>
          </p:cNvSpPr>
          <p:nvPr>
            <p:ph type="pic" sz="quarter" idx="10"/>
          </p:nvPr>
        </p:nvSpPr>
        <p:spPr>
          <a:xfrm>
            <a:off x="6091683" y="0"/>
            <a:ext cx="6099048" cy="6858000"/>
          </a:xfrm>
          <a:custGeom>
            <a:avLst/>
            <a:gdLst>
              <a:gd name="connsiteX0" fmla="*/ 0 w 4470400"/>
              <a:gd name="connsiteY0" fmla="*/ 0 h 4470400"/>
              <a:gd name="connsiteX1" fmla="*/ 4470400 w 4470400"/>
              <a:gd name="connsiteY1" fmla="*/ 0 h 4470400"/>
              <a:gd name="connsiteX2" fmla="*/ 4470400 w 4470400"/>
              <a:gd name="connsiteY2" fmla="*/ 4470400 h 4470400"/>
              <a:gd name="connsiteX3" fmla="*/ 0 w 4470400"/>
              <a:gd name="connsiteY3" fmla="*/ 4470400 h 4470400"/>
            </a:gdLst>
            <a:ahLst/>
            <a:cxnLst>
              <a:cxn ang="0">
                <a:pos x="connsiteX0" y="connsiteY0"/>
              </a:cxn>
              <a:cxn ang="0">
                <a:pos x="connsiteX1" y="connsiteY1"/>
              </a:cxn>
              <a:cxn ang="0">
                <a:pos x="connsiteX2" y="connsiteY2"/>
              </a:cxn>
              <a:cxn ang="0">
                <a:pos x="connsiteX3" y="connsiteY3"/>
              </a:cxn>
            </a:cxnLst>
            <a:rect l="l" t="t" r="r" b="b"/>
            <a:pathLst>
              <a:path w="4470400" h="4470400">
                <a:moveTo>
                  <a:pt x="0" y="0"/>
                </a:moveTo>
                <a:lnTo>
                  <a:pt x="4470400" y="0"/>
                </a:lnTo>
                <a:lnTo>
                  <a:pt x="4470400" y="4470400"/>
                </a:lnTo>
                <a:lnTo>
                  <a:pt x="0" y="44704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579286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r Transition Page">
    <p:spTree>
      <p:nvGrpSpPr>
        <p:cNvPr id="1" name=""/>
        <p:cNvGrpSpPr/>
        <p:nvPr/>
      </p:nvGrpSpPr>
      <p:grpSpPr>
        <a:xfrm>
          <a:off x="0" y="0"/>
          <a:ext cx="0" cy="0"/>
          <a:chOff x="0" y="0"/>
          <a:chExt cx="0" cy="0"/>
        </a:xfrm>
      </p:grpSpPr>
      <p:sp>
        <p:nvSpPr>
          <p:cNvPr id="6" name="제목 1">
            <a:extLst>
              <a:ext uri="{FF2B5EF4-FFF2-40B4-BE49-F238E27FC236}">
                <a16:creationId xmlns:a16="http://schemas.microsoft.com/office/drawing/2014/main" id="{ACF785B9-9F4E-4CFB-B292-ACC8D07A84D7}"/>
              </a:ext>
            </a:extLst>
          </p:cNvPr>
          <p:cNvSpPr>
            <a:spLocks noGrp="1"/>
          </p:cNvSpPr>
          <p:nvPr>
            <p:ph type="title" hasCustomPrompt="1"/>
          </p:nvPr>
        </p:nvSpPr>
        <p:spPr>
          <a:xfrm>
            <a:off x="6991350" y="1870074"/>
            <a:ext cx="5200651" cy="1882775"/>
          </a:xfrm>
        </p:spPr>
        <p:txBody>
          <a:bodyPr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r>
              <a:rPr lang="en-US" altLang="ko-KR"/>
              <a:t>Insert title here</a:t>
            </a:r>
            <a:endParaRPr lang="ko-KR" altLang="en-US"/>
          </a:p>
        </p:txBody>
      </p:sp>
      <p:sp>
        <p:nvSpPr>
          <p:cNvPr id="4" name="그림 개체 틀 4">
            <a:extLst>
              <a:ext uri="{FF2B5EF4-FFF2-40B4-BE49-F238E27FC236}">
                <a16:creationId xmlns:a16="http://schemas.microsoft.com/office/drawing/2014/main" id="{34A15B35-7FC1-4E8B-BFCE-1D03798B1D78}"/>
              </a:ext>
            </a:extLst>
          </p:cNvPr>
          <p:cNvSpPr>
            <a:spLocks noGrp="1"/>
          </p:cNvSpPr>
          <p:nvPr>
            <p:ph type="pic" sz="quarter" idx="10"/>
          </p:nvPr>
        </p:nvSpPr>
        <p:spPr>
          <a:xfrm>
            <a:off x="1358900" y="1924050"/>
            <a:ext cx="4591050" cy="2838450"/>
          </a:xfrm>
        </p:spPr>
        <p:txBody>
          <a:bodyPr/>
          <a:lstStyle>
            <a:lvl1pPr eaLnBrk="0" latinLnBrk="0" hangingPunct="0">
              <a:defRPr/>
            </a:lvl1pPr>
          </a:lstStyle>
          <a:p>
            <a:r>
              <a:rPr lang="en-US" altLang="ko-KR"/>
              <a:t>Click the icon to add a picture
</a:t>
            </a:r>
            <a:endParaRPr lang="ko-KR" altLang="en-US"/>
          </a:p>
        </p:txBody>
      </p:sp>
    </p:spTree>
    <p:extLst>
      <p:ext uri="{BB962C8B-B14F-4D97-AF65-F5344CB8AC3E}">
        <p14:creationId xmlns:p14="http://schemas.microsoft.com/office/powerpoint/2010/main" val="1443479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사용자 지정 레이아웃">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1A6381CE-8013-90D6-C654-D41BCDDA3DE9}"/>
              </a:ext>
            </a:extLst>
          </p:cNvPr>
          <p:cNvSpPr>
            <a:spLocks noGrp="1"/>
          </p:cNvSpPr>
          <p:nvPr>
            <p:ph type="pic" sz="quarter" idx="10"/>
          </p:nvPr>
        </p:nvSpPr>
        <p:spPr>
          <a:xfrm>
            <a:off x="0" y="2966484"/>
            <a:ext cx="7843284" cy="3891516"/>
          </a:xfrm>
        </p:spPr>
        <p:txBody>
          <a:bodyPr/>
          <a:lstStyle/>
          <a:p>
            <a:endParaRPr kumimoji="1" lang="ko-Kore-KR" altLang="en-US"/>
          </a:p>
        </p:txBody>
      </p:sp>
    </p:spTree>
    <p:extLst>
      <p:ext uri="{BB962C8B-B14F-4D97-AF65-F5344CB8AC3E}">
        <p14:creationId xmlns:p14="http://schemas.microsoft.com/office/powerpoint/2010/main" val="1987194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사용자 지정 레이아웃">
    <p:spTree>
      <p:nvGrpSpPr>
        <p:cNvPr id="1" name=""/>
        <p:cNvGrpSpPr/>
        <p:nvPr/>
      </p:nvGrpSpPr>
      <p:grpSpPr>
        <a:xfrm>
          <a:off x="0" y="0"/>
          <a:ext cx="0" cy="0"/>
          <a:chOff x="0" y="0"/>
          <a:chExt cx="0" cy="0"/>
        </a:xfrm>
      </p:grpSpPr>
      <p:sp>
        <p:nvSpPr>
          <p:cNvPr id="113" name="제목 1"/>
          <p:cNvSpPr>
            <a:spLocks noGrp="1"/>
          </p:cNvSpPr>
          <p:nvPr>
            <p:ph type="title"/>
          </p:nvPr>
        </p:nvSpPr>
        <p:spPr>
          <a:xfrm>
            <a:off x="767408" y="508408"/>
            <a:ext cx="10574967" cy="796908"/>
          </a:xfrm>
          <a:prstGeom prst="rect">
            <a:avLst/>
          </a:prstGeom>
        </p:spPr>
        <p:txBody>
          <a:bodyPr/>
          <a:lstStyle>
            <a:lvl1pPr algn="ctr">
              <a:defRPr b="1">
                <a:solidFill>
                  <a:schemeClr val="bg1"/>
                </a:solidFill>
                <a:latin typeface="+mj-lt"/>
              </a:defRPr>
            </a:lvl1pPr>
          </a:lstStyle>
          <a:p>
            <a:r>
              <a:rPr lang="en-US" altLang="ko-KR"/>
              <a:t>Your great subtitle in this line</a:t>
            </a:r>
            <a:endParaRPr lang="ko-KR" altLang="en-US"/>
          </a:p>
        </p:txBody>
      </p:sp>
      <p:cxnSp>
        <p:nvCxnSpPr>
          <p:cNvPr id="57" name="직선 연결선 56"/>
          <p:cNvCxnSpPr/>
          <p:nvPr/>
        </p:nvCxnSpPr>
        <p:spPr>
          <a:xfrm>
            <a:off x="1211679" y="4401978"/>
            <a:ext cx="2754188" cy="0"/>
          </a:xfrm>
          <a:prstGeom prst="line">
            <a:avLst/>
          </a:prstGeom>
          <a:solidFill>
            <a:srgbClr val="FEA79A"/>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58" name="직선 연결선 57"/>
          <p:cNvCxnSpPr/>
          <p:nvPr/>
        </p:nvCxnSpPr>
        <p:spPr>
          <a:xfrm>
            <a:off x="1211679" y="3966741"/>
            <a:ext cx="2754188" cy="0"/>
          </a:xfrm>
          <a:prstGeom prst="line">
            <a:avLst/>
          </a:prstGeom>
          <a:solidFill>
            <a:srgbClr val="FEA79A"/>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89" name="직선 연결선 88"/>
          <p:cNvCxnSpPr/>
          <p:nvPr/>
        </p:nvCxnSpPr>
        <p:spPr>
          <a:xfrm>
            <a:off x="8171596" y="4401978"/>
            <a:ext cx="2754188" cy="0"/>
          </a:xfrm>
          <a:prstGeom prst="line">
            <a:avLst/>
          </a:prstGeom>
          <a:solidFill>
            <a:srgbClr val="FEA79A"/>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90" name="직선 연결선 89"/>
          <p:cNvCxnSpPr/>
          <p:nvPr/>
        </p:nvCxnSpPr>
        <p:spPr>
          <a:xfrm>
            <a:off x="8171596" y="3966741"/>
            <a:ext cx="2754188" cy="0"/>
          </a:xfrm>
          <a:prstGeom prst="line">
            <a:avLst/>
          </a:prstGeom>
          <a:solidFill>
            <a:srgbClr val="FEA79A"/>
          </a:solidFill>
          <a:ln>
            <a:no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119976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80092595-7CB8-4CB6-B1CB-955F6B540E64}"/>
              </a:ext>
            </a:extLst>
          </p:cNvPr>
          <p:cNvSpPr>
            <a:spLocks noGrp="1"/>
          </p:cNvSpPr>
          <p:nvPr>
            <p:ph type="pic" sz="quarter" idx="10"/>
          </p:nvPr>
        </p:nvSpPr>
        <p:spPr>
          <a:xfrm>
            <a:off x="1370076" y="1143000"/>
            <a:ext cx="3355848" cy="4572000"/>
          </a:xfrm>
          <a:custGeom>
            <a:avLst/>
            <a:gdLst>
              <a:gd name="connsiteX0" fmla="*/ 0 w 3355848"/>
              <a:gd name="connsiteY0" fmla="*/ 0 h 4572000"/>
              <a:gd name="connsiteX1" fmla="*/ 3355848 w 3355848"/>
              <a:gd name="connsiteY1" fmla="*/ 0 h 4572000"/>
              <a:gd name="connsiteX2" fmla="*/ 3355848 w 3355848"/>
              <a:gd name="connsiteY2" fmla="*/ 4572000 h 4572000"/>
              <a:gd name="connsiteX3" fmla="*/ 0 w 3355848"/>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355848" h="4572000">
                <a:moveTo>
                  <a:pt x="0" y="0"/>
                </a:moveTo>
                <a:lnTo>
                  <a:pt x="3355848" y="0"/>
                </a:lnTo>
                <a:lnTo>
                  <a:pt x="3355848" y="4572000"/>
                </a:lnTo>
                <a:lnTo>
                  <a:pt x="0" y="45720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4280767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298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latin typeface="+mj-lt"/>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2954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43842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6502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20100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1071343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2392141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439332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361924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endParaRPr lang="en-US"/>
          </a:p>
        </p:txBody>
      </p:sp>
    </p:spTree>
    <p:extLst>
      <p:ext uri="{BB962C8B-B14F-4D97-AF65-F5344CB8AC3E}">
        <p14:creationId xmlns:p14="http://schemas.microsoft.com/office/powerpoint/2010/main" val="2193702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 id="2147483668" r:id="rId13"/>
    <p:sldLayoutId id="2147483670" r:id="rId14"/>
    <p:sldLayoutId id="2147483671" r:id="rId15"/>
    <p:sldLayoutId id="2147483672" r:id="rId16"/>
    <p:sldLayoutId id="2147483673" r:id="rId17"/>
    <p:sldLayoutId id="2147483675" r:id="rId18"/>
  </p:sldLayoutIdLst>
  <p:hf hdr="0" ftr="0" dt="0"/>
  <p:txStyles>
    <p:title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p:titleStyle>
    <p:bodyStyle>
      <a:lvl1pPr marL="228600" indent="-228600" algn="l" defTabSz="914400" rtl="0" eaLnBrk="1" latinLnBrk="0" hangingPunct="1">
        <a:lnSpc>
          <a:spcPct val="114000"/>
        </a:lnSpc>
        <a:spcBef>
          <a:spcPts val="600"/>
        </a:spcBef>
        <a:buClr>
          <a:srgbClr val="0070C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600"/>
        </a:spcBef>
        <a:buClr>
          <a:srgbClr val="0070C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17.xml"/><Relationship Id="rId5" Type="http://schemas.openxmlformats.org/officeDocument/2006/relationships/image" Target="../media/image40.sv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7.xml"/><Relationship Id="rId5" Type="http://schemas.openxmlformats.org/officeDocument/2006/relationships/image" Target="../media/image40.sv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hyperlink" Target="https://supportservices.jobcorps.gov/disability/Documents/AFR%20Docs/Sample%20Wellness%20Tracking%20Log.xlsx"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image" Target="../media/image50.png"/><Relationship Id="rId7" Type="http://schemas.openxmlformats.org/officeDocument/2006/relationships/image" Target="../media/image54.svg"/><Relationship Id="rId12" Type="http://schemas.openxmlformats.org/officeDocument/2006/relationships/image" Target="../media/image59.png"/><Relationship Id="rId17" Type="http://schemas.openxmlformats.org/officeDocument/2006/relationships/image" Target="../media/image64.svg"/><Relationship Id="rId2" Type="http://schemas.openxmlformats.org/officeDocument/2006/relationships/notesSlide" Target="../notesSlides/notesSlide42.xml"/><Relationship Id="rId16"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5" Type="http://schemas.openxmlformats.org/officeDocument/2006/relationships/image" Target="../media/image6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 Id="rId14"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749347" y="1350963"/>
            <a:ext cx="6256079" cy="3765281"/>
          </a:xfrm>
        </p:spPr>
        <p:txBody>
          <a:bodyPr>
            <a:normAutofit/>
          </a:bodyPr>
          <a:lstStyle/>
          <a:p>
            <a:pPr>
              <a:defRPr/>
            </a:pPr>
            <a:r>
              <a:rPr lang="en-US" sz="5333" spc="-267" dirty="0">
                <a:solidFill>
                  <a:schemeClr val="tx1">
                    <a:lumMod val="65000"/>
                    <a:lumOff val="35000"/>
                  </a:schemeClr>
                </a:solidFill>
                <a:latin typeface="Arial" pitchFamily="34" charset="0"/>
                <a:cs typeface="Arial" pitchFamily="34" charset="0"/>
              </a:rPr>
              <a:t>Maintaining and Managing </a:t>
            </a:r>
            <a:br>
              <a:rPr lang="en-US" sz="5333" spc="-267" dirty="0">
                <a:solidFill>
                  <a:schemeClr val="tx1">
                    <a:lumMod val="65000"/>
                    <a:lumOff val="35000"/>
                  </a:schemeClr>
                </a:solidFill>
                <a:latin typeface="Arial" pitchFamily="34" charset="0"/>
                <a:cs typeface="Arial" pitchFamily="34" charset="0"/>
              </a:rPr>
            </a:br>
            <a:r>
              <a:rPr lang="en-US" sz="5333" spc="-267" dirty="0">
                <a:solidFill>
                  <a:schemeClr val="tx1"/>
                </a:solidFill>
                <a:latin typeface="Arial" pitchFamily="34" charset="0"/>
                <a:cs typeface="Arial" pitchFamily="34" charset="0"/>
              </a:rPr>
              <a:t>Applicant File Review (AFR) </a:t>
            </a:r>
            <a:r>
              <a:rPr lang="en-US" sz="5333" spc="-267" dirty="0">
                <a:latin typeface="Arial" pitchFamily="34" charset="0"/>
                <a:cs typeface="Arial" pitchFamily="34" charset="0"/>
              </a:rPr>
              <a:t>Tracking</a:t>
            </a:r>
            <a:endParaRPr lang="en-US" sz="5333" b="1" spc="-267" dirty="0">
              <a:latin typeface="Arial" pitchFamily="34" charset="0"/>
              <a:cs typeface="Arial" pitchFamily="34" charset="0"/>
            </a:endParaRPr>
          </a:p>
        </p:txBody>
      </p:sp>
      <p:grpSp>
        <p:nvGrpSpPr>
          <p:cNvPr id="8" name="Group 7"/>
          <p:cNvGrpSpPr/>
          <p:nvPr/>
        </p:nvGrpSpPr>
        <p:grpSpPr>
          <a:xfrm>
            <a:off x="283209" y="0"/>
            <a:ext cx="6127665" cy="6858000"/>
            <a:chOff x="2649892" y="1191"/>
            <a:chExt cx="5013722" cy="5143500"/>
          </a:xfrm>
        </p:grpSpPr>
        <p:sp>
          <p:nvSpPr>
            <p:cNvPr id="9" name="Freeform 5"/>
            <p:cNvSpPr>
              <a:spLocks/>
            </p:cNvSpPr>
            <p:nvPr/>
          </p:nvSpPr>
          <p:spPr bwMode="auto">
            <a:xfrm>
              <a:off x="2673704" y="3572"/>
              <a:ext cx="4966097" cy="5141119"/>
            </a:xfrm>
            <a:custGeom>
              <a:avLst/>
              <a:gdLst>
                <a:gd name="T0" fmla="*/ 3003 w 3090"/>
                <a:gd name="T1" fmla="*/ 0 h 3200"/>
                <a:gd name="T2" fmla="*/ 2612 w 3090"/>
                <a:gd name="T3" fmla="*/ 0 h 3200"/>
                <a:gd name="T4" fmla="*/ 2629 w 3090"/>
                <a:gd name="T5" fmla="*/ 14 h 3200"/>
                <a:gd name="T6" fmla="*/ 2751 w 3090"/>
                <a:gd name="T7" fmla="*/ 413 h 3200"/>
                <a:gd name="T8" fmla="*/ 2480 w 3090"/>
                <a:gd name="T9" fmla="*/ 680 h 3200"/>
                <a:gd name="T10" fmla="*/ 2419 w 3090"/>
                <a:gd name="T11" fmla="*/ 684 h 3200"/>
                <a:gd name="T12" fmla="*/ 2206 w 3090"/>
                <a:gd name="T13" fmla="*/ 628 h 3200"/>
                <a:gd name="T14" fmla="*/ 2050 w 3090"/>
                <a:gd name="T15" fmla="*/ 534 h 3200"/>
                <a:gd name="T16" fmla="*/ 1924 w 3090"/>
                <a:gd name="T17" fmla="*/ 456 h 3200"/>
                <a:gd name="T18" fmla="*/ 1607 w 3090"/>
                <a:gd name="T19" fmla="*/ 373 h 3200"/>
                <a:gd name="T20" fmla="*/ 1163 w 3090"/>
                <a:gd name="T21" fmla="*/ 530 h 3200"/>
                <a:gd name="T22" fmla="*/ 919 w 3090"/>
                <a:gd name="T23" fmla="*/ 944 h 3200"/>
                <a:gd name="T24" fmla="*/ 1045 w 3090"/>
                <a:gd name="T25" fmla="*/ 1441 h 3200"/>
                <a:gd name="T26" fmla="*/ 1468 w 3090"/>
                <a:gd name="T27" fmla="*/ 1733 h 3200"/>
                <a:gd name="T28" fmla="*/ 1843 w 3090"/>
                <a:gd name="T29" fmla="*/ 2106 h 3200"/>
                <a:gd name="T30" fmla="*/ 1584 w 3090"/>
                <a:gd name="T31" fmla="*/ 2490 h 3200"/>
                <a:gd name="T32" fmla="*/ 1485 w 3090"/>
                <a:gd name="T33" fmla="*/ 2506 h 3200"/>
                <a:gd name="T34" fmla="*/ 1123 w 3090"/>
                <a:gd name="T35" fmla="*/ 2373 h 3200"/>
                <a:gd name="T36" fmla="*/ 1069 w 3090"/>
                <a:gd name="T37" fmla="*/ 2344 h 3200"/>
                <a:gd name="T38" fmla="*/ 696 w 3090"/>
                <a:gd name="T39" fmla="*/ 2248 h 3200"/>
                <a:gd name="T40" fmla="*/ 174 w 3090"/>
                <a:gd name="T41" fmla="*/ 2471 h 3200"/>
                <a:gd name="T42" fmla="*/ 21 w 3090"/>
                <a:gd name="T43" fmla="*/ 2976 h 3200"/>
                <a:gd name="T44" fmla="*/ 76 w 3090"/>
                <a:gd name="T45" fmla="*/ 3200 h 3200"/>
                <a:gd name="T46" fmla="*/ 480 w 3090"/>
                <a:gd name="T47" fmla="*/ 3200 h 3200"/>
                <a:gd name="T48" fmla="*/ 468 w 3090"/>
                <a:gd name="T49" fmla="*/ 3188 h 3200"/>
                <a:gd name="T50" fmla="*/ 379 w 3090"/>
                <a:gd name="T51" fmla="*/ 2723 h 3200"/>
                <a:gd name="T52" fmla="*/ 693 w 3090"/>
                <a:gd name="T53" fmla="*/ 2560 h 3200"/>
                <a:gd name="T54" fmla="*/ 888 w 3090"/>
                <a:gd name="T55" fmla="*/ 2599 h 3200"/>
                <a:gd name="T56" fmla="*/ 1061 w 3090"/>
                <a:gd name="T57" fmla="*/ 2690 h 3200"/>
                <a:gd name="T58" fmla="*/ 1312 w 3090"/>
                <a:gd name="T59" fmla="*/ 2807 h 3200"/>
                <a:gd name="T60" fmla="*/ 1518 w 3090"/>
                <a:gd name="T61" fmla="*/ 2835 h 3200"/>
                <a:gd name="T62" fmla="*/ 1838 w 3090"/>
                <a:gd name="T63" fmla="*/ 2759 h 3200"/>
                <a:gd name="T64" fmla="*/ 2094 w 3090"/>
                <a:gd name="T65" fmla="*/ 2534 h 3200"/>
                <a:gd name="T66" fmla="*/ 2188 w 3090"/>
                <a:gd name="T67" fmla="*/ 2061 h 3200"/>
                <a:gd name="T68" fmla="*/ 1904 w 3090"/>
                <a:gd name="T69" fmla="*/ 1613 h 3200"/>
                <a:gd name="T70" fmla="*/ 1608 w 3090"/>
                <a:gd name="T71" fmla="*/ 1442 h 3200"/>
                <a:gd name="T72" fmla="*/ 1324 w 3090"/>
                <a:gd name="T73" fmla="*/ 1255 h 3200"/>
                <a:gd name="T74" fmla="*/ 1271 w 3090"/>
                <a:gd name="T75" fmla="*/ 947 h 3200"/>
                <a:gd name="T76" fmla="*/ 1620 w 3090"/>
                <a:gd name="T77" fmla="*/ 716 h 3200"/>
                <a:gd name="T78" fmla="*/ 1672 w 3090"/>
                <a:gd name="T79" fmla="*/ 719 h 3200"/>
                <a:gd name="T80" fmla="*/ 1954 w 3090"/>
                <a:gd name="T81" fmla="*/ 851 h 3200"/>
                <a:gd name="T82" fmla="*/ 2219 w 3090"/>
                <a:gd name="T83" fmla="*/ 985 h 3200"/>
                <a:gd name="T84" fmla="*/ 2395 w 3090"/>
                <a:gd name="T85" fmla="*/ 1006 h 3200"/>
                <a:gd name="T86" fmla="*/ 2804 w 3090"/>
                <a:gd name="T87" fmla="*/ 861 h 3200"/>
                <a:gd name="T88" fmla="*/ 3036 w 3090"/>
                <a:gd name="T89" fmla="*/ 533 h 3200"/>
                <a:gd name="T90" fmla="*/ 3055 w 3090"/>
                <a:gd name="T91" fmla="*/ 151 h 3200"/>
                <a:gd name="T92" fmla="*/ 3003 w 3090"/>
                <a:gd name="T93" fmla="*/ 0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90" h="3200">
                  <a:moveTo>
                    <a:pt x="3003" y="0"/>
                  </a:moveTo>
                  <a:cubicBezTo>
                    <a:pt x="2612" y="0"/>
                    <a:pt x="2612" y="0"/>
                    <a:pt x="2612" y="0"/>
                  </a:cubicBezTo>
                  <a:cubicBezTo>
                    <a:pt x="2629" y="14"/>
                    <a:pt x="2629" y="14"/>
                    <a:pt x="2629" y="14"/>
                  </a:cubicBezTo>
                  <a:cubicBezTo>
                    <a:pt x="2748" y="114"/>
                    <a:pt x="2794" y="263"/>
                    <a:pt x="2751" y="413"/>
                  </a:cubicBezTo>
                  <a:cubicBezTo>
                    <a:pt x="2711" y="555"/>
                    <a:pt x="2602" y="662"/>
                    <a:pt x="2480" y="680"/>
                  </a:cubicBezTo>
                  <a:cubicBezTo>
                    <a:pt x="2460" y="682"/>
                    <a:pt x="2439" y="684"/>
                    <a:pt x="2419" y="684"/>
                  </a:cubicBezTo>
                  <a:cubicBezTo>
                    <a:pt x="2347" y="684"/>
                    <a:pt x="2275" y="665"/>
                    <a:pt x="2206" y="628"/>
                  </a:cubicBezTo>
                  <a:cubicBezTo>
                    <a:pt x="2153" y="599"/>
                    <a:pt x="2101" y="566"/>
                    <a:pt x="2050" y="534"/>
                  </a:cubicBezTo>
                  <a:cubicBezTo>
                    <a:pt x="2009" y="508"/>
                    <a:pt x="1967" y="481"/>
                    <a:pt x="1924" y="456"/>
                  </a:cubicBezTo>
                  <a:cubicBezTo>
                    <a:pt x="1829" y="402"/>
                    <a:pt x="1719" y="373"/>
                    <a:pt x="1607" y="373"/>
                  </a:cubicBezTo>
                  <a:cubicBezTo>
                    <a:pt x="1448" y="373"/>
                    <a:pt x="1290" y="429"/>
                    <a:pt x="1163" y="530"/>
                  </a:cubicBezTo>
                  <a:cubicBezTo>
                    <a:pt x="1030" y="636"/>
                    <a:pt x="944" y="783"/>
                    <a:pt x="919" y="944"/>
                  </a:cubicBezTo>
                  <a:cubicBezTo>
                    <a:pt x="890" y="1134"/>
                    <a:pt x="932" y="1301"/>
                    <a:pt x="1045" y="1441"/>
                  </a:cubicBezTo>
                  <a:cubicBezTo>
                    <a:pt x="1138" y="1556"/>
                    <a:pt x="1277" y="1652"/>
                    <a:pt x="1468" y="1733"/>
                  </a:cubicBezTo>
                  <a:cubicBezTo>
                    <a:pt x="1599" y="1789"/>
                    <a:pt x="1823" y="1912"/>
                    <a:pt x="1843" y="2106"/>
                  </a:cubicBezTo>
                  <a:cubicBezTo>
                    <a:pt x="1861" y="2275"/>
                    <a:pt x="1752" y="2437"/>
                    <a:pt x="1584" y="2490"/>
                  </a:cubicBezTo>
                  <a:cubicBezTo>
                    <a:pt x="1553" y="2501"/>
                    <a:pt x="1519" y="2506"/>
                    <a:pt x="1485" y="2506"/>
                  </a:cubicBezTo>
                  <a:cubicBezTo>
                    <a:pt x="1360" y="2506"/>
                    <a:pt x="1239" y="2438"/>
                    <a:pt x="1123" y="2373"/>
                  </a:cubicBezTo>
                  <a:cubicBezTo>
                    <a:pt x="1104" y="2363"/>
                    <a:pt x="1087" y="2353"/>
                    <a:pt x="1069" y="2344"/>
                  </a:cubicBezTo>
                  <a:cubicBezTo>
                    <a:pt x="954" y="2281"/>
                    <a:pt x="825" y="2248"/>
                    <a:pt x="696" y="2248"/>
                  </a:cubicBezTo>
                  <a:cubicBezTo>
                    <a:pt x="492" y="2248"/>
                    <a:pt x="301" y="2330"/>
                    <a:pt x="174" y="2471"/>
                  </a:cubicBezTo>
                  <a:cubicBezTo>
                    <a:pt x="53" y="2606"/>
                    <a:pt x="0" y="2780"/>
                    <a:pt x="21" y="2976"/>
                  </a:cubicBezTo>
                  <a:cubicBezTo>
                    <a:pt x="23" y="2995"/>
                    <a:pt x="45" y="3123"/>
                    <a:pt x="76" y="3200"/>
                  </a:cubicBezTo>
                  <a:cubicBezTo>
                    <a:pt x="480" y="3200"/>
                    <a:pt x="480" y="3200"/>
                    <a:pt x="480" y="3200"/>
                  </a:cubicBezTo>
                  <a:cubicBezTo>
                    <a:pt x="468" y="3188"/>
                    <a:pt x="468" y="3188"/>
                    <a:pt x="468" y="3188"/>
                  </a:cubicBezTo>
                  <a:cubicBezTo>
                    <a:pt x="353" y="3080"/>
                    <a:pt x="270" y="2901"/>
                    <a:pt x="379" y="2723"/>
                  </a:cubicBezTo>
                  <a:cubicBezTo>
                    <a:pt x="443" y="2618"/>
                    <a:pt x="554" y="2560"/>
                    <a:pt x="693" y="2560"/>
                  </a:cubicBezTo>
                  <a:cubicBezTo>
                    <a:pt x="758" y="2560"/>
                    <a:pt x="825" y="2574"/>
                    <a:pt x="888" y="2599"/>
                  </a:cubicBezTo>
                  <a:cubicBezTo>
                    <a:pt x="950" y="2624"/>
                    <a:pt x="1006" y="2658"/>
                    <a:pt x="1061" y="2690"/>
                  </a:cubicBezTo>
                  <a:cubicBezTo>
                    <a:pt x="1137" y="2734"/>
                    <a:pt x="1216" y="2781"/>
                    <a:pt x="1312" y="2807"/>
                  </a:cubicBezTo>
                  <a:cubicBezTo>
                    <a:pt x="1380" y="2826"/>
                    <a:pt x="1450" y="2835"/>
                    <a:pt x="1518" y="2835"/>
                  </a:cubicBezTo>
                  <a:cubicBezTo>
                    <a:pt x="1632" y="2835"/>
                    <a:pt x="1740" y="2809"/>
                    <a:pt x="1838" y="2759"/>
                  </a:cubicBezTo>
                  <a:cubicBezTo>
                    <a:pt x="1939" y="2707"/>
                    <a:pt x="2026" y="2631"/>
                    <a:pt x="2094" y="2534"/>
                  </a:cubicBezTo>
                  <a:cubicBezTo>
                    <a:pt x="2187" y="2403"/>
                    <a:pt x="2220" y="2235"/>
                    <a:pt x="2188" y="2061"/>
                  </a:cubicBezTo>
                  <a:cubicBezTo>
                    <a:pt x="2154" y="1875"/>
                    <a:pt x="2050" y="1711"/>
                    <a:pt x="1904" y="1613"/>
                  </a:cubicBezTo>
                  <a:cubicBezTo>
                    <a:pt x="1823" y="1559"/>
                    <a:pt x="1717" y="1490"/>
                    <a:pt x="1608" y="1442"/>
                  </a:cubicBezTo>
                  <a:cubicBezTo>
                    <a:pt x="1522" y="1403"/>
                    <a:pt x="1399" y="1342"/>
                    <a:pt x="1324" y="1255"/>
                  </a:cubicBezTo>
                  <a:cubicBezTo>
                    <a:pt x="1250" y="1168"/>
                    <a:pt x="1233" y="1067"/>
                    <a:pt x="1271" y="947"/>
                  </a:cubicBezTo>
                  <a:cubicBezTo>
                    <a:pt x="1315" y="811"/>
                    <a:pt x="1459" y="716"/>
                    <a:pt x="1620" y="716"/>
                  </a:cubicBezTo>
                  <a:cubicBezTo>
                    <a:pt x="1637" y="716"/>
                    <a:pt x="1655" y="717"/>
                    <a:pt x="1672" y="719"/>
                  </a:cubicBezTo>
                  <a:cubicBezTo>
                    <a:pt x="1774" y="733"/>
                    <a:pt x="1861" y="790"/>
                    <a:pt x="1954" y="851"/>
                  </a:cubicBezTo>
                  <a:cubicBezTo>
                    <a:pt x="2036" y="905"/>
                    <a:pt x="2122" y="961"/>
                    <a:pt x="2219" y="985"/>
                  </a:cubicBezTo>
                  <a:cubicBezTo>
                    <a:pt x="2279" y="999"/>
                    <a:pt x="2337" y="1006"/>
                    <a:pt x="2395" y="1006"/>
                  </a:cubicBezTo>
                  <a:cubicBezTo>
                    <a:pt x="2545" y="1006"/>
                    <a:pt x="2686" y="956"/>
                    <a:pt x="2804" y="861"/>
                  </a:cubicBezTo>
                  <a:cubicBezTo>
                    <a:pt x="2908" y="777"/>
                    <a:pt x="2990" y="661"/>
                    <a:pt x="3036" y="533"/>
                  </a:cubicBezTo>
                  <a:cubicBezTo>
                    <a:pt x="3090" y="385"/>
                    <a:pt x="3076" y="244"/>
                    <a:pt x="3055" y="151"/>
                  </a:cubicBezTo>
                  <a:cubicBezTo>
                    <a:pt x="3038" y="79"/>
                    <a:pt x="3015" y="25"/>
                    <a:pt x="3003" y="0"/>
                  </a:cubicBezTo>
                  <a:close/>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0" name="Freeform 6"/>
            <p:cNvSpPr>
              <a:spLocks/>
            </p:cNvSpPr>
            <p:nvPr/>
          </p:nvSpPr>
          <p:spPr bwMode="auto">
            <a:xfrm>
              <a:off x="2692754" y="3572"/>
              <a:ext cx="4925616" cy="5141119"/>
            </a:xfrm>
            <a:custGeom>
              <a:avLst/>
              <a:gdLst>
                <a:gd name="T0" fmla="*/ 2978 w 3065"/>
                <a:gd name="T1" fmla="*/ 0 h 3200"/>
                <a:gd name="T2" fmla="*/ 2619 w 3065"/>
                <a:gd name="T3" fmla="*/ 0 h 3200"/>
                <a:gd name="T4" fmla="*/ 2625 w 3065"/>
                <a:gd name="T5" fmla="*/ 5 h 3200"/>
                <a:gd name="T6" fmla="*/ 2751 w 3065"/>
                <a:gd name="T7" fmla="*/ 417 h 3200"/>
                <a:gd name="T8" fmla="*/ 2469 w 3065"/>
                <a:gd name="T9" fmla="*/ 691 h 3200"/>
                <a:gd name="T10" fmla="*/ 2407 w 3065"/>
                <a:gd name="T11" fmla="*/ 696 h 3200"/>
                <a:gd name="T12" fmla="*/ 2188 w 3065"/>
                <a:gd name="T13" fmla="*/ 639 h 3200"/>
                <a:gd name="T14" fmla="*/ 2032 w 3065"/>
                <a:gd name="T15" fmla="*/ 544 h 3200"/>
                <a:gd name="T16" fmla="*/ 1907 w 3065"/>
                <a:gd name="T17" fmla="*/ 467 h 3200"/>
                <a:gd name="T18" fmla="*/ 1595 w 3065"/>
                <a:gd name="T19" fmla="*/ 385 h 3200"/>
                <a:gd name="T20" fmla="*/ 1158 w 3065"/>
                <a:gd name="T21" fmla="*/ 540 h 3200"/>
                <a:gd name="T22" fmla="*/ 919 w 3065"/>
                <a:gd name="T23" fmla="*/ 946 h 3200"/>
                <a:gd name="T24" fmla="*/ 1042 w 3065"/>
                <a:gd name="T25" fmla="*/ 1433 h 3200"/>
                <a:gd name="T26" fmla="*/ 1460 w 3065"/>
                <a:gd name="T27" fmla="*/ 1722 h 3200"/>
                <a:gd name="T28" fmla="*/ 1843 w 3065"/>
                <a:gd name="T29" fmla="*/ 2105 h 3200"/>
                <a:gd name="T30" fmla="*/ 1576 w 3065"/>
                <a:gd name="T31" fmla="*/ 2502 h 3200"/>
                <a:gd name="T32" fmla="*/ 1473 w 3065"/>
                <a:gd name="T33" fmla="*/ 2518 h 3200"/>
                <a:gd name="T34" fmla="*/ 1105 w 3065"/>
                <a:gd name="T35" fmla="*/ 2384 h 3200"/>
                <a:gd name="T36" fmla="*/ 1051 w 3065"/>
                <a:gd name="T37" fmla="*/ 2354 h 3200"/>
                <a:gd name="T38" fmla="*/ 684 w 3065"/>
                <a:gd name="T39" fmla="*/ 2260 h 3200"/>
                <a:gd name="T40" fmla="*/ 171 w 3065"/>
                <a:gd name="T41" fmla="*/ 2479 h 3200"/>
                <a:gd name="T42" fmla="*/ 20 w 3065"/>
                <a:gd name="T43" fmla="*/ 2975 h 3200"/>
                <a:gd name="T44" fmla="*/ 77 w 3065"/>
                <a:gd name="T45" fmla="*/ 3200 h 3200"/>
                <a:gd name="T46" fmla="*/ 450 w 3065"/>
                <a:gd name="T47" fmla="*/ 3200 h 3200"/>
                <a:gd name="T48" fmla="*/ 448 w 3065"/>
                <a:gd name="T49" fmla="*/ 3197 h 3200"/>
                <a:gd name="T50" fmla="*/ 356 w 3065"/>
                <a:gd name="T51" fmla="*/ 2716 h 3200"/>
                <a:gd name="T52" fmla="*/ 681 w 3065"/>
                <a:gd name="T53" fmla="*/ 2548 h 3200"/>
                <a:gd name="T54" fmla="*/ 880 w 3065"/>
                <a:gd name="T55" fmla="*/ 2588 h 3200"/>
                <a:gd name="T56" fmla="*/ 1055 w 3065"/>
                <a:gd name="T57" fmla="*/ 2679 h 3200"/>
                <a:gd name="T58" fmla="*/ 1303 w 3065"/>
                <a:gd name="T59" fmla="*/ 2795 h 3200"/>
                <a:gd name="T60" fmla="*/ 1506 w 3065"/>
                <a:gd name="T61" fmla="*/ 2823 h 3200"/>
                <a:gd name="T62" fmla="*/ 1821 w 3065"/>
                <a:gd name="T63" fmla="*/ 2748 h 3200"/>
                <a:gd name="T64" fmla="*/ 2072 w 3065"/>
                <a:gd name="T65" fmla="*/ 2527 h 3200"/>
                <a:gd name="T66" fmla="*/ 2164 w 3065"/>
                <a:gd name="T67" fmla="*/ 2064 h 3200"/>
                <a:gd name="T68" fmla="*/ 1885 w 3065"/>
                <a:gd name="T69" fmla="*/ 1623 h 3200"/>
                <a:gd name="T70" fmla="*/ 1591 w 3065"/>
                <a:gd name="T71" fmla="*/ 1453 h 3200"/>
                <a:gd name="T72" fmla="*/ 1303 w 3065"/>
                <a:gd name="T73" fmla="*/ 1263 h 3200"/>
                <a:gd name="T74" fmla="*/ 1248 w 3065"/>
                <a:gd name="T75" fmla="*/ 944 h 3200"/>
                <a:gd name="T76" fmla="*/ 1608 w 3065"/>
                <a:gd name="T77" fmla="*/ 703 h 3200"/>
                <a:gd name="T78" fmla="*/ 1661 w 3065"/>
                <a:gd name="T79" fmla="*/ 707 h 3200"/>
                <a:gd name="T80" fmla="*/ 1948 w 3065"/>
                <a:gd name="T81" fmla="*/ 841 h 3200"/>
                <a:gd name="T82" fmla="*/ 2210 w 3065"/>
                <a:gd name="T83" fmla="*/ 973 h 3200"/>
                <a:gd name="T84" fmla="*/ 2383 w 3065"/>
                <a:gd name="T85" fmla="*/ 994 h 3200"/>
                <a:gd name="T86" fmla="*/ 2383 w 3065"/>
                <a:gd name="T87" fmla="*/ 994 h 3200"/>
                <a:gd name="T88" fmla="*/ 2785 w 3065"/>
                <a:gd name="T89" fmla="*/ 851 h 3200"/>
                <a:gd name="T90" fmla="*/ 3013 w 3065"/>
                <a:gd name="T91" fmla="*/ 529 h 3200"/>
                <a:gd name="T92" fmla="*/ 3031 w 3065"/>
                <a:gd name="T93" fmla="*/ 154 h 3200"/>
                <a:gd name="T94" fmla="*/ 2978 w 3065"/>
                <a:gd name="T95" fmla="*/ 0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5" h="3200">
                  <a:moveTo>
                    <a:pt x="2978" y="0"/>
                  </a:moveTo>
                  <a:cubicBezTo>
                    <a:pt x="2619" y="0"/>
                    <a:pt x="2619" y="0"/>
                    <a:pt x="2619" y="0"/>
                  </a:cubicBezTo>
                  <a:cubicBezTo>
                    <a:pt x="2625" y="5"/>
                    <a:pt x="2625" y="5"/>
                    <a:pt x="2625" y="5"/>
                  </a:cubicBezTo>
                  <a:cubicBezTo>
                    <a:pt x="2748" y="107"/>
                    <a:pt x="2795" y="261"/>
                    <a:pt x="2751" y="417"/>
                  </a:cubicBezTo>
                  <a:cubicBezTo>
                    <a:pt x="2709" y="563"/>
                    <a:pt x="2596" y="674"/>
                    <a:pt x="2469" y="691"/>
                  </a:cubicBezTo>
                  <a:cubicBezTo>
                    <a:pt x="2449" y="694"/>
                    <a:pt x="2428" y="696"/>
                    <a:pt x="2407" y="696"/>
                  </a:cubicBezTo>
                  <a:cubicBezTo>
                    <a:pt x="2333" y="696"/>
                    <a:pt x="2259" y="677"/>
                    <a:pt x="2188" y="639"/>
                  </a:cubicBezTo>
                  <a:cubicBezTo>
                    <a:pt x="2135" y="610"/>
                    <a:pt x="2082" y="576"/>
                    <a:pt x="2032" y="544"/>
                  </a:cubicBezTo>
                  <a:cubicBezTo>
                    <a:pt x="1991" y="518"/>
                    <a:pt x="1949" y="491"/>
                    <a:pt x="1907" y="467"/>
                  </a:cubicBezTo>
                  <a:cubicBezTo>
                    <a:pt x="1813" y="413"/>
                    <a:pt x="1705" y="385"/>
                    <a:pt x="1595" y="385"/>
                  </a:cubicBezTo>
                  <a:cubicBezTo>
                    <a:pt x="1438" y="385"/>
                    <a:pt x="1283" y="440"/>
                    <a:pt x="1158" y="540"/>
                  </a:cubicBezTo>
                  <a:cubicBezTo>
                    <a:pt x="1028" y="644"/>
                    <a:pt x="943" y="788"/>
                    <a:pt x="919" y="946"/>
                  </a:cubicBezTo>
                  <a:cubicBezTo>
                    <a:pt x="890" y="1133"/>
                    <a:pt x="932" y="1296"/>
                    <a:pt x="1042" y="1433"/>
                  </a:cubicBezTo>
                  <a:cubicBezTo>
                    <a:pt x="1134" y="1547"/>
                    <a:pt x="1271" y="1641"/>
                    <a:pt x="1460" y="1722"/>
                  </a:cubicBezTo>
                  <a:cubicBezTo>
                    <a:pt x="1594" y="1779"/>
                    <a:pt x="1823" y="1905"/>
                    <a:pt x="1843" y="2105"/>
                  </a:cubicBezTo>
                  <a:cubicBezTo>
                    <a:pt x="1861" y="2280"/>
                    <a:pt x="1749" y="2447"/>
                    <a:pt x="1576" y="2502"/>
                  </a:cubicBezTo>
                  <a:cubicBezTo>
                    <a:pt x="1543" y="2512"/>
                    <a:pt x="1509" y="2518"/>
                    <a:pt x="1473" y="2518"/>
                  </a:cubicBezTo>
                  <a:cubicBezTo>
                    <a:pt x="1345" y="2518"/>
                    <a:pt x="1223" y="2450"/>
                    <a:pt x="1105" y="2384"/>
                  </a:cubicBezTo>
                  <a:cubicBezTo>
                    <a:pt x="1086" y="2374"/>
                    <a:pt x="1069" y="2364"/>
                    <a:pt x="1051" y="2354"/>
                  </a:cubicBezTo>
                  <a:cubicBezTo>
                    <a:pt x="938" y="2293"/>
                    <a:pt x="811" y="2260"/>
                    <a:pt x="684" y="2260"/>
                  </a:cubicBezTo>
                  <a:cubicBezTo>
                    <a:pt x="483" y="2260"/>
                    <a:pt x="296" y="2340"/>
                    <a:pt x="171" y="2479"/>
                  </a:cubicBezTo>
                  <a:cubicBezTo>
                    <a:pt x="52" y="2611"/>
                    <a:pt x="0" y="2783"/>
                    <a:pt x="20" y="2975"/>
                  </a:cubicBezTo>
                  <a:cubicBezTo>
                    <a:pt x="22" y="2994"/>
                    <a:pt x="45" y="3125"/>
                    <a:pt x="77" y="3200"/>
                  </a:cubicBezTo>
                  <a:cubicBezTo>
                    <a:pt x="450" y="3200"/>
                    <a:pt x="450" y="3200"/>
                    <a:pt x="450" y="3200"/>
                  </a:cubicBezTo>
                  <a:cubicBezTo>
                    <a:pt x="448" y="3197"/>
                    <a:pt x="448" y="3197"/>
                    <a:pt x="448" y="3197"/>
                  </a:cubicBezTo>
                  <a:cubicBezTo>
                    <a:pt x="330" y="3086"/>
                    <a:pt x="244" y="2901"/>
                    <a:pt x="356" y="2716"/>
                  </a:cubicBezTo>
                  <a:cubicBezTo>
                    <a:pt x="423" y="2608"/>
                    <a:pt x="538" y="2548"/>
                    <a:pt x="681" y="2548"/>
                  </a:cubicBezTo>
                  <a:cubicBezTo>
                    <a:pt x="748" y="2548"/>
                    <a:pt x="817" y="2562"/>
                    <a:pt x="880" y="2588"/>
                  </a:cubicBezTo>
                  <a:cubicBezTo>
                    <a:pt x="943" y="2613"/>
                    <a:pt x="1000" y="2647"/>
                    <a:pt x="1055" y="2679"/>
                  </a:cubicBezTo>
                  <a:cubicBezTo>
                    <a:pt x="1131" y="2724"/>
                    <a:pt x="1209" y="2769"/>
                    <a:pt x="1303" y="2795"/>
                  </a:cubicBezTo>
                  <a:cubicBezTo>
                    <a:pt x="1370" y="2814"/>
                    <a:pt x="1439" y="2823"/>
                    <a:pt x="1506" y="2823"/>
                  </a:cubicBezTo>
                  <a:cubicBezTo>
                    <a:pt x="1618" y="2823"/>
                    <a:pt x="1724" y="2798"/>
                    <a:pt x="1821" y="2748"/>
                  </a:cubicBezTo>
                  <a:cubicBezTo>
                    <a:pt x="1920" y="2697"/>
                    <a:pt x="2005" y="2623"/>
                    <a:pt x="2072" y="2527"/>
                  </a:cubicBezTo>
                  <a:cubicBezTo>
                    <a:pt x="2163" y="2399"/>
                    <a:pt x="2196" y="2234"/>
                    <a:pt x="2164" y="2064"/>
                  </a:cubicBezTo>
                  <a:cubicBezTo>
                    <a:pt x="2131" y="1880"/>
                    <a:pt x="2029" y="1720"/>
                    <a:pt x="1885" y="1623"/>
                  </a:cubicBezTo>
                  <a:cubicBezTo>
                    <a:pt x="1805" y="1569"/>
                    <a:pt x="1699" y="1501"/>
                    <a:pt x="1591" y="1453"/>
                  </a:cubicBezTo>
                  <a:cubicBezTo>
                    <a:pt x="1504" y="1414"/>
                    <a:pt x="1379" y="1352"/>
                    <a:pt x="1303" y="1263"/>
                  </a:cubicBezTo>
                  <a:cubicBezTo>
                    <a:pt x="1226" y="1172"/>
                    <a:pt x="1208" y="1068"/>
                    <a:pt x="1248" y="944"/>
                  </a:cubicBezTo>
                  <a:cubicBezTo>
                    <a:pt x="1294" y="802"/>
                    <a:pt x="1441" y="703"/>
                    <a:pt x="1608" y="703"/>
                  </a:cubicBezTo>
                  <a:cubicBezTo>
                    <a:pt x="1626" y="703"/>
                    <a:pt x="1644" y="705"/>
                    <a:pt x="1661" y="707"/>
                  </a:cubicBezTo>
                  <a:cubicBezTo>
                    <a:pt x="1766" y="722"/>
                    <a:pt x="1855" y="780"/>
                    <a:pt x="1948" y="841"/>
                  </a:cubicBezTo>
                  <a:cubicBezTo>
                    <a:pt x="2030" y="894"/>
                    <a:pt x="2114" y="950"/>
                    <a:pt x="2210" y="973"/>
                  </a:cubicBezTo>
                  <a:cubicBezTo>
                    <a:pt x="2268" y="987"/>
                    <a:pt x="2326" y="994"/>
                    <a:pt x="2383" y="994"/>
                  </a:cubicBezTo>
                  <a:cubicBezTo>
                    <a:pt x="2383" y="994"/>
                    <a:pt x="2383" y="994"/>
                    <a:pt x="2383" y="994"/>
                  </a:cubicBezTo>
                  <a:cubicBezTo>
                    <a:pt x="2530" y="994"/>
                    <a:pt x="2669" y="945"/>
                    <a:pt x="2785" y="851"/>
                  </a:cubicBezTo>
                  <a:cubicBezTo>
                    <a:pt x="2887" y="769"/>
                    <a:pt x="2968" y="655"/>
                    <a:pt x="3013" y="529"/>
                  </a:cubicBezTo>
                  <a:cubicBezTo>
                    <a:pt x="3065" y="384"/>
                    <a:pt x="3052" y="245"/>
                    <a:pt x="3031" y="154"/>
                  </a:cubicBezTo>
                  <a:cubicBezTo>
                    <a:pt x="3013" y="77"/>
                    <a:pt x="2989" y="22"/>
                    <a:pt x="2978"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1" name="Freeform 7"/>
            <p:cNvSpPr>
              <a:spLocks/>
            </p:cNvSpPr>
            <p:nvPr/>
          </p:nvSpPr>
          <p:spPr bwMode="auto">
            <a:xfrm>
              <a:off x="2649892" y="3572"/>
              <a:ext cx="5013722" cy="5141119"/>
            </a:xfrm>
            <a:custGeom>
              <a:avLst/>
              <a:gdLst>
                <a:gd name="T0" fmla="*/ 2665 w 3120"/>
                <a:gd name="T1" fmla="*/ 0 h 3200"/>
                <a:gd name="T2" fmla="*/ 2498 w 3120"/>
                <a:gd name="T3" fmla="*/ 703 h 3200"/>
                <a:gd name="T4" fmla="*/ 2210 w 3120"/>
                <a:gd name="T5" fmla="*/ 649 h 3200"/>
                <a:gd name="T6" fmla="*/ 1928 w 3120"/>
                <a:gd name="T7" fmla="*/ 477 h 3200"/>
                <a:gd name="T8" fmla="*/ 958 w 3120"/>
                <a:gd name="T9" fmla="*/ 948 h 3200"/>
                <a:gd name="T10" fmla="*/ 1492 w 3120"/>
                <a:gd name="T11" fmla="*/ 1711 h 3200"/>
                <a:gd name="T12" fmla="*/ 1882 w 3120"/>
                <a:gd name="T13" fmla="*/ 2104 h 3200"/>
                <a:gd name="T14" fmla="*/ 1607 w 3120"/>
                <a:gd name="T15" fmla="*/ 2513 h 3200"/>
                <a:gd name="T16" fmla="*/ 1073 w 3120"/>
                <a:gd name="T17" fmla="*/ 2365 h 3200"/>
                <a:gd name="T18" fmla="*/ 59 w 3120"/>
                <a:gd name="T19" fmla="*/ 2973 h 3200"/>
                <a:gd name="T20" fmla="*/ 117 w 3120"/>
                <a:gd name="T21" fmla="*/ 3200 h 3200"/>
                <a:gd name="T22" fmla="*/ 460 w 3120"/>
                <a:gd name="T23" fmla="*/ 3200 h 3200"/>
                <a:gd name="T24" fmla="*/ 373 w 3120"/>
                <a:gd name="T25" fmla="*/ 2710 h 3200"/>
                <a:gd name="T26" fmla="*/ 912 w 3120"/>
                <a:gd name="T27" fmla="*/ 2577 h 3200"/>
                <a:gd name="T28" fmla="*/ 1333 w 3120"/>
                <a:gd name="T29" fmla="*/ 2784 h 3200"/>
                <a:gd name="T30" fmla="*/ 2090 w 3120"/>
                <a:gd name="T31" fmla="*/ 2520 h 3200"/>
                <a:gd name="T32" fmla="*/ 1906 w 3120"/>
                <a:gd name="T33" fmla="*/ 1633 h 3200"/>
                <a:gd name="T34" fmla="*/ 1613 w 3120"/>
                <a:gd name="T35" fmla="*/ 1464 h 3200"/>
                <a:gd name="T36" fmla="*/ 1264 w 3120"/>
                <a:gd name="T37" fmla="*/ 940 h 3200"/>
                <a:gd name="T38" fmla="*/ 1690 w 3120"/>
                <a:gd name="T39" fmla="*/ 695 h 3200"/>
                <a:gd name="T40" fmla="*/ 2240 w 3120"/>
                <a:gd name="T41" fmla="*/ 961 h 3200"/>
                <a:gd name="T42" fmla="*/ 3029 w 3120"/>
                <a:gd name="T43" fmla="*/ 525 h 3200"/>
                <a:gd name="T44" fmla="*/ 2992 w 3120"/>
                <a:gd name="T45" fmla="*/ 0 h 3200"/>
                <a:gd name="T46" fmla="*/ 2665 w 3120"/>
                <a:gd name="T47" fmla="*/ 0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20" h="3200">
                  <a:moveTo>
                    <a:pt x="2665" y="0"/>
                  </a:moveTo>
                  <a:cubicBezTo>
                    <a:pt x="2943" y="239"/>
                    <a:pt x="2768" y="666"/>
                    <a:pt x="2498" y="703"/>
                  </a:cubicBezTo>
                  <a:cubicBezTo>
                    <a:pt x="2396" y="718"/>
                    <a:pt x="2300" y="698"/>
                    <a:pt x="2210" y="649"/>
                  </a:cubicBezTo>
                  <a:cubicBezTo>
                    <a:pt x="2113" y="597"/>
                    <a:pt x="2023" y="532"/>
                    <a:pt x="1928" y="477"/>
                  </a:cubicBezTo>
                  <a:cubicBezTo>
                    <a:pt x="1546" y="259"/>
                    <a:pt x="1025" y="508"/>
                    <a:pt x="958" y="948"/>
                  </a:cubicBezTo>
                  <a:cubicBezTo>
                    <a:pt x="897" y="1344"/>
                    <a:pt x="1163" y="1571"/>
                    <a:pt x="1492" y="1711"/>
                  </a:cubicBezTo>
                  <a:cubicBezTo>
                    <a:pt x="1654" y="1780"/>
                    <a:pt x="1862" y="1908"/>
                    <a:pt x="1882" y="2104"/>
                  </a:cubicBezTo>
                  <a:cubicBezTo>
                    <a:pt x="1902" y="2289"/>
                    <a:pt x="1779" y="2458"/>
                    <a:pt x="1607" y="2513"/>
                  </a:cubicBezTo>
                  <a:cubicBezTo>
                    <a:pt x="1416" y="2574"/>
                    <a:pt x="1233" y="2452"/>
                    <a:pt x="1073" y="2365"/>
                  </a:cubicBezTo>
                  <a:cubicBezTo>
                    <a:pt x="603" y="2110"/>
                    <a:pt x="0" y="2403"/>
                    <a:pt x="59" y="2973"/>
                  </a:cubicBezTo>
                  <a:cubicBezTo>
                    <a:pt x="62" y="2995"/>
                    <a:pt x="86" y="3129"/>
                    <a:pt x="117" y="3200"/>
                  </a:cubicBezTo>
                  <a:cubicBezTo>
                    <a:pt x="460" y="3200"/>
                    <a:pt x="460" y="3200"/>
                    <a:pt x="460" y="3200"/>
                  </a:cubicBezTo>
                  <a:cubicBezTo>
                    <a:pt x="326" y="3069"/>
                    <a:pt x="269" y="2881"/>
                    <a:pt x="373" y="2710"/>
                  </a:cubicBezTo>
                  <a:cubicBezTo>
                    <a:pt x="487" y="2523"/>
                    <a:pt x="727" y="2502"/>
                    <a:pt x="912" y="2577"/>
                  </a:cubicBezTo>
                  <a:cubicBezTo>
                    <a:pt x="1062" y="2638"/>
                    <a:pt x="1173" y="2740"/>
                    <a:pt x="1333" y="2784"/>
                  </a:cubicBezTo>
                  <a:cubicBezTo>
                    <a:pt x="1622" y="2863"/>
                    <a:pt x="1914" y="2769"/>
                    <a:pt x="2090" y="2520"/>
                  </a:cubicBezTo>
                  <a:cubicBezTo>
                    <a:pt x="2285" y="2243"/>
                    <a:pt x="2183" y="1820"/>
                    <a:pt x="1906" y="1633"/>
                  </a:cubicBezTo>
                  <a:cubicBezTo>
                    <a:pt x="1814" y="1571"/>
                    <a:pt x="1713" y="1508"/>
                    <a:pt x="1613" y="1464"/>
                  </a:cubicBezTo>
                  <a:cubicBezTo>
                    <a:pt x="1392" y="1365"/>
                    <a:pt x="1173" y="1222"/>
                    <a:pt x="1264" y="940"/>
                  </a:cubicBezTo>
                  <a:cubicBezTo>
                    <a:pt x="1320" y="765"/>
                    <a:pt x="1515" y="671"/>
                    <a:pt x="1690" y="695"/>
                  </a:cubicBezTo>
                  <a:cubicBezTo>
                    <a:pt x="1893" y="723"/>
                    <a:pt x="2040" y="912"/>
                    <a:pt x="2240" y="961"/>
                  </a:cubicBezTo>
                  <a:cubicBezTo>
                    <a:pt x="2640" y="1058"/>
                    <a:pt x="2929" y="802"/>
                    <a:pt x="3029" y="525"/>
                  </a:cubicBezTo>
                  <a:cubicBezTo>
                    <a:pt x="3120" y="270"/>
                    <a:pt x="3009" y="35"/>
                    <a:pt x="2992" y="0"/>
                  </a:cubicBezTo>
                  <a:lnTo>
                    <a:pt x="266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2" name="Freeform 8"/>
            <p:cNvSpPr>
              <a:spLocks/>
            </p:cNvSpPr>
            <p:nvPr/>
          </p:nvSpPr>
          <p:spPr bwMode="auto">
            <a:xfrm>
              <a:off x="4873979" y="913210"/>
              <a:ext cx="158353" cy="65485"/>
            </a:xfrm>
            <a:custGeom>
              <a:avLst/>
              <a:gdLst>
                <a:gd name="T0" fmla="*/ 99 w 99"/>
                <a:gd name="T1" fmla="*/ 11 h 41"/>
                <a:gd name="T2" fmla="*/ 96 w 99"/>
                <a:gd name="T3" fmla="*/ 0 h 41"/>
                <a:gd name="T4" fmla="*/ 0 w 99"/>
                <a:gd name="T5" fmla="*/ 29 h 41"/>
                <a:gd name="T6" fmla="*/ 5 w 99"/>
                <a:gd name="T7" fmla="*/ 41 h 41"/>
                <a:gd name="T8" fmla="*/ 99 w 99"/>
                <a:gd name="T9" fmla="*/ 11 h 41"/>
              </a:gdLst>
              <a:ahLst/>
              <a:cxnLst>
                <a:cxn ang="0">
                  <a:pos x="T0" y="T1"/>
                </a:cxn>
                <a:cxn ang="0">
                  <a:pos x="T2" y="T3"/>
                </a:cxn>
                <a:cxn ang="0">
                  <a:pos x="T4" y="T5"/>
                </a:cxn>
                <a:cxn ang="0">
                  <a:pos x="T6" y="T7"/>
                </a:cxn>
                <a:cxn ang="0">
                  <a:pos x="T8" y="T9"/>
                </a:cxn>
              </a:cxnLst>
              <a:rect l="0" t="0" r="r" b="b"/>
              <a:pathLst>
                <a:path w="99" h="41">
                  <a:moveTo>
                    <a:pt x="99" y="11"/>
                  </a:moveTo>
                  <a:cubicBezTo>
                    <a:pt x="96" y="0"/>
                    <a:pt x="96" y="0"/>
                    <a:pt x="96" y="0"/>
                  </a:cubicBezTo>
                  <a:cubicBezTo>
                    <a:pt x="63" y="7"/>
                    <a:pt x="31" y="17"/>
                    <a:pt x="0" y="29"/>
                  </a:cubicBezTo>
                  <a:cubicBezTo>
                    <a:pt x="5" y="41"/>
                    <a:pt x="5" y="41"/>
                    <a:pt x="5" y="41"/>
                  </a:cubicBezTo>
                  <a:cubicBezTo>
                    <a:pt x="35" y="28"/>
                    <a:pt x="66" y="18"/>
                    <a:pt x="99" y="1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4" name="Freeform 9"/>
            <p:cNvSpPr>
              <a:spLocks/>
            </p:cNvSpPr>
            <p:nvPr/>
          </p:nvSpPr>
          <p:spPr bwMode="auto">
            <a:xfrm>
              <a:off x="4882313" y="2407444"/>
              <a:ext cx="150019" cy="89297"/>
            </a:xfrm>
            <a:custGeom>
              <a:avLst/>
              <a:gdLst>
                <a:gd name="T0" fmla="*/ 0 w 94"/>
                <a:gd name="T1" fmla="*/ 10 h 56"/>
                <a:gd name="T2" fmla="*/ 89 w 94"/>
                <a:gd name="T3" fmla="*/ 56 h 56"/>
                <a:gd name="T4" fmla="*/ 94 w 94"/>
                <a:gd name="T5" fmla="*/ 45 h 56"/>
                <a:gd name="T6" fmla="*/ 6 w 94"/>
                <a:gd name="T7" fmla="*/ 0 h 56"/>
                <a:gd name="T8" fmla="*/ 0 w 94"/>
                <a:gd name="T9" fmla="*/ 10 h 56"/>
              </a:gdLst>
              <a:ahLst/>
              <a:cxnLst>
                <a:cxn ang="0">
                  <a:pos x="T0" y="T1"/>
                </a:cxn>
                <a:cxn ang="0">
                  <a:pos x="T2" y="T3"/>
                </a:cxn>
                <a:cxn ang="0">
                  <a:pos x="T4" y="T5"/>
                </a:cxn>
                <a:cxn ang="0">
                  <a:pos x="T6" y="T7"/>
                </a:cxn>
                <a:cxn ang="0">
                  <a:pos x="T8" y="T9"/>
                </a:cxn>
              </a:cxnLst>
              <a:rect l="0" t="0" r="r" b="b"/>
              <a:pathLst>
                <a:path w="94" h="56">
                  <a:moveTo>
                    <a:pt x="0" y="10"/>
                  </a:moveTo>
                  <a:cubicBezTo>
                    <a:pt x="25" y="24"/>
                    <a:pt x="53" y="38"/>
                    <a:pt x="89" y="56"/>
                  </a:cubicBezTo>
                  <a:cubicBezTo>
                    <a:pt x="94" y="45"/>
                    <a:pt x="94" y="45"/>
                    <a:pt x="94" y="45"/>
                  </a:cubicBezTo>
                  <a:cubicBezTo>
                    <a:pt x="59" y="28"/>
                    <a:pt x="31" y="13"/>
                    <a:pt x="6" y="0"/>
                  </a:cubicBezTo>
                  <a:lnTo>
                    <a:pt x="0" y="1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5" name="Freeform 10"/>
            <p:cNvSpPr>
              <a:spLocks/>
            </p:cNvSpPr>
            <p:nvPr/>
          </p:nvSpPr>
          <p:spPr bwMode="auto">
            <a:xfrm>
              <a:off x="4859692" y="4243388"/>
              <a:ext cx="160735" cy="45244"/>
            </a:xfrm>
            <a:custGeom>
              <a:avLst/>
              <a:gdLst>
                <a:gd name="T0" fmla="*/ 100 w 100"/>
                <a:gd name="T1" fmla="*/ 16 h 28"/>
                <a:gd name="T2" fmla="*/ 3 w 100"/>
                <a:gd name="T3" fmla="*/ 0 h 28"/>
                <a:gd name="T4" fmla="*/ 0 w 100"/>
                <a:gd name="T5" fmla="*/ 11 h 28"/>
                <a:gd name="T6" fmla="*/ 99 w 100"/>
                <a:gd name="T7" fmla="*/ 28 h 28"/>
                <a:gd name="T8" fmla="*/ 100 w 100"/>
                <a:gd name="T9" fmla="*/ 16 h 28"/>
              </a:gdLst>
              <a:ahLst/>
              <a:cxnLst>
                <a:cxn ang="0">
                  <a:pos x="T0" y="T1"/>
                </a:cxn>
                <a:cxn ang="0">
                  <a:pos x="T2" y="T3"/>
                </a:cxn>
                <a:cxn ang="0">
                  <a:pos x="T4" y="T5"/>
                </a:cxn>
                <a:cxn ang="0">
                  <a:pos x="T6" y="T7"/>
                </a:cxn>
                <a:cxn ang="0">
                  <a:pos x="T8" y="T9"/>
                </a:cxn>
              </a:cxnLst>
              <a:rect l="0" t="0" r="r" b="b"/>
              <a:pathLst>
                <a:path w="100" h="28">
                  <a:moveTo>
                    <a:pt x="100" y="16"/>
                  </a:moveTo>
                  <a:cubicBezTo>
                    <a:pt x="67" y="15"/>
                    <a:pt x="34" y="9"/>
                    <a:pt x="3" y="0"/>
                  </a:cubicBezTo>
                  <a:cubicBezTo>
                    <a:pt x="0" y="11"/>
                    <a:pt x="0" y="11"/>
                    <a:pt x="0" y="11"/>
                  </a:cubicBezTo>
                  <a:cubicBezTo>
                    <a:pt x="32" y="21"/>
                    <a:pt x="65" y="26"/>
                    <a:pt x="99" y="28"/>
                  </a:cubicBezTo>
                  <a:lnTo>
                    <a:pt x="100" y="1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6" name="Freeform 11"/>
            <p:cNvSpPr>
              <a:spLocks/>
            </p:cNvSpPr>
            <p:nvPr/>
          </p:nvSpPr>
          <p:spPr bwMode="auto">
            <a:xfrm>
              <a:off x="5082338" y="4248150"/>
              <a:ext cx="160735" cy="41672"/>
            </a:xfrm>
            <a:custGeom>
              <a:avLst/>
              <a:gdLst>
                <a:gd name="T0" fmla="*/ 97 w 100"/>
                <a:gd name="T1" fmla="*/ 0 h 26"/>
                <a:gd name="T2" fmla="*/ 0 w 100"/>
                <a:gd name="T3" fmla="*/ 14 h 26"/>
                <a:gd name="T4" fmla="*/ 0 w 100"/>
                <a:gd name="T5" fmla="*/ 26 h 26"/>
                <a:gd name="T6" fmla="*/ 100 w 100"/>
                <a:gd name="T7" fmla="*/ 12 h 26"/>
                <a:gd name="T8" fmla="*/ 97 w 100"/>
                <a:gd name="T9" fmla="*/ 0 h 26"/>
              </a:gdLst>
              <a:ahLst/>
              <a:cxnLst>
                <a:cxn ang="0">
                  <a:pos x="T0" y="T1"/>
                </a:cxn>
                <a:cxn ang="0">
                  <a:pos x="T2" y="T3"/>
                </a:cxn>
                <a:cxn ang="0">
                  <a:pos x="T4" y="T5"/>
                </a:cxn>
                <a:cxn ang="0">
                  <a:pos x="T6" y="T7"/>
                </a:cxn>
                <a:cxn ang="0">
                  <a:pos x="T8" y="T9"/>
                </a:cxn>
              </a:cxnLst>
              <a:rect l="0" t="0" r="r" b="b"/>
              <a:pathLst>
                <a:path w="100" h="26">
                  <a:moveTo>
                    <a:pt x="97" y="0"/>
                  </a:moveTo>
                  <a:cubicBezTo>
                    <a:pt x="64" y="8"/>
                    <a:pt x="32" y="12"/>
                    <a:pt x="0" y="14"/>
                  </a:cubicBezTo>
                  <a:cubicBezTo>
                    <a:pt x="0" y="26"/>
                    <a:pt x="0" y="26"/>
                    <a:pt x="0" y="26"/>
                  </a:cubicBezTo>
                  <a:cubicBezTo>
                    <a:pt x="33" y="24"/>
                    <a:pt x="66" y="20"/>
                    <a:pt x="100" y="12"/>
                  </a:cubicBezTo>
                  <a:lnTo>
                    <a:pt x="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7" name="Freeform 12"/>
            <p:cNvSpPr>
              <a:spLocks/>
            </p:cNvSpPr>
            <p:nvPr/>
          </p:nvSpPr>
          <p:spPr bwMode="auto">
            <a:xfrm>
              <a:off x="5082338" y="2506266"/>
              <a:ext cx="151210" cy="86916"/>
            </a:xfrm>
            <a:custGeom>
              <a:avLst/>
              <a:gdLst>
                <a:gd name="T0" fmla="*/ 80 w 94"/>
                <a:gd name="T1" fmla="*/ 49 h 54"/>
                <a:gd name="T2" fmla="*/ 89 w 94"/>
                <a:gd name="T3" fmla="*/ 54 h 54"/>
                <a:gd name="T4" fmla="*/ 94 w 94"/>
                <a:gd name="T5" fmla="*/ 43 h 54"/>
                <a:gd name="T6" fmla="*/ 86 w 94"/>
                <a:gd name="T7" fmla="*/ 39 h 54"/>
                <a:gd name="T8" fmla="*/ 28 w 94"/>
                <a:gd name="T9" fmla="*/ 11 h 54"/>
                <a:gd name="T10" fmla="*/ 5 w 94"/>
                <a:gd name="T11" fmla="*/ 0 h 54"/>
                <a:gd name="T12" fmla="*/ 0 w 94"/>
                <a:gd name="T13" fmla="*/ 11 h 54"/>
                <a:gd name="T14" fmla="*/ 23 w 94"/>
                <a:gd name="T15" fmla="*/ 22 h 54"/>
                <a:gd name="T16" fmla="*/ 80 w 94"/>
                <a:gd name="T17" fmla="*/ 4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54">
                  <a:moveTo>
                    <a:pt x="80" y="49"/>
                  </a:moveTo>
                  <a:cubicBezTo>
                    <a:pt x="89" y="54"/>
                    <a:pt x="89" y="54"/>
                    <a:pt x="89" y="54"/>
                  </a:cubicBezTo>
                  <a:cubicBezTo>
                    <a:pt x="94" y="43"/>
                    <a:pt x="94" y="43"/>
                    <a:pt x="94" y="43"/>
                  </a:cubicBezTo>
                  <a:cubicBezTo>
                    <a:pt x="86" y="39"/>
                    <a:pt x="86" y="39"/>
                    <a:pt x="86" y="39"/>
                  </a:cubicBezTo>
                  <a:cubicBezTo>
                    <a:pt x="66" y="29"/>
                    <a:pt x="47" y="20"/>
                    <a:pt x="28" y="11"/>
                  </a:cubicBezTo>
                  <a:cubicBezTo>
                    <a:pt x="5" y="0"/>
                    <a:pt x="5" y="0"/>
                    <a:pt x="5" y="0"/>
                  </a:cubicBezTo>
                  <a:cubicBezTo>
                    <a:pt x="0" y="11"/>
                    <a:pt x="0" y="11"/>
                    <a:pt x="0" y="11"/>
                  </a:cubicBezTo>
                  <a:cubicBezTo>
                    <a:pt x="23" y="22"/>
                    <a:pt x="23" y="22"/>
                    <a:pt x="23" y="22"/>
                  </a:cubicBezTo>
                  <a:cubicBezTo>
                    <a:pt x="42" y="31"/>
                    <a:pt x="61" y="40"/>
                    <a:pt x="80" y="4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8" name="Freeform 13"/>
            <p:cNvSpPr>
              <a:spLocks/>
            </p:cNvSpPr>
            <p:nvPr/>
          </p:nvSpPr>
          <p:spPr bwMode="auto">
            <a:xfrm>
              <a:off x="5090673" y="887016"/>
              <a:ext cx="160735" cy="32147"/>
            </a:xfrm>
            <a:custGeom>
              <a:avLst/>
              <a:gdLst>
                <a:gd name="T0" fmla="*/ 99 w 100"/>
                <a:gd name="T1" fmla="*/ 12 h 20"/>
                <a:gd name="T2" fmla="*/ 100 w 100"/>
                <a:gd name="T3" fmla="*/ 12 h 20"/>
                <a:gd name="T4" fmla="*/ 100 w 100"/>
                <a:gd name="T5" fmla="*/ 0 h 20"/>
                <a:gd name="T6" fmla="*/ 99 w 100"/>
                <a:gd name="T7" fmla="*/ 0 h 20"/>
                <a:gd name="T8" fmla="*/ 0 w 100"/>
                <a:gd name="T9" fmla="*/ 8 h 20"/>
                <a:gd name="T10" fmla="*/ 2 w 100"/>
                <a:gd name="T11" fmla="*/ 20 h 20"/>
                <a:gd name="T12" fmla="*/ 99 w 100"/>
                <a:gd name="T13" fmla="*/ 12 h 20"/>
              </a:gdLst>
              <a:ahLst/>
              <a:cxnLst>
                <a:cxn ang="0">
                  <a:pos x="T0" y="T1"/>
                </a:cxn>
                <a:cxn ang="0">
                  <a:pos x="T2" y="T3"/>
                </a:cxn>
                <a:cxn ang="0">
                  <a:pos x="T4" y="T5"/>
                </a:cxn>
                <a:cxn ang="0">
                  <a:pos x="T6" y="T7"/>
                </a:cxn>
                <a:cxn ang="0">
                  <a:pos x="T8" y="T9"/>
                </a:cxn>
                <a:cxn ang="0">
                  <a:pos x="T10" y="T11"/>
                </a:cxn>
                <a:cxn ang="0">
                  <a:pos x="T12" y="T13"/>
                </a:cxn>
              </a:cxnLst>
              <a:rect l="0" t="0" r="r" b="b"/>
              <a:pathLst>
                <a:path w="100" h="20">
                  <a:moveTo>
                    <a:pt x="99" y="12"/>
                  </a:moveTo>
                  <a:cubicBezTo>
                    <a:pt x="100" y="12"/>
                    <a:pt x="100" y="12"/>
                    <a:pt x="100" y="12"/>
                  </a:cubicBezTo>
                  <a:cubicBezTo>
                    <a:pt x="100" y="0"/>
                    <a:pt x="100" y="0"/>
                    <a:pt x="100" y="0"/>
                  </a:cubicBezTo>
                  <a:cubicBezTo>
                    <a:pt x="99" y="0"/>
                    <a:pt x="99" y="0"/>
                    <a:pt x="99" y="0"/>
                  </a:cubicBezTo>
                  <a:cubicBezTo>
                    <a:pt x="66" y="0"/>
                    <a:pt x="33" y="3"/>
                    <a:pt x="0" y="8"/>
                  </a:cubicBezTo>
                  <a:cubicBezTo>
                    <a:pt x="2" y="20"/>
                    <a:pt x="2" y="20"/>
                    <a:pt x="2" y="20"/>
                  </a:cubicBezTo>
                  <a:cubicBezTo>
                    <a:pt x="34" y="15"/>
                    <a:pt x="67" y="12"/>
                    <a:pt x="99" y="1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22" name="Freeform 14"/>
            <p:cNvSpPr>
              <a:spLocks/>
            </p:cNvSpPr>
            <p:nvPr/>
          </p:nvSpPr>
          <p:spPr bwMode="auto">
            <a:xfrm>
              <a:off x="4695386" y="2284810"/>
              <a:ext cx="141685" cy="105966"/>
            </a:xfrm>
            <a:custGeom>
              <a:avLst/>
              <a:gdLst>
                <a:gd name="T0" fmla="*/ 0 w 88"/>
                <a:gd name="T1" fmla="*/ 9 h 66"/>
                <a:gd name="T2" fmla="*/ 82 w 88"/>
                <a:gd name="T3" fmla="*/ 66 h 66"/>
                <a:gd name="T4" fmla="*/ 88 w 88"/>
                <a:gd name="T5" fmla="*/ 56 h 66"/>
                <a:gd name="T6" fmla="*/ 7 w 88"/>
                <a:gd name="T7" fmla="*/ 0 h 66"/>
                <a:gd name="T8" fmla="*/ 0 w 88"/>
                <a:gd name="T9" fmla="*/ 9 h 66"/>
              </a:gdLst>
              <a:ahLst/>
              <a:cxnLst>
                <a:cxn ang="0">
                  <a:pos x="T0" y="T1"/>
                </a:cxn>
                <a:cxn ang="0">
                  <a:pos x="T2" y="T3"/>
                </a:cxn>
                <a:cxn ang="0">
                  <a:pos x="T4" y="T5"/>
                </a:cxn>
                <a:cxn ang="0">
                  <a:pos x="T6" y="T7"/>
                </a:cxn>
                <a:cxn ang="0">
                  <a:pos x="T8" y="T9"/>
                </a:cxn>
              </a:cxnLst>
              <a:rect l="0" t="0" r="r" b="b"/>
              <a:pathLst>
                <a:path w="88" h="66">
                  <a:moveTo>
                    <a:pt x="0" y="9"/>
                  </a:moveTo>
                  <a:cubicBezTo>
                    <a:pt x="24" y="29"/>
                    <a:pt x="51" y="47"/>
                    <a:pt x="82" y="66"/>
                  </a:cubicBezTo>
                  <a:cubicBezTo>
                    <a:pt x="88" y="56"/>
                    <a:pt x="88" y="56"/>
                    <a:pt x="88" y="56"/>
                  </a:cubicBezTo>
                  <a:cubicBezTo>
                    <a:pt x="57" y="37"/>
                    <a:pt x="31" y="19"/>
                    <a:pt x="7" y="0"/>
                  </a:cubicBezTo>
                  <a:lnTo>
                    <a:pt x="0" y="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23" name="Freeform 15"/>
            <p:cNvSpPr>
              <a:spLocks/>
            </p:cNvSpPr>
            <p:nvPr/>
          </p:nvSpPr>
          <p:spPr bwMode="auto">
            <a:xfrm>
              <a:off x="4516792" y="1110854"/>
              <a:ext cx="123825" cy="129779"/>
            </a:xfrm>
            <a:custGeom>
              <a:avLst/>
              <a:gdLst>
                <a:gd name="T0" fmla="*/ 77 w 77"/>
                <a:gd name="T1" fmla="*/ 9 h 81"/>
                <a:gd name="T2" fmla="*/ 69 w 77"/>
                <a:gd name="T3" fmla="*/ 0 h 81"/>
                <a:gd name="T4" fmla="*/ 0 w 77"/>
                <a:gd name="T5" fmla="*/ 74 h 81"/>
                <a:gd name="T6" fmla="*/ 10 w 77"/>
                <a:gd name="T7" fmla="*/ 81 h 81"/>
                <a:gd name="T8" fmla="*/ 77 w 77"/>
                <a:gd name="T9" fmla="*/ 9 h 81"/>
              </a:gdLst>
              <a:ahLst/>
              <a:cxnLst>
                <a:cxn ang="0">
                  <a:pos x="T0" y="T1"/>
                </a:cxn>
                <a:cxn ang="0">
                  <a:pos x="T2" y="T3"/>
                </a:cxn>
                <a:cxn ang="0">
                  <a:pos x="T4" y="T5"/>
                </a:cxn>
                <a:cxn ang="0">
                  <a:pos x="T6" y="T7"/>
                </a:cxn>
                <a:cxn ang="0">
                  <a:pos x="T8" y="T9"/>
                </a:cxn>
              </a:cxnLst>
              <a:rect l="0" t="0" r="r" b="b"/>
              <a:pathLst>
                <a:path w="77" h="81">
                  <a:moveTo>
                    <a:pt x="77" y="9"/>
                  </a:moveTo>
                  <a:cubicBezTo>
                    <a:pt x="69" y="0"/>
                    <a:pt x="69" y="0"/>
                    <a:pt x="69" y="0"/>
                  </a:cubicBezTo>
                  <a:cubicBezTo>
                    <a:pt x="43" y="22"/>
                    <a:pt x="20" y="47"/>
                    <a:pt x="0" y="74"/>
                  </a:cubicBezTo>
                  <a:cubicBezTo>
                    <a:pt x="10" y="81"/>
                    <a:pt x="10" y="81"/>
                    <a:pt x="10" y="81"/>
                  </a:cubicBezTo>
                  <a:cubicBezTo>
                    <a:pt x="29" y="55"/>
                    <a:pt x="52" y="31"/>
                    <a:pt x="77" y="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24" name="Freeform 16"/>
            <p:cNvSpPr>
              <a:spLocks/>
            </p:cNvSpPr>
            <p:nvPr/>
          </p:nvSpPr>
          <p:spPr bwMode="auto">
            <a:xfrm>
              <a:off x="4382251" y="1490663"/>
              <a:ext cx="33337" cy="160735"/>
            </a:xfrm>
            <a:custGeom>
              <a:avLst/>
              <a:gdLst>
                <a:gd name="T0" fmla="*/ 12 w 21"/>
                <a:gd name="T1" fmla="*/ 100 h 100"/>
                <a:gd name="T2" fmla="*/ 12 w 21"/>
                <a:gd name="T3" fmla="*/ 95 h 100"/>
                <a:gd name="T4" fmla="*/ 21 w 21"/>
                <a:gd name="T5" fmla="*/ 3 h 100"/>
                <a:gd name="T6" fmla="*/ 9 w 21"/>
                <a:gd name="T7" fmla="*/ 0 h 100"/>
                <a:gd name="T8" fmla="*/ 0 w 21"/>
                <a:gd name="T9" fmla="*/ 95 h 100"/>
                <a:gd name="T10" fmla="*/ 0 w 21"/>
                <a:gd name="T11" fmla="*/ 100 h 100"/>
                <a:gd name="T12" fmla="*/ 12 w 21"/>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21" h="100">
                  <a:moveTo>
                    <a:pt x="12" y="100"/>
                  </a:moveTo>
                  <a:cubicBezTo>
                    <a:pt x="12" y="98"/>
                    <a:pt x="12" y="97"/>
                    <a:pt x="12" y="95"/>
                  </a:cubicBezTo>
                  <a:cubicBezTo>
                    <a:pt x="12" y="63"/>
                    <a:pt x="15" y="32"/>
                    <a:pt x="21" y="3"/>
                  </a:cubicBezTo>
                  <a:cubicBezTo>
                    <a:pt x="9" y="0"/>
                    <a:pt x="9" y="0"/>
                    <a:pt x="9" y="0"/>
                  </a:cubicBezTo>
                  <a:cubicBezTo>
                    <a:pt x="3" y="31"/>
                    <a:pt x="0" y="63"/>
                    <a:pt x="0" y="95"/>
                  </a:cubicBezTo>
                  <a:cubicBezTo>
                    <a:pt x="0" y="97"/>
                    <a:pt x="0" y="98"/>
                    <a:pt x="0" y="100"/>
                  </a:cubicBezTo>
                  <a:lnTo>
                    <a:pt x="12" y="1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25" name="Freeform 17"/>
            <p:cNvSpPr>
              <a:spLocks/>
            </p:cNvSpPr>
            <p:nvPr/>
          </p:nvSpPr>
          <p:spPr bwMode="auto">
            <a:xfrm>
              <a:off x="4414398" y="1282304"/>
              <a:ext cx="83344" cy="152400"/>
            </a:xfrm>
            <a:custGeom>
              <a:avLst/>
              <a:gdLst>
                <a:gd name="T0" fmla="*/ 43 w 52"/>
                <a:gd name="T1" fmla="*/ 22 h 95"/>
                <a:gd name="T2" fmla="*/ 52 w 52"/>
                <a:gd name="T3" fmla="*/ 6 h 95"/>
                <a:gd name="T4" fmla="*/ 42 w 52"/>
                <a:gd name="T5" fmla="*/ 0 h 95"/>
                <a:gd name="T6" fmla="*/ 32 w 52"/>
                <a:gd name="T7" fmla="*/ 16 h 95"/>
                <a:gd name="T8" fmla="*/ 0 w 52"/>
                <a:gd name="T9" fmla="*/ 91 h 95"/>
                <a:gd name="T10" fmla="*/ 11 w 52"/>
                <a:gd name="T11" fmla="*/ 95 h 95"/>
                <a:gd name="T12" fmla="*/ 43 w 52"/>
                <a:gd name="T13" fmla="*/ 22 h 95"/>
              </a:gdLst>
              <a:ahLst/>
              <a:cxnLst>
                <a:cxn ang="0">
                  <a:pos x="T0" y="T1"/>
                </a:cxn>
                <a:cxn ang="0">
                  <a:pos x="T2" y="T3"/>
                </a:cxn>
                <a:cxn ang="0">
                  <a:pos x="T4" y="T5"/>
                </a:cxn>
                <a:cxn ang="0">
                  <a:pos x="T6" y="T7"/>
                </a:cxn>
                <a:cxn ang="0">
                  <a:pos x="T8" y="T9"/>
                </a:cxn>
                <a:cxn ang="0">
                  <a:pos x="T10" y="T11"/>
                </a:cxn>
                <a:cxn ang="0">
                  <a:pos x="T12" y="T13"/>
                </a:cxn>
              </a:cxnLst>
              <a:rect l="0" t="0" r="r" b="b"/>
              <a:pathLst>
                <a:path w="52" h="95">
                  <a:moveTo>
                    <a:pt x="43" y="22"/>
                  </a:moveTo>
                  <a:cubicBezTo>
                    <a:pt x="46" y="17"/>
                    <a:pt x="49" y="11"/>
                    <a:pt x="52" y="6"/>
                  </a:cubicBezTo>
                  <a:cubicBezTo>
                    <a:pt x="42" y="0"/>
                    <a:pt x="42" y="0"/>
                    <a:pt x="42" y="0"/>
                  </a:cubicBezTo>
                  <a:cubicBezTo>
                    <a:pt x="39" y="5"/>
                    <a:pt x="35" y="11"/>
                    <a:pt x="32" y="16"/>
                  </a:cubicBezTo>
                  <a:cubicBezTo>
                    <a:pt x="19" y="40"/>
                    <a:pt x="8" y="65"/>
                    <a:pt x="0" y="91"/>
                  </a:cubicBezTo>
                  <a:cubicBezTo>
                    <a:pt x="11" y="95"/>
                    <a:pt x="11" y="95"/>
                    <a:pt x="11" y="95"/>
                  </a:cubicBezTo>
                  <a:cubicBezTo>
                    <a:pt x="19" y="69"/>
                    <a:pt x="30" y="45"/>
                    <a:pt x="43" y="2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26" name="Freeform 18"/>
            <p:cNvSpPr>
              <a:spLocks/>
            </p:cNvSpPr>
            <p:nvPr/>
          </p:nvSpPr>
          <p:spPr bwMode="auto">
            <a:xfrm>
              <a:off x="4253663" y="3957638"/>
              <a:ext cx="151210" cy="90488"/>
            </a:xfrm>
            <a:custGeom>
              <a:avLst/>
              <a:gdLst>
                <a:gd name="T0" fmla="*/ 88 w 94"/>
                <a:gd name="T1" fmla="*/ 56 h 56"/>
                <a:gd name="T2" fmla="*/ 94 w 94"/>
                <a:gd name="T3" fmla="*/ 45 h 56"/>
                <a:gd name="T4" fmla="*/ 41 w 94"/>
                <a:gd name="T5" fmla="*/ 17 h 56"/>
                <a:gd name="T6" fmla="*/ 5 w 94"/>
                <a:gd name="T7" fmla="*/ 0 h 56"/>
                <a:gd name="T8" fmla="*/ 0 w 94"/>
                <a:gd name="T9" fmla="*/ 11 h 56"/>
                <a:gd name="T10" fmla="*/ 35 w 94"/>
                <a:gd name="T11" fmla="*/ 28 h 56"/>
                <a:gd name="T12" fmla="*/ 88 w 94"/>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94" h="56">
                  <a:moveTo>
                    <a:pt x="88" y="56"/>
                  </a:moveTo>
                  <a:cubicBezTo>
                    <a:pt x="94" y="45"/>
                    <a:pt x="94" y="45"/>
                    <a:pt x="94" y="45"/>
                  </a:cubicBezTo>
                  <a:cubicBezTo>
                    <a:pt x="79" y="38"/>
                    <a:pt x="60" y="27"/>
                    <a:pt x="41" y="17"/>
                  </a:cubicBezTo>
                  <a:cubicBezTo>
                    <a:pt x="28" y="11"/>
                    <a:pt x="17" y="5"/>
                    <a:pt x="5" y="0"/>
                  </a:cubicBezTo>
                  <a:cubicBezTo>
                    <a:pt x="0" y="11"/>
                    <a:pt x="0" y="11"/>
                    <a:pt x="0" y="11"/>
                  </a:cubicBezTo>
                  <a:cubicBezTo>
                    <a:pt x="11" y="16"/>
                    <a:pt x="23" y="22"/>
                    <a:pt x="35" y="28"/>
                  </a:cubicBezTo>
                  <a:cubicBezTo>
                    <a:pt x="54" y="38"/>
                    <a:pt x="73" y="48"/>
                    <a:pt x="88" y="5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27" name="Freeform 19"/>
            <p:cNvSpPr>
              <a:spLocks/>
            </p:cNvSpPr>
            <p:nvPr/>
          </p:nvSpPr>
          <p:spPr bwMode="auto">
            <a:xfrm>
              <a:off x="4539413" y="2124075"/>
              <a:ext cx="120253" cy="132160"/>
            </a:xfrm>
            <a:custGeom>
              <a:avLst/>
              <a:gdLst>
                <a:gd name="T0" fmla="*/ 0 w 75"/>
                <a:gd name="T1" fmla="*/ 7 h 82"/>
                <a:gd name="T2" fmla="*/ 66 w 75"/>
                <a:gd name="T3" fmla="*/ 82 h 82"/>
                <a:gd name="T4" fmla="*/ 75 w 75"/>
                <a:gd name="T5" fmla="*/ 74 h 82"/>
                <a:gd name="T6" fmla="*/ 10 w 75"/>
                <a:gd name="T7" fmla="*/ 0 h 82"/>
                <a:gd name="T8" fmla="*/ 0 w 75"/>
                <a:gd name="T9" fmla="*/ 7 h 82"/>
              </a:gdLst>
              <a:ahLst/>
              <a:cxnLst>
                <a:cxn ang="0">
                  <a:pos x="T0" y="T1"/>
                </a:cxn>
                <a:cxn ang="0">
                  <a:pos x="T2" y="T3"/>
                </a:cxn>
                <a:cxn ang="0">
                  <a:pos x="T4" y="T5"/>
                </a:cxn>
                <a:cxn ang="0">
                  <a:pos x="T6" y="T7"/>
                </a:cxn>
                <a:cxn ang="0">
                  <a:pos x="T8" y="T9"/>
                </a:cxn>
              </a:cxnLst>
              <a:rect l="0" t="0" r="r" b="b"/>
              <a:pathLst>
                <a:path w="75" h="82">
                  <a:moveTo>
                    <a:pt x="0" y="7"/>
                  </a:moveTo>
                  <a:cubicBezTo>
                    <a:pt x="20" y="34"/>
                    <a:pt x="41" y="59"/>
                    <a:pt x="66" y="82"/>
                  </a:cubicBezTo>
                  <a:cubicBezTo>
                    <a:pt x="75" y="74"/>
                    <a:pt x="75" y="74"/>
                    <a:pt x="75" y="74"/>
                  </a:cubicBezTo>
                  <a:cubicBezTo>
                    <a:pt x="50" y="51"/>
                    <a:pt x="29" y="27"/>
                    <a:pt x="10" y="0"/>
                  </a:cubicBezTo>
                  <a:lnTo>
                    <a:pt x="0" y="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28" name="Freeform 20"/>
            <p:cNvSpPr>
              <a:spLocks/>
            </p:cNvSpPr>
            <p:nvPr/>
          </p:nvSpPr>
          <p:spPr bwMode="auto">
            <a:xfrm>
              <a:off x="4677526" y="987029"/>
              <a:ext cx="146447" cy="97631"/>
            </a:xfrm>
            <a:custGeom>
              <a:avLst/>
              <a:gdLst>
                <a:gd name="T0" fmla="*/ 91 w 91"/>
                <a:gd name="T1" fmla="*/ 11 h 61"/>
                <a:gd name="T2" fmla="*/ 86 w 91"/>
                <a:gd name="T3" fmla="*/ 0 h 61"/>
                <a:gd name="T4" fmla="*/ 0 w 91"/>
                <a:gd name="T5" fmla="*/ 52 h 61"/>
                <a:gd name="T6" fmla="*/ 7 w 91"/>
                <a:gd name="T7" fmla="*/ 61 h 61"/>
                <a:gd name="T8" fmla="*/ 91 w 91"/>
                <a:gd name="T9" fmla="*/ 11 h 61"/>
              </a:gdLst>
              <a:ahLst/>
              <a:cxnLst>
                <a:cxn ang="0">
                  <a:pos x="T0" y="T1"/>
                </a:cxn>
                <a:cxn ang="0">
                  <a:pos x="T2" y="T3"/>
                </a:cxn>
                <a:cxn ang="0">
                  <a:pos x="T4" y="T5"/>
                </a:cxn>
                <a:cxn ang="0">
                  <a:pos x="T6" y="T7"/>
                </a:cxn>
                <a:cxn ang="0">
                  <a:pos x="T8" y="T9"/>
                </a:cxn>
              </a:cxnLst>
              <a:rect l="0" t="0" r="r" b="b"/>
              <a:pathLst>
                <a:path w="91" h="61">
                  <a:moveTo>
                    <a:pt x="91" y="11"/>
                  </a:moveTo>
                  <a:cubicBezTo>
                    <a:pt x="86" y="0"/>
                    <a:pt x="86" y="0"/>
                    <a:pt x="86" y="0"/>
                  </a:cubicBezTo>
                  <a:cubicBezTo>
                    <a:pt x="55" y="15"/>
                    <a:pt x="26" y="32"/>
                    <a:pt x="0" y="52"/>
                  </a:cubicBezTo>
                  <a:cubicBezTo>
                    <a:pt x="7" y="61"/>
                    <a:pt x="7" y="61"/>
                    <a:pt x="7" y="61"/>
                  </a:cubicBezTo>
                  <a:cubicBezTo>
                    <a:pt x="33" y="42"/>
                    <a:pt x="61" y="25"/>
                    <a:pt x="91" y="1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29" name="Freeform 21"/>
            <p:cNvSpPr>
              <a:spLocks/>
            </p:cNvSpPr>
            <p:nvPr/>
          </p:nvSpPr>
          <p:spPr bwMode="auto">
            <a:xfrm>
              <a:off x="5531204" y="929879"/>
              <a:ext cx="155972" cy="76200"/>
            </a:xfrm>
            <a:custGeom>
              <a:avLst/>
              <a:gdLst>
                <a:gd name="T0" fmla="*/ 92 w 97"/>
                <a:gd name="T1" fmla="*/ 47 h 47"/>
                <a:gd name="T2" fmla="*/ 97 w 97"/>
                <a:gd name="T3" fmla="*/ 36 h 47"/>
                <a:gd name="T4" fmla="*/ 14 w 97"/>
                <a:gd name="T5" fmla="*/ 4 h 47"/>
                <a:gd name="T6" fmla="*/ 4 w 97"/>
                <a:gd name="T7" fmla="*/ 0 h 47"/>
                <a:gd name="T8" fmla="*/ 0 w 97"/>
                <a:gd name="T9" fmla="*/ 12 h 47"/>
                <a:gd name="T10" fmla="*/ 10 w 97"/>
                <a:gd name="T11" fmla="*/ 15 h 47"/>
                <a:gd name="T12" fmla="*/ 92 w 97"/>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97" h="47">
                  <a:moveTo>
                    <a:pt x="92" y="47"/>
                  </a:moveTo>
                  <a:cubicBezTo>
                    <a:pt x="97" y="36"/>
                    <a:pt x="97" y="36"/>
                    <a:pt x="97" y="36"/>
                  </a:cubicBezTo>
                  <a:cubicBezTo>
                    <a:pt x="69" y="24"/>
                    <a:pt x="42" y="13"/>
                    <a:pt x="14" y="4"/>
                  </a:cubicBezTo>
                  <a:cubicBezTo>
                    <a:pt x="11" y="3"/>
                    <a:pt x="7" y="2"/>
                    <a:pt x="4" y="0"/>
                  </a:cubicBezTo>
                  <a:cubicBezTo>
                    <a:pt x="0" y="12"/>
                    <a:pt x="0" y="12"/>
                    <a:pt x="0" y="12"/>
                  </a:cubicBezTo>
                  <a:cubicBezTo>
                    <a:pt x="4" y="13"/>
                    <a:pt x="7" y="14"/>
                    <a:pt x="10" y="15"/>
                  </a:cubicBezTo>
                  <a:cubicBezTo>
                    <a:pt x="37" y="25"/>
                    <a:pt x="65" y="35"/>
                    <a:pt x="92"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0" name="Freeform 22"/>
            <p:cNvSpPr>
              <a:spLocks/>
            </p:cNvSpPr>
            <p:nvPr/>
          </p:nvSpPr>
          <p:spPr bwMode="auto">
            <a:xfrm>
              <a:off x="5871723" y="3240881"/>
              <a:ext cx="46435" cy="160735"/>
            </a:xfrm>
            <a:custGeom>
              <a:avLst/>
              <a:gdLst>
                <a:gd name="T0" fmla="*/ 17 w 29"/>
                <a:gd name="T1" fmla="*/ 100 h 100"/>
                <a:gd name="T2" fmla="*/ 29 w 29"/>
                <a:gd name="T3" fmla="*/ 99 h 100"/>
                <a:gd name="T4" fmla="*/ 11 w 29"/>
                <a:gd name="T5" fmla="*/ 0 h 100"/>
                <a:gd name="T6" fmla="*/ 0 w 29"/>
                <a:gd name="T7" fmla="*/ 3 h 100"/>
                <a:gd name="T8" fmla="*/ 17 w 29"/>
                <a:gd name="T9" fmla="*/ 100 h 100"/>
              </a:gdLst>
              <a:ahLst/>
              <a:cxnLst>
                <a:cxn ang="0">
                  <a:pos x="T0" y="T1"/>
                </a:cxn>
                <a:cxn ang="0">
                  <a:pos x="T2" y="T3"/>
                </a:cxn>
                <a:cxn ang="0">
                  <a:pos x="T4" y="T5"/>
                </a:cxn>
                <a:cxn ang="0">
                  <a:pos x="T6" y="T7"/>
                </a:cxn>
                <a:cxn ang="0">
                  <a:pos x="T8" y="T9"/>
                </a:cxn>
              </a:cxnLst>
              <a:rect l="0" t="0" r="r" b="b"/>
              <a:pathLst>
                <a:path w="29" h="100">
                  <a:moveTo>
                    <a:pt x="17" y="100"/>
                  </a:moveTo>
                  <a:cubicBezTo>
                    <a:pt x="29" y="99"/>
                    <a:pt x="29" y="99"/>
                    <a:pt x="29" y="99"/>
                  </a:cubicBezTo>
                  <a:cubicBezTo>
                    <a:pt x="26" y="66"/>
                    <a:pt x="20" y="32"/>
                    <a:pt x="11" y="0"/>
                  </a:cubicBezTo>
                  <a:cubicBezTo>
                    <a:pt x="0" y="3"/>
                    <a:pt x="0" y="3"/>
                    <a:pt x="0" y="3"/>
                  </a:cubicBezTo>
                  <a:cubicBezTo>
                    <a:pt x="9" y="35"/>
                    <a:pt x="14" y="67"/>
                    <a:pt x="17" y="10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1" name="Freeform 23"/>
            <p:cNvSpPr>
              <a:spLocks/>
            </p:cNvSpPr>
            <p:nvPr/>
          </p:nvSpPr>
          <p:spPr bwMode="auto">
            <a:xfrm>
              <a:off x="5783617" y="3033713"/>
              <a:ext cx="86916" cy="152400"/>
            </a:xfrm>
            <a:custGeom>
              <a:avLst/>
              <a:gdLst>
                <a:gd name="T0" fmla="*/ 43 w 54"/>
                <a:gd name="T1" fmla="*/ 95 h 95"/>
                <a:gd name="T2" fmla="*/ 54 w 54"/>
                <a:gd name="T3" fmla="*/ 91 h 95"/>
                <a:gd name="T4" fmla="*/ 10 w 54"/>
                <a:gd name="T5" fmla="*/ 0 h 95"/>
                <a:gd name="T6" fmla="*/ 0 w 54"/>
                <a:gd name="T7" fmla="*/ 7 h 95"/>
                <a:gd name="T8" fmla="*/ 43 w 54"/>
                <a:gd name="T9" fmla="*/ 95 h 95"/>
              </a:gdLst>
              <a:ahLst/>
              <a:cxnLst>
                <a:cxn ang="0">
                  <a:pos x="T0" y="T1"/>
                </a:cxn>
                <a:cxn ang="0">
                  <a:pos x="T2" y="T3"/>
                </a:cxn>
                <a:cxn ang="0">
                  <a:pos x="T4" y="T5"/>
                </a:cxn>
                <a:cxn ang="0">
                  <a:pos x="T6" y="T7"/>
                </a:cxn>
                <a:cxn ang="0">
                  <a:pos x="T8" y="T9"/>
                </a:cxn>
              </a:cxnLst>
              <a:rect l="0" t="0" r="r" b="b"/>
              <a:pathLst>
                <a:path w="54" h="95">
                  <a:moveTo>
                    <a:pt x="43" y="95"/>
                  </a:moveTo>
                  <a:cubicBezTo>
                    <a:pt x="54" y="91"/>
                    <a:pt x="54" y="91"/>
                    <a:pt x="54" y="91"/>
                  </a:cubicBezTo>
                  <a:cubicBezTo>
                    <a:pt x="42" y="60"/>
                    <a:pt x="28" y="29"/>
                    <a:pt x="10" y="0"/>
                  </a:cubicBezTo>
                  <a:cubicBezTo>
                    <a:pt x="0" y="7"/>
                    <a:pt x="0" y="7"/>
                    <a:pt x="0" y="7"/>
                  </a:cubicBezTo>
                  <a:cubicBezTo>
                    <a:pt x="17" y="35"/>
                    <a:pt x="31" y="65"/>
                    <a:pt x="43" y="9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2" name="Freeform 24"/>
            <p:cNvSpPr>
              <a:spLocks/>
            </p:cNvSpPr>
            <p:nvPr/>
          </p:nvSpPr>
          <p:spPr bwMode="auto">
            <a:xfrm>
              <a:off x="5738373" y="1014413"/>
              <a:ext cx="151210" cy="89297"/>
            </a:xfrm>
            <a:custGeom>
              <a:avLst/>
              <a:gdLst>
                <a:gd name="T0" fmla="*/ 94 w 94"/>
                <a:gd name="T1" fmla="*/ 45 h 56"/>
                <a:gd name="T2" fmla="*/ 5 w 94"/>
                <a:gd name="T3" fmla="*/ 0 h 56"/>
                <a:gd name="T4" fmla="*/ 0 w 94"/>
                <a:gd name="T5" fmla="*/ 11 h 56"/>
                <a:gd name="T6" fmla="*/ 88 w 94"/>
                <a:gd name="T7" fmla="*/ 56 h 56"/>
                <a:gd name="T8" fmla="*/ 94 w 94"/>
                <a:gd name="T9" fmla="*/ 45 h 56"/>
              </a:gdLst>
              <a:ahLst/>
              <a:cxnLst>
                <a:cxn ang="0">
                  <a:pos x="T0" y="T1"/>
                </a:cxn>
                <a:cxn ang="0">
                  <a:pos x="T2" y="T3"/>
                </a:cxn>
                <a:cxn ang="0">
                  <a:pos x="T4" y="T5"/>
                </a:cxn>
                <a:cxn ang="0">
                  <a:pos x="T6" y="T7"/>
                </a:cxn>
                <a:cxn ang="0">
                  <a:pos x="T8" y="T9"/>
                </a:cxn>
              </a:cxnLst>
              <a:rect l="0" t="0" r="r" b="b"/>
              <a:pathLst>
                <a:path w="94" h="56">
                  <a:moveTo>
                    <a:pt x="94" y="45"/>
                  </a:moveTo>
                  <a:cubicBezTo>
                    <a:pt x="63" y="29"/>
                    <a:pt x="34" y="14"/>
                    <a:pt x="5" y="0"/>
                  </a:cubicBezTo>
                  <a:cubicBezTo>
                    <a:pt x="0" y="11"/>
                    <a:pt x="0" y="11"/>
                    <a:pt x="0" y="11"/>
                  </a:cubicBezTo>
                  <a:cubicBezTo>
                    <a:pt x="28" y="25"/>
                    <a:pt x="58" y="40"/>
                    <a:pt x="88" y="56"/>
                  </a:cubicBezTo>
                  <a:lnTo>
                    <a:pt x="94" y="4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3" name="Freeform 25"/>
            <p:cNvSpPr>
              <a:spLocks/>
            </p:cNvSpPr>
            <p:nvPr/>
          </p:nvSpPr>
          <p:spPr bwMode="auto">
            <a:xfrm>
              <a:off x="7342145" y="317897"/>
              <a:ext cx="38100" cy="159544"/>
            </a:xfrm>
            <a:custGeom>
              <a:avLst/>
              <a:gdLst>
                <a:gd name="T0" fmla="*/ 3 w 24"/>
                <a:gd name="T1" fmla="*/ 18 h 99"/>
                <a:gd name="T2" fmla="*/ 12 w 24"/>
                <a:gd name="T3" fmla="*/ 99 h 99"/>
                <a:gd name="T4" fmla="*/ 24 w 24"/>
                <a:gd name="T5" fmla="*/ 99 h 99"/>
                <a:gd name="T6" fmla="*/ 15 w 24"/>
                <a:gd name="T7" fmla="*/ 16 h 99"/>
                <a:gd name="T8" fmla="*/ 12 w 24"/>
                <a:gd name="T9" fmla="*/ 0 h 99"/>
                <a:gd name="T10" fmla="*/ 0 w 24"/>
                <a:gd name="T11" fmla="*/ 2 h 99"/>
                <a:gd name="T12" fmla="*/ 3 w 24"/>
                <a:gd name="T13" fmla="*/ 18 h 99"/>
              </a:gdLst>
              <a:ahLst/>
              <a:cxnLst>
                <a:cxn ang="0">
                  <a:pos x="T0" y="T1"/>
                </a:cxn>
                <a:cxn ang="0">
                  <a:pos x="T2" y="T3"/>
                </a:cxn>
                <a:cxn ang="0">
                  <a:pos x="T4" y="T5"/>
                </a:cxn>
                <a:cxn ang="0">
                  <a:pos x="T6" y="T7"/>
                </a:cxn>
                <a:cxn ang="0">
                  <a:pos x="T8" y="T9"/>
                </a:cxn>
                <a:cxn ang="0">
                  <a:pos x="T10" y="T11"/>
                </a:cxn>
                <a:cxn ang="0">
                  <a:pos x="T12" y="T13"/>
                </a:cxn>
              </a:cxnLst>
              <a:rect l="0" t="0" r="r" b="b"/>
              <a:pathLst>
                <a:path w="24" h="99">
                  <a:moveTo>
                    <a:pt x="3" y="18"/>
                  </a:moveTo>
                  <a:cubicBezTo>
                    <a:pt x="8" y="45"/>
                    <a:pt x="11" y="72"/>
                    <a:pt x="12" y="99"/>
                  </a:cubicBezTo>
                  <a:cubicBezTo>
                    <a:pt x="24" y="99"/>
                    <a:pt x="24" y="99"/>
                    <a:pt x="24" y="99"/>
                  </a:cubicBezTo>
                  <a:cubicBezTo>
                    <a:pt x="23" y="71"/>
                    <a:pt x="20" y="43"/>
                    <a:pt x="15" y="16"/>
                  </a:cubicBezTo>
                  <a:cubicBezTo>
                    <a:pt x="14" y="10"/>
                    <a:pt x="13" y="5"/>
                    <a:pt x="12" y="0"/>
                  </a:cubicBezTo>
                  <a:cubicBezTo>
                    <a:pt x="0" y="2"/>
                    <a:pt x="0" y="2"/>
                    <a:pt x="0" y="2"/>
                  </a:cubicBezTo>
                  <a:cubicBezTo>
                    <a:pt x="1" y="7"/>
                    <a:pt x="2" y="12"/>
                    <a:pt x="3" y="1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4" name="Freeform 26"/>
            <p:cNvSpPr>
              <a:spLocks/>
            </p:cNvSpPr>
            <p:nvPr/>
          </p:nvSpPr>
          <p:spPr bwMode="auto">
            <a:xfrm>
              <a:off x="7204032" y="1191"/>
              <a:ext cx="47625" cy="58341"/>
            </a:xfrm>
            <a:custGeom>
              <a:avLst/>
              <a:gdLst>
                <a:gd name="T0" fmla="*/ 0 w 30"/>
                <a:gd name="T1" fmla="*/ 0 h 36"/>
                <a:gd name="T2" fmla="*/ 19 w 30"/>
                <a:gd name="T3" fmla="*/ 36 h 36"/>
                <a:gd name="T4" fmla="*/ 30 w 30"/>
                <a:gd name="T5" fmla="*/ 30 h 36"/>
                <a:gd name="T6" fmla="*/ 14 w 30"/>
                <a:gd name="T7" fmla="*/ 0 h 36"/>
                <a:gd name="T8" fmla="*/ 0 w 30"/>
                <a:gd name="T9" fmla="*/ 0 h 36"/>
              </a:gdLst>
              <a:ahLst/>
              <a:cxnLst>
                <a:cxn ang="0">
                  <a:pos x="T0" y="T1"/>
                </a:cxn>
                <a:cxn ang="0">
                  <a:pos x="T2" y="T3"/>
                </a:cxn>
                <a:cxn ang="0">
                  <a:pos x="T4" y="T5"/>
                </a:cxn>
                <a:cxn ang="0">
                  <a:pos x="T6" y="T7"/>
                </a:cxn>
                <a:cxn ang="0">
                  <a:pos x="T8" y="T9"/>
                </a:cxn>
              </a:cxnLst>
              <a:rect l="0" t="0" r="r" b="b"/>
              <a:pathLst>
                <a:path w="30" h="36">
                  <a:moveTo>
                    <a:pt x="0" y="0"/>
                  </a:moveTo>
                  <a:cubicBezTo>
                    <a:pt x="6" y="13"/>
                    <a:pt x="12" y="25"/>
                    <a:pt x="19" y="36"/>
                  </a:cubicBezTo>
                  <a:cubicBezTo>
                    <a:pt x="30" y="30"/>
                    <a:pt x="30" y="30"/>
                    <a:pt x="30" y="30"/>
                  </a:cubicBezTo>
                  <a:cubicBezTo>
                    <a:pt x="24" y="20"/>
                    <a:pt x="19" y="11"/>
                    <a:pt x="14" y="0"/>
                  </a:cubicBez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5" name="Freeform 27"/>
            <p:cNvSpPr>
              <a:spLocks/>
            </p:cNvSpPr>
            <p:nvPr/>
          </p:nvSpPr>
          <p:spPr bwMode="auto">
            <a:xfrm>
              <a:off x="4451307" y="4060031"/>
              <a:ext cx="148828" cy="91679"/>
            </a:xfrm>
            <a:custGeom>
              <a:avLst/>
              <a:gdLst>
                <a:gd name="T0" fmla="*/ 0 w 93"/>
                <a:gd name="T1" fmla="*/ 11 h 57"/>
                <a:gd name="T2" fmla="*/ 88 w 93"/>
                <a:gd name="T3" fmla="*/ 57 h 57"/>
                <a:gd name="T4" fmla="*/ 93 w 93"/>
                <a:gd name="T5" fmla="*/ 46 h 57"/>
                <a:gd name="T6" fmla="*/ 6 w 93"/>
                <a:gd name="T7" fmla="*/ 0 h 57"/>
                <a:gd name="T8" fmla="*/ 0 w 93"/>
                <a:gd name="T9" fmla="*/ 11 h 57"/>
              </a:gdLst>
              <a:ahLst/>
              <a:cxnLst>
                <a:cxn ang="0">
                  <a:pos x="T0" y="T1"/>
                </a:cxn>
                <a:cxn ang="0">
                  <a:pos x="T2" y="T3"/>
                </a:cxn>
                <a:cxn ang="0">
                  <a:pos x="T4" y="T5"/>
                </a:cxn>
                <a:cxn ang="0">
                  <a:pos x="T6" y="T7"/>
                </a:cxn>
                <a:cxn ang="0">
                  <a:pos x="T8" y="T9"/>
                </a:cxn>
              </a:cxnLst>
              <a:rect l="0" t="0" r="r" b="b"/>
              <a:pathLst>
                <a:path w="93" h="57">
                  <a:moveTo>
                    <a:pt x="0" y="11"/>
                  </a:moveTo>
                  <a:cubicBezTo>
                    <a:pt x="27" y="25"/>
                    <a:pt x="57" y="41"/>
                    <a:pt x="88" y="57"/>
                  </a:cubicBezTo>
                  <a:cubicBezTo>
                    <a:pt x="93" y="46"/>
                    <a:pt x="93" y="46"/>
                    <a:pt x="93" y="46"/>
                  </a:cubicBezTo>
                  <a:cubicBezTo>
                    <a:pt x="63" y="31"/>
                    <a:pt x="32" y="14"/>
                    <a:pt x="6" y="0"/>
                  </a:cubicBezTo>
                  <a:lnTo>
                    <a:pt x="0" y="1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6" name="Freeform 28"/>
            <p:cNvSpPr>
              <a:spLocks/>
            </p:cNvSpPr>
            <p:nvPr/>
          </p:nvSpPr>
          <p:spPr bwMode="auto">
            <a:xfrm>
              <a:off x="4650142" y="4161235"/>
              <a:ext cx="154781" cy="80963"/>
            </a:xfrm>
            <a:custGeom>
              <a:avLst/>
              <a:gdLst>
                <a:gd name="T0" fmla="*/ 5 w 96"/>
                <a:gd name="T1" fmla="*/ 0 h 50"/>
                <a:gd name="T2" fmla="*/ 0 w 96"/>
                <a:gd name="T3" fmla="*/ 11 h 50"/>
                <a:gd name="T4" fmla="*/ 92 w 96"/>
                <a:gd name="T5" fmla="*/ 50 h 50"/>
                <a:gd name="T6" fmla="*/ 96 w 96"/>
                <a:gd name="T7" fmla="*/ 38 h 50"/>
                <a:gd name="T8" fmla="*/ 5 w 96"/>
                <a:gd name="T9" fmla="*/ 0 h 50"/>
              </a:gdLst>
              <a:ahLst/>
              <a:cxnLst>
                <a:cxn ang="0">
                  <a:pos x="T0" y="T1"/>
                </a:cxn>
                <a:cxn ang="0">
                  <a:pos x="T2" y="T3"/>
                </a:cxn>
                <a:cxn ang="0">
                  <a:pos x="T4" y="T5"/>
                </a:cxn>
                <a:cxn ang="0">
                  <a:pos x="T6" y="T7"/>
                </a:cxn>
                <a:cxn ang="0">
                  <a:pos x="T8" y="T9"/>
                </a:cxn>
              </a:cxnLst>
              <a:rect l="0" t="0" r="r" b="b"/>
              <a:pathLst>
                <a:path w="96" h="50">
                  <a:moveTo>
                    <a:pt x="5" y="0"/>
                  </a:moveTo>
                  <a:cubicBezTo>
                    <a:pt x="0" y="11"/>
                    <a:pt x="0" y="11"/>
                    <a:pt x="0" y="11"/>
                  </a:cubicBezTo>
                  <a:cubicBezTo>
                    <a:pt x="33" y="27"/>
                    <a:pt x="63" y="39"/>
                    <a:pt x="92" y="50"/>
                  </a:cubicBezTo>
                  <a:cubicBezTo>
                    <a:pt x="96" y="38"/>
                    <a:pt x="96" y="38"/>
                    <a:pt x="96" y="38"/>
                  </a:cubicBezTo>
                  <a:cubicBezTo>
                    <a:pt x="67" y="28"/>
                    <a:pt x="38" y="16"/>
                    <a:pt x="5"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7" name="Freeform 29"/>
            <p:cNvSpPr>
              <a:spLocks/>
            </p:cNvSpPr>
            <p:nvPr/>
          </p:nvSpPr>
          <p:spPr bwMode="auto">
            <a:xfrm>
              <a:off x="4384632" y="1714500"/>
              <a:ext cx="48816" cy="160735"/>
            </a:xfrm>
            <a:custGeom>
              <a:avLst/>
              <a:gdLst>
                <a:gd name="T0" fmla="*/ 0 w 30"/>
                <a:gd name="T1" fmla="*/ 1 h 100"/>
                <a:gd name="T2" fmla="*/ 19 w 30"/>
                <a:gd name="T3" fmla="*/ 100 h 100"/>
                <a:gd name="T4" fmla="*/ 30 w 30"/>
                <a:gd name="T5" fmla="*/ 96 h 100"/>
                <a:gd name="T6" fmla="*/ 12 w 30"/>
                <a:gd name="T7" fmla="*/ 0 h 100"/>
                <a:gd name="T8" fmla="*/ 0 w 30"/>
                <a:gd name="T9" fmla="*/ 1 h 100"/>
              </a:gdLst>
              <a:ahLst/>
              <a:cxnLst>
                <a:cxn ang="0">
                  <a:pos x="T0" y="T1"/>
                </a:cxn>
                <a:cxn ang="0">
                  <a:pos x="T2" y="T3"/>
                </a:cxn>
                <a:cxn ang="0">
                  <a:pos x="T4" y="T5"/>
                </a:cxn>
                <a:cxn ang="0">
                  <a:pos x="T6" y="T7"/>
                </a:cxn>
                <a:cxn ang="0">
                  <a:pos x="T8" y="T9"/>
                </a:cxn>
              </a:cxnLst>
              <a:rect l="0" t="0" r="r" b="b"/>
              <a:pathLst>
                <a:path w="30" h="100">
                  <a:moveTo>
                    <a:pt x="0" y="1"/>
                  </a:moveTo>
                  <a:cubicBezTo>
                    <a:pt x="3" y="34"/>
                    <a:pt x="9" y="67"/>
                    <a:pt x="19" y="100"/>
                  </a:cubicBezTo>
                  <a:cubicBezTo>
                    <a:pt x="30" y="96"/>
                    <a:pt x="30" y="96"/>
                    <a:pt x="30" y="96"/>
                  </a:cubicBezTo>
                  <a:cubicBezTo>
                    <a:pt x="21" y="65"/>
                    <a:pt x="15" y="32"/>
                    <a:pt x="12" y="0"/>
                  </a:cubicBezTo>
                  <a:lnTo>
                    <a:pt x="0"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8" name="Freeform 30"/>
            <p:cNvSpPr>
              <a:spLocks/>
            </p:cNvSpPr>
            <p:nvPr/>
          </p:nvSpPr>
          <p:spPr bwMode="auto">
            <a:xfrm>
              <a:off x="2961836" y="4739879"/>
              <a:ext cx="46435" cy="160735"/>
            </a:xfrm>
            <a:custGeom>
              <a:avLst/>
              <a:gdLst>
                <a:gd name="T0" fmla="*/ 0 w 29"/>
                <a:gd name="T1" fmla="*/ 1 h 100"/>
                <a:gd name="T2" fmla="*/ 17 w 29"/>
                <a:gd name="T3" fmla="*/ 100 h 100"/>
                <a:gd name="T4" fmla="*/ 29 w 29"/>
                <a:gd name="T5" fmla="*/ 97 h 100"/>
                <a:gd name="T6" fmla="*/ 12 w 29"/>
                <a:gd name="T7" fmla="*/ 0 h 100"/>
                <a:gd name="T8" fmla="*/ 0 w 29"/>
                <a:gd name="T9" fmla="*/ 1 h 100"/>
              </a:gdLst>
              <a:ahLst/>
              <a:cxnLst>
                <a:cxn ang="0">
                  <a:pos x="T0" y="T1"/>
                </a:cxn>
                <a:cxn ang="0">
                  <a:pos x="T2" y="T3"/>
                </a:cxn>
                <a:cxn ang="0">
                  <a:pos x="T4" y="T5"/>
                </a:cxn>
                <a:cxn ang="0">
                  <a:pos x="T6" y="T7"/>
                </a:cxn>
                <a:cxn ang="0">
                  <a:pos x="T8" y="T9"/>
                </a:cxn>
              </a:cxnLst>
              <a:rect l="0" t="0" r="r" b="b"/>
              <a:pathLst>
                <a:path w="29" h="100">
                  <a:moveTo>
                    <a:pt x="0" y="1"/>
                  </a:moveTo>
                  <a:cubicBezTo>
                    <a:pt x="3" y="33"/>
                    <a:pt x="9" y="66"/>
                    <a:pt x="17" y="100"/>
                  </a:cubicBezTo>
                  <a:cubicBezTo>
                    <a:pt x="29" y="97"/>
                    <a:pt x="29" y="97"/>
                    <a:pt x="29" y="97"/>
                  </a:cubicBezTo>
                  <a:cubicBezTo>
                    <a:pt x="21" y="64"/>
                    <a:pt x="15" y="32"/>
                    <a:pt x="12" y="0"/>
                  </a:cubicBezTo>
                  <a:lnTo>
                    <a:pt x="0"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9" name="Freeform 31"/>
            <p:cNvSpPr>
              <a:spLocks/>
            </p:cNvSpPr>
            <p:nvPr/>
          </p:nvSpPr>
          <p:spPr bwMode="auto">
            <a:xfrm>
              <a:off x="5283554" y="2605088"/>
              <a:ext cx="147637" cy="92869"/>
            </a:xfrm>
            <a:custGeom>
              <a:avLst/>
              <a:gdLst>
                <a:gd name="T0" fmla="*/ 92 w 92"/>
                <a:gd name="T1" fmla="*/ 48 h 58"/>
                <a:gd name="T2" fmla="*/ 5 w 92"/>
                <a:gd name="T3" fmla="*/ 0 h 58"/>
                <a:gd name="T4" fmla="*/ 0 w 92"/>
                <a:gd name="T5" fmla="*/ 10 h 58"/>
                <a:gd name="T6" fmla="*/ 86 w 92"/>
                <a:gd name="T7" fmla="*/ 58 h 58"/>
                <a:gd name="T8" fmla="*/ 92 w 92"/>
                <a:gd name="T9" fmla="*/ 48 h 58"/>
              </a:gdLst>
              <a:ahLst/>
              <a:cxnLst>
                <a:cxn ang="0">
                  <a:pos x="T0" y="T1"/>
                </a:cxn>
                <a:cxn ang="0">
                  <a:pos x="T2" y="T3"/>
                </a:cxn>
                <a:cxn ang="0">
                  <a:pos x="T4" y="T5"/>
                </a:cxn>
                <a:cxn ang="0">
                  <a:pos x="T6" y="T7"/>
                </a:cxn>
                <a:cxn ang="0">
                  <a:pos x="T8" y="T9"/>
                </a:cxn>
              </a:cxnLst>
              <a:rect l="0" t="0" r="r" b="b"/>
              <a:pathLst>
                <a:path w="92" h="58">
                  <a:moveTo>
                    <a:pt x="92" y="48"/>
                  </a:moveTo>
                  <a:cubicBezTo>
                    <a:pt x="67" y="32"/>
                    <a:pt x="38" y="16"/>
                    <a:pt x="5" y="0"/>
                  </a:cubicBezTo>
                  <a:cubicBezTo>
                    <a:pt x="0" y="10"/>
                    <a:pt x="0" y="10"/>
                    <a:pt x="0" y="10"/>
                  </a:cubicBezTo>
                  <a:cubicBezTo>
                    <a:pt x="32" y="27"/>
                    <a:pt x="61" y="43"/>
                    <a:pt x="86" y="58"/>
                  </a:cubicBezTo>
                  <a:lnTo>
                    <a:pt x="92" y="4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40" name="Freeform 32"/>
            <p:cNvSpPr>
              <a:spLocks/>
            </p:cNvSpPr>
            <p:nvPr/>
          </p:nvSpPr>
          <p:spPr bwMode="auto">
            <a:xfrm>
              <a:off x="3008270" y="4956572"/>
              <a:ext cx="73819" cy="155972"/>
            </a:xfrm>
            <a:custGeom>
              <a:avLst/>
              <a:gdLst>
                <a:gd name="T0" fmla="*/ 46 w 46"/>
                <a:gd name="T1" fmla="*/ 92 h 97"/>
                <a:gd name="T2" fmla="*/ 11 w 46"/>
                <a:gd name="T3" fmla="*/ 0 h 97"/>
                <a:gd name="T4" fmla="*/ 0 w 46"/>
                <a:gd name="T5" fmla="*/ 3 h 97"/>
                <a:gd name="T6" fmla="*/ 35 w 46"/>
                <a:gd name="T7" fmla="*/ 97 h 97"/>
                <a:gd name="T8" fmla="*/ 46 w 46"/>
                <a:gd name="T9" fmla="*/ 92 h 97"/>
              </a:gdLst>
              <a:ahLst/>
              <a:cxnLst>
                <a:cxn ang="0">
                  <a:pos x="T0" y="T1"/>
                </a:cxn>
                <a:cxn ang="0">
                  <a:pos x="T2" y="T3"/>
                </a:cxn>
                <a:cxn ang="0">
                  <a:pos x="T4" y="T5"/>
                </a:cxn>
                <a:cxn ang="0">
                  <a:pos x="T6" y="T7"/>
                </a:cxn>
                <a:cxn ang="0">
                  <a:pos x="T8" y="T9"/>
                </a:cxn>
              </a:cxnLst>
              <a:rect l="0" t="0" r="r" b="b"/>
              <a:pathLst>
                <a:path w="46" h="97">
                  <a:moveTo>
                    <a:pt x="46" y="92"/>
                  </a:moveTo>
                  <a:cubicBezTo>
                    <a:pt x="32" y="61"/>
                    <a:pt x="20" y="30"/>
                    <a:pt x="11" y="0"/>
                  </a:cubicBezTo>
                  <a:cubicBezTo>
                    <a:pt x="0" y="3"/>
                    <a:pt x="0" y="3"/>
                    <a:pt x="0" y="3"/>
                  </a:cubicBezTo>
                  <a:cubicBezTo>
                    <a:pt x="9" y="34"/>
                    <a:pt x="21" y="65"/>
                    <a:pt x="35" y="97"/>
                  </a:cubicBezTo>
                  <a:lnTo>
                    <a:pt x="46" y="9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41" name="Freeform 33"/>
            <p:cNvSpPr>
              <a:spLocks/>
            </p:cNvSpPr>
            <p:nvPr/>
          </p:nvSpPr>
          <p:spPr bwMode="auto">
            <a:xfrm>
              <a:off x="4437020" y="1930004"/>
              <a:ext cx="84535" cy="151210"/>
            </a:xfrm>
            <a:custGeom>
              <a:avLst/>
              <a:gdLst>
                <a:gd name="T0" fmla="*/ 0 w 53"/>
                <a:gd name="T1" fmla="*/ 4 h 94"/>
                <a:gd name="T2" fmla="*/ 43 w 53"/>
                <a:gd name="T3" fmla="*/ 94 h 94"/>
                <a:gd name="T4" fmla="*/ 53 w 53"/>
                <a:gd name="T5" fmla="*/ 88 h 94"/>
                <a:gd name="T6" fmla="*/ 11 w 53"/>
                <a:gd name="T7" fmla="*/ 0 h 94"/>
                <a:gd name="T8" fmla="*/ 0 w 53"/>
                <a:gd name="T9" fmla="*/ 4 h 94"/>
              </a:gdLst>
              <a:ahLst/>
              <a:cxnLst>
                <a:cxn ang="0">
                  <a:pos x="T0" y="T1"/>
                </a:cxn>
                <a:cxn ang="0">
                  <a:pos x="T2" y="T3"/>
                </a:cxn>
                <a:cxn ang="0">
                  <a:pos x="T4" y="T5"/>
                </a:cxn>
                <a:cxn ang="0">
                  <a:pos x="T6" y="T7"/>
                </a:cxn>
                <a:cxn ang="0">
                  <a:pos x="T8" y="T9"/>
                </a:cxn>
              </a:cxnLst>
              <a:rect l="0" t="0" r="r" b="b"/>
              <a:pathLst>
                <a:path w="53" h="94">
                  <a:moveTo>
                    <a:pt x="0" y="4"/>
                  </a:moveTo>
                  <a:cubicBezTo>
                    <a:pt x="12" y="36"/>
                    <a:pt x="26" y="67"/>
                    <a:pt x="43" y="94"/>
                  </a:cubicBezTo>
                  <a:cubicBezTo>
                    <a:pt x="53" y="88"/>
                    <a:pt x="53" y="88"/>
                    <a:pt x="53" y="88"/>
                  </a:cubicBezTo>
                  <a:cubicBezTo>
                    <a:pt x="37" y="61"/>
                    <a:pt x="23" y="31"/>
                    <a:pt x="11" y="0"/>
                  </a:cubicBezTo>
                  <a:lnTo>
                    <a:pt x="0"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42" name="Freeform 34"/>
            <p:cNvSpPr>
              <a:spLocks/>
            </p:cNvSpPr>
            <p:nvPr/>
          </p:nvSpPr>
          <p:spPr bwMode="auto">
            <a:xfrm>
              <a:off x="5934826" y="1117997"/>
              <a:ext cx="145256" cy="100013"/>
            </a:xfrm>
            <a:custGeom>
              <a:avLst/>
              <a:gdLst>
                <a:gd name="T0" fmla="*/ 6 w 91"/>
                <a:gd name="T1" fmla="*/ 0 h 62"/>
                <a:gd name="T2" fmla="*/ 0 w 91"/>
                <a:gd name="T3" fmla="*/ 10 h 62"/>
                <a:gd name="T4" fmla="*/ 62 w 91"/>
                <a:gd name="T5" fmla="*/ 47 h 62"/>
                <a:gd name="T6" fmla="*/ 85 w 91"/>
                <a:gd name="T7" fmla="*/ 62 h 62"/>
                <a:gd name="T8" fmla="*/ 91 w 91"/>
                <a:gd name="T9" fmla="*/ 51 h 62"/>
                <a:gd name="T10" fmla="*/ 68 w 91"/>
                <a:gd name="T11" fmla="*/ 37 h 62"/>
                <a:gd name="T12" fmla="*/ 6 w 91"/>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91" h="62">
                  <a:moveTo>
                    <a:pt x="6" y="0"/>
                  </a:moveTo>
                  <a:cubicBezTo>
                    <a:pt x="0" y="10"/>
                    <a:pt x="0" y="10"/>
                    <a:pt x="0" y="10"/>
                  </a:cubicBezTo>
                  <a:cubicBezTo>
                    <a:pt x="20" y="22"/>
                    <a:pt x="41" y="34"/>
                    <a:pt x="62" y="47"/>
                  </a:cubicBezTo>
                  <a:cubicBezTo>
                    <a:pt x="69" y="52"/>
                    <a:pt x="77" y="57"/>
                    <a:pt x="85" y="62"/>
                  </a:cubicBezTo>
                  <a:cubicBezTo>
                    <a:pt x="91" y="51"/>
                    <a:pt x="91" y="51"/>
                    <a:pt x="91" y="51"/>
                  </a:cubicBezTo>
                  <a:cubicBezTo>
                    <a:pt x="84" y="47"/>
                    <a:pt x="76" y="42"/>
                    <a:pt x="68" y="37"/>
                  </a:cubicBezTo>
                  <a:cubicBezTo>
                    <a:pt x="47" y="24"/>
                    <a:pt x="26" y="11"/>
                    <a:pt x="6"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43" name="Freeform 35"/>
            <p:cNvSpPr>
              <a:spLocks/>
            </p:cNvSpPr>
            <p:nvPr/>
          </p:nvSpPr>
          <p:spPr bwMode="auto">
            <a:xfrm>
              <a:off x="4047686" y="3874294"/>
              <a:ext cx="155972" cy="73819"/>
            </a:xfrm>
            <a:custGeom>
              <a:avLst/>
              <a:gdLst>
                <a:gd name="T0" fmla="*/ 97 w 97"/>
                <a:gd name="T1" fmla="*/ 35 h 46"/>
                <a:gd name="T2" fmla="*/ 3 w 97"/>
                <a:gd name="T3" fmla="*/ 0 h 46"/>
                <a:gd name="T4" fmla="*/ 0 w 97"/>
                <a:gd name="T5" fmla="*/ 12 h 46"/>
                <a:gd name="T6" fmla="*/ 92 w 97"/>
                <a:gd name="T7" fmla="*/ 46 h 46"/>
                <a:gd name="T8" fmla="*/ 97 w 97"/>
                <a:gd name="T9" fmla="*/ 35 h 46"/>
              </a:gdLst>
              <a:ahLst/>
              <a:cxnLst>
                <a:cxn ang="0">
                  <a:pos x="T0" y="T1"/>
                </a:cxn>
                <a:cxn ang="0">
                  <a:pos x="T2" y="T3"/>
                </a:cxn>
                <a:cxn ang="0">
                  <a:pos x="T4" y="T5"/>
                </a:cxn>
                <a:cxn ang="0">
                  <a:pos x="T6" y="T7"/>
                </a:cxn>
                <a:cxn ang="0">
                  <a:pos x="T8" y="T9"/>
                </a:cxn>
              </a:cxnLst>
              <a:rect l="0" t="0" r="r" b="b"/>
              <a:pathLst>
                <a:path w="97" h="46">
                  <a:moveTo>
                    <a:pt x="97" y="35"/>
                  </a:moveTo>
                  <a:cubicBezTo>
                    <a:pt x="64" y="20"/>
                    <a:pt x="33" y="9"/>
                    <a:pt x="3" y="0"/>
                  </a:cubicBezTo>
                  <a:cubicBezTo>
                    <a:pt x="0" y="12"/>
                    <a:pt x="0" y="12"/>
                    <a:pt x="0" y="12"/>
                  </a:cubicBezTo>
                  <a:cubicBezTo>
                    <a:pt x="29" y="20"/>
                    <a:pt x="59" y="32"/>
                    <a:pt x="92" y="46"/>
                  </a:cubicBezTo>
                  <a:lnTo>
                    <a:pt x="97" y="3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44" name="Freeform 36"/>
            <p:cNvSpPr>
              <a:spLocks/>
            </p:cNvSpPr>
            <p:nvPr/>
          </p:nvSpPr>
          <p:spPr bwMode="auto">
            <a:xfrm>
              <a:off x="6559904" y="1333500"/>
              <a:ext cx="160735" cy="32147"/>
            </a:xfrm>
            <a:custGeom>
              <a:avLst/>
              <a:gdLst>
                <a:gd name="T0" fmla="*/ 0 w 100"/>
                <a:gd name="T1" fmla="*/ 8 h 20"/>
                <a:gd name="T2" fmla="*/ 0 w 100"/>
                <a:gd name="T3" fmla="*/ 20 h 20"/>
                <a:gd name="T4" fmla="*/ 11 w 100"/>
                <a:gd name="T5" fmla="*/ 20 h 20"/>
                <a:gd name="T6" fmla="*/ 100 w 100"/>
                <a:gd name="T7" fmla="*/ 12 h 20"/>
                <a:gd name="T8" fmla="*/ 98 w 100"/>
                <a:gd name="T9" fmla="*/ 0 h 20"/>
                <a:gd name="T10" fmla="*/ 0 w 100"/>
                <a:gd name="T11" fmla="*/ 8 h 20"/>
              </a:gdLst>
              <a:ahLst/>
              <a:cxnLst>
                <a:cxn ang="0">
                  <a:pos x="T0" y="T1"/>
                </a:cxn>
                <a:cxn ang="0">
                  <a:pos x="T2" y="T3"/>
                </a:cxn>
                <a:cxn ang="0">
                  <a:pos x="T4" y="T5"/>
                </a:cxn>
                <a:cxn ang="0">
                  <a:pos x="T6" y="T7"/>
                </a:cxn>
                <a:cxn ang="0">
                  <a:pos x="T8" y="T9"/>
                </a:cxn>
                <a:cxn ang="0">
                  <a:pos x="T10" y="T11"/>
                </a:cxn>
              </a:cxnLst>
              <a:rect l="0" t="0" r="r" b="b"/>
              <a:pathLst>
                <a:path w="100" h="20">
                  <a:moveTo>
                    <a:pt x="0" y="8"/>
                  </a:moveTo>
                  <a:cubicBezTo>
                    <a:pt x="0" y="20"/>
                    <a:pt x="0" y="20"/>
                    <a:pt x="0" y="20"/>
                  </a:cubicBezTo>
                  <a:cubicBezTo>
                    <a:pt x="4" y="20"/>
                    <a:pt x="7" y="20"/>
                    <a:pt x="11" y="20"/>
                  </a:cubicBezTo>
                  <a:cubicBezTo>
                    <a:pt x="41" y="20"/>
                    <a:pt x="71" y="17"/>
                    <a:pt x="100" y="12"/>
                  </a:cubicBezTo>
                  <a:cubicBezTo>
                    <a:pt x="98" y="0"/>
                    <a:pt x="98" y="0"/>
                    <a:pt x="98" y="0"/>
                  </a:cubicBezTo>
                  <a:cubicBezTo>
                    <a:pt x="66" y="6"/>
                    <a:pt x="33" y="9"/>
                    <a:pt x="0" y="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45" name="Freeform 37"/>
            <p:cNvSpPr>
              <a:spLocks/>
            </p:cNvSpPr>
            <p:nvPr/>
          </p:nvSpPr>
          <p:spPr bwMode="auto">
            <a:xfrm>
              <a:off x="6336067" y="1313260"/>
              <a:ext cx="160735" cy="47625"/>
            </a:xfrm>
            <a:custGeom>
              <a:avLst/>
              <a:gdLst>
                <a:gd name="T0" fmla="*/ 0 w 100"/>
                <a:gd name="T1" fmla="*/ 12 h 30"/>
                <a:gd name="T2" fmla="*/ 99 w 100"/>
                <a:gd name="T3" fmla="*/ 30 h 30"/>
                <a:gd name="T4" fmla="*/ 100 w 100"/>
                <a:gd name="T5" fmla="*/ 19 h 30"/>
                <a:gd name="T6" fmla="*/ 4 w 100"/>
                <a:gd name="T7" fmla="*/ 0 h 30"/>
                <a:gd name="T8" fmla="*/ 0 w 100"/>
                <a:gd name="T9" fmla="*/ 12 h 30"/>
              </a:gdLst>
              <a:ahLst/>
              <a:cxnLst>
                <a:cxn ang="0">
                  <a:pos x="T0" y="T1"/>
                </a:cxn>
                <a:cxn ang="0">
                  <a:pos x="T2" y="T3"/>
                </a:cxn>
                <a:cxn ang="0">
                  <a:pos x="T4" y="T5"/>
                </a:cxn>
                <a:cxn ang="0">
                  <a:pos x="T6" y="T7"/>
                </a:cxn>
                <a:cxn ang="0">
                  <a:pos x="T8" y="T9"/>
                </a:cxn>
              </a:cxnLst>
              <a:rect l="0" t="0" r="r" b="b"/>
              <a:pathLst>
                <a:path w="100" h="30">
                  <a:moveTo>
                    <a:pt x="0" y="12"/>
                  </a:moveTo>
                  <a:cubicBezTo>
                    <a:pt x="33" y="21"/>
                    <a:pt x="67" y="27"/>
                    <a:pt x="99" y="30"/>
                  </a:cubicBezTo>
                  <a:cubicBezTo>
                    <a:pt x="100" y="19"/>
                    <a:pt x="100" y="19"/>
                    <a:pt x="100" y="19"/>
                  </a:cubicBezTo>
                  <a:cubicBezTo>
                    <a:pt x="68" y="15"/>
                    <a:pt x="36" y="9"/>
                    <a:pt x="4" y="0"/>
                  </a:cubicBezTo>
                  <a:lnTo>
                    <a:pt x="0"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46" name="Freeform 38"/>
            <p:cNvSpPr>
              <a:spLocks/>
            </p:cNvSpPr>
            <p:nvPr/>
          </p:nvSpPr>
          <p:spPr bwMode="auto">
            <a:xfrm>
              <a:off x="5881248" y="3464719"/>
              <a:ext cx="38100" cy="160735"/>
            </a:xfrm>
            <a:custGeom>
              <a:avLst/>
              <a:gdLst>
                <a:gd name="T0" fmla="*/ 0 w 24"/>
                <a:gd name="T1" fmla="*/ 97 h 100"/>
                <a:gd name="T2" fmla="*/ 12 w 24"/>
                <a:gd name="T3" fmla="*/ 100 h 100"/>
                <a:gd name="T4" fmla="*/ 24 w 24"/>
                <a:gd name="T5" fmla="*/ 0 h 100"/>
                <a:gd name="T6" fmla="*/ 12 w 24"/>
                <a:gd name="T7" fmla="*/ 0 h 100"/>
                <a:gd name="T8" fmla="*/ 0 w 24"/>
                <a:gd name="T9" fmla="*/ 97 h 100"/>
              </a:gdLst>
              <a:ahLst/>
              <a:cxnLst>
                <a:cxn ang="0">
                  <a:pos x="T0" y="T1"/>
                </a:cxn>
                <a:cxn ang="0">
                  <a:pos x="T2" y="T3"/>
                </a:cxn>
                <a:cxn ang="0">
                  <a:pos x="T4" y="T5"/>
                </a:cxn>
                <a:cxn ang="0">
                  <a:pos x="T6" y="T7"/>
                </a:cxn>
                <a:cxn ang="0">
                  <a:pos x="T8" y="T9"/>
                </a:cxn>
              </a:cxnLst>
              <a:rect l="0" t="0" r="r" b="b"/>
              <a:pathLst>
                <a:path w="24" h="100">
                  <a:moveTo>
                    <a:pt x="0" y="97"/>
                  </a:moveTo>
                  <a:cubicBezTo>
                    <a:pt x="12" y="100"/>
                    <a:pt x="12" y="100"/>
                    <a:pt x="12" y="100"/>
                  </a:cubicBezTo>
                  <a:cubicBezTo>
                    <a:pt x="19" y="67"/>
                    <a:pt x="23" y="34"/>
                    <a:pt x="24" y="0"/>
                  </a:cubicBezTo>
                  <a:cubicBezTo>
                    <a:pt x="12" y="0"/>
                    <a:pt x="12" y="0"/>
                    <a:pt x="12" y="0"/>
                  </a:cubicBezTo>
                  <a:cubicBezTo>
                    <a:pt x="11" y="33"/>
                    <a:pt x="8" y="65"/>
                    <a:pt x="0" y="9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47" name="Freeform 39"/>
            <p:cNvSpPr>
              <a:spLocks/>
            </p:cNvSpPr>
            <p:nvPr/>
          </p:nvSpPr>
          <p:spPr bwMode="auto">
            <a:xfrm>
              <a:off x="5803857" y="3681413"/>
              <a:ext cx="80962" cy="153591"/>
            </a:xfrm>
            <a:custGeom>
              <a:avLst/>
              <a:gdLst>
                <a:gd name="T0" fmla="*/ 0 w 50"/>
                <a:gd name="T1" fmla="*/ 90 h 96"/>
                <a:gd name="T2" fmla="*/ 11 w 50"/>
                <a:gd name="T3" fmla="*/ 96 h 96"/>
                <a:gd name="T4" fmla="*/ 50 w 50"/>
                <a:gd name="T5" fmla="*/ 4 h 96"/>
                <a:gd name="T6" fmla="*/ 38 w 50"/>
                <a:gd name="T7" fmla="*/ 0 h 96"/>
                <a:gd name="T8" fmla="*/ 0 w 50"/>
                <a:gd name="T9" fmla="*/ 90 h 96"/>
              </a:gdLst>
              <a:ahLst/>
              <a:cxnLst>
                <a:cxn ang="0">
                  <a:pos x="T0" y="T1"/>
                </a:cxn>
                <a:cxn ang="0">
                  <a:pos x="T2" y="T3"/>
                </a:cxn>
                <a:cxn ang="0">
                  <a:pos x="T4" y="T5"/>
                </a:cxn>
                <a:cxn ang="0">
                  <a:pos x="T6" y="T7"/>
                </a:cxn>
                <a:cxn ang="0">
                  <a:pos x="T8" y="T9"/>
                </a:cxn>
              </a:cxnLst>
              <a:rect l="0" t="0" r="r" b="b"/>
              <a:pathLst>
                <a:path w="50" h="96">
                  <a:moveTo>
                    <a:pt x="0" y="90"/>
                  </a:moveTo>
                  <a:cubicBezTo>
                    <a:pt x="11" y="96"/>
                    <a:pt x="11" y="96"/>
                    <a:pt x="11" y="96"/>
                  </a:cubicBezTo>
                  <a:cubicBezTo>
                    <a:pt x="27" y="66"/>
                    <a:pt x="40" y="35"/>
                    <a:pt x="50" y="4"/>
                  </a:cubicBezTo>
                  <a:cubicBezTo>
                    <a:pt x="38" y="0"/>
                    <a:pt x="38" y="0"/>
                    <a:pt x="38" y="0"/>
                  </a:cubicBezTo>
                  <a:cubicBezTo>
                    <a:pt x="29" y="31"/>
                    <a:pt x="16" y="61"/>
                    <a:pt x="0" y="9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48" name="Freeform 40"/>
            <p:cNvSpPr>
              <a:spLocks/>
            </p:cNvSpPr>
            <p:nvPr/>
          </p:nvSpPr>
          <p:spPr bwMode="auto">
            <a:xfrm>
              <a:off x="6979004" y="1131094"/>
              <a:ext cx="136922" cy="114300"/>
            </a:xfrm>
            <a:custGeom>
              <a:avLst/>
              <a:gdLst>
                <a:gd name="T0" fmla="*/ 30 w 85"/>
                <a:gd name="T1" fmla="*/ 40 h 71"/>
                <a:gd name="T2" fmla="*/ 0 w 85"/>
                <a:gd name="T3" fmla="*/ 61 h 71"/>
                <a:gd name="T4" fmla="*/ 6 w 85"/>
                <a:gd name="T5" fmla="*/ 71 h 71"/>
                <a:gd name="T6" fmla="*/ 37 w 85"/>
                <a:gd name="T7" fmla="*/ 49 h 71"/>
                <a:gd name="T8" fmla="*/ 85 w 85"/>
                <a:gd name="T9" fmla="*/ 9 h 71"/>
                <a:gd name="T10" fmla="*/ 77 w 85"/>
                <a:gd name="T11" fmla="*/ 0 h 71"/>
                <a:gd name="T12" fmla="*/ 30 w 85"/>
                <a:gd name="T13" fmla="*/ 40 h 71"/>
              </a:gdLst>
              <a:ahLst/>
              <a:cxnLst>
                <a:cxn ang="0">
                  <a:pos x="T0" y="T1"/>
                </a:cxn>
                <a:cxn ang="0">
                  <a:pos x="T2" y="T3"/>
                </a:cxn>
                <a:cxn ang="0">
                  <a:pos x="T4" y="T5"/>
                </a:cxn>
                <a:cxn ang="0">
                  <a:pos x="T6" y="T7"/>
                </a:cxn>
                <a:cxn ang="0">
                  <a:pos x="T8" y="T9"/>
                </a:cxn>
                <a:cxn ang="0">
                  <a:pos x="T10" y="T11"/>
                </a:cxn>
                <a:cxn ang="0">
                  <a:pos x="T12" y="T13"/>
                </a:cxn>
              </a:cxnLst>
              <a:rect l="0" t="0" r="r" b="b"/>
              <a:pathLst>
                <a:path w="85" h="71">
                  <a:moveTo>
                    <a:pt x="30" y="40"/>
                  </a:moveTo>
                  <a:cubicBezTo>
                    <a:pt x="20" y="47"/>
                    <a:pt x="10" y="54"/>
                    <a:pt x="0" y="61"/>
                  </a:cubicBezTo>
                  <a:cubicBezTo>
                    <a:pt x="6" y="71"/>
                    <a:pt x="6" y="71"/>
                    <a:pt x="6" y="71"/>
                  </a:cubicBezTo>
                  <a:cubicBezTo>
                    <a:pt x="16" y="64"/>
                    <a:pt x="27" y="57"/>
                    <a:pt x="37" y="49"/>
                  </a:cubicBezTo>
                  <a:cubicBezTo>
                    <a:pt x="54" y="37"/>
                    <a:pt x="70" y="23"/>
                    <a:pt x="85" y="9"/>
                  </a:cubicBezTo>
                  <a:cubicBezTo>
                    <a:pt x="77" y="0"/>
                    <a:pt x="77" y="0"/>
                    <a:pt x="77" y="0"/>
                  </a:cubicBezTo>
                  <a:cubicBezTo>
                    <a:pt x="62" y="14"/>
                    <a:pt x="46" y="28"/>
                    <a:pt x="30" y="4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49" name="Freeform 41"/>
            <p:cNvSpPr>
              <a:spLocks/>
            </p:cNvSpPr>
            <p:nvPr/>
          </p:nvSpPr>
          <p:spPr bwMode="auto">
            <a:xfrm>
              <a:off x="7270707" y="758429"/>
              <a:ext cx="76200" cy="155972"/>
            </a:xfrm>
            <a:custGeom>
              <a:avLst/>
              <a:gdLst>
                <a:gd name="T0" fmla="*/ 0 w 47"/>
                <a:gd name="T1" fmla="*/ 92 h 97"/>
                <a:gd name="T2" fmla="*/ 11 w 47"/>
                <a:gd name="T3" fmla="*/ 97 h 97"/>
                <a:gd name="T4" fmla="*/ 47 w 47"/>
                <a:gd name="T5" fmla="*/ 4 h 97"/>
                <a:gd name="T6" fmla="*/ 36 w 47"/>
                <a:gd name="T7" fmla="*/ 0 h 97"/>
                <a:gd name="T8" fmla="*/ 0 w 47"/>
                <a:gd name="T9" fmla="*/ 92 h 97"/>
              </a:gdLst>
              <a:ahLst/>
              <a:cxnLst>
                <a:cxn ang="0">
                  <a:pos x="T0" y="T1"/>
                </a:cxn>
                <a:cxn ang="0">
                  <a:pos x="T2" y="T3"/>
                </a:cxn>
                <a:cxn ang="0">
                  <a:pos x="T4" y="T5"/>
                </a:cxn>
                <a:cxn ang="0">
                  <a:pos x="T6" y="T7"/>
                </a:cxn>
                <a:cxn ang="0">
                  <a:pos x="T8" y="T9"/>
                </a:cxn>
              </a:cxnLst>
              <a:rect l="0" t="0" r="r" b="b"/>
              <a:pathLst>
                <a:path w="47" h="97">
                  <a:moveTo>
                    <a:pt x="0" y="92"/>
                  </a:moveTo>
                  <a:cubicBezTo>
                    <a:pt x="11" y="97"/>
                    <a:pt x="11" y="97"/>
                    <a:pt x="11" y="97"/>
                  </a:cubicBezTo>
                  <a:cubicBezTo>
                    <a:pt x="26" y="67"/>
                    <a:pt x="38" y="36"/>
                    <a:pt x="47" y="4"/>
                  </a:cubicBezTo>
                  <a:cubicBezTo>
                    <a:pt x="36" y="0"/>
                    <a:pt x="36" y="0"/>
                    <a:pt x="36" y="0"/>
                  </a:cubicBezTo>
                  <a:cubicBezTo>
                    <a:pt x="27" y="32"/>
                    <a:pt x="15" y="63"/>
                    <a:pt x="0" y="9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0" name="Freeform 42"/>
            <p:cNvSpPr>
              <a:spLocks/>
            </p:cNvSpPr>
            <p:nvPr/>
          </p:nvSpPr>
          <p:spPr bwMode="auto">
            <a:xfrm>
              <a:off x="7343336" y="541735"/>
              <a:ext cx="39291" cy="160735"/>
            </a:xfrm>
            <a:custGeom>
              <a:avLst/>
              <a:gdLst>
                <a:gd name="T0" fmla="*/ 12 w 24"/>
                <a:gd name="T1" fmla="*/ 0 h 100"/>
                <a:gd name="T2" fmla="*/ 0 w 24"/>
                <a:gd name="T3" fmla="*/ 97 h 100"/>
                <a:gd name="T4" fmla="*/ 12 w 24"/>
                <a:gd name="T5" fmla="*/ 100 h 100"/>
                <a:gd name="T6" fmla="*/ 24 w 24"/>
                <a:gd name="T7" fmla="*/ 0 h 100"/>
                <a:gd name="T8" fmla="*/ 12 w 24"/>
                <a:gd name="T9" fmla="*/ 0 h 100"/>
              </a:gdLst>
              <a:ahLst/>
              <a:cxnLst>
                <a:cxn ang="0">
                  <a:pos x="T0" y="T1"/>
                </a:cxn>
                <a:cxn ang="0">
                  <a:pos x="T2" y="T3"/>
                </a:cxn>
                <a:cxn ang="0">
                  <a:pos x="T4" y="T5"/>
                </a:cxn>
                <a:cxn ang="0">
                  <a:pos x="T6" y="T7"/>
                </a:cxn>
                <a:cxn ang="0">
                  <a:pos x="T8" y="T9"/>
                </a:cxn>
              </a:cxnLst>
              <a:rect l="0" t="0" r="r" b="b"/>
              <a:pathLst>
                <a:path w="24" h="100">
                  <a:moveTo>
                    <a:pt x="12" y="0"/>
                  </a:moveTo>
                  <a:cubicBezTo>
                    <a:pt x="11" y="33"/>
                    <a:pt x="7" y="65"/>
                    <a:pt x="0" y="97"/>
                  </a:cubicBezTo>
                  <a:cubicBezTo>
                    <a:pt x="12" y="100"/>
                    <a:pt x="12" y="100"/>
                    <a:pt x="12" y="100"/>
                  </a:cubicBezTo>
                  <a:cubicBezTo>
                    <a:pt x="19" y="67"/>
                    <a:pt x="23" y="34"/>
                    <a:pt x="24" y="0"/>
                  </a:cubicBezTo>
                  <a:lnTo>
                    <a:pt x="1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1" name="Freeform 43"/>
            <p:cNvSpPr>
              <a:spLocks/>
            </p:cNvSpPr>
            <p:nvPr/>
          </p:nvSpPr>
          <p:spPr bwMode="auto">
            <a:xfrm>
              <a:off x="6777788" y="1259681"/>
              <a:ext cx="154781" cy="77391"/>
            </a:xfrm>
            <a:custGeom>
              <a:avLst/>
              <a:gdLst>
                <a:gd name="T0" fmla="*/ 0 w 96"/>
                <a:gd name="T1" fmla="*/ 37 h 48"/>
                <a:gd name="T2" fmla="*/ 3 w 96"/>
                <a:gd name="T3" fmla="*/ 48 h 48"/>
                <a:gd name="T4" fmla="*/ 96 w 96"/>
                <a:gd name="T5" fmla="*/ 11 h 48"/>
                <a:gd name="T6" fmla="*/ 91 w 96"/>
                <a:gd name="T7" fmla="*/ 0 h 48"/>
                <a:gd name="T8" fmla="*/ 0 w 96"/>
                <a:gd name="T9" fmla="*/ 37 h 48"/>
              </a:gdLst>
              <a:ahLst/>
              <a:cxnLst>
                <a:cxn ang="0">
                  <a:pos x="T0" y="T1"/>
                </a:cxn>
                <a:cxn ang="0">
                  <a:pos x="T2" y="T3"/>
                </a:cxn>
                <a:cxn ang="0">
                  <a:pos x="T4" y="T5"/>
                </a:cxn>
                <a:cxn ang="0">
                  <a:pos x="T6" y="T7"/>
                </a:cxn>
                <a:cxn ang="0">
                  <a:pos x="T8" y="T9"/>
                </a:cxn>
              </a:cxnLst>
              <a:rect l="0" t="0" r="r" b="b"/>
              <a:pathLst>
                <a:path w="96" h="48">
                  <a:moveTo>
                    <a:pt x="0" y="37"/>
                  </a:moveTo>
                  <a:cubicBezTo>
                    <a:pt x="3" y="48"/>
                    <a:pt x="3" y="48"/>
                    <a:pt x="3" y="48"/>
                  </a:cubicBezTo>
                  <a:cubicBezTo>
                    <a:pt x="35" y="39"/>
                    <a:pt x="66" y="27"/>
                    <a:pt x="96" y="11"/>
                  </a:cubicBezTo>
                  <a:cubicBezTo>
                    <a:pt x="91" y="0"/>
                    <a:pt x="91" y="0"/>
                    <a:pt x="91" y="0"/>
                  </a:cubicBezTo>
                  <a:cubicBezTo>
                    <a:pt x="61" y="16"/>
                    <a:pt x="31" y="28"/>
                    <a:pt x="0" y="3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2" name="Freeform 44"/>
            <p:cNvSpPr>
              <a:spLocks/>
            </p:cNvSpPr>
            <p:nvPr/>
          </p:nvSpPr>
          <p:spPr bwMode="auto">
            <a:xfrm>
              <a:off x="7265945" y="105966"/>
              <a:ext cx="79772" cy="154781"/>
            </a:xfrm>
            <a:custGeom>
              <a:avLst/>
              <a:gdLst>
                <a:gd name="T0" fmla="*/ 49 w 49"/>
                <a:gd name="T1" fmla="*/ 93 h 96"/>
                <a:gd name="T2" fmla="*/ 10 w 49"/>
                <a:gd name="T3" fmla="*/ 0 h 96"/>
                <a:gd name="T4" fmla="*/ 0 w 49"/>
                <a:gd name="T5" fmla="*/ 6 h 96"/>
                <a:gd name="T6" fmla="*/ 37 w 49"/>
                <a:gd name="T7" fmla="*/ 96 h 96"/>
                <a:gd name="T8" fmla="*/ 49 w 49"/>
                <a:gd name="T9" fmla="*/ 93 h 96"/>
              </a:gdLst>
              <a:ahLst/>
              <a:cxnLst>
                <a:cxn ang="0">
                  <a:pos x="T0" y="T1"/>
                </a:cxn>
                <a:cxn ang="0">
                  <a:pos x="T2" y="T3"/>
                </a:cxn>
                <a:cxn ang="0">
                  <a:pos x="T4" y="T5"/>
                </a:cxn>
                <a:cxn ang="0">
                  <a:pos x="T6" y="T7"/>
                </a:cxn>
                <a:cxn ang="0">
                  <a:pos x="T8" y="T9"/>
                </a:cxn>
              </a:cxnLst>
              <a:rect l="0" t="0" r="r" b="b"/>
              <a:pathLst>
                <a:path w="49" h="96">
                  <a:moveTo>
                    <a:pt x="49" y="93"/>
                  </a:moveTo>
                  <a:cubicBezTo>
                    <a:pt x="39" y="62"/>
                    <a:pt x="27" y="31"/>
                    <a:pt x="10" y="0"/>
                  </a:cubicBezTo>
                  <a:cubicBezTo>
                    <a:pt x="0" y="6"/>
                    <a:pt x="0" y="6"/>
                    <a:pt x="0" y="6"/>
                  </a:cubicBezTo>
                  <a:cubicBezTo>
                    <a:pt x="16" y="36"/>
                    <a:pt x="28" y="66"/>
                    <a:pt x="37" y="96"/>
                  </a:cubicBezTo>
                  <a:lnTo>
                    <a:pt x="49" y="9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3" name="Freeform 45"/>
            <p:cNvSpPr>
              <a:spLocks/>
            </p:cNvSpPr>
            <p:nvPr/>
          </p:nvSpPr>
          <p:spPr bwMode="auto">
            <a:xfrm>
              <a:off x="5672888" y="3880247"/>
              <a:ext cx="115491" cy="135731"/>
            </a:xfrm>
            <a:custGeom>
              <a:avLst/>
              <a:gdLst>
                <a:gd name="T0" fmla="*/ 0 w 72"/>
                <a:gd name="T1" fmla="*/ 76 h 84"/>
                <a:gd name="T2" fmla="*/ 9 w 72"/>
                <a:gd name="T3" fmla="*/ 84 h 84"/>
                <a:gd name="T4" fmla="*/ 72 w 72"/>
                <a:gd name="T5" fmla="*/ 6 h 84"/>
                <a:gd name="T6" fmla="*/ 62 w 72"/>
                <a:gd name="T7" fmla="*/ 0 h 84"/>
                <a:gd name="T8" fmla="*/ 0 w 72"/>
                <a:gd name="T9" fmla="*/ 76 h 84"/>
              </a:gdLst>
              <a:ahLst/>
              <a:cxnLst>
                <a:cxn ang="0">
                  <a:pos x="T0" y="T1"/>
                </a:cxn>
                <a:cxn ang="0">
                  <a:pos x="T2" y="T3"/>
                </a:cxn>
                <a:cxn ang="0">
                  <a:pos x="T4" y="T5"/>
                </a:cxn>
                <a:cxn ang="0">
                  <a:pos x="T6" y="T7"/>
                </a:cxn>
                <a:cxn ang="0">
                  <a:pos x="T8" y="T9"/>
                </a:cxn>
              </a:cxnLst>
              <a:rect l="0" t="0" r="r" b="b"/>
              <a:pathLst>
                <a:path w="72" h="84">
                  <a:moveTo>
                    <a:pt x="0" y="76"/>
                  </a:moveTo>
                  <a:cubicBezTo>
                    <a:pt x="9" y="84"/>
                    <a:pt x="9" y="84"/>
                    <a:pt x="9" y="84"/>
                  </a:cubicBezTo>
                  <a:cubicBezTo>
                    <a:pt x="32" y="60"/>
                    <a:pt x="53" y="34"/>
                    <a:pt x="72" y="6"/>
                  </a:cubicBezTo>
                  <a:cubicBezTo>
                    <a:pt x="62" y="0"/>
                    <a:pt x="62" y="0"/>
                    <a:pt x="62" y="0"/>
                  </a:cubicBezTo>
                  <a:cubicBezTo>
                    <a:pt x="44" y="27"/>
                    <a:pt x="23" y="52"/>
                    <a:pt x="0" y="7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4" name="Freeform 46"/>
            <p:cNvSpPr>
              <a:spLocks/>
            </p:cNvSpPr>
            <p:nvPr/>
          </p:nvSpPr>
          <p:spPr bwMode="auto">
            <a:xfrm>
              <a:off x="7145692" y="960835"/>
              <a:ext cx="110728" cy="138113"/>
            </a:xfrm>
            <a:custGeom>
              <a:avLst/>
              <a:gdLst>
                <a:gd name="T0" fmla="*/ 0 w 69"/>
                <a:gd name="T1" fmla="*/ 78 h 86"/>
                <a:gd name="T2" fmla="*/ 9 w 69"/>
                <a:gd name="T3" fmla="*/ 86 h 86"/>
                <a:gd name="T4" fmla="*/ 69 w 69"/>
                <a:gd name="T5" fmla="*/ 6 h 86"/>
                <a:gd name="T6" fmla="*/ 59 w 69"/>
                <a:gd name="T7" fmla="*/ 0 h 86"/>
                <a:gd name="T8" fmla="*/ 0 w 69"/>
                <a:gd name="T9" fmla="*/ 78 h 86"/>
              </a:gdLst>
              <a:ahLst/>
              <a:cxnLst>
                <a:cxn ang="0">
                  <a:pos x="T0" y="T1"/>
                </a:cxn>
                <a:cxn ang="0">
                  <a:pos x="T2" y="T3"/>
                </a:cxn>
                <a:cxn ang="0">
                  <a:pos x="T4" y="T5"/>
                </a:cxn>
                <a:cxn ang="0">
                  <a:pos x="T6" y="T7"/>
                </a:cxn>
                <a:cxn ang="0">
                  <a:pos x="T8" y="T9"/>
                </a:cxn>
              </a:cxnLst>
              <a:rect l="0" t="0" r="r" b="b"/>
              <a:pathLst>
                <a:path w="69" h="86">
                  <a:moveTo>
                    <a:pt x="0" y="78"/>
                  </a:moveTo>
                  <a:cubicBezTo>
                    <a:pt x="9" y="86"/>
                    <a:pt x="9" y="86"/>
                    <a:pt x="9" y="86"/>
                  </a:cubicBezTo>
                  <a:cubicBezTo>
                    <a:pt x="32" y="62"/>
                    <a:pt x="52" y="35"/>
                    <a:pt x="69" y="6"/>
                  </a:cubicBezTo>
                  <a:cubicBezTo>
                    <a:pt x="59" y="0"/>
                    <a:pt x="59" y="0"/>
                    <a:pt x="59" y="0"/>
                  </a:cubicBezTo>
                  <a:cubicBezTo>
                    <a:pt x="42" y="28"/>
                    <a:pt x="22" y="54"/>
                    <a:pt x="0" y="7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5" name="Freeform 47"/>
            <p:cNvSpPr>
              <a:spLocks/>
            </p:cNvSpPr>
            <p:nvPr/>
          </p:nvSpPr>
          <p:spPr bwMode="auto">
            <a:xfrm>
              <a:off x="6127707" y="1231106"/>
              <a:ext cx="153591" cy="79772"/>
            </a:xfrm>
            <a:custGeom>
              <a:avLst/>
              <a:gdLst>
                <a:gd name="T0" fmla="*/ 0 w 96"/>
                <a:gd name="T1" fmla="*/ 11 h 50"/>
                <a:gd name="T2" fmla="*/ 92 w 96"/>
                <a:gd name="T3" fmla="*/ 50 h 50"/>
                <a:gd name="T4" fmla="*/ 96 w 96"/>
                <a:gd name="T5" fmla="*/ 39 h 50"/>
                <a:gd name="T6" fmla="*/ 6 w 96"/>
                <a:gd name="T7" fmla="*/ 0 h 50"/>
                <a:gd name="T8" fmla="*/ 0 w 96"/>
                <a:gd name="T9" fmla="*/ 11 h 50"/>
              </a:gdLst>
              <a:ahLst/>
              <a:cxnLst>
                <a:cxn ang="0">
                  <a:pos x="T0" y="T1"/>
                </a:cxn>
                <a:cxn ang="0">
                  <a:pos x="T2" y="T3"/>
                </a:cxn>
                <a:cxn ang="0">
                  <a:pos x="T4" y="T5"/>
                </a:cxn>
                <a:cxn ang="0">
                  <a:pos x="T6" y="T7"/>
                </a:cxn>
                <a:cxn ang="0">
                  <a:pos x="T8" y="T9"/>
                </a:cxn>
              </a:cxnLst>
              <a:rect l="0" t="0" r="r" b="b"/>
              <a:pathLst>
                <a:path w="96" h="50">
                  <a:moveTo>
                    <a:pt x="0" y="11"/>
                  </a:moveTo>
                  <a:cubicBezTo>
                    <a:pt x="31" y="26"/>
                    <a:pt x="62" y="40"/>
                    <a:pt x="92" y="50"/>
                  </a:cubicBezTo>
                  <a:cubicBezTo>
                    <a:pt x="96" y="39"/>
                    <a:pt x="96" y="39"/>
                    <a:pt x="96" y="39"/>
                  </a:cubicBezTo>
                  <a:cubicBezTo>
                    <a:pt x="66" y="29"/>
                    <a:pt x="36" y="15"/>
                    <a:pt x="6" y="0"/>
                  </a:cubicBezTo>
                  <a:lnTo>
                    <a:pt x="0" y="1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6" name="Freeform 48"/>
            <p:cNvSpPr>
              <a:spLocks/>
            </p:cNvSpPr>
            <p:nvPr/>
          </p:nvSpPr>
          <p:spPr bwMode="auto">
            <a:xfrm>
              <a:off x="3211867" y="3968354"/>
              <a:ext cx="136922" cy="114300"/>
            </a:xfrm>
            <a:custGeom>
              <a:avLst/>
              <a:gdLst>
                <a:gd name="T0" fmla="*/ 85 w 85"/>
                <a:gd name="T1" fmla="*/ 10 h 71"/>
                <a:gd name="T2" fmla="*/ 78 w 85"/>
                <a:gd name="T3" fmla="*/ 0 h 71"/>
                <a:gd name="T4" fmla="*/ 0 w 85"/>
                <a:gd name="T5" fmla="*/ 62 h 71"/>
                <a:gd name="T6" fmla="*/ 8 w 85"/>
                <a:gd name="T7" fmla="*/ 71 h 71"/>
                <a:gd name="T8" fmla="*/ 85 w 85"/>
                <a:gd name="T9" fmla="*/ 10 h 71"/>
              </a:gdLst>
              <a:ahLst/>
              <a:cxnLst>
                <a:cxn ang="0">
                  <a:pos x="T0" y="T1"/>
                </a:cxn>
                <a:cxn ang="0">
                  <a:pos x="T2" y="T3"/>
                </a:cxn>
                <a:cxn ang="0">
                  <a:pos x="T4" y="T5"/>
                </a:cxn>
                <a:cxn ang="0">
                  <a:pos x="T6" y="T7"/>
                </a:cxn>
                <a:cxn ang="0">
                  <a:pos x="T8" y="T9"/>
                </a:cxn>
              </a:cxnLst>
              <a:rect l="0" t="0" r="r" b="b"/>
              <a:pathLst>
                <a:path w="85" h="71">
                  <a:moveTo>
                    <a:pt x="85" y="10"/>
                  </a:moveTo>
                  <a:cubicBezTo>
                    <a:pt x="78" y="0"/>
                    <a:pt x="78" y="0"/>
                    <a:pt x="78" y="0"/>
                  </a:cubicBezTo>
                  <a:cubicBezTo>
                    <a:pt x="50" y="18"/>
                    <a:pt x="24" y="39"/>
                    <a:pt x="0" y="62"/>
                  </a:cubicBezTo>
                  <a:cubicBezTo>
                    <a:pt x="8" y="71"/>
                    <a:pt x="8" y="71"/>
                    <a:pt x="8" y="71"/>
                  </a:cubicBezTo>
                  <a:cubicBezTo>
                    <a:pt x="31" y="48"/>
                    <a:pt x="57" y="27"/>
                    <a:pt x="85" y="1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7" name="Freeform 50"/>
            <p:cNvSpPr>
              <a:spLocks/>
            </p:cNvSpPr>
            <p:nvPr/>
          </p:nvSpPr>
          <p:spPr bwMode="auto">
            <a:xfrm>
              <a:off x="3073754" y="4114800"/>
              <a:ext cx="108347" cy="141685"/>
            </a:xfrm>
            <a:custGeom>
              <a:avLst/>
              <a:gdLst>
                <a:gd name="T0" fmla="*/ 67 w 67"/>
                <a:gd name="T1" fmla="*/ 8 h 88"/>
                <a:gd name="T2" fmla="*/ 58 w 67"/>
                <a:gd name="T3" fmla="*/ 0 h 88"/>
                <a:gd name="T4" fmla="*/ 0 w 67"/>
                <a:gd name="T5" fmla="*/ 82 h 88"/>
                <a:gd name="T6" fmla="*/ 10 w 67"/>
                <a:gd name="T7" fmla="*/ 88 h 88"/>
                <a:gd name="T8" fmla="*/ 67 w 67"/>
                <a:gd name="T9" fmla="*/ 8 h 88"/>
              </a:gdLst>
              <a:ahLst/>
              <a:cxnLst>
                <a:cxn ang="0">
                  <a:pos x="T0" y="T1"/>
                </a:cxn>
                <a:cxn ang="0">
                  <a:pos x="T2" y="T3"/>
                </a:cxn>
                <a:cxn ang="0">
                  <a:pos x="T4" y="T5"/>
                </a:cxn>
                <a:cxn ang="0">
                  <a:pos x="T6" y="T7"/>
                </a:cxn>
                <a:cxn ang="0">
                  <a:pos x="T8" y="T9"/>
                </a:cxn>
              </a:cxnLst>
              <a:rect l="0" t="0" r="r" b="b"/>
              <a:pathLst>
                <a:path w="67" h="88">
                  <a:moveTo>
                    <a:pt x="67" y="8"/>
                  </a:moveTo>
                  <a:cubicBezTo>
                    <a:pt x="58" y="0"/>
                    <a:pt x="58" y="0"/>
                    <a:pt x="58" y="0"/>
                  </a:cubicBezTo>
                  <a:cubicBezTo>
                    <a:pt x="36" y="25"/>
                    <a:pt x="17" y="53"/>
                    <a:pt x="0" y="82"/>
                  </a:cubicBezTo>
                  <a:cubicBezTo>
                    <a:pt x="10" y="88"/>
                    <a:pt x="10" y="88"/>
                    <a:pt x="10" y="88"/>
                  </a:cubicBezTo>
                  <a:cubicBezTo>
                    <a:pt x="27" y="59"/>
                    <a:pt x="46" y="32"/>
                    <a:pt x="67" y="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8" name="Freeform 51"/>
            <p:cNvSpPr>
              <a:spLocks/>
            </p:cNvSpPr>
            <p:nvPr/>
          </p:nvSpPr>
          <p:spPr bwMode="auto">
            <a:xfrm>
              <a:off x="2985648" y="4302919"/>
              <a:ext cx="75010" cy="155972"/>
            </a:xfrm>
            <a:custGeom>
              <a:avLst/>
              <a:gdLst>
                <a:gd name="T0" fmla="*/ 17 w 47"/>
                <a:gd name="T1" fmla="*/ 80 h 97"/>
                <a:gd name="T2" fmla="*/ 47 w 47"/>
                <a:gd name="T3" fmla="*/ 6 h 97"/>
                <a:gd name="T4" fmla="*/ 36 w 47"/>
                <a:gd name="T5" fmla="*/ 0 h 97"/>
                <a:gd name="T6" fmla="*/ 6 w 47"/>
                <a:gd name="T7" fmla="*/ 76 h 97"/>
                <a:gd name="T8" fmla="*/ 0 w 47"/>
                <a:gd name="T9" fmla="*/ 94 h 97"/>
                <a:gd name="T10" fmla="*/ 12 w 47"/>
                <a:gd name="T11" fmla="*/ 97 h 97"/>
                <a:gd name="T12" fmla="*/ 17 w 47"/>
                <a:gd name="T13" fmla="*/ 80 h 97"/>
              </a:gdLst>
              <a:ahLst/>
              <a:cxnLst>
                <a:cxn ang="0">
                  <a:pos x="T0" y="T1"/>
                </a:cxn>
                <a:cxn ang="0">
                  <a:pos x="T2" y="T3"/>
                </a:cxn>
                <a:cxn ang="0">
                  <a:pos x="T4" y="T5"/>
                </a:cxn>
                <a:cxn ang="0">
                  <a:pos x="T6" y="T7"/>
                </a:cxn>
                <a:cxn ang="0">
                  <a:pos x="T8" y="T9"/>
                </a:cxn>
                <a:cxn ang="0">
                  <a:pos x="T10" y="T11"/>
                </a:cxn>
                <a:cxn ang="0">
                  <a:pos x="T12" y="T13"/>
                </a:cxn>
              </a:cxnLst>
              <a:rect l="0" t="0" r="r" b="b"/>
              <a:pathLst>
                <a:path w="47" h="97">
                  <a:moveTo>
                    <a:pt x="17" y="80"/>
                  </a:moveTo>
                  <a:cubicBezTo>
                    <a:pt x="26" y="54"/>
                    <a:pt x="36" y="29"/>
                    <a:pt x="47" y="6"/>
                  </a:cubicBezTo>
                  <a:cubicBezTo>
                    <a:pt x="36" y="0"/>
                    <a:pt x="36" y="0"/>
                    <a:pt x="36" y="0"/>
                  </a:cubicBezTo>
                  <a:cubicBezTo>
                    <a:pt x="25" y="24"/>
                    <a:pt x="14" y="50"/>
                    <a:pt x="6" y="76"/>
                  </a:cubicBezTo>
                  <a:cubicBezTo>
                    <a:pt x="4" y="82"/>
                    <a:pt x="2" y="88"/>
                    <a:pt x="0" y="94"/>
                  </a:cubicBezTo>
                  <a:cubicBezTo>
                    <a:pt x="12" y="97"/>
                    <a:pt x="12" y="97"/>
                    <a:pt x="12" y="97"/>
                  </a:cubicBezTo>
                  <a:cubicBezTo>
                    <a:pt x="14" y="91"/>
                    <a:pt x="16" y="85"/>
                    <a:pt x="17" y="8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9" name="Freeform 52"/>
            <p:cNvSpPr>
              <a:spLocks/>
            </p:cNvSpPr>
            <p:nvPr/>
          </p:nvSpPr>
          <p:spPr bwMode="auto">
            <a:xfrm>
              <a:off x="3830992" y="3837385"/>
              <a:ext cx="158353" cy="40481"/>
            </a:xfrm>
            <a:custGeom>
              <a:avLst/>
              <a:gdLst>
                <a:gd name="T0" fmla="*/ 99 w 99"/>
                <a:gd name="T1" fmla="*/ 13 h 25"/>
                <a:gd name="T2" fmla="*/ 0 w 99"/>
                <a:gd name="T3" fmla="*/ 0 h 25"/>
                <a:gd name="T4" fmla="*/ 0 w 99"/>
                <a:gd name="T5" fmla="*/ 12 h 25"/>
                <a:gd name="T6" fmla="*/ 97 w 99"/>
                <a:gd name="T7" fmla="*/ 25 h 25"/>
                <a:gd name="T8" fmla="*/ 99 w 99"/>
                <a:gd name="T9" fmla="*/ 13 h 25"/>
              </a:gdLst>
              <a:ahLst/>
              <a:cxnLst>
                <a:cxn ang="0">
                  <a:pos x="T0" y="T1"/>
                </a:cxn>
                <a:cxn ang="0">
                  <a:pos x="T2" y="T3"/>
                </a:cxn>
                <a:cxn ang="0">
                  <a:pos x="T4" y="T5"/>
                </a:cxn>
                <a:cxn ang="0">
                  <a:pos x="T6" y="T7"/>
                </a:cxn>
                <a:cxn ang="0">
                  <a:pos x="T8" y="T9"/>
                </a:cxn>
              </a:cxnLst>
              <a:rect l="0" t="0" r="r" b="b"/>
              <a:pathLst>
                <a:path w="99" h="25">
                  <a:moveTo>
                    <a:pt x="99" y="13"/>
                  </a:moveTo>
                  <a:cubicBezTo>
                    <a:pt x="66" y="5"/>
                    <a:pt x="33" y="1"/>
                    <a:pt x="0" y="0"/>
                  </a:cubicBezTo>
                  <a:cubicBezTo>
                    <a:pt x="0" y="12"/>
                    <a:pt x="0" y="12"/>
                    <a:pt x="0" y="12"/>
                  </a:cubicBezTo>
                  <a:cubicBezTo>
                    <a:pt x="32" y="13"/>
                    <a:pt x="64" y="17"/>
                    <a:pt x="97" y="25"/>
                  </a:cubicBezTo>
                  <a:lnTo>
                    <a:pt x="99" y="1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60" name="Freeform 53"/>
            <p:cNvSpPr>
              <a:spLocks/>
            </p:cNvSpPr>
            <p:nvPr/>
          </p:nvSpPr>
          <p:spPr bwMode="auto">
            <a:xfrm>
              <a:off x="3605963" y="3838575"/>
              <a:ext cx="160735" cy="41672"/>
            </a:xfrm>
            <a:custGeom>
              <a:avLst/>
              <a:gdLst>
                <a:gd name="T0" fmla="*/ 100 w 100"/>
                <a:gd name="T1" fmla="*/ 12 h 26"/>
                <a:gd name="T2" fmla="*/ 100 w 100"/>
                <a:gd name="T3" fmla="*/ 0 h 26"/>
                <a:gd name="T4" fmla="*/ 0 w 100"/>
                <a:gd name="T5" fmla="*/ 14 h 26"/>
                <a:gd name="T6" fmla="*/ 3 w 100"/>
                <a:gd name="T7" fmla="*/ 26 h 26"/>
                <a:gd name="T8" fmla="*/ 100 w 100"/>
                <a:gd name="T9" fmla="*/ 12 h 26"/>
              </a:gdLst>
              <a:ahLst/>
              <a:cxnLst>
                <a:cxn ang="0">
                  <a:pos x="T0" y="T1"/>
                </a:cxn>
                <a:cxn ang="0">
                  <a:pos x="T2" y="T3"/>
                </a:cxn>
                <a:cxn ang="0">
                  <a:pos x="T4" y="T5"/>
                </a:cxn>
                <a:cxn ang="0">
                  <a:pos x="T6" y="T7"/>
                </a:cxn>
                <a:cxn ang="0">
                  <a:pos x="T8" y="T9"/>
                </a:cxn>
              </a:cxnLst>
              <a:rect l="0" t="0" r="r" b="b"/>
              <a:pathLst>
                <a:path w="100" h="26">
                  <a:moveTo>
                    <a:pt x="100" y="12"/>
                  </a:moveTo>
                  <a:cubicBezTo>
                    <a:pt x="100" y="0"/>
                    <a:pt x="100" y="0"/>
                    <a:pt x="100" y="0"/>
                  </a:cubicBezTo>
                  <a:cubicBezTo>
                    <a:pt x="67" y="2"/>
                    <a:pt x="35" y="6"/>
                    <a:pt x="0" y="14"/>
                  </a:cubicBezTo>
                  <a:cubicBezTo>
                    <a:pt x="3" y="26"/>
                    <a:pt x="3" y="26"/>
                    <a:pt x="3" y="26"/>
                  </a:cubicBezTo>
                  <a:cubicBezTo>
                    <a:pt x="37" y="18"/>
                    <a:pt x="69" y="14"/>
                    <a:pt x="100" y="1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61" name="Freeform 54"/>
            <p:cNvSpPr>
              <a:spLocks/>
            </p:cNvSpPr>
            <p:nvPr/>
          </p:nvSpPr>
          <p:spPr bwMode="auto">
            <a:xfrm>
              <a:off x="2958263" y="4517231"/>
              <a:ext cx="32147" cy="160735"/>
            </a:xfrm>
            <a:custGeom>
              <a:avLst/>
              <a:gdLst>
                <a:gd name="T0" fmla="*/ 12 w 20"/>
                <a:gd name="T1" fmla="*/ 100 h 100"/>
                <a:gd name="T2" fmla="*/ 12 w 20"/>
                <a:gd name="T3" fmla="*/ 92 h 100"/>
                <a:gd name="T4" fmla="*/ 20 w 20"/>
                <a:gd name="T5" fmla="*/ 2 h 100"/>
                <a:gd name="T6" fmla="*/ 8 w 20"/>
                <a:gd name="T7" fmla="*/ 0 h 100"/>
                <a:gd name="T8" fmla="*/ 0 w 20"/>
                <a:gd name="T9" fmla="*/ 92 h 100"/>
                <a:gd name="T10" fmla="*/ 0 w 20"/>
                <a:gd name="T11" fmla="*/ 100 h 100"/>
                <a:gd name="T12" fmla="*/ 12 w 20"/>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20" h="100">
                  <a:moveTo>
                    <a:pt x="12" y="100"/>
                  </a:moveTo>
                  <a:cubicBezTo>
                    <a:pt x="12" y="97"/>
                    <a:pt x="12" y="94"/>
                    <a:pt x="12" y="92"/>
                  </a:cubicBezTo>
                  <a:cubicBezTo>
                    <a:pt x="12" y="61"/>
                    <a:pt x="15" y="31"/>
                    <a:pt x="20" y="2"/>
                  </a:cubicBezTo>
                  <a:cubicBezTo>
                    <a:pt x="8" y="0"/>
                    <a:pt x="8" y="0"/>
                    <a:pt x="8" y="0"/>
                  </a:cubicBezTo>
                  <a:cubicBezTo>
                    <a:pt x="3" y="30"/>
                    <a:pt x="0" y="61"/>
                    <a:pt x="0" y="92"/>
                  </a:cubicBezTo>
                  <a:cubicBezTo>
                    <a:pt x="0" y="95"/>
                    <a:pt x="0" y="97"/>
                    <a:pt x="0" y="100"/>
                  </a:cubicBezTo>
                  <a:lnTo>
                    <a:pt x="12" y="1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62" name="Freeform 55"/>
            <p:cNvSpPr>
              <a:spLocks/>
            </p:cNvSpPr>
            <p:nvPr/>
          </p:nvSpPr>
          <p:spPr bwMode="auto">
            <a:xfrm>
              <a:off x="5499057" y="4045744"/>
              <a:ext cx="139303" cy="109538"/>
            </a:xfrm>
            <a:custGeom>
              <a:avLst/>
              <a:gdLst>
                <a:gd name="T0" fmla="*/ 0 w 87"/>
                <a:gd name="T1" fmla="*/ 58 h 68"/>
                <a:gd name="T2" fmla="*/ 7 w 87"/>
                <a:gd name="T3" fmla="*/ 68 h 68"/>
                <a:gd name="T4" fmla="*/ 87 w 87"/>
                <a:gd name="T5" fmla="*/ 9 h 68"/>
                <a:gd name="T6" fmla="*/ 80 w 87"/>
                <a:gd name="T7" fmla="*/ 0 h 68"/>
                <a:gd name="T8" fmla="*/ 0 w 87"/>
                <a:gd name="T9" fmla="*/ 58 h 68"/>
              </a:gdLst>
              <a:ahLst/>
              <a:cxnLst>
                <a:cxn ang="0">
                  <a:pos x="T0" y="T1"/>
                </a:cxn>
                <a:cxn ang="0">
                  <a:pos x="T2" y="T3"/>
                </a:cxn>
                <a:cxn ang="0">
                  <a:pos x="T4" y="T5"/>
                </a:cxn>
                <a:cxn ang="0">
                  <a:pos x="T6" y="T7"/>
                </a:cxn>
                <a:cxn ang="0">
                  <a:pos x="T8" y="T9"/>
                </a:cxn>
              </a:cxnLst>
              <a:rect l="0" t="0" r="r" b="b"/>
              <a:pathLst>
                <a:path w="87" h="68">
                  <a:moveTo>
                    <a:pt x="0" y="58"/>
                  </a:moveTo>
                  <a:cubicBezTo>
                    <a:pt x="7" y="68"/>
                    <a:pt x="7" y="68"/>
                    <a:pt x="7" y="68"/>
                  </a:cubicBezTo>
                  <a:cubicBezTo>
                    <a:pt x="36" y="51"/>
                    <a:pt x="63" y="31"/>
                    <a:pt x="87" y="9"/>
                  </a:cubicBezTo>
                  <a:cubicBezTo>
                    <a:pt x="80" y="0"/>
                    <a:pt x="80" y="0"/>
                    <a:pt x="80" y="0"/>
                  </a:cubicBezTo>
                  <a:cubicBezTo>
                    <a:pt x="55" y="21"/>
                    <a:pt x="29" y="41"/>
                    <a:pt x="0" y="5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63" name="Freeform 56"/>
            <p:cNvSpPr>
              <a:spLocks/>
            </p:cNvSpPr>
            <p:nvPr/>
          </p:nvSpPr>
          <p:spPr bwMode="auto">
            <a:xfrm>
              <a:off x="5476436" y="2715816"/>
              <a:ext cx="138112" cy="111919"/>
            </a:xfrm>
            <a:custGeom>
              <a:avLst/>
              <a:gdLst>
                <a:gd name="T0" fmla="*/ 86 w 86"/>
                <a:gd name="T1" fmla="*/ 61 h 70"/>
                <a:gd name="T2" fmla="*/ 6 w 86"/>
                <a:gd name="T3" fmla="*/ 0 h 70"/>
                <a:gd name="T4" fmla="*/ 0 w 86"/>
                <a:gd name="T5" fmla="*/ 10 h 70"/>
                <a:gd name="T6" fmla="*/ 78 w 86"/>
                <a:gd name="T7" fmla="*/ 70 h 70"/>
                <a:gd name="T8" fmla="*/ 86 w 86"/>
                <a:gd name="T9" fmla="*/ 61 h 70"/>
              </a:gdLst>
              <a:ahLst/>
              <a:cxnLst>
                <a:cxn ang="0">
                  <a:pos x="T0" y="T1"/>
                </a:cxn>
                <a:cxn ang="0">
                  <a:pos x="T2" y="T3"/>
                </a:cxn>
                <a:cxn ang="0">
                  <a:pos x="T4" y="T5"/>
                </a:cxn>
                <a:cxn ang="0">
                  <a:pos x="T6" y="T7"/>
                </a:cxn>
                <a:cxn ang="0">
                  <a:pos x="T8" y="T9"/>
                </a:cxn>
              </a:cxnLst>
              <a:rect l="0" t="0" r="r" b="b"/>
              <a:pathLst>
                <a:path w="86" h="70">
                  <a:moveTo>
                    <a:pt x="86" y="61"/>
                  </a:moveTo>
                  <a:cubicBezTo>
                    <a:pt x="62" y="39"/>
                    <a:pt x="36" y="20"/>
                    <a:pt x="6" y="0"/>
                  </a:cubicBezTo>
                  <a:cubicBezTo>
                    <a:pt x="0" y="10"/>
                    <a:pt x="0" y="10"/>
                    <a:pt x="0" y="10"/>
                  </a:cubicBezTo>
                  <a:cubicBezTo>
                    <a:pt x="29" y="29"/>
                    <a:pt x="54" y="49"/>
                    <a:pt x="78" y="70"/>
                  </a:cubicBezTo>
                  <a:lnTo>
                    <a:pt x="86" y="6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64" name="Freeform 57"/>
            <p:cNvSpPr>
              <a:spLocks/>
            </p:cNvSpPr>
            <p:nvPr/>
          </p:nvSpPr>
          <p:spPr bwMode="auto">
            <a:xfrm>
              <a:off x="5647886" y="2857500"/>
              <a:ext cx="115491" cy="134541"/>
            </a:xfrm>
            <a:custGeom>
              <a:avLst/>
              <a:gdLst>
                <a:gd name="T0" fmla="*/ 72 w 72"/>
                <a:gd name="T1" fmla="*/ 77 h 84"/>
                <a:gd name="T2" fmla="*/ 22 w 72"/>
                <a:gd name="T3" fmla="*/ 14 h 84"/>
                <a:gd name="T4" fmla="*/ 8 w 72"/>
                <a:gd name="T5" fmla="*/ 0 h 84"/>
                <a:gd name="T6" fmla="*/ 0 w 72"/>
                <a:gd name="T7" fmla="*/ 8 h 84"/>
                <a:gd name="T8" fmla="*/ 13 w 72"/>
                <a:gd name="T9" fmla="*/ 22 h 84"/>
                <a:gd name="T10" fmla="*/ 63 w 72"/>
                <a:gd name="T11" fmla="*/ 84 h 84"/>
                <a:gd name="T12" fmla="*/ 72 w 72"/>
                <a:gd name="T13" fmla="*/ 77 h 84"/>
              </a:gdLst>
              <a:ahLst/>
              <a:cxnLst>
                <a:cxn ang="0">
                  <a:pos x="T0" y="T1"/>
                </a:cxn>
                <a:cxn ang="0">
                  <a:pos x="T2" y="T3"/>
                </a:cxn>
                <a:cxn ang="0">
                  <a:pos x="T4" y="T5"/>
                </a:cxn>
                <a:cxn ang="0">
                  <a:pos x="T6" y="T7"/>
                </a:cxn>
                <a:cxn ang="0">
                  <a:pos x="T8" y="T9"/>
                </a:cxn>
                <a:cxn ang="0">
                  <a:pos x="T10" y="T11"/>
                </a:cxn>
                <a:cxn ang="0">
                  <a:pos x="T12" y="T13"/>
                </a:cxn>
              </a:cxnLst>
              <a:rect l="0" t="0" r="r" b="b"/>
              <a:pathLst>
                <a:path w="72" h="84">
                  <a:moveTo>
                    <a:pt x="72" y="77"/>
                  </a:moveTo>
                  <a:cubicBezTo>
                    <a:pt x="57" y="55"/>
                    <a:pt x="40" y="34"/>
                    <a:pt x="22" y="14"/>
                  </a:cubicBezTo>
                  <a:cubicBezTo>
                    <a:pt x="17" y="9"/>
                    <a:pt x="13" y="5"/>
                    <a:pt x="8" y="0"/>
                  </a:cubicBezTo>
                  <a:cubicBezTo>
                    <a:pt x="0" y="8"/>
                    <a:pt x="0" y="8"/>
                    <a:pt x="0" y="8"/>
                  </a:cubicBezTo>
                  <a:cubicBezTo>
                    <a:pt x="4" y="13"/>
                    <a:pt x="8" y="18"/>
                    <a:pt x="13" y="22"/>
                  </a:cubicBezTo>
                  <a:cubicBezTo>
                    <a:pt x="31" y="42"/>
                    <a:pt x="48" y="63"/>
                    <a:pt x="63" y="84"/>
                  </a:cubicBezTo>
                  <a:lnTo>
                    <a:pt x="72" y="7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65" name="Freeform 58"/>
            <p:cNvSpPr>
              <a:spLocks/>
            </p:cNvSpPr>
            <p:nvPr/>
          </p:nvSpPr>
          <p:spPr bwMode="auto">
            <a:xfrm>
              <a:off x="5314511" y="888206"/>
              <a:ext cx="160735" cy="44054"/>
            </a:xfrm>
            <a:custGeom>
              <a:avLst/>
              <a:gdLst>
                <a:gd name="T0" fmla="*/ 0 w 100"/>
                <a:gd name="T1" fmla="*/ 12 h 27"/>
                <a:gd name="T2" fmla="*/ 97 w 100"/>
                <a:gd name="T3" fmla="*/ 27 h 27"/>
                <a:gd name="T4" fmla="*/ 100 w 100"/>
                <a:gd name="T5" fmla="*/ 16 h 27"/>
                <a:gd name="T6" fmla="*/ 1 w 100"/>
                <a:gd name="T7" fmla="*/ 0 h 27"/>
                <a:gd name="T8" fmla="*/ 0 w 100"/>
                <a:gd name="T9" fmla="*/ 12 h 27"/>
              </a:gdLst>
              <a:ahLst/>
              <a:cxnLst>
                <a:cxn ang="0">
                  <a:pos x="T0" y="T1"/>
                </a:cxn>
                <a:cxn ang="0">
                  <a:pos x="T2" y="T3"/>
                </a:cxn>
                <a:cxn ang="0">
                  <a:pos x="T4" y="T5"/>
                </a:cxn>
                <a:cxn ang="0">
                  <a:pos x="T6" y="T7"/>
                </a:cxn>
                <a:cxn ang="0">
                  <a:pos x="T8" y="T9"/>
                </a:cxn>
              </a:cxnLst>
              <a:rect l="0" t="0" r="r" b="b"/>
              <a:pathLst>
                <a:path w="100" h="27">
                  <a:moveTo>
                    <a:pt x="0" y="12"/>
                  </a:moveTo>
                  <a:cubicBezTo>
                    <a:pt x="34" y="15"/>
                    <a:pt x="66" y="20"/>
                    <a:pt x="97" y="27"/>
                  </a:cubicBezTo>
                  <a:cubicBezTo>
                    <a:pt x="100" y="16"/>
                    <a:pt x="100" y="16"/>
                    <a:pt x="100" y="16"/>
                  </a:cubicBezTo>
                  <a:cubicBezTo>
                    <a:pt x="68" y="8"/>
                    <a:pt x="35" y="3"/>
                    <a:pt x="1" y="0"/>
                  </a:cubicBezTo>
                  <a:lnTo>
                    <a:pt x="0"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66" name="Freeform 59"/>
            <p:cNvSpPr>
              <a:spLocks/>
            </p:cNvSpPr>
            <p:nvPr/>
          </p:nvSpPr>
          <p:spPr bwMode="auto">
            <a:xfrm>
              <a:off x="5299032" y="4169569"/>
              <a:ext cx="154781" cy="80963"/>
            </a:xfrm>
            <a:custGeom>
              <a:avLst/>
              <a:gdLst>
                <a:gd name="T0" fmla="*/ 81 w 96"/>
                <a:gd name="T1" fmla="*/ 5 h 50"/>
                <a:gd name="T2" fmla="*/ 0 w 96"/>
                <a:gd name="T3" fmla="*/ 38 h 50"/>
                <a:gd name="T4" fmla="*/ 3 w 96"/>
                <a:gd name="T5" fmla="*/ 50 h 50"/>
                <a:gd name="T6" fmla="*/ 87 w 96"/>
                <a:gd name="T7" fmla="*/ 16 h 50"/>
                <a:gd name="T8" fmla="*/ 96 w 96"/>
                <a:gd name="T9" fmla="*/ 11 h 50"/>
                <a:gd name="T10" fmla="*/ 90 w 96"/>
                <a:gd name="T11" fmla="*/ 0 h 50"/>
                <a:gd name="T12" fmla="*/ 81 w 96"/>
                <a:gd name="T13" fmla="*/ 5 h 50"/>
              </a:gdLst>
              <a:ahLst/>
              <a:cxnLst>
                <a:cxn ang="0">
                  <a:pos x="T0" y="T1"/>
                </a:cxn>
                <a:cxn ang="0">
                  <a:pos x="T2" y="T3"/>
                </a:cxn>
                <a:cxn ang="0">
                  <a:pos x="T4" y="T5"/>
                </a:cxn>
                <a:cxn ang="0">
                  <a:pos x="T6" y="T7"/>
                </a:cxn>
                <a:cxn ang="0">
                  <a:pos x="T8" y="T9"/>
                </a:cxn>
                <a:cxn ang="0">
                  <a:pos x="T10" y="T11"/>
                </a:cxn>
                <a:cxn ang="0">
                  <a:pos x="T12" y="T13"/>
                </a:cxn>
              </a:cxnLst>
              <a:rect l="0" t="0" r="r" b="b"/>
              <a:pathLst>
                <a:path w="96" h="50">
                  <a:moveTo>
                    <a:pt x="81" y="5"/>
                  </a:moveTo>
                  <a:cubicBezTo>
                    <a:pt x="55" y="18"/>
                    <a:pt x="27" y="29"/>
                    <a:pt x="0" y="38"/>
                  </a:cubicBezTo>
                  <a:cubicBezTo>
                    <a:pt x="3" y="50"/>
                    <a:pt x="3" y="50"/>
                    <a:pt x="3" y="50"/>
                  </a:cubicBezTo>
                  <a:cubicBezTo>
                    <a:pt x="31" y="41"/>
                    <a:pt x="59" y="29"/>
                    <a:pt x="87" y="16"/>
                  </a:cubicBezTo>
                  <a:cubicBezTo>
                    <a:pt x="90" y="14"/>
                    <a:pt x="93" y="12"/>
                    <a:pt x="96" y="11"/>
                  </a:cubicBezTo>
                  <a:cubicBezTo>
                    <a:pt x="90" y="0"/>
                    <a:pt x="90" y="0"/>
                    <a:pt x="90" y="0"/>
                  </a:cubicBezTo>
                  <a:cubicBezTo>
                    <a:pt x="87" y="2"/>
                    <a:pt x="84" y="3"/>
                    <a:pt x="81" y="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67" name="Freeform 49"/>
            <p:cNvSpPr>
              <a:spLocks/>
            </p:cNvSpPr>
            <p:nvPr/>
          </p:nvSpPr>
          <p:spPr bwMode="auto">
            <a:xfrm>
              <a:off x="3394035" y="3877869"/>
              <a:ext cx="155972" cy="76200"/>
            </a:xfrm>
            <a:custGeom>
              <a:avLst/>
              <a:gdLst>
                <a:gd name="T0" fmla="*/ 88 w 97"/>
                <a:gd name="T1" fmla="*/ 14 h 48"/>
                <a:gd name="T2" fmla="*/ 97 w 97"/>
                <a:gd name="T3" fmla="*/ 12 h 48"/>
                <a:gd name="T4" fmla="*/ 94 w 97"/>
                <a:gd name="T5" fmla="*/ 0 h 48"/>
                <a:gd name="T6" fmla="*/ 84 w 97"/>
                <a:gd name="T7" fmla="*/ 3 h 48"/>
                <a:gd name="T8" fmla="*/ 0 w 97"/>
                <a:gd name="T9" fmla="*/ 37 h 48"/>
                <a:gd name="T10" fmla="*/ 6 w 97"/>
                <a:gd name="T11" fmla="*/ 48 h 48"/>
                <a:gd name="T12" fmla="*/ 88 w 97"/>
                <a:gd name="T13" fmla="*/ 14 h 48"/>
              </a:gdLst>
              <a:ahLst/>
              <a:cxnLst>
                <a:cxn ang="0">
                  <a:pos x="T0" y="T1"/>
                </a:cxn>
                <a:cxn ang="0">
                  <a:pos x="T2" y="T3"/>
                </a:cxn>
                <a:cxn ang="0">
                  <a:pos x="T4" y="T5"/>
                </a:cxn>
                <a:cxn ang="0">
                  <a:pos x="T6" y="T7"/>
                </a:cxn>
                <a:cxn ang="0">
                  <a:pos x="T8" y="T9"/>
                </a:cxn>
                <a:cxn ang="0">
                  <a:pos x="T10" y="T11"/>
                </a:cxn>
                <a:cxn ang="0">
                  <a:pos x="T12" y="T13"/>
                </a:cxn>
              </a:cxnLst>
              <a:rect l="0" t="0" r="r" b="b"/>
              <a:pathLst>
                <a:path w="97" h="48">
                  <a:moveTo>
                    <a:pt x="88" y="14"/>
                  </a:moveTo>
                  <a:cubicBezTo>
                    <a:pt x="91" y="14"/>
                    <a:pt x="94" y="13"/>
                    <a:pt x="97" y="12"/>
                  </a:cubicBezTo>
                  <a:cubicBezTo>
                    <a:pt x="94" y="0"/>
                    <a:pt x="94" y="0"/>
                    <a:pt x="94" y="0"/>
                  </a:cubicBezTo>
                  <a:cubicBezTo>
                    <a:pt x="91" y="1"/>
                    <a:pt x="87" y="2"/>
                    <a:pt x="84" y="3"/>
                  </a:cubicBezTo>
                  <a:cubicBezTo>
                    <a:pt x="55" y="12"/>
                    <a:pt x="27" y="23"/>
                    <a:pt x="0" y="37"/>
                  </a:cubicBezTo>
                  <a:cubicBezTo>
                    <a:pt x="6" y="48"/>
                    <a:pt x="6" y="48"/>
                    <a:pt x="6" y="48"/>
                  </a:cubicBezTo>
                  <a:cubicBezTo>
                    <a:pt x="32" y="34"/>
                    <a:pt x="59" y="23"/>
                    <a:pt x="88" y="1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grpSp>
      <p:grpSp>
        <p:nvGrpSpPr>
          <p:cNvPr id="3" name="Group 2"/>
          <p:cNvGrpSpPr/>
          <p:nvPr/>
        </p:nvGrpSpPr>
        <p:grpSpPr>
          <a:xfrm>
            <a:off x="1028102" y="330759"/>
            <a:ext cx="1554824" cy="1109150"/>
            <a:chOff x="1028102" y="330759"/>
            <a:chExt cx="1554824" cy="1109150"/>
          </a:xfrm>
        </p:grpSpPr>
        <p:sp>
          <p:nvSpPr>
            <p:cNvPr id="73" name="Freeform 32"/>
            <p:cNvSpPr>
              <a:spLocks/>
            </p:cNvSpPr>
            <p:nvPr/>
          </p:nvSpPr>
          <p:spPr bwMode="auto">
            <a:xfrm flipH="1">
              <a:off x="1028102" y="330759"/>
              <a:ext cx="1554824" cy="1109150"/>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2" name="TextBox 1"/>
            <p:cNvSpPr txBox="1"/>
            <p:nvPr/>
          </p:nvSpPr>
          <p:spPr>
            <a:xfrm>
              <a:off x="1079986" y="419219"/>
              <a:ext cx="1433329" cy="646331"/>
            </a:xfrm>
            <a:prstGeom prst="rect">
              <a:avLst/>
            </a:prstGeom>
            <a:noFill/>
          </p:spPr>
          <p:txBody>
            <a:bodyPr wrap="square" rtlCol="0">
              <a:spAutoFit/>
            </a:bodyPr>
            <a:lstStyle/>
            <a:p>
              <a:pPr algn="ctr"/>
              <a:r>
                <a:rPr lang="en-US">
                  <a:solidFill>
                    <a:schemeClr val="bg1"/>
                  </a:solidFill>
                </a:rPr>
                <a:t>Final Dispositions</a:t>
              </a:r>
            </a:p>
          </p:txBody>
        </p:sp>
      </p:grpSp>
      <p:grpSp>
        <p:nvGrpSpPr>
          <p:cNvPr id="4" name="Group 3"/>
          <p:cNvGrpSpPr/>
          <p:nvPr/>
        </p:nvGrpSpPr>
        <p:grpSpPr>
          <a:xfrm>
            <a:off x="266718" y="3712087"/>
            <a:ext cx="1554824" cy="1109150"/>
            <a:chOff x="266718" y="3712087"/>
            <a:chExt cx="1554824" cy="1109150"/>
          </a:xfrm>
        </p:grpSpPr>
        <p:sp>
          <p:nvSpPr>
            <p:cNvPr id="91" name="Freeform 32"/>
            <p:cNvSpPr>
              <a:spLocks/>
            </p:cNvSpPr>
            <p:nvPr/>
          </p:nvSpPr>
          <p:spPr bwMode="auto">
            <a:xfrm flipH="1">
              <a:off x="266718" y="3712087"/>
              <a:ext cx="1554824" cy="1109150"/>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92" name="TextBox 91"/>
            <p:cNvSpPr txBox="1"/>
            <p:nvPr/>
          </p:nvSpPr>
          <p:spPr>
            <a:xfrm>
              <a:off x="327465" y="3950255"/>
              <a:ext cx="1433329" cy="369332"/>
            </a:xfrm>
            <a:prstGeom prst="rect">
              <a:avLst/>
            </a:prstGeom>
            <a:noFill/>
          </p:spPr>
          <p:txBody>
            <a:bodyPr wrap="square" rtlCol="0">
              <a:spAutoFit/>
            </a:bodyPr>
            <a:lstStyle/>
            <a:p>
              <a:pPr algn="ctr"/>
              <a:r>
                <a:rPr lang="en-US">
                  <a:solidFill>
                    <a:schemeClr val="bg1"/>
                  </a:solidFill>
                </a:rPr>
                <a:t>30 days</a:t>
              </a:r>
            </a:p>
          </p:txBody>
        </p:sp>
      </p:grpSp>
      <p:grpSp>
        <p:nvGrpSpPr>
          <p:cNvPr id="5" name="Group 4"/>
          <p:cNvGrpSpPr/>
          <p:nvPr/>
        </p:nvGrpSpPr>
        <p:grpSpPr>
          <a:xfrm>
            <a:off x="4059565" y="2613794"/>
            <a:ext cx="1677572" cy="1109150"/>
            <a:chOff x="4059565" y="2613794"/>
            <a:chExt cx="1677572" cy="1109150"/>
          </a:xfrm>
        </p:grpSpPr>
        <p:sp>
          <p:nvSpPr>
            <p:cNvPr id="93" name="Freeform 32"/>
            <p:cNvSpPr>
              <a:spLocks/>
            </p:cNvSpPr>
            <p:nvPr/>
          </p:nvSpPr>
          <p:spPr bwMode="auto">
            <a:xfrm>
              <a:off x="4059565" y="2613794"/>
              <a:ext cx="1677572" cy="1109150"/>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94" name="TextBox 93"/>
            <p:cNvSpPr txBox="1"/>
            <p:nvPr/>
          </p:nvSpPr>
          <p:spPr>
            <a:xfrm>
              <a:off x="4170611" y="2701107"/>
              <a:ext cx="1433329" cy="646331"/>
            </a:xfrm>
            <a:prstGeom prst="rect">
              <a:avLst/>
            </a:prstGeom>
            <a:noFill/>
          </p:spPr>
          <p:txBody>
            <a:bodyPr wrap="square" rtlCol="0">
              <a:spAutoFit/>
            </a:bodyPr>
            <a:lstStyle/>
            <a:p>
              <a:pPr algn="ctr"/>
              <a:r>
                <a:rPr lang="en-US">
                  <a:solidFill>
                    <a:schemeClr val="bg1"/>
                  </a:solidFill>
                </a:rPr>
                <a:t>FRT Reviewers</a:t>
              </a:r>
            </a:p>
          </p:txBody>
        </p:sp>
      </p:grpSp>
      <p:sp>
        <p:nvSpPr>
          <p:cNvPr id="6" name="TextBox 5">
            <a:extLst>
              <a:ext uri="{FF2B5EF4-FFF2-40B4-BE49-F238E27FC236}">
                <a16:creationId xmlns:a16="http://schemas.microsoft.com/office/drawing/2014/main" id="{86B0A5EF-8D67-28D0-1786-0ADFD06E0BF2}"/>
              </a:ext>
            </a:extLst>
          </p:cNvPr>
          <p:cNvSpPr txBox="1"/>
          <p:nvPr/>
        </p:nvSpPr>
        <p:spPr>
          <a:xfrm>
            <a:off x="8491988" y="5604291"/>
            <a:ext cx="3364418" cy="646331"/>
          </a:xfrm>
          <a:prstGeom prst="rect">
            <a:avLst/>
          </a:prstGeom>
          <a:noFill/>
        </p:spPr>
        <p:txBody>
          <a:bodyPr wrap="square" rtlCol="0">
            <a:spAutoFit/>
          </a:bodyPr>
          <a:lstStyle/>
          <a:p>
            <a:r>
              <a:rPr lang="en-US" i="1"/>
              <a:t>Applicant File Review Orientation Series</a:t>
            </a:r>
            <a:r>
              <a:rPr lang="en-US"/>
              <a:t> Part 2</a:t>
            </a:r>
          </a:p>
        </p:txBody>
      </p:sp>
      <p:pic>
        <p:nvPicPr>
          <p:cNvPr id="13" name="Graphic 12" descr="Wheelchair access with solid fill">
            <a:extLst>
              <a:ext uri="{FF2B5EF4-FFF2-40B4-BE49-F238E27FC236}">
                <a16:creationId xmlns:a16="http://schemas.microsoft.com/office/drawing/2014/main" id="{FB17F07A-930A-D938-C27B-8DBF353DFE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61494" y="5475019"/>
            <a:ext cx="976585" cy="914400"/>
          </a:xfrm>
          <a:prstGeom prst="rect">
            <a:avLst/>
          </a:prstGeom>
        </p:spPr>
      </p:pic>
    </p:spTree>
    <p:extLst>
      <p:ext uri="{BB962C8B-B14F-4D97-AF65-F5344CB8AC3E}">
        <p14:creationId xmlns:p14="http://schemas.microsoft.com/office/powerpoint/2010/main" val="1096452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E262F7-EDAE-9BD9-19C5-58EDDB2E76C7}"/>
              </a:ext>
            </a:extLst>
          </p:cNvPr>
          <p:cNvSpPr txBox="1">
            <a:spLocks/>
          </p:cNvSpPr>
          <p:nvPr/>
        </p:nvSpPr>
        <p:spPr>
          <a:xfrm>
            <a:off x="489421" y="5207938"/>
            <a:ext cx="11066691" cy="14301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pPr algn="ctr">
              <a:lnSpc>
                <a:spcPct val="109000"/>
              </a:lnSpc>
              <a:spcBef>
                <a:spcPts val="600"/>
              </a:spcBef>
            </a:pPr>
            <a:r>
              <a:rPr lang="en-US" sz="2800"/>
              <a:t>Center File Review Tracking Log</a:t>
            </a:r>
          </a:p>
          <a:p>
            <a:pPr algn="ctr">
              <a:lnSpc>
                <a:spcPct val="109000"/>
              </a:lnSpc>
              <a:spcBef>
                <a:spcPts val="600"/>
              </a:spcBef>
            </a:pPr>
            <a:r>
              <a:rPr lang="en-US" sz="2000">
                <a:solidFill>
                  <a:schemeClr val="bg1"/>
                </a:solidFill>
              </a:rPr>
              <a:t>Multiple Logs</a:t>
            </a:r>
          </a:p>
        </p:txBody>
      </p:sp>
      <p:sp>
        <p:nvSpPr>
          <p:cNvPr id="2" name="Slide Number Placeholder 1">
            <a:extLst>
              <a:ext uri="{FF2B5EF4-FFF2-40B4-BE49-F238E27FC236}">
                <a16:creationId xmlns:a16="http://schemas.microsoft.com/office/drawing/2014/main" id="{D86048F9-EE51-BCA1-9946-A12B8D6CA9B4}"/>
              </a:ext>
            </a:extLst>
          </p:cNvPr>
          <p:cNvSpPr>
            <a:spLocks noGrp="1"/>
          </p:cNvSpPr>
          <p:nvPr>
            <p:ph type="sldNum" sz="quarter" idx="4294967295"/>
          </p:nvPr>
        </p:nvSpPr>
        <p:spPr>
          <a:xfrm>
            <a:off x="8610600" y="6356350"/>
            <a:ext cx="2743200" cy="365125"/>
          </a:xfrm>
          <a:prstGeom prst="rect">
            <a:avLst/>
          </a:prstGeom>
          <a:noFill/>
        </p:spPr>
        <p:txBody>
          <a:bodyPr vert="horz" lIns="91440" tIns="45720" rIns="91440" bIns="45720" rtlCol="0" anchor="ctr">
            <a:normAutofit lnSpcReduction="10000"/>
          </a:bodyPr>
          <a:lstStyle/>
          <a:p>
            <a:pPr algn="r" defTabSz="457200">
              <a:spcAft>
                <a:spcPts val="600"/>
              </a:spcAft>
            </a:pPr>
            <a:fld id="{123689D9-3805-42FF-937B-98367326CB2A}" type="slidenum">
              <a:rPr lang="en-US">
                <a:solidFill>
                  <a:schemeClr val="tx1">
                    <a:alpha val="80000"/>
                  </a:schemeClr>
                </a:solidFill>
              </a:rPr>
              <a:pPr algn="r" defTabSz="457200">
                <a:spcAft>
                  <a:spcPts val="600"/>
                </a:spcAft>
              </a:pPr>
              <a:t>10</a:t>
            </a:fld>
            <a:endParaRPr lang="en-US">
              <a:solidFill>
                <a:schemeClr val="tx1">
                  <a:alpha val="80000"/>
                </a:schemeClr>
              </a:solidFill>
            </a:endParaRPr>
          </a:p>
        </p:txBody>
      </p:sp>
      <p:sp>
        <p:nvSpPr>
          <p:cNvPr id="14" name="Rectangle 13">
            <a:extLst>
              <a:ext uri="{FF2B5EF4-FFF2-40B4-BE49-F238E27FC236}">
                <a16:creationId xmlns:a16="http://schemas.microsoft.com/office/drawing/2014/main" id="{3B2F4F82-25C3-D553-5C78-0828245405A5}"/>
              </a:ext>
            </a:extLst>
          </p:cNvPr>
          <p:cNvSpPr/>
          <p:nvPr/>
        </p:nvSpPr>
        <p:spPr>
          <a:xfrm>
            <a:off x="422476" y="190982"/>
            <a:ext cx="11262167" cy="6447099"/>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4D638FC3-C715-A248-B924-F0E5ABF5EB07}"/>
              </a:ext>
            </a:extLst>
          </p:cNvPr>
          <p:cNvPicPr>
            <a:picLocks noChangeAspect="1"/>
          </p:cNvPicPr>
          <p:nvPr/>
        </p:nvPicPr>
        <p:blipFill>
          <a:blip r:embed="rId3"/>
          <a:stretch>
            <a:fillRect/>
          </a:stretch>
        </p:blipFill>
        <p:spPr>
          <a:xfrm>
            <a:off x="2654021" y="494778"/>
            <a:ext cx="6883957" cy="4853836"/>
          </a:xfrm>
          <a:prstGeom prst="rect">
            <a:avLst/>
          </a:prstGeom>
        </p:spPr>
      </p:pic>
      <p:sp>
        <p:nvSpPr>
          <p:cNvPr id="5" name="Slide Number Placeholder 1">
            <a:extLst>
              <a:ext uri="{FF2B5EF4-FFF2-40B4-BE49-F238E27FC236}">
                <a16:creationId xmlns:a16="http://schemas.microsoft.com/office/drawing/2014/main" id="{AEE026A7-6C70-782C-8C92-4DFD04B1928B}"/>
              </a:ext>
            </a:extLst>
          </p:cNvPr>
          <p:cNvSpPr txBox="1">
            <a:spLocks/>
          </p:cNvSpPr>
          <p:nvPr/>
        </p:nvSpPr>
        <p:spPr>
          <a:xfrm>
            <a:off x="8711756" y="5998097"/>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bg1">
                    <a:alpha val="80000"/>
                  </a:schemeClr>
                </a:solidFill>
              </a:rPr>
              <a:pPr algn="r" defTabSz="457200">
                <a:spcAft>
                  <a:spcPts val="600"/>
                </a:spcAft>
              </a:pPr>
              <a:t>10</a:t>
            </a:fld>
            <a:endParaRPr lang="en-US" sz="1200">
              <a:solidFill>
                <a:schemeClr val="bg1">
                  <a:alpha val="80000"/>
                </a:schemeClr>
              </a:solidFill>
            </a:endParaRPr>
          </a:p>
        </p:txBody>
      </p:sp>
    </p:spTree>
    <p:extLst>
      <p:ext uri="{BB962C8B-B14F-4D97-AF65-F5344CB8AC3E}">
        <p14:creationId xmlns:p14="http://schemas.microsoft.com/office/powerpoint/2010/main" val="389284920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E0A52BC-6847-43EA-E1B4-58554FD062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01E003E-F476-4567-A198-423DC2476D79}"/>
              </a:ext>
            </a:extLst>
          </p:cNvPr>
          <p:cNvSpPr txBox="1">
            <a:spLocks/>
          </p:cNvSpPr>
          <p:nvPr/>
        </p:nvSpPr>
        <p:spPr>
          <a:xfrm>
            <a:off x="489421" y="5207938"/>
            <a:ext cx="11066691" cy="14301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pPr algn="ctr">
              <a:lnSpc>
                <a:spcPct val="109000"/>
              </a:lnSpc>
              <a:spcBef>
                <a:spcPts val="600"/>
              </a:spcBef>
            </a:pPr>
            <a:r>
              <a:rPr lang="en-US" sz="2800"/>
              <a:t>Center File Review Tracking Log</a:t>
            </a:r>
          </a:p>
          <a:p>
            <a:pPr algn="ctr">
              <a:lnSpc>
                <a:spcPct val="109000"/>
              </a:lnSpc>
              <a:spcBef>
                <a:spcPts val="600"/>
              </a:spcBef>
            </a:pPr>
            <a:r>
              <a:rPr lang="en-US" sz="2000">
                <a:solidFill>
                  <a:schemeClr val="bg1"/>
                </a:solidFill>
              </a:rPr>
              <a:t>File Receipt and File Review Due Dates; Priority and Expedited Applicants</a:t>
            </a:r>
          </a:p>
        </p:txBody>
      </p:sp>
      <p:sp>
        <p:nvSpPr>
          <p:cNvPr id="2" name="Slide Number Placeholder 1">
            <a:extLst>
              <a:ext uri="{FF2B5EF4-FFF2-40B4-BE49-F238E27FC236}">
                <a16:creationId xmlns:a16="http://schemas.microsoft.com/office/drawing/2014/main" id="{15260926-A0BE-489C-7C7F-613C14460F6B}"/>
              </a:ext>
            </a:extLst>
          </p:cNvPr>
          <p:cNvSpPr>
            <a:spLocks noGrp="1"/>
          </p:cNvSpPr>
          <p:nvPr>
            <p:ph type="sldNum" sz="quarter" idx="4294967295"/>
          </p:nvPr>
        </p:nvSpPr>
        <p:spPr>
          <a:xfrm>
            <a:off x="8610600" y="6356350"/>
            <a:ext cx="2743200" cy="365125"/>
          </a:xfrm>
          <a:prstGeom prst="rect">
            <a:avLst/>
          </a:prstGeom>
          <a:noFill/>
        </p:spPr>
        <p:txBody>
          <a:bodyPr vert="horz" lIns="91440" tIns="45720" rIns="91440" bIns="45720" rtlCol="0" anchor="ctr">
            <a:normAutofit lnSpcReduction="10000"/>
          </a:bodyPr>
          <a:lstStyle/>
          <a:p>
            <a:pPr algn="r" defTabSz="457200">
              <a:spcAft>
                <a:spcPts val="600"/>
              </a:spcAft>
            </a:pPr>
            <a:fld id="{123689D9-3805-42FF-937B-98367326CB2A}" type="slidenum">
              <a:rPr lang="en-US">
                <a:solidFill>
                  <a:schemeClr val="tx1">
                    <a:alpha val="80000"/>
                  </a:schemeClr>
                </a:solidFill>
              </a:rPr>
              <a:pPr algn="r" defTabSz="457200">
                <a:spcAft>
                  <a:spcPts val="600"/>
                </a:spcAft>
              </a:pPr>
              <a:t>11</a:t>
            </a:fld>
            <a:endParaRPr lang="en-US">
              <a:solidFill>
                <a:schemeClr val="tx1">
                  <a:alpha val="80000"/>
                </a:schemeClr>
              </a:solidFill>
            </a:endParaRPr>
          </a:p>
        </p:txBody>
      </p:sp>
      <p:pic>
        <p:nvPicPr>
          <p:cNvPr id="20" name="Picture 19">
            <a:extLst>
              <a:ext uri="{FF2B5EF4-FFF2-40B4-BE49-F238E27FC236}">
                <a16:creationId xmlns:a16="http://schemas.microsoft.com/office/drawing/2014/main" id="{33A9FA29-EB4C-D079-6C16-E87FB432DE8E}"/>
              </a:ext>
            </a:extLst>
          </p:cNvPr>
          <p:cNvPicPr>
            <a:picLocks noChangeAspect="1"/>
          </p:cNvPicPr>
          <p:nvPr/>
        </p:nvPicPr>
        <p:blipFill>
          <a:blip r:embed="rId3"/>
          <a:srcRect b="7681"/>
          <a:stretch/>
        </p:blipFill>
        <p:spPr>
          <a:xfrm>
            <a:off x="1549410" y="576911"/>
            <a:ext cx="8633559" cy="4828070"/>
          </a:xfrm>
          <a:prstGeom prst="rect">
            <a:avLst/>
          </a:prstGeom>
        </p:spPr>
      </p:pic>
      <p:sp>
        <p:nvSpPr>
          <p:cNvPr id="14" name="Rectangle 13">
            <a:extLst>
              <a:ext uri="{FF2B5EF4-FFF2-40B4-BE49-F238E27FC236}">
                <a16:creationId xmlns:a16="http://schemas.microsoft.com/office/drawing/2014/main" id="{73934961-9BBF-F8A6-7E27-7367A1C5735C}"/>
              </a:ext>
            </a:extLst>
          </p:cNvPr>
          <p:cNvSpPr/>
          <p:nvPr/>
        </p:nvSpPr>
        <p:spPr>
          <a:xfrm>
            <a:off x="422476" y="190982"/>
            <a:ext cx="11262167" cy="6447099"/>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02F2CD4-CD5A-FB03-5F50-8EECB653FB2B}"/>
              </a:ext>
            </a:extLst>
          </p:cNvPr>
          <p:cNvGrpSpPr/>
          <p:nvPr/>
        </p:nvGrpSpPr>
        <p:grpSpPr>
          <a:xfrm rot="179567">
            <a:off x="7139008" y="475146"/>
            <a:ext cx="1640151" cy="783331"/>
            <a:chOff x="7900685" y="2948356"/>
            <a:chExt cx="3062847" cy="1699846"/>
          </a:xfrm>
        </p:grpSpPr>
        <p:cxnSp>
          <p:nvCxnSpPr>
            <p:cNvPr id="17" name="Straight Arrow Connector 16">
              <a:extLst>
                <a:ext uri="{FF2B5EF4-FFF2-40B4-BE49-F238E27FC236}">
                  <a16:creationId xmlns:a16="http://schemas.microsoft.com/office/drawing/2014/main" id="{BAC22C0C-443D-BCF8-E54A-C202F711AD84}"/>
                </a:ext>
              </a:extLst>
            </p:cNvPr>
            <p:cNvCxnSpPr>
              <a:cxnSpLocks/>
            </p:cNvCxnSpPr>
            <p:nvPr/>
          </p:nvCxnSpPr>
          <p:spPr>
            <a:xfrm rot="21420433" flipH="1">
              <a:off x="7900685" y="4247896"/>
              <a:ext cx="933914" cy="3829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A red and white banner with a megaphone&#10;&#10;Description automatically generated">
              <a:extLst>
                <a:ext uri="{FF2B5EF4-FFF2-40B4-BE49-F238E27FC236}">
                  <a16:creationId xmlns:a16="http://schemas.microsoft.com/office/drawing/2014/main" id="{E52B0B45-A9F5-0517-0961-B276B01CA40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92618" y="2948356"/>
              <a:ext cx="2870914" cy="1699846"/>
            </a:xfrm>
            <a:prstGeom prst="rect">
              <a:avLst/>
            </a:prstGeom>
          </p:spPr>
        </p:pic>
      </p:grpSp>
      <p:sp>
        <p:nvSpPr>
          <p:cNvPr id="4" name="Slide Number Placeholder 1">
            <a:extLst>
              <a:ext uri="{FF2B5EF4-FFF2-40B4-BE49-F238E27FC236}">
                <a16:creationId xmlns:a16="http://schemas.microsoft.com/office/drawing/2014/main" id="{DA001B95-B283-1829-2035-C5F5FD2AFBC5}"/>
              </a:ext>
            </a:extLst>
          </p:cNvPr>
          <p:cNvSpPr txBox="1">
            <a:spLocks/>
          </p:cNvSpPr>
          <p:nvPr/>
        </p:nvSpPr>
        <p:spPr>
          <a:xfrm>
            <a:off x="8711756" y="5998097"/>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bg1">
                    <a:alpha val="80000"/>
                  </a:schemeClr>
                </a:solidFill>
              </a:rPr>
              <a:pPr algn="r" defTabSz="457200">
                <a:spcAft>
                  <a:spcPts val="600"/>
                </a:spcAft>
              </a:pPr>
              <a:t>11</a:t>
            </a:fld>
            <a:endParaRPr lang="en-US" sz="1200">
              <a:solidFill>
                <a:schemeClr val="bg1">
                  <a:alpha val="80000"/>
                </a:schemeClr>
              </a:solidFill>
            </a:endParaRPr>
          </a:p>
        </p:txBody>
      </p:sp>
    </p:spTree>
    <p:extLst>
      <p:ext uri="{BB962C8B-B14F-4D97-AF65-F5344CB8AC3E}">
        <p14:creationId xmlns:p14="http://schemas.microsoft.com/office/powerpoint/2010/main" val="348317469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57778A4-FAF4-162D-3B2D-81E264279F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820DC1B-A481-992B-A715-C1627DC072E3}"/>
              </a:ext>
            </a:extLst>
          </p:cNvPr>
          <p:cNvSpPr txBox="1">
            <a:spLocks/>
          </p:cNvSpPr>
          <p:nvPr/>
        </p:nvSpPr>
        <p:spPr>
          <a:xfrm>
            <a:off x="489421" y="5207938"/>
            <a:ext cx="11066691" cy="14301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pPr algn="ctr">
              <a:lnSpc>
                <a:spcPct val="109000"/>
              </a:lnSpc>
              <a:spcBef>
                <a:spcPts val="600"/>
              </a:spcBef>
            </a:pPr>
            <a:r>
              <a:rPr lang="en-US" sz="2800"/>
              <a:t>Center File Review Tracking Log</a:t>
            </a:r>
          </a:p>
          <a:p>
            <a:pPr algn="ctr">
              <a:lnSpc>
                <a:spcPct val="109000"/>
              </a:lnSpc>
              <a:spcBef>
                <a:spcPts val="600"/>
              </a:spcBef>
            </a:pPr>
            <a:r>
              <a:rPr lang="en-US" sz="2000">
                <a:solidFill>
                  <a:schemeClr val="bg1"/>
                </a:solidFill>
              </a:rPr>
              <a:t>Health and Wellness Director (HWD) Reviewer and Date HWD Preliminary Review Completed</a:t>
            </a:r>
          </a:p>
        </p:txBody>
      </p:sp>
      <p:sp>
        <p:nvSpPr>
          <p:cNvPr id="2" name="Slide Number Placeholder 1">
            <a:extLst>
              <a:ext uri="{FF2B5EF4-FFF2-40B4-BE49-F238E27FC236}">
                <a16:creationId xmlns:a16="http://schemas.microsoft.com/office/drawing/2014/main" id="{E1FA33A4-8B70-CFB4-3A16-8B079DC0B338}"/>
              </a:ext>
            </a:extLst>
          </p:cNvPr>
          <p:cNvSpPr>
            <a:spLocks noGrp="1"/>
          </p:cNvSpPr>
          <p:nvPr>
            <p:ph type="sldNum" sz="quarter" idx="4294967295"/>
          </p:nvPr>
        </p:nvSpPr>
        <p:spPr>
          <a:xfrm>
            <a:off x="8610600" y="6356350"/>
            <a:ext cx="2743200" cy="365125"/>
          </a:xfrm>
          <a:prstGeom prst="rect">
            <a:avLst/>
          </a:prstGeom>
          <a:noFill/>
        </p:spPr>
        <p:txBody>
          <a:bodyPr vert="horz" lIns="91440" tIns="45720" rIns="91440" bIns="45720" rtlCol="0" anchor="ctr">
            <a:normAutofit lnSpcReduction="10000"/>
          </a:bodyPr>
          <a:lstStyle/>
          <a:p>
            <a:pPr algn="r" defTabSz="457200">
              <a:spcAft>
                <a:spcPts val="600"/>
              </a:spcAft>
            </a:pPr>
            <a:fld id="{123689D9-3805-42FF-937B-98367326CB2A}" type="slidenum">
              <a:rPr lang="en-US">
                <a:solidFill>
                  <a:schemeClr val="tx1">
                    <a:alpha val="80000"/>
                  </a:schemeClr>
                </a:solidFill>
              </a:rPr>
              <a:pPr algn="r" defTabSz="457200">
                <a:spcAft>
                  <a:spcPts val="600"/>
                </a:spcAft>
              </a:pPr>
              <a:t>12</a:t>
            </a:fld>
            <a:endParaRPr lang="en-US">
              <a:solidFill>
                <a:schemeClr val="tx1">
                  <a:alpha val="80000"/>
                </a:schemeClr>
              </a:solidFill>
            </a:endParaRPr>
          </a:p>
        </p:txBody>
      </p:sp>
      <p:sp>
        <p:nvSpPr>
          <p:cNvPr id="14" name="Rectangle 13">
            <a:extLst>
              <a:ext uri="{FF2B5EF4-FFF2-40B4-BE49-F238E27FC236}">
                <a16:creationId xmlns:a16="http://schemas.microsoft.com/office/drawing/2014/main" id="{C4C6A5E8-D432-4B16-0695-97132F9C3B62}"/>
              </a:ext>
            </a:extLst>
          </p:cNvPr>
          <p:cNvSpPr/>
          <p:nvPr/>
        </p:nvSpPr>
        <p:spPr>
          <a:xfrm>
            <a:off x="422476" y="190982"/>
            <a:ext cx="11262167" cy="6447099"/>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4368440-44CD-6692-1BB1-B27512F291DB}"/>
              </a:ext>
            </a:extLst>
          </p:cNvPr>
          <p:cNvPicPr>
            <a:picLocks noChangeAspect="1"/>
          </p:cNvPicPr>
          <p:nvPr/>
        </p:nvPicPr>
        <p:blipFill>
          <a:blip r:embed="rId3"/>
          <a:srcRect t="3030"/>
          <a:stretch/>
        </p:blipFill>
        <p:spPr>
          <a:xfrm>
            <a:off x="985215" y="350546"/>
            <a:ext cx="9962367" cy="5153565"/>
          </a:xfrm>
          <a:prstGeom prst="rect">
            <a:avLst/>
          </a:prstGeom>
        </p:spPr>
      </p:pic>
      <p:grpSp>
        <p:nvGrpSpPr>
          <p:cNvPr id="15" name="Group 14">
            <a:extLst>
              <a:ext uri="{FF2B5EF4-FFF2-40B4-BE49-F238E27FC236}">
                <a16:creationId xmlns:a16="http://schemas.microsoft.com/office/drawing/2014/main" id="{AF67EE74-34F2-425B-0B31-F3A587173C19}"/>
              </a:ext>
            </a:extLst>
          </p:cNvPr>
          <p:cNvGrpSpPr/>
          <p:nvPr/>
        </p:nvGrpSpPr>
        <p:grpSpPr>
          <a:xfrm rot="179567">
            <a:off x="9951102" y="3682302"/>
            <a:ext cx="1640151" cy="783331"/>
            <a:chOff x="7900685" y="2948356"/>
            <a:chExt cx="3062847" cy="1699846"/>
          </a:xfrm>
        </p:grpSpPr>
        <p:cxnSp>
          <p:nvCxnSpPr>
            <p:cNvPr id="17" name="Straight Arrow Connector 16">
              <a:extLst>
                <a:ext uri="{FF2B5EF4-FFF2-40B4-BE49-F238E27FC236}">
                  <a16:creationId xmlns:a16="http://schemas.microsoft.com/office/drawing/2014/main" id="{C3830FA6-B9BC-DF59-F6EF-327A0AA9158E}"/>
                </a:ext>
              </a:extLst>
            </p:cNvPr>
            <p:cNvCxnSpPr>
              <a:cxnSpLocks/>
            </p:cNvCxnSpPr>
            <p:nvPr/>
          </p:nvCxnSpPr>
          <p:spPr>
            <a:xfrm rot="21420433" flipH="1">
              <a:off x="7900685" y="4247896"/>
              <a:ext cx="933914" cy="3829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A red and white banner with a megaphone&#10;&#10;Description automatically generated">
              <a:extLst>
                <a:ext uri="{FF2B5EF4-FFF2-40B4-BE49-F238E27FC236}">
                  <a16:creationId xmlns:a16="http://schemas.microsoft.com/office/drawing/2014/main" id="{360DFED7-23C7-670A-1F80-B28C6E18ECF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92618" y="2948356"/>
              <a:ext cx="2870914" cy="1699846"/>
            </a:xfrm>
            <a:prstGeom prst="rect">
              <a:avLst/>
            </a:prstGeom>
          </p:spPr>
        </p:pic>
      </p:grpSp>
      <p:sp>
        <p:nvSpPr>
          <p:cNvPr id="4" name="Slide Number Placeholder 1">
            <a:extLst>
              <a:ext uri="{FF2B5EF4-FFF2-40B4-BE49-F238E27FC236}">
                <a16:creationId xmlns:a16="http://schemas.microsoft.com/office/drawing/2014/main" id="{9FA73A1E-FCC4-003E-AC95-64D2D0902E01}"/>
              </a:ext>
            </a:extLst>
          </p:cNvPr>
          <p:cNvSpPr txBox="1">
            <a:spLocks/>
          </p:cNvSpPr>
          <p:nvPr/>
        </p:nvSpPr>
        <p:spPr>
          <a:xfrm>
            <a:off x="8711756" y="5998097"/>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bg1">
                    <a:alpha val="80000"/>
                  </a:schemeClr>
                </a:solidFill>
              </a:rPr>
              <a:pPr algn="r" defTabSz="457200">
                <a:spcAft>
                  <a:spcPts val="600"/>
                </a:spcAft>
              </a:pPr>
              <a:t>12</a:t>
            </a:fld>
            <a:endParaRPr lang="en-US" sz="1200">
              <a:solidFill>
                <a:schemeClr val="bg1">
                  <a:alpha val="80000"/>
                </a:schemeClr>
              </a:solidFill>
            </a:endParaRPr>
          </a:p>
        </p:txBody>
      </p:sp>
    </p:spTree>
    <p:extLst>
      <p:ext uri="{BB962C8B-B14F-4D97-AF65-F5344CB8AC3E}">
        <p14:creationId xmlns:p14="http://schemas.microsoft.com/office/powerpoint/2010/main" val="224273226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B9C5D60-2EC6-3AD8-94D6-83288FE273D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3C2049-B1FD-10C2-8AFF-3DC0B4214405}"/>
              </a:ext>
            </a:extLst>
          </p:cNvPr>
          <p:cNvSpPr txBox="1">
            <a:spLocks/>
          </p:cNvSpPr>
          <p:nvPr/>
        </p:nvSpPr>
        <p:spPr>
          <a:xfrm>
            <a:off x="489421" y="5207938"/>
            <a:ext cx="11066691" cy="14301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pPr algn="ctr">
              <a:lnSpc>
                <a:spcPct val="109000"/>
              </a:lnSpc>
              <a:spcBef>
                <a:spcPts val="600"/>
              </a:spcBef>
            </a:pPr>
            <a:r>
              <a:rPr lang="en-US" sz="2800"/>
              <a:t>Center File Review Tracking Log</a:t>
            </a:r>
          </a:p>
          <a:p>
            <a:pPr algn="ctr">
              <a:lnSpc>
                <a:spcPct val="109000"/>
              </a:lnSpc>
              <a:spcBef>
                <a:spcPts val="600"/>
              </a:spcBef>
            </a:pPr>
            <a:r>
              <a:rPr lang="en-US" sz="2000">
                <a:solidFill>
                  <a:schemeClr val="bg1"/>
                </a:solidFill>
              </a:rPr>
              <a:t>Disposition or Outcome and Disposition Date/Outcome Date</a:t>
            </a:r>
          </a:p>
        </p:txBody>
      </p:sp>
      <p:sp>
        <p:nvSpPr>
          <p:cNvPr id="2" name="Slide Number Placeholder 1">
            <a:extLst>
              <a:ext uri="{FF2B5EF4-FFF2-40B4-BE49-F238E27FC236}">
                <a16:creationId xmlns:a16="http://schemas.microsoft.com/office/drawing/2014/main" id="{D185C0C6-E431-585A-8954-778CBD01ED93}"/>
              </a:ext>
            </a:extLst>
          </p:cNvPr>
          <p:cNvSpPr>
            <a:spLocks noGrp="1"/>
          </p:cNvSpPr>
          <p:nvPr>
            <p:ph type="sldNum" sz="quarter" idx="4294967295"/>
          </p:nvPr>
        </p:nvSpPr>
        <p:spPr>
          <a:xfrm>
            <a:off x="8610600" y="6356350"/>
            <a:ext cx="2743200" cy="365125"/>
          </a:xfrm>
          <a:prstGeom prst="rect">
            <a:avLst/>
          </a:prstGeom>
          <a:noFill/>
        </p:spPr>
        <p:txBody>
          <a:bodyPr vert="horz" lIns="91440" tIns="45720" rIns="91440" bIns="45720" rtlCol="0" anchor="ctr">
            <a:normAutofit lnSpcReduction="10000"/>
          </a:bodyPr>
          <a:lstStyle/>
          <a:p>
            <a:pPr algn="r" defTabSz="457200">
              <a:spcAft>
                <a:spcPts val="600"/>
              </a:spcAft>
            </a:pPr>
            <a:fld id="{123689D9-3805-42FF-937B-98367326CB2A}" type="slidenum">
              <a:rPr lang="en-US">
                <a:solidFill>
                  <a:schemeClr val="tx1">
                    <a:alpha val="80000"/>
                  </a:schemeClr>
                </a:solidFill>
              </a:rPr>
              <a:pPr algn="r" defTabSz="457200">
                <a:spcAft>
                  <a:spcPts val="600"/>
                </a:spcAft>
              </a:pPr>
              <a:t>13</a:t>
            </a:fld>
            <a:endParaRPr lang="en-US">
              <a:solidFill>
                <a:schemeClr val="tx1">
                  <a:alpha val="80000"/>
                </a:schemeClr>
              </a:solidFill>
            </a:endParaRPr>
          </a:p>
        </p:txBody>
      </p:sp>
      <p:sp>
        <p:nvSpPr>
          <p:cNvPr id="14" name="Rectangle 13">
            <a:extLst>
              <a:ext uri="{FF2B5EF4-FFF2-40B4-BE49-F238E27FC236}">
                <a16:creationId xmlns:a16="http://schemas.microsoft.com/office/drawing/2014/main" id="{B7E1F437-195F-935F-26D8-235AFC7F7D4E}"/>
              </a:ext>
            </a:extLst>
          </p:cNvPr>
          <p:cNvSpPr/>
          <p:nvPr/>
        </p:nvSpPr>
        <p:spPr>
          <a:xfrm>
            <a:off x="422476" y="190982"/>
            <a:ext cx="11262167" cy="6447099"/>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90292AF-E6E7-7237-0F04-E3B24E9CC2AD}"/>
              </a:ext>
            </a:extLst>
          </p:cNvPr>
          <p:cNvPicPr>
            <a:picLocks noChangeAspect="1"/>
          </p:cNvPicPr>
          <p:nvPr/>
        </p:nvPicPr>
        <p:blipFill>
          <a:blip r:embed="rId3"/>
          <a:srcRect t="3206" b="17021"/>
          <a:stretch/>
        </p:blipFill>
        <p:spPr>
          <a:xfrm>
            <a:off x="1257155" y="522922"/>
            <a:ext cx="9531222" cy="4856492"/>
          </a:xfrm>
          <a:prstGeom prst="rect">
            <a:avLst/>
          </a:prstGeom>
        </p:spPr>
      </p:pic>
      <p:grpSp>
        <p:nvGrpSpPr>
          <p:cNvPr id="15" name="Group 14">
            <a:extLst>
              <a:ext uri="{FF2B5EF4-FFF2-40B4-BE49-F238E27FC236}">
                <a16:creationId xmlns:a16="http://schemas.microsoft.com/office/drawing/2014/main" id="{9A720DD0-AA77-4392-8092-0E44606F3EFE}"/>
              </a:ext>
            </a:extLst>
          </p:cNvPr>
          <p:cNvGrpSpPr/>
          <p:nvPr/>
        </p:nvGrpSpPr>
        <p:grpSpPr>
          <a:xfrm rot="179567">
            <a:off x="6788279" y="2360314"/>
            <a:ext cx="1640151" cy="783331"/>
            <a:chOff x="7900685" y="2948356"/>
            <a:chExt cx="3062847" cy="1699846"/>
          </a:xfrm>
        </p:grpSpPr>
        <p:cxnSp>
          <p:nvCxnSpPr>
            <p:cNvPr id="17" name="Straight Arrow Connector 16">
              <a:extLst>
                <a:ext uri="{FF2B5EF4-FFF2-40B4-BE49-F238E27FC236}">
                  <a16:creationId xmlns:a16="http://schemas.microsoft.com/office/drawing/2014/main" id="{4789452D-3ACE-CE16-B041-55AAC5D7BA5F}"/>
                </a:ext>
              </a:extLst>
            </p:cNvPr>
            <p:cNvCxnSpPr>
              <a:cxnSpLocks/>
            </p:cNvCxnSpPr>
            <p:nvPr/>
          </p:nvCxnSpPr>
          <p:spPr>
            <a:xfrm rot="21420433" flipH="1">
              <a:off x="7900685" y="4247896"/>
              <a:ext cx="933914" cy="3829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A red and white banner with a megaphone&#10;&#10;Description automatically generated">
              <a:extLst>
                <a:ext uri="{FF2B5EF4-FFF2-40B4-BE49-F238E27FC236}">
                  <a16:creationId xmlns:a16="http://schemas.microsoft.com/office/drawing/2014/main" id="{4FD31725-9E3E-EFF3-632E-184505F6A6C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92618" y="2948356"/>
              <a:ext cx="2870914" cy="1699846"/>
            </a:xfrm>
            <a:prstGeom prst="rect">
              <a:avLst/>
            </a:prstGeom>
          </p:spPr>
        </p:pic>
      </p:grpSp>
      <p:sp>
        <p:nvSpPr>
          <p:cNvPr id="4" name="Slide Number Placeholder 1">
            <a:extLst>
              <a:ext uri="{FF2B5EF4-FFF2-40B4-BE49-F238E27FC236}">
                <a16:creationId xmlns:a16="http://schemas.microsoft.com/office/drawing/2014/main" id="{24170F76-B4CF-DEBB-D171-DE4C90107604}"/>
              </a:ext>
            </a:extLst>
          </p:cNvPr>
          <p:cNvSpPr txBox="1">
            <a:spLocks/>
          </p:cNvSpPr>
          <p:nvPr/>
        </p:nvSpPr>
        <p:spPr>
          <a:xfrm>
            <a:off x="8711756" y="5998097"/>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bg1">
                    <a:alpha val="80000"/>
                  </a:schemeClr>
                </a:solidFill>
              </a:rPr>
              <a:pPr algn="r" defTabSz="457200">
                <a:spcAft>
                  <a:spcPts val="600"/>
                </a:spcAft>
              </a:pPr>
              <a:t>13</a:t>
            </a:fld>
            <a:endParaRPr lang="en-US" sz="1200">
              <a:solidFill>
                <a:schemeClr val="bg1">
                  <a:alpha val="80000"/>
                </a:schemeClr>
              </a:solidFill>
            </a:endParaRPr>
          </a:p>
        </p:txBody>
      </p:sp>
    </p:spTree>
    <p:extLst>
      <p:ext uri="{BB962C8B-B14F-4D97-AF65-F5344CB8AC3E}">
        <p14:creationId xmlns:p14="http://schemas.microsoft.com/office/powerpoint/2010/main" val="248696954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01B38FB-DACA-35E1-8239-039A17EFFF7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EC15F1A-B2E8-2C57-1520-F8DA79219C8D}"/>
              </a:ext>
            </a:extLst>
          </p:cNvPr>
          <p:cNvSpPr txBox="1">
            <a:spLocks/>
          </p:cNvSpPr>
          <p:nvPr/>
        </p:nvSpPr>
        <p:spPr>
          <a:xfrm>
            <a:off x="489421" y="5207938"/>
            <a:ext cx="11066691" cy="14301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pPr algn="ctr">
              <a:lnSpc>
                <a:spcPct val="109000"/>
              </a:lnSpc>
              <a:spcBef>
                <a:spcPts val="600"/>
              </a:spcBef>
            </a:pPr>
            <a:r>
              <a:rPr lang="en-US" sz="2800"/>
              <a:t>Center File Review Tracking Log</a:t>
            </a:r>
          </a:p>
          <a:p>
            <a:pPr algn="ctr">
              <a:lnSpc>
                <a:spcPct val="109000"/>
              </a:lnSpc>
              <a:spcBef>
                <a:spcPts val="600"/>
              </a:spcBef>
            </a:pPr>
            <a:r>
              <a:rPr lang="en-US" sz="2000">
                <a:solidFill>
                  <a:schemeClr val="bg1"/>
                </a:solidFill>
              </a:rPr>
              <a:t>Days in Review (30 days), Regional Office Extension Requested for Non-expedited Applicants, and </a:t>
            </a:r>
          </a:p>
          <a:p>
            <a:pPr algn="ctr">
              <a:lnSpc>
                <a:spcPct val="100000"/>
              </a:lnSpc>
              <a:spcBef>
                <a:spcPts val="0"/>
              </a:spcBef>
            </a:pPr>
            <a:r>
              <a:rPr lang="en-US" sz="2000">
                <a:solidFill>
                  <a:schemeClr val="bg1"/>
                </a:solidFill>
              </a:rPr>
              <a:t>Days in Review Expedited (21 days) </a:t>
            </a:r>
          </a:p>
        </p:txBody>
      </p:sp>
      <p:sp>
        <p:nvSpPr>
          <p:cNvPr id="2" name="Slide Number Placeholder 1">
            <a:extLst>
              <a:ext uri="{FF2B5EF4-FFF2-40B4-BE49-F238E27FC236}">
                <a16:creationId xmlns:a16="http://schemas.microsoft.com/office/drawing/2014/main" id="{76130DA1-E32E-547C-C423-278D02DA8689}"/>
              </a:ext>
            </a:extLst>
          </p:cNvPr>
          <p:cNvSpPr>
            <a:spLocks noGrp="1"/>
          </p:cNvSpPr>
          <p:nvPr>
            <p:ph type="sldNum" sz="quarter" idx="4294967295"/>
          </p:nvPr>
        </p:nvSpPr>
        <p:spPr>
          <a:xfrm>
            <a:off x="8610600" y="6356350"/>
            <a:ext cx="2743200" cy="365125"/>
          </a:xfrm>
          <a:prstGeom prst="rect">
            <a:avLst/>
          </a:prstGeom>
          <a:noFill/>
        </p:spPr>
        <p:txBody>
          <a:bodyPr vert="horz" lIns="91440" tIns="45720" rIns="91440" bIns="45720" rtlCol="0" anchor="ctr">
            <a:normAutofit lnSpcReduction="10000"/>
          </a:bodyPr>
          <a:lstStyle/>
          <a:p>
            <a:pPr algn="r" defTabSz="457200">
              <a:spcAft>
                <a:spcPts val="600"/>
              </a:spcAft>
            </a:pPr>
            <a:fld id="{123689D9-3805-42FF-937B-98367326CB2A}" type="slidenum">
              <a:rPr lang="en-US">
                <a:solidFill>
                  <a:schemeClr val="tx1">
                    <a:alpha val="80000"/>
                  </a:schemeClr>
                </a:solidFill>
              </a:rPr>
              <a:pPr algn="r" defTabSz="457200">
                <a:spcAft>
                  <a:spcPts val="600"/>
                </a:spcAft>
              </a:pPr>
              <a:t>14</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7D892970-4037-9926-A3D8-493024ACA719}"/>
              </a:ext>
            </a:extLst>
          </p:cNvPr>
          <p:cNvPicPr>
            <a:picLocks noChangeAspect="1"/>
          </p:cNvPicPr>
          <p:nvPr/>
        </p:nvPicPr>
        <p:blipFill>
          <a:blip r:embed="rId3"/>
          <a:stretch>
            <a:fillRect/>
          </a:stretch>
        </p:blipFill>
        <p:spPr>
          <a:xfrm>
            <a:off x="1780017" y="404452"/>
            <a:ext cx="7627835" cy="4914175"/>
          </a:xfrm>
          <a:prstGeom prst="rect">
            <a:avLst/>
          </a:prstGeom>
        </p:spPr>
      </p:pic>
      <p:sp>
        <p:nvSpPr>
          <p:cNvPr id="14" name="Rectangle 13">
            <a:extLst>
              <a:ext uri="{FF2B5EF4-FFF2-40B4-BE49-F238E27FC236}">
                <a16:creationId xmlns:a16="http://schemas.microsoft.com/office/drawing/2014/main" id="{C4FB9A0E-ECD2-E349-C984-EB0BDA0C4F25}"/>
              </a:ext>
            </a:extLst>
          </p:cNvPr>
          <p:cNvSpPr/>
          <p:nvPr/>
        </p:nvSpPr>
        <p:spPr>
          <a:xfrm>
            <a:off x="422476" y="190982"/>
            <a:ext cx="11262167" cy="6447099"/>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6632E225-EC20-E6CE-C8E3-143C61374FC2}"/>
              </a:ext>
            </a:extLst>
          </p:cNvPr>
          <p:cNvGrpSpPr/>
          <p:nvPr/>
        </p:nvGrpSpPr>
        <p:grpSpPr>
          <a:xfrm rot="179567">
            <a:off x="5072215" y="3816127"/>
            <a:ext cx="1640151" cy="783331"/>
            <a:chOff x="7900685" y="2948356"/>
            <a:chExt cx="3062847" cy="1699846"/>
          </a:xfrm>
        </p:grpSpPr>
        <p:cxnSp>
          <p:nvCxnSpPr>
            <p:cNvPr id="17" name="Straight Arrow Connector 16">
              <a:extLst>
                <a:ext uri="{FF2B5EF4-FFF2-40B4-BE49-F238E27FC236}">
                  <a16:creationId xmlns:a16="http://schemas.microsoft.com/office/drawing/2014/main" id="{F1CD4186-EE45-AC07-61C3-85A6E734366F}"/>
                </a:ext>
              </a:extLst>
            </p:cNvPr>
            <p:cNvCxnSpPr>
              <a:cxnSpLocks/>
            </p:cNvCxnSpPr>
            <p:nvPr/>
          </p:nvCxnSpPr>
          <p:spPr>
            <a:xfrm rot="21420433" flipH="1">
              <a:off x="7900685" y="4247896"/>
              <a:ext cx="933914" cy="3829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A red and white banner with a megaphone&#10;&#10;Description automatically generated">
              <a:extLst>
                <a:ext uri="{FF2B5EF4-FFF2-40B4-BE49-F238E27FC236}">
                  <a16:creationId xmlns:a16="http://schemas.microsoft.com/office/drawing/2014/main" id="{FCE4DE31-E0B0-55F6-A33A-9116A7C0CFA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92618" y="2948356"/>
              <a:ext cx="2870914" cy="1699846"/>
            </a:xfrm>
            <a:prstGeom prst="rect">
              <a:avLst/>
            </a:prstGeom>
          </p:spPr>
        </p:pic>
      </p:grpSp>
      <p:sp>
        <p:nvSpPr>
          <p:cNvPr id="4" name="Slide Number Placeholder 1">
            <a:extLst>
              <a:ext uri="{FF2B5EF4-FFF2-40B4-BE49-F238E27FC236}">
                <a16:creationId xmlns:a16="http://schemas.microsoft.com/office/drawing/2014/main" id="{40CF5E38-F6D7-8369-E542-FA9D02418044}"/>
              </a:ext>
            </a:extLst>
          </p:cNvPr>
          <p:cNvSpPr txBox="1">
            <a:spLocks/>
          </p:cNvSpPr>
          <p:nvPr/>
        </p:nvSpPr>
        <p:spPr>
          <a:xfrm>
            <a:off x="8711756" y="5998097"/>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bg1">
                    <a:alpha val="80000"/>
                  </a:schemeClr>
                </a:solidFill>
              </a:rPr>
              <a:pPr algn="r" defTabSz="457200">
                <a:spcAft>
                  <a:spcPts val="600"/>
                </a:spcAft>
              </a:pPr>
              <a:t>14</a:t>
            </a:fld>
            <a:endParaRPr lang="en-US" sz="1200">
              <a:solidFill>
                <a:schemeClr val="bg1">
                  <a:alpha val="80000"/>
                </a:schemeClr>
              </a:solidFill>
            </a:endParaRPr>
          </a:p>
        </p:txBody>
      </p:sp>
    </p:spTree>
    <p:extLst>
      <p:ext uri="{BB962C8B-B14F-4D97-AF65-F5344CB8AC3E}">
        <p14:creationId xmlns:p14="http://schemas.microsoft.com/office/powerpoint/2010/main" val="298181294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CB14970-6F32-2757-6365-1162AD2F7D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35BBF5-A3BF-1E0F-788A-D6C5EB299EEF}"/>
              </a:ext>
            </a:extLst>
          </p:cNvPr>
          <p:cNvSpPr txBox="1">
            <a:spLocks/>
          </p:cNvSpPr>
          <p:nvPr/>
        </p:nvSpPr>
        <p:spPr>
          <a:xfrm>
            <a:off x="489421" y="5207938"/>
            <a:ext cx="11066691" cy="14301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pPr algn="ctr">
              <a:lnSpc>
                <a:spcPct val="109000"/>
              </a:lnSpc>
              <a:spcBef>
                <a:spcPts val="600"/>
              </a:spcBef>
            </a:pPr>
            <a:r>
              <a:rPr lang="en-US" sz="2800"/>
              <a:t>Center File Review Tracking Log</a:t>
            </a:r>
          </a:p>
          <a:p>
            <a:pPr algn="ctr">
              <a:lnSpc>
                <a:spcPct val="109000"/>
              </a:lnSpc>
              <a:spcBef>
                <a:spcPts val="600"/>
              </a:spcBef>
            </a:pPr>
            <a:r>
              <a:rPr lang="en-US" sz="2000">
                <a:solidFill>
                  <a:schemeClr val="bg1"/>
                </a:solidFill>
              </a:rPr>
              <a:t>Date of Assignment and Date of Enrollment</a:t>
            </a:r>
          </a:p>
        </p:txBody>
      </p:sp>
      <p:sp>
        <p:nvSpPr>
          <p:cNvPr id="2" name="Slide Number Placeholder 1">
            <a:extLst>
              <a:ext uri="{FF2B5EF4-FFF2-40B4-BE49-F238E27FC236}">
                <a16:creationId xmlns:a16="http://schemas.microsoft.com/office/drawing/2014/main" id="{A7ADD94D-6786-4B57-679B-9F73148EF04A}"/>
              </a:ext>
            </a:extLst>
          </p:cNvPr>
          <p:cNvSpPr>
            <a:spLocks noGrp="1"/>
          </p:cNvSpPr>
          <p:nvPr>
            <p:ph type="sldNum" sz="quarter" idx="4294967295"/>
          </p:nvPr>
        </p:nvSpPr>
        <p:spPr>
          <a:xfrm>
            <a:off x="8610600" y="6356350"/>
            <a:ext cx="2743200" cy="365125"/>
          </a:xfrm>
          <a:prstGeom prst="rect">
            <a:avLst/>
          </a:prstGeom>
          <a:noFill/>
        </p:spPr>
        <p:txBody>
          <a:bodyPr vert="horz" lIns="91440" tIns="45720" rIns="91440" bIns="45720" rtlCol="0" anchor="ctr">
            <a:normAutofit lnSpcReduction="10000"/>
          </a:bodyPr>
          <a:lstStyle/>
          <a:p>
            <a:pPr algn="r" defTabSz="457200">
              <a:spcAft>
                <a:spcPts val="600"/>
              </a:spcAft>
            </a:pPr>
            <a:fld id="{123689D9-3805-42FF-937B-98367326CB2A}" type="slidenum">
              <a:rPr lang="en-US">
                <a:solidFill>
                  <a:schemeClr val="tx1">
                    <a:alpha val="80000"/>
                  </a:schemeClr>
                </a:solidFill>
              </a:rPr>
              <a:pPr algn="r" defTabSz="457200">
                <a:spcAft>
                  <a:spcPts val="600"/>
                </a:spcAft>
              </a:pPr>
              <a:t>15</a:t>
            </a:fld>
            <a:endParaRPr lang="en-US">
              <a:solidFill>
                <a:schemeClr val="tx1">
                  <a:alpha val="80000"/>
                </a:schemeClr>
              </a:solidFill>
            </a:endParaRPr>
          </a:p>
        </p:txBody>
      </p:sp>
      <p:sp>
        <p:nvSpPr>
          <p:cNvPr id="14" name="Rectangle 13">
            <a:extLst>
              <a:ext uri="{FF2B5EF4-FFF2-40B4-BE49-F238E27FC236}">
                <a16:creationId xmlns:a16="http://schemas.microsoft.com/office/drawing/2014/main" id="{688511E5-07EF-7501-B765-34F0F41E7551}"/>
              </a:ext>
            </a:extLst>
          </p:cNvPr>
          <p:cNvSpPr/>
          <p:nvPr/>
        </p:nvSpPr>
        <p:spPr>
          <a:xfrm>
            <a:off x="422476" y="190982"/>
            <a:ext cx="11262167" cy="6447099"/>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FF56F0A-76B5-CBF1-31ED-495FB0CDF271}"/>
              </a:ext>
            </a:extLst>
          </p:cNvPr>
          <p:cNvPicPr>
            <a:picLocks noChangeAspect="1"/>
          </p:cNvPicPr>
          <p:nvPr/>
        </p:nvPicPr>
        <p:blipFill>
          <a:blip r:embed="rId3"/>
          <a:stretch>
            <a:fillRect/>
          </a:stretch>
        </p:blipFill>
        <p:spPr>
          <a:xfrm>
            <a:off x="2143040" y="372233"/>
            <a:ext cx="7905919" cy="4925475"/>
          </a:xfrm>
          <a:prstGeom prst="rect">
            <a:avLst/>
          </a:prstGeom>
        </p:spPr>
      </p:pic>
      <p:sp>
        <p:nvSpPr>
          <p:cNvPr id="4" name="Slide Number Placeholder 1">
            <a:extLst>
              <a:ext uri="{FF2B5EF4-FFF2-40B4-BE49-F238E27FC236}">
                <a16:creationId xmlns:a16="http://schemas.microsoft.com/office/drawing/2014/main" id="{171ABEA4-01FE-537F-46D4-6B86523A8AC4}"/>
              </a:ext>
            </a:extLst>
          </p:cNvPr>
          <p:cNvSpPr txBox="1">
            <a:spLocks/>
          </p:cNvSpPr>
          <p:nvPr/>
        </p:nvSpPr>
        <p:spPr>
          <a:xfrm>
            <a:off x="8711756" y="5998097"/>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bg1">
                    <a:alpha val="80000"/>
                  </a:schemeClr>
                </a:solidFill>
              </a:rPr>
              <a:pPr algn="r" defTabSz="457200">
                <a:spcAft>
                  <a:spcPts val="600"/>
                </a:spcAft>
              </a:pPr>
              <a:t>15</a:t>
            </a:fld>
            <a:endParaRPr lang="en-US" sz="1200">
              <a:solidFill>
                <a:schemeClr val="bg1">
                  <a:alpha val="80000"/>
                </a:schemeClr>
              </a:solidFill>
            </a:endParaRPr>
          </a:p>
        </p:txBody>
      </p:sp>
    </p:spTree>
    <p:extLst>
      <p:ext uri="{BB962C8B-B14F-4D97-AF65-F5344CB8AC3E}">
        <p14:creationId xmlns:p14="http://schemas.microsoft.com/office/powerpoint/2010/main" val="269013922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C9F7574-B665-368D-7797-02894C89104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F0A82D-A06A-BC14-0D7E-01C6150B35D1}"/>
              </a:ext>
            </a:extLst>
          </p:cNvPr>
          <p:cNvSpPr txBox="1">
            <a:spLocks/>
          </p:cNvSpPr>
          <p:nvPr/>
        </p:nvSpPr>
        <p:spPr>
          <a:xfrm>
            <a:off x="489421" y="5207938"/>
            <a:ext cx="11066691" cy="14301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pPr algn="ctr">
              <a:lnSpc>
                <a:spcPct val="109000"/>
              </a:lnSpc>
              <a:spcBef>
                <a:spcPts val="600"/>
              </a:spcBef>
            </a:pPr>
            <a:r>
              <a:rPr lang="en-US" sz="2800"/>
              <a:t>Center File Review Tracking Log</a:t>
            </a:r>
          </a:p>
          <a:p>
            <a:pPr algn="ctr">
              <a:lnSpc>
                <a:spcPct val="109000"/>
              </a:lnSpc>
              <a:spcBef>
                <a:spcPts val="600"/>
              </a:spcBef>
            </a:pPr>
            <a:r>
              <a:rPr lang="en-US" sz="2000">
                <a:solidFill>
                  <a:schemeClr val="bg1"/>
                </a:solidFill>
              </a:rPr>
              <a:t>Comments</a:t>
            </a:r>
          </a:p>
        </p:txBody>
      </p:sp>
      <p:sp>
        <p:nvSpPr>
          <p:cNvPr id="2" name="Slide Number Placeholder 1">
            <a:extLst>
              <a:ext uri="{FF2B5EF4-FFF2-40B4-BE49-F238E27FC236}">
                <a16:creationId xmlns:a16="http://schemas.microsoft.com/office/drawing/2014/main" id="{9AD4DAEE-E29D-5FFB-CF87-8277BC436812}"/>
              </a:ext>
            </a:extLst>
          </p:cNvPr>
          <p:cNvSpPr>
            <a:spLocks noGrp="1"/>
          </p:cNvSpPr>
          <p:nvPr>
            <p:ph type="sldNum" sz="quarter" idx="4294967295"/>
          </p:nvPr>
        </p:nvSpPr>
        <p:spPr>
          <a:xfrm>
            <a:off x="8610600" y="6356350"/>
            <a:ext cx="2743200" cy="365125"/>
          </a:xfrm>
          <a:prstGeom prst="rect">
            <a:avLst/>
          </a:prstGeom>
          <a:noFill/>
        </p:spPr>
        <p:txBody>
          <a:bodyPr vert="horz" lIns="91440" tIns="45720" rIns="91440" bIns="45720" rtlCol="0" anchor="ctr">
            <a:normAutofit lnSpcReduction="10000"/>
          </a:bodyPr>
          <a:lstStyle/>
          <a:p>
            <a:pPr algn="r" defTabSz="457200">
              <a:spcAft>
                <a:spcPts val="600"/>
              </a:spcAft>
            </a:pPr>
            <a:fld id="{123689D9-3805-42FF-937B-98367326CB2A}" type="slidenum">
              <a:rPr lang="en-US">
                <a:solidFill>
                  <a:schemeClr val="tx1">
                    <a:alpha val="80000"/>
                  </a:schemeClr>
                </a:solidFill>
              </a:rPr>
              <a:pPr algn="r" defTabSz="457200">
                <a:spcAft>
                  <a:spcPts val="600"/>
                </a:spcAft>
              </a:pPr>
              <a:t>16</a:t>
            </a:fld>
            <a:endParaRPr lang="en-US">
              <a:solidFill>
                <a:schemeClr val="tx1">
                  <a:alpha val="80000"/>
                </a:schemeClr>
              </a:solidFill>
            </a:endParaRPr>
          </a:p>
        </p:txBody>
      </p:sp>
      <p:sp>
        <p:nvSpPr>
          <p:cNvPr id="14" name="Rectangle 13">
            <a:extLst>
              <a:ext uri="{FF2B5EF4-FFF2-40B4-BE49-F238E27FC236}">
                <a16:creationId xmlns:a16="http://schemas.microsoft.com/office/drawing/2014/main" id="{323D57BE-1CBD-3125-ED4C-2C45BFB48236}"/>
              </a:ext>
            </a:extLst>
          </p:cNvPr>
          <p:cNvSpPr/>
          <p:nvPr/>
        </p:nvSpPr>
        <p:spPr>
          <a:xfrm>
            <a:off x="422476" y="190982"/>
            <a:ext cx="11262167" cy="6447099"/>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1">
            <a:extLst>
              <a:ext uri="{FF2B5EF4-FFF2-40B4-BE49-F238E27FC236}">
                <a16:creationId xmlns:a16="http://schemas.microsoft.com/office/drawing/2014/main" id="{F2F984F6-9EF4-F235-526B-BDF5270FAD37}"/>
              </a:ext>
            </a:extLst>
          </p:cNvPr>
          <p:cNvSpPr txBox="1">
            <a:spLocks/>
          </p:cNvSpPr>
          <p:nvPr/>
        </p:nvSpPr>
        <p:spPr>
          <a:xfrm>
            <a:off x="8711756" y="5998097"/>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bg1">
                    <a:alpha val="80000"/>
                  </a:schemeClr>
                </a:solidFill>
              </a:rPr>
              <a:pPr algn="r" defTabSz="457200">
                <a:spcAft>
                  <a:spcPts val="600"/>
                </a:spcAft>
              </a:pPr>
              <a:t>16</a:t>
            </a:fld>
            <a:endParaRPr lang="en-US" sz="1200">
              <a:solidFill>
                <a:schemeClr val="bg1">
                  <a:alpha val="80000"/>
                </a:schemeClr>
              </a:solidFill>
            </a:endParaRPr>
          </a:p>
        </p:txBody>
      </p:sp>
      <p:pic>
        <p:nvPicPr>
          <p:cNvPr id="7" name="Picture 6">
            <a:extLst>
              <a:ext uri="{FF2B5EF4-FFF2-40B4-BE49-F238E27FC236}">
                <a16:creationId xmlns:a16="http://schemas.microsoft.com/office/drawing/2014/main" id="{9047A1C2-CD7C-181E-EB80-E3C865D7E0C4}"/>
              </a:ext>
            </a:extLst>
          </p:cNvPr>
          <p:cNvPicPr>
            <a:picLocks noChangeAspect="1"/>
          </p:cNvPicPr>
          <p:nvPr/>
        </p:nvPicPr>
        <p:blipFill>
          <a:blip r:embed="rId3"/>
          <a:stretch>
            <a:fillRect/>
          </a:stretch>
        </p:blipFill>
        <p:spPr>
          <a:xfrm>
            <a:off x="2087802" y="587115"/>
            <a:ext cx="7869927" cy="4836776"/>
          </a:xfrm>
          <a:prstGeom prst="rect">
            <a:avLst/>
          </a:prstGeom>
        </p:spPr>
      </p:pic>
      <p:grpSp>
        <p:nvGrpSpPr>
          <p:cNvPr id="15" name="Group 14">
            <a:extLst>
              <a:ext uri="{FF2B5EF4-FFF2-40B4-BE49-F238E27FC236}">
                <a16:creationId xmlns:a16="http://schemas.microsoft.com/office/drawing/2014/main" id="{1D16E2FE-C2CC-8D7A-EF52-D1E346A48069}"/>
              </a:ext>
            </a:extLst>
          </p:cNvPr>
          <p:cNvGrpSpPr/>
          <p:nvPr/>
        </p:nvGrpSpPr>
        <p:grpSpPr>
          <a:xfrm rot="179567">
            <a:off x="9795474" y="1439899"/>
            <a:ext cx="1640151" cy="783331"/>
            <a:chOff x="7900685" y="2948356"/>
            <a:chExt cx="3062847" cy="1699846"/>
          </a:xfrm>
        </p:grpSpPr>
        <p:cxnSp>
          <p:nvCxnSpPr>
            <p:cNvPr id="17" name="Straight Arrow Connector 16">
              <a:extLst>
                <a:ext uri="{FF2B5EF4-FFF2-40B4-BE49-F238E27FC236}">
                  <a16:creationId xmlns:a16="http://schemas.microsoft.com/office/drawing/2014/main" id="{D81A88E8-FD2A-4BE9-45EE-E0D37C3EDA15}"/>
                </a:ext>
              </a:extLst>
            </p:cNvPr>
            <p:cNvCxnSpPr>
              <a:cxnSpLocks/>
            </p:cNvCxnSpPr>
            <p:nvPr/>
          </p:nvCxnSpPr>
          <p:spPr>
            <a:xfrm rot="21420433" flipH="1">
              <a:off x="7900685" y="4247896"/>
              <a:ext cx="933914" cy="3829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A red and white banner with a megaphone&#10;&#10;Description automatically generated">
              <a:extLst>
                <a:ext uri="{FF2B5EF4-FFF2-40B4-BE49-F238E27FC236}">
                  <a16:creationId xmlns:a16="http://schemas.microsoft.com/office/drawing/2014/main" id="{B8A7F3AF-398E-284E-9435-7BD6B41FDEE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92618" y="2948356"/>
              <a:ext cx="2870914" cy="1699846"/>
            </a:xfrm>
            <a:prstGeom prst="rect">
              <a:avLst/>
            </a:prstGeom>
          </p:spPr>
        </p:pic>
      </p:grpSp>
    </p:spTree>
    <p:extLst>
      <p:ext uri="{BB962C8B-B14F-4D97-AF65-F5344CB8AC3E}">
        <p14:creationId xmlns:p14="http://schemas.microsoft.com/office/powerpoint/2010/main" val="89036675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3653632-079B-2F77-74A6-262E3A676A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E673B1-414E-B098-7F4C-CB2DE9C287EA}"/>
              </a:ext>
            </a:extLst>
          </p:cNvPr>
          <p:cNvSpPr txBox="1">
            <a:spLocks/>
          </p:cNvSpPr>
          <p:nvPr/>
        </p:nvSpPr>
        <p:spPr>
          <a:xfrm>
            <a:off x="489421" y="5207938"/>
            <a:ext cx="11066691" cy="14301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pPr algn="ctr">
              <a:lnSpc>
                <a:spcPct val="109000"/>
              </a:lnSpc>
              <a:spcBef>
                <a:spcPts val="600"/>
              </a:spcBef>
            </a:pPr>
            <a:r>
              <a:rPr lang="en-US" sz="2800"/>
              <a:t>Center File Review Tracking Log</a:t>
            </a:r>
          </a:p>
          <a:p>
            <a:pPr algn="ctr">
              <a:lnSpc>
                <a:spcPct val="109000"/>
              </a:lnSpc>
              <a:spcBef>
                <a:spcPts val="600"/>
              </a:spcBef>
            </a:pPr>
            <a:r>
              <a:rPr lang="en-US" sz="2000">
                <a:solidFill>
                  <a:schemeClr val="bg1"/>
                </a:solidFill>
              </a:rPr>
              <a:t>Days in Review Calculations/Extensions Examples</a:t>
            </a:r>
          </a:p>
        </p:txBody>
      </p:sp>
      <p:sp>
        <p:nvSpPr>
          <p:cNvPr id="2" name="Slide Number Placeholder 1">
            <a:extLst>
              <a:ext uri="{FF2B5EF4-FFF2-40B4-BE49-F238E27FC236}">
                <a16:creationId xmlns:a16="http://schemas.microsoft.com/office/drawing/2014/main" id="{2B5DF786-13FE-7D76-2805-D22913B15C51}"/>
              </a:ext>
            </a:extLst>
          </p:cNvPr>
          <p:cNvSpPr>
            <a:spLocks noGrp="1"/>
          </p:cNvSpPr>
          <p:nvPr>
            <p:ph type="sldNum" sz="quarter" idx="4294967295"/>
          </p:nvPr>
        </p:nvSpPr>
        <p:spPr>
          <a:xfrm>
            <a:off x="8610600" y="6356350"/>
            <a:ext cx="2743200" cy="365125"/>
          </a:xfrm>
          <a:prstGeom prst="rect">
            <a:avLst/>
          </a:prstGeom>
          <a:noFill/>
        </p:spPr>
        <p:txBody>
          <a:bodyPr vert="horz" lIns="91440" tIns="45720" rIns="91440" bIns="45720" rtlCol="0" anchor="ctr">
            <a:normAutofit lnSpcReduction="10000"/>
          </a:bodyPr>
          <a:lstStyle/>
          <a:p>
            <a:pPr algn="r" defTabSz="457200">
              <a:spcAft>
                <a:spcPts val="600"/>
              </a:spcAft>
            </a:pPr>
            <a:fld id="{123689D9-3805-42FF-937B-98367326CB2A}" type="slidenum">
              <a:rPr lang="en-US">
                <a:solidFill>
                  <a:schemeClr val="tx1">
                    <a:alpha val="80000"/>
                  </a:schemeClr>
                </a:solidFill>
              </a:rPr>
              <a:pPr algn="r" defTabSz="457200">
                <a:spcAft>
                  <a:spcPts val="600"/>
                </a:spcAft>
              </a:pPr>
              <a:t>17</a:t>
            </a:fld>
            <a:endParaRPr lang="en-US">
              <a:solidFill>
                <a:schemeClr val="tx1">
                  <a:alpha val="80000"/>
                </a:schemeClr>
              </a:solidFill>
            </a:endParaRPr>
          </a:p>
        </p:txBody>
      </p:sp>
      <p:sp>
        <p:nvSpPr>
          <p:cNvPr id="14" name="Rectangle 13">
            <a:extLst>
              <a:ext uri="{FF2B5EF4-FFF2-40B4-BE49-F238E27FC236}">
                <a16:creationId xmlns:a16="http://schemas.microsoft.com/office/drawing/2014/main" id="{E2253CD0-8C45-A2A2-91A4-BEB6C84A28AE}"/>
              </a:ext>
            </a:extLst>
          </p:cNvPr>
          <p:cNvSpPr/>
          <p:nvPr/>
        </p:nvSpPr>
        <p:spPr>
          <a:xfrm>
            <a:off x="422476" y="190982"/>
            <a:ext cx="11262167" cy="6447099"/>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1">
            <a:extLst>
              <a:ext uri="{FF2B5EF4-FFF2-40B4-BE49-F238E27FC236}">
                <a16:creationId xmlns:a16="http://schemas.microsoft.com/office/drawing/2014/main" id="{8495073A-3738-3F24-72EF-62558F00264F}"/>
              </a:ext>
            </a:extLst>
          </p:cNvPr>
          <p:cNvSpPr txBox="1">
            <a:spLocks/>
          </p:cNvSpPr>
          <p:nvPr/>
        </p:nvSpPr>
        <p:spPr>
          <a:xfrm>
            <a:off x="8711756" y="5998097"/>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bg1">
                    <a:alpha val="80000"/>
                  </a:schemeClr>
                </a:solidFill>
              </a:rPr>
              <a:pPr algn="r" defTabSz="457200">
                <a:spcAft>
                  <a:spcPts val="600"/>
                </a:spcAft>
              </a:pPr>
              <a:t>17</a:t>
            </a:fld>
            <a:endParaRPr lang="en-US" sz="1200">
              <a:solidFill>
                <a:schemeClr val="bg1">
                  <a:alpha val="80000"/>
                </a:schemeClr>
              </a:solidFill>
            </a:endParaRPr>
          </a:p>
        </p:txBody>
      </p:sp>
      <p:pic>
        <p:nvPicPr>
          <p:cNvPr id="7" name="Picture 6">
            <a:extLst>
              <a:ext uri="{FF2B5EF4-FFF2-40B4-BE49-F238E27FC236}">
                <a16:creationId xmlns:a16="http://schemas.microsoft.com/office/drawing/2014/main" id="{9002FE52-025C-463D-B698-BB2E32CE7221}"/>
              </a:ext>
            </a:extLst>
          </p:cNvPr>
          <p:cNvPicPr>
            <a:picLocks noChangeAspect="1"/>
          </p:cNvPicPr>
          <p:nvPr/>
        </p:nvPicPr>
        <p:blipFill>
          <a:blip r:embed="rId3"/>
          <a:stretch>
            <a:fillRect/>
          </a:stretch>
        </p:blipFill>
        <p:spPr>
          <a:xfrm>
            <a:off x="642257" y="1435083"/>
            <a:ext cx="10711543" cy="2922592"/>
          </a:xfrm>
          <a:prstGeom prst="rect">
            <a:avLst/>
          </a:prstGeom>
        </p:spPr>
      </p:pic>
    </p:spTree>
    <p:extLst>
      <p:ext uri="{BB962C8B-B14F-4D97-AF65-F5344CB8AC3E}">
        <p14:creationId xmlns:p14="http://schemas.microsoft.com/office/powerpoint/2010/main" val="421596289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CE6B5-31CC-782C-72E2-3AA1853D36C8}"/>
              </a:ext>
            </a:extLst>
          </p:cNvPr>
          <p:cNvSpPr>
            <a:spLocks noGrp="1"/>
          </p:cNvSpPr>
          <p:nvPr>
            <p:ph type="title"/>
          </p:nvPr>
        </p:nvSpPr>
        <p:spPr/>
        <p:txBody>
          <a:bodyPr/>
          <a:lstStyle/>
          <a:p>
            <a:pPr algn="ctr"/>
            <a:r>
              <a:rPr lang="en-US"/>
              <a:t>Instructions and Guidance</a:t>
            </a:r>
            <a:br>
              <a:rPr lang="en-US"/>
            </a:br>
            <a:r>
              <a:rPr lang="en-US" sz="2400">
                <a:solidFill>
                  <a:schemeClr val="tx1"/>
                </a:solidFill>
              </a:rPr>
              <a:t>Embedded in Log</a:t>
            </a:r>
          </a:p>
        </p:txBody>
      </p:sp>
      <p:sp>
        <p:nvSpPr>
          <p:cNvPr id="9" name="Slide Number Placeholder 8">
            <a:extLst>
              <a:ext uri="{FF2B5EF4-FFF2-40B4-BE49-F238E27FC236}">
                <a16:creationId xmlns:a16="http://schemas.microsoft.com/office/drawing/2014/main" id="{8B339F83-5493-4FFE-A15C-567F0AF51FB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569586-4176-472B-BD2E-5ECB0777912A}" type="slidenum">
              <a:rPr lang="en-US" smtClean="0"/>
              <a:pPr/>
              <a:t>18</a:t>
            </a:fld>
            <a:endParaRPr lang="en-US"/>
          </a:p>
        </p:txBody>
      </p:sp>
      <p:pic>
        <p:nvPicPr>
          <p:cNvPr id="10" name="Picture 9">
            <a:extLst>
              <a:ext uri="{FF2B5EF4-FFF2-40B4-BE49-F238E27FC236}">
                <a16:creationId xmlns:a16="http://schemas.microsoft.com/office/drawing/2014/main" id="{39BCA9AD-9581-741F-9AC8-5BB33E25942A}"/>
              </a:ext>
            </a:extLst>
          </p:cNvPr>
          <p:cNvPicPr>
            <a:picLocks noChangeAspect="1"/>
          </p:cNvPicPr>
          <p:nvPr/>
        </p:nvPicPr>
        <p:blipFill>
          <a:blip r:embed="rId3"/>
          <a:srcRect r="17402"/>
          <a:stretch/>
        </p:blipFill>
        <p:spPr>
          <a:xfrm>
            <a:off x="6420106" y="2220442"/>
            <a:ext cx="4380988" cy="2773920"/>
          </a:xfrm>
          <a:prstGeom prst="rect">
            <a:avLst/>
          </a:prstGeom>
          <a:ln>
            <a:solidFill>
              <a:srgbClr val="0070C0"/>
            </a:solidFill>
          </a:ln>
        </p:spPr>
      </p:pic>
      <p:pic>
        <p:nvPicPr>
          <p:cNvPr id="23" name="Picture 22">
            <a:extLst>
              <a:ext uri="{FF2B5EF4-FFF2-40B4-BE49-F238E27FC236}">
                <a16:creationId xmlns:a16="http://schemas.microsoft.com/office/drawing/2014/main" id="{E8EA4AB0-C08C-857E-824C-EEBE5C85D37D}"/>
              </a:ext>
            </a:extLst>
          </p:cNvPr>
          <p:cNvPicPr>
            <a:picLocks noChangeAspect="1"/>
          </p:cNvPicPr>
          <p:nvPr/>
        </p:nvPicPr>
        <p:blipFill>
          <a:blip r:embed="rId4"/>
          <a:stretch>
            <a:fillRect/>
          </a:stretch>
        </p:blipFill>
        <p:spPr>
          <a:xfrm>
            <a:off x="1512371" y="1690688"/>
            <a:ext cx="3810330" cy="4221846"/>
          </a:xfrm>
          <a:prstGeom prst="rect">
            <a:avLst/>
          </a:prstGeom>
          <a:ln>
            <a:solidFill>
              <a:srgbClr val="0070C0"/>
            </a:solidFill>
          </a:ln>
        </p:spPr>
      </p:pic>
    </p:spTree>
    <p:extLst>
      <p:ext uri="{BB962C8B-B14F-4D97-AF65-F5344CB8AC3E}">
        <p14:creationId xmlns:p14="http://schemas.microsoft.com/office/powerpoint/2010/main" val="1717795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3EAD-549B-7789-B079-5F9E89A7F2B8}"/>
              </a:ext>
            </a:extLst>
          </p:cNvPr>
          <p:cNvSpPr>
            <a:spLocks noGrp="1"/>
          </p:cNvSpPr>
          <p:nvPr>
            <p:ph type="title"/>
          </p:nvPr>
        </p:nvSpPr>
        <p:spPr/>
        <p:txBody>
          <a:bodyPr>
            <a:normAutofit/>
          </a:bodyPr>
          <a:lstStyle/>
          <a:p>
            <a:pPr>
              <a:lnSpc>
                <a:spcPct val="109000"/>
              </a:lnSpc>
              <a:spcBef>
                <a:spcPts val="600"/>
              </a:spcBef>
            </a:pPr>
            <a:r>
              <a:rPr lang="en-US" sz="3600"/>
              <a:t>Center File Review Tracking Log Comments</a:t>
            </a:r>
            <a:br>
              <a:rPr lang="en-US"/>
            </a:br>
            <a:r>
              <a:rPr lang="en-US" sz="2400">
                <a:solidFill>
                  <a:schemeClr val="tx1"/>
                </a:solidFill>
              </a:rPr>
              <a:t>Acceptable or Unacceptable?</a:t>
            </a:r>
          </a:p>
        </p:txBody>
      </p:sp>
      <p:sp>
        <p:nvSpPr>
          <p:cNvPr id="4" name="Content Placeholder 3">
            <a:extLst>
              <a:ext uri="{FF2B5EF4-FFF2-40B4-BE49-F238E27FC236}">
                <a16:creationId xmlns:a16="http://schemas.microsoft.com/office/drawing/2014/main" id="{9836237E-85C0-42D7-9054-82F52B67A389}"/>
              </a:ext>
            </a:extLst>
          </p:cNvPr>
          <p:cNvSpPr>
            <a:spLocks noGrp="1"/>
          </p:cNvSpPr>
          <p:nvPr>
            <p:ph idx="1"/>
          </p:nvPr>
        </p:nvSpPr>
        <p:spPr>
          <a:xfrm>
            <a:off x="838200" y="1825625"/>
            <a:ext cx="9914468" cy="4667250"/>
          </a:xfrm>
        </p:spPr>
        <p:txBody>
          <a:bodyPr>
            <a:normAutofit fontScale="92500" lnSpcReduction="10000"/>
          </a:bodyPr>
          <a:lstStyle/>
          <a:p>
            <a:pPr>
              <a:spcBef>
                <a:spcPts val="1200"/>
              </a:spcBef>
            </a:pPr>
            <a:r>
              <a:rPr lang="en-US" dirty="0"/>
              <a:t>Awaiting receipt of IEP. (No final disposition noted.)</a:t>
            </a:r>
          </a:p>
          <a:p>
            <a:pPr>
              <a:spcBef>
                <a:spcPts val="1200"/>
              </a:spcBef>
            </a:pPr>
            <a:r>
              <a:rPr lang="en-US" dirty="0"/>
              <a:t>CMHC requested additional documentation and did not receive it. File returned to Admissions Services.</a:t>
            </a:r>
          </a:p>
          <a:p>
            <a:pPr>
              <a:spcBef>
                <a:spcPts val="1200"/>
              </a:spcBef>
            </a:pPr>
            <a:r>
              <a:rPr lang="en-US" dirty="0"/>
              <a:t>Applicant stated they got a job, so the file was returned to Admissions Services as a withdrawal of application on August 15, 2024. </a:t>
            </a:r>
          </a:p>
          <a:p>
            <a:pPr>
              <a:spcBef>
                <a:spcPts val="1200"/>
              </a:spcBef>
            </a:pPr>
            <a:r>
              <a:rPr lang="en-US" dirty="0"/>
              <a:t>File returned to Admissions Services as per Admissions Services staff request. </a:t>
            </a:r>
          </a:p>
          <a:p>
            <a:pPr>
              <a:spcBef>
                <a:spcPts val="1200"/>
              </a:spcBef>
            </a:pPr>
            <a:r>
              <a:rPr lang="en-US" dirty="0"/>
              <a:t>Applicant’s case worker called and informed center that applicant is incarcerated. File was returned to Admissions Services.</a:t>
            </a:r>
          </a:p>
          <a:p>
            <a:endParaRPr lang="en-US" dirty="0"/>
          </a:p>
        </p:txBody>
      </p:sp>
      <p:sp>
        <p:nvSpPr>
          <p:cNvPr id="5" name="Slide Number Placeholder 1">
            <a:extLst>
              <a:ext uri="{FF2B5EF4-FFF2-40B4-BE49-F238E27FC236}">
                <a16:creationId xmlns:a16="http://schemas.microsoft.com/office/drawing/2014/main" id="{53BD27FC-22DF-0F3E-0E04-0A8BA40B2964}"/>
              </a:ext>
            </a:extLst>
          </p:cNvPr>
          <p:cNvSpPr txBox="1">
            <a:spLocks/>
          </p:cNvSpPr>
          <p:nvPr/>
        </p:nvSpPr>
        <p:spPr>
          <a:xfrm>
            <a:off x="8610600" y="6362212"/>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19</a:t>
            </a:fld>
            <a:endParaRPr lang="en-US" sz="1200">
              <a:solidFill>
                <a:schemeClr val="tx1">
                  <a:alpha val="80000"/>
                </a:schemeClr>
              </a:solidFill>
            </a:endParaRPr>
          </a:p>
        </p:txBody>
      </p:sp>
      <p:pic>
        <p:nvPicPr>
          <p:cNvPr id="7" name="Graphic 6" descr="Thumbs up sign with solid fill">
            <a:extLst>
              <a:ext uri="{FF2B5EF4-FFF2-40B4-BE49-F238E27FC236}">
                <a16:creationId xmlns:a16="http://schemas.microsoft.com/office/drawing/2014/main" id="{0E21B701-B8E0-78F4-E6EF-FE5C342ABB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67798" y="3663461"/>
            <a:ext cx="567983" cy="567983"/>
          </a:xfrm>
          <a:prstGeom prst="rect">
            <a:avLst/>
          </a:prstGeom>
        </p:spPr>
      </p:pic>
      <p:pic>
        <p:nvPicPr>
          <p:cNvPr id="9" name="Graphic 8" descr="Thumbs Down with solid fill">
            <a:extLst>
              <a:ext uri="{FF2B5EF4-FFF2-40B4-BE49-F238E27FC236}">
                <a16:creationId xmlns:a16="http://schemas.microsoft.com/office/drawing/2014/main" id="{02F23C93-E81E-EA52-B80F-94844C1629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06804" y="1825625"/>
            <a:ext cx="632749" cy="632749"/>
          </a:xfrm>
          <a:prstGeom prst="rect">
            <a:avLst/>
          </a:prstGeom>
        </p:spPr>
      </p:pic>
      <p:pic>
        <p:nvPicPr>
          <p:cNvPr id="10" name="Graphic 9" descr="Thumbs Down with solid fill">
            <a:extLst>
              <a:ext uri="{FF2B5EF4-FFF2-40B4-BE49-F238E27FC236}">
                <a16:creationId xmlns:a16="http://schemas.microsoft.com/office/drawing/2014/main" id="{2EF065F8-7CFD-08AD-721E-A0D0485087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98065" y="2796251"/>
            <a:ext cx="632749" cy="632749"/>
          </a:xfrm>
          <a:prstGeom prst="rect">
            <a:avLst/>
          </a:prstGeom>
        </p:spPr>
      </p:pic>
      <p:pic>
        <p:nvPicPr>
          <p:cNvPr id="11" name="Graphic 10" descr="Thumbs Down with solid fill">
            <a:extLst>
              <a:ext uri="{FF2B5EF4-FFF2-40B4-BE49-F238E27FC236}">
                <a16:creationId xmlns:a16="http://schemas.microsoft.com/office/drawing/2014/main" id="{AC2D5431-710C-8AAB-CA54-B11E83BD1A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91804" y="4721225"/>
            <a:ext cx="632749" cy="632749"/>
          </a:xfrm>
          <a:prstGeom prst="rect">
            <a:avLst/>
          </a:prstGeom>
        </p:spPr>
      </p:pic>
      <p:pic>
        <p:nvPicPr>
          <p:cNvPr id="12" name="Graphic 11" descr="Thumbs Down with solid fill">
            <a:extLst>
              <a:ext uri="{FF2B5EF4-FFF2-40B4-BE49-F238E27FC236}">
                <a16:creationId xmlns:a16="http://schemas.microsoft.com/office/drawing/2014/main" id="{642490BE-9E3A-9853-0556-29C555BC6A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10600" y="5737863"/>
            <a:ext cx="632749" cy="632749"/>
          </a:xfrm>
          <a:prstGeom prst="rect">
            <a:avLst/>
          </a:prstGeom>
        </p:spPr>
      </p:pic>
    </p:spTree>
    <p:extLst>
      <p:ext uri="{BB962C8B-B14F-4D97-AF65-F5344CB8AC3E}">
        <p14:creationId xmlns:p14="http://schemas.microsoft.com/office/powerpoint/2010/main" val="357248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9614B5-C98D-49BE-830A-B77518C5C1FA}"/>
              </a:ext>
            </a:extLst>
          </p:cNvPr>
          <p:cNvSpPr/>
          <p:nvPr/>
        </p:nvSpPr>
        <p:spPr>
          <a:xfrm>
            <a:off x="-1" y="0"/>
            <a:ext cx="2675245"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00DA4C5-9854-472B-8C7E-0C08D54AFEE0}"/>
              </a:ext>
            </a:extLst>
          </p:cNvPr>
          <p:cNvSpPr txBox="1"/>
          <p:nvPr/>
        </p:nvSpPr>
        <p:spPr>
          <a:xfrm>
            <a:off x="195389" y="2487873"/>
            <a:ext cx="2348291" cy="1815882"/>
          </a:xfrm>
          <a:prstGeom prst="rect">
            <a:avLst/>
          </a:prstGeom>
          <a:noFill/>
        </p:spPr>
        <p:txBody>
          <a:bodyPr wrap="square" rtlCol="0">
            <a:spAutoFit/>
          </a:bodyPr>
          <a:lstStyle/>
          <a:p>
            <a:r>
              <a:rPr lang="en-US" sz="2800">
                <a:solidFill>
                  <a:schemeClr val="bg1"/>
                </a:solidFill>
                <a:latin typeface="+mj-lt"/>
                <a:cs typeface="Arial" panose="020B0604020202020204" pitchFamily="34" charset="0"/>
              </a:rPr>
              <a:t>Disability </a:t>
            </a:r>
          </a:p>
          <a:p>
            <a:r>
              <a:rPr lang="en-US" sz="2800">
                <a:solidFill>
                  <a:schemeClr val="bg1"/>
                </a:solidFill>
                <a:latin typeface="+mj-lt"/>
                <a:cs typeface="Arial" panose="020B0604020202020204" pitchFamily="34" charset="0"/>
              </a:rPr>
              <a:t>Coordinator </a:t>
            </a:r>
          </a:p>
          <a:p>
            <a:r>
              <a:rPr lang="en-US" sz="2800">
                <a:solidFill>
                  <a:schemeClr val="bg1"/>
                </a:solidFill>
                <a:latin typeface="+mj-lt"/>
                <a:cs typeface="Arial" panose="020B0604020202020204" pitchFamily="34" charset="0"/>
              </a:rPr>
              <a:t>Orientation </a:t>
            </a:r>
          </a:p>
          <a:p>
            <a:r>
              <a:rPr lang="en-US" sz="2800">
                <a:solidFill>
                  <a:schemeClr val="bg1"/>
                </a:solidFill>
                <a:latin typeface="+mj-lt"/>
                <a:cs typeface="Arial" panose="020B0604020202020204" pitchFamily="34" charset="0"/>
              </a:rPr>
              <a:t>Webinar Series</a:t>
            </a:r>
          </a:p>
        </p:txBody>
      </p:sp>
      <p:sp>
        <p:nvSpPr>
          <p:cNvPr id="28" name="Callout Text" hidden="1">
            <a:extLst>
              <a:ext uri="{FF2B5EF4-FFF2-40B4-BE49-F238E27FC236}">
                <a16:creationId xmlns:a16="http://schemas.microsoft.com/office/drawing/2014/main" id="{3E7D6E19-A3B5-4D62-A1DF-45CCB3543129}"/>
              </a:ext>
            </a:extLst>
          </p:cNvPr>
          <p:cNvSpPr/>
          <p:nvPr/>
        </p:nvSpPr>
        <p:spPr>
          <a:xfrm>
            <a:off x="2325134" y="144855"/>
            <a:ext cx="3674296" cy="2417275"/>
          </a:xfrm>
          <a:prstGeom prst="wedgeRectCallout">
            <a:avLst>
              <a:gd name="adj1" fmla="val 67651"/>
              <a:gd name="adj2" fmla="val 35598"/>
            </a:avLst>
          </a:prstGeom>
          <a:solidFill>
            <a:schemeClr val="tx2">
              <a:lumMod val="75000"/>
              <a:alpha val="88000"/>
            </a:schemeClr>
          </a:solidFill>
          <a:ln w="412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a:solidFill>
                  <a:srgbClr val="FF0000"/>
                </a:solidFill>
              </a:rPr>
              <a:t>NOTE: </a:t>
            </a:r>
            <a:r>
              <a:rPr lang="en-US" b="1">
                <a:solidFill>
                  <a:schemeClr val="bg2"/>
                </a:solidFill>
              </a:rPr>
              <a:t>TO CHANGE OUT THIS ICON</a:t>
            </a:r>
            <a:r>
              <a:rPr lang="en-US" sz="1900" b="1">
                <a:solidFill>
                  <a:schemeClr val="bg2"/>
                </a:solidFill>
              </a:rPr>
              <a:t> </a:t>
            </a:r>
            <a:r>
              <a:rPr lang="en-US" sz="1600" b="1">
                <a:solidFill>
                  <a:schemeClr val="bg2"/>
                </a:solidFill>
              </a:rPr>
              <a:t>OUT WITH YOUR OWN YOU MAY HAVE TO CLICK ON THE ICON A FEW TIMES TO HIGHLIGHT IT (SINCE IT IS IN A GROUP). ONCE HIGHLIGHTED…</a:t>
            </a:r>
            <a:br>
              <a:rPr lang="en-US" sz="1600" b="1">
                <a:solidFill>
                  <a:schemeClr val="bg2"/>
                </a:solidFill>
              </a:rPr>
            </a:br>
            <a:r>
              <a:rPr lang="en-US" sz="1600" b="1">
                <a:solidFill>
                  <a:schemeClr val="bg2"/>
                </a:solidFill>
              </a:rPr>
              <a:t>1*RIGHT CLICK ON TOP OF THE ICON.</a:t>
            </a:r>
          </a:p>
          <a:p>
            <a:pPr algn="ctr"/>
            <a:r>
              <a:rPr lang="en-US" sz="1600" b="1">
                <a:solidFill>
                  <a:schemeClr val="bg2"/>
                </a:solidFill>
              </a:rPr>
              <a:t>2*CHOOSE “CHANGE GRAPHIC”</a:t>
            </a:r>
          </a:p>
          <a:p>
            <a:pPr algn="ctr"/>
            <a:r>
              <a:rPr lang="en-US" sz="1600" b="1">
                <a:solidFill>
                  <a:schemeClr val="bg2"/>
                </a:solidFill>
              </a:rPr>
              <a:t>3* CHOOSE WHERE TO FIND YOUR NEW ICON OR PICTURE AND PLACE IT.</a:t>
            </a:r>
            <a:endParaRPr lang="en-US" sz="1600">
              <a:solidFill>
                <a:schemeClr val="bg2"/>
              </a:solidFill>
            </a:endParaRPr>
          </a:p>
        </p:txBody>
      </p:sp>
      <p:pic>
        <p:nvPicPr>
          <p:cNvPr id="11" name="Picture 10">
            <a:extLst>
              <a:ext uri="{FF2B5EF4-FFF2-40B4-BE49-F238E27FC236}">
                <a16:creationId xmlns:a16="http://schemas.microsoft.com/office/drawing/2014/main" id="{239B25F6-F678-8E9A-97FB-42CEBD8A801C}"/>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93828" y="5791104"/>
            <a:ext cx="1580322" cy="791507"/>
          </a:xfrm>
          <a:prstGeom prst="rect">
            <a:avLst/>
          </a:prstGeom>
        </p:spPr>
      </p:pic>
      <p:sp>
        <p:nvSpPr>
          <p:cNvPr id="3" name="Slide Number Placeholder 1">
            <a:extLst>
              <a:ext uri="{FF2B5EF4-FFF2-40B4-BE49-F238E27FC236}">
                <a16:creationId xmlns:a16="http://schemas.microsoft.com/office/drawing/2014/main" id="{872D73EA-6A45-AF1B-CF7A-4A6F9AC6A158}"/>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2</a:t>
            </a:fld>
            <a:endParaRPr lang="en-US" sz="1200">
              <a:solidFill>
                <a:schemeClr val="tx1">
                  <a:alpha val="80000"/>
                </a:schemeClr>
              </a:solidFill>
            </a:endParaRPr>
          </a:p>
        </p:txBody>
      </p:sp>
      <p:pic>
        <p:nvPicPr>
          <p:cNvPr id="13" name="Picture 12" descr="A red sign with white text&#10;&#10;Description automatically generated">
            <a:extLst>
              <a:ext uri="{FF2B5EF4-FFF2-40B4-BE49-F238E27FC236}">
                <a16:creationId xmlns:a16="http://schemas.microsoft.com/office/drawing/2014/main" id="{1049B296-3235-121F-75F3-40BDFA71F03E}"/>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2731841" y="162211"/>
            <a:ext cx="1294927" cy="994925"/>
          </a:xfrm>
          <a:prstGeom prst="rect">
            <a:avLst/>
          </a:prstGeom>
        </p:spPr>
      </p:pic>
      <p:pic>
        <p:nvPicPr>
          <p:cNvPr id="16" name="Picture 15">
            <a:extLst>
              <a:ext uri="{FF2B5EF4-FFF2-40B4-BE49-F238E27FC236}">
                <a16:creationId xmlns:a16="http://schemas.microsoft.com/office/drawing/2014/main" id="{20AADF48-1CA8-28CB-B1E7-D3CF9EEF46E0}"/>
              </a:ext>
            </a:extLst>
          </p:cNvPr>
          <p:cNvPicPr>
            <a:picLocks noChangeAspect="1"/>
          </p:cNvPicPr>
          <p:nvPr/>
        </p:nvPicPr>
        <p:blipFill>
          <a:blip r:embed="rId5"/>
          <a:srcRect t="3014"/>
          <a:stretch/>
        </p:blipFill>
        <p:spPr>
          <a:xfrm>
            <a:off x="4212943" y="70154"/>
            <a:ext cx="6609522" cy="6651321"/>
          </a:xfrm>
          <a:prstGeom prst="rect">
            <a:avLst/>
          </a:prstGeom>
          <a:ln>
            <a:solidFill>
              <a:schemeClr val="accent1"/>
            </a:solidFill>
          </a:ln>
        </p:spPr>
      </p:pic>
    </p:spTree>
    <p:extLst>
      <p:ext uri="{BB962C8B-B14F-4D97-AF65-F5344CB8AC3E}">
        <p14:creationId xmlns:p14="http://schemas.microsoft.com/office/powerpoint/2010/main" val="3069020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0" y="94"/>
            <a:ext cx="5161547" cy="68578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20</a:t>
            </a:fld>
            <a:endParaRPr lang="en-US">
              <a:solidFill>
                <a:schemeClr val="bg1"/>
              </a:solidFill>
            </a:endParaRPr>
          </a:p>
        </p:txBody>
      </p:sp>
      <p:sp>
        <p:nvSpPr>
          <p:cNvPr id="3" name="Slide Number Placeholder 5">
            <a:extLst>
              <a:ext uri="{FF2B5EF4-FFF2-40B4-BE49-F238E27FC236}">
                <a16:creationId xmlns:a16="http://schemas.microsoft.com/office/drawing/2014/main" id="{1C163B88-3D97-90AA-A797-E182EB91AD7C}"/>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20</a:t>
            </a:fld>
            <a:endParaRPr lang="en-US" sz="1200">
              <a:solidFill>
                <a:schemeClr val="bg1"/>
              </a:solidFill>
              <a:latin typeface="Arial" panose="020B0604020202020204" pitchFamily="34" charset="0"/>
              <a:cs typeface="Arial" panose="020B0604020202020204" pitchFamily="34" charset="0"/>
            </a:endParaRPr>
          </a:p>
        </p:txBody>
      </p:sp>
      <p:sp>
        <p:nvSpPr>
          <p:cNvPr id="11" name="제목 1">
            <a:extLst>
              <a:ext uri="{FF2B5EF4-FFF2-40B4-BE49-F238E27FC236}">
                <a16:creationId xmlns:a16="http://schemas.microsoft.com/office/drawing/2014/main" id="{FD6A4692-45F9-DC44-2BF8-1F31E19AFFE7}"/>
              </a:ext>
            </a:extLst>
          </p:cNvPr>
          <p:cNvSpPr>
            <a:spLocks noGrp="1"/>
          </p:cNvSpPr>
          <p:nvPr>
            <p:ph type="title"/>
          </p:nvPr>
        </p:nvSpPr>
        <p:spPr>
          <a:xfrm>
            <a:off x="462138" y="2433641"/>
            <a:ext cx="4237270" cy="1990718"/>
          </a:xfrm>
        </p:spPr>
        <p:txBody>
          <a:bodyPr/>
          <a:lstStyle/>
          <a:p>
            <a:r>
              <a:rPr lang="en-US" altLang="ko-KR">
                <a:solidFill>
                  <a:schemeClr val="bg1"/>
                </a:solidFill>
              </a:rPr>
              <a:t>Recommending Denial of Enrollment</a:t>
            </a:r>
            <a:br>
              <a:rPr lang="en-US" altLang="ko-KR">
                <a:solidFill>
                  <a:schemeClr val="bg1"/>
                </a:solidFill>
              </a:rPr>
            </a:br>
            <a:endParaRPr lang="en-US" altLang="ko-KR">
              <a:solidFill>
                <a:schemeClr val="accent2"/>
              </a:solidFill>
            </a:endParaRPr>
          </a:p>
        </p:txBody>
      </p:sp>
      <p:pic>
        <p:nvPicPr>
          <p:cNvPr id="10" name="Picture 9" descr="A compass pointing to decision&#10;&#10;Description automatically generated">
            <a:extLst>
              <a:ext uri="{FF2B5EF4-FFF2-40B4-BE49-F238E27FC236}">
                <a16:creationId xmlns:a16="http://schemas.microsoft.com/office/drawing/2014/main" id="{4341CC96-1DC9-2FC7-F2FB-24F1997CD5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61546" y="0"/>
            <a:ext cx="7030454" cy="6858000"/>
          </a:xfrm>
          <a:prstGeom prst="rect">
            <a:avLst/>
          </a:prstGeom>
        </p:spPr>
      </p:pic>
      <p:sp>
        <p:nvSpPr>
          <p:cNvPr id="2" name="Slide Number Placeholder 1">
            <a:extLst>
              <a:ext uri="{FF2B5EF4-FFF2-40B4-BE49-F238E27FC236}">
                <a16:creationId xmlns:a16="http://schemas.microsoft.com/office/drawing/2014/main" id="{CD3490A7-E118-2734-D644-322914C2E32D}"/>
              </a:ext>
            </a:extLst>
          </p:cNvPr>
          <p:cNvSpPr txBox="1">
            <a:spLocks/>
          </p:cNvSpPr>
          <p:nvPr/>
        </p:nvSpPr>
        <p:spPr>
          <a:xfrm>
            <a:off x="9029700" y="6350854"/>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20</a:t>
            </a:fld>
            <a:endParaRPr lang="en-US" sz="1200">
              <a:solidFill>
                <a:schemeClr val="tx1">
                  <a:alpha val="80000"/>
                </a:schemeClr>
              </a:solidFill>
            </a:endParaRPr>
          </a:p>
        </p:txBody>
      </p:sp>
    </p:spTree>
    <p:extLst>
      <p:ext uri="{BB962C8B-B14F-4D97-AF65-F5344CB8AC3E}">
        <p14:creationId xmlns:p14="http://schemas.microsoft.com/office/powerpoint/2010/main" val="446225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976269" y="691384"/>
            <a:ext cx="8628607" cy="646331"/>
          </a:xfrm>
          <a:prstGeom prst="rect">
            <a:avLst/>
          </a:prstGeom>
          <a:noFill/>
        </p:spPr>
        <p:txBody>
          <a:bodyPr wrap="square" rtlCol="0">
            <a:spAutoFit/>
          </a:bodyPr>
          <a:lstStyle/>
          <a:p>
            <a:r>
              <a:rPr lang="en-US" sz="3600">
                <a:latin typeface="Arial" panose="020B0604020202020204" pitchFamily="34" charset="0"/>
                <a:cs typeface="Arial" panose="020B0604020202020204" pitchFamily="34" charset="0"/>
              </a:rPr>
              <a:t>Eligibility Review </a:t>
            </a:r>
            <a:r>
              <a:rPr lang="en-US" sz="3600">
                <a:solidFill>
                  <a:srgbClr val="0070C0"/>
                </a:solidFill>
                <a:latin typeface="Arial" panose="020B0604020202020204" pitchFamily="34" charset="0"/>
                <a:cs typeface="Arial" panose="020B0604020202020204" pitchFamily="34" charset="0"/>
              </a:rPr>
              <a:t>Due to New Information</a:t>
            </a:r>
          </a:p>
        </p:txBody>
      </p:sp>
      <p:sp>
        <p:nvSpPr>
          <p:cNvPr id="23" name="TextBox 22">
            <a:extLst>
              <a:ext uri="{FF2B5EF4-FFF2-40B4-BE49-F238E27FC236}">
                <a16:creationId xmlns:a16="http://schemas.microsoft.com/office/drawing/2014/main" id="{99226541-6F21-4CD7-8FC7-CB5C059C539E}"/>
              </a:ext>
            </a:extLst>
          </p:cNvPr>
          <p:cNvSpPr txBox="1"/>
          <p:nvPr/>
        </p:nvSpPr>
        <p:spPr>
          <a:xfrm>
            <a:off x="3084422" y="1653457"/>
            <a:ext cx="7994749" cy="1537985"/>
          </a:xfrm>
          <a:prstGeom prst="rect">
            <a:avLst/>
          </a:prstGeom>
          <a:noFill/>
        </p:spPr>
        <p:txBody>
          <a:bodyPr wrap="square" lIns="0" rIns="0" rtlCol="0">
            <a:spAutoFit/>
          </a:bodyPr>
          <a:lstStyle/>
          <a:p>
            <a:pPr marL="457200" indent="-457200">
              <a:lnSpc>
                <a:spcPct val="114000"/>
              </a:lnSpc>
              <a:spcBef>
                <a:spcPts val="600"/>
              </a:spcBef>
              <a:buClr>
                <a:srgbClr val="32669A"/>
              </a:buClr>
              <a:buFont typeface="Wingdings" panose="05000000000000000000" pitchFamily="2" charset="2"/>
              <a:buChar char="§"/>
            </a:pPr>
            <a:r>
              <a:rPr lang="en-US" sz="2800"/>
              <a:t>Center applicant file review teams may only revisit the determination that an applicant is qualified for admission (i.e., an applicant’s eligibility status) if: </a:t>
            </a:r>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ko-Kore-KR" altLang="en-US"/>
          </a:p>
        </p:txBody>
      </p:sp>
      <p:sp>
        <p:nvSpPr>
          <p:cNvPr id="13" name="Rectangle 12">
            <a:extLst>
              <a:ext uri="{FF2B5EF4-FFF2-40B4-BE49-F238E27FC236}">
                <a16:creationId xmlns:a16="http://schemas.microsoft.com/office/drawing/2014/main" id="{E1C81B43-9704-4544-B441-38949DEE9B90}"/>
              </a:ext>
            </a:extLst>
          </p:cNvPr>
          <p:cNvSpPr/>
          <p:nvPr/>
        </p:nvSpPr>
        <p:spPr>
          <a:xfrm>
            <a:off x="171738" y="5147920"/>
            <a:ext cx="2441358" cy="75964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AB0CD6-4F01-32C3-31D0-C6C391DD1DE0}"/>
              </a:ext>
            </a:extLst>
          </p:cNvPr>
          <p:cNvSpPr txBox="1"/>
          <p:nvPr/>
        </p:nvSpPr>
        <p:spPr>
          <a:xfrm>
            <a:off x="337722" y="5343075"/>
            <a:ext cx="2109390" cy="369332"/>
          </a:xfrm>
          <a:prstGeom prst="rect">
            <a:avLst/>
          </a:prstGeom>
          <a:noFill/>
        </p:spPr>
        <p:txBody>
          <a:bodyPr wrap="square" rtlCol="0">
            <a:spAutoFit/>
          </a:bodyPr>
          <a:lstStyle/>
          <a:p>
            <a:pPr algn="ctr"/>
            <a:r>
              <a:rPr lang="en-US" dirty="0">
                <a:solidFill>
                  <a:schemeClr val="bg1"/>
                </a:solidFill>
              </a:rPr>
              <a:t>PRH 1:1.5(R1)(a) </a:t>
            </a:r>
          </a:p>
        </p:txBody>
      </p:sp>
      <p:pic>
        <p:nvPicPr>
          <p:cNvPr id="14" name="Picture 13" descr="A person working on her computer&#10;&#10;Description automatically generated with low confidence">
            <a:extLst>
              <a:ext uri="{FF2B5EF4-FFF2-40B4-BE49-F238E27FC236}">
                <a16:creationId xmlns:a16="http://schemas.microsoft.com/office/drawing/2014/main" id="{4F283CCA-5724-FF1E-5214-1DAF7A53A2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738" y="1429881"/>
            <a:ext cx="2441358" cy="3668358"/>
          </a:xfrm>
          <a:prstGeom prst="rect">
            <a:avLst/>
          </a:prstGeom>
        </p:spPr>
      </p:pic>
      <p:sp>
        <p:nvSpPr>
          <p:cNvPr id="4" name="Rectangle 3">
            <a:extLst>
              <a:ext uri="{FF2B5EF4-FFF2-40B4-BE49-F238E27FC236}">
                <a16:creationId xmlns:a16="http://schemas.microsoft.com/office/drawing/2014/main" id="{F4854653-FC1F-18D5-4839-C707D8050AA9}"/>
              </a:ext>
            </a:extLst>
          </p:cNvPr>
          <p:cNvSpPr/>
          <p:nvPr/>
        </p:nvSpPr>
        <p:spPr>
          <a:xfrm>
            <a:off x="3248086" y="3429000"/>
            <a:ext cx="3832550" cy="2927350"/>
          </a:xfrm>
          <a:prstGeom prst="rect">
            <a:avLst/>
          </a:prstGeom>
          <a:solidFill>
            <a:srgbClr val="0070C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114300" lvl="1" algn="ctr">
              <a:lnSpc>
                <a:spcPct val="114000"/>
              </a:lnSpc>
              <a:spcBef>
                <a:spcPts val="600"/>
              </a:spcBef>
              <a:buClr>
                <a:schemeClr val="accent1"/>
              </a:buClr>
              <a:tabLst>
                <a:tab pos="3657600" algn="l"/>
              </a:tabLst>
            </a:pPr>
            <a:r>
              <a:rPr lang="en-US" sz="2000">
                <a:solidFill>
                  <a:schemeClr val="bg1"/>
                </a:solidFill>
              </a:rPr>
              <a:t>There is new information presented that Admissions Services staff </a:t>
            </a:r>
            <a:r>
              <a:rPr lang="en-US" sz="2000" b="1" u="sng">
                <a:solidFill>
                  <a:schemeClr val="bg1"/>
                </a:solidFill>
              </a:rPr>
              <a:t>could not have reasonably known</a:t>
            </a:r>
            <a:r>
              <a:rPr lang="en-US" sz="2000" b="1">
                <a:solidFill>
                  <a:schemeClr val="bg1"/>
                </a:solidFill>
              </a:rPr>
              <a:t> </a:t>
            </a:r>
            <a:r>
              <a:rPr lang="en-US" sz="2000">
                <a:solidFill>
                  <a:schemeClr val="bg1"/>
                </a:solidFill>
              </a:rPr>
              <a:t>at the time the applicant’s qualification for admission was established.</a:t>
            </a:r>
          </a:p>
        </p:txBody>
      </p:sp>
      <p:sp>
        <p:nvSpPr>
          <p:cNvPr id="5" name="Rectangle 4">
            <a:extLst>
              <a:ext uri="{FF2B5EF4-FFF2-40B4-BE49-F238E27FC236}">
                <a16:creationId xmlns:a16="http://schemas.microsoft.com/office/drawing/2014/main" id="{6F866768-12EE-C1FD-27C8-CB3038923765}"/>
              </a:ext>
            </a:extLst>
          </p:cNvPr>
          <p:cNvSpPr/>
          <p:nvPr/>
        </p:nvSpPr>
        <p:spPr>
          <a:xfrm>
            <a:off x="7246620" y="3429000"/>
            <a:ext cx="3832551" cy="2927350"/>
          </a:xfrm>
          <a:prstGeom prst="rect">
            <a:avLst/>
          </a:prstGeom>
          <a:solidFill>
            <a:srgbClr val="0070C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57150" lvl="1" algn="ctr">
              <a:lnSpc>
                <a:spcPct val="114000"/>
              </a:lnSpc>
              <a:spcBef>
                <a:spcPts val="600"/>
              </a:spcBef>
              <a:buClr>
                <a:schemeClr val="accent1"/>
              </a:buClr>
            </a:pPr>
            <a:r>
              <a:rPr lang="en-US" sz="2000" dirty="0">
                <a:solidFill>
                  <a:schemeClr val="bg1"/>
                </a:solidFill>
              </a:rPr>
              <a:t>The new information (e.g., incarceration after certification of eligibility, court action pending, etc.) indicates that the applicant offered enrollment </a:t>
            </a:r>
            <a:r>
              <a:rPr lang="en-US" sz="2000" b="1" u="sng" dirty="0">
                <a:solidFill>
                  <a:schemeClr val="bg1"/>
                </a:solidFill>
              </a:rPr>
              <a:t>may no longer meet an eligibility requirement</a:t>
            </a:r>
            <a:r>
              <a:rPr lang="en-US" sz="2000" dirty="0">
                <a:solidFill>
                  <a:schemeClr val="bg1"/>
                </a:solidFill>
              </a:rPr>
              <a:t>.</a:t>
            </a:r>
          </a:p>
          <a:p>
            <a:pPr algn="ctr"/>
            <a:endParaRPr lang="en-US" dirty="0"/>
          </a:p>
        </p:txBody>
      </p:sp>
      <p:sp>
        <p:nvSpPr>
          <p:cNvPr id="7" name="Slide Number Placeholder 1">
            <a:extLst>
              <a:ext uri="{FF2B5EF4-FFF2-40B4-BE49-F238E27FC236}">
                <a16:creationId xmlns:a16="http://schemas.microsoft.com/office/drawing/2014/main" id="{76BDD017-AFCC-9F22-62F7-BC2E7C7E4815}"/>
              </a:ext>
            </a:extLst>
          </p:cNvPr>
          <p:cNvSpPr txBox="1">
            <a:spLocks/>
          </p:cNvSpPr>
          <p:nvPr/>
        </p:nvSpPr>
        <p:spPr>
          <a:xfrm>
            <a:off x="8861676" y="6347069"/>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21</a:t>
            </a:fld>
            <a:endParaRPr lang="en-US" sz="1200">
              <a:solidFill>
                <a:schemeClr val="tx1">
                  <a:alpha val="80000"/>
                </a:schemeClr>
              </a:solidFill>
            </a:endParaRPr>
          </a:p>
        </p:txBody>
      </p:sp>
    </p:spTree>
    <p:extLst>
      <p:ext uri="{BB962C8B-B14F-4D97-AF65-F5344CB8AC3E}">
        <p14:creationId xmlns:p14="http://schemas.microsoft.com/office/powerpoint/2010/main" val="141534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907439" y="691384"/>
            <a:ext cx="8278556" cy="646331"/>
          </a:xfrm>
          <a:prstGeom prst="rect">
            <a:avLst/>
          </a:prstGeom>
          <a:noFill/>
        </p:spPr>
        <p:txBody>
          <a:bodyPr wrap="square" rtlCol="0">
            <a:spAutoFit/>
          </a:bodyPr>
          <a:lstStyle/>
          <a:p>
            <a:r>
              <a:rPr lang="en-US" sz="3600">
                <a:latin typeface="Arial" panose="020B0604020202020204" pitchFamily="34" charset="0"/>
                <a:cs typeface="Arial" panose="020B0604020202020204" pitchFamily="34" charset="0"/>
              </a:rPr>
              <a:t>Eligibility Due to </a:t>
            </a:r>
            <a:r>
              <a:rPr lang="en-US" sz="3600">
                <a:solidFill>
                  <a:srgbClr val="0070C0"/>
                </a:solidFill>
                <a:latin typeface="Arial" panose="020B0604020202020204" pitchFamily="34" charset="0"/>
                <a:cs typeface="Arial" panose="020B0604020202020204" pitchFamily="34" charset="0"/>
              </a:rPr>
              <a:t>Disability Status</a:t>
            </a:r>
          </a:p>
        </p:txBody>
      </p:sp>
      <p:sp>
        <p:nvSpPr>
          <p:cNvPr id="23" name="TextBox 22">
            <a:extLst>
              <a:ext uri="{FF2B5EF4-FFF2-40B4-BE49-F238E27FC236}">
                <a16:creationId xmlns:a16="http://schemas.microsoft.com/office/drawing/2014/main" id="{99226541-6F21-4CD7-8FC7-CB5C059C539E}"/>
              </a:ext>
            </a:extLst>
          </p:cNvPr>
          <p:cNvSpPr txBox="1"/>
          <p:nvPr/>
        </p:nvSpPr>
        <p:spPr>
          <a:xfrm>
            <a:off x="3084422" y="1653457"/>
            <a:ext cx="7994749" cy="3866828"/>
          </a:xfrm>
          <a:prstGeom prst="rect">
            <a:avLst/>
          </a:prstGeom>
          <a:noFill/>
        </p:spPr>
        <p:txBody>
          <a:bodyPr wrap="square" lIns="0" rIns="0" rtlCol="0">
            <a:spAutoFit/>
          </a:bodyPr>
          <a:lstStyle/>
          <a:p>
            <a:pPr marL="457200" indent="-457200">
              <a:lnSpc>
                <a:spcPct val="114000"/>
              </a:lnSpc>
              <a:spcBef>
                <a:spcPts val="600"/>
              </a:spcBef>
              <a:buClr>
                <a:srgbClr val="32669A"/>
              </a:buClr>
              <a:buFont typeface="Wingdings" panose="05000000000000000000" pitchFamily="2" charset="2"/>
              <a:buChar char="§"/>
            </a:pPr>
            <a:r>
              <a:rPr lang="en-US" sz="2800"/>
              <a:t>If the applicant is or will be </a:t>
            </a:r>
            <a:r>
              <a:rPr lang="en-US" sz="2800" b="1">
                <a:solidFill>
                  <a:srgbClr val="32669A"/>
                </a:solidFill>
              </a:rPr>
              <a:t>older than 24 years old </a:t>
            </a:r>
            <a:r>
              <a:rPr lang="en-US" sz="2800"/>
              <a:t>on the date of enrollment, the maximum age limit may be waived if the applicant is a person with a disability.</a:t>
            </a:r>
          </a:p>
          <a:p>
            <a:pPr marL="457200" indent="-457200">
              <a:lnSpc>
                <a:spcPct val="114000"/>
              </a:lnSpc>
              <a:spcBef>
                <a:spcPts val="600"/>
              </a:spcBef>
              <a:buClr>
                <a:srgbClr val="32669A"/>
              </a:buClr>
              <a:buFont typeface="Wingdings" panose="05000000000000000000" pitchFamily="2" charset="2"/>
              <a:buChar char="§"/>
            </a:pPr>
            <a:r>
              <a:rPr lang="en-US" sz="2800"/>
              <a:t>If the applicant would </a:t>
            </a:r>
            <a:r>
              <a:rPr lang="en-US" sz="2800" b="1"/>
              <a:t>not</a:t>
            </a:r>
            <a:r>
              <a:rPr lang="en-US" sz="2800"/>
              <a:t> meet the </a:t>
            </a:r>
            <a:r>
              <a:rPr lang="en-US" sz="2800" b="1">
                <a:solidFill>
                  <a:srgbClr val="32669A"/>
                </a:solidFill>
              </a:rPr>
              <a:t>low-income requirement</a:t>
            </a:r>
            <a:r>
              <a:rPr lang="en-US" sz="2800">
                <a:solidFill>
                  <a:srgbClr val="32669A"/>
                </a:solidFill>
              </a:rPr>
              <a:t> </a:t>
            </a:r>
            <a:r>
              <a:rPr lang="en-US" sz="2800"/>
              <a:t>unless the applicant is considered a “family of one” because of a disability.</a:t>
            </a:r>
          </a:p>
          <a:p>
            <a:pPr>
              <a:lnSpc>
                <a:spcPts val="2200"/>
              </a:lnSpc>
            </a:pPr>
            <a:endParaRPr lang="en-US" sz="1400" b="1">
              <a:solidFill>
                <a:schemeClr val="tx2">
                  <a:lumMod val="75000"/>
                  <a:lumOff val="25000"/>
                </a:schemeClr>
              </a:solidFill>
              <a:latin typeface="Calibri Light" panose="020F0302020204030204" pitchFamily="34" charset="0"/>
            </a:endParaRPr>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ko-Kore-KR" altLang="en-US"/>
          </a:p>
        </p:txBody>
      </p:sp>
      <p:sp>
        <p:nvSpPr>
          <p:cNvPr id="13" name="Rectangle 12">
            <a:extLst>
              <a:ext uri="{FF2B5EF4-FFF2-40B4-BE49-F238E27FC236}">
                <a16:creationId xmlns:a16="http://schemas.microsoft.com/office/drawing/2014/main" id="{E1C81B43-9704-4544-B441-38949DEE9B90}"/>
              </a:ext>
            </a:extLst>
          </p:cNvPr>
          <p:cNvSpPr/>
          <p:nvPr/>
        </p:nvSpPr>
        <p:spPr>
          <a:xfrm>
            <a:off x="171738" y="5147920"/>
            <a:ext cx="2441358" cy="75964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AB0CD6-4F01-32C3-31D0-C6C391DD1DE0}"/>
              </a:ext>
            </a:extLst>
          </p:cNvPr>
          <p:cNvSpPr txBox="1"/>
          <p:nvPr/>
        </p:nvSpPr>
        <p:spPr>
          <a:xfrm>
            <a:off x="317094" y="5208112"/>
            <a:ext cx="2109390" cy="646331"/>
          </a:xfrm>
          <a:prstGeom prst="rect">
            <a:avLst/>
          </a:prstGeom>
          <a:noFill/>
        </p:spPr>
        <p:txBody>
          <a:bodyPr wrap="square" rtlCol="0">
            <a:spAutoFit/>
          </a:bodyPr>
          <a:lstStyle/>
          <a:p>
            <a:pPr algn="ctr"/>
            <a:r>
              <a:rPr lang="en-US" dirty="0">
                <a:solidFill>
                  <a:schemeClr val="bg1"/>
                </a:solidFill>
              </a:rPr>
              <a:t>PRH 1: 1.2 (R3)(b)(1)</a:t>
            </a:r>
          </a:p>
          <a:p>
            <a:pPr algn="ctr"/>
            <a:r>
              <a:rPr lang="en-US" dirty="0">
                <a:solidFill>
                  <a:schemeClr val="bg1"/>
                </a:solidFill>
              </a:rPr>
              <a:t>PRH 1: 1.5 (R8)</a:t>
            </a:r>
          </a:p>
        </p:txBody>
      </p:sp>
      <p:pic>
        <p:nvPicPr>
          <p:cNvPr id="10" name="Picture 9" descr="A person working on a machine&#10;&#10;Description automatically generated with medium confidence">
            <a:extLst>
              <a:ext uri="{FF2B5EF4-FFF2-40B4-BE49-F238E27FC236}">
                <a16:creationId xmlns:a16="http://schemas.microsoft.com/office/drawing/2014/main" id="{6E0B38B4-D111-D86F-B340-17F258EB09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739" y="1398587"/>
            <a:ext cx="2441358" cy="3668358"/>
          </a:xfrm>
          <a:prstGeom prst="rect">
            <a:avLst/>
          </a:prstGeom>
        </p:spPr>
      </p:pic>
      <p:sp>
        <p:nvSpPr>
          <p:cNvPr id="3" name="Slide Number Placeholder 5">
            <a:extLst>
              <a:ext uri="{FF2B5EF4-FFF2-40B4-BE49-F238E27FC236}">
                <a16:creationId xmlns:a16="http://schemas.microsoft.com/office/drawing/2014/main" id="{C0256692-6B9D-0F8C-5F28-4E9B5DA5CC8D}"/>
              </a:ext>
            </a:extLst>
          </p:cNvPr>
          <p:cNvSpPr txBox="1">
            <a:spLocks/>
          </p:cNvSpPr>
          <p:nvPr/>
        </p:nvSpPr>
        <p:spPr>
          <a:xfrm>
            <a:off x="8610600" y="636698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cs typeface="Arial" panose="020B0604020202020204" pitchFamily="34" charset="0"/>
              </a:rPr>
              <a:pPr algn="r"/>
              <a:t>22</a:t>
            </a:fld>
            <a:endParaRPr lang="en-US" sz="1200">
              <a:cs typeface="Arial" panose="020B0604020202020204" pitchFamily="34" charset="0"/>
            </a:endParaRPr>
          </a:p>
        </p:txBody>
      </p:sp>
    </p:spTree>
    <p:extLst>
      <p:ext uri="{BB962C8B-B14F-4D97-AF65-F5344CB8AC3E}">
        <p14:creationId xmlns:p14="http://schemas.microsoft.com/office/powerpoint/2010/main" val="2795320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946770" y="691384"/>
            <a:ext cx="8278556" cy="646331"/>
          </a:xfrm>
          <a:prstGeom prst="rect">
            <a:avLst/>
          </a:prstGeom>
          <a:noFill/>
        </p:spPr>
        <p:txBody>
          <a:bodyPr wrap="square" rtlCol="0">
            <a:spAutoFit/>
          </a:bodyPr>
          <a:lstStyle/>
          <a:p>
            <a:r>
              <a:rPr lang="en-US" sz="3600">
                <a:solidFill>
                  <a:srgbClr val="0070C0"/>
                </a:solidFill>
                <a:latin typeface="Arial" panose="020B0604020202020204" pitchFamily="34" charset="0"/>
                <a:cs typeface="Arial" panose="020B0604020202020204" pitchFamily="34" charset="0"/>
              </a:rPr>
              <a:t>Health Care Needs </a:t>
            </a:r>
          </a:p>
        </p:txBody>
      </p:sp>
      <p:sp>
        <p:nvSpPr>
          <p:cNvPr id="23" name="TextBox 22">
            <a:extLst>
              <a:ext uri="{FF2B5EF4-FFF2-40B4-BE49-F238E27FC236}">
                <a16:creationId xmlns:a16="http://schemas.microsoft.com/office/drawing/2014/main" id="{99226541-6F21-4CD7-8FC7-CB5C059C539E}"/>
              </a:ext>
            </a:extLst>
          </p:cNvPr>
          <p:cNvSpPr txBox="1"/>
          <p:nvPr/>
        </p:nvSpPr>
        <p:spPr>
          <a:xfrm>
            <a:off x="3084422" y="1653457"/>
            <a:ext cx="7994749" cy="4077206"/>
          </a:xfrm>
          <a:prstGeom prst="rect">
            <a:avLst/>
          </a:prstGeom>
          <a:noFill/>
        </p:spPr>
        <p:txBody>
          <a:bodyPr wrap="square" lIns="0" rIns="0" rtlCol="0">
            <a:spAutoFit/>
          </a:bodyPr>
          <a:lstStyle/>
          <a:p>
            <a:pPr marL="457200" indent="-457200">
              <a:lnSpc>
                <a:spcPct val="114000"/>
              </a:lnSpc>
              <a:spcBef>
                <a:spcPts val="600"/>
              </a:spcBef>
              <a:buClr>
                <a:srgbClr val="32669A"/>
              </a:buClr>
              <a:buFont typeface="Wingdings" panose="05000000000000000000" pitchFamily="2" charset="2"/>
              <a:buChar char="§"/>
            </a:pPr>
            <a:r>
              <a:rPr lang="en-US" sz="2800"/>
              <a:t>A Health Care Needs Assessment (HCNA) is conducted for an applicant if the </a:t>
            </a:r>
            <a:r>
              <a:rPr lang="en-US" sz="2800" b="1"/>
              <a:t>qualified health professional</a:t>
            </a:r>
            <a:r>
              <a:rPr lang="en-US" sz="2800"/>
              <a:t> on the File Review Team determines that:</a:t>
            </a:r>
          </a:p>
          <a:p>
            <a:pPr marL="914400" lvl="1" indent="-457200">
              <a:lnSpc>
                <a:spcPct val="114000"/>
              </a:lnSpc>
              <a:spcBef>
                <a:spcPts val="600"/>
              </a:spcBef>
              <a:buClr>
                <a:srgbClr val="32669A"/>
              </a:buClr>
              <a:buFont typeface="Wingdings" panose="05000000000000000000" pitchFamily="2" charset="2"/>
              <a:buChar char="§"/>
            </a:pPr>
            <a:r>
              <a:rPr lang="en-US" sz="2400"/>
              <a:t>The applicant’s health care nee</a:t>
            </a:r>
            <a:r>
              <a:rPr lang="en-US" sz="2400">
                <a:solidFill>
                  <a:schemeClr val="tx2">
                    <a:lumMod val="75000"/>
                    <a:lumOff val="25000"/>
                  </a:schemeClr>
                </a:solidFill>
              </a:rPr>
              <a:t>ds </a:t>
            </a:r>
            <a:r>
              <a:rPr lang="en-US" sz="2400" b="1">
                <a:solidFill>
                  <a:srgbClr val="32669A"/>
                </a:solidFill>
              </a:rPr>
              <a:t>may not be manageable through the basic healthcare services</a:t>
            </a:r>
            <a:r>
              <a:rPr lang="en-US" sz="2400">
                <a:solidFill>
                  <a:schemeClr val="tx2">
                    <a:lumMod val="75000"/>
                    <a:lumOff val="25000"/>
                  </a:schemeClr>
                </a:solidFill>
              </a:rPr>
              <a:t> </a:t>
            </a:r>
            <a:r>
              <a:rPr lang="en-US" sz="2400"/>
              <a:t>provided for in Exhibit 2-4, Job Corps Basic Health Responsibilities.</a:t>
            </a:r>
          </a:p>
          <a:p>
            <a:pPr>
              <a:lnSpc>
                <a:spcPts val="2200"/>
              </a:lnSpc>
            </a:pPr>
            <a:endParaRPr lang="en-US" sz="1400" b="1">
              <a:solidFill>
                <a:schemeClr val="tx2">
                  <a:lumMod val="75000"/>
                  <a:lumOff val="25000"/>
                </a:schemeClr>
              </a:solidFill>
              <a:latin typeface="Calibri Light" panose="020F0302020204030204" pitchFamily="34" charset="0"/>
            </a:endParaRPr>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ko-Kore-KR" altLang="en-US">
              <a:solidFill>
                <a:srgbClr val="0070C0"/>
              </a:solidFill>
            </a:endParaRPr>
          </a:p>
        </p:txBody>
      </p:sp>
      <p:sp>
        <p:nvSpPr>
          <p:cNvPr id="13" name="Rectangle 12">
            <a:extLst>
              <a:ext uri="{FF2B5EF4-FFF2-40B4-BE49-F238E27FC236}">
                <a16:creationId xmlns:a16="http://schemas.microsoft.com/office/drawing/2014/main" id="{E1C81B43-9704-4544-B441-38949DEE9B90}"/>
              </a:ext>
            </a:extLst>
          </p:cNvPr>
          <p:cNvSpPr/>
          <p:nvPr/>
        </p:nvSpPr>
        <p:spPr>
          <a:xfrm>
            <a:off x="171738" y="5147919"/>
            <a:ext cx="2441358" cy="1075899"/>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AB0CD6-4F01-32C3-31D0-C6C391DD1DE0}"/>
              </a:ext>
            </a:extLst>
          </p:cNvPr>
          <p:cNvSpPr txBox="1"/>
          <p:nvPr/>
        </p:nvSpPr>
        <p:spPr>
          <a:xfrm>
            <a:off x="317094" y="5208112"/>
            <a:ext cx="2109390" cy="923330"/>
          </a:xfrm>
          <a:prstGeom prst="rect">
            <a:avLst/>
          </a:prstGeom>
          <a:noFill/>
        </p:spPr>
        <p:txBody>
          <a:bodyPr wrap="square" rtlCol="0">
            <a:spAutoFit/>
          </a:bodyPr>
          <a:lstStyle/>
          <a:p>
            <a:pPr algn="ctr"/>
            <a:r>
              <a:rPr lang="en-US" dirty="0">
                <a:solidFill>
                  <a:schemeClr val="bg1"/>
                </a:solidFill>
              </a:rPr>
              <a:t>PRH 1: 1.5 (R6)(a)</a:t>
            </a:r>
          </a:p>
          <a:p>
            <a:pPr algn="ctr"/>
            <a:r>
              <a:rPr lang="en-US" dirty="0">
                <a:solidFill>
                  <a:schemeClr val="bg1"/>
                </a:solidFill>
              </a:rPr>
              <a:t>Exhibit 2-4</a:t>
            </a:r>
          </a:p>
          <a:p>
            <a:pPr algn="ctr"/>
            <a:r>
              <a:rPr lang="en-US" dirty="0">
                <a:solidFill>
                  <a:schemeClr val="bg1"/>
                </a:solidFill>
              </a:rPr>
              <a:t>Form 2-05</a:t>
            </a:r>
          </a:p>
        </p:txBody>
      </p:sp>
      <p:pic>
        <p:nvPicPr>
          <p:cNvPr id="4" name="Picture 3" descr="A person sitting on a couch holding a tablet&#10;&#10;Description automatically generated with medium confidence">
            <a:extLst>
              <a:ext uri="{FF2B5EF4-FFF2-40B4-BE49-F238E27FC236}">
                <a16:creationId xmlns:a16="http://schemas.microsoft.com/office/drawing/2014/main" id="{46437A25-8AE1-7013-94B4-6D93BFBE82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738" y="1447378"/>
            <a:ext cx="2441358" cy="3668358"/>
          </a:xfrm>
          <a:prstGeom prst="rect">
            <a:avLst/>
          </a:prstGeom>
        </p:spPr>
      </p:pic>
      <p:sp>
        <p:nvSpPr>
          <p:cNvPr id="7" name="Slide Number Placeholder 5">
            <a:extLst>
              <a:ext uri="{FF2B5EF4-FFF2-40B4-BE49-F238E27FC236}">
                <a16:creationId xmlns:a16="http://schemas.microsoft.com/office/drawing/2014/main" id="{1F008832-0964-BCAF-70F2-F75F77169277}"/>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cs typeface="Arial" panose="020B0604020202020204" pitchFamily="34" charset="0"/>
              </a:rPr>
              <a:pPr algn="r"/>
              <a:t>23</a:t>
            </a:fld>
            <a:endParaRPr lang="en-US" sz="1200">
              <a:cs typeface="Arial" panose="020B0604020202020204" pitchFamily="34" charset="0"/>
            </a:endParaRPr>
          </a:p>
        </p:txBody>
      </p:sp>
    </p:spTree>
    <p:extLst>
      <p:ext uri="{BB962C8B-B14F-4D97-AF65-F5344CB8AC3E}">
        <p14:creationId xmlns:p14="http://schemas.microsoft.com/office/powerpoint/2010/main" val="1714193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976270" y="691384"/>
            <a:ext cx="8278556" cy="769441"/>
          </a:xfrm>
          <a:prstGeom prst="rect">
            <a:avLst/>
          </a:prstGeom>
          <a:noFill/>
        </p:spPr>
        <p:txBody>
          <a:bodyPr wrap="square" rtlCol="0">
            <a:spAutoFit/>
          </a:bodyPr>
          <a:lstStyle/>
          <a:p>
            <a:r>
              <a:rPr lang="en-US" sz="4400" b="1">
                <a:solidFill>
                  <a:srgbClr val="0070C0"/>
                </a:solidFill>
                <a:latin typeface="+mj-lt"/>
                <a:cs typeface="Arial" panose="020B0604020202020204" pitchFamily="34" charset="0"/>
              </a:rPr>
              <a:t>Direct Threat to Others</a:t>
            </a:r>
          </a:p>
        </p:txBody>
      </p:sp>
      <p:sp>
        <p:nvSpPr>
          <p:cNvPr id="23" name="TextBox 22">
            <a:extLst>
              <a:ext uri="{FF2B5EF4-FFF2-40B4-BE49-F238E27FC236}">
                <a16:creationId xmlns:a16="http://schemas.microsoft.com/office/drawing/2014/main" id="{99226541-6F21-4CD7-8FC7-CB5C059C539E}"/>
              </a:ext>
            </a:extLst>
          </p:cNvPr>
          <p:cNvSpPr txBox="1"/>
          <p:nvPr/>
        </p:nvSpPr>
        <p:spPr>
          <a:xfrm>
            <a:off x="3084422" y="1653457"/>
            <a:ext cx="7994749" cy="3303020"/>
          </a:xfrm>
          <a:prstGeom prst="rect">
            <a:avLst/>
          </a:prstGeom>
          <a:noFill/>
        </p:spPr>
        <p:txBody>
          <a:bodyPr wrap="square" lIns="0" rIns="0" rtlCol="0">
            <a:spAutoFit/>
          </a:bodyPr>
          <a:lstStyle/>
          <a:p>
            <a:pPr marL="457200" indent="-457200">
              <a:lnSpc>
                <a:spcPct val="114000"/>
              </a:lnSpc>
              <a:spcBef>
                <a:spcPts val="600"/>
              </a:spcBef>
              <a:buClr>
                <a:srgbClr val="32669A"/>
              </a:buClr>
              <a:buFont typeface="Wingdings" panose="05000000000000000000" pitchFamily="2" charset="2"/>
              <a:buChar char="§"/>
            </a:pPr>
            <a:r>
              <a:rPr lang="en-US" sz="2800"/>
              <a:t>A Direct Threat Assessment (DTA) is conducted for an applicant if the </a:t>
            </a:r>
            <a:r>
              <a:rPr lang="en-US" sz="2800" b="1"/>
              <a:t>qualified health professional</a:t>
            </a:r>
            <a:r>
              <a:rPr lang="en-US" sz="2800"/>
              <a:t> on the File Review Team determines that:</a:t>
            </a:r>
          </a:p>
          <a:p>
            <a:pPr marL="914400" lvl="1" indent="-457200">
              <a:lnSpc>
                <a:spcPct val="114000"/>
              </a:lnSpc>
              <a:spcBef>
                <a:spcPts val="600"/>
              </a:spcBef>
              <a:buClr>
                <a:srgbClr val="32669A"/>
              </a:buClr>
              <a:buFont typeface="Wingdings" panose="05000000000000000000" pitchFamily="2" charset="2"/>
              <a:buChar char="§"/>
            </a:pPr>
            <a:r>
              <a:rPr lang="en-US" sz="2400"/>
              <a:t>An applicant or student may pose a </a:t>
            </a:r>
            <a:r>
              <a:rPr lang="en-US" sz="2400" b="1"/>
              <a:t>significant risk of substantial harm to the health or safety of others </a:t>
            </a:r>
            <a:r>
              <a:rPr lang="en-US" sz="2400"/>
              <a:t>that cannot be eliminated or reduced sufficiently by disability accommodations. </a:t>
            </a:r>
            <a:endParaRPr lang="en-US" sz="1400" b="1">
              <a:latin typeface="Calibri Light" panose="020F0302020204030204" pitchFamily="34" charset="0"/>
            </a:endParaRPr>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solidFill>
                <a:srgbClr val="0070C0"/>
              </a:solidFill>
            </a:endParaRPr>
          </a:p>
        </p:txBody>
      </p:sp>
      <p:sp>
        <p:nvSpPr>
          <p:cNvPr id="13" name="Rectangle 12">
            <a:extLst>
              <a:ext uri="{FF2B5EF4-FFF2-40B4-BE49-F238E27FC236}">
                <a16:creationId xmlns:a16="http://schemas.microsoft.com/office/drawing/2014/main" id="{E1C81B43-9704-4544-B441-38949DEE9B90}"/>
              </a:ext>
            </a:extLst>
          </p:cNvPr>
          <p:cNvSpPr/>
          <p:nvPr/>
        </p:nvSpPr>
        <p:spPr>
          <a:xfrm>
            <a:off x="175611" y="4844318"/>
            <a:ext cx="2501349" cy="8300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AB0CD6-4F01-32C3-31D0-C6C391DD1DE0}"/>
              </a:ext>
            </a:extLst>
          </p:cNvPr>
          <p:cNvSpPr txBox="1"/>
          <p:nvPr/>
        </p:nvSpPr>
        <p:spPr>
          <a:xfrm>
            <a:off x="368762" y="4936199"/>
            <a:ext cx="2109390" cy="646331"/>
          </a:xfrm>
          <a:prstGeom prst="rect">
            <a:avLst/>
          </a:prstGeom>
          <a:noFill/>
        </p:spPr>
        <p:txBody>
          <a:bodyPr wrap="square" rtlCol="0">
            <a:spAutoFit/>
          </a:bodyPr>
          <a:lstStyle/>
          <a:p>
            <a:pPr algn="ctr"/>
            <a:r>
              <a:rPr lang="en-US" dirty="0">
                <a:solidFill>
                  <a:schemeClr val="bg1"/>
                </a:solidFill>
              </a:rPr>
              <a:t>PRH 1: 1.5 (R6)(c)</a:t>
            </a:r>
          </a:p>
          <a:p>
            <a:pPr algn="ctr"/>
            <a:r>
              <a:rPr lang="en-US" dirty="0">
                <a:solidFill>
                  <a:schemeClr val="bg1"/>
                </a:solidFill>
              </a:rPr>
              <a:t>Form 2-04</a:t>
            </a:r>
          </a:p>
        </p:txBody>
      </p:sp>
      <p:pic>
        <p:nvPicPr>
          <p:cNvPr id="18" name="Picture 17" descr="A picture containing keyboard&#10;&#10;Description automatically generated">
            <a:extLst>
              <a:ext uri="{FF2B5EF4-FFF2-40B4-BE49-F238E27FC236}">
                <a16:creationId xmlns:a16="http://schemas.microsoft.com/office/drawing/2014/main" id="{9613721E-2D40-F42A-413E-1DF1321DC8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9954" y="1397906"/>
            <a:ext cx="2507006" cy="3400235"/>
          </a:xfrm>
          <a:prstGeom prst="rect">
            <a:avLst/>
          </a:prstGeom>
        </p:spPr>
      </p:pic>
      <p:sp>
        <p:nvSpPr>
          <p:cNvPr id="4" name="Slide Number Placeholder 1">
            <a:extLst>
              <a:ext uri="{FF2B5EF4-FFF2-40B4-BE49-F238E27FC236}">
                <a16:creationId xmlns:a16="http://schemas.microsoft.com/office/drawing/2014/main" id="{76736778-B065-1896-39E9-1FC252615B94}"/>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24</a:t>
            </a:fld>
            <a:endParaRPr lang="en-US" sz="1200">
              <a:solidFill>
                <a:schemeClr val="tx1">
                  <a:alpha val="80000"/>
                </a:schemeClr>
              </a:solidFill>
            </a:endParaRPr>
          </a:p>
        </p:txBody>
      </p:sp>
    </p:spTree>
    <p:extLst>
      <p:ext uri="{BB962C8B-B14F-4D97-AF65-F5344CB8AC3E}">
        <p14:creationId xmlns:p14="http://schemas.microsoft.com/office/powerpoint/2010/main" val="3386691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0" y="18023"/>
            <a:ext cx="5161547" cy="68578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rgbClr val="0070C0"/>
              </a:solidFill>
            </a:endParaRPr>
          </a:p>
        </p:txBody>
      </p:sp>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25</a:t>
            </a:fld>
            <a:endParaRPr lang="en-US">
              <a:solidFill>
                <a:schemeClr val="bg1"/>
              </a:solidFill>
            </a:endParaRPr>
          </a:p>
        </p:txBody>
      </p:sp>
      <p:sp>
        <p:nvSpPr>
          <p:cNvPr id="3" name="Slide Number Placeholder 5">
            <a:extLst>
              <a:ext uri="{FF2B5EF4-FFF2-40B4-BE49-F238E27FC236}">
                <a16:creationId xmlns:a16="http://schemas.microsoft.com/office/drawing/2014/main" id="{1C163B88-3D97-90AA-A797-E182EB91AD7C}"/>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25</a:t>
            </a:fld>
            <a:endParaRPr lang="en-US" sz="1200">
              <a:solidFill>
                <a:schemeClr val="bg1"/>
              </a:solidFill>
              <a:latin typeface="Arial" panose="020B0604020202020204" pitchFamily="34" charset="0"/>
              <a:cs typeface="Arial" panose="020B0604020202020204" pitchFamily="34" charset="0"/>
            </a:endParaRPr>
          </a:p>
        </p:txBody>
      </p:sp>
      <p:sp>
        <p:nvSpPr>
          <p:cNvPr id="11" name="제목 1">
            <a:extLst>
              <a:ext uri="{FF2B5EF4-FFF2-40B4-BE49-F238E27FC236}">
                <a16:creationId xmlns:a16="http://schemas.microsoft.com/office/drawing/2014/main" id="{FD6A4692-45F9-DC44-2BF8-1F31E19AFFE7}"/>
              </a:ext>
            </a:extLst>
          </p:cNvPr>
          <p:cNvSpPr>
            <a:spLocks noGrp="1"/>
          </p:cNvSpPr>
          <p:nvPr>
            <p:ph type="title"/>
          </p:nvPr>
        </p:nvSpPr>
        <p:spPr>
          <a:xfrm>
            <a:off x="530169" y="2093170"/>
            <a:ext cx="4237270" cy="1990718"/>
          </a:xfrm>
        </p:spPr>
        <p:txBody>
          <a:bodyPr/>
          <a:lstStyle/>
          <a:p>
            <a:r>
              <a:rPr lang="en-US" altLang="ko-KR">
                <a:solidFill>
                  <a:schemeClr val="bg1"/>
                </a:solidFill>
              </a:rPr>
              <a:t>Other Possible Applicant File Review Outcomes</a:t>
            </a:r>
          </a:p>
        </p:txBody>
      </p:sp>
      <p:pic>
        <p:nvPicPr>
          <p:cNvPr id="6" name="Picture 5" descr="A person holding a stylus and a computer&#10;&#10;Description automatically generated">
            <a:extLst>
              <a:ext uri="{FF2B5EF4-FFF2-40B4-BE49-F238E27FC236}">
                <a16:creationId xmlns:a16="http://schemas.microsoft.com/office/drawing/2014/main" id="{F2E26D63-DE6F-7F72-7A93-8D6D033E0B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61547" y="-1"/>
            <a:ext cx="7030453" cy="6857820"/>
          </a:xfrm>
          <a:prstGeom prst="rect">
            <a:avLst/>
          </a:prstGeom>
        </p:spPr>
      </p:pic>
      <p:sp>
        <p:nvSpPr>
          <p:cNvPr id="2" name="Slide Number Placeholder 1">
            <a:extLst>
              <a:ext uri="{FF2B5EF4-FFF2-40B4-BE49-F238E27FC236}">
                <a16:creationId xmlns:a16="http://schemas.microsoft.com/office/drawing/2014/main" id="{C1F2B950-ABFC-ECDA-1ED5-F9AC47A2170F}"/>
              </a:ext>
            </a:extLst>
          </p:cNvPr>
          <p:cNvSpPr txBox="1">
            <a:spLocks/>
          </p:cNvSpPr>
          <p:nvPr/>
        </p:nvSpPr>
        <p:spPr>
          <a:xfrm>
            <a:off x="8915400" y="6397378"/>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25</a:t>
            </a:fld>
            <a:endParaRPr lang="en-US" sz="1200">
              <a:solidFill>
                <a:schemeClr val="tx1">
                  <a:alpha val="80000"/>
                </a:schemeClr>
              </a:solidFill>
            </a:endParaRPr>
          </a:p>
        </p:txBody>
      </p:sp>
    </p:spTree>
    <p:extLst>
      <p:ext uri="{BB962C8B-B14F-4D97-AF65-F5344CB8AC3E}">
        <p14:creationId xmlns:p14="http://schemas.microsoft.com/office/powerpoint/2010/main" val="1254873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966438" y="691384"/>
            <a:ext cx="8278556" cy="646331"/>
          </a:xfrm>
          <a:prstGeom prst="rect">
            <a:avLst/>
          </a:prstGeom>
          <a:noFill/>
        </p:spPr>
        <p:txBody>
          <a:bodyPr wrap="square" rtlCol="0">
            <a:spAutoFit/>
          </a:bodyPr>
          <a:lstStyle/>
          <a:p>
            <a:r>
              <a:rPr lang="en-US" sz="3600">
                <a:solidFill>
                  <a:srgbClr val="0070C0"/>
                </a:solidFill>
                <a:latin typeface="Arial" panose="020B0604020202020204" pitchFamily="34" charset="0"/>
                <a:cs typeface="Arial" panose="020B0604020202020204" pitchFamily="34" charset="0"/>
              </a:rPr>
              <a:t>Withdrawal</a:t>
            </a:r>
            <a:r>
              <a:rPr lang="en-US" sz="3600">
                <a:latin typeface="Arial" panose="020B0604020202020204" pitchFamily="34" charset="0"/>
                <a:cs typeface="Arial" panose="020B0604020202020204" pitchFamily="34" charset="0"/>
              </a:rPr>
              <a:t> of Application</a:t>
            </a:r>
            <a:endParaRPr lang="en-US" sz="3600">
              <a:solidFill>
                <a:srgbClr val="32669A"/>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9226541-6F21-4CD7-8FC7-CB5C059C539E}"/>
              </a:ext>
            </a:extLst>
          </p:cNvPr>
          <p:cNvSpPr txBox="1"/>
          <p:nvPr/>
        </p:nvSpPr>
        <p:spPr>
          <a:xfrm>
            <a:off x="3084422" y="1653457"/>
            <a:ext cx="7994749" cy="3373231"/>
          </a:xfrm>
          <a:prstGeom prst="rect">
            <a:avLst/>
          </a:prstGeom>
          <a:noFill/>
        </p:spPr>
        <p:txBody>
          <a:bodyPr wrap="square" lIns="0" rIns="0" rtlCol="0">
            <a:spAutoFit/>
          </a:bodyPr>
          <a:lstStyle/>
          <a:p>
            <a:pPr marL="457200" indent="-457200">
              <a:lnSpc>
                <a:spcPct val="114000"/>
              </a:lnSpc>
              <a:spcBef>
                <a:spcPts val="600"/>
              </a:spcBef>
              <a:buClr>
                <a:srgbClr val="32669A"/>
              </a:buClr>
              <a:buFont typeface="Wingdings" panose="05000000000000000000" pitchFamily="2" charset="2"/>
              <a:buChar char="§"/>
            </a:pPr>
            <a:r>
              <a:rPr lang="en-US" sz="2800"/>
              <a:t>If an applicant </a:t>
            </a:r>
            <a:r>
              <a:rPr lang="en-US" sz="2800" b="1">
                <a:solidFill>
                  <a:srgbClr val="32669A"/>
                </a:solidFill>
              </a:rPr>
              <a:t>is no longer interested </a:t>
            </a:r>
            <a:r>
              <a:rPr lang="en-US" sz="2800"/>
              <a:t>in attending Job Corps and </a:t>
            </a:r>
            <a:r>
              <a:rPr lang="en-US" sz="2800" b="1">
                <a:solidFill>
                  <a:srgbClr val="32669A"/>
                </a:solidFill>
              </a:rPr>
              <a:t>withdraws their application</a:t>
            </a:r>
            <a:r>
              <a:rPr lang="en-US" sz="2800"/>
              <a:t>, the applicant file should be electronically returned to Admissions Services. </a:t>
            </a:r>
          </a:p>
          <a:p>
            <a:pPr marL="914400" lvl="1" indent="-457200">
              <a:lnSpc>
                <a:spcPct val="114000"/>
              </a:lnSpc>
              <a:spcBef>
                <a:spcPts val="600"/>
              </a:spcBef>
              <a:buClr>
                <a:srgbClr val="32669A"/>
              </a:buClr>
              <a:buFont typeface="Wingdings" panose="05000000000000000000" pitchFamily="2" charset="2"/>
              <a:buChar char="§"/>
            </a:pPr>
            <a:r>
              <a:rPr lang="en-US" sz="2400"/>
              <a:t>If the withdrawal request was made in writing, hard copy or electronically, copies of the withdrawal request must be maintained.</a:t>
            </a:r>
            <a:endParaRPr lang="en-US" sz="2400" b="1">
              <a:latin typeface="Calibri Light" panose="020F0302020204030204" pitchFamily="34" charset="0"/>
            </a:endParaRPr>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ko-Kore-KR" altLang="en-US">
              <a:solidFill>
                <a:srgbClr val="0070C0"/>
              </a:solidFill>
            </a:endParaRPr>
          </a:p>
        </p:txBody>
      </p:sp>
      <p:sp>
        <p:nvSpPr>
          <p:cNvPr id="13" name="Rectangle 12">
            <a:extLst>
              <a:ext uri="{FF2B5EF4-FFF2-40B4-BE49-F238E27FC236}">
                <a16:creationId xmlns:a16="http://schemas.microsoft.com/office/drawing/2014/main" id="{E1C81B43-9704-4544-B441-38949DEE9B90}"/>
              </a:ext>
            </a:extLst>
          </p:cNvPr>
          <p:cNvSpPr/>
          <p:nvPr/>
        </p:nvSpPr>
        <p:spPr>
          <a:xfrm>
            <a:off x="163349" y="4541732"/>
            <a:ext cx="2441358" cy="75964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AB0CD6-4F01-32C3-31D0-C6C391DD1DE0}"/>
              </a:ext>
            </a:extLst>
          </p:cNvPr>
          <p:cNvSpPr txBox="1"/>
          <p:nvPr/>
        </p:nvSpPr>
        <p:spPr>
          <a:xfrm>
            <a:off x="251779" y="4691199"/>
            <a:ext cx="2109390" cy="369332"/>
          </a:xfrm>
          <a:prstGeom prst="rect">
            <a:avLst/>
          </a:prstGeom>
          <a:noFill/>
        </p:spPr>
        <p:txBody>
          <a:bodyPr wrap="square" rtlCol="0">
            <a:spAutoFit/>
          </a:bodyPr>
          <a:lstStyle/>
          <a:p>
            <a:pPr algn="ctr"/>
            <a:r>
              <a:rPr lang="en-US" dirty="0">
                <a:solidFill>
                  <a:schemeClr val="bg1"/>
                </a:solidFill>
              </a:rPr>
              <a:t>PRH 1: 1.5 (R5)(a)</a:t>
            </a:r>
          </a:p>
        </p:txBody>
      </p:sp>
      <p:pic>
        <p:nvPicPr>
          <p:cNvPr id="4" name="Picture 3" descr="A picture containing person, indoor, posing&#10;&#10;Description automatically generated">
            <a:extLst>
              <a:ext uri="{FF2B5EF4-FFF2-40B4-BE49-F238E27FC236}">
                <a16:creationId xmlns:a16="http://schemas.microsoft.com/office/drawing/2014/main" id="{12867965-A4DF-66E3-64F3-4E47A945E6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960" y="1308219"/>
            <a:ext cx="2449747" cy="3173413"/>
          </a:xfrm>
          <a:prstGeom prst="rect">
            <a:avLst/>
          </a:prstGeom>
        </p:spPr>
      </p:pic>
      <p:sp>
        <p:nvSpPr>
          <p:cNvPr id="5" name="Slide Number Placeholder 5">
            <a:extLst>
              <a:ext uri="{FF2B5EF4-FFF2-40B4-BE49-F238E27FC236}">
                <a16:creationId xmlns:a16="http://schemas.microsoft.com/office/drawing/2014/main" id="{69895C1A-0256-EE42-5DDC-69391AB3B9DC}"/>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cs typeface="Arial" panose="020B0604020202020204" pitchFamily="34" charset="0"/>
              </a:rPr>
              <a:pPr algn="r"/>
              <a:t>26</a:t>
            </a:fld>
            <a:endParaRPr lang="en-US" sz="1200">
              <a:cs typeface="Arial" panose="020B0604020202020204" pitchFamily="34" charset="0"/>
            </a:endParaRPr>
          </a:p>
        </p:txBody>
      </p:sp>
    </p:spTree>
    <p:extLst>
      <p:ext uri="{BB962C8B-B14F-4D97-AF65-F5344CB8AC3E}">
        <p14:creationId xmlns:p14="http://schemas.microsoft.com/office/powerpoint/2010/main" val="2817296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761117" y="362295"/>
            <a:ext cx="8515890" cy="646331"/>
          </a:xfrm>
          <a:prstGeom prst="rect">
            <a:avLst/>
          </a:prstGeom>
          <a:noFill/>
        </p:spPr>
        <p:txBody>
          <a:bodyPr wrap="square" rtlCol="0">
            <a:spAutoFit/>
          </a:bodyPr>
          <a:lstStyle/>
          <a:p>
            <a:r>
              <a:rPr lang="en-US" sz="3600">
                <a:solidFill>
                  <a:srgbClr val="0070C0"/>
                </a:solidFill>
                <a:latin typeface="Arial" panose="020B0604020202020204" pitchFamily="34" charset="0"/>
                <a:cs typeface="Arial" panose="020B0604020202020204" pitchFamily="34" charset="0"/>
              </a:rPr>
              <a:t>Incomplete Application</a:t>
            </a:r>
          </a:p>
        </p:txBody>
      </p:sp>
      <p:sp>
        <p:nvSpPr>
          <p:cNvPr id="23" name="TextBox 22">
            <a:extLst>
              <a:ext uri="{FF2B5EF4-FFF2-40B4-BE49-F238E27FC236}">
                <a16:creationId xmlns:a16="http://schemas.microsoft.com/office/drawing/2014/main" id="{99226541-6F21-4CD7-8FC7-CB5C059C539E}"/>
              </a:ext>
            </a:extLst>
          </p:cNvPr>
          <p:cNvSpPr txBox="1"/>
          <p:nvPr/>
        </p:nvSpPr>
        <p:spPr>
          <a:xfrm>
            <a:off x="2903021" y="1066887"/>
            <a:ext cx="8822814" cy="2520434"/>
          </a:xfrm>
          <a:prstGeom prst="rect">
            <a:avLst/>
          </a:prstGeom>
          <a:noFill/>
        </p:spPr>
        <p:txBody>
          <a:bodyPr wrap="square" lIns="0" rIns="0" rtlCol="0">
            <a:spAutoFit/>
          </a:bodyPr>
          <a:lstStyle/>
          <a:p>
            <a:pPr marL="457200" indent="-457200">
              <a:lnSpc>
                <a:spcPct val="114000"/>
              </a:lnSpc>
              <a:spcBef>
                <a:spcPts val="600"/>
              </a:spcBef>
              <a:buClr>
                <a:srgbClr val="32669A"/>
              </a:buClr>
              <a:buFont typeface="Wingdings" panose="05000000000000000000" pitchFamily="2" charset="2"/>
              <a:buChar char="§"/>
            </a:pPr>
            <a:r>
              <a:rPr lang="en-US" sz="2800"/>
              <a:t>If the center is </a:t>
            </a:r>
            <a:r>
              <a:rPr lang="en-US" sz="2800" b="1">
                <a:solidFill>
                  <a:srgbClr val="0070C0"/>
                </a:solidFill>
              </a:rPr>
              <a:t>unable to reach the applicant to complete a needed </a:t>
            </a:r>
            <a:r>
              <a:rPr lang="en-US" sz="2800" b="1" u="sng">
                <a:solidFill>
                  <a:srgbClr val="0070C0"/>
                </a:solidFill>
              </a:rPr>
              <a:t>clinical interview</a:t>
            </a:r>
            <a:r>
              <a:rPr lang="en-US" sz="2800" b="1">
                <a:solidFill>
                  <a:srgbClr val="0070C0"/>
                </a:solidFill>
              </a:rPr>
              <a:t> or to complete </a:t>
            </a:r>
            <a:r>
              <a:rPr lang="en-US" sz="2800" b="1" u="sng">
                <a:solidFill>
                  <a:srgbClr val="0070C0"/>
                </a:solidFill>
              </a:rPr>
              <a:t>barrier removal considerations</a:t>
            </a:r>
            <a:r>
              <a:rPr lang="en-US" sz="2800" b="1">
                <a:solidFill>
                  <a:srgbClr val="0070C0"/>
                </a:solidFill>
              </a:rPr>
              <a:t> (i.e., disability accommodations when recommending denial based on health care needs or direct threat), </a:t>
            </a:r>
            <a:r>
              <a:rPr lang="en-US" sz="2800"/>
              <a:t>the FRT or DAC must:</a:t>
            </a:r>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solidFill>
                <a:srgbClr val="0070C0"/>
              </a:solidFill>
            </a:endParaRPr>
          </a:p>
        </p:txBody>
      </p:sp>
      <p:sp>
        <p:nvSpPr>
          <p:cNvPr id="13" name="Rectangle 12">
            <a:extLst>
              <a:ext uri="{FF2B5EF4-FFF2-40B4-BE49-F238E27FC236}">
                <a16:creationId xmlns:a16="http://schemas.microsoft.com/office/drawing/2014/main" id="{E1C81B43-9704-4544-B441-38949DEE9B90}"/>
              </a:ext>
            </a:extLst>
          </p:cNvPr>
          <p:cNvSpPr/>
          <p:nvPr/>
        </p:nvSpPr>
        <p:spPr>
          <a:xfrm>
            <a:off x="171738" y="4532093"/>
            <a:ext cx="2441358" cy="7596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AB0CD6-4F01-32C3-31D0-C6C391DD1DE0}"/>
              </a:ext>
            </a:extLst>
          </p:cNvPr>
          <p:cNvSpPr txBox="1"/>
          <p:nvPr/>
        </p:nvSpPr>
        <p:spPr>
          <a:xfrm>
            <a:off x="337722" y="4755237"/>
            <a:ext cx="2109390" cy="369332"/>
          </a:xfrm>
          <a:prstGeom prst="rect">
            <a:avLst/>
          </a:prstGeom>
          <a:noFill/>
        </p:spPr>
        <p:txBody>
          <a:bodyPr wrap="square" rtlCol="0">
            <a:spAutoFit/>
          </a:bodyPr>
          <a:lstStyle/>
          <a:p>
            <a:pPr algn="ctr"/>
            <a:r>
              <a:rPr lang="en-US" dirty="0">
                <a:solidFill>
                  <a:schemeClr val="bg1"/>
                </a:solidFill>
              </a:rPr>
              <a:t>PRH 1: 1.5 (R5)(b)</a:t>
            </a:r>
          </a:p>
        </p:txBody>
      </p:sp>
      <p:pic>
        <p:nvPicPr>
          <p:cNvPr id="4" name="Picture 3" descr="Logo, icon, company name&#10;&#10;Description automatically generated">
            <a:extLst>
              <a:ext uri="{FF2B5EF4-FFF2-40B4-BE49-F238E27FC236}">
                <a16:creationId xmlns:a16="http://schemas.microsoft.com/office/drawing/2014/main" id="{B51351C5-F7B1-9BEA-29A6-3DADF74661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7614" y="1482566"/>
            <a:ext cx="2457352" cy="2977470"/>
          </a:xfrm>
          <a:prstGeom prst="rect">
            <a:avLst/>
          </a:prstGeom>
        </p:spPr>
      </p:pic>
      <p:sp>
        <p:nvSpPr>
          <p:cNvPr id="5" name="Speech Bubble: Rectangle with Corners Rounded 4">
            <a:extLst>
              <a:ext uri="{FF2B5EF4-FFF2-40B4-BE49-F238E27FC236}">
                <a16:creationId xmlns:a16="http://schemas.microsoft.com/office/drawing/2014/main" id="{65E1079A-6761-7D9F-D959-6C84AE4E1FF6}"/>
              </a:ext>
            </a:extLst>
          </p:cNvPr>
          <p:cNvSpPr/>
          <p:nvPr/>
        </p:nvSpPr>
        <p:spPr>
          <a:xfrm>
            <a:off x="8325571" y="119652"/>
            <a:ext cx="2497933" cy="998375"/>
          </a:xfrm>
          <a:prstGeom prst="wedgeRoundRectCallout">
            <a:avLst>
              <a:gd name="adj1" fmla="val -75478"/>
              <a:gd name="adj2" fmla="val 64589"/>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…even with Admissions Services assistance</a:t>
            </a:r>
          </a:p>
        </p:txBody>
      </p:sp>
      <p:sp>
        <p:nvSpPr>
          <p:cNvPr id="9" name="TextBox 8">
            <a:extLst>
              <a:ext uri="{FF2B5EF4-FFF2-40B4-BE49-F238E27FC236}">
                <a16:creationId xmlns:a16="http://schemas.microsoft.com/office/drawing/2014/main" id="{88C1643E-0F1A-11CE-4E46-BDD326A729AA}"/>
              </a:ext>
            </a:extLst>
          </p:cNvPr>
          <p:cNvSpPr txBox="1"/>
          <p:nvPr/>
        </p:nvSpPr>
        <p:spPr>
          <a:xfrm>
            <a:off x="3614830" y="3839211"/>
            <a:ext cx="2244549" cy="1323439"/>
          </a:xfrm>
          <a:prstGeom prst="rect">
            <a:avLst/>
          </a:prstGeom>
          <a:solidFill>
            <a:schemeClr val="tx1"/>
          </a:solidFill>
        </p:spPr>
        <p:txBody>
          <a:bodyPr wrap="square" rtlCol="0">
            <a:spAutoFit/>
          </a:bodyPr>
          <a:lstStyle/>
          <a:p>
            <a:pPr marL="0" lvl="1" algn="ctr">
              <a:spcBef>
                <a:spcPts val="600"/>
              </a:spcBef>
              <a:buClr>
                <a:srgbClr val="32669A"/>
              </a:buClr>
            </a:pPr>
            <a:r>
              <a:rPr lang="en-US" sz="2000">
                <a:solidFill>
                  <a:schemeClr val="bg1"/>
                </a:solidFill>
              </a:rPr>
              <a:t>Have attempted to contact the applicant at least </a:t>
            </a:r>
            <a:r>
              <a:rPr lang="en-US" sz="2000" b="1" u="sng">
                <a:solidFill>
                  <a:schemeClr val="bg1"/>
                </a:solidFill>
              </a:rPr>
              <a:t>twice</a:t>
            </a:r>
            <a:endParaRPr lang="en-US" sz="2000" u="sng">
              <a:solidFill>
                <a:schemeClr val="bg1"/>
              </a:solidFill>
            </a:endParaRPr>
          </a:p>
        </p:txBody>
      </p:sp>
      <p:sp>
        <p:nvSpPr>
          <p:cNvPr id="10" name="TextBox 9">
            <a:extLst>
              <a:ext uri="{FF2B5EF4-FFF2-40B4-BE49-F238E27FC236}">
                <a16:creationId xmlns:a16="http://schemas.microsoft.com/office/drawing/2014/main" id="{A22B54D5-4A02-2F5D-4F29-B4DEF7821499}"/>
              </a:ext>
            </a:extLst>
          </p:cNvPr>
          <p:cNvSpPr txBox="1"/>
          <p:nvPr/>
        </p:nvSpPr>
        <p:spPr>
          <a:xfrm>
            <a:off x="6155100" y="3839211"/>
            <a:ext cx="2244549" cy="1323439"/>
          </a:xfrm>
          <a:prstGeom prst="rect">
            <a:avLst/>
          </a:prstGeom>
          <a:solidFill>
            <a:schemeClr val="tx1"/>
          </a:solidFill>
        </p:spPr>
        <p:txBody>
          <a:bodyPr wrap="square" rtlCol="0">
            <a:spAutoFit/>
          </a:bodyPr>
          <a:lstStyle/>
          <a:p>
            <a:pPr marL="0" lvl="1" algn="ctr">
              <a:spcBef>
                <a:spcPts val="600"/>
              </a:spcBef>
              <a:buClr>
                <a:srgbClr val="32669A"/>
              </a:buClr>
            </a:pPr>
            <a:r>
              <a:rPr lang="en-US" sz="2000" b="1" u="sng">
                <a:solidFill>
                  <a:schemeClr val="bg1"/>
                </a:solidFill>
              </a:rPr>
              <a:t>Document each attempted contact </a:t>
            </a:r>
            <a:r>
              <a:rPr lang="en-US" sz="2000">
                <a:solidFill>
                  <a:schemeClr val="bg1"/>
                </a:solidFill>
              </a:rPr>
              <a:t>in an applicant contact log</a:t>
            </a:r>
          </a:p>
        </p:txBody>
      </p:sp>
      <p:sp>
        <p:nvSpPr>
          <p:cNvPr id="11" name="TextBox 10">
            <a:extLst>
              <a:ext uri="{FF2B5EF4-FFF2-40B4-BE49-F238E27FC236}">
                <a16:creationId xmlns:a16="http://schemas.microsoft.com/office/drawing/2014/main" id="{D9E638C6-79BF-3070-B09B-D9C6A63DC232}"/>
              </a:ext>
            </a:extLst>
          </p:cNvPr>
          <p:cNvSpPr txBox="1"/>
          <p:nvPr/>
        </p:nvSpPr>
        <p:spPr>
          <a:xfrm>
            <a:off x="8610600" y="3839211"/>
            <a:ext cx="2244549" cy="1015663"/>
          </a:xfrm>
          <a:prstGeom prst="rect">
            <a:avLst/>
          </a:prstGeom>
          <a:solidFill>
            <a:schemeClr val="tx1"/>
          </a:solidFill>
        </p:spPr>
        <p:txBody>
          <a:bodyPr wrap="square" rtlCol="0">
            <a:spAutoFit/>
          </a:bodyPr>
          <a:lstStyle/>
          <a:p>
            <a:pPr marL="0" lvl="1" algn="ctr">
              <a:spcBef>
                <a:spcPts val="600"/>
              </a:spcBef>
              <a:buClr>
                <a:srgbClr val="32669A"/>
              </a:buClr>
            </a:pPr>
            <a:r>
              <a:rPr lang="en-US" sz="2000" b="1" u="sng">
                <a:solidFill>
                  <a:schemeClr val="bg1"/>
                </a:solidFill>
              </a:rPr>
              <a:t>Maintain a copy </a:t>
            </a:r>
            <a:r>
              <a:rPr lang="en-US" sz="2000">
                <a:solidFill>
                  <a:schemeClr val="bg1"/>
                </a:solidFill>
              </a:rPr>
              <a:t>of the applicant contact log </a:t>
            </a:r>
          </a:p>
        </p:txBody>
      </p:sp>
      <p:sp>
        <p:nvSpPr>
          <p:cNvPr id="16" name="TextBox 15">
            <a:extLst>
              <a:ext uri="{FF2B5EF4-FFF2-40B4-BE49-F238E27FC236}">
                <a16:creationId xmlns:a16="http://schemas.microsoft.com/office/drawing/2014/main" id="{6C877D74-4AFC-AF89-753C-C84FB6779A5C}"/>
              </a:ext>
            </a:extLst>
          </p:cNvPr>
          <p:cNvSpPr txBox="1"/>
          <p:nvPr/>
        </p:nvSpPr>
        <p:spPr>
          <a:xfrm>
            <a:off x="5330263" y="5336192"/>
            <a:ext cx="3894221" cy="1323439"/>
          </a:xfrm>
          <a:prstGeom prst="rect">
            <a:avLst/>
          </a:prstGeom>
          <a:solidFill>
            <a:srgbClr val="0070C0"/>
          </a:solidFill>
        </p:spPr>
        <p:txBody>
          <a:bodyPr wrap="square" rtlCol="0">
            <a:spAutoFit/>
          </a:bodyPr>
          <a:lstStyle/>
          <a:p>
            <a:pPr marL="0" lvl="1" algn="ctr">
              <a:spcBef>
                <a:spcPts val="600"/>
              </a:spcBef>
              <a:buClr>
                <a:srgbClr val="32669A"/>
              </a:buClr>
            </a:pPr>
            <a:r>
              <a:rPr lang="en-US" sz="2000" b="1" u="sng">
                <a:solidFill>
                  <a:schemeClr val="bg1"/>
                </a:solidFill>
              </a:rPr>
              <a:t>Provide the contact log information</a:t>
            </a:r>
            <a:r>
              <a:rPr lang="en-US" sz="2000" b="1">
                <a:solidFill>
                  <a:schemeClr val="bg1"/>
                </a:solidFill>
              </a:rPr>
              <a:t> to the center Records Department to include in the Center File Review Tracking Log</a:t>
            </a:r>
          </a:p>
        </p:txBody>
      </p:sp>
      <p:sp>
        <p:nvSpPr>
          <p:cNvPr id="7" name="Slide Number Placeholder 1">
            <a:extLst>
              <a:ext uri="{FF2B5EF4-FFF2-40B4-BE49-F238E27FC236}">
                <a16:creationId xmlns:a16="http://schemas.microsoft.com/office/drawing/2014/main" id="{89F69327-00A1-CAD1-38E6-097E63C489AF}"/>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27</a:t>
            </a:fld>
            <a:endParaRPr lang="en-US" sz="1200">
              <a:solidFill>
                <a:schemeClr val="tx1">
                  <a:alpha val="80000"/>
                </a:schemeClr>
              </a:solidFill>
            </a:endParaRPr>
          </a:p>
        </p:txBody>
      </p:sp>
    </p:spTree>
    <p:extLst>
      <p:ext uri="{BB962C8B-B14F-4D97-AF65-F5344CB8AC3E}">
        <p14:creationId xmlns:p14="http://schemas.microsoft.com/office/powerpoint/2010/main" val="3713664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936942" y="498344"/>
            <a:ext cx="8278556" cy="646331"/>
          </a:xfrm>
          <a:prstGeom prst="rect">
            <a:avLst/>
          </a:prstGeom>
          <a:noFill/>
        </p:spPr>
        <p:txBody>
          <a:bodyPr wrap="square" rtlCol="0">
            <a:spAutoFit/>
          </a:bodyPr>
          <a:lstStyle/>
          <a:p>
            <a:r>
              <a:rPr lang="en-US" sz="3600">
                <a:solidFill>
                  <a:srgbClr val="0070C0"/>
                </a:solidFill>
                <a:latin typeface="Arial" panose="020B0604020202020204" pitchFamily="34" charset="0"/>
                <a:cs typeface="Arial" panose="020B0604020202020204" pitchFamily="34" charset="0"/>
              </a:rPr>
              <a:t>Error in Initial Eligibility Process </a:t>
            </a:r>
          </a:p>
        </p:txBody>
      </p:sp>
      <p:sp>
        <p:nvSpPr>
          <p:cNvPr id="23" name="TextBox 22">
            <a:extLst>
              <a:ext uri="{FF2B5EF4-FFF2-40B4-BE49-F238E27FC236}">
                <a16:creationId xmlns:a16="http://schemas.microsoft.com/office/drawing/2014/main" id="{99226541-6F21-4CD7-8FC7-CB5C059C539E}"/>
              </a:ext>
            </a:extLst>
          </p:cNvPr>
          <p:cNvSpPr txBox="1"/>
          <p:nvPr/>
        </p:nvSpPr>
        <p:spPr>
          <a:xfrm>
            <a:off x="3084422" y="1322769"/>
            <a:ext cx="8269378" cy="5207388"/>
          </a:xfrm>
          <a:prstGeom prst="rect">
            <a:avLst/>
          </a:prstGeom>
          <a:noFill/>
        </p:spPr>
        <p:txBody>
          <a:bodyPr wrap="square" lIns="0" tIns="45720" rIns="0" bIns="45720" rtlCol="0" anchor="t">
            <a:spAutoFit/>
          </a:bodyPr>
          <a:lstStyle/>
          <a:p>
            <a:pPr marL="457200" indent="-457200">
              <a:lnSpc>
                <a:spcPct val="114000"/>
              </a:lnSpc>
              <a:spcBef>
                <a:spcPts val="600"/>
              </a:spcBef>
              <a:buClr>
                <a:srgbClr val="32669A"/>
              </a:buClr>
              <a:buFont typeface="Wingdings" panose="05000000000000000000" pitchFamily="2" charset="2"/>
              <a:buChar char="§"/>
            </a:pPr>
            <a:r>
              <a:rPr lang="en-US" sz="2800"/>
              <a:t>If the center FRT identifies a </a:t>
            </a:r>
            <a:r>
              <a:rPr lang="en-US" sz="2800" b="1"/>
              <a:t>potential eligibility concern</a:t>
            </a:r>
            <a:r>
              <a:rPr lang="en-US" sz="2800"/>
              <a:t> that occurred as a </a:t>
            </a:r>
            <a:r>
              <a:rPr lang="en-US" sz="2800" b="1" u="sng">
                <a:solidFill>
                  <a:srgbClr val="C00000"/>
                </a:solidFill>
              </a:rPr>
              <a:t>potential error</a:t>
            </a:r>
            <a:r>
              <a:rPr lang="en-US" sz="2800" b="1">
                <a:solidFill>
                  <a:srgbClr val="C00000"/>
                </a:solidFill>
              </a:rPr>
              <a:t> </a:t>
            </a:r>
            <a:r>
              <a:rPr lang="en-US" sz="2800"/>
              <a:t>in the </a:t>
            </a:r>
            <a:r>
              <a:rPr lang="en-US" sz="2800" b="1"/>
              <a:t>initial</a:t>
            </a:r>
            <a:r>
              <a:rPr lang="en-US" sz="2800"/>
              <a:t> </a:t>
            </a:r>
            <a:r>
              <a:rPr lang="en-US" sz="2800" b="1"/>
              <a:t>eligibility review process</a:t>
            </a:r>
            <a:r>
              <a:rPr lang="en-US" sz="2800"/>
              <a:t>, then the center should contact the DOL Program Manager for guidance.</a:t>
            </a:r>
          </a:p>
          <a:p>
            <a:pPr marL="457200" indent="-457200">
              <a:lnSpc>
                <a:spcPct val="114000"/>
              </a:lnSpc>
              <a:spcBef>
                <a:spcPts val="600"/>
              </a:spcBef>
              <a:buClr>
                <a:srgbClr val="32669A"/>
              </a:buClr>
              <a:buFont typeface="Wingdings" panose="05000000000000000000" pitchFamily="2" charset="2"/>
              <a:buChar char="§"/>
            </a:pPr>
            <a:r>
              <a:rPr lang="en-US" sz="2800"/>
              <a:t>If the initial eligibility determination was made in error as determined by the respective Regional Office, then the file may be returned to Admissions Services.</a:t>
            </a:r>
            <a:endParaRPr lang="en-US" sz="2800" b="1">
              <a:latin typeface="Calibri Light" panose="020F0302020204030204" pitchFamily="34" charset="0"/>
            </a:endParaRPr>
          </a:p>
          <a:p>
            <a:pPr marL="457200" indent="-457200">
              <a:lnSpc>
                <a:spcPct val="114000"/>
              </a:lnSpc>
              <a:spcBef>
                <a:spcPts val="600"/>
              </a:spcBef>
              <a:buClr>
                <a:srgbClr val="32669A"/>
              </a:buClr>
              <a:buFont typeface="Wingdings" panose="05000000000000000000" pitchFamily="2" charset="2"/>
              <a:buChar char="§"/>
            </a:pPr>
            <a:endParaRPr lang="en-US" sz="2800">
              <a:solidFill>
                <a:schemeClr val="tx2">
                  <a:lumMod val="75000"/>
                  <a:lumOff val="25000"/>
                </a:schemeClr>
              </a:solidFill>
            </a:endParaRPr>
          </a:p>
          <a:p>
            <a:pPr marL="457200" indent="-457200">
              <a:lnSpc>
                <a:spcPct val="114000"/>
              </a:lnSpc>
              <a:spcBef>
                <a:spcPts val="600"/>
              </a:spcBef>
              <a:buClr>
                <a:srgbClr val="32669A"/>
              </a:buClr>
              <a:buFont typeface="Wingdings" panose="05000000000000000000" pitchFamily="2" charset="2"/>
              <a:buChar char="§"/>
            </a:pPr>
            <a:endParaRPr lang="en-US" sz="2800">
              <a:solidFill>
                <a:schemeClr val="tx2">
                  <a:lumMod val="75000"/>
                  <a:lumOff val="25000"/>
                </a:schemeClr>
              </a:solidFill>
            </a:endParaRPr>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a:solidFill>
                <a:srgbClr val="0070C0"/>
              </a:solidFill>
              <a:latin typeface="Calibri Light" panose="020F0302020204030204" pitchFamily="34" charset="0"/>
            </a:endParaRPr>
          </a:p>
        </p:txBody>
      </p:sp>
      <p:sp>
        <p:nvSpPr>
          <p:cNvPr id="13" name="Rectangle 12">
            <a:extLst>
              <a:ext uri="{FF2B5EF4-FFF2-40B4-BE49-F238E27FC236}">
                <a16:creationId xmlns:a16="http://schemas.microsoft.com/office/drawing/2014/main" id="{E1C81B43-9704-4544-B441-38949DEE9B90}"/>
              </a:ext>
            </a:extLst>
          </p:cNvPr>
          <p:cNvSpPr/>
          <p:nvPr/>
        </p:nvSpPr>
        <p:spPr>
          <a:xfrm>
            <a:off x="171738" y="4812018"/>
            <a:ext cx="2441358" cy="7596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AB0CD6-4F01-32C3-31D0-C6C391DD1DE0}"/>
              </a:ext>
            </a:extLst>
          </p:cNvPr>
          <p:cNvSpPr txBox="1"/>
          <p:nvPr/>
        </p:nvSpPr>
        <p:spPr>
          <a:xfrm>
            <a:off x="337722" y="4871246"/>
            <a:ext cx="2109390" cy="646331"/>
          </a:xfrm>
          <a:prstGeom prst="rect">
            <a:avLst/>
          </a:prstGeom>
          <a:noFill/>
        </p:spPr>
        <p:txBody>
          <a:bodyPr wrap="square" rtlCol="0">
            <a:spAutoFit/>
          </a:bodyPr>
          <a:lstStyle/>
          <a:p>
            <a:pPr algn="ctr"/>
            <a:r>
              <a:rPr lang="en-US" dirty="0">
                <a:solidFill>
                  <a:schemeClr val="bg1"/>
                </a:solidFill>
              </a:rPr>
              <a:t>PRH 1: 1.5 (R5)(c)</a:t>
            </a:r>
          </a:p>
          <a:p>
            <a:pPr algn="ctr"/>
            <a:r>
              <a:rPr lang="en-US" dirty="0">
                <a:solidFill>
                  <a:schemeClr val="bg1"/>
                </a:solidFill>
              </a:rPr>
              <a:t>Exhibit 1-1</a:t>
            </a:r>
          </a:p>
        </p:txBody>
      </p:sp>
      <p:grpSp>
        <p:nvGrpSpPr>
          <p:cNvPr id="8" name="Group 7">
            <a:extLst>
              <a:ext uri="{FF2B5EF4-FFF2-40B4-BE49-F238E27FC236}">
                <a16:creationId xmlns:a16="http://schemas.microsoft.com/office/drawing/2014/main" id="{0B1DD29F-2668-F5AB-0515-F58D3A1649F3}"/>
              </a:ext>
            </a:extLst>
          </p:cNvPr>
          <p:cNvGrpSpPr/>
          <p:nvPr/>
        </p:nvGrpSpPr>
        <p:grpSpPr>
          <a:xfrm>
            <a:off x="171738" y="1403297"/>
            <a:ext cx="2441358" cy="3332366"/>
            <a:chOff x="958149" y="1509266"/>
            <a:chExt cx="2441358" cy="3332366"/>
          </a:xfrm>
        </p:grpSpPr>
        <p:pic>
          <p:nvPicPr>
            <p:cNvPr id="4" name="Picture 3" descr="Diagram&#10;&#10;Description automatically generated">
              <a:extLst>
                <a:ext uri="{FF2B5EF4-FFF2-40B4-BE49-F238E27FC236}">
                  <a16:creationId xmlns:a16="http://schemas.microsoft.com/office/drawing/2014/main" id="{050259EE-D3BF-02F3-1EFD-8FA965B938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8149" y="1509266"/>
              <a:ext cx="2441358" cy="3332366"/>
            </a:xfrm>
            <a:prstGeom prst="rect">
              <a:avLst/>
            </a:prstGeom>
            <a:ln>
              <a:solidFill>
                <a:schemeClr val="tx1"/>
              </a:solidFill>
            </a:ln>
          </p:spPr>
        </p:pic>
        <p:sp>
          <p:nvSpPr>
            <p:cNvPr id="7" name="Rectangle 6">
              <a:extLst>
                <a:ext uri="{FF2B5EF4-FFF2-40B4-BE49-F238E27FC236}">
                  <a16:creationId xmlns:a16="http://schemas.microsoft.com/office/drawing/2014/main" id="{9B13FB47-35C1-DFDC-FE1D-97D3D347A5F9}"/>
                </a:ext>
              </a:extLst>
            </p:cNvPr>
            <p:cNvSpPr/>
            <p:nvPr/>
          </p:nvSpPr>
          <p:spPr>
            <a:xfrm>
              <a:off x="1452506" y="1509266"/>
              <a:ext cx="1063690" cy="464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12FA65-9BA4-A5E5-2134-387B35053F53}"/>
              </a:ext>
            </a:extLst>
          </p:cNvPr>
          <p:cNvSpPr txBox="1"/>
          <p:nvPr/>
        </p:nvSpPr>
        <p:spPr>
          <a:xfrm>
            <a:off x="3718633" y="5704951"/>
            <a:ext cx="7308301" cy="923330"/>
          </a:xfrm>
          <a:prstGeom prst="rect">
            <a:avLst/>
          </a:prstGeom>
          <a:noFill/>
        </p:spPr>
        <p:txBody>
          <a:bodyPr wrap="square" rtlCol="0">
            <a:spAutoFit/>
          </a:bodyPr>
          <a:lstStyle/>
          <a:p>
            <a:pPr algn="ctr"/>
            <a:r>
              <a:rPr lang="en-US" b="1">
                <a:solidFill>
                  <a:srgbClr val="0070C0"/>
                </a:solidFill>
              </a:rPr>
              <a:t>What is the difference between “new information” that may make an individual now ineligible for the program and an error in the initial eligibility process?</a:t>
            </a:r>
          </a:p>
        </p:txBody>
      </p:sp>
      <p:pic>
        <p:nvPicPr>
          <p:cNvPr id="11" name="Graphic 10" descr="Man in business attire">
            <a:extLst>
              <a:ext uri="{FF2B5EF4-FFF2-40B4-BE49-F238E27FC236}">
                <a16:creationId xmlns:a16="http://schemas.microsoft.com/office/drawing/2014/main" id="{41ED22B2-4B9B-B42B-26BF-4AC889E3B0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09177" y="5446923"/>
            <a:ext cx="1075250" cy="1451980"/>
          </a:xfrm>
          <a:prstGeom prst="rect">
            <a:avLst/>
          </a:prstGeom>
        </p:spPr>
      </p:pic>
      <p:sp>
        <p:nvSpPr>
          <p:cNvPr id="3" name="Explosion: 14 Points 2">
            <a:extLst>
              <a:ext uri="{FF2B5EF4-FFF2-40B4-BE49-F238E27FC236}">
                <a16:creationId xmlns:a16="http://schemas.microsoft.com/office/drawing/2014/main" id="{8C73CE3D-6022-36AD-42DA-49EE0B9333BE}"/>
              </a:ext>
            </a:extLst>
          </p:cNvPr>
          <p:cNvSpPr/>
          <p:nvPr/>
        </p:nvSpPr>
        <p:spPr>
          <a:xfrm rot="2101657">
            <a:off x="10106526" y="372979"/>
            <a:ext cx="1913736" cy="1359568"/>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Rare!</a:t>
            </a:r>
          </a:p>
        </p:txBody>
      </p:sp>
      <p:sp>
        <p:nvSpPr>
          <p:cNvPr id="10" name="Slide Number Placeholder 1">
            <a:extLst>
              <a:ext uri="{FF2B5EF4-FFF2-40B4-BE49-F238E27FC236}">
                <a16:creationId xmlns:a16="http://schemas.microsoft.com/office/drawing/2014/main" id="{8D157C3A-57E0-2314-064E-BFFEA5B7837A}"/>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28</a:t>
            </a:fld>
            <a:endParaRPr lang="en-US" sz="1200">
              <a:solidFill>
                <a:schemeClr val="tx1">
                  <a:alpha val="80000"/>
                </a:schemeClr>
              </a:solidFill>
            </a:endParaRPr>
          </a:p>
        </p:txBody>
      </p:sp>
    </p:spTree>
    <p:extLst>
      <p:ext uri="{BB962C8B-B14F-4D97-AF65-F5344CB8AC3E}">
        <p14:creationId xmlns:p14="http://schemas.microsoft.com/office/powerpoint/2010/main" val="365416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자유형 28">
            <a:extLst>
              <a:ext uri="{FF2B5EF4-FFF2-40B4-BE49-F238E27FC236}">
                <a16:creationId xmlns:a16="http://schemas.microsoft.com/office/drawing/2014/main" id="{C9A264E2-4C54-4BF9-9334-17677FF2F0BD}"/>
              </a:ext>
            </a:extLst>
          </p:cNvPr>
          <p:cNvSpPr/>
          <p:nvPr/>
        </p:nvSpPr>
        <p:spPr>
          <a:xfrm>
            <a:off x="750277" y="863604"/>
            <a:ext cx="3587261" cy="5275034"/>
          </a:xfrm>
          <a:custGeom>
            <a:avLst/>
            <a:gdLst>
              <a:gd name="connsiteX0" fmla="*/ 0 w 6993250"/>
              <a:gd name="connsiteY0" fmla="*/ 0 h 2531312"/>
              <a:gd name="connsiteX1" fmla="*/ 3496625 w 6993250"/>
              <a:gd name="connsiteY1" fmla="*/ 0 h 2531312"/>
              <a:gd name="connsiteX2" fmla="*/ 6993250 w 6993250"/>
              <a:gd name="connsiteY2" fmla="*/ 0 h 2531312"/>
              <a:gd name="connsiteX3" fmla="*/ 6993250 w 6993250"/>
              <a:gd name="connsiteY3" fmla="*/ 2531312 h 2531312"/>
              <a:gd name="connsiteX4" fmla="*/ 3496625 w 6993250"/>
              <a:gd name="connsiteY4" fmla="*/ 2531312 h 2531312"/>
              <a:gd name="connsiteX5" fmla="*/ 0 w 6993250"/>
              <a:gd name="connsiteY5" fmla="*/ 2531312 h 253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3250" h="2531312">
                <a:moveTo>
                  <a:pt x="0" y="0"/>
                </a:moveTo>
                <a:lnTo>
                  <a:pt x="3496625" y="0"/>
                </a:lnTo>
                <a:lnTo>
                  <a:pt x="6993250" y="0"/>
                </a:lnTo>
                <a:lnTo>
                  <a:pt x="6993250" y="2531312"/>
                </a:lnTo>
                <a:lnTo>
                  <a:pt x="3496625" y="2531312"/>
                </a:lnTo>
                <a:lnTo>
                  <a:pt x="0" y="2531312"/>
                </a:lnTo>
                <a:close/>
              </a:path>
            </a:pathLst>
          </a:custGeom>
          <a:solidFill>
            <a:schemeClr val="bg1"/>
          </a:solidFill>
          <a:ln>
            <a:noFill/>
          </a:ln>
          <a:effectLst>
            <a:outerShdw blurRad="302009" sx="102000" sy="102000" algn="ctr" rotWithShape="0">
              <a:prstClr val="black">
                <a:alpha val="152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ko-KR" altLang="en-US"/>
          </a:p>
        </p:txBody>
      </p:sp>
      <p:sp>
        <p:nvSpPr>
          <p:cNvPr id="22" name="직사각형 21">
            <a:extLst>
              <a:ext uri="{FF2B5EF4-FFF2-40B4-BE49-F238E27FC236}">
                <a16:creationId xmlns:a16="http://schemas.microsoft.com/office/drawing/2014/main" id="{44EAFA3A-89D3-49EE-A671-66250EE8366A}"/>
              </a:ext>
            </a:extLst>
          </p:cNvPr>
          <p:cNvSpPr/>
          <p:nvPr/>
        </p:nvSpPr>
        <p:spPr>
          <a:xfrm>
            <a:off x="750277" y="812104"/>
            <a:ext cx="358725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0" name="모서리가 둥근 직사각형 9">
            <a:extLst>
              <a:ext uri="{FF2B5EF4-FFF2-40B4-BE49-F238E27FC236}">
                <a16:creationId xmlns:a16="http://schemas.microsoft.com/office/drawing/2014/main" id="{9BB0294B-C35C-F549-BF89-595320D9B2E1}"/>
              </a:ext>
            </a:extLst>
          </p:cNvPr>
          <p:cNvSpPr/>
          <p:nvPr/>
        </p:nvSpPr>
        <p:spPr>
          <a:xfrm>
            <a:off x="989135" y="1492727"/>
            <a:ext cx="3149559" cy="2794273"/>
          </a:xfrm>
          <a:prstGeom prst="roundRect">
            <a:avLst/>
          </a:prstGeom>
          <a:solidFill>
            <a:srgbClr val="DF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6" name="TextBox 5">
            <a:extLst>
              <a:ext uri="{FF2B5EF4-FFF2-40B4-BE49-F238E27FC236}">
                <a16:creationId xmlns:a16="http://schemas.microsoft.com/office/drawing/2014/main" id="{EE9482D7-5DB1-40EA-2DC0-E4B0A944AC59}"/>
              </a:ext>
            </a:extLst>
          </p:cNvPr>
          <p:cNvSpPr txBox="1"/>
          <p:nvPr/>
        </p:nvSpPr>
        <p:spPr>
          <a:xfrm>
            <a:off x="1035879" y="1534841"/>
            <a:ext cx="3129553" cy="2786917"/>
          </a:xfrm>
          <a:prstGeom prst="rect">
            <a:avLst/>
          </a:prstGeom>
          <a:noFill/>
          <a:ln>
            <a:noFill/>
          </a:ln>
        </p:spPr>
        <p:txBody>
          <a:bodyPr wrap="square" rtlCol="0">
            <a:spAutoFit/>
          </a:bodyPr>
          <a:lstStyle/>
          <a:p>
            <a:pPr algn="ctr">
              <a:lnSpc>
                <a:spcPct val="109000"/>
              </a:lnSpc>
              <a:spcBef>
                <a:spcPts val="600"/>
              </a:spcBef>
            </a:pPr>
            <a:r>
              <a:rPr kumimoji="1" lang="en-US" altLang="ko-KR"/>
              <a:t>New information that makes the applicant </a:t>
            </a:r>
            <a:r>
              <a:rPr kumimoji="1" lang="en-US" altLang="ko-KR" b="1"/>
              <a:t>“newly” ineligible; </a:t>
            </a:r>
            <a:r>
              <a:rPr kumimoji="1" lang="en-US" altLang="ko-KR"/>
              <a:t>information Admissions Services staff could not have known at the time of the original certification (e.g., incarceration occurs during center file review).</a:t>
            </a:r>
          </a:p>
        </p:txBody>
      </p:sp>
      <p:sp>
        <p:nvSpPr>
          <p:cNvPr id="11" name="모서리가 둥근 직사각형 10">
            <a:extLst>
              <a:ext uri="{FF2B5EF4-FFF2-40B4-BE49-F238E27FC236}">
                <a16:creationId xmlns:a16="http://schemas.microsoft.com/office/drawing/2014/main" id="{731EE3FB-2D8C-5C4C-9766-EDC4DC778302}"/>
              </a:ext>
            </a:extLst>
          </p:cNvPr>
          <p:cNvSpPr/>
          <p:nvPr/>
        </p:nvSpPr>
        <p:spPr>
          <a:xfrm>
            <a:off x="905452" y="4446065"/>
            <a:ext cx="3149559" cy="135607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2" name="TextBox 11">
            <a:extLst>
              <a:ext uri="{FF2B5EF4-FFF2-40B4-BE49-F238E27FC236}">
                <a16:creationId xmlns:a16="http://schemas.microsoft.com/office/drawing/2014/main" id="{4073A385-19A2-7D4C-B8F3-FA373EC377DB}"/>
              </a:ext>
            </a:extLst>
          </p:cNvPr>
          <p:cNvSpPr txBox="1"/>
          <p:nvPr/>
        </p:nvSpPr>
        <p:spPr>
          <a:xfrm>
            <a:off x="1064918" y="4508748"/>
            <a:ext cx="2830629" cy="1277209"/>
          </a:xfrm>
          <a:prstGeom prst="rect">
            <a:avLst/>
          </a:prstGeom>
          <a:noFill/>
          <a:ln>
            <a:noFill/>
          </a:ln>
        </p:spPr>
        <p:txBody>
          <a:bodyPr wrap="square" rtlCol="0">
            <a:spAutoFit/>
          </a:bodyPr>
          <a:lstStyle/>
          <a:p>
            <a:pPr algn="ctr">
              <a:lnSpc>
                <a:spcPct val="109000"/>
              </a:lnSpc>
              <a:spcBef>
                <a:spcPts val="600"/>
              </a:spcBef>
            </a:pPr>
            <a:r>
              <a:rPr kumimoji="1" lang="en-US" altLang="ko-KR"/>
              <a:t>Center recommends denial of enrollment via </a:t>
            </a:r>
            <a:r>
              <a:rPr kumimoji="1" lang="en-US" altLang="ko-KR" i="1"/>
              <a:t>Notify Regional Review </a:t>
            </a:r>
            <a:r>
              <a:rPr kumimoji="1" lang="en-US" altLang="ko-KR"/>
              <a:t>in CIS.</a:t>
            </a:r>
          </a:p>
        </p:txBody>
      </p:sp>
      <p:sp>
        <p:nvSpPr>
          <p:cNvPr id="13" name="TextBox 12">
            <a:extLst>
              <a:ext uri="{FF2B5EF4-FFF2-40B4-BE49-F238E27FC236}">
                <a16:creationId xmlns:a16="http://schemas.microsoft.com/office/drawing/2014/main" id="{24D3D7E2-A15D-E54A-ADAF-9140E8376F2C}"/>
              </a:ext>
            </a:extLst>
          </p:cNvPr>
          <p:cNvSpPr txBox="1"/>
          <p:nvPr/>
        </p:nvSpPr>
        <p:spPr>
          <a:xfrm>
            <a:off x="1371462" y="907700"/>
            <a:ext cx="2217543" cy="400110"/>
          </a:xfrm>
          <a:prstGeom prst="rect">
            <a:avLst/>
          </a:prstGeom>
          <a:noFill/>
          <a:ln>
            <a:noFill/>
          </a:ln>
        </p:spPr>
        <p:txBody>
          <a:bodyPr wrap="square" rtlCol="0">
            <a:spAutoFit/>
          </a:bodyPr>
          <a:lstStyle/>
          <a:p>
            <a:pPr algn="ctr"/>
            <a:r>
              <a:rPr kumimoji="1" lang="en-US" altLang="ko-KR" sz="2000">
                <a:solidFill>
                  <a:srgbClr val="32669A"/>
                </a:solidFill>
                <a:latin typeface="+mj-lt"/>
              </a:rPr>
              <a:t>New Information</a:t>
            </a:r>
            <a:endParaRPr kumimoji="1" lang="ko-KR" altLang="en-US" sz="2000">
              <a:solidFill>
                <a:srgbClr val="32669A"/>
              </a:solidFill>
              <a:latin typeface="+mj-lt"/>
            </a:endParaRPr>
          </a:p>
        </p:txBody>
      </p:sp>
      <p:sp>
        <p:nvSpPr>
          <p:cNvPr id="21" name="타원 20">
            <a:extLst>
              <a:ext uri="{FF2B5EF4-FFF2-40B4-BE49-F238E27FC236}">
                <a16:creationId xmlns:a16="http://schemas.microsoft.com/office/drawing/2014/main" id="{D2839EAA-397D-6F4B-8C24-7C83385F2D15}"/>
              </a:ext>
            </a:extLst>
          </p:cNvPr>
          <p:cNvSpPr/>
          <p:nvPr/>
        </p:nvSpPr>
        <p:spPr>
          <a:xfrm>
            <a:off x="4823553" y="712471"/>
            <a:ext cx="2544895" cy="2544895"/>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sz="3200" b="1">
                <a:latin typeface="+mj-lt"/>
              </a:rPr>
              <a:t>Review!</a:t>
            </a:r>
            <a:endParaRPr kumimoji="1" lang="ko-KR" altLang="en-US" sz="2800" b="1">
              <a:latin typeface="+mj-lt"/>
            </a:endParaRPr>
          </a:p>
        </p:txBody>
      </p:sp>
      <p:cxnSp>
        <p:nvCxnSpPr>
          <p:cNvPr id="23" name="직선 화살표 연결선 22">
            <a:extLst>
              <a:ext uri="{FF2B5EF4-FFF2-40B4-BE49-F238E27FC236}">
                <a16:creationId xmlns:a16="http://schemas.microsoft.com/office/drawing/2014/main" id="{5592C736-FD80-6E40-AEF9-0CFCC68B6826}"/>
              </a:ext>
            </a:extLst>
          </p:cNvPr>
          <p:cNvCxnSpPr>
            <a:cxnSpLocks/>
          </p:cNvCxnSpPr>
          <p:nvPr/>
        </p:nvCxnSpPr>
        <p:spPr>
          <a:xfrm>
            <a:off x="6325094" y="3063270"/>
            <a:ext cx="1279513" cy="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6" name="직선 화살표 연결선 25">
            <a:extLst>
              <a:ext uri="{FF2B5EF4-FFF2-40B4-BE49-F238E27FC236}">
                <a16:creationId xmlns:a16="http://schemas.microsoft.com/office/drawing/2014/main" id="{7A0F65F3-DF78-CC4E-87E6-820C33E9EFA6}"/>
              </a:ext>
            </a:extLst>
          </p:cNvPr>
          <p:cNvCxnSpPr>
            <a:cxnSpLocks/>
          </p:cNvCxnSpPr>
          <p:nvPr/>
        </p:nvCxnSpPr>
        <p:spPr>
          <a:xfrm flipH="1">
            <a:off x="4572000" y="3063270"/>
            <a:ext cx="1178663" cy="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9C2AFDB-4F1B-374E-BD3F-B7BDE954E98B}"/>
              </a:ext>
            </a:extLst>
          </p:cNvPr>
          <p:cNvSpPr txBox="1"/>
          <p:nvPr/>
        </p:nvSpPr>
        <p:spPr>
          <a:xfrm>
            <a:off x="4823552" y="3808012"/>
            <a:ext cx="2544896" cy="1938992"/>
          </a:xfrm>
          <a:prstGeom prst="rect">
            <a:avLst/>
          </a:prstGeom>
          <a:noFill/>
          <a:ln>
            <a:noFill/>
          </a:ln>
        </p:spPr>
        <p:txBody>
          <a:bodyPr wrap="square" rtlCol="0">
            <a:spAutoFit/>
          </a:bodyPr>
          <a:lstStyle/>
          <a:p>
            <a:pPr algn="ctr"/>
            <a:r>
              <a:rPr kumimoji="1" lang="en-US" altLang="ko-KR" sz="2400" b="1">
                <a:solidFill>
                  <a:srgbClr val="32669A"/>
                </a:solidFill>
              </a:rPr>
              <a:t>New Information </a:t>
            </a:r>
          </a:p>
          <a:p>
            <a:pPr algn="ctr"/>
            <a:r>
              <a:rPr kumimoji="1" lang="en-US" altLang="ko-KR" sz="2400" b="1"/>
              <a:t>vs </a:t>
            </a:r>
          </a:p>
          <a:p>
            <a:pPr algn="ctr"/>
            <a:r>
              <a:rPr kumimoji="1" lang="en-US" altLang="ko-KR" sz="2400" b="1">
                <a:solidFill>
                  <a:srgbClr val="32669A"/>
                </a:solidFill>
              </a:rPr>
              <a:t>Error in Eligibility</a:t>
            </a:r>
            <a:endParaRPr kumimoji="1" lang="ko-KR" altLang="en-US" sz="2400" b="1">
              <a:solidFill>
                <a:srgbClr val="32669A"/>
              </a:solidFill>
            </a:endParaRPr>
          </a:p>
        </p:txBody>
      </p:sp>
      <p:sp>
        <p:nvSpPr>
          <p:cNvPr id="2" name="자유형 28">
            <a:extLst>
              <a:ext uri="{FF2B5EF4-FFF2-40B4-BE49-F238E27FC236}">
                <a16:creationId xmlns:a16="http://schemas.microsoft.com/office/drawing/2014/main" id="{76AD80C0-15B9-E930-FB01-E70035FCA9FD}"/>
              </a:ext>
            </a:extLst>
          </p:cNvPr>
          <p:cNvSpPr/>
          <p:nvPr/>
        </p:nvSpPr>
        <p:spPr>
          <a:xfrm>
            <a:off x="7933397" y="857823"/>
            <a:ext cx="3587261" cy="5275034"/>
          </a:xfrm>
          <a:custGeom>
            <a:avLst/>
            <a:gdLst>
              <a:gd name="connsiteX0" fmla="*/ 0 w 6993250"/>
              <a:gd name="connsiteY0" fmla="*/ 0 h 2531312"/>
              <a:gd name="connsiteX1" fmla="*/ 3496625 w 6993250"/>
              <a:gd name="connsiteY1" fmla="*/ 0 h 2531312"/>
              <a:gd name="connsiteX2" fmla="*/ 6993250 w 6993250"/>
              <a:gd name="connsiteY2" fmla="*/ 0 h 2531312"/>
              <a:gd name="connsiteX3" fmla="*/ 6993250 w 6993250"/>
              <a:gd name="connsiteY3" fmla="*/ 2531312 h 2531312"/>
              <a:gd name="connsiteX4" fmla="*/ 3496625 w 6993250"/>
              <a:gd name="connsiteY4" fmla="*/ 2531312 h 2531312"/>
              <a:gd name="connsiteX5" fmla="*/ 0 w 6993250"/>
              <a:gd name="connsiteY5" fmla="*/ 2531312 h 253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3250" h="2531312">
                <a:moveTo>
                  <a:pt x="0" y="0"/>
                </a:moveTo>
                <a:lnTo>
                  <a:pt x="3496625" y="0"/>
                </a:lnTo>
                <a:lnTo>
                  <a:pt x="6993250" y="0"/>
                </a:lnTo>
                <a:lnTo>
                  <a:pt x="6993250" y="2531312"/>
                </a:lnTo>
                <a:lnTo>
                  <a:pt x="3496625" y="2531312"/>
                </a:lnTo>
                <a:lnTo>
                  <a:pt x="0" y="2531312"/>
                </a:lnTo>
                <a:close/>
              </a:path>
            </a:pathLst>
          </a:custGeom>
          <a:solidFill>
            <a:schemeClr val="bg1"/>
          </a:solidFill>
          <a:ln>
            <a:noFill/>
          </a:ln>
          <a:effectLst>
            <a:outerShdw blurRad="302009" sx="102000" sy="102000" algn="ctr" rotWithShape="0">
              <a:prstClr val="black">
                <a:alpha val="152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ko-KR" altLang="en-US"/>
          </a:p>
        </p:txBody>
      </p:sp>
      <p:sp>
        <p:nvSpPr>
          <p:cNvPr id="3" name="직사각형 21">
            <a:extLst>
              <a:ext uri="{FF2B5EF4-FFF2-40B4-BE49-F238E27FC236}">
                <a16:creationId xmlns:a16="http://schemas.microsoft.com/office/drawing/2014/main" id="{7FFD87D5-4769-70B1-06D3-9E391DAFF728}"/>
              </a:ext>
            </a:extLst>
          </p:cNvPr>
          <p:cNvSpPr/>
          <p:nvPr/>
        </p:nvSpPr>
        <p:spPr>
          <a:xfrm>
            <a:off x="7933397" y="806323"/>
            <a:ext cx="358725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4" name="모서리가 둥근 직사각형 9">
            <a:extLst>
              <a:ext uri="{FF2B5EF4-FFF2-40B4-BE49-F238E27FC236}">
                <a16:creationId xmlns:a16="http://schemas.microsoft.com/office/drawing/2014/main" id="{4578AAFF-6A8C-F913-9544-99DD1DFA553C}"/>
              </a:ext>
            </a:extLst>
          </p:cNvPr>
          <p:cNvSpPr/>
          <p:nvPr/>
        </p:nvSpPr>
        <p:spPr>
          <a:xfrm>
            <a:off x="8172255" y="1486947"/>
            <a:ext cx="3149559" cy="2537266"/>
          </a:xfrm>
          <a:prstGeom prst="roundRect">
            <a:avLst/>
          </a:prstGeom>
          <a:solidFill>
            <a:srgbClr val="DF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a:extLst>
              <a:ext uri="{FF2B5EF4-FFF2-40B4-BE49-F238E27FC236}">
                <a16:creationId xmlns:a16="http://schemas.microsoft.com/office/drawing/2014/main" id="{25B1E4B1-7D48-E296-1315-2D2802AB9B57}"/>
              </a:ext>
            </a:extLst>
          </p:cNvPr>
          <p:cNvSpPr txBox="1"/>
          <p:nvPr/>
        </p:nvSpPr>
        <p:spPr>
          <a:xfrm>
            <a:off x="8192261" y="1834964"/>
            <a:ext cx="3129553" cy="1881092"/>
          </a:xfrm>
          <a:prstGeom prst="rect">
            <a:avLst/>
          </a:prstGeom>
          <a:noFill/>
          <a:ln>
            <a:noFill/>
          </a:ln>
        </p:spPr>
        <p:txBody>
          <a:bodyPr wrap="square" rtlCol="0">
            <a:spAutoFit/>
          </a:bodyPr>
          <a:lstStyle/>
          <a:p>
            <a:pPr algn="ctr">
              <a:lnSpc>
                <a:spcPct val="109000"/>
              </a:lnSpc>
              <a:spcBef>
                <a:spcPts val="600"/>
              </a:spcBef>
            </a:pPr>
            <a:r>
              <a:rPr kumimoji="1" lang="en-US" altLang="ko-KR"/>
              <a:t>Center reviews information </a:t>
            </a:r>
            <a:r>
              <a:rPr kumimoji="1" lang="en-US" altLang="ko-KR" b="1"/>
              <a:t>KNOWN</a:t>
            </a:r>
            <a:r>
              <a:rPr kumimoji="1" lang="en-US" altLang="ko-KR"/>
              <a:t> by Admissions Services at the time of the initial eligibility certification and believes the applicant was </a:t>
            </a:r>
            <a:r>
              <a:rPr kumimoji="1" lang="en-US" altLang="ko-KR" b="1"/>
              <a:t>never</a:t>
            </a:r>
            <a:r>
              <a:rPr kumimoji="1" lang="en-US" altLang="ko-KR"/>
              <a:t> eligible.</a:t>
            </a:r>
          </a:p>
        </p:txBody>
      </p:sp>
      <p:sp>
        <p:nvSpPr>
          <p:cNvPr id="7" name="모서리가 둥근 직사각형 10">
            <a:extLst>
              <a:ext uri="{FF2B5EF4-FFF2-40B4-BE49-F238E27FC236}">
                <a16:creationId xmlns:a16="http://schemas.microsoft.com/office/drawing/2014/main" id="{FBDFCAE2-F5C9-255C-FA55-75B44B722A7D}"/>
              </a:ext>
            </a:extLst>
          </p:cNvPr>
          <p:cNvSpPr/>
          <p:nvPr/>
        </p:nvSpPr>
        <p:spPr>
          <a:xfrm>
            <a:off x="8152248" y="4209131"/>
            <a:ext cx="3149559" cy="135607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8" name="TextBox 7">
            <a:extLst>
              <a:ext uri="{FF2B5EF4-FFF2-40B4-BE49-F238E27FC236}">
                <a16:creationId xmlns:a16="http://schemas.microsoft.com/office/drawing/2014/main" id="{7432F112-3B00-3A24-210F-C3CA4862ADA4}"/>
              </a:ext>
            </a:extLst>
          </p:cNvPr>
          <p:cNvSpPr txBox="1"/>
          <p:nvPr/>
        </p:nvSpPr>
        <p:spPr>
          <a:xfrm>
            <a:off x="8248038" y="4287001"/>
            <a:ext cx="2830629" cy="1200329"/>
          </a:xfrm>
          <a:prstGeom prst="rect">
            <a:avLst/>
          </a:prstGeom>
          <a:noFill/>
          <a:ln>
            <a:noFill/>
          </a:ln>
        </p:spPr>
        <p:txBody>
          <a:bodyPr wrap="square" rtlCol="0">
            <a:spAutoFit/>
          </a:bodyPr>
          <a:lstStyle/>
          <a:p>
            <a:pPr algn="ctr"/>
            <a:r>
              <a:rPr kumimoji="1" lang="en-US" altLang="ko-KR"/>
              <a:t>Center contacts (calls or emails) the </a:t>
            </a:r>
            <a:r>
              <a:rPr kumimoji="1" lang="en-US" altLang="ko-KR" b="1"/>
              <a:t>DOL Program Manager </a:t>
            </a:r>
            <a:r>
              <a:rPr kumimoji="1" lang="en-US" altLang="ko-KR"/>
              <a:t>for discussion/review.</a:t>
            </a:r>
          </a:p>
        </p:txBody>
      </p:sp>
      <p:sp>
        <p:nvSpPr>
          <p:cNvPr id="9" name="TextBox 8">
            <a:extLst>
              <a:ext uri="{FF2B5EF4-FFF2-40B4-BE49-F238E27FC236}">
                <a16:creationId xmlns:a16="http://schemas.microsoft.com/office/drawing/2014/main" id="{2479B646-0F1F-8A76-F7DD-22C8D940C372}"/>
              </a:ext>
            </a:extLst>
          </p:cNvPr>
          <p:cNvSpPr txBox="1"/>
          <p:nvPr/>
        </p:nvSpPr>
        <p:spPr>
          <a:xfrm>
            <a:off x="8554582" y="901919"/>
            <a:ext cx="2217543" cy="400110"/>
          </a:xfrm>
          <a:prstGeom prst="rect">
            <a:avLst/>
          </a:prstGeom>
          <a:noFill/>
          <a:ln>
            <a:noFill/>
          </a:ln>
        </p:spPr>
        <p:txBody>
          <a:bodyPr wrap="square" rtlCol="0">
            <a:spAutoFit/>
          </a:bodyPr>
          <a:lstStyle/>
          <a:p>
            <a:pPr algn="ctr"/>
            <a:r>
              <a:rPr kumimoji="1" lang="en-US" altLang="ko-KR" sz="2000">
                <a:solidFill>
                  <a:srgbClr val="32669A"/>
                </a:solidFill>
                <a:latin typeface="+mj-lt"/>
              </a:rPr>
              <a:t>Error in Eligibility</a:t>
            </a:r>
            <a:endParaRPr kumimoji="1" lang="ko-KR" altLang="en-US" sz="2000">
              <a:solidFill>
                <a:srgbClr val="32669A"/>
              </a:solidFill>
              <a:latin typeface="+mj-lt"/>
            </a:endParaRPr>
          </a:p>
        </p:txBody>
      </p:sp>
      <p:sp>
        <p:nvSpPr>
          <p:cNvPr id="14" name="Slide Number Placeholder 1">
            <a:extLst>
              <a:ext uri="{FF2B5EF4-FFF2-40B4-BE49-F238E27FC236}">
                <a16:creationId xmlns:a16="http://schemas.microsoft.com/office/drawing/2014/main" id="{26AEE22A-80B7-077C-E6A1-84B98157FD48}"/>
              </a:ext>
            </a:extLst>
          </p:cNvPr>
          <p:cNvSpPr txBox="1">
            <a:spLocks/>
          </p:cNvSpPr>
          <p:nvPr/>
        </p:nvSpPr>
        <p:spPr>
          <a:xfrm>
            <a:off x="8726829" y="6234122"/>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29</a:t>
            </a:fld>
            <a:endParaRPr lang="en-US" sz="1200">
              <a:solidFill>
                <a:schemeClr val="tx1">
                  <a:alpha val="80000"/>
                </a:schemeClr>
              </a:solidFill>
            </a:endParaRPr>
          </a:p>
        </p:txBody>
      </p:sp>
    </p:spTree>
    <p:extLst>
      <p:ext uri="{BB962C8B-B14F-4D97-AF65-F5344CB8AC3E}">
        <p14:creationId xmlns:p14="http://schemas.microsoft.com/office/powerpoint/2010/main" val="3610638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88B6B4D-3683-62C6-68C1-9E70CA4083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15F78472-71BB-50E8-8B74-D228C5DDFF4D}"/>
              </a:ext>
            </a:extLst>
          </p:cNvPr>
          <p:cNvPicPr>
            <a:picLocks noChangeAspect="1"/>
          </p:cNvPicPr>
          <p:nvPr/>
        </p:nvPicPr>
        <p:blipFill>
          <a:blip r:embed="rId3"/>
          <a:stretch>
            <a:fillRect/>
          </a:stretch>
        </p:blipFill>
        <p:spPr>
          <a:xfrm>
            <a:off x="5161546" y="1588527"/>
            <a:ext cx="7030454" cy="3826937"/>
          </a:xfrm>
          <a:prstGeom prst="rect">
            <a:avLst/>
          </a:prstGeom>
        </p:spPr>
      </p:pic>
      <p:sp>
        <p:nvSpPr>
          <p:cNvPr id="19" name="Slide Number Placeholder 5">
            <a:extLst>
              <a:ext uri="{FF2B5EF4-FFF2-40B4-BE49-F238E27FC236}">
                <a16:creationId xmlns:a16="http://schemas.microsoft.com/office/drawing/2014/main" id="{A4C2A83D-81DC-94B3-9AE7-12174F27F1CE}"/>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3</a:t>
            </a:fld>
            <a:endParaRPr lang="en-US">
              <a:solidFill>
                <a:schemeClr val="bg1"/>
              </a:solidFill>
            </a:endParaRPr>
          </a:p>
        </p:txBody>
      </p:sp>
      <p:sp>
        <p:nvSpPr>
          <p:cNvPr id="5" name="직사각형 4">
            <a:extLst>
              <a:ext uri="{FF2B5EF4-FFF2-40B4-BE49-F238E27FC236}">
                <a16:creationId xmlns:a16="http://schemas.microsoft.com/office/drawing/2014/main" id="{7C1324C3-60F4-0F08-96BF-8335A61D2B3C}"/>
              </a:ext>
              <a:ext uri="{C183D7F6-B498-43B3-948B-1728B52AA6E4}">
                <adec:decorative xmlns:adec="http://schemas.microsoft.com/office/drawing/2017/decorative" val="1"/>
              </a:ext>
            </a:extLst>
          </p:cNvPr>
          <p:cNvSpPr/>
          <p:nvPr/>
        </p:nvSpPr>
        <p:spPr>
          <a:xfrm>
            <a:off x="0" y="18023"/>
            <a:ext cx="5161547" cy="68578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sp>
        <p:nvSpPr>
          <p:cNvPr id="11" name="제목 1">
            <a:extLst>
              <a:ext uri="{FF2B5EF4-FFF2-40B4-BE49-F238E27FC236}">
                <a16:creationId xmlns:a16="http://schemas.microsoft.com/office/drawing/2014/main" id="{BF6122D8-D2D7-15E4-C434-3ACF91D6AD7D}"/>
              </a:ext>
            </a:extLst>
          </p:cNvPr>
          <p:cNvSpPr>
            <a:spLocks noGrp="1"/>
          </p:cNvSpPr>
          <p:nvPr>
            <p:ph type="title"/>
          </p:nvPr>
        </p:nvSpPr>
        <p:spPr>
          <a:xfrm>
            <a:off x="462138" y="2433641"/>
            <a:ext cx="4237270" cy="1990718"/>
          </a:xfrm>
        </p:spPr>
        <p:txBody>
          <a:bodyPr/>
          <a:lstStyle/>
          <a:p>
            <a:r>
              <a:rPr lang="en-US" altLang="ko-KR">
                <a:solidFill>
                  <a:schemeClr val="bg1"/>
                </a:solidFill>
              </a:rPr>
              <a:t>Center File Review Tracking Log (CFRTL)</a:t>
            </a:r>
          </a:p>
        </p:txBody>
      </p:sp>
    </p:spTree>
    <p:extLst>
      <p:ext uri="{BB962C8B-B14F-4D97-AF65-F5344CB8AC3E}">
        <p14:creationId xmlns:p14="http://schemas.microsoft.com/office/powerpoint/2010/main" val="2731755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946770" y="691384"/>
            <a:ext cx="8278556" cy="646331"/>
          </a:xfrm>
          <a:prstGeom prst="rect">
            <a:avLst/>
          </a:prstGeom>
          <a:noFill/>
        </p:spPr>
        <p:txBody>
          <a:bodyPr wrap="square" rtlCol="0">
            <a:spAutoFit/>
          </a:bodyPr>
          <a:lstStyle/>
          <a:p>
            <a:r>
              <a:rPr lang="en-US" sz="3600">
                <a:solidFill>
                  <a:srgbClr val="0070C0"/>
                </a:solidFill>
                <a:latin typeface="Arial" panose="020B0604020202020204" pitchFamily="34" charset="0"/>
                <a:cs typeface="Arial" panose="020B0604020202020204" pitchFamily="34" charset="0"/>
              </a:rPr>
              <a:t>Residential Settings or Hospitalization</a:t>
            </a:r>
          </a:p>
        </p:txBody>
      </p:sp>
      <p:sp>
        <p:nvSpPr>
          <p:cNvPr id="23" name="TextBox 22">
            <a:extLst>
              <a:ext uri="{FF2B5EF4-FFF2-40B4-BE49-F238E27FC236}">
                <a16:creationId xmlns:a16="http://schemas.microsoft.com/office/drawing/2014/main" id="{99226541-6F21-4CD7-8FC7-CB5C059C539E}"/>
              </a:ext>
            </a:extLst>
          </p:cNvPr>
          <p:cNvSpPr txBox="1"/>
          <p:nvPr/>
        </p:nvSpPr>
        <p:spPr>
          <a:xfrm>
            <a:off x="3084422" y="1515809"/>
            <a:ext cx="7994749" cy="4379789"/>
          </a:xfrm>
          <a:prstGeom prst="rect">
            <a:avLst/>
          </a:prstGeom>
          <a:noFill/>
        </p:spPr>
        <p:txBody>
          <a:bodyPr wrap="square" lIns="0" rIns="0" rtlCol="0">
            <a:spAutoFit/>
          </a:bodyPr>
          <a:lstStyle/>
          <a:p>
            <a:pPr marL="457200" indent="-457200">
              <a:lnSpc>
                <a:spcPct val="114000"/>
              </a:lnSpc>
              <a:spcBef>
                <a:spcPts val="600"/>
              </a:spcBef>
              <a:buClr>
                <a:srgbClr val="32669A"/>
              </a:buClr>
              <a:buFont typeface="Wingdings" panose="05000000000000000000" pitchFamily="2" charset="2"/>
              <a:buChar char="§"/>
            </a:pPr>
            <a:r>
              <a:rPr lang="en-US" sz="2400"/>
              <a:t>If an applicant is in a treatment facility, residential program, or is currently hospitalized, the center FRT and/or Disability Accommodation Committee (DAC)</a:t>
            </a:r>
            <a:r>
              <a:rPr lang="en-US" sz="2400">
                <a:solidFill>
                  <a:schemeClr val="tx2">
                    <a:lumMod val="75000"/>
                    <a:lumOff val="25000"/>
                  </a:schemeClr>
                </a:solidFill>
              </a:rPr>
              <a:t> </a:t>
            </a:r>
            <a:r>
              <a:rPr lang="en-US" sz="2400" b="1">
                <a:solidFill>
                  <a:srgbClr val="32669A"/>
                </a:solidFill>
              </a:rPr>
              <a:t>must make at least </a:t>
            </a:r>
            <a:r>
              <a:rPr lang="en-US" sz="2400" b="1" u="sng">
                <a:solidFill>
                  <a:srgbClr val="32669A"/>
                </a:solidFill>
              </a:rPr>
              <a:t>two</a:t>
            </a:r>
            <a:r>
              <a:rPr lang="en-US" sz="2400" b="1">
                <a:solidFill>
                  <a:srgbClr val="32669A"/>
                </a:solidFill>
              </a:rPr>
              <a:t> attempts </a:t>
            </a:r>
            <a:r>
              <a:rPr lang="en-US" sz="2400"/>
              <a:t>to contact the applicant using contact information provided in the applicant file.</a:t>
            </a:r>
          </a:p>
          <a:p>
            <a:pPr marL="914400" lvl="1" indent="-457200">
              <a:lnSpc>
                <a:spcPct val="114000"/>
              </a:lnSpc>
              <a:spcBef>
                <a:spcPts val="600"/>
              </a:spcBef>
              <a:buClr>
                <a:srgbClr val="32669A"/>
              </a:buClr>
              <a:buFont typeface="Wingdings" panose="05000000000000000000" pitchFamily="2" charset="2"/>
              <a:buChar char="§"/>
            </a:pPr>
            <a:r>
              <a:rPr lang="en-US" sz="2400"/>
              <a:t>Made contact? </a:t>
            </a:r>
          </a:p>
          <a:p>
            <a:pPr marL="1371600" lvl="2" indent="-457200">
              <a:lnSpc>
                <a:spcPct val="114000"/>
              </a:lnSpc>
              <a:spcBef>
                <a:spcPts val="600"/>
              </a:spcBef>
              <a:buClr>
                <a:srgbClr val="32669A"/>
              </a:buClr>
              <a:buFont typeface="Wingdings" panose="05000000000000000000" pitchFamily="2" charset="2"/>
              <a:buChar char="§"/>
            </a:pPr>
            <a:r>
              <a:rPr lang="en-US" sz="2000"/>
              <a:t>Complete the applicant file review process.</a:t>
            </a:r>
          </a:p>
          <a:p>
            <a:pPr marL="914400" lvl="1" indent="-457200">
              <a:lnSpc>
                <a:spcPct val="114000"/>
              </a:lnSpc>
              <a:spcBef>
                <a:spcPts val="600"/>
              </a:spcBef>
              <a:buClr>
                <a:srgbClr val="32669A"/>
              </a:buClr>
              <a:buFont typeface="Wingdings" panose="05000000000000000000" pitchFamily="2" charset="2"/>
              <a:buChar char="§"/>
            </a:pPr>
            <a:r>
              <a:rPr lang="en-US" sz="2400"/>
              <a:t>Unable to make contact?</a:t>
            </a:r>
          </a:p>
          <a:p>
            <a:pPr marL="1371600" lvl="2" indent="-457200">
              <a:lnSpc>
                <a:spcPct val="114000"/>
              </a:lnSpc>
              <a:spcBef>
                <a:spcPts val="600"/>
              </a:spcBef>
              <a:buClr>
                <a:srgbClr val="32669A"/>
              </a:buClr>
              <a:buFont typeface="Wingdings" panose="05000000000000000000" pitchFamily="2" charset="2"/>
              <a:buChar char="§"/>
            </a:pPr>
            <a:r>
              <a:rPr lang="en-US" sz="2000"/>
              <a:t>Document the attempts to contact and electronically return the file to Admissions Services as an incomplete application.</a:t>
            </a:r>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solidFill>
                <a:srgbClr val="0070C0"/>
              </a:solidFill>
            </a:endParaRPr>
          </a:p>
        </p:txBody>
      </p:sp>
      <p:sp>
        <p:nvSpPr>
          <p:cNvPr id="13" name="Rectangle 12">
            <a:extLst>
              <a:ext uri="{FF2B5EF4-FFF2-40B4-BE49-F238E27FC236}">
                <a16:creationId xmlns:a16="http://schemas.microsoft.com/office/drawing/2014/main" id="{E1C81B43-9704-4544-B441-38949DEE9B90}"/>
              </a:ext>
            </a:extLst>
          </p:cNvPr>
          <p:cNvSpPr/>
          <p:nvPr/>
        </p:nvSpPr>
        <p:spPr>
          <a:xfrm>
            <a:off x="171738" y="5147920"/>
            <a:ext cx="2441358" cy="75964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21AB0CD6-4F01-32C3-31D0-C6C391DD1DE0}"/>
              </a:ext>
            </a:extLst>
          </p:cNvPr>
          <p:cNvSpPr txBox="1"/>
          <p:nvPr/>
        </p:nvSpPr>
        <p:spPr>
          <a:xfrm>
            <a:off x="337722" y="5343075"/>
            <a:ext cx="2109390" cy="369332"/>
          </a:xfrm>
          <a:prstGeom prst="rect">
            <a:avLst/>
          </a:prstGeom>
          <a:noFill/>
        </p:spPr>
        <p:txBody>
          <a:bodyPr wrap="square" rtlCol="0">
            <a:spAutoFit/>
          </a:bodyPr>
          <a:lstStyle/>
          <a:p>
            <a:pPr algn="ctr"/>
            <a:r>
              <a:rPr lang="en-US" dirty="0">
                <a:solidFill>
                  <a:schemeClr val="bg1"/>
                </a:solidFill>
              </a:rPr>
              <a:t>PRH 1: 1.5 (R5)(d)</a:t>
            </a:r>
          </a:p>
        </p:txBody>
      </p:sp>
      <p:pic>
        <p:nvPicPr>
          <p:cNvPr id="4" name="Picture 3" descr="A group of people in a hospital&#10;&#10;Description automatically generated with low confidence">
            <a:extLst>
              <a:ext uri="{FF2B5EF4-FFF2-40B4-BE49-F238E27FC236}">
                <a16:creationId xmlns:a16="http://schemas.microsoft.com/office/drawing/2014/main" id="{C471C4E4-6887-3053-96A1-5986B2A471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739" y="1398586"/>
            <a:ext cx="2441357" cy="3685863"/>
          </a:xfrm>
          <a:prstGeom prst="rect">
            <a:avLst/>
          </a:prstGeom>
        </p:spPr>
      </p:pic>
      <p:sp>
        <p:nvSpPr>
          <p:cNvPr id="5" name="Speech Bubble: Rectangle with Corners Rounded 4">
            <a:extLst>
              <a:ext uri="{FF2B5EF4-FFF2-40B4-BE49-F238E27FC236}">
                <a16:creationId xmlns:a16="http://schemas.microsoft.com/office/drawing/2014/main" id="{EC412647-68B9-CB7A-45D2-110C797A1EE2}"/>
              </a:ext>
            </a:extLst>
          </p:cNvPr>
          <p:cNvSpPr/>
          <p:nvPr/>
        </p:nvSpPr>
        <p:spPr>
          <a:xfrm>
            <a:off x="9313068" y="3921622"/>
            <a:ext cx="2497933" cy="998375"/>
          </a:xfrm>
          <a:prstGeom prst="wedgeRoundRectCallout">
            <a:avLst>
              <a:gd name="adj1" fmla="val -9769"/>
              <a:gd name="adj2" fmla="val 85354"/>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What does the center do if the file is in Regional Review?</a:t>
            </a:r>
          </a:p>
        </p:txBody>
      </p:sp>
      <p:sp>
        <p:nvSpPr>
          <p:cNvPr id="7" name="Slide Number Placeholder 5">
            <a:extLst>
              <a:ext uri="{FF2B5EF4-FFF2-40B4-BE49-F238E27FC236}">
                <a16:creationId xmlns:a16="http://schemas.microsoft.com/office/drawing/2014/main" id="{B30A4C46-62C0-3C0A-6647-CDE5032DCAB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cs typeface="Arial" panose="020B0604020202020204" pitchFamily="34" charset="0"/>
              </a:rPr>
              <a:pPr algn="r"/>
              <a:t>30</a:t>
            </a:fld>
            <a:endParaRPr lang="en-US" sz="1200">
              <a:cs typeface="Arial" panose="020B0604020202020204" pitchFamily="34" charset="0"/>
            </a:endParaRPr>
          </a:p>
        </p:txBody>
      </p:sp>
    </p:spTree>
    <p:extLst>
      <p:ext uri="{BB962C8B-B14F-4D97-AF65-F5344CB8AC3E}">
        <p14:creationId xmlns:p14="http://schemas.microsoft.com/office/powerpoint/2010/main" val="1535727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936941" y="442741"/>
            <a:ext cx="8278556" cy="646331"/>
          </a:xfrm>
          <a:prstGeom prst="rect">
            <a:avLst/>
          </a:prstGeom>
          <a:noFill/>
        </p:spPr>
        <p:txBody>
          <a:bodyPr wrap="square" rtlCol="0">
            <a:spAutoFit/>
          </a:bodyPr>
          <a:lstStyle/>
          <a:p>
            <a:r>
              <a:rPr lang="en-US" sz="3600">
                <a:solidFill>
                  <a:srgbClr val="0070C0"/>
                </a:solidFill>
                <a:latin typeface="Arial" panose="020B0604020202020204" pitchFamily="34" charset="0"/>
                <a:cs typeface="Arial" panose="020B0604020202020204" pitchFamily="34" charset="0"/>
              </a:rPr>
              <a:t>Other</a:t>
            </a:r>
          </a:p>
        </p:txBody>
      </p:sp>
      <p:sp>
        <p:nvSpPr>
          <p:cNvPr id="23" name="TextBox 22">
            <a:extLst>
              <a:ext uri="{FF2B5EF4-FFF2-40B4-BE49-F238E27FC236}">
                <a16:creationId xmlns:a16="http://schemas.microsoft.com/office/drawing/2014/main" id="{99226541-6F21-4CD7-8FC7-CB5C059C539E}"/>
              </a:ext>
            </a:extLst>
          </p:cNvPr>
          <p:cNvSpPr txBox="1"/>
          <p:nvPr/>
        </p:nvSpPr>
        <p:spPr>
          <a:xfrm>
            <a:off x="3078845" y="1014549"/>
            <a:ext cx="8136652" cy="5077544"/>
          </a:xfrm>
          <a:prstGeom prst="rect">
            <a:avLst/>
          </a:prstGeom>
          <a:noFill/>
        </p:spPr>
        <p:txBody>
          <a:bodyPr wrap="square" lIns="0" rIns="0" rtlCol="0">
            <a:spAutoFit/>
          </a:bodyPr>
          <a:lstStyle/>
          <a:p>
            <a:pPr marL="457200" indent="-457200">
              <a:lnSpc>
                <a:spcPct val="114000"/>
              </a:lnSpc>
              <a:spcBef>
                <a:spcPts val="600"/>
              </a:spcBef>
              <a:buClr>
                <a:srgbClr val="32669A"/>
              </a:buClr>
              <a:buFont typeface="Wingdings" panose="05000000000000000000" pitchFamily="2" charset="2"/>
              <a:buChar char="§"/>
            </a:pPr>
            <a:r>
              <a:rPr lang="en-US" sz="2400"/>
              <a:t>Centers may not arbitrarily return an applicant file to Admissions Services if </a:t>
            </a:r>
            <a:r>
              <a:rPr lang="en-US" sz="2400" b="1"/>
              <a:t>outside the scope </a:t>
            </a:r>
            <a:r>
              <a:rPr lang="en-US" sz="2400"/>
              <a:t>of or in </a:t>
            </a:r>
            <a:r>
              <a:rPr lang="en-US" sz="2400" b="1"/>
              <a:t>conflict with Job Corps policy</a:t>
            </a:r>
            <a:r>
              <a:rPr lang="en-US" sz="2400"/>
              <a:t>. </a:t>
            </a:r>
          </a:p>
          <a:p>
            <a:pPr marL="914400" lvl="1" indent="-457200">
              <a:lnSpc>
                <a:spcPct val="114000"/>
              </a:lnSpc>
              <a:spcBef>
                <a:spcPts val="600"/>
              </a:spcBef>
              <a:buClr>
                <a:srgbClr val="32669A"/>
              </a:buClr>
              <a:buFont typeface="Wingdings" panose="05000000000000000000" pitchFamily="2" charset="2"/>
              <a:buChar char="§"/>
            </a:pPr>
            <a:r>
              <a:rPr lang="en-US" sz="2400"/>
              <a:t>Examples:</a:t>
            </a:r>
          </a:p>
          <a:p>
            <a:pPr marL="1371600" lvl="2" indent="-457200">
              <a:lnSpc>
                <a:spcPct val="114000"/>
              </a:lnSpc>
              <a:spcBef>
                <a:spcPts val="600"/>
              </a:spcBef>
              <a:buClr>
                <a:srgbClr val="32669A"/>
              </a:buClr>
              <a:buFont typeface="Wingdings" panose="05000000000000000000" pitchFamily="2" charset="2"/>
              <a:buChar char="§"/>
            </a:pPr>
            <a:r>
              <a:rPr lang="en-US" sz="2000"/>
              <a:t>Returning a file requested by Admissions Services without knowing why it is being requested.</a:t>
            </a:r>
          </a:p>
          <a:p>
            <a:pPr marL="1371600" lvl="2" indent="-457200">
              <a:lnSpc>
                <a:spcPct val="114000"/>
              </a:lnSpc>
              <a:spcBef>
                <a:spcPts val="600"/>
              </a:spcBef>
              <a:buClr>
                <a:srgbClr val="32669A"/>
              </a:buClr>
              <a:buFont typeface="Wingdings" panose="05000000000000000000" pitchFamily="2" charset="2"/>
              <a:buChar char="§"/>
            </a:pPr>
            <a:r>
              <a:rPr lang="en-US" sz="2000"/>
              <a:t>Returning a file to Admissions Services that has a new legal action pending instead of submitting as a recommendation of denial to the Regional Office.</a:t>
            </a:r>
          </a:p>
          <a:p>
            <a:pPr marL="457200" indent="-457200">
              <a:lnSpc>
                <a:spcPct val="114000"/>
              </a:lnSpc>
              <a:spcBef>
                <a:spcPts val="600"/>
              </a:spcBef>
              <a:buClr>
                <a:srgbClr val="32669A"/>
              </a:buClr>
              <a:buFont typeface="Wingdings" panose="05000000000000000000" pitchFamily="2" charset="2"/>
              <a:buChar char="§"/>
            </a:pPr>
            <a:r>
              <a:rPr lang="en-US" sz="2400"/>
              <a:t>Reasons for returning an application to Admissions Services </a:t>
            </a:r>
            <a:r>
              <a:rPr lang="en-US" sz="2400" b="1"/>
              <a:t>must be clearly documented </a:t>
            </a:r>
            <a:r>
              <a:rPr lang="en-US" sz="2400"/>
              <a:t>in the </a:t>
            </a:r>
            <a:r>
              <a:rPr lang="en-US" sz="2400" b="1"/>
              <a:t>Center</a:t>
            </a:r>
            <a:r>
              <a:rPr lang="en-US" sz="2400"/>
              <a:t> </a:t>
            </a:r>
            <a:r>
              <a:rPr lang="en-US" sz="2400" b="1"/>
              <a:t>File Review Tracking Log</a:t>
            </a:r>
            <a:r>
              <a:rPr lang="en-US" sz="2400"/>
              <a:t>.</a:t>
            </a:r>
            <a:endParaRPr lang="en-US" sz="2400" b="1">
              <a:latin typeface="Calibri Light" panose="020F0302020204030204" pitchFamily="34" charset="0"/>
            </a:endParaRPr>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 name="Rectangle 12">
            <a:extLst>
              <a:ext uri="{FF2B5EF4-FFF2-40B4-BE49-F238E27FC236}">
                <a16:creationId xmlns:a16="http://schemas.microsoft.com/office/drawing/2014/main" id="{E1C81B43-9704-4544-B441-38949DEE9B90}"/>
              </a:ext>
            </a:extLst>
          </p:cNvPr>
          <p:cNvSpPr/>
          <p:nvPr/>
        </p:nvSpPr>
        <p:spPr>
          <a:xfrm>
            <a:off x="171738" y="3739001"/>
            <a:ext cx="2441358" cy="7596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AB0CD6-4F01-32C3-31D0-C6C391DD1DE0}"/>
              </a:ext>
            </a:extLst>
          </p:cNvPr>
          <p:cNvSpPr txBox="1"/>
          <p:nvPr/>
        </p:nvSpPr>
        <p:spPr>
          <a:xfrm>
            <a:off x="337722" y="3934156"/>
            <a:ext cx="2109390" cy="369332"/>
          </a:xfrm>
          <a:prstGeom prst="rect">
            <a:avLst/>
          </a:prstGeom>
          <a:noFill/>
        </p:spPr>
        <p:txBody>
          <a:bodyPr wrap="square" rtlCol="0">
            <a:spAutoFit/>
          </a:bodyPr>
          <a:lstStyle/>
          <a:p>
            <a:pPr algn="ctr"/>
            <a:r>
              <a:rPr lang="en-US" dirty="0">
                <a:solidFill>
                  <a:schemeClr val="bg1"/>
                </a:solidFill>
              </a:rPr>
              <a:t>PRH 1: 1.5 (R5)(e)</a:t>
            </a:r>
          </a:p>
        </p:txBody>
      </p:sp>
      <p:pic>
        <p:nvPicPr>
          <p:cNvPr id="7" name="Picture 6" descr="A picture containing different, keyboard, lined, several&#10;&#10;Description automatically generated">
            <a:extLst>
              <a:ext uri="{FF2B5EF4-FFF2-40B4-BE49-F238E27FC236}">
                <a16:creationId xmlns:a16="http://schemas.microsoft.com/office/drawing/2014/main" id="{9BF6CF9D-A3DE-8E50-FA70-9A59F3A178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174" y="2112383"/>
            <a:ext cx="2442922" cy="1549886"/>
          </a:xfrm>
          <a:prstGeom prst="rect">
            <a:avLst/>
          </a:prstGeom>
        </p:spPr>
      </p:pic>
      <p:pic>
        <p:nvPicPr>
          <p:cNvPr id="3" name="Graphic 2" descr="Man in business attire">
            <a:extLst>
              <a:ext uri="{FF2B5EF4-FFF2-40B4-BE49-F238E27FC236}">
                <a16:creationId xmlns:a16="http://schemas.microsoft.com/office/drawing/2014/main" id="{0E1D3D32-9F74-D9B0-5C19-1AC2EB1965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5545" y="5457638"/>
            <a:ext cx="1075250" cy="1451980"/>
          </a:xfrm>
          <a:prstGeom prst="rect">
            <a:avLst/>
          </a:prstGeom>
        </p:spPr>
      </p:pic>
      <p:sp>
        <p:nvSpPr>
          <p:cNvPr id="10" name="Slide Number Placeholder 1">
            <a:extLst>
              <a:ext uri="{FF2B5EF4-FFF2-40B4-BE49-F238E27FC236}">
                <a16:creationId xmlns:a16="http://schemas.microsoft.com/office/drawing/2014/main" id="{82764D82-81EC-74F6-65E8-99F33DA35CAE}"/>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31</a:t>
            </a:fld>
            <a:endParaRPr lang="en-US" sz="1200">
              <a:solidFill>
                <a:schemeClr val="tx1">
                  <a:alpha val="80000"/>
                </a:schemeClr>
              </a:solidFill>
            </a:endParaRPr>
          </a:p>
        </p:txBody>
      </p:sp>
    </p:spTree>
    <p:extLst>
      <p:ext uri="{BB962C8B-B14F-4D97-AF65-F5344CB8AC3E}">
        <p14:creationId xmlns:p14="http://schemas.microsoft.com/office/powerpoint/2010/main" val="7031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5073" y="-129"/>
            <a:ext cx="5161547" cy="68578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32</a:t>
            </a:fld>
            <a:endParaRPr lang="en-US">
              <a:solidFill>
                <a:schemeClr val="bg1"/>
              </a:solidFill>
            </a:endParaRPr>
          </a:p>
        </p:txBody>
      </p:sp>
      <p:sp>
        <p:nvSpPr>
          <p:cNvPr id="3" name="Slide Number Placeholder 5">
            <a:extLst>
              <a:ext uri="{FF2B5EF4-FFF2-40B4-BE49-F238E27FC236}">
                <a16:creationId xmlns:a16="http://schemas.microsoft.com/office/drawing/2014/main" id="{1C163B88-3D97-90AA-A797-E182EB91AD7C}"/>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32</a:t>
            </a:fld>
            <a:endParaRPr lang="en-US" sz="1200">
              <a:solidFill>
                <a:schemeClr val="bg1"/>
              </a:solidFill>
              <a:latin typeface="Arial" panose="020B0604020202020204" pitchFamily="34" charset="0"/>
              <a:cs typeface="Arial" panose="020B0604020202020204" pitchFamily="34" charset="0"/>
            </a:endParaRPr>
          </a:p>
        </p:txBody>
      </p:sp>
      <p:sp>
        <p:nvSpPr>
          <p:cNvPr id="11" name="제목 1">
            <a:extLst>
              <a:ext uri="{FF2B5EF4-FFF2-40B4-BE49-F238E27FC236}">
                <a16:creationId xmlns:a16="http://schemas.microsoft.com/office/drawing/2014/main" id="{FD6A4692-45F9-DC44-2BF8-1F31E19AFFE7}"/>
              </a:ext>
            </a:extLst>
          </p:cNvPr>
          <p:cNvSpPr>
            <a:spLocks noGrp="1"/>
          </p:cNvSpPr>
          <p:nvPr>
            <p:ph type="title"/>
          </p:nvPr>
        </p:nvSpPr>
        <p:spPr>
          <a:xfrm>
            <a:off x="366880" y="1542625"/>
            <a:ext cx="4398620" cy="2540814"/>
          </a:xfrm>
        </p:spPr>
        <p:txBody>
          <a:bodyPr/>
          <a:lstStyle/>
          <a:p>
            <a:r>
              <a:rPr lang="en-US" altLang="ko-KR">
                <a:solidFill>
                  <a:schemeClr val="bg1"/>
                </a:solidFill>
              </a:rPr>
              <a:t>Center Applicant File Review Form (CAFR) and the Wellness Tracking Log (WTL)</a:t>
            </a:r>
            <a:br>
              <a:rPr lang="en-US" altLang="ko-KR">
                <a:solidFill>
                  <a:schemeClr val="bg1"/>
                </a:solidFill>
              </a:rPr>
            </a:br>
            <a:endParaRPr lang="en-US" altLang="ko-KR">
              <a:solidFill>
                <a:schemeClr val="accent2"/>
              </a:solidFill>
            </a:endParaRPr>
          </a:p>
        </p:txBody>
      </p:sp>
      <p:sp>
        <p:nvSpPr>
          <p:cNvPr id="12" name="제목 1">
            <a:extLst>
              <a:ext uri="{FF2B5EF4-FFF2-40B4-BE49-F238E27FC236}">
                <a16:creationId xmlns:a16="http://schemas.microsoft.com/office/drawing/2014/main" id="{5D9EBF5B-E2BA-CCFC-C7AD-1FBB938E2EA1}"/>
              </a:ext>
            </a:extLst>
          </p:cNvPr>
          <p:cNvSpPr txBox="1">
            <a:spLocks/>
          </p:cNvSpPr>
          <p:nvPr/>
        </p:nvSpPr>
        <p:spPr>
          <a:xfrm>
            <a:off x="366880" y="4331318"/>
            <a:ext cx="4237270" cy="754727"/>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r>
              <a:rPr lang="en-US" altLang="ko-KR" sz="2800" b="0" dirty="0">
                <a:solidFill>
                  <a:schemeClr val="bg1"/>
                </a:solidFill>
                <a:latin typeface="+mn-lt"/>
              </a:rPr>
              <a:t>PRH 1: 1.5, R1(b) and Form 1-06; R2(b)</a:t>
            </a:r>
            <a:endParaRPr lang="en-US" altLang="ko-KR" dirty="0">
              <a:solidFill>
                <a:schemeClr val="accent2"/>
              </a:solidFill>
            </a:endParaRPr>
          </a:p>
        </p:txBody>
      </p:sp>
      <p:pic>
        <p:nvPicPr>
          <p:cNvPr id="8" name="Picture 7" descr="A person writing on a clipboard&#10;&#10;Description automatically generated">
            <a:extLst>
              <a:ext uri="{FF2B5EF4-FFF2-40B4-BE49-F238E27FC236}">
                <a16:creationId xmlns:a16="http://schemas.microsoft.com/office/drawing/2014/main" id="{03678104-2191-F473-A576-DA821216C8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61546" y="-1"/>
            <a:ext cx="7030454" cy="6857819"/>
          </a:xfrm>
          <a:prstGeom prst="rect">
            <a:avLst/>
          </a:prstGeom>
        </p:spPr>
      </p:pic>
      <p:sp>
        <p:nvSpPr>
          <p:cNvPr id="2" name="Slide Number Placeholder 1">
            <a:extLst>
              <a:ext uri="{FF2B5EF4-FFF2-40B4-BE49-F238E27FC236}">
                <a16:creationId xmlns:a16="http://schemas.microsoft.com/office/drawing/2014/main" id="{9308A561-D744-AE7B-C37E-C23D24332E8F}"/>
              </a:ext>
            </a:extLst>
          </p:cNvPr>
          <p:cNvSpPr txBox="1">
            <a:spLocks/>
          </p:cNvSpPr>
          <p:nvPr/>
        </p:nvSpPr>
        <p:spPr>
          <a:xfrm>
            <a:off x="8915400" y="6420824"/>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32</a:t>
            </a:fld>
            <a:endParaRPr lang="en-US" sz="1200">
              <a:solidFill>
                <a:schemeClr val="tx1">
                  <a:alpha val="80000"/>
                </a:schemeClr>
              </a:solidFill>
            </a:endParaRPr>
          </a:p>
        </p:txBody>
      </p:sp>
    </p:spTree>
    <p:extLst>
      <p:ext uri="{BB962C8B-B14F-4D97-AF65-F5344CB8AC3E}">
        <p14:creationId xmlns:p14="http://schemas.microsoft.com/office/powerpoint/2010/main" val="953526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92F1FA6-F507-0E6A-F26A-AED31EB4301F}"/>
              </a:ext>
            </a:extLst>
          </p:cNvPr>
          <p:cNvSpPr/>
          <p:nvPr/>
        </p:nvSpPr>
        <p:spPr>
          <a:xfrm>
            <a:off x="5923280" y="152400"/>
            <a:ext cx="5445760" cy="6532880"/>
          </a:xfrm>
          <a:prstGeom prst="rec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356EA5-10BD-78FF-8CCA-755131493A15}"/>
              </a:ext>
            </a:extLst>
          </p:cNvPr>
          <p:cNvSpPr>
            <a:spLocks noGrp="1"/>
          </p:cNvSpPr>
          <p:nvPr>
            <p:ph type="title"/>
          </p:nvPr>
        </p:nvSpPr>
        <p:spPr>
          <a:xfrm>
            <a:off x="822960" y="1713425"/>
            <a:ext cx="4577080" cy="2550795"/>
          </a:xfrm>
        </p:spPr>
        <p:txBody>
          <a:bodyPr>
            <a:normAutofit fontScale="90000"/>
          </a:bodyPr>
          <a:lstStyle/>
          <a:p>
            <a:pPr algn="ctr">
              <a:lnSpc>
                <a:spcPct val="114000"/>
              </a:lnSpc>
              <a:spcBef>
                <a:spcPts val="600"/>
              </a:spcBef>
            </a:pPr>
            <a:r>
              <a:rPr lang="en-US" dirty="0"/>
              <a:t>Center Applicant </a:t>
            </a:r>
            <a:br>
              <a:rPr lang="en-US" dirty="0"/>
            </a:br>
            <a:r>
              <a:rPr lang="en-US" dirty="0"/>
              <a:t>File Review </a:t>
            </a:r>
            <a:br>
              <a:rPr lang="en-US" dirty="0"/>
            </a:br>
            <a:r>
              <a:rPr lang="en-US" dirty="0"/>
              <a:t>(CAFR) Form</a:t>
            </a:r>
            <a:br>
              <a:rPr lang="en-US" dirty="0"/>
            </a:br>
            <a:r>
              <a:rPr lang="en-US" sz="2400" dirty="0" err="1">
                <a:solidFill>
                  <a:srgbClr val="646267"/>
                </a:solidFill>
              </a:rPr>
              <a:t>Form</a:t>
            </a:r>
            <a:r>
              <a:rPr lang="en-US" sz="2400" dirty="0">
                <a:solidFill>
                  <a:srgbClr val="646267"/>
                </a:solidFill>
              </a:rPr>
              <a:t> 1-06</a:t>
            </a:r>
            <a:endParaRPr lang="en-US" dirty="0"/>
          </a:p>
        </p:txBody>
      </p:sp>
      <p:pic>
        <p:nvPicPr>
          <p:cNvPr id="6" name="Picture 5">
            <a:extLst>
              <a:ext uri="{FF2B5EF4-FFF2-40B4-BE49-F238E27FC236}">
                <a16:creationId xmlns:a16="http://schemas.microsoft.com/office/drawing/2014/main" id="{0FA2E1D5-1970-F5D9-6B1C-9A3E16ABF6F6}"/>
              </a:ext>
            </a:extLst>
          </p:cNvPr>
          <p:cNvPicPr>
            <a:picLocks noChangeAspect="1"/>
          </p:cNvPicPr>
          <p:nvPr/>
        </p:nvPicPr>
        <p:blipFill>
          <a:blip r:embed="rId3"/>
          <a:stretch>
            <a:fillRect/>
          </a:stretch>
        </p:blipFill>
        <p:spPr>
          <a:xfrm>
            <a:off x="6085840" y="324363"/>
            <a:ext cx="5144826" cy="6209273"/>
          </a:xfrm>
          <a:prstGeom prst="rect">
            <a:avLst/>
          </a:prstGeom>
        </p:spPr>
      </p:pic>
      <p:sp>
        <p:nvSpPr>
          <p:cNvPr id="11" name="Speech Bubble: Rectangle with Corners Rounded 10">
            <a:extLst>
              <a:ext uri="{FF2B5EF4-FFF2-40B4-BE49-F238E27FC236}">
                <a16:creationId xmlns:a16="http://schemas.microsoft.com/office/drawing/2014/main" id="{BC2CAA81-75EF-9515-B48E-ED44EEC99E03}"/>
              </a:ext>
            </a:extLst>
          </p:cNvPr>
          <p:cNvSpPr/>
          <p:nvPr/>
        </p:nvSpPr>
        <p:spPr>
          <a:xfrm>
            <a:off x="1940560" y="467360"/>
            <a:ext cx="2600960" cy="970280"/>
          </a:xfrm>
          <a:prstGeom prst="wedgeRoundRectCallout">
            <a:avLst>
              <a:gd name="adj1" fmla="val 178774"/>
              <a:gd name="adj2" fmla="val -35735"/>
              <a:gd name="adj3" fmla="val 16667"/>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 HWD must complete this form with each file review.</a:t>
            </a:r>
          </a:p>
        </p:txBody>
      </p:sp>
      <p:sp>
        <p:nvSpPr>
          <p:cNvPr id="12" name="Speech Bubble: Rectangle with Corners Rounded 11">
            <a:extLst>
              <a:ext uri="{FF2B5EF4-FFF2-40B4-BE49-F238E27FC236}">
                <a16:creationId xmlns:a16="http://schemas.microsoft.com/office/drawing/2014/main" id="{B8F49C67-D25B-FEE6-B97C-E913EBDE3F04}"/>
              </a:ext>
            </a:extLst>
          </p:cNvPr>
          <p:cNvSpPr/>
          <p:nvPr/>
        </p:nvSpPr>
        <p:spPr>
          <a:xfrm>
            <a:off x="1757680" y="4540005"/>
            <a:ext cx="2936240" cy="2103877"/>
          </a:xfrm>
          <a:prstGeom prst="wedgeRoundRectCallout">
            <a:avLst>
              <a:gd name="adj1" fmla="val 137485"/>
              <a:gd name="adj2" fmla="val 30635"/>
              <a:gd name="adj3" fmla="val 16667"/>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If there is reasonable belief, based on objective evidence, that the individual has a medical condition or disability that may pose a significant risk of substantial harm to the health or safety of others, then </a:t>
            </a:r>
            <a:r>
              <a:rPr lang="en-US" sz="1400" b="1"/>
              <a:t>the HWD must complete a similar form in Form 2-04 instead.</a:t>
            </a:r>
          </a:p>
        </p:txBody>
      </p:sp>
      <p:sp>
        <p:nvSpPr>
          <p:cNvPr id="13" name="Slide Number Placeholder 12">
            <a:extLst>
              <a:ext uri="{FF2B5EF4-FFF2-40B4-BE49-F238E27FC236}">
                <a16:creationId xmlns:a16="http://schemas.microsoft.com/office/drawing/2014/main" id="{C47B39AB-BBB8-7792-21D5-D9D96033EE52}"/>
              </a:ext>
            </a:extLst>
          </p:cNvPr>
          <p:cNvSpPr>
            <a:spLocks noGrp="1"/>
          </p:cNvSpPr>
          <p:nvPr>
            <p:ph type="sldNum" sz="quarter" idx="12"/>
          </p:nvPr>
        </p:nvSpPr>
        <p:spPr>
          <a:xfrm>
            <a:off x="8487466" y="624433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569586-4176-472B-BD2E-5ECB0777912A}" type="slidenum">
              <a:rPr lang="en-US" smtClean="0"/>
              <a:pPr/>
              <a:t>33</a:t>
            </a:fld>
            <a:endParaRPr lang="en-US">
              <a:solidFill>
                <a:schemeClr val="tx1"/>
              </a:solidFill>
            </a:endParaRPr>
          </a:p>
        </p:txBody>
      </p:sp>
    </p:spTree>
    <p:extLst>
      <p:ext uri="{BB962C8B-B14F-4D97-AF65-F5344CB8AC3E}">
        <p14:creationId xmlns:p14="http://schemas.microsoft.com/office/powerpoint/2010/main" val="3258660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F9445C-2BFF-09FC-91AC-61F4AE58BDBF}"/>
              </a:ext>
            </a:extLst>
          </p:cNvPr>
          <p:cNvPicPr>
            <a:picLocks noChangeAspect="1"/>
          </p:cNvPicPr>
          <p:nvPr/>
        </p:nvPicPr>
        <p:blipFill>
          <a:blip r:embed="rId3"/>
          <a:stretch>
            <a:fillRect/>
          </a:stretch>
        </p:blipFill>
        <p:spPr>
          <a:xfrm>
            <a:off x="742969" y="-711200"/>
            <a:ext cx="10502861" cy="6858000"/>
          </a:xfrm>
          <a:prstGeom prst="rect">
            <a:avLst/>
          </a:prstGeom>
        </p:spPr>
      </p:pic>
      <p:sp>
        <p:nvSpPr>
          <p:cNvPr id="4" name="Slide Number Placeholder 3">
            <a:extLst>
              <a:ext uri="{FF2B5EF4-FFF2-40B4-BE49-F238E27FC236}">
                <a16:creationId xmlns:a16="http://schemas.microsoft.com/office/drawing/2014/main" id="{06CCCD35-4429-0D67-DA26-E49D2E670D9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569586-4176-472B-BD2E-5ECB0777912A}" type="slidenum">
              <a:rPr lang="en-US" smtClean="0"/>
              <a:pPr/>
              <a:t>34</a:t>
            </a:fld>
            <a:endParaRPr lang="en-US"/>
          </a:p>
        </p:txBody>
      </p:sp>
    </p:spTree>
    <p:extLst>
      <p:ext uri="{BB962C8B-B14F-4D97-AF65-F5344CB8AC3E}">
        <p14:creationId xmlns:p14="http://schemas.microsoft.com/office/powerpoint/2010/main" val="956101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E23A97-EF9D-9ACA-BE67-0927183FBFEE}"/>
              </a:ext>
            </a:extLst>
          </p:cNvPr>
          <p:cNvPicPr>
            <a:picLocks noChangeAspect="1"/>
          </p:cNvPicPr>
          <p:nvPr/>
        </p:nvPicPr>
        <p:blipFill>
          <a:blip r:embed="rId3"/>
          <a:stretch>
            <a:fillRect/>
          </a:stretch>
        </p:blipFill>
        <p:spPr>
          <a:xfrm>
            <a:off x="4199466" y="130515"/>
            <a:ext cx="5464807" cy="6590960"/>
          </a:xfrm>
          <a:prstGeom prst="rect">
            <a:avLst/>
          </a:prstGeom>
          <a:ln>
            <a:solidFill>
              <a:schemeClr val="tx1"/>
            </a:solidFill>
          </a:ln>
        </p:spPr>
      </p:pic>
      <p:sp>
        <p:nvSpPr>
          <p:cNvPr id="4" name="Slide Number Placeholder 3">
            <a:extLst>
              <a:ext uri="{FF2B5EF4-FFF2-40B4-BE49-F238E27FC236}">
                <a16:creationId xmlns:a16="http://schemas.microsoft.com/office/drawing/2014/main" id="{C8514CC2-680D-5DD2-EEA2-825BFD76EEC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569586-4176-472B-BD2E-5ECB0777912A}" type="slidenum">
              <a:rPr lang="en-US" smtClean="0"/>
              <a:pPr/>
              <a:t>35</a:t>
            </a:fld>
            <a:endParaRPr lang="en-US">
              <a:solidFill>
                <a:schemeClr val="tx1"/>
              </a:solidFill>
            </a:endParaRPr>
          </a:p>
        </p:txBody>
      </p:sp>
      <p:sp>
        <p:nvSpPr>
          <p:cNvPr id="9" name="Speech Bubble: Rectangle 8">
            <a:extLst>
              <a:ext uri="{FF2B5EF4-FFF2-40B4-BE49-F238E27FC236}">
                <a16:creationId xmlns:a16="http://schemas.microsoft.com/office/drawing/2014/main" id="{012D93B6-2A25-8EEB-46E9-14C68A63B720}"/>
              </a:ext>
            </a:extLst>
          </p:cNvPr>
          <p:cNvSpPr/>
          <p:nvPr/>
        </p:nvSpPr>
        <p:spPr>
          <a:xfrm>
            <a:off x="9743296" y="2696237"/>
            <a:ext cx="2048213" cy="2921072"/>
          </a:xfrm>
          <a:prstGeom prst="wedgeRectCallout">
            <a:avLst>
              <a:gd name="adj1" fmla="val -73171"/>
              <a:gd name="adj2" fmla="val -17079"/>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Calibri" panose="020F0502020204030204" pitchFamily="34" charset="0"/>
                <a:ea typeface="Calibri" panose="020F0502020204030204" pitchFamily="34" charset="0"/>
                <a:cs typeface="Calibri" panose="020F0502020204030204" pitchFamily="34" charset="0"/>
              </a:rPr>
              <a:t>Please ensure that the Qualified Health Professional(s) being assigned review of the file are listed by both their name and by their title. </a:t>
            </a:r>
          </a:p>
          <a:p>
            <a:pPr algn="ctr"/>
            <a:endParaRPr lang="en-US" sz="1400">
              <a:latin typeface="Calibri" panose="020F0502020204030204" pitchFamily="34" charset="0"/>
              <a:ea typeface="Calibri" panose="020F0502020204030204" pitchFamily="34" charset="0"/>
              <a:cs typeface="Calibri" panose="020F0502020204030204" pitchFamily="34" charset="0"/>
            </a:endParaRPr>
          </a:p>
          <a:p>
            <a:pPr algn="ctr"/>
            <a:r>
              <a:rPr lang="en-US" sz="1400" i="1">
                <a:latin typeface="Calibri" panose="020F0502020204030204" pitchFamily="34" charset="0"/>
                <a:ea typeface="Calibri" panose="020F0502020204030204" pitchFamily="34" charset="0"/>
                <a:cs typeface="Calibri" panose="020F0502020204030204" pitchFamily="34" charset="0"/>
              </a:rPr>
              <a:t>Ensure that all reviewers are listed if there are multiple disciplinary areas of review needed.</a:t>
            </a:r>
          </a:p>
        </p:txBody>
      </p:sp>
      <p:sp>
        <p:nvSpPr>
          <p:cNvPr id="2" name="Speech Bubble: Rectangle 1">
            <a:extLst>
              <a:ext uri="{FF2B5EF4-FFF2-40B4-BE49-F238E27FC236}">
                <a16:creationId xmlns:a16="http://schemas.microsoft.com/office/drawing/2014/main" id="{0304B6B1-A1FF-AC97-1816-97640D074406}"/>
              </a:ext>
            </a:extLst>
          </p:cNvPr>
          <p:cNvSpPr/>
          <p:nvPr/>
        </p:nvSpPr>
        <p:spPr>
          <a:xfrm>
            <a:off x="704850" y="1022045"/>
            <a:ext cx="2798757" cy="1549713"/>
          </a:xfrm>
          <a:prstGeom prst="wedgeRectCallout">
            <a:avLst>
              <a:gd name="adj1" fmla="val 82550"/>
              <a:gd name="adj2" fmla="val 1258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ea typeface="Calibri" panose="020F0502020204030204" pitchFamily="34" charset="0"/>
                <a:cs typeface="Calibri" panose="020F0502020204030204" pitchFamily="34" charset="0"/>
              </a:rPr>
              <a:t>If the non-health DC is reviewing IEPs/504 plans, then the sub-bullet under Item A must be checked when the non-health DC’s written feedback has been received.</a:t>
            </a:r>
            <a:endParaRPr lang="en-US" sz="1600" i="1" dirty="0">
              <a:latin typeface="Calibri" panose="020F0502020204030204" pitchFamily="34" charset="0"/>
              <a:ea typeface="Calibri" panose="020F0502020204030204" pitchFamily="34" charset="0"/>
              <a:cs typeface="Calibri" panose="020F0502020204030204" pitchFamily="34" charset="0"/>
            </a:endParaRPr>
          </a:p>
        </p:txBody>
      </p:sp>
      <p:sp>
        <p:nvSpPr>
          <p:cNvPr id="6" name="Speech Bubble: Rectangle 5">
            <a:extLst>
              <a:ext uri="{FF2B5EF4-FFF2-40B4-BE49-F238E27FC236}">
                <a16:creationId xmlns:a16="http://schemas.microsoft.com/office/drawing/2014/main" id="{69B45D75-20E3-D7EA-9B06-7413E499B4D5}"/>
              </a:ext>
            </a:extLst>
          </p:cNvPr>
          <p:cNvSpPr/>
          <p:nvPr/>
        </p:nvSpPr>
        <p:spPr>
          <a:xfrm>
            <a:off x="704849" y="4961771"/>
            <a:ext cx="2798758" cy="1222409"/>
          </a:xfrm>
          <a:prstGeom prst="wedgeRectCallout">
            <a:avLst>
              <a:gd name="adj1" fmla="val 83801"/>
              <a:gd name="adj2" fmla="val -6551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Calibri" panose="020F0502020204030204" pitchFamily="34" charset="0"/>
                <a:ea typeface="Calibri" panose="020F0502020204030204" pitchFamily="34" charset="0"/>
                <a:cs typeface="Calibri" panose="020F0502020204030204" pitchFamily="34" charset="0"/>
              </a:rPr>
              <a:t>The non-health DC’s feedback can be captured in the comments section of the CAFR form. (See coral highlight.)</a:t>
            </a:r>
          </a:p>
        </p:txBody>
      </p:sp>
    </p:spTree>
    <p:extLst>
      <p:ext uri="{BB962C8B-B14F-4D97-AF65-F5344CB8AC3E}">
        <p14:creationId xmlns:p14="http://schemas.microsoft.com/office/powerpoint/2010/main" val="354346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9DE00AAA-EA79-6CE0-53D2-7456F9E2C326}"/>
              </a:ext>
            </a:extLst>
          </p:cNvPr>
          <p:cNvSpPr/>
          <p:nvPr/>
        </p:nvSpPr>
        <p:spPr>
          <a:xfrm>
            <a:off x="0" y="1252"/>
            <a:ext cx="7843284" cy="68567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 name="직사각형 1">
            <a:extLst>
              <a:ext uri="{FF2B5EF4-FFF2-40B4-BE49-F238E27FC236}">
                <a16:creationId xmlns:a16="http://schemas.microsoft.com/office/drawing/2014/main" id="{BC771FF3-CA5A-5C23-05AD-B139D8BCB4DE}"/>
              </a:ext>
            </a:extLst>
          </p:cNvPr>
          <p:cNvSpPr/>
          <p:nvPr/>
        </p:nvSpPr>
        <p:spPr>
          <a:xfrm>
            <a:off x="0" y="520163"/>
            <a:ext cx="7843284" cy="1508105"/>
          </a:xfrm>
          <a:prstGeom prst="rect">
            <a:avLst/>
          </a:prstGeom>
        </p:spPr>
        <p:txBody>
          <a:bodyPr wrap="square">
            <a:spAutoFit/>
          </a:bodyPr>
          <a:lstStyle/>
          <a:p>
            <a:pPr lvl="0" algn="ctr"/>
            <a:r>
              <a:rPr lang="en-US" altLang="ko-KR" sz="3600" b="1" dirty="0">
                <a:latin typeface="+mj-lt"/>
                <a:ea typeface="맑은 고딕" panose="020B0503020000020004" pitchFamily="50" charset="-127"/>
              </a:rPr>
              <a:t>Wellness</a:t>
            </a:r>
            <a:r>
              <a:rPr lang="en-US" altLang="ko-KR" sz="3600" b="1" dirty="0">
                <a:solidFill>
                  <a:schemeClr val="accent1"/>
                </a:solidFill>
                <a:latin typeface="+mj-lt"/>
                <a:ea typeface="맑은 고딕" panose="020B0503020000020004" pitchFamily="50" charset="-127"/>
              </a:rPr>
              <a:t> </a:t>
            </a:r>
            <a:r>
              <a:rPr lang="en-US" altLang="ko-KR" sz="3600" b="1" dirty="0">
                <a:solidFill>
                  <a:srgbClr val="0070C0"/>
                </a:solidFill>
                <a:latin typeface="+mj-lt"/>
                <a:ea typeface="맑은 고딕" panose="020B0503020000020004" pitchFamily="50" charset="-127"/>
              </a:rPr>
              <a:t>File Review </a:t>
            </a:r>
          </a:p>
          <a:p>
            <a:pPr lvl="0" algn="ctr"/>
            <a:r>
              <a:rPr lang="en-US" altLang="ko-KR" sz="3600" b="1" dirty="0">
                <a:solidFill>
                  <a:srgbClr val="0070C0"/>
                </a:solidFill>
                <a:latin typeface="+mj-lt"/>
                <a:ea typeface="맑은 고딕" panose="020B0503020000020004" pitchFamily="50" charset="-127"/>
              </a:rPr>
              <a:t>Tracking Log</a:t>
            </a:r>
          </a:p>
          <a:p>
            <a:pPr lvl="0" algn="ctr"/>
            <a:r>
              <a:rPr lang="en-US" altLang="ko-KR" sz="2000" dirty="0">
                <a:latin typeface="+mj-lt"/>
                <a:ea typeface="맑은 고딕" panose="020B0503020000020004" pitchFamily="50" charset="-127"/>
              </a:rPr>
              <a:t>PRH Chapter 1: 1.5(R2)(b)</a:t>
            </a:r>
          </a:p>
        </p:txBody>
      </p:sp>
      <p:sp>
        <p:nvSpPr>
          <p:cNvPr id="6" name="타원 5">
            <a:extLst>
              <a:ext uri="{FF2B5EF4-FFF2-40B4-BE49-F238E27FC236}">
                <a16:creationId xmlns:a16="http://schemas.microsoft.com/office/drawing/2014/main" id="{920E89E5-86BA-FD1C-9830-90049C41302A}"/>
              </a:ext>
            </a:extLst>
          </p:cNvPr>
          <p:cNvSpPr/>
          <p:nvPr/>
        </p:nvSpPr>
        <p:spPr>
          <a:xfrm>
            <a:off x="8027348" y="862821"/>
            <a:ext cx="493615" cy="49361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400">
                <a:solidFill>
                  <a:schemeClr val="bg1"/>
                </a:solidFill>
                <a:latin typeface="+mj-lt"/>
                <a:ea typeface="맑은 고딕" panose="020B0503020000020004" pitchFamily="50" charset="-127"/>
              </a:rPr>
              <a:t>A</a:t>
            </a:r>
            <a:endParaRPr kumimoji="1" lang="ko-Kore-KR" altLang="en-US" sz="1400">
              <a:latin typeface="+mj-lt"/>
            </a:endParaRPr>
          </a:p>
        </p:txBody>
      </p:sp>
      <p:sp>
        <p:nvSpPr>
          <p:cNvPr id="7" name="직사각형 6">
            <a:extLst>
              <a:ext uri="{FF2B5EF4-FFF2-40B4-BE49-F238E27FC236}">
                <a16:creationId xmlns:a16="http://schemas.microsoft.com/office/drawing/2014/main" id="{02E5CDC3-E3D2-1BAE-EA36-63F2F2AD3D21}"/>
              </a:ext>
            </a:extLst>
          </p:cNvPr>
          <p:cNvSpPr/>
          <p:nvPr/>
        </p:nvSpPr>
        <p:spPr>
          <a:xfrm>
            <a:off x="8104166" y="3365523"/>
            <a:ext cx="3756065" cy="2862322"/>
          </a:xfrm>
          <a:prstGeom prst="rect">
            <a:avLst/>
          </a:prstGeom>
        </p:spPr>
        <p:txBody>
          <a:bodyPr wrap="square">
            <a:spAutoFit/>
          </a:bodyPr>
          <a:lstStyle/>
          <a:p>
            <a:r>
              <a:rPr lang="en-US" altLang="ko-KR" dirty="0">
                <a:ea typeface="맑은 고딕" panose="020B0503020000020004" pitchFamily="50" charset="-127"/>
              </a:rPr>
              <a:t>Specific QHPs (i.e., the Center Physician, Center Mental Health Consultant (CMHC), Trainee Employment Assistance Program (TEAP) Specialist, or other qualified health professionals and/or the Disability Coordinator) must not be listed on the center File Review Tracking Log </a:t>
            </a:r>
            <a:r>
              <a:rPr lang="en-US" altLang="ko-KR" b="1" dirty="0">
                <a:ea typeface="맑은 고딕" panose="020B0503020000020004" pitchFamily="50" charset="-127"/>
              </a:rPr>
              <a:t>by title </a:t>
            </a:r>
            <a:r>
              <a:rPr lang="en-US" altLang="ko-KR" dirty="0">
                <a:ea typeface="맑은 고딕" panose="020B0503020000020004" pitchFamily="50" charset="-127"/>
              </a:rPr>
              <a:t>for confidentiality reasons. </a:t>
            </a:r>
          </a:p>
        </p:txBody>
      </p:sp>
      <p:cxnSp>
        <p:nvCxnSpPr>
          <p:cNvPr id="9" name="직선 연결선[R] 8">
            <a:extLst>
              <a:ext uri="{FF2B5EF4-FFF2-40B4-BE49-F238E27FC236}">
                <a16:creationId xmlns:a16="http://schemas.microsoft.com/office/drawing/2014/main" id="{C663725C-7797-D22B-FACE-3B6E5CF45E8B}"/>
              </a:ext>
            </a:extLst>
          </p:cNvPr>
          <p:cNvCxnSpPr>
            <a:cxnSpLocks/>
          </p:cNvCxnSpPr>
          <p:nvPr/>
        </p:nvCxnSpPr>
        <p:spPr>
          <a:xfrm>
            <a:off x="8520963" y="1109628"/>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타원 19">
            <a:extLst>
              <a:ext uri="{FF2B5EF4-FFF2-40B4-BE49-F238E27FC236}">
                <a16:creationId xmlns:a16="http://schemas.microsoft.com/office/drawing/2014/main" id="{8EF7A29E-7A29-8304-EB9D-F69F2FC2E334}"/>
              </a:ext>
            </a:extLst>
          </p:cNvPr>
          <p:cNvSpPr/>
          <p:nvPr/>
        </p:nvSpPr>
        <p:spPr>
          <a:xfrm>
            <a:off x="8035321" y="2700101"/>
            <a:ext cx="493615" cy="49361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400">
                <a:solidFill>
                  <a:schemeClr val="bg1"/>
                </a:solidFill>
                <a:latin typeface="+mj-lt"/>
                <a:ea typeface="맑은 고딕" panose="020B0503020000020004" pitchFamily="50" charset="-127"/>
              </a:rPr>
              <a:t>B</a:t>
            </a:r>
            <a:endParaRPr kumimoji="1" lang="ko-Kore-KR" altLang="en-US" sz="1400">
              <a:latin typeface="+mj-lt"/>
            </a:endParaRPr>
          </a:p>
        </p:txBody>
      </p:sp>
      <p:cxnSp>
        <p:nvCxnSpPr>
          <p:cNvPr id="23" name="직선 연결선[R] 22">
            <a:extLst>
              <a:ext uri="{FF2B5EF4-FFF2-40B4-BE49-F238E27FC236}">
                <a16:creationId xmlns:a16="http://schemas.microsoft.com/office/drawing/2014/main" id="{092F7853-3743-6DA7-F96B-4655743C9D35}"/>
              </a:ext>
            </a:extLst>
          </p:cNvPr>
          <p:cNvCxnSpPr>
            <a:cxnSpLocks/>
          </p:cNvCxnSpPr>
          <p:nvPr/>
        </p:nvCxnSpPr>
        <p:spPr>
          <a:xfrm>
            <a:off x="8528936" y="2946908"/>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직사각형 6">
            <a:extLst>
              <a:ext uri="{FF2B5EF4-FFF2-40B4-BE49-F238E27FC236}">
                <a16:creationId xmlns:a16="http://schemas.microsoft.com/office/drawing/2014/main" id="{A0D9CCAE-1FE3-49A3-3666-0983E5F0AB65}"/>
              </a:ext>
            </a:extLst>
          </p:cNvPr>
          <p:cNvSpPr/>
          <p:nvPr/>
        </p:nvSpPr>
        <p:spPr>
          <a:xfrm>
            <a:off x="8104167" y="1529964"/>
            <a:ext cx="3756065" cy="923330"/>
          </a:xfrm>
          <a:prstGeom prst="rect">
            <a:avLst/>
          </a:prstGeom>
        </p:spPr>
        <p:txBody>
          <a:bodyPr wrap="square">
            <a:spAutoFit/>
          </a:bodyPr>
          <a:lstStyle/>
          <a:p>
            <a:r>
              <a:rPr lang="en-US" altLang="ko-KR" dirty="0">
                <a:ea typeface="맑은 고딕" panose="020B0503020000020004" pitchFamily="50" charset="-127"/>
              </a:rPr>
              <a:t>Wellness </a:t>
            </a:r>
            <a:r>
              <a:rPr lang="en-US" altLang="ko-KR" b="1" dirty="0">
                <a:solidFill>
                  <a:srgbClr val="C00000"/>
                </a:solidFill>
                <a:ea typeface="맑은 고딕" panose="020B0503020000020004" pitchFamily="50" charset="-127"/>
              </a:rPr>
              <a:t>MUST</a:t>
            </a:r>
            <a:r>
              <a:rPr lang="en-US" altLang="ko-KR" dirty="0">
                <a:solidFill>
                  <a:srgbClr val="646267"/>
                </a:solidFill>
                <a:ea typeface="맑은 고딕" panose="020B0503020000020004" pitchFamily="50" charset="-127"/>
              </a:rPr>
              <a:t> </a:t>
            </a:r>
            <a:r>
              <a:rPr lang="en-US" altLang="ko-KR" dirty="0">
                <a:ea typeface="맑은 고딕" panose="020B0503020000020004" pitchFamily="50" charset="-127"/>
              </a:rPr>
              <a:t>maintain its own internal tracking log. (PRH Chapter 1:1.5(R2)(b).</a:t>
            </a:r>
          </a:p>
        </p:txBody>
      </p:sp>
      <p:graphicFrame>
        <p:nvGraphicFramePr>
          <p:cNvPr id="18" name="Table 18">
            <a:extLst>
              <a:ext uri="{FF2B5EF4-FFF2-40B4-BE49-F238E27FC236}">
                <a16:creationId xmlns:a16="http://schemas.microsoft.com/office/drawing/2014/main" id="{B741F64B-1956-8A65-65B6-1F0C4F689AC3}"/>
              </a:ext>
            </a:extLst>
          </p:cNvPr>
          <p:cNvGraphicFramePr>
            <a:graphicFrameLocks noGrp="1"/>
          </p:cNvGraphicFramePr>
          <p:nvPr>
            <p:extLst>
              <p:ext uri="{D42A27DB-BD31-4B8C-83A1-F6EECF244321}">
                <p14:modId xmlns:p14="http://schemas.microsoft.com/office/powerpoint/2010/main" val="2945419616"/>
              </p:ext>
            </p:extLst>
          </p:nvPr>
        </p:nvGraphicFramePr>
        <p:xfrm>
          <a:off x="400614" y="2628433"/>
          <a:ext cx="7237378" cy="2865120"/>
        </p:xfrm>
        <a:graphic>
          <a:graphicData uri="http://schemas.openxmlformats.org/drawingml/2006/table">
            <a:tbl>
              <a:tblPr firstRow="1" bandRow="1">
                <a:tableStyleId>{5C22544A-7EE6-4342-B048-85BDC9FD1C3A}</a:tableStyleId>
              </a:tblPr>
              <a:tblGrid>
                <a:gridCol w="3618689">
                  <a:extLst>
                    <a:ext uri="{9D8B030D-6E8A-4147-A177-3AD203B41FA5}">
                      <a16:colId xmlns:a16="http://schemas.microsoft.com/office/drawing/2014/main" val="172460337"/>
                    </a:ext>
                  </a:extLst>
                </a:gridCol>
                <a:gridCol w="3618689">
                  <a:extLst>
                    <a:ext uri="{9D8B030D-6E8A-4147-A177-3AD203B41FA5}">
                      <a16:colId xmlns:a16="http://schemas.microsoft.com/office/drawing/2014/main" val="745709870"/>
                    </a:ext>
                  </a:extLst>
                </a:gridCol>
              </a:tblGrid>
              <a:tr h="294652">
                <a:tc gridSpan="2">
                  <a:txBody>
                    <a:bodyPr/>
                    <a:lstStyle/>
                    <a:p>
                      <a:pPr algn="ctr"/>
                      <a:r>
                        <a:rPr lang="en-US" sz="2000">
                          <a:solidFill>
                            <a:srgbClr val="0070C0"/>
                          </a:solidFill>
                        </a:rPr>
                        <a:t>Wellness File Review Tracking Log Components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8504940"/>
                  </a:ext>
                </a:extLst>
              </a:tr>
              <a:tr h="294652">
                <a:tc>
                  <a:txBody>
                    <a:bodyPr/>
                    <a:lstStyle/>
                    <a:p>
                      <a:r>
                        <a:rPr lang="en-US"/>
                        <a:t>HWD Reviewer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dirty="0"/>
                        <a:t>QHP #2 Assigned File to 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99791"/>
                  </a:ext>
                </a:extLst>
              </a:tr>
              <a:tr h="294652">
                <a:tc>
                  <a:txBody>
                    <a:bodyPr/>
                    <a:lstStyle/>
                    <a:p>
                      <a:r>
                        <a:rPr lang="en-US"/>
                        <a:t>Date HWD Review 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dirty="0"/>
                        <a:t>Date QHP #2 Review 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1268880"/>
                  </a:ext>
                </a:extLst>
              </a:tr>
              <a:tr h="294652">
                <a:tc>
                  <a:txBody>
                    <a:bodyPr/>
                    <a:lstStyle/>
                    <a:p>
                      <a:r>
                        <a:rPr lang="en-US"/>
                        <a:t>Non-health DC Reviewer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a:t>Wellness Disposition or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34393965"/>
                  </a:ext>
                </a:extLst>
              </a:tr>
              <a:tr h="294652">
                <a:tc>
                  <a:txBody>
                    <a:bodyPr/>
                    <a:lstStyle/>
                    <a:p>
                      <a:r>
                        <a:rPr lang="en-US"/>
                        <a:t>Non-health DC Review 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a:t>Wellness Disposition or Outcome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81655108"/>
                  </a:ext>
                </a:extLst>
              </a:tr>
              <a:tr h="294652">
                <a:tc>
                  <a:txBody>
                    <a:bodyPr/>
                    <a:lstStyle/>
                    <a:p>
                      <a:r>
                        <a:rPr lang="en-US" dirty="0"/>
                        <a:t>QHP #1 Assigned File to 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Comments (PHI Redacted)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529905"/>
                  </a:ext>
                </a:extLst>
              </a:tr>
              <a:tr h="294652">
                <a:tc>
                  <a:txBody>
                    <a:bodyPr/>
                    <a:lstStyle/>
                    <a:p>
                      <a:r>
                        <a:rPr lang="en-US" dirty="0"/>
                        <a:t>Date QHP #1 Review 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0842322"/>
                  </a:ext>
                </a:extLst>
              </a:tr>
            </a:tbl>
          </a:graphicData>
        </a:graphic>
      </p:graphicFrame>
      <p:sp>
        <p:nvSpPr>
          <p:cNvPr id="19" name="Slide Number Placeholder 5">
            <a:extLst>
              <a:ext uri="{FF2B5EF4-FFF2-40B4-BE49-F238E27FC236}">
                <a16:creationId xmlns:a16="http://schemas.microsoft.com/office/drawing/2014/main" id="{6D3FE663-B3C8-F475-5080-29250E589548}"/>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cs typeface="Arial" panose="020B0604020202020204" pitchFamily="34" charset="0"/>
              </a:rPr>
              <a:pPr algn="r"/>
              <a:t>36</a:t>
            </a:fld>
            <a:endParaRPr lang="en-US" sz="1200">
              <a:cs typeface="Arial" panose="020B0604020202020204" pitchFamily="34" charset="0"/>
            </a:endParaRPr>
          </a:p>
        </p:txBody>
      </p:sp>
      <p:sp>
        <p:nvSpPr>
          <p:cNvPr id="4" name="TextBox 3">
            <a:extLst>
              <a:ext uri="{FF2B5EF4-FFF2-40B4-BE49-F238E27FC236}">
                <a16:creationId xmlns:a16="http://schemas.microsoft.com/office/drawing/2014/main" id="{835F975C-829F-9DC3-40C2-1B2640F29E4A}"/>
              </a:ext>
            </a:extLst>
          </p:cNvPr>
          <p:cNvSpPr txBox="1"/>
          <p:nvPr/>
        </p:nvSpPr>
        <p:spPr>
          <a:xfrm>
            <a:off x="526062" y="5691604"/>
            <a:ext cx="6986482" cy="646331"/>
          </a:xfrm>
          <a:prstGeom prst="rect">
            <a:avLst/>
          </a:prstGeom>
          <a:noFill/>
        </p:spPr>
        <p:txBody>
          <a:bodyPr wrap="square" rtlCol="0">
            <a:spAutoFit/>
          </a:bodyPr>
          <a:lstStyle/>
          <a:p>
            <a:pPr algn="ctr"/>
            <a:r>
              <a:rPr lang="en-US" i="1" dirty="0"/>
              <a:t>Information highlighted in </a:t>
            </a:r>
            <a:r>
              <a:rPr lang="en-US" b="1" i="1" u="sng" dirty="0"/>
              <a:t>Peach</a:t>
            </a:r>
            <a:r>
              <a:rPr lang="en-US" i="1" dirty="0"/>
              <a:t> must be reported to Records for inclusion in the Center’s Applicant File Review Tracking Log.</a:t>
            </a:r>
          </a:p>
        </p:txBody>
      </p:sp>
    </p:spTree>
    <p:extLst>
      <p:ext uri="{BB962C8B-B14F-4D97-AF65-F5344CB8AC3E}">
        <p14:creationId xmlns:p14="http://schemas.microsoft.com/office/powerpoint/2010/main" val="225627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33B3B9-7C4A-10D8-0B88-4A60F0C296AD}"/>
              </a:ext>
            </a:extLst>
          </p:cNvPr>
          <p:cNvPicPr>
            <a:picLocks noChangeAspect="1"/>
          </p:cNvPicPr>
          <p:nvPr/>
        </p:nvPicPr>
        <p:blipFill>
          <a:blip r:embed="rId3"/>
          <a:stretch>
            <a:fillRect/>
          </a:stretch>
        </p:blipFill>
        <p:spPr>
          <a:xfrm>
            <a:off x="102870" y="2555705"/>
            <a:ext cx="11967210" cy="1490002"/>
          </a:xfrm>
          <a:prstGeom prst="rect">
            <a:avLst/>
          </a:prstGeom>
        </p:spPr>
      </p:pic>
      <p:sp>
        <p:nvSpPr>
          <p:cNvPr id="8" name="Title 1">
            <a:extLst>
              <a:ext uri="{FF2B5EF4-FFF2-40B4-BE49-F238E27FC236}">
                <a16:creationId xmlns:a16="http://schemas.microsoft.com/office/drawing/2014/main" id="{ED3FE227-38F4-42BD-8D3B-6107A155FEDB}"/>
              </a:ext>
            </a:extLst>
          </p:cNvPr>
          <p:cNvSpPr txBox="1">
            <a:spLocks/>
          </p:cNvSpPr>
          <p:nvPr/>
        </p:nvSpPr>
        <p:spPr>
          <a:xfrm>
            <a:off x="838200" y="1084103"/>
            <a:ext cx="10515600" cy="614997"/>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ontserrat" panose="00000500000000000000" pitchFamily="2" charset="0"/>
                <a:ea typeface="+mj-ea"/>
                <a:cs typeface="+mj-cs"/>
              </a:defRPr>
            </a:lvl1pPr>
          </a:lstStyle>
          <a:p>
            <a:pPr algn="ctr"/>
            <a:r>
              <a:rPr lang="en-US" sz="3600" b="0">
                <a:solidFill>
                  <a:srgbClr val="0070C0"/>
                </a:solidFill>
                <a:latin typeface="+mj-lt"/>
              </a:rPr>
              <a:t>Sample</a:t>
            </a:r>
            <a:r>
              <a:rPr lang="en-US" sz="3600" b="0">
                <a:latin typeface="+mj-lt"/>
              </a:rPr>
              <a:t> </a:t>
            </a:r>
            <a:r>
              <a:rPr lang="en-US" sz="3600" b="0">
                <a:solidFill>
                  <a:schemeClr val="tx1"/>
                </a:solidFill>
                <a:latin typeface="+mj-lt"/>
              </a:rPr>
              <a:t>Wellness Tracking Log</a:t>
            </a:r>
          </a:p>
        </p:txBody>
      </p:sp>
      <p:sp>
        <p:nvSpPr>
          <p:cNvPr id="9" name="Title 1">
            <a:extLst>
              <a:ext uri="{FF2B5EF4-FFF2-40B4-BE49-F238E27FC236}">
                <a16:creationId xmlns:a16="http://schemas.microsoft.com/office/drawing/2014/main" id="{FE3CAD08-D9B4-A1F7-3991-5BC1B2011A76}"/>
              </a:ext>
            </a:extLst>
          </p:cNvPr>
          <p:cNvSpPr txBox="1">
            <a:spLocks/>
          </p:cNvSpPr>
          <p:nvPr/>
        </p:nvSpPr>
        <p:spPr>
          <a:xfrm>
            <a:off x="646941" y="4902312"/>
            <a:ext cx="10879067" cy="648335"/>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ontserrat" panose="00000500000000000000" pitchFamily="2" charset="0"/>
                <a:ea typeface="+mj-ea"/>
                <a:cs typeface="+mj-cs"/>
              </a:defRPr>
            </a:lvl1pPr>
          </a:lstStyle>
          <a:p>
            <a:pPr algn="ctr"/>
            <a:r>
              <a:rPr lang="en-US" sz="1600" b="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https://supportservices.jobcorps.gov/disability/Documents/AFR%20Docs/Sample%20Wellness%20Tracking%20Log.xlsx</a:t>
            </a:r>
            <a:endParaRPr lang="en-US" sz="1600" b="0">
              <a:solidFill>
                <a:schemeClr val="tx1"/>
              </a:solidFill>
            </a:endParaRPr>
          </a:p>
        </p:txBody>
      </p:sp>
      <p:sp>
        <p:nvSpPr>
          <p:cNvPr id="10" name="Slide Number Placeholder 9">
            <a:extLst>
              <a:ext uri="{FF2B5EF4-FFF2-40B4-BE49-F238E27FC236}">
                <a16:creationId xmlns:a16="http://schemas.microsoft.com/office/drawing/2014/main" id="{1280F263-DE64-419B-619B-F83D0601157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569586-4176-472B-BD2E-5ECB0777912A}" type="slidenum">
              <a:rPr lang="en-US" smtClean="0"/>
              <a:pPr/>
              <a:t>37</a:t>
            </a:fld>
            <a:endParaRPr lang="en-US"/>
          </a:p>
        </p:txBody>
      </p:sp>
    </p:spTree>
    <p:extLst>
      <p:ext uri="{BB962C8B-B14F-4D97-AF65-F5344CB8AC3E}">
        <p14:creationId xmlns:p14="http://schemas.microsoft.com/office/powerpoint/2010/main" val="3342753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FC1615C-D762-4E7D-F2AE-2DACB751C0BE}"/>
              </a:ext>
            </a:extLst>
          </p:cNvPr>
          <p:cNvSpPr>
            <a:spLocks noGrp="1"/>
          </p:cNvSpPr>
          <p:nvPr>
            <p:ph type="title"/>
          </p:nvPr>
        </p:nvSpPr>
        <p:spPr/>
        <p:txBody>
          <a:bodyPr>
            <a:normAutofit fontScale="90000"/>
          </a:bodyPr>
          <a:lstStyle/>
          <a:p>
            <a:r>
              <a:rPr lang="en-US"/>
              <a:t>What Do You Think?</a:t>
            </a:r>
            <a:br>
              <a:rPr lang="en-US"/>
            </a:br>
            <a:r>
              <a:rPr lang="en-US" sz="3100">
                <a:solidFill>
                  <a:schemeClr val="tx1"/>
                </a:solidFill>
              </a:rPr>
              <a:t>Connecting the Center Applicant File Review Form Information to the Information on the Tracking Logs</a:t>
            </a:r>
          </a:p>
        </p:txBody>
      </p:sp>
      <p:pic>
        <p:nvPicPr>
          <p:cNvPr id="3" name="Picture 2">
            <a:extLst>
              <a:ext uri="{FF2B5EF4-FFF2-40B4-BE49-F238E27FC236}">
                <a16:creationId xmlns:a16="http://schemas.microsoft.com/office/drawing/2014/main" id="{401EC7B4-F782-0333-5B18-D387859DC454}"/>
              </a:ext>
            </a:extLst>
          </p:cNvPr>
          <p:cNvPicPr>
            <a:picLocks noChangeAspect="1"/>
          </p:cNvPicPr>
          <p:nvPr/>
        </p:nvPicPr>
        <p:blipFill>
          <a:blip r:embed="rId3"/>
          <a:stretch>
            <a:fillRect/>
          </a:stretch>
        </p:blipFill>
        <p:spPr>
          <a:xfrm>
            <a:off x="601355" y="2017284"/>
            <a:ext cx="6881704" cy="3776436"/>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A348E473-D1A2-6AAD-A201-199617EAC863}"/>
              </a:ext>
            </a:extLst>
          </p:cNvPr>
          <p:cNvSpPr txBox="1"/>
          <p:nvPr/>
        </p:nvSpPr>
        <p:spPr>
          <a:xfrm>
            <a:off x="7685227" y="2017284"/>
            <a:ext cx="3950599" cy="1200329"/>
          </a:xfrm>
          <a:prstGeom prst="rect">
            <a:avLst/>
          </a:prstGeom>
          <a:solidFill>
            <a:schemeClr val="bg1">
              <a:lumMod val="85000"/>
            </a:schemeClr>
          </a:solidFill>
          <a:ln>
            <a:noFill/>
          </a:ln>
        </p:spPr>
        <p:txBody>
          <a:bodyPr wrap="square" rtlCol="0">
            <a:spAutoFit/>
          </a:bodyPr>
          <a:lstStyle/>
          <a:p>
            <a:pPr algn="ctr"/>
            <a:r>
              <a:rPr lang="en-US"/>
              <a:t>The HWD’s first and last name </a:t>
            </a:r>
            <a:r>
              <a:rPr lang="en-US" b="1">
                <a:solidFill>
                  <a:srgbClr val="C00000"/>
                </a:solidFill>
              </a:rPr>
              <a:t>must</a:t>
            </a:r>
            <a:r>
              <a:rPr lang="en-US"/>
              <a:t> be listed on the Center File Review Tracking log and “should” be on the Wellness Tracking Log as well.</a:t>
            </a:r>
          </a:p>
        </p:txBody>
      </p:sp>
      <p:sp>
        <p:nvSpPr>
          <p:cNvPr id="10" name="TextBox 9">
            <a:extLst>
              <a:ext uri="{FF2B5EF4-FFF2-40B4-BE49-F238E27FC236}">
                <a16:creationId xmlns:a16="http://schemas.microsoft.com/office/drawing/2014/main" id="{AC621269-3C5B-24C3-0B56-1DD050028C2B}"/>
              </a:ext>
            </a:extLst>
          </p:cNvPr>
          <p:cNvSpPr txBox="1"/>
          <p:nvPr/>
        </p:nvSpPr>
        <p:spPr>
          <a:xfrm>
            <a:off x="7719801" y="3443837"/>
            <a:ext cx="3950600" cy="1200329"/>
          </a:xfrm>
          <a:prstGeom prst="rect">
            <a:avLst/>
          </a:prstGeom>
          <a:solidFill>
            <a:schemeClr val="bg1">
              <a:lumMod val="85000"/>
            </a:schemeClr>
          </a:solidFill>
          <a:ln>
            <a:noFill/>
          </a:ln>
        </p:spPr>
        <p:txBody>
          <a:bodyPr wrap="square" rtlCol="0">
            <a:spAutoFit/>
          </a:bodyPr>
          <a:lstStyle/>
          <a:p>
            <a:pPr algn="ctr"/>
            <a:r>
              <a:rPr lang="en-US"/>
              <a:t>The non-health DC and their dates of review must be on the Center File Review Tracking Log </a:t>
            </a:r>
            <a:r>
              <a:rPr lang="en-US" u="sng"/>
              <a:t>IF</a:t>
            </a:r>
            <a:r>
              <a:rPr lang="en-US"/>
              <a:t> they reviewed non-health documents. </a:t>
            </a:r>
          </a:p>
        </p:txBody>
      </p:sp>
      <p:sp>
        <p:nvSpPr>
          <p:cNvPr id="12" name="TextBox 11">
            <a:extLst>
              <a:ext uri="{FF2B5EF4-FFF2-40B4-BE49-F238E27FC236}">
                <a16:creationId xmlns:a16="http://schemas.microsoft.com/office/drawing/2014/main" id="{A6A3E38C-8B3D-1007-B579-23D05C07086A}"/>
              </a:ext>
            </a:extLst>
          </p:cNvPr>
          <p:cNvSpPr txBox="1"/>
          <p:nvPr/>
        </p:nvSpPr>
        <p:spPr>
          <a:xfrm>
            <a:off x="7719801" y="4870390"/>
            <a:ext cx="3950601" cy="923330"/>
          </a:xfrm>
          <a:prstGeom prst="rect">
            <a:avLst/>
          </a:prstGeom>
          <a:solidFill>
            <a:schemeClr val="bg1">
              <a:lumMod val="85000"/>
            </a:schemeClr>
          </a:solidFill>
          <a:ln>
            <a:noFill/>
          </a:ln>
        </p:spPr>
        <p:txBody>
          <a:bodyPr wrap="square" rtlCol="0">
            <a:spAutoFit/>
          </a:bodyPr>
          <a:lstStyle/>
          <a:p>
            <a:pPr algn="ctr"/>
            <a:r>
              <a:rPr lang="en-US"/>
              <a:t>The CMHC and the CP should be listed as reviewers on the </a:t>
            </a:r>
            <a:r>
              <a:rPr lang="en-US" b="1" u="sng"/>
              <a:t>Wellness Tracking Log</a:t>
            </a:r>
            <a:r>
              <a:rPr lang="en-US"/>
              <a:t>.</a:t>
            </a:r>
          </a:p>
        </p:txBody>
      </p:sp>
      <p:sp>
        <p:nvSpPr>
          <p:cNvPr id="4" name="Slide Number Placeholder 1">
            <a:extLst>
              <a:ext uri="{FF2B5EF4-FFF2-40B4-BE49-F238E27FC236}">
                <a16:creationId xmlns:a16="http://schemas.microsoft.com/office/drawing/2014/main" id="{79534339-627D-4A2C-BB15-33EDEBC9A041}"/>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38</a:t>
            </a:fld>
            <a:endParaRPr lang="en-US" sz="1200">
              <a:solidFill>
                <a:schemeClr val="tx1">
                  <a:alpha val="80000"/>
                </a:schemeClr>
              </a:solidFill>
            </a:endParaRPr>
          </a:p>
        </p:txBody>
      </p:sp>
    </p:spTree>
    <p:extLst>
      <p:ext uri="{BB962C8B-B14F-4D97-AF65-F5344CB8AC3E}">
        <p14:creationId xmlns:p14="http://schemas.microsoft.com/office/powerpoint/2010/main" val="246354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7D1CD-4BD7-0281-990F-D2F40542CD60}"/>
              </a:ext>
            </a:extLst>
          </p:cNvPr>
          <p:cNvSpPr>
            <a:spLocks noGrp="1"/>
          </p:cNvSpPr>
          <p:nvPr>
            <p:ph type="title"/>
          </p:nvPr>
        </p:nvSpPr>
        <p:spPr>
          <a:xfrm>
            <a:off x="838200" y="90773"/>
            <a:ext cx="10515600" cy="1325563"/>
          </a:xfrm>
        </p:spPr>
        <p:txBody>
          <a:bodyPr/>
          <a:lstStyle/>
          <a:p>
            <a:r>
              <a:rPr lang="en-US"/>
              <a:t>Documenting Outcomes</a:t>
            </a:r>
          </a:p>
        </p:txBody>
      </p:sp>
      <p:graphicFrame>
        <p:nvGraphicFramePr>
          <p:cNvPr id="5" name="Table 4">
            <a:extLst>
              <a:ext uri="{FF2B5EF4-FFF2-40B4-BE49-F238E27FC236}">
                <a16:creationId xmlns:a16="http://schemas.microsoft.com/office/drawing/2014/main" id="{4A07AB4B-1BDA-DCE6-5DC3-AAAFAC41EB22}"/>
              </a:ext>
            </a:extLst>
          </p:cNvPr>
          <p:cNvGraphicFramePr>
            <a:graphicFrameLocks noGrp="1"/>
          </p:cNvGraphicFramePr>
          <p:nvPr>
            <p:extLst>
              <p:ext uri="{D42A27DB-BD31-4B8C-83A1-F6EECF244321}">
                <p14:modId xmlns:p14="http://schemas.microsoft.com/office/powerpoint/2010/main" val="2471928093"/>
              </p:ext>
            </p:extLst>
          </p:nvPr>
        </p:nvGraphicFramePr>
        <p:xfrm>
          <a:off x="914400" y="1276799"/>
          <a:ext cx="10680568" cy="2294382"/>
        </p:xfrm>
        <a:graphic>
          <a:graphicData uri="http://schemas.openxmlformats.org/drawingml/2006/table">
            <a:tbl>
              <a:tblPr>
                <a:tableStyleId>{5C22544A-7EE6-4342-B048-85BDC9FD1C3A}</a:tableStyleId>
              </a:tblPr>
              <a:tblGrid>
                <a:gridCol w="1070664">
                  <a:extLst>
                    <a:ext uri="{9D8B030D-6E8A-4147-A177-3AD203B41FA5}">
                      <a16:colId xmlns:a16="http://schemas.microsoft.com/office/drawing/2014/main" val="4270453509"/>
                    </a:ext>
                  </a:extLst>
                </a:gridCol>
                <a:gridCol w="1172004">
                  <a:extLst>
                    <a:ext uri="{9D8B030D-6E8A-4147-A177-3AD203B41FA5}">
                      <a16:colId xmlns:a16="http://schemas.microsoft.com/office/drawing/2014/main" val="2959777138"/>
                    </a:ext>
                  </a:extLst>
                </a:gridCol>
                <a:gridCol w="1007576">
                  <a:extLst>
                    <a:ext uri="{9D8B030D-6E8A-4147-A177-3AD203B41FA5}">
                      <a16:colId xmlns:a16="http://schemas.microsoft.com/office/drawing/2014/main" val="305185376"/>
                    </a:ext>
                  </a:extLst>
                </a:gridCol>
                <a:gridCol w="1007576">
                  <a:extLst>
                    <a:ext uri="{9D8B030D-6E8A-4147-A177-3AD203B41FA5}">
                      <a16:colId xmlns:a16="http://schemas.microsoft.com/office/drawing/2014/main" val="4231631385"/>
                    </a:ext>
                  </a:extLst>
                </a:gridCol>
                <a:gridCol w="1007576">
                  <a:extLst>
                    <a:ext uri="{9D8B030D-6E8A-4147-A177-3AD203B41FA5}">
                      <a16:colId xmlns:a16="http://schemas.microsoft.com/office/drawing/2014/main" val="3116600837"/>
                    </a:ext>
                  </a:extLst>
                </a:gridCol>
                <a:gridCol w="1613358">
                  <a:extLst>
                    <a:ext uri="{9D8B030D-6E8A-4147-A177-3AD203B41FA5}">
                      <a16:colId xmlns:a16="http://schemas.microsoft.com/office/drawing/2014/main" val="1838049833"/>
                    </a:ext>
                  </a:extLst>
                </a:gridCol>
                <a:gridCol w="994975">
                  <a:extLst>
                    <a:ext uri="{9D8B030D-6E8A-4147-A177-3AD203B41FA5}">
                      <a16:colId xmlns:a16="http://schemas.microsoft.com/office/drawing/2014/main" val="2887052044"/>
                    </a:ext>
                  </a:extLst>
                </a:gridCol>
                <a:gridCol w="1688964">
                  <a:extLst>
                    <a:ext uri="{9D8B030D-6E8A-4147-A177-3AD203B41FA5}">
                      <a16:colId xmlns:a16="http://schemas.microsoft.com/office/drawing/2014/main" val="3831971849"/>
                    </a:ext>
                  </a:extLst>
                </a:gridCol>
                <a:gridCol w="1117875">
                  <a:extLst>
                    <a:ext uri="{9D8B030D-6E8A-4147-A177-3AD203B41FA5}">
                      <a16:colId xmlns:a16="http://schemas.microsoft.com/office/drawing/2014/main" val="1243882128"/>
                    </a:ext>
                  </a:extLst>
                </a:gridCol>
              </a:tblGrid>
              <a:tr h="1093760">
                <a:tc>
                  <a:txBody>
                    <a:bodyPr/>
                    <a:lstStyle/>
                    <a:p>
                      <a:pPr algn="ctr" fontAlgn="b"/>
                      <a:r>
                        <a:rPr lang="en-US" sz="1400" u="none" strike="noStrike">
                          <a:effectLst/>
                        </a:rPr>
                        <a:t>Wellness Review Start Date</a:t>
                      </a:r>
                      <a:endParaRPr lang="en-US" sz="1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Health and Wellness Director (HWD) Reviewer</a:t>
                      </a:r>
                      <a:endParaRPr lang="en-US" sz="1400" b="1" i="0" u="none" strike="noStrike">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US" sz="1400" u="none" strike="noStrike">
                          <a:effectLst/>
                        </a:rPr>
                        <a:t>Date HWD Review Complete</a:t>
                      </a:r>
                      <a:endParaRPr lang="en-US" sz="1400" b="1" i="0" u="none" strike="noStrike">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US" sz="1400" u="none" strike="noStrike">
                          <a:effectLst/>
                        </a:rPr>
                        <a:t>Non-health DC Reviewer</a:t>
                      </a:r>
                      <a:endParaRPr lang="en-US" sz="1400" b="1" i="0" u="none" strike="noStrike">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US" sz="1400" u="none" strike="noStrike">
                          <a:effectLst/>
                        </a:rPr>
                        <a:t>Date Non-health DC Review Complete</a:t>
                      </a:r>
                      <a:endParaRPr lang="en-US" sz="1400" b="1" i="0" u="none" strike="noStrike">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US" sz="1400" u="none" strike="noStrike" dirty="0">
                          <a:effectLst/>
                        </a:rPr>
                        <a:t>QHP #1 Assigned File to Review</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Date QHP #1 Review Complete</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QHP #2 Assigned File to Review (if applicable)</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Date QHP #2 Review Complete</a:t>
                      </a:r>
                      <a:endParaRPr lang="en-US"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38563854"/>
                  </a:ext>
                </a:extLst>
              </a:tr>
              <a:tr h="437504">
                <a:tc>
                  <a:txBody>
                    <a:bodyPr/>
                    <a:lstStyle/>
                    <a:p>
                      <a:pPr algn="ctr" fontAlgn="b"/>
                      <a:r>
                        <a:rPr lang="en-US" sz="1400" u="none" strike="noStrike">
                          <a:effectLst/>
                        </a:rPr>
                        <a:t>4/27/2023</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rPr>
                        <a:t>Smith, S.</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4/29/2023</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rPr>
                        <a:t>Morgan, R.</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5/01/2023</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a:effectLst/>
                        </a:rPr>
                        <a:t>Davis, J., CMHC</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5/20/2023</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dirty="0">
                          <a:effectLst/>
                        </a:rPr>
                        <a:t>Martin, M., TEAP</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5/17/2023</a:t>
                      </a:r>
                      <a:endParaRPr lang="en-US"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00177991"/>
                  </a:ext>
                </a:extLst>
              </a:tr>
              <a:tr h="381559">
                <a:tc>
                  <a:txBody>
                    <a:bodyPr/>
                    <a:lstStyle/>
                    <a:p>
                      <a:pPr algn="ctr" fontAlgn="b"/>
                      <a:r>
                        <a:rPr lang="en-US" sz="1400" u="none" strike="noStrike">
                          <a:effectLst/>
                        </a:rPr>
                        <a:t>4/27/2023</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l" fontAlgn="b"/>
                      <a:r>
                        <a:rPr lang="en-US" sz="1400" u="none" strike="noStrike">
                          <a:effectLst/>
                        </a:rPr>
                        <a:t>Smith, S.</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ctr" fontAlgn="b"/>
                      <a:r>
                        <a:rPr lang="en-US" sz="1400" u="none" strike="noStrike">
                          <a:effectLst/>
                        </a:rPr>
                        <a:t>5/01/2023</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extLst>
                  <a:ext uri="{0D108BD9-81ED-4DB2-BD59-A6C34878D82A}">
                    <a16:rowId xmlns:a16="http://schemas.microsoft.com/office/drawing/2014/main" val="45707777"/>
                  </a:ext>
                </a:extLst>
              </a:tr>
              <a:tr h="381559">
                <a:tc>
                  <a:txBody>
                    <a:bodyPr/>
                    <a:lstStyle/>
                    <a:p>
                      <a:pPr algn="ctr" fontAlgn="b"/>
                      <a:r>
                        <a:rPr lang="en-US" sz="1400" b="0" i="0" u="none" strike="noStrike">
                          <a:solidFill>
                            <a:srgbClr val="000000"/>
                          </a:solidFill>
                          <a:effectLst/>
                          <a:latin typeface="Calibri" panose="020F0502020204030204" pitchFamily="34" charset="0"/>
                        </a:rPr>
                        <a:t>4/28/23</a:t>
                      </a:r>
                    </a:p>
                  </a:txBody>
                  <a:tcPr marL="0" marR="0" marT="0" marB="0" anchor="b">
                    <a:solidFill>
                      <a:schemeClr val="accent1">
                        <a:lumMod val="60000"/>
                        <a:lumOff val="40000"/>
                      </a:schemeClr>
                    </a:solidFill>
                  </a:tcPr>
                </a:tc>
                <a:tc>
                  <a:txBody>
                    <a:bodyPr/>
                    <a:lstStyle/>
                    <a:p>
                      <a:pPr algn="l" fontAlgn="b"/>
                      <a:r>
                        <a:rPr lang="en-US" sz="1400" b="0" i="0" u="none" strike="noStrike">
                          <a:solidFill>
                            <a:srgbClr val="000000"/>
                          </a:solidFill>
                          <a:effectLst/>
                          <a:latin typeface="Calibri" panose="020F0502020204030204" pitchFamily="34" charset="0"/>
                        </a:rPr>
                        <a:t>Smith, S. </a:t>
                      </a:r>
                    </a:p>
                  </a:txBody>
                  <a:tcPr marL="0" marR="0" marT="0" marB="0" anchor="b">
                    <a:solidFill>
                      <a:schemeClr val="accent1">
                        <a:lumMod val="60000"/>
                        <a:lumOff val="40000"/>
                      </a:schemeClr>
                    </a:solidFill>
                  </a:tcPr>
                </a:tc>
                <a:tc>
                  <a:txBody>
                    <a:bodyPr/>
                    <a:lstStyle/>
                    <a:p>
                      <a:pPr algn="ctr" fontAlgn="b"/>
                      <a:r>
                        <a:rPr lang="en-US" sz="1400" b="0" i="0" u="none" strike="noStrike">
                          <a:solidFill>
                            <a:srgbClr val="000000"/>
                          </a:solidFill>
                          <a:effectLst/>
                          <a:latin typeface="Calibri" panose="020F0502020204030204" pitchFamily="34" charset="0"/>
                        </a:rPr>
                        <a:t>5/01/2023</a:t>
                      </a:r>
                    </a:p>
                  </a:txBody>
                  <a:tcPr marL="0" marR="0" marT="0" marB="0" anchor="b">
                    <a:solidFill>
                      <a:schemeClr val="accent1">
                        <a:lumMod val="60000"/>
                        <a:lumOff val="40000"/>
                      </a:schemeClr>
                    </a:solidFill>
                  </a:tcPr>
                </a:tc>
                <a:tc>
                  <a:txBody>
                    <a:bodyPr/>
                    <a:lstStyle/>
                    <a:p>
                      <a:pPr algn="l" fontAlgn="b"/>
                      <a:r>
                        <a:rPr lang="en-US" sz="1400" b="0" i="0" u="none" strike="noStrike">
                          <a:solidFill>
                            <a:srgbClr val="000000"/>
                          </a:solidFill>
                          <a:effectLst/>
                          <a:latin typeface="Calibri" panose="020F0502020204030204" pitchFamily="34" charset="0"/>
                        </a:rPr>
                        <a:t>Morgan, R.</a:t>
                      </a:r>
                    </a:p>
                  </a:txBody>
                  <a:tcPr marL="0" marR="0" marT="0" marB="0" anchor="b">
                    <a:solidFill>
                      <a:schemeClr val="accent1">
                        <a:lumMod val="60000"/>
                        <a:lumOff val="40000"/>
                      </a:schemeClr>
                    </a:solidFill>
                  </a:tcPr>
                </a:tc>
                <a:tc>
                  <a:txBody>
                    <a:bodyPr/>
                    <a:lstStyle/>
                    <a:p>
                      <a:pPr algn="ctr" fontAlgn="b"/>
                      <a:r>
                        <a:rPr lang="en-US" sz="1400" b="0" i="0" u="none" strike="noStrike">
                          <a:solidFill>
                            <a:srgbClr val="000000"/>
                          </a:solidFill>
                          <a:effectLst/>
                          <a:latin typeface="Calibri" panose="020F0502020204030204" pitchFamily="34" charset="0"/>
                        </a:rPr>
                        <a:t>5/01/2023</a:t>
                      </a:r>
                    </a:p>
                  </a:txBody>
                  <a:tcPr marL="0" marR="0" marT="0" marB="0" anchor="b">
                    <a:solidFill>
                      <a:schemeClr val="accent1">
                        <a:lumMod val="60000"/>
                        <a:lumOff val="40000"/>
                      </a:schemeClr>
                    </a:solidFill>
                  </a:tcPr>
                </a:tc>
                <a:tc>
                  <a:txBody>
                    <a:bodyPr/>
                    <a:lstStyle/>
                    <a:p>
                      <a:pPr algn="l" fontAlgn="b"/>
                      <a:r>
                        <a:rPr lang="en-US" sz="1400" b="0" i="0" u="none" strike="noStrike">
                          <a:solidFill>
                            <a:srgbClr val="000000"/>
                          </a:solidFill>
                          <a:effectLst/>
                          <a:latin typeface="Calibri" panose="020F0502020204030204" pitchFamily="34" charset="0"/>
                        </a:rPr>
                        <a:t>Davis, J., CMHC</a:t>
                      </a:r>
                    </a:p>
                  </a:txBody>
                  <a:tcPr marL="0" marR="0" marT="0" marB="0" anchor="b">
                    <a:solidFill>
                      <a:schemeClr val="accent1">
                        <a:lumMod val="60000"/>
                        <a:lumOff val="40000"/>
                      </a:schemeClr>
                    </a:solidFill>
                  </a:tcPr>
                </a:tc>
                <a:tc>
                  <a:txBody>
                    <a:bodyPr/>
                    <a:lstStyle/>
                    <a:p>
                      <a:pPr algn="ctr" fontAlgn="b"/>
                      <a:r>
                        <a:rPr lang="en-US" sz="1400" b="0" i="0" u="none" strike="noStrike">
                          <a:solidFill>
                            <a:srgbClr val="000000"/>
                          </a:solidFill>
                          <a:effectLst/>
                          <a:latin typeface="Calibri" panose="020F0502020204030204" pitchFamily="34" charset="0"/>
                        </a:rPr>
                        <a:t>5/20/2023</a:t>
                      </a:r>
                    </a:p>
                  </a:txBody>
                  <a:tcPr marL="0" marR="0" marT="0" marB="0" anchor="b">
                    <a:solidFill>
                      <a:schemeClr val="accent1">
                        <a:lumMod val="60000"/>
                        <a:lumOff val="40000"/>
                      </a:schemeClr>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extLst>
                  <a:ext uri="{0D108BD9-81ED-4DB2-BD59-A6C34878D82A}">
                    <a16:rowId xmlns:a16="http://schemas.microsoft.com/office/drawing/2014/main" val="3893113660"/>
                  </a:ext>
                </a:extLst>
              </a:tr>
            </a:tbl>
          </a:graphicData>
        </a:graphic>
      </p:graphicFrame>
      <p:graphicFrame>
        <p:nvGraphicFramePr>
          <p:cNvPr id="6" name="Table 5">
            <a:extLst>
              <a:ext uri="{FF2B5EF4-FFF2-40B4-BE49-F238E27FC236}">
                <a16:creationId xmlns:a16="http://schemas.microsoft.com/office/drawing/2014/main" id="{AC0594A2-F56D-0FEF-9271-1274EAFAF0E3}"/>
              </a:ext>
            </a:extLst>
          </p:cNvPr>
          <p:cNvGraphicFramePr>
            <a:graphicFrameLocks noGrp="1"/>
          </p:cNvGraphicFramePr>
          <p:nvPr>
            <p:extLst>
              <p:ext uri="{D42A27DB-BD31-4B8C-83A1-F6EECF244321}">
                <p14:modId xmlns:p14="http://schemas.microsoft.com/office/powerpoint/2010/main" val="1069959592"/>
              </p:ext>
            </p:extLst>
          </p:nvPr>
        </p:nvGraphicFramePr>
        <p:xfrm>
          <a:off x="914400" y="3862466"/>
          <a:ext cx="6872139" cy="2614876"/>
        </p:xfrm>
        <a:graphic>
          <a:graphicData uri="http://schemas.openxmlformats.org/drawingml/2006/table">
            <a:tbl>
              <a:tblPr>
                <a:tableStyleId>{5C22544A-7EE6-4342-B048-85BDC9FD1C3A}</a:tableStyleId>
              </a:tblPr>
              <a:tblGrid>
                <a:gridCol w="1846486">
                  <a:extLst>
                    <a:ext uri="{9D8B030D-6E8A-4147-A177-3AD203B41FA5}">
                      <a16:colId xmlns:a16="http://schemas.microsoft.com/office/drawing/2014/main" val="143595889"/>
                    </a:ext>
                  </a:extLst>
                </a:gridCol>
                <a:gridCol w="1252399">
                  <a:extLst>
                    <a:ext uri="{9D8B030D-6E8A-4147-A177-3AD203B41FA5}">
                      <a16:colId xmlns:a16="http://schemas.microsoft.com/office/drawing/2014/main" val="2449945984"/>
                    </a:ext>
                  </a:extLst>
                </a:gridCol>
                <a:gridCol w="3773254">
                  <a:extLst>
                    <a:ext uri="{9D8B030D-6E8A-4147-A177-3AD203B41FA5}">
                      <a16:colId xmlns:a16="http://schemas.microsoft.com/office/drawing/2014/main" val="3774457236"/>
                    </a:ext>
                  </a:extLst>
                </a:gridCol>
              </a:tblGrid>
              <a:tr h="907996">
                <a:tc>
                  <a:txBody>
                    <a:bodyPr/>
                    <a:lstStyle/>
                    <a:p>
                      <a:pPr algn="ctr" fontAlgn="b"/>
                      <a:r>
                        <a:rPr lang="en-US" sz="1400" u="none" strike="noStrike">
                          <a:effectLst/>
                        </a:rPr>
                        <a:t>Wellness Disposition or Outcome</a:t>
                      </a:r>
                      <a:endParaRPr lang="en-US" sz="1400" b="1" i="0" u="none" strike="noStrike">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US" sz="1400" u="none" strike="noStrike">
                          <a:effectLst/>
                        </a:rPr>
                        <a:t>Wellness Disposition Date/Outcome Date</a:t>
                      </a:r>
                      <a:endParaRPr lang="en-US" sz="1400" b="1" i="0" u="none" strike="noStrike">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US" sz="1400" u="none" strike="noStrike">
                          <a:effectLst/>
                        </a:rPr>
                        <a:t>Comments (Redact any PII/PHI before sharing any comments with Records)</a:t>
                      </a:r>
                      <a:endParaRPr lang="en-US" sz="1400" b="1" i="0" u="none" strike="noStrike">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extLst>
                  <a:ext uri="{0D108BD9-81ED-4DB2-BD59-A6C34878D82A}">
                    <a16:rowId xmlns:a16="http://schemas.microsoft.com/office/drawing/2014/main" val="1638563854"/>
                  </a:ext>
                </a:extLst>
              </a:tr>
              <a:tr h="426720">
                <a:tc>
                  <a:txBody>
                    <a:bodyPr/>
                    <a:lstStyle/>
                    <a:p>
                      <a:pPr algn="ctr" fontAlgn="b"/>
                      <a:r>
                        <a:rPr lang="en-US" sz="1400" u="none" strike="noStrike">
                          <a:effectLst/>
                        </a:rPr>
                        <a:t>Approved</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5/20/2023</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dirty="0">
                          <a:effectLst/>
                        </a:rPr>
                        <a:t>CMHC and TEAP Specialist approved the applicant for enrollment.</a:t>
                      </a:r>
                      <a:endParaRPr lang="en-US"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00177991"/>
                  </a:ext>
                </a:extLst>
              </a:tr>
              <a:tr h="426720">
                <a:tc>
                  <a:txBody>
                    <a:bodyPr/>
                    <a:lstStyle/>
                    <a:p>
                      <a:pPr algn="ctr" fontAlgn="b"/>
                      <a:r>
                        <a:rPr lang="en-US" sz="1400" u="none" strike="noStrike">
                          <a:effectLst/>
                        </a:rPr>
                        <a:t>Approved</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ctr" fontAlgn="b"/>
                      <a:r>
                        <a:rPr lang="en-US" sz="1400" u="none" strike="noStrike">
                          <a:effectLst/>
                        </a:rPr>
                        <a:t>5/11/2023</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l" fontAlgn="b"/>
                      <a:r>
                        <a:rPr lang="en-US" sz="1400" u="none" strike="noStrike">
                          <a:effectLst/>
                        </a:rPr>
                        <a:t>No disclosures on 653 or via health or disability documentation. HWD approved for enrollment.</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extLst>
                  <a:ext uri="{0D108BD9-81ED-4DB2-BD59-A6C34878D82A}">
                    <a16:rowId xmlns:a16="http://schemas.microsoft.com/office/drawing/2014/main" val="45707777"/>
                  </a:ext>
                </a:extLst>
              </a:tr>
              <a:tr h="426720">
                <a:tc>
                  <a:txBody>
                    <a:bodyPr/>
                    <a:lstStyle/>
                    <a:p>
                      <a:pPr algn="ctr" fontAlgn="b"/>
                      <a:r>
                        <a:rPr lang="en-US" sz="1400" b="0" i="0" u="none" strike="noStrike">
                          <a:solidFill>
                            <a:srgbClr val="000000"/>
                          </a:solidFill>
                          <a:effectLst/>
                          <a:latin typeface="Calibri" panose="020F0502020204030204" pitchFamily="34" charset="0"/>
                        </a:rPr>
                        <a:t>Approved</a:t>
                      </a:r>
                    </a:p>
                  </a:txBody>
                  <a:tcPr marL="0" marR="0" marT="0" marB="0" anchor="b">
                    <a:solidFill>
                      <a:schemeClr val="accent1">
                        <a:lumMod val="60000"/>
                        <a:lumOff val="40000"/>
                      </a:schemeClr>
                    </a:solidFill>
                  </a:tcPr>
                </a:tc>
                <a:tc>
                  <a:txBody>
                    <a:bodyPr/>
                    <a:lstStyle/>
                    <a:p>
                      <a:pPr algn="ctr" fontAlgn="b"/>
                      <a:r>
                        <a:rPr lang="en-US" sz="1400" b="0" i="0" u="none" strike="noStrike">
                          <a:solidFill>
                            <a:srgbClr val="000000"/>
                          </a:solidFill>
                          <a:effectLst/>
                          <a:latin typeface="Calibri" panose="020F0502020204030204" pitchFamily="34" charset="0"/>
                        </a:rPr>
                        <a:t>5/20/2023</a:t>
                      </a:r>
                    </a:p>
                  </a:txBody>
                  <a:tcPr marL="0" marR="0" marT="0" marB="0" anchor="b">
                    <a:solidFill>
                      <a:schemeClr val="accent1">
                        <a:lumMod val="60000"/>
                        <a:lumOff val="40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Non-health DC Review: Applicant has an IEP. There is some mention of challenges with ADLs. HWD Note: adding CMHC to review. CMHC approved applicant for enrollment.</a:t>
                      </a:r>
                    </a:p>
                  </a:txBody>
                  <a:tcPr marL="0" marR="0" marT="0" marB="0" anchor="b">
                    <a:solidFill>
                      <a:schemeClr val="accent1">
                        <a:lumMod val="60000"/>
                        <a:lumOff val="40000"/>
                      </a:schemeClr>
                    </a:solidFill>
                  </a:tcPr>
                </a:tc>
                <a:extLst>
                  <a:ext uri="{0D108BD9-81ED-4DB2-BD59-A6C34878D82A}">
                    <a16:rowId xmlns:a16="http://schemas.microsoft.com/office/drawing/2014/main" val="2929481781"/>
                  </a:ext>
                </a:extLst>
              </a:tr>
            </a:tbl>
          </a:graphicData>
        </a:graphic>
      </p:graphicFrame>
      <p:sp>
        <p:nvSpPr>
          <p:cNvPr id="7" name="Speech Bubble: Rectangle with Corners Rounded 6">
            <a:extLst>
              <a:ext uri="{FF2B5EF4-FFF2-40B4-BE49-F238E27FC236}">
                <a16:creationId xmlns:a16="http://schemas.microsoft.com/office/drawing/2014/main" id="{EA3449C0-7422-8866-F921-E0A61837B765}"/>
              </a:ext>
            </a:extLst>
          </p:cNvPr>
          <p:cNvSpPr/>
          <p:nvPr/>
        </p:nvSpPr>
        <p:spPr>
          <a:xfrm>
            <a:off x="8610600" y="3715570"/>
            <a:ext cx="3108110" cy="2098383"/>
          </a:xfrm>
          <a:prstGeom prst="wedgeRoundRectCallout">
            <a:avLst>
              <a:gd name="adj1" fmla="val -76763"/>
              <a:gd name="adj2" fmla="val 8791"/>
              <a:gd name="adj3" fmla="val 1666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Since the Wellness Tracking Log is a secure document maintained in Wellness only, centers may document the outcomes within the comments instead of using a separate sheet or form.</a:t>
            </a:r>
          </a:p>
        </p:txBody>
      </p:sp>
      <p:sp>
        <p:nvSpPr>
          <p:cNvPr id="4" name="Speech Bubble: Rectangle with Corners Rounded 3">
            <a:extLst>
              <a:ext uri="{FF2B5EF4-FFF2-40B4-BE49-F238E27FC236}">
                <a16:creationId xmlns:a16="http://schemas.microsoft.com/office/drawing/2014/main" id="{8CE5905E-F5EB-8F6D-93C5-1D6608053BE6}"/>
              </a:ext>
            </a:extLst>
          </p:cNvPr>
          <p:cNvSpPr/>
          <p:nvPr/>
        </p:nvSpPr>
        <p:spPr>
          <a:xfrm>
            <a:off x="9258283" y="90773"/>
            <a:ext cx="2589637" cy="1447831"/>
          </a:xfrm>
          <a:prstGeom prst="wedgeRoundRectCallout">
            <a:avLst>
              <a:gd name="adj1" fmla="val -175090"/>
              <a:gd name="adj2" fmla="val 40167"/>
              <a:gd name="adj3" fmla="val 1666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What information must be provided to Records for inclusion on the Center File Review Tracking Log?</a:t>
            </a:r>
          </a:p>
        </p:txBody>
      </p:sp>
      <p:cxnSp>
        <p:nvCxnSpPr>
          <p:cNvPr id="8" name="Straight Arrow Connector 7">
            <a:extLst>
              <a:ext uri="{FF2B5EF4-FFF2-40B4-BE49-F238E27FC236}">
                <a16:creationId xmlns:a16="http://schemas.microsoft.com/office/drawing/2014/main" id="{9DA873D3-56DD-53CE-18B4-257C5093D784}"/>
              </a:ext>
            </a:extLst>
          </p:cNvPr>
          <p:cNvCxnSpPr>
            <a:cxnSpLocks/>
          </p:cNvCxnSpPr>
          <p:nvPr/>
        </p:nvCxnSpPr>
        <p:spPr>
          <a:xfrm>
            <a:off x="2526384" y="1121256"/>
            <a:ext cx="0" cy="3110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1BB3D1D-F129-F286-BC3D-DF6A28E8D397}"/>
              </a:ext>
            </a:extLst>
          </p:cNvPr>
          <p:cNvCxnSpPr>
            <a:cxnSpLocks/>
          </p:cNvCxnSpPr>
          <p:nvPr/>
        </p:nvCxnSpPr>
        <p:spPr>
          <a:xfrm>
            <a:off x="5638800" y="1121256"/>
            <a:ext cx="0" cy="3110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AFBDF5D-6203-F377-F282-2BFEC837EE01}"/>
              </a:ext>
            </a:extLst>
          </p:cNvPr>
          <p:cNvCxnSpPr>
            <a:cxnSpLocks/>
          </p:cNvCxnSpPr>
          <p:nvPr/>
        </p:nvCxnSpPr>
        <p:spPr>
          <a:xfrm>
            <a:off x="4650558" y="1121256"/>
            <a:ext cx="0" cy="3110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E3F33F9-4449-CACC-537D-7CC8AB1A1AB2}"/>
              </a:ext>
            </a:extLst>
          </p:cNvPr>
          <p:cNvCxnSpPr>
            <a:cxnSpLocks/>
          </p:cNvCxnSpPr>
          <p:nvPr/>
        </p:nvCxnSpPr>
        <p:spPr>
          <a:xfrm>
            <a:off x="3643460" y="1121256"/>
            <a:ext cx="0" cy="3110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A3D10BB-1595-02A8-9595-44C62F62DF67}"/>
              </a:ext>
            </a:extLst>
          </p:cNvPr>
          <p:cNvCxnSpPr/>
          <p:nvPr/>
        </p:nvCxnSpPr>
        <p:spPr>
          <a:xfrm>
            <a:off x="5761349" y="3577226"/>
            <a:ext cx="0" cy="3110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7E1E534-2CC7-20B9-7FF7-1AEBC59C2374}"/>
              </a:ext>
            </a:extLst>
          </p:cNvPr>
          <p:cNvCxnSpPr/>
          <p:nvPr/>
        </p:nvCxnSpPr>
        <p:spPr>
          <a:xfrm>
            <a:off x="3321377" y="3560028"/>
            <a:ext cx="0" cy="3110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8C69744-0980-BF42-D63C-9255157A6F94}"/>
              </a:ext>
            </a:extLst>
          </p:cNvPr>
          <p:cNvCxnSpPr/>
          <p:nvPr/>
        </p:nvCxnSpPr>
        <p:spPr>
          <a:xfrm>
            <a:off x="1682686" y="3577226"/>
            <a:ext cx="0" cy="3110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Speech Bubble: Rectangle with Corners Rounded 14">
            <a:extLst>
              <a:ext uri="{FF2B5EF4-FFF2-40B4-BE49-F238E27FC236}">
                <a16:creationId xmlns:a16="http://schemas.microsoft.com/office/drawing/2014/main" id="{0E6C0008-6D24-7A22-0EB6-9DC9EBE7698F}"/>
              </a:ext>
            </a:extLst>
          </p:cNvPr>
          <p:cNvSpPr/>
          <p:nvPr/>
        </p:nvSpPr>
        <p:spPr>
          <a:xfrm>
            <a:off x="8258566" y="5851585"/>
            <a:ext cx="3460144" cy="870504"/>
          </a:xfrm>
          <a:prstGeom prst="wedgeRoundRectCallout">
            <a:avLst>
              <a:gd name="adj1" fmla="val -63665"/>
              <a:gd name="adj2" fmla="val -58358"/>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What comments should be provided to records in these three scenarios?</a:t>
            </a:r>
          </a:p>
        </p:txBody>
      </p:sp>
      <p:sp>
        <p:nvSpPr>
          <p:cNvPr id="16" name="Slide Number Placeholder 1">
            <a:extLst>
              <a:ext uri="{FF2B5EF4-FFF2-40B4-BE49-F238E27FC236}">
                <a16:creationId xmlns:a16="http://schemas.microsoft.com/office/drawing/2014/main" id="{A69A2655-9AB3-A4DF-3309-BDFB5F0F860F}"/>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bg1">
                    <a:alpha val="80000"/>
                  </a:schemeClr>
                </a:solidFill>
              </a:rPr>
              <a:pPr algn="r" defTabSz="457200">
                <a:spcAft>
                  <a:spcPts val="600"/>
                </a:spcAft>
              </a:pPr>
              <a:t>39</a:t>
            </a:fld>
            <a:endParaRPr lang="en-US" sz="1200">
              <a:solidFill>
                <a:schemeClr val="bg1">
                  <a:alpha val="80000"/>
                </a:schemeClr>
              </a:solidFill>
            </a:endParaRPr>
          </a:p>
        </p:txBody>
      </p:sp>
    </p:spTree>
    <p:extLst>
      <p:ext uri="{BB962C8B-B14F-4D97-AF65-F5344CB8AC3E}">
        <p14:creationId xmlns:p14="http://schemas.microsoft.com/office/powerpoint/2010/main" val="78162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9DE00AAA-EA79-6CE0-53D2-7456F9E2C326}"/>
              </a:ext>
            </a:extLst>
          </p:cNvPr>
          <p:cNvSpPr/>
          <p:nvPr/>
        </p:nvSpPr>
        <p:spPr>
          <a:xfrm>
            <a:off x="0" y="1252"/>
            <a:ext cx="7843284" cy="68567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 name="직사각형 1">
            <a:extLst>
              <a:ext uri="{FF2B5EF4-FFF2-40B4-BE49-F238E27FC236}">
                <a16:creationId xmlns:a16="http://schemas.microsoft.com/office/drawing/2014/main" id="{BC771FF3-CA5A-5C23-05AD-B139D8BCB4DE}"/>
              </a:ext>
            </a:extLst>
          </p:cNvPr>
          <p:cNvSpPr/>
          <p:nvPr/>
        </p:nvSpPr>
        <p:spPr>
          <a:xfrm>
            <a:off x="0" y="442040"/>
            <a:ext cx="7843284" cy="954107"/>
          </a:xfrm>
          <a:prstGeom prst="rect">
            <a:avLst/>
          </a:prstGeom>
        </p:spPr>
        <p:txBody>
          <a:bodyPr wrap="square">
            <a:spAutoFit/>
          </a:bodyPr>
          <a:lstStyle/>
          <a:p>
            <a:pPr lvl="0" algn="ctr"/>
            <a:r>
              <a:rPr lang="en-US" altLang="ko-KR" sz="3600" b="1" dirty="0">
                <a:latin typeface="+mj-lt"/>
                <a:ea typeface="맑은 고딕" panose="020B0503020000020004" pitchFamily="50" charset="-127"/>
              </a:rPr>
              <a:t>Center File Review Tracking Log</a:t>
            </a:r>
          </a:p>
          <a:p>
            <a:pPr lvl="0" algn="ctr"/>
            <a:r>
              <a:rPr lang="en-US" altLang="ko-KR" sz="2000" dirty="0">
                <a:solidFill>
                  <a:srgbClr val="646267"/>
                </a:solidFill>
                <a:latin typeface="+mj-lt"/>
                <a:ea typeface="맑은 고딕" panose="020B0503020000020004" pitchFamily="50" charset="-127"/>
              </a:rPr>
              <a:t>PRH Chapter 1: 1.5(R3)</a:t>
            </a:r>
          </a:p>
        </p:txBody>
      </p:sp>
      <p:sp>
        <p:nvSpPr>
          <p:cNvPr id="6" name="타원 5">
            <a:extLst>
              <a:ext uri="{FF2B5EF4-FFF2-40B4-BE49-F238E27FC236}">
                <a16:creationId xmlns:a16="http://schemas.microsoft.com/office/drawing/2014/main" id="{920E89E5-86BA-FD1C-9830-90049C41302A}"/>
              </a:ext>
            </a:extLst>
          </p:cNvPr>
          <p:cNvSpPr/>
          <p:nvPr/>
        </p:nvSpPr>
        <p:spPr>
          <a:xfrm>
            <a:off x="8027348" y="862821"/>
            <a:ext cx="493615" cy="49361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400">
                <a:solidFill>
                  <a:schemeClr val="bg1"/>
                </a:solidFill>
                <a:latin typeface="+mj-lt"/>
                <a:ea typeface="맑은 고딕" panose="020B0503020000020004" pitchFamily="50" charset="-127"/>
              </a:rPr>
              <a:t>A</a:t>
            </a:r>
            <a:endParaRPr kumimoji="1" lang="ko-Kore-KR" altLang="en-US" sz="1400">
              <a:latin typeface="+mj-lt"/>
            </a:endParaRPr>
          </a:p>
        </p:txBody>
      </p:sp>
      <p:sp>
        <p:nvSpPr>
          <p:cNvPr id="7" name="직사각형 6">
            <a:extLst>
              <a:ext uri="{FF2B5EF4-FFF2-40B4-BE49-F238E27FC236}">
                <a16:creationId xmlns:a16="http://schemas.microsoft.com/office/drawing/2014/main" id="{02E5CDC3-E3D2-1BAE-EA36-63F2F2AD3D21}"/>
              </a:ext>
            </a:extLst>
          </p:cNvPr>
          <p:cNvSpPr/>
          <p:nvPr/>
        </p:nvSpPr>
        <p:spPr>
          <a:xfrm>
            <a:off x="8019375" y="1428104"/>
            <a:ext cx="3756065" cy="1200329"/>
          </a:xfrm>
          <a:prstGeom prst="rect">
            <a:avLst/>
          </a:prstGeom>
        </p:spPr>
        <p:txBody>
          <a:bodyPr wrap="square">
            <a:spAutoFit/>
          </a:bodyPr>
          <a:lstStyle/>
          <a:p>
            <a:r>
              <a:rPr lang="en-US" altLang="ko-KR">
                <a:solidFill>
                  <a:srgbClr val="646267"/>
                </a:solidFill>
                <a:ea typeface="맑은 고딕" panose="020B0503020000020004" pitchFamily="50" charset="-127"/>
              </a:rPr>
              <a:t>Records </a:t>
            </a:r>
            <a:r>
              <a:rPr lang="en-US" altLang="ko-KR" b="1" u="sng">
                <a:solidFill>
                  <a:srgbClr val="C00000"/>
                </a:solidFill>
                <a:ea typeface="맑은 고딕" panose="020B0503020000020004" pitchFamily="50" charset="-127"/>
              </a:rPr>
              <a:t>MUST</a:t>
            </a:r>
            <a:r>
              <a:rPr lang="en-US" altLang="ko-KR">
                <a:solidFill>
                  <a:srgbClr val="646267"/>
                </a:solidFill>
                <a:ea typeface="맑은 고딕" panose="020B0503020000020004" pitchFamily="50" charset="-127"/>
              </a:rPr>
              <a:t> maintain a single ongoing center file review log which documents ALL applicant files received for review. </a:t>
            </a:r>
          </a:p>
        </p:txBody>
      </p:sp>
      <p:cxnSp>
        <p:nvCxnSpPr>
          <p:cNvPr id="9" name="직선 연결선[R] 8">
            <a:extLst>
              <a:ext uri="{FF2B5EF4-FFF2-40B4-BE49-F238E27FC236}">
                <a16:creationId xmlns:a16="http://schemas.microsoft.com/office/drawing/2014/main" id="{C663725C-7797-D22B-FACE-3B6E5CF45E8B}"/>
              </a:ext>
            </a:extLst>
          </p:cNvPr>
          <p:cNvCxnSpPr>
            <a:cxnSpLocks/>
          </p:cNvCxnSpPr>
          <p:nvPr/>
        </p:nvCxnSpPr>
        <p:spPr>
          <a:xfrm>
            <a:off x="8520963" y="1109628"/>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타원 19">
            <a:extLst>
              <a:ext uri="{FF2B5EF4-FFF2-40B4-BE49-F238E27FC236}">
                <a16:creationId xmlns:a16="http://schemas.microsoft.com/office/drawing/2014/main" id="{8EF7A29E-7A29-8304-EB9D-F69F2FC2E334}"/>
              </a:ext>
            </a:extLst>
          </p:cNvPr>
          <p:cNvSpPr/>
          <p:nvPr/>
        </p:nvSpPr>
        <p:spPr>
          <a:xfrm>
            <a:off x="8035321" y="2700101"/>
            <a:ext cx="493615" cy="49361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400">
                <a:solidFill>
                  <a:schemeClr val="bg1"/>
                </a:solidFill>
                <a:latin typeface="+mj-lt"/>
                <a:ea typeface="맑은 고딕" panose="020B0503020000020004" pitchFamily="50" charset="-127"/>
              </a:rPr>
              <a:t>B</a:t>
            </a:r>
            <a:endParaRPr kumimoji="1" lang="ko-Kore-KR" altLang="en-US" sz="1400">
              <a:latin typeface="+mj-lt"/>
            </a:endParaRPr>
          </a:p>
        </p:txBody>
      </p:sp>
      <p:cxnSp>
        <p:nvCxnSpPr>
          <p:cNvPr id="23" name="직선 연결선[R] 22">
            <a:extLst>
              <a:ext uri="{FF2B5EF4-FFF2-40B4-BE49-F238E27FC236}">
                <a16:creationId xmlns:a16="http://schemas.microsoft.com/office/drawing/2014/main" id="{092F7853-3743-6DA7-F96B-4655743C9D35}"/>
              </a:ext>
            </a:extLst>
          </p:cNvPr>
          <p:cNvCxnSpPr>
            <a:cxnSpLocks/>
          </p:cNvCxnSpPr>
          <p:nvPr/>
        </p:nvCxnSpPr>
        <p:spPr>
          <a:xfrm>
            <a:off x="8528936" y="2946908"/>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타원 23">
            <a:extLst>
              <a:ext uri="{FF2B5EF4-FFF2-40B4-BE49-F238E27FC236}">
                <a16:creationId xmlns:a16="http://schemas.microsoft.com/office/drawing/2014/main" id="{0AFFC302-5D3C-406D-D820-30F5E9D4D752}"/>
              </a:ext>
            </a:extLst>
          </p:cNvPr>
          <p:cNvSpPr/>
          <p:nvPr/>
        </p:nvSpPr>
        <p:spPr>
          <a:xfrm>
            <a:off x="8043294" y="4537380"/>
            <a:ext cx="493615" cy="49361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400">
                <a:solidFill>
                  <a:schemeClr val="bg1"/>
                </a:solidFill>
                <a:latin typeface="+mj-lt"/>
                <a:ea typeface="맑은 고딕" panose="020B0503020000020004" pitchFamily="50" charset="-127"/>
              </a:rPr>
              <a:t>C</a:t>
            </a:r>
            <a:endParaRPr kumimoji="1" lang="ko-Kore-KR" altLang="en-US" sz="1400">
              <a:latin typeface="+mj-lt"/>
            </a:endParaRPr>
          </a:p>
        </p:txBody>
      </p:sp>
      <p:cxnSp>
        <p:nvCxnSpPr>
          <p:cNvPr id="27" name="직선 연결선[R] 26">
            <a:extLst>
              <a:ext uri="{FF2B5EF4-FFF2-40B4-BE49-F238E27FC236}">
                <a16:creationId xmlns:a16="http://schemas.microsoft.com/office/drawing/2014/main" id="{B920FC13-396F-23C8-03BC-EDF0502DD3CC}"/>
              </a:ext>
            </a:extLst>
          </p:cNvPr>
          <p:cNvCxnSpPr>
            <a:cxnSpLocks/>
          </p:cNvCxnSpPr>
          <p:nvPr/>
        </p:nvCxnSpPr>
        <p:spPr>
          <a:xfrm>
            <a:off x="8536909" y="4784187"/>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직사각형 6">
            <a:extLst>
              <a:ext uri="{FF2B5EF4-FFF2-40B4-BE49-F238E27FC236}">
                <a16:creationId xmlns:a16="http://schemas.microsoft.com/office/drawing/2014/main" id="{8E72DD6D-FFF9-A985-3D3F-5EB5D982CDF8}"/>
              </a:ext>
            </a:extLst>
          </p:cNvPr>
          <p:cNvSpPr/>
          <p:nvPr/>
        </p:nvSpPr>
        <p:spPr>
          <a:xfrm>
            <a:off x="8043294" y="3397463"/>
            <a:ext cx="3756065" cy="923330"/>
          </a:xfrm>
          <a:prstGeom prst="rect">
            <a:avLst/>
          </a:prstGeom>
        </p:spPr>
        <p:txBody>
          <a:bodyPr wrap="square">
            <a:spAutoFit/>
          </a:bodyPr>
          <a:lstStyle/>
          <a:p>
            <a:r>
              <a:rPr lang="en-US" altLang="ko-KR">
                <a:solidFill>
                  <a:srgbClr val="646267"/>
                </a:solidFill>
                <a:ea typeface="맑은 고딕" panose="020B0503020000020004" pitchFamily="50" charset="-127"/>
              </a:rPr>
              <a:t>A new log should be started each Program Year and entries </a:t>
            </a:r>
            <a:r>
              <a:rPr lang="en-US" altLang="ko-KR" b="1" u="sng">
                <a:solidFill>
                  <a:srgbClr val="C00000"/>
                </a:solidFill>
                <a:ea typeface="맑은 고딕" panose="020B0503020000020004" pitchFamily="50" charset="-127"/>
              </a:rPr>
              <a:t>MUST</a:t>
            </a:r>
            <a:r>
              <a:rPr lang="en-US" altLang="ko-KR">
                <a:solidFill>
                  <a:srgbClr val="646267"/>
                </a:solidFill>
                <a:ea typeface="맑은 고딕" panose="020B0503020000020004" pitchFamily="50" charset="-127"/>
              </a:rPr>
              <a:t> </a:t>
            </a:r>
            <a:r>
              <a:rPr lang="en-US" altLang="ko-KR" b="1" u="sng">
                <a:solidFill>
                  <a:srgbClr val="C00000"/>
                </a:solidFill>
                <a:ea typeface="맑은 고딕" panose="020B0503020000020004" pitchFamily="50" charset="-127"/>
              </a:rPr>
              <a:t>NOT</a:t>
            </a:r>
            <a:r>
              <a:rPr lang="en-US" altLang="ko-KR">
                <a:solidFill>
                  <a:srgbClr val="646267"/>
                </a:solidFill>
                <a:ea typeface="맑은 고딕" panose="020B0503020000020004" pitchFamily="50" charset="-127"/>
              </a:rPr>
              <a:t> be deleted.</a:t>
            </a:r>
          </a:p>
        </p:txBody>
      </p:sp>
      <p:sp>
        <p:nvSpPr>
          <p:cNvPr id="13" name="직사각형 6">
            <a:extLst>
              <a:ext uri="{FF2B5EF4-FFF2-40B4-BE49-F238E27FC236}">
                <a16:creationId xmlns:a16="http://schemas.microsoft.com/office/drawing/2014/main" id="{A0D9CCAE-1FE3-49A3-3666-0983E5F0AB65}"/>
              </a:ext>
            </a:extLst>
          </p:cNvPr>
          <p:cNvSpPr/>
          <p:nvPr/>
        </p:nvSpPr>
        <p:spPr>
          <a:xfrm>
            <a:off x="8043294" y="5148207"/>
            <a:ext cx="3756065" cy="923330"/>
          </a:xfrm>
          <a:prstGeom prst="rect">
            <a:avLst/>
          </a:prstGeom>
        </p:spPr>
        <p:txBody>
          <a:bodyPr wrap="square">
            <a:spAutoFit/>
          </a:bodyPr>
          <a:lstStyle/>
          <a:p>
            <a:r>
              <a:rPr lang="en-US" altLang="ko-KR" dirty="0">
                <a:solidFill>
                  <a:srgbClr val="646267"/>
                </a:solidFill>
                <a:ea typeface="맑은 고딕" panose="020B0503020000020004" pitchFamily="50" charset="-127"/>
              </a:rPr>
              <a:t>Wellness </a:t>
            </a:r>
            <a:r>
              <a:rPr lang="en-US" altLang="ko-KR" b="1" dirty="0">
                <a:solidFill>
                  <a:srgbClr val="C00000"/>
                </a:solidFill>
                <a:ea typeface="맑은 고딕" panose="020B0503020000020004" pitchFamily="50" charset="-127"/>
              </a:rPr>
              <a:t>MUST</a:t>
            </a:r>
            <a:r>
              <a:rPr lang="en-US" altLang="ko-KR" dirty="0">
                <a:solidFill>
                  <a:srgbClr val="646267"/>
                </a:solidFill>
                <a:ea typeface="맑은 고딕" panose="020B0503020000020004" pitchFamily="50" charset="-127"/>
              </a:rPr>
              <a:t> maintain its own internal tracking log. (PRH Chapter 1:1.5(R2)(b).</a:t>
            </a:r>
          </a:p>
        </p:txBody>
      </p:sp>
      <p:graphicFrame>
        <p:nvGraphicFramePr>
          <p:cNvPr id="18" name="Table 18">
            <a:extLst>
              <a:ext uri="{FF2B5EF4-FFF2-40B4-BE49-F238E27FC236}">
                <a16:creationId xmlns:a16="http://schemas.microsoft.com/office/drawing/2014/main" id="{B741F64B-1956-8A65-65B6-1F0C4F689AC3}"/>
              </a:ext>
            </a:extLst>
          </p:cNvPr>
          <p:cNvGraphicFramePr>
            <a:graphicFrameLocks noGrp="1"/>
          </p:cNvGraphicFramePr>
          <p:nvPr>
            <p:extLst>
              <p:ext uri="{D42A27DB-BD31-4B8C-83A1-F6EECF244321}">
                <p14:modId xmlns:p14="http://schemas.microsoft.com/office/powerpoint/2010/main" val="3378397479"/>
              </p:ext>
            </p:extLst>
          </p:nvPr>
        </p:nvGraphicFramePr>
        <p:xfrm>
          <a:off x="302953" y="1418272"/>
          <a:ext cx="7237378" cy="5120640"/>
        </p:xfrm>
        <a:graphic>
          <a:graphicData uri="http://schemas.openxmlformats.org/drawingml/2006/table">
            <a:tbl>
              <a:tblPr firstRow="1" bandRow="1">
                <a:tableStyleId>{5C22544A-7EE6-4342-B048-85BDC9FD1C3A}</a:tableStyleId>
              </a:tblPr>
              <a:tblGrid>
                <a:gridCol w="3618689">
                  <a:extLst>
                    <a:ext uri="{9D8B030D-6E8A-4147-A177-3AD203B41FA5}">
                      <a16:colId xmlns:a16="http://schemas.microsoft.com/office/drawing/2014/main" val="172460337"/>
                    </a:ext>
                  </a:extLst>
                </a:gridCol>
                <a:gridCol w="3618689">
                  <a:extLst>
                    <a:ext uri="{9D8B030D-6E8A-4147-A177-3AD203B41FA5}">
                      <a16:colId xmlns:a16="http://schemas.microsoft.com/office/drawing/2014/main" val="745709870"/>
                    </a:ext>
                  </a:extLst>
                </a:gridCol>
              </a:tblGrid>
              <a:tr h="294652">
                <a:tc gridSpan="2">
                  <a:txBody>
                    <a:bodyPr/>
                    <a:lstStyle/>
                    <a:p>
                      <a:pPr algn="ctr"/>
                      <a:r>
                        <a:rPr lang="en-US">
                          <a:solidFill>
                            <a:srgbClr val="32669A"/>
                          </a:solidFill>
                        </a:rPr>
                        <a:t>Center File Review Tracking Log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8504940"/>
                  </a:ext>
                </a:extLst>
              </a:tr>
              <a:tr h="294652">
                <a:tc>
                  <a:txBody>
                    <a:bodyPr/>
                    <a:lstStyle/>
                    <a:p>
                      <a:r>
                        <a:rPr lang="en-US"/>
                        <a:t>File Receipt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Date Other Review Completed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99791"/>
                  </a:ext>
                </a:extLst>
              </a:tr>
              <a:tr h="294652">
                <a:tc>
                  <a:txBody>
                    <a:bodyPr/>
                    <a:lstStyle/>
                    <a:p>
                      <a:r>
                        <a:rPr lang="en-US"/>
                        <a:t>File Review Due Date (30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Extension Requested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1268880"/>
                  </a:ext>
                </a:extLst>
              </a:tr>
              <a:tr h="294652">
                <a:tc>
                  <a:txBody>
                    <a:bodyPr/>
                    <a:lstStyle/>
                    <a:p>
                      <a:r>
                        <a:rPr lang="en-US"/>
                        <a:t>Priority Applicant (Veteran’s and Veteran Spouses)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Final Disposition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4393965"/>
                  </a:ext>
                </a:extLst>
              </a:tr>
              <a:tr h="294652">
                <a:tc>
                  <a:txBody>
                    <a:bodyPr/>
                    <a:lstStyle/>
                    <a:p>
                      <a:r>
                        <a:rPr lang="en-US"/>
                        <a:t>Expedited Applicant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Disposition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1655108"/>
                  </a:ext>
                </a:extLst>
              </a:tr>
              <a:tr h="294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Expedited Applicant File Review Due Date (21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Days File in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29905"/>
                  </a:ext>
                </a:extLst>
              </a:tr>
              <a:tr h="294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Applicant 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Date of Assignment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0842322"/>
                  </a:ext>
                </a:extLst>
              </a:tr>
              <a:tr h="294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Applicant Last and First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Date of Enrollment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3284255"/>
                  </a:ext>
                </a:extLst>
              </a:tr>
              <a:tr h="294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Health and Wellness Director (HWD) Reviewer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Comments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369979"/>
                  </a:ext>
                </a:extLst>
              </a:tr>
              <a:tr h="294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Date HWD Preliminary Review Completed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219728"/>
                  </a:ext>
                </a:extLst>
              </a:tr>
              <a:tr h="294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Other Reviewer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595442"/>
                  </a:ext>
                </a:extLst>
              </a:tr>
            </a:tbl>
          </a:graphicData>
        </a:graphic>
      </p:graphicFrame>
      <p:sp>
        <p:nvSpPr>
          <p:cNvPr id="4" name="Slide Number Placeholder 1">
            <a:extLst>
              <a:ext uri="{FF2B5EF4-FFF2-40B4-BE49-F238E27FC236}">
                <a16:creationId xmlns:a16="http://schemas.microsoft.com/office/drawing/2014/main" id="{D76F69CD-F51E-A561-58FC-A27F9627901C}"/>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4</a:t>
            </a:fld>
            <a:endParaRPr lang="en-US" sz="1200">
              <a:solidFill>
                <a:schemeClr val="tx1">
                  <a:alpha val="80000"/>
                </a:schemeClr>
              </a:solidFill>
            </a:endParaRPr>
          </a:p>
        </p:txBody>
      </p:sp>
    </p:spTree>
    <p:extLst>
      <p:ext uri="{BB962C8B-B14F-4D97-AF65-F5344CB8AC3E}">
        <p14:creationId xmlns:p14="http://schemas.microsoft.com/office/powerpoint/2010/main" val="815546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0F2DF-5000-AE10-F668-B30E2EAB9CE0}"/>
              </a:ext>
            </a:extLst>
          </p:cNvPr>
          <p:cNvSpPr>
            <a:spLocks noGrp="1"/>
          </p:cNvSpPr>
          <p:nvPr>
            <p:ph type="title"/>
          </p:nvPr>
        </p:nvSpPr>
        <p:spPr/>
        <p:txBody>
          <a:bodyPr/>
          <a:lstStyle/>
          <a:p>
            <a:r>
              <a:rPr lang="en-US"/>
              <a:t>More Review of Comments on Wellness Tracking Log</a:t>
            </a:r>
          </a:p>
        </p:txBody>
      </p:sp>
      <p:sp>
        <p:nvSpPr>
          <p:cNvPr id="3" name="Content Placeholder 2">
            <a:extLst>
              <a:ext uri="{FF2B5EF4-FFF2-40B4-BE49-F238E27FC236}">
                <a16:creationId xmlns:a16="http://schemas.microsoft.com/office/drawing/2014/main" id="{D8819E3C-49E2-60CF-176C-0412FA0125FE}"/>
              </a:ext>
            </a:extLst>
          </p:cNvPr>
          <p:cNvSpPr>
            <a:spLocks noGrp="1"/>
          </p:cNvSpPr>
          <p:nvPr>
            <p:ph idx="1"/>
          </p:nvPr>
        </p:nvSpPr>
        <p:spPr>
          <a:xfrm>
            <a:off x="838199" y="1825625"/>
            <a:ext cx="4308835" cy="4351338"/>
          </a:xfrm>
        </p:spPr>
        <p:txBody>
          <a:bodyPr/>
          <a:lstStyle/>
          <a:p>
            <a:r>
              <a:rPr lang="en-US" dirty="0"/>
              <a:t>Determine whether each comment needs to be reported to Records and if so, can it be reported to Records as is or does it require redacting of information.</a:t>
            </a:r>
          </a:p>
        </p:txBody>
      </p:sp>
      <p:graphicFrame>
        <p:nvGraphicFramePr>
          <p:cNvPr id="5" name="Table 4">
            <a:extLst>
              <a:ext uri="{FF2B5EF4-FFF2-40B4-BE49-F238E27FC236}">
                <a16:creationId xmlns:a16="http://schemas.microsoft.com/office/drawing/2014/main" id="{C6CCC3B5-9442-81AF-E89D-F03C9E685AA1}"/>
              </a:ext>
            </a:extLst>
          </p:cNvPr>
          <p:cNvGraphicFramePr>
            <a:graphicFrameLocks noGrp="1"/>
          </p:cNvGraphicFramePr>
          <p:nvPr>
            <p:extLst>
              <p:ext uri="{D42A27DB-BD31-4B8C-83A1-F6EECF244321}">
                <p14:modId xmlns:p14="http://schemas.microsoft.com/office/powerpoint/2010/main" val="538471152"/>
              </p:ext>
            </p:extLst>
          </p:nvPr>
        </p:nvGraphicFramePr>
        <p:xfrm>
          <a:off x="5964025" y="2003698"/>
          <a:ext cx="4823055" cy="2347786"/>
        </p:xfrm>
        <a:graphic>
          <a:graphicData uri="http://schemas.openxmlformats.org/drawingml/2006/table">
            <a:tbl>
              <a:tblPr>
                <a:tableStyleId>{5C22544A-7EE6-4342-B048-85BDC9FD1C3A}</a:tableStyleId>
              </a:tblPr>
              <a:tblGrid>
                <a:gridCol w="4823055">
                  <a:extLst>
                    <a:ext uri="{9D8B030D-6E8A-4147-A177-3AD203B41FA5}">
                      <a16:colId xmlns:a16="http://schemas.microsoft.com/office/drawing/2014/main" val="2741741244"/>
                    </a:ext>
                  </a:extLst>
                </a:gridCol>
              </a:tblGrid>
              <a:tr h="260333">
                <a:tc>
                  <a:txBody>
                    <a:bodyPr/>
                    <a:lstStyle/>
                    <a:p>
                      <a:pPr algn="l" fontAlgn="b">
                        <a:lnSpc>
                          <a:spcPct val="109000"/>
                        </a:lnSpc>
                        <a:spcBef>
                          <a:spcPts val="1200"/>
                        </a:spcBef>
                        <a:spcAft>
                          <a:spcPts val="600"/>
                        </a:spcAft>
                      </a:pPr>
                      <a:r>
                        <a:rPr lang="en-US" sz="1800" u="none" strike="noStrike">
                          <a:effectLst/>
                        </a:rPr>
                        <a:t>Wellness attempted to contact the applicant 2x (5/5/24 and 5/10/24) with no response. Left voicemails and instructions to call back within 5 days. Contacted admissions on 5/15/24 and admissions staff confirmed inability to reach the applicant. Returning the file to admissions on 5/28/24, notified Records Manager to return file to Admissions staff as an incomplete application.</a:t>
                      </a:r>
                    </a:p>
                  </a:txBody>
                  <a:tcPr marL="0" marR="0" marT="0" marB="0" anchor="b"/>
                </a:tc>
                <a:extLst>
                  <a:ext uri="{0D108BD9-81ED-4DB2-BD59-A6C34878D82A}">
                    <a16:rowId xmlns:a16="http://schemas.microsoft.com/office/drawing/2014/main" val="194686359"/>
                  </a:ext>
                </a:extLst>
              </a:tr>
            </a:tbl>
          </a:graphicData>
        </a:graphic>
      </p:graphicFrame>
      <p:pic>
        <p:nvPicPr>
          <p:cNvPr id="7" name="Graphic 6" descr="Thumbs up sign with solid fill">
            <a:extLst>
              <a:ext uri="{FF2B5EF4-FFF2-40B4-BE49-F238E27FC236}">
                <a16:creationId xmlns:a16="http://schemas.microsoft.com/office/drawing/2014/main" id="{6C654C9E-10F2-4F49-CC84-0E91B9D9DA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8352" y="4501203"/>
            <a:ext cx="914400" cy="914400"/>
          </a:xfrm>
          <a:prstGeom prst="rect">
            <a:avLst/>
          </a:prstGeom>
        </p:spPr>
      </p:pic>
      <p:sp>
        <p:nvSpPr>
          <p:cNvPr id="6" name="Slide Number Placeholder 1">
            <a:extLst>
              <a:ext uri="{FF2B5EF4-FFF2-40B4-BE49-F238E27FC236}">
                <a16:creationId xmlns:a16="http://schemas.microsoft.com/office/drawing/2014/main" id="{68071581-C650-01FB-8496-4D1BCE0922F8}"/>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40</a:t>
            </a:fld>
            <a:endParaRPr lang="en-US" sz="1200">
              <a:solidFill>
                <a:schemeClr val="tx1">
                  <a:alpha val="80000"/>
                </a:schemeClr>
              </a:solidFill>
            </a:endParaRPr>
          </a:p>
        </p:txBody>
      </p:sp>
      <p:cxnSp>
        <p:nvCxnSpPr>
          <p:cNvPr id="4" name="Straight Arrow Connector 3">
            <a:extLst>
              <a:ext uri="{FF2B5EF4-FFF2-40B4-BE49-F238E27FC236}">
                <a16:creationId xmlns:a16="http://schemas.microsoft.com/office/drawing/2014/main" id="{1E0D8929-7BFE-A3BE-6EA5-233D980BA52C}"/>
              </a:ext>
            </a:extLst>
          </p:cNvPr>
          <p:cNvCxnSpPr>
            <a:cxnSpLocks/>
          </p:cNvCxnSpPr>
          <p:nvPr/>
        </p:nvCxnSpPr>
        <p:spPr>
          <a:xfrm flipV="1">
            <a:off x="4719000" y="4351484"/>
            <a:ext cx="1245025" cy="13444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3174DF6-92BE-9C1B-7732-1EDC66666F14}"/>
              </a:ext>
            </a:extLst>
          </p:cNvPr>
          <p:cNvSpPr txBox="1"/>
          <p:nvPr/>
        </p:nvSpPr>
        <p:spPr>
          <a:xfrm>
            <a:off x="1209853" y="5606003"/>
            <a:ext cx="9508344" cy="923330"/>
          </a:xfrm>
          <a:prstGeom prst="rect">
            <a:avLst/>
          </a:prstGeom>
          <a:noFill/>
        </p:spPr>
        <p:txBody>
          <a:bodyPr wrap="square" rtlCol="0">
            <a:spAutoFit/>
          </a:bodyPr>
          <a:lstStyle/>
          <a:p>
            <a:r>
              <a:rPr lang="en-US" i="1" dirty="0"/>
              <a:t>This is what your comments should look like when sending a file back as an incomplete application: </a:t>
            </a:r>
            <a:r>
              <a:rPr lang="en-US" dirty="0">
                <a:solidFill>
                  <a:schemeClr val="accent2"/>
                </a:solidFill>
              </a:rPr>
              <a:t>(1)</a:t>
            </a:r>
            <a:r>
              <a:rPr lang="en-US" dirty="0"/>
              <a:t> # of attempts to contact, </a:t>
            </a:r>
            <a:r>
              <a:rPr lang="en-US" dirty="0">
                <a:solidFill>
                  <a:schemeClr val="accent2"/>
                </a:solidFill>
              </a:rPr>
              <a:t>(2)</a:t>
            </a:r>
            <a:r>
              <a:rPr lang="en-US" dirty="0"/>
              <a:t> outcome of efforts to contact, </a:t>
            </a:r>
            <a:r>
              <a:rPr lang="en-US" dirty="0">
                <a:solidFill>
                  <a:schemeClr val="accent2"/>
                </a:solidFill>
              </a:rPr>
              <a:t>(3) </a:t>
            </a:r>
            <a:r>
              <a:rPr lang="en-US" dirty="0"/>
              <a:t>collaboration with Admissions Services staff, and </a:t>
            </a:r>
            <a:r>
              <a:rPr lang="en-US" dirty="0">
                <a:solidFill>
                  <a:schemeClr val="accent2"/>
                </a:solidFill>
              </a:rPr>
              <a:t>(4)</a:t>
            </a:r>
            <a:r>
              <a:rPr lang="en-US" dirty="0"/>
              <a:t> final action taken.</a:t>
            </a:r>
          </a:p>
        </p:txBody>
      </p:sp>
    </p:spTree>
    <p:extLst>
      <p:ext uri="{BB962C8B-B14F-4D97-AF65-F5344CB8AC3E}">
        <p14:creationId xmlns:p14="http://schemas.microsoft.com/office/powerpoint/2010/main" val="387967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BC09C-2DA3-7B11-D05A-FE42EB468453}"/>
            </a:ext>
          </a:extLst>
        </p:cNvPr>
        <p:cNvGrpSpPr/>
        <p:nvPr/>
      </p:nvGrpSpPr>
      <p:grpSpPr>
        <a:xfrm>
          <a:off x="0" y="0"/>
          <a:ext cx="0" cy="0"/>
          <a:chOff x="0" y="0"/>
          <a:chExt cx="0" cy="0"/>
        </a:xfrm>
      </p:grpSpPr>
      <p:sp>
        <p:nvSpPr>
          <p:cNvPr id="5" name="직사각형 4">
            <a:extLst>
              <a:ext uri="{FF2B5EF4-FFF2-40B4-BE49-F238E27FC236}">
                <a16:creationId xmlns:a16="http://schemas.microsoft.com/office/drawing/2014/main" id="{5508BA58-81B6-8110-0DDB-C006D8C501EA}"/>
              </a:ext>
              <a:ext uri="{C183D7F6-B498-43B3-948B-1728B52AA6E4}">
                <adec:decorative xmlns:adec="http://schemas.microsoft.com/office/drawing/2017/decorative" val="1"/>
              </a:ext>
            </a:extLst>
          </p:cNvPr>
          <p:cNvSpPr/>
          <p:nvPr/>
        </p:nvSpPr>
        <p:spPr>
          <a:xfrm>
            <a:off x="5074" y="-129"/>
            <a:ext cx="3856412" cy="68578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sp>
        <p:nvSpPr>
          <p:cNvPr id="19" name="Slide Number Placeholder 5">
            <a:extLst>
              <a:ext uri="{FF2B5EF4-FFF2-40B4-BE49-F238E27FC236}">
                <a16:creationId xmlns:a16="http://schemas.microsoft.com/office/drawing/2014/main" id="{187C488B-7460-33AB-4C70-88F7C25A542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41</a:t>
            </a:fld>
            <a:endParaRPr lang="en-US">
              <a:solidFill>
                <a:schemeClr val="bg1"/>
              </a:solidFill>
            </a:endParaRPr>
          </a:p>
        </p:txBody>
      </p:sp>
      <p:sp>
        <p:nvSpPr>
          <p:cNvPr id="3" name="Slide Number Placeholder 5">
            <a:extLst>
              <a:ext uri="{FF2B5EF4-FFF2-40B4-BE49-F238E27FC236}">
                <a16:creationId xmlns:a16="http://schemas.microsoft.com/office/drawing/2014/main" id="{E8336571-8249-37B8-DB53-D38EADF3AC0F}"/>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41</a:t>
            </a:fld>
            <a:endParaRPr lang="en-US" sz="1200">
              <a:solidFill>
                <a:schemeClr val="bg1"/>
              </a:solidFill>
              <a:latin typeface="Arial" panose="020B0604020202020204" pitchFamily="34" charset="0"/>
              <a:cs typeface="Arial" panose="020B0604020202020204" pitchFamily="34" charset="0"/>
            </a:endParaRPr>
          </a:p>
        </p:txBody>
      </p:sp>
      <p:sp>
        <p:nvSpPr>
          <p:cNvPr id="11" name="제목 1">
            <a:extLst>
              <a:ext uri="{FF2B5EF4-FFF2-40B4-BE49-F238E27FC236}">
                <a16:creationId xmlns:a16="http://schemas.microsoft.com/office/drawing/2014/main" id="{F8338C2F-6FB5-307F-54DA-DCD3F5283356}"/>
              </a:ext>
            </a:extLst>
          </p:cNvPr>
          <p:cNvSpPr>
            <a:spLocks noGrp="1"/>
          </p:cNvSpPr>
          <p:nvPr>
            <p:ph type="title"/>
          </p:nvPr>
        </p:nvSpPr>
        <p:spPr>
          <a:xfrm>
            <a:off x="386536" y="3076777"/>
            <a:ext cx="4398620" cy="704008"/>
          </a:xfrm>
        </p:spPr>
        <p:txBody>
          <a:bodyPr/>
          <a:lstStyle/>
          <a:p>
            <a:r>
              <a:rPr lang="en-US" altLang="ko-KR">
                <a:solidFill>
                  <a:schemeClr val="bg1"/>
                </a:solidFill>
              </a:rPr>
              <a:t>CFRTL Review</a:t>
            </a:r>
            <a:endParaRPr lang="en-US" altLang="ko-KR">
              <a:solidFill>
                <a:schemeClr val="accent2"/>
              </a:solidFill>
            </a:endParaRPr>
          </a:p>
        </p:txBody>
      </p:sp>
      <p:sp>
        <p:nvSpPr>
          <p:cNvPr id="2" name="Slide Number Placeholder 1">
            <a:extLst>
              <a:ext uri="{FF2B5EF4-FFF2-40B4-BE49-F238E27FC236}">
                <a16:creationId xmlns:a16="http://schemas.microsoft.com/office/drawing/2014/main" id="{EBC50C5E-9AEE-2080-CC00-D06DD412EC18}"/>
              </a:ext>
            </a:extLst>
          </p:cNvPr>
          <p:cNvSpPr txBox="1">
            <a:spLocks/>
          </p:cNvSpPr>
          <p:nvPr/>
        </p:nvSpPr>
        <p:spPr>
          <a:xfrm>
            <a:off x="8915400" y="6420824"/>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41</a:t>
            </a:fld>
            <a:endParaRPr lang="en-US" sz="1200">
              <a:solidFill>
                <a:schemeClr val="tx1">
                  <a:alpha val="80000"/>
                </a:schemeClr>
              </a:solidFill>
            </a:endParaRPr>
          </a:p>
        </p:txBody>
      </p:sp>
      <p:pic>
        <p:nvPicPr>
          <p:cNvPr id="6" name="Picture 5" descr="A hand writing on a white board&#10;&#10;Description automatically generated">
            <a:extLst>
              <a:ext uri="{FF2B5EF4-FFF2-40B4-BE49-F238E27FC236}">
                <a16:creationId xmlns:a16="http://schemas.microsoft.com/office/drawing/2014/main" id="{2746AE4D-1B75-FECE-E732-5E7036AD4D25}"/>
              </a:ext>
            </a:extLst>
          </p:cNvPr>
          <p:cNvPicPr>
            <a:picLocks noChangeAspect="1"/>
          </p:cNvPicPr>
          <p:nvPr/>
        </p:nvPicPr>
        <p:blipFill>
          <a:blip r:embed="rId3">
            <a:extLst>
              <a:ext uri="{28A0092B-C50C-407E-A947-70E740481C1C}">
                <a14:useLocalDpi xmlns:a14="http://schemas.microsoft.com/office/drawing/2010/main" val="0"/>
              </a:ext>
            </a:extLst>
          </a:blip>
          <a:srcRect l="9419" r="9259"/>
          <a:stretch/>
        </p:blipFill>
        <p:spPr>
          <a:xfrm>
            <a:off x="3861486" y="-1"/>
            <a:ext cx="8389829" cy="6877925"/>
          </a:xfrm>
          <a:prstGeom prst="rect">
            <a:avLst/>
          </a:prstGeom>
        </p:spPr>
      </p:pic>
      <p:sp>
        <p:nvSpPr>
          <p:cNvPr id="4" name="Slide Number Placeholder 1">
            <a:extLst>
              <a:ext uri="{FF2B5EF4-FFF2-40B4-BE49-F238E27FC236}">
                <a16:creationId xmlns:a16="http://schemas.microsoft.com/office/drawing/2014/main" id="{331CAF86-52D2-2C04-5A43-B9BD7F642A15}"/>
              </a:ext>
            </a:extLst>
          </p:cNvPr>
          <p:cNvSpPr txBox="1">
            <a:spLocks/>
          </p:cNvSpPr>
          <p:nvPr/>
        </p:nvSpPr>
        <p:spPr>
          <a:xfrm>
            <a:off x="8711756" y="5998097"/>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41</a:t>
            </a:fld>
            <a:endParaRPr lang="en-US" sz="1200">
              <a:solidFill>
                <a:schemeClr val="tx1">
                  <a:alpha val="80000"/>
                </a:schemeClr>
              </a:solidFill>
            </a:endParaRPr>
          </a:p>
        </p:txBody>
      </p:sp>
    </p:spTree>
    <p:extLst>
      <p:ext uri="{BB962C8B-B14F-4D97-AF65-F5344CB8AC3E}">
        <p14:creationId xmlns:p14="http://schemas.microsoft.com/office/powerpoint/2010/main" val="1994988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EF279-D113-3CD0-710A-4DD708AE19F1}"/>
              </a:ext>
            </a:extLst>
          </p:cNvPr>
          <p:cNvSpPr>
            <a:spLocks noGrp="1"/>
          </p:cNvSpPr>
          <p:nvPr>
            <p:ph type="title"/>
          </p:nvPr>
        </p:nvSpPr>
        <p:spPr/>
        <p:txBody>
          <a:bodyPr/>
          <a:lstStyle/>
          <a:p>
            <a:pPr algn="ctr"/>
            <a:r>
              <a:rPr lang="en-US"/>
              <a:t>CFRTL Examples</a:t>
            </a:r>
          </a:p>
        </p:txBody>
      </p:sp>
      <p:pic>
        <p:nvPicPr>
          <p:cNvPr id="7" name="Picture 6">
            <a:extLst>
              <a:ext uri="{FF2B5EF4-FFF2-40B4-BE49-F238E27FC236}">
                <a16:creationId xmlns:a16="http://schemas.microsoft.com/office/drawing/2014/main" id="{40AD7FC0-8F8E-1104-8452-212CB0127C5D}"/>
              </a:ext>
            </a:extLst>
          </p:cNvPr>
          <p:cNvPicPr>
            <a:picLocks noChangeAspect="1"/>
          </p:cNvPicPr>
          <p:nvPr/>
        </p:nvPicPr>
        <p:blipFill>
          <a:blip r:embed="rId3"/>
          <a:stretch>
            <a:fillRect/>
          </a:stretch>
        </p:blipFill>
        <p:spPr>
          <a:xfrm>
            <a:off x="299720" y="1649245"/>
            <a:ext cx="11592560" cy="3559510"/>
          </a:xfrm>
          <a:prstGeom prst="rect">
            <a:avLst/>
          </a:prstGeom>
        </p:spPr>
      </p:pic>
      <p:pic>
        <p:nvPicPr>
          <p:cNvPr id="9" name="Graphic 8" descr="Badge 1 with solid fill">
            <a:extLst>
              <a:ext uri="{FF2B5EF4-FFF2-40B4-BE49-F238E27FC236}">
                <a16:creationId xmlns:a16="http://schemas.microsoft.com/office/drawing/2014/main" id="{DEF4DAAF-8565-A8A7-1EDC-50E33F26A0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784" y="2385243"/>
            <a:ext cx="223520" cy="223520"/>
          </a:xfrm>
          <a:prstGeom prst="rect">
            <a:avLst/>
          </a:prstGeom>
        </p:spPr>
      </p:pic>
      <p:pic>
        <p:nvPicPr>
          <p:cNvPr id="11" name="Graphic 10" descr="Badge with solid fill">
            <a:extLst>
              <a:ext uri="{FF2B5EF4-FFF2-40B4-BE49-F238E27FC236}">
                <a16:creationId xmlns:a16="http://schemas.microsoft.com/office/drawing/2014/main" id="{8ADA4B48-EEC7-F1A9-B8C6-B0DC5C7F04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784" y="2997141"/>
            <a:ext cx="223520" cy="223520"/>
          </a:xfrm>
          <a:prstGeom prst="rect">
            <a:avLst/>
          </a:prstGeom>
        </p:spPr>
      </p:pic>
      <p:pic>
        <p:nvPicPr>
          <p:cNvPr id="13" name="Graphic 12" descr="Badge 3 with solid fill">
            <a:extLst>
              <a:ext uri="{FF2B5EF4-FFF2-40B4-BE49-F238E27FC236}">
                <a16:creationId xmlns:a16="http://schemas.microsoft.com/office/drawing/2014/main" id="{3EDE5465-0B32-4BAD-BBD1-EFE2B343660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784" y="3588659"/>
            <a:ext cx="223520" cy="223520"/>
          </a:xfrm>
          <a:prstGeom prst="rect">
            <a:avLst/>
          </a:prstGeom>
        </p:spPr>
      </p:pic>
      <p:pic>
        <p:nvPicPr>
          <p:cNvPr id="15" name="Graphic 14" descr="Badge 4 with solid fill">
            <a:extLst>
              <a:ext uri="{FF2B5EF4-FFF2-40B4-BE49-F238E27FC236}">
                <a16:creationId xmlns:a16="http://schemas.microsoft.com/office/drawing/2014/main" id="{F781CC69-D932-9294-87FD-587723F21F1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784" y="3735316"/>
            <a:ext cx="223520" cy="223520"/>
          </a:xfrm>
          <a:prstGeom prst="rect">
            <a:avLst/>
          </a:prstGeom>
        </p:spPr>
      </p:pic>
      <p:pic>
        <p:nvPicPr>
          <p:cNvPr id="17" name="Graphic 16" descr="Badge 5 with solid fill">
            <a:extLst>
              <a:ext uri="{FF2B5EF4-FFF2-40B4-BE49-F238E27FC236}">
                <a16:creationId xmlns:a16="http://schemas.microsoft.com/office/drawing/2014/main" id="{13025C87-05E4-0A1D-DFD2-8937BDE73A4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2988" y="4080605"/>
            <a:ext cx="236732" cy="236732"/>
          </a:xfrm>
          <a:prstGeom prst="rect">
            <a:avLst/>
          </a:prstGeom>
        </p:spPr>
      </p:pic>
      <p:pic>
        <p:nvPicPr>
          <p:cNvPr id="19" name="Graphic 18" descr="Badge 6 with solid fill">
            <a:extLst>
              <a:ext uri="{FF2B5EF4-FFF2-40B4-BE49-F238E27FC236}">
                <a16:creationId xmlns:a16="http://schemas.microsoft.com/office/drawing/2014/main" id="{2030AC7D-A6A3-AEB6-284C-4D9A1BB1128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3244" y="4452266"/>
            <a:ext cx="228600" cy="228600"/>
          </a:xfrm>
          <a:prstGeom prst="rect">
            <a:avLst/>
          </a:prstGeom>
        </p:spPr>
      </p:pic>
      <p:pic>
        <p:nvPicPr>
          <p:cNvPr id="21" name="Graphic 20" descr="Badge 7 with solid fill">
            <a:extLst>
              <a:ext uri="{FF2B5EF4-FFF2-40B4-BE49-F238E27FC236}">
                <a16:creationId xmlns:a16="http://schemas.microsoft.com/office/drawing/2014/main" id="{B724F411-7EFD-179A-4902-009E90ECDE8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8164" y="4857539"/>
            <a:ext cx="238760" cy="238760"/>
          </a:xfrm>
          <a:prstGeom prst="rect">
            <a:avLst/>
          </a:prstGeom>
        </p:spPr>
      </p:pic>
      <p:sp>
        <p:nvSpPr>
          <p:cNvPr id="3" name="Slide Number Placeholder 1">
            <a:extLst>
              <a:ext uri="{FF2B5EF4-FFF2-40B4-BE49-F238E27FC236}">
                <a16:creationId xmlns:a16="http://schemas.microsoft.com/office/drawing/2014/main" id="{1D1E5F5B-F366-B034-1AB1-0472D80E859E}"/>
              </a:ext>
            </a:extLst>
          </p:cNvPr>
          <p:cNvSpPr txBox="1">
            <a:spLocks/>
          </p:cNvSpPr>
          <p:nvPr/>
        </p:nvSpPr>
        <p:spPr>
          <a:xfrm>
            <a:off x="8711756" y="5998097"/>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42</a:t>
            </a:fld>
            <a:endParaRPr lang="en-US" sz="1200">
              <a:solidFill>
                <a:schemeClr val="tx1">
                  <a:alpha val="80000"/>
                </a:schemeClr>
              </a:solidFill>
            </a:endParaRPr>
          </a:p>
        </p:txBody>
      </p:sp>
    </p:spTree>
    <p:extLst>
      <p:ext uri="{BB962C8B-B14F-4D97-AF65-F5344CB8AC3E}">
        <p14:creationId xmlns:p14="http://schemas.microsoft.com/office/powerpoint/2010/main" val="902072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0" y="94"/>
            <a:ext cx="5161547" cy="68578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43</a:t>
            </a:fld>
            <a:endParaRPr lang="en-US">
              <a:solidFill>
                <a:schemeClr val="bg1"/>
              </a:solidFill>
            </a:endParaRPr>
          </a:p>
        </p:txBody>
      </p:sp>
      <p:sp>
        <p:nvSpPr>
          <p:cNvPr id="11" name="제목 1">
            <a:extLst>
              <a:ext uri="{FF2B5EF4-FFF2-40B4-BE49-F238E27FC236}">
                <a16:creationId xmlns:a16="http://schemas.microsoft.com/office/drawing/2014/main" id="{FD6A4692-45F9-DC44-2BF8-1F31E19AFFE7}"/>
              </a:ext>
            </a:extLst>
          </p:cNvPr>
          <p:cNvSpPr>
            <a:spLocks noGrp="1"/>
          </p:cNvSpPr>
          <p:nvPr>
            <p:ph type="title"/>
          </p:nvPr>
        </p:nvSpPr>
        <p:spPr>
          <a:xfrm>
            <a:off x="381463" y="3281679"/>
            <a:ext cx="4398620" cy="1222847"/>
          </a:xfrm>
        </p:spPr>
        <p:txBody>
          <a:bodyPr/>
          <a:lstStyle/>
          <a:p>
            <a:r>
              <a:rPr lang="en-US" altLang="ko-KR">
                <a:solidFill>
                  <a:schemeClr val="bg1"/>
                </a:solidFill>
              </a:rPr>
              <a:t>Resources </a:t>
            </a:r>
            <a:endParaRPr lang="en-US" altLang="ko-KR">
              <a:solidFill>
                <a:schemeClr val="accent2"/>
              </a:solidFill>
            </a:endParaRPr>
          </a:p>
        </p:txBody>
      </p:sp>
      <p:pic>
        <p:nvPicPr>
          <p:cNvPr id="3" name="Picture 2" descr="A person holding a tablet&#10;&#10;Description automatically generated">
            <a:extLst>
              <a:ext uri="{FF2B5EF4-FFF2-40B4-BE49-F238E27FC236}">
                <a16:creationId xmlns:a16="http://schemas.microsoft.com/office/drawing/2014/main" id="{56248E0F-6614-2109-AA8C-52E8ADA06C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61546" y="0"/>
            <a:ext cx="7030454" cy="6858000"/>
          </a:xfrm>
          <a:prstGeom prst="rect">
            <a:avLst/>
          </a:prstGeom>
        </p:spPr>
      </p:pic>
      <p:sp>
        <p:nvSpPr>
          <p:cNvPr id="4" name="Slide Number Placeholder 1">
            <a:extLst>
              <a:ext uri="{FF2B5EF4-FFF2-40B4-BE49-F238E27FC236}">
                <a16:creationId xmlns:a16="http://schemas.microsoft.com/office/drawing/2014/main" id="{30737675-CB08-281B-735A-211AAA0492C5}"/>
              </a:ext>
            </a:extLst>
          </p:cNvPr>
          <p:cNvSpPr txBox="1">
            <a:spLocks/>
          </p:cNvSpPr>
          <p:nvPr/>
        </p:nvSpPr>
        <p:spPr>
          <a:xfrm>
            <a:off x="8711756" y="5998097"/>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bg1">
                    <a:alpha val="80000"/>
                  </a:schemeClr>
                </a:solidFill>
              </a:rPr>
              <a:pPr algn="r" defTabSz="457200">
                <a:spcAft>
                  <a:spcPts val="600"/>
                </a:spcAft>
              </a:pPr>
              <a:t>43</a:t>
            </a:fld>
            <a:endParaRPr lang="en-US" sz="1200">
              <a:solidFill>
                <a:schemeClr val="bg1">
                  <a:alpha val="80000"/>
                </a:schemeClr>
              </a:solidFill>
            </a:endParaRPr>
          </a:p>
        </p:txBody>
      </p:sp>
    </p:spTree>
    <p:extLst>
      <p:ext uri="{BB962C8B-B14F-4D97-AF65-F5344CB8AC3E}">
        <p14:creationId xmlns:p14="http://schemas.microsoft.com/office/powerpoint/2010/main" val="1015383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BC92FD-F30F-0FF1-4D40-E3C72B0C30AF}"/>
              </a:ext>
            </a:extLst>
          </p:cNvPr>
          <p:cNvSpPr>
            <a:spLocks noGrp="1"/>
          </p:cNvSpPr>
          <p:nvPr>
            <p:ph type="title"/>
          </p:nvPr>
        </p:nvSpPr>
        <p:spPr/>
        <p:txBody>
          <a:bodyPr>
            <a:normAutofit/>
          </a:bodyPr>
          <a:lstStyle/>
          <a:p>
            <a:pPr algn="ctr"/>
            <a:r>
              <a:rPr lang="en-US"/>
              <a:t>Job Corps Disability Support Services Website</a:t>
            </a:r>
            <a:br>
              <a:rPr lang="en-US"/>
            </a:br>
            <a:r>
              <a:rPr lang="en-US" sz="2000" b="0">
                <a:solidFill>
                  <a:schemeClr val="tx1"/>
                </a:solidFill>
                <a:latin typeface="+mn-lt"/>
              </a:rPr>
              <a:t>https://supportservices.jobcorps.gov/disability/Pages/default.aspx</a:t>
            </a:r>
          </a:p>
        </p:txBody>
      </p:sp>
      <p:pic>
        <p:nvPicPr>
          <p:cNvPr id="5" name="Picture 4">
            <a:extLst>
              <a:ext uri="{FF2B5EF4-FFF2-40B4-BE49-F238E27FC236}">
                <a16:creationId xmlns:a16="http://schemas.microsoft.com/office/drawing/2014/main" id="{7E99B3C3-B891-437B-2871-5FA79EAD4DC1}"/>
              </a:ext>
            </a:extLst>
          </p:cNvPr>
          <p:cNvPicPr>
            <a:picLocks noChangeAspect="1"/>
          </p:cNvPicPr>
          <p:nvPr/>
        </p:nvPicPr>
        <p:blipFill>
          <a:blip r:embed="rId3"/>
          <a:stretch>
            <a:fillRect/>
          </a:stretch>
        </p:blipFill>
        <p:spPr>
          <a:xfrm>
            <a:off x="444088" y="1555605"/>
            <a:ext cx="11453730" cy="4658939"/>
          </a:xfrm>
          <a:prstGeom prst="rect">
            <a:avLst/>
          </a:prstGeom>
          <a:ln>
            <a:solidFill>
              <a:srgbClr val="0070C0"/>
            </a:solidFill>
          </a:ln>
        </p:spPr>
      </p:pic>
      <p:sp>
        <p:nvSpPr>
          <p:cNvPr id="4" name="Slide Number Placeholder 1">
            <a:extLst>
              <a:ext uri="{FF2B5EF4-FFF2-40B4-BE49-F238E27FC236}">
                <a16:creationId xmlns:a16="http://schemas.microsoft.com/office/drawing/2014/main" id="{75684276-D26D-1FCA-2DBB-DB029684ECF4}"/>
              </a:ext>
            </a:extLst>
          </p:cNvPr>
          <p:cNvSpPr txBox="1">
            <a:spLocks/>
          </p:cNvSpPr>
          <p:nvPr/>
        </p:nvSpPr>
        <p:spPr>
          <a:xfrm>
            <a:off x="8767021" y="61277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44</a:t>
            </a:fld>
            <a:endParaRPr lang="en-US" sz="1200">
              <a:solidFill>
                <a:schemeClr val="tx1">
                  <a:alpha val="80000"/>
                </a:schemeClr>
              </a:solidFill>
            </a:endParaRPr>
          </a:p>
        </p:txBody>
      </p:sp>
    </p:spTree>
    <p:extLst>
      <p:ext uri="{BB962C8B-B14F-4D97-AF65-F5344CB8AC3E}">
        <p14:creationId xmlns:p14="http://schemas.microsoft.com/office/powerpoint/2010/main" val="3548608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raising their hands&#10;&#10;Description automatically generated">
            <a:extLst>
              <a:ext uri="{FF2B5EF4-FFF2-40B4-BE49-F238E27FC236}">
                <a16:creationId xmlns:a16="http://schemas.microsoft.com/office/drawing/2014/main" id="{0DE438A2-3B66-829F-B22A-166E0B361876}"/>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0" y="0"/>
            <a:ext cx="12192001" cy="6862738"/>
          </a:xfrm>
          <a:prstGeom prst="rect">
            <a:avLst/>
          </a:prstGeom>
        </p:spPr>
      </p:pic>
      <p:sp>
        <p:nvSpPr>
          <p:cNvPr id="2" name="Title 1"/>
          <p:cNvSpPr>
            <a:spLocks noGrp="1"/>
          </p:cNvSpPr>
          <p:nvPr>
            <p:ph type="title"/>
          </p:nvPr>
        </p:nvSpPr>
        <p:spPr>
          <a:xfrm>
            <a:off x="3997035" y="83127"/>
            <a:ext cx="4197929" cy="779318"/>
          </a:xfrm>
        </p:spPr>
        <p:txBody>
          <a:bodyPr>
            <a:noAutofit/>
          </a:bodyPr>
          <a:lstStyle/>
          <a:p>
            <a:pPr algn="ctr"/>
            <a:r>
              <a:rPr lang="en-US" sz="6000"/>
              <a:t>Questions?</a:t>
            </a:r>
          </a:p>
        </p:txBody>
      </p:sp>
      <p:sp>
        <p:nvSpPr>
          <p:cNvPr id="4" name="Slide Number Placeholder 1">
            <a:extLst>
              <a:ext uri="{FF2B5EF4-FFF2-40B4-BE49-F238E27FC236}">
                <a16:creationId xmlns:a16="http://schemas.microsoft.com/office/drawing/2014/main" id="{D926F590-4F12-3805-0775-1B22EB69E333}"/>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45</a:t>
            </a:fld>
            <a:endParaRPr lang="en-US" sz="1200">
              <a:solidFill>
                <a:schemeClr val="tx1">
                  <a:alpha val="80000"/>
                </a:schemeClr>
              </a:solidFill>
            </a:endParaRPr>
          </a:p>
        </p:txBody>
      </p:sp>
    </p:spTree>
    <p:extLst>
      <p:ext uri="{BB962C8B-B14F-4D97-AF65-F5344CB8AC3E}">
        <p14:creationId xmlns:p14="http://schemas.microsoft.com/office/powerpoint/2010/main" val="2054987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Confidential Information Within the Log</a:t>
            </a:r>
          </a:p>
        </p:txBody>
      </p:sp>
      <p:sp>
        <p:nvSpPr>
          <p:cNvPr id="3" name="Content Placeholder 2"/>
          <p:cNvSpPr>
            <a:spLocks noGrp="1"/>
          </p:cNvSpPr>
          <p:nvPr>
            <p:ph idx="1"/>
          </p:nvPr>
        </p:nvSpPr>
        <p:spPr>
          <a:xfrm>
            <a:off x="933693" y="1345107"/>
            <a:ext cx="5162307" cy="5098222"/>
          </a:xfrm>
        </p:spPr>
        <p:txBody>
          <a:bodyPr>
            <a:normAutofit fontScale="32500" lnSpcReduction="20000"/>
          </a:bodyPr>
          <a:lstStyle/>
          <a:p>
            <a:pPr>
              <a:lnSpc>
                <a:spcPct val="129000"/>
              </a:lnSpc>
            </a:pPr>
            <a:r>
              <a:rPr lang="en-US" sz="8600" dirty="0"/>
              <a:t>Specifically, on the Center File Review Tracking Log, </a:t>
            </a:r>
          </a:p>
          <a:p>
            <a:pPr lvl="1">
              <a:lnSpc>
                <a:spcPct val="129000"/>
              </a:lnSpc>
            </a:pPr>
            <a:r>
              <a:rPr lang="en-US" sz="7400" dirty="0"/>
              <a:t>Avoid using such terms as IEP, names of conditions, etc.  </a:t>
            </a:r>
          </a:p>
          <a:p>
            <a:pPr lvl="2">
              <a:lnSpc>
                <a:spcPct val="129000"/>
              </a:lnSpc>
            </a:pPr>
            <a:r>
              <a:rPr lang="en-US" sz="6200" dirty="0"/>
              <a:t>If awaiting receipt of an IEP, for example, simply state "awaiting documentation" or "awaiting Wellness documentation.“</a:t>
            </a:r>
          </a:p>
          <a:p>
            <a:pPr lvl="1">
              <a:lnSpc>
                <a:spcPct val="129000"/>
              </a:lnSpc>
            </a:pPr>
            <a:r>
              <a:rPr lang="en-US" sz="7400" dirty="0"/>
              <a:t>Use generic phrases that tell the story but do not inadvertently disclose protected health information or disability status.</a:t>
            </a:r>
          </a:p>
        </p:txBody>
      </p:sp>
      <p:pic>
        <p:nvPicPr>
          <p:cNvPr id="7" name="Picture 6">
            <a:extLst>
              <a:ext uri="{FF2B5EF4-FFF2-40B4-BE49-F238E27FC236}">
                <a16:creationId xmlns:a16="http://schemas.microsoft.com/office/drawing/2014/main" id="{C256E3C7-12BD-FDE1-E02E-9C9D43542519}"/>
              </a:ext>
            </a:extLst>
          </p:cNvPr>
          <p:cNvPicPr>
            <a:picLocks noChangeAspect="1"/>
          </p:cNvPicPr>
          <p:nvPr/>
        </p:nvPicPr>
        <p:blipFill>
          <a:blip r:embed="rId3"/>
          <a:stretch>
            <a:fillRect/>
          </a:stretch>
        </p:blipFill>
        <p:spPr>
          <a:xfrm>
            <a:off x="6497645" y="1345107"/>
            <a:ext cx="4359018" cy="5098222"/>
          </a:xfrm>
          <a:prstGeom prst="rect">
            <a:avLst/>
          </a:prstGeom>
          <a:ln>
            <a:noFill/>
          </a:ln>
          <a:effectLst>
            <a:outerShdw blurRad="190500" algn="tl" rotWithShape="0">
              <a:srgbClr val="000000">
                <a:alpha val="70000"/>
              </a:srgbClr>
            </a:outerShdw>
          </a:effectLst>
        </p:spPr>
      </p:pic>
      <p:sp>
        <p:nvSpPr>
          <p:cNvPr id="5" name="Slide Number Placeholder 1">
            <a:extLst>
              <a:ext uri="{FF2B5EF4-FFF2-40B4-BE49-F238E27FC236}">
                <a16:creationId xmlns:a16="http://schemas.microsoft.com/office/drawing/2014/main" id="{80545A46-3E72-03B8-DF51-EC7370EAE076}"/>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5</a:t>
            </a:fld>
            <a:endParaRPr lang="en-US" sz="1200">
              <a:solidFill>
                <a:schemeClr val="tx1">
                  <a:alpha val="80000"/>
                </a:schemeClr>
              </a:solidFill>
            </a:endParaRPr>
          </a:p>
        </p:txBody>
      </p:sp>
    </p:spTree>
    <p:extLst>
      <p:ext uri="{BB962C8B-B14F-4D97-AF65-F5344CB8AC3E}">
        <p14:creationId xmlns:p14="http://schemas.microsoft.com/office/powerpoint/2010/main" val="1030025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717648" cy="1325563"/>
          </a:xfrm>
        </p:spPr>
        <p:txBody>
          <a:bodyPr/>
          <a:lstStyle/>
          <a:p>
            <a:r>
              <a:rPr lang="en-US"/>
              <a:t>Responsibilities of Records Staff</a:t>
            </a:r>
          </a:p>
        </p:txBody>
      </p:sp>
      <p:sp>
        <p:nvSpPr>
          <p:cNvPr id="3" name="Content Placeholder 2"/>
          <p:cNvSpPr>
            <a:spLocks noGrp="1"/>
          </p:cNvSpPr>
          <p:nvPr>
            <p:ph idx="1"/>
          </p:nvPr>
        </p:nvSpPr>
        <p:spPr>
          <a:xfrm>
            <a:off x="838199" y="1886673"/>
            <a:ext cx="5133475" cy="4790351"/>
          </a:xfrm>
        </p:spPr>
        <p:txBody>
          <a:bodyPr>
            <a:normAutofit fontScale="85000" lnSpcReduction="20000"/>
          </a:bodyPr>
          <a:lstStyle/>
          <a:p>
            <a:pPr>
              <a:lnSpc>
                <a:spcPct val="129000"/>
              </a:lnSpc>
            </a:pPr>
            <a:r>
              <a:rPr lang="en-US"/>
              <a:t>The records department is the gatekeeper of all applicant files. </a:t>
            </a:r>
          </a:p>
          <a:p>
            <a:pPr>
              <a:lnSpc>
                <a:spcPct val="129000"/>
              </a:lnSpc>
            </a:pPr>
            <a:r>
              <a:rPr lang="en-US"/>
              <a:t>The </a:t>
            </a:r>
            <a:r>
              <a:rPr lang="en-US" b="1">
                <a:solidFill>
                  <a:srgbClr val="0070C0"/>
                </a:solidFill>
              </a:rPr>
              <a:t>Records Manager </a:t>
            </a:r>
            <a:r>
              <a:rPr lang="en-US"/>
              <a:t>(or designated Records staff) </a:t>
            </a:r>
            <a:r>
              <a:rPr lang="en-US" b="1">
                <a:solidFill>
                  <a:srgbClr val="0070C0"/>
                </a:solidFill>
              </a:rPr>
              <a:t>is accountable for ensuring the Center File Review Tracking Log tracks all required components </a:t>
            </a:r>
            <a:r>
              <a:rPr lang="en-US"/>
              <a:t>and contains complete and accurate information.</a:t>
            </a:r>
          </a:p>
          <a:p>
            <a:pPr lvl="1">
              <a:lnSpc>
                <a:spcPct val="129000"/>
              </a:lnSpc>
            </a:pPr>
            <a:r>
              <a:rPr lang="en-US" sz="2600"/>
              <a:t>Regular quality audits of the log are recommended to identify and correct missing or inaccurate information.</a:t>
            </a:r>
          </a:p>
          <a:p>
            <a:pPr lvl="1">
              <a:lnSpc>
                <a:spcPct val="129000"/>
              </a:lnSpc>
            </a:pPr>
            <a:endParaRPr lang="en-US"/>
          </a:p>
          <a:p>
            <a:endParaRPr lang="en-US"/>
          </a:p>
        </p:txBody>
      </p:sp>
      <p:pic>
        <p:nvPicPr>
          <p:cNvPr id="7" name="Picture 6" descr="A picture containing person&#10;&#10;Description automatically generated">
            <a:extLst>
              <a:ext uri="{FF2B5EF4-FFF2-40B4-BE49-F238E27FC236}">
                <a16:creationId xmlns:a16="http://schemas.microsoft.com/office/drawing/2014/main" id="{F8398A8D-E7F1-0CEC-A897-C257FC603F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20326" y="0"/>
            <a:ext cx="5971674" cy="6858000"/>
          </a:xfrm>
          <a:prstGeom prst="rect">
            <a:avLst/>
          </a:prstGeom>
        </p:spPr>
      </p:pic>
      <p:sp>
        <p:nvSpPr>
          <p:cNvPr id="5" name="Slide Number Placeholder 1">
            <a:extLst>
              <a:ext uri="{FF2B5EF4-FFF2-40B4-BE49-F238E27FC236}">
                <a16:creationId xmlns:a16="http://schemas.microsoft.com/office/drawing/2014/main" id="{689C3510-2282-B5FD-586F-3008B95A2F76}"/>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6</a:t>
            </a:fld>
            <a:endParaRPr lang="en-US" sz="1200">
              <a:solidFill>
                <a:schemeClr val="tx1">
                  <a:alpha val="80000"/>
                </a:schemeClr>
              </a:solidFill>
            </a:endParaRPr>
          </a:p>
        </p:txBody>
      </p:sp>
    </p:spTree>
    <p:extLst>
      <p:ext uri="{BB962C8B-B14F-4D97-AF65-F5344CB8AC3E}">
        <p14:creationId xmlns:p14="http://schemas.microsoft.com/office/powerpoint/2010/main" val="3857653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336AC5A-F5D8-8E96-3F68-41CD23F1D935}"/>
              </a:ext>
            </a:extLst>
          </p:cNvPr>
          <p:cNvGrpSpPr/>
          <p:nvPr/>
        </p:nvGrpSpPr>
        <p:grpSpPr>
          <a:xfrm>
            <a:off x="2778369" y="817110"/>
            <a:ext cx="8705402" cy="5413705"/>
            <a:chOff x="954407" y="231336"/>
            <a:chExt cx="10013548" cy="6161626"/>
          </a:xfrm>
        </p:grpSpPr>
        <p:pic>
          <p:nvPicPr>
            <p:cNvPr id="10" name="Picture 9">
              <a:extLst>
                <a:ext uri="{FF2B5EF4-FFF2-40B4-BE49-F238E27FC236}">
                  <a16:creationId xmlns:a16="http://schemas.microsoft.com/office/drawing/2014/main" id="{A14F6A08-FECC-D956-44FD-B12F3972719E}"/>
                </a:ext>
              </a:extLst>
            </p:cNvPr>
            <p:cNvPicPr>
              <a:picLocks noChangeAspect="1"/>
            </p:cNvPicPr>
            <p:nvPr/>
          </p:nvPicPr>
          <p:blipFill>
            <a:blip r:embed="rId3"/>
            <a:srcRect b="3644"/>
            <a:stretch/>
          </p:blipFill>
          <p:spPr>
            <a:xfrm>
              <a:off x="1038237" y="231336"/>
              <a:ext cx="9845893" cy="4332373"/>
            </a:xfrm>
            <a:prstGeom prst="rect">
              <a:avLst/>
            </a:prstGeom>
          </p:spPr>
        </p:pic>
        <p:pic>
          <p:nvPicPr>
            <p:cNvPr id="14" name="Picture 13">
              <a:extLst>
                <a:ext uri="{FF2B5EF4-FFF2-40B4-BE49-F238E27FC236}">
                  <a16:creationId xmlns:a16="http://schemas.microsoft.com/office/drawing/2014/main" id="{C0A30006-6509-0421-837E-72F0BFE56077}"/>
                </a:ext>
              </a:extLst>
            </p:cNvPr>
            <p:cNvPicPr>
              <a:picLocks noChangeAspect="1"/>
            </p:cNvPicPr>
            <p:nvPr/>
          </p:nvPicPr>
          <p:blipFill>
            <a:blip r:embed="rId4"/>
            <a:srcRect t="4031"/>
            <a:stretch/>
          </p:blipFill>
          <p:spPr>
            <a:xfrm>
              <a:off x="954407" y="4520702"/>
              <a:ext cx="10013548" cy="1872260"/>
            </a:xfrm>
            <a:prstGeom prst="rect">
              <a:avLst/>
            </a:prstGeom>
          </p:spPr>
        </p:pic>
        <p:sp>
          <p:nvSpPr>
            <p:cNvPr id="15" name="Rectangle 14">
              <a:extLst>
                <a:ext uri="{FF2B5EF4-FFF2-40B4-BE49-F238E27FC236}">
                  <a16:creationId xmlns:a16="http://schemas.microsoft.com/office/drawing/2014/main" id="{FF67FA96-3497-578F-DD98-A797780AF4FF}"/>
                </a:ext>
              </a:extLst>
            </p:cNvPr>
            <p:cNvSpPr/>
            <p:nvPr/>
          </p:nvSpPr>
          <p:spPr>
            <a:xfrm>
              <a:off x="9161362" y="827590"/>
              <a:ext cx="1487347" cy="885463"/>
            </a:xfrm>
            <a:prstGeom prst="rect">
              <a:avLst/>
            </a:prstGeom>
            <a:solidFill>
              <a:srgbClr val="FF0000">
                <a:alpha val="4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97C76E2-F5F8-521C-AF8E-7A77F3367A40}"/>
                </a:ext>
              </a:extLst>
            </p:cNvPr>
            <p:cNvSpPr/>
            <p:nvPr/>
          </p:nvSpPr>
          <p:spPr>
            <a:xfrm>
              <a:off x="9161361" y="3294184"/>
              <a:ext cx="1487347" cy="1172307"/>
            </a:xfrm>
            <a:prstGeom prst="rect">
              <a:avLst/>
            </a:prstGeom>
            <a:solidFill>
              <a:srgbClr val="FF0000">
                <a:alpha val="4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CB58A8C-A793-7446-F676-9C9F88B7BA60}"/>
                </a:ext>
              </a:extLst>
            </p:cNvPr>
            <p:cNvSpPr/>
            <p:nvPr/>
          </p:nvSpPr>
          <p:spPr>
            <a:xfrm>
              <a:off x="9161360" y="5478680"/>
              <a:ext cx="1487347" cy="568942"/>
            </a:xfrm>
            <a:prstGeom prst="rect">
              <a:avLst/>
            </a:prstGeom>
            <a:solidFill>
              <a:srgbClr val="FF0000">
                <a:alpha val="4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1" name="Slide Number Placeholder 5">
            <a:extLst>
              <a:ext uri="{FF2B5EF4-FFF2-40B4-BE49-F238E27FC236}">
                <a16:creationId xmlns:a16="http://schemas.microsoft.com/office/drawing/2014/main" id="{5C5F82FE-46F0-890F-7FC3-B83470628785}"/>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Calibri" panose="020F0502020204030204" pitchFamily="34" charset="0"/>
                <a:ea typeface="Calibri" panose="020F0502020204030204" pitchFamily="34" charset="0"/>
                <a:cs typeface="Calibri" panose="020F0502020204030204" pitchFamily="34" charset="0"/>
              </a:rPr>
              <a:pPr algn="r"/>
              <a:t>7</a:t>
            </a:fld>
            <a:endParaRPr lang="en-US" sz="1200">
              <a:latin typeface="Calibri" panose="020F0502020204030204" pitchFamily="34" charset="0"/>
              <a:ea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4C98CCEC-4008-C1EF-3339-A193207B854F}"/>
              </a:ext>
            </a:extLst>
          </p:cNvPr>
          <p:cNvSpPr txBox="1"/>
          <p:nvPr/>
        </p:nvSpPr>
        <p:spPr>
          <a:xfrm>
            <a:off x="544538" y="1090236"/>
            <a:ext cx="2306710" cy="4524315"/>
          </a:xfrm>
          <a:prstGeom prst="rect">
            <a:avLst/>
          </a:prstGeom>
          <a:noFill/>
        </p:spPr>
        <p:txBody>
          <a:bodyPr wrap="square" rtlCol="0">
            <a:spAutoFit/>
          </a:bodyPr>
          <a:lstStyle/>
          <a:p>
            <a:pPr algn="ctr" eaLnBrk="0" hangingPunct="0"/>
            <a:r>
              <a:rPr lang="en-US" altLang="ko-KR" sz="3600">
                <a:latin typeface="Arial" panose="020B0604020202020204" pitchFamily="34" charset="0"/>
                <a:cs typeface="Arial" panose="020B0604020202020204" pitchFamily="34" charset="0"/>
              </a:rPr>
              <a:t>Timelines for </a:t>
            </a:r>
            <a:r>
              <a:rPr lang="en-US" altLang="ko-KR" sz="3600">
                <a:solidFill>
                  <a:srgbClr val="0070C0"/>
                </a:solidFill>
                <a:latin typeface="Arial" panose="020B0604020202020204" pitchFamily="34" charset="0"/>
                <a:cs typeface="Arial" panose="020B0604020202020204" pitchFamily="34" charset="0"/>
              </a:rPr>
              <a:t>Applicant </a:t>
            </a:r>
            <a:r>
              <a:rPr lang="en-US" altLang="ko-KR" sz="3600">
                <a:latin typeface="Arial" panose="020B0604020202020204" pitchFamily="34" charset="0"/>
                <a:cs typeface="Arial" panose="020B0604020202020204" pitchFamily="34" charset="0"/>
              </a:rPr>
              <a:t>and </a:t>
            </a:r>
            <a:r>
              <a:rPr lang="en-US" altLang="ko-KR" sz="3600">
                <a:solidFill>
                  <a:srgbClr val="0070C0"/>
                </a:solidFill>
                <a:latin typeface="Arial" panose="020B0604020202020204" pitchFamily="34" charset="0"/>
                <a:cs typeface="Arial" panose="020B0604020202020204" pitchFamily="34" charset="0"/>
              </a:rPr>
              <a:t>Expedited Applicant </a:t>
            </a:r>
            <a:r>
              <a:rPr lang="en-US" altLang="ko-KR" sz="3600">
                <a:latin typeface="Arial" panose="020B0604020202020204" pitchFamily="34" charset="0"/>
                <a:cs typeface="Arial" panose="020B0604020202020204" pitchFamily="34" charset="0"/>
              </a:rPr>
              <a:t>File Review</a:t>
            </a:r>
            <a:endParaRPr lang="ko-KR" altLang="en-US" sz="3600">
              <a:latin typeface="Arial" panose="020B0604020202020204" pitchFamily="34" charset="0"/>
              <a:cs typeface="Arial" panose="020B0604020202020204" pitchFamily="34" charset="0"/>
            </a:endParaRPr>
          </a:p>
        </p:txBody>
      </p:sp>
      <p:pic>
        <p:nvPicPr>
          <p:cNvPr id="2" name="Picture 1" descr="A red starburst with white text&#10;&#10;Description automatically generated">
            <a:extLst>
              <a:ext uri="{FF2B5EF4-FFF2-40B4-BE49-F238E27FC236}">
                <a16:creationId xmlns:a16="http://schemas.microsoft.com/office/drawing/2014/main" id="{D87A7A7F-2F06-DCAD-3DE6-A60350584D9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33802" y="183843"/>
            <a:ext cx="1094601" cy="906393"/>
          </a:xfrm>
          <a:prstGeom prst="rect">
            <a:avLst/>
          </a:prstGeom>
        </p:spPr>
      </p:pic>
    </p:spTree>
    <p:extLst>
      <p:ext uri="{BB962C8B-B14F-4D97-AF65-F5344CB8AC3E}">
        <p14:creationId xmlns:p14="http://schemas.microsoft.com/office/powerpoint/2010/main" val="56646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0" y="94"/>
            <a:ext cx="5161547" cy="68578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8</a:t>
            </a:fld>
            <a:endParaRPr lang="en-US">
              <a:solidFill>
                <a:schemeClr val="bg1"/>
              </a:solidFill>
            </a:endParaRPr>
          </a:p>
        </p:txBody>
      </p:sp>
      <p:sp>
        <p:nvSpPr>
          <p:cNvPr id="11" name="제목 1">
            <a:extLst>
              <a:ext uri="{FF2B5EF4-FFF2-40B4-BE49-F238E27FC236}">
                <a16:creationId xmlns:a16="http://schemas.microsoft.com/office/drawing/2014/main" id="{FD6A4692-45F9-DC44-2BF8-1F31E19AFFE7}"/>
              </a:ext>
            </a:extLst>
          </p:cNvPr>
          <p:cNvSpPr>
            <a:spLocks noGrp="1"/>
          </p:cNvSpPr>
          <p:nvPr>
            <p:ph type="title"/>
          </p:nvPr>
        </p:nvSpPr>
        <p:spPr>
          <a:xfrm>
            <a:off x="462138" y="2433641"/>
            <a:ext cx="4237270" cy="754727"/>
          </a:xfrm>
        </p:spPr>
        <p:txBody>
          <a:bodyPr/>
          <a:lstStyle/>
          <a:p>
            <a:r>
              <a:rPr lang="en-US" altLang="ko-KR">
                <a:solidFill>
                  <a:schemeClr val="bg1"/>
                </a:solidFill>
              </a:rPr>
              <a:t>Center File Review Tracking Log</a:t>
            </a:r>
            <a:br>
              <a:rPr lang="en-US" altLang="ko-KR">
                <a:solidFill>
                  <a:schemeClr val="bg1"/>
                </a:solidFill>
              </a:rPr>
            </a:br>
            <a:endParaRPr lang="en-US" altLang="ko-KR">
              <a:solidFill>
                <a:schemeClr val="accent2"/>
              </a:solidFill>
            </a:endParaRPr>
          </a:p>
        </p:txBody>
      </p:sp>
      <p:sp>
        <p:nvSpPr>
          <p:cNvPr id="12" name="제목 1">
            <a:extLst>
              <a:ext uri="{FF2B5EF4-FFF2-40B4-BE49-F238E27FC236}">
                <a16:creationId xmlns:a16="http://schemas.microsoft.com/office/drawing/2014/main" id="{5D9EBF5B-E2BA-CCFC-C7AD-1FBB938E2EA1}"/>
              </a:ext>
            </a:extLst>
          </p:cNvPr>
          <p:cNvSpPr txBox="1">
            <a:spLocks/>
          </p:cNvSpPr>
          <p:nvPr/>
        </p:nvSpPr>
        <p:spPr>
          <a:xfrm>
            <a:off x="462138" y="3798769"/>
            <a:ext cx="4237270" cy="754727"/>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r>
              <a:rPr lang="en-US" altLang="ko-KR" sz="2800" b="0">
                <a:solidFill>
                  <a:schemeClr val="bg1"/>
                </a:solidFill>
                <a:latin typeface="+mn-lt"/>
              </a:rPr>
              <a:t>Review of Log Requirements</a:t>
            </a:r>
            <a:br>
              <a:rPr lang="en-US" altLang="ko-KR">
                <a:solidFill>
                  <a:schemeClr val="bg1"/>
                </a:solidFill>
              </a:rPr>
            </a:br>
            <a:endParaRPr lang="en-US" altLang="ko-KR">
              <a:solidFill>
                <a:schemeClr val="accent2"/>
              </a:solidFill>
            </a:endParaRPr>
          </a:p>
        </p:txBody>
      </p:sp>
      <p:pic>
        <p:nvPicPr>
          <p:cNvPr id="16" name="Picture 15" descr="A road with a yellow line and white text on it&#10;&#10;Description automatically generated">
            <a:extLst>
              <a:ext uri="{FF2B5EF4-FFF2-40B4-BE49-F238E27FC236}">
                <a16:creationId xmlns:a16="http://schemas.microsoft.com/office/drawing/2014/main" id="{523CF466-0C0E-5264-BEFF-9C97CEDFC0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61546" y="-1"/>
            <a:ext cx="7030454" cy="6857819"/>
          </a:xfrm>
          <a:prstGeom prst="rect">
            <a:avLst/>
          </a:prstGeom>
        </p:spPr>
      </p:pic>
      <p:sp>
        <p:nvSpPr>
          <p:cNvPr id="4" name="Slide Number Placeholder 5">
            <a:extLst>
              <a:ext uri="{FF2B5EF4-FFF2-40B4-BE49-F238E27FC236}">
                <a16:creationId xmlns:a16="http://schemas.microsoft.com/office/drawing/2014/main" id="{CAF8E999-CF00-93C9-2501-588340E6E55C}"/>
              </a:ext>
            </a:extLst>
          </p:cNvPr>
          <p:cNvSpPr txBox="1">
            <a:spLocks/>
          </p:cNvSpPr>
          <p:nvPr/>
        </p:nvSpPr>
        <p:spPr>
          <a:xfrm>
            <a:off x="8763000" y="6302758"/>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cs typeface="Arial" panose="020B0604020202020204" pitchFamily="34" charset="0"/>
              </a:rPr>
              <a:pPr algn="r"/>
              <a:t>8</a:t>
            </a:fld>
            <a:endParaRPr lang="en-US" sz="1200">
              <a:solidFill>
                <a:schemeClr val="bg1"/>
              </a:solidFill>
              <a:cs typeface="Arial" panose="020B0604020202020204" pitchFamily="34" charset="0"/>
            </a:endParaRPr>
          </a:p>
        </p:txBody>
      </p:sp>
    </p:spTree>
    <p:extLst>
      <p:ext uri="{BB962C8B-B14F-4D97-AF65-F5344CB8AC3E}">
        <p14:creationId xmlns:p14="http://schemas.microsoft.com/office/powerpoint/2010/main" val="821268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8D9B1-F6DE-767C-9D51-9C8F02CB72E8}"/>
              </a:ext>
            </a:extLst>
          </p:cNvPr>
          <p:cNvSpPr>
            <a:spLocks noGrp="1"/>
          </p:cNvSpPr>
          <p:nvPr>
            <p:ph type="title"/>
          </p:nvPr>
        </p:nvSpPr>
        <p:spPr/>
        <p:txBody>
          <a:bodyPr/>
          <a:lstStyle/>
          <a:p>
            <a:pPr algn="ctr"/>
            <a:r>
              <a:rPr lang="en-US"/>
              <a:t>Sample</a:t>
            </a:r>
            <a:r>
              <a:rPr lang="en-US">
                <a:solidFill>
                  <a:schemeClr val="tx1"/>
                </a:solidFill>
              </a:rPr>
              <a:t> Center File Review Tracking Log</a:t>
            </a:r>
            <a:endParaRPr lang="en-US"/>
          </a:p>
        </p:txBody>
      </p:sp>
      <p:sp>
        <p:nvSpPr>
          <p:cNvPr id="3" name="Slide Number Placeholder 2">
            <a:extLst>
              <a:ext uri="{FF2B5EF4-FFF2-40B4-BE49-F238E27FC236}">
                <a16:creationId xmlns:a16="http://schemas.microsoft.com/office/drawing/2014/main" id="{B80ED2B3-16F0-4E9A-F411-0989E8689AF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569586-4176-472B-BD2E-5ECB0777912A}" type="slidenum">
              <a:rPr lang="en-US" smtClean="0"/>
              <a:pPr/>
              <a:t>9</a:t>
            </a:fld>
            <a:endParaRPr lang="en-US"/>
          </a:p>
        </p:txBody>
      </p:sp>
      <p:sp>
        <p:nvSpPr>
          <p:cNvPr id="6" name="TextBox 5">
            <a:extLst>
              <a:ext uri="{FF2B5EF4-FFF2-40B4-BE49-F238E27FC236}">
                <a16:creationId xmlns:a16="http://schemas.microsoft.com/office/drawing/2014/main" id="{21EB7538-2A49-E2BA-C7D0-536100FB6A3E}"/>
              </a:ext>
            </a:extLst>
          </p:cNvPr>
          <p:cNvSpPr txBox="1"/>
          <p:nvPr/>
        </p:nvSpPr>
        <p:spPr>
          <a:xfrm>
            <a:off x="2485696" y="6004490"/>
            <a:ext cx="6915807" cy="646331"/>
          </a:xfrm>
          <a:prstGeom prst="rect">
            <a:avLst/>
          </a:prstGeom>
          <a:noFill/>
        </p:spPr>
        <p:txBody>
          <a:bodyPr wrap="square" rtlCol="0">
            <a:spAutoFit/>
          </a:bodyPr>
          <a:lstStyle/>
          <a:p>
            <a:pPr algn="ctr"/>
            <a:r>
              <a:rPr lang="en-US"/>
              <a:t>Attend the </a:t>
            </a:r>
            <a:r>
              <a:rPr lang="en-US" b="1" i="1">
                <a:solidFill>
                  <a:srgbClr val="32669A"/>
                </a:solidFill>
              </a:rPr>
              <a:t>Maintaining and Managing AFR Tracking </a:t>
            </a:r>
            <a:r>
              <a:rPr lang="en-US"/>
              <a:t>webinar for a detailed discussion of each of the log requirements. </a:t>
            </a:r>
          </a:p>
        </p:txBody>
      </p:sp>
      <p:pic>
        <p:nvPicPr>
          <p:cNvPr id="8" name="Picture 7" descr="A red sign with white text&#10;&#10;Description automatically generated">
            <a:extLst>
              <a:ext uri="{FF2B5EF4-FFF2-40B4-BE49-F238E27FC236}">
                <a16:creationId xmlns:a16="http://schemas.microsoft.com/office/drawing/2014/main" id="{CB6249CB-C567-DDC1-A2F5-0DFBEDB5BCE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480724" y="91101"/>
            <a:ext cx="1493485" cy="994925"/>
          </a:xfrm>
          <a:prstGeom prst="rect">
            <a:avLst/>
          </a:prstGeom>
        </p:spPr>
      </p:pic>
      <p:pic>
        <p:nvPicPr>
          <p:cNvPr id="5" name="Picture 4">
            <a:extLst>
              <a:ext uri="{FF2B5EF4-FFF2-40B4-BE49-F238E27FC236}">
                <a16:creationId xmlns:a16="http://schemas.microsoft.com/office/drawing/2014/main" id="{E6C116E1-F789-19C9-6F5A-DD523DB7C801}"/>
              </a:ext>
            </a:extLst>
          </p:cNvPr>
          <p:cNvPicPr>
            <a:picLocks noChangeAspect="1"/>
          </p:cNvPicPr>
          <p:nvPr/>
        </p:nvPicPr>
        <p:blipFill>
          <a:blip r:embed="rId4"/>
          <a:stretch>
            <a:fillRect/>
          </a:stretch>
        </p:blipFill>
        <p:spPr>
          <a:xfrm>
            <a:off x="352003" y="1390568"/>
            <a:ext cx="11487993" cy="4361120"/>
          </a:xfrm>
          <a:prstGeom prst="rect">
            <a:avLst/>
          </a:prstGeom>
        </p:spPr>
      </p:pic>
    </p:spTree>
    <p:extLst>
      <p:ext uri="{BB962C8B-B14F-4D97-AF65-F5344CB8AC3E}">
        <p14:creationId xmlns:p14="http://schemas.microsoft.com/office/powerpoint/2010/main" val="3084775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XRUYQT3274NZ-880339284-212</_dlc_DocId>
    <_dlc_DocIdUrl xmlns="b22f8f74-215c-4154-9939-bd29e4e8980e">
      <Url>https://supportservices.jobcorps.gov/disability/_layouts/15/DocIdRedir.aspx?ID=XRUYQT3274NZ-880339284-212</Url>
      <Description>XRUYQT3274NZ-880339284-212</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F7246F6-2247-478A-9700-C0008CABC128}">
  <ds:schemaRefs>
    <ds:schemaRef ds:uri="http://purl.org/dc/terms/"/>
    <ds:schemaRef ds:uri="http://schemas.openxmlformats.org/package/2006/metadata/core-properties"/>
    <ds:schemaRef ds:uri="http://schemas.microsoft.com/office/infopath/2007/PartnerControls"/>
    <ds:schemaRef ds:uri="http://purl.org/dc/elements/1.1/"/>
    <ds:schemaRef ds:uri="1cf800eb-8661-4bd0-a948-96119a7a8684"/>
    <ds:schemaRef ds:uri="http://schemas.microsoft.com/office/2006/metadata/properties"/>
    <ds:schemaRef ds:uri="http://schemas.microsoft.com/office/2006/documentManagement/types"/>
    <ds:schemaRef ds:uri="721a4254-37aa-4b5c-aa84-ee537e0c3488"/>
    <ds:schemaRef ds:uri="http://www.w3.org/XML/1998/namespace"/>
    <ds:schemaRef ds:uri="http://purl.org/dc/dcmitype/"/>
  </ds:schemaRefs>
</ds:datastoreItem>
</file>

<file path=customXml/itemProps2.xml><?xml version="1.0" encoding="utf-8"?>
<ds:datastoreItem xmlns:ds="http://schemas.openxmlformats.org/officeDocument/2006/customXml" ds:itemID="{8613C55E-9117-4131-8FC0-E727F6156D12}">
  <ds:schemaRefs>
    <ds:schemaRef ds:uri="http://schemas.microsoft.com/sharepoint/v3/contenttype/forms"/>
  </ds:schemaRefs>
</ds:datastoreItem>
</file>

<file path=customXml/itemProps3.xml><?xml version="1.0" encoding="utf-8"?>
<ds:datastoreItem xmlns:ds="http://schemas.openxmlformats.org/officeDocument/2006/customXml" ds:itemID="{35E5C5EB-3062-4F28-A345-775F1827ED42}"/>
</file>

<file path=customXml/itemProps4.xml><?xml version="1.0" encoding="utf-8"?>
<ds:datastoreItem xmlns:ds="http://schemas.openxmlformats.org/officeDocument/2006/customXml" ds:itemID="{00D3F6DC-E868-4319-B453-956BDFEBFBF7}"/>
</file>

<file path=docProps/app.xml><?xml version="1.0" encoding="utf-8"?>
<Properties xmlns="http://schemas.openxmlformats.org/officeDocument/2006/extended-properties" xmlns:vt="http://schemas.openxmlformats.org/officeDocument/2006/docPropsVTypes">
  <TotalTime>0</TotalTime>
  <Words>9304</Words>
  <Application>Microsoft Office PowerPoint</Application>
  <PresentationFormat>Widescreen</PresentationFormat>
  <Paragraphs>685</Paragraphs>
  <Slides>45</Slides>
  <Notes>45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맑은 고딕</vt:lpstr>
      <vt:lpstr>TimesNewRomanPS-ItalicMT</vt:lpstr>
      <vt:lpstr>TimesNewRomanPSMT</vt:lpstr>
      <vt:lpstr>Aptos</vt:lpstr>
      <vt:lpstr>Arial</vt:lpstr>
      <vt:lpstr>Calibri</vt:lpstr>
      <vt:lpstr>Calibri Light</vt:lpstr>
      <vt:lpstr>Tahoma</vt:lpstr>
      <vt:lpstr>Times New Roman</vt:lpstr>
      <vt:lpstr>Verdana Pro Black</vt:lpstr>
      <vt:lpstr>Wingdings</vt:lpstr>
      <vt:lpstr>Office Theme</vt:lpstr>
      <vt:lpstr>Maintaining and Managing  Applicant File Review (AFR) Tracking</vt:lpstr>
      <vt:lpstr>PowerPoint Presentation</vt:lpstr>
      <vt:lpstr>Center File Review Tracking Log (CFRTL)</vt:lpstr>
      <vt:lpstr>PowerPoint Presentation</vt:lpstr>
      <vt:lpstr>Confidential Information Within the Log</vt:lpstr>
      <vt:lpstr>Responsibilities of Records Staff</vt:lpstr>
      <vt:lpstr>PowerPoint Presentation</vt:lpstr>
      <vt:lpstr>Center File Review Tracking Log </vt:lpstr>
      <vt:lpstr>Sample Center File Review Tracking Log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Instructions and Guidance Embedded in Log</vt:lpstr>
      <vt:lpstr>Center File Review Tracking Log Comments Acceptable or Unacceptable?</vt:lpstr>
      <vt:lpstr>Recommending Denial of Enrollment </vt:lpstr>
      <vt:lpstr>PowerPoint Presentation</vt:lpstr>
      <vt:lpstr>PowerPoint Presentation</vt:lpstr>
      <vt:lpstr>PowerPoint Presentation</vt:lpstr>
      <vt:lpstr>PowerPoint Presentation</vt:lpstr>
      <vt:lpstr>Other Possible Applicant File Review Outcomes</vt:lpstr>
      <vt:lpstr>PowerPoint Presentation</vt:lpstr>
      <vt:lpstr>PowerPoint Presentation</vt:lpstr>
      <vt:lpstr>PowerPoint Presentation</vt:lpstr>
      <vt:lpstr>PowerPoint Presentation</vt:lpstr>
      <vt:lpstr>PowerPoint Presentation</vt:lpstr>
      <vt:lpstr>PowerPoint Presentation</vt:lpstr>
      <vt:lpstr>Center Applicant File Review Form (CAFR) and the Wellness Tracking Log (WTL) </vt:lpstr>
      <vt:lpstr>Center Applicant  File Review  (CAFR) Form Form 1-06</vt:lpstr>
      <vt:lpstr>PowerPoint Presentation</vt:lpstr>
      <vt:lpstr>PowerPoint Presentation</vt:lpstr>
      <vt:lpstr>PowerPoint Presentation</vt:lpstr>
      <vt:lpstr>PowerPoint Presentation</vt:lpstr>
      <vt:lpstr>What Do You Think? Connecting the Center Applicant File Review Form Information to the Information on the Tracking Logs</vt:lpstr>
      <vt:lpstr>Documenting Outcomes</vt:lpstr>
      <vt:lpstr>More Review of Comments on Wellness Tracking Log</vt:lpstr>
      <vt:lpstr>CFRTL Review</vt:lpstr>
      <vt:lpstr>CFRTL Examples</vt:lpstr>
      <vt:lpstr>Resources </vt:lpstr>
      <vt:lpstr>Job Corps Disability Support Services Website https://supportservices.jobcorps.gov/disability/Pages/default.aspx</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Maintaining and Managing  Applicant File Review (AFR) Tracking</dc:title>
  <dc:creator/>
  <cp:revision>1</cp:revision>
  <dcterms:created xsi:type="dcterms:W3CDTF">2019-03-11T17:07:13Z</dcterms:created>
  <dcterms:modified xsi:type="dcterms:W3CDTF">2024-12-10T17:58:36Z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1e0a89c8-ac02-4e96-938b-2c696c02c308</vt:lpwstr>
  </property>
</Properties>
</file>