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35.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1.xml" ContentType="application/vnd.openxmlformats-officedocument.customXmlProperties+xml"/>
  <Override PartName="/ppt/revisionInfo.xml" ContentType="application/vnd.ms-powerpoint.revisioninfo+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 id="2147483667" r:id="rId5"/>
  </p:sldMasterIdLst>
  <p:notesMasterIdLst>
    <p:notesMasterId r:id="rId51"/>
  </p:notesMasterIdLst>
  <p:sldIdLst>
    <p:sldId id="256" r:id="rId6"/>
    <p:sldId id="1013" r:id="rId7"/>
    <p:sldId id="261" r:id="rId8"/>
    <p:sldId id="662" r:id="rId9"/>
    <p:sldId id="292" r:id="rId10"/>
    <p:sldId id="656" r:id="rId11"/>
    <p:sldId id="666" r:id="rId12"/>
    <p:sldId id="270" r:id="rId13"/>
    <p:sldId id="288" r:id="rId14"/>
    <p:sldId id="651" r:id="rId15"/>
    <p:sldId id="678" r:id="rId16"/>
    <p:sldId id="681" r:id="rId17"/>
    <p:sldId id="682" r:id="rId18"/>
    <p:sldId id="683" r:id="rId19"/>
    <p:sldId id="686" r:id="rId20"/>
    <p:sldId id="1008" r:id="rId21"/>
    <p:sldId id="685" r:id="rId22"/>
    <p:sldId id="687" r:id="rId23"/>
    <p:sldId id="1068" r:id="rId24"/>
    <p:sldId id="1077" r:id="rId25"/>
    <p:sldId id="674" r:id="rId26"/>
    <p:sldId id="1070" r:id="rId27"/>
    <p:sldId id="287" r:id="rId28"/>
    <p:sldId id="271" r:id="rId29"/>
    <p:sldId id="428" r:id="rId30"/>
    <p:sldId id="690" r:id="rId31"/>
    <p:sldId id="1076" r:id="rId32"/>
    <p:sldId id="665" r:id="rId33"/>
    <p:sldId id="284" r:id="rId34"/>
    <p:sldId id="1073" r:id="rId35"/>
    <p:sldId id="1034" r:id="rId36"/>
    <p:sldId id="267" r:id="rId37"/>
    <p:sldId id="1033" r:id="rId38"/>
    <p:sldId id="1012" r:id="rId39"/>
    <p:sldId id="1010" r:id="rId40"/>
    <p:sldId id="272" r:id="rId41"/>
    <p:sldId id="927" r:id="rId42"/>
    <p:sldId id="290" r:id="rId43"/>
    <p:sldId id="1011" r:id="rId44"/>
    <p:sldId id="924" r:id="rId45"/>
    <p:sldId id="1067" r:id="rId46"/>
    <p:sldId id="1039" r:id="rId47"/>
    <p:sldId id="1001" r:id="rId48"/>
    <p:sldId id="1007" r:id="rId49"/>
    <p:sldId id="28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69A"/>
    <a:srgbClr val="8DB9A6"/>
    <a:srgbClr val="646267"/>
    <a:srgbClr val="DFEAF5"/>
    <a:srgbClr val="D7D4CB"/>
    <a:srgbClr val="CFC6A5"/>
    <a:srgbClr val="B9C0C3"/>
    <a:srgbClr val="E8F0F8"/>
    <a:srgbClr val="DCE8F4"/>
    <a:srgbClr val="76828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0BD20-8E09-4C19-9946-FA9A08A9AA04}" v="4" dt="2024-11-04T13:33:54.5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886" autoAdjust="0"/>
  </p:normalViewPr>
  <p:slideViewPr>
    <p:cSldViewPr snapToGrid="0">
      <p:cViewPr varScale="1">
        <p:scale>
          <a:sx n="72" d="100"/>
          <a:sy n="72" d="100"/>
        </p:scale>
        <p:origin x="12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ustomXml" Target="../customXml/item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87C423-6720-401F-9419-E1D787572EE0}"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AE796-97CE-4335-9D88-5F0EBDF33482}" type="slidenum">
              <a:rPr lang="en-US" smtClean="0"/>
              <a:t>‹#›</a:t>
            </a:fld>
            <a:endParaRPr lang="en-US"/>
          </a:p>
        </p:txBody>
      </p:sp>
    </p:spTree>
    <p:extLst>
      <p:ext uri="{BB962C8B-B14F-4D97-AF65-F5344CB8AC3E}">
        <p14:creationId xmlns:p14="http://schemas.microsoft.com/office/powerpoint/2010/main" val="232825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Applicant File Review Orientation Series – Part 1a which is a comprehensive review of a center’s applicant file review policy considerations.</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1</a:t>
            </a:fld>
            <a:endParaRPr lang="en-US"/>
          </a:p>
        </p:txBody>
      </p:sp>
    </p:spTree>
    <p:extLst>
      <p:ext uri="{BB962C8B-B14F-4D97-AF65-F5344CB8AC3E}">
        <p14:creationId xmlns:p14="http://schemas.microsoft.com/office/powerpoint/2010/main" val="2177594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nSpc>
                <a:spcPct val="114000"/>
              </a:lnSpc>
            </a:pPr>
            <a:r>
              <a:rPr lang="en-US" dirty="0">
                <a:solidFill>
                  <a:schemeClr val="bg2">
                    <a:lumMod val="25000"/>
                  </a:schemeClr>
                </a:solidFill>
              </a:rPr>
              <a:t>If the documentation </a:t>
            </a:r>
            <a:r>
              <a:rPr lang="en-US" b="1" u="sng" dirty="0">
                <a:solidFill>
                  <a:schemeClr val="bg2">
                    <a:lumMod val="25000"/>
                  </a:schemeClr>
                </a:solidFill>
              </a:rPr>
              <a:t>supports</a:t>
            </a:r>
            <a:r>
              <a:rPr lang="en-US" dirty="0">
                <a:solidFill>
                  <a:schemeClr val="bg2">
                    <a:lumMod val="25000"/>
                  </a:schemeClr>
                </a:solidFill>
              </a:rPr>
              <a:t> that the individual is a person with a disability, </a:t>
            </a:r>
            <a:r>
              <a:rPr lang="en-US" b="1" dirty="0">
                <a:solidFill>
                  <a:schemeClr val="bg2">
                    <a:lumMod val="25000"/>
                  </a:schemeClr>
                </a:solidFill>
              </a:rPr>
              <a:t>the file review process continues</a:t>
            </a:r>
            <a:r>
              <a:rPr lang="en-US" dirty="0">
                <a:solidFill>
                  <a:schemeClr val="bg2">
                    <a:lumMod val="25000"/>
                  </a:schemeClr>
                </a:solidFill>
              </a:rPr>
              <a:t>.</a:t>
            </a:r>
          </a:p>
          <a:p>
            <a:pPr marL="0" lvl="1">
              <a:lnSpc>
                <a:spcPct val="114000"/>
              </a:lnSpc>
            </a:pPr>
            <a:endParaRPr lang="en-US" dirty="0">
              <a:solidFill>
                <a:schemeClr val="bg2">
                  <a:lumMod val="25000"/>
                </a:schemeClr>
              </a:solidFill>
            </a:endParaRPr>
          </a:p>
          <a:p>
            <a:pPr marL="0" lvl="1">
              <a:lnSpc>
                <a:spcPct val="114000"/>
              </a:lnSpc>
            </a:pPr>
            <a:r>
              <a:rPr lang="en-US" dirty="0">
                <a:solidFill>
                  <a:schemeClr val="bg2">
                    <a:lumMod val="25000"/>
                  </a:schemeClr>
                </a:solidFill>
              </a:rPr>
              <a:t>If there is </a:t>
            </a:r>
            <a:r>
              <a:rPr lang="en-US" b="1" u="sng" dirty="0">
                <a:solidFill>
                  <a:schemeClr val="bg2">
                    <a:lumMod val="25000"/>
                  </a:schemeClr>
                </a:solidFill>
              </a:rPr>
              <a:t>no documentation</a:t>
            </a:r>
            <a:r>
              <a:rPr lang="en-US" b="1" dirty="0">
                <a:solidFill>
                  <a:schemeClr val="bg2">
                    <a:lumMod val="25000"/>
                  </a:schemeClr>
                </a:solidFill>
              </a:rPr>
              <a:t> </a:t>
            </a:r>
            <a:r>
              <a:rPr lang="en-US" dirty="0">
                <a:solidFill>
                  <a:schemeClr val="bg2">
                    <a:lumMod val="25000"/>
                  </a:schemeClr>
                </a:solidFill>
              </a:rPr>
              <a:t>or the documentation </a:t>
            </a:r>
            <a:r>
              <a:rPr lang="en-US" b="1" u="sng" dirty="0">
                <a:solidFill>
                  <a:schemeClr val="bg2">
                    <a:lumMod val="25000"/>
                  </a:schemeClr>
                </a:solidFill>
              </a:rPr>
              <a:t>does not support</a:t>
            </a:r>
            <a:r>
              <a:rPr lang="en-US" b="1" dirty="0">
                <a:solidFill>
                  <a:schemeClr val="bg2">
                    <a:lumMod val="25000"/>
                  </a:schemeClr>
                </a:solidFill>
              </a:rPr>
              <a:t> </a:t>
            </a:r>
            <a:r>
              <a:rPr lang="en-US" dirty="0">
                <a:solidFill>
                  <a:schemeClr val="bg2">
                    <a:lumMod val="25000"/>
                  </a:schemeClr>
                </a:solidFill>
              </a:rPr>
              <a:t>that the individual is a person with a disability, give the applicant an opportunity to provide the documentation within the center’s file review timeframes. If the applicant does not provide documentation of disability, then the center </a:t>
            </a:r>
            <a:r>
              <a:rPr lang="en-US" b="1" u="sng" dirty="0">
                <a:solidFill>
                  <a:schemeClr val="bg2">
                    <a:lumMod val="25000"/>
                  </a:schemeClr>
                </a:solidFill>
              </a:rPr>
              <a:t>must upload </a:t>
            </a:r>
            <a:r>
              <a:rPr lang="en-US" dirty="0">
                <a:solidFill>
                  <a:schemeClr val="bg2">
                    <a:lumMod val="25000"/>
                  </a:schemeClr>
                </a:solidFill>
              </a:rPr>
              <a:t>the </a:t>
            </a:r>
            <a:r>
              <a:rPr lang="en-US" b="1" i="1" dirty="0">
                <a:solidFill>
                  <a:schemeClr val="bg2">
                    <a:lumMod val="25000"/>
                  </a:schemeClr>
                </a:solidFill>
              </a:rPr>
              <a:t>Center Recommendation of Denial Form for Age or Low Income Due to Disability Status </a:t>
            </a:r>
            <a:r>
              <a:rPr lang="en-US" b="0" i="0" dirty="0">
                <a:solidFill>
                  <a:schemeClr val="bg2">
                    <a:lumMod val="25000"/>
                  </a:schemeClr>
                </a:solidFill>
              </a:rPr>
              <a:t>found in Form 1-06 and select the Notify Regional Review in CIS within the Health E-Folder. There is a screenshot of this document in the upper right-hand corner of the slide.</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10</a:t>
            </a:fld>
            <a:endParaRPr lang="en-US"/>
          </a:p>
        </p:txBody>
      </p:sp>
    </p:spTree>
    <p:extLst>
      <p:ext uri="{BB962C8B-B14F-4D97-AF65-F5344CB8AC3E}">
        <p14:creationId xmlns:p14="http://schemas.microsoft.com/office/powerpoint/2010/main" val="2712025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spcBef>
                <a:spcPts val="600"/>
              </a:spcBef>
              <a:buClr>
                <a:srgbClr val="32669A"/>
              </a:buClr>
              <a:buFont typeface="Wingdings" panose="05000000000000000000" pitchFamily="2" charset="2"/>
              <a:buNone/>
            </a:pPr>
            <a:r>
              <a:rPr lang="en-US" sz="3200" dirty="0">
                <a:solidFill>
                  <a:schemeClr val="tx2">
                    <a:lumMod val="75000"/>
                    <a:lumOff val="25000"/>
                  </a:schemeClr>
                </a:solidFill>
              </a:rPr>
              <a:t>A Health Care Needs Assessment (HCNA) is conducted for an applicant if the </a:t>
            </a:r>
            <a:r>
              <a:rPr lang="en-US" sz="3200" b="1" dirty="0">
                <a:solidFill>
                  <a:schemeClr val="tx2">
                    <a:lumMod val="75000"/>
                    <a:lumOff val="25000"/>
                  </a:schemeClr>
                </a:solidFill>
              </a:rPr>
              <a:t>qualified health professional</a:t>
            </a:r>
            <a:r>
              <a:rPr lang="en-US" sz="3200" dirty="0">
                <a:solidFill>
                  <a:schemeClr val="tx2">
                    <a:lumMod val="75000"/>
                    <a:lumOff val="25000"/>
                  </a:schemeClr>
                </a:solidFill>
              </a:rPr>
              <a:t> on the FRT determines that: t</a:t>
            </a:r>
            <a:r>
              <a:rPr lang="en-US" sz="2800" dirty="0">
                <a:solidFill>
                  <a:schemeClr val="tx2">
                    <a:lumMod val="75000"/>
                    <a:lumOff val="25000"/>
                  </a:schemeClr>
                </a:solidFill>
              </a:rPr>
              <a:t>he applicant’s health care needs </a:t>
            </a:r>
            <a:r>
              <a:rPr lang="en-US" sz="2800" b="1" dirty="0">
                <a:solidFill>
                  <a:srgbClr val="32669A"/>
                </a:solidFill>
              </a:rPr>
              <a:t>may not be manageable through the basic healthcare services</a:t>
            </a:r>
            <a:r>
              <a:rPr lang="en-US" sz="2800" dirty="0">
                <a:solidFill>
                  <a:schemeClr val="tx2">
                    <a:lumMod val="75000"/>
                    <a:lumOff val="25000"/>
                  </a:schemeClr>
                </a:solidFill>
              </a:rPr>
              <a:t> provided for in Exhibit 2-4, Job Corps Basic Health Responsibilities. This is Form 2-05 in the PRH.</a:t>
            </a:r>
          </a:p>
          <a:p>
            <a:pPr marL="342900" indent="-342900">
              <a:lnSpc>
                <a:spcPct val="114000"/>
              </a:lnSpc>
              <a:spcBef>
                <a:spcPts val="600"/>
              </a:spcBef>
              <a:buClr>
                <a:srgbClr val="32669A"/>
              </a:buClr>
              <a:buFont typeface="Arial" panose="020B0604020202020204" pitchFamily="34" charset="0"/>
              <a:buChar char="•"/>
            </a:pPr>
            <a:endParaRPr lang="en-US" sz="2800" dirty="0">
              <a:solidFill>
                <a:schemeClr val="tx2">
                  <a:lumMod val="75000"/>
                  <a:lumOff val="25000"/>
                </a:schemeClr>
              </a:solidFill>
            </a:endParaRPr>
          </a:p>
          <a:p>
            <a:pPr marL="0" indent="0">
              <a:lnSpc>
                <a:spcPct val="114000"/>
              </a:lnSpc>
              <a:spcBef>
                <a:spcPts val="600"/>
              </a:spcBef>
              <a:buClr>
                <a:srgbClr val="32669A"/>
              </a:buClr>
              <a:buFont typeface="Arial" panose="020B0604020202020204" pitchFamily="34" charset="0"/>
              <a:buNone/>
            </a:pPr>
            <a:r>
              <a:rPr lang="en-US" sz="2800" dirty="0">
                <a:solidFill>
                  <a:schemeClr val="tx2">
                    <a:lumMod val="75000"/>
                    <a:lumOff val="25000"/>
                  </a:schemeClr>
                </a:solidFill>
              </a:rPr>
              <a:t>We will be talking more about the Health Care Needs Process during the Process section which will be on [insert day/date/time].</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11</a:t>
            </a:fld>
            <a:endParaRPr lang="en-US"/>
          </a:p>
        </p:txBody>
      </p:sp>
    </p:spTree>
    <p:extLst>
      <p:ext uri="{BB962C8B-B14F-4D97-AF65-F5344CB8AC3E}">
        <p14:creationId xmlns:p14="http://schemas.microsoft.com/office/powerpoint/2010/main" val="9345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spcBef>
                <a:spcPts val="600"/>
              </a:spcBef>
              <a:buClr>
                <a:srgbClr val="32669A"/>
              </a:buClr>
              <a:buFont typeface="Wingdings" panose="05000000000000000000" pitchFamily="2" charset="2"/>
              <a:buNone/>
            </a:pPr>
            <a:r>
              <a:rPr lang="en-US" dirty="0"/>
              <a:t>As a reminder, in 2017, there was a change to the legal definition of direct threat that removed threat to self. Direct threat is now only for direct threat to others. The Individualized Assessment of Possible Direct Threat (Form 2-04) is completed i</a:t>
            </a:r>
            <a:r>
              <a:rPr lang="en-US" sz="2800" dirty="0">
                <a:solidFill>
                  <a:schemeClr val="tx2">
                    <a:lumMod val="75000"/>
                    <a:lumOff val="25000"/>
                  </a:schemeClr>
                </a:solidFill>
              </a:rPr>
              <a:t>f the </a:t>
            </a:r>
            <a:r>
              <a:rPr lang="en-US" sz="2800" b="1" dirty="0">
                <a:solidFill>
                  <a:schemeClr val="tx2">
                    <a:lumMod val="75000"/>
                    <a:lumOff val="25000"/>
                  </a:schemeClr>
                </a:solidFill>
              </a:rPr>
              <a:t>qualified health professional</a:t>
            </a:r>
            <a:r>
              <a:rPr lang="en-US" sz="2800" dirty="0">
                <a:solidFill>
                  <a:schemeClr val="tx2">
                    <a:lumMod val="75000"/>
                    <a:lumOff val="25000"/>
                  </a:schemeClr>
                </a:solidFill>
              </a:rPr>
              <a:t> on the File Review Team determines that a</a:t>
            </a:r>
            <a:r>
              <a:rPr lang="en-US" sz="2400" dirty="0">
                <a:solidFill>
                  <a:schemeClr val="tx2">
                    <a:lumMod val="75000"/>
                    <a:lumOff val="25000"/>
                  </a:schemeClr>
                </a:solidFill>
              </a:rPr>
              <a:t>n applicant or student may pose a </a:t>
            </a:r>
            <a:r>
              <a:rPr lang="en-US" sz="2400" b="1" dirty="0">
                <a:solidFill>
                  <a:srgbClr val="32669A"/>
                </a:solidFill>
              </a:rPr>
              <a:t>significant risk of substantial harm to the health or safety of others </a:t>
            </a:r>
            <a:r>
              <a:rPr lang="en-US" sz="2400" dirty="0">
                <a:solidFill>
                  <a:schemeClr val="tx2">
                    <a:lumMod val="75000"/>
                    <a:lumOff val="25000"/>
                  </a:schemeClr>
                </a:solidFill>
              </a:rPr>
              <a:t>that cannot be eliminated or reduced sufficiently by disability accommodations. </a:t>
            </a:r>
            <a:endParaRPr lang="en-US" sz="1400" b="1" dirty="0">
              <a:solidFill>
                <a:schemeClr val="tx2">
                  <a:lumMod val="75000"/>
                  <a:lumOff val="25000"/>
                </a:schemeClr>
              </a:solidFill>
              <a:latin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12</a:t>
            </a:fld>
            <a:endParaRPr lang="en-US"/>
          </a:p>
        </p:txBody>
      </p:sp>
    </p:spTree>
    <p:extLst>
      <p:ext uri="{BB962C8B-B14F-4D97-AF65-F5344CB8AC3E}">
        <p14:creationId xmlns:p14="http://schemas.microsoft.com/office/powerpoint/2010/main" val="811175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spcBef>
                <a:spcPts val="600"/>
              </a:spcBef>
              <a:buClr>
                <a:srgbClr val="32669A"/>
              </a:buClr>
              <a:buFont typeface="Wingdings" panose="05000000000000000000" pitchFamily="2" charset="2"/>
              <a:buNone/>
            </a:pPr>
            <a:r>
              <a:rPr lang="en-US" dirty="0"/>
              <a:t>A withdrawal of application is relatively straightforward in that if an </a:t>
            </a:r>
            <a:r>
              <a:rPr lang="en-US" sz="1200" dirty="0">
                <a:solidFill>
                  <a:schemeClr val="tx2">
                    <a:lumMod val="75000"/>
                    <a:lumOff val="25000"/>
                  </a:schemeClr>
                </a:solidFill>
              </a:rPr>
              <a:t>applicant </a:t>
            </a:r>
            <a:r>
              <a:rPr lang="en-US" sz="1200" b="1" dirty="0">
                <a:solidFill>
                  <a:srgbClr val="32669A"/>
                </a:solidFill>
              </a:rPr>
              <a:t>is no longer interested </a:t>
            </a:r>
            <a:r>
              <a:rPr lang="en-US" sz="1200" dirty="0">
                <a:solidFill>
                  <a:schemeClr val="tx2">
                    <a:lumMod val="75000"/>
                    <a:lumOff val="25000"/>
                  </a:schemeClr>
                </a:solidFill>
              </a:rPr>
              <a:t>in attending Job Corps and </a:t>
            </a:r>
            <a:r>
              <a:rPr lang="en-US" sz="1200" b="1" dirty="0">
                <a:solidFill>
                  <a:srgbClr val="32669A"/>
                </a:solidFill>
              </a:rPr>
              <a:t>withdraws their application</a:t>
            </a:r>
            <a:r>
              <a:rPr lang="en-US" sz="1200" dirty="0">
                <a:solidFill>
                  <a:schemeClr val="tx2">
                    <a:lumMod val="75000"/>
                    <a:lumOff val="25000"/>
                  </a:schemeClr>
                </a:solidFill>
              </a:rPr>
              <a:t>, the applicant file should be electronically returned to Admissions Services. </a:t>
            </a:r>
            <a:r>
              <a:rPr lang="en-US" sz="1100" dirty="0">
                <a:solidFill>
                  <a:schemeClr val="tx2">
                    <a:lumMod val="75000"/>
                    <a:lumOff val="25000"/>
                  </a:schemeClr>
                </a:solidFill>
              </a:rPr>
              <a:t>If the withdrawal request was made in writing, hard copy or electronically, copies of the withdrawal request must be maintained.</a:t>
            </a:r>
            <a:endParaRPr lang="en-US" sz="1100" b="1" dirty="0">
              <a:solidFill>
                <a:schemeClr val="tx2">
                  <a:lumMod val="75000"/>
                  <a:lumOff val="25000"/>
                </a:schemeClr>
              </a:solidFill>
              <a:latin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13</a:t>
            </a:fld>
            <a:endParaRPr lang="en-US"/>
          </a:p>
        </p:txBody>
      </p:sp>
    </p:spTree>
    <p:extLst>
      <p:ext uri="{BB962C8B-B14F-4D97-AF65-F5344CB8AC3E}">
        <p14:creationId xmlns:p14="http://schemas.microsoft.com/office/powerpoint/2010/main" val="2845151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difference between an incomplete application and a withdrawal of application? As we just discussed, a withdrawal of application occurs when an applicant has withdrawn their interest in attending Job Corps. An incomplete application is when the center FRT is unable to complete a required component of the applicant file review process, meaning either an inability to reach the applicant to complete the clinical interview or the interactive disability accommodation process. </a:t>
            </a:r>
          </a:p>
          <a:p>
            <a:endParaRPr lang="en-US" dirty="0"/>
          </a:p>
          <a:p>
            <a:pPr marL="457200" indent="-457200">
              <a:lnSpc>
                <a:spcPct val="114000"/>
              </a:lnSpc>
              <a:spcBef>
                <a:spcPts val="600"/>
              </a:spcBef>
              <a:buClr>
                <a:srgbClr val="32669A"/>
              </a:buClr>
              <a:buFont typeface="Wingdings" panose="05000000000000000000" pitchFamily="2" charset="2"/>
              <a:buChar char="§"/>
            </a:pPr>
            <a:r>
              <a:rPr lang="en-US" sz="2800" dirty="0">
                <a:solidFill>
                  <a:schemeClr val="tx2">
                    <a:lumMod val="75000"/>
                    <a:lumOff val="25000"/>
                  </a:schemeClr>
                </a:solidFill>
              </a:rPr>
              <a:t>If the center is </a:t>
            </a:r>
            <a:r>
              <a:rPr lang="en-US" sz="2800" b="1" dirty="0">
                <a:solidFill>
                  <a:srgbClr val="32669A"/>
                </a:solidFill>
              </a:rPr>
              <a:t>unable to reach the applicant to complete the clinical review interview or the interactive disability accommodation process, </a:t>
            </a:r>
            <a:r>
              <a:rPr lang="en-US" sz="2800" dirty="0">
                <a:solidFill>
                  <a:schemeClr val="tx2">
                    <a:lumMod val="75000"/>
                    <a:lumOff val="25000"/>
                  </a:schemeClr>
                </a:solidFill>
              </a:rPr>
              <a:t>the File Review Team (FRT) must:</a:t>
            </a:r>
          </a:p>
          <a:p>
            <a:pPr marL="914400" lvl="1" indent="-457200">
              <a:spcBef>
                <a:spcPts val="600"/>
              </a:spcBef>
              <a:buClr>
                <a:srgbClr val="32669A"/>
              </a:buClr>
              <a:buFont typeface="+mj-lt"/>
              <a:buAutoNum type="arabicPeriod"/>
            </a:pPr>
            <a:r>
              <a:rPr lang="en-US" sz="2400" dirty="0">
                <a:solidFill>
                  <a:schemeClr val="tx2">
                    <a:lumMod val="75000"/>
                    <a:lumOff val="25000"/>
                  </a:schemeClr>
                </a:solidFill>
              </a:rPr>
              <a:t>Have attempted to contact the applicant at least twice.</a:t>
            </a:r>
          </a:p>
          <a:p>
            <a:pPr marL="914400" lvl="1" indent="-457200">
              <a:spcBef>
                <a:spcPts val="600"/>
              </a:spcBef>
              <a:buClr>
                <a:srgbClr val="32669A"/>
              </a:buClr>
              <a:buFont typeface="+mj-lt"/>
              <a:buAutoNum type="arabicPeriod"/>
            </a:pPr>
            <a:r>
              <a:rPr lang="en-US" sz="2400" dirty="0">
                <a:ln w="19050">
                  <a:noFill/>
                  <a:round/>
                </a:ln>
                <a:solidFill>
                  <a:schemeClr val="tx2">
                    <a:lumMod val="75000"/>
                    <a:lumOff val="25000"/>
                  </a:schemeClr>
                </a:solidFill>
                <a:ea typeface="Tahoma" panose="020B0604030504040204" pitchFamily="34" charset="0"/>
                <a:cs typeface="Segoe UI" panose="020B0502040204020203" pitchFamily="34" charset="0"/>
              </a:rPr>
              <a:t>Contact Admissions Services to see if they can reach the applicant if unable to reach the applicant after 2 attempts.</a:t>
            </a:r>
          </a:p>
          <a:p>
            <a:pPr marL="914400" lvl="1" indent="-457200">
              <a:spcBef>
                <a:spcPts val="600"/>
              </a:spcBef>
              <a:buClr>
                <a:srgbClr val="32669A"/>
              </a:buClr>
              <a:buFont typeface="+mj-lt"/>
              <a:buAutoNum type="arabicPeriod"/>
            </a:pPr>
            <a:r>
              <a:rPr lang="en-US" sz="2400" dirty="0">
                <a:ln w="19050">
                  <a:noFill/>
                  <a:round/>
                </a:ln>
                <a:solidFill>
                  <a:schemeClr val="tx2">
                    <a:lumMod val="75000"/>
                    <a:lumOff val="25000"/>
                  </a:schemeClr>
                </a:solidFill>
                <a:ea typeface="Tahoma"/>
                <a:cs typeface="Segoe UI"/>
              </a:rPr>
              <a:t>Document each attempted contact in an applicant contact log or the Center File Review Tracking Log (CFRTL). </a:t>
            </a:r>
            <a:endParaRPr lang="en-US" sz="2400" dirty="0">
              <a:ln w="19050">
                <a:noFill/>
                <a:round/>
              </a:ln>
              <a:solidFill>
                <a:schemeClr val="tx2">
                  <a:lumMod val="75000"/>
                  <a:lumOff val="25000"/>
                </a:schemeClr>
              </a:solidFill>
              <a:ea typeface="Tahoma" panose="020B0604030504040204" pitchFamily="34" charset="0"/>
              <a:cs typeface="Segoe UI" panose="020B0502040204020203" pitchFamily="34" charset="0"/>
            </a:endParaRPr>
          </a:p>
          <a:p>
            <a:pPr marL="1371600" lvl="2" indent="-457200">
              <a:spcBef>
                <a:spcPts val="600"/>
              </a:spcBef>
              <a:buClr>
                <a:srgbClr val="32669A"/>
              </a:buClr>
              <a:buFont typeface="Arial" panose="020B0604020202020204" pitchFamily="34" charset="0"/>
              <a:buChar char="•"/>
            </a:pPr>
            <a:r>
              <a:rPr lang="en-US" sz="2000" dirty="0">
                <a:solidFill>
                  <a:schemeClr val="tx2">
                    <a:lumMod val="75000"/>
                    <a:lumOff val="25000"/>
                  </a:schemeClr>
                </a:solidFill>
              </a:rPr>
              <a:t>Maintain a copy of the applicant contact log if not documented in the CFRTL. </a:t>
            </a:r>
          </a:p>
          <a:p>
            <a:r>
              <a:rPr lang="en-US" dirty="0"/>
              <a:t>If the center FRT in collaboration with Admissions Services staff is unable to contact the applicant, the applicant file is returned electronically to Admissions Services.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75000"/>
                    <a:lumOff val="25000"/>
                  </a:schemeClr>
                </a:solidFill>
              </a:rPr>
              <a:t>If the application is in </a:t>
            </a:r>
            <a:r>
              <a:rPr lang="en-US" sz="1200" b="1" dirty="0">
                <a:solidFill>
                  <a:srgbClr val="32669A"/>
                </a:solidFill>
              </a:rPr>
              <a:t>regional review</a:t>
            </a:r>
            <a:r>
              <a:rPr lang="en-US" sz="1200" dirty="0">
                <a:solidFill>
                  <a:schemeClr val="tx2">
                    <a:lumMod val="75000"/>
                    <a:lumOff val="25000"/>
                  </a:schemeClr>
                </a:solidFill>
              </a:rPr>
              <a:t>, the center must NOT return the file electronically to Admissions Services because the outcome of the application review is now in the purview of the Regional Office. The center must notify the regional reviewer via email and upload any supporting documentation including the applicant contact log into the Wellness and Accommodation E-Folder labeled “Other.”</a:t>
            </a:r>
            <a:endParaRPr lang="en-US" sz="1200" b="1" dirty="0">
              <a:solidFill>
                <a:schemeClr val="tx2">
                  <a:lumMod val="75000"/>
                  <a:lumOff val="25000"/>
                </a:schemeClr>
              </a:solidFill>
              <a:latin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14</a:t>
            </a:fld>
            <a:endParaRPr lang="en-US"/>
          </a:p>
        </p:txBody>
      </p:sp>
    </p:spTree>
    <p:extLst>
      <p:ext uri="{BB962C8B-B14F-4D97-AF65-F5344CB8AC3E}">
        <p14:creationId xmlns:p14="http://schemas.microsoft.com/office/powerpoint/2010/main" val="2149059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spcBef>
                <a:spcPts val="600"/>
              </a:spcBef>
              <a:buClr>
                <a:srgbClr val="32669A"/>
              </a:buClr>
              <a:buFont typeface="Wingdings" panose="05000000000000000000" pitchFamily="2" charset="2"/>
              <a:buNone/>
            </a:pPr>
            <a:r>
              <a:rPr lang="en-US" dirty="0"/>
              <a:t>Error in the Initial Eligibility Process. This has been an informal category in the past and not included in the PRH. This outcome should only occur very rarely and is different than a “new information” recommendation of denial. </a:t>
            </a:r>
            <a:r>
              <a:rPr lang="en-US" sz="1200" dirty="0">
                <a:solidFill>
                  <a:schemeClr val="tx2">
                    <a:lumMod val="75000"/>
                    <a:lumOff val="25000"/>
                  </a:schemeClr>
                </a:solidFill>
              </a:rPr>
              <a:t>If the center FRT identifies a </a:t>
            </a:r>
            <a:r>
              <a:rPr lang="en-US" sz="1200" b="1" dirty="0">
                <a:solidFill>
                  <a:schemeClr val="tx2">
                    <a:lumMod val="75000"/>
                    <a:lumOff val="25000"/>
                  </a:schemeClr>
                </a:solidFill>
              </a:rPr>
              <a:t>potential eligibility concern</a:t>
            </a:r>
            <a:r>
              <a:rPr lang="en-US" sz="1200" dirty="0">
                <a:solidFill>
                  <a:schemeClr val="tx2">
                    <a:lumMod val="75000"/>
                    <a:lumOff val="25000"/>
                  </a:schemeClr>
                </a:solidFill>
              </a:rPr>
              <a:t> that occurred as a potential error in the </a:t>
            </a:r>
            <a:r>
              <a:rPr lang="en-US" sz="1200" b="1" dirty="0">
                <a:solidFill>
                  <a:srgbClr val="32669A"/>
                </a:solidFill>
              </a:rPr>
              <a:t>initial</a:t>
            </a:r>
            <a:r>
              <a:rPr lang="en-US" sz="1200" dirty="0">
                <a:solidFill>
                  <a:schemeClr val="tx2">
                    <a:lumMod val="75000"/>
                    <a:lumOff val="25000"/>
                  </a:schemeClr>
                </a:solidFill>
              </a:rPr>
              <a:t> </a:t>
            </a:r>
            <a:r>
              <a:rPr lang="en-US" sz="1200" b="1" dirty="0">
                <a:solidFill>
                  <a:srgbClr val="32669A"/>
                </a:solidFill>
              </a:rPr>
              <a:t>eligibility review process</a:t>
            </a:r>
            <a:r>
              <a:rPr lang="en-US" sz="1200" dirty="0">
                <a:solidFill>
                  <a:schemeClr val="tx2">
                    <a:lumMod val="75000"/>
                    <a:lumOff val="25000"/>
                  </a:schemeClr>
                </a:solidFill>
              </a:rPr>
              <a:t>, then the center should contact the Program Manager for guidance. If the initial eligibility determination was made in error as determined by the respective Regional Office, then the file may be returned to Admissions Services.</a:t>
            </a:r>
          </a:p>
          <a:p>
            <a:pPr marL="0" indent="0">
              <a:lnSpc>
                <a:spcPct val="114000"/>
              </a:lnSpc>
              <a:spcBef>
                <a:spcPts val="600"/>
              </a:spcBef>
              <a:buClr>
                <a:srgbClr val="32669A"/>
              </a:buClr>
              <a:buFont typeface="Wingdings" panose="05000000000000000000" pitchFamily="2" charset="2"/>
              <a:buNone/>
            </a:pPr>
            <a:endParaRPr lang="en-US" sz="1200" b="1" dirty="0">
              <a:solidFill>
                <a:schemeClr val="tx2">
                  <a:lumMod val="75000"/>
                  <a:lumOff val="25000"/>
                </a:schemeClr>
              </a:solidFill>
              <a:latin typeface="Calibri Light" panose="020F0302020204030204" pitchFamily="34" charset="0"/>
            </a:endParaRPr>
          </a:p>
          <a:p>
            <a:pPr marL="0" marR="0" lvl="0" indent="0" algn="l" defTabSz="914400" rtl="0" eaLnBrk="1" fontAlgn="auto" latinLnBrk="0" hangingPunct="1">
              <a:lnSpc>
                <a:spcPct val="114000"/>
              </a:lnSpc>
              <a:spcBef>
                <a:spcPts val="600"/>
              </a:spcBef>
              <a:spcAft>
                <a:spcPts val="0"/>
              </a:spcAft>
              <a:buClr>
                <a:srgbClr val="32669A"/>
              </a:buClr>
              <a:buSzTx/>
              <a:buFont typeface="Wingdings" panose="05000000000000000000" pitchFamily="2" charset="2"/>
              <a:buNone/>
              <a:tabLst/>
              <a:defRPr/>
            </a:pPr>
            <a:r>
              <a:rPr lang="en-US" b="1" dirty="0">
                <a:solidFill>
                  <a:srgbClr val="32669A"/>
                </a:solidFill>
              </a:rPr>
              <a:t>What is the difference between “new information” that may make an individual now ineligible for the program and an error in the initial eligibility process?</a:t>
            </a:r>
            <a:endParaRPr lang="en-US" b="1" dirty="0">
              <a:solidFill>
                <a:srgbClr val="32669A"/>
              </a:solidFill>
              <a:cs typeface="Calibri"/>
            </a:endParaRPr>
          </a:p>
          <a:p>
            <a:pPr marL="0" marR="0" lvl="0" indent="0" algn="l" defTabSz="914400" rtl="0" eaLnBrk="1" fontAlgn="auto" latinLnBrk="0" hangingPunct="1">
              <a:lnSpc>
                <a:spcPct val="114000"/>
              </a:lnSpc>
              <a:spcBef>
                <a:spcPts val="600"/>
              </a:spcBef>
              <a:spcAft>
                <a:spcPts val="0"/>
              </a:spcAft>
              <a:buClr>
                <a:srgbClr val="32669A"/>
              </a:buClr>
              <a:buSzTx/>
              <a:buFont typeface="Wingdings" panose="05000000000000000000" pitchFamily="2" charset="2"/>
              <a:buNone/>
              <a:tabLst/>
              <a:defRPr/>
            </a:pPr>
            <a:r>
              <a:rPr lang="en-US" b="0" dirty="0">
                <a:solidFill>
                  <a:srgbClr val="32669A"/>
                </a:solidFill>
              </a:rPr>
              <a:t>Let’s compare these outcome types further.</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15</a:t>
            </a:fld>
            <a:endParaRPr lang="en-US"/>
          </a:p>
        </p:txBody>
      </p:sp>
    </p:spTree>
    <p:extLst>
      <p:ext uri="{BB962C8B-B14F-4D97-AF65-F5344CB8AC3E}">
        <p14:creationId xmlns:p14="http://schemas.microsoft.com/office/powerpoint/2010/main" val="1917499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differences between a new information recommendation of denial and a determination of a possible error in eligibility.</a:t>
            </a:r>
          </a:p>
          <a:p>
            <a:endParaRPr lang="en-US" dirty="0"/>
          </a:p>
          <a:p>
            <a:r>
              <a:rPr lang="en-US" b="1" dirty="0"/>
              <a:t>New Information</a:t>
            </a:r>
          </a:p>
          <a:p>
            <a:r>
              <a:rPr lang="en-US" b="1" dirty="0"/>
              <a:t>There are some key words that distinguish the differences between these two categories:</a:t>
            </a:r>
          </a:p>
          <a:p>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ko-KR" dirty="0">
                <a:solidFill>
                  <a:srgbClr val="646267"/>
                </a:solidFill>
              </a:rPr>
              <a:t>New information that makes the applicant </a:t>
            </a:r>
            <a:r>
              <a:rPr kumimoji="1" lang="en-US" altLang="ko-KR" b="1" u="sng" dirty="0">
                <a:solidFill>
                  <a:srgbClr val="646267"/>
                </a:solidFill>
              </a:rPr>
              <a:t>“newly” ineligible</a:t>
            </a:r>
            <a:r>
              <a:rPr kumimoji="1" lang="en-US" altLang="ko-KR" b="1" dirty="0">
                <a:solidFill>
                  <a:srgbClr val="646267"/>
                </a:solidFill>
              </a:rPr>
              <a:t>; </a:t>
            </a:r>
            <a:r>
              <a:rPr kumimoji="1" lang="en-US" altLang="ko-KR" dirty="0">
                <a:solidFill>
                  <a:srgbClr val="646267"/>
                </a:solidFill>
              </a:rPr>
              <a:t>information Admissions Services staff could not have known at the time of the original certification (e.g., incarceration occurs during center file review).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ko-KR" dirty="0">
                <a:solidFill>
                  <a:srgbClr val="646267"/>
                </a:solidFill>
              </a:rPr>
              <a:t>Center recommends denial of enrollment via </a:t>
            </a:r>
            <a:r>
              <a:rPr kumimoji="1" lang="en-US" altLang="ko-KR" i="1" dirty="0">
                <a:solidFill>
                  <a:srgbClr val="646267"/>
                </a:solidFill>
              </a:rPr>
              <a:t>Notify Regional Review </a:t>
            </a:r>
            <a:r>
              <a:rPr kumimoji="1" lang="en-US" altLang="ko-KR" dirty="0">
                <a:solidFill>
                  <a:srgbClr val="646267"/>
                </a:solidFill>
              </a:rPr>
              <a:t>in CIS.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ko-KR" dirty="0">
              <a:solidFill>
                <a:srgbClr val="646267"/>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ko-KR" b="1" dirty="0">
                <a:solidFill>
                  <a:srgbClr val="646267"/>
                </a:solidFill>
              </a:rPr>
              <a:t>Error in Eligibility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ko-KR" dirty="0">
                <a:solidFill>
                  <a:srgbClr val="646267"/>
                </a:solidFill>
              </a:rPr>
              <a:t>Center reviews information </a:t>
            </a:r>
            <a:r>
              <a:rPr kumimoji="1" lang="en-US" altLang="ko-KR" b="1" dirty="0">
                <a:solidFill>
                  <a:srgbClr val="646267"/>
                </a:solidFill>
              </a:rPr>
              <a:t>KNOWN</a:t>
            </a:r>
            <a:r>
              <a:rPr kumimoji="1" lang="en-US" altLang="ko-KR" dirty="0">
                <a:solidFill>
                  <a:srgbClr val="646267"/>
                </a:solidFill>
              </a:rPr>
              <a:t> by Admissions Services at the time of the initial eligibility certification and believes the applicant was </a:t>
            </a:r>
            <a:r>
              <a:rPr kumimoji="1" lang="en-US" altLang="ko-KR" b="1" dirty="0">
                <a:solidFill>
                  <a:srgbClr val="646267"/>
                </a:solidFill>
              </a:rPr>
              <a:t>never</a:t>
            </a:r>
            <a:r>
              <a:rPr kumimoji="1" lang="en-US" altLang="ko-KR" dirty="0">
                <a:solidFill>
                  <a:srgbClr val="646267"/>
                </a:solidFill>
              </a:rPr>
              <a:t> eligible.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ko-KR" dirty="0">
                <a:solidFill>
                  <a:srgbClr val="646267"/>
                </a:solidFill>
                <a:ea typeface="맑은 고딕"/>
              </a:rPr>
              <a:t>Center contacts (calls or emails) the DOL Program Manager for discussion/review.</a:t>
            </a:r>
            <a:endParaRPr lang="en-US" altLang="ko-KR" dirty="0">
              <a:solidFill>
                <a:srgbClr val="646267"/>
              </a:solidFill>
              <a:ea typeface="맑은 고딕"/>
              <a:cs typeface="Calibri"/>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16</a:t>
            </a:fld>
            <a:endParaRPr lang="en-US"/>
          </a:p>
        </p:txBody>
      </p:sp>
    </p:spTree>
    <p:extLst>
      <p:ext uri="{BB962C8B-B14F-4D97-AF65-F5344CB8AC3E}">
        <p14:creationId xmlns:p14="http://schemas.microsoft.com/office/powerpoint/2010/main" val="3777911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75000"/>
                    <a:lumOff val="25000"/>
                  </a:schemeClr>
                </a:solidFill>
              </a:rPr>
              <a:t>First, an applicant being in a residential setting or hospitalized does not mean that their file is automatically returned to Admissions Services! These applicants must be treated the same as all applicants.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75000"/>
                    <a:lumOff val="25000"/>
                  </a:schemeClr>
                </a:solidFill>
              </a:rPr>
              <a:t>If an applicant is in a treatment facility, residential program, or is currently hospitalized, the center FRT and/or Disability Accommodation Committee (DAC) must make at least </a:t>
            </a:r>
            <a:r>
              <a:rPr lang="en-US" sz="1200" b="1" u="sng" dirty="0">
                <a:solidFill>
                  <a:schemeClr val="tx2">
                    <a:lumMod val="75000"/>
                    <a:lumOff val="25000"/>
                  </a:schemeClr>
                </a:solidFill>
              </a:rPr>
              <a:t>two attempts </a:t>
            </a:r>
            <a:r>
              <a:rPr lang="en-US" sz="1200" dirty="0">
                <a:solidFill>
                  <a:schemeClr val="tx2">
                    <a:lumMod val="75000"/>
                    <a:lumOff val="25000"/>
                  </a:schemeClr>
                </a:solidFill>
              </a:rPr>
              <a:t>to contact the applicant using contact information provided in the applicant file in order to complete the applicant file review process and either make a determination of enrollment or recommend denial.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75000"/>
                    <a:lumOff val="25000"/>
                  </a:schemeClr>
                </a:solidFill>
              </a:rPr>
              <a:t>If the center can reach the applicant, the center may not return the applicant file to Admissions Services but must process the recommendation of enrollment or denial unless the applicant states that they wish to withdraw their application.</a:t>
            </a:r>
            <a:endParaRPr lang="en-US" sz="1200" b="1" dirty="0">
              <a:solidFill>
                <a:schemeClr val="tx2">
                  <a:lumMod val="75000"/>
                  <a:lumOff val="25000"/>
                </a:schemeClr>
              </a:solidFill>
              <a:latin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75000"/>
                    <a:lumOff val="25000"/>
                  </a:schemeClr>
                </a:solidFill>
              </a:rPr>
              <a:t>If the center is unable to reach the applicant, then the center must document the attempts to contact and then may electronically return the file to Admissions Services due to the inability to complete the application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lumMod val="75000"/>
                    <a:lumOff val="25000"/>
                  </a:schemeClr>
                </a:solidFill>
              </a:rPr>
              <a:t>What if the center is unable to reach the applicant but the file is in Regional Review?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lumMod val="75000"/>
                    <a:lumOff val="25000"/>
                  </a:schemeClr>
                </a:solidFill>
              </a:rPr>
              <a:t>Contact the Regional Reviewer and let them know that the center has been unable to reach the applicant to complete a required contact (usually a clinical interview or the disability accommodation process) and the Regional Reviewer will manage the next steps.</a:t>
            </a:r>
            <a:endParaRPr lang="en-US" sz="1200" b="0" dirty="0">
              <a:solidFill>
                <a:schemeClr val="tx2">
                  <a:lumMod val="75000"/>
                  <a:lumOff val="25000"/>
                </a:schemeClr>
              </a:solidFill>
              <a:cs typeface="Calibri"/>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17</a:t>
            </a:fld>
            <a:endParaRPr lang="en-US"/>
          </a:p>
        </p:txBody>
      </p:sp>
    </p:spTree>
    <p:extLst>
      <p:ext uri="{BB962C8B-B14F-4D97-AF65-F5344CB8AC3E}">
        <p14:creationId xmlns:p14="http://schemas.microsoft.com/office/powerpoint/2010/main" val="17308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category serves as a valuable reminder that applicant files may not be returned </a:t>
            </a:r>
            <a:r>
              <a:rPr lang="en-US" sz="1200" dirty="0">
                <a:solidFill>
                  <a:schemeClr val="tx2">
                    <a:lumMod val="75000"/>
                    <a:lumOff val="25000"/>
                  </a:schemeClr>
                </a:solidFill>
              </a:rPr>
              <a:t>to Admissions Services if </a:t>
            </a:r>
            <a:r>
              <a:rPr lang="en-US" sz="1200" b="1" dirty="0">
                <a:solidFill>
                  <a:srgbClr val="32669A"/>
                </a:solidFill>
              </a:rPr>
              <a:t>outside the scope </a:t>
            </a:r>
            <a:r>
              <a:rPr lang="en-US" sz="1200" dirty="0">
                <a:solidFill>
                  <a:schemeClr val="tx2">
                    <a:lumMod val="75000"/>
                    <a:lumOff val="25000"/>
                  </a:schemeClr>
                </a:solidFill>
              </a:rPr>
              <a:t>of or in </a:t>
            </a:r>
            <a:r>
              <a:rPr lang="en-US" sz="1200" b="1" dirty="0">
                <a:solidFill>
                  <a:srgbClr val="32669A"/>
                </a:solidFill>
              </a:rPr>
              <a:t>conflict with Job Corps policy</a:t>
            </a:r>
            <a:r>
              <a:rPr lang="en-US" sz="1200" dirty="0">
                <a:solidFill>
                  <a:schemeClr val="tx2">
                    <a:lumMod val="75000"/>
                    <a:lumOff val="25000"/>
                  </a:schemeClr>
                </a:solidFill>
              </a:rPr>
              <a:t>. </a:t>
            </a:r>
          </a:p>
          <a:p>
            <a:endParaRPr lang="en-US" sz="1200" dirty="0">
              <a:solidFill>
                <a:schemeClr val="tx2">
                  <a:lumMod val="75000"/>
                  <a:lumOff val="25000"/>
                </a:schemeClr>
              </a:solidFill>
            </a:endParaRPr>
          </a:p>
          <a:p>
            <a:r>
              <a:rPr lang="en-US" sz="1200" dirty="0">
                <a:solidFill>
                  <a:schemeClr val="tx2">
                    <a:lumMod val="75000"/>
                    <a:lumOff val="25000"/>
                  </a:schemeClr>
                </a:solidFill>
              </a:rPr>
              <a:t>Examples:</a:t>
            </a:r>
          </a:p>
          <a:p>
            <a:pPr marL="342900" indent="-342900">
              <a:buFont typeface="Arial" panose="020B0604020202020204" pitchFamily="34" charset="0"/>
              <a:buChar char="•"/>
            </a:pPr>
            <a:r>
              <a:rPr lang="en-US" sz="2000" dirty="0">
                <a:solidFill>
                  <a:schemeClr val="tx2">
                    <a:lumMod val="75000"/>
                    <a:lumOff val="25000"/>
                  </a:schemeClr>
                </a:solidFill>
              </a:rPr>
              <a:t>Returning a file requested by Admissions Services without knowing why it is being requested.</a:t>
            </a:r>
          </a:p>
          <a:p>
            <a:pPr marL="342900" lvl="0" indent="-342900">
              <a:lnSpc>
                <a:spcPct val="114000"/>
              </a:lnSpc>
              <a:spcBef>
                <a:spcPts val="600"/>
              </a:spcBef>
              <a:buClr>
                <a:srgbClr val="32669A"/>
              </a:buClr>
              <a:buFont typeface="Arial" panose="020B0604020202020204" pitchFamily="34" charset="0"/>
              <a:buChar char="•"/>
            </a:pPr>
            <a:r>
              <a:rPr lang="en-US" sz="2000" dirty="0">
                <a:solidFill>
                  <a:schemeClr val="tx2">
                    <a:lumMod val="75000"/>
                    <a:lumOff val="25000"/>
                  </a:schemeClr>
                </a:solidFill>
              </a:rPr>
              <a:t>Returning a file to Admissions Services that because applicant is incarcerated  instead of submitting as a recommendation of denial to the Regional Office.</a:t>
            </a:r>
          </a:p>
          <a:p>
            <a:pPr marL="342900" indent="-342900">
              <a:buFont typeface="Arial" panose="020B0604020202020204" pitchFamily="34" charset="0"/>
              <a:buChar char="•"/>
            </a:pPr>
            <a:endParaRPr lang="en-US" sz="2000" dirty="0">
              <a:solidFill>
                <a:schemeClr val="tx2">
                  <a:lumMod val="75000"/>
                  <a:lumOff val="25000"/>
                </a:schemeClr>
              </a:solidFill>
            </a:endParaRPr>
          </a:p>
          <a:p>
            <a:pPr marL="0" indent="0">
              <a:buFont typeface="Arial" panose="020B0604020202020204" pitchFamily="34" charset="0"/>
              <a:buNone/>
            </a:pPr>
            <a:r>
              <a:rPr lang="en-US" sz="2000" dirty="0">
                <a:solidFill>
                  <a:schemeClr val="tx2">
                    <a:lumMod val="75000"/>
                    <a:lumOff val="25000"/>
                  </a:schemeClr>
                </a:solidFill>
              </a:rPr>
              <a:t>Reasons for returning an application to Admissions must be clearly documented in the center’s File Review Tracking Log.</a:t>
            </a:r>
          </a:p>
          <a:p>
            <a:pPr marL="0" indent="0">
              <a:buFont typeface="Arial" panose="020B0604020202020204" pitchFamily="34" charset="0"/>
              <a:buNone/>
            </a:pPr>
            <a:endParaRPr lang="en-US" sz="2000" dirty="0">
              <a:solidFill>
                <a:schemeClr val="tx2">
                  <a:lumMod val="75000"/>
                  <a:lumOff val="25000"/>
                </a:schemeClr>
              </a:solidFill>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18</a:t>
            </a:fld>
            <a:endParaRPr lang="en-US"/>
          </a:p>
        </p:txBody>
      </p:sp>
    </p:spTree>
    <p:extLst>
      <p:ext uri="{BB962C8B-B14F-4D97-AF65-F5344CB8AC3E}">
        <p14:creationId xmlns:p14="http://schemas.microsoft.com/office/powerpoint/2010/main" val="738980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9B59D-BA0D-A7CC-520B-AECA94E7DB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497D2-7FBC-DAFE-541E-667CF40210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BFC9CE-B02A-8982-DFFD-159FC86022B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latin typeface="Arial" panose="020B0604020202020204" pitchFamily="34" charset="0"/>
                <a:cs typeface="Arial" panose="020B0604020202020204" pitchFamily="34" charset="0"/>
              </a:rPr>
              <a:t>Application </a:t>
            </a:r>
            <a:r>
              <a:rPr lang="en-US" altLang="ko-KR" sz="1200" dirty="0">
                <a:solidFill>
                  <a:srgbClr val="32669A"/>
                </a:solidFill>
                <a:latin typeface="Arial" panose="020B0604020202020204" pitchFamily="34" charset="0"/>
                <a:cs typeface="Arial" panose="020B0604020202020204" pitchFamily="34" charset="0"/>
              </a:rPr>
              <a:t>Outcomes</a:t>
            </a:r>
            <a:r>
              <a:rPr lang="en-US" altLang="ko-KR" sz="1200" dirty="0">
                <a:latin typeface="Arial" panose="020B0604020202020204" pitchFamily="34" charset="0"/>
                <a:cs typeface="Arial" panose="020B0604020202020204" pitchFamily="34" charset="0"/>
              </a:rPr>
              <a:t> for </a:t>
            </a:r>
            <a:r>
              <a:rPr lang="en-US" altLang="ko-KR" sz="1200" u="sng" dirty="0">
                <a:solidFill>
                  <a:srgbClr val="C00000"/>
                </a:solidFill>
                <a:latin typeface="Arial" panose="020B0604020202020204" pitchFamily="34" charset="0"/>
                <a:cs typeface="Arial" panose="020B0604020202020204" pitchFamily="34" charset="0"/>
              </a:rPr>
              <a:t>Expedited</a:t>
            </a:r>
            <a:r>
              <a:rPr lang="en-US" altLang="ko-KR" sz="1200" dirty="0">
                <a:solidFill>
                  <a:srgbClr val="32669A"/>
                </a:solidFill>
                <a:latin typeface="Arial" panose="020B0604020202020204" pitchFamily="34" charset="0"/>
                <a:cs typeface="Arial" panose="020B0604020202020204" pitchFamily="34" charset="0"/>
              </a:rPr>
              <a:t> </a:t>
            </a:r>
            <a:r>
              <a:rPr lang="en-US" altLang="ko-KR" sz="1200" dirty="0">
                <a:latin typeface="Arial" panose="020B0604020202020204" pitchFamily="34" charset="0"/>
                <a:cs typeface="Arial" panose="020B0604020202020204" pitchFamily="34" charset="0"/>
              </a:rPr>
              <a:t>Applicants</a:t>
            </a:r>
          </a:p>
          <a:p>
            <a:pPr algn="l"/>
            <a:endParaRPr lang="en-US" altLang="ko-KR" b="1" dirty="0">
              <a:solidFill>
                <a:schemeClr val="bg1"/>
              </a:solidFill>
            </a:endParaRPr>
          </a:p>
          <a:p>
            <a:pPr algn="l"/>
            <a:r>
              <a:rPr lang="en-US" altLang="ko-KR" b="1" dirty="0">
                <a:solidFill>
                  <a:schemeClr val="bg1"/>
                </a:solidFill>
              </a:rPr>
              <a:t>“Initial” Ineligibility Determined/Confirmed </a:t>
            </a:r>
            <a:r>
              <a:rPr lang="en-US" altLang="ko-KR" b="1" u="sng" dirty="0">
                <a:solidFill>
                  <a:schemeClr val="bg1"/>
                </a:solidFill>
              </a:rPr>
              <a:t>During First 90 Days</a:t>
            </a:r>
            <a:r>
              <a:rPr lang="en-US" altLang="ko-KR" b="1" dirty="0">
                <a:solidFill>
                  <a:schemeClr val="bg1"/>
                </a:solidFill>
              </a:rPr>
              <a:t> of Enrollment</a:t>
            </a:r>
            <a:endParaRPr lang="ko-KR" altLang="en-US" b="1" dirty="0">
              <a:solidFill>
                <a:schemeClr val="bg1"/>
              </a:solidFill>
            </a:endParaRPr>
          </a:p>
          <a:p>
            <a:pPr marL="171450" indent="-171450">
              <a:lnSpc>
                <a:spcPct val="109000"/>
              </a:lnSpc>
              <a:spcBef>
                <a:spcPts val="600"/>
              </a:spcBef>
              <a:buFont typeface="Arial" panose="020B0604020202020204" pitchFamily="34" charset="0"/>
              <a:buChar char="•"/>
            </a:pPr>
            <a:r>
              <a:rPr lang="en-US" dirty="0"/>
              <a:t>If </a:t>
            </a:r>
            <a:r>
              <a:rPr lang="en-US" b="1" dirty="0">
                <a:solidFill>
                  <a:srgbClr val="32669A"/>
                </a:solidFill>
              </a:rPr>
              <a:t>Admissions Services receives information </a:t>
            </a:r>
            <a:r>
              <a:rPr lang="en-US" b="1" dirty="0"/>
              <a:t>within the first 90 days of enrollment </a:t>
            </a:r>
            <a:r>
              <a:rPr lang="en-US" dirty="0"/>
              <a:t>that indicates that the expedited applicant who initially self-attested to the allowable eligibility factors within Exhibit 1-3 and/or Appendix 102, is no longer eligible, </a:t>
            </a:r>
            <a:r>
              <a:rPr lang="en-US" b="1" u="sng" dirty="0"/>
              <a:t>then the applicant file is returned to Admissions Services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1" dirty="0">
                <a:solidFill>
                  <a:schemeClr val="bg1"/>
                </a:solidFill>
              </a:rPr>
              <a:t>Applicant File Review </a:t>
            </a:r>
            <a:endParaRPr lang="en-US" dirty="0"/>
          </a:p>
          <a:p>
            <a:pPr marL="171450" indent="-171450">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Expedited applicant file reviews </a:t>
            </a:r>
            <a:r>
              <a:rPr lang="en-US" sz="1200" b="1" dirty="0">
                <a:effectLst/>
                <a:latin typeface="Arial" panose="020B0604020202020204" pitchFamily="34" charset="0"/>
                <a:ea typeface="Calibri" panose="020F0502020204030204" pitchFamily="34" charset="0"/>
                <a:cs typeface="Times New Roman" panose="02020603050405020304" pitchFamily="18" charset="0"/>
              </a:rPr>
              <a:t>are conducted and processed in the same manner as all other applicant file reviews </a:t>
            </a:r>
            <a:r>
              <a:rPr lang="en-US" sz="1200" dirty="0">
                <a:effectLst/>
                <a:latin typeface="Arial" panose="020B0604020202020204" pitchFamily="34" charset="0"/>
                <a:ea typeface="Calibri" panose="020F0502020204030204" pitchFamily="34" charset="0"/>
                <a:cs typeface="Times New Roman" panose="02020603050405020304" pitchFamily="18" charset="0"/>
              </a:rPr>
              <a:t>except for completing the applicant file review process within </a:t>
            </a:r>
            <a:r>
              <a:rPr lang="en-US" sz="1200" b="1" u="sng" dirty="0">
                <a:solidFill>
                  <a:srgbClr val="32669A"/>
                </a:solidFill>
                <a:effectLst/>
                <a:latin typeface="Arial" panose="020B0604020202020204" pitchFamily="34" charset="0"/>
                <a:ea typeface="Calibri" panose="020F0502020204030204" pitchFamily="34" charset="0"/>
                <a:cs typeface="Times New Roman" panose="02020603050405020304" pitchFamily="18" charset="0"/>
              </a:rPr>
              <a:t>21 calendar days</a:t>
            </a:r>
            <a:r>
              <a:rPr lang="en-US" sz="1200" b="1" dirty="0">
                <a:solidFill>
                  <a:srgbClr val="32669A"/>
                </a:solidFill>
                <a:effectLst/>
                <a:latin typeface="Arial" panose="020B0604020202020204" pitchFamily="34" charset="0"/>
                <a:ea typeface="Calibri" panose="020F0502020204030204" pitchFamily="34" charset="0"/>
                <a:cs typeface="Times New Roman" panose="02020603050405020304" pitchFamily="18" charset="0"/>
              </a:rPr>
              <a:t> maximum </a:t>
            </a:r>
            <a:r>
              <a:rPr lang="en-US" sz="1200" dirty="0">
                <a:effectLst/>
                <a:latin typeface="Arial" panose="020B0604020202020204" pitchFamily="34" charset="0"/>
                <a:ea typeface="Calibri" panose="020F0502020204030204" pitchFamily="34" charset="0"/>
                <a:cs typeface="Times New Roman" panose="02020603050405020304" pitchFamily="18" charset="0"/>
              </a:rPr>
              <a:t>instead of 30 calendar days. The center should strive to complete expedited applicant files as quickly as reasonably feasible not to exceed 21 calendar days.</a:t>
            </a:r>
          </a:p>
          <a:p>
            <a:pPr marL="171450" indent="-171450">
              <a:buFont typeface="Arial" panose="020B0604020202020204" pitchFamily="34" charset="0"/>
              <a:buChar char="•"/>
            </a:pP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b="1" dirty="0">
                <a:effectLst/>
                <a:latin typeface="Arial" panose="020B0604020202020204" pitchFamily="34" charset="0"/>
                <a:ea typeface="Calibri" panose="020F0502020204030204" pitchFamily="34" charset="0"/>
                <a:cs typeface="Times New Roman" panose="02020603050405020304" pitchFamily="18" charset="0"/>
              </a:rPr>
              <a:t>Admission Services should continue to gather any available health documentation at the time of application for centers to review.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ko-KR" altLang="en-US" sz="12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7A3A969F-EFF1-A4F1-CFAA-5CF66A12474D}"/>
              </a:ext>
            </a:extLst>
          </p:cNvPr>
          <p:cNvSpPr>
            <a:spLocks noGrp="1"/>
          </p:cNvSpPr>
          <p:nvPr>
            <p:ph type="sldNum" sz="quarter" idx="5"/>
          </p:nvPr>
        </p:nvSpPr>
        <p:spPr/>
        <p:txBody>
          <a:bodyPr/>
          <a:lstStyle/>
          <a:p>
            <a:fld id="{237AE796-97CE-4335-9D88-5F0EBDF33482}" type="slidenum">
              <a:rPr lang="en-US" smtClean="0"/>
              <a:t>19</a:t>
            </a:fld>
            <a:endParaRPr lang="en-US"/>
          </a:p>
        </p:txBody>
      </p:sp>
    </p:spTree>
    <p:extLst>
      <p:ext uri="{BB962C8B-B14F-4D97-AF65-F5344CB8AC3E}">
        <p14:creationId xmlns:p14="http://schemas.microsoft.com/office/powerpoint/2010/main" val="370355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Tahoma" panose="020B0604030504040204" pitchFamily="34" charset="0"/>
                <a:ea typeface="Calibri" panose="020F0502020204030204" pitchFamily="34" charset="0"/>
              </a:rPr>
              <a:t>Applicant File Review Orientation Series</a:t>
            </a:r>
          </a:p>
          <a:p>
            <a:pPr marL="0" marR="0">
              <a:spcBef>
                <a:spcPts val="0"/>
              </a:spcBef>
              <a:spcAft>
                <a:spcPts val="0"/>
              </a:spcAft>
            </a:pPr>
            <a:endParaRPr lang="en-US" sz="1200" dirty="0">
              <a:effectLst/>
              <a:latin typeface="Tahoma" panose="020B0604030504040204" pitchFamily="34" charset="0"/>
              <a:ea typeface="Calibri" panose="020F0502020204030204" pitchFamily="34" charset="0"/>
            </a:endParaRPr>
          </a:p>
          <a:p>
            <a:pPr marL="0" marR="0">
              <a:spcBef>
                <a:spcPts val="0"/>
              </a:spcBef>
              <a:spcAft>
                <a:spcPts val="0"/>
              </a:spcAft>
            </a:pPr>
            <a:r>
              <a:rPr lang="en-US" sz="1200" dirty="0">
                <a:effectLst/>
                <a:latin typeface="Tahoma" panose="020B0604030504040204" pitchFamily="34" charset="0"/>
                <a:ea typeface="Calibri" panose="020F0502020204030204" pitchFamily="34" charset="0"/>
              </a:rPr>
              <a:t>The original Disability Coordinator Orientation Series has been restructured into TWO different Orientation Series. The first one is the Applicant File Review Orientation Series which is comprised of two parts and four 60-minute sessions. The target audience for this series is primarily Health and Wellness Managers but center Qualified Health Professionals and Disability Coordinators would benefit as well. The second series is the Disability Coordinator Orientation Series and includes 3-parts comprised of 4 individual webinars. </a:t>
            </a:r>
          </a:p>
          <a:p>
            <a:pPr marL="0" marR="0">
              <a:spcBef>
                <a:spcPts val="0"/>
              </a:spcBef>
              <a:spcAft>
                <a:spcPts val="0"/>
              </a:spcAft>
            </a:pPr>
            <a:r>
              <a:rPr lang="en-US" sz="1200" dirty="0">
                <a:effectLst/>
                <a:latin typeface="Tahoma" panose="020B060403050404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individual webinars can be attended in </a:t>
            </a:r>
            <a:r>
              <a:rPr lang="en-US" b="1" u="sng" dirty="0"/>
              <a:t>ANY</a:t>
            </a:r>
            <a:r>
              <a:rPr lang="en-US" dirty="0"/>
              <a:t> order and routine attendance is strongly encouraged as content is updated on a regular basis. </a:t>
            </a:r>
            <a:r>
              <a:rPr lang="en-US" sz="1200" b="0" kern="100" dirty="0">
                <a:effectLst/>
                <a:latin typeface="Calibri" panose="020F0502020204030204" pitchFamily="34" charset="0"/>
                <a:ea typeface="Calibri" panose="020F0502020204030204" pitchFamily="34" charset="0"/>
                <a:cs typeface="Calibri" panose="020F0502020204030204" pitchFamily="34" charset="0"/>
              </a:rPr>
              <a:t>Resources and tools available to assist Health and Wellness Directors/File Review Coordinators in meeting applicant file review-related requirements will be shared.</a:t>
            </a:r>
            <a:endParaRPr lang="en-US" sz="16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a:t>
            </a:fld>
            <a:endParaRPr lang="en-US" dirty="0"/>
          </a:p>
        </p:txBody>
      </p:sp>
    </p:spTree>
    <p:extLst>
      <p:ext uri="{BB962C8B-B14F-4D97-AF65-F5344CB8AC3E}">
        <p14:creationId xmlns:p14="http://schemas.microsoft.com/office/powerpoint/2010/main" val="1354401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latin typeface="Arial" panose="020B0604020202020204" pitchFamily="34" charset="0"/>
                <a:cs typeface="Arial" panose="020B0604020202020204" pitchFamily="34" charset="0"/>
              </a:rPr>
              <a:t>Application </a:t>
            </a:r>
            <a:r>
              <a:rPr lang="en-US" altLang="ko-KR" sz="1200" dirty="0">
                <a:solidFill>
                  <a:srgbClr val="32669A"/>
                </a:solidFill>
                <a:latin typeface="Arial" panose="020B0604020202020204" pitchFamily="34" charset="0"/>
                <a:cs typeface="Arial" panose="020B0604020202020204" pitchFamily="34" charset="0"/>
              </a:rPr>
              <a:t>Outcomes</a:t>
            </a:r>
            <a:r>
              <a:rPr lang="en-US" altLang="ko-KR" sz="1200" dirty="0">
                <a:latin typeface="Arial" panose="020B0604020202020204" pitchFamily="34" charset="0"/>
                <a:cs typeface="Arial" panose="020B0604020202020204" pitchFamily="34" charset="0"/>
              </a:rPr>
              <a:t> for </a:t>
            </a:r>
            <a:r>
              <a:rPr lang="en-US" altLang="ko-KR" sz="1200" u="sng" dirty="0">
                <a:solidFill>
                  <a:srgbClr val="C00000"/>
                </a:solidFill>
                <a:latin typeface="Arial" panose="020B0604020202020204" pitchFamily="34" charset="0"/>
                <a:cs typeface="Arial" panose="020B0604020202020204" pitchFamily="34" charset="0"/>
              </a:rPr>
              <a:t>Expedited</a:t>
            </a:r>
            <a:r>
              <a:rPr lang="en-US" altLang="ko-KR" sz="1200" dirty="0">
                <a:solidFill>
                  <a:srgbClr val="32669A"/>
                </a:solidFill>
                <a:latin typeface="Arial" panose="020B0604020202020204" pitchFamily="34" charset="0"/>
                <a:cs typeface="Arial" panose="020B0604020202020204" pitchFamily="34" charset="0"/>
              </a:rPr>
              <a:t> </a:t>
            </a:r>
            <a:r>
              <a:rPr lang="en-US" altLang="ko-KR" sz="1200" dirty="0">
                <a:latin typeface="Arial" panose="020B0604020202020204" pitchFamily="34" charset="0"/>
                <a:cs typeface="Arial" panose="020B0604020202020204" pitchFamily="34" charset="0"/>
              </a:rPr>
              <a:t>Applicants </a:t>
            </a:r>
            <a:r>
              <a:rPr lang="en-US" altLang="ko-KR" dirty="0">
                <a:latin typeface="Arial" panose="020B0604020202020204" pitchFamily="34" charset="0"/>
                <a:cs typeface="Arial" panose="020B0604020202020204" pitchFamily="34" charset="0"/>
              </a:rPr>
              <a:t>(cont.)</a:t>
            </a:r>
            <a:endParaRPr lang="ko-KR"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t>Health Care Needs/Direct Threat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Calibri" panose="020F0502020204030204" pitchFamily="34" charset="0"/>
                <a:cs typeface="Times New Roman" panose="02020603050405020304" pitchFamily="18" charset="0"/>
              </a:rPr>
              <a:t>I</a:t>
            </a:r>
            <a:r>
              <a:rPr lang="en-US" sz="1200" dirty="0">
                <a:effectLst/>
                <a:latin typeface="Arial" panose="020B0604020202020204" pitchFamily="34" charset="0"/>
                <a:ea typeface="Calibri" panose="020F0502020204030204" pitchFamily="34" charset="0"/>
                <a:cs typeface="Times New Roman" panose="02020603050405020304" pitchFamily="18" charset="0"/>
              </a:rPr>
              <a:t>f the applicant’s </a:t>
            </a:r>
            <a:r>
              <a:rPr lang="en-US" sz="1200" b="1" dirty="0">
                <a:effectLst/>
                <a:latin typeface="Arial" panose="020B0604020202020204" pitchFamily="34" charset="0"/>
                <a:ea typeface="Calibri" panose="020F0502020204030204" pitchFamily="34" charset="0"/>
                <a:cs typeface="Times New Roman" panose="02020603050405020304" pitchFamily="18" charset="0"/>
              </a:rPr>
              <a:t>health care needs exceed those of basic health care or the applicant poses a direct threat to others</a:t>
            </a:r>
            <a:r>
              <a:rPr lang="en-US" sz="1200" dirty="0">
                <a:effectLst/>
                <a:latin typeface="Arial" panose="020B0604020202020204" pitchFamily="34" charset="0"/>
                <a:ea typeface="Calibri" panose="020F0502020204030204" pitchFamily="34" charset="0"/>
                <a:cs typeface="Times New Roman" panose="02020603050405020304" pitchFamily="18" charset="0"/>
              </a:rPr>
              <a:t>, the </a:t>
            </a:r>
            <a:r>
              <a:rPr lang="en-US" sz="1200" b="1" dirty="0">
                <a:solidFill>
                  <a:srgbClr val="32669A"/>
                </a:solidFill>
                <a:effectLst/>
                <a:latin typeface="Arial" panose="020B0604020202020204" pitchFamily="34" charset="0"/>
                <a:ea typeface="Calibri" panose="020F0502020204030204" pitchFamily="34" charset="0"/>
                <a:cs typeface="Times New Roman" panose="02020603050405020304" pitchFamily="18" charset="0"/>
              </a:rPr>
              <a:t>center recommends denial of enrollment to the respective Regional Office</a:t>
            </a:r>
            <a:r>
              <a:rPr lang="en-US" sz="1200" dirty="0">
                <a:effectLst/>
                <a:latin typeface="Arial" panose="020B0604020202020204" pitchFamily="34" charset="0"/>
                <a:ea typeface="Calibri" panose="020F0502020204030204" pitchFamily="34" charset="0"/>
                <a:cs typeface="Times New Roman" panose="02020603050405020304" pitchFamily="18" charset="0"/>
              </a:rPr>
              <a:t> by flagging the applicant file in the Wellness and Accommodation Health E-Folder; </a:t>
            </a:r>
            <a:r>
              <a:rPr lang="en-US" sz="1200" b="1" dirty="0">
                <a:effectLst/>
                <a:latin typeface="Arial" panose="020B0604020202020204" pitchFamily="34" charset="0"/>
                <a:ea typeface="Calibri" panose="020F0502020204030204" pitchFamily="34" charset="0"/>
                <a:cs typeface="Times New Roman" panose="02020603050405020304" pitchFamily="18" charset="0"/>
              </a:rPr>
              <a:t>otherwise, the applicant is scheduled for enrollment </a:t>
            </a:r>
            <a:r>
              <a:rPr lang="en-US" sz="1200" dirty="0">
                <a:effectLst/>
                <a:latin typeface="Arial" panose="020B0604020202020204" pitchFamily="34" charset="0"/>
                <a:ea typeface="Calibri" panose="020F0502020204030204" pitchFamily="34" charset="0"/>
                <a:cs typeface="Times New Roman" panose="02020603050405020304" pitchFamily="18" charset="0"/>
              </a:rPr>
              <a:t>in the same manner as all other applicants.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1" dirty="0">
                <a:solidFill>
                  <a:schemeClr val="bg1"/>
                </a:solidFill>
              </a:rPr>
              <a:t>Health Care Needs/Direct Threat and Health and Medical Documentation Received During First 90 Days of Enrollment</a:t>
            </a:r>
            <a:endParaRPr lang="ko-KR" altLang="en-US" b="1"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a:t>
            </a:r>
            <a:r>
              <a:rPr lang="en-US" b="1" dirty="0"/>
              <a:t>health records received during the first 90 days of enrollment</a:t>
            </a:r>
            <a:r>
              <a:rPr lang="en-US" dirty="0"/>
              <a:t> for an expedited applicant indicate that the expedited individual’s </a:t>
            </a:r>
            <a:r>
              <a:rPr lang="en-US" b="1" dirty="0"/>
              <a:t>health care needs may exceed those of basic health care or that the individual poses a direct threat to others</a:t>
            </a:r>
            <a:r>
              <a:rPr lang="en-US" dirty="0"/>
              <a:t>, </a:t>
            </a:r>
            <a:r>
              <a:rPr lang="en-US" b="1" dirty="0"/>
              <a:t>the </a:t>
            </a:r>
            <a:r>
              <a:rPr lang="en-US" b="1" dirty="0">
                <a:solidFill>
                  <a:srgbClr val="32669A"/>
                </a:solidFill>
              </a:rPr>
              <a:t>center follows the medical separation procedures </a:t>
            </a:r>
            <a:r>
              <a:rPr lang="en-US" b="1" dirty="0"/>
              <a:t>as outlined in Chapter 6, Section 6.2, R5</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Contact your Regional Nurse or Regional Health Specialist for assistance, if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Reminder - “New Information” recommendations are processed as outlined in PRH 1.5 and are treated differently than “initial” ineligibility determinations for an expedited applicant. See slides 6-8.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20</a:t>
            </a:fld>
            <a:endParaRPr lang="en-US"/>
          </a:p>
        </p:txBody>
      </p:sp>
    </p:spTree>
    <p:extLst>
      <p:ext uri="{BB962C8B-B14F-4D97-AF65-F5344CB8AC3E}">
        <p14:creationId xmlns:p14="http://schemas.microsoft.com/office/powerpoint/2010/main" val="2168373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move on to discussing timelines for completing applicant file reviews and appeals of denials of enrollment.</a:t>
            </a:r>
          </a:p>
        </p:txBody>
      </p:sp>
      <p:sp>
        <p:nvSpPr>
          <p:cNvPr id="4" name="Slide Number Placeholder 3"/>
          <p:cNvSpPr>
            <a:spLocks noGrp="1"/>
          </p:cNvSpPr>
          <p:nvPr>
            <p:ph type="sldNum" sz="quarter" idx="5"/>
          </p:nvPr>
        </p:nvSpPr>
        <p:spPr/>
        <p:txBody>
          <a:bodyPr/>
          <a:lstStyle/>
          <a:p>
            <a:fld id="{237AE796-97CE-4335-9D88-5F0EBDF33482}" type="slidenum">
              <a:rPr lang="en-US" smtClean="0"/>
              <a:t>21</a:t>
            </a:fld>
            <a:endParaRPr lang="en-US"/>
          </a:p>
        </p:txBody>
      </p:sp>
    </p:spTree>
    <p:extLst>
      <p:ext uri="{BB962C8B-B14F-4D97-AF65-F5344CB8AC3E}">
        <p14:creationId xmlns:p14="http://schemas.microsoft.com/office/powerpoint/2010/main" val="554588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latin typeface="Arial" panose="020B0604020202020204" pitchFamily="34" charset="0"/>
                <a:cs typeface="Arial" panose="020B0604020202020204" pitchFamily="34" charset="0"/>
              </a:rPr>
              <a:t>Timelines for </a:t>
            </a:r>
            <a:r>
              <a:rPr lang="en-US" altLang="ko-KR" sz="1200" dirty="0">
                <a:solidFill>
                  <a:srgbClr val="32669A"/>
                </a:solidFill>
                <a:latin typeface="Arial" panose="020B0604020202020204" pitchFamily="34" charset="0"/>
                <a:cs typeface="Arial" panose="020B0604020202020204" pitchFamily="34" charset="0"/>
              </a:rPr>
              <a:t>Applicant </a:t>
            </a:r>
            <a:r>
              <a:rPr lang="en-US" altLang="ko-KR" sz="1200" dirty="0">
                <a:latin typeface="Arial" panose="020B0604020202020204" pitchFamily="34" charset="0"/>
                <a:cs typeface="Arial" panose="020B0604020202020204" pitchFamily="34" charset="0"/>
              </a:rPr>
              <a:t>and </a:t>
            </a:r>
            <a:r>
              <a:rPr lang="en-US" altLang="ko-KR" sz="1200" dirty="0">
                <a:solidFill>
                  <a:srgbClr val="32669A"/>
                </a:solidFill>
                <a:latin typeface="Arial" panose="020B0604020202020204" pitchFamily="34" charset="0"/>
                <a:cs typeface="Arial" panose="020B0604020202020204" pitchFamily="34" charset="0"/>
              </a:rPr>
              <a:t>Expedited Applicant </a:t>
            </a:r>
            <a:r>
              <a:rPr lang="en-US" altLang="ko-KR" sz="1200" dirty="0">
                <a:latin typeface="Arial" panose="020B0604020202020204" pitchFamily="34" charset="0"/>
                <a:cs typeface="Arial" panose="020B0604020202020204" pitchFamily="34" charset="0"/>
              </a:rPr>
              <a:t>File Review</a:t>
            </a:r>
            <a:endParaRPr lang="ko-KR" altLang="en-US" sz="1200" dirty="0">
              <a:latin typeface="Arial" panose="020B0604020202020204" pitchFamily="34" charset="0"/>
              <a:cs typeface="Arial" panose="020B0604020202020204" pitchFamily="34" charset="0"/>
            </a:endParaRPr>
          </a:p>
          <a:p>
            <a:endParaRPr lang="en-US" dirty="0"/>
          </a:p>
          <a:p>
            <a:r>
              <a:rPr lang="en-US" dirty="0"/>
              <a:t>AFR- Non-expedited</a:t>
            </a:r>
          </a:p>
          <a:p>
            <a:r>
              <a:rPr lang="en-US" dirty="0"/>
              <a:t>The center still has 30 calendar days from electronic receipt of the file by the center to complete the review of a standard priority applicant file. In other words, to decide to enroll or to recommend denial of enrollment. With standard priority applicant file reviews, centers may request extensions of time to complete the review of an application if the center </a:t>
            </a:r>
            <a:r>
              <a:rPr lang="en-US" sz="1200" dirty="0">
                <a:solidFill>
                  <a:srgbClr val="646267"/>
                </a:solidFill>
              </a:rPr>
              <a:t>reasonably can substantiate needing the file longer than 30 calendar days to complete the file review process. The </a:t>
            </a:r>
            <a:r>
              <a:rPr lang="en-US" sz="1200" b="1" dirty="0">
                <a:solidFill>
                  <a:srgbClr val="32669A"/>
                </a:solidFill>
              </a:rPr>
              <a:t>extension request </a:t>
            </a:r>
            <a:r>
              <a:rPr lang="en-US" sz="1200" dirty="0">
                <a:solidFill>
                  <a:srgbClr val="646267"/>
                </a:solidFill>
              </a:rPr>
              <a:t>must be requested from your DOL Program Manager and it should be documented in the center’s File Review Tracking Log.  Your extension request must be submitted to the Regional Office no later than 25 calendar days into your 30-day review timeframe.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64626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646267"/>
                </a:solidFill>
              </a:rPr>
              <a:t>Caution – extensions are to give the center time to secure a needed accommodation to participate in the file review process, to schedule a tour if that is logistically possible and needed, or to receive anticipated documentation. Extensions to complete file reviews should not function as delays in enrollment.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64626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646267"/>
                </a:solidFill>
              </a:rPr>
              <a:t>AFR – Expedited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646267"/>
                </a:solidFill>
              </a:rPr>
              <a:t>The center has 21 calendar days maximum to complete the applicant file review. If possible, these files should be completed sooner than 21 days. No extensions of time may be requested or received for expedited applicant file reviews or for appeals of denial of enrollment for expedited applicant file reviews.</a:t>
            </a:r>
          </a:p>
          <a:p>
            <a:endParaRPr lang="en-US" dirty="0"/>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22</a:t>
            </a:fld>
            <a:endParaRPr lang="en-US"/>
          </a:p>
        </p:txBody>
      </p:sp>
    </p:spTree>
    <p:extLst>
      <p:ext uri="{BB962C8B-B14F-4D97-AF65-F5344CB8AC3E}">
        <p14:creationId xmlns:p14="http://schemas.microsoft.com/office/powerpoint/2010/main" val="3548550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a review of the Center Applicant File Review Standard Operating Procedure.</a:t>
            </a:r>
          </a:p>
        </p:txBody>
      </p:sp>
      <p:sp>
        <p:nvSpPr>
          <p:cNvPr id="4" name="Slide Number Placeholder 3"/>
          <p:cNvSpPr>
            <a:spLocks noGrp="1"/>
          </p:cNvSpPr>
          <p:nvPr>
            <p:ph type="sldNum" sz="quarter" idx="5"/>
          </p:nvPr>
        </p:nvSpPr>
        <p:spPr/>
        <p:txBody>
          <a:bodyPr/>
          <a:lstStyle/>
          <a:p>
            <a:fld id="{237AE796-97CE-4335-9D88-5F0EBDF33482}" type="slidenum">
              <a:rPr lang="en-US" smtClean="0"/>
              <a:t>23</a:t>
            </a:fld>
            <a:endParaRPr lang="en-US"/>
          </a:p>
        </p:txBody>
      </p:sp>
    </p:spTree>
    <p:extLst>
      <p:ext uri="{BB962C8B-B14F-4D97-AF65-F5344CB8AC3E}">
        <p14:creationId xmlns:p14="http://schemas.microsoft.com/office/powerpoint/2010/main" val="1422002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altLang="ko-KR" sz="1200" dirty="0">
                <a:latin typeface="Arial" panose="020B0604020202020204" pitchFamily="34" charset="0"/>
                <a:ea typeface="맑은 고딕" panose="020B0503020000020004" pitchFamily="50" charset="-127"/>
                <a:cs typeface="Arial" panose="020B0604020202020204" pitchFamily="34" charset="0"/>
              </a:rPr>
              <a:t>AFR</a:t>
            </a:r>
            <a:r>
              <a:rPr lang="en-US" altLang="ko-KR" sz="1200" dirty="0">
                <a:solidFill>
                  <a:schemeClr val="tx2"/>
                </a:solidFill>
                <a:latin typeface="Arial" panose="020B0604020202020204" pitchFamily="34" charset="0"/>
                <a:ea typeface="맑은 고딕" panose="020B0503020000020004" pitchFamily="50" charset="-127"/>
                <a:cs typeface="Arial" panose="020B0604020202020204" pitchFamily="34" charset="0"/>
              </a:rPr>
              <a:t> </a:t>
            </a:r>
            <a:r>
              <a:rPr lang="en-US" altLang="ko-KR" sz="1200" dirty="0">
                <a:solidFill>
                  <a:srgbClr val="32669A"/>
                </a:solidFill>
                <a:latin typeface="Arial" panose="020B0604020202020204" pitchFamily="34" charset="0"/>
                <a:ea typeface="맑은 고딕" panose="020B0503020000020004" pitchFamily="50" charset="-127"/>
                <a:cs typeface="Arial" panose="020B0604020202020204" pitchFamily="34" charset="0"/>
              </a:rPr>
              <a:t>Standing Operating Procedure (SOP) - </a:t>
            </a:r>
            <a:r>
              <a:rPr lang="en-US" altLang="ko-KR" sz="1000" dirty="0">
                <a:latin typeface="Arial" panose="020B0604020202020204" pitchFamily="34" charset="0"/>
                <a:ea typeface="맑은 고딕" panose="020B0503020000020004" pitchFamily="50" charset="-127"/>
                <a:cs typeface="Arial" panose="020B0604020202020204" pitchFamily="34" charset="0"/>
              </a:rPr>
              <a:t>PRH Chapter 1: 1.5(R2) and Exhibit 5-1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There are now two applicant file review SOPs that are required: (1) A SOP that outlines the standard priority applicant file review process and (2) A SOP that outlines the expedited priority applicant file review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As you know, an SOP outlines how the center is going to implement and execute policy. Both SOPs must be approved by the DOL Regional Office, typically by your respective DOL Program Manager. The standard priority AFR SOP must contain all the required procedures as outlined in PRH-1: 1.5 (R2) and Exhibit 5-1 and the expedited priority AFR SOP must contain all the required procedures as outlined in PRH 1: 1.5, R2(g) and R10.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The standard priority AFR SOP must describe how an applicant file is processed from the time it is received by the center until there is some final decision or adjudication of the application.  For example, there has been a decision that the applicant has been accepted into the program, assigned a start date or the center has determined that there is a need to recommend denial of enrollment to the respective Regional Office.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24</a:t>
            </a:fld>
            <a:endParaRPr lang="en-US"/>
          </a:p>
        </p:txBody>
      </p:sp>
    </p:spTree>
    <p:extLst>
      <p:ext uri="{BB962C8B-B14F-4D97-AF65-F5344CB8AC3E}">
        <p14:creationId xmlns:p14="http://schemas.microsoft.com/office/powerpoint/2010/main" val="2144791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PRH requires that the center’s SOP include a number of specific requirements, which will be discussed in greater detail in the respective requirement areas of this presentation. As an overview, the Applicant File Review SOP must include:</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b="0" dirty="0">
                <a:solidFill>
                  <a:srgbClr val="646267"/>
                </a:solidFill>
                <a:latin typeface="Noto Sans" panose="020B0502040504020204" pitchFamily="34" charset="0"/>
                <a:ea typeface="맑은 고딕" panose="020B0503020000020004" pitchFamily="50" charset="-127"/>
                <a:cs typeface="Calibri" panose="020F0502020204030204" pitchFamily="34" charset="0"/>
              </a:rPr>
              <a:t>The electronic management of the file review process such as procedures for </a:t>
            </a:r>
            <a:r>
              <a:rPr lang="en-US" altLang="ko-KR" b="0" dirty="0">
                <a:solidFill>
                  <a:srgbClr val="32669A"/>
                </a:solidFill>
                <a:latin typeface="Noto Sans" panose="020B0502040504020204" pitchFamily="34" charset="0"/>
                <a:ea typeface="맑은 고딕" panose="020B0503020000020004" pitchFamily="50" charset="-127"/>
                <a:cs typeface="Calibri" panose="020F0502020204030204" pitchFamily="34" charset="0"/>
              </a:rPr>
              <a:t>uploading </a:t>
            </a:r>
            <a:r>
              <a:rPr lang="en-US" altLang="ko-KR" b="0" dirty="0">
                <a:solidFill>
                  <a:srgbClr val="646267"/>
                </a:solidFill>
                <a:latin typeface="Noto Sans" panose="020B0502040504020204" pitchFamily="34" charset="0"/>
                <a:ea typeface="맑은 고딕" panose="020B0503020000020004" pitchFamily="50" charset="-127"/>
                <a:cs typeface="Calibri" panose="020F0502020204030204" pitchFamily="34" charset="0"/>
              </a:rPr>
              <a:t>required documents into E-Folder and </a:t>
            </a:r>
            <a:r>
              <a:rPr lang="en-US" altLang="ko-KR" b="0" dirty="0">
                <a:solidFill>
                  <a:schemeClr val="tx1">
                    <a:lumMod val="75000"/>
                    <a:lumOff val="25000"/>
                  </a:schemeClr>
                </a:solidFill>
                <a:latin typeface="Noto Sans" panose="020B0502040504020204" pitchFamily="34" charset="0"/>
                <a:ea typeface="맑은 고딕" panose="020B0503020000020004" pitchFamily="50" charset="-127"/>
                <a:cs typeface="Calibri" panose="020F0502020204030204" pitchFamily="34" charset="0"/>
              </a:rPr>
              <a:t>notifying the Regional Office </a:t>
            </a:r>
            <a:r>
              <a:rPr lang="en-US" altLang="ko-KR" b="0" dirty="0">
                <a:solidFill>
                  <a:srgbClr val="646267"/>
                </a:solidFill>
                <a:latin typeface="Noto Sans" panose="020B0502040504020204" pitchFamily="34" charset="0"/>
                <a:ea typeface="맑은 고딕" panose="020B0503020000020004" pitchFamily="50" charset="-127"/>
                <a:cs typeface="Calibri" panose="020F0502020204030204" pitchFamily="34" charset="0"/>
              </a:rPr>
              <a:t>that an applicant file is being recommended for denial.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b="0" dirty="0">
                <a:solidFill>
                  <a:srgbClr val="646267"/>
                </a:solidFill>
                <a:latin typeface="Noto Sans" panose="020B0502040504020204" pitchFamily="34" charset="0"/>
                <a:ea typeface="맑은 고딕" panose="020B0503020000020004" pitchFamily="50" charset="-127"/>
                <a:cs typeface="Calibri" panose="020F0502020204030204" pitchFamily="34" charset="0"/>
              </a:rPr>
              <a:t>The tracking and monitoring of the applicant file review process, which includes procedures for </a:t>
            </a:r>
            <a:r>
              <a:rPr lang="en-US" altLang="ko-KR" b="0" dirty="0">
                <a:solidFill>
                  <a:srgbClr val="32669A"/>
                </a:solidFill>
                <a:latin typeface="Noto Sans" panose="020B0502040504020204" pitchFamily="34" charset="0"/>
                <a:ea typeface="맑은 고딕" panose="020B0503020000020004" pitchFamily="50" charset="-127"/>
                <a:cs typeface="Calibri" panose="020F0502020204030204" pitchFamily="34" charset="0"/>
              </a:rPr>
              <a:t>logging </a:t>
            </a:r>
            <a:r>
              <a:rPr lang="en-US" altLang="ko-KR" b="0" dirty="0">
                <a:solidFill>
                  <a:srgbClr val="646267"/>
                </a:solidFill>
                <a:latin typeface="Noto Sans" panose="020B0502040504020204" pitchFamily="34" charset="0"/>
                <a:ea typeface="맑은 고딕" panose="020B0503020000020004" pitchFamily="50" charset="-127"/>
                <a:cs typeface="Calibri" panose="020F0502020204030204" pitchFamily="34" charset="0"/>
              </a:rPr>
              <a:t>and</a:t>
            </a:r>
            <a:r>
              <a:rPr lang="en-US" altLang="ko-KR" b="0" dirty="0">
                <a:solidFill>
                  <a:schemeClr val="tx1">
                    <a:lumMod val="75000"/>
                    <a:lumOff val="25000"/>
                  </a:schemeClr>
                </a:solidFill>
                <a:latin typeface="Noto Sans" panose="020B0502040504020204" pitchFamily="34" charset="0"/>
                <a:ea typeface="맑은 고딕" panose="020B0503020000020004" pitchFamily="50" charset="-127"/>
                <a:cs typeface="Calibri" panose="020F0502020204030204" pitchFamily="34" charset="0"/>
              </a:rPr>
              <a:t> </a:t>
            </a:r>
            <a:r>
              <a:rPr lang="en-US" altLang="ko-KR" b="0" dirty="0">
                <a:solidFill>
                  <a:srgbClr val="32669A"/>
                </a:solidFill>
                <a:latin typeface="Noto Sans" panose="020B0502040504020204" pitchFamily="34" charset="0"/>
                <a:ea typeface="맑은 고딕" panose="020B0503020000020004" pitchFamily="50" charset="-127"/>
                <a:cs typeface="Calibri" panose="020F0502020204030204" pitchFamily="34" charset="0"/>
              </a:rPr>
              <a:t>tracking </a:t>
            </a:r>
            <a:r>
              <a:rPr lang="en-US" altLang="ko-KR" b="0" dirty="0">
                <a:solidFill>
                  <a:srgbClr val="646267"/>
                </a:solidFill>
                <a:latin typeface="Noto Sans" panose="020B0502040504020204" pitchFamily="34" charset="0"/>
                <a:ea typeface="맑은 고딕" panose="020B0503020000020004" pitchFamily="50" charset="-127"/>
                <a:cs typeface="Calibri" panose="020F0502020204030204" pitchFamily="34" charset="0"/>
              </a:rPr>
              <a:t>center file reviews (Center log and Wellness log) upon notification that an applicant file is pending review.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b="0" dirty="0">
                <a:solidFill>
                  <a:srgbClr val="32669A"/>
                </a:solidFill>
                <a:latin typeface="Noto Sans" panose="020B0502040504020204" pitchFamily="34" charset="0"/>
                <a:ea typeface="맑은 고딕" panose="020B0503020000020004" pitchFamily="50" charset="-127"/>
                <a:cs typeface="Calibri" panose="020F0502020204030204" pitchFamily="34" charset="0"/>
              </a:rPr>
              <a:t>Delineating and assigning the roles and responsibilities </a:t>
            </a:r>
            <a:r>
              <a:rPr lang="en-US" altLang="ko-KR" b="0" dirty="0">
                <a:solidFill>
                  <a:srgbClr val="646267"/>
                </a:solidFill>
                <a:latin typeface="Noto Sans" panose="020B0502040504020204" pitchFamily="34" charset="0"/>
                <a:ea typeface="맑은 고딕" panose="020B0503020000020004" pitchFamily="50" charset="-127"/>
                <a:cs typeface="Calibri" panose="020F0502020204030204" pitchFamily="34" charset="0"/>
              </a:rPr>
              <a:t>of the center FRT members to include the HWD, the QHPs, and the center’s DCs.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b="0" dirty="0">
                <a:solidFill>
                  <a:srgbClr val="646267"/>
                </a:solidFill>
                <a:latin typeface="Noto Sans" panose="020B0502040504020204" pitchFamily="34" charset="0"/>
                <a:ea typeface="맑은 고딕" panose="020B0503020000020004" pitchFamily="50" charset="-127"/>
                <a:cs typeface="Calibri" panose="020F0502020204030204" pitchFamily="34" charset="0"/>
              </a:rPr>
              <a:t>Outlining the procedures for reviewing an applicant file/recommending denial. </a:t>
            </a:r>
            <a:endParaRPr lang="en-US" altLang="ko-KR" b="0" dirty="0">
              <a:latin typeface="Noto Sans" panose="020B0502040504020204" pitchFamily="34" charset="0"/>
              <a:ea typeface="맑은 고딕" panose="020B0503020000020004" pitchFamily="50" charset="-127"/>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b="0" dirty="0">
                <a:solidFill>
                  <a:srgbClr val="646267"/>
                </a:solidFill>
                <a:latin typeface="Noto Sans" panose="020B0502040504020204" pitchFamily="34" charset="0"/>
                <a:ea typeface="맑은 고딕" panose="020B0503020000020004" pitchFamily="50" charset="-127"/>
                <a:cs typeface="Calibri" panose="020F0502020204030204" pitchFamily="34" charset="0"/>
              </a:rPr>
              <a:t>Likewise, outlining the procedures for </a:t>
            </a:r>
            <a:r>
              <a:rPr lang="en-US" altLang="ko-KR" b="0" dirty="0">
                <a:solidFill>
                  <a:srgbClr val="32669A"/>
                </a:solidFill>
                <a:latin typeface="Noto Sans" panose="020B0502040504020204" pitchFamily="34" charset="0"/>
                <a:ea typeface="맑은 고딕" panose="020B0503020000020004" pitchFamily="50" charset="-127"/>
                <a:cs typeface="Calibri" panose="020F0502020204030204" pitchFamily="34" charset="0"/>
              </a:rPr>
              <a:t>reviewing and making determinations on requests for RA/RM/AAS</a:t>
            </a:r>
            <a:r>
              <a:rPr lang="en-US" altLang="ko-KR" b="0" dirty="0">
                <a:solidFill>
                  <a:schemeClr val="tx1">
                    <a:lumMod val="75000"/>
                    <a:lumOff val="25000"/>
                  </a:schemeClr>
                </a:solidFill>
                <a:latin typeface="Noto Sans" panose="020B0502040504020204" pitchFamily="34" charset="0"/>
                <a:ea typeface="맑은 고딕" panose="020B0503020000020004" pitchFamily="50" charset="-127"/>
                <a:cs typeface="Calibri" panose="020F050202020403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ko-KR" b="0" dirty="0">
              <a:latin typeface="Noto Sans" panose="020B0502040504020204" pitchFamily="34" charset="0"/>
              <a:ea typeface="맑은 고딕" panose="020B0503020000020004" pitchFamily="50" charset="-127"/>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ko-KR" b="0" dirty="0">
              <a:solidFill>
                <a:srgbClr val="646267"/>
              </a:solidFill>
              <a:latin typeface="Noto Sans" panose="020B0502040504020204" pitchFamily="34" charset="0"/>
              <a:ea typeface="맑은 고딕" panose="020B0503020000020004" pitchFamily="50" charset="-127"/>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ko-KR" b="0" dirty="0">
              <a:solidFill>
                <a:srgbClr val="646267"/>
              </a:solidFill>
              <a:latin typeface="Noto Sans" panose="020B0502040504020204" pitchFamily="34" charset="0"/>
              <a:ea typeface="맑은 고딕" panose="020B0503020000020004" pitchFamily="50" charset="-127"/>
              <a:cs typeface="Calibri" panose="020F050202020403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25</a:t>
            </a:fld>
            <a:endParaRPr lang="en-US"/>
          </a:p>
        </p:txBody>
      </p:sp>
    </p:spTree>
    <p:extLst>
      <p:ext uri="{BB962C8B-B14F-4D97-AF65-F5344CB8AC3E}">
        <p14:creationId xmlns:p14="http://schemas.microsoft.com/office/powerpoint/2010/main" val="482066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SOP Requirements (cont.)</a:t>
            </a:r>
          </a:p>
          <a:p>
            <a:endParaRPr lang="en-US" dirty="0"/>
          </a:p>
          <a:p>
            <a:r>
              <a:rPr lang="en-US" dirty="0"/>
              <a:t>The Applicant File Review SOP should also contain explanations for</a:t>
            </a:r>
          </a:p>
          <a:p>
            <a:pPr marL="171450" indent="-171450">
              <a:buFont typeface="Arial" panose="020B0604020202020204" pitchFamily="34" charset="0"/>
              <a:buChar char="•"/>
            </a:pPr>
            <a:r>
              <a:rPr lang="en-US" dirty="0"/>
              <a:t>How the center moves files like </a:t>
            </a:r>
            <a:r>
              <a:rPr lang="en-US" altLang="ko-KR" b="0" dirty="0">
                <a:solidFill>
                  <a:srgbClr val="646267"/>
                </a:solidFill>
                <a:latin typeface="Noto Sans" panose="020B0502040504020204" pitchFamily="34" charset="0"/>
                <a:ea typeface="맑은 고딕" panose="020B0503020000020004" pitchFamily="50" charset="-127"/>
                <a:cs typeface="Calibri" panose="020F0502020204030204" pitchFamily="34" charset="0"/>
              </a:rPr>
              <a:t>processing </a:t>
            </a:r>
            <a:r>
              <a:rPr lang="en-US" altLang="ko-KR" b="0" dirty="0">
                <a:solidFill>
                  <a:srgbClr val="32669A"/>
                </a:solidFill>
                <a:latin typeface="Noto Sans" panose="020B0502040504020204" pitchFamily="34" charset="0"/>
                <a:ea typeface="맑은 고딕" panose="020B0503020000020004" pitchFamily="50" charset="-127"/>
                <a:cs typeface="Calibri" panose="020F0502020204030204" pitchFamily="34" charset="0"/>
              </a:rPr>
              <a:t>application withdrawals </a:t>
            </a:r>
            <a:r>
              <a:rPr lang="en-US" altLang="ko-KR" b="0" dirty="0">
                <a:solidFill>
                  <a:srgbClr val="646267"/>
                </a:solidFill>
                <a:latin typeface="Noto Sans" panose="020B0502040504020204" pitchFamily="34" charset="0"/>
                <a:ea typeface="맑은 고딕" panose="020B0503020000020004" pitchFamily="50" charset="-127"/>
                <a:cs typeface="Calibri" panose="020F0502020204030204" pitchFamily="34" charset="0"/>
              </a:rPr>
              <a:t>and </a:t>
            </a:r>
            <a:r>
              <a:rPr lang="en-US" altLang="ko-KR" b="0" dirty="0">
                <a:solidFill>
                  <a:srgbClr val="32669A"/>
                </a:solidFill>
                <a:latin typeface="Noto Sans" panose="020B0502040504020204" pitchFamily="34" charset="0"/>
                <a:ea typeface="맑은 고딕" panose="020B0503020000020004" pitchFamily="50" charset="-127"/>
                <a:cs typeface="Calibri" panose="020F0502020204030204" pitchFamily="34" charset="0"/>
              </a:rPr>
              <a:t>incomplete application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b="0" dirty="0">
                <a:solidFill>
                  <a:srgbClr val="32669A"/>
                </a:solidFill>
                <a:latin typeface="Noto Sans" panose="020B0502040504020204" pitchFamily="34" charset="0"/>
                <a:ea typeface="맑은 고딕" panose="020B0503020000020004" pitchFamily="50" charset="-127"/>
                <a:cs typeface="Calibri" panose="020F0502020204030204" pitchFamily="34" charset="0"/>
              </a:rPr>
              <a:t>The timelines </a:t>
            </a:r>
            <a:r>
              <a:rPr lang="en-US" altLang="ko-KR" b="0" dirty="0">
                <a:solidFill>
                  <a:srgbClr val="646267"/>
                </a:solidFill>
                <a:latin typeface="Noto Sans" panose="020B0502040504020204" pitchFamily="34" charset="0"/>
                <a:ea typeface="맑은 고딕" panose="020B0503020000020004" pitchFamily="50" charset="-127"/>
                <a:cs typeface="Calibri" panose="020F0502020204030204" pitchFamily="34" charset="0"/>
              </a:rPr>
              <a:t>detailing how center will complete AFR process within </a:t>
            </a:r>
            <a:r>
              <a:rPr lang="en-US" altLang="ko-KR" b="0" dirty="0">
                <a:solidFill>
                  <a:schemeClr val="tx1">
                    <a:lumMod val="75000"/>
                    <a:lumOff val="25000"/>
                  </a:schemeClr>
                </a:solidFill>
                <a:latin typeface="Noto Sans" panose="020B0502040504020204" pitchFamily="34" charset="0"/>
                <a:ea typeface="맑은 고딕" panose="020B0503020000020004" pitchFamily="50" charset="-127"/>
                <a:cs typeface="Calibri" panose="020F0502020204030204" pitchFamily="34" charset="0"/>
              </a:rPr>
              <a:t>30 calendar days, requesting extensions of time,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b="0" dirty="0">
                <a:solidFill>
                  <a:srgbClr val="32669A"/>
                </a:solidFill>
                <a:latin typeface="Noto Sans" panose="020B0502040504020204" pitchFamily="34" charset="0"/>
                <a:ea typeface="맑은 고딕" panose="020B0503020000020004" pitchFamily="50" charset="-127"/>
                <a:cs typeface="Calibri" panose="020F0502020204030204" pitchFamily="34" charset="0"/>
              </a:rPr>
              <a:t>How the center will store, transmit, and maintain </a:t>
            </a:r>
            <a:r>
              <a:rPr lang="en-US" altLang="ko-KR" b="0" dirty="0">
                <a:solidFill>
                  <a:srgbClr val="646267"/>
                </a:solidFill>
                <a:latin typeface="Noto Sans" panose="020B0502040504020204" pitchFamily="34" charset="0"/>
                <a:ea typeface="맑은 고딕" panose="020B0503020000020004" pitchFamily="50" charset="-127"/>
                <a:cs typeface="Calibri" panose="020F0502020204030204" pitchFamily="34" charset="0"/>
              </a:rPr>
              <a:t>applicant file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b="0" dirty="0">
                <a:solidFill>
                  <a:srgbClr val="646267"/>
                </a:solidFill>
                <a:latin typeface="Noto Sans" panose="020B0502040504020204" pitchFamily="34" charset="0"/>
                <a:ea typeface="맑은 고딕" panose="020B0503020000020004" pitchFamily="50" charset="-127"/>
                <a:cs typeface="Calibri" panose="020F0502020204030204" pitchFamily="34" charset="0"/>
              </a:rPr>
              <a:t>Procedures for processing applicant </a:t>
            </a:r>
            <a:r>
              <a:rPr lang="en-US" altLang="ko-KR" b="0" dirty="0">
                <a:solidFill>
                  <a:srgbClr val="32669A"/>
                </a:solidFill>
                <a:latin typeface="Noto Sans" panose="020B0502040504020204" pitchFamily="34" charset="0"/>
                <a:ea typeface="맑은 고딕" panose="020B0503020000020004" pitchFamily="50" charset="-127"/>
                <a:cs typeface="Calibri" panose="020F0502020204030204" pitchFamily="34" charset="0"/>
              </a:rPr>
              <a:t>appeal of denial determination.</a:t>
            </a:r>
            <a:endParaRPr lang="en-US" altLang="ko-KR" b="0" dirty="0">
              <a:latin typeface="Noto Sans" panose="020B0502040504020204" pitchFamily="34" charset="0"/>
              <a:ea typeface="맑은 고딕" panose="020B0503020000020004" pitchFamily="50" charset="-127"/>
              <a:cs typeface="Calibri" panose="020F0502020204030204" pitchFamily="34" charset="0"/>
            </a:endParaRPr>
          </a:p>
          <a:p>
            <a:pPr>
              <a:defRPr/>
            </a:pPr>
            <a:endParaRPr lang="en-US" b="1" dirty="0"/>
          </a:p>
          <a:p>
            <a:pPr>
              <a:defRPr/>
            </a:pPr>
            <a:r>
              <a:rPr lang="en-US" b="1" dirty="0"/>
              <a:t>Audience Participation</a:t>
            </a:r>
          </a:p>
          <a:p>
            <a:pPr>
              <a:defRPr/>
            </a:pPr>
            <a:r>
              <a:rPr lang="en-US" b="1" dirty="0"/>
              <a:t>Does it matter if the center’s actual AFR practice matches the AFR SOP?</a:t>
            </a:r>
          </a:p>
          <a:p>
            <a:pPr>
              <a:defRPr/>
            </a:pPr>
            <a:r>
              <a:rPr lang="en-US" b="0" dirty="0"/>
              <a:t>Yes! The center should be implementing and using the process outlined in the respective AFR SOP. </a:t>
            </a:r>
          </a:p>
          <a:p>
            <a:pPr>
              <a:defRPr/>
            </a:pPr>
            <a:endParaRPr lang="en-US" dirty="0">
              <a:cs typeface="Calibri"/>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26</a:t>
            </a:fld>
            <a:endParaRPr lang="en-US"/>
          </a:p>
        </p:txBody>
      </p:sp>
    </p:spTree>
    <p:extLst>
      <p:ext uri="{BB962C8B-B14F-4D97-AF65-F5344CB8AC3E}">
        <p14:creationId xmlns:p14="http://schemas.microsoft.com/office/powerpoint/2010/main" val="4150361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9F50F-B7DA-0E60-A939-BC9D7F6E92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DC6AC-0213-6347-172B-35B70320BE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7276A2-F6C9-ACA9-A55D-A88C00B67C3B}"/>
              </a:ext>
            </a:extLst>
          </p:cNvPr>
          <p:cNvSpPr>
            <a:spLocks noGrp="1"/>
          </p:cNvSpPr>
          <p:nvPr>
            <p:ph type="body" idx="1"/>
          </p:nvPr>
        </p:nvSpPr>
        <p:spPr/>
        <p:txBody>
          <a:bodyPr/>
          <a:lstStyle/>
          <a:p>
            <a:pPr marL="0" indent="0">
              <a:buFont typeface="Arial" panose="020B0604020202020204" pitchFamily="34" charset="0"/>
              <a:buNone/>
            </a:pPr>
            <a:r>
              <a:rPr lang="en-US" dirty="0"/>
              <a:t>Expedited AFR SOP Requirements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expedited priority AFR SOP only needs to contain the specific procedures and considerations related to completing an expedited applicant file review and should reference that the standard priority AFR process must be followed for all non-expedited applicants.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Components of the expedited priority AFR SOP must include: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Timelines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Timeline</a:t>
            </a:r>
            <a:r>
              <a:rPr lang="en-US" altLang="ko-KR" dirty="0">
                <a:latin typeface="Noto Sans" panose="020B0502040504020204" pitchFamily="34" charset="0"/>
                <a:ea typeface="맑은 고딕" panose="020B0503020000020004" pitchFamily="50" charset="-127"/>
                <a:cs typeface="Calibri" panose="020F0502020204030204" pitchFamily="34" charset="0"/>
              </a:rPr>
              <a:t> detailing how center will complete AFR process within </a:t>
            </a:r>
            <a:r>
              <a:rPr lang="en-US" altLang="ko-KR" b="1" dirty="0">
                <a:solidFill>
                  <a:srgbClr val="C00000"/>
                </a:solidFill>
                <a:latin typeface="Noto Sans" panose="020B0502040504020204" pitchFamily="34" charset="0"/>
                <a:ea typeface="맑은 고딕" panose="020B0503020000020004" pitchFamily="50" charset="-127"/>
                <a:cs typeface="Calibri" panose="020F0502020204030204" pitchFamily="34" charset="0"/>
              </a:rPr>
              <a:t>21 </a:t>
            </a:r>
            <a:r>
              <a:rPr lang="en-US" altLang="ko-KR" dirty="0">
                <a:latin typeface="Noto Sans" panose="020B0502040504020204" pitchFamily="34" charset="0"/>
                <a:ea typeface="맑은 고딕" panose="020B0503020000020004" pitchFamily="50" charset="-127"/>
                <a:cs typeface="Calibri" panose="020F0502020204030204" pitchFamily="34" charset="0"/>
              </a:rPr>
              <a:t>calendar days and that </a:t>
            </a: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no extensions </a:t>
            </a:r>
            <a:r>
              <a:rPr lang="en-US" altLang="ko-KR" dirty="0">
                <a:latin typeface="Noto Sans" panose="020B0502040504020204" pitchFamily="34" charset="0"/>
                <a:ea typeface="맑은 고딕" panose="020B0503020000020004" pitchFamily="50" charset="-127"/>
                <a:cs typeface="Calibri" panose="020F0502020204030204" pitchFamily="34" charset="0"/>
              </a:rPr>
              <a:t>of time are allowed.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Self-Attestation/Eligibility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Procedures</a:t>
            </a:r>
            <a:r>
              <a:rPr lang="en-US" altLang="ko-KR" dirty="0">
                <a:solidFill>
                  <a:srgbClr val="646267"/>
                </a:solidFill>
                <a:latin typeface="Noto Sans" panose="020B0502040504020204" pitchFamily="34" charset="0"/>
                <a:ea typeface="맑은 고딕" panose="020B0503020000020004" pitchFamily="50" charset="-127"/>
                <a:cs typeface="Calibri" panose="020F0502020204030204" pitchFamily="34" charset="0"/>
              </a:rPr>
              <a:t> </a:t>
            </a:r>
            <a:r>
              <a:rPr lang="en-US" altLang="ko-KR" dirty="0">
                <a:latin typeface="Noto Sans" panose="020B0502040504020204" pitchFamily="34" charset="0"/>
                <a:ea typeface="맑은 고딕" panose="020B0503020000020004" pitchFamily="50" charset="-127"/>
                <a:cs typeface="Calibri" panose="020F0502020204030204" pitchFamily="34" charset="0"/>
              </a:rPr>
              <a:t>for how the center will </a:t>
            </a:r>
            <a:r>
              <a:rPr lang="en-US" altLang="ko-KR" b="1" dirty="0">
                <a:latin typeface="Noto Sans" panose="020B0502040504020204" pitchFamily="34" charset="0"/>
                <a:ea typeface="맑은 고딕" panose="020B0503020000020004" pitchFamily="50" charset="-127"/>
                <a:cs typeface="Calibri" panose="020F0502020204030204" pitchFamily="34" charset="0"/>
              </a:rPr>
              <a:t>collaborate with Admissions Services </a:t>
            </a:r>
            <a:r>
              <a:rPr lang="en-US" altLang="ko-KR" dirty="0">
                <a:latin typeface="Noto Sans" panose="020B0502040504020204" pitchFamily="34" charset="0"/>
                <a:ea typeface="맑은 고딕" panose="020B0503020000020004" pitchFamily="50" charset="-127"/>
                <a:cs typeface="Calibri" panose="020F0502020204030204" pitchFamily="34" charset="0"/>
              </a:rPr>
              <a:t>to </a:t>
            </a: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verify eligibility within the first 90 days of enrollment</a:t>
            </a:r>
            <a:r>
              <a:rPr lang="en-US" altLang="ko-KR" dirty="0">
                <a:latin typeface="Noto Sans" panose="020B0502040504020204" pitchFamily="34" charset="0"/>
                <a:ea typeface="맑은 고딕" panose="020B0503020000020004" pitchFamily="50" charset="-127"/>
                <a:cs typeface="Calibri" panose="020F0502020204030204" pitchFamily="34" charset="0"/>
              </a:rPr>
              <a:t>, if applicable.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Self-Attestation/Health Care Needs and Direct Threat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Affirmation </a:t>
            </a:r>
            <a:r>
              <a:rPr lang="en-US" altLang="ko-KR" dirty="0">
                <a:latin typeface="Noto Sans" panose="020B0502040504020204" pitchFamily="34" charset="0"/>
                <a:ea typeface="맑은 고딕" panose="020B0503020000020004" pitchFamily="50" charset="-127"/>
                <a:cs typeface="Calibri" panose="020F0502020204030204" pitchFamily="34" charset="0"/>
              </a:rPr>
              <a:t>that the center </a:t>
            </a: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will follow the typical AFR process </a:t>
            </a:r>
            <a:r>
              <a:rPr lang="en-US" altLang="ko-KR" dirty="0">
                <a:latin typeface="Noto Sans" panose="020B0502040504020204" pitchFamily="34" charset="0"/>
                <a:ea typeface="맑은 고딕" panose="020B0503020000020004" pitchFamily="50" charset="-127"/>
                <a:cs typeface="Calibri" panose="020F0502020204030204" pitchFamily="34" charset="0"/>
              </a:rPr>
              <a:t>to include procedures for </a:t>
            </a:r>
            <a:r>
              <a:rPr lang="en-US" altLang="ko-KR" b="1" dirty="0">
                <a:latin typeface="Noto Sans" panose="020B0502040504020204" pitchFamily="34" charset="0"/>
                <a:ea typeface="맑은 고딕" panose="020B0503020000020004" pitchFamily="50" charset="-127"/>
                <a:cs typeface="Calibri" panose="020F0502020204030204" pitchFamily="34" charset="0"/>
              </a:rPr>
              <a:t>reviewing</a:t>
            </a: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 </a:t>
            </a:r>
            <a:r>
              <a:rPr lang="en-US" altLang="ko-KR" dirty="0">
                <a:latin typeface="Noto Sans" panose="020B0502040504020204" pitchFamily="34" charset="0"/>
                <a:ea typeface="맑은 고딕" panose="020B0503020000020004" pitchFamily="50" charset="-127"/>
                <a:cs typeface="Calibri" panose="020F0502020204030204" pitchFamily="34" charset="0"/>
              </a:rPr>
              <a:t>an applicant file</a:t>
            </a: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a:t>
            </a:r>
            <a:r>
              <a:rPr lang="en-US" altLang="ko-KR" b="1" dirty="0">
                <a:latin typeface="Noto Sans" panose="020B0502040504020204" pitchFamily="34" charset="0"/>
                <a:ea typeface="맑은 고딕" panose="020B0503020000020004" pitchFamily="50" charset="-127"/>
                <a:cs typeface="Calibri" panose="020F0502020204030204" pitchFamily="34" charset="0"/>
              </a:rPr>
              <a:t>recommending</a:t>
            </a: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 </a:t>
            </a:r>
            <a:r>
              <a:rPr lang="en-US" altLang="ko-KR" dirty="0">
                <a:latin typeface="Noto Sans" panose="020B0502040504020204" pitchFamily="34" charset="0"/>
                <a:ea typeface="맑은 고딕" panose="020B0503020000020004" pitchFamily="50" charset="-127"/>
                <a:cs typeface="Calibri" panose="020F0502020204030204" pitchFamily="34" charset="0"/>
              </a:rPr>
              <a:t>denial </a:t>
            </a:r>
            <a:r>
              <a:rPr lang="en-US" altLang="ko-KR" b="1" dirty="0">
                <a:solidFill>
                  <a:srgbClr val="C00000"/>
                </a:solidFill>
                <a:latin typeface="Noto Sans" panose="020B0502040504020204" pitchFamily="34" charset="0"/>
                <a:ea typeface="맑은 고딕" panose="020B0503020000020004" pitchFamily="50" charset="-127"/>
                <a:cs typeface="Calibri" panose="020F0502020204030204" pitchFamily="34" charset="0"/>
              </a:rPr>
              <a:t>unless</a:t>
            </a:r>
            <a:r>
              <a:rPr lang="en-US" altLang="ko-KR" dirty="0">
                <a:latin typeface="Noto Sans" panose="020B0502040504020204" pitchFamily="34" charset="0"/>
                <a:ea typeface="맑은 고딕" panose="020B0503020000020004" pitchFamily="50" charset="-127"/>
                <a:cs typeface="Calibri" panose="020F0502020204030204" pitchFamily="34" charset="0"/>
              </a:rPr>
              <a:t> health/medical documentation </a:t>
            </a:r>
            <a:r>
              <a:rPr lang="en-US" altLang="ko-KR" b="1" dirty="0">
                <a:latin typeface="Noto Sans" panose="020B0502040504020204" pitchFamily="34" charset="0"/>
                <a:ea typeface="맑은 고딕" panose="020B0503020000020004" pitchFamily="50" charset="-127"/>
                <a:cs typeface="Calibri" panose="020F0502020204030204" pitchFamily="34" charset="0"/>
              </a:rPr>
              <a:t>is not received until after arrival </a:t>
            </a:r>
            <a:r>
              <a:rPr lang="en-US" altLang="ko-KR" dirty="0">
                <a:latin typeface="Noto Sans" panose="020B0502040504020204" pitchFamily="34" charset="0"/>
                <a:ea typeface="맑은 고딕" panose="020B0503020000020004" pitchFamily="50" charset="-127"/>
                <a:cs typeface="Calibri" panose="020F0502020204030204" pitchFamily="34" charset="0"/>
              </a:rPr>
              <a:t>and during the first 90 days of enrollment.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ko-KR" dirty="0">
              <a:latin typeface="Noto Sans" panose="020B0502040504020204" pitchFamily="34" charset="0"/>
              <a:ea typeface="맑은 고딕" panose="020B0503020000020004" pitchFamily="50" charset="-127"/>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ko-KR" dirty="0">
                <a:latin typeface="Noto Sans" panose="020B0502040504020204" pitchFamily="34" charset="0"/>
                <a:ea typeface="맑은 고딕" panose="020B0503020000020004" pitchFamily="50" charset="-127"/>
                <a:cs typeface="Calibri" panose="020F0502020204030204" pitchFamily="34" charset="0"/>
              </a:rPr>
              <a:t>If </a:t>
            </a:r>
            <a:r>
              <a:rPr lang="en-US" altLang="ko-KR" b="1" dirty="0">
                <a:latin typeface="Noto Sans" panose="020B0502040504020204" pitchFamily="34" charset="0"/>
                <a:ea typeface="맑은 고딕" panose="020B0503020000020004" pitchFamily="50" charset="-127"/>
                <a:cs typeface="Calibri" panose="020F0502020204030204" pitchFamily="34" charset="0"/>
              </a:rPr>
              <a:t>health/medical documentation is received during the first 90 days of enrollment </a:t>
            </a:r>
            <a:r>
              <a:rPr lang="en-US" altLang="ko-KR" dirty="0">
                <a:latin typeface="Noto Sans" panose="020B0502040504020204" pitchFamily="34" charset="0"/>
                <a:ea typeface="맑은 고딕" panose="020B0503020000020004" pitchFamily="50" charset="-127"/>
                <a:cs typeface="Calibri" panose="020F0502020204030204" pitchFamily="34" charset="0"/>
              </a:rPr>
              <a:t>and indicates that the expedited individual’s health care needs </a:t>
            </a:r>
            <a:r>
              <a:rPr lang="en-US" altLang="ko-KR" b="1" dirty="0">
                <a:latin typeface="Noto Sans" panose="020B0502040504020204" pitchFamily="34" charset="0"/>
                <a:ea typeface="맑은 고딕" panose="020B0503020000020004" pitchFamily="50" charset="-127"/>
                <a:cs typeface="Calibri" panose="020F0502020204030204" pitchFamily="34" charset="0"/>
              </a:rPr>
              <a:t>may exceed those of basic health care or that the individual poses a direct threat to others</a:t>
            </a:r>
            <a:r>
              <a:rPr lang="en-US" altLang="ko-KR" dirty="0">
                <a:latin typeface="Noto Sans" panose="020B0502040504020204" pitchFamily="34" charset="0"/>
                <a:ea typeface="맑은 고딕" panose="020B0503020000020004" pitchFamily="50" charset="-127"/>
                <a:cs typeface="Calibri" panose="020F0502020204030204" pitchFamily="34" charset="0"/>
              </a:rPr>
              <a:t>, </a:t>
            </a: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the center follows the medical separation procedures as outlined in Chapter 6, Section 6.2, R5.</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8A2D9846-12AD-A46E-8A56-9F78B751014F}"/>
              </a:ext>
            </a:extLst>
          </p:cNvPr>
          <p:cNvSpPr>
            <a:spLocks noGrp="1"/>
          </p:cNvSpPr>
          <p:nvPr>
            <p:ph type="sldNum" sz="quarter" idx="5"/>
          </p:nvPr>
        </p:nvSpPr>
        <p:spPr/>
        <p:txBody>
          <a:bodyPr/>
          <a:lstStyle/>
          <a:p>
            <a:fld id="{237AE796-97CE-4335-9D88-5F0EBDF33482}" type="slidenum">
              <a:rPr lang="en-US" smtClean="0"/>
              <a:t>27</a:t>
            </a:fld>
            <a:endParaRPr lang="en-US"/>
          </a:p>
        </p:txBody>
      </p:sp>
    </p:spTree>
    <p:extLst>
      <p:ext uri="{BB962C8B-B14F-4D97-AF65-F5344CB8AC3E}">
        <p14:creationId xmlns:p14="http://schemas.microsoft.com/office/powerpoint/2010/main" val="4064443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are going to review the File Review Tracking Log requirements. This is how the center tracks the applicant file review process and is an area of critical importance. The tracking log can become of central importance if there is a complaint filed, for example. Failing to maintain a proper tracking system for the management and completion of applicant file review can result in multiple concerns during your Disability Program Compliance Assessment so we want you to be clear about these requirements so that you can ensure that you are maintaining a proper applicant file review tracking process.</a:t>
            </a:r>
          </a:p>
        </p:txBody>
      </p:sp>
      <p:sp>
        <p:nvSpPr>
          <p:cNvPr id="4" name="Slide Number Placeholder 3"/>
          <p:cNvSpPr>
            <a:spLocks noGrp="1"/>
          </p:cNvSpPr>
          <p:nvPr>
            <p:ph type="sldNum" sz="quarter" idx="5"/>
          </p:nvPr>
        </p:nvSpPr>
        <p:spPr/>
        <p:txBody>
          <a:bodyPr/>
          <a:lstStyle/>
          <a:p>
            <a:fld id="{237AE796-97CE-4335-9D88-5F0EBDF33482}" type="slidenum">
              <a:rPr lang="en-US" smtClean="0"/>
              <a:t>28</a:t>
            </a:fld>
            <a:endParaRPr lang="en-US"/>
          </a:p>
        </p:txBody>
      </p:sp>
    </p:spTree>
    <p:extLst>
      <p:ext uri="{BB962C8B-B14F-4D97-AF65-F5344CB8AC3E}">
        <p14:creationId xmlns:p14="http://schemas.microsoft.com/office/powerpoint/2010/main" val="3750415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Center File Review Tracking Log - </a:t>
            </a:r>
            <a:r>
              <a:rPr lang="en-US" altLang="ko-KR" sz="1200" dirty="0">
                <a:solidFill>
                  <a:srgbClr val="646267"/>
                </a:solidFill>
                <a:latin typeface="+mj-lt"/>
                <a:ea typeface="맑은 고딕" panose="020B0503020000020004" pitchFamily="50" charset="-127"/>
              </a:rPr>
              <a:t>PRH Chapter 1: 1.5(R3)</a:t>
            </a:r>
          </a:p>
          <a:p>
            <a:endParaRPr lang="en-US" dirty="0"/>
          </a:p>
          <a:p>
            <a:r>
              <a:rPr lang="en-US" dirty="0"/>
              <a:t>The requirements of the Center File Review Tracking Log are listed in the table and we will discuss those further in the next slide but first let’s review some of the overarching requirements you need to be aware of in maintaining your center’s tracking log.</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dirty="0">
                <a:solidFill>
                  <a:srgbClr val="646267"/>
                </a:solidFill>
                <a:ea typeface="맑은 고딕" panose="020B0503020000020004" pitchFamily="50" charset="-127"/>
              </a:rPr>
              <a:t>Records </a:t>
            </a:r>
            <a:r>
              <a:rPr lang="en-US" altLang="ko-KR" b="1" u="sng" dirty="0">
                <a:solidFill>
                  <a:srgbClr val="C00000"/>
                </a:solidFill>
                <a:ea typeface="맑은 고딕" panose="020B0503020000020004" pitchFamily="50" charset="-127"/>
              </a:rPr>
              <a:t>MUST</a:t>
            </a:r>
            <a:r>
              <a:rPr lang="en-US" altLang="ko-KR" dirty="0">
                <a:solidFill>
                  <a:srgbClr val="646267"/>
                </a:solidFill>
                <a:ea typeface="맑은 고딕" panose="020B0503020000020004" pitchFamily="50" charset="-127"/>
              </a:rPr>
              <a:t> maintain a single ongoing center file review log which documents ALL files received for review.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dirty="0">
                <a:solidFill>
                  <a:srgbClr val="646267"/>
                </a:solidFill>
                <a:ea typeface="맑은 고딕" panose="020B0503020000020004" pitchFamily="50" charset="-127"/>
              </a:rPr>
              <a:t>A new log should be started each Program Year and entries </a:t>
            </a:r>
            <a:r>
              <a:rPr lang="en-US" altLang="ko-KR" b="1" u="sng" dirty="0">
                <a:solidFill>
                  <a:srgbClr val="C00000"/>
                </a:solidFill>
                <a:ea typeface="맑은 고딕" panose="020B0503020000020004" pitchFamily="50" charset="-127"/>
              </a:rPr>
              <a:t>MUST</a:t>
            </a:r>
            <a:r>
              <a:rPr lang="en-US" altLang="ko-KR" dirty="0">
                <a:solidFill>
                  <a:srgbClr val="646267"/>
                </a:solidFill>
                <a:ea typeface="맑은 고딕" panose="020B0503020000020004" pitchFamily="50" charset="-127"/>
              </a:rPr>
              <a:t> </a:t>
            </a:r>
            <a:r>
              <a:rPr lang="en-US" altLang="ko-KR" b="1" u="sng" dirty="0">
                <a:solidFill>
                  <a:srgbClr val="C00000"/>
                </a:solidFill>
                <a:ea typeface="맑은 고딕" panose="020B0503020000020004" pitchFamily="50" charset="-127"/>
              </a:rPr>
              <a:t>NOT</a:t>
            </a:r>
            <a:r>
              <a:rPr lang="en-US" altLang="ko-KR" dirty="0">
                <a:solidFill>
                  <a:srgbClr val="646267"/>
                </a:solidFill>
                <a:ea typeface="맑은 고딕" panose="020B0503020000020004" pitchFamily="50" charset="-127"/>
              </a:rPr>
              <a:t> be deleted.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dirty="0">
                <a:solidFill>
                  <a:srgbClr val="646267"/>
                </a:solidFill>
                <a:ea typeface="맑은 고딕" panose="020B0503020000020004" pitchFamily="50" charset="-127"/>
              </a:rPr>
              <a:t>Wellness </a:t>
            </a:r>
            <a:r>
              <a:rPr lang="en-US" altLang="ko-KR" b="1" dirty="0">
                <a:solidFill>
                  <a:srgbClr val="C00000"/>
                </a:solidFill>
                <a:ea typeface="맑은 고딕" panose="020B0503020000020004" pitchFamily="50" charset="-127"/>
              </a:rPr>
              <a:t>MUST</a:t>
            </a:r>
            <a:r>
              <a:rPr lang="en-US" altLang="ko-KR" dirty="0">
                <a:solidFill>
                  <a:srgbClr val="646267"/>
                </a:solidFill>
                <a:ea typeface="맑은 고딕" panose="020B0503020000020004" pitchFamily="50" charset="-127"/>
              </a:rPr>
              <a:t> maintain its own internal tracking log. (PRH Chapter 1:1.5(R2)(b).</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29</a:t>
            </a:fld>
            <a:endParaRPr lang="en-US"/>
          </a:p>
        </p:txBody>
      </p:sp>
    </p:spTree>
    <p:extLst>
      <p:ext uri="{BB962C8B-B14F-4D97-AF65-F5344CB8AC3E}">
        <p14:creationId xmlns:p14="http://schemas.microsoft.com/office/powerpoint/2010/main" val="1713059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5 primary objectives today so our goal is that by the end of this webinar, you will be able to:</a:t>
            </a:r>
            <a:endParaRPr lang="en-US" dirty="0">
              <a:cs typeface="Calibri"/>
            </a:endParaRPr>
          </a:p>
          <a:p>
            <a:pPr marL="171450" indent="-171450">
              <a:buFont typeface="Arial,Sans-Serif"/>
              <a:buChar char="•"/>
            </a:pPr>
            <a:endParaRPr lang="en-US" dirty="0">
              <a:cs typeface="Calibri"/>
            </a:endParaRPr>
          </a:p>
          <a:p>
            <a:pPr marL="171450" indent="-171450">
              <a:buFont typeface="Arial,Sans-Serif"/>
              <a:buChar char="•"/>
            </a:pPr>
            <a:r>
              <a:rPr lang="en-US" b="1" dirty="0"/>
              <a:t>General Policy Review. </a:t>
            </a:r>
            <a:r>
              <a:rPr lang="en-US" dirty="0"/>
              <a:t>List and implement applicant file review-related requirements. Applicant file review is a very legally driven process, so it is very important that the center be well versed in applicant file review policy to ensure compliance with Job Corps’ related applicant file review policy. </a:t>
            </a:r>
          </a:p>
          <a:p>
            <a:pPr marL="171450" indent="-171450">
              <a:buFont typeface="Arial,Sans-Serif"/>
              <a:buChar char="•"/>
            </a:pPr>
            <a:endParaRPr lang="en-US" dirty="0">
              <a:solidFill>
                <a:schemeClr val="bg1"/>
              </a:solidFill>
              <a:latin typeface="Calibri"/>
              <a:ea typeface="Open Sans"/>
              <a:cs typeface="Calibri"/>
            </a:endParaRPr>
          </a:p>
          <a:p>
            <a:pPr marL="171450" indent="-171450">
              <a:buFont typeface="Arial,Sans-Serif"/>
              <a:buChar char="•"/>
            </a:pPr>
            <a:r>
              <a:rPr lang="en-US" b="1" dirty="0">
                <a:solidFill>
                  <a:schemeClr val="bg1"/>
                </a:solidFill>
                <a:latin typeface="Calibri"/>
                <a:ea typeface="Open Sans"/>
                <a:cs typeface="Calibri"/>
              </a:rPr>
              <a:t>Timelines. </a:t>
            </a:r>
            <a:r>
              <a:rPr lang="en-US" dirty="0">
                <a:solidFill>
                  <a:schemeClr val="bg1"/>
                </a:solidFill>
                <a:latin typeface="Calibri"/>
                <a:ea typeface="Open Sans"/>
                <a:cs typeface="Calibri"/>
              </a:rPr>
              <a:t>List the timeline requirements for completing applicant and appeal file reviews.</a:t>
            </a:r>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endParaRPr lang="en-US" b="1" dirty="0">
              <a:solidFill>
                <a:schemeClr val="bg1"/>
              </a:solidFill>
              <a:latin typeface="Calibri"/>
              <a:ea typeface="Open Sans"/>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r>
              <a:rPr lang="en-US" b="1" dirty="0">
                <a:solidFill>
                  <a:schemeClr val="bg1"/>
                </a:solidFill>
                <a:latin typeface="Calibri"/>
                <a:ea typeface="Open Sans"/>
                <a:cs typeface="Calibri"/>
              </a:rPr>
              <a:t>AFR Tracking. </a:t>
            </a:r>
            <a:r>
              <a:rPr lang="en-US" dirty="0">
                <a:solidFill>
                  <a:schemeClr val="bg1"/>
                </a:solidFill>
                <a:latin typeface="Calibri"/>
                <a:ea typeface="Open Sans"/>
                <a:cs typeface="Open Sans"/>
              </a:rPr>
              <a:t>Describe the required entries for maintaining the center’s File Review Tracking Log.</a:t>
            </a:r>
          </a:p>
          <a:p>
            <a:pPr marL="0" indent="0">
              <a:buFont typeface="Arial,Sans-Serif" panose="020B0604020202020204" pitchFamily="34" charset="0"/>
              <a:buNone/>
              <a:defRPr/>
            </a:pPr>
            <a:endParaRPr lang="en-US" dirty="0"/>
          </a:p>
          <a:p>
            <a:pPr marL="171450" indent="-171450">
              <a:buFont typeface="Arial,Sans-Serif" panose="020B0604020202020204" pitchFamily="34" charset="0"/>
              <a:buChar char="•"/>
              <a:defRPr/>
            </a:pPr>
            <a:r>
              <a:rPr lang="en-US" b="1" dirty="0"/>
              <a:t>Recommending Denial/Returning Files to Admissions. </a:t>
            </a:r>
            <a:r>
              <a:rPr lang="en-US" dirty="0"/>
              <a:t>List the </a:t>
            </a:r>
            <a:r>
              <a:rPr lang="en-US" b="1" dirty="0"/>
              <a:t>allowable reasons</a:t>
            </a:r>
            <a:r>
              <a:rPr lang="en-US" dirty="0"/>
              <a:t> for recommending denial of an applicant and listing the </a:t>
            </a:r>
            <a:r>
              <a:rPr lang="en-US" b="1" dirty="0"/>
              <a:t>allowable reasons </a:t>
            </a:r>
            <a:r>
              <a:rPr lang="en-US" dirty="0"/>
              <a:t>for returning an applicant file to Admissions Services. It is critically important that the program uses the same applicant file review process for each applicant including how the center recommends denial of enrollment and when the center is returning applicant files to Admissions Services.</a:t>
            </a:r>
            <a:endParaRPr lang="en-US" dirty="0">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Sans-Serif" panose="020B0604020202020204" pitchFamily="34" charset="0"/>
              <a:buChar char="•"/>
              <a:tabLst/>
              <a:defRPr/>
            </a:pPr>
            <a:endParaRPr lang="en-US" b="1" dirty="0">
              <a:cs typeface="Calibri" panose="020F0502020204030204"/>
            </a:endParaRPr>
          </a:p>
          <a:p>
            <a:pPr marL="0" indent="0">
              <a:buFont typeface="Arial,Sans-Serif" panose="020B0604020202020204" pitchFamily="34" charset="0"/>
              <a:buNone/>
              <a:defRPr/>
            </a:pPr>
            <a:endParaRPr lang="en-US" dirty="0">
              <a:cs typeface="Calibri" panose="020F0502020204030204"/>
            </a:endParaRPr>
          </a:p>
          <a:p>
            <a:pPr marL="0" indent="0">
              <a:buFont typeface="Arial,Sans-Serif"/>
              <a:buNone/>
              <a:defRP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3</a:t>
            </a:fld>
            <a:endParaRPr lang="en-US"/>
          </a:p>
        </p:txBody>
      </p:sp>
    </p:spTree>
    <p:extLst>
      <p:ext uri="{BB962C8B-B14F-4D97-AF65-F5344CB8AC3E}">
        <p14:creationId xmlns:p14="http://schemas.microsoft.com/office/powerpoint/2010/main" val="1645550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Center File Review Tracking Log</a:t>
            </a:r>
          </a:p>
          <a:p>
            <a:endParaRPr lang="en-US" dirty="0"/>
          </a:p>
          <a:p>
            <a:r>
              <a:rPr lang="en-US" dirty="0"/>
              <a:t>We have updated the Sample Center File Review Tracking Log to include the new requirements in Section 1.5 of the PRH.</a:t>
            </a:r>
          </a:p>
          <a:p>
            <a:endParaRPr lang="en-US" dirty="0"/>
          </a:p>
          <a:p>
            <a:r>
              <a:rPr lang="en-US" dirty="0"/>
              <a:t>First, look at the lower left-hand side of the screen where you seen the 3 tabs: AFR Log, AFR Log Pg 2 and AFR Log Page 3. Maintaining certain parts of the log on differing tabs is not maintaining a single log. Some centers, however, will complete a Program Year’s worth on entries on one tab say for 2024 and then start a new one in 2025 which is fine to do. However, the tracking log must not have requirements split up and tracked on different tabs even if on the same spreadsheet. </a:t>
            </a:r>
          </a:p>
          <a:p>
            <a:endParaRPr lang="en-US" b="1" dirty="0"/>
          </a:p>
          <a:p>
            <a:r>
              <a:rPr lang="en-US" b="1" dirty="0"/>
              <a:t>File Review Due Date (30 days)</a:t>
            </a:r>
          </a:p>
          <a:p>
            <a:r>
              <a:rPr lang="en-US" b="0" dirty="0"/>
              <a:t>This is the date the AFR review mut be completed for standard priority applicant file reviews.</a:t>
            </a:r>
          </a:p>
          <a:p>
            <a:endParaRPr lang="en-US" b="0" dirty="0"/>
          </a:p>
          <a:p>
            <a:r>
              <a:rPr lang="en-US" b="1" dirty="0"/>
              <a:t>Priority Applicant</a:t>
            </a:r>
          </a:p>
          <a:p>
            <a:r>
              <a:rPr lang="en-US" b="0" dirty="0"/>
              <a:t>Check this box if the applicant is a veteran or a veteran’s spouse who meets priority enrollment criteria as per Exhibit 1-2.</a:t>
            </a:r>
          </a:p>
          <a:p>
            <a:endParaRPr lang="en-US" b="1" dirty="0"/>
          </a:p>
          <a:p>
            <a:r>
              <a:rPr lang="en-US" b="1" dirty="0"/>
              <a:t>Expedited Applicant and Expedited Applicant File Review Due Date</a:t>
            </a:r>
          </a:p>
          <a:p>
            <a:r>
              <a:rPr lang="en-US" b="0" dirty="0"/>
              <a:t>Check the expedited applicant box if the applicant has been identified as an expedited priority AFR review by Admissions Services. The center has 21 days to complete AFR and no extensions of time are permitted</a:t>
            </a:r>
            <a:r>
              <a:rPr lang="en-US" b="1" dirty="0"/>
              <a:t>.</a:t>
            </a:r>
          </a:p>
          <a:p>
            <a:endParaRPr lang="en-US" b="1" dirty="0"/>
          </a:p>
          <a:p>
            <a:r>
              <a:rPr lang="en-US" b="1" dirty="0"/>
              <a:t>Health and Wellness Director Reviewer</a:t>
            </a:r>
          </a:p>
          <a:p>
            <a:r>
              <a:rPr lang="en-US" dirty="0"/>
              <a:t>The Health and Wellness Director must complete a review of each complete file received by the center. A complete file is one that has all the required eligibility documents such as birth certificate and such. This does NOT include health or disability information, which is totally voluntary. Dependent upon staff turnover, this should be the same person listed all the way down the column.</a:t>
            </a:r>
          </a:p>
          <a:p>
            <a:endParaRPr lang="en-US" dirty="0"/>
          </a:p>
          <a:p>
            <a:r>
              <a:rPr lang="en-US" b="1" dirty="0"/>
              <a:t>Date HWD Review Completed</a:t>
            </a:r>
          </a:p>
          <a:p>
            <a:r>
              <a:rPr lang="en-US" sz="1800" dirty="0">
                <a:solidFill>
                  <a:srgbClr val="FFFFFF"/>
                </a:solidFill>
                <a:latin typeface="Arial" panose="020B0604020202020204" pitchFamily="34" charset="0"/>
              </a:rPr>
              <a:t>The date the HWD completes the initial or preliminary review of the applicant file and clears the file if no disclosures or in limited circumstances or assigns the file to the respective QHP(s) for </a:t>
            </a:r>
            <a:r>
              <a:rPr lang="en-US" sz="1800" dirty="0" err="1">
                <a:solidFill>
                  <a:srgbClr val="FFFFFF"/>
                </a:solidFill>
                <a:latin typeface="Arial" panose="020B0604020202020204" pitchFamily="34" charset="0"/>
              </a:rPr>
              <a:t>reivew</a:t>
            </a:r>
            <a:r>
              <a:rPr lang="en-US" sz="1800" dirty="0">
                <a:solidFill>
                  <a:srgbClr val="FFFFFF"/>
                </a:solidFill>
                <a:latin typeface="Arial" panose="020B0604020202020204" pitchFamily="34" charset="0"/>
              </a:rPr>
              <a:t>.</a:t>
            </a:r>
          </a:p>
          <a:p>
            <a:endParaRPr lang="en-US" b="1" dirty="0"/>
          </a:p>
          <a:p>
            <a:r>
              <a:rPr lang="en-US" b="1" dirty="0"/>
              <a:t>Other Reviewer/Other Reviewer Review Completed</a:t>
            </a:r>
          </a:p>
          <a:p>
            <a:r>
              <a:rPr lang="en-US" dirty="0"/>
              <a:t>Complete the OTHER Reviewer column if the HWD is not reviewing non-health documents such as IEPs and is instead assigning to the non-health DC to provide feedback. The applicant file must still be assigned to the appropriate QHP for review, usually the CMHC. </a:t>
            </a:r>
            <a:endParaRPr lang="en-US" dirty="0">
              <a:cs typeface="Calibri"/>
            </a:endParaRPr>
          </a:p>
          <a:p>
            <a:endParaRPr lang="en-US" b="1" dirty="0"/>
          </a:p>
          <a:p>
            <a:r>
              <a:rPr lang="en-US" b="1" dirty="0"/>
              <a:t>Disposition or Outcome</a:t>
            </a: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very important column as it documents the center’s outcome of the file review. Do NOT change the disposition/outcome once an initial one has been determined. </a:t>
            </a:r>
            <a:r>
              <a:rPr lang="en-US" sz="1800" dirty="0">
                <a:solidFill>
                  <a:srgbClr val="FFFFFF"/>
                </a:solidFill>
                <a:latin typeface="Arial" panose="020B0604020202020204" pitchFamily="34" charset="0"/>
              </a:rPr>
              <a:t>For example, the center approved an applicant who later withdrew their application. Leave the disposition/outcome as approved here and update the withdrawal status info in the comments column.</a:t>
            </a:r>
          </a:p>
          <a:p>
            <a:endParaRPr lang="en-US" dirty="0"/>
          </a:p>
          <a:p>
            <a:r>
              <a:rPr lang="en-US" b="1" dirty="0"/>
              <a:t>Regional Office Extension Requested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FFFF"/>
                </a:solidFill>
                <a:latin typeface="Arial" panose="020B0604020202020204" pitchFamily="34" charset="0"/>
              </a:rPr>
              <a:t>Extensions must be requested by day 25 of the 30-day review window. Document (1) the date the extension is requested, (2) the date the extension is approved, and (3) the date the extension ends or the number of days approved. Reminder, no extensions of time are allowed for expedited applicants.</a:t>
            </a:r>
            <a:endParaRPr lang="en-US" dirty="0"/>
          </a:p>
          <a:p>
            <a:endParaRPr lang="en-US" b="1" dirty="0"/>
          </a:p>
          <a:p>
            <a:r>
              <a:rPr lang="en-US" b="1" dirty="0"/>
              <a:t>Comments</a:t>
            </a:r>
          </a:p>
          <a:p>
            <a:pPr algn="l"/>
            <a:r>
              <a:rPr lang="en-US" sz="1800" dirty="0">
                <a:solidFill>
                  <a:srgbClr val="000000"/>
                </a:solidFill>
                <a:latin typeface="Arial" panose="020B0604020202020204" pitchFamily="34" charset="0"/>
              </a:rPr>
              <a:t>The Comments column must contain sufficient information to clearly explain the history and/or final outcome of each applicant file review. Generic statements that Admissions requested a file to be returned are insufficient. Instead state that Admissions requested the return of the file on "x" date because the applicant is no longer interested in attending Job Corps. File returned to Admissions in OASIS on "x" date.</a:t>
            </a:r>
          </a:p>
          <a:p>
            <a:pPr algn="l"/>
            <a:endParaRPr lang="en-US" sz="1800" dirty="0">
              <a:solidFill>
                <a:srgbClr val="000000"/>
              </a:solidFill>
              <a:latin typeface="Arial" panose="020B0604020202020204" pitchFamily="34" charset="0"/>
            </a:endParaRPr>
          </a:p>
          <a:p>
            <a:pPr algn="l"/>
            <a:r>
              <a:rPr lang="en-US" sz="1800" dirty="0">
                <a:solidFill>
                  <a:srgbClr val="000000"/>
                </a:solidFill>
                <a:latin typeface="Arial" panose="020B0604020202020204" pitchFamily="34" charset="0"/>
              </a:rPr>
              <a:t>If unable to contact the applicant, document the dates of at least 2 attempts to contact and your collaboration with Admissions and the outcome of the collaboration.</a:t>
            </a:r>
          </a:p>
          <a:p>
            <a:pPr algn="l"/>
            <a:endParaRPr lang="en-US" sz="180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Attend the </a:t>
            </a:r>
            <a:r>
              <a:rPr lang="en-US" b="1" i="1" dirty="0">
                <a:solidFill>
                  <a:srgbClr val="32669A"/>
                </a:solidFill>
              </a:rPr>
              <a:t>Maintaining and Managing AFR Tracking </a:t>
            </a:r>
            <a:r>
              <a:rPr lang="en-US" dirty="0"/>
              <a:t>webinar for a detailed discussion of each of the log requirements. </a:t>
            </a:r>
          </a:p>
          <a:p>
            <a:pPr algn="l"/>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30</a:t>
            </a:fld>
            <a:endParaRPr lang="en-US"/>
          </a:p>
        </p:txBody>
      </p:sp>
    </p:spTree>
    <p:extLst>
      <p:ext uri="{BB962C8B-B14F-4D97-AF65-F5344CB8AC3E}">
        <p14:creationId xmlns:p14="http://schemas.microsoft.com/office/powerpoint/2010/main" val="2817656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PRH does not provide a detailed list of what is required to be tracked on the Wellness Log unlike the Center File Review Tracking Log. What information that is provided is in PRH 1.5 R2b which we reviewed at the beginning. READ highlighted area. Per this statement, we know that the individual QHP reviews are not documented on the log maintained by records, so Wellness must maintain their own internal tracking log. The Wellness log is required to track the movement of the applicant file through the review by the QHPs that were identified by the HWD. If the non-health DC has been assigned non-health documents to review, the non-health DC review may either be tracked on the Wellness Tracking log or the Center File Review Tracking Log. Do not list the DC by title if included on the Center File Review Tracking Log. </a:t>
            </a:r>
          </a:p>
          <a:p>
            <a:endParaRPr lang="en-US" dirty="0"/>
          </a:p>
          <a:p>
            <a:r>
              <a:rPr lang="en-US" dirty="0"/>
              <a:t>How do we know which QHPs should be noted on the Wellness tracking log as reviewing a specific file? They would be the same QHPs identified by the HWD on the Center Applicant File Review form. </a:t>
            </a:r>
          </a:p>
        </p:txBody>
      </p:sp>
      <p:sp>
        <p:nvSpPr>
          <p:cNvPr id="4" name="Slide Number Placeholder 3"/>
          <p:cNvSpPr>
            <a:spLocks noGrp="1"/>
          </p:cNvSpPr>
          <p:nvPr>
            <p:ph type="sldNum" sz="quarter" idx="5"/>
          </p:nvPr>
        </p:nvSpPr>
        <p:spPr/>
        <p:txBody>
          <a:bodyPr/>
          <a:lstStyle/>
          <a:p>
            <a:fld id="{237AE796-97CE-4335-9D88-5F0EBDF33482}" type="slidenum">
              <a:rPr lang="en-US" smtClean="0"/>
              <a:t>31</a:t>
            </a:fld>
            <a:endParaRPr lang="en-US"/>
          </a:p>
        </p:txBody>
      </p:sp>
    </p:spTree>
    <p:extLst>
      <p:ext uri="{BB962C8B-B14F-4D97-AF65-F5344CB8AC3E}">
        <p14:creationId xmlns:p14="http://schemas.microsoft.com/office/powerpoint/2010/main" val="1908578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also a sample Wellness Tracking Log on the Disability Website. This log is not a duplicate of the Center FR Tracking Log because it serves a different purpose. For example, there is not a column that tracks the number of days in review. The tracking log managed by Records is required to track that information. Some of the information tracked on the Wellness log also needs to be added to the Records log and those columns are in the peach color. There is a statement at the top explaining that the information in peach must be provided to Records with a reminder to not send any PII/PHI. REVIEW some of the columns. Access should be limited because this log will contain PHI. </a:t>
            </a:r>
          </a:p>
        </p:txBody>
      </p:sp>
      <p:sp>
        <p:nvSpPr>
          <p:cNvPr id="4" name="Slide Number Placeholder 3"/>
          <p:cNvSpPr>
            <a:spLocks noGrp="1"/>
          </p:cNvSpPr>
          <p:nvPr>
            <p:ph type="sldNum" sz="quarter" idx="5"/>
          </p:nvPr>
        </p:nvSpPr>
        <p:spPr/>
        <p:txBody>
          <a:bodyPr/>
          <a:lstStyle/>
          <a:p>
            <a:fld id="{42C2F585-99E8-4DCF-AFFB-053C65AC671F}" type="slidenum">
              <a:rPr lang="en-US" smtClean="0"/>
              <a:t>32</a:t>
            </a:fld>
            <a:endParaRPr lang="en-US"/>
          </a:p>
        </p:txBody>
      </p:sp>
    </p:spTree>
    <p:extLst>
      <p:ext uri="{BB962C8B-B14F-4D97-AF65-F5344CB8AC3E}">
        <p14:creationId xmlns:p14="http://schemas.microsoft.com/office/powerpoint/2010/main" val="1272665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closer look: each column has a red triangle in the upper right corner. If you place your cursor on the triangle, there is a dropdown that includes an explanation of what type of information goes in that column. </a:t>
            </a:r>
          </a:p>
          <a:p>
            <a:endParaRPr lang="en-US" dirty="0"/>
          </a:p>
        </p:txBody>
      </p:sp>
      <p:sp>
        <p:nvSpPr>
          <p:cNvPr id="4" name="Slide Number Placeholder 3"/>
          <p:cNvSpPr>
            <a:spLocks noGrp="1"/>
          </p:cNvSpPr>
          <p:nvPr>
            <p:ph type="sldNum" sz="quarter" idx="5"/>
          </p:nvPr>
        </p:nvSpPr>
        <p:spPr/>
        <p:txBody>
          <a:bodyPr/>
          <a:lstStyle/>
          <a:p>
            <a:fld id="{46D49FBC-0FB1-41FB-BB15-A1770F206636}" type="slidenum">
              <a:rPr lang="en-US" smtClean="0"/>
              <a:t>33</a:t>
            </a:fld>
            <a:endParaRPr lang="en-US"/>
          </a:p>
        </p:txBody>
      </p:sp>
    </p:spTree>
    <p:extLst>
      <p:ext uri="{BB962C8B-B14F-4D97-AF65-F5344CB8AC3E}">
        <p14:creationId xmlns:p14="http://schemas.microsoft.com/office/powerpoint/2010/main" val="3249381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a:t>
            </a:r>
          </a:p>
          <a:p>
            <a:endParaRPr lang="en-US" dirty="0"/>
          </a:p>
          <a:p>
            <a:r>
              <a:rPr lang="en-US" dirty="0"/>
              <a:t>In the chat box, type whether you think the comment is an acceptable or an unacceptable one to be on the center File Review Tracking Log.  </a:t>
            </a:r>
          </a:p>
          <a:p>
            <a:endParaRPr lang="en-US" dirty="0"/>
          </a:p>
          <a:p>
            <a:pPr marL="171450" indent="-171450">
              <a:spcBef>
                <a:spcPts val="1200"/>
              </a:spcBef>
              <a:buFont typeface="Arial" panose="020B0604020202020204" pitchFamily="34" charset="0"/>
              <a:buChar char="•"/>
            </a:pPr>
            <a:r>
              <a:rPr lang="en-US" dirty="0"/>
              <a:t>Awaiting receipt of IEP. (No final disposition noted.) Unacceptable – the center must make a decision based upon the clinical interview and any information received if the additional documentation is not forthcoming within the 30-day window or the timeframe of the extension granted by the RO.</a:t>
            </a:r>
          </a:p>
          <a:p>
            <a:pPr marL="171450" indent="-171450">
              <a:spcBef>
                <a:spcPts val="1200"/>
              </a:spcBef>
              <a:buFont typeface="Arial" panose="020B0604020202020204" pitchFamily="34" charset="0"/>
              <a:buChar char="•"/>
            </a:pPr>
            <a:endParaRPr lang="en-US" dirty="0"/>
          </a:p>
          <a:p>
            <a:pPr marL="171450" indent="-171450">
              <a:spcBef>
                <a:spcPts val="1200"/>
              </a:spcBef>
              <a:buFont typeface="Arial" panose="020B0604020202020204" pitchFamily="34" charset="0"/>
              <a:buChar char="•"/>
            </a:pPr>
            <a:r>
              <a:rPr lang="en-US" dirty="0"/>
              <a:t>CMHC requested additional documentation and did not receive it. File returned to Admissions Services. Unacceptable – just as in the last example, the center must make a decision based upon the clinical interview and any information previously received. The file may not be returned to Admissions Services.</a:t>
            </a:r>
          </a:p>
          <a:p>
            <a:pPr marL="0" indent="0">
              <a:spcBef>
                <a:spcPts val="1200"/>
              </a:spcBef>
              <a:buFont typeface="Arial" panose="020B0604020202020204" pitchFamily="34" charset="0"/>
              <a:buNone/>
            </a:pPr>
            <a:endParaRPr lang="en-US" dirty="0"/>
          </a:p>
          <a:p>
            <a:pPr marL="171450" indent="-171450">
              <a:spcBef>
                <a:spcPts val="1200"/>
              </a:spcBef>
              <a:buFont typeface="Arial" panose="020B0604020202020204" pitchFamily="34" charset="0"/>
              <a:buChar char="•"/>
            </a:pPr>
            <a:r>
              <a:rPr lang="en-US" dirty="0"/>
              <a:t>Applicant stated they got a job, so the file was returned to Admissions Services as a withdrawal of application on March 15, 2023. Acceptable.</a:t>
            </a:r>
          </a:p>
          <a:p>
            <a:pPr marL="0" indent="0">
              <a:spcBef>
                <a:spcPts val="1200"/>
              </a:spcBef>
              <a:buFont typeface="Arial" panose="020B0604020202020204" pitchFamily="34" charset="0"/>
              <a:buNone/>
            </a:pPr>
            <a:r>
              <a:rPr lang="en-US" dirty="0"/>
              <a:t> </a:t>
            </a:r>
          </a:p>
          <a:p>
            <a:pPr marL="171450" indent="-171450">
              <a:spcBef>
                <a:spcPts val="1200"/>
              </a:spcBef>
              <a:buFont typeface="Arial" panose="020B0604020202020204" pitchFamily="34" charset="0"/>
              <a:buChar char="•"/>
            </a:pPr>
            <a:r>
              <a:rPr lang="en-US" dirty="0"/>
              <a:t>File returned to Admissions Services as per Admissions Services staff request. Unacceptable – it is not clear why the file was returned to Admissions staff and must not be returned unless the basis is a valid one as per JC policy.</a:t>
            </a:r>
          </a:p>
          <a:p>
            <a:pPr marL="0" indent="0">
              <a:spcBef>
                <a:spcPts val="1200"/>
              </a:spcBef>
              <a:buFont typeface="Arial" panose="020B0604020202020204" pitchFamily="34" charset="0"/>
              <a:buNone/>
            </a:pPr>
            <a:endParaRPr lang="en-US" dirty="0"/>
          </a:p>
          <a:p>
            <a:pPr marL="171450" indent="-171450">
              <a:spcBef>
                <a:spcPts val="1200"/>
              </a:spcBef>
              <a:buFont typeface="Arial" panose="020B0604020202020204" pitchFamily="34" charset="0"/>
              <a:buChar char="•"/>
            </a:pPr>
            <a:r>
              <a:rPr lang="en-US" dirty="0"/>
              <a:t>Applicant’s case worker called and informed center applicant is incarcerated. File was returned to Admissions Services. Unacceptable. The center must complete a Recommendation of Denial for New Information and submit to the Regional Office for review.</a:t>
            </a:r>
          </a:p>
        </p:txBody>
      </p:sp>
      <p:sp>
        <p:nvSpPr>
          <p:cNvPr id="4" name="Slide Number Placeholder 3"/>
          <p:cNvSpPr>
            <a:spLocks noGrp="1"/>
          </p:cNvSpPr>
          <p:nvPr>
            <p:ph type="sldNum" sz="quarter" idx="5"/>
          </p:nvPr>
        </p:nvSpPr>
        <p:spPr/>
        <p:txBody>
          <a:bodyPr/>
          <a:lstStyle/>
          <a:p>
            <a:fld id="{237AE796-97CE-4335-9D88-5F0EBDF33482}" type="slidenum">
              <a:rPr lang="en-US" smtClean="0"/>
              <a:t>34</a:t>
            </a:fld>
            <a:endParaRPr lang="en-US"/>
          </a:p>
        </p:txBody>
      </p:sp>
    </p:spTree>
    <p:extLst>
      <p:ext uri="{BB962C8B-B14F-4D97-AF65-F5344CB8AC3E}">
        <p14:creationId xmlns:p14="http://schemas.microsoft.com/office/powerpoint/2010/main" val="1285863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Review Team – Composition and </a:t>
            </a:r>
            <a:r>
              <a:rPr lang="en-US"/>
              <a:t>Member Responsibilities</a:t>
            </a: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35</a:t>
            </a:fld>
            <a:endParaRPr lang="en-US"/>
          </a:p>
        </p:txBody>
      </p:sp>
    </p:spTree>
    <p:extLst>
      <p:ext uri="{BB962C8B-B14F-4D97-AF65-F5344CB8AC3E}">
        <p14:creationId xmlns:p14="http://schemas.microsoft.com/office/powerpoint/2010/main" val="2342432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composition of the FRT is very important for a couple of reasons:</a:t>
            </a:r>
          </a:p>
          <a:p>
            <a:endParaRPr lang="en-US" altLang="ko-K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Only those individuals who have a need to know are allowed to review an applicant’s health and disability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Of those how have a need to know, only those individuals with the proper qualifications should review applicant’s health and disability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As we have previously discussed, the Initial Reviewer must be the HWD. Sometimes, when there are disclosures of medical conditions such as asthma, diabetes, etc., then the HWD may complete the medical review for the Center Physician, run the history by the CP, and document “discussed with CP.” However, if the applicant is being recommended for denial, the HWD will have to collaborate with the Center Physician who ultimately must sign the Health Care Needs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1" dirty="0"/>
              <a:t>QHPs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dirty="0"/>
              <a:t>CMHC who reviews mental health-related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dirty="0"/>
              <a:t>CP/NP/PA reviews medical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dirty="0"/>
              <a:t>TEAP Specialist reviews substance-use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dirty="0"/>
              <a:t>Center Dentist reviews oral health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1" dirty="0"/>
              <a:t>Other Reviewers</a:t>
            </a:r>
          </a:p>
          <a:p>
            <a:pPr algn="l">
              <a:lnSpc>
                <a:spcPct val="114000"/>
              </a:lnSpc>
              <a:spcBef>
                <a:spcPts val="600"/>
              </a:spcBef>
            </a:pPr>
            <a:r>
              <a:rPr lang="en-US" altLang="ko-KR" sz="1200" dirty="0">
                <a:solidFill>
                  <a:srgbClr val="646267"/>
                </a:solidFill>
                <a:latin typeface="+mj-lt"/>
                <a:ea typeface="Calibri" panose="020F0502020204030204" pitchFamily="34" charset="0"/>
              </a:rPr>
              <a:t>The Other Reviewer is generally the Non-health DC who reviews non-health documents (e.g., IEPs/504 plans) to provide feedback if the HWD does not routinely review.</a:t>
            </a:r>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36</a:t>
            </a:fld>
            <a:endParaRPr lang="ko-KR" altLang="en-US"/>
          </a:p>
        </p:txBody>
      </p:sp>
    </p:spTree>
    <p:extLst>
      <p:ext uri="{BB962C8B-B14F-4D97-AF65-F5344CB8AC3E}">
        <p14:creationId xmlns:p14="http://schemas.microsoft.com/office/powerpoint/2010/main" val="3706196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Accessibility</a:t>
            </a:r>
          </a:p>
          <a:p>
            <a:endParaRPr lang="en-US" dirty="0"/>
          </a:p>
          <a:p>
            <a:r>
              <a:rPr lang="en-US" dirty="0"/>
              <a:t>Accessibility means affording access to individuals with a disability such that they can participate in the Job Corps Program. We have had multiple accessibility scenarios arise this past year and there has been some confusion surrounding how accessibility considerations interface with applicant file review. </a:t>
            </a:r>
          </a:p>
        </p:txBody>
      </p:sp>
      <p:sp>
        <p:nvSpPr>
          <p:cNvPr id="4" name="Slide Number Placeholder 3"/>
          <p:cNvSpPr>
            <a:spLocks noGrp="1"/>
          </p:cNvSpPr>
          <p:nvPr>
            <p:ph type="sldNum" sz="quarter" idx="5"/>
          </p:nvPr>
        </p:nvSpPr>
        <p:spPr/>
        <p:txBody>
          <a:bodyPr/>
          <a:lstStyle/>
          <a:p>
            <a:fld id="{237AE796-97CE-4335-9D88-5F0EBDF33482}" type="slidenum">
              <a:rPr lang="en-US" smtClean="0"/>
              <a:t>37</a:t>
            </a:fld>
            <a:endParaRPr lang="en-US"/>
          </a:p>
        </p:txBody>
      </p:sp>
    </p:spTree>
    <p:extLst>
      <p:ext uri="{BB962C8B-B14F-4D97-AF65-F5344CB8AC3E}">
        <p14:creationId xmlns:p14="http://schemas.microsoft.com/office/powerpoint/2010/main" val="3413442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how do accessibility considerations interface with applicant file review? The short answer is that they don’t! </a:t>
            </a:r>
            <a:r>
              <a:rPr lang="en-US" altLang="ko-KR" sz="1200" b="1" dirty="0">
                <a:solidFill>
                  <a:srgbClr val="32669A"/>
                </a:solidFill>
              </a:rPr>
              <a:t>Accessibility needs </a:t>
            </a:r>
            <a:r>
              <a:rPr lang="en-US" altLang="ko-KR" sz="1200" dirty="0">
                <a:solidFill>
                  <a:srgbClr val="646267"/>
                </a:solidFill>
              </a:rPr>
              <a:t>are</a:t>
            </a:r>
            <a:r>
              <a:rPr lang="en-US" altLang="ko-KR" sz="1200" dirty="0">
                <a:solidFill>
                  <a:schemeClr val="tx1"/>
                </a:solidFill>
              </a:rPr>
              <a:t> </a:t>
            </a:r>
            <a:r>
              <a:rPr lang="en-US" altLang="ko-KR" sz="1200" b="1" u="sng" dirty="0">
                <a:solidFill>
                  <a:srgbClr val="C00000"/>
                </a:solidFill>
              </a:rPr>
              <a:t>NOT</a:t>
            </a:r>
            <a:r>
              <a:rPr lang="en-US" altLang="ko-KR" sz="1200" b="1" u="none" dirty="0">
                <a:solidFill>
                  <a:srgbClr val="C00000"/>
                </a:solidFill>
              </a:rPr>
              <a:t> </a:t>
            </a:r>
            <a:r>
              <a:rPr lang="en-US" altLang="ko-KR" sz="1200" dirty="0">
                <a:solidFill>
                  <a:srgbClr val="646267"/>
                </a:solidFill>
              </a:rPr>
              <a:t>part of the center applicant file review process. A center must make enrollment decisions based upon the center’s ability to meet a person’s health care needs or whether they pose a direct threat to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dirty="0">
              <a:solidFill>
                <a:srgbClr val="64626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200" b="0" dirty="0">
                <a:solidFill>
                  <a:srgbClr val="32669A"/>
                </a:solidFill>
              </a:rPr>
              <a:t>Mobility access concerns for an applicant in a wheelchair are not part of the enrollment decision. Visual impairments are not factors in the enrollment decision. Trade selection, especially related to a disability, is NOT a factor in the center’s enrollment decision.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ko-Kore-KR" sz="1200" b="0" dirty="0">
              <a:solidFill>
                <a:srgbClr val="32669A"/>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200" b="0" dirty="0">
                <a:solidFill>
                  <a:srgbClr val="32669A"/>
                </a:solidFill>
              </a:rPr>
              <a:t>So when do you consider access needs? AFTER you have made a decision to enroll the applicant. Do not delay the enrollment decision based upon access. Do not attempt to locate a center you think is more accessible for the applicant.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ko-Kore-KR" sz="1200" b="0" dirty="0">
              <a:solidFill>
                <a:srgbClr val="32669A"/>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200" b="1" dirty="0">
                <a:solidFill>
                  <a:srgbClr val="32669A"/>
                </a:solidFill>
              </a:rPr>
              <a:t>Audience Participation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32669A"/>
                </a:solidFill>
              </a:rPr>
              <a:t>What should you do if you have an applicant who has specialized access needs, and you are unsure of how to proceed?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32669A"/>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32669A"/>
                </a:solidFill>
              </a:rPr>
              <a:t>Contact your Regional Disability Coordinator for assistance. The overwhelming majority of the time, we can figure out disability accommodations that are necessary to allowing that individual to arrive at your center. IF accommodation considerations have been exhausted and access barriers cannot be mitigated sufficiently, then we will work with your center to contact the Regional Office to request/discuss the possibility of assigning the enrollee to another center where the access needs can be met.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ko-Kore-KR" sz="1200" b="0" dirty="0">
              <a:solidFill>
                <a:srgbClr val="32669A"/>
              </a:solidFill>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38</a:t>
            </a:fld>
            <a:endParaRPr lang="en-US"/>
          </a:p>
        </p:txBody>
      </p:sp>
    </p:spTree>
    <p:extLst>
      <p:ext uri="{BB962C8B-B14F-4D97-AF65-F5344CB8AC3E}">
        <p14:creationId xmlns:p14="http://schemas.microsoft.com/office/powerpoint/2010/main" val="9429236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dirty="0"/>
              <a:t>It is acceptable to return a file to Admissions Services if the center does not receive medical documentation the center feels is essential to deciding on enrollment. False. The disclosure of health/medical documentation is voluntary and if the applicant does not provide documentation or requested health information is not received within the 30-day window or within the window of any Regional Office approved extensions of time, the center must make a decision based upon the information it has to include the completion of a clinical interview.</a:t>
            </a:r>
          </a:p>
          <a:p>
            <a:pPr>
              <a:spcBef>
                <a:spcPts val="1200"/>
              </a:spcBef>
            </a:pPr>
            <a:endParaRPr lang="en-US" dirty="0"/>
          </a:p>
          <a:p>
            <a:pPr>
              <a:spcBef>
                <a:spcPts val="1200"/>
              </a:spcBef>
            </a:pPr>
            <a:r>
              <a:rPr lang="en-US" dirty="0"/>
              <a:t>If there are accessibility concerns (i.e., the center is not accessible to an individual in a wheelchair), the center can delay a decision on enrollment. False. Accessibility has no bearing on decisions related to health care needs and/or direct threat to others. The center must make a decision to enroll or recommend denial based upon the same factors applied to all other applicants. If enrolling, then the center begins to work through any accessibility considerations and should contact their Regional Disability Coordinators for assistance.</a:t>
            </a:r>
          </a:p>
          <a:p>
            <a:pPr>
              <a:spcBef>
                <a:spcPts val="1200"/>
              </a:spcBef>
            </a:pPr>
            <a:endParaRPr lang="en-US" dirty="0"/>
          </a:p>
          <a:p>
            <a:pPr>
              <a:spcBef>
                <a:spcPts val="1200"/>
              </a:spcBef>
            </a:pPr>
            <a:r>
              <a:rPr lang="en-US" dirty="0"/>
              <a:t>If an applicant is blind or has a mobility impairment (e.g., uses a wheelchair), the center can refer the applicant file to another center that is more accessible. False. Centers first must attempt to work through any accessibility concerns (with the Regional Disability Coordinator’s assistance) and if those cannot be resolved, the Regional Office will determine which center the applicant will be assigned for arrival.</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39</a:t>
            </a:fld>
            <a:endParaRPr lang="en-US"/>
          </a:p>
        </p:txBody>
      </p:sp>
    </p:spTree>
    <p:extLst>
      <p:ext uri="{BB962C8B-B14F-4D97-AF65-F5344CB8AC3E}">
        <p14:creationId xmlns:p14="http://schemas.microsoft.com/office/powerpoint/2010/main" val="328602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start by reviewing the potential outcomes for an applicant when they apply to the Job Corps Program. Understanding the types of allowable outcomes for an applicant will help frame many of the later policy discussions in this presentation.</a:t>
            </a:r>
          </a:p>
        </p:txBody>
      </p:sp>
      <p:sp>
        <p:nvSpPr>
          <p:cNvPr id="4" name="Slide Number Placeholder 3"/>
          <p:cNvSpPr>
            <a:spLocks noGrp="1"/>
          </p:cNvSpPr>
          <p:nvPr>
            <p:ph type="sldNum" sz="quarter" idx="5"/>
          </p:nvPr>
        </p:nvSpPr>
        <p:spPr/>
        <p:txBody>
          <a:bodyPr/>
          <a:lstStyle/>
          <a:p>
            <a:fld id="{237AE796-97CE-4335-9D88-5F0EBDF33482}" type="slidenum">
              <a:rPr lang="en-US" smtClean="0"/>
              <a:t>4</a:t>
            </a:fld>
            <a:endParaRPr lang="en-US"/>
          </a:p>
        </p:txBody>
      </p:sp>
    </p:spTree>
    <p:extLst>
      <p:ext uri="{BB962C8B-B14F-4D97-AF65-F5344CB8AC3E}">
        <p14:creationId xmlns:p14="http://schemas.microsoft.com/office/powerpoint/2010/main" val="39686465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Reapplication</a:t>
            </a:r>
          </a:p>
          <a:p>
            <a:endParaRPr lang="en-US" dirty="0"/>
          </a:p>
          <a:p>
            <a:r>
              <a:rPr lang="en-US" dirty="0"/>
              <a:t>Applicants who have been denied enrollment previously by a Regional Office must reapply to be considered for admission to Job Corps. Let’s review the requirements for reapplication.</a:t>
            </a:r>
          </a:p>
        </p:txBody>
      </p:sp>
      <p:sp>
        <p:nvSpPr>
          <p:cNvPr id="4" name="Slide Number Placeholder 3"/>
          <p:cNvSpPr>
            <a:spLocks noGrp="1"/>
          </p:cNvSpPr>
          <p:nvPr>
            <p:ph type="sldNum" sz="quarter" idx="5"/>
          </p:nvPr>
        </p:nvSpPr>
        <p:spPr/>
        <p:txBody>
          <a:bodyPr/>
          <a:lstStyle/>
          <a:p>
            <a:fld id="{237AE796-97CE-4335-9D88-5F0EBDF33482}" type="slidenum">
              <a:rPr lang="en-US" smtClean="0"/>
              <a:t>40</a:t>
            </a:fld>
            <a:endParaRPr lang="en-US"/>
          </a:p>
        </p:txBody>
      </p:sp>
    </p:spTree>
    <p:extLst>
      <p:ext uri="{BB962C8B-B14F-4D97-AF65-F5344CB8AC3E}">
        <p14:creationId xmlns:p14="http://schemas.microsoft.com/office/powerpoint/2010/main" val="37253517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Reapplication of Previously Denied Applicants policy is in PRH Chapter 1: 1.5, R12.</a:t>
            </a:r>
          </a:p>
          <a:p>
            <a:endParaRPr lang="en-US" b="1" dirty="0"/>
          </a:p>
          <a:p>
            <a:r>
              <a:rPr lang="en-US" b="0" dirty="0"/>
              <a:t>Applicants who have been denied admission by a Regional Office due to health care needs exceeding those of basic health care (see Exhibit 2-4) or because the individual poses a direct threat to others may reapply if they provide </a:t>
            </a:r>
            <a:r>
              <a:rPr lang="en-US" b="1" dirty="0"/>
              <a:t>new or updated health- and/or behavior-related documentation</a:t>
            </a:r>
            <a:r>
              <a:rPr lang="en-US" b="0" dirty="0"/>
              <a:t>. This responsibility is part of the center file review responsibility and falls to the Wellness Department. </a:t>
            </a:r>
          </a:p>
          <a:p>
            <a:endParaRPr lang="en-US" b="0" dirty="0"/>
          </a:p>
          <a:p>
            <a:r>
              <a:rPr lang="en-US" b="1" dirty="0"/>
              <a:t>We will review the reapplication process during the DC 1 part b on Thursday.</a:t>
            </a:r>
          </a:p>
        </p:txBody>
      </p:sp>
      <p:sp>
        <p:nvSpPr>
          <p:cNvPr id="4" name="Slide Number Placeholder 3"/>
          <p:cNvSpPr>
            <a:spLocks noGrp="1"/>
          </p:cNvSpPr>
          <p:nvPr>
            <p:ph type="sldNum" sz="quarter" idx="5"/>
          </p:nvPr>
        </p:nvSpPr>
        <p:spPr/>
        <p:txBody>
          <a:bodyPr/>
          <a:lstStyle/>
          <a:p>
            <a:fld id="{A41819E8-FB85-47FB-9C9F-07B8549CD50D}" type="slidenum">
              <a:rPr lang="en-US" smtClean="0"/>
              <a:t>41</a:t>
            </a:fld>
            <a:endParaRPr lang="en-US"/>
          </a:p>
        </p:txBody>
      </p:sp>
    </p:spTree>
    <p:extLst>
      <p:ext uri="{BB962C8B-B14F-4D97-AF65-F5344CB8AC3E}">
        <p14:creationId xmlns:p14="http://schemas.microsoft.com/office/powerpoint/2010/main" val="27383501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a:t>
            </a:r>
          </a:p>
          <a:p>
            <a:endParaRPr lang="en-US" dirty="0"/>
          </a:p>
          <a:p>
            <a:r>
              <a:rPr lang="en-US" dirty="0"/>
              <a:t>Let’s review a couple of crucial resources that you will need in understanding and completing applicant file reviews.</a:t>
            </a:r>
          </a:p>
        </p:txBody>
      </p:sp>
      <p:sp>
        <p:nvSpPr>
          <p:cNvPr id="4" name="Slide Number Placeholder 3"/>
          <p:cNvSpPr>
            <a:spLocks noGrp="1"/>
          </p:cNvSpPr>
          <p:nvPr>
            <p:ph type="sldNum" sz="quarter" idx="5"/>
          </p:nvPr>
        </p:nvSpPr>
        <p:spPr/>
        <p:txBody>
          <a:bodyPr/>
          <a:lstStyle/>
          <a:p>
            <a:fld id="{237AE796-97CE-4335-9D88-5F0EBDF33482}" type="slidenum">
              <a:rPr lang="en-US" smtClean="0"/>
              <a:t>42</a:t>
            </a:fld>
            <a:endParaRPr lang="en-US"/>
          </a:p>
        </p:txBody>
      </p:sp>
    </p:spTree>
    <p:extLst>
      <p:ext uri="{BB962C8B-B14F-4D97-AF65-F5344CB8AC3E}">
        <p14:creationId xmlns:p14="http://schemas.microsoft.com/office/powerpoint/2010/main" val="1044538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latinLnBrk="0" hangingPunct="0"/>
            <a:r>
              <a:rPr lang="en-US" b="1" dirty="0">
                <a:ea typeface="맑은 고딕"/>
              </a:rPr>
              <a:t>Job Corps Disability Website</a:t>
            </a:r>
          </a:p>
          <a:p>
            <a:pPr eaLnBrk="0" latinLnBrk="0" hangingPunct="0"/>
            <a:endParaRPr lang="en-US" dirty="0">
              <a:ea typeface="맑은 고딕"/>
            </a:endParaRPr>
          </a:p>
          <a:p>
            <a:pPr eaLnBrk="0" latinLnBrk="0" hangingPunct="0"/>
            <a:r>
              <a:rPr lang="en-US" dirty="0">
                <a:ea typeface="맑은 고딕"/>
              </a:rPr>
              <a:t>The Job Corps Disability Support Services website contains numerous resources and tools on applicant file review and disability accommodation requirements, processes and procedures. </a:t>
            </a:r>
          </a:p>
          <a:p>
            <a:pPr eaLnBrk="0" latinLnBrk="0" hangingPunct="0"/>
            <a:endParaRPr lang="en-US" dirty="0">
              <a:ea typeface="맑은 고딕"/>
            </a:endParaRPr>
          </a:p>
          <a:p>
            <a:pPr eaLnBrk="0" latinLnBrk="0" hangingPunct="0"/>
            <a:r>
              <a:rPr lang="en-US" dirty="0">
                <a:ea typeface="맑은 고딕"/>
              </a:rPr>
              <a:t>As new resources and tools are developed, they are listed under the </a:t>
            </a:r>
            <a:r>
              <a:rPr lang="en-US" b="1" dirty="0">
                <a:ea typeface="맑은 고딕"/>
              </a:rPr>
              <a:t>New Items </a:t>
            </a:r>
            <a:r>
              <a:rPr lang="en-US" b="0" dirty="0">
                <a:ea typeface="맑은 고딕"/>
              </a:rPr>
              <a:t>heading </a:t>
            </a:r>
            <a:r>
              <a:rPr lang="en-US" dirty="0">
                <a:ea typeface="맑은 고딕"/>
              </a:rPr>
              <a:t>to the right side of the website page. See teal highlighted area. Resources that are more commonly used and/or requested are listed under the Frequently Requested Tools section also highlighted in teal.</a:t>
            </a:r>
          </a:p>
          <a:p>
            <a:pPr eaLnBrk="0" latinLnBrk="0" hangingPunct="0"/>
            <a:endParaRPr lang="en-US" dirty="0">
              <a:ea typeface="맑은 고딕"/>
            </a:endParaRPr>
          </a:p>
          <a:p>
            <a:pPr eaLnBrk="0" latinLnBrk="0" hangingPunct="0"/>
            <a:r>
              <a:rPr lang="en-US" dirty="0">
                <a:ea typeface="맑은 고딕"/>
              </a:rPr>
              <a:t>The categories of resources are listed on the left-hand side of the website and are highlighted in yellow. </a:t>
            </a:r>
          </a:p>
          <a:p>
            <a:pPr eaLnBrk="0" latinLnBrk="0" hangingPunct="0"/>
            <a:endParaRPr lang="en-US" dirty="0">
              <a:ea typeface="맑은 고딕"/>
            </a:endParaRPr>
          </a:p>
          <a:p>
            <a:pPr eaLnBrk="0" latinLnBrk="0" hangingPunct="0"/>
            <a:r>
              <a:rPr lang="en-US" dirty="0">
                <a:ea typeface="맑은 고딕"/>
              </a:rPr>
              <a:t>The Job Corps Disability website link is located at the top of the slide.</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43</a:t>
            </a:fld>
            <a:endParaRPr lang="en-US"/>
          </a:p>
        </p:txBody>
      </p:sp>
    </p:spTree>
    <p:extLst>
      <p:ext uri="{BB962C8B-B14F-4D97-AF65-F5344CB8AC3E}">
        <p14:creationId xmlns:p14="http://schemas.microsoft.com/office/powerpoint/2010/main" val="10221239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latinLnBrk="0" hangingPunct="0">
              <a:lnSpc>
                <a:spcPct val="134000"/>
              </a:lnSpc>
              <a:defRPr/>
            </a:pPr>
            <a:r>
              <a:rPr lang="en-US" b="1" dirty="0"/>
              <a:t>Job Corps Health and Wellness Website</a:t>
            </a:r>
          </a:p>
          <a:p>
            <a:pPr eaLnBrk="0" latinLnBrk="0" hangingPunct="0">
              <a:lnSpc>
                <a:spcPct val="134000"/>
              </a:lnSpc>
              <a:defRPr/>
            </a:pPr>
            <a:endParaRPr lang="en-US" dirty="0"/>
          </a:p>
          <a:p>
            <a:pPr eaLnBrk="0" latinLnBrk="0" hangingPunct="0">
              <a:lnSpc>
                <a:spcPct val="134000"/>
              </a:lnSpc>
              <a:defRPr/>
            </a:pPr>
            <a:r>
              <a:rPr lang="en-US" dirty="0"/>
              <a:t>In addition to the Job Corps Disability website, the Job Corps Health and Wellness website provides numerous tools and resources to support center staff with health and wellness-related topics such as AFR, H&amp;W-related policy/requirements health care guidelines and more! Specific webpages are designed to support clinical staff.</a:t>
            </a:r>
          </a:p>
          <a:p>
            <a:pPr eaLnBrk="0" latinLnBrk="0" hangingPunct="0">
              <a:lnSpc>
                <a:spcPct val="134000"/>
              </a:lnSpc>
              <a:defRPr/>
            </a:pPr>
            <a:endParaRPr lang="en-US" dirty="0"/>
          </a:p>
          <a:p>
            <a:pPr>
              <a:lnSpc>
                <a:spcPct val="134000"/>
              </a:lnSpc>
              <a:defRPr/>
            </a:pPr>
            <a:r>
              <a:rPr lang="en-US" dirty="0">
                <a:latin typeface="Calibri"/>
                <a:cs typeface="Calibri"/>
              </a:rPr>
              <a:t>Please visit the Job Corps Health and Wellness website often. As new tools are developed to assist with understanding and implementing PRH requirements, they are located under the </a:t>
            </a:r>
            <a:r>
              <a:rPr lang="en-US" b="1" dirty="0">
                <a:latin typeface="Calibri"/>
                <a:cs typeface="Calibri"/>
              </a:rPr>
              <a:t>New Items </a:t>
            </a:r>
            <a:r>
              <a:rPr lang="en-US" dirty="0">
                <a:latin typeface="Calibri"/>
                <a:cs typeface="Calibri"/>
              </a:rPr>
              <a:t>section on the right side of the Home Page. </a:t>
            </a:r>
          </a:p>
          <a:p>
            <a:pPr>
              <a:lnSpc>
                <a:spcPct val="134000"/>
              </a:lnSpc>
              <a:defRPr/>
            </a:pPr>
            <a:endParaRPr lang="en-US" dirty="0">
              <a:latin typeface="Calibri"/>
              <a:cs typeface="Calibri"/>
            </a:endParaRPr>
          </a:p>
          <a:p>
            <a:pPr>
              <a:lnSpc>
                <a:spcPct val="134000"/>
              </a:lnSpc>
              <a:defRPr/>
            </a:pPr>
            <a:r>
              <a:rPr lang="en-US" dirty="0">
                <a:latin typeface="Calibri"/>
                <a:cs typeface="Calibri"/>
              </a:rPr>
              <a:t>Your Regional Mental Health Specialists and Regional Disability Coordinators are here to help you navigate the PRH requirements – reach out as needed.</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44</a:t>
            </a:fld>
            <a:endParaRPr lang="en-US"/>
          </a:p>
        </p:txBody>
      </p:sp>
    </p:spTree>
    <p:extLst>
      <p:ext uri="{BB962C8B-B14F-4D97-AF65-F5344CB8AC3E}">
        <p14:creationId xmlns:p14="http://schemas.microsoft.com/office/powerpoint/2010/main" val="9267281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ore-KR" altLang="en-US"/>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45</a:t>
            </a:fld>
            <a:endParaRPr lang="ko-KR" altLang="en-US"/>
          </a:p>
        </p:txBody>
      </p:sp>
    </p:spTree>
    <p:extLst>
      <p:ext uri="{BB962C8B-B14F-4D97-AF65-F5344CB8AC3E}">
        <p14:creationId xmlns:p14="http://schemas.microsoft.com/office/powerpoint/2010/main" val="3550435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summary slide of all the types of Application Outcomes which is included here for you as a reference slide. Of course, the primary outcome is enrollment but we need to understand how to process files where enrollment is not or may not be the outcome.</a:t>
            </a:r>
          </a:p>
        </p:txBody>
      </p:sp>
      <p:sp>
        <p:nvSpPr>
          <p:cNvPr id="4" name="Slide Number Placeholder 3"/>
          <p:cNvSpPr>
            <a:spLocks noGrp="1"/>
          </p:cNvSpPr>
          <p:nvPr>
            <p:ph type="sldNum" sz="quarter" idx="5"/>
          </p:nvPr>
        </p:nvSpPr>
        <p:spPr/>
        <p:txBody>
          <a:bodyPr/>
          <a:lstStyle/>
          <a:p>
            <a:fld id="{237AE796-97CE-4335-9D88-5F0EBDF33482}" type="slidenum">
              <a:rPr lang="en-US" smtClean="0"/>
              <a:t>5</a:t>
            </a:fld>
            <a:endParaRPr lang="en-US"/>
          </a:p>
        </p:txBody>
      </p:sp>
    </p:spTree>
    <p:extLst>
      <p:ext uri="{BB962C8B-B14F-4D97-AF65-F5344CB8AC3E}">
        <p14:creationId xmlns:p14="http://schemas.microsoft.com/office/powerpoint/2010/main" val="35314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Eligibility Reviews that occur at the center level meaning after Admissions Services has conditionally enrolled the applicant because they were found to be eligible for the Job Corps program. An Eligibility Review Due to New Information should not occur often and is limited to very specific situations because the Program cannot arbitrarily revisit an enrollee’s eligibility status. </a:t>
            </a:r>
          </a:p>
          <a:p>
            <a:endParaRPr lang="en-US" dirty="0"/>
          </a:p>
          <a:p>
            <a:r>
              <a:rPr lang="en-US" dirty="0"/>
              <a:t>However, if there is: </a:t>
            </a:r>
            <a:r>
              <a:rPr lang="en-US" sz="1200" dirty="0">
                <a:solidFill>
                  <a:schemeClr val="tx2">
                    <a:lumMod val="75000"/>
                    <a:lumOff val="25000"/>
                  </a:schemeClr>
                </a:solidFill>
              </a:rPr>
              <a:t>new information presented that Admissions Services staff </a:t>
            </a:r>
            <a:r>
              <a:rPr lang="en-US" sz="1200" b="1" u="sng" dirty="0">
                <a:solidFill>
                  <a:srgbClr val="32669A"/>
                </a:solidFill>
              </a:rPr>
              <a:t>could not have reasonably known </a:t>
            </a:r>
            <a:r>
              <a:rPr lang="en-US" sz="1200" dirty="0">
                <a:solidFill>
                  <a:schemeClr val="tx2">
                    <a:lumMod val="75000"/>
                    <a:lumOff val="25000"/>
                  </a:schemeClr>
                </a:solidFill>
              </a:rPr>
              <a:t>at the time the applicant’s qualification for admission was established; and the new information indicates that the applicant offered enrollment </a:t>
            </a:r>
            <a:r>
              <a:rPr lang="en-US" sz="1200" b="1" u="sng" dirty="0">
                <a:solidFill>
                  <a:srgbClr val="32669A"/>
                </a:solidFill>
              </a:rPr>
              <a:t>may no longer meet an eligibility requirement</a:t>
            </a:r>
            <a:r>
              <a:rPr lang="en-US" sz="1200" b="1" u="none" dirty="0">
                <a:solidFill>
                  <a:schemeClr val="tx2">
                    <a:lumMod val="75000"/>
                    <a:lumOff val="25000"/>
                  </a:schemeClr>
                </a:solidFill>
              </a:rPr>
              <a:t>, </a:t>
            </a:r>
            <a:r>
              <a:rPr lang="en-US" sz="1200" b="0" u="none" dirty="0">
                <a:solidFill>
                  <a:schemeClr val="tx2">
                    <a:lumMod val="75000"/>
                    <a:lumOff val="25000"/>
                  </a:schemeClr>
                </a:solidFill>
              </a:rPr>
              <a:t>then it is possible the applicant may NO longer be eligible for enrollment. We will review a couple of examples in just a moment of the types of new information that may trigger the center completing and submitting a new information recommendation of denial to the respective Regional Office.</a:t>
            </a:r>
            <a:endParaRPr lang="en-US" sz="1400" b="0" u="none" dirty="0">
              <a:solidFill>
                <a:schemeClr val="tx2">
                  <a:lumMod val="75000"/>
                  <a:lumOff val="25000"/>
                </a:schemeClr>
              </a:solidFill>
            </a:endParaRP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6</a:t>
            </a:fld>
            <a:endParaRPr lang="en-US"/>
          </a:p>
        </p:txBody>
      </p:sp>
    </p:spTree>
    <p:extLst>
      <p:ext uri="{BB962C8B-B14F-4D97-AF65-F5344CB8AC3E}">
        <p14:creationId xmlns:p14="http://schemas.microsoft.com/office/powerpoint/2010/main" val="2470521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facts and details of your review lead you to believe that the applicant is potentially no longer eligible for Job Corps, then the center must complete the Center Recommendation of Denial Form – Eligibility Review/New Information. This form can be found in PRH Chapter 1 within Form 1-06 and there is a screenshot on the right-hand side of the screen of the first page. It is a 2-page document and is relatively straightforward to complete. If the center is recommending denial because there is a belief the applicant is no longer eligible due to new information, then the center will upload this form and all corresponding information to the Health E-Folder in CIS and the Health and Wellness Director will select the Notify Regional Review in that same Health E-Folder module. </a:t>
            </a:r>
          </a:p>
        </p:txBody>
      </p:sp>
      <p:sp>
        <p:nvSpPr>
          <p:cNvPr id="4" name="Slide Number Placeholder 3"/>
          <p:cNvSpPr>
            <a:spLocks noGrp="1"/>
          </p:cNvSpPr>
          <p:nvPr>
            <p:ph type="sldNum" sz="quarter" idx="5"/>
          </p:nvPr>
        </p:nvSpPr>
        <p:spPr/>
        <p:txBody>
          <a:bodyPr/>
          <a:lstStyle/>
          <a:p>
            <a:fld id="{237AE796-97CE-4335-9D88-5F0EBDF33482}" type="slidenum">
              <a:rPr lang="en-US" smtClean="0"/>
              <a:t>7</a:t>
            </a:fld>
            <a:endParaRPr lang="en-US"/>
          </a:p>
        </p:txBody>
      </p:sp>
    </p:spTree>
    <p:extLst>
      <p:ext uri="{BB962C8B-B14F-4D97-AF65-F5344CB8AC3E}">
        <p14:creationId xmlns:p14="http://schemas.microsoft.com/office/powerpoint/2010/main" val="1004821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2000"/>
              </a:lnSpc>
              <a:spcBef>
                <a:spcPts val="0"/>
              </a:spcBef>
              <a:spcAft>
                <a:spcPts val="0"/>
              </a:spcAft>
              <a:buClrTx/>
              <a:buSzTx/>
              <a:buFontTx/>
              <a:buNone/>
              <a:tabLst/>
              <a:defRPr/>
            </a:pPr>
            <a:r>
              <a:rPr lang="en-US" dirty="0"/>
              <a:t>Now let’s talk for a few minutes about What is and is NOT new information. Eligibility is based upon Exhibit 1-1 of the PRH. </a:t>
            </a:r>
            <a:r>
              <a:rPr lang="en-US" sz="1200" dirty="0">
                <a:effectLst/>
                <a:latin typeface="Calibri" panose="020F0502020204030204" pitchFamily="34" charset="0"/>
                <a:ea typeface="Calibri" panose="020F0502020204030204" pitchFamily="34" charset="0"/>
                <a:cs typeface="Times New Roman" panose="02020603050405020304" pitchFamily="18" charset="0"/>
              </a:rPr>
              <a:t>You cannot expand the criteria in Exhibit 1-1.</a:t>
            </a:r>
          </a:p>
          <a:p>
            <a:pPr marL="0" marR="0">
              <a:lnSpc>
                <a:spcPct val="112000"/>
              </a:lnSpc>
              <a:spcBef>
                <a:spcPts val="0"/>
              </a:spcBef>
              <a:spcAft>
                <a:spcPts val="0"/>
              </a:spcAft>
            </a:pPr>
            <a:endParaRPr lang="en-US" sz="1200" dirty="0">
              <a:effectLst/>
              <a:latin typeface="Calibri" panose="020F0502020204030204" pitchFamily="34" charset="0"/>
              <a:cs typeface="Times New Roman" panose="02020603050405020304" pitchFamily="18" charset="0"/>
            </a:endParaRPr>
          </a:p>
          <a:p>
            <a:pPr marL="0" marR="0">
              <a:lnSpc>
                <a:spcPct val="112000"/>
              </a:lnSpc>
              <a:spcBef>
                <a:spcPts val="0"/>
              </a:spcBef>
              <a:spcAft>
                <a:spcPts val="0"/>
              </a:spcAft>
            </a:pPr>
            <a:r>
              <a:rPr lang="en-US" sz="1200" dirty="0">
                <a:effectLst/>
                <a:latin typeface="+mn-lt"/>
                <a:cs typeface="Times New Roman" panose="02020603050405020304" pitchFamily="18" charset="0"/>
              </a:rPr>
              <a:t>New information sometimes is disclosed during clinical interviews or embedded in medical records or IEP documents. Whatever the new information is, it must be related to the criteria in Exhibit 1-1 and because of this new information the individual is now likely no longer eligible for enrollment. </a:t>
            </a:r>
            <a:r>
              <a:rPr lang="en-US" sz="1200" dirty="0">
                <a:effectLst/>
                <a:latin typeface="+mn-lt"/>
                <a:ea typeface="Calibri" panose="020F0502020204030204" pitchFamily="34" charset="0"/>
                <a:cs typeface="Times New Roman" panose="02020603050405020304" pitchFamily="18" charset="0"/>
              </a:rPr>
              <a:t>For example, an applicant gets arrested and is incarcerated after Admissions Services certified they are eligible for Job Corps or a medical document contains information about conviction of a crime such as a sexual assault, etc. These are types of new information that may relate to the eligibility criteria in Exhibit 1-1 of the PRH. </a:t>
            </a:r>
            <a:endParaRPr lang="en-US" sz="1200" b="1" u="sng" dirty="0">
              <a:effectLst/>
              <a:latin typeface="+mn-lt"/>
              <a:ea typeface="Calibri" panose="020F0502020204030204" pitchFamily="34" charset="0"/>
              <a:cs typeface="Times New Roman" panose="02020603050405020304" pitchFamily="18" charset="0"/>
            </a:endParaRPr>
          </a:p>
          <a:p>
            <a:pPr marL="0" marR="0">
              <a:lnSpc>
                <a:spcPct val="112000"/>
              </a:lnSpc>
              <a:spcBef>
                <a:spcPts val="0"/>
              </a:spcBef>
              <a:spcAft>
                <a:spcPts val="0"/>
              </a:spcAft>
            </a:pPr>
            <a:endParaRPr lang="en-US" sz="1200" b="1" u="sng" dirty="0">
              <a:effectLst/>
              <a:latin typeface="+mn-lt"/>
              <a:ea typeface="Calibri" panose="020F0502020204030204" pitchFamily="34" charset="0"/>
              <a:cs typeface="Times New Roman" panose="02020603050405020304" pitchFamily="18" charset="0"/>
            </a:endParaRPr>
          </a:p>
          <a:p>
            <a:pPr marL="0" marR="0">
              <a:lnSpc>
                <a:spcPct val="112000"/>
              </a:lnSpc>
              <a:spcBef>
                <a:spcPts val="0"/>
              </a:spcBef>
              <a:spcAft>
                <a:spcPts val="0"/>
              </a:spcAft>
            </a:pPr>
            <a:r>
              <a:rPr lang="en-US" sz="1200" b="1" u="sng" dirty="0">
                <a:effectLst/>
                <a:latin typeface="+mn-lt"/>
                <a:ea typeface="Calibri" panose="020F0502020204030204" pitchFamily="34" charset="0"/>
                <a:cs typeface="Times New Roman" panose="02020603050405020304" pitchFamily="18" charset="0"/>
              </a:rPr>
              <a:t>Equally important is understanding what is Not “NEW” Information</a:t>
            </a:r>
          </a:p>
          <a:p>
            <a:pPr marL="0" marR="0">
              <a:lnSpc>
                <a:spcPct val="112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If the basis of the new information review is due to a disclosure of a medical condition or medically-related, it is not likely that you have a “new information” situation at least as it relates to eligibility.  If the applicant File Review Team (FRT) determines that the applicant’s health care needs exceed those of basic health care or that the applicant poses a direct threat, then the center can complete either the Health Care Needs or the Direct Threat Assessment Forms (i.e., Form 2-05 and Form 2-04, respectively), whichever is appropriate, and submit as a recommendation of denial to the Regional Office.  </a:t>
            </a:r>
          </a:p>
          <a:p>
            <a:endParaRPr lang="en-US" dirty="0">
              <a:latin typeface="+mn-lt"/>
            </a:endParaRPr>
          </a:p>
          <a:p>
            <a:pPr algn="l"/>
            <a:r>
              <a:rPr lang="en-US" dirty="0">
                <a:latin typeface="+mn-lt"/>
              </a:rPr>
              <a:t>Audience Participation: </a:t>
            </a:r>
            <a:r>
              <a:rPr lang="en-US" b="1" dirty="0">
                <a:solidFill>
                  <a:srgbClr val="32669A"/>
                </a:solidFill>
                <a:latin typeface="+mn-lt"/>
              </a:rPr>
              <a:t>What do you do with an applicant file you are reviewing when you learn that the applicant has just become incarcerated?</a:t>
            </a:r>
          </a:p>
          <a:p>
            <a:pPr algn="l"/>
            <a:endParaRPr lang="en-US" b="0" dirty="0">
              <a:solidFill>
                <a:srgbClr val="32669A"/>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32669A"/>
                </a:solidFill>
                <a:latin typeface="+mn-lt"/>
              </a:rPr>
              <a:t>Review the facts of the situation and if it is determined that the applicant is likely no longer eligible, then the center would complete the </a:t>
            </a:r>
            <a:r>
              <a:rPr lang="en-US" i="1" dirty="0">
                <a:solidFill>
                  <a:srgbClr val="646267"/>
                </a:solidFill>
                <a:latin typeface="+mn-lt"/>
              </a:rPr>
              <a:t>Center Recommendation of Denial Form – Eligibility Review/New Information </a:t>
            </a:r>
            <a:r>
              <a:rPr lang="en-US" i="0" dirty="0">
                <a:solidFill>
                  <a:srgbClr val="646267"/>
                </a:solidFill>
                <a:latin typeface="+mn-lt"/>
              </a:rPr>
              <a:t>Form in 1-06 and submit to the Regional Office for review by uploading the form and selecting the Notify Regional Review within Health E-Folder in CIS.</a:t>
            </a:r>
            <a:endParaRPr lang="en-US" i="1" dirty="0">
              <a:solidFill>
                <a:srgbClr val="646267"/>
              </a:solidFill>
              <a:latin typeface="+mn-lt"/>
            </a:endParaRP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8</a:t>
            </a:fld>
            <a:endParaRPr lang="en-US"/>
          </a:p>
        </p:txBody>
      </p:sp>
    </p:spTree>
    <p:extLst>
      <p:ext uri="{BB962C8B-B14F-4D97-AF65-F5344CB8AC3E}">
        <p14:creationId xmlns:p14="http://schemas.microsoft.com/office/powerpoint/2010/main" val="3475244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Age and income are eligibility essential requirements (ER) in Exhibit 1-1 of the PRH and cannot be certified by Admissions Services because Admissions Services staff may not review medical documentation, only collect it. By medical documentation, we mean documentation that supports the individual’s disability status.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An applicant may exceed the upper age limit restriction and/or the applicant may be considered a “family of one” for income purposes and enroll in Job Corps if they have a disability.  </a:t>
            </a:r>
          </a:p>
          <a:p>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9</a:t>
            </a:fld>
            <a:endParaRPr lang="en-US"/>
          </a:p>
        </p:txBody>
      </p:sp>
    </p:spTree>
    <p:extLst>
      <p:ext uri="{BB962C8B-B14F-4D97-AF65-F5344CB8AC3E}">
        <p14:creationId xmlns:p14="http://schemas.microsoft.com/office/powerpoint/2010/main" val="1158741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28577C5-F99D-4480-A19B-82E26AD2ADE0}"/>
              </a:ext>
            </a:extLst>
          </p:cNvPr>
          <p:cNvSpPr/>
          <p:nvPr userDrawn="1"/>
        </p:nvSpPr>
        <p:spPr>
          <a:xfrm>
            <a:off x="2096387" y="2476500"/>
            <a:ext cx="7999226" cy="1866900"/>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06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7C2B9-D5BD-6D6F-BB85-BFA78DB25A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650321-C9DB-CCB0-E232-1E62AF9340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3895E1-D7CC-8312-1D8C-B1C9F2CF3328}"/>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59970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5DF9-29BB-BE6A-5CF7-D110DDA15F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E3806D-5C41-1CA9-4DF5-54F1A24859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C2CABC-827E-3F54-B2F2-46B6604FBEA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772E7F3-7762-0BDC-3DBD-0BADA6D2CE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9EDC49F-A5A7-5F3B-AA5E-31614488D60E}"/>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438123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B0AC-96F3-8986-0F1E-66A0B5FDEF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28AE7F-EA98-24BE-7F76-DCDC49C827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AAEEF3-26F7-A9A2-4232-999956C78A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68E914-5F91-6D0B-0BDE-4E3577A1230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971C015B-ADD5-082A-0017-8AFD55466B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B78837E-A656-485F-C7AF-651A77D5AE21}"/>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656378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6041-5AF1-6B97-943D-06F5611295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57D8CB-F3DD-D21E-58EA-65F2625B6C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BBD39E-A4FF-4BA1-4E98-8962C8F1B0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53BAD1-150E-2601-02D4-1B1F28E8E3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F77CE2-95E7-8F33-1006-566865F524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FCB080-60E1-D415-CB01-7E091A6290A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C45FABA3-71DD-9E5D-6452-4E97CB7E43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8B389EC-6D10-D67E-E266-F810D6504E83}"/>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2898717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6D9A-C8C6-9D66-D8A0-4F59C4BB66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33F7D5-09C5-01F6-0001-8164E892545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E3ADB9A1-3329-C89E-57B2-EB180DC194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FDDBD71-7C80-801E-0581-CD9F00EE8671}"/>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2597583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F53A6C-F3BA-5473-5307-F2FD8FBF01A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7AC97F8D-6769-FDE3-0EBB-C9DF97FE5F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18C5455-0ECB-0658-B724-85C49C1FD171}"/>
              </a:ext>
            </a:extLst>
          </p:cNvPr>
          <p:cNvSpPr>
            <a:spLocks noGrp="1"/>
          </p:cNvSpPr>
          <p:nvPr>
            <p:ph type="sldNum" sz="quarter" idx="12"/>
          </p:nvPr>
        </p:nvSpPr>
        <p:spPr/>
        <p:txBody>
          <a:bodyPr/>
          <a:lstStyle>
            <a:lvl1pPr>
              <a:defRPr>
                <a:solidFill>
                  <a:schemeClr val="tx1"/>
                </a:solidFill>
              </a:defRPr>
            </a:lvl1pPr>
          </a:lstStyle>
          <a:p>
            <a:fld id="{76569586-4176-472B-BD2E-5ECB0777912A}" type="slidenum">
              <a:rPr lang="en-US" smtClean="0"/>
              <a:pPr/>
              <a:t>‹#›</a:t>
            </a:fld>
            <a:endParaRPr lang="en-US"/>
          </a:p>
        </p:txBody>
      </p:sp>
    </p:spTree>
    <p:extLst>
      <p:ext uri="{BB962C8B-B14F-4D97-AF65-F5344CB8AC3E}">
        <p14:creationId xmlns:p14="http://schemas.microsoft.com/office/powerpoint/2010/main" val="3764521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86E2-974B-D44E-E4A6-10F9D826E7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CBC997-B95F-B0F6-4B36-1BD641EE59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2AC168-D138-CC24-60BD-2F36DB09B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A8C9A-F52A-AFE0-1F00-9A2880E9F7B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66751DD-CBCC-324F-EDE5-83C7951EC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D0C283-388B-26A5-69C5-1DF4FDE167E2}"/>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462433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9C09-21F1-5FBA-1BAF-C4BABB622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0155F7-DFAF-3E89-699B-E669DC4710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BF5E28-D697-0521-E122-6CE059043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AE7953-5E82-9327-729A-8E9880D7751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295682B-3D9F-1E41-4F50-BE32BD7E39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3981DF-9EF6-66CF-BEDF-724F0F23B67F}"/>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3053814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A8DD1-F59F-A632-6930-3C912FD09B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F310A8-AFD1-8A1C-4FE5-08C803C26F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8B6B1-E0F6-A4BC-C4D1-8E028EB60EE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E3CDD32-3929-9EC2-318F-AB9F879FBE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D96D8A-BA66-68C4-717C-9840FC8597CA}"/>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3509136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ADA64F-7DEC-3FFB-508D-6B10DCD7B6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AFCDC4-5FED-F465-E99D-7A7DEBE00F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2EA52-9901-3AD9-AFD8-D1E11E5E690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06351CE-3E3A-3099-E0E2-E09178AD99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B8E1A1-9B55-8068-F48D-EC7C5D2B0FBB}"/>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75027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EFA686-97CB-4470-864B-27A06C88A0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3C9CF712-6850-4791-A1B1-34F817E64EA2}"/>
              </a:ext>
            </a:extLst>
          </p:cNvPr>
          <p:cNvSpPr>
            <a:spLocks noGrp="1"/>
          </p:cNvSpPr>
          <p:nvPr>
            <p:ph type="pic" sz="quarter" idx="10"/>
          </p:nvPr>
        </p:nvSpPr>
        <p:spPr>
          <a:xfrm>
            <a:off x="0" y="0"/>
            <a:ext cx="12192000" cy="68580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85977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0" y="2270508"/>
            <a:ext cx="9741491" cy="1880561"/>
          </a:xfrm>
          <a:custGeom>
            <a:avLst/>
            <a:gdLst>
              <a:gd name="connsiteX0" fmla="*/ 0 w 9741491"/>
              <a:gd name="connsiteY0" fmla="*/ 0 h 1880561"/>
              <a:gd name="connsiteX1" fmla="*/ 8838746 w 9741491"/>
              <a:gd name="connsiteY1" fmla="*/ 0 h 1880561"/>
              <a:gd name="connsiteX2" fmla="*/ 9572044 w 9741491"/>
              <a:gd name="connsiteY2" fmla="*/ 0 h 1880561"/>
              <a:gd name="connsiteX3" fmla="*/ 9692694 w 9741491"/>
              <a:gd name="connsiteY3" fmla="*/ 1880560 h 1880561"/>
              <a:gd name="connsiteX4" fmla="*/ 9498562 w 9741491"/>
              <a:gd name="connsiteY4" fmla="*/ 1880560 h 1880561"/>
              <a:gd name="connsiteX5" fmla="*/ 9498562 w 9741491"/>
              <a:gd name="connsiteY5" fmla="*/ 1880561 h 1880561"/>
              <a:gd name="connsiteX6" fmla="*/ 0 w 9741491"/>
              <a:gd name="connsiteY6" fmla="*/ 1880560 h 188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1491" h="1880561">
                <a:moveTo>
                  <a:pt x="0" y="0"/>
                </a:moveTo>
                <a:lnTo>
                  <a:pt x="8838746" y="0"/>
                </a:lnTo>
                <a:lnTo>
                  <a:pt x="9572044" y="0"/>
                </a:lnTo>
                <a:cubicBezTo>
                  <a:pt x="9572044" y="940281"/>
                  <a:pt x="9851444" y="940281"/>
                  <a:pt x="9692694" y="1880560"/>
                </a:cubicBezTo>
                <a:lnTo>
                  <a:pt x="9498562" y="1880560"/>
                </a:lnTo>
                <a:lnTo>
                  <a:pt x="9498562" y="1880561"/>
                </a:lnTo>
                <a:lnTo>
                  <a:pt x="0" y="1880560"/>
                </a:lnTo>
                <a:close/>
              </a:path>
            </a:pathLst>
          </a:custGeom>
        </p:spPr>
        <p:txBody>
          <a:bodyPr wrap="square">
            <a:noAutofit/>
          </a:bodyPr>
          <a:lstStyle/>
          <a:p>
            <a:endParaRPr lang="en-US"/>
          </a:p>
        </p:txBody>
      </p:sp>
    </p:spTree>
    <p:extLst>
      <p:ext uri="{BB962C8B-B14F-4D97-AF65-F5344CB8AC3E}">
        <p14:creationId xmlns:p14="http://schemas.microsoft.com/office/powerpoint/2010/main" val="4009857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사용자 지정 레이아웃">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CD6D96C2-E1AC-E912-6177-0B4A3E4ED6BC}"/>
              </a:ext>
            </a:extLst>
          </p:cNvPr>
          <p:cNvSpPr>
            <a:spLocks noGrp="1"/>
          </p:cNvSpPr>
          <p:nvPr>
            <p:ph type="pic" sz="quarter" idx="10"/>
          </p:nvPr>
        </p:nvSpPr>
        <p:spPr>
          <a:xfrm>
            <a:off x="6096000" y="0"/>
            <a:ext cx="6096000" cy="6858000"/>
          </a:xfrm>
        </p:spPr>
        <p:txBody>
          <a:bodyPr/>
          <a:lstStyle/>
          <a:p>
            <a:endParaRPr kumimoji="1" lang="ko-Kore-KR" altLang="en-US"/>
          </a:p>
        </p:txBody>
      </p:sp>
    </p:spTree>
    <p:extLst>
      <p:ext uri="{BB962C8B-B14F-4D97-AF65-F5344CB8AC3E}">
        <p14:creationId xmlns:p14="http://schemas.microsoft.com/office/powerpoint/2010/main" val="3894921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사용자 지정 레이아웃">
    <p:spTree>
      <p:nvGrpSpPr>
        <p:cNvPr id="1" name=""/>
        <p:cNvGrpSpPr/>
        <p:nvPr/>
      </p:nvGrpSpPr>
      <p:grpSpPr>
        <a:xfrm>
          <a:off x="0" y="0"/>
          <a:ext cx="0" cy="0"/>
          <a:chOff x="0" y="0"/>
          <a:chExt cx="0" cy="0"/>
        </a:xfrm>
      </p:grpSpPr>
      <p:sp>
        <p:nvSpPr>
          <p:cNvPr id="6" name="그림 개체 틀 6">
            <a:extLst>
              <a:ext uri="{FF2B5EF4-FFF2-40B4-BE49-F238E27FC236}">
                <a16:creationId xmlns:a16="http://schemas.microsoft.com/office/drawing/2014/main" id="{415BA745-895D-3253-4A10-C1D5F06C7E0F}"/>
              </a:ext>
            </a:extLst>
          </p:cNvPr>
          <p:cNvSpPr>
            <a:spLocks noGrp="1"/>
          </p:cNvSpPr>
          <p:nvPr>
            <p:ph type="pic" sz="quarter" idx="10"/>
          </p:nvPr>
        </p:nvSpPr>
        <p:spPr>
          <a:xfrm>
            <a:off x="3594321" y="926565"/>
            <a:ext cx="5003357" cy="5004869"/>
          </a:xfrm>
          <a:prstGeom prst="ellipse">
            <a:avLst/>
          </a:prstGeom>
        </p:spPr>
        <p:txBody>
          <a:bodyPr/>
          <a:lstStyle/>
          <a:p>
            <a:endParaRPr kumimoji="1" lang="ko-Kore-KR" altLang="en-US"/>
          </a:p>
        </p:txBody>
      </p:sp>
    </p:spTree>
    <p:extLst>
      <p:ext uri="{BB962C8B-B14F-4D97-AF65-F5344CB8AC3E}">
        <p14:creationId xmlns:p14="http://schemas.microsoft.com/office/powerpoint/2010/main" val="1682903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853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사용자 지정 레이아웃">
    <p:spTree>
      <p:nvGrpSpPr>
        <p:cNvPr id="1" name=""/>
        <p:cNvGrpSpPr/>
        <p:nvPr/>
      </p:nvGrpSpPr>
      <p:grpSpPr>
        <a:xfrm>
          <a:off x="0" y="0"/>
          <a:ext cx="0" cy="0"/>
          <a:chOff x="0" y="0"/>
          <a:chExt cx="0" cy="0"/>
        </a:xfrm>
      </p:grpSpPr>
      <p:sp>
        <p:nvSpPr>
          <p:cNvPr id="3" name="제목 1"/>
          <p:cNvSpPr>
            <a:spLocks noGrp="1"/>
          </p:cNvSpPr>
          <p:nvPr>
            <p:ph type="title"/>
          </p:nvPr>
        </p:nvSpPr>
        <p:spPr>
          <a:xfrm>
            <a:off x="808517" y="332655"/>
            <a:ext cx="10574967" cy="916731"/>
          </a:xfrm>
          <a:prstGeom prst="rect">
            <a:avLst/>
          </a:prstGeom>
        </p:spPr>
        <p:txBody>
          <a:bodyPr>
            <a:normAutofit/>
          </a:bodyPr>
          <a:lstStyle>
            <a:lvl1pPr algn="ctr">
              <a:defRPr lang="ko-KR" altLang="en-US" sz="4000" b="1" kern="1200" baseline="0" dirty="0">
                <a:solidFill>
                  <a:schemeClr val="tx1"/>
                </a:solidFill>
                <a:effectLst/>
                <a:latin typeface="MankSans" panose="02000603020000020003" pitchFamily="2" charset="-127"/>
                <a:ea typeface="맑은 고딕" panose="020B0503020000020004" pitchFamily="50" charset="-127"/>
                <a:cs typeface="+mj-cs"/>
              </a:defRPr>
            </a:lvl1pPr>
          </a:lstStyle>
          <a:p>
            <a:endParaRPr lang="ko-KR" altLang="en-US"/>
          </a:p>
        </p:txBody>
      </p:sp>
      <p:sp>
        <p:nvSpPr>
          <p:cNvPr id="41" name="텍스트 개체 틀 40"/>
          <p:cNvSpPr>
            <a:spLocks noGrp="1"/>
          </p:cNvSpPr>
          <p:nvPr>
            <p:ph type="body" sz="quarter" idx="10"/>
          </p:nvPr>
        </p:nvSpPr>
        <p:spPr>
          <a:xfrm>
            <a:off x="808038" y="1249387"/>
            <a:ext cx="10575925" cy="379413"/>
          </a:xfrm>
          <a:prstGeom prst="rect">
            <a:avLst/>
          </a:prstGeom>
        </p:spPr>
        <p:txBody>
          <a:bodyPr>
            <a:normAutofit/>
          </a:bodyPr>
          <a:lstStyle>
            <a:lvl1pPr marL="0" indent="0" algn="ctr">
              <a:buNone/>
              <a:defRPr lang="en-US" altLang="en-US" sz="1600" kern="1200" baseline="0" dirty="0">
                <a:solidFill>
                  <a:schemeClr val="bg1">
                    <a:lumMod val="50000"/>
                  </a:schemeClr>
                </a:solidFill>
                <a:latin typeface="MankSans" panose="02000603020000020003" pitchFamily="2" charset="-127"/>
                <a:ea typeface="맑은 고딕" panose="020B0503020000020004" pitchFamily="50" charset="-127"/>
                <a:cs typeface="+mn-cs"/>
              </a:defRPr>
            </a:lvl1pPr>
          </a:lstStyle>
          <a:p>
            <a:pPr lvl="0"/>
            <a:r>
              <a:rPr lang="ko-KR" altLang="en-US"/>
              <a:t>마스터 텍스트 스타일 편집</a:t>
            </a:r>
            <a:endParaRPr lang="en-US"/>
          </a:p>
        </p:txBody>
      </p:sp>
    </p:spTree>
    <p:extLst>
      <p:ext uri="{BB962C8B-B14F-4D97-AF65-F5344CB8AC3E}">
        <p14:creationId xmlns:p14="http://schemas.microsoft.com/office/powerpoint/2010/main" val="1825059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사용자 지정 레이아웃">
    <p:spTree>
      <p:nvGrpSpPr>
        <p:cNvPr id="1" name=""/>
        <p:cNvGrpSpPr/>
        <p:nvPr/>
      </p:nvGrpSpPr>
      <p:grpSpPr>
        <a:xfrm>
          <a:off x="0" y="0"/>
          <a:ext cx="0" cy="0"/>
          <a:chOff x="0" y="0"/>
          <a:chExt cx="0" cy="0"/>
        </a:xfrm>
      </p:grpSpPr>
      <p:sp>
        <p:nvSpPr>
          <p:cNvPr id="113" name="제목 1"/>
          <p:cNvSpPr>
            <a:spLocks noGrp="1"/>
          </p:cNvSpPr>
          <p:nvPr>
            <p:ph type="title"/>
          </p:nvPr>
        </p:nvSpPr>
        <p:spPr>
          <a:xfrm>
            <a:off x="767408" y="508408"/>
            <a:ext cx="10574967" cy="796908"/>
          </a:xfrm>
          <a:prstGeom prst="rect">
            <a:avLst/>
          </a:prstGeom>
        </p:spPr>
        <p:txBody>
          <a:bodyPr/>
          <a:lstStyle>
            <a:lvl1pPr algn="ctr">
              <a:defRPr b="1">
                <a:solidFill>
                  <a:schemeClr val="bg1"/>
                </a:solidFill>
                <a:latin typeface="+mj-lt"/>
              </a:defRPr>
            </a:lvl1pPr>
          </a:lstStyle>
          <a:p>
            <a:r>
              <a:rPr lang="en-US" altLang="ko-KR"/>
              <a:t>Your great subtitle in this line</a:t>
            </a:r>
            <a:endParaRPr lang="ko-KR" altLang="en-US"/>
          </a:p>
        </p:txBody>
      </p:sp>
      <p:cxnSp>
        <p:nvCxnSpPr>
          <p:cNvPr id="57" name="직선 연결선 56"/>
          <p:cNvCxnSpPr/>
          <p:nvPr/>
        </p:nvCxnSpPr>
        <p:spPr>
          <a:xfrm>
            <a:off x="1211679" y="4401978"/>
            <a:ext cx="2754188" cy="0"/>
          </a:xfrm>
          <a:prstGeom prst="line">
            <a:avLst/>
          </a:prstGeom>
          <a:solidFill>
            <a:srgbClr val="FEA79A"/>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58" name="직선 연결선 57"/>
          <p:cNvCxnSpPr/>
          <p:nvPr/>
        </p:nvCxnSpPr>
        <p:spPr>
          <a:xfrm>
            <a:off x="1211679" y="3966741"/>
            <a:ext cx="2754188" cy="0"/>
          </a:xfrm>
          <a:prstGeom prst="line">
            <a:avLst/>
          </a:prstGeom>
          <a:solidFill>
            <a:srgbClr val="FEA79A"/>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89" name="직선 연결선 88"/>
          <p:cNvCxnSpPr/>
          <p:nvPr/>
        </p:nvCxnSpPr>
        <p:spPr>
          <a:xfrm>
            <a:off x="8171596" y="4401978"/>
            <a:ext cx="2754188" cy="0"/>
          </a:xfrm>
          <a:prstGeom prst="line">
            <a:avLst/>
          </a:prstGeom>
          <a:solidFill>
            <a:srgbClr val="FEA79A"/>
          </a:solidFill>
          <a:ln>
            <a:noFill/>
          </a:ln>
        </p:spPr>
        <p:style>
          <a:lnRef idx="2">
            <a:schemeClr val="accent1">
              <a:shade val="50000"/>
            </a:schemeClr>
          </a:lnRef>
          <a:fillRef idx="1">
            <a:schemeClr val="accent1"/>
          </a:fillRef>
          <a:effectRef idx="0">
            <a:schemeClr val="accent1"/>
          </a:effectRef>
          <a:fontRef idx="minor">
            <a:schemeClr val="lt1"/>
          </a:fontRef>
        </p:style>
      </p:cxnSp>
      <p:cxnSp>
        <p:nvCxnSpPr>
          <p:cNvPr id="90" name="직선 연결선 89"/>
          <p:cNvCxnSpPr/>
          <p:nvPr/>
        </p:nvCxnSpPr>
        <p:spPr>
          <a:xfrm>
            <a:off x="8171596" y="3966741"/>
            <a:ext cx="2754188" cy="0"/>
          </a:xfrm>
          <a:prstGeom prst="line">
            <a:avLst/>
          </a:prstGeom>
          <a:solidFill>
            <a:srgbClr val="FEA79A"/>
          </a:solidFill>
          <a:ln>
            <a:no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87548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사용자 지정 레이아웃">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1A6381CE-8013-90D6-C654-D41BCDDA3DE9}"/>
              </a:ext>
            </a:extLst>
          </p:cNvPr>
          <p:cNvSpPr>
            <a:spLocks noGrp="1"/>
          </p:cNvSpPr>
          <p:nvPr>
            <p:ph type="pic" sz="quarter" idx="10"/>
          </p:nvPr>
        </p:nvSpPr>
        <p:spPr>
          <a:xfrm>
            <a:off x="0" y="2966484"/>
            <a:ext cx="7843284" cy="3891516"/>
          </a:xfrm>
        </p:spPr>
        <p:txBody>
          <a:bodyPr/>
          <a:lstStyle/>
          <a:p>
            <a:endParaRPr kumimoji="1" lang="ko-Kore-KR" altLang="en-US"/>
          </a:p>
        </p:txBody>
      </p:sp>
    </p:spTree>
    <p:extLst>
      <p:ext uri="{BB962C8B-B14F-4D97-AF65-F5344CB8AC3E}">
        <p14:creationId xmlns:p14="http://schemas.microsoft.com/office/powerpoint/2010/main" val="4164430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사용자 지정 레이아웃">
    <p:spTree>
      <p:nvGrpSpPr>
        <p:cNvPr id="1" name=""/>
        <p:cNvGrpSpPr/>
        <p:nvPr/>
      </p:nvGrpSpPr>
      <p:grpSpPr>
        <a:xfrm>
          <a:off x="0" y="0"/>
          <a:ext cx="0" cy="0"/>
          <a:chOff x="0" y="0"/>
          <a:chExt cx="0" cy="0"/>
        </a:xfrm>
      </p:grpSpPr>
      <p:sp>
        <p:nvSpPr>
          <p:cNvPr id="3" name="날짜 개체 틀 2"/>
          <p:cNvSpPr>
            <a:spLocks noGrp="1"/>
          </p:cNvSpPr>
          <p:nvPr>
            <p:ph type="dt" sz="half" idx="10"/>
          </p:nvPr>
        </p:nvSpPr>
        <p:spPr/>
        <p:txBody>
          <a:bodyPr/>
          <a:lstStyle/>
          <a:p>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D16CC4EF-B906-4B38-8C63-80907FB9FB53}" type="slidenum">
              <a:rPr lang="ko-KR" altLang="en-US" smtClean="0"/>
              <a:t>‹#›</a:t>
            </a:fld>
            <a:endParaRPr lang="ko-KR" altLang="en-US"/>
          </a:p>
        </p:txBody>
      </p:sp>
    </p:spTree>
    <p:extLst>
      <p:ext uri="{BB962C8B-B14F-4D97-AF65-F5344CB8AC3E}">
        <p14:creationId xmlns:p14="http://schemas.microsoft.com/office/powerpoint/2010/main" val="1700840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1_사용자 지정 레이아웃">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FE49F6D3-ED76-215C-2454-883F4421C36E}"/>
              </a:ext>
            </a:extLst>
          </p:cNvPr>
          <p:cNvSpPr>
            <a:spLocks noGrp="1"/>
          </p:cNvSpPr>
          <p:nvPr>
            <p:ph type="pic" sz="quarter" idx="10"/>
          </p:nvPr>
        </p:nvSpPr>
        <p:spPr>
          <a:xfrm>
            <a:off x="0" y="0"/>
            <a:ext cx="12192000" cy="6858000"/>
          </a:xfrm>
        </p:spPr>
        <p:txBody>
          <a:bodyPr/>
          <a:lstStyle/>
          <a:p>
            <a:endParaRPr lang="ko-KR" altLang="en-US"/>
          </a:p>
        </p:txBody>
      </p:sp>
    </p:spTree>
    <p:extLst>
      <p:ext uri="{BB962C8B-B14F-4D97-AF65-F5344CB8AC3E}">
        <p14:creationId xmlns:p14="http://schemas.microsoft.com/office/powerpoint/2010/main" val="23899784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Lower left pic">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1A6381CE-8013-90D6-C654-D41BCDDA3DE9}"/>
              </a:ext>
            </a:extLst>
          </p:cNvPr>
          <p:cNvSpPr>
            <a:spLocks noGrp="1"/>
          </p:cNvSpPr>
          <p:nvPr>
            <p:ph type="pic" sz="quarter" idx="10"/>
          </p:nvPr>
        </p:nvSpPr>
        <p:spPr>
          <a:xfrm>
            <a:off x="0" y="2966484"/>
            <a:ext cx="7843284" cy="3891516"/>
          </a:xfrm>
        </p:spPr>
        <p:txBody>
          <a:bodyPr/>
          <a:lstStyle/>
          <a:p>
            <a:endParaRPr kumimoji="1" lang="ko-Kore-KR" altLang="en-US"/>
          </a:p>
        </p:txBody>
      </p:sp>
    </p:spTree>
    <p:extLst>
      <p:ext uri="{BB962C8B-B14F-4D97-AF65-F5344CB8AC3E}">
        <p14:creationId xmlns:p14="http://schemas.microsoft.com/office/powerpoint/2010/main" val="300682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80092595-7CB8-4CB6-B1CB-955F6B540E64}"/>
              </a:ext>
            </a:extLst>
          </p:cNvPr>
          <p:cNvSpPr>
            <a:spLocks noGrp="1"/>
          </p:cNvSpPr>
          <p:nvPr>
            <p:ph type="pic" sz="quarter" idx="10"/>
          </p:nvPr>
        </p:nvSpPr>
        <p:spPr>
          <a:xfrm>
            <a:off x="1370076" y="1143000"/>
            <a:ext cx="3355848" cy="4572000"/>
          </a:xfrm>
          <a:custGeom>
            <a:avLst/>
            <a:gdLst>
              <a:gd name="connsiteX0" fmla="*/ 0 w 3355848"/>
              <a:gd name="connsiteY0" fmla="*/ 0 h 4572000"/>
              <a:gd name="connsiteX1" fmla="*/ 3355848 w 3355848"/>
              <a:gd name="connsiteY1" fmla="*/ 0 h 4572000"/>
              <a:gd name="connsiteX2" fmla="*/ 3355848 w 3355848"/>
              <a:gd name="connsiteY2" fmla="*/ 4572000 h 4572000"/>
              <a:gd name="connsiteX3" fmla="*/ 0 w 3355848"/>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355848" h="4572000">
                <a:moveTo>
                  <a:pt x="0" y="0"/>
                </a:moveTo>
                <a:lnTo>
                  <a:pt x="3355848" y="0"/>
                </a:lnTo>
                <a:lnTo>
                  <a:pt x="3355848" y="4572000"/>
                </a:lnTo>
                <a:lnTo>
                  <a:pt x="0" y="4572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426308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7D1B75A8-9F54-428E-8FC8-1BC010A802C9}"/>
              </a:ext>
            </a:extLst>
          </p:cNvPr>
          <p:cNvSpPr>
            <a:spLocks noGrp="1"/>
          </p:cNvSpPr>
          <p:nvPr>
            <p:ph type="pic" sz="quarter" idx="10"/>
          </p:nvPr>
        </p:nvSpPr>
        <p:spPr>
          <a:xfrm>
            <a:off x="6531429" y="1193800"/>
            <a:ext cx="4470400" cy="4470400"/>
          </a:xfrm>
          <a:custGeom>
            <a:avLst/>
            <a:gdLst>
              <a:gd name="connsiteX0" fmla="*/ 0 w 4470400"/>
              <a:gd name="connsiteY0" fmla="*/ 0 h 4470400"/>
              <a:gd name="connsiteX1" fmla="*/ 4470400 w 4470400"/>
              <a:gd name="connsiteY1" fmla="*/ 0 h 4470400"/>
              <a:gd name="connsiteX2" fmla="*/ 4470400 w 4470400"/>
              <a:gd name="connsiteY2" fmla="*/ 4470400 h 4470400"/>
              <a:gd name="connsiteX3" fmla="*/ 0 w 4470400"/>
              <a:gd name="connsiteY3" fmla="*/ 4470400 h 4470400"/>
            </a:gdLst>
            <a:ahLst/>
            <a:cxnLst>
              <a:cxn ang="0">
                <a:pos x="connsiteX0" y="connsiteY0"/>
              </a:cxn>
              <a:cxn ang="0">
                <a:pos x="connsiteX1" y="connsiteY1"/>
              </a:cxn>
              <a:cxn ang="0">
                <a:pos x="connsiteX2" y="connsiteY2"/>
              </a:cxn>
              <a:cxn ang="0">
                <a:pos x="connsiteX3" y="connsiteY3"/>
              </a:cxn>
            </a:cxnLst>
            <a:rect l="l" t="t" r="r" b="b"/>
            <a:pathLst>
              <a:path w="4470400" h="4470400">
                <a:moveTo>
                  <a:pt x="0" y="0"/>
                </a:moveTo>
                <a:lnTo>
                  <a:pt x="4470400" y="0"/>
                </a:lnTo>
                <a:lnTo>
                  <a:pt x="4470400" y="4470400"/>
                </a:lnTo>
                <a:lnTo>
                  <a:pt x="0" y="4470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080545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f_Page_Pictur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7D1B75A8-9F54-428E-8FC8-1BC010A802C9}"/>
              </a:ext>
            </a:extLst>
          </p:cNvPr>
          <p:cNvSpPr>
            <a:spLocks noGrp="1"/>
          </p:cNvSpPr>
          <p:nvPr>
            <p:ph type="pic" sz="quarter" idx="10"/>
          </p:nvPr>
        </p:nvSpPr>
        <p:spPr>
          <a:xfrm>
            <a:off x="6091683" y="0"/>
            <a:ext cx="6099048" cy="6858000"/>
          </a:xfrm>
          <a:custGeom>
            <a:avLst/>
            <a:gdLst>
              <a:gd name="connsiteX0" fmla="*/ 0 w 4470400"/>
              <a:gd name="connsiteY0" fmla="*/ 0 h 4470400"/>
              <a:gd name="connsiteX1" fmla="*/ 4470400 w 4470400"/>
              <a:gd name="connsiteY1" fmla="*/ 0 h 4470400"/>
              <a:gd name="connsiteX2" fmla="*/ 4470400 w 4470400"/>
              <a:gd name="connsiteY2" fmla="*/ 4470400 h 4470400"/>
              <a:gd name="connsiteX3" fmla="*/ 0 w 4470400"/>
              <a:gd name="connsiteY3" fmla="*/ 4470400 h 4470400"/>
            </a:gdLst>
            <a:ahLst/>
            <a:cxnLst>
              <a:cxn ang="0">
                <a:pos x="connsiteX0" y="connsiteY0"/>
              </a:cxn>
              <a:cxn ang="0">
                <a:pos x="connsiteX1" y="connsiteY1"/>
              </a:cxn>
              <a:cxn ang="0">
                <a:pos x="connsiteX2" y="connsiteY2"/>
              </a:cxn>
              <a:cxn ang="0">
                <a:pos x="connsiteX3" y="connsiteY3"/>
              </a:cxn>
            </a:cxnLst>
            <a:rect l="l" t="t" r="r" b="b"/>
            <a:pathLst>
              <a:path w="4470400" h="4470400">
                <a:moveTo>
                  <a:pt x="0" y="0"/>
                </a:moveTo>
                <a:lnTo>
                  <a:pt x="4470400" y="0"/>
                </a:lnTo>
                <a:lnTo>
                  <a:pt x="4470400" y="4470400"/>
                </a:lnTo>
                <a:lnTo>
                  <a:pt x="0" y="4470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26992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A9BBF4D5-2C9C-44E4-A1F1-C8CB5E01F566}"/>
              </a:ext>
            </a:extLst>
          </p:cNvPr>
          <p:cNvSpPr>
            <a:spLocks noGrp="1"/>
          </p:cNvSpPr>
          <p:nvPr>
            <p:ph type="pic" sz="quarter" idx="11"/>
          </p:nvPr>
        </p:nvSpPr>
        <p:spPr>
          <a:xfrm>
            <a:off x="778362" y="-1"/>
            <a:ext cx="3425371" cy="3817258"/>
          </a:xfrm>
          <a:custGeom>
            <a:avLst/>
            <a:gdLst>
              <a:gd name="connsiteX0" fmla="*/ 0 w 3425371"/>
              <a:gd name="connsiteY0" fmla="*/ 0 h 3817258"/>
              <a:gd name="connsiteX1" fmla="*/ 3425371 w 3425371"/>
              <a:gd name="connsiteY1" fmla="*/ 0 h 3817258"/>
              <a:gd name="connsiteX2" fmla="*/ 3425371 w 3425371"/>
              <a:gd name="connsiteY2" fmla="*/ 3817258 h 3817258"/>
              <a:gd name="connsiteX3" fmla="*/ 0 w 3425371"/>
              <a:gd name="connsiteY3" fmla="*/ 3817258 h 3817258"/>
            </a:gdLst>
            <a:ahLst/>
            <a:cxnLst>
              <a:cxn ang="0">
                <a:pos x="connsiteX0" y="connsiteY0"/>
              </a:cxn>
              <a:cxn ang="0">
                <a:pos x="connsiteX1" y="connsiteY1"/>
              </a:cxn>
              <a:cxn ang="0">
                <a:pos x="connsiteX2" y="connsiteY2"/>
              </a:cxn>
              <a:cxn ang="0">
                <a:pos x="connsiteX3" y="connsiteY3"/>
              </a:cxn>
            </a:cxnLst>
            <a:rect l="l" t="t" r="r" b="b"/>
            <a:pathLst>
              <a:path w="3425371" h="3817258">
                <a:moveTo>
                  <a:pt x="0" y="0"/>
                </a:moveTo>
                <a:lnTo>
                  <a:pt x="3425371" y="0"/>
                </a:lnTo>
                <a:lnTo>
                  <a:pt x="3425371" y="3817258"/>
                </a:lnTo>
                <a:lnTo>
                  <a:pt x="0" y="3817258"/>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68663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10AA9F-2A50-43A9-9280-96C6C3520CCE}"/>
              </a:ext>
            </a:extLst>
          </p:cNvPr>
          <p:cNvSpPr>
            <a:spLocks noGrp="1"/>
          </p:cNvSpPr>
          <p:nvPr>
            <p:ph type="pic" sz="quarter" idx="14"/>
          </p:nvPr>
        </p:nvSpPr>
        <p:spPr>
          <a:xfrm>
            <a:off x="794097" y="1723044"/>
            <a:ext cx="2008160" cy="2008160"/>
          </a:xfrm>
          <a:prstGeom prst="ellipse">
            <a:avLst/>
          </a:prstGeom>
        </p:spPr>
        <p:txBody>
          <a:bodyPr/>
          <a:lstStyle>
            <a:lvl1pPr>
              <a:defRPr sz="1700"/>
            </a:lvl1pPr>
          </a:lstStyle>
          <a:p>
            <a:endParaRPr lang="en-US"/>
          </a:p>
        </p:txBody>
      </p:sp>
      <p:sp>
        <p:nvSpPr>
          <p:cNvPr id="16" name="Picture Placeholder 4">
            <a:extLst>
              <a:ext uri="{FF2B5EF4-FFF2-40B4-BE49-F238E27FC236}">
                <a16:creationId xmlns:a16="http://schemas.microsoft.com/office/drawing/2014/main" id="{328976E2-9C06-4A88-A615-3C4381C26D28}"/>
              </a:ext>
            </a:extLst>
          </p:cNvPr>
          <p:cNvSpPr>
            <a:spLocks noGrp="1"/>
          </p:cNvSpPr>
          <p:nvPr>
            <p:ph type="pic" sz="quarter" idx="17"/>
          </p:nvPr>
        </p:nvSpPr>
        <p:spPr>
          <a:xfrm>
            <a:off x="6213663" y="1723044"/>
            <a:ext cx="2008160" cy="2008160"/>
          </a:xfrm>
          <a:prstGeom prst="ellipse">
            <a:avLst/>
          </a:prstGeom>
        </p:spPr>
        <p:txBody>
          <a:bodyPr/>
          <a:lstStyle>
            <a:lvl1pPr>
              <a:defRPr sz="1700"/>
            </a:lvl1pPr>
          </a:lstStyle>
          <a:p>
            <a:endParaRPr lang="en-US"/>
          </a:p>
        </p:txBody>
      </p:sp>
      <p:sp>
        <p:nvSpPr>
          <p:cNvPr id="9" name="Picture Placeholder 4">
            <a:extLst>
              <a:ext uri="{FF2B5EF4-FFF2-40B4-BE49-F238E27FC236}">
                <a16:creationId xmlns:a16="http://schemas.microsoft.com/office/drawing/2014/main" id="{F5D4801D-402C-4B27-888C-C5BCD96FA9D4}"/>
              </a:ext>
            </a:extLst>
          </p:cNvPr>
          <p:cNvSpPr>
            <a:spLocks noGrp="1"/>
          </p:cNvSpPr>
          <p:nvPr>
            <p:ph type="pic" sz="quarter" idx="18"/>
          </p:nvPr>
        </p:nvSpPr>
        <p:spPr>
          <a:xfrm>
            <a:off x="794097" y="4299264"/>
            <a:ext cx="2008160" cy="2008160"/>
          </a:xfrm>
          <a:prstGeom prst="ellipse">
            <a:avLst/>
          </a:prstGeom>
        </p:spPr>
        <p:txBody>
          <a:bodyPr/>
          <a:lstStyle>
            <a:lvl1pPr>
              <a:defRPr sz="1700"/>
            </a:lvl1pPr>
          </a:lstStyle>
          <a:p>
            <a:endParaRPr lang="en-US"/>
          </a:p>
        </p:txBody>
      </p:sp>
      <p:sp>
        <p:nvSpPr>
          <p:cNvPr id="10" name="Picture Placeholder 4">
            <a:extLst>
              <a:ext uri="{FF2B5EF4-FFF2-40B4-BE49-F238E27FC236}">
                <a16:creationId xmlns:a16="http://schemas.microsoft.com/office/drawing/2014/main" id="{8062CE4A-F534-4715-9CD2-D1739080D4FD}"/>
              </a:ext>
            </a:extLst>
          </p:cNvPr>
          <p:cNvSpPr>
            <a:spLocks noGrp="1"/>
          </p:cNvSpPr>
          <p:nvPr>
            <p:ph type="pic" sz="quarter" idx="19"/>
          </p:nvPr>
        </p:nvSpPr>
        <p:spPr>
          <a:xfrm>
            <a:off x="6213663" y="4299264"/>
            <a:ext cx="2008160" cy="2008160"/>
          </a:xfrm>
          <a:prstGeom prst="ellipse">
            <a:avLst/>
          </a:prstGeom>
        </p:spPr>
        <p:txBody>
          <a:bodyPr/>
          <a:lstStyle>
            <a:lvl1pPr>
              <a:defRPr sz="1700"/>
            </a:lvl1pPr>
          </a:lstStyle>
          <a:p>
            <a:endParaRPr lang="en-US"/>
          </a:p>
        </p:txBody>
      </p:sp>
    </p:spTree>
    <p:extLst>
      <p:ext uri="{BB962C8B-B14F-4D97-AF65-F5344CB8AC3E}">
        <p14:creationId xmlns:p14="http://schemas.microsoft.com/office/powerpoint/2010/main" val="4092584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0_사용자 지정 레이아웃">
    <p:spTree>
      <p:nvGrpSpPr>
        <p:cNvPr id="1" name=""/>
        <p:cNvGrpSpPr/>
        <p:nvPr/>
      </p:nvGrpSpPr>
      <p:grpSpPr>
        <a:xfrm>
          <a:off x="0" y="0"/>
          <a:ext cx="0" cy="0"/>
          <a:chOff x="0" y="0"/>
          <a:chExt cx="0" cy="0"/>
        </a:xfrm>
      </p:grpSpPr>
      <p:sp>
        <p:nvSpPr>
          <p:cNvPr id="6" name="제목 5">
            <a:extLst>
              <a:ext uri="{FF2B5EF4-FFF2-40B4-BE49-F238E27FC236}">
                <a16:creationId xmlns:a16="http://schemas.microsoft.com/office/drawing/2014/main" id="{332E12BB-4092-4DE6-B497-14F6293E7F8E}"/>
              </a:ext>
            </a:extLst>
          </p:cNvPr>
          <p:cNvSpPr>
            <a:spLocks noGrp="1"/>
          </p:cNvSpPr>
          <p:nvPr>
            <p:ph type="title" hasCustomPrompt="1"/>
          </p:nvPr>
        </p:nvSpPr>
        <p:spPr>
          <a:xfrm>
            <a:off x="371475" y="646114"/>
            <a:ext cx="11449050" cy="896936"/>
          </a:xfrm>
        </p:spPr>
        <p:txBody>
          <a:bodyPr>
            <a:noAutofit/>
          </a:bodyPr>
          <a:lstStyle>
            <a:lvl1pPr marL="0" algn="ctr" defTabSz="914400" rtl="0" eaLnBrk="0" latinLnBrk="0" hangingPunct="0">
              <a:defRPr kumimoji="1" lang="ko-KR" altLang="en-US" sz="4000" b="1" kern="1200">
                <a:solidFill>
                  <a:schemeClr val="tx1"/>
                </a:solidFill>
                <a:latin typeface="+mj-lt"/>
                <a:ea typeface="+mn-ea"/>
                <a:cs typeface="+mn-cs"/>
              </a:defRPr>
            </a:lvl1pPr>
          </a:lstStyle>
          <a:p>
            <a:r>
              <a:rPr lang="en-US" altLang="ko-KR"/>
              <a:t>Insert title here</a:t>
            </a:r>
            <a:endParaRPr lang="ko-KR" altLang="en-US"/>
          </a:p>
        </p:txBody>
      </p:sp>
    </p:spTree>
    <p:extLst>
      <p:ext uri="{BB962C8B-B14F-4D97-AF65-F5344CB8AC3E}">
        <p14:creationId xmlns:p14="http://schemas.microsoft.com/office/powerpoint/2010/main" val="265262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52CB-2031-AFEE-A6D2-257C95DAED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64EE8F-2262-1DD9-81EB-C4DCFB2AA2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1DBCEE-5CFD-8478-9DC4-D113E8603BC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E768E2C-9AF7-DCCB-310A-9556BFF4D7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3048BB-4793-BDED-F28D-0CE0853A17FC}"/>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2189208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234450"/>
      </p:ext>
    </p:extLst>
  </p:cSld>
  <p:clrMap bg1="lt1" tx1="dk1" bg2="lt2" tx2="dk2" accent1="accent1" accent2="accent2" accent3="accent3" accent4="accent4" accent5="accent5" accent6="accent6" hlink="hlink" folHlink="folHlink"/>
  <p:sldLayoutIdLst>
    <p:sldLayoutId id="2147483656" r:id="rId1"/>
    <p:sldLayoutId id="2147483651" r:id="rId2"/>
    <p:sldLayoutId id="2147483662" r:id="rId3"/>
    <p:sldLayoutId id="2147483663" r:id="rId4"/>
    <p:sldLayoutId id="2147483666" r:id="rId5"/>
    <p:sldLayoutId id="2147483664" r:id="rId6"/>
    <p:sldLayoutId id="2147483665" r:id="rId7"/>
    <p:sldLayoutId id="2147483682" r:id="rId8"/>
  </p:sldLayoutIdLst>
  <p:hf hdr="0" ftr="0" dt="0"/>
  <p:txStyles>
    <p:title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874A54-3CC8-CD97-BBE2-A38843B0F3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354A33-25A8-3827-4D3F-7F4D35C81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C5A87EE-D71F-57C7-5CF8-61E9346496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76569586-4176-472B-BD2E-5ECB0777912A}" type="slidenum">
              <a:rPr lang="en-US" smtClean="0"/>
              <a:pPr/>
              <a:t>‹#›</a:t>
            </a:fld>
            <a:endParaRPr lang="en-US"/>
          </a:p>
        </p:txBody>
      </p:sp>
    </p:spTree>
    <p:extLst>
      <p:ext uri="{BB962C8B-B14F-4D97-AF65-F5344CB8AC3E}">
        <p14:creationId xmlns:p14="http://schemas.microsoft.com/office/powerpoint/2010/main" val="24753049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80" r:id="rId12"/>
    <p:sldLayoutId id="2147483683" r:id="rId13"/>
    <p:sldLayoutId id="2147483684" r:id="rId14"/>
    <p:sldLayoutId id="2147483685" r:id="rId15"/>
    <p:sldLayoutId id="2147483686" r:id="rId16"/>
    <p:sldLayoutId id="2147483687" r:id="rId17"/>
    <p:sldLayoutId id="2147483688" r:id="rId18"/>
    <p:sldLayoutId id="2147483694" r:id="rId19"/>
    <p:sldLayoutId id="2147483695" r:id="rId20"/>
    <p:sldLayoutId id="2147483696" r:id="rId21"/>
  </p:sldLayoutIdLst>
  <p:hf hdr="0" ftr="0" dt="0"/>
  <p:txStyles>
    <p:titleStyle>
      <a:lvl1pPr algn="l" defTabSz="914400" rtl="0" eaLnBrk="0" latinLnBrk="0" hangingPunct="0">
        <a:lnSpc>
          <a:spcPct val="90000"/>
        </a:lnSpc>
        <a:spcBef>
          <a:spcPct val="0"/>
        </a:spcBef>
        <a:buNone/>
        <a:defRPr sz="3600" kern="1200">
          <a:solidFill>
            <a:srgbClr val="32669A"/>
          </a:solidFill>
          <a:latin typeface="Arial" panose="020B0604020202020204" pitchFamily="34" charset="0"/>
          <a:ea typeface="+mj-ea"/>
          <a:cs typeface="Arial" panose="020B0604020202020204" pitchFamily="34" charset="0"/>
        </a:defRPr>
      </a:lvl1pPr>
    </p:titleStyle>
    <p:bodyStyle>
      <a:lvl1pPr marL="228600" indent="-228600" algn="l" defTabSz="914400" rtl="0" eaLnBrk="0" latinLnBrk="0" hangingPunct="0">
        <a:lnSpc>
          <a:spcPct val="109000"/>
        </a:lnSpc>
        <a:spcBef>
          <a:spcPts val="600"/>
        </a:spcBef>
        <a:buClr>
          <a:srgbClr val="32669A"/>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0" latinLnBrk="0" hangingPunct="0">
        <a:lnSpc>
          <a:spcPct val="109000"/>
        </a:lnSpc>
        <a:spcBef>
          <a:spcPts val="600"/>
        </a:spcBef>
        <a:buClr>
          <a:srgbClr val="32669A"/>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0" latinLnBrk="0" hangingPunct="0">
        <a:lnSpc>
          <a:spcPct val="109000"/>
        </a:lnSpc>
        <a:spcBef>
          <a:spcPts val="600"/>
        </a:spcBef>
        <a:buClr>
          <a:srgbClr val="32669A"/>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0" latinLnBrk="0" hangingPunct="0">
        <a:lnSpc>
          <a:spcPct val="109000"/>
        </a:lnSpc>
        <a:spcBef>
          <a:spcPts val="600"/>
        </a:spcBef>
        <a:buClr>
          <a:srgbClr val="32669A"/>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0" latinLnBrk="0" hangingPunct="0">
        <a:lnSpc>
          <a:spcPct val="109000"/>
        </a:lnSpc>
        <a:spcBef>
          <a:spcPts val="600"/>
        </a:spcBef>
        <a:buClr>
          <a:srgbClr val="32669A"/>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image" Target="../media/image20.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1.xml"/><Relationship Id="rId5" Type="http://schemas.openxmlformats.org/officeDocument/2006/relationships/image" Target="../media/image20.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10.svg"/><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image" Target="../media/image34.svg"/><Relationship Id="rId11" Type="http://schemas.openxmlformats.org/officeDocument/2006/relationships/image" Target="../media/image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9"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hyperlink" Target="https://supportservices.jobcorps.gov/disability/Documents/Sample%20Wellness%20File%20Review%20Tracking%20Log.xlsx"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510.png"/><Relationship Id="rId5" Type="http://schemas.openxmlformats.org/officeDocument/2006/relationships/image" Target="../media/image50.png"/><Relationship Id="rId10" Type="http://schemas.openxmlformats.org/officeDocument/2006/relationships/image" Target="../media/image10.svg"/><Relationship Id="rId4" Type="http://schemas.openxmlformats.org/officeDocument/2006/relationships/image" Target="../media/image49.sv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doctor looking at a computer&#10;&#10;Description automatically generated with medium confidence">
            <a:extLst>
              <a:ext uri="{FF2B5EF4-FFF2-40B4-BE49-F238E27FC236}">
                <a16:creationId xmlns:a16="http://schemas.microsoft.com/office/drawing/2014/main" id="{7EB61FC1-F775-3C91-8121-28F4B6BEEEE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grpSp>
        <p:nvGrpSpPr>
          <p:cNvPr id="8" name="Group 7">
            <a:extLst>
              <a:ext uri="{FF2B5EF4-FFF2-40B4-BE49-F238E27FC236}">
                <a16:creationId xmlns:a16="http://schemas.microsoft.com/office/drawing/2014/main" id="{65F6E862-6CCA-1C32-F59E-E73ACCBC773B}"/>
              </a:ext>
            </a:extLst>
          </p:cNvPr>
          <p:cNvGrpSpPr/>
          <p:nvPr/>
        </p:nvGrpSpPr>
        <p:grpSpPr>
          <a:xfrm>
            <a:off x="281440" y="2743200"/>
            <a:ext cx="7173719" cy="4124847"/>
            <a:chOff x="257269" y="2461846"/>
            <a:chExt cx="8531352" cy="4406201"/>
          </a:xfrm>
        </p:grpSpPr>
        <p:sp>
          <p:nvSpPr>
            <p:cNvPr id="11" name="Rectangle 10">
              <a:extLst>
                <a:ext uri="{FF2B5EF4-FFF2-40B4-BE49-F238E27FC236}">
                  <a16:creationId xmlns:a16="http://schemas.microsoft.com/office/drawing/2014/main" id="{608875E8-AB65-4ED8-BC3C-224FF4122CA9}"/>
                </a:ext>
              </a:extLst>
            </p:cNvPr>
            <p:cNvSpPr/>
            <p:nvPr/>
          </p:nvSpPr>
          <p:spPr>
            <a:xfrm>
              <a:off x="257269" y="2461846"/>
              <a:ext cx="8531352" cy="4406201"/>
            </a:xfrm>
            <a:prstGeom prst="rect">
              <a:avLst/>
            </a:prstGeom>
            <a:gradFill flip="none" rotWithShape="1">
              <a:gsLst>
                <a:gs pos="0">
                  <a:schemeClr val="accent4">
                    <a:alpha val="97000"/>
                  </a:schemeClr>
                </a:gs>
                <a:gs pos="100000">
                  <a:schemeClr val="accent2">
                    <a:alpha val="90000"/>
                  </a:schemeClr>
                </a:gs>
              </a:gsLst>
              <a:lin ang="8100000" scaled="1"/>
              <a:tileRect/>
            </a:gra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A11EC4E-F488-4C50-A6E3-F9034B3C6855}"/>
                </a:ext>
              </a:extLst>
            </p:cNvPr>
            <p:cNvSpPr/>
            <p:nvPr/>
          </p:nvSpPr>
          <p:spPr>
            <a:xfrm>
              <a:off x="4211923" y="5540858"/>
              <a:ext cx="119169" cy="119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699"/>
                </a:solidFill>
              </a:endParaRPr>
            </a:p>
          </p:txBody>
        </p:sp>
        <p:sp>
          <p:nvSpPr>
            <p:cNvPr id="21" name="Oval 20">
              <a:extLst>
                <a:ext uri="{FF2B5EF4-FFF2-40B4-BE49-F238E27FC236}">
                  <a16:creationId xmlns:a16="http://schemas.microsoft.com/office/drawing/2014/main" id="{CC978397-0064-4D41-8EDF-9673F9BBE1C9}"/>
                </a:ext>
              </a:extLst>
            </p:cNvPr>
            <p:cNvSpPr/>
            <p:nvPr/>
          </p:nvSpPr>
          <p:spPr>
            <a:xfrm>
              <a:off x="4416711" y="5540858"/>
              <a:ext cx="119169" cy="1191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3C980AE-E269-48EC-B28E-A0FE11B7435D}"/>
                </a:ext>
              </a:extLst>
            </p:cNvPr>
            <p:cNvSpPr/>
            <p:nvPr/>
          </p:nvSpPr>
          <p:spPr>
            <a:xfrm>
              <a:off x="4621496" y="5540858"/>
              <a:ext cx="119169" cy="1191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DA6A797-6342-4B4E-AF6B-D02EACAFA24B}"/>
                </a:ext>
              </a:extLst>
            </p:cNvPr>
            <p:cNvSpPr txBox="1"/>
            <p:nvPr/>
          </p:nvSpPr>
          <p:spPr>
            <a:xfrm>
              <a:off x="743770" y="6005685"/>
              <a:ext cx="7408129" cy="690417"/>
            </a:xfrm>
            <a:prstGeom prst="rect">
              <a:avLst/>
            </a:prstGeom>
            <a:noFill/>
          </p:spPr>
          <p:txBody>
            <a:bodyPr wrap="square" rtlCol="0">
              <a:spAutoFit/>
            </a:bodyPr>
            <a:lstStyle/>
            <a:p>
              <a:pPr algn="ctr"/>
              <a:r>
                <a:rPr lang="en-US" b="1" spc="200" dirty="0">
                  <a:solidFill>
                    <a:srgbClr val="D6E4F2"/>
                  </a:solidFill>
                  <a:latin typeface="Arial" panose="020B0604020202020204" pitchFamily="34" charset="0"/>
                  <a:ea typeface="Open Sans" panose="020B0606030504020204" pitchFamily="34" charset="0"/>
                  <a:cs typeface="Arial" panose="020B0604020202020204" pitchFamily="34" charset="0"/>
                </a:rPr>
                <a:t>Applicant File Review Orientation Series</a:t>
              </a:r>
            </a:p>
            <a:p>
              <a:pPr algn="ctr"/>
              <a:r>
                <a:rPr lang="en-US" b="1" spc="200" dirty="0">
                  <a:solidFill>
                    <a:srgbClr val="D6E4F2"/>
                  </a:solidFill>
                  <a:latin typeface="Arial" panose="020B0604020202020204" pitchFamily="34" charset="0"/>
                  <a:ea typeface="Open Sans" panose="020B0606030504020204" pitchFamily="34" charset="0"/>
                  <a:cs typeface="Arial" panose="020B0604020202020204" pitchFamily="34" charset="0"/>
                </a:rPr>
                <a:t>Part 1a - Policy</a:t>
              </a:r>
            </a:p>
          </p:txBody>
        </p:sp>
        <p:grpSp>
          <p:nvGrpSpPr>
            <p:cNvPr id="5" name="Group 4">
              <a:extLst>
                <a:ext uri="{FF2B5EF4-FFF2-40B4-BE49-F238E27FC236}">
                  <a16:creationId xmlns:a16="http://schemas.microsoft.com/office/drawing/2014/main" id="{8FF6C2CA-0F27-452B-BD2F-D02A3BBEDCBD}"/>
                </a:ext>
              </a:extLst>
            </p:cNvPr>
            <p:cNvGrpSpPr/>
            <p:nvPr/>
          </p:nvGrpSpPr>
          <p:grpSpPr>
            <a:xfrm>
              <a:off x="695212" y="2816315"/>
              <a:ext cx="7505244" cy="2479703"/>
              <a:chOff x="695212" y="1482030"/>
              <a:chExt cx="7505244" cy="2479703"/>
            </a:xfrm>
          </p:grpSpPr>
          <p:grpSp>
            <p:nvGrpSpPr>
              <p:cNvPr id="12" name="Group 11">
                <a:extLst>
                  <a:ext uri="{FF2B5EF4-FFF2-40B4-BE49-F238E27FC236}">
                    <a16:creationId xmlns:a16="http://schemas.microsoft.com/office/drawing/2014/main" id="{0CADC31C-9EC5-4BB4-BE31-F9A3808BCF8D}"/>
                  </a:ext>
                </a:extLst>
              </p:cNvPr>
              <p:cNvGrpSpPr/>
              <p:nvPr/>
            </p:nvGrpSpPr>
            <p:grpSpPr>
              <a:xfrm>
                <a:off x="695212" y="1482030"/>
                <a:ext cx="7505244" cy="2479703"/>
                <a:chOff x="695212" y="2142234"/>
                <a:chExt cx="7505244" cy="2479703"/>
              </a:xfrm>
            </p:grpSpPr>
            <p:sp>
              <p:nvSpPr>
                <p:cNvPr id="17" name="TextBox 16">
                  <a:extLst>
                    <a:ext uri="{FF2B5EF4-FFF2-40B4-BE49-F238E27FC236}">
                      <a16:creationId xmlns:a16="http://schemas.microsoft.com/office/drawing/2014/main" id="{739D2D9E-0A8D-4799-823C-2ACD55515A9A}"/>
                    </a:ext>
                  </a:extLst>
                </p:cNvPr>
                <p:cNvSpPr txBox="1"/>
                <p:nvPr/>
              </p:nvSpPr>
              <p:spPr>
                <a:xfrm>
                  <a:off x="695212" y="2142234"/>
                  <a:ext cx="7505244" cy="1002749"/>
                </a:xfrm>
                <a:prstGeom prst="rect">
                  <a:avLst/>
                </a:prstGeom>
                <a:noFill/>
              </p:spPr>
              <p:txBody>
                <a:bodyPr wrap="square" rtlCol="0">
                  <a:spAutoFit/>
                </a:bodyPr>
                <a:lstStyle/>
                <a:p>
                  <a:pPr algn="ctr"/>
                  <a:r>
                    <a:rPr lang="en-US" sz="5500" b="1" spc="200">
                      <a:solidFill>
                        <a:schemeClr val="tx2">
                          <a:lumMod val="10000"/>
                          <a:lumOff val="90000"/>
                        </a:schemeClr>
                      </a:solidFill>
                      <a:latin typeface="Arial" panose="020B0604020202020204" pitchFamily="34" charset="0"/>
                      <a:cs typeface="Arial" panose="020B0604020202020204" pitchFamily="34" charset="0"/>
                    </a:rPr>
                    <a:t>Applicant</a:t>
                  </a:r>
                </a:p>
              </p:txBody>
            </p:sp>
            <p:sp>
              <p:nvSpPr>
                <p:cNvPr id="18" name="TextBox 17">
                  <a:extLst>
                    <a:ext uri="{FF2B5EF4-FFF2-40B4-BE49-F238E27FC236}">
                      <a16:creationId xmlns:a16="http://schemas.microsoft.com/office/drawing/2014/main" id="{99241D6D-061D-4485-9A32-82620EF9A38A}"/>
                    </a:ext>
                  </a:extLst>
                </p:cNvPr>
                <p:cNvSpPr txBox="1"/>
                <p:nvPr/>
              </p:nvSpPr>
              <p:spPr>
                <a:xfrm>
                  <a:off x="695212" y="4206439"/>
                  <a:ext cx="7505243" cy="415498"/>
                </a:xfrm>
                <a:prstGeom prst="rect">
                  <a:avLst/>
                </a:prstGeom>
                <a:noFill/>
              </p:spPr>
              <p:txBody>
                <a:bodyPr wrap="square" rtlCol="0">
                  <a:spAutoFit/>
                </a:bodyPr>
                <a:lstStyle/>
                <a:p>
                  <a:pPr algn="ctr"/>
                  <a:r>
                    <a:rPr lang="en-US" sz="2100" b="1" spc="200">
                      <a:solidFill>
                        <a:schemeClr val="bg1"/>
                      </a:solidFill>
                      <a:latin typeface="Arial" panose="020B0604020202020204" pitchFamily="34" charset="0"/>
                      <a:cs typeface="Arial" panose="020B0604020202020204" pitchFamily="34" charset="0"/>
                    </a:rPr>
                    <a:t>Center Process</a:t>
                  </a:r>
                </a:p>
              </p:txBody>
            </p:sp>
          </p:grpSp>
          <p:sp>
            <p:nvSpPr>
              <p:cNvPr id="16" name="TextBox 15">
                <a:extLst>
                  <a:ext uri="{FF2B5EF4-FFF2-40B4-BE49-F238E27FC236}">
                    <a16:creationId xmlns:a16="http://schemas.microsoft.com/office/drawing/2014/main" id="{4A748B24-C890-4F34-83F7-4F3E6D209320}"/>
                  </a:ext>
                </a:extLst>
              </p:cNvPr>
              <p:cNvSpPr txBox="1"/>
              <p:nvPr/>
            </p:nvSpPr>
            <p:spPr>
              <a:xfrm>
                <a:off x="695212" y="2379704"/>
                <a:ext cx="7505244" cy="1183572"/>
              </a:xfrm>
              <a:prstGeom prst="rect">
                <a:avLst/>
              </a:prstGeom>
              <a:noFill/>
            </p:spPr>
            <p:txBody>
              <a:bodyPr wrap="square" rtlCol="0">
                <a:spAutoFit/>
              </a:bodyPr>
              <a:lstStyle/>
              <a:p>
                <a:pPr algn="ctr"/>
                <a:r>
                  <a:rPr lang="en-US" sz="6600" spc="200">
                    <a:solidFill>
                      <a:srgbClr val="32669A"/>
                    </a:solidFill>
                    <a:latin typeface="Arial" panose="020B0604020202020204" pitchFamily="34" charset="0"/>
                    <a:cs typeface="Arial" panose="020B0604020202020204" pitchFamily="34" charset="0"/>
                  </a:rPr>
                  <a:t>FILE REVIEW</a:t>
                </a:r>
              </a:p>
            </p:txBody>
          </p:sp>
        </p:grpSp>
      </p:grpSp>
    </p:spTree>
    <p:extLst>
      <p:ext uri="{BB962C8B-B14F-4D97-AF65-F5344CB8AC3E}">
        <p14:creationId xmlns:p14="http://schemas.microsoft.com/office/powerpoint/2010/main" val="57419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563F4A-476F-8A43-67B8-FDB52DE4FD09}"/>
              </a:ext>
            </a:extLst>
          </p:cNvPr>
          <p:cNvPicPr>
            <a:picLocks noChangeAspect="1"/>
          </p:cNvPicPr>
          <p:nvPr/>
        </p:nvPicPr>
        <p:blipFill>
          <a:blip r:embed="rId3"/>
          <a:stretch>
            <a:fillRect/>
          </a:stretch>
        </p:blipFill>
        <p:spPr>
          <a:xfrm>
            <a:off x="4279212" y="544286"/>
            <a:ext cx="6994680" cy="3533100"/>
          </a:xfrm>
          <a:prstGeom prst="rect">
            <a:avLst/>
          </a:prstGeom>
          <a:ln>
            <a:solidFill>
              <a:srgbClr val="32669A"/>
            </a:solidFill>
          </a:ln>
        </p:spPr>
      </p:pic>
      <p:sp>
        <p:nvSpPr>
          <p:cNvPr id="11" name="TextBox 10">
            <a:extLst>
              <a:ext uri="{FF2B5EF4-FFF2-40B4-BE49-F238E27FC236}">
                <a16:creationId xmlns:a16="http://schemas.microsoft.com/office/drawing/2014/main" id="{9DA188A5-47F2-1B6E-7410-3138E055FA79}"/>
              </a:ext>
            </a:extLst>
          </p:cNvPr>
          <p:cNvSpPr txBox="1"/>
          <p:nvPr/>
        </p:nvSpPr>
        <p:spPr>
          <a:xfrm>
            <a:off x="683288" y="544286"/>
            <a:ext cx="3518598" cy="1484574"/>
          </a:xfrm>
          <a:prstGeom prst="rect">
            <a:avLst/>
          </a:prstGeom>
          <a:noFill/>
        </p:spPr>
        <p:txBody>
          <a:bodyPr wrap="square" rtlCol="0">
            <a:spAutoFit/>
          </a:bodyPr>
          <a:lstStyle/>
          <a:p>
            <a:pPr>
              <a:lnSpc>
                <a:spcPct val="114000"/>
              </a:lnSpc>
              <a:spcBef>
                <a:spcPts val="600"/>
              </a:spcBef>
            </a:pPr>
            <a:r>
              <a:rPr lang="en-US" sz="2000" b="1" dirty="0">
                <a:solidFill>
                  <a:srgbClr val="32669A"/>
                </a:solidFill>
              </a:rPr>
              <a:t>Documentation </a:t>
            </a:r>
            <a:r>
              <a:rPr lang="en-US" sz="2000" b="1" dirty="0"/>
              <a:t>Supports </a:t>
            </a:r>
            <a:r>
              <a:rPr lang="en-US" sz="2000" b="1" dirty="0">
                <a:solidFill>
                  <a:srgbClr val="32669A"/>
                </a:solidFill>
              </a:rPr>
              <a:t>Disability Status?</a:t>
            </a:r>
          </a:p>
          <a:p>
            <a:pPr marL="285750" indent="-285750">
              <a:lnSpc>
                <a:spcPct val="114000"/>
              </a:lnSpc>
              <a:spcBef>
                <a:spcPts val="600"/>
              </a:spcBef>
              <a:buClr>
                <a:srgbClr val="32669A"/>
              </a:buClr>
              <a:buFont typeface="Wingdings" panose="05000000000000000000" pitchFamily="2" charset="2"/>
              <a:buChar char="§"/>
            </a:pPr>
            <a:r>
              <a:rPr lang="en-US" dirty="0"/>
              <a:t>The file review process continues.</a:t>
            </a:r>
          </a:p>
        </p:txBody>
      </p:sp>
      <p:sp>
        <p:nvSpPr>
          <p:cNvPr id="12" name="TextBox 11">
            <a:extLst>
              <a:ext uri="{FF2B5EF4-FFF2-40B4-BE49-F238E27FC236}">
                <a16:creationId xmlns:a16="http://schemas.microsoft.com/office/drawing/2014/main" id="{F80CC0E9-928F-00CB-F1A6-EE3FB59B7EBF}"/>
              </a:ext>
            </a:extLst>
          </p:cNvPr>
          <p:cNvSpPr txBox="1"/>
          <p:nvPr/>
        </p:nvSpPr>
        <p:spPr>
          <a:xfrm>
            <a:off x="683288" y="2111829"/>
            <a:ext cx="3518598" cy="4087850"/>
          </a:xfrm>
          <a:prstGeom prst="rect">
            <a:avLst/>
          </a:prstGeom>
          <a:noFill/>
        </p:spPr>
        <p:txBody>
          <a:bodyPr wrap="square" rtlCol="0">
            <a:spAutoFit/>
          </a:bodyPr>
          <a:lstStyle/>
          <a:p>
            <a:pPr>
              <a:lnSpc>
                <a:spcPct val="114000"/>
              </a:lnSpc>
              <a:spcBef>
                <a:spcPts val="600"/>
              </a:spcBef>
            </a:pPr>
            <a:r>
              <a:rPr lang="en-US" sz="2000" b="1" dirty="0">
                <a:solidFill>
                  <a:srgbClr val="32669A"/>
                </a:solidFill>
              </a:rPr>
              <a:t>Documentation </a:t>
            </a:r>
            <a:r>
              <a:rPr lang="en-US" sz="2000" b="1" dirty="0"/>
              <a:t>Does </a:t>
            </a:r>
            <a:r>
              <a:rPr lang="en-US" sz="2000" b="1" u="sng" dirty="0"/>
              <a:t>Not </a:t>
            </a:r>
            <a:r>
              <a:rPr lang="en-US" sz="2000" b="1" dirty="0"/>
              <a:t>Support</a:t>
            </a:r>
            <a:r>
              <a:rPr lang="en-US" sz="2000" b="1" dirty="0">
                <a:solidFill>
                  <a:srgbClr val="32669A"/>
                </a:solidFill>
              </a:rPr>
              <a:t> Disability Status?</a:t>
            </a:r>
          </a:p>
          <a:p>
            <a:pPr marL="285750" indent="-285750">
              <a:lnSpc>
                <a:spcPct val="114000"/>
              </a:lnSpc>
              <a:spcBef>
                <a:spcPts val="600"/>
              </a:spcBef>
              <a:buClr>
                <a:srgbClr val="32669A"/>
              </a:buClr>
              <a:buFont typeface="Wingdings" panose="05000000000000000000" pitchFamily="2" charset="2"/>
              <a:buChar char="§"/>
            </a:pPr>
            <a:r>
              <a:rPr lang="en-US" dirty="0"/>
              <a:t>Ask the applicant if they wish to secure documentation that would support their disability status.</a:t>
            </a:r>
          </a:p>
          <a:p>
            <a:pPr marL="285750" indent="-285750">
              <a:lnSpc>
                <a:spcPct val="114000"/>
              </a:lnSpc>
              <a:spcBef>
                <a:spcPts val="600"/>
              </a:spcBef>
              <a:buClr>
                <a:srgbClr val="32669A"/>
              </a:buClr>
              <a:buFont typeface="Wingdings" panose="05000000000000000000" pitchFamily="2" charset="2"/>
              <a:buChar char="§"/>
            </a:pPr>
            <a:r>
              <a:rPr lang="en-US" dirty="0"/>
              <a:t>If they do not or the documentation does not support the disability status, the center must recommend denial for age or low income due to disability status.</a:t>
            </a:r>
          </a:p>
        </p:txBody>
      </p:sp>
      <p:sp>
        <p:nvSpPr>
          <p:cNvPr id="13" name="TextBox 12">
            <a:extLst>
              <a:ext uri="{FF2B5EF4-FFF2-40B4-BE49-F238E27FC236}">
                <a16:creationId xmlns:a16="http://schemas.microsoft.com/office/drawing/2014/main" id="{71A50387-515D-BD36-0C6D-BF78C267FD55}"/>
              </a:ext>
            </a:extLst>
          </p:cNvPr>
          <p:cNvSpPr txBox="1"/>
          <p:nvPr/>
        </p:nvSpPr>
        <p:spPr>
          <a:xfrm>
            <a:off x="4279212" y="4155754"/>
            <a:ext cx="6994679" cy="2122953"/>
          </a:xfrm>
          <a:prstGeom prst="rect">
            <a:avLst/>
          </a:prstGeom>
          <a:solidFill>
            <a:srgbClr val="DCE8F4"/>
          </a:solidFill>
        </p:spPr>
        <p:txBody>
          <a:bodyPr wrap="square" rtlCol="0">
            <a:spAutoFit/>
          </a:bodyPr>
          <a:lstStyle/>
          <a:p>
            <a:pPr marL="285750" lvl="1" indent="-285750">
              <a:lnSpc>
                <a:spcPct val="114000"/>
              </a:lnSpc>
              <a:spcBef>
                <a:spcPts val="600"/>
              </a:spcBef>
              <a:buClr>
                <a:srgbClr val="32669A"/>
              </a:buClr>
              <a:buFont typeface="Wingdings" panose="05000000000000000000" pitchFamily="2" charset="2"/>
              <a:buChar char="§"/>
            </a:pPr>
            <a:r>
              <a:rPr lang="en-US" dirty="0">
                <a:solidFill>
                  <a:schemeClr val="bg2">
                    <a:lumMod val="25000"/>
                  </a:schemeClr>
                </a:solidFill>
              </a:rPr>
              <a:t>Complete the </a:t>
            </a:r>
            <a:r>
              <a:rPr lang="en-US" b="1" i="1" dirty="0">
                <a:solidFill>
                  <a:schemeClr val="bg2">
                    <a:lumMod val="25000"/>
                  </a:schemeClr>
                </a:solidFill>
              </a:rPr>
              <a:t>Center Recommendation of Denial Form for Age or Low Income Due to Disability Status </a:t>
            </a:r>
            <a:r>
              <a:rPr lang="en-US" dirty="0">
                <a:solidFill>
                  <a:schemeClr val="bg2">
                    <a:lumMod val="25000"/>
                  </a:schemeClr>
                </a:solidFill>
              </a:rPr>
              <a:t>found in Form 1-06. </a:t>
            </a:r>
          </a:p>
          <a:p>
            <a:pPr marL="285750" lvl="1" indent="-285750">
              <a:lnSpc>
                <a:spcPct val="114000"/>
              </a:lnSpc>
              <a:spcBef>
                <a:spcPts val="600"/>
              </a:spcBef>
              <a:buClr>
                <a:srgbClr val="32669A"/>
              </a:buClr>
              <a:buFont typeface="Wingdings" panose="05000000000000000000" pitchFamily="2" charset="2"/>
              <a:buChar char="§"/>
            </a:pPr>
            <a:r>
              <a:rPr lang="en-US" dirty="0">
                <a:solidFill>
                  <a:schemeClr val="bg2">
                    <a:lumMod val="25000"/>
                  </a:schemeClr>
                </a:solidFill>
              </a:rPr>
              <a:t>Upload the form and supporting documentation to the Health/Disability E-Folder.</a:t>
            </a:r>
          </a:p>
          <a:p>
            <a:pPr marL="285750" lvl="1" indent="-285750">
              <a:lnSpc>
                <a:spcPct val="114000"/>
              </a:lnSpc>
              <a:spcBef>
                <a:spcPts val="600"/>
              </a:spcBef>
              <a:buClr>
                <a:srgbClr val="32669A"/>
              </a:buClr>
              <a:buFont typeface="Wingdings" panose="05000000000000000000" pitchFamily="2" charset="2"/>
              <a:buChar char="§"/>
            </a:pPr>
            <a:r>
              <a:rPr lang="en-US" dirty="0">
                <a:solidFill>
                  <a:schemeClr val="bg2">
                    <a:lumMod val="25000"/>
                  </a:schemeClr>
                </a:solidFill>
              </a:rPr>
              <a:t>Select the Notify Regional Review in the Health E-Folder.</a:t>
            </a:r>
          </a:p>
        </p:txBody>
      </p:sp>
      <p:sp>
        <p:nvSpPr>
          <p:cNvPr id="2" name="Slide Number Placeholder 1">
            <a:extLst>
              <a:ext uri="{FF2B5EF4-FFF2-40B4-BE49-F238E27FC236}">
                <a16:creationId xmlns:a16="http://schemas.microsoft.com/office/drawing/2014/main" id="{EAAFD4E6-C2C8-AE6A-7AC5-0AE20952E6A4}"/>
              </a:ext>
            </a:extLst>
          </p:cNvPr>
          <p:cNvSpPr>
            <a:spLocks noGrp="1"/>
          </p:cNvSpPr>
          <p:nvPr>
            <p:ph type="sldNum" sz="quarter" idx="12"/>
          </p:nvPr>
        </p:nvSpPr>
        <p:spPr/>
        <p:txBody>
          <a:bodyPr/>
          <a:lstStyle/>
          <a:p>
            <a:fld id="{76569586-4176-472B-BD2E-5ECB0777912A}" type="slidenum">
              <a:rPr lang="en-US" smtClean="0">
                <a:solidFill>
                  <a:schemeClr val="tx1"/>
                </a:solidFill>
              </a:rPr>
              <a:t>10</a:t>
            </a:fld>
            <a:endParaRPr lang="en-US">
              <a:solidFill>
                <a:schemeClr val="tx1"/>
              </a:solidFill>
            </a:endParaRPr>
          </a:p>
        </p:txBody>
      </p:sp>
    </p:spTree>
    <p:extLst>
      <p:ext uri="{BB962C8B-B14F-4D97-AF65-F5344CB8AC3E}">
        <p14:creationId xmlns:p14="http://schemas.microsoft.com/office/powerpoint/2010/main" val="3026089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46770" y="691384"/>
            <a:ext cx="8278556" cy="646331"/>
          </a:xfrm>
          <a:prstGeom prst="rect">
            <a:avLst/>
          </a:prstGeom>
          <a:noFill/>
        </p:spPr>
        <p:txBody>
          <a:bodyPr wrap="square" rtlCol="0">
            <a:spAutoFit/>
          </a:bodyPr>
          <a:lstStyle/>
          <a:p>
            <a:r>
              <a:rPr lang="en-US" sz="3600">
                <a:solidFill>
                  <a:srgbClr val="32669A"/>
                </a:solidFill>
                <a:latin typeface="Arial" panose="020B0604020202020204" pitchFamily="34" charset="0"/>
                <a:cs typeface="Arial" panose="020B0604020202020204" pitchFamily="34" charset="0"/>
              </a:rPr>
              <a:t>Health Care Needs </a:t>
            </a:r>
          </a:p>
        </p:txBody>
      </p:sp>
      <p:sp>
        <p:nvSpPr>
          <p:cNvPr id="23" name="TextBox 22">
            <a:extLst>
              <a:ext uri="{FF2B5EF4-FFF2-40B4-BE49-F238E27FC236}">
                <a16:creationId xmlns:a16="http://schemas.microsoft.com/office/drawing/2014/main" id="{99226541-6F21-4CD7-8FC7-CB5C059C539E}"/>
              </a:ext>
            </a:extLst>
          </p:cNvPr>
          <p:cNvSpPr txBox="1"/>
          <p:nvPr/>
        </p:nvSpPr>
        <p:spPr>
          <a:xfrm>
            <a:off x="3084422" y="1653457"/>
            <a:ext cx="7994749" cy="4077206"/>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800" dirty="0"/>
              <a:t>A Health Care Needs Assessment (HCNA) is conducted for an applicant if the </a:t>
            </a:r>
            <a:r>
              <a:rPr lang="en-US" sz="2800" b="1" dirty="0"/>
              <a:t>qualified health professional</a:t>
            </a:r>
            <a:r>
              <a:rPr lang="en-US" sz="2800" dirty="0"/>
              <a:t> on the File Review Team determines that:</a:t>
            </a:r>
          </a:p>
          <a:p>
            <a:pPr marL="914400" lvl="1" indent="-457200">
              <a:lnSpc>
                <a:spcPct val="114000"/>
              </a:lnSpc>
              <a:spcBef>
                <a:spcPts val="600"/>
              </a:spcBef>
              <a:buClr>
                <a:srgbClr val="32669A"/>
              </a:buClr>
              <a:buFont typeface="Wingdings" panose="05000000000000000000" pitchFamily="2" charset="2"/>
              <a:buChar char="§"/>
            </a:pPr>
            <a:r>
              <a:rPr lang="en-US" sz="2400" dirty="0"/>
              <a:t>The applicant’s health care nee</a:t>
            </a:r>
            <a:r>
              <a:rPr lang="en-US" sz="2400" dirty="0">
                <a:solidFill>
                  <a:schemeClr val="tx2">
                    <a:lumMod val="75000"/>
                    <a:lumOff val="25000"/>
                  </a:schemeClr>
                </a:solidFill>
              </a:rPr>
              <a:t>ds </a:t>
            </a:r>
            <a:r>
              <a:rPr lang="en-US" sz="2400" b="1" dirty="0">
                <a:solidFill>
                  <a:srgbClr val="32669A"/>
                </a:solidFill>
              </a:rPr>
              <a:t>may not be manageable through the basic healthcare services</a:t>
            </a:r>
            <a:r>
              <a:rPr lang="en-US" sz="2400" dirty="0">
                <a:solidFill>
                  <a:schemeClr val="tx2">
                    <a:lumMod val="75000"/>
                    <a:lumOff val="25000"/>
                  </a:schemeClr>
                </a:solidFill>
              </a:rPr>
              <a:t> </a:t>
            </a:r>
            <a:r>
              <a:rPr lang="en-US" sz="2400" dirty="0"/>
              <a:t>provided for in Exhibit 2-4, Job Corps Basic Health Responsibilities.</a:t>
            </a:r>
          </a:p>
          <a:p>
            <a:pPr>
              <a:lnSpc>
                <a:spcPts val="2200"/>
              </a:lnSpc>
            </a:pPr>
            <a:endParaRPr lang="en-US" sz="1400" b="1" dirty="0">
              <a:solidFill>
                <a:schemeClr val="tx2">
                  <a:lumMod val="75000"/>
                  <a:lumOff val="25000"/>
                </a:schemeClr>
              </a:solidFill>
              <a:latin typeface="Calibri Light" panose="020F0302020204030204" pitchFamily="34" charset="0"/>
            </a:endParaRP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Rectangle 12">
            <a:extLst>
              <a:ext uri="{FF2B5EF4-FFF2-40B4-BE49-F238E27FC236}">
                <a16:creationId xmlns:a16="http://schemas.microsoft.com/office/drawing/2014/main" id="{E1C81B43-9704-4544-B441-38949DEE9B90}"/>
              </a:ext>
            </a:extLst>
          </p:cNvPr>
          <p:cNvSpPr/>
          <p:nvPr/>
        </p:nvSpPr>
        <p:spPr>
          <a:xfrm>
            <a:off x="171738" y="5147919"/>
            <a:ext cx="2441358" cy="10758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AB0CD6-4F01-32C3-31D0-C6C391DD1DE0}"/>
              </a:ext>
            </a:extLst>
          </p:cNvPr>
          <p:cNvSpPr txBox="1"/>
          <p:nvPr/>
        </p:nvSpPr>
        <p:spPr>
          <a:xfrm>
            <a:off x="317094" y="5208112"/>
            <a:ext cx="2109390" cy="923330"/>
          </a:xfrm>
          <a:prstGeom prst="rect">
            <a:avLst/>
          </a:prstGeom>
          <a:noFill/>
        </p:spPr>
        <p:txBody>
          <a:bodyPr wrap="square" rtlCol="0">
            <a:spAutoFit/>
          </a:bodyPr>
          <a:lstStyle/>
          <a:p>
            <a:pPr algn="ctr"/>
            <a:r>
              <a:rPr lang="en-US">
                <a:solidFill>
                  <a:schemeClr val="bg1"/>
                </a:solidFill>
              </a:rPr>
              <a:t>PRH 1: 1.5 (R6)(a)</a:t>
            </a:r>
          </a:p>
          <a:p>
            <a:pPr algn="ctr"/>
            <a:r>
              <a:rPr lang="en-US">
                <a:solidFill>
                  <a:schemeClr val="bg1"/>
                </a:solidFill>
              </a:rPr>
              <a:t>Exhibit 2-4</a:t>
            </a:r>
          </a:p>
          <a:p>
            <a:pPr algn="ctr"/>
            <a:r>
              <a:rPr lang="en-US">
                <a:solidFill>
                  <a:schemeClr val="bg1"/>
                </a:solidFill>
              </a:rPr>
              <a:t>Form 2-05</a:t>
            </a:r>
          </a:p>
        </p:txBody>
      </p:sp>
      <p:pic>
        <p:nvPicPr>
          <p:cNvPr id="4" name="Picture 3" descr="A person sitting on a couch holding a tablet&#10;&#10;Description automatically generated with medium confidence">
            <a:extLst>
              <a:ext uri="{FF2B5EF4-FFF2-40B4-BE49-F238E27FC236}">
                <a16:creationId xmlns:a16="http://schemas.microsoft.com/office/drawing/2014/main" id="{46437A25-8AE1-7013-94B4-6D93BFBE82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738" y="1447378"/>
            <a:ext cx="2441358" cy="3668358"/>
          </a:xfrm>
          <a:prstGeom prst="rect">
            <a:avLst/>
          </a:prstGeom>
        </p:spPr>
      </p:pic>
      <p:sp>
        <p:nvSpPr>
          <p:cNvPr id="7" name="Slide Number Placeholder 5">
            <a:extLst>
              <a:ext uri="{FF2B5EF4-FFF2-40B4-BE49-F238E27FC236}">
                <a16:creationId xmlns:a16="http://schemas.microsoft.com/office/drawing/2014/main" id="{1F008832-0964-BCAF-70F2-F75F77169277}"/>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11</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297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76270" y="691384"/>
            <a:ext cx="8278556" cy="646331"/>
          </a:xfrm>
          <a:prstGeom prst="rect">
            <a:avLst/>
          </a:prstGeom>
          <a:noFill/>
        </p:spPr>
        <p:txBody>
          <a:bodyPr wrap="square" rtlCol="0">
            <a:spAutoFit/>
          </a:bodyPr>
          <a:lstStyle/>
          <a:p>
            <a:r>
              <a:rPr lang="en-US" sz="3600">
                <a:solidFill>
                  <a:srgbClr val="32669A"/>
                </a:solidFill>
                <a:latin typeface="Arial" panose="020B0604020202020204" pitchFamily="34" charset="0"/>
                <a:cs typeface="Arial" panose="020B0604020202020204" pitchFamily="34" charset="0"/>
              </a:rPr>
              <a:t>Direct Threat to Others</a:t>
            </a:r>
          </a:p>
        </p:txBody>
      </p:sp>
      <p:sp>
        <p:nvSpPr>
          <p:cNvPr id="23" name="TextBox 22">
            <a:extLst>
              <a:ext uri="{FF2B5EF4-FFF2-40B4-BE49-F238E27FC236}">
                <a16:creationId xmlns:a16="http://schemas.microsoft.com/office/drawing/2014/main" id="{99226541-6F21-4CD7-8FC7-CB5C059C539E}"/>
              </a:ext>
            </a:extLst>
          </p:cNvPr>
          <p:cNvSpPr txBox="1"/>
          <p:nvPr/>
        </p:nvSpPr>
        <p:spPr>
          <a:xfrm>
            <a:off x="3084422" y="1653457"/>
            <a:ext cx="7994749" cy="3303020"/>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800" dirty="0"/>
              <a:t>A Direct Threat Assessment (DTA) is conducted for an applicant if the </a:t>
            </a:r>
            <a:r>
              <a:rPr lang="en-US" sz="2800" b="1" dirty="0"/>
              <a:t>qualified health professional</a:t>
            </a:r>
            <a:r>
              <a:rPr lang="en-US" sz="2800" dirty="0"/>
              <a:t> on the File Review Team determines that:</a:t>
            </a:r>
          </a:p>
          <a:p>
            <a:pPr marL="914400" lvl="1" indent="-457200">
              <a:lnSpc>
                <a:spcPct val="114000"/>
              </a:lnSpc>
              <a:spcBef>
                <a:spcPts val="600"/>
              </a:spcBef>
              <a:buClr>
                <a:srgbClr val="32669A"/>
              </a:buClr>
              <a:buFont typeface="Wingdings" panose="05000000000000000000" pitchFamily="2" charset="2"/>
              <a:buChar char="§"/>
            </a:pPr>
            <a:r>
              <a:rPr lang="en-US" sz="2400" dirty="0"/>
              <a:t>An applicant or student may pose a </a:t>
            </a:r>
            <a:r>
              <a:rPr lang="en-US" sz="2400" b="1" dirty="0">
                <a:solidFill>
                  <a:srgbClr val="32669A"/>
                </a:solidFill>
              </a:rPr>
              <a:t>significant risk of substantial harm to the health or safety of others </a:t>
            </a:r>
            <a:r>
              <a:rPr lang="en-US" sz="2400" dirty="0"/>
              <a:t>that cannot be eliminated or reduced sufficiently by disability accommodations. </a:t>
            </a:r>
            <a:endParaRPr lang="en-US" sz="1400" b="1" dirty="0">
              <a:latin typeface="Calibri Light" panose="020F0302020204030204" pitchFamily="34" charset="0"/>
            </a:endParaRP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Rectangle 12">
            <a:extLst>
              <a:ext uri="{FF2B5EF4-FFF2-40B4-BE49-F238E27FC236}">
                <a16:creationId xmlns:a16="http://schemas.microsoft.com/office/drawing/2014/main" id="{E1C81B43-9704-4544-B441-38949DEE9B90}"/>
              </a:ext>
            </a:extLst>
          </p:cNvPr>
          <p:cNvSpPr/>
          <p:nvPr/>
        </p:nvSpPr>
        <p:spPr>
          <a:xfrm>
            <a:off x="175611" y="4844318"/>
            <a:ext cx="2501349" cy="830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AB0CD6-4F01-32C3-31D0-C6C391DD1DE0}"/>
              </a:ext>
            </a:extLst>
          </p:cNvPr>
          <p:cNvSpPr txBox="1"/>
          <p:nvPr/>
        </p:nvSpPr>
        <p:spPr>
          <a:xfrm>
            <a:off x="368762" y="4936199"/>
            <a:ext cx="2109390" cy="646331"/>
          </a:xfrm>
          <a:prstGeom prst="rect">
            <a:avLst/>
          </a:prstGeom>
          <a:noFill/>
        </p:spPr>
        <p:txBody>
          <a:bodyPr wrap="square" rtlCol="0">
            <a:spAutoFit/>
          </a:bodyPr>
          <a:lstStyle/>
          <a:p>
            <a:pPr algn="ctr"/>
            <a:r>
              <a:rPr lang="en-US">
                <a:solidFill>
                  <a:schemeClr val="bg1"/>
                </a:solidFill>
              </a:rPr>
              <a:t>PRH 1: 1.5 (R6)(c)</a:t>
            </a:r>
          </a:p>
          <a:p>
            <a:pPr algn="ctr"/>
            <a:r>
              <a:rPr lang="en-US">
                <a:solidFill>
                  <a:schemeClr val="bg1"/>
                </a:solidFill>
              </a:rPr>
              <a:t>Form 2-04</a:t>
            </a:r>
          </a:p>
        </p:txBody>
      </p:sp>
      <p:pic>
        <p:nvPicPr>
          <p:cNvPr id="18" name="Picture 17" descr="A picture containing keyboard&#10;&#10;Description automatically generated">
            <a:extLst>
              <a:ext uri="{FF2B5EF4-FFF2-40B4-BE49-F238E27FC236}">
                <a16:creationId xmlns:a16="http://schemas.microsoft.com/office/drawing/2014/main" id="{9613721E-2D40-F42A-413E-1DF1321DC8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9954" y="1397906"/>
            <a:ext cx="2507006" cy="3400235"/>
          </a:xfrm>
          <a:prstGeom prst="rect">
            <a:avLst/>
          </a:prstGeom>
        </p:spPr>
      </p:pic>
      <p:sp>
        <p:nvSpPr>
          <p:cNvPr id="19" name="Slide Number Placeholder 5">
            <a:extLst>
              <a:ext uri="{FF2B5EF4-FFF2-40B4-BE49-F238E27FC236}">
                <a16:creationId xmlns:a16="http://schemas.microsoft.com/office/drawing/2014/main" id="{5A7A0BD7-48BC-DDFA-BAD6-527B70623EC5}"/>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12</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31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66438" y="691384"/>
            <a:ext cx="8278556" cy="646331"/>
          </a:xfrm>
          <a:prstGeom prst="rect">
            <a:avLst/>
          </a:prstGeom>
          <a:noFill/>
        </p:spPr>
        <p:txBody>
          <a:bodyPr wrap="square" rtlCol="0">
            <a:spAutoFit/>
          </a:bodyPr>
          <a:lstStyle/>
          <a:p>
            <a:r>
              <a:rPr lang="en-US" sz="3600">
                <a:solidFill>
                  <a:srgbClr val="32669A"/>
                </a:solidFill>
                <a:latin typeface="Arial" panose="020B0604020202020204" pitchFamily="34" charset="0"/>
                <a:cs typeface="Arial" panose="020B0604020202020204" pitchFamily="34" charset="0"/>
              </a:rPr>
              <a:t>Withdrawal</a:t>
            </a:r>
            <a:r>
              <a:rPr lang="en-US" sz="3600">
                <a:latin typeface="Arial" panose="020B0604020202020204" pitchFamily="34" charset="0"/>
                <a:cs typeface="Arial" panose="020B0604020202020204" pitchFamily="34" charset="0"/>
              </a:rPr>
              <a:t> of Application</a:t>
            </a:r>
            <a:endParaRPr lang="en-US" sz="3600">
              <a:solidFill>
                <a:srgbClr val="32669A"/>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9226541-6F21-4CD7-8FC7-CB5C059C539E}"/>
              </a:ext>
            </a:extLst>
          </p:cNvPr>
          <p:cNvSpPr txBox="1"/>
          <p:nvPr/>
        </p:nvSpPr>
        <p:spPr>
          <a:xfrm>
            <a:off x="3084422" y="1653457"/>
            <a:ext cx="7994749" cy="3373231"/>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800" dirty="0"/>
              <a:t>If an applicant </a:t>
            </a:r>
            <a:r>
              <a:rPr lang="en-US" sz="2800" b="1" dirty="0">
                <a:solidFill>
                  <a:srgbClr val="32669A"/>
                </a:solidFill>
              </a:rPr>
              <a:t>is no longer interested </a:t>
            </a:r>
            <a:r>
              <a:rPr lang="en-US" sz="2800" dirty="0"/>
              <a:t>in attending Job Corps and </a:t>
            </a:r>
            <a:r>
              <a:rPr lang="en-US" sz="2800" b="1" dirty="0">
                <a:solidFill>
                  <a:srgbClr val="32669A"/>
                </a:solidFill>
              </a:rPr>
              <a:t>withdraws their application</a:t>
            </a:r>
            <a:r>
              <a:rPr lang="en-US" sz="2800" dirty="0"/>
              <a:t>, the applicant file should be electronically returned to Admissions Services. </a:t>
            </a:r>
          </a:p>
          <a:p>
            <a:pPr marL="914400" lvl="1" indent="-457200">
              <a:lnSpc>
                <a:spcPct val="114000"/>
              </a:lnSpc>
              <a:spcBef>
                <a:spcPts val="600"/>
              </a:spcBef>
              <a:buClr>
                <a:srgbClr val="32669A"/>
              </a:buClr>
              <a:buFont typeface="Wingdings" panose="05000000000000000000" pitchFamily="2" charset="2"/>
              <a:buChar char="§"/>
            </a:pPr>
            <a:r>
              <a:rPr lang="en-US" sz="2400" dirty="0"/>
              <a:t>If the withdrawal request was made in writing, hard copy or electronically, copies of the withdrawal request must be maintained.</a:t>
            </a:r>
            <a:endParaRPr lang="en-US" sz="2400" b="1" dirty="0">
              <a:latin typeface="Calibri Light" panose="020F0302020204030204" pitchFamily="34" charset="0"/>
            </a:endParaRP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Rectangle 12">
            <a:extLst>
              <a:ext uri="{FF2B5EF4-FFF2-40B4-BE49-F238E27FC236}">
                <a16:creationId xmlns:a16="http://schemas.microsoft.com/office/drawing/2014/main" id="{E1C81B43-9704-4544-B441-38949DEE9B90}"/>
              </a:ext>
            </a:extLst>
          </p:cNvPr>
          <p:cNvSpPr/>
          <p:nvPr/>
        </p:nvSpPr>
        <p:spPr>
          <a:xfrm>
            <a:off x="163349" y="4541732"/>
            <a:ext cx="2441358" cy="7596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AB0CD6-4F01-32C3-31D0-C6C391DD1DE0}"/>
              </a:ext>
            </a:extLst>
          </p:cNvPr>
          <p:cNvSpPr txBox="1"/>
          <p:nvPr/>
        </p:nvSpPr>
        <p:spPr>
          <a:xfrm>
            <a:off x="251779" y="4691199"/>
            <a:ext cx="2109390" cy="369332"/>
          </a:xfrm>
          <a:prstGeom prst="rect">
            <a:avLst/>
          </a:prstGeom>
          <a:noFill/>
        </p:spPr>
        <p:txBody>
          <a:bodyPr wrap="square" rtlCol="0">
            <a:spAutoFit/>
          </a:bodyPr>
          <a:lstStyle/>
          <a:p>
            <a:pPr algn="ctr"/>
            <a:r>
              <a:rPr lang="en-US">
                <a:solidFill>
                  <a:schemeClr val="bg1"/>
                </a:solidFill>
              </a:rPr>
              <a:t>PRH 1: 1.5 (R5)(a)</a:t>
            </a:r>
          </a:p>
        </p:txBody>
      </p:sp>
      <p:pic>
        <p:nvPicPr>
          <p:cNvPr id="4" name="Picture 3" descr="A picture containing person, indoor, posing&#10;&#10;Description automatically generated">
            <a:extLst>
              <a:ext uri="{FF2B5EF4-FFF2-40B4-BE49-F238E27FC236}">
                <a16:creationId xmlns:a16="http://schemas.microsoft.com/office/drawing/2014/main" id="{12867965-A4DF-66E3-64F3-4E47A945E6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960" y="1308219"/>
            <a:ext cx="2449747" cy="3173413"/>
          </a:xfrm>
          <a:prstGeom prst="rect">
            <a:avLst/>
          </a:prstGeom>
        </p:spPr>
      </p:pic>
      <p:sp>
        <p:nvSpPr>
          <p:cNvPr id="5" name="Slide Number Placeholder 5">
            <a:extLst>
              <a:ext uri="{FF2B5EF4-FFF2-40B4-BE49-F238E27FC236}">
                <a16:creationId xmlns:a16="http://schemas.microsoft.com/office/drawing/2014/main" id="{69895C1A-0256-EE42-5DDC-69391AB3B9DC}"/>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13</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1757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76270" y="281287"/>
            <a:ext cx="8278556" cy="646331"/>
          </a:xfrm>
          <a:prstGeom prst="rect">
            <a:avLst/>
          </a:prstGeom>
          <a:noFill/>
        </p:spPr>
        <p:txBody>
          <a:bodyPr wrap="square" rtlCol="0">
            <a:spAutoFit/>
          </a:bodyPr>
          <a:lstStyle/>
          <a:p>
            <a:r>
              <a:rPr lang="en-US" sz="3600" dirty="0">
                <a:solidFill>
                  <a:srgbClr val="32669A"/>
                </a:solidFill>
                <a:latin typeface="Arial" panose="020B0604020202020204" pitchFamily="34" charset="0"/>
                <a:cs typeface="Arial" panose="020B0604020202020204" pitchFamily="34" charset="0"/>
              </a:rPr>
              <a:t>Incomplete</a:t>
            </a:r>
            <a:r>
              <a:rPr lang="en-US" sz="3600" dirty="0">
                <a:latin typeface="Arial" panose="020B0604020202020204" pitchFamily="34" charset="0"/>
                <a:cs typeface="Arial" panose="020B0604020202020204" pitchFamily="34" charset="0"/>
              </a:rPr>
              <a:t> Application</a:t>
            </a:r>
            <a:endParaRPr lang="en-US" sz="3600" dirty="0">
              <a:solidFill>
                <a:srgbClr val="32669A"/>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9226541-6F21-4CD7-8FC7-CB5C059C539E}"/>
              </a:ext>
            </a:extLst>
          </p:cNvPr>
          <p:cNvSpPr txBox="1"/>
          <p:nvPr/>
        </p:nvSpPr>
        <p:spPr>
          <a:xfrm>
            <a:off x="3084422" y="1105712"/>
            <a:ext cx="7994749" cy="5565883"/>
          </a:xfrm>
          <a:prstGeom prst="rect">
            <a:avLst/>
          </a:prstGeom>
          <a:noFill/>
        </p:spPr>
        <p:txBody>
          <a:bodyPr wrap="square" lIns="0" tIns="45720" rIns="0" bIns="45720" rtlCol="0" anchor="t">
            <a:spAutoFit/>
          </a:bodyPr>
          <a:lstStyle/>
          <a:p>
            <a:pPr marL="457200" indent="-457200">
              <a:lnSpc>
                <a:spcPct val="114000"/>
              </a:lnSpc>
              <a:spcBef>
                <a:spcPts val="600"/>
              </a:spcBef>
              <a:buClr>
                <a:srgbClr val="32669A"/>
              </a:buClr>
              <a:buFont typeface="Wingdings" panose="05000000000000000000" pitchFamily="2" charset="2"/>
              <a:buChar char="§"/>
            </a:pPr>
            <a:r>
              <a:rPr lang="en-US" sz="2800" dirty="0"/>
              <a:t>If the center is </a:t>
            </a:r>
            <a:r>
              <a:rPr lang="en-US" sz="2800" b="1" dirty="0">
                <a:solidFill>
                  <a:srgbClr val="32669A"/>
                </a:solidFill>
              </a:rPr>
              <a:t>unable to reach the applicant to complete the clinical review interview or the interactive disability accommodation process, </a:t>
            </a:r>
            <a:r>
              <a:rPr lang="en-US" sz="2800" dirty="0">
                <a:solidFill>
                  <a:schemeClr val="tx2">
                    <a:lumMod val="75000"/>
                    <a:lumOff val="25000"/>
                  </a:schemeClr>
                </a:solidFill>
              </a:rPr>
              <a:t>the </a:t>
            </a:r>
            <a:r>
              <a:rPr lang="en-US" sz="2800" dirty="0"/>
              <a:t>File Review Team (FRT) must:</a:t>
            </a:r>
          </a:p>
          <a:p>
            <a:pPr marL="914400" lvl="1" indent="-457200">
              <a:spcBef>
                <a:spcPts val="600"/>
              </a:spcBef>
              <a:buClr>
                <a:srgbClr val="32669A"/>
              </a:buClr>
              <a:buFont typeface="+mj-lt"/>
              <a:buAutoNum type="arabicPeriod"/>
            </a:pPr>
            <a:r>
              <a:rPr lang="en-US" sz="2400" dirty="0"/>
              <a:t>Have attempted to contact the applicant at least </a:t>
            </a:r>
            <a:r>
              <a:rPr lang="en-US" sz="2400" b="1" u="sng" dirty="0"/>
              <a:t>twice</a:t>
            </a:r>
            <a:r>
              <a:rPr lang="en-US" sz="2400" dirty="0"/>
              <a:t>.</a:t>
            </a:r>
          </a:p>
          <a:p>
            <a:pPr marL="914400" lvl="1" indent="-457200">
              <a:spcBef>
                <a:spcPts val="600"/>
              </a:spcBef>
              <a:buClr>
                <a:srgbClr val="32669A"/>
              </a:buClr>
              <a:buFont typeface="+mj-lt"/>
              <a:buAutoNum type="arabicPeriod"/>
            </a:pPr>
            <a:r>
              <a:rPr lang="en-US" sz="2400" dirty="0">
                <a:ln w="19050">
                  <a:noFill/>
                  <a:round/>
                </a:ln>
                <a:ea typeface="Tahoma" panose="020B0604030504040204" pitchFamily="34" charset="0"/>
                <a:cs typeface="Segoe UI" panose="020B0502040204020203" pitchFamily="34" charset="0"/>
              </a:rPr>
              <a:t>Contact Admissions Services to see if they can reach the applicant if unable to reach the applicant after 2 attempts.</a:t>
            </a:r>
          </a:p>
          <a:p>
            <a:pPr marL="914400" lvl="1" indent="-457200">
              <a:spcBef>
                <a:spcPts val="600"/>
              </a:spcBef>
              <a:buClr>
                <a:srgbClr val="32669A"/>
              </a:buClr>
              <a:buFont typeface="+mj-lt"/>
              <a:buAutoNum type="arabicPeriod"/>
            </a:pPr>
            <a:r>
              <a:rPr lang="en-US" sz="2400" dirty="0">
                <a:ln w="19050">
                  <a:noFill/>
                  <a:round/>
                </a:ln>
                <a:ea typeface="Tahoma"/>
                <a:cs typeface="Segoe UI"/>
              </a:rPr>
              <a:t>Document </a:t>
            </a:r>
            <a:r>
              <a:rPr lang="en-US" sz="2400" b="1" u="sng" dirty="0">
                <a:ln w="19050">
                  <a:noFill/>
                  <a:round/>
                </a:ln>
                <a:ea typeface="Tahoma"/>
                <a:cs typeface="Segoe UI"/>
              </a:rPr>
              <a:t>each</a:t>
            </a:r>
            <a:r>
              <a:rPr lang="en-US" sz="2400" dirty="0">
                <a:ln w="19050">
                  <a:noFill/>
                  <a:round/>
                </a:ln>
                <a:ea typeface="Tahoma"/>
                <a:cs typeface="Segoe UI"/>
              </a:rPr>
              <a:t> attempted contact in an applicant contact log or the Center File Review Tracking Log (CFRTL). </a:t>
            </a:r>
            <a:endParaRPr lang="en-US" sz="2400" dirty="0">
              <a:ln w="19050">
                <a:noFill/>
                <a:round/>
              </a:ln>
              <a:ea typeface="Tahoma" panose="020B0604030504040204" pitchFamily="34" charset="0"/>
              <a:cs typeface="Segoe UI" panose="020B0502040204020203" pitchFamily="34" charset="0"/>
            </a:endParaRPr>
          </a:p>
          <a:p>
            <a:pPr marL="1371600" lvl="2" indent="-457200">
              <a:spcBef>
                <a:spcPts val="600"/>
              </a:spcBef>
              <a:buClr>
                <a:srgbClr val="32669A"/>
              </a:buClr>
              <a:buFont typeface="Wingdings" panose="020B0604020202020204" pitchFamily="34" charset="0"/>
              <a:buChar char="§"/>
            </a:pPr>
            <a:r>
              <a:rPr lang="en-US" sz="2000" dirty="0"/>
              <a:t>Maintain a copy of the applicant contact log if not documented in the CFRTL. </a:t>
            </a:r>
            <a:endParaRPr lang="en-US" sz="2000" dirty="0">
              <a:cs typeface="Calibri" panose="020F0502020204030204"/>
            </a:endParaRP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Rectangle 12">
            <a:extLst>
              <a:ext uri="{FF2B5EF4-FFF2-40B4-BE49-F238E27FC236}">
                <a16:creationId xmlns:a16="http://schemas.microsoft.com/office/drawing/2014/main" id="{E1C81B43-9704-4544-B441-38949DEE9B90}"/>
              </a:ext>
            </a:extLst>
          </p:cNvPr>
          <p:cNvSpPr/>
          <p:nvPr/>
        </p:nvSpPr>
        <p:spPr>
          <a:xfrm>
            <a:off x="171738" y="4532093"/>
            <a:ext cx="2441358" cy="7596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AB0CD6-4F01-32C3-31D0-C6C391DD1DE0}"/>
              </a:ext>
            </a:extLst>
          </p:cNvPr>
          <p:cNvSpPr txBox="1"/>
          <p:nvPr/>
        </p:nvSpPr>
        <p:spPr>
          <a:xfrm>
            <a:off x="337722" y="4755237"/>
            <a:ext cx="2109390" cy="369332"/>
          </a:xfrm>
          <a:prstGeom prst="rect">
            <a:avLst/>
          </a:prstGeom>
          <a:noFill/>
        </p:spPr>
        <p:txBody>
          <a:bodyPr wrap="square" rtlCol="0">
            <a:spAutoFit/>
          </a:bodyPr>
          <a:lstStyle/>
          <a:p>
            <a:pPr algn="ctr"/>
            <a:r>
              <a:rPr lang="en-US">
                <a:solidFill>
                  <a:schemeClr val="bg1"/>
                </a:solidFill>
              </a:rPr>
              <a:t>PRH 1: 1.5 (R5)(b)</a:t>
            </a:r>
          </a:p>
        </p:txBody>
      </p:sp>
      <p:pic>
        <p:nvPicPr>
          <p:cNvPr id="4" name="Picture 3" descr="Logo, icon, company name&#10;&#10;Description automatically generated">
            <a:extLst>
              <a:ext uri="{FF2B5EF4-FFF2-40B4-BE49-F238E27FC236}">
                <a16:creationId xmlns:a16="http://schemas.microsoft.com/office/drawing/2014/main" id="{B51351C5-F7B1-9BEA-29A6-3DADF74661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7614" y="1482566"/>
            <a:ext cx="2457352" cy="2977470"/>
          </a:xfrm>
          <a:prstGeom prst="rect">
            <a:avLst/>
          </a:prstGeom>
        </p:spPr>
      </p:pic>
      <p:sp>
        <p:nvSpPr>
          <p:cNvPr id="7" name="Slide Number Placeholder 5">
            <a:extLst>
              <a:ext uri="{FF2B5EF4-FFF2-40B4-BE49-F238E27FC236}">
                <a16:creationId xmlns:a16="http://schemas.microsoft.com/office/drawing/2014/main" id="{F41471EC-A66F-4161-F1AF-31602D68AB25}"/>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14</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2136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36942" y="498344"/>
            <a:ext cx="8278556" cy="646331"/>
          </a:xfrm>
          <a:prstGeom prst="rect">
            <a:avLst/>
          </a:prstGeom>
          <a:noFill/>
        </p:spPr>
        <p:txBody>
          <a:bodyPr wrap="square" rtlCol="0">
            <a:spAutoFit/>
          </a:bodyPr>
          <a:lstStyle/>
          <a:p>
            <a:r>
              <a:rPr lang="en-US" sz="3600">
                <a:solidFill>
                  <a:srgbClr val="32669A"/>
                </a:solidFill>
                <a:latin typeface="Arial" panose="020B0604020202020204" pitchFamily="34" charset="0"/>
                <a:cs typeface="Arial" panose="020B0604020202020204" pitchFamily="34" charset="0"/>
              </a:rPr>
              <a:t>Error</a:t>
            </a:r>
            <a:r>
              <a:rPr lang="en-US" sz="3600">
                <a:latin typeface="Arial" panose="020B0604020202020204" pitchFamily="34" charset="0"/>
                <a:cs typeface="Arial" panose="020B0604020202020204" pitchFamily="34" charset="0"/>
              </a:rPr>
              <a:t> in Initial Eligibility Process </a:t>
            </a:r>
            <a:endParaRPr lang="en-US" sz="3600">
              <a:solidFill>
                <a:srgbClr val="32669A"/>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9226541-6F21-4CD7-8FC7-CB5C059C539E}"/>
              </a:ext>
            </a:extLst>
          </p:cNvPr>
          <p:cNvSpPr txBox="1"/>
          <p:nvPr/>
        </p:nvSpPr>
        <p:spPr>
          <a:xfrm>
            <a:off x="3084422" y="1322769"/>
            <a:ext cx="8278556" cy="5207388"/>
          </a:xfrm>
          <a:prstGeom prst="rect">
            <a:avLst/>
          </a:prstGeom>
          <a:noFill/>
        </p:spPr>
        <p:txBody>
          <a:bodyPr wrap="square" lIns="0" tIns="45720" rIns="0" bIns="45720" rtlCol="0" anchor="t">
            <a:spAutoFit/>
          </a:bodyPr>
          <a:lstStyle/>
          <a:p>
            <a:pPr marL="457200" indent="-457200">
              <a:lnSpc>
                <a:spcPct val="114000"/>
              </a:lnSpc>
              <a:spcBef>
                <a:spcPts val="600"/>
              </a:spcBef>
              <a:buClr>
                <a:srgbClr val="32669A"/>
              </a:buClr>
              <a:buFont typeface="Wingdings" panose="05000000000000000000" pitchFamily="2" charset="2"/>
              <a:buChar char="§"/>
            </a:pPr>
            <a:r>
              <a:rPr lang="en-US" sz="2800" dirty="0"/>
              <a:t>If the center FRT identifies a </a:t>
            </a:r>
            <a:r>
              <a:rPr lang="en-US" sz="2800" b="1" dirty="0"/>
              <a:t>potential eligibility concern</a:t>
            </a:r>
            <a:r>
              <a:rPr lang="en-US" sz="2800" dirty="0"/>
              <a:t> that occurred as a potential error in the </a:t>
            </a:r>
            <a:r>
              <a:rPr lang="en-US" sz="2800" b="1" dirty="0">
                <a:solidFill>
                  <a:srgbClr val="32669A"/>
                </a:solidFill>
              </a:rPr>
              <a:t>initial</a:t>
            </a:r>
            <a:r>
              <a:rPr lang="en-US" sz="2800" dirty="0">
                <a:solidFill>
                  <a:schemeClr val="tx2">
                    <a:lumMod val="75000"/>
                    <a:lumOff val="25000"/>
                  </a:schemeClr>
                </a:solidFill>
              </a:rPr>
              <a:t> </a:t>
            </a:r>
            <a:r>
              <a:rPr lang="en-US" sz="2800" b="1" dirty="0">
                <a:solidFill>
                  <a:srgbClr val="32669A"/>
                </a:solidFill>
              </a:rPr>
              <a:t>eligibility review process</a:t>
            </a:r>
            <a:r>
              <a:rPr lang="en-US" sz="2800" dirty="0">
                <a:solidFill>
                  <a:schemeClr val="tx2">
                    <a:lumMod val="75000"/>
                    <a:lumOff val="25000"/>
                  </a:schemeClr>
                </a:solidFill>
              </a:rPr>
              <a:t>, </a:t>
            </a:r>
            <a:r>
              <a:rPr lang="en-US" sz="2800" dirty="0"/>
              <a:t>then the center should contact the </a:t>
            </a:r>
            <a:r>
              <a:rPr lang="en-US" sz="2800" b="1" u="sng" dirty="0">
                <a:solidFill>
                  <a:srgbClr val="32669A"/>
                </a:solidFill>
              </a:rPr>
              <a:t>DOL Program Manager</a:t>
            </a:r>
            <a:r>
              <a:rPr lang="en-US" sz="2800" b="1" dirty="0">
                <a:solidFill>
                  <a:srgbClr val="32669A"/>
                </a:solidFill>
              </a:rPr>
              <a:t> </a:t>
            </a:r>
            <a:r>
              <a:rPr lang="en-US" sz="2800" dirty="0">
                <a:solidFill>
                  <a:schemeClr val="tx2">
                    <a:lumMod val="75000"/>
                    <a:lumOff val="25000"/>
                  </a:schemeClr>
                </a:solidFill>
              </a:rPr>
              <a:t>for </a:t>
            </a:r>
            <a:r>
              <a:rPr lang="en-US" sz="2800" dirty="0"/>
              <a:t>guidance.</a:t>
            </a:r>
          </a:p>
          <a:p>
            <a:pPr marL="457200" indent="-457200">
              <a:lnSpc>
                <a:spcPct val="114000"/>
              </a:lnSpc>
              <a:spcBef>
                <a:spcPts val="600"/>
              </a:spcBef>
              <a:buClr>
                <a:srgbClr val="32669A"/>
              </a:buClr>
              <a:buFont typeface="Wingdings" panose="05000000000000000000" pitchFamily="2" charset="2"/>
              <a:buChar char="§"/>
            </a:pPr>
            <a:r>
              <a:rPr lang="en-US" sz="2800" dirty="0"/>
              <a:t>If the initial eligibility determination was made in error as determined by the respective Regional Office, then the file may be returned to Admissions Services.</a:t>
            </a:r>
            <a:endParaRPr lang="en-US" sz="2800" b="1" dirty="0">
              <a:latin typeface="Calibri Light" panose="020F0302020204030204" pitchFamily="34" charset="0"/>
            </a:endParaRPr>
          </a:p>
          <a:p>
            <a:pPr marL="457200" indent="-457200">
              <a:lnSpc>
                <a:spcPct val="114000"/>
              </a:lnSpc>
              <a:spcBef>
                <a:spcPts val="600"/>
              </a:spcBef>
              <a:buClr>
                <a:srgbClr val="32669A"/>
              </a:buClr>
              <a:buFont typeface="Wingdings" panose="05000000000000000000" pitchFamily="2" charset="2"/>
              <a:buChar char="§"/>
            </a:pPr>
            <a:endParaRPr lang="en-US" sz="2800" dirty="0">
              <a:solidFill>
                <a:schemeClr val="tx2">
                  <a:lumMod val="75000"/>
                  <a:lumOff val="25000"/>
                </a:schemeClr>
              </a:solidFill>
            </a:endParaRPr>
          </a:p>
          <a:p>
            <a:pPr marL="457200" indent="-457200">
              <a:lnSpc>
                <a:spcPct val="114000"/>
              </a:lnSpc>
              <a:spcBef>
                <a:spcPts val="600"/>
              </a:spcBef>
              <a:buClr>
                <a:srgbClr val="32669A"/>
              </a:buClr>
              <a:buFont typeface="Wingdings" panose="05000000000000000000" pitchFamily="2" charset="2"/>
              <a:buChar char="§"/>
            </a:pPr>
            <a:endParaRPr lang="en-US" sz="2800" dirty="0">
              <a:solidFill>
                <a:schemeClr val="tx2">
                  <a:lumMod val="75000"/>
                  <a:lumOff val="25000"/>
                </a:schemeClr>
              </a:solidFill>
            </a:endParaRP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a:solidFill>
                <a:schemeClr val="tx2">
                  <a:lumMod val="75000"/>
                  <a:lumOff val="25000"/>
                </a:schemeClr>
              </a:solidFill>
              <a:latin typeface="Calibri Light" panose="020F0302020204030204" pitchFamily="34" charset="0"/>
            </a:endParaRPr>
          </a:p>
        </p:txBody>
      </p:sp>
      <p:sp>
        <p:nvSpPr>
          <p:cNvPr id="13" name="Rectangle 12">
            <a:extLst>
              <a:ext uri="{FF2B5EF4-FFF2-40B4-BE49-F238E27FC236}">
                <a16:creationId xmlns:a16="http://schemas.microsoft.com/office/drawing/2014/main" id="{E1C81B43-9704-4544-B441-38949DEE9B90}"/>
              </a:ext>
            </a:extLst>
          </p:cNvPr>
          <p:cNvSpPr/>
          <p:nvPr/>
        </p:nvSpPr>
        <p:spPr>
          <a:xfrm>
            <a:off x="171738" y="4812018"/>
            <a:ext cx="2441358" cy="7596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AB0CD6-4F01-32C3-31D0-C6C391DD1DE0}"/>
              </a:ext>
            </a:extLst>
          </p:cNvPr>
          <p:cNvSpPr txBox="1"/>
          <p:nvPr/>
        </p:nvSpPr>
        <p:spPr>
          <a:xfrm>
            <a:off x="337722" y="4871246"/>
            <a:ext cx="2109390" cy="646331"/>
          </a:xfrm>
          <a:prstGeom prst="rect">
            <a:avLst/>
          </a:prstGeom>
          <a:noFill/>
        </p:spPr>
        <p:txBody>
          <a:bodyPr wrap="square" rtlCol="0">
            <a:spAutoFit/>
          </a:bodyPr>
          <a:lstStyle/>
          <a:p>
            <a:pPr algn="ctr"/>
            <a:r>
              <a:rPr lang="en-US">
                <a:solidFill>
                  <a:schemeClr val="bg1"/>
                </a:solidFill>
              </a:rPr>
              <a:t>PRH 1: 1.5 (R5)(c)</a:t>
            </a:r>
          </a:p>
          <a:p>
            <a:pPr algn="ctr"/>
            <a:r>
              <a:rPr lang="en-US">
                <a:solidFill>
                  <a:schemeClr val="bg1"/>
                </a:solidFill>
              </a:rPr>
              <a:t>Exhibit 1-1</a:t>
            </a:r>
          </a:p>
        </p:txBody>
      </p:sp>
      <p:grpSp>
        <p:nvGrpSpPr>
          <p:cNvPr id="8" name="Group 7">
            <a:extLst>
              <a:ext uri="{FF2B5EF4-FFF2-40B4-BE49-F238E27FC236}">
                <a16:creationId xmlns:a16="http://schemas.microsoft.com/office/drawing/2014/main" id="{0B1DD29F-2668-F5AB-0515-F58D3A1649F3}"/>
              </a:ext>
            </a:extLst>
          </p:cNvPr>
          <p:cNvGrpSpPr/>
          <p:nvPr/>
        </p:nvGrpSpPr>
        <p:grpSpPr>
          <a:xfrm>
            <a:off x="171738" y="1403297"/>
            <a:ext cx="2441358" cy="3332366"/>
            <a:chOff x="958149" y="1509266"/>
            <a:chExt cx="2441358" cy="3332366"/>
          </a:xfrm>
        </p:grpSpPr>
        <p:pic>
          <p:nvPicPr>
            <p:cNvPr id="4" name="Picture 3" descr="Diagram&#10;&#10;Description automatically generated">
              <a:extLst>
                <a:ext uri="{FF2B5EF4-FFF2-40B4-BE49-F238E27FC236}">
                  <a16:creationId xmlns:a16="http://schemas.microsoft.com/office/drawing/2014/main" id="{050259EE-D3BF-02F3-1EFD-8FA965B938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8149" y="1509266"/>
              <a:ext cx="2441358" cy="3332366"/>
            </a:xfrm>
            <a:prstGeom prst="rect">
              <a:avLst/>
            </a:prstGeom>
            <a:ln>
              <a:solidFill>
                <a:schemeClr val="tx1"/>
              </a:solidFill>
            </a:ln>
          </p:spPr>
        </p:pic>
        <p:sp>
          <p:nvSpPr>
            <p:cNvPr id="7" name="Rectangle 6">
              <a:extLst>
                <a:ext uri="{FF2B5EF4-FFF2-40B4-BE49-F238E27FC236}">
                  <a16:creationId xmlns:a16="http://schemas.microsoft.com/office/drawing/2014/main" id="{9B13FB47-35C1-DFDC-FE1D-97D3D347A5F9}"/>
                </a:ext>
              </a:extLst>
            </p:cNvPr>
            <p:cNvSpPr/>
            <p:nvPr/>
          </p:nvSpPr>
          <p:spPr>
            <a:xfrm>
              <a:off x="1452506" y="1509266"/>
              <a:ext cx="1063690" cy="46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12FA65-9BA4-A5E5-2134-387B35053F53}"/>
              </a:ext>
            </a:extLst>
          </p:cNvPr>
          <p:cNvSpPr txBox="1"/>
          <p:nvPr/>
        </p:nvSpPr>
        <p:spPr>
          <a:xfrm>
            <a:off x="3718633" y="5704951"/>
            <a:ext cx="7308301" cy="923330"/>
          </a:xfrm>
          <a:prstGeom prst="rect">
            <a:avLst/>
          </a:prstGeom>
          <a:noFill/>
        </p:spPr>
        <p:txBody>
          <a:bodyPr wrap="square" rtlCol="0">
            <a:spAutoFit/>
          </a:bodyPr>
          <a:lstStyle/>
          <a:p>
            <a:pPr algn="ctr"/>
            <a:r>
              <a:rPr lang="en-US" b="1" dirty="0">
                <a:solidFill>
                  <a:srgbClr val="32669A"/>
                </a:solidFill>
              </a:rPr>
              <a:t>What is the difference between “new information” that may make an individual now ineligible for the program and an error in the initial eligibility process?</a:t>
            </a:r>
          </a:p>
        </p:txBody>
      </p:sp>
      <p:pic>
        <p:nvPicPr>
          <p:cNvPr id="11" name="Graphic 10" descr="Man in business attire">
            <a:extLst>
              <a:ext uri="{FF2B5EF4-FFF2-40B4-BE49-F238E27FC236}">
                <a16:creationId xmlns:a16="http://schemas.microsoft.com/office/drawing/2014/main" id="{41ED22B2-4B9B-B42B-26BF-4AC889E3B0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09177" y="5446923"/>
            <a:ext cx="1075250" cy="1451980"/>
          </a:xfrm>
          <a:prstGeom prst="rect">
            <a:avLst/>
          </a:prstGeom>
        </p:spPr>
      </p:pic>
      <p:sp>
        <p:nvSpPr>
          <p:cNvPr id="12" name="Slide Number Placeholder 5">
            <a:extLst>
              <a:ext uri="{FF2B5EF4-FFF2-40B4-BE49-F238E27FC236}">
                <a16:creationId xmlns:a16="http://schemas.microsoft.com/office/drawing/2014/main" id="{63451EC1-F4BC-71FD-CF82-1D5765C73CD8}"/>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15</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790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자유형 28">
            <a:extLst>
              <a:ext uri="{FF2B5EF4-FFF2-40B4-BE49-F238E27FC236}">
                <a16:creationId xmlns:a16="http://schemas.microsoft.com/office/drawing/2014/main" id="{C9A264E2-4C54-4BF9-9334-17677FF2F0BD}"/>
              </a:ext>
            </a:extLst>
          </p:cNvPr>
          <p:cNvSpPr/>
          <p:nvPr/>
        </p:nvSpPr>
        <p:spPr>
          <a:xfrm>
            <a:off x="750277" y="863604"/>
            <a:ext cx="3587261" cy="5275034"/>
          </a:xfrm>
          <a:custGeom>
            <a:avLst/>
            <a:gdLst>
              <a:gd name="connsiteX0" fmla="*/ 0 w 6993250"/>
              <a:gd name="connsiteY0" fmla="*/ 0 h 2531312"/>
              <a:gd name="connsiteX1" fmla="*/ 3496625 w 6993250"/>
              <a:gd name="connsiteY1" fmla="*/ 0 h 2531312"/>
              <a:gd name="connsiteX2" fmla="*/ 6993250 w 6993250"/>
              <a:gd name="connsiteY2" fmla="*/ 0 h 2531312"/>
              <a:gd name="connsiteX3" fmla="*/ 6993250 w 6993250"/>
              <a:gd name="connsiteY3" fmla="*/ 2531312 h 2531312"/>
              <a:gd name="connsiteX4" fmla="*/ 3496625 w 6993250"/>
              <a:gd name="connsiteY4" fmla="*/ 2531312 h 2531312"/>
              <a:gd name="connsiteX5" fmla="*/ 0 w 6993250"/>
              <a:gd name="connsiteY5" fmla="*/ 2531312 h 253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3250" h="2531312">
                <a:moveTo>
                  <a:pt x="0" y="0"/>
                </a:moveTo>
                <a:lnTo>
                  <a:pt x="3496625" y="0"/>
                </a:lnTo>
                <a:lnTo>
                  <a:pt x="6993250" y="0"/>
                </a:lnTo>
                <a:lnTo>
                  <a:pt x="6993250" y="2531312"/>
                </a:lnTo>
                <a:lnTo>
                  <a:pt x="3496625" y="2531312"/>
                </a:lnTo>
                <a:lnTo>
                  <a:pt x="0" y="2531312"/>
                </a:lnTo>
                <a:close/>
              </a:path>
            </a:pathLst>
          </a:custGeom>
          <a:solidFill>
            <a:schemeClr val="bg1"/>
          </a:solidFill>
          <a:ln>
            <a:noFill/>
          </a:ln>
          <a:effectLst>
            <a:outerShdw blurRad="302009" sx="102000" sy="102000" algn="ctr" rotWithShape="0">
              <a:prstClr val="black">
                <a:alpha val="152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ko-KR" altLang="en-US"/>
          </a:p>
        </p:txBody>
      </p:sp>
      <p:sp>
        <p:nvSpPr>
          <p:cNvPr id="22" name="직사각형 21">
            <a:extLst>
              <a:ext uri="{FF2B5EF4-FFF2-40B4-BE49-F238E27FC236}">
                <a16:creationId xmlns:a16="http://schemas.microsoft.com/office/drawing/2014/main" id="{44EAFA3A-89D3-49EE-A671-66250EE8366A}"/>
              </a:ext>
            </a:extLst>
          </p:cNvPr>
          <p:cNvSpPr/>
          <p:nvPr/>
        </p:nvSpPr>
        <p:spPr>
          <a:xfrm>
            <a:off x="750277" y="812104"/>
            <a:ext cx="358725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0" name="모서리가 둥근 직사각형 9">
            <a:extLst>
              <a:ext uri="{FF2B5EF4-FFF2-40B4-BE49-F238E27FC236}">
                <a16:creationId xmlns:a16="http://schemas.microsoft.com/office/drawing/2014/main" id="{9BB0294B-C35C-F549-BF89-595320D9B2E1}"/>
              </a:ext>
            </a:extLst>
          </p:cNvPr>
          <p:cNvSpPr/>
          <p:nvPr/>
        </p:nvSpPr>
        <p:spPr>
          <a:xfrm>
            <a:off x="989135" y="1492727"/>
            <a:ext cx="3149559" cy="2794273"/>
          </a:xfrm>
          <a:prstGeom prst="roundRect">
            <a:avLst/>
          </a:prstGeom>
          <a:solidFill>
            <a:srgbClr val="DF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6" name="TextBox 5">
            <a:extLst>
              <a:ext uri="{FF2B5EF4-FFF2-40B4-BE49-F238E27FC236}">
                <a16:creationId xmlns:a16="http://schemas.microsoft.com/office/drawing/2014/main" id="{EE9482D7-5DB1-40EA-2DC0-E4B0A944AC59}"/>
              </a:ext>
            </a:extLst>
          </p:cNvPr>
          <p:cNvSpPr txBox="1"/>
          <p:nvPr/>
        </p:nvSpPr>
        <p:spPr>
          <a:xfrm>
            <a:off x="1035879" y="1534841"/>
            <a:ext cx="3129553" cy="2786917"/>
          </a:xfrm>
          <a:prstGeom prst="rect">
            <a:avLst/>
          </a:prstGeom>
          <a:noFill/>
          <a:ln>
            <a:noFill/>
          </a:ln>
        </p:spPr>
        <p:txBody>
          <a:bodyPr wrap="square" rtlCol="0">
            <a:spAutoFit/>
          </a:bodyPr>
          <a:lstStyle/>
          <a:p>
            <a:pPr algn="ctr">
              <a:lnSpc>
                <a:spcPct val="109000"/>
              </a:lnSpc>
              <a:spcBef>
                <a:spcPts val="600"/>
              </a:spcBef>
            </a:pPr>
            <a:r>
              <a:rPr kumimoji="1" lang="en-US" altLang="ko-KR" dirty="0"/>
              <a:t>New information that makes the applicant </a:t>
            </a:r>
            <a:r>
              <a:rPr kumimoji="1" lang="en-US" altLang="ko-KR" b="1" dirty="0"/>
              <a:t>“newly” ineligible; </a:t>
            </a:r>
            <a:r>
              <a:rPr kumimoji="1" lang="en-US" altLang="ko-KR" dirty="0"/>
              <a:t>information Admissions Services staff could not have known at the time of the original certification (e.g., incarceration occurs during center file review).</a:t>
            </a:r>
          </a:p>
        </p:txBody>
      </p:sp>
      <p:sp>
        <p:nvSpPr>
          <p:cNvPr id="11" name="모서리가 둥근 직사각형 10">
            <a:extLst>
              <a:ext uri="{FF2B5EF4-FFF2-40B4-BE49-F238E27FC236}">
                <a16:creationId xmlns:a16="http://schemas.microsoft.com/office/drawing/2014/main" id="{731EE3FB-2D8C-5C4C-9766-EDC4DC778302}"/>
              </a:ext>
            </a:extLst>
          </p:cNvPr>
          <p:cNvSpPr/>
          <p:nvPr/>
        </p:nvSpPr>
        <p:spPr>
          <a:xfrm>
            <a:off x="905452" y="4446065"/>
            <a:ext cx="3149559" cy="135607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2" name="TextBox 11">
            <a:extLst>
              <a:ext uri="{FF2B5EF4-FFF2-40B4-BE49-F238E27FC236}">
                <a16:creationId xmlns:a16="http://schemas.microsoft.com/office/drawing/2014/main" id="{4073A385-19A2-7D4C-B8F3-FA373EC377DB}"/>
              </a:ext>
            </a:extLst>
          </p:cNvPr>
          <p:cNvSpPr txBox="1"/>
          <p:nvPr/>
        </p:nvSpPr>
        <p:spPr>
          <a:xfrm>
            <a:off x="1064918" y="4508748"/>
            <a:ext cx="2830629" cy="1277209"/>
          </a:xfrm>
          <a:prstGeom prst="rect">
            <a:avLst/>
          </a:prstGeom>
          <a:noFill/>
          <a:ln>
            <a:noFill/>
          </a:ln>
        </p:spPr>
        <p:txBody>
          <a:bodyPr wrap="square" rtlCol="0">
            <a:spAutoFit/>
          </a:bodyPr>
          <a:lstStyle/>
          <a:p>
            <a:pPr algn="ctr">
              <a:lnSpc>
                <a:spcPct val="109000"/>
              </a:lnSpc>
              <a:spcBef>
                <a:spcPts val="600"/>
              </a:spcBef>
            </a:pPr>
            <a:r>
              <a:rPr kumimoji="1" lang="en-US" altLang="ko-KR" dirty="0"/>
              <a:t>Center recommends denial of enrollment via </a:t>
            </a:r>
            <a:r>
              <a:rPr kumimoji="1" lang="en-US" altLang="ko-KR" i="1" dirty="0"/>
              <a:t>Notify Regional Review </a:t>
            </a:r>
            <a:r>
              <a:rPr kumimoji="1" lang="en-US" altLang="ko-KR" dirty="0"/>
              <a:t>in CIS.</a:t>
            </a:r>
          </a:p>
        </p:txBody>
      </p:sp>
      <p:sp>
        <p:nvSpPr>
          <p:cNvPr id="13" name="TextBox 12">
            <a:extLst>
              <a:ext uri="{FF2B5EF4-FFF2-40B4-BE49-F238E27FC236}">
                <a16:creationId xmlns:a16="http://schemas.microsoft.com/office/drawing/2014/main" id="{24D3D7E2-A15D-E54A-ADAF-9140E8376F2C}"/>
              </a:ext>
            </a:extLst>
          </p:cNvPr>
          <p:cNvSpPr txBox="1"/>
          <p:nvPr/>
        </p:nvSpPr>
        <p:spPr>
          <a:xfrm>
            <a:off x="1371462" y="907700"/>
            <a:ext cx="2217543" cy="400110"/>
          </a:xfrm>
          <a:prstGeom prst="rect">
            <a:avLst/>
          </a:prstGeom>
          <a:noFill/>
          <a:ln>
            <a:noFill/>
          </a:ln>
        </p:spPr>
        <p:txBody>
          <a:bodyPr wrap="square" rtlCol="0">
            <a:spAutoFit/>
          </a:bodyPr>
          <a:lstStyle/>
          <a:p>
            <a:pPr algn="ctr"/>
            <a:r>
              <a:rPr kumimoji="1" lang="en-US" altLang="ko-KR" sz="2000">
                <a:solidFill>
                  <a:srgbClr val="32669A"/>
                </a:solidFill>
                <a:latin typeface="+mj-lt"/>
              </a:rPr>
              <a:t>New Information</a:t>
            </a:r>
            <a:endParaRPr kumimoji="1" lang="ko-KR" altLang="en-US" sz="2000">
              <a:solidFill>
                <a:srgbClr val="32669A"/>
              </a:solidFill>
              <a:latin typeface="+mj-lt"/>
            </a:endParaRPr>
          </a:p>
        </p:txBody>
      </p:sp>
      <p:sp>
        <p:nvSpPr>
          <p:cNvPr id="21" name="타원 20">
            <a:extLst>
              <a:ext uri="{FF2B5EF4-FFF2-40B4-BE49-F238E27FC236}">
                <a16:creationId xmlns:a16="http://schemas.microsoft.com/office/drawing/2014/main" id="{D2839EAA-397D-6F4B-8C24-7C83385F2D15}"/>
              </a:ext>
            </a:extLst>
          </p:cNvPr>
          <p:cNvSpPr/>
          <p:nvPr/>
        </p:nvSpPr>
        <p:spPr>
          <a:xfrm>
            <a:off x="4823553" y="712471"/>
            <a:ext cx="2544895" cy="2544895"/>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sz="3200" b="1">
                <a:latin typeface="+mj-lt"/>
              </a:rPr>
              <a:t>Review!</a:t>
            </a:r>
            <a:endParaRPr kumimoji="1" lang="ko-KR" altLang="en-US" sz="2800" b="1">
              <a:latin typeface="+mj-lt"/>
            </a:endParaRPr>
          </a:p>
        </p:txBody>
      </p:sp>
      <p:cxnSp>
        <p:nvCxnSpPr>
          <p:cNvPr id="23" name="직선 화살표 연결선 22">
            <a:extLst>
              <a:ext uri="{FF2B5EF4-FFF2-40B4-BE49-F238E27FC236}">
                <a16:creationId xmlns:a16="http://schemas.microsoft.com/office/drawing/2014/main" id="{5592C736-FD80-6E40-AEF9-0CFCC68B6826}"/>
              </a:ext>
            </a:extLst>
          </p:cNvPr>
          <p:cNvCxnSpPr>
            <a:cxnSpLocks/>
          </p:cNvCxnSpPr>
          <p:nvPr/>
        </p:nvCxnSpPr>
        <p:spPr>
          <a:xfrm>
            <a:off x="6325094" y="3063270"/>
            <a:ext cx="1279513"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직선 화살표 연결선 25">
            <a:extLst>
              <a:ext uri="{FF2B5EF4-FFF2-40B4-BE49-F238E27FC236}">
                <a16:creationId xmlns:a16="http://schemas.microsoft.com/office/drawing/2014/main" id="{7A0F65F3-DF78-CC4E-87E6-820C33E9EFA6}"/>
              </a:ext>
            </a:extLst>
          </p:cNvPr>
          <p:cNvCxnSpPr>
            <a:cxnSpLocks/>
          </p:cNvCxnSpPr>
          <p:nvPr/>
        </p:nvCxnSpPr>
        <p:spPr>
          <a:xfrm flipH="1">
            <a:off x="4572000" y="3063270"/>
            <a:ext cx="1178663"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9C2AFDB-4F1B-374E-BD3F-B7BDE954E98B}"/>
              </a:ext>
            </a:extLst>
          </p:cNvPr>
          <p:cNvSpPr txBox="1"/>
          <p:nvPr/>
        </p:nvSpPr>
        <p:spPr>
          <a:xfrm>
            <a:off x="4823552" y="3808012"/>
            <a:ext cx="2544896" cy="1938992"/>
          </a:xfrm>
          <a:prstGeom prst="rect">
            <a:avLst/>
          </a:prstGeom>
          <a:noFill/>
          <a:ln>
            <a:noFill/>
          </a:ln>
        </p:spPr>
        <p:txBody>
          <a:bodyPr wrap="square" rtlCol="0">
            <a:spAutoFit/>
          </a:bodyPr>
          <a:lstStyle/>
          <a:p>
            <a:pPr algn="ctr"/>
            <a:r>
              <a:rPr kumimoji="1" lang="en-US" altLang="ko-KR" sz="2400" b="1">
                <a:solidFill>
                  <a:srgbClr val="32669A"/>
                </a:solidFill>
              </a:rPr>
              <a:t>New Information </a:t>
            </a:r>
          </a:p>
          <a:p>
            <a:pPr algn="ctr"/>
            <a:r>
              <a:rPr kumimoji="1" lang="en-US" altLang="ko-KR" sz="2400" b="1"/>
              <a:t>vs </a:t>
            </a:r>
          </a:p>
          <a:p>
            <a:pPr algn="ctr"/>
            <a:r>
              <a:rPr kumimoji="1" lang="en-US" altLang="ko-KR" sz="2400" b="1">
                <a:solidFill>
                  <a:srgbClr val="32669A"/>
                </a:solidFill>
              </a:rPr>
              <a:t>Error in Eligibility</a:t>
            </a:r>
            <a:endParaRPr kumimoji="1" lang="ko-KR" altLang="en-US" sz="2400" b="1">
              <a:solidFill>
                <a:srgbClr val="32669A"/>
              </a:solidFill>
            </a:endParaRPr>
          </a:p>
        </p:txBody>
      </p:sp>
      <p:sp>
        <p:nvSpPr>
          <p:cNvPr id="2" name="자유형 28">
            <a:extLst>
              <a:ext uri="{FF2B5EF4-FFF2-40B4-BE49-F238E27FC236}">
                <a16:creationId xmlns:a16="http://schemas.microsoft.com/office/drawing/2014/main" id="{76AD80C0-15B9-E930-FB01-E70035FCA9FD}"/>
              </a:ext>
            </a:extLst>
          </p:cNvPr>
          <p:cNvSpPr/>
          <p:nvPr/>
        </p:nvSpPr>
        <p:spPr>
          <a:xfrm>
            <a:off x="7933397" y="857823"/>
            <a:ext cx="3587261" cy="5275034"/>
          </a:xfrm>
          <a:custGeom>
            <a:avLst/>
            <a:gdLst>
              <a:gd name="connsiteX0" fmla="*/ 0 w 6993250"/>
              <a:gd name="connsiteY0" fmla="*/ 0 h 2531312"/>
              <a:gd name="connsiteX1" fmla="*/ 3496625 w 6993250"/>
              <a:gd name="connsiteY1" fmla="*/ 0 h 2531312"/>
              <a:gd name="connsiteX2" fmla="*/ 6993250 w 6993250"/>
              <a:gd name="connsiteY2" fmla="*/ 0 h 2531312"/>
              <a:gd name="connsiteX3" fmla="*/ 6993250 w 6993250"/>
              <a:gd name="connsiteY3" fmla="*/ 2531312 h 2531312"/>
              <a:gd name="connsiteX4" fmla="*/ 3496625 w 6993250"/>
              <a:gd name="connsiteY4" fmla="*/ 2531312 h 2531312"/>
              <a:gd name="connsiteX5" fmla="*/ 0 w 6993250"/>
              <a:gd name="connsiteY5" fmla="*/ 2531312 h 253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3250" h="2531312">
                <a:moveTo>
                  <a:pt x="0" y="0"/>
                </a:moveTo>
                <a:lnTo>
                  <a:pt x="3496625" y="0"/>
                </a:lnTo>
                <a:lnTo>
                  <a:pt x="6993250" y="0"/>
                </a:lnTo>
                <a:lnTo>
                  <a:pt x="6993250" y="2531312"/>
                </a:lnTo>
                <a:lnTo>
                  <a:pt x="3496625" y="2531312"/>
                </a:lnTo>
                <a:lnTo>
                  <a:pt x="0" y="2531312"/>
                </a:lnTo>
                <a:close/>
              </a:path>
            </a:pathLst>
          </a:custGeom>
          <a:solidFill>
            <a:schemeClr val="bg1"/>
          </a:solidFill>
          <a:ln>
            <a:noFill/>
          </a:ln>
          <a:effectLst>
            <a:outerShdw blurRad="302009" sx="102000" sy="102000" algn="ctr" rotWithShape="0">
              <a:prstClr val="black">
                <a:alpha val="152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ko-KR" altLang="en-US"/>
          </a:p>
        </p:txBody>
      </p:sp>
      <p:sp>
        <p:nvSpPr>
          <p:cNvPr id="3" name="직사각형 21">
            <a:extLst>
              <a:ext uri="{FF2B5EF4-FFF2-40B4-BE49-F238E27FC236}">
                <a16:creationId xmlns:a16="http://schemas.microsoft.com/office/drawing/2014/main" id="{7FFD87D5-4769-70B1-06D3-9E391DAFF728}"/>
              </a:ext>
            </a:extLst>
          </p:cNvPr>
          <p:cNvSpPr/>
          <p:nvPr/>
        </p:nvSpPr>
        <p:spPr>
          <a:xfrm>
            <a:off x="7933397" y="806323"/>
            <a:ext cx="358725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4" name="모서리가 둥근 직사각형 9">
            <a:extLst>
              <a:ext uri="{FF2B5EF4-FFF2-40B4-BE49-F238E27FC236}">
                <a16:creationId xmlns:a16="http://schemas.microsoft.com/office/drawing/2014/main" id="{4578AAFF-6A8C-F913-9544-99DD1DFA553C}"/>
              </a:ext>
            </a:extLst>
          </p:cNvPr>
          <p:cNvSpPr/>
          <p:nvPr/>
        </p:nvSpPr>
        <p:spPr>
          <a:xfrm>
            <a:off x="8172255" y="1486947"/>
            <a:ext cx="3149559" cy="2537266"/>
          </a:xfrm>
          <a:prstGeom prst="roundRect">
            <a:avLst/>
          </a:prstGeom>
          <a:solidFill>
            <a:srgbClr val="DF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5" name="TextBox 4">
            <a:extLst>
              <a:ext uri="{FF2B5EF4-FFF2-40B4-BE49-F238E27FC236}">
                <a16:creationId xmlns:a16="http://schemas.microsoft.com/office/drawing/2014/main" id="{25B1E4B1-7D48-E296-1315-2D2802AB9B57}"/>
              </a:ext>
            </a:extLst>
          </p:cNvPr>
          <p:cNvSpPr txBox="1"/>
          <p:nvPr/>
        </p:nvSpPr>
        <p:spPr>
          <a:xfrm>
            <a:off x="8192261" y="1834964"/>
            <a:ext cx="3129553" cy="1881092"/>
          </a:xfrm>
          <a:prstGeom prst="rect">
            <a:avLst/>
          </a:prstGeom>
          <a:noFill/>
          <a:ln>
            <a:noFill/>
          </a:ln>
        </p:spPr>
        <p:txBody>
          <a:bodyPr wrap="square" rtlCol="0">
            <a:spAutoFit/>
          </a:bodyPr>
          <a:lstStyle/>
          <a:p>
            <a:pPr algn="ctr">
              <a:lnSpc>
                <a:spcPct val="109000"/>
              </a:lnSpc>
              <a:spcBef>
                <a:spcPts val="600"/>
              </a:spcBef>
            </a:pPr>
            <a:r>
              <a:rPr kumimoji="1" lang="en-US" altLang="ko-KR" dirty="0"/>
              <a:t>Center reviews information </a:t>
            </a:r>
            <a:r>
              <a:rPr kumimoji="1" lang="en-US" altLang="ko-KR" b="1" dirty="0"/>
              <a:t>KNOWN</a:t>
            </a:r>
            <a:r>
              <a:rPr kumimoji="1" lang="en-US" altLang="ko-KR" dirty="0"/>
              <a:t> by Admissions Services at the time of the initial eligibility certification and believes the applicant was </a:t>
            </a:r>
            <a:r>
              <a:rPr kumimoji="1" lang="en-US" altLang="ko-KR" b="1" dirty="0"/>
              <a:t>never</a:t>
            </a:r>
            <a:r>
              <a:rPr kumimoji="1" lang="en-US" altLang="ko-KR" dirty="0"/>
              <a:t> eligible.</a:t>
            </a:r>
          </a:p>
        </p:txBody>
      </p:sp>
      <p:sp>
        <p:nvSpPr>
          <p:cNvPr id="7" name="모서리가 둥근 직사각형 10">
            <a:extLst>
              <a:ext uri="{FF2B5EF4-FFF2-40B4-BE49-F238E27FC236}">
                <a16:creationId xmlns:a16="http://schemas.microsoft.com/office/drawing/2014/main" id="{FBDFCAE2-F5C9-255C-FA55-75B44B722A7D}"/>
              </a:ext>
            </a:extLst>
          </p:cNvPr>
          <p:cNvSpPr/>
          <p:nvPr/>
        </p:nvSpPr>
        <p:spPr>
          <a:xfrm>
            <a:off x="8152248" y="4209131"/>
            <a:ext cx="3149559" cy="135607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8" name="TextBox 7">
            <a:extLst>
              <a:ext uri="{FF2B5EF4-FFF2-40B4-BE49-F238E27FC236}">
                <a16:creationId xmlns:a16="http://schemas.microsoft.com/office/drawing/2014/main" id="{7432F112-3B00-3A24-210F-C3CA4862ADA4}"/>
              </a:ext>
            </a:extLst>
          </p:cNvPr>
          <p:cNvSpPr txBox="1"/>
          <p:nvPr/>
        </p:nvSpPr>
        <p:spPr>
          <a:xfrm>
            <a:off x="8248038" y="4287001"/>
            <a:ext cx="2830629" cy="1200329"/>
          </a:xfrm>
          <a:prstGeom prst="rect">
            <a:avLst/>
          </a:prstGeom>
          <a:noFill/>
          <a:ln>
            <a:noFill/>
          </a:ln>
        </p:spPr>
        <p:txBody>
          <a:bodyPr wrap="square" rtlCol="0">
            <a:spAutoFit/>
          </a:bodyPr>
          <a:lstStyle/>
          <a:p>
            <a:pPr algn="ctr"/>
            <a:r>
              <a:rPr kumimoji="1" lang="en-US" altLang="ko-KR" dirty="0"/>
              <a:t>Center contacts (calls or emails) the </a:t>
            </a:r>
            <a:r>
              <a:rPr kumimoji="1" lang="en-US" altLang="ko-KR" b="1" dirty="0"/>
              <a:t>DOL Program Manager </a:t>
            </a:r>
            <a:r>
              <a:rPr kumimoji="1" lang="en-US" altLang="ko-KR" dirty="0"/>
              <a:t>for discussion/review.</a:t>
            </a:r>
          </a:p>
        </p:txBody>
      </p:sp>
      <p:sp>
        <p:nvSpPr>
          <p:cNvPr id="9" name="TextBox 8">
            <a:extLst>
              <a:ext uri="{FF2B5EF4-FFF2-40B4-BE49-F238E27FC236}">
                <a16:creationId xmlns:a16="http://schemas.microsoft.com/office/drawing/2014/main" id="{2479B646-0F1F-8A76-F7DD-22C8D940C372}"/>
              </a:ext>
            </a:extLst>
          </p:cNvPr>
          <p:cNvSpPr txBox="1"/>
          <p:nvPr/>
        </p:nvSpPr>
        <p:spPr>
          <a:xfrm>
            <a:off x="8554582" y="901919"/>
            <a:ext cx="2217543" cy="400110"/>
          </a:xfrm>
          <a:prstGeom prst="rect">
            <a:avLst/>
          </a:prstGeom>
          <a:noFill/>
          <a:ln>
            <a:noFill/>
          </a:ln>
        </p:spPr>
        <p:txBody>
          <a:bodyPr wrap="square" rtlCol="0">
            <a:spAutoFit/>
          </a:bodyPr>
          <a:lstStyle/>
          <a:p>
            <a:pPr algn="ctr"/>
            <a:r>
              <a:rPr kumimoji="1" lang="en-US" altLang="ko-KR" sz="2000">
                <a:solidFill>
                  <a:srgbClr val="32669A"/>
                </a:solidFill>
                <a:latin typeface="+mj-lt"/>
              </a:rPr>
              <a:t>Error in Eligibility</a:t>
            </a:r>
            <a:endParaRPr kumimoji="1" lang="ko-KR" altLang="en-US" sz="2000">
              <a:solidFill>
                <a:srgbClr val="32669A"/>
              </a:solidFill>
              <a:latin typeface="+mj-lt"/>
            </a:endParaRPr>
          </a:p>
        </p:txBody>
      </p:sp>
    </p:spTree>
    <p:extLst>
      <p:ext uri="{BB962C8B-B14F-4D97-AF65-F5344CB8AC3E}">
        <p14:creationId xmlns:p14="http://schemas.microsoft.com/office/powerpoint/2010/main" val="3413039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46770" y="691384"/>
            <a:ext cx="8278556" cy="646331"/>
          </a:xfrm>
          <a:prstGeom prst="rect">
            <a:avLst/>
          </a:prstGeom>
          <a:noFill/>
        </p:spPr>
        <p:txBody>
          <a:bodyPr wrap="square" rtlCol="0">
            <a:spAutoFit/>
          </a:bodyPr>
          <a:lstStyle/>
          <a:p>
            <a:r>
              <a:rPr lang="en-US" sz="3600">
                <a:solidFill>
                  <a:srgbClr val="32669A"/>
                </a:solidFill>
                <a:latin typeface="Arial" panose="020B0604020202020204" pitchFamily="34" charset="0"/>
                <a:cs typeface="Arial" panose="020B0604020202020204" pitchFamily="34" charset="0"/>
              </a:rPr>
              <a:t>Residential Settings or Hospitalization</a:t>
            </a:r>
          </a:p>
        </p:txBody>
      </p:sp>
      <p:sp>
        <p:nvSpPr>
          <p:cNvPr id="23" name="TextBox 22">
            <a:extLst>
              <a:ext uri="{FF2B5EF4-FFF2-40B4-BE49-F238E27FC236}">
                <a16:creationId xmlns:a16="http://schemas.microsoft.com/office/drawing/2014/main" id="{99226541-6F21-4CD7-8FC7-CB5C059C539E}"/>
              </a:ext>
            </a:extLst>
          </p:cNvPr>
          <p:cNvSpPr txBox="1"/>
          <p:nvPr/>
        </p:nvSpPr>
        <p:spPr>
          <a:xfrm>
            <a:off x="3084422" y="1515809"/>
            <a:ext cx="7994749" cy="4379789"/>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400" dirty="0"/>
              <a:t>If an applicant is in a treatment facility, residential program, or is currently hospitalized, the center FRT and/or Disability Accommodation Committee (DAC)</a:t>
            </a:r>
            <a:r>
              <a:rPr lang="en-US" sz="2400" dirty="0">
                <a:solidFill>
                  <a:schemeClr val="tx2">
                    <a:lumMod val="75000"/>
                    <a:lumOff val="25000"/>
                  </a:schemeClr>
                </a:solidFill>
              </a:rPr>
              <a:t> </a:t>
            </a:r>
            <a:r>
              <a:rPr lang="en-US" sz="2400" b="1" dirty="0">
                <a:solidFill>
                  <a:srgbClr val="32669A"/>
                </a:solidFill>
              </a:rPr>
              <a:t>must make at least </a:t>
            </a:r>
            <a:r>
              <a:rPr lang="en-US" sz="2400" b="1" u="sng" dirty="0">
                <a:solidFill>
                  <a:srgbClr val="32669A"/>
                </a:solidFill>
              </a:rPr>
              <a:t>two</a:t>
            </a:r>
            <a:r>
              <a:rPr lang="en-US" sz="2400" b="1" dirty="0">
                <a:solidFill>
                  <a:srgbClr val="32669A"/>
                </a:solidFill>
              </a:rPr>
              <a:t> attempts </a:t>
            </a:r>
            <a:r>
              <a:rPr lang="en-US" sz="2400" dirty="0"/>
              <a:t>to contact the applicant using contact information provided in the applicant file.</a:t>
            </a:r>
          </a:p>
          <a:p>
            <a:pPr marL="914400" lvl="1" indent="-457200">
              <a:lnSpc>
                <a:spcPct val="114000"/>
              </a:lnSpc>
              <a:spcBef>
                <a:spcPts val="600"/>
              </a:spcBef>
              <a:buClr>
                <a:srgbClr val="32669A"/>
              </a:buClr>
              <a:buFont typeface="Wingdings" panose="05000000000000000000" pitchFamily="2" charset="2"/>
              <a:buChar char="§"/>
            </a:pPr>
            <a:r>
              <a:rPr lang="en-US" sz="2400" dirty="0"/>
              <a:t>Made contact? </a:t>
            </a:r>
          </a:p>
          <a:p>
            <a:pPr marL="1371600" lvl="2" indent="-457200">
              <a:lnSpc>
                <a:spcPct val="114000"/>
              </a:lnSpc>
              <a:spcBef>
                <a:spcPts val="600"/>
              </a:spcBef>
              <a:buClr>
                <a:srgbClr val="32669A"/>
              </a:buClr>
              <a:buFont typeface="Wingdings" panose="05000000000000000000" pitchFamily="2" charset="2"/>
              <a:buChar char="§"/>
            </a:pPr>
            <a:r>
              <a:rPr lang="en-US" sz="2000" dirty="0"/>
              <a:t>Complete the applicant file review process.</a:t>
            </a:r>
          </a:p>
          <a:p>
            <a:pPr marL="914400" lvl="1" indent="-457200">
              <a:lnSpc>
                <a:spcPct val="114000"/>
              </a:lnSpc>
              <a:spcBef>
                <a:spcPts val="600"/>
              </a:spcBef>
              <a:buClr>
                <a:srgbClr val="32669A"/>
              </a:buClr>
              <a:buFont typeface="Wingdings" panose="05000000000000000000" pitchFamily="2" charset="2"/>
              <a:buChar char="§"/>
            </a:pPr>
            <a:r>
              <a:rPr lang="en-US" sz="2400" dirty="0"/>
              <a:t>Unable to make contact?</a:t>
            </a:r>
          </a:p>
          <a:p>
            <a:pPr marL="1371600" lvl="2" indent="-457200">
              <a:lnSpc>
                <a:spcPct val="114000"/>
              </a:lnSpc>
              <a:spcBef>
                <a:spcPts val="600"/>
              </a:spcBef>
              <a:buClr>
                <a:srgbClr val="32669A"/>
              </a:buClr>
              <a:buFont typeface="Wingdings" panose="05000000000000000000" pitchFamily="2" charset="2"/>
              <a:buChar char="§"/>
            </a:pPr>
            <a:r>
              <a:rPr lang="en-US" sz="2000" dirty="0"/>
              <a:t>Document the attempts to contact and electronically return the file to Admissions Services as an incomplete application.</a:t>
            </a: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Rectangle 12">
            <a:extLst>
              <a:ext uri="{FF2B5EF4-FFF2-40B4-BE49-F238E27FC236}">
                <a16:creationId xmlns:a16="http://schemas.microsoft.com/office/drawing/2014/main" id="{E1C81B43-9704-4544-B441-38949DEE9B90}"/>
              </a:ext>
            </a:extLst>
          </p:cNvPr>
          <p:cNvSpPr/>
          <p:nvPr/>
        </p:nvSpPr>
        <p:spPr>
          <a:xfrm>
            <a:off x="171738" y="5147920"/>
            <a:ext cx="2441358" cy="7596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AB0CD6-4F01-32C3-31D0-C6C391DD1DE0}"/>
              </a:ext>
            </a:extLst>
          </p:cNvPr>
          <p:cNvSpPr txBox="1"/>
          <p:nvPr/>
        </p:nvSpPr>
        <p:spPr>
          <a:xfrm>
            <a:off x="337722" y="5343075"/>
            <a:ext cx="2109390" cy="369332"/>
          </a:xfrm>
          <a:prstGeom prst="rect">
            <a:avLst/>
          </a:prstGeom>
          <a:noFill/>
        </p:spPr>
        <p:txBody>
          <a:bodyPr wrap="square" rtlCol="0">
            <a:spAutoFit/>
          </a:bodyPr>
          <a:lstStyle/>
          <a:p>
            <a:pPr algn="ctr"/>
            <a:r>
              <a:rPr lang="en-US">
                <a:solidFill>
                  <a:schemeClr val="bg1"/>
                </a:solidFill>
              </a:rPr>
              <a:t>PRH 1: 1.5 (R5)(d)</a:t>
            </a:r>
          </a:p>
        </p:txBody>
      </p:sp>
      <p:pic>
        <p:nvPicPr>
          <p:cNvPr id="4" name="Picture 3" descr="A group of people in a hospital&#10;&#10;Description automatically generated with low confidence">
            <a:extLst>
              <a:ext uri="{FF2B5EF4-FFF2-40B4-BE49-F238E27FC236}">
                <a16:creationId xmlns:a16="http://schemas.microsoft.com/office/drawing/2014/main" id="{C471C4E4-6887-3053-96A1-5986B2A471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739" y="1398586"/>
            <a:ext cx="2441357" cy="3685863"/>
          </a:xfrm>
          <a:prstGeom prst="rect">
            <a:avLst/>
          </a:prstGeom>
        </p:spPr>
      </p:pic>
      <p:sp>
        <p:nvSpPr>
          <p:cNvPr id="5" name="Speech Bubble: Rectangle with Corners Rounded 4">
            <a:extLst>
              <a:ext uri="{FF2B5EF4-FFF2-40B4-BE49-F238E27FC236}">
                <a16:creationId xmlns:a16="http://schemas.microsoft.com/office/drawing/2014/main" id="{EC412647-68B9-CB7A-45D2-110C797A1EE2}"/>
              </a:ext>
            </a:extLst>
          </p:cNvPr>
          <p:cNvSpPr/>
          <p:nvPr/>
        </p:nvSpPr>
        <p:spPr>
          <a:xfrm>
            <a:off x="9313068" y="3921622"/>
            <a:ext cx="2497933" cy="998375"/>
          </a:xfrm>
          <a:prstGeom prst="wedgeRoundRectCallout">
            <a:avLst>
              <a:gd name="adj1" fmla="val -9769"/>
              <a:gd name="adj2" fmla="val 853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does the center do if the file is in Regional Review?</a:t>
            </a:r>
          </a:p>
        </p:txBody>
      </p:sp>
      <p:sp>
        <p:nvSpPr>
          <p:cNvPr id="7" name="Slide Number Placeholder 5">
            <a:extLst>
              <a:ext uri="{FF2B5EF4-FFF2-40B4-BE49-F238E27FC236}">
                <a16:creationId xmlns:a16="http://schemas.microsoft.com/office/drawing/2014/main" id="{B30A4C46-62C0-3C0A-6647-CDE5032DCAB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17</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4428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36941" y="442741"/>
            <a:ext cx="8278556" cy="646331"/>
          </a:xfrm>
          <a:prstGeom prst="rect">
            <a:avLst/>
          </a:prstGeom>
          <a:noFill/>
        </p:spPr>
        <p:txBody>
          <a:bodyPr wrap="square" rtlCol="0">
            <a:spAutoFit/>
          </a:bodyPr>
          <a:lstStyle/>
          <a:p>
            <a:r>
              <a:rPr lang="en-US" sz="3600" dirty="0">
                <a:solidFill>
                  <a:srgbClr val="32669A"/>
                </a:solidFill>
                <a:latin typeface="Arial" panose="020B0604020202020204" pitchFamily="34" charset="0"/>
                <a:cs typeface="Arial" panose="020B0604020202020204" pitchFamily="34" charset="0"/>
              </a:rPr>
              <a:t>Other</a:t>
            </a:r>
          </a:p>
        </p:txBody>
      </p:sp>
      <p:sp>
        <p:nvSpPr>
          <p:cNvPr id="23" name="TextBox 22">
            <a:extLst>
              <a:ext uri="{FF2B5EF4-FFF2-40B4-BE49-F238E27FC236}">
                <a16:creationId xmlns:a16="http://schemas.microsoft.com/office/drawing/2014/main" id="{99226541-6F21-4CD7-8FC7-CB5C059C539E}"/>
              </a:ext>
            </a:extLst>
          </p:cNvPr>
          <p:cNvSpPr txBox="1"/>
          <p:nvPr/>
        </p:nvSpPr>
        <p:spPr>
          <a:xfrm>
            <a:off x="3078845" y="1014549"/>
            <a:ext cx="8136652" cy="5077544"/>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400" dirty="0"/>
              <a:t>Centers may not arbitrarily return an applicant file to Admissions Services if </a:t>
            </a:r>
            <a:r>
              <a:rPr lang="en-US" sz="2400" b="1" dirty="0">
                <a:solidFill>
                  <a:srgbClr val="32669A"/>
                </a:solidFill>
              </a:rPr>
              <a:t>outside the scope </a:t>
            </a:r>
            <a:r>
              <a:rPr lang="en-US" sz="2400" dirty="0"/>
              <a:t>of or in </a:t>
            </a:r>
            <a:r>
              <a:rPr lang="en-US" sz="2400" b="1" dirty="0">
                <a:solidFill>
                  <a:srgbClr val="32669A"/>
                </a:solidFill>
              </a:rPr>
              <a:t>conflict with Job Corps policy</a:t>
            </a:r>
            <a:r>
              <a:rPr lang="en-US" sz="2400" dirty="0">
                <a:solidFill>
                  <a:schemeClr val="tx2">
                    <a:lumMod val="75000"/>
                    <a:lumOff val="25000"/>
                  </a:schemeClr>
                </a:solidFill>
              </a:rPr>
              <a:t>. </a:t>
            </a:r>
          </a:p>
          <a:p>
            <a:pPr marL="914400" lvl="1" indent="-457200">
              <a:lnSpc>
                <a:spcPct val="114000"/>
              </a:lnSpc>
              <a:spcBef>
                <a:spcPts val="600"/>
              </a:spcBef>
              <a:buClr>
                <a:srgbClr val="32669A"/>
              </a:buClr>
              <a:buFont typeface="Wingdings" panose="05000000000000000000" pitchFamily="2" charset="2"/>
              <a:buChar char="§"/>
            </a:pPr>
            <a:r>
              <a:rPr lang="en-US" sz="2400" dirty="0"/>
              <a:t>Examples:</a:t>
            </a:r>
          </a:p>
          <a:p>
            <a:pPr marL="1371600" lvl="2" indent="-457200">
              <a:lnSpc>
                <a:spcPct val="114000"/>
              </a:lnSpc>
              <a:spcBef>
                <a:spcPts val="600"/>
              </a:spcBef>
              <a:buClr>
                <a:srgbClr val="32669A"/>
              </a:buClr>
              <a:buFont typeface="Wingdings" panose="05000000000000000000" pitchFamily="2" charset="2"/>
              <a:buChar char="§"/>
            </a:pPr>
            <a:r>
              <a:rPr lang="en-US" sz="2000" dirty="0"/>
              <a:t>Returning a file requested by Admissions Services without knowing why it is being requested.</a:t>
            </a:r>
          </a:p>
          <a:p>
            <a:pPr marL="1371600" lvl="2" indent="-457200">
              <a:lnSpc>
                <a:spcPct val="114000"/>
              </a:lnSpc>
              <a:spcBef>
                <a:spcPts val="600"/>
              </a:spcBef>
              <a:buClr>
                <a:srgbClr val="32669A"/>
              </a:buClr>
              <a:buFont typeface="Wingdings" panose="05000000000000000000" pitchFamily="2" charset="2"/>
              <a:buChar char="§"/>
            </a:pPr>
            <a:r>
              <a:rPr lang="en-US" sz="2000" dirty="0"/>
              <a:t>Returning a file to Admissions Services because applicant is incarcerated  instead of submitting as a recommendation of denial to the Regional Office.</a:t>
            </a:r>
          </a:p>
          <a:p>
            <a:pPr marL="457200" indent="-457200">
              <a:lnSpc>
                <a:spcPct val="114000"/>
              </a:lnSpc>
              <a:spcBef>
                <a:spcPts val="600"/>
              </a:spcBef>
              <a:buClr>
                <a:srgbClr val="32669A"/>
              </a:buClr>
              <a:buFont typeface="Wingdings" panose="05000000000000000000" pitchFamily="2" charset="2"/>
              <a:buChar char="§"/>
            </a:pPr>
            <a:r>
              <a:rPr lang="en-US" sz="2400" dirty="0"/>
              <a:t>Reasons for returning an application to Admissions Services </a:t>
            </a:r>
            <a:r>
              <a:rPr lang="en-US" sz="2400" b="1" dirty="0">
                <a:solidFill>
                  <a:srgbClr val="32669A"/>
                </a:solidFill>
              </a:rPr>
              <a:t>must be clearly documented </a:t>
            </a:r>
            <a:r>
              <a:rPr lang="en-US" sz="2400" dirty="0"/>
              <a:t>in the </a:t>
            </a:r>
            <a:r>
              <a:rPr lang="en-US" sz="2400" b="1" dirty="0"/>
              <a:t>Center</a:t>
            </a:r>
            <a:r>
              <a:rPr lang="en-US" sz="2400" dirty="0"/>
              <a:t> </a:t>
            </a:r>
            <a:r>
              <a:rPr lang="en-US" sz="2400" b="1" dirty="0"/>
              <a:t>File Review Tracking Log</a:t>
            </a:r>
            <a:r>
              <a:rPr lang="en-US" sz="2400" dirty="0"/>
              <a:t>.</a:t>
            </a:r>
            <a:endParaRPr lang="en-US" sz="2400" b="1" dirty="0">
              <a:latin typeface="Calibri Light" panose="020F0302020204030204" pitchFamily="34" charset="0"/>
            </a:endParaRP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Rectangle 12">
            <a:extLst>
              <a:ext uri="{FF2B5EF4-FFF2-40B4-BE49-F238E27FC236}">
                <a16:creationId xmlns:a16="http://schemas.microsoft.com/office/drawing/2014/main" id="{E1C81B43-9704-4544-B441-38949DEE9B90}"/>
              </a:ext>
            </a:extLst>
          </p:cNvPr>
          <p:cNvSpPr/>
          <p:nvPr/>
        </p:nvSpPr>
        <p:spPr>
          <a:xfrm>
            <a:off x="171738" y="3739001"/>
            <a:ext cx="2441358" cy="7596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AB0CD6-4F01-32C3-31D0-C6C391DD1DE0}"/>
              </a:ext>
            </a:extLst>
          </p:cNvPr>
          <p:cNvSpPr txBox="1"/>
          <p:nvPr/>
        </p:nvSpPr>
        <p:spPr>
          <a:xfrm>
            <a:off x="337722" y="3934156"/>
            <a:ext cx="2109390" cy="369332"/>
          </a:xfrm>
          <a:prstGeom prst="rect">
            <a:avLst/>
          </a:prstGeom>
          <a:noFill/>
        </p:spPr>
        <p:txBody>
          <a:bodyPr wrap="square" rtlCol="0">
            <a:spAutoFit/>
          </a:bodyPr>
          <a:lstStyle/>
          <a:p>
            <a:pPr algn="ctr"/>
            <a:r>
              <a:rPr lang="en-US">
                <a:solidFill>
                  <a:schemeClr val="bg1"/>
                </a:solidFill>
              </a:rPr>
              <a:t>PRH 1: 1.5 (R5)(e)</a:t>
            </a:r>
          </a:p>
        </p:txBody>
      </p:sp>
      <p:pic>
        <p:nvPicPr>
          <p:cNvPr id="7" name="Picture 6" descr="A picture containing different, keyboard, lined, several&#10;&#10;Description automatically generated">
            <a:extLst>
              <a:ext uri="{FF2B5EF4-FFF2-40B4-BE49-F238E27FC236}">
                <a16:creationId xmlns:a16="http://schemas.microsoft.com/office/drawing/2014/main" id="{9BF6CF9D-A3DE-8E50-FA70-9A59F3A178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174" y="2112383"/>
            <a:ext cx="2442922" cy="1549886"/>
          </a:xfrm>
          <a:prstGeom prst="rect">
            <a:avLst/>
          </a:prstGeom>
        </p:spPr>
      </p:pic>
      <p:sp>
        <p:nvSpPr>
          <p:cNvPr id="8" name="Slide Number Placeholder 5">
            <a:extLst>
              <a:ext uri="{FF2B5EF4-FFF2-40B4-BE49-F238E27FC236}">
                <a16:creationId xmlns:a16="http://schemas.microsoft.com/office/drawing/2014/main" id="{652D99AC-6934-1D5F-87A3-2472AB0DE54F}"/>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18</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1869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0F160-CD28-1467-D02C-583AC4AD889C}"/>
            </a:ext>
          </a:extLst>
        </p:cNvPr>
        <p:cNvGrpSpPr/>
        <p:nvPr/>
      </p:nvGrpSpPr>
      <p:grpSpPr>
        <a:xfrm>
          <a:off x="0" y="0"/>
          <a:ext cx="0" cy="0"/>
          <a:chOff x="0" y="0"/>
          <a:chExt cx="0" cy="0"/>
        </a:xfrm>
      </p:grpSpPr>
      <p:grpSp>
        <p:nvGrpSpPr>
          <p:cNvPr id="95" name="그룹 94">
            <a:extLst>
              <a:ext uri="{FF2B5EF4-FFF2-40B4-BE49-F238E27FC236}">
                <a16:creationId xmlns:a16="http://schemas.microsoft.com/office/drawing/2014/main" id="{50787520-CBAA-7C76-766C-7976AD2D423E}"/>
              </a:ext>
            </a:extLst>
          </p:cNvPr>
          <p:cNvGrpSpPr/>
          <p:nvPr/>
        </p:nvGrpSpPr>
        <p:grpSpPr>
          <a:xfrm>
            <a:off x="782320" y="1531761"/>
            <a:ext cx="3396142" cy="4270957"/>
            <a:chOff x="709423" y="2136585"/>
            <a:chExt cx="2722034" cy="1960504"/>
          </a:xfrm>
        </p:grpSpPr>
        <p:sp>
          <p:nvSpPr>
            <p:cNvPr id="2" name="직사각형 1">
              <a:extLst>
                <a:ext uri="{FF2B5EF4-FFF2-40B4-BE49-F238E27FC236}">
                  <a16:creationId xmlns:a16="http://schemas.microsoft.com/office/drawing/2014/main" id="{9405E789-E7E4-9A9E-22FB-7E49DA52198A}"/>
                </a:ext>
              </a:extLst>
            </p:cNvPr>
            <p:cNvSpPr/>
            <p:nvPr/>
          </p:nvSpPr>
          <p:spPr>
            <a:xfrm>
              <a:off x="734320" y="2136585"/>
              <a:ext cx="2697137" cy="968732"/>
            </a:xfrm>
            <a:prstGeom prst="rec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32669A"/>
                </a:solidFill>
              </a:endParaRPr>
            </a:p>
          </p:txBody>
        </p:sp>
        <p:sp>
          <p:nvSpPr>
            <p:cNvPr id="3" name="직사각형 2">
              <a:extLst>
                <a:ext uri="{FF2B5EF4-FFF2-40B4-BE49-F238E27FC236}">
                  <a16:creationId xmlns:a16="http://schemas.microsoft.com/office/drawing/2014/main" id="{0C4BDDB7-4DEA-A227-2242-B5794C33A46F}"/>
                </a:ext>
              </a:extLst>
            </p:cNvPr>
            <p:cNvSpPr/>
            <p:nvPr/>
          </p:nvSpPr>
          <p:spPr>
            <a:xfrm>
              <a:off x="734318" y="3242162"/>
              <a:ext cx="2697137" cy="854927"/>
            </a:xfrm>
            <a:prstGeom prst="rec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32669A"/>
                </a:solidFill>
              </a:endParaRPr>
            </a:p>
          </p:txBody>
        </p:sp>
        <p:sp>
          <p:nvSpPr>
            <p:cNvPr id="31" name="TextBox 30">
              <a:extLst>
                <a:ext uri="{FF2B5EF4-FFF2-40B4-BE49-F238E27FC236}">
                  <a16:creationId xmlns:a16="http://schemas.microsoft.com/office/drawing/2014/main" id="{9E4F2108-B14B-BF48-1E81-682AC47A9426}"/>
                </a:ext>
              </a:extLst>
            </p:cNvPr>
            <p:cNvSpPr txBox="1"/>
            <p:nvPr/>
          </p:nvSpPr>
          <p:spPr>
            <a:xfrm>
              <a:off x="728182" y="2305579"/>
              <a:ext cx="2690999" cy="646331"/>
            </a:xfrm>
            <a:prstGeom prst="rect">
              <a:avLst/>
            </a:prstGeom>
            <a:noFill/>
          </p:spPr>
          <p:txBody>
            <a:bodyPr wrap="square" rtlCol="0">
              <a:spAutoFit/>
            </a:bodyPr>
            <a:lstStyle/>
            <a:p>
              <a:pPr algn="ctr"/>
              <a:r>
                <a:rPr lang="en-US" altLang="ko-KR" b="1" dirty="0">
                  <a:solidFill>
                    <a:schemeClr val="bg1"/>
                  </a:solidFill>
                </a:rPr>
                <a:t>“Initial” Ineligibility Determined/Confirmed </a:t>
              </a:r>
            </a:p>
            <a:p>
              <a:pPr algn="ctr"/>
              <a:r>
                <a:rPr lang="en-US" altLang="ko-KR" b="1" u="sng" dirty="0">
                  <a:solidFill>
                    <a:schemeClr val="bg1"/>
                  </a:solidFill>
                </a:rPr>
                <a:t>During First 90 Days</a:t>
              </a:r>
              <a:r>
                <a:rPr lang="en-US" altLang="ko-KR" b="1" dirty="0">
                  <a:solidFill>
                    <a:schemeClr val="bg1"/>
                  </a:solidFill>
                </a:rPr>
                <a:t> of Enrollment</a:t>
              </a:r>
              <a:endParaRPr lang="ko-KR" altLang="en-US" b="1" dirty="0">
                <a:solidFill>
                  <a:schemeClr val="bg1"/>
                </a:solidFill>
              </a:endParaRPr>
            </a:p>
          </p:txBody>
        </p:sp>
        <p:sp>
          <p:nvSpPr>
            <p:cNvPr id="8" name="TextBox 7">
              <a:extLst>
                <a:ext uri="{FF2B5EF4-FFF2-40B4-BE49-F238E27FC236}">
                  <a16:creationId xmlns:a16="http://schemas.microsoft.com/office/drawing/2014/main" id="{D3338EF6-B4FE-23A2-2FD0-9518E51EF487}"/>
                </a:ext>
              </a:extLst>
            </p:cNvPr>
            <p:cNvSpPr txBox="1"/>
            <p:nvPr/>
          </p:nvSpPr>
          <p:spPr>
            <a:xfrm>
              <a:off x="709423" y="3584858"/>
              <a:ext cx="2690999" cy="169535"/>
            </a:xfrm>
            <a:prstGeom prst="rect">
              <a:avLst/>
            </a:prstGeom>
            <a:noFill/>
          </p:spPr>
          <p:txBody>
            <a:bodyPr wrap="square" rtlCol="0">
              <a:spAutoFit/>
            </a:bodyPr>
            <a:lstStyle/>
            <a:p>
              <a:pPr algn="ctr"/>
              <a:r>
                <a:rPr lang="en-US" altLang="ko-KR" b="1" dirty="0">
                  <a:solidFill>
                    <a:schemeClr val="bg1"/>
                  </a:solidFill>
                </a:rPr>
                <a:t>Applicant File Review</a:t>
              </a:r>
              <a:endParaRPr lang="ko-KR" altLang="en-US" b="1" dirty="0">
                <a:solidFill>
                  <a:schemeClr val="bg1"/>
                </a:solidFill>
              </a:endParaRPr>
            </a:p>
          </p:txBody>
        </p:sp>
      </p:grpSp>
      <p:sp>
        <p:nvSpPr>
          <p:cNvPr id="93" name="TextBox 92">
            <a:extLst>
              <a:ext uri="{FF2B5EF4-FFF2-40B4-BE49-F238E27FC236}">
                <a16:creationId xmlns:a16="http://schemas.microsoft.com/office/drawing/2014/main" id="{41233960-6696-7B2F-81C0-EF1E4A965C83}"/>
              </a:ext>
            </a:extLst>
          </p:cNvPr>
          <p:cNvSpPr txBox="1"/>
          <p:nvPr/>
        </p:nvSpPr>
        <p:spPr>
          <a:xfrm>
            <a:off x="782320" y="797544"/>
            <a:ext cx="10700623" cy="646331"/>
          </a:xfrm>
          <a:prstGeom prst="rect">
            <a:avLst/>
          </a:prstGeom>
          <a:noFill/>
        </p:spPr>
        <p:txBody>
          <a:bodyPr wrap="square" rtlCol="0">
            <a:spAutoFit/>
          </a:bodyPr>
          <a:lstStyle/>
          <a:p>
            <a:pPr algn="ctr"/>
            <a:r>
              <a:rPr lang="en-US" altLang="ko-KR" sz="3600" dirty="0">
                <a:latin typeface="Arial" panose="020B0604020202020204" pitchFamily="34" charset="0"/>
                <a:cs typeface="Arial" panose="020B0604020202020204" pitchFamily="34" charset="0"/>
              </a:rPr>
              <a:t>Application </a:t>
            </a:r>
            <a:r>
              <a:rPr lang="en-US" altLang="ko-KR" sz="3600" dirty="0">
                <a:solidFill>
                  <a:srgbClr val="32669A"/>
                </a:solidFill>
                <a:latin typeface="Arial" panose="020B0604020202020204" pitchFamily="34" charset="0"/>
                <a:cs typeface="Arial" panose="020B0604020202020204" pitchFamily="34" charset="0"/>
              </a:rPr>
              <a:t>Outcomes</a:t>
            </a:r>
            <a:r>
              <a:rPr lang="en-US" altLang="ko-KR" sz="3600" dirty="0">
                <a:latin typeface="Arial" panose="020B0604020202020204" pitchFamily="34" charset="0"/>
                <a:cs typeface="Arial" panose="020B0604020202020204" pitchFamily="34" charset="0"/>
              </a:rPr>
              <a:t> for </a:t>
            </a:r>
            <a:r>
              <a:rPr lang="en-US" altLang="ko-KR" sz="3600" u="sng" dirty="0">
                <a:solidFill>
                  <a:srgbClr val="C00000"/>
                </a:solidFill>
                <a:latin typeface="Arial" panose="020B0604020202020204" pitchFamily="34" charset="0"/>
                <a:cs typeface="Arial" panose="020B0604020202020204" pitchFamily="34" charset="0"/>
              </a:rPr>
              <a:t>Expedited</a:t>
            </a:r>
            <a:r>
              <a:rPr lang="en-US" altLang="ko-KR" sz="3600" dirty="0">
                <a:solidFill>
                  <a:srgbClr val="32669A"/>
                </a:solidFill>
                <a:latin typeface="Arial" panose="020B0604020202020204" pitchFamily="34" charset="0"/>
                <a:cs typeface="Arial" panose="020B0604020202020204" pitchFamily="34" charset="0"/>
              </a:rPr>
              <a:t> </a:t>
            </a:r>
            <a:r>
              <a:rPr lang="en-US" altLang="ko-KR" sz="3600" dirty="0">
                <a:latin typeface="Arial" panose="020B0604020202020204" pitchFamily="34" charset="0"/>
                <a:cs typeface="Arial" panose="020B0604020202020204" pitchFamily="34" charset="0"/>
              </a:rPr>
              <a:t>Applicants</a:t>
            </a:r>
            <a:endParaRPr lang="ko-KR" altLang="en-US" sz="3600" dirty="0">
              <a:latin typeface="Arial" panose="020B0604020202020204" pitchFamily="34" charset="0"/>
              <a:cs typeface="Arial" panose="020B0604020202020204" pitchFamily="34" charset="0"/>
            </a:endParaRPr>
          </a:p>
        </p:txBody>
      </p:sp>
      <p:sp>
        <p:nvSpPr>
          <p:cNvPr id="45" name="Slide Number Placeholder 5">
            <a:extLst>
              <a:ext uri="{FF2B5EF4-FFF2-40B4-BE49-F238E27FC236}">
                <a16:creationId xmlns:a16="http://schemas.microsoft.com/office/drawing/2014/main" id="{C1F78366-AF71-8450-3BC4-DBC9BD996FA0}"/>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19</a:t>
            </a:fld>
            <a:endParaRPr lang="en-US" sz="1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C8D2370-8B11-AB83-495E-2625501BD33F}"/>
              </a:ext>
            </a:extLst>
          </p:cNvPr>
          <p:cNvSpPr txBox="1"/>
          <p:nvPr/>
        </p:nvSpPr>
        <p:spPr>
          <a:xfrm>
            <a:off x="4316222" y="1565245"/>
            <a:ext cx="6163519" cy="1881092"/>
          </a:xfrm>
          <a:prstGeom prst="rect">
            <a:avLst/>
          </a:prstGeom>
          <a:noFill/>
        </p:spPr>
        <p:txBody>
          <a:bodyPr wrap="square" rtlCol="0">
            <a:spAutoFit/>
          </a:bodyPr>
          <a:lstStyle/>
          <a:p>
            <a:pPr>
              <a:lnSpc>
                <a:spcPct val="109000"/>
              </a:lnSpc>
              <a:spcBef>
                <a:spcPts val="600"/>
              </a:spcBef>
            </a:pPr>
            <a:r>
              <a:rPr lang="en-US" dirty="0"/>
              <a:t>If </a:t>
            </a:r>
            <a:r>
              <a:rPr lang="en-US" b="1" dirty="0">
                <a:solidFill>
                  <a:srgbClr val="32669A"/>
                </a:solidFill>
              </a:rPr>
              <a:t>Admissions Services receives information </a:t>
            </a:r>
            <a:r>
              <a:rPr lang="en-US" b="1" dirty="0"/>
              <a:t>within the first 90 days of enrollment </a:t>
            </a:r>
            <a:r>
              <a:rPr lang="en-US" dirty="0"/>
              <a:t>that indicates that the expedited applicant who initially self-attested to the allowable eligibility factors within Exhibit 1-3 and/or Appendix 102, is no longer eligible, </a:t>
            </a:r>
            <a:r>
              <a:rPr lang="en-US" b="1" u="sng" dirty="0"/>
              <a:t>then the applicant file is returned to Admissions Services</a:t>
            </a:r>
            <a:r>
              <a:rPr lang="en-US" dirty="0"/>
              <a:t>. </a:t>
            </a:r>
          </a:p>
        </p:txBody>
      </p:sp>
      <p:pic>
        <p:nvPicPr>
          <p:cNvPr id="4" name="Picture 3" descr="A red starburst with white text&#10;&#10;Description automatically generated">
            <a:extLst>
              <a:ext uri="{FF2B5EF4-FFF2-40B4-BE49-F238E27FC236}">
                <a16:creationId xmlns:a16="http://schemas.microsoft.com/office/drawing/2014/main" id="{8327DE42-66F9-82E5-CE87-98F3F5AD0DD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36815" y="187160"/>
            <a:ext cx="1094601" cy="906393"/>
          </a:xfrm>
          <a:prstGeom prst="rect">
            <a:avLst/>
          </a:prstGeom>
        </p:spPr>
      </p:pic>
      <p:sp>
        <p:nvSpPr>
          <p:cNvPr id="9" name="TextBox 8">
            <a:extLst>
              <a:ext uri="{FF2B5EF4-FFF2-40B4-BE49-F238E27FC236}">
                <a16:creationId xmlns:a16="http://schemas.microsoft.com/office/drawing/2014/main" id="{5060E64A-E709-E5E6-0F9C-07EAF2B009A9}"/>
              </a:ext>
            </a:extLst>
          </p:cNvPr>
          <p:cNvSpPr txBox="1"/>
          <p:nvPr/>
        </p:nvSpPr>
        <p:spPr>
          <a:xfrm>
            <a:off x="4316222" y="3900807"/>
            <a:ext cx="6669741" cy="2031325"/>
          </a:xfrm>
          <a:prstGeom prst="rect">
            <a:avLst/>
          </a:prstGeom>
          <a:noFill/>
        </p:spPr>
        <p:txBody>
          <a:bodyPr wrap="square">
            <a:spAutoFit/>
          </a:bodyPr>
          <a:lstStyle/>
          <a:p>
            <a:r>
              <a:rPr lang="en-US" sz="1800" dirty="0">
                <a:effectLst/>
                <a:latin typeface="Arial" panose="020B0604020202020204" pitchFamily="34" charset="0"/>
                <a:ea typeface="Calibri" panose="020F0502020204030204" pitchFamily="34" charset="0"/>
                <a:cs typeface="Times New Roman" panose="02020603050405020304" pitchFamily="18" charset="0"/>
              </a:rPr>
              <a:t>Expedited applicant file reviews </a:t>
            </a:r>
            <a:r>
              <a:rPr lang="en-US" sz="1800" b="1" dirty="0">
                <a:effectLst/>
                <a:latin typeface="Arial" panose="020B0604020202020204" pitchFamily="34" charset="0"/>
                <a:ea typeface="Calibri" panose="020F0502020204030204" pitchFamily="34" charset="0"/>
                <a:cs typeface="Times New Roman" panose="02020603050405020304" pitchFamily="18" charset="0"/>
              </a:rPr>
              <a:t>are conducted and processed in the same manner as all other applicant file reviews </a:t>
            </a:r>
            <a:r>
              <a:rPr lang="en-US" sz="1800" dirty="0">
                <a:effectLst/>
                <a:latin typeface="Arial" panose="020B0604020202020204" pitchFamily="34" charset="0"/>
                <a:ea typeface="Calibri" panose="020F0502020204030204" pitchFamily="34" charset="0"/>
                <a:cs typeface="Times New Roman" panose="02020603050405020304" pitchFamily="18" charset="0"/>
              </a:rPr>
              <a:t>except for completing the applicant file review process within </a:t>
            </a:r>
            <a:r>
              <a:rPr lang="en-US" sz="1800" b="1" u="sng" dirty="0">
                <a:solidFill>
                  <a:srgbClr val="32669A"/>
                </a:solidFill>
                <a:effectLst/>
                <a:latin typeface="Arial" panose="020B0604020202020204" pitchFamily="34" charset="0"/>
                <a:ea typeface="Calibri" panose="020F0502020204030204" pitchFamily="34" charset="0"/>
                <a:cs typeface="Times New Roman" panose="02020603050405020304" pitchFamily="18" charset="0"/>
              </a:rPr>
              <a:t>21 calendar days</a:t>
            </a:r>
            <a:r>
              <a:rPr lang="en-US" sz="1800" b="1" dirty="0">
                <a:solidFill>
                  <a:srgbClr val="32669A"/>
                </a:solidFill>
                <a:effectLst/>
                <a:latin typeface="Arial" panose="020B0604020202020204" pitchFamily="34" charset="0"/>
                <a:ea typeface="Calibri" panose="020F0502020204030204" pitchFamily="34" charset="0"/>
                <a:cs typeface="Times New Roman" panose="02020603050405020304" pitchFamily="18" charset="0"/>
              </a:rPr>
              <a:t> maximum </a:t>
            </a:r>
            <a:r>
              <a:rPr lang="en-US" sz="1800" dirty="0">
                <a:effectLst/>
                <a:latin typeface="Arial" panose="020B0604020202020204" pitchFamily="34" charset="0"/>
                <a:ea typeface="Calibri" panose="020F0502020204030204" pitchFamily="34" charset="0"/>
                <a:cs typeface="Times New Roman" panose="02020603050405020304" pitchFamily="18" charset="0"/>
              </a:rPr>
              <a:t>instead of 30 calendar days. </a:t>
            </a:r>
            <a:r>
              <a:rPr lang="en-US" sz="1800" b="1" dirty="0">
                <a:effectLst/>
                <a:latin typeface="Arial" panose="020B0604020202020204" pitchFamily="34" charset="0"/>
                <a:ea typeface="Calibri" panose="020F0502020204030204" pitchFamily="34" charset="0"/>
                <a:cs typeface="Times New Roman" panose="02020603050405020304" pitchFamily="18" charset="0"/>
              </a:rPr>
              <a:t>Admission Services should continue to gather any available health documentation at the time of application for centers to review. </a:t>
            </a:r>
            <a:endParaRPr lang="en-US" b="1" dirty="0"/>
          </a:p>
        </p:txBody>
      </p:sp>
    </p:spTree>
    <p:extLst>
      <p:ext uri="{BB962C8B-B14F-4D97-AF65-F5344CB8AC3E}">
        <p14:creationId xmlns:p14="http://schemas.microsoft.com/office/powerpoint/2010/main" val="1162724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9614B5-C98D-49BE-830A-B77518C5C1FA}"/>
              </a:ext>
            </a:extLst>
          </p:cNvPr>
          <p:cNvSpPr/>
          <p:nvPr/>
        </p:nvSpPr>
        <p:spPr>
          <a:xfrm>
            <a:off x="-1" y="0"/>
            <a:ext cx="2675245" cy="6858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0DA4C5-9854-472B-8C7E-0C08D54AFEE0}"/>
              </a:ext>
            </a:extLst>
          </p:cNvPr>
          <p:cNvSpPr txBox="1"/>
          <p:nvPr/>
        </p:nvSpPr>
        <p:spPr>
          <a:xfrm>
            <a:off x="286572" y="2193456"/>
            <a:ext cx="2388672" cy="2012346"/>
          </a:xfrm>
          <a:prstGeom prst="rect">
            <a:avLst/>
          </a:prstGeom>
          <a:noFill/>
        </p:spPr>
        <p:txBody>
          <a:bodyPr wrap="square" rtlCol="0">
            <a:spAutoFit/>
          </a:bodyPr>
          <a:lstStyle/>
          <a:p>
            <a:pPr>
              <a:lnSpc>
                <a:spcPct val="109000"/>
              </a:lnSpc>
              <a:spcBef>
                <a:spcPts val="600"/>
              </a:spcBef>
            </a:pPr>
            <a:r>
              <a:rPr lang="en-US" sz="2800" b="1" dirty="0">
                <a:solidFill>
                  <a:schemeClr val="bg1"/>
                </a:solidFill>
                <a:latin typeface="Arial" panose="020B0604020202020204" pitchFamily="34" charset="0"/>
                <a:cs typeface="Arial" panose="020B0604020202020204" pitchFamily="34" charset="0"/>
              </a:rPr>
              <a:t>Applicant File Review Orientation </a:t>
            </a:r>
          </a:p>
          <a:p>
            <a:pPr>
              <a:lnSpc>
                <a:spcPct val="109000"/>
              </a:lnSpc>
              <a:spcBef>
                <a:spcPts val="600"/>
              </a:spcBef>
            </a:pPr>
            <a:r>
              <a:rPr lang="en-US" sz="2800" b="1" dirty="0">
                <a:solidFill>
                  <a:schemeClr val="bg1"/>
                </a:solidFill>
                <a:latin typeface="Arial" panose="020B0604020202020204" pitchFamily="34" charset="0"/>
                <a:cs typeface="Arial" panose="020B0604020202020204" pitchFamily="34" charset="0"/>
              </a:rPr>
              <a:t>Series</a:t>
            </a:r>
          </a:p>
        </p:txBody>
      </p:sp>
      <p:pic>
        <p:nvPicPr>
          <p:cNvPr id="11" name="Picture 10">
            <a:extLst>
              <a:ext uri="{FF2B5EF4-FFF2-40B4-BE49-F238E27FC236}">
                <a16:creationId xmlns:a16="http://schemas.microsoft.com/office/drawing/2014/main" id="{239B25F6-F678-8E9A-97FB-42CEBD8A801C}"/>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93828" y="5791104"/>
            <a:ext cx="1580322" cy="791507"/>
          </a:xfrm>
          <a:prstGeom prst="rect">
            <a:avLst/>
          </a:prstGeom>
        </p:spPr>
      </p:pic>
      <p:pic>
        <p:nvPicPr>
          <p:cNvPr id="18" name="Picture 17">
            <a:extLst>
              <a:ext uri="{FF2B5EF4-FFF2-40B4-BE49-F238E27FC236}">
                <a16:creationId xmlns:a16="http://schemas.microsoft.com/office/drawing/2014/main" id="{2555F15F-03FB-67CE-9DBF-6F4BED4ABA16}"/>
              </a:ext>
            </a:extLst>
          </p:cNvPr>
          <p:cNvPicPr>
            <a:picLocks noChangeAspect="1"/>
          </p:cNvPicPr>
          <p:nvPr/>
        </p:nvPicPr>
        <p:blipFill>
          <a:blip r:embed="rId4"/>
          <a:stretch>
            <a:fillRect/>
          </a:stretch>
        </p:blipFill>
        <p:spPr>
          <a:xfrm>
            <a:off x="4143539" y="255129"/>
            <a:ext cx="6576959" cy="5320344"/>
          </a:xfrm>
          <a:prstGeom prst="rect">
            <a:avLst/>
          </a:prstGeom>
          <a:ln>
            <a:solidFill>
              <a:srgbClr val="0070C0"/>
            </a:solidFill>
          </a:ln>
        </p:spPr>
      </p:pic>
      <p:sp>
        <p:nvSpPr>
          <p:cNvPr id="19" name="Text Box 2">
            <a:extLst>
              <a:ext uri="{FF2B5EF4-FFF2-40B4-BE49-F238E27FC236}">
                <a16:creationId xmlns:a16="http://schemas.microsoft.com/office/drawing/2014/main" id="{A19829F5-BEDF-1351-0B9B-66DA08A1FDB9}"/>
              </a:ext>
            </a:extLst>
          </p:cNvPr>
          <p:cNvSpPr txBox="1">
            <a:spLocks noChangeArrowheads="1"/>
          </p:cNvSpPr>
          <p:nvPr/>
        </p:nvSpPr>
        <p:spPr bwMode="auto">
          <a:xfrm>
            <a:off x="4584995" y="5685155"/>
            <a:ext cx="5694045" cy="10363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Aft>
                <a:spcPts val="800"/>
              </a:spcAft>
            </a:pPr>
            <a:r>
              <a:rPr lang="en-US" sz="1000" b="1" kern="100" dirty="0">
                <a:effectLst/>
                <a:latin typeface="Calibri" panose="020F0502020204030204" pitchFamily="34" charset="0"/>
                <a:ea typeface="Calibri" panose="020F0502020204030204" pitchFamily="34" charset="0"/>
                <a:cs typeface="Calibri" panose="020F0502020204030204" pitchFamily="34" charset="0"/>
              </a:rPr>
              <a:t>Each part of the webinar series is held live via WebEx several times throughout the year. The individual webinars can be attended in ANY order and </a:t>
            </a:r>
            <a:r>
              <a:rPr lang="en-US" sz="1000" b="1" u="sng" kern="100" dirty="0">
                <a:effectLst/>
                <a:latin typeface="Calibri" panose="020F0502020204030204" pitchFamily="34" charset="0"/>
                <a:ea typeface="Calibri" panose="020F0502020204030204" pitchFamily="34" charset="0"/>
                <a:cs typeface="Calibri" panose="020F0502020204030204" pitchFamily="34" charset="0"/>
              </a:rPr>
              <a:t>routine attendance is strongly encouraged</a:t>
            </a:r>
            <a:r>
              <a:rPr lang="en-US" sz="1000" b="1" kern="100" dirty="0">
                <a:effectLst/>
                <a:latin typeface="Calibri" panose="020F0502020204030204" pitchFamily="34" charset="0"/>
                <a:ea typeface="Calibri" panose="020F0502020204030204" pitchFamily="34" charset="0"/>
                <a:cs typeface="Calibri" panose="020F0502020204030204" pitchFamily="34" charset="0"/>
              </a:rPr>
              <a:t> as content is updated on a regular basis.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1000" b="1" kern="100" dirty="0">
                <a:effectLst/>
                <a:latin typeface="Calibri" panose="020F0502020204030204" pitchFamily="34" charset="0"/>
                <a:ea typeface="Calibri" panose="020F0502020204030204" pitchFamily="34" charset="0"/>
                <a:cs typeface="Calibri" panose="020F0502020204030204" pitchFamily="34" charset="0"/>
              </a:rPr>
              <a:t>Resources and tools available to assist Health and Wellness Directors/File Review Coordinators in meeting applicant file review-related requirements will be shared.</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Aft>
                <a:spcPts val="8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Slide Number Placeholder 5">
            <a:extLst>
              <a:ext uri="{FF2B5EF4-FFF2-40B4-BE49-F238E27FC236}">
                <a16:creationId xmlns:a16="http://schemas.microsoft.com/office/drawing/2014/main" id="{4C0CD966-1FC8-F082-756E-894F1A8BAD7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a:t>
            </a:fld>
            <a:endParaRPr lang="en-US" sz="1200" dirty="0">
              <a:latin typeface="Arial" panose="020B0604020202020204" pitchFamily="34" charset="0"/>
              <a:cs typeface="Arial" panose="020B0604020202020204" pitchFamily="34" charset="0"/>
            </a:endParaRPr>
          </a:p>
        </p:txBody>
      </p:sp>
      <p:pic>
        <p:nvPicPr>
          <p:cNvPr id="6" name="Picture 5" descr="A red sign with white text&#10;&#10;Description automatically generated">
            <a:extLst>
              <a:ext uri="{FF2B5EF4-FFF2-40B4-BE49-F238E27FC236}">
                <a16:creationId xmlns:a16="http://schemas.microsoft.com/office/drawing/2014/main" id="{781C3DD4-D50B-14E3-6139-CA35130B47F6}"/>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2731841" y="162211"/>
            <a:ext cx="1294927" cy="994925"/>
          </a:xfrm>
          <a:prstGeom prst="rect">
            <a:avLst/>
          </a:prstGeom>
        </p:spPr>
      </p:pic>
    </p:spTree>
    <p:extLst>
      <p:ext uri="{BB962C8B-B14F-4D97-AF65-F5344CB8AC3E}">
        <p14:creationId xmlns:p14="http://schemas.microsoft.com/office/powerpoint/2010/main" val="792441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CB8A60-3BF7-A0CD-A269-2DBBE3BE27A6}"/>
              </a:ext>
            </a:extLst>
          </p:cNvPr>
          <p:cNvSpPr txBox="1"/>
          <p:nvPr/>
        </p:nvSpPr>
        <p:spPr>
          <a:xfrm>
            <a:off x="4406262" y="1584288"/>
            <a:ext cx="6915616" cy="2301656"/>
          </a:xfrm>
          <a:prstGeom prst="rect">
            <a:avLst/>
          </a:prstGeom>
          <a:noFill/>
        </p:spPr>
        <p:txBody>
          <a:bodyPr wrap="square">
            <a:spAutoFit/>
          </a:bodyPr>
          <a:lstStyle/>
          <a:p>
            <a:pPr marL="0" marR="0" indent="0">
              <a:lnSpc>
                <a:spcPct val="115000"/>
              </a:lnSpc>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I</a:t>
            </a:r>
            <a:r>
              <a:rPr lang="en-US" sz="1800" dirty="0">
                <a:effectLst/>
                <a:latin typeface="Arial" panose="020B0604020202020204" pitchFamily="34" charset="0"/>
                <a:ea typeface="Calibri" panose="020F0502020204030204" pitchFamily="34" charset="0"/>
                <a:cs typeface="Times New Roman" panose="02020603050405020304" pitchFamily="18" charset="0"/>
              </a:rPr>
              <a:t>f the applicant’s </a:t>
            </a:r>
            <a:r>
              <a:rPr lang="en-US" sz="1800" b="1" dirty="0">
                <a:effectLst/>
                <a:latin typeface="Arial" panose="020B0604020202020204" pitchFamily="34" charset="0"/>
                <a:ea typeface="Calibri" panose="020F0502020204030204" pitchFamily="34" charset="0"/>
                <a:cs typeface="Times New Roman" panose="02020603050405020304" pitchFamily="18" charset="0"/>
              </a:rPr>
              <a:t>health care needs exceed those of basic health care or the applicant poses a direct threat to others</a:t>
            </a:r>
            <a:r>
              <a:rPr lang="en-US" sz="1800" dirty="0">
                <a:effectLst/>
                <a:latin typeface="Arial" panose="020B0604020202020204" pitchFamily="34" charset="0"/>
                <a:ea typeface="Calibri" panose="020F0502020204030204" pitchFamily="34" charset="0"/>
                <a:cs typeface="Times New Roman" panose="02020603050405020304" pitchFamily="18" charset="0"/>
              </a:rPr>
              <a:t>, the </a:t>
            </a:r>
            <a:r>
              <a:rPr lang="en-US" sz="1800" b="1" dirty="0">
                <a:solidFill>
                  <a:srgbClr val="32669A"/>
                </a:solidFill>
                <a:effectLst/>
                <a:latin typeface="Arial" panose="020B0604020202020204" pitchFamily="34" charset="0"/>
                <a:ea typeface="Calibri" panose="020F0502020204030204" pitchFamily="34" charset="0"/>
                <a:cs typeface="Times New Roman" panose="02020603050405020304" pitchFamily="18" charset="0"/>
              </a:rPr>
              <a:t>center recommends denial of enrollment to the respective Regional Office</a:t>
            </a:r>
            <a:r>
              <a:rPr lang="en-US" sz="1800" dirty="0">
                <a:effectLst/>
                <a:latin typeface="Arial" panose="020B0604020202020204" pitchFamily="34" charset="0"/>
                <a:ea typeface="Calibri" panose="020F0502020204030204" pitchFamily="34" charset="0"/>
                <a:cs typeface="Times New Roman" panose="02020603050405020304" pitchFamily="18" charset="0"/>
              </a:rPr>
              <a:t> by flagging the applicant file in the Wellness and Accommodation Health E-Folder; </a:t>
            </a:r>
            <a:r>
              <a:rPr lang="en-US" sz="1800" b="1" dirty="0">
                <a:effectLst/>
                <a:latin typeface="Arial" panose="020B0604020202020204" pitchFamily="34" charset="0"/>
                <a:ea typeface="Calibri" panose="020F0502020204030204" pitchFamily="34" charset="0"/>
                <a:cs typeface="Times New Roman" panose="02020603050405020304" pitchFamily="18" charset="0"/>
              </a:rPr>
              <a:t>otherwise, the applicant is scheduled for enrollment </a:t>
            </a:r>
            <a:r>
              <a:rPr lang="en-US" sz="1800" dirty="0">
                <a:effectLst/>
                <a:latin typeface="Arial" panose="020B0604020202020204" pitchFamily="34" charset="0"/>
                <a:ea typeface="Calibri" panose="020F0502020204030204" pitchFamily="34" charset="0"/>
                <a:cs typeface="Times New Roman" panose="02020603050405020304" pitchFamily="18" charset="0"/>
              </a:rPr>
              <a:t>in the same manner as all other applicants.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ACAEC0D-FEC2-B7DA-0E26-6059173695C6}"/>
              </a:ext>
            </a:extLst>
          </p:cNvPr>
          <p:cNvSpPr txBox="1"/>
          <p:nvPr/>
        </p:nvSpPr>
        <p:spPr>
          <a:xfrm>
            <a:off x="4406263" y="3995550"/>
            <a:ext cx="7076680" cy="1881092"/>
          </a:xfrm>
          <a:prstGeom prst="rect">
            <a:avLst/>
          </a:prstGeom>
          <a:noFill/>
        </p:spPr>
        <p:txBody>
          <a:bodyPr wrap="square" rtlCol="0">
            <a:spAutoFit/>
          </a:bodyPr>
          <a:lstStyle/>
          <a:p>
            <a:pPr>
              <a:lnSpc>
                <a:spcPct val="109000"/>
              </a:lnSpc>
              <a:spcBef>
                <a:spcPts val="600"/>
              </a:spcBef>
            </a:pPr>
            <a:r>
              <a:rPr lang="en-US" dirty="0"/>
              <a:t>If </a:t>
            </a:r>
            <a:r>
              <a:rPr lang="en-US" b="1" dirty="0"/>
              <a:t>health records received during the first 90 days of enrollment</a:t>
            </a:r>
            <a:r>
              <a:rPr lang="en-US" dirty="0"/>
              <a:t> for an expedited applicant indicate that the expedited individual’s </a:t>
            </a:r>
            <a:r>
              <a:rPr lang="en-US" b="1" dirty="0"/>
              <a:t>health care needs may exceed those of basic health care or that the individual poses a direct threat to others</a:t>
            </a:r>
            <a:r>
              <a:rPr lang="en-US" dirty="0"/>
              <a:t>, </a:t>
            </a:r>
            <a:r>
              <a:rPr lang="en-US" b="1" dirty="0"/>
              <a:t>the </a:t>
            </a:r>
            <a:r>
              <a:rPr lang="en-US" b="1" dirty="0">
                <a:solidFill>
                  <a:srgbClr val="32669A"/>
                </a:solidFill>
              </a:rPr>
              <a:t>center follows the medical separation procedures </a:t>
            </a:r>
            <a:r>
              <a:rPr lang="en-US" b="1" dirty="0"/>
              <a:t>as outlined in Chapter 6, Section 6.2, R5</a:t>
            </a:r>
            <a:r>
              <a:rPr lang="en-US" dirty="0"/>
              <a:t>. </a:t>
            </a:r>
          </a:p>
        </p:txBody>
      </p:sp>
      <p:sp>
        <p:nvSpPr>
          <p:cNvPr id="6" name="직사각형 2">
            <a:extLst>
              <a:ext uri="{FF2B5EF4-FFF2-40B4-BE49-F238E27FC236}">
                <a16:creationId xmlns:a16="http://schemas.microsoft.com/office/drawing/2014/main" id="{EB4EBC63-F9DD-406B-5493-F570D0D47DCC}"/>
              </a:ext>
            </a:extLst>
          </p:cNvPr>
          <p:cNvSpPr/>
          <p:nvPr/>
        </p:nvSpPr>
        <p:spPr>
          <a:xfrm>
            <a:off x="908391" y="1647818"/>
            <a:ext cx="3365079" cy="1862458"/>
          </a:xfrm>
          <a:prstGeom prst="rec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32669A"/>
              </a:solidFill>
            </a:endParaRPr>
          </a:p>
        </p:txBody>
      </p:sp>
      <p:sp>
        <p:nvSpPr>
          <p:cNvPr id="7" name="TextBox 6">
            <a:extLst>
              <a:ext uri="{FF2B5EF4-FFF2-40B4-BE49-F238E27FC236}">
                <a16:creationId xmlns:a16="http://schemas.microsoft.com/office/drawing/2014/main" id="{6279C9E1-5971-A3DC-8379-CEF4CF200DDC}"/>
              </a:ext>
            </a:extLst>
          </p:cNvPr>
          <p:cNvSpPr txBox="1"/>
          <p:nvPr/>
        </p:nvSpPr>
        <p:spPr>
          <a:xfrm>
            <a:off x="870122" y="2255882"/>
            <a:ext cx="3357421" cy="646330"/>
          </a:xfrm>
          <a:prstGeom prst="rect">
            <a:avLst/>
          </a:prstGeom>
          <a:noFill/>
        </p:spPr>
        <p:txBody>
          <a:bodyPr wrap="square" rtlCol="0">
            <a:spAutoFit/>
          </a:bodyPr>
          <a:lstStyle/>
          <a:p>
            <a:pPr algn="ctr"/>
            <a:r>
              <a:rPr lang="en-US" altLang="ko-KR" b="1" dirty="0">
                <a:solidFill>
                  <a:schemeClr val="bg1"/>
                </a:solidFill>
              </a:rPr>
              <a:t>Health Care Needs/Direct Threat</a:t>
            </a:r>
            <a:endParaRPr lang="ko-KR" altLang="en-US" b="1" dirty="0">
              <a:solidFill>
                <a:schemeClr val="bg1"/>
              </a:solidFill>
            </a:endParaRPr>
          </a:p>
        </p:txBody>
      </p:sp>
      <p:sp>
        <p:nvSpPr>
          <p:cNvPr id="8" name="TextBox 7">
            <a:extLst>
              <a:ext uri="{FF2B5EF4-FFF2-40B4-BE49-F238E27FC236}">
                <a16:creationId xmlns:a16="http://schemas.microsoft.com/office/drawing/2014/main" id="{C338204F-5146-2D23-861D-EEA0A38123DA}"/>
              </a:ext>
            </a:extLst>
          </p:cNvPr>
          <p:cNvSpPr txBox="1"/>
          <p:nvPr/>
        </p:nvSpPr>
        <p:spPr>
          <a:xfrm>
            <a:off x="782320" y="797544"/>
            <a:ext cx="10700623" cy="646331"/>
          </a:xfrm>
          <a:prstGeom prst="rect">
            <a:avLst/>
          </a:prstGeom>
          <a:noFill/>
        </p:spPr>
        <p:txBody>
          <a:bodyPr wrap="square" rtlCol="0">
            <a:spAutoFit/>
          </a:bodyPr>
          <a:lstStyle/>
          <a:p>
            <a:pPr algn="ctr"/>
            <a:r>
              <a:rPr lang="en-US" altLang="ko-KR" sz="3600" dirty="0">
                <a:latin typeface="Arial" panose="020B0604020202020204" pitchFamily="34" charset="0"/>
                <a:cs typeface="Arial" panose="020B0604020202020204" pitchFamily="34" charset="0"/>
              </a:rPr>
              <a:t>Application </a:t>
            </a:r>
            <a:r>
              <a:rPr lang="en-US" altLang="ko-KR" sz="3600" dirty="0">
                <a:solidFill>
                  <a:srgbClr val="32669A"/>
                </a:solidFill>
                <a:latin typeface="Arial" panose="020B0604020202020204" pitchFamily="34" charset="0"/>
                <a:cs typeface="Arial" panose="020B0604020202020204" pitchFamily="34" charset="0"/>
              </a:rPr>
              <a:t>Outcomes</a:t>
            </a:r>
            <a:r>
              <a:rPr lang="en-US" altLang="ko-KR" sz="3600" dirty="0">
                <a:latin typeface="Arial" panose="020B0604020202020204" pitchFamily="34" charset="0"/>
                <a:cs typeface="Arial" panose="020B0604020202020204" pitchFamily="34" charset="0"/>
              </a:rPr>
              <a:t> for </a:t>
            </a:r>
            <a:r>
              <a:rPr lang="en-US" altLang="ko-KR" sz="3600" u="sng" dirty="0">
                <a:solidFill>
                  <a:srgbClr val="C00000"/>
                </a:solidFill>
                <a:latin typeface="Arial" panose="020B0604020202020204" pitchFamily="34" charset="0"/>
                <a:cs typeface="Arial" panose="020B0604020202020204" pitchFamily="34" charset="0"/>
              </a:rPr>
              <a:t>Expedited</a:t>
            </a:r>
            <a:r>
              <a:rPr lang="en-US" altLang="ko-KR" sz="3600" dirty="0">
                <a:solidFill>
                  <a:srgbClr val="32669A"/>
                </a:solidFill>
                <a:latin typeface="Arial" panose="020B0604020202020204" pitchFamily="34" charset="0"/>
                <a:cs typeface="Arial" panose="020B0604020202020204" pitchFamily="34" charset="0"/>
              </a:rPr>
              <a:t> </a:t>
            </a:r>
            <a:r>
              <a:rPr lang="en-US" altLang="ko-KR" sz="3600" dirty="0">
                <a:latin typeface="Arial" panose="020B0604020202020204" pitchFamily="34" charset="0"/>
                <a:cs typeface="Arial" panose="020B0604020202020204" pitchFamily="34" charset="0"/>
              </a:rPr>
              <a:t>Applicants </a:t>
            </a:r>
            <a:r>
              <a:rPr lang="en-US" altLang="ko-KR" dirty="0">
                <a:latin typeface="Arial" panose="020B0604020202020204" pitchFamily="34" charset="0"/>
                <a:cs typeface="Arial" panose="020B0604020202020204" pitchFamily="34" charset="0"/>
              </a:rPr>
              <a:t>(cont.)</a:t>
            </a:r>
            <a:endParaRPr lang="ko-KR" altLang="en-US" dirty="0">
              <a:latin typeface="Arial" panose="020B0604020202020204" pitchFamily="34" charset="0"/>
              <a:cs typeface="Arial" panose="020B0604020202020204" pitchFamily="34" charset="0"/>
            </a:endParaRPr>
          </a:p>
        </p:txBody>
      </p:sp>
      <p:sp>
        <p:nvSpPr>
          <p:cNvPr id="9" name="직사각형 2">
            <a:extLst>
              <a:ext uri="{FF2B5EF4-FFF2-40B4-BE49-F238E27FC236}">
                <a16:creationId xmlns:a16="http://schemas.microsoft.com/office/drawing/2014/main" id="{D6A9A1E4-4A85-1937-DC0C-C647C04A1146}"/>
              </a:ext>
            </a:extLst>
          </p:cNvPr>
          <p:cNvSpPr/>
          <p:nvPr/>
        </p:nvSpPr>
        <p:spPr>
          <a:xfrm>
            <a:off x="908391" y="4036435"/>
            <a:ext cx="3365079" cy="186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32669A"/>
              </a:solidFill>
            </a:endParaRPr>
          </a:p>
        </p:txBody>
      </p:sp>
      <p:sp>
        <p:nvSpPr>
          <p:cNvPr id="10" name="TextBox 9">
            <a:extLst>
              <a:ext uri="{FF2B5EF4-FFF2-40B4-BE49-F238E27FC236}">
                <a16:creationId xmlns:a16="http://schemas.microsoft.com/office/drawing/2014/main" id="{FBA304CB-BB3C-1886-FA0B-57833F95C4E9}"/>
              </a:ext>
            </a:extLst>
          </p:cNvPr>
          <p:cNvSpPr txBox="1"/>
          <p:nvPr/>
        </p:nvSpPr>
        <p:spPr>
          <a:xfrm>
            <a:off x="908391" y="4240378"/>
            <a:ext cx="3357421" cy="1477328"/>
          </a:xfrm>
          <a:prstGeom prst="rect">
            <a:avLst/>
          </a:prstGeom>
          <a:noFill/>
        </p:spPr>
        <p:txBody>
          <a:bodyPr wrap="square" rtlCol="0">
            <a:spAutoFit/>
          </a:bodyPr>
          <a:lstStyle/>
          <a:p>
            <a:pPr algn="ctr"/>
            <a:r>
              <a:rPr lang="en-US" altLang="ko-KR" b="1" dirty="0">
                <a:solidFill>
                  <a:schemeClr val="bg1"/>
                </a:solidFill>
              </a:rPr>
              <a:t>Health Care Needs/Direct Threat and Health and Medical Documentation Received During First 90 Days of Enrollment</a:t>
            </a:r>
            <a:endParaRPr lang="ko-KR" altLang="en-US" b="1" dirty="0">
              <a:solidFill>
                <a:schemeClr val="bg1"/>
              </a:solidFill>
            </a:endParaRPr>
          </a:p>
        </p:txBody>
      </p:sp>
      <p:sp>
        <p:nvSpPr>
          <p:cNvPr id="11" name="Slide Number Placeholder 5">
            <a:extLst>
              <a:ext uri="{FF2B5EF4-FFF2-40B4-BE49-F238E27FC236}">
                <a16:creationId xmlns:a16="http://schemas.microsoft.com/office/drawing/2014/main" id="{2B019D58-86DF-CCB5-533D-38044CF1992B}"/>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20</a:t>
            </a:fld>
            <a:endParaRPr lang="en-US"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74F3979-3406-9913-BAC6-CAFD64D78785}"/>
              </a:ext>
            </a:extLst>
          </p:cNvPr>
          <p:cNvSpPr txBox="1"/>
          <p:nvPr/>
        </p:nvSpPr>
        <p:spPr>
          <a:xfrm>
            <a:off x="1331416" y="5983954"/>
            <a:ext cx="9617937" cy="584775"/>
          </a:xfrm>
          <a:prstGeom prst="rect">
            <a:avLst/>
          </a:prstGeom>
          <a:noFill/>
        </p:spPr>
        <p:txBody>
          <a:bodyPr wrap="square">
            <a:spAutoFit/>
          </a:bodyPr>
          <a:lstStyle/>
          <a:p>
            <a:pPr algn="ctr"/>
            <a:r>
              <a:rPr lang="en-US" sz="1600" i="1" dirty="0"/>
              <a:t>Reminder: “New Information” recommendations are processed as outlined in PRH 1.5 and are treated differently than “initial” ineligibility determinations for an expedited applicant. See slides 6-8.</a:t>
            </a:r>
          </a:p>
        </p:txBody>
      </p:sp>
    </p:spTree>
    <p:extLst>
      <p:ext uri="{BB962C8B-B14F-4D97-AF65-F5344CB8AC3E}">
        <p14:creationId xmlns:p14="http://schemas.microsoft.com/office/powerpoint/2010/main" val="327620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lose-up of a calculator&#10;&#10;Description automatically generated with low confidence">
            <a:extLst>
              <a:ext uri="{FF2B5EF4-FFF2-40B4-BE49-F238E27FC236}">
                <a16:creationId xmlns:a16="http://schemas.microsoft.com/office/drawing/2014/main" id="{FA65562A-AE7A-103A-2917-CB5838585B59}"/>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18" name="Flowchart: Document 17"/>
          <p:cNvSpPr/>
          <p:nvPr/>
        </p:nvSpPr>
        <p:spPr>
          <a:xfrm rot="5400000">
            <a:off x="8316687" y="653144"/>
            <a:ext cx="2569024" cy="5181600"/>
          </a:xfrm>
          <a:prstGeom prst="flowChartDocumen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55752" y="266218"/>
            <a:ext cx="215444" cy="6449205"/>
            <a:chOff x="155752" y="266218"/>
            <a:chExt cx="215444" cy="6449205"/>
          </a:xfrm>
        </p:grpSpPr>
        <p:sp>
          <p:nvSpPr>
            <p:cNvPr id="10" name="TextBox 9"/>
            <p:cNvSpPr txBox="1"/>
            <p:nvPr/>
          </p:nvSpPr>
          <p:spPr>
            <a:xfrm rot="16200000">
              <a:off x="-200756" y="6143472"/>
              <a:ext cx="928459" cy="215444"/>
            </a:xfrm>
            <a:prstGeom prst="rect">
              <a:avLst/>
            </a:prstGeom>
            <a:noFill/>
          </p:spPr>
          <p:txBody>
            <a:bodyPr wrap="none" rtlCol="0">
              <a:spAutoFit/>
            </a:bodyPr>
            <a:lstStyle/>
            <a:p>
              <a:r>
                <a:rPr lang="en-US" altLang="ko-KR" sz="800" spc="600">
                  <a:solidFill>
                    <a:srgbClr val="768288"/>
                  </a:solidFill>
                  <a:latin typeface="Palatino Linotype" panose="02040502050505030304" pitchFamily="18" charset="0"/>
                </a:rPr>
                <a:t>Policy</a:t>
              </a:r>
              <a:endParaRPr lang="en-US" sz="800" spc="600">
                <a:solidFill>
                  <a:srgbClr val="768288"/>
                </a:solidFill>
                <a:latin typeface="Palatino Linotype" panose="02040502050505030304" pitchFamily="18" charset="0"/>
              </a:endParaRPr>
            </a:p>
          </p:txBody>
        </p:sp>
        <p:cxnSp>
          <p:nvCxnSpPr>
            <p:cNvPr id="11" name="Straight Connector 10"/>
            <p:cNvCxnSpPr>
              <a:stCxn id="10" idx="3"/>
            </p:cNvCxnSpPr>
            <p:nvPr/>
          </p:nvCxnSpPr>
          <p:spPr>
            <a:xfrm flipV="1">
              <a:off x="263473" y="266218"/>
              <a:ext cx="0" cy="5520747"/>
            </a:xfrm>
            <a:prstGeom prst="line">
              <a:avLst/>
            </a:prstGeom>
            <a:ln>
              <a:solidFill>
                <a:srgbClr val="CFC6A5"/>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411704" y="140430"/>
            <a:ext cx="6626980" cy="215444"/>
            <a:chOff x="5411704" y="140430"/>
            <a:chExt cx="6626980" cy="215444"/>
          </a:xfrm>
        </p:grpSpPr>
        <p:sp>
          <p:nvSpPr>
            <p:cNvPr id="13" name="TextBox 12"/>
            <p:cNvSpPr txBox="1"/>
            <p:nvPr/>
          </p:nvSpPr>
          <p:spPr>
            <a:xfrm>
              <a:off x="11110225" y="140430"/>
              <a:ext cx="928459" cy="215444"/>
            </a:xfrm>
            <a:prstGeom prst="rect">
              <a:avLst/>
            </a:prstGeom>
            <a:noFill/>
          </p:spPr>
          <p:txBody>
            <a:bodyPr wrap="none" rtlCol="0">
              <a:spAutoFit/>
            </a:bodyPr>
            <a:lstStyle/>
            <a:p>
              <a:r>
                <a:rPr lang="en-US" altLang="ko-KR" sz="800" spc="600">
                  <a:solidFill>
                    <a:srgbClr val="768288"/>
                  </a:solidFill>
                  <a:latin typeface="Palatino Linotype" panose="02040502050505030304" pitchFamily="18" charset="0"/>
                </a:rPr>
                <a:t>Policy</a:t>
              </a:r>
              <a:endParaRPr lang="en-US" sz="800" spc="600">
                <a:solidFill>
                  <a:srgbClr val="768288"/>
                </a:solidFill>
                <a:latin typeface="Palatino Linotype" panose="02040502050505030304" pitchFamily="18" charset="0"/>
              </a:endParaRPr>
            </a:p>
          </p:txBody>
        </p:sp>
        <p:cxnSp>
          <p:nvCxnSpPr>
            <p:cNvPr id="14" name="Straight Connector 13"/>
            <p:cNvCxnSpPr>
              <a:cxnSpLocks/>
            </p:cNvCxnSpPr>
            <p:nvPr/>
          </p:nvCxnSpPr>
          <p:spPr>
            <a:xfrm rot="5400000" flipV="1">
              <a:off x="8200531" y="-2540674"/>
              <a:ext cx="0" cy="5577653"/>
            </a:xfrm>
            <a:prstGeom prst="line">
              <a:avLst/>
            </a:prstGeom>
            <a:ln>
              <a:solidFill>
                <a:srgbClr val="CFC6A5"/>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663287" y="5023212"/>
            <a:ext cx="10711445" cy="1077218"/>
          </a:xfrm>
          <a:prstGeom prst="rect">
            <a:avLst/>
          </a:prstGeom>
          <a:noFill/>
        </p:spPr>
        <p:txBody>
          <a:bodyPr wrap="square" rtlCol="0">
            <a:spAutoFit/>
          </a:bodyPr>
          <a:lstStyle/>
          <a:p>
            <a:pPr algn="ctr"/>
            <a:r>
              <a:rPr lang="en-US" altLang="ko-KR" sz="3200">
                <a:solidFill>
                  <a:srgbClr val="32669A"/>
                </a:solidFill>
                <a:latin typeface="ParmaPetit" panose="02000506090000020003" pitchFamily="2" charset="0"/>
              </a:rPr>
              <a:t>Applicant File Review, Referral to Alternate Center and </a:t>
            </a:r>
          </a:p>
          <a:p>
            <a:pPr algn="ctr"/>
            <a:r>
              <a:rPr lang="en-US" altLang="ko-KR" sz="3200">
                <a:solidFill>
                  <a:srgbClr val="32669A"/>
                </a:solidFill>
                <a:latin typeface="ParmaPetit" panose="02000506090000020003" pitchFamily="2" charset="0"/>
              </a:rPr>
              <a:t>Appeal of Denials of Enrollment </a:t>
            </a:r>
            <a:endParaRPr lang="ko-KR" altLang="en-US" sz="3200">
              <a:solidFill>
                <a:srgbClr val="32669A"/>
              </a:solidFill>
              <a:latin typeface="ParmaPetit" panose="02000506090000020003" pitchFamily="2" charset="0"/>
            </a:endParaRPr>
          </a:p>
        </p:txBody>
      </p:sp>
      <p:sp>
        <p:nvSpPr>
          <p:cNvPr id="2" name="TextBox 1">
            <a:extLst>
              <a:ext uri="{FF2B5EF4-FFF2-40B4-BE49-F238E27FC236}">
                <a16:creationId xmlns:a16="http://schemas.microsoft.com/office/drawing/2014/main" id="{9F8D26BA-AEF1-B60C-E2C1-DAD081590140}"/>
              </a:ext>
            </a:extLst>
          </p:cNvPr>
          <p:cNvSpPr txBox="1"/>
          <p:nvPr/>
        </p:nvSpPr>
        <p:spPr>
          <a:xfrm>
            <a:off x="7174940" y="2795289"/>
            <a:ext cx="4399514" cy="830997"/>
          </a:xfrm>
          <a:prstGeom prst="rect">
            <a:avLst/>
          </a:prstGeom>
          <a:noFill/>
        </p:spPr>
        <p:txBody>
          <a:bodyPr wrap="square" rtlCol="0">
            <a:spAutoFit/>
          </a:bodyPr>
          <a:lstStyle/>
          <a:p>
            <a:pPr algn="r"/>
            <a:r>
              <a:rPr lang="en-US" altLang="ko-KR" sz="4800">
                <a:solidFill>
                  <a:schemeClr val="bg1"/>
                </a:solidFill>
                <a:latin typeface="ParmaPetit" panose="02000506090000020003" pitchFamily="2" charset="0"/>
              </a:rPr>
              <a:t>Timelines</a:t>
            </a:r>
            <a:endParaRPr lang="ko-KR" altLang="en-US" sz="4800">
              <a:solidFill>
                <a:schemeClr val="bg1"/>
              </a:solidFill>
              <a:latin typeface="ParmaPetit" panose="02000506090000020003" pitchFamily="2" charset="0"/>
            </a:endParaRPr>
          </a:p>
        </p:txBody>
      </p:sp>
      <p:sp>
        <p:nvSpPr>
          <p:cNvPr id="15" name="Slide Number Placeholder 5">
            <a:extLst>
              <a:ext uri="{FF2B5EF4-FFF2-40B4-BE49-F238E27FC236}">
                <a16:creationId xmlns:a16="http://schemas.microsoft.com/office/drawing/2014/main" id="{FBF0143D-7517-038B-5EB7-41A8B20FBCB5}"/>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21</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4932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336AC5A-F5D8-8E96-3F68-41CD23F1D935}"/>
              </a:ext>
            </a:extLst>
          </p:cNvPr>
          <p:cNvGrpSpPr/>
          <p:nvPr/>
        </p:nvGrpSpPr>
        <p:grpSpPr>
          <a:xfrm>
            <a:off x="2778369" y="817110"/>
            <a:ext cx="8705402" cy="5413705"/>
            <a:chOff x="954407" y="231336"/>
            <a:chExt cx="10013548" cy="6161626"/>
          </a:xfrm>
        </p:grpSpPr>
        <p:pic>
          <p:nvPicPr>
            <p:cNvPr id="10" name="Picture 9">
              <a:extLst>
                <a:ext uri="{FF2B5EF4-FFF2-40B4-BE49-F238E27FC236}">
                  <a16:creationId xmlns:a16="http://schemas.microsoft.com/office/drawing/2014/main" id="{A14F6A08-FECC-D956-44FD-B12F3972719E}"/>
                </a:ext>
              </a:extLst>
            </p:cNvPr>
            <p:cNvPicPr>
              <a:picLocks noChangeAspect="1"/>
            </p:cNvPicPr>
            <p:nvPr/>
          </p:nvPicPr>
          <p:blipFill>
            <a:blip r:embed="rId3"/>
            <a:srcRect b="3644"/>
            <a:stretch/>
          </p:blipFill>
          <p:spPr>
            <a:xfrm>
              <a:off x="1038237" y="231336"/>
              <a:ext cx="9845893" cy="4332373"/>
            </a:xfrm>
            <a:prstGeom prst="rect">
              <a:avLst/>
            </a:prstGeom>
          </p:spPr>
        </p:pic>
        <p:pic>
          <p:nvPicPr>
            <p:cNvPr id="14" name="Picture 13">
              <a:extLst>
                <a:ext uri="{FF2B5EF4-FFF2-40B4-BE49-F238E27FC236}">
                  <a16:creationId xmlns:a16="http://schemas.microsoft.com/office/drawing/2014/main" id="{C0A30006-6509-0421-837E-72F0BFE56077}"/>
                </a:ext>
              </a:extLst>
            </p:cNvPr>
            <p:cNvPicPr>
              <a:picLocks noChangeAspect="1"/>
            </p:cNvPicPr>
            <p:nvPr/>
          </p:nvPicPr>
          <p:blipFill>
            <a:blip r:embed="rId4"/>
            <a:srcRect t="4031"/>
            <a:stretch/>
          </p:blipFill>
          <p:spPr>
            <a:xfrm>
              <a:off x="954407" y="4520702"/>
              <a:ext cx="10013548" cy="1872260"/>
            </a:xfrm>
            <a:prstGeom prst="rect">
              <a:avLst/>
            </a:prstGeom>
          </p:spPr>
        </p:pic>
        <p:sp>
          <p:nvSpPr>
            <p:cNvPr id="15" name="Rectangle 14">
              <a:extLst>
                <a:ext uri="{FF2B5EF4-FFF2-40B4-BE49-F238E27FC236}">
                  <a16:creationId xmlns:a16="http://schemas.microsoft.com/office/drawing/2014/main" id="{FF67FA96-3497-578F-DD98-A797780AF4FF}"/>
                </a:ext>
              </a:extLst>
            </p:cNvPr>
            <p:cNvSpPr/>
            <p:nvPr/>
          </p:nvSpPr>
          <p:spPr>
            <a:xfrm>
              <a:off x="9161362" y="827590"/>
              <a:ext cx="1487347" cy="885463"/>
            </a:xfrm>
            <a:prstGeom prst="rect">
              <a:avLst/>
            </a:prstGeom>
            <a:solidFill>
              <a:srgbClr val="FF0000">
                <a:alpha val="4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97C76E2-F5F8-521C-AF8E-7A77F3367A40}"/>
                </a:ext>
              </a:extLst>
            </p:cNvPr>
            <p:cNvSpPr/>
            <p:nvPr/>
          </p:nvSpPr>
          <p:spPr>
            <a:xfrm>
              <a:off x="9161361" y="3294184"/>
              <a:ext cx="1487347" cy="1172307"/>
            </a:xfrm>
            <a:prstGeom prst="rect">
              <a:avLst/>
            </a:prstGeom>
            <a:solidFill>
              <a:srgbClr val="FF0000">
                <a:alpha val="4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CB58A8C-A793-7446-F676-9C9F88B7BA60}"/>
                </a:ext>
              </a:extLst>
            </p:cNvPr>
            <p:cNvSpPr/>
            <p:nvPr/>
          </p:nvSpPr>
          <p:spPr>
            <a:xfrm>
              <a:off x="9161360" y="5478680"/>
              <a:ext cx="1487347" cy="568942"/>
            </a:xfrm>
            <a:prstGeom prst="rect">
              <a:avLst/>
            </a:prstGeom>
            <a:solidFill>
              <a:srgbClr val="FF0000">
                <a:alpha val="4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1" name="Slide Number Placeholder 5">
            <a:extLst>
              <a:ext uri="{FF2B5EF4-FFF2-40B4-BE49-F238E27FC236}">
                <a16:creationId xmlns:a16="http://schemas.microsoft.com/office/drawing/2014/main" id="{5C5F82FE-46F0-890F-7FC3-B83470628785}"/>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22</a:t>
            </a:fld>
            <a:endParaRPr lang="en-US" sz="12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C98CCEC-4008-C1EF-3339-A193207B854F}"/>
              </a:ext>
            </a:extLst>
          </p:cNvPr>
          <p:cNvSpPr txBox="1"/>
          <p:nvPr/>
        </p:nvSpPr>
        <p:spPr>
          <a:xfrm>
            <a:off x="544538" y="1090236"/>
            <a:ext cx="2306710" cy="4524315"/>
          </a:xfrm>
          <a:prstGeom prst="rect">
            <a:avLst/>
          </a:prstGeom>
          <a:noFill/>
        </p:spPr>
        <p:txBody>
          <a:bodyPr wrap="square" rtlCol="0">
            <a:spAutoFit/>
          </a:bodyPr>
          <a:lstStyle/>
          <a:p>
            <a:pPr algn="ctr" eaLnBrk="0" hangingPunct="0"/>
            <a:r>
              <a:rPr lang="en-US" altLang="ko-KR" sz="3600" dirty="0">
                <a:latin typeface="Arial" panose="020B0604020202020204" pitchFamily="34" charset="0"/>
                <a:cs typeface="Arial" panose="020B0604020202020204" pitchFamily="34" charset="0"/>
              </a:rPr>
              <a:t>Timelines for </a:t>
            </a:r>
            <a:r>
              <a:rPr lang="en-US" altLang="ko-KR" sz="3600" dirty="0">
                <a:solidFill>
                  <a:srgbClr val="32669A"/>
                </a:solidFill>
                <a:latin typeface="Arial" panose="020B0604020202020204" pitchFamily="34" charset="0"/>
                <a:cs typeface="Arial" panose="020B0604020202020204" pitchFamily="34" charset="0"/>
              </a:rPr>
              <a:t>Applicant </a:t>
            </a:r>
            <a:r>
              <a:rPr lang="en-US" altLang="ko-KR" sz="3600" dirty="0">
                <a:latin typeface="Arial" panose="020B0604020202020204" pitchFamily="34" charset="0"/>
                <a:cs typeface="Arial" panose="020B0604020202020204" pitchFamily="34" charset="0"/>
              </a:rPr>
              <a:t>and </a:t>
            </a:r>
            <a:r>
              <a:rPr lang="en-US" altLang="ko-KR" sz="3600" dirty="0">
                <a:solidFill>
                  <a:srgbClr val="32669A"/>
                </a:solidFill>
                <a:latin typeface="Arial" panose="020B0604020202020204" pitchFamily="34" charset="0"/>
                <a:cs typeface="Arial" panose="020B0604020202020204" pitchFamily="34" charset="0"/>
              </a:rPr>
              <a:t>Expedited Applicant </a:t>
            </a:r>
            <a:r>
              <a:rPr lang="en-US" altLang="ko-KR" sz="3600" dirty="0">
                <a:latin typeface="Arial" panose="020B0604020202020204" pitchFamily="34" charset="0"/>
                <a:cs typeface="Arial" panose="020B0604020202020204" pitchFamily="34" charset="0"/>
              </a:rPr>
              <a:t>File Review</a:t>
            </a:r>
            <a:endParaRPr lang="ko-KR" altLang="en-US" sz="3600" dirty="0">
              <a:latin typeface="Arial" panose="020B0604020202020204" pitchFamily="34" charset="0"/>
              <a:cs typeface="Arial" panose="020B0604020202020204" pitchFamily="34" charset="0"/>
            </a:endParaRPr>
          </a:p>
        </p:txBody>
      </p:sp>
      <p:pic>
        <p:nvPicPr>
          <p:cNvPr id="2" name="Picture 1" descr="A red starburst with white text&#10;&#10;Description automatically generated">
            <a:extLst>
              <a:ext uri="{FF2B5EF4-FFF2-40B4-BE49-F238E27FC236}">
                <a16:creationId xmlns:a16="http://schemas.microsoft.com/office/drawing/2014/main" id="{D87A7A7F-2F06-DCAD-3DE6-A60350584D9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33802" y="183843"/>
            <a:ext cx="1094601" cy="906393"/>
          </a:xfrm>
          <a:prstGeom prst="rect">
            <a:avLst/>
          </a:prstGeom>
        </p:spPr>
      </p:pic>
    </p:spTree>
    <p:extLst>
      <p:ext uri="{BB962C8B-B14F-4D97-AF65-F5344CB8AC3E}">
        <p14:creationId xmlns:p14="http://schemas.microsoft.com/office/powerpoint/2010/main" val="56646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descr="A pen on a piece of paper&#10;&#10;Description automatically generated with medium confidence">
            <a:extLst>
              <a:ext uri="{FF2B5EF4-FFF2-40B4-BE49-F238E27FC236}">
                <a16:creationId xmlns:a16="http://schemas.microsoft.com/office/drawing/2014/main" id="{C8830DC3-D4E8-AC6F-1F08-912D333902B7}"/>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0" y="2335823"/>
            <a:ext cx="9741491" cy="1880561"/>
          </a:xfrm>
        </p:spPr>
      </p:pic>
      <p:sp>
        <p:nvSpPr>
          <p:cNvPr id="18" name="Flowchart: Document 17"/>
          <p:cNvSpPr/>
          <p:nvPr/>
        </p:nvSpPr>
        <p:spPr>
          <a:xfrm rot="5400000">
            <a:off x="8316687" y="653144"/>
            <a:ext cx="2569024" cy="5181600"/>
          </a:xfrm>
          <a:prstGeom prst="flowChartDocumen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55752" y="266218"/>
            <a:ext cx="215444" cy="6449205"/>
            <a:chOff x="155752" y="266218"/>
            <a:chExt cx="215444" cy="6449205"/>
          </a:xfrm>
        </p:grpSpPr>
        <p:sp>
          <p:nvSpPr>
            <p:cNvPr id="10" name="TextBox 9"/>
            <p:cNvSpPr txBox="1"/>
            <p:nvPr/>
          </p:nvSpPr>
          <p:spPr>
            <a:xfrm rot="16200000">
              <a:off x="-200756" y="6143472"/>
              <a:ext cx="928459" cy="215444"/>
            </a:xfrm>
            <a:prstGeom prst="rect">
              <a:avLst/>
            </a:prstGeom>
            <a:noFill/>
          </p:spPr>
          <p:txBody>
            <a:bodyPr wrap="none" rtlCol="0">
              <a:spAutoFit/>
            </a:bodyPr>
            <a:lstStyle/>
            <a:p>
              <a:r>
                <a:rPr lang="en-US" altLang="ko-KR" sz="800" spc="600">
                  <a:solidFill>
                    <a:srgbClr val="768288"/>
                  </a:solidFill>
                  <a:latin typeface="Palatino Linotype" panose="02040502050505030304" pitchFamily="18" charset="0"/>
                </a:rPr>
                <a:t>Policy</a:t>
              </a:r>
              <a:endParaRPr lang="en-US" sz="800" spc="600">
                <a:solidFill>
                  <a:srgbClr val="768288"/>
                </a:solidFill>
                <a:latin typeface="Palatino Linotype" panose="02040502050505030304" pitchFamily="18" charset="0"/>
              </a:endParaRPr>
            </a:p>
          </p:txBody>
        </p:sp>
        <p:cxnSp>
          <p:nvCxnSpPr>
            <p:cNvPr id="11" name="Straight Connector 10"/>
            <p:cNvCxnSpPr>
              <a:stCxn id="10" idx="3"/>
            </p:cNvCxnSpPr>
            <p:nvPr/>
          </p:nvCxnSpPr>
          <p:spPr>
            <a:xfrm flipV="1">
              <a:off x="263473" y="266218"/>
              <a:ext cx="0" cy="5520747"/>
            </a:xfrm>
            <a:prstGeom prst="line">
              <a:avLst/>
            </a:prstGeom>
            <a:ln>
              <a:solidFill>
                <a:srgbClr val="CFC6A5"/>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411704" y="140430"/>
            <a:ext cx="6626980" cy="215444"/>
            <a:chOff x="5411704" y="140430"/>
            <a:chExt cx="6626980" cy="215444"/>
          </a:xfrm>
        </p:grpSpPr>
        <p:sp>
          <p:nvSpPr>
            <p:cNvPr id="13" name="TextBox 12"/>
            <p:cNvSpPr txBox="1"/>
            <p:nvPr/>
          </p:nvSpPr>
          <p:spPr>
            <a:xfrm>
              <a:off x="11110225" y="140430"/>
              <a:ext cx="928459" cy="215444"/>
            </a:xfrm>
            <a:prstGeom prst="rect">
              <a:avLst/>
            </a:prstGeom>
            <a:noFill/>
          </p:spPr>
          <p:txBody>
            <a:bodyPr wrap="none" rtlCol="0">
              <a:spAutoFit/>
            </a:bodyPr>
            <a:lstStyle/>
            <a:p>
              <a:r>
                <a:rPr lang="en-US" altLang="ko-KR" sz="800" spc="600">
                  <a:solidFill>
                    <a:srgbClr val="768288"/>
                  </a:solidFill>
                  <a:latin typeface="Palatino Linotype" panose="02040502050505030304" pitchFamily="18" charset="0"/>
                </a:rPr>
                <a:t>Policy</a:t>
              </a:r>
              <a:endParaRPr lang="en-US" sz="800" spc="600">
                <a:solidFill>
                  <a:srgbClr val="768288"/>
                </a:solidFill>
                <a:latin typeface="Palatino Linotype" panose="02040502050505030304" pitchFamily="18" charset="0"/>
              </a:endParaRPr>
            </a:p>
          </p:txBody>
        </p:sp>
        <p:cxnSp>
          <p:nvCxnSpPr>
            <p:cNvPr id="14" name="Straight Connector 13"/>
            <p:cNvCxnSpPr>
              <a:cxnSpLocks/>
            </p:cNvCxnSpPr>
            <p:nvPr/>
          </p:nvCxnSpPr>
          <p:spPr>
            <a:xfrm rot="5400000" flipV="1">
              <a:off x="8200531" y="-2540674"/>
              <a:ext cx="0" cy="5577653"/>
            </a:xfrm>
            <a:prstGeom prst="line">
              <a:avLst/>
            </a:prstGeom>
            <a:ln>
              <a:solidFill>
                <a:srgbClr val="CFC6A5"/>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7541734" y="1998369"/>
            <a:ext cx="4399514" cy="2308324"/>
          </a:xfrm>
          <a:prstGeom prst="rect">
            <a:avLst/>
          </a:prstGeom>
          <a:noFill/>
        </p:spPr>
        <p:txBody>
          <a:bodyPr wrap="square" rtlCol="0">
            <a:spAutoFit/>
          </a:bodyPr>
          <a:lstStyle/>
          <a:p>
            <a:pPr algn="r"/>
            <a:r>
              <a:rPr lang="en-US" altLang="ko-KR" sz="4800">
                <a:solidFill>
                  <a:schemeClr val="bg1"/>
                </a:solidFill>
                <a:latin typeface="ParmaPetit" panose="02000506090000020003" pitchFamily="2" charset="0"/>
              </a:rPr>
              <a:t>Standard Operating Procedure</a:t>
            </a:r>
            <a:endParaRPr lang="ko-KR" altLang="en-US" sz="4800">
              <a:solidFill>
                <a:schemeClr val="bg1"/>
              </a:solidFill>
              <a:latin typeface="ParmaPetit" panose="02000506090000020003" pitchFamily="2" charset="0"/>
            </a:endParaRPr>
          </a:p>
        </p:txBody>
      </p:sp>
      <p:sp>
        <p:nvSpPr>
          <p:cNvPr id="6" name="TextBox 5"/>
          <p:cNvSpPr txBox="1"/>
          <p:nvPr/>
        </p:nvSpPr>
        <p:spPr>
          <a:xfrm>
            <a:off x="663287" y="5023212"/>
            <a:ext cx="5947299" cy="584775"/>
          </a:xfrm>
          <a:prstGeom prst="rect">
            <a:avLst/>
          </a:prstGeom>
          <a:noFill/>
        </p:spPr>
        <p:txBody>
          <a:bodyPr wrap="square" rtlCol="0">
            <a:spAutoFit/>
          </a:bodyPr>
          <a:lstStyle/>
          <a:p>
            <a:pPr algn="ctr"/>
            <a:r>
              <a:rPr lang="en-US" altLang="ko-KR" sz="3200">
                <a:solidFill>
                  <a:schemeClr val="accent1"/>
                </a:solidFill>
                <a:latin typeface="ParmaPetit" panose="02000506090000020003" pitchFamily="2" charset="0"/>
              </a:rPr>
              <a:t>Center Applicant File Review</a:t>
            </a:r>
            <a:endParaRPr lang="ko-KR" altLang="en-US" sz="3200">
              <a:solidFill>
                <a:schemeClr val="accent1"/>
              </a:solidFill>
              <a:latin typeface="ParmaPetit" panose="02000506090000020003" pitchFamily="2" charset="0"/>
            </a:endParaRPr>
          </a:p>
        </p:txBody>
      </p:sp>
      <p:sp>
        <p:nvSpPr>
          <p:cNvPr id="2" name="Slide Number Placeholder 5">
            <a:extLst>
              <a:ext uri="{FF2B5EF4-FFF2-40B4-BE49-F238E27FC236}">
                <a16:creationId xmlns:a16="http://schemas.microsoft.com/office/drawing/2014/main" id="{DE8EF092-01B2-7811-7A22-6EC370FFDC61}"/>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23</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3358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E906CBE1-DA0A-2670-879B-76275E1EE784}"/>
              </a:ext>
            </a:extLst>
          </p:cNvPr>
          <p:cNvSpPr/>
          <p:nvPr/>
        </p:nvSpPr>
        <p:spPr>
          <a:xfrm>
            <a:off x="729626" y="364806"/>
            <a:ext cx="10338405" cy="892552"/>
          </a:xfrm>
          <a:prstGeom prst="rect">
            <a:avLst/>
          </a:prstGeom>
        </p:spPr>
        <p:txBody>
          <a:bodyPr wrap="square">
            <a:spAutoFit/>
          </a:bodyPr>
          <a:lstStyle/>
          <a:p>
            <a:pPr lvl="0" algn="ctr"/>
            <a:r>
              <a:rPr lang="en-US" altLang="ko-KR" sz="3200" dirty="0">
                <a:latin typeface="Arial" panose="020B0604020202020204" pitchFamily="34" charset="0"/>
                <a:ea typeface="맑은 고딕" panose="020B0503020000020004" pitchFamily="50" charset="-127"/>
                <a:cs typeface="Arial" panose="020B0604020202020204" pitchFamily="34" charset="0"/>
              </a:rPr>
              <a:t>AFR</a:t>
            </a:r>
            <a:r>
              <a:rPr lang="en-US" altLang="ko-KR" sz="3200" dirty="0">
                <a:solidFill>
                  <a:schemeClr val="tx2"/>
                </a:solidFill>
                <a:latin typeface="Arial" panose="020B0604020202020204" pitchFamily="34" charset="0"/>
                <a:ea typeface="맑은 고딕" panose="020B0503020000020004" pitchFamily="50" charset="-127"/>
                <a:cs typeface="Arial" panose="020B0604020202020204" pitchFamily="34" charset="0"/>
              </a:rPr>
              <a:t> </a:t>
            </a:r>
            <a:r>
              <a:rPr lang="en-US" altLang="ko-KR" sz="3200" dirty="0">
                <a:solidFill>
                  <a:srgbClr val="32669A"/>
                </a:solidFill>
                <a:latin typeface="Arial" panose="020B0604020202020204" pitchFamily="34" charset="0"/>
                <a:ea typeface="맑은 고딕" panose="020B0503020000020004" pitchFamily="50" charset="-127"/>
                <a:cs typeface="Arial" panose="020B0604020202020204" pitchFamily="34" charset="0"/>
              </a:rPr>
              <a:t>Standing Operating Procedure (SOP)</a:t>
            </a:r>
          </a:p>
          <a:p>
            <a:pPr lvl="0" algn="ctr"/>
            <a:r>
              <a:rPr lang="en-US" altLang="ko-KR" sz="2000" dirty="0">
                <a:latin typeface="Arial" panose="020B0604020202020204" pitchFamily="34" charset="0"/>
                <a:ea typeface="맑은 고딕" panose="020B0503020000020004" pitchFamily="50" charset="-127"/>
                <a:cs typeface="Arial" panose="020B0604020202020204" pitchFamily="34" charset="0"/>
              </a:rPr>
              <a:t>PRH Chapter 1: 1.5(R2) and Exhibit 5-1</a:t>
            </a:r>
          </a:p>
        </p:txBody>
      </p:sp>
      <p:grpSp>
        <p:nvGrpSpPr>
          <p:cNvPr id="11" name="그룹 10">
            <a:extLst>
              <a:ext uri="{FF2B5EF4-FFF2-40B4-BE49-F238E27FC236}">
                <a16:creationId xmlns:a16="http://schemas.microsoft.com/office/drawing/2014/main" id="{92CA34E8-1203-314A-C867-D92BE14AE6A1}"/>
              </a:ext>
            </a:extLst>
          </p:cNvPr>
          <p:cNvGrpSpPr/>
          <p:nvPr/>
        </p:nvGrpSpPr>
        <p:grpSpPr>
          <a:xfrm>
            <a:off x="10457714" y="5649479"/>
            <a:ext cx="1291833" cy="1038223"/>
            <a:chOff x="9199186" y="2690216"/>
            <a:chExt cx="536654" cy="431299"/>
          </a:xfrm>
          <a:solidFill>
            <a:schemeClr val="bg1"/>
          </a:solidFill>
        </p:grpSpPr>
        <p:sp>
          <p:nvSpPr>
            <p:cNvPr id="12" name="Freeform 97">
              <a:extLst>
                <a:ext uri="{FF2B5EF4-FFF2-40B4-BE49-F238E27FC236}">
                  <a16:creationId xmlns:a16="http://schemas.microsoft.com/office/drawing/2014/main" id="{237124A5-89B6-3549-D394-578711D4063B}"/>
                </a:ext>
              </a:extLst>
            </p:cNvPr>
            <p:cNvSpPr>
              <a:spLocks/>
            </p:cNvSpPr>
            <p:nvPr/>
          </p:nvSpPr>
          <p:spPr bwMode="auto">
            <a:xfrm rot="19699132">
              <a:off x="9199186" y="2690216"/>
              <a:ext cx="533764" cy="360811"/>
            </a:xfrm>
            <a:custGeom>
              <a:avLst/>
              <a:gdLst>
                <a:gd name="T0" fmla="*/ 22 w 278"/>
                <a:gd name="T1" fmla="*/ 52 h 176"/>
                <a:gd name="T2" fmla="*/ 0 w 278"/>
                <a:gd name="T3" fmla="*/ 4 h 176"/>
                <a:gd name="T4" fmla="*/ 11 w 278"/>
                <a:gd name="T5" fmla="*/ 0 h 176"/>
                <a:gd name="T6" fmla="*/ 29 w 278"/>
                <a:gd name="T7" fmla="*/ 40 h 176"/>
                <a:gd name="T8" fmla="*/ 77 w 278"/>
                <a:gd name="T9" fmla="*/ 37 h 176"/>
                <a:gd name="T10" fmla="*/ 97 w 278"/>
                <a:gd name="T11" fmla="*/ 81 h 176"/>
                <a:gd name="T12" fmla="*/ 145 w 278"/>
                <a:gd name="T13" fmla="*/ 78 h 176"/>
                <a:gd name="T14" fmla="*/ 165 w 278"/>
                <a:gd name="T15" fmla="*/ 122 h 176"/>
                <a:gd name="T16" fmla="*/ 213 w 278"/>
                <a:gd name="T17" fmla="*/ 119 h 176"/>
                <a:gd name="T18" fmla="*/ 233 w 278"/>
                <a:gd name="T19" fmla="*/ 163 h 176"/>
                <a:gd name="T20" fmla="*/ 277 w 278"/>
                <a:gd name="T21" fmla="*/ 160 h 176"/>
                <a:gd name="T22" fmla="*/ 278 w 278"/>
                <a:gd name="T23" fmla="*/ 172 h 176"/>
                <a:gd name="T24" fmla="*/ 225 w 278"/>
                <a:gd name="T25" fmla="*/ 176 h 176"/>
                <a:gd name="T26" fmla="*/ 206 w 278"/>
                <a:gd name="T27" fmla="*/ 131 h 176"/>
                <a:gd name="T28" fmla="*/ 157 w 278"/>
                <a:gd name="T29" fmla="*/ 135 h 176"/>
                <a:gd name="T30" fmla="*/ 138 w 278"/>
                <a:gd name="T31" fmla="*/ 90 h 176"/>
                <a:gd name="T32" fmla="*/ 89 w 278"/>
                <a:gd name="T33" fmla="*/ 94 h 176"/>
                <a:gd name="T34" fmla="*/ 70 w 278"/>
                <a:gd name="T35" fmla="*/ 49 h 176"/>
                <a:gd name="T36" fmla="*/ 22 w 278"/>
                <a:gd name="T37" fmla="*/ 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 h="176">
                  <a:moveTo>
                    <a:pt x="22" y="52"/>
                  </a:moveTo>
                  <a:lnTo>
                    <a:pt x="0" y="4"/>
                  </a:lnTo>
                  <a:lnTo>
                    <a:pt x="11" y="0"/>
                  </a:lnTo>
                  <a:lnTo>
                    <a:pt x="29" y="40"/>
                  </a:lnTo>
                  <a:lnTo>
                    <a:pt x="77" y="37"/>
                  </a:lnTo>
                  <a:lnTo>
                    <a:pt x="97" y="81"/>
                  </a:lnTo>
                  <a:lnTo>
                    <a:pt x="145" y="78"/>
                  </a:lnTo>
                  <a:lnTo>
                    <a:pt x="165" y="122"/>
                  </a:lnTo>
                  <a:lnTo>
                    <a:pt x="213" y="119"/>
                  </a:lnTo>
                  <a:lnTo>
                    <a:pt x="233" y="163"/>
                  </a:lnTo>
                  <a:lnTo>
                    <a:pt x="277" y="160"/>
                  </a:lnTo>
                  <a:lnTo>
                    <a:pt x="278" y="172"/>
                  </a:lnTo>
                  <a:lnTo>
                    <a:pt x="225" y="176"/>
                  </a:lnTo>
                  <a:lnTo>
                    <a:pt x="206" y="131"/>
                  </a:lnTo>
                  <a:lnTo>
                    <a:pt x="157" y="135"/>
                  </a:lnTo>
                  <a:lnTo>
                    <a:pt x="138" y="90"/>
                  </a:lnTo>
                  <a:lnTo>
                    <a:pt x="89" y="94"/>
                  </a:lnTo>
                  <a:lnTo>
                    <a:pt x="70" y="49"/>
                  </a:lnTo>
                  <a:lnTo>
                    <a:pt x="2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3" name="Freeform 98">
              <a:extLst>
                <a:ext uri="{FF2B5EF4-FFF2-40B4-BE49-F238E27FC236}">
                  <a16:creationId xmlns:a16="http://schemas.microsoft.com/office/drawing/2014/main" id="{3EE84199-E76D-E250-96A6-8FFDEDCFDB71}"/>
                </a:ext>
              </a:extLst>
            </p:cNvPr>
            <p:cNvSpPr>
              <a:spLocks/>
            </p:cNvSpPr>
            <p:nvPr/>
          </p:nvSpPr>
          <p:spPr bwMode="auto">
            <a:xfrm rot="19699132">
              <a:off x="9202076" y="2760704"/>
              <a:ext cx="533764" cy="360811"/>
            </a:xfrm>
            <a:custGeom>
              <a:avLst/>
              <a:gdLst>
                <a:gd name="T0" fmla="*/ 21 w 278"/>
                <a:gd name="T1" fmla="*/ 53 h 176"/>
                <a:gd name="T2" fmla="*/ 0 w 278"/>
                <a:gd name="T3" fmla="*/ 4 h 176"/>
                <a:gd name="T4" fmla="*/ 11 w 278"/>
                <a:gd name="T5" fmla="*/ 0 h 176"/>
                <a:gd name="T6" fmla="*/ 29 w 278"/>
                <a:gd name="T7" fmla="*/ 40 h 176"/>
                <a:gd name="T8" fmla="*/ 77 w 278"/>
                <a:gd name="T9" fmla="*/ 37 h 176"/>
                <a:gd name="T10" fmla="*/ 97 w 278"/>
                <a:gd name="T11" fmla="*/ 81 h 176"/>
                <a:gd name="T12" fmla="*/ 145 w 278"/>
                <a:gd name="T13" fmla="*/ 78 h 176"/>
                <a:gd name="T14" fmla="*/ 165 w 278"/>
                <a:gd name="T15" fmla="*/ 122 h 176"/>
                <a:gd name="T16" fmla="*/ 213 w 278"/>
                <a:gd name="T17" fmla="*/ 119 h 176"/>
                <a:gd name="T18" fmla="*/ 232 w 278"/>
                <a:gd name="T19" fmla="*/ 164 h 176"/>
                <a:gd name="T20" fmla="*/ 277 w 278"/>
                <a:gd name="T21" fmla="*/ 160 h 176"/>
                <a:gd name="T22" fmla="*/ 278 w 278"/>
                <a:gd name="T23" fmla="*/ 172 h 176"/>
                <a:gd name="T24" fmla="*/ 225 w 278"/>
                <a:gd name="T25" fmla="*/ 176 h 176"/>
                <a:gd name="T26" fmla="*/ 206 w 278"/>
                <a:gd name="T27" fmla="*/ 131 h 176"/>
                <a:gd name="T28" fmla="*/ 157 w 278"/>
                <a:gd name="T29" fmla="*/ 135 h 176"/>
                <a:gd name="T30" fmla="*/ 138 w 278"/>
                <a:gd name="T31" fmla="*/ 90 h 176"/>
                <a:gd name="T32" fmla="*/ 89 w 278"/>
                <a:gd name="T33" fmla="*/ 94 h 176"/>
                <a:gd name="T34" fmla="*/ 70 w 278"/>
                <a:gd name="T35" fmla="*/ 49 h 176"/>
                <a:gd name="T36" fmla="*/ 21 w 278"/>
                <a:gd name="T37" fmla="*/ 5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 h="176">
                  <a:moveTo>
                    <a:pt x="21" y="53"/>
                  </a:moveTo>
                  <a:lnTo>
                    <a:pt x="0" y="4"/>
                  </a:lnTo>
                  <a:lnTo>
                    <a:pt x="11" y="0"/>
                  </a:lnTo>
                  <a:lnTo>
                    <a:pt x="29" y="40"/>
                  </a:lnTo>
                  <a:lnTo>
                    <a:pt x="77" y="37"/>
                  </a:lnTo>
                  <a:lnTo>
                    <a:pt x="97" y="81"/>
                  </a:lnTo>
                  <a:lnTo>
                    <a:pt x="145" y="78"/>
                  </a:lnTo>
                  <a:lnTo>
                    <a:pt x="165" y="122"/>
                  </a:lnTo>
                  <a:lnTo>
                    <a:pt x="213" y="119"/>
                  </a:lnTo>
                  <a:lnTo>
                    <a:pt x="232" y="164"/>
                  </a:lnTo>
                  <a:lnTo>
                    <a:pt x="277" y="160"/>
                  </a:lnTo>
                  <a:lnTo>
                    <a:pt x="278" y="172"/>
                  </a:lnTo>
                  <a:lnTo>
                    <a:pt x="225" y="176"/>
                  </a:lnTo>
                  <a:lnTo>
                    <a:pt x="206" y="131"/>
                  </a:lnTo>
                  <a:lnTo>
                    <a:pt x="157" y="135"/>
                  </a:lnTo>
                  <a:lnTo>
                    <a:pt x="138" y="90"/>
                  </a:lnTo>
                  <a:lnTo>
                    <a:pt x="89" y="94"/>
                  </a:lnTo>
                  <a:lnTo>
                    <a:pt x="70" y="49"/>
                  </a:lnTo>
                  <a:lnTo>
                    <a:pt x="2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sp>
        <p:nvSpPr>
          <p:cNvPr id="26" name="Slide Number Placeholder 5">
            <a:extLst>
              <a:ext uri="{FF2B5EF4-FFF2-40B4-BE49-F238E27FC236}">
                <a16:creationId xmlns:a16="http://schemas.microsoft.com/office/drawing/2014/main" id="{C69FA67E-3660-7E7D-035F-4A61857C711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24</a:t>
            </a:fld>
            <a:endParaRPr lang="en-US" sz="120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F9DA7F6-9FD9-83F1-5CB9-90863B21FBDA}"/>
              </a:ext>
            </a:extLst>
          </p:cNvPr>
          <p:cNvPicPr>
            <a:picLocks noChangeAspect="1"/>
          </p:cNvPicPr>
          <p:nvPr/>
        </p:nvPicPr>
        <p:blipFill>
          <a:blip r:embed="rId3"/>
          <a:srcRect l="12" r="-12" b="15443"/>
          <a:stretch/>
        </p:blipFill>
        <p:spPr>
          <a:xfrm>
            <a:off x="868711" y="1375601"/>
            <a:ext cx="4655522" cy="5054104"/>
          </a:xfrm>
          <a:prstGeom prst="rect">
            <a:avLst/>
          </a:prstGeom>
          <a:ln>
            <a:solidFill>
              <a:schemeClr val="accent1"/>
            </a:solidFill>
          </a:ln>
        </p:spPr>
      </p:pic>
      <p:pic>
        <p:nvPicPr>
          <p:cNvPr id="9" name="Picture 8">
            <a:extLst>
              <a:ext uri="{FF2B5EF4-FFF2-40B4-BE49-F238E27FC236}">
                <a16:creationId xmlns:a16="http://schemas.microsoft.com/office/drawing/2014/main" id="{C7DA4AF5-295A-8091-F72F-FDB1B77595DC}"/>
              </a:ext>
            </a:extLst>
          </p:cNvPr>
          <p:cNvPicPr>
            <a:picLocks noChangeAspect="1"/>
          </p:cNvPicPr>
          <p:nvPr/>
        </p:nvPicPr>
        <p:blipFill>
          <a:blip r:embed="rId4"/>
          <a:srcRect b="3193"/>
          <a:stretch/>
        </p:blipFill>
        <p:spPr>
          <a:xfrm>
            <a:off x="7148176" y="1375601"/>
            <a:ext cx="4059938" cy="4973346"/>
          </a:xfrm>
          <a:prstGeom prst="rect">
            <a:avLst/>
          </a:prstGeom>
          <a:ln>
            <a:solidFill>
              <a:schemeClr val="accent1"/>
            </a:solidFill>
          </a:ln>
        </p:spPr>
      </p:pic>
      <p:sp>
        <p:nvSpPr>
          <p:cNvPr id="32" name="Rectangle 31">
            <a:extLst>
              <a:ext uri="{FF2B5EF4-FFF2-40B4-BE49-F238E27FC236}">
                <a16:creationId xmlns:a16="http://schemas.microsoft.com/office/drawing/2014/main" id="{D9ACB720-EDD2-2D63-6596-10D6156E58A6}"/>
              </a:ext>
            </a:extLst>
          </p:cNvPr>
          <p:cNvSpPr/>
          <p:nvPr/>
        </p:nvSpPr>
        <p:spPr>
          <a:xfrm>
            <a:off x="5668650" y="3044155"/>
            <a:ext cx="1325983" cy="3385550"/>
          </a:xfrm>
          <a:prstGeom prst="rect">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 standard priority AFR SOP </a:t>
            </a:r>
            <a:r>
              <a:rPr lang="en-US" sz="1400" b="1" dirty="0"/>
              <a:t>must describe in detail</a:t>
            </a:r>
            <a:r>
              <a:rPr lang="en-US" sz="1400" dirty="0"/>
              <a:t> how an applicant file is processed from the receipt of the electronic file/application until there is  final disposition!</a:t>
            </a:r>
          </a:p>
        </p:txBody>
      </p:sp>
      <p:sp>
        <p:nvSpPr>
          <p:cNvPr id="3" name="TextBox 2">
            <a:extLst>
              <a:ext uri="{FF2B5EF4-FFF2-40B4-BE49-F238E27FC236}">
                <a16:creationId xmlns:a16="http://schemas.microsoft.com/office/drawing/2014/main" id="{54C6D4DA-FE7E-554D-F50F-48595733CB04}"/>
              </a:ext>
            </a:extLst>
          </p:cNvPr>
          <p:cNvSpPr txBox="1"/>
          <p:nvPr/>
        </p:nvSpPr>
        <p:spPr>
          <a:xfrm>
            <a:off x="5668651" y="1375601"/>
            <a:ext cx="1325982" cy="1477328"/>
          </a:xfrm>
          <a:prstGeom prst="rect">
            <a:avLst/>
          </a:prstGeom>
          <a:noFill/>
          <a:ln>
            <a:solidFill>
              <a:srgbClr val="C00000"/>
            </a:solidFill>
          </a:ln>
        </p:spPr>
        <p:txBody>
          <a:bodyPr wrap="square" rtlCol="0">
            <a:spAutoFit/>
          </a:bodyPr>
          <a:lstStyle/>
          <a:p>
            <a:pPr algn="ctr"/>
            <a:r>
              <a:rPr lang="en-US" i="1" dirty="0">
                <a:solidFill>
                  <a:srgbClr val="32669A"/>
                </a:solidFill>
              </a:rPr>
              <a:t>Requires DOL Program Manager Approval</a:t>
            </a:r>
          </a:p>
        </p:txBody>
      </p:sp>
      <p:pic>
        <p:nvPicPr>
          <p:cNvPr id="20" name="Picture 19" descr="A red starburst with white text&#10;&#10;Description automatically generated">
            <a:extLst>
              <a:ext uri="{FF2B5EF4-FFF2-40B4-BE49-F238E27FC236}">
                <a16:creationId xmlns:a16="http://schemas.microsoft.com/office/drawing/2014/main" id="{57FEA6BF-EAB5-23B4-679B-EA3D0CBFC2F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005551" y="246563"/>
            <a:ext cx="1094601" cy="906393"/>
          </a:xfrm>
          <a:prstGeom prst="rect">
            <a:avLst/>
          </a:prstGeom>
        </p:spPr>
      </p:pic>
      <p:cxnSp>
        <p:nvCxnSpPr>
          <p:cNvPr id="22" name="Straight Arrow Connector 21">
            <a:extLst>
              <a:ext uri="{FF2B5EF4-FFF2-40B4-BE49-F238E27FC236}">
                <a16:creationId xmlns:a16="http://schemas.microsoft.com/office/drawing/2014/main" id="{D6089A03-8A33-1C69-61B7-29E94078FBA3}"/>
              </a:ext>
            </a:extLst>
          </p:cNvPr>
          <p:cNvCxnSpPr>
            <a:cxnSpLocks/>
            <a:stCxn id="32" idx="1"/>
          </p:cNvCxnSpPr>
          <p:nvPr/>
        </p:nvCxnSpPr>
        <p:spPr>
          <a:xfrm flipH="1" flipV="1">
            <a:off x="5293453" y="3867325"/>
            <a:ext cx="375197" cy="86960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555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3600" b="0" dirty="0">
                <a:latin typeface="Arial" panose="020B0604020202020204" pitchFamily="34" charset="0"/>
                <a:cs typeface="Arial" panose="020B0604020202020204" pitchFamily="34" charset="0"/>
              </a:rPr>
              <a:t>AFR SOP </a:t>
            </a:r>
            <a:r>
              <a:rPr lang="en-US" altLang="ko-KR" sz="3600" b="0" dirty="0">
                <a:solidFill>
                  <a:srgbClr val="32669A"/>
                </a:solidFill>
                <a:latin typeface="Arial" panose="020B0604020202020204" pitchFamily="34" charset="0"/>
                <a:cs typeface="Arial" panose="020B0604020202020204" pitchFamily="34" charset="0"/>
              </a:rPr>
              <a:t>Requirements</a:t>
            </a:r>
            <a:endParaRPr lang="ko-KR" altLang="en-US" sz="3600" b="0" dirty="0">
              <a:solidFill>
                <a:srgbClr val="32669A"/>
              </a:solidFill>
              <a:latin typeface="Arial" panose="020B0604020202020204" pitchFamily="34" charset="0"/>
              <a:cs typeface="Arial" panose="020B0604020202020204" pitchFamily="34" charset="0"/>
            </a:endParaRPr>
          </a:p>
        </p:txBody>
      </p:sp>
      <p:sp>
        <p:nvSpPr>
          <p:cNvPr id="53" name="Text Box 8"/>
          <p:cNvSpPr txBox="1">
            <a:spLocks noChangeArrowheads="1"/>
          </p:cNvSpPr>
          <p:nvPr/>
        </p:nvSpPr>
        <p:spPr bwMode="auto">
          <a:xfrm>
            <a:off x="1428094" y="1472153"/>
            <a:ext cx="3056222" cy="2190087"/>
          </a:xfrm>
          <a:prstGeom prst="rect">
            <a:avLst/>
          </a:prstGeom>
          <a:noFill/>
          <a:ln w="9525">
            <a:noFill/>
            <a:miter lim="800000"/>
            <a:headEnd/>
            <a:tailEnd/>
          </a:ln>
          <a:effectLst/>
        </p:spPr>
        <p:txBody>
          <a:bodyPr wrap="square">
            <a:spAutoFit/>
          </a:bodyPr>
          <a:lstStyle/>
          <a:p>
            <a:pPr lvl="0">
              <a:lnSpc>
                <a:spcPct val="109000"/>
              </a:lnSpc>
              <a:defRPr/>
            </a:pPr>
            <a:r>
              <a:rPr lang="en-US" altLang="ko-KR" b="1" u="sng" dirty="0">
                <a:latin typeface="Noto Sans" panose="020B0502040504020204" pitchFamily="34" charset="0"/>
                <a:ea typeface="맑은 고딕" panose="020B0503020000020004" pitchFamily="50" charset="-127"/>
                <a:cs typeface="Calibri" panose="020F0502020204030204" pitchFamily="34" charset="0"/>
              </a:rPr>
              <a:t>Electronic Management </a:t>
            </a:r>
            <a:r>
              <a:rPr lang="en-US" altLang="ko-KR" dirty="0">
                <a:latin typeface="Noto Sans" panose="020B0502040504020204" pitchFamily="34" charset="0"/>
                <a:ea typeface="맑은 고딕" panose="020B0503020000020004" pitchFamily="50" charset="-127"/>
                <a:cs typeface="Calibri" panose="020F0502020204030204" pitchFamily="34" charset="0"/>
              </a:rPr>
              <a:t>Procedures for </a:t>
            </a: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uploading </a:t>
            </a:r>
            <a:r>
              <a:rPr lang="en-US" altLang="ko-KR" dirty="0">
                <a:latin typeface="Noto Sans" panose="020B0502040504020204" pitchFamily="34" charset="0"/>
                <a:ea typeface="맑은 고딕" panose="020B0503020000020004" pitchFamily="50" charset="-127"/>
                <a:cs typeface="Calibri" panose="020F0502020204030204" pitchFamily="34" charset="0"/>
              </a:rPr>
              <a:t>required documents into E-Folder and </a:t>
            </a:r>
            <a:r>
              <a:rPr lang="en-US" altLang="ko-KR" b="1" dirty="0">
                <a:latin typeface="Noto Sans" panose="020B0502040504020204" pitchFamily="34" charset="0"/>
                <a:ea typeface="맑은 고딕" panose="020B0503020000020004" pitchFamily="50" charset="-127"/>
                <a:cs typeface="Calibri" panose="020F0502020204030204" pitchFamily="34" charset="0"/>
              </a:rPr>
              <a:t>notifying the RO </a:t>
            </a:r>
            <a:r>
              <a:rPr lang="en-US" altLang="ko-KR" dirty="0">
                <a:latin typeface="Noto Sans" panose="020B0502040504020204" pitchFamily="34" charset="0"/>
                <a:ea typeface="맑은 고딕" panose="020B0503020000020004" pitchFamily="50" charset="-127"/>
                <a:cs typeface="Calibri" panose="020F0502020204030204" pitchFamily="34" charset="0"/>
              </a:rPr>
              <a:t>that an applicant file is being recommended for denial.</a:t>
            </a:r>
          </a:p>
        </p:txBody>
      </p:sp>
      <p:grpSp>
        <p:nvGrpSpPr>
          <p:cNvPr id="64" name="그룹 63"/>
          <p:cNvGrpSpPr/>
          <p:nvPr/>
        </p:nvGrpSpPr>
        <p:grpSpPr>
          <a:xfrm>
            <a:off x="397814" y="1039129"/>
            <a:ext cx="4305746" cy="889842"/>
            <a:chOff x="1554842" y="1978429"/>
            <a:chExt cx="4305746" cy="889842"/>
          </a:xfrm>
        </p:grpSpPr>
        <p:sp>
          <p:nvSpPr>
            <p:cNvPr id="65" name="타원 64"/>
            <p:cNvSpPr/>
            <p:nvPr/>
          </p:nvSpPr>
          <p:spPr>
            <a:xfrm>
              <a:off x="1554842" y="1978429"/>
              <a:ext cx="889842" cy="8898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sp>
          <p:nvSpPr>
            <p:cNvPr id="66" name="자유형 65"/>
            <p:cNvSpPr/>
            <p:nvPr/>
          </p:nvSpPr>
          <p:spPr>
            <a:xfrm>
              <a:off x="2611915" y="2334022"/>
              <a:ext cx="3248673" cy="329576"/>
            </a:xfrm>
            <a:custGeom>
              <a:avLst/>
              <a:gdLst>
                <a:gd name="connsiteX0" fmla="*/ 0 w 2628900"/>
                <a:gd name="connsiteY0" fmla="*/ 0 h 266700"/>
                <a:gd name="connsiteX1" fmla="*/ 2628900 w 2628900"/>
                <a:gd name="connsiteY1" fmla="*/ 0 h 266700"/>
                <a:gd name="connsiteX2" fmla="*/ 2628900 w 2628900"/>
                <a:gd name="connsiteY2" fmla="*/ 266700 h 266700"/>
              </a:gdLst>
              <a:ahLst/>
              <a:cxnLst>
                <a:cxn ang="0">
                  <a:pos x="connsiteX0" y="connsiteY0"/>
                </a:cxn>
                <a:cxn ang="0">
                  <a:pos x="connsiteX1" y="connsiteY1"/>
                </a:cxn>
                <a:cxn ang="0">
                  <a:pos x="connsiteX2" y="connsiteY2"/>
                </a:cxn>
              </a:cxnLst>
              <a:rect l="l" t="t" r="r" b="b"/>
              <a:pathLst>
                <a:path w="2628900" h="266700">
                  <a:moveTo>
                    <a:pt x="0" y="0"/>
                  </a:moveTo>
                  <a:lnTo>
                    <a:pt x="2628900" y="0"/>
                  </a:lnTo>
                  <a:lnTo>
                    <a:pt x="2628900" y="266700"/>
                  </a:lnTo>
                </a:path>
              </a:pathLst>
            </a:custGeom>
            <a:ln w="38100">
              <a:solidFill>
                <a:schemeClr val="bg1">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latin typeface="Calibri" panose="020F0502020204030204" pitchFamily="34" charset="0"/>
              </a:endParaRPr>
            </a:p>
          </p:txBody>
        </p:sp>
        <p:grpSp>
          <p:nvGrpSpPr>
            <p:cNvPr id="67" name="그룹 66"/>
            <p:cNvGrpSpPr/>
            <p:nvPr/>
          </p:nvGrpSpPr>
          <p:grpSpPr>
            <a:xfrm>
              <a:off x="1768189" y="2183037"/>
              <a:ext cx="463149" cy="480625"/>
              <a:chOff x="4061602" y="6214100"/>
              <a:chExt cx="336550" cy="349250"/>
            </a:xfrm>
            <a:solidFill>
              <a:schemeClr val="bg1"/>
            </a:solidFill>
          </p:grpSpPr>
          <p:sp>
            <p:nvSpPr>
              <p:cNvPr id="68" name="Freeform 212"/>
              <p:cNvSpPr>
                <a:spLocks noEditPoints="1"/>
              </p:cNvSpPr>
              <p:nvPr/>
            </p:nvSpPr>
            <p:spPr bwMode="auto">
              <a:xfrm>
                <a:off x="4061602" y="6214100"/>
                <a:ext cx="336550" cy="349250"/>
              </a:xfrm>
              <a:custGeom>
                <a:avLst/>
                <a:gdLst/>
                <a:ahLst/>
                <a:cxnLst>
                  <a:cxn ang="0">
                    <a:pos x="14" y="0"/>
                  </a:cxn>
                  <a:cxn ang="0">
                    <a:pos x="14" y="0"/>
                  </a:cxn>
                  <a:cxn ang="0">
                    <a:pos x="8" y="0"/>
                  </a:cxn>
                  <a:cxn ang="0">
                    <a:pos x="4" y="4"/>
                  </a:cxn>
                  <a:cxn ang="0">
                    <a:pos x="0" y="8"/>
                  </a:cxn>
                  <a:cxn ang="0">
                    <a:pos x="0" y="14"/>
                  </a:cxn>
                  <a:cxn ang="0">
                    <a:pos x="0" y="204"/>
                  </a:cxn>
                  <a:cxn ang="0">
                    <a:pos x="0" y="204"/>
                  </a:cxn>
                  <a:cxn ang="0">
                    <a:pos x="0" y="210"/>
                  </a:cxn>
                  <a:cxn ang="0">
                    <a:pos x="4" y="216"/>
                  </a:cxn>
                  <a:cxn ang="0">
                    <a:pos x="8" y="218"/>
                  </a:cxn>
                  <a:cxn ang="0">
                    <a:pos x="14" y="220"/>
                  </a:cxn>
                  <a:cxn ang="0">
                    <a:pos x="198" y="220"/>
                  </a:cxn>
                  <a:cxn ang="0">
                    <a:pos x="198" y="220"/>
                  </a:cxn>
                  <a:cxn ang="0">
                    <a:pos x="204" y="218"/>
                  </a:cxn>
                  <a:cxn ang="0">
                    <a:pos x="208" y="216"/>
                  </a:cxn>
                  <a:cxn ang="0">
                    <a:pos x="212" y="210"/>
                  </a:cxn>
                  <a:cxn ang="0">
                    <a:pos x="212" y="204"/>
                  </a:cxn>
                  <a:cxn ang="0">
                    <a:pos x="212" y="14"/>
                  </a:cxn>
                  <a:cxn ang="0">
                    <a:pos x="212" y="14"/>
                  </a:cxn>
                  <a:cxn ang="0">
                    <a:pos x="212" y="8"/>
                  </a:cxn>
                  <a:cxn ang="0">
                    <a:pos x="208" y="4"/>
                  </a:cxn>
                  <a:cxn ang="0">
                    <a:pos x="204" y="0"/>
                  </a:cxn>
                  <a:cxn ang="0">
                    <a:pos x="198" y="0"/>
                  </a:cxn>
                  <a:cxn ang="0">
                    <a:pos x="14" y="0"/>
                  </a:cxn>
                  <a:cxn ang="0">
                    <a:pos x="196" y="60"/>
                  </a:cxn>
                  <a:cxn ang="0">
                    <a:pos x="196" y="204"/>
                  </a:cxn>
                  <a:cxn ang="0">
                    <a:pos x="14" y="204"/>
                  </a:cxn>
                  <a:cxn ang="0">
                    <a:pos x="14" y="14"/>
                  </a:cxn>
                  <a:cxn ang="0">
                    <a:pos x="48" y="14"/>
                  </a:cxn>
                  <a:cxn ang="0">
                    <a:pos x="48" y="14"/>
                  </a:cxn>
                  <a:cxn ang="0">
                    <a:pos x="46" y="16"/>
                  </a:cxn>
                  <a:cxn ang="0">
                    <a:pos x="46" y="84"/>
                  </a:cxn>
                  <a:cxn ang="0">
                    <a:pos x="46" y="84"/>
                  </a:cxn>
                  <a:cxn ang="0">
                    <a:pos x="50" y="90"/>
                  </a:cxn>
                  <a:cxn ang="0">
                    <a:pos x="54" y="92"/>
                  </a:cxn>
                  <a:cxn ang="0">
                    <a:pos x="158" y="92"/>
                  </a:cxn>
                  <a:cxn ang="0">
                    <a:pos x="158" y="92"/>
                  </a:cxn>
                  <a:cxn ang="0">
                    <a:pos x="162" y="90"/>
                  </a:cxn>
                  <a:cxn ang="0">
                    <a:pos x="164" y="84"/>
                  </a:cxn>
                  <a:cxn ang="0">
                    <a:pos x="164" y="16"/>
                  </a:cxn>
                  <a:cxn ang="0">
                    <a:pos x="164" y="16"/>
                  </a:cxn>
                  <a:cxn ang="0">
                    <a:pos x="164" y="14"/>
                  </a:cxn>
                  <a:cxn ang="0">
                    <a:pos x="196" y="14"/>
                  </a:cxn>
                  <a:cxn ang="0">
                    <a:pos x="196" y="38"/>
                  </a:cxn>
                  <a:cxn ang="0">
                    <a:pos x="178" y="38"/>
                  </a:cxn>
                  <a:cxn ang="0">
                    <a:pos x="178" y="60"/>
                  </a:cxn>
                  <a:cxn ang="0">
                    <a:pos x="196" y="60"/>
                  </a:cxn>
                </a:cxnLst>
                <a:rect l="0" t="0" r="r" b="b"/>
                <a:pathLst>
                  <a:path w="212" h="220">
                    <a:moveTo>
                      <a:pt x="14" y="0"/>
                    </a:moveTo>
                    <a:lnTo>
                      <a:pt x="14" y="0"/>
                    </a:lnTo>
                    <a:lnTo>
                      <a:pt x="8" y="0"/>
                    </a:lnTo>
                    <a:lnTo>
                      <a:pt x="4" y="4"/>
                    </a:lnTo>
                    <a:lnTo>
                      <a:pt x="0" y="8"/>
                    </a:lnTo>
                    <a:lnTo>
                      <a:pt x="0" y="14"/>
                    </a:lnTo>
                    <a:lnTo>
                      <a:pt x="0" y="204"/>
                    </a:lnTo>
                    <a:lnTo>
                      <a:pt x="0" y="204"/>
                    </a:lnTo>
                    <a:lnTo>
                      <a:pt x="0" y="210"/>
                    </a:lnTo>
                    <a:lnTo>
                      <a:pt x="4" y="216"/>
                    </a:lnTo>
                    <a:lnTo>
                      <a:pt x="8" y="218"/>
                    </a:lnTo>
                    <a:lnTo>
                      <a:pt x="14" y="220"/>
                    </a:lnTo>
                    <a:lnTo>
                      <a:pt x="198" y="220"/>
                    </a:lnTo>
                    <a:lnTo>
                      <a:pt x="198" y="220"/>
                    </a:lnTo>
                    <a:lnTo>
                      <a:pt x="204" y="218"/>
                    </a:lnTo>
                    <a:lnTo>
                      <a:pt x="208" y="216"/>
                    </a:lnTo>
                    <a:lnTo>
                      <a:pt x="212" y="210"/>
                    </a:lnTo>
                    <a:lnTo>
                      <a:pt x="212" y="204"/>
                    </a:lnTo>
                    <a:lnTo>
                      <a:pt x="212" y="14"/>
                    </a:lnTo>
                    <a:lnTo>
                      <a:pt x="212" y="14"/>
                    </a:lnTo>
                    <a:lnTo>
                      <a:pt x="212" y="8"/>
                    </a:lnTo>
                    <a:lnTo>
                      <a:pt x="208" y="4"/>
                    </a:lnTo>
                    <a:lnTo>
                      <a:pt x="204" y="0"/>
                    </a:lnTo>
                    <a:lnTo>
                      <a:pt x="198" y="0"/>
                    </a:lnTo>
                    <a:lnTo>
                      <a:pt x="14" y="0"/>
                    </a:lnTo>
                    <a:close/>
                    <a:moveTo>
                      <a:pt x="196" y="60"/>
                    </a:moveTo>
                    <a:lnTo>
                      <a:pt x="196" y="204"/>
                    </a:lnTo>
                    <a:lnTo>
                      <a:pt x="14" y="204"/>
                    </a:lnTo>
                    <a:lnTo>
                      <a:pt x="14" y="14"/>
                    </a:lnTo>
                    <a:lnTo>
                      <a:pt x="48" y="14"/>
                    </a:lnTo>
                    <a:lnTo>
                      <a:pt x="48" y="14"/>
                    </a:lnTo>
                    <a:lnTo>
                      <a:pt x="46" y="16"/>
                    </a:lnTo>
                    <a:lnTo>
                      <a:pt x="46" y="84"/>
                    </a:lnTo>
                    <a:lnTo>
                      <a:pt x="46" y="84"/>
                    </a:lnTo>
                    <a:lnTo>
                      <a:pt x="50" y="90"/>
                    </a:lnTo>
                    <a:lnTo>
                      <a:pt x="54" y="92"/>
                    </a:lnTo>
                    <a:lnTo>
                      <a:pt x="158" y="92"/>
                    </a:lnTo>
                    <a:lnTo>
                      <a:pt x="158" y="92"/>
                    </a:lnTo>
                    <a:lnTo>
                      <a:pt x="162" y="90"/>
                    </a:lnTo>
                    <a:lnTo>
                      <a:pt x="164" y="84"/>
                    </a:lnTo>
                    <a:lnTo>
                      <a:pt x="164" y="16"/>
                    </a:lnTo>
                    <a:lnTo>
                      <a:pt x="164" y="16"/>
                    </a:lnTo>
                    <a:lnTo>
                      <a:pt x="164" y="14"/>
                    </a:lnTo>
                    <a:lnTo>
                      <a:pt x="196" y="14"/>
                    </a:lnTo>
                    <a:lnTo>
                      <a:pt x="196" y="38"/>
                    </a:lnTo>
                    <a:lnTo>
                      <a:pt x="178" y="38"/>
                    </a:lnTo>
                    <a:lnTo>
                      <a:pt x="178" y="60"/>
                    </a:lnTo>
                    <a:lnTo>
                      <a:pt x="196"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latin typeface="Calibri" panose="020F0502020204030204" pitchFamily="34" charset="0"/>
                </a:endParaRPr>
              </a:p>
            </p:txBody>
          </p:sp>
          <p:sp>
            <p:nvSpPr>
              <p:cNvPr id="69" name="Freeform 213"/>
              <p:cNvSpPr>
                <a:spLocks noEditPoints="1"/>
              </p:cNvSpPr>
              <p:nvPr/>
            </p:nvSpPr>
            <p:spPr bwMode="auto">
              <a:xfrm>
                <a:off x="4115577" y="6410950"/>
                <a:ext cx="228600" cy="98425"/>
              </a:xfrm>
              <a:custGeom>
                <a:avLst/>
                <a:gdLst/>
                <a:ahLst/>
                <a:cxnLst>
                  <a:cxn ang="0">
                    <a:pos x="130" y="0"/>
                  </a:cxn>
                  <a:cxn ang="0">
                    <a:pos x="14" y="0"/>
                  </a:cxn>
                  <a:cxn ang="0">
                    <a:pos x="14" y="0"/>
                  </a:cxn>
                  <a:cxn ang="0">
                    <a:pos x="8" y="0"/>
                  </a:cxn>
                  <a:cxn ang="0">
                    <a:pos x="4" y="2"/>
                  </a:cxn>
                  <a:cxn ang="0">
                    <a:pos x="2" y="6"/>
                  </a:cxn>
                  <a:cxn ang="0">
                    <a:pos x="0" y="10"/>
                  </a:cxn>
                  <a:cxn ang="0">
                    <a:pos x="0" y="52"/>
                  </a:cxn>
                  <a:cxn ang="0">
                    <a:pos x="0" y="52"/>
                  </a:cxn>
                  <a:cxn ang="0">
                    <a:pos x="2" y="56"/>
                  </a:cxn>
                  <a:cxn ang="0">
                    <a:pos x="4" y="60"/>
                  </a:cxn>
                  <a:cxn ang="0">
                    <a:pos x="8" y="62"/>
                  </a:cxn>
                  <a:cxn ang="0">
                    <a:pos x="14" y="62"/>
                  </a:cxn>
                  <a:cxn ang="0">
                    <a:pos x="130" y="62"/>
                  </a:cxn>
                  <a:cxn ang="0">
                    <a:pos x="130" y="62"/>
                  </a:cxn>
                  <a:cxn ang="0">
                    <a:pos x="136" y="62"/>
                  </a:cxn>
                  <a:cxn ang="0">
                    <a:pos x="140" y="60"/>
                  </a:cxn>
                  <a:cxn ang="0">
                    <a:pos x="142" y="56"/>
                  </a:cxn>
                  <a:cxn ang="0">
                    <a:pos x="144" y="52"/>
                  </a:cxn>
                  <a:cxn ang="0">
                    <a:pos x="144" y="10"/>
                  </a:cxn>
                  <a:cxn ang="0">
                    <a:pos x="144" y="10"/>
                  </a:cxn>
                  <a:cxn ang="0">
                    <a:pos x="142" y="6"/>
                  </a:cxn>
                  <a:cxn ang="0">
                    <a:pos x="140" y="2"/>
                  </a:cxn>
                  <a:cxn ang="0">
                    <a:pos x="136" y="0"/>
                  </a:cxn>
                  <a:cxn ang="0">
                    <a:pos x="130" y="0"/>
                  </a:cxn>
                  <a:cxn ang="0">
                    <a:pos x="130" y="0"/>
                  </a:cxn>
                  <a:cxn ang="0">
                    <a:pos x="14" y="52"/>
                  </a:cxn>
                  <a:cxn ang="0">
                    <a:pos x="14" y="52"/>
                  </a:cxn>
                  <a:cxn ang="0">
                    <a:pos x="10" y="52"/>
                  </a:cxn>
                  <a:cxn ang="0">
                    <a:pos x="10" y="10"/>
                  </a:cxn>
                  <a:cxn ang="0">
                    <a:pos x="10" y="10"/>
                  </a:cxn>
                  <a:cxn ang="0">
                    <a:pos x="14" y="10"/>
                  </a:cxn>
                  <a:cxn ang="0">
                    <a:pos x="130" y="10"/>
                  </a:cxn>
                  <a:cxn ang="0">
                    <a:pos x="130" y="10"/>
                  </a:cxn>
                  <a:cxn ang="0">
                    <a:pos x="132" y="10"/>
                  </a:cxn>
                  <a:cxn ang="0">
                    <a:pos x="132" y="52"/>
                  </a:cxn>
                  <a:cxn ang="0">
                    <a:pos x="132" y="52"/>
                  </a:cxn>
                  <a:cxn ang="0">
                    <a:pos x="130" y="52"/>
                  </a:cxn>
                  <a:cxn ang="0">
                    <a:pos x="14" y="52"/>
                  </a:cxn>
                </a:cxnLst>
                <a:rect l="0" t="0" r="r" b="b"/>
                <a:pathLst>
                  <a:path w="144" h="62">
                    <a:moveTo>
                      <a:pt x="130" y="0"/>
                    </a:moveTo>
                    <a:lnTo>
                      <a:pt x="14" y="0"/>
                    </a:lnTo>
                    <a:lnTo>
                      <a:pt x="14" y="0"/>
                    </a:lnTo>
                    <a:lnTo>
                      <a:pt x="8" y="0"/>
                    </a:lnTo>
                    <a:lnTo>
                      <a:pt x="4" y="2"/>
                    </a:lnTo>
                    <a:lnTo>
                      <a:pt x="2" y="6"/>
                    </a:lnTo>
                    <a:lnTo>
                      <a:pt x="0" y="10"/>
                    </a:lnTo>
                    <a:lnTo>
                      <a:pt x="0" y="52"/>
                    </a:lnTo>
                    <a:lnTo>
                      <a:pt x="0" y="52"/>
                    </a:lnTo>
                    <a:lnTo>
                      <a:pt x="2" y="56"/>
                    </a:lnTo>
                    <a:lnTo>
                      <a:pt x="4" y="60"/>
                    </a:lnTo>
                    <a:lnTo>
                      <a:pt x="8" y="62"/>
                    </a:lnTo>
                    <a:lnTo>
                      <a:pt x="14" y="62"/>
                    </a:lnTo>
                    <a:lnTo>
                      <a:pt x="130" y="62"/>
                    </a:lnTo>
                    <a:lnTo>
                      <a:pt x="130" y="62"/>
                    </a:lnTo>
                    <a:lnTo>
                      <a:pt x="136" y="62"/>
                    </a:lnTo>
                    <a:lnTo>
                      <a:pt x="140" y="60"/>
                    </a:lnTo>
                    <a:lnTo>
                      <a:pt x="142" y="56"/>
                    </a:lnTo>
                    <a:lnTo>
                      <a:pt x="144" y="52"/>
                    </a:lnTo>
                    <a:lnTo>
                      <a:pt x="144" y="10"/>
                    </a:lnTo>
                    <a:lnTo>
                      <a:pt x="144" y="10"/>
                    </a:lnTo>
                    <a:lnTo>
                      <a:pt x="142" y="6"/>
                    </a:lnTo>
                    <a:lnTo>
                      <a:pt x="140" y="2"/>
                    </a:lnTo>
                    <a:lnTo>
                      <a:pt x="136" y="0"/>
                    </a:lnTo>
                    <a:lnTo>
                      <a:pt x="130" y="0"/>
                    </a:lnTo>
                    <a:lnTo>
                      <a:pt x="130" y="0"/>
                    </a:lnTo>
                    <a:close/>
                    <a:moveTo>
                      <a:pt x="14" y="52"/>
                    </a:moveTo>
                    <a:lnTo>
                      <a:pt x="14" y="52"/>
                    </a:lnTo>
                    <a:lnTo>
                      <a:pt x="10" y="52"/>
                    </a:lnTo>
                    <a:lnTo>
                      <a:pt x="10" y="10"/>
                    </a:lnTo>
                    <a:lnTo>
                      <a:pt x="10" y="10"/>
                    </a:lnTo>
                    <a:lnTo>
                      <a:pt x="14" y="10"/>
                    </a:lnTo>
                    <a:lnTo>
                      <a:pt x="130" y="10"/>
                    </a:lnTo>
                    <a:lnTo>
                      <a:pt x="130" y="10"/>
                    </a:lnTo>
                    <a:lnTo>
                      <a:pt x="132" y="10"/>
                    </a:lnTo>
                    <a:lnTo>
                      <a:pt x="132" y="52"/>
                    </a:lnTo>
                    <a:lnTo>
                      <a:pt x="132" y="52"/>
                    </a:lnTo>
                    <a:lnTo>
                      <a:pt x="130" y="52"/>
                    </a:lnTo>
                    <a:lnTo>
                      <a:pt x="14"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latin typeface="Calibri" panose="020F0502020204030204" pitchFamily="34" charset="0"/>
                </a:endParaRPr>
              </a:p>
            </p:txBody>
          </p:sp>
        </p:grpSp>
      </p:grpSp>
      <p:grpSp>
        <p:nvGrpSpPr>
          <p:cNvPr id="70" name="그룹 69"/>
          <p:cNvGrpSpPr/>
          <p:nvPr/>
        </p:nvGrpSpPr>
        <p:grpSpPr>
          <a:xfrm>
            <a:off x="397814" y="5469970"/>
            <a:ext cx="4305746" cy="889842"/>
            <a:chOff x="1554842" y="5208715"/>
            <a:chExt cx="4305746" cy="889842"/>
          </a:xfrm>
        </p:grpSpPr>
        <p:sp>
          <p:nvSpPr>
            <p:cNvPr id="71" name="타원 70"/>
            <p:cNvSpPr/>
            <p:nvPr/>
          </p:nvSpPr>
          <p:spPr>
            <a:xfrm>
              <a:off x="1554842" y="5208715"/>
              <a:ext cx="889842" cy="8898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latin typeface="Calibri" panose="020F0502020204030204" pitchFamily="34" charset="0"/>
              </a:endParaRPr>
            </a:p>
          </p:txBody>
        </p:sp>
        <p:sp>
          <p:nvSpPr>
            <p:cNvPr id="72" name="자유형 71"/>
            <p:cNvSpPr/>
            <p:nvPr/>
          </p:nvSpPr>
          <p:spPr>
            <a:xfrm flipV="1">
              <a:off x="2611915" y="5574786"/>
              <a:ext cx="3248673" cy="329576"/>
            </a:xfrm>
            <a:custGeom>
              <a:avLst/>
              <a:gdLst>
                <a:gd name="connsiteX0" fmla="*/ 0 w 2628900"/>
                <a:gd name="connsiteY0" fmla="*/ 0 h 266700"/>
                <a:gd name="connsiteX1" fmla="*/ 2628900 w 2628900"/>
                <a:gd name="connsiteY1" fmla="*/ 0 h 266700"/>
                <a:gd name="connsiteX2" fmla="*/ 2628900 w 2628900"/>
                <a:gd name="connsiteY2" fmla="*/ 266700 h 266700"/>
              </a:gdLst>
              <a:ahLst/>
              <a:cxnLst>
                <a:cxn ang="0">
                  <a:pos x="connsiteX0" y="connsiteY0"/>
                </a:cxn>
                <a:cxn ang="0">
                  <a:pos x="connsiteX1" y="connsiteY1"/>
                </a:cxn>
                <a:cxn ang="0">
                  <a:pos x="connsiteX2" y="connsiteY2"/>
                </a:cxn>
              </a:cxnLst>
              <a:rect l="l" t="t" r="r" b="b"/>
              <a:pathLst>
                <a:path w="2628900" h="266700">
                  <a:moveTo>
                    <a:pt x="0" y="0"/>
                  </a:moveTo>
                  <a:lnTo>
                    <a:pt x="2628900" y="0"/>
                  </a:lnTo>
                  <a:lnTo>
                    <a:pt x="2628900" y="266700"/>
                  </a:lnTo>
                </a:path>
              </a:pathLst>
            </a:custGeom>
            <a:ln w="38100">
              <a:solidFill>
                <a:schemeClr val="bg1">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latin typeface="Calibri" panose="020F0502020204030204" pitchFamily="34" charset="0"/>
              </a:endParaRPr>
            </a:p>
          </p:txBody>
        </p:sp>
      </p:grpSp>
      <p:grpSp>
        <p:nvGrpSpPr>
          <p:cNvPr id="77" name="그룹 76"/>
          <p:cNvGrpSpPr/>
          <p:nvPr/>
        </p:nvGrpSpPr>
        <p:grpSpPr>
          <a:xfrm>
            <a:off x="6061988" y="1039129"/>
            <a:ext cx="4319448" cy="889842"/>
            <a:chOff x="6317710" y="1978429"/>
            <a:chExt cx="4319448" cy="889842"/>
          </a:xfrm>
        </p:grpSpPr>
        <p:sp>
          <p:nvSpPr>
            <p:cNvPr id="78" name="타원 77"/>
            <p:cNvSpPr/>
            <p:nvPr/>
          </p:nvSpPr>
          <p:spPr>
            <a:xfrm>
              <a:off x="9747316" y="1978429"/>
              <a:ext cx="889842" cy="8898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sp>
          <p:nvSpPr>
            <p:cNvPr id="79" name="자유형 78"/>
            <p:cNvSpPr/>
            <p:nvPr/>
          </p:nvSpPr>
          <p:spPr>
            <a:xfrm flipH="1">
              <a:off x="6317710" y="2334022"/>
              <a:ext cx="3248673" cy="329576"/>
            </a:xfrm>
            <a:custGeom>
              <a:avLst/>
              <a:gdLst>
                <a:gd name="connsiteX0" fmla="*/ 0 w 2628900"/>
                <a:gd name="connsiteY0" fmla="*/ 0 h 266700"/>
                <a:gd name="connsiteX1" fmla="*/ 2628900 w 2628900"/>
                <a:gd name="connsiteY1" fmla="*/ 0 h 266700"/>
                <a:gd name="connsiteX2" fmla="*/ 2628900 w 2628900"/>
                <a:gd name="connsiteY2" fmla="*/ 266700 h 266700"/>
              </a:gdLst>
              <a:ahLst/>
              <a:cxnLst>
                <a:cxn ang="0">
                  <a:pos x="connsiteX0" y="connsiteY0"/>
                </a:cxn>
                <a:cxn ang="0">
                  <a:pos x="connsiteX1" y="connsiteY1"/>
                </a:cxn>
                <a:cxn ang="0">
                  <a:pos x="connsiteX2" y="connsiteY2"/>
                </a:cxn>
              </a:cxnLst>
              <a:rect l="l" t="t" r="r" b="b"/>
              <a:pathLst>
                <a:path w="2628900" h="266700">
                  <a:moveTo>
                    <a:pt x="0" y="0"/>
                  </a:moveTo>
                  <a:lnTo>
                    <a:pt x="2628900" y="0"/>
                  </a:lnTo>
                  <a:lnTo>
                    <a:pt x="2628900" y="266700"/>
                  </a:lnTo>
                </a:path>
              </a:pathLst>
            </a:custGeom>
            <a:ln w="38100">
              <a:solidFill>
                <a:schemeClr val="bg1">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latin typeface="Calibri" panose="020F0502020204030204" pitchFamily="34" charset="0"/>
              </a:endParaRPr>
            </a:p>
          </p:txBody>
        </p:sp>
      </p:grpSp>
      <p:grpSp>
        <p:nvGrpSpPr>
          <p:cNvPr id="83" name="그룹 82"/>
          <p:cNvGrpSpPr/>
          <p:nvPr/>
        </p:nvGrpSpPr>
        <p:grpSpPr>
          <a:xfrm>
            <a:off x="6061988" y="5469970"/>
            <a:ext cx="4319448" cy="889842"/>
            <a:chOff x="6317710" y="5154847"/>
            <a:chExt cx="4319448" cy="889842"/>
          </a:xfrm>
        </p:grpSpPr>
        <p:sp>
          <p:nvSpPr>
            <p:cNvPr id="84" name="타원 83"/>
            <p:cNvSpPr/>
            <p:nvPr/>
          </p:nvSpPr>
          <p:spPr>
            <a:xfrm>
              <a:off x="9747316" y="5154847"/>
              <a:ext cx="889842" cy="8898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latin typeface="Calibri" panose="020F0502020204030204" pitchFamily="34" charset="0"/>
              </a:endParaRPr>
            </a:p>
          </p:txBody>
        </p:sp>
        <p:sp>
          <p:nvSpPr>
            <p:cNvPr id="85" name="자유형 84"/>
            <p:cNvSpPr/>
            <p:nvPr/>
          </p:nvSpPr>
          <p:spPr>
            <a:xfrm flipH="1" flipV="1">
              <a:off x="6317710" y="5574786"/>
              <a:ext cx="3248673" cy="329576"/>
            </a:xfrm>
            <a:custGeom>
              <a:avLst/>
              <a:gdLst>
                <a:gd name="connsiteX0" fmla="*/ 0 w 2628900"/>
                <a:gd name="connsiteY0" fmla="*/ 0 h 266700"/>
                <a:gd name="connsiteX1" fmla="*/ 2628900 w 2628900"/>
                <a:gd name="connsiteY1" fmla="*/ 0 h 266700"/>
                <a:gd name="connsiteX2" fmla="*/ 2628900 w 2628900"/>
                <a:gd name="connsiteY2" fmla="*/ 266700 h 266700"/>
              </a:gdLst>
              <a:ahLst/>
              <a:cxnLst>
                <a:cxn ang="0">
                  <a:pos x="connsiteX0" y="connsiteY0"/>
                </a:cxn>
                <a:cxn ang="0">
                  <a:pos x="connsiteX1" y="connsiteY1"/>
                </a:cxn>
                <a:cxn ang="0">
                  <a:pos x="connsiteX2" y="connsiteY2"/>
                </a:cxn>
              </a:cxnLst>
              <a:rect l="l" t="t" r="r" b="b"/>
              <a:pathLst>
                <a:path w="2628900" h="266700">
                  <a:moveTo>
                    <a:pt x="0" y="0"/>
                  </a:moveTo>
                  <a:lnTo>
                    <a:pt x="2628900" y="0"/>
                  </a:lnTo>
                  <a:lnTo>
                    <a:pt x="2628900" y="266700"/>
                  </a:lnTo>
                </a:path>
              </a:pathLst>
            </a:custGeom>
            <a:ln w="38100">
              <a:solidFill>
                <a:schemeClr val="bg1">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latin typeface="Calibri" panose="020F0502020204030204" pitchFamily="34" charset="0"/>
              </a:endParaRPr>
            </a:p>
          </p:txBody>
        </p:sp>
        <p:grpSp>
          <p:nvGrpSpPr>
            <p:cNvPr id="86" name="그룹 85"/>
            <p:cNvGrpSpPr/>
            <p:nvPr/>
          </p:nvGrpSpPr>
          <p:grpSpPr>
            <a:xfrm>
              <a:off x="9917848" y="5374685"/>
              <a:ext cx="477693" cy="432395"/>
              <a:chOff x="4806776" y="1795363"/>
              <a:chExt cx="368300" cy="333375"/>
            </a:xfrm>
            <a:solidFill>
              <a:schemeClr val="bg1"/>
            </a:solidFill>
          </p:grpSpPr>
          <p:sp>
            <p:nvSpPr>
              <p:cNvPr id="87" name="Freeform 99"/>
              <p:cNvSpPr>
                <a:spLocks/>
              </p:cNvSpPr>
              <p:nvPr/>
            </p:nvSpPr>
            <p:spPr bwMode="auto">
              <a:xfrm>
                <a:off x="4968701" y="2043013"/>
                <a:ext cx="152400" cy="28575"/>
              </a:xfrm>
              <a:custGeom>
                <a:avLst/>
                <a:gdLst/>
                <a:ahLst/>
                <a:cxnLst>
                  <a:cxn ang="0">
                    <a:pos x="92" y="2"/>
                  </a:cxn>
                  <a:cxn ang="0">
                    <a:pos x="2" y="0"/>
                  </a:cxn>
                  <a:cxn ang="0">
                    <a:pos x="2" y="0"/>
                  </a:cxn>
                  <a:cxn ang="0">
                    <a:pos x="0" y="2"/>
                  </a:cxn>
                  <a:cxn ang="0">
                    <a:pos x="0" y="4"/>
                  </a:cxn>
                  <a:cxn ang="0">
                    <a:pos x="0" y="14"/>
                  </a:cxn>
                  <a:cxn ang="0">
                    <a:pos x="0" y="14"/>
                  </a:cxn>
                  <a:cxn ang="0">
                    <a:pos x="0" y="16"/>
                  </a:cxn>
                  <a:cxn ang="0">
                    <a:pos x="2" y="16"/>
                  </a:cxn>
                  <a:cxn ang="0">
                    <a:pos x="92" y="18"/>
                  </a:cxn>
                  <a:cxn ang="0">
                    <a:pos x="92" y="18"/>
                  </a:cxn>
                  <a:cxn ang="0">
                    <a:pos x="94" y="16"/>
                  </a:cxn>
                  <a:cxn ang="0">
                    <a:pos x="96" y="14"/>
                  </a:cxn>
                  <a:cxn ang="0">
                    <a:pos x="96" y="4"/>
                  </a:cxn>
                  <a:cxn ang="0">
                    <a:pos x="96" y="4"/>
                  </a:cxn>
                  <a:cxn ang="0">
                    <a:pos x="94" y="2"/>
                  </a:cxn>
                  <a:cxn ang="0">
                    <a:pos x="92" y="2"/>
                  </a:cxn>
                  <a:cxn ang="0">
                    <a:pos x="92" y="2"/>
                  </a:cxn>
                </a:cxnLst>
                <a:rect l="0" t="0" r="r" b="b"/>
                <a:pathLst>
                  <a:path w="96" h="18">
                    <a:moveTo>
                      <a:pt x="92" y="2"/>
                    </a:moveTo>
                    <a:lnTo>
                      <a:pt x="2" y="0"/>
                    </a:lnTo>
                    <a:lnTo>
                      <a:pt x="2" y="0"/>
                    </a:lnTo>
                    <a:lnTo>
                      <a:pt x="0" y="2"/>
                    </a:lnTo>
                    <a:lnTo>
                      <a:pt x="0" y="4"/>
                    </a:lnTo>
                    <a:lnTo>
                      <a:pt x="0" y="14"/>
                    </a:lnTo>
                    <a:lnTo>
                      <a:pt x="0" y="14"/>
                    </a:lnTo>
                    <a:lnTo>
                      <a:pt x="0" y="16"/>
                    </a:lnTo>
                    <a:lnTo>
                      <a:pt x="2" y="16"/>
                    </a:lnTo>
                    <a:lnTo>
                      <a:pt x="92" y="18"/>
                    </a:lnTo>
                    <a:lnTo>
                      <a:pt x="92" y="18"/>
                    </a:lnTo>
                    <a:lnTo>
                      <a:pt x="94" y="16"/>
                    </a:lnTo>
                    <a:lnTo>
                      <a:pt x="96" y="14"/>
                    </a:lnTo>
                    <a:lnTo>
                      <a:pt x="96" y="4"/>
                    </a:lnTo>
                    <a:lnTo>
                      <a:pt x="96" y="4"/>
                    </a:lnTo>
                    <a:lnTo>
                      <a:pt x="94" y="2"/>
                    </a:lnTo>
                    <a:lnTo>
                      <a:pt x="92" y="2"/>
                    </a:lnTo>
                    <a:lnTo>
                      <a:pt x="9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latin typeface="Calibri" panose="020F0502020204030204" pitchFamily="34" charset="0"/>
                </a:endParaRPr>
              </a:p>
            </p:txBody>
          </p:sp>
          <p:sp>
            <p:nvSpPr>
              <p:cNvPr id="88" name="Freeform 100"/>
              <p:cNvSpPr>
                <a:spLocks noEditPoints="1"/>
              </p:cNvSpPr>
              <p:nvPr/>
            </p:nvSpPr>
            <p:spPr bwMode="auto">
              <a:xfrm>
                <a:off x="4806776" y="1795363"/>
                <a:ext cx="368300" cy="333375"/>
              </a:xfrm>
              <a:custGeom>
                <a:avLst/>
                <a:gdLst/>
                <a:ahLst/>
                <a:cxnLst>
                  <a:cxn ang="0">
                    <a:pos x="50" y="146"/>
                  </a:cxn>
                  <a:cxn ang="0">
                    <a:pos x="68" y="162"/>
                  </a:cxn>
                  <a:cxn ang="0">
                    <a:pos x="68" y="162"/>
                  </a:cxn>
                  <a:cxn ang="0">
                    <a:pos x="68" y="208"/>
                  </a:cxn>
                  <a:cxn ang="0">
                    <a:pos x="228" y="210"/>
                  </a:cxn>
                  <a:cxn ang="0">
                    <a:pos x="232" y="208"/>
                  </a:cxn>
                  <a:cxn ang="0">
                    <a:pos x="232" y="162"/>
                  </a:cxn>
                  <a:cxn ang="0">
                    <a:pos x="232" y="134"/>
                  </a:cxn>
                  <a:cxn ang="0">
                    <a:pos x="232" y="56"/>
                  </a:cxn>
                  <a:cxn ang="0">
                    <a:pos x="182" y="4"/>
                  </a:cxn>
                  <a:cxn ang="0">
                    <a:pos x="178" y="2"/>
                  </a:cxn>
                  <a:cxn ang="0">
                    <a:pos x="72" y="0"/>
                  </a:cxn>
                  <a:cxn ang="0">
                    <a:pos x="70" y="4"/>
                  </a:cxn>
                  <a:cxn ang="0">
                    <a:pos x="60" y="54"/>
                  </a:cxn>
                  <a:cxn ang="0">
                    <a:pos x="40" y="70"/>
                  </a:cxn>
                  <a:cxn ang="0">
                    <a:pos x="28" y="94"/>
                  </a:cxn>
                  <a:cxn ang="0">
                    <a:pos x="28" y="112"/>
                  </a:cxn>
                  <a:cxn ang="0">
                    <a:pos x="4" y="166"/>
                  </a:cxn>
                  <a:cxn ang="0">
                    <a:pos x="0" y="172"/>
                  </a:cxn>
                  <a:cxn ang="0">
                    <a:pos x="4" y="180"/>
                  </a:cxn>
                  <a:cxn ang="0">
                    <a:pos x="14" y="182"/>
                  </a:cxn>
                  <a:cxn ang="0">
                    <a:pos x="84" y="16"/>
                  </a:cxn>
                  <a:cxn ang="0">
                    <a:pos x="170" y="16"/>
                  </a:cxn>
                  <a:cxn ang="0">
                    <a:pos x="170" y="64"/>
                  </a:cxn>
                  <a:cxn ang="0">
                    <a:pos x="216" y="66"/>
                  </a:cxn>
                  <a:cxn ang="0">
                    <a:pos x="216" y="194"/>
                  </a:cxn>
                  <a:cxn ang="0">
                    <a:pos x="84" y="156"/>
                  </a:cxn>
                  <a:cxn ang="0">
                    <a:pos x="106" y="148"/>
                  </a:cxn>
                  <a:cxn ang="0">
                    <a:pos x="194" y="134"/>
                  </a:cxn>
                  <a:cxn ang="0">
                    <a:pos x="198" y="132"/>
                  </a:cxn>
                  <a:cxn ang="0">
                    <a:pos x="196" y="120"/>
                  </a:cxn>
                  <a:cxn ang="0">
                    <a:pos x="130" y="118"/>
                  </a:cxn>
                  <a:cxn ang="0">
                    <a:pos x="132" y="94"/>
                  </a:cxn>
                  <a:cxn ang="0">
                    <a:pos x="196" y="94"/>
                  </a:cxn>
                  <a:cxn ang="0">
                    <a:pos x="198" y="82"/>
                  </a:cxn>
                  <a:cxn ang="0">
                    <a:pos x="126" y="78"/>
                  </a:cxn>
                  <a:cxn ang="0">
                    <a:pos x="108" y="60"/>
                  </a:cxn>
                  <a:cxn ang="0">
                    <a:pos x="84" y="52"/>
                  </a:cxn>
                  <a:cxn ang="0">
                    <a:pos x="80" y="70"/>
                  </a:cxn>
                  <a:cxn ang="0">
                    <a:pos x="92" y="72"/>
                  </a:cxn>
                  <a:cxn ang="0">
                    <a:pos x="108" y="84"/>
                  </a:cxn>
                  <a:cxn ang="0">
                    <a:pos x="114" y="104"/>
                  </a:cxn>
                  <a:cxn ang="0">
                    <a:pos x="110" y="116"/>
                  </a:cxn>
                  <a:cxn ang="0">
                    <a:pos x="98" y="132"/>
                  </a:cxn>
                  <a:cxn ang="0">
                    <a:pos x="80" y="138"/>
                  </a:cxn>
                  <a:cxn ang="0">
                    <a:pos x="66" y="134"/>
                  </a:cxn>
                  <a:cxn ang="0">
                    <a:pos x="52" y="122"/>
                  </a:cxn>
                  <a:cxn ang="0">
                    <a:pos x="46" y="104"/>
                  </a:cxn>
                  <a:cxn ang="0">
                    <a:pos x="48" y="90"/>
                  </a:cxn>
                  <a:cxn ang="0">
                    <a:pos x="60" y="76"/>
                  </a:cxn>
                  <a:cxn ang="0">
                    <a:pos x="80" y="70"/>
                  </a:cxn>
                </a:cxnLst>
                <a:rect l="0" t="0" r="r" b="b"/>
                <a:pathLst>
                  <a:path w="232" h="210">
                    <a:moveTo>
                      <a:pt x="18" y="180"/>
                    </a:moveTo>
                    <a:lnTo>
                      <a:pt x="50" y="146"/>
                    </a:lnTo>
                    <a:lnTo>
                      <a:pt x="50" y="146"/>
                    </a:lnTo>
                    <a:lnTo>
                      <a:pt x="58" y="152"/>
                    </a:lnTo>
                    <a:lnTo>
                      <a:pt x="68" y="154"/>
                    </a:lnTo>
                    <a:lnTo>
                      <a:pt x="68" y="162"/>
                    </a:lnTo>
                    <a:lnTo>
                      <a:pt x="68" y="162"/>
                    </a:lnTo>
                    <a:lnTo>
                      <a:pt x="68" y="162"/>
                    </a:lnTo>
                    <a:lnTo>
                      <a:pt x="68" y="162"/>
                    </a:lnTo>
                    <a:lnTo>
                      <a:pt x="68" y="206"/>
                    </a:lnTo>
                    <a:lnTo>
                      <a:pt x="68" y="206"/>
                    </a:lnTo>
                    <a:lnTo>
                      <a:pt x="68" y="208"/>
                    </a:lnTo>
                    <a:lnTo>
                      <a:pt x="70" y="210"/>
                    </a:lnTo>
                    <a:lnTo>
                      <a:pt x="228" y="210"/>
                    </a:lnTo>
                    <a:lnTo>
                      <a:pt x="228" y="210"/>
                    </a:lnTo>
                    <a:lnTo>
                      <a:pt x="230" y="210"/>
                    </a:lnTo>
                    <a:lnTo>
                      <a:pt x="232" y="208"/>
                    </a:lnTo>
                    <a:lnTo>
                      <a:pt x="232" y="208"/>
                    </a:lnTo>
                    <a:lnTo>
                      <a:pt x="232" y="162"/>
                    </a:lnTo>
                    <a:lnTo>
                      <a:pt x="232" y="162"/>
                    </a:lnTo>
                    <a:lnTo>
                      <a:pt x="232" y="162"/>
                    </a:lnTo>
                    <a:lnTo>
                      <a:pt x="232" y="134"/>
                    </a:lnTo>
                    <a:lnTo>
                      <a:pt x="232" y="134"/>
                    </a:lnTo>
                    <a:lnTo>
                      <a:pt x="232" y="134"/>
                    </a:lnTo>
                    <a:lnTo>
                      <a:pt x="232" y="134"/>
                    </a:lnTo>
                    <a:lnTo>
                      <a:pt x="232" y="56"/>
                    </a:lnTo>
                    <a:lnTo>
                      <a:pt x="232" y="56"/>
                    </a:lnTo>
                    <a:lnTo>
                      <a:pt x="232" y="54"/>
                    </a:lnTo>
                    <a:lnTo>
                      <a:pt x="230" y="52"/>
                    </a:lnTo>
                    <a:lnTo>
                      <a:pt x="182" y="4"/>
                    </a:lnTo>
                    <a:lnTo>
                      <a:pt x="182" y="2"/>
                    </a:lnTo>
                    <a:lnTo>
                      <a:pt x="182" y="2"/>
                    </a:lnTo>
                    <a:lnTo>
                      <a:pt x="178" y="2"/>
                    </a:lnTo>
                    <a:lnTo>
                      <a:pt x="178" y="2"/>
                    </a:lnTo>
                    <a:lnTo>
                      <a:pt x="72" y="0"/>
                    </a:lnTo>
                    <a:lnTo>
                      <a:pt x="72" y="0"/>
                    </a:lnTo>
                    <a:lnTo>
                      <a:pt x="70" y="2"/>
                    </a:lnTo>
                    <a:lnTo>
                      <a:pt x="70" y="4"/>
                    </a:lnTo>
                    <a:lnTo>
                      <a:pt x="70" y="4"/>
                    </a:lnTo>
                    <a:lnTo>
                      <a:pt x="68" y="52"/>
                    </a:lnTo>
                    <a:lnTo>
                      <a:pt x="68" y="52"/>
                    </a:lnTo>
                    <a:lnTo>
                      <a:pt x="60" y="54"/>
                    </a:lnTo>
                    <a:lnTo>
                      <a:pt x="52" y="58"/>
                    </a:lnTo>
                    <a:lnTo>
                      <a:pt x="46" y="64"/>
                    </a:lnTo>
                    <a:lnTo>
                      <a:pt x="40" y="70"/>
                    </a:lnTo>
                    <a:lnTo>
                      <a:pt x="34" y="78"/>
                    </a:lnTo>
                    <a:lnTo>
                      <a:pt x="30" y="86"/>
                    </a:lnTo>
                    <a:lnTo>
                      <a:pt x="28" y="94"/>
                    </a:lnTo>
                    <a:lnTo>
                      <a:pt x="28" y="104"/>
                    </a:lnTo>
                    <a:lnTo>
                      <a:pt x="28" y="104"/>
                    </a:lnTo>
                    <a:lnTo>
                      <a:pt x="28" y="112"/>
                    </a:lnTo>
                    <a:lnTo>
                      <a:pt x="30" y="120"/>
                    </a:lnTo>
                    <a:lnTo>
                      <a:pt x="36" y="132"/>
                    </a:lnTo>
                    <a:lnTo>
                      <a:pt x="4" y="166"/>
                    </a:lnTo>
                    <a:lnTo>
                      <a:pt x="4" y="166"/>
                    </a:lnTo>
                    <a:lnTo>
                      <a:pt x="2" y="168"/>
                    </a:lnTo>
                    <a:lnTo>
                      <a:pt x="0" y="172"/>
                    </a:lnTo>
                    <a:lnTo>
                      <a:pt x="2" y="176"/>
                    </a:lnTo>
                    <a:lnTo>
                      <a:pt x="4" y="180"/>
                    </a:lnTo>
                    <a:lnTo>
                      <a:pt x="4" y="180"/>
                    </a:lnTo>
                    <a:lnTo>
                      <a:pt x="6" y="182"/>
                    </a:lnTo>
                    <a:lnTo>
                      <a:pt x="10" y="182"/>
                    </a:lnTo>
                    <a:lnTo>
                      <a:pt x="14" y="182"/>
                    </a:lnTo>
                    <a:lnTo>
                      <a:pt x="18" y="180"/>
                    </a:lnTo>
                    <a:lnTo>
                      <a:pt x="18" y="180"/>
                    </a:lnTo>
                    <a:close/>
                    <a:moveTo>
                      <a:pt x="84" y="16"/>
                    </a:moveTo>
                    <a:lnTo>
                      <a:pt x="84" y="16"/>
                    </a:lnTo>
                    <a:lnTo>
                      <a:pt x="170" y="16"/>
                    </a:lnTo>
                    <a:lnTo>
                      <a:pt x="170" y="16"/>
                    </a:lnTo>
                    <a:lnTo>
                      <a:pt x="168" y="62"/>
                    </a:lnTo>
                    <a:lnTo>
                      <a:pt x="168" y="62"/>
                    </a:lnTo>
                    <a:lnTo>
                      <a:pt x="170" y="64"/>
                    </a:lnTo>
                    <a:lnTo>
                      <a:pt x="172" y="64"/>
                    </a:lnTo>
                    <a:lnTo>
                      <a:pt x="172" y="64"/>
                    </a:lnTo>
                    <a:lnTo>
                      <a:pt x="216" y="66"/>
                    </a:lnTo>
                    <a:lnTo>
                      <a:pt x="216" y="66"/>
                    </a:lnTo>
                    <a:lnTo>
                      <a:pt x="216" y="194"/>
                    </a:lnTo>
                    <a:lnTo>
                      <a:pt x="216" y="194"/>
                    </a:lnTo>
                    <a:lnTo>
                      <a:pt x="84" y="194"/>
                    </a:lnTo>
                    <a:lnTo>
                      <a:pt x="84" y="194"/>
                    </a:lnTo>
                    <a:lnTo>
                      <a:pt x="84" y="156"/>
                    </a:lnTo>
                    <a:lnTo>
                      <a:pt x="84" y="156"/>
                    </a:lnTo>
                    <a:lnTo>
                      <a:pt x="96" y="154"/>
                    </a:lnTo>
                    <a:lnTo>
                      <a:pt x="106" y="148"/>
                    </a:lnTo>
                    <a:lnTo>
                      <a:pt x="116" y="142"/>
                    </a:lnTo>
                    <a:lnTo>
                      <a:pt x="122" y="134"/>
                    </a:lnTo>
                    <a:lnTo>
                      <a:pt x="194" y="134"/>
                    </a:lnTo>
                    <a:lnTo>
                      <a:pt x="194" y="134"/>
                    </a:lnTo>
                    <a:lnTo>
                      <a:pt x="196" y="134"/>
                    </a:lnTo>
                    <a:lnTo>
                      <a:pt x="198" y="132"/>
                    </a:lnTo>
                    <a:lnTo>
                      <a:pt x="198" y="122"/>
                    </a:lnTo>
                    <a:lnTo>
                      <a:pt x="198" y="122"/>
                    </a:lnTo>
                    <a:lnTo>
                      <a:pt x="196" y="120"/>
                    </a:lnTo>
                    <a:lnTo>
                      <a:pt x="194" y="118"/>
                    </a:lnTo>
                    <a:lnTo>
                      <a:pt x="130" y="118"/>
                    </a:lnTo>
                    <a:lnTo>
                      <a:pt x="130" y="118"/>
                    </a:lnTo>
                    <a:lnTo>
                      <a:pt x="132" y="104"/>
                    </a:lnTo>
                    <a:lnTo>
                      <a:pt x="132" y="104"/>
                    </a:lnTo>
                    <a:lnTo>
                      <a:pt x="132" y="94"/>
                    </a:lnTo>
                    <a:lnTo>
                      <a:pt x="194" y="94"/>
                    </a:lnTo>
                    <a:lnTo>
                      <a:pt x="194" y="94"/>
                    </a:lnTo>
                    <a:lnTo>
                      <a:pt x="196" y="94"/>
                    </a:lnTo>
                    <a:lnTo>
                      <a:pt x="198" y="92"/>
                    </a:lnTo>
                    <a:lnTo>
                      <a:pt x="198" y="82"/>
                    </a:lnTo>
                    <a:lnTo>
                      <a:pt x="198" y="82"/>
                    </a:lnTo>
                    <a:lnTo>
                      <a:pt x="198" y="80"/>
                    </a:lnTo>
                    <a:lnTo>
                      <a:pt x="194" y="78"/>
                    </a:lnTo>
                    <a:lnTo>
                      <a:pt x="126" y="78"/>
                    </a:lnTo>
                    <a:lnTo>
                      <a:pt x="126" y="78"/>
                    </a:lnTo>
                    <a:lnTo>
                      <a:pt x="118" y="68"/>
                    </a:lnTo>
                    <a:lnTo>
                      <a:pt x="108" y="60"/>
                    </a:lnTo>
                    <a:lnTo>
                      <a:pt x="98" y="54"/>
                    </a:lnTo>
                    <a:lnTo>
                      <a:pt x="84" y="52"/>
                    </a:lnTo>
                    <a:lnTo>
                      <a:pt x="84" y="52"/>
                    </a:lnTo>
                    <a:lnTo>
                      <a:pt x="84" y="16"/>
                    </a:lnTo>
                    <a:lnTo>
                      <a:pt x="84" y="16"/>
                    </a:lnTo>
                    <a:close/>
                    <a:moveTo>
                      <a:pt x="80" y="70"/>
                    </a:moveTo>
                    <a:lnTo>
                      <a:pt x="80" y="70"/>
                    </a:lnTo>
                    <a:lnTo>
                      <a:pt x="86" y="70"/>
                    </a:lnTo>
                    <a:lnTo>
                      <a:pt x="92" y="72"/>
                    </a:lnTo>
                    <a:lnTo>
                      <a:pt x="98" y="76"/>
                    </a:lnTo>
                    <a:lnTo>
                      <a:pt x="104" y="80"/>
                    </a:lnTo>
                    <a:lnTo>
                      <a:pt x="108" y="84"/>
                    </a:lnTo>
                    <a:lnTo>
                      <a:pt x="110" y="90"/>
                    </a:lnTo>
                    <a:lnTo>
                      <a:pt x="112" y="96"/>
                    </a:lnTo>
                    <a:lnTo>
                      <a:pt x="114" y="104"/>
                    </a:lnTo>
                    <a:lnTo>
                      <a:pt x="114" y="104"/>
                    </a:lnTo>
                    <a:lnTo>
                      <a:pt x="112" y="110"/>
                    </a:lnTo>
                    <a:lnTo>
                      <a:pt x="110" y="116"/>
                    </a:lnTo>
                    <a:lnTo>
                      <a:pt x="108" y="122"/>
                    </a:lnTo>
                    <a:lnTo>
                      <a:pt x="104" y="128"/>
                    </a:lnTo>
                    <a:lnTo>
                      <a:pt x="98" y="132"/>
                    </a:lnTo>
                    <a:lnTo>
                      <a:pt x="92" y="134"/>
                    </a:lnTo>
                    <a:lnTo>
                      <a:pt x="86" y="136"/>
                    </a:lnTo>
                    <a:lnTo>
                      <a:pt x="80" y="138"/>
                    </a:lnTo>
                    <a:lnTo>
                      <a:pt x="80" y="138"/>
                    </a:lnTo>
                    <a:lnTo>
                      <a:pt x="72" y="136"/>
                    </a:lnTo>
                    <a:lnTo>
                      <a:pt x="66" y="134"/>
                    </a:lnTo>
                    <a:lnTo>
                      <a:pt x="60" y="132"/>
                    </a:lnTo>
                    <a:lnTo>
                      <a:pt x="56" y="128"/>
                    </a:lnTo>
                    <a:lnTo>
                      <a:pt x="52" y="122"/>
                    </a:lnTo>
                    <a:lnTo>
                      <a:pt x="48" y="116"/>
                    </a:lnTo>
                    <a:lnTo>
                      <a:pt x="46" y="110"/>
                    </a:lnTo>
                    <a:lnTo>
                      <a:pt x="46" y="104"/>
                    </a:lnTo>
                    <a:lnTo>
                      <a:pt x="46" y="104"/>
                    </a:lnTo>
                    <a:lnTo>
                      <a:pt x="46" y="96"/>
                    </a:lnTo>
                    <a:lnTo>
                      <a:pt x="48" y="90"/>
                    </a:lnTo>
                    <a:lnTo>
                      <a:pt x="52" y="84"/>
                    </a:lnTo>
                    <a:lnTo>
                      <a:pt x="56" y="80"/>
                    </a:lnTo>
                    <a:lnTo>
                      <a:pt x="60" y="76"/>
                    </a:lnTo>
                    <a:lnTo>
                      <a:pt x="66" y="72"/>
                    </a:lnTo>
                    <a:lnTo>
                      <a:pt x="72" y="70"/>
                    </a:lnTo>
                    <a:lnTo>
                      <a:pt x="80" y="70"/>
                    </a:lnTo>
                    <a:lnTo>
                      <a:pt x="80" y="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latin typeface="Calibri" panose="020F0502020204030204" pitchFamily="34" charset="0"/>
                </a:endParaRPr>
              </a:p>
            </p:txBody>
          </p:sp>
        </p:grpSp>
      </p:grpSp>
      <p:sp>
        <p:nvSpPr>
          <p:cNvPr id="4" name="Text Box 8">
            <a:extLst>
              <a:ext uri="{FF2B5EF4-FFF2-40B4-BE49-F238E27FC236}">
                <a16:creationId xmlns:a16="http://schemas.microsoft.com/office/drawing/2014/main" id="{7FA55C67-B99D-1BF7-DB2F-05B87169BCBE}"/>
              </a:ext>
            </a:extLst>
          </p:cNvPr>
          <p:cNvSpPr txBox="1">
            <a:spLocks noChangeArrowheads="1"/>
          </p:cNvSpPr>
          <p:nvPr/>
        </p:nvSpPr>
        <p:spPr bwMode="auto">
          <a:xfrm>
            <a:off x="1404519" y="4064968"/>
            <a:ext cx="3524781" cy="1888146"/>
          </a:xfrm>
          <a:prstGeom prst="rect">
            <a:avLst/>
          </a:prstGeom>
          <a:noFill/>
          <a:ln w="9525">
            <a:noFill/>
            <a:miter lim="800000"/>
            <a:headEnd/>
            <a:tailEnd/>
          </a:ln>
          <a:effectLst/>
        </p:spPr>
        <p:txBody>
          <a:bodyPr wrap="square">
            <a:spAutoFit/>
          </a:bodyPr>
          <a:lstStyle/>
          <a:p>
            <a:pPr lvl="0">
              <a:lnSpc>
                <a:spcPct val="109000"/>
              </a:lnSpc>
              <a:defRPr/>
            </a:pPr>
            <a:r>
              <a:rPr lang="en-US" altLang="ko-KR" b="1" u="sng" dirty="0">
                <a:latin typeface="Noto Sans" panose="020B0502040504020204" pitchFamily="34" charset="0"/>
                <a:ea typeface="맑은 고딕" panose="020B0503020000020004" pitchFamily="50" charset="-127"/>
                <a:cs typeface="Calibri" panose="020F0502020204030204" pitchFamily="34" charset="0"/>
              </a:rPr>
              <a:t>Tracking and Monitoring</a:t>
            </a:r>
          </a:p>
          <a:p>
            <a:pPr lvl="0">
              <a:lnSpc>
                <a:spcPct val="109000"/>
              </a:lnSpc>
              <a:defRPr/>
            </a:pPr>
            <a:r>
              <a:rPr lang="en-US" altLang="ko-KR" dirty="0">
                <a:latin typeface="Noto Sans" panose="020B0502040504020204" pitchFamily="34" charset="0"/>
                <a:ea typeface="맑은 고딕" panose="020B0503020000020004" pitchFamily="50" charset="-127"/>
                <a:cs typeface="Calibri" panose="020F0502020204030204" pitchFamily="34" charset="0"/>
              </a:rPr>
              <a:t>Procedures for </a:t>
            </a: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logging </a:t>
            </a:r>
            <a:r>
              <a:rPr lang="en-US" altLang="ko-KR" dirty="0">
                <a:latin typeface="Noto Sans" panose="020B0502040504020204" pitchFamily="34" charset="0"/>
                <a:ea typeface="맑은 고딕" panose="020B0503020000020004" pitchFamily="50" charset="-127"/>
                <a:cs typeface="Calibri" panose="020F0502020204030204" pitchFamily="34" charset="0"/>
              </a:rPr>
              <a:t>and </a:t>
            </a:r>
            <a:r>
              <a:rPr lang="en-US" altLang="ko-KR" b="1" dirty="0">
                <a:latin typeface="Noto Sans" panose="020B0502040504020204" pitchFamily="34" charset="0"/>
                <a:ea typeface="맑은 고딕" panose="020B0503020000020004" pitchFamily="50" charset="-127"/>
                <a:cs typeface="Calibri" panose="020F0502020204030204" pitchFamily="34" charset="0"/>
              </a:rPr>
              <a:t>tracking </a:t>
            </a:r>
            <a:r>
              <a:rPr lang="en-US" altLang="ko-KR" dirty="0">
                <a:latin typeface="Noto Sans" panose="020B0502040504020204" pitchFamily="34" charset="0"/>
                <a:ea typeface="맑은 고딕" panose="020B0503020000020004" pitchFamily="50" charset="-127"/>
                <a:cs typeface="Calibri" panose="020F0502020204030204" pitchFamily="34" charset="0"/>
              </a:rPr>
              <a:t>center file reviews (Center log and Wellness log) upon notification that an applicant file is pending review.</a:t>
            </a:r>
          </a:p>
        </p:txBody>
      </p:sp>
      <p:sp>
        <p:nvSpPr>
          <p:cNvPr id="5" name="Text Box 8">
            <a:extLst>
              <a:ext uri="{FF2B5EF4-FFF2-40B4-BE49-F238E27FC236}">
                <a16:creationId xmlns:a16="http://schemas.microsoft.com/office/drawing/2014/main" id="{EC594E95-F811-AB7F-BD94-3ADEBBB6AA34}"/>
              </a:ext>
            </a:extLst>
          </p:cNvPr>
          <p:cNvSpPr txBox="1">
            <a:spLocks noChangeArrowheads="1"/>
          </p:cNvSpPr>
          <p:nvPr/>
        </p:nvSpPr>
        <p:spPr bwMode="auto">
          <a:xfrm>
            <a:off x="6279842" y="1472153"/>
            <a:ext cx="3382284" cy="1888146"/>
          </a:xfrm>
          <a:prstGeom prst="rect">
            <a:avLst/>
          </a:prstGeom>
          <a:noFill/>
          <a:ln w="9525">
            <a:noFill/>
            <a:miter lim="800000"/>
            <a:headEnd/>
            <a:tailEnd/>
          </a:ln>
          <a:effectLst/>
        </p:spPr>
        <p:txBody>
          <a:bodyPr wrap="square">
            <a:spAutoFit/>
          </a:bodyPr>
          <a:lstStyle/>
          <a:p>
            <a:pPr lvl="0">
              <a:lnSpc>
                <a:spcPct val="109000"/>
              </a:lnSpc>
              <a:defRPr/>
            </a:pPr>
            <a:r>
              <a:rPr lang="en-US" altLang="ko-KR" b="1" u="sng" dirty="0">
                <a:latin typeface="Noto Sans" panose="020B0502040504020204" pitchFamily="34" charset="0"/>
                <a:ea typeface="맑은 고딕" panose="020B0503020000020004" pitchFamily="50" charset="-127"/>
                <a:cs typeface="Calibri" panose="020F0502020204030204" pitchFamily="34" charset="0"/>
              </a:rPr>
              <a:t>Identification of FRT</a:t>
            </a:r>
          </a:p>
          <a:p>
            <a:pPr lvl="0">
              <a:lnSpc>
                <a:spcPct val="109000"/>
              </a:lnSpc>
              <a:defRPr/>
            </a:pP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Responsibilities and roles </a:t>
            </a:r>
            <a:r>
              <a:rPr lang="en-US" altLang="ko-KR" dirty="0">
                <a:latin typeface="Noto Sans" panose="020B0502040504020204" pitchFamily="34" charset="0"/>
                <a:ea typeface="맑은 고딕" panose="020B0503020000020004" pitchFamily="50" charset="-127"/>
                <a:cs typeface="Calibri" panose="020F0502020204030204" pitchFamily="34" charset="0"/>
              </a:rPr>
              <a:t>of the center FRT members to include the HWD, the qualified health professionals, and the center’s DCs.</a:t>
            </a:r>
          </a:p>
        </p:txBody>
      </p:sp>
      <p:sp>
        <p:nvSpPr>
          <p:cNvPr id="6" name="Text Box 8">
            <a:extLst>
              <a:ext uri="{FF2B5EF4-FFF2-40B4-BE49-F238E27FC236}">
                <a16:creationId xmlns:a16="http://schemas.microsoft.com/office/drawing/2014/main" id="{536C761C-F279-53D0-52DA-3946E3C55026}"/>
              </a:ext>
            </a:extLst>
          </p:cNvPr>
          <p:cNvSpPr txBox="1">
            <a:spLocks noChangeArrowheads="1"/>
          </p:cNvSpPr>
          <p:nvPr/>
        </p:nvSpPr>
        <p:spPr bwMode="auto">
          <a:xfrm>
            <a:off x="6294933" y="3404973"/>
            <a:ext cx="4395511" cy="982320"/>
          </a:xfrm>
          <a:prstGeom prst="rect">
            <a:avLst/>
          </a:prstGeom>
          <a:noFill/>
          <a:ln w="9525">
            <a:noFill/>
            <a:miter lim="800000"/>
            <a:headEnd/>
            <a:tailEnd/>
          </a:ln>
          <a:effectLst/>
        </p:spPr>
        <p:txBody>
          <a:bodyPr wrap="square">
            <a:spAutoFit/>
          </a:bodyPr>
          <a:lstStyle/>
          <a:p>
            <a:pPr lvl="0">
              <a:lnSpc>
                <a:spcPct val="109000"/>
              </a:lnSpc>
              <a:defRPr/>
            </a:pPr>
            <a:r>
              <a:rPr lang="en-US" altLang="ko-KR" b="1" u="sng" dirty="0">
                <a:latin typeface="Noto Sans" panose="020B0502040504020204" pitchFamily="34" charset="0"/>
                <a:ea typeface="맑은 고딕" panose="020B0503020000020004" pitchFamily="50" charset="-127"/>
                <a:cs typeface="Calibri" panose="020F0502020204030204" pitchFamily="34" charset="0"/>
              </a:rPr>
              <a:t>Applicant File Review</a:t>
            </a:r>
          </a:p>
          <a:p>
            <a:pPr lvl="0">
              <a:lnSpc>
                <a:spcPct val="109000"/>
              </a:lnSpc>
              <a:defRPr/>
            </a:pPr>
            <a:r>
              <a:rPr lang="en-US" altLang="ko-KR" dirty="0">
                <a:latin typeface="Noto Sans" panose="020B0502040504020204" pitchFamily="34" charset="0"/>
                <a:ea typeface="맑은 고딕" panose="020B0503020000020004" pitchFamily="50" charset="-127"/>
                <a:cs typeface="Calibri" panose="020F0502020204030204" pitchFamily="34" charset="0"/>
              </a:rPr>
              <a:t>Procedures for </a:t>
            </a: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reviewing </a:t>
            </a:r>
            <a:r>
              <a:rPr lang="en-US" altLang="ko-KR" dirty="0">
                <a:solidFill>
                  <a:srgbClr val="646267"/>
                </a:solidFill>
                <a:latin typeface="Noto Sans" panose="020B0502040504020204" pitchFamily="34" charset="0"/>
                <a:ea typeface="맑은 고딕" panose="020B0503020000020004" pitchFamily="50" charset="-127"/>
                <a:cs typeface="Calibri" panose="020F0502020204030204" pitchFamily="34" charset="0"/>
              </a:rPr>
              <a:t>an </a:t>
            </a: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applicant file/recommending denial</a:t>
            </a:r>
            <a:r>
              <a:rPr lang="en-US" altLang="ko-KR" dirty="0">
                <a:latin typeface="Noto Sans" panose="020B0502040504020204" pitchFamily="34" charset="0"/>
                <a:ea typeface="맑은 고딕" panose="020B0503020000020004" pitchFamily="50" charset="-127"/>
                <a:cs typeface="Calibri" panose="020F0502020204030204" pitchFamily="34" charset="0"/>
              </a:rPr>
              <a:t>.</a:t>
            </a:r>
          </a:p>
        </p:txBody>
      </p:sp>
      <p:sp>
        <p:nvSpPr>
          <p:cNvPr id="7" name="Text Box 8">
            <a:extLst>
              <a:ext uri="{FF2B5EF4-FFF2-40B4-BE49-F238E27FC236}">
                <a16:creationId xmlns:a16="http://schemas.microsoft.com/office/drawing/2014/main" id="{09793398-2DD2-297A-A639-D65D8613903B}"/>
              </a:ext>
            </a:extLst>
          </p:cNvPr>
          <p:cNvSpPr txBox="1">
            <a:spLocks noChangeArrowheads="1"/>
          </p:cNvSpPr>
          <p:nvPr/>
        </p:nvSpPr>
        <p:spPr bwMode="auto">
          <a:xfrm>
            <a:off x="6294934" y="4512378"/>
            <a:ext cx="3248672" cy="1586203"/>
          </a:xfrm>
          <a:prstGeom prst="rect">
            <a:avLst/>
          </a:prstGeom>
          <a:noFill/>
          <a:ln w="9525">
            <a:noFill/>
            <a:miter lim="800000"/>
            <a:headEnd/>
            <a:tailEnd/>
          </a:ln>
          <a:effectLst/>
        </p:spPr>
        <p:txBody>
          <a:bodyPr wrap="square">
            <a:spAutoFit/>
          </a:bodyPr>
          <a:lstStyle/>
          <a:p>
            <a:pPr lvl="0">
              <a:lnSpc>
                <a:spcPct val="109000"/>
              </a:lnSpc>
              <a:defRPr/>
            </a:pPr>
            <a:r>
              <a:rPr lang="en-US" altLang="ko-KR" b="1" u="sng" dirty="0">
                <a:latin typeface="Noto Sans" panose="020B0502040504020204" pitchFamily="34" charset="0"/>
                <a:ea typeface="맑은 고딕" panose="020B0503020000020004" pitchFamily="50" charset="-127"/>
                <a:cs typeface="Calibri" panose="020F0502020204030204" pitchFamily="34" charset="0"/>
              </a:rPr>
              <a:t>Disability Accommodation</a:t>
            </a:r>
          </a:p>
          <a:p>
            <a:pPr lvl="0">
              <a:lnSpc>
                <a:spcPct val="109000"/>
              </a:lnSpc>
              <a:defRPr/>
            </a:pPr>
            <a:r>
              <a:rPr lang="en-US" altLang="ko-KR" dirty="0">
                <a:latin typeface="Noto Sans" panose="020B0502040504020204" pitchFamily="34" charset="0"/>
                <a:ea typeface="맑은 고딕" panose="020B0503020000020004" pitchFamily="50" charset="-127"/>
                <a:cs typeface="Calibri" panose="020F0502020204030204" pitchFamily="34" charset="0"/>
              </a:rPr>
              <a:t>Procedures for </a:t>
            </a: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reviewing and making determinations on requests for RA/RM/AAS</a:t>
            </a:r>
            <a:r>
              <a:rPr lang="en-US" altLang="ko-KR" dirty="0">
                <a:solidFill>
                  <a:schemeClr val="tx1">
                    <a:lumMod val="75000"/>
                    <a:lumOff val="25000"/>
                  </a:schemeClr>
                </a:solidFill>
                <a:latin typeface="Noto Sans" panose="020B0502040504020204" pitchFamily="34" charset="0"/>
                <a:ea typeface="맑은 고딕" panose="020B0503020000020004" pitchFamily="50" charset="-127"/>
                <a:cs typeface="Calibri" panose="020F0502020204030204" pitchFamily="34" charset="0"/>
              </a:rPr>
              <a:t>.</a:t>
            </a:r>
          </a:p>
        </p:txBody>
      </p:sp>
      <p:pic>
        <p:nvPicPr>
          <p:cNvPr id="9" name="Graphic 8" descr="Users outline">
            <a:extLst>
              <a:ext uri="{FF2B5EF4-FFF2-40B4-BE49-F238E27FC236}">
                <a16:creationId xmlns:a16="http://schemas.microsoft.com/office/drawing/2014/main" id="{FB27CB8B-96BF-E6A6-4DC7-E4849D5A8F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0600" y="1126434"/>
            <a:ext cx="720880" cy="720880"/>
          </a:xfrm>
          <a:prstGeom prst="rect">
            <a:avLst/>
          </a:prstGeom>
        </p:spPr>
      </p:pic>
      <p:pic>
        <p:nvPicPr>
          <p:cNvPr id="11" name="Graphic 10" descr="Clipboard with solid fill">
            <a:extLst>
              <a:ext uri="{FF2B5EF4-FFF2-40B4-BE49-F238E27FC236}">
                <a16:creationId xmlns:a16="http://schemas.microsoft.com/office/drawing/2014/main" id="{F2804D22-5A84-5493-2EF8-2F1798AB72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9769" y="5553039"/>
            <a:ext cx="705932" cy="705932"/>
          </a:xfrm>
          <a:prstGeom prst="rect">
            <a:avLst/>
          </a:prstGeom>
        </p:spPr>
      </p:pic>
      <p:sp>
        <p:nvSpPr>
          <p:cNvPr id="13" name="Slide Number Placeholder 5">
            <a:extLst>
              <a:ext uri="{FF2B5EF4-FFF2-40B4-BE49-F238E27FC236}">
                <a16:creationId xmlns:a16="http://schemas.microsoft.com/office/drawing/2014/main" id="{696467E7-2F90-9862-494D-AEABA6223C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25</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1679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3600" b="0" dirty="0">
                <a:latin typeface="Arial" panose="020B0604020202020204" pitchFamily="34" charset="0"/>
                <a:cs typeface="Arial" panose="020B0604020202020204" pitchFamily="34" charset="0"/>
              </a:rPr>
              <a:t>AFR SOP </a:t>
            </a:r>
            <a:r>
              <a:rPr lang="en-US" altLang="ko-KR" sz="3600" b="0" dirty="0">
                <a:solidFill>
                  <a:srgbClr val="32669A"/>
                </a:solidFill>
                <a:latin typeface="Arial" panose="020B0604020202020204" pitchFamily="34" charset="0"/>
                <a:cs typeface="Arial" panose="020B0604020202020204" pitchFamily="34" charset="0"/>
              </a:rPr>
              <a:t>Requirements </a:t>
            </a:r>
            <a:r>
              <a:rPr lang="en-US" altLang="ko-KR" sz="1800" b="0" dirty="0">
                <a:solidFill>
                  <a:srgbClr val="32669A"/>
                </a:solidFill>
                <a:latin typeface="Arial" panose="020B0604020202020204" pitchFamily="34" charset="0"/>
                <a:cs typeface="Arial" panose="020B0604020202020204" pitchFamily="34" charset="0"/>
              </a:rPr>
              <a:t>(cont.)</a:t>
            </a:r>
            <a:endParaRPr lang="ko-KR" altLang="en-US" sz="1800" b="0" dirty="0">
              <a:solidFill>
                <a:srgbClr val="32669A"/>
              </a:solidFill>
              <a:latin typeface="Arial" panose="020B0604020202020204" pitchFamily="34" charset="0"/>
              <a:cs typeface="Arial" panose="020B0604020202020204" pitchFamily="34" charset="0"/>
            </a:endParaRPr>
          </a:p>
        </p:txBody>
      </p:sp>
      <p:sp>
        <p:nvSpPr>
          <p:cNvPr id="53" name="Text Box 8"/>
          <p:cNvSpPr txBox="1">
            <a:spLocks noChangeArrowheads="1"/>
          </p:cNvSpPr>
          <p:nvPr/>
        </p:nvSpPr>
        <p:spPr bwMode="auto">
          <a:xfrm>
            <a:off x="2333333" y="1650572"/>
            <a:ext cx="3510879" cy="1586203"/>
          </a:xfrm>
          <a:prstGeom prst="rect">
            <a:avLst/>
          </a:prstGeom>
          <a:noFill/>
          <a:ln w="9525">
            <a:noFill/>
            <a:miter lim="800000"/>
            <a:headEnd/>
            <a:tailEnd/>
          </a:ln>
          <a:effectLst/>
        </p:spPr>
        <p:txBody>
          <a:bodyPr wrap="square">
            <a:spAutoFit/>
          </a:bodyPr>
          <a:lstStyle/>
          <a:p>
            <a:pPr lvl="0">
              <a:lnSpc>
                <a:spcPct val="109000"/>
              </a:lnSpc>
              <a:defRPr/>
            </a:pPr>
            <a:r>
              <a:rPr lang="en-US" altLang="ko-KR" b="1" u="sng" dirty="0">
                <a:latin typeface="Noto Sans" panose="020B0502040504020204" pitchFamily="34" charset="0"/>
                <a:ea typeface="맑은 고딕" panose="020B0503020000020004" pitchFamily="50" charset="-127"/>
                <a:cs typeface="Calibri" panose="020F0502020204030204" pitchFamily="34" charset="0"/>
              </a:rPr>
              <a:t>Movement of Applicant Files</a:t>
            </a:r>
          </a:p>
          <a:p>
            <a:pPr lvl="0">
              <a:lnSpc>
                <a:spcPct val="109000"/>
              </a:lnSpc>
              <a:defRPr/>
            </a:pPr>
            <a:r>
              <a:rPr lang="en-US" altLang="ko-KR" dirty="0">
                <a:latin typeface="Noto Sans" panose="020B0502040504020204" pitchFamily="34" charset="0"/>
                <a:ea typeface="맑은 고딕" panose="020B0503020000020004" pitchFamily="50" charset="-127"/>
                <a:cs typeface="Calibri" panose="020F0502020204030204" pitchFamily="34" charset="0"/>
              </a:rPr>
              <a:t>Procedures for processing </a:t>
            </a: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application withdrawals </a:t>
            </a:r>
            <a:r>
              <a:rPr lang="en-US" altLang="ko-KR" dirty="0">
                <a:latin typeface="Noto Sans" panose="020B0502040504020204" pitchFamily="34" charset="0"/>
                <a:ea typeface="맑은 고딕" panose="020B0503020000020004" pitchFamily="50" charset="-127"/>
                <a:cs typeface="Calibri" panose="020F0502020204030204" pitchFamily="34" charset="0"/>
              </a:rPr>
              <a:t>and </a:t>
            </a: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incomplete application process.</a:t>
            </a:r>
            <a:endParaRPr lang="en-US" altLang="ko-KR" dirty="0">
              <a:solidFill>
                <a:schemeClr val="tx1">
                  <a:lumMod val="75000"/>
                  <a:lumOff val="25000"/>
                </a:schemeClr>
              </a:solidFill>
              <a:latin typeface="Noto Sans" panose="020B0502040504020204" pitchFamily="34" charset="0"/>
              <a:ea typeface="맑은 고딕" panose="020B0503020000020004" pitchFamily="50" charset="-127"/>
              <a:cs typeface="Calibri" panose="020F0502020204030204" pitchFamily="34" charset="0"/>
            </a:endParaRPr>
          </a:p>
        </p:txBody>
      </p:sp>
      <p:grpSp>
        <p:nvGrpSpPr>
          <p:cNvPr id="64" name="그룹 63"/>
          <p:cNvGrpSpPr/>
          <p:nvPr/>
        </p:nvGrpSpPr>
        <p:grpSpPr>
          <a:xfrm>
            <a:off x="1435574" y="1174572"/>
            <a:ext cx="4305746" cy="889842"/>
            <a:chOff x="1554842" y="1978429"/>
            <a:chExt cx="4305746" cy="889842"/>
          </a:xfrm>
        </p:grpSpPr>
        <p:sp>
          <p:nvSpPr>
            <p:cNvPr id="65" name="타원 64"/>
            <p:cNvSpPr/>
            <p:nvPr/>
          </p:nvSpPr>
          <p:spPr>
            <a:xfrm>
              <a:off x="1554842" y="1978429"/>
              <a:ext cx="889842" cy="8898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sp>
          <p:nvSpPr>
            <p:cNvPr id="66" name="자유형 65"/>
            <p:cNvSpPr/>
            <p:nvPr/>
          </p:nvSpPr>
          <p:spPr>
            <a:xfrm>
              <a:off x="2611915" y="2334022"/>
              <a:ext cx="3248673" cy="329576"/>
            </a:xfrm>
            <a:custGeom>
              <a:avLst/>
              <a:gdLst>
                <a:gd name="connsiteX0" fmla="*/ 0 w 2628900"/>
                <a:gd name="connsiteY0" fmla="*/ 0 h 266700"/>
                <a:gd name="connsiteX1" fmla="*/ 2628900 w 2628900"/>
                <a:gd name="connsiteY1" fmla="*/ 0 h 266700"/>
                <a:gd name="connsiteX2" fmla="*/ 2628900 w 2628900"/>
                <a:gd name="connsiteY2" fmla="*/ 266700 h 266700"/>
              </a:gdLst>
              <a:ahLst/>
              <a:cxnLst>
                <a:cxn ang="0">
                  <a:pos x="connsiteX0" y="connsiteY0"/>
                </a:cxn>
                <a:cxn ang="0">
                  <a:pos x="connsiteX1" y="connsiteY1"/>
                </a:cxn>
                <a:cxn ang="0">
                  <a:pos x="connsiteX2" y="connsiteY2"/>
                </a:cxn>
              </a:cxnLst>
              <a:rect l="l" t="t" r="r" b="b"/>
              <a:pathLst>
                <a:path w="2628900" h="266700">
                  <a:moveTo>
                    <a:pt x="0" y="0"/>
                  </a:moveTo>
                  <a:lnTo>
                    <a:pt x="2628900" y="0"/>
                  </a:lnTo>
                  <a:lnTo>
                    <a:pt x="2628900" y="266700"/>
                  </a:lnTo>
                </a:path>
              </a:pathLst>
            </a:custGeom>
            <a:ln w="38100">
              <a:solidFill>
                <a:schemeClr val="bg1">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latin typeface="Calibri" panose="020F0502020204030204" pitchFamily="34" charset="0"/>
              </a:endParaRPr>
            </a:p>
          </p:txBody>
        </p:sp>
      </p:grpSp>
      <p:grpSp>
        <p:nvGrpSpPr>
          <p:cNvPr id="70" name="그룹 69"/>
          <p:cNvGrpSpPr/>
          <p:nvPr/>
        </p:nvGrpSpPr>
        <p:grpSpPr>
          <a:xfrm>
            <a:off x="1435574" y="4394808"/>
            <a:ext cx="4305746" cy="889842"/>
            <a:chOff x="1554842" y="5208715"/>
            <a:chExt cx="4305746" cy="889842"/>
          </a:xfrm>
        </p:grpSpPr>
        <p:sp>
          <p:nvSpPr>
            <p:cNvPr id="71" name="타원 70"/>
            <p:cNvSpPr/>
            <p:nvPr/>
          </p:nvSpPr>
          <p:spPr>
            <a:xfrm>
              <a:off x="1554842" y="5208715"/>
              <a:ext cx="889842" cy="8898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latin typeface="Calibri" panose="020F0502020204030204" pitchFamily="34" charset="0"/>
              </a:endParaRPr>
            </a:p>
          </p:txBody>
        </p:sp>
        <p:sp>
          <p:nvSpPr>
            <p:cNvPr id="72" name="자유형 71"/>
            <p:cNvSpPr/>
            <p:nvPr/>
          </p:nvSpPr>
          <p:spPr>
            <a:xfrm flipV="1">
              <a:off x="2611915" y="5574786"/>
              <a:ext cx="3248673" cy="329576"/>
            </a:xfrm>
            <a:custGeom>
              <a:avLst/>
              <a:gdLst>
                <a:gd name="connsiteX0" fmla="*/ 0 w 2628900"/>
                <a:gd name="connsiteY0" fmla="*/ 0 h 266700"/>
                <a:gd name="connsiteX1" fmla="*/ 2628900 w 2628900"/>
                <a:gd name="connsiteY1" fmla="*/ 0 h 266700"/>
                <a:gd name="connsiteX2" fmla="*/ 2628900 w 2628900"/>
                <a:gd name="connsiteY2" fmla="*/ 266700 h 266700"/>
              </a:gdLst>
              <a:ahLst/>
              <a:cxnLst>
                <a:cxn ang="0">
                  <a:pos x="connsiteX0" y="connsiteY0"/>
                </a:cxn>
                <a:cxn ang="0">
                  <a:pos x="connsiteX1" y="connsiteY1"/>
                </a:cxn>
                <a:cxn ang="0">
                  <a:pos x="connsiteX2" y="connsiteY2"/>
                </a:cxn>
              </a:cxnLst>
              <a:rect l="l" t="t" r="r" b="b"/>
              <a:pathLst>
                <a:path w="2628900" h="266700">
                  <a:moveTo>
                    <a:pt x="0" y="0"/>
                  </a:moveTo>
                  <a:lnTo>
                    <a:pt x="2628900" y="0"/>
                  </a:lnTo>
                  <a:lnTo>
                    <a:pt x="2628900" y="266700"/>
                  </a:lnTo>
                </a:path>
              </a:pathLst>
            </a:custGeom>
            <a:ln w="38100">
              <a:solidFill>
                <a:schemeClr val="bg1">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latin typeface="Calibri" panose="020F0502020204030204" pitchFamily="34" charset="0"/>
              </a:endParaRPr>
            </a:p>
          </p:txBody>
        </p:sp>
      </p:grpSp>
      <p:grpSp>
        <p:nvGrpSpPr>
          <p:cNvPr id="77" name="그룹 76"/>
          <p:cNvGrpSpPr/>
          <p:nvPr/>
        </p:nvGrpSpPr>
        <p:grpSpPr>
          <a:xfrm>
            <a:off x="6317710" y="1174572"/>
            <a:ext cx="4319448" cy="889842"/>
            <a:chOff x="6317710" y="1978429"/>
            <a:chExt cx="4319448" cy="889842"/>
          </a:xfrm>
        </p:grpSpPr>
        <p:sp>
          <p:nvSpPr>
            <p:cNvPr id="78" name="타원 77"/>
            <p:cNvSpPr/>
            <p:nvPr/>
          </p:nvSpPr>
          <p:spPr>
            <a:xfrm>
              <a:off x="9747316" y="1978429"/>
              <a:ext cx="889842" cy="8898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sp>
          <p:nvSpPr>
            <p:cNvPr id="79" name="자유형 78"/>
            <p:cNvSpPr/>
            <p:nvPr/>
          </p:nvSpPr>
          <p:spPr>
            <a:xfrm flipH="1">
              <a:off x="6317710" y="2334022"/>
              <a:ext cx="3248673" cy="329576"/>
            </a:xfrm>
            <a:custGeom>
              <a:avLst/>
              <a:gdLst>
                <a:gd name="connsiteX0" fmla="*/ 0 w 2628900"/>
                <a:gd name="connsiteY0" fmla="*/ 0 h 266700"/>
                <a:gd name="connsiteX1" fmla="*/ 2628900 w 2628900"/>
                <a:gd name="connsiteY1" fmla="*/ 0 h 266700"/>
                <a:gd name="connsiteX2" fmla="*/ 2628900 w 2628900"/>
                <a:gd name="connsiteY2" fmla="*/ 266700 h 266700"/>
              </a:gdLst>
              <a:ahLst/>
              <a:cxnLst>
                <a:cxn ang="0">
                  <a:pos x="connsiteX0" y="connsiteY0"/>
                </a:cxn>
                <a:cxn ang="0">
                  <a:pos x="connsiteX1" y="connsiteY1"/>
                </a:cxn>
                <a:cxn ang="0">
                  <a:pos x="connsiteX2" y="connsiteY2"/>
                </a:cxn>
              </a:cxnLst>
              <a:rect l="l" t="t" r="r" b="b"/>
              <a:pathLst>
                <a:path w="2628900" h="266700">
                  <a:moveTo>
                    <a:pt x="0" y="0"/>
                  </a:moveTo>
                  <a:lnTo>
                    <a:pt x="2628900" y="0"/>
                  </a:lnTo>
                  <a:lnTo>
                    <a:pt x="2628900" y="266700"/>
                  </a:lnTo>
                </a:path>
              </a:pathLst>
            </a:custGeom>
            <a:ln w="38100">
              <a:solidFill>
                <a:schemeClr val="bg1">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latin typeface="Calibri" panose="020F0502020204030204" pitchFamily="34" charset="0"/>
              </a:endParaRPr>
            </a:p>
          </p:txBody>
        </p:sp>
      </p:grpSp>
      <p:grpSp>
        <p:nvGrpSpPr>
          <p:cNvPr id="83" name="그룹 82"/>
          <p:cNvGrpSpPr/>
          <p:nvPr/>
        </p:nvGrpSpPr>
        <p:grpSpPr>
          <a:xfrm>
            <a:off x="6317710" y="4394808"/>
            <a:ext cx="4319448" cy="889842"/>
            <a:chOff x="6317710" y="5154847"/>
            <a:chExt cx="4319448" cy="889842"/>
          </a:xfrm>
        </p:grpSpPr>
        <p:sp>
          <p:nvSpPr>
            <p:cNvPr id="84" name="타원 83"/>
            <p:cNvSpPr/>
            <p:nvPr/>
          </p:nvSpPr>
          <p:spPr>
            <a:xfrm>
              <a:off x="9747316" y="5154847"/>
              <a:ext cx="889842" cy="8898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latin typeface="Calibri" panose="020F0502020204030204" pitchFamily="34" charset="0"/>
              </a:endParaRPr>
            </a:p>
          </p:txBody>
        </p:sp>
        <p:sp>
          <p:nvSpPr>
            <p:cNvPr id="85" name="자유형 84"/>
            <p:cNvSpPr/>
            <p:nvPr/>
          </p:nvSpPr>
          <p:spPr>
            <a:xfrm flipH="1" flipV="1">
              <a:off x="6317710" y="5574786"/>
              <a:ext cx="3248673" cy="329576"/>
            </a:xfrm>
            <a:custGeom>
              <a:avLst/>
              <a:gdLst>
                <a:gd name="connsiteX0" fmla="*/ 0 w 2628900"/>
                <a:gd name="connsiteY0" fmla="*/ 0 h 266700"/>
                <a:gd name="connsiteX1" fmla="*/ 2628900 w 2628900"/>
                <a:gd name="connsiteY1" fmla="*/ 0 h 266700"/>
                <a:gd name="connsiteX2" fmla="*/ 2628900 w 2628900"/>
                <a:gd name="connsiteY2" fmla="*/ 266700 h 266700"/>
              </a:gdLst>
              <a:ahLst/>
              <a:cxnLst>
                <a:cxn ang="0">
                  <a:pos x="connsiteX0" y="connsiteY0"/>
                </a:cxn>
                <a:cxn ang="0">
                  <a:pos x="connsiteX1" y="connsiteY1"/>
                </a:cxn>
                <a:cxn ang="0">
                  <a:pos x="connsiteX2" y="connsiteY2"/>
                </a:cxn>
              </a:cxnLst>
              <a:rect l="l" t="t" r="r" b="b"/>
              <a:pathLst>
                <a:path w="2628900" h="266700">
                  <a:moveTo>
                    <a:pt x="0" y="0"/>
                  </a:moveTo>
                  <a:lnTo>
                    <a:pt x="2628900" y="0"/>
                  </a:lnTo>
                  <a:lnTo>
                    <a:pt x="2628900" y="266700"/>
                  </a:lnTo>
                </a:path>
              </a:pathLst>
            </a:custGeom>
            <a:ln w="38100">
              <a:solidFill>
                <a:schemeClr val="bg1">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latin typeface="Calibri" panose="020F0502020204030204" pitchFamily="34" charset="0"/>
              </a:endParaRPr>
            </a:p>
          </p:txBody>
        </p:sp>
      </p:grpSp>
      <p:sp>
        <p:nvSpPr>
          <p:cNvPr id="4" name="Text Box 8">
            <a:extLst>
              <a:ext uri="{FF2B5EF4-FFF2-40B4-BE49-F238E27FC236}">
                <a16:creationId xmlns:a16="http://schemas.microsoft.com/office/drawing/2014/main" id="{7FA55C67-B99D-1BF7-DB2F-05B87169BCBE}"/>
              </a:ext>
            </a:extLst>
          </p:cNvPr>
          <p:cNvSpPr txBox="1">
            <a:spLocks noChangeArrowheads="1"/>
          </p:cNvSpPr>
          <p:nvPr/>
        </p:nvSpPr>
        <p:spPr bwMode="auto">
          <a:xfrm>
            <a:off x="2333334" y="3267414"/>
            <a:ext cx="3056222" cy="1586203"/>
          </a:xfrm>
          <a:prstGeom prst="rect">
            <a:avLst/>
          </a:prstGeom>
          <a:noFill/>
          <a:ln w="9525">
            <a:noFill/>
            <a:miter lim="800000"/>
            <a:headEnd/>
            <a:tailEnd/>
          </a:ln>
          <a:effectLst/>
        </p:spPr>
        <p:txBody>
          <a:bodyPr wrap="square">
            <a:spAutoFit/>
          </a:bodyPr>
          <a:lstStyle/>
          <a:p>
            <a:pPr lvl="0">
              <a:lnSpc>
                <a:spcPct val="109000"/>
              </a:lnSpc>
              <a:defRPr/>
            </a:pPr>
            <a:r>
              <a:rPr lang="en-US" altLang="ko-KR" b="1" u="sng" dirty="0">
                <a:latin typeface="Noto Sans" panose="020B0502040504020204" pitchFamily="34" charset="0"/>
                <a:ea typeface="맑은 고딕" panose="020B0503020000020004" pitchFamily="50" charset="-127"/>
                <a:cs typeface="Calibri" panose="020F0502020204030204" pitchFamily="34" charset="0"/>
              </a:rPr>
              <a:t>Timelines</a:t>
            </a:r>
          </a:p>
          <a:p>
            <a:pPr lvl="0">
              <a:lnSpc>
                <a:spcPct val="109000"/>
              </a:lnSpc>
              <a:defRPr/>
            </a:pP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Timeline </a:t>
            </a:r>
            <a:r>
              <a:rPr lang="en-US" altLang="ko-KR" dirty="0">
                <a:latin typeface="Noto Sans" panose="020B0502040504020204" pitchFamily="34" charset="0"/>
                <a:ea typeface="맑은 고딕" panose="020B0503020000020004" pitchFamily="50" charset="-127"/>
                <a:cs typeface="Calibri" panose="020F0502020204030204" pitchFamily="34" charset="0"/>
              </a:rPr>
              <a:t>detailing how center will complete AFR process within </a:t>
            </a:r>
            <a:r>
              <a:rPr lang="en-US" altLang="ko-KR" b="1" dirty="0">
                <a:latin typeface="Noto Sans" panose="020B0502040504020204" pitchFamily="34" charset="0"/>
                <a:ea typeface="맑은 고딕" panose="020B0503020000020004" pitchFamily="50" charset="-127"/>
                <a:cs typeface="Calibri" panose="020F0502020204030204" pitchFamily="34" charset="0"/>
              </a:rPr>
              <a:t>30 calendar days</a:t>
            </a:r>
            <a:r>
              <a:rPr lang="en-US" altLang="ko-KR" dirty="0">
                <a:latin typeface="Noto Sans" panose="020B0502040504020204" pitchFamily="34" charset="0"/>
                <a:ea typeface="맑은 고딕" panose="020B0503020000020004" pitchFamily="50" charset="-127"/>
                <a:cs typeface="Calibri" panose="020F0502020204030204" pitchFamily="34" charset="0"/>
              </a:rPr>
              <a:t>.</a:t>
            </a:r>
          </a:p>
        </p:txBody>
      </p:sp>
      <p:sp>
        <p:nvSpPr>
          <p:cNvPr id="5" name="Text Box 8">
            <a:extLst>
              <a:ext uri="{FF2B5EF4-FFF2-40B4-BE49-F238E27FC236}">
                <a16:creationId xmlns:a16="http://schemas.microsoft.com/office/drawing/2014/main" id="{EC594E95-F811-AB7F-BD94-3ADEBBB6AA34}"/>
              </a:ext>
            </a:extLst>
          </p:cNvPr>
          <p:cNvSpPr txBox="1">
            <a:spLocks noChangeArrowheads="1"/>
          </p:cNvSpPr>
          <p:nvPr/>
        </p:nvSpPr>
        <p:spPr bwMode="auto">
          <a:xfrm>
            <a:off x="6420602" y="1607596"/>
            <a:ext cx="3171185" cy="1284262"/>
          </a:xfrm>
          <a:prstGeom prst="rect">
            <a:avLst/>
          </a:prstGeom>
          <a:noFill/>
          <a:ln w="9525">
            <a:noFill/>
            <a:miter lim="800000"/>
            <a:headEnd/>
            <a:tailEnd/>
          </a:ln>
          <a:effectLst/>
        </p:spPr>
        <p:txBody>
          <a:bodyPr wrap="square">
            <a:spAutoFit/>
          </a:bodyPr>
          <a:lstStyle/>
          <a:p>
            <a:pPr lvl="0">
              <a:lnSpc>
                <a:spcPct val="109000"/>
              </a:lnSpc>
              <a:defRPr/>
            </a:pPr>
            <a:r>
              <a:rPr lang="en-US" altLang="ko-KR" b="1" u="sng" dirty="0">
                <a:latin typeface="Noto Sans" panose="020B0502040504020204" pitchFamily="34" charset="0"/>
                <a:ea typeface="맑은 고딕" panose="020B0503020000020004" pitchFamily="50" charset="-127"/>
                <a:cs typeface="Calibri" panose="020F0502020204030204" pitchFamily="34" charset="0"/>
              </a:rPr>
              <a:t>Storage and Transmission</a:t>
            </a:r>
          </a:p>
          <a:p>
            <a:pPr lvl="0">
              <a:lnSpc>
                <a:spcPct val="109000"/>
              </a:lnSpc>
              <a:defRPr/>
            </a:pP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Storage, transmission, and maintenance </a:t>
            </a:r>
            <a:r>
              <a:rPr lang="en-US" altLang="ko-KR" dirty="0">
                <a:latin typeface="Noto Sans" panose="020B0502040504020204" pitchFamily="34" charset="0"/>
                <a:ea typeface="맑은 고딕" panose="020B0503020000020004" pitchFamily="50" charset="-127"/>
                <a:cs typeface="Calibri" panose="020F0502020204030204" pitchFamily="34" charset="0"/>
              </a:rPr>
              <a:t>of the applicant file information.</a:t>
            </a:r>
          </a:p>
        </p:txBody>
      </p:sp>
      <p:sp>
        <p:nvSpPr>
          <p:cNvPr id="6" name="Text Box 8">
            <a:extLst>
              <a:ext uri="{FF2B5EF4-FFF2-40B4-BE49-F238E27FC236}">
                <a16:creationId xmlns:a16="http://schemas.microsoft.com/office/drawing/2014/main" id="{536C761C-F279-53D0-52DA-3946E3C55026}"/>
              </a:ext>
            </a:extLst>
          </p:cNvPr>
          <p:cNvSpPr txBox="1">
            <a:spLocks noChangeArrowheads="1"/>
          </p:cNvSpPr>
          <p:nvPr/>
        </p:nvSpPr>
        <p:spPr bwMode="auto">
          <a:xfrm>
            <a:off x="6535565" y="3267414"/>
            <a:ext cx="3056222" cy="1284262"/>
          </a:xfrm>
          <a:prstGeom prst="rect">
            <a:avLst/>
          </a:prstGeom>
          <a:noFill/>
          <a:ln w="9525">
            <a:noFill/>
            <a:miter lim="800000"/>
            <a:headEnd/>
            <a:tailEnd/>
          </a:ln>
          <a:effectLst/>
        </p:spPr>
        <p:txBody>
          <a:bodyPr wrap="square">
            <a:spAutoFit/>
          </a:bodyPr>
          <a:lstStyle/>
          <a:p>
            <a:pPr lvl="0">
              <a:lnSpc>
                <a:spcPct val="109000"/>
              </a:lnSpc>
              <a:defRPr/>
            </a:pPr>
            <a:r>
              <a:rPr lang="en-US" altLang="ko-KR" b="1" u="sng" dirty="0">
                <a:latin typeface="Noto Sans" panose="020B0502040504020204" pitchFamily="34" charset="0"/>
                <a:ea typeface="맑은 고딕" panose="020B0503020000020004" pitchFamily="50" charset="-127"/>
                <a:cs typeface="Calibri" panose="020F0502020204030204" pitchFamily="34" charset="0"/>
              </a:rPr>
              <a:t>Appeals</a:t>
            </a:r>
          </a:p>
          <a:p>
            <a:pPr lvl="0">
              <a:lnSpc>
                <a:spcPct val="109000"/>
              </a:lnSpc>
              <a:defRPr/>
            </a:pPr>
            <a:r>
              <a:rPr lang="en-US" altLang="ko-KR" dirty="0">
                <a:latin typeface="Noto Sans" panose="020B0502040504020204" pitchFamily="34" charset="0"/>
                <a:ea typeface="맑은 고딕" panose="020B0503020000020004" pitchFamily="50" charset="-127"/>
                <a:cs typeface="Calibri" panose="020F0502020204030204" pitchFamily="34" charset="0"/>
              </a:rPr>
              <a:t>Procedures for processing applicant </a:t>
            </a: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appeal of denial determination.</a:t>
            </a:r>
            <a:endParaRPr lang="en-US" altLang="ko-KR" dirty="0">
              <a:latin typeface="Noto Sans" panose="020B0502040504020204" pitchFamily="34" charset="0"/>
              <a:ea typeface="맑은 고딕" panose="020B0503020000020004" pitchFamily="50" charset="-127"/>
              <a:cs typeface="Calibri" panose="020F0502020204030204" pitchFamily="34" charset="0"/>
            </a:endParaRPr>
          </a:p>
        </p:txBody>
      </p:sp>
      <p:pic>
        <p:nvPicPr>
          <p:cNvPr id="8" name="Graphic 7" descr="Daily calendar outline">
            <a:extLst>
              <a:ext uri="{FF2B5EF4-FFF2-40B4-BE49-F238E27FC236}">
                <a16:creationId xmlns:a16="http://schemas.microsoft.com/office/drawing/2014/main" id="{250C0D1B-DE7D-54C7-CE5B-9A3DA4590A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7310" y="4421359"/>
            <a:ext cx="786776" cy="786776"/>
          </a:xfrm>
          <a:prstGeom prst="rect">
            <a:avLst/>
          </a:prstGeom>
        </p:spPr>
      </p:pic>
      <p:pic>
        <p:nvPicPr>
          <p:cNvPr id="12" name="Graphic 11" descr="Filing Box Archive outline">
            <a:extLst>
              <a:ext uri="{FF2B5EF4-FFF2-40B4-BE49-F238E27FC236}">
                <a16:creationId xmlns:a16="http://schemas.microsoft.com/office/drawing/2014/main" id="{DD283AF1-52DE-723E-361D-3EA9BC8A2A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07463" y="1245702"/>
            <a:ext cx="769547" cy="769547"/>
          </a:xfrm>
          <a:prstGeom prst="rect">
            <a:avLst/>
          </a:prstGeom>
        </p:spPr>
      </p:pic>
      <p:pic>
        <p:nvPicPr>
          <p:cNvPr id="14" name="Graphic 13" descr="Checkbox Crossed with solid fill">
            <a:extLst>
              <a:ext uri="{FF2B5EF4-FFF2-40B4-BE49-F238E27FC236}">
                <a16:creationId xmlns:a16="http://schemas.microsoft.com/office/drawing/2014/main" id="{B40E5D38-39C8-E481-6CE4-E58BC32329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4017" y="1203997"/>
            <a:ext cx="852956" cy="852956"/>
          </a:xfrm>
          <a:prstGeom prst="rect">
            <a:avLst/>
          </a:prstGeom>
        </p:spPr>
      </p:pic>
      <p:pic>
        <p:nvPicPr>
          <p:cNvPr id="16" name="Graphic 15" descr="Arrow circle outline">
            <a:extLst>
              <a:ext uri="{FF2B5EF4-FFF2-40B4-BE49-F238E27FC236}">
                <a16:creationId xmlns:a16="http://schemas.microsoft.com/office/drawing/2014/main" id="{44F9B3BF-9F3F-F1F4-B36A-969AE4D411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22758" y="4391644"/>
            <a:ext cx="914400" cy="914400"/>
          </a:xfrm>
          <a:prstGeom prst="rect">
            <a:avLst/>
          </a:prstGeom>
        </p:spPr>
      </p:pic>
      <p:sp>
        <p:nvSpPr>
          <p:cNvPr id="17" name="TextBox 16">
            <a:extLst>
              <a:ext uri="{FF2B5EF4-FFF2-40B4-BE49-F238E27FC236}">
                <a16:creationId xmlns:a16="http://schemas.microsoft.com/office/drawing/2014/main" id="{BB8C38C3-C5B0-0D5A-BABF-E50973C62659}"/>
              </a:ext>
            </a:extLst>
          </p:cNvPr>
          <p:cNvSpPr txBox="1"/>
          <p:nvPr/>
        </p:nvSpPr>
        <p:spPr>
          <a:xfrm>
            <a:off x="2724035" y="5755051"/>
            <a:ext cx="6240353" cy="646331"/>
          </a:xfrm>
          <a:prstGeom prst="rect">
            <a:avLst/>
          </a:prstGeom>
          <a:noFill/>
        </p:spPr>
        <p:txBody>
          <a:bodyPr wrap="square" rtlCol="0">
            <a:spAutoFit/>
          </a:bodyPr>
          <a:lstStyle/>
          <a:p>
            <a:pPr algn="ctr"/>
            <a:r>
              <a:rPr lang="en-US" b="1" dirty="0">
                <a:solidFill>
                  <a:srgbClr val="32669A"/>
                </a:solidFill>
              </a:rPr>
              <a:t>Does it matter if the center’s actual AFR practice </a:t>
            </a:r>
          </a:p>
          <a:p>
            <a:pPr algn="ctr"/>
            <a:r>
              <a:rPr lang="en-US" b="1" dirty="0">
                <a:solidFill>
                  <a:srgbClr val="32669A"/>
                </a:solidFill>
              </a:rPr>
              <a:t>matches the AFR SOP?</a:t>
            </a:r>
          </a:p>
        </p:txBody>
      </p:sp>
      <p:pic>
        <p:nvPicPr>
          <p:cNvPr id="18" name="Graphic 17" descr="Man in business attire">
            <a:extLst>
              <a:ext uri="{FF2B5EF4-FFF2-40B4-BE49-F238E27FC236}">
                <a16:creationId xmlns:a16="http://schemas.microsoft.com/office/drawing/2014/main" id="{25022910-BB23-70ED-F0B8-5A666014501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95264" y="5456971"/>
            <a:ext cx="1075250" cy="1451980"/>
          </a:xfrm>
          <a:prstGeom prst="rect">
            <a:avLst/>
          </a:prstGeom>
        </p:spPr>
      </p:pic>
      <p:sp>
        <p:nvSpPr>
          <p:cNvPr id="19" name="Slide Number Placeholder 5">
            <a:extLst>
              <a:ext uri="{FF2B5EF4-FFF2-40B4-BE49-F238E27FC236}">
                <a16:creationId xmlns:a16="http://schemas.microsoft.com/office/drawing/2014/main" id="{5BEAE32B-AE89-60E2-1F41-FC6EA10B142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26</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355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40041-4EB4-EAFD-E7A4-DDA33FAE7771}"/>
            </a:ext>
          </a:extLst>
        </p:cNvPr>
        <p:cNvGrpSpPr/>
        <p:nvPr/>
      </p:nvGrpSpPr>
      <p:grpSpPr>
        <a:xfrm>
          <a:off x="0" y="0"/>
          <a:ext cx="0" cy="0"/>
          <a:chOff x="0" y="0"/>
          <a:chExt cx="0" cy="0"/>
        </a:xfrm>
      </p:grpSpPr>
      <p:sp>
        <p:nvSpPr>
          <p:cNvPr id="65" name="타원 64">
            <a:extLst>
              <a:ext uri="{FF2B5EF4-FFF2-40B4-BE49-F238E27FC236}">
                <a16:creationId xmlns:a16="http://schemas.microsoft.com/office/drawing/2014/main" id="{1A9BFBD1-68BB-7FF3-7A74-7D17ED71A9E5}"/>
              </a:ext>
            </a:extLst>
          </p:cNvPr>
          <p:cNvSpPr/>
          <p:nvPr/>
        </p:nvSpPr>
        <p:spPr>
          <a:xfrm>
            <a:off x="397814" y="1030391"/>
            <a:ext cx="889842" cy="8898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sp>
        <p:nvSpPr>
          <p:cNvPr id="66" name="자유형 65">
            <a:extLst>
              <a:ext uri="{FF2B5EF4-FFF2-40B4-BE49-F238E27FC236}">
                <a16:creationId xmlns:a16="http://schemas.microsoft.com/office/drawing/2014/main" id="{68DBECCC-07E9-FF87-7690-AE2897F1F7BC}"/>
              </a:ext>
            </a:extLst>
          </p:cNvPr>
          <p:cNvSpPr/>
          <p:nvPr/>
        </p:nvSpPr>
        <p:spPr>
          <a:xfrm>
            <a:off x="1454887" y="1394722"/>
            <a:ext cx="3248673" cy="329576"/>
          </a:xfrm>
          <a:custGeom>
            <a:avLst/>
            <a:gdLst>
              <a:gd name="connsiteX0" fmla="*/ 0 w 2628900"/>
              <a:gd name="connsiteY0" fmla="*/ 0 h 266700"/>
              <a:gd name="connsiteX1" fmla="*/ 2628900 w 2628900"/>
              <a:gd name="connsiteY1" fmla="*/ 0 h 266700"/>
              <a:gd name="connsiteX2" fmla="*/ 2628900 w 2628900"/>
              <a:gd name="connsiteY2" fmla="*/ 266700 h 266700"/>
            </a:gdLst>
            <a:ahLst/>
            <a:cxnLst>
              <a:cxn ang="0">
                <a:pos x="connsiteX0" y="connsiteY0"/>
              </a:cxn>
              <a:cxn ang="0">
                <a:pos x="connsiteX1" y="connsiteY1"/>
              </a:cxn>
              <a:cxn ang="0">
                <a:pos x="connsiteX2" y="connsiteY2"/>
              </a:cxn>
            </a:cxnLst>
            <a:rect l="l" t="t" r="r" b="b"/>
            <a:pathLst>
              <a:path w="2628900" h="266700">
                <a:moveTo>
                  <a:pt x="0" y="0"/>
                </a:moveTo>
                <a:lnTo>
                  <a:pt x="2628900" y="0"/>
                </a:lnTo>
                <a:lnTo>
                  <a:pt x="2628900" y="266700"/>
                </a:lnTo>
              </a:path>
            </a:pathLst>
          </a:custGeom>
          <a:ln w="38100">
            <a:solidFill>
              <a:schemeClr val="bg1">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latin typeface="Calibri" panose="020F0502020204030204" pitchFamily="34" charset="0"/>
            </a:endParaRPr>
          </a:p>
        </p:txBody>
      </p:sp>
      <p:sp>
        <p:nvSpPr>
          <p:cNvPr id="78" name="타원 77">
            <a:extLst>
              <a:ext uri="{FF2B5EF4-FFF2-40B4-BE49-F238E27FC236}">
                <a16:creationId xmlns:a16="http://schemas.microsoft.com/office/drawing/2014/main" id="{97C6553C-0DDA-3855-6596-4A129B3D01DA}"/>
              </a:ext>
            </a:extLst>
          </p:cNvPr>
          <p:cNvSpPr/>
          <p:nvPr/>
        </p:nvSpPr>
        <p:spPr>
          <a:xfrm>
            <a:off x="10804305" y="1030391"/>
            <a:ext cx="889842" cy="8898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sp>
        <p:nvSpPr>
          <p:cNvPr id="79" name="자유형 78">
            <a:extLst>
              <a:ext uri="{FF2B5EF4-FFF2-40B4-BE49-F238E27FC236}">
                <a16:creationId xmlns:a16="http://schemas.microsoft.com/office/drawing/2014/main" id="{531B1ADB-A48A-A251-6551-4D5FB113CF6D}"/>
              </a:ext>
            </a:extLst>
          </p:cNvPr>
          <p:cNvSpPr/>
          <p:nvPr/>
        </p:nvSpPr>
        <p:spPr>
          <a:xfrm flipH="1">
            <a:off x="5105641" y="1394722"/>
            <a:ext cx="5658264" cy="329576"/>
          </a:xfrm>
          <a:custGeom>
            <a:avLst/>
            <a:gdLst>
              <a:gd name="connsiteX0" fmla="*/ 0 w 2628900"/>
              <a:gd name="connsiteY0" fmla="*/ 0 h 266700"/>
              <a:gd name="connsiteX1" fmla="*/ 2628900 w 2628900"/>
              <a:gd name="connsiteY1" fmla="*/ 0 h 266700"/>
              <a:gd name="connsiteX2" fmla="*/ 2628900 w 2628900"/>
              <a:gd name="connsiteY2" fmla="*/ 266700 h 266700"/>
            </a:gdLst>
            <a:ahLst/>
            <a:cxnLst>
              <a:cxn ang="0">
                <a:pos x="connsiteX0" y="connsiteY0"/>
              </a:cxn>
              <a:cxn ang="0">
                <a:pos x="connsiteX1" y="connsiteY1"/>
              </a:cxn>
              <a:cxn ang="0">
                <a:pos x="connsiteX2" y="connsiteY2"/>
              </a:cxn>
            </a:cxnLst>
            <a:rect l="l" t="t" r="r" b="b"/>
            <a:pathLst>
              <a:path w="2628900" h="266700">
                <a:moveTo>
                  <a:pt x="0" y="0"/>
                </a:moveTo>
                <a:lnTo>
                  <a:pt x="2628900" y="0"/>
                </a:lnTo>
                <a:lnTo>
                  <a:pt x="2628900" y="266700"/>
                </a:lnTo>
              </a:path>
            </a:pathLst>
          </a:custGeom>
          <a:ln w="38100">
            <a:solidFill>
              <a:schemeClr val="bg1">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latin typeface="Calibri" panose="020F0502020204030204" pitchFamily="34" charset="0"/>
            </a:endParaRPr>
          </a:p>
        </p:txBody>
      </p:sp>
      <p:sp>
        <p:nvSpPr>
          <p:cNvPr id="2" name="제목 1">
            <a:extLst>
              <a:ext uri="{FF2B5EF4-FFF2-40B4-BE49-F238E27FC236}">
                <a16:creationId xmlns:a16="http://schemas.microsoft.com/office/drawing/2014/main" id="{161DC26C-0DE4-62E2-013B-066192574CF2}"/>
              </a:ext>
            </a:extLst>
          </p:cNvPr>
          <p:cNvSpPr>
            <a:spLocks noGrp="1"/>
          </p:cNvSpPr>
          <p:nvPr>
            <p:ph type="title"/>
          </p:nvPr>
        </p:nvSpPr>
        <p:spPr/>
        <p:txBody>
          <a:bodyPr>
            <a:normAutofit/>
          </a:bodyPr>
          <a:lstStyle/>
          <a:p>
            <a:r>
              <a:rPr lang="en-US" altLang="ko-KR" sz="3600" b="0" dirty="0">
                <a:solidFill>
                  <a:srgbClr val="C00000"/>
                </a:solidFill>
                <a:latin typeface="Arial" panose="020B0604020202020204" pitchFamily="34" charset="0"/>
                <a:cs typeface="Arial" panose="020B0604020202020204" pitchFamily="34" charset="0"/>
              </a:rPr>
              <a:t>Expedited</a:t>
            </a:r>
            <a:r>
              <a:rPr lang="en-US" altLang="ko-KR" sz="3600" b="0" dirty="0">
                <a:latin typeface="Arial" panose="020B0604020202020204" pitchFamily="34" charset="0"/>
                <a:cs typeface="Arial" panose="020B0604020202020204" pitchFamily="34" charset="0"/>
              </a:rPr>
              <a:t> AFR SOP </a:t>
            </a:r>
            <a:r>
              <a:rPr lang="en-US" altLang="ko-KR" sz="3600" b="0" dirty="0">
                <a:solidFill>
                  <a:srgbClr val="32669A"/>
                </a:solidFill>
                <a:latin typeface="Arial" panose="020B0604020202020204" pitchFamily="34" charset="0"/>
                <a:cs typeface="Arial" panose="020B0604020202020204" pitchFamily="34" charset="0"/>
              </a:rPr>
              <a:t>Requirements</a:t>
            </a:r>
            <a:endParaRPr lang="ko-KR" altLang="en-US" sz="3600" b="0" dirty="0">
              <a:solidFill>
                <a:srgbClr val="32669A"/>
              </a:solidFill>
              <a:latin typeface="Arial" panose="020B0604020202020204" pitchFamily="34" charset="0"/>
              <a:cs typeface="Arial" panose="020B0604020202020204" pitchFamily="34" charset="0"/>
            </a:endParaRPr>
          </a:p>
        </p:txBody>
      </p:sp>
      <p:sp>
        <p:nvSpPr>
          <p:cNvPr id="53" name="Text Box 8">
            <a:extLst>
              <a:ext uri="{FF2B5EF4-FFF2-40B4-BE49-F238E27FC236}">
                <a16:creationId xmlns:a16="http://schemas.microsoft.com/office/drawing/2014/main" id="{3C776CBE-5B63-F696-1E6A-3FC7929B724A}"/>
              </a:ext>
            </a:extLst>
          </p:cNvPr>
          <p:cNvSpPr txBox="1">
            <a:spLocks noChangeArrowheads="1"/>
          </p:cNvSpPr>
          <p:nvPr/>
        </p:nvSpPr>
        <p:spPr bwMode="auto">
          <a:xfrm>
            <a:off x="1428094" y="1472153"/>
            <a:ext cx="3056222" cy="2190087"/>
          </a:xfrm>
          <a:prstGeom prst="rect">
            <a:avLst/>
          </a:prstGeom>
          <a:noFill/>
          <a:ln w="9525">
            <a:noFill/>
            <a:miter lim="800000"/>
            <a:headEnd/>
            <a:tailEnd/>
          </a:ln>
          <a:effectLst/>
        </p:spPr>
        <p:txBody>
          <a:bodyPr wrap="square">
            <a:spAutoFit/>
          </a:bodyPr>
          <a:lstStyle/>
          <a:p>
            <a:pPr lvl="0">
              <a:lnSpc>
                <a:spcPct val="109000"/>
              </a:lnSpc>
              <a:defRPr/>
            </a:pPr>
            <a:r>
              <a:rPr lang="en-US" altLang="ko-KR" b="1" u="sng" dirty="0">
                <a:latin typeface="Noto Sans" panose="020B0502040504020204" pitchFamily="34" charset="0"/>
                <a:ea typeface="맑은 고딕" panose="020B0503020000020004" pitchFamily="50" charset="-127"/>
                <a:cs typeface="Calibri" panose="020F0502020204030204" pitchFamily="34" charset="0"/>
              </a:rPr>
              <a:t>Timelines</a:t>
            </a:r>
          </a:p>
          <a:p>
            <a:pPr lvl="0">
              <a:lnSpc>
                <a:spcPct val="109000"/>
              </a:lnSpc>
              <a:defRPr/>
            </a:pP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Timeline</a:t>
            </a:r>
            <a:r>
              <a:rPr lang="en-US" altLang="ko-KR" dirty="0">
                <a:latin typeface="Noto Sans" panose="020B0502040504020204" pitchFamily="34" charset="0"/>
                <a:ea typeface="맑은 고딕" panose="020B0503020000020004" pitchFamily="50" charset="-127"/>
                <a:cs typeface="Calibri" panose="020F0502020204030204" pitchFamily="34" charset="0"/>
              </a:rPr>
              <a:t> detailing how center will complete AFR process within </a:t>
            </a:r>
            <a:r>
              <a:rPr lang="en-US" altLang="ko-KR" b="1" dirty="0">
                <a:solidFill>
                  <a:srgbClr val="C00000"/>
                </a:solidFill>
                <a:latin typeface="Noto Sans" panose="020B0502040504020204" pitchFamily="34" charset="0"/>
                <a:ea typeface="맑은 고딕" panose="020B0503020000020004" pitchFamily="50" charset="-127"/>
                <a:cs typeface="Calibri" panose="020F0502020204030204" pitchFamily="34" charset="0"/>
              </a:rPr>
              <a:t>21 </a:t>
            </a:r>
            <a:r>
              <a:rPr lang="en-US" altLang="ko-KR" dirty="0">
                <a:latin typeface="Noto Sans" panose="020B0502040504020204" pitchFamily="34" charset="0"/>
                <a:ea typeface="맑은 고딕" panose="020B0503020000020004" pitchFamily="50" charset="-127"/>
                <a:cs typeface="Calibri" panose="020F0502020204030204" pitchFamily="34" charset="0"/>
              </a:rPr>
              <a:t>calendar days and that </a:t>
            </a: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no extensions </a:t>
            </a:r>
            <a:r>
              <a:rPr lang="en-US" altLang="ko-KR" dirty="0">
                <a:latin typeface="Noto Sans" panose="020B0502040504020204" pitchFamily="34" charset="0"/>
                <a:ea typeface="맑은 고딕" panose="020B0503020000020004" pitchFamily="50" charset="-127"/>
                <a:cs typeface="Calibri" panose="020F0502020204030204" pitchFamily="34" charset="0"/>
              </a:rPr>
              <a:t>of time are allowed.</a:t>
            </a:r>
          </a:p>
        </p:txBody>
      </p:sp>
      <p:grpSp>
        <p:nvGrpSpPr>
          <p:cNvPr id="70" name="그룹 69">
            <a:extLst>
              <a:ext uri="{FF2B5EF4-FFF2-40B4-BE49-F238E27FC236}">
                <a16:creationId xmlns:a16="http://schemas.microsoft.com/office/drawing/2014/main" id="{FBF77600-D168-26E1-9097-1C9418C5C1C6}"/>
              </a:ext>
            </a:extLst>
          </p:cNvPr>
          <p:cNvGrpSpPr/>
          <p:nvPr/>
        </p:nvGrpSpPr>
        <p:grpSpPr>
          <a:xfrm>
            <a:off x="397814" y="5469970"/>
            <a:ext cx="4305746" cy="889842"/>
            <a:chOff x="1554842" y="5208715"/>
            <a:chExt cx="4305746" cy="889842"/>
          </a:xfrm>
        </p:grpSpPr>
        <p:sp>
          <p:nvSpPr>
            <p:cNvPr id="71" name="타원 70">
              <a:extLst>
                <a:ext uri="{FF2B5EF4-FFF2-40B4-BE49-F238E27FC236}">
                  <a16:creationId xmlns:a16="http://schemas.microsoft.com/office/drawing/2014/main" id="{20069357-DFC1-CA74-AC0B-EE34A805EE26}"/>
                </a:ext>
              </a:extLst>
            </p:cNvPr>
            <p:cNvSpPr/>
            <p:nvPr/>
          </p:nvSpPr>
          <p:spPr>
            <a:xfrm>
              <a:off x="1554842" y="5208715"/>
              <a:ext cx="889842" cy="8898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latin typeface="Calibri" panose="020F0502020204030204" pitchFamily="34" charset="0"/>
              </a:endParaRPr>
            </a:p>
          </p:txBody>
        </p:sp>
        <p:sp>
          <p:nvSpPr>
            <p:cNvPr id="72" name="자유형 71">
              <a:extLst>
                <a:ext uri="{FF2B5EF4-FFF2-40B4-BE49-F238E27FC236}">
                  <a16:creationId xmlns:a16="http://schemas.microsoft.com/office/drawing/2014/main" id="{EC7C1634-9EC7-C9AB-D6C3-3B1B62B1C65A}"/>
                </a:ext>
              </a:extLst>
            </p:cNvPr>
            <p:cNvSpPr/>
            <p:nvPr/>
          </p:nvSpPr>
          <p:spPr>
            <a:xfrm flipV="1">
              <a:off x="2611915" y="5574786"/>
              <a:ext cx="3248673" cy="329576"/>
            </a:xfrm>
            <a:custGeom>
              <a:avLst/>
              <a:gdLst>
                <a:gd name="connsiteX0" fmla="*/ 0 w 2628900"/>
                <a:gd name="connsiteY0" fmla="*/ 0 h 266700"/>
                <a:gd name="connsiteX1" fmla="*/ 2628900 w 2628900"/>
                <a:gd name="connsiteY1" fmla="*/ 0 h 266700"/>
                <a:gd name="connsiteX2" fmla="*/ 2628900 w 2628900"/>
                <a:gd name="connsiteY2" fmla="*/ 266700 h 266700"/>
              </a:gdLst>
              <a:ahLst/>
              <a:cxnLst>
                <a:cxn ang="0">
                  <a:pos x="connsiteX0" y="connsiteY0"/>
                </a:cxn>
                <a:cxn ang="0">
                  <a:pos x="connsiteX1" y="connsiteY1"/>
                </a:cxn>
                <a:cxn ang="0">
                  <a:pos x="connsiteX2" y="connsiteY2"/>
                </a:cxn>
              </a:cxnLst>
              <a:rect l="l" t="t" r="r" b="b"/>
              <a:pathLst>
                <a:path w="2628900" h="266700">
                  <a:moveTo>
                    <a:pt x="0" y="0"/>
                  </a:moveTo>
                  <a:lnTo>
                    <a:pt x="2628900" y="0"/>
                  </a:lnTo>
                  <a:lnTo>
                    <a:pt x="2628900" y="266700"/>
                  </a:lnTo>
                </a:path>
              </a:pathLst>
            </a:custGeom>
            <a:ln w="38100">
              <a:solidFill>
                <a:schemeClr val="bg1">
                  <a:lumMod val="7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lumMod val="75000"/>
                    <a:lumOff val="25000"/>
                  </a:schemeClr>
                </a:solidFill>
                <a:latin typeface="Calibri" panose="020F0502020204030204" pitchFamily="34" charset="0"/>
              </a:endParaRPr>
            </a:p>
          </p:txBody>
        </p:sp>
      </p:grpSp>
      <p:sp>
        <p:nvSpPr>
          <p:cNvPr id="4" name="Text Box 8">
            <a:extLst>
              <a:ext uri="{FF2B5EF4-FFF2-40B4-BE49-F238E27FC236}">
                <a16:creationId xmlns:a16="http://schemas.microsoft.com/office/drawing/2014/main" id="{B34012A3-2666-9A6C-1BEE-40EA56CA5251}"/>
              </a:ext>
            </a:extLst>
          </p:cNvPr>
          <p:cNvSpPr txBox="1">
            <a:spLocks noChangeArrowheads="1"/>
          </p:cNvSpPr>
          <p:nvPr/>
        </p:nvSpPr>
        <p:spPr bwMode="auto">
          <a:xfrm>
            <a:off x="1404519" y="3928336"/>
            <a:ext cx="3524781" cy="2190087"/>
          </a:xfrm>
          <a:prstGeom prst="rect">
            <a:avLst/>
          </a:prstGeom>
          <a:noFill/>
          <a:ln w="9525">
            <a:noFill/>
            <a:miter lim="800000"/>
            <a:headEnd/>
            <a:tailEnd/>
          </a:ln>
          <a:effectLst/>
        </p:spPr>
        <p:txBody>
          <a:bodyPr wrap="square">
            <a:spAutoFit/>
          </a:bodyPr>
          <a:lstStyle/>
          <a:p>
            <a:pPr lvl="0">
              <a:lnSpc>
                <a:spcPct val="109000"/>
              </a:lnSpc>
              <a:defRPr/>
            </a:pPr>
            <a:r>
              <a:rPr lang="en-US" altLang="ko-KR" b="1" u="sng" dirty="0">
                <a:latin typeface="Noto Sans" panose="020B0502040504020204" pitchFamily="34" charset="0"/>
                <a:ea typeface="맑은 고딕" panose="020B0503020000020004" pitchFamily="50" charset="-127"/>
                <a:cs typeface="Calibri" panose="020F0502020204030204" pitchFamily="34" charset="0"/>
              </a:rPr>
              <a:t>Self-Attestation/Eligibility</a:t>
            </a:r>
          </a:p>
          <a:p>
            <a:pPr lvl="0">
              <a:lnSpc>
                <a:spcPct val="109000"/>
              </a:lnSpc>
              <a:defRPr/>
            </a:pP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Procedures</a:t>
            </a:r>
            <a:r>
              <a:rPr lang="en-US" altLang="ko-KR" dirty="0">
                <a:solidFill>
                  <a:srgbClr val="646267"/>
                </a:solidFill>
                <a:latin typeface="Noto Sans" panose="020B0502040504020204" pitchFamily="34" charset="0"/>
                <a:ea typeface="맑은 고딕" panose="020B0503020000020004" pitchFamily="50" charset="-127"/>
                <a:cs typeface="Calibri" panose="020F0502020204030204" pitchFamily="34" charset="0"/>
              </a:rPr>
              <a:t> </a:t>
            </a:r>
            <a:r>
              <a:rPr lang="en-US" altLang="ko-KR" dirty="0">
                <a:latin typeface="Noto Sans" panose="020B0502040504020204" pitchFamily="34" charset="0"/>
                <a:ea typeface="맑은 고딕" panose="020B0503020000020004" pitchFamily="50" charset="-127"/>
                <a:cs typeface="Calibri" panose="020F0502020204030204" pitchFamily="34" charset="0"/>
              </a:rPr>
              <a:t>for how the center will </a:t>
            </a:r>
            <a:r>
              <a:rPr lang="en-US" altLang="ko-KR" b="1" dirty="0">
                <a:latin typeface="Noto Sans" panose="020B0502040504020204" pitchFamily="34" charset="0"/>
                <a:ea typeface="맑은 고딕" panose="020B0503020000020004" pitchFamily="50" charset="-127"/>
                <a:cs typeface="Calibri" panose="020F0502020204030204" pitchFamily="34" charset="0"/>
              </a:rPr>
              <a:t>collaborate with Admissions Services </a:t>
            </a:r>
            <a:r>
              <a:rPr lang="en-US" altLang="ko-KR" dirty="0">
                <a:latin typeface="Noto Sans" panose="020B0502040504020204" pitchFamily="34" charset="0"/>
                <a:ea typeface="맑은 고딕" panose="020B0503020000020004" pitchFamily="50" charset="-127"/>
                <a:cs typeface="Calibri" panose="020F0502020204030204" pitchFamily="34" charset="0"/>
              </a:rPr>
              <a:t>to </a:t>
            </a: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verify eligibility within the first 90 days of enrollment</a:t>
            </a:r>
            <a:r>
              <a:rPr lang="en-US" altLang="ko-KR" dirty="0">
                <a:latin typeface="Noto Sans" panose="020B0502040504020204" pitchFamily="34" charset="0"/>
                <a:ea typeface="맑은 고딕" panose="020B0503020000020004" pitchFamily="50" charset="-127"/>
                <a:cs typeface="Calibri" panose="020F0502020204030204" pitchFamily="34" charset="0"/>
              </a:rPr>
              <a:t>, if applicable.</a:t>
            </a:r>
          </a:p>
        </p:txBody>
      </p:sp>
      <p:sp>
        <p:nvSpPr>
          <p:cNvPr id="5" name="Text Box 8">
            <a:extLst>
              <a:ext uri="{FF2B5EF4-FFF2-40B4-BE49-F238E27FC236}">
                <a16:creationId xmlns:a16="http://schemas.microsoft.com/office/drawing/2014/main" id="{2907CB77-78DE-2B5E-27D7-BB5434F5DBEB}"/>
              </a:ext>
            </a:extLst>
          </p:cNvPr>
          <p:cNvSpPr txBox="1">
            <a:spLocks noChangeArrowheads="1"/>
          </p:cNvSpPr>
          <p:nvPr/>
        </p:nvSpPr>
        <p:spPr bwMode="auto">
          <a:xfrm>
            <a:off x="5323495" y="1472153"/>
            <a:ext cx="6132781" cy="4605620"/>
          </a:xfrm>
          <a:prstGeom prst="rect">
            <a:avLst/>
          </a:prstGeom>
          <a:noFill/>
          <a:ln w="9525">
            <a:noFill/>
            <a:miter lim="800000"/>
            <a:headEnd/>
            <a:tailEnd/>
          </a:ln>
          <a:effectLst/>
        </p:spPr>
        <p:txBody>
          <a:bodyPr wrap="square">
            <a:spAutoFit/>
          </a:bodyPr>
          <a:lstStyle/>
          <a:p>
            <a:pPr lvl="0">
              <a:lnSpc>
                <a:spcPct val="109000"/>
              </a:lnSpc>
              <a:defRPr/>
            </a:pPr>
            <a:r>
              <a:rPr lang="en-US" altLang="ko-KR" b="1" u="sng" dirty="0">
                <a:latin typeface="Noto Sans" panose="020B0502040504020204" pitchFamily="34" charset="0"/>
                <a:ea typeface="맑은 고딕" panose="020B0503020000020004" pitchFamily="50" charset="-127"/>
                <a:cs typeface="Calibri" panose="020F0502020204030204" pitchFamily="34" charset="0"/>
              </a:rPr>
              <a:t>Self-Attestation/Health Care Needs and Direct Threat</a:t>
            </a:r>
          </a:p>
          <a:p>
            <a:pPr lvl="0">
              <a:lnSpc>
                <a:spcPct val="109000"/>
              </a:lnSpc>
              <a:defRPr/>
            </a:pP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Affirmation </a:t>
            </a:r>
            <a:r>
              <a:rPr lang="en-US" altLang="ko-KR" dirty="0">
                <a:latin typeface="Noto Sans" panose="020B0502040504020204" pitchFamily="34" charset="0"/>
                <a:ea typeface="맑은 고딕" panose="020B0503020000020004" pitchFamily="50" charset="-127"/>
                <a:cs typeface="Calibri" panose="020F0502020204030204" pitchFamily="34" charset="0"/>
              </a:rPr>
              <a:t>that the center </a:t>
            </a: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will follow the typical AFR process </a:t>
            </a:r>
            <a:r>
              <a:rPr lang="en-US" altLang="ko-KR" dirty="0">
                <a:latin typeface="Noto Sans" panose="020B0502040504020204" pitchFamily="34" charset="0"/>
                <a:ea typeface="맑은 고딕" panose="020B0503020000020004" pitchFamily="50" charset="-127"/>
                <a:cs typeface="Calibri" panose="020F0502020204030204" pitchFamily="34" charset="0"/>
              </a:rPr>
              <a:t>to include procedures for </a:t>
            </a:r>
            <a:r>
              <a:rPr lang="en-US" altLang="ko-KR" b="1" dirty="0">
                <a:latin typeface="Noto Sans" panose="020B0502040504020204" pitchFamily="34" charset="0"/>
                <a:ea typeface="맑은 고딕" panose="020B0503020000020004" pitchFamily="50" charset="-127"/>
                <a:cs typeface="Calibri" panose="020F0502020204030204" pitchFamily="34" charset="0"/>
              </a:rPr>
              <a:t>reviewing</a:t>
            </a: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 </a:t>
            </a:r>
            <a:r>
              <a:rPr lang="en-US" altLang="ko-KR" dirty="0">
                <a:latin typeface="Noto Sans" panose="020B0502040504020204" pitchFamily="34" charset="0"/>
                <a:ea typeface="맑은 고딕" panose="020B0503020000020004" pitchFamily="50" charset="-127"/>
                <a:cs typeface="Calibri" panose="020F0502020204030204" pitchFamily="34" charset="0"/>
              </a:rPr>
              <a:t>an applicant file</a:t>
            </a: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a:t>
            </a:r>
            <a:r>
              <a:rPr lang="en-US" altLang="ko-KR" b="1" dirty="0">
                <a:latin typeface="Noto Sans" panose="020B0502040504020204" pitchFamily="34" charset="0"/>
                <a:ea typeface="맑은 고딕" panose="020B0503020000020004" pitchFamily="50" charset="-127"/>
                <a:cs typeface="Calibri" panose="020F0502020204030204" pitchFamily="34" charset="0"/>
              </a:rPr>
              <a:t>recommending</a:t>
            </a: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 </a:t>
            </a:r>
            <a:r>
              <a:rPr lang="en-US" altLang="ko-KR" dirty="0">
                <a:latin typeface="Noto Sans" panose="020B0502040504020204" pitchFamily="34" charset="0"/>
                <a:ea typeface="맑은 고딕" panose="020B0503020000020004" pitchFamily="50" charset="-127"/>
                <a:cs typeface="Calibri" panose="020F0502020204030204" pitchFamily="34" charset="0"/>
              </a:rPr>
              <a:t>denial </a:t>
            </a:r>
            <a:r>
              <a:rPr lang="en-US" altLang="ko-KR" b="1" dirty="0">
                <a:solidFill>
                  <a:srgbClr val="C00000"/>
                </a:solidFill>
                <a:latin typeface="Noto Sans" panose="020B0502040504020204" pitchFamily="34" charset="0"/>
                <a:ea typeface="맑은 고딕" panose="020B0503020000020004" pitchFamily="50" charset="-127"/>
                <a:cs typeface="Calibri" panose="020F0502020204030204" pitchFamily="34" charset="0"/>
              </a:rPr>
              <a:t>unless</a:t>
            </a:r>
            <a:r>
              <a:rPr lang="en-US" altLang="ko-KR" dirty="0">
                <a:latin typeface="Noto Sans" panose="020B0502040504020204" pitchFamily="34" charset="0"/>
                <a:ea typeface="맑은 고딕" panose="020B0503020000020004" pitchFamily="50" charset="-127"/>
                <a:cs typeface="Calibri" panose="020F0502020204030204" pitchFamily="34" charset="0"/>
              </a:rPr>
              <a:t> health/ medical documentation </a:t>
            </a:r>
            <a:r>
              <a:rPr lang="en-US" altLang="ko-KR" b="1" dirty="0">
                <a:latin typeface="Noto Sans" panose="020B0502040504020204" pitchFamily="34" charset="0"/>
                <a:ea typeface="맑은 고딕" panose="020B0503020000020004" pitchFamily="50" charset="-127"/>
                <a:cs typeface="Calibri" panose="020F0502020204030204" pitchFamily="34" charset="0"/>
              </a:rPr>
              <a:t>is not received until after arrival </a:t>
            </a:r>
            <a:r>
              <a:rPr lang="en-US" altLang="ko-KR" dirty="0">
                <a:latin typeface="Noto Sans" panose="020B0502040504020204" pitchFamily="34" charset="0"/>
                <a:ea typeface="맑은 고딕" panose="020B0503020000020004" pitchFamily="50" charset="-127"/>
                <a:cs typeface="Calibri" panose="020F0502020204030204" pitchFamily="34" charset="0"/>
              </a:rPr>
              <a:t>and during the first 90 days of enrollment.</a:t>
            </a:r>
          </a:p>
          <a:p>
            <a:pPr lvl="0">
              <a:lnSpc>
                <a:spcPct val="109000"/>
              </a:lnSpc>
              <a:defRPr/>
            </a:pPr>
            <a:endParaRPr lang="en-US" altLang="ko-KR" dirty="0">
              <a:latin typeface="Noto Sans" panose="020B0502040504020204" pitchFamily="34" charset="0"/>
              <a:ea typeface="맑은 고딕" panose="020B0503020000020004" pitchFamily="50" charset="-127"/>
              <a:cs typeface="Calibri" panose="020F0502020204030204" pitchFamily="34" charset="0"/>
            </a:endParaRPr>
          </a:p>
          <a:p>
            <a:pPr lvl="0">
              <a:lnSpc>
                <a:spcPct val="109000"/>
              </a:lnSpc>
              <a:defRPr/>
            </a:pPr>
            <a:r>
              <a:rPr lang="en-US" altLang="ko-KR" dirty="0">
                <a:latin typeface="Noto Sans" panose="020B0502040504020204" pitchFamily="34" charset="0"/>
                <a:ea typeface="맑은 고딕" panose="020B0503020000020004" pitchFamily="50" charset="-127"/>
                <a:cs typeface="Calibri" panose="020F0502020204030204" pitchFamily="34" charset="0"/>
              </a:rPr>
              <a:t>If </a:t>
            </a:r>
            <a:r>
              <a:rPr lang="en-US" altLang="ko-KR" b="1" dirty="0">
                <a:latin typeface="Noto Sans" panose="020B0502040504020204" pitchFamily="34" charset="0"/>
                <a:ea typeface="맑은 고딕" panose="020B0503020000020004" pitchFamily="50" charset="-127"/>
                <a:cs typeface="Calibri" panose="020F0502020204030204" pitchFamily="34" charset="0"/>
              </a:rPr>
              <a:t>health/medical documentation is received during the first 90 days of enrollment </a:t>
            </a:r>
            <a:r>
              <a:rPr lang="en-US" altLang="ko-KR" dirty="0">
                <a:latin typeface="Noto Sans" panose="020B0502040504020204" pitchFamily="34" charset="0"/>
                <a:ea typeface="맑은 고딕" panose="020B0503020000020004" pitchFamily="50" charset="-127"/>
                <a:cs typeface="Calibri" panose="020F0502020204030204" pitchFamily="34" charset="0"/>
              </a:rPr>
              <a:t>and indicates that the expedited individual’s health care needs </a:t>
            </a:r>
            <a:r>
              <a:rPr lang="en-US" altLang="ko-KR" b="1" dirty="0">
                <a:latin typeface="Noto Sans" panose="020B0502040504020204" pitchFamily="34" charset="0"/>
                <a:ea typeface="맑은 고딕" panose="020B0503020000020004" pitchFamily="50" charset="-127"/>
                <a:cs typeface="Calibri" panose="020F0502020204030204" pitchFamily="34" charset="0"/>
              </a:rPr>
              <a:t>may exceed those of basic health care or that the individual poses a direct threat to others</a:t>
            </a:r>
            <a:r>
              <a:rPr lang="en-US" altLang="ko-KR" dirty="0">
                <a:latin typeface="Noto Sans" panose="020B0502040504020204" pitchFamily="34" charset="0"/>
                <a:ea typeface="맑은 고딕" panose="020B0503020000020004" pitchFamily="50" charset="-127"/>
                <a:cs typeface="Calibri" panose="020F0502020204030204" pitchFamily="34" charset="0"/>
              </a:rPr>
              <a:t>, </a:t>
            </a:r>
            <a:r>
              <a:rPr lang="en-US" altLang="ko-KR" b="1" dirty="0">
                <a:solidFill>
                  <a:srgbClr val="32669A"/>
                </a:solidFill>
                <a:latin typeface="Noto Sans" panose="020B0502040504020204" pitchFamily="34" charset="0"/>
                <a:ea typeface="맑은 고딕" panose="020B0503020000020004" pitchFamily="50" charset="-127"/>
                <a:cs typeface="Calibri" panose="020F0502020204030204" pitchFamily="34" charset="0"/>
              </a:rPr>
              <a:t>the center follows the medical separation procedures as outlined in Chapter 6, Section 6.2, R5.</a:t>
            </a:r>
          </a:p>
        </p:txBody>
      </p:sp>
      <p:pic>
        <p:nvPicPr>
          <p:cNvPr id="9" name="Graphic 8" descr="Users outline">
            <a:extLst>
              <a:ext uri="{FF2B5EF4-FFF2-40B4-BE49-F238E27FC236}">
                <a16:creationId xmlns:a16="http://schemas.microsoft.com/office/drawing/2014/main" id="{685C10BB-14F2-A1E4-26F1-5002C05B89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94638" y="1087171"/>
            <a:ext cx="720880" cy="720880"/>
          </a:xfrm>
          <a:prstGeom prst="rect">
            <a:avLst/>
          </a:prstGeom>
        </p:spPr>
      </p:pic>
      <p:pic>
        <p:nvPicPr>
          <p:cNvPr id="11" name="Graphic 10" descr="Clipboard with solid fill">
            <a:extLst>
              <a:ext uri="{FF2B5EF4-FFF2-40B4-BE49-F238E27FC236}">
                <a16:creationId xmlns:a16="http://schemas.microsoft.com/office/drawing/2014/main" id="{E56190C5-2D1B-9D3E-1029-91D2E58897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9769" y="5553039"/>
            <a:ext cx="705932" cy="705932"/>
          </a:xfrm>
          <a:prstGeom prst="rect">
            <a:avLst/>
          </a:prstGeom>
        </p:spPr>
      </p:pic>
      <p:sp>
        <p:nvSpPr>
          <p:cNvPr id="13" name="Slide Number Placeholder 5">
            <a:extLst>
              <a:ext uri="{FF2B5EF4-FFF2-40B4-BE49-F238E27FC236}">
                <a16:creationId xmlns:a16="http://schemas.microsoft.com/office/drawing/2014/main" id="{7F8CF118-E994-1A75-DC73-50F6E63C6A25}"/>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27</a:t>
            </a:fld>
            <a:endParaRPr lang="en-US" sz="1200">
              <a:latin typeface="Arial" panose="020B0604020202020204" pitchFamily="34" charset="0"/>
              <a:cs typeface="Arial" panose="020B0604020202020204" pitchFamily="34" charset="0"/>
            </a:endParaRPr>
          </a:p>
        </p:txBody>
      </p:sp>
      <p:pic>
        <p:nvPicPr>
          <p:cNvPr id="3" name="Graphic 2" descr="Daily calendar outline">
            <a:extLst>
              <a:ext uri="{FF2B5EF4-FFF2-40B4-BE49-F238E27FC236}">
                <a16:creationId xmlns:a16="http://schemas.microsoft.com/office/drawing/2014/main" id="{1D348DE3-3D86-1A9C-5FAE-D9ECCBED3B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5799" y="1060538"/>
            <a:ext cx="786776" cy="786776"/>
          </a:xfrm>
          <a:prstGeom prst="rect">
            <a:avLst/>
          </a:prstGeom>
        </p:spPr>
      </p:pic>
      <p:pic>
        <p:nvPicPr>
          <p:cNvPr id="8" name="Picture 7" descr="A red starburst with white text&#10;&#10;Description automatically generated">
            <a:extLst>
              <a:ext uri="{FF2B5EF4-FFF2-40B4-BE49-F238E27FC236}">
                <a16:creationId xmlns:a16="http://schemas.microsoft.com/office/drawing/2014/main" id="{CC8FCDBE-2E3B-406A-918D-4FB231F6221A}"/>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01100" y="72488"/>
            <a:ext cx="1094601" cy="906393"/>
          </a:xfrm>
          <a:prstGeom prst="rect">
            <a:avLst/>
          </a:prstGeom>
        </p:spPr>
      </p:pic>
    </p:spTree>
    <p:extLst>
      <p:ext uri="{BB962C8B-B14F-4D97-AF65-F5344CB8AC3E}">
        <p14:creationId xmlns:p14="http://schemas.microsoft.com/office/powerpoint/2010/main" val="1142410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text, computer, person&#10;&#10;Description automatically generated">
            <a:extLst>
              <a:ext uri="{FF2B5EF4-FFF2-40B4-BE49-F238E27FC236}">
                <a16:creationId xmlns:a16="http://schemas.microsoft.com/office/drawing/2014/main" id="{261FC518-0E26-C654-0426-355072860DE8}"/>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18" name="Flowchart: Document 17"/>
          <p:cNvSpPr/>
          <p:nvPr/>
        </p:nvSpPr>
        <p:spPr>
          <a:xfrm rot="5400000">
            <a:off x="8316687" y="653144"/>
            <a:ext cx="2569024" cy="5181600"/>
          </a:xfrm>
          <a:prstGeom prst="flowChartDocumen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55752" y="266218"/>
            <a:ext cx="215444" cy="6449205"/>
            <a:chOff x="155752" y="266218"/>
            <a:chExt cx="215444" cy="6449205"/>
          </a:xfrm>
        </p:grpSpPr>
        <p:sp>
          <p:nvSpPr>
            <p:cNvPr id="10" name="TextBox 9"/>
            <p:cNvSpPr txBox="1"/>
            <p:nvPr/>
          </p:nvSpPr>
          <p:spPr>
            <a:xfrm rot="16200000">
              <a:off x="-200756" y="6143472"/>
              <a:ext cx="928459" cy="215444"/>
            </a:xfrm>
            <a:prstGeom prst="rect">
              <a:avLst/>
            </a:prstGeom>
            <a:noFill/>
          </p:spPr>
          <p:txBody>
            <a:bodyPr wrap="none" rtlCol="0">
              <a:spAutoFit/>
            </a:bodyPr>
            <a:lstStyle/>
            <a:p>
              <a:r>
                <a:rPr lang="en-US" altLang="ko-KR" sz="800" spc="600">
                  <a:solidFill>
                    <a:srgbClr val="768288"/>
                  </a:solidFill>
                  <a:latin typeface="Palatino Linotype" panose="02040502050505030304" pitchFamily="18" charset="0"/>
                </a:rPr>
                <a:t>Policy</a:t>
              </a:r>
              <a:endParaRPr lang="en-US" sz="800" spc="600">
                <a:solidFill>
                  <a:srgbClr val="768288"/>
                </a:solidFill>
                <a:latin typeface="Palatino Linotype" panose="02040502050505030304" pitchFamily="18" charset="0"/>
              </a:endParaRPr>
            </a:p>
          </p:txBody>
        </p:sp>
        <p:cxnSp>
          <p:nvCxnSpPr>
            <p:cNvPr id="11" name="Straight Connector 10"/>
            <p:cNvCxnSpPr>
              <a:stCxn id="10" idx="3"/>
            </p:cNvCxnSpPr>
            <p:nvPr/>
          </p:nvCxnSpPr>
          <p:spPr>
            <a:xfrm flipV="1">
              <a:off x="263473" y="266218"/>
              <a:ext cx="0" cy="5520747"/>
            </a:xfrm>
            <a:prstGeom prst="line">
              <a:avLst/>
            </a:prstGeom>
            <a:ln>
              <a:solidFill>
                <a:srgbClr val="CFC6A5"/>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411704" y="140430"/>
            <a:ext cx="6626980" cy="215444"/>
            <a:chOff x="5411704" y="140430"/>
            <a:chExt cx="6626980" cy="215444"/>
          </a:xfrm>
        </p:grpSpPr>
        <p:sp>
          <p:nvSpPr>
            <p:cNvPr id="13" name="TextBox 12"/>
            <p:cNvSpPr txBox="1"/>
            <p:nvPr/>
          </p:nvSpPr>
          <p:spPr>
            <a:xfrm>
              <a:off x="11110225" y="140430"/>
              <a:ext cx="928459" cy="215444"/>
            </a:xfrm>
            <a:prstGeom prst="rect">
              <a:avLst/>
            </a:prstGeom>
            <a:noFill/>
          </p:spPr>
          <p:txBody>
            <a:bodyPr wrap="none" rtlCol="0">
              <a:spAutoFit/>
            </a:bodyPr>
            <a:lstStyle/>
            <a:p>
              <a:r>
                <a:rPr lang="en-US" altLang="ko-KR" sz="800" spc="600">
                  <a:solidFill>
                    <a:srgbClr val="768288"/>
                  </a:solidFill>
                  <a:latin typeface="Palatino Linotype" panose="02040502050505030304" pitchFamily="18" charset="0"/>
                </a:rPr>
                <a:t>Policy</a:t>
              </a:r>
              <a:endParaRPr lang="en-US" sz="800" spc="600">
                <a:solidFill>
                  <a:srgbClr val="768288"/>
                </a:solidFill>
                <a:latin typeface="Palatino Linotype" panose="02040502050505030304" pitchFamily="18" charset="0"/>
              </a:endParaRPr>
            </a:p>
          </p:txBody>
        </p:sp>
        <p:cxnSp>
          <p:nvCxnSpPr>
            <p:cNvPr id="14" name="Straight Connector 13"/>
            <p:cNvCxnSpPr>
              <a:cxnSpLocks/>
            </p:cNvCxnSpPr>
            <p:nvPr/>
          </p:nvCxnSpPr>
          <p:spPr>
            <a:xfrm rot="5400000" flipV="1">
              <a:off x="8200531" y="-2540674"/>
              <a:ext cx="0" cy="5577653"/>
            </a:xfrm>
            <a:prstGeom prst="line">
              <a:avLst/>
            </a:prstGeom>
            <a:ln>
              <a:solidFill>
                <a:srgbClr val="CFC6A5"/>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663287" y="5023212"/>
            <a:ext cx="8812308" cy="584775"/>
          </a:xfrm>
          <a:prstGeom prst="rect">
            <a:avLst/>
          </a:prstGeom>
          <a:noFill/>
        </p:spPr>
        <p:txBody>
          <a:bodyPr wrap="square" rtlCol="0">
            <a:spAutoFit/>
          </a:bodyPr>
          <a:lstStyle/>
          <a:p>
            <a:pPr algn="ctr"/>
            <a:r>
              <a:rPr lang="en-US" altLang="ko-KR" sz="3200">
                <a:solidFill>
                  <a:srgbClr val="32669A"/>
                </a:solidFill>
                <a:latin typeface="ParmaPetit" panose="02000506090000020003" pitchFamily="2" charset="0"/>
              </a:rPr>
              <a:t>Center Tracking of Applicant File Review</a:t>
            </a:r>
            <a:endParaRPr lang="ko-KR" altLang="en-US" sz="3200">
              <a:solidFill>
                <a:srgbClr val="32669A"/>
              </a:solidFill>
              <a:latin typeface="ParmaPetit" panose="02000506090000020003" pitchFamily="2" charset="0"/>
            </a:endParaRPr>
          </a:p>
        </p:txBody>
      </p:sp>
      <p:sp>
        <p:nvSpPr>
          <p:cNvPr id="2" name="TextBox 1">
            <a:extLst>
              <a:ext uri="{FF2B5EF4-FFF2-40B4-BE49-F238E27FC236}">
                <a16:creationId xmlns:a16="http://schemas.microsoft.com/office/drawing/2014/main" id="{9F8D26BA-AEF1-B60C-E2C1-DAD081590140}"/>
              </a:ext>
            </a:extLst>
          </p:cNvPr>
          <p:cNvSpPr txBox="1"/>
          <p:nvPr/>
        </p:nvSpPr>
        <p:spPr>
          <a:xfrm>
            <a:off x="7401442" y="2076047"/>
            <a:ext cx="4399514" cy="2308324"/>
          </a:xfrm>
          <a:prstGeom prst="rect">
            <a:avLst/>
          </a:prstGeom>
          <a:noFill/>
        </p:spPr>
        <p:txBody>
          <a:bodyPr wrap="square" rtlCol="0">
            <a:spAutoFit/>
          </a:bodyPr>
          <a:lstStyle/>
          <a:p>
            <a:pPr algn="r"/>
            <a:r>
              <a:rPr lang="en-US" altLang="ko-KR" sz="4800" dirty="0">
                <a:solidFill>
                  <a:schemeClr val="bg1"/>
                </a:solidFill>
                <a:latin typeface="ParmaPetit" panose="02000506090000020003" pitchFamily="2" charset="0"/>
              </a:rPr>
              <a:t>File Review/ Wellness Tracking Logs</a:t>
            </a:r>
            <a:endParaRPr lang="ko-KR" altLang="en-US" sz="4800" dirty="0">
              <a:solidFill>
                <a:schemeClr val="bg1"/>
              </a:solidFill>
              <a:latin typeface="ParmaPetit" panose="02000506090000020003" pitchFamily="2" charset="0"/>
            </a:endParaRPr>
          </a:p>
        </p:txBody>
      </p:sp>
      <p:sp>
        <p:nvSpPr>
          <p:cNvPr id="15" name="Slide Number Placeholder 5">
            <a:extLst>
              <a:ext uri="{FF2B5EF4-FFF2-40B4-BE49-F238E27FC236}">
                <a16:creationId xmlns:a16="http://schemas.microsoft.com/office/drawing/2014/main" id="{4349A293-A4D5-BFD9-7CB6-FE1EE806C06F}"/>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28</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650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9DE00AAA-EA79-6CE0-53D2-7456F9E2C326}"/>
              </a:ext>
            </a:extLst>
          </p:cNvPr>
          <p:cNvSpPr/>
          <p:nvPr/>
        </p:nvSpPr>
        <p:spPr>
          <a:xfrm>
            <a:off x="0" y="1252"/>
            <a:ext cx="7843284" cy="68567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 name="직사각형 1">
            <a:extLst>
              <a:ext uri="{FF2B5EF4-FFF2-40B4-BE49-F238E27FC236}">
                <a16:creationId xmlns:a16="http://schemas.microsoft.com/office/drawing/2014/main" id="{BC771FF3-CA5A-5C23-05AD-B139D8BCB4DE}"/>
              </a:ext>
            </a:extLst>
          </p:cNvPr>
          <p:cNvSpPr/>
          <p:nvPr/>
        </p:nvSpPr>
        <p:spPr>
          <a:xfrm>
            <a:off x="0" y="442040"/>
            <a:ext cx="7843284" cy="954107"/>
          </a:xfrm>
          <a:prstGeom prst="rect">
            <a:avLst/>
          </a:prstGeom>
        </p:spPr>
        <p:txBody>
          <a:bodyPr wrap="square">
            <a:spAutoFit/>
          </a:bodyPr>
          <a:lstStyle/>
          <a:p>
            <a:pPr lvl="0" algn="ctr"/>
            <a:r>
              <a:rPr lang="en-US" altLang="ko-KR" sz="3600" dirty="0">
                <a:latin typeface="+mj-lt"/>
                <a:ea typeface="맑은 고딕" panose="020B0503020000020004" pitchFamily="50" charset="-127"/>
              </a:rPr>
              <a:t>Center</a:t>
            </a:r>
            <a:r>
              <a:rPr lang="en-US" altLang="ko-KR" sz="3600" dirty="0">
                <a:solidFill>
                  <a:srgbClr val="32669A"/>
                </a:solidFill>
                <a:latin typeface="+mj-lt"/>
                <a:ea typeface="맑은 고딕" panose="020B0503020000020004" pitchFamily="50" charset="-127"/>
              </a:rPr>
              <a:t> File Review Tracking Log</a:t>
            </a:r>
          </a:p>
          <a:p>
            <a:pPr lvl="0" algn="ctr"/>
            <a:r>
              <a:rPr lang="en-US" altLang="ko-KR" sz="2000" dirty="0">
                <a:solidFill>
                  <a:srgbClr val="646267"/>
                </a:solidFill>
                <a:latin typeface="+mj-lt"/>
                <a:ea typeface="맑은 고딕" panose="020B0503020000020004" pitchFamily="50" charset="-127"/>
              </a:rPr>
              <a:t>PRH Chapter 1: 1.5(R3)</a:t>
            </a:r>
          </a:p>
        </p:txBody>
      </p:sp>
      <p:sp>
        <p:nvSpPr>
          <p:cNvPr id="6" name="타원 5">
            <a:extLst>
              <a:ext uri="{FF2B5EF4-FFF2-40B4-BE49-F238E27FC236}">
                <a16:creationId xmlns:a16="http://schemas.microsoft.com/office/drawing/2014/main" id="{920E89E5-86BA-FD1C-9830-90049C41302A}"/>
              </a:ext>
            </a:extLst>
          </p:cNvPr>
          <p:cNvSpPr/>
          <p:nvPr/>
        </p:nvSpPr>
        <p:spPr>
          <a:xfrm>
            <a:off x="8027348" y="862821"/>
            <a:ext cx="493615" cy="49361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400">
                <a:solidFill>
                  <a:schemeClr val="bg1"/>
                </a:solidFill>
                <a:latin typeface="+mj-lt"/>
                <a:ea typeface="맑은 고딕" panose="020B0503020000020004" pitchFamily="50" charset="-127"/>
              </a:rPr>
              <a:t>A</a:t>
            </a:r>
            <a:endParaRPr kumimoji="1" lang="ko-Kore-KR" altLang="en-US" sz="1400">
              <a:latin typeface="+mj-lt"/>
            </a:endParaRPr>
          </a:p>
        </p:txBody>
      </p:sp>
      <p:sp>
        <p:nvSpPr>
          <p:cNvPr id="7" name="직사각형 6">
            <a:extLst>
              <a:ext uri="{FF2B5EF4-FFF2-40B4-BE49-F238E27FC236}">
                <a16:creationId xmlns:a16="http://schemas.microsoft.com/office/drawing/2014/main" id="{02E5CDC3-E3D2-1BAE-EA36-63F2F2AD3D21}"/>
              </a:ext>
            </a:extLst>
          </p:cNvPr>
          <p:cNvSpPr/>
          <p:nvPr/>
        </p:nvSpPr>
        <p:spPr>
          <a:xfrm>
            <a:off x="8019375" y="1428104"/>
            <a:ext cx="3756065" cy="1200329"/>
          </a:xfrm>
          <a:prstGeom prst="rect">
            <a:avLst/>
          </a:prstGeom>
        </p:spPr>
        <p:txBody>
          <a:bodyPr wrap="square">
            <a:spAutoFit/>
          </a:bodyPr>
          <a:lstStyle/>
          <a:p>
            <a:r>
              <a:rPr lang="en-US" altLang="ko-KR" dirty="0">
                <a:solidFill>
                  <a:srgbClr val="646267"/>
                </a:solidFill>
                <a:ea typeface="맑은 고딕" panose="020B0503020000020004" pitchFamily="50" charset="-127"/>
              </a:rPr>
              <a:t>Records </a:t>
            </a:r>
            <a:r>
              <a:rPr lang="en-US" altLang="ko-KR" b="1" u="sng" dirty="0">
                <a:solidFill>
                  <a:srgbClr val="C00000"/>
                </a:solidFill>
                <a:ea typeface="맑은 고딕" panose="020B0503020000020004" pitchFamily="50" charset="-127"/>
              </a:rPr>
              <a:t>MUST</a:t>
            </a:r>
            <a:r>
              <a:rPr lang="en-US" altLang="ko-KR" dirty="0">
                <a:solidFill>
                  <a:srgbClr val="646267"/>
                </a:solidFill>
                <a:ea typeface="맑은 고딕" panose="020B0503020000020004" pitchFamily="50" charset="-127"/>
              </a:rPr>
              <a:t> maintain a single ongoing center file review log which documents ALL applicant files received for review. </a:t>
            </a:r>
          </a:p>
        </p:txBody>
      </p:sp>
      <p:cxnSp>
        <p:nvCxnSpPr>
          <p:cNvPr id="9" name="직선 연결선[R] 8">
            <a:extLst>
              <a:ext uri="{FF2B5EF4-FFF2-40B4-BE49-F238E27FC236}">
                <a16:creationId xmlns:a16="http://schemas.microsoft.com/office/drawing/2014/main" id="{C663725C-7797-D22B-FACE-3B6E5CF45E8B}"/>
              </a:ext>
            </a:extLst>
          </p:cNvPr>
          <p:cNvCxnSpPr>
            <a:cxnSpLocks/>
          </p:cNvCxnSpPr>
          <p:nvPr/>
        </p:nvCxnSpPr>
        <p:spPr>
          <a:xfrm>
            <a:off x="8520963" y="1109628"/>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타원 19">
            <a:extLst>
              <a:ext uri="{FF2B5EF4-FFF2-40B4-BE49-F238E27FC236}">
                <a16:creationId xmlns:a16="http://schemas.microsoft.com/office/drawing/2014/main" id="{8EF7A29E-7A29-8304-EB9D-F69F2FC2E334}"/>
              </a:ext>
            </a:extLst>
          </p:cNvPr>
          <p:cNvSpPr/>
          <p:nvPr/>
        </p:nvSpPr>
        <p:spPr>
          <a:xfrm>
            <a:off x="8035321" y="2700101"/>
            <a:ext cx="493615" cy="49361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400">
                <a:solidFill>
                  <a:schemeClr val="bg1"/>
                </a:solidFill>
                <a:latin typeface="+mj-lt"/>
                <a:ea typeface="맑은 고딕" panose="020B0503020000020004" pitchFamily="50" charset="-127"/>
              </a:rPr>
              <a:t>B</a:t>
            </a:r>
            <a:endParaRPr kumimoji="1" lang="ko-Kore-KR" altLang="en-US" sz="1400">
              <a:latin typeface="+mj-lt"/>
            </a:endParaRPr>
          </a:p>
        </p:txBody>
      </p:sp>
      <p:cxnSp>
        <p:nvCxnSpPr>
          <p:cNvPr id="23" name="직선 연결선[R] 22">
            <a:extLst>
              <a:ext uri="{FF2B5EF4-FFF2-40B4-BE49-F238E27FC236}">
                <a16:creationId xmlns:a16="http://schemas.microsoft.com/office/drawing/2014/main" id="{092F7853-3743-6DA7-F96B-4655743C9D35}"/>
              </a:ext>
            </a:extLst>
          </p:cNvPr>
          <p:cNvCxnSpPr>
            <a:cxnSpLocks/>
          </p:cNvCxnSpPr>
          <p:nvPr/>
        </p:nvCxnSpPr>
        <p:spPr>
          <a:xfrm>
            <a:off x="8528936" y="2946908"/>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타원 23">
            <a:extLst>
              <a:ext uri="{FF2B5EF4-FFF2-40B4-BE49-F238E27FC236}">
                <a16:creationId xmlns:a16="http://schemas.microsoft.com/office/drawing/2014/main" id="{0AFFC302-5D3C-406D-D820-30F5E9D4D752}"/>
              </a:ext>
            </a:extLst>
          </p:cNvPr>
          <p:cNvSpPr/>
          <p:nvPr/>
        </p:nvSpPr>
        <p:spPr>
          <a:xfrm>
            <a:off x="8043294" y="4537380"/>
            <a:ext cx="493615" cy="49361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400">
                <a:solidFill>
                  <a:schemeClr val="bg1"/>
                </a:solidFill>
                <a:latin typeface="+mj-lt"/>
                <a:ea typeface="맑은 고딕" panose="020B0503020000020004" pitchFamily="50" charset="-127"/>
              </a:rPr>
              <a:t>C</a:t>
            </a:r>
            <a:endParaRPr kumimoji="1" lang="ko-Kore-KR" altLang="en-US" sz="1400">
              <a:latin typeface="+mj-lt"/>
            </a:endParaRPr>
          </a:p>
        </p:txBody>
      </p:sp>
      <p:cxnSp>
        <p:nvCxnSpPr>
          <p:cNvPr id="27" name="직선 연결선[R] 26">
            <a:extLst>
              <a:ext uri="{FF2B5EF4-FFF2-40B4-BE49-F238E27FC236}">
                <a16:creationId xmlns:a16="http://schemas.microsoft.com/office/drawing/2014/main" id="{B920FC13-396F-23C8-03BC-EDF0502DD3CC}"/>
              </a:ext>
            </a:extLst>
          </p:cNvPr>
          <p:cNvCxnSpPr>
            <a:cxnSpLocks/>
          </p:cNvCxnSpPr>
          <p:nvPr/>
        </p:nvCxnSpPr>
        <p:spPr>
          <a:xfrm>
            <a:off x="8536909" y="4784187"/>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직사각형 6">
            <a:extLst>
              <a:ext uri="{FF2B5EF4-FFF2-40B4-BE49-F238E27FC236}">
                <a16:creationId xmlns:a16="http://schemas.microsoft.com/office/drawing/2014/main" id="{8E72DD6D-FFF9-A985-3D3F-5EB5D982CDF8}"/>
              </a:ext>
            </a:extLst>
          </p:cNvPr>
          <p:cNvSpPr/>
          <p:nvPr/>
        </p:nvSpPr>
        <p:spPr>
          <a:xfrm>
            <a:off x="8043294" y="3397463"/>
            <a:ext cx="3756065" cy="923330"/>
          </a:xfrm>
          <a:prstGeom prst="rect">
            <a:avLst/>
          </a:prstGeom>
        </p:spPr>
        <p:txBody>
          <a:bodyPr wrap="square">
            <a:spAutoFit/>
          </a:bodyPr>
          <a:lstStyle/>
          <a:p>
            <a:r>
              <a:rPr lang="en-US" altLang="ko-KR" dirty="0">
                <a:solidFill>
                  <a:srgbClr val="646267"/>
                </a:solidFill>
                <a:ea typeface="맑은 고딕" panose="020B0503020000020004" pitchFamily="50" charset="-127"/>
              </a:rPr>
              <a:t>A new log should be started each Program Year and entries </a:t>
            </a:r>
            <a:r>
              <a:rPr lang="en-US" altLang="ko-KR" b="1" u="sng" dirty="0">
                <a:solidFill>
                  <a:srgbClr val="C00000"/>
                </a:solidFill>
                <a:ea typeface="맑은 고딕" panose="020B0503020000020004" pitchFamily="50" charset="-127"/>
              </a:rPr>
              <a:t>MUST</a:t>
            </a:r>
            <a:r>
              <a:rPr lang="en-US" altLang="ko-KR" dirty="0">
                <a:solidFill>
                  <a:srgbClr val="646267"/>
                </a:solidFill>
                <a:ea typeface="맑은 고딕" panose="020B0503020000020004" pitchFamily="50" charset="-127"/>
              </a:rPr>
              <a:t> </a:t>
            </a:r>
            <a:r>
              <a:rPr lang="en-US" altLang="ko-KR" b="1" u="sng" dirty="0">
                <a:solidFill>
                  <a:srgbClr val="C00000"/>
                </a:solidFill>
                <a:ea typeface="맑은 고딕" panose="020B0503020000020004" pitchFamily="50" charset="-127"/>
              </a:rPr>
              <a:t>NOT</a:t>
            </a:r>
            <a:r>
              <a:rPr lang="en-US" altLang="ko-KR" dirty="0">
                <a:solidFill>
                  <a:srgbClr val="646267"/>
                </a:solidFill>
                <a:ea typeface="맑은 고딕" panose="020B0503020000020004" pitchFamily="50" charset="-127"/>
              </a:rPr>
              <a:t> be deleted.</a:t>
            </a:r>
          </a:p>
        </p:txBody>
      </p:sp>
      <p:sp>
        <p:nvSpPr>
          <p:cNvPr id="13" name="직사각형 6">
            <a:extLst>
              <a:ext uri="{FF2B5EF4-FFF2-40B4-BE49-F238E27FC236}">
                <a16:creationId xmlns:a16="http://schemas.microsoft.com/office/drawing/2014/main" id="{A0D9CCAE-1FE3-49A3-3666-0983E5F0AB65}"/>
              </a:ext>
            </a:extLst>
          </p:cNvPr>
          <p:cNvSpPr/>
          <p:nvPr/>
        </p:nvSpPr>
        <p:spPr>
          <a:xfrm>
            <a:off x="8043294" y="5148207"/>
            <a:ext cx="3756065" cy="923330"/>
          </a:xfrm>
          <a:prstGeom prst="rect">
            <a:avLst/>
          </a:prstGeom>
        </p:spPr>
        <p:txBody>
          <a:bodyPr wrap="square">
            <a:spAutoFit/>
          </a:bodyPr>
          <a:lstStyle/>
          <a:p>
            <a:r>
              <a:rPr lang="en-US" altLang="ko-KR" dirty="0">
                <a:solidFill>
                  <a:srgbClr val="646267"/>
                </a:solidFill>
                <a:ea typeface="맑은 고딕" panose="020B0503020000020004" pitchFamily="50" charset="-127"/>
              </a:rPr>
              <a:t>Wellness </a:t>
            </a:r>
            <a:r>
              <a:rPr lang="en-US" altLang="ko-KR" b="1" dirty="0">
                <a:solidFill>
                  <a:srgbClr val="C00000"/>
                </a:solidFill>
                <a:ea typeface="맑은 고딕" panose="020B0503020000020004" pitchFamily="50" charset="-127"/>
              </a:rPr>
              <a:t>MUST</a:t>
            </a:r>
            <a:r>
              <a:rPr lang="en-US" altLang="ko-KR" dirty="0">
                <a:solidFill>
                  <a:srgbClr val="646267"/>
                </a:solidFill>
                <a:ea typeface="맑은 고딕" panose="020B0503020000020004" pitchFamily="50" charset="-127"/>
              </a:rPr>
              <a:t> maintain its own internal tracking log. (PRH Chapter 1:1.5(R2)(b).</a:t>
            </a:r>
          </a:p>
        </p:txBody>
      </p:sp>
      <p:graphicFrame>
        <p:nvGraphicFramePr>
          <p:cNvPr id="18" name="Table 18">
            <a:extLst>
              <a:ext uri="{FF2B5EF4-FFF2-40B4-BE49-F238E27FC236}">
                <a16:creationId xmlns:a16="http://schemas.microsoft.com/office/drawing/2014/main" id="{B741F64B-1956-8A65-65B6-1F0C4F689AC3}"/>
              </a:ext>
            </a:extLst>
          </p:cNvPr>
          <p:cNvGraphicFramePr>
            <a:graphicFrameLocks noGrp="1"/>
          </p:cNvGraphicFramePr>
          <p:nvPr>
            <p:extLst>
              <p:ext uri="{D42A27DB-BD31-4B8C-83A1-F6EECF244321}">
                <p14:modId xmlns:p14="http://schemas.microsoft.com/office/powerpoint/2010/main" val="1018274701"/>
              </p:ext>
            </p:extLst>
          </p:nvPr>
        </p:nvGraphicFramePr>
        <p:xfrm>
          <a:off x="302953" y="1418272"/>
          <a:ext cx="7237378" cy="5120640"/>
        </p:xfrm>
        <a:graphic>
          <a:graphicData uri="http://schemas.openxmlformats.org/drawingml/2006/table">
            <a:tbl>
              <a:tblPr firstRow="1" bandRow="1">
                <a:tableStyleId>{5C22544A-7EE6-4342-B048-85BDC9FD1C3A}</a:tableStyleId>
              </a:tblPr>
              <a:tblGrid>
                <a:gridCol w="3618689">
                  <a:extLst>
                    <a:ext uri="{9D8B030D-6E8A-4147-A177-3AD203B41FA5}">
                      <a16:colId xmlns:a16="http://schemas.microsoft.com/office/drawing/2014/main" val="172460337"/>
                    </a:ext>
                  </a:extLst>
                </a:gridCol>
                <a:gridCol w="3618689">
                  <a:extLst>
                    <a:ext uri="{9D8B030D-6E8A-4147-A177-3AD203B41FA5}">
                      <a16:colId xmlns:a16="http://schemas.microsoft.com/office/drawing/2014/main" val="745709870"/>
                    </a:ext>
                  </a:extLst>
                </a:gridCol>
              </a:tblGrid>
              <a:tr h="294652">
                <a:tc gridSpan="2">
                  <a:txBody>
                    <a:bodyPr/>
                    <a:lstStyle/>
                    <a:p>
                      <a:pPr algn="ctr"/>
                      <a:r>
                        <a:rPr lang="en-US" dirty="0">
                          <a:solidFill>
                            <a:srgbClr val="32669A"/>
                          </a:solidFill>
                        </a:rPr>
                        <a:t>Center File Review Tracking Log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8504940"/>
                  </a:ext>
                </a:extLst>
              </a:tr>
              <a:tr h="294652">
                <a:tc>
                  <a:txBody>
                    <a:bodyPr/>
                    <a:lstStyle/>
                    <a:p>
                      <a:r>
                        <a:rPr lang="en-US" dirty="0"/>
                        <a:t>File Receipt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Date Other Review Completed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99791"/>
                  </a:ext>
                </a:extLst>
              </a:tr>
              <a:tr h="294652">
                <a:tc>
                  <a:txBody>
                    <a:bodyPr/>
                    <a:lstStyle/>
                    <a:p>
                      <a:r>
                        <a:rPr lang="en-US" dirty="0"/>
                        <a:t>File Review Due Date (30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Extension Requested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1268880"/>
                  </a:ext>
                </a:extLst>
              </a:tr>
              <a:tr h="294652">
                <a:tc>
                  <a:txBody>
                    <a:bodyPr/>
                    <a:lstStyle/>
                    <a:p>
                      <a:r>
                        <a:rPr lang="en-US" dirty="0"/>
                        <a:t>Priority Applicant (Veteran’s and Veteran Spouses)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 Disposition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4393965"/>
                  </a:ext>
                </a:extLst>
              </a:tr>
              <a:tr h="294652">
                <a:tc>
                  <a:txBody>
                    <a:bodyPr/>
                    <a:lstStyle/>
                    <a:p>
                      <a:r>
                        <a:rPr lang="en-US" dirty="0"/>
                        <a:t>Expedited Applicant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Disposition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1655108"/>
                  </a:ext>
                </a:extLst>
              </a:tr>
              <a:tr h="294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Expedited Applicant File Review Due Date (21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Days File in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9905"/>
                  </a:ext>
                </a:extLst>
              </a:tr>
              <a:tr h="294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Applicant 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Date of Assignment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0842322"/>
                  </a:ext>
                </a:extLst>
              </a:tr>
              <a:tr h="294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Applicant Last and First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Date of Enrollment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3284255"/>
                  </a:ext>
                </a:extLst>
              </a:tr>
              <a:tr h="294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and Wellness Director (HWD) Reviewer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Comments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369979"/>
                  </a:ext>
                </a:extLst>
              </a:tr>
              <a:tr h="294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Date HWD Preliminary Review Completed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219728"/>
                  </a:ext>
                </a:extLst>
              </a:tr>
              <a:tr h="294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Reviewer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595442"/>
                  </a:ext>
                </a:extLst>
              </a:tr>
            </a:tbl>
          </a:graphicData>
        </a:graphic>
      </p:graphicFrame>
      <p:sp>
        <p:nvSpPr>
          <p:cNvPr id="19" name="Slide Number Placeholder 5">
            <a:extLst>
              <a:ext uri="{FF2B5EF4-FFF2-40B4-BE49-F238E27FC236}">
                <a16:creationId xmlns:a16="http://schemas.microsoft.com/office/drawing/2014/main" id="{6D3FE663-B3C8-F475-5080-29250E589548}"/>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29</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939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Rounded Corners 136">
            <a:extLst>
              <a:ext uri="{FF2B5EF4-FFF2-40B4-BE49-F238E27FC236}">
                <a16:creationId xmlns:a16="http://schemas.microsoft.com/office/drawing/2014/main" id="{2EFCA321-D536-40FA-9CE4-C6A5BF932AD3}"/>
              </a:ext>
            </a:extLst>
          </p:cNvPr>
          <p:cNvSpPr/>
          <p:nvPr/>
        </p:nvSpPr>
        <p:spPr>
          <a:xfrm>
            <a:off x="4568898" y="3922220"/>
            <a:ext cx="3054722" cy="2361630"/>
          </a:xfrm>
          <a:prstGeom prst="roundRect">
            <a:avLst>
              <a:gd name="adj" fmla="val 7175"/>
            </a:avLst>
          </a:prstGeom>
          <a:solidFill>
            <a:srgbClr val="A6C4E2"/>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38" name="Rectangle: Rounded Corners 137">
            <a:extLst>
              <a:ext uri="{FF2B5EF4-FFF2-40B4-BE49-F238E27FC236}">
                <a16:creationId xmlns:a16="http://schemas.microsoft.com/office/drawing/2014/main" id="{0CB89313-5C31-4103-8080-EDD614B08ABC}"/>
              </a:ext>
            </a:extLst>
          </p:cNvPr>
          <p:cNvSpPr/>
          <p:nvPr/>
        </p:nvSpPr>
        <p:spPr>
          <a:xfrm>
            <a:off x="917539" y="3922220"/>
            <a:ext cx="3054721" cy="2361630"/>
          </a:xfrm>
          <a:prstGeom prst="roundRect">
            <a:avLst>
              <a:gd name="adj" fmla="val 7175"/>
            </a:avLst>
          </a:prstGeom>
          <a:solidFill>
            <a:srgbClr val="CFC6A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52AC372A-EE68-4752-A842-DA7104F09D4F}"/>
              </a:ext>
            </a:extLst>
          </p:cNvPr>
          <p:cNvSpPr/>
          <p:nvPr/>
        </p:nvSpPr>
        <p:spPr>
          <a:xfrm>
            <a:off x="4568898" y="1378604"/>
            <a:ext cx="3054722" cy="2361630"/>
          </a:xfrm>
          <a:prstGeom prst="roundRect">
            <a:avLst>
              <a:gd name="adj" fmla="val 717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EA68A33B-81A1-4139-8760-A1A22C70A31E}"/>
              </a:ext>
            </a:extLst>
          </p:cNvPr>
          <p:cNvSpPr/>
          <p:nvPr/>
        </p:nvSpPr>
        <p:spPr>
          <a:xfrm>
            <a:off x="927386" y="1395782"/>
            <a:ext cx="3054721" cy="2361630"/>
          </a:xfrm>
          <a:prstGeom prst="roundRect">
            <a:avLst>
              <a:gd name="adj" fmla="val 7175"/>
            </a:avLst>
          </a:prstGeom>
          <a:solidFill>
            <a:srgbClr val="768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BF654C6-61BB-4672-8B4C-0B94B02B7155}"/>
              </a:ext>
            </a:extLst>
          </p:cNvPr>
          <p:cNvSpPr txBox="1"/>
          <p:nvPr/>
        </p:nvSpPr>
        <p:spPr>
          <a:xfrm>
            <a:off x="813027" y="547161"/>
            <a:ext cx="9054873" cy="646331"/>
          </a:xfrm>
          <a:prstGeom prst="rect">
            <a:avLst/>
          </a:prstGeom>
          <a:noFill/>
        </p:spPr>
        <p:txBody>
          <a:bodyPr wrap="square" rtlCol="0">
            <a:spAutoFit/>
          </a:bodyPr>
          <a:lstStyle/>
          <a:p>
            <a:r>
              <a:rPr lang="en-US" sz="3600" b="1">
                <a:solidFill>
                  <a:srgbClr val="32669A"/>
                </a:solidFill>
                <a:latin typeface="Arial" panose="020B0604020202020204" pitchFamily="34" charset="0"/>
                <a:cs typeface="Arial" panose="020B0604020202020204" pitchFamily="34" charset="0"/>
              </a:rPr>
              <a:t>Objectives</a:t>
            </a:r>
          </a:p>
        </p:txBody>
      </p:sp>
      <p:grpSp>
        <p:nvGrpSpPr>
          <p:cNvPr id="72" name="Group 71">
            <a:extLst>
              <a:ext uri="{FF2B5EF4-FFF2-40B4-BE49-F238E27FC236}">
                <a16:creationId xmlns:a16="http://schemas.microsoft.com/office/drawing/2014/main" id="{A0DD8A48-F03E-419C-AC11-D7C7A349A430}"/>
              </a:ext>
            </a:extLst>
          </p:cNvPr>
          <p:cNvGrpSpPr/>
          <p:nvPr/>
        </p:nvGrpSpPr>
        <p:grpSpPr>
          <a:xfrm>
            <a:off x="1059121" y="1511179"/>
            <a:ext cx="2791249" cy="1252947"/>
            <a:chOff x="1448475" y="4548696"/>
            <a:chExt cx="2325423" cy="1252947"/>
          </a:xfrm>
        </p:grpSpPr>
        <p:sp>
          <p:nvSpPr>
            <p:cNvPr id="20" name="TextBox 19">
              <a:extLst>
                <a:ext uri="{FF2B5EF4-FFF2-40B4-BE49-F238E27FC236}">
                  <a16:creationId xmlns:a16="http://schemas.microsoft.com/office/drawing/2014/main" id="{69BAF4C4-CB8F-4134-81E2-CB67E1116C65}"/>
                </a:ext>
              </a:extLst>
            </p:cNvPr>
            <p:cNvSpPr txBox="1"/>
            <p:nvPr/>
          </p:nvSpPr>
          <p:spPr>
            <a:xfrm>
              <a:off x="1448475" y="4878313"/>
              <a:ext cx="2325423" cy="923330"/>
            </a:xfrm>
            <a:prstGeom prst="rect">
              <a:avLst/>
            </a:prstGeom>
            <a:noFill/>
          </p:spPr>
          <p:txBody>
            <a:bodyPr wrap="square" rtlCol="0" anchor="t">
              <a:spAutoFit/>
            </a:bodyPr>
            <a:lstStyle/>
            <a:p>
              <a:r>
                <a:rPr lang="en-US" dirty="0">
                  <a:solidFill>
                    <a:schemeClr val="bg1"/>
                  </a:solidFill>
                  <a:latin typeface="Calibri" panose="020F0502020204030204" pitchFamily="34" charset="0"/>
                  <a:ea typeface="Open Sans" panose="020B0606030504020204" pitchFamily="34" charset="0"/>
                  <a:cs typeface="Open Sans" panose="020B0606030504020204" pitchFamily="34" charset="0"/>
                </a:rPr>
                <a:t>List and implement applicant file review-related requirements.</a:t>
              </a:r>
            </a:p>
          </p:txBody>
        </p:sp>
        <p:sp>
          <p:nvSpPr>
            <p:cNvPr id="21" name="TextBox 20">
              <a:extLst>
                <a:ext uri="{FF2B5EF4-FFF2-40B4-BE49-F238E27FC236}">
                  <a16:creationId xmlns:a16="http://schemas.microsoft.com/office/drawing/2014/main" id="{D52C2914-F594-4AD5-9CA9-3C8C14A6D20D}"/>
                </a:ext>
              </a:extLst>
            </p:cNvPr>
            <p:cNvSpPr txBox="1"/>
            <p:nvPr/>
          </p:nvSpPr>
          <p:spPr>
            <a:xfrm>
              <a:off x="1448476" y="4548696"/>
              <a:ext cx="2325422" cy="400110"/>
            </a:xfrm>
            <a:prstGeom prst="rect">
              <a:avLst/>
            </a:prstGeom>
            <a:noFill/>
          </p:spPr>
          <p:txBody>
            <a:bodyPr wrap="square" rtlCol="0">
              <a:spAutoFit/>
            </a:bodyPr>
            <a:lstStyle/>
            <a:p>
              <a:r>
                <a:rPr lang="en-US" sz="2000" b="1" dirty="0">
                  <a:solidFill>
                    <a:schemeClr val="bg1"/>
                  </a:solidFill>
                  <a:latin typeface="Calibri" panose="020F0502020204030204" pitchFamily="34" charset="0"/>
                  <a:ea typeface="Open Sans" panose="020B0606030504020204" pitchFamily="34" charset="0"/>
                  <a:cs typeface="Open Sans" panose="020B0606030504020204" pitchFamily="34" charset="0"/>
                </a:rPr>
                <a:t>General Policy Review</a:t>
              </a:r>
            </a:p>
          </p:txBody>
        </p:sp>
      </p:grpSp>
      <p:sp>
        <p:nvSpPr>
          <p:cNvPr id="12" name="Rectangle: Rounded Corners 11">
            <a:extLst>
              <a:ext uri="{FF2B5EF4-FFF2-40B4-BE49-F238E27FC236}">
                <a16:creationId xmlns:a16="http://schemas.microsoft.com/office/drawing/2014/main" id="{42322CD4-18F6-6B11-4136-6370A848F3DA}"/>
              </a:ext>
            </a:extLst>
          </p:cNvPr>
          <p:cNvSpPr/>
          <p:nvPr/>
        </p:nvSpPr>
        <p:spPr>
          <a:xfrm>
            <a:off x="8210411" y="1363055"/>
            <a:ext cx="3054722" cy="2361630"/>
          </a:xfrm>
          <a:prstGeom prst="roundRect">
            <a:avLst>
              <a:gd name="adj" fmla="val 7175"/>
            </a:avLst>
          </a:prstGeom>
          <a:solidFill>
            <a:srgbClr val="B9C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08D447A-7166-A259-918C-25822DBEAAF2}"/>
              </a:ext>
            </a:extLst>
          </p:cNvPr>
          <p:cNvGrpSpPr/>
          <p:nvPr/>
        </p:nvGrpSpPr>
        <p:grpSpPr>
          <a:xfrm>
            <a:off x="4653841" y="1511179"/>
            <a:ext cx="2791249" cy="1529946"/>
            <a:chOff x="1448475" y="4548696"/>
            <a:chExt cx="2325423" cy="1529946"/>
          </a:xfrm>
        </p:grpSpPr>
        <p:sp>
          <p:nvSpPr>
            <p:cNvPr id="17" name="TextBox 16">
              <a:extLst>
                <a:ext uri="{FF2B5EF4-FFF2-40B4-BE49-F238E27FC236}">
                  <a16:creationId xmlns:a16="http://schemas.microsoft.com/office/drawing/2014/main" id="{29A0E413-7B29-3963-CC23-969C95E8B355}"/>
                </a:ext>
              </a:extLst>
            </p:cNvPr>
            <p:cNvSpPr txBox="1"/>
            <p:nvPr/>
          </p:nvSpPr>
          <p:spPr>
            <a:xfrm>
              <a:off x="1448475" y="4878313"/>
              <a:ext cx="2325423" cy="1200329"/>
            </a:xfrm>
            <a:prstGeom prst="rect">
              <a:avLst/>
            </a:prstGeom>
            <a:noFill/>
          </p:spPr>
          <p:txBody>
            <a:bodyPr wrap="square" rtlCol="0" anchor="t">
              <a:spAutoFit/>
            </a:bodyPr>
            <a:lstStyle/>
            <a:p>
              <a:r>
                <a:rPr lang="en-US" dirty="0">
                  <a:solidFill>
                    <a:schemeClr val="bg1"/>
                  </a:solidFill>
                  <a:latin typeface="Calibri" panose="020F0502020204030204" pitchFamily="34" charset="0"/>
                  <a:ea typeface="Open Sans" panose="020B0606030504020204" pitchFamily="34" charset="0"/>
                  <a:cs typeface="Open Sans" panose="020B0606030504020204" pitchFamily="34" charset="0"/>
                </a:rPr>
                <a:t>List the timeline requirements for completing applicant and appeal file reviews.</a:t>
              </a:r>
            </a:p>
          </p:txBody>
        </p:sp>
        <p:sp>
          <p:nvSpPr>
            <p:cNvPr id="19" name="TextBox 18">
              <a:extLst>
                <a:ext uri="{FF2B5EF4-FFF2-40B4-BE49-F238E27FC236}">
                  <a16:creationId xmlns:a16="http://schemas.microsoft.com/office/drawing/2014/main" id="{33C36DA4-0BD4-E05A-6ABC-433C93B27BC0}"/>
                </a:ext>
              </a:extLst>
            </p:cNvPr>
            <p:cNvSpPr txBox="1"/>
            <p:nvPr/>
          </p:nvSpPr>
          <p:spPr>
            <a:xfrm>
              <a:off x="1448476" y="4548696"/>
              <a:ext cx="2325422" cy="400110"/>
            </a:xfrm>
            <a:prstGeom prst="rect">
              <a:avLst/>
            </a:prstGeom>
            <a:noFill/>
          </p:spPr>
          <p:txBody>
            <a:bodyPr wrap="square" rtlCol="0">
              <a:spAutoFit/>
            </a:bodyPr>
            <a:lstStyle/>
            <a:p>
              <a:r>
                <a:rPr lang="en-US" sz="2000" b="1" dirty="0">
                  <a:solidFill>
                    <a:schemeClr val="bg1"/>
                  </a:solidFill>
                  <a:latin typeface="Calibri" panose="020F0502020204030204" pitchFamily="34" charset="0"/>
                  <a:ea typeface="Open Sans" panose="020B0606030504020204" pitchFamily="34" charset="0"/>
                  <a:cs typeface="Open Sans" panose="020B0606030504020204" pitchFamily="34" charset="0"/>
                </a:rPr>
                <a:t>Timelines</a:t>
              </a:r>
            </a:p>
          </p:txBody>
        </p:sp>
      </p:grpSp>
      <p:grpSp>
        <p:nvGrpSpPr>
          <p:cNvPr id="22" name="Group 21">
            <a:extLst>
              <a:ext uri="{FF2B5EF4-FFF2-40B4-BE49-F238E27FC236}">
                <a16:creationId xmlns:a16="http://schemas.microsoft.com/office/drawing/2014/main" id="{D248C01A-E4F1-01CB-2CC9-3128EBE49B09}"/>
              </a:ext>
            </a:extLst>
          </p:cNvPr>
          <p:cNvGrpSpPr/>
          <p:nvPr/>
        </p:nvGrpSpPr>
        <p:grpSpPr>
          <a:xfrm>
            <a:off x="8341629" y="1511179"/>
            <a:ext cx="2791249" cy="1529946"/>
            <a:chOff x="1448475" y="4572142"/>
            <a:chExt cx="2325423" cy="1529946"/>
          </a:xfrm>
        </p:grpSpPr>
        <p:sp>
          <p:nvSpPr>
            <p:cNvPr id="34" name="TextBox 33">
              <a:extLst>
                <a:ext uri="{FF2B5EF4-FFF2-40B4-BE49-F238E27FC236}">
                  <a16:creationId xmlns:a16="http://schemas.microsoft.com/office/drawing/2014/main" id="{719AC007-1FC3-5B20-9FE3-237DA0BE7031}"/>
                </a:ext>
              </a:extLst>
            </p:cNvPr>
            <p:cNvSpPr txBox="1"/>
            <p:nvPr/>
          </p:nvSpPr>
          <p:spPr>
            <a:xfrm>
              <a:off x="1448475" y="4901759"/>
              <a:ext cx="2325423" cy="1200329"/>
            </a:xfrm>
            <a:prstGeom prst="rect">
              <a:avLst/>
            </a:prstGeom>
            <a:noFill/>
          </p:spPr>
          <p:txBody>
            <a:bodyPr wrap="square" lIns="91440" tIns="45720" rIns="91440" bIns="45720" rtlCol="0" anchor="t">
              <a:spAutoFit/>
            </a:bodyPr>
            <a:lstStyle/>
            <a:p>
              <a:r>
                <a:rPr lang="en-US" dirty="0">
                  <a:solidFill>
                    <a:schemeClr val="bg1"/>
                  </a:solidFill>
                  <a:latin typeface="Calibri"/>
                  <a:ea typeface="Open Sans"/>
                  <a:cs typeface="Open Sans"/>
                </a:rPr>
                <a:t>Describe the required entries for maintaining the center’s File Review Tracking Log.</a:t>
              </a:r>
            </a:p>
          </p:txBody>
        </p:sp>
        <p:sp>
          <p:nvSpPr>
            <p:cNvPr id="35" name="TextBox 34">
              <a:extLst>
                <a:ext uri="{FF2B5EF4-FFF2-40B4-BE49-F238E27FC236}">
                  <a16:creationId xmlns:a16="http://schemas.microsoft.com/office/drawing/2014/main" id="{1731ECC9-5E37-DA6B-DF11-B70C63E5762B}"/>
                </a:ext>
              </a:extLst>
            </p:cNvPr>
            <p:cNvSpPr txBox="1"/>
            <p:nvPr/>
          </p:nvSpPr>
          <p:spPr>
            <a:xfrm>
              <a:off x="1448476" y="4572142"/>
              <a:ext cx="2325422" cy="400110"/>
            </a:xfrm>
            <a:prstGeom prst="rect">
              <a:avLst/>
            </a:prstGeom>
            <a:noFill/>
          </p:spPr>
          <p:txBody>
            <a:bodyPr wrap="square" rtlCol="0">
              <a:spAutoFit/>
            </a:bodyPr>
            <a:lstStyle/>
            <a:p>
              <a:r>
                <a:rPr lang="en-US" sz="2000" b="1" dirty="0">
                  <a:solidFill>
                    <a:schemeClr val="bg1"/>
                  </a:solidFill>
                  <a:latin typeface="Calibri" panose="020F0502020204030204" pitchFamily="34" charset="0"/>
                  <a:ea typeface="Open Sans" panose="020B0606030504020204" pitchFamily="34" charset="0"/>
                  <a:cs typeface="Open Sans" panose="020B0606030504020204" pitchFamily="34" charset="0"/>
                </a:rPr>
                <a:t>AFR Tracking</a:t>
              </a:r>
            </a:p>
          </p:txBody>
        </p:sp>
      </p:grpSp>
      <p:grpSp>
        <p:nvGrpSpPr>
          <p:cNvPr id="36" name="Group 35">
            <a:extLst>
              <a:ext uri="{FF2B5EF4-FFF2-40B4-BE49-F238E27FC236}">
                <a16:creationId xmlns:a16="http://schemas.microsoft.com/office/drawing/2014/main" id="{CBBC1AEA-D97A-6BDD-2853-D4548782FF7C}"/>
              </a:ext>
            </a:extLst>
          </p:cNvPr>
          <p:cNvGrpSpPr/>
          <p:nvPr/>
        </p:nvGrpSpPr>
        <p:grpSpPr>
          <a:xfrm>
            <a:off x="1049274" y="4030321"/>
            <a:ext cx="2791249" cy="1252947"/>
            <a:chOff x="1448475" y="4572142"/>
            <a:chExt cx="2325423" cy="1252947"/>
          </a:xfrm>
        </p:grpSpPr>
        <p:sp>
          <p:nvSpPr>
            <p:cNvPr id="38" name="TextBox 37">
              <a:extLst>
                <a:ext uri="{FF2B5EF4-FFF2-40B4-BE49-F238E27FC236}">
                  <a16:creationId xmlns:a16="http://schemas.microsoft.com/office/drawing/2014/main" id="{6EA18342-18A6-08E6-2E35-7EBF2679BA7F}"/>
                </a:ext>
              </a:extLst>
            </p:cNvPr>
            <p:cNvSpPr txBox="1"/>
            <p:nvPr/>
          </p:nvSpPr>
          <p:spPr>
            <a:xfrm>
              <a:off x="1448475" y="4901759"/>
              <a:ext cx="2325423" cy="923330"/>
            </a:xfrm>
            <a:prstGeom prst="rect">
              <a:avLst/>
            </a:prstGeom>
            <a:noFill/>
          </p:spPr>
          <p:txBody>
            <a:bodyPr wrap="square" rtlCol="0" anchor="t">
              <a:spAutoFit/>
            </a:bodyPr>
            <a:lstStyle/>
            <a:p>
              <a:r>
                <a:rPr lang="en-US" dirty="0">
                  <a:solidFill>
                    <a:schemeClr val="bg1"/>
                  </a:solidFill>
                  <a:latin typeface="Calibri" panose="020F0502020204030204" pitchFamily="34" charset="0"/>
                  <a:ea typeface="Open Sans" panose="020B0606030504020204" pitchFamily="34" charset="0"/>
                  <a:cs typeface="Open Sans" panose="020B0606030504020204" pitchFamily="34" charset="0"/>
                </a:rPr>
                <a:t>Identify the allowable reasons for recommending denial of an applicant.</a:t>
              </a:r>
            </a:p>
          </p:txBody>
        </p:sp>
        <p:sp>
          <p:nvSpPr>
            <p:cNvPr id="39" name="TextBox 38">
              <a:extLst>
                <a:ext uri="{FF2B5EF4-FFF2-40B4-BE49-F238E27FC236}">
                  <a16:creationId xmlns:a16="http://schemas.microsoft.com/office/drawing/2014/main" id="{0725EAF0-7CCC-868B-508A-B580F1B6C0B7}"/>
                </a:ext>
              </a:extLst>
            </p:cNvPr>
            <p:cNvSpPr txBox="1"/>
            <p:nvPr/>
          </p:nvSpPr>
          <p:spPr>
            <a:xfrm>
              <a:off x="1448476" y="4572142"/>
              <a:ext cx="2325422" cy="400110"/>
            </a:xfrm>
            <a:prstGeom prst="rect">
              <a:avLst/>
            </a:prstGeom>
            <a:noFill/>
          </p:spPr>
          <p:txBody>
            <a:bodyPr wrap="square" rtlCol="0">
              <a:spAutoFit/>
            </a:bodyPr>
            <a:lstStyle/>
            <a:p>
              <a:r>
                <a:rPr lang="en-US" sz="2000" b="1" dirty="0">
                  <a:solidFill>
                    <a:schemeClr val="bg1"/>
                  </a:solidFill>
                  <a:latin typeface="Calibri" panose="020F0502020204030204" pitchFamily="34" charset="0"/>
                  <a:ea typeface="Open Sans" panose="020B0606030504020204" pitchFamily="34" charset="0"/>
                  <a:cs typeface="Open Sans" panose="020B0606030504020204" pitchFamily="34" charset="0"/>
                </a:rPr>
                <a:t>Recommending Denial</a:t>
              </a:r>
            </a:p>
          </p:txBody>
        </p:sp>
      </p:grpSp>
      <p:grpSp>
        <p:nvGrpSpPr>
          <p:cNvPr id="3" name="Group 2">
            <a:extLst>
              <a:ext uri="{FF2B5EF4-FFF2-40B4-BE49-F238E27FC236}">
                <a16:creationId xmlns:a16="http://schemas.microsoft.com/office/drawing/2014/main" id="{74394E99-29FA-96FE-FAC9-BEF10BA1E05A}"/>
              </a:ext>
            </a:extLst>
          </p:cNvPr>
          <p:cNvGrpSpPr/>
          <p:nvPr/>
        </p:nvGrpSpPr>
        <p:grpSpPr>
          <a:xfrm>
            <a:off x="4653840" y="4030321"/>
            <a:ext cx="2993227" cy="1876418"/>
            <a:chOff x="4653840" y="4030321"/>
            <a:chExt cx="2993227" cy="1876418"/>
          </a:xfrm>
        </p:grpSpPr>
        <p:sp>
          <p:nvSpPr>
            <p:cNvPr id="41" name="TextBox 40">
              <a:extLst>
                <a:ext uri="{FF2B5EF4-FFF2-40B4-BE49-F238E27FC236}">
                  <a16:creationId xmlns:a16="http://schemas.microsoft.com/office/drawing/2014/main" id="{1746AA36-711E-2CDA-B5A5-EA31217F8C32}"/>
                </a:ext>
              </a:extLst>
            </p:cNvPr>
            <p:cNvSpPr txBox="1"/>
            <p:nvPr/>
          </p:nvSpPr>
          <p:spPr>
            <a:xfrm>
              <a:off x="4653840" y="4706410"/>
              <a:ext cx="2722355" cy="1200329"/>
            </a:xfrm>
            <a:prstGeom prst="rect">
              <a:avLst/>
            </a:prstGeom>
            <a:noFill/>
          </p:spPr>
          <p:txBody>
            <a:bodyPr wrap="square" rtlCol="0" anchor="t">
              <a:spAutoFit/>
            </a:bodyPr>
            <a:lstStyle/>
            <a:p>
              <a:r>
                <a:rPr lang="en-US" dirty="0">
                  <a:solidFill>
                    <a:schemeClr val="bg1"/>
                  </a:solidFill>
                  <a:latin typeface="Calibri" panose="020F0502020204030204" pitchFamily="34" charset="0"/>
                  <a:ea typeface="Open Sans" panose="020B0606030504020204" pitchFamily="34" charset="0"/>
                  <a:cs typeface="Open Sans" panose="020B0606030504020204" pitchFamily="34" charset="0"/>
                </a:rPr>
                <a:t>List the allowable reasons for returning an applicant file to  Admissions Services.</a:t>
              </a:r>
            </a:p>
          </p:txBody>
        </p:sp>
        <p:sp>
          <p:nvSpPr>
            <p:cNvPr id="42" name="TextBox 41">
              <a:extLst>
                <a:ext uri="{FF2B5EF4-FFF2-40B4-BE49-F238E27FC236}">
                  <a16:creationId xmlns:a16="http://schemas.microsoft.com/office/drawing/2014/main" id="{2C94A78C-F454-41E1-9173-F3C1276D01B7}"/>
                </a:ext>
              </a:extLst>
            </p:cNvPr>
            <p:cNvSpPr txBox="1"/>
            <p:nvPr/>
          </p:nvSpPr>
          <p:spPr>
            <a:xfrm>
              <a:off x="4653841" y="4030321"/>
              <a:ext cx="2993226" cy="995479"/>
            </a:xfrm>
            <a:prstGeom prst="rect">
              <a:avLst/>
            </a:prstGeom>
            <a:noFill/>
          </p:spPr>
          <p:txBody>
            <a:bodyPr wrap="square" rtlCol="0">
              <a:spAutoFit/>
            </a:bodyPr>
            <a:lstStyle/>
            <a:p>
              <a:r>
                <a:rPr lang="en-US" sz="2000" b="1" dirty="0">
                  <a:solidFill>
                    <a:schemeClr val="bg1"/>
                  </a:solidFill>
                  <a:latin typeface="Calibri" panose="020F0502020204030204" pitchFamily="34" charset="0"/>
                  <a:ea typeface="Open Sans" panose="020B0606030504020204" pitchFamily="34" charset="0"/>
                  <a:cs typeface="Open Sans" panose="020B0606030504020204" pitchFamily="34" charset="0"/>
                </a:rPr>
                <a:t>Returning Files to Admissions</a:t>
              </a:r>
            </a:p>
          </p:txBody>
        </p:sp>
      </p:grpSp>
      <p:sp>
        <p:nvSpPr>
          <p:cNvPr id="2" name="Slide Number Placeholder 5">
            <a:extLst>
              <a:ext uri="{FF2B5EF4-FFF2-40B4-BE49-F238E27FC236}">
                <a16:creationId xmlns:a16="http://schemas.microsoft.com/office/drawing/2014/main" id="{D3CB96DC-D7E3-CAB8-F716-C809AA81BDCA}"/>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120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8D9B1-F6DE-767C-9D51-9C8F02CB72E8}"/>
              </a:ext>
            </a:extLst>
          </p:cNvPr>
          <p:cNvSpPr>
            <a:spLocks noGrp="1"/>
          </p:cNvSpPr>
          <p:nvPr>
            <p:ph type="title"/>
          </p:nvPr>
        </p:nvSpPr>
        <p:spPr/>
        <p:txBody>
          <a:bodyPr/>
          <a:lstStyle/>
          <a:p>
            <a:pPr algn="ctr"/>
            <a:r>
              <a:rPr lang="en-US" dirty="0"/>
              <a:t>Sample</a:t>
            </a:r>
            <a:r>
              <a:rPr lang="en-US" dirty="0">
                <a:solidFill>
                  <a:schemeClr val="tx1"/>
                </a:solidFill>
              </a:rPr>
              <a:t> Center File Review Tracking Log</a:t>
            </a:r>
            <a:endParaRPr lang="en-US" dirty="0"/>
          </a:p>
        </p:txBody>
      </p:sp>
      <p:sp>
        <p:nvSpPr>
          <p:cNvPr id="3" name="Slide Number Placeholder 2">
            <a:extLst>
              <a:ext uri="{FF2B5EF4-FFF2-40B4-BE49-F238E27FC236}">
                <a16:creationId xmlns:a16="http://schemas.microsoft.com/office/drawing/2014/main" id="{B80ED2B3-16F0-4E9A-F411-0989E8689AFD}"/>
              </a:ext>
            </a:extLst>
          </p:cNvPr>
          <p:cNvSpPr>
            <a:spLocks noGrp="1"/>
          </p:cNvSpPr>
          <p:nvPr>
            <p:ph type="sldNum" sz="quarter" idx="12"/>
          </p:nvPr>
        </p:nvSpPr>
        <p:spPr/>
        <p:txBody>
          <a:bodyPr/>
          <a:lstStyle/>
          <a:p>
            <a:fld id="{76569586-4176-472B-BD2E-5ECB0777912A}" type="slidenum">
              <a:rPr lang="en-US" smtClean="0"/>
              <a:t>30</a:t>
            </a:fld>
            <a:endParaRPr lang="en-US"/>
          </a:p>
        </p:txBody>
      </p:sp>
      <p:sp>
        <p:nvSpPr>
          <p:cNvPr id="6" name="TextBox 5">
            <a:extLst>
              <a:ext uri="{FF2B5EF4-FFF2-40B4-BE49-F238E27FC236}">
                <a16:creationId xmlns:a16="http://schemas.microsoft.com/office/drawing/2014/main" id="{21EB7538-2A49-E2BA-C7D0-536100FB6A3E}"/>
              </a:ext>
            </a:extLst>
          </p:cNvPr>
          <p:cNvSpPr txBox="1"/>
          <p:nvPr/>
        </p:nvSpPr>
        <p:spPr>
          <a:xfrm>
            <a:off x="2485696" y="6004490"/>
            <a:ext cx="6915807" cy="646331"/>
          </a:xfrm>
          <a:prstGeom prst="rect">
            <a:avLst/>
          </a:prstGeom>
          <a:noFill/>
        </p:spPr>
        <p:txBody>
          <a:bodyPr wrap="square" rtlCol="0">
            <a:spAutoFit/>
          </a:bodyPr>
          <a:lstStyle/>
          <a:p>
            <a:pPr algn="ctr"/>
            <a:r>
              <a:rPr lang="en-US" dirty="0"/>
              <a:t>Attend the </a:t>
            </a:r>
            <a:r>
              <a:rPr lang="en-US" b="1" i="1" dirty="0">
                <a:solidFill>
                  <a:srgbClr val="32669A"/>
                </a:solidFill>
              </a:rPr>
              <a:t>Maintaining and Managing AFR Tracking </a:t>
            </a:r>
            <a:r>
              <a:rPr lang="en-US" dirty="0"/>
              <a:t>webinar for a detailed discussion of each of the log requirements. </a:t>
            </a:r>
          </a:p>
        </p:txBody>
      </p:sp>
      <p:pic>
        <p:nvPicPr>
          <p:cNvPr id="8" name="Picture 7" descr="A red sign with white text&#10;&#10;Description automatically generated">
            <a:extLst>
              <a:ext uri="{FF2B5EF4-FFF2-40B4-BE49-F238E27FC236}">
                <a16:creationId xmlns:a16="http://schemas.microsoft.com/office/drawing/2014/main" id="{CB6249CB-C567-DDC1-A2F5-0DFBEDB5BCE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480724" y="91101"/>
            <a:ext cx="1493485" cy="994925"/>
          </a:xfrm>
          <a:prstGeom prst="rect">
            <a:avLst/>
          </a:prstGeom>
        </p:spPr>
      </p:pic>
      <p:pic>
        <p:nvPicPr>
          <p:cNvPr id="5" name="Picture 4">
            <a:extLst>
              <a:ext uri="{FF2B5EF4-FFF2-40B4-BE49-F238E27FC236}">
                <a16:creationId xmlns:a16="http://schemas.microsoft.com/office/drawing/2014/main" id="{B3C09DBE-9FD2-5FB6-A1AD-FD71B99A147D}"/>
              </a:ext>
            </a:extLst>
          </p:cNvPr>
          <p:cNvPicPr>
            <a:picLocks noChangeAspect="1"/>
          </p:cNvPicPr>
          <p:nvPr/>
        </p:nvPicPr>
        <p:blipFill>
          <a:blip r:embed="rId4"/>
          <a:stretch>
            <a:fillRect/>
          </a:stretch>
        </p:blipFill>
        <p:spPr>
          <a:xfrm>
            <a:off x="196086" y="1360050"/>
            <a:ext cx="11799828" cy="4479500"/>
          </a:xfrm>
          <a:prstGeom prst="rect">
            <a:avLst/>
          </a:prstGeom>
        </p:spPr>
      </p:pic>
    </p:spTree>
    <p:extLst>
      <p:ext uri="{BB962C8B-B14F-4D97-AF65-F5344CB8AC3E}">
        <p14:creationId xmlns:p14="http://schemas.microsoft.com/office/powerpoint/2010/main" val="3084775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9DE00AAA-EA79-6CE0-53D2-7456F9E2C326}"/>
              </a:ext>
            </a:extLst>
          </p:cNvPr>
          <p:cNvSpPr/>
          <p:nvPr/>
        </p:nvSpPr>
        <p:spPr>
          <a:xfrm>
            <a:off x="0" y="1252"/>
            <a:ext cx="7843284" cy="68567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 name="직사각형 1">
            <a:extLst>
              <a:ext uri="{FF2B5EF4-FFF2-40B4-BE49-F238E27FC236}">
                <a16:creationId xmlns:a16="http://schemas.microsoft.com/office/drawing/2014/main" id="{BC771FF3-CA5A-5C23-05AD-B139D8BCB4DE}"/>
              </a:ext>
            </a:extLst>
          </p:cNvPr>
          <p:cNvSpPr/>
          <p:nvPr/>
        </p:nvSpPr>
        <p:spPr>
          <a:xfrm>
            <a:off x="0" y="520163"/>
            <a:ext cx="7843284" cy="1508105"/>
          </a:xfrm>
          <a:prstGeom prst="rect">
            <a:avLst/>
          </a:prstGeom>
        </p:spPr>
        <p:txBody>
          <a:bodyPr wrap="square">
            <a:spAutoFit/>
          </a:bodyPr>
          <a:lstStyle/>
          <a:p>
            <a:pPr lvl="0" algn="ctr"/>
            <a:r>
              <a:rPr lang="en-US" altLang="ko-KR" sz="3600" b="1" dirty="0">
                <a:latin typeface="+mj-lt"/>
                <a:ea typeface="맑은 고딕" panose="020B0503020000020004" pitchFamily="50" charset="-127"/>
              </a:rPr>
              <a:t>Wellness</a:t>
            </a:r>
            <a:r>
              <a:rPr lang="en-US" altLang="ko-KR" sz="3600" b="1" dirty="0">
                <a:solidFill>
                  <a:schemeClr val="accent1"/>
                </a:solidFill>
                <a:latin typeface="+mj-lt"/>
                <a:ea typeface="맑은 고딕" panose="020B0503020000020004" pitchFamily="50" charset="-127"/>
              </a:rPr>
              <a:t> </a:t>
            </a:r>
            <a:r>
              <a:rPr lang="en-US" altLang="ko-KR" sz="3600" b="1" dirty="0">
                <a:solidFill>
                  <a:srgbClr val="32669A"/>
                </a:solidFill>
                <a:latin typeface="+mj-lt"/>
                <a:ea typeface="맑은 고딕" panose="020B0503020000020004" pitchFamily="50" charset="-127"/>
              </a:rPr>
              <a:t>File Review </a:t>
            </a:r>
          </a:p>
          <a:p>
            <a:pPr lvl="0" algn="ctr"/>
            <a:r>
              <a:rPr lang="en-US" altLang="ko-KR" sz="3600" b="1" dirty="0">
                <a:solidFill>
                  <a:srgbClr val="32669A"/>
                </a:solidFill>
                <a:latin typeface="+mj-lt"/>
                <a:ea typeface="맑은 고딕" panose="020B0503020000020004" pitchFamily="50" charset="-127"/>
              </a:rPr>
              <a:t>Tracking Log</a:t>
            </a:r>
          </a:p>
          <a:p>
            <a:pPr lvl="0" algn="ctr"/>
            <a:r>
              <a:rPr lang="en-US" altLang="ko-KR" sz="2000" dirty="0">
                <a:latin typeface="+mj-lt"/>
                <a:ea typeface="맑은 고딕" panose="020B0503020000020004" pitchFamily="50" charset="-127"/>
              </a:rPr>
              <a:t>PRH Chapter 1: 1.5(R2)(b)</a:t>
            </a:r>
          </a:p>
        </p:txBody>
      </p:sp>
      <p:sp>
        <p:nvSpPr>
          <p:cNvPr id="6" name="타원 5">
            <a:extLst>
              <a:ext uri="{FF2B5EF4-FFF2-40B4-BE49-F238E27FC236}">
                <a16:creationId xmlns:a16="http://schemas.microsoft.com/office/drawing/2014/main" id="{920E89E5-86BA-FD1C-9830-90049C41302A}"/>
              </a:ext>
            </a:extLst>
          </p:cNvPr>
          <p:cNvSpPr/>
          <p:nvPr/>
        </p:nvSpPr>
        <p:spPr>
          <a:xfrm>
            <a:off x="8027348" y="862821"/>
            <a:ext cx="493615" cy="49361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400">
                <a:solidFill>
                  <a:schemeClr val="bg1"/>
                </a:solidFill>
                <a:latin typeface="+mj-lt"/>
                <a:ea typeface="맑은 고딕" panose="020B0503020000020004" pitchFamily="50" charset="-127"/>
              </a:rPr>
              <a:t>A</a:t>
            </a:r>
            <a:endParaRPr kumimoji="1" lang="ko-Kore-KR" altLang="en-US" sz="1400">
              <a:latin typeface="+mj-lt"/>
            </a:endParaRPr>
          </a:p>
        </p:txBody>
      </p:sp>
      <p:sp>
        <p:nvSpPr>
          <p:cNvPr id="7" name="직사각형 6">
            <a:extLst>
              <a:ext uri="{FF2B5EF4-FFF2-40B4-BE49-F238E27FC236}">
                <a16:creationId xmlns:a16="http://schemas.microsoft.com/office/drawing/2014/main" id="{02E5CDC3-E3D2-1BAE-EA36-63F2F2AD3D21}"/>
              </a:ext>
            </a:extLst>
          </p:cNvPr>
          <p:cNvSpPr/>
          <p:nvPr/>
        </p:nvSpPr>
        <p:spPr>
          <a:xfrm>
            <a:off x="8104166" y="3365523"/>
            <a:ext cx="3756065" cy="2862322"/>
          </a:xfrm>
          <a:prstGeom prst="rect">
            <a:avLst/>
          </a:prstGeom>
        </p:spPr>
        <p:txBody>
          <a:bodyPr wrap="square">
            <a:spAutoFit/>
          </a:bodyPr>
          <a:lstStyle/>
          <a:p>
            <a:r>
              <a:rPr lang="en-US" altLang="ko-KR" dirty="0">
                <a:ea typeface="맑은 고딕" panose="020B0503020000020004" pitchFamily="50" charset="-127"/>
              </a:rPr>
              <a:t>Specific QHPs (i.e., the Center Physician, Center Mental Health Consultant (CMHC), Trainee Employment Assistance Program (TEAP) Specialist, or other qualified health professionals and/or the Disability Coordinator) must not be listed on the center File Review Tracking Log </a:t>
            </a:r>
            <a:r>
              <a:rPr lang="en-US" altLang="ko-KR" b="1" dirty="0">
                <a:ea typeface="맑은 고딕" panose="020B0503020000020004" pitchFamily="50" charset="-127"/>
              </a:rPr>
              <a:t>by title </a:t>
            </a:r>
            <a:r>
              <a:rPr lang="en-US" altLang="ko-KR" dirty="0">
                <a:ea typeface="맑은 고딕" panose="020B0503020000020004" pitchFamily="50" charset="-127"/>
              </a:rPr>
              <a:t>for confidentiality reasons. </a:t>
            </a:r>
          </a:p>
        </p:txBody>
      </p:sp>
      <p:cxnSp>
        <p:nvCxnSpPr>
          <p:cNvPr id="9" name="직선 연결선[R] 8">
            <a:extLst>
              <a:ext uri="{FF2B5EF4-FFF2-40B4-BE49-F238E27FC236}">
                <a16:creationId xmlns:a16="http://schemas.microsoft.com/office/drawing/2014/main" id="{C663725C-7797-D22B-FACE-3B6E5CF45E8B}"/>
              </a:ext>
            </a:extLst>
          </p:cNvPr>
          <p:cNvCxnSpPr>
            <a:cxnSpLocks/>
          </p:cNvCxnSpPr>
          <p:nvPr/>
        </p:nvCxnSpPr>
        <p:spPr>
          <a:xfrm>
            <a:off x="8520963" y="1109628"/>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타원 19">
            <a:extLst>
              <a:ext uri="{FF2B5EF4-FFF2-40B4-BE49-F238E27FC236}">
                <a16:creationId xmlns:a16="http://schemas.microsoft.com/office/drawing/2014/main" id="{8EF7A29E-7A29-8304-EB9D-F69F2FC2E334}"/>
              </a:ext>
            </a:extLst>
          </p:cNvPr>
          <p:cNvSpPr/>
          <p:nvPr/>
        </p:nvSpPr>
        <p:spPr>
          <a:xfrm>
            <a:off x="8035321" y="2700101"/>
            <a:ext cx="493615" cy="49361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400">
                <a:solidFill>
                  <a:schemeClr val="bg1"/>
                </a:solidFill>
                <a:latin typeface="+mj-lt"/>
                <a:ea typeface="맑은 고딕" panose="020B0503020000020004" pitchFamily="50" charset="-127"/>
              </a:rPr>
              <a:t>B</a:t>
            </a:r>
            <a:endParaRPr kumimoji="1" lang="ko-Kore-KR" altLang="en-US" sz="1400">
              <a:latin typeface="+mj-lt"/>
            </a:endParaRPr>
          </a:p>
        </p:txBody>
      </p:sp>
      <p:cxnSp>
        <p:nvCxnSpPr>
          <p:cNvPr id="23" name="직선 연결선[R] 22">
            <a:extLst>
              <a:ext uri="{FF2B5EF4-FFF2-40B4-BE49-F238E27FC236}">
                <a16:creationId xmlns:a16="http://schemas.microsoft.com/office/drawing/2014/main" id="{092F7853-3743-6DA7-F96B-4655743C9D35}"/>
              </a:ext>
            </a:extLst>
          </p:cNvPr>
          <p:cNvCxnSpPr>
            <a:cxnSpLocks/>
          </p:cNvCxnSpPr>
          <p:nvPr/>
        </p:nvCxnSpPr>
        <p:spPr>
          <a:xfrm>
            <a:off x="8528936" y="2946908"/>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직사각형 6">
            <a:extLst>
              <a:ext uri="{FF2B5EF4-FFF2-40B4-BE49-F238E27FC236}">
                <a16:creationId xmlns:a16="http://schemas.microsoft.com/office/drawing/2014/main" id="{A0D9CCAE-1FE3-49A3-3666-0983E5F0AB65}"/>
              </a:ext>
            </a:extLst>
          </p:cNvPr>
          <p:cNvSpPr/>
          <p:nvPr/>
        </p:nvSpPr>
        <p:spPr>
          <a:xfrm>
            <a:off x="8104167" y="1529964"/>
            <a:ext cx="3756065" cy="923330"/>
          </a:xfrm>
          <a:prstGeom prst="rect">
            <a:avLst/>
          </a:prstGeom>
        </p:spPr>
        <p:txBody>
          <a:bodyPr wrap="square">
            <a:spAutoFit/>
          </a:bodyPr>
          <a:lstStyle/>
          <a:p>
            <a:r>
              <a:rPr lang="en-US" altLang="ko-KR" dirty="0">
                <a:ea typeface="맑은 고딕" panose="020B0503020000020004" pitchFamily="50" charset="-127"/>
              </a:rPr>
              <a:t>Wellness </a:t>
            </a:r>
            <a:r>
              <a:rPr lang="en-US" altLang="ko-KR" b="1" dirty="0">
                <a:solidFill>
                  <a:srgbClr val="C00000"/>
                </a:solidFill>
                <a:ea typeface="맑은 고딕" panose="020B0503020000020004" pitchFamily="50" charset="-127"/>
              </a:rPr>
              <a:t>MUST</a:t>
            </a:r>
            <a:r>
              <a:rPr lang="en-US" altLang="ko-KR" dirty="0">
                <a:solidFill>
                  <a:srgbClr val="646267"/>
                </a:solidFill>
                <a:ea typeface="맑은 고딕" panose="020B0503020000020004" pitchFamily="50" charset="-127"/>
              </a:rPr>
              <a:t> </a:t>
            </a:r>
            <a:r>
              <a:rPr lang="en-US" altLang="ko-KR" dirty="0">
                <a:ea typeface="맑은 고딕" panose="020B0503020000020004" pitchFamily="50" charset="-127"/>
              </a:rPr>
              <a:t>maintain its own internal tracking log. (PRH Chapter 1:1.5(R2)(b).</a:t>
            </a:r>
          </a:p>
        </p:txBody>
      </p:sp>
      <p:graphicFrame>
        <p:nvGraphicFramePr>
          <p:cNvPr id="18" name="Table 18">
            <a:extLst>
              <a:ext uri="{FF2B5EF4-FFF2-40B4-BE49-F238E27FC236}">
                <a16:creationId xmlns:a16="http://schemas.microsoft.com/office/drawing/2014/main" id="{B741F64B-1956-8A65-65B6-1F0C4F689AC3}"/>
              </a:ext>
            </a:extLst>
          </p:cNvPr>
          <p:cNvGraphicFramePr>
            <a:graphicFrameLocks noGrp="1"/>
          </p:cNvGraphicFramePr>
          <p:nvPr>
            <p:extLst>
              <p:ext uri="{D42A27DB-BD31-4B8C-83A1-F6EECF244321}">
                <p14:modId xmlns:p14="http://schemas.microsoft.com/office/powerpoint/2010/main" val="1999866689"/>
              </p:ext>
            </p:extLst>
          </p:nvPr>
        </p:nvGraphicFramePr>
        <p:xfrm>
          <a:off x="400614" y="2628433"/>
          <a:ext cx="7237378" cy="2865120"/>
        </p:xfrm>
        <a:graphic>
          <a:graphicData uri="http://schemas.openxmlformats.org/drawingml/2006/table">
            <a:tbl>
              <a:tblPr firstRow="1" bandRow="1">
                <a:tableStyleId>{5C22544A-7EE6-4342-B048-85BDC9FD1C3A}</a:tableStyleId>
              </a:tblPr>
              <a:tblGrid>
                <a:gridCol w="3618689">
                  <a:extLst>
                    <a:ext uri="{9D8B030D-6E8A-4147-A177-3AD203B41FA5}">
                      <a16:colId xmlns:a16="http://schemas.microsoft.com/office/drawing/2014/main" val="172460337"/>
                    </a:ext>
                  </a:extLst>
                </a:gridCol>
                <a:gridCol w="3618689">
                  <a:extLst>
                    <a:ext uri="{9D8B030D-6E8A-4147-A177-3AD203B41FA5}">
                      <a16:colId xmlns:a16="http://schemas.microsoft.com/office/drawing/2014/main" val="745709870"/>
                    </a:ext>
                  </a:extLst>
                </a:gridCol>
              </a:tblGrid>
              <a:tr h="294652">
                <a:tc gridSpan="2">
                  <a:txBody>
                    <a:bodyPr/>
                    <a:lstStyle/>
                    <a:p>
                      <a:pPr algn="ctr"/>
                      <a:r>
                        <a:rPr lang="en-US" sz="2000" dirty="0">
                          <a:solidFill>
                            <a:srgbClr val="32669A"/>
                          </a:solidFill>
                        </a:rPr>
                        <a:t>Wellness File Review Tracking Log Components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8504940"/>
                  </a:ext>
                </a:extLst>
              </a:tr>
              <a:tr h="294652">
                <a:tc>
                  <a:txBody>
                    <a:bodyPr/>
                    <a:lstStyle/>
                    <a:p>
                      <a:r>
                        <a:rPr lang="en-US" dirty="0"/>
                        <a:t>HWD Reviewer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dirty="0"/>
                        <a:t>QHP #2 Assigned File to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99791"/>
                  </a:ext>
                </a:extLst>
              </a:tr>
              <a:tr h="294652">
                <a:tc>
                  <a:txBody>
                    <a:bodyPr/>
                    <a:lstStyle/>
                    <a:p>
                      <a:r>
                        <a:rPr lang="en-US" dirty="0"/>
                        <a:t>Date HWD Review 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dirty="0"/>
                        <a:t>Date QHP #2 Review 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1268880"/>
                  </a:ext>
                </a:extLst>
              </a:tr>
              <a:tr h="294652">
                <a:tc>
                  <a:txBody>
                    <a:bodyPr/>
                    <a:lstStyle/>
                    <a:p>
                      <a:r>
                        <a:rPr lang="en-US" dirty="0"/>
                        <a:t>Non-health DC Reviewer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dirty="0"/>
                        <a:t>Wellness Disposition or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34393965"/>
                  </a:ext>
                </a:extLst>
              </a:tr>
              <a:tr h="294652">
                <a:tc>
                  <a:txBody>
                    <a:bodyPr/>
                    <a:lstStyle/>
                    <a:p>
                      <a:r>
                        <a:rPr lang="en-US" dirty="0"/>
                        <a:t>Non-health DC Review 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dirty="0"/>
                        <a:t>Wellness Disposition or Outcome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81655108"/>
                  </a:ext>
                </a:extLst>
              </a:tr>
              <a:tr h="294652">
                <a:tc>
                  <a:txBody>
                    <a:bodyPr/>
                    <a:lstStyle/>
                    <a:p>
                      <a:r>
                        <a:rPr lang="en-US" dirty="0"/>
                        <a:t>QHP #1 Assigned File to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Comments (PHI Redacted)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529905"/>
                  </a:ext>
                </a:extLst>
              </a:tr>
              <a:tr h="294652">
                <a:tc>
                  <a:txBody>
                    <a:bodyPr/>
                    <a:lstStyle/>
                    <a:p>
                      <a:r>
                        <a:rPr lang="en-US" dirty="0"/>
                        <a:t>Date QHP #1 Review 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0842322"/>
                  </a:ext>
                </a:extLst>
              </a:tr>
            </a:tbl>
          </a:graphicData>
        </a:graphic>
      </p:graphicFrame>
      <p:sp>
        <p:nvSpPr>
          <p:cNvPr id="19" name="Slide Number Placeholder 5">
            <a:extLst>
              <a:ext uri="{FF2B5EF4-FFF2-40B4-BE49-F238E27FC236}">
                <a16:creationId xmlns:a16="http://schemas.microsoft.com/office/drawing/2014/main" id="{6D3FE663-B3C8-F475-5080-29250E589548}"/>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31</a:t>
            </a:fld>
            <a:endParaRPr lang="en-US" sz="12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35F975C-829F-9DC3-40C2-1B2640F29E4A}"/>
              </a:ext>
            </a:extLst>
          </p:cNvPr>
          <p:cNvSpPr txBox="1"/>
          <p:nvPr/>
        </p:nvSpPr>
        <p:spPr>
          <a:xfrm>
            <a:off x="526062" y="5691604"/>
            <a:ext cx="6986482" cy="646331"/>
          </a:xfrm>
          <a:prstGeom prst="rect">
            <a:avLst/>
          </a:prstGeom>
          <a:noFill/>
        </p:spPr>
        <p:txBody>
          <a:bodyPr wrap="square" rtlCol="0">
            <a:spAutoFit/>
          </a:bodyPr>
          <a:lstStyle/>
          <a:p>
            <a:pPr algn="ctr"/>
            <a:r>
              <a:rPr lang="en-US" i="1" dirty="0"/>
              <a:t>Information highlighted in </a:t>
            </a:r>
            <a:r>
              <a:rPr lang="en-US" b="1" i="1" u="sng" dirty="0"/>
              <a:t>Peach</a:t>
            </a:r>
            <a:r>
              <a:rPr lang="en-US" i="1" dirty="0"/>
              <a:t> must be reported to Records for inclusion in the Center’s Applicant File Review Tracking Log.</a:t>
            </a:r>
          </a:p>
        </p:txBody>
      </p:sp>
    </p:spTree>
    <p:extLst>
      <p:ext uri="{BB962C8B-B14F-4D97-AF65-F5344CB8AC3E}">
        <p14:creationId xmlns:p14="http://schemas.microsoft.com/office/powerpoint/2010/main" val="2379943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33B3B9-7C4A-10D8-0B88-4A60F0C296AD}"/>
              </a:ext>
            </a:extLst>
          </p:cNvPr>
          <p:cNvPicPr>
            <a:picLocks noChangeAspect="1"/>
          </p:cNvPicPr>
          <p:nvPr/>
        </p:nvPicPr>
        <p:blipFill>
          <a:blip r:embed="rId3"/>
          <a:stretch>
            <a:fillRect/>
          </a:stretch>
        </p:blipFill>
        <p:spPr>
          <a:xfrm>
            <a:off x="102870" y="2555705"/>
            <a:ext cx="11967210" cy="1490002"/>
          </a:xfrm>
          <a:prstGeom prst="rect">
            <a:avLst/>
          </a:prstGeom>
        </p:spPr>
      </p:pic>
      <p:sp>
        <p:nvSpPr>
          <p:cNvPr id="8" name="Title 1">
            <a:extLst>
              <a:ext uri="{FF2B5EF4-FFF2-40B4-BE49-F238E27FC236}">
                <a16:creationId xmlns:a16="http://schemas.microsoft.com/office/drawing/2014/main" id="{ED3FE227-38F4-42BD-8D3B-6107A155FEDB}"/>
              </a:ext>
            </a:extLst>
          </p:cNvPr>
          <p:cNvSpPr txBox="1">
            <a:spLocks/>
          </p:cNvSpPr>
          <p:nvPr/>
        </p:nvSpPr>
        <p:spPr>
          <a:xfrm>
            <a:off x="838200" y="1084103"/>
            <a:ext cx="10515600" cy="614997"/>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ontserrat" panose="00000500000000000000" pitchFamily="2" charset="0"/>
                <a:ea typeface="+mj-ea"/>
                <a:cs typeface="+mj-cs"/>
              </a:defRPr>
            </a:lvl1pPr>
          </a:lstStyle>
          <a:p>
            <a:pPr algn="ctr"/>
            <a:r>
              <a:rPr lang="en-US" sz="3600" b="0" dirty="0">
                <a:solidFill>
                  <a:srgbClr val="32669A"/>
                </a:solidFill>
                <a:latin typeface="+mj-lt"/>
              </a:rPr>
              <a:t>Sample</a:t>
            </a:r>
            <a:r>
              <a:rPr lang="en-US" sz="3600" b="0" dirty="0">
                <a:latin typeface="+mj-lt"/>
              </a:rPr>
              <a:t> </a:t>
            </a:r>
            <a:r>
              <a:rPr lang="en-US" sz="3600" b="0" dirty="0">
                <a:solidFill>
                  <a:schemeClr val="tx1"/>
                </a:solidFill>
                <a:latin typeface="+mj-lt"/>
              </a:rPr>
              <a:t>Wellness Tracking Log</a:t>
            </a:r>
          </a:p>
        </p:txBody>
      </p:sp>
      <p:sp>
        <p:nvSpPr>
          <p:cNvPr id="9" name="Title 1">
            <a:extLst>
              <a:ext uri="{FF2B5EF4-FFF2-40B4-BE49-F238E27FC236}">
                <a16:creationId xmlns:a16="http://schemas.microsoft.com/office/drawing/2014/main" id="{FE3CAD08-D9B4-A1F7-3991-5BC1B2011A76}"/>
              </a:ext>
            </a:extLst>
          </p:cNvPr>
          <p:cNvSpPr txBox="1">
            <a:spLocks/>
          </p:cNvSpPr>
          <p:nvPr/>
        </p:nvSpPr>
        <p:spPr>
          <a:xfrm>
            <a:off x="838200" y="4902312"/>
            <a:ext cx="10515600" cy="648335"/>
          </a:xfrm>
          <a:prstGeom prst="rect">
            <a:avLst/>
          </a:prstGeom>
        </p:spPr>
        <p:txBody>
          <a:bodyPr/>
          <a:lstStyle>
            <a:lvl1pPr algn="l" defTabSz="914400" rtl="0" eaLnBrk="1" latinLnBrk="0" hangingPunct="1">
              <a:lnSpc>
                <a:spcPct val="90000"/>
              </a:lnSpc>
              <a:spcBef>
                <a:spcPct val="0"/>
              </a:spcBef>
              <a:buNone/>
              <a:defRPr sz="4400" b="1" kern="1200">
                <a:solidFill>
                  <a:schemeClr val="accent1"/>
                </a:solidFill>
                <a:latin typeface="Montserrat" panose="00000500000000000000" pitchFamily="2" charset="0"/>
                <a:ea typeface="+mj-ea"/>
                <a:cs typeface="+mj-cs"/>
              </a:defRPr>
            </a:lvl1pPr>
          </a:lstStyle>
          <a:p>
            <a:pPr algn="ctr"/>
            <a:r>
              <a:rPr lang="en-US" sz="1400" b="0" dirty="0">
                <a:solidFill>
                  <a:schemeClr val="tx1"/>
                </a:solidFill>
                <a:latin typeface="+mn-lt"/>
                <a:hlinkClick r:id="rId4"/>
              </a:rPr>
              <a:t>https://supportservices.jobcorps.gov/disability/Documents/Sample%20Wellness%20File%20Review%20Tracking%20Log.xlsx</a:t>
            </a:r>
            <a:endParaRPr lang="en-US" sz="1400" b="0" dirty="0">
              <a:solidFill>
                <a:schemeClr val="tx1"/>
              </a:solidFill>
              <a:latin typeface="+mn-lt"/>
            </a:endParaRPr>
          </a:p>
          <a:p>
            <a:pPr algn="ctr"/>
            <a:endParaRPr lang="en-US" sz="1600" b="0" dirty="0">
              <a:solidFill>
                <a:schemeClr val="tx1"/>
              </a:solidFill>
            </a:endParaRPr>
          </a:p>
        </p:txBody>
      </p:sp>
      <p:sp>
        <p:nvSpPr>
          <p:cNvPr id="10" name="Slide Number Placeholder 9">
            <a:extLst>
              <a:ext uri="{FF2B5EF4-FFF2-40B4-BE49-F238E27FC236}">
                <a16:creationId xmlns:a16="http://schemas.microsoft.com/office/drawing/2014/main" id="{1280F263-DE64-419B-619B-F83D06011579}"/>
              </a:ext>
            </a:extLst>
          </p:cNvPr>
          <p:cNvSpPr>
            <a:spLocks noGrp="1"/>
          </p:cNvSpPr>
          <p:nvPr>
            <p:ph type="sldNum" sz="quarter" idx="12"/>
          </p:nvPr>
        </p:nvSpPr>
        <p:spPr/>
        <p:txBody>
          <a:bodyPr/>
          <a:lstStyle/>
          <a:p>
            <a:fld id="{7ACCF73B-9E9D-47DF-A257-5DE773CCC693}" type="slidenum">
              <a:rPr lang="en-US" smtClean="0"/>
              <a:t>32</a:t>
            </a:fld>
            <a:endParaRPr lang="en-US"/>
          </a:p>
        </p:txBody>
      </p:sp>
    </p:spTree>
    <p:extLst>
      <p:ext uri="{BB962C8B-B14F-4D97-AF65-F5344CB8AC3E}">
        <p14:creationId xmlns:p14="http://schemas.microsoft.com/office/powerpoint/2010/main" val="334595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CE6B5-31CC-782C-72E2-3AA1853D36C8}"/>
              </a:ext>
            </a:extLst>
          </p:cNvPr>
          <p:cNvSpPr>
            <a:spLocks noGrp="1"/>
          </p:cNvSpPr>
          <p:nvPr>
            <p:ph type="title"/>
          </p:nvPr>
        </p:nvSpPr>
        <p:spPr/>
        <p:txBody>
          <a:bodyPr/>
          <a:lstStyle/>
          <a:p>
            <a:pPr algn="ctr"/>
            <a:r>
              <a:rPr lang="en-US" dirty="0"/>
              <a:t>Instructions and Guidance</a:t>
            </a:r>
            <a:br>
              <a:rPr lang="en-US" dirty="0"/>
            </a:br>
            <a:r>
              <a:rPr lang="en-US" sz="2400" dirty="0">
                <a:solidFill>
                  <a:schemeClr val="tx1"/>
                </a:solidFill>
              </a:rPr>
              <a:t>Embedded in Log</a:t>
            </a:r>
          </a:p>
        </p:txBody>
      </p:sp>
      <p:pic>
        <p:nvPicPr>
          <p:cNvPr id="4" name="Picture 3" descr="A screenshot of a computer&#10;&#10;Description automatically generated">
            <a:extLst>
              <a:ext uri="{FF2B5EF4-FFF2-40B4-BE49-F238E27FC236}">
                <a16:creationId xmlns:a16="http://schemas.microsoft.com/office/drawing/2014/main" id="{D91E66D1-D2FF-C5CE-F107-8591665FAA0E}"/>
              </a:ext>
            </a:extLst>
          </p:cNvPr>
          <p:cNvPicPr>
            <a:picLocks noChangeAspect="1"/>
          </p:cNvPicPr>
          <p:nvPr/>
        </p:nvPicPr>
        <p:blipFill rotWithShape="1">
          <a:blip r:embed="rId3"/>
          <a:srcRect l="7094" t="27174" r="52334" b="12370"/>
          <a:stretch/>
        </p:blipFill>
        <p:spPr>
          <a:xfrm>
            <a:off x="6560363" y="1884463"/>
            <a:ext cx="4644528" cy="3892932"/>
          </a:xfrm>
          <a:prstGeom prst="rect">
            <a:avLst/>
          </a:prstGeom>
        </p:spPr>
      </p:pic>
      <p:grpSp>
        <p:nvGrpSpPr>
          <p:cNvPr id="8" name="Group 7">
            <a:extLst>
              <a:ext uri="{FF2B5EF4-FFF2-40B4-BE49-F238E27FC236}">
                <a16:creationId xmlns:a16="http://schemas.microsoft.com/office/drawing/2014/main" id="{7982E3CF-6C56-E350-8918-14FF8CE0F62B}"/>
              </a:ext>
            </a:extLst>
          </p:cNvPr>
          <p:cNvGrpSpPr/>
          <p:nvPr/>
        </p:nvGrpSpPr>
        <p:grpSpPr>
          <a:xfrm>
            <a:off x="1479566" y="3495498"/>
            <a:ext cx="4616434" cy="2281897"/>
            <a:chOff x="1238569" y="2779541"/>
            <a:chExt cx="4616434" cy="2281897"/>
          </a:xfrm>
        </p:grpSpPr>
        <p:pic>
          <p:nvPicPr>
            <p:cNvPr id="3" name="Picture 2" descr="A screenshot of a computer&#10;&#10;Description automatically generated">
              <a:extLst>
                <a:ext uri="{FF2B5EF4-FFF2-40B4-BE49-F238E27FC236}">
                  <a16:creationId xmlns:a16="http://schemas.microsoft.com/office/drawing/2014/main" id="{C3F503C4-58C8-366A-D73F-9A65C9CC9140}"/>
                </a:ext>
              </a:extLst>
            </p:cNvPr>
            <p:cNvPicPr>
              <a:picLocks noChangeAspect="1"/>
            </p:cNvPicPr>
            <p:nvPr/>
          </p:nvPicPr>
          <p:blipFill rotWithShape="1">
            <a:blip r:embed="rId4"/>
            <a:srcRect l="10917" t="26074" r="46261" b="36296"/>
            <a:stretch/>
          </p:blipFill>
          <p:spPr>
            <a:xfrm>
              <a:off x="1238569" y="2779541"/>
              <a:ext cx="4616434" cy="2281897"/>
            </a:xfrm>
            <a:prstGeom prst="rect">
              <a:avLst/>
            </a:prstGeom>
          </p:spPr>
        </p:pic>
        <p:sp>
          <p:nvSpPr>
            <p:cNvPr id="5" name="Oval 4">
              <a:extLst>
                <a:ext uri="{FF2B5EF4-FFF2-40B4-BE49-F238E27FC236}">
                  <a16:creationId xmlns:a16="http://schemas.microsoft.com/office/drawing/2014/main" id="{C6FECE74-1AFD-1E19-4CAD-6F252F2E0ED5}"/>
                </a:ext>
              </a:extLst>
            </p:cNvPr>
            <p:cNvSpPr/>
            <p:nvPr/>
          </p:nvSpPr>
          <p:spPr>
            <a:xfrm>
              <a:off x="1794511" y="2880360"/>
              <a:ext cx="662940" cy="548640"/>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Speech Bubble: Rectangle 6">
            <a:extLst>
              <a:ext uri="{FF2B5EF4-FFF2-40B4-BE49-F238E27FC236}">
                <a16:creationId xmlns:a16="http://schemas.microsoft.com/office/drawing/2014/main" id="{B9FFA5A5-9F72-B917-3E48-CC0E441D5249}"/>
              </a:ext>
            </a:extLst>
          </p:cNvPr>
          <p:cNvSpPr/>
          <p:nvPr/>
        </p:nvSpPr>
        <p:spPr>
          <a:xfrm>
            <a:off x="1365431" y="1477085"/>
            <a:ext cx="2666033" cy="1116007"/>
          </a:xfrm>
          <a:prstGeom prst="wedgeRectCallout">
            <a:avLst>
              <a:gd name="adj1" fmla="val -12693"/>
              <a:gd name="adj2" fmla="val 153553"/>
            </a:avLst>
          </a:prstGeom>
          <a:solidFill>
            <a:srgbClr val="3266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Both the Center AFR and Wellness Tracking Logs contain embedded guidance.</a:t>
            </a:r>
          </a:p>
        </p:txBody>
      </p:sp>
      <p:sp>
        <p:nvSpPr>
          <p:cNvPr id="9" name="Slide Number Placeholder 8">
            <a:extLst>
              <a:ext uri="{FF2B5EF4-FFF2-40B4-BE49-F238E27FC236}">
                <a16:creationId xmlns:a16="http://schemas.microsoft.com/office/drawing/2014/main" id="{8B339F83-5493-4FFE-A15C-567F0AF51FBF}"/>
              </a:ext>
            </a:extLst>
          </p:cNvPr>
          <p:cNvSpPr>
            <a:spLocks noGrp="1"/>
          </p:cNvSpPr>
          <p:nvPr>
            <p:ph type="sldNum" sz="quarter" idx="12"/>
          </p:nvPr>
        </p:nvSpPr>
        <p:spPr/>
        <p:txBody>
          <a:bodyPr/>
          <a:lstStyle/>
          <a:p>
            <a:fld id="{7ACCF73B-9E9D-47DF-A257-5DE773CCC693}" type="slidenum">
              <a:rPr lang="en-US" smtClean="0"/>
              <a:t>33</a:t>
            </a:fld>
            <a:endParaRPr lang="en-US"/>
          </a:p>
        </p:txBody>
      </p:sp>
    </p:spTree>
    <p:extLst>
      <p:ext uri="{BB962C8B-B14F-4D97-AF65-F5344CB8AC3E}">
        <p14:creationId xmlns:p14="http://schemas.microsoft.com/office/powerpoint/2010/main" val="3402415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3EAD-549B-7789-B079-5F9E89A7F2B8}"/>
              </a:ext>
            </a:extLst>
          </p:cNvPr>
          <p:cNvSpPr>
            <a:spLocks noGrp="1"/>
          </p:cNvSpPr>
          <p:nvPr>
            <p:ph type="title"/>
          </p:nvPr>
        </p:nvSpPr>
        <p:spPr/>
        <p:txBody>
          <a:bodyPr/>
          <a:lstStyle/>
          <a:p>
            <a:pPr>
              <a:lnSpc>
                <a:spcPct val="109000"/>
              </a:lnSpc>
              <a:spcBef>
                <a:spcPts val="600"/>
              </a:spcBef>
            </a:pPr>
            <a:r>
              <a:rPr lang="en-US" dirty="0"/>
              <a:t>File Review Tracking Log Comments</a:t>
            </a:r>
            <a:br>
              <a:rPr lang="en-US" dirty="0"/>
            </a:br>
            <a:r>
              <a:rPr lang="en-US" sz="2800" dirty="0">
                <a:solidFill>
                  <a:schemeClr val="tx1"/>
                </a:solidFill>
              </a:rPr>
              <a:t>Acceptable or Unacceptable?</a:t>
            </a:r>
          </a:p>
        </p:txBody>
      </p:sp>
      <p:sp>
        <p:nvSpPr>
          <p:cNvPr id="4" name="Content Placeholder 3">
            <a:extLst>
              <a:ext uri="{FF2B5EF4-FFF2-40B4-BE49-F238E27FC236}">
                <a16:creationId xmlns:a16="http://schemas.microsoft.com/office/drawing/2014/main" id="{9836237E-85C0-42D7-9054-82F52B67A389}"/>
              </a:ext>
            </a:extLst>
          </p:cNvPr>
          <p:cNvSpPr>
            <a:spLocks noGrp="1"/>
          </p:cNvSpPr>
          <p:nvPr>
            <p:ph idx="1"/>
          </p:nvPr>
        </p:nvSpPr>
        <p:spPr>
          <a:xfrm>
            <a:off x="838199" y="1825625"/>
            <a:ext cx="10740081" cy="4667250"/>
          </a:xfrm>
        </p:spPr>
        <p:txBody>
          <a:bodyPr>
            <a:normAutofit lnSpcReduction="10000"/>
          </a:bodyPr>
          <a:lstStyle/>
          <a:p>
            <a:pPr>
              <a:spcBef>
                <a:spcPts val="1200"/>
              </a:spcBef>
            </a:pPr>
            <a:r>
              <a:rPr lang="en-US" dirty="0"/>
              <a:t>Awaiting receipt of IEP.</a:t>
            </a:r>
          </a:p>
          <a:p>
            <a:pPr>
              <a:spcBef>
                <a:spcPts val="1200"/>
              </a:spcBef>
            </a:pPr>
            <a:r>
              <a:rPr lang="en-US" dirty="0"/>
              <a:t>CMHC requested additional documentation and did not receive it.</a:t>
            </a:r>
          </a:p>
          <a:p>
            <a:pPr>
              <a:spcBef>
                <a:spcPts val="1200"/>
              </a:spcBef>
            </a:pPr>
            <a:r>
              <a:rPr lang="en-US" dirty="0"/>
              <a:t>Applicant stated they got a job, so the file was returned to Admissions Services as a withdrawal of application on December 15, 2023. </a:t>
            </a:r>
          </a:p>
          <a:p>
            <a:pPr>
              <a:spcBef>
                <a:spcPts val="1200"/>
              </a:spcBef>
            </a:pPr>
            <a:r>
              <a:rPr lang="en-US" dirty="0"/>
              <a:t>File returned to Admissions Services as per Admissions Services staff request.</a:t>
            </a:r>
          </a:p>
          <a:p>
            <a:pPr>
              <a:spcBef>
                <a:spcPts val="1200"/>
              </a:spcBef>
            </a:pPr>
            <a:r>
              <a:rPr lang="en-US" dirty="0"/>
              <a:t>Applicant’s case worker called and informed center applicant is incarcerated. File was returned to Admissions Services.</a:t>
            </a:r>
          </a:p>
          <a:p>
            <a:endParaRPr lang="en-US" dirty="0"/>
          </a:p>
        </p:txBody>
      </p:sp>
      <p:sp>
        <p:nvSpPr>
          <p:cNvPr id="3" name="Slide Number Placeholder 2">
            <a:extLst>
              <a:ext uri="{FF2B5EF4-FFF2-40B4-BE49-F238E27FC236}">
                <a16:creationId xmlns:a16="http://schemas.microsoft.com/office/drawing/2014/main" id="{6161389D-3DB8-CEEE-DC3D-2DA308A5A30A}"/>
              </a:ext>
            </a:extLst>
          </p:cNvPr>
          <p:cNvSpPr>
            <a:spLocks noGrp="1"/>
          </p:cNvSpPr>
          <p:nvPr>
            <p:ph type="sldNum" sz="quarter" idx="12"/>
          </p:nvPr>
        </p:nvSpPr>
        <p:spPr/>
        <p:txBody>
          <a:bodyPr/>
          <a:lstStyle/>
          <a:p>
            <a:fld id="{76569586-4176-472B-BD2E-5ECB0777912A}" type="slidenum">
              <a:rPr lang="en-US" smtClean="0"/>
              <a:t>34</a:t>
            </a:fld>
            <a:endParaRPr lang="en-US"/>
          </a:p>
        </p:txBody>
      </p:sp>
    </p:spTree>
    <p:extLst>
      <p:ext uri="{BB962C8B-B14F-4D97-AF65-F5344CB8AC3E}">
        <p14:creationId xmlns:p14="http://schemas.microsoft.com/office/powerpoint/2010/main" val="357248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9" presetClass="emph" presetSubtype="0" fill="hold" grpId="0" nodeType="clickEffect">
                                  <p:stCondLst>
                                    <p:cond delay="0"/>
                                  </p:stCondLst>
                                  <p:childTnLst>
                                    <p:animClr clrSpc="rgb" dir="cw">
                                      <p:cBhvr override="childStyle">
                                        <p:cTn id="10" dur="500" fill="hold"/>
                                        <p:tgtEl>
                                          <p:spTgt spid="4">
                                            <p:txEl>
                                              <p:pRg st="0" end="0"/>
                                            </p:txEl>
                                          </p:spTgt>
                                        </p:tgtEl>
                                        <p:attrNameLst>
                                          <p:attrName>style.color</p:attrName>
                                        </p:attrNameLst>
                                      </p:cBhvr>
                                      <p:to>
                                        <a:srgbClr val="CC1406"/>
                                      </p:to>
                                    </p:animClr>
                                    <p:animClr clrSpc="rgb" dir="cw">
                                      <p:cBhvr>
                                        <p:cTn id="11" dur="500" fill="hold"/>
                                        <p:tgtEl>
                                          <p:spTgt spid="4">
                                            <p:txEl>
                                              <p:pRg st="0" end="0"/>
                                            </p:txEl>
                                          </p:spTgt>
                                        </p:tgtEl>
                                        <p:attrNameLst>
                                          <p:attrName>fillcolor</p:attrName>
                                        </p:attrNameLst>
                                      </p:cBhvr>
                                      <p:to>
                                        <a:srgbClr val="CC1406"/>
                                      </p:to>
                                    </p:animClr>
                                    <p:set>
                                      <p:cBhvr>
                                        <p:cTn id="12" dur="500" fill="hold"/>
                                        <p:tgtEl>
                                          <p:spTgt spid="4">
                                            <p:txEl>
                                              <p:pRg st="0" end="0"/>
                                            </p:txEl>
                                          </p:spTgt>
                                        </p:tgtEl>
                                        <p:attrNameLst>
                                          <p:attrName>fill.type</p:attrName>
                                        </p:attrNameLst>
                                      </p:cBhvr>
                                      <p:to>
                                        <p:strVal val="solid"/>
                                      </p:to>
                                    </p:set>
                                    <p:set>
                                      <p:cBhvr>
                                        <p:cTn id="13" dur="500" fill="hold"/>
                                        <p:tgtEl>
                                          <p:spTgt spid="4">
                                            <p:txEl>
                                              <p:pRg st="0" end="0"/>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9" presetClass="emph" presetSubtype="0" fill="hold" nodeType="clickEffect">
                                  <p:stCondLst>
                                    <p:cond delay="0"/>
                                  </p:stCondLst>
                                  <p:childTnLst>
                                    <p:animClr clrSpc="rgb" dir="cw">
                                      <p:cBhvr override="childStyle">
                                        <p:cTn id="21" dur="500" fill="hold"/>
                                        <p:tgtEl>
                                          <p:spTgt spid="4">
                                            <p:txEl>
                                              <p:pRg st="1" end="1"/>
                                            </p:txEl>
                                          </p:spTgt>
                                        </p:tgtEl>
                                        <p:attrNameLst>
                                          <p:attrName>style.color</p:attrName>
                                        </p:attrNameLst>
                                      </p:cBhvr>
                                      <p:to>
                                        <a:srgbClr val="CC1406"/>
                                      </p:to>
                                    </p:animClr>
                                    <p:animClr clrSpc="rgb" dir="cw">
                                      <p:cBhvr>
                                        <p:cTn id="22" dur="500" fill="hold"/>
                                        <p:tgtEl>
                                          <p:spTgt spid="4">
                                            <p:txEl>
                                              <p:pRg st="1" end="1"/>
                                            </p:txEl>
                                          </p:spTgt>
                                        </p:tgtEl>
                                        <p:attrNameLst>
                                          <p:attrName>fillcolor</p:attrName>
                                        </p:attrNameLst>
                                      </p:cBhvr>
                                      <p:to>
                                        <a:srgbClr val="CC1406"/>
                                      </p:to>
                                    </p:animClr>
                                    <p:set>
                                      <p:cBhvr>
                                        <p:cTn id="23" dur="500" fill="hold"/>
                                        <p:tgtEl>
                                          <p:spTgt spid="4">
                                            <p:txEl>
                                              <p:pRg st="1" end="1"/>
                                            </p:txEl>
                                          </p:spTgt>
                                        </p:tgtEl>
                                        <p:attrNameLst>
                                          <p:attrName>fill.type</p:attrName>
                                        </p:attrNameLst>
                                      </p:cBhvr>
                                      <p:to>
                                        <p:strVal val="solid"/>
                                      </p:to>
                                    </p:set>
                                    <p:set>
                                      <p:cBhvr>
                                        <p:cTn id="24" dur="500" fill="hold"/>
                                        <p:tgtEl>
                                          <p:spTgt spid="4">
                                            <p:txEl>
                                              <p:pRg st="1" end="1"/>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9" presetClass="emph" presetSubtype="0" fill="hold" nodeType="clickEffect">
                                  <p:stCondLst>
                                    <p:cond delay="0"/>
                                  </p:stCondLst>
                                  <p:childTnLst>
                                    <p:animClr clrSpc="rgb" dir="cw">
                                      <p:cBhvr override="childStyle">
                                        <p:cTn id="32" dur="500" fill="hold"/>
                                        <p:tgtEl>
                                          <p:spTgt spid="4">
                                            <p:txEl>
                                              <p:pRg st="2" end="2"/>
                                            </p:txEl>
                                          </p:spTgt>
                                        </p:tgtEl>
                                        <p:attrNameLst>
                                          <p:attrName>style.color</p:attrName>
                                        </p:attrNameLst>
                                      </p:cBhvr>
                                      <p:to>
                                        <a:srgbClr val="2BAB2B"/>
                                      </p:to>
                                    </p:animClr>
                                    <p:animClr clrSpc="rgb" dir="cw">
                                      <p:cBhvr>
                                        <p:cTn id="33" dur="500" fill="hold"/>
                                        <p:tgtEl>
                                          <p:spTgt spid="4">
                                            <p:txEl>
                                              <p:pRg st="2" end="2"/>
                                            </p:txEl>
                                          </p:spTgt>
                                        </p:tgtEl>
                                        <p:attrNameLst>
                                          <p:attrName>fillcolor</p:attrName>
                                        </p:attrNameLst>
                                      </p:cBhvr>
                                      <p:to>
                                        <a:srgbClr val="2BAB2B"/>
                                      </p:to>
                                    </p:animClr>
                                    <p:set>
                                      <p:cBhvr>
                                        <p:cTn id="34" dur="500" fill="hold"/>
                                        <p:tgtEl>
                                          <p:spTgt spid="4">
                                            <p:txEl>
                                              <p:pRg st="2" end="2"/>
                                            </p:txEl>
                                          </p:spTgt>
                                        </p:tgtEl>
                                        <p:attrNameLst>
                                          <p:attrName>fill.type</p:attrName>
                                        </p:attrNameLst>
                                      </p:cBhvr>
                                      <p:to>
                                        <p:strVal val="solid"/>
                                      </p:to>
                                    </p:set>
                                    <p:set>
                                      <p:cBhvr>
                                        <p:cTn id="35" dur="500" fill="hold"/>
                                        <p:tgtEl>
                                          <p:spTgt spid="4">
                                            <p:txEl>
                                              <p:pRg st="2" end="2"/>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9" presetClass="emph" presetSubtype="0" fill="hold" nodeType="clickEffect">
                                  <p:stCondLst>
                                    <p:cond delay="0"/>
                                  </p:stCondLst>
                                  <p:childTnLst>
                                    <p:animClr clrSpc="rgb" dir="cw">
                                      <p:cBhvr override="childStyle">
                                        <p:cTn id="43" dur="500" fill="hold"/>
                                        <p:tgtEl>
                                          <p:spTgt spid="4">
                                            <p:txEl>
                                              <p:pRg st="3" end="3"/>
                                            </p:txEl>
                                          </p:spTgt>
                                        </p:tgtEl>
                                        <p:attrNameLst>
                                          <p:attrName>style.color</p:attrName>
                                        </p:attrNameLst>
                                      </p:cBhvr>
                                      <p:to>
                                        <a:srgbClr val="CC1406"/>
                                      </p:to>
                                    </p:animClr>
                                    <p:animClr clrSpc="rgb" dir="cw">
                                      <p:cBhvr>
                                        <p:cTn id="44" dur="500" fill="hold"/>
                                        <p:tgtEl>
                                          <p:spTgt spid="4">
                                            <p:txEl>
                                              <p:pRg st="3" end="3"/>
                                            </p:txEl>
                                          </p:spTgt>
                                        </p:tgtEl>
                                        <p:attrNameLst>
                                          <p:attrName>fillcolor</p:attrName>
                                        </p:attrNameLst>
                                      </p:cBhvr>
                                      <p:to>
                                        <a:srgbClr val="CC1406"/>
                                      </p:to>
                                    </p:animClr>
                                    <p:set>
                                      <p:cBhvr>
                                        <p:cTn id="45" dur="500" fill="hold"/>
                                        <p:tgtEl>
                                          <p:spTgt spid="4">
                                            <p:txEl>
                                              <p:pRg st="3" end="3"/>
                                            </p:txEl>
                                          </p:spTgt>
                                        </p:tgtEl>
                                        <p:attrNameLst>
                                          <p:attrName>fill.type</p:attrName>
                                        </p:attrNameLst>
                                      </p:cBhvr>
                                      <p:to>
                                        <p:strVal val="solid"/>
                                      </p:to>
                                    </p:set>
                                    <p:set>
                                      <p:cBhvr>
                                        <p:cTn id="46" dur="500" fill="hold"/>
                                        <p:tgtEl>
                                          <p:spTgt spid="4">
                                            <p:txEl>
                                              <p:pRg st="3" end="3"/>
                                            </p:txEl>
                                          </p:spTgt>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9" presetClass="emph" presetSubtype="0" fill="hold" nodeType="clickEffect">
                                  <p:stCondLst>
                                    <p:cond delay="0"/>
                                  </p:stCondLst>
                                  <p:childTnLst>
                                    <p:animClr clrSpc="rgb" dir="cw">
                                      <p:cBhvr override="childStyle">
                                        <p:cTn id="54" dur="500" fill="hold"/>
                                        <p:tgtEl>
                                          <p:spTgt spid="4">
                                            <p:txEl>
                                              <p:pRg st="4" end="4"/>
                                            </p:txEl>
                                          </p:spTgt>
                                        </p:tgtEl>
                                        <p:attrNameLst>
                                          <p:attrName>style.color</p:attrName>
                                        </p:attrNameLst>
                                      </p:cBhvr>
                                      <p:to>
                                        <a:srgbClr val="CC1406"/>
                                      </p:to>
                                    </p:animClr>
                                    <p:animClr clrSpc="rgb" dir="cw">
                                      <p:cBhvr>
                                        <p:cTn id="55" dur="500" fill="hold"/>
                                        <p:tgtEl>
                                          <p:spTgt spid="4">
                                            <p:txEl>
                                              <p:pRg st="4" end="4"/>
                                            </p:txEl>
                                          </p:spTgt>
                                        </p:tgtEl>
                                        <p:attrNameLst>
                                          <p:attrName>fillcolor</p:attrName>
                                        </p:attrNameLst>
                                      </p:cBhvr>
                                      <p:to>
                                        <a:srgbClr val="CC1406"/>
                                      </p:to>
                                    </p:animClr>
                                    <p:set>
                                      <p:cBhvr>
                                        <p:cTn id="56" dur="500" fill="hold"/>
                                        <p:tgtEl>
                                          <p:spTgt spid="4">
                                            <p:txEl>
                                              <p:pRg st="4" end="4"/>
                                            </p:txEl>
                                          </p:spTgt>
                                        </p:tgtEl>
                                        <p:attrNameLst>
                                          <p:attrName>fill.type</p:attrName>
                                        </p:attrNameLst>
                                      </p:cBhvr>
                                      <p:to>
                                        <p:strVal val="solid"/>
                                      </p:to>
                                    </p:set>
                                    <p:set>
                                      <p:cBhvr>
                                        <p:cTn id="57" dur="500" fill="hold"/>
                                        <p:tgtEl>
                                          <p:spTgt spid="4">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descr="A person working on a computer&#10;&#10;Description automatically generated with medium confidence">
            <a:extLst>
              <a:ext uri="{FF2B5EF4-FFF2-40B4-BE49-F238E27FC236}">
                <a16:creationId xmlns:a16="http://schemas.microsoft.com/office/drawing/2014/main" id="{FFF3D844-6869-AF31-92BE-F0E160A11964}"/>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18" name="Flowchart: Document 17"/>
          <p:cNvSpPr/>
          <p:nvPr/>
        </p:nvSpPr>
        <p:spPr>
          <a:xfrm rot="5400000">
            <a:off x="8316687" y="653144"/>
            <a:ext cx="2569024" cy="5181600"/>
          </a:xfrm>
          <a:prstGeom prst="flowChartDocumen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55752" y="266218"/>
            <a:ext cx="215444" cy="6449205"/>
            <a:chOff x="155752" y="266218"/>
            <a:chExt cx="215444" cy="6449205"/>
          </a:xfrm>
        </p:grpSpPr>
        <p:sp>
          <p:nvSpPr>
            <p:cNvPr id="10" name="TextBox 9"/>
            <p:cNvSpPr txBox="1"/>
            <p:nvPr/>
          </p:nvSpPr>
          <p:spPr>
            <a:xfrm rot="16200000">
              <a:off x="-200756" y="6143472"/>
              <a:ext cx="928459" cy="215444"/>
            </a:xfrm>
            <a:prstGeom prst="rect">
              <a:avLst/>
            </a:prstGeom>
            <a:noFill/>
          </p:spPr>
          <p:txBody>
            <a:bodyPr wrap="none" rtlCol="0">
              <a:spAutoFit/>
            </a:bodyPr>
            <a:lstStyle/>
            <a:p>
              <a:r>
                <a:rPr lang="en-US" altLang="ko-KR" sz="800" spc="600">
                  <a:solidFill>
                    <a:srgbClr val="768288"/>
                  </a:solidFill>
                  <a:latin typeface="Palatino Linotype" panose="02040502050505030304" pitchFamily="18" charset="0"/>
                </a:rPr>
                <a:t>Policy</a:t>
              </a:r>
              <a:endParaRPr lang="en-US" sz="800" spc="600">
                <a:solidFill>
                  <a:srgbClr val="768288"/>
                </a:solidFill>
                <a:latin typeface="Palatino Linotype" panose="02040502050505030304" pitchFamily="18" charset="0"/>
              </a:endParaRPr>
            </a:p>
          </p:txBody>
        </p:sp>
        <p:cxnSp>
          <p:nvCxnSpPr>
            <p:cNvPr id="11" name="Straight Connector 10"/>
            <p:cNvCxnSpPr>
              <a:stCxn id="10" idx="3"/>
            </p:cNvCxnSpPr>
            <p:nvPr/>
          </p:nvCxnSpPr>
          <p:spPr>
            <a:xfrm flipV="1">
              <a:off x="263473" y="266218"/>
              <a:ext cx="0" cy="5520747"/>
            </a:xfrm>
            <a:prstGeom prst="line">
              <a:avLst/>
            </a:prstGeom>
            <a:ln>
              <a:solidFill>
                <a:srgbClr val="CFC6A5"/>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411704" y="140430"/>
            <a:ext cx="6626980" cy="215444"/>
            <a:chOff x="5411704" y="140430"/>
            <a:chExt cx="6626980" cy="215444"/>
          </a:xfrm>
        </p:grpSpPr>
        <p:sp>
          <p:nvSpPr>
            <p:cNvPr id="13" name="TextBox 12"/>
            <p:cNvSpPr txBox="1"/>
            <p:nvPr/>
          </p:nvSpPr>
          <p:spPr>
            <a:xfrm>
              <a:off x="11110225" y="140430"/>
              <a:ext cx="928459" cy="215444"/>
            </a:xfrm>
            <a:prstGeom prst="rect">
              <a:avLst/>
            </a:prstGeom>
            <a:noFill/>
          </p:spPr>
          <p:txBody>
            <a:bodyPr wrap="none" rtlCol="0">
              <a:spAutoFit/>
            </a:bodyPr>
            <a:lstStyle/>
            <a:p>
              <a:r>
                <a:rPr lang="en-US" altLang="ko-KR" sz="800" spc="600">
                  <a:solidFill>
                    <a:srgbClr val="768288"/>
                  </a:solidFill>
                  <a:latin typeface="Palatino Linotype" panose="02040502050505030304" pitchFamily="18" charset="0"/>
                </a:rPr>
                <a:t>Policy</a:t>
              </a:r>
              <a:endParaRPr lang="en-US" sz="800" spc="600">
                <a:solidFill>
                  <a:srgbClr val="768288"/>
                </a:solidFill>
                <a:latin typeface="Palatino Linotype" panose="02040502050505030304" pitchFamily="18" charset="0"/>
              </a:endParaRPr>
            </a:p>
          </p:txBody>
        </p:sp>
        <p:cxnSp>
          <p:nvCxnSpPr>
            <p:cNvPr id="14" name="Straight Connector 13"/>
            <p:cNvCxnSpPr>
              <a:cxnSpLocks/>
            </p:cNvCxnSpPr>
            <p:nvPr/>
          </p:nvCxnSpPr>
          <p:spPr>
            <a:xfrm rot="5400000" flipV="1">
              <a:off x="8200531" y="-2540674"/>
              <a:ext cx="0" cy="5577653"/>
            </a:xfrm>
            <a:prstGeom prst="line">
              <a:avLst/>
            </a:prstGeom>
            <a:ln>
              <a:solidFill>
                <a:srgbClr val="CFC6A5"/>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663287" y="5023212"/>
            <a:ext cx="8812308" cy="584775"/>
          </a:xfrm>
          <a:prstGeom prst="rect">
            <a:avLst/>
          </a:prstGeom>
          <a:noFill/>
        </p:spPr>
        <p:txBody>
          <a:bodyPr wrap="square" rtlCol="0">
            <a:spAutoFit/>
          </a:bodyPr>
          <a:lstStyle/>
          <a:p>
            <a:pPr algn="ctr"/>
            <a:r>
              <a:rPr lang="en-US" altLang="ko-KR" sz="3200" dirty="0">
                <a:solidFill>
                  <a:srgbClr val="32669A"/>
                </a:solidFill>
                <a:latin typeface="ParmaPetit" panose="02000506090000020003" pitchFamily="2" charset="0"/>
              </a:rPr>
              <a:t>Composition and Member Responsibilities</a:t>
            </a:r>
            <a:endParaRPr lang="ko-KR" altLang="en-US" sz="3200" dirty="0">
              <a:solidFill>
                <a:srgbClr val="32669A"/>
              </a:solidFill>
              <a:latin typeface="ParmaPetit" panose="02000506090000020003" pitchFamily="2" charset="0"/>
            </a:endParaRPr>
          </a:p>
        </p:txBody>
      </p:sp>
      <p:sp>
        <p:nvSpPr>
          <p:cNvPr id="2" name="TextBox 1">
            <a:extLst>
              <a:ext uri="{FF2B5EF4-FFF2-40B4-BE49-F238E27FC236}">
                <a16:creationId xmlns:a16="http://schemas.microsoft.com/office/drawing/2014/main" id="{9F8D26BA-AEF1-B60C-E2C1-DAD081590140}"/>
              </a:ext>
            </a:extLst>
          </p:cNvPr>
          <p:cNvSpPr txBox="1"/>
          <p:nvPr/>
        </p:nvSpPr>
        <p:spPr>
          <a:xfrm>
            <a:off x="7529013" y="2459114"/>
            <a:ext cx="4399514" cy="1569660"/>
          </a:xfrm>
          <a:prstGeom prst="rect">
            <a:avLst/>
          </a:prstGeom>
          <a:noFill/>
        </p:spPr>
        <p:txBody>
          <a:bodyPr wrap="square" rtlCol="0">
            <a:spAutoFit/>
          </a:bodyPr>
          <a:lstStyle/>
          <a:p>
            <a:pPr algn="r"/>
            <a:r>
              <a:rPr lang="en-US" altLang="ko-KR" sz="4800" dirty="0">
                <a:solidFill>
                  <a:schemeClr val="bg1"/>
                </a:solidFill>
                <a:latin typeface="ParmaPetit" panose="02000506090000020003" pitchFamily="2" charset="0"/>
              </a:rPr>
              <a:t>File Review Team</a:t>
            </a:r>
            <a:endParaRPr lang="ko-KR" altLang="en-US" sz="4800" dirty="0">
              <a:solidFill>
                <a:schemeClr val="bg1"/>
              </a:solidFill>
              <a:latin typeface="ParmaPetit" panose="02000506090000020003" pitchFamily="2" charset="0"/>
            </a:endParaRPr>
          </a:p>
        </p:txBody>
      </p:sp>
      <p:sp>
        <p:nvSpPr>
          <p:cNvPr id="15" name="Slide Number Placeholder 5">
            <a:extLst>
              <a:ext uri="{FF2B5EF4-FFF2-40B4-BE49-F238E27FC236}">
                <a16:creationId xmlns:a16="http://schemas.microsoft.com/office/drawing/2014/main" id="{4349A293-A4D5-BFD9-7CB6-FE1EE806C06F}"/>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35</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5735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group of people posing for a photo&#10;&#10;Description automatically generated">
            <a:extLst>
              <a:ext uri="{FF2B5EF4-FFF2-40B4-BE49-F238E27FC236}">
                <a16:creationId xmlns:a16="http://schemas.microsoft.com/office/drawing/2014/main" id="{C14722BB-7624-96D0-4663-7172339FFA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30" y="3465204"/>
            <a:ext cx="5052057" cy="3368038"/>
          </a:xfrm>
          <a:prstGeom prst="rect">
            <a:avLst/>
          </a:prstGeom>
        </p:spPr>
      </p:pic>
      <p:sp>
        <p:nvSpPr>
          <p:cNvPr id="15" name="TextBox 14">
            <a:extLst>
              <a:ext uri="{FF2B5EF4-FFF2-40B4-BE49-F238E27FC236}">
                <a16:creationId xmlns:a16="http://schemas.microsoft.com/office/drawing/2014/main" id="{5A7424CE-F5B0-7E4B-149C-97C6CD301EFD}"/>
              </a:ext>
            </a:extLst>
          </p:cNvPr>
          <p:cNvSpPr txBox="1"/>
          <p:nvPr/>
        </p:nvSpPr>
        <p:spPr>
          <a:xfrm>
            <a:off x="997929" y="1320329"/>
            <a:ext cx="3468254" cy="1754326"/>
          </a:xfrm>
          <a:prstGeom prst="rect">
            <a:avLst/>
          </a:prstGeom>
          <a:noFill/>
        </p:spPr>
        <p:txBody>
          <a:bodyPr wrap="square">
            <a:spAutoFit/>
          </a:bodyPr>
          <a:lstStyle/>
          <a:p>
            <a:r>
              <a:rPr lang="en-US" altLang="ko-KR" sz="3600">
                <a:latin typeface="+mj-lt"/>
                <a:ea typeface="Calibri" panose="020F0502020204030204" pitchFamily="34" charset="0"/>
              </a:rPr>
              <a:t>File Review Team (FRT) </a:t>
            </a:r>
            <a:r>
              <a:rPr lang="en-US" altLang="ko-KR" sz="3600">
                <a:solidFill>
                  <a:srgbClr val="32669A"/>
                </a:solidFill>
                <a:latin typeface="+mj-lt"/>
                <a:ea typeface="Calibri" panose="020F0502020204030204" pitchFamily="34" charset="0"/>
              </a:rPr>
              <a:t>Composition</a:t>
            </a:r>
          </a:p>
        </p:txBody>
      </p:sp>
      <p:sp>
        <p:nvSpPr>
          <p:cNvPr id="18" name="직사각형 17">
            <a:extLst>
              <a:ext uri="{FF2B5EF4-FFF2-40B4-BE49-F238E27FC236}">
                <a16:creationId xmlns:a16="http://schemas.microsoft.com/office/drawing/2014/main" id="{9D17F276-3364-989D-5E2F-4E810B3E7342}"/>
              </a:ext>
            </a:extLst>
          </p:cNvPr>
          <p:cNvSpPr/>
          <p:nvPr/>
        </p:nvSpPr>
        <p:spPr>
          <a:xfrm>
            <a:off x="4979850" y="-1"/>
            <a:ext cx="3468911" cy="2225203"/>
          </a:xfrm>
          <a:prstGeom prst="rect">
            <a:avLst/>
          </a:prstGeom>
          <a:solidFill>
            <a:srgbClr val="DFEAF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직사각형 23">
            <a:extLst>
              <a:ext uri="{FF2B5EF4-FFF2-40B4-BE49-F238E27FC236}">
                <a16:creationId xmlns:a16="http://schemas.microsoft.com/office/drawing/2014/main" id="{2AB79FF6-4EF9-CCE2-DFA3-EA12C2F54CA6}"/>
              </a:ext>
            </a:extLst>
          </p:cNvPr>
          <p:cNvSpPr/>
          <p:nvPr/>
        </p:nvSpPr>
        <p:spPr>
          <a:xfrm>
            <a:off x="8723089" y="4588646"/>
            <a:ext cx="3468911" cy="2269354"/>
          </a:xfrm>
          <a:prstGeom prst="rect">
            <a:avLst/>
          </a:prstGeom>
          <a:solidFill>
            <a:srgbClr val="B9C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a:extLst>
              <a:ext uri="{FF2B5EF4-FFF2-40B4-BE49-F238E27FC236}">
                <a16:creationId xmlns:a16="http://schemas.microsoft.com/office/drawing/2014/main" id="{54A3D8E5-9C6E-1618-402F-C43A28216206}"/>
              </a:ext>
            </a:extLst>
          </p:cNvPr>
          <p:cNvSpPr/>
          <p:nvPr/>
        </p:nvSpPr>
        <p:spPr>
          <a:xfrm>
            <a:off x="4979850" y="4588646"/>
            <a:ext cx="3468253" cy="2280285"/>
          </a:xfrm>
          <a:prstGeom prst="rect">
            <a:avLst/>
          </a:prstGeom>
          <a:solidFill>
            <a:srgbClr val="D7D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a:extLst>
              <a:ext uri="{FF2B5EF4-FFF2-40B4-BE49-F238E27FC236}">
                <a16:creationId xmlns:a16="http://schemas.microsoft.com/office/drawing/2014/main" id="{A3E4142A-206D-C756-3523-4E9AD294C7CF}"/>
              </a:ext>
            </a:extLst>
          </p:cNvPr>
          <p:cNvSpPr txBox="1"/>
          <p:nvPr/>
        </p:nvSpPr>
        <p:spPr>
          <a:xfrm>
            <a:off x="5073136" y="4788836"/>
            <a:ext cx="3281680" cy="1904047"/>
          </a:xfrm>
          <a:prstGeom prst="rect">
            <a:avLst/>
          </a:prstGeom>
          <a:noFill/>
        </p:spPr>
        <p:txBody>
          <a:bodyPr wrap="square">
            <a:spAutoFit/>
          </a:bodyPr>
          <a:lstStyle/>
          <a:p>
            <a:pPr algn="ctr">
              <a:lnSpc>
                <a:spcPct val="114000"/>
              </a:lnSpc>
              <a:spcBef>
                <a:spcPts val="600"/>
              </a:spcBef>
            </a:pPr>
            <a:r>
              <a:rPr lang="en-US" altLang="ko-KR" b="1">
                <a:solidFill>
                  <a:srgbClr val="646267"/>
                </a:solidFill>
                <a:latin typeface="+mj-lt"/>
                <a:ea typeface="Calibri" panose="020F0502020204030204" pitchFamily="34" charset="0"/>
              </a:rPr>
              <a:t>QHP</a:t>
            </a:r>
          </a:p>
          <a:p>
            <a:pPr algn="ctr">
              <a:lnSpc>
                <a:spcPct val="114000"/>
              </a:lnSpc>
              <a:spcBef>
                <a:spcPts val="600"/>
              </a:spcBef>
            </a:pPr>
            <a:r>
              <a:rPr lang="en-US" altLang="ko-KR" sz="2000">
                <a:solidFill>
                  <a:srgbClr val="32669A"/>
                </a:solidFill>
                <a:latin typeface="+mj-lt"/>
                <a:ea typeface="Calibri" panose="020F0502020204030204" pitchFamily="34" charset="0"/>
              </a:rPr>
              <a:t>Center Physician/Nurse Practitioner/Physician’s Assistant </a:t>
            </a:r>
          </a:p>
          <a:p>
            <a:pPr algn="ctr">
              <a:lnSpc>
                <a:spcPct val="114000"/>
              </a:lnSpc>
              <a:spcBef>
                <a:spcPts val="600"/>
              </a:spcBef>
            </a:pPr>
            <a:r>
              <a:rPr lang="en-US" altLang="ko-KR">
                <a:solidFill>
                  <a:srgbClr val="646267"/>
                </a:solidFill>
                <a:latin typeface="+mj-lt"/>
                <a:ea typeface="Calibri" panose="020F0502020204030204" pitchFamily="34" charset="0"/>
              </a:rPr>
              <a:t>Reviews medical information</a:t>
            </a:r>
          </a:p>
        </p:txBody>
      </p:sp>
      <p:grpSp>
        <p:nvGrpSpPr>
          <p:cNvPr id="12" name="Group 11">
            <a:extLst>
              <a:ext uri="{FF2B5EF4-FFF2-40B4-BE49-F238E27FC236}">
                <a16:creationId xmlns:a16="http://schemas.microsoft.com/office/drawing/2014/main" id="{95A1EDAD-CB46-1440-D8FF-2A22E3C6A1E4}"/>
              </a:ext>
            </a:extLst>
          </p:cNvPr>
          <p:cNvGrpSpPr/>
          <p:nvPr/>
        </p:nvGrpSpPr>
        <p:grpSpPr>
          <a:xfrm>
            <a:off x="8723747" y="4703"/>
            <a:ext cx="3468253" cy="2220499"/>
            <a:chOff x="8723747" y="-23007"/>
            <a:chExt cx="3468253" cy="2220499"/>
          </a:xfrm>
          <a:solidFill>
            <a:srgbClr val="D7D4CB"/>
          </a:solidFill>
        </p:grpSpPr>
        <p:sp>
          <p:nvSpPr>
            <p:cNvPr id="27" name="직사각형 26">
              <a:extLst>
                <a:ext uri="{FF2B5EF4-FFF2-40B4-BE49-F238E27FC236}">
                  <a16:creationId xmlns:a16="http://schemas.microsoft.com/office/drawing/2014/main" id="{1DFC9639-F55D-B579-C245-087BF9C4236D}"/>
                </a:ext>
              </a:extLst>
            </p:cNvPr>
            <p:cNvSpPr/>
            <p:nvPr/>
          </p:nvSpPr>
          <p:spPr>
            <a:xfrm>
              <a:off x="8723747" y="-23007"/>
              <a:ext cx="3468253" cy="22204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a:extLst>
                <a:ext uri="{FF2B5EF4-FFF2-40B4-BE49-F238E27FC236}">
                  <a16:creationId xmlns:a16="http://schemas.microsoft.com/office/drawing/2014/main" id="{8E74C121-5C72-9642-FCFE-7846134855B3}"/>
                </a:ext>
              </a:extLst>
            </p:cNvPr>
            <p:cNvSpPr txBox="1"/>
            <p:nvPr/>
          </p:nvSpPr>
          <p:spPr>
            <a:xfrm>
              <a:off x="8817033" y="352616"/>
              <a:ext cx="3281680" cy="1518108"/>
            </a:xfrm>
            <a:prstGeom prst="rect">
              <a:avLst/>
            </a:prstGeom>
            <a:grpFill/>
          </p:spPr>
          <p:txBody>
            <a:bodyPr wrap="square">
              <a:spAutoFit/>
            </a:bodyPr>
            <a:lstStyle/>
            <a:p>
              <a:pPr algn="ctr">
                <a:lnSpc>
                  <a:spcPct val="114000"/>
                </a:lnSpc>
                <a:spcBef>
                  <a:spcPts val="600"/>
                </a:spcBef>
              </a:pPr>
              <a:r>
                <a:rPr lang="en-US" altLang="ko-KR" b="1">
                  <a:solidFill>
                    <a:srgbClr val="646267"/>
                  </a:solidFill>
                  <a:latin typeface="+mj-lt"/>
                  <a:ea typeface="Calibri" panose="020F0502020204030204" pitchFamily="34" charset="0"/>
                </a:rPr>
                <a:t>QHP</a:t>
              </a:r>
            </a:p>
            <a:p>
              <a:pPr algn="ctr">
                <a:lnSpc>
                  <a:spcPct val="114000"/>
                </a:lnSpc>
                <a:spcBef>
                  <a:spcPts val="600"/>
                </a:spcBef>
              </a:pPr>
              <a:r>
                <a:rPr lang="en-US" altLang="ko-KR" sz="2000">
                  <a:solidFill>
                    <a:srgbClr val="32669A"/>
                  </a:solidFill>
                  <a:latin typeface="+mj-lt"/>
                  <a:ea typeface="Calibri" panose="020F0502020204030204" pitchFamily="34" charset="0"/>
                </a:rPr>
                <a:t>TEAP Specialist</a:t>
              </a:r>
            </a:p>
            <a:p>
              <a:pPr algn="ctr">
                <a:lnSpc>
                  <a:spcPct val="114000"/>
                </a:lnSpc>
                <a:spcBef>
                  <a:spcPts val="600"/>
                </a:spcBef>
              </a:pPr>
              <a:r>
                <a:rPr lang="en-US" altLang="ko-KR">
                  <a:solidFill>
                    <a:srgbClr val="646267"/>
                  </a:solidFill>
                  <a:latin typeface="+mj-lt"/>
                  <a:ea typeface="Calibri" panose="020F0502020204030204" pitchFamily="34" charset="0"/>
                </a:rPr>
                <a:t>Reviews substance-use information</a:t>
              </a:r>
            </a:p>
          </p:txBody>
        </p:sp>
      </p:grpSp>
      <p:grpSp>
        <p:nvGrpSpPr>
          <p:cNvPr id="11" name="Group 10">
            <a:extLst>
              <a:ext uri="{FF2B5EF4-FFF2-40B4-BE49-F238E27FC236}">
                <a16:creationId xmlns:a16="http://schemas.microsoft.com/office/drawing/2014/main" id="{A00F7C8A-2728-561E-EEC1-1DCE05D645C5}"/>
              </a:ext>
            </a:extLst>
          </p:cNvPr>
          <p:cNvGrpSpPr/>
          <p:nvPr/>
        </p:nvGrpSpPr>
        <p:grpSpPr>
          <a:xfrm>
            <a:off x="8723088" y="2263753"/>
            <a:ext cx="3468911" cy="2280285"/>
            <a:chOff x="8723089" y="-16574"/>
            <a:chExt cx="3468911" cy="2280285"/>
          </a:xfrm>
          <a:solidFill>
            <a:srgbClr val="D7D4CB"/>
          </a:solidFill>
        </p:grpSpPr>
        <p:sp>
          <p:nvSpPr>
            <p:cNvPr id="23" name="직사각형 22">
              <a:extLst>
                <a:ext uri="{FF2B5EF4-FFF2-40B4-BE49-F238E27FC236}">
                  <a16:creationId xmlns:a16="http://schemas.microsoft.com/office/drawing/2014/main" id="{8000DF22-1F30-DABF-A6CC-768A050D04F1}"/>
                </a:ext>
              </a:extLst>
            </p:cNvPr>
            <p:cNvSpPr/>
            <p:nvPr/>
          </p:nvSpPr>
          <p:spPr>
            <a:xfrm>
              <a:off x="8723089" y="-16574"/>
              <a:ext cx="3468911" cy="22802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B922C172-1CB1-3AC8-B508-9873DC1E73FF}"/>
                </a:ext>
              </a:extLst>
            </p:cNvPr>
            <p:cNvSpPr txBox="1"/>
            <p:nvPr/>
          </p:nvSpPr>
          <p:spPr>
            <a:xfrm>
              <a:off x="8816704" y="371183"/>
              <a:ext cx="3281680" cy="1518108"/>
            </a:xfrm>
            <a:prstGeom prst="rect">
              <a:avLst/>
            </a:prstGeom>
            <a:grpFill/>
          </p:spPr>
          <p:txBody>
            <a:bodyPr wrap="square">
              <a:spAutoFit/>
            </a:bodyPr>
            <a:lstStyle/>
            <a:p>
              <a:pPr algn="ctr">
                <a:lnSpc>
                  <a:spcPct val="114000"/>
                </a:lnSpc>
                <a:spcBef>
                  <a:spcPts val="600"/>
                </a:spcBef>
              </a:pPr>
              <a:r>
                <a:rPr lang="en-US" altLang="ko-KR" b="1" dirty="0">
                  <a:solidFill>
                    <a:srgbClr val="646267"/>
                  </a:solidFill>
                  <a:latin typeface="+mj-lt"/>
                  <a:ea typeface="Calibri" panose="020F0502020204030204" pitchFamily="34" charset="0"/>
                </a:rPr>
                <a:t>QHP</a:t>
              </a:r>
            </a:p>
            <a:p>
              <a:pPr algn="ctr">
                <a:lnSpc>
                  <a:spcPct val="114000"/>
                </a:lnSpc>
                <a:spcBef>
                  <a:spcPts val="600"/>
                </a:spcBef>
              </a:pPr>
              <a:r>
                <a:rPr lang="en-US" altLang="ko-KR" sz="2000" dirty="0">
                  <a:solidFill>
                    <a:srgbClr val="32669A"/>
                  </a:solidFill>
                  <a:latin typeface="+mj-lt"/>
                  <a:ea typeface="Calibri" panose="020F0502020204030204" pitchFamily="34" charset="0"/>
                </a:rPr>
                <a:t>Center Dentist</a:t>
              </a:r>
            </a:p>
            <a:p>
              <a:pPr algn="ctr">
                <a:lnSpc>
                  <a:spcPct val="114000"/>
                </a:lnSpc>
                <a:spcBef>
                  <a:spcPts val="600"/>
                </a:spcBef>
              </a:pPr>
              <a:r>
                <a:rPr lang="en-US" altLang="ko-KR" dirty="0">
                  <a:solidFill>
                    <a:srgbClr val="646267"/>
                  </a:solidFill>
                  <a:latin typeface="+mj-lt"/>
                  <a:ea typeface="Calibri" panose="020F0502020204030204" pitchFamily="34" charset="0"/>
                </a:rPr>
                <a:t>Reviews oral health information</a:t>
              </a:r>
            </a:p>
          </p:txBody>
        </p:sp>
      </p:grpSp>
      <p:sp>
        <p:nvSpPr>
          <p:cNvPr id="8" name="TextBox 7">
            <a:extLst>
              <a:ext uri="{FF2B5EF4-FFF2-40B4-BE49-F238E27FC236}">
                <a16:creationId xmlns:a16="http://schemas.microsoft.com/office/drawing/2014/main" id="{84168848-0826-0031-D947-647FD593EF03}"/>
              </a:ext>
            </a:extLst>
          </p:cNvPr>
          <p:cNvSpPr txBox="1"/>
          <p:nvPr/>
        </p:nvSpPr>
        <p:spPr>
          <a:xfrm>
            <a:off x="5073136" y="131867"/>
            <a:ext cx="3281680" cy="2107821"/>
          </a:xfrm>
          <a:prstGeom prst="rect">
            <a:avLst/>
          </a:prstGeom>
          <a:noFill/>
        </p:spPr>
        <p:txBody>
          <a:bodyPr wrap="square">
            <a:spAutoFit/>
          </a:bodyPr>
          <a:lstStyle/>
          <a:p>
            <a:pPr algn="ctr">
              <a:lnSpc>
                <a:spcPct val="114000"/>
              </a:lnSpc>
              <a:spcBef>
                <a:spcPts val="600"/>
              </a:spcBef>
            </a:pPr>
            <a:r>
              <a:rPr lang="en-US" altLang="ko-KR" b="1" dirty="0">
                <a:solidFill>
                  <a:srgbClr val="646267"/>
                </a:solidFill>
                <a:latin typeface="+mj-lt"/>
                <a:ea typeface="Calibri" panose="020F0502020204030204" pitchFamily="34" charset="0"/>
              </a:rPr>
              <a:t>Initial Reviewer</a:t>
            </a:r>
          </a:p>
          <a:p>
            <a:pPr algn="ctr">
              <a:lnSpc>
                <a:spcPct val="114000"/>
              </a:lnSpc>
            </a:pPr>
            <a:r>
              <a:rPr lang="en-US" altLang="ko-KR" sz="2000" dirty="0">
                <a:solidFill>
                  <a:srgbClr val="32669A"/>
                </a:solidFill>
                <a:latin typeface="+mj-lt"/>
                <a:ea typeface="Calibri" panose="020F0502020204030204" pitchFamily="34" charset="0"/>
              </a:rPr>
              <a:t>Health and Wellness Director</a:t>
            </a:r>
          </a:p>
          <a:p>
            <a:pPr algn="ctr">
              <a:lnSpc>
                <a:spcPct val="114000"/>
              </a:lnSpc>
              <a:spcBef>
                <a:spcPts val="600"/>
              </a:spcBef>
            </a:pPr>
            <a:r>
              <a:rPr lang="en-US" altLang="ko-KR" dirty="0">
                <a:solidFill>
                  <a:srgbClr val="646267"/>
                </a:solidFill>
                <a:latin typeface="+mj-lt"/>
                <a:ea typeface="Calibri" panose="020F0502020204030204" pitchFamily="34" charset="0"/>
              </a:rPr>
              <a:t>Completes initial/preliminary review and assigns files to QHP, as appropriate</a:t>
            </a:r>
          </a:p>
        </p:txBody>
      </p:sp>
      <p:sp>
        <p:nvSpPr>
          <p:cNvPr id="9" name="TextBox 8">
            <a:extLst>
              <a:ext uri="{FF2B5EF4-FFF2-40B4-BE49-F238E27FC236}">
                <a16:creationId xmlns:a16="http://schemas.microsoft.com/office/drawing/2014/main" id="{C205CF5D-3632-4B68-27FF-1C247F360450}"/>
              </a:ext>
            </a:extLst>
          </p:cNvPr>
          <p:cNvSpPr txBox="1"/>
          <p:nvPr/>
        </p:nvSpPr>
        <p:spPr>
          <a:xfrm>
            <a:off x="8776138" y="4648476"/>
            <a:ext cx="3322245" cy="2031197"/>
          </a:xfrm>
          <a:prstGeom prst="rect">
            <a:avLst/>
          </a:prstGeom>
          <a:noFill/>
        </p:spPr>
        <p:txBody>
          <a:bodyPr wrap="square">
            <a:spAutoFit/>
          </a:bodyPr>
          <a:lstStyle/>
          <a:p>
            <a:pPr algn="ctr">
              <a:lnSpc>
                <a:spcPct val="114000"/>
              </a:lnSpc>
              <a:spcBef>
                <a:spcPts val="600"/>
              </a:spcBef>
            </a:pPr>
            <a:r>
              <a:rPr lang="en-US" altLang="ko-KR" b="1" dirty="0">
                <a:solidFill>
                  <a:srgbClr val="646267"/>
                </a:solidFill>
                <a:latin typeface="+mj-lt"/>
                <a:ea typeface="Calibri" panose="020F0502020204030204" pitchFamily="34" charset="0"/>
              </a:rPr>
              <a:t>Other Reviewer</a:t>
            </a:r>
          </a:p>
          <a:p>
            <a:pPr algn="ctr">
              <a:lnSpc>
                <a:spcPct val="114000"/>
              </a:lnSpc>
              <a:spcBef>
                <a:spcPts val="600"/>
              </a:spcBef>
            </a:pPr>
            <a:r>
              <a:rPr lang="en-US" altLang="ko-KR" sz="2000" dirty="0">
                <a:solidFill>
                  <a:srgbClr val="32669A"/>
                </a:solidFill>
                <a:latin typeface="+mj-lt"/>
                <a:ea typeface="Calibri" panose="020F0502020204030204" pitchFamily="34" charset="0"/>
              </a:rPr>
              <a:t>Non-health Disability Coordinator</a:t>
            </a:r>
          </a:p>
          <a:p>
            <a:pPr algn="ctr">
              <a:lnSpc>
                <a:spcPct val="114000"/>
              </a:lnSpc>
              <a:spcBef>
                <a:spcPts val="600"/>
              </a:spcBef>
            </a:pPr>
            <a:r>
              <a:rPr lang="en-US" altLang="ko-KR" sz="1500" dirty="0">
                <a:solidFill>
                  <a:srgbClr val="646267"/>
                </a:solidFill>
                <a:latin typeface="+mj-lt"/>
                <a:ea typeface="Calibri" panose="020F0502020204030204" pitchFamily="34" charset="0"/>
              </a:rPr>
              <a:t>Reviews non-health documents (e.g., IEPs/504 plans) to provide feedback if the HWD does not routinely review.</a:t>
            </a:r>
          </a:p>
        </p:txBody>
      </p:sp>
      <p:sp>
        <p:nvSpPr>
          <p:cNvPr id="13" name="직사각형 24">
            <a:extLst>
              <a:ext uri="{FF2B5EF4-FFF2-40B4-BE49-F238E27FC236}">
                <a16:creationId xmlns:a16="http://schemas.microsoft.com/office/drawing/2014/main" id="{91A482BD-BFE8-D9A8-E700-00880764405B}"/>
              </a:ext>
            </a:extLst>
          </p:cNvPr>
          <p:cNvSpPr/>
          <p:nvPr/>
        </p:nvSpPr>
        <p:spPr>
          <a:xfrm>
            <a:off x="4979850" y="2268624"/>
            <a:ext cx="3468253" cy="2280285"/>
          </a:xfrm>
          <a:prstGeom prst="rect">
            <a:avLst/>
          </a:prstGeom>
          <a:solidFill>
            <a:srgbClr val="D7D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C3A70974-F487-39CF-85E0-24A69A47F41E}"/>
              </a:ext>
            </a:extLst>
          </p:cNvPr>
          <p:cNvSpPr txBox="1"/>
          <p:nvPr/>
        </p:nvSpPr>
        <p:spPr>
          <a:xfrm>
            <a:off x="5073136" y="2474279"/>
            <a:ext cx="3281680" cy="1868973"/>
          </a:xfrm>
          <a:prstGeom prst="rect">
            <a:avLst/>
          </a:prstGeom>
          <a:noFill/>
        </p:spPr>
        <p:txBody>
          <a:bodyPr wrap="square">
            <a:spAutoFit/>
          </a:bodyPr>
          <a:lstStyle/>
          <a:p>
            <a:pPr algn="ctr">
              <a:lnSpc>
                <a:spcPct val="114000"/>
              </a:lnSpc>
              <a:spcBef>
                <a:spcPts val="600"/>
              </a:spcBef>
            </a:pPr>
            <a:r>
              <a:rPr lang="en-US" altLang="ko-KR" b="1" dirty="0">
                <a:solidFill>
                  <a:srgbClr val="646267"/>
                </a:solidFill>
                <a:latin typeface="+mj-lt"/>
                <a:ea typeface="Calibri" panose="020F0502020204030204" pitchFamily="34" charset="0"/>
              </a:rPr>
              <a:t>QHP</a:t>
            </a:r>
          </a:p>
          <a:p>
            <a:pPr algn="ctr">
              <a:lnSpc>
                <a:spcPct val="114000"/>
              </a:lnSpc>
              <a:spcBef>
                <a:spcPts val="600"/>
              </a:spcBef>
            </a:pPr>
            <a:r>
              <a:rPr lang="en-US" altLang="ko-KR" sz="2000" dirty="0">
                <a:solidFill>
                  <a:srgbClr val="32669A"/>
                </a:solidFill>
                <a:latin typeface="+mj-lt"/>
                <a:ea typeface="Calibri" panose="020F0502020204030204" pitchFamily="34" charset="0"/>
              </a:rPr>
              <a:t>Center Mental Health Consultant (CMHC)</a:t>
            </a:r>
          </a:p>
          <a:p>
            <a:pPr algn="ctr">
              <a:lnSpc>
                <a:spcPct val="114000"/>
              </a:lnSpc>
              <a:spcBef>
                <a:spcPts val="600"/>
              </a:spcBef>
            </a:pPr>
            <a:r>
              <a:rPr lang="en-US" altLang="ko-KR" dirty="0">
                <a:solidFill>
                  <a:srgbClr val="646267"/>
                </a:solidFill>
                <a:latin typeface="+mj-lt"/>
                <a:ea typeface="Calibri" panose="020F0502020204030204" pitchFamily="34" charset="0"/>
              </a:rPr>
              <a:t>Reviews mental health-related information</a:t>
            </a:r>
          </a:p>
        </p:txBody>
      </p:sp>
    </p:spTree>
    <p:extLst>
      <p:ext uri="{BB962C8B-B14F-4D97-AF65-F5344CB8AC3E}">
        <p14:creationId xmlns:p14="http://schemas.microsoft.com/office/powerpoint/2010/main" val="910988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in a wheelchair with a dog&#10;&#10;Description automatically generated with medium confidence">
            <a:extLst>
              <a:ext uri="{FF2B5EF4-FFF2-40B4-BE49-F238E27FC236}">
                <a16:creationId xmlns:a16="http://schemas.microsoft.com/office/drawing/2014/main" id="{58E59CEF-F2E7-E14B-C99D-0AFA96AD46B6}"/>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0" y="2270508"/>
            <a:ext cx="8582542" cy="1880561"/>
          </a:xfrm>
        </p:spPr>
      </p:pic>
      <p:sp>
        <p:nvSpPr>
          <p:cNvPr id="18" name="Flowchart: Document 17"/>
          <p:cNvSpPr/>
          <p:nvPr/>
        </p:nvSpPr>
        <p:spPr>
          <a:xfrm rot="5400000">
            <a:off x="8316687" y="653144"/>
            <a:ext cx="2569024" cy="5181600"/>
          </a:xfrm>
          <a:prstGeom prst="flowChartDocumen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55752" y="266218"/>
            <a:ext cx="215444" cy="6449205"/>
            <a:chOff x="155752" y="266218"/>
            <a:chExt cx="215444" cy="6449205"/>
          </a:xfrm>
        </p:grpSpPr>
        <p:sp>
          <p:nvSpPr>
            <p:cNvPr id="10" name="TextBox 9"/>
            <p:cNvSpPr txBox="1"/>
            <p:nvPr/>
          </p:nvSpPr>
          <p:spPr>
            <a:xfrm rot="16200000">
              <a:off x="-200756" y="6143472"/>
              <a:ext cx="928459" cy="215444"/>
            </a:xfrm>
            <a:prstGeom prst="rect">
              <a:avLst/>
            </a:prstGeom>
            <a:noFill/>
          </p:spPr>
          <p:txBody>
            <a:bodyPr wrap="none" rtlCol="0">
              <a:spAutoFit/>
            </a:bodyPr>
            <a:lstStyle/>
            <a:p>
              <a:r>
                <a:rPr lang="en-US" altLang="ko-KR" sz="800" spc="600">
                  <a:solidFill>
                    <a:srgbClr val="768288"/>
                  </a:solidFill>
                  <a:latin typeface="Palatino Linotype" panose="02040502050505030304" pitchFamily="18" charset="0"/>
                </a:rPr>
                <a:t>Policy</a:t>
              </a:r>
              <a:endParaRPr lang="en-US" sz="800" spc="600">
                <a:solidFill>
                  <a:srgbClr val="768288"/>
                </a:solidFill>
                <a:latin typeface="Palatino Linotype" panose="02040502050505030304" pitchFamily="18" charset="0"/>
              </a:endParaRPr>
            </a:p>
          </p:txBody>
        </p:sp>
        <p:cxnSp>
          <p:nvCxnSpPr>
            <p:cNvPr id="11" name="Straight Connector 10"/>
            <p:cNvCxnSpPr>
              <a:stCxn id="10" idx="3"/>
            </p:cNvCxnSpPr>
            <p:nvPr/>
          </p:nvCxnSpPr>
          <p:spPr>
            <a:xfrm flipV="1">
              <a:off x="263473" y="266218"/>
              <a:ext cx="0" cy="5520747"/>
            </a:xfrm>
            <a:prstGeom prst="line">
              <a:avLst/>
            </a:prstGeom>
            <a:ln>
              <a:solidFill>
                <a:srgbClr val="CFC6A5"/>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411704" y="140430"/>
            <a:ext cx="6626980" cy="215444"/>
            <a:chOff x="5411704" y="140430"/>
            <a:chExt cx="6626980" cy="215444"/>
          </a:xfrm>
        </p:grpSpPr>
        <p:sp>
          <p:nvSpPr>
            <p:cNvPr id="13" name="TextBox 12"/>
            <p:cNvSpPr txBox="1"/>
            <p:nvPr/>
          </p:nvSpPr>
          <p:spPr>
            <a:xfrm>
              <a:off x="11110225" y="140430"/>
              <a:ext cx="928459" cy="215444"/>
            </a:xfrm>
            <a:prstGeom prst="rect">
              <a:avLst/>
            </a:prstGeom>
            <a:noFill/>
          </p:spPr>
          <p:txBody>
            <a:bodyPr wrap="none" rtlCol="0">
              <a:spAutoFit/>
            </a:bodyPr>
            <a:lstStyle/>
            <a:p>
              <a:r>
                <a:rPr lang="en-US" altLang="ko-KR" sz="800" spc="600">
                  <a:solidFill>
                    <a:srgbClr val="768288"/>
                  </a:solidFill>
                  <a:latin typeface="Palatino Linotype" panose="02040502050505030304" pitchFamily="18" charset="0"/>
                </a:rPr>
                <a:t>Policy</a:t>
              </a:r>
              <a:endParaRPr lang="en-US" sz="800" spc="600">
                <a:solidFill>
                  <a:srgbClr val="768288"/>
                </a:solidFill>
                <a:latin typeface="Palatino Linotype" panose="02040502050505030304" pitchFamily="18" charset="0"/>
              </a:endParaRPr>
            </a:p>
          </p:txBody>
        </p:sp>
        <p:cxnSp>
          <p:nvCxnSpPr>
            <p:cNvPr id="14" name="Straight Connector 13"/>
            <p:cNvCxnSpPr>
              <a:cxnSpLocks/>
            </p:cNvCxnSpPr>
            <p:nvPr/>
          </p:nvCxnSpPr>
          <p:spPr>
            <a:xfrm rot="5400000" flipV="1">
              <a:off x="8200531" y="-2540674"/>
              <a:ext cx="0" cy="5577653"/>
            </a:xfrm>
            <a:prstGeom prst="line">
              <a:avLst/>
            </a:prstGeom>
            <a:ln>
              <a:solidFill>
                <a:srgbClr val="CFC6A5"/>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663287" y="5023212"/>
            <a:ext cx="8450233" cy="584775"/>
          </a:xfrm>
          <a:prstGeom prst="rect">
            <a:avLst/>
          </a:prstGeom>
          <a:noFill/>
        </p:spPr>
        <p:txBody>
          <a:bodyPr wrap="square" rtlCol="0">
            <a:spAutoFit/>
          </a:bodyPr>
          <a:lstStyle/>
          <a:p>
            <a:pPr algn="ctr"/>
            <a:r>
              <a:rPr lang="en-US" altLang="ko-KR" sz="3200">
                <a:solidFill>
                  <a:srgbClr val="32669A"/>
                </a:solidFill>
                <a:latin typeface="ParmaPetit" panose="02000506090000020003" pitchFamily="2" charset="0"/>
              </a:rPr>
              <a:t>Access to Participate in the Job Corps Program</a:t>
            </a:r>
            <a:endParaRPr lang="ko-KR" altLang="en-US" sz="3200">
              <a:solidFill>
                <a:srgbClr val="32669A"/>
              </a:solidFill>
              <a:latin typeface="ParmaPetit" panose="02000506090000020003" pitchFamily="2" charset="0"/>
            </a:endParaRPr>
          </a:p>
        </p:txBody>
      </p:sp>
      <p:sp>
        <p:nvSpPr>
          <p:cNvPr id="2" name="TextBox 1">
            <a:extLst>
              <a:ext uri="{FF2B5EF4-FFF2-40B4-BE49-F238E27FC236}">
                <a16:creationId xmlns:a16="http://schemas.microsoft.com/office/drawing/2014/main" id="{9F8D26BA-AEF1-B60C-E2C1-DAD081590140}"/>
              </a:ext>
            </a:extLst>
          </p:cNvPr>
          <p:cNvSpPr txBox="1"/>
          <p:nvPr/>
        </p:nvSpPr>
        <p:spPr>
          <a:xfrm>
            <a:off x="7541734" y="2611092"/>
            <a:ext cx="4399514" cy="830997"/>
          </a:xfrm>
          <a:prstGeom prst="rect">
            <a:avLst/>
          </a:prstGeom>
          <a:noFill/>
        </p:spPr>
        <p:txBody>
          <a:bodyPr wrap="square" rtlCol="0">
            <a:spAutoFit/>
          </a:bodyPr>
          <a:lstStyle/>
          <a:p>
            <a:pPr algn="r"/>
            <a:r>
              <a:rPr lang="en-US" altLang="ko-KR" sz="4800">
                <a:solidFill>
                  <a:schemeClr val="bg1"/>
                </a:solidFill>
                <a:latin typeface="ParmaPetit" panose="02000506090000020003" pitchFamily="2" charset="0"/>
              </a:rPr>
              <a:t>Accessibility</a:t>
            </a:r>
            <a:endParaRPr lang="ko-KR" altLang="en-US" sz="4800">
              <a:solidFill>
                <a:schemeClr val="bg1"/>
              </a:solidFill>
              <a:latin typeface="ParmaPetit" panose="02000506090000020003" pitchFamily="2" charset="0"/>
            </a:endParaRPr>
          </a:p>
        </p:txBody>
      </p:sp>
      <p:sp>
        <p:nvSpPr>
          <p:cNvPr id="7" name="Slide Number Placeholder 5">
            <a:extLst>
              <a:ext uri="{FF2B5EF4-FFF2-40B4-BE49-F238E27FC236}">
                <a16:creationId xmlns:a16="http://schemas.microsoft.com/office/drawing/2014/main" id="{695E6E7A-F434-B3D7-EEE9-90435F87E18F}"/>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37</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762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a:extLst>
              <a:ext uri="{FF2B5EF4-FFF2-40B4-BE49-F238E27FC236}">
                <a16:creationId xmlns:a16="http://schemas.microsoft.com/office/drawing/2014/main" id="{218FC6AC-2ED7-4250-BAAB-1F5EF02FF880}"/>
              </a:ext>
            </a:extLst>
          </p:cNvPr>
          <p:cNvSpPr>
            <a:spLocks noGrp="1"/>
          </p:cNvSpPr>
          <p:nvPr>
            <p:ph type="title"/>
          </p:nvPr>
        </p:nvSpPr>
        <p:spPr>
          <a:xfrm>
            <a:off x="371475" y="372724"/>
            <a:ext cx="11449050" cy="1170326"/>
          </a:xfrm>
        </p:spPr>
        <p:txBody>
          <a:bodyPr/>
          <a:lstStyle/>
          <a:p>
            <a:r>
              <a:rPr lang="en-US" altLang="ko-KR" sz="3600" dirty="0">
                <a:solidFill>
                  <a:srgbClr val="32669A"/>
                </a:solidFill>
                <a:latin typeface="Arial" panose="020B0604020202020204" pitchFamily="34" charset="0"/>
                <a:cs typeface="Arial" panose="020B0604020202020204" pitchFamily="34" charset="0"/>
              </a:rPr>
              <a:t>Accessibility to Participate </a:t>
            </a:r>
            <a:br>
              <a:rPr lang="en-US" altLang="ko-KR" sz="3600" dirty="0">
                <a:latin typeface="Arial" panose="020B0604020202020204" pitchFamily="34" charset="0"/>
                <a:cs typeface="Arial" panose="020B0604020202020204" pitchFamily="34" charset="0"/>
              </a:rPr>
            </a:br>
            <a:r>
              <a:rPr lang="en-US" altLang="ko-KR" sz="3600" dirty="0">
                <a:latin typeface="Arial" panose="020B0604020202020204" pitchFamily="34" charset="0"/>
                <a:cs typeface="Arial" panose="020B0604020202020204" pitchFamily="34" charset="0"/>
              </a:rPr>
              <a:t>in the Job Corps Program</a:t>
            </a:r>
            <a:endParaRPr lang="ko-KR" altLang="en-US" sz="3600" dirty="0">
              <a:solidFill>
                <a:srgbClr val="32669A"/>
              </a:solidFill>
              <a:latin typeface="Arial" panose="020B0604020202020204" pitchFamily="34" charset="0"/>
              <a:cs typeface="Arial" panose="020B0604020202020204" pitchFamily="34" charset="0"/>
            </a:endParaRPr>
          </a:p>
        </p:txBody>
      </p:sp>
      <p:cxnSp>
        <p:nvCxnSpPr>
          <p:cNvPr id="5" name="직선 연결선 4">
            <a:extLst>
              <a:ext uri="{FF2B5EF4-FFF2-40B4-BE49-F238E27FC236}">
                <a16:creationId xmlns:a16="http://schemas.microsoft.com/office/drawing/2014/main" id="{5222EFA9-8CDD-4C9E-817F-A695B3C4564B}"/>
              </a:ext>
            </a:extLst>
          </p:cNvPr>
          <p:cNvCxnSpPr>
            <a:cxnSpLocks/>
          </p:cNvCxnSpPr>
          <p:nvPr/>
        </p:nvCxnSpPr>
        <p:spPr>
          <a:xfrm>
            <a:off x="6096000" y="3730791"/>
            <a:ext cx="1679826" cy="0"/>
          </a:xfrm>
          <a:prstGeom prst="lin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cxnSp>
        <p:nvCxnSpPr>
          <p:cNvPr id="6" name="직선 연결선 5">
            <a:extLst>
              <a:ext uri="{FF2B5EF4-FFF2-40B4-BE49-F238E27FC236}">
                <a16:creationId xmlns:a16="http://schemas.microsoft.com/office/drawing/2014/main" id="{5AF1B620-228C-4F0F-891F-0EC276E6738F}"/>
              </a:ext>
            </a:extLst>
          </p:cNvPr>
          <p:cNvCxnSpPr>
            <a:cxnSpLocks/>
          </p:cNvCxnSpPr>
          <p:nvPr/>
        </p:nvCxnSpPr>
        <p:spPr>
          <a:xfrm>
            <a:off x="6087550" y="1914636"/>
            <a:ext cx="9091" cy="3552196"/>
          </a:xfrm>
          <a:prstGeom prst="lin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cxnSp>
      <p:sp>
        <p:nvSpPr>
          <p:cNvPr id="11" name="직사각형 10">
            <a:extLst>
              <a:ext uri="{FF2B5EF4-FFF2-40B4-BE49-F238E27FC236}">
                <a16:creationId xmlns:a16="http://schemas.microsoft.com/office/drawing/2014/main" id="{006B5D95-32D2-41D2-BA76-66B5F588A029}"/>
              </a:ext>
            </a:extLst>
          </p:cNvPr>
          <p:cNvSpPr/>
          <p:nvPr/>
        </p:nvSpPr>
        <p:spPr>
          <a:xfrm>
            <a:off x="1291732" y="1542493"/>
            <a:ext cx="4362184" cy="2753060"/>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17475">
              <a:lnSpc>
                <a:spcPct val="109000"/>
              </a:lnSpc>
              <a:spcBef>
                <a:spcPts val="600"/>
              </a:spcBef>
            </a:pPr>
            <a:r>
              <a:rPr lang="en-US" altLang="ko-KR" sz="2800" b="1" dirty="0">
                <a:solidFill>
                  <a:srgbClr val="32669A"/>
                </a:solidFill>
              </a:rPr>
              <a:t>Accessibility needs </a:t>
            </a:r>
            <a:r>
              <a:rPr lang="en-US" altLang="ko-KR" sz="2800" dirty="0">
                <a:solidFill>
                  <a:srgbClr val="646267"/>
                </a:solidFill>
              </a:rPr>
              <a:t>are</a:t>
            </a:r>
            <a:r>
              <a:rPr lang="en-US" altLang="ko-KR" sz="2800" dirty="0">
                <a:solidFill>
                  <a:schemeClr val="tx1"/>
                </a:solidFill>
              </a:rPr>
              <a:t> </a:t>
            </a:r>
            <a:r>
              <a:rPr lang="en-US" altLang="ko-KR" sz="2800" b="1" u="sng" dirty="0">
                <a:solidFill>
                  <a:srgbClr val="C00000"/>
                </a:solidFill>
              </a:rPr>
              <a:t>NOT </a:t>
            </a:r>
            <a:r>
              <a:rPr lang="en-US" altLang="ko-KR" sz="2800" dirty="0">
                <a:solidFill>
                  <a:srgbClr val="646267"/>
                </a:solidFill>
              </a:rPr>
              <a:t>part of the center applicant file review process.</a:t>
            </a:r>
          </a:p>
        </p:txBody>
      </p:sp>
      <p:grpSp>
        <p:nvGrpSpPr>
          <p:cNvPr id="28" name="Group 27">
            <a:extLst>
              <a:ext uri="{FF2B5EF4-FFF2-40B4-BE49-F238E27FC236}">
                <a16:creationId xmlns:a16="http://schemas.microsoft.com/office/drawing/2014/main" id="{8D65E706-86C2-61D0-A6DA-A5A14509DD65}"/>
              </a:ext>
            </a:extLst>
          </p:cNvPr>
          <p:cNvGrpSpPr/>
          <p:nvPr/>
        </p:nvGrpSpPr>
        <p:grpSpPr>
          <a:xfrm>
            <a:off x="6401440" y="4127081"/>
            <a:ext cx="5015762" cy="1190599"/>
            <a:chOff x="6400799" y="3390141"/>
            <a:chExt cx="5015762" cy="1190599"/>
          </a:xfrm>
        </p:grpSpPr>
        <p:sp>
          <p:nvSpPr>
            <p:cNvPr id="9" name="직사각형 8">
              <a:extLst>
                <a:ext uri="{FF2B5EF4-FFF2-40B4-BE49-F238E27FC236}">
                  <a16:creationId xmlns:a16="http://schemas.microsoft.com/office/drawing/2014/main" id="{55787E8A-719E-45FF-B65A-9BF9EB48A7E5}"/>
                </a:ext>
              </a:extLst>
            </p:cNvPr>
            <p:cNvSpPr/>
            <p:nvPr/>
          </p:nvSpPr>
          <p:spPr>
            <a:xfrm>
              <a:off x="6692867" y="3446592"/>
              <a:ext cx="4723694" cy="1071838"/>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 name="TextBox 3">
              <a:extLst>
                <a:ext uri="{FF2B5EF4-FFF2-40B4-BE49-F238E27FC236}">
                  <a16:creationId xmlns:a16="http://schemas.microsoft.com/office/drawing/2014/main" id="{620A79F8-466B-2FFF-D58A-CAA68DB2BB38}"/>
                </a:ext>
              </a:extLst>
            </p:cNvPr>
            <p:cNvSpPr txBox="1"/>
            <p:nvPr/>
          </p:nvSpPr>
          <p:spPr>
            <a:xfrm>
              <a:off x="7775185" y="3485677"/>
              <a:ext cx="3641376" cy="1015663"/>
            </a:xfrm>
            <a:prstGeom prst="rect">
              <a:avLst/>
            </a:prstGeom>
            <a:noFill/>
            <a:ln>
              <a:noFill/>
            </a:ln>
          </p:spPr>
          <p:txBody>
            <a:bodyPr wrap="square" rtlCol="0">
              <a:spAutoFit/>
            </a:bodyPr>
            <a:lstStyle/>
            <a:p>
              <a:r>
                <a:rPr kumimoji="1" lang="en-US" altLang="ko-Kore-KR" sz="2000" b="1" dirty="0">
                  <a:solidFill>
                    <a:srgbClr val="32669A"/>
                  </a:solidFill>
                </a:rPr>
                <a:t>Visual impairments are not factors in the enrollment decision.</a:t>
              </a:r>
            </a:p>
          </p:txBody>
        </p:sp>
        <p:sp>
          <p:nvSpPr>
            <p:cNvPr id="10" name="타원 9">
              <a:extLst>
                <a:ext uri="{FF2B5EF4-FFF2-40B4-BE49-F238E27FC236}">
                  <a16:creationId xmlns:a16="http://schemas.microsoft.com/office/drawing/2014/main" id="{46B3F467-1ED7-49E4-8A8E-6A73CE58F7F5}"/>
                </a:ext>
              </a:extLst>
            </p:cNvPr>
            <p:cNvSpPr/>
            <p:nvPr/>
          </p:nvSpPr>
          <p:spPr>
            <a:xfrm>
              <a:off x="6400799" y="3390141"/>
              <a:ext cx="1254642" cy="1190599"/>
            </a:xfrm>
            <a:prstGeom prst="ellipse">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ko-KR" altLang="en-US"/>
            </a:p>
          </p:txBody>
        </p:sp>
      </p:grpSp>
      <p:sp>
        <p:nvSpPr>
          <p:cNvPr id="18" name="직사각형 10">
            <a:extLst>
              <a:ext uri="{FF2B5EF4-FFF2-40B4-BE49-F238E27FC236}">
                <a16:creationId xmlns:a16="http://schemas.microsoft.com/office/drawing/2014/main" id="{AAD39CB4-07CC-128D-31B0-71BE2CDC71D0}"/>
              </a:ext>
            </a:extLst>
          </p:cNvPr>
          <p:cNvSpPr/>
          <p:nvPr/>
        </p:nvSpPr>
        <p:spPr>
          <a:xfrm>
            <a:off x="1291733" y="4391247"/>
            <a:ext cx="4362184" cy="2094029"/>
          </a:xfrm>
          <a:prstGeom prst="rect">
            <a:avLst/>
          </a:prstGeom>
          <a:solidFill>
            <a:srgbClr val="DCE8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lnSpc>
                <a:spcPct val="109000"/>
              </a:lnSpc>
            </a:pPr>
            <a:r>
              <a:rPr lang="en-US" sz="2400" b="1">
                <a:solidFill>
                  <a:srgbClr val="32669A"/>
                </a:solidFill>
              </a:rPr>
              <a:t>Trade selection</a:t>
            </a:r>
            <a:r>
              <a:rPr lang="en-US" sz="2400">
                <a:solidFill>
                  <a:srgbClr val="646267"/>
                </a:solidFill>
              </a:rPr>
              <a:t>, especially related to a disability, is </a:t>
            </a:r>
            <a:r>
              <a:rPr lang="en-US" sz="2400" b="1">
                <a:solidFill>
                  <a:srgbClr val="C00000"/>
                </a:solidFill>
              </a:rPr>
              <a:t>NOT</a:t>
            </a:r>
            <a:r>
              <a:rPr lang="en-US" sz="2400">
                <a:solidFill>
                  <a:srgbClr val="646267"/>
                </a:solidFill>
              </a:rPr>
              <a:t> a factor in the center’s enrollment decision.</a:t>
            </a:r>
          </a:p>
        </p:txBody>
      </p:sp>
      <p:grpSp>
        <p:nvGrpSpPr>
          <p:cNvPr id="27" name="Group 26">
            <a:extLst>
              <a:ext uri="{FF2B5EF4-FFF2-40B4-BE49-F238E27FC236}">
                <a16:creationId xmlns:a16="http://schemas.microsoft.com/office/drawing/2014/main" id="{EB7F9BC5-281D-345B-77B0-5D0848EE1F54}"/>
              </a:ext>
            </a:extLst>
          </p:cNvPr>
          <p:cNvGrpSpPr/>
          <p:nvPr/>
        </p:nvGrpSpPr>
        <p:grpSpPr>
          <a:xfrm>
            <a:off x="6692864" y="2301257"/>
            <a:ext cx="4724339" cy="1155759"/>
            <a:chOff x="6692867" y="1361474"/>
            <a:chExt cx="4724339" cy="1305400"/>
          </a:xfrm>
        </p:grpSpPr>
        <p:sp>
          <p:nvSpPr>
            <p:cNvPr id="7" name="직사각형 6">
              <a:extLst>
                <a:ext uri="{FF2B5EF4-FFF2-40B4-BE49-F238E27FC236}">
                  <a16:creationId xmlns:a16="http://schemas.microsoft.com/office/drawing/2014/main" id="{D3FA7870-6B21-424E-B6B4-A7610FAD2C88}"/>
                </a:ext>
              </a:extLst>
            </p:cNvPr>
            <p:cNvSpPr/>
            <p:nvPr/>
          </p:nvSpPr>
          <p:spPr>
            <a:xfrm>
              <a:off x="6692867" y="1361474"/>
              <a:ext cx="4724339" cy="1305400"/>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0" name="TextBox 49">
              <a:extLst>
                <a:ext uri="{FF2B5EF4-FFF2-40B4-BE49-F238E27FC236}">
                  <a16:creationId xmlns:a16="http://schemas.microsoft.com/office/drawing/2014/main" id="{03E6FBC4-F143-4FA8-9253-766CE3E0B3E8}"/>
                </a:ext>
              </a:extLst>
            </p:cNvPr>
            <p:cNvSpPr txBox="1"/>
            <p:nvPr/>
          </p:nvSpPr>
          <p:spPr>
            <a:xfrm>
              <a:off x="7685940" y="1479864"/>
              <a:ext cx="3653234" cy="1015663"/>
            </a:xfrm>
            <a:prstGeom prst="rect">
              <a:avLst/>
            </a:prstGeom>
            <a:noFill/>
            <a:ln>
              <a:noFill/>
            </a:ln>
          </p:spPr>
          <p:txBody>
            <a:bodyPr wrap="square" rtlCol="0">
              <a:spAutoFit/>
            </a:bodyPr>
            <a:lstStyle/>
            <a:p>
              <a:r>
                <a:rPr kumimoji="1" lang="en-US" altLang="ko-Kore-KR" sz="2000" b="1" dirty="0">
                  <a:solidFill>
                    <a:srgbClr val="32669A"/>
                  </a:solidFill>
                </a:rPr>
                <a:t>Mobility access concerns for an applicant in a wheelchair are not part of the enrollment decision.</a:t>
              </a:r>
            </a:p>
          </p:txBody>
        </p:sp>
      </p:grpSp>
      <p:sp>
        <p:nvSpPr>
          <p:cNvPr id="12" name="타원 9">
            <a:extLst>
              <a:ext uri="{FF2B5EF4-FFF2-40B4-BE49-F238E27FC236}">
                <a16:creationId xmlns:a16="http://schemas.microsoft.com/office/drawing/2014/main" id="{6F2B2417-C99B-B0F1-5351-516DD6CBF463}"/>
              </a:ext>
            </a:extLst>
          </p:cNvPr>
          <p:cNvSpPr/>
          <p:nvPr/>
        </p:nvSpPr>
        <p:spPr>
          <a:xfrm>
            <a:off x="6308912" y="2301257"/>
            <a:ext cx="1254642" cy="1190599"/>
          </a:xfrm>
          <a:prstGeom prst="ellipse">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ko-KR" altLang="en-US"/>
          </a:p>
        </p:txBody>
      </p:sp>
      <p:pic>
        <p:nvPicPr>
          <p:cNvPr id="13" name="Graphic 12" descr="Person in wheelchair outline">
            <a:extLst>
              <a:ext uri="{FF2B5EF4-FFF2-40B4-BE49-F238E27FC236}">
                <a16:creationId xmlns:a16="http://schemas.microsoft.com/office/drawing/2014/main" id="{F0E6D8D5-3BDE-B548-03FF-F2606F4A26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6683" y="2410953"/>
            <a:ext cx="914400" cy="914400"/>
          </a:xfrm>
          <a:prstGeom prst="rect">
            <a:avLst/>
          </a:prstGeom>
        </p:spPr>
      </p:pic>
      <mc:AlternateContent xmlns:mc="http://schemas.openxmlformats.org/markup-compatibility/2006" xmlns:pslz="http://schemas.microsoft.com/office/powerpoint/2016/slidezoom">
        <mc:Choice Requires="pslz">
          <p:graphicFrame>
            <p:nvGraphicFramePr>
              <p:cNvPr id="15" name="Slide Zoom 14">
                <a:extLst>
                  <a:ext uri="{FF2B5EF4-FFF2-40B4-BE49-F238E27FC236}">
                    <a16:creationId xmlns:a16="http://schemas.microsoft.com/office/drawing/2014/main" id="{8F8014BA-C9D0-F0A7-90BA-2A848965220F}"/>
                  </a:ext>
                </a:extLst>
              </p:cNvPr>
              <p:cNvGraphicFramePr>
                <a:graphicFrameLocks noChangeAspect="1"/>
              </p:cNvGraphicFramePr>
              <p:nvPr>
                <p:extLst>
                  <p:ext uri="{D42A27DB-BD31-4B8C-83A1-F6EECF244321}">
                    <p14:modId xmlns:p14="http://schemas.microsoft.com/office/powerpoint/2010/main" val="894844631"/>
                  </p:ext>
                </p:extLst>
              </p:nvPr>
            </p:nvGraphicFramePr>
            <p:xfrm>
              <a:off x="9636911" y="161290"/>
              <a:ext cx="2080580" cy="1170326"/>
            </p:xfrm>
            <a:graphic>
              <a:graphicData uri="http://schemas.microsoft.com/office/powerpoint/2016/slidezoom">
                <pslz:sldZm>
                  <pslz:sldZmObj sldId="292" cId="1272202171">
                    <pslz:zmPr id="{97ED0A27-D1CC-4605-8573-F626EB2BAD50}" returnToParent="0" transitionDur="1000">
                      <p166:blipFill xmlns:p166="http://schemas.microsoft.com/office/powerpoint/2016/6/main">
                        <a:blip r:embed="rId5"/>
                        <a:stretch>
                          <a:fillRect/>
                        </a:stretch>
                      </p166:blipFill>
                      <p166:spPr xmlns:p166="http://schemas.microsoft.com/office/powerpoint/2016/6/main">
                        <a:xfrm>
                          <a:off x="0" y="0"/>
                          <a:ext cx="2080580" cy="1170326"/>
                        </a:xfrm>
                        <a:prstGeom prst="rect">
                          <a:avLst/>
                        </a:prstGeom>
                        <a:ln w="3175">
                          <a:solidFill>
                            <a:prstClr val="ltGray"/>
                          </a:solidFill>
                        </a:ln>
                      </p166:spPr>
                    </pslz:zmPr>
                  </pslz:sldZmObj>
                </pslz:sldZm>
              </a:graphicData>
            </a:graphic>
          </p:graphicFrame>
        </mc:Choice>
        <mc:Fallback xmlns="">
          <p:pic>
            <p:nvPicPr>
              <p:cNvPr id="15" name="Slide Zoom 14">
                <a:extLst>
                  <a:ext uri="{FF2B5EF4-FFF2-40B4-BE49-F238E27FC236}">
                    <a16:creationId xmlns:a16="http://schemas.microsoft.com/office/drawing/2014/main" id="{8F8014BA-C9D0-F0A7-90BA-2A848965220F}"/>
                  </a:ext>
                </a:extLst>
              </p:cNvPr>
              <p:cNvPicPr>
                <a:picLocks noGrp="1" noRot="1" noChangeAspect="1" noMove="1" noResize="1" noEditPoints="1" noAdjustHandles="1" noChangeArrowheads="1" noChangeShapeType="1"/>
              </p:cNvPicPr>
              <p:nvPr/>
            </p:nvPicPr>
            <p:blipFill>
              <a:blip r:embed="rId6"/>
              <a:stretch>
                <a:fillRect/>
              </a:stretch>
            </p:blipFill>
            <p:spPr>
              <a:xfrm>
                <a:off x="9636911" y="161290"/>
                <a:ext cx="2080580" cy="1170326"/>
              </a:xfrm>
              <a:prstGeom prst="rect">
                <a:avLst/>
              </a:prstGeom>
              <a:ln w="3175">
                <a:solidFill>
                  <a:prstClr val="ltGray"/>
                </a:solidFill>
              </a:ln>
            </p:spPr>
          </p:pic>
        </mc:Fallback>
      </mc:AlternateContent>
      <p:pic>
        <p:nvPicPr>
          <p:cNvPr id="19" name="Graphic 18" descr="Eye outline">
            <a:extLst>
              <a:ext uri="{FF2B5EF4-FFF2-40B4-BE49-F238E27FC236}">
                <a16:creationId xmlns:a16="http://schemas.microsoft.com/office/drawing/2014/main" id="{CEC32F6F-589E-D48F-6B2B-59698DCACF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74173" y="4273248"/>
            <a:ext cx="914400" cy="914400"/>
          </a:xfrm>
          <a:prstGeom prst="rect">
            <a:avLst/>
          </a:prstGeom>
        </p:spPr>
      </p:pic>
      <p:sp>
        <p:nvSpPr>
          <p:cNvPr id="23" name="TextBox 22">
            <a:extLst>
              <a:ext uri="{FF2B5EF4-FFF2-40B4-BE49-F238E27FC236}">
                <a16:creationId xmlns:a16="http://schemas.microsoft.com/office/drawing/2014/main" id="{51F0383C-E7C9-12CD-6B5E-A0B5E6121773}"/>
              </a:ext>
            </a:extLst>
          </p:cNvPr>
          <p:cNvSpPr txBox="1"/>
          <p:nvPr/>
        </p:nvSpPr>
        <p:spPr>
          <a:xfrm>
            <a:off x="6056455" y="1582135"/>
            <a:ext cx="5108290" cy="523220"/>
          </a:xfrm>
          <a:prstGeom prst="rect">
            <a:avLst/>
          </a:prstGeom>
          <a:noFill/>
        </p:spPr>
        <p:txBody>
          <a:bodyPr wrap="square" rtlCol="0">
            <a:spAutoFit/>
          </a:bodyPr>
          <a:lstStyle/>
          <a:p>
            <a:pPr algn="ctr"/>
            <a:r>
              <a:rPr lang="en-US" sz="2800" b="1">
                <a:solidFill>
                  <a:schemeClr val="accent3">
                    <a:lumMod val="75000"/>
                  </a:schemeClr>
                </a:solidFill>
              </a:rPr>
              <a:t>Access Examples</a:t>
            </a:r>
          </a:p>
        </p:txBody>
      </p:sp>
      <p:sp>
        <p:nvSpPr>
          <p:cNvPr id="26" name="Slide Number Placeholder 5">
            <a:extLst>
              <a:ext uri="{FF2B5EF4-FFF2-40B4-BE49-F238E27FC236}">
                <a16:creationId xmlns:a16="http://schemas.microsoft.com/office/drawing/2014/main" id="{5E71A9E0-3936-53B1-80FD-32799FF9492F}"/>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38</a:t>
            </a:fld>
            <a:endParaRPr lang="en-US" sz="12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9B006B8-20E1-8682-DE6C-3B257407BEC6}"/>
              </a:ext>
            </a:extLst>
          </p:cNvPr>
          <p:cNvSpPr txBox="1"/>
          <p:nvPr/>
        </p:nvSpPr>
        <p:spPr>
          <a:xfrm>
            <a:off x="6566637" y="5730454"/>
            <a:ext cx="4463845" cy="923330"/>
          </a:xfrm>
          <a:prstGeom prst="rect">
            <a:avLst/>
          </a:prstGeom>
          <a:noFill/>
        </p:spPr>
        <p:txBody>
          <a:bodyPr wrap="square" rtlCol="0">
            <a:spAutoFit/>
          </a:bodyPr>
          <a:lstStyle/>
          <a:p>
            <a:pPr algn="ctr"/>
            <a:r>
              <a:rPr lang="en-US" b="1" dirty="0">
                <a:solidFill>
                  <a:srgbClr val="32669A"/>
                </a:solidFill>
              </a:rPr>
              <a:t>What should you do if you have an applicant who has specialized access needs, and you are unsure of how to proceed?</a:t>
            </a:r>
          </a:p>
        </p:txBody>
      </p:sp>
      <p:pic>
        <p:nvPicPr>
          <p:cNvPr id="8" name="Graphic 7" descr="Man in business attire">
            <a:extLst>
              <a:ext uri="{FF2B5EF4-FFF2-40B4-BE49-F238E27FC236}">
                <a16:creationId xmlns:a16="http://schemas.microsoft.com/office/drawing/2014/main" id="{A67B49F1-37A5-3A0A-698C-06847F9741A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67099" y="5461777"/>
            <a:ext cx="1075250" cy="1451980"/>
          </a:xfrm>
          <a:prstGeom prst="rect">
            <a:avLst/>
          </a:prstGeom>
        </p:spPr>
      </p:pic>
    </p:spTree>
    <p:extLst>
      <p:ext uri="{BB962C8B-B14F-4D97-AF65-F5344CB8AC3E}">
        <p14:creationId xmlns:p14="http://schemas.microsoft.com/office/powerpoint/2010/main" val="8084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AAAB65-29E3-3CF0-181C-FB94BCF00BC3}"/>
              </a:ext>
            </a:extLst>
          </p:cNvPr>
          <p:cNvSpPr>
            <a:spLocks noGrp="1"/>
          </p:cNvSpPr>
          <p:nvPr>
            <p:ph type="title"/>
          </p:nvPr>
        </p:nvSpPr>
        <p:spPr/>
        <p:txBody>
          <a:bodyPr/>
          <a:lstStyle/>
          <a:p>
            <a:r>
              <a:rPr lang="en-US" dirty="0"/>
              <a:t>True or False?</a:t>
            </a:r>
          </a:p>
        </p:txBody>
      </p:sp>
      <p:sp>
        <p:nvSpPr>
          <p:cNvPr id="4" name="Content Placeholder 3">
            <a:extLst>
              <a:ext uri="{FF2B5EF4-FFF2-40B4-BE49-F238E27FC236}">
                <a16:creationId xmlns:a16="http://schemas.microsoft.com/office/drawing/2014/main" id="{3F1F088D-CF7E-1CFF-A028-574365AC4DA3}"/>
              </a:ext>
            </a:extLst>
          </p:cNvPr>
          <p:cNvSpPr>
            <a:spLocks noGrp="1"/>
          </p:cNvSpPr>
          <p:nvPr>
            <p:ph idx="1"/>
          </p:nvPr>
        </p:nvSpPr>
        <p:spPr>
          <a:xfrm>
            <a:off x="838200" y="1825625"/>
            <a:ext cx="10515600" cy="4477898"/>
          </a:xfrm>
        </p:spPr>
        <p:txBody>
          <a:bodyPr>
            <a:normAutofit lnSpcReduction="10000"/>
          </a:bodyPr>
          <a:lstStyle/>
          <a:p>
            <a:pPr>
              <a:lnSpc>
                <a:spcPct val="119000"/>
              </a:lnSpc>
            </a:pPr>
            <a:r>
              <a:rPr lang="en-US" dirty="0"/>
              <a:t>It is acceptable to return a file to Admissions Services if the center does not receive medical documentation the center feels is essential to deciding on enrollment.</a:t>
            </a:r>
          </a:p>
          <a:p>
            <a:pPr>
              <a:lnSpc>
                <a:spcPct val="119000"/>
              </a:lnSpc>
            </a:pPr>
            <a:r>
              <a:rPr lang="en-US" dirty="0"/>
              <a:t>If there are accessibility concerns (i.e., the center is not accessible to an individual in a wheelchair), the center can delay a decision on enrollment.</a:t>
            </a:r>
          </a:p>
          <a:p>
            <a:pPr>
              <a:lnSpc>
                <a:spcPct val="119000"/>
              </a:lnSpc>
            </a:pPr>
            <a:r>
              <a:rPr lang="en-US" dirty="0"/>
              <a:t>If an applicant is blind or has a mobility impairment (e.g., uses a wheelchair), the center can refer the applicant file to another center that is more accessible. </a:t>
            </a:r>
          </a:p>
        </p:txBody>
      </p:sp>
    </p:spTree>
    <p:extLst>
      <p:ext uri="{BB962C8B-B14F-4D97-AF65-F5344CB8AC3E}">
        <p14:creationId xmlns:p14="http://schemas.microsoft.com/office/powerpoint/2010/main" val="39360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9" presetClass="emph" presetSubtype="0" fill="hold" grpId="0" nodeType="clickEffect">
                                  <p:stCondLst>
                                    <p:cond delay="0"/>
                                  </p:stCondLst>
                                  <p:childTnLst>
                                    <p:animClr clrSpc="rgb" dir="cw">
                                      <p:cBhvr override="childStyle">
                                        <p:cTn id="18" dur="500" fill="hold"/>
                                        <p:tgtEl>
                                          <p:spTgt spid="4">
                                            <p:txEl>
                                              <p:pRg st="0" end="0"/>
                                            </p:txEl>
                                          </p:spTgt>
                                        </p:tgtEl>
                                        <p:attrNameLst>
                                          <p:attrName>style.color</p:attrName>
                                        </p:attrNameLst>
                                      </p:cBhvr>
                                      <p:to>
                                        <a:srgbClr val="CC1406"/>
                                      </p:to>
                                    </p:animClr>
                                    <p:animClr clrSpc="rgb" dir="cw">
                                      <p:cBhvr>
                                        <p:cTn id="19" dur="500" fill="hold"/>
                                        <p:tgtEl>
                                          <p:spTgt spid="4">
                                            <p:txEl>
                                              <p:pRg st="0" end="0"/>
                                            </p:txEl>
                                          </p:spTgt>
                                        </p:tgtEl>
                                        <p:attrNameLst>
                                          <p:attrName>fillcolor</p:attrName>
                                        </p:attrNameLst>
                                      </p:cBhvr>
                                      <p:to>
                                        <a:srgbClr val="CC1406"/>
                                      </p:to>
                                    </p:animClr>
                                    <p:set>
                                      <p:cBhvr>
                                        <p:cTn id="20" dur="500" fill="hold"/>
                                        <p:tgtEl>
                                          <p:spTgt spid="4">
                                            <p:txEl>
                                              <p:pRg st="0" end="0"/>
                                            </p:txEl>
                                          </p:spTgt>
                                        </p:tgtEl>
                                        <p:attrNameLst>
                                          <p:attrName>fill.type</p:attrName>
                                        </p:attrNameLst>
                                      </p:cBhvr>
                                      <p:to>
                                        <p:strVal val="solid"/>
                                      </p:to>
                                    </p:set>
                                    <p:set>
                                      <p:cBhvr>
                                        <p:cTn id="21" dur="500" fill="hold"/>
                                        <p:tgtEl>
                                          <p:spTgt spid="4">
                                            <p:txEl>
                                              <p:pRg st="0" end="0"/>
                                            </p:txEl>
                                          </p:spTgt>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grpId="0" nodeType="clickEffect">
                                  <p:stCondLst>
                                    <p:cond delay="0"/>
                                  </p:stCondLst>
                                  <p:childTnLst>
                                    <p:animClr clrSpc="rgb" dir="cw">
                                      <p:cBhvr override="childStyle">
                                        <p:cTn id="25" dur="500" fill="hold"/>
                                        <p:tgtEl>
                                          <p:spTgt spid="4">
                                            <p:txEl>
                                              <p:pRg st="1" end="1"/>
                                            </p:txEl>
                                          </p:spTgt>
                                        </p:tgtEl>
                                        <p:attrNameLst>
                                          <p:attrName>style.color</p:attrName>
                                        </p:attrNameLst>
                                      </p:cBhvr>
                                      <p:to>
                                        <a:srgbClr val="CC1406"/>
                                      </p:to>
                                    </p:animClr>
                                    <p:animClr clrSpc="rgb" dir="cw">
                                      <p:cBhvr>
                                        <p:cTn id="26" dur="500" fill="hold"/>
                                        <p:tgtEl>
                                          <p:spTgt spid="4">
                                            <p:txEl>
                                              <p:pRg st="1" end="1"/>
                                            </p:txEl>
                                          </p:spTgt>
                                        </p:tgtEl>
                                        <p:attrNameLst>
                                          <p:attrName>fillcolor</p:attrName>
                                        </p:attrNameLst>
                                      </p:cBhvr>
                                      <p:to>
                                        <a:srgbClr val="CC1406"/>
                                      </p:to>
                                    </p:animClr>
                                    <p:set>
                                      <p:cBhvr>
                                        <p:cTn id="27" dur="500" fill="hold"/>
                                        <p:tgtEl>
                                          <p:spTgt spid="4">
                                            <p:txEl>
                                              <p:pRg st="1" end="1"/>
                                            </p:txEl>
                                          </p:spTgt>
                                        </p:tgtEl>
                                        <p:attrNameLst>
                                          <p:attrName>fill.type</p:attrName>
                                        </p:attrNameLst>
                                      </p:cBhvr>
                                      <p:to>
                                        <p:strVal val="solid"/>
                                      </p:to>
                                    </p:set>
                                    <p:set>
                                      <p:cBhvr>
                                        <p:cTn id="28" dur="500" fill="hold"/>
                                        <p:tgtEl>
                                          <p:spTgt spid="4">
                                            <p:txEl>
                                              <p:pRg st="1" end="1"/>
                                            </p:txEl>
                                          </p:spTgt>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9" presetClass="emph" presetSubtype="0" fill="hold" grpId="0" nodeType="clickEffect">
                                  <p:stCondLst>
                                    <p:cond delay="0"/>
                                  </p:stCondLst>
                                  <p:childTnLst>
                                    <p:animClr clrSpc="rgb" dir="cw">
                                      <p:cBhvr override="childStyle">
                                        <p:cTn id="32" dur="500" fill="hold"/>
                                        <p:tgtEl>
                                          <p:spTgt spid="4">
                                            <p:txEl>
                                              <p:pRg st="2" end="2"/>
                                            </p:txEl>
                                          </p:spTgt>
                                        </p:tgtEl>
                                        <p:attrNameLst>
                                          <p:attrName>style.color</p:attrName>
                                        </p:attrNameLst>
                                      </p:cBhvr>
                                      <p:to>
                                        <a:srgbClr val="CC1406"/>
                                      </p:to>
                                    </p:animClr>
                                    <p:animClr clrSpc="rgb" dir="cw">
                                      <p:cBhvr>
                                        <p:cTn id="33" dur="500" fill="hold"/>
                                        <p:tgtEl>
                                          <p:spTgt spid="4">
                                            <p:txEl>
                                              <p:pRg st="2" end="2"/>
                                            </p:txEl>
                                          </p:spTgt>
                                        </p:tgtEl>
                                        <p:attrNameLst>
                                          <p:attrName>fillcolor</p:attrName>
                                        </p:attrNameLst>
                                      </p:cBhvr>
                                      <p:to>
                                        <a:srgbClr val="CC1406"/>
                                      </p:to>
                                    </p:animClr>
                                    <p:set>
                                      <p:cBhvr>
                                        <p:cTn id="34" dur="500" fill="hold"/>
                                        <p:tgtEl>
                                          <p:spTgt spid="4">
                                            <p:txEl>
                                              <p:pRg st="2" end="2"/>
                                            </p:txEl>
                                          </p:spTgt>
                                        </p:tgtEl>
                                        <p:attrNameLst>
                                          <p:attrName>fill.type</p:attrName>
                                        </p:attrNameLst>
                                      </p:cBhvr>
                                      <p:to>
                                        <p:strVal val="solid"/>
                                      </p:to>
                                    </p:set>
                                    <p:set>
                                      <p:cBhvr>
                                        <p:cTn id="35" dur="500" fill="hold"/>
                                        <p:tgtEl>
                                          <p:spTgt spid="4">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few people working on a computer&#10;&#10;Description automatically generated with low confidence">
            <a:extLst>
              <a:ext uri="{FF2B5EF4-FFF2-40B4-BE49-F238E27FC236}">
                <a16:creationId xmlns:a16="http://schemas.microsoft.com/office/drawing/2014/main" id="{39B0A76C-C4A7-3740-D030-37100343B29A}"/>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18" name="Flowchart: Document 17"/>
          <p:cNvSpPr/>
          <p:nvPr/>
        </p:nvSpPr>
        <p:spPr>
          <a:xfrm rot="5400000">
            <a:off x="8316687" y="653144"/>
            <a:ext cx="2569024" cy="5181600"/>
          </a:xfrm>
          <a:prstGeom prst="flowChartDocumen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55752" y="266218"/>
            <a:ext cx="215444" cy="6449205"/>
            <a:chOff x="155752" y="266218"/>
            <a:chExt cx="215444" cy="6449205"/>
          </a:xfrm>
        </p:grpSpPr>
        <p:sp>
          <p:nvSpPr>
            <p:cNvPr id="10" name="TextBox 9"/>
            <p:cNvSpPr txBox="1"/>
            <p:nvPr/>
          </p:nvSpPr>
          <p:spPr>
            <a:xfrm rot="16200000">
              <a:off x="-200756" y="6143472"/>
              <a:ext cx="928459" cy="215444"/>
            </a:xfrm>
            <a:prstGeom prst="rect">
              <a:avLst/>
            </a:prstGeom>
            <a:noFill/>
          </p:spPr>
          <p:txBody>
            <a:bodyPr wrap="none" rtlCol="0">
              <a:spAutoFit/>
            </a:bodyPr>
            <a:lstStyle/>
            <a:p>
              <a:r>
                <a:rPr lang="en-US" altLang="ko-KR" sz="800" spc="600">
                  <a:solidFill>
                    <a:srgbClr val="768288"/>
                  </a:solidFill>
                  <a:latin typeface="Palatino Linotype" panose="02040502050505030304" pitchFamily="18" charset="0"/>
                </a:rPr>
                <a:t>Policy</a:t>
              </a:r>
              <a:endParaRPr lang="en-US" sz="800" spc="600">
                <a:solidFill>
                  <a:srgbClr val="768288"/>
                </a:solidFill>
                <a:latin typeface="Palatino Linotype" panose="02040502050505030304" pitchFamily="18" charset="0"/>
              </a:endParaRPr>
            </a:p>
          </p:txBody>
        </p:sp>
        <p:cxnSp>
          <p:nvCxnSpPr>
            <p:cNvPr id="11" name="Straight Connector 10"/>
            <p:cNvCxnSpPr>
              <a:stCxn id="10" idx="3"/>
            </p:cNvCxnSpPr>
            <p:nvPr/>
          </p:nvCxnSpPr>
          <p:spPr>
            <a:xfrm flipV="1">
              <a:off x="263473" y="266218"/>
              <a:ext cx="0" cy="5520747"/>
            </a:xfrm>
            <a:prstGeom prst="line">
              <a:avLst/>
            </a:prstGeom>
            <a:ln>
              <a:solidFill>
                <a:srgbClr val="CFC6A5"/>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411704" y="140430"/>
            <a:ext cx="6626980" cy="215444"/>
            <a:chOff x="5411704" y="140430"/>
            <a:chExt cx="6626980" cy="215444"/>
          </a:xfrm>
        </p:grpSpPr>
        <p:sp>
          <p:nvSpPr>
            <p:cNvPr id="13" name="TextBox 12"/>
            <p:cNvSpPr txBox="1"/>
            <p:nvPr/>
          </p:nvSpPr>
          <p:spPr>
            <a:xfrm>
              <a:off x="11110225" y="140430"/>
              <a:ext cx="928459" cy="215444"/>
            </a:xfrm>
            <a:prstGeom prst="rect">
              <a:avLst/>
            </a:prstGeom>
            <a:noFill/>
          </p:spPr>
          <p:txBody>
            <a:bodyPr wrap="none" rtlCol="0">
              <a:spAutoFit/>
            </a:bodyPr>
            <a:lstStyle/>
            <a:p>
              <a:r>
                <a:rPr lang="en-US" altLang="ko-KR" sz="800" spc="600">
                  <a:solidFill>
                    <a:srgbClr val="768288"/>
                  </a:solidFill>
                  <a:latin typeface="Palatino Linotype" panose="02040502050505030304" pitchFamily="18" charset="0"/>
                </a:rPr>
                <a:t>Policy</a:t>
              </a:r>
              <a:endParaRPr lang="en-US" sz="800" spc="600">
                <a:solidFill>
                  <a:srgbClr val="768288"/>
                </a:solidFill>
                <a:latin typeface="Palatino Linotype" panose="02040502050505030304" pitchFamily="18" charset="0"/>
              </a:endParaRPr>
            </a:p>
          </p:txBody>
        </p:sp>
        <p:cxnSp>
          <p:nvCxnSpPr>
            <p:cNvPr id="14" name="Straight Connector 13"/>
            <p:cNvCxnSpPr>
              <a:cxnSpLocks/>
            </p:cNvCxnSpPr>
            <p:nvPr/>
          </p:nvCxnSpPr>
          <p:spPr>
            <a:xfrm rot="5400000" flipV="1">
              <a:off x="8200531" y="-2540674"/>
              <a:ext cx="0" cy="5577653"/>
            </a:xfrm>
            <a:prstGeom prst="line">
              <a:avLst/>
            </a:prstGeom>
            <a:ln>
              <a:solidFill>
                <a:srgbClr val="CFC6A5"/>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5249724" y="2443544"/>
            <a:ext cx="6324730" cy="1569660"/>
          </a:xfrm>
          <a:prstGeom prst="rect">
            <a:avLst/>
          </a:prstGeom>
          <a:noFill/>
        </p:spPr>
        <p:txBody>
          <a:bodyPr wrap="square" rtlCol="0">
            <a:spAutoFit/>
          </a:bodyPr>
          <a:lstStyle/>
          <a:p>
            <a:pPr algn="r"/>
            <a:r>
              <a:rPr lang="en-US" altLang="ko-KR" sz="4800">
                <a:solidFill>
                  <a:schemeClr val="bg1"/>
                </a:solidFill>
                <a:latin typeface="ParmaPetit" panose="02000506090000020003" pitchFamily="2" charset="0"/>
              </a:rPr>
              <a:t>Application </a:t>
            </a:r>
          </a:p>
          <a:p>
            <a:pPr algn="r"/>
            <a:r>
              <a:rPr lang="en-US" altLang="ko-KR" sz="4800">
                <a:solidFill>
                  <a:schemeClr val="bg1"/>
                </a:solidFill>
                <a:latin typeface="ParmaPetit" panose="02000506090000020003" pitchFamily="2" charset="0"/>
              </a:rPr>
              <a:t>Outcomes</a:t>
            </a:r>
            <a:endParaRPr lang="ko-KR" altLang="en-US" sz="4800">
              <a:solidFill>
                <a:schemeClr val="bg1"/>
              </a:solidFill>
              <a:latin typeface="ParmaPetit" panose="02000506090000020003" pitchFamily="2" charset="0"/>
            </a:endParaRPr>
          </a:p>
        </p:txBody>
      </p:sp>
      <p:sp>
        <p:nvSpPr>
          <p:cNvPr id="6" name="TextBox 5"/>
          <p:cNvSpPr txBox="1"/>
          <p:nvPr/>
        </p:nvSpPr>
        <p:spPr>
          <a:xfrm>
            <a:off x="663287" y="5023212"/>
            <a:ext cx="5947299" cy="584775"/>
          </a:xfrm>
          <a:prstGeom prst="rect">
            <a:avLst/>
          </a:prstGeom>
          <a:noFill/>
        </p:spPr>
        <p:txBody>
          <a:bodyPr wrap="square" rtlCol="0">
            <a:spAutoFit/>
          </a:bodyPr>
          <a:lstStyle/>
          <a:p>
            <a:pPr algn="ctr"/>
            <a:r>
              <a:rPr lang="en-US" altLang="ko-KR" sz="3200">
                <a:solidFill>
                  <a:schemeClr val="accent1"/>
                </a:solidFill>
                <a:latin typeface="ParmaPetit" panose="02000506090000020003" pitchFamily="2" charset="0"/>
              </a:rPr>
              <a:t>Center Applicant File Review</a:t>
            </a:r>
            <a:endParaRPr lang="ko-KR" altLang="en-US" sz="3200">
              <a:solidFill>
                <a:schemeClr val="accent1"/>
              </a:solidFill>
              <a:latin typeface="ParmaPetit" panose="02000506090000020003" pitchFamily="2"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854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doctor showing an x-ray to a child&#10;&#10;Description automatically generated with medium confidence">
            <a:extLst>
              <a:ext uri="{FF2B5EF4-FFF2-40B4-BE49-F238E27FC236}">
                <a16:creationId xmlns:a16="http://schemas.microsoft.com/office/drawing/2014/main" id="{BF28ADF7-68CF-22BB-38E1-4FCA09B95886}"/>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t="35524" b="35524"/>
          <a:stretch>
            <a:fillRect/>
          </a:stretch>
        </p:blipFill>
        <p:spPr>
          <a:xfrm>
            <a:off x="0" y="2270125"/>
            <a:ext cx="9740900" cy="1881188"/>
          </a:xfrm>
          <a:prstGeom prst="rect">
            <a:avLst/>
          </a:prstGeom>
        </p:spPr>
      </p:pic>
      <p:sp>
        <p:nvSpPr>
          <p:cNvPr id="18" name="Flowchart: Document 17"/>
          <p:cNvSpPr/>
          <p:nvPr/>
        </p:nvSpPr>
        <p:spPr>
          <a:xfrm rot="5400000">
            <a:off x="8316687" y="653144"/>
            <a:ext cx="2569024" cy="5181600"/>
          </a:xfrm>
          <a:prstGeom prst="flowChartDocumen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55752" y="266218"/>
            <a:ext cx="215444" cy="6449205"/>
            <a:chOff x="155752" y="266218"/>
            <a:chExt cx="215444" cy="6449205"/>
          </a:xfrm>
        </p:grpSpPr>
        <p:sp>
          <p:nvSpPr>
            <p:cNvPr id="10" name="TextBox 9"/>
            <p:cNvSpPr txBox="1"/>
            <p:nvPr/>
          </p:nvSpPr>
          <p:spPr>
            <a:xfrm rot="16200000">
              <a:off x="-200756" y="6143472"/>
              <a:ext cx="928459" cy="215444"/>
            </a:xfrm>
            <a:prstGeom prst="rect">
              <a:avLst/>
            </a:prstGeom>
            <a:noFill/>
          </p:spPr>
          <p:txBody>
            <a:bodyPr wrap="none" rtlCol="0">
              <a:spAutoFit/>
            </a:bodyPr>
            <a:lstStyle/>
            <a:p>
              <a:r>
                <a:rPr lang="en-US" altLang="ko-KR" sz="800" spc="600">
                  <a:solidFill>
                    <a:srgbClr val="768288"/>
                  </a:solidFill>
                  <a:latin typeface="Palatino Linotype" panose="02040502050505030304" pitchFamily="18" charset="0"/>
                </a:rPr>
                <a:t>Policy</a:t>
              </a:r>
              <a:endParaRPr lang="en-US" sz="800" spc="600">
                <a:solidFill>
                  <a:srgbClr val="768288"/>
                </a:solidFill>
                <a:latin typeface="Palatino Linotype" panose="02040502050505030304" pitchFamily="18" charset="0"/>
              </a:endParaRPr>
            </a:p>
          </p:txBody>
        </p:sp>
        <p:cxnSp>
          <p:nvCxnSpPr>
            <p:cNvPr id="11" name="Straight Connector 10"/>
            <p:cNvCxnSpPr>
              <a:stCxn id="10" idx="3"/>
            </p:cNvCxnSpPr>
            <p:nvPr/>
          </p:nvCxnSpPr>
          <p:spPr>
            <a:xfrm flipV="1">
              <a:off x="263473" y="266218"/>
              <a:ext cx="0" cy="5520747"/>
            </a:xfrm>
            <a:prstGeom prst="line">
              <a:avLst/>
            </a:prstGeom>
            <a:ln>
              <a:solidFill>
                <a:srgbClr val="CFC6A5"/>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411704" y="140430"/>
            <a:ext cx="6626980" cy="215444"/>
            <a:chOff x="5411704" y="140430"/>
            <a:chExt cx="6626980" cy="215444"/>
          </a:xfrm>
        </p:grpSpPr>
        <p:sp>
          <p:nvSpPr>
            <p:cNvPr id="13" name="TextBox 12"/>
            <p:cNvSpPr txBox="1"/>
            <p:nvPr/>
          </p:nvSpPr>
          <p:spPr>
            <a:xfrm>
              <a:off x="11110225" y="140430"/>
              <a:ext cx="928459" cy="215444"/>
            </a:xfrm>
            <a:prstGeom prst="rect">
              <a:avLst/>
            </a:prstGeom>
            <a:noFill/>
          </p:spPr>
          <p:txBody>
            <a:bodyPr wrap="none" rtlCol="0">
              <a:spAutoFit/>
            </a:bodyPr>
            <a:lstStyle/>
            <a:p>
              <a:r>
                <a:rPr lang="en-US" altLang="ko-KR" sz="800" spc="600">
                  <a:solidFill>
                    <a:srgbClr val="768288"/>
                  </a:solidFill>
                  <a:latin typeface="Palatino Linotype" panose="02040502050505030304" pitchFamily="18" charset="0"/>
                </a:rPr>
                <a:t>Policy</a:t>
              </a:r>
              <a:endParaRPr lang="en-US" sz="800" spc="600">
                <a:solidFill>
                  <a:srgbClr val="768288"/>
                </a:solidFill>
                <a:latin typeface="Palatino Linotype" panose="02040502050505030304" pitchFamily="18" charset="0"/>
              </a:endParaRPr>
            </a:p>
          </p:txBody>
        </p:sp>
        <p:cxnSp>
          <p:nvCxnSpPr>
            <p:cNvPr id="14" name="Straight Connector 13"/>
            <p:cNvCxnSpPr>
              <a:cxnSpLocks/>
            </p:cNvCxnSpPr>
            <p:nvPr/>
          </p:nvCxnSpPr>
          <p:spPr>
            <a:xfrm rot="5400000" flipV="1">
              <a:off x="8200531" y="-2540674"/>
              <a:ext cx="0" cy="5577653"/>
            </a:xfrm>
            <a:prstGeom prst="line">
              <a:avLst/>
            </a:prstGeom>
            <a:ln>
              <a:solidFill>
                <a:srgbClr val="CFC6A5"/>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663287" y="5023212"/>
            <a:ext cx="8183000" cy="1077218"/>
          </a:xfrm>
          <a:prstGeom prst="rect">
            <a:avLst/>
          </a:prstGeom>
          <a:noFill/>
        </p:spPr>
        <p:txBody>
          <a:bodyPr wrap="square" rtlCol="0">
            <a:spAutoFit/>
          </a:bodyPr>
          <a:lstStyle/>
          <a:p>
            <a:pPr algn="ctr"/>
            <a:r>
              <a:rPr lang="en-US" altLang="ko-KR" sz="3200" dirty="0">
                <a:solidFill>
                  <a:srgbClr val="32669A"/>
                </a:solidFill>
                <a:latin typeface="ParmaPetit" panose="02000506090000020003" pitchFamily="2" charset="0"/>
              </a:rPr>
              <a:t>Applicants who have been denied enrollment previously by a Regional Office</a:t>
            </a:r>
          </a:p>
        </p:txBody>
      </p:sp>
      <p:sp>
        <p:nvSpPr>
          <p:cNvPr id="2" name="TextBox 1">
            <a:extLst>
              <a:ext uri="{FF2B5EF4-FFF2-40B4-BE49-F238E27FC236}">
                <a16:creationId xmlns:a16="http://schemas.microsoft.com/office/drawing/2014/main" id="{9F8D26BA-AEF1-B60C-E2C1-DAD081590140}"/>
              </a:ext>
            </a:extLst>
          </p:cNvPr>
          <p:cNvSpPr txBox="1"/>
          <p:nvPr/>
        </p:nvSpPr>
        <p:spPr>
          <a:xfrm>
            <a:off x="7401442" y="2611092"/>
            <a:ext cx="4399514" cy="830997"/>
          </a:xfrm>
          <a:prstGeom prst="rect">
            <a:avLst/>
          </a:prstGeom>
          <a:noFill/>
        </p:spPr>
        <p:txBody>
          <a:bodyPr wrap="square" rtlCol="0">
            <a:spAutoFit/>
          </a:bodyPr>
          <a:lstStyle/>
          <a:p>
            <a:pPr algn="r"/>
            <a:r>
              <a:rPr lang="en-US" altLang="ko-KR" sz="4800" dirty="0">
                <a:solidFill>
                  <a:schemeClr val="bg1"/>
                </a:solidFill>
                <a:latin typeface="ParmaPetit" panose="02000506090000020003" pitchFamily="2" charset="0"/>
              </a:rPr>
              <a:t>Reapplications</a:t>
            </a:r>
            <a:endParaRPr lang="ko-KR" altLang="en-US" sz="4800" dirty="0">
              <a:solidFill>
                <a:schemeClr val="bg1"/>
              </a:solidFill>
              <a:latin typeface="ParmaPetit" panose="02000506090000020003" pitchFamily="2" charset="0"/>
            </a:endParaRPr>
          </a:p>
        </p:txBody>
      </p:sp>
      <p:sp>
        <p:nvSpPr>
          <p:cNvPr id="20" name="Slide Number Placeholder 5">
            <a:extLst>
              <a:ext uri="{FF2B5EF4-FFF2-40B4-BE49-F238E27FC236}">
                <a16:creationId xmlns:a16="http://schemas.microsoft.com/office/drawing/2014/main" id="{34E70C1F-B859-1605-C413-B4F31F07F697}"/>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40</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36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B765A1-0676-6057-83B1-A06872A1414B}"/>
              </a:ext>
            </a:extLst>
          </p:cNvPr>
          <p:cNvSpPr>
            <a:spLocks noGrp="1"/>
          </p:cNvSpPr>
          <p:nvPr>
            <p:ph type="title"/>
          </p:nvPr>
        </p:nvSpPr>
        <p:spPr/>
        <p:txBody>
          <a:bodyPr/>
          <a:lstStyle/>
          <a:p>
            <a:r>
              <a:rPr lang="en-US" dirty="0"/>
              <a:t>Reapplication of Previously Denied Applicants (PRH Chapter 1: 1.5, R12)</a:t>
            </a:r>
          </a:p>
        </p:txBody>
      </p:sp>
      <p:sp>
        <p:nvSpPr>
          <p:cNvPr id="4" name="Content Placeholder 3">
            <a:extLst>
              <a:ext uri="{FF2B5EF4-FFF2-40B4-BE49-F238E27FC236}">
                <a16:creationId xmlns:a16="http://schemas.microsoft.com/office/drawing/2014/main" id="{F73B2CE0-7898-F5FE-FC53-66C8A87B7124}"/>
              </a:ext>
            </a:extLst>
          </p:cNvPr>
          <p:cNvSpPr>
            <a:spLocks noGrp="1"/>
          </p:cNvSpPr>
          <p:nvPr>
            <p:ph idx="1"/>
          </p:nvPr>
        </p:nvSpPr>
        <p:spPr>
          <a:xfrm>
            <a:off x="838200" y="1825625"/>
            <a:ext cx="5961993" cy="4351338"/>
          </a:xfrm>
        </p:spPr>
        <p:txBody>
          <a:bodyPr>
            <a:normAutofit fontScale="92500"/>
          </a:bodyPr>
          <a:lstStyle/>
          <a:p>
            <a:pPr>
              <a:lnSpc>
                <a:spcPct val="119000"/>
              </a:lnSpc>
            </a:pPr>
            <a:r>
              <a:rPr lang="en-US" dirty="0"/>
              <a:t>Applicants who have been denied admission by a Regional Office due to health care needs exceeding those of basic health care (see Exhibit 2-4) or because the individual poses a direct threat to others may reapply </a:t>
            </a:r>
            <a:r>
              <a:rPr lang="en-US" b="1" dirty="0">
                <a:solidFill>
                  <a:srgbClr val="C00000"/>
                </a:solidFill>
              </a:rPr>
              <a:t>if they provide </a:t>
            </a:r>
            <a:r>
              <a:rPr lang="en-US" b="1" u="sng" dirty="0">
                <a:solidFill>
                  <a:srgbClr val="C00000"/>
                </a:solidFill>
              </a:rPr>
              <a:t>new or updated</a:t>
            </a:r>
            <a:r>
              <a:rPr lang="en-US" b="1" dirty="0">
                <a:solidFill>
                  <a:srgbClr val="C00000"/>
                </a:solidFill>
              </a:rPr>
              <a:t> health- and/or behavior-related documentation.</a:t>
            </a:r>
          </a:p>
        </p:txBody>
      </p:sp>
      <p:sp>
        <p:nvSpPr>
          <p:cNvPr id="2" name="Slide Number Placeholder 1">
            <a:extLst>
              <a:ext uri="{FF2B5EF4-FFF2-40B4-BE49-F238E27FC236}">
                <a16:creationId xmlns:a16="http://schemas.microsoft.com/office/drawing/2014/main" id="{02F55909-4126-E8CC-4CF3-23C7225135B6}"/>
              </a:ext>
            </a:extLst>
          </p:cNvPr>
          <p:cNvSpPr>
            <a:spLocks noGrp="1"/>
          </p:cNvSpPr>
          <p:nvPr>
            <p:ph type="sldNum" sz="quarter" idx="12"/>
          </p:nvPr>
        </p:nvSpPr>
        <p:spPr/>
        <p:txBody>
          <a:bodyPr/>
          <a:lstStyle/>
          <a:p>
            <a:fld id="{147098E8-6532-489D-B40B-6C68F5367833}" type="slidenum">
              <a:rPr lang="ko-KR" altLang="en-US" smtClean="0"/>
              <a:t>41</a:t>
            </a:fld>
            <a:endParaRPr lang="ko-KR" altLang="en-US"/>
          </a:p>
        </p:txBody>
      </p:sp>
      <p:pic>
        <p:nvPicPr>
          <p:cNvPr id="6" name="Picture 5" descr="A doctor showing an x-ray to a child&#10;&#10;Description automatically generated with medium confidence">
            <a:extLst>
              <a:ext uri="{FF2B5EF4-FFF2-40B4-BE49-F238E27FC236}">
                <a16:creationId xmlns:a16="http://schemas.microsoft.com/office/drawing/2014/main" id="{5A00533A-D9B3-9B23-5F14-50E71B1CA9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8500" y="1993326"/>
            <a:ext cx="5143500" cy="3429000"/>
          </a:xfrm>
          <a:prstGeom prst="rect">
            <a:avLst/>
          </a:prstGeom>
        </p:spPr>
      </p:pic>
    </p:spTree>
    <p:extLst>
      <p:ext uri="{BB962C8B-B14F-4D97-AF65-F5344CB8AC3E}">
        <p14:creationId xmlns:p14="http://schemas.microsoft.com/office/powerpoint/2010/main" val="1256804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 picture containing text&#10;&#10;Description automatically generated">
            <a:extLst>
              <a:ext uri="{FF2B5EF4-FFF2-40B4-BE49-F238E27FC236}">
                <a16:creationId xmlns:a16="http://schemas.microsoft.com/office/drawing/2014/main" id="{1CE72D8B-494A-209C-F15A-5B87F51198EC}"/>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18" name="Flowchart: Document 17"/>
          <p:cNvSpPr/>
          <p:nvPr/>
        </p:nvSpPr>
        <p:spPr>
          <a:xfrm rot="5400000">
            <a:off x="8316687" y="653144"/>
            <a:ext cx="2569024" cy="5181600"/>
          </a:xfrm>
          <a:prstGeom prst="flowChartDocumen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55752" y="266218"/>
            <a:ext cx="215444" cy="6449205"/>
            <a:chOff x="155752" y="266218"/>
            <a:chExt cx="215444" cy="6449205"/>
          </a:xfrm>
        </p:grpSpPr>
        <p:sp>
          <p:nvSpPr>
            <p:cNvPr id="10" name="TextBox 9"/>
            <p:cNvSpPr txBox="1"/>
            <p:nvPr/>
          </p:nvSpPr>
          <p:spPr>
            <a:xfrm rot="16200000">
              <a:off x="-200756" y="6143472"/>
              <a:ext cx="928459" cy="215444"/>
            </a:xfrm>
            <a:prstGeom prst="rect">
              <a:avLst/>
            </a:prstGeom>
            <a:noFill/>
          </p:spPr>
          <p:txBody>
            <a:bodyPr wrap="none" rtlCol="0">
              <a:spAutoFit/>
            </a:bodyPr>
            <a:lstStyle/>
            <a:p>
              <a:r>
                <a:rPr lang="en-US" altLang="ko-KR" sz="800" spc="600">
                  <a:solidFill>
                    <a:srgbClr val="768288"/>
                  </a:solidFill>
                  <a:latin typeface="Palatino Linotype" panose="02040502050505030304" pitchFamily="18" charset="0"/>
                </a:rPr>
                <a:t>Policy</a:t>
              </a:r>
              <a:endParaRPr lang="en-US" sz="800" spc="600">
                <a:solidFill>
                  <a:srgbClr val="768288"/>
                </a:solidFill>
                <a:latin typeface="Palatino Linotype" panose="02040502050505030304" pitchFamily="18" charset="0"/>
              </a:endParaRPr>
            </a:p>
          </p:txBody>
        </p:sp>
        <p:cxnSp>
          <p:nvCxnSpPr>
            <p:cNvPr id="11" name="Straight Connector 10"/>
            <p:cNvCxnSpPr>
              <a:stCxn id="10" idx="3"/>
            </p:cNvCxnSpPr>
            <p:nvPr/>
          </p:nvCxnSpPr>
          <p:spPr>
            <a:xfrm flipV="1">
              <a:off x="263473" y="266218"/>
              <a:ext cx="0" cy="5520747"/>
            </a:xfrm>
            <a:prstGeom prst="line">
              <a:avLst/>
            </a:prstGeom>
            <a:ln>
              <a:solidFill>
                <a:srgbClr val="CFC6A5"/>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411704" y="140430"/>
            <a:ext cx="6626980" cy="215444"/>
            <a:chOff x="5411704" y="140430"/>
            <a:chExt cx="6626980" cy="215444"/>
          </a:xfrm>
        </p:grpSpPr>
        <p:sp>
          <p:nvSpPr>
            <p:cNvPr id="13" name="TextBox 12"/>
            <p:cNvSpPr txBox="1"/>
            <p:nvPr/>
          </p:nvSpPr>
          <p:spPr>
            <a:xfrm>
              <a:off x="11110225" y="140430"/>
              <a:ext cx="928459" cy="215444"/>
            </a:xfrm>
            <a:prstGeom prst="rect">
              <a:avLst/>
            </a:prstGeom>
            <a:noFill/>
          </p:spPr>
          <p:txBody>
            <a:bodyPr wrap="none" rtlCol="0">
              <a:spAutoFit/>
            </a:bodyPr>
            <a:lstStyle/>
            <a:p>
              <a:r>
                <a:rPr lang="en-US" altLang="ko-KR" sz="800" spc="600">
                  <a:solidFill>
                    <a:srgbClr val="768288"/>
                  </a:solidFill>
                  <a:latin typeface="Palatino Linotype" panose="02040502050505030304" pitchFamily="18" charset="0"/>
                </a:rPr>
                <a:t>Policy</a:t>
              </a:r>
              <a:endParaRPr lang="en-US" sz="800" spc="600">
                <a:solidFill>
                  <a:srgbClr val="768288"/>
                </a:solidFill>
                <a:latin typeface="Palatino Linotype" panose="02040502050505030304" pitchFamily="18" charset="0"/>
              </a:endParaRPr>
            </a:p>
          </p:txBody>
        </p:sp>
        <p:cxnSp>
          <p:nvCxnSpPr>
            <p:cNvPr id="14" name="Straight Connector 13"/>
            <p:cNvCxnSpPr>
              <a:cxnSpLocks/>
            </p:cNvCxnSpPr>
            <p:nvPr/>
          </p:nvCxnSpPr>
          <p:spPr>
            <a:xfrm rot="5400000" flipV="1">
              <a:off x="8200531" y="-2540674"/>
              <a:ext cx="0" cy="5577653"/>
            </a:xfrm>
            <a:prstGeom prst="line">
              <a:avLst/>
            </a:prstGeom>
            <a:ln>
              <a:solidFill>
                <a:srgbClr val="CFC6A5"/>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663287" y="5023212"/>
            <a:ext cx="8183000" cy="584775"/>
          </a:xfrm>
          <a:prstGeom prst="rect">
            <a:avLst/>
          </a:prstGeom>
          <a:noFill/>
        </p:spPr>
        <p:txBody>
          <a:bodyPr wrap="square" rtlCol="0">
            <a:spAutoFit/>
          </a:bodyPr>
          <a:lstStyle/>
          <a:p>
            <a:pPr algn="ctr"/>
            <a:r>
              <a:rPr lang="en-US" altLang="ko-KR" sz="3200">
                <a:solidFill>
                  <a:srgbClr val="32669A"/>
                </a:solidFill>
                <a:latin typeface="ParmaPetit" panose="02000506090000020003" pitchFamily="2" charset="0"/>
              </a:rPr>
              <a:t>Job Corps Disability and Health Websites</a:t>
            </a:r>
            <a:endParaRPr lang="ko-KR" altLang="en-US" sz="3200">
              <a:solidFill>
                <a:srgbClr val="32669A"/>
              </a:solidFill>
              <a:latin typeface="ParmaPetit" panose="02000506090000020003" pitchFamily="2" charset="0"/>
            </a:endParaRPr>
          </a:p>
        </p:txBody>
      </p:sp>
      <p:sp>
        <p:nvSpPr>
          <p:cNvPr id="2" name="TextBox 1">
            <a:extLst>
              <a:ext uri="{FF2B5EF4-FFF2-40B4-BE49-F238E27FC236}">
                <a16:creationId xmlns:a16="http://schemas.microsoft.com/office/drawing/2014/main" id="{9F8D26BA-AEF1-B60C-E2C1-DAD081590140}"/>
              </a:ext>
            </a:extLst>
          </p:cNvPr>
          <p:cNvSpPr txBox="1"/>
          <p:nvPr/>
        </p:nvSpPr>
        <p:spPr>
          <a:xfrm>
            <a:off x="7401442" y="2611092"/>
            <a:ext cx="4399514" cy="830997"/>
          </a:xfrm>
          <a:prstGeom prst="rect">
            <a:avLst/>
          </a:prstGeom>
          <a:noFill/>
        </p:spPr>
        <p:txBody>
          <a:bodyPr wrap="square" rtlCol="0">
            <a:spAutoFit/>
          </a:bodyPr>
          <a:lstStyle/>
          <a:p>
            <a:pPr algn="r"/>
            <a:r>
              <a:rPr lang="en-US" altLang="ko-KR" sz="4800">
                <a:solidFill>
                  <a:schemeClr val="bg1"/>
                </a:solidFill>
                <a:latin typeface="ParmaPetit" panose="02000506090000020003" pitchFamily="2" charset="0"/>
              </a:rPr>
              <a:t>Resources</a:t>
            </a:r>
            <a:endParaRPr lang="ko-KR" altLang="en-US" sz="4800">
              <a:solidFill>
                <a:schemeClr val="bg1"/>
              </a:solidFill>
              <a:latin typeface="ParmaPetit" panose="02000506090000020003" pitchFamily="2" charset="0"/>
            </a:endParaRPr>
          </a:p>
        </p:txBody>
      </p:sp>
      <p:sp>
        <p:nvSpPr>
          <p:cNvPr id="20" name="Slide Number Placeholder 5">
            <a:extLst>
              <a:ext uri="{FF2B5EF4-FFF2-40B4-BE49-F238E27FC236}">
                <a16:creationId xmlns:a16="http://schemas.microsoft.com/office/drawing/2014/main" id="{34E70C1F-B859-1605-C413-B4F31F07F697}"/>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42</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9870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BC92FD-F30F-0FF1-4D40-E3C72B0C30AF}"/>
              </a:ext>
            </a:extLst>
          </p:cNvPr>
          <p:cNvSpPr>
            <a:spLocks noGrp="1"/>
          </p:cNvSpPr>
          <p:nvPr>
            <p:ph type="title"/>
          </p:nvPr>
        </p:nvSpPr>
        <p:spPr/>
        <p:txBody>
          <a:bodyPr>
            <a:normAutofit/>
          </a:bodyPr>
          <a:lstStyle/>
          <a:p>
            <a:pPr algn="ctr"/>
            <a:r>
              <a:rPr lang="en-US"/>
              <a:t>Job Corps Disability Support Services Website</a:t>
            </a:r>
            <a:br>
              <a:rPr lang="en-US"/>
            </a:br>
            <a:r>
              <a:rPr lang="en-US" sz="2700">
                <a:solidFill>
                  <a:srgbClr val="646267"/>
                </a:solidFill>
              </a:rPr>
              <a:t>https://supportservices.jobcorps.gov/disability/Pages/default.aspx</a:t>
            </a:r>
          </a:p>
        </p:txBody>
      </p:sp>
      <p:sp>
        <p:nvSpPr>
          <p:cNvPr id="4" name="Slide Number Placeholder 3">
            <a:extLst>
              <a:ext uri="{FF2B5EF4-FFF2-40B4-BE49-F238E27FC236}">
                <a16:creationId xmlns:a16="http://schemas.microsoft.com/office/drawing/2014/main" id="{A1A75C60-DB9C-885E-B55D-DA01DCA7BB0F}"/>
              </a:ext>
            </a:extLst>
          </p:cNvPr>
          <p:cNvSpPr>
            <a:spLocks noGrp="1"/>
          </p:cNvSpPr>
          <p:nvPr>
            <p:ph type="sldNum" sz="quarter" idx="12"/>
          </p:nvPr>
        </p:nvSpPr>
        <p:spPr/>
        <p:txBody>
          <a:bodyPr/>
          <a:lstStyle/>
          <a:p>
            <a:fld id="{76569586-4176-472B-BD2E-5ECB0777912A}" type="slidenum">
              <a:rPr lang="en-US" smtClean="0"/>
              <a:t>43</a:t>
            </a:fld>
            <a:endParaRPr lang="en-US"/>
          </a:p>
        </p:txBody>
      </p:sp>
      <p:pic>
        <p:nvPicPr>
          <p:cNvPr id="5" name="Picture 4">
            <a:extLst>
              <a:ext uri="{FF2B5EF4-FFF2-40B4-BE49-F238E27FC236}">
                <a16:creationId xmlns:a16="http://schemas.microsoft.com/office/drawing/2014/main" id="{7E99B3C3-B891-437B-2871-5FA79EAD4DC1}"/>
              </a:ext>
            </a:extLst>
          </p:cNvPr>
          <p:cNvPicPr>
            <a:picLocks noChangeAspect="1"/>
          </p:cNvPicPr>
          <p:nvPr/>
        </p:nvPicPr>
        <p:blipFill>
          <a:blip r:embed="rId3"/>
          <a:stretch>
            <a:fillRect/>
          </a:stretch>
        </p:blipFill>
        <p:spPr>
          <a:xfrm>
            <a:off x="444088" y="1690688"/>
            <a:ext cx="11453730" cy="4658939"/>
          </a:xfrm>
          <a:prstGeom prst="rect">
            <a:avLst/>
          </a:prstGeom>
          <a:ln>
            <a:solidFill>
              <a:schemeClr val="tx1"/>
            </a:solidFill>
          </a:ln>
        </p:spPr>
      </p:pic>
    </p:spTree>
    <p:extLst>
      <p:ext uri="{BB962C8B-B14F-4D97-AF65-F5344CB8AC3E}">
        <p14:creationId xmlns:p14="http://schemas.microsoft.com/office/powerpoint/2010/main" val="3548608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BC92FD-F30F-0FF1-4D40-E3C72B0C30AF}"/>
              </a:ext>
            </a:extLst>
          </p:cNvPr>
          <p:cNvSpPr>
            <a:spLocks noGrp="1"/>
          </p:cNvSpPr>
          <p:nvPr>
            <p:ph type="title"/>
          </p:nvPr>
        </p:nvSpPr>
        <p:spPr/>
        <p:txBody>
          <a:bodyPr>
            <a:normAutofit/>
          </a:bodyPr>
          <a:lstStyle/>
          <a:p>
            <a:pPr algn="ctr"/>
            <a:r>
              <a:rPr lang="en-US"/>
              <a:t>Job Corps Health and Wellness Website</a:t>
            </a:r>
            <a:br>
              <a:rPr lang="en-US"/>
            </a:br>
            <a:r>
              <a:rPr lang="en-US" sz="2700">
                <a:solidFill>
                  <a:srgbClr val="646267"/>
                </a:solidFill>
              </a:rPr>
              <a:t>https://supportservices.jobcorps.gov/health/Pages/default.aspx</a:t>
            </a:r>
          </a:p>
        </p:txBody>
      </p:sp>
      <p:sp>
        <p:nvSpPr>
          <p:cNvPr id="4" name="Slide Number Placeholder 3">
            <a:extLst>
              <a:ext uri="{FF2B5EF4-FFF2-40B4-BE49-F238E27FC236}">
                <a16:creationId xmlns:a16="http://schemas.microsoft.com/office/drawing/2014/main" id="{A1A75C60-DB9C-885E-B55D-DA01DCA7BB0F}"/>
              </a:ext>
            </a:extLst>
          </p:cNvPr>
          <p:cNvSpPr>
            <a:spLocks noGrp="1"/>
          </p:cNvSpPr>
          <p:nvPr>
            <p:ph type="sldNum" sz="quarter" idx="12"/>
          </p:nvPr>
        </p:nvSpPr>
        <p:spPr/>
        <p:txBody>
          <a:bodyPr/>
          <a:lstStyle/>
          <a:p>
            <a:fld id="{76569586-4176-472B-BD2E-5ECB0777912A}" type="slidenum">
              <a:rPr lang="en-US" smtClean="0"/>
              <a:t>44</a:t>
            </a:fld>
            <a:endParaRPr lang="en-US"/>
          </a:p>
        </p:txBody>
      </p:sp>
      <p:pic>
        <p:nvPicPr>
          <p:cNvPr id="8" name="Picture 7">
            <a:extLst>
              <a:ext uri="{FF2B5EF4-FFF2-40B4-BE49-F238E27FC236}">
                <a16:creationId xmlns:a16="http://schemas.microsoft.com/office/drawing/2014/main" id="{99EDB978-CED1-E600-10A1-64E87ABB799F}"/>
              </a:ext>
            </a:extLst>
          </p:cNvPr>
          <p:cNvPicPr>
            <a:picLocks noChangeAspect="1"/>
          </p:cNvPicPr>
          <p:nvPr/>
        </p:nvPicPr>
        <p:blipFill>
          <a:blip r:embed="rId3"/>
          <a:stretch>
            <a:fillRect/>
          </a:stretch>
        </p:blipFill>
        <p:spPr>
          <a:xfrm>
            <a:off x="685800" y="1597074"/>
            <a:ext cx="10820400" cy="4852890"/>
          </a:xfrm>
          <a:prstGeom prst="rect">
            <a:avLst/>
          </a:prstGeom>
        </p:spPr>
      </p:pic>
    </p:spTree>
    <p:extLst>
      <p:ext uri="{BB962C8B-B14F-4D97-AF65-F5344CB8AC3E}">
        <p14:creationId xmlns:p14="http://schemas.microsoft.com/office/powerpoint/2010/main" val="2766957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sitting in a wheelchair reading a book&#10;&#10;Description automatically generated with medium confidence">
            <a:extLst>
              <a:ext uri="{FF2B5EF4-FFF2-40B4-BE49-F238E27FC236}">
                <a16:creationId xmlns:a16="http://schemas.microsoft.com/office/drawing/2014/main" id="{3F57FDF0-CEED-8B75-8E27-B4E2B3BFE5F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7" name="직사각형 6">
            <a:extLst>
              <a:ext uri="{FF2B5EF4-FFF2-40B4-BE49-F238E27FC236}">
                <a16:creationId xmlns:a16="http://schemas.microsoft.com/office/drawing/2014/main" id="{1DF96082-24A6-0D7F-B6DB-D4FB9E6DF7DD}"/>
              </a:ext>
            </a:extLst>
          </p:cNvPr>
          <p:cNvSpPr/>
          <p:nvPr/>
        </p:nvSpPr>
        <p:spPr>
          <a:xfrm>
            <a:off x="0" y="0"/>
            <a:ext cx="12192000" cy="6858000"/>
          </a:xfrm>
          <a:prstGeom prst="rect">
            <a:avLst/>
          </a:prstGeom>
          <a:solidFill>
            <a:srgbClr val="D7D4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2F47BFA2-EE63-518E-40DF-017C835CD09F}"/>
              </a:ext>
            </a:extLst>
          </p:cNvPr>
          <p:cNvSpPr txBox="1"/>
          <p:nvPr/>
        </p:nvSpPr>
        <p:spPr>
          <a:xfrm>
            <a:off x="5842000" y="1093632"/>
            <a:ext cx="6228080" cy="1338828"/>
          </a:xfrm>
          <a:prstGeom prst="rect">
            <a:avLst/>
          </a:prstGeom>
          <a:noFill/>
        </p:spPr>
        <p:txBody>
          <a:bodyPr wrap="square">
            <a:spAutoFit/>
          </a:bodyPr>
          <a:lstStyle/>
          <a:p>
            <a:pPr>
              <a:lnSpc>
                <a:spcPct val="90000"/>
              </a:lnSpc>
            </a:pPr>
            <a:r>
              <a:rPr kumimoji="1" lang="en-US" altLang="ko-Kore-KR" sz="9000">
                <a:solidFill>
                  <a:srgbClr val="32669A"/>
                </a:solidFill>
                <a:latin typeface="+mj-lt"/>
              </a:rPr>
              <a:t>Questions?</a:t>
            </a:r>
            <a:endParaRPr lang="en-US" altLang="ko-KR" sz="9000">
              <a:solidFill>
                <a:srgbClr val="32669A"/>
              </a:solidFill>
              <a:latin typeface="+mj-lt"/>
              <a:ea typeface="Calibri" panose="020F0502020204030204" pitchFamily="34" charset="0"/>
            </a:endParaRPr>
          </a:p>
        </p:txBody>
      </p:sp>
    </p:spTree>
    <p:extLst>
      <p:ext uri="{BB962C8B-B14F-4D97-AF65-F5344CB8AC3E}">
        <p14:creationId xmlns:p14="http://schemas.microsoft.com/office/powerpoint/2010/main" val="2835989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그룹 94">
            <a:extLst>
              <a:ext uri="{FF2B5EF4-FFF2-40B4-BE49-F238E27FC236}">
                <a16:creationId xmlns:a16="http://schemas.microsoft.com/office/drawing/2014/main" id="{11F41742-E493-437D-9916-6C1B4FA800AF}"/>
              </a:ext>
            </a:extLst>
          </p:cNvPr>
          <p:cNvGrpSpPr/>
          <p:nvPr/>
        </p:nvGrpSpPr>
        <p:grpSpPr>
          <a:xfrm>
            <a:off x="1879790" y="1791146"/>
            <a:ext cx="8432418" cy="4359104"/>
            <a:chOff x="728182" y="2136585"/>
            <a:chExt cx="8432418" cy="4359104"/>
          </a:xfrm>
        </p:grpSpPr>
        <p:sp>
          <p:nvSpPr>
            <p:cNvPr id="2" name="직사각형 1">
              <a:extLst>
                <a:ext uri="{FF2B5EF4-FFF2-40B4-BE49-F238E27FC236}">
                  <a16:creationId xmlns:a16="http://schemas.microsoft.com/office/drawing/2014/main" id="{30ED12CE-7A05-49AF-90C8-3D7B7B0462A5}"/>
                </a:ext>
              </a:extLst>
            </p:cNvPr>
            <p:cNvSpPr/>
            <p:nvPr/>
          </p:nvSpPr>
          <p:spPr>
            <a:xfrm>
              <a:off x="734320" y="2136585"/>
              <a:ext cx="2697137" cy="968732"/>
            </a:xfrm>
            <a:prstGeom prst="rec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32669A"/>
                </a:solidFill>
              </a:endParaRPr>
            </a:p>
          </p:txBody>
        </p:sp>
        <p:sp>
          <p:nvSpPr>
            <p:cNvPr id="3" name="직사각형 2">
              <a:extLst>
                <a:ext uri="{FF2B5EF4-FFF2-40B4-BE49-F238E27FC236}">
                  <a16:creationId xmlns:a16="http://schemas.microsoft.com/office/drawing/2014/main" id="{90D375FE-4EE0-44C2-BD60-1906A4B7B259}"/>
                </a:ext>
              </a:extLst>
            </p:cNvPr>
            <p:cNvSpPr/>
            <p:nvPr/>
          </p:nvSpPr>
          <p:spPr>
            <a:xfrm>
              <a:off x="728183" y="3266623"/>
              <a:ext cx="2697137" cy="968732"/>
            </a:xfrm>
            <a:prstGeom prst="rec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32669A"/>
                </a:solidFill>
              </a:endParaRPr>
            </a:p>
          </p:txBody>
        </p:sp>
        <p:grpSp>
          <p:nvGrpSpPr>
            <p:cNvPr id="12" name="그룹 11">
              <a:extLst>
                <a:ext uri="{FF2B5EF4-FFF2-40B4-BE49-F238E27FC236}">
                  <a16:creationId xmlns:a16="http://schemas.microsoft.com/office/drawing/2014/main" id="{D40200D9-98B0-4213-8146-281D4EA1078E}"/>
                </a:ext>
              </a:extLst>
            </p:cNvPr>
            <p:cNvGrpSpPr/>
            <p:nvPr/>
          </p:nvGrpSpPr>
          <p:grpSpPr>
            <a:xfrm>
              <a:off x="3586618" y="2136585"/>
              <a:ext cx="2709411" cy="3230951"/>
              <a:chOff x="215043" y="2136586"/>
              <a:chExt cx="2444291" cy="2914797"/>
            </a:xfrm>
          </p:grpSpPr>
          <p:sp>
            <p:nvSpPr>
              <p:cNvPr id="13" name="직사각형 12">
                <a:extLst>
                  <a:ext uri="{FF2B5EF4-FFF2-40B4-BE49-F238E27FC236}">
                    <a16:creationId xmlns:a16="http://schemas.microsoft.com/office/drawing/2014/main" id="{316EB487-E22D-4E93-A3BA-D1441BF5E8B9}"/>
                  </a:ext>
                </a:extLst>
              </p:cNvPr>
              <p:cNvSpPr/>
              <p:nvPr/>
            </p:nvSpPr>
            <p:spPr>
              <a:xfrm>
                <a:off x="226116" y="2136586"/>
                <a:ext cx="2433218" cy="873940"/>
              </a:xfrm>
              <a:prstGeom prst="rect">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a:extLst>
                  <a:ext uri="{FF2B5EF4-FFF2-40B4-BE49-F238E27FC236}">
                    <a16:creationId xmlns:a16="http://schemas.microsoft.com/office/drawing/2014/main" id="{DD4684ED-3AE7-41F8-997E-7EE556EC7CED}"/>
                  </a:ext>
                </a:extLst>
              </p:cNvPr>
              <p:cNvSpPr/>
              <p:nvPr/>
            </p:nvSpPr>
            <p:spPr>
              <a:xfrm>
                <a:off x="226117" y="3156048"/>
                <a:ext cx="2433217" cy="873940"/>
              </a:xfrm>
              <a:prstGeom prst="rect">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14">
                <a:extLst>
                  <a:ext uri="{FF2B5EF4-FFF2-40B4-BE49-F238E27FC236}">
                    <a16:creationId xmlns:a16="http://schemas.microsoft.com/office/drawing/2014/main" id="{9BD10452-DF65-43A8-B9C6-511E2378311C}"/>
                  </a:ext>
                </a:extLst>
              </p:cNvPr>
              <p:cNvSpPr/>
              <p:nvPr/>
            </p:nvSpPr>
            <p:spPr>
              <a:xfrm>
                <a:off x="215043" y="4177443"/>
                <a:ext cx="2433216" cy="873940"/>
              </a:xfrm>
              <a:prstGeom prst="rect">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9" name="그룹 18">
              <a:extLst>
                <a:ext uri="{FF2B5EF4-FFF2-40B4-BE49-F238E27FC236}">
                  <a16:creationId xmlns:a16="http://schemas.microsoft.com/office/drawing/2014/main" id="{78F93498-C048-47E7-8B7E-E64A2065309C}"/>
                </a:ext>
              </a:extLst>
            </p:cNvPr>
            <p:cNvGrpSpPr/>
            <p:nvPr/>
          </p:nvGrpSpPr>
          <p:grpSpPr>
            <a:xfrm>
              <a:off x="6463463" y="2136585"/>
              <a:ext cx="2697137" cy="4359104"/>
              <a:chOff x="-394064" y="2136586"/>
              <a:chExt cx="2433218" cy="3932559"/>
            </a:xfrm>
          </p:grpSpPr>
          <p:sp>
            <p:nvSpPr>
              <p:cNvPr id="20" name="직사각형 19">
                <a:extLst>
                  <a:ext uri="{FF2B5EF4-FFF2-40B4-BE49-F238E27FC236}">
                    <a16:creationId xmlns:a16="http://schemas.microsoft.com/office/drawing/2014/main" id="{D7927778-6CF5-4DB0-9F5F-56AC898AB6BF}"/>
                  </a:ext>
                </a:extLst>
              </p:cNvPr>
              <p:cNvSpPr/>
              <p:nvPr/>
            </p:nvSpPr>
            <p:spPr>
              <a:xfrm>
                <a:off x="-394064" y="2136586"/>
                <a:ext cx="2433218" cy="8739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직사각형 20">
                <a:extLst>
                  <a:ext uri="{FF2B5EF4-FFF2-40B4-BE49-F238E27FC236}">
                    <a16:creationId xmlns:a16="http://schemas.microsoft.com/office/drawing/2014/main" id="{47FB3CAA-BF16-42D9-9EEB-F67452D159A6}"/>
                  </a:ext>
                </a:extLst>
              </p:cNvPr>
              <p:cNvSpPr/>
              <p:nvPr/>
            </p:nvSpPr>
            <p:spPr>
              <a:xfrm>
                <a:off x="-394064" y="3156048"/>
                <a:ext cx="2433216" cy="8739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직사각형 21">
                <a:extLst>
                  <a:ext uri="{FF2B5EF4-FFF2-40B4-BE49-F238E27FC236}">
                    <a16:creationId xmlns:a16="http://schemas.microsoft.com/office/drawing/2014/main" id="{3FFA77D5-AD49-45FC-B249-BB5E2F093085}"/>
                  </a:ext>
                </a:extLst>
              </p:cNvPr>
              <p:cNvSpPr/>
              <p:nvPr/>
            </p:nvSpPr>
            <p:spPr>
              <a:xfrm>
                <a:off x="-394063" y="4177443"/>
                <a:ext cx="2433215" cy="8739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직사각형 21">
                <a:extLst>
                  <a:ext uri="{FF2B5EF4-FFF2-40B4-BE49-F238E27FC236}">
                    <a16:creationId xmlns:a16="http://schemas.microsoft.com/office/drawing/2014/main" id="{F3840899-8994-A9B8-F9AD-80B12DC3F594}"/>
                  </a:ext>
                </a:extLst>
              </p:cNvPr>
              <p:cNvSpPr/>
              <p:nvPr/>
            </p:nvSpPr>
            <p:spPr>
              <a:xfrm>
                <a:off x="-394064" y="5195205"/>
                <a:ext cx="2433215" cy="8739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1" name="TextBox 30">
              <a:extLst>
                <a:ext uri="{FF2B5EF4-FFF2-40B4-BE49-F238E27FC236}">
                  <a16:creationId xmlns:a16="http://schemas.microsoft.com/office/drawing/2014/main" id="{178DD805-AC91-4A5E-8EB9-7CB177D77856}"/>
                </a:ext>
              </a:extLst>
            </p:cNvPr>
            <p:cNvSpPr txBox="1"/>
            <p:nvPr/>
          </p:nvSpPr>
          <p:spPr>
            <a:xfrm>
              <a:off x="728182" y="2305579"/>
              <a:ext cx="2690999" cy="646331"/>
            </a:xfrm>
            <a:prstGeom prst="rect">
              <a:avLst/>
            </a:prstGeom>
            <a:noFill/>
          </p:spPr>
          <p:txBody>
            <a:bodyPr wrap="square" rtlCol="0">
              <a:spAutoFit/>
            </a:bodyPr>
            <a:lstStyle/>
            <a:p>
              <a:pPr algn="ctr"/>
              <a:r>
                <a:rPr lang="en-US" altLang="ko-KR" b="1" dirty="0">
                  <a:solidFill>
                    <a:schemeClr val="bg1"/>
                  </a:solidFill>
                </a:rPr>
                <a:t>Eligibility Review Due to New Information</a:t>
              </a:r>
              <a:endParaRPr lang="ko-KR" altLang="en-US" b="1" dirty="0">
                <a:solidFill>
                  <a:schemeClr val="bg1"/>
                </a:solidFill>
              </a:endParaRPr>
            </a:p>
          </p:txBody>
        </p:sp>
        <p:sp>
          <p:nvSpPr>
            <p:cNvPr id="58" name="TextBox 57">
              <a:extLst>
                <a:ext uri="{FF2B5EF4-FFF2-40B4-BE49-F238E27FC236}">
                  <a16:creationId xmlns:a16="http://schemas.microsoft.com/office/drawing/2014/main" id="{EBB2C615-5EED-4FDF-AB40-3301D3EEE619}"/>
                </a:ext>
              </a:extLst>
            </p:cNvPr>
            <p:cNvSpPr txBox="1"/>
            <p:nvPr/>
          </p:nvSpPr>
          <p:spPr>
            <a:xfrm>
              <a:off x="3703228" y="2436285"/>
              <a:ext cx="2463914" cy="369332"/>
            </a:xfrm>
            <a:prstGeom prst="rect">
              <a:avLst/>
            </a:prstGeom>
            <a:noFill/>
          </p:spPr>
          <p:txBody>
            <a:bodyPr wrap="square" rtlCol="0">
              <a:spAutoFit/>
            </a:bodyPr>
            <a:lstStyle/>
            <a:p>
              <a:pPr algn="ctr"/>
              <a:r>
                <a:rPr lang="en-US" altLang="ko-KR" b="1">
                  <a:solidFill>
                    <a:schemeClr val="bg1"/>
                  </a:solidFill>
                </a:rPr>
                <a:t>Health Care Needs</a:t>
              </a:r>
              <a:endParaRPr lang="ko-KR" altLang="en-US" b="1">
                <a:solidFill>
                  <a:schemeClr val="bg1"/>
                </a:solidFill>
              </a:endParaRPr>
            </a:p>
          </p:txBody>
        </p:sp>
        <p:sp>
          <p:nvSpPr>
            <p:cNvPr id="8" name="TextBox 7">
              <a:extLst>
                <a:ext uri="{FF2B5EF4-FFF2-40B4-BE49-F238E27FC236}">
                  <a16:creationId xmlns:a16="http://schemas.microsoft.com/office/drawing/2014/main" id="{331D5140-225F-5C99-32F3-894D8912560D}"/>
                </a:ext>
              </a:extLst>
            </p:cNvPr>
            <p:cNvSpPr txBox="1"/>
            <p:nvPr/>
          </p:nvSpPr>
          <p:spPr>
            <a:xfrm>
              <a:off x="728183" y="3427824"/>
              <a:ext cx="2690999" cy="646331"/>
            </a:xfrm>
            <a:prstGeom prst="rect">
              <a:avLst/>
            </a:prstGeom>
            <a:noFill/>
          </p:spPr>
          <p:txBody>
            <a:bodyPr wrap="square" rtlCol="0">
              <a:spAutoFit/>
            </a:bodyPr>
            <a:lstStyle/>
            <a:p>
              <a:pPr algn="ctr"/>
              <a:r>
                <a:rPr lang="en-US" altLang="ko-KR" b="1">
                  <a:solidFill>
                    <a:schemeClr val="bg1"/>
                  </a:solidFill>
                </a:rPr>
                <a:t>Eligibility Review Due to Disability Status</a:t>
              </a:r>
              <a:endParaRPr lang="ko-KR" altLang="en-US" b="1">
                <a:solidFill>
                  <a:schemeClr val="bg1"/>
                </a:solidFill>
              </a:endParaRPr>
            </a:p>
          </p:txBody>
        </p:sp>
        <p:sp>
          <p:nvSpPr>
            <p:cNvPr id="9" name="TextBox 8">
              <a:extLst>
                <a:ext uri="{FF2B5EF4-FFF2-40B4-BE49-F238E27FC236}">
                  <a16:creationId xmlns:a16="http://schemas.microsoft.com/office/drawing/2014/main" id="{FC750567-96EF-9FE4-FF88-0CD99099F4D5}"/>
                </a:ext>
              </a:extLst>
            </p:cNvPr>
            <p:cNvSpPr txBox="1"/>
            <p:nvPr/>
          </p:nvSpPr>
          <p:spPr>
            <a:xfrm>
              <a:off x="3703228" y="3427824"/>
              <a:ext cx="2463914" cy="646331"/>
            </a:xfrm>
            <a:prstGeom prst="rect">
              <a:avLst/>
            </a:prstGeom>
            <a:noFill/>
          </p:spPr>
          <p:txBody>
            <a:bodyPr wrap="square" rtlCol="0">
              <a:spAutoFit/>
            </a:bodyPr>
            <a:lstStyle/>
            <a:p>
              <a:pPr algn="ctr"/>
              <a:r>
                <a:rPr lang="en-US" altLang="ko-KR" b="1">
                  <a:solidFill>
                    <a:schemeClr val="bg1"/>
                  </a:solidFill>
                </a:rPr>
                <a:t>Health Care Needs – Alternate Center</a:t>
              </a:r>
              <a:endParaRPr lang="ko-KR" altLang="en-US" b="1">
                <a:solidFill>
                  <a:schemeClr val="bg1"/>
                </a:solidFill>
              </a:endParaRPr>
            </a:p>
          </p:txBody>
        </p:sp>
        <p:sp>
          <p:nvSpPr>
            <p:cNvPr id="11" name="TextBox 10">
              <a:extLst>
                <a:ext uri="{FF2B5EF4-FFF2-40B4-BE49-F238E27FC236}">
                  <a16:creationId xmlns:a16="http://schemas.microsoft.com/office/drawing/2014/main" id="{1863F641-1319-04B5-6DCF-A30B170EADC5}"/>
                </a:ext>
              </a:extLst>
            </p:cNvPr>
            <p:cNvSpPr txBox="1"/>
            <p:nvPr/>
          </p:nvSpPr>
          <p:spPr>
            <a:xfrm>
              <a:off x="6580073" y="2297786"/>
              <a:ext cx="2463914" cy="646331"/>
            </a:xfrm>
            <a:prstGeom prst="rect">
              <a:avLst/>
            </a:prstGeom>
            <a:noFill/>
          </p:spPr>
          <p:txBody>
            <a:bodyPr wrap="square" rtlCol="0">
              <a:spAutoFit/>
            </a:bodyPr>
            <a:lstStyle/>
            <a:p>
              <a:pPr algn="ctr"/>
              <a:r>
                <a:rPr lang="en-US" altLang="ko-KR" b="1">
                  <a:solidFill>
                    <a:schemeClr val="bg1"/>
                  </a:solidFill>
                </a:rPr>
                <a:t>Withdrawal of Application</a:t>
              </a:r>
              <a:endParaRPr lang="ko-KR" altLang="en-US" b="1">
                <a:solidFill>
                  <a:schemeClr val="bg1"/>
                </a:solidFill>
              </a:endParaRPr>
            </a:p>
          </p:txBody>
        </p:sp>
        <p:sp>
          <p:nvSpPr>
            <p:cNvPr id="27" name="TextBox 26">
              <a:extLst>
                <a:ext uri="{FF2B5EF4-FFF2-40B4-BE49-F238E27FC236}">
                  <a16:creationId xmlns:a16="http://schemas.microsoft.com/office/drawing/2014/main" id="{A5705088-ADF9-DDFE-0473-E254DAEC5C37}"/>
                </a:ext>
              </a:extLst>
            </p:cNvPr>
            <p:cNvSpPr txBox="1"/>
            <p:nvPr/>
          </p:nvSpPr>
          <p:spPr>
            <a:xfrm>
              <a:off x="6580073" y="4560005"/>
              <a:ext cx="2463914" cy="646331"/>
            </a:xfrm>
            <a:prstGeom prst="rect">
              <a:avLst/>
            </a:prstGeom>
            <a:noFill/>
          </p:spPr>
          <p:txBody>
            <a:bodyPr wrap="square" rtlCol="0">
              <a:spAutoFit/>
            </a:bodyPr>
            <a:lstStyle/>
            <a:p>
              <a:pPr algn="ctr"/>
              <a:r>
                <a:rPr lang="en-US" altLang="ko-KR" b="1">
                  <a:solidFill>
                    <a:schemeClr val="bg1"/>
                  </a:solidFill>
                </a:rPr>
                <a:t>Residential Settings or Hospitalization</a:t>
              </a:r>
              <a:endParaRPr lang="ko-KR" altLang="en-US" b="1">
                <a:solidFill>
                  <a:schemeClr val="bg1"/>
                </a:solidFill>
              </a:endParaRPr>
            </a:p>
          </p:txBody>
        </p:sp>
        <p:sp>
          <p:nvSpPr>
            <p:cNvPr id="41" name="TextBox 40">
              <a:extLst>
                <a:ext uri="{FF2B5EF4-FFF2-40B4-BE49-F238E27FC236}">
                  <a16:creationId xmlns:a16="http://schemas.microsoft.com/office/drawing/2014/main" id="{6F48AB8C-0CC4-947A-94DC-57F4B46090CC}"/>
                </a:ext>
              </a:extLst>
            </p:cNvPr>
            <p:cNvSpPr txBox="1"/>
            <p:nvPr/>
          </p:nvSpPr>
          <p:spPr>
            <a:xfrm>
              <a:off x="6580072" y="5683906"/>
              <a:ext cx="2463914" cy="646331"/>
            </a:xfrm>
            <a:prstGeom prst="rect">
              <a:avLst/>
            </a:prstGeom>
            <a:noFill/>
          </p:spPr>
          <p:txBody>
            <a:bodyPr wrap="square" rtlCol="0">
              <a:spAutoFit/>
            </a:bodyPr>
            <a:lstStyle/>
            <a:p>
              <a:pPr algn="ctr"/>
              <a:r>
                <a:rPr lang="en-US" altLang="ko-KR" b="1">
                  <a:solidFill>
                    <a:schemeClr val="bg1"/>
                  </a:solidFill>
                </a:rPr>
                <a:t>Error in Initial </a:t>
              </a:r>
            </a:p>
            <a:p>
              <a:pPr algn="ctr"/>
              <a:r>
                <a:rPr lang="en-US" altLang="ko-KR" b="1">
                  <a:solidFill>
                    <a:schemeClr val="bg1"/>
                  </a:solidFill>
                </a:rPr>
                <a:t>Eligibility Review</a:t>
              </a:r>
              <a:endParaRPr lang="ko-KR" altLang="en-US" b="1">
                <a:solidFill>
                  <a:schemeClr val="bg1"/>
                </a:solidFill>
              </a:endParaRPr>
            </a:p>
          </p:txBody>
        </p:sp>
        <p:sp>
          <p:nvSpPr>
            <p:cNvPr id="42" name="TextBox 41">
              <a:extLst>
                <a:ext uri="{FF2B5EF4-FFF2-40B4-BE49-F238E27FC236}">
                  <a16:creationId xmlns:a16="http://schemas.microsoft.com/office/drawing/2014/main" id="{1FDF7392-CB4B-A138-6539-E96583AE6D13}"/>
                </a:ext>
              </a:extLst>
            </p:cNvPr>
            <p:cNvSpPr txBox="1"/>
            <p:nvPr/>
          </p:nvSpPr>
          <p:spPr>
            <a:xfrm>
              <a:off x="3703228" y="4560004"/>
              <a:ext cx="2463914" cy="646331"/>
            </a:xfrm>
            <a:prstGeom prst="rect">
              <a:avLst/>
            </a:prstGeom>
            <a:noFill/>
          </p:spPr>
          <p:txBody>
            <a:bodyPr wrap="square" rtlCol="0">
              <a:spAutoFit/>
            </a:bodyPr>
            <a:lstStyle/>
            <a:p>
              <a:pPr algn="ctr"/>
              <a:r>
                <a:rPr lang="en-US" altLang="ko-KR" b="1">
                  <a:solidFill>
                    <a:schemeClr val="bg1"/>
                  </a:solidFill>
                </a:rPr>
                <a:t>Direct Threat</a:t>
              </a:r>
            </a:p>
            <a:p>
              <a:pPr algn="ctr"/>
              <a:r>
                <a:rPr lang="en-US" altLang="ko-KR" b="1">
                  <a:solidFill>
                    <a:schemeClr val="bg1"/>
                  </a:solidFill>
                </a:rPr>
                <a:t>to Others</a:t>
              </a:r>
              <a:endParaRPr lang="ko-KR" altLang="en-US" b="1">
                <a:solidFill>
                  <a:schemeClr val="bg1"/>
                </a:solidFill>
              </a:endParaRPr>
            </a:p>
          </p:txBody>
        </p:sp>
        <p:sp>
          <p:nvSpPr>
            <p:cNvPr id="43" name="TextBox 42">
              <a:extLst>
                <a:ext uri="{FF2B5EF4-FFF2-40B4-BE49-F238E27FC236}">
                  <a16:creationId xmlns:a16="http://schemas.microsoft.com/office/drawing/2014/main" id="{7B435D78-1146-C209-7820-1DC56413E151}"/>
                </a:ext>
              </a:extLst>
            </p:cNvPr>
            <p:cNvSpPr txBox="1"/>
            <p:nvPr/>
          </p:nvSpPr>
          <p:spPr>
            <a:xfrm>
              <a:off x="6580072" y="3451273"/>
              <a:ext cx="2463914" cy="646331"/>
            </a:xfrm>
            <a:prstGeom prst="rect">
              <a:avLst/>
            </a:prstGeom>
            <a:noFill/>
          </p:spPr>
          <p:txBody>
            <a:bodyPr wrap="square" rtlCol="0">
              <a:spAutoFit/>
            </a:bodyPr>
            <a:lstStyle/>
            <a:p>
              <a:pPr algn="ctr"/>
              <a:r>
                <a:rPr lang="en-US" altLang="ko-KR" b="1">
                  <a:solidFill>
                    <a:schemeClr val="bg1"/>
                  </a:solidFill>
                </a:rPr>
                <a:t>Incomplete Application</a:t>
              </a:r>
              <a:endParaRPr lang="ko-KR" altLang="en-US" b="1">
                <a:solidFill>
                  <a:schemeClr val="bg1"/>
                </a:solidFill>
              </a:endParaRPr>
            </a:p>
          </p:txBody>
        </p:sp>
      </p:grpSp>
      <p:sp>
        <p:nvSpPr>
          <p:cNvPr id="93" name="TextBox 92">
            <a:extLst>
              <a:ext uri="{FF2B5EF4-FFF2-40B4-BE49-F238E27FC236}">
                <a16:creationId xmlns:a16="http://schemas.microsoft.com/office/drawing/2014/main" id="{C3D58C8B-D65D-431B-9A66-A5BBFD2C8377}"/>
              </a:ext>
            </a:extLst>
          </p:cNvPr>
          <p:cNvSpPr txBox="1"/>
          <p:nvPr/>
        </p:nvSpPr>
        <p:spPr>
          <a:xfrm>
            <a:off x="1585901" y="797544"/>
            <a:ext cx="9020199" cy="646331"/>
          </a:xfrm>
          <a:prstGeom prst="rect">
            <a:avLst/>
          </a:prstGeom>
          <a:noFill/>
        </p:spPr>
        <p:txBody>
          <a:bodyPr wrap="square" rtlCol="0">
            <a:spAutoFit/>
          </a:bodyPr>
          <a:lstStyle/>
          <a:p>
            <a:pPr algn="ctr"/>
            <a:r>
              <a:rPr lang="en-US" altLang="ko-KR" sz="3600">
                <a:latin typeface="Arial" panose="020B0604020202020204" pitchFamily="34" charset="0"/>
                <a:cs typeface="Arial" panose="020B0604020202020204" pitchFamily="34" charset="0"/>
              </a:rPr>
              <a:t>Application </a:t>
            </a:r>
            <a:r>
              <a:rPr lang="en-US" altLang="ko-KR" sz="3600">
                <a:solidFill>
                  <a:srgbClr val="32669A"/>
                </a:solidFill>
                <a:latin typeface="Arial" panose="020B0604020202020204" pitchFamily="34" charset="0"/>
                <a:cs typeface="Arial" panose="020B0604020202020204" pitchFamily="34" charset="0"/>
              </a:rPr>
              <a:t>Outcomes</a:t>
            </a:r>
            <a:endParaRPr lang="ko-KR" altLang="en-US" sz="3600">
              <a:solidFill>
                <a:srgbClr val="32669A"/>
              </a:solidFill>
              <a:latin typeface="Arial" panose="020B0604020202020204" pitchFamily="34" charset="0"/>
              <a:cs typeface="Arial" panose="020B0604020202020204" pitchFamily="34" charset="0"/>
            </a:endParaRPr>
          </a:p>
        </p:txBody>
      </p:sp>
      <p:sp>
        <p:nvSpPr>
          <p:cNvPr id="45" name="Slide Number Placeholder 5">
            <a:extLst>
              <a:ext uri="{FF2B5EF4-FFF2-40B4-BE49-F238E27FC236}">
                <a16:creationId xmlns:a16="http://schemas.microsoft.com/office/drawing/2014/main" id="{57C850FE-D8F5-ACCD-D12D-F4E9D3FA00A6}"/>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5</a:t>
            </a:fld>
            <a:endParaRPr lang="en-US" sz="1200">
              <a:latin typeface="Arial" panose="020B0604020202020204" pitchFamily="34" charset="0"/>
              <a:cs typeface="Arial" panose="020B0604020202020204" pitchFamily="34" charset="0"/>
            </a:endParaRPr>
          </a:p>
        </p:txBody>
      </p:sp>
      <p:sp>
        <p:nvSpPr>
          <p:cNvPr id="4" name="Arrow: Curved Left 3">
            <a:extLst>
              <a:ext uri="{FF2B5EF4-FFF2-40B4-BE49-F238E27FC236}">
                <a16:creationId xmlns:a16="http://schemas.microsoft.com/office/drawing/2014/main" id="{0D79B422-CBE4-7688-5E45-7CDDF6CAC3F2}"/>
              </a:ext>
            </a:extLst>
          </p:cNvPr>
          <p:cNvSpPr/>
          <p:nvPr/>
        </p:nvSpPr>
        <p:spPr>
          <a:xfrm flipV="1">
            <a:off x="10312203" y="3105834"/>
            <a:ext cx="1170741" cy="1540983"/>
          </a:xfrm>
          <a:prstGeom prst="curvedLeftArrow">
            <a:avLst/>
          </a:prstGeom>
          <a:solidFill>
            <a:srgbClr val="32669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2202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76269" y="691384"/>
            <a:ext cx="8628607" cy="646331"/>
          </a:xfrm>
          <a:prstGeom prst="rect">
            <a:avLst/>
          </a:prstGeom>
          <a:noFill/>
        </p:spPr>
        <p:txBody>
          <a:bodyPr wrap="square" rtlCol="0">
            <a:spAutoFit/>
          </a:bodyPr>
          <a:lstStyle/>
          <a:p>
            <a:r>
              <a:rPr lang="en-US" sz="3600">
                <a:latin typeface="Arial" panose="020B0604020202020204" pitchFamily="34" charset="0"/>
                <a:cs typeface="Arial" panose="020B0604020202020204" pitchFamily="34" charset="0"/>
              </a:rPr>
              <a:t>Eligibility Review </a:t>
            </a:r>
            <a:r>
              <a:rPr lang="en-US" sz="3600">
                <a:solidFill>
                  <a:srgbClr val="32669A"/>
                </a:solidFill>
                <a:latin typeface="Arial" panose="020B0604020202020204" pitchFamily="34" charset="0"/>
                <a:cs typeface="Arial" panose="020B0604020202020204" pitchFamily="34" charset="0"/>
              </a:rPr>
              <a:t>Due to New Information</a:t>
            </a:r>
          </a:p>
        </p:txBody>
      </p:sp>
      <p:sp>
        <p:nvSpPr>
          <p:cNvPr id="23" name="TextBox 22">
            <a:extLst>
              <a:ext uri="{FF2B5EF4-FFF2-40B4-BE49-F238E27FC236}">
                <a16:creationId xmlns:a16="http://schemas.microsoft.com/office/drawing/2014/main" id="{99226541-6F21-4CD7-8FC7-CB5C059C539E}"/>
              </a:ext>
            </a:extLst>
          </p:cNvPr>
          <p:cNvSpPr txBox="1"/>
          <p:nvPr/>
        </p:nvSpPr>
        <p:spPr>
          <a:xfrm>
            <a:off x="3084422" y="1653457"/>
            <a:ext cx="7994749" cy="1537985"/>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800" dirty="0"/>
              <a:t>Center applicant file review teams may only revisit the determination that an applicant is qualified for admission (i.e., an applicant’s eligibility status) if: </a:t>
            </a: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Rectangle 12">
            <a:extLst>
              <a:ext uri="{FF2B5EF4-FFF2-40B4-BE49-F238E27FC236}">
                <a16:creationId xmlns:a16="http://schemas.microsoft.com/office/drawing/2014/main" id="{E1C81B43-9704-4544-B441-38949DEE9B90}"/>
              </a:ext>
            </a:extLst>
          </p:cNvPr>
          <p:cNvSpPr/>
          <p:nvPr/>
        </p:nvSpPr>
        <p:spPr>
          <a:xfrm>
            <a:off x="171738" y="5147920"/>
            <a:ext cx="2441358" cy="7596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AB0CD6-4F01-32C3-31D0-C6C391DD1DE0}"/>
              </a:ext>
            </a:extLst>
          </p:cNvPr>
          <p:cNvSpPr txBox="1"/>
          <p:nvPr/>
        </p:nvSpPr>
        <p:spPr>
          <a:xfrm>
            <a:off x="337722" y="5343075"/>
            <a:ext cx="2109390" cy="369332"/>
          </a:xfrm>
          <a:prstGeom prst="rect">
            <a:avLst/>
          </a:prstGeom>
          <a:noFill/>
        </p:spPr>
        <p:txBody>
          <a:bodyPr wrap="square" rtlCol="0">
            <a:spAutoFit/>
          </a:bodyPr>
          <a:lstStyle/>
          <a:p>
            <a:pPr algn="ctr"/>
            <a:r>
              <a:rPr lang="en-US">
                <a:solidFill>
                  <a:schemeClr val="bg1"/>
                </a:solidFill>
              </a:rPr>
              <a:t>PRH 1:1.5(R1)(a) </a:t>
            </a:r>
          </a:p>
        </p:txBody>
      </p:sp>
      <p:pic>
        <p:nvPicPr>
          <p:cNvPr id="14" name="Picture 13" descr="A person working on her computer&#10;&#10;Description automatically generated with low confidence">
            <a:extLst>
              <a:ext uri="{FF2B5EF4-FFF2-40B4-BE49-F238E27FC236}">
                <a16:creationId xmlns:a16="http://schemas.microsoft.com/office/drawing/2014/main" id="{4F283CCA-5724-FF1E-5214-1DAF7A53A2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738" y="1429881"/>
            <a:ext cx="2441358" cy="3668358"/>
          </a:xfrm>
          <a:prstGeom prst="rect">
            <a:avLst/>
          </a:prstGeom>
        </p:spPr>
      </p:pic>
      <p:sp>
        <p:nvSpPr>
          <p:cNvPr id="3" name="Slide Number Placeholder 5">
            <a:extLst>
              <a:ext uri="{FF2B5EF4-FFF2-40B4-BE49-F238E27FC236}">
                <a16:creationId xmlns:a16="http://schemas.microsoft.com/office/drawing/2014/main" id="{6C6B0582-B3E0-8F3D-E308-4D65A65EDBE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6</a:t>
            </a:fld>
            <a:endParaRPr lang="en-US" sz="120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4854653-FC1F-18D5-4839-C707D8050AA9}"/>
              </a:ext>
            </a:extLst>
          </p:cNvPr>
          <p:cNvSpPr/>
          <p:nvPr/>
        </p:nvSpPr>
        <p:spPr>
          <a:xfrm>
            <a:off x="3248086" y="3429000"/>
            <a:ext cx="3832550" cy="29273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4300" lvl="1" algn="ctr">
              <a:lnSpc>
                <a:spcPct val="114000"/>
              </a:lnSpc>
              <a:spcBef>
                <a:spcPts val="600"/>
              </a:spcBef>
              <a:buClr>
                <a:schemeClr val="accent1"/>
              </a:buClr>
              <a:tabLst>
                <a:tab pos="3657600" algn="l"/>
              </a:tabLst>
            </a:pPr>
            <a:r>
              <a:rPr lang="en-US" sz="2000" dirty="0">
                <a:solidFill>
                  <a:schemeClr val="bg1"/>
                </a:solidFill>
              </a:rPr>
              <a:t>There is new information presented that Admissions Services staff </a:t>
            </a:r>
            <a:r>
              <a:rPr lang="en-US" sz="2000" b="1" u="sng" dirty="0">
                <a:solidFill>
                  <a:schemeClr val="bg1"/>
                </a:solidFill>
              </a:rPr>
              <a:t>could not have reasonably known</a:t>
            </a:r>
            <a:r>
              <a:rPr lang="en-US" sz="2000" b="1" dirty="0">
                <a:solidFill>
                  <a:schemeClr val="bg1"/>
                </a:solidFill>
              </a:rPr>
              <a:t> </a:t>
            </a:r>
            <a:r>
              <a:rPr lang="en-US" sz="2000" dirty="0">
                <a:solidFill>
                  <a:schemeClr val="bg1"/>
                </a:solidFill>
              </a:rPr>
              <a:t>at the time the applicant’s qualification for admission was established.</a:t>
            </a:r>
          </a:p>
        </p:txBody>
      </p:sp>
      <p:sp>
        <p:nvSpPr>
          <p:cNvPr id="5" name="Rectangle 4">
            <a:extLst>
              <a:ext uri="{FF2B5EF4-FFF2-40B4-BE49-F238E27FC236}">
                <a16:creationId xmlns:a16="http://schemas.microsoft.com/office/drawing/2014/main" id="{6F866768-12EE-C1FD-27C8-CB3038923765}"/>
              </a:ext>
            </a:extLst>
          </p:cNvPr>
          <p:cNvSpPr/>
          <p:nvPr/>
        </p:nvSpPr>
        <p:spPr>
          <a:xfrm>
            <a:off x="7246620" y="3429000"/>
            <a:ext cx="3832551" cy="29273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lvl="1" algn="ctr">
              <a:lnSpc>
                <a:spcPct val="114000"/>
              </a:lnSpc>
              <a:spcBef>
                <a:spcPts val="600"/>
              </a:spcBef>
              <a:buClr>
                <a:schemeClr val="accent1"/>
              </a:buClr>
              <a:buFont typeface="Wingdings" panose="05000000000000000000" pitchFamily="2" charset="2"/>
              <a:buChar char="§"/>
            </a:pPr>
            <a:r>
              <a:rPr lang="en-US" sz="2000" dirty="0">
                <a:solidFill>
                  <a:schemeClr val="bg1"/>
                </a:solidFill>
              </a:rPr>
              <a:t>The new information indicates that the applicant offered enrollment </a:t>
            </a:r>
            <a:r>
              <a:rPr lang="en-US" sz="2000" b="1" u="sng" dirty="0">
                <a:solidFill>
                  <a:schemeClr val="bg1"/>
                </a:solidFill>
              </a:rPr>
              <a:t>may no longer meet an eligibility requirement</a:t>
            </a:r>
            <a:r>
              <a:rPr lang="en-US" sz="2000" dirty="0">
                <a:solidFill>
                  <a:schemeClr val="bg1"/>
                </a:solidFill>
              </a:rPr>
              <a:t>.</a:t>
            </a:r>
          </a:p>
          <a:p>
            <a:pPr algn="ctr"/>
            <a:endParaRPr lang="en-US" dirty="0"/>
          </a:p>
        </p:txBody>
      </p:sp>
    </p:spTree>
    <p:extLst>
      <p:ext uri="{BB962C8B-B14F-4D97-AF65-F5344CB8AC3E}">
        <p14:creationId xmlns:p14="http://schemas.microsoft.com/office/powerpoint/2010/main" val="292671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27FE12-5203-5F5F-873A-2B7BF5CFB0AC}"/>
              </a:ext>
            </a:extLst>
          </p:cNvPr>
          <p:cNvSpPr/>
          <p:nvPr/>
        </p:nvSpPr>
        <p:spPr>
          <a:xfrm>
            <a:off x="5529943" y="0"/>
            <a:ext cx="666205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21C3177-55C4-A62B-8F57-78028455177F}"/>
              </a:ext>
            </a:extLst>
          </p:cNvPr>
          <p:cNvSpPr txBox="1"/>
          <p:nvPr/>
        </p:nvSpPr>
        <p:spPr>
          <a:xfrm>
            <a:off x="722075" y="1707980"/>
            <a:ext cx="3969520" cy="1754326"/>
          </a:xfrm>
          <a:prstGeom prst="rect">
            <a:avLst/>
          </a:prstGeom>
          <a:noFill/>
        </p:spPr>
        <p:txBody>
          <a:bodyPr wrap="square" rtlCol="0">
            <a:spAutoFit/>
          </a:bodyPr>
          <a:lstStyle/>
          <a:p>
            <a:pPr algn="ctr"/>
            <a:r>
              <a:rPr lang="en-US" sz="3600">
                <a:latin typeface="Arial" panose="020B0604020202020204" pitchFamily="34" charset="0"/>
                <a:cs typeface="Arial" panose="020B0604020202020204" pitchFamily="34" charset="0"/>
              </a:rPr>
              <a:t>Eligibility Review </a:t>
            </a:r>
            <a:r>
              <a:rPr lang="en-US" sz="3600">
                <a:solidFill>
                  <a:srgbClr val="32669A"/>
                </a:solidFill>
                <a:latin typeface="Arial" panose="020B0604020202020204" pitchFamily="34" charset="0"/>
                <a:cs typeface="Arial" panose="020B0604020202020204" pitchFamily="34" charset="0"/>
              </a:rPr>
              <a:t>Due to New Information</a:t>
            </a:r>
          </a:p>
        </p:txBody>
      </p:sp>
      <p:sp>
        <p:nvSpPr>
          <p:cNvPr id="5" name="TextBox 4">
            <a:extLst>
              <a:ext uri="{FF2B5EF4-FFF2-40B4-BE49-F238E27FC236}">
                <a16:creationId xmlns:a16="http://schemas.microsoft.com/office/drawing/2014/main" id="{A2AB2DB7-629D-36CD-78F5-B65597547001}"/>
              </a:ext>
            </a:extLst>
          </p:cNvPr>
          <p:cNvSpPr txBox="1"/>
          <p:nvPr/>
        </p:nvSpPr>
        <p:spPr>
          <a:xfrm>
            <a:off x="587828" y="3690257"/>
            <a:ext cx="4103767" cy="1569660"/>
          </a:xfrm>
          <a:prstGeom prst="rect">
            <a:avLst/>
          </a:prstGeom>
          <a:noFill/>
        </p:spPr>
        <p:txBody>
          <a:bodyPr wrap="square" rtlCol="0">
            <a:spAutoFit/>
          </a:bodyPr>
          <a:lstStyle/>
          <a:p>
            <a:pPr algn="ctr"/>
            <a:r>
              <a:rPr lang="en-US" sz="2400" b="1" dirty="0"/>
              <a:t>PRH 1: Form 1-06 </a:t>
            </a:r>
          </a:p>
          <a:p>
            <a:pPr algn="ctr"/>
            <a:r>
              <a:rPr lang="en-US" i="1" dirty="0"/>
              <a:t>Center Applicant File Review</a:t>
            </a:r>
          </a:p>
          <a:p>
            <a:pPr algn="ctr"/>
            <a:r>
              <a:rPr lang="en-US" i="1" dirty="0"/>
              <a:t>Center Recommendation of Denial Form – Eligibility Review/New Information</a:t>
            </a:r>
          </a:p>
        </p:txBody>
      </p:sp>
      <p:pic>
        <p:nvPicPr>
          <p:cNvPr id="8" name="Picture 7">
            <a:extLst>
              <a:ext uri="{FF2B5EF4-FFF2-40B4-BE49-F238E27FC236}">
                <a16:creationId xmlns:a16="http://schemas.microsoft.com/office/drawing/2014/main" id="{5975CB56-4108-B23A-E07E-797401755001}"/>
              </a:ext>
            </a:extLst>
          </p:cNvPr>
          <p:cNvPicPr>
            <a:picLocks noChangeAspect="1"/>
          </p:cNvPicPr>
          <p:nvPr/>
        </p:nvPicPr>
        <p:blipFill>
          <a:blip r:embed="rId3"/>
          <a:stretch>
            <a:fillRect/>
          </a:stretch>
        </p:blipFill>
        <p:spPr>
          <a:xfrm>
            <a:off x="6360344" y="136525"/>
            <a:ext cx="4993456" cy="6426984"/>
          </a:xfrm>
          <a:prstGeom prst="rect">
            <a:avLst/>
          </a:prstGeom>
        </p:spPr>
      </p:pic>
      <p:sp>
        <p:nvSpPr>
          <p:cNvPr id="6" name="Slide Number Placeholder 5">
            <a:extLst>
              <a:ext uri="{FF2B5EF4-FFF2-40B4-BE49-F238E27FC236}">
                <a16:creationId xmlns:a16="http://schemas.microsoft.com/office/drawing/2014/main" id="{6EA8B33E-2EF1-2ACA-F998-C76554897FA4}"/>
              </a:ext>
            </a:extLst>
          </p:cNvPr>
          <p:cNvSpPr>
            <a:spLocks noGrp="1"/>
          </p:cNvSpPr>
          <p:nvPr>
            <p:ph type="sldNum" sz="quarter" idx="12"/>
          </p:nvPr>
        </p:nvSpPr>
        <p:spPr/>
        <p:txBody>
          <a:bodyPr/>
          <a:lstStyle/>
          <a:p>
            <a:fld id="{76569586-4176-472B-BD2E-5ECB0777912A}" type="slidenum">
              <a:rPr lang="en-US" smtClean="0">
                <a:solidFill>
                  <a:schemeClr val="tx1"/>
                </a:solidFill>
              </a:rPr>
              <a:t>7</a:t>
            </a:fld>
            <a:endParaRPr lang="en-US">
              <a:solidFill>
                <a:schemeClr val="tx1"/>
              </a:solidFill>
            </a:endParaRPr>
          </a:p>
        </p:txBody>
      </p:sp>
    </p:spTree>
    <p:extLst>
      <p:ext uri="{BB962C8B-B14F-4D97-AF65-F5344CB8AC3E}">
        <p14:creationId xmlns:p14="http://schemas.microsoft.com/office/powerpoint/2010/main" val="3651120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45B3A757-95DA-4D58-A191-CC2B2E5BD5BC}"/>
              </a:ext>
            </a:extLst>
          </p:cNvPr>
          <p:cNvSpPr/>
          <p:nvPr/>
        </p:nvSpPr>
        <p:spPr>
          <a:xfrm>
            <a:off x="1659016" y="409896"/>
            <a:ext cx="8900829" cy="646331"/>
          </a:xfrm>
          <a:prstGeom prst="rect">
            <a:avLst/>
          </a:prstGeom>
        </p:spPr>
        <p:txBody>
          <a:bodyPr wrap="square">
            <a:spAutoFit/>
          </a:bodyPr>
          <a:lstStyle/>
          <a:p>
            <a:pPr lvl="0" algn="ctr"/>
            <a:r>
              <a:rPr lang="en-US" altLang="ko-KR" sz="3600">
                <a:latin typeface="Arial" panose="020B0604020202020204" pitchFamily="34" charset="0"/>
                <a:ea typeface="맑은 고딕" panose="020B0503020000020004" pitchFamily="50" charset="-127"/>
                <a:cs typeface="Arial" panose="020B0604020202020204" pitchFamily="34" charset="0"/>
              </a:rPr>
              <a:t>What is and is NOT</a:t>
            </a:r>
            <a:r>
              <a:rPr lang="en-US" altLang="ko-KR" sz="3600">
                <a:solidFill>
                  <a:srgbClr val="32669A"/>
                </a:solidFill>
                <a:latin typeface="Arial" panose="020B0604020202020204" pitchFamily="34" charset="0"/>
                <a:ea typeface="맑은 고딕" panose="020B0503020000020004" pitchFamily="50" charset="-127"/>
                <a:cs typeface="Arial" panose="020B0604020202020204" pitchFamily="34" charset="0"/>
              </a:rPr>
              <a:t> New Information</a:t>
            </a:r>
          </a:p>
        </p:txBody>
      </p:sp>
      <p:sp>
        <p:nvSpPr>
          <p:cNvPr id="6" name="직사각형 5">
            <a:extLst>
              <a:ext uri="{FF2B5EF4-FFF2-40B4-BE49-F238E27FC236}">
                <a16:creationId xmlns:a16="http://schemas.microsoft.com/office/drawing/2014/main" id="{56054A9D-27C1-2CA9-8820-F4321D5D6EE5}"/>
              </a:ext>
            </a:extLst>
          </p:cNvPr>
          <p:cNvSpPr/>
          <p:nvPr/>
        </p:nvSpPr>
        <p:spPr>
          <a:xfrm>
            <a:off x="764281" y="1953820"/>
            <a:ext cx="2409523" cy="3354765"/>
          </a:xfrm>
          <a:prstGeom prst="rect">
            <a:avLst/>
          </a:prstGeom>
        </p:spPr>
        <p:txBody>
          <a:bodyPr wrap="square" lIns="91440" tIns="45720" rIns="91440" bIns="45720" anchor="t">
            <a:spAutoFit/>
          </a:bodyPr>
          <a:lstStyle/>
          <a:p>
            <a:pPr marL="342900" lvl="0" indent="-342900">
              <a:buFont typeface="Wingdings" panose="05000000000000000000" pitchFamily="2" charset="2"/>
              <a:buChar char="§"/>
            </a:pPr>
            <a:r>
              <a:rPr lang="en-US" altLang="ko-KR" sz="2000" dirty="0">
                <a:solidFill>
                  <a:srgbClr val="32669A"/>
                </a:solidFill>
                <a:ea typeface="맑은 고딕"/>
              </a:rPr>
              <a:t>Incarceration after certification of eligibility</a:t>
            </a:r>
          </a:p>
          <a:p>
            <a:pPr lvl="0"/>
            <a:endParaRPr lang="en-US" altLang="ko-KR" sz="2000" dirty="0">
              <a:solidFill>
                <a:schemeClr val="tx2">
                  <a:lumMod val="75000"/>
                  <a:lumOff val="25000"/>
                </a:schemeClr>
              </a:solidFill>
              <a:ea typeface="맑은 고딕" panose="020B0503020000020004" pitchFamily="50" charset="-127"/>
            </a:endParaRPr>
          </a:p>
          <a:p>
            <a:pPr marL="342900" indent="-342900">
              <a:buFont typeface="Wingdings" panose="05000000000000000000" pitchFamily="2" charset="2"/>
              <a:buChar char="§"/>
            </a:pPr>
            <a:r>
              <a:rPr lang="en-US" altLang="ko-KR" sz="2000" dirty="0">
                <a:solidFill>
                  <a:srgbClr val="32669A"/>
                </a:solidFill>
                <a:ea typeface="맑은 고딕"/>
              </a:rPr>
              <a:t>Conviction of a crime such as sexual assault after certification of eligibility</a:t>
            </a:r>
            <a:endParaRPr lang="en-US" altLang="ko-KR" sz="2000" dirty="0">
              <a:solidFill>
                <a:srgbClr val="32669A"/>
              </a:solidFill>
              <a:ea typeface="맑은 고딕"/>
              <a:cs typeface="Arial"/>
            </a:endParaRPr>
          </a:p>
          <a:p>
            <a:pPr lvl="0"/>
            <a:endParaRPr lang="en-US" altLang="ko-KR" sz="1200" b="1" dirty="0">
              <a:solidFill>
                <a:schemeClr val="tx2">
                  <a:lumMod val="75000"/>
                  <a:lumOff val="25000"/>
                </a:schemeClr>
              </a:solidFill>
              <a:ea typeface="맑은 고딕" panose="020B0503020000020004" pitchFamily="50" charset="-127"/>
            </a:endParaRPr>
          </a:p>
        </p:txBody>
      </p:sp>
      <p:pic>
        <p:nvPicPr>
          <p:cNvPr id="18" name="Picture Placeholder 17" descr="A person holding a piece of paper&#10;&#10;Description automatically generated with medium confidence">
            <a:extLst>
              <a:ext uri="{FF2B5EF4-FFF2-40B4-BE49-F238E27FC236}">
                <a16:creationId xmlns:a16="http://schemas.microsoft.com/office/drawing/2014/main" id="{9D5DA845-031A-2CF0-E551-AF3716C6C35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3608324" y="1230621"/>
            <a:ext cx="4602846" cy="4605768"/>
          </a:xfrm>
        </p:spPr>
      </p:pic>
      <p:sp>
        <p:nvSpPr>
          <p:cNvPr id="14" name="직사각형 5">
            <a:extLst>
              <a:ext uri="{FF2B5EF4-FFF2-40B4-BE49-F238E27FC236}">
                <a16:creationId xmlns:a16="http://schemas.microsoft.com/office/drawing/2014/main" id="{BB7A1B13-8A26-DACA-C19F-D1B493108769}"/>
              </a:ext>
            </a:extLst>
          </p:cNvPr>
          <p:cNvSpPr/>
          <p:nvPr/>
        </p:nvSpPr>
        <p:spPr>
          <a:xfrm>
            <a:off x="8830728" y="1953820"/>
            <a:ext cx="2596991" cy="3970318"/>
          </a:xfrm>
          <a:prstGeom prst="rect">
            <a:avLst/>
          </a:prstGeom>
        </p:spPr>
        <p:txBody>
          <a:bodyPr wrap="square">
            <a:spAutoFit/>
          </a:bodyPr>
          <a:lstStyle/>
          <a:p>
            <a:pPr marL="342900" lvl="0" indent="-342900">
              <a:buFont typeface="Wingdings" panose="05000000000000000000" pitchFamily="2" charset="2"/>
              <a:buChar char="§"/>
            </a:pPr>
            <a:r>
              <a:rPr lang="en-US" altLang="ko-KR" sz="2000" dirty="0">
                <a:solidFill>
                  <a:srgbClr val="32669A"/>
                </a:solidFill>
                <a:ea typeface="맑은 고딕" panose="020B0503020000020004" pitchFamily="50" charset="-127"/>
              </a:rPr>
              <a:t>Disclosure of medical or mental health condition(s)</a:t>
            </a:r>
          </a:p>
          <a:p>
            <a:pPr marL="342900" lvl="0" indent="-342900">
              <a:buFont typeface="Wingdings" panose="05000000000000000000" pitchFamily="2" charset="2"/>
              <a:buChar char="§"/>
            </a:pPr>
            <a:endParaRPr lang="en-US" altLang="ko-KR" sz="2000" dirty="0">
              <a:solidFill>
                <a:schemeClr val="tx2">
                  <a:lumMod val="75000"/>
                  <a:lumOff val="25000"/>
                </a:schemeClr>
              </a:solidFill>
              <a:ea typeface="맑은 고딕" panose="020B0503020000020004" pitchFamily="50" charset="-127"/>
            </a:endParaRPr>
          </a:p>
          <a:p>
            <a:pPr marL="342900" lvl="0" indent="-342900">
              <a:buFont typeface="Wingdings" panose="05000000000000000000" pitchFamily="2" charset="2"/>
              <a:buChar char="§"/>
            </a:pPr>
            <a:r>
              <a:rPr lang="en-US" altLang="ko-KR" sz="2000" dirty="0">
                <a:solidFill>
                  <a:srgbClr val="32669A"/>
                </a:solidFill>
                <a:ea typeface="맑은 고딕" panose="020B0503020000020004" pitchFamily="50" charset="-127"/>
              </a:rPr>
              <a:t>Medical or mental health stability or non-compliance with treatment provider regimen including medication non-compliance</a:t>
            </a:r>
          </a:p>
          <a:p>
            <a:pPr lvl="0"/>
            <a:endParaRPr lang="en-US" altLang="ko-KR" sz="1200" b="1" dirty="0">
              <a:solidFill>
                <a:schemeClr val="tx2">
                  <a:lumMod val="75000"/>
                  <a:lumOff val="25000"/>
                </a:schemeClr>
              </a:solidFill>
              <a:ea typeface="맑은 고딕" panose="020B0503020000020004" pitchFamily="50" charset="-127"/>
            </a:endParaRPr>
          </a:p>
        </p:txBody>
      </p:sp>
      <p:sp>
        <p:nvSpPr>
          <p:cNvPr id="15" name="TextBox 14">
            <a:extLst>
              <a:ext uri="{FF2B5EF4-FFF2-40B4-BE49-F238E27FC236}">
                <a16:creationId xmlns:a16="http://schemas.microsoft.com/office/drawing/2014/main" id="{00421B76-EA8A-8DA3-B71E-18B2BF0A0D3A}"/>
              </a:ext>
            </a:extLst>
          </p:cNvPr>
          <p:cNvSpPr txBox="1"/>
          <p:nvPr/>
        </p:nvSpPr>
        <p:spPr>
          <a:xfrm>
            <a:off x="764281" y="1584488"/>
            <a:ext cx="2484648" cy="400110"/>
          </a:xfrm>
          <a:prstGeom prst="rect">
            <a:avLst/>
          </a:prstGeom>
          <a:noFill/>
        </p:spPr>
        <p:txBody>
          <a:bodyPr wrap="square" rtlCol="0">
            <a:spAutoFit/>
          </a:bodyPr>
          <a:lstStyle/>
          <a:p>
            <a:pPr algn="ctr"/>
            <a:r>
              <a:rPr lang="en-US" sz="2000" b="1" u="sng" dirty="0"/>
              <a:t>IS</a:t>
            </a:r>
            <a:r>
              <a:rPr lang="en-US" sz="2000" dirty="0"/>
              <a:t> New Information</a:t>
            </a:r>
          </a:p>
        </p:txBody>
      </p:sp>
      <p:sp>
        <p:nvSpPr>
          <p:cNvPr id="16" name="TextBox 15">
            <a:extLst>
              <a:ext uri="{FF2B5EF4-FFF2-40B4-BE49-F238E27FC236}">
                <a16:creationId xmlns:a16="http://schemas.microsoft.com/office/drawing/2014/main" id="{FEFBDFAB-1052-E3B7-38D5-2C49F7D4B463}"/>
              </a:ext>
            </a:extLst>
          </p:cNvPr>
          <p:cNvSpPr txBox="1"/>
          <p:nvPr/>
        </p:nvSpPr>
        <p:spPr>
          <a:xfrm>
            <a:off x="8778695" y="1584488"/>
            <a:ext cx="2973689" cy="400110"/>
          </a:xfrm>
          <a:prstGeom prst="rect">
            <a:avLst/>
          </a:prstGeom>
          <a:noFill/>
        </p:spPr>
        <p:txBody>
          <a:bodyPr wrap="square" rtlCol="0">
            <a:spAutoFit/>
          </a:bodyPr>
          <a:lstStyle/>
          <a:p>
            <a:r>
              <a:rPr lang="en-US" b="1" u="sng" dirty="0"/>
              <a:t>IS</a:t>
            </a:r>
            <a:r>
              <a:rPr lang="en-US" b="1" u="sng" dirty="0">
                <a:solidFill>
                  <a:srgbClr val="C00000"/>
                </a:solidFill>
              </a:rPr>
              <a:t> NOT </a:t>
            </a:r>
            <a:r>
              <a:rPr lang="en-US" sz="2000" dirty="0"/>
              <a:t>New Information</a:t>
            </a:r>
          </a:p>
        </p:txBody>
      </p:sp>
      <p:sp>
        <p:nvSpPr>
          <p:cNvPr id="19" name="TextBox 18">
            <a:extLst>
              <a:ext uri="{FF2B5EF4-FFF2-40B4-BE49-F238E27FC236}">
                <a16:creationId xmlns:a16="http://schemas.microsoft.com/office/drawing/2014/main" id="{8F234F21-5EE9-3A1D-E843-48FD8779217C}"/>
              </a:ext>
            </a:extLst>
          </p:cNvPr>
          <p:cNvSpPr txBox="1"/>
          <p:nvPr/>
        </p:nvSpPr>
        <p:spPr>
          <a:xfrm>
            <a:off x="1659016" y="5970304"/>
            <a:ext cx="8900829" cy="646331"/>
          </a:xfrm>
          <a:prstGeom prst="rect">
            <a:avLst/>
          </a:prstGeom>
          <a:noFill/>
        </p:spPr>
        <p:txBody>
          <a:bodyPr wrap="square" rtlCol="0">
            <a:spAutoFit/>
          </a:bodyPr>
          <a:lstStyle/>
          <a:p>
            <a:pPr algn="ctr"/>
            <a:r>
              <a:rPr lang="en-US" b="1" dirty="0">
                <a:solidFill>
                  <a:srgbClr val="32669A"/>
                </a:solidFill>
              </a:rPr>
              <a:t>What do you do with an applicant file you are reviewing when you learn that </a:t>
            </a:r>
          </a:p>
          <a:p>
            <a:pPr algn="ctr"/>
            <a:r>
              <a:rPr lang="en-US" b="1" dirty="0">
                <a:solidFill>
                  <a:srgbClr val="32669A"/>
                </a:solidFill>
              </a:rPr>
              <a:t>the applicant has just become incarcerated?</a:t>
            </a:r>
          </a:p>
        </p:txBody>
      </p:sp>
      <p:pic>
        <p:nvPicPr>
          <p:cNvPr id="21" name="Graphic 20" descr="Man in business attire">
            <a:extLst>
              <a:ext uri="{FF2B5EF4-FFF2-40B4-BE49-F238E27FC236}">
                <a16:creationId xmlns:a16="http://schemas.microsoft.com/office/drawing/2014/main" id="{3CA00796-A2D3-2925-1808-D21413C04A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623" y="5433563"/>
            <a:ext cx="1075250" cy="1451980"/>
          </a:xfrm>
          <a:prstGeom prst="rect">
            <a:avLst/>
          </a:prstGeom>
        </p:spPr>
      </p:pic>
      <p:sp>
        <p:nvSpPr>
          <p:cNvPr id="22" name="Slide Number Placeholder 5">
            <a:extLst>
              <a:ext uri="{FF2B5EF4-FFF2-40B4-BE49-F238E27FC236}">
                <a16:creationId xmlns:a16="http://schemas.microsoft.com/office/drawing/2014/main" id="{4CB11A34-C9AE-771B-5FAB-7D88F6255579}"/>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8</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686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1A6B97-5E4A-4B3D-B588-559C375070D4}"/>
              </a:ext>
            </a:extLst>
          </p:cNvPr>
          <p:cNvSpPr txBox="1"/>
          <p:nvPr/>
        </p:nvSpPr>
        <p:spPr>
          <a:xfrm>
            <a:off x="2907439" y="691384"/>
            <a:ext cx="8278556" cy="646331"/>
          </a:xfrm>
          <a:prstGeom prst="rect">
            <a:avLst/>
          </a:prstGeom>
          <a:noFill/>
        </p:spPr>
        <p:txBody>
          <a:bodyPr wrap="square" rtlCol="0">
            <a:spAutoFit/>
          </a:bodyPr>
          <a:lstStyle/>
          <a:p>
            <a:r>
              <a:rPr lang="en-US" sz="3600">
                <a:latin typeface="Arial" panose="020B0604020202020204" pitchFamily="34" charset="0"/>
                <a:cs typeface="Arial" panose="020B0604020202020204" pitchFamily="34" charset="0"/>
              </a:rPr>
              <a:t>Eligibility Due to </a:t>
            </a:r>
            <a:r>
              <a:rPr lang="en-US" sz="3600">
                <a:solidFill>
                  <a:srgbClr val="32669A"/>
                </a:solidFill>
                <a:latin typeface="Arial" panose="020B0604020202020204" pitchFamily="34" charset="0"/>
                <a:cs typeface="Arial" panose="020B0604020202020204" pitchFamily="34" charset="0"/>
              </a:rPr>
              <a:t>Disability Status</a:t>
            </a:r>
          </a:p>
        </p:txBody>
      </p:sp>
      <p:sp>
        <p:nvSpPr>
          <p:cNvPr id="23" name="TextBox 22">
            <a:extLst>
              <a:ext uri="{FF2B5EF4-FFF2-40B4-BE49-F238E27FC236}">
                <a16:creationId xmlns:a16="http://schemas.microsoft.com/office/drawing/2014/main" id="{99226541-6F21-4CD7-8FC7-CB5C059C539E}"/>
              </a:ext>
            </a:extLst>
          </p:cNvPr>
          <p:cNvSpPr txBox="1"/>
          <p:nvPr/>
        </p:nvSpPr>
        <p:spPr>
          <a:xfrm>
            <a:off x="3084422" y="1653457"/>
            <a:ext cx="7994749" cy="3866828"/>
          </a:xfrm>
          <a:prstGeom prst="rect">
            <a:avLst/>
          </a:prstGeom>
          <a:noFill/>
        </p:spPr>
        <p:txBody>
          <a:bodyPr wrap="square" lIns="0" rIns="0" rtlCol="0">
            <a:spAutoFit/>
          </a:bodyPr>
          <a:lstStyle/>
          <a:p>
            <a:pPr marL="457200" indent="-457200">
              <a:lnSpc>
                <a:spcPct val="114000"/>
              </a:lnSpc>
              <a:spcBef>
                <a:spcPts val="600"/>
              </a:spcBef>
              <a:buClr>
                <a:srgbClr val="32669A"/>
              </a:buClr>
              <a:buFont typeface="Wingdings" panose="05000000000000000000" pitchFamily="2" charset="2"/>
              <a:buChar char="§"/>
            </a:pPr>
            <a:r>
              <a:rPr lang="en-US" sz="2800" dirty="0"/>
              <a:t>If the applicant is or will be </a:t>
            </a:r>
            <a:r>
              <a:rPr lang="en-US" sz="2800" b="1" dirty="0">
                <a:solidFill>
                  <a:srgbClr val="32669A"/>
                </a:solidFill>
              </a:rPr>
              <a:t>older than 24 years old </a:t>
            </a:r>
            <a:r>
              <a:rPr lang="en-US" sz="2800" dirty="0"/>
              <a:t>on the date of enrollment, the maximum age limit may be waived if the applicant is a person with a disability.</a:t>
            </a:r>
          </a:p>
          <a:p>
            <a:pPr marL="457200" indent="-457200">
              <a:lnSpc>
                <a:spcPct val="114000"/>
              </a:lnSpc>
              <a:spcBef>
                <a:spcPts val="600"/>
              </a:spcBef>
              <a:buClr>
                <a:srgbClr val="32669A"/>
              </a:buClr>
              <a:buFont typeface="Wingdings" panose="05000000000000000000" pitchFamily="2" charset="2"/>
              <a:buChar char="§"/>
            </a:pPr>
            <a:r>
              <a:rPr lang="en-US" sz="2800" dirty="0"/>
              <a:t>If the applicant would </a:t>
            </a:r>
            <a:r>
              <a:rPr lang="en-US" sz="2800" b="1" dirty="0"/>
              <a:t>not</a:t>
            </a:r>
            <a:r>
              <a:rPr lang="en-US" sz="2800" dirty="0"/>
              <a:t> meet the </a:t>
            </a:r>
            <a:r>
              <a:rPr lang="en-US" sz="2800" b="1" dirty="0">
                <a:solidFill>
                  <a:srgbClr val="32669A"/>
                </a:solidFill>
              </a:rPr>
              <a:t>low-income requirement</a:t>
            </a:r>
            <a:r>
              <a:rPr lang="en-US" sz="2800" dirty="0">
                <a:solidFill>
                  <a:srgbClr val="32669A"/>
                </a:solidFill>
              </a:rPr>
              <a:t> </a:t>
            </a:r>
            <a:r>
              <a:rPr lang="en-US" sz="2800" dirty="0"/>
              <a:t>unless the applicant is considered a “family of one” because of a disability.</a:t>
            </a:r>
          </a:p>
          <a:p>
            <a:pPr>
              <a:lnSpc>
                <a:spcPts val="2200"/>
              </a:lnSpc>
            </a:pPr>
            <a:endParaRPr lang="en-US" sz="1400" b="1" dirty="0">
              <a:solidFill>
                <a:schemeClr val="tx2">
                  <a:lumMod val="75000"/>
                  <a:lumOff val="25000"/>
                </a:schemeClr>
              </a:solidFill>
              <a:latin typeface="Calibri Light" panose="020F0302020204030204" pitchFamily="34" charset="0"/>
            </a:endParaRPr>
          </a:p>
        </p:txBody>
      </p:sp>
      <p:sp>
        <p:nvSpPr>
          <p:cNvPr id="6" name="직사각형 7">
            <a:extLst>
              <a:ext uri="{FF2B5EF4-FFF2-40B4-BE49-F238E27FC236}">
                <a16:creationId xmlns:a16="http://schemas.microsoft.com/office/drawing/2014/main" id="{761BB267-0B5F-8731-C0F1-929B104C7EF8}"/>
              </a:ext>
            </a:extLst>
          </p:cNvPr>
          <p:cNvSpPr/>
          <p:nvPr/>
        </p:nvSpPr>
        <p:spPr>
          <a:xfrm>
            <a:off x="0" y="0"/>
            <a:ext cx="18898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Rectangle 12">
            <a:extLst>
              <a:ext uri="{FF2B5EF4-FFF2-40B4-BE49-F238E27FC236}">
                <a16:creationId xmlns:a16="http://schemas.microsoft.com/office/drawing/2014/main" id="{E1C81B43-9704-4544-B441-38949DEE9B90}"/>
              </a:ext>
            </a:extLst>
          </p:cNvPr>
          <p:cNvSpPr/>
          <p:nvPr/>
        </p:nvSpPr>
        <p:spPr>
          <a:xfrm>
            <a:off x="171738" y="5147920"/>
            <a:ext cx="2441358" cy="7596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AB0CD6-4F01-32C3-31D0-C6C391DD1DE0}"/>
              </a:ext>
            </a:extLst>
          </p:cNvPr>
          <p:cNvSpPr txBox="1"/>
          <p:nvPr/>
        </p:nvSpPr>
        <p:spPr>
          <a:xfrm>
            <a:off x="317094" y="5208112"/>
            <a:ext cx="2109390" cy="646331"/>
          </a:xfrm>
          <a:prstGeom prst="rect">
            <a:avLst/>
          </a:prstGeom>
          <a:noFill/>
        </p:spPr>
        <p:txBody>
          <a:bodyPr wrap="square" rtlCol="0">
            <a:spAutoFit/>
          </a:bodyPr>
          <a:lstStyle/>
          <a:p>
            <a:pPr algn="ctr"/>
            <a:r>
              <a:rPr lang="en-US">
                <a:solidFill>
                  <a:schemeClr val="bg1"/>
                </a:solidFill>
              </a:rPr>
              <a:t>PRH 1: 1.2 (R3)(b)(1)</a:t>
            </a:r>
          </a:p>
          <a:p>
            <a:pPr algn="ctr"/>
            <a:r>
              <a:rPr lang="en-US">
                <a:solidFill>
                  <a:schemeClr val="bg1"/>
                </a:solidFill>
              </a:rPr>
              <a:t>PRH 1: 1.5 (R8)</a:t>
            </a:r>
          </a:p>
        </p:txBody>
      </p:sp>
      <p:pic>
        <p:nvPicPr>
          <p:cNvPr id="10" name="Picture 9" descr="A person working on a machine&#10;&#10;Description automatically generated with medium confidence">
            <a:extLst>
              <a:ext uri="{FF2B5EF4-FFF2-40B4-BE49-F238E27FC236}">
                <a16:creationId xmlns:a16="http://schemas.microsoft.com/office/drawing/2014/main" id="{6E0B38B4-D111-D86F-B340-17F258EB09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739" y="1398587"/>
            <a:ext cx="2441358" cy="3668358"/>
          </a:xfrm>
          <a:prstGeom prst="rect">
            <a:avLst/>
          </a:prstGeom>
        </p:spPr>
      </p:pic>
      <p:sp>
        <p:nvSpPr>
          <p:cNvPr id="3" name="Slide Number Placeholder 5">
            <a:extLst>
              <a:ext uri="{FF2B5EF4-FFF2-40B4-BE49-F238E27FC236}">
                <a16:creationId xmlns:a16="http://schemas.microsoft.com/office/drawing/2014/main" id="{C0256692-6B9D-0F8C-5F28-4E9B5DA5CC8D}"/>
              </a:ext>
            </a:extLst>
          </p:cNvPr>
          <p:cNvSpPr txBox="1">
            <a:spLocks/>
          </p:cNvSpPr>
          <p:nvPr/>
        </p:nvSpPr>
        <p:spPr>
          <a:xfrm>
            <a:off x="8610600" y="636698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9</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6612545"/>
      </p:ext>
    </p:extLst>
  </p:cSld>
  <p:clrMapOvr>
    <a:masterClrMapping/>
  </p:clrMapOvr>
</p:sld>
</file>

<file path=ppt/theme/theme1.xml><?xml version="1.0" encoding="utf-8"?>
<a:theme xmlns:a="http://schemas.openxmlformats.org/drawingml/2006/main" name="Office Theme">
  <a:themeElements>
    <a:clrScheme name="professional_sphere">
      <a:dk1>
        <a:srgbClr val="000000"/>
      </a:dk1>
      <a:lt1>
        <a:srgbClr val="FFFFFF"/>
      </a:lt1>
      <a:dk2>
        <a:srgbClr val="313032"/>
      </a:dk2>
      <a:lt2>
        <a:srgbClr val="F2F2F2"/>
      </a:lt2>
      <a:accent1>
        <a:srgbClr val="768288"/>
      </a:accent1>
      <a:accent2>
        <a:srgbClr val="949494"/>
      </a:accent2>
      <a:accent3>
        <a:srgbClr val="D8D1B7"/>
      </a:accent3>
      <a:accent4>
        <a:srgbClr val="B6B19F"/>
      </a:accent4>
      <a:accent5>
        <a:srgbClr val="AED3CC"/>
      </a:accent5>
      <a:accent6>
        <a:srgbClr val="A5C8B9"/>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XRUYQT3274NZ-880339284-205</_dlc_DocId>
    <_dlc_DocIdUrl xmlns="b22f8f74-215c-4154-9939-bd29e4e8980e">
      <Url>https://supportservices.jobcorps.gov/disability/_layouts/15/DocIdRedir.aspx?ID=XRUYQT3274NZ-880339284-205</Url>
      <Description>XRUYQT3274NZ-880339284-205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45C6EBD-CC11-483D-8DAF-68D8FF306587}"/>
</file>

<file path=customXml/itemProps2.xml><?xml version="1.0" encoding="utf-8"?>
<ds:datastoreItem xmlns:ds="http://schemas.openxmlformats.org/officeDocument/2006/customXml" ds:itemID="{CAD176E6-8A37-4053-AC35-478F3E4566DF}">
  <ds:schemaRefs>
    <ds:schemaRef ds:uri="http://schemas.microsoft.com/sharepoint/v3/contenttype/forms"/>
  </ds:schemaRefs>
</ds:datastoreItem>
</file>

<file path=customXml/itemProps3.xml><?xml version="1.0" encoding="utf-8"?>
<ds:datastoreItem xmlns:ds="http://schemas.openxmlformats.org/officeDocument/2006/customXml" ds:itemID="{C73EAA52-8D1C-402A-84AF-0888EE6F967E}">
  <ds:schemaRefs>
    <ds:schemaRef ds:uri="http://schemas.microsoft.com/office/2006/metadata/properties"/>
    <ds:schemaRef ds:uri="http://purl.org/dc/terms/"/>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721a4254-37aa-4b5c-aa84-ee537e0c3488"/>
    <ds:schemaRef ds:uri="1cf800eb-8661-4bd0-a948-96119a7a8684"/>
  </ds:schemaRefs>
</ds:datastoreItem>
</file>

<file path=customXml/itemProps4.xml><?xml version="1.0" encoding="utf-8"?>
<ds:datastoreItem xmlns:ds="http://schemas.openxmlformats.org/officeDocument/2006/customXml" ds:itemID="{3ED641EC-0B3A-423D-8797-FC248DBA58AB}"/>
</file>

<file path=docProps/app.xml><?xml version="1.0" encoding="utf-8"?>
<Properties xmlns="http://schemas.openxmlformats.org/officeDocument/2006/extended-properties" xmlns:vt="http://schemas.openxmlformats.org/officeDocument/2006/docPropsVTypes">
  <TotalTime>0</TotalTime>
  <Words>9463</Words>
  <Application>Microsoft Office PowerPoint</Application>
  <PresentationFormat>Widescreen</PresentationFormat>
  <Paragraphs>662</Paragraphs>
  <Slides>45</Slides>
  <Notes>45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45</vt:i4>
      </vt:variant>
    </vt:vector>
  </HeadingPairs>
  <TitlesOfParts>
    <vt:vector size="59" baseType="lpstr">
      <vt:lpstr>맑은 고딕</vt:lpstr>
      <vt:lpstr>Arial</vt:lpstr>
      <vt:lpstr>Arial Black</vt:lpstr>
      <vt:lpstr>Arial,Sans-Serif</vt:lpstr>
      <vt:lpstr>Calibri</vt:lpstr>
      <vt:lpstr>Calibri Light</vt:lpstr>
      <vt:lpstr>MankSans</vt:lpstr>
      <vt:lpstr>Noto Sans</vt:lpstr>
      <vt:lpstr>Palatino Linotype</vt:lpstr>
      <vt:lpstr>ParmaPetit</vt:lpstr>
      <vt:lpstr>Tahoma</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AFR SOP Requirements</vt:lpstr>
      <vt:lpstr>AFR SOP Requirements (cont.)</vt:lpstr>
      <vt:lpstr>Expedited AFR SOP Requirements</vt:lpstr>
      <vt:lpstr>PowerPoint Presentation</vt:lpstr>
      <vt:lpstr>PowerPoint Presentation</vt:lpstr>
      <vt:lpstr>Sample Center File Review Tracking Log</vt:lpstr>
      <vt:lpstr>PowerPoint Presentation</vt:lpstr>
      <vt:lpstr>PowerPoint Presentation</vt:lpstr>
      <vt:lpstr>Instructions and Guidance Embedded in Log</vt:lpstr>
      <vt:lpstr>File Review Tracking Log Comments Acceptable or Unacceptable?</vt:lpstr>
      <vt:lpstr>PowerPoint Presentation</vt:lpstr>
      <vt:lpstr>PowerPoint Presentation</vt:lpstr>
      <vt:lpstr>PowerPoint Presentation</vt:lpstr>
      <vt:lpstr>Accessibility to Participate  in the Job Corps Program</vt:lpstr>
      <vt:lpstr>True or False?</vt:lpstr>
      <vt:lpstr>PowerPoint Presentation</vt:lpstr>
      <vt:lpstr>Reapplication of Previously Denied Applicants (PRH Chapter 1: 1.5, R12)</vt:lpstr>
      <vt:lpstr>PowerPoint Presentation</vt:lpstr>
      <vt:lpstr>Job Corps Disability Support Services Website https://supportservices.jobcorps.gov/disability/Pages/default.aspx</vt:lpstr>
      <vt:lpstr>Job Corps Health and Wellness Website https://supportservices.jobcorps.gov/health/Pages/default.aspx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Applicant File Review Orientation Series_Part1a Policy</dc:title>
  <dc:creator/>
  <cp:lastModifiedBy/>
  <cp:revision>20</cp:revision>
  <dcterms:created xsi:type="dcterms:W3CDTF">2023-10-20T19:29:07Z</dcterms:created>
  <dcterms:modified xsi:type="dcterms:W3CDTF">2024-11-04T13:33:54Z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e8d4f461-2f25-4f13-8994-71635b13c64f</vt:lpwstr>
  </property>
</Properties>
</file>