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5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80" r:id="rId18"/>
    <p:sldId id="281" r:id="rId19"/>
    <p:sldId id="282" r:id="rId20"/>
    <p:sldId id="285" r:id="rId21"/>
    <p:sldId id="283" r:id="rId22"/>
    <p:sldId id="271" r:id="rId23"/>
    <p:sldId id="286"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Questrial"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1686" y="114"/>
      </p:cViewPr>
      <p:guideLst/>
    </p:cSldViewPr>
  </p:slideViewPr>
  <p:notesTextViewPr>
    <p:cViewPr>
      <p:scale>
        <a:sx n="1" d="1"/>
        <a:sy n="1" d="1"/>
      </p:scale>
      <p:origin x="0" y="0"/>
    </p:cViewPr>
  </p:notesTextViewPr>
  <p:sorterViewPr>
    <p:cViewPr varScale="1">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0695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60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169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6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08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57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6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64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RESNA is a national society engaged in the work of connecting those in need of AT to potential funding sources.  Almost every state has a federally funded AT Program that offer device loans, funding sources, and further resources for AT.</a:t>
            </a:r>
          </a:p>
          <a:p>
            <a:endParaRPr lang="en-US" dirty="0"/>
          </a:p>
        </p:txBody>
      </p:sp>
    </p:spTree>
    <p:extLst>
      <p:ext uri="{BB962C8B-B14F-4D97-AF65-F5344CB8AC3E}">
        <p14:creationId xmlns:p14="http://schemas.microsoft.com/office/powerpoint/2010/main" val="313861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slide is a snapshot of the actual list of state AT programs on the RESNA website.  The right hand side of the slide has another snap shot of when you click on an individual state.  In this case, it shows the contact info for the AT Program in DC.  </a:t>
            </a:r>
          </a:p>
          <a:p>
            <a:endParaRPr lang="en-US" dirty="0"/>
          </a:p>
        </p:txBody>
      </p:sp>
    </p:spTree>
    <p:extLst>
      <p:ext uri="{BB962C8B-B14F-4D97-AF65-F5344CB8AC3E}">
        <p14:creationId xmlns:p14="http://schemas.microsoft.com/office/powerpoint/2010/main" val="102530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1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Website tour:  May use SOAR to demo LD (Case Study-Pat)…choose reading, math, and organization to show how AT can accommodate</a:t>
            </a:r>
          </a:p>
          <a:p>
            <a:endParaRPr lang="en-US" dirty="0"/>
          </a:p>
        </p:txBody>
      </p:sp>
    </p:spTree>
    <p:extLst>
      <p:ext uri="{BB962C8B-B14F-4D97-AF65-F5344CB8AC3E}">
        <p14:creationId xmlns:p14="http://schemas.microsoft.com/office/powerpoint/2010/main" val="249461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90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69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30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Stacy</a:t>
            </a: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2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Stacy</a:t>
            </a: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33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31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161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23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Stacy</a:t>
            </a: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9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143000" y="2041741"/>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subTitle" idx="1"/>
          </p:nvPr>
        </p:nvSpPr>
        <p:spPr>
          <a:xfrm>
            <a:off x="1143000" y="4460319"/>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28651" y="365126"/>
            <a:ext cx="778331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000" b="0" i="0" u="none" strike="noStrike" cap="none">
                <a:solidFill>
                  <a:schemeClr val="accent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5" name="Shape 15"/>
          <p:cNvSpPr txBox="1">
            <a:spLocks noGrp="1"/>
          </p:cNvSpPr>
          <p:nvPr>
            <p:ph type="body" idx="1"/>
          </p:nvPr>
        </p:nvSpPr>
        <p:spPr>
          <a:xfrm>
            <a:off x="628650" y="1850676"/>
            <a:ext cx="7886700" cy="4351338"/>
          </a:xfrm>
          <a:prstGeom prst="rect">
            <a:avLst/>
          </a:prstGeom>
          <a:noFill/>
          <a:ln>
            <a:noFill/>
          </a:ln>
        </p:spPr>
        <p:txBody>
          <a:bodyPr lIns="91425" tIns="91425" rIns="91425" bIns="91425" anchor="t" anchorCtr="0"/>
          <a:lstStyle>
            <a:lvl1pPr marL="228600" marR="0" lvl="0" indent="-228600" algn="l" rtl="0">
              <a:lnSpc>
                <a:spcPct val="90000"/>
              </a:lnSpc>
              <a:spcBef>
                <a:spcPts val="1000"/>
              </a:spcBef>
              <a:buClr>
                <a:schemeClr val="accent5"/>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7458892" y="6329230"/>
            <a:ext cx="1056458"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448153" y="6272971"/>
            <a:ext cx="1036865"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rgbClr val="888888"/>
                </a:solidFill>
                <a:latin typeface="Calibri"/>
                <a:ea typeface="Calibri"/>
                <a:cs typeface="Calibri"/>
                <a:sym typeface="Calibri"/>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50743" y="365126"/>
            <a:ext cx="7642513"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sldNum" idx="12"/>
          </p:nvPr>
        </p:nvSpPr>
        <p:spPr>
          <a:xfrm>
            <a:off x="6457950" y="6246844"/>
            <a:ext cx="108585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37" name="Shape 37"/>
          <p:cNvPicPr preferRelativeResize="0"/>
          <p:nvPr/>
        </p:nvPicPr>
        <p:blipFill rotWithShape="1">
          <a:blip r:embed="rId2">
            <a:alphaModFix/>
          </a:blip>
          <a:srcRect b="12137"/>
          <a:stretch/>
        </p:blipFill>
        <p:spPr>
          <a:xfrm>
            <a:off x="7789671" y="6039208"/>
            <a:ext cx="1244578" cy="6342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457950" y="6249842"/>
            <a:ext cx="1046661"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3" name="Shape 43"/>
          <p:cNvPicPr preferRelativeResize="0"/>
          <p:nvPr/>
        </p:nvPicPr>
        <p:blipFill rotWithShape="1">
          <a:blip r:embed="rId2">
            <a:alphaModFix/>
          </a:blip>
          <a:srcRect b="12137"/>
          <a:stretch/>
        </p:blipFill>
        <p:spPr>
          <a:xfrm>
            <a:off x="7789671" y="6039208"/>
            <a:ext cx="1244578" cy="6342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atfored.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66228" y="365126"/>
            <a:ext cx="7849122"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7"/>
          <p:cNvSpPr txBox="1">
            <a:spLocks noGrp="1"/>
          </p:cNvSpPr>
          <p:nvPr>
            <p:ph type="body" idx="1"/>
          </p:nvPr>
        </p:nvSpPr>
        <p:spPr>
          <a:xfrm>
            <a:off x="666227" y="1850676"/>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p:nvPr/>
        </p:nvSpPr>
        <p:spPr>
          <a:xfrm>
            <a:off x="3834196" y="6356351"/>
            <a:ext cx="1879243" cy="307777"/>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b="1" u="sng">
                <a:solidFill>
                  <a:schemeClr val="hlink"/>
                </a:solidFill>
                <a:latin typeface="Calibri"/>
                <a:ea typeface="Calibri"/>
                <a:cs typeface="Calibri"/>
                <a:sym typeface="Calibri"/>
                <a:hlinkClick r:id="rId9"/>
              </a:rPr>
              <a:t>ATforED.com</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000" b="0" i="0" u="none" strike="noStrike" cap="none">
          <a:solidFill>
            <a:schemeClr val="accent5"/>
          </a:solidFill>
          <a:latin typeface="Arial"/>
          <a:ea typeface="Arial"/>
          <a:cs typeface="Arial"/>
          <a:sym typeface="Arial"/>
        </a:defRPr>
      </a:lvl1pPr>
    </p:titleStyle>
    <p:bodyStyle>
      <a:defPPr marR="0" lvl="0" algn="l" rtl="0">
        <a:lnSpc>
          <a:spcPct val="100000"/>
        </a:lnSpc>
        <a:spcBef>
          <a:spcPts val="0"/>
        </a:spcBef>
        <a:spcAft>
          <a:spcPts val="0"/>
        </a:spcAft>
      </a:defPPr>
      <a:lvl1pPr marL="17780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www.speechgear.info/products/interact-as" TargetMode="External"/><Relationship Id="rId7"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assistivetechnologyblog.com/2016/11/ava-app-that-helps-deaf-hard-of-hearing-people-follow-group-conversations.html" TargetMode="External"/><Relationship Id="rId4" Type="http://schemas.openxmlformats.org/officeDocument/2006/relationships/hyperlink" Target="https://itunes.apple.com/us/app/earmachine/id732177210?mt=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youtube.com/watch?v=tkEP39ZZ2wA" TargetMode="External"/><Relationship Id="rId7"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hyperlink" Target="https://www.youtube.com/watch?v=--Jakgk3tp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assistivetechnologyblog.com/2017/01/blitab-worlds-first-tactile-tablet-for-the-blind.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hyperlink" Target="http://bit.ly/ATJobCor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tfored.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diana@atfored.com" TargetMode="External"/><Relationship Id="rId5" Type="http://schemas.openxmlformats.org/officeDocument/2006/relationships/hyperlink" Target="mailto:dp.ATspecialist@gmail.com" TargetMode="External"/><Relationship Id="rId4" Type="http://schemas.openxmlformats.org/officeDocument/2006/relationships/hyperlink" Target="http://access4employmen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assistivetechnologyblog.com/2016/02/amazon-echo-great-internet-of-things.html" TargetMode="External"/><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994874" y="2743200"/>
            <a:ext cx="7289800" cy="1054152"/>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rgbClr val="346A86"/>
              </a:buClr>
              <a:buSzPct val="25000"/>
              <a:buFont typeface="Arial"/>
              <a:buNone/>
            </a:pPr>
            <a:r>
              <a:rPr lang="en-US" sz="3000" b="1" dirty="0"/>
              <a:t>Assistive Technology 101 for Supporting Students with Disabilities at Job Corps </a:t>
            </a:r>
          </a:p>
        </p:txBody>
      </p:sp>
      <p:sp>
        <p:nvSpPr>
          <p:cNvPr id="49" name="Shape 49"/>
          <p:cNvSpPr txBox="1">
            <a:spLocks noGrp="1"/>
          </p:cNvSpPr>
          <p:nvPr>
            <p:ph type="subTitle" idx="1"/>
          </p:nvPr>
        </p:nvSpPr>
        <p:spPr>
          <a:xfrm>
            <a:off x="1210774" y="4250699"/>
            <a:ext cx="6858000" cy="169751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2E75B5"/>
              </a:buClr>
              <a:buSzPct val="25000"/>
              <a:buFont typeface="Arial"/>
              <a:buNone/>
            </a:pPr>
            <a:endParaRPr sz="1600" b="1" u="sng" dirty="0">
              <a:solidFill>
                <a:srgbClr val="2E75B5"/>
              </a:solidFill>
            </a:endParaRPr>
          </a:p>
          <a:p>
            <a:pPr marL="0" marR="0" lvl="0" indent="0" rtl="0">
              <a:lnSpc>
                <a:spcPct val="90000"/>
              </a:lnSpc>
              <a:spcBef>
                <a:spcPts val="0"/>
              </a:spcBef>
              <a:spcAft>
                <a:spcPts val="0"/>
              </a:spcAft>
              <a:buClr>
                <a:srgbClr val="2E75B5"/>
              </a:buClr>
              <a:buSzPct val="25000"/>
              <a:buFont typeface="Arial"/>
              <a:buNone/>
            </a:pPr>
            <a:r>
              <a:rPr lang="en-US" sz="2000" b="1" i="0" u="sng" strike="noStrike" cap="none" dirty="0">
                <a:solidFill>
                  <a:srgbClr val="073763"/>
                </a:solidFill>
                <a:latin typeface="Calibri"/>
                <a:ea typeface="Calibri"/>
                <a:cs typeface="Calibri"/>
                <a:sym typeface="Calibri"/>
              </a:rPr>
              <a:t>Presenter:</a:t>
            </a:r>
          </a:p>
          <a:p>
            <a:pPr marL="0" marR="0" lvl="0" indent="0" rtl="0">
              <a:lnSpc>
                <a:spcPct val="90000"/>
              </a:lnSpc>
              <a:spcBef>
                <a:spcPts val="1000"/>
              </a:spcBef>
              <a:spcAft>
                <a:spcPts val="0"/>
              </a:spcAft>
              <a:buClr>
                <a:schemeClr val="dk1"/>
              </a:buClr>
              <a:buSzPct val="25000"/>
              <a:buFont typeface="Arial"/>
              <a:buNone/>
            </a:pPr>
            <a:endParaRPr sz="2000" b="1" i="0" u="sng" strike="noStrike" cap="none" dirty="0">
              <a:solidFill>
                <a:srgbClr val="073763"/>
              </a:solidFill>
              <a:latin typeface="Calibri"/>
              <a:ea typeface="Calibri"/>
              <a:cs typeface="Calibri"/>
              <a:sym typeface="Calibri"/>
            </a:endParaRPr>
          </a:p>
          <a:p>
            <a:pPr marL="0" marR="0" lvl="0" indent="0" rtl="0">
              <a:lnSpc>
                <a:spcPct val="90000"/>
              </a:lnSpc>
              <a:spcBef>
                <a:spcPts val="0"/>
              </a:spcBef>
              <a:spcAft>
                <a:spcPts val="0"/>
              </a:spcAft>
              <a:buClr>
                <a:srgbClr val="2E75B5"/>
              </a:buClr>
              <a:buSzPct val="25000"/>
              <a:buFont typeface="Arial"/>
              <a:buNone/>
            </a:pPr>
            <a:r>
              <a:rPr lang="en-US" sz="2000" b="1" dirty="0">
                <a:solidFill>
                  <a:srgbClr val="073763"/>
                </a:solidFill>
              </a:rPr>
              <a:t>                          </a:t>
            </a:r>
            <a:r>
              <a:rPr lang="en-US" sz="2000" b="1" i="0" u="none" strike="noStrike" cap="none" dirty="0">
                <a:solidFill>
                  <a:srgbClr val="073763"/>
                </a:solidFill>
                <a:latin typeface="Calibri"/>
                <a:ea typeface="Calibri"/>
                <a:cs typeface="Calibri"/>
                <a:sym typeface="Calibri"/>
              </a:rPr>
              <a:t>Diana </a:t>
            </a:r>
            <a:r>
              <a:rPr lang="en-US" sz="2000" b="1" i="0" u="none" strike="noStrike" cap="none" dirty="0" err="1">
                <a:solidFill>
                  <a:srgbClr val="073763"/>
                </a:solidFill>
                <a:latin typeface="Calibri"/>
                <a:ea typeface="Calibri"/>
                <a:cs typeface="Calibri"/>
                <a:sym typeface="Calibri"/>
              </a:rPr>
              <a:t>Petschauer</a:t>
            </a:r>
            <a:r>
              <a:rPr lang="en-US" sz="2000" b="1" i="0" u="none" strike="noStrike" cap="none" dirty="0">
                <a:solidFill>
                  <a:srgbClr val="073763"/>
                </a:solidFill>
                <a:latin typeface="Calibri"/>
                <a:ea typeface="Calibri"/>
                <a:cs typeface="Calibri"/>
                <a:sym typeface="Calibri"/>
              </a:rPr>
              <a:t>, M.Ed., ATP, Consult</a:t>
            </a:r>
            <a:r>
              <a:rPr lang="en-US" sz="2000" b="1" dirty="0">
                <a:solidFill>
                  <a:srgbClr val="073763"/>
                </a:solidFill>
              </a:rPr>
              <a:t>ant</a:t>
            </a:r>
          </a:p>
          <a:p>
            <a:pPr marL="0" marR="0" lvl="0" indent="0" rtl="0">
              <a:lnSpc>
                <a:spcPct val="90000"/>
              </a:lnSpc>
              <a:spcBef>
                <a:spcPts val="0"/>
              </a:spcBef>
              <a:spcAft>
                <a:spcPts val="0"/>
              </a:spcAft>
              <a:buClr>
                <a:srgbClr val="2E75B5"/>
              </a:buClr>
              <a:buSzPct val="25000"/>
              <a:buFont typeface="Arial"/>
              <a:buNone/>
            </a:pPr>
            <a:r>
              <a:rPr lang="en-US" sz="2000" b="1" dirty="0">
                <a:solidFill>
                  <a:srgbClr val="073763"/>
                </a:solidFill>
              </a:rPr>
              <a:t>                  </a:t>
            </a:r>
            <a:r>
              <a:rPr lang="en-US" sz="2000" b="1" i="0" u="none" strike="noStrike" cap="none" dirty="0">
                <a:solidFill>
                  <a:srgbClr val="073763"/>
                </a:solidFill>
                <a:latin typeface="Calibri"/>
                <a:ea typeface="Calibri"/>
                <a:cs typeface="Calibri"/>
                <a:sym typeface="Calibri"/>
              </a:rPr>
              <a:t>Assistive Technology Professional; RESNA certified</a:t>
            </a:r>
          </a:p>
          <a:p>
            <a:pPr marL="0" marR="0" lvl="0" indent="0" rtl="0">
              <a:lnSpc>
                <a:spcPct val="90000"/>
              </a:lnSpc>
              <a:spcBef>
                <a:spcPts val="0"/>
              </a:spcBef>
              <a:spcAft>
                <a:spcPts val="0"/>
              </a:spcAft>
              <a:buClr>
                <a:srgbClr val="2E75B5"/>
              </a:buClr>
              <a:buSzPct val="25000"/>
              <a:buFont typeface="Arial"/>
              <a:buNone/>
            </a:pPr>
            <a:endParaRPr sz="2000" b="1" dirty="0">
              <a:solidFill>
                <a:srgbClr val="073763"/>
              </a:solidFill>
            </a:endParaRPr>
          </a:p>
          <a:p>
            <a:pPr marL="0" marR="0" lvl="0" indent="0" algn="l" rtl="0">
              <a:lnSpc>
                <a:spcPct val="100000"/>
              </a:lnSpc>
              <a:spcBef>
                <a:spcPts val="0"/>
              </a:spcBef>
              <a:buClr>
                <a:srgbClr val="2E75B5"/>
              </a:buClr>
              <a:buSzPct val="25000"/>
              <a:buFont typeface="Arial"/>
              <a:buNone/>
            </a:pPr>
            <a:endParaRPr sz="2000" b="1" i="0" u="none" strike="noStrike" cap="none" dirty="0">
              <a:solidFill>
                <a:srgbClr val="073763"/>
              </a:solidFill>
              <a:latin typeface="Calibri"/>
              <a:ea typeface="Calibri"/>
              <a:cs typeface="Calibri"/>
              <a:sym typeface="Calibri"/>
            </a:endParaRPr>
          </a:p>
        </p:txBody>
      </p:sp>
      <p:pic>
        <p:nvPicPr>
          <p:cNvPr id="50" name="Shape 50" descr="ATforEd Logo-new_1.jpg"/>
          <p:cNvPicPr preferRelativeResize="0"/>
          <p:nvPr/>
        </p:nvPicPr>
        <p:blipFill>
          <a:blip r:embed="rId3">
            <a:alphaModFix/>
          </a:blip>
          <a:stretch>
            <a:fillRect/>
          </a:stretch>
        </p:blipFill>
        <p:spPr>
          <a:xfrm>
            <a:off x="1062649" y="480291"/>
            <a:ext cx="7154251" cy="17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lvl="0" algn="ctr" rtl="0">
              <a:lnSpc>
                <a:spcPct val="100000"/>
              </a:lnSpc>
              <a:spcBef>
                <a:spcPts val="0"/>
              </a:spcBef>
              <a:buClr>
                <a:srgbClr val="FFC700"/>
              </a:buClr>
              <a:buSzPct val="25000"/>
              <a:buFont typeface="Calibri"/>
              <a:buNone/>
            </a:pPr>
            <a:r>
              <a:rPr lang="en-US" dirty="0">
                <a:solidFill>
                  <a:srgbClr val="FFFFFF"/>
                </a:solidFill>
              </a:rPr>
              <a:t>Literacy Software</a:t>
            </a:r>
          </a:p>
        </p:txBody>
      </p:sp>
      <p:sp>
        <p:nvSpPr>
          <p:cNvPr id="123" name="Shape 123"/>
          <p:cNvSpPr txBox="1">
            <a:spLocks noGrp="1"/>
          </p:cNvSpPr>
          <p:nvPr>
            <p:ph type="body" idx="1"/>
          </p:nvPr>
        </p:nvSpPr>
        <p:spPr>
          <a:xfrm>
            <a:off x="127800" y="1872775"/>
            <a:ext cx="8923800" cy="4813800"/>
          </a:xfrm>
          <a:prstGeom prst="rect">
            <a:avLst/>
          </a:prstGeom>
          <a:noFill/>
          <a:ln>
            <a:noFill/>
          </a:ln>
        </p:spPr>
        <p:txBody>
          <a:bodyPr lIns="91425" tIns="45700" rIns="91425" bIns="45700" anchor="t" anchorCtr="0">
            <a:noAutofit/>
          </a:bodyPr>
          <a:lstStyle/>
          <a:p>
            <a:pPr marL="438912" lvl="0" indent="-339852" rtl="0">
              <a:lnSpc>
                <a:spcPct val="100000"/>
              </a:lnSpc>
              <a:spcBef>
                <a:spcPts val="0"/>
              </a:spcBef>
              <a:buClr>
                <a:srgbClr val="3C78D8"/>
              </a:buClr>
              <a:buSzPct val="100000"/>
              <a:buFont typeface="Noto Sans Symbols"/>
            </a:pPr>
            <a:r>
              <a:rPr lang="en-US" dirty="0"/>
              <a:t>Support Individuals with Learning/ Cognitive Disabilities</a:t>
            </a:r>
          </a:p>
          <a:p>
            <a:pPr marL="438912" lvl="0" indent="-324612" rtl="0">
              <a:lnSpc>
                <a:spcPct val="100000"/>
              </a:lnSpc>
              <a:spcBef>
                <a:spcPts val="0"/>
              </a:spcBef>
              <a:buClr>
                <a:srgbClr val="3C78D8"/>
              </a:buClr>
              <a:buSzPct val="91428"/>
              <a:buFont typeface="Noto Sans Symbols"/>
            </a:pPr>
            <a:r>
              <a:rPr lang="en-US" dirty="0"/>
              <a:t>Text to Speech, Accessible work docs &amp; websites, emails, organization tools, word prediction</a:t>
            </a:r>
          </a:p>
          <a:p>
            <a:pPr marL="438912" lvl="0" indent="-324612" rtl="0">
              <a:lnSpc>
                <a:spcPct val="100000"/>
              </a:lnSpc>
              <a:spcBef>
                <a:spcPts val="0"/>
              </a:spcBef>
              <a:buClr>
                <a:srgbClr val="3C78D8"/>
              </a:buClr>
              <a:buSzPct val="91428"/>
              <a:buFont typeface="Noto Sans Symbols"/>
            </a:pPr>
            <a:r>
              <a:rPr lang="en-US" dirty="0"/>
              <a:t>Read and Write for Work, </a:t>
            </a:r>
            <a:r>
              <a:rPr lang="en-US" dirty="0" err="1"/>
              <a:t>Texthelp</a:t>
            </a:r>
            <a:endParaRPr lang="en-US" dirty="0"/>
          </a:p>
          <a:p>
            <a:pPr marL="438912" lvl="0" indent="-324612" rtl="0">
              <a:lnSpc>
                <a:spcPct val="100000"/>
              </a:lnSpc>
              <a:spcBef>
                <a:spcPts val="0"/>
              </a:spcBef>
              <a:buClr>
                <a:srgbClr val="3C78D8"/>
              </a:buClr>
              <a:buSzPct val="91428"/>
              <a:buFont typeface="Noto Sans Symbols"/>
            </a:pPr>
            <a:r>
              <a:rPr lang="en-US" dirty="0"/>
              <a:t>Browse aloud</a:t>
            </a:r>
          </a:p>
          <a:p>
            <a:pPr marL="438912" lvl="0" indent="-324612" rtl="0">
              <a:lnSpc>
                <a:spcPct val="100000"/>
              </a:lnSpc>
              <a:spcBef>
                <a:spcPts val="0"/>
              </a:spcBef>
              <a:buClr>
                <a:srgbClr val="3C78D8"/>
              </a:buClr>
              <a:buSzPct val="91428"/>
              <a:buFont typeface="Noto Sans Symbols"/>
            </a:pPr>
            <a:r>
              <a:rPr lang="en-US" dirty="0" err="1"/>
              <a:t>SiteCues</a:t>
            </a:r>
            <a:r>
              <a:rPr lang="en-US" dirty="0"/>
              <a:t>, Ai Squared</a:t>
            </a:r>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sp>
        <p:nvSpPr>
          <p:cNvPr id="124" name="Shape 124"/>
          <p:cNvSpPr txBox="1">
            <a:spLocks noGrp="1"/>
          </p:cNvSpPr>
          <p:nvPr>
            <p:ph type="title"/>
          </p:nvPr>
        </p:nvSpPr>
        <p:spPr>
          <a:xfrm>
            <a:off x="5950250" y="4694100"/>
            <a:ext cx="2859600" cy="1497300"/>
          </a:xfrm>
          <a:prstGeom prst="rect">
            <a:avLst/>
          </a:prstGeom>
          <a:solidFill>
            <a:srgbClr val="93C47D"/>
          </a:solidFill>
          <a:ln>
            <a:noFill/>
          </a:ln>
        </p:spPr>
        <p:txBody>
          <a:bodyPr lIns="91425" tIns="45700" rIns="91425" bIns="45700" anchor="ctr" anchorCtr="0">
            <a:noAutofit/>
          </a:bodyPr>
          <a:lstStyle/>
          <a:p>
            <a:pPr lvl="0" algn="l" rtl="0">
              <a:lnSpc>
                <a:spcPct val="100000"/>
              </a:lnSpc>
              <a:spcBef>
                <a:spcPts val="0"/>
              </a:spcBef>
              <a:buClr>
                <a:schemeClr val="dk1"/>
              </a:buClr>
              <a:buSzPct val="25000"/>
              <a:buFont typeface="Arial"/>
              <a:buNone/>
            </a:pPr>
            <a:endParaRPr sz="4400" b="1" i="0" u="none" strike="noStrike" cap="none">
              <a:solidFill>
                <a:srgbClr val="FFFFFF"/>
              </a:solidFill>
              <a:latin typeface="Calibri"/>
              <a:ea typeface="Calibri"/>
              <a:cs typeface="Calibri"/>
              <a:sym typeface="Calibri"/>
            </a:endParaRPr>
          </a:p>
        </p:txBody>
      </p:sp>
      <p:pic>
        <p:nvPicPr>
          <p:cNvPr id="125" name="Shape 125" descr="read and write work 2.jpg"/>
          <p:cNvPicPr preferRelativeResize="0"/>
          <p:nvPr/>
        </p:nvPicPr>
        <p:blipFill>
          <a:blip r:embed="rId3">
            <a:alphaModFix/>
          </a:blip>
          <a:stretch>
            <a:fillRect/>
          </a:stretch>
        </p:blipFill>
        <p:spPr>
          <a:xfrm>
            <a:off x="5950249" y="4608900"/>
            <a:ext cx="2859600" cy="1900899"/>
          </a:xfrm>
          <a:prstGeom prst="rect">
            <a:avLst/>
          </a:prstGeom>
          <a:noFill/>
          <a:ln>
            <a:noFill/>
          </a:ln>
        </p:spPr>
      </p:pic>
      <p:pic>
        <p:nvPicPr>
          <p:cNvPr id="126" name="Shape 126" descr="read and write for work 1.png"/>
          <p:cNvPicPr preferRelativeResize="0"/>
          <p:nvPr/>
        </p:nvPicPr>
        <p:blipFill>
          <a:blip r:embed="rId4">
            <a:alphaModFix/>
          </a:blip>
          <a:stretch>
            <a:fillRect/>
          </a:stretch>
        </p:blipFill>
        <p:spPr>
          <a:xfrm>
            <a:off x="7" y="4737399"/>
            <a:ext cx="2658600" cy="1772400"/>
          </a:xfrm>
          <a:prstGeom prst="rect">
            <a:avLst/>
          </a:prstGeom>
          <a:noFill/>
          <a:ln>
            <a:noFill/>
          </a:ln>
        </p:spPr>
      </p:pic>
      <p:pic>
        <p:nvPicPr>
          <p:cNvPr id="127" name="Shape 127" descr="sitecues_graphic.jpg"/>
          <p:cNvPicPr preferRelativeResize="0"/>
          <p:nvPr/>
        </p:nvPicPr>
        <p:blipFill>
          <a:blip r:embed="rId5">
            <a:alphaModFix/>
          </a:blip>
          <a:stretch>
            <a:fillRect/>
          </a:stretch>
        </p:blipFill>
        <p:spPr>
          <a:xfrm>
            <a:off x="3037162" y="4785674"/>
            <a:ext cx="2534532" cy="1900899"/>
          </a:xfrm>
          <a:prstGeom prst="rect">
            <a:avLst/>
          </a:prstGeom>
          <a:noFill/>
          <a:ln>
            <a:noFill/>
          </a:ln>
        </p:spPr>
      </p:pic>
      <p:pic>
        <p:nvPicPr>
          <p:cNvPr id="128" name="Shape 128" descr="broswe aloud.png"/>
          <p:cNvPicPr preferRelativeResize="0"/>
          <p:nvPr/>
        </p:nvPicPr>
        <p:blipFill>
          <a:blip r:embed="rId6">
            <a:alphaModFix/>
          </a:blip>
          <a:stretch>
            <a:fillRect/>
          </a:stretch>
        </p:blipFill>
        <p:spPr>
          <a:xfrm>
            <a:off x="4706900" y="3586601"/>
            <a:ext cx="3770775" cy="10223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Amplification &amp; Captioning, Alerts</a:t>
            </a:r>
          </a:p>
        </p:txBody>
      </p:sp>
      <p:sp>
        <p:nvSpPr>
          <p:cNvPr id="134" name="Shape 134"/>
          <p:cNvSpPr txBox="1">
            <a:spLocks noGrp="1"/>
          </p:cNvSpPr>
          <p:nvPr>
            <p:ph type="body" idx="1"/>
          </p:nvPr>
        </p:nvSpPr>
        <p:spPr>
          <a:xfrm>
            <a:off x="461818" y="1759450"/>
            <a:ext cx="8682182" cy="2119823"/>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Caption Meetings or Amplify Voices, Apps, Software</a:t>
            </a:r>
          </a:p>
          <a:p>
            <a:pPr marL="461963" lvl="0" indent="-461963" rtl="0">
              <a:lnSpc>
                <a:spcPct val="100000"/>
              </a:lnSpc>
              <a:spcBef>
                <a:spcPts val="0"/>
              </a:spcBef>
              <a:buClr>
                <a:srgbClr val="3C78D8"/>
              </a:buClr>
              <a:buSzPct val="98666"/>
              <a:buFont typeface="Noto Sans Symbols"/>
            </a:pPr>
            <a:r>
              <a:rPr lang="en-US" dirty="0"/>
              <a:t>Captioning Phones </a:t>
            </a:r>
          </a:p>
          <a:p>
            <a:pPr marL="461963" lvl="0" indent="-461963" rtl="0">
              <a:lnSpc>
                <a:spcPct val="100000"/>
              </a:lnSpc>
              <a:spcBef>
                <a:spcPts val="0"/>
              </a:spcBef>
              <a:buClr>
                <a:srgbClr val="3C78D8"/>
              </a:buClr>
              <a:buSzPct val="98666"/>
              <a:buFont typeface="Noto Sans Symbols"/>
            </a:pPr>
            <a:r>
              <a:rPr lang="en-US" u="sng" dirty="0">
                <a:solidFill>
                  <a:schemeClr val="hlink"/>
                </a:solidFill>
                <a:hlinkClick r:id="rId3"/>
              </a:rPr>
              <a:t>Interact-AS Speech Gear</a:t>
            </a:r>
          </a:p>
          <a:p>
            <a:pPr marL="461963" lvl="0" indent="-461963" rtl="0">
              <a:lnSpc>
                <a:spcPct val="100000"/>
              </a:lnSpc>
              <a:spcBef>
                <a:spcPts val="0"/>
              </a:spcBef>
              <a:buClr>
                <a:srgbClr val="3C78D8"/>
              </a:buClr>
              <a:buSzPct val="98666"/>
              <a:buFont typeface="Noto Sans Symbols"/>
            </a:pPr>
            <a:r>
              <a:rPr lang="en-US" u="sng" dirty="0">
                <a:solidFill>
                  <a:schemeClr val="hlink"/>
                </a:solidFill>
                <a:hlinkClick r:id="rId4"/>
              </a:rPr>
              <a:t>Ear Machine amplification iPhone App</a:t>
            </a:r>
            <a:r>
              <a:rPr lang="en-US" dirty="0"/>
              <a:t>, </a:t>
            </a:r>
            <a:r>
              <a:rPr lang="en-US" u="sng" dirty="0">
                <a:solidFill>
                  <a:schemeClr val="hlink"/>
                </a:solidFill>
                <a:hlinkClick r:id="rId5"/>
              </a:rPr>
              <a:t>Ava for Captioning conversations</a:t>
            </a:r>
          </a:p>
          <a:p>
            <a:pPr marL="0" lvl="0" indent="0" rtl="0">
              <a:lnSpc>
                <a:spcPct val="100000"/>
              </a:lnSpc>
              <a:spcBef>
                <a:spcPts val="0"/>
              </a:spcBef>
              <a:buNone/>
            </a:pPr>
            <a:r>
              <a:rPr lang="en-US" sz="2960" dirty="0"/>
              <a:t> </a:t>
            </a:r>
          </a:p>
          <a:p>
            <a:pPr marL="0" lvl="0" indent="0" rtl="0">
              <a:lnSpc>
                <a:spcPct val="100000"/>
              </a:lnSpc>
              <a:spcBef>
                <a:spcPts val="0"/>
              </a:spcBef>
              <a:buNone/>
            </a:pPr>
            <a:endParaRPr sz="2960" dirty="0"/>
          </a:p>
          <a:p>
            <a:pPr marL="0" lvl="0" indent="0" rtl="0">
              <a:lnSpc>
                <a:spcPct val="100000"/>
              </a:lnSpc>
              <a:spcBef>
                <a:spcPts val="0"/>
              </a:spcBef>
              <a:buNone/>
            </a:pPr>
            <a:endParaRPr sz="3000" dirty="0"/>
          </a:p>
          <a:p>
            <a:pPr marL="0" lvl="0" indent="0" rtl="0">
              <a:lnSpc>
                <a:spcPct val="80000"/>
              </a:lnSpc>
              <a:spcBef>
                <a:spcPts val="0"/>
              </a:spcBef>
              <a:buNone/>
            </a:pPr>
            <a:endParaRPr sz="2960" dirty="0"/>
          </a:p>
          <a:p>
            <a:pPr marL="0" lvl="0" indent="0" rtl="0">
              <a:lnSpc>
                <a:spcPct val="100000"/>
              </a:lnSpc>
              <a:spcBef>
                <a:spcPts val="0"/>
              </a:spcBef>
              <a:buNone/>
            </a:pPr>
            <a:endParaRPr sz="2960" dirty="0"/>
          </a:p>
          <a:p>
            <a:pPr marL="0" lvl="0" indent="0" rtl="0">
              <a:lnSpc>
                <a:spcPct val="100000"/>
              </a:lnSpc>
              <a:spcBef>
                <a:spcPts val="0"/>
              </a:spcBef>
              <a:buNone/>
            </a:pPr>
            <a:endParaRPr sz="296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135" name="Shape 135" descr="Ava Captioning app.png"/>
          <p:cNvPicPr preferRelativeResize="0"/>
          <p:nvPr/>
        </p:nvPicPr>
        <p:blipFill>
          <a:blip r:embed="rId6">
            <a:alphaModFix/>
          </a:blip>
          <a:stretch>
            <a:fillRect/>
          </a:stretch>
        </p:blipFill>
        <p:spPr>
          <a:xfrm>
            <a:off x="213221" y="4177494"/>
            <a:ext cx="4150736" cy="2033875"/>
          </a:xfrm>
          <a:prstGeom prst="rect">
            <a:avLst/>
          </a:prstGeom>
          <a:noFill/>
          <a:ln>
            <a:noFill/>
          </a:ln>
        </p:spPr>
      </p:pic>
      <p:pic>
        <p:nvPicPr>
          <p:cNvPr id="136" name="Shape 136" descr="captioning phone.jpg"/>
          <p:cNvPicPr preferRelativeResize="0"/>
          <p:nvPr/>
        </p:nvPicPr>
        <p:blipFill>
          <a:blip r:embed="rId7">
            <a:alphaModFix/>
          </a:blip>
          <a:stretch>
            <a:fillRect/>
          </a:stretch>
        </p:blipFill>
        <p:spPr>
          <a:xfrm>
            <a:off x="3766688" y="4177494"/>
            <a:ext cx="2562674" cy="2033868"/>
          </a:xfrm>
          <a:prstGeom prst="rect">
            <a:avLst/>
          </a:prstGeom>
          <a:noFill/>
          <a:ln>
            <a:noFill/>
          </a:ln>
        </p:spPr>
      </p:pic>
      <p:pic>
        <p:nvPicPr>
          <p:cNvPr id="137" name="Shape 137" descr="ear machine.jpeg"/>
          <p:cNvPicPr preferRelativeResize="0"/>
          <p:nvPr/>
        </p:nvPicPr>
        <p:blipFill>
          <a:blip r:embed="rId8">
            <a:alphaModFix/>
          </a:blip>
          <a:stretch>
            <a:fillRect/>
          </a:stretch>
        </p:blipFill>
        <p:spPr>
          <a:xfrm>
            <a:off x="6517796" y="3705196"/>
            <a:ext cx="1809120" cy="262403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Adaptive Workstation Equip</a:t>
            </a:r>
            <a:r>
              <a:rPr lang="en-US" b="1" dirty="0">
                <a:solidFill>
                  <a:srgbClr val="F3F3F3"/>
                </a:solidFill>
              </a:rPr>
              <a:t>ment</a:t>
            </a:r>
          </a:p>
        </p:txBody>
      </p:sp>
      <p:sp>
        <p:nvSpPr>
          <p:cNvPr id="143" name="Shape 143"/>
          <p:cNvSpPr txBox="1">
            <a:spLocks noGrp="1"/>
          </p:cNvSpPr>
          <p:nvPr>
            <p:ph type="body" idx="1"/>
          </p:nvPr>
        </p:nvSpPr>
        <p:spPr>
          <a:xfrm>
            <a:off x="633050" y="1688125"/>
            <a:ext cx="8176800" cy="5169900"/>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Adaptive Keyboards, Arm/Wrist Supports and Rests</a:t>
            </a:r>
          </a:p>
          <a:p>
            <a:pPr marL="0" lvl="0" indent="0" rtl="0">
              <a:lnSpc>
                <a:spcPct val="100000"/>
              </a:lnSpc>
              <a:spcBef>
                <a:spcPts val="0"/>
              </a:spcBef>
              <a:buNone/>
            </a:pPr>
            <a:endParaRPr sz="3000" dirty="0"/>
          </a:p>
          <a:p>
            <a:pPr marL="0" lvl="0" indent="0" rtl="0">
              <a:lnSpc>
                <a:spcPct val="100000"/>
              </a:lnSpc>
              <a:spcBef>
                <a:spcPts val="0"/>
              </a:spcBef>
              <a:buNone/>
            </a:pPr>
            <a:endParaRPr sz="3000" dirty="0"/>
          </a:p>
          <a:p>
            <a:pPr marL="228600" marR="0" lvl="0" indent="-228600" algn="l" rtl="0">
              <a:lnSpc>
                <a:spcPct val="90000"/>
              </a:lnSpc>
              <a:spcBef>
                <a:spcPts val="0"/>
              </a:spcBef>
              <a:buClr>
                <a:schemeClr val="dk1"/>
              </a:buClr>
              <a:buSzPct val="100000"/>
              <a:buFont typeface="Arial"/>
              <a:buNone/>
            </a:pPr>
            <a:endParaRPr dirty="0"/>
          </a:p>
        </p:txBody>
      </p:sp>
      <p:pic>
        <p:nvPicPr>
          <p:cNvPr id="144" name="Shape 144" descr="adaptive keyboard 1.jpg"/>
          <p:cNvPicPr preferRelativeResize="0"/>
          <p:nvPr/>
        </p:nvPicPr>
        <p:blipFill>
          <a:blip r:embed="rId3">
            <a:alphaModFix/>
          </a:blip>
          <a:stretch>
            <a:fillRect/>
          </a:stretch>
        </p:blipFill>
        <p:spPr>
          <a:xfrm>
            <a:off x="901774" y="2699559"/>
            <a:ext cx="1989400" cy="1458875"/>
          </a:xfrm>
          <a:prstGeom prst="rect">
            <a:avLst/>
          </a:prstGeom>
          <a:noFill/>
          <a:ln>
            <a:noFill/>
          </a:ln>
        </p:spPr>
      </p:pic>
      <p:pic>
        <p:nvPicPr>
          <p:cNvPr id="145" name="Shape 145" descr="adaptive keyboard LP 2.jpg"/>
          <p:cNvPicPr preferRelativeResize="0"/>
          <p:nvPr/>
        </p:nvPicPr>
        <p:blipFill>
          <a:blip r:embed="rId4">
            <a:alphaModFix/>
          </a:blip>
          <a:stretch>
            <a:fillRect/>
          </a:stretch>
        </p:blipFill>
        <p:spPr>
          <a:xfrm>
            <a:off x="5398551" y="4702624"/>
            <a:ext cx="3419911" cy="2032724"/>
          </a:xfrm>
          <a:prstGeom prst="rect">
            <a:avLst/>
          </a:prstGeom>
          <a:noFill/>
          <a:ln>
            <a:noFill/>
          </a:ln>
        </p:spPr>
      </p:pic>
      <p:pic>
        <p:nvPicPr>
          <p:cNvPr id="146" name="Shape 146" descr="adaptive keyboard 3.jpg"/>
          <p:cNvPicPr preferRelativeResize="0"/>
          <p:nvPr/>
        </p:nvPicPr>
        <p:blipFill>
          <a:blip r:embed="rId5">
            <a:alphaModFix/>
          </a:blip>
          <a:stretch>
            <a:fillRect/>
          </a:stretch>
        </p:blipFill>
        <p:spPr>
          <a:xfrm>
            <a:off x="633050" y="4772637"/>
            <a:ext cx="2526849" cy="1892698"/>
          </a:xfrm>
          <a:prstGeom prst="rect">
            <a:avLst/>
          </a:prstGeom>
          <a:noFill/>
          <a:ln>
            <a:noFill/>
          </a:ln>
        </p:spPr>
      </p:pic>
      <p:pic>
        <p:nvPicPr>
          <p:cNvPr id="147" name="Shape 147" descr="ergo rest 2 with arms.jpg"/>
          <p:cNvPicPr preferRelativeResize="0"/>
          <p:nvPr/>
        </p:nvPicPr>
        <p:blipFill>
          <a:blip r:embed="rId6">
            <a:alphaModFix/>
          </a:blip>
          <a:stretch>
            <a:fillRect/>
          </a:stretch>
        </p:blipFill>
        <p:spPr>
          <a:xfrm>
            <a:off x="5704918" y="2353649"/>
            <a:ext cx="2807175" cy="1604099"/>
          </a:xfrm>
          <a:prstGeom prst="rect">
            <a:avLst/>
          </a:prstGeom>
          <a:noFill/>
          <a:ln>
            <a:noFill/>
          </a:ln>
        </p:spPr>
      </p:pic>
      <p:pic>
        <p:nvPicPr>
          <p:cNvPr id="148" name="Shape 148" descr="ErgoRest-Articulating-Arm-Support.jpg"/>
          <p:cNvPicPr preferRelativeResize="0"/>
          <p:nvPr/>
        </p:nvPicPr>
        <p:blipFill>
          <a:blip r:embed="rId7">
            <a:alphaModFix/>
          </a:blip>
          <a:stretch>
            <a:fillRect/>
          </a:stretch>
        </p:blipFill>
        <p:spPr>
          <a:xfrm>
            <a:off x="3309674" y="3235050"/>
            <a:ext cx="2160775" cy="20327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12</a:t>
            </a:fld>
            <a:endParaRPr lang="en-US" sz="1200"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iPad Stands, Mounting, Styluses</a:t>
            </a:r>
          </a:p>
        </p:txBody>
      </p:sp>
      <p:sp>
        <p:nvSpPr>
          <p:cNvPr id="154" name="Shape 154"/>
          <p:cNvSpPr txBox="1">
            <a:spLocks noGrp="1"/>
          </p:cNvSpPr>
          <p:nvPr>
            <p:ph type="body" idx="1"/>
          </p:nvPr>
        </p:nvSpPr>
        <p:spPr>
          <a:xfrm>
            <a:off x="106500" y="1689225"/>
            <a:ext cx="8945100" cy="51561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58333"/>
              <a:buFont typeface="Arial"/>
              <a:buNone/>
            </a:pPr>
            <a:endParaRPr sz="4800"/>
          </a:p>
          <a:p>
            <a:pPr marL="228600" marR="0" lvl="0" indent="-228600" algn="l" rtl="0">
              <a:lnSpc>
                <a:spcPct val="90000"/>
              </a:lnSpc>
              <a:spcBef>
                <a:spcPts val="0"/>
              </a:spcBef>
              <a:buClr>
                <a:schemeClr val="dk1"/>
              </a:buClr>
              <a:buSzPct val="100000"/>
              <a:buFont typeface="Arial"/>
              <a:buNone/>
            </a:pPr>
            <a:endParaRPr/>
          </a:p>
        </p:txBody>
      </p:sp>
      <p:pic>
        <p:nvPicPr>
          <p:cNvPr id="155" name="Shape 155" descr="iKlip 1.jpg"/>
          <p:cNvPicPr preferRelativeResize="0"/>
          <p:nvPr/>
        </p:nvPicPr>
        <p:blipFill>
          <a:blip r:embed="rId3">
            <a:alphaModFix/>
          </a:blip>
          <a:stretch>
            <a:fillRect/>
          </a:stretch>
        </p:blipFill>
        <p:spPr>
          <a:xfrm>
            <a:off x="0" y="1689225"/>
            <a:ext cx="2887225" cy="1537343"/>
          </a:xfrm>
          <a:prstGeom prst="rect">
            <a:avLst/>
          </a:prstGeom>
          <a:noFill/>
          <a:ln>
            <a:noFill/>
          </a:ln>
        </p:spPr>
      </p:pic>
      <p:pic>
        <p:nvPicPr>
          <p:cNvPr id="156" name="Shape 156" descr="iKlip 2.jpg"/>
          <p:cNvPicPr preferRelativeResize="0"/>
          <p:nvPr/>
        </p:nvPicPr>
        <p:blipFill>
          <a:blip r:embed="rId4">
            <a:alphaModFix/>
          </a:blip>
          <a:stretch>
            <a:fillRect/>
          </a:stretch>
        </p:blipFill>
        <p:spPr>
          <a:xfrm>
            <a:off x="6789450" y="1664187"/>
            <a:ext cx="2057400" cy="2228850"/>
          </a:xfrm>
          <a:prstGeom prst="rect">
            <a:avLst/>
          </a:prstGeom>
          <a:noFill/>
          <a:ln>
            <a:noFill/>
          </a:ln>
        </p:spPr>
      </p:pic>
      <p:pic>
        <p:nvPicPr>
          <p:cNvPr id="157" name="Shape 157" descr="tablet mounting arms.jpg"/>
          <p:cNvPicPr preferRelativeResize="0"/>
          <p:nvPr/>
        </p:nvPicPr>
        <p:blipFill>
          <a:blip r:embed="rId5">
            <a:alphaModFix/>
          </a:blip>
          <a:stretch>
            <a:fillRect/>
          </a:stretch>
        </p:blipFill>
        <p:spPr>
          <a:xfrm>
            <a:off x="6388784" y="4464538"/>
            <a:ext cx="2126566" cy="1800708"/>
          </a:xfrm>
          <a:prstGeom prst="rect">
            <a:avLst/>
          </a:prstGeom>
          <a:noFill/>
          <a:ln>
            <a:noFill/>
          </a:ln>
        </p:spPr>
      </p:pic>
      <p:pic>
        <p:nvPicPr>
          <p:cNvPr id="158" name="Shape 158" descr="ipad mounting arm.jpg"/>
          <p:cNvPicPr preferRelativeResize="0"/>
          <p:nvPr/>
        </p:nvPicPr>
        <p:blipFill>
          <a:blip r:embed="rId6">
            <a:alphaModFix/>
          </a:blip>
          <a:stretch>
            <a:fillRect/>
          </a:stretch>
        </p:blipFill>
        <p:spPr>
          <a:xfrm>
            <a:off x="3213350" y="1735635"/>
            <a:ext cx="1722829" cy="2085974"/>
          </a:xfrm>
          <a:prstGeom prst="rect">
            <a:avLst/>
          </a:prstGeom>
          <a:noFill/>
          <a:ln>
            <a:noFill/>
          </a:ln>
        </p:spPr>
      </p:pic>
      <p:pic>
        <p:nvPicPr>
          <p:cNvPr id="159" name="Shape 159" descr="ipad mounting arm 2.jpg"/>
          <p:cNvPicPr preferRelativeResize="0"/>
          <p:nvPr/>
        </p:nvPicPr>
        <p:blipFill>
          <a:blip r:embed="rId7">
            <a:alphaModFix/>
          </a:blip>
          <a:stretch>
            <a:fillRect/>
          </a:stretch>
        </p:blipFill>
        <p:spPr>
          <a:xfrm>
            <a:off x="3586466" y="4179271"/>
            <a:ext cx="2190750" cy="2085975"/>
          </a:xfrm>
          <a:prstGeom prst="rect">
            <a:avLst/>
          </a:prstGeom>
          <a:noFill/>
          <a:ln>
            <a:noFill/>
          </a:ln>
        </p:spPr>
      </p:pic>
      <p:pic>
        <p:nvPicPr>
          <p:cNvPr id="160" name="Shape 160" descr="adaptive stylus 1.jpg"/>
          <p:cNvPicPr preferRelativeResize="0"/>
          <p:nvPr/>
        </p:nvPicPr>
        <p:blipFill>
          <a:blip r:embed="rId8">
            <a:alphaModFix/>
          </a:blip>
          <a:stretch>
            <a:fillRect/>
          </a:stretch>
        </p:blipFill>
        <p:spPr>
          <a:xfrm>
            <a:off x="368548" y="3418585"/>
            <a:ext cx="2057399" cy="1521372"/>
          </a:xfrm>
          <a:prstGeom prst="rect">
            <a:avLst/>
          </a:prstGeom>
          <a:noFill/>
          <a:ln>
            <a:noFill/>
          </a:ln>
        </p:spPr>
      </p:pic>
      <p:pic>
        <p:nvPicPr>
          <p:cNvPr id="161" name="Shape 161" descr="adaptive stylus 2.jpg"/>
          <p:cNvPicPr preferRelativeResize="0"/>
          <p:nvPr/>
        </p:nvPicPr>
        <p:blipFill>
          <a:blip r:embed="rId9">
            <a:alphaModFix/>
          </a:blip>
          <a:stretch>
            <a:fillRect/>
          </a:stretch>
        </p:blipFill>
        <p:spPr>
          <a:xfrm>
            <a:off x="1262700" y="5131950"/>
            <a:ext cx="1943100" cy="1713425"/>
          </a:xfrm>
          <a:prstGeom prst="rect">
            <a:avLst/>
          </a:prstGeom>
          <a:noFill/>
          <a:ln>
            <a:noFill/>
          </a:ln>
        </p:spPr>
      </p:pic>
      <p:pic>
        <p:nvPicPr>
          <p:cNvPr id="162" name="Shape 162" descr="adaptive stylus 3.jpg"/>
          <p:cNvPicPr preferRelativeResize="0"/>
          <p:nvPr/>
        </p:nvPicPr>
        <p:blipFill>
          <a:blip r:embed="rId10">
            <a:alphaModFix/>
          </a:blip>
          <a:stretch>
            <a:fillRect/>
          </a:stretch>
        </p:blipFill>
        <p:spPr>
          <a:xfrm>
            <a:off x="5262304" y="2398010"/>
            <a:ext cx="1564087" cy="186926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13</a:t>
            </a:fld>
            <a:endParaRPr lang="en-US"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b="1" dirty="0">
                <a:solidFill>
                  <a:srgbClr val="F3F3F3"/>
                </a:solidFill>
              </a:rPr>
              <a:t>Switch Access</a:t>
            </a:r>
          </a:p>
        </p:txBody>
      </p:sp>
      <p:sp>
        <p:nvSpPr>
          <p:cNvPr id="168" name="Shape 168"/>
          <p:cNvSpPr txBox="1">
            <a:spLocks noGrp="1"/>
          </p:cNvSpPr>
          <p:nvPr>
            <p:ph type="body" idx="1"/>
          </p:nvPr>
        </p:nvSpPr>
        <p:spPr>
          <a:xfrm>
            <a:off x="407600" y="1767250"/>
            <a:ext cx="8293055" cy="4998600"/>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Support Access for Individuals with physical disabilities</a:t>
            </a:r>
          </a:p>
          <a:p>
            <a:pPr marL="461963" lvl="0" indent="-461963" rtl="0">
              <a:lnSpc>
                <a:spcPct val="100000"/>
              </a:lnSpc>
              <a:spcBef>
                <a:spcPts val="0"/>
              </a:spcBef>
              <a:buClr>
                <a:srgbClr val="3C78D8"/>
              </a:buClr>
              <a:buSzPct val="100000"/>
              <a:buFont typeface="Noto Sans Symbols"/>
            </a:pPr>
            <a:r>
              <a:rPr lang="en-US" dirty="0"/>
              <a:t>Switch Access iOS and Mac </a:t>
            </a:r>
          </a:p>
          <a:p>
            <a:pPr marL="461963" lvl="0" indent="-461963" rtl="0">
              <a:lnSpc>
                <a:spcPct val="100000"/>
              </a:lnSpc>
              <a:spcBef>
                <a:spcPts val="0"/>
              </a:spcBef>
              <a:buClr>
                <a:srgbClr val="3C78D8"/>
              </a:buClr>
              <a:buSzPct val="91428"/>
              <a:buFont typeface="Noto Sans Symbols"/>
            </a:pPr>
            <a:r>
              <a:rPr lang="en-US" dirty="0"/>
              <a:t>Tecla Shield, </a:t>
            </a:r>
            <a:r>
              <a:rPr lang="en-US" u="sng" dirty="0">
                <a:solidFill>
                  <a:schemeClr val="hlink"/>
                </a:solidFill>
                <a:hlinkClick r:id="rId3"/>
              </a:rPr>
              <a:t>Tecla Video</a:t>
            </a:r>
            <a:r>
              <a:rPr lang="en-US" dirty="0"/>
              <a:t> Carolyn </a:t>
            </a:r>
          </a:p>
          <a:p>
            <a:pPr marL="461963" lvl="0" indent="-461963" rtl="0">
              <a:lnSpc>
                <a:spcPct val="100000"/>
              </a:lnSpc>
              <a:spcBef>
                <a:spcPts val="0"/>
              </a:spcBef>
              <a:buClr>
                <a:srgbClr val="3C78D8"/>
              </a:buClr>
              <a:buSzPct val="91428"/>
              <a:buFont typeface="Noto Sans Symbols"/>
            </a:pPr>
            <a:r>
              <a:rPr lang="en-US" u="sng" dirty="0">
                <a:solidFill>
                  <a:schemeClr val="hlink"/>
                </a:solidFill>
                <a:hlinkClick r:id="rId4"/>
              </a:rPr>
              <a:t>Switch Control Chris Video</a:t>
            </a:r>
            <a:r>
              <a:rPr lang="en-US" dirty="0"/>
              <a:t> </a:t>
            </a:r>
          </a:p>
          <a:p>
            <a:pPr marL="0" lvl="0" indent="0" rtl="0">
              <a:lnSpc>
                <a:spcPct val="100000"/>
              </a:lnSpc>
              <a:spcBef>
                <a:spcPts val="0"/>
              </a:spcBef>
              <a:buNone/>
            </a:pPr>
            <a:endParaRPr sz="2000" dirty="0"/>
          </a:p>
          <a:p>
            <a:pPr marL="0" lvl="0" indent="0" rtl="0">
              <a:lnSpc>
                <a:spcPct val="100000"/>
              </a:lnSpc>
              <a:spcBef>
                <a:spcPts val="0"/>
              </a:spcBef>
              <a:buNone/>
            </a:pPr>
            <a:endParaRPr sz="2960" dirty="0"/>
          </a:p>
          <a:p>
            <a:pPr marL="0" lvl="0" indent="0" rtl="0">
              <a:lnSpc>
                <a:spcPct val="100000"/>
              </a:lnSpc>
              <a:spcBef>
                <a:spcPts val="0"/>
              </a:spcBef>
              <a:buNone/>
            </a:pPr>
            <a:endParaRPr sz="296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169" name="Shape 169" descr="Tecla 2 in office with person.jpg"/>
          <p:cNvPicPr preferRelativeResize="0"/>
          <p:nvPr/>
        </p:nvPicPr>
        <p:blipFill>
          <a:blip r:embed="rId5">
            <a:alphaModFix/>
          </a:blip>
          <a:stretch>
            <a:fillRect/>
          </a:stretch>
        </p:blipFill>
        <p:spPr>
          <a:xfrm>
            <a:off x="407600" y="4288349"/>
            <a:ext cx="3036730" cy="2576250"/>
          </a:xfrm>
          <a:prstGeom prst="rect">
            <a:avLst/>
          </a:prstGeom>
          <a:noFill/>
          <a:ln>
            <a:noFill/>
          </a:ln>
        </p:spPr>
      </p:pic>
      <p:pic>
        <p:nvPicPr>
          <p:cNvPr id="170" name="Shape 170" descr="switch access Chris Hills.jpg"/>
          <p:cNvPicPr preferRelativeResize="0"/>
          <p:nvPr/>
        </p:nvPicPr>
        <p:blipFill>
          <a:blip r:embed="rId6">
            <a:alphaModFix/>
          </a:blip>
          <a:stretch>
            <a:fillRect/>
          </a:stretch>
        </p:blipFill>
        <p:spPr>
          <a:xfrm>
            <a:off x="5939205" y="2496370"/>
            <a:ext cx="2742623" cy="2158913"/>
          </a:xfrm>
          <a:prstGeom prst="rect">
            <a:avLst/>
          </a:prstGeom>
          <a:noFill/>
          <a:ln>
            <a:noFill/>
          </a:ln>
        </p:spPr>
      </p:pic>
      <p:pic>
        <p:nvPicPr>
          <p:cNvPr id="171" name="Shape 171" descr="Tecla Shield switch interface.jpg"/>
          <p:cNvPicPr preferRelativeResize="0"/>
          <p:nvPr/>
        </p:nvPicPr>
        <p:blipFill>
          <a:blip r:embed="rId7">
            <a:alphaModFix/>
          </a:blip>
          <a:stretch>
            <a:fillRect/>
          </a:stretch>
        </p:blipFill>
        <p:spPr>
          <a:xfrm>
            <a:off x="3801621" y="4408766"/>
            <a:ext cx="1505012" cy="1504992"/>
          </a:xfrm>
          <a:prstGeom prst="rect">
            <a:avLst/>
          </a:prstGeom>
          <a:noFill/>
          <a:ln>
            <a:noFill/>
          </a:ln>
        </p:spPr>
      </p:pic>
      <p:pic>
        <p:nvPicPr>
          <p:cNvPr id="172" name="Shape 172" descr="Tecla.png"/>
          <p:cNvPicPr preferRelativeResize="0"/>
          <p:nvPr/>
        </p:nvPicPr>
        <p:blipFill>
          <a:blip r:embed="rId8">
            <a:alphaModFix/>
          </a:blip>
          <a:stretch>
            <a:fillRect/>
          </a:stretch>
        </p:blipFill>
        <p:spPr>
          <a:xfrm>
            <a:off x="5463271" y="4721571"/>
            <a:ext cx="3237384" cy="1709806"/>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Braille Displays, Digital Braille Opti</a:t>
            </a:r>
            <a:r>
              <a:rPr lang="en-US" b="1" dirty="0">
                <a:solidFill>
                  <a:srgbClr val="F3F3F3"/>
                </a:solidFill>
              </a:rPr>
              <a:t>ons</a:t>
            </a:r>
          </a:p>
        </p:txBody>
      </p:sp>
      <p:sp>
        <p:nvSpPr>
          <p:cNvPr id="178" name="Shape 178"/>
          <p:cNvSpPr txBox="1">
            <a:spLocks noGrp="1"/>
          </p:cNvSpPr>
          <p:nvPr>
            <p:ph type="body" idx="1"/>
          </p:nvPr>
        </p:nvSpPr>
        <p:spPr>
          <a:xfrm>
            <a:off x="471054" y="1759450"/>
            <a:ext cx="8338745" cy="5006100"/>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Use with iPad  or laptop/ desktop</a:t>
            </a:r>
          </a:p>
          <a:p>
            <a:pPr marL="461963" lvl="0" indent="-461963" rtl="0">
              <a:lnSpc>
                <a:spcPct val="100000"/>
              </a:lnSpc>
              <a:spcBef>
                <a:spcPts val="0"/>
              </a:spcBef>
              <a:buClr>
                <a:srgbClr val="3C78D8"/>
              </a:buClr>
              <a:buSzPct val="98666"/>
              <a:buFont typeface="Noto Sans Symbols"/>
            </a:pPr>
            <a:r>
              <a:rPr lang="en-US" dirty="0"/>
              <a:t>Braille options and Voice Over on iPad</a:t>
            </a:r>
          </a:p>
          <a:p>
            <a:pPr marL="461963" lvl="0" indent="-461963" rtl="0">
              <a:lnSpc>
                <a:spcPct val="100000"/>
              </a:lnSpc>
              <a:spcBef>
                <a:spcPts val="0"/>
              </a:spcBef>
              <a:buClr>
                <a:srgbClr val="3C78D8"/>
              </a:buClr>
              <a:buSzPct val="98666"/>
              <a:buFont typeface="Noto Sans Symbols"/>
            </a:pPr>
            <a:r>
              <a:rPr lang="en-US" dirty="0" err="1"/>
              <a:t>Blitab</a:t>
            </a:r>
            <a:r>
              <a:rPr lang="en-US" dirty="0"/>
              <a:t>-</a:t>
            </a:r>
            <a:r>
              <a:rPr lang="en-US" u="sng" dirty="0">
                <a:solidFill>
                  <a:schemeClr val="hlink"/>
                </a:solidFill>
                <a:hlinkClick r:id="rId3"/>
              </a:rPr>
              <a:t>Innovative tactile  Tablets coming! </a:t>
            </a:r>
          </a:p>
          <a:p>
            <a:pPr marL="0" lvl="0" indent="0" rtl="0">
              <a:lnSpc>
                <a:spcPct val="100000"/>
              </a:lnSpc>
              <a:spcBef>
                <a:spcPts val="0"/>
              </a:spcBef>
              <a:buNone/>
            </a:pPr>
            <a:endParaRPr dirty="0"/>
          </a:p>
          <a:p>
            <a:pPr marL="0" lvl="0" indent="0" rtl="0">
              <a:lnSpc>
                <a:spcPct val="100000"/>
              </a:lnSpc>
              <a:spcBef>
                <a:spcPts val="0"/>
              </a:spcBef>
              <a:buNone/>
            </a:pPr>
            <a:endParaRPr sz="2960" dirty="0"/>
          </a:p>
          <a:p>
            <a:pPr marL="0" lvl="0" indent="0" rtl="0">
              <a:lnSpc>
                <a:spcPct val="100000"/>
              </a:lnSpc>
              <a:spcBef>
                <a:spcPts val="0"/>
              </a:spcBef>
              <a:buNone/>
            </a:pPr>
            <a:endParaRPr sz="3000" dirty="0"/>
          </a:p>
          <a:p>
            <a:pPr marL="0" lvl="0" indent="0" rtl="0">
              <a:lnSpc>
                <a:spcPct val="80000"/>
              </a:lnSpc>
              <a:spcBef>
                <a:spcPts val="0"/>
              </a:spcBef>
              <a:buNone/>
            </a:pPr>
            <a:endParaRPr sz="2960" dirty="0"/>
          </a:p>
          <a:p>
            <a:pPr marL="0" lvl="0" indent="0" rtl="0">
              <a:lnSpc>
                <a:spcPct val="100000"/>
              </a:lnSpc>
              <a:spcBef>
                <a:spcPts val="0"/>
              </a:spcBef>
              <a:buNone/>
            </a:pPr>
            <a:endParaRPr sz="2960" dirty="0"/>
          </a:p>
          <a:p>
            <a:pPr marL="0" lvl="0" indent="0" rtl="0">
              <a:lnSpc>
                <a:spcPct val="100000"/>
              </a:lnSpc>
              <a:spcBef>
                <a:spcPts val="0"/>
              </a:spcBef>
              <a:buNone/>
            </a:pPr>
            <a:endParaRPr sz="296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179" name="Shape 179" descr="refreshable braille display.jpg"/>
          <p:cNvPicPr preferRelativeResize="0"/>
          <p:nvPr/>
        </p:nvPicPr>
        <p:blipFill>
          <a:blip r:embed="rId4">
            <a:alphaModFix/>
          </a:blip>
          <a:stretch>
            <a:fillRect/>
          </a:stretch>
        </p:blipFill>
        <p:spPr>
          <a:xfrm>
            <a:off x="196012" y="3370112"/>
            <a:ext cx="3171825" cy="1438275"/>
          </a:xfrm>
          <a:prstGeom prst="rect">
            <a:avLst/>
          </a:prstGeom>
          <a:noFill/>
          <a:ln>
            <a:noFill/>
          </a:ln>
        </p:spPr>
      </p:pic>
      <p:pic>
        <p:nvPicPr>
          <p:cNvPr id="180" name="Shape 180" descr="refreshable braille display 2.jpg"/>
          <p:cNvPicPr preferRelativeResize="0"/>
          <p:nvPr/>
        </p:nvPicPr>
        <p:blipFill>
          <a:blip r:embed="rId5">
            <a:alphaModFix/>
          </a:blip>
          <a:stretch>
            <a:fillRect/>
          </a:stretch>
        </p:blipFill>
        <p:spPr>
          <a:xfrm>
            <a:off x="2385350" y="5009712"/>
            <a:ext cx="3171824" cy="1755837"/>
          </a:xfrm>
          <a:prstGeom prst="rect">
            <a:avLst/>
          </a:prstGeom>
          <a:noFill/>
          <a:ln>
            <a:noFill/>
          </a:ln>
        </p:spPr>
      </p:pic>
      <p:pic>
        <p:nvPicPr>
          <p:cNvPr id="181" name="Shape 181" descr="new-braille-design-tablet-blitab.jpg"/>
          <p:cNvPicPr preferRelativeResize="0"/>
          <p:nvPr/>
        </p:nvPicPr>
        <p:blipFill>
          <a:blip r:embed="rId6">
            <a:alphaModFix/>
          </a:blip>
          <a:stretch>
            <a:fillRect/>
          </a:stretch>
        </p:blipFill>
        <p:spPr>
          <a:xfrm>
            <a:off x="5706249" y="3244087"/>
            <a:ext cx="3005076" cy="16903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15</a:t>
            </a:fld>
            <a:endParaRPr lang="en-US" sz="1200"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DCF89-F570-4317-A4B3-586F07445B05}"/>
              </a:ext>
            </a:extLst>
          </p:cNvPr>
          <p:cNvSpPr>
            <a:spLocks noGrp="1"/>
          </p:cNvSpPr>
          <p:nvPr>
            <p:ph type="title"/>
          </p:nvPr>
        </p:nvSpPr>
        <p:spPr>
          <a:xfrm>
            <a:off x="623887" y="2620962"/>
            <a:ext cx="3749653" cy="1616076"/>
          </a:xfrm>
        </p:spPr>
        <p:txBody>
          <a:bodyPr/>
          <a:lstStyle/>
          <a:p>
            <a:r>
              <a:rPr lang="en-US" dirty="0">
                <a:solidFill>
                  <a:schemeClr val="bg1"/>
                </a:solidFill>
              </a:rPr>
              <a:t>Resources</a:t>
            </a:r>
          </a:p>
        </p:txBody>
      </p:sp>
      <p:sp>
        <p:nvSpPr>
          <p:cNvPr id="6" name="Rectangle 5"/>
          <p:cNvSpPr/>
          <p:nvPr/>
        </p:nvSpPr>
        <p:spPr>
          <a:xfrm>
            <a:off x="5273964" y="0"/>
            <a:ext cx="38700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742648" y="2467118"/>
            <a:ext cx="2932667" cy="2721882"/>
          </a:xfrm>
          <a:prstGeom prst="rect">
            <a:avLst/>
          </a:prstGeom>
        </p:spPr>
      </p:pic>
      <p:sp>
        <p:nvSpPr>
          <p:cNvPr id="8" name="Slide Number Placeholder 1"/>
          <p:cNvSpPr txBox="1">
            <a:spLocks/>
          </p:cNvSpPr>
          <p:nvPr/>
        </p:nvSpPr>
        <p:spPr>
          <a:xfrm>
            <a:off x="7458892" y="6329230"/>
            <a:ext cx="1056458"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16</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1882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Job Corps Disability Website</a:t>
            </a:r>
            <a:br>
              <a:rPr lang="en-US" dirty="0"/>
            </a:br>
            <a:r>
              <a:rPr lang="en-US" sz="1800" dirty="0">
                <a:solidFill>
                  <a:schemeClr val="tx1"/>
                </a:solidFill>
              </a:rPr>
              <a:t>https://supportservices.jobcorps.gov/disability/Pages/default.aspx</a:t>
            </a:r>
          </a:p>
        </p:txBody>
      </p:sp>
      <p:sp>
        <p:nvSpPr>
          <p:cNvPr id="4" name="Slide Number Placeholder 3"/>
          <p:cNvSpPr>
            <a:spLocks noGrp="1"/>
          </p:cNvSpPr>
          <p:nvPr>
            <p:ph type="sldNum" sz="quarter" idx="12"/>
          </p:nvPr>
        </p:nvSpPr>
        <p:spPr/>
        <p:txBody>
          <a:bodyPr/>
          <a:lstStyle/>
          <a:p>
            <a:pPr algn="r"/>
            <a:fld id="{3A88AA25-0ABF-4444-BF79-A8339D80008A}" type="slidenum">
              <a:rPr lang="en-US" sz="1200" smtClean="0">
                <a:solidFill>
                  <a:schemeClr val="tx2">
                    <a:lumMod val="50000"/>
                  </a:schemeClr>
                </a:solidFill>
                <a:latin typeface="Calibri" panose="020F0502020204030204" pitchFamily="34" charset="0"/>
                <a:cs typeface="Calibri" panose="020F0502020204030204" pitchFamily="34" charset="0"/>
              </a:rPr>
              <a:pPr algn="r"/>
              <a:t>17</a:t>
            </a:fld>
            <a:endParaRPr lang="en-US" sz="1200" dirty="0">
              <a:solidFill>
                <a:schemeClr val="tx2">
                  <a:lumMod val="50000"/>
                </a:schemeClr>
              </a:solidFill>
              <a:latin typeface="Calibri" panose="020F0502020204030204" pitchFamily="34" charset="0"/>
              <a:cs typeface="Calibri" panose="020F0502020204030204" pitchFamily="34" charset="0"/>
            </a:endParaRPr>
          </a:p>
        </p:txBody>
      </p:sp>
      <p:pic>
        <p:nvPicPr>
          <p:cNvPr id="5" name="Picture 4"/>
          <p:cNvPicPr/>
          <p:nvPr/>
        </p:nvPicPr>
        <p:blipFill rotWithShape="1">
          <a:blip r:embed="rId2" cstate="screen">
            <a:extLst>
              <a:ext uri="{28A0092B-C50C-407E-A947-70E740481C1C}">
                <a14:useLocalDpi xmlns:a14="http://schemas.microsoft.com/office/drawing/2010/main"/>
              </a:ext>
            </a:extLst>
          </a:blip>
          <a:srcRect t="19350" r="1068" b="5035"/>
          <a:stretch/>
        </p:blipFill>
        <p:spPr bwMode="auto">
          <a:xfrm>
            <a:off x="1163783" y="1774284"/>
            <a:ext cx="6705114" cy="381371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5767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072004" cy="1325562"/>
          </a:xfrm>
        </p:spPr>
        <p:txBody>
          <a:bodyPr/>
          <a:lstStyle/>
          <a:p>
            <a:pPr algn="ctr"/>
            <a:r>
              <a:rPr lang="en-US" dirty="0"/>
              <a:t>RESNA</a:t>
            </a:r>
            <a:br>
              <a:rPr lang="en-US" dirty="0"/>
            </a:br>
            <a:r>
              <a:rPr lang="en-US" sz="1800" dirty="0">
                <a:solidFill>
                  <a:schemeClr val="tx1"/>
                </a:solidFill>
              </a:rPr>
              <a:t>http://www.resna.org/</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64705" y="2092245"/>
            <a:ext cx="7199896" cy="119065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66828" y="5101202"/>
            <a:ext cx="4242961" cy="141059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66828" y="3397445"/>
            <a:ext cx="5195650" cy="1599429"/>
          </a:xfrm>
          <a:prstGeom prst="rect">
            <a:avLst/>
          </a:prstGeom>
        </p:spPr>
      </p:pic>
    </p:spTree>
    <p:extLst>
      <p:ext uri="{BB962C8B-B14F-4D97-AF65-F5344CB8AC3E}">
        <p14:creationId xmlns:p14="http://schemas.microsoft.com/office/powerpoint/2010/main" val="111887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072004" cy="1325562"/>
          </a:xfrm>
        </p:spPr>
        <p:txBody>
          <a:bodyPr/>
          <a:lstStyle/>
          <a:p>
            <a:pPr algn="ctr"/>
            <a:r>
              <a:rPr lang="en-US" dirty="0"/>
              <a:t>State AT Programs</a:t>
            </a:r>
            <a:br>
              <a:rPr lang="en-US" dirty="0"/>
            </a:br>
            <a:r>
              <a:rPr lang="en-US" sz="1800" dirty="0">
                <a:solidFill>
                  <a:schemeClr val="tx1"/>
                </a:solidFill>
              </a:rPr>
              <a:t>http://www.resnaprojects.org/allcontacts/statewidecontacts.html</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19</a:t>
            </a:fld>
            <a:endParaRPr lang="en-US" sz="1200">
              <a:solidFill>
                <a:srgbClr val="888888"/>
              </a:solidFill>
              <a:latin typeface="Calibri"/>
              <a:ea typeface="Calibri"/>
              <a:cs typeface="Calibri"/>
              <a:sym typeface="Calibri"/>
            </a:endParaRPr>
          </a:p>
        </p:txBody>
      </p:sp>
      <p:grpSp>
        <p:nvGrpSpPr>
          <p:cNvPr id="3" name="Group 2"/>
          <p:cNvGrpSpPr/>
          <p:nvPr/>
        </p:nvGrpSpPr>
        <p:grpSpPr>
          <a:xfrm>
            <a:off x="730251" y="1982120"/>
            <a:ext cx="7886699" cy="3360467"/>
            <a:chOff x="628651" y="1908229"/>
            <a:chExt cx="7886699" cy="3360467"/>
          </a:xfrm>
        </p:grpSpPr>
        <p:pic>
          <p:nvPicPr>
            <p:cNvPr id="9"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2728" t="7462" r="1969" b="3187"/>
            <a:stretch/>
          </p:blipFill>
          <p:spPr>
            <a:xfrm>
              <a:off x="628651" y="2091128"/>
              <a:ext cx="5809672" cy="28632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994" y="3746747"/>
              <a:ext cx="2850356" cy="15219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962" y="1908229"/>
              <a:ext cx="2228850" cy="1157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04926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0" y="487975"/>
            <a:ext cx="9144000" cy="15825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Assistive Technology in the Workplace</a:t>
            </a:r>
          </a:p>
        </p:txBody>
      </p:sp>
      <p:sp>
        <p:nvSpPr>
          <p:cNvPr id="56" name="Shape 56"/>
          <p:cNvSpPr txBox="1">
            <a:spLocks noGrp="1"/>
          </p:cNvSpPr>
          <p:nvPr>
            <p:ph type="body" idx="1"/>
          </p:nvPr>
        </p:nvSpPr>
        <p:spPr>
          <a:xfrm>
            <a:off x="628650" y="2491924"/>
            <a:ext cx="7886700" cy="3493800"/>
          </a:xfrm>
          <a:prstGeom prst="rect">
            <a:avLst/>
          </a:prstGeom>
          <a:noFill/>
          <a:ln>
            <a:noFill/>
          </a:ln>
        </p:spPr>
        <p:txBody>
          <a:bodyPr lIns="91425" tIns="45700" rIns="91425" bIns="45700" anchor="t" anchorCtr="0">
            <a:noAutofit/>
          </a:bodyPr>
          <a:lstStyle/>
          <a:p>
            <a:pPr marL="228600" marR="0" lvl="0" indent="-228600" algn="ctr" rtl="0">
              <a:lnSpc>
                <a:spcPct val="90000"/>
              </a:lnSpc>
              <a:spcBef>
                <a:spcPts val="0"/>
              </a:spcBef>
              <a:buClr>
                <a:schemeClr val="dk1"/>
              </a:buClr>
              <a:buSzPct val="58333"/>
              <a:buFont typeface="Arial"/>
              <a:buNone/>
            </a:pPr>
            <a:r>
              <a:rPr lang="en-US" sz="4800" dirty="0"/>
              <a:t>A link to this presentation:</a:t>
            </a:r>
          </a:p>
          <a:p>
            <a:pPr marL="228600" marR="0" lvl="0" indent="-228600" algn="ctr" rtl="0">
              <a:lnSpc>
                <a:spcPct val="90000"/>
              </a:lnSpc>
              <a:spcBef>
                <a:spcPts val="0"/>
              </a:spcBef>
              <a:buClr>
                <a:schemeClr val="dk1"/>
              </a:buClr>
              <a:buSzPct val="58333"/>
              <a:buFont typeface="Arial"/>
              <a:buNone/>
            </a:pPr>
            <a:endParaRPr lang="en-US" sz="4000" u="sng" dirty="0">
              <a:solidFill>
                <a:schemeClr val="hlink"/>
              </a:solidFill>
              <a:hlinkClick r:id="rId3"/>
            </a:endParaRPr>
          </a:p>
          <a:p>
            <a:pPr marL="228600" marR="0" lvl="0" indent="-228600" algn="ctr" rtl="0">
              <a:lnSpc>
                <a:spcPct val="90000"/>
              </a:lnSpc>
              <a:spcBef>
                <a:spcPts val="0"/>
              </a:spcBef>
              <a:buClr>
                <a:schemeClr val="dk1"/>
              </a:buClr>
              <a:buSzPct val="58333"/>
              <a:buFont typeface="Arial"/>
              <a:buNone/>
            </a:pPr>
            <a:r>
              <a:rPr lang="en-US" sz="4000" u="sng" dirty="0">
                <a:solidFill>
                  <a:schemeClr val="hlink"/>
                </a:solidFill>
                <a:hlinkClick r:id="rId3"/>
              </a:rPr>
              <a:t>http://bit.ly/ATJobCorps</a:t>
            </a:r>
          </a:p>
          <a:p>
            <a:pPr marL="228600" marR="0" lvl="0" indent="-228600" algn="ctr" rtl="0">
              <a:lnSpc>
                <a:spcPct val="90000"/>
              </a:lnSpc>
              <a:spcBef>
                <a:spcPts val="0"/>
              </a:spcBef>
              <a:buClr>
                <a:schemeClr val="dk1"/>
              </a:buClr>
              <a:buSzPct val="58333"/>
              <a:buFont typeface="Arial"/>
              <a:buNone/>
            </a:pPr>
            <a:endParaRPr sz="4800" dirty="0"/>
          </a:p>
          <a:p>
            <a:pPr marL="228600" marR="0" lvl="0" indent="-228600" algn="ctr" rtl="0">
              <a:lnSpc>
                <a:spcPct val="90000"/>
              </a:lnSpc>
              <a:spcBef>
                <a:spcPts val="0"/>
              </a:spcBef>
              <a:buClr>
                <a:schemeClr val="dk1"/>
              </a:buClr>
              <a:buSzPct val="58333"/>
              <a:buFont typeface="Arial"/>
              <a:buNone/>
            </a:pPr>
            <a:endParaRPr sz="4800" dirty="0"/>
          </a:p>
          <a:p>
            <a:pPr marL="228600" marR="0" lvl="0" indent="-228600" algn="ctr" rtl="0">
              <a:lnSpc>
                <a:spcPct val="90000"/>
              </a:lnSpc>
              <a:spcBef>
                <a:spcPts val="0"/>
              </a:spcBef>
              <a:buClr>
                <a:schemeClr val="dk1"/>
              </a:buClr>
              <a:buSzPct val="58333"/>
              <a:buFont typeface="Arial"/>
              <a:buNone/>
            </a:pPr>
            <a:endParaRPr sz="4800" dirty="0"/>
          </a:p>
          <a:p>
            <a:pPr marL="228600" marR="0" lvl="0" indent="-228600" algn="ctr" rtl="0">
              <a:lnSpc>
                <a:spcPct val="90000"/>
              </a:lnSpc>
              <a:spcBef>
                <a:spcPts val="0"/>
              </a:spcBef>
              <a:buClr>
                <a:schemeClr val="dk1"/>
              </a:buClr>
              <a:buSzPct val="58333"/>
              <a:buFont typeface="Arial"/>
              <a:buNone/>
            </a:pPr>
            <a:endParaRPr sz="4800" dirty="0"/>
          </a:p>
          <a:p>
            <a:pPr marL="228600" marR="0" lvl="0" indent="-228600" algn="ctr" rtl="0">
              <a:lnSpc>
                <a:spcPct val="90000"/>
              </a:lnSpc>
              <a:spcBef>
                <a:spcPts val="0"/>
              </a:spcBef>
              <a:buClr>
                <a:schemeClr val="dk1"/>
              </a:buClr>
              <a:buSzPct val="58333"/>
              <a:buFont typeface="Arial"/>
              <a:buNone/>
            </a:pPr>
            <a:endParaRPr sz="4800" dirty="0"/>
          </a:p>
          <a:p>
            <a:pPr marL="228600" marR="0" lvl="0" indent="-228600" algn="ctr" rtl="0">
              <a:lnSpc>
                <a:spcPct val="90000"/>
              </a:lnSpc>
              <a:spcBef>
                <a:spcPts val="0"/>
              </a:spcBef>
              <a:buClr>
                <a:schemeClr val="dk1"/>
              </a:buClr>
              <a:buSzPct val="58333"/>
              <a:buFont typeface="Arial"/>
              <a:buNone/>
            </a:pPr>
            <a:endParaRPr sz="4800" dirty="0"/>
          </a:p>
          <a:p>
            <a:pPr marL="177800" marR="0" lvl="0" indent="-1778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a:t>
            </a:fld>
            <a:endParaRPr lang="en-US"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072004" cy="1325562"/>
          </a:xfrm>
        </p:spPr>
        <p:txBody>
          <a:bodyPr/>
          <a:lstStyle/>
          <a:p>
            <a:pPr algn="ctr"/>
            <a:r>
              <a:rPr lang="en-US" dirty="0"/>
              <a:t>Tools for Life</a:t>
            </a:r>
            <a:br>
              <a:rPr lang="en-US" dirty="0"/>
            </a:br>
            <a:r>
              <a:rPr lang="en-US" sz="1800" dirty="0">
                <a:solidFill>
                  <a:schemeClr val="tx1"/>
                </a:solidFill>
              </a:rPr>
              <a:t>http://www.gatfl.org/</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20</a:t>
            </a:fld>
            <a:endParaRPr lang="en-US" sz="1200">
              <a:solidFill>
                <a:srgbClr val="888888"/>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72" y="2103037"/>
            <a:ext cx="6994140" cy="3320638"/>
          </a:xfrm>
          <a:prstGeom prst="rect">
            <a:avLst/>
          </a:prstGeom>
        </p:spPr>
      </p:pic>
    </p:spTree>
    <p:extLst>
      <p:ext uri="{BB962C8B-B14F-4D97-AF65-F5344CB8AC3E}">
        <p14:creationId xmlns:p14="http://schemas.microsoft.com/office/powerpoint/2010/main" val="34435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8072004" cy="1325562"/>
          </a:xfrm>
        </p:spPr>
        <p:txBody>
          <a:bodyPr/>
          <a:lstStyle/>
          <a:p>
            <a:pPr algn="ctr"/>
            <a:r>
              <a:rPr lang="en-US" dirty="0"/>
              <a:t>Job Accommodation Network</a:t>
            </a:r>
            <a:br>
              <a:rPr lang="en-US" dirty="0"/>
            </a:br>
            <a:r>
              <a:rPr lang="en-US" sz="1800" dirty="0">
                <a:solidFill>
                  <a:schemeClr val="tx1"/>
                </a:solidFill>
              </a:rPr>
              <a:t>http://askjan.org/topics/tech.htm</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76" y="2144838"/>
            <a:ext cx="7462954" cy="3423156"/>
          </a:xfrm>
          <a:prstGeom prst="rect">
            <a:avLst/>
          </a:prstGeom>
        </p:spPr>
      </p:pic>
    </p:spTree>
    <p:extLst>
      <p:ext uri="{BB962C8B-B14F-4D97-AF65-F5344CB8AC3E}">
        <p14:creationId xmlns:p14="http://schemas.microsoft.com/office/powerpoint/2010/main" val="71613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lvl="0" algn="ctr" rtl="0">
              <a:lnSpc>
                <a:spcPct val="100000"/>
              </a:lnSpc>
              <a:spcBef>
                <a:spcPts val="0"/>
              </a:spcBef>
              <a:buClr>
                <a:srgbClr val="FFC700"/>
              </a:buClr>
              <a:buSzPct val="25000"/>
              <a:buFont typeface="Calibri"/>
              <a:buNone/>
            </a:pPr>
            <a:r>
              <a:rPr lang="en-US" dirty="0">
                <a:solidFill>
                  <a:srgbClr val="FFFFFF"/>
                </a:solidFill>
              </a:rPr>
              <a:t>Questions? Comments?</a:t>
            </a:r>
            <a:br>
              <a:rPr lang="en-US" dirty="0">
                <a:solidFill>
                  <a:srgbClr val="FFFFFF"/>
                </a:solidFill>
              </a:rPr>
            </a:br>
            <a:r>
              <a:rPr lang="en-US" dirty="0">
                <a:solidFill>
                  <a:srgbClr val="FFFFFF"/>
                </a:solidFill>
              </a:rPr>
              <a:t>CONTACT US!</a:t>
            </a:r>
          </a:p>
        </p:txBody>
      </p:sp>
      <p:sp>
        <p:nvSpPr>
          <p:cNvPr id="187" name="Shape 187"/>
          <p:cNvSpPr txBox="1">
            <a:spLocks noGrp="1"/>
          </p:cNvSpPr>
          <p:nvPr>
            <p:ph type="body" idx="1"/>
          </p:nvPr>
        </p:nvSpPr>
        <p:spPr>
          <a:xfrm>
            <a:off x="487975" y="1899150"/>
            <a:ext cx="8322000" cy="4813800"/>
          </a:xfrm>
          <a:prstGeom prst="rect">
            <a:avLst/>
          </a:prstGeom>
          <a:noFill/>
          <a:ln>
            <a:noFill/>
          </a:ln>
        </p:spPr>
        <p:txBody>
          <a:bodyPr lIns="91425" tIns="45700" rIns="91425" bIns="45700" anchor="t" anchorCtr="0">
            <a:noAutofit/>
          </a:bodyPr>
          <a:lstStyle/>
          <a:p>
            <a:pPr marL="0" lvl="0" indent="0" algn="ctr" rtl="0">
              <a:lnSpc>
                <a:spcPct val="100000"/>
              </a:lnSpc>
              <a:spcBef>
                <a:spcPts val="0"/>
              </a:spcBef>
              <a:buNone/>
            </a:pPr>
            <a:r>
              <a:rPr lang="en-US" u="sng" dirty="0">
                <a:solidFill>
                  <a:schemeClr val="hlink"/>
                </a:solidFill>
                <a:hlinkClick r:id="rId3"/>
              </a:rPr>
              <a:t>ATforEd.com</a:t>
            </a:r>
          </a:p>
          <a:p>
            <a:pPr marL="0" lvl="0" indent="0" algn="ctr" rtl="0">
              <a:lnSpc>
                <a:spcPct val="100000"/>
              </a:lnSpc>
              <a:spcBef>
                <a:spcPts val="0"/>
              </a:spcBef>
              <a:buNone/>
            </a:pPr>
            <a:endParaRPr sz="1600" dirty="0"/>
          </a:p>
          <a:p>
            <a:pPr marL="0" lvl="0" indent="0" algn="ctr" rtl="0">
              <a:lnSpc>
                <a:spcPct val="100000"/>
              </a:lnSpc>
              <a:spcBef>
                <a:spcPts val="0"/>
              </a:spcBef>
              <a:buNone/>
            </a:pPr>
            <a:r>
              <a:rPr lang="en-US" u="sng" dirty="0">
                <a:solidFill>
                  <a:schemeClr val="hlink"/>
                </a:solidFill>
                <a:hlinkClick r:id="rId4"/>
              </a:rPr>
              <a:t>Access4Employment.com</a:t>
            </a:r>
          </a:p>
          <a:p>
            <a:pPr marL="0" lvl="0" indent="0" algn="ctr" rtl="0">
              <a:lnSpc>
                <a:spcPct val="100000"/>
              </a:lnSpc>
              <a:spcBef>
                <a:spcPts val="0"/>
              </a:spcBef>
              <a:buNone/>
            </a:pPr>
            <a:endParaRPr sz="1600" dirty="0"/>
          </a:p>
          <a:p>
            <a:pPr marL="0" lvl="0" indent="0" algn="ctr" rtl="0">
              <a:lnSpc>
                <a:spcPct val="100000"/>
              </a:lnSpc>
              <a:spcBef>
                <a:spcPts val="0"/>
              </a:spcBef>
              <a:buNone/>
            </a:pPr>
            <a:r>
              <a:rPr lang="en-US" dirty="0"/>
              <a:t>603-998-4980</a:t>
            </a:r>
          </a:p>
          <a:p>
            <a:pPr marL="0" lvl="0" indent="0" algn="ctr" rtl="0">
              <a:lnSpc>
                <a:spcPct val="100000"/>
              </a:lnSpc>
              <a:spcBef>
                <a:spcPts val="0"/>
              </a:spcBef>
              <a:buNone/>
            </a:pPr>
            <a:endParaRPr sz="600" dirty="0"/>
          </a:p>
          <a:p>
            <a:pPr marL="0" lvl="0" indent="0" algn="ctr" rtl="0">
              <a:lnSpc>
                <a:spcPct val="100000"/>
              </a:lnSpc>
              <a:spcBef>
                <a:spcPts val="0"/>
              </a:spcBef>
              <a:buNone/>
            </a:pPr>
            <a:endParaRPr lang="en-US" u="sng" dirty="0">
              <a:solidFill>
                <a:schemeClr val="hlink"/>
              </a:solidFill>
              <a:hlinkClick r:id="rId5"/>
            </a:endParaRPr>
          </a:p>
          <a:p>
            <a:pPr marL="0" lvl="0" indent="0" algn="ctr" rtl="0">
              <a:lnSpc>
                <a:spcPct val="100000"/>
              </a:lnSpc>
              <a:spcBef>
                <a:spcPts val="0"/>
              </a:spcBef>
              <a:buNone/>
            </a:pPr>
            <a:r>
              <a:rPr lang="en-US" u="sng" dirty="0">
                <a:solidFill>
                  <a:schemeClr val="hlink"/>
                </a:solidFill>
                <a:hlinkClick r:id="rId5"/>
              </a:rPr>
              <a:t>dp.ATspecialist@gmail.com</a:t>
            </a:r>
            <a:r>
              <a:rPr lang="en-US" dirty="0"/>
              <a:t> or </a:t>
            </a:r>
            <a:r>
              <a:rPr lang="en-US" u="sng" dirty="0">
                <a:solidFill>
                  <a:schemeClr val="hlink"/>
                </a:solidFill>
                <a:hlinkClick r:id="rId6"/>
              </a:rPr>
              <a:t>diana@atfored.com</a:t>
            </a:r>
          </a:p>
          <a:p>
            <a:pPr marL="0" lvl="0" indent="0" algn="ctr" rtl="0">
              <a:lnSpc>
                <a:spcPct val="100000"/>
              </a:lnSpc>
              <a:spcBef>
                <a:spcPts val="0"/>
              </a:spcBef>
              <a:buNone/>
            </a:pPr>
            <a:endParaRPr dirty="0"/>
          </a:p>
          <a:p>
            <a:pPr marL="0" lvl="0" indent="0" algn="ctr" rtl="0">
              <a:lnSpc>
                <a:spcPct val="100000"/>
              </a:lnSpc>
              <a:spcBef>
                <a:spcPts val="0"/>
              </a:spcBef>
              <a:buNone/>
            </a:pPr>
            <a:endParaRPr dirty="0"/>
          </a:p>
          <a:p>
            <a:pPr marL="0" lvl="0" indent="0" algn="ctr" rtl="0">
              <a:lnSpc>
                <a:spcPct val="100000"/>
              </a:lnSpc>
              <a:spcBef>
                <a:spcPts val="0"/>
              </a:spcBef>
              <a:buNone/>
            </a:pPr>
            <a:endParaRPr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23</a:t>
            </a:fld>
            <a:endParaRPr lang="en-US" sz="1200">
              <a:solidFill>
                <a:srgbClr val="888888"/>
              </a:solidFill>
              <a:latin typeface="Calibri"/>
              <a:ea typeface="Calibri"/>
              <a:cs typeface="Calibri"/>
              <a:sym typeface="Calibri"/>
            </a:endParaRPr>
          </a:p>
        </p:txBody>
      </p:sp>
      <p:grpSp>
        <p:nvGrpSpPr>
          <p:cNvPr id="8" name="Group 7"/>
          <p:cNvGrpSpPr/>
          <p:nvPr/>
        </p:nvGrpSpPr>
        <p:grpSpPr>
          <a:xfrm>
            <a:off x="760391" y="2198255"/>
            <a:ext cx="7373100" cy="2316681"/>
            <a:chOff x="723445" y="2503055"/>
            <a:chExt cx="7373100" cy="2316681"/>
          </a:xfrm>
        </p:grpSpPr>
        <p:pic>
          <p:nvPicPr>
            <p:cNvPr id="5" name="Shape 50" descr="ATforEd Logo-new_1.jpg"/>
            <p:cNvPicPr preferRelativeResize="0"/>
            <p:nvPr/>
          </p:nvPicPr>
          <p:blipFill>
            <a:blip r:embed="rId2">
              <a:alphaModFix/>
            </a:blip>
            <a:stretch>
              <a:fillRect/>
            </a:stretch>
          </p:blipFill>
          <p:spPr>
            <a:xfrm>
              <a:off x="832870" y="2503055"/>
              <a:ext cx="7154251" cy="1743000"/>
            </a:xfrm>
            <a:prstGeom prst="rect">
              <a:avLst/>
            </a:prstGeom>
            <a:noFill/>
            <a:ln>
              <a:noFill/>
            </a:ln>
          </p:spPr>
        </p:pic>
        <p:sp>
          <p:nvSpPr>
            <p:cNvPr id="6" name="Shape 24"/>
            <p:cNvSpPr/>
            <p:nvPr/>
          </p:nvSpPr>
          <p:spPr>
            <a:xfrm>
              <a:off x="723445" y="4173536"/>
              <a:ext cx="73731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rgbClr val="2E75B5"/>
                  </a:solidFill>
                  <a:latin typeface="Questrial"/>
                  <a:ea typeface="Questrial"/>
                  <a:cs typeface="Questrial"/>
                  <a:sym typeface="Questrial"/>
                </a:rPr>
                <a:t>Access to Education &amp; The Workplace using Assistive Technology</a:t>
              </a:r>
            </a:p>
          </p:txBody>
        </p:sp>
      </p:grpSp>
    </p:spTree>
    <p:extLst>
      <p:ext uri="{BB962C8B-B14F-4D97-AF65-F5344CB8AC3E}">
        <p14:creationId xmlns:p14="http://schemas.microsoft.com/office/powerpoint/2010/main" val="157121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0" y="487975"/>
            <a:ext cx="9144000" cy="1582500"/>
          </a:xfrm>
          <a:prstGeom prst="rect">
            <a:avLst/>
          </a:prstGeom>
          <a:solidFill>
            <a:srgbClr val="073B6C"/>
          </a:solidFill>
          <a:ln>
            <a:noFill/>
          </a:ln>
        </p:spPr>
        <p:txBody>
          <a:bodyPr lIns="91425" tIns="45700" rIns="91425" bIns="45700" anchor="ctr" anchorCtr="0">
            <a:noAutofit/>
          </a:bodyPr>
          <a:lstStyle/>
          <a:p>
            <a:pPr marL="0" marR="0" lvl="0" indent="457200" rtl="0">
              <a:lnSpc>
                <a:spcPct val="90000"/>
              </a:lnSpc>
              <a:spcBef>
                <a:spcPts val="0"/>
              </a:spcBef>
              <a:buClr>
                <a:schemeClr val="dk1"/>
              </a:buClr>
              <a:buSzPct val="25000"/>
              <a:buFont typeface="Calibri"/>
              <a:buNone/>
            </a:pPr>
            <a:r>
              <a:rPr lang="en-US" dirty="0">
                <a:solidFill>
                  <a:srgbClr val="F3F3F3"/>
                </a:solidFill>
              </a:rPr>
              <a:t>Your Presenter </a:t>
            </a:r>
          </a:p>
        </p:txBody>
      </p:sp>
      <p:sp>
        <p:nvSpPr>
          <p:cNvPr id="62" name="Shape 62"/>
          <p:cNvSpPr txBox="1">
            <a:spLocks noGrp="1"/>
          </p:cNvSpPr>
          <p:nvPr>
            <p:ph type="body" idx="1"/>
          </p:nvPr>
        </p:nvSpPr>
        <p:spPr>
          <a:xfrm>
            <a:off x="489527" y="1826559"/>
            <a:ext cx="7974600" cy="442072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40000"/>
              <a:buFont typeface="Arial"/>
              <a:buNone/>
            </a:pPr>
            <a:endParaRPr sz="2000" dirty="0"/>
          </a:p>
          <a:p>
            <a:pPr marL="228600" marR="0" lvl="0" indent="-228600" algn="l" rtl="0">
              <a:lnSpc>
                <a:spcPct val="90000"/>
              </a:lnSpc>
              <a:spcBef>
                <a:spcPts val="0"/>
              </a:spcBef>
              <a:buClr>
                <a:schemeClr val="dk1"/>
              </a:buClr>
              <a:buSzPct val="116666"/>
              <a:buFont typeface="Arial"/>
              <a:buNone/>
            </a:pPr>
            <a:r>
              <a:rPr lang="en-US" sz="2400" b="1" dirty="0"/>
              <a:t>Diana </a:t>
            </a:r>
            <a:r>
              <a:rPr lang="en-US" sz="2400" b="1" dirty="0" err="1"/>
              <a:t>Petschauer</a:t>
            </a:r>
            <a:r>
              <a:rPr lang="en-US" sz="2400" b="1" dirty="0"/>
              <a:t>, </a:t>
            </a:r>
            <a:r>
              <a:rPr lang="en-US" sz="2400" b="1" dirty="0" err="1"/>
              <a:t>M.Ed</a:t>
            </a:r>
            <a:r>
              <a:rPr lang="en-US" sz="2400" b="1" dirty="0"/>
              <a:t>, ATP</a:t>
            </a:r>
          </a:p>
          <a:p>
            <a:pPr>
              <a:lnSpc>
                <a:spcPct val="114000"/>
              </a:lnSpc>
              <a:spcBef>
                <a:spcPts val="0"/>
              </a:spcBef>
              <a:buSzPct val="116666"/>
            </a:pPr>
            <a:r>
              <a:rPr lang="en-US" sz="2400" dirty="0"/>
              <a:t>Previously the AT Specialist at Disability Services, UNH</a:t>
            </a:r>
          </a:p>
          <a:p>
            <a:pPr>
              <a:lnSpc>
                <a:spcPct val="114000"/>
              </a:lnSpc>
              <a:spcBef>
                <a:spcPts val="0"/>
              </a:spcBef>
              <a:buSzPct val="116666"/>
            </a:pPr>
            <a:r>
              <a:rPr lang="en-US" sz="2400" dirty="0"/>
              <a:t>Founder, ATforED.com &amp; Access4Employment.com</a:t>
            </a:r>
          </a:p>
          <a:p>
            <a:pPr>
              <a:lnSpc>
                <a:spcPct val="114000"/>
              </a:lnSpc>
              <a:spcBef>
                <a:spcPts val="0"/>
              </a:spcBef>
              <a:buSzPct val="116666"/>
            </a:pPr>
            <a:r>
              <a:rPr lang="en-US" sz="2400" dirty="0"/>
              <a:t>Assistive Technology Professional, RESNA Certified</a:t>
            </a:r>
          </a:p>
          <a:p>
            <a:pPr>
              <a:lnSpc>
                <a:spcPct val="114000"/>
              </a:lnSpc>
              <a:spcBef>
                <a:spcPts val="0"/>
              </a:spcBef>
              <a:buSzPct val="116666"/>
            </a:pPr>
            <a:r>
              <a:rPr lang="en-US" sz="2400" dirty="0"/>
              <a:t>Consultant, Trainer, ATforED.com,Access4Employment.com</a:t>
            </a:r>
          </a:p>
          <a:p>
            <a:pPr>
              <a:lnSpc>
                <a:spcPct val="114000"/>
              </a:lnSpc>
              <a:spcBef>
                <a:spcPts val="0"/>
              </a:spcBef>
              <a:buSzPct val="116666"/>
            </a:pPr>
            <a:r>
              <a:rPr lang="en-US" sz="2400" dirty="0"/>
              <a:t>Faculty Trainer at CTDInstitute.org, Center on Technology and Disability &amp; </a:t>
            </a:r>
            <a:r>
              <a:rPr lang="en-US" sz="2400" dirty="0" err="1"/>
              <a:t>ATinNH</a:t>
            </a:r>
            <a:endParaRPr lang="en-US" sz="2400" dirty="0"/>
          </a:p>
          <a:p>
            <a:pPr marL="228600" marR="0" lvl="0" indent="-228600" algn="l" rtl="0">
              <a:lnSpc>
                <a:spcPct val="90000"/>
              </a:lnSpc>
              <a:spcBef>
                <a:spcPts val="0"/>
              </a:spcBef>
              <a:buClr>
                <a:schemeClr val="dk1"/>
              </a:buClr>
              <a:buSzPct val="116666"/>
              <a:buFont typeface="Arial"/>
              <a:buNone/>
            </a:pPr>
            <a:endParaRPr sz="2400" dirty="0"/>
          </a:p>
          <a:p>
            <a:pPr marL="228600" marR="0" lvl="0" indent="-228600" algn="l" rtl="0">
              <a:lnSpc>
                <a:spcPct val="90000"/>
              </a:lnSpc>
              <a:spcBef>
                <a:spcPts val="0"/>
              </a:spcBef>
              <a:buClr>
                <a:schemeClr val="dk1"/>
              </a:buClr>
              <a:buSzPct val="155555"/>
              <a:buFont typeface="Arial"/>
              <a:buNone/>
            </a:pPr>
            <a:endParaRPr sz="1800" dirty="0"/>
          </a:p>
        </p:txBody>
      </p:sp>
      <p:pic>
        <p:nvPicPr>
          <p:cNvPr id="63" name="Shape 63" descr="ATforEd Logo-new_1.jpg"/>
          <p:cNvPicPr preferRelativeResize="0"/>
          <p:nvPr/>
        </p:nvPicPr>
        <p:blipFill>
          <a:blip r:embed="rId3">
            <a:alphaModFix/>
          </a:blip>
          <a:stretch>
            <a:fillRect/>
          </a:stretch>
        </p:blipFill>
        <p:spPr>
          <a:xfrm>
            <a:off x="1986404" y="5081185"/>
            <a:ext cx="4980845" cy="1166103"/>
          </a:xfrm>
          <a:prstGeom prst="rect">
            <a:avLst/>
          </a:prstGeom>
          <a:noFill/>
          <a:ln>
            <a:noFill/>
          </a:ln>
        </p:spPr>
      </p:pic>
      <p:pic>
        <p:nvPicPr>
          <p:cNvPr id="64" name="Shape 64" descr="Diana 2 website.jpg"/>
          <p:cNvPicPr preferRelativeResize="0"/>
          <p:nvPr/>
        </p:nvPicPr>
        <p:blipFill>
          <a:blip r:embed="rId4">
            <a:alphaModFix/>
          </a:blip>
          <a:stretch>
            <a:fillRect/>
          </a:stretch>
        </p:blipFill>
        <p:spPr>
          <a:xfrm>
            <a:off x="4849450" y="119562"/>
            <a:ext cx="2319325" cy="23193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3</a:t>
            </a:fld>
            <a:endParaRPr lang="en-US" sz="1200">
              <a:solidFill>
                <a:srgbClr val="888888"/>
              </a:solidFill>
              <a:latin typeface="Calibri"/>
              <a:ea typeface="Calibri"/>
              <a:cs typeface="Calibri"/>
              <a:sym typeface="Calibri"/>
            </a:endParaRPr>
          </a:p>
        </p:txBody>
      </p:sp>
      <p:sp>
        <p:nvSpPr>
          <p:cNvPr id="3" name="TextBox 2"/>
          <p:cNvSpPr txBox="1"/>
          <p:nvPr/>
        </p:nvSpPr>
        <p:spPr>
          <a:xfrm>
            <a:off x="489527" y="1526868"/>
            <a:ext cx="4082473" cy="461665"/>
          </a:xfrm>
          <a:prstGeom prst="rect">
            <a:avLst/>
          </a:prstGeom>
          <a:noFill/>
        </p:spPr>
        <p:txBody>
          <a:bodyPr wrap="square" rtlCol="0">
            <a:spAutoFit/>
          </a:bodyPr>
          <a:lstStyle/>
          <a:p>
            <a:r>
              <a:rPr lang="en-US" sz="2400" dirty="0">
                <a:solidFill>
                  <a:schemeClr val="bg1"/>
                </a:solidFill>
              </a:rPr>
              <a:t>ATforED.com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iOS Accessibility Features</a:t>
            </a:r>
          </a:p>
        </p:txBody>
      </p:sp>
      <p:sp>
        <p:nvSpPr>
          <p:cNvPr id="70" name="Shape 70"/>
          <p:cNvSpPr txBox="1">
            <a:spLocks noGrp="1"/>
          </p:cNvSpPr>
          <p:nvPr>
            <p:ph type="body" idx="1"/>
          </p:nvPr>
        </p:nvSpPr>
        <p:spPr>
          <a:xfrm>
            <a:off x="633050" y="1820024"/>
            <a:ext cx="8176800" cy="4813800"/>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Built-In to iPhone/ iPad </a:t>
            </a:r>
          </a:p>
          <a:p>
            <a:pPr marL="461963" lvl="0" indent="-461963" rtl="0">
              <a:lnSpc>
                <a:spcPct val="100000"/>
              </a:lnSpc>
              <a:spcBef>
                <a:spcPts val="0"/>
              </a:spcBef>
              <a:buClr>
                <a:srgbClr val="3C78D8"/>
              </a:buClr>
              <a:buSzPct val="100000"/>
              <a:buFont typeface="Noto Sans Symbols"/>
            </a:pPr>
            <a:r>
              <a:rPr lang="en-US" dirty="0"/>
              <a:t>Text To  Speech, Magnification &amp; Zoom, High Contrast, Speech to Text, 3rd Party Keyboards, Keyboard Shortcuts        </a:t>
            </a:r>
          </a:p>
          <a:p>
            <a:pPr marL="438912" lvl="0" indent="-352552" rtl="0">
              <a:lnSpc>
                <a:spcPct val="100000"/>
              </a:lnSpc>
              <a:spcBef>
                <a:spcPts val="0"/>
              </a:spcBef>
              <a:buClr>
                <a:srgbClr val="3C78D8"/>
              </a:buClr>
              <a:buSzPct val="100000"/>
              <a:buFont typeface="Noto Sans Symbols"/>
            </a:pPr>
            <a:endParaRPr sz="3000" dirty="0"/>
          </a:p>
          <a:p>
            <a:pPr marL="0" lvl="0" indent="0" rtl="0">
              <a:lnSpc>
                <a:spcPct val="100000"/>
              </a:lnSpc>
              <a:spcBef>
                <a:spcPts val="0"/>
              </a:spcBef>
              <a:buNone/>
            </a:pPr>
            <a:endParaRPr sz="240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71" name="Shape 71" descr="accessibility iOs.jpg"/>
          <p:cNvPicPr preferRelativeResize="0"/>
          <p:nvPr/>
        </p:nvPicPr>
        <p:blipFill>
          <a:blip r:embed="rId3">
            <a:alphaModFix/>
          </a:blip>
          <a:stretch>
            <a:fillRect/>
          </a:stretch>
        </p:blipFill>
        <p:spPr>
          <a:xfrm>
            <a:off x="1209227" y="3741427"/>
            <a:ext cx="2752224" cy="2386799"/>
          </a:xfrm>
          <a:prstGeom prst="rect">
            <a:avLst/>
          </a:prstGeom>
          <a:noFill/>
          <a:ln>
            <a:noFill/>
          </a:ln>
        </p:spPr>
      </p:pic>
      <p:pic>
        <p:nvPicPr>
          <p:cNvPr id="72" name="Shape 72" descr="apple accessibility.jpg"/>
          <p:cNvPicPr preferRelativeResize="0"/>
          <p:nvPr/>
        </p:nvPicPr>
        <p:blipFill>
          <a:blip r:embed="rId4">
            <a:alphaModFix/>
          </a:blip>
          <a:stretch>
            <a:fillRect/>
          </a:stretch>
        </p:blipFill>
        <p:spPr>
          <a:xfrm>
            <a:off x="4814300" y="3741425"/>
            <a:ext cx="3129900" cy="23868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4</a:t>
            </a:fld>
            <a:endParaRPr lang="en-US"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iOS Apps-iPhone, iPad, Apple Watch</a:t>
            </a:r>
          </a:p>
        </p:txBody>
      </p:sp>
      <p:sp>
        <p:nvSpPr>
          <p:cNvPr id="78" name="Shape 78"/>
          <p:cNvSpPr txBox="1">
            <a:spLocks noGrp="1"/>
          </p:cNvSpPr>
          <p:nvPr>
            <p:ph type="body" idx="1"/>
          </p:nvPr>
        </p:nvSpPr>
        <p:spPr>
          <a:xfrm>
            <a:off x="633050" y="1820024"/>
            <a:ext cx="8176800" cy="2354812"/>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sz="2400" dirty="0"/>
              <a:t>OCR, Accessible Work Documents, Magnification, Text to Speech, Speech Input, Scheduling &amp; Reminders</a:t>
            </a:r>
          </a:p>
          <a:p>
            <a:pPr marL="461963" lvl="0" indent="-461963" rtl="0">
              <a:lnSpc>
                <a:spcPct val="100000"/>
              </a:lnSpc>
              <a:spcBef>
                <a:spcPts val="0"/>
              </a:spcBef>
              <a:buClr>
                <a:srgbClr val="3C78D8"/>
              </a:buClr>
              <a:buSzPct val="100000"/>
              <a:buFont typeface="Noto Sans Symbols"/>
            </a:pPr>
            <a:r>
              <a:rPr lang="en-US" sz="2400" dirty="0" err="1"/>
              <a:t>ClaroPDF</a:t>
            </a:r>
            <a:r>
              <a:rPr lang="en-US" sz="2400" dirty="0"/>
              <a:t>, PDF Expert</a:t>
            </a:r>
          </a:p>
          <a:p>
            <a:pPr marL="461963" lvl="0" indent="-461963" rtl="0">
              <a:lnSpc>
                <a:spcPct val="100000"/>
              </a:lnSpc>
              <a:spcBef>
                <a:spcPts val="0"/>
              </a:spcBef>
              <a:buClr>
                <a:srgbClr val="3C78D8"/>
              </a:buClr>
              <a:buSzPct val="100000"/>
              <a:buFont typeface="Noto Sans Symbols"/>
            </a:pPr>
            <a:r>
              <a:rPr lang="en-US" sz="2400" dirty="0" err="1"/>
              <a:t>TextGrabber</a:t>
            </a:r>
            <a:r>
              <a:rPr lang="en-US" sz="2400" dirty="0"/>
              <a:t>, KNFB Reader, </a:t>
            </a:r>
            <a:r>
              <a:rPr lang="en-US" sz="2400" dirty="0" err="1"/>
              <a:t>Prizmo</a:t>
            </a:r>
            <a:endParaRPr lang="en-US" sz="2400" dirty="0"/>
          </a:p>
          <a:p>
            <a:pPr marL="461963" lvl="0" indent="-461963" rtl="0">
              <a:lnSpc>
                <a:spcPct val="100000"/>
              </a:lnSpc>
              <a:spcBef>
                <a:spcPts val="0"/>
              </a:spcBef>
              <a:buClr>
                <a:srgbClr val="3C78D8"/>
              </a:buClr>
              <a:buSzPct val="100000"/>
              <a:buFont typeface="Noto Sans Symbols"/>
            </a:pPr>
            <a:r>
              <a:rPr lang="en-US" sz="2400" dirty="0"/>
              <a:t>Better Vision                </a:t>
            </a:r>
          </a:p>
          <a:p>
            <a:pPr marL="461963" lvl="0" indent="-461963" rtl="0">
              <a:lnSpc>
                <a:spcPct val="100000"/>
              </a:lnSpc>
              <a:spcBef>
                <a:spcPts val="0"/>
              </a:spcBef>
              <a:buClr>
                <a:srgbClr val="3C78D8"/>
              </a:buClr>
              <a:buSzPct val="100000"/>
              <a:buFont typeface="Noto Sans Symbols"/>
            </a:pPr>
            <a:r>
              <a:rPr lang="en-US" sz="2400" dirty="0" err="1"/>
              <a:t>CanPlan</a:t>
            </a:r>
            <a:r>
              <a:rPr lang="en-US" sz="2400" dirty="0"/>
              <a:t>, Due           </a:t>
            </a:r>
          </a:p>
          <a:p>
            <a:pPr marL="0" lvl="0" indent="0" rtl="0">
              <a:lnSpc>
                <a:spcPct val="100000"/>
              </a:lnSpc>
              <a:spcBef>
                <a:spcPts val="0"/>
              </a:spcBef>
              <a:buNone/>
            </a:pPr>
            <a:endParaRPr sz="240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79" name="Shape 79" descr="bettervision app iphone and monitor.jpg"/>
          <p:cNvPicPr preferRelativeResize="0"/>
          <p:nvPr/>
        </p:nvPicPr>
        <p:blipFill>
          <a:blip r:embed="rId3">
            <a:alphaModFix/>
          </a:blip>
          <a:stretch>
            <a:fillRect/>
          </a:stretch>
        </p:blipFill>
        <p:spPr>
          <a:xfrm>
            <a:off x="541102" y="4303927"/>
            <a:ext cx="3210800" cy="2136625"/>
          </a:xfrm>
          <a:prstGeom prst="rect">
            <a:avLst/>
          </a:prstGeom>
          <a:noFill/>
          <a:ln>
            <a:noFill/>
          </a:ln>
        </p:spPr>
      </p:pic>
      <p:pic>
        <p:nvPicPr>
          <p:cNvPr id="80" name="Shape 80" descr="ClaroPDF Pro.jpg"/>
          <p:cNvPicPr preferRelativeResize="0"/>
          <p:nvPr/>
        </p:nvPicPr>
        <p:blipFill>
          <a:blip r:embed="rId4">
            <a:alphaModFix/>
          </a:blip>
          <a:stretch>
            <a:fillRect/>
          </a:stretch>
        </p:blipFill>
        <p:spPr>
          <a:xfrm>
            <a:off x="5379706" y="4901807"/>
            <a:ext cx="2812711" cy="1427423"/>
          </a:xfrm>
          <a:prstGeom prst="rect">
            <a:avLst/>
          </a:prstGeom>
          <a:noFill/>
          <a:ln>
            <a:noFill/>
          </a:ln>
        </p:spPr>
      </p:pic>
      <p:pic>
        <p:nvPicPr>
          <p:cNvPr id="81" name="Shape 81" descr="apple watch.jpg"/>
          <p:cNvPicPr preferRelativeResize="0"/>
          <p:nvPr/>
        </p:nvPicPr>
        <p:blipFill>
          <a:blip r:embed="rId5">
            <a:alphaModFix/>
          </a:blip>
          <a:stretch>
            <a:fillRect/>
          </a:stretch>
        </p:blipFill>
        <p:spPr>
          <a:xfrm>
            <a:off x="5714500" y="2762112"/>
            <a:ext cx="2143125" cy="214312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Note taking Optio</a:t>
            </a:r>
            <a:r>
              <a:rPr lang="en-US" b="1" dirty="0">
                <a:solidFill>
                  <a:srgbClr val="F3F3F3"/>
                </a:solidFill>
              </a:rPr>
              <a:t>ns</a:t>
            </a:r>
          </a:p>
        </p:txBody>
      </p:sp>
      <p:sp>
        <p:nvSpPr>
          <p:cNvPr id="87" name="Shape 87"/>
          <p:cNvSpPr txBox="1">
            <a:spLocks noGrp="1"/>
          </p:cNvSpPr>
          <p:nvPr>
            <p:ph type="body" idx="1"/>
          </p:nvPr>
        </p:nvSpPr>
        <p:spPr>
          <a:xfrm>
            <a:off x="461818" y="1759450"/>
            <a:ext cx="8682182" cy="1813719"/>
          </a:xfrm>
          <a:prstGeom prst="rect">
            <a:avLst/>
          </a:prstGeom>
          <a:noFill/>
          <a:ln>
            <a:noFill/>
          </a:ln>
        </p:spPr>
        <p:txBody>
          <a:bodyPr lIns="91425" tIns="45700" rIns="91425" bIns="45700" anchor="t" anchorCtr="0">
            <a:noAutofit/>
          </a:bodyPr>
          <a:lstStyle/>
          <a:p>
            <a:pPr marL="461963" lvl="0" indent="-461963" rtl="0">
              <a:lnSpc>
                <a:spcPct val="100000"/>
              </a:lnSpc>
              <a:spcBef>
                <a:spcPts val="0"/>
              </a:spcBef>
              <a:buClr>
                <a:srgbClr val="3C78D8"/>
              </a:buClr>
              <a:buSzPct val="100000"/>
              <a:buFont typeface="Noto Sans Symbols"/>
            </a:pPr>
            <a:r>
              <a:rPr lang="en-US" dirty="0"/>
              <a:t>Record Meetings/ Lectures, take notes, handwrite, embed photos</a:t>
            </a:r>
          </a:p>
          <a:p>
            <a:pPr marL="461963" lvl="0" indent="-461963" rtl="0">
              <a:lnSpc>
                <a:spcPct val="100000"/>
              </a:lnSpc>
              <a:spcBef>
                <a:spcPts val="0"/>
              </a:spcBef>
              <a:buClr>
                <a:srgbClr val="3C78D8"/>
              </a:buClr>
              <a:buSzPct val="98666"/>
              <a:buFont typeface="Noto Sans Symbols"/>
            </a:pPr>
            <a:r>
              <a:rPr lang="en-US" dirty="0"/>
              <a:t>Apps, Notability, </a:t>
            </a:r>
            <a:r>
              <a:rPr lang="en-US" dirty="0" err="1"/>
              <a:t>Notetalker</a:t>
            </a:r>
            <a:endParaRPr lang="en-US" dirty="0"/>
          </a:p>
          <a:p>
            <a:pPr marL="461963" lvl="0" indent="-461963" rtl="0">
              <a:lnSpc>
                <a:spcPct val="100000"/>
              </a:lnSpc>
              <a:spcBef>
                <a:spcPts val="0"/>
              </a:spcBef>
              <a:buClr>
                <a:srgbClr val="3C78D8"/>
              </a:buClr>
              <a:buSzPct val="98666"/>
              <a:buFont typeface="Noto Sans Symbols"/>
            </a:pPr>
            <a:r>
              <a:rPr lang="en-US" dirty="0" err="1"/>
              <a:t>SmartPen</a:t>
            </a:r>
            <a:r>
              <a:rPr lang="en-US" dirty="0"/>
              <a:t>, </a:t>
            </a:r>
            <a:r>
              <a:rPr lang="en-US" dirty="0" err="1"/>
              <a:t>Livescribe</a:t>
            </a:r>
            <a:endParaRPr lang="en-US" dirty="0"/>
          </a:p>
          <a:p>
            <a:pPr marL="0" lvl="0" indent="0" rtl="0">
              <a:lnSpc>
                <a:spcPct val="100000"/>
              </a:lnSpc>
              <a:spcBef>
                <a:spcPts val="0"/>
              </a:spcBef>
              <a:buNone/>
            </a:pPr>
            <a:endParaRPr sz="2960" dirty="0"/>
          </a:p>
          <a:p>
            <a:pPr marL="0" lvl="0" indent="0" rtl="0">
              <a:lnSpc>
                <a:spcPct val="100000"/>
              </a:lnSpc>
              <a:spcBef>
                <a:spcPts val="0"/>
              </a:spcBef>
              <a:buNone/>
            </a:pPr>
            <a:endParaRPr sz="3000" dirty="0"/>
          </a:p>
          <a:p>
            <a:pPr marL="0" lvl="0" indent="0" rtl="0">
              <a:lnSpc>
                <a:spcPct val="80000"/>
              </a:lnSpc>
              <a:spcBef>
                <a:spcPts val="0"/>
              </a:spcBef>
              <a:buNone/>
            </a:pPr>
            <a:endParaRPr sz="2960" dirty="0"/>
          </a:p>
          <a:p>
            <a:pPr marL="0" lvl="0" indent="0" rtl="0">
              <a:lnSpc>
                <a:spcPct val="100000"/>
              </a:lnSpc>
              <a:spcBef>
                <a:spcPts val="0"/>
              </a:spcBef>
              <a:buNone/>
            </a:pPr>
            <a:endParaRPr sz="2960" dirty="0"/>
          </a:p>
          <a:p>
            <a:pPr marL="0" lvl="0" indent="0" rtl="0">
              <a:lnSpc>
                <a:spcPct val="100000"/>
              </a:lnSpc>
              <a:spcBef>
                <a:spcPts val="0"/>
              </a:spcBef>
              <a:buNone/>
            </a:pPr>
            <a:endParaRPr sz="296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88" name="Shape 88" descr="smartpen-livescribe.jpg"/>
          <p:cNvPicPr preferRelativeResize="0"/>
          <p:nvPr/>
        </p:nvPicPr>
        <p:blipFill>
          <a:blip r:embed="rId3">
            <a:alphaModFix/>
          </a:blip>
          <a:stretch>
            <a:fillRect/>
          </a:stretch>
        </p:blipFill>
        <p:spPr>
          <a:xfrm>
            <a:off x="5299902" y="2185594"/>
            <a:ext cx="2607590" cy="2342751"/>
          </a:xfrm>
          <a:prstGeom prst="rect">
            <a:avLst/>
          </a:prstGeom>
          <a:noFill/>
          <a:ln>
            <a:noFill/>
          </a:ln>
        </p:spPr>
      </p:pic>
      <p:pic>
        <p:nvPicPr>
          <p:cNvPr id="89" name="Shape 89" descr="notetalker app.jpg"/>
          <p:cNvPicPr preferRelativeResize="0"/>
          <p:nvPr/>
        </p:nvPicPr>
        <p:blipFill>
          <a:blip r:embed="rId4">
            <a:alphaModFix/>
          </a:blip>
          <a:stretch>
            <a:fillRect/>
          </a:stretch>
        </p:blipFill>
        <p:spPr>
          <a:xfrm>
            <a:off x="1187351" y="3766667"/>
            <a:ext cx="2392224" cy="2745125"/>
          </a:xfrm>
          <a:prstGeom prst="rect">
            <a:avLst/>
          </a:prstGeom>
          <a:noFill/>
          <a:ln>
            <a:noFill/>
          </a:ln>
        </p:spPr>
      </p:pic>
      <p:pic>
        <p:nvPicPr>
          <p:cNvPr id="90" name="Shape 90" descr="notability 2.jpg"/>
          <p:cNvPicPr preferRelativeResize="0"/>
          <p:nvPr/>
        </p:nvPicPr>
        <p:blipFill>
          <a:blip r:embed="rId5">
            <a:alphaModFix/>
          </a:blip>
          <a:stretch>
            <a:fillRect/>
          </a:stretch>
        </p:blipFill>
        <p:spPr>
          <a:xfrm>
            <a:off x="5711805" y="4710907"/>
            <a:ext cx="1783783" cy="180088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0" y="365125"/>
            <a:ext cx="9144000" cy="1325700"/>
          </a:xfrm>
          <a:prstGeom prst="rect">
            <a:avLst/>
          </a:prstGeom>
          <a:solidFill>
            <a:srgbClr val="073763"/>
          </a:solidFill>
        </p:spPr>
        <p:txBody>
          <a:bodyPr lIns="91425" tIns="91425" rIns="91425" bIns="91425" anchor="ctr" anchorCtr="0">
            <a:noAutofit/>
          </a:bodyPr>
          <a:lstStyle/>
          <a:p>
            <a:pPr marL="461963" lvl="0" algn="ctr">
              <a:spcBef>
                <a:spcPts val="0"/>
              </a:spcBef>
              <a:buNone/>
              <a:tabLst>
                <a:tab pos="8691563" algn="l"/>
              </a:tabLst>
            </a:pPr>
            <a:r>
              <a:rPr lang="en-US" dirty="0">
                <a:solidFill>
                  <a:schemeClr val="lt1"/>
                </a:solidFill>
              </a:rPr>
              <a:t>Google Chrome Apps, </a:t>
            </a:r>
            <a:br>
              <a:rPr lang="en-US" dirty="0">
                <a:solidFill>
                  <a:schemeClr val="lt1"/>
                </a:solidFill>
              </a:rPr>
            </a:br>
            <a:r>
              <a:rPr lang="en-US" dirty="0">
                <a:solidFill>
                  <a:schemeClr val="lt1"/>
                </a:solidFill>
              </a:rPr>
              <a:t>Extensions, Add-Ons</a:t>
            </a:r>
          </a:p>
        </p:txBody>
      </p:sp>
      <p:sp>
        <p:nvSpPr>
          <p:cNvPr id="96" name="Shape 96"/>
          <p:cNvSpPr txBox="1">
            <a:spLocks noGrp="1"/>
          </p:cNvSpPr>
          <p:nvPr>
            <p:ph type="body" idx="1"/>
          </p:nvPr>
        </p:nvSpPr>
        <p:spPr>
          <a:xfrm>
            <a:off x="527538" y="1850676"/>
            <a:ext cx="7987812" cy="4550124"/>
          </a:xfrm>
          <a:prstGeom prst="rect">
            <a:avLst/>
          </a:prstGeom>
        </p:spPr>
        <p:txBody>
          <a:bodyPr lIns="91425" tIns="91425" rIns="91425" bIns="91425" anchor="t" anchorCtr="0">
            <a:noAutofit/>
          </a:bodyPr>
          <a:lstStyle/>
          <a:p>
            <a:pPr marL="396875" indent="-396875">
              <a:spcBef>
                <a:spcPts val="0"/>
              </a:spcBef>
            </a:pPr>
            <a:r>
              <a:rPr lang="en-US" dirty="0"/>
              <a:t>Google Docs, Drive, Add-Ons- Easy Bib, Charts</a:t>
            </a:r>
          </a:p>
          <a:p>
            <a:pPr marL="396875" indent="-396875">
              <a:spcBef>
                <a:spcPts val="0"/>
              </a:spcBef>
            </a:pPr>
            <a:r>
              <a:rPr lang="en-US" dirty="0"/>
              <a:t>Visor, Screen Masking</a:t>
            </a:r>
          </a:p>
          <a:p>
            <a:pPr marL="396875" indent="-396875">
              <a:spcBef>
                <a:spcPts val="0"/>
              </a:spcBef>
            </a:pPr>
            <a:r>
              <a:rPr lang="en-US" dirty="0"/>
              <a:t>High Contrast, Zoom</a:t>
            </a:r>
          </a:p>
          <a:p>
            <a:pPr marL="396875" indent="-396875">
              <a:spcBef>
                <a:spcPts val="0"/>
              </a:spcBef>
            </a:pPr>
            <a:r>
              <a:rPr lang="en-US" dirty="0"/>
              <a:t>Stay Focused</a:t>
            </a:r>
          </a:p>
          <a:p>
            <a:pPr marL="396875" indent="-396875">
              <a:spcBef>
                <a:spcPts val="0"/>
              </a:spcBef>
            </a:pPr>
            <a:r>
              <a:rPr lang="en-US" dirty="0"/>
              <a:t>Session Buddy</a:t>
            </a:r>
          </a:p>
          <a:p>
            <a:pPr marL="396875" indent="-396875">
              <a:spcBef>
                <a:spcPts val="0"/>
              </a:spcBef>
            </a:pPr>
            <a:r>
              <a:rPr lang="en-US" dirty="0"/>
              <a:t>Google Keep</a:t>
            </a:r>
          </a:p>
          <a:p>
            <a:pPr marL="396875" indent="-396875">
              <a:spcBef>
                <a:spcPts val="0"/>
              </a:spcBef>
            </a:pPr>
            <a:r>
              <a:rPr lang="en-US" dirty="0"/>
              <a:t>Read and Write</a:t>
            </a:r>
          </a:p>
          <a:p>
            <a:pPr lvl="0">
              <a:spcBef>
                <a:spcPts val="0"/>
              </a:spcBef>
              <a:buNone/>
            </a:pPr>
            <a:endParaRPr lang="en-US" dirty="0"/>
          </a:p>
          <a:p>
            <a:pPr lvl="0">
              <a:spcBef>
                <a:spcPts val="0"/>
              </a:spcBef>
              <a:buNone/>
            </a:pPr>
            <a:r>
              <a:rPr lang="en-US" dirty="0"/>
              <a:t>     </a:t>
            </a:r>
          </a:p>
        </p:txBody>
      </p:sp>
      <p:pic>
        <p:nvPicPr>
          <p:cNvPr id="97" name="Shape 97" descr="read and write Google.jpg"/>
          <p:cNvPicPr preferRelativeResize="0"/>
          <p:nvPr/>
        </p:nvPicPr>
        <p:blipFill>
          <a:blip r:embed="rId3">
            <a:alphaModFix/>
          </a:blip>
          <a:stretch>
            <a:fillRect/>
          </a:stretch>
        </p:blipFill>
        <p:spPr>
          <a:xfrm>
            <a:off x="4583723" y="2579077"/>
            <a:ext cx="3579934" cy="2005848"/>
          </a:xfrm>
          <a:prstGeom prst="rect">
            <a:avLst/>
          </a:prstGeom>
          <a:noFill/>
          <a:ln>
            <a:noFill/>
          </a:ln>
        </p:spPr>
      </p:pic>
      <p:pic>
        <p:nvPicPr>
          <p:cNvPr id="98" name="Shape 98" descr="GAFE.png"/>
          <p:cNvPicPr preferRelativeResize="0"/>
          <p:nvPr/>
        </p:nvPicPr>
        <p:blipFill>
          <a:blip r:embed="rId4">
            <a:alphaModFix/>
          </a:blip>
          <a:stretch>
            <a:fillRect/>
          </a:stretch>
        </p:blipFill>
        <p:spPr>
          <a:xfrm>
            <a:off x="3727849" y="4664850"/>
            <a:ext cx="4684200" cy="1574101"/>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a:solidFill>
                  <a:srgbClr val="F3F3F3"/>
                </a:solidFill>
              </a:rPr>
              <a:t>Adaptive Workstation Equipment</a:t>
            </a:r>
          </a:p>
        </p:txBody>
      </p:sp>
      <p:sp>
        <p:nvSpPr>
          <p:cNvPr id="104" name="Shape 104"/>
          <p:cNvSpPr txBox="1">
            <a:spLocks noGrp="1"/>
          </p:cNvSpPr>
          <p:nvPr>
            <p:ph type="body" idx="1"/>
          </p:nvPr>
        </p:nvSpPr>
        <p:spPr>
          <a:xfrm>
            <a:off x="633050" y="1820024"/>
            <a:ext cx="8176800" cy="4813800"/>
          </a:xfrm>
          <a:prstGeom prst="rect">
            <a:avLst/>
          </a:prstGeom>
          <a:noFill/>
          <a:ln>
            <a:noFill/>
          </a:ln>
        </p:spPr>
        <p:txBody>
          <a:bodyPr lIns="91425" tIns="45700" rIns="91425" bIns="45700" anchor="t" anchorCtr="0">
            <a:noAutofit/>
          </a:bodyPr>
          <a:lstStyle/>
          <a:p>
            <a:pPr marL="228600" marR="0" lvl="0" indent="-228600" algn="ctr" rtl="0">
              <a:lnSpc>
                <a:spcPct val="90000"/>
              </a:lnSpc>
              <a:spcBef>
                <a:spcPts val="0"/>
              </a:spcBef>
              <a:buClr>
                <a:schemeClr val="dk1"/>
              </a:buClr>
              <a:buSzPct val="93333"/>
              <a:buFont typeface="Arial"/>
              <a:buNone/>
            </a:pPr>
            <a:r>
              <a:rPr lang="en-US" sz="3000" dirty="0"/>
              <a:t>Adaptive Mice, Trackball Mouse, Joystick</a:t>
            </a:r>
          </a:p>
          <a:p>
            <a:pPr marL="228600" marR="0" lvl="0" indent="-228600" algn="l" rtl="0">
              <a:lnSpc>
                <a:spcPct val="90000"/>
              </a:lnSpc>
              <a:spcBef>
                <a:spcPts val="0"/>
              </a:spcBef>
              <a:buClr>
                <a:schemeClr val="dk1"/>
              </a:buClr>
              <a:buSzPct val="93333"/>
              <a:buFont typeface="Arial"/>
              <a:buNone/>
            </a:pPr>
            <a:endParaRPr sz="3000" dirty="0"/>
          </a:p>
          <a:p>
            <a:pPr marL="228600" marR="0" lvl="0" indent="-228600" algn="l" rtl="0">
              <a:lnSpc>
                <a:spcPct val="90000"/>
              </a:lnSpc>
              <a:spcBef>
                <a:spcPts val="0"/>
              </a:spcBef>
              <a:buClr>
                <a:schemeClr val="dk1"/>
              </a:buClr>
              <a:buSzPct val="93333"/>
              <a:buFont typeface="Arial"/>
              <a:buNone/>
            </a:pPr>
            <a:endParaRPr sz="3000" dirty="0"/>
          </a:p>
        </p:txBody>
      </p:sp>
      <p:pic>
        <p:nvPicPr>
          <p:cNvPr id="105" name="Shape 105" descr="Kensington_Expert_Mouse_and_Slimblade.jpg"/>
          <p:cNvPicPr preferRelativeResize="0"/>
          <p:nvPr/>
        </p:nvPicPr>
        <p:blipFill>
          <a:blip r:embed="rId3">
            <a:alphaModFix/>
          </a:blip>
          <a:stretch>
            <a:fillRect/>
          </a:stretch>
        </p:blipFill>
        <p:spPr>
          <a:xfrm>
            <a:off x="755376" y="2795687"/>
            <a:ext cx="3816624" cy="2862474"/>
          </a:xfrm>
          <a:prstGeom prst="rect">
            <a:avLst/>
          </a:prstGeom>
          <a:noFill/>
          <a:ln>
            <a:noFill/>
          </a:ln>
        </p:spPr>
      </p:pic>
      <p:pic>
        <p:nvPicPr>
          <p:cNvPr id="106" name="Shape 106" descr="adaptive joystick mouse.jpg"/>
          <p:cNvPicPr preferRelativeResize="0"/>
          <p:nvPr/>
        </p:nvPicPr>
        <p:blipFill>
          <a:blip r:embed="rId4">
            <a:alphaModFix/>
          </a:blip>
          <a:stretch>
            <a:fillRect/>
          </a:stretch>
        </p:blipFill>
        <p:spPr>
          <a:xfrm>
            <a:off x="4875810" y="2350499"/>
            <a:ext cx="2438400" cy="1876425"/>
          </a:xfrm>
          <a:prstGeom prst="rect">
            <a:avLst/>
          </a:prstGeom>
          <a:noFill/>
          <a:ln>
            <a:noFill/>
          </a:ln>
        </p:spPr>
      </p:pic>
      <p:pic>
        <p:nvPicPr>
          <p:cNvPr id="107" name="Shape 107" descr="joystick mouse 3.jpg"/>
          <p:cNvPicPr preferRelativeResize="0"/>
          <p:nvPr/>
        </p:nvPicPr>
        <p:blipFill>
          <a:blip r:embed="rId5">
            <a:alphaModFix/>
          </a:blip>
          <a:stretch>
            <a:fillRect/>
          </a:stretch>
        </p:blipFill>
        <p:spPr>
          <a:xfrm>
            <a:off x="6121571" y="4358823"/>
            <a:ext cx="1893456" cy="1616405"/>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329725"/>
            <a:ext cx="9144000" cy="1358400"/>
          </a:xfrm>
          <a:prstGeom prst="rect">
            <a:avLst/>
          </a:prstGeom>
          <a:solidFill>
            <a:srgbClr val="073B6C"/>
          </a:solidFill>
          <a:ln>
            <a:noFill/>
          </a:ln>
        </p:spPr>
        <p:txBody>
          <a:bodyPr lIns="91425" tIns="45700" rIns="91425" bIns="45700" anchor="ctr" anchorCtr="0">
            <a:noAutofit/>
          </a:bodyPr>
          <a:lstStyle/>
          <a:p>
            <a:pPr lvl="0" algn="ctr" rtl="0">
              <a:lnSpc>
                <a:spcPct val="100000"/>
              </a:lnSpc>
              <a:spcBef>
                <a:spcPts val="0"/>
              </a:spcBef>
              <a:buClr>
                <a:srgbClr val="FFC700"/>
              </a:buClr>
              <a:buSzPct val="25000"/>
              <a:buFont typeface="Calibri"/>
              <a:buNone/>
            </a:pPr>
            <a:r>
              <a:rPr lang="en-US" dirty="0">
                <a:solidFill>
                  <a:srgbClr val="FFFFFF"/>
                </a:solidFill>
              </a:rPr>
              <a:t>Speech to Text, Speech Input, Voice Recognition Options</a:t>
            </a:r>
          </a:p>
        </p:txBody>
      </p:sp>
      <p:sp>
        <p:nvSpPr>
          <p:cNvPr id="113" name="Shape 113"/>
          <p:cNvSpPr txBox="1">
            <a:spLocks noGrp="1"/>
          </p:cNvSpPr>
          <p:nvPr>
            <p:ph type="body" idx="1"/>
          </p:nvPr>
        </p:nvSpPr>
        <p:spPr>
          <a:xfrm>
            <a:off x="106500" y="1754075"/>
            <a:ext cx="9037500" cy="4992300"/>
          </a:xfrm>
          <a:prstGeom prst="rect">
            <a:avLst/>
          </a:prstGeom>
          <a:noFill/>
          <a:ln>
            <a:noFill/>
          </a:ln>
        </p:spPr>
        <p:txBody>
          <a:bodyPr lIns="91425" tIns="45700" rIns="91425" bIns="45700" anchor="t" anchorCtr="0">
            <a:noAutofit/>
          </a:bodyPr>
          <a:lstStyle/>
          <a:p>
            <a:pPr marL="438912" lvl="0" indent="-314452" rtl="0">
              <a:lnSpc>
                <a:spcPct val="100000"/>
              </a:lnSpc>
              <a:spcBef>
                <a:spcPts val="0"/>
              </a:spcBef>
              <a:buClr>
                <a:srgbClr val="3C78D8"/>
              </a:buClr>
              <a:buSzPct val="100000"/>
              <a:buFont typeface="Noto Sans Symbols"/>
            </a:pPr>
            <a:r>
              <a:rPr lang="en-US" sz="2400" dirty="0"/>
              <a:t>Dragon Software                     </a:t>
            </a:r>
            <a:r>
              <a:rPr lang="en-US" sz="2400" b="1" dirty="0"/>
              <a:t>Not Just Typing</a:t>
            </a:r>
            <a:r>
              <a:rPr lang="en-US" sz="2400" dirty="0"/>
              <a:t>!</a:t>
            </a:r>
          </a:p>
          <a:p>
            <a:pPr marL="438912" lvl="0" indent="-314452" rtl="0">
              <a:lnSpc>
                <a:spcPct val="100000"/>
              </a:lnSpc>
              <a:spcBef>
                <a:spcPts val="0"/>
              </a:spcBef>
              <a:buClr>
                <a:srgbClr val="3C78D8"/>
              </a:buClr>
              <a:buSzPct val="100000"/>
              <a:buFont typeface="Noto Sans Symbols"/>
            </a:pPr>
            <a:r>
              <a:rPr lang="en-US" sz="2400" dirty="0"/>
              <a:t>Google Voice Typing                   Lights, Heat</a:t>
            </a:r>
          </a:p>
          <a:p>
            <a:pPr marL="438912" lvl="0" indent="-314452" rtl="0">
              <a:lnSpc>
                <a:spcPct val="100000"/>
              </a:lnSpc>
              <a:spcBef>
                <a:spcPts val="0"/>
              </a:spcBef>
              <a:buClr>
                <a:srgbClr val="3C78D8"/>
              </a:buClr>
              <a:buSzPct val="100000"/>
              <a:buFont typeface="Noto Sans Symbols"/>
            </a:pPr>
            <a:r>
              <a:rPr lang="en-US" sz="2400" dirty="0"/>
              <a:t>iOS Built-In Microphone    Reminders, Banking</a:t>
            </a:r>
          </a:p>
          <a:p>
            <a:pPr marL="438912" lvl="0" indent="-314452" rtl="0">
              <a:lnSpc>
                <a:spcPct val="100000"/>
              </a:lnSpc>
              <a:spcBef>
                <a:spcPts val="0"/>
              </a:spcBef>
              <a:buClr>
                <a:srgbClr val="3C78D8"/>
              </a:buClr>
              <a:buSzPct val="100000"/>
              <a:buFont typeface="Noto Sans Symbols"/>
            </a:pPr>
            <a:r>
              <a:rPr lang="en-US" sz="2400" dirty="0"/>
              <a:t>Built-In Mac Dictation</a:t>
            </a:r>
          </a:p>
          <a:p>
            <a:pPr marL="438912" lvl="0" indent="-314452" rtl="0">
              <a:lnSpc>
                <a:spcPct val="100000"/>
              </a:lnSpc>
              <a:spcBef>
                <a:spcPts val="0"/>
              </a:spcBef>
              <a:buClr>
                <a:srgbClr val="3C78D8"/>
              </a:buClr>
              <a:buSzPct val="100000"/>
              <a:buFont typeface="Noto Sans Symbols"/>
            </a:pPr>
            <a:r>
              <a:rPr lang="en-US" sz="2400" dirty="0"/>
              <a:t>Built-In Dictation Windows</a:t>
            </a:r>
          </a:p>
          <a:p>
            <a:pPr marL="438912" lvl="0" indent="-314452" rtl="0">
              <a:lnSpc>
                <a:spcPct val="100000"/>
              </a:lnSpc>
              <a:spcBef>
                <a:spcPts val="0"/>
              </a:spcBef>
              <a:buClr>
                <a:srgbClr val="3C78D8"/>
              </a:buClr>
              <a:buSzPct val="100000"/>
              <a:buFont typeface="Noto Sans Symbols"/>
            </a:pPr>
            <a:r>
              <a:rPr lang="en-US" sz="2400" dirty="0"/>
              <a:t>Google Assistant, Amazon Alexa, Cortana, Siri</a:t>
            </a:r>
          </a:p>
          <a:p>
            <a:pPr marL="438912" lvl="0" indent="-314452" rtl="0">
              <a:lnSpc>
                <a:spcPct val="100000"/>
              </a:lnSpc>
              <a:spcBef>
                <a:spcPts val="0"/>
              </a:spcBef>
              <a:buClr>
                <a:srgbClr val="3C78D8"/>
              </a:buClr>
              <a:buSzPct val="100000"/>
              <a:buFont typeface="Noto Sans Symbols"/>
            </a:pPr>
            <a:r>
              <a:rPr lang="en-US" sz="2400" u="sng" dirty="0">
                <a:solidFill>
                  <a:schemeClr val="hlink"/>
                </a:solidFill>
                <a:hlinkClick r:id="rId3"/>
              </a:rPr>
              <a:t>Voice Control, Echo, Dot, Environmental Controls</a:t>
            </a:r>
          </a:p>
          <a:p>
            <a:pPr marL="0" lvl="0" indent="0" rtl="0">
              <a:lnSpc>
                <a:spcPct val="100000"/>
              </a:lnSpc>
              <a:spcBef>
                <a:spcPts val="0"/>
              </a:spcBef>
              <a:buNone/>
            </a:pPr>
            <a:endParaRPr sz="2000" dirty="0"/>
          </a:p>
          <a:p>
            <a:pPr marL="228600" marR="0" lvl="0" indent="-228600" algn="l" rtl="0">
              <a:lnSpc>
                <a:spcPct val="90000"/>
              </a:lnSpc>
              <a:spcBef>
                <a:spcPts val="0"/>
              </a:spcBef>
              <a:buClr>
                <a:schemeClr val="dk1"/>
              </a:buClr>
              <a:buSzPct val="58333"/>
              <a:buFont typeface="Arial"/>
              <a:buNone/>
            </a:pPr>
            <a:endParaRPr sz="4800" dirty="0"/>
          </a:p>
          <a:p>
            <a:pPr marL="228600" marR="0" lvl="0" indent="-228600" algn="l" rtl="0">
              <a:lnSpc>
                <a:spcPct val="90000"/>
              </a:lnSpc>
              <a:spcBef>
                <a:spcPts val="0"/>
              </a:spcBef>
              <a:buClr>
                <a:schemeClr val="dk1"/>
              </a:buClr>
              <a:buSzPct val="100000"/>
              <a:buFont typeface="Arial"/>
              <a:buNone/>
            </a:pPr>
            <a:endParaRPr dirty="0"/>
          </a:p>
        </p:txBody>
      </p:sp>
      <p:pic>
        <p:nvPicPr>
          <p:cNvPr id="114" name="Shape 114" descr="ipad microphone.jpg"/>
          <p:cNvPicPr preferRelativeResize="0"/>
          <p:nvPr/>
        </p:nvPicPr>
        <p:blipFill>
          <a:blip r:embed="rId4">
            <a:alphaModFix/>
          </a:blip>
          <a:stretch>
            <a:fillRect/>
          </a:stretch>
        </p:blipFill>
        <p:spPr>
          <a:xfrm>
            <a:off x="6371375" y="1754075"/>
            <a:ext cx="2438400" cy="1866900"/>
          </a:xfrm>
          <a:prstGeom prst="rect">
            <a:avLst/>
          </a:prstGeom>
          <a:noFill/>
          <a:ln>
            <a:noFill/>
          </a:ln>
        </p:spPr>
      </p:pic>
      <p:pic>
        <p:nvPicPr>
          <p:cNvPr id="115" name="Shape 115" descr="Voice Typing on a Google Doc.png"/>
          <p:cNvPicPr preferRelativeResize="0"/>
          <p:nvPr/>
        </p:nvPicPr>
        <p:blipFill>
          <a:blip r:embed="rId5">
            <a:alphaModFix/>
          </a:blip>
          <a:stretch>
            <a:fillRect/>
          </a:stretch>
        </p:blipFill>
        <p:spPr>
          <a:xfrm>
            <a:off x="3799525" y="4491424"/>
            <a:ext cx="2082839" cy="2076449"/>
          </a:xfrm>
          <a:prstGeom prst="rect">
            <a:avLst/>
          </a:prstGeom>
          <a:noFill/>
          <a:ln>
            <a:noFill/>
          </a:ln>
        </p:spPr>
      </p:pic>
      <p:pic>
        <p:nvPicPr>
          <p:cNvPr id="116" name="Shape 116" descr="Dragon-Naturally-Speaking.png"/>
          <p:cNvPicPr preferRelativeResize="0"/>
          <p:nvPr/>
        </p:nvPicPr>
        <p:blipFill>
          <a:blip r:embed="rId6">
            <a:alphaModFix/>
          </a:blip>
          <a:stretch>
            <a:fillRect/>
          </a:stretch>
        </p:blipFill>
        <p:spPr>
          <a:xfrm>
            <a:off x="6493692" y="4551802"/>
            <a:ext cx="1930400" cy="1777428"/>
          </a:xfrm>
          <a:prstGeom prst="rect">
            <a:avLst/>
          </a:prstGeom>
          <a:noFill/>
          <a:ln>
            <a:noFill/>
          </a:ln>
        </p:spPr>
      </p:pic>
      <p:pic>
        <p:nvPicPr>
          <p:cNvPr id="117" name="Shape 117" descr="amazon echo dot tap.jpg"/>
          <p:cNvPicPr preferRelativeResize="0"/>
          <p:nvPr/>
        </p:nvPicPr>
        <p:blipFill>
          <a:blip r:embed="rId7">
            <a:alphaModFix/>
          </a:blip>
          <a:stretch>
            <a:fillRect/>
          </a:stretch>
        </p:blipFill>
        <p:spPr>
          <a:xfrm>
            <a:off x="596612" y="4369175"/>
            <a:ext cx="2200275" cy="20764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TD_PPT_CornerAccent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XRUYQT3274NZ-880339284-104</_dlc_DocId>
    <_dlc_DocIdUrl xmlns="b22f8f74-215c-4154-9939-bd29e4e8980e">
      <Url>https://supportservices.jobcorps.gov/disability/_layouts/15/DocIdRedir.aspx?ID=XRUYQT3274NZ-880339284-104</Url>
      <Description>XRUYQT3274NZ-880339284-104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25FCDBA-5748-4959-B157-79DE38534DE3}"/>
</file>

<file path=customXml/itemProps2.xml><?xml version="1.0" encoding="utf-8"?>
<ds:datastoreItem xmlns:ds="http://schemas.openxmlformats.org/officeDocument/2006/customXml" ds:itemID="{D28DD25B-46AD-4097-8484-F98499701CB9}"/>
</file>

<file path=customXml/itemProps3.xml><?xml version="1.0" encoding="utf-8"?>
<ds:datastoreItem xmlns:ds="http://schemas.openxmlformats.org/officeDocument/2006/customXml" ds:itemID="{7076388A-66DD-472A-AADF-601B00E0FAFF}"/>
</file>

<file path=customXml/itemProps4.xml><?xml version="1.0" encoding="utf-8"?>
<ds:datastoreItem xmlns:ds="http://schemas.openxmlformats.org/officeDocument/2006/customXml" ds:itemID="{686B4E35-62AE-44BF-9876-EED8BD74BC9C}"/>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On-screen Show (4:3)</PresentationFormat>
  <Paragraphs>155</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Questrial</vt:lpstr>
      <vt:lpstr>Noto Sans Symbols</vt:lpstr>
      <vt:lpstr>Arial</vt:lpstr>
      <vt:lpstr>CTD_PPT_CornerAccents</vt:lpstr>
      <vt:lpstr>Assistive Technology 101 for Supporting Students with Disabilities at Job Corps </vt:lpstr>
      <vt:lpstr>Assistive Technology in the Workplace</vt:lpstr>
      <vt:lpstr>Your Presenter </vt:lpstr>
      <vt:lpstr>iOS Accessibility Features</vt:lpstr>
      <vt:lpstr>iOS Apps-iPhone, iPad, Apple Watch</vt:lpstr>
      <vt:lpstr>Note taking Options</vt:lpstr>
      <vt:lpstr>Google Chrome Apps,  Extensions, Add-Ons</vt:lpstr>
      <vt:lpstr>Adaptive Workstation Equipment</vt:lpstr>
      <vt:lpstr>Speech to Text, Speech Input, Voice Recognition Options</vt:lpstr>
      <vt:lpstr>Literacy Software</vt:lpstr>
      <vt:lpstr>Amplification &amp; Captioning, Alerts</vt:lpstr>
      <vt:lpstr>Adaptive Workstation Equipment</vt:lpstr>
      <vt:lpstr>iPad Stands, Mounting, Styluses</vt:lpstr>
      <vt:lpstr>Switch Access</vt:lpstr>
      <vt:lpstr>Braille Displays, Digital Braille Options</vt:lpstr>
      <vt:lpstr>Resources</vt:lpstr>
      <vt:lpstr>Job Corps Disability Website https://supportservices.jobcorps.gov/disability/Pages/default.aspx</vt:lpstr>
      <vt:lpstr>RESNA http://www.resna.org/</vt:lpstr>
      <vt:lpstr>State AT Programs http://www.resnaprojects.org/allcontacts/statewidecontacts.html</vt:lpstr>
      <vt:lpstr>Tools for Life http://www.gatfl.org/</vt:lpstr>
      <vt:lpstr>Job Accommodation Network http://askjan.org/topics/tech.htm</vt:lpstr>
      <vt:lpstr>Questions? Comments? CONTACT 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101</dc:title>
  <dc:creator/>
  <cp:lastModifiedBy/>
  <cp:revision>1</cp:revision>
  <dcterms:modified xsi:type="dcterms:W3CDTF">2017-06-05T16:03:12Z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1d24d59e-a2a1-4325-b20c-77745c8e1d5f</vt:lpwstr>
  </property>
</Properties>
</file>