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49.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57"/>
  </p:notesMasterIdLst>
  <p:sldIdLst>
    <p:sldId id="256" r:id="rId5"/>
    <p:sldId id="257" r:id="rId6"/>
    <p:sldId id="258" r:id="rId7"/>
    <p:sldId id="262" r:id="rId8"/>
    <p:sldId id="283" r:id="rId9"/>
    <p:sldId id="264" r:id="rId10"/>
    <p:sldId id="1010" r:id="rId11"/>
    <p:sldId id="1011" r:id="rId12"/>
    <p:sldId id="1012" r:id="rId13"/>
    <p:sldId id="1016" r:id="rId14"/>
    <p:sldId id="1027" r:id="rId15"/>
    <p:sldId id="1028" r:id="rId16"/>
    <p:sldId id="273" r:id="rId17"/>
    <p:sldId id="1030" r:id="rId18"/>
    <p:sldId id="890" r:id="rId19"/>
    <p:sldId id="1029" r:id="rId20"/>
    <p:sldId id="1031" r:id="rId21"/>
    <p:sldId id="291" r:id="rId22"/>
    <p:sldId id="1013" r:id="rId23"/>
    <p:sldId id="619" r:id="rId24"/>
    <p:sldId id="1032" r:id="rId25"/>
    <p:sldId id="612" r:id="rId26"/>
    <p:sldId id="263" r:id="rId27"/>
    <p:sldId id="1033" r:id="rId28"/>
    <p:sldId id="1034" r:id="rId29"/>
    <p:sldId id="1035" r:id="rId30"/>
    <p:sldId id="1014" r:id="rId31"/>
    <p:sldId id="354" r:id="rId32"/>
    <p:sldId id="1039" r:id="rId33"/>
    <p:sldId id="876" r:id="rId34"/>
    <p:sldId id="1036" r:id="rId35"/>
    <p:sldId id="279" r:id="rId36"/>
    <p:sldId id="1038" r:id="rId37"/>
    <p:sldId id="1037" r:id="rId38"/>
    <p:sldId id="1040" r:id="rId39"/>
    <p:sldId id="1041" r:id="rId40"/>
    <p:sldId id="1042" r:id="rId41"/>
    <p:sldId id="1678" r:id="rId42"/>
    <p:sldId id="1043" r:id="rId43"/>
    <p:sldId id="1015" r:id="rId44"/>
    <p:sldId id="1046" r:id="rId45"/>
    <p:sldId id="261" r:id="rId46"/>
    <p:sldId id="1677" r:id="rId47"/>
    <p:sldId id="1044" r:id="rId48"/>
    <p:sldId id="1679" r:id="rId49"/>
    <p:sldId id="1022" r:id="rId50"/>
    <p:sldId id="1645" r:id="rId51"/>
    <p:sldId id="1001" r:id="rId52"/>
    <p:sldId id="1644" r:id="rId53"/>
    <p:sldId id="1007" r:id="rId54"/>
    <p:sldId id="1676" r:id="rId55"/>
    <p:sldId id="28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A5AB6-A25E-4359-A7E4-2135EF51B801}" v="4557" dt="2023-11-08T20:50:07.810"/>
    <p1510:client id="{1BAEB645-9BC9-4705-A2A2-9ED55440A09E}" vWet="2" dt="2023-11-07T23:32:55.316"/>
    <p1510:client id="{1E6BA752-B7C7-90CF-1DB9-65B506F8B726}" v="2" dt="2023-11-08T16:58:15.123"/>
    <p1510:client id="{B0BA9F92-B334-42D2-B043-687DF4D14C4F}" v="48" dt="2023-11-08T18:38:57.794"/>
    <p1510:client id="{FC22C7B8-0CC5-4F82-9AAD-974F1DBEEFB6}" v="5818" dt="2023-11-08T16:02:3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7416" autoAdjust="0"/>
  </p:normalViewPr>
  <p:slideViewPr>
    <p:cSldViewPr snapToGrid="0">
      <p:cViewPr varScale="1">
        <p:scale>
          <a:sx n="71" d="100"/>
          <a:sy n="71" d="100"/>
        </p:scale>
        <p:origin x="20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2C327-CB43-4DC0-8F7C-76ED2EA881BF}"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3DB3A-B724-4EB3-8C65-B2E132343C09}" type="slidenum">
              <a:rPr lang="en-US" smtClean="0"/>
              <a:t>‹#›</a:t>
            </a:fld>
            <a:endParaRPr lang="en-US"/>
          </a:p>
        </p:txBody>
      </p:sp>
    </p:spTree>
    <p:extLst>
      <p:ext uri="{BB962C8B-B14F-4D97-AF65-F5344CB8AC3E}">
        <p14:creationId xmlns:p14="http://schemas.microsoft.com/office/powerpoint/2010/main" val="347264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Today’s presentation is about Center Applicant File Review and Disability Accommodation Considerations as they apply to Admissions Services and/or the collaboration or interaction of the center File Review Team with Admissions Services staff.</a:t>
            </a:r>
          </a:p>
        </p:txBody>
      </p:sp>
      <p:sp>
        <p:nvSpPr>
          <p:cNvPr id="4" name="Slide Number Placeholder 3"/>
          <p:cNvSpPr>
            <a:spLocks noGrp="1"/>
          </p:cNvSpPr>
          <p:nvPr>
            <p:ph type="sldNum" sz="quarter" idx="5"/>
          </p:nvPr>
        </p:nvSpPr>
        <p:spPr/>
        <p:txBody>
          <a:bodyPr/>
          <a:lstStyle/>
          <a:p>
            <a:fld id="{EBD3DB3A-B724-4EB3-8C65-B2E132343C09}" type="slidenum">
              <a:rPr lang="en-US" smtClean="0"/>
              <a:t>1</a:t>
            </a:fld>
            <a:endParaRPr lang="en-US"/>
          </a:p>
        </p:txBody>
      </p:sp>
    </p:spTree>
    <p:extLst>
      <p:ext uri="{BB962C8B-B14F-4D97-AF65-F5344CB8AC3E}">
        <p14:creationId xmlns:p14="http://schemas.microsoft.com/office/powerpoint/2010/main" val="244082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Eligibility Process </a:t>
            </a:r>
            <a:r>
              <a:rPr lang="en-US" altLang="ko-KR"/>
              <a:t>Considerations</a:t>
            </a:r>
            <a:r>
              <a:rPr lang="en-US" altLang="ko-KR" dirty="0"/>
              <a:t> and</a:t>
            </a:r>
            <a:r>
              <a:rPr lang="ko-KR" altLang="en-US" dirty="0"/>
              <a:t> </a:t>
            </a:r>
            <a:r>
              <a:rPr lang="en-US" altLang="ko-KR" dirty="0"/>
              <a:t>our</a:t>
            </a:r>
            <a:r>
              <a:rPr lang="ko-KR" altLang="en-US" dirty="0"/>
              <a:t> </a:t>
            </a:r>
            <a:r>
              <a:rPr lang="en-US" altLang="ko-KR" dirty="0"/>
              <a:t>policy</a:t>
            </a:r>
            <a:r>
              <a:rPr lang="ko-KR" altLang="en-US" dirty="0"/>
              <a:t> </a:t>
            </a:r>
            <a:r>
              <a:rPr lang="en-US" altLang="ko-KR" dirty="0"/>
              <a:t>references</a:t>
            </a:r>
            <a:r>
              <a:rPr lang="ko-KR" altLang="en-US" dirty="0"/>
              <a:t> </a:t>
            </a:r>
            <a:r>
              <a:rPr lang="en-US" altLang="ko-KR" dirty="0"/>
              <a:t>for</a:t>
            </a:r>
            <a:r>
              <a:rPr lang="ko-KR" altLang="en-US" dirty="0"/>
              <a:t> </a:t>
            </a:r>
            <a:r>
              <a:rPr lang="en-US" altLang="ko-KR" dirty="0"/>
              <a:t>this</a:t>
            </a:r>
            <a:r>
              <a:rPr lang="ko-KR" altLang="en-US" dirty="0"/>
              <a:t> </a:t>
            </a:r>
            <a:r>
              <a:rPr lang="en-US" altLang="ko-KR" dirty="0"/>
              <a:t>section</a:t>
            </a:r>
            <a:r>
              <a:rPr lang="ko-KR" altLang="en-US" dirty="0"/>
              <a:t> </a:t>
            </a:r>
            <a:r>
              <a:rPr lang="en-US" altLang="ko-KR" dirty="0"/>
              <a:t>are PRH</a:t>
            </a:r>
            <a:r>
              <a:rPr lang="ko-KR" altLang="en-US" dirty="0"/>
              <a:t> </a:t>
            </a:r>
            <a:r>
              <a:rPr lang="en-US" altLang="ko-KR" dirty="0"/>
              <a:t>Chapter 1, Section 1.2</a:t>
            </a:r>
            <a:r>
              <a:rPr lang="ko-KR" altLang="en-US" dirty="0"/>
              <a:t> </a:t>
            </a:r>
            <a:r>
              <a:rPr lang="en-US" altLang="ko-KR" dirty="0"/>
              <a:t>and</a:t>
            </a:r>
            <a:r>
              <a:rPr lang="ko-KR" altLang="en-US" dirty="0"/>
              <a:t> </a:t>
            </a:r>
            <a:r>
              <a:rPr lang="en-US" altLang="ko-KR" dirty="0"/>
              <a:t>Exhibit</a:t>
            </a:r>
            <a:r>
              <a:rPr lang="ko-KR" altLang="en-US" dirty="0"/>
              <a:t> </a:t>
            </a:r>
            <a:r>
              <a:rPr lang="en-US" altLang="ko-KR" dirty="0"/>
              <a:t>1-1.</a:t>
            </a:r>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10</a:t>
            </a:fld>
            <a:endParaRPr lang="ko-KR" altLang="en-US"/>
          </a:p>
        </p:txBody>
      </p:sp>
    </p:spTree>
    <p:extLst>
      <p:ext uri="{BB962C8B-B14F-4D97-AF65-F5344CB8AC3E}">
        <p14:creationId xmlns:p14="http://schemas.microsoft.com/office/powerpoint/2010/main" val="53488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j-lt"/>
              </a:rPr>
              <a:t>Let’s start with a couple of What NOT to do’s!</a:t>
            </a:r>
          </a:p>
          <a:p>
            <a:endParaRPr lang="en-US" b="1" dirty="0">
              <a:latin typeface="+mj-lt"/>
            </a:endParaRPr>
          </a:p>
          <a:p>
            <a:r>
              <a:rPr lang="en-US" b="1" dirty="0">
                <a:latin typeface="+mj-lt"/>
              </a:rPr>
              <a:t>Use of Unauthorized Forms and Collection of Information</a:t>
            </a:r>
          </a:p>
          <a:p>
            <a:endParaRPr lang="en-US"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Collection of unauthorized health information and use of unauthorized forms to do so is outside the scope of Job Corps policy. Look at the form on the right-hand side of the slide entitled, “Permission to Treat.” As we review this form, we note that it has health conditions listed, allergies, medications, and health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What authorized form already captures most of this type of information? The ETA 6-53, Health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It is unclear at what point in the process this information was collected which does matter and we will discuss that shortly.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The form is not an authorized form for collection of this type of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It is unclear WHY this form is being completed. How is this information being used and why is it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The form is asking and collecting health and potential disability-related information that may or may not have been captured on </a:t>
            </a:r>
            <a:r>
              <a:rPr lang="en-US">
                <a:latin typeface="+mj-lt"/>
              </a:rPr>
              <a:t>the ETA 6-53</a:t>
            </a:r>
            <a:r>
              <a:rPr lang="en-US" dirty="0">
                <a:latin typeface="+mj-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It is unclear if the applicant has been informed that the information solicited is voluntary.</a:t>
            </a:r>
          </a:p>
          <a:p>
            <a:endParaRPr lang="en-US" b="0" dirty="0"/>
          </a:p>
        </p:txBody>
      </p:sp>
      <p:sp>
        <p:nvSpPr>
          <p:cNvPr id="4" name="Slide Number Placeholder 3"/>
          <p:cNvSpPr>
            <a:spLocks noGrp="1"/>
          </p:cNvSpPr>
          <p:nvPr>
            <p:ph type="sldNum" sz="quarter" idx="5"/>
          </p:nvPr>
        </p:nvSpPr>
        <p:spPr/>
        <p:txBody>
          <a:bodyPr/>
          <a:lstStyle/>
          <a:p>
            <a:fld id="{EBD3DB3A-B724-4EB3-8C65-B2E132343C09}" type="slidenum">
              <a:rPr lang="en-US" smtClean="0"/>
              <a:t>11</a:t>
            </a:fld>
            <a:endParaRPr lang="en-US"/>
          </a:p>
        </p:txBody>
      </p:sp>
    </p:spTree>
    <p:extLst>
      <p:ext uri="{BB962C8B-B14F-4D97-AF65-F5344CB8AC3E}">
        <p14:creationId xmlns:p14="http://schemas.microsoft.com/office/powerpoint/2010/main" val="238457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Applying Additional Criteria Outside of Policy</a:t>
            </a:r>
          </a:p>
          <a:p>
            <a:endParaRPr lang="en-US" dirty="0">
              <a:latin typeface="+mj-lt"/>
            </a:endParaRPr>
          </a:p>
          <a:p>
            <a:r>
              <a:rPr lang="en-US" dirty="0">
                <a:latin typeface="+mj-lt"/>
              </a:rPr>
              <a:t>Additional eligibility criteria may not be applied to applicants outside the scope of PRH policy. Reading screeners are one example of a tool that places additional admissions criteria upon the applicants subjected to its completion. The screen shot to the right of the slide is one example of a reading screener uses to assess reading abilities of applicants.</a:t>
            </a:r>
          </a:p>
        </p:txBody>
      </p:sp>
      <p:sp>
        <p:nvSpPr>
          <p:cNvPr id="4" name="Slide Number Placeholder 3"/>
          <p:cNvSpPr>
            <a:spLocks noGrp="1"/>
          </p:cNvSpPr>
          <p:nvPr>
            <p:ph type="sldNum" sz="quarter" idx="5"/>
          </p:nvPr>
        </p:nvSpPr>
        <p:spPr/>
        <p:txBody>
          <a:bodyPr/>
          <a:lstStyle/>
          <a:p>
            <a:fld id="{EBD3DB3A-B724-4EB3-8C65-B2E132343C09}" type="slidenum">
              <a:rPr lang="en-US" smtClean="0"/>
              <a:t>12</a:t>
            </a:fld>
            <a:endParaRPr lang="en-US"/>
          </a:p>
        </p:txBody>
      </p:sp>
    </p:spTree>
    <p:extLst>
      <p:ext uri="{BB962C8B-B14F-4D97-AF65-F5344CB8AC3E}">
        <p14:creationId xmlns:p14="http://schemas.microsoft.com/office/powerpoint/2010/main" val="1821594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Asking About Disability</a:t>
            </a:r>
          </a:p>
          <a:p>
            <a:endParaRPr lang="en-US" sz="1600" dirty="0">
              <a:solidFill>
                <a:schemeClr val="tx2"/>
              </a:solidFill>
              <a:latin typeface="+mj-lt"/>
            </a:endParaRPr>
          </a:p>
          <a:p>
            <a:r>
              <a:rPr lang="en-US" sz="1600" dirty="0">
                <a:solidFill>
                  <a:schemeClr val="tx2"/>
                </a:solidFill>
                <a:latin typeface="+mj-lt"/>
              </a:rPr>
              <a:t>Possible Disclosure</a:t>
            </a:r>
          </a:p>
          <a:p>
            <a:r>
              <a:rPr lang="en-US" dirty="0"/>
              <a:t>PRH 1: 1.2, R3(</a:t>
            </a:r>
            <a:r>
              <a:rPr lang="en-US" dirty="0" err="1"/>
              <a:t>a,b</a:t>
            </a:r>
            <a:r>
              <a:rPr lang="en-US" dirty="0"/>
              <a:t>)</a:t>
            </a:r>
          </a:p>
          <a:p>
            <a:endParaRPr lang="en-US" dirty="0"/>
          </a:p>
          <a:p>
            <a:pPr marL="285750" indent="-285750">
              <a:lnSpc>
                <a:spcPct val="109000"/>
              </a:lnSpc>
              <a:buClr>
                <a:srgbClr val="C00000"/>
              </a:buClr>
              <a:buFont typeface="Wingdings" panose="05000000000000000000" pitchFamily="2" charset="2"/>
              <a:buChar char="§"/>
            </a:pPr>
            <a:r>
              <a:rPr lang="en-US" sz="1200" b="1" u="sng" dirty="0">
                <a:latin typeface="+mj-lt"/>
              </a:rPr>
              <a:t>Before</a:t>
            </a:r>
            <a:r>
              <a:rPr lang="en-US" sz="1200" dirty="0">
                <a:latin typeface="+mj-lt"/>
              </a:rPr>
              <a:t> beginning the eligibility requirements process, Admissions Services </a:t>
            </a:r>
            <a:r>
              <a:rPr lang="en-US" sz="1200" b="1" u="sng" dirty="0">
                <a:solidFill>
                  <a:srgbClr val="C00000"/>
                </a:solidFill>
                <a:latin typeface="+mj-lt"/>
              </a:rPr>
              <a:t>must explain to every applicant, and their parent, guardian if a minor, or other representative</a:t>
            </a:r>
            <a:r>
              <a:rPr lang="en-US" sz="1200" dirty="0">
                <a:latin typeface="+mj-lt"/>
              </a:rPr>
              <a:t>, that two of the eligibility requirements questions (those related to age and low-income status) </a:t>
            </a:r>
            <a:r>
              <a:rPr lang="en-US" sz="1200" b="1" dirty="0">
                <a:latin typeface="+mj-lt"/>
              </a:rPr>
              <a:t>may result in answers disclosing that the applicant has a disability</a:t>
            </a:r>
            <a:r>
              <a:rPr lang="en-US" sz="1200" dirty="0">
                <a:latin typeface="+mj-lt"/>
              </a:rPr>
              <a:t>. </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13</a:t>
            </a:fld>
            <a:endParaRPr lang="ko-KR" altLang="en-US"/>
          </a:p>
        </p:txBody>
      </p:sp>
    </p:spTree>
    <p:extLst>
      <p:ext uri="{BB962C8B-B14F-4D97-AF65-F5344CB8AC3E}">
        <p14:creationId xmlns:p14="http://schemas.microsoft.com/office/powerpoint/2010/main" val="160625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Conditionally Enrolled</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general, Admissions Services may not ask whether an applicant is an individual with a disability or about the nature and severity of a disability prior to conditional enrollment in Job </a:t>
            </a:r>
            <a:r>
              <a:rPr lang="en-US" sz="1800" b="0" i="0" u="none" strike="noStrike" baseline="0">
                <a:solidFill>
                  <a:srgbClr val="000000"/>
                </a:solidFill>
                <a:latin typeface="Times New Roman" panose="02020603050405020304" pitchFamily="18" charset="0"/>
              </a:rPr>
              <a:t>Corps </a:t>
            </a:r>
            <a:r>
              <a:rPr lang="en-US" sz="1800">
                <a:latin typeface="+mj-lt"/>
              </a:rPr>
              <a:t>except at two points in the process</a:t>
            </a:r>
            <a:r>
              <a:rPr lang="en-US" sz="1800" b="0" i="0" u="none" strike="noStrike" baseline="0" dirty="0">
                <a:solidFill>
                  <a:srgbClr val="000000"/>
                </a:solidFill>
                <a:latin typeface="Times New Roman" panose="02020603050405020304" pitchFamily="18" charset="0"/>
              </a:rPr>
              <a:t>. (An applicant is conditionally enrolled in Job Corps when Admissions Services determines that the applicant has met the eligibility requirements of Exhibit 1-1</a:t>
            </a:r>
            <a:r>
              <a:rPr lang="en-US" sz="1800" b="0" i="0" u="none" strike="noStrike" baseline="0">
                <a:solidFill>
                  <a:srgbClr val="000000"/>
                </a:solidFill>
                <a:latin typeface="Times New Roman" panose="02020603050405020304" pitchFamily="18" charset="0"/>
              </a:rPr>
              <a:t>)</a:t>
            </a:r>
            <a:r>
              <a:rPr lang="en-US" sz="1800">
                <a:latin typeface="+mj-lt"/>
              </a:rPr>
              <a:t>.</a:t>
            </a: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pPr>
              <a:lnSpc>
                <a:spcPct val="109000"/>
              </a:lnSpc>
              <a:spcBef>
                <a:spcPts val="600"/>
              </a:spcBef>
            </a:pPr>
            <a:r>
              <a:rPr lang="en-US" altLang="ko-KR" sz="2000" dirty="0">
                <a:solidFill>
                  <a:schemeClr val="accent3">
                    <a:lumMod val="20000"/>
                    <a:lumOff val="80000"/>
                  </a:schemeClr>
                </a:solidFill>
                <a:latin typeface="+mj-lt"/>
              </a:rPr>
              <a:t>At two points in the process of determining eligibility; however, Admissions Services may invite an applicant to disclose whether they have a disability: </a:t>
            </a:r>
          </a:p>
          <a:p>
            <a:pPr marL="457200" indent="-457200">
              <a:lnSpc>
                <a:spcPct val="109000"/>
              </a:lnSpc>
              <a:spcBef>
                <a:spcPts val="600"/>
              </a:spcBef>
              <a:buFont typeface="+mj-lt"/>
              <a:buAutoNum type="arabicPeriod"/>
            </a:pPr>
            <a:r>
              <a:rPr lang="en-US" altLang="ko-KR" sz="1800" dirty="0">
                <a:solidFill>
                  <a:schemeClr val="accent3">
                    <a:lumMod val="20000"/>
                    <a:lumOff val="80000"/>
                  </a:schemeClr>
                </a:solidFill>
                <a:latin typeface="+mj-lt"/>
              </a:rPr>
              <a:t>If the applicant is or will be older than 24 years old on the date of enrollment, the maximum age limit may be waived if the applicant is a person with a disability. </a:t>
            </a:r>
          </a:p>
          <a:p>
            <a:pPr marL="457200" indent="-457200">
              <a:lnSpc>
                <a:spcPct val="109000"/>
              </a:lnSpc>
              <a:spcBef>
                <a:spcPts val="600"/>
              </a:spcBef>
              <a:buFont typeface="+mj-lt"/>
              <a:buAutoNum type="arabicPeriod"/>
            </a:pPr>
            <a:r>
              <a:rPr lang="en-US" altLang="ko-KR" sz="1800" dirty="0">
                <a:solidFill>
                  <a:schemeClr val="accent3">
                    <a:lumMod val="20000"/>
                    <a:lumOff val="80000"/>
                  </a:schemeClr>
                </a:solidFill>
                <a:latin typeface="+mj-lt"/>
              </a:rPr>
              <a:t>If the applicant would not meet the low-income requirement unless the applicant is considered a “family of one” because of a disability.</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kumimoji="1"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14</a:t>
            </a:fld>
            <a:endParaRPr lang="ko-KR" altLang="en-US"/>
          </a:p>
        </p:txBody>
      </p:sp>
    </p:spTree>
    <p:extLst>
      <p:ext uri="{BB962C8B-B14F-4D97-AF65-F5344CB8AC3E}">
        <p14:creationId xmlns:p14="http://schemas.microsoft.com/office/powerpoint/2010/main" val="10225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mj-lt"/>
              </a:rPr>
              <a:t>Response Options to Disability Status-related Questions</a:t>
            </a:r>
          </a:p>
          <a:p>
            <a:endParaRPr lang="en-US" sz="1400" dirty="0">
              <a:latin typeface="+mj-lt"/>
            </a:endParaRPr>
          </a:p>
          <a:p>
            <a:r>
              <a:rPr lang="en-US" sz="1400" dirty="0"/>
              <a:t>The applicant has options when responding to disability status-related questions. The Admissions Counselor should explain to the applicant that when they are asked whether they fall into the category of “an individual with a disability,” the applicant should select only one of three possible answers:</a:t>
            </a:r>
          </a:p>
          <a:p>
            <a:pPr marL="742904" lvl="1" indent="-285750">
              <a:buFont typeface="Arial" panose="020B0604020202020204" pitchFamily="34" charset="0"/>
              <a:buChar char="•"/>
            </a:pPr>
            <a:r>
              <a:rPr lang="en-US" sz="1400" dirty="0"/>
              <a:t>Yes</a:t>
            </a:r>
          </a:p>
          <a:p>
            <a:pPr marL="742904" lvl="1" indent="-285750">
              <a:buFont typeface="Arial" panose="020B0604020202020204" pitchFamily="34" charset="0"/>
              <a:buChar char="•"/>
            </a:pPr>
            <a:r>
              <a:rPr lang="en-US" sz="1400" dirty="0"/>
              <a:t>No</a:t>
            </a:r>
          </a:p>
          <a:p>
            <a:pPr marL="742904" lvl="1" indent="-285750">
              <a:buFont typeface="Arial" panose="020B0604020202020204" pitchFamily="34" charset="0"/>
              <a:buChar char="•"/>
            </a:pPr>
            <a:r>
              <a:rPr lang="en-US" sz="1400" dirty="0"/>
              <a:t>Do not wish to answer</a:t>
            </a:r>
          </a:p>
          <a:p>
            <a:pPr lvl="1"/>
            <a:endParaRPr lang="en-US" sz="1400" dirty="0"/>
          </a:p>
          <a:p>
            <a:r>
              <a:rPr lang="en-US" sz="1400" dirty="0"/>
              <a:t>If the applicant’s response is “yes,” the Admission Counselor must not use this information to determine the applicant’s admissibility under any factors other than </a:t>
            </a:r>
            <a:r>
              <a:rPr lang="en-US" sz="1400" u="sng" dirty="0"/>
              <a:t>age</a:t>
            </a:r>
            <a:r>
              <a:rPr lang="en-US" sz="1400" dirty="0"/>
              <a:t> or </a:t>
            </a:r>
            <a:r>
              <a:rPr lang="en-US" sz="1400" u="sng" dirty="0"/>
              <a:t>low-income status</a:t>
            </a:r>
            <a:r>
              <a:rPr lang="en-US" sz="1400" dirty="0"/>
              <a:t>.</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15</a:t>
            </a:fld>
            <a:endParaRPr lang="de-DE" dirty="0"/>
          </a:p>
        </p:txBody>
      </p:sp>
    </p:spTree>
    <p:extLst>
      <p:ext uri="{BB962C8B-B14F-4D97-AF65-F5344CB8AC3E}">
        <p14:creationId xmlns:p14="http://schemas.microsoft.com/office/powerpoint/2010/main" val="11955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sz="1800" dirty="0"/>
              <a:t>Four Principles</a:t>
            </a:r>
          </a:p>
          <a:p>
            <a:endParaRPr lang="en-US" sz="1800" dirty="0"/>
          </a:p>
          <a:p>
            <a:r>
              <a:rPr lang="en-US" sz="1800" dirty="0"/>
              <a:t>The Admissions Services staff </a:t>
            </a:r>
            <a:r>
              <a:rPr lang="en-US" sz="1800" b="1" u="sng" dirty="0"/>
              <a:t>must also explain </a:t>
            </a:r>
            <a:r>
              <a:rPr lang="en-US" sz="1800" dirty="0"/>
              <a:t>the </a:t>
            </a:r>
            <a:r>
              <a:rPr lang="en-US" sz="1800" b="1" dirty="0">
                <a:solidFill>
                  <a:srgbClr val="C00000"/>
                </a:solidFill>
              </a:rPr>
              <a:t>four principles </a:t>
            </a:r>
            <a:r>
              <a:rPr lang="en-US" sz="1800" dirty="0"/>
              <a:t>that apply to all medical and disability-related questions in Job Corps. See Section 1.2, R3.b.</a:t>
            </a:r>
          </a:p>
          <a:p>
            <a:endParaRPr lang="en-US" sz="1800" dirty="0"/>
          </a:p>
          <a:p>
            <a:pPr marL="457200" indent="-457200">
              <a:spcBef>
                <a:spcPts val="600"/>
              </a:spcBef>
              <a:buFont typeface="+mj-lt"/>
              <a:buAutoNum type="alphaLcParenR"/>
            </a:pPr>
            <a:r>
              <a:rPr lang="en-US" altLang="ko-KR" sz="1800" dirty="0">
                <a:solidFill>
                  <a:schemeClr val="accent1">
                    <a:lumMod val="20000"/>
                    <a:lumOff val="80000"/>
                  </a:schemeClr>
                </a:solidFill>
                <a:latin typeface="+mj-lt"/>
              </a:rPr>
              <a:t>Providing disability-related information is </a:t>
            </a:r>
            <a:r>
              <a:rPr lang="en-US" altLang="ko-KR" sz="1800" b="1" u="sng" dirty="0">
                <a:solidFill>
                  <a:schemeClr val="accent1">
                    <a:lumMod val="20000"/>
                    <a:lumOff val="80000"/>
                  </a:schemeClr>
                </a:solidFill>
                <a:latin typeface="+mj-lt"/>
              </a:rPr>
              <a:t>voluntary</a:t>
            </a:r>
            <a:r>
              <a:rPr lang="en-US" altLang="ko-KR" sz="1800" dirty="0">
                <a:solidFill>
                  <a:schemeClr val="accent1">
                    <a:lumMod val="20000"/>
                    <a:lumOff val="80000"/>
                  </a:schemeClr>
                </a:solidFill>
                <a:latin typeface="+mj-lt"/>
              </a:rPr>
              <a:t> – in other words, the applicant is not required to disclose whether they have a disability.</a:t>
            </a:r>
          </a:p>
          <a:p>
            <a:pPr marL="457200" indent="-457200">
              <a:spcBef>
                <a:spcPts val="600"/>
              </a:spcBef>
              <a:buFont typeface="+mj-lt"/>
              <a:buAutoNum type="alphaLcParenR"/>
            </a:pPr>
            <a:r>
              <a:rPr lang="en-US" altLang="ko-KR" sz="1800" dirty="0">
                <a:solidFill>
                  <a:schemeClr val="accent1">
                    <a:lumMod val="20000"/>
                    <a:lumOff val="80000"/>
                  </a:schemeClr>
                </a:solidFill>
                <a:latin typeface="+mj-lt"/>
              </a:rPr>
              <a:t>The information will be </a:t>
            </a:r>
            <a:r>
              <a:rPr lang="en-US" altLang="ko-KR" sz="1800" b="1" u="sng" dirty="0">
                <a:solidFill>
                  <a:schemeClr val="accent1">
                    <a:lumMod val="20000"/>
                    <a:lumOff val="80000"/>
                  </a:schemeClr>
                </a:solidFill>
                <a:latin typeface="+mj-lt"/>
              </a:rPr>
              <a:t>kept confidential</a:t>
            </a:r>
            <a:r>
              <a:rPr lang="en-US" altLang="ko-KR" sz="1800" dirty="0">
                <a:solidFill>
                  <a:schemeClr val="accent1">
                    <a:lumMod val="20000"/>
                    <a:lumOff val="80000"/>
                  </a:schemeClr>
                </a:solidFill>
                <a:latin typeface="+mj-lt"/>
              </a:rPr>
              <a:t> as required by law.</a:t>
            </a:r>
          </a:p>
          <a:p>
            <a:pPr marL="457200" indent="-457200">
              <a:spcBef>
                <a:spcPts val="600"/>
              </a:spcBef>
              <a:buFont typeface="+mj-lt"/>
              <a:buAutoNum type="alphaLcParenR"/>
            </a:pPr>
            <a:r>
              <a:rPr lang="en-US" altLang="ko-KR" sz="1800" dirty="0">
                <a:solidFill>
                  <a:schemeClr val="accent1">
                    <a:lumMod val="20000"/>
                    <a:lumOff val="80000"/>
                  </a:schemeClr>
                </a:solidFill>
                <a:latin typeface="+mj-lt"/>
              </a:rPr>
              <a:t>Declining to disclose whether they have a disability </a:t>
            </a:r>
            <a:r>
              <a:rPr lang="en-US" altLang="ko-KR" sz="1800" b="1" u="sng" dirty="0">
                <a:solidFill>
                  <a:schemeClr val="accent1">
                    <a:lumMod val="20000"/>
                    <a:lumOff val="80000"/>
                  </a:schemeClr>
                </a:solidFill>
                <a:latin typeface="+mj-lt"/>
              </a:rPr>
              <a:t>will not cause the applicant to receive unfavorable treatment</a:t>
            </a:r>
            <a:r>
              <a:rPr lang="en-US" altLang="ko-KR" sz="1800" b="1" dirty="0">
                <a:solidFill>
                  <a:schemeClr val="accent1">
                    <a:lumMod val="20000"/>
                    <a:lumOff val="80000"/>
                  </a:schemeClr>
                </a:solidFill>
                <a:latin typeface="+mj-lt"/>
              </a:rPr>
              <a:t> </a:t>
            </a:r>
            <a:r>
              <a:rPr lang="en-US" altLang="ko-KR" sz="1800" dirty="0">
                <a:solidFill>
                  <a:schemeClr val="accent1">
                    <a:lumMod val="20000"/>
                    <a:lumOff val="80000"/>
                  </a:schemeClr>
                </a:solidFill>
                <a:latin typeface="+mj-lt"/>
              </a:rPr>
              <a:t>(except that if the applicant decides not to disclose, there is a possibility that they will not be found to meet the age requirements and/or qualify as low income).</a:t>
            </a:r>
          </a:p>
          <a:p>
            <a:pPr marL="457200" indent="-457200">
              <a:spcBef>
                <a:spcPts val="600"/>
              </a:spcBef>
              <a:buFont typeface="+mj-lt"/>
              <a:buAutoNum type="alphaLcParenR"/>
            </a:pPr>
            <a:r>
              <a:rPr lang="en-US" altLang="ko-KR" sz="1800" dirty="0">
                <a:solidFill>
                  <a:schemeClr val="accent1">
                    <a:lumMod val="20000"/>
                    <a:lumOff val="80000"/>
                  </a:schemeClr>
                </a:solidFill>
                <a:latin typeface="+mj-lt"/>
              </a:rPr>
              <a:t>The information will be </a:t>
            </a:r>
            <a:r>
              <a:rPr lang="en-US" altLang="ko-KR" sz="1800" b="1" u="sng" dirty="0">
                <a:solidFill>
                  <a:schemeClr val="accent1">
                    <a:lumMod val="20000"/>
                    <a:lumOff val="80000"/>
                  </a:schemeClr>
                </a:solidFill>
                <a:latin typeface="+mj-lt"/>
              </a:rPr>
              <a:t>used only in accordance with the law</a:t>
            </a:r>
            <a:r>
              <a:rPr lang="en-US" altLang="ko-KR" sz="1800" dirty="0">
                <a:solidFill>
                  <a:schemeClr val="accent1">
                    <a:lumMod val="20000"/>
                    <a:lumOff val="80000"/>
                  </a:schemeClr>
                </a:solidFill>
                <a:latin typeface="+mj-lt"/>
              </a:rPr>
              <a:t>.</a:t>
            </a:r>
          </a:p>
          <a:p>
            <a:endParaRPr kumimoji="1"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16</a:t>
            </a:fld>
            <a:endParaRPr lang="ko-KR" altLang="en-US"/>
          </a:p>
        </p:txBody>
      </p:sp>
    </p:spTree>
    <p:extLst>
      <p:ext uri="{BB962C8B-B14F-4D97-AF65-F5344CB8AC3E}">
        <p14:creationId xmlns:p14="http://schemas.microsoft.com/office/powerpoint/2010/main" val="2188408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the response is </a:t>
            </a:r>
            <a:r>
              <a:rPr lang="en-US" sz="1200" dirty="0">
                <a:solidFill>
                  <a:srgbClr val="C00000"/>
                </a:solidFill>
              </a:rPr>
              <a:t>“yes,” I am a person with a disability, </a:t>
            </a:r>
            <a:r>
              <a:rPr lang="en-US" sz="1200" dirty="0"/>
              <a:t>the center determines if the disability status is valid. First admissions staff must presume that the applicant is eligible and proceed to completing the remainder of the eligibility review.</a:t>
            </a:r>
          </a:p>
          <a:p>
            <a:endParaRPr lang="en-US" sz="1200" dirty="0"/>
          </a:p>
          <a:p>
            <a:r>
              <a:rPr lang="en-US" sz="1200" dirty="0"/>
              <a:t>Important!!! </a:t>
            </a:r>
            <a:r>
              <a:rPr lang="en-US" sz="1200" b="1" dirty="0"/>
              <a:t>NO</a:t>
            </a:r>
            <a:r>
              <a:rPr lang="en-US" sz="1200" dirty="0"/>
              <a:t> other information regarding the disability may be requested or collected until the applicant is notified that they have been determined to be eligible.</a:t>
            </a:r>
          </a:p>
          <a:p>
            <a:endParaRPr lang="en-US" sz="1200" dirty="0"/>
          </a:p>
          <a:p>
            <a:br>
              <a:rPr lang="en-US" sz="800" dirty="0"/>
            </a:br>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17</a:t>
            </a:fld>
            <a:endParaRPr lang="en-US"/>
          </a:p>
        </p:txBody>
      </p:sp>
    </p:spTree>
    <p:extLst>
      <p:ext uri="{BB962C8B-B14F-4D97-AF65-F5344CB8AC3E}">
        <p14:creationId xmlns:p14="http://schemas.microsoft.com/office/powerpoint/2010/main" val="39370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Steps When Asking About Disability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a:t>
            </a:r>
            <a:r>
              <a:rPr lang="en-US" altLang="ko-KR" dirty="0">
                <a:solidFill>
                  <a:srgbClr val="000000"/>
                </a:solidFill>
                <a:latin typeface="Calibri" panose="020F0502020204030204" pitchFamily="34" charset="0"/>
                <a:ea typeface="맑은 고딕"/>
              </a:rPr>
              <a:t>Explain to EVERY applicant that t</a:t>
            </a:r>
            <a:r>
              <a:rPr kumimoji="0" lang="en-US" altLang="ko-KR" sz="1200" b="0" i="0" u="none" strike="noStrike" kern="1200" cap="none" spc="0" normalizeH="0" baseline="0" noProof="0" dirty="0">
                <a:ln>
                  <a:noFill/>
                </a:ln>
                <a:solidFill>
                  <a:srgbClr val="000000"/>
                </a:solidFill>
                <a:effectLst/>
                <a:uLnTx/>
                <a:uFillTx/>
                <a:latin typeface="Calibri" panose="020F0502020204030204" pitchFamily="34" charset="0"/>
                <a:ea typeface="맑은 고딕"/>
                <a:cs typeface="+mn-cs"/>
              </a:rPr>
              <a:t>wo of the eligibility requirements questions (those related to age and low-income status) may result in answers disclosing that the applicant has a disability.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rgbClr val="000000"/>
                </a:solidFill>
                <a:effectLst/>
                <a:uLnTx/>
                <a:uFillTx/>
                <a:latin typeface="Calibri" panose="020F0502020204030204" pitchFamily="34" charset="0"/>
                <a:ea typeface="맑은 고딕"/>
                <a:cs typeface="+mn-cs"/>
              </a:rPr>
              <a:t>Step 2: </a:t>
            </a:r>
            <a:r>
              <a:rPr lang="en-US" altLang="ko-KR" sz="1200" dirty="0">
                <a:solidFill>
                  <a:schemeClr val="bg1"/>
                </a:solidFill>
              </a:rPr>
              <a:t>Admissions Services may invite an applicant to disclose whether they have a disability if the applicant is or will be older than 24 years old on the date of enrollment or if the applicant would not meet the low-income requirement unless the applicant is considered a “family of one” because of a disability.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rPr>
              <a:t>Step 3: </a:t>
            </a:r>
            <a:r>
              <a:rPr lang="en-US" altLang="ko-KR" dirty="0"/>
              <a:t>Explain the four principles that apply to all medical and disability-related questions in Job Corps. </a:t>
            </a:r>
            <a:endParaRPr lang="en-US" altLang="ko-KR" dirty="0">
              <a:solidFill>
                <a:schemeClr val="bg1"/>
              </a:solidFill>
            </a:endParaRPr>
          </a:p>
          <a:p>
            <a:pPr algn="l"/>
            <a:r>
              <a:rPr lang="en-US" altLang="ko-KR" sz="1200" dirty="0">
                <a:solidFill>
                  <a:schemeClr val="bg1"/>
                </a:solidFill>
              </a:rPr>
              <a:t>Step 4: </a:t>
            </a:r>
            <a:r>
              <a:rPr lang="en-US" altLang="ko-KR" dirty="0"/>
              <a:t>Explain to the applicant that they have the option to respond in 1 of 3 ways: Yes, No, or Do Not Wish to Answer.</a:t>
            </a:r>
          </a:p>
          <a:p>
            <a:pPr algn="l"/>
            <a:r>
              <a:rPr lang="en-US" altLang="ko-KR" dirty="0"/>
              <a:t>Step 5: If yes to disability for age or income eligibility, presume the applicant is eligible.</a:t>
            </a:r>
          </a:p>
          <a:p>
            <a:pPr algn="l"/>
            <a:endParaRPr lang="en-US" altLang="ko-KR" dirty="0"/>
          </a:p>
          <a:p>
            <a:pPr algn="l"/>
            <a:r>
              <a:rPr lang="en-US" altLang="ko-KR" dirty="0"/>
              <a:t>Note: No other information related to the disability can be collected until the individual is conditional enrolled.</a:t>
            </a:r>
            <a:endParaRPr lang="ko-KR"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srgbClr val="000000"/>
              </a:solidFill>
              <a:effectLst/>
              <a:uLnTx/>
              <a:uFillTx/>
              <a:latin typeface="Calibri" panose="020F0502020204030204" pitchFamily="34" charset="0"/>
              <a:ea typeface="맑은 고딕"/>
              <a:cs typeface="+mn-cs"/>
            </a:endParaRPr>
          </a:p>
        </p:txBody>
      </p:sp>
      <p:sp>
        <p:nvSpPr>
          <p:cNvPr id="4" name="Slide Number Placeholder 3"/>
          <p:cNvSpPr>
            <a:spLocks noGrp="1"/>
          </p:cNvSpPr>
          <p:nvPr>
            <p:ph type="sldNum" sz="quarter" idx="5"/>
          </p:nvPr>
        </p:nvSpPr>
        <p:spPr/>
        <p:txBody>
          <a:bodyPr/>
          <a:lstStyle/>
          <a:p>
            <a:fld id="{EBD3DB3A-B724-4EB3-8C65-B2E132343C09}" type="slidenum">
              <a:rPr lang="en-US" smtClean="0"/>
              <a:t>18</a:t>
            </a:fld>
            <a:endParaRPr lang="en-US"/>
          </a:p>
        </p:txBody>
      </p:sp>
    </p:spTree>
    <p:extLst>
      <p:ext uri="{BB962C8B-B14F-4D97-AF65-F5344CB8AC3E}">
        <p14:creationId xmlns:p14="http://schemas.microsoft.com/office/powerpoint/2010/main" val="315743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spc="0" baseline="0" dirty="0">
                <a:solidFill>
                  <a:srgbClr val="32669A"/>
                </a:solidFill>
                <a:latin typeface="+mj-lt"/>
              </a:rPr>
              <a:t>Disability Accommodations within the Admissions Process – Forms 1-05 and 2-03</a:t>
            </a:r>
          </a:p>
          <a:p>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19</a:t>
            </a:fld>
            <a:endParaRPr lang="ko-KR" altLang="en-US"/>
          </a:p>
        </p:txBody>
      </p:sp>
    </p:spTree>
    <p:extLst>
      <p:ext uri="{BB962C8B-B14F-4D97-AF65-F5344CB8AC3E}">
        <p14:creationId xmlns:p14="http://schemas.microsoft.com/office/powerpoint/2010/main" val="308044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reviewing 5 topic areas today. </a:t>
            </a:r>
          </a:p>
          <a:p>
            <a:endParaRPr lang="en-US" dirty="0"/>
          </a:p>
          <a:p>
            <a:pPr marL="228600" indent="-228600">
              <a:buFont typeface="+mj-lt"/>
              <a:buAutoNum type="arabicPeriod"/>
            </a:pPr>
            <a:r>
              <a:rPr lang="en-US" dirty="0"/>
              <a:t>Effective Communication and Eligibility Process Considerations</a:t>
            </a:r>
          </a:p>
          <a:p>
            <a:pPr marL="228600" indent="-228600">
              <a:buFont typeface="+mj-lt"/>
              <a:buAutoNum type="arabicPeriod"/>
            </a:pPr>
            <a:r>
              <a:rPr lang="en-US" dirty="0"/>
              <a:t>Disability Accommodations within the Admissions Process</a:t>
            </a:r>
          </a:p>
          <a:p>
            <a:pPr marL="228600" indent="-228600">
              <a:buFont typeface="+mj-lt"/>
              <a:buAutoNum type="arabicPeriod"/>
            </a:pPr>
            <a:r>
              <a:rPr lang="en-US" dirty="0"/>
              <a:t>Collection of Health and Disability Documentation</a:t>
            </a:r>
          </a:p>
          <a:p>
            <a:pPr marL="228600" indent="-228600">
              <a:buFont typeface="+mj-lt"/>
              <a:buAutoNum type="arabicPeriod"/>
            </a:pPr>
            <a:r>
              <a:rPr lang="en-US" dirty="0"/>
              <a:t>Center File Review Considerations/Admissions Services Collaboration</a:t>
            </a:r>
          </a:p>
          <a:p>
            <a:pPr marL="228600" indent="-228600">
              <a:buFont typeface="+mj-lt"/>
              <a:buAutoNum type="arabicPeriod"/>
            </a:pPr>
            <a:r>
              <a:rPr lang="en-US" dirty="0"/>
              <a:t>Reapplications</a:t>
            </a:r>
          </a:p>
        </p:txBody>
      </p:sp>
      <p:sp>
        <p:nvSpPr>
          <p:cNvPr id="4" name="Slide Number Placeholder 3"/>
          <p:cNvSpPr>
            <a:spLocks noGrp="1"/>
          </p:cNvSpPr>
          <p:nvPr>
            <p:ph type="sldNum" sz="quarter" idx="5"/>
          </p:nvPr>
        </p:nvSpPr>
        <p:spPr/>
        <p:txBody>
          <a:bodyPr/>
          <a:lstStyle/>
          <a:p>
            <a:fld id="{EBD3DB3A-B724-4EB3-8C65-B2E132343C09}" type="slidenum">
              <a:rPr lang="en-US" smtClean="0"/>
              <a:t>2</a:t>
            </a:fld>
            <a:endParaRPr lang="en-US"/>
          </a:p>
        </p:txBody>
      </p:sp>
    </p:spTree>
    <p:extLst>
      <p:ext uri="{BB962C8B-B14F-4D97-AF65-F5344CB8AC3E}">
        <p14:creationId xmlns:p14="http://schemas.microsoft.com/office/powerpoint/2010/main" val="420681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1">
                    <a:lumMod val="60000"/>
                    <a:lumOff val="40000"/>
                  </a:schemeClr>
                </a:solidFill>
              </a:rPr>
              <a:t>Terminology Change with PRH Change 22-02</a:t>
            </a:r>
          </a:p>
          <a:p>
            <a:endParaRPr lang="en-US" b="0" dirty="0">
              <a:solidFill>
                <a:schemeClr val="accent1">
                  <a:lumMod val="60000"/>
                  <a:lumOff val="40000"/>
                </a:schemeClr>
              </a:solidFill>
            </a:endParaRPr>
          </a:p>
          <a:p>
            <a:r>
              <a:rPr lang="en-US" b="0" dirty="0">
                <a:solidFill>
                  <a:schemeClr val="accent1">
                    <a:lumMod val="60000"/>
                    <a:lumOff val="40000"/>
                  </a:schemeClr>
                </a:solidFill>
              </a:rPr>
              <a:t>PRH Change 22-02 was released in November of 2022 and included a change in terminology for how we reference reasonable accommodation. </a:t>
            </a:r>
            <a:r>
              <a:rPr lang="en-US" dirty="0"/>
              <a:t>Reasonable Accommodation is no longer a </a:t>
            </a:r>
            <a:r>
              <a:rPr lang="en-US" b="1" dirty="0">
                <a:solidFill>
                  <a:schemeClr val="accent1">
                    <a:lumMod val="60000"/>
                    <a:lumOff val="40000"/>
                  </a:schemeClr>
                </a:solidFill>
              </a:rPr>
              <a:t>stand-alone term because t</a:t>
            </a:r>
            <a:r>
              <a:rPr lang="en-US" dirty="0"/>
              <a:t>he term reasonable accommodation does not cover all the areas Job Corps is required to consider when meeting an applicant or student’s accommodation needs. There are actually 3 areas – </a:t>
            </a:r>
          </a:p>
          <a:p>
            <a:endParaRPr lang="en-US" dirty="0"/>
          </a:p>
          <a:p>
            <a:pPr marL="171450" indent="-171450">
              <a:buFont typeface="Arial" panose="020B0604020202020204" pitchFamily="34" charset="0"/>
              <a:buChar char="•"/>
            </a:pPr>
            <a:r>
              <a:rPr lang="en-US" dirty="0"/>
              <a:t>reasonable accommodation, </a:t>
            </a:r>
          </a:p>
          <a:p>
            <a:pPr marL="171450" indent="-171450">
              <a:buFont typeface="Arial" panose="020B0604020202020204" pitchFamily="34" charset="0"/>
              <a:buChar char="•"/>
            </a:pPr>
            <a:r>
              <a:rPr lang="en-US" dirty="0"/>
              <a:t>reasonable modification in policies, practices or procedures, and </a:t>
            </a:r>
          </a:p>
          <a:p>
            <a:pPr marL="171450" indent="-171450">
              <a:buFont typeface="Arial" panose="020B0604020202020204" pitchFamily="34" charset="0"/>
              <a:buChar char="•"/>
            </a:pPr>
            <a:r>
              <a:rPr lang="en-US" dirty="0"/>
              <a:t>auxiliary aids and services.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considering accommodation needs, the program must consider </a:t>
            </a:r>
            <a:r>
              <a:rPr lang="en-US" b="1" dirty="0"/>
              <a:t>reasonable accommodation</a:t>
            </a:r>
            <a:r>
              <a:rPr lang="en-US" dirty="0"/>
              <a:t>, </a:t>
            </a:r>
            <a:r>
              <a:rPr lang="en-US" b="1" dirty="0"/>
              <a:t>reasonable modification </a:t>
            </a:r>
            <a:r>
              <a:rPr lang="en-US" dirty="0"/>
              <a:t>in policies, practices or procedures, and </a:t>
            </a:r>
            <a:r>
              <a:rPr lang="en-US" b="1" dirty="0"/>
              <a:t>auxiliary aids and services </a:t>
            </a:r>
            <a:r>
              <a:rPr lang="en-US" dirty="0"/>
              <a:t>(RA/RM/AAS). We can use an umbrella term such as “</a:t>
            </a:r>
            <a:r>
              <a:rPr lang="en-US" dirty="0">
                <a:solidFill>
                  <a:srgbClr val="C00000"/>
                </a:solidFill>
                <a:latin typeface="+mj-lt"/>
              </a:rPr>
              <a:t>disability accommodations” </a:t>
            </a:r>
            <a:r>
              <a:rPr lang="en-US" dirty="0">
                <a:latin typeface="+mj-lt"/>
              </a:rPr>
              <a:t>in short.  </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08E8547E-822C-474F-8312-48B7A1FFF2AE}" type="slidenum">
              <a:rPr lang="en-US" smtClean="0"/>
              <a:t>20</a:t>
            </a:fld>
            <a:endParaRPr lang="en-US" dirty="0"/>
          </a:p>
        </p:txBody>
      </p:sp>
    </p:spTree>
    <p:extLst>
      <p:ext uri="{BB962C8B-B14F-4D97-AF65-F5344CB8AC3E}">
        <p14:creationId xmlns:p14="http://schemas.microsoft.com/office/powerpoint/2010/main" val="484273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latin typeface="Arial Narrow" panose="020B0606020202030204" pitchFamily="34" charset="0"/>
              </a:rPr>
              <a:t>Applicants with Disabilities Who Request Disability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rPr>
              <a:t>An applicant may request disability accommodations at any time during the Admissions Process or while enrolled in the Job Corps program. A request may be communicated in any form (i.e., verbally, in writing, etc.); however, it must be documented on the request form found in Form 1-05 and we will review that form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rPr>
              <a:t>This request is different from establishing effective communication as we discussed at the beginning of this presentation.</a:t>
            </a:r>
          </a:p>
          <a:p>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21</a:t>
            </a:fld>
            <a:endParaRPr lang="ko-KR" altLang="en-US"/>
          </a:p>
        </p:txBody>
      </p:sp>
    </p:spTree>
    <p:extLst>
      <p:ext uri="{BB962C8B-B14F-4D97-AF65-F5344CB8AC3E}">
        <p14:creationId xmlns:p14="http://schemas.microsoft.com/office/powerpoint/2010/main" val="3823316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4000"/>
              </a:lnSpc>
              <a:spcBef>
                <a:spcPts val="0"/>
              </a:spcBef>
              <a:spcAft>
                <a:spcPts val="0"/>
              </a:spcAft>
              <a:buClrTx/>
              <a:buSzTx/>
              <a:buFontTx/>
              <a:buNone/>
              <a:tabLst/>
              <a:defRPr/>
            </a:pPr>
            <a:r>
              <a:rPr lang="en-US" dirty="0">
                <a:latin typeface="+mj-lt"/>
              </a:rPr>
              <a:t>Form 1-05</a:t>
            </a:r>
          </a:p>
          <a:p>
            <a:pPr marL="0" marR="0" lvl="0" indent="0" algn="l" defTabSz="914400" rtl="0" eaLnBrk="1" fontAlgn="auto" latinLnBrk="0" hangingPunct="1">
              <a:lnSpc>
                <a:spcPct val="134000"/>
              </a:lnSpc>
              <a:spcBef>
                <a:spcPts val="0"/>
              </a:spcBef>
              <a:spcAft>
                <a:spcPts val="0"/>
              </a:spcAft>
              <a:buClrTx/>
              <a:buSzTx/>
              <a:buFontTx/>
              <a:buNone/>
              <a:tabLst/>
              <a:defRPr/>
            </a:pPr>
            <a:endParaRPr lang="en-US" dirty="0">
              <a:latin typeface="+mj-lt"/>
            </a:endParaRPr>
          </a:p>
          <a:p>
            <a:pPr marL="0" marR="0" lvl="0" indent="0" algn="l" defTabSz="914400" rtl="0" eaLnBrk="1" fontAlgn="auto" latinLnBrk="0" hangingPunct="1">
              <a:lnSpc>
                <a:spcPct val="134000"/>
              </a:lnSpc>
              <a:spcBef>
                <a:spcPts val="0"/>
              </a:spcBef>
              <a:spcAft>
                <a:spcPts val="0"/>
              </a:spcAft>
              <a:buClrTx/>
              <a:buSzTx/>
              <a:buFontTx/>
              <a:buNone/>
              <a:tabLst/>
              <a:defRPr/>
            </a:pPr>
            <a:r>
              <a:rPr lang="en-US" dirty="0">
                <a:latin typeface="+mj-lt"/>
              </a:rPr>
              <a:t>If an applicant wants to request RA/RM/AAS, as we stated at the previous slide, the request may be communicated in any form but the request must be documented on Form 1-05 and Admissions Services may assist with the completion of the request form, as necessary. An applicant’s failure to complete the form does NOT relieve Job Corps of its obligation to provide disability accommodations if the individual is a person with a disability.</a:t>
            </a:r>
          </a:p>
          <a:p>
            <a:pPr>
              <a:lnSpc>
                <a:spcPct val="134000"/>
              </a:lnSpc>
            </a:pPr>
            <a:endParaRPr lang="en-US" dirty="0"/>
          </a:p>
          <a:p>
            <a:pPr>
              <a:lnSpc>
                <a:spcPct val="134000"/>
              </a:lnSpc>
            </a:pPr>
            <a:r>
              <a:rPr lang="en-US" dirty="0"/>
              <a:t>This form must NOT be given to every applicant. It is to be completed when an applicant is requesting disability accommodations and to document Admissions Services staff contact with the applicant to discuss the requested accommodations. This form is only for individuals who are requesting accommodations to participate in the ADMISSIONS process, not for participation at the center. </a:t>
            </a:r>
          </a:p>
          <a:p>
            <a:pPr>
              <a:lnSpc>
                <a:spcPct val="134000"/>
              </a:lnSpc>
            </a:pPr>
            <a:endParaRPr lang="en-US" dirty="0"/>
          </a:p>
          <a:p>
            <a:pPr>
              <a:lnSpc>
                <a:spcPct val="134000"/>
              </a:lnSpc>
            </a:pPr>
            <a:r>
              <a:rPr lang="en-US" dirty="0"/>
              <a:t>What are some types of disability accommodations that an individual might request to participate in the admissions process?</a:t>
            </a:r>
          </a:p>
          <a:p>
            <a:pPr marL="171450" indent="-171450">
              <a:lnSpc>
                <a:spcPct val="134000"/>
              </a:lnSpc>
              <a:buFont typeface="Arial" panose="020B0604020202020204" pitchFamily="34" charset="0"/>
              <a:buChar char="•"/>
            </a:pPr>
            <a:r>
              <a:rPr lang="en-US" dirty="0"/>
              <a:t>Sign language interpreter</a:t>
            </a:r>
          </a:p>
          <a:p>
            <a:pPr marL="171450" indent="-171450">
              <a:lnSpc>
                <a:spcPct val="134000"/>
              </a:lnSpc>
              <a:buFont typeface="Arial" panose="020B0604020202020204" pitchFamily="34" charset="0"/>
              <a:buChar char="•"/>
            </a:pPr>
            <a:r>
              <a:rPr lang="en-US" dirty="0"/>
              <a:t>Text to speech or admissions documents read aloud</a:t>
            </a:r>
          </a:p>
          <a:p>
            <a:pPr marL="171450" indent="-171450">
              <a:lnSpc>
                <a:spcPct val="134000"/>
              </a:lnSpc>
              <a:buFont typeface="Arial" panose="020B0604020202020204" pitchFamily="34" charset="0"/>
              <a:buChar char="•"/>
            </a:pPr>
            <a:r>
              <a:rPr lang="en-US" dirty="0"/>
              <a:t>Scribe to document information on the required forms</a:t>
            </a:r>
          </a:p>
          <a:p>
            <a:pPr marL="171450" indent="-171450">
              <a:lnSpc>
                <a:spcPct val="134000"/>
              </a:lnSpc>
              <a:buFont typeface="Arial" panose="020B0604020202020204" pitchFamily="34" charset="0"/>
              <a:buChar char="•"/>
            </a:pPr>
            <a:r>
              <a:rPr lang="en-US" dirty="0"/>
              <a:t>Accessible location or to meet virtually instead</a:t>
            </a:r>
          </a:p>
          <a:p>
            <a:pPr>
              <a:lnSpc>
                <a:spcPct val="134000"/>
              </a:lnSpc>
            </a:pPr>
            <a:r>
              <a:rPr lang="en-US" dirty="0"/>
              <a:t>Upload completed Form 1-05 to Disability E-Folder.</a:t>
            </a:r>
          </a:p>
        </p:txBody>
      </p:sp>
      <p:sp>
        <p:nvSpPr>
          <p:cNvPr id="4" name="Slide Number Placeholder 3"/>
          <p:cNvSpPr>
            <a:spLocks noGrp="1"/>
          </p:cNvSpPr>
          <p:nvPr>
            <p:ph type="sldNum" sz="quarter" idx="5"/>
          </p:nvPr>
        </p:nvSpPr>
        <p:spPr/>
        <p:txBody>
          <a:bodyPr/>
          <a:lstStyle/>
          <a:p>
            <a:fld id="{08E8547E-822C-474F-8312-48B7A1FFF2AE}" type="slidenum">
              <a:rPr lang="en-US" smtClean="0"/>
              <a:t>22</a:t>
            </a:fld>
            <a:endParaRPr lang="en-US" dirty="0"/>
          </a:p>
        </p:txBody>
      </p:sp>
    </p:spTree>
    <p:extLst>
      <p:ext uri="{BB962C8B-B14F-4D97-AF65-F5344CB8AC3E}">
        <p14:creationId xmlns:p14="http://schemas.microsoft.com/office/powerpoint/2010/main" val="97166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Requesting Accommodations in the Admissions Process</a:t>
            </a:r>
          </a:p>
          <a:p>
            <a:pPr marL="0" indent="0">
              <a:buFont typeface="+mj-lt"/>
              <a:buNone/>
            </a:pPr>
            <a:endParaRPr lang="en-US" dirty="0"/>
          </a:p>
          <a:p>
            <a:r>
              <a:rPr lang="en-US" dirty="0"/>
              <a:t>IF an applicant requests accommodations to participate in the admissions process, Admissions Services staff:</a:t>
            </a:r>
          </a:p>
          <a:p>
            <a:endParaRPr lang="en-US" dirty="0"/>
          </a:p>
          <a:p>
            <a:pPr marL="228600" indent="-228600">
              <a:buFont typeface="+mj-lt"/>
              <a:buAutoNum type="arabicPeriod"/>
            </a:pPr>
            <a:r>
              <a:rPr lang="en-US" altLang="ko-KR" dirty="0">
                <a:solidFill>
                  <a:schemeClr val="bg1"/>
                </a:solidFill>
              </a:rPr>
              <a:t>Must address the applicant’s DA needs </a:t>
            </a:r>
            <a:r>
              <a:rPr lang="en-US" altLang="ko-KR" b="1" u="sng" dirty="0">
                <a:solidFill>
                  <a:schemeClr val="bg1"/>
                </a:solidFill>
              </a:rPr>
              <a:t>immediately</a:t>
            </a:r>
            <a:r>
              <a:rPr lang="en-US" altLang="ko-KR" b="1" dirty="0">
                <a:solidFill>
                  <a:schemeClr val="bg1"/>
                </a:solidFill>
              </a:rPr>
              <a:t>.</a:t>
            </a:r>
            <a:endParaRPr lang="ko-KR" altLang="en-US" b="1" dirty="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ko-KR" dirty="0">
                <a:solidFill>
                  <a:schemeClr val="bg1"/>
                </a:solidFill>
              </a:rPr>
              <a:t>Must not begin, or continue with, any part of the admissions process for which the </a:t>
            </a:r>
            <a:r>
              <a:rPr lang="en-US" altLang="ko-KR" b="1" dirty="0">
                <a:solidFill>
                  <a:schemeClr val="bg1"/>
                </a:solidFill>
              </a:rPr>
              <a:t>applicant has requested DA until the DA has been provided</a:t>
            </a:r>
            <a:r>
              <a:rPr lang="en-US" altLang="ko-KR" dirty="0">
                <a:solidFill>
                  <a:schemeClr val="bg1"/>
                </a:solidFill>
              </a:rPr>
              <a:t>. </a:t>
            </a:r>
            <a:endParaRPr lang="ko-KR" altLang="en-US" dirty="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ko-KR" b="1" u="sng" dirty="0">
                <a:solidFill>
                  <a:schemeClr val="bg1"/>
                </a:solidFill>
              </a:rPr>
              <a:t>Must not ask for any disability-related information </a:t>
            </a:r>
            <a:r>
              <a:rPr lang="en-US" altLang="ko-KR" dirty="0">
                <a:solidFill>
                  <a:schemeClr val="bg1"/>
                </a:solidFill>
              </a:rPr>
              <a:t>except at the times, and under the circumstances, that are described elsewhere in Chapter 1.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ko-KR" b="1" u="sng" dirty="0">
                <a:solidFill>
                  <a:schemeClr val="bg1"/>
                </a:solidFill>
              </a:rPr>
              <a:t>Must not take the applicant’s disability into consideration</a:t>
            </a:r>
            <a:r>
              <a:rPr lang="en-US" altLang="ko-KR" b="1" dirty="0">
                <a:solidFill>
                  <a:schemeClr val="bg1"/>
                </a:solidFill>
              </a:rPr>
              <a:t> </a:t>
            </a:r>
            <a:r>
              <a:rPr lang="en-US" altLang="ko-KR" dirty="0">
                <a:solidFill>
                  <a:schemeClr val="bg1"/>
                </a:solidFill>
              </a:rPr>
              <a:t>in determining whether they meet the </a:t>
            </a:r>
            <a:r>
              <a:rPr lang="en-US" altLang="ko-KR" b="1" dirty="0">
                <a:solidFill>
                  <a:schemeClr val="bg1"/>
                </a:solidFill>
              </a:rPr>
              <a:t>eligibility requirements </a:t>
            </a:r>
            <a:r>
              <a:rPr lang="en-US" altLang="ko-KR" dirty="0">
                <a:solidFill>
                  <a:schemeClr val="bg1"/>
                </a:solidFill>
              </a:rPr>
              <a:t>or other factors for enrollment in Job Corps, except as described in Chapter 1, Section 1.2, R3.b.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ko-KR" dirty="0">
                <a:solidFill>
                  <a:schemeClr val="bg1"/>
                </a:solidFill>
              </a:rPr>
              <a:t>Must </a:t>
            </a:r>
            <a:r>
              <a:rPr lang="en-US" altLang="ko-KR" b="1" u="sng" dirty="0">
                <a:solidFill>
                  <a:schemeClr val="bg1"/>
                </a:solidFill>
              </a:rPr>
              <a:t>document the request </a:t>
            </a:r>
            <a:r>
              <a:rPr lang="en-US" altLang="ko-KR" dirty="0">
                <a:solidFill>
                  <a:schemeClr val="bg1"/>
                </a:solidFill>
              </a:rPr>
              <a:t>for DA in accordance with Job Corps DA guidelines as described in </a:t>
            </a:r>
            <a:r>
              <a:rPr lang="en-US" altLang="ko-KR" b="1" dirty="0">
                <a:solidFill>
                  <a:schemeClr val="bg1"/>
                </a:solidFill>
              </a:rPr>
              <a:t>Form 1-05</a:t>
            </a:r>
            <a:r>
              <a:rPr lang="en-US" altLang="ko-KR" dirty="0">
                <a:solidFill>
                  <a:schemeClr val="bg1"/>
                </a:solidFill>
              </a:rPr>
              <a:t>.</a:t>
            </a:r>
            <a:endParaRPr lang="ko-KR" alt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23</a:t>
            </a:fld>
            <a:endParaRPr lang="en-US"/>
          </a:p>
        </p:txBody>
      </p:sp>
    </p:spTree>
    <p:extLst>
      <p:ext uri="{BB962C8B-B14F-4D97-AF65-F5344CB8AC3E}">
        <p14:creationId xmlns:p14="http://schemas.microsoft.com/office/powerpoint/2010/main" val="3602780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Disability Accommodation Request for Participation in the Program - Form 2-03</a:t>
            </a:r>
          </a:p>
          <a:p>
            <a:pPr marL="285750" indent="-285750">
              <a:lnSpc>
                <a:spcPct val="109000"/>
              </a:lnSpc>
              <a:buClr>
                <a:srgbClr val="C00000"/>
              </a:buClr>
              <a:buFont typeface="Wingdings" panose="05000000000000000000" pitchFamily="2" charset="2"/>
              <a:buChar char="§"/>
            </a:pPr>
            <a:r>
              <a:rPr lang="en-US" sz="1200" dirty="0">
                <a:latin typeface="+mj-lt"/>
              </a:rPr>
              <a:t>Applicants may request disability accommodations to participate in the Job Corps program. </a:t>
            </a:r>
          </a:p>
          <a:p>
            <a:pPr marL="285750" indent="-285750">
              <a:lnSpc>
                <a:spcPct val="109000"/>
              </a:lnSpc>
              <a:buClr>
                <a:srgbClr val="C00000"/>
              </a:buClr>
              <a:buFont typeface="Wingdings" panose="05000000000000000000" pitchFamily="2" charset="2"/>
              <a:buChar char="§"/>
            </a:pPr>
            <a:r>
              <a:rPr lang="en-US" sz="1200" dirty="0">
                <a:latin typeface="+mj-lt"/>
              </a:rPr>
              <a:t>The request may be communicated in any format (i.e., orally, in writing, etc.).</a:t>
            </a:r>
          </a:p>
          <a:p>
            <a:pPr marL="285750" indent="-285750">
              <a:lnSpc>
                <a:spcPct val="109000"/>
              </a:lnSpc>
              <a:buClr>
                <a:srgbClr val="C00000"/>
              </a:buClr>
              <a:buFont typeface="Wingdings" panose="05000000000000000000" pitchFamily="2" charset="2"/>
              <a:buChar char="§"/>
            </a:pPr>
            <a:r>
              <a:rPr lang="en-US" sz="1200" dirty="0">
                <a:latin typeface="+mj-lt"/>
              </a:rPr>
              <a:t>The request must be documented on Form 2-03 just as it was required to be documented on Form 1-05 for participation in the admissions process.</a:t>
            </a:r>
          </a:p>
          <a:p>
            <a:pPr marL="285750" indent="-285750">
              <a:lnSpc>
                <a:spcPct val="109000"/>
              </a:lnSpc>
              <a:buClr>
                <a:srgbClr val="C00000"/>
              </a:buClr>
              <a:buFont typeface="Wingdings" panose="05000000000000000000" pitchFamily="2" charset="2"/>
              <a:buChar char="§"/>
            </a:pPr>
            <a:endParaRPr lang="en-US" sz="1200" dirty="0">
              <a:latin typeface="+mj-lt"/>
            </a:endParaRP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24</a:t>
            </a:fld>
            <a:endParaRPr lang="ko-KR" altLang="en-US"/>
          </a:p>
        </p:txBody>
      </p:sp>
    </p:spTree>
    <p:extLst>
      <p:ext uri="{BB962C8B-B14F-4D97-AF65-F5344CB8AC3E}">
        <p14:creationId xmlns:p14="http://schemas.microsoft.com/office/powerpoint/2010/main" val="1745800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Form 2-03 is the RA/RM/AAS Request and Disability Coordinator Contact Form where an applicant’s request for accommodation to participate in the Job Corps program is documented. The same as with Form 1-05, </a:t>
            </a:r>
            <a:r>
              <a:rPr lang="en-US" b="1" dirty="0"/>
              <a:t>do not </a:t>
            </a:r>
            <a:r>
              <a:rPr lang="en-US" dirty="0"/>
              <a:t>ask every applicant to complete this request form. </a:t>
            </a:r>
          </a:p>
          <a:p>
            <a:endParaRPr lang="en-US" dirty="0"/>
          </a:p>
          <a:p>
            <a:r>
              <a:rPr lang="en-US" b="1" dirty="0">
                <a:solidFill>
                  <a:schemeClr val="tx2"/>
                </a:solidFill>
              </a:rPr>
              <a:t>Do</a:t>
            </a:r>
            <a:r>
              <a:rPr lang="en-US" dirty="0"/>
              <a:t> ask and/or assist those who request disability accommodations or who indicate they may need accommodations to participate in the Job Corps program to complete the request form.</a:t>
            </a:r>
          </a:p>
          <a:p>
            <a:pPr>
              <a:lnSpc>
                <a:spcPct val="129000"/>
              </a:lnSpc>
            </a:pPr>
            <a:r>
              <a:rPr lang="en-US" b="1" dirty="0">
                <a:solidFill>
                  <a:schemeClr val="tx2"/>
                </a:solidFill>
              </a:rPr>
              <a:t>Do</a:t>
            </a:r>
            <a:r>
              <a:rPr lang="en-US" dirty="0"/>
              <a:t> </a:t>
            </a:r>
            <a:r>
              <a:rPr lang="en-US" b="1" dirty="0">
                <a:solidFill>
                  <a:srgbClr val="C00000"/>
                </a:solidFill>
              </a:rPr>
              <a:t>not</a:t>
            </a:r>
            <a:r>
              <a:rPr lang="en-US" dirty="0"/>
              <a:t> use other forms, memos, etc. to document disability accommodation requests.</a:t>
            </a:r>
          </a:p>
          <a:p>
            <a:pPr>
              <a:lnSpc>
                <a:spcPct val="129000"/>
              </a:lnSpc>
            </a:pPr>
            <a:endParaRPr lang="en-US" b="1" dirty="0">
              <a:solidFill>
                <a:schemeClr val="tx2"/>
              </a:solidFill>
            </a:endParaRPr>
          </a:p>
          <a:p>
            <a:pPr>
              <a:lnSpc>
                <a:spcPct val="129000"/>
              </a:lnSpc>
            </a:pPr>
            <a:r>
              <a:rPr lang="en-US" b="1" dirty="0">
                <a:solidFill>
                  <a:schemeClr val="tx2"/>
                </a:solidFill>
              </a:rPr>
              <a:t>Do</a:t>
            </a:r>
            <a:r>
              <a:rPr lang="en-US" dirty="0"/>
              <a:t> </a:t>
            </a:r>
            <a:r>
              <a:rPr lang="en-US" b="1" dirty="0">
                <a:solidFill>
                  <a:srgbClr val="C00000"/>
                </a:solidFill>
              </a:rPr>
              <a:t>not</a:t>
            </a:r>
            <a:r>
              <a:rPr lang="en-US" dirty="0"/>
              <a:t> use this form, other forms, memos, etc. to document declines of accommodation. There should never be a need for you to have document a decline of accommodations for center participation. Does anyone know why? Because you won’t be asking them if they want accommodations to participate at the center level and if the applicant does not request accommodations, there is no need to be using this form at all. The center Disability Coordinators will engage applicants who disclose documentation of disability.</a:t>
            </a:r>
          </a:p>
          <a:p>
            <a:endParaRPr lang="en-US" dirty="0"/>
          </a:p>
          <a:p>
            <a:r>
              <a:rPr lang="en-US" dirty="0"/>
              <a:t> </a:t>
            </a:r>
          </a:p>
        </p:txBody>
      </p:sp>
      <p:sp>
        <p:nvSpPr>
          <p:cNvPr id="4" name="Slide Number Placeholder 3"/>
          <p:cNvSpPr>
            <a:spLocks noGrp="1"/>
          </p:cNvSpPr>
          <p:nvPr>
            <p:ph type="sldNum" sz="quarter" idx="5"/>
          </p:nvPr>
        </p:nvSpPr>
        <p:spPr/>
        <p:txBody>
          <a:bodyPr/>
          <a:lstStyle/>
          <a:p>
            <a:fld id="{EBD3DB3A-B724-4EB3-8C65-B2E132343C09}" type="slidenum">
              <a:rPr lang="en-US" smtClean="0"/>
              <a:t>25</a:t>
            </a:fld>
            <a:endParaRPr lang="en-US"/>
          </a:p>
        </p:txBody>
      </p:sp>
    </p:spTree>
    <p:extLst>
      <p:ext uri="{BB962C8B-B14F-4D97-AF65-F5344CB8AC3E}">
        <p14:creationId xmlns:p14="http://schemas.microsoft.com/office/powerpoint/2010/main" val="3757275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4800" dirty="0"/>
              <a:t>General Do’s and Don’ts for Completing for Documenting DA Requests on Forms 1-05 and 2-03</a:t>
            </a:r>
          </a:p>
          <a:p>
            <a:pPr marL="0" indent="0">
              <a:buFont typeface="Arial" panose="020B0604020202020204" pitchFamily="34" charset="0"/>
              <a:buNone/>
            </a:pPr>
            <a:endParaRPr lang="en-US" sz="1400" baseline="0" dirty="0"/>
          </a:p>
          <a:p>
            <a:pPr marL="0" indent="0">
              <a:buFont typeface="Arial" panose="020B0604020202020204" pitchFamily="34" charset="0"/>
              <a:buNone/>
            </a:pPr>
            <a:r>
              <a:rPr lang="en-US" sz="1400" baseline="0" dirty="0"/>
              <a:t>Do not write, see “IEP” when the individual provides an IEP as their documentation of disability. </a:t>
            </a:r>
            <a:r>
              <a:rPr lang="en-US" sz="1400" dirty="0"/>
              <a:t>Instead, ask the applicant what accommodations from their IEP that they would like to request and have considered. To the extent possible, do all that you can to have</a:t>
            </a:r>
            <a:r>
              <a:rPr lang="en-US" sz="1400" baseline="0" dirty="0"/>
              <a:t> the applicant document concrete and specific accommodations.  If they do not know what accommodations they need, then just have them check the box that says, “I may need…” and the center disability coordinator can work with them further to flesh out their accommodation needs based upon current functional limitations. </a:t>
            </a:r>
          </a:p>
          <a:p>
            <a:pPr marL="0" indent="0">
              <a:buFont typeface="Arial" panose="020B0604020202020204" pitchFamily="34" charset="0"/>
              <a:buNone/>
            </a:pPr>
            <a:endParaRPr lang="en-US" sz="1400" baseline="0" dirty="0"/>
          </a:p>
          <a:p>
            <a:pPr marL="0" indent="0">
              <a:buFont typeface="Arial" panose="020B0604020202020204" pitchFamily="34" charset="0"/>
              <a:buNone/>
            </a:pPr>
            <a:r>
              <a:rPr lang="en-US" sz="1400" baseline="0" dirty="0"/>
              <a:t>Simply writing “see IEP” is not clear.   </a:t>
            </a:r>
            <a:endParaRPr lang="en-US" sz="1400" dirty="0"/>
          </a:p>
          <a:p>
            <a:pPr marL="285750" indent="-285750">
              <a:buFont typeface="Arial" panose="020B0604020202020204" pitchFamily="34" charset="0"/>
              <a:buChar char="•"/>
            </a:pPr>
            <a:endParaRPr lang="en-US" sz="1400" dirty="0"/>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26</a:t>
            </a:fld>
            <a:endParaRPr lang="en-US"/>
          </a:p>
        </p:txBody>
      </p:sp>
    </p:spTree>
    <p:extLst>
      <p:ext uri="{BB962C8B-B14F-4D97-AF65-F5344CB8AC3E}">
        <p14:creationId xmlns:p14="http://schemas.microsoft.com/office/powerpoint/2010/main" val="1395906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Collection of Health and Disability Documentation</a:t>
            </a:r>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27</a:t>
            </a:fld>
            <a:endParaRPr lang="ko-KR" altLang="en-US"/>
          </a:p>
        </p:txBody>
      </p:sp>
    </p:spTree>
    <p:extLst>
      <p:ext uri="{BB962C8B-B14F-4D97-AF65-F5344CB8AC3E}">
        <p14:creationId xmlns:p14="http://schemas.microsoft.com/office/powerpoint/2010/main" val="1720141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discussing one of the Records Release Authorization Forms, specifically page 2 of the Specified Health Records/Protected Health Information (PHI) Records Release Authorization Form. On the </a:t>
            </a:r>
            <a:r>
              <a:rPr lang="en-US"/>
              <a:t>right-hand</a:t>
            </a:r>
            <a:r>
              <a:rPr lang="en-US" dirty="0"/>
              <a:t> slide of the slide, there is a screenshot of page 2 of this form.</a:t>
            </a:r>
          </a:p>
        </p:txBody>
      </p:sp>
      <p:sp>
        <p:nvSpPr>
          <p:cNvPr id="4" name="Slide Number Placeholder 3"/>
          <p:cNvSpPr>
            <a:spLocks noGrp="1"/>
          </p:cNvSpPr>
          <p:nvPr>
            <p:ph type="sldNum" sz="quarter" idx="5"/>
          </p:nvPr>
        </p:nvSpPr>
        <p:spPr/>
        <p:txBody>
          <a:bodyPr/>
          <a:lstStyle/>
          <a:p>
            <a:fld id="{EBD3DB3A-B724-4EB3-8C65-B2E132343C09}" type="slidenum">
              <a:rPr lang="en-US" smtClean="0"/>
              <a:t>28</a:t>
            </a:fld>
            <a:endParaRPr lang="en-US"/>
          </a:p>
        </p:txBody>
      </p:sp>
    </p:spTree>
    <p:extLst>
      <p:ext uri="{BB962C8B-B14F-4D97-AF65-F5344CB8AC3E}">
        <p14:creationId xmlns:p14="http://schemas.microsoft.com/office/powerpoint/2010/main" val="2272112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1-02, Page 2</a:t>
            </a:r>
          </a:p>
          <a:p>
            <a:endParaRPr lang="en-US" dirty="0"/>
          </a:p>
          <a:p>
            <a:r>
              <a:rPr lang="en-US" sz="2400" dirty="0">
                <a:latin typeface="+mj-lt"/>
              </a:rPr>
              <a:t>To be compliant with the Health Insurance Portability and Accountability Act (HIPAA), a release of medical information </a:t>
            </a:r>
            <a:r>
              <a:rPr lang="en-US" sz="2400">
                <a:latin typeface="+mj-lt"/>
              </a:rPr>
              <a:t>from</a:t>
            </a:r>
            <a:r>
              <a:rPr lang="en-US" sz="2400" dirty="0">
                <a:latin typeface="+mj-lt"/>
              </a:rPr>
              <a:t> Admission Services staff must:</a:t>
            </a:r>
          </a:p>
          <a:p>
            <a:pPr marL="800100" lvl="1" indent="-342900">
              <a:buFont typeface="Arial" panose="020B0604020202020204" pitchFamily="34" charset="0"/>
              <a:buChar char="•"/>
            </a:pPr>
            <a:r>
              <a:rPr lang="en-US" sz="2000" b="1" u="sng" dirty="0">
                <a:solidFill>
                  <a:srgbClr val="C00000"/>
                </a:solidFill>
                <a:latin typeface="+mj-lt"/>
              </a:rPr>
              <a:t>Never</a:t>
            </a:r>
            <a:r>
              <a:rPr lang="en-US" sz="2000" dirty="0">
                <a:latin typeface="+mj-lt"/>
              </a:rPr>
              <a:t> have applicants and/or guardians sign or place their </a:t>
            </a:r>
            <a:r>
              <a:rPr lang="en-US" sz="2000">
                <a:latin typeface="+mj-lt"/>
              </a:rPr>
              <a:t>Adobe </a:t>
            </a:r>
            <a:r>
              <a:rPr lang="en-US" sz="2000" dirty="0">
                <a:latin typeface="+mj-lt"/>
              </a:rPr>
              <a:t>signature(s) on blanket releases for health records.</a:t>
            </a:r>
          </a:p>
          <a:p>
            <a:pPr marL="800100" lvl="1" indent="-342900">
              <a:buFont typeface="Arial" panose="020B0604020202020204" pitchFamily="34" charset="0"/>
              <a:buChar char="•"/>
            </a:pPr>
            <a:r>
              <a:rPr lang="en-US" sz="2000" b="1" u="sng" dirty="0">
                <a:solidFill>
                  <a:schemeClr val="tx2"/>
                </a:solidFill>
                <a:latin typeface="+mj-lt"/>
              </a:rPr>
              <a:t>Always</a:t>
            </a:r>
            <a:r>
              <a:rPr lang="en-US" sz="2000" dirty="0">
                <a:latin typeface="+mj-lt"/>
              </a:rPr>
              <a:t> get permission from applicants and/or guardians to place their </a:t>
            </a:r>
            <a:r>
              <a:rPr lang="en-US" sz="2000">
                <a:latin typeface="+mj-lt"/>
              </a:rPr>
              <a:t>Adobe</a:t>
            </a:r>
            <a:r>
              <a:rPr lang="en-US" sz="2000" dirty="0">
                <a:latin typeface="+mj-lt"/>
              </a:rPr>
              <a:t> signature(s) on the release form for </a:t>
            </a:r>
            <a:r>
              <a:rPr lang="en-US" sz="2000" b="1" u="sng" dirty="0">
                <a:solidFill>
                  <a:schemeClr val="tx2"/>
                </a:solidFill>
                <a:latin typeface="+mj-lt"/>
              </a:rPr>
              <a:t>EACH</a:t>
            </a:r>
            <a:r>
              <a:rPr lang="en-US" sz="2000" dirty="0">
                <a:latin typeface="+mj-lt"/>
              </a:rPr>
              <a:t> request.</a:t>
            </a:r>
          </a:p>
          <a:p>
            <a:pPr marL="800100" lvl="1" indent="-342900">
              <a:buFont typeface="Arial" panose="020B0604020202020204" pitchFamily="34" charset="0"/>
              <a:buChar char="•"/>
            </a:pPr>
            <a:r>
              <a:rPr lang="en-US" sz="2000" dirty="0">
                <a:latin typeface="+mj-lt"/>
              </a:rPr>
              <a:t>Only provide signature(s) </a:t>
            </a:r>
            <a:r>
              <a:rPr lang="en-US" sz="2000" b="1" u="sng" dirty="0">
                <a:solidFill>
                  <a:schemeClr val="tx2"/>
                </a:solidFill>
                <a:latin typeface="+mj-lt"/>
              </a:rPr>
              <a:t>if specific health records are requested</a:t>
            </a:r>
            <a:r>
              <a:rPr lang="en-US" sz="2000" dirty="0">
                <a:latin typeface="+mj-lt"/>
              </a:rPr>
              <a:t>. If none are requested, please leave signature lines blank.</a:t>
            </a:r>
          </a:p>
          <a:p>
            <a:pPr marL="800100" lvl="1" indent="-342900">
              <a:buFont typeface="Arial" panose="020B0604020202020204" pitchFamily="34" charset="0"/>
              <a:buChar char="•"/>
            </a:pPr>
            <a:r>
              <a:rPr lang="en-US" sz="2000" dirty="0">
                <a:latin typeface="+mj-lt"/>
              </a:rPr>
              <a:t>Read and follow the </a:t>
            </a:r>
            <a:r>
              <a:rPr lang="en-US" sz="2000" b="1" dirty="0">
                <a:solidFill>
                  <a:schemeClr val="tx2"/>
                </a:solidFill>
                <a:latin typeface="+mj-lt"/>
              </a:rPr>
              <a:t>HIPAA instructions on page 4 </a:t>
            </a:r>
            <a:r>
              <a:rPr lang="en-US" sz="2000" dirty="0">
                <a:latin typeface="+mj-lt"/>
              </a:rPr>
              <a:t>of Form 1-02.</a:t>
            </a:r>
          </a:p>
          <a:p>
            <a:r>
              <a:rPr lang="en-US" sz="2600" dirty="0">
                <a:highlight>
                  <a:srgbClr val="FFFF00"/>
                </a:highlight>
                <a:latin typeface="+mj-lt"/>
              </a:rPr>
              <a:t>Note:</a:t>
            </a:r>
            <a:r>
              <a:rPr lang="en-US" sz="2600" dirty="0">
                <a:latin typeface="+mj-lt"/>
              </a:rPr>
              <a:t>  There may be times when a provider, facility, or hospital requires an applicant to use their specific records of release authorizations form. If so, secure that form and use to request health information.</a:t>
            </a:r>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29</a:t>
            </a:fld>
            <a:endParaRPr lang="en-US"/>
          </a:p>
        </p:txBody>
      </p:sp>
    </p:spTree>
    <p:extLst>
      <p:ext uri="{BB962C8B-B14F-4D97-AF65-F5344CB8AC3E}">
        <p14:creationId xmlns:p14="http://schemas.microsoft.com/office/powerpoint/2010/main" val="361590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let’s take a few minutes and do a warm-up activity. Let’s see how well you can pay attention right after lunch! </a:t>
            </a:r>
          </a:p>
          <a:p>
            <a:endParaRPr lang="en-US" dirty="0"/>
          </a:p>
          <a:p>
            <a:r>
              <a:rPr lang="en-US" dirty="0"/>
              <a:t>Count how many times the individuals who are wearing white t-shirts only pass the ball from one to another. Just the individuals wearing the white shirt and let’s see if any of you can get the right number!</a:t>
            </a:r>
          </a:p>
        </p:txBody>
      </p:sp>
      <p:sp>
        <p:nvSpPr>
          <p:cNvPr id="4" name="Slide Number Placeholder 3"/>
          <p:cNvSpPr>
            <a:spLocks noGrp="1"/>
          </p:cNvSpPr>
          <p:nvPr>
            <p:ph type="sldNum" sz="quarter" idx="5"/>
          </p:nvPr>
        </p:nvSpPr>
        <p:spPr/>
        <p:txBody>
          <a:bodyPr/>
          <a:lstStyle/>
          <a:p>
            <a:fld id="{EBD3DB3A-B724-4EB3-8C65-B2E132343C09}" type="slidenum">
              <a:rPr lang="en-US" smtClean="0"/>
              <a:t>3</a:t>
            </a:fld>
            <a:endParaRPr lang="en-US"/>
          </a:p>
        </p:txBody>
      </p:sp>
    </p:spTree>
    <p:extLst>
      <p:ext uri="{BB962C8B-B14F-4D97-AF65-F5344CB8AC3E}">
        <p14:creationId xmlns:p14="http://schemas.microsoft.com/office/powerpoint/2010/main" val="3042138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ETA 6-53 Health Questionnaire</a:t>
            </a:r>
          </a:p>
          <a:p>
            <a:endParaRPr lang="en-US" dirty="0"/>
          </a:p>
          <a:p>
            <a:r>
              <a:rPr lang="en-US" dirty="0"/>
              <a:t>We are going to review When to Collect related documentation for disclosed conditions and events, who collects the information, who reviews the collected information and then share a related resource with you.</a:t>
            </a:r>
          </a:p>
        </p:txBody>
      </p:sp>
      <p:sp>
        <p:nvSpPr>
          <p:cNvPr id="4" name="Slide Number Placeholder 3"/>
          <p:cNvSpPr>
            <a:spLocks noGrp="1"/>
          </p:cNvSpPr>
          <p:nvPr>
            <p:ph type="sldNum" sz="quarter" idx="5"/>
          </p:nvPr>
        </p:nvSpPr>
        <p:spPr/>
        <p:txBody>
          <a:bodyPr/>
          <a:lstStyle/>
          <a:p>
            <a:fld id="{EBD3DB3A-B724-4EB3-8C65-B2E132343C09}" type="slidenum">
              <a:rPr lang="en-US" smtClean="0"/>
              <a:t>30</a:t>
            </a:fld>
            <a:endParaRPr lang="en-US"/>
          </a:p>
        </p:txBody>
      </p:sp>
    </p:spTree>
    <p:extLst>
      <p:ext uri="{BB962C8B-B14F-4D97-AF65-F5344CB8AC3E}">
        <p14:creationId xmlns:p14="http://schemas.microsoft.com/office/powerpoint/2010/main" val="3172139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u="sng">
                <a:ea typeface="맑은 고딕"/>
              </a:rPr>
              <a:t>When to Collect</a:t>
            </a:r>
            <a:endParaRPr lang="en-US" altLang="ko-KR" u="sng">
              <a:ea typeface="맑은 고딕"/>
              <a:cs typeface="Calibri"/>
            </a:endParaRPr>
          </a:p>
          <a:p>
            <a:endParaRPr lang="en-US"/>
          </a:p>
          <a:p>
            <a:pPr>
              <a:lnSpc>
                <a:spcPct val="129000"/>
              </a:lnSpc>
            </a:pPr>
            <a:r>
              <a:rPr lang="en-US"/>
              <a:t>The ETA 6-53 is completed after a conditional offer of enrollment has been made. Any needed disability documentation for disability accommodation requests are also secured after the conditional offer of enrollment has been made. </a:t>
            </a:r>
          </a:p>
          <a:p>
            <a:pPr>
              <a:lnSpc>
                <a:spcPct val="129000"/>
              </a:lnSpc>
            </a:pPr>
            <a:endParaRPr lang="en-US"/>
          </a:p>
          <a:p>
            <a:pPr>
              <a:lnSpc>
                <a:spcPct val="129000"/>
              </a:lnSpc>
            </a:pPr>
            <a:r>
              <a:rPr lang="en-US"/>
              <a:t>Let’s review that again because this is legally significant! The ETA 6-53, Health Questionnaire is not provided to applicants or completed until there is a conditional offer of enrollment. This also means that health and/or disability documentation is not secured until AFTER the conditional offer of enrollment as well.</a:t>
            </a:r>
          </a:p>
          <a:p>
            <a:endParaRPr lang="en-US" altLang="ko-KR" sz="1200">
              <a:solidFill>
                <a:srgbClr val="000000"/>
              </a:solidFill>
              <a:latin typeface="Calibri" panose="020F0502020204030204"/>
              <a:ea typeface="맑은 고딕" panose="020B0503020000020004" pitchFamily="34" charset="-127"/>
              <a:cs typeface="Calibri" panose="020F0502020204030204"/>
            </a:endParaRPr>
          </a:p>
          <a:p>
            <a:pPr>
              <a:lnSpc>
                <a:spcPct val="129000"/>
              </a:lnSpc>
              <a:buClr>
                <a:prstClr val="white"/>
              </a:buClr>
            </a:pPr>
            <a:endParaRPr lang="en-US" altLang="ko-KR">
              <a:solidFill>
                <a:srgbClr val="FFFFFF"/>
              </a:solidFill>
              <a:latin typeface="Calibri Light" panose="020F0302020204030204"/>
              <a:ea typeface="Calibri Light"/>
              <a:cs typeface="Calibri Light"/>
            </a:endParaRPr>
          </a:p>
          <a:p>
            <a:endParaRPr lang="ko-KR" altLang="en-US">
              <a:cs typeface="Calibri" panose="020F0502020204030204"/>
            </a:endParaRPr>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31</a:t>
            </a:fld>
            <a:endParaRPr lang="ko-KR" altLang="en-US" dirty="0"/>
          </a:p>
        </p:txBody>
      </p:sp>
    </p:spTree>
    <p:extLst>
      <p:ext uri="{BB962C8B-B14F-4D97-AF65-F5344CB8AC3E}">
        <p14:creationId xmlns:p14="http://schemas.microsoft.com/office/powerpoint/2010/main" val="108774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u="sng">
                <a:ea typeface="맑은 고딕"/>
              </a:rPr>
              <a:t>Who Collects?</a:t>
            </a:r>
            <a:endParaRPr lang="en-US" altLang="ko-KR" u="sng">
              <a:ea typeface="맑은 고딕"/>
              <a:cs typeface="Calibri"/>
            </a:endParaRPr>
          </a:p>
          <a:p>
            <a:endParaRPr lang="en-US" altLang="ko-KR" dirty="0"/>
          </a:p>
          <a:p>
            <a:pPr>
              <a:lnSpc>
                <a:spcPct val="129000"/>
              </a:lnSpc>
            </a:pPr>
            <a:r>
              <a:rPr lang="en-US"/>
              <a:t>If an affirmative (yes) response is made on the ETA 6-53, Health Questionnaire, Admission Services staff should make a dedicated effort to secure related health information and upload it to CIS.</a:t>
            </a:r>
          </a:p>
          <a:p>
            <a:pPr>
              <a:lnSpc>
                <a:spcPct val="129000"/>
              </a:lnSpc>
            </a:pPr>
            <a:endParaRPr lang="en-US"/>
          </a:p>
          <a:p>
            <a:pPr>
              <a:lnSpc>
                <a:spcPct val="129000"/>
              </a:lnSpc>
            </a:pPr>
            <a:r>
              <a:rPr lang="en-US"/>
              <a:t>It is a best practice for Admission Services to provide centers with a memo or some documentation that an effort was made to gather health documents. Especially when there are multiple health items checked on the ETA 6-53 and no health records uploaded in CIS.</a:t>
            </a:r>
            <a:endParaRPr lang="en-US">
              <a:ea typeface="Calibri" panose="020F0502020204030204"/>
              <a:cs typeface="Calibri" panose="020F0502020204030204"/>
            </a:endParaRPr>
          </a:p>
          <a:p>
            <a:pPr>
              <a:lnSpc>
                <a:spcPct val="129000"/>
              </a:lnSpc>
            </a:pPr>
            <a:endParaRPr lang="en-US" altLang="ko-KR" sz="6000">
              <a:solidFill>
                <a:srgbClr val="FFFFFF"/>
              </a:solidFill>
              <a:latin typeface="Calibri Light" panose="020F0302020204030204"/>
              <a:ea typeface="Calibri Light"/>
              <a:cs typeface="Calibri Light"/>
            </a:endParaRPr>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32</a:t>
            </a:fld>
            <a:endParaRPr lang="ko-KR" altLang="en-US" dirty="0"/>
          </a:p>
        </p:txBody>
      </p:sp>
    </p:spTree>
    <p:extLst>
      <p:ext uri="{BB962C8B-B14F-4D97-AF65-F5344CB8AC3E}">
        <p14:creationId xmlns:p14="http://schemas.microsoft.com/office/powerpoint/2010/main" val="3155445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What to Collect?</a:t>
            </a:r>
            <a:endParaRPr lang="en-US" altLang="ko-KR">
              <a:ea typeface="맑은 고딕"/>
              <a:cs typeface="Calibri"/>
            </a:endParaRPr>
          </a:p>
          <a:p>
            <a:endParaRPr lang="en-US" altLang="ko-KR">
              <a:ea typeface="맑은 고딕"/>
            </a:endParaRPr>
          </a:p>
          <a:p>
            <a:r>
              <a:rPr lang="en-US"/>
              <a:t>Job Corps Health Questionnaire, ETA 6-53 Documentation Guidance was released via Information Notice 17-04 (c). Job Corps Health Questionnaire (ETA 6-53) Documentation Guidance. There is a screenshot of the first page of the ETA 6-53 Documentation Guidance document on the right hand of the slide. For any item marked as an affirmative on the 6-53, look at that item on the guidance document to determine what corresponding documentation should be requested. </a:t>
            </a:r>
          </a:p>
          <a:p>
            <a:pPr>
              <a:defRPr/>
            </a:pPr>
            <a:endParaRPr lang="ko-KR" altLang="en-US">
              <a:solidFill>
                <a:srgbClr val="000000"/>
              </a:solidFill>
              <a:latin typeface="Calibri" panose="020F0502020204030204"/>
              <a:ea typeface="맑은 고딕" panose="020B0503020000020004" pitchFamily="34" charset="-127"/>
              <a:cs typeface="Calibri" panose="020F0502020204030204"/>
            </a:endParaRPr>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33</a:t>
            </a:fld>
            <a:endParaRPr lang="ko-KR" altLang="en-US" dirty="0"/>
          </a:p>
        </p:txBody>
      </p:sp>
    </p:spTree>
    <p:extLst>
      <p:ext uri="{BB962C8B-B14F-4D97-AF65-F5344CB8AC3E}">
        <p14:creationId xmlns:p14="http://schemas.microsoft.com/office/powerpoint/2010/main" val="184933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u="sng">
                <a:ea typeface="맑은 고딕"/>
              </a:rPr>
              <a:t>Who Reviews</a:t>
            </a:r>
          </a:p>
          <a:p>
            <a:endParaRPr lang="en-US"/>
          </a:p>
          <a:p>
            <a:pPr>
              <a:lnSpc>
                <a:spcPct val="129000"/>
              </a:lnSpc>
            </a:pPr>
            <a:r>
              <a:rPr lang="en-US" b="1"/>
              <a:t>Admissions Services staff </a:t>
            </a:r>
            <a:r>
              <a:rPr lang="en-US" b="1" u="sng"/>
              <a:t>do not/must not review</a:t>
            </a:r>
            <a:r>
              <a:rPr lang="en-US" b="1"/>
              <a:t> </a:t>
            </a:r>
            <a:r>
              <a:rPr lang="en-US"/>
              <a:t>the content of health and/or disability documentation and may only collect it.</a:t>
            </a:r>
          </a:p>
          <a:p>
            <a:pPr>
              <a:lnSpc>
                <a:spcPct val="129000"/>
              </a:lnSpc>
            </a:pPr>
            <a:r>
              <a:rPr lang="en-US"/>
              <a:t>The center Health and Wellness Director, Qualified Health Professionals and Disability Coordinators, as appropriate, review health and/or disability documentation.</a:t>
            </a:r>
          </a:p>
          <a:p>
            <a:pPr>
              <a:lnSpc>
                <a:spcPct val="129000"/>
              </a:lnSpc>
            </a:pPr>
            <a:endParaRPr lang="en-US" sz="1200">
              <a:solidFill>
                <a:schemeClr val="bg1"/>
              </a:solidFill>
              <a:latin typeface="+mj-lt"/>
            </a:endParaRPr>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34</a:t>
            </a:fld>
            <a:endParaRPr lang="ko-KR" altLang="en-US" dirty="0"/>
          </a:p>
        </p:txBody>
      </p:sp>
    </p:spTree>
    <p:extLst>
      <p:ext uri="{BB962C8B-B14F-4D97-AF65-F5344CB8AC3E}">
        <p14:creationId xmlns:p14="http://schemas.microsoft.com/office/powerpoint/2010/main" val="946073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CCMPs or Chronic Care Management Plans and Health Records</a:t>
            </a:r>
          </a:p>
          <a:p>
            <a:endParaRPr lang="en-US" dirty="0"/>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35</a:t>
            </a:fld>
            <a:endParaRPr lang="en-US"/>
          </a:p>
        </p:txBody>
      </p:sp>
    </p:spTree>
    <p:extLst>
      <p:ext uri="{BB962C8B-B14F-4D97-AF65-F5344CB8AC3E}">
        <p14:creationId xmlns:p14="http://schemas.microsoft.com/office/powerpoint/2010/main" val="1972863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dirty="0"/>
              <a:t>CCMPs</a:t>
            </a:r>
          </a:p>
          <a:p>
            <a:pPr>
              <a:lnSpc>
                <a:spcPct val="119000"/>
              </a:lnSpc>
            </a:pPr>
            <a:r>
              <a:rPr lang="en-US" dirty="0"/>
              <a:t>CCMPs are the disease/disorder-specific questionnaires in OASIS that Admission Services staff forward to the applicant’s physician or treating provider to answer questions related to medical, substance use, and mental-health services provided. </a:t>
            </a:r>
          </a:p>
          <a:p>
            <a:pPr marL="628650" lvl="1" indent="-171450">
              <a:lnSpc>
                <a:spcPct val="119000"/>
              </a:lnSpc>
              <a:buFont typeface="Arial" panose="020B0604020202020204" pitchFamily="34" charset="0"/>
              <a:buChar char="•"/>
            </a:pPr>
            <a:r>
              <a:rPr lang="en-US" dirty="0"/>
              <a:t>The most recent Medical and Mental Health CCMP Provider Health Questionnaires are dated </a:t>
            </a:r>
            <a:r>
              <a:rPr lang="en-US" b="1" dirty="0">
                <a:solidFill>
                  <a:schemeClr val="tx2"/>
                </a:solidFill>
              </a:rPr>
              <a:t>February 2021.</a:t>
            </a:r>
          </a:p>
          <a:p>
            <a:pPr marL="628650" lvl="1" indent="-171450">
              <a:lnSpc>
                <a:spcPct val="119000"/>
              </a:lnSpc>
              <a:buFont typeface="Arial" panose="020B0604020202020204" pitchFamily="34" charset="0"/>
              <a:buChar char="•"/>
            </a:pPr>
            <a:r>
              <a:rPr lang="en-US" dirty="0"/>
              <a:t>These should be completed by </a:t>
            </a:r>
            <a:r>
              <a:rPr lang="en-US" b="1" u="sng" dirty="0">
                <a:solidFill>
                  <a:schemeClr val="tx2"/>
                </a:solidFill>
              </a:rPr>
              <a:t>licensed health providers</a:t>
            </a:r>
            <a:r>
              <a:rPr lang="en-US" dirty="0"/>
              <a:t>.</a:t>
            </a:r>
          </a:p>
          <a:p>
            <a:pPr lvl="1">
              <a:lnSpc>
                <a:spcPct val="119000"/>
              </a:lnSpc>
            </a:pPr>
            <a:endParaRPr lang="en-US" dirty="0"/>
          </a:p>
          <a:p>
            <a:pPr marL="457200" marR="0" lvl="1" indent="0" algn="l" defTabSz="914400" rtl="0" eaLnBrk="1" fontAlgn="auto" latinLnBrk="0" hangingPunct="1">
              <a:lnSpc>
                <a:spcPct val="119000"/>
              </a:lnSpc>
              <a:spcBef>
                <a:spcPts val="0"/>
              </a:spcBef>
              <a:spcAft>
                <a:spcPts val="0"/>
              </a:spcAft>
              <a:buClrTx/>
              <a:buSzTx/>
              <a:buFontTx/>
              <a:buNone/>
              <a:tabLst/>
              <a:defRPr/>
            </a:pPr>
            <a:r>
              <a:rPr lang="en-US" sz="1200" i="1" dirty="0">
                <a:solidFill>
                  <a:schemeClr val="bg1"/>
                </a:solidFill>
              </a:rPr>
              <a:t>Remember that securing a CCMP </a:t>
            </a:r>
            <a:r>
              <a:rPr lang="en-US" sz="1200" b="1" i="1" u="sng" dirty="0">
                <a:solidFill>
                  <a:schemeClr val="bg1"/>
                </a:solidFill>
              </a:rPr>
              <a:t>does not</a:t>
            </a:r>
            <a:r>
              <a:rPr lang="en-US" sz="1200" b="1" i="1" dirty="0">
                <a:solidFill>
                  <a:schemeClr val="bg1"/>
                </a:solidFill>
              </a:rPr>
              <a:t> </a:t>
            </a:r>
            <a:r>
              <a:rPr lang="en-US" sz="1200" i="1" dirty="0">
                <a:solidFill>
                  <a:schemeClr val="bg1"/>
                </a:solidFill>
              </a:rPr>
              <a:t>take the place of gathering other health records and vice versa. It is helpful to have BOTH CCMPs and other health records when available.</a:t>
            </a:r>
          </a:p>
          <a:p>
            <a:pPr lvl="1">
              <a:lnSpc>
                <a:spcPct val="119000"/>
              </a:lnSpc>
            </a:pPr>
            <a:endParaRPr lang="en-US" dirty="0"/>
          </a:p>
          <a:p>
            <a:endParaRPr kumimoji="1" lang="ko-Kore-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36</a:t>
            </a:fld>
            <a:endParaRPr lang="ko-KR" altLang="en-US" dirty="0"/>
          </a:p>
        </p:txBody>
      </p:sp>
    </p:spTree>
    <p:extLst>
      <p:ext uri="{BB962C8B-B14F-4D97-AF65-F5344CB8AC3E}">
        <p14:creationId xmlns:p14="http://schemas.microsoft.com/office/powerpoint/2010/main" val="3666427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a:p>
            <a:r>
              <a:rPr lang="en-US" sz="1200" b="0" dirty="0">
                <a:solidFill>
                  <a:srgbClr val="C00000"/>
                </a:solidFill>
                <a:latin typeface="+mj-lt"/>
              </a:rPr>
              <a:t>This is a memo that was sent from Admissions Services staff to the Center HWD about an applicant file. In this memo, the Admissions Service staff documents their skepticism of the applicant’s eligibility for Job Corps after conversations and reviewing the ETA 6-53, Health Questionnaire. They reference possible health care needs that exceed basic health care. They reviewed the student’s IEP and medical history but then when they met the applicant for a tour of the center, they were surprised to see how well they spoke and other positive attributes of the applicant.</a:t>
            </a:r>
          </a:p>
          <a:p>
            <a:endParaRPr lang="en-US" sz="1200" b="0" dirty="0">
              <a:solidFill>
                <a:srgbClr val="C00000"/>
              </a:solidFill>
              <a:latin typeface="+mj-lt"/>
            </a:endParaRPr>
          </a:p>
          <a:p>
            <a:r>
              <a:rPr lang="en-US" sz="1200" b="0" dirty="0">
                <a:solidFill>
                  <a:srgbClr val="C00000"/>
                </a:solidFill>
                <a:latin typeface="+mj-lt"/>
              </a:rPr>
              <a:t>Do you see any issues or problems with this memo and if so, what are they?</a:t>
            </a:r>
          </a:p>
          <a:p>
            <a:endParaRPr lang="en-US" sz="1200" b="0" dirty="0">
              <a:solidFill>
                <a:srgbClr val="C00000"/>
              </a:solidFill>
              <a:latin typeface="+mj-lt"/>
            </a:endParaRPr>
          </a:p>
          <a:p>
            <a:endParaRPr lang="en-US" sz="1200" b="0" dirty="0">
              <a:solidFill>
                <a:srgbClr val="C00000"/>
              </a:solidFill>
              <a:latin typeface="+mj-lt"/>
            </a:endParaRPr>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37</a:t>
            </a:fld>
            <a:endParaRPr lang="en-US"/>
          </a:p>
        </p:txBody>
      </p:sp>
    </p:spTree>
    <p:extLst>
      <p:ext uri="{BB962C8B-B14F-4D97-AF65-F5344CB8AC3E}">
        <p14:creationId xmlns:p14="http://schemas.microsoft.com/office/powerpoint/2010/main" val="2469591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Example #1</a:t>
            </a:r>
          </a:p>
          <a:p>
            <a:r>
              <a:rPr lang="en-US" sz="1200" b="0" dirty="0">
                <a:solidFill>
                  <a:srgbClr val="C00000"/>
                </a:solidFill>
                <a:latin typeface="+mj-lt"/>
              </a:rPr>
              <a:t>Memo from Admissions Services staff to the Center HWD</a:t>
            </a:r>
          </a:p>
          <a:p>
            <a:endParaRPr lang="en-US" sz="1200" b="0" dirty="0">
              <a:solidFill>
                <a:srgbClr val="C00000"/>
              </a:solidFill>
              <a:latin typeface="+mj-lt"/>
            </a:endParaRPr>
          </a:p>
          <a:p>
            <a:r>
              <a:rPr lang="en-US" sz="1200" b="0" dirty="0">
                <a:solidFill>
                  <a:srgbClr val="C00000"/>
                </a:solidFill>
                <a:latin typeface="+mj-lt"/>
              </a:rPr>
              <a:t>First, look at the yellow highlighted information. “I was initially skeptical of this applicant’s eligibility for Job Corps.” Then in purple, they state that their “health care needs appeared to overwhelm what Job Corps offered in basic health care.” Finally, in teal, they state, “upon receiving this student’s IEP and Medical History, again, this applicant’s needs appeared to be overwhelming.”</a:t>
            </a:r>
          </a:p>
          <a:p>
            <a:endParaRPr lang="en-US" sz="1200" b="0" dirty="0">
              <a:solidFill>
                <a:srgbClr val="C00000"/>
              </a:solidFill>
              <a:latin typeface="+mj-lt"/>
            </a:endParaRPr>
          </a:p>
          <a:p>
            <a:r>
              <a:rPr lang="en-US" sz="1200" b="0" dirty="0">
                <a:solidFill>
                  <a:srgbClr val="C00000"/>
                </a:solidFill>
                <a:latin typeface="+mj-lt"/>
              </a:rPr>
              <a:t>Issues:</a:t>
            </a:r>
          </a:p>
          <a:p>
            <a:pPr marL="171450" indent="-171450">
              <a:buFont typeface="Arial" panose="020B0604020202020204" pitchFamily="34" charset="0"/>
              <a:buChar char="•"/>
            </a:pPr>
            <a:r>
              <a:rPr lang="en-US" sz="1200" b="0" dirty="0">
                <a:solidFill>
                  <a:srgbClr val="C00000"/>
                </a:solidFill>
                <a:latin typeface="+mj-lt"/>
              </a:rPr>
              <a:t>Combining eligibility with health related needs</a:t>
            </a:r>
          </a:p>
          <a:p>
            <a:pPr marL="171450" indent="-171450">
              <a:buFont typeface="Arial" panose="020B0604020202020204" pitchFamily="34" charset="0"/>
              <a:buChar char="•"/>
            </a:pPr>
            <a:r>
              <a:rPr lang="en-US" sz="1200" b="0" dirty="0">
                <a:solidFill>
                  <a:srgbClr val="C00000"/>
                </a:solidFill>
                <a:latin typeface="+mj-lt"/>
              </a:rPr>
              <a:t>Reviewed protected health and disability information</a:t>
            </a:r>
          </a:p>
          <a:p>
            <a:pPr marL="171450" indent="-171450">
              <a:buFont typeface="Arial" panose="020B0604020202020204" pitchFamily="34" charset="0"/>
              <a:buChar char="•"/>
            </a:pPr>
            <a:r>
              <a:rPr lang="en-US" sz="1200" b="0" dirty="0">
                <a:solidFill>
                  <a:srgbClr val="C00000"/>
                </a:solidFill>
                <a:latin typeface="+mj-lt"/>
              </a:rPr>
              <a:t>Formulated an opinion based upon the review of the protected health and disability information.</a:t>
            </a:r>
          </a:p>
          <a:p>
            <a:pPr marL="0" indent="0">
              <a:buFont typeface="Arial" panose="020B0604020202020204" pitchFamily="34" charset="0"/>
              <a:buNone/>
            </a:pPr>
            <a:endParaRPr lang="en-US" sz="1200" b="0" dirty="0">
              <a:solidFill>
                <a:srgbClr val="C00000"/>
              </a:solidFill>
              <a:latin typeface="+mj-lt"/>
            </a:endParaRPr>
          </a:p>
          <a:p>
            <a:pPr marL="0" indent="0">
              <a:buFont typeface="Arial" panose="020B0604020202020204" pitchFamily="34" charset="0"/>
              <a:buNone/>
            </a:pPr>
            <a:r>
              <a:rPr lang="en-US" sz="1200" b="0" dirty="0">
                <a:solidFill>
                  <a:srgbClr val="C00000"/>
                </a:solidFill>
                <a:latin typeface="+mj-lt"/>
              </a:rPr>
              <a:t>Eligibility is not tied to health care needs. Health care needs are ONLY determined by qualified health </a:t>
            </a:r>
            <a:r>
              <a:rPr lang="en-US" sz="1200" b="0">
                <a:solidFill>
                  <a:srgbClr val="C00000"/>
                </a:solidFill>
                <a:latin typeface="+mj-lt"/>
              </a:rPr>
              <a:t>professionals</a:t>
            </a:r>
            <a:r>
              <a:rPr lang="en-US" sz="1200" b="0" dirty="0">
                <a:solidFill>
                  <a:srgbClr val="C00000"/>
                </a:solidFill>
                <a:latin typeface="+mj-lt"/>
              </a:rPr>
              <a:t> (e.g., licensed center clinical staff).</a:t>
            </a:r>
          </a:p>
          <a:p>
            <a:pPr marL="0" indent="0">
              <a:buFont typeface="Arial" panose="020B0604020202020204" pitchFamily="34" charset="0"/>
              <a:buNone/>
            </a:pPr>
            <a:endParaRPr lang="en-US" sz="1200" b="0" dirty="0">
              <a:solidFill>
                <a:srgbClr val="C00000"/>
              </a:solidFill>
              <a:latin typeface="+mj-lt"/>
            </a:endParaRPr>
          </a:p>
          <a:p>
            <a:endParaRPr lang="en-US" sz="1200" b="0" dirty="0">
              <a:solidFill>
                <a:srgbClr val="C00000"/>
              </a:solidFill>
              <a:latin typeface="+mj-lt"/>
            </a:endParaRPr>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38</a:t>
            </a:fld>
            <a:endParaRPr lang="en-US"/>
          </a:p>
        </p:txBody>
      </p:sp>
    </p:spTree>
    <p:extLst>
      <p:ext uri="{BB962C8B-B14F-4D97-AF65-F5344CB8AC3E}">
        <p14:creationId xmlns:p14="http://schemas.microsoft.com/office/powerpoint/2010/main" val="3281113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Example #2</a:t>
            </a:r>
          </a:p>
          <a:p>
            <a:endParaRPr lang="en-US" dirty="0"/>
          </a:p>
          <a:p>
            <a:r>
              <a:rPr lang="en-US" dirty="0"/>
              <a:t>Read the Admissions Services staff email dated 6/3/22 at 9:00 a.m. (para 2).</a:t>
            </a:r>
          </a:p>
          <a:p>
            <a:endParaRPr lang="en-US" dirty="0"/>
          </a:p>
          <a:p>
            <a:r>
              <a:rPr lang="en-US" dirty="0"/>
              <a:t>Do you have any concerns about this email exchange?</a:t>
            </a:r>
          </a:p>
          <a:p>
            <a:endParaRPr lang="en-US" dirty="0"/>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39</a:t>
            </a:fld>
            <a:endParaRPr lang="en-US"/>
          </a:p>
        </p:txBody>
      </p:sp>
    </p:spTree>
    <p:extLst>
      <p:ext uri="{BB962C8B-B14F-4D97-AF65-F5344CB8AC3E}">
        <p14:creationId xmlns:p14="http://schemas.microsoft.com/office/powerpoint/2010/main" val="243351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start by discussing a critically important area – Effective Communication, Communicating with Individuals with Disabilities which is PRH Appendix 201.</a:t>
            </a:r>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a:t>
            </a:fld>
            <a:endParaRPr lang="ko-KR" altLang="en-US"/>
          </a:p>
        </p:txBody>
      </p:sp>
    </p:spTree>
    <p:extLst>
      <p:ext uri="{BB962C8B-B14F-4D97-AF65-F5344CB8AC3E}">
        <p14:creationId xmlns:p14="http://schemas.microsoft.com/office/powerpoint/2010/main" val="3384760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Center File Review Considerations/Admissions Services Collaboration</a:t>
            </a:r>
          </a:p>
          <a:p>
            <a:endParaRPr lang="en-US" altLang="ko-KR" dirty="0"/>
          </a:p>
          <a:p>
            <a:r>
              <a:rPr lang="en-US" altLang="ko-KR" dirty="0"/>
              <a:t>In this section, we are going to discuss some of the center applicant file review process components that overlap with admissions services responsibilities and what issues might arise during these collaborations.</a:t>
            </a:r>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40</a:t>
            </a:fld>
            <a:endParaRPr lang="ko-KR" altLang="en-US"/>
          </a:p>
        </p:txBody>
      </p:sp>
    </p:spTree>
    <p:extLst>
      <p:ext uri="{BB962C8B-B14F-4D97-AF65-F5344CB8AC3E}">
        <p14:creationId xmlns:p14="http://schemas.microsoft.com/office/powerpoint/2010/main" val="543214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Movement of Applicant Files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latin typeface="+mj-lt"/>
              </a:rPr>
              <a:t>Admissions Services Requesting Files in Center File Review to be Returned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are some acceptable reasons (i.e., within the scope of Job Corps policy) that Admissions Services may request an applicant file to be returned when the file is in center file review? There are not a lot of reasons that files may be returned to Admissions Services during center applicant file review and the most common one is </a:t>
            </a:r>
          </a:p>
          <a:p>
            <a:pPr marL="342900" indent="-342900">
              <a:lnSpc>
                <a:spcPct val="109000"/>
              </a:lnSpc>
              <a:spcBef>
                <a:spcPts val="600"/>
              </a:spcBef>
              <a:buClr>
                <a:srgbClr val="C00000"/>
              </a:buClr>
              <a:buFont typeface="Wingdings" panose="05000000000000000000" pitchFamily="2" charset="2"/>
              <a:buChar char="§"/>
            </a:pPr>
            <a:r>
              <a:rPr lang="en-US" sz="1200" dirty="0"/>
              <a:t>Withdrawals of application</a:t>
            </a:r>
          </a:p>
          <a:p>
            <a:pPr marL="0" indent="0">
              <a:lnSpc>
                <a:spcPct val="109000"/>
              </a:lnSpc>
              <a:spcBef>
                <a:spcPts val="600"/>
              </a:spcBef>
              <a:buClr>
                <a:srgbClr val="C00000"/>
              </a:buClr>
              <a:buFont typeface="Wingdings" panose="05000000000000000000" pitchFamily="2" charset="2"/>
              <a:buNone/>
            </a:pPr>
            <a:endParaRPr lang="en-US" sz="1200" dirty="0"/>
          </a:p>
          <a:p>
            <a:pPr marL="0" indent="0">
              <a:lnSpc>
                <a:spcPct val="109000"/>
              </a:lnSpc>
              <a:spcBef>
                <a:spcPts val="600"/>
              </a:spcBef>
              <a:buClr>
                <a:srgbClr val="C00000"/>
              </a:buClr>
              <a:buFont typeface="Wingdings" panose="05000000000000000000" pitchFamily="2" charset="2"/>
              <a:buNone/>
            </a:pPr>
            <a:r>
              <a:rPr lang="en-US" sz="1200" dirty="0"/>
              <a:t>Another one we see with less frequency but still often is admissions services staff requesting files to be returned because the applicant has changed their mind about the trade they wish to pursue or some other reason they wish to be considered for a different center.</a:t>
            </a:r>
          </a:p>
          <a:p>
            <a:pPr marL="342900" indent="-342900">
              <a:lnSpc>
                <a:spcPct val="109000"/>
              </a:lnSpc>
              <a:spcBef>
                <a:spcPts val="600"/>
              </a:spcBef>
              <a:buClr>
                <a:srgbClr val="C00000"/>
              </a:buClr>
              <a:buFont typeface="Wingdings" panose="05000000000000000000" pitchFamily="2" charset="2"/>
              <a:buChar char="§"/>
            </a:pPr>
            <a:r>
              <a:rPr lang="en-US" sz="1200" dirty="0"/>
              <a:t>Requesting reassignment of application due to trade interest, etc.</a:t>
            </a:r>
          </a:p>
          <a:p>
            <a:endParaRPr kumimoji="1"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41</a:t>
            </a:fld>
            <a:endParaRPr lang="ko-KR" altLang="en-US"/>
          </a:p>
        </p:txBody>
      </p:sp>
    </p:spTree>
    <p:extLst>
      <p:ext uri="{BB962C8B-B14F-4D97-AF65-F5344CB8AC3E}">
        <p14:creationId xmlns:p14="http://schemas.microsoft.com/office/powerpoint/2010/main" val="2802421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What Do You Think?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latin typeface="+mj-lt"/>
              </a:rPr>
              <a:t>Admissions Services Receiving Files from Centers Outside the Scope of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latin typeface="+mj-lt"/>
              </a:rPr>
              <a:t>I am going to show you a reason that the center electronically returned a file to Admissions Services. Tell me if you think the reason is an acceptable one as per Job Corps policy.</a:t>
            </a:r>
            <a:endParaRPr lang="en-US" sz="1200" dirty="0"/>
          </a:p>
          <a:p>
            <a:pPr marL="342900" indent="-342900">
              <a:lnSpc>
                <a:spcPct val="109000"/>
              </a:lnSpc>
              <a:spcBef>
                <a:spcPts val="600"/>
              </a:spcBef>
              <a:buClr>
                <a:srgbClr val="C00000"/>
              </a:buClr>
              <a:buFont typeface="Wingdings" panose="05000000000000000000" pitchFamily="2" charset="2"/>
              <a:buChar char="§"/>
            </a:pPr>
            <a:endParaRPr lang="en-US" sz="2400" dirty="0"/>
          </a:p>
          <a:p>
            <a:pPr marL="342900" indent="-342900">
              <a:lnSpc>
                <a:spcPct val="109000"/>
              </a:lnSpc>
              <a:spcBef>
                <a:spcPts val="600"/>
              </a:spcBef>
              <a:buClr>
                <a:srgbClr val="C00000"/>
              </a:buClr>
              <a:buFont typeface="Wingdings" panose="05000000000000000000" pitchFamily="2" charset="2"/>
              <a:buChar char="§"/>
            </a:pPr>
            <a:r>
              <a:rPr lang="en-US" sz="2400" dirty="0"/>
              <a:t>For medical documentation?*</a:t>
            </a:r>
          </a:p>
          <a:p>
            <a:pPr marL="800100" lvl="1" indent="-342900">
              <a:lnSpc>
                <a:spcPct val="109000"/>
              </a:lnSpc>
              <a:spcBef>
                <a:spcPts val="600"/>
              </a:spcBef>
              <a:buClr>
                <a:srgbClr val="C00000"/>
              </a:buClr>
              <a:buFont typeface="Wingdings" panose="05000000000000000000" pitchFamily="2" charset="2"/>
              <a:buChar char="§"/>
            </a:pPr>
            <a:r>
              <a:rPr lang="en-US" sz="2000" dirty="0"/>
              <a:t>*Additional medical records may be requested, if warranted, without the application being returned. </a:t>
            </a:r>
          </a:p>
          <a:p>
            <a:pPr marL="342900" indent="-342900">
              <a:lnSpc>
                <a:spcPct val="109000"/>
              </a:lnSpc>
              <a:spcBef>
                <a:spcPts val="600"/>
              </a:spcBef>
              <a:buClr>
                <a:srgbClr val="C00000"/>
              </a:buClr>
              <a:buFont typeface="Wingdings" panose="05000000000000000000" pitchFamily="2" charset="2"/>
              <a:buChar char="§"/>
            </a:pPr>
            <a:r>
              <a:rPr lang="en-US" sz="2400" dirty="0"/>
              <a:t>For court related events/actions?</a:t>
            </a:r>
          </a:p>
          <a:p>
            <a:pPr marL="800100" lvl="1" indent="-342900">
              <a:lnSpc>
                <a:spcPct val="109000"/>
              </a:lnSpc>
              <a:spcBef>
                <a:spcPts val="600"/>
              </a:spcBef>
              <a:buClr>
                <a:srgbClr val="C00000"/>
              </a:buClr>
              <a:buFont typeface="Wingdings" panose="05000000000000000000" pitchFamily="2" charset="2"/>
              <a:buChar char="§"/>
            </a:pPr>
            <a:r>
              <a:rPr lang="en-US" sz="2000" dirty="0"/>
              <a:t>No</a:t>
            </a:r>
          </a:p>
          <a:p>
            <a:pPr marL="342900" indent="-342900">
              <a:lnSpc>
                <a:spcPct val="109000"/>
              </a:lnSpc>
              <a:spcBef>
                <a:spcPts val="600"/>
              </a:spcBef>
              <a:buClr>
                <a:srgbClr val="C00000"/>
              </a:buClr>
              <a:buFont typeface="Wingdings" panose="05000000000000000000" pitchFamily="2" charset="2"/>
              <a:buChar char="§"/>
            </a:pPr>
            <a:r>
              <a:rPr lang="en-US" sz="2400" dirty="0"/>
              <a:t>For being in the hospital or residential settings?</a:t>
            </a:r>
          </a:p>
          <a:p>
            <a:pPr marL="800100" lvl="1" indent="-342900">
              <a:lnSpc>
                <a:spcPct val="109000"/>
              </a:lnSpc>
              <a:spcBef>
                <a:spcPts val="600"/>
              </a:spcBef>
              <a:buClr>
                <a:srgbClr val="C00000"/>
              </a:buClr>
              <a:buFont typeface="Wingdings" panose="05000000000000000000" pitchFamily="2" charset="2"/>
              <a:buChar char="§"/>
            </a:pPr>
            <a:r>
              <a:rPr lang="en-US" sz="2000" dirty="0"/>
              <a:t>Only if unable to contact the applicant.</a:t>
            </a:r>
          </a:p>
          <a:p>
            <a:endParaRPr kumimoji="1" lang="en-US" altLang="ko-KR" dirty="0"/>
          </a:p>
          <a:p>
            <a:endParaRPr kumimoji="1"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42</a:t>
            </a:fld>
            <a:endParaRPr lang="ko-KR" altLang="en-US"/>
          </a:p>
        </p:txBody>
      </p:sp>
    </p:spTree>
    <p:extLst>
      <p:ext uri="{BB962C8B-B14F-4D97-AF65-F5344CB8AC3E}">
        <p14:creationId xmlns:p14="http://schemas.microsoft.com/office/powerpoint/2010/main" val="2296780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What Do You Think?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latin typeface="+mj-lt"/>
              </a:rPr>
              <a:t>Admissions Services Receiving Files from Centers Outside the Scope of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latin typeface="+mj-lt"/>
              </a:rPr>
              <a:t>Continuing from the previous slide, tell me if you think the reason is an acceptable one as per Job Corps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latin typeface="+mj-lt"/>
            </a:endParaRPr>
          </a:p>
          <a:p>
            <a:pPr marL="342900" indent="-342900">
              <a:lnSpc>
                <a:spcPct val="109000"/>
              </a:lnSpc>
              <a:spcBef>
                <a:spcPts val="600"/>
              </a:spcBef>
              <a:buClr>
                <a:srgbClr val="C00000"/>
              </a:buClr>
              <a:buFont typeface="Wingdings" panose="05000000000000000000" pitchFamily="2" charset="2"/>
              <a:buChar char="§"/>
            </a:pPr>
            <a:r>
              <a:rPr lang="en-US" sz="2400" dirty="0"/>
              <a:t>For incomplete applications (i.e., center is unable to reach the applicant to complete clinical interview or disability accommodation process)? </a:t>
            </a:r>
          </a:p>
          <a:p>
            <a:pPr marL="800100" lvl="1" indent="-342900">
              <a:lnSpc>
                <a:spcPct val="109000"/>
              </a:lnSpc>
              <a:spcBef>
                <a:spcPts val="600"/>
              </a:spcBef>
              <a:buClr>
                <a:srgbClr val="C00000"/>
              </a:buClr>
              <a:buFont typeface="Wingdings" panose="05000000000000000000" pitchFamily="2" charset="2"/>
              <a:buChar char="§"/>
            </a:pPr>
            <a:r>
              <a:rPr lang="en-US" sz="2000" dirty="0"/>
              <a:t>Yes</a:t>
            </a:r>
          </a:p>
          <a:p>
            <a:pPr marL="342900" indent="-342900">
              <a:lnSpc>
                <a:spcPct val="109000"/>
              </a:lnSpc>
              <a:spcBef>
                <a:spcPts val="600"/>
              </a:spcBef>
              <a:buClr>
                <a:srgbClr val="C00000"/>
              </a:buClr>
              <a:buFont typeface="Wingdings" panose="05000000000000000000" pitchFamily="2" charset="2"/>
              <a:buChar char="§"/>
            </a:pPr>
            <a:r>
              <a:rPr lang="en-US" sz="2000" dirty="0"/>
              <a:t>For lack of documentation to substantiate disability status?</a:t>
            </a:r>
          </a:p>
          <a:p>
            <a:pPr marL="800100" lvl="1" indent="-342900">
              <a:lnSpc>
                <a:spcPct val="109000"/>
              </a:lnSpc>
              <a:spcBef>
                <a:spcPts val="600"/>
              </a:spcBef>
              <a:buClr>
                <a:srgbClr val="C00000"/>
              </a:buClr>
              <a:buFont typeface="Wingdings" panose="05000000000000000000" pitchFamily="2" charset="2"/>
              <a:buChar char="§"/>
            </a:pPr>
            <a:r>
              <a:rPr lang="en-US" sz="2000" dirty="0"/>
              <a:t>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342900" indent="-342900">
              <a:lnSpc>
                <a:spcPct val="109000"/>
              </a:lnSpc>
              <a:spcBef>
                <a:spcPts val="600"/>
              </a:spcBef>
              <a:buClr>
                <a:srgbClr val="C00000"/>
              </a:buClr>
              <a:buFont typeface="Wingdings" panose="05000000000000000000" pitchFamily="2" charset="2"/>
              <a:buChar char="§"/>
            </a:pPr>
            <a:endParaRPr lang="en-US" sz="2400" dirty="0"/>
          </a:p>
          <a:p>
            <a:endParaRPr kumimoji="1"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43</a:t>
            </a:fld>
            <a:endParaRPr lang="ko-KR" altLang="en-US"/>
          </a:p>
        </p:txBody>
      </p:sp>
    </p:spTree>
    <p:extLst>
      <p:ext uri="{BB962C8B-B14F-4D97-AF65-F5344CB8AC3E}">
        <p14:creationId xmlns:p14="http://schemas.microsoft.com/office/powerpoint/2010/main" val="2177468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Files in Regional Review</a:t>
            </a:r>
          </a:p>
          <a:p>
            <a:pPr>
              <a:lnSpc>
                <a:spcPct val="119000"/>
              </a:lnSpc>
            </a:pPr>
            <a:r>
              <a:rPr lang="en-US" dirty="0"/>
              <a:t>Centers may not return files to Admissions Services if the file is currently in Regional Review status.</a:t>
            </a:r>
          </a:p>
          <a:p>
            <a:pPr>
              <a:lnSpc>
                <a:spcPct val="119000"/>
              </a:lnSpc>
            </a:pPr>
            <a:endParaRPr lang="en-US" dirty="0"/>
          </a:p>
          <a:p>
            <a:pPr>
              <a:lnSpc>
                <a:spcPct val="119000"/>
              </a:lnSpc>
            </a:pPr>
            <a:r>
              <a:rPr lang="en-US" dirty="0"/>
              <a:t>Admissions Services staff </a:t>
            </a:r>
            <a:r>
              <a:rPr lang="en-US" b="1" u="sng" dirty="0">
                <a:solidFill>
                  <a:srgbClr val="C00000"/>
                </a:solidFill>
              </a:rPr>
              <a:t>may not remove files from Regional Review</a:t>
            </a:r>
            <a:r>
              <a:rPr lang="en-US" b="1" u="none">
                <a:solidFill>
                  <a:srgbClr val="C00000"/>
                </a:solidFill>
              </a:rPr>
              <a:t> </a:t>
            </a:r>
            <a:r>
              <a:rPr lang="en-US" dirty="0"/>
              <a:t>status in Pending OASIS Arrivals under any circumstances!</a:t>
            </a:r>
          </a:p>
          <a:p>
            <a:pPr marL="628650" lvl="1" indent="-171450">
              <a:lnSpc>
                <a:spcPct val="119000"/>
              </a:lnSpc>
              <a:buFont typeface="Arial" panose="020B0604020202020204" pitchFamily="34" charset="0"/>
              <a:buChar char="•"/>
            </a:pPr>
            <a:r>
              <a:rPr lang="en-US" dirty="0"/>
              <a:t>Why would this be problematic?</a:t>
            </a:r>
          </a:p>
          <a:p>
            <a:pPr marL="1085850" lvl="2" indent="-171450">
              <a:lnSpc>
                <a:spcPct val="119000"/>
              </a:lnSpc>
              <a:buFont typeface="Arial" panose="020B0604020202020204" pitchFamily="34" charset="0"/>
              <a:buChar char="•"/>
            </a:pPr>
            <a:r>
              <a:rPr lang="en-US" dirty="0"/>
              <a:t>Once a file is in Regional Review, </a:t>
            </a:r>
            <a:r>
              <a:rPr lang="en-US" b="1" dirty="0">
                <a:solidFill>
                  <a:srgbClr val="C00000"/>
                </a:solidFill>
              </a:rPr>
              <a:t>ONLY the Regional Office </a:t>
            </a:r>
            <a:r>
              <a:rPr lang="en-US" dirty="0"/>
              <a:t>may take that file out of Regional Review status.</a:t>
            </a:r>
          </a:p>
          <a:p>
            <a:pPr marL="1085850" lvl="2" indent="-171450">
              <a:lnSpc>
                <a:spcPct val="119000"/>
              </a:lnSpc>
              <a:buFont typeface="Arial" panose="020B0604020202020204" pitchFamily="34" charset="0"/>
              <a:buChar char="•"/>
            </a:pPr>
            <a:r>
              <a:rPr lang="en-US" dirty="0">
                <a:highlight>
                  <a:srgbClr val="FFFF00"/>
                </a:highlight>
              </a:rPr>
              <a:t>Applicants being recommended for denial potentially </a:t>
            </a:r>
            <a:r>
              <a:rPr lang="en-US" b="1" dirty="0">
                <a:highlight>
                  <a:srgbClr val="FFFF00"/>
                </a:highlight>
              </a:rPr>
              <a:t>have health care needs that exceed those of basic health care </a:t>
            </a:r>
            <a:r>
              <a:rPr lang="en-US" dirty="0">
                <a:highlight>
                  <a:srgbClr val="FFFF00"/>
                </a:highlight>
              </a:rPr>
              <a:t>or may </a:t>
            </a:r>
            <a:r>
              <a:rPr lang="en-US" b="1" dirty="0">
                <a:highlight>
                  <a:srgbClr val="FFFF00"/>
                </a:highlight>
              </a:rPr>
              <a:t>pose a direct threat to others</a:t>
            </a:r>
            <a:r>
              <a:rPr lang="en-US" dirty="0">
                <a:highlight>
                  <a:srgbClr val="FFFF00"/>
                </a:highlight>
              </a:rPr>
              <a:t>. Removing these files from Regional Review status and reassigning them to another center creates serious safety concerns and increases the risk of legal complaints and actions.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44</a:t>
            </a:fld>
            <a:endParaRPr lang="en-US"/>
          </a:p>
        </p:txBody>
      </p:sp>
    </p:spTree>
    <p:extLst>
      <p:ext uri="{BB962C8B-B14F-4D97-AF65-F5344CB8AC3E}">
        <p14:creationId xmlns:p14="http://schemas.microsoft.com/office/powerpoint/2010/main" val="2361741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spc="0" baseline="0" dirty="0">
                <a:solidFill>
                  <a:srgbClr val="32669A"/>
                </a:solidFill>
                <a:latin typeface="+mj-lt"/>
              </a:rPr>
              <a:t>Reapplications of Applicants Previously Denied Admission for Health Care Needs or Direct Threat</a:t>
            </a:r>
          </a:p>
          <a:p>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46</a:t>
            </a:fld>
            <a:endParaRPr lang="ko-KR" altLang="en-US"/>
          </a:p>
        </p:txBody>
      </p:sp>
    </p:spTree>
    <p:extLst>
      <p:ext uri="{BB962C8B-B14F-4D97-AF65-F5344CB8AC3E}">
        <p14:creationId xmlns:p14="http://schemas.microsoft.com/office/powerpoint/2010/main" val="3152888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solidFill>
                  <a:schemeClr val="tx2"/>
                </a:solidFill>
                <a:latin typeface="+mj-lt"/>
              </a:rPr>
              <a:t>Reapplication Requirements and Considerations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accent1">
                    <a:lumMod val="20000"/>
                    <a:lumOff val="80000"/>
                  </a:schemeClr>
                </a:solidFill>
                <a:latin typeface="+mj-lt"/>
              </a:rPr>
              <a:t>New/Updated Information</a:t>
            </a:r>
          </a:p>
          <a:p>
            <a:pPr marL="285750" indent="-285750">
              <a:lnSpc>
                <a:spcPct val="109000"/>
              </a:lnSpc>
              <a:spcBef>
                <a:spcPts val="600"/>
              </a:spcBef>
              <a:buFont typeface="Wingdings" panose="05000000000000000000" pitchFamily="2" charset="2"/>
              <a:buChar char="§"/>
            </a:pPr>
            <a:r>
              <a:rPr lang="en-US" altLang="ko-KR" dirty="0">
                <a:solidFill>
                  <a:schemeClr val="accent3">
                    <a:lumMod val="20000"/>
                    <a:lumOff val="80000"/>
                  </a:schemeClr>
                </a:solidFill>
              </a:rPr>
              <a:t>AS staff ask for new or updated health documentation. </a:t>
            </a:r>
          </a:p>
          <a:p>
            <a:pPr marL="742950" lvl="1" indent="-285750">
              <a:lnSpc>
                <a:spcPct val="109000"/>
              </a:lnSpc>
              <a:spcBef>
                <a:spcPts val="600"/>
              </a:spcBef>
              <a:buFont typeface="Wingdings" panose="05000000000000000000" pitchFamily="2" charset="2"/>
              <a:buChar char="§"/>
            </a:pPr>
            <a:r>
              <a:rPr lang="en-US" altLang="ko-KR" dirty="0">
                <a:solidFill>
                  <a:schemeClr val="accent3">
                    <a:lumMod val="20000"/>
                    <a:lumOff val="80000"/>
                  </a:schemeClr>
                </a:solidFill>
              </a:rPr>
              <a:t>Remember, collect but </a:t>
            </a:r>
            <a:r>
              <a:rPr lang="en-US" altLang="ko-KR" b="1" u="sng" dirty="0">
                <a:solidFill>
                  <a:schemeClr val="accent3">
                    <a:lumMod val="20000"/>
                    <a:lumOff val="80000"/>
                  </a:schemeClr>
                </a:solidFill>
              </a:rPr>
              <a:t>do not review</a:t>
            </a:r>
            <a:r>
              <a:rPr lang="en-US" altLang="ko-KR" dirty="0">
                <a:solidFill>
                  <a:schemeClr val="accent3">
                    <a:lumMod val="20000"/>
                    <a:lumOff val="8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1" dirty="0">
              <a:solidFill>
                <a:schemeClr val="accent1">
                  <a:lumMod val="20000"/>
                  <a:lumOff val="80000"/>
                </a:schemeClr>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solidFill>
                  <a:schemeClr val="accent1">
                    <a:lumMod val="20000"/>
                    <a:lumOff val="80000"/>
                  </a:schemeClr>
                </a:solidFill>
                <a:latin typeface="+mj-lt"/>
              </a:rPr>
              <a:t>AS Does Not Receive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accent3">
                    <a:lumMod val="20000"/>
                    <a:lumOff val="80000"/>
                  </a:schemeClr>
                </a:solidFill>
              </a:rPr>
              <a:t>If you do not receive new or updated health documentation, </a:t>
            </a:r>
            <a:r>
              <a:rPr lang="en-US" altLang="ko-KR" b="1" u="sng" dirty="0">
                <a:solidFill>
                  <a:schemeClr val="accent3">
                    <a:lumMod val="20000"/>
                    <a:lumOff val="80000"/>
                  </a:schemeClr>
                </a:solidFill>
              </a:rPr>
              <a:t>the file review process continues</a:t>
            </a:r>
            <a:r>
              <a:rPr lang="en-US" altLang="ko-KR" dirty="0">
                <a:solidFill>
                  <a:schemeClr val="accent3">
                    <a:lumMod val="20000"/>
                    <a:lumOff val="80000"/>
                  </a:schemeClr>
                </a:solidFill>
              </a:rPr>
              <a:t>, and the center will discuss the need for the new and updated information with the applicant and give them an opportunity to secure.</a:t>
            </a:r>
          </a:p>
          <a:p>
            <a:endParaRPr kumimoji="1"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solidFill>
                  <a:schemeClr val="accent1">
                    <a:lumMod val="20000"/>
                    <a:lumOff val="80000"/>
                  </a:schemeClr>
                </a:solidFill>
                <a:latin typeface="+mj-lt"/>
              </a:rPr>
              <a:t>Center Does Not Receive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accent3">
                    <a:lumMod val="20000"/>
                    <a:lumOff val="80000"/>
                  </a:schemeClr>
                </a:solidFill>
              </a:rPr>
              <a:t>If the new or updated health documentation is not forthcoming, the file will be electronically returned to Admissions as an incomplete application.</a:t>
            </a:r>
          </a:p>
          <a:p>
            <a:endParaRPr kumimoji="1"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47</a:t>
            </a:fld>
            <a:endParaRPr lang="ko-KR" altLang="en-US"/>
          </a:p>
        </p:txBody>
      </p:sp>
    </p:spTree>
    <p:extLst>
      <p:ext uri="{BB962C8B-B14F-4D97-AF65-F5344CB8AC3E}">
        <p14:creationId xmlns:p14="http://schemas.microsoft.com/office/powerpoint/2010/main" val="2188408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applicant file review and disability accommodation requirements, processes and procedures.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dirty="0">
              <a:ea typeface="맑은 고딕"/>
            </a:endParaRPr>
          </a:p>
          <a:p>
            <a:pPr eaLnBrk="0" latinLnBrk="0" hangingPunct="0"/>
            <a:r>
              <a:rPr lang="en-US" dirty="0">
                <a:ea typeface="맑은 고딕"/>
              </a:rPr>
              <a:t>The categories of resources are listed on the left-hand side of the website and are highlighted in yellow. </a:t>
            </a:r>
          </a:p>
          <a:p>
            <a:pPr eaLnBrk="0" latinLnBrk="0" hangingPunct="0"/>
            <a:endParaRPr lang="en-US" dirty="0">
              <a:ea typeface="맑은 고딕"/>
            </a:endParaRPr>
          </a:p>
          <a:p>
            <a:pPr eaLnBrk="0" latinLnBrk="0" hangingPunct="0"/>
            <a:r>
              <a:rPr lang="en-US" dirty="0">
                <a:ea typeface="맑은 고딕"/>
              </a:rPr>
              <a:t>The Job Corps Disability website link is located at the top of the slide.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48</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3DB3A-B724-4EB3-8C65-B2E132343C09}" type="slidenum">
              <a:rPr lang="en-US" smtClean="0"/>
              <a:t>49</a:t>
            </a:fld>
            <a:endParaRPr lang="en-US"/>
          </a:p>
        </p:txBody>
      </p:sp>
    </p:spTree>
    <p:extLst>
      <p:ext uri="{BB962C8B-B14F-4D97-AF65-F5344CB8AC3E}">
        <p14:creationId xmlns:p14="http://schemas.microsoft.com/office/powerpoint/2010/main" val="54402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lnSpc>
                <a:spcPct val="134000"/>
              </a:lnSpc>
              <a:defRPr/>
            </a:pPr>
            <a:r>
              <a:rPr lang="en-US" b="1" dirty="0"/>
              <a:t>Job Corps Health and Wellness Website</a:t>
            </a:r>
          </a:p>
          <a:p>
            <a:pPr eaLnBrk="0" latinLnBrk="0" hangingPunct="0">
              <a:lnSpc>
                <a:spcPct val="134000"/>
              </a:lnSpc>
              <a:defRPr/>
            </a:pPr>
            <a:endParaRPr lang="en-US" dirty="0"/>
          </a:p>
          <a:p>
            <a:pPr eaLnBrk="0" latinLnBrk="0" hangingPunct="0">
              <a:lnSpc>
                <a:spcPct val="134000"/>
              </a:lnSpc>
              <a:defRPr/>
            </a:pPr>
            <a:r>
              <a:rPr lang="en-US" dirty="0"/>
              <a:t>In addition to the Job Corps Disability website, the Job Corps Health and Wellness website provides numerous tools and resources to support center staff with health and wellness-related topics such as AFR, H&amp;W-related policy/requirements health care guidelines and more! </a:t>
            </a:r>
          </a:p>
          <a:p>
            <a:pPr eaLnBrk="0" latinLnBrk="0" hangingPunct="0">
              <a:lnSpc>
                <a:spcPct val="134000"/>
              </a:lnSpc>
              <a:defRPr/>
            </a:pPr>
            <a:endParaRPr lang="en-US" dirty="0">
              <a:latin typeface="Calibri"/>
              <a:cs typeface="Calibri"/>
            </a:endParaRPr>
          </a:p>
          <a:p>
            <a:pPr eaLnBrk="0" latinLnBrk="0" hangingPunct="0">
              <a:lnSpc>
                <a:spcPct val="134000"/>
              </a:lnSpc>
              <a:defRPr/>
            </a:pPr>
            <a:r>
              <a:rPr lang="en-US" dirty="0">
                <a:latin typeface="Calibri"/>
                <a:cs typeface="Calibri"/>
              </a:rPr>
              <a:t>Please visit the Job Corps Health and Wellness website often. As new tools are developed to assist with understanding and implementing PRH requirements, they are located under the </a:t>
            </a:r>
            <a:r>
              <a:rPr lang="en-US" b="1" dirty="0">
                <a:latin typeface="Calibri"/>
                <a:cs typeface="Calibri"/>
              </a:rPr>
              <a:t>New Items </a:t>
            </a:r>
            <a:r>
              <a:rPr lang="en-US" dirty="0">
                <a:latin typeface="Calibri"/>
                <a:cs typeface="Calibri"/>
              </a:rPr>
              <a:t>section on the right side of the Home Page. </a:t>
            </a:r>
          </a:p>
          <a:p>
            <a:pPr>
              <a:lnSpc>
                <a:spcPct val="134000"/>
              </a:lnSpc>
              <a:defRPr/>
            </a:pPr>
            <a:endParaRPr lang="en-US" dirty="0">
              <a:latin typeface="Calibri"/>
              <a:cs typeface="Calibri"/>
            </a:endParaRPr>
          </a:p>
          <a:p>
            <a:pPr>
              <a:lnSpc>
                <a:spcPct val="134000"/>
              </a:lnSpc>
              <a:defRPr/>
            </a:pPr>
            <a:r>
              <a:rPr lang="en-US" dirty="0">
                <a:latin typeface="Calibri"/>
                <a:cs typeface="Calibri"/>
              </a:rPr>
              <a:t>Your Regional Mental Health Specialists and Regional Disability Coordinators are here to help you navigate the PRH requirements – reach out as needed.</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50</a:t>
            </a:fld>
            <a:endParaRPr lang="en-US"/>
          </a:p>
        </p:txBody>
      </p:sp>
    </p:spTree>
    <p:extLst>
      <p:ext uri="{BB962C8B-B14F-4D97-AF65-F5344CB8AC3E}">
        <p14:creationId xmlns:p14="http://schemas.microsoft.com/office/powerpoint/2010/main" val="92672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What are our legal obligations when communicating with individuals with disabilities enrolled in or related to the Job Corps program?</a:t>
            </a:r>
          </a:p>
          <a:p>
            <a:pPr marL="0" indent="0">
              <a:buFont typeface="Arial" panose="020B0604020202020204" pitchFamily="34" charset="0"/>
              <a:buNone/>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mn-lt"/>
              </a:rPr>
              <a:t>Communication with people with disabilities (whether those people are students, staff, applicants for admission/employment, parents, guardians, or members of the public) must be as effective as communication with others and we don’t always actively think about whether our communication exchanges are effective.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rgbClr val="646267"/>
                </a:solidFill>
                <a:latin typeface="+mn-lt"/>
                <a:ea typeface="맑은 고딕" panose="020B0503020000020004" pitchFamily="50" charset="-127"/>
              </a:rPr>
              <a:t>This obligation applies to all stages of the Job Corps process.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1"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rgbClr val="646267"/>
                </a:solidFill>
                <a:latin typeface="+mn-lt"/>
                <a:ea typeface="맑은 고딕" panose="020B0503020000020004" pitchFamily="50" charset="-127"/>
              </a:rPr>
              <a:t>The obligation to communicate effectively with people with disabilities is </a:t>
            </a:r>
            <a:r>
              <a:rPr lang="en-US" altLang="ko-KR" sz="1200" b="1" u="sng" dirty="0">
                <a:solidFill>
                  <a:srgbClr val="0070C0"/>
                </a:solidFill>
                <a:latin typeface="+mn-lt"/>
                <a:ea typeface="맑은 고딕" panose="020B0503020000020004" pitchFamily="50" charset="-127"/>
              </a:rPr>
              <a:t>separate</a:t>
            </a:r>
            <a:r>
              <a:rPr lang="en-US" altLang="ko-KR" sz="1200" dirty="0">
                <a:solidFill>
                  <a:srgbClr val="646267"/>
                </a:solidFill>
                <a:latin typeface="+mn-lt"/>
                <a:ea typeface="맑은 고딕" panose="020B0503020000020004" pitchFamily="50" charset="-127"/>
              </a:rPr>
              <a:t> from the obligation to provide reasonable accommodation or reasonable modification in policies, practices, or procedures for qualified individuals with disabilities. Let’s talk more about why so much emphasis is placed on the need for effective communication.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Appendix 201 – Communicating with Individuals with Disabilities</a:t>
            </a:r>
          </a:p>
        </p:txBody>
      </p:sp>
      <p:sp>
        <p:nvSpPr>
          <p:cNvPr id="4" name="Slide Number Placeholder 3"/>
          <p:cNvSpPr>
            <a:spLocks noGrp="1"/>
          </p:cNvSpPr>
          <p:nvPr>
            <p:ph type="sldNum" sz="quarter" idx="5"/>
          </p:nvPr>
        </p:nvSpPr>
        <p:spPr/>
        <p:txBody>
          <a:bodyPr/>
          <a:lstStyle/>
          <a:p>
            <a:fld id="{237AE796-97CE-4335-9D88-5F0EBDF33482}" type="slidenum">
              <a:rPr lang="en-US" smtClean="0"/>
              <a:t>5</a:t>
            </a:fld>
            <a:endParaRPr lang="en-US"/>
          </a:p>
        </p:txBody>
      </p:sp>
    </p:spTree>
    <p:extLst>
      <p:ext uri="{BB962C8B-B14F-4D97-AF65-F5344CB8AC3E}">
        <p14:creationId xmlns:p14="http://schemas.microsoft.com/office/powerpoint/2010/main" val="3638541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819E8-FB85-47FB-9C9F-07B8549CD50D}" type="slidenum">
              <a:rPr lang="en-US" smtClean="0"/>
              <a:t>51</a:t>
            </a:fld>
            <a:endParaRPr lang="en-US"/>
          </a:p>
        </p:txBody>
      </p:sp>
    </p:spTree>
    <p:extLst>
      <p:ext uri="{BB962C8B-B14F-4D97-AF65-F5344CB8AC3E}">
        <p14:creationId xmlns:p14="http://schemas.microsoft.com/office/powerpoint/2010/main" val="2580642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dirty="0"/>
              <a:t>Questions?</a:t>
            </a:r>
            <a:endParaRPr kumimoji="1" lang="ko-Kore-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52</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Auxiliary Aids and Services</a:t>
            </a:r>
          </a:p>
          <a:p>
            <a:endParaRPr lang="en-US" altLang="ko-KR" dirty="0"/>
          </a:p>
          <a:p>
            <a:pPr>
              <a:lnSpc>
                <a:spcPct val="109000"/>
              </a:lnSpc>
              <a:spcBef>
                <a:spcPts val="600"/>
              </a:spcBef>
            </a:pPr>
            <a:r>
              <a:rPr lang="en-US" altLang="ko-KR" sz="1400" dirty="0">
                <a:solidFill>
                  <a:schemeClr val="bg1"/>
                </a:solidFill>
                <a:latin typeface="+mj-lt"/>
              </a:rPr>
              <a:t>If a request for auxiliary aids and services is received (communication aids to include sign language interpreter services), Admissions Services:</a:t>
            </a:r>
          </a:p>
          <a:p>
            <a:pPr marL="457200" marR="0" indent="-457200">
              <a:lnSpc>
                <a:spcPct val="109000"/>
              </a:lnSpc>
              <a:spcBef>
                <a:spcPts val="1200"/>
              </a:spcBef>
              <a:spcAft>
                <a:spcPts val="600"/>
              </a:spcAft>
              <a:buFont typeface="+mj-lt"/>
              <a:buAutoNum type="arabicPeriod"/>
            </a:pPr>
            <a:r>
              <a:rPr lang="en-US" sz="1200" dirty="0">
                <a:solidFill>
                  <a:schemeClr val="bg1"/>
                </a:solidFill>
                <a:effectLst/>
                <a:latin typeface="+mj-lt"/>
                <a:ea typeface="Calibri" panose="020F0502020204030204" pitchFamily="34" charset="0"/>
              </a:rPr>
              <a:t>Must address the request </a:t>
            </a:r>
            <a:r>
              <a:rPr lang="en-US" sz="1200" b="1" dirty="0">
                <a:solidFill>
                  <a:schemeClr val="bg1"/>
                </a:solidFill>
                <a:effectLst/>
                <a:latin typeface="+mj-lt"/>
                <a:ea typeface="Calibri" panose="020F0502020204030204" pitchFamily="34" charset="0"/>
              </a:rPr>
              <a:t>immediately </a:t>
            </a:r>
          </a:p>
          <a:p>
            <a:pPr marL="457200" marR="0" indent="-457200">
              <a:lnSpc>
                <a:spcPct val="109000"/>
              </a:lnSpc>
              <a:spcBef>
                <a:spcPts val="1200"/>
              </a:spcBef>
              <a:spcAft>
                <a:spcPts val="600"/>
              </a:spcAft>
              <a:buFont typeface="+mj-lt"/>
              <a:buAutoNum type="arabicPeriod"/>
            </a:pPr>
            <a:r>
              <a:rPr lang="en-US" sz="1200" b="1" u="sng" dirty="0">
                <a:solidFill>
                  <a:schemeClr val="bg1"/>
                </a:solidFill>
                <a:effectLst/>
                <a:latin typeface="+mj-lt"/>
                <a:ea typeface="Calibri" panose="020F0502020204030204" pitchFamily="34" charset="0"/>
              </a:rPr>
              <a:t>(Critically important) - Must not begin, or continue with, any part of the admissions process until some sort of communication aid has been provided</a:t>
            </a:r>
            <a:r>
              <a:rPr lang="en-US" sz="1200" b="1" dirty="0">
                <a:solidFill>
                  <a:schemeClr val="bg1"/>
                </a:solidFill>
                <a:effectLst/>
                <a:latin typeface="+mj-lt"/>
                <a:ea typeface="Calibri" panose="020F0502020204030204" pitchFamily="34" charset="0"/>
              </a:rPr>
              <a:t> </a:t>
            </a:r>
            <a:r>
              <a:rPr lang="en-US" sz="1200" dirty="0">
                <a:solidFill>
                  <a:schemeClr val="bg1"/>
                </a:solidFill>
                <a:effectLst/>
                <a:latin typeface="+mj-lt"/>
                <a:ea typeface="Calibri" panose="020F0502020204030204" pitchFamily="34" charset="0"/>
              </a:rPr>
              <a:t>that is acceptable to the person for whom the auxiliary aid and services is being requested </a:t>
            </a:r>
          </a:p>
          <a:p>
            <a:endParaRPr lang="ko-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6</a:t>
            </a:fld>
            <a:endParaRPr lang="ko-KR" altLang="en-US"/>
          </a:p>
        </p:txBody>
      </p:sp>
    </p:spTree>
    <p:extLst>
      <p:ext uri="{BB962C8B-B14F-4D97-AF65-F5344CB8AC3E}">
        <p14:creationId xmlns:p14="http://schemas.microsoft.com/office/powerpoint/2010/main" val="233712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a:latin typeface="+mn-lt"/>
              </a:rPr>
              <a:t>The Workforce Innovation and Opportunity Act (WIOA) nondiscrimination regulations distinguish between these two obligations for a very simple reason:  </a:t>
            </a:r>
            <a:r>
              <a:rPr lang="en-US" sz="1200" b="1">
                <a:latin typeface="+mn-lt"/>
              </a:rPr>
              <a:t>Without clear, accurate, effective communication</a:t>
            </a:r>
            <a:r>
              <a:rPr lang="en-US" sz="1200">
                <a:latin typeface="+mn-lt"/>
              </a:rPr>
              <a:t>, any encounter between a person with a disability and a program from which that person is seeking services, such as Job Corps, </a:t>
            </a:r>
            <a:r>
              <a:rPr lang="en-US" sz="1200" b="1">
                <a:latin typeface="+mn-lt"/>
              </a:rPr>
              <a:t>will be literally meaningless.</a:t>
            </a:r>
          </a:p>
          <a:p>
            <a:pPr marL="171450" indent="-171450">
              <a:buFont typeface="Wingdings" panose="05000000000000000000" pitchFamily="2" charset="2"/>
              <a:buChar char="§"/>
            </a:pPr>
            <a:endParaRPr lang="en-US" sz="1200" b="1">
              <a:latin typeface="+mn-lt"/>
            </a:endParaRPr>
          </a:p>
          <a:p>
            <a:pPr marL="171450" indent="-171450">
              <a:buFont typeface="Wingdings" panose="05000000000000000000" pitchFamily="2" charset="2"/>
              <a:buChar char="§"/>
            </a:pPr>
            <a:r>
              <a:rPr lang="en-US" sz="1200" b="0">
                <a:latin typeface="+mn-lt"/>
              </a:rPr>
              <a:t>In other words, it is NOT left up to our interpretation without ensuring that we have effectively communicated with an applicant/student.</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172760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Who is responsible to ensure effective communication?</a:t>
            </a:r>
          </a:p>
          <a:p>
            <a:endParaRPr lang="en-US" sz="1200"/>
          </a:p>
          <a:p>
            <a:pPr marL="171450" indent="-171450">
              <a:buFont typeface="Wingdings" panose="05000000000000000000" pitchFamily="2" charset="2"/>
              <a:buChar char="§"/>
            </a:pPr>
            <a:r>
              <a:rPr lang="en-US" sz="1200"/>
              <a:t>Under the law, the burden is on Job Corps to provide the auxiliary aids and services (communication aids) that are needed for equally effective communication with a person with a disability.</a:t>
            </a:r>
          </a:p>
          <a:p>
            <a:pPr marL="171450" indent="-171450">
              <a:buFont typeface="Wingdings" panose="05000000000000000000" pitchFamily="2" charset="2"/>
              <a:buChar char="§"/>
            </a:pPr>
            <a:endParaRPr lang="en-US" sz="1200"/>
          </a:p>
          <a:p>
            <a:pPr marL="171450" indent="-171450">
              <a:buFont typeface="Wingdings" panose="05000000000000000000" pitchFamily="2" charset="2"/>
              <a:buChar char="§"/>
            </a:pPr>
            <a:r>
              <a:rPr lang="en-US" sz="1200"/>
              <a:t>Job Corps is not necessarily required to provide the precise communication aid/services requested by a person with a disability when an EQUALLY EFFECTIVE, less costly alternative is available.  The law places on us the clear obligation to provide some method of communication that is effective for that particular person with a disability.</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8</a:t>
            </a:fld>
            <a:endParaRPr lang="en-US"/>
          </a:p>
        </p:txBody>
      </p:sp>
    </p:spTree>
    <p:extLst>
      <p:ext uri="{BB962C8B-B14F-4D97-AF65-F5344CB8AC3E}">
        <p14:creationId xmlns:p14="http://schemas.microsoft.com/office/powerpoint/2010/main" val="33423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rPr>
              <a:t>How Do You Know if Communication Accommodations are needed?</a:t>
            </a:r>
            <a:endParaRPr lang="en-US" sz="1200" dirty="0">
              <a:solidFill>
                <a:schemeClr val="bg1"/>
              </a:solidFill>
              <a:latin typeface="+mj-lt"/>
            </a:endParaRPr>
          </a:p>
          <a:p>
            <a:endParaRPr kumimoji="0" lang="en-US" altLang="ko-KR" sz="1200" b="1" i="0" u="none" strike="noStrike" kern="1200" cap="none" spc="0" normalizeH="0" baseline="0" noProof="0" dirty="0">
              <a:ln>
                <a:noFill/>
              </a:ln>
              <a:effectLst/>
              <a:uLnTx/>
              <a:uFillTx/>
              <a:latin typeface="+mj-lt"/>
              <a:ea typeface="+mn-ea"/>
              <a:cs typeface="+mn-cs"/>
            </a:endParaRPr>
          </a:p>
          <a:p>
            <a:pPr marL="342900" indent="-342900" latinLnBrk="0">
              <a:lnSpc>
                <a:spcPct val="109000"/>
              </a:lnSpc>
              <a:spcBef>
                <a:spcPts val="600"/>
              </a:spcBef>
              <a:buFont typeface="Wingdings" panose="05000000000000000000" pitchFamily="2" charset="2"/>
              <a:buChar char="§"/>
            </a:pPr>
            <a:r>
              <a:rPr lang="en-US" sz="2400" dirty="0">
                <a:solidFill>
                  <a:schemeClr val="bg1"/>
                </a:solidFill>
                <a:latin typeface="+mj-lt"/>
              </a:rPr>
              <a:t>Is a disability obvious? </a:t>
            </a:r>
          </a:p>
          <a:p>
            <a:pPr marL="800100" lvl="1" indent="-342900">
              <a:lnSpc>
                <a:spcPct val="109000"/>
              </a:lnSpc>
              <a:spcBef>
                <a:spcPts val="600"/>
              </a:spcBef>
              <a:buFont typeface="Wingdings" panose="05000000000000000000" pitchFamily="2" charset="2"/>
              <a:buChar char="§"/>
            </a:pPr>
            <a:r>
              <a:rPr lang="en-US" sz="2000" dirty="0">
                <a:solidFill>
                  <a:schemeClr val="bg1"/>
                </a:solidFill>
                <a:latin typeface="+mj-lt"/>
              </a:rPr>
              <a:t>Individual is deaf, visually impaired, etc.?</a:t>
            </a:r>
          </a:p>
          <a:p>
            <a:pPr marL="342900" indent="-342900">
              <a:lnSpc>
                <a:spcPct val="109000"/>
              </a:lnSpc>
              <a:spcBef>
                <a:spcPts val="600"/>
              </a:spcBef>
              <a:buFont typeface="Wingdings" panose="05000000000000000000" pitchFamily="2" charset="2"/>
              <a:buChar char="§"/>
            </a:pPr>
            <a:r>
              <a:rPr lang="en-US" sz="2400" dirty="0">
                <a:solidFill>
                  <a:schemeClr val="bg1"/>
                </a:solidFill>
                <a:latin typeface="+mj-lt"/>
              </a:rPr>
              <a:t>Individual requests auxiliary aids and services (e.g., communication accommodations or modifications).</a:t>
            </a:r>
          </a:p>
          <a:p>
            <a:pPr marL="342900" indent="-342900">
              <a:lnSpc>
                <a:spcPct val="109000"/>
              </a:lnSpc>
              <a:spcBef>
                <a:spcPts val="600"/>
              </a:spcBef>
              <a:buFont typeface="Wingdings" panose="05000000000000000000" pitchFamily="2" charset="2"/>
              <a:buChar char="§"/>
            </a:pPr>
            <a:r>
              <a:rPr lang="en-US" sz="2400" dirty="0">
                <a:solidFill>
                  <a:schemeClr val="bg1"/>
                </a:solidFill>
                <a:latin typeface="+mj-lt"/>
              </a:rPr>
              <a:t>The individual does not appear to understand what they are being asked or what is being communicated.</a:t>
            </a:r>
          </a:p>
          <a:p>
            <a:endParaRPr kumimoji="0" lang="en-US" altLang="ko-KR" sz="1200" b="1" i="0" u="none" strike="noStrike" kern="1200" cap="none" spc="0" normalizeH="0" baseline="0" noProof="0" dirty="0">
              <a:ln>
                <a:noFill/>
              </a:ln>
              <a:effectLst/>
              <a:uLnTx/>
              <a:uFillTx/>
              <a:latin typeface="+mj-lt"/>
              <a:ea typeface="+mn-ea"/>
              <a:cs typeface="+mn-cs"/>
            </a:endParaRPr>
          </a:p>
          <a:p>
            <a:r>
              <a:rPr kumimoji="0" lang="en-US" altLang="ko-KR" sz="1200" b="1" i="0" u="none" strike="noStrike" kern="1200" cap="none" spc="0" normalizeH="0" baseline="0" noProof="0" dirty="0">
                <a:ln>
                  <a:noFill/>
                </a:ln>
                <a:effectLst/>
                <a:uLnTx/>
                <a:uFillTx/>
                <a:latin typeface="+mj-lt"/>
                <a:ea typeface="+mn-ea"/>
                <a:cs typeface="+mn-cs"/>
              </a:rPr>
              <a:t>Identifying or Determining what is Effective?</a:t>
            </a:r>
          </a:p>
          <a:p>
            <a:endParaRPr lang="en-US" sz="1200" dirty="0"/>
          </a:p>
          <a:p>
            <a:r>
              <a:rPr lang="en-US" sz="1200" dirty="0"/>
              <a:t>When a person who has a specific disability that affects his/her ability to communicate approaches Job Corps, the</a:t>
            </a:r>
            <a:r>
              <a:rPr lang="en-US" sz="1200" b="1" dirty="0"/>
              <a:t> first thing </a:t>
            </a:r>
            <a:r>
              <a:rPr lang="en-US" sz="1200" dirty="0"/>
              <a:t>we should do is find out </a:t>
            </a:r>
            <a:r>
              <a:rPr lang="en-US" sz="1200" b="1" dirty="0"/>
              <a:t>how to communicate as effectively with that person</a:t>
            </a:r>
            <a:r>
              <a:rPr lang="en-US" sz="1200" dirty="0"/>
              <a:t> as we would with people without disabilities. This essentially means we must engage the applicant/student in an interactive process to find out what communication methods/strategies the person can genuinely understand.  Interactive </a:t>
            </a:r>
            <a:r>
              <a:rPr lang="en-US" sz="1200" b="1" dirty="0"/>
              <a:t>does not mean </a:t>
            </a:r>
            <a:r>
              <a:rPr lang="en-US" sz="1200" dirty="0"/>
              <a:t>we solely interact with paperwork/documentation, and not involve the applicant/student.</a:t>
            </a:r>
          </a:p>
          <a:p>
            <a:endParaRPr lang="en-US" sz="1200" dirty="0"/>
          </a:p>
          <a:p>
            <a:r>
              <a:rPr lang="en-US" sz="1200" dirty="0"/>
              <a:t>When considering how best to communicate with an applicant/student with a disability, primary consideration should be given to the requests of the person with a disability.</a:t>
            </a:r>
          </a:p>
          <a:p>
            <a:endParaRPr lang="en-US" sz="1200" dirty="0"/>
          </a:p>
          <a:p>
            <a:r>
              <a:rPr lang="en-US" sz="1200" b="1" dirty="0"/>
              <a:t>Audience Participation:</a:t>
            </a:r>
          </a:p>
          <a:p>
            <a:r>
              <a:rPr lang="en-US" sz="1200" dirty="0"/>
              <a:t>Why do you think the law requires this? (Use the text box to respond)</a:t>
            </a:r>
          </a:p>
          <a:p>
            <a:endParaRPr lang="en-US" sz="1200" dirty="0"/>
          </a:p>
          <a:p>
            <a:r>
              <a:rPr lang="en-US" sz="1200" dirty="0"/>
              <a:t>The individual with a disability is the best source of information about their own needs.  Individuals who have the “same” diagnosis or disability may not be able to use and understand the same communication method. For example, individuals who have hearing impairments may use differing methods to communicate. Some individuals may use American Sign Language (ASL), others communicate using Signed English, while still others do not understand sign language at all and need a different method such as Computer Assisted Real-Time Transcription (CART).</a:t>
            </a:r>
          </a:p>
          <a:p>
            <a:endParaRPr lang="en-US" sz="1200" dirty="0"/>
          </a:p>
          <a:p>
            <a:r>
              <a:rPr lang="en-US" sz="1200" dirty="0"/>
              <a:t>Some communication methods/needs are more obvious than others.  If a person is blind or visually impaired, written communication will be difficult and the individual may require an alternate form of communication. We need to be mindful of the different communication preferences and approaches, and not attempt to apply a “one type fits all” strategy. Again, individualizing the approach with an interactive meeting with the applicant/student is the best way to discover effective communication methods/strategies/accommodations.</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rgbClr val="646267"/>
              </a:solidFill>
              <a:latin typeface="+mj-lt"/>
              <a:ea typeface="맑은 고딕" panose="020B0503020000020004" pitchFamily="50" charset="-127"/>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9</a:t>
            </a:fld>
            <a:endParaRPr lang="ko-KR" altLang="en-US"/>
          </a:p>
        </p:txBody>
      </p:sp>
    </p:spTree>
    <p:extLst>
      <p:ext uri="{BB962C8B-B14F-4D97-AF65-F5344CB8AC3E}">
        <p14:creationId xmlns:p14="http://schemas.microsoft.com/office/powerpoint/2010/main" val="343898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843D-9DF7-521D-8598-E56C8B68CF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D16BC5-BFBA-6BED-6C72-B82326056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5094B-73F6-B13A-B621-22C5763B5ABF}"/>
              </a:ext>
            </a:extLst>
          </p:cNvPr>
          <p:cNvSpPr>
            <a:spLocks noGrp="1"/>
          </p:cNvSpPr>
          <p:nvPr>
            <p:ph type="dt" sz="half" idx="10"/>
          </p:nvPr>
        </p:nvSpPr>
        <p:spPr/>
        <p:txBody>
          <a:bodyPr/>
          <a:lstStyle/>
          <a:p>
            <a:fld id="{358D9C85-672E-49E2-A4AE-4FE337EE7318}" type="datetime1">
              <a:rPr lang="en-US" smtClean="0"/>
              <a:t>11/13/2023</a:t>
            </a:fld>
            <a:endParaRPr lang="en-US"/>
          </a:p>
        </p:txBody>
      </p:sp>
      <p:sp>
        <p:nvSpPr>
          <p:cNvPr id="5" name="Footer Placeholder 4">
            <a:extLst>
              <a:ext uri="{FF2B5EF4-FFF2-40B4-BE49-F238E27FC236}">
                <a16:creationId xmlns:a16="http://schemas.microsoft.com/office/drawing/2014/main" id="{F7CE95FE-90EB-039D-83A6-D96F93658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B93E1-7480-4FFF-E5E1-2A9795D62496}"/>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105265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9681-7869-A490-AE54-1C3C35A377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980D9-A62E-B191-941B-C67E4621F0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E7590-62F1-0BF9-8604-80910111E5DC}"/>
              </a:ext>
            </a:extLst>
          </p:cNvPr>
          <p:cNvSpPr>
            <a:spLocks noGrp="1"/>
          </p:cNvSpPr>
          <p:nvPr>
            <p:ph type="dt" sz="half" idx="10"/>
          </p:nvPr>
        </p:nvSpPr>
        <p:spPr/>
        <p:txBody>
          <a:bodyPr/>
          <a:lstStyle/>
          <a:p>
            <a:fld id="{EA258995-2225-4A60-A310-0C251D92D084}" type="datetime1">
              <a:rPr lang="en-US" smtClean="0"/>
              <a:t>11/13/2023</a:t>
            </a:fld>
            <a:endParaRPr lang="en-US"/>
          </a:p>
        </p:txBody>
      </p:sp>
      <p:sp>
        <p:nvSpPr>
          <p:cNvPr id="5" name="Footer Placeholder 4">
            <a:extLst>
              <a:ext uri="{FF2B5EF4-FFF2-40B4-BE49-F238E27FC236}">
                <a16:creationId xmlns:a16="http://schemas.microsoft.com/office/drawing/2014/main" id="{6BE33F27-73D8-6833-F257-5E5BB16B5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6D03D-296F-21E9-9B4F-DF1A5C914996}"/>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382770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2387E-7826-8E4E-DC18-BD3C286470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67F47E-003D-B2A3-CFFD-3E3DEDE5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52A10-E5D3-9223-06A8-CC38975C4D5F}"/>
              </a:ext>
            </a:extLst>
          </p:cNvPr>
          <p:cNvSpPr>
            <a:spLocks noGrp="1"/>
          </p:cNvSpPr>
          <p:nvPr>
            <p:ph type="dt" sz="half" idx="10"/>
          </p:nvPr>
        </p:nvSpPr>
        <p:spPr/>
        <p:txBody>
          <a:bodyPr/>
          <a:lstStyle/>
          <a:p>
            <a:fld id="{95B5B25E-6A83-4D05-9989-FDFFAC135B1F}" type="datetime1">
              <a:rPr lang="en-US" smtClean="0"/>
              <a:t>11/13/2023</a:t>
            </a:fld>
            <a:endParaRPr lang="en-US"/>
          </a:p>
        </p:txBody>
      </p:sp>
      <p:sp>
        <p:nvSpPr>
          <p:cNvPr id="5" name="Footer Placeholder 4">
            <a:extLst>
              <a:ext uri="{FF2B5EF4-FFF2-40B4-BE49-F238E27FC236}">
                <a16:creationId xmlns:a16="http://schemas.microsoft.com/office/drawing/2014/main" id="{FEB42A69-69BA-4AAD-000C-A66CDFA77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75DBA-11D6-5A91-2C68-DD93D5AC8924}"/>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57021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
        <p:nvSpPr>
          <p:cNvPr id="2" name="Slide Number Placeholder 5">
            <a:extLst>
              <a:ext uri="{FF2B5EF4-FFF2-40B4-BE49-F238E27FC236}">
                <a16:creationId xmlns:a16="http://schemas.microsoft.com/office/drawing/2014/main" id="{AB626D92-D9A9-4D88-7CB1-A6B3E0926024}"/>
              </a:ext>
            </a:extLst>
          </p:cNvPr>
          <p:cNvSpPr>
            <a:spLocks noGrp="1"/>
          </p:cNvSpPr>
          <p:nvPr>
            <p:ph type="sldNum" sz="quarter" idx="4"/>
          </p:nvPr>
        </p:nvSpPr>
        <p:spPr>
          <a:xfrm>
            <a:off x="8610600" y="6361039"/>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47311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dirty="0"/>
              <a:t>Insert title here</a:t>
            </a:r>
            <a:endParaRPr lang="ko-KR" altLang="en-US" dirty="0"/>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a:t>Click the icon to add a picture
</a:t>
            </a:r>
            <a:endParaRPr lang="ko-KR" altLang="en-US"/>
          </a:p>
        </p:txBody>
      </p:sp>
      <p:sp>
        <p:nvSpPr>
          <p:cNvPr id="2" name="Slide Number Placeholder 5">
            <a:extLst>
              <a:ext uri="{FF2B5EF4-FFF2-40B4-BE49-F238E27FC236}">
                <a16:creationId xmlns:a16="http://schemas.microsoft.com/office/drawing/2014/main" id="{B6A2935F-8E69-EEA2-0B6C-B408CB1C8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384474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at bottom">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3" y="4504647"/>
            <a:ext cx="12192000" cy="2353353"/>
          </a:xfrm>
          <a:prstGeom prst="rect">
            <a:avLst/>
          </a:prstGeom>
        </p:spPr>
        <p:txBody>
          <a:bodyPr wrap="square">
            <a:noAutofit/>
          </a:bodyPr>
          <a:lstStyle/>
          <a:p>
            <a:endParaRPr lang="ko-KR" altLang="en-US"/>
          </a:p>
        </p:txBody>
      </p:sp>
      <p:sp>
        <p:nvSpPr>
          <p:cNvPr id="2" name="Slide Number Placeholder 5">
            <a:extLst>
              <a:ext uri="{FF2B5EF4-FFF2-40B4-BE49-F238E27FC236}">
                <a16:creationId xmlns:a16="http://schemas.microsoft.com/office/drawing/2014/main" id="{E478C54A-6E29-C43E-15C6-753AFFDBE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168254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 on right">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54855386-0E66-2CD6-4CF2-FD2D2447736D}"/>
              </a:ext>
            </a:extLst>
          </p:cNvPr>
          <p:cNvSpPr>
            <a:spLocks noGrp="1"/>
          </p:cNvSpPr>
          <p:nvPr>
            <p:ph type="pic" sz="quarter" idx="10"/>
          </p:nvPr>
        </p:nvSpPr>
        <p:spPr>
          <a:xfrm>
            <a:off x="6002338" y="951221"/>
            <a:ext cx="4356100" cy="5449579"/>
          </a:xfrm>
        </p:spPr>
        <p:txBody>
          <a:bodyPr/>
          <a:lstStyle/>
          <a:p>
            <a:endParaRPr lang="ko-KR" altLang="en-US"/>
          </a:p>
        </p:txBody>
      </p:sp>
      <p:sp>
        <p:nvSpPr>
          <p:cNvPr id="2" name="Slide Number Placeholder 5">
            <a:extLst>
              <a:ext uri="{FF2B5EF4-FFF2-40B4-BE49-F238E27FC236}">
                <a16:creationId xmlns:a16="http://schemas.microsoft.com/office/drawing/2014/main" id="{8E33ABC8-DFFF-B1B7-B40A-9A3895410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393633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lternate title and text ">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516321" y="1483952"/>
            <a:ext cx="11134799" cy="4319248"/>
          </a:xfrm>
          <a:noFill/>
        </p:spPr>
        <p:txBody>
          <a:bodyPr/>
          <a:lstStyle>
            <a:lvl1pPr>
              <a:lnSpc>
                <a:spcPct val="100000"/>
              </a:lnSpc>
              <a:spcBef>
                <a:spcPts val="600"/>
              </a:spcBef>
              <a:spcAft>
                <a:spcPts val="600"/>
              </a:spcAft>
              <a:defRPr sz="2800"/>
            </a:lvl1pPr>
            <a:lvl2pPr>
              <a:lnSpc>
                <a:spcPct val="100000"/>
              </a:lnSpc>
              <a:spcBef>
                <a:spcPts val="600"/>
              </a:spcBef>
              <a:spcAft>
                <a:spcPts val="600"/>
              </a:spcAft>
              <a:defRPr sz="2400"/>
            </a:lvl2pPr>
            <a:lvl3pPr>
              <a:lnSpc>
                <a:spcPct val="100000"/>
              </a:lnSpc>
              <a:spcBef>
                <a:spcPts val="600"/>
              </a:spcBef>
              <a:spcAft>
                <a:spcPts val="600"/>
              </a:spcAft>
              <a:defRPr/>
            </a:lvl3pPr>
            <a:lvl4pPr>
              <a:lnSpc>
                <a:spcPct val="100000"/>
              </a:lnSpc>
              <a:spcBef>
                <a:spcPts val="600"/>
              </a:spcBef>
              <a:spcAft>
                <a:spcPts val="600"/>
              </a:spcAft>
              <a:defRPr/>
            </a:lvl4pPr>
          </a:lstStyle>
          <a:p>
            <a:pPr lvl="0"/>
            <a:r>
              <a:rPr lang="de-DE" dirty="0"/>
              <a:t>Text</a:t>
            </a:r>
          </a:p>
          <a:p>
            <a:pPr lvl="1"/>
            <a:r>
              <a:rPr lang="de-DE" dirty="0"/>
              <a:t>Text</a:t>
            </a:r>
          </a:p>
          <a:p>
            <a:pPr lvl="2"/>
            <a:r>
              <a:rPr lang="de-DE" dirty="0"/>
              <a:t>Text</a:t>
            </a:r>
          </a:p>
          <a:p>
            <a:pPr lvl="3"/>
            <a:r>
              <a:rPr lang="de-DE" dirty="0"/>
              <a:t>Text</a:t>
            </a:r>
          </a:p>
        </p:txBody>
      </p:sp>
      <p:sp>
        <p:nvSpPr>
          <p:cNvPr id="38" name="Titel 1"/>
          <p:cNvSpPr>
            <a:spLocks noGrp="1"/>
          </p:cNvSpPr>
          <p:nvPr>
            <p:ph type="title" hasCustomPrompt="1"/>
          </p:nvPr>
        </p:nvSpPr>
        <p:spPr>
          <a:xfrm>
            <a:off x="516321" y="410830"/>
            <a:ext cx="11134799" cy="1073122"/>
          </a:xfrm>
        </p:spPr>
        <p:txBody>
          <a:bodyPr>
            <a:normAutofit/>
          </a:bodyPr>
          <a:lstStyle>
            <a:lvl1pPr>
              <a:defRPr sz="3600" b="1">
                <a:latin typeface="Arial Narrow" panose="020B0606020202030204" pitchFamily="34" charset="0"/>
              </a:defRPr>
            </a:lvl1pPr>
          </a:lstStyle>
          <a:p>
            <a:r>
              <a:rPr lang="de-DE" dirty="0"/>
              <a:t>Title</a:t>
            </a:r>
            <a:endParaRPr lang="en-US" dirty="0"/>
          </a:p>
        </p:txBody>
      </p:sp>
      <p:sp>
        <p:nvSpPr>
          <p:cNvPr id="2" name="Slide Number Placeholder 5">
            <a:extLst>
              <a:ext uri="{FF2B5EF4-FFF2-40B4-BE49-F238E27FC236}">
                <a16:creationId xmlns:a16="http://schemas.microsoft.com/office/drawing/2014/main" id="{5EC9A089-1F01-5E7D-2541-4BF4866F90FD}"/>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1762850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pics on left">
    <p:spTree>
      <p:nvGrpSpPr>
        <p:cNvPr id="1" name=""/>
        <p:cNvGrpSpPr/>
        <p:nvPr/>
      </p:nvGrpSpPr>
      <p:grpSpPr>
        <a:xfrm>
          <a:off x="0" y="0"/>
          <a:ext cx="0" cy="0"/>
          <a:chOff x="0" y="0"/>
          <a:chExt cx="0" cy="0"/>
        </a:xfrm>
      </p:grpSpPr>
      <p:sp>
        <p:nvSpPr>
          <p:cNvPr id="9" name="그림 개체 틀 7"/>
          <p:cNvSpPr>
            <a:spLocks noGrp="1"/>
          </p:cNvSpPr>
          <p:nvPr>
            <p:ph type="pic" sz="quarter" idx="14"/>
          </p:nvPr>
        </p:nvSpPr>
        <p:spPr>
          <a:xfrm>
            <a:off x="841649" y="0"/>
            <a:ext cx="4503237" cy="3369169"/>
          </a:xfrm>
          <a:prstGeom prst="rect">
            <a:avLst/>
          </a:prstGeom>
          <a:ln w="19050">
            <a:noFill/>
          </a:ln>
        </p:spPr>
        <p:txBody>
          <a:bodyPr/>
          <a:lstStyle/>
          <a:p>
            <a:endParaRPr lang="ko-KR" altLang="en-US"/>
          </a:p>
        </p:txBody>
      </p:sp>
      <p:sp>
        <p:nvSpPr>
          <p:cNvPr id="10" name="그림 개체 틀 7"/>
          <p:cNvSpPr>
            <a:spLocks noGrp="1"/>
          </p:cNvSpPr>
          <p:nvPr>
            <p:ph type="pic" sz="quarter" idx="15"/>
          </p:nvPr>
        </p:nvSpPr>
        <p:spPr>
          <a:xfrm>
            <a:off x="841648" y="3477944"/>
            <a:ext cx="4503237" cy="3369169"/>
          </a:xfrm>
          <a:prstGeom prst="rect">
            <a:avLst/>
          </a:prstGeom>
          <a:ln w="19050">
            <a:noFill/>
          </a:ln>
        </p:spPr>
        <p:txBody>
          <a:bodyPr/>
          <a:lstStyle/>
          <a:p>
            <a:endParaRPr lang="ko-KR" altLang="en-US"/>
          </a:p>
        </p:txBody>
      </p:sp>
      <p:sp>
        <p:nvSpPr>
          <p:cNvPr id="2" name="Slide Number Placeholder 5">
            <a:extLst>
              <a:ext uri="{FF2B5EF4-FFF2-40B4-BE49-F238E27FC236}">
                <a16:creationId xmlns:a16="http://schemas.microsoft.com/office/drawing/2014/main" id="{B645E667-34CB-7FFD-D643-E90B92AB9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56686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 at top righ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1F3CA5E3-56D6-9464-52CC-8216478BCC3A}"/>
              </a:ext>
            </a:extLst>
          </p:cNvPr>
          <p:cNvSpPr>
            <a:spLocks noGrp="1"/>
          </p:cNvSpPr>
          <p:nvPr>
            <p:ph type="pic" sz="quarter" idx="10"/>
          </p:nvPr>
        </p:nvSpPr>
        <p:spPr>
          <a:xfrm>
            <a:off x="692150" y="1"/>
            <a:ext cx="6421438" cy="3939988"/>
          </a:xfrm>
        </p:spPr>
        <p:txBody>
          <a:bodyPr/>
          <a:lstStyle/>
          <a:p>
            <a:endParaRPr lang="ko-KR" altLang="en-US"/>
          </a:p>
        </p:txBody>
      </p:sp>
      <p:sp>
        <p:nvSpPr>
          <p:cNvPr id="2" name="Slide Number Placeholder 5">
            <a:extLst>
              <a:ext uri="{FF2B5EF4-FFF2-40B4-BE49-F238E27FC236}">
                <a16:creationId xmlns:a16="http://schemas.microsoft.com/office/drawing/2014/main" id="{F7D73184-A854-F76B-E487-23EC64098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1251049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 off center to righ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96FE522-4DEF-0D49-5620-1B76CAA3AFB4}"/>
              </a:ext>
            </a:extLst>
          </p:cNvPr>
          <p:cNvSpPr>
            <a:spLocks noGrp="1"/>
          </p:cNvSpPr>
          <p:nvPr>
            <p:ph type="pic" sz="quarter" idx="10"/>
          </p:nvPr>
        </p:nvSpPr>
        <p:spPr>
          <a:xfrm>
            <a:off x="5129493" y="962025"/>
            <a:ext cx="3819525" cy="4933950"/>
          </a:xfrm>
        </p:spPr>
        <p:txBody>
          <a:bodyPr/>
          <a:lstStyle/>
          <a:p>
            <a:endParaRPr lang="ko-KR" altLang="en-US"/>
          </a:p>
        </p:txBody>
      </p:sp>
      <p:sp>
        <p:nvSpPr>
          <p:cNvPr id="2" name="Slide Number Placeholder 5">
            <a:extLst>
              <a:ext uri="{FF2B5EF4-FFF2-40B4-BE49-F238E27FC236}">
                <a16:creationId xmlns:a16="http://schemas.microsoft.com/office/drawing/2014/main" id="{E32602D1-26FF-6932-ED6E-2D89E5529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305770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4CC0-39D3-ADD8-200E-E881B5613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762A5-E69E-76A2-0FB0-C0DFFFA8F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135DB-1302-4CF3-77E8-64904370B06C}"/>
              </a:ext>
            </a:extLst>
          </p:cNvPr>
          <p:cNvSpPr>
            <a:spLocks noGrp="1"/>
          </p:cNvSpPr>
          <p:nvPr>
            <p:ph type="dt" sz="half" idx="10"/>
          </p:nvPr>
        </p:nvSpPr>
        <p:spPr/>
        <p:txBody>
          <a:bodyPr/>
          <a:lstStyle/>
          <a:p>
            <a:fld id="{B0FF932D-D03F-4C23-971A-36B9EA6A9F3A}" type="datetime1">
              <a:rPr lang="en-US" smtClean="0"/>
              <a:t>11/13/2023</a:t>
            </a:fld>
            <a:endParaRPr lang="en-US"/>
          </a:p>
        </p:txBody>
      </p:sp>
      <p:sp>
        <p:nvSpPr>
          <p:cNvPr id="5" name="Footer Placeholder 4">
            <a:extLst>
              <a:ext uri="{FF2B5EF4-FFF2-40B4-BE49-F238E27FC236}">
                <a16:creationId xmlns:a16="http://schemas.microsoft.com/office/drawing/2014/main" id="{9CEF91F5-2839-84AE-D490-EE38E3BF8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7EA94-1C65-8D28-4889-F2E558074D88}"/>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3250403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lternate title only slide">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332E12BB-4092-4DE6-B497-14F6293E7F8E}"/>
              </a:ext>
            </a:extLst>
          </p:cNvPr>
          <p:cNvSpPr>
            <a:spLocks noGrp="1"/>
          </p:cNvSpPr>
          <p:nvPr>
            <p:ph type="title" hasCustomPrompt="1"/>
          </p:nvPr>
        </p:nvSpPr>
        <p:spPr>
          <a:xfrm>
            <a:off x="371475" y="646114"/>
            <a:ext cx="11449050" cy="896936"/>
          </a:xfrm>
        </p:spPr>
        <p:txBody>
          <a:bodyPr>
            <a:noAutofit/>
          </a:bodyPr>
          <a:lstStyle>
            <a:lvl1pPr marL="0" algn="ctr" defTabSz="914400" rtl="0" eaLnBrk="1" latinLnBrk="1" hangingPunct="1">
              <a:lnSpc>
                <a:spcPct val="100000"/>
              </a:lnSpc>
              <a:defRPr lang="ko-KR" altLang="en-US" sz="5000" kern="1200" spc="0" baseline="0" dirty="0">
                <a:solidFill>
                  <a:schemeClr val="accent3">
                    <a:lumMod val="60000"/>
                    <a:lumOff val="40000"/>
                  </a:schemeClr>
                </a:solidFill>
                <a:latin typeface="+mj-lt"/>
                <a:ea typeface="+mn-ea"/>
                <a:cs typeface="+mn-cs"/>
              </a:defRPr>
            </a:lvl1pPr>
          </a:lstStyle>
          <a:p>
            <a:r>
              <a:rPr lang="en-US" altLang="ko-KR" dirty="0"/>
              <a:t>Insert title here</a:t>
            </a:r>
            <a:endParaRPr lang="ko-KR" altLang="en-US" dirty="0"/>
          </a:p>
        </p:txBody>
      </p:sp>
      <p:sp>
        <p:nvSpPr>
          <p:cNvPr id="2" name="Slide Number Placeholder 5">
            <a:extLst>
              <a:ext uri="{FF2B5EF4-FFF2-40B4-BE49-F238E27FC236}">
                <a16:creationId xmlns:a16="http://schemas.microsoft.com/office/drawing/2014/main" id="{151D373A-41AE-5AC7-A8BB-F5972E825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3330565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val pic on left">
    <p:spTree>
      <p:nvGrpSpPr>
        <p:cNvPr id="1" name=""/>
        <p:cNvGrpSpPr/>
        <p:nvPr/>
      </p:nvGrpSpPr>
      <p:grpSpPr>
        <a:xfrm>
          <a:off x="0" y="0"/>
          <a:ext cx="0" cy="0"/>
          <a:chOff x="0" y="0"/>
          <a:chExt cx="0" cy="0"/>
        </a:xfrm>
      </p:grpSpPr>
      <p:sp>
        <p:nvSpPr>
          <p:cNvPr id="9" name="그림 개체 틀 8">
            <a:extLst>
              <a:ext uri="{FF2B5EF4-FFF2-40B4-BE49-F238E27FC236}">
                <a16:creationId xmlns:a16="http://schemas.microsoft.com/office/drawing/2014/main" id="{82D8475C-1D35-301D-C72C-69173E71C064}"/>
              </a:ext>
            </a:extLst>
          </p:cNvPr>
          <p:cNvSpPr>
            <a:spLocks noGrp="1"/>
          </p:cNvSpPr>
          <p:nvPr>
            <p:ph type="pic" sz="quarter" idx="10"/>
          </p:nvPr>
        </p:nvSpPr>
        <p:spPr>
          <a:xfrm rot="577551">
            <a:off x="2107655" y="880453"/>
            <a:ext cx="4098205" cy="5097093"/>
          </a:xfrm>
          <a:custGeom>
            <a:avLst/>
            <a:gdLst>
              <a:gd name="connsiteX0" fmla="*/ 2109497 w 3140608"/>
              <a:gd name="connsiteY0" fmla="*/ 1211 h 3906093"/>
              <a:gd name="connsiteX1" fmla="*/ 2523423 w 3140608"/>
              <a:gd name="connsiteY1" fmla="*/ 110295 h 3906093"/>
              <a:gd name="connsiteX2" fmla="*/ 2818168 w 3140608"/>
              <a:gd name="connsiteY2" fmla="*/ 2598474 h 3906093"/>
              <a:gd name="connsiteX3" fmla="*/ 617185 w 3140608"/>
              <a:gd name="connsiteY3" fmla="*/ 3795800 h 3906093"/>
              <a:gd name="connsiteX4" fmla="*/ 322442 w 3140608"/>
              <a:gd name="connsiteY4" fmla="*/ 1307620 h 3906093"/>
              <a:gd name="connsiteX5" fmla="*/ 2109497 w 3140608"/>
              <a:gd name="connsiteY5" fmla="*/ 1211 h 39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0608" h="3906093">
                <a:moveTo>
                  <a:pt x="2109497" y="1211"/>
                </a:moveTo>
                <a:cubicBezTo>
                  <a:pt x="2254568" y="8000"/>
                  <a:pt x="2394203" y="43459"/>
                  <a:pt x="2523423" y="110295"/>
                </a:cubicBezTo>
                <a:cubicBezTo>
                  <a:pt x="3212599" y="466754"/>
                  <a:pt x="3344561" y="1580749"/>
                  <a:pt x="2818168" y="2598474"/>
                </a:cubicBezTo>
                <a:cubicBezTo>
                  <a:pt x="2291775" y="3616198"/>
                  <a:pt x="1306361" y="4152259"/>
                  <a:pt x="617185" y="3795800"/>
                </a:cubicBezTo>
                <a:cubicBezTo>
                  <a:pt x="-71990" y="3439341"/>
                  <a:pt x="-203951" y="2325345"/>
                  <a:pt x="322442" y="1307620"/>
                </a:cubicBezTo>
                <a:cubicBezTo>
                  <a:pt x="750137" y="480719"/>
                  <a:pt x="1480856" y="-28208"/>
                  <a:pt x="2109497" y="1211"/>
                </a:cubicBezTo>
                <a:close/>
              </a:path>
            </a:pathLst>
          </a:custGeom>
        </p:spPr>
        <p:txBody>
          <a:bodyPr wrap="square">
            <a:noAutofit/>
          </a:bodyPr>
          <a:lstStyle/>
          <a:p>
            <a:endParaRPr lang="ko-KR" altLang="en-US"/>
          </a:p>
        </p:txBody>
      </p:sp>
      <p:sp>
        <p:nvSpPr>
          <p:cNvPr id="2" name="Slide Number Placeholder 5">
            <a:extLst>
              <a:ext uri="{FF2B5EF4-FFF2-40B4-BE49-F238E27FC236}">
                <a16:creationId xmlns:a16="http://schemas.microsoft.com/office/drawing/2014/main" id="{D01E3221-2A19-81D5-5997-EDBFDBBEB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161937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lternate blank slide">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6C5F13B4-DCCE-40C2-AEEE-DC0AD7082AE4}"/>
              </a:ext>
            </a:extLst>
          </p:cNvPr>
          <p:cNvSpPr>
            <a:spLocks noGrp="1"/>
          </p:cNvSpPr>
          <p:nvPr>
            <p:ph type="dt" sz="half" idx="10"/>
          </p:nvPr>
        </p:nvSpPr>
        <p:spPr/>
        <p:txBody>
          <a:bodyPr/>
          <a:lstStyle/>
          <a:p>
            <a:fld id="{3BB38CD4-74B4-44B9-810A-EF0260527C37}" type="datetime1">
              <a:rPr lang="en-US" altLang="ko-KR" smtClean="0"/>
              <a:t>11/13/2023</a:t>
            </a:fld>
            <a:endParaRPr lang="ko-KR" altLang="en-US"/>
          </a:p>
        </p:txBody>
      </p:sp>
      <p:sp>
        <p:nvSpPr>
          <p:cNvPr id="5" name="바닥글 개체 틀 4">
            <a:extLst>
              <a:ext uri="{FF2B5EF4-FFF2-40B4-BE49-F238E27FC236}">
                <a16:creationId xmlns:a16="http://schemas.microsoft.com/office/drawing/2014/main" id="{5D95991A-22CC-4AA4-9EFE-DDFCF8BC709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8DD79C0-E6FC-4863-8281-6D7E285E0BD6}"/>
              </a:ext>
            </a:extLst>
          </p:cNvPr>
          <p:cNvSpPr>
            <a:spLocks noGrp="1"/>
          </p:cNvSpPr>
          <p:nvPr>
            <p:ph type="sldNum" sz="quarter" idx="12"/>
          </p:nvPr>
        </p:nvSpPr>
        <p:spPr/>
        <p:txBody>
          <a:bodyPr/>
          <a:lstStyle/>
          <a:p>
            <a:fld id="{14BBF1FE-59D4-47D3-9A70-0EDFA1BC87EC}" type="slidenum">
              <a:rPr lang="ko-KR" altLang="en-US" smtClean="0"/>
              <a:t>‹#›</a:t>
            </a:fld>
            <a:endParaRPr lang="ko-KR" altLang="en-US"/>
          </a:p>
        </p:txBody>
      </p:sp>
    </p:spTree>
    <p:extLst>
      <p:ext uri="{BB962C8B-B14F-4D97-AF65-F5344CB8AC3E}">
        <p14:creationId xmlns:p14="http://schemas.microsoft.com/office/powerpoint/2010/main" val="330990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background">
    <p:bg>
      <p:bgPr>
        <a:solidFill>
          <a:schemeClr val="accent5"/>
        </a:solidFill>
        <a:effectLst/>
      </p:bgPr>
    </p:bg>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6991541B-FAB4-4E1A-AC40-C57058C65E6F}"/>
              </a:ext>
            </a:extLst>
          </p:cNvPr>
          <p:cNvSpPr>
            <a:spLocks noGrp="1"/>
          </p:cNvSpPr>
          <p:nvPr>
            <p:ph type="title" hasCustomPrompt="1"/>
          </p:nvPr>
        </p:nvSpPr>
        <p:spPr>
          <a:xfrm>
            <a:off x="1495425" y="1593850"/>
            <a:ext cx="5905500" cy="2463800"/>
          </a:xfrm>
        </p:spPr>
        <p:txBody>
          <a:bodyPr anchor="t">
            <a:normAutofit/>
          </a:bodyPr>
          <a:lstStyle>
            <a:lvl1pPr marL="0" algn="l" defTabSz="914400" rtl="0" eaLnBrk="1" latinLnBrk="1" hangingPunct="1">
              <a:lnSpc>
                <a:spcPct val="100000"/>
              </a:lnSpc>
              <a:spcBef>
                <a:spcPct val="0"/>
              </a:spcBef>
              <a:buNone/>
              <a:defRPr lang="ko-KR" altLang="en-US" sz="5000" kern="1200" spc="0" baseline="0" dirty="0">
                <a:solidFill>
                  <a:schemeClr val="accent1">
                    <a:lumMod val="20000"/>
                    <a:lumOff val="80000"/>
                  </a:schemeClr>
                </a:solidFill>
                <a:latin typeface="+mj-lt"/>
                <a:ea typeface="+mn-ea"/>
                <a:cs typeface="+mn-cs"/>
              </a:defRPr>
            </a:lvl1pPr>
          </a:lstStyle>
          <a:p>
            <a:r>
              <a:rPr lang="en-US" altLang="ko-KR" dirty="0"/>
              <a:t>Insert title here</a:t>
            </a:r>
            <a:endParaRPr lang="ko-KR" altLang="en-US" dirty="0"/>
          </a:p>
        </p:txBody>
      </p:sp>
      <p:sp>
        <p:nvSpPr>
          <p:cNvPr id="2" name="Slide Number Placeholder 5">
            <a:extLst>
              <a:ext uri="{FF2B5EF4-FFF2-40B4-BE49-F238E27FC236}">
                <a16:creationId xmlns:a16="http://schemas.microsoft.com/office/drawing/2014/main" id="{61FB71CA-BABE-42A8-60A2-CE6E8E10E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158269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ircle pic to righ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7CEEF57-4ADF-CCCF-B335-BFCAE87DD572}"/>
              </a:ext>
            </a:extLst>
          </p:cNvPr>
          <p:cNvSpPr>
            <a:spLocks noGrp="1"/>
          </p:cNvSpPr>
          <p:nvPr>
            <p:ph type="pic" sz="quarter" idx="10"/>
          </p:nvPr>
        </p:nvSpPr>
        <p:spPr>
          <a:xfrm>
            <a:off x="6904598" y="1065212"/>
            <a:ext cx="4727575" cy="4727575"/>
          </a:xfrm>
          <a:prstGeom prst="ellipse">
            <a:avLst/>
          </a:prstGeom>
        </p:spPr>
        <p:txBody>
          <a:bodyPr/>
          <a:lstStyle/>
          <a:p>
            <a:endParaRPr lang="ko-KR" altLang="en-US"/>
          </a:p>
        </p:txBody>
      </p:sp>
      <p:sp>
        <p:nvSpPr>
          <p:cNvPr id="2" name="Slide Number Placeholder 5">
            <a:extLst>
              <a:ext uri="{FF2B5EF4-FFF2-40B4-BE49-F238E27FC236}">
                <a16:creationId xmlns:a16="http://schemas.microsoft.com/office/drawing/2014/main" id="{D1D34500-51A0-48C4-2E88-C7B2429F8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2528676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lternate blank 2">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fld id="{19B1A0B3-BB52-4903-8C83-951C59D25C2F}" type="datetime1">
              <a:rPr lang="en-US" altLang="ko-KR" smtClean="0"/>
              <a:t>11/13/2023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CB728EE-0DA3-4909-8C1D-E5B970BD4949}" type="slidenum">
              <a:rPr lang="ko-KR" altLang="en-US" smtClean="0"/>
              <a:t>‹#›</a:t>
            </a:fld>
            <a:endParaRPr lang="ko-KR" altLang="en-US"/>
          </a:p>
        </p:txBody>
      </p:sp>
    </p:spTree>
    <p:extLst>
      <p:ext uri="{BB962C8B-B14F-4D97-AF65-F5344CB8AC3E}">
        <p14:creationId xmlns:p14="http://schemas.microsoft.com/office/powerpoint/2010/main" val="3377037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ic top right corner and one to the left of it">
    <p:spTree>
      <p:nvGrpSpPr>
        <p:cNvPr id="1" name=""/>
        <p:cNvGrpSpPr/>
        <p:nvPr/>
      </p:nvGrpSpPr>
      <p:grpSpPr>
        <a:xfrm>
          <a:off x="0" y="0"/>
          <a:ext cx="0" cy="0"/>
          <a:chOff x="0" y="0"/>
          <a:chExt cx="0" cy="0"/>
        </a:xfrm>
      </p:grpSpPr>
      <p:sp>
        <p:nvSpPr>
          <p:cNvPr id="9" name="그림 개체 틀 8">
            <a:extLst>
              <a:ext uri="{FF2B5EF4-FFF2-40B4-BE49-F238E27FC236}">
                <a16:creationId xmlns:a16="http://schemas.microsoft.com/office/drawing/2014/main" id="{AD5BC708-0883-5359-7D76-FEA64F40229E}"/>
              </a:ext>
            </a:extLst>
          </p:cNvPr>
          <p:cNvSpPr>
            <a:spLocks noGrp="1"/>
          </p:cNvSpPr>
          <p:nvPr>
            <p:ph type="pic" sz="quarter" idx="10"/>
          </p:nvPr>
        </p:nvSpPr>
        <p:spPr>
          <a:xfrm>
            <a:off x="5917453" y="2649537"/>
            <a:ext cx="2971800" cy="4208463"/>
          </a:xfrm>
        </p:spPr>
        <p:txBody>
          <a:bodyPr/>
          <a:lstStyle/>
          <a:p>
            <a:endParaRPr lang="ko-KR" altLang="en-US"/>
          </a:p>
        </p:txBody>
      </p:sp>
      <p:sp>
        <p:nvSpPr>
          <p:cNvPr id="10" name="그림 개체 틀 8">
            <a:extLst>
              <a:ext uri="{FF2B5EF4-FFF2-40B4-BE49-F238E27FC236}">
                <a16:creationId xmlns:a16="http://schemas.microsoft.com/office/drawing/2014/main" id="{1C1ACE59-A426-79FD-5D3F-25495F6A494A}"/>
              </a:ext>
            </a:extLst>
          </p:cNvPr>
          <p:cNvSpPr>
            <a:spLocks noGrp="1"/>
          </p:cNvSpPr>
          <p:nvPr>
            <p:ph type="pic" sz="quarter" idx="11"/>
          </p:nvPr>
        </p:nvSpPr>
        <p:spPr>
          <a:xfrm>
            <a:off x="9220200" y="0"/>
            <a:ext cx="2971800" cy="4208463"/>
          </a:xfrm>
        </p:spPr>
        <p:txBody>
          <a:bodyPr/>
          <a:lstStyle/>
          <a:p>
            <a:endParaRPr lang="ko-KR" altLang="en-US"/>
          </a:p>
        </p:txBody>
      </p:sp>
    </p:spTree>
    <p:extLst>
      <p:ext uri="{BB962C8B-B14F-4D97-AF65-F5344CB8AC3E}">
        <p14:creationId xmlns:p14="http://schemas.microsoft.com/office/powerpoint/2010/main" val="3775217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pic on righ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ED3D3331-9660-9712-048F-0176B4F4B6E8}"/>
              </a:ext>
            </a:extLst>
          </p:cNvPr>
          <p:cNvSpPr>
            <a:spLocks noGrp="1"/>
          </p:cNvSpPr>
          <p:nvPr>
            <p:ph type="pic" sz="quarter" idx="10"/>
          </p:nvPr>
        </p:nvSpPr>
        <p:spPr>
          <a:xfrm>
            <a:off x="6542088" y="0"/>
            <a:ext cx="5649912" cy="6858000"/>
          </a:xfrm>
        </p:spPr>
        <p:txBody>
          <a:bodyPr/>
          <a:lstStyle/>
          <a:p>
            <a:endParaRPr lang="ko-KR" altLang="en-US"/>
          </a:p>
        </p:txBody>
      </p:sp>
    </p:spTree>
    <p:extLst>
      <p:ext uri="{BB962C8B-B14F-4D97-AF65-F5344CB8AC3E}">
        <p14:creationId xmlns:p14="http://schemas.microsoft.com/office/powerpoint/2010/main" val="1240733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
        <p:nvSpPr>
          <p:cNvPr id="2" name="Slide Number Placeholder 5">
            <a:extLst>
              <a:ext uri="{FF2B5EF4-FFF2-40B4-BE49-F238E27FC236}">
                <a16:creationId xmlns:a16="http://schemas.microsoft.com/office/drawing/2014/main" id="{57DBFD71-8C5F-5831-4F02-0AD449B42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2647599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071A3-93D9-4F1A-B47D-7E64AACC309F}"/>
              </a:ext>
            </a:extLst>
          </p:cNvPr>
          <p:cNvSpPr>
            <a:spLocks noGrp="1"/>
          </p:cNvSpPr>
          <p:nvPr>
            <p:ph type="sldNum" sz="quarter" idx="10"/>
          </p:nvPr>
        </p:nvSpPr>
        <p:spPr/>
        <p:txBody>
          <a:bodyPr/>
          <a:lstStyle/>
          <a:p>
            <a:fld id="{4FAB73BC-B049-4115-A692-8D63A059BFB8}" type="slidenum">
              <a:rPr lang="en-US" smtClean="0"/>
              <a:pPr/>
              <a:t>‹#›</a:t>
            </a:fld>
            <a:endParaRPr lang="en-US"/>
          </a:p>
        </p:txBody>
      </p:sp>
      <p:sp>
        <p:nvSpPr>
          <p:cNvPr id="5" name="Content Placeholder 4">
            <a:extLst>
              <a:ext uri="{FF2B5EF4-FFF2-40B4-BE49-F238E27FC236}">
                <a16:creationId xmlns:a16="http://schemas.microsoft.com/office/drawing/2014/main" id="{C1CA235C-4D67-400A-BDBE-F997A90F12CD}"/>
              </a:ext>
            </a:extLst>
          </p:cNvPr>
          <p:cNvSpPr>
            <a:spLocks noGrp="1"/>
          </p:cNvSpPr>
          <p:nvPr>
            <p:ph sz="quarter" idx="11"/>
          </p:nvPr>
        </p:nvSpPr>
        <p:spPr>
          <a:xfrm>
            <a:off x="1027114" y="1880558"/>
            <a:ext cx="5068886" cy="4286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5">
            <a:extLst>
              <a:ext uri="{FF2B5EF4-FFF2-40B4-BE49-F238E27FC236}">
                <a16:creationId xmlns:a16="http://schemas.microsoft.com/office/drawing/2014/main" id="{E69E27D2-782B-452B-B9E6-3EE4EBC3FA0E}"/>
              </a:ext>
            </a:extLst>
          </p:cNvPr>
          <p:cNvSpPr txBox="1">
            <a:spLocks/>
          </p:cNvSpPr>
          <p:nvPr userDrawn="1"/>
        </p:nvSpPr>
        <p:spPr>
          <a:xfrm>
            <a:off x="1027112" y="274639"/>
            <a:ext cx="10137774" cy="1453172"/>
          </a:xfrm>
          <a:prstGeom prst="rect">
            <a:avLst/>
          </a:prstGeom>
        </p:spPr>
        <p:txBody>
          <a:bodyP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lnSpc>
                <a:spcPct val="124000"/>
              </a:lnSpc>
            </a:pPr>
            <a:endParaRPr lang="en-US" sz="2600" b="0">
              <a:solidFill>
                <a:schemeClr val="tx1"/>
              </a:solidFill>
            </a:endParaRPr>
          </a:p>
        </p:txBody>
      </p:sp>
      <p:sp>
        <p:nvSpPr>
          <p:cNvPr id="10" name="Content Placeholder 4">
            <a:extLst>
              <a:ext uri="{FF2B5EF4-FFF2-40B4-BE49-F238E27FC236}">
                <a16:creationId xmlns:a16="http://schemas.microsoft.com/office/drawing/2014/main" id="{0056382D-CE71-40A0-A384-E15F745D1772}"/>
              </a:ext>
            </a:extLst>
          </p:cNvPr>
          <p:cNvSpPr>
            <a:spLocks noGrp="1"/>
          </p:cNvSpPr>
          <p:nvPr>
            <p:ph sz="quarter" idx="12"/>
          </p:nvPr>
        </p:nvSpPr>
        <p:spPr>
          <a:xfrm>
            <a:off x="6217341" y="1880558"/>
            <a:ext cx="5068886" cy="4286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56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90A5-B96E-2126-285F-77A02D887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E7B5BF-A019-280D-4B46-357C8779C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AB079-2711-C498-F5CA-06F40742595B}"/>
              </a:ext>
            </a:extLst>
          </p:cNvPr>
          <p:cNvSpPr>
            <a:spLocks noGrp="1"/>
          </p:cNvSpPr>
          <p:nvPr>
            <p:ph type="dt" sz="half" idx="10"/>
          </p:nvPr>
        </p:nvSpPr>
        <p:spPr/>
        <p:txBody>
          <a:bodyPr/>
          <a:lstStyle/>
          <a:p>
            <a:fld id="{F164E1F0-0AC2-4279-81BA-620F749868A6}" type="datetime1">
              <a:rPr lang="en-US" smtClean="0"/>
              <a:t>11/13/2023</a:t>
            </a:fld>
            <a:endParaRPr lang="en-US"/>
          </a:p>
        </p:txBody>
      </p:sp>
      <p:sp>
        <p:nvSpPr>
          <p:cNvPr id="5" name="Footer Placeholder 4">
            <a:extLst>
              <a:ext uri="{FF2B5EF4-FFF2-40B4-BE49-F238E27FC236}">
                <a16:creationId xmlns:a16="http://schemas.microsoft.com/office/drawing/2014/main" id="{BEAB0F0F-2DDB-E5C6-BD5B-F2A82291A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E59C3-B517-D82B-9928-2462D6B2F91B}"/>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3217528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사용자 지정 레이아웃">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96FE522-4DEF-0D49-5620-1B76CAA3AFB4}"/>
              </a:ext>
            </a:extLst>
          </p:cNvPr>
          <p:cNvSpPr>
            <a:spLocks noGrp="1"/>
          </p:cNvSpPr>
          <p:nvPr>
            <p:ph type="pic" sz="quarter" idx="10"/>
          </p:nvPr>
        </p:nvSpPr>
        <p:spPr>
          <a:xfrm>
            <a:off x="5129493" y="962025"/>
            <a:ext cx="3819525" cy="4933950"/>
          </a:xfrm>
        </p:spPr>
        <p:txBody>
          <a:bodyPr/>
          <a:lstStyle/>
          <a:p>
            <a:endParaRPr lang="ko-KR" altLang="en-US"/>
          </a:p>
        </p:txBody>
      </p:sp>
    </p:spTree>
    <p:extLst>
      <p:ext uri="{BB962C8B-B14F-4D97-AF65-F5344CB8AC3E}">
        <p14:creationId xmlns:p14="http://schemas.microsoft.com/office/powerpoint/2010/main" val="3293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E6BF-E1A2-5D40-5537-4E8B02913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42322-6D15-E618-29E9-8A35D4FA3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6E0FF-EDAB-8BC8-F0CE-2E1BDCBC5F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71CA1-E2D3-0F49-7751-4A0DBA35E6D1}"/>
              </a:ext>
            </a:extLst>
          </p:cNvPr>
          <p:cNvSpPr>
            <a:spLocks noGrp="1"/>
          </p:cNvSpPr>
          <p:nvPr>
            <p:ph type="dt" sz="half" idx="10"/>
          </p:nvPr>
        </p:nvSpPr>
        <p:spPr/>
        <p:txBody>
          <a:bodyPr/>
          <a:lstStyle/>
          <a:p>
            <a:fld id="{E30F7886-E584-4134-8247-8CC577EAEEB2}" type="datetime1">
              <a:rPr lang="en-US" smtClean="0"/>
              <a:t>11/13/2023</a:t>
            </a:fld>
            <a:endParaRPr lang="en-US"/>
          </a:p>
        </p:txBody>
      </p:sp>
      <p:sp>
        <p:nvSpPr>
          <p:cNvPr id="6" name="Footer Placeholder 5">
            <a:extLst>
              <a:ext uri="{FF2B5EF4-FFF2-40B4-BE49-F238E27FC236}">
                <a16:creationId xmlns:a16="http://schemas.microsoft.com/office/drawing/2014/main" id="{B072B38F-29BD-D58E-A2C9-70BDF4C84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07598-103A-2EAA-70B9-1451CA23D9CE}"/>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351481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B217-B2A5-5B53-7260-71B0E33985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3D70C-BE26-E919-D422-CFC7B31C9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02F3F-40EF-7310-F877-9DAA8A9EE5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8E0CFC-83ED-AE75-510D-005E3DFB88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2DDAA-9029-8670-8CE3-D355421D47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3050DE-DCC7-3BBE-C687-6FCC6958F217}"/>
              </a:ext>
            </a:extLst>
          </p:cNvPr>
          <p:cNvSpPr>
            <a:spLocks noGrp="1"/>
          </p:cNvSpPr>
          <p:nvPr>
            <p:ph type="dt" sz="half" idx="10"/>
          </p:nvPr>
        </p:nvSpPr>
        <p:spPr/>
        <p:txBody>
          <a:bodyPr/>
          <a:lstStyle/>
          <a:p>
            <a:fld id="{CB691DDD-AA1D-4A8B-AA50-7B8BB33C007E}" type="datetime1">
              <a:rPr lang="en-US" smtClean="0"/>
              <a:t>11/13/2023</a:t>
            </a:fld>
            <a:endParaRPr lang="en-US"/>
          </a:p>
        </p:txBody>
      </p:sp>
      <p:sp>
        <p:nvSpPr>
          <p:cNvPr id="8" name="Footer Placeholder 7">
            <a:extLst>
              <a:ext uri="{FF2B5EF4-FFF2-40B4-BE49-F238E27FC236}">
                <a16:creationId xmlns:a16="http://schemas.microsoft.com/office/drawing/2014/main" id="{E1A4B369-4D34-EA00-F1EF-B7BFC9E969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5757CD-576B-E8FC-750F-DA9F8004DA06}"/>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123267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4700-18EF-654B-BB39-7D4E2629C0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8FE863-D9E5-785B-B875-44D0E619E6FB}"/>
              </a:ext>
            </a:extLst>
          </p:cNvPr>
          <p:cNvSpPr>
            <a:spLocks noGrp="1"/>
          </p:cNvSpPr>
          <p:nvPr>
            <p:ph type="dt" sz="half" idx="10"/>
          </p:nvPr>
        </p:nvSpPr>
        <p:spPr/>
        <p:txBody>
          <a:bodyPr/>
          <a:lstStyle/>
          <a:p>
            <a:fld id="{D379B0F3-A15F-48EB-AE06-30474465F48C}" type="datetime1">
              <a:rPr lang="en-US" smtClean="0"/>
              <a:t>11/13/2023</a:t>
            </a:fld>
            <a:endParaRPr lang="en-US"/>
          </a:p>
        </p:txBody>
      </p:sp>
      <p:sp>
        <p:nvSpPr>
          <p:cNvPr id="4" name="Footer Placeholder 3">
            <a:extLst>
              <a:ext uri="{FF2B5EF4-FFF2-40B4-BE49-F238E27FC236}">
                <a16:creationId xmlns:a16="http://schemas.microsoft.com/office/drawing/2014/main" id="{6562CBAE-EFBD-230D-D310-A4449FFD8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584711-F5B7-53E5-2EF1-1BCDBBF3A5AF}"/>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68062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6900F-37A4-5175-E17F-217739F0B9DD}"/>
              </a:ext>
            </a:extLst>
          </p:cNvPr>
          <p:cNvSpPr>
            <a:spLocks noGrp="1"/>
          </p:cNvSpPr>
          <p:nvPr>
            <p:ph type="dt" sz="half" idx="10"/>
          </p:nvPr>
        </p:nvSpPr>
        <p:spPr/>
        <p:txBody>
          <a:bodyPr/>
          <a:lstStyle/>
          <a:p>
            <a:fld id="{7017030C-704B-40E5-AB8E-ECB1E810B229}" type="datetime1">
              <a:rPr lang="en-US" smtClean="0"/>
              <a:t>11/13/2023</a:t>
            </a:fld>
            <a:endParaRPr lang="en-US"/>
          </a:p>
        </p:txBody>
      </p:sp>
      <p:sp>
        <p:nvSpPr>
          <p:cNvPr id="3" name="Footer Placeholder 2">
            <a:extLst>
              <a:ext uri="{FF2B5EF4-FFF2-40B4-BE49-F238E27FC236}">
                <a16:creationId xmlns:a16="http://schemas.microsoft.com/office/drawing/2014/main" id="{E774655B-DF01-4554-6FC6-17F3B7E339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B0ABA5-A340-1AFC-9436-9B3C61464D0F}"/>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74776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B2E3-4CBC-FCFD-579C-E1B4720EB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3F737-556C-4E40-8D9D-DE9E13D4E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D421FF-6BE6-1F09-4A7A-DDD3BF3C1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B50B3-57FA-44C5-8E82-7C603B91CFE6}"/>
              </a:ext>
            </a:extLst>
          </p:cNvPr>
          <p:cNvSpPr>
            <a:spLocks noGrp="1"/>
          </p:cNvSpPr>
          <p:nvPr>
            <p:ph type="dt" sz="half" idx="10"/>
          </p:nvPr>
        </p:nvSpPr>
        <p:spPr/>
        <p:txBody>
          <a:bodyPr/>
          <a:lstStyle/>
          <a:p>
            <a:fld id="{21D6A662-28D1-4F44-9FA2-83AB7976F84E}" type="datetime1">
              <a:rPr lang="en-US" smtClean="0"/>
              <a:t>11/13/2023</a:t>
            </a:fld>
            <a:endParaRPr lang="en-US"/>
          </a:p>
        </p:txBody>
      </p:sp>
      <p:sp>
        <p:nvSpPr>
          <p:cNvPr id="6" name="Footer Placeholder 5">
            <a:extLst>
              <a:ext uri="{FF2B5EF4-FFF2-40B4-BE49-F238E27FC236}">
                <a16:creationId xmlns:a16="http://schemas.microsoft.com/office/drawing/2014/main" id="{5B30C0A7-F3E2-38B2-B20C-599F7290C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7B814-3D85-B937-18D4-383A6ABDD22D}"/>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100415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3418-9A9F-A0CF-4D0B-521830AAA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DA9E8-AC92-3043-61AC-E9D0C7FBA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179D59-B21A-A13D-394B-B01C74C8D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99236-5874-EB6F-0746-CD3CAEDBECAB}"/>
              </a:ext>
            </a:extLst>
          </p:cNvPr>
          <p:cNvSpPr>
            <a:spLocks noGrp="1"/>
          </p:cNvSpPr>
          <p:nvPr>
            <p:ph type="dt" sz="half" idx="10"/>
          </p:nvPr>
        </p:nvSpPr>
        <p:spPr/>
        <p:txBody>
          <a:bodyPr/>
          <a:lstStyle/>
          <a:p>
            <a:fld id="{C997C1A4-EF56-4B88-82D1-9515339FF884}" type="datetime1">
              <a:rPr lang="en-US" smtClean="0"/>
              <a:t>11/13/2023</a:t>
            </a:fld>
            <a:endParaRPr lang="en-US"/>
          </a:p>
        </p:txBody>
      </p:sp>
      <p:sp>
        <p:nvSpPr>
          <p:cNvPr id="6" name="Footer Placeholder 5">
            <a:extLst>
              <a:ext uri="{FF2B5EF4-FFF2-40B4-BE49-F238E27FC236}">
                <a16:creationId xmlns:a16="http://schemas.microsoft.com/office/drawing/2014/main" id="{D7E96671-76DE-644E-44DD-D0C0576E8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0C667-E89E-0FD3-EC63-FA3A0B3FCE5D}"/>
              </a:ext>
            </a:extLst>
          </p:cNvPr>
          <p:cNvSpPr>
            <a:spLocks noGrp="1"/>
          </p:cNvSpPr>
          <p:nvPr>
            <p:ph type="sldNum" sz="quarter" idx="12"/>
          </p:nvPr>
        </p:nvSpPr>
        <p:spPr/>
        <p:txBody>
          <a:bodyPr/>
          <a:lstStyle/>
          <a:p>
            <a:fld id="{E0D75695-00FE-4418-BCFD-2D682384719F}" type="slidenum">
              <a:rPr lang="en-US" smtClean="0"/>
              <a:t>‹#›</a:t>
            </a:fld>
            <a:endParaRPr lang="en-US"/>
          </a:p>
        </p:txBody>
      </p:sp>
    </p:spTree>
    <p:extLst>
      <p:ext uri="{BB962C8B-B14F-4D97-AF65-F5344CB8AC3E}">
        <p14:creationId xmlns:p14="http://schemas.microsoft.com/office/powerpoint/2010/main" val="291788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6B7A3-8955-5567-AAFB-6D68CAC0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487286-3BB3-12C5-8DF4-FF0ED544A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8F3F66-6EAE-0ED9-51D9-23925A888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FCC76-A1DF-4DFE-8A0F-A2EC4334F194}" type="datetime1">
              <a:rPr lang="en-US" smtClean="0"/>
              <a:t>11/13/2023</a:t>
            </a:fld>
            <a:endParaRPr lang="en-US"/>
          </a:p>
        </p:txBody>
      </p:sp>
      <p:sp>
        <p:nvSpPr>
          <p:cNvPr id="5" name="Footer Placeholder 4">
            <a:extLst>
              <a:ext uri="{FF2B5EF4-FFF2-40B4-BE49-F238E27FC236}">
                <a16:creationId xmlns:a16="http://schemas.microsoft.com/office/drawing/2014/main" id="{5170B3FC-5AE5-379B-5149-F99C477E9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6006E-C236-EB60-ED48-25A7A7C1E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a:t>
            </a:fld>
            <a:endParaRPr lang="en-US" dirty="0"/>
          </a:p>
        </p:txBody>
      </p:sp>
    </p:spTree>
    <p:extLst>
      <p:ext uri="{BB962C8B-B14F-4D97-AF65-F5344CB8AC3E}">
        <p14:creationId xmlns:p14="http://schemas.microsoft.com/office/powerpoint/2010/main" val="3483765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6" r:id="rId15"/>
    <p:sldLayoutId id="2147483667" r:id="rId16"/>
    <p:sldLayoutId id="2147483669" r:id="rId17"/>
    <p:sldLayoutId id="2147483670" r:id="rId18"/>
    <p:sldLayoutId id="2147483671" r:id="rId19"/>
    <p:sldLayoutId id="2147483672" r:id="rId20"/>
    <p:sldLayoutId id="2147483673" r:id="rId21"/>
    <p:sldLayoutId id="2147483675" r:id="rId22"/>
    <p:sldLayoutId id="2147483676" r:id="rId23"/>
    <p:sldLayoutId id="2147483677" r:id="rId24"/>
    <p:sldLayoutId id="2147483678" r:id="rId25"/>
    <p:sldLayoutId id="2147483679" r:id="rId26"/>
    <p:sldLayoutId id="2147483680" r:id="rId27"/>
    <p:sldLayoutId id="2147483683" r:id="rId28"/>
    <p:sldLayoutId id="2147483684" r:id="rId29"/>
    <p:sldLayoutId id="2147483685" r:id="rId30"/>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9000"/>
        </a:lnSpc>
        <a:spcBef>
          <a:spcPts val="6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C0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54.sv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hyperlink" Target="https://acrobat.adobe.com/id/urn:aaid:sc:US:c8ccb740-011b-4a9e-9e6a-2f4792f497a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67.sv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1.svg"/></Relationships>
</file>

<file path=ppt/slides/_rels/slide4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76.sv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0C37EAD-8DEE-593C-AC99-09D2D1A47E80}"/>
              </a:ext>
            </a:extLst>
          </p:cNvPr>
          <p:cNvGrpSpPr/>
          <p:nvPr/>
        </p:nvGrpSpPr>
        <p:grpSpPr>
          <a:xfrm>
            <a:off x="0" y="-28134"/>
            <a:ext cx="12201378" cy="3555817"/>
            <a:chOff x="0" y="-28134"/>
            <a:chExt cx="12210064" cy="3555817"/>
          </a:xfrm>
        </p:grpSpPr>
        <p:pic>
          <p:nvPicPr>
            <p:cNvPr id="10" name="Picture 9" descr="A group of women sitting at a table&#10;&#10;Description automatically generated">
              <a:extLst>
                <a:ext uri="{FF2B5EF4-FFF2-40B4-BE49-F238E27FC236}">
                  <a16:creationId xmlns:a16="http://schemas.microsoft.com/office/drawing/2014/main" id="{736329FD-1857-A8E6-5F3F-F0EF1BCEC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3044" y="-22064"/>
              <a:ext cx="9227020" cy="3549747"/>
            </a:xfrm>
            <a:prstGeom prst="rect">
              <a:avLst/>
            </a:prstGeom>
          </p:spPr>
        </p:pic>
        <p:pic>
          <p:nvPicPr>
            <p:cNvPr id="9" name="Picture 8" descr="A group of women sitting at a table&#10;&#10;Description automatically generated">
              <a:extLst>
                <a:ext uri="{FF2B5EF4-FFF2-40B4-BE49-F238E27FC236}">
                  <a16:creationId xmlns:a16="http://schemas.microsoft.com/office/drawing/2014/main" id="{EC45E396-2752-918D-DC6D-8F67282084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134"/>
              <a:ext cx="9227020" cy="3549747"/>
            </a:xfrm>
            <a:prstGeom prst="rect">
              <a:avLst/>
            </a:prstGeom>
          </p:spPr>
        </p:pic>
      </p:grpSp>
      <p:sp>
        <p:nvSpPr>
          <p:cNvPr id="5" name="Rectangle 4">
            <a:extLst>
              <a:ext uri="{FF2B5EF4-FFF2-40B4-BE49-F238E27FC236}">
                <a16:creationId xmlns:a16="http://schemas.microsoft.com/office/drawing/2014/main" id="{4F515311-2918-2492-F159-D7D78B5ACC0B}"/>
              </a:ext>
            </a:extLst>
          </p:cNvPr>
          <p:cNvSpPr/>
          <p:nvPr/>
        </p:nvSpPr>
        <p:spPr>
          <a:xfrm>
            <a:off x="0" y="3336070"/>
            <a:ext cx="12201378" cy="35450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A3345-665F-CCC4-F3C2-11FE73EAAC99}"/>
              </a:ext>
            </a:extLst>
          </p:cNvPr>
          <p:cNvSpPr>
            <a:spLocks noGrp="1"/>
          </p:cNvSpPr>
          <p:nvPr>
            <p:ph type="ctrTitle"/>
          </p:nvPr>
        </p:nvSpPr>
        <p:spPr>
          <a:xfrm>
            <a:off x="1261399" y="3618160"/>
            <a:ext cx="9144000" cy="1204425"/>
          </a:xfrm>
        </p:spPr>
        <p:txBody>
          <a:bodyPr/>
          <a:lstStyle/>
          <a:p>
            <a:r>
              <a:rPr lang="en-US" b="1" dirty="0">
                <a:solidFill>
                  <a:schemeClr val="bg1"/>
                </a:solidFill>
                <a:latin typeface="Arial Narrow" panose="020B0606020202030204" pitchFamily="34" charset="0"/>
              </a:rPr>
              <a:t>Admissions Services </a:t>
            </a:r>
            <a:r>
              <a:rPr lang="en-US" sz="4800" b="1" dirty="0">
                <a:solidFill>
                  <a:schemeClr val="bg1"/>
                </a:solidFill>
                <a:latin typeface="Arial Narrow" panose="020B0606020202030204" pitchFamily="34" charset="0"/>
              </a:rPr>
              <a:t>(AS)</a:t>
            </a:r>
          </a:p>
        </p:txBody>
      </p:sp>
      <p:sp>
        <p:nvSpPr>
          <p:cNvPr id="3" name="Subtitle 2">
            <a:extLst>
              <a:ext uri="{FF2B5EF4-FFF2-40B4-BE49-F238E27FC236}">
                <a16:creationId xmlns:a16="http://schemas.microsoft.com/office/drawing/2014/main" id="{3CCD608D-8DD0-04E5-7B43-87675F674C84}"/>
              </a:ext>
            </a:extLst>
          </p:cNvPr>
          <p:cNvSpPr>
            <a:spLocks noGrp="1"/>
          </p:cNvSpPr>
          <p:nvPr>
            <p:ph type="subTitle" idx="1"/>
          </p:nvPr>
        </p:nvSpPr>
        <p:spPr>
          <a:xfrm>
            <a:off x="1261399" y="4848798"/>
            <a:ext cx="9144000" cy="1655762"/>
          </a:xfrm>
        </p:spPr>
        <p:txBody>
          <a:bodyPr>
            <a:normAutofit/>
          </a:bodyPr>
          <a:lstStyle/>
          <a:p>
            <a:pPr>
              <a:lnSpc>
                <a:spcPct val="100000"/>
              </a:lnSpc>
              <a:spcBef>
                <a:spcPts val="0"/>
              </a:spcBef>
            </a:pPr>
            <a:r>
              <a:rPr lang="en-US" sz="4000" dirty="0">
                <a:solidFill>
                  <a:schemeClr val="bg1"/>
                </a:solidFill>
              </a:rPr>
              <a:t>Center Applicant File Review and </a:t>
            </a:r>
          </a:p>
          <a:p>
            <a:pPr>
              <a:lnSpc>
                <a:spcPct val="100000"/>
              </a:lnSpc>
              <a:spcBef>
                <a:spcPts val="0"/>
              </a:spcBef>
            </a:pPr>
            <a:r>
              <a:rPr lang="en-US" sz="4000" dirty="0">
                <a:solidFill>
                  <a:schemeClr val="bg1"/>
                </a:solidFill>
              </a:rPr>
              <a:t>Disability Accommodation Considerations</a:t>
            </a:r>
          </a:p>
        </p:txBody>
      </p:sp>
      <p:sp>
        <p:nvSpPr>
          <p:cNvPr id="4" name="Flowchart: Off-page Connector 3">
            <a:extLst>
              <a:ext uri="{FF2B5EF4-FFF2-40B4-BE49-F238E27FC236}">
                <a16:creationId xmlns:a16="http://schemas.microsoft.com/office/drawing/2014/main" id="{567D801E-9325-63A4-34A7-A2FC8817667B}"/>
              </a:ext>
            </a:extLst>
          </p:cNvPr>
          <p:cNvSpPr/>
          <p:nvPr/>
        </p:nvSpPr>
        <p:spPr>
          <a:xfrm>
            <a:off x="9158068" y="-14020"/>
            <a:ext cx="2883877" cy="4900246"/>
          </a:xfrm>
          <a:prstGeom prst="flowChartOffpageConnector">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red logo with white text&#10;&#10;Description automatically generated">
            <a:extLst>
              <a:ext uri="{FF2B5EF4-FFF2-40B4-BE49-F238E27FC236}">
                <a16:creationId xmlns:a16="http://schemas.microsoft.com/office/drawing/2014/main" id="{D01D8206-0C08-EC64-AA74-007C8A882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596" y="1389237"/>
            <a:ext cx="1504820" cy="1709225"/>
          </a:xfrm>
          <a:prstGeom prst="rect">
            <a:avLst/>
          </a:prstGeom>
        </p:spPr>
      </p:pic>
    </p:spTree>
    <p:extLst>
      <p:ext uri="{BB962C8B-B14F-4D97-AF65-F5344CB8AC3E}">
        <p14:creationId xmlns:p14="http://schemas.microsoft.com/office/powerpoint/2010/main" val="260905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19E1D04-1C93-C8B0-C8F2-E9EDA307C050}"/>
              </a:ext>
            </a:extLst>
          </p:cNvPr>
          <p:cNvSpPr/>
          <p:nvPr/>
        </p:nvSpPr>
        <p:spPr>
          <a:xfrm>
            <a:off x="578915" y="457200"/>
            <a:ext cx="11034169" cy="5940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C3FA4D9A-5719-2ADA-5EDC-B2065775961F}"/>
              </a:ext>
            </a:extLst>
          </p:cNvPr>
          <p:cNvSpPr txBox="1"/>
          <p:nvPr/>
        </p:nvSpPr>
        <p:spPr>
          <a:xfrm>
            <a:off x="905257" y="1986611"/>
            <a:ext cx="4861343" cy="2862322"/>
          </a:xfrm>
          <a:prstGeom prst="rect">
            <a:avLst/>
          </a:prstGeom>
          <a:noFill/>
        </p:spPr>
        <p:txBody>
          <a:bodyPr wrap="square" rtlCol="0">
            <a:spAutoFit/>
          </a:bodyPr>
          <a:lstStyle/>
          <a:p>
            <a:r>
              <a:rPr lang="en-US" altLang="ko-KR" sz="6000" spc="-150" dirty="0">
                <a:solidFill>
                  <a:srgbClr val="32669A"/>
                </a:solidFill>
                <a:latin typeface="+mj-lt"/>
              </a:rPr>
              <a:t>Eligibility Process Considerations</a:t>
            </a:r>
          </a:p>
        </p:txBody>
      </p:sp>
      <p:sp>
        <p:nvSpPr>
          <p:cNvPr id="14" name="TextBox 13">
            <a:extLst>
              <a:ext uri="{FF2B5EF4-FFF2-40B4-BE49-F238E27FC236}">
                <a16:creationId xmlns:a16="http://schemas.microsoft.com/office/drawing/2014/main" id="{2C1A2992-CA86-3532-05AF-C76B689ED368}"/>
              </a:ext>
            </a:extLst>
          </p:cNvPr>
          <p:cNvSpPr txBox="1"/>
          <p:nvPr/>
        </p:nvSpPr>
        <p:spPr>
          <a:xfrm>
            <a:off x="951136" y="4878642"/>
            <a:ext cx="4769583" cy="464871"/>
          </a:xfrm>
          <a:prstGeom prst="rect">
            <a:avLst/>
          </a:prstGeom>
          <a:noFill/>
        </p:spPr>
        <p:txBody>
          <a:bodyPr wrap="square" rtlCol="0">
            <a:spAutoFit/>
          </a:bodyPr>
          <a:lstStyle/>
          <a:p>
            <a:pPr algn="ctr">
              <a:lnSpc>
                <a:spcPct val="150000"/>
              </a:lnSpc>
            </a:pPr>
            <a:r>
              <a:rPr lang="en-US" altLang="ko-KR" i="1" dirty="0">
                <a:solidFill>
                  <a:schemeClr val="tx1">
                    <a:lumMod val="65000"/>
                    <a:lumOff val="35000"/>
                  </a:schemeClr>
                </a:solidFill>
              </a:rPr>
              <a:t>Exhibit 1-1</a:t>
            </a:r>
            <a:endParaRPr lang="ko-KR" altLang="en-US" i="1" dirty="0">
              <a:solidFill>
                <a:schemeClr val="tx1">
                  <a:lumMod val="65000"/>
                  <a:lumOff val="35000"/>
                </a:schemeClr>
              </a:solidFill>
            </a:endParaRPr>
          </a:p>
        </p:txBody>
      </p:sp>
      <p:cxnSp>
        <p:nvCxnSpPr>
          <p:cNvPr id="16" name="직선 연결선 15">
            <a:extLst>
              <a:ext uri="{FF2B5EF4-FFF2-40B4-BE49-F238E27FC236}">
                <a16:creationId xmlns:a16="http://schemas.microsoft.com/office/drawing/2014/main" id="{827A1B1D-8FDF-93CA-6030-7A3CBB110495}"/>
              </a:ext>
            </a:extLst>
          </p:cNvPr>
          <p:cNvCxnSpPr>
            <a:cxnSpLocks/>
          </p:cNvCxnSpPr>
          <p:nvPr/>
        </p:nvCxnSpPr>
        <p:spPr>
          <a:xfrm>
            <a:off x="1041796" y="1646487"/>
            <a:ext cx="14483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Graphic 14" descr="Badge 1 with solid fill">
            <a:extLst>
              <a:ext uri="{FF2B5EF4-FFF2-40B4-BE49-F238E27FC236}">
                <a16:creationId xmlns:a16="http://schemas.microsoft.com/office/drawing/2014/main" id="{D533166D-2F99-BCA1-EA80-849F23A5E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814" y="894736"/>
            <a:ext cx="685748" cy="685748"/>
          </a:xfrm>
          <a:prstGeom prst="rect">
            <a:avLst/>
          </a:prstGeom>
        </p:spPr>
      </p:pic>
      <p:pic>
        <p:nvPicPr>
          <p:cNvPr id="5" name="Picture Placeholder 4" descr="A person and a child talking&#10;&#10;Description automatically generated">
            <a:extLst>
              <a:ext uri="{FF2B5EF4-FFF2-40B4-BE49-F238E27FC236}">
                <a16:creationId xmlns:a16="http://schemas.microsoft.com/office/drawing/2014/main" id="{B9157368-E7F1-FC2E-EC50-EEBBEA5D0563}"/>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
        <p:nvSpPr>
          <p:cNvPr id="6" name="Slide Number Placeholder 1">
            <a:extLst>
              <a:ext uri="{FF2B5EF4-FFF2-40B4-BE49-F238E27FC236}">
                <a16:creationId xmlns:a16="http://schemas.microsoft.com/office/drawing/2014/main" id="{20559DD1-5678-F854-A816-FF10C822EEF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D75695-00FE-4418-BCFD-2D682384719F}" type="slidenum">
              <a:rPr lang="en-US" sz="1200" smtClean="0">
                <a:solidFill>
                  <a:schemeClr val="bg1"/>
                </a:solidFill>
              </a:rPr>
              <a:pPr algn="r"/>
              <a:t>10</a:t>
            </a:fld>
            <a:endParaRPr lang="en-US" sz="1200" dirty="0">
              <a:solidFill>
                <a:schemeClr val="bg1"/>
              </a:solidFill>
            </a:endParaRPr>
          </a:p>
        </p:txBody>
      </p:sp>
      <p:sp>
        <p:nvSpPr>
          <p:cNvPr id="7" name="TextBox 6">
            <a:extLst>
              <a:ext uri="{FF2B5EF4-FFF2-40B4-BE49-F238E27FC236}">
                <a16:creationId xmlns:a16="http://schemas.microsoft.com/office/drawing/2014/main" id="{B2B2C256-760F-45BA-532B-4BB0D1EBCA96}"/>
              </a:ext>
            </a:extLst>
          </p:cNvPr>
          <p:cNvSpPr txBox="1"/>
          <p:nvPr/>
        </p:nvSpPr>
        <p:spPr>
          <a:xfrm>
            <a:off x="1765951" y="1143000"/>
            <a:ext cx="847709" cy="371480"/>
          </a:xfrm>
          <a:prstGeom prst="rect">
            <a:avLst/>
          </a:prstGeom>
          <a:noFill/>
        </p:spPr>
        <p:txBody>
          <a:bodyPr wrap="square" rtlCol="0">
            <a:spAutoFit/>
          </a:bodyPr>
          <a:lstStyle/>
          <a:p>
            <a:r>
              <a:rPr lang="en-US" dirty="0"/>
              <a:t>Cont.</a:t>
            </a:r>
          </a:p>
        </p:txBody>
      </p:sp>
    </p:spTree>
    <p:extLst>
      <p:ext uri="{BB962C8B-B14F-4D97-AF65-F5344CB8AC3E}">
        <p14:creationId xmlns:p14="http://schemas.microsoft.com/office/powerpoint/2010/main" val="385472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62AF7-A316-F08B-7F35-D64321849DEA}"/>
              </a:ext>
            </a:extLst>
          </p:cNvPr>
          <p:cNvSpPr>
            <a:spLocks noGrp="1"/>
          </p:cNvSpPr>
          <p:nvPr>
            <p:ph type="title"/>
          </p:nvPr>
        </p:nvSpPr>
        <p:spPr/>
        <p:txBody>
          <a:bodyPr/>
          <a:lstStyle/>
          <a:p>
            <a:r>
              <a:rPr lang="en-US" dirty="0">
                <a:latin typeface="+mj-lt"/>
              </a:rPr>
              <a:t>Use of Unauthorized Forms and Collection of Information</a:t>
            </a:r>
          </a:p>
        </p:txBody>
      </p:sp>
      <p:sp>
        <p:nvSpPr>
          <p:cNvPr id="4" name="Content Placeholder 3">
            <a:extLst>
              <a:ext uri="{FF2B5EF4-FFF2-40B4-BE49-F238E27FC236}">
                <a16:creationId xmlns:a16="http://schemas.microsoft.com/office/drawing/2014/main" id="{F523AA4E-70E7-42E3-05D2-9EE449F3A878}"/>
              </a:ext>
            </a:extLst>
          </p:cNvPr>
          <p:cNvSpPr>
            <a:spLocks noGrp="1"/>
          </p:cNvSpPr>
          <p:nvPr>
            <p:ph idx="1"/>
          </p:nvPr>
        </p:nvSpPr>
        <p:spPr>
          <a:xfrm>
            <a:off x="838200" y="1825625"/>
            <a:ext cx="5796880" cy="4351338"/>
          </a:xfrm>
        </p:spPr>
        <p:txBody>
          <a:bodyPr/>
          <a:lstStyle/>
          <a:p>
            <a:r>
              <a:rPr lang="en-US" dirty="0">
                <a:latin typeface="+mj-lt"/>
              </a:rPr>
              <a:t>Collection of unauthorized health information and use of unauthorized forms to do so is outside the scope of Job Corps policy.</a:t>
            </a:r>
          </a:p>
        </p:txBody>
      </p:sp>
      <p:pic>
        <p:nvPicPr>
          <p:cNvPr id="5" name="Picture 4">
            <a:extLst>
              <a:ext uri="{FF2B5EF4-FFF2-40B4-BE49-F238E27FC236}">
                <a16:creationId xmlns:a16="http://schemas.microsoft.com/office/drawing/2014/main" id="{D5ECF5D8-A3DA-002F-7A96-E78C875FA7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4254" y="1200567"/>
            <a:ext cx="3905132" cy="5292308"/>
          </a:xfrm>
          <a:prstGeom prst="rect">
            <a:avLst/>
          </a:prstGeom>
          <a:ln>
            <a:solidFill>
              <a:schemeClr val="tx1"/>
            </a:solidFill>
          </a:ln>
        </p:spPr>
      </p:pic>
      <p:pic>
        <p:nvPicPr>
          <p:cNvPr id="1026" name="Picture 2" descr="Business Analysis: What Not To Do">
            <a:extLst>
              <a:ext uri="{FF2B5EF4-FFF2-40B4-BE49-F238E27FC236}">
                <a16:creationId xmlns:a16="http://schemas.microsoft.com/office/drawing/2014/main" id="{E28F8190-8C5A-27D1-4CF5-6AA044B95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93806">
            <a:off x="2433585" y="4154745"/>
            <a:ext cx="2606110" cy="18238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92E7A2C-63C6-BFF1-8C01-EDA35245E11D}"/>
              </a:ext>
            </a:extLst>
          </p:cNvPr>
          <p:cNvSpPr>
            <a:spLocks noGrp="1"/>
          </p:cNvSpPr>
          <p:nvPr>
            <p:ph type="sldNum" sz="quarter" idx="12"/>
          </p:nvPr>
        </p:nvSpPr>
        <p:spPr/>
        <p:txBody>
          <a:bodyPr/>
          <a:lstStyle/>
          <a:p>
            <a:fld id="{E0D75695-00FE-4418-BCFD-2D682384719F}" type="slidenum">
              <a:rPr lang="en-US" smtClean="0"/>
              <a:t>11</a:t>
            </a:fld>
            <a:endParaRPr lang="en-US"/>
          </a:p>
        </p:txBody>
      </p:sp>
    </p:spTree>
    <p:extLst>
      <p:ext uri="{BB962C8B-B14F-4D97-AF65-F5344CB8AC3E}">
        <p14:creationId xmlns:p14="http://schemas.microsoft.com/office/powerpoint/2010/main" val="113685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62AF7-A316-F08B-7F35-D64321849DEA}"/>
              </a:ext>
            </a:extLst>
          </p:cNvPr>
          <p:cNvSpPr>
            <a:spLocks noGrp="1"/>
          </p:cNvSpPr>
          <p:nvPr>
            <p:ph type="title"/>
          </p:nvPr>
        </p:nvSpPr>
        <p:spPr>
          <a:xfrm>
            <a:off x="838200" y="365125"/>
            <a:ext cx="5776291" cy="1325563"/>
          </a:xfrm>
        </p:spPr>
        <p:txBody>
          <a:bodyPr/>
          <a:lstStyle/>
          <a:p>
            <a:r>
              <a:rPr lang="en-US" dirty="0">
                <a:latin typeface="+mj-lt"/>
              </a:rPr>
              <a:t>Applying Additional Criteria Outside of Policy</a:t>
            </a:r>
          </a:p>
        </p:txBody>
      </p:sp>
      <p:sp>
        <p:nvSpPr>
          <p:cNvPr id="4" name="Content Placeholder 3">
            <a:extLst>
              <a:ext uri="{FF2B5EF4-FFF2-40B4-BE49-F238E27FC236}">
                <a16:creationId xmlns:a16="http://schemas.microsoft.com/office/drawing/2014/main" id="{F523AA4E-70E7-42E3-05D2-9EE449F3A878}"/>
              </a:ext>
            </a:extLst>
          </p:cNvPr>
          <p:cNvSpPr>
            <a:spLocks noGrp="1"/>
          </p:cNvSpPr>
          <p:nvPr>
            <p:ph idx="1"/>
          </p:nvPr>
        </p:nvSpPr>
        <p:spPr>
          <a:xfrm>
            <a:off x="838200" y="1825625"/>
            <a:ext cx="4543839" cy="4351338"/>
          </a:xfrm>
        </p:spPr>
        <p:txBody>
          <a:bodyPr/>
          <a:lstStyle/>
          <a:p>
            <a:r>
              <a:rPr lang="en-US" dirty="0">
                <a:latin typeface="+mj-lt"/>
              </a:rPr>
              <a:t>Additional eligibility criteria may not be applied to applicants outside the scope of PRH policy.</a:t>
            </a:r>
          </a:p>
          <a:p>
            <a:pPr lvl="1"/>
            <a:r>
              <a:rPr lang="en-US" dirty="0">
                <a:latin typeface="+mj-lt"/>
              </a:rPr>
              <a:t>Reading screeners, for example</a:t>
            </a:r>
          </a:p>
        </p:txBody>
      </p:sp>
      <p:pic>
        <p:nvPicPr>
          <p:cNvPr id="7" name="Picture 6">
            <a:extLst>
              <a:ext uri="{FF2B5EF4-FFF2-40B4-BE49-F238E27FC236}">
                <a16:creationId xmlns:a16="http://schemas.microsoft.com/office/drawing/2014/main" id="{347BBD49-F812-4A7D-C004-5A6EB4E38C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02116" y="462170"/>
            <a:ext cx="4149263" cy="5933660"/>
          </a:xfrm>
          <a:prstGeom prst="rect">
            <a:avLst/>
          </a:prstGeom>
          <a:ln>
            <a:solidFill>
              <a:schemeClr val="tx1"/>
            </a:solidFill>
          </a:ln>
        </p:spPr>
      </p:pic>
      <p:pic>
        <p:nvPicPr>
          <p:cNvPr id="2" name="Picture 2" descr="Business Analysis: What Not To Do">
            <a:extLst>
              <a:ext uri="{FF2B5EF4-FFF2-40B4-BE49-F238E27FC236}">
                <a16:creationId xmlns:a16="http://schemas.microsoft.com/office/drawing/2014/main" id="{192C6FC2-E140-0002-B3A8-DCD0FD93E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93806">
            <a:off x="3651129" y="4263977"/>
            <a:ext cx="2606110" cy="1823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1FCE2C3-DB7F-6700-A129-5FEE05312A95}"/>
              </a:ext>
            </a:extLst>
          </p:cNvPr>
          <p:cNvSpPr>
            <a:spLocks noGrp="1"/>
          </p:cNvSpPr>
          <p:nvPr>
            <p:ph type="sldNum" sz="quarter" idx="12"/>
          </p:nvPr>
        </p:nvSpPr>
        <p:spPr/>
        <p:txBody>
          <a:bodyPr/>
          <a:lstStyle/>
          <a:p>
            <a:fld id="{E0D75695-00FE-4418-BCFD-2D682384719F}" type="slidenum">
              <a:rPr lang="en-US" smtClean="0"/>
              <a:t>12</a:t>
            </a:fld>
            <a:endParaRPr lang="en-US"/>
          </a:p>
        </p:txBody>
      </p:sp>
    </p:spTree>
    <p:extLst>
      <p:ext uri="{BB962C8B-B14F-4D97-AF65-F5344CB8AC3E}">
        <p14:creationId xmlns:p14="http://schemas.microsoft.com/office/powerpoint/2010/main" val="261305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2CDA1D96-F2C4-1A04-01D8-8BFCD70F818D}"/>
              </a:ext>
            </a:extLst>
          </p:cNvPr>
          <p:cNvSpPr/>
          <p:nvPr/>
        </p:nvSpPr>
        <p:spPr>
          <a:xfrm>
            <a:off x="11633200" y="0"/>
            <a:ext cx="5588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Placeholder 4" descr="A person's hands holding a wheelchair symbol&#10;&#10;Description automatically generated">
            <a:extLst>
              <a:ext uri="{FF2B5EF4-FFF2-40B4-BE49-F238E27FC236}">
                <a16:creationId xmlns:a16="http://schemas.microsoft.com/office/drawing/2014/main" id="{C832CE1B-132A-DA5A-E42F-2AAA9BF001C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8" name="TextBox 7">
            <a:extLst>
              <a:ext uri="{FF2B5EF4-FFF2-40B4-BE49-F238E27FC236}">
                <a16:creationId xmlns:a16="http://schemas.microsoft.com/office/drawing/2014/main" id="{460D1F75-10D6-EB6F-6721-E3A29DF7EE45}"/>
              </a:ext>
            </a:extLst>
          </p:cNvPr>
          <p:cNvSpPr txBox="1"/>
          <p:nvPr/>
        </p:nvSpPr>
        <p:spPr>
          <a:xfrm>
            <a:off x="989708" y="4604369"/>
            <a:ext cx="6056063" cy="769441"/>
          </a:xfrm>
          <a:prstGeom prst="rect">
            <a:avLst/>
          </a:prstGeom>
          <a:noFill/>
        </p:spPr>
        <p:txBody>
          <a:bodyPr wrap="square" rtlCol="0">
            <a:spAutoFit/>
          </a:bodyPr>
          <a:lstStyle/>
          <a:p>
            <a:r>
              <a:rPr lang="en-US" altLang="ko-KR" sz="4400" b="1" spc="-150" dirty="0">
                <a:solidFill>
                  <a:schemeClr val="tx2"/>
                </a:solidFill>
                <a:latin typeface="+mj-lt"/>
              </a:rPr>
              <a:t>Asking About Disability</a:t>
            </a:r>
          </a:p>
        </p:txBody>
      </p:sp>
      <p:sp>
        <p:nvSpPr>
          <p:cNvPr id="6" name="TextBox 5">
            <a:extLst>
              <a:ext uri="{FF2B5EF4-FFF2-40B4-BE49-F238E27FC236}">
                <a16:creationId xmlns:a16="http://schemas.microsoft.com/office/drawing/2014/main" id="{4AFC909E-FD6E-003F-1B44-6E2B683411EB}"/>
              </a:ext>
            </a:extLst>
          </p:cNvPr>
          <p:cNvSpPr txBox="1"/>
          <p:nvPr/>
        </p:nvSpPr>
        <p:spPr>
          <a:xfrm>
            <a:off x="7351927" y="842628"/>
            <a:ext cx="3850365" cy="4751301"/>
          </a:xfrm>
          <a:prstGeom prst="rect">
            <a:avLst/>
          </a:prstGeom>
          <a:noFill/>
        </p:spPr>
        <p:txBody>
          <a:bodyPr wrap="square" rtlCol="0">
            <a:spAutoFit/>
          </a:bodyPr>
          <a:lstStyle/>
          <a:p>
            <a:r>
              <a:rPr lang="en-US" sz="2800" dirty="0">
                <a:solidFill>
                  <a:schemeClr val="tx2"/>
                </a:solidFill>
                <a:latin typeface="+mj-lt"/>
              </a:rPr>
              <a:t>Possible Disclosure</a:t>
            </a:r>
          </a:p>
          <a:p>
            <a:r>
              <a:rPr lang="en-US" dirty="0"/>
              <a:t>PRH 1: 1.2, R3(</a:t>
            </a:r>
            <a:r>
              <a:rPr lang="en-US" dirty="0" err="1"/>
              <a:t>a,b</a:t>
            </a:r>
            <a:r>
              <a:rPr lang="en-US" dirty="0"/>
              <a:t>)</a:t>
            </a:r>
          </a:p>
          <a:p>
            <a:endParaRPr lang="en-US" dirty="0"/>
          </a:p>
          <a:p>
            <a:pPr marL="285750" indent="-285750">
              <a:lnSpc>
                <a:spcPct val="109000"/>
              </a:lnSpc>
              <a:buClr>
                <a:srgbClr val="C00000"/>
              </a:buClr>
              <a:buFont typeface="Wingdings" panose="05000000000000000000" pitchFamily="2" charset="2"/>
              <a:buChar char="§"/>
            </a:pPr>
            <a:r>
              <a:rPr lang="en-US" sz="2000" b="1" u="sng" dirty="0">
                <a:latin typeface="+mj-lt"/>
              </a:rPr>
              <a:t>Before</a:t>
            </a:r>
            <a:r>
              <a:rPr lang="en-US" sz="2000" dirty="0">
                <a:latin typeface="+mj-lt"/>
              </a:rPr>
              <a:t> beginning the eligibility requirements process, Admissions Services </a:t>
            </a:r>
            <a:r>
              <a:rPr lang="en-US" sz="2000" b="1" u="sng" dirty="0">
                <a:solidFill>
                  <a:srgbClr val="C00000"/>
                </a:solidFill>
                <a:latin typeface="+mj-lt"/>
              </a:rPr>
              <a:t>must explain to every applicant, and their parent, guardian if a minor, or other representative</a:t>
            </a:r>
            <a:r>
              <a:rPr lang="en-US" sz="2000" dirty="0">
                <a:latin typeface="+mj-lt"/>
              </a:rPr>
              <a:t>, that two of the eligibility requirements questions (those related to age and low-income status) </a:t>
            </a:r>
            <a:r>
              <a:rPr lang="en-US" sz="2000" b="1" dirty="0">
                <a:latin typeface="+mj-lt"/>
              </a:rPr>
              <a:t>may result in answers disclosing that the applicant has a disability</a:t>
            </a:r>
            <a:r>
              <a:rPr lang="en-US" sz="2000" dirty="0">
                <a:latin typeface="+mj-lt"/>
              </a:rPr>
              <a:t>. </a:t>
            </a:r>
          </a:p>
        </p:txBody>
      </p:sp>
      <p:sp>
        <p:nvSpPr>
          <p:cNvPr id="9" name="Slide Number Placeholder 5">
            <a:extLst>
              <a:ext uri="{FF2B5EF4-FFF2-40B4-BE49-F238E27FC236}">
                <a16:creationId xmlns:a16="http://schemas.microsoft.com/office/drawing/2014/main" id="{E5349857-6048-FBF4-5186-099476DD8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13</a:t>
            </a:fld>
            <a:endParaRPr lang="en-US" dirty="0"/>
          </a:p>
        </p:txBody>
      </p:sp>
    </p:spTree>
    <p:extLst>
      <p:ext uri="{BB962C8B-B14F-4D97-AF65-F5344CB8AC3E}">
        <p14:creationId xmlns:p14="http://schemas.microsoft.com/office/powerpoint/2010/main" val="386180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EFADE991-1241-8E2D-08E3-02A9FBE5C083}"/>
              </a:ext>
            </a:extLst>
          </p:cNvPr>
          <p:cNvSpPr/>
          <p:nvPr/>
        </p:nvSpPr>
        <p:spPr>
          <a:xfrm>
            <a:off x="5360894" y="-8143"/>
            <a:ext cx="68311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01590394-4118-CB29-0A55-55A6A117445C}"/>
              </a:ext>
            </a:extLst>
          </p:cNvPr>
          <p:cNvSpPr txBox="1"/>
          <p:nvPr/>
        </p:nvSpPr>
        <p:spPr>
          <a:xfrm>
            <a:off x="7178768" y="438805"/>
            <a:ext cx="4499945" cy="523220"/>
          </a:xfrm>
          <a:prstGeom prst="rect">
            <a:avLst/>
          </a:prstGeom>
          <a:noFill/>
        </p:spPr>
        <p:txBody>
          <a:bodyPr wrap="square" rtlCol="0">
            <a:spAutoFit/>
          </a:bodyPr>
          <a:lstStyle/>
          <a:p>
            <a:r>
              <a:rPr lang="en-US" altLang="ko-KR" sz="2800" b="1" dirty="0">
                <a:solidFill>
                  <a:schemeClr val="accent1">
                    <a:lumMod val="20000"/>
                    <a:lumOff val="80000"/>
                  </a:schemeClr>
                </a:solidFill>
                <a:latin typeface="Arial Narrow" panose="020B0606020202030204" pitchFamily="34" charset="0"/>
              </a:rPr>
              <a:t>At Two Points…</a:t>
            </a:r>
          </a:p>
        </p:txBody>
      </p:sp>
      <p:sp>
        <p:nvSpPr>
          <p:cNvPr id="11" name="TextBox 10">
            <a:extLst>
              <a:ext uri="{FF2B5EF4-FFF2-40B4-BE49-F238E27FC236}">
                <a16:creationId xmlns:a16="http://schemas.microsoft.com/office/drawing/2014/main" id="{F2953E08-29A9-76B6-F13B-CAE902548D69}"/>
              </a:ext>
            </a:extLst>
          </p:cNvPr>
          <p:cNvSpPr txBox="1"/>
          <p:nvPr/>
        </p:nvSpPr>
        <p:spPr>
          <a:xfrm>
            <a:off x="7206711" y="962025"/>
            <a:ext cx="4414507" cy="5262082"/>
          </a:xfrm>
          <a:prstGeom prst="rect">
            <a:avLst/>
          </a:prstGeom>
          <a:noFill/>
        </p:spPr>
        <p:txBody>
          <a:bodyPr wrap="square" rtlCol="0">
            <a:spAutoFit/>
          </a:bodyPr>
          <a:lstStyle/>
          <a:p>
            <a:pPr>
              <a:lnSpc>
                <a:spcPct val="109000"/>
              </a:lnSpc>
              <a:spcBef>
                <a:spcPts val="600"/>
              </a:spcBef>
            </a:pPr>
            <a:r>
              <a:rPr lang="en-US" altLang="ko-KR" sz="2400" dirty="0">
                <a:solidFill>
                  <a:schemeClr val="accent3">
                    <a:lumMod val="20000"/>
                    <a:lumOff val="80000"/>
                  </a:schemeClr>
                </a:solidFill>
                <a:latin typeface="+mj-lt"/>
              </a:rPr>
              <a:t>At two points in the process of determining eligibility; however, Admissions Services may invite an applicant to disclose whether they have a disability: </a:t>
            </a:r>
          </a:p>
          <a:p>
            <a:pPr marL="457200" indent="-457200">
              <a:lnSpc>
                <a:spcPct val="109000"/>
              </a:lnSpc>
              <a:spcBef>
                <a:spcPts val="600"/>
              </a:spcBef>
              <a:buFont typeface="+mj-lt"/>
              <a:buAutoNum type="arabicPeriod"/>
            </a:pPr>
            <a:r>
              <a:rPr lang="en-US" altLang="ko-KR" sz="2000" dirty="0">
                <a:solidFill>
                  <a:schemeClr val="accent3">
                    <a:lumMod val="20000"/>
                    <a:lumOff val="80000"/>
                  </a:schemeClr>
                </a:solidFill>
                <a:latin typeface="+mj-lt"/>
              </a:rPr>
              <a:t>If the applicant is or will be older than 24 years old on the date of enrollment, the maximum age limit may be waived if the applicant is a person with a disability. </a:t>
            </a:r>
          </a:p>
          <a:p>
            <a:pPr marL="457200" indent="-457200">
              <a:lnSpc>
                <a:spcPct val="109000"/>
              </a:lnSpc>
              <a:spcBef>
                <a:spcPts val="600"/>
              </a:spcBef>
              <a:buFont typeface="+mj-lt"/>
              <a:buAutoNum type="arabicPeriod"/>
            </a:pPr>
            <a:r>
              <a:rPr lang="en-US" altLang="ko-KR" sz="2000" dirty="0">
                <a:solidFill>
                  <a:schemeClr val="accent3">
                    <a:lumMod val="20000"/>
                    <a:lumOff val="80000"/>
                  </a:schemeClr>
                </a:solidFill>
                <a:latin typeface="+mj-lt"/>
              </a:rPr>
              <a:t>If the applicant would not meet the low-income requirement unless the applicant is considered a “family of one” because of a disability.</a:t>
            </a:r>
          </a:p>
        </p:txBody>
      </p:sp>
      <p:sp>
        <p:nvSpPr>
          <p:cNvPr id="20" name="TextBox 19">
            <a:extLst>
              <a:ext uri="{FF2B5EF4-FFF2-40B4-BE49-F238E27FC236}">
                <a16:creationId xmlns:a16="http://schemas.microsoft.com/office/drawing/2014/main" id="{46E02FEC-6D4C-E765-404A-11983ABBC7D6}"/>
              </a:ext>
            </a:extLst>
          </p:cNvPr>
          <p:cNvSpPr txBox="1"/>
          <p:nvPr/>
        </p:nvSpPr>
        <p:spPr>
          <a:xfrm>
            <a:off x="845170" y="438805"/>
            <a:ext cx="2895715" cy="1446550"/>
          </a:xfrm>
          <a:prstGeom prst="rect">
            <a:avLst/>
          </a:prstGeom>
          <a:noFill/>
        </p:spPr>
        <p:txBody>
          <a:bodyPr wrap="square" rtlCol="0">
            <a:spAutoFit/>
          </a:bodyPr>
          <a:lstStyle/>
          <a:p>
            <a:r>
              <a:rPr lang="en-US" altLang="ko-KR" sz="4400" spc="-150" dirty="0">
                <a:solidFill>
                  <a:schemeClr val="tx2"/>
                </a:solidFill>
                <a:latin typeface="+mj-lt"/>
              </a:rPr>
              <a:t>Conditionally Enrolled</a:t>
            </a:r>
          </a:p>
        </p:txBody>
      </p:sp>
      <p:sp>
        <p:nvSpPr>
          <p:cNvPr id="3" name="TextBox 2">
            <a:extLst>
              <a:ext uri="{FF2B5EF4-FFF2-40B4-BE49-F238E27FC236}">
                <a16:creationId xmlns:a16="http://schemas.microsoft.com/office/drawing/2014/main" id="{FAAAB50F-2793-E9E3-0BD2-326ACB96E792}"/>
              </a:ext>
            </a:extLst>
          </p:cNvPr>
          <p:cNvSpPr txBox="1"/>
          <p:nvPr/>
        </p:nvSpPr>
        <p:spPr>
          <a:xfrm>
            <a:off x="871037" y="1951930"/>
            <a:ext cx="2761837" cy="3170099"/>
          </a:xfrm>
          <a:prstGeom prst="rect">
            <a:avLst/>
          </a:prstGeom>
          <a:noFill/>
        </p:spPr>
        <p:txBody>
          <a:bodyPr wrap="square">
            <a:spAutoFit/>
          </a:bodyPr>
          <a:lstStyle/>
          <a:p>
            <a:r>
              <a:rPr lang="en-US" sz="2000" dirty="0">
                <a:latin typeface="+mj-lt"/>
              </a:rPr>
              <a:t>In general, Admissions Services </a:t>
            </a:r>
            <a:r>
              <a:rPr lang="en-US" sz="2000" b="1" u="sng" dirty="0">
                <a:latin typeface="+mj-lt"/>
              </a:rPr>
              <a:t>may not ask </a:t>
            </a:r>
            <a:r>
              <a:rPr lang="en-US" sz="2000" dirty="0">
                <a:latin typeface="+mj-lt"/>
              </a:rPr>
              <a:t>whether an applicant is an </a:t>
            </a:r>
            <a:r>
              <a:rPr lang="en-US" sz="2000" b="1" dirty="0">
                <a:solidFill>
                  <a:srgbClr val="C00000"/>
                </a:solidFill>
                <a:latin typeface="+mj-lt"/>
              </a:rPr>
              <a:t>individual with a disability </a:t>
            </a:r>
            <a:r>
              <a:rPr lang="en-US" sz="2000" dirty="0">
                <a:latin typeface="+mj-lt"/>
              </a:rPr>
              <a:t>or about the </a:t>
            </a:r>
            <a:r>
              <a:rPr lang="en-US" sz="2000" b="1" dirty="0">
                <a:solidFill>
                  <a:srgbClr val="C00000"/>
                </a:solidFill>
                <a:latin typeface="+mj-lt"/>
              </a:rPr>
              <a:t>nature and severity of a disability </a:t>
            </a:r>
            <a:r>
              <a:rPr lang="en-US" sz="2000" b="1" u="sng" dirty="0">
                <a:latin typeface="+mj-lt"/>
              </a:rPr>
              <a:t>prior to </a:t>
            </a:r>
            <a:r>
              <a:rPr lang="en-US" sz="2000" dirty="0">
                <a:latin typeface="+mj-lt"/>
              </a:rPr>
              <a:t>conditional enrollment in Job Corps except at two points in the process.</a:t>
            </a:r>
          </a:p>
        </p:txBody>
      </p:sp>
      <p:pic>
        <p:nvPicPr>
          <p:cNvPr id="4" name="Picture Placeholder 3" descr="A person in a blue shirt&#10;&#10;Description automatically generated">
            <a:extLst>
              <a:ext uri="{FF2B5EF4-FFF2-40B4-BE49-F238E27FC236}">
                <a16:creationId xmlns:a16="http://schemas.microsoft.com/office/drawing/2014/main" id="{A3E54534-438A-87AB-7257-910B99FFFD3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659899" y="1321885"/>
            <a:ext cx="3401990" cy="4394590"/>
          </a:xfrm>
        </p:spPr>
      </p:pic>
      <p:sp>
        <p:nvSpPr>
          <p:cNvPr id="6" name="Slide Number Placeholder 5">
            <a:extLst>
              <a:ext uri="{FF2B5EF4-FFF2-40B4-BE49-F238E27FC236}">
                <a16:creationId xmlns:a16="http://schemas.microsoft.com/office/drawing/2014/main" id="{6772D945-5038-BA38-5293-21E528EA5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14</a:t>
            </a:fld>
            <a:endParaRPr lang="en-US" dirty="0"/>
          </a:p>
        </p:txBody>
      </p:sp>
    </p:spTree>
    <p:extLst>
      <p:ext uri="{BB962C8B-B14F-4D97-AF65-F5344CB8AC3E}">
        <p14:creationId xmlns:p14="http://schemas.microsoft.com/office/powerpoint/2010/main" val="43113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0615" y="1671145"/>
            <a:ext cx="5984803" cy="4920724"/>
          </a:xfrm>
        </p:spPr>
        <p:txBody>
          <a:bodyPr>
            <a:normAutofit/>
          </a:bodyPr>
          <a:lstStyle/>
          <a:p>
            <a:pPr>
              <a:lnSpc>
                <a:spcPct val="109000"/>
              </a:lnSpc>
              <a:spcAft>
                <a:spcPts val="0"/>
              </a:spcAft>
            </a:pPr>
            <a:r>
              <a:rPr lang="en-US" dirty="0">
                <a:latin typeface="+mj-lt"/>
              </a:rPr>
              <a:t>The Admissions Services staff should explain to the applicant that when they are asked whether they fall into the category of an individual with a disability, the applicant should select only one of three possible answers:</a:t>
            </a:r>
          </a:p>
          <a:p>
            <a:pPr lvl="1"/>
            <a:r>
              <a:rPr lang="en-US" dirty="0">
                <a:solidFill>
                  <a:srgbClr val="C00000"/>
                </a:solidFill>
                <a:latin typeface="+mj-lt"/>
              </a:rPr>
              <a:t>Yes</a:t>
            </a:r>
            <a:r>
              <a:rPr lang="en-US" dirty="0">
                <a:latin typeface="+mj-lt"/>
              </a:rPr>
              <a:t> </a:t>
            </a:r>
          </a:p>
          <a:p>
            <a:pPr lvl="1"/>
            <a:r>
              <a:rPr lang="en-US" dirty="0">
                <a:solidFill>
                  <a:srgbClr val="C00000"/>
                </a:solidFill>
                <a:latin typeface="+mj-lt"/>
              </a:rPr>
              <a:t>No</a:t>
            </a:r>
            <a:r>
              <a:rPr lang="en-US" dirty="0">
                <a:latin typeface="+mj-lt"/>
              </a:rPr>
              <a:t> </a:t>
            </a:r>
          </a:p>
          <a:p>
            <a:pPr lvl="1"/>
            <a:r>
              <a:rPr lang="en-US" dirty="0">
                <a:solidFill>
                  <a:srgbClr val="C00000"/>
                </a:solidFill>
                <a:latin typeface="+mj-lt"/>
              </a:rPr>
              <a:t>Do not wish to answer</a:t>
            </a:r>
            <a:endParaRPr lang="en-US" dirty="0">
              <a:latin typeface="+mj-lt"/>
            </a:endParaRPr>
          </a:p>
          <a:p>
            <a:endParaRPr lang="en-US" dirty="0"/>
          </a:p>
        </p:txBody>
      </p:sp>
      <p:sp>
        <p:nvSpPr>
          <p:cNvPr id="3" name="Title 2"/>
          <p:cNvSpPr>
            <a:spLocks noGrp="1"/>
          </p:cNvSpPr>
          <p:nvPr>
            <p:ph type="title"/>
          </p:nvPr>
        </p:nvSpPr>
        <p:spPr>
          <a:xfrm>
            <a:off x="1046672" y="410830"/>
            <a:ext cx="10299939" cy="1073122"/>
          </a:xfrm>
        </p:spPr>
        <p:txBody>
          <a:bodyPr>
            <a:noAutofit/>
          </a:bodyPr>
          <a:lstStyle/>
          <a:p>
            <a:r>
              <a:rPr lang="en-US" sz="4400" dirty="0">
                <a:latin typeface="+mj-lt"/>
              </a:rPr>
              <a:t>Response Options to Disability Status-related Questions</a:t>
            </a:r>
          </a:p>
        </p:txBody>
      </p:sp>
      <p:pic>
        <p:nvPicPr>
          <p:cNvPr id="7" name="Picture 6" descr="A person holding a piece of paper&#10;&#10;Description automatically generated">
            <a:extLst>
              <a:ext uri="{FF2B5EF4-FFF2-40B4-BE49-F238E27FC236}">
                <a16:creationId xmlns:a16="http://schemas.microsoft.com/office/drawing/2014/main" id="{2482D75D-46F7-0BD3-E0A5-0D7E238C7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5308" y="1835065"/>
            <a:ext cx="5326692" cy="3551128"/>
          </a:xfrm>
          <a:prstGeom prst="rect">
            <a:avLst/>
          </a:prstGeom>
        </p:spPr>
      </p:pic>
    </p:spTree>
    <p:extLst>
      <p:ext uri="{BB962C8B-B14F-4D97-AF65-F5344CB8AC3E}">
        <p14:creationId xmlns:p14="http://schemas.microsoft.com/office/powerpoint/2010/main" val="175878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EFADE991-1241-8E2D-08E3-02A9FBE5C083}"/>
              </a:ext>
            </a:extLst>
          </p:cNvPr>
          <p:cNvSpPr/>
          <p:nvPr/>
        </p:nvSpPr>
        <p:spPr>
          <a:xfrm>
            <a:off x="0" y="0"/>
            <a:ext cx="68311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01590394-4118-CB29-0A55-55A6A117445C}"/>
              </a:ext>
            </a:extLst>
          </p:cNvPr>
          <p:cNvSpPr txBox="1"/>
          <p:nvPr/>
        </p:nvSpPr>
        <p:spPr>
          <a:xfrm>
            <a:off x="661055" y="728260"/>
            <a:ext cx="4299791" cy="5401479"/>
          </a:xfrm>
          <a:prstGeom prst="rect">
            <a:avLst/>
          </a:prstGeom>
          <a:noFill/>
        </p:spPr>
        <p:txBody>
          <a:bodyPr wrap="square" rtlCol="0">
            <a:spAutoFit/>
          </a:bodyPr>
          <a:lstStyle/>
          <a:p>
            <a:pPr marL="457200" indent="-457200">
              <a:spcBef>
                <a:spcPts val="1200"/>
              </a:spcBef>
              <a:spcAft>
                <a:spcPts val="600"/>
              </a:spcAft>
              <a:buFont typeface="+mj-lt"/>
              <a:buAutoNum type="alphaLcParenR"/>
            </a:pPr>
            <a:r>
              <a:rPr lang="en-US" altLang="ko-KR" sz="2000" dirty="0">
                <a:solidFill>
                  <a:schemeClr val="accent1">
                    <a:lumMod val="20000"/>
                    <a:lumOff val="80000"/>
                  </a:schemeClr>
                </a:solidFill>
                <a:latin typeface="+mj-lt"/>
              </a:rPr>
              <a:t>Providing disability-related information is </a:t>
            </a:r>
            <a:r>
              <a:rPr lang="en-US" altLang="ko-KR" sz="2000" b="1" u="sng" dirty="0">
                <a:solidFill>
                  <a:schemeClr val="accent1">
                    <a:lumMod val="20000"/>
                    <a:lumOff val="80000"/>
                  </a:schemeClr>
                </a:solidFill>
                <a:latin typeface="+mj-lt"/>
              </a:rPr>
              <a:t>voluntary</a:t>
            </a:r>
            <a:r>
              <a:rPr lang="en-US" altLang="ko-KR" sz="2000" dirty="0">
                <a:solidFill>
                  <a:schemeClr val="accent1">
                    <a:lumMod val="20000"/>
                    <a:lumOff val="80000"/>
                  </a:schemeClr>
                </a:solidFill>
                <a:latin typeface="+mj-lt"/>
              </a:rPr>
              <a:t>.</a:t>
            </a:r>
          </a:p>
          <a:p>
            <a:pPr marL="457200" indent="-457200">
              <a:spcBef>
                <a:spcPts val="1200"/>
              </a:spcBef>
              <a:spcAft>
                <a:spcPts val="600"/>
              </a:spcAft>
              <a:buFont typeface="+mj-lt"/>
              <a:buAutoNum type="alphaLcParenR"/>
            </a:pPr>
            <a:r>
              <a:rPr lang="en-US" altLang="ko-KR" sz="2000" dirty="0">
                <a:solidFill>
                  <a:schemeClr val="accent1">
                    <a:lumMod val="20000"/>
                    <a:lumOff val="80000"/>
                  </a:schemeClr>
                </a:solidFill>
                <a:latin typeface="+mj-lt"/>
              </a:rPr>
              <a:t>The information will be </a:t>
            </a:r>
            <a:r>
              <a:rPr lang="en-US" altLang="ko-KR" sz="2000" b="1" u="sng" dirty="0">
                <a:solidFill>
                  <a:schemeClr val="accent1">
                    <a:lumMod val="20000"/>
                    <a:lumOff val="80000"/>
                  </a:schemeClr>
                </a:solidFill>
                <a:latin typeface="+mj-lt"/>
              </a:rPr>
              <a:t>kept confidential</a:t>
            </a:r>
            <a:r>
              <a:rPr lang="en-US" altLang="ko-KR" sz="2000" dirty="0">
                <a:solidFill>
                  <a:schemeClr val="accent1">
                    <a:lumMod val="20000"/>
                    <a:lumOff val="80000"/>
                  </a:schemeClr>
                </a:solidFill>
                <a:latin typeface="+mj-lt"/>
              </a:rPr>
              <a:t> as required by law.</a:t>
            </a:r>
          </a:p>
          <a:p>
            <a:pPr marL="457200" indent="-457200">
              <a:spcBef>
                <a:spcPts val="1200"/>
              </a:spcBef>
              <a:spcAft>
                <a:spcPts val="600"/>
              </a:spcAft>
              <a:buFont typeface="+mj-lt"/>
              <a:buAutoNum type="alphaLcParenR"/>
            </a:pPr>
            <a:r>
              <a:rPr lang="en-US" altLang="ko-KR" sz="2000" dirty="0">
                <a:solidFill>
                  <a:schemeClr val="accent1">
                    <a:lumMod val="20000"/>
                    <a:lumOff val="80000"/>
                  </a:schemeClr>
                </a:solidFill>
                <a:latin typeface="+mj-lt"/>
              </a:rPr>
              <a:t>Declining to disclose whether they have a disability </a:t>
            </a:r>
            <a:r>
              <a:rPr lang="en-US" altLang="ko-KR" sz="2000" b="1" u="sng" dirty="0">
                <a:solidFill>
                  <a:schemeClr val="accent1">
                    <a:lumMod val="20000"/>
                    <a:lumOff val="80000"/>
                  </a:schemeClr>
                </a:solidFill>
                <a:latin typeface="+mj-lt"/>
              </a:rPr>
              <a:t>will not cause the applicant to receive unfavorable treatment</a:t>
            </a:r>
            <a:r>
              <a:rPr lang="en-US" altLang="ko-KR" sz="2000" b="1" dirty="0">
                <a:solidFill>
                  <a:schemeClr val="accent1">
                    <a:lumMod val="20000"/>
                    <a:lumOff val="80000"/>
                  </a:schemeClr>
                </a:solidFill>
                <a:latin typeface="+mj-lt"/>
              </a:rPr>
              <a:t> </a:t>
            </a:r>
            <a:r>
              <a:rPr lang="en-US" altLang="ko-KR" sz="2000" dirty="0">
                <a:solidFill>
                  <a:schemeClr val="accent1">
                    <a:lumMod val="20000"/>
                    <a:lumOff val="80000"/>
                  </a:schemeClr>
                </a:solidFill>
                <a:latin typeface="+mj-lt"/>
              </a:rPr>
              <a:t>(except that if the applicant decides not to disclose, there is a possibility that they will not be found to meet the age requirements and/or qualify as low income).</a:t>
            </a:r>
          </a:p>
          <a:p>
            <a:pPr marL="457200" indent="-457200">
              <a:spcBef>
                <a:spcPts val="1200"/>
              </a:spcBef>
              <a:spcAft>
                <a:spcPts val="600"/>
              </a:spcAft>
              <a:buFont typeface="+mj-lt"/>
              <a:buAutoNum type="alphaLcParenR"/>
            </a:pPr>
            <a:r>
              <a:rPr lang="en-US" altLang="ko-KR" sz="2000" dirty="0">
                <a:solidFill>
                  <a:schemeClr val="accent1">
                    <a:lumMod val="20000"/>
                    <a:lumOff val="80000"/>
                  </a:schemeClr>
                </a:solidFill>
                <a:latin typeface="+mj-lt"/>
              </a:rPr>
              <a:t>The information will be </a:t>
            </a:r>
            <a:r>
              <a:rPr lang="en-US" altLang="ko-KR" sz="2000" b="1" u="sng" dirty="0">
                <a:solidFill>
                  <a:schemeClr val="accent1">
                    <a:lumMod val="20000"/>
                    <a:lumOff val="80000"/>
                  </a:schemeClr>
                </a:solidFill>
                <a:latin typeface="+mj-lt"/>
              </a:rPr>
              <a:t>used only in accordance with the law</a:t>
            </a:r>
            <a:r>
              <a:rPr lang="en-US" altLang="ko-KR" sz="2000" dirty="0">
                <a:solidFill>
                  <a:schemeClr val="accent1">
                    <a:lumMod val="20000"/>
                    <a:lumOff val="80000"/>
                  </a:schemeClr>
                </a:solidFill>
                <a:latin typeface="+mj-lt"/>
              </a:rPr>
              <a:t>.</a:t>
            </a:r>
          </a:p>
        </p:txBody>
      </p:sp>
      <p:sp>
        <p:nvSpPr>
          <p:cNvPr id="20" name="TextBox 19">
            <a:extLst>
              <a:ext uri="{FF2B5EF4-FFF2-40B4-BE49-F238E27FC236}">
                <a16:creationId xmlns:a16="http://schemas.microsoft.com/office/drawing/2014/main" id="{46E02FEC-6D4C-E765-404A-11983ABBC7D6}"/>
              </a:ext>
            </a:extLst>
          </p:cNvPr>
          <p:cNvSpPr txBox="1"/>
          <p:nvPr/>
        </p:nvSpPr>
        <p:spPr>
          <a:xfrm>
            <a:off x="9198762" y="1398747"/>
            <a:ext cx="2283877" cy="1446550"/>
          </a:xfrm>
          <a:prstGeom prst="rect">
            <a:avLst/>
          </a:prstGeom>
          <a:noFill/>
        </p:spPr>
        <p:txBody>
          <a:bodyPr wrap="square" rtlCol="0">
            <a:spAutoFit/>
          </a:bodyPr>
          <a:lstStyle/>
          <a:p>
            <a:r>
              <a:rPr lang="en-US" altLang="ko-KR" sz="4400" spc="-150" dirty="0">
                <a:solidFill>
                  <a:schemeClr val="tx2"/>
                </a:solidFill>
                <a:latin typeface="+mj-lt"/>
              </a:rPr>
              <a:t>Four </a:t>
            </a:r>
          </a:p>
          <a:p>
            <a:r>
              <a:rPr lang="en-US" altLang="ko-KR" sz="4400" spc="-150" dirty="0">
                <a:solidFill>
                  <a:schemeClr val="tx2"/>
                </a:solidFill>
                <a:latin typeface="+mj-lt"/>
              </a:rPr>
              <a:t>Principles</a:t>
            </a:r>
          </a:p>
        </p:txBody>
      </p:sp>
      <p:sp>
        <p:nvSpPr>
          <p:cNvPr id="21" name="직사각형 20">
            <a:extLst>
              <a:ext uri="{FF2B5EF4-FFF2-40B4-BE49-F238E27FC236}">
                <a16:creationId xmlns:a16="http://schemas.microsoft.com/office/drawing/2014/main" id="{1F639380-BE79-315C-D82D-59C23C2E538E}"/>
              </a:ext>
            </a:extLst>
          </p:cNvPr>
          <p:cNvSpPr/>
          <p:nvPr/>
        </p:nvSpPr>
        <p:spPr>
          <a:xfrm>
            <a:off x="12129246" y="0"/>
            <a:ext cx="6275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FAAAB50F-2793-E9E3-0BD2-326ACB96E792}"/>
              </a:ext>
            </a:extLst>
          </p:cNvPr>
          <p:cNvSpPr txBox="1"/>
          <p:nvPr/>
        </p:nvSpPr>
        <p:spPr>
          <a:xfrm>
            <a:off x="9198762" y="2937796"/>
            <a:ext cx="2761837" cy="2246769"/>
          </a:xfrm>
          <a:prstGeom prst="rect">
            <a:avLst/>
          </a:prstGeom>
          <a:noFill/>
        </p:spPr>
        <p:txBody>
          <a:bodyPr wrap="square">
            <a:spAutoFit/>
          </a:bodyPr>
          <a:lstStyle/>
          <a:p>
            <a:r>
              <a:rPr lang="en-US" sz="2000" dirty="0">
                <a:latin typeface="+mj-lt"/>
              </a:rPr>
              <a:t>The Admissions Services staff </a:t>
            </a:r>
            <a:r>
              <a:rPr lang="en-US" sz="2000" b="1" u="sng" dirty="0">
                <a:latin typeface="+mj-lt"/>
              </a:rPr>
              <a:t>must also explain </a:t>
            </a:r>
            <a:r>
              <a:rPr lang="en-US" sz="2000" dirty="0">
                <a:latin typeface="+mj-lt"/>
              </a:rPr>
              <a:t>the </a:t>
            </a:r>
            <a:r>
              <a:rPr lang="en-US" sz="2000" b="1" dirty="0">
                <a:solidFill>
                  <a:srgbClr val="C00000"/>
                </a:solidFill>
                <a:latin typeface="+mj-lt"/>
              </a:rPr>
              <a:t>four principles </a:t>
            </a:r>
            <a:r>
              <a:rPr lang="en-US" sz="2000" dirty="0">
                <a:latin typeface="+mj-lt"/>
              </a:rPr>
              <a:t>that apply to all medical and disability-related questions in Job Corps. See Section 1.2, R3.b.</a:t>
            </a:r>
          </a:p>
        </p:txBody>
      </p:sp>
      <p:pic>
        <p:nvPicPr>
          <p:cNvPr id="29" name="Picture Placeholder 28" descr="A person sitting in a chair with his hand on his chin&#10;&#10;Description automatically generated">
            <a:extLst>
              <a:ext uri="{FF2B5EF4-FFF2-40B4-BE49-F238E27FC236}">
                <a16:creationId xmlns:a16="http://schemas.microsoft.com/office/drawing/2014/main" id="{03D33715-50E8-2CA1-1C1C-00E9751162C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0" name="Slide Number Placeholder 5">
            <a:extLst>
              <a:ext uri="{FF2B5EF4-FFF2-40B4-BE49-F238E27FC236}">
                <a16:creationId xmlns:a16="http://schemas.microsoft.com/office/drawing/2014/main" id="{556023A0-1B97-A62C-A516-067365D24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16</a:t>
            </a:fld>
            <a:endParaRPr lang="en-US" dirty="0"/>
          </a:p>
        </p:txBody>
      </p:sp>
    </p:spTree>
    <p:extLst>
      <p:ext uri="{BB962C8B-B14F-4D97-AF65-F5344CB8AC3E}">
        <p14:creationId xmlns:p14="http://schemas.microsoft.com/office/powerpoint/2010/main" val="327792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9F1E7-1683-E52A-4E9F-74FC130449B6}"/>
              </a:ext>
            </a:extLst>
          </p:cNvPr>
          <p:cNvSpPr>
            <a:spLocks noGrp="1"/>
          </p:cNvSpPr>
          <p:nvPr>
            <p:ph type="title"/>
          </p:nvPr>
        </p:nvSpPr>
        <p:spPr>
          <a:xfrm>
            <a:off x="663879" y="789141"/>
            <a:ext cx="10515600" cy="3363238"/>
          </a:xfrm>
        </p:spPr>
        <p:txBody>
          <a:bodyPr>
            <a:noAutofit/>
          </a:bodyPr>
          <a:lstStyle/>
          <a:p>
            <a:pPr algn="ctr"/>
            <a:r>
              <a:rPr lang="en-US" sz="6600" dirty="0"/>
              <a:t>If the response is </a:t>
            </a:r>
            <a:r>
              <a:rPr lang="en-US" sz="6600" dirty="0">
                <a:solidFill>
                  <a:srgbClr val="C00000"/>
                </a:solidFill>
              </a:rPr>
              <a:t>“yes,” </a:t>
            </a:r>
            <a:r>
              <a:rPr lang="en-US" sz="6600" dirty="0"/>
              <a:t>the center determines if the disability status is valid.</a:t>
            </a:r>
            <a:br>
              <a:rPr lang="en-US" sz="2800" dirty="0"/>
            </a:br>
            <a:endParaRPr lang="en-US" sz="2800" b="0" dirty="0">
              <a:solidFill>
                <a:schemeClr val="tx1"/>
              </a:solidFill>
              <a:latin typeface="+mj-lt"/>
            </a:endParaRPr>
          </a:p>
        </p:txBody>
      </p:sp>
      <p:sp>
        <p:nvSpPr>
          <p:cNvPr id="6" name="TextBox 5">
            <a:extLst>
              <a:ext uri="{FF2B5EF4-FFF2-40B4-BE49-F238E27FC236}">
                <a16:creationId xmlns:a16="http://schemas.microsoft.com/office/drawing/2014/main" id="{5C016B2C-03F4-34EB-AC57-952DBCEAA1DC}"/>
              </a:ext>
            </a:extLst>
          </p:cNvPr>
          <p:cNvSpPr txBox="1"/>
          <p:nvPr/>
        </p:nvSpPr>
        <p:spPr>
          <a:xfrm>
            <a:off x="2179529" y="3980146"/>
            <a:ext cx="3463447" cy="1631216"/>
          </a:xfrm>
          <a:prstGeom prst="rect">
            <a:avLst/>
          </a:prstGeom>
          <a:solidFill>
            <a:schemeClr val="accent1"/>
          </a:solidFill>
        </p:spPr>
        <p:txBody>
          <a:bodyPr wrap="square" rtlCol="0">
            <a:spAutoFit/>
          </a:bodyPr>
          <a:lstStyle/>
          <a:p>
            <a:pPr algn="ctr"/>
            <a:r>
              <a:rPr lang="en-US" sz="2000" b="0" dirty="0">
                <a:solidFill>
                  <a:schemeClr val="bg1"/>
                </a:solidFill>
                <a:latin typeface="+mj-lt"/>
              </a:rPr>
              <a:t>Admissions Services staff </a:t>
            </a:r>
            <a:r>
              <a:rPr lang="en-US" sz="2000" b="1" u="sng" dirty="0">
                <a:solidFill>
                  <a:schemeClr val="bg1"/>
                </a:solidFill>
                <a:latin typeface="+mj-lt"/>
              </a:rPr>
              <a:t>must presume the applicant is eligible </a:t>
            </a:r>
            <a:r>
              <a:rPr lang="en-US" sz="2000" b="0" dirty="0">
                <a:solidFill>
                  <a:schemeClr val="bg1"/>
                </a:solidFill>
                <a:latin typeface="+mj-lt"/>
              </a:rPr>
              <a:t>and proceed to completing the remainder of the eligibility review.</a:t>
            </a:r>
            <a:endParaRPr lang="en-US" sz="2000" dirty="0">
              <a:solidFill>
                <a:schemeClr val="bg1"/>
              </a:solidFill>
            </a:endParaRPr>
          </a:p>
        </p:txBody>
      </p:sp>
      <p:sp>
        <p:nvSpPr>
          <p:cNvPr id="7" name="TextBox 6">
            <a:extLst>
              <a:ext uri="{FF2B5EF4-FFF2-40B4-BE49-F238E27FC236}">
                <a16:creationId xmlns:a16="http://schemas.microsoft.com/office/drawing/2014/main" id="{48037B49-A364-E5D3-8CAA-39C01DAACD16}"/>
              </a:ext>
            </a:extLst>
          </p:cNvPr>
          <p:cNvSpPr txBox="1"/>
          <p:nvPr/>
        </p:nvSpPr>
        <p:spPr>
          <a:xfrm>
            <a:off x="6123140" y="3980146"/>
            <a:ext cx="3463447" cy="1631216"/>
          </a:xfrm>
          <a:prstGeom prst="rect">
            <a:avLst/>
          </a:prstGeom>
          <a:noFill/>
          <a:ln>
            <a:solidFill>
              <a:srgbClr val="0070C0"/>
            </a:solidFill>
          </a:ln>
        </p:spPr>
        <p:txBody>
          <a:bodyPr wrap="square" rtlCol="0">
            <a:spAutoFit/>
          </a:bodyPr>
          <a:lstStyle/>
          <a:p>
            <a:pPr algn="ctr"/>
            <a:r>
              <a:rPr lang="en-US" sz="2000" b="1" u="sng" dirty="0">
                <a:latin typeface="+mj-lt"/>
              </a:rPr>
              <a:t>No other information regarding the disability may be requested or collected</a:t>
            </a:r>
            <a:r>
              <a:rPr lang="en-US" sz="2000" b="1" dirty="0">
                <a:latin typeface="+mj-lt"/>
              </a:rPr>
              <a:t> </a:t>
            </a:r>
            <a:r>
              <a:rPr lang="en-US" sz="2000" b="0" dirty="0">
                <a:latin typeface="+mj-lt"/>
              </a:rPr>
              <a:t>until the applicant is notified that they have been determined to be eligible.</a:t>
            </a:r>
          </a:p>
        </p:txBody>
      </p:sp>
      <p:sp>
        <p:nvSpPr>
          <p:cNvPr id="8" name="Slide Number Placeholder 7">
            <a:extLst>
              <a:ext uri="{FF2B5EF4-FFF2-40B4-BE49-F238E27FC236}">
                <a16:creationId xmlns:a16="http://schemas.microsoft.com/office/drawing/2014/main" id="{F35A154D-5F96-C806-B796-BBCDDBCAF581}"/>
              </a:ext>
            </a:extLst>
          </p:cNvPr>
          <p:cNvSpPr>
            <a:spLocks noGrp="1"/>
          </p:cNvSpPr>
          <p:nvPr>
            <p:ph type="sldNum" sz="quarter" idx="12"/>
          </p:nvPr>
        </p:nvSpPr>
        <p:spPr/>
        <p:txBody>
          <a:bodyPr/>
          <a:lstStyle/>
          <a:p>
            <a:fld id="{E0D75695-00FE-4418-BCFD-2D682384719F}" type="slidenum">
              <a:rPr lang="en-US" smtClean="0"/>
              <a:t>17</a:t>
            </a:fld>
            <a:endParaRPr lang="en-US"/>
          </a:p>
        </p:txBody>
      </p:sp>
    </p:spTree>
    <p:extLst>
      <p:ext uri="{BB962C8B-B14F-4D97-AF65-F5344CB8AC3E}">
        <p14:creationId xmlns:p14="http://schemas.microsoft.com/office/powerpoint/2010/main" val="278833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DC0A8253-3E81-48D4-A387-FCB095FA1D84}"/>
              </a:ext>
            </a:extLst>
          </p:cNvPr>
          <p:cNvSpPr>
            <a:spLocks noGrp="1"/>
          </p:cNvSpPr>
          <p:nvPr>
            <p:ph type="title"/>
          </p:nvPr>
        </p:nvSpPr>
        <p:spPr>
          <a:xfrm>
            <a:off x="406476" y="115112"/>
            <a:ext cx="11449050" cy="896936"/>
          </a:xfrm>
        </p:spPr>
        <p:txBody>
          <a:bodyPr/>
          <a:lstStyle/>
          <a:p>
            <a:r>
              <a:rPr lang="en-US" altLang="ko-KR" sz="4400" spc="0" dirty="0">
                <a:solidFill>
                  <a:schemeClr val="tx2"/>
                </a:solidFill>
              </a:rPr>
              <a:t>Recap of Steps When Asking About Disability</a:t>
            </a:r>
            <a:endParaRPr lang="ko-KR" altLang="en-US" sz="4400" spc="0" dirty="0">
              <a:solidFill>
                <a:schemeClr val="tx2"/>
              </a:solidFill>
            </a:endParaRPr>
          </a:p>
        </p:txBody>
      </p:sp>
      <p:sp>
        <p:nvSpPr>
          <p:cNvPr id="4" name="직사각형 3">
            <a:extLst>
              <a:ext uri="{FF2B5EF4-FFF2-40B4-BE49-F238E27FC236}">
                <a16:creationId xmlns:a16="http://schemas.microsoft.com/office/drawing/2014/main" id="{C7B8F301-3699-4E23-BC1C-FE54E8BFBA1B}"/>
              </a:ext>
            </a:extLst>
          </p:cNvPr>
          <p:cNvSpPr/>
          <p:nvPr/>
        </p:nvSpPr>
        <p:spPr>
          <a:xfrm>
            <a:off x="938831" y="1092163"/>
            <a:ext cx="2009286" cy="490780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rgbClr val="000000"/>
                </a:solidFill>
                <a:latin typeface="Calibri" panose="020F0502020204030204" pitchFamily="34" charset="0"/>
                <a:ea typeface="맑은 고딕"/>
              </a:rPr>
              <a:t>Explain to EVERY applicant that </a:t>
            </a:r>
            <a:r>
              <a:rPr lang="en-US" altLang="ko-KR" b="1" dirty="0">
                <a:solidFill>
                  <a:srgbClr val="000000"/>
                </a:solidFill>
                <a:latin typeface="Calibri" panose="020F0502020204030204" pitchFamily="34" charset="0"/>
                <a:ea typeface="맑은 고딕"/>
              </a:rPr>
              <a:t>t</a:t>
            </a:r>
            <a:r>
              <a:rPr kumimoji="0" lang="en-US" altLang="ko-KR" sz="1800" b="1" i="0" u="none" strike="noStrike" kern="1200" cap="none" spc="0" normalizeH="0" baseline="0" noProof="0" dirty="0">
                <a:ln>
                  <a:noFill/>
                </a:ln>
                <a:solidFill>
                  <a:srgbClr val="000000"/>
                </a:solidFill>
                <a:effectLst/>
                <a:uLnTx/>
                <a:uFillTx/>
                <a:latin typeface="Calibri" panose="020F0502020204030204" pitchFamily="34" charset="0"/>
                <a:ea typeface="맑은 고딕"/>
                <a:cs typeface="+mn-cs"/>
              </a:rPr>
              <a:t>wo of the eligibility requirements </a:t>
            </a:r>
            <a:r>
              <a:rPr kumimoji="0" lang="en-US" altLang="ko-KR" sz="1800" b="0" i="0" u="none" strike="noStrike" kern="1200" cap="none" spc="0" normalizeH="0" baseline="0" noProof="0" dirty="0">
                <a:ln>
                  <a:noFill/>
                </a:ln>
                <a:solidFill>
                  <a:srgbClr val="000000"/>
                </a:solidFill>
                <a:effectLst/>
                <a:uLnTx/>
                <a:uFillTx/>
                <a:latin typeface="Calibri" panose="020F0502020204030204" pitchFamily="34" charset="0"/>
                <a:ea typeface="맑은 고딕"/>
                <a:cs typeface="+mn-cs"/>
              </a:rPr>
              <a:t>questions (those related to age and low-income status) may result in answers disclosing that the applicant has a disability. </a:t>
            </a:r>
            <a:endParaRPr kumimoji="0" lang="ko-KR" altLang="en-US" sz="1800" b="0" i="0" u="none" strike="noStrike" kern="1200" cap="none" spc="0" normalizeH="0" baseline="0" noProof="0" dirty="0">
              <a:ln>
                <a:noFill/>
              </a:ln>
              <a:solidFill>
                <a:srgbClr val="000000"/>
              </a:solidFill>
              <a:effectLst/>
              <a:uLnTx/>
              <a:uFillTx/>
              <a:latin typeface="Calibri" panose="020F0502020204030204" pitchFamily="34" charset="0"/>
              <a:ea typeface="맑은 고딕"/>
              <a:cs typeface="+mn-cs"/>
            </a:endParaRPr>
          </a:p>
        </p:txBody>
      </p:sp>
      <p:sp>
        <p:nvSpPr>
          <p:cNvPr id="7" name="직사각형 6">
            <a:extLst>
              <a:ext uri="{FF2B5EF4-FFF2-40B4-BE49-F238E27FC236}">
                <a16:creationId xmlns:a16="http://schemas.microsoft.com/office/drawing/2014/main" id="{7F215619-3AAD-413E-B524-861D3A0DA781}"/>
              </a:ext>
            </a:extLst>
          </p:cNvPr>
          <p:cNvSpPr/>
          <p:nvPr/>
        </p:nvSpPr>
        <p:spPr>
          <a:xfrm>
            <a:off x="3041040" y="1092162"/>
            <a:ext cx="2007768" cy="49078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600" dirty="0">
              <a:solidFill>
                <a:schemeClr val="bg1"/>
              </a:solidFill>
            </a:endParaRPr>
          </a:p>
          <a:p>
            <a:pPr algn="ctr"/>
            <a:endParaRPr lang="en-US" altLang="ko-KR" sz="1600" dirty="0">
              <a:solidFill>
                <a:schemeClr val="bg1"/>
              </a:solidFill>
            </a:endParaRPr>
          </a:p>
          <a:p>
            <a:endParaRPr lang="en-US" altLang="ko-KR" sz="1600" dirty="0">
              <a:solidFill>
                <a:schemeClr val="bg1"/>
              </a:solidFill>
            </a:endParaRPr>
          </a:p>
          <a:p>
            <a:r>
              <a:rPr lang="en-US" altLang="ko-KR" sz="1600" dirty="0">
                <a:solidFill>
                  <a:schemeClr val="bg1"/>
                </a:solidFill>
              </a:rPr>
              <a:t>Admissions Services may invite an applicant to disclose whether they have a disability if the applicant:</a:t>
            </a:r>
          </a:p>
          <a:p>
            <a:pPr marL="169863" indent="-169863">
              <a:buFont typeface="Wingdings" panose="05000000000000000000" pitchFamily="2" charset="2"/>
              <a:buChar char="§"/>
            </a:pPr>
            <a:r>
              <a:rPr lang="en-US" altLang="ko-KR" sz="1600" dirty="0">
                <a:solidFill>
                  <a:schemeClr val="bg1"/>
                </a:solidFill>
              </a:rPr>
              <a:t>is or will be older than 24 years old on the date of enrollment or</a:t>
            </a:r>
          </a:p>
          <a:p>
            <a:pPr marL="169863" indent="-169863">
              <a:buFont typeface="Wingdings" panose="05000000000000000000" pitchFamily="2" charset="2"/>
              <a:buChar char="§"/>
            </a:pPr>
            <a:r>
              <a:rPr lang="en-US" altLang="ko-KR" sz="1600" dirty="0">
                <a:solidFill>
                  <a:schemeClr val="bg1"/>
                </a:solidFill>
              </a:rPr>
              <a:t>would not meet the low-income requirement unless the applicant is considered a “family of one” because of a disability. </a:t>
            </a:r>
            <a:endParaRPr lang="ko-KR" altLang="en-US" sz="1600" dirty="0">
              <a:solidFill>
                <a:schemeClr val="bg1"/>
              </a:solidFill>
            </a:endParaRPr>
          </a:p>
          <a:p>
            <a:pPr algn="ctr"/>
            <a:endParaRPr lang="ko-KR" altLang="en-US" dirty="0"/>
          </a:p>
        </p:txBody>
      </p:sp>
      <p:sp>
        <p:nvSpPr>
          <p:cNvPr id="10" name="직사각형 9">
            <a:extLst>
              <a:ext uri="{FF2B5EF4-FFF2-40B4-BE49-F238E27FC236}">
                <a16:creationId xmlns:a16="http://schemas.microsoft.com/office/drawing/2014/main" id="{607ED081-EFEC-4C8A-99ED-18F46F96F4E1}"/>
              </a:ext>
            </a:extLst>
          </p:cNvPr>
          <p:cNvSpPr/>
          <p:nvPr/>
        </p:nvSpPr>
        <p:spPr>
          <a:xfrm>
            <a:off x="5127317" y="1091999"/>
            <a:ext cx="2007768" cy="4907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600" dirty="0">
              <a:solidFill>
                <a:schemeClr val="bg1"/>
              </a:solidFill>
            </a:endParaRPr>
          </a:p>
          <a:p>
            <a:r>
              <a:rPr lang="en-US" altLang="ko-KR" dirty="0"/>
              <a:t>Explain the four principles that apply to all medical and disability-related questions in Job Corps. </a:t>
            </a:r>
            <a:endParaRPr lang="en-US" altLang="ko-KR" dirty="0">
              <a:solidFill>
                <a:schemeClr val="bg1"/>
              </a:solidFill>
            </a:endParaRPr>
          </a:p>
        </p:txBody>
      </p:sp>
      <p:sp>
        <p:nvSpPr>
          <p:cNvPr id="13" name="직사각형 22">
            <a:extLst>
              <a:ext uri="{FF2B5EF4-FFF2-40B4-BE49-F238E27FC236}">
                <a16:creationId xmlns:a16="http://schemas.microsoft.com/office/drawing/2014/main" id="{AEAD32F0-8C86-497C-A369-F4113D85B3A3}"/>
              </a:ext>
            </a:extLst>
          </p:cNvPr>
          <p:cNvSpPr>
            <a:spLocks noChangeArrowheads="1"/>
          </p:cNvSpPr>
          <p:nvPr/>
        </p:nvSpPr>
        <p:spPr bwMode="auto">
          <a:xfrm>
            <a:off x="1233278" y="970011"/>
            <a:ext cx="1420392" cy="769441"/>
          </a:xfrm>
          <a:prstGeom prst="rect">
            <a:avLst/>
          </a:prstGeom>
          <a:noFill/>
        </p:spPr>
        <p:txBody>
          <a:bodyPr wrap="square" rtlCol="0">
            <a:spAutoFit/>
          </a:bodyPr>
          <a:lstStyle/>
          <a:p>
            <a:pPr algn="ctr"/>
            <a:r>
              <a:rPr lang="en-US" altLang="ko" sz="4400" dirty="0">
                <a:solidFill>
                  <a:schemeClr val="bg1"/>
                </a:solidFill>
                <a:latin typeface="+mj-lt"/>
              </a:rPr>
              <a:t>01</a:t>
            </a:r>
            <a:endParaRPr lang="en-US" altLang="ko-KR" sz="4400" dirty="0">
              <a:solidFill>
                <a:schemeClr val="bg1"/>
              </a:solidFill>
              <a:latin typeface="+mj-lt"/>
            </a:endParaRPr>
          </a:p>
        </p:txBody>
      </p:sp>
      <p:sp>
        <p:nvSpPr>
          <p:cNvPr id="14" name="직사각형 22">
            <a:extLst>
              <a:ext uri="{FF2B5EF4-FFF2-40B4-BE49-F238E27FC236}">
                <a16:creationId xmlns:a16="http://schemas.microsoft.com/office/drawing/2014/main" id="{4AC13552-9D35-45CD-A9FA-7DD270AE78C5}"/>
              </a:ext>
            </a:extLst>
          </p:cNvPr>
          <p:cNvSpPr>
            <a:spLocks noChangeArrowheads="1"/>
          </p:cNvSpPr>
          <p:nvPr/>
        </p:nvSpPr>
        <p:spPr bwMode="auto">
          <a:xfrm>
            <a:off x="3331991" y="970011"/>
            <a:ext cx="1419319" cy="769441"/>
          </a:xfrm>
          <a:prstGeom prst="rect">
            <a:avLst/>
          </a:prstGeom>
          <a:noFill/>
        </p:spPr>
        <p:txBody>
          <a:bodyPr wrap="square" rtlCol="0">
            <a:spAutoFit/>
          </a:bodyPr>
          <a:lstStyle/>
          <a:p>
            <a:pPr algn="ctr"/>
            <a:r>
              <a:rPr lang="en-US" altLang="ko" sz="4400" dirty="0">
                <a:solidFill>
                  <a:schemeClr val="bg1"/>
                </a:solidFill>
                <a:latin typeface="+mj-lt"/>
              </a:rPr>
              <a:t>02</a:t>
            </a:r>
            <a:endParaRPr lang="en-US" altLang="ko-KR" sz="4400" dirty="0">
              <a:solidFill>
                <a:schemeClr val="bg1"/>
              </a:solidFill>
              <a:latin typeface="+mj-lt"/>
            </a:endParaRPr>
          </a:p>
        </p:txBody>
      </p:sp>
      <p:sp>
        <p:nvSpPr>
          <p:cNvPr id="15" name="직사각형 22">
            <a:extLst>
              <a:ext uri="{FF2B5EF4-FFF2-40B4-BE49-F238E27FC236}">
                <a16:creationId xmlns:a16="http://schemas.microsoft.com/office/drawing/2014/main" id="{C766AF58-F9DE-4DFE-A783-98F456DCED18}"/>
              </a:ext>
            </a:extLst>
          </p:cNvPr>
          <p:cNvSpPr>
            <a:spLocks noChangeArrowheads="1"/>
          </p:cNvSpPr>
          <p:nvPr/>
        </p:nvSpPr>
        <p:spPr bwMode="auto">
          <a:xfrm>
            <a:off x="5421541" y="1013091"/>
            <a:ext cx="1419319" cy="769441"/>
          </a:xfrm>
          <a:prstGeom prst="rect">
            <a:avLst/>
          </a:prstGeom>
          <a:noFill/>
        </p:spPr>
        <p:txBody>
          <a:bodyPr wrap="square" rtlCol="0">
            <a:spAutoFit/>
          </a:bodyPr>
          <a:lstStyle/>
          <a:p>
            <a:pPr algn="ctr"/>
            <a:r>
              <a:rPr lang="en-US" altLang="ko" sz="4400" dirty="0">
                <a:solidFill>
                  <a:schemeClr val="bg1"/>
                </a:solidFill>
                <a:latin typeface="+mj-lt"/>
              </a:rPr>
              <a:t>03</a:t>
            </a:r>
            <a:endParaRPr lang="en-US" altLang="ko-KR" sz="4400" dirty="0">
              <a:solidFill>
                <a:schemeClr val="bg1"/>
              </a:solidFill>
              <a:latin typeface="+mj-lt"/>
            </a:endParaRPr>
          </a:p>
        </p:txBody>
      </p:sp>
      <p:sp>
        <p:nvSpPr>
          <p:cNvPr id="62" name="직사각형 61">
            <a:extLst>
              <a:ext uri="{FF2B5EF4-FFF2-40B4-BE49-F238E27FC236}">
                <a16:creationId xmlns:a16="http://schemas.microsoft.com/office/drawing/2014/main" id="{D0288AF0-6BE0-4E0C-A794-19DF696E8D81}"/>
              </a:ext>
            </a:extLst>
          </p:cNvPr>
          <p:cNvSpPr/>
          <p:nvPr/>
        </p:nvSpPr>
        <p:spPr>
          <a:xfrm>
            <a:off x="7223153" y="1091999"/>
            <a:ext cx="2007768" cy="4907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a:p>
            <a:pPr algn="ctr"/>
            <a:endParaRPr lang="en-US" altLang="ko-KR" dirty="0"/>
          </a:p>
          <a:p>
            <a:pPr algn="ctr"/>
            <a:endParaRPr lang="en-US" altLang="ko-KR" dirty="0"/>
          </a:p>
          <a:p>
            <a:r>
              <a:rPr lang="en-US" altLang="ko-KR" dirty="0"/>
              <a:t>Explain to the applicant that they have the option to respond in 1 of 3 ways: </a:t>
            </a:r>
          </a:p>
          <a:p>
            <a:r>
              <a:rPr lang="en-US" altLang="ko-KR" dirty="0"/>
              <a:t>Yes, No, or Do Not Wish to Answer.</a:t>
            </a:r>
            <a:endParaRPr lang="ko-KR" altLang="en-US" dirty="0"/>
          </a:p>
          <a:p>
            <a:endParaRPr lang="ko-KR" altLang="en-US" dirty="0"/>
          </a:p>
          <a:p>
            <a:pPr algn="ctr"/>
            <a:endParaRPr lang="ko-KR" altLang="en-US" dirty="0"/>
          </a:p>
        </p:txBody>
      </p:sp>
      <p:sp>
        <p:nvSpPr>
          <p:cNvPr id="65" name="직사각형 22">
            <a:extLst>
              <a:ext uri="{FF2B5EF4-FFF2-40B4-BE49-F238E27FC236}">
                <a16:creationId xmlns:a16="http://schemas.microsoft.com/office/drawing/2014/main" id="{FD092654-2B2E-417B-97E6-C1574D6432F2}"/>
              </a:ext>
            </a:extLst>
          </p:cNvPr>
          <p:cNvSpPr>
            <a:spLocks noChangeArrowheads="1"/>
          </p:cNvSpPr>
          <p:nvPr/>
        </p:nvSpPr>
        <p:spPr bwMode="auto">
          <a:xfrm>
            <a:off x="7589237" y="1013090"/>
            <a:ext cx="1419319" cy="769441"/>
          </a:xfrm>
          <a:prstGeom prst="rect">
            <a:avLst/>
          </a:prstGeom>
          <a:noFill/>
        </p:spPr>
        <p:txBody>
          <a:bodyPr wrap="square" rtlCol="0">
            <a:spAutoFit/>
          </a:bodyPr>
          <a:lstStyle/>
          <a:p>
            <a:pPr algn="ctr"/>
            <a:r>
              <a:rPr lang="en-US" altLang="ko" sz="4400" dirty="0">
                <a:solidFill>
                  <a:schemeClr val="bg1"/>
                </a:solidFill>
                <a:latin typeface="+mj-lt"/>
              </a:rPr>
              <a:t>04</a:t>
            </a:r>
            <a:endParaRPr lang="en-US" altLang="ko-KR" sz="4400" dirty="0">
              <a:solidFill>
                <a:schemeClr val="bg1"/>
              </a:solidFill>
              <a:latin typeface="+mj-lt"/>
            </a:endParaRPr>
          </a:p>
        </p:txBody>
      </p:sp>
      <p:sp>
        <p:nvSpPr>
          <p:cNvPr id="24" name="직사각형 23">
            <a:extLst>
              <a:ext uri="{FF2B5EF4-FFF2-40B4-BE49-F238E27FC236}">
                <a16:creationId xmlns:a16="http://schemas.microsoft.com/office/drawing/2014/main" id="{C552E7CB-2562-31E1-E2EE-FA4C1DA66120}"/>
              </a:ext>
            </a:extLst>
          </p:cNvPr>
          <p:cNvSpPr/>
          <p:nvPr/>
        </p:nvSpPr>
        <p:spPr>
          <a:xfrm>
            <a:off x="12129246" y="0"/>
            <a:ext cx="6275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61">
            <a:extLst>
              <a:ext uri="{FF2B5EF4-FFF2-40B4-BE49-F238E27FC236}">
                <a16:creationId xmlns:a16="http://schemas.microsoft.com/office/drawing/2014/main" id="{346B4D8A-1CEA-435D-E985-ED4A4067DFAE}"/>
              </a:ext>
            </a:extLst>
          </p:cNvPr>
          <p:cNvSpPr/>
          <p:nvPr/>
        </p:nvSpPr>
        <p:spPr>
          <a:xfrm>
            <a:off x="9286958" y="1090957"/>
            <a:ext cx="2007768" cy="490796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rPr>
              <a:t>If yes to disability for age or income eligibility, </a:t>
            </a:r>
            <a:r>
              <a:rPr lang="en-US" sz="1800" b="1" u="sng" dirty="0">
                <a:solidFill>
                  <a:schemeClr val="bg1"/>
                </a:solidFill>
              </a:rPr>
              <a:t>presume</a:t>
            </a:r>
            <a:r>
              <a:rPr lang="en-US" sz="1800" b="1" dirty="0">
                <a:solidFill>
                  <a:schemeClr val="bg1"/>
                </a:solidFill>
              </a:rPr>
              <a:t> </a:t>
            </a:r>
            <a:r>
              <a:rPr lang="en-US" sz="1800" dirty="0">
                <a:solidFill>
                  <a:schemeClr val="bg1"/>
                </a:solidFill>
              </a:rPr>
              <a:t>the applicant is eligible.</a:t>
            </a:r>
          </a:p>
        </p:txBody>
      </p:sp>
      <p:sp>
        <p:nvSpPr>
          <p:cNvPr id="17" name="직사각형 22">
            <a:extLst>
              <a:ext uri="{FF2B5EF4-FFF2-40B4-BE49-F238E27FC236}">
                <a16:creationId xmlns:a16="http://schemas.microsoft.com/office/drawing/2014/main" id="{2598941D-5335-669F-6C47-CBBD668C4874}"/>
              </a:ext>
            </a:extLst>
          </p:cNvPr>
          <p:cNvSpPr>
            <a:spLocks noChangeArrowheads="1"/>
          </p:cNvSpPr>
          <p:nvPr/>
        </p:nvSpPr>
        <p:spPr bwMode="auto">
          <a:xfrm>
            <a:off x="9653042" y="1012048"/>
            <a:ext cx="1419319" cy="769441"/>
          </a:xfrm>
          <a:prstGeom prst="rect">
            <a:avLst/>
          </a:prstGeom>
          <a:noFill/>
        </p:spPr>
        <p:txBody>
          <a:bodyPr wrap="square" rtlCol="0">
            <a:spAutoFit/>
          </a:bodyPr>
          <a:lstStyle/>
          <a:p>
            <a:pPr algn="ctr"/>
            <a:r>
              <a:rPr lang="en-US" altLang="ko" sz="4400" dirty="0">
                <a:solidFill>
                  <a:schemeClr val="bg1"/>
                </a:solidFill>
                <a:latin typeface="+mj-lt"/>
              </a:rPr>
              <a:t>05</a:t>
            </a:r>
            <a:endParaRPr lang="en-US" altLang="ko-KR" sz="4400" dirty="0">
              <a:solidFill>
                <a:schemeClr val="bg1"/>
              </a:solidFill>
              <a:latin typeface="+mj-lt"/>
            </a:endParaRPr>
          </a:p>
        </p:txBody>
      </p:sp>
      <p:sp>
        <p:nvSpPr>
          <p:cNvPr id="18" name="TextBox 17">
            <a:extLst>
              <a:ext uri="{FF2B5EF4-FFF2-40B4-BE49-F238E27FC236}">
                <a16:creationId xmlns:a16="http://schemas.microsoft.com/office/drawing/2014/main" id="{F7D8DE1A-5EDA-99E7-4E82-FC4FA4E83F27}"/>
              </a:ext>
            </a:extLst>
          </p:cNvPr>
          <p:cNvSpPr txBox="1"/>
          <p:nvPr/>
        </p:nvSpPr>
        <p:spPr>
          <a:xfrm>
            <a:off x="938831" y="5987441"/>
            <a:ext cx="10355895" cy="646331"/>
          </a:xfrm>
          <a:prstGeom prst="rect">
            <a:avLst/>
          </a:prstGeom>
          <a:solidFill>
            <a:srgbClr val="C00000"/>
          </a:solidFill>
        </p:spPr>
        <p:txBody>
          <a:bodyPr wrap="square" rtlCol="0">
            <a:spAutoFit/>
          </a:bodyPr>
          <a:lstStyle/>
          <a:p>
            <a:pPr marL="914400"/>
            <a:r>
              <a:rPr lang="en-US" dirty="0">
                <a:solidFill>
                  <a:schemeClr val="bg1"/>
                </a:solidFill>
              </a:rPr>
              <a:t>No other information related to the disability can be collected until the individual is conditionally enrolled.</a:t>
            </a:r>
          </a:p>
        </p:txBody>
      </p:sp>
      <p:sp>
        <p:nvSpPr>
          <p:cNvPr id="19" name="직사각형 22">
            <a:extLst>
              <a:ext uri="{FF2B5EF4-FFF2-40B4-BE49-F238E27FC236}">
                <a16:creationId xmlns:a16="http://schemas.microsoft.com/office/drawing/2014/main" id="{392E10EF-9791-8787-4E52-A6E1B21E8C16}"/>
              </a:ext>
            </a:extLst>
          </p:cNvPr>
          <p:cNvSpPr>
            <a:spLocks noChangeArrowheads="1"/>
          </p:cNvSpPr>
          <p:nvPr/>
        </p:nvSpPr>
        <p:spPr bwMode="auto">
          <a:xfrm>
            <a:off x="838200" y="6036129"/>
            <a:ext cx="1150912" cy="523220"/>
          </a:xfrm>
          <a:prstGeom prst="rect">
            <a:avLst/>
          </a:prstGeom>
          <a:noFill/>
        </p:spPr>
        <p:txBody>
          <a:bodyPr wrap="square" rtlCol="0">
            <a:spAutoFit/>
          </a:bodyPr>
          <a:lstStyle/>
          <a:p>
            <a:pPr algn="ctr"/>
            <a:r>
              <a:rPr lang="en-US" altLang="ko" sz="2800" b="1" dirty="0">
                <a:solidFill>
                  <a:schemeClr val="bg1"/>
                </a:solidFill>
                <a:latin typeface="+mj-lt"/>
              </a:rPr>
              <a:t>Note:</a:t>
            </a:r>
            <a:endParaRPr lang="en-US" altLang="ko-KR" sz="2800" b="1" dirty="0">
              <a:solidFill>
                <a:schemeClr val="bg1"/>
              </a:solidFill>
              <a:latin typeface="+mj-lt"/>
            </a:endParaRPr>
          </a:p>
        </p:txBody>
      </p:sp>
      <p:sp>
        <p:nvSpPr>
          <p:cNvPr id="22" name="Slide Number Placeholder 5">
            <a:extLst>
              <a:ext uri="{FF2B5EF4-FFF2-40B4-BE49-F238E27FC236}">
                <a16:creationId xmlns:a16="http://schemas.microsoft.com/office/drawing/2014/main" id="{DDFDA708-D488-22C1-A2F3-C4049C872E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21064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19E1D04-1C93-C8B0-C8F2-E9EDA307C050}"/>
              </a:ext>
            </a:extLst>
          </p:cNvPr>
          <p:cNvSpPr/>
          <p:nvPr/>
        </p:nvSpPr>
        <p:spPr>
          <a:xfrm>
            <a:off x="578915" y="457200"/>
            <a:ext cx="11034169" cy="5940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C3FA4D9A-5719-2ADA-5EDC-B2065775961F}"/>
              </a:ext>
            </a:extLst>
          </p:cNvPr>
          <p:cNvSpPr txBox="1"/>
          <p:nvPr/>
        </p:nvSpPr>
        <p:spPr>
          <a:xfrm>
            <a:off x="905257" y="1698375"/>
            <a:ext cx="5316639" cy="3416320"/>
          </a:xfrm>
          <a:prstGeom prst="rect">
            <a:avLst/>
          </a:prstGeom>
          <a:noFill/>
        </p:spPr>
        <p:txBody>
          <a:bodyPr wrap="square" rtlCol="0">
            <a:spAutoFit/>
          </a:bodyPr>
          <a:lstStyle/>
          <a:p>
            <a:r>
              <a:rPr lang="en-US" altLang="ko-KR" sz="5400" spc="-150" dirty="0">
                <a:solidFill>
                  <a:srgbClr val="32669A"/>
                </a:solidFill>
                <a:latin typeface="+mj-lt"/>
              </a:rPr>
              <a:t>Disability Accommodations within the Admissions Process</a:t>
            </a:r>
          </a:p>
        </p:txBody>
      </p:sp>
      <p:sp>
        <p:nvSpPr>
          <p:cNvPr id="14" name="TextBox 13">
            <a:extLst>
              <a:ext uri="{FF2B5EF4-FFF2-40B4-BE49-F238E27FC236}">
                <a16:creationId xmlns:a16="http://schemas.microsoft.com/office/drawing/2014/main" id="{2C1A2992-CA86-3532-05AF-C76B689ED368}"/>
              </a:ext>
            </a:extLst>
          </p:cNvPr>
          <p:cNvSpPr txBox="1"/>
          <p:nvPr/>
        </p:nvSpPr>
        <p:spPr>
          <a:xfrm>
            <a:off x="794234" y="5259639"/>
            <a:ext cx="4769583" cy="464871"/>
          </a:xfrm>
          <a:prstGeom prst="rect">
            <a:avLst/>
          </a:prstGeom>
          <a:noFill/>
        </p:spPr>
        <p:txBody>
          <a:bodyPr wrap="square" rtlCol="0">
            <a:spAutoFit/>
          </a:bodyPr>
          <a:lstStyle/>
          <a:p>
            <a:pPr algn="ctr">
              <a:lnSpc>
                <a:spcPct val="150000"/>
              </a:lnSpc>
            </a:pPr>
            <a:r>
              <a:rPr lang="en-US" altLang="ko-KR" i="1" dirty="0">
                <a:solidFill>
                  <a:schemeClr val="tx1">
                    <a:lumMod val="65000"/>
                    <a:lumOff val="35000"/>
                  </a:schemeClr>
                </a:solidFill>
              </a:rPr>
              <a:t>Forms 1-05 and 2-03</a:t>
            </a:r>
            <a:endParaRPr lang="ko-KR" altLang="en-US" i="1" dirty="0">
              <a:solidFill>
                <a:schemeClr val="tx1">
                  <a:lumMod val="65000"/>
                  <a:lumOff val="35000"/>
                </a:schemeClr>
              </a:solidFill>
            </a:endParaRPr>
          </a:p>
        </p:txBody>
      </p:sp>
      <p:cxnSp>
        <p:nvCxnSpPr>
          <p:cNvPr id="16" name="직선 연결선 15">
            <a:extLst>
              <a:ext uri="{FF2B5EF4-FFF2-40B4-BE49-F238E27FC236}">
                <a16:creationId xmlns:a16="http://schemas.microsoft.com/office/drawing/2014/main" id="{827A1B1D-8FDF-93CA-6030-7A3CBB110495}"/>
              </a:ext>
            </a:extLst>
          </p:cNvPr>
          <p:cNvCxnSpPr>
            <a:cxnSpLocks/>
          </p:cNvCxnSpPr>
          <p:nvPr/>
        </p:nvCxnSpPr>
        <p:spPr>
          <a:xfrm>
            <a:off x="1041796" y="1646487"/>
            <a:ext cx="14483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person holding paper cut out of a family&#10;&#10;Description automatically generated">
            <a:extLst>
              <a:ext uri="{FF2B5EF4-FFF2-40B4-BE49-F238E27FC236}">
                <a16:creationId xmlns:a16="http://schemas.microsoft.com/office/drawing/2014/main" id="{C80A2CC4-5154-A9BD-F021-0FB150C855A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310313" y="947738"/>
            <a:ext cx="4356100" cy="5449887"/>
          </a:xfrm>
        </p:spPr>
      </p:pic>
      <p:pic>
        <p:nvPicPr>
          <p:cNvPr id="5" name="Graphic 4" descr="Badge with solid fill">
            <a:extLst>
              <a:ext uri="{FF2B5EF4-FFF2-40B4-BE49-F238E27FC236}">
                <a16:creationId xmlns:a16="http://schemas.microsoft.com/office/drawing/2014/main" id="{B64110FF-AB24-B5F2-61DD-FD787665E7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3077" y="957671"/>
            <a:ext cx="685748" cy="685748"/>
          </a:xfrm>
          <a:prstGeom prst="rect">
            <a:avLst/>
          </a:prstGeom>
        </p:spPr>
      </p:pic>
      <p:sp>
        <p:nvSpPr>
          <p:cNvPr id="7" name="Slide Number Placeholder 5">
            <a:extLst>
              <a:ext uri="{FF2B5EF4-FFF2-40B4-BE49-F238E27FC236}">
                <a16:creationId xmlns:a16="http://schemas.microsoft.com/office/drawing/2014/main" id="{DCD6CB03-FB49-344F-FAFF-A7904EA03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54848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2EEBC9-8693-2726-24A2-B5DCC7CF107E}"/>
              </a:ext>
            </a:extLst>
          </p:cNvPr>
          <p:cNvSpPr/>
          <p:nvPr/>
        </p:nvSpPr>
        <p:spPr>
          <a:xfrm>
            <a:off x="0" y="-38685"/>
            <a:ext cx="619000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Off-page Connector 4">
            <a:extLst>
              <a:ext uri="{FF2B5EF4-FFF2-40B4-BE49-F238E27FC236}">
                <a16:creationId xmlns:a16="http://schemas.microsoft.com/office/drawing/2014/main" id="{0F709A1C-BB20-197F-DAB2-FEDF6C0E38A0}"/>
              </a:ext>
            </a:extLst>
          </p:cNvPr>
          <p:cNvSpPr/>
          <p:nvPr/>
        </p:nvSpPr>
        <p:spPr>
          <a:xfrm rot="5400000">
            <a:off x="8982223" y="940192"/>
            <a:ext cx="1519308" cy="4900246"/>
          </a:xfrm>
          <a:prstGeom prst="flowChartOffpageConnector">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standing in front of a group of people&#10;&#10;Description automatically generated">
            <a:extLst>
              <a:ext uri="{FF2B5EF4-FFF2-40B4-BE49-F238E27FC236}">
                <a16:creationId xmlns:a16="http://schemas.microsoft.com/office/drawing/2014/main" id="{C2F37942-F91C-AA98-B08E-1242199A1EF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146074" y="0"/>
            <a:ext cx="6045926" cy="6858000"/>
          </a:xfrm>
        </p:spPr>
      </p:pic>
      <p:sp>
        <p:nvSpPr>
          <p:cNvPr id="2" name="Title 1">
            <a:extLst>
              <a:ext uri="{FF2B5EF4-FFF2-40B4-BE49-F238E27FC236}">
                <a16:creationId xmlns:a16="http://schemas.microsoft.com/office/drawing/2014/main" id="{BABD60C6-2086-3558-C4B3-41C9BCAAD934}"/>
              </a:ext>
            </a:extLst>
          </p:cNvPr>
          <p:cNvSpPr>
            <a:spLocks noGrp="1"/>
          </p:cNvSpPr>
          <p:nvPr>
            <p:ph type="title"/>
          </p:nvPr>
        </p:nvSpPr>
        <p:spPr>
          <a:xfrm>
            <a:off x="9741877" y="5532437"/>
            <a:ext cx="2447925" cy="1325563"/>
          </a:xfrm>
        </p:spPr>
        <p:txBody>
          <a:bodyPr/>
          <a:lstStyle/>
          <a:p>
            <a:pPr algn="ctr"/>
            <a:r>
              <a:rPr lang="en-US" dirty="0">
                <a:solidFill>
                  <a:schemeClr val="bg1"/>
                </a:solidFill>
              </a:rPr>
              <a:t>Agenda</a:t>
            </a:r>
          </a:p>
        </p:txBody>
      </p:sp>
      <p:grpSp>
        <p:nvGrpSpPr>
          <p:cNvPr id="31" name="Group 30">
            <a:extLst>
              <a:ext uri="{FF2B5EF4-FFF2-40B4-BE49-F238E27FC236}">
                <a16:creationId xmlns:a16="http://schemas.microsoft.com/office/drawing/2014/main" id="{5D061D9A-4730-1407-A234-598BB2E9422C}"/>
              </a:ext>
            </a:extLst>
          </p:cNvPr>
          <p:cNvGrpSpPr/>
          <p:nvPr/>
        </p:nvGrpSpPr>
        <p:grpSpPr>
          <a:xfrm>
            <a:off x="550663" y="204108"/>
            <a:ext cx="2316775" cy="2496114"/>
            <a:chOff x="550663" y="512224"/>
            <a:chExt cx="2316775" cy="2496114"/>
          </a:xfrm>
        </p:grpSpPr>
        <p:sp>
          <p:nvSpPr>
            <p:cNvPr id="8" name="TextBox 7">
              <a:extLst>
                <a:ext uri="{FF2B5EF4-FFF2-40B4-BE49-F238E27FC236}">
                  <a16:creationId xmlns:a16="http://schemas.microsoft.com/office/drawing/2014/main" id="{346C837F-321D-FAC0-F074-FE8FF3CD4D63}"/>
                </a:ext>
              </a:extLst>
            </p:cNvPr>
            <p:cNvSpPr txBox="1"/>
            <p:nvPr/>
          </p:nvSpPr>
          <p:spPr>
            <a:xfrm>
              <a:off x="550663" y="1224773"/>
              <a:ext cx="2316775" cy="1783565"/>
            </a:xfrm>
            <a:prstGeom prst="rect">
              <a:avLst/>
            </a:prstGeom>
            <a:noFill/>
          </p:spPr>
          <p:txBody>
            <a:bodyPr wrap="square" rtlCol="0">
              <a:spAutoFit/>
            </a:bodyPr>
            <a:lstStyle/>
            <a:p>
              <a:pPr algn="ctr">
                <a:lnSpc>
                  <a:spcPct val="114000"/>
                </a:lnSpc>
                <a:spcBef>
                  <a:spcPts val="2400"/>
                </a:spcBef>
              </a:pPr>
              <a:r>
                <a:rPr lang="en-US" sz="2000" dirty="0">
                  <a:solidFill>
                    <a:schemeClr val="bg1"/>
                  </a:solidFill>
                </a:rPr>
                <a:t>Effective Communication</a:t>
              </a:r>
            </a:p>
            <a:p>
              <a:pPr algn="ctr">
                <a:lnSpc>
                  <a:spcPct val="114000"/>
                </a:lnSpc>
                <a:spcBef>
                  <a:spcPts val="2400"/>
                </a:spcBef>
              </a:pPr>
              <a:r>
                <a:rPr lang="en-US" sz="2000" dirty="0">
                  <a:solidFill>
                    <a:schemeClr val="bg1"/>
                  </a:solidFill>
                </a:rPr>
                <a:t>Eligibility Process Considerations</a:t>
              </a:r>
            </a:p>
          </p:txBody>
        </p:sp>
        <p:pic>
          <p:nvPicPr>
            <p:cNvPr id="10" name="Graphic 9" descr="Badge 1 with solid fill">
              <a:extLst>
                <a:ext uri="{FF2B5EF4-FFF2-40B4-BE49-F238E27FC236}">
                  <a16:creationId xmlns:a16="http://schemas.microsoft.com/office/drawing/2014/main" id="{A86C598A-C240-F080-4BE8-4616FBDB70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6176" y="512224"/>
              <a:ext cx="685748" cy="685748"/>
            </a:xfrm>
            <a:prstGeom prst="rect">
              <a:avLst/>
            </a:prstGeom>
          </p:spPr>
        </p:pic>
      </p:grpSp>
      <p:grpSp>
        <p:nvGrpSpPr>
          <p:cNvPr id="27" name="Group 26">
            <a:extLst>
              <a:ext uri="{FF2B5EF4-FFF2-40B4-BE49-F238E27FC236}">
                <a16:creationId xmlns:a16="http://schemas.microsoft.com/office/drawing/2014/main" id="{D0B1F8D8-8678-9033-265C-29A857527915}"/>
              </a:ext>
            </a:extLst>
          </p:cNvPr>
          <p:cNvGrpSpPr/>
          <p:nvPr/>
        </p:nvGrpSpPr>
        <p:grpSpPr>
          <a:xfrm>
            <a:off x="3329967" y="204108"/>
            <a:ext cx="2212448" cy="2188338"/>
            <a:chOff x="3296530" y="770645"/>
            <a:chExt cx="2212448" cy="2188338"/>
          </a:xfrm>
        </p:grpSpPr>
        <p:pic>
          <p:nvPicPr>
            <p:cNvPr id="12" name="Graphic 11" descr="Badge with solid fill">
              <a:extLst>
                <a:ext uri="{FF2B5EF4-FFF2-40B4-BE49-F238E27FC236}">
                  <a16:creationId xmlns:a16="http://schemas.microsoft.com/office/drawing/2014/main" id="{C14CB1FB-3662-5489-41E9-39828E9E44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9880" y="770645"/>
              <a:ext cx="685748" cy="685748"/>
            </a:xfrm>
            <a:prstGeom prst="rect">
              <a:avLst/>
            </a:prstGeom>
          </p:spPr>
        </p:pic>
        <p:sp>
          <p:nvSpPr>
            <p:cNvPr id="22" name="TextBox 21">
              <a:extLst>
                <a:ext uri="{FF2B5EF4-FFF2-40B4-BE49-F238E27FC236}">
                  <a16:creationId xmlns:a16="http://schemas.microsoft.com/office/drawing/2014/main" id="{FB7D2673-97FB-674A-0F51-D548E715DF25}"/>
                </a:ext>
              </a:extLst>
            </p:cNvPr>
            <p:cNvSpPr txBox="1"/>
            <p:nvPr/>
          </p:nvSpPr>
          <p:spPr>
            <a:xfrm>
              <a:off x="3296530" y="1483194"/>
              <a:ext cx="2212448" cy="1475789"/>
            </a:xfrm>
            <a:prstGeom prst="rect">
              <a:avLst/>
            </a:prstGeom>
            <a:noFill/>
          </p:spPr>
          <p:txBody>
            <a:bodyPr wrap="square" rtlCol="0">
              <a:spAutoFit/>
            </a:bodyPr>
            <a:lstStyle/>
            <a:p>
              <a:pPr algn="ctr">
                <a:lnSpc>
                  <a:spcPct val="114000"/>
                </a:lnSpc>
                <a:spcBef>
                  <a:spcPts val="2400"/>
                </a:spcBef>
              </a:pPr>
              <a:r>
                <a:rPr lang="en-US" sz="2000" dirty="0">
                  <a:solidFill>
                    <a:schemeClr val="bg1"/>
                  </a:solidFill>
                </a:rPr>
                <a:t>Disability Accommodations within the Admissions Process</a:t>
              </a:r>
            </a:p>
          </p:txBody>
        </p:sp>
      </p:grpSp>
      <p:grpSp>
        <p:nvGrpSpPr>
          <p:cNvPr id="28" name="Group 27">
            <a:extLst>
              <a:ext uri="{FF2B5EF4-FFF2-40B4-BE49-F238E27FC236}">
                <a16:creationId xmlns:a16="http://schemas.microsoft.com/office/drawing/2014/main" id="{53E22120-8D44-699F-DABE-34643C29B460}"/>
              </a:ext>
            </a:extLst>
          </p:cNvPr>
          <p:cNvGrpSpPr/>
          <p:nvPr/>
        </p:nvGrpSpPr>
        <p:grpSpPr>
          <a:xfrm>
            <a:off x="726556" y="2899620"/>
            <a:ext cx="1964989" cy="2267270"/>
            <a:chOff x="749447" y="3535735"/>
            <a:chExt cx="1964989" cy="2267270"/>
          </a:xfrm>
        </p:grpSpPr>
        <p:pic>
          <p:nvPicPr>
            <p:cNvPr id="14" name="Graphic 13" descr="Badge 3 with solid fill">
              <a:extLst>
                <a:ext uri="{FF2B5EF4-FFF2-40B4-BE49-F238E27FC236}">
                  <a16:creationId xmlns:a16="http://schemas.microsoft.com/office/drawing/2014/main" id="{3CF30DEC-E1B8-47E3-86AA-B30AC4FAA5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9067" y="3535735"/>
              <a:ext cx="685748" cy="685748"/>
            </a:xfrm>
            <a:prstGeom prst="rect">
              <a:avLst/>
            </a:prstGeom>
          </p:spPr>
        </p:pic>
        <p:sp>
          <p:nvSpPr>
            <p:cNvPr id="24" name="TextBox 23">
              <a:extLst>
                <a:ext uri="{FF2B5EF4-FFF2-40B4-BE49-F238E27FC236}">
                  <a16:creationId xmlns:a16="http://schemas.microsoft.com/office/drawing/2014/main" id="{974ECC17-F3C1-5F39-CE8E-184F03E7C3EC}"/>
                </a:ext>
              </a:extLst>
            </p:cNvPr>
            <p:cNvSpPr txBox="1"/>
            <p:nvPr/>
          </p:nvSpPr>
          <p:spPr>
            <a:xfrm>
              <a:off x="749447" y="4327216"/>
              <a:ext cx="1964989" cy="1475789"/>
            </a:xfrm>
            <a:prstGeom prst="rect">
              <a:avLst/>
            </a:prstGeom>
            <a:noFill/>
          </p:spPr>
          <p:txBody>
            <a:bodyPr wrap="square" rtlCol="0">
              <a:spAutoFit/>
            </a:bodyPr>
            <a:lstStyle/>
            <a:p>
              <a:pPr algn="ctr">
                <a:lnSpc>
                  <a:spcPct val="114000"/>
                </a:lnSpc>
                <a:spcBef>
                  <a:spcPts val="2400"/>
                </a:spcBef>
              </a:pPr>
              <a:r>
                <a:rPr lang="en-US" sz="2000" dirty="0">
                  <a:solidFill>
                    <a:schemeClr val="bg1"/>
                  </a:solidFill>
                </a:rPr>
                <a:t>Collection of Health and Disability Documentation</a:t>
              </a:r>
            </a:p>
          </p:txBody>
        </p:sp>
      </p:grpSp>
      <p:grpSp>
        <p:nvGrpSpPr>
          <p:cNvPr id="30" name="Group 29">
            <a:extLst>
              <a:ext uri="{FF2B5EF4-FFF2-40B4-BE49-F238E27FC236}">
                <a16:creationId xmlns:a16="http://schemas.microsoft.com/office/drawing/2014/main" id="{A336D999-AE63-1300-DF38-3FBD1A613D88}"/>
              </a:ext>
            </a:extLst>
          </p:cNvPr>
          <p:cNvGrpSpPr/>
          <p:nvPr/>
        </p:nvGrpSpPr>
        <p:grpSpPr>
          <a:xfrm>
            <a:off x="3358395" y="2899620"/>
            <a:ext cx="2155592" cy="2618135"/>
            <a:chOff x="3358395" y="3277314"/>
            <a:chExt cx="2155592" cy="2618135"/>
          </a:xfrm>
        </p:grpSpPr>
        <p:pic>
          <p:nvPicPr>
            <p:cNvPr id="16" name="Graphic 15" descr="Badge 4 with solid fill">
              <a:extLst>
                <a:ext uri="{FF2B5EF4-FFF2-40B4-BE49-F238E27FC236}">
                  <a16:creationId xmlns:a16="http://schemas.microsoft.com/office/drawing/2014/main" id="{3BF067F5-3755-14B0-5EF9-5F4F0AAFB3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93317" y="3277314"/>
              <a:ext cx="685748" cy="685748"/>
            </a:xfrm>
            <a:prstGeom prst="rect">
              <a:avLst/>
            </a:prstGeom>
          </p:spPr>
        </p:pic>
        <p:sp>
          <p:nvSpPr>
            <p:cNvPr id="25" name="TextBox 24">
              <a:extLst>
                <a:ext uri="{FF2B5EF4-FFF2-40B4-BE49-F238E27FC236}">
                  <a16:creationId xmlns:a16="http://schemas.microsoft.com/office/drawing/2014/main" id="{4CD63EF1-D319-44A4-62D3-F031C00992DB}"/>
                </a:ext>
              </a:extLst>
            </p:cNvPr>
            <p:cNvSpPr txBox="1"/>
            <p:nvPr/>
          </p:nvSpPr>
          <p:spPr>
            <a:xfrm>
              <a:off x="3358395" y="4068795"/>
              <a:ext cx="2155592" cy="1826654"/>
            </a:xfrm>
            <a:prstGeom prst="rect">
              <a:avLst/>
            </a:prstGeom>
            <a:noFill/>
          </p:spPr>
          <p:txBody>
            <a:bodyPr wrap="square" rtlCol="0">
              <a:spAutoFit/>
            </a:bodyPr>
            <a:lstStyle/>
            <a:p>
              <a:pPr algn="ctr">
                <a:lnSpc>
                  <a:spcPct val="114000"/>
                </a:lnSpc>
                <a:spcBef>
                  <a:spcPts val="2400"/>
                </a:spcBef>
              </a:pPr>
              <a:r>
                <a:rPr lang="en-US" sz="2000" dirty="0">
                  <a:solidFill>
                    <a:schemeClr val="bg1"/>
                  </a:solidFill>
                </a:rPr>
                <a:t>Center File Review Considerations/ Admissions Services Collaboration</a:t>
              </a:r>
            </a:p>
          </p:txBody>
        </p:sp>
      </p:grpSp>
      <p:grpSp>
        <p:nvGrpSpPr>
          <p:cNvPr id="35" name="Group 34">
            <a:extLst>
              <a:ext uri="{FF2B5EF4-FFF2-40B4-BE49-F238E27FC236}">
                <a16:creationId xmlns:a16="http://schemas.microsoft.com/office/drawing/2014/main" id="{AF21817A-D572-00AA-E242-BA04508B619A}"/>
              </a:ext>
            </a:extLst>
          </p:cNvPr>
          <p:cNvGrpSpPr/>
          <p:nvPr/>
        </p:nvGrpSpPr>
        <p:grpSpPr>
          <a:xfrm>
            <a:off x="1822370" y="5189563"/>
            <a:ext cx="2316775" cy="1140137"/>
            <a:chOff x="1822370" y="5189563"/>
            <a:chExt cx="2316775" cy="1140137"/>
          </a:xfrm>
        </p:grpSpPr>
        <p:pic>
          <p:nvPicPr>
            <p:cNvPr id="33" name="Graphic 32" descr="Badge 5 with solid fill">
              <a:extLst>
                <a:ext uri="{FF2B5EF4-FFF2-40B4-BE49-F238E27FC236}">
                  <a16:creationId xmlns:a16="http://schemas.microsoft.com/office/drawing/2014/main" id="{1B3D5D7B-0E23-22F4-E369-B2F8C95E53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37884" y="5189563"/>
              <a:ext cx="685748" cy="685748"/>
            </a:xfrm>
            <a:prstGeom prst="rect">
              <a:avLst/>
            </a:prstGeom>
          </p:spPr>
        </p:pic>
        <p:sp>
          <p:nvSpPr>
            <p:cNvPr id="34" name="TextBox 33">
              <a:extLst>
                <a:ext uri="{FF2B5EF4-FFF2-40B4-BE49-F238E27FC236}">
                  <a16:creationId xmlns:a16="http://schemas.microsoft.com/office/drawing/2014/main" id="{30BEAFA2-A66B-E022-CE43-AF08CC031031}"/>
                </a:ext>
              </a:extLst>
            </p:cNvPr>
            <p:cNvSpPr txBox="1"/>
            <p:nvPr/>
          </p:nvSpPr>
          <p:spPr>
            <a:xfrm>
              <a:off x="1822370" y="5906507"/>
              <a:ext cx="2316775" cy="423193"/>
            </a:xfrm>
            <a:prstGeom prst="rect">
              <a:avLst/>
            </a:prstGeom>
            <a:noFill/>
          </p:spPr>
          <p:txBody>
            <a:bodyPr wrap="square" rtlCol="0">
              <a:spAutoFit/>
            </a:bodyPr>
            <a:lstStyle/>
            <a:p>
              <a:pPr algn="ctr">
                <a:lnSpc>
                  <a:spcPct val="114000"/>
                </a:lnSpc>
                <a:spcBef>
                  <a:spcPts val="2400"/>
                </a:spcBef>
              </a:pPr>
              <a:r>
                <a:rPr lang="en-US" sz="2000" dirty="0">
                  <a:solidFill>
                    <a:schemeClr val="bg1"/>
                  </a:solidFill>
                </a:rPr>
                <a:t>Reapplications</a:t>
              </a:r>
            </a:p>
          </p:txBody>
        </p:sp>
      </p:grpSp>
      <p:sp>
        <p:nvSpPr>
          <p:cNvPr id="3" name="Slide Number Placeholder 2">
            <a:extLst>
              <a:ext uri="{FF2B5EF4-FFF2-40B4-BE49-F238E27FC236}">
                <a16:creationId xmlns:a16="http://schemas.microsoft.com/office/drawing/2014/main" id="{585C74FB-A69E-3A72-0805-2283603543DC}"/>
              </a:ext>
            </a:extLst>
          </p:cNvPr>
          <p:cNvSpPr>
            <a:spLocks noGrp="1"/>
          </p:cNvSpPr>
          <p:nvPr>
            <p:ph type="sldNum" sz="quarter" idx="12"/>
          </p:nvPr>
        </p:nvSpPr>
        <p:spPr/>
        <p:txBody>
          <a:bodyPr/>
          <a:lstStyle/>
          <a:p>
            <a:fld id="{E0D75695-00FE-4418-BCFD-2D682384719F}"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1262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6259286" y="551543"/>
            <a:ext cx="5094514" cy="553493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nSpc>
                <a:spcPct val="114000"/>
              </a:lnSpc>
              <a:spcBef>
                <a:spcPts val="600"/>
              </a:spcBef>
              <a:buClr>
                <a:schemeClr val="accent1"/>
              </a:buClr>
              <a:buFont typeface="Wingdings" panose="05000000000000000000" pitchFamily="2" charset="2"/>
              <a:buChar char="§"/>
            </a:pPr>
            <a:r>
              <a:rPr lang="en-US" sz="2800" b="1" dirty="0">
                <a:solidFill>
                  <a:schemeClr val="tx1"/>
                </a:solidFill>
                <a:latin typeface="+mj-lt"/>
              </a:rPr>
              <a:t>Terminology Change with PRH Change 22-02:</a:t>
            </a:r>
          </a:p>
          <a:p>
            <a:pPr marL="914400" lvl="1" indent="-457200">
              <a:lnSpc>
                <a:spcPct val="114000"/>
              </a:lnSpc>
              <a:spcBef>
                <a:spcPts val="600"/>
              </a:spcBef>
              <a:buClr>
                <a:schemeClr val="accent1"/>
              </a:buClr>
              <a:buFont typeface="Wingdings" panose="05000000000000000000" pitchFamily="2" charset="2"/>
              <a:buChar char="§"/>
            </a:pPr>
            <a:r>
              <a:rPr lang="en-US" sz="2400" b="1" dirty="0">
                <a:solidFill>
                  <a:schemeClr val="tx1"/>
                </a:solidFill>
                <a:latin typeface="+mj-lt"/>
              </a:rPr>
              <a:t>Changed RA </a:t>
            </a:r>
            <a:r>
              <a:rPr lang="en-US" sz="2400" dirty="0">
                <a:solidFill>
                  <a:schemeClr val="tx1"/>
                </a:solidFill>
                <a:latin typeface="+mj-lt"/>
              </a:rPr>
              <a:t>to </a:t>
            </a:r>
            <a:r>
              <a:rPr lang="en-US" sz="2400" b="1" dirty="0">
                <a:solidFill>
                  <a:schemeClr val="accent1"/>
                </a:solidFill>
                <a:latin typeface="+mj-lt"/>
              </a:rPr>
              <a:t>RA/RM/AAS</a:t>
            </a:r>
            <a:r>
              <a:rPr lang="en-US" sz="2400" dirty="0">
                <a:solidFill>
                  <a:schemeClr val="tx1"/>
                </a:solidFill>
                <a:latin typeface="+mj-lt"/>
              </a:rPr>
              <a:t>: Reasonable Accommodation is no longer a stand-alone term. </a:t>
            </a:r>
          </a:p>
          <a:p>
            <a:pPr marL="1371600" lvl="2" indent="-457200">
              <a:lnSpc>
                <a:spcPct val="114000"/>
              </a:lnSpc>
              <a:spcBef>
                <a:spcPts val="600"/>
              </a:spcBef>
              <a:buClr>
                <a:schemeClr val="accent1"/>
              </a:buClr>
              <a:buFont typeface="Wingdings" panose="05000000000000000000" pitchFamily="2" charset="2"/>
              <a:buChar char="§"/>
            </a:pPr>
            <a:r>
              <a:rPr lang="en-US" sz="2000" dirty="0">
                <a:solidFill>
                  <a:schemeClr val="tx1"/>
                </a:solidFill>
                <a:latin typeface="+mj-lt"/>
              </a:rPr>
              <a:t>When considering accommodation needs, the program must consider reasonable accommodation, reasonable modification in policies, practices or procedures, and auxiliary aids and services (RA/RM/AAS). </a:t>
            </a:r>
          </a:p>
        </p:txBody>
      </p:sp>
      <p:sp>
        <p:nvSpPr>
          <p:cNvPr id="14" name="직사각형 13"/>
          <p:cNvSpPr/>
          <p:nvPr/>
        </p:nvSpPr>
        <p:spPr>
          <a:xfrm>
            <a:off x="544286" y="0"/>
            <a:ext cx="5094514" cy="53678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p:cNvGrpSpPr/>
          <p:nvPr/>
        </p:nvGrpSpPr>
        <p:grpSpPr>
          <a:xfrm>
            <a:off x="1023257" y="3702133"/>
            <a:ext cx="4136572" cy="1113702"/>
            <a:chOff x="5858115" y="1565863"/>
            <a:chExt cx="4136572" cy="1113702"/>
          </a:xfrm>
          <a:solidFill>
            <a:schemeClr val="accent1"/>
          </a:solidFill>
        </p:grpSpPr>
        <p:sp>
          <p:nvSpPr>
            <p:cNvPr id="19" name="직사각형 18"/>
            <p:cNvSpPr/>
            <p:nvPr/>
          </p:nvSpPr>
          <p:spPr>
            <a:xfrm flipH="1">
              <a:off x="5858115" y="1565863"/>
              <a:ext cx="4136572" cy="1113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5858115" y="1768771"/>
              <a:ext cx="4136572" cy="707886"/>
            </a:xfrm>
            <a:prstGeom prst="rect">
              <a:avLst/>
            </a:prstGeom>
            <a:grpFill/>
            <a:ln>
              <a:noFill/>
            </a:ln>
            <a:effectLst/>
          </p:spPr>
          <p:txBody>
            <a:bodyPr wrap="square">
              <a:spAutoFit/>
            </a:bodyPr>
            <a:lstStyle/>
            <a:p>
              <a:pPr algn="ctr"/>
              <a:r>
                <a:rPr lang="en-US" altLang="ko-KR" sz="4000" kern="2000" dirty="0">
                  <a:solidFill>
                    <a:schemeClr val="bg1"/>
                  </a:solidFill>
                  <a:latin typeface="Franklin Gothic Demi Cond" panose="020B0706030402020204" pitchFamily="34" charset="0"/>
                </a:rPr>
                <a:t>RA to RA/RM/AAS</a:t>
              </a:r>
            </a:p>
          </p:txBody>
        </p:sp>
      </p:grpSp>
      <p:sp>
        <p:nvSpPr>
          <p:cNvPr id="17" name="Rectangle 16">
            <a:extLst>
              <a:ext uri="{FF2B5EF4-FFF2-40B4-BE49-F238E27FC236}">
                <a16:creationId xmlns:a16="http://schemas.microsoft.com/office/drawing/2014/main" id="{241718D0-999D-4771-812D-A9D1E32E11AE}"/>
              </a:ext>
            </a:extLst>
          </p:cNvPr>
          <p:cNvSpPr/>
          <p:nvPr/>
        </p:nvSpPr>
        <p:spPr>
          <a:xfrm>
            <a:off x="544287" y="5498497"/>
            <a:ext cx="5094514" cy="305655"/>
          </a:xfrm>
          <a:prstGeom prst="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pc="100" dirty="0">
                <a:solidFill>
                  <a:schemeClr val="bg1"/>
                </a:solidFill>
              </a:rPr>
              <a:t>“Disability Accommodations” (DA) in Short</a:t>
            </a:r>
          </a:p>
        </p:txBody>
      </p:sp>
      <p:sp>
        <p:nvSpPr>
          <p:cNvPr id="9" name="Slide Number Placeholder 3">
            <a:extLst>
              <a:ext uri="{FF2B5EF4-FFF2-40B4-BE49-F238E27FC236}">
                <a16:creationId xmlns:a16="http://schemas.microsoft.com/office/drawing/2014/main" id="{63490EF3-50C8-4F05-B11B-F598FD39DF4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196517-9266-42C6-9DA7-355FB1E68CCB}" type="slidenum">
              <a:rPr lang="en-US" sz="1200" smtClean="0"/>
              <a:pPr algn="r"/>
              <a:t>20</a:t>
            </a:fld>
            <a:endParaRPr lang="en-US" sz="1200" dirty="0"/>
          </a:p>
        </p:txBody>
      </p:sp>
      <p:pic>
        <p:nvPicPr>
          <p:cNvPr id="3" name="Picture 2" descr="A screen shot of a calculator&#10;&#10;Description automatically generated with low confidence">
            <a:extLst>
              <a:ext uri="{FF2B5EF4-FFF2-40B4-BE49-F238E27FC236}">
                <a16:creationId xmlns:a16="http://schemas.microsoft.com/office/drawing/2014/main" id="{EF95223D-8CBA-DA52-AC68-21D210FC7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118" y="328158"/>
            <a:ext cx="2990850" cy="2990850"/>
          </a:xfrm>
          <a:prstGeom prst="rect">
            <a:avLst/>
          </a:prstGeom>
        </p:spPr>
      </p:pic>
    </p:spTree>
    <p:extLst>
      <p:ext uri="{BB962C8B-B14F-4D97-AF65-F5344CB8AC3E}">
        <p14:creationId xmlns:p14="http://schemas.microsoft.com/office/powerpoint/2010/main" val="325481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2CDA1D96-F2C4-1A04-01D8-8BFCD70F818D}"/>
              </a:ext>
            </a:extLst>
          </p:cNvPr>
          <p:cNvSpPr/>
          <p:nvPr/>
        </p:nvSpPr>
        <p:spPr>
          <a:xfrm>
            <a:off x="11633200" y="0"/>
            <a:ext cx="5588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460D1F75-10D6-EB6F-6721-E3A29DF7EE45}"/>
              </a:ext>
            </a:extLst>
          </p:cNvPr>
          <p:cNvSpPr txBox="1"/>
          <p:nvPr/>
        </p:nvSpPr>
        <p:spPr>
          <a:xfrm>
            <a:off x="989708" y="4312454"/>
            <a:ext cx="6056063" cy="1446550"/>
          </a:xfrm>
          <a:prstGeom prst="rect">
            <a:avLst/>
          </a:prstGeom>
          <a:noFill/>
        </p:spPr>
        <p:txBody>
          <a:bodyPr wrap="square" rtlCol="0">
            <a:spAutoFit/>
          </a:bodyPr>
          <a:lstStyle/>
          <a:p>
            <a:r>
              <a:rPr lang="en-US" altLang="ko-KR" sz="4400" spc="-150" dirty="0">
                <a:solidFill>
                  <a:schemeClr val="tx2"/>
                </a:solidFill>
                <a:latin typeface="+mj-lt"/>
              </a:rPr>
              <a:t>Disability Accommodations Request - Admissions</a:t>
            </a:r>
            <a:endParaRPr lang="en-US" altLang="ko-KR" sz="4400" spc="-150" dirty="0">
              <a:solidFill>
                <a:srgbClr val="C00000"/>
              </a:solidFill>
              <a:latin typeface="+mj-lt"/>
            </a:endParaRPr>
          </a:p>
        </p:txBody>
      </p:sp>
      <p:sp>
        <p:nvSpPr>
          <p:cNvPr id="6" name="TextBox 5">
            <a:extLst>
              <a:ext uri="{FF2B5EF4-FFF2-40B4-BE49-F238E27FC236}">
                <a16:creationId xmlns:a16="http://schemas.microsoft.com/office/drawing/2014/main" id="{4AFC909E-FD6E-003F-1B44-6E2B683411EB}"/>
              </a:ext>
            </a:extLst>
          </p:cNvPr>
          <p:cNvSpPr txBox="1"/>
          <p:nvPr/>
        </p:nvSpPr>
        <p:spPr>
          <a:xfrm>
            <a:off x="7351927" y="997501"/>
            <a:ext cx="3850365" cy="5265544"/>
          </a:xfrm>
          <a:prstGeom prst="rect">
            <a:avLst/>
          </a:prstGeom>
          <a:noFill/>
        </p:spPr>
        <p:txBody>
          <a:bodyPr wrap="square" rtlCol="0">
            <a:spAutoFit/>
          </a:bodyPr>
          <a:lstStyle/>
          <a:p>
            <a:r>
              <a:rPr lang="en-US" sz="2800" dirty="0">
                <a:solidFill>
                  <a:schemeClr val="tx2"/>
                </a:solidFill>
                <a:latin typeface="Arial Narrow" panose="020B0606020202030204" pitchFamily="34" charset="0"/>
              </a:rPr>
              <a:t>Applicants with Disabilities Who Request Disability Accommodations</a:t>
            </a:r>
          </a:p>
          <a:p>
            <a:endParaRPr lang="en-US" dirty="0"/>
          </a:p>
          <a:p>
            <a:pPr marL="285750" indent="-285750">
              <a:lnSpc>
                <a:spcPct val="109000"/>
              </a:lnSpc>
              <a:buClr>
                <a:srgbClr val="C00000"/>
              </a:buClr>
              <a:buFont typeface="Wingdings" panose="05000000000000000000" pitchFamily="2" charset="2"/>
              <a:buChar char="§"/>
            </a:pPr>
            <a:r>
              <a:rPr lang="en-US" sz="2400" dirty="0">
                <a:latin typeface="+mj-lt"/>
              </a:rPr>
              <a:t>An applicant may request disability accommodations at any time during the Admissions Process or while enrolled in the Job Corps program. A request may be communicated in any form (i.e., verbally, in writing, etc.).</a:t>
            </a:r>
          </a:p>
        </p:txBody>
      </p:sp>
      <p:pic>
        <p:nvPicPr>
          <p:cNvPr id="7" name="Picture Placeholder 6" descr="A person sitting at a desk typing on a keyboard&#10;&#10;Description automatically generated">
            <a:extLst>
              <a:ext uri="{FF2B5EF4-FFF2-40B4-BE49-F238E27FC236}">
                <a16:creationId xmlns:a16="http://schemas.microsoft.com/office/drawing/2014/main" id="{3DF76F44-00F6-989D-983D-17E91B89928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Slide Number Placeholder 5">
            <a:extLst>
              <a:ext uri="{FF2B5EF4-FFF2-40B4-BE49-F238E27FC236}">
                <a16:creationId xmlns:a16="http://schemas.microsoft.com/office/drawing/2014/main" id="{B3CC7E74-6467-0A51-169C-800A4EBD4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21</a:t>
            </a:fld>
            <a:endParaRPr lang="en-US" dirty="0"/>
          </a:p>
        </p:txBody>
      </p:sp>
    </p:spTree>
    <p:extLst>
      <p:ext uri="{BB962C8B-B14F-4D97-AF65-F5344CB8AC3E}">
        <p14:creationId xmlns:p14="http://schemas.microsoft.com/office/powerpoint/2010/main" val="105978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81C9AC-F194-4365-AF73-339C093543B4}"/>
              </a:ext>
            </a:extLst>
          </p:cNvPr>
          <p:cNvSpPr>
            <a:spLocks noGrp="1"/>
          </p:cNvSpPr>
          <p:nvPr>
            <p:ph type="sldNum" sz="quarter" idx="12"/>
          </p:nvPr>
        </p:nvSpPr>
        <p:spPr/>
        <p:txBody>
          <a:bodyPr vert="horz" lIns="91440" tIns="45720" rIns="91440" bIns="45720" rtlCol="0" anchor="ctr">
            <a:normAutofit/>
          </a:bodyPr>
          <a:lstStyle/>
          <a:p>
            <a:pPr>
              <a:spcAft>
                <a:spcPts val="600"/>
              </a:spcAft>
            </a:pPr>
            <a:fld id="{CC196517-9266-42C6-9DA7-355FB1E68CCB}" type="slidenum">
              <a:rPr lang="en-US"/>
              <a:pPr>
                <a:spcAft>
                  <a:spcPts val="600"/>
                </a:spcAft>
              </a:pPr>
              <a:t>22</a:t>
            </a:fld>
            <a:endParaRPr lang="en-US" dirty="0"/>
          </a:p>
        </p:txBody>
      </p:sp>
      <p:pic>
        <p:nvPicPr>
          <p:cNvPr id="13" name="Picture 12">
            <a:extLst>
              <a:ext uri="{FF2B5EF4-FFF2-40B4-BE49-F238E27FC236}">
                <a16:creationId xmlns:a16="http://schemas.microsoft.com/office/drawing/2014/main" id="{26556F0D-FD03-D83B-05DC-A01E544EE7DA}"/>
              </a:ext>
            </a:extLst>
          </p:cNvPr>
          <p:cNvPicPr>
            <a:picLocks noChangeAspect="1"/>
          </p:cNvPicPr>
          <p:nvPr/>
        </p:nvPicPr>
        <p:blipFill>
          <a:blip r:embed="rId3"/>
          <a:stretch>
            <a:fillRect/>
          </a:stretch>
        </p:blipFill>
        <p:spPr>
          <a:xfrm>
            <a:off x="6566587" y="549079"/>
            <a:ext cx="4874172" cy="4970372"/>
          </a:xfrm>
          <a:prstGeom prst="rect">
            <a:avLst/>
          </a:prstGeom>
        </p:spPr>
      </p:pic>
      <p:pic>
        <p:nvPicPr>
          <p:cNvPr id="3" name="Picture 2">
            <a:extLst>
              <a:ext uri="{FF2B5EF4-FFF2-40B4-BE49-F238E27FC236}">
                <a16:creationId xmlns:a16="http://schemas.microsoft.com/office/drawing/2014/main" id="{37D2FD95-4A5F-6D29-6F5B-14CA27E6304E}"/>
              </a:ext>
            </a:extLst>
          </p:cNvPr>
          <p:cNvPicPr>
            <a:picLocks noChangeAspect="1"/>
          </p:cNvPicPr>
          <p:nvPr/>
        </p:nvPicPr>
        <p:blipFill>
          <a:blip r:embed="rId4"/>
          <a:stretch>
            <a:fillRect/>
          </a:stretch>
        </p:blipFill>
        <p:spPr>
          <a:xfrm>
            <a:off x="957869" y="549079"/>
            <a:ext cx="4295544" cy="5447499"/>
          </a:xfrm>
          <a:prstGeom prst="rect">
            <a:avLst/>
          </a:prstGeom>
        </p:spPr>
      </p:pic>
      <p:cxnSp>
        <p:nvCxnSpPr>
          <p:cNvPr id="5" name="Straight Arrow Connector 4">
            <a:extLst>
              <a:ext uri="{FF2B5EF4-FFF2-40B4-BE49-F238E27FC236}">
                <a16:creationId xmlns:a16="http://schemas.microsoft.com/office/drawing/2014/main" id="{1CF72D16-EFCE-015D-F02A-6A94A15E757F}"/>
              </a:ext>
            </a:extLst>
          </p:cNvPr>
          <p:cNvCxnSpPr>
            <a:cxnSpLocks/>
          </p:cNvCxnSpPr>
          <p:nvPr/>
        </p:nvCxnSpPr>
        <p:spPr>
          <a:xfrm flipH="1" flipV="1">
            <a:off x="4183694" y="931123"/>
            <a:ext cx="569933" cy="1210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C4499D-3E94-3C2A-992F-182AA94E996D}"/>
              </a:ext>
            </a:extLst>
          </p:cNvPr>
          <p:cNvSpPr txBox="1"/>
          <p:nvPr/>
        </p:nvSpPr>
        <p:spPr>
          <a:xfrm>
            <a:off x="1987463" y="5954432"/>
            <a:ext cx="8217074" cy="923330"/>
          </a:xfrm>
          <a:prstGeom prst="rect">
            <a:avLst/>
          </a:prstGeom>
          <a:noFill/>
        </p:spPr>
        <p:txBody>
          <a:bodyPr wrap="square" rtlCol="0">
            <a:spAutoFit/>
          </a:bodyPr>
          <a:lstStyle/>
          <a:p>
            <a:r>
              <a:rPr lang="en-US" i="1" dirty="0">
                <a:solidFill>
                  <a:srgbClr val="C00000"/>
                </a:solidFill>
                <a:latin typeface="+mj-lt"/>
              </a:rPr>
              <a:t>An applicant not completing this form does NOT relieve Job Corps of its obligation to provide disability accommodations if the individual is a person with a disability.</a:t>
            </a:r>
          </a:p>
          <a:p>
            <a:endParaRPr lang="en-US" dirty="0"/>
          </a:p>
        </p:txBody>
      </p:sp>
      <p:sp>
        <p:nvSpPr>
          <p:cNvPr id="11" name="Title 10">
            <a:extLst>
              <a:ext uri="{FF2B5EF4-FFF2-40B4-BE49-F238E27FC236}">
                <a16:creationId xmlns:a16="http://schemas.microsoft.com/office/drawing/2014/main" id="{2D1004E2-F67A-DCD5-DE75-A5B6A2901540}"/>
              </a:ext>
            </a:extLst>
          </p:cNvPr>
          <p:cNvSpPr>
            <a:spLocks noGrp="1"/>
          </p:cNvSpPr>
          <p:nvPr>
            <p:ph type="title"/>
          </p:nvPr>
        </p:nvSpPr>
        <p:spPr>
          <a:xfrm>
            <a:off x="5211008" y="2371483"/>
            <a:ext cx="1498388" cy="1325563"/>
          </a:xfrm>
        </p:spPr>
        <p:txBody>
          <a:bodyPr/>
          <a:lstStyle/>
          <a:p>
            <a:pPr algn="ctr"/>
            <a:r>
              <a:rPr lang="en-US" dirty="0"/>
              <a:t>Form 1-05</a:t>
            </a:r>
          </a:p>
        </p:txBody>
      </p:sp>
    </p:spTree>
    <p:extLst>
      <p:ext uri="{BB962C8B-B14F-4D97-AF65-F5344CB8AC3E}">
        <p14:creationId xmlns:p14="http://schemas.microsoft.com/office/powerpoint/2010/main" val="22424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직사각형 152">
            <a:extLst>
              <a:ext uri="{FF2B5EF4-FFF2-40B4-BE49-F238E27FC236}">
                <a16:creationId xmlns:a16="http://schemas.microsoft.com/office/drawing/2014/main" id="{A451C202-A71A-40AD-9085-00436EF3B021}"/>
              </a:ext>
            </a:extLst>
          </p:cNvPr>
          <p:cNvSpPr/>
          <p:nvPr/>
        </p:nvSpPr>
        <p:spPr>
          <a:xfrm>
            <a:off x="4664612" y="1951745"/>
            <a:ext cx="3264564" cy="2006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5" name="직사각형 154">
            <a:extLst>
              <a:ext uri="{FF2B5EF4-FFF2-40B4-BE49-F238E27FC236}">
                <a16:creationId xmlns:a16="http://schemas.microsoft.com/office/drawing/2014/main" id="{8E5CAAD8-5C97-4E65-B9BE-7E6B1F00A787}"/>
              </a:ext>
            </a:extLst>
          </p:cNvPr>
          <p:cNvSpPr/>
          <p:nvPr/>
        </p:nvSpPr>
        <p:spPr>
          <a:xfrm>
            <a:off x="8207372" y="4205605"/>
            <a:ext cx="3264564" cy="167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2AF29D79-021D-4E6E-8F7B-BFAF14D747F3}"/>
              </a:ext>
            </a:extLst>
          </p:cNvPr>
          <p:cNvSpPr txBox="1"/>
          <p:nvPr/>
        </p:nvSpPr>
        <p:spPr>
          <a:xfrm>
            <a:off x="955545" y="447709"/>
            <a:ext cx="10647345" cy="1446550"/>
          </a:xfrm>
          <a:prstGeom prst="rect">
            <a:avLst/>
          </a:prstGeom>
          <a:noFill/>
        </p:spPr>
        <p:txBody>
          <a:bodyPr wrap="square" rtlCol="0">
            <a:spAutoFit/>
          </a:bodyPr>
          <a:lstStyle/>
          <a:p>
            <a:r>
              <a:rPr lang="en-US" altLang="ko-KR" sz="4400" b="1" dirty="0">
                <a:solidFill>
                  <a:schemeClr val="tx2"/>
                </a:solidFill>
                <a:latin typeface="+mj-lt"/>
              </a:rPr>
              <a:t>Requesting Accommodations in the Admissions Process</a:t>
            </a:r>
            <a:endParaRPr lang="ko-KR" altLang="en-US" sz="4400" b="1" dirty="0">
              <a:solidFill>
                <a:schemeClr val="tx2"/>
              </a:solidFill>
              <a:latin typeface="+mj-lt"/>
            </a:endParaRPr>
          </a:p>
        </p:txBody>
      </p:sp>
      <p:sp>
        <p:nvSpPr>
          <p:cNvPr id="152" name="직사각형 151">
            <a:extLst>
              <a:ext uri="{FF2B5EF4-FFF2-40B4-BE49-F238E27FC236}">
                <a16:creationId xmlns:a16="http://schemas.microsoft.com/office/drawing/2014/main" id="{50289234-611E-4608-A5B3-9ADD7F912DC3}"/>
              </a:ext>
            </a:extLst>
          </p:cNvPr>
          <p:cNvSpPr/>
          <p:nvPr/>
        </p:nvSpPr>
        <p:spPr>
          <a:xfrm>
            <a:off x="1129100" y="1951745"/>
            <a:ext cx="3264564" cy="2006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4" name="직사각형 153">
            <a:extLst>
              <a:ext uri="{FF2B5EF4-FFF2-40B4-BE49-F238E27FC236}">
                <a16:creationId xmlns:a16="http://schemas.microsoft.com/office/drawing/2014/main" id="{762B082F-875E-4A1C-B13F-CA42D20BC42D}"/>
              </a:ext>
            </a:extLst>
          </p:cNvPr>
          <p:cNvSpPr/>
          <p:nvPr/>
        </p:nvSpPr>
        <p:spPr>
          <a:xfrm>
            <a:off x="1129100" y="4205605"/>
            <a:ext cx="6800076" cy="167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6" name="TextBox 165">
            <a:extLst>
              <a:ext uri="{FF2B5EF4-FFF2-40B4-BE49-F238E27FC236}">
                <a16:creationId xmlns:a16="http://schemas.microsoft.com/office/drawing/2014/main" id="{DDDA652B-3583-4522-AC18-E871EFBEDD05}"/>
              </a:ext>
            </a:extLst>
          </p:cNvPr>
          <p:cNvSpPr txBox="1"/>
          <p:nvPr/>
        </p:nvSpPr>
        <p:spPr>
          <a:xfrm>
            <a:off x="1239853" y="2066426"/>
            <a:ext cx="2724397" cy="923330"/>
          </a:xfrm>
          <a:prstGeom prst="rect">
            <a:avLst/>
          </a:prstGeom>
          <a:noFill/>
        </p:spPr>
        <p:txBody>
          <a:bodyPr wrap="square" rtlCol="0">
            <a:spAutoFit/>
          </a:bodyPr>
          <a:lstStyle/>
          <a:p>
            <a:r>
              <a:rPr lang="en-US" altLang="ko-KR" dirty="0">
                <a:solidFill>
                  <a:schemeClr val="bg1"/>
                </a:solidFill>
              </a:rPr>
              <a:t>Must address the applicant’s DA needs </a:t>
            </a:r>
            <a:r>
              <a:rPr lang="en-US" altLang="ko-KR" b="1" u="sng" dirty="0">
                <a:solidFill>
                  <a:schemeClr val="bg1"/>
                </a:solidFill>
              </a:rPr>
              <a:t>immediately</a:t>
            </a:r>
            <a:r>
              <a:rPr lang="en-US" altLang="ko-KR" b="1" dirty="0">
                <a:solidFill>
                  <a:schemeClr val="bg1"/>
                </a:solidFill>
              </a:rPr>
              <a:t>.</a:t>
            </a:r>
            <a:endParaRPr lang="ko-KR" altLang="en-US" b="1" dirty="0">
              <a:solidFill>
                <a:schemeClr val="bg1"/>
              </a:solidFill>
            </a:endParaRPr>
          </a:p>
        </p:txBody>
      </p:sp>
      <p:sp>
        <p:nvSpPr>
          <p:cNvPr id="2" name="직사각형 152">
            <a:extLst>
              <a:ext uri="{FF2B5EF4-FFF2-40B4-BE49-F238E27FC236}">
                <a16:creationId xmlns:a16="http://schemas.microsoft.com/office/drawing/2014/main" id="{1D4C9D77-6353-2983-2E0A-3253536BBB77}"/>
              </a:ext>
            </a:extLst>
          </p:cNvPr>
          <p:cNvSpPr/>
          <p:nvPr/>
        </p:nvSpPr>
        <p:spPr>
          <a:xfrm>
            <a:off x="8207372" y="1951745"/>
            <a:ext cx="3264564" cy="2006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3E2DBA72-AA22-EB38-9625-3FFF2BF98B93}"/>
              </a:ext>
            </a:extLst>
          </p:cNvPr>
          <p:cNvSpPr txBox="1"/>
          <p:nvPr/>
        </p:nvSpPr>
        <p:spPr>
          <a:xfrm>
            <a:off x="4815126" y="2066426"/>
            <a:ext cx="2963536" cy="1754326"/>
          </a:xfrm>
          <a:prstGeom prst="rect">
            <a:avLst/>
          </a:prstGeom>
          <a:noFill/>
        </p:spPr>
        <p:txBody>
          <a:bodyPr wrap="square" rtlCol="0">
            <a:spAutoFit/>
          </a:bodyPr>
          <a:lstStyle/>
          <a:p>
            <a:r>
              <a:rPr lang="en-US" altLang="ko-KR" dirty="0">
                <a:solidFill>
                  <a:schemeClr val="bg1"/>
                </a:solidFill>
              </a:rPr>
              <a:t>Must not begin, or continue with, any part of the admissions process for which the </a:t>
            </a:r>
            <a:r>
              <a:rPr lang="en-US" altLang="ko-KR" b="1" dirty="0">
                <a:solidFill>
                  <a:schemeClr val="bg1"/>
                </a:solidFill>
              </a:rPr>
              <a:t>applicant has requested DA until the DA has been provided</a:t>
            </a:r>
            <a:r>
              <a:rPr lang="en-US" altLang="ko-KR" dirty="0">
                <a:solidFill>
                  <a:schemeClr val="bg1"/>
                </a:solidFill>
              </a:rPr>
              <a:t>. </a:t>
            </a:r>
            <a:endParaRPr lang="ko-KR" altLang="en-US" dirty="0">
              <a:solidFill>
                <a:schemeClr val="bg1"/>
              </a:solidFill>
            </a:endParaRPr>
          </a:p>
        </p:txBody>
      </p:sp>
      <p:sp>
        <p:nvSpPr>
          <p:cNvPr id="7" name="TextBox 6">
            <a:extLst>
              <a:ext uri="{FF2B5EF4-FFF2-40B4-BE49-F238E27FC236}">
                <a16:creationId xmlns:a16="http://schemas.microsoft.com/office/drawing/2014/main" id="{E8B351D9-03B0-BEDE-4538-3C1D4AB996C1}"/>
              </a:ext>
            </a:extLst>
          </p:cNvPr>
          <p:cNvSpPr txBox="1"/>
          <p:nvPr/>
        </p:nvSpPr>
        <p:spPr>
          <a:xfrm>
            <a:off x="8318879" y="2066426"/>
            <a:ext cx="3041551" cy="1754326"/>
          </a:xfrm>
          <a:prstGeom prst="rect">
            <a:avLst/>
          </a:prstGeom>
          <a:noFill/>
        </p:spPr>
        <p:txBody>
          <a:bodyPr wrap="square" rtlCol="0">
            <a:spAutoFit/>
          </a:bodyPr>
          <a:lstStyle/>
          <a:p>
            <a:r>
              <a:rPr lang="en-US" altLang="ko-KR" b="1" u="sng" dirty="0">
                <a:solidFill>
                  <a:schemeClr val="bg1"/>
                </a:solidFill>
              </a:rPr>
              <a:t>Must not ask for any disability-related information </a:t>
            </a:r>
            <a:r>
              <a:rPr lang="en-US" altLang="ko-KR" dirty="0">
                <a:solidFill>
                  <a:schemeClr val="bg1"/>
                </a:solidFill>
              </a:rPr>
              <a:t>except at the times, and under the circumstances, that are described elsewhere in Chapter 1. </a:t>
            </a:r>
          </a:p>
        </p:txBody>
      </p:sp>
      <p:sp>
        <p:nvSpPr>
          <p:cNvPr id="8" name="TextBox 7">
            <a:extLst>
              <a:ext uri="{FF2B5EF4-FFF2-40B4-BE49-F238E27FC236}">
                <a16:creationId xmlns:a16="http://schemas.microsoft.com/office/drawing/2014/main" id="{112E27E5-C692-9E5D-4676-D8A0EED15927}"/>
              </a:ext>
            </a:extLst>
          </p:cNvPr>
          <p:cNvSpPr txBox="1"/>
          <p:nvPr/>
        </p:nvSpPr>
        <p:spPr>
          <a:xfrm>
            <a:off x="1239852" y="4205605"/>
            <a:ext cx="6444182" cy="1200329"/>
          </a:xfrm>
          <a:prstGeom prst="rect">
            <a:avLst/>
          </a:prstGeom>
          <a:noFill/>
        </p:spPr>
        <p:txBody>
          <a:bodyPr wrap="square" rtlCol="0">
            <a:spAutoFit/>
          </a:bodyPr>
          <a:lstStyle/>
          <a:p>
            <a:r>
              <a:rPr lang="en-US" altLang="ko-KR" b="1" u="sng" dirty="0">
                <a:solidFill>
                  <a:schemeClr val="bg1"/>
                </a:solidFill>
              </a:rPr>
              <a:t>Must not take the applicant’s disability into consideration</a:t>
            </a:r>
            <a:r>
              <a:rPr lang="en-US" altLang="ko-KR" b="1" dirty="0">
                <a:solidFill>
                  <a:schemeClr val="bg1"/>
                </a:solidFill>
              </a:rPr>
              <a:t> </a:t>
            </a:r>
            <a:r>
              <a:rPr lang="en-US" altLang="ko-KR" dirty="0">
                <a:solidFill>
                  <a:schemeClr val="bg1"/>
                </a:solidFill>
              </a:rPr>
              <a:t>in determining whether they meet the </a:t>
            </a:r>
            <a:r>
              <a:rPr lang="en-US" altLang="ko-KR" b="1" dirty="0">
                <a:solidFill>
                  <a:schemeClr val="bg1"/>
                </a:solidFill>
              </a:rPr>
              <a:t>eligibility requirements </a:t>
            </a:r>
            <a:r>
              <a:rPr lang="en-US" altLang="ko-KR" dirty="0">
                <a:solidFill>
                  <a:schemeClr val="bg1"/>
                </a:solidFill>
              </a:rPr>
              <a:t>or other factors for enrollment in Job Corps, except as described in Chapter 1, Section 1.2, R3.b. </a:t>
            </a:r>
          </a:p>
        </p:txBody>
      </p:sp>
      <p:sp>
        <p:nvSpPr>
          <p:cNvPr id="11" name="TextBox 10">
            <a:extLst>
              <a:ext uri="{FF2B5EF4-FFF2-40B4-BE49-F238E27FC236}">
                <a16:creationId xmlns:a16="http://schemas.microsoft.com/office/drawing/2014/main" id="{8BDB95D9-2F91-4EC1-1510-C01787B5A49A}"/>
              </a:ext>
            </a:extLst>
          </p:cNvPr>
          <p:cNvSpPr txBox="1"/>
          <p:nvPr/>
        </p:nvSpPr>
        <p:spPr>
          <a:xfrm>
            <a:off x="8357886" y="4205605"/>
            <a:ext cx="2963536" cy="1200329"/>
          </a:xfrm>
          <a:prstGeom prst="rect">
            <a:avLst/>
          </a:prstGeom>
          <a:noFill/>
        </p:spPr>
        <p:txBody>
          <a:bodyPr wrap="square" rtlCol="0">
            <a:spAutoFit/>
          </a:bodyPr>
          <a:lstStyle/>
          <a:p>
            <a:r>
              <a:rPr lang="en-US" altLang="ko-KR" dirty="0">
                <a:solidFill>
                  <a:schemeClr val="bg1"/>
                </a:solidFill>
              </a:rPr>
              <a:t>Must </a:t>
            </a:r>
            <a:r>
              <a:rPr lang="en-US" altLang="ko-KR" b="1" u="sng" dirty="0">
                <a:solidFill>
                  <a:schemeClr val="bg1"/>
                </a:solidFill>
              </a:rPr>
              <a:t>document the request </a:t>
            </a:r>
            <a:r>
              <a:rPr lang="en-US" altLang="ko-KR" dirty="0">
                <a:solidFill>
                  <a:schemeClr val="bg1"/>
                </a:solidFill>
              </a:rPr>
              <a:t>for DA in accordance with Job Corps DA guidelines as described in </a:t>
            </a:r>
            <a:r>
              <a:rPr lang="en-US" altLang="ko-KR" b="1" dirty="0">
                <a:solidFill>
                  <a:schemeClr val="bg1"/>
                </a:solidFill>
              </a:rPr>
              <a:t>Form 1-05</a:t>
            </a:r>
            <a:r>
              <a:rPr lang="en-US" altLang="ko-KR" dirty="0">
                <a:solidFill>
                  <a:schemeClr val="bg1"/>
                </a:solidFill>
              </a:rPr>
              <a:t>.</a:t>
            </a:r>
            <a:endParaRPr lang="ko-KR" altLang="en-US" dirty="0">
              <a:solidFill>
                <a:schemeClr val="bg1"/>
              </a:solidFill>
            </a:endParaRPr>
          </a:p>
        </p:txBody>
      </p:sp>
      <p:pic>
        <p:nvPicPr>
          <p:cNvPr id="13" name="Graphic 12" descr="Badge 1 outline">
            <a:extLst>
              <a:ext uri="{FF2B5EF4-FFF2-40B4-BE49-F238E27FC236}">
                <a16:creationId xmlns:a16="http://schemas.microsoft.com/office/drawing/2014/main" id="{B768B279-E952-F218-941C-6306BDBD75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7460" y="1135142"/>
            <a:ext cx="914400" cy="914400"/>
          </a:xfrm>
          <a:prstGeom prst="rect">
            <a:avLst/>
          </a:prstGeom>
        </p:spPr>
      </p:pic>
      <p:pic>
        <p:nvPicPr>
          <p:cNvPr id="27" name="Graphic 26" descr="Badge outline">
            <a:extLst>
              <a:ext uri="{FF2B5EF4-FFF2-40B4-BE49-F238E27FC236}">
                <a16:creationId xmlns:a16="http://schemas.microsoft.com/office/drawing/2014/main" id="{B3A00A1B-533F-AEA6-F4AD-2545879023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7215" y="1135142"/>
            <a:ext cx="914400" cy="914400"/>
          </a:xfrm>
          <a:prstGeom prst="rect">
            <a:avLst/>
          </a:prstGeom>
        </p:spPr>
      </p:pic>
      <p:pic>
        <p:nvPicPr>
          <p:cNvPr id="29" name="Graphic 28" descr="Badge 3 outline">
            <a:extLst>
              <a:ext uri="{FF2B5EF4-FFF2-40B4-BE49-F238E27FC236}">
                <a16:creationId xmlns:a16="http://schemas.microsoft.com/office/drawing/2014/main" id="{9D67ADC1-8733-6CD1-D660-0A5DBC336C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14736" y="1135142"/>
            <a:ext cx="914400" cy="914400"/>
          </a:xfrm>
          <a:prstGeom prst="rect">
            <a:avLst/>
          </a:prstGeom>
        </p:spPr>
      </p:pic>
      <p:pic>
        <p:nvPicPr>
          <p:cNvPr id="31" name="Graphic 30" descr="Badge 4 outline">
            <a:extLst>
              <a:ext uri="{FF2B5EF4-FFF2-40B4-BE49-F238E27FC236}">
                <a16:creationId xmlns:a16="http://schemas.microsoft.com/office/drawing/2014/main" id="{4CEAE868-8E8D-0327-6EBD-ED872EB2DD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92972" y="5782882"/>
            <a:ext cx="914400" cy="914400"/>
          </a:xfrm>
          <a:prstGeom prst="rect">
            <a:avLst/>
          </a:prstGeom>
        </p:spPr>
      </p:pic>
      <p:pic>
        <p:nvPicPr>
          <p:cNvPr id="33" name="Graphic 32" descr="Badge 5 outline">
            <a:extLst>
              <a:ext uri="{FF2B5EF4-FFF2-40B4-BE49-F238E27FC236}">
                <a16:creationId xmlns:a16="http://schemas.microsoft.com/office/drawing/2014/main" id="{4368886A-F0C4-E6FA-1F10-DE9F9E4E70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14736" y="5782882"/>
            <a:ext cx="914400" cy="914400"/>
          </a:xfrm>
          <a:prstGeom prst="rect">
            <a:avLst/>
          </a:prstGeom>
        </p:spPr>
      </p:pic>
      <p:sp>
        <p:nvSpPr>
          <p:cNvPr id="34" name="Slide Number Placeholder 33">
            <a:extLst>
              <a:ext uri="{FF2B5EF4-FFF2-40B4-BE49-F238E27FC236}">
                <a16:creationId xmlns:a16="http://schemas.microsoft.com/office/drawing/2014/main" id="{7BA88173-BE4F-C426-245B-A8328D3AFE30}"/>
              </a:ext>
            </a:extLst>
          </p:cNvPr>
          <p:cNvSpPr>
            <a:spLocks noGrp="1"/>
          </p:cNvSpPr>
          <p:nvPr>
            <p:ph type="sldNum" sz="quarter" idx="12"/>
          </p:nvPr>
        </p:nvSpPr>
        <p:spPr/>
        <p:txBody>
          <a:bodyPr/>
          <a:lstStyle/>
          <a:p>
            <a:fld id="{14BBF1FE-59D4-47D3-9A70-0EDFA1BC87EC}" type="slidenum">
              <a:rPr lang="ko-KR" altLang="en-US" smtClean="0"/>
              <a:t>23</a:t>
            </a:fld>
            <a:endParaRPr lang="ko-KR" altLang="en-US"/>
          </a:p>
        </p:txBody>
      </p:sp>
    </p:spTree>
    <p:extLst>
      <p:ext uri="{BB962C8B-B14F-4D97-AF65-F5344CB8AC3E}">
        <p14:creationId xmlns:p14="http://schemas.microsoft.com/office/powerpoint/2010/main" val="109419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2CDA1D96-F2C4-1A04-01D8-8BFCD70F818D}"/>
              </a:ext>
            </a:extLst>
          </p:cNvPr>
          <p:cNvSpPr/>
          <p:nvPr/>
        </p:nvSpPr>
        <p:spPr>
          <a:xfrm>
            <a:off x="11633200" y="0"/>
            <a:ext cx="5588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460D1F75-10D6-EB6F-6721-E3A29DF7EE45}"/>
              </a:ext>
            </a:extLst>
          </p:cNvPr>
          <p:cNvSpPr txBox="1"/>
          <p:nvPr/>
        </p:nvSpPr>
        <p:spPr>
          <a:xfrm>
            <a:off x="989708" y="4312454"/>
            <a:ext cx="6056063" cy="2123658"/>
          </a:xfrm>
          <a:prstGeom prst="rect">
            <a:avLst/>
          </a:prstGeom>
          <a:noFill/>
        </p:spPr>
        <p:txBody>
          <a:bodyPr wrap="square" rtlCol="0">
            <a:spAutoFit/>
          </a:bodyPr>
          <a:lstStyle/>
          <a:p>
            <a:r>
              <a:rPr lang="en-US" altLang="ko-KR" sz="4400" spc="-150" dirty="0">
                <a:solidFill>
                  <a:schemeClr val="tx2"/>
                </a:solidFill>
                <a:latin typeface="+mj-lt"/>
              </a:rPr>
              <a:t>Disability Accommodations Request for Participation in the Program</a:t>
            </a:r>
            <a:endParaRPr lang="en-US" altLang="ko-KR" sz="4400" spc="-150" dirty="0">
              <a:solidFill>
                <a:srgbClr val="C00000"/>
              </a:solidFill>
              <a:latin typeface="+mj-lt"/>
            </a:endParaRPr>
          </a:p>
        </p:txBody>
      </p:sp>
      <p:sp>
        <p:nvSpPr>
          <p:cNvPr id="6" name="TextBox 5">
            <a:extLst>
              <a:ext uri="{FF2B5EF4-FFF2-40B4-BE49-F238E27FC236}">
                <a16:creationId xmlns:a16="http://schemas.microsoft.com/office/drawing/2014/main" id="{4AFC909E-FD6E-003F-1B44-6E2B683411EB}"/>
              </a:ext>
            </a:extLst>
          </p:cNvPr>
          <p:cNvSpPr txBox="1"/>
          <p:nvPr/>
        </p:nvSpPr>
        <p:spPr>
          <a:xfrm>
            <a:off x="7351927" y="1176183"/>
            <a:ext cx="3850365" cy="4806316"/>
          </a:xfrm>
          <a:prstGeom prst="rect">
            <a:avLst/>
          </a:prstGeom>
          <a:noFill/>
        </p:spPr>
        <p:txBody>
          <a:bodyPr wrap="square" rtlCol="0">
            <a:spAutoFit/>
          </a:bodyPr>
          <a:lstStyle/>
          <a:p>
            <a:r>
              <a:rPr lang="en-US" sz="2800" dirty="0">
                <a:solidFill>
                  <a:schemeClr val="tx2"/>
                </a:solidFill>
                <a:latin typeface="Arial Narrow" panose="020B0606020202030204" pitchFamily="34" charset="0"/>
              </a:rPr>
              <a:t>Form 2-03</a:t>
            </a:r>
          </a:p>
          <a:p>
            <a:endParaRPr lang="en-US" dirty="0"/>
          </a:p>
          <a:p>
            <a:pPr marL="285750" indent="-285750">
              <a:lnSpc>
                <a:spcPct val="109000"/>
              </a:lnSpc>
              <a:buClr>
                <a:srgbClr val="C00000"/>
              </a:buClr>
              <a:buFont typeface="Wingdings" panose="05000000000000000000" pitchFamily="2" charset="2"/>
              <a:buChar char="§"/>
            </a:pPr>
            <a:r>
              <a:rPr lang="en-US" sz="2400" dirty="0">
                <a:latin typeface="+mj-lt"/>
              </a:rPr>
              <a:t>Applicants may request disability accommodations to participate in the Job Corps program. </a:t>
            </a:r>
          </a:p>
          <a:p>
            <a:pPr marL="285750" indent="-285750">
              <a:lnSpc>
                <a:spcPct val="109000"/>
              </a:lnSpc>
              <a:buClr>
                <a:srgbClr val="C00000"/>
              </a:buClr>
              <a:buFont typeface="Wingdings" panose="05000000000000000000" pitchFamily="2" charset="2"/>
              <a:buChar char="§"/>
            </a:pPr>
            <a:r>
              <a:rPr lang="en-US" sz="2400" dirty="0">
                <a:latin typeface="+mj-lt"/>
              </a:rPr>
              <a:t>The request may be communicated in any format (i.e., orally, in writing, etc.).</a:t>
            </a:r>
          </a:p>
          <a:p>
            <a:pPr marL="285750" indent="-285750">
              <a:lnSpc>
                <a:spcPct val="109000"/>
              </a:lnSpc>
              <a:buClr>
                <a:srgbClr val="C00000"/>
              </a:buClr>
              <a:buFont typeface="Wingdings" panose="05000000000000000000" pitchFamily="2" charset="2"/>
              <a:buChar char="§"/>
            </a:pPr>
            <a:r>
              <a:rPr lang="en-US" sz="2400" dirty="0">
                <a:latin typeface="+mj-lt"/>
              </a:rPr>
              <a:t>The request must be documented on Form 2-03.</a:t>
            </a:r>
          </a:p>
        </p:txBody>
      </p:sp>
      <p:pic>
        <p:nvPicPr>
          <p:cNvPr id="4" name="Picture Placeholder 3" descr="A person sitting on a table painting&#10;&#10;Description automatically generated">
            <a:extLst>
              <a:ext uri="{FF2B5EF4-FFF2-40B4-BE49-F238E27FC236}">
                <a16:creationId xmlns:a16="http://schemas.microsoft.com/office/drawing/2014/main" id="{EED26646-906D-2D41-AA23-8308FBBED3E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Slide Number Placeholder 5">
            <a:extLst>
              <a:ext uri="{FF2B5EF4-FFF2-40B4-BE49-F238E27FC236}">
                <a16:creationId xmlns:a16="http://schemas.microsoft.com/office/drawing/2014/main" id="{21E96919-7A22-C03B-1377-F808A1BFA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24</a:t>
            </a:fld>
            <a:endParaRPr lang="en-US" dirty="0"/>
          </a:p>
        </p:txBody>
      </p:sp>
    </p:spTree>
    <p:extLst>
      <p:ext uri="{BB962C8B-B14F-4D97-AF65-F5344CB8AC3E}">
        <p14:creationId xmlns:p14="http://schemas.microsoft.com/office/powerpoint/2010/main" val="399625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5A69BE-54F5-CC5F-E2E7-7402EE68A00A}"/>
              </a:ext>
            </a:extLst>
          </p:cNvPr>
          <p:cNvSpPr>
            <a:spLocks noGrp="1"/>
          </p:cNvSpPr>
          <p:nvPr>
            <p:ph type="title"/>
          </p:nvPr>
        </p:nvSpPr>
        <p:spPr>
          <a:xfrm>
            <a:off x="838200" y="87855"/>
            <a:ext cx="5221334" cy="1325563"/>
          </a:xfrm>
        </p:spPr>
        <p:txBody>
          <a:bodyPr/>
          <a:lstStyle/>
          <a:p>
            <a:r>
              <a:rPr lang="en-US" dirty="0"/>
              <a:t>Form 2-03</a:t>
            </a:r>
          </a:p>
        </p:txBody>
      </p:sp>
      <p:sp>
        <p:nvSpPr>
          <p:cNvPr id="6" name="Content Placeholder 5">
            <a:extLst>
              <a:ext uri="{FF2B5EF4-FFF2-40B4-BE49-F238E27FC236}">
                <a16:creationId xmlns:a16="http://schemas.microsoft.com/office/drawing/2014/main" id="{5C26276C-7EF3-4513-475B-56D516D87724}"/>
              </a:ext>
            </a:extLst>
          </p:cNvPr>
          <p:cNvSpPr>
            <a:spLocks noGrp="1"/>
          </p:cNvSpPr>
          <p:nvPr>
            <p:ph idx="1"/>
          </p:nvPr>
        </p:nvSpPr>
        <p:spPr>
          <a:xfrm>
            <a:off x="911133" y="1138575"/>
            <a:ext cx="5221334" cy="5397909"/>
          </a:xfrm>
        </p:spPr>
        <p:txBody>
          <a:bodyPr>
            <a:normAutofit fontScale="77500" lnSpcReduction="20000"/>
          </a:bodyPr>
          <a:lstStyle/>
          <a:p>
            <a:pPr>
              <a:lnSpc>
                <a:spcPct val="129000"/>
              </a:lnSpc>
            </a:pPr>
            <a:r>
              <a:rPr lang="en-US" b="1" dirty="0">
                <a:solidFill>
                  <a:srgbClr val="C00000"/>
                </a:solidFill>
              </a:rPr>
              <a:t>Do</a:t>
            </a:r>
            <a:r>
              <a:rPr lang="en-US" dirty="0">
                <a:solidFill>
                  <a:srgbClr val="C00000"/>
                </a:solidFill>
              </a:rPr>
              <a:t> </a:t>
            </a:r>
            <a:r>
              <a:rPr lang="en-US" b="1" dirty="0">
                <a:solidFill>
                  <a:srgbClr val="C00000"/>
                </a:solidFill>
              </a:rPr>
              <a:t>not</a:t>
            </a:r>
            <a:r>
              <a:rPr lang="en-US" dirty="0"/>
              <a:t> ask every applicant to complete Form 2-03.</a:t>
            </a:r>
          </a:p>
          <a:p>
            <a:pPr>
              <a:lnSpc>
                <a:spcPct val="129000"/>
              </a:lnSpc>
            </a:pPr>
            <a:r>
              <a:rPr lang="en-US" b="1" dirty="0">
                <a:solidFill>
                  <a:schemeClr val="tx2"/>
                </a:solidFill>
              </a:rPr>
              <a:t>Do</a:t>
            </a:r>
            <a:r>
              <a:rPr lang="en-US" dirty="0"/>
              <a:t> ask and/or assist those who request disability accommodations or who indicate they may need accommodations to participate in the Job Corps program to complete the request form.</a:t>
            </a:r>
          </a:p>
          <a:p>
            <a:pPr>
              <a:lnSpc>
                <a:spcPct val="129000"/>
              </a:lnSpc>
            </a:pPr>
            <a:r>
              <a:rPr lang="en-US" b="1" dirty="0">
                <a:solidFill>
                  <a:srgbClr val="C00000"/>
                </a:solidFill>
              </a:rPr>
              <a:t>Do</a:t>
            </a:r>
            <a:r>
              <a:rPr lang="en-US" dirty="0"/>
              <a:t> </a:t>
            </a:r>
            <a:r>
              <a:rPr lang="en-US" b="1" dirty="0">
                <a:solidFill>
                  <a:srgbClr val="C00000"/>
                </a:solidFill>
              </a:rPr>
              <a:t>not</a:t>
            </a:r>
            <a:r>
              <a:rPr lang="en-US" dirty="0"/>
              <a:t> use other forms, memos, etc. to document disability accommodation requests.</a:t>
            </a:r>
          </a:p>
          <a:p>
            <a:pPr>
              <a:lnSpc>
                <a:spcPct val="129000"/>
              </a:lnSpc>
            </a:pPr>
            <a:r>
              <a:rPr lang="en-US" b="1" dirty="0">
                <a:solidFill>
                  <a:srgbClr val="C00000"/>
                </a:solidFill>
              </a:rPr>
              <a:t>Do</a:t>
            </a:r>
            <a:r>
              <a:rPr lang="en-US" dirty="0"/>
              <a:t> </a:t>
            </a:r>
            <a:r>
              <a:rPr lang="en-US" b="1" dirty="0">
                <a:solidFill>
                  <a:srgbClr val="C00000"/>
                </a:solidFill>
              </a:rPr>
              <a:t>not</a:t>
            </a:r>
            <a:r>
              <a:rPr lang="en-US" dirty="0"/>
              <a:t> use this form, other forms, memos, etc. to document declines of accommodation.</a:t>
            </a:r>
          </a:p>
        </p:txBody>
      </p:sp>
      <p:pic>
        <p:nvPicPr>
          <p:cNvPr id="8" name="Picture 7">
            <a:extLst>
              <a:ext uri="{FF2B5EF4-FFF2-40B4-BE49-F238E27FC236}">
                <a16:creationId xmlns:a16="http://schemas.microsoft.com/office/drawing/2014/main" id="{EC7767B8-297E-40DD-893E-34C0CD63F830}"/>
              </a:ext>
            </a:extLst>
          </p:cNvPr>
          <p:cNvPicPr>
            <a:picLocks noChangeAspect="1"/>
          </p:cNvPicPr>
          <p:nvPr/>
        </p:nvPicPr>
        <p:blipFill>
          <a:blip r:embed="rId3"/>
          <a:stretch>
            <a:fillRect/>
          </a:stretch>
        </p:blipFill>
        <p:spPr>
          <a:xfrm>
            <a:off x="6132467" y="365125"/>
            <a:ext cx="5439690" cy="5811838"/>
          </a:xfrm>
          <a:prstGeom prst="rect">
            <a:avLst/>
          </a:prstGeom>
          <a:ln>
            <a:solidFill>
              <a:schemeClr val="tx1"/>
            </a:solidFill>
          </a:ln>
        </p:spPr>
      </p:pic>
      <p:sp>
        <p:nvSpPr>
          <p:cNvPr id="9" name="Slide Number Placeholder 8">
            <a:extLst>
              <a:ext uri="{FF2B5EF4-FFF2-40B4-BE49-F238E27FC236}">
                <a16:creationId xmlns:a16="http://schemas.microsoft.com/office/drawing/2014/main" id="{CD337777-2196-1EBB-E725-10FF8DCE206B}"/>
              </a:ext>
            </a:extLst>
          </p:cNvPr>
          <p:cNvSpPr>
            <a:spLocks noGrp="1"/>
          </p:cNvSpPr>
          <p:nvPr>
            <p:ph type="sldNum" sz="quarter" idx="12"/>
          </p:nvPr>
        </p:nvSpPr>
        <p:spPr/>
        <p:txBody>
          <a:bodyPr/>
          <a:lstStyle/>
          <a:p>
            <a:fld id="{E0D75695-00FE-4418-BCFD-2D682384719F}" type="slidenum">
              <a:rPr lang="en-US" smtClean="0"/>
              <a:t>25</a:t>
            </a:fld>
            <a:endParaRPr lang="en-US"/>
          </a:p>
        </p:txBody>
      </p:sp>
    </p:spTree>
    <p:extLst>
      <p:ext uri="{BB962C8B-B14F-4D97-AF65-F5344CB8AC3E}">
        <p14:creationId xmlns:p14="http://schemas.microsoft.com/office/powerpoint/2010/main" val="3746415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1DBBC-ECE5-04B9-1859-5479F02BF6D5}"/>
              </a:ext>
            </a:extLst>
          </p:cNvPr>
          <p:cNvSpPr>
            <a:spLocks noGrp="1"/>
          </p:cNvSpPr>
          <p:nvPr>
            <p:ph type="title"/>
          </p:nvPr>
        </p:nvSpPr>
        <p:spPr/>
        <p:txBody>
          <a:bodyPr>
            <a:normAutofit fontScale="90000"/>
          </a:bodyPr>
          <a:lstStyle/>
          <a:p>
            <a:r>
              <a:rPr lang="en-US" dirty="0"/>
              <a:t>General Do’s and Don’ts for Completing for Documenting DA Requests on Forms 1-05 and 2-03</a:t>
            </a:r>
          </a:p>
        </p:txBody>
      </p:sp>
      <p:sp>
        <p:nvSpPr>
          <p:cNvPr id="4" name="Content Placeholder 3">
            <a:extLst>
              <a:ext uri="{FF2B5EF4-FFF2-40B4-BE49-F238E27FC236}">
                <a16:creationId xmlns:a16="http://schemas.microsoft.com/office/drawing/2014/main" id="{955368D2-1352-283F-4CCB-CE8E21DF4642}"/>
              </a:ext>
            </a:extLst>
          </p:cNvPr>
          <p:cNvSpPr>
            <a:spLocks noGrp="1"/>
          </p:cNvSpPr>
          <p:nvPr>
            <p:ph idx="1"/>
          </p:nvPr>
        </p:nvSpPr>
        <p:spPr>
          <a:xfrm>
            <a:off x="838200" y="1825625"/>
            <a:ext cx="10618694" cy="1528830"/>
          </a:xfrm>
        </p:spPr>
        <p:txBody>
          <a:bodyPr>
            <a:normAutofit lnSpcReduction="10000"/>
          </a:bodyPr>
          <a:lstStyle/>
          <a:p>
            <a:r>
              <a:rPr lang="en-US" b="1" u="sng" dirty="0">
                <a:solidFill>
                  <a:srgbClr val="C00000"/>
                </a:solidFill>
              </a:rPr>
              <a:t>Do not</a:t>
            </a:r>
            <a:r>
              <a:rPr lang="en-US" dirty="0"/>
              <a:t> write “see IEP.”  </a:t>
            </a:r>
          </a:p>
          <a:p>
            <a:r>
              <a:rPr lang="en-US" dirty="0"/>
              <a:t>If unsure of accommodations needed, </a:t>
            </a:r>
            <a:r>
              <a:rPr lang="en-US" b="1" u="sng" dirty="0">
                <a:solidFill>
                  <a:schemeClr val="tx2"/>
                </a:solidFill>
              </a:rPr>
              <a:t>do</a:t>
            </a:r>
            <a:r>
              <a:rPr lang="en-US" dirty="0"/>
              <a:t> have them check the box, “I  think I may need…”</a:t>
            </a:r>
          </a:p>
        </p:txBody>
      </p:sp>
      <p:pic>
        <p:nvPicPr>
          <p:cNvPr id="6" name="Picture 5">
            <a:extLst>
              <a:ext uri="{FF2B5EF4-FFF2-40B4-BE49-F238E27FC236}">
                <a16:creationId xmlns:a16="http://schemas.microsoft.com/office/drawing/2014/main" id="{635D9B41-13B8-F934-D075-F609D3084A07}"/>
              </a:ext>
            </a:extLst>
          </p:cNvPr>
          <p:cNvPicPr>
            <a:picLocks noChangeAspect="1"/>
          </p:cNvPicPr>
          <p:nvPr/>
        </p:nvPicPr>
        <p:blipFill>
          <a:blip r:embed="rId3"/>
          <a:stretch>
            <a:fillRect/>
          </a:stretch>
        </p:blipFill>
        <p:spPr>
          <a:xfrm>
            <a:off x="1474244" y="3354455"/>
            <a:ext cx="8828571" cy="3314286"/>
          </a:xfrm>
          <a:prstGeom prst="rect">
            <a:avLst/>
          </a:prstGeom>
        </p:spPr>
      </p:pic>
      <p:sp>
        <p:nvSpPr>
          <p:cNvPr id="7" name="Slide Number Placeholder 6">
            <a:extLst>
              <a:ext uri="{FF2B5EF4-FFF2-40B4-BE49-F238E27FC236}">
                <a16:creationId xmlns:a16="http://schemas.microsoft.com/office/drawing/2014/main" id="{B70341A4-6141-B65E-1C5E-5C39F6FF6937}"/>
              </a:ext>
            </a:extLst>
          </p:cNvPr>
          <p:cNvSpPr>
            <a:spLocks noGrp="1"/>
          </p:cNvSpPr>
          <p:nvPr>
            <p:ph type="sldNum" sz="quarter" idx="12"/>
          </p:nvPr>
        </p:nvSpPr>
        <p:spPr/>
        <p:txBody>
          <a:bodyPr/>
          <a:lstStyle/>
          <a:p>
            <a:fld id="{E0D75695-00FE-4418-BCFD-2D682384719F}" type="slidenum">
              <a:rPr lang="en-US" smtClean="0"/>
              <a:t>26</a:t>
            </a:fld>
            <a:endParaRPr lang="en-US"/>
          </a:p>
        </p:txBody>
      </p:sp>
    </p:spTree>
    <p:extLst>
      <p:ext uri="{BB962C8B-B14F-4D97-AF65-F5344CB8AC3E}">
        <p14:creationId xmlns:p14="http://schemas.microsoft.com/office/powerpoint/2010/main" val="2102197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19E1D04-1C93-C8B0-C8F2-E9EDA307C050}"/>
              </a:ext>
            </a:extLst>
          </p:cNvPr>
          <p:cNvSpPr/>
          <p:nvPr/>
        </p:nvSpPr>
        <p:spPr>
          <a:xfrm>
            <a:off x="578915" y="457200"/>
            <a:ext cx="11034169" cy="5940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C3FA4D9A-5719-2ADA-5EDC-B2065775961F}"/>
              </a:ext>
            </a:extLst>
          </p:cNvPr>
          <p:cNvSpPr txBox="1"/>
          <p:nvPr/>
        </p:nvSpPr>
        <p:spPr>
          <a:xfrm>
            <a:off x="905257" y="1698375"/>
            <a:ext cx="5316639" cy="2585323"/>
          </a:xfrm>
          <a:prstGeom prst="rect">
            <a:avLst/>
          </a:prstGeom>
          <a:noFill/>
        </p:spPr>
        <p:txBody>
          <a:bodyPr wrap="square" rtlCol="0">
            <a:spAutoFit/>
          </a:bodyPr>
          <a:lstStyle/>
          <a:p>
            <a:r>
              <a:rPr lang="en-US" altLang="ko-KR" sz="5400" spc="-150" dirty="0">
                <a:solidFill>
                  <a:srgbClr val="32669A"/>
                </a:solidFill>
                <a:latin typeface="+mj-lt"/>
              </a:rPr>
              <a:t>Collection of Health and Disability Documentation</a:t>
            </a:r>
          </a:p>
        </p:txBody>
      </p:sp>
      <p:cxnSp>
        <p:nvCxnSpPr>
          <p:cNvPr id="16" name="직선 연결선 15">
            <a:extLst>
              <a:ext uri="{FF2B5EF4-FFF2-40B4-BE49-F238E27FC236}">
                <a16:creationId xmlns:a16="http://schemas.microsoft.com/office/drawing/2014/main" id="{827A1B1D-8FDF-93CA-6030-7A3CBB110495}"/>
              </a:ext>
            </a:extLst>
          </p:cNvPr>
          <p:cNvCxnSpPr>
            <a:cxnSpLocks/>
          </p:cNvCxnSpPr>
          <p:nvPr/>
        </p:nvCxnSpPr>
        <p:spPr>
          <a:xfrm>
            <a:off x="1041796" y="1646487"/>
            <a:ext cx="14483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doctor writing on a book&#10;&#10;Description automatically generated">
            <a:extLst>
              <a:ext uri="{FF2B5EF4-FFF2-40B4-BE49-F238E27FC236}">
                <a16:creationId xmlns:a16="http://schemas.microsoft.com/office/drawing/2014/main" id="{4F56BC60-D68F-9508-FEAA-E6ACC782F6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310313" y="947738"/>
            <a:ext cx="4356100" cy="5449887"/>
          </a:xfrm>
        </p:spPr>
      </p:pic>
      <p:pic>
        <p:nvPicPr>
          <p:cNvPr id="3" name="Graphic 2" descr="Badge 3 with solid fill">
            <a:extLst>
              <a:ext uri="{FF2B5EF4-FFF2-40B4-BE49-F238E27FC236}">
                <a16:creationId xmlns:a16="http://schemas.microsoft.com/office/drawing/2014/main" id="{0C2F6350-7761-427F-530E-DD5589C963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3077" y="960739"/>
            <a:ext cx="685748" cy="685748"/>
          </a:xfrm>
          <a:prstGeom prst="rect">
            <a:avLst/>
          </a:prstGeom>
        </p:spPr>
      </p:pic>
      <p:sp>
        <p:nvSpPr>
          <p:cNvPr id="7" name="Slide Number Placeholder 5">
            <a:extLst>
              <a:ext uri="{FF2B5EF4-FFF2-40B4-BE49-F238E27FC236}">
                <a16:creationId xmlns:a16="http://schemas.microsoft.com/office/drawing/2014/main" id="{AFA7EAE5-B253-E5F8-BA40-BED99F9F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830739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1"/>
            <a:ext cx="47198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 name="직선 연결선 4"/>
          <p:cNvCxnSpPr/>
          <p:nvPr/>
        </p:nvCxnSpPr>
        <p:spPr>
          <a:xfrm>
            <a:off x="5343525" y="0"/>
            <a:ext cx="0" cy="685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377911" y="2875002"/>
            <a:ext cx="6162678" cy="1107996"/>
          </a:xfrm>
          <a:prstGeom prst="rect">
            <a:avLst/>
          </a:prstGeom>
          <a:noFill/>
        </p:spPr>
        <p:txBody>
          <a:bodyPr wrap="square" rtlCol="0">
            <a:spAutoFit/>
          </a:bodyPr>
          <a:lstStyle/>
          <a:p>
            <a:r>
              <a:rPr lang="en-US" altLang="ko-KR" sz="6600" dirty="0">
                <a:solidFill>
                  <a:schemeClr val="bg1"/>
                </a:solidFill>
                <a:latin typeface="+mj-lt"/>
              </a:rPr>
              <a:t>Form 1-02</a:t>
            </a:r>
          </a:p>
        </p:txBody>
      </p:sp>
      <p:sp>
        <p:nvSpPr>
          <p:cNvPr id="13" name="TextBox 12"/>
          <p:cNvSpPr txBox="1"/>
          <p:nvPr/>
        </p:nvSpPr>
        <p:spPr>
          <a:xfrm>
            <a:off x="2359917" y="3671466"/>
            <a:ext cx="2115443" cy="2246769"/>
          </a:xfrm>
          <a:prstGeom prst="rect">
            <a:avLst/>
          </a:prstGeom>
          <a:noFill/>
        </p:spPr>
        <p:txBody>
          <a:bodyPr wrap="square" rtlCol="0">
            <a:spAutoFit/>
          </a:bodyPr>
          <a:lstStyle/>
          <a:p>
            <a:pPr algn="ctr"/>
            <a:r>
              <a:rPr lang="en-US" altLang="ko-KR" sz="2000" dirty="0">
                <a:solidFill>
                  <a:schemeClr val="bg1"/>
                </a:solidFill>
                <a:latin typeface="+mj-lt"/>
              </a:rPr>
              <a:t>Specified Health Records/Protected Health Information (PHI) Records Release Authorization ( Page 2)</a:t>
            </a:r>
          </a:p>
        </p:txBody>
      </p:sp>
      <p:sp>
        <p:nvSpPr>
          <p:cNvPr id="8" name="타원 7"/>
          <p:cNvSpPr/>
          <p:nvPr/>
        </p:nvSpPr>
        <p:spPr>
          <a:xfrm>
            <a:off x="5257800" y="1437412"/>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5257800" y="3343276"/>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5257800" y="5249140"/>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 name="그룹 15">
            <a:extLst>
              <a:ext uri="{FF2B5EF4-FFF2-40B4-BE49-F238E27FC236}">
                <a16:creationId xmlns:a16="http://schemas.microsoft.com/office/drawing/2014/main" id="{B34B83FE-797B-4A3F-9B33-5BAAF1BD64B9}"/>
              </a:ext>
            </a:extLst>
          </p:cNvPr>
          <p:cNvGrpSpPr/>
          <p:nvPr/>
        </p:nvGrpSpPr>
        <p:grpSpPr>
          <a:xfrm>
            <a:off x="3037562" y="0"/>
            <a:ext cx="1661360" cy="2631515"/>
            <a:chOff x="1260778" y="756014"/>
            <a:chExt cx="1661360" cy="2631515"/>
          </a:xfrm>
          <a:solidFill>
            <a:schemeClr val="accent1"/>
          </a:solidFill>
        </p:grpSpPr>
        <p:sp>
          <p:nvSpPr>
            <p:cNvPr id="19" name="Freeform 5">
              <a:extLst>
                <a:ext uri="{FF2B5EF4-FFF2-40B4-BE49-F238E27FC236}">
                  <a16:creationId xmlns:a16="http://schemas.microsoft.com/office/drawing/2014/main" id="{B1C3CBB3-31D3-4B86-9DCE-F1049F1E2328}"/>
                </a:ext>
              </a:extLst>
            </p:cNvPr>
            <p:cNvSpPr>
              <a:spLocks/>
            </p:cNvSpPr>
            <p:nvPr/>
          </p:nvSpPr>
          <p:spPr bwMode="auto">
            <a:xfrm rot="16200000" flipH="1">
              <a:off x="2280050" y="756014"/>
              <a:ext cx="3509" cy="3509"/>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0" y="0"/>
                    <a:pt x="1" y="0"/>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2" name="Freeform 6">
              <a:extLst>
                <a:ext uri="{FF2B5EF4-FFF2-40B4-BE49-F238E27FC236}">
                  <a16:creationId xmlns:a16="http://schemas.microsoft.com/office/drawing/2014/main" id="{077EF5DC-0E52-4918-985A-92D009021F09}"/>
                </a:ext>
              </a:extLst>
            </p:cNvPr>
            <p:cNvSpPr>
              <a:spLocks/>
            </p:cNvSpPr>
            <p:nvPr/>
          </p:nvSpPr>
          <p:spPr bwMode="auto">
            <a:xfrm rot="16200000" flipH="1">
              <a:off x="2412502" y="772681"/>
              <a:ext cx="5264" cy="3509"/>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1"/>
                  </a:cubicBezTo>
                  <a:cubicBezTo>
                    <a:pt x="1" y="1"/>
                    <a:pt x="1" y="1"/>
                    <a:pt x="1" y="1"/>
                  </a:cubicBezTo>
                  <a:cubicBezTo>
                    <a:pt x="1"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3" name="Freeform 7">
              <a:extLst>
                <a:ext uri="{FF2B5EF4-FFF2-40B4-BE49-F238E27FC236}">
                  <a16:creationId xmlns:a16="http://schemas.microsoft.com/office/drawing/2014/main" id="{719EC8C6-A47B-46D0-9F9D-AF7E7E83B853}"/>
                </a:ext>
              </a:extLst>
            </p:cNvPr>
            <p:cNvSpPr>
              <a:spLocks/>
            </p:cNvSpPr>
            <p:nvPr/>
          </p:nvSpPr>
          <p:spPr bwMode="auto">
            <a:xfrm rot="16200000" flipH="1">
              <a:off x="2437940" y="798118"/>
              <a:ext cx="3509" cy="3509"/>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1"/>
                    <a:pt x="1" y="1"/>
                    <a:pt x="1" y="1"/>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4" name="Freeform 8">
              <a:extLst>
                <a:ext uri="{FF2B5EF4-FFF2-40B4-BE49-F238E27FC236}">
                  <a16:creationId xmlns:a16="http://schemas.microsoft.com/office/drawing/2014/main" id="{10AD1845-12BA-4416-8DCF-46F13E60A216}"/>
                </a:ext>
              </a:extLst>
            </p:cNvPr>
            <p:cNvSpPr>
              <a:spLocks/>
            </p:cNvSpPr>
            <p:nvPr/>
          </p:nvSpPr>
          <p:spPr bwMode="auto">
            <a:xfrm rot="16200000" flipH="1">
              <a:off x="2220401" y="938466"/>
              <a:ext cx="5264" cy="526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0" y="0"/>
                    <a:pt x="1" y="0"/>
                    <a:pt x="1"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5" name="Freeform 9">
              <a:extLst>
                <a:ext uri="{FF2B5EF4-FFF2-40B4-BE49-F238E27FC236}">
                  <a16:creationId xmlns:a16="http://schemas.microsoft.com/office/drawing/2014/main" id="{7E084775-F418-4D0B-9E87-5BC806444F98}"/>
                </a:ext>
              </a:extLst>
            </p:cNvPr>
            <p:cNvSpPr>
              <a:spLocks/>
            </p:cNvSpPr>
            <p:nvPr/>
          </p:nvSpPr>
          <p:spPr bwMode="auto">
            <a:xfrm rot="16200000" flipH="1">
              <a:off x="2487939" y="809522"/>
              <a:ext cx="3509" cy="5262"/>
            </a:xfrm>
            <a:custGeom>
              <a:avLst/>
              <a:gdLst>
                <a:gd name="T0" fmla="*/ 1 w 1"/>
                <a:gd name="T1" fmla="*/ 0 h 1"/>
                <a:gd name="T2" fmla="*/ 1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0" y="1"/>
                    <a:pt x="0" y="1"/>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6" name="Freeform 10">
              <a:extLst>
                <a:ext uri="{FF2B5EF4-FFF2-40B4-BE49-F238E27FC236}">
                  <a16:creationId xmlns:a16="http://schemas.microsoft.com/office/drawing/2014/main" id="{1C1492B7-0CA4-4BF6-9B16-32C483C32272}"/>
                </a:ext>
              </a:extLst>
            </p:cNvPr>
            <p:cNvSpPr>
              <a:spLocks/>
            </p:cNvSpPr>
            <p:nvPr/>
          </p:nvSpPr>
          <p:spPr bwMode="auto">
            <a:xfrm rot="16200000" flipH="1">
              <a:off x="2461623" y="983202"/>
              <a:ext cx="3509" cy="8771"/>
            </a:xfrm>
            <a:custGeom>
              <a:avLst/>
              <a:gdLst>
                <a:gd name="T0" fmla="*/ 1 w 1"/>
                <a:gd name="T1" fmla="*/ 1 h 2"/>
                <a:gd name="T2" fmla="*/ 0 w 1"/>
                <a:gd name="T3" fmla="*/ 1 h 2"/>
                <a:gd name="T4" fmla="*/ 0 w 1"/>
                <a:gd name="T5" fmla="*/ 0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1"/>
                  </a:cubicBezTo>
                  <a:cubicBezTo>
                    <a:pt x="0" y="1"/>
                    <a:pt x="0" y="1"/>
                    <a:pt x="0" y="0"/>
                  </a:cubicBezTo>
                  <a:cubicBezTo>
                    <a:pt x="0" y="0"/>
                    <a:pt x="1" y="0"/>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7" name="Freeform 11">
              <a:extLst>
                <a:ext uri="{FF2B5EF4-FFF2-40B4-BE49-F238E27FC236}">
                  <a16:creationId xmlns:a16="http://schemas.microsoft.com/office/drawing/2014/main" id="{9D4374C7-EB1A-4B90-A93D-8BECBEC468C6}"/>
                </a:ext>
              </a:extLst>
            </p:cNvPr>
            <p:cNvSpPr>
              <a:spLocks/>
            </p:cNvSpPr>
            <p:nvPr/>
          </p:nvSpPr>
          <p:spPr bwMode="auto">
            <a:xfrm rot="16200000" flipH="1">
              <a:off x="2161631" y="860398"/>
              <a:ext cx="5264" cy="3509"/>
            </a:xfrm>
            <a:custGeom>
              <a:avLst/>
              <a:gdLst>
                <a:gd name="T0" fmla="*/ 0 w 1"/>
                <a:gd name="T1" fmla="*/ 1 h 1"/>
                <a:gd name="T2" fmla="*/ 0 w 1"/>
                <a:gd name="T3" fmla="*/ 0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0"/>
                  </a:cubicBezTo>
                  <a:cubicBezTo>
                    <a:pt x="0" y="0"/>
                    <a:pt x="0" y="0"/>
                    <a:pt x="0" y="0"/>
                  </a:cubicBezTo>
                  <a:cubicBezTo>
                    <a:pt x="1" y="0"/>
                    <a:pt x="1" y="0"/>
                    <a:pt x="1"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8" name="Freeform 12">
              <a:extLst>
                <a:ext uri="{FF2B5EF4-FFF2-40B4-BE49-F238E27FC236}">
                  <a16:creationId xmlns:a16="http://schemas.microsoft.com/office/drawing/2014/main" id="{62659F4B-A80C-4CFC-95B8-9BFC82B1A22B}"/>
                </a:ext>
              </a:extLst>
            </p:cNvPr>
            <p:cNvSpPr>
              <a:spLocks/>
            </p:cNvSpPr>
            <p:nvPr/>
          </p:nvSpPr>
          <p:spPr bwMode="auto">
            <a:xfrm rot="16200000" flipH="1">
              <a:off x="2429167" y="1560003"/>
              <a:ext cx="5264" cy="5262"/>
            </a:xfrm>
            <a:custGeom>
              <a:avLst/>
              <a:gdLst>
                <a:gd name="T0" fmla="*/ 1 w 1"/>
                <a:gd name="T1" fmla="*/ 0 h 1"/>
                <a:gd name="T2" fmla="*/ 1 w 1"/>
                <a:gd name="T3" fmla="*/ 0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1"/>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9" name="Freeform 14">
              <a:extLst>
                <a:ext uri="{FF2B5EF4-FFF2-40B4-BE49-F238E27FC236}">
                  <a16:creationId xmlns:a16="http://schemas.microsoft.com/office/drawing/2014/main" id="{2C8C10D5-1CE0-49E8-B4BC-1A34FE35A265}"/>
                </a:ext>
              </a:extLst>
            </p:cNvPr>
            <p:cNvSpPr>
              <a:spLocks/>
            </p:cNvSpPr>
            <p:nvPr/>
          </p:nvSpPr>
          <p:spPr bwMode="auto">
            <a:xfrm rot="16200000" flipH="1">
              <a:off x="2381801" y="1649474"/>
              <a:ext cx="12281" cy="8771"/>
            </a:xfrm>
            <a:custGeom>
              <a:avLst/>
              <a:gdLst>
                <a:gd name="T0" fmla="*/ 2 w 3"/>
                <a:gd name="T1" fmla="*/ 1 h 2"/>
                <a:gd name="T2" fmla="*/ 2 w 3"/>
                <a:gd name="T3" fmla="*/ 2 h 2"/>
                <a:gd name="T4" fmla="*/ 1 w 3"/>
                <a:gd name="T5" fmla="*/ 2 h 2"/>
                <a:gd name="T6" fmla="*/ 1 w 3"/>
                <a:gd name="T7" fmla="*/ 0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3" y="1"/>
                    <a:pt x="2" y="2"/>
                    <a:pt x="2" y="2"/>
                  </a:cubicBezTo>
                  <a:cubicBezTo>
                    <a:pt x="2" y="2"/>
                    <a:pt x="1" y="2"/>
                    <a:pt x="1" y="2"/>
                  </a:cubicBezTo>
                  <a:cubicBezTo>
                    <a:pt x="0" y="1"/>
                    <a:pt x="1" y="0"/>
                    <a:pt x="1" y="0"/>
                  </a:cubicBezTo>
                  <a:cubicBezTo>
                    <a:pt x="2"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0" name="Freeform 15">
              <a:extLst>
                <a:ext uri="{FF2B5EF4-FFF2-40B4-BE49-F238E27FC236}">
                  <a16:creationId xmlns:a16="http://schemas.microsoft.com/office/drawing/2014/main" id="{469704CD-9E6C-43D4-9627-6C8BC114D204}"/>
                </a:ext>
              </a:extLst>
            </p:cNvPr>
            <p:cNvSpPr>
              <a:spLocks/>
            </p:cNvSpPr>
            <p:nvPr/>
          </p:nvSpPr>
          <p:spPr bwMode="auto">
            <a:xfrm rot="16200000" flipH="1">
              <a:off x="2143211" y="1570528"/>
              <a:ext cx="8772" cy="12280"/>
            </a:xfrm>
            <a:custGeom>
              <a:avLst/>
              <a:gdLst>
                <a:gd name="T0" fmla="*/ 0 w 2"/>
                <a:gd name="T1" fmla="*/ 1 h 3"/>
                <a:gd name="T2" fmla="*/ 2 w 2"/>
                <a:gd name="T3" fmla="*/ 1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2" y="0"/>
                    <a:pt x="2" y="1"/>
                  </a:cubicBezTo>
                  <a:cubicBezTo>
                    <a:pt x="2" y="1"/>
                    <a:pt x="2" y="2"/>
                    <a:pt x="2" y="2"/>
                  </a:cubicBezTo>
                  <a:cubicBezTo>
                    <a:pt x="1" y="3"/>
                    <a:pt x="1" y="3"/>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1" name="Freeform 17">
              <a:extLst>
                <a:ext uri="{FF2B5EF4-FFF2-40B4-BE49-F238E27FC236}">
                  <a16:creationId xmlns:a16="http://schemas.microsoft.com/office/drawing/2014/main" id="{C662B8D3-AE59-4C5C-A720-FEC095158FE2}"/>
                </a:ext>
              </a:extLst>
            </p:cNvPr>
            <p:cNvSpPr>
              <a:spLocks/>
            </p:cNvSpPr>
            <p:nvPr/>
          </p:nvSpPr>
          <p:spPr bwMode="auto">
            <a:xfrm rot="16200000" flipH="1">
              <a:off x="2112510" y="1522284"/>
              <a:ext cx="3509" cy="5262"/>
            </a:xfrm>
            <a:custGeom>
              <a:avLst/>
              <a:gdLst>
                <a:gd name="T0" fmla="*/ 1 w 1"/>
                <a:gd name="T1" fmla="*/ 1 h 1"/>
                <a:gd name="T2" fmla="*/ 0 w 1"/>
                <a:gd name="T3" fmla="*/ 0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0"/>
                  </a:cubicBezTo>
                  <a:cubicBezTo>
                    <a:pt x="0" y="0"/>
                    <a:pt x="0" y="0"/>
                    <a:pt x="0" y="0"/>
                  </a:cubicBezTo>
                  <a:cubicBezTo>
                    <a:pt x="0" y="0"/>
                    <a:pt x="1" y="0"/>
                    <a:pt x="1"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2" name="Freeform 18">
              <a:extLst>
                <a:ext uri="{FF2B5EF4-FFF2-40B4-BE49-F238E27FC236}">
                  <a16:creationId xmlns:a16="http://schemas.microsoft.com/office/drawing/2014/main" id="{65C60C9C-B8E2-432E-B59E-207D4F526968}"/>
                </a:ext>
              </a:extLst>
            </p:cNvPr>
            <p:cNvSpPr>
              <a:spLocks/>
            </p:cNvSpPr>
            <p:nvPr/>
          </p:nvSpPr>
          <p:spPr bwMode="auto">
            <a:xfrm rot="16200000" flipH="1">
              <a:off x="2548463" y="787593"/>
              <a:ext cx="15790" cy="12280"/>
            </a:xfrm>
            <a:custGeom>
              <a:avLst/>
              <a:gdLst>
                <a:gd name="T0" fmla="*/ 3 w 4"/>
                <a:gd name="T1" fmla="*/ 2 h 3"/>
                <a:gd name="T2" fmla="*/ 1 w 4"/>
                <a:gd name="T3" fmla="*/ 3 h 3"/>
                <a:gd name="T4" fmla="*/ 0 w 4"/>
                <a:gd name="T5" fmla="*/ 1 h 3"/>
                <a:gd name="T6" fmla="*/ 2 w 4"/>
                <a:gd name="T7" fmla="*/ 0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3" y="3"/>
                    <a:pt x="2" y="3"/>
                    <a:pt x="1" y="3"/>
                  </a:cubicBezTo>
                  <a:cubicBezTo>
                    <a:pt x="1" y="3"/>
                    <a:pt x="0" y="2"/>
                    <a:pt x="0" y="1"/>
                  </a:cubicBezTo>
                  <a:cubicBezTo>
                    <a:pt x="1" y="0"/>
                    <a:pt x="1" y="0"/>
                    <a:pt x="2" y="0"/>
                  </a:cubicBezTo>
                  <a:cubicBezTo>
                    <a:pt x="3" y="0"/>
                    <a:pt x="4" y="1"/>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3" name="Freeform 20">
              <a:extLst>
                <a:ext uri="{FF2B5EF4-FFF2-40B4-BE49-F238E27FC236}">
                  <a16:creationId xmlns:a16="http://schemas.microsoft.com/office/drawing/2014/main" id="{02AE6833-F5F5-4DFA-AC8A-AAC85BD77549}"/>
                </a:ext>
              </a:extLst>
            </p:cNvPr>
            <p:cNvSpPr>
              <a:spLocks/>
            </p:cNvSpPr>
            <p:nvPr/>
          </p:nvSpPr>
          <p:spPr bwMode="auto">
            <a:xfrm rot="16200000" flipH="1">
              <a:off x="2622145" y="889344"/>
              <a:ext cx="12281" cy="12280"/>
            </a:xfrm>
            <a:custGeom>
              <a:avLst/>
              <a:gdLst>
                <a:gd name="T0" fmla="*/ 1 w 3"/>
                <a:gd name="T1" fmla="*/ 2 h 3"/>
                <a:gd name="T2" fmla="*/ 1 w 3"/>
                <a:gd name="T3" fmla="*/ 0 h 3"/>
                <a:gd name="T4" fmla="*/ 3 w 3"/>
                <a:gd name="T5" fmla="*/ 0 h 3"/>
                <a:gd name="T6" fmla="*/ 2 w 3"/>
                <a:gd name="T7" fmla="*/ 2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0" y="1"/>
                    <a:pt x="1" y="0"/>
                  </a:cubicBezTo>
                  <a:cubicBezTo>
                    <a:pt x="1" y="0"/>
                    <a:pt x="2" y="0"/>
                    <a:pt x="3" y="0"/>
                  </a:cubicBezTo>
                  <a:cubicBezTo>
                    <a:pt x="3" y="1"/>
                    <a:pt x="3" y="2"/>
                    <a:pt x="2" y="2"/>
                  </a:cubicBezTo>
                  <a:cubicBezTo>
                    <a:pt x="2" y="3"/>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4" name="Freeform 21">
              <a:extLst>
                <a:ext uri="{FF2B5EF4-FFF2-40B4-BE49-F238E27FC236}">
                  <a16:creationId xmlns:a16="http://schemas.microsoft.com/office/drawing/2014/main" id="{9DFE0980-824B-403D-A62D-972C9C3FFB08}"/>
                </a:ext>
              </a:extLst>
            </p:cNvPr>
            <p:cNvSpPr>
              <a:spLocks/>
            </p:cNvSpPr>
            <p:nvPr/>
          </p:nvSpPr>
          <p:spPr bwMode="auto">
            <a:xfrm rot="16200000" flipH="1">
              <a:off x="2083564" y="1572283"/>
              <a:ext cx="8772" cy="8771"/>
            </a:xfrm>
            <a:custGeom>
              <a:avLst/>
              <a:gdLst>
                <a:gd name="T0" fmla="*/ 0 w 2"/>
                <a:gd name="T1" fmla="*/ 0 h 2"/>
                <a:gd name="T2" fmla="*/ 1 w 2"/>
                <a:gd name="T3" fmla="*/ 0 h 2"/>
                <a:gd name="T4" fmla="*/ 2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2" y="0"/>
                    <a:pt x="2" y="1"/>
                    <a:pt x="2" y="1"/>
                  </a:cubicBezTo>
                  <a:cubicBezTo>
                    <a:pt x="1" y="2"/>
                    <a:pt x="1" y="2"/>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5" name="Freeform 22">
              <a:extLst>
                <a:ext uri="{FF2B5EF4-FFF2-40B4-BE49-F238E27FC236}">
                  <a16:creationId xmlns:a16="http://schemas.microsoft.com/office/drawing/2014/main" id="{B5F6A208-208D-48A8-8953-27C712573605}"/>
                </a:ext>
              </a:extLst>
            </p:cNvPr>
            <p:cNvSpPr>
              <a:spLocks/>
            </p:cNvSpPr>
            <p:nvPr/>
          </p:nvSpPr>
          <p:spPr bwMode="auto">
            <a:xfrm rot="16200000" flipH="1">
              <a:off x="2609864" y="966536"/>
              <a:ext cx="5264" cy="8771"/>
            </a:xfrm>
            <a:custGeom>
              <a:avLst/>
              <a:gdLst>
                <a:gd name="T0" fmla="*/ 1 w 1"/>
                <a:gd name="T1" fmla="*/ 0 h 2"/>
                <a:gd name="T2" fmla="*/ 1 w 1"/>
                <a:gd name="T3" fmla="*/ 1 h 2"/>
                <a:gd name="T4" fmla="*/ 0 w 1"/>
                <a:gd name="T5" fmla="*/ 1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1"/>
                    <a:pt x="1" y="1"/>
                  </a:cubicBezTo>
                  <a:cubicBezTo>
                    <a:pt x="1" y="1"/>
                    <a:pt x="0" y="2"/>
                    <a:pt x="0" y="1"/>
                  </a:cubicBezTo>
                  <a:cubicBezTo>
                    <a:pt x="0" y="1"/>
                    <a:pt x="0" y="1"/>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6" name="Freeform 23">
              <a:extLst>
                <a:ext uri="{FF2B5EF4-FFF2-40B4-BE49-F238E27FC236}">
                  <a16:creationId xmlns:a16="http://schemas.microsoft.com/office/drawing/2014/main" id="{D985A7A3-9886-418B-9183-5DE864E38F0F}"/>
                </a:ext>
              </a:extLst>
            </p:cNvPr>
            <p:cNvSpPr>
              <a:spLocks/>
            </p:cNvSpPr>
            <p:nvPr/>
          </p:nvSpPr>
          <p:spPr bwMode="auto">
            <a:xfrm rot="16200000" flipH="1">
              <a:off x="2059881" y="1299483"/>
              <a:ext cx="17543" cy="12280"/>
            </a:xfrm>
            <a:custGeom>
              <a:avLst/>
              <a:gdLst>
                <a:gd name="T0" fmla="*/ 2 w 4"/>
                <a:gd name="T1" fmla="*/ 3 h 3"/>
                <a:gd name="T2" fmla="*/ 0 w 4"/>
                <a:gd name="T3" fmla="*/ 2 h 3"/>
                <a:gd name="T4" fmla="*/ 2 w 4"/>
                <a:gd name="T5" fmla="*/ 0 h 3"/>
                <a:gd name="T6" fmla="*/ 4 w 4"/>
                <a:gd name="T7" fmla="*/ 1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3"/>
                    <a:pt x="0" y="3"/>
                    <a:pt x="0" y="2"/>
                  </a:cubicBezTo>
                  <a:cubicBezTo>
                    <a:pt x="0" y="1"/>
                    <a:pt x="1" y="0"/>
                    <a:pt x="2" y="0"/>
                  </a:cubicBezTo>
                  <a:cubicBezTo>
                    <a:pt x="3" y="0"/>
                    <a:pt x="4" y="0"/>
                    <a:pt x="4" y="1"/>
                  </a:cubicBezTo>
                  <a:cubicBezTo>
                    <a:pt x="4" y="2"/>
                    <a:pt x="3"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7" name="Freeform 25">
              <a:extLst>
                <a:ext uri="{FF2B5EF4-FFF2-40B4-BE49-F238E27FC236}">
                  <a16:creationId xmlns:a16="http://schemas.microsoft.com/office/drawing/2014/main" id="{81363558-0031-4C07-90A0-C71EC3BC4255}"/>
                </a:ext>
              </a:extLst>
            </p:cNvPr>
            <p:cNvSpPr>
              <a:spLocks/>
            </p:cNvSpPr>
            <p:nvPr/>
          </p:nvSpPr>
          <p:spPr bwMode="auto">
            <a:xfrm rot="16200000" flipH="1">
              <a:off x="2690565" y="887590"/>
              <a:ext cx="12281" cy="15788"/>
            </a:xfrm>
            <a:custGeom>
              <a:avLst/>
              <a:gdLst>
                <a:gd name="T0" fmla="*/ 2 w 3"/>
                <a:gd name="T1" fmla="*/ 0 h 4"/>
                <a:gd name="T2" fmla="*/ 3 w 3"/>
                <a:gd name="T3" fmla="*/ 2 h 4"/>
                <a:gd name="T4" fmla="*/ 1 w 3"/>
                <a:gd name="T5" fmla="*/ 3 h 4"/>
                <a:gd name="T6" fmla="*/ 0 w 3"/>
                <a:gd name="T7" fmla="*/ 1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1"/>
                    <a:pt x="3" y="2"/>
                    <a:pt x="3" y="2"/>
                  </a:cubicBezTo>
                  <a:cubicBezTo>
                    <a:pt x="2" y="3"/>
                    <a:pt x="2" y="4"/>
                    <a:pt x="1" y="3"/>
                  </a:cubicBezTo>
                  <a:cubicBezTo>
                    <a:pt x="0" y="3"/>
                    <a:pt x="0" y="2"/>
                    <a:pt x="0" y="1"/>
                  </a:cubicBezTo>
                  <a:cubicBezTo>
                    <a:pt x="0"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8" name="Freeform 26">
              <a:extLst>
                <a:ext uri="{FF2B5EF4-FFF2-40B4-BE49-F238E27FC236}">
                  <a16:creationId xmlns:a16="http://schemas.microsoft.com/office/drawing/2014/main" id="{EADB2507-DF3F-42ED-834C-7478181359E4}"/>
                </a:ext>
              </a:extLst>
            </p:cNvPr>
            <p:cNvSpPr>
              <a:spLocks/>
            </p:cNvSpPr>
            <p:nvPr/>
          </p:nvSpPr>
          <p:spPr bwMode="auto">
            <a:xfrm rot="16200000" flipH="1">
              <a:off x="2025670" y="1610878"/>
              <a:ext cx="12281" cy="12280"/>
            </a:xfrm>
            <a:custGeom>
              <a:avLst/>
              <a:gdLst>
                <a:gd name="T0" fmla="*/ 1 w 3"/>
                <a:gd name="T1" fmla="*/ 3 h 3"/>
                <a:gd name="T2" fmla="*/ 1 w 3"/>
                <a:gd name="T3" fmla="*/ 1 h 3"/>
                <a:gd name="T4" fmla="*/ 3 w 3"/>
                <a:gd name="T5" fmla="*/ 0 h 3"/>
                <a:gd name="T6" fmla="*/ 3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2"/>
                    <a:pt x="0" y="1"/>
                    <a:pt x="1" y="1"/>
                  </a:cubicBezTo>
                  <a:cubicBezTo>
                    <a:pt x="1" y="0"/>
                    <a:pt x="2" y="0"/>
                    <a:pt x="3" y="0"/>
                  </a:cubicBezTo>
                  <a:cubicBezTo>
                    <a:pt x="3" y="1"/>
                    <a:pt x="3" y="2"/>
                    <a:pt x="3" y="2"/>
                  </a:cubicBezTo>
                  <a:cubicBezTo>
                    <a:pt x="2" y="3"/>
                    <a:pt x="2"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9" name="Oval 27">
              <a:extLst>
                <a:ext uri="{FF2B5EF4-FFF2-40B4-BE49-F238E27FC236}">
                  <a16:creationId xmlns:a16="http://schemas.microsoft.com/office/drawing/2014/main" id="{1B27CE2B-E170-4327-8DDE-FBD29960E197}"/>
                </a:ext>
              </a:extLst>
            </p:cNvPr>
            <p:cNvSpPr>
              <a:spLocks noChangeArrowheads="1"/>
            </p:cNvSpPr>
            <p:nvPr/>
          </p:nvSpPr>
          <p:spPr bwMode="auto">
            <a:xfrm rot="16200000" flipH="1">
              <a:off x="2677407" y="983202"/>
              <a:ext cx="3509" cy="8771"/>
            </a:xfrm>
            <a:prstGeom prst="ellipse">
              <a:avLst/>
            </a:pr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0" name="Freeform 28">
              <a:extLst>
                <a:ext uri="{FF2B5EF4-FFF2-40B4-BE49-F238E27FC236}">
                  <a16:creationId xmlns:a16="http://schemas.microsoft.com/office/drawing/2014/main" id="{EA9EF189-FDD1-483C-9454-CF78452B67DD}"/>
                </a:ext>
              </a:extLst>
            </p:cNvPr>
            <p:cNvSpPr>
              <a:spLocks/>
            </p:cNvSpPr>
            <p:nvPr/>
          </p:nvSpPr>
          <p:spPr bwMode="auto">
            <a:xfrm rot="16200000" flipH="1">
              <a:off x="1995846" y="1277554"/>
              <a:ext cx="15790" cy="15788"/>
            </a:xfrm>
            <a:custGeom>
              <a:avLst/>
              <a:gdLst>
                <a:gd name="T0" fmla="*/ 2 w 4"/>
                <a:gd name="T1" fmla="*/ 0 h 4"/>
                <a:gd name="T2" fmla="*/ 4 w 4"/>
                <a:gd name="T3" fmla="*/ 2 h 4"/>
                <a:gd name="T4" fmla="*/ 1 w 4"/>
                <a:gd name="T5" fmla="*/ 4 h 4"/>
                <a:gd name="T6" fmla="*/ 0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1"/>
                    <a:pt x="4" y="2"/>
                  </a:cubicBezTo>
                  <a:cubicBezTo>
                    <a:pt x="4" y="4"/>
                    <a:pt x="2" y="4"/>
                    <a:pt x="1" y="4"/>
                  </a:cubicBezTo>
                  <a:cubicBezTo>
                    <a:pt x="0" y="4"/>
                    <a:pt x="0" y="2"/>
                    <a:pt x="0" y="1"/>
                  </a:cubicBezTo>
                  <a:cubicBezTo>
                    <a:pt x="0"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1" name="Freeform 29">
              <a:extLst>
                <a:ext uri="{FF2B5EF4-FFF2-40B4-BE49-F238E27FC236}">
                  <a16:creationId xmlns:a16="http://schemas.microsoft.com/office/drawing/2014/main" id="{E3666C48-B510-4309-B8C3-8D6E795D9BEC}"/>
                </a:ext>
              </a:extLst>
            </p:cNvPr>
            <p:cNvSpPr>
              <a:spLocks/>
            </p:cNvSpPr>
            <p:nvPr/>
          </p:nvSpPr>
          <p:spPr bwMode="auto">
            <a:xfrm rot="16200000" flipH="1">
              <a:off x="2708986" y="784961"/>
              <a:ext cx="15790" cy="17543"/>
            </a:xfrm>
            <a:custGeom>
              <a:avLst/>
              <a:gdLst>
                <a:gd name="T0" fmla="*/ 3 w 4"/>
                <a:gd name="T1" fmla="*/ 2 h 4"/>
                <a:gd name="T2" fmla="*/ 1 w 4"/>
                <a:gd name="T3" fmla="*/ 3 h 4"/>
                <a:gd name="T4" fmla="*/ 1 w 4"/>
                <a:gd name="T5" fmla="*/ 1 h 4"/>
                <a:gd name="T6" fmla="*/ 3 w 4"/>
                <a:gd name="T7" fmla="*/ 0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3" y="3"/>
                    <a:pt x="2" y="4"/>
                    <a:pt x="1" y="3"/>
                  </a:cubicBezTo>
                  <a:cubicBezTo>
                    <a:pt x="1" y="3"/>
                    <a:pt x="0" y="2"/>
                    <a:pt x="1" y="1"/>
                  </a:cubicBezTo>
                  <a:cubicBezTo>
                    <a:pt x="1" y="0"/>
                    <a:pt x="2" y="0"/>
                    <a:pt x="3" y="0"/>
                  </a:cubicBezTo>
                  <a:cubicBezTo>
                    <a:pt x="4" y="1"/>
                    <a:pt x="4"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2" name="Freeform 30">
              <a:extLst>
                <a:ext uri="{FF2B5EF4-FFF2-40B4-BE49-F238E27FC236}">
                  <a16:creationId xmlns:a16="http://schemas.microsoft.com/office/drawing/2014/main" id="{651B9382-EF87-4266-B1B8-82FAB166DC09}"/>
                </a:ext>
              </a:extLst>
            </p:cNvPr>
            <p:cNvSpPr>
              <a:spLocks/>
            </p:cNvSpPr>
            <p:nvPr/>
          </p:nvSpPr>
          <p:spPr bwMode="auto">
            <a:xfrm rot="16200000" flipH="1">
              <a:off x="2574779" y="1748556"/>
              <a:ext cx="17543" cy="17543"/>
            </a:xfrm>
            <a:custGeom>
              <a:avLst/>
              <a:gdLst>
                <a:gd name="T0" fmla="*/ 1 w 4"/>
                <a:gd name="T1" fmla="*/ 0 h 4"/>
                <a:gd name="T2" fmla="*/ 3 w 4"/>
                <a:gd name="T3" fmla="*/ 1 h 4"/>
                <a:gd name="T4" fmla="*/ 2 w 4"/>
                <a:gd name="T5" fmla="*/ 3 h 4"/>
                <a:gd name="T6" fmla="*/ 0 w 4"/>
                <a:gd name="T7" fmla="*/ 2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3" y="1"/>
                  </a:cubicBezTo>
                  <a:cubicBezTo>
                    <a:pt x="4" y="2"/>
                    <a:pt x="3" y="3"/>
                    <a:pt x="2" y="3"/>
                  </a:cubicBezTo>
                  <a:cubicBezTo>
                    <a:pt x="2" y="4"/>
                    <a:pt x="1" y="3"/>
                    <a:pt x="0" y="2"/>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3" name="Freeform 31">
              <a:extLst>
                <a:ext uri="{FF2B5EF4-FFF2-40B4-BE49-F238E27FC236}">
                  <a16:creationId xmlns:a16="http://schemas.microsoft.com/office/drawing/2014/main" id="{622B31E3-42E5-4637-A03D-B9CF55A210FD}"/>
                </a:ext>
              </a:extLst>
            </p:cNvPr>
            <p:cNvSpPr>
              <a:spLocks/>
            </p:cNvSpPr>
            <p:nvPr/>
          </p:nvSpPr>
          <p:spPr bwMode="auto">
            <a:xfrm rot="16200000" flipH="1">
              <a:off x="1944970" y="1314396"/>
              <a:ext cx="12281" cy="12280"/>
            </a:xfrm>
            <a:custGeom>
              <a:avLst/>
              <a:gdLst>
                <a:gd name="T0" fmla="*/ 0 w 3"/>
                <a:gd name="T1" fmla="*/ 2 h 3"/>
                <a:gd name="T2" fmla="*/ 1 w 3"/>
                <a:gd name="T3" fmla="*/ 0 h 3"/>
                <a:gd name="T4" fmla="*/ 2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0"/>
                    <a:pt x="1" y="0"/>
                  </a:cubicBezTo>
                  <a:cubicBezTo>
                    <a:pt x="2" y="0"/>
                    <a:pt x="2" y="1"/>
                    <a:pt x="2" y="2"/>
                  </a:cubicBezTo>
                  <a:cubicBezTo>
                    <a:pt x="3" y="2"/>
                    <a:pt x="2" y="3"/>
                    <a:pt x="1" y="3"/>
                  </a:cubicBezTo>
                  <a:cubicBezTo>
                    <a:pt x="0" y="3"/>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4" name="Freeform 32">
              <a:extLst>
                <a:ext uri="{FF2B5EF4-FFF2-40B4-BE49-F238E27FC236}">
                  <a16:creationId xmlns:a16="http://schemas.microsoft.com/office/drawing/2014/main" id="{FA636B6A-668B-480D-AAE9-62944EB9C35C}"/>
                </a:ext>
              </a:extLst>
            </p:cNvPr>
            <p:cNvSpPr>
              <a:spLocks/>
            </p:cNvSpPr>
            <p:nvPr/>
          </p:nvSpPr>
          <p:spPr bwMode="auto">
            <a:xfrm rot="16200000" flipH="1">
              <a:off x="2492324" y="1806450"/>
              <a:ext cx="8772" cy="8771"/>
            </a:xfrm>
            <a:custGeom>
              <a:avLst/>
              <a:gdLst>
                <a:gd name="T0" fmla="*/ 0 w 2"/>
                <a:gd name="T1" fmla="*/ 1 h 2"/>
                <a:gd name="T2" fmla="*/ 0 w 2"/>
                <a:gd name="T3" fmla="*/ 0 h 2"/>
                <a:gd name="T4" fmla="*/ 2 w 2"/>
                <a:gd name="T5" fmla="*/ 0 h 2"/>
                <a:gd name="T6" fmla="*/ 2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0"/>
                    <a:pt x="0" y="0"/>
                  </a:cubicBezTo>
                  <a:cubicBezTo>
                    <a:pt x="1" y="0"/>
                    <a:pt x="1" y="0"/>
                    <a:pt x="2" y="0"/>
                  </a:cubicBezTo>
                  <a:cubicBezTo>
                    <a:pt x="2" y="0"/>
                    <a:pt x="2" y="1"/>
                    <a:pt x="2" y="1"/>
                  </a:cubicBezTo>
                  <a:cubicBezTo>
                    <a:pt x="1" y="2"/>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5" name="Freeform 35">
              <a:extLst>
                <a:ext uri="{FF2B5EF4-FFF2-40B4-BE49-F238E27FC236}">
                  <a16:creationId xmlns:a16="http://schemas.microsoft.com/office/drawing/2014/main" id="{44F32A6B-941A-407B-B6A8-C80D86414385}"/>
                </a:ext>
              </a:extLst>
            </p:cNvPr>
            <p:cNvSpPr>
              <a:spLocks/>
            </p:cNvSpPr>
            <p:nvPr/>
          </p:nvSpPr>
          <p:spPr bwMode="auto">
            <a:xfrm rot="16200000" flipH="1">
              <a:off x="2783545" y="959517"/>
              <a:ext cx="21052" cy="21052"/>
            </a:xfrm>
            <a:custGeom>
              <a:avLst/>
              <a:gdLst>
                <a:gd name="T0" fmla="*/ 4 w 5"/>
                <a:gd name="T1" fmla="*/ 1 h 5"/>
                <a:gd name="T2" fmla="*/ 5 w 5"/>
                <a:gd name="T3" fmla="*/ 3 h 5"/>
                <a:gd name="T4" fmla="*/ 2 w 5"/>
                <a:gd name="T5" fmla="*/ 5 h 5"/>
                <a:gd name="T6" fmla="*/ 1 w 5"/>
                <a:gd name="T7" fmla="*/ 2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5" y="1"/>
                    <a:pt x="5" y="2"/>
                    <a:pt x="5" y="3"/>
                  </a:cubicBezTo>
                  <a:cubicBezTo>
                    <a:pt x="4" y="5"/>
                    <a:pt x="3" y="5"/>
                    <a:pt x="2" y="5"/>
                  </a:cubicBezTo>
                  <a:cubicBezTo>
                    <a:pt x="1" y="4"/>
                    <a:pt x="0" y="3"/>
                    <a:pt x="1" y="2"/>
                  </a:cubicBezTo>
                  <a:cubicBezTo>
                    <a:pt x="1" y="1"/>
                    <a:pt x="3" y="0"/>
                    <a:pt x="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6" name="Freeform 36">
              <a:extLst>
                <a:ext uri="{FF2B5EF4-FFF2-40B4-BE49-F238E27FC236}">
                  <a16:creationId xmlns:a16="http://schemas.microsoft.com/office/drawing/2014/main" id="{D58BA4FB-AA1A-49FB-B534-CFD3750DBADA}"/>
                </a:ext>
              </a:extLst>
            </p:cNvPr>
            <p:cNvSpPr>
              <a:spLocks/>
            </p:cNvSpPr>
            <p:nvPr/>
          </p:nvSpPr>
          <p:spPr bwMode="auto">
            <a:xfrm rot="16200000" flipH="1">
              <a:off x="1896726" y="1608247"/>
              <a:ext cx="17543" cy="12280"/>
            </a:xfrm>
            <a:custGeom>
              <a:avLst/>
              <a:gdLst>
                <a:gd name="T0" fmla="*/ 0 w 4"/>
                <a:gd name="T1" fmla="*/ 2 h 3"/>
                <a:gd name="T2" fmla="*/ 1 w 4"/>
                <a:gd name="T3" fmla="*/ 0 h 3"/>
                <a:gd name="T4" fmla="*/ 3 w 4"/>
                <a:gd name="T5" fmla="*/ 1 h 3"/>
                <a:gd name="T6" fmla="*/ 3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0" y="2"/>
                    <a:pt x="0" y="1"/>
                    <a:pt x="1" y="0"/>
                  </a:cubicBezTo>
                  <a:cubicBezTo>
                    <a:pt x="2" y="0"/>
                    <a:pt x="3" y="0"/>
                    <a:pt x="3" y="1"/>
                  </a:cubicBezTo>
                  <a:cubicBezTo>
                    <a:pt x="4" y="2"/>
                    <a:pt x="3" y="3"/>
                    <a:pt x="3" y="3"/>
                  </a:cubicBezTo>
                  <a:cubicBezTo>
                    <a:pt x="2" y="3"/>
                    <a:pt x="1"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7" name="Freeform 37">
              <a:extLst>
                <a:ext uri="{FF2B5EF4-FFF2-40B4-BE49-F238E27FC236}">
                  <a16:creationId xmlns:a16="http://schemas.microsoft.com/office/drawing/2014/main" id="{99763E45-9315-40CF-8F31-A39E0BA815C0}"/>
                </a:ext>
              </a:extLst>
            </p:cNvPr>
            <p:cNvSpPr>
              <a:spLocks/>
            </p:cNvSpPr>
            <p:nvPr/>
          </p:nvSpPr>
          <p:spPr bwMode="auto">
            <a:xfrm rot="16200000" flipH="1">
              <a:off x="2750212" y="1626668"/>
              <a:ext cx="12281" cy="12280"/>
            </a:xfrm>
            <a:custGeom>
              <a:avLst/>
              <a:gdLst>
                <a:gd name="T0" fmla="*/ 3 w 3"/>
                <a:gd name="T1" fmla="*/ 1 h 3"/>
                <a:gd name="T2" fmla="*/ 1 w 3"/>
                <a:gd name="T3" fmla="*/ 2 h 3"/>
                <a:gd name="T4" fmla="*/ 0 w 3"/>
                <a:gd name="T5" fmla="*/ 1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2" y="3"/>
                    <a:pt x="1" y="2"/>
                  </a:cubicBezTo>
                  <a:cubicBezTo>
                    <a:pt x="1" y="2"/>
                    <a:pt x="0" y="2"/>
                    <a:pt x="0" y="1"/>
                  </a:cubicBezTo>
                  <a:cubicBezTo>
                    <a:pt x="0" y="0"/>
                    <a:pt x="1" y="0"/>
                    <a:pt x="2" y="0"/>
                  </a:cubicBezTo>
                  <a:cubicBezTo>
                    <a:pt x="2" y="0"/>
                    <a:pt x="3"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8" name="Freeform 39">
              <a:extLst>
                <a:ext uri="{FF2B5EF4-FFF2-40B4-BE49-F238E27FC236}">
                  <a16:creationId xmlns:a16="http://schemas.microsoft.com/office/drawing/2014/main" id="{247C316D-E258-4BC2-AD23-64A85B18E4EA}"/>
                </a:ext>
              </a:extLst>
            </p:cNvPr>
            <p:cNvSpPr>
              <a:spLocks/>
            </p:cNvSpPr>
            <p:nvPr/>
          </p:nvSpPr>
          <p:spPr bwMode="auto">
            <a:xfrm rot="16200000" flipH="1">
              <a:off x="2821263" y="1719610"/>
              <a:ext cx="26316" cy="24561"/>
            </a:xfrm>
            <a:custGeom>
              <a:avLst/>
              <a:gdLst>
                <a:gd name="T0" fmla="*/ 2 w 6"/>
                <a:gd name="T1" fmla="*/ 5 h 6"/>
                <a:gd name="T2" fmla="*/ 1 w 6"/>
                <a:gd name="T3" fmla="*/ 2 h 6"/>
                <a:gd name="T4" fmla="*/ 4 w 6"/>
                <a:gd name="T5" fmla="*/ 0 h 6"/>
                <a:gd name="T6" fmla="*/ 5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1" y="5"/>
                    <a:pt x="0" y="3"/>
                    <a:pt x="1" y="2"/>
                  </a:cubicBezTo>
                  <a:cubicBezTo>
                    <a:pt x="1" y="1"/>
                    <a:pt x="2" y="0"/>
                    <a:pt x="4" y="0"/>
                  </a:cubicBezTo>
                  <a:cubicBezTo>
                    <a:pt x="5" y="1"/>
                    <a:pt x="6" y="2"/>
                    <a:pt x="5" y="4"/>
                  </a:cubicBezTo>
                  <a:cubicBezTo>
                    <a:pt x="5" y="5"/>
                    <a:pt x="4" y="6"/>
                    <a:pt x="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9" name="Freeform 40">
              <a:extLst>
                <a:ext uri="{FF2B5EF4-FFF2-40B4-BE49-F238E27FC236}">
                  <a16:creationId xmlns:a16="http://schemas.microsoft.com/office/drawing/2014/main" id="{772E762C-969A-44EC-8519-2E326F36012B}"/>
                </a:ext>
              </a:extLst>
            </p:cNvPr>
            <p:cNvSpPr>
              <a:spLocks/>
            </p:cNvSpPr>
            <p:nvPr/>
          </p:nvSpPr>
          <p:spPr bwMode="auto">
            <a:xfrm rot="16200000" flipH="1">
              <a:off x="2293207" y="2032301"/>
              <a:ext cx="19298" cy="21052"/>
            </a:xfrm>
            <a:custGeom>
              <a:avLst/>
              <a:gdLst>
                <a:gd name="T0" fmla="*/ 1 w 5"/>
                <a:gd name="T1" fmla="*/ 1 h 5"/>
                <a:gd name="T2" fmla="*/ 4 w 5"/>
                <a:gd name="T3" fmla="*/ 1 h 5"/>
                <a:gd name="T4" fmla="*/ 4 w 5"/>
                <a:gd name="T5" fmla="*/ 4 h 5"/>
                <a:gd name="T6" fmla="*/ 1 w 5"/>
                <a:gd name="T7" fmla="*/ 4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2" y="0"/>
                    <a:pt x="3" y="0"/>
                    <a:pt x="4" y="1"/>
                  </a:cubicBezTo>
                  <a:cubicBezTo>
                    <a:pt x="5" y="2"/>
                    <a:pt x="5" y="4"/>
                    <a:pt x="4" y="4"/>
                  </a:cubicBezTo>
                  <a:cubicBezTo>
                    <a:pt x="3" y="5"/>
                    <a:pt x="2" y="5"/>
                    <a:pt x="1" y="4"/>
                  </a:cubicBezTo>
                  <a:cubicBezTo>
                    <a:pt x="0" y="4"/>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0" name="Freeform 42">
              <a:extLst>
                <a:ext uri="{FF2B5EF4-FFF2-40B4-BE49-F238E27FC236}">
                  <a16:creationId xmlns:a16="http://schemas.microsoft.com/office/drawing/2014/main" id="{9AA904F9-F0FB-4E48-ACFF-03B52547D8A7}"/>
                </a:ext>
              </a:extLst>
            </p:cNvPr>
            <p:cNvSpPr>
              <a:spLocks/>
            </p:cNvSpPr>
            <p:nvPr/>
          </p:nvSpPr>
          <p:spPr bwMode="auto">
            <a:xfrm rot="16200000" flipH="1">
              <a:off x="2150229" y="2012127"/>
              <a:ext cx="12281" cy="12280"/>
            </a:xfrm>
            <a:custGeom>
              <a:avLst/>
              <a:gdLst>
                <a:gd name="T0" fmla="*/ 2 w 3"/>
                <a:gd name="T1" fmla="*/ 0 h 3"/>
                <a:gd name="T2" fmla="*/ 3 w 3"/>
                <a:gd name="T3" fmla="*/ 2 h 3"/>
                <a:gd name="T4" fmla="*/ 1 w 3"/>
                <a:gd name="T5" fmla="*/ 2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3" y="1"/>
                    <a:pt x="3" y="2"/>
                  </a:cubicBezTo>
                  <a:cubicBezTo>
                    <a:pt x="2" y="2"/>
                    <a:pt x="2" y="3"/>
                    <a:pt x="1" y="2"/>
                  </a:cubicBezTo>
                  <a:cubicBezTo>
                    <a:pt x="0" y="2"/>
                    <a:pt x="0" y="1"/>
                    <a:pt x="0" y="1"/>
                  </a:cubicBezTo>
                  <a:cubicBezTo>
                    <a:pt x="0"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1" name="Freeform 44">
              <a:extLst>
                <a:ext uri="{FF2B5EF4-FFF2-40B4-BE49-F238E27FC236}">
                  <a16:creationId xmlns:a16="http://schemas.microsoft.com/office/drawing/2014/main" id="{723A6099-5A89-4DD4-ABA4-1B2B3F106407}"/>
                </a:ext>
              </a:extLst>
            </p:cNvPr>
            <p:cNvSpPr>
              <a:spLocks/>
            </p:cNvSpPr>
            <p:nvPr/>
          </p:nvSpPr>
          <p:spPr bwMode="auto">
            <a:xfrm rot="16200000" flipH="1">
              <a:off x="1695854" y="1476633"/>
              <a:ext cx="21052" cy="21052"/>
            </a:xfrm>
            <a:custGeom>
              <a:avLst/>
              <a:gdLst>
                <a:gd name="T0" fmla="*/ 3 w 5"/>
                <a:gd name="T1" fmla="*/ 5 h 5"/>
                <a:gd name="T2" fmla="*/ 0 w 5"/>
                <a:gd name="T3" fmla="*/ 3 h 5"/>
                <a:gd name="T4" fmla="*/ 2 w 5"/>
                <a:gd name="T5" fmla="*/ 1 h 5"/>
                <a:gd name="T6" fmla="*/ 5 w 5"/>
                <a:gd name="T7" fmla="*/ 3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2" y="5"/>
                    <a:pt x="1" y="5"/>
                    <a:pt x="0" y="3"/>
                  </a:cubicBezTo>
                  <a:cubicBezTo>
                    <a:pt x="0" y="2"/>
                    <a:pt x="1" y="1"/>
                    <a:pt x="2" y="1"/>
                  </a:cubicBezTo>
                  <a:cubicBezTo>
                    <a:pt x="4" y="0"/>
                    <a:pt x="5" y="1"/>
                    <a:pt x="5" y="3"/>
                  </a:cubicBezTo>
                  <a:cubicBezTo>
                    <a:pt x="5" y="4"/>
                    <a:pt x="4" y="5"/>
                    <a:pt x="3" y="5"/>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2" name="Freeform 46">
              <a:extLst>
                <a:ext uri="{FF2B5EF4-FFF2-40B4-BE49-F238E27FC236}">
                  <a16:creationId xmlns:a16="http://schemas.microsoft.com/office/drawing/2014/main" id="{E7819AE4-1EE2-4F0A-AAAE-D8D30F71181F}"/>
                </a:ext>
              </a:extLst>
            </p:cNvPr>
            <p:cNvSpPr>
              <a:spLocks/>
            </p:cNvSpPr>
            <p:nvPr/>
          </p:nvSpPr>
          <p:spPr bwMode="auto">
            <a:xfrm rot="16200000" flipH="1">
              <a:off x="2905472" y="1664386"/>
              <a:ext cx="15790" cy="17543"/>
            </a:xfrm>
            <a:custGeom>
              <a:avLst/>
              <a:gdLst>
                <a:gd name="T0" fmla="*/ 3 w 4"/>
                <a:gd name="T1" fmla="*/ 0 h 4"/>
                <a:gd name="T2" fmla="*/ 4 w 4"/>
                <a:gd name="T3" fmla="*/ 3 h 4"/>
                <a:gd name="T4" fmla="*/ 1 w 4"/>
                <a:gd name="T5" fmla="*/ 4 h 4"/>
                <a:gd name="T6" fmla="*/ 0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1"/>
                    <a:pt x="4" y="2"/>
                    <a:pt x="4" y="3"/>
                  </a:cubicBezTo>
                  <a:cubicBezTo>
                    <a:pt x="3" y="4"/>
                    <a:pt x="2" y="4"/>
                    <a:pt x="1" y="4"/>
                  </a:cubicBezTo>
                  <a:cubicBezTo>
                    <a:pt x="0" y="3"/>
                    <a:pt x="0" y="2"/>
                    <a:pt x="0" y="1"/>
                  </a:cubicBezTo>
                  <a:cubicBezTo>
                    <a:pt x="1" y="0"/>
                    <a:pt x="2"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3" name="Freeform 48">
              <a:extLst>
                <a:ext uri="{FF2B5EF4-FFF2-40B4-BE49-F238E27FC236}">
                  <a16:creationId xmlns:a16="http://schemas.microsoft.com/office/drawing/2014/main" id="{DBFA9A84-1CEC-4CEB-98BF-134A06912D8A}"/>
                </a:ext>
              </a:extLst>
            </p:cNvPr>
            <p:cNvSpPr>
              <a:spLocks/>
            </p:cNvSpPr>
            <p:nvPr/>
          </p:nvSpPr>
          <p:spPr bwMode="auto">
            <a:xfrm rot="16200000" flipH="1">
              <a:off x="2434431" y="2057740"/>
              <a:ext cx="33333" cy="33332"/>
            </a:xfrm>
            <a:custGeom>
              <a:avLst/>
              <a:gdLst>
                <a:gd name="T0" fmla="*/ 2 w 8"/>
                <a:gd name="T1" fmla="*/ 2 h 8"/>
                <a:gd name="T2" fmla="*/ 7 w 8"/>
                <a:gd name="T3" fmla="*/ 2 h 8"/>
                <a:gd name="T4" fmla="*/ 6 w 8"/>
                <a:gd name="T5" fmla="*/ 7 h 8"/>
                <a:gd name="T6" fmla="*/ 1 w 8"/>
                <a:gd name="T7" fmla="*/ 7 h 8"/>
                <a:gd name="T8" fmla="*/ 2 w 8"/>
                <a:gd name="T9" fmla="*/ 2 h 8"/>
              </a:gdLst>
              <a:ahLst/>
              <a:cxnLst>
                <a:cxn ang="0">
                  <a:pos x="T0" y="T1"/>
                </a:cxn>
                <a:cxn ang="0">
                  <a:pos x="T2" y="T3"/>
                </a:cxn>
                <a:cxn ang="0">
                  <a:pos x="T4" y="T5"/>
                </a:cxn>
                <a:cxn ang="0">
                  <a:pos x="T6" y="T7"/>
                </a:cxn>
                <a:cxn ang="0">
                  <a:pos x="T8" y="T9"/>
                </a:cxn>
              </a:cxnLst>
              <a:rect l="0" t="0" r="r" b="b"/>
              <a:pathLst>
                <a:path w="8" h="8">
                  <a:moveTo>
                    <a:pt x="2" y="2"/>
                  </a:moveTo>
                  <a:cubicBezTo>
                    <a:pt x="3" y="0"/>
                    <a:pt x="6" y="1"/>
                    <a:pt x="7" y="2"/>
                  </a:cubicBezTo>
                  <a:cubicBezTo>
                    <a:pt x="8" y="4"/>
                    <a:pt x="8" y="6"/>
                    <a:pt x="6" y="7"/>
                  </a:cubicBezTo>
                  <a:cubicBezTo>
                    <a:pt x="5" y="8"/>
                    <a:pt x="3" y="8"/>
                    <a:pt x="1" y="7"/>
                  </a:cubicBezTo>
                  <a:cubicBezTo>
                    <a:pt x="0" y="5"/>
                    <a:pt x="0" y="3"/>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4" name="Freeform 51">
              <a:extLst>
                <a:ext uri="{FF2B5EF4-FFF2-40B4-BE49-F238E27FC236}">
                  <a16:creationId xmlns:a16="http://schemas.microsoft.com/office/drawing/2014/main" id="{04CB8DB0-9023-49DC-B897-6892DFE4D13F}"/>
                </a:ext>
              </a:extLst>
            </p:cNvPr>
            <p:cNvSpPr>
              <a:spLocks/>
            </p:cNvSpPr>
            <p:nvPr/>
          </p:nvSpPr>
          <p:spPr bwMode="auto">
            <a:xfrm rot="16200000" flipH="1">
              <a:off x="2120404" y="2203349"/>
              <a:ext cx="21052" cy="21052"/>
            </a:xfrm>
            <a:custGeom>
              <a:avLst/>
              <a:gdLst>
                <a:gd name="T0" fmla="*/ 0 w 5"/>
                <a:gd name="T1" fmla="*/ 2 h 5"/>
                <a:gd name="T2" fmla="*/ 3 w 5"/>
                <a:gd name="T3" fmla="*/ 0 h 5"/>
                <a:gd name="T4" fmla="*/ 5 w 5"/>
                <a:gd name="T5" fmla="*/ 3 h 5"/>
                <a:gd name="T6" fmla="*/ 2 w 5"/>
                <a:gd name="T7" fmla="*/ 5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cubicBezTo>
                    <a:pt x="0" y="1"/>
                    <a:pt x="2" y="0"/>
                    <a:pt x="3" y="0"/>
                  </a:cubicBezTo>
                  <a:cubicBezTo>
                    <a:pt x="4" y="0"/>
                    <a:pt x="5" y="2"/>
                    <a:pt x="5" y="3"/>
                  </a:cubicBezTo>
                  <a:cubicBezTo>
                    <a:pt x="5" y="4"/>
                    <a:pt x="3" y="5"/>
                    <a:pt x="2" y="5"/>
                  </a:cubicBezTo>
                  <a:cubicBezTo>
                    <a:pt x="1" y="5"/>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5" name="Freeform 53">
              <a:extLst>
                <a:ext uri="{FF2B5EF4-FFF2-40B4-BE49-F238E27FC236}">
                  <a16:creationId xmlns:a16="http://schemas.microsoft.com/office/drawing/2014/main" id="{7059D96D-56E8-4D5A-8118-FC1FAD9990E8}"/>
                </a:ext>
              </a:extLst>
            </p:cNvPr>
            <p:cNvSpPr>
              <a:spLocks/>
            </p:cNvSpPr>
            <p:nvPr/>
          </p:nvSpPr>
          <p:spPr bwMode="auto">
            <a:xfrm rot="16200000" flipH="1">
              <a:off x="1582699" y="1695468"/>
              <a:ext cx="42104" cy="40349"/>
            </a:xfrm>
            <a:custGeom>
              <a:avLst/>
              <a:gdLst>
                <a:gd name="T0" fmla="*/ 3 w 10"/>
                <a:gd name="T1" fmla="*/ 1 h 10"/>
                <a:gd name="T2" fmla="*/ 9 w 10"/>
                <a:gd name="T3" fmla="*/ 2 h 10"/>
                <a:gd name="T4" fmla="*/ 8 w 10"/>
                <a:gd name="T5" fmla="*/ 9 h 10"/>
                <a:gd name="T6" fmla="*/ 2 w 10"/>
                <a:gd name="T7" fmla="*/ 8 h 10"/>
                <a:gd name="T8" fmla="*/ 3 w 10"/>
                <a:gd name="T9" fmla="*/ 1 h 10"/>
              </a:gdLst>
              <a:ahLst/>
              <a:cxnLst>
                <a:cxn ang="0">
                  <a:pos x="T0" y="T1"/>
                </a:cxn>
                <a:cxn ang="0">
                  <a:pos x="T2" y="T3"/>
                </a:cxn>
                <a:cxn ang="0">
                  <a:pos x="T4" y="T5"/>
                </a:cxn>
                <a:cxn ang="0">
                  <a:pos x="T6" y="T7"/>
                </a:cxn>
                <a:cxn ang="0">
                  <a:pos x="T8" y="T9"/>
                </a:cxn>
              </a:cxnLst>
              <a:rect l="0" t="0" r="r" b="b"/>
              <a:pathLst>
                <a:path w="10" h="10">
                  <a:moveTo>
                    <a:pt x="3" y="1"/>
                  </a:moveTo>
                  <a:cubicBezTo>
                    <a:pt x="5" y="0"/>
                    <a:pt x="7" y="0"/>
                    <a:pt x="9" y="2"/>
                  </a:cubicBezTo>
                  <a:cubicBezTo>
                    <a:pt x="10" y="4"/>
                    <a:pt x="10" y="7"/>
                    <a:pt x="8" y="9"/>
                  </a:cubicBezTo>
                  <a:cubicBezTo>
                    <a:pt x="6" y="10"/>
                    <a:pt x="3" y="10"/>
                    <a:pt x="2" y="8"/>
                  </a:cubicBezTo>
                  <a:cubicBezTo>
                    <a:pt x="0" y="6"/>
                    <a:pt x="1" y="3"/>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6" name="Freeform 54">
              <a:extLst>
                <a:ext uri="{FF2B5EF4-FFF2-40B4-BE49-F238E27FC236}">
                  <a16:creationId xmlns:a16="http://schemas.microsoft.com/office/drawing/2014/main" id="{88F9EBC9-590D-43BD-B264-432F352CD804}"/>
                </a:ext>
              </a:extLst>
            </p:cNvPr>
            <p:cNvSpPr>
              <a:spLocks/>
            </p:cNvSpPr>
            <p:nvPr/>
          </p:nvSpPr>
          <p:spPr bwMode="auto">
            <a:xfrm rot="16200000" flipH="1">
              <a:off x="1562524" y="1757747"/>
              <a:ext cx="24561" cy="24561"/>
            </a:xfrm>
            <a:custGeom>
              <a:avLst/>
              <a:gdLst>
                <a:gd name="T0" fmla="*/ 3 w 6"/>
                <a:gd name="T1" fmla="*/ 0 h 6"/>
                <a:gd name="T2" fmla="*/ 6 w 6"/>
                <a:gd name="T3" fmla="*/ 3 h 6"/>
                <a:gd name="T4" fmla="*/ 3 w 6"/>
                <a:gd name="T5" fmla="*/ 6 h 6"/>
                <a:gd name="T6" fmla="*/ 0 w 6"/>
                <a:gd name="T7" fmla="*/ 3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5" y="0"/>
                    <a:pt x="6" y="1"/>
                    <a:pt x="6" y="3"/>
                  </a:cubicBezTo>
                  <a:cubicBezTo>
                    <a:pt x="6" y="5"/>
                    <a:pt x="5" y="6"/>
                    <a:pt x="3" y="6"/>
                  </a:cubicBezTo>
                  <a:cubicBezTo>
                    <a:pt x="2" y="6"/>
                    <a:pt x="0" y="5"/>
                    <a:pt x="0" y="3"/>
                  </a:cubicBezTo>
                  <a:cubicBezTo>
                    <a:pt x="0" y="2"/>
                    <a:pt x="1"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7" name="Freeform 58">
              <a:extLst>
                <a:ext uri="{FF2B5EF4-FFF2-40B4-BE49-F238E27FC236}">
                  <a16:creationId xmlns:a16="http://schemas.microsoft.com/office/drawing/2014/main" id="{D9DC57ED-210D-4EDA-93A6-B6F5CEC9EA7B}"/>
                </a:ext>
              </a:extLst>
            </p:cNvPr>
            <p:cNvSpPr>
              <a:spLocks/>
            </p:cNvSpPr>
            <p:nvPr/>
          </p:nvSpPr>
          <p:spPr bwMode="auto">
            <a:xfrm rot="16200000" flipH="1">
              <a:off x="2713372" y="2148965"/>
              <a:ext cx="45613" cy="45612"/>
            </a:xfrm>
            <a:custGeom>
              <a:avLst/>
              <a:gdLst>
                <a:gd name="T0" fmla="*/ 1 w 11"/>
                <a:gd name="T1" fmla="*/ 6 h 11"/>
                <a:gd name="T2" fmla="*/ 5 w 11"/>
                <a:gd name="T3" fmla="*/ 0 h 11"/>
                <a:gd name="T4" fmla="*/ 11 w 11"/>
                <a:gd name="T5" fmla="*/ 5 h 11"/>
                <a:gd name="T6" fmla="*/ 6 w 11"/>
                <a:gd name="T7" fmla="*/ 10 h 11"/>
                <a:gd name="T8" fmla="*/ 1 w 11"/>
                <a:gd name="T9" fmla="*/ 6 h 11"/>
              </a:gdLst>
              <a:ahLst/>
              <a:cxnLst>
                <a:cxn ang="0">
                  <a:pos x="T0" y="T1"/>
                </a:cxn>
                <a:cxn ang="0">
                  <a:pos x="T2" y="T3"/>
                </a:cxn>
                <a:cxn ang="0">
                  <a:pos x="T4" y="T5"/>
                </a:cxn>
                <a:cxn ang="0">
                  <a:pos x="T6" y="T7"/>
                </a:cxn>
                <a:cxn ang="0">
                  <a:pos x="T8" y="T9"/>
                </a:cxn>
              </a:cxnLst>
              <a:rect l="0" t="0" r="r" b="b"/>
              <a:pathLst>
                <a:path w="11" h="11">
                  <a:moveTo>
                    <a:pt x="1" y="6"/>
                  </a:moveTo>
                  <a:cubicBezTo>
                    <a:pt x="0" y="3"/>
                    <a:pt x="2" y="1"/>
                    <a:pt x="5" y="0"/>
                  </a:cubicBezTo>
                  <a:cubicBezTo>
                    <a:pt x="8" y="0"/>
                    <a:pt x="10" y="2"/>
                    <a:pt x="11" y="5"/>
                  </a:cubicBezTo>
                  <a:cubicBezTo>
                    <a:pt x="11" y="7"/>
                    <a:pt x="9" y="10"/>
                    <a:pt x="6" y="10"/>
                  </a:cubicBezTo>
                  <a:cubicBezTo>
                    <a:pt x="4" y="11"/>
                    <a:pt x="1" y="9"/>
                    <a:pt x="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8" name="Freeform 59">
              <a:extLst>
                <a:ext uri="{FF2B5EF4-FFF2-40B4-BE49-F238E27FC236}">
                  <a16:creationId xmlns:a16="http://schemas.microsoft.com/office/drawing/2014/main" id="{97963D01-B377-4CD8-AF6C-6ACB77CA40F4}"/>
                </a:ext>
              </a:extLst>
            </p:cNvPr>
            <p:cNvSpPr>
              <a:spLocks/>
            </p:cNvSpPr>
            <p:nvPr/>
          </p:nvSpPr>
          <p:spPr bwMode="auto">
            <a:xfrm rot="16200000" flipH="1">
              <a:off x="1423932" y="1298110"/>
              <a:ext cx="29824" cy="29823"/>
            </a:xfrm>
            <a:custGeom>
              <a:avLst/>
              <a:gdLst>
                <a:gd name="T0" fmla="*/ 1 w 7"/>
                <a:gd name="T1" fmla="*/ 4 h 7"/>
                <a:gd name="T2" fmla="*/ 2 w 7"/>
                <a:gd name="T3" fmla="*/ 0 h 7"/>
                <a:gd name="T4" fmla="*/ 7 w 7"/>
                <a:gd name="T5" fmla="*/ 2 h 7"/>
                <a:gd name="T6" fmla="*/ 5 w 7"/>
                <a:gd name="T7" fmla="*/ 6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0" y="3"/>
                    <a:pt x="1" y="1"/>
                    <a:pt x="2" y="0"/>
                  </a:cubicBezTo>
                  <a:cubicBezTo>
                    <a:pt x="4" y="0"/>
                    <a:pt x="6" y="0"/>
                    <a:pt x="7" y="2"/>
                  </a:cubicBezTo>
                  <a:cubicBezTo>
                    <a:pt x="7" y="4"/>
                    <a:pt x="6" y="5"/>
                    <a:pt x="5" y="6"/>
                  </a:cubicBezTo>
                  <a:cubicBezTo>
                    <a:pt x="3" y="7"/>
                    <a:pt x="1" y="6"/>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9" name="Freeform 63">
              <a:extLst>
                <a:ext uri="{FF2B5EF4-FFF2-40B4-BE49-F238E27FC236}">
                  <a16:creationId xmlns:a16="http://schemas.microsoft.com/office/drawing/2014/main" id="{0B172516-BABF-45B0-81C5-287B66001D2E}"/>
                </a:ext>
              </a:extLst>
            </p:cNvPr>
            <p:cNvSpPr>
              <a:spLocks/>
            </p:cNvSpPr>
            <p:nvPr/>
          </p:nvSpPr>
          <p:spPr bwMode="auto">
            <a:xfrm rot="16200000" flipH="1">
              <a:off x="2275663" y="2341065"/>
              <a:ext cx="49121" cy="50876"/>
            </a:xfrm>
            <a:custGeom>
              <a:avLst/>
              <a:gdLst>
                <a:gd name="T0" fmla="*/ 10 w 12"/>
                <a:gd name="T1" fmla="*/ 8 h 12"/>
                <a:gd name="T2" fmla="*/ 3 w 12"/>
                <a:gd name="T3" fmla="*/ 10 h 12"/>
                <a:gd name="T4" fmla="*/ 2 w 12"/>
                <a:gd name="T5" fmla="*/ 3 h 12"/>
                <a:gd name="T6" fmla="*/ 8 w 12"/>
                <a:gd name="T7" fmla="*/ 2 h 12"/>
                <a:gd name="T8" fmla="*/ 10 w 12"/>
                <a:gd name="T9" fmla="*/ 8 h 12"/>
              </a:gdLst>
              <a:ahLst/>
              <a:cxnLst>
                <a:cxn ang="0">
                  <a:pos x="T0" y="T1"/>
                </a:cxn>
                <a:cxn ang="0">
                  <a:pos x="T2" y="T3"/>
                </a:cxn>
                <a:cxn ang="0">
                  <a:pos x="T4" y="T5"/>
                </a:cxn>
                <a:cxn ang="0">
                  <a:pos x="T6" y="T7"/>
                </a:cxn>
                <a:cxn ang="0">
                  <a:pos x="T8" y="T9"/>
                </a:cxn>
              </a:cxnLst>
              <a:rect l="0" t="0" r="r" b="b"/>
              <a:pathLst>
                <a:path w="12" h="12">
                  <a:moveTo>
                    <a:pt x="10" y="8"/>
                  </a:moveTo>
                  <a:cubicBezTo>
                    <a:pt x="9" y="11"/>
                    <a:pt x="6" y="12"/>
                    <a:pt x="3" y="10"/>
                  </a:cubicBezTo>
                  <a:cubicBezTo>
                    <a:pt x="1" y="9"/>
                    <a:pt x="0" y="6"/>
                    <a:pt x="2" y="3"/>
                  </a:cubicBezTo>
                  <a:cubicBezTo>
                    <a:pt x="3" y="1"/>
                    <a:pt x="6" y="0"/>
                    <a:pt x="8" y="2"/>
                  </a:cubicBezTo>
                  <a:cubicBezTo>
                    <a:pt x="11" y="3"/>
                    <a:pt x="12" y="6"/>
                    <a:pt x="1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0" name="Freeform 64">
              <a:extLst>
                <a:ext uri="{FF2B5EF4-FFF2-40B4-BE49-F238E27FC236}">
                  <a16:creationId xmlns:a16="http://schemas.microsoft.com/office/drawing/2014/main" id="{A2184349-9991-4084-BFDC-20E63298DF94}"/>
                </a:ext>
              </a:extLst>
            </p:cNvPr>
            <p:cNvSpPr>
              <a:spLocks/>
            </p:cNvSpPr>
            <p:nvPr/>
          </p:nvSpPr>
          <p:spPr bwMode="auto">
            <a:xfrm rot="16200000" flipH="1">
              <a:off x="1317794" y="1679679"/>
              <a:ext cx="38595" cy="33332"/>
            </a:xfrm>
            <a:custGeom>
              <a:avLst/>
              <a:gdLst>
                <a:gd name="T0" fmla="*/ 1 w 9"/>
                <a:gd name="T1" fmla="*/ 4 h 8"/>
                <a:gd name="T2" fmla="*/ 5 w 9"/>
                <a:gd name="T3" fmla="*/ 0 h 8"/>
                <a:gd name="T4" fmla="*/ 9 w 9"/>
                <a:gd name="T5" fmla="*/ 4 h 8"/>
                <a:gd name="T6" fmla="*/ 4 w 9"/>
                <a:gd name="T7" fmla="*/ 8 h 8"/>
                <a:gd name="T8" fmla="*/ 1 w 9"/>
                <a:gd name="T9" fmla="*/ 4 h 8"/>
              </a:gdLst>
              <a:ahLst/>
              <a:cxnLst>
                <a:cxn ang="0">
                  <a:pos x="T0" y="T1"/>
                </a:cxn>
                <a:cxn ang="0">
                  <a:pos x="T2" y="T3"/>
                </a:cxn>
                <a:cxn ang="0">
                  <a:pos x="T4" y="T5"/>
                </a:cxn>
                <a:cxn ang="0">
                  <a:pos x="T6" y="T7"/>
                </a:cxn>
                <a:cxn ang="0">
                  <a:pos x="T8" y="T9"/>
                </a:cxn>
              </a:cxnLst>
              <a:rect l="0" t="0" r="r" b="b"/>
              <a:pathLst>
                <a:path w="9" h="8">
                  <a:moveTo>
                    <a:pt x="1" y="4"/>
                  </a:moveTo>
                  <a:cubicBezTo>
                    <a:pt x="1" y="1"/>
                    <a:pt x="3" y="0"/>
                    <a:pt x="5" y="0"/>
                  </a:cubicBezTo>
                  <a:cubicBezTo>
                    <a:pt x="7" y="0"/>
                    <a:pt x="9" y="2"/>
                    <a:pt x="9" y="4"/>
                  </a:cubicBezTo>
                  <a:cubicBezTo>
                    <a:pt x="9" y="6"/>
                    <a:pt x="7" y="8"/>
                    <a:pt x="4" y="8"/>
                  </a:cubicBezTo>
                  <a:cubicBezTo>
                    <a:pt x="2" y="8"/>
                    <a:pt x="0" y="6"/>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1" name="Freeform 68">
              <a:extLst>
                <a:ext uri="{FF2B5EF4-FFF2-40B4-BE49-F238E27FC236}">
                  <a16:creationId xmlns:a16="http://schemas.microsoft.com/office/drawing/2014/main" id="{7F997817-57DA-4619-8A7C-EB48B35C9A35}"/>
                </a:ext>
              </a:extLst>
            </p:cNvPr>
            <p:cNvSpPr>
              <a:spLocks/>
            </p:cNvSpPr>
            <p:nvPr/>
          </p:nvSpPr>
          <p:spPr bwMode="auto">
            <a:xfrm rot="16200000" flipH="1">
              <a:off x="2665126" y="2393696"/>
              <a:ext cx="54385" cy="49121"/>
            </a:xfrm>
            <a:custGeom>
              <a:avLst/>
              <a:gdLst>
                <a:gd name="T0" fmla="*/ 1 w 13"/>
                <a:gd name="T1" fmla="*/ 7 h 12"/>
                <a:gd name="T2" fmla="*/ 6 w 13"/>
                <a:gd name="T3" fmla="*/ 0 h 12"/>
                <a:gd name="T4" fmla="*/ 12 w 13"/>
                <a:gd name="T5" fmla="*/ 6 h 12"/>
                <a:gd name="T6" fmla="*/ 7 w 13"/>
                <a:gd name="T7" fmla="*/ 12 h 12"/>
                <a:gd name="T8" fmla="*/ 1 w 13"/>
                <a:gd name="T9" fmla="*/ 7 h 12"/>
              </a:gdLst>
              <a:ahLst/>
              <a:cxnLst>
                <a:cxn ang="0">
                  <a:pos x="T0" y="T1"/>
                </a:cxn>
                <a:cxn ang="0">
                  <a:pos x="T2" y="T3"/>
                </a:cxn>
                <a:cxn ang="0">
                  <a:pos x="T4" y="T5"/>
                </a:cxn>
                <a:cxn ang="0">
                  <a:pos x="T6" y="T7"/>
                </a:cxn>
                <a:cxn ang="0">
                  <a:pos x="T8" y="T9"/>
                </a:cxn>
              </a:cxnLst>
              <a:rect l="0" t="0" r="r" b="b"/>
              <a:pathLst>
                <a:path w="13" h="12">
                  <a:moveTo>
                    <a:pt x="1" y="7"/>
                  </a:moveTo>
                  <a:cubicBezTo>
                    <a:pt x="0" y="3"/>
                    <a:pt x="3" y="1"/>
                    <a:pt x="6" y="0"/>
                  </a:cubicBezTo>
                  <a:cubicBezTo>
                    <a:pt x="9" y="0"/>
                    <a:pt x="12" y="2"/>
                    <a:pt x="12" y="6"/>
                  </a:cubicBezTo>
                  <a:cubicBezTo>
                    <a:pt x="13" y="9"/>
                    <a:pt x="10" y="12"/>
                    <a:pt x="7" y="12"/>
                  </a:cubicBezTo>
                  <a:cubicBezTo>
                    <a:pt x="4" y="12"/>
                    <a:pt x="1" y="10"/>
                    <a:pt x="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2" name="Freeform 69">
              <a:extLst>
                <a:ext uri="{FF2B5EF4-FFF2-40B4-BE49-F238E27FC236}">
                  <a16:creationId xmlns:a16="http://schemas.microsoft.com/office/drawing/2014/main" id="{565B6AFC-E9FF-4965-BEDA-312D24E200EC}"/>
                </a:ext>
              </a:extLst>
            </p:cNvPr>
            <p:cNvSpPr>
              <a:spLocks/>
            </p:cNvSpPr>
            <p:nvPr/>
          </p:nvSpPr>
          <p:spPr bwMode="auto">
            <a:xfrm rot="16200000" flipH="1">
              <a:off x="1260778" y="1731433"/>
              <a:ext cx="38595" cy="38595"/>
            </a:xfrm>
            <a:custGeom>
              <a:avLst/>
              <a:gdLst>
                <a:gd name="T0" fmla="*/ 7 w 9"/>
                <a:gd name="T1" fmla="*/ 6 h 9"/>
                <a:gd name="T2" fmla="*/ 2 w 9"/>
                <a:gd name="T3" fmla="*/ 7 h 9"/>
                <a:gd name="T4" fmla="*/ 1 w 9"/>
                <a:gd name="T5" fmla="*/ 2 h 9"/>
                <a:gd name="T6" fmla="*/ 6 w 9"/>
                <a:gd name="T7" fmla="*/ 1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6" y="8"/>
                    <a:pt x="4" y="9"/>
                    <a:pt x="2" y="7"/>
                  </a:cubicBezTo>
                  <a:cubicBezTo>
                    <a:pt x="0" y="6"/>
                    <a:pt x="0" y="4"/>
                    <a:pt x="1" y="2"/>
                  </a:cubicBezTo>
                  <a:cubicBezTo>
                    <a:pt x="2" y="0"/>
                    <a:pt x="5" y="0"/>
                    <a:pt x="6" y="1"/>
                  </a:cubicBezTo>
                  <a:cubicBezTo>
                    <a:pt x="8" y="2"/>
                    <a:pt x="9" y="5"/>
                    <a:pt x="7" y="6"/>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3" name="Freeform 77">
              <a:extLst>
                <a:ext uri="{FF2B5EF4-FFF2-40B4-BE49-F238E27FC236}">
                  <a16:creationId xmlns:a16="http://schemas.microsoft.com/office/drawing/2014/main" id="{BC3DACFF-DFF6-4DD6-AA8D-4947461DB092}"/>
                </a:ext>
              </a:extLst>
            </p:cNvPr>
            <p:cNvSpPr>
              <a:spLocks/>
            </p:cNvSpPr>
            <p:nvPr/>
          </p:nvSpPr>
          <p:spPr bwMode="auto">
            <a:xfrm rot="16200000" flipH="1">
              <a:off x="2580919" y="2681407"/>
              <a:ext cx="29824" cy="24561"/>
            </a:xfrm>
            <a:custGeom>
              <a:avLst/>
              <a:gdLst>
                <a:gd name="T0" fmla="*/ 1 w 7"/>
                <a:gd name="T1" fmla="*/ 4 h 6"/>
                <a:gd name="T2" fmla="*/ 2 w 7"/>
                <a:gd name="T3" fmla="*/ 0 h 6"/>
                <a:gd name="T4" fmla="*/ 6 w 7"/>
                <a:gd name="T5" fmla="*/ 2 h 6"/>
                <a:gd name="T6" fmla="*/ 4 w 7"/>
                <a:gd name="T7" fmla="*/ 6 h 6"/>
                <a:gd name="T8" fmla="*/ 1 w 7"/>
                <a:gd name="T9" fmla="*/ 4 h 6"/>
              </a:gdLst>
              <a:ahLst/>
              <a:cxnLst>
                <a:cxn ang="0">
                  <a:pos x="T0" y="T1"/>
                </a:cxn>
                <a:cxn ang="0">
                  <a:pos x="T2" y="T3"/>
                </a:cxn>
                <a:cxn ang="0">
                  <a:pos x="T4" y="T5"/>
                </a:cxn>
                <a:cxn ang="0">
                  <a:pos x="T6" y="T7"/>
                </a:cxn>
                <a:cxn ang="0">
                  <a:pos x="T8" y="T9"/>
                </a:cxn>
              </a:cxnLst>
              <a:rect l="0" t="0" r="r" b="b"/>
              <a:pathLst>
                <a:path w="7" h="6">
                  <a:moveTo>
                    <a:pt x="1" y="4"/>
                  </a:moveTo>
                  <a:cubicBezTo>
                    <a:pt x="0" y="2"/>
                    <a:pt x="1" y="1"/>
                    <a:pt x="2" y="0"/>
                  </a:cubicBezTo>
                  <a:cubicBezTo>
                    <a:pt x="4" y="0"/>
                    <a:pt x="5" y="0"/>
                    <a:pt x="6" y="2"/>
                  </a:cubicBezTo>
                  <a:cubicBezTo>
                    <a:pt x="7" y="3"/>
                    <a:pt x="6" y="5"/>
                    <a:pt x="4" y="6"/>
                  </a:cubicBezTo>
                  <a:cubicBezTo>
                    <a:pt x="3" y="6"/>
                    <a:pt x="1" y="5"/>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4" name="Freeform 83">
              <a:extLst>
                <a:ext uri="{FF2B5EF4-FFF2-40B4-BE49-F238E27FC236}">
                  <a16:creationId xmlns:a16="http://schemas.microsoft.com/office/drawing/2014/main" id="{29E28574-B748-4FA9-85BE-91989B78FD27}"/>
                </a:ext>
              </a:extLst>
            </p:cNvPr>
            <p:cNvSpPr>
              <a:spLocks/>
            </p:cNvSpPr>
            <p:nvPr/>
          </p:nvSpPr>
          <p:spPr bwMode="auto">
            <a:xfrm rot="16200000" flipH="1">
              <a:off x="1481824" y="2415625"/>
              <a:ext cx="71929" cy="71928"/>
            </a:xfrm>
            <a:custGeom>
              <a:avLst/>
              <a:gdLst>
                <a:gd name="T0" fmla="*/ 17 w 17"/>
                <a:gd name="T1" fmla="*/ 9 h 17"/>
                <a:gd name="T2" fmla="*/ 8 w 17"/>
                <a:gd name="T3" fmla="*/ 16 h 17"/>
                <a:gd name="T4" fmla="*/ 1 w 17"/>
                <a:gd name="T5" fmla="*/ 8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8" y="16"/>
                  </a:cubicBezTo>
                  <a:cubicBezTo>
                    <a:pt x="4" y="16"/>
                    <a:pt x="0" y="12"/>
                    <a:pt x="1" y="8"/>
                  </a:cubicBezTo>
                  <a:cubicBezTo>
                    <a:pt x="1" y="3"/>
                    <a:pt x="5" y="0"/>
                    <a:pt x="9" y="0"/>
                  </a:cubicBezTo>
                  <a:cubicBezTo>
                    <a:pt x="14" y="0"/>
                    <a:pt x="17" y="4"/>
                    <a:pt x="1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5" name="Freeform 107">
              <a:extLst>
                <a:ext uri="{FF2B5EF4-FFF2-40B4-BE49-F238E27FC236}">
                  <a16:creationId xmlns:a16="http://schemas.microsoft.com/office/drawing/2014/main" id="{8EF6F5F7-AC71-495B-B6D9-B9B12EAC1B4F}"/>
                </a:ext>
              </a:extLst>
            </p:cNvPr>
            <p:cNvSpPr>
              <a:spLocks/>
            </p:cNvSpPr>
            <p:nvPr/>
          </p:nvSpPr>
          <p:spPr bwMode="auto">
            <a:xfrm rot="16200000" flipH="1">
              <a:off x="2275664" y="3349811"/>
              <a:ext cx="36841" cy="38595"/>
            </a:xfrm>
            <a:custGeom>
              <a:avLst/>
              <a:gdLst>
                <a:gd name="T0" fmla="*/ 5 w 9"/>
                <a:gd name="T1" fmla="*/ 0 h 9"/>
                <a:gd name="T2" fmla="*/ 9 w 9"/>
                <a:gd name="T3" fmla="*/ 5 h 9"/>
                <a:gd name="T4" fmla="*/ 4 w 9"/>
                <a:gd name="T5" fmla="*/ 8 h 9"/>
                <a:gd name="T6" fmla="*/ 0 w 9"/>
                <a:gd name="T7" fmla="*/ 4 h 9"/>
                <a:gd name="T8" fmla="*/ 5 w 9"/>
                <a:gd name="T9" fmla="*/ 0 h 9"/>
              </a:gdLst>
              <a:ahLst/>
              <a:cxnLst>
                <a:cxn ang="0">
                  <a:pos x="T0" y="T1"/>
                </a:cxn>
                <a:cxn ang="0">
                  <a:pos x="T2" y="T3"/>
                </a:cxn>
                <a:cxn ang="0">
                  <a:pos x="T4" y="T5"/>
                </a:cxn>
                <a:cxn ang="0">
                  <a:pos x="T6" y="T7"/>
                </a:cxn>
                <a:cxn ang="0">
                  <a:pos x="T8" y="T9"/>
                </a:cxn>
              </a:cxnLst>
              <a:rect l="0" t="0" r="r" b="b"/>
              <a:pathLst>
                <a:path w="9" h="9">
                  <a:moveTo>
                    <a:pt x="5" y="0"/>
                  </a:moveTo>
                  <a:cubicBezTo>
                    <a:pt x="7" y="0"/>
                    <a:pt x="9" y="2"/>
                    <a:pt x="9" y="5"/>
                  </a:cubicBezTo>
                  <a:cubicBezTo>
                    <a:pt x="9" y="7"/>
                    <a:pt x="7" y="9"/>
                    <a:pt x="4" y="8"/>
                  </a:cubicBezTo>
                  <a:cubicBezTo>
                    <a:pt x="2" y="8"/>
                    <a:pt x="0" y="6"/>
                    <a:pt x="0" y="4"/>
                  </a:cubicBezTo>
                  <a:cubicBezTo>
                    <a:pt x="1" y="2"/>
                    <a:pt x="3" y="0"/>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6" name="Freeform 114">
              <a:extLst>
                <a:ext uri="{FF2B5EF4-FFF2-40B4-BE49-F238E27FC236}">
                  <a16:creationId xmlns:a16="http://schemas.microsoft.com/office/drawing/2014/main" id="{8CCA3218-5231-4AB8-8AA1-CBCC8854F565}"/>
                </a:ext>
              </a:extLst>
            </p:cNvPr>
            <p:cNvSpPr>
              <a:spLocks/>
            </p:cNvSpPr>
            <p:nvPr/>
          </p:nvSpPr>
          <p:spPr bwMode="auto">
            <a:xfrm rot="16200000" flipH="1">
              <a:off x="2322152" y="1545968"/>
              <a:ext cx="5264" cy="8771"/>
            </a:xfrm>
            <a:custGeom>
              <a:avLst/>
              <a:gdLst>
                <a:gd name="T0" fmla="*/ 1 w 1"/>
                <a:gd name="T1" fmla="*/ 1 h 2"/>
                <a:gd name="T2" fmla="*/ 0 w 1"/>
                <a:gd name="T3" fmla="*/ 1 h 2"/>
                <a:gd name="T4" fmla="*/ 1 w 1"/>
                <a:gd name="T5" fmla="*/ 1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0" y="1"/>
                    <a:pt x="0" y="1"/>
                  </a:cubicBezTo>
                  <a:cubicBezTo>
                    <a:pt x="0" y="1"/>
                    <a:pt x="1" y="0"/>
                    <a:pt x="1" y="1"/>
                  </a:cubicBezTo>
                  <a:cubicBezTo>
                    <a:pt x="1" y="1"/>
                    <a:pt x="1" y="1"/>
                    <a:pt x="1"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grpSp>
      <p:pic>
        <p:nvPicPr>
          <p:cNvPr id="7" name="Picture 6">
            <a:extLst>
              <a:ext uri="{FF2B5EF4-FFF2-40B4-BE49-F238E27FC236}">
                <a16:creationId xmlns:a16="http://schemas.microsoft.com/office/drawing/2014/main" id="{3D6ED4A1-831A-A315-A3F7-7804943BDA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0783" y="308703"/>
            <a:ext cx="4300404" cy="6201636"/>
          </a:xfrm>
          <a:prstGeom prst="rect">
            <a:avLst/>
          </a:prstGeom>
          <a:ln>
            <a:solidFill>
              <a:schemeClr val="tx1"/>
            </a:solidFill>
          </a:ln>
        </p:spPr>
      </p:pic>
      <p:sp>
        <p:nvSpPr>
          <p:cNvPr id="11" name="Slide Number Placeholder 10">
            <a:extLst>
              <a:ext uri="{FF2B5EF4-FFF2-40B4-BE49-F238E27FC236}">
                <a16:creationId xmlns:a16="http://schemas.microsoft.com/office/drawing/2014/main" id="{AB935B0E-58B4-DA40-C134-4FEC9E55AE69}"/>
              </a:ext>
            </a:extLst>
          </p:cNvPr>
          <p:cNvSpPr>
            <a:spLocks noGrp="1"/>
          </p:cNvSpPr>
          <p:nvPr>
            <p:ph type="sldNum" sz="quarter" idx="12"/>
          </p:nvPr>
        </p:nvSpPr>
        <p:spPr/>
        <p:txBody>
          <a:bodyPr/>
          <a:lstStyle/>
          <a:p>
            <a:fld id="{9CB728EE-0DA3-4909-8C1D-E5B970BD4949}" type="slidenum">
              <a:rPr lang="ko-KR" altLang="en-US" smtClean="0"/>
              <a:t>28</a:t>
            </a:fld>
            <a:endParaRPr lang="ko-KR" altLang="en-US"/>
          </a:p>
        </p:txBody>
      </p:sp>
    </p:spTree>
    <p:extLst>
      <p:ext uri="{BB962C8B-B14F-4D97-AF65-F5344CB8AC3E}">
        <p14:creationId xmlns:p14="http://schemas.microsoft.com/office/powerpoint/2010/main" val="269179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C1FD-8D12-3AC4-E115-6D259F950B8C}"/>
              </a:ext>
            </a:extLst>
          </p:cNvPr>
          <p:cNvSpPr>
            <a:spLocks noGrp="1"/>
          </p:cNvSpPr>
          <p:nvPr>
            <p:ph type="title"/>
          </p:nvPr>
        </p:nvSpPr>
        <p:spPr/>
        <p:txBody>
          <a:bodyPr/>
          <a:lstStyle/>
          <a:p>
            <a:r>
              <a:rPr lang="en-US" dirty="0"/>
              <a:t>Form 1-02, Page 2</a:t>
            </a:r>
          </a:p>
        </p:txBody>
      </p:sp>
      <p:sp>
        <p:nvSpPr>
          <p:cNvPr id="3" name="Content Placeholder 2">
            <a:extLst>
              <a:ext uri="{FF2B5EF4-FFF2-40B4-BE49-F238E27FC236}">
                <a16:creationId xmlns:a16="http://schemas.microsoft.com/office/drawing/2014/main" id="{B23B309D-C695-3DA3-3954-767A3ECA84AF}"/>
              </a:ext>
            </a:extLst>
          </p:cNvPr>
          <p:cNvSpPr>
            <a:spLocks noGrp="1"/>
          </p:cNvSpPr>
          <p:nvPr>
            <p:ph idx="1"/>
          </p:nvPr>
        </p:nvSpPr>
        <p:spPr>
          <a:xfrm>
            <a:off x="838200" y="1531620"/>
            <a:ext cx="10515600" cy="5015177"/>
          </a:xfrm>
        </p:spPr>
        <p:txBody>
          <a:bodyPr>
            <a:normAutofit/>
          </a:bodyPr>
          <a:lstStyle/>
          <a:p>
            <a:r>
              <a:rPr lang="en-US" sz="2400" dirty="0">
                <a:latin typeface="+mj-lt"/>
              </a:rPr>
              <a:t>To be compliant with the Health Insurance Portability and Accountability Act (HIPAA), a release of medical information </a:t>
            </a:r>
            <a:r>
              <a:rPr lang="en-US" sz="2400">
                <a:latin typeface="+mj-lt"/>
              </a:rPr>
              <a:t>from</a:t>
            </a:r>
            <a:r>
              <a:rPr lang="en-US" sz="2400" dirty="0">
                <a:latin typeface="+mj-lt"/>
              </a:rPr>
              <a:t> Admission Services staff must:</a:t>
            </a:r>
          </a:p>
          <a:p>
            <a:pPr lvl="1"/>
            <a:r>
              <a:rPr lang="en-US" sz="2000" b="1" u="sng" dirty="0">
                <a:solidFill>
                  <a:srgbClr val="C00000"/>
                </a:solidFill>
                <a:latin typeface="+mj-lt"/>
              </a:rPr>
              <a:t>Never</a:t>
            </a:r>
            <a:r>
              <a:rPr lang="en-US" sz="2000" dirty="0">
                <a:latin typeface="+mj-lt"/>
              </a:rPr>
              <a:t> have applicants and/or guardians sign or place their </a:t>
            </a:r>
            <a:r>
              <a:rPr lang="en-US" sz="2000">
                <a:latin typeface="+mj-lt"/>
              </a:rPr>
              <a:t>Adobe </a:t>
            </a:r>
            <a:r>
              <a:rPr lang="en-US" sz="2000" dirty="0">
                <a:latin typeface="+mj-lt"/>
              </a:rPr>
              <a:t>signature(s) on blanket releases for health records.</a:t>
            </a:r>
          </a:p>
          <a:p>
            <a:pPr lvl="1"/>
            <a:r>
              <a:rPr lang="en-US" sz="2000" b="1" u="sng" dirty="0">
                <a:solidFill>
                  <a:schemeClr val="tx2"/>
                </a:solidFill>
                <a:latin typeface="+mj-lt"/>
              </a:rPr>
              <a:t>Always</a:t>
            </a:r>
            <a:r>
              <a:rPr lang="en-US" sz="2000" dirty="0">
                <a:latin typeface="+mj-lt"/>
              </a:rPr>
              <a:t> get permission from applicants and/or guardians to place their </a:t>
            </a:r>
            <a:r>
              <a:rPr lang="en-US" sz="2000">
                <a:latin typeface="+mj-lt"/>
              </a:rPr>
              <a:t>Adobe</a:t>
            </a:r>
            <a:r>
              <a:rPr lang="en-US" sz="2000" dirty="0">
                <a:latin typeface="+mj-lt"/>
              </a:rPr>
              <a:t> signature(s) on the release form for </a:t>
            </a:r>
            <a:r>
              <a:rPr lang="en-US" sz="2000" b="1" u="sng" dirty="0">
                <a:solidFill>
                  <a:schemeClr val="tx2"/>
                </a:solidFill>
                <a:latin typeface="+mj-lt"/>
              </a:rPr>
              <a:t>EACH</a:t>
            </a:r>
            <a:r>
              <a:rPr lang="en-US" sz="2000" dirty="0">
                <a:latin typeface="+mj-lt"/>
              </a:rPr>
              <a:t> request.</a:t>
            </a:r>
          </a:p>
          <a:p>
            <a:pPr lvl="1"/>
            <a:r>
              <a:rPr lang="en-US" sz="2000" dirty="0">
                <a:latin typeface="+mj-lt"/>
              </a:rPr>
              <a:t>Only provide signature(s) </a:t>
            </a:r>
            <a:r>
              <a:rPr lang="en-US" sz="2000" b="1" u="sng" dirty="0">
                <a:solidFill>
                  <a:schemeClr val="tx2"/>
                </a:solidFill>
                <a:latin typeface="+mj-lt"/>
              </a:rPr>
              <a:t>if specific health records are requested</a:t>
            </a:r>
            <a:r>
              <a:rPr lang="en-US" sz="2000" dirty="0">
                <a:latin typeface="+mj-lt"/>
              </a:rPr>
              <a:t>. If none are requested, please leave signature lines blank.</a:t>
            </a:r>
          </a:p>
          <a:p>
            <a:pPr lvl="1"/>
            <a:r>
              <a:rPr lang="en-US" sz="2000" dirty="0">
                <a:latin typeface="+mj-lt"/>
              </a:rPr>
              <a:t>Read and follow the </a:t>
            </a:r>
            <a:r>
              <a:rPr lang="en-US" sz="2000" b="1" dirty="0">
                <a:solidFill>
                  <a:schemeClr val="tx2"/>
                </a:solidFill>
                <a:latin typeface="+mj-lt"/>
              </a:rPr>
              <a:t>HIPAA instructions on page 4 </a:t>
            </a:r>
            <a:r>
              <a:rPr lang="en-US" sz="2000" dirty="0">
                <a:latin typeface="+mj-lt"/>
              </a:rPr>
              <a:t>of Form 1-02.</a:t>
            </a:r>
          </a:p>
          <a:p>
            <a:r>
              <a:rPr lang="en-US" sz="2600" dirty="0">
                <a:highlight>
                  <a:srgbClr val="FFFF00"/>
                </a:highlight>
                <a:latin typeface="+mj-lt"/>
              </a:rPr>
              <a:t>Note:</a:t>
            </a:r>
            <a:r>
              <a:rPr lang="en-US" sz="2600" dirty="0">
                <a:latin typeface="+mj-lt"/>
              </a:rPr>
              <a:t>  There may be times when a provider, facility, or hospital requires an applicant to use their specific records of release authorizations form. If so, secure that form and use to request health information.</a:t>
            </a:r>
          </a:p>
          <a:p>
            <a:endParaRPr lang="en-US" dirty="0"/>
          </a:p>
        </p:txBody>
      </p:sp>
      <p:sp>
        <p:nvSpPr>
          <p:cNvPr id="4" name="Slide Number Placeholder 3">
            <a:extLst>
              <a:ext uri="{FF2B5EF4-FFF2-40B4-BE49-F238E27FC236}">
                <a16:creationId xmlns:a16="http://schemas.microsoft.com/office/drawing/2014/main" id="{7D4B58D6-6E2A-8183-F8B7-18E006F1E190}"/>
              </a:ext>
            </a:extLst>
          </p:cNvPr>
          <p:cNvSpPr>
            <a:spLocks noGrp="1"/>
          </p:cNvSpPr>
          <p:nvPr>
            <p:ph type="sldNum" sz="quarter" idx="12"/>
          </p:nvPr>
        </p:nvSpPr>
        <p:spPr/>
        <p:txBody>
          <a:bodyPr/>
          <a:lstStyle/>
          <a:p>
            <a:fld id="{E0D75695-00FE-4418-BCFD-2D682384719F}" type="slidenum">
              <a:rPr lang="en-US" smtClean="0"/>
              <a:t>29</a:t>
            </a:fld>
            <a:endParaRPr lang="en-US"/>
          </a:p>
        </p:txBody>
      </p:sp>
    </p:spTree>
    <p:extLst>
      <p:ext uri="{BB962C8B-B14F-4D97-AF65-F5344CB8AC3E}">
        <p14:creationId xmlns:p14="http://schemas.microsoft.com/office/powerpoint/2010/main" val="322618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248914-D00C-F7A2-9124-1635C8C56C54}"/>
              </a:ext>
            </a:extLst>
          </p:cNvPr>
          <p:cNvSpPr>
            <a:spLocks noGrp="1"/>
          </p:cNvSpPr>
          <p:nvPr>
            <p:ph type="title"/>
          </p:nvPr>
        </p:nvSpPr>
        <p:spPr/>
        <p:txBody>
          <a:bodyPr/>
          <a:lstStyle/>
          <a:p>
            <a:pPr algn="ctr"/>
            <a:r>
              <a:rPr lang="en-US" dirty="0">
                <a:latin typeface="+mj-lt"/>
              </a:rPr>
              <a:t>Warm-up Activity</a:t>
            </a:r>
          </a:p>
        </p:txBody>
      </p:sp>
      <p:sp>
        <p:nvSpPr>
          <p:cNvPr id="16" name="TextBox 15">
            <a:extLst>
              <a:ext uri="{FF2B5EF4-FFF2-40B4-BE49-F238E27FC236}">
                <a16:creationId xmlns:a16="http://schemas.microsoft.com/office/drawing/2014/main" id="{FFFC4703-529D-F5D6-CBFE-360E6B8BEC74}"/>
              </a:ext>
            </a:extLst>
          </p:cNvPr>
          <p:cNvSpPr txBox="1"/>
          <p:nvPr/>
        </p:nvSpPr>
        <p:spPr>
          <a:xfrm>
            <a:off x="1331306" y="2931189"/>
            <a:ext cx="2690139" cy="1569660"/>
          </a:xfrm>
          <a:prstGeom prst="rect">
            <a:avLst/>
          </a:prstGeom>
          <a:noFill/>
        </p:spPr>
        <p:txBody>
          <a:bodyPr wrap="square" rtlCol="0">
            <a:spAutoFit/>
          </a:bodyPr>
          <a:lstStyle/>
          <a:p>
            <a:pPr algn="ctr"/>
            <a:r>
              <a:rPr lang="en-US" sz="4800" b="1" dirty="0">
                <a:solidFill>
                  <a:schemeClr val="tx2"/>
                </a:solidFill>
                <a:latin typeface="+mj-lt"/>
              </a:rPr>
              <a:t>Attention Activity</a:t>
            </a:r>
          </a:p>
        </p:txBody>
      </p:sp>
      <p:pic>
        <p:nvPicPr>
          <p:cNvPr id="18" name="Picture 17">
            <a:extLst>
              <a:ext uri="{FF2B5EF4-FFF2-40B4-BE49-F238E27FC236}">
                <a16:creationId xmlns:a16="http://schemas.microsoft.com/office/drawing/2014/main" id="{F40F274C-1E4F-F0D7-EEFD-3E92EFCD4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7838" y="1936682"/>
            <a:ext cx="6331664" cy="3558673"/>
          </a:xfrm>
          <a:prstGeom prst="rect">
            <a:avLst/>
          </a:prstGeom>
        </p:spPr>
      </p:pic>
      <p:sp>
        <p:nvSpPr>
          <p:cNvPr id="2" name="Slide Number Placeholder 1">
            <a:extLst>
              <a:ext uri="{FF2B5EF4-FFF2-40B4-BE49-F238E27FC236}">
                <a16:creationId xmlns:a16="http://schemas.microsoft.com/office/drawing/2014/main" id="{7413797F-D5E8-66FE-55F8-C4E5357C16C0}"/>
              </a:ext>
            </a:extLst>
          </p:cNvPr>
          <p:cNvSpPr>
            <a:spLocks noGrp="1"/>
          </p:cNvSpPr>
          <p:nvPr>
            <p:ph type="sldNum" sz="quarter" idx="12"/>
          </p:nvPr>
        </p:nvSpPr>
        <p:spPr/>
        <p:txBody>
          <a:bodyPr/>
          <a:lstStyle/>
          <a:p>
            <a:fld id="{E0D75695-00FE-4418-BCFD-2D682384719F}"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223773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22" name="직선 연결선 21">
            <a:extLst>
              <a:ext uri="{FF2B5EF4-FFF2-40B4-BE49-F238E27FC236}">
                <a16:creationId xmlns:a16="http://schemas.microsoft.com/office/drawing/2014/main" id="{90520AAF-25DA-A663-5E92-C5578C3731E4}"/>
              </a:ext>
            </a:extLst>
          </p:cNvPr>
          <p:cNvCxnSpPr>
            <a:cxnSpLocks/>
          </p:cNvCxnSpPr>
          <p:nvPr/>
        </p:nvCxnSpPr>
        <p:spPr>
          <a:xfrm>
            <a:off x="1016852" y="4142195"/>
            <a:ext cx="4867275" cy="0"/>
          </a:xfrm>
          <a:prstGeom prst="line">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제목 1">
            <a:extLst>
              <a:ext uri="{FF2B5EF4-FFF2-40B4-BE49-F238E27FC236}">
                <a16:creationId xmlns:a16="http://schemas.microsoft.com/office/drawing/2014/main" id="{917E85E4-5AEB-432C-AD3F-51C303E4CAB2}"/>
              </a:ext>
            </a:extLst>
          </p:cNvPr>
          <p:cNvSpPr>
            <a:spLocks noGrp="1"/>
          </p:cNvSpPr>
          <p:nvPr>
            <p:ph type="title"/>
          </p:nvPr>
        </p:nvSpPr>
        <p:spPr>
          <a:xfrm>
            <a:off x="1016852" y="2360063"/>
            <a:ext cx="5158110" cy="1368433"/>
          </a:xfrm>
        </p:spPr>
        <p:txBody>
          <a:bodyPr>
            <a:noAutofit/>
          </a:bodyPr>
          <a:lstStyle/>
          <a:p>
            <a:r>
              <a:rPr lang="en-US" altLang="ko-KR" sz="4400" spc="0" dirty="0"/>
              <a:t>ETA 6-53 Health Questionnaire</a:t>
            </a:r>
            <a:endParaRPr lang="ko-KR" altLang="en-US" sz="4400" spc="0" dirty="0"/>
          </a:p>
        </p:txBody>
      </p:sp>
      <p:sp>
        <p:nvSpPr>
          <p:cNvPr id="5" name="타원 4">
            <a:extLst>
              <a:ext uri="{FF2B5EF4-FFF2-40B4-BE49-F238E27FC236}">
                <a16:creationId xmlns:a16="http://schemas.microsoft.com/office/drawing/2014/main" id="{6D6DA3FF-F966-43F8-8272-E86B5F59E46E}"/>
              </a:ext>
            </a:extLst>
          </p:cNvPr>
          <p:cNvSpPr/>
          <p:nvPr/>
        </p:nvSpPr>
        <p:spPr>
          <a:xfrm>
            <a:off x="7529468" y="1413913"/>
            <a:ext cx="1973882" cy="19738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a:extLst>
              <a:ext uri="{FF2B5EF4-FFF2-40B4-BE49-F238E27FC236}">
                <a16:creationId xmlns:a16="http://schemas.microsoft.com/office/drawing/2014/main" id="{05B33A7F-56C1-47BD-A73E-FD4347DD0671}"/>
              </a:ext>
            </a:extLst>
          </p:cNvPr>
          <p:cNvSpPr/>
          <p:nvPr/>
        </p:nvSpPr>
        <p:spPr>
          <a:xfrm>
            <a:off x="7529468" y="3470207"/>
            <a:ext cx="1973882" cy="19738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F294426F-001C-48D6-9DB4-4FF860B2932A}"/>
              </a:ext>
            </a:extLst>
          </p:cNvPr>
          <p:cNvSpPr/>
          <p:nvPr/>
        </p:nvSpPr>
        <p:spPr>
          <a:xfrm>
            <a:off x="6315236" y="2442060"/>
            <a:ext cx="1973882" cy="19738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26334DA0-9185-4013-86FD-A66E2DD142AA}"/>
              </a:ext>
            </a:extLst>
          </p:cNvPr>
          <p:cNvSpPr/>
          <p:nvPr/>
        </p:nvSpPr>
        <p:spPr>
          <a:xfrm>
            <a:off x="8743699" y="2442060"/>
            <a:ext cx="1973882" cy="19738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a:extLst>
              <a:ext uri="{FF2B5EF4-FFF2-40B4-BE49-F238E27FC236}">
                <a16:creationId xmlns:a16="http://schemas.microsoft.com/office/drawing/2014/main" id="{DDD15725-9ED6-458F-9CEF-AEB396FA3BF5}"/>
              </a:ext>
            </a:extLst>
          </p:cNvPr>
          <p:cNvSpPr/>
          <p:nvPr/>
        </p:nvSpPr>
        <p:spPr>
          <a:xfrm>
            <a:off x="7669742" y="2582336"/>
            <a:ext cx="1693334" cy="1693330"/>
          </a:xfrm>
          <a:prstGeom prst="ellipse">
            <a:avLst/>
          </a:prstGeom>
          <a:solidFill>
            <a:schemeClr val="bg1"/>
          </a:solidFill>
          <a:ln>
            <a:noFill/>
          </a:ln>
          <a:effectLst>
            <a:outerShdw blurRad="419100" dist="38100" dir="2700000" sx="98000" sy="98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Calibri"/>
              <a:ea typeface="맑은 고딕"/>
              <a:cs typeface="+mn-cs"/>
            </a:endParaRPr>
          </a:p>
        </p:txBody>
      </p:sp>
      <p:sp>
        <p:nvSpPr>
          <p:cNvPr id="13" name="TextBox 12">
            <a:extLst>
              <a:ext uri="{FF2B5EF4-FFF2-40B4-BE49-F238E27FC236}">
                <a16:creationId xmlns:a16="http://schemas.microsoft.com/office/drawing/2014/main" id="{393CD21A-136B-272D-7A41-D8B569CC72C9}"/>
              </a:ext>
            </a:extLst>
          </p:cNvPr>
          <p:cNvSpPr txBox="1"/>
          <p:nvPr/>
        </p:nvSpPr>
        <p:spPr>
          <a:xfrm>
            <a:off x="7716309" y="2824650"/>
            <a:ext cx="1600199" cy="1077218"/>
          </a:xfrm>
          <a:prstGeom prst="rect">
            <a:avLst/>
          </a:prstGeom>
          <a:noFill/>
        </p:spPr>
        <p:txBody>
          <a:bodyPr wrap="square" rtlCol="0">
            <a:spAutoFit/>
          </a:bodyPr>
          <a:lstStyle/>
          <a:p>
            <a:pPr algn="ctr"/>
            <a:r>
              <a:rPr lang="en-US" altLang="ko-KR" sz="3200" spc="-150" dirty="0">
                <a:solidFill>
                  <a:schemeClr val="accent5"/>
                </a:solidFill>
                <a:latin typeface="+mj-lt"/>
              </a:rPr>
              <a:t>Health/ Disability</a:t>
            </a:r>
            <a:endParaRPr lang="en-US" altLang="ko-KR" sz="3200" spc="-150" dirty="0">
              <a:solidFill>
                <a:schemeClr val="accent3">
                  <a:lumMod val="60000"/>
                  <a:lumOff val="40000"/>
                </a:schemeClr>
              </a:solidFill>
              <a:latin typeface="+mj-lt"/>
            </a:endParaRPr>
          </a:p>
        </p:txBody>
      </p:sp>
      <p:sp>
        <p:nvSpPr>
          <p:cNvPr id="14" name="TextBox 13">
            <a:extLst>
              <a:ext uri="{FF2B5EF4-FFF2-40B4-BE49-F238E27FC236}">
                <a16:creationId xmlns:a16="http://schemas.microsoft.com/office/drawing/2014/main" id="{4BF8B500-BE5E-DF77-E196-457FC216EA3F}"/>
              </a:ext>
            </a:extLst>
          </p:cNvPr>
          <p:cNvSpPr txBox="1"/>
          <p:nvPr/>
        </p:nvSpPr>
        <p:spPr>
          <a:xfrm>
            <a:off x="7898342" y="1634340"/>
            <a:ext cx="1236134" cy="769441"/>
          </a:xfrm>
          <a:prstGeom prst="rect">
            <a:avLst/>
          </a:prstGeom>
          <a:noFill/>
        </p:spPr>
        <p:txBody>
          <a:bodyPr wrap="square" rtlCol="0">
            <a:spAutoFit/>
          </a:bodyPr>
          <a:lstStyle/>
          <a:p>
            <a:pPr algn="ctr"/>
            <a:r>
              <a:rPr lang="en-US" altLang="ko-KR" sz="2200" b="1" dirty="0">
                <a:solidFill>
                  <a:schemeClr val="accent3">
                    <a:lumMod val="20000"/>
                    <a:lumOff val="80000"/>
                  </a:schemeClr>
                </a:solidFill>
                <a:latin typeface="+mj-lt"/>
              </a:rPr>
              <a:t>Who Collects?</a:t>
            </a:r>
          </a:p>
        </p:txBody>
      </p:sp>
      <p:sp>
        <p:nvSpPr>
          <p:cNvPr id="15" name="TextBox 14">
            <a:extLst>
              <a:ext uri="{FF2B5EF4-FFF2-40B4-BE49-F238E27FC236}">
                <a16:creationId xmlns:a16="http://schemas.microsoft.com/office/drawing/2014/main" id="{097F43C9-E1AE-FF6D-CC99-8E15E1A7160A}"/>
              </a:ext>
            </a:extLst>
          </p:cNvPr>
          <p:cNvSpPr txBox="1"/>
          <p:nvPr/>
        </p:nvSpPr>
        <p:spPr>
          <a:xfrm>
            <a:off x="7851317" y="4556217"/>
            <a:ext cx="1330182" cy="430887"/>
          </a:xfrm>
          <a:prstGeom prst="rect">
            <a:avLst/>
          </a:prstGeom>
          <a:noFill/>
        </p:spPr>
        <p:txBody>
          <a:bodyPr wrap="square" rtlCol="0">
            <a:spAutoFit/>
          </a:bodyPr>
          <a:lstStyle/>
          <a:p>
            <a:pPr algn="ctr"/>
            <a:r>
              <a:rPr lang="en-US" altLang="ko-KR" sz="2200" dirty="0">
                <a:solidFill>
                  <a:schemeClr val="accent3">
                    <a:lumMod val="20000"/>
                    <a:lumOff val="80000"/>
                  </a:schemeClr>
                </a:solidFill>
                <a:latin typeface="+mj-lt"/>
              </a:rPr>
              <a:t>Resources</a:t>
            </a:r>
          </a:p>
        </p:txBody>
      </p:sp>
      <p:sp>
        <p:nvSpPr>
          <p:cNvPr id="16" name="TextBox 15">
            <a:extLst>
              <a:ext uri="{FF2B5EF4-FFF2-40B4-BE49-F238E27FC236}">
                <a16:creationId xmlns:a16="http://schemas.microsoft.com/office/drawing/2014/main" id="{34AEC396-3888-857D-2E40-C478D5B754E1}"/>
              </a:ext>
            </a:extLst>
          </p:cNvPr>
          <p:cNvSpPr txBox="1"/>
          <p:nvPr/>
        </p:nvSpPr>
        <p:spPr>
          <a:xfrm>
            <a:off x="6460067" y="3044280"/>
            <a:ext cx="1236134" cy="769441"/>
          </a:xfrm>
          <a:prstGeom prst="rect">
            <a:avLst/>
          </a:prstGeom>
          <a:noFill/>
        </p:spPr>
        <p:txBody>
          <a:bodyPr wrap="square" rtlCol="0">
            <a:spAutoFit/>
          </a:bodyPr>
          <a:lstStyle/>
          <a:p>
            <a:pPr algn="ctr"/>
            <a:r>
              <a:rPr lang="en-US" altLang="ko-KR" sz="2200" b="1" dirty="0">
                <a:solidFill>
                  <a:schemeClr val="accent3">
                    <a:lumMod val="20000"/>
                    <a:lumOff val="80000"/>
                  </a:schemeClr>
                </a:solidFill>
                <a:latin typeface="+mj-lt"/>
              </a:rPr>
              <a:t>When to Collect?</a:t>
            </a:r>
          </a:p>
        </p:txBody>
      </p:sp>
      <p:sp>
        <p:nvSpPr>
          <p:cNvPr id="21" name="TextBox 20">
            <a:extLst>
              <a:ext uri="{FF2B5EF4-FFF2-40B4-BE49-F238E27FC236}">
                <a16:creationId xmlns:a16="http://schemas.microsoft.com/office/drawing/2014/main" id="{8E8918C5-10B3-6327-4A7F-AFD4176F783D}"/>
              </a:ext>
            </a:extLst>
          </p:cNvPr>
          <p:cNvSpPr txBox="1"/>
          <p:nvPr/>
        </p:nvSpPr>
        <p:spPr>
          <a:xfrm>
            <a:off x="9393767" y="3044280"/>
            <a:ext cx="1236134" cy="769441"/>
          </a:xfrm>
          <a:prstGeom prst="rect">
            <a:avLst/>
          </a:prstGeom>
          <a:noFill/>
        </p:spPr>
        <p:txBody>
          <a:bodyPr wrap="square" rtlCol="0">
            <a:spAutoFit/>
          </a:bodyPr>
          <a:lstStyle/>
          <a:p>
            <a:pPr algn="ctr"/>
            <a:r>
              <a:rPr lang="en-US" altLang="ko-KR" sz="2200" b="1" dirty="0">
                <a:solidFill>
                  <a:schemeClr val="accent3">
                    <a:lumMod val="20000"/>
                    <a:lumOff val="80000"/>
                  </a:schemeClr>
                </a:solidFill>
                <a:latin typeface="+mj-lt"/>
              </a:rPr>
              <a:t>Who Reviews?</a:t>
            </a:r>
          </a:p>
        </p:txBody>
      </p:sp>
      <p:sp>
        <p:nvSpPr>
          <p:cNvPr id="4" name="Slide Number Placeholder 5">
            <a:extLst>
              <a:ext uri="{FF2B5EF4-FFF2-40B4-BE49-F238E27FC236}">
                <a16:creationId xmlns:a16="http://schemas.microsoft.com/office/drawing/2014/main" id="{4A34FA27-7972-821D-F6AC-0A2303381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4054789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1E4175DB-0B25-62E5-A4DA-797913245A96}"/>
              </a:ext>
            </a:extLst>
          </p:cNvPr>
          <p:cNvSpPr/>
          <p:nvPr/>
        </p:nvSpPr>
        <p:spPr>
          <a:xfrm>
            <a:off x="9056594" y="0"/>
            <a:ext cx="3135406"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EC2FC924-3A2F-43CE-95D1-D99E34C6C161}"/>
              </a:ext>
            </a:extLst>
          </p:cNvPr>
          <p:cNvSpPr/>
          <p:nvPr/>
        </p:nvSpPr>
        <p:spPr>
          <a:xfrm>
            <a:off x="0" y="0"/>
            <a:ext cx="90565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5CF54142-CEFD-6A72-2557-B66EB41DBDF6}"/>
              </a:ext>
            </a:extLst>
          </p:cNvPr>
          <p:cNvSpPr txBox="1"/>
          <p:nvPr/>
        </p:nvSpPr>
        <p:spPr>
          <a:xfrm>
            <a:off x="795120" y="741253"/>
            <a:ext cx="5314358" cy="861774"/>
          </a:xfrm>
          <a:prstGeom prst="rect">
            <a:avLst/>
          </a:prstGeom>
          <a:noFill/>
        </p:spPr>
        <p:txBody>
          <a:bodyPr wrap="square" rtlCol="0">
            <a:spAutoFit/>
          </a:bodyPr>
          <a:lstStyle/>
          <a:p>
            <a:r>
              <a:rPr lang="en-US" altLang="ko-KR" sz="5000" spc="-150" dirty="0">
                <a:solidFill>
                  <a:schemeClr val="accent1">
                    <a:lumMod val="20000"/>
                    <a:lumOff val="80000"/>
                  </a:schemeClr>
                </a:solidFill>
                <a:latin typeface="+mj-lt"/>
              </a:rPr>
              <a:t>When to Collect?</a:t>
            </a:r>
            <a:endParaRPr lang="en-US" altLang="ko-KR" sz="5000" spc="-150" dirty="0">
              <a:solidFill>
                <a:schemeClr val="accent3">
                  <a:lumMod val="60000"/>
                  <a:lumOff val="40000"/>
                </a:schemeClr>
              </a:solidFill>
              <a:latin typeface="+mj-lt"/>
            </a:endParaRPr>
          </a:p>
        </p:txBody>
      </p:sp>
      <p:cxnSp>
        <p:nvCxnSpPr>
          <p:cNvPr id="2" name="직선 연결선 21">
            <a:extLst>
              <a:ext uri="{FF2B5EF4-FFF2-40B4-BE49-F238E27FC236}">
                <a16:creationId xmlns:a16="http://schemas.microsoft.com/office/drawing/2014/main" id="{C65BD93E-C161-02F2-4193-4D61E070D7FA}"/>
              </a:ext>
            </a:extLst>
          </p:cNvPr>
          <p:cNvCxnSpPr>
            <a:cxnSpLocks/>
          </p:cNvCxnSpPr>
          <p:nvPr/>
        </p:nvCxnSpPr>
        <p:spPr>
          <a:xfrm>
            <a:off x="1009168" y="1860037"/>
            <a:ext cx="4867275" cy="0"/>
          </a:xfrm>
          <a:prstGeom prst="line">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8" name="Picture Placeholder 7" descr="A diagram of a flowchart&#10;&#10;Description automatically generated">
            <a:extLst>
              <a:ext uri="{FF2B5EF4-FFF2-40B4-BE49-F238E27FC236}">
                <a16:creationId xmlns:a16="http://schemas.microsoft.com/office/drawing/2014/main" id="{90F8AED8-2D11-760D-C245-D6CC58DD0D9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CE15D4E1-37A7-28C4-52B9-BC23E52FE45A}"/>
              </a:ext>
            </a:extLst>
          </p:cNvPr>
          <p:cNvSpPr txBox="1">
            <a:spLocks/>
          </p:cNvSpPr>
          <p:nvPr/>
        </p:nvSpPr>
        <p:spPr>
          <a:xfrm>
            <a:off x="838200" y="1974797"/>
            <a:ext cx="5969854" cy="4202165"/>
          </a:xfrm>
          <a:prstGeom prst="rect">
            <a:avLst/>
          </a:prstGeom>
        </p:spPr>
        <p:txBody>
          <a:bodyPr>
            <a:normAutofit/>
          </a:bodyPr>
          <a:lstStyle>
            <a:lvl1pPr marL="228600" indent="-228600" algn="l" defTabSz="914400" rtl="0" eaLnBrk="1" latinLnBrk="0" hangingPunct="1">
              <a:lnSpc>
                <a:spcPct val="109000"/>
              </a:lnSpc>
              <a:spcBef>
                <a:spcPts val="6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C0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9000"/>
              </a:lnSpc>
              <a:buClr>
                <a:schemeClr val="bg1"/>
              </a:buClr>
            </a:pPr>
            <a:r>
              <a:rPr lang="en-US" sz="2400" dirty="0">
                <a:solidFill>
                  <a:schemeClr val="bg1"/>
                </a:solidFill>
                <a:latin typeface="+mj-lt"/>
              </a:rPr>
              <a:t>The ETA 6-53 is completed after a conditional offer of enrollment has been made. </a:t>
            </a:r>
          </a:p>
          <a:p>
            <a:pPr>
              <a:lnSpc>
                <a:spcPct val="129000"/>
              </a:lnSpc>
              <a:buClr>
                <a:schemeClr val="bg1"/>
              </a:buClr>
            </a:pPr>
            <a:r>
              <a:rPr lang="en-US" sz="2400" dirty="0">
                <a:solidFill>
                  <a:schemeClr val="bg1"/>
                </a:solidFill>
                <a:latin typeface="+mj-lt"/>
              </a:rPr>
              <a:t>Any needed disability documentation for disability accommodation requests are also secured after the conditional offer of enrollment has been made. </a:t>
            </a:r>
          </a:p>
          <a:p>
            <a:endParaRPr lang="en-US" dirty="0"/>
          </a:p>
        </p:txBody>
      </p:sp>
      <p:sp>
        <p:nvSpPr>
          <p:cNvPr id="10" name="Slide Number Placeholder 5">
            <a:extLst>
              <a:ext uri="{FF2B5EF4-FFF2-40B4-BE49-F238E27FC236}">
                <a16:creationId xmlns:a16="http://schemas.microsoft.com/office/drawing/2014/main" id="{449A3A6E-0775-A647-B7B5-00B647181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31</a:t>
            </a:fld>
            <a:endParaRPr lang="en-US" dirty="0"/>
          </a:p>
        </p:txBody>
      </p:sp>
    </p:spTree>
    <p:extLst>
      <p:ext uri="{BB962C8B-B14F-4D97-AF65-F5344CB8AC3E}">
        <p14:creationId xmlns:p14="http://schemas.microsoft.com/office/powerpoint/2010/main" val="2589252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1E4175DB-0B25-62E5-A4DA-797913245A96}"/>
              </a:ext>
            </a:extLst>
          </p:cNvPr>
          <p:cNvSpPr/>
          <p:nvPr/>
        </p:nvSpPr>
        <p:spPr>
          <a:xfrm>
            <a:off x="9056594" y="0"/>
            <a:ext cx="3135406"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EC2FC924-3A2F-43CE-95D1-D99E34C6C161}"/>
              </a:ext>
            </a:extLst>
          </p:cNvPr>
          <p:cNvSpPr/>
          <p:nvPr/>
        </p:nvSpPr>
        <p:spPr>
          <a:xfrm>
            <a:off x="0" y="0"/>
            <a:ext cx="90565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5CF54142-CEFD-6A72-2557-B66EB41DBDF6}"/>
              </a:ext>
            </a:extLst>
          </p:cNvPr>
          <p:cNvSpPr txBox="1"/>
          <p:nvPr/>
        </p:nvSpPr>
        <p:spPr>
          <a:xfrm>
            <a:off x="795120" y="741253"/>
            <a:ext cx="5314358" cy="861774"/>
          </a:xfrm>
          <a:prstGeom prst="rect">
            <a:avLst/>
          </a:prstGeom>
          <a:noFill/>
        </p:spPr>
        <p:txBody>
          <a:bodyPr wrap="square" rtlCol="0">
            <a:spAutoFit/>
          </a:bodyPr>
          <a:lstStyle/>
          <a:p>
            <a:r>
              <a:rPr lang="en-US" altLang="ko-KR" sz="5000" spc="-150" dirty="0">
                <a:solidFill>
                  <a:schemeClr val="accent1">
                    <a:lumMod val="20000"/>
                    <a:lumOff val="80000"/>
                  </a:schemeClr>
                </a:solidFill>
                <a:latin typeface="+mj-lt"/>
              </a:rPr>
              <a:t>Who Collects?</a:t>
            </a:r>
            <a:endParaRPr lang="en-US" altLang="ko-KR" sz="5000" spc="-150" dirty="0">
              <a:solidFill>
                <a:schemeClr val="accent3">
                  <a:lumMod val="60000"/>
                  <a:lumOff val="40000"/>
                </a:schemeClr>
              </a:solidFill>
              <a:latin typeface="+mj-lt"/>
            </a:endParaRPr>
          </a:p>
        </p:txBody>
      </p:sp>
      <p:cxnSp>
        <p:nvCxnSpPr>
          <p:cNvPr id="2" name="직선 연결선 21">
            <a:extLst>
              <a:ext uri="{FF2B5EF4-FFF2-40B4-BE49-F238E27FC236}">
                <a16:creationId xmlns:a16="http://schemas.microsoft.com/office/drawing/2014/main" id="{C65BD93E-C161-02F2-4193-4D61E070D7FA}"/>
              </a:ext>
            </a:extLst>
          </p:cNvPr>
          <p:cNvCxnSpPr>
            <a:cxnSpLocks/>
          </p:cNvCxnSpPr>
          <p:nvPr/>
        </p:nvCxnSpPr>
        <p:spPr>
          <a:xfrm>
            <a:off x="1009168" y="1860037"/>
            <a:ext cx="4867275" cy="0"/>
          </a:xfrm>
          <a:prstGeom prst="line">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6" name="Picture Placeholder 5" descr="A person with her arms crossed&#10;&#10;Description automatically generated">
            <a:extLst>
              <a:ext uri="{FF2B5EF4-FFF2-40B4-BE49-F238E27FC236}">
                <a16:creationId xmlns:a16="http://schemas.microsoft.com/office/drawing/2014/main" id="{70027611-E809-0E42-DF8B-D5A3DF13F71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Content Placeholder 4">
            <a:extLst>
              <a:ext uri="{FF2B5EF4-FFF2-40B4-BE49-F238E27FC236}">
                <a16:creationId xmlns:a16="http://schemas.microsoft.com/office/drawing/2014/main" id="{E6602F8E-F939-9AED-6187-B4CA3C3C2DE2}"/>
              </a:ext>
            </a:extLst>
          </p:cNvPr>
          <p:cNvSpPr txBox="1">
            <a:spLocks/>
          </p:cNvSpPr>
          <p:nvPr/>
        </p:nvSpPr>
        <p:spPr>
          <a:xfrm>
            <a:off x="838200" y="1974797"/>
            <a:ext cx="5969854" cy="4202165"/>
          </a:xfrm>
          <a:prstGeom prst="rect">
            <a:avLst/>
          </a:prstGeom>
        </p:spPr>
        <p:txBody>
          <a:bodyPr>
            <a:normAutofit fontScale="32500" lnSpcReduction="20000"/>
          </a:bodyPr>
          <a:lstStyle>
            <a:lvl1pPr marL="228600" indent="-228600" algn="l" defTabSz="914400" rtl="0" eaLnBrk="1" latinLnBrk="0" hangingPunct="1">
              <a:lnSpc>
                <a:spcPct val="109000"/>
              </a:lnSpc>
              <a:spcBef>
                <a:spcPts val="6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C0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9000"/>
              </a:lnSpc>
              <a:buClr>
                <a:schemeClr val="bg1"/>
              </a:buClr>
            </a:pPr>
            <a:r>
              <a:rPr lang="en-US" sz="7400" dirty="0">
                <a:solidFill>
                  <a:schemeClr val="bg1"/>
                </a:solidFill>
                <a:latin typeface="+mj-lt"/>
              </a:rPr>
              <a:t>If an affirmative (yes) response is made on the ETA 6-53, Health Questionnaire, Admission Services staff should make a dedicated effort to secure related health information and upload it to CIS.</a:t>
            </a:r>
          </a:p>
          <a:p>
            <a:pPr lvl="1">
              <a:lnSpc>
                <a:spcPct val="129000"/>
              </a:lnSpc>
              <a:buClr>
                <a:schemeClr val="bg1"/>
              </a:buClr>
            </a:pPr>
            <a:r>
              <a:rPr lang="en-US" sz="6000" dirty="0">
                <a:solidFill>
                  <a:schemeClr val="bg1"/>
                </a:solidFill>
                <a:latin typeface="+mj-lt"/>
              </a:rPr>
              <a:t>It is a best practice for Admission Services to provide centers with a memo or some documentation that an effort was made to gather health documents. Especially when there are multiple health items checked on the ETA 6-53 and no health records uploaded in CIS.</a:t>
            </a:r>
          </a:p>
          <a:p>
            <a:endParaRPr lang="en-US" dirty="0"/>
          </a:p>
        </p:txBody>
      </p:sp>
      <p:sp>
        <p:nvSpPr>
          <p:cNvPr id="16" name="Slide Number Placeholder 5">
            <a:extLst>
              <a:ext uri="{FF2B5EF4-FFF2-40B4-BE49-F238E27FC236}">
                <a16:creationId xmlns:a16="http://schemas.microsoft.com/office/drawing/2014/main" id="{E6DFD1D9-F6AE-C1D5-9A43-0AFEEF884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32</a:t>
            </a:fld>
            <a:endParaRPr lang="en-US" dirty="0"/>
          </a:p>
        </p:txBody>
      </p:sp>
    </p:spTree>
    <p:extLst>
      <p:ext uri="{BB962C8B-B14F-4D97-AF65-F5344CB8AC3E}">
        <p14:creationId xmlns:p14="http://schemas.microsoft.com/office/powerpoint/2010/main" val="214786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EC2FC924-3A2F-43CE-95D1-D99E34C6C16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5CF54142-CEFD-6A72-2557-B66EB41DBDF6}"/>
              </a:ext>
            </a:extLst>
          </p:cNvPr>
          <p:cNvSpPr txBox="1"/>
          <p:nvPr/>
        </p:nvSpPr>
        <p:spPr>
          <a:xfrm>
            <a:off x="795120" y="741253"/>
            <a:ext cx="5314358" cy="861774"/>
          </a:xfrm>
          <a:prstGeom prst="rect">
            <a:avLst/>
          </a:prstGeom>
          <a:noFill/>
        </p:spPr>
        <p:txBody>
          <a:bodyPr wrap="square" rtlCol="0">
            <a:spAutoFit/>
          </a:bodyPr>
          <a:lstStyle/>
          <a:p>
            <a:r>
              <a:rPr lang="en-US" altLang="ko-KR" sz="5000" spc="-150" dirty="0">
                <a:solidFill>
                  <a:schemeClr val="accent1">
                    <a:lumMod val="20000"/>
                    <a:lumOff val="80000"/>
                  </a:schemeClr>
                </a:solidFill>
                <a:latin typeface="+mj-lt"/>
              </a:rPr>
              <a:t>What to Collect?</a:t>
            </a:r>
            <a:endParaRPr lang="en-US" altLang="ko-KR" sz="5000" spc="-150" dirty="0">
              <a:solidFill>
                <a:schemeClr val="accent3">
                  <a:lumMod val="60000"/>
                  <a:lumOff val="40000"/>
                </a:schemeClr>
              </a:solidFill>
              <a:latin typeface="+mj-lt"/>
            </a:endParaRPr>
          </a:p>
        </p:txBody>
      </p:sp>
      <p:cxnSp>
        <p:nvCxnSpPr>
          <p:cNvPr id="2" name="직선 연결선 21">
            <a:extLst>
              <a:ext uri="{FF2B5EF4-FFF2-40B4-BE49-F238E27FC236}">
                <a16:creationId xmlns:a16="http://schemas.microsoft.com/office/drawing/2014/main" id="{C65BD93E-C161-02F2-4193-4D61E070D7FA}"/>
              </a:ext>
            </a:extLst>
          </p:cNvPr>
          <p:cNvCxnSpPr>
            <a:cxnSpLocks/>
          </p:cNvCxnSpPr>
          <p:nvPr/>
        </p:nvCxnSpPr>
        <p:spPr>
          <a:xfrm>
            <a:off x="1009168" y="1860037"/>
            <a:ext cx="4867275" cy="0"/>
          </a:xfrm>
          <a:prstGeom prst="line">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 name="Content Placeholder 4">
            <a:extLst>
              <a:ext uri="{FF2B5EF4-FFF2-40B4-BE49-F238E27FC236}">
                <a16:creationId xmlns:a16="http://schemas.microsoft.com/office/drawing/2014/main" id="{E6602F8E-F939-9AED-6187-B4CA3C3C2DE2}"/>
              </a:ext>
            </a:extLst>
          </p:cNvPr>
          <p:cNvSpPr txBox="1">
            <a:spLocks/>
          </p:cNvSpPr>
          <p:nvPr/>
        </p:nvSpPr>
        <p:spPr>
          <a:xfrm>
            <a:off x="838200" y="1974798"/>
            <a:ext cx="5506571" cy="2243736"/>
          </a:xfrm>
          <a:prstGeom prst="rect">
            <a:avLst/>
          </a:prstGeom>
        </p:spPr>
        <p:txBody>
          <a:bodyPr>
            <a:noAutofit/>
          </a:bodyPr>
          <a:lstStyle>
            <a:lvl1pPr marL="228600" indent="-228600" algn="l" defTabSz="914400" rtl="0" eaLnBrk="1" latinLnBrk="0" hangingPunct="1">
              <a:lnSpc>
                <a:spcPct val="109000"/>
              </a:lnSpc>
              <a:spcBef>
                <a:spcPts val="6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C0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9000"/>
              </a:lnSpc>
              <a:buClr>
                <a:schemeClr val="bg1"/>
              </a:buClr>
            </a:pPr>
            <a:r>
              <a:rPr lang="en-US" dirty="0">
                <a:solidFill>
                  <a:schemeClr val="bg1"/>
                </a:solidFill>
                <a:latin typeface="+mj-lt"/>
              </a:rPr>
              <a:t>Job Corps Health Questionnaire, ETA 6-53 Documentation Guidance was released via Information Notice 17-04 (c). Job Corps Health Questionnaire (ETA 6-53) Documentation Guidance. </a:t>
            </a:r>
          </a:p>
        </p:txBody>
      </p:sp>
      <p:pic>
        <p:nvPicPr>
          <p:cNvPr id="8" name="Picture 7">
            <a:extLst>
              <a:ext uri="{FF2B5EF4-FFF2-40B4-BE49-F238E27FC236}">
                <a16:creationId xmlns:a16="http://schemas.microsoft.com/office/drawing/2014/main" id="{692799CF-59A5-CF28-86CA-B27709257D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85611" y="607038"/>
            <a:ext cx="4394084" cy="5809129"/>
          </a:xfrm>
          <a:prstGeom prst="rect">
            <a:avLst/>
          </a:prstGeom>
        </p:spPr>
      </p:pic>
      <p:sp>
        <p:nvSpPr>
          <p:cNvPr id="11" name="TextBox 10">
            <a:extLst>
              <a:ext uri="{FF2B5EF4-FFF2-40B4-BE49-F238E27FC236}">
                <a16:creationId xmlns:a16="http://schemas.microsoft.com/office/drawing/2014/main" id="{A6AC9EAC-0E98-2E7A-C0EA-14CB88F40E8B}"/>
              </a:ext>
            </a:extLst>
          </p:cNvPr>
          <p:cNvSpPr txBox="1"/>
          <p:nvPr/>
        </p:nvSpPr>
        <p:spPr>
          <a:xfrm>
            <a:off x="1009168" y="6011882"/>
            <a:ext cx="6097280" cy="461665"/>
          </a:xfrm>
          <a:prstGeom prst="rect">
            <a:avLst/>
          </a:prstGeom>
          <a:noFill/>
        </p:spPr>
        <p:txBody>
          <a:bodyPr wrap="square">
            <a:spAutoFit/>
          </a:bodyPr>
          <a:lstStyle/>
          <a:p>
            <a:r>
              <a:rPr lang="en-US" sz="1200" i="1" dirty="0">
                <a:solidFill>
                  <a:schemeClr val="bg1"/>
                </a:solidFill>
                <a:hlinkClick r:id="rId4">
                  <a:extLst>
                    <a:ext uri="{A12FA001-AC4F-418D-AE19-62706E023703}">
                      <ahyp:hlinkClr xmlns:ahyp="http://schemas.microsoft.com/office/drawing/2018/hyperlinkcolor" val="tx"/>
                    </a:ext>
                  </a:extLst>
                </a:hlinkClick>
              </a:rPr>
              <a:t>Information Notice 17-04 Attachment C - Job Corps Health Questionnaire (ETA 6-53) Documentation Guidance (1).pdf(Review) - Adobe cloud storage</a:t>
            </a:r>
            <a:endParaRPr lang="en-US" sz="1200" i="1" dirty="0">
              <a:solidFill>
                <a:schemeClr val="bg1"/>
              </a:solidFill>
            </a:endParaRPr>
          </a:p>
        </p:txBody>
      </p:sp>
      <p:sp>
        <p:nvSpPr>
          <p:cNvPr id="12" name="Slide Number Placeholder 5">
            <a:extLst>
              <a:ext uri="{FF2B5EF4-FFF2-40B4-BE49-F238E27FC236}">
                <a16:creationId xmlns:a16="http://schemas.microsoft.com/office/drawing/2014/main" id="{4F21B025-7D62-AA01-DBE6-5973DD450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2440058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1E4175DB-0B25-62E5-A4DA-797913245A96}"/>
              </a:ext>
            </a:extLst>
          </p:cNvPr>
          <p:cNvSpPr/>
          <p:nvPr/>
        </p:nvSpPr>
        <p:spPr>
          <a:xfrm>
            <a:off x="9056594" y="0"/>
            <a:ext cx="3135406"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EC2FC924-3A2F-43CE-95D1-D99E34C6C161}"/>
              </a:ext>
            </a:extLst>
          </p:cNvPr>
          <p:cNvSpPr/>
          <p:nvPr/>
        </p:nvSpPr>
        <p:spPr>
          <a:xfrm>
            <a:off x="0" y="0"/>
            <a:ext cx="90565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5CF54142-CEFD-6A72-2557-B66EB41DBDF6}"/>
              </a:ext>
            </a:extLst>
          </p:cNvPr>
          <p:cNvSpPr txBox="1"/>
          <p:nvPr/>
        </p:nvSpPr>
        <p:spPr>
          <a:xfrm>
            <a:off x="795120" y="741253"/>
            <a:ext cx="5314358" cy="861774"/>
          </a:xfrm>
          <a:prstGeom prst="rect">
            <a:avLst/>
          </a:prstGeom>
          <a:noFill/>
        </p:spPr>
        <p:txBody>
          <a:bodyPr wrap="square" rtlCol="0">
            <a:spAutoFit/>
          </a:bodyPr>
          <a:lstStyle/>
          <a:p>
            <a:r>
              <a:rPr lang="en-US" altLang="ko-KR" sz="5000" spc="-150" dirty="0">
                <a:solidFill>
                  <a:schemeClr val="accent1">
                    <a:lumMod val="20000"/>
                    <a:lumOff val="80000"/>
                  </a:schemeClr>
                </a:solidFill>
                <a:latin typeface="+mj-lt"/>
              </a:rPr>
              <a:t>Who Reviews?</a:t>
            </a:r>
            <a:endParaRPr lang="en-US" altLang="ko-KR" sz="5000" spc="-150" dirty="0">
              <a:solidFill>
                <a:schemeClr val="accent3">
                  <a:lumMod val="60000"/>
                  <a:lumOff val="40000"/>
                </a:schemeClr>
              </a:solidFill>
              <a:latin typeface="+mj-lt"/>
            </a:endParaRPr>
          </a:p>
        </p:txBody>
      </p:sp>
      <p:cxnSp>
        <p:nvCxnSpPr>
          <p:cNvPr id="2" name="직선 연결선 21">
            <a:extLst>
              <a:ext uri="{FF2B5EF4-FFF2-40B4-BE49-F238E27FC236}">
                <a16:creationId xmlns:a16="http://schemas.microsoft.com/office/drawing/2014/main" id="{C65BD93E-C161-02F2-4193-4D61E070D7FA}"/>
              </a:ext>
            </a:extLst>
          </p:cNvPr>
          <p:cNvCxnSpPr>
            <a:cxnSpLocks/>
          </p:cNvCxnSpPr>
          <p:nvPr/>
        </p:nvCxnSpPr>
        <p:spPr>
          <a:xfrm>
            <a:off x="1009168" y="1860037"/>
            <a:ext cx="4867275" cy="0"/>
          </a:xfrm>
          <a:prstGeom prst="line">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Content Placeholder 4">
            <a:extLst>
              <a:ext uri="{FF2B5EF4-FFF2-40B4-BE49-F238E27FC236}">
                <a16:creationId xmlns:a16="http://schemas.microsoft.com/office/drawing/2014/main" id="{A4AD67AC-2284-75C6-E1C8-9E67C6EBFAB3}"/>
              </a:ext>
            </a:extLst>
          </p:cNvPr>
          <p:cNvSpPr txBox="1">
            <a:spLocks/>
          </p:cNvSpPr>
          <p:nvPr/>
        </p:nvSpPr>
        <p:spPr>
          <a:xfrm>
            <a:off x="838200" y="1974797"/>
            <a:ext cx="5969854" cy="4202165"/>
          </a:xfrm>
          <a:prstGeom prst="rect">
            <a:avLst/>
          </a:prstGeom>
        </p:spPr>
        <p:txBody>
          <a:bodyPr>
            <a:normAutofit/>
          </a:bodyPr>
          <a:lstStyle>
            <a:lvl1pPr marL="228600" indent="-228600" algn="l" defTabSz="914400" rtl="0" eaLnBrk="1" latinLnBrk="0" hangingPunct="1">
              <a:lnSpc>
                <a:spcPct val="109000"/>
              </a:lnSpc>
              <a:spcBef>
                <a:spcPts val="6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C0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9000"/>
              </a:lnSpc>
              <a:buClr>
                <a:schemeClr val="bg1"/>
              </a:buClr>
            </a:pPr>
            <a:r>
              <a:rPr lang="en-US" sz="2400" b="1" dirty="0">
                <a:solidFill>
                  <a:schemeClr val="bg1"/>
                </a:solidFill>
                <a:latin typeface="+mj-lt"/>
              </a:rPr>
              <a:t>Admissions Services staff </a:t>
            </a:r>
            <a:r>
              <a:rPr lang="en-US" sz="2400" b="1" u="sng" dirty="0">
                <a:solidFill>
                  <a:schemeClr val="bg1"/>
                </a:solidFill>
                <a:latin typeface="+mj-lt"/>
              </a:rPr>
              <a:t>do not/must not review</a:t>
            </a:r>
            <a:r>
              <a:rPr lang="en-US" sz="2400" b="1" dirty="0">
                <a:solidFill>
                  <a:schemeClr val="bg1"/>
                </a:solidFill>
                <a:latin typeface="+mj-lt"/>
              </a:rPr>
              <a:t> </a:t>
            </a:r>
            <a:r>
              <a:rPr lang="en-US" sz="2400" dirty="0">
                <a:solidFill>
                  <a:schemeClr val="bg1"/>
                </a:solidFill>
                <a:latin typeface="+mj-lt"/>
              </a:rPr>
              <a:t>the content of health and/or disability documentation and may only collect it.</a:t>
            </a:r>
          </a:p>
          <a:p>
            <a:pPr>
              <a:lnSpc>
                <a:spcPct val="129000"/>
              </a:lnSpc>
              <a:buClr>
                <a:schemeClr val="bg1"/>
              </a:buClr>
            </a:pPr>
            <a:r>
              <a:rPr lang="en-US" sz="2400" dirty="0">
                <a:solidFill>
                  <a:schemeClr val="bg1"/>
                </a:solidFill>
                <a:latin typeface="+mj-lt"/>
              </a:rPr>
              <a:t>The center Health and Wellness Director, Qualified Health Professionals and Disability Coordinators, as appropriate, review health and/or disability documentation.</a:t>
            </a:r>
          </a:p>
          <a:p>
            <a:endParaRPr lang="en-US" dirty="0"/>
          </a:p>
        </p:txBody>
      </p:sp>
      <p:pic>
        <p:nvPicPr>
          <p:cNvPr id="16" name="Picture Placeholder 15" descr="A person looking at a piece of paper&#10;&#10;Description automatically generated">
            <a:extLst>
              <a:ext uri="{FF2B5EF4-FFF2-40B4-BE49-F238E27FC236}">
                <a16:creationId xmlns:a16="http://schemas.microsoft.com/office/drawing/2014/main" id="{8F40DDA5-8AD9-0AC4-82B3-B5631CE4F45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7" name="Slide Number Placeholder 5">
            <a:extLst>
              <a:ext uri="{FF2B5EF4-FFF2-40B4-BE49-F238E27FC236}">
                <a16:creationId xmlns:a16="http://schemas.microsoft.com/office/drawing/2014/main" id="{9C2E5125-9940-95E4-72A3-334B31B5B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pPr/>
              <a:t>34</a:t>
            </a:fld>
            <a:endParaRPr lang="en-US" dirty="0"/>
          </a:p>
        </p:txBody>
      </p:sp>
    </p:spTree>
    <p:extLst>
      <p:ext uri="{BB962C8B-B14F-4D97-AF65-F5344CB8AC3E}">
        <p14:creationId xmlns:p14="http://schemas.microsoft.com/office/powerpoint/2010/main" val="190181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1"/>
            <a:ext cx="47198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 name="직선 연결선 4"/>
          <p:cNvCxnSpPr/>
          <p:nvPr/>
        </p:nvCxnSpPr>
        <p:spPr>
          <a:xfrm>
            <a:off x="5343525" y="0"/>
            <a:ext cx="0" cy="685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377911" y="2875002"/>
            <a:ext cx="6162678" cy="1107996"/>
          </a:xfrm>
          <a:prstGeom prst="rect">
            <a:avLst/>
          </a:prstGeom>
          <a:noFill/>
        </p:spPr>
        <p:txBody>
          <a:bodyPr wrap="square" rtlCol="0">
            <a:spAutoFit/>
          </a:bodyPr>
          <a:lstStyle/>
          <a:p>
            <a:r>
              <a:rPr lang="en-US" altLang="ko-KR" sz="6600" dirty="0">
                <a:solidFill>
                  <a:schemeClr val="bg1"/>
                </a:solidFill>
                <a:latin typeface="+mj-lt"/>
              </a:rPr>
              <a:t>CCMPs </a:t>
            </a:r>
          </a:p>
        </p:txBody>
      </p:sp>
      <p:sp>
        <p:nvSpPr>
          <p:cNvPr id="13" name="TextBox 12"/>
          <p:cNvSpPr txBox="1"/>
          <p:nvPr/>
        </p:nvSpPr>
        <p:spPr>
          <a:xfrm>
            <a:off x="2244891" y="4690558"/>
            <a:ext cx="2115443" cy="1323439"/>
          </a:xfrm>
          <a:prstGeom prst="rect">
            <a:avLst/>
          </a:prstGeom>
          <a:noFill/>
        </p:spPr>
        <p:txBody>
          <a:bodyPr wrap="square" rtlCol="0">
            <a:spAutoFit/>
          </a:bodyPr>
          <a:lstStyle/>
          <a:p>
            <a:pPr algn="ctr"/>
            <a:r>
              <a:rPr lang="en-US" altLang="ko-KR" sz="2000" dirty="0">
                <a:solidFill>
                  <a:schemeClr val="bg1"/>
                </a:solidFill>
                <a:latin typeface="+mj-lt"/>
              </a:rPr>
              <a:t>Chronic Care Management Plans and Health Records</a:t>
            </a:r>
          </a:p>
        </p:txBody>
      </p:sp>
      <p:sp>
        <p:nvSpPr>
          <p:cNvPr id="8" name="타원 7"/>
          <p:cNvSpPr/>
          <p:nvPr/>
        </p:nvSpPr>
        <p:spPr>
          <a:xfrm>
            <a:off x="5257800" y="1437412"/>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5257800" y="3343276"/>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5257800" y="5249140"/>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 name="그룹 15">
            <a:extLst>
              <a:ext uri="{FF2B5EF4-FFF2-40B4-BE49-F238E27FC236}">
                <a16:creationId xmlns:a16="http://schemas.microsoft.com/office/drawing/2014/main" id="{B34B83FE-797B-4A3F-9B33-5BAAF1BD64B9}"/>
              </a:ext>
            </a:extLst>
          </p:cNvPr>
          <p:cNvGrpSpPr/>
          <p:nvPr/>
        </p:nvGrpSpPr>
        <p:grpSpPr>
          <a:xfrm>
            <a:off x="3037562" y="0"/>
            <a:ext cx="1661360" cy="2631515"/>
            <a:chOff x="1260778" y="756014"/>
            <a:chExt cx="1661360" cy="2631515"/>
          </a:xfrm>
          <a:solidFill>
            <a:schemeClr val="accent1"/>
          </a:solidFill>
        </p:grpSpPr>
        <p:sp>
          <p:nvSpPr>
            <p:cNvPr id="19" name="Freeform 5">
              <a:extLst>
                <a:ext uri="{FF2B5EF4-FFF2-40B4-BE49-F238E27FC236}">
                  <a16:creationId xmlns:a16="http://schemas.microsoft.com/office/drawing/2014/main" id="{B1C3CBB3-31D3-4B86-9DCE-F1049F1E2328}"/>
                </a:ext>
              </a:extLst>
            </p:cNvPr>
            <p:cNvSpPr>
              <a:spLocks/>
            </p:cNvSpPr>
            <p:nvPr/>
          </p:nvSpPr>
          <p:spPr bwMode="auto">
            <a:xfrm rot="16200000" flipH="1">
              <a:off x="2280050" y="756014"/>
              <a:ext cx="3509" cy="3509"/>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0" y="0"/>
                    <a:pt x="1" y="0"/>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2" name="Freeform 6">
              <a:extLst>
                <a:ext uri="{FF2B5EF4-FFF2-40B4-BE49-F238E27FC236}">
                  <a16:creationId xmlns:a16="http://schemas.microsoft.com/office/drawing/2014/main" id="{077EF5DC-0E52-4918-985A-92D009021F09}"/>
                </a:ext>
              </a:extLst>
            </p:cNvPr>
            <p:cNvSpPr>
              <a:spLocks/>
            </p:cNvSpPr>
            <p:nvPr/>
          </p:nvSpPr>
          <p:spPr bwMode="auto">
            <a:xfrm rot="16200000" flipH="1">
              <a:off x="2412502" y="772681"/>
              <a:ext cx="5264" cy="3509"/>
            </a:xfrm>
            <a:custGeom>
              <a:avLst/>
              <a:gdLst>
                <a:gd name="T0" fmla="*/ 0 w 1"/>
                <a:gd name="T1" fmla="*/ 0 h 1"/>
                <a:gd name="T2" fmla="*/ 1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1"/>
                  </a:cubicBezTo>
                  <a:cubicBezTo>
                    <a:pt x="1" y="1"/>
                    <a:pt x="1" y="1"/>
                    <a:pt x="1" y="1"/>
                  </a:cubicBezTo>
                  <a:cubicBezTo>
                    <a:pt x="1"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3" name="Freeform 7">
              <a:extLst>
                <a:ext uri="{FF2B5EF4-FFF2-40B4-BE49-F238E27FC236}">
                  <a16:creationId xmlns:a16="http://schemas.microsoft.com/office/drawing/2014/main" id="{719EC8C6-A47B-46D0-9F9D-AF7E7E83B853}"/>
                </a:ext>
              </a:extLst>
            </p:cNvPr>
            <p:cNvSpPr>
              <a:spLocks/>
            </p:cNvSpPr>
            <p:nvPr/>
          </p:nvSpPr>
          <p:spPr bwMode="auto">
            <a:xfrm rot="16200000" flipH="1">
              <a:off x="2437940" y="798118"/>
              <a:ext cx="3509" cy="3509"/>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1"/>
                    <a:pt x="1" y="1"/>
                    <a:pt x="1" y="1"/>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4" name="Freeform 8">
              <a:extLst>
                <a:ext uri="{FF2B5EF4-FFF2-40B4-BE49-F238E27FC236}">
                  <a16:creationId xmlns:a16="http://schemas.microsoft.com/office/drawing/2014/main" id="{10AD1845-12BA-4416-8DCF-46F13E60A216}"/>
                </a:ext>
              </a:extLst>
            </p:cNvPr>
            <p:cNvSpPr>
              <a:spLocks/>
            </p:cNvSpPr>
            <p:nvPr/>
          </p:nvSpPr>
          <p:spPr bwMode="auto">
            <a:xfrm rot="16200000" flipH="1">
              <a:off x="2220401" y="938466"/>
              <a:ext cx="5264" cy="526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0" y="0"/>
                    <a:pt x="1" y="0"/>
                    <a:pt x="1"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5" name="Freeform 9">
              <a:extLst>
                <a:ext uri="{FF2B5EF4-FFF2-40B4-BE49-F238E27FC236}">
                  <a16:creationId xmlns:a16="http://schemas.microsoft.com/office/drawing/2014/main" id="{7E084775-F418-4D0B-9E87-5BC806444F98}"/>
                </a:ext>
              </a:extLst>
            </p:cNvPr>
            <p:cNvSpPr>
              <a:spLocks/>
            </p:cNvSpPr>
            <p:nvPr/>
          </p:nvSpPr>
          <p:spPr bwMode="auto">
            <a:xfrm rot="16200000" flipH="1">
              <a:off x="2487939" y="809522"/>
              <a:ext cx="3509" cy="5262"/>
            </a:xfrm>
            <a:custGeom>
              <a:avLst/>
              <a:gdLst>
                <a:gd name="T0" fmla="*/ 1 w 1"/>
                <a:gd name="T1" fmla="*/ 0 h 1"/>
                <a:gd name="T2" fmla="*/ 1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1"/>
                  </a:cubicBezTo>
                  <a:cubicBezTo>
                    <a:pt x="1" y="1"/>
                    <a:pt x="0" y="1"/>
                    <a:pt x="0" y="1"/>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6" name="Freeform 10">
              <a:extLst>
                <a:ext uri="{FF2B5EF4-FFF2-40B4-BE49-F238E27FC236}">
                  <a16:creationId xmlns:a16="http://schemas.microsoft.com/office/drawing/2014/main" id="{1C1492B7-0CA4-4BF6-9B16-32C483C32272}"/>
                </a:ext>
              </a:extLst>
            </p:cNvPr>
            <p:cNvSpPr>
              <a:spLocks/>
            </p:cNvSpPr>
            <p:nvPr/>
          </p:nvSpPr>
          <p:spPr bwMode="auto">
            <a:xfrm rot="16200000" flipH="1">
              <a:off x="2461623" y="983202"/>
              <a:ext cx="3509" cy="8771"/>
            </a:xfrm>
            <a:custGeom>
              <a:avLst/>
              <a:gdLst>
                <a:gd name="T0" fmla="*/ 1 w 1"/>
                <a:gd name="T1" fmla="*/ 1 h 2"/>
                <a:gd name="T2" fmla="*/ 0 w 1"/>
                <a:gd name="T3" fmla="*/ 1 h 2"/>
                <a:gd name="T4" fmla="*/ 0 w 1"/>
                <a:gd name="T5" fmla="*/ 0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1"/>
                  </a:cubicBezTo>
                  <a:cubicBezTo>
                    <a:pt x="0" y="1"/>
                    <a:pt x="0" y="1"/>
                    <a:pt x="0" y="0"/>
                  </a:cubicBezTo>
                  <a:cubicBezTo>
                    <a:pt x="0" y="0"/>
                    <a:pt x="1" y="0"/>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7" name="Freeform 11">
              <a:extLst>
                <a:ext uri="{FF2B5EF4-FFF2-40B4-BE49-F238E27FC236}">
                  <a16:creationId xmlns:a16="http://schemas.microsoft.com/office/drawing/2014/main" id="{9D4374C7-EB1A-4B90-A93D-8BECBEC468C6}"/>
                </a:ext>
              </a:extLst>
            </p:cNvPr>
            <p:cNvSpPr>
              <a:spLocks/>
            </p:cNvSpPr>
            <p:nvPr/>
          </p:nvSpPr>
          <p:spPr bwMode="auto">
            <a:xfrm rot="16200000" flipH="1">
              <a:off x="2161631" y="860398"/>
              <a:ext cx="5264" cy="3509"/>
            </a:xfrm>
            <a:custGeom>
              <a:avLst/>
              <a:gdLst>
                <a:gd name="T0" fmla="*/ 0 w 1"/>
                <a:gd name="T1" fmla="*/ 1 h 1"/>
                <a:gd name="T2" fmla="*/ 0 w 1"/>
                <a:gd name="T3" fmla="*/ 0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0"/>
                  </a:cubicBezTo>
                  <a:cubicBezTo>
                    <a:pt x="0" y="0"/>
                    <a:pt x="0" y="0"/>
                    <a:pt x="0" y="0"/>
                  </a:cubicBezTo>
                  <a:cubicBezTo>
                    <a:pt x="1" y="0"/>
                    <a:pt x="1" y="0"/>
                    <a:pt x="1"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8" name="Freeform 12">
              <a:extLst>
                <a:ext uri="{FF2B5EF4-FFF2-40B4-BE49-F238E27FC236}">
                  <a16:creationId xmlns:a16="http://schemas.microsoft.com/office/drawing/2014/main" id="{62659F4B-A80C-4CFC-95B8-9BFC82B1A22B}"/>
                </a:ext>
              </a:extLst>
            </p:cNvPr>
            <p:cNvSpPr>
              <a:spLocks/>
            </p:cNvSpPr>
            <p:nvPr/>
          </p:nvSpPr>
          <p:spPr bwMode="auto">
            <a:xfrm rot="16200000" flipH="1">
              <a:off x="2429167" y="1560003"/>
              <a:ext cx="5264" cy="5262"/>
            </a:xfrm>
            <a:custGeom>
              <a:avLst/>
              <a:gdLst>
                <a:gd name="T0" fmla="*/ 1 w 1"/>
                <a:gd name="T1" fmla="*/ 0 h 1"/>
                <a:gd name="T2" fmla="*/ 1 w 1"/>
                <a:gd name="T3" fmla="*/ 0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1"/>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9" name="Freeform 14">
              <a:extLst>
                <a:ext uri="{FF2B5EF4-FFF2-40B4-BE49-F238E27FC236}">
                  <a16:creationId xmlns:a16="http://schemas.microsoft.com/office/drawing/2014/main" id="{2C8C10D5-1CE0-49E8-B4BC-1A34FE35A265}"/>
                </a:ext>
              </a:extLst>
            </p:cNvPr>
            <p:cNvSpPr>
              <a:spLocks/>
            </p:cNvSpPr>
            <p:nvPr/>
          </p:nvSpPr>
          <p:spPr bwMode="auto">
            <a:xfrm rot="16200000" flipH="1">
              <a:off x="2381801" y="1649474"/>
              <a:ext cx="12281" cy="8771"/>
            </a:xfrm>
            <a:custGeom>
              <a:avLst/>
              <a:gdLst>
                <a:gd name="T0" fmla="*/ 2 w 3"/>
                <a:gd name="T1" fmla="*/ 1 h 2"/>
                <a:gd name="T2" fmla="*/ 2 w 3"/>
                <a:gd name="T3" fmla="*/ 2 h 2"/>
                <a:gd name="T4" fmla="*/ 1 w 3"/>
                <a:gd name="T5" fmla="*/ 2 h 2"/>
                <a:gd name="T6" fmla="*/ 1 w 3"/>
                <a:gd name="T7" fmla="*/ 0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3" y="1"/>
                    <a:pt x="2" y="2"/>
                    <a:pt x="2" y="2"/>
                  </a:cubicBezTo>
                  <a:cubicBezTo>
                    <a:pt x="2" y="2"/>
                    <a:pt x="1" y="2"/>
                    <a:pt x="1" y="2"/>
                  </a:cubicBezTo>
                  <a:cubicBezTo>
                    <a:pt x="0" y="1"/>
                    <a:pt x="1" y="0"/>
                    <a:pt x="1" y="0"/>
                  </a:cubicBezTo>
                  <a:cubicBezTo>
                    <a:pt x="2"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0" name="Freeform 15">
              <a:extLst>
                <a:ext uri="{FF2B5EF4-FFF2-40B4-BE49-F238E27FC236}">
                  <a16:creationId xmlns:a16="http://schemas.microsoft.com/office/drawing/2014/main" id="{469704CD-9E6C-43D4-9627-6C8BC114D204}"/>
                </a:ext>
              </a:extLst>
            </p:cNvPr>
            <p:cNvSpPr>
              <a:spLocks/>
            </p:cNvSpPr>
            <p:nvPr/>
          </p:nvSpPr>
          <p:spPr bwMode="auto">
            <a:xfrm rot="16200000" flipH="1">
              <a:off x="2143211" y="1570528"/>
              <a:ext cx="8772" cy="12280"/>
            </a:xfrm>
            <a:custGeom>
              <a:avLst/>
              <a:gdLst>
                <a:gd name="T0" fmla="*/ 0 w 2"/>
                <a:gd name="T1" fmla="*/ 1 h 3"/>
                <a:gd name="T2" fmla="*/ 2 w 2"/>
                <a:gd name="T3" fmla="*/ 1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2" y="0"/>
                    <a:pt x="2" y="1"/>
                  </a:cubicBezTo>
                  <a:cubicBezTo>
                    <a:pt x="2" y="1"/>
                    <a:pt x="2" y="2"/>
                    <a:pt x="2" y="2"/>
                  </a:cubicBezTo>
                  <a:cubicBezTo>
                    <a:pt x="1" y="3"/>
                    <a:pt x="1" y="3"/>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1" name="Freeform 17">
              <a:extLst>
                <a:ext uri="{FF2B5EF4-FFF2-40B4-BE49-F238E27FC236}">
                  <a16:creationId xmlns:a16="http://schemas.microsoft.com/office/drawing/2014/main" id="{C662B8D3-AE59-4C5C-A720-FEC095158FE2}"/>
                </a:ext>
              </a:extLst>
            </p:cNvPr>
            <p:cNvSpPr>
              <a:spLocks/>
            </p:cNvSpPr>
            <p:nvPr/>
          </p:nvSpPr>
          <p:spPr bwMode="auto">
            <a:xfrm rot="16200000" flipH="1">
              <a:off x="2112510" y="1522284"/>
              <a:ext cx="3509" cy="5262"/>
            </a:xfrm>
            <a:custGeom>
              <a:avLst/>
              <a:gdLst>
                <a:gd name="T0" fmla="*/ 1 w 1"/>
                <a:gd name="T1" fmla="*/ 1 h 1"/>
                <a:gd name="T2" fmla="*/ 0 w 1"/>
                <a:gd name="T3" fmla="*/ 0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0"/>
                  </a:cubicBezTo>
                  <a:cubicBezTo>
                    <a:pt x="0" y="0"/>
                    <a:pt x="0" y="0"/>
                    <a:pt x="0" y="0"/>
                  </a:cubicBezTo>
                  <a:cubicBezTo>
                    <a:pt x="0" y="0"/>
                    <a:pt x="1" y="0"/>
                    <a:pt x="1"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2" name="Freeform 18">
              <a:extLst>
                <a:ext uri="{FF2B5EF4-FFF2-40B4-BE49-F238E27FC236}">
                  <a16:creationId xmlns:a16="http://schemas.microsoft.com/office/drawing/2014/main" id="{65C60C9C-B8E2-432E-B59E-207D4F526968}"/>
                </a:ext>
              </a:extLst>
            </p:cNvPr>
            <p:cNvSpPr>
              <a:spLocks/>
            </p:cNvSpPr>
            <p:nvPr/>
          </p:nvSpPr>
          <p:spPr bwMode="auto">
            <a:xfrm rot="16200000" flipH="1">
              <a:off x="2548463" y="787593"/>
              <a:ext cx="15790" cy="12280"/>
            </a:xfrm>
            <a:custGeom>
              <a:avLst/>
              <a:gdLst>
                <a:gd name="T0" fmla="*/ 3 w 4"/>
                <a:gd name="T1" fmla="*/ 2 h 3"/>
                <a:gd name="T2" fmla="*/ 1 w 4"/>
                <a:gd name="T3" fmla="*/ 3 h 3"/>
                <a:gd name="T4" fmla="*/ 0 w 4"/>
                <a:gd name="T5" fmla="*/ 1 h 3"/>
                <a:gd name="T6" fmla="*/ 2 w 4"/>
                <a:gd name="T7" fmla="*/ 0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3" y="3"/>
                    <a:pt x="2" y="3"/>
                    <a:pt x="1" y="3"/>
                  </a:cubicBezTo>
                  <a:cubicBezTo>
                    <a:pt x="1" y="3"/>
                    <a:pt x="0" y="2"/>
                    <a:pt x="0" y="1"/>
                  </a:cubicBezTo>
                  <a:cubicBezTo>
                    <a:pt x="1" y="0"/>
                    <a:pt x="1" y="0"/>
                    <a:pt x="2" y="0"/>
                  </a:cubicBezTo>
                  <a:cubicBezTo>
                    <a:pt x="3" y="0"/>
                    <a:pt x="4" y="1"/>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3" name="Freeform 20">
              <a:extLst>
                <a:ext uri="{FF2B5EF4-FFF2-40B4-BE49-F238E27FC236}">
                  <a16:creationId xmlns:a16="http://schemas.microsoft.com/office/drawing/2014/main" id="{02AE6833-F5F5-4DFA-AC8A-AAC85BD77549}"/>
                </a:ext>
              </a:extLst>
            </p:cNvPr>
            <p:cNvSpPr>
              <a:spLocks/>
            </p:cNvSpPr>
            <p:nvPr/>
          </p:nvSpPr>
          <p:spPr bwMode="auto">
            <a:xfrm rot="16200000" flipH="1">
              <a:off x="2622145" y="889344"/>
              <a:ext cx="12281" cy="12280"/>
            </a:xfrm>
            <a:custGeom>
              <a:avLst/>
              <a:gdLst>
                <a:gd name="T0" fmla="*/ 1 w 3"/>
                <a:gd name="T1" fmla="*/ 2 h 3"/>
                <a:gd name="T2" fmla="*/ 1 w 3"/>
                <a:gd name="T3" fmla="*/ 0 h 3"/>
                <a:gd name="T4" fmla="*/ 3 w 3"/>
                <a:gd name="T5" fmla="*/ 0 h 3"/>
                <a:gd name="T6" fmla="*/ 2 w 3"/>
                <a:gd name="T7" fmla="*/ 2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0" y="1"/>
                    <a:pt x="1" y="0"/>
                  </a:cubicBezTo>
                  <a:cubicBezTo>
                    <a:pt x="1" y="0"/>
                    <a:pt x="2" y="0"/>
                    <a:pt x="3" y="0"/>
                  </a:cubicBezTo>
                  <a:cubicBezTo>
                    <a:pt x="3" y="1"/>
                    <a:pt x="3" y="2"/>
                    <a:pt x="2" y="2"/>
                  </a:cubicBezTo>
                  <a:cubicBezTo>
                    <a:pt x="2" y="3"/>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4" name="Freeform 21">
              <a:extLst>
                <a:ext uri="{FF2B5EF4-FFF2-40B4-BE49-F238E27FC236}">
                  <a16:creationId xmlns:a16="http://schemas.microsoft.com/office/drawing/2014/main" id="{9DFE0980-824B-403D-A62D-972C9C3FFB08}"/>
                </a:ext>
              </a:extLst>
            </p:cNvPr>
            <p:cNvSpPr>
              <a:spLocks/>
            </p:cNvSpPr>
            <p:nvPr/>
          </p:nvSpPr>
          <p:spPr bwMode="auto">
            <a:xfrm rot="16200000" flipH="1">
              <a:off x="2083564" y="1572283"/>
              <a:ext cx="8772" cy="8771"/>
            </a:xfrm>
            <a:custGeom>
              <a:avLst/>
              <a:gdLst>
                <a:gd name="T0" fmla="*/ 0 w 2"/>
                <a:gd name="T1" fmla="*/ 0 h 2"/>
                <a:gd name="T2" fmla="*/ 1 w 2"/>
                <a:gd name="T3" fmla="*/ 0 h 2"/>
                <a:gd name="T4" fmla="*/ 2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2" y="0"/>
                    <a:pt x="2" y="1"/>
                    <a:pt x="2" y="1"/>
                  </a:cubicBezTo>
                  <a:cubicBezTo>
                    <a:pt x="1" y="2"/>
                    <a:pt x="1" y="2"/>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5" name="Freeform 22">
              <a:extLst>
                <a:ext uri="{FF2B5EF4-FFF2-40B4-BE49-F238E27FC236}">
                  <a16:creationId xmlns:a16="http://schemas.microsoft.com/office/drawing/2014/main" id="{B5F6A208-208D-48A8-8953-27C712573605}"/>
                </a:ext>
              </a:extLst>
            </p:cNvPr>
            <p:cNvSpPr>
              <a:spLocks/>
            </p:cNvSpPr>
            <p:nvPr/>
          </p:nvSpPr>
          <p:spPr bwMode="auto">
            <a:xfrm rot="16200000" flipH="1">
              <a:off x="2609864" y="966536"/>
              <a:ext cx="5264" cy="8771"/>
            </a:xfrm>
            <a:custGeom>
              <a:avLst/>
              <a:gdLst>
                <a:gd name="T0" fmla="*/ 1 w 1"/>
                <a:gd name="T1" fmla="*/ 0 h 2"/>
                <a:gd name="T2" fmla="*/ 1 w 1"/>
                <a:gd name="T3" fmla="*/ 1 h 2"/>
                <a:gd name="T4" fmla="*/ 0 w 1"/>
                <a:gd name="T5" fmla="*/ 1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1"/>
                    <a:pt x="1" y="1"/>
                  </a:cubicBezTo>
                  <a:cubicBezTo>
                    <a:pt x="1" y="1"/>
                    <a:pt x="0" y="2"/>
                    <a:pt x="0" y="1"/>
                  </a:cubicBezTo>
                  <a:cubicBezTo>
                    <a:pt x="0" y="1"/>
                    <a:pt x="0" y="1"/>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6" name="Freeform 23">
              <a:extLst>
                <a:ext uri="{FF2B5EF4-FFF2-40B4-BE49-F238E27FC236}">
                  <a16:creationId xmlns:a16="http://schemas.microsoft.com/office/drawing/2014/main" id="{D985A7A3-9886-418B-9183-5DE864E38F0F}"/>
                </a:ext>
              </a:extLst>
            </p:cNvPr>
            <p:cNvSpPr>
              <a:spLocks/>
            </p:cNvSpPr>
            <p:nvPr/>
          </p:nvSpPr>
          <p:spPr bwMode="auto">
            <a:xfrm rot="16200000" flipH="1">
              <a:off x="2059881" y="1299483"/>
              <a:ext cx="17543" cy="12280"/>
            </a:xfrm>
            <a:custGeom>
              <a:avLst/>
              <a:gdLst>
                <a:gd name="T0" fmla="*/ 2 w 4"/>
                <a:gd name="T1" fmla="*/ 3 h 3"/>
                <a:gd name="T2" fmla="*/ 0 w 4"/>
                <a:gd name="T3" fmla="*/ 2 h 3"/>
                <a:gd name="T4" fmla="*/ 2 w 4"/>
                <a:gd name="T5" fmla="*/ 0 h 3"/>
                <a:gd name="T6" fmla="*/ 4 w 4"/>
                <a:gd name="T7" fmla="*/ 1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3"/>
                    <a:pt x="0" y="3"/>
                    <a:pt x="0" y="2"/>
                  </a:cubicBezTo>
                  <a:cubicBezTo>
                    <a:pt x="0" y="1"/>
                    <a:pt x="1" y="0"/>
                    <a:pt x="2" y="0"/>
                  </a:cubicBezTo>
                  <a:cubicBezTo>
                    <a:pt x="3" y="0"/>
                    <a:pt x="4" y="0"/>
                    <a:pt x="4" y="1"/>
                  </a:cubicBezTo>
                  <a:cubicBezTo>
                    <a:pt x="4" y="2"/>
                    <a:pt x="3"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7" name="Freeform 25">
              <a:extLst>
                <a:ext uri="{FF2B5EF4-FFF2-40B4-BE49-F238E27FC236}">
                  <a16:creationId xmlns:a16="http://schemas.microsoft.com/office/drawing/2014/main" id="{81363558-0031-4C07-90A0-C71EC3BC4255}"/>
                </a:ext>
              </a:extLst>
            </p:cNvPr>
            <p:cNvSpPr>
              <a:spLocks/>
            </p:cNvSpPr>
            <p:nvPr/>
          </p:nvSpPr>
          <p:spPr bwMode="auto">
            <a:xfrm rot="16200000" flipH="1">
              <a:off x="2690565" y="887590"/>
              <a:ext cx="12281" cy="15788"/>
            </a:xfrm>
            <a:custGeom>
              <a:avLst/>
              <a:gdLst>
                <a:gd name="T0" fmla="*/ 2 w 3"/>
                <a:gd name="T1" fmla="*/ 0 h 4"/>
                <a:gd name="T2" fmla="*/ 3 w 3"/>
                <a:gd name="T3" fmla="*/ 2 h 4"/>
                <a:gd name="T4" fmla="*/ 1 w 3"/>
                <a:gd name="T5" fmla="*/ 3 h 4"/>
                <a:gd name="T6" fmla="*/ 0 w 3"/>
                <a:gd name="T7" fmla="*/ 1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1"/>
                    <a:pt x="3" y="2"/>
                    <a:pt x="3" y="2"/>
                  </a:cubicBezTo>
                  <a:cubicBezTo>
                    <a:pt x="2" y="3"/>
                    <a:pt x="2" y="4"/>
                    <a:pt x="1" y="3"/>
                  </a:cubicBezTo>
                  <a:cubicBezTo>
                    <a:pt x="0" y="3"/>
                    <a:pt x="0" y="2"/>
                    <a:pt x="0" y="1"/>
                  </a:cubicBezTo>
                  <a:cubicBezTo>
                    <a:pt x="0"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8" name="Freeform 26">
              <a:extLst>
                <a:ext uri="{FF2B5EF4-FFF2-40B4-BE49-F238E27FC236}">
                  <a16:creationId xmlns:a16="http://schemas.microsoft.com/office/drawing/2014/main" id="{EADB2507-DF3F-42ED-834C-7478181359E4}"/>
                </a:ext>
              </a:extLst>
            </p:cNvPr>
            <p:cNvSpPr>
              <a:spLocks/>
            </p:cNvSpPr>
            <p:nvPr/>
          </p:nvSpPr>
          <p:spPr bwMode="auto">
            <a:xfrm rot="16200000" flipH="1">
              <a:off x="2025670" y="1610878"/>
              <a:ext cx="12281" cy="12280"/>
            </a:xfrm>
            <a:custGeom>
              <a:avLst/>
              <a:gdLst>
                <a:gd name="T0" fmla="*/ 1 w 3"/>
                <a:gd name="T1" fmla="*/ 3 h 3"/>
                <a:gd name="T2" fmla="*/ 1 w 3"/>
                <a:gd name="T3" fmla="*/ 1 h 3"/>
                <a:gd name="T4" fmla="*/ 3 w 3"/>
                <a:gd name="T5" fmla="*/ 0 h 3"/>
                <a:gd name="T6" fmla="*/ 3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2"/>
                    <a:pt x="0" y="1"/>
                    <a:pt x="1" y="1"/>
                  </a:cubicBezTo>
                  <a:cubicBezTo>
                    <a:pt x="1" y="0"/>
                    <a:pt x="2" y="0"/>
                    <a:pt x="3" y="0"/>
                  </a:cubicBezTo>
                  <a:cubicBezTo>
                    <a:pt x="3" y="1"/>
                    <a:pt x="3" y="2"/>
                    <a:pt x="3" y="2"/>
                  </a:cubicBezTo>
                  <a:cubicBezTo>
                    <a:pt x="2" y="3"/>
                    <a:pt x="2"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9" name="Oval 27">
              <a:extLst>
                <a:ext uri="{FF2B5EF4-FFF2-40B4-BE49-F238E27FC236}">
                  <a16:creationId xmlns:a16="http://schemas.microsoft.com/office/drawing/2014/main" id="{1B27CE2B-E170-4327-8DDE-FBD29960E197}"/>
                </a:ext>
              </a:extLst>
            </p:cNvPr>
            <p:cNvSpPr>
              <a:spLocks noChangeArrowheads="1"/>
            </p:cNvSpPr>
            <p:nvPr/>
          </p:nvSpPr>
          <p:spPr bwMode="auto">
            <a:xfrm rot="16200000" flipH="1">
              <a:off x="2677407" y="983202"/>
              <a:ext cx="3509" cy="8771"/>
            </a:xfrm>
            <a:prstGeom prst="ellipse">
              <a:avLst/>
            </a:pr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0" name="Freeform 28">
              <a:extLst>
                <a:ext uri="{FF2B5EF4-FFF2-40B4-BE49-F238E27FC236}">
                  <a16:creationId xmlns:a16="http://schemas.microsoft.com/office/drawing/2014/main" id="{EA9EF189-FDD1-483C-9454-CF78452B67DD}"/>
                </a:ext>
              </a:extLst>
            </p:cNvPr>
            <p:cNvSpPr>
              <a:spLocks/>
            </p:cNvSpPr>
            <p:nvPr/>
          </p:nvSpPr>
          <p:spPr bwMode="auto">
            <a:xfrm rot="16200000" flipH="1">
              <a:off x="1995846" y="1277554"/>
              <a:ext cx="15790" cy="15788"/>
            </a:xfrm>
            <a:custGeom>
              <a:avLst/>
              <a:gdLst>
                <a:gd name="T0" fmla="*/ 2 w 4"/>
                <a:gd name="T1" fmla="*/ 0 h 4"/>
                <a:gd name="T2" fmla="*/ 4 w 4"/>
                <a:gd name="T3" fmla="*/ 2 h 4"/>
                <a:gd name="T4" fmla="*/ 1 w 4"/>
                <a:gd name="T5" fmla="*/ 4 h 4"/>
                <a:gd name="T6" fmla="*/ 0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1"/>
                    <a:pt x="4" y="2"/>
                  </a:cubicBezTo>
                  <a:cubicBezTo>
                    <a:pt x="4" y="4"/>
                    <a:pt x="2" y="4"/>
                    <a:pt x="1" y="4"/>
                  </a:cubicBezTo>
                  <a:cubicBezTo>
                    <a:pt x="0" y="4"/>
                    <a:pt x="0" y="2"/>
                    <a:pt x="0" y="1"/>
                  </a:cubicBezTo>
                  <a:cubicBezTo>
                    <a:pt x="0"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1" name="Freeform 29">
              <a:extLst>
                <a:ext uri="{FF2B5EF4-FFF2-40B4-BE49-F238E27FC236}">
                  <a16:creationId xmlns:a16="http://schemas.microsoft.com/office/drawing/2014/main" id="{E3666C48-B510-4309-B8C3-8D6E795D9BEC}"/>
                </a:ext>
              </a:extLst>
            </p:cNvPr>
            <p:cNvSpPr>
              <a:spLocks/>
            </p:cNvSpPr>
            <p:nvPr/>
          </p:nvSpPr>
          <p:spPr bwMode="auto">
            <a:xfrm rot="16200000" flipH="1">
              <a:off x="2708986" y="784961"/>
              <a:ext cx="15790" cy="17543"/>
            </a:xfrm>
            <a:custGeom>
              <a:avLst/>
              <a:gdLst>
                <a:gd name="T0" fmla="*/ 3 w 4"/>
                <a:gd name="T1" fmla="*/ 2 h 4"/>
                <a:gd name="T2" fmla="*/ 1 w 4"/>
                <a:gd name="T3" fmla="*/ 3 h 4"/>
                <a:gd name="T4" fmla="*/ 1 w 4"/>
                <a:gd name="T5" fmla="*/ 1 h 4"/>
                <a:gd name="T6" fmla="*/ 3 w 4"/>
                <a:gd name="T7" fmla="*/ 0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3" y="3"/>
                    <a:pt x="2" y="4"/>
                    <a:pt x="1" y="3"/>
                  </a:cubicBezTo>
                  <a:cubicBezTo>
                    <a:pt x="1" y="3"/>
                    <a:pt x="0" y="2"/>
                    <a:pt x="1" y="1"/>
                  </a:cubicBezTo>
                  <a:cubicBezTo>
                    <a:pt x="1" y="0"/>
                    <a:pt x="2" y="0"/>
                    <a:pt x="3" y="0"/>
                  </a:cubicBezTo>
                  <a:cubicBezTo>
                    <a:pt x="4" y="1"/>
                    <a:pt x="4"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2" name="Freeform 30">
              <a:extLst>
                <a:ext uri="{FF2B5EF4-FFF2-40B4-BE49-F238E27FC236}">
                  <a16:creationId xmlns:a16="http://schemas.microsoft.com/office/drawing/2014/main" id="{651B9382-EF87-4266-B1B8-82FAB166DC09}"/>
                </a:ext>
              </a:extLst>
            </p:cNvPr>
            <p:cNvSpPr>
              <a:spLocks/>
            </p:cNvSpPr>
            <p:nvPr/>
          </p:nvSpPr>
          <p:spPr bwMode="auto">
            <a:xfrm rot="16200000" flipH="1">
              <a:off x="2574779" y="1748556"/>
              <a:ext cx="17543" cy="17543"/>
            </a:xfrm>
            <a:custGeom>
              <a:avLst/>
              <a:gdLst>
                <a:gd name="T0" fmla="*/ 1 w 4"/>
                <a:gd name="T1" fmla="*/ 0 h 4"/>
                <a:gd name="T2" fmla="*/ 3 w 4"/>
                <a:gd name="T3" fmla="*/ 1 h 4"/>
                <a:gd name="T4" fmla="*/ 2 w 4"/>
                <a:gd name="T5" fmla="*/ 3 h 4"/>
                <a:gd name="T6" fmla="*/ 0 w 4"/>
                <a:gd name="T7" fmla="*/ 2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3" y="1"/>
                  </a:cubicBezTo>
                  <a:cubicBezTo>
                    <a:pt x="4" y="2"/>
                    <a:pt x="3" y="3"/>
                    <a:pt x="2" y="3"/>
                  </a:cubicBezTo>
                  <a:cubicBezTo>
                    <a:pt x="2" y="4"/>
                    <a:pt x="1" y="3"/>
                    <a:pt x="0" y="2"/>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3" name="Freeform 31">
              <a:extLst>
                <a:ext uri="{FF2B5EF4-FFF2-40B4-BE49-F238E27FC236}">
                  <a16:creationId xmlns:a16="http://schemas.microsoft.com/office/drawing/2014/main" id="{622B31E3-42E5-4637-A03D-B9CF55A210FD}"/>
                </a:ext>
              </a:extLst>
            </p:cNvPr>
            <p:cNvSpPr>
              <a:spLocks/>
            </p:cNvSpPr>
            <p:nvPr/>
          </p:nvSpPr>
          <p:spPr bwMode="auto">
            <a:xfrm rot="16200000" flipH="1">
              <a:off x="1944970" y="1314396"/>
              <a:ext cx="12281" cy="12280"/>
            </a:xfrm>
            <a:custGeom>
              <a:avLst/>
              <a:gdLst>
                <a:gd name="T0" fmla="*/ 0 w 3"/>
                <a:gd name="T1" fmla="*/ 2 h 3"/>
                <a:gd name="T2" fmla="*/ 1 w 3"/>
                <a:gd name="T3" fmla="*/ 0 h 3"/>
                <a:gd name="T4" fmla="*/ 2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0"/>
                    <a:pt x="1" y="0"/>
                  </a:cubicBezTo>
                  <a:cubicBezTo>
                    <a:pt x="2" y="0"/>
                    <a:pt x="2" y="1"/>
                    <a:pt x="2" y="2"/>
                  </a:cubicBezTo>
                  <a:cubicBezTo>
                    <a:pt x="3" y="2"/>
                    <a:pt x="2" y="3"/>
                    <a:pt x="1" y="3"/>
                  </a:cubicBezTo>
                  <a:cubicBezTo>
                    <a:pt x="0" y="3"/>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4" name="Freeform 32">
              <a:extLst>
                <a:ext uri="{FF2B5EF4-FFF2-40B4-BE49-F238E27FC236}">
                  <a16:creationId xmlns:a16="http://schemas.microsoft.com/office/drawing/2014/main" id="{FA636B6A-668B-480D-AAE9-62944EB9C35C}"/>
                </a:ext>
              </a:extLst>
            </p:cNvPr>
            <p:cNvSpPr>
              <a:spLocks/>
            </p:cNvSpPr>
            <p:nvPr/>
          </p:nvSpPr>
          <p:spPr bwMode="auto">
            <a:xfrm rot="16200000" flipH="1">
              <a:off x="2492324" y="1806450"/>
              <a:ext cx="8772" cy="8771"/>
            </a:xfrm>
            <a:custGeom>
              <a:avLst/>
              <a:gdLst>
                <a:gd name="T0" fmla="*/ 0 w 2"/>
                <a:gd name="T1" fmla="*/ 1 h 2"/>
                <a:gd name="T2" fmla="*/ 0 w 2"/>
                <a:gd name="T3" fmla="*/ 0 h 2"/>
                <a:gd name="T4" fmla="*/ 2 w 2"/>
                <a:gd name="T5" fmla="*/ 0 h 2"/>
                <a:gd name="T6" fmla="*/ 2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0"/>
                    <a:pt x="0" y="0"/>
                  </a:cubicBezTo>
                  <a:cubicBezTo>
                    <a:pt x="1" y="0"/>
                    <a:pt x="1" y="0"/>
                    <a:pt x="2" y="0"/>
                  </a:cubicBezTo>
                  <a:cubicBezTo>
                    <a:pt x="2" y="0"/>
                    <a:pt x="2" y="1"/>
                    <a:pt x="2" y="1"/>
                  </a:cubicBezTo>
                  <a:cubicBezTo>
                    <a:pt x="1" y="2"/>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5" name="Freeform 35">
              <a:extLst>
                <a:ext uri="{FF2B5EF4-FFF2-40B4-BE49-F238E27FC236}">
                  <a16:creationId xmlns:a16="http://schemas.microsoft.com/office/drawing/2014/main" id="{44F32A6B-941A-407B-B6A8-C80D86414385}"/>
                </a:ext>
              </a:extLst>
            </p:cNvPr>
            <p:cNvSpPr>
              <a:spLocks/>
            </p:cNvSpPr>
            <p:nvPr/>
          </p:nvSpPr>
          <p:spPr bwMode="auto">
            <a:xfrm rot="16200000" flipH="1">
              <a:off x="2783545" y="959517"/>
              <a:ext cx="21052" cy="21052"/>
            </a:xfrm>
            <a:custGeom>
              <a:avLst/>
              <a:gdLst>
                <a:gd name="T0" fmla="*/ 4 w 5"/>
                <a:gd name="T1" fmla="*/ 1 h 5"/>
                <a:gd name="T2" fmla="*/ 5 w 5"/>
                <a:gd name="T3" fmla="*/ 3 h 5"/>
                <a:gd name="T4" fmla="*/ 2 w 5"/>
                <a:gd name="T5" fmla="*/ 5 h 5"/>
                <a:gd name="T6" fmla="*/ 1 w 5"/>
                <a:gd name="T7" fmla="*/ 2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5" y="1"/>
                    <a:pt x="5" y="2"/>
                    <a:pt x="5" y="3"/>
                  </a:cubicBezTo>
                  <a:cubicBezTo>
                    <a:pt x="4" y="5"/>
                    <a:pt x="3" y="5"/>
                    <a:pt x="2" y="5"/>
                  </a:cubicBezTo>
                  <a:cubicBezTo>
                    <a:pt x="1" y="4"/>
                    <a:pt x="0" y="3"/>
                    <a:pt x="1" y="2"/>
                  </a:cubicBezTo>
                  <a:cubicBezTo>
                    <a:pt x="1" y="1"/>
                    <a:pt x="3" y="0"/>
                    <a:pt x="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6" name="Freeform 36">
              <a:extLst>
                <a:ext uri="{FF2B5EF4-FFF2-40B4-BE49-F238E27FC236}">
                  <a16:creationId xmlns:a16="http://schemas.microsoft.com/office/drawing/2014/main" id="{D58BA4FB-AA1A-49FB-B534-CFD3750DBADA}"/>
                </a:ext>
              </a:extLst>
            </p:cNvPr>
            <p:cNvSpPr>
              <a:spLocks/>
            </p:cNvSpPr>
            <p:nvPr/>
          </p:nvSpPr>
          <p:spPr bwMode="auto">
            <a:xfrm rot="16200000" flipH="1">
              <a:off x="1896726" y="1608247"/>
              <a:ext cx="17543" cy="12280"/>
            </a:xfrm>
            <a:custGeom>
              <a:avLst/>
              <a:gdLst>
                <a:gd name="T0" fmla="*/ 0 w 4"/>
                <a:gd name="T1" fmla="*/ 2 h 3"/>
                <a:gd name="T2" fmla="*/ 1 w 4"/>
                <a:gd name="T3" fmla="*/ 0 h 3"/>
                <a:gd name="T4" fmla="*/ 3 w 4"/>
                <a:gd name="T5" fmla="*/ 1 h 3"/>
                <a:gd name="T6" fmla="*/ 3 w 4"/>
                <a:gd name="T7" fmla="*/ 3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0" y="2"/>
                    <a:pt x="0" y="1"/>
                    <a:pt x="1" y="0"/>
                  </a:cubicBezTo>
                  <a:cubicBezTo>
                    <a:pt x="2" y="0"/>
                    <a:pt x="3" y="0"/>
                    <a:pt x="3" y="1"/>
                  </a:cubicBezTo>
                  <a:cubicBezTo>
                    <a:pt x="4" y="2"/>
                    <a:pt x="3" y="3"/>
                    <a:pt x="3" y="3"/>
                  </a:cubicBezTo>
                  <a:cubicBezTo>
                    <a:pt x="2" y="3"/>
                    <a:pt x="1"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7" name="Freeform 37">
              <a:extLst>
                <a:ext uri="{FF2B5EF4-FFF2-40B4-BE49-F238E27FC236}">
                  <a16:creationId xmlns:a16="http://schemas.microsoft.com/office/drawing/2014/main" id="{99763E45-9315-40CF-8F31-A39E0BA815C0}"/>
                </a:ext>
              </a:extLst>
            </p:cNvPr>
            <p:cNvSpPr>
              <a:spLocks/>
            </p:cNvSpPr>
            <p:nvPr/>
          </p:nvSpPr>
          <p:spPr bwMode="auto">
            <a:xfrm rot="16200000" flipH="1">
              <a:off x="2750212" y="1626668"/>
              <a:ext cx="12281" cy="12280"/>
            </a:xfrm>
            <a:custGeom>
              <a:avLst/>
              <a:gdLst>
                <a:gd name="T0" fmla="*/ 3 w 3"/>
                <a:gd name="T1" fmla="*/ 1 h 3"/>
                <a:gd name="T2" fmla="*/ 1 w 3"/>
                <a:gd name="T3" fmla="*/ 2 h 3"/>
                <a:gd name="T4" fmla="*/ 0 w 3"/>
                <a:gd name="T5" fmla="*/ 1 h 3"/>
                <a:gd name="T6" fmla="*/ 2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2" y="3"/>
                    <a:pt x="1" y="2"/>
                  </a:cubicBezTo>
                  <a:cubicBezTo>
                    <a:pt x="1" y="2"/>
                    <a:pt x="0" y="2"/>
                    <a:pt x="0" y="1"/>
                  </a:cubicBezTo>
                  <a:cubicBezTo>
                    <a:pt x="0" y="0"/>
                    <a:pt x="1" y="0"/>
                    <a:pt x="2" y="0"/>
                  </a:cubicBezTo>
                  <a:cubicBezTo>
                    <a:pt x="2" y="0"/>
                    <a:pt x="3"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8" name="Freeform 39">
              <a:extLst>
                <a:ext uri="{FF2B5EF4-FFF2-40B4-BE49-F238E27FC236}">
                  <a16:creationId xmlns:a16="http://schemas.microsoft.com/office/drawing/2014/main" id="{247C316D-E258-4BC2-AD23-64A85B18E4EA}"/>
                </a:ext>
              </a:extLst>
            </p:cNvPr>
            <p:cNvSpPr>
              <a:spLocks/>
            </p:cNvSpPr>
            <p:nvPr/>
          </p:nvSpPr>
          <p:spPr bwMode="auto">
            <a:xfrm rot="16200000" flipH="1">
              <a:off x="2821263" y="1719610"/>
              <a:ext cx="26316" cy="24561"/>
            </a:xfrm>
            <a:custGeom>
              <a:avLst/>
              <a:gdLst>
                <a:gd name="T0" fmla="*/ 2 w 6"/>
                <a:gd name="T1" fmla="*/ 5 h 6"/>
                <a:gd name="T2" fmla="*/ 1 w 6"/>
                <a:gd name="T3" fmla="*/ 2 h 6"/>
                <a:gd name="T4" fmla="*/ 4 w 6"/>
                <a:gd name="T5" fmla="*/ 0 h 6"/>
                <a:gd name="T6" fmla="*/ 5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1" y="5"/>
                    <a:pt x="0" y="3"/>
                    <a:pt x="1" y="2"/>
                  </a:cubicBezTo>
                  <a:cubicBezTo>
                    <a:pt x="1" y="1"/>
                    <a:pt x="2" y="0"/>
                    <a:pt x="4" y="0"/>
                  </a:cubicBezTo>
                  <a:cubicBezTo>
                    <a:pt x="5" y="1"/>
                    <a:pt x="6" y="2"/>
                    <a:pt x="5" y="4"/>
                  </a:cubicBezTo>
                  <a:cubicBezTo>
                    <a:pt x="5" y="5"/>
                    <a:pt x="4" y="6"/>
                    <a:pt x="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9" name="Freeform 40">
              <a:extLst>
                <a:ext uri="{FF2B5EF4-FFF2-40B4-BE49-F238E27FC236}">
                  <a16:creationId xmlns:a16="http://schemas.microsoft.com/office/drawing/2014/main" id="{772E762C-969A-44EC-8519-2E326F36012B}"/>
                </a:ext>
              </a:extLst>
            </p:cNvPr>
            <p:cNvSpPr>
              <a:spLocks/>
            </p:cNvSpPr>
            <p:nvPr/>
          </p:nvSpPr>
          <p:spPr bwMode="auto">
            <a:xfrm rot="16200000" flipH="1">
              <a:off x="2293207" y="2032301"/>
              <a:ext cx="19298" cy="21052"/>
            </a:xfrm>
            <a:custGeom>
              <a:avLst/>
              <a:gdLst>
                <a:gd name="T0" fmla="*/ 1 w 5"/>
                <a:gd name="T1" fmla="*/ 1 h 5"/>
                <a:gd name="T2" fmla="*/ 4 w 5"/>
                <a:gd name="T3" fmla="*/ 1 h 5"/>
                <a:gd name="T4" fmla="*/ 4 w 5"/>
                <a:gd name="T5" fmla="*/ 4 h 5"/>
                <a:gd name="T6" fmla="*/ 1 w 5"/>
                <a:gd name="T7" fmla="*/ 4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2" y="0"/>
                    <a:pt x="3" y="0"/>
                    <a:pt x="4" y="1"/>
                  </a:cubicBezTo>
                  <a:cubicBezTo>
                    <a:pt x="5" y="2"/>
                    <a:pt x="5" y="4"/>
                    <a:pt x="4" y="4"/>
                  </a:cubicBezTo>
                  <a:cubicBezTo>
                    <a:pt x="3" y="5"/>
                    <a:pt x="2" y="5"/>
                    <a:pt x="1" y="4"/>
                  </a:cubicBezTo>
                  <a:cubicBezTo>
                    <a:pt x="0" y="4"/>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0" name="Freeform 42">
              <a:extLst>
                <a:ext uri="{FF2B5EF4-FFF2-40B4-BE49-F238E27FC236}">
                  <a16:creationId xmlns:a16="http://schemas.microsoft.com/office/drawing/2014/main" id="{9AA904F9-F0FB-4E48-ACFF-03B52547D8A7}"/>
                </a:ext>
              </a:extLst>
            </p:cNvPr>
            <p:cNvSpPr>
              <a:spLocks/>
            </p:cNvSpPr>
            <p:nvPr/>
          </p:nvSpPr>
          <p:spPr bwMode="auto">
            <a:xfrm rot="16200000" flipH="1">
              <a:off x="2150229" y="2012127"/>
              <a:ext cx="12281" cy="12280"/>
            </a:xfrm>
            <a:custGeom>
              <a:avLst/>
              <a:gdLst>
                <a:gd name="T0" fmla="*/ 2 w 3"/>
                <a:gd name="T1" fmla="*/ 0 h 3"/>
                <a:gd name="T2" fmla="*/ 3 w 3"/>
                <a:gd name="T3" fmla="*/ 2 h 3"/>
                <a:gd name="T4" fmla="*/ 1 w 3"/>
                <a:gd name="T5" fmla="*/ 2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3" y="1"/>
                    <a:pt x="3" y="2"/>
                  </a:cubicBezTo>
                  <a:cubicBezTo>
                    <a:pt x="2" y="2"/>
                    <a:pt x="2" y="3"/>
                    <a:pt x="1" y="2"/>
                  </a:cubicBezTo>
                  <a:cubicBezTo>
                    <a:pt x="0" y="2"/>
                    <a:pt x="0" y="1"/>
                    <a:pt x="0" y="1"/>
                  </a:cubicBezTo>
                  <a:cubicBezTo>
                    <a:pt x="0"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1" name="Freeform 44">
              <a:extLst>
                <a:ext uri="{FF2B5EF4-FFF2-40B4-BE49-F238E27FC236}">
                  <a16:creationId xmlns:a16="http://schemas.microsoft.com/office/drawing/2014/main" id="{723A6099-5A89-4DD4-ABA4-1B2B3F106407}"/>
                </a:ext>
              </a:extLst>
            </p:cNvPr>
            <p:cNvSpPr>
              <a:spLocks/>
            </p:cNvSpPr>
            <p:nvPr/>
          </p:nvSpPr>
          <p:spPr bwMode="auto">
            <a:xfrm rot="16200000" flipH="1">
              <a:off x="1695854" y="1476633"/>
              <a:ext cx="21052" cy="21052"/>
            </a:xfrm>
            <a:custGeom>
              <a:avLst/>
              <a:gdLst>
                <a:gd name="T0" fmla="*/ 3 w 5"/>
                <a:gd name="T1" fmla="*/ 5 h 5"/>
                <a:gd name="T2" fmla="*/ 0 w 5"/>
                <a:gd name="T3" fmla="*/ 3 h 5"/>
                <a:gd name="T4" fmla="*/ 2 w 5"/>
                <a:gd name="T5" fmla="*/ 1 h 5"/>
                <a:gd name="T6" fmla="*/ 5 w 5"/>
                <a:gd name="T7" fmla="*/ 3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2" y="5"/>
                    <a:pt x="1" y="5"/>
                    <a:pt x="0" y="3"/>
                  </a:cubicBezTo>
                  <a:cubicBezTo>
                    <a:pt x="0" y="2"/>
                    <a:pt x="1" y="1"/>
                    <a:pt x="2" y="1"/>
                  </a:cubicBezTo>
                  <a:cubicBezTo>
                    <a:pt x="4" y="0"/>
                    <a:pt x="5" y="1"/>
                    <a:pt x="5" y="3"/>
                  </a:cubicBezTo>
                  <a:cubicBezTo>
                    <a:pt x="5" y="4"/>
                    <a:pt x="4" y="5"/>
                    <a:pt x="3" y="5"/>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2" name="Freeform 46">
              <a:extLst>
                <a:ext uri="{FF2B5EF4-FFF2-40B4-BE49-F238E27FC236}">
                  <a16:creationId xmlns:a16="http://schemas.microsoft.com/office/drawing/2014/main" id="{E7819AE4-1EE2-4F0A-AAAE-D8D30F71181F}"/>
                </a:ext>
              </a:extLst>
            </p:cNvPr>
            <p:cNvSpPr>
              <a:spLocks/>
            </p:cNvSpPr>
            <p:nvPr/>
          </p:nvSpPr>
          <p:spPr bwMode="auto">
            <a:xfrm rot="16200000" flipH="1">
              <a:off x="2905472" y="1664386"/>
              <a:ext cx="15790" cy="17543"/>
            </a:xfrm>
            <a:custGeom>
              <a:avLst/>
              <a:gdLst>
                <a:gd name="T0" fmla="*/ 3 w 4"/>
                <a:gd name="T1" fmla="*/ 0 h 4"/>
                <a:gd name="T2" fmla="*/ 4 w 4"/>
                <a:gd name="T3" fmla="*/ 3 h 4"/>
                <a:gd name="T4" fmla="*/ 1 w 4"/>
                <a:gd name="T5" fmla="*/ 4 h 4"/>
                <a:gd name="T6" fmla="*/ 0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1"/>
                    <a:pt x="4" y="2"/>
                    <a:pt x="4" y="3"/>
                  </a:cubicBezTo>
                  <a:cubicBezTo>
                    <a:pt x="3" y="4"/>
                    <a:pt x="2" y="4"/>
                    <a:pt x="1" y="4"/>
                  </a:cubicBezTo>
                  <a:cubicBezTo>
                    <a:pt x="0" y="3"/>
                    <a:pt x="0" y="2"/>
                    <a:pt x="0" y="1"/>
                  </a:cubicBezTo>
                  <a:cubicBezTo>
                    <a:pt x="1" y="0"/>
                    <a:pt x="2"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3" name="Freeform 48">
              <a:extLst>
                <a:ext uri="{FF2B5EF4-FFF2-40B4-BE49-F238E27FC236}">
                  <a16:creationId xmlns:a16="http://schemas.microsoft.com/office/drawing/2014/main" id="{DBFA9A84-1CEC-4CEB-98BF-134A06912D8A}"/>
                </a:ext>
              </a:extLst>
            </p:cNvPr>
            <p:cNvSpPr>
              <a:spLocks/>
            </p:cNvSpPr>
            <p:nvPr/>
          </p:nvSpPr>
          <p:spPr bwMode="auto">
            <a:xfrm rot="16200000" flipH="1">
              <a:off x="2434431" y="2057740"/>
              <a:ext cx="33333" cy="33332"/>
            </a:xfrm>
            <a:custGeom>
              <a:avLst/>
              <a:gdLst>
                <a:gd name="T0" fmla="*/ 2 w 8"/>
                <a:gd name="T1" fmla="*/ 2 h 8"/>
                <a:gd name="T2" fmla="*/ 7 w 8"/>
                <a:gd name="T3" fmla="*/ 2 h 8"/>
                <a:gd name="T4" fmla="*/ 6 w 8"/>
                <a:gd name="T5" fmla="*/ 7 h 8"/>
                <a:gd name="T6" fmla="*/ 1 w 8"/>
                <a:gd name="T7" fmla="*/ 7 h 8"/>
                <a:gd name="T8" fmla="*/ 2 w 8"/>
                <a:gd name="T9" fmla="*/ 2 h 8"/>
              </a:gdLst>
              <a:ahLst/>
              <a:cxnLst>
                <a:cxn ang="0">
                  <a:pos x="T0" y="T1"/>
                </a:cxn>
                <a:cxn ang="0">
                  <a:pos x="T2" y="T3"/>
                </a:cxn>
                <a:cxn ang="0">
                  <a:pos x="T4" y="T5"/>
                </a:cxn>
                <a:cxn ang="0">
                  <a:pos x="T6" y="T7"/>
                </a:cxn>
                <a:cxn ang="0">
                  <a:pos x="T8" y="T9"/>
                </a:cxn>
              </a:cxnLst>
              <a:rect l="0" t="0" r="r" b="b"/>
              <a:pathLst>
                <a:path w="8" h="8">
                  <a:moveTo>
                    <a:pt x="2" y="2"/>
                  </a:moveTo>
                  <a:cubicBezTo>
                    <a:pt x="3" y="0"/>
                    <a:pt x="6" y="1"/>
                    <a:pt x="7" y="2"/>
                  </a:cubicBezTo>
                  <a:cubicBezTo>
                    <a:pt x="8" y="4"/>
                    <a:pt x="8" y="6"/>
                    <a:pt x="6" y="7"/>
                  </a:cubicBezTo>
                  <a:cubicBezTo>
                    <a:pt x="5" y="8"/>
                    <a:pt x="3" y="8"/>
                    <a:pt x="1" y="7"/>
                  </a:cubicBezTo>
                  <a:cubicBezTo>
                    <a:pt x="0" y="5"/>
                    <a:pt x="0" y="3"/>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4" name="Freeform 51">
              <a:extLst>
                <a:ext uri="{FF2B5EF4-FFF2-40B4-BE49-F238E27FC236}">
                  <a16:creationId xmlns:a16="http://schemas.microsoft.com/office/drawing/2014/main" id="{04CB8DB0-9023-49DC-B897-6892DFE4D13F}"/>
                </a:ext>
              </a:extLst>
            </p:cNvPr>
            <p:cNvSpPr>
              <a:spLocks/>
            </p:cNvSpPr>
            <p:nvPr/>
          </p:nvSpPr>
          <p:spPr bwMode="auto">
            <a:xfrm rot="16200000" flipH="1">
              <a:off x="2120404" y="2203349"/>
              <a:ext cx="21052" cy="21052"/>
            </a:xfrm>
            <a:custGeom>
              <a:avLst/>
              <a:gdLst>
                <a:gd name="T0" fmla="*/ 0 w 5"/>
                <a:gd name="T1" fmla="*/ 2 h 5"/>
                <a:gd name="T2" fmla="*/ 3 w 5"/>
                <a:gd name="T3" fmla="*/ 0 h 5"/>
                <a:gd name="T4" fmla="*/ 5 w 5"/>
                <a:gd name="T5" fmla="*/ 3 h 5"/>
                <a:gd name="T6" fmla="*/ 2 w 5"/>
                <a:gd name="T7" fmla="*/ 5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cubicBezTo>
                    <a:pt x="0" y="1"/>
                    <a:pt x="2" y="0"/>
                    <a:pt x="3" y="0"/>
                  </a:cubicBezTo>
                  <a:cubicBezTo>
                    <a:pt x="4" y="0"/>
                    <a:pt x="5" y="2"/>
                    <a:pt x="5" y="3"/>
                  </a:cubicBezTo>
                  <a:cubicBezTo>
                    <a:pt x="5" y="4"/>
                    <a:pt x="3" y="5"/>
                    <a:pt x="2" y="5"/>
                  </a:cubicBezTo>
                  <a:cubicBezTo>
                    <a:pt x="1" y="5"/>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5" name="Freeform 53">
              <a:extLst>
                <a:ext uri="{FF2B5EF4-FFF2-40B4-BE49-F238E27FC236}">
                  <a16:creationId xmlns:a16="http://schemas.microsoft.com/office/drawing/2014/main" id="{7059D96D-56E8-4D5A-8118-FC1FAD9990E8}"/>
                </a:ext>
              </a:extLst>
            </p:cNvPr>
            <p:cNvSpPr>
              <a:spLocks/>
            </p:cNvSpPr>
            <p:nvPr/>
          </p:nvSpPr>
          <p:spPr bwMode="auto">
            <a:xfrm rot="16200000" flipH="1">
              <a:off x="1582699" y="1695468"/>
              <a:ext cx="42104" cy="40349"/>
            </a:xfrm>
            <a:custGeom>
              <a:avLst/>
              <a:gdLst>
                <a:gd name="T0" fmla="*/ 3 w 10"/>
                <a:gd name="T1" fmla="*/ 1 h 10"/>
                <a:gd name="T2" fmla="*/ 9 w 10"/>
                <a:gd name="T3" fmla="*/ 2 h 10"/>
                <a:gd name="T4" fmla="*/ 8 w 10"/>
                <a:gd name="T5" fmla="*/ 9 h 10"/>
                <a:gd name="T6" fmla="*/ 2 w 10"/>
                <a:gd name="T7" fmla="*/ 8 h 10"/>
                <a:gd name="T8" fmla="*/ 3 w 10"/>
                <a:gd name="T9" fmla="*/ 1 h 10"/>
              </a:gdLst>
              <a:ahLst/>
              <a:cxnLst>
                <a:cxn ang="0">
                  <a:pos x="T0" y="T1"/>
                </a:cxn>
                <a:cxn ang="0">
                  <a:pos x="T2" y="T3"/>
                </a:cxn>
                <a:cxn ang="0">
                  <a:pos x="T4" y="T5"/>
                </a:cxn>
                <a:cxn ang="0">
                  <a:pos x="T6" y="T7"/>
                </a:cxn>
                <a:cxn ang="0">
                  <a:pos x="T8" y="T9"/>
                </a:cxn>
              </a:cxnLst>
              <a:rect l="0" t="0" r="r" b="b"/>
              <a:pathLst>
                <a:path w="10" h="10">
                  <a:moveTo>
                    <a:pt x="3" y="1"/>
                  </a:moveTo>
                  <a:cubicBezTo>
                    <a:pt x="5" y="0"/>
                    <a:pt x="7" y="0"/>
                    <a:pt x="9" y="2"/>
                  </a:cubicBezTo>
                  <a:cubicBezTo>
                    <a:pt x="10" y="4"/>
                    <a:pt x="10" y="7"/>
                    <a:pt x="8" y="9"/>
                  </a:cubicBezTo>
                  <a:cubicBezTo>
                    <a:pt x="6" y="10"/>
                    <a:pt x="3" y="10"/>
                    <a:pt x="2" y="8"/>
                  </a:cubicBezTo>
                  <a:cubicBezTo>
                    <a:pt x="0" y="6"/>
                    <a:pt x="1" y="3"/>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6" name="Freeform 54">
              <a:extLst>
                <a:ext uri="{FF2B5EF4-FFF2-40B4-BE49-F238E27FC236}">
                  <a16:creationId xmlns:a16="http://schemas.microsoft.com/office/drawing/2014/main" id="{88F9EBC9-590D-43BD-B264-432F352CD804}"/>
                </a:ext>
              </a:extLst>
            </p:cNvPr>
            <p:cNvSpPr>
              <a:spLocks/>
            </p:cNvSpPr>
            <p:nvPr/>
          </p:nvSpPr>
          <p:spPr bwMode="auto">
            <a:xfrm rot="16200000" flipH="1">
              <a:off x="1562524" y="1757747"/>
              <a:ext cx="24561" cy="24561"/>
            </a:xfrm>
            <a:custGeom>
              <a:avLst/>
              <a:gdLst>
                <a:gd name="T0" fmla="*/ 3 w 6"/>
                <a:gd name="T1" fmla="*/ 0 h 6"/>
                <a:gd name="T2" fmla="*/ 6 w 6"/>
                <a:gd name="T3" fmla="*/ 3 h 6"/>
                <a:gd name="T4" fmla="*/ 3 w 6"/>
                <a:gd name="T5" fmla="*/ 6 h 6"/>
                <a:gd name="T6" fmla="*/ 0 w 6"/>
                <a:gd name="T7" fmla="*/ 3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5" y="0"/>
                    <a:pt x="6" y="1"/>
                    <a:pt x="6" y="3"/>
                  </a:cubicBezTo>
                  <a:cubicBezTo>
                    <a:pt x="6" y="5"/>
                    <a:pt x="5" y="6"/>
                    <a:pt x="3" y="6"/>
                  </a:cubicBezTo>
                  <a:cubicBezTo>
                    <a:pt x="2" y="6"/>
                    <a:pt x="0" y="5"/>
                    <a:pt x="0" y="3"/>
                  </a:cubicBezTo>
                  <a:cubicBezTo>
                    <a:pt x="0" y="2"/>
                    <a:pt x="1"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7" name="Freeform 58">
              <a:extLst>
                <a:ext uri="{FF2B5EF4-FFF2-40B4-BE49-F238E27FC236}">
                  <a16:creationId xmlns:a16="http://schemas.microsoft.com/office/drawing/2014/main" id="{D9DC57ED-210D-4EDA-93A6-B6F5CEC9EA7B}"/>
                </a:ext>
              </a:extLst>
            </p:cNvPr>
            <p:cNvSpPr>
              <a:spLocks/>
            </p:cNvSpPr>
            <p:nvPr/>
          </p:nvSpPr>
          <p:spPr bwMode="auto">
            <a:xfrm rot="16200000" flipH="1">
              <a:off x="2713372" y="2148965"/>
              <a:ext cx="45613" cy="45612"/>
            </a:xfrm>
            <a:custGeom>
              <a:avLst/>
              <a:gdLst>
                <a:gd name="T0" fmla="*/ 1 w 11"/>
                <a:gd name="T1" fmla="*/ 6 h 11"/>
                <a:gd name="T2" fmla="*/ 5 w 11"/>
                <a:gd name="T3" fmla="*/ 0 h 11"/>
                <a:gd name="T4" fmla="*/ 11 w 11"/>
                <a:gd name="T5" fmla="*/ 5 h 11"/>
                <a:gd name="T6" fmla="*/ 6 w 11"/>
                <a:gd name="T7" fmla="*/ 10 h 11"/>
                <a:gd name="T8" fmla="*/ 1 w 11"/>
                <a:gd name="T9" fmla="*/ 6 h 11"/>
              </a:gdLst>
              <a:ahLst/>
              <a:cxnLst>
                <a:cxn ang="0">
                  <a:pos x="T0" y="T1"/>
                </a:cxn>
                <a:cxn ang="0">
                  <a:pos x="T2" y="T3"/>
                </a:cxn>
                <a:cxn ang="0">
                  <a:pos x="T4" y="T5"/>
                </a:cxn>
                <a:cxn ang="0">
                  <a:pos x="T6" y="T7"/>
                </a:cxn>
                <a:cxn ang="0">
                  <a:pos x="T8" y="T9"/>
                </a:cxn>
              </a:cxnLst>
              <a:rect l="0" t="0" r="r" b="b"/>
              <a:pathLst>
                <a:path w="11" h="11">
                  <a:moveTo>
                    <a:pt x="1" y="6"/>
                  </a:moveTo>
                  <a:cubicBezTo>
                    <a:pt x="0" y="3"/>
                    <a:pt x="2" y="1"/>
                    <a:pt x="5" y="0"/>
                  </a:cubicBezTo>
                  <a:cubicBezTo>
                    <a:pt x="8" y="0"/>
                    <a:pt x="10" y="2"/>
                    <a:pt x="11" y="5"/>
                  </a:cubicBezTo>
                  <a:cubicBezTo>
                    <a:pt x="11" y="7"/>
                    <a:pt x="9" y="10"/>
                    <a:pt x="6" y="10"/>
                  </a:cubicBezTo>
                  <a:cubicBezTo>
                    <a:pt x="4" y="11"/>
                    <a:pt x="1" y="9"/>
                    <a:pt x="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8" name="Freeform 59">
              <a:extLst>
                <a:ext uri="{FF2B5EF4-FFF2-40B4-BE49-F238E27FC236}">
                  <a16:creationId xmlns:a16="http://schemas.microsoft.com/office/drawing/2014/main" id="{97963D01-B377-4CD8-AF6C-6ACB77CA40F4}"/>
                </a:ext>
              </a:extLst>
            </p:cNvPr>
            <p:cNvSpPr>
              <a:spLocks/>
            </p:cNvSpPr>
            <p:nvPr/>
          </p:nvSpPr>
          <p:spPr bwMode="auto">
            <a:xfrm rot="16200000" flipH="1">
              <a:off x="1423932" y="1298110"/>
              <a:ext cx="29824" cy="29823"/>
            </a:xfrm>
            <a:custGeom>
              <a:avLst/>
              <a:gdLst>
                <a:gd name="T0" fmla="*/ 1 w 7"/>
                <a:gd name="T1" fmla="*/ 4 h 7"/>
                <a:gd name="T2" fmla="*/ 2 w 7"/>
                <a:gd name="T3" fmla="*/ 0 h 7"/>
                <a:gd name="T4" fmla="*/ 7 w 7"/>
                <a:gd name="T5" fmla="*/ 2 h 7"/>
                <a:gd name="T6" fmla="*/ 5 w 7"/>
                <a:gd name="T7" fmla="*/ 6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0" y="3"/>
                    <a:pt x="1" y="1"/>
                    <a:pt x="2" y="0"/>
                  </a:cubicBezTo>
                  <a:cubicBezTo>
                    <a:pt x="4" y="0"/>
                    <a:pt x="6" y="0"/>
                    <a:pt x="7" y="2"/>
                  </a:cubicBezTo>
                  <a:cubicBezTo>
                    <a:pt x="7" y="4"/>
                    <a:pt x="6" y="5"/>
                    <a:pt x="5" y="6"/>
                  </a:cubicBezTo>
                  <a:cubicBezTo>
                    <a:pt x="3" y="7"/>
                    <a:pt x="1" y="6"/>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9" name="Freeform 63">
              <a:extLst>
                <a:ext uri="{FF2B5EF4-FFF2-40B4-BE49-F238E27FC236}">
                  <a16:creationId xmlns:a16="http://schemas.microsoft.com/office/drawing/2014/main" id="{0B172516-BABF-45B0-81C5-287B66001D2E}"/>
                </a:ext>
              </a:extLst>
            </p:cNvPr>
            <p:cNvSpPr>
              <a:spLocks/>
            </p:cNvSpPr>
            <p:nvPr/>
          </p:nvSpPr>
          <p:spPr bwMode="auto">
            <a:xfrm rot="16200000" flipH="1">
              <a:off x="2275663" y="2341065"/>
              <a:ext cx="49121" cy="50876"/>
            </a:xfrm>
            <a:custGeom>
              <a:avLst/>
              <a:gdLst>
                <a:gd name="T0" fmla="*/ 10 w 12"/>
                <a:gd name="T1" fmla="*/ 8 h 12"/>
                <a:gd name="T2" fmla="*/ 3 w 12"/>
                <a:gd name="T3" fmla="*/ 10 h 12"/>
                <a:gd name="T4" fmla="*/ 2 w 12"/>
                <a:gd name="T5" fmla="*/ 3 h 12"/>
                <a:gd name="T6" fmla="*/ 8 w 12"/>
                <a:gd name="T7" fmla="*/ 2 h 12"/>
                <a:gd name="T8" fmla="*/ 10 w 12"/>
                <a:gd name="T9" fmla="*/ 8 h 12"/>
              </a:gdLst>
              <a:ahLst/>
              <a:cxnLst>
                <a:cxn ang="0">
                  <a:pos x="T0" y="T1"/>
                </a:cxn>
                <a:cxn ang="0">
                  <a:pos x="T2" y="T3"/>
                </a:cxn>
                <a:cxn ang="0">
                  <a:pos x="T4" y="T5"/>
                </a:cxn>
                <a:cxn ang="0">
                  <a:pos x="T6" y="T7"/>
                </a:cxn>
                <a:cxn ang="0">
                  <a:pos x="T8" y="T9"/>
                </a:cxn>
              </a:cxnLst>
              <a:rect l="0" t="0" r="r" b="b"/>
              <a:pathLst>
                <a:path w="12" h="12">
                  <a:moveTo>
                    <a:pt x="10" y="8"/>
                  </a:moveTo>
                  <a:cubicBezTo>
                    <a:pt x="9" y="11"/>
                    <a:pt x="6" y="12"/>
                    <a:pt x="3" y="10"/>
                  </a:cubicBezTo>
                  <a:cubicBezTo>
                    <a:pt x="1" y="9"/>
                    <a:pt x="0" y="6"/>
                    <a:pt x="2" y="3"/>
                  </a:cubicBezTo>
                  <a:cubicBezTo>
                    <a:pt x="3" y="1"/>
                    <a:pt x="6" y="0"/>
                    <a:pt x="8" y="2"/>
                  </a:cubicBezTo>
                  <a:cubicBezTo>
                    <a:pt x="11" y="3"/>
                    <a:pt x="12" y="6"/>
                    <a:pt x="1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0" name="Freeform 64">
              <a:extLst>
                <a:ext uri="{FF2B5EF4-FFF2-40B4-BE49-F238E27FC236}">
                  <a16:creationId xmlns:a16="http://schemas.microsoft.com/office/drawing/2014/main" id="{A2184349-9991-4084-BFDC-20E63298DF94}"/>
                </a:ext>
              </a:extLst>
            </p:cNvPr>
            <p:cNvSpPr>
              <a:spLocks/>
            </p:cNvSpPr>
            <p:nvPr/>
          </p:nvSpPr>
          <p:spPr bwMode="auto">
            <a:xfrm rot="16200000" flipH="1">
              <a:off x="1317794" y="1679679"/>
              <a:ext cx="38595" cy="33332"/>
            </a:xfrm>
            <a:custGeom>
              <a:avLst/>
              <a:gdLst>
                <a:gd name="T0" fmla="*/ 1 w 9"/>
                <a:gd name="T1" fmla="*/ 4 h 8"/>
                <a:gd name="T2" fmla="*/ 5 w 9"/>
                <a:gd name="T3" fmla="*/ 0 h 8"/>
                <a:gd name="T4" fmla="*/ 9 w 9"/>
                <a:gd name="T5" fmla="*/ 4 h 8"/>
                <a:gd name="T6" fmla="*/ 4 w 9"/>
                <a:gd name="T7" fmla="*/ 8 h 8"/>
                <a:gd name="T8" fmla="*/ 1 w 9"/>
                <a:gd name="T9" fmla="*/ 4 h 8"/>
              </a:gdLst>
              <a:ahLst/>
              <a:cxnLst>
                <a:cxn ang="0">
                  <a:pos x="T0" y="T1"/>
                </a:cxn>
                <a:cxn ang="0">
                  <a:pos x="T2" y="T3"/>
                </a:cxn>
                <a:cxn ang="0">
                  <a:pos x="T4" y="T5"/>
                </a:cxn>
                <a:cxn ang="0">
                  <a:pos x="T6" y="T7"/>
                </a:cxn>
                <a:cxn ang="0">
                  <a:pos x="T8" y="T9"/>
                </a:cxn>
              </a:cxnLst>
              <a:rect l="0" t="0" r="r" b="b"/>
              <a:pathLst>
                <a:path w="9" h="8">
                  <a:moveTo>
                    <a:pt x="1" y="4"/>
                  </a:moveTo>
                  <a:cubicBezTo>
                    <a:pt x="1" y="1"/>
                    <a:pt x="3" y="0"/>
                    <a:pt x="5" y="0"/>
                  </a:cubicBezTo>
                  <a:cubicBezTo>
                    <a:pt x="7" y="0"/>
                    <a:pt x="9" y="2"/>
                    <a:pt x="9" y="4"/>
                  </a:cubicBezTo>
                  <a:cubicBezTo>
                    <a:pt x="9" y="6"/>
                    <a:pt x="7" y="8"/>
                    <a:pt x="4" y="8"/>
                  </a:cubicBezTo>
                  <a:cubicBezTo>
                    <a:pt x="2" y="8"/>
                    <a:pt x="0" y="6"/>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1" name="Freeform 68">
              <a:extLst>
                <a:ext uri="{FF2B5EF4-FFF2-40B4-BE49-F238E27FC236}">
                  <a16:creationId xmlns:a16="http://schemas.microsoft.com/office/drawing/2014/main" id="{7F997817-57DA-4619-8A7C-EB48B35C9A35}"/>
                </a:ext>
              </a:extLst>
            </p:cNvPr>
            <p:cNvSpPr>
              <a:spLocks/>
            </p:cNvSpPr>
            <p:nvPr/>
          </p:nvSpPr>
          <p:spPr bwMode="auto">
            <a:xfrm rot="16200000" flipH="1">
              <a:off x="2665126" y="2393696"/>
              <a:ext cx="54385" cy="49121"/>
            </a:xfrm>
            <a:custGeom>
              <a:avLst/>
              <a:gdLst>
                <a:gd name="T0" fmla="*/ 1 w 13"/>
                <a:gd name="T1" fmla="*/ 7 h 12"/>
                <a:gd name="T2" fmla="*/ 6 w 13"/>
                <a:gd name="T3" fmla="*/ 0 h 12"/>
                <a:gd name="T4" fmla="*/ 12 w 13"/>
                <a:gd name="T5" fmla="*/ 6 h 12"/>
                <a:gd name="T6" fmla="*/ 7 w 13"/>
                <a:gd name="T7" fmla="*/ 12 h 12"/>
                <a:gd name="T8" fmla="*/ 1 w 13"/>
                <a:gd name="T9" fmla="*/ 7 h 12"/>
              </a:gdLst>
              <a:ahLst/>
              <a:cxnLst>
                <a:cxn ang="0">
                  <a:pos x="T0" y="T1"/>
                </a:cxn>
                <a:cxn ang="0">
                  <a:pos x="T2" y="T3"/>
                </a:cxn>
                <a:cxn ang="0">
                  <a:pos x="T4" y="T5"/>
                </a:cxn>
                <a:cxn ang="0">
                  <a:pos x="T6" y="T7"/>
                </a:cxn>
                <a:cxn ang="0">
                  <a:pos x="T8" y="T9"/>
                </a:cxn>
              </a:cxnLst>
              <a:rect l="0" t="0" r="r" b="b"/>
              <a:pathLst>
                <a:path w="13" h="12">
                  <a:moveTo>
                    <a:pt x="1" y="7"/>
                  </a:moveTo>
                  <a:cubicBezTo>
                    <a:pt x="0" y="3"/>
                    <a:pt x="3" y="1"/>
                    <a:pt x="6" y="0"/>
                  </a:cubicBezTo>
                  <a:cubicBezTo>
                    <a:pt x="9" y="0"/>
                    <a:pt x="12" y="2"/>
                    <a:pt x="12" y="6"/>
                  </a:cubicBezTo>
                  <a:cubicBezTo>
                    <a:pt x="13" y="9"/>
                    <a:pt x="10" y="12"/>
                    <a:pt x="7" y="12"/>
                  </a:cubicBezTo>
                  <a:cubicBezTo>
                    <a:pt x="4" y="12"/>
                    <a:pt x="1" y="10"/>
                    <a:pt x="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2" name="Freeform 69">
              <a:extLst>
                <a:ext uri="{FF2B5EF4-FFF2-40B4-BE49-F238E27FC236}">
                  <a16:creationId xmlns:a16="http://schemas.microsoft.com/office/drawing/2014/main" id="{565B6AFC-E9FF-4965-BEDA-312D24E200EC}"/>
                </a:ext>
              </a:extLst>
            </p:cNvPr>
            <p:cNvSpPr>
              <a:spLocks/>
            </p:cNvSpPr>
            <p:nvPr/>
          </p:nvSpPr>
          <p:spPr bwMode="auto">
            <a:xfrm rot="16200000" flipH="1">
              <a:off x="1260778" y="1731433"/>
              <a:ext cx="38595" cy="38595"/>
            </a:xfrm>
            <a:custGeom>
              <a:avLst/>
              <a:gdLst>
                <a:gd name="T0" fmla="*/ 7 w 9"/>
                <a:gd name="T1" fmla="*/ 6 h 9"/>
                <a:gd name="T2" fmla="*/ 2 w 9"/>
                <a:gd name="T3" fmla="*/ 7 h 9"/>
                <a:gd name="T4" fmla="*/ 1 w 9"/>
                <a:gd name="T5" fmla="*/ 2 h 9"/>
                <a:gd name="T6" fmla="*/ 6 w 9"/>
                <a:gd name="T7" fmla="*/ 1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6" y="8"/>
                    <a:pt x="4" y="9"/>
                    <a:pt x="2" y="7"/>
                  </a:cubicBezTo>
                  <a:cubicBezTo>
                    <a:pt x="0" y="6"/>
                    <a:pt x="0" y="4"/>
                    <a:pt x="1" y="2"/>
                  </a:cubicBezTo>
                  <a:cubicBezTo>
                    <a:pt x="2" y="0"/>
                    <a:pt x="5" y="0"/>
                    <a:pt x="6" y="1"/>
                  </a:cubicBezTo>
                  <a:cubicBezTo>
                    <a:pt x="8" y="2"/>
                    <a:pt x="9" y="5"/>
                    <a:pt x="7" y="6"/>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3" name="Freeform 77">
              <a:extLst>
                <a:ext uri="{FF2B5EF4-FFF2-40B4-BE49-F238E27FC236}">
                  <a16:creationId xmlns:a16="http://schemas.microsoft.com/office/drawing/2014/main" id="{BC3DACFF-DFF6-4DD6-AA8D-4947461DB092}"/>
                </a:ext>
              </a:extLst>
            </p:cNvPr>
            <p:cNvSpPr>
              <a:spLocks/>
            </p:cNvSpPr>
            <p:nvPr/>
          </p:nvSpPr>
          <p:spPr bwMode="auto">
            <a:xfrm rot="16200000" flipH="1">
              <a:off x="2580919" y="2681407"/>
              <a:ext cx="29824" cy="24561"/>
            </a:xfrm>
            <a:custGeom>
              <a:avLst/>
              <a:gdLst>
                <a:gd name="T0" fmla="*/ 1 w 7"/>
                <a:gd name="T1" fmla="*/ 4 h 6"/>
                <a:gd name="T2" fmla="*/ 2 w 7"/>
                <a:gd name="T3" fmla="*/ 0 h 6"/>
                <a:gd name="T4" fmla="*/ 6 w 7"/>
                <a:gd name="T5" fmla="*/ 2 h 6"/>
                <a:gd name="T6" fmla="*/ 4 w 7"/>
                <a:gd name="T7" fmla="*/ 6 h 6"/>
                <a:gd name="T8" fmla="*/ 1 w 7"/>
                <a:gd name="T9" fmla="*/ 4 h 6"/>
              </a:gdLst>
              <a:ahLst/>
              <a:cxnLst>
                <a:cxn ang="0">
                  <a:pos x="T0" y="T1"/>
                </a:cxn>
                <a:cxn ang="0">
                  <a:pos x="T2" y="T3"/>
                </a:cxn>
                <a:cxn ang="0">
                  <a:pos x="T4" y="T5"/>
                </a:cxn>
                <a:cxn ang="0">
                  <a:pos x="T6" y="T7"/>
                </a:cxn>
                <a:cxn ang="0">
                  <a:pos x="T8" y="T9"/>
                </a:cxn>
              </a:cxnLst>
              <a:rect l="0" t="0" r="r" b="b"/>
              <a:pathLst>
                <a:path w="7" h="6">
                  <a:moveTo>
                    <a:pt x="1" y="4"/>
                  </a:moveTo>
                  <a:cubicBezTo>
                    <a:pt x="0" y="2"/>
                    <a:pt x="1" y="1"/>
                    <a:pt x="2" y="0"/>
                  </a:cubicBezTo>
                  <a:cubicBezTo>
                    <a:pt x="4" y="0"/>
                    <a:pt x="5" y="0"/>
                    <a:pt x="6" y="2"/>
                  </a:cubicBezTo>
                  <a:cubicBezTo>
                    <a:pt x="7" y="3"/>
                    <a:pt x="6" y="5"/>
                    <a:pt x="4" y="6"/>
                  </a:cubicBezTo>
                  <a:cubicBezTo>
                    <a:pt x="3" y="6"/>
                    <a:pt x="1" y="5"/>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4" name="Freeform 83">
              <a:extLst>
                <a:ext uri="{FF2B5EF4-FFF2-40B4-BE49-F238E27FC236}">
                  <a16:creationId xmlns:a16="http://schemas.microsoft.com/office/drawing/2014/main" id="{29E28574-B748-4FA9-85BE-91989B78FD27}"/>
                </a:ext>
              </a:extLst>
            </p:cNvPr>
            <p:cNvSpPr>
              <a:spLocks/>
            </p:cNvSpPr>
            <p:nvPr/>
          </p:nvSpPr>
          <p:spPr bwMode="auto">
            <a:xfrm rot="16200000" flipH="1">
              <a:off x="1481824" y="2415625"/>
              <a:ext cx="71929" cy="71928"/>
            </a:xfrm>
            <a:custGeom>
              <a:avLst/>
              <a:gdLst>
                <a:gd name="T0" fmla="*/ 17 w 17"/>
                <a:gd name="T1" fmla="*/ 9 h 17"/>
                <a:gd name="T2" fmla="*/ 8 w 17"/>
                <a:gd name="T3" fmla="*/ 16 h 17"/>
                <a:gd name="T4" fmla="*/ 1 w 17"/>
                <a:gd name="T5" fmla="*/ 8 h 17"/>
                <a:gd name="T6" fmla="*/ 9 w 17"/>
                <a:gd name="T7" fmla="*/ 0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3"/>
                    <a:pt x="13" y="17"/>
                    <a:pt x="8" y="16"/>
                  </a:cubicBezTo>
                  <a:cubicBezTo>
                    <a:pt x="4" y="16"/>
                    <a:pt x="0" y="12"/>
                    <a:pt x="1" y="8"/>
                  </a:cubicBezTo>
                  <a:cubicBezTo>
                    <a:pt x="1" y="3"/>
                    <a:pt x="5" y="0"/>
                    <a:pt x="9" y="0"/>
                  </a:cubicBezTo>
                  <a:cubicBezTo>
                    <a:pt x="14" y="0"/>
                    <a:pt x="17" y="4"/>
                    <a:pt x="1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5" name="Freeform 107">
              <a:extLst>
                <a:ext uri="{FF2B5EF4-FFF2-40B4-BE49-F238E27FC236}">
                  <a16:creationId xmlns:a16="http://schemas.microsoft.com/office/drawing/2014/main" id="{8EF6F5F7-AC71-495B-B6D9-B9B12EAC1B4F}"/>
                </a:ext>
              </a:extLst>
            </p:cNvPr>
            <p:cNvSpPr>
              <a:spLocks/>
            </p:cNvSpPr>
            <p:nvPr/>
          </p:nvSpPr>
          <p:spPr bwMode="auto">
            <a:xfrm rot="16200000" flipH="1">
              <a:off x="2275664" y="3349811"/>
              <a:ext cx="36841" cy="38595"/>
            </a:xfrm>
            <a:custGeom>
              <a:avLst/>
              <a:gdLst>
                <a:gd name="T0" fmla="*/ 5 w 9"/>
                <a:gd name="T1" fmla="*/ 0 h 9"/>
                <a:gd name="T2" fmla="*/ 9 w 9"/>
                <a:gd name="T3" fmla="*/ 5 h 9"/>
                <a:gd name="T4" fmla="*/ 4 w 9"/>
                <a:gd name="T5" fmla="*/ 8 h 9"/>
                <a:gd name="T6" fmla="*/ 0 w 9"/>
                <a:gd name="T7" fmla="*/ 4 h 9"/>
                <a:gd name="T8" fmla="*/ 5 w 9"/>
                <a:gd name="T9" fmla="*/ 0 h 9"/>
              </a:gdLst>
              <a:ahLst/>
              <a:cxnLst>
                <a:cxn ang="0">
                  <a:pos x="T0" y="T1"/>
                </a:cxn>
                <a:cxn ang="0">
                  <a:pos x="T2" y="T3"/>
                </a:cxn>
                <a:cxn ang="0">
                  <a:pos x="T4" y="T5"/>
                </a:cxn>
                <a:cxn ang="0">
                  <a:pos x="T6" y="T7"/>
                </a:cxn>
                <a:cxn ang="0">
                  <a:pos x="T8" y="T9"/>
                </a:cxn>
              </a:cxnLst>
              <a:rect l="0" t="0" r="r" b="b"/>
              <a:pathLst>
                <a:path w="9" h="9">
                  <a:moveTo>
                    <a:pt x="5" y="0"/>
                  </a:moveTo>
                  <a:cubicBezTo>
                    <a:pt x="7" y="0"/>
                    <a:pt x="9" y="2"/>
                    <a:pt x="9" y="5"/>
                  </a:cubicBezTo>
                  <a:cubicBezTo>
                    <a:pt x="9" y="7"/>
                    <a:pt x="7" y="9"/>
                    <a:pt x="4" y="8"/>
                  </a:cubicBezTo>
                  <a:cubicBezTo>
                    <a:pt x="2" y="8"/>
                    <a:pt x="0" y="6"/>
                    <a:pt x="0" y="4"/>
                  </a:cubicBezTo>
                  <a:cubicBezTo>
                    <a:pt x="1" y="2"/>
                    <a:pt x="3" y="0"/>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6" name="Freeform 114">
              <a:extLst>
                <a:ext uri="{FF2B5EF4-FFF2-40B4-BE49-F238E27FC236}">
                  <a16:creationId xmlns:a16="http://schemas.microsoft.com/office/drawing/2014/main" id="{8CCA3218-5231-4AB8-8AA1-CBCC8854F565}"/>
                </a:ext>
              </a:extLst>
            </p:cNvPr>
            <p:cNvSpPr>
              <a:spLocks/>
            </p:cNvSpPr>
            <p:nvPr/>
          </p:nvSpPr>
          <p:spPr bwMode="auto">
            <a:xfrm rot="16200000" flipH="1">
              <a:off x="2322152" y="1545968"/>
              <a:ext cx="5264" cy="8771"/>
            </a:xfrm>
            <a:custGeom>
              <a:avLst/>
              <a:gdLst>
                <a:gd name="T0" fmla="*/ 1 w 1"/>
                <a:gd name="T1" fmla="*/ 1 h 2"/>
                <a:gd name="T2" fmla="*/ 0 w 1"/>
                <a:gd name="T3" fmla="*/ 1 h 2"/>
                <a:gd name="T4" fmla="*/ 1 w 1"/>
                <a:gd name="T5" fmla="*/ 1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0" y="1"/>
                    <a:pt x="0" y="1"/>
                  </a:cubicBezTo>
                  <a:cubicBezTo>
                    <a:pt x="0" y="1"/>
                    <a:pt x="1" y="0"/>
                    <a:pt x="1" y="1"/>
                  </a:cubicBezTo>
                  <a:cubicBezTo>
                    <a:pt x="1" y="1"/>
                    <a:pt x="1" y="1"/>
                    <a:pt x="1"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grpSp>
      <p:pic>
        <p:nvPicPr>
          <p:cNvPr id="4" name="Picture 3">
            <a:extLst>
              <a:ext uri="{FF2B5EF4-FFF2-40B4-BE49-F238E27FC236}">
                <a16:creationId xmlns:a16="http://schemas.microsoft.com/office/drawing/2014/main" id="{EC8A47EF-503F-88DC-89D9-104B23D7227A}"/>
              </a:ext>
            </a:extLst>
          </p:cNvPr>
          <p:cNvPicPr>
            <a:picLocks noChangeAspect="1"/>
          </p:cNvPicPr>
          <p:nvPr/>
        </p:nvPicPr>
        <p:blipFill>
          <a:blip r:embed="rId3"/>
          <a:stretch>
            <a:fillRect/>
          </a:stretch>
        </p:blipFill>
        <p:spPr>
          <a:xfrm>
            <a:off x="6506780" y="306848"/>
            <a:ext cx="4512283" cy="6072855"/>
          </a:xfrm>
          <a:prstGeom prst="rect">
            <a:avLst/>
          </a:prstGeom>
          <a:ln>
            <a:solidFill>
              <a:schemeClr val="tx1"/>
            </a:solidFill>
          </a:ln>
        </p:spPr>
      </p:pic>
      <p:sp>
        <p:nvSpPr>
          <p:cNvPr id="6" name="Slide Number Placeholder 5">
            <a:extLst>
              <a:ext uri="{FF2B5EF4-FFF2-40B4-BE49-F238E27FC236}">
                <a16:creationId xmlns:a16="http://schemas.microsoft.com/office/drawing/2014/main" id="{228541E1-D8AE-1F4C-C289-2AB0BDC8DEB3}"/>
              </a:ext>
            </a:extLst>
          </p:cNvPr>
          <p:cNvSpPr>
            <a:spLocks noGrp="1"/>
          </p:cNvSpPr>
          <p:nvPr>
            <p:ph type="sldNum" sz="quarter" idx="12"/>
          </p:nvPr>
        </p:nvSpPr>
        <p:spPr/>
        <p:txBody>
          <a:bodyPr/>
          <a:lstStyle/>
          <a:p>
            <a:fld id="{9CB728EE-0DA3-4909-8C1D-E5B970BD4949}" type="slidenum">
              <a:rPr lang="ko-KR" altLang="en-US" smtClean="0"/>
              <a:t>35</a:t>
            </a:fld>
            <a:endParaRPr lang="ko-KR" altLang="en-US"/>
          </a:p>
        </p:txBody>
      </p:sp>
    </p:spTree>
    <p:extLst>
      <p:ext uri="{BB962C8B-B14F-4D97-AF65-F5344CB8AC3E}">
        <p14:creationId xmlns:p14="http://schemas.microsoft.com/office/powerpoint/2010/main" val="2063810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24">
            <a:extLst>
              <a:ext uri="{FF2B5EF4-FFF2-40B4-BE49-F238E27FC236}">
                <a16:creationId xmlns:a16="http://schemas.microsoft.com/office/drawing/2014/main" id="{F97CF610-0F29-5F6C-2B8C-31F637D7E947}"/>
              </a:ext>
            </a:extLst>
          </p:cNvPr>
          <p:cNvSpPr/>
          <p:nvPr/>
        </p:nvSpPr>
        <p:spPr>
          <a:xfrm flipH="1" flipV="1">
            <a:off x="7403351" y="-5"/>
            <a:ext cx="4788649" cy="6857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TextBox 16">
            <a:extLst>
              <a:ext uri="{FF2B5EF4-FFF2-40B4-BE49-F238E27FC236}">
                <a16:creationId xmlns:a16="http://schemas.microsoft.com/office/drawing/2014/main" id="{B10D5DDF-EBFD-1026-6D80-71112A0FD920}"/>
              </a:ext>
            </a:extLst>
          </p:cNvPr>
          <p:cNvSpPr txBox="1"/>
          <p:nvPr/>
        </p:nvSpPr>
        <p:spPr>
          <a:xfrm>
            <a:off x="838200" y="642965"/>
            <a:ext cx="1792136" cy="769441"/>
          </a:xfrm>
          <a:prstGeom prst="rect">
            <a:avLst/>
          </a:prstGeom>
          <a:noFill/>
        </p:spPr>
        <p:txBody>
          <a:bodyPr wrap="square" rtlCol="0">
            <a:spAutoFit/>
          </a:bodyPr>
          <a:lstStyle/>
          <a:p>
            <a:r>
              <a:rPr lang="en-US" altLang="ko-KR" sz="4400" b="1" dirty="0">
                <a:solidFill>
                  <a:schemeClr val="tx2"/>
                </a:solidFill>
                <a:latin typeface="+mj-lt"/>
              </a:rPr>
              <a:t>CCMPs</a:t>
            </a:r>
          </a:p>
        </p:txBody>
      </p:sp>
      <p:sp>
        <p:nvSpPr>
          <p:cNvPr id="23" name="직사각형 22">
            <a:extLst>
              <a:ext uri="{FF2B5EF4-FFF2-40B4-BE49-F238E27FC236}">
                <a16:creationId xmlns:a16="http://schemas.microsoft.com/office/drawing/2014/main" id="{5EFC5899-EFD7-6170-E21A-D7DF06FE9AE5}"/>
              </a:ext>
            </a:extLst>
          </p:cNvPr>
          <p:cNvSpPr/>
          <p:nvPr/>
        </p:nvSpPr>
        <p:spPr>
          <a:xfrm flipH="1" flipV="1">
            <a:off x="-1" y="-4"/>
            <a:ext cx="248771" cy="685799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0" name="직선 연결선 29">
            <a:extLst>
              <a:ext uri="{FF2B5EF4-FFF2-40B4-BE49-F238E27FC236}">
                <a16:creationId xmlns:a16="http://schemas.microsoft.com/office/drawing/2014/main" id="{0426ED11-2B66-7614-92ED-840736A1006B}"/>
              </a:ext>
            </a:extLst>
          </p:cNvPr>
          <p:cNvCxnSpPr>
            <a:cxnSpLocks/>
          </p:cNvCxnSpPr>
          <p:nvPr/>
        </p:nvCxnSpPr>
        <p:spPr>
          <a:xfrm>
            <a:off x="248770" y="6444767"/>
            <a:ext cx="412852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Placeholder 8" descr="A person in blue scrubs using a phone and writing on a computer&#10;&#10;Description automatically generated">
            <a:extLst>
              <a:ext uri="{FF2B5EF4-FFF2-40B4-BE49-F238E27FC236}">
                <a16:creationId xmlns:a16="http://schemas.microsoft.com/office/drawing/2014/main" id="{366D38EC-9F62-0042-2FB6-E0541EC8677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9220200" y="0"/>
            <a:ext cx="2971800" cy="3551238"/>
          </a:xfrm>
        </p:spPr>
      </p:pic>
      <p:sp>
        <p:nvSpPr>
          <p:cNvPr id="6" name="Content Placeholder 4">
            <a:extLst>
              <a:ext uri="{FF2B5EF4-FFF2-40B4-BE49-F238E27FC236}">
                <a16:creationId xmlns:a16="http://schemas.microsoft.com/office/drawing/2014/main" id="{EEC9D988-3BBC-84E5-0CA9-7494FA842AAF}"/>
              </a:ext>
            </a:extLst>
          </p:cNvPr>
          <p:cNvSpPr txBox="1">
            <a:spLocks/>
          </p:cNvSpPr>
          <p:nvPr/>
        </p:nvSpPr>
        <p:spPr>
          <a:xfrm>
            <a:off x="838200" y="1412405"/>
            <a:ext cx="6332220" cy="4885761"/>
          </a:xfrm>
          <a:prstGeom prst="rect">
            <a:avLst/>
          </a:prstGeom>
        </p:spPr>
        <p:txBody>
          <a:bodyPr>
            <a:normAutofit fontScale="92500" lnSpcReduction="10000"/>
          </a:bodyPr>
          <a:lstStyle>
            <a:lvl1pPr marL="228600" indent="-228600" algn="l" defTabSz="914400" rtl="0" eaLnBrk="1" latinLnBrk="0" hangingPunct="1">
              <a:lnSpc>
                <a:spcPct val="109000"/>
              </a:lnSpc>
              <a:spcBef>
                <a:spcPts val="6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C0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9000"/>
              </a:lnSpc>
            </a:pPr>
            <a:r>
              <a:rPr lang="en-US" dirty="0"/>
              <a:t>CCMPs are the disease/disorder-specific questionnaires in OASIS that Admission Services staff forward to the applicant’s physician or treating provider to answer questions related to medical, substance use, and mental-health services provided. </a:t>
            </a:r>
          </a:p>
          <a:p>
            <a:pPr lvl="1">
              <a:lnSpc>
                <a:spcPct val="119000"/>
              </a:lnSpc>
            </a:pPr>
            <a:r>
              <a:rPr lang="en-US" dirty="0"/>
              <a:t>The most recent Medical and Mental Health CCMP Provider Health Questionnaires are dated </a:t>
            </a:r>
            <a:r>
              <a:rPr lang="en-US" b="1" dirty="0">
                <a:solidFill>
                  <a:schemeClr val="tx2"/>
                </a:solidFill>
              </a:rPr>
              <a:t>February 2021.</a:t>
            </a:r>
          </a:p>
          <a:p>
            <a:pPr lvl="1">
              <a:lnSpc>
                <a:spcPct val="119000"/>
              </a:lnSpc>
            </a:pPr>
            <a:r>
              <a:rPr lang="en-US" dirty="0"/>
              <a:t>These should be completed by </a:t>
            </a:r>
            <a:r>
              <a:rPr lang="en-US" b="1" u="sng" dirty="0">
                <a:solidFill>
                  <a:schemeClr val="tx2"/>
                </a:solidFill>
              </a:rPr>
              <a:t>licensed health providers</a:t>
            </a:r>
            <a:r>
              <a:rPr lang="en-US" dirty="0"/>
              <a:t>.</a:t>
            </a:r>
          </a:p>
          <a:p>
            <a:pPr marL="457200" lvl="1" indent="0">
              <a:buFont typeface="Wingdings" panose="05000000000000000000" pitchFamily="2" charset="2"/>
              <a:buNone/>
            </a:pPr>
            <a:endParaRPr lang="en-US" dirty="0"/>
          </a:p>
        </p:txBody>
      </p:sp>
      <p:sp>
        <p:nvSpPr>
          <p:cNvPr id="7" name="Content Placeholder 4">
            <a:extLst>
              <a:ext uri="{FF2B5EF4-FFF2-40B4-BE49-F238E27FC236}">
                <a16:creationId xmlns:a16="http://schemas.microsoft.com/office/drawing/2014/main" id="{7F6DCD64-23AB-DF91-C298-C3565CF34422}"/>
              </a:ext>
            </a:extLst>
          </p:cNvPr>
          <p:cNvSpPr txBox="1">
            <a:spLocks/>
          </p:cNvSpPr>
          <p:nvPr/>
        </p:nvSpPr>
        <p:spPr>
          <a:xfrm>
            <a:off x="7589520" y="3550920"/>
            <a:ext cx="4064277" cy="3307080"/>
          </a:xfrm>
          <a:prstGeom prst="rect">
            <a:avLst/>
          </a:prstGeom>
        </p:spPr>
        <p:txBody>
          <a:bodyPr>
            <a:normAutofit/>
          </a:bodyPr>
          <a:lstStyle>
            <a:lvl1pPr marL="228600" indent="-228600" algn="l" defTabSz="914400" rtl="0" eaLnBrk="1" latinLnBrk="0" hangingPunct="1">
              <a:lnSpc>
                <a:spcPct val="109000"/>
              </a:lnSpc>
              <a:spcBef>
                <a:spcPts val="6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C0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C00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9000"/>
              </a:lnSpc>
              <a:buNone/>
            </a:pPr>
            <a:r>
              <a:rPr lang="en-US" sz="2400" i="1" dirty="0">
                <a:solidFill>
                  <a:schemeClr val="bg1"/>
                </a:solidFill>
              </a:rPr>
              <a:t>Remember that securing a CCMP </a:t>
            </a:r>
            <a:r>
              <a:rPr lang="en-US" sz="2400" b="1" i="1" u="sng" dirty="0">
                <a:solidFill>
                  <a:schemeClr val="bg1"/>
                </a:solidFill>
              </a:rPr>
              <a:t>does not</a:t>
            </a:r>
            <a:r>
              <a:rPr lang="en-US" sz="2400" b="1" i="1" dirty="0">
                <a:solidFill>
                  <a:schemeClr val="bg1"/>
                </a:solidFill>
              </a:rPr>
              <a:t> </a:t>
            </a:r>
            <a:r>
              <a:rPr lang="en-US" sz="2400" i="1" dirty="0">
                <a:solidFill>
                  <a:schemeClr val="bg1"/>
                </a:solidFill>
              </a:rPr>
              <a:t>take the place of gathering other health records and vice versa. It is helpful to have BOTH CCMPs and other health records when available.</a:t>
            </a:r>
          </a:p>
        </p:txBody>
      </p:sp>
    </p:spTree>
    <p:extLst>
      <p:ext uri="{BB962C8B-B14F-4D97-AF65-F5344CB8AC3E}">
        <p14:creationId xmlns:p14="http://schemas.microsoft.com/office/powerpoint/2010/main" val="3668922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904BA-EEA4-D20C-ABB8-E7F25375B2FE}"/>
              </a:ext>
            </a:extLst>
          </p:cNvPr>
          <p:cNvSpPr>
            <a:spLocks noGrp="1"/>
          </p:cNvSpPr>
          <p:nvPr>
            <p:ph type="title"/>
          </p:nvPr>
        </p:nvSpPr>
        <p:spPr/>
        <p:txBody>
          <a:bodyPr/>
          <a:lstStyle/>
          <a:p>
            <a:r>
              <a:rPr lang="en-US" dirty="0">
                <a:latin typeface="+mj-lt"/>
              </a:rPr>
              <a:t>What Do You Think?</a:t>
            </a:r>
            <a:br>
              <a:rPr lang="en-US" dirty="0">
                <a:latin typeface="+mj-lt"/>
              </a:rPr>
            </a:br>
            <a:r>
              <a:rPr lang="en-US" sz="2800" b="0" dirty="0">
                <a:solidFill>
                  <a:srgbClr val="C00000"/>
                </a:solidFill>
                <a:latin typeface="+mj-lt"/>
              </a:rPr>
              <a:t>Memo from Admissions Services staff to the Center HWD</a:t>
            </a:r>
          </a:p>
        </p:txBody>
      </p:sp>
      <p:pic>
        <p:nvPicPr>
          <p:cNvPr id="6" name="Picture 5">
            <a:extLst>
              <a:ext uri="{FF2B5EF4-FFF2-40B4-BE49-F238E27FC236}">
                <a16:creationId xmlns:a16="http://schemas.microsoft.com/office/drawing/2014/main" id="{C90402F7-86E7-6416-8F47-A6EDBE392348}"/>
              </a:ext>
            </a:extLst>
          </p:cNvPr>
          <p:cNvPicPr>
            <a:picLocks noChangeAspect="1"/>
          </p:cNvPicPr>
          <p:nvPr/>
        </p:nvPicPr>
        <p:blipFill rotWithShape="1">
          <a:blip r:embed="rId3"/>
          <a:srcRect b="25039"/>
          <a:stretch/>
        </p:blipFill>
        <p:spPr>
          <a:xfrm>
            <a:off x="1162561" y="1927066"/>
            <a:ext cx="9674277" cy="4267994"/>
          </a:xfrm>
          <a:prstGeom prst="rect">
            <a:avLst/>
          </a:prstGeom>
          <a:solidFill>
            <a:schemeClr val="tx2"/>
          </a:solidFill>
          <a:ln>
            <a:solidFill>
              <a:schemeClr val="tx1"/>
            </a:solidFill>
          </a:ln>
        </p:spPr>
      </p:pic>
      <p:sp>
        <p:nvSpPr>
          <p:cNvPr id="7" name="Slide Number Placeholder 6">
            <a:extLst>
              <a:ext uri="{FF2B5EF4-FFF2-40B4-BE49-F238E27FC236}">
                <a16:creationId xmlns:a16="http://schemas.microsoft.com/office/drawing/2014/main" id="{5F3204CF-CC60-17BC-C6FA-3CC92D4750E1}"/>
              </a:ext>
            </a:extLst>
          </p:cNvPr>
          <p:cNvSpPr>
            <a:spLocks noGrp="1"/>
          </p:cNvSpPr>
          <p:nvPr>
            <p:ph type="sldNum" sz="quarter" idx="12"/>
          </p:nvPr>
        </p:nvSpPr>
        <p:spPr/>
        <p:txBody>
          <a:bodyPr/>
          <a:lstStyle/>
          <a:p>
            <a:fld id="{E0D75695-00FE-4418-BCFD-2D682384719F}" type="slidenum">
              <a:rPr lang="en-US" smtClean="0"/>
              <a:t>37</a:t>
            </a:fld>
            <a:endParaRPr lang="en-US"/>
          </a:p>
        </p:txBody>
      </p:sp>
    </p:spTree>
    <p:extLst>
      <p:ext uri="{BB962C8B-B14F-4D97-AF65-F5344CB8AC3E}">
        <p14:creationId xmlns:p14="http://schemas.microsoft.com/office/powerpoint/2010/main" val="538765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904BA-EEA4-D20C-ABB8-E7F25375B2FE}"/>
              </a:ext>
            </a:extLst>
          </p:cNvPr>
          <p:cNvSpPr>
            <a:spLocks noGrp="1"/>
          </p:cNvSpPr>
          <p:nvPr>
            <p:ph type="title"/>
          </p:nvPr>
        </p:nvSpPr>
        <p:spPr/>
        <p:txBody>
          <a:bodyPr/>
          <a:lstStyle/>
          <a:p>
            <a:r>
              <a:rPr lang="en-US" dirty="0">
                <a:latin typeface="+mj-lt"/>
              </a:rPr>
              <a:t>What Do You Think? (Example #1)</a:t>
            </a:r>
            <a:br>
              <a:rPr lang="en-US" dirty="0">
                <a:latin typeface="+mj-lt"/>
              </a:rPr>
            </a:br>
            <a:r>
              <a:rPr lang="en-US" sz="2800" b="0" dirty="0">
                <a:solidFill>
                  <a:srgbClr val="C00000"/>
                </a:solidFill>
                <a:latin typeface="+mj-lt"/>
              </a:rPr>
              <a:t>Memo from Admissions Services staff to the Center HWD</a:t>
            </a:r>
          </a:p>
        </p:txBody>
      </p:sp>
      <p:sp>
        <p:nvSpPr>
          <p:cNvPr id="7" name="Slide Number Placeholder 6">
            <a:extLst>
              <a:ext uri="{FF2B5EF4-FFF2-40B4-BE49-F238E27FC236}">
                <a16:creationId xmlns:a16="http://schemas.microsoft.com/office/drawing/2014/main" id="{5F3204CF-CC60-17BC-C6FA-3CC92D4750E1}"/>
              </a:ext>
            </a:extLst>
          </p:cNvPr>
          <p:cNvSpPr>
            <a:spLocks noGrp="1"/>
          </p:cNvSpPr>
          <p:nvPr>
            <p:ph type="sldNum" sz="quarter" idx="12"/>
          </p:nvPr>
        </p:nvSpPr>
        <p:spPr/>
        <p:txBody>
          <a:bodyPr/>
          <a:lstStyle/>
          <a:p>
            <a:fld id="{E0D75695-00FE-4418-BCFD-2D682384719F}" type="slidenum">
              <a:rPr lang="en-US" smtClean="0"/>
              <a:t>38</a:t>
            </a:fld>
            <a:endParaRPr lang="en-US"/>
          </a:p>
        </p:txBody>
      </p:sp>
      <p:pic>
        <p:nvPicPr>
          <p:cNvPr id="3" name="Picture 2">
            <a:extLst>
              <a:ext uri="{FF2B5EF4-FFF2-40B4-BE49-F238E27FC236}">
                <a16:creationId xmlns:a16="http://schemas.microsoft.com/office/drawing/2014/main" id="{3C73109B-2A7F-912E-705B-368923C08FCC}"/>
              </a:ext>
            </a:extLst>
          </p:cNvPr>
          <p:cNvPicPr>
            <a:picLocks noChangeAspect="1"/>
          </p:cNvPicPr>
          <p:nvPr/>
        </p:nvPicPr>
        <p:blipFill>
          <a:blip r:embed="rId3"/>
          <a:stretch>
            <a:fillRect/>
          </a:stretch>
        </p:blipFill>
        <p:spPr>
          <a:xfrm>
            <a:off x="1586957" y="1616130"/>
            <a:ext cx="8477343" cy="4989195"/>
          </a:xfrm>
          <a:prstGeom prst="rect">
            <a:avLst/>
          </a:prstGeom>
        </p:spPr>
      </p:pic>
    </p:spTree>
    <p:extLst>
      <p:ext uri="{BB962C8B-B14F-4D97-AF65-F5344CB8AC3E}">
        <p14:creationId xmlns:p14="http://schemas.microsoft.com/office/powerpoint/2010/main" val="2144444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904BA-EEA4-D20C-ABB8-E7F25375B2FE}"/>
              </a:ext>
            </a:extLst>
          </p:cNvPr>
          <p:cNvSpPr>
            <a:spLocks noGrp="1"/>
          </p:cNvSpPr>
          <p:nvPr>
            <p:ph type="title"/>
          </p:nvPr>
        </p:nvSpPr>
        <p:spPr/>
        <p:txBody>
          <a:bodyPr>
            <a:normAutofit/>
          </a:bodyPr>
          <a:lstStyle/>
          <a:p>
            <a:r>
              <a:rPr lang="en-US" dirty="0">
                <a:latin typeface="+mj-lt"/>
              </a:rPr>
              <a:t>What Do You Think? (Example #2)</a:t>
            </a:r>
            <a:br>
              <a:rPr lang="en-US" dirty="0">
                <a:latin typeface="+mj-lt"/>
              </a:rPr>
            </a:br>
            <a:r>
              <a:rPr lang="en-US" sz="2800" b="0" dirty="0">
                <a:solidFill>
                  <a:srgbClr val="C00000"/>
                </a:solidFill>
                <a:latin typeface="+mj-lt"/>
              </a:rPr>
              <a:t>Email Exchange with an Applicant with a Disability</a:t>
            </a:r>
          </a:p>
        </p:txBody>
      </p:sp>
      <p:pic>
        <p:nvPicPr>
          <p:cNvPr id="7" name="Picture 6">
            <a:extLst>
              <a:ext uri="{FF2B5EF4-FFF2-40B4-BE49-F238E27FC236}">
                <a16:creationId xmlns:a16="http://schemas.microsoft.com/office/drawing/2014/main" id="{3647A43A-F428-5F1B-EC35-1517D86C69EF}"/>
              </a:ext>
            </a:extLst>
          </p:cNvPr>
          <p:cNvPicPr>
            <a:picLocks noChangeAspect="1"/>
          </p:cNvPicPr>
          <p:nvPr/>
        </p:nvPicPr>
        <p:blipFill>
          <a:blip r:embed="rId3"/>
          <a:stretch>
            <a:fillRect/>
          </a:stretch>
        </p:blipFill>
        <p:spPr>
          <a:xfrm>
            <a:off x="838200" y="1603716"/>
            <a:ext cx="8588877" cy="4935196"/>
          </a:xfrm>
          <a:prstGeom prst="rect">
            <a:avLst/>
          </a:prstGeom>
        </p:spPr>
      </p:pic>
      <p:sp>
        <p:nvSpPr>
          <p:cNvPr id="8" name="Speech Bubble: Rectangle 7">
            <a:extLst>
              <a:ext uri="{FF2B5EF4-FFF2-40B4-BE49-F238E27FC236}">
                <a16:creationId xmlns:a16="http://schemas.microsoft.com/office/drawing/2014/main" id="{ABD1AFC4-E8F0-65A3-4784-1D6D21EC2845}"/>
              </a:ext>
            </a:extLst>
          </p:cNvPr>
          <p:cNvSpPr/>
          <p:nvPr/>
        </p:nvSpPr>
        <p:spPr>
          <a:xfrm>
            <a:off x="9646920" y="1480844"/>
            <a:ext cx="2301240" cy="4196056"/>
          </a:xfrm>
          <a:prstGeom prst="wedgeRectCallout">
            <a:avLst>
              <a:gd name="adj1" fmla="val -69508"/>
              <a:gd name="adj2" fmla="val 370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Concerns:</a:t>
            </a:r>
          </a:p>
          <a:p>
            <a:pPr marL="285750" indent="-285750">
              <a:buFont typeface="Wingdings" panose="05000000000000000000" pitchFamily="2" charset="2"/>
              <a:buChar char="§"/>
            </a:pPr>
            <a:r>
              <a:rPr lang="en-US" dirty="0"/>
              <a:t>Evidence of reviewing protected health and disability information.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Alluding to the use of a resource room as a possible "eligibility" barrier to enrollment so adding criteria outside the scope of JC policy.</a:t>
            </a:r>
          </a:p>
        </p:txBody>
      </p:sp>
      <p:sp>
        <p:nvSpPr>
          <p:cNvPr id="9" name="Slide Number Placeholder 8">
            <a:extLst>
              <a:ext uri="{FF2B5EF4-FFF2-40B4-BE49-F238E27FC236}">
                <a16:creationId xmlns:a16="http://schemas.microsoft.com/office/drawing/2014/main" id="{28D44803-D8DA-B1C1-3F1A-F6A01A63FDCD}"/>
              </a:ext>
            </a:extLst>
          </p:cNvPr>
          <p:cNvSpPr>
            <a:spLocks noGrp="1"/>
          </p:cNvSpPr>
          <p:nvPr>
            <p:ph type="sldNum" sz="quarter" idx="12"/>
          </p:nvPr>
        </p:nvSpPr>
        <p:spPr/>
        <p:txBody>
          <a:bodyPr/>
          <a:lstStyle/>
          <a:p>
            <a:fld id="{E0D75695-00FE-4418-BCFD-2D682384719F}" type="slidenum">
              <a:rPr lang="en-US" smtClean="0"/>
              <a:t>39</a:t>
            </a:fld>
            <a:endParaRPr lang="en-US"/>
          </a:p>
        </p:txBody>
      </p:sp>
    </p:spTree>
    <p:extLst>
      <p:ext uri="{BB962C8B-B14F-4D97-AF65-F5344CB8AC3E}">
        <p14:creationId xmlns:p14="http://schemas.microsoft.com/office/powerpoint/2010/main" val="29532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19E1D04-1C93-C8B0-C8F2-E9EDA307C050}"/>
              </a:ext>
            </a:extLst>
          </p:cNvPr>
          <p:cNvSpPr/>
          <p:nvPr/>
        </p:nvSpPr>
        <p:spPr>
          <a:xfrm>
            <a:off x="578915" y="457200"/>
            <a:ext cx="11034169" cy="5940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C3FA4D9A-5719-2ADA-5EDC-B2065775961F}"/>
              </a:ext>
            </a:extLst>
          </p:cNvPr>
          <p:cNvSpPr txBox="1"/>
          <p:nvPr/>
        </p:nvSpPr>
        <p:spPr>
          <a:xfrm>
            <a:off x="905257" y="1986611"/>
            <a:ext cx="4861343" cy="1938992"/>
          </a:xfrm>
          <a:prstGeom prst="rect">
            <a:avLst/>
          </a:prstGeom>
          <a:noFill/>
        </p:spPr>
        <p:txBody>
          <a:bodyPr wrap="square" rtlCol="0">
            <a:spAutoFit/>
          </a:bodyPr>
          <a:lstStyle/>
          <a:p>
            <a:r>
              <a:rPr lang="en-US" altLang="ko-KR" sz="6000" spc="-150" dirty="0">
                <a:solidFill>
                  <a:srgbClr val="32669A"/>
                </a:solidFill>
                <a:latin typeface="+mj-lt"/>
              </a:rPr>
              <a:t>Effective </a:t>
            </a:r>
          </a:p>
          <a:p>
            <a:r>
              <a:rPr lang="en-US" altLang="ko-KR" sz="6000" spc="-150" dirty="0">
                <a:solidFill>
                  <a:srgbClr val="32669A"/>
                </a:solidFill>
                <a:latin typeface="+mj-lt"/>
              </a:rPr>
              <a:t>Communication</a:t>
            </a:r>
          </a:p>
        </p:txBody>
      </p:sp>
      <p:sp>
        <p:nvSpPr>
          <p:cNvPr id="14" name="TextBox 13">
            <a:extLst>
              <a:ext uri="{FF2B5EF4-FFF2-40B4-BE49-F238E27FC236}">
                <a16:creationId xmlns:a16="http://schemas.microsoft.com/office/drawing/2014/main" id="{2C1A2992-CA86-3532-05AF-C76B689ED368}"/>
              </a:ext>
            </a:extLst>
          </p:cNvPr>
          <p:cNvSpPr txBox="1"/>
          <p:nvPr/>
        </p:nvSpPr>
        <p:spPr>
          <a:xfrm>
            <a:off x="951136" y="4265726"/>
            <a:ext cx="4769583" cy="880369"/>
          </a:xfrm>
          <a:prstGeom prst="rect">
            <a:avLst/>
          </a:prstGeom>
          <a:noFill/>
        </p:spPr>
        <p:txBody>
          <a:bodyPr wrap="square" rtlCol="0">
            <a:spAutoFit/>
          </a:bodyPr>
          <a:lstStyle/>
          <a:p>
            <a:pPr algn="ctr">
              <a:lnSpc>
                <a:spcPct val="150000"/>
              </a:lnSpc>
            </a:pPr>
            <a:r>
              <a:rPr lang="en-US" altLang="ko-KR" i="1" dirty="0">
                <a:solidFill>
                  <a:schemeClr val="tx1">
                    <a:lumMod val="65000"/>
                    <a:lumOff val="35000"/>
                  </a:schemeClr>
                </a:solidFill>
              </a:rPr>
              <a:t>Communicating with Individuals with Disabilities</a:t>
            </a:r>
          </a:p>
          <a:p>
            <a:pPr algn="ctr">
              <a:lnSpc>
                <a:spcPct val="150000"/>
              </a:lnSpc>
            </a:pPr>
            <a:r>
              <a:rPr lang="en-US" altLang="ko-KR" i="1" dirty="0">
                <a:solidFill>
                  <a:schemeClr val="tx1">
                    <a:lumMod val="65000"/>
                    <a:lumOff val="35000"/>
                  </a:schemeClr>
                </a:solidFill>
              </a:rPr>
              <a:t>Appendix 201</a:t>
            </a:r>
            <a:endParaRPr lang="ko-KR" altLang="en-US" i="1" dirty="0">
              <a:solidFill>
                <a:schemeClr val="tx1">
                  <a:lumMod val="65000"/>
                  <a:lumOff val="35000"/>
                </a:schemeClr>
              </a:solidFill>
            </a:endParaRPr>
          </a:p>
        </p:txBody>
      </p:sp>
      <p:cxnSp>
        <p:nvCxnSpPr>
          <p:cNvPr id="16" name="직선 연결선 15">
            <a:extLst>
              <a:ext uri="{FF2B5EF4-FFF2-40B4-BE49-F238E27FC236}">
                <a16:creationId xmlns:a16="http://schemas.microsoft.com/office/drawing/2014/main" id="{827A1B1D-8FDF-93CA-6030-7A3CBB110495}"/>
              </a:ext>
            </a:extLst>
          </p:cNvPr>
          <p:cNvCxnSpPr>
            <a:cxnSpLocks/>
          </p:cNvCxnSpPr>
          <p:nvPr/>
        </p:nvCxnSpPr>
        <p:spPr>
          <a:xfrm>
            <a:off x="1041796" y="1646487"/>
            <a:ext cx="14483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Graphic 14" descr="Badge 1 with solid fill">
            <a:extLst>
              <a:ext uri="{FF2B5EF4-FFF2-40B4-BE49-F238E27FC236}">
                <a16:creationId xmlns:a16="http://schemas.microsoft.com/office/drawing/2014/main" id="{D533166D-2F99-BCA1-EA80-849F23A5E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3077" y="885851"/>
            <a:ext cx="685748" cy="685748"/>
          </a:xfrm>
          <a:prstGeom prst="rect">
            <a:avLst/>
          </a:prstGeom>
        </p:spPr>
      </p:pic>
      <p:sp>
        <p:nvSpPr>
          <p:cNvPr id="4" name="Slide Number Placeholder 1">
            <a:extLst>
              <a:ext uri="{FF2B5EF4-FFF2-40B4-BE49-F238E27FC236}">
                <a16:creationId xmlns:a16="http://schemas.microsoft.com/office/drawing/2014/main" id="{978EC6B1-C94C-D3BA-8FEC-48DDB3233D6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D75695-00FE-4418-BCFD-2D682384719F}" type="slidenum">
              <a:rPr lang="en-US" sz="1200" smtClean="0">
                <a:solidFill>
                  <a:schemeClr val="bg1"/>
                </a:solidFill>
              </a:rPr>
              <a:pPr algn="r"/>
              <a:t>4</a:t>
            </a:fld>
            <a:endParaRPr lang="en-US" sz="1200" dirty="0">
              <a:solidFill>
                <a:schemeClr val="bg1"/>
              </a:solidFill>
            </a:endParaRPr>
          </a:p>
        </p:txBody>
      </p:sp>
      <p:pic>
        <p:nvPicPr>
          <p:cNvPr id="13" name="Picture Placeholder 12" descr="A person in a purple shirt&#10;&#10;Description automatically generated">
            <a:extLst>
              <a:ext uri="{FF2B5EF4-FFF2-40B4-BE49-F238E27FC236}">
                <a16:creationId xmlns:a16="http://schemas.microsoft.com/office/drawing/2014/main" id="{4AE42FCA-3478-7CAF-DBF8-B6687A10E381}"/>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b="-56"/>
          <a:stretch/>
        </p:blipFill>
        <p:spPr>
          <a:xfrm>
            <a:off x="6002338" y="950913"/>
            <a:ext cx="4519454" cy="5449887"/>
          </a:xfrm>
        </p:spPr>
      </p:pic>
    </p:spTree>
    <p:extLst>
      <p:ext uri="{BB962C8B-B14F-4D97-AF65-F5344CB8AC3E}">
        <p14:creationId xmlns:p14="http://schemas.microsoft.com/office/powerpoint/2010/main" val="256010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19E1D04-1C93-C8B0-C8F2-E9EDA307C050}"/>
              </a:ext>
            </a:extLst>
          </p:cNvPr>
          <p:cNvSpPr/>
          <p:nvPr/>
        </p:nvSpPr>
        <p:spPr>
          <a:xfrm>
            <a:off x="578915" y="457200"/>
            <a:ext cx="11034169" cy="5940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C3FA4D9A-5719-2ADA-5EDC-B2065775961F}"/>
              </a:ext>
            </a:extLst>
          </p:cNvPr>
          <p:cNvSpPr txBox="1"/>
          <p:nvPr/>
        </p:nvSpPr>
        <p:spPr>
          <a:xfrm>
            <a:off x="905257" y="1698375"/>
            <a:ext cx="5316639" cy="3416320"/>
          </a:xfrm>
          <a:prstGeom prst="rect">
            <a:avLst/>
          </a:prstGeom>
          <a:noFill/>
        </p:spPr>
        <p:txBody>
          <a:bodyPr wrap="square" rtlCol="0">
            <a:spAutoFit/>
          </a:bodyPr>
          <a:lstStyle/>
          <a:p>
            <a:r>
              <a:rPr lang="en-US" altLang="ko-KR" sz="5400" spc="-150" dirty="0">
                <a:solidFill>
                  <a:srgbClr val="32669A"/>
                </a:solidFill>
                <a:latin typeface="+mj-lt"/>
              </a:rPr>
              <a:t>Center File Review Considerations/ Admissions Services Collaboration</a:t>
            </a:r>
          </a:p>
        </p:txBody>
      </p:sp>
      <p:cxnSp>
        <p:nvCxnSpPr>
          <p:cNvPr id="16" name="직선 연결선 15">
            <a:extLst>
              <a:ext uri="{FF2B5EF4-FFF2-40B4-BE49-F238E27FC236}">
                <a16:creationId xmlns:a16="http://schemas.microsoft.com/office/drawing/2014/main" id="{827A1B1D-8FDF-93CA-6030-7A3CBB110495}"/>
              </a:ext>
            </a:extLst>
          </p:cNvPr>
          <p:cNvCxnSpPr>
            <a:cxnSpLocks/>
          </p:cNvCxnSpPr>
          <p:nvPr/>
        </p:nvCxnSpPr>
        <p:spPr>
          <a:xfrm>
            <a:off x="1041796" y="1646487"/>
            <a:ext cx="14483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Placeholder 7" descr="A person using a computer&#10;&#10;Description automatically generated">
            <a:extLst>
              <a:ext uri="{FF2B5EF4-FFF2-40B4-BE49-F238E27FC236}">
                <a16:creationId xmlns:a16="http://schemas.microsoft.com/office/drawing/2014/main" id="{D612F141-1088-FD94-5510-8DF7F064D0C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310313" y="947738"/>
            <a:ext cx="4356100" cy="5449887"/>
          </a:xfrm>
        </p:spPr>
      </p:pic>
      <p:pic>
        <p:nvPicPr>
          <p:cNvPr id="3" name="Graphic 2" descr="Badge 4 with solid fill">
            <a:extLst>
              <a:ext uri="{FF2B5EF4-FFF2-40B4-BE49-F238E27FC236}">
                <a16:creationId xmlns:a16="http://schemas.microsoft.com/office/drawing/2014/main" id="{9B8D73BE-BFD7-39B1-DD65-2CB7BED960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3077" y="948153"/>
            <a:ext cx="685748" cy="685748"/>
          </a:xfrm>
          <a:prstGeom prst="rect">
            <a:avLst/>
          </a:prstGeom>
        </p:spPr>
      </p:pic>
      <p:sp>
        <p:nvSpPr>
          <p:cNvPr id="9" name="Slide Number Placeholder 5">
            <a:extLst>
              <a:ext uri="{FF2B5EF4-FFF2-40B4-BE49-F238E27FC236}">
                <a16:creationId xmlns:a16="http://schemas.microsoft.com/office/drawing/2014/main" id="{1A8B6A78-FED7-8A27-FD29-31265DD67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4146758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58DBA1-0303-4237-A040-967F0CEBCA87}"/>
              </a:ext>
            </a:extLst>
          </p:cNvPr>
          <p:cNvSpPr txBox="1"/>
          <p:nvPr/>
        </p:nvSpPr>
        <p:spPr>
          <a:xfrm>
            <a:off x="606723" y="471357"/>
            <a:ext cx="5573097" cy="646331"/>
          </a:xfrm>
          <a:prstGeom prst="rect">
            <a:avLst/>
          </a:prstGeom>
          <a:noFill/>
        </p:spPr>
        <p:txBody>
          <a:bodyPr wrap="square" rtlCol="0">
            <a:spAutoFit/>
          </a:bodyPr>
          <a:lstStyle/>
          <a:p>
            <a:r>
              <a:rPr lang="en-US" altLang="ko-KR" sz="3600" b="1" dirty="0">
                <a:solidFill>
                  <a:schemeClr val="tx2"/>
                </a:solidFill>
                <a:latin typeface="+mj-lt"/>
              </a:rPr>
              <a:t>Movement of Applicant Files</a:t>
            </a:r>
          </a:p>
        </p:txBody>
      </p:sp>
      <p:sp>
        <p:nvSpPr>
          <p:cNvPr id="20" name="직사각형 19">
            <a:extLst>
              <a:ext uri="{FF2B5EF4-FFF2-40B4-BE49-F238E27FC236}">
                <a16:creationId xmlns:a16="http://schemas.microsoft.com/office/drawing/2014/main" id="{65F9ECCC-BFCF-0CCA-A294-35673BA9E23B}"/>
              </a:ext>
            </a:extLst>
          </p:cNvPr>
          <p:cNvSpPr/>
          <p:nvPr/>
        </p:nvSpPr>
        <p:spPr>
          <a:xfrm>
            <a:off x="1" y="0"/>
            <a:ext cx="55076"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Placeholder 13" descr="A computer with colorful folders coming out of the screen&#10;&#10;Description automatically generated">
            <a:extLst>
              <a:ext uri="{FF2B5EF4-FFF2-40B4-BE49-F238E27FC236}">
                <a16:creationId xmlns:a16="http://schemas.microsoft.com/office/drawing/2014/main" id="{4128A8F6-AD79-80A0-5C3D-9997B4F7551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2" name="TextBox 11">
            <a:extLst>
              <a:ext uri="{FF2B5EF4-FFF2-40B4-BE49-F238E27FC236}">
                <a16:creationId xmlns:a16="http://schemas.microsoft.com/office/drawing/2014/main" id="{CD99C2B8-2123-B773-30FA-17582D8A0E23}"/>
              </a:ext>
            </a:extLst>
          </p:cNvPr>
          <p:cNvSpPr txBox="1"/>
          <p:nvPr/>
        </p:nvSpPr>
        <p:spPr>
          <a:xfrm>
            <a:off x="606723" y="1169945"/>
            <a:ext cx="5649912" cy="707886"/>
          </a:xfrm>
          <a:prstGeom prst="rect">
            <a:avLst/>
          </a:prstGeom>
          <a:noFill/>
        </p:spPr>
        <p:txBody>
          <a:bodyPr wrap="square">
            <a:spAutoFit/>
          </a:bodyPr>
          <a:lstStyle/>
          <a:p>
            <a:r>
              <a:rPr lang="en-US" sz="2000" b="0" dirty="0">
                <a:solidFill>
                  <a:srgbClr val="C00000"/>
                </a:solidFill>
                <a:latin typeface="+mj-lt"/>
              </a:rPr>
              <a:t>Admissions Services Requesting Files in Center File Review to be Returned</a:t>
            </a:r>
            <a:endParaRPr lang="en-US" sz="2000" dirty="0"/>
          </a:p>
        </p:txBody>
      </p:sp>
      <p:sp>
        <p:nvSpPr>
          <p:cNvPr id="25" name="TextBox 24">
            <a:extLst>
              <a:ext uri="{FF2B5EF4-FFF2-40B4-BE49-F238E27FC236}">
                <a16:creationId xmlns:a16="http://schemas.microsoft.com/office/drawing/2014/main" id="{3BD9D309-433A-AE65-D91A-04F76F7905D9}"/>
              </a:ext>
            </a:extLst>
          </p:cNvPr>
          <p:cNvSpPr txBox="1"/>
          <p:nvPr/>
        </p:nvSpPr>
        <p:spPr>
          <a:xfrm>
            <a:off x="631582" y="2002971"/>
            <a:ext cx="5334000" cy="2085699"/>
          </a:xfrm>
          <a:prstGeom prst="rect">
            <a:avLst/>
          </a:prstGeom>
          <a:noFill/>
        </p:spPr>
        <p:txBody>
          <a:bodyPr wrap="square" rtlCol="0">
            <a:spAutoFit/>
          </a:bodyPr>
          <a:lstStyle/>
          <a:p>
            <a:pPr>
              <a:lnSpc>
                <a:spcPct val="109000"/>
              </a:lnSpc>
              <a:spcBef>
                <a:spcPts val="600"/>
              </a:spcBef>
            </a:pPr>
            <a:r>
              <a:rPr lang="en-US" sz="2400" dirty="0"/>
              <a:t>What are some acceptable reasons (i.e., within the scope of Job Corps policy) that Admissions Services may request an applicant file to be returned when the file is in center file review?</a:t>
            </a:r>
          </a:p>
        </p:txBody>
      </p:sp>
      <p:sp>
        <p:nvSpPr>
          <p:cNvPr id="26" name="TextBox 25">
            <a:extLst>
              <a:ext uri="{FF2B5EF4-FFF2-40B4-BE49-F238E27FC236}">
                <a16:creationId xmlns:a16="http://schemas.microsoft.com/office/drawing/2014/main" id="{CD489FD3-7506-3E2A-5D3A-EB1B56E4A925}"/>
              </a:ext>
            </a:extLst>
          </p:cNvPr>
          <p:cNvSpPr txBox="1"/>
          <p:nvPr/>
        </p:nvSpPr>
        <p:spPr>
          <a:xfrm>
            <a:off x="631582" y="4213810"/>
            <a:ext cx="5649912" cy="1357551"/>
          </a:xfrm>
          <a:prstGeom prst="rect">
            <a:avLst/>
          </a:prstGeom>
          <a:noFill/>
        </p:spPr>
        <p:txBody>
          <a:bodyPr wrap="square" rtlCol="0">
            <a:spAutoFit/>
          </a:bodyPr>
          <a:lstStyle/>
          <a:p>
            <a:pPr marL="342900" indent="-342900">
              <a:lnSpc>
                <a:spcPct val="109000"/>
              </a:lnSpc>
              <a:spcBef>
                <a:spcPts val="600"/>
              </a:spcBef>
              <a:buClr>
                <a:srgbClr val="C00000"/>
              </a:buClr>
              <a:buFont typeface="Wingdings" panose="05000000000000000000" pitchFamily="2" charset="2"/>
              <a:buChar char="§"/>
            </a:pPr>
            <a:r>
              <a:rPr lang="en-US" sz="2400" dirty="0"/>
              <a:t>Withdrawals of application</a:t>
            </a:r>
          </a:p>
          <a:p>
            <a:pPr marL="342900" indent="-342900">
              <a:lnSpc>
                <a:spcPct val="109000"/>
              </a:lnSpc>
              <a:spcBef>
                <a:spcPts val="600"/>
              </a:spcBef>
              <a:buClr>
                <a:srgbClr val="C00000"/>
              </a:buClr>
              <a:buFont typeface="Wingdings" panose="05000000000000000000" pitchFamily="2" charset="2"/>
              <a:buChar char="§"/>
            </a:pPr>
            <a:r>
              <a:rPr lang="en-US" sz="2400" dirty="0"/>
              <a:t>Requesting reassignment of application due to trade interest, etc.</a:t>
            </a:r>
          </a:p>
        </p:txBody>
      </p:sp>
      <p:sp>
        <p:nvSpPr>
          <p:cNvPr id="2" name="Slide Number Placeholder 5">
            <a:extLst>
              <a:ext uri="{FF2B5EF4-FFF2-40B4-BE49-F238E27FC236}">
                <a16:creationId xmlns:a16="http://schemas.microsoft.com/office/drawing/2014/main" id="{3FF6495B-EFE1-96C5-275F-347F35D9AFF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D75695-00FE-4418-BCFD-2D682384719F}" type="slidenum">
              <a:rPr lang="en-US" smtClean="0"/>
              <a:pPr/>
              <a:t>41</a:t>
            </a:fld>
            <a:endParaRPr lang="en-US" dirty="0"/>
          </a:p>
        </p:txBody>
      </p:sp>
    </p:spTree>
    <p:extLst>
      <p:ext uri="{BB962C8B-B14F-4D97-AF65-F5344CB8AC3E}">
        <p14:creationId xmlns:p14="http://schemas.microsoft.com/office/powerpoint/2010/main" val="419755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58DBA1-0303-4237-A040-967F0CEBCA87}"/>
              </a:ext>
            </a:extLst>
          </p:cNvPr>
          <p:cNvSpPr txBox="1"/>
          <p:nvPr/>
        </p:nvSpPr>
        <p:spPr>
          <a:xfrm>
            <a:off x="606723" y="471357"/>
            <a:ext cx="5573097" cy="646331"/>
          </a:xfrm>
          <a:prstGeom prst="rect">
            <a:avLst/>
          </a:prstGeom>
          <a:noFill/>
        </p:spPr>
        <p:txBody>
          <a:bodyPr wrap="square" rtlCol="0">
            <a:spAutoFit/>
          </a:bodyPr>
          <a:lstStyle/>
          <a:p>
            <a:r>
              <a:rPr lang="en-US" altLang="ko-KR" sz="3600" b="1" dirty="0">
                <a:solidFill>
                  <a:schemeClr val="tx2"/>
                </a:solidFill>
                <a:latin typeface="+mj-lt"/>
              </a:rPr>
              <a:t>What Do You Think?</a:t>
            </a:r>
          </a:p>
        </p:txBody>
      </p:sp>
      <p:sp>
        <p:nvSpPr>
          <p:cNvPr id="20" name="직사각형 19">
            <a:extLst>
              <a:ext uri="{FF2B5EF4-FFF2-40B4-BE49-F238E27FC236}">
                <a16:creationId xmlns:a16="http://schemas.microsoft.com/office/drawing/2014/main" id="{65F9ECCC-BFCF-0CCA-A294-35673BA9E23B}"/>
              </a:ext>
            </a:extLst>
          </p:cNvPr>
          <p:cNvSpPr/>
          <p:nvPr/>
        </p:nvSpPr>
        <p:spPr>
          <a:xfrm>
            <a:off x="1" y="0"/>
            <a:ext cx="55076"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CD99C2B8-2123-B773-30FA-17582D8A0E23}"/>
              </a:ext>
            </a:extLst>
          </p:cNvPr>
          <p:cNvSpPr txBox="1"/>
          <p:nvPr/>
        </p:nvSpPr>
        <p:spPr>
          <a:xfrm>
            <a:off x="606723" y="1169945"/>
            <a:ext cx="5649912" cy="707886"/>
          </a:xfrm>
          <a:prstGeom prst="rect">
            <a:avLst/>
          </a:prstGeom>
          <a:noFill/>
        </p:spPr>
        <p:txBody>
          <a:bodyPr wrap="square">
            <a:spAutoFit/>
          </a:bodyPr>
          <a:lstStyle/>
          <a:p>
            <a:r>
              <a:rPr lang="en-US" sz="2000" dirty="0">
                <a:solidFill>
                  <a:srgbClr val="C00000"/>
                </a:solidFill>
                <a:latin typeface="+mj-lt"/>
              </a:rPr>
              <a:t>Admissions Services Receiving Files from Centers Outside the Scope of Policy</a:t>
            </a:r>
            <a:endParaRPr lang="en-US" sz="2000" dirty="0"/>
          </a:p>
        </p:txBody>
      </p:sp>
      <p:sp>
        <p:nvSpPr>
          <p:cNvPr id="26" name="TextBox 25">
            <a:extLst>
              <a:ext uri="{FF2B5EF4-FFF2-40B4-BE49-F238E27FC236}">
                <a16:creationId xmlns:a16="http://schemas.microsoft.com/office/drawing/2014/main" id="{CD489FD3-7506-3E2A-5D3A-EB1B56E4A925}"/>
              </a:ext>
            </a:extLst>
          </p:cNvPr>
          <p:cNvSpPr txBox="1"/>
          <p:nvPr/>
        </p:nvSpPr>
        <p:spPr>
          <a:xfrm>
            <a:off x="606723" y="1930088"/>
            <a:ext cx="5334000" cy="4637167"/>
          </a:xfrm>
          <a:prstGeom prst="rect">
            <a:avLst/>
          </a:prstGeom>
          <a:noFill/>
        </p:spPr>
        <p:txBody>
          <a:bodyPr wrap="square" rtlCol="0">
            <a:spAutoFit/>
          </a:bodyPr>
          <a:lstStyle/>
          <a:p>
            <a:pPr marL="342900" indent="-342900">
              <a:lnSpc>
                <a:spcPct val="109000"/>
              </a:lnSpc>
              <a:spcBef>
                <a:spcPts val="600"/>
              </a:spcBef>
              <a:buClr>
                <a:srgbClr val="C00000"/>
              </a:buClr>
              <a:buFont typeface="Wingdings" panose="05000000000000000000" pitchFamily="2" charset="2"/>
              <a:buChar char="§"/>
            </a:pPr>
            <a:r>
              <a:rPr lang="en-US" sz="2400" dirty="0"/>
              <a:t>For medical documentation?*</a:t>
            </a:r>
          </a:p>
          <a:p>
            <a:pPr marL="800100" lvl="1" indent="-342900">
              <a:lnSpc>
                <a:spcPct val="109000"/>
              </a:lnSpc>
              <a:spcBef>
                <a:spcPts val="600"/>
              </a:spcBef>
              <a:buClr>
                <a:srgbClr val="C00000"/>
              </a:buClr>
              <a:buFont typeface="Wingdings" panose="05000000000000000000" pitchFamily="2" charset="2"/>
              <a:buChar char="§"/>
            </a:pPr>
            <a:r>
              <a:rPr lang="en-US" sz="2000" dirty="0"/>
              <a:t>No</a:t>
            </a:r>
          </a:p>
          <a:p>
            <a:pPr marL="1257300" lvl="2" indent="-342900">
              <a:lnSpc>
                <a:spcPct val="109000"/>
              </a:lnSpc>
              <a:spcBef>
                <a:spcPts val="600"/>
              </a:spcBef>
              <a:buClr>
                <a:srgbClr val="C00000"/>
              </a:buClr>
              <a:buFont typeface="Wingdings" panose="05000000000000000000" pitchFamily="2" charset="2"/>
              <a:buChar char="§"/>
            </a:pPr>
            <a:r>
              <a:rPr lang="en-US" sz="2000" dirty="0"/>
              <a:t>*Additional medical records may be requested, if warranted, without the application being returned. </a:t>
            </a:r>
          </a:p>
          <a:p>
            <a:pPr marL="342900" indent="-342900">
              <a:lnSpc>
                <a:spcPct val="109000"/>
              </a:lnSpc>
              <a:spcBef>
                <a:spcPts val="600"/>
              </a:spcBef>
              <a:buClr>
                <a:srgbClr val="C00000"/>
              </a:buClr>
              <a:buFont typeface="Wingdings" panose="05000000000000000000" pitchFamily="2" charset="2"/>
              <a:buChar char="§"/>
            </a:pPr>
            <a:r>
              <a:rPr lang="en-US" sz="2400" dirty="0"/>
              <a:t>For court related events/actions?</a:t>
            </a:r>
          </a:p>
          <a:p>
            <a:pPr marL="800100" lvl="1" indent="-342900">
              <a:lnSpc>
                <a:spcPct val="109000"/>
              </a:lnSpc>
              <a:spcBef>
                <a:spcPts val="600"/>
              </a:spcBef>
              <a:buClr>
                <a:srgbClr val="C00000"/>
              </a:buClr>
              <a:buFont typeface="Wingdings" panose="05000000000000000000" pitchFamily="2" charset="2"/>
              <a:buChar char="§"/>
            </a:pPr>
            <a:r>
              <a:rPr lang="en-US" sz="2000" dirty="0"/>
              <a:t>No</a:t>
            </a:r>
          </a:p>
          <a:p>
            <a:pPr marL="342900" indent="-342900">
              <a:lnSpc>
                <a:spcPct val="109000"/>
              </a:lnSpc>
              <a:spcBef>
                <a:spcPts val="600"/>
              </a:spcBef>
              <a:buClr>
                <a:srgbClr val="C00000"/>
              </a:buClr>
              <a:buFont typeface="Wingdings" panose="05000000000000000000" pitchFamily="2" charset="2"/>
              <a:buChar char="§"/>
            </a:pPr>
            <a:r>
              <a:rPr lang="en-US" sz="2400" dirty="0"/>
              <a:t>For being in the hospital or residential settings?</a:t>
            </a:r>
          </a:p>
          <a:p>
            <a:pPr marL="800100" lvl="1" indent="-342900">
              <a:lnSpc>
                <a:spcPct val="109000"/>
              </a:lnSpc>
              <a:spcBef>
                <a:spcPts val="600"/>
              </a:spcBef>
              <a:buClr>
                <a:srgbClr val="C00000"/>
              </a:buClr>
              <a:buFont typeface="Wingdings" panose="05000000000000000000" pitchFamily="2" charset="2"/>
              <a:buChar char="§"/>
            </a:pPr>
            <a:r>
              <a:rPr lang="en-US" sz="2000" dirty="0"/>
              <a:t>Only if unable to contact the applicant.</a:t>
            </a:r>
          </a:p>
          <a:p>
            <a:pPr lvl="1">
              <a:lnSpc>
                <a:spcPct val="109000"/>
              </a:lnSpc>
              <a:spcBef>
                <a:spcPts val="600"/>
              </a:spcBef>
              <a:buClr>
                <a:srgbClr val="C00000"/>
              </a:buClr>
            </a:pPr>
            <a:endParaRPr lang="en-US" sz="2400" dirty="0"/>
          </a:p>
        </p:txBody>
      </p:sp>
      <p:pic>
        <p:nvPicPr>
          <p:cNvPr id="34" name="Picture Placeholder 33" descr="A group of kids wearing lightbulbs on their heads&#10;&#10;Description automatically generated">
            <a:extLst>
              <a:ext uri="{FF2B5EF4-FFF2-40B4-BE49-F238E27FC236}">
                <a16:creationId xmlns:a16="http://schemas.microsoft.com/office/drawing/2014/main" id="{C7AB803A-725D-39A0-F30B-AC423C1EBA8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35" name="Slide Number Placeholder 5">
            <a:extLst>
              <a:ext uri="{FF2B5EF4-FFF2-40B4-BE49-F238E27FC236}">
                <a16:creationId xmlns:a16="http://schemas.microsoft.com/office/drawing/2014/main" id="{4D05F9C3-9B22-DBF7-FC00-75213FD6464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D75695-00FE-4418-BCFD-2D682384719F}"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68043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58DBA1-0303-4237-A040-967F0CEBCA87}"/>
              </a:ext>
            </a:extLst>
          </p:cNvPr>
          <p:cNvSpPr txBox="1"/>
          <p:nvPr/>
        </p:nvSpPr>
        <p:spPr>
          <a:xfrm>
            <a:off x="606723" y="471357"/>
            <a:ext cx="5573097" cy="646331"/>
          </a:xfrm>
          <a:prstGeom prst="rect">
            <a:avLst/>
          </a:prstGeom>
          <a:noFill/>
        </p:spPr>
        <p:txBody>
          <a:bodyPr wrap="square" rtlCol="0">
            <a:spAutoFit/>
          </a:bodyPr>
          <a:lstStyle/>
          <a:p>
            <a:r>
              <a:rPr lang="en-US" altLang="ko-KR" sz="3600" b="1" dirty="0">
                <a:solidFill>
                  <a:schemeClr val="tx2"/>
                </a:solidFill>
                <a:latin typeface="+mj-lt"/>
              </a:rPr>
              <a:t>What Do You Think? </a:t>
            </a:r>
            <a:r>
              <a:rPr lang="en-US" altLang="ko-KR" b="1" dirty="0">
                <a:solidFill>
                  <a:schemeClr val="tx2"/>
                </a:solidFill>
                <a:latin typeface="+mj-lt"/>
              </a:rPr>
              <a:t>(cont.)</a:t>
            </a:r>
          </a:p>
        </p:txBody>
      </p:sp>
      <p:sp>
        <p:nvSpPr>
          <p:cNvPr id="20" name="직사각형 19">
            <a:extLst>
              <a:ext uri="{FF2B5EF4-FFF2-40B4-BE49-F238E27FC236}">
                <a16:creationId xmlns:a16="http://schemas.microsoft.com/office/drawing/2014/main" id="{65F9ECCC-BFCF-0CCA-A294-35673BA9E23B}"/>
              </a:ext>
            </a:extLst>
          </p:cNvPr>
          <p:cNvSpPr/>
          <p:nvPr/>
        </p:nvSpPr>
        <p:spPr>
          <a:xfrm>
            <a:off x="1" y="0"/>
            <a:ext cx="55076"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CD99C2B8-2123-B773-30FA-17582D8A0E23}"/>
              </a:ext>
            </a:extLst>
          </p:cNvPr>
          <p:cNvSpPr txBox="1"/>
          <p:nvPr/>
        </p:nvSpPr>
        <p:spPr>
          <a:xfrm>
            <a:off x="606723" y="1169945"/>
            <a:ext cx="5649912" cy="707886"/>
          </a:xfrm>
          <a:prstGeom prst="rect">
            <a:avLst/>
          </a:prstGeom>
          <a:noFill/>
        </p:spPr>
        <p:txBody>
          <a:bodyPr wrap="square">
            <a:spAutoFit/>
          </a:bodyPr>
          <a:lstStyle/>
          <a:p>
            <a:r>
              <a:rPr lang="en-US" sz="2000" dirty="0">
                <a:solidFill>
                  <a:srgbClr val="C00000"/>
                </a:solidFill>
                <a:latin typeface="+mj-lt"/>
              </a:rPr>
              <a:t>Admissions Services Receiving Files from Centers Outside the Scope of Policy</a:t>
            </a:r>
            <a:endParaRPr lang="en-US" sz="2000" dirty="0"/>
          </a:p>
        </p:txBody>
      </p:sp>
      <p:sp>
        <p:nvSpPr>
          <p:cNvPr id="26" name="TextBox 25">
            <a:extLst>
              <a:ext uri="{FF2B5EF4-FFF2-40B4-BE49-F238E27FC236}">
                <a16:creationId xmlns:a16="http://schemas.microsoft.com/office/drawing/2014/main" id="{CD489FD3-7506-3E2A-5D3A-EB1B56E4A925}"/>
              </a:ext>
            </a:extLst>
          </p:cNvPr>
          <p:cNvSpPr txBox="1"/>
          <p:nvPr/>
        </p:nvSpPr>
        <p:spPr>
          <a:xfrm>
            <a:off x="606723" y="1930088"/>
            <a:ext cx="5334000" cy="3735382"/>
          </a:xfrm>
          <a:prstGeom prst="rect">
            <a:avLst/>
          </a:prstGeom>
          <a:noFill/>
        </p:spPr>
        <p:txBody>
          <a:bodyPr wrap="square" rtlCol="0">
            <a:spAutoFit/>
          </a:bodyPr>
          <a:lstStyle/>
          <a:p>
            <a:pPr marL="342900" indent="-342900">
              <a:lnSpc>
                <a:spcPct val="109000"/>
              </a:lnSpc>
              <a:spcBef>
                <a:spcPts val="600"/>
              </a:spcBef>
              <a:buClr>
                <a:srgbClr val="C00000"/>
              </a:buClr>
              <a:buFont typeface="Wingdings" panose="05000000000000000000" pitchFamily="2" charset="2"/>
              <a:buChar char="§"/>
            </a:pPr>
            <a:r>
              <a:rPr lang="en-US" sz="2400" dirty="0"/>
              <a:t>For incomplete applications (i.e., center is unable to reach the applicant to complete clinical interview or disability accommodation process)? </a:t>
            </a:r>
          </a:p>
          <a:p>
            <a:pPr marL="800100" lvl="1" indent="-342900">
              <a:lnSpc>
                <a:spcPct val="109000"/>
              </a:lnSpc>
              <a:spcBef>
                <a:spcPts val="600"/>
              </a:spcBef>
              <a:buClr>
                <a:srgbClr val="C00000"/>
              </a:buClr>
              <a:buFont typeface="Wingdings" panose="05000000000000000000" pitchFamily="2" charset="2"/>
              <a:buChar char="§"/>
            </a:pPr>
            <a:r>
              <a:rPr lang="en-US" sz="2000" dirty="0"/>
              <a:t>Yes</a:t>
            </a:r>
          </a:p>
          <a:p>
            <a:pPr marL="342900" indent="-342900">
              <a:lnSpc>
                <a:spcPct val="109000"/>
              </a:lnSpc>
              <a:spcBef>
                <a:spcPts val="600"/>
              </a:spcBef>
              <a:buClr>
                <a:srgbClr val="C00000"/>
              </a:buClr>
              <a:buFont typeface="Wingdings" panose="05000000000000000000" pitchFamily="2" charset="2"/>
              <a:buChar char="§"/>
            </a:pPr>
            <a:r>
              <a:rPr lang="en-US" sz="2000" dirty="0"/>
              <a:t>For lack of documentation to substantiate disability status?</a:t>
            </a:r>
          </a:p>
          <a:p>
            <a:pPr marL="800100" lvl="1" indent="-342900">
              <a:lnSpc>
                <a:spcPct val="109000"/>
              </a:lnSpc>
              <a:spcBef>
                <a:spcPts val="600"/>
              </a:spcBef>
              <a:buClr>
                <a:srgbClr val="C00000"/>
              </a:buClr>
              <a:buFont typeface="Wingdings" panose="05000000000000000000" pitchFamily="2" charset="2"/>
              <a:buChar char="§"/>
            </a:pPr>
            <a:r>
              <a:rPr lang="en-US" sz="2000" dirty="0"/>
              <a:t>No</a:t>
            </a:r>
          </a:p>
          <a:p>
            <a:pPr lvl="1">
              <a:lnSpc>
                <a:spcPct val="109000"/>
              </a:lnSpc>
              <a:spcBef>
                <a:spcPts val="600"/>
              </a:spcBef>
              <a:buClr>
                <a:srgbClr val="C00000"/>
              </a:buClr>
            </a:pPr>
            <a:endParaRPr lang="en-US" sz="2400" dirty="0"/>
          </a:p>
        </p:txBody>
      </p:sp>
      <p:pic>
        <p:nvPicPr>
          <p:cNvPr id="34" name="Picture Placeholder 33" descr="A group of kids wearing lightbulbs on their heads&#10;&#10;Description automatically generated">
            <a:extLst>
              <a:ext uri="{FF2B5EF4-FFF2-40B4-BE49-F238E27FC236}">
                <a16:creationId xmlns:a16="http://schemas.microsoft.com/office/drawing/2014/main" id="{C7AB803A-725D-39A0-F30B-AC423C1EBA8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35" name="Slide Number Placeholder 5">
            <a:extLst>
              <a:ext uri="{FF2B5EF4-FFF2-40B4-BE49-F238E27FC236}">
                <a16:creationId xmlns:a16="http://schemas.microsoft.com/office/drawing/2014/main" id="{4D05F9C3-9B22-DBF7-FC00-75213FD6464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D75695-00FE-4418-BCFD-2D682384719F}"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360047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204017-3EE9-6A01-2A8B-E3E2F41125E9}"/>
              </a:ext>
            </a:extLst>
          </p:cNvPr>
          <p:cNvSpPr>
            <a:spLocks noGrp="1"/>
          </p:cNvSpPr>
          <p:nvPr>
            <p:ph type="title"/>
          </p:nvPr>
        </p:nvSpPr>
        <p:spPr/>
        <p:txBody>
          <a:bodyPr>
            <a:normAutofit/>
          </a:bodyPr>
          <a:lstStyle/>
          <a:p>
            <a:r>
              <a:rPr lang="en-US" dirty="0">
                <a:latin typeface="+mj-lt"/>
              </a:rPr>
              <a:t>Files in Regional Review</a:t>
            </a:r>
            <a:endParaRPr lang="en-US" sz="3100" b="0" dirty="0">
              <a:solidFill>
                <a:srgbClr val="C00000"/>
              </a:solidFill>
              <a:latin typeface="+mj-lt"/>
            </a:endParaRPr>
          </a:p>
        </p:txBody>
      </p:sp>
      <p:sp>
        <p:nvSpPr>
          <p:cNvPr id="4" name="Content Placeholder 3">
            <a:extLst>
              <a:ext uri="{FF2B5EF4-FFF2-40B4-BE49-F238E27FC236}">
                <a16:creationId xmlns:a16="http://schemas.microsoft.com/office/drawing/2014/main" id="{D5F32177-EE9C-636C-5BF0-20CA7125BEAA}"/>
              </a:ext>
            </a:extLst>
          </p:cNvPr>
          <p:cNvSpPr>
            <a:spLocks noGrp="1"/>
          </p:cNvSpPr>
          <p:nvPr>
            <p:ph idx="1"/>
          </p:nvPr>
        </p:nvSpPr>
        <p:spPr>
          <a:xfrm>
            <a:off x="838200" y="1825625"/>
            <a:ext cx="10515600" cy="4667250"/>
          </a:xfrm>
        </p:spPr>
        <p:txBody>
          <a:bodyPr>
            <a:normAutofit fontScale="92500" lnSpcReduction="10000"/>
          </a:bodyPr>
          <a:lstStyle/>
          <a:p>
            <a:pPr>
              <a:lnSpc>
                <a:spcPct val="119000"/>
              </a:lnSpc>
            </a:pPr>
            <a:r>
              <a:rPr lang="en-US" dirty="0"/>
              <a:t>Centers may not return files to Admissions Services if the file is currently in Regional Review status.</a:t>
            </a:r>
          </a:p>
          <a:p>
            <a:pPr>
              <a:lnSpc>
                <a:spcPct val="119000"/>
              </a:lnSpc>
            </a:pPr>
            <a:r>
              <a:rPr lang="en-US" dirty="0"/>
              <a:t>Admissions Services staff </a:t>
            </a:r>
            <a:r>
              <a:rPr lang="en-US" b="1" u="sng" dirty="0">
                <a:solidFill>
                  <a:srgbClr val="C00000"/>
                </a:solidFill>
              </a:rPr>
              <a:t>may not remove files from Regional Review </a:t>
            </a:r>
            <a:r>
              <a:rPr lang="en-US" dirty="0"/>
              <a:t>status in Pending OASIS Arrivals under any circumstances!</a:t>
            </a:r>
          </a:p>
          <a:p>
            <a:pPr lvl="1">
              <a:lnSpc>
                <a:spcPct val="119000"/>
              </a:lnSpc>
            </a:pPr>
            <a:r>
              <a:rPr lang="en-US" dirty="0"/>
              <a:t>Why would this be problematic?</a:t>
            </a:r>
          </a:p>
          <a:p>
            <a:pPr lvl="2">
              <a:lnSpc>
                <a:spcPct val="119000"/>
              </a:lnSpc>
            </a:pPr>
            <a:r>
              <a:rPr lang="en-US" dirty="0"/>
              <a:t>Once a file is in Regional Review, </a:t>
            </a:r>
            <a:r>
              <a:rPr lang="en-US" b="1" dirty="0">
                <a:solidFill>
                  <a:srgbClr val="C00000"/>
                </a:solidFill>
              </a:rPr>
              <a:t>ONLY the Regional Office </a:t>
            </a:r>
            <a:r>
              <a:rPr lang="en-US" dirty="0"/>
              <a:t>may take that file out of Regional Review status.</a:t>
            </a:r>
          </a:p>
          <a:p>
            <a:pPr lvl="2">
              <a:lnSpc>
                <a:spcPct val="119000"/>
              </a:lnSpc>
            </a:pPr>
            <a:r>
              <a:rPr lang="en-US" dirty="0">
                <a:highlight>
                  <a:srgbClr val="FFFF00"/>
                </a:highlight>
              </a:rPr>
              <a:t>Applicants being recommended for denial potentially </a:t>
            </a:r>
            <a:r>
              <a:rPr lang="en-US" b="1" dirty="0">
                <a:highlight>
                  <a:srgbClr val="FFFF00"/>
                </a:highlight>
              </a:rPr>
              <a:t>have health care needs that exceed those of basic health care </a:t>
            </a:r>
            <a:r>
              <a:rPr lang="en-US" dirty="0">
                <a:highlight>
                  <a:srgbClr val="FFFF00"/>
                </a:highlight>
              </a:rPr>
              <a:t>or may </a:t>
            </a:r>
            <a:r>
              <a:rPr lang="en-US" b="1" dirty="0">
                <a:highlight>
                  <a:srgbClr val="FFFF00"/>
                </a:highlight>
              </a:rPr>
              <a:t>pose a direct threat to others</a:t>
            </a:r>
            <a:r>
              <a:rPr lang="en-US" dirty="0">
                <a:highlight>
                  <a:srgbClr val="FFFF00"/>
                </a:highlight>
              </a:rPr>
              <a:t>. Removing these files from Regional Review status and reassigning them to another center creates serious safety concerns and increases the risk of legal complaints and actions.</a:t>
            </a:r>
          </a:p>
        </p:txBody>
      </p:sp>
      <p:pic>
        <p:nvPicPr>
          <p:cNvPr id="5" name="Graphic 4" descr="Comment Important outline">
            <a:extLst>
              <a:ext uri="{FF2B5EF4-FFF2-40B4-BE49-F238E27FC236}">
                <a16:creationId xmlns:a16="http://schemas.microsoft.com/office/drawing/2014/main" id="{90E8AE5F-E24D-1F21-63DA-EB818516BE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39236"/>
            <a:ext cx="1577340" cy="1577340"/>
          </a:xfrm>
          <a:prstGeom prst="rect">
            <a:avLst/>
          </a:prstGeom>
        </p:spPr>
      </p:pic>
      <p:sp>
        <p:nvSpPr>
          <p:cNvPr id="6" name="Slide Number Placeholder 5">
            <a:extLst>
              <a:ext uri="{FF2B5EF4-FFF2-40B4-BE49-F238E27FC236}">
                <a16:creationId xmlns:a16="http://schemas.microsoft.com/office/drawing/2014/main" id="{96B568C9-098B-E030-5089-0C0A9829A1AA}"/>
              </a:ext>
            </a:extLst>
          </p:cNvPr>
          <p:cNvSpPr>
            <a:spLocks noGrp="1"/>
          </p:cNvSpPr>
          <p:nvPr>
            <p:ph type="sldNum" sz="quarter" idx="12"/>
          </p:nvPr>
        </p:nvSpPr>
        <p:spPr/>
        <p:txBody>
          <a:bodyPr/>
          <a:lstStyle/>
          <a:p>
            <a:fld id="{E0D75695-00FE-4418-BCFD-2D682384719F}" type="slidenum">
              <a:rPr lang="en-US" smtClean="0"/>
              <a:t>44</a:t>
            </a:fld>
            <a:endParaRPr lang="en-US"/>
          </a:p>
        </p:txBody>
      </p:sp>
    </p:spTree>
    <p:extLst>
      <p:ext uri="{BB962C8B-B14F-4D97-AF65-F5344CB8AC3E}">
        <p14:creationId xmlns:p14="http://schemas.microsoft.com/office/powerpoint/2010/main" val="3209874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0A39-393A-208B-E24D-33BC44A91626}"/>
              </a:ext>
            </a:extLst>
          </p:cNvPr>
          <p:cNvSpPr>
            <a:spLocks noGrp="1"/>
          </p:cNvSpPr>
          <p:nvPr>
            <p:ph type="title"/>
          </p:nvPr>
        </p:nvSpPr>
        <p:spPr/>
        <p:txBody>
          <a:bodyPr/>
          <a:lstStyle/>
          <a:p>
            <a:r>
              <a:rPr lang="en-US" dirty="0"/>
              <a:t>Question! Future discussion…</a:t>
            </a:r>
          </a:p>
        </p:txBody>
      </p:sp>
      <p:sp>
        <p:nvSpPr>
          <p:cNvPr id="3" name="Content Placeholder 2">
            <a:extLst>
              <a:ext uri="{FF2B5EF4-FFF2-40B4-BE49-F238E27FC236}">
                <a16:creationId xmlns:a16="http://schemas.microsoft.com/office/drawing/2014/main" id="{D7179C14-3282-CAD9-3485-9EF51172938C}"/>
              </a:ext>
            </a:extLst>
          </p:cNvPr>
          <p:cNvSpPr>
            <a:spLocks noGrp="1"/>
          </p:cNvSpPr>
          <p:nvPr>
            <p:ph idx="1"/>
          </p:nvPr>
        </p:nvSpPr>
        <p:spPr>
          <a:xfrm>
            <a:off x="844099" y="1512959"/>
            <a:ext cx="7125929" cy="5058922"/>
          </a:xfrm>
        </p:spPr>
        <p:txBody>
          <a:bodyPr>
            <a:normAutofit fontScale="92500" lnSpcReduction="10000"/>
          </a:bodyPr>
          <a:lstStyle/>
          <a:p>
            <a:pPr>
              <a:lnSpc>
                <a:spcPct val="119000"/>
              </a:lnSpc>
            </a:pPr>
            <a:r>
              <a:rPr lang="en-US" dirty="0"/>
              <a:t>When files are in “Pending Center Review” or “Regional Review” and 120 days has passed, the file “drops out” of OASIS. </a:t>
            </a:r>
          </a:p>
          <a:p>
            <a:pPr lvl="1">
              <a:lnSpc>
                <a:spcPct val="119000"/>
              </a:lnSpc>
            </a:pPr>
            <a:r>
              <a:rPr lang="en-US" dirty="0"/>
              <a:t>Is there any process or procedure to ensure that the file is reinstated in the status it was previously in when it dropped out of OASIS. </a:t>
            </a:r>
          </a:p>
          <a:p>
            <a:pPr lvl="1">
              <a:lnSpc>
                <a:spcPct val="119000"/>
              </a:lnSpc>
            </a:pPr>
            <a:r>
              <a:rPr lang="en-US" dirty="0"/>
              <a:t>Are there plans for notifications to be made to the center, Humanitas (if in Regional Review), etc. to ensure that these applications are processed to a final determination?</a:t>
            </a:r>
          </a:p>
          <a:p>
            <a:pPr lvl="2">
              <a:lnSpc>
                <a:spcPct val="119000"/>
              </a:lnSpc>
            </a:pPr>
            <a:r>
              <a:rPr lang="en-US" dirty="0"/>
              <a:t>Note some applicants have been approved for enrollment and are waiting for an assignment date when this occurs.</a:t>
            </a:r>
          </a:p>
        </p:txBody>
      </p:sp>
      <p:sp>
        <p:nvSpPr>
          <p:cNvPr id="4" name="Slide Number Placeholder 3">
            <a:extLst>
              <a:ext uri="{FF2B5EF4-FFF2-40B4-BE49-F238E27FC236}">
                <a16:creationId xmlns:a16="http://schemas.microsoft.com/office/drawing/2014/main" id="{21289FFE-5D9C-7C8A-D25D-E5E215A8350E}"/>
              </a:ext>
            </a:extLst>
          </p:cNvPr>
          <p:cNvSpPr>
            <a:spLocks noGrp="1"/>
          </p:cNvSpPr>
          <p:nvPr>
            <p:ph type="sldNum" sz="quarter" idx="12"/>
          </p:nvPr>
        </p:nvSpPr>
        <p:spPr/>
        <p:txBody>
          <a:bodyPr/>
          <a:lstStyle/>
          <a:p>
            <a:fld id="{E0D75695-00FE-4418-BCFD-2D682384719F}" type="slidenum">
              <a:rPr lang="en-US" smtClean="0"/>
              <a:t>45</a:t>
            </a:fld>
            <a:endParaRPr lang="en-US"/>
          </a:p>
        </p:txBody>
      </p:sp>
      <p:pic>
        <p:nvPicPr>
          <p:cNvPr id="6" name="Graphic 5" descr="Questions outline">
            <a:extLst>
              <a:ext uri="{FF2B5EF4-FFF2-40B4-BE49-F238E27FC236}">
                <a16:creationId xmlns:a16="http://schemas.microsoft.com/office/drawing/2014/main" id="{D4FF657F-9026-0569-F6AE-1355FBF81A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313621" y="2301485"/>
            <a:ext cx="2806663" cy="2255029"/>
          </a:xfrm>
          <a:prstGeom prst="rect">
            <a:avLst/>
          </a:prstGeom>
        </p:spPr>
      </p:pic>
    </p:spTree>
    <p:extLst>
      <p:ext uri="{BB962C8B-B14F-4D97-AF65-F5344CB8AC3E}">
        <p14:creationId xmlns:p14="http://schemas.microsoft.com/office/powerpoint/2010/main" val="3508926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19E1D04-1C93-C8B0-C8F2-E9EDA307C050}"/>
              </a:ext>
            </a:extLst>
          </p:cNvPr>
          <p:cNvSpPr/>
          <p:nvPr/>
        </p:nvSpPr>
        <p:spPr>
          <a:xfrm>
            <a:off x="578915" y="457200"/>
            <a:ext cx="11034169" cy="5940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C3FA4D9A-5719-2ADA-5EDC-B2065775961F}"/>
              </a:ext>
            </a:extLst>
          </p:cNvPr>
          <p:cNvSpPr txBox="1"/>
          <p:nvPr/>
        </p:nvSpPr>
        <p:spPr>
          <a:xfrm>
            <a:off x="905257" y="1698375"/>
            <a:ext cx="5316639" cy="3416320"/>
          </a:xfrm>
          <a:prstGeom prst="rect">
            <a:avLst/>
          </a:prstGeom>
          <a:noFill/>
        </p:spPr>
        <p:txBody>
          <a:bodyPr wrap="square" rtlCol="0">
            <a:spAutoFit/>
          </a:bodyPr>
          <a:lstStyle/>
          <a:p>
            <a:r>
              <a:rPr lang="en-US" altLang="ko-KR" sz="5400" spc="-150" dirty="0">
                <a:solidFill>
                  <a:srgbClr val="32669A"/>
                </a:solidFill>
                <a:latin typeface="+mj-lt"/>
              </a:rPr>
              <a:t>Reapplications of Applicants Previously Denied Admission</a:t>
            </a:r>
          </a:p>
        </p:txBody>
      </p:sp>
      <p:cxnSp>
        <p:nvCxnSpPr>
          <p:cNvPr id="16" name="직선 연결선 15">
            <a:extLst>
              <a:ext uri="{FF2B5EF4-FFF2-40B4-BE49-F238E27FC236}">
                <a16:creationId xmlns:a16="http://schemas.microsoft.com/office/drawing/2014/main" id="{827A1B1D-8FDF-93CA-6030-7A3CBB110495}"/>
              </a:ext>
            </a:extLst>
          </p:cNvPr>
          <p:cNvCxnSpPr>
            <a:cxnSpLocks/>
          </p:cNvCxnSpPr>
          <p:nvPr/>
        </p:nvCxnSpPr>
        <p:spPr>
          <a:xfrm>
            <a:off x="1041796" y="1646487"/>
            <a:ext cx="14483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Placeholder 8" descr="A person holding a pencil and writing on a piece of paper&#10;&#10;Description automatically generated">
            <a:extLst>
              <a:ext uri="{FF2B5EF4-FFF2-40B4-BE49-F238E27FC236}">
                <a16:creationId xmlns:a16="http://schemas.microsoft.com/office/drawing/2014/main" id="{AA6A0CD7-3B73-7B9F-E45C-65F324E8E6F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310313" y="947738"/>
            <a:ext cx="4356100" cy="5449887"/>
          </a:xfrm>
        </p:spPr>
      </p:pic>
      <p:pic>
        <p:nvPicPr>
          <p:cNvPr id="5" name="Graphic 4" descr="Badge 5 with solid fill">
            <a:extLst>
              <a:ext uri="{FF2B5EF4-FFF2-40B4-BE49-F238E27FC236}">
                <a16:creationId xmlns:a16="http://schemas.microsoft.com/office/drawing/2014/main" id="{B7796C32-7D1B-94DB-D62C-09B206E903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3077" y="960739"/>
            <a:ext cx="685748" cy="685748"/>
          </a:xfrm>
          <a:prstGeom prst="rect">
            <a:avLst/>
          </a:prstGeom>
        </p:spPr>
      </p:pic>
      <p:sp>
        <p:nvSpPr>
          <p:cNvPr id="3" name="TextBox 2">
            <a:extLst>
              <a:ext uri="{FF2B5EF4-FFF2-40B4-BE49-F238E27FC236}">
                <a16:creationId xmlns:a16="http://schemas.microsoft.com/office/drawing/2014/main" id="{523DB366-3526-09A8-B25C-95B09F9D8B19}"/>
              </a:ext>
            </a:extLst>
          </p:cNvPr>
          <p:cNvSpPr txBox="1"/>
          <p:nvPr/>
        </p:nvSpPr>
        <p:spPr>
          <a:xfrm>
            <a:off x="794234" y="5259639"/>
            <a:ext cx="4769583" cy="464871"/>
          </a:xfrm>
          <a:prstGeom prst="rect">
            <a:avLst/>
          </a:prstGeom>
          <a:noFill/>
        </p:spPr>
        <p:txBody>
          <a:bodyPr wrap="square" rtlCol="0">
            <a:spAutoFit/>
          </a:bodyPr>
          <a:lstStyle/>
          <a:p>
            <a:pPr algn="ctr">
              <a:lnSpc>
                <a:spcPct val="150000"/>
              </a:lnSpc>
            </a:pPr>
            <a:r>
              <a:rPr lang="en-US" altLang="ko-KR" i="1" dirty="0">
                <a:solidFill>
                  <a:schemeClr val="tx1">
                    <a:lumMod val="65000"/>
                    <a:lumOff val="35000"/>
                  </a:schemeClr>
                </a:solidFill>
              </a:rPr>
              <a:t>For Health Care Needs or Direct Threat</a:t>
            </a:r>
            <a:endParaRPr lang="ko-KR" altLang="en-US" i="1" dirty="0">
              <a:solidFill>
                <a:schemeClr val="tx1">
                  <a:lumMod val="65000"/>
                  <a:lumOff val="35000"/>
                </a:schemeClr>
              </a:solidFill>
            </a:endParaRPr>
          </a:p>
        </p:txBody>
      </p:sp>
      <p:sp>
        <p:nvSpPr>
          <p:cNvPr id="10" name="Slide Number Placeholder 5">
            <a:extLst>
              <a:ext uri="{FF2B5EF4-FFF2-40B4-BE49-F238E27FC236}">
                <a16:creationId xmlns:a16="http://schemas.microsoft.com/office/drawing/2014/main" id="{7DFBAFD6-0575-EE72-34DE-EBEB81138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D75695-00FE-4418-BCFD-2D682384719F}"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979472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EFADE991-1241-8E2D-08E3-02A9FBE5C083}"/>
              </a:ext>
            </a:extLst>
          </p:cNvPr>
          <p:cNvSpPr/>
          <p:nvPr/>
        </p:nvSpPr>
        <p:spPr>
          <a:xfrm>
            <a:off x="-1" y="0"/>
            <a:ext cx="73564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01590394-4118-CB29-0A55-55A6A117445C}"/>
              </a:ext>
            </a:extLst>
          </p:cNvPr>
          <p:cNvSpPr txBox="1"/>
          <p:nvPr/>
        </p:nvSpPr>
        <p:spPr>
          <a:xfrm>
            <a:off x="541427" y="879615"/>
            <a:ext cx="4532022" cy="553998"/>
          </a:xfrm>
          <a:prstGeom prst="rect">
            <a:avLst/>
          </a:prstGeom>
          <a:noFill/>
        </p:spPr>
        <p:txBody>
          <a:bodyPr wrap="square" rtlCol="0">
            <a:spAutoFit/>
          </a:bodyPr>
          <a:lstStyle/>
          <a:p>
            <a:r>
              <a:rPr lang="en-US" altLang="ko-KR" sz="3000" dirty="0">
                <a:solidFill>
                  <a:schemeClr val="accent1">
                    <a:lumMod val="20000"/>
                    <a:lumOff val="80000"/>
                  </a:schemeClr>
                </a:solidFill>
                <a:latin typeface="+mj-lt"/>
              </a:rPr>
              <a:t>New/Updated Information</a:t>
            </a:r>
          </a:p>
        </p:txBody>
      </p:sp>
      <p:sp>
        <p:nvSpPr>
          <p:cNvPr id="11" name="TextBox 10">
            <a:extLst>
              <a:ext uri="{FF2B5EF4-FFF2-40B4-BE49-F238E27FC236}">
                <a16:creationId xmlns:a16="http://schemas.microsoft.com/office/drawing/2014/main" id="{F2953E08-29A9-76B6-F13B-CAE902548D69}"/>
              </a:ext>
            </a:extLst>
          </p:cNvPr>
          <p:cNvSpPr txBox="1"/>
          <p:nvPr/>
        </p:nvSpPr>
        <p:spPr>
          <a:xfrm>
            <a:off x="604016" y="1433613"/>
            <a:ext cx="6180241" cy="758606"/>
          </a:xfrm>
          <a:prstGeom prst="rect">
            <a:avLst/>
          </a:prstGeom>
          <a:noFill/>
        </p:spPr>
        <p:txBody>
          <a:bodyPr wrap="square" rtlCol="0">
            <a:spAutoFit/>
          </a:bodyPr>
          <a:lstStyle/>
          <a:p>
            <a:pPr marL="285750" indent="-285750">
              <a:lnSpc>
                <a:spcPct val="109000"/>
              </a:lnSpc>
              <a:spcBef>
                <a:spcPts val="600"/>
              </a:spcBef>
              <a:buFont typeface="Wingdings" panose="05000000000000000000" pitchFamily="2" charset="2"/>
              <a:buChar char="§"/>
            </a:pPr>
            <a:r>
              <a:rPr lang="en-US" altLang="ko-KR" dirty="0">
                <a:solidFill>
                  <a:schemeClr val="accent3">
                    <a:lumMod val="20000"/>
                    <a:lumOff val="80000"/>
                  </a:schemeClr>
                </a:solidFill>
              </a:rPr>
              <a:t>AS staff ask for new or updated health documentation. </a:t>
            </a:r>
          </a:p>
          <a:p>
            <a:pPr marL="742950" lvl="1" indent="-285750">
              <a:lnSpc>
                <a:spcPct val="109000"/>
              </a:lnSpc>
              <a:spcBef>
                <a:spcPts val="600"/>
              </a:spcBef>
              <a:buFont typeface="Wingdings" panose="05000000000000000000" pitchFamily="2" charset="2"/>
              <a:buChar char="§"/>
            </a:pPr>
            <a:r>
              <a:rPr lang="en-US" altLang="ko-KR" dirty="0">
                <a:solidFill>
                  <a:schemeClr val="accent3">
                    <a:lumMod val="20000"/>
                    <a:lumOff val="80000"/>
                  </a:schemeClr>
                </a:solidFill>
              </a:rPr>
              <a:t>Remember, collect but </a:t>
            </a:r>
            <a:r>
              <a:rPr lang="en-US" altLang="ko-KR" b="1" u="sng" dirty="0">
                <a:solidFill>
                  <a:schemeClr val="accent3">
                    <a:lumMod val="20000"/>
                    <a:lumOff val="80000"/>
                  </a:schemeClr>
                </a:solidFill>
              </a:rPr>
              <a:t>do not review</a:t>
            </a:r>
            <a:r>
              <a:rPr lang="en-US" altLang="ko-KR" dirty="0">
                <a:solidFill>
                  <a:schemeClr val="accent3">
                    <a:lumMod val="20000"/>
                    <a:lumOff val="80000"/>
                  </a:schemeClr>
                </a:solidFill>
              </a:rPr>
              <a:t>. </a:t>
            </a:r>
          </a:p>
        </p:txBody>
      </p:sp>
      <p:sp>
        <p:nvSpPr>
          <p:cNvPr id="16" name="TextBox 15">
            <a:extLst>
              <a:ext uri="{FF2B5EF4-FFF2-40B4-BE49-F238E27FC236}">
                <a16:creationId xmlns:a16="http://schemas.microsoft.com/office/drawing/2014/main" id="{6C990B1C-F4DD-803D-EBC2-43AF5B370934}"/>
              </a:ext>
            </a:extLst>
          </p:cNvPr>
          <p:cNvSpPr txBox="1"/>
          <p:nvPr/>
        </p:nvSpPr>
        <p:spPr>
          <a:xfrm>
            <a:off x="541427" y="2441664"/>
            <a:ext cx="6019095" cy="553998"/>
          </a:xfrm>
          <a:prstGeom prst="rect">
            <a:avLst/>
          </a:prstGeom>
          <a:noFill/>
        </p:spPr>
        <p:txBody>
          <a:bodyPr wrap="square" rtlCol="0">
            <a:spAutoFit/>
          </a:bodyPr>
          <a:lstStyle/>
          <a:p>
            <a:r>
              <a:rPr lang="en-US" altLang="ko-KR" sz="3000" dirty="0">
                <a:solidFill>
                  <a:schemeClr val="accent1">
                    <a:lumMod val="20000"/>
                    <a:lumOff val="80000"/>
                  </a:schemeClr>
                </a:solidFill>
                <a:latin typeface="+mj-lt"/>
              </a:rPr>
              <a:t>AS Does Not Receive Documentation</a:t>
            </a:r>
          </a:p>
        </p:txBody>
      </p:sp>
      <p:sp>
        <p:nvSpPr>
          <p:cNvPr id="17" name="TextBox 16">
            <a:extLst>
              <a:ext uri="{FF2B5EF4-FFF2-40B4-BE49-F238E27FC236}">
                <a16:creationId xmlns:a16="http://schemas.microsoft.com/office/drawing/2014/main" id="{1E8B7F61-C7A1-973E-40C2-A5CE0EBA2BB6}"/>
              </a:ext>
            </a:extLst>
          </p:cNvPr>
          <p:cNvSpPr txBox="1"/>
          <p:nvPr/>
        </p:nvSpPr>
        <p:spPr>
          <a:xfrm>
            <a:off x="604016" y="2995662"/>
            <a:ext cx="6035134" cy="1285545"/>
          </a:xfrm>
          <a:prstGeom prst="rect">
            <a:avLst/>
          </a:prstGeom>
          <a:noFill/>
        </p:spPr>
        <p:txBody>
          <a:bodyPr wrap="square" rtlCol="0">
            <a:spAutoFit/>
          </a:bodyPr>
          <a:lstStyle/>
          <a:p>
            <a:pPr>
              <a:lnSpc>
                <a:spcPct val="109000"/>
              </a:lnSpc>
              <a:spcBef>
                <a:spcPts val="600"/>
              </a:spcBef>
            </a:pPr>
            <a:r>
              <a:rPr lang="en-US" altLang="ko-KR" dirty="0">
                <a:solidFill>
                  <a:schemeClr val="accent3">
                    <a:lumMod val="20000"/>
                    <a:lumOff val="80000"/>
                  </a:schemeClr>
                </a:solidFill>
              </a:rPr>
              <a:t>If you do not receive new or updated health documentation, </a:t>
            </a:r>
            <a:r>
              <a:rPr lang="en-US" altLang="ko-KR" b="1" u="sng" dirty="0">
                <a:solidFill>
                  <a:schemeClr val="accent3">
                    <a:lumMod val="20000"/>
                    <a:lumOff val="80000"/>
                  </a:schemeClr>
                </a:solidFill>
              </a:rPr>
              <a:t>the file review process continues</a:t>
            </a:r>
            <a:r>
              <a:rPr lang="en-US" altLang="ko-KR" dirty="0">
                <a:solidFill>
                  <a:schemeClr val="accent3">
                    <a:lumMod val="20000"/>
                    <a:lumOff val="80000"/>
                  </a:schemeClr>
                </a:solidFill>
              </a:rPr>
              <a:t>, and the center will discuss the need for the new and updated information with the applicant and give them an opportunity to secure.</a:t>
            </a:r>
          </a:p>
        </p:txBody>
      </p:sp>
      <p:sp>
        <p:nvSpPr>
          <p:cNvPr id="18" name="TextBox 17">
            <a:extLst>
              <a:ext uri="{FF2B5EF4-FFF2-40B4-BE49-F238E27FC236}">
                <a16:creationId xmlns:a16="http://schemas.microsoft.com/office/drawing/2014/main" id="{980DF7EF-8020-6314-D979-5822BB1FC2E7}"/>
              </a:ext>
            </a:extLst>
          </p:cNvPr>
          <p:cNvSpPr txBox="1"/>
          <p:nvPr/>
        </p:nvSpPr>
        <p:spPr>
          <a:xfrm>
            <a:off x="547871" y="4581847"/>
            <a:ext cx="6688673" cy="553998"/>
          </a:xfrm>
          <a:prstGeom prst="rect">
            <a:avLst/>
          </a:prstGeom>
          <a:noFill/>
        </p:spPr>
        <p:txBody>
          <a:bodyPr wrap="square" rtlCol="0">
            <a:spAutoFit/>
          </a:bodyPr>
          <a:lstStyle/>
          <a:p>
            <a:r>
              <a:rPr lang="en-US" altLang="ko-KR" sz="3000" dirty="0">
                <a:solidFill>
                  <a:schemeClr val="accent1">
                    <a:lumMod val="20000"/>
                    <a:lumOff val="80000"/>
                  </a:schemeClr>
                </a:solidFill>
                <a:latin typeface="+mj-lt"/>
              </a:rPr>
              <a:t>Center Does Not Receive Documentation</a:t>
            </a:r>
          </a:p>
        </p:txBody>
      </p:sp>
      <p:sp>
        <p:nvSpPr>
          <p:cNvPr id="19" name="TextBox 18">
            <a:extLst>
              <a:ext uri="{FF2B5EF4-FFF2-40B4-BE49-F238E27FC236}">
                <a16:creationId xmlns:a16="http://schemas.microsoft.com/office/drawing/2014/main" id="{29AF34CC-2EA3-2AFF-B6BA-125A80573AD9}"/>
              </a:ext>
            </a:extLst>
          </p:cNvPr>
          <p:cNvSpPr txBox="1"/>
          <p:nvPr/>
        </p:nvSpPr>
        <p:spPr>
          <a:xfrm>
            <a:off x="610460" y="5135845"/>
            <a:ext cx="6626084" cy="983603"/>
          </a:xfrm>
          <a:prstGeom prst="rect">
            <a:avLst/>
          </a:prstGeom>
          <a:noFill/>
        </p:spPr>
        <p:txBody>
          <a:bodyPr wrap="square" rtlCol="0">
            <a:spAutoFit/>
          </a:bodyPr>
          <a:lstStyle/>
          <a:p>
            <a:pPr>
              <a:lnSpc>
                <a:spcPct val="109000"/>
              </a:lnSpc>
              <a:spcBef>
                <a:spcPts val="600"/>
              </a:spcBef>
            </a:pPr>
            <a:r>
              <a:rPr lang="en-US" altLang="ko-KR" dirty="0">
                <a:solidFill>
                  <a:schemeClr val="accent3">
                    <a:lumMod val="20000"/>
                    <a:lumOff val="80000"/>
                  </a:schemeClr>
                </a:solidFill>
              </a:rPr>
              <a:t>If the new or updated health documentation is not forthcoming, the file will be electronically returned to Admissions as an incomplete application.</a:t>
            </a:r>
          </a:p>
        </p:txBody>
      </p:sp>
      <p:sp>
        <p:nvSpPr>
          <p:cNvPr id="20" name="TextBox 19">
            <a:extLst>
              <a:ext uri="{FF2B5EF4-FFF2-40B4-BE49-F238E27FC236}">
                <a16:creationId xmlns:a16="http://schemas.microsoft.com/office/drawing/2014/main" id="{46E02FEC-6D4C-E765-404A-11983ABBC7D6}"/>
              </a:ext>
            </a:extLst>
          </p:cNvPr>
          <p:cNvSpPr txBox="1"/>
          <p:nvPr/>
        </p:nvSpPr>
        <p:spPr>
          <a:xfrm>
            <a:off x="7840561" y="2028616"/>
            <a:ext cx="3818187" cy="2800767"/>
          </a:xfrm>
          <a:prstGeom prst="rect">
            <a:avLst/>
          </a:prstGeom>
          <a:noFill/>
        </p:spPr>
        <p:txBody>
          <a:bodyPr wrap="square" rtlCol="0">
            <a:spAutoFit/>
          </a:bodyPr>
          <a:lstStyle/>
          <a:p>
            <a:pPr algn="ctr"/>
            <a:r>
              <a:rPr lang="en-US" altLang="ko-KR" sz="4400" b="1" dirty="0">
                <a:solidFill>
                  <a:schemeClr val="tx2"/>
                </a:solidFill>
                <a:latin typeface="+mj-lt"/>
              </a:rPr>
              <a:t>Reapplication Requirements and Considerations</a:t>
            </a:r>
          </a:p>
        </p:txBody>
      </p:sp>
      <p:sp>
        <p:nvSpPr>
          <p:cNvPr id="21" name="직사각형 20">
            <a:extLst>
              <a:ext uri="{FF2B5EF4-FFF2-40B4-BE49-F238E27FC236}">
                <a16:creationId xmlns:a16="http://schemas.microsoft.com/office/drawing/2014/main" id="{1F639380-BE79-315C-D82D-59C23C2E538E}"/>
              </a:ext>
            </a:extLst>
          </p:cNvPr>
          <p:cNvSpPr/>
          <p:nvPr/>
        </p:nvSpPr>
        <p:spPr>
          <a:xfrm>
            <a:off x="12129246" y="0"/>
            <a:ext cx="6275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4211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t>Job Corps Disability Support Services Website</a:t>
            </a:r>
            <a:br>
              <a:rPr lang="en-US"/>
            </a:br>
            <a:r>
              <a:rPr lang="en-US" sz="2700">
                <a:solidFill>
                  <a:srgbClr val="646267"/>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48</a:t>
            </a:fld>
            <a:endParaRPr lang="en-US"/>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3548608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EE03E-F27F-4C03-85F7-DAE68133502F}"/>
              </a:ext>
            </a:extLst>
          </p:cNvPr>
          <p:cNvSpPr>
            <a:spLocks noGrp="1"/>
          </p:cNvSpPr>
          <p:nvPr>
            <p:ph sz="quarter" idx="11"/>
          </p:nvPr>
        </p:nvSpPr>
        <p:spPr>
          <a:xfrm>
            <a:off x="1849365" y="1859847"/>
            <a:ext cx="4246635" cy="4286880"/>
          </a:xfrm>
        </p:spPr>
        <p:txBody>
          <a:bodyPr>
            <a:normAutofit fontScale="92500" lnSpcReduction="20000"/>
          </a:bodyPr>
          <a:lstStyle/>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Boston </a:t>
            </a:r>
          </a:p>
          <a:p>
            <a:pPr marL="0" marR="0" lvl="1"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Kristen Philbrook</a:t>
            </a:r>
          </a:p>
          <a:p>
            <a:pPr marL="0" marR="0" lvl="1"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Philbrook.Kristen@jobcorps.org</a:t>
            </a:r>
          </a:p>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Philadelphia</a:t>
            </a:r>
          </a:p>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Angela Jenkins</a:t>
            </a:r>
          </a:p>
          <a:p>
            <a:pPr marL="0" marR="0" lvl="1"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Jenkins.AngelaK@jobcorps.org</a:t>
            </a:r>
          </a:p>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Atlanta and San Francisco</a:t>
            </a:r>
          </a:p>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Stephanie Karras</a:t>
            </a:r>
          </a:p>
          <a:p>
            <a:pPr marL="0" marR="0" lvl="0" indent="0" algn="l" defTabSz="914400" rtl="0" eaLnBrk="1" fontAlgn="auto" latinLnBrk="0" hangingPunct="1">
              <a:lnSpc>
                <a:spcPct val="134000"/>
              </a:lnSpc>
              <a:spcBef>
                <a:spcPts val="600"/>
              </a:spcBef>
              <a:spcAft>
                <a:spcPts val="0"/>
              </a:spcAft>
              <a:buClr>
                <a:srgbClr val="0070C0"/>
              </a:buClr>
              <a:buSzTx/>
              <a:buFont typeface="Wingdings" panose="05000000000000000000" pitchFamily="2" charset="2"/>
              <a:buNone/>
              <a:tabLst/>
              <a:defRPr/>
            </a:pPr>
            <a:r>
              <a:rPr kumimoji="0" lang="en-US" sz="1800" b="1"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Karras.Stephanie@jobcorps.org</a:t>
            </a:r>
          </a:p>
          <a:p>
            <a:endParaRPr lang="en-US"/>
          </a:p>
        </p:txBody>
      </p:sp>
      <p:sp>
        <p:nvSpPr>
          <p:cNvPr id="3" name="Content Placeholder 2">
            <a:extLst>
              <a:ext uri="{FF2B5EF4-FFF2-40B4-BE49-F238E27FC236}">
                <a16:creationId xmlns:a16="http://schemas.microsoft.com/office/drawing/2014/main" id="{6CBDBE01-30B8-494E-BFA5-4EAB52A38DC9}"/>
              </a:ext>
            </a:extLst>
          </p:cNvPr>
          <p:cNvSpPr>
            <a:spLocks noGrp="1"/>
          </p:cNvSpPr>
          <p:nvPr>
            <p:ph sz="quarter" idx="12"/>
          </p:nvPr>
        </p:nvSpPr>
        <p:spPr>
          <a:xfrm>
            <a:off x="6685174" y="1859847"/>
            <a:ext cx="4712928" cy="4286880"/>
          </a:xfrm>
        </p:spPr>
        <p:txBody>
          <a:bodyPr/>
          <a:lstStyle/>
          <a:p>
            <a:pPr marL="0" indent="0">
              <a:lnSpc>
                <a:spcPct val="134000"/>
              </a:lnSpc>
              <a:spcBef>
                <a:spcPts val="600"/>
              </a:spcBef>
              <a:buNone/>
              <a:defRPr/>
            </a:pPr>
            <a:r>
              <a:rPr lang="en-US" sz="1800" b="1" dirty="0">
                <a:latin typeface="Calibri" panose="020F0502020204030204" pitchFamily="34" charset="0"/>
                <a:cs typeface="Calibri" panose="020F0502020204030204" pitchFamily="34" charset="0"/>
              </a:rPr>
              <a:t>Dallas</a:t>
            </a:r>
          </a:p>
          <a:p>
            <a:pPr marL="0" lvl="1" indent="0">
              <a:lnSpc>
                <a:spcPct val="100000"/>
              </a:lnSpc>
              <a:spcBef>
                <a:spcPts val="600"/>
              </a:spcBef>
              <a:buNone/>
              <a:defRPr/>
            </a:pPr>
            <a:r>
              <a:rPr lang="es-ES" sz="1800" dirty="0">
                <a:latin typeface="Calibri" panose="020F0502020204030204" pitchFamily="34" charset="0"/>
                <a:cs typeface="Calibri" panose="020F0502020204030204" pitchFamily="34" charset="0"/>
              </a:rPr>
              <a:t>Alyssa Purificacion Olivas</a:t>
            </a:r>
          </a:p>
          <a:p>
            <a:pPr marL="0" lvl="1" indent="0">
              <a:lnSpc>
                <a:spcPct val="100000"/>
              </a:lnSpc>
              <a:spcBef>
                <a:spcPts val="600"/>
              </a:spcBef>
              <a:buNone/>
              <a:defRPr/>
            </a:pPr>
            <a:r>
              <a:rPr lang="es-ES" sz="1800" b="1" dirty="0">
                <a:solidFill>
                  <a:srgbClr val="002060"/>
                </a:solidFill>
                <a:latin typeface="Calibri" panose="020F0502020204030204" pitchFamily="34" charset="0"/>
                <a:cs typeface="Calibri" panose="020F0502020204030204" pitchFamily="34" charset="0"/>
              </a:rPr>
              <a:t>Purificacion.Alyssa@jobcorps.org</a:t>
            </a:r>
          </a:p>
          <a:p>
            <a:pPr marL="457189" lvl="1" indent="0">
              <a:lnSpc>
                <a:spcPct val="134000"/>
              </a:lnSpc>
              <a:spcBef>
                <a:spcPts val="600"/>
              </a:spcBef>
              <a:buNone/>
              <a:defRPr/>
            </a:pPr>
            <a:endParaRPr lang="en-US" sz="1800" dirty="0">
              <a:latin typeface="Calibri" panose="020F0502020204030204" pitchFamily="34" charset="0"/>
              <a:cs typeface="Calibri" panose="020F0502020204030204" pitchFamily="34" charset="0"/>
            </a:endParaRPr>
          </a:p>
          <a:p>
            <a:pPr marL="0" indent="0">
              <a:lnSpc>
                <a:spcPct val="134000"/>
              </a:lnSpc>
              <a:spcBef>
                <a:spcPts val="600"/>
              </a:spcBef>
              <a:buNone/>
              <a:defRPr/>
            </a:pPr>
            <a:r>
              <a:rPr lang="en-US" sz="1800" b="1" dirty="0">
                <a:latin typeface="Calibri" panose="020F0502020204030204" pitchFamily="34" charset="0"/>
                <a:cs typeface="Calibri" panose="020F0502020204030204" pitchFamily="34" charset="0"/>
              </a:rPr>
              <a:t>Chicago</a:t>
            </a:r>
          </a:p>
          <a:p>
            <a:pPr marL="0" lvl="1" indent="0">
              <a:lnSpc>
                <a:spcPct val="100000"/>
              </a:lnSpc>
              <a:spcBef>
                <a:spcPts val="600"/>
              </a:spcBef>
              <a:buNone/>
              <a:defRPr/>
            </a:pPr>
            <a:r>
              <a:rPr lang="en-US" sz="1800" dirty="0">
                <a:latin typeface="Calibri" panose="020F0502020204030204" pitchFamily="34" charset="0"/>
                <a:cs typeface="Calibri" panose="020F0502020204030204" pitchFamily="34" charset="0"/>
              </a:rPr>
              <a:t>Sharon Hong</a:t>
            </a:r>
          </a:p>
          <a:p>
            <a:pPr marL="0" lvl="1" indent="0">
              <a:lnSpc>
                <a:spcPct val="100000"/>
              </a:lnSpc>
              <a:spcBef>
                <a:spcPts val="600"/>
              </a:spcBef>
              <a:buNone/>
              <a:defRPr/>
            </a:pPr>
            <a:r>
              <a:rPr lang="en-US" sz="1800" b="1" dirty="0">
                <a:solidFill>
                  <a:srgbClr val="002060"/>
                </a:solidFill>
                <a:latin typeface="Calibri" panose="020F0502020204030204" pitchFamily="34" charset="0"/>
                <a:cs typeface="Calibri" panose="020F0502020204030204" pitchFamily="34" charset="0"/>
              </a:rPr>
              <a:t>Hong.Sharon@jobcorps.org</a:t>
            </a:r>
          </a:p>
          <a:p>
            <a:pPr marL="0" indent="0">
              <a:buNone/>
            </a:pPr>
            <a:endParaRPr lang="en-US" dirty="0"/>
          </a:p>
        </p:txBody>
      </p:sp>
      <p:sp>
        <p:nvSpPr>
          <p:cNvPr id="4" name="Title 5">
            <a:extLst>
              <a:ext uri="{FF2B5EF4-FFF2-40B4-BE49-F238E27FC236}">
                <a16:creationId xmlns:a16="http://schemas.microsoft.com/office/drawing/2014/main" id="{CFF5D407-8FAC-44A4-B61B-BD7CCED1B846}"/>
              </a:ext>
            </a:extLst>
          </p:cNvPr>
          <p:cNvSpPr txBox="1">
            <a:spLocks/>
          </p:cNvSpPr>
          <p:nvPr/>
        </p:nvSpPr>
        <p:spPr>
          <a:xfrm>
            <a:off x="1186831" y="437322"/>
            <a:ext cx="9818338" cy="1013791"/>
          </a:xfrm>
          <a:prstGeom prst="rect">
            <a:avLst/>
          </a:prstGeom>
        </p:spPr>
        <p:txBody>
          <a:bodyP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marL="0" marR="0" lvl="0" indent="0" algn="ctr" defTabSz="914400" rtl="0" eaLnBrk="1" fontAlgn="auto" latinLnBrk="0" hangingPunct="1">
              <a:lnSpc>
                <a:spcPct val="124000"/>
              </a:lnSpc>
              <a:spcBef>
                <a:spcPct val="0"/>
              </a:spcBef>
              <a:spcAft>
                <a:spcPts val="0"/>
              </a:spcAft>
              <a:buClrTx/>
              <a:buSzTx/>
              <a:buFontTx/>
              <a:buNone/>
              <a:tabLst/>
              <a:defRPr/>
            </a:pPr>
            <a:r>
              <a:rPr kumimoji="0" lang="en-US" sz="4400" i="0" u="none" strike="noStrike" kern="1200" cap="none" spc="-60" normalizeH="0" baseline="0" noProof="0" dirty="0">
                <a:ln>
                  <a:noFill/>
                </a:ln>
                <a:solidFill>
                  <a:srgbClr val="C00000"/>
                </a:solidFill>
                <a:effectLst/>
                <a:uLnTx/>
                <a:uFillTx/>
                <a:ea typeface="+mj-ea"/>
                <a:cs typeface="+mj-cs"/>
              </a:rPr>
              <a:t>Regional Disability Coordinators</a:t>
            </a:r>
          </a:p>
        </p:txBody>
      </p:sp>
      <p:sp>
        <p:nvSpPr>
          <p:cNvPr id="5" name="Slide Number Placeholder 2">
            <a:extLst>
              <a:ext uri="{FF2B5EF4-FFF2-40B4-BE49-F238E27FC236}">
                <a16:creationId xmlns:a16="http://schemas.microsoft.com/office/drawing/2014/main" id="{1DDD6131-76DF-4750-9919-7BC990BBB850}"/>
              </a:ext>
            </a:extLst>
          </p:cNvPr>
          <p:cNvSpPr txBox="1">
            <a:spLocks/>
          </p:cNvSpPr>
          <p:nvPr/>
        </p:nvSpPr>
        <p:spPr>
          <a:xfrm>
            <a:off x="10634138" y="6356354"/>
            <a:ext cx="1530927" cy="365125"/>
          </a:xfrm>
          <a:prstGeom prst="rect">
            <a:avLst/>
          </a:prstGeom>
        </p:spPr>
        <p:txBody>
          <a:bodyPr vert="horz" lIns="91440" tIns="45720" rIns="91440" bIns="45720" rtlCol="0" anchor="ctr">
            <a:normAutofit/>
          </a:bodyPr>
          <a:lstStyle>
            <a:defPPr>
              <a:defRPr lang="en-US"/>
            </a:defPPr>
            <a:lvl1pPr marL="0" indent="-228600" algn="ctr" defTabSz="914400" rtl="0" eaLnBrk="1" latinLnBrk="0" hangingPunct="1">
              <a:lnSpc>
                <a:spcPct val="114000"/>
              </a:lnSpc>
              <a:spcBef>
                <a:spcPts val="1000"/>
              </a:spcBef>
              <a:buClr>
                <a:srgbClr val="0070C0"/>
              </a:buClr>
              <a:buFont typeface="Wingdings" panose="05000000000000000000" pitchFamily="2" charset="2"/>
              <a:buChar char="§"/>
              <a:defRPr sz="1200" b="0" kern="1200">
                <a:solidFill>
                  <a:schemeClr val="tx1"/>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14000"/>
              </a:lnSpc>
              <a:spcBef>
                <a:spcPts val="500"/>
              </a:spcBef>
              <a:buClr>
                <a:srgbClr val="0070C0"/>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114000"/>
              </a:lnSpc>
              <a:spcBef>
                <a:spcPts val="500"/>
              </a:spcBef>
              <a:buClr>
                <a:srgbClr val="0070C0"/>
              </a:buClr>
              <a:buFont typeface="Wingdings" panose="05000000000000000000" pitchFamily="2" charset="2"/>
              <a:buChar char="§"/>
              <a:defRPr sz="1800" kern="1200">
                <a:solidFill>
                  <a:schemeClr val="tx1"/>
                </a:solidFill>
                <a:latin typeface="+mn-lt"/>
                <a:ea typeface="+mn-ea"/>
                <a:cs typeface="+mn-cs"/>
              </a:defRPr>
            </a:lvl3pPr>
            <a:lvl4pPr marL="1371600" indent="-228600" algn="l" defTabSz="914400" rtl="0" eaLnBrk="1" latinLnBrk="0" hangingPunct="1">
              <a:lnSpc>
                <a:spcPct val="114000"/>
              </a:lnSpc>
              <a:spcBef>
                <a:spcPts val="5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1828800" indent="-228600" algn="l" defTabSz="914400" rtl="0" eaLnBrk="1" latinLnBrk="0" hangingPunct="1">
              <a:lnSpc>
                <a:spcPct val="114000"/>
              </a:lnSpc>
              <a:spcBef>
                <a:spcPts val="5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376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07DDB173-9B52-2E05-E1E8-9C78EB9E2E9F}"/>
              </a:ext>
            </a:extLst>
          </p:cNvPr>
          <p:cNvSpPr/>
          <p:nvPr/>
        </p:nvSpPr>
        <p:spPr>
          <a:xfrm>
            <a:off x="1597791" y="442364"/>
            <a:ext cx="2496691" cy="1466492"/>
          </a:xfrm>
          <a:prstGeom prst="rect">
            <a:avLst/>
          </a:prstGeom>
        </p:spPr>
        <p:txBody>
          <a:bodyPr wrap="square">
            <a:spAutoFit/>
          </a:bodyPr>
          <a:lstStyle/>
          <a:p>
            <a:pPr lvl="0">
              <a:lnSpc>
                <a:spcPct val="114000"/>
              </a:lnSpc>
              <a:spcBef>
                <a:spcPts val="600"/>
              </a:spcBef>
            </a:pPr>
            <a:r>
              <a:rPr lang="en-US" altLang="ko-KR" sz="2000" dirty="0">
                <a:latin typeface="+mj-lt"/>
                <a:ea typeface="맑은 고딕" panose="020B0503020000020004" pitchFamily="50" charset="-127"/>
              </a:rPr>
              <a:t>Communication </a:t>
            </a:r>
            <a:r>
              <a:rPr lang="en-US" altLang="ko-KR" sz="2000" b="1" u="sng" dirty="0">
                <a:solidFill>
                  <a:srgbClr val="C00000"/>
                </a:solidFill>
                <a:latin typeface="+mj-lt"/>
                <a:ea typeface="맑은 고딕" panose="020B0503020000020004" pitchFamily="50" charset="-127"/>
              </a:rPr>
              <a:t>must be</a:t>
            </a:r>
            <a:r>
              <a:rPr lang="en-US" altLang="ko-KR" sz="2000" dirty="0">
                <a:latin typeface="+mj-lt"/>
                <a:ea typeface="맑은 고딕" panose="020B0503020000020004" pitchFamily="50" charset="-127"/>
              </a:rPr>
              <a:t> </a:t>
            </a:r>
            <a:r>
              <a:rPr lang="en-US" altLang="ko-KR" sz="2000" b="1" dirty="0">
                <a:solidFill>
                  <a:schemeClr val="tx2"/>
                </a:solidFill>
                <a:latin typeface="+mj-lt"/>
                <a:ea typeface="맑은 고딕" panose="020B0503020000020004" pitchFamily="50" charset="-127"/>
              </a:rPr>
              <a:t>as effective as </a:t>
            </a:r>
            <a:r>
              <a:rPr lang="en-US" altLang="ko-KR" sz="2000" dirty="0">
                <a:latin typeface="+mj-lt"/>
                <a:ea typeface="맑은 고딕" panose="020B0503020000020004" pitchFamily="50" charset="-127"/>
              </a:rPr>
              <a:t>communication with others.</a:t>
            </a:r>
          </a:p>
        </p:txBody>
      </p:sp>
      <p:sp>
        <p:nvSpPr>
          <p:cNvPr id="6" name="직사각형 5">
            <a:extLst>
              <a:ext uri="{FF2B5EF4-FFF2-40B4-BE49-F238E27FC236}">
                <a16:creationId xmlns:a16="http://schemas.microsoft.com/office/drawing/2014/main" id="{9D1AD4FB-49B5-91CA-8E08-F30BD07ADBEE}"/>
              </a:ext>
            </a:extLst>
          </p:cNvPr>
          <p:cNvSpPr/>
          <p:nvPr/>
        </p:nvSpPr>
        <p:spPr>
          <a:xfrm>
            <a:off x="848546" y="418557"/>
            <a:ext cx="726373"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A.</a:t>
            </a:r>
          </a:p>
        </p:txBody>
      </p:sp>
      <p:cxnSp>
        <p:nvCxnSpPr>
          <p:cNvPr id="9" name="직선 연결선[R] 8">
            <a:extLst>
              <a:ext uri="{FF2B5EF4-FFF2-40B4-BE49-F238E27FC236}">
                <a16:creationId xmlns:a16="http://schemas.microsoft.com/office/drawing/2014/main" id="{995522E4-301F-B6D5-7CC7-658F855C75D9}"/>
              </a:ext>
            </a:extLst>
          </p:cNvPr>
          <p:cNvCxnSpPr>
            <a:cxnSpLocks/>
          </p:cNvCxnSpPr>
          <p:nvPr/>
        </p:nvCxnSpPr>
        <p:spPr>
          <a:xfrm>
            <a:off x="4117354" y="418557"/>
            <a:ext cx="0" cy="19850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직사각형 20">
            <a:extLst>
              <a:ext uri="{FF2B5EF4-FFF2-40B4-BE49-F238E27FC236}">
                <a16:creationId xmlns:a16="http://schemas.microsoft.com/office/drawing/2014/main" id="{0CF1BCA0-3068-12F9-39C2-FEA0996C2FFF}"/>
              </a:ext>
            </a:extLst>
          </p:cNvPr>
          <p:cNvSpPr/>
          <p:nvPr/>
        </p:nvSpPr>
        <p:spPr>
          <a:xfrm>
            <a:off x="4189185" y="418557"/>
            <a:ext cx="671647"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B.</a:t>
            </a:r>
          </a:p>
        </p:txBody>
      </p:sp>
      <p:sp>
        <p:nvSpPr>
          <p:cNvPr id="25" name="직사각형 24">
            <a:extLst>
              <a:ext uri="{FF2B5EF4-FFF2-40B4-BE49-F238E27FC236}">
                <a16:creationId xmlns:a16="http://schemas.microsoft.com/office/drawing/2014/main" id="{C67E7CDC-DAE7-8940-A944-1E97AD939E20}"/>
              </a:ext>
            </a:extLst>
          </p:cNvPr>
          <p:cNvSpPr/>
          <p:nvPr/>
        </p:nvSpPr>
        <p:spPr>
          <a:xfrm>
            <a:off x="6739677" y="403755"/>
            <a:ext cx="838499"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C.</a:t>
            </a:r>
          </a:p>
        </p:txBody>
      </p:sp>
      <p:sp>
        <p:nvSpPr>
          <p:cNvPr id="12" name="TextBox 11">
            <a:extLst>
              <a:ext uri="{FF2B5EF4-FFF2-40B4-BE49-F238E27FC236}">
                <a16:creationId xmlns:a16="http://schemas.microsoft.com/office/drawing/2014/main" id="{3C72A6A6-ACE7-5524-F9B9-AF2D0055EA9E}"/>
              </a:ext>
            </a:extLst>
          </p:cNvPr>
          <p:cNvSpPr txBox="1"/>
          <p:nvPr/>
        </p:nvSpPr>
        <p:spPr>
          <a:xfrm>
            <a:off x="7505606" y="3743144"/>
            <a:ext cx="4130749" cy="2449838"/>
          </a:xfrm>
          <a:prstGeom prst="rect">
            <a:avLst/>
          </a:prstGeom>
          <a:noFill/>
        </p:spPr>
        <p:txBody>
          <a:bodyPr wrap="square" rtlCol="0" anchor="ctr">
            <a:spAutoFit/>
          </a:bodyPr>
          <a:lstStyle/>
          <a:p>
            <a:pPr algn="ctr">
              <a:lnSpc>
                <a:spcPct val="109000"/>
              </a:lnSpc>
              <a:spcBef>
                <a:spcPts val="600"/>
              </a:spcBef>
            </a:pPr>
            <a:r>
              <a:rPr lang="en-US" sz="3600" dirty="0">
                <a:solidFill>
                  <a:schemeClr val="tx2"/>
                </a:solidFill>
                <a:latin typeface="+mj-lt"/>
              </a:rPr>
              <a:t>Communicating with Individuals with Disabilities</a:t>
            </a:r>
          </a:p>
          <a:p>
            <a:pPr algn="ctr">
              <a:lnSpc>
                <a:spcPct val="114000"/>
              </a:lnSpc>
              <a:spcBef>
                <a:spcPts val="600"/>
              </a:spcBef>
            </a:pPr>
            <a:r>
              <a:rPr lang="en-US" sz="2400" dirty="0">
                <a:latin typeface="+mj-lt"/>
              </a:rPr>
              <a:t>Appendix 201</a:t>
            </a:r>
          </a:p>
        </p:txBody>
      </p:sp>
      <p:sp>
        <p:nvSpPr>
          <p:cNvPr id="15" name="직사각형 3">
            <a:extLst>
              <a:ext uri="{FF2B5EF4-FFF2-40B4-BE49-F238E27FC236}">
                <a16:creationId xmlns:a16="http://schemas.microsoft.com/office/drawing/2014/main" id="{D0812F30-9ED3-2435-759E-32AFCDE4A49D}"/>
              </a:ext>
            </a:extLst>
          </p:cNvPr>
          <p:cNvSpPr/>
          <p:nvPr/>
        </p:nvSpPr>
        <p:spPr>
          <a:xfrm>
            <a:off x="4843728" y="442364"/>
            <a:ext cx="2094100" cy="1124923"/>
          </a:xfrm>
          <a:prstGeom prst="rect">
            <a:avLst/>
          </a:prstGeom>
        </p:spPr>
        <p:txBody>
          <a:bodyPr wrap="square">
            <a:spAutoFit/>
          </a:bodyPr>
          <a:lstStyle/>
          <a:p>
            <a:pPr lvl="0">
              <a:lnSpc>
                <a:spcPct val="114000"/>
              </a:lnSpc>
              <a:spcBef>
                <a:spcPts val="600"/>
              </a:spcBef>
            </a:pPr>
            <a:r>
              <a:rPr lang="en-US" altLang="ko-KR" sz="2000" dirty="0">
                <a:latin typeface="+mj-lt"/>
                <a:ea typeface="맑은 고딕" panose="020B0503020000020004" pitchFamily="50" charset="-127"/>
              </a:rPr>
              <a:t>Applies to </a:t>
            </a:r>
            <a:r>
              <a:rPr lang="en-US" altLang="ko-KR" sz="2000" b="1" u="sng" dirty="0">
                <a:solidFill>
                  <a:srgbClr val="C00000"/>
                </a:solidFill>
                <a:latin typeface="+mj-lt"/>
                <a:ea typeface="맑은 고딕" panose="020B0503020000020004" pitchFamily="50" charset="-127"/>
              </a:rPr>
              <a:t>all stages</a:t>
            </a:r>
            <a:r>
              <a:rPr lang="en-US" altLang="ko-KR" sz="2000" dirty="0">
                <a:latin typeface="+mj-lt"/>
                <a:ea typeface="맑은 고딕" panose="020B0503020000020004" pitchFamily="50" charset="-127"/>
              </a:rPr>
              <a:t> of the Job Corps process.</a:t>
            </a:r>
          </a:p>
        </p:txBody>
      </p:sp>
      <p:cxnSp>
        <p:nvCxnSpPr>
          <p:cNvPr id="27" name="직선 연결선[R] 8">
            <a:extLst>
              <a:ext uri="{FF2B5EF4-FFF2-40B4-BE49-F238E27FC236}">
                <a16:creationId xmlns:a16="http://schemas.microsoft.com/office/drawing/2014/main" id="{6C86CB14-0A49-5F01-EA64-F51D32A2E256}"/>
              </a:ext>
            </a:extLst>
          </p:cNvPr>
          <p:cNvCxnSpPr>
            <a:cxnSpLocks/>
          </p:cNvCxnSpPr>
          <p:nvPr/>
        </p:nvCxnSpPr>
        <p:spPr>
          <a:xfrm>
            <a:off x="6652592" y="442364"/>
            <a:ext cx="0" cy="19850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직사각형 3">
            <a:extLst>
              <a:ext uri="{FF2B5EF4-FFF2-40B4-BE49-F238E27FC236}">
                <a16:creationId xmlns:a16="http://schemas.microsoft.com/office/drawing/2014/main" id="{00FE7EC0-D8B6-406D-3D63-0BEB10F1B78A}"/>
              </a:ext>
            </a:extLst>
          </p:cNvPr>
          <p:cNvSpPr/>
          <p:nvPr/>
        </p:nvSpPr>
        <p:spPr>
          <a:xfrm>
            <a:off x="7440766" y="442364"/>
            <a:ext cx="3985604" cy="2869953"/>
          </a:xfrm>
          <a:prstGeom prst="rect">
            <a:avLst/>
          </a:prstGeom>
        </p:spPr>
        <p:txBody>
          <a:bodyPr wrap="square">
            <a:spAutoFit/>
          </a:bodyPr>
          <a:lstStyle/>
          <a:p>
            <a:pPr lvl="0">
              <a:lnSpc>
                <a:spcPct val="114000"/>
              </a:lnSpc>
              <a:spcBef>
                <a:spcPts val="600"/>
              </a:spcBef>
            </a:pPr>
            <a:r>
              <a:rPr lang="en-US" altLang="ko-KR" sz="2000" dirty="0">
                <a:latin typeface="+mj-lt"/>
                <a:ea typeface="맑은 고딕" panose="020B0503020000020004" pitchFamily="50" charset="-127"/>
              </a:rPr>
              <a:t>The obligation to communicate effectively with people with disabilities is </a:t>
            </a:r>
            <a:r>
              <a:rPr lang="en-US" altLang="ko-KR" sz="2000" b="1" u="sng" dirty="0">
                <a:solidFill>
                  <a:schemeClr val="accent1"/>
                </a:solidFill>
                <a:latin typeface="+mj-lt"/>
                <a:ea typeface="맑은 고딕" panose="020B0503020000020004" pitchFamily="50" charset="-127"/>
              </a:rPr>
              <a:t>separate</a:t>
            </a:r>
            <a:r>
              <a:rPr lang="en-US" altLang="ko-KR" sz="2000" dirty="0">
                <a:solidFill>
                  <a:srgbClr val="646267"/>
                </a:solidFill>
                <a:latin typeface="+mj-lt"/>
                <a:ea typeface="맑은 고딕" panose="020B0503020000020004" pitchFamily="50" charset="-127"/>
              </a:rPr>
              <a:t> </a:t>
            </a:r>
            <a:r>
              <a:rPr lang="en-US" altLang="ko-KR" sz="2000" dirty="0">
                <a:latin typeface="+mj-lt"/>
                <a:ea typeface="맑은 고딕" panose="020B0503020000020004" pitchFamily="50" charset="-127"/>
              </a:rPr>
              <a:t>from the obligation to provide reasonable accommodation or reasonable modification in policies, practices, or procedures for qualified individuals with disabilities.</a:t>
            </a:r>
          </a:p>
        </p:txBody>
      </p:sp>
      <p:sp>
        <p:nvSpPr>
          <p:cNvPr id="29" name="Slide Number Placeholder 5">
            <a:extLst>
              <a:ext uri="{FF2B5EF4-FFF2-40B4-BE49-F238E27FC236}">
                <a16:creationId xmlns:a16="http://schemas.microsoft.com/office/drawing/2014/main" id="{B2AEDBA8-0CC0-BFD2-66F0-A7EBB7C2E6A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a:t>
            </a:fld>
            <a:endParaRPr lang="en-US" sz="1200">
              <a:latin typeface="Arial" panose="020B0604020202020204" pitchFamily="34" charset="0"/>
              <a:cs typeface="Arial" panose="020B0604020202020204" pitchFamily="34" charset="0"/>
            </a:endParaRPr>
          </a:p>
        </p:txBody>
      </p:sp>
      <p:pic>
        <p:nvPicPr>
          <p:cNvPr id="8" name="Picture Placeholder 7" descr="A person playing a video game&#10;&#10;Description automatically generated with low confidence">
            <a:extLst>
              <a:ext uri="{FF2B5EF4-FFF2-40B4-BE49-F238E27FC236}">
                <a16:creationId xmlns:a16="http://schemas.microsoft.com/office/drawing/2014/main" id="{AAFC013E-A302-2E44-7129-39231A7F3DA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8988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t>Job Corps Health and Wellness Website</a:t>
            </a:r>
            <a:br>
              <a:rPr lang="en-US"/>
            </a:br>
            <a:r>
              <a:rPr lang="en-US" sz="2700">
                <a:solidFill>
                  <a:srgbClr val="646267"/>
                </a:solidFill>
              </a:rPr>
              <a:t>https://supportservices.jobcorps.gov/health/Pages/default.aspx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50</a:t>
            </a:fld>
            <a:endParaRPr lang="en-US"/>
          </a:p>
        </p:txBody>
      </p:sp>
      <p:pic>
        <p:nvPicPr>
          <p:cNvPr id="8" name="Picture 7">
            <a:extLst>
              <a:ext uri="{FF2B5EF4-FFF2-40B4-BE49-F238E27FC236}">
                <a16:creationId xmlns:a16="http://schemas.microsoft.com/office/drawing/2014/main" id="{99EDB978-CED1-E600-10A1-64E87ABB799F}"/>
              </a:ext>
            </a:extLst>
          </p:cNvPr>
          <p:cNvPicPr>
            <a:picLocks noChangeAspect="1"/>
          </p:cNvPicPr>
          <p:nvPr/>
        </p:nvPicPr>
        <p:blipFill>
          <a:blip r:embed="rId3"/>
          <a:stretch>
            <a:fillRect/>
          </a:stretch>
        </p:blipFill>
        <p:spPr>
          <a:xfrm>
            <a:off x="685800" y="1597074"/>
            <a:ext cx="10820400" cy="4852890"/>
          </a:xfrm>
          <a:prstGeom prst="rect">
            <a:avLst/>
          </a:prstGeom>
        </p:spPr>
      </p:pic>
    </p:spTree>
    <p:extLst>
      <p:ext uri="{BB962C8B-B14F-4D97-AF65-F5344CB8AC3E}">
        <p14:creationId xmlns:p14="http://schemas.microsoft.com/office/powerpoint/2010/main" val="2766957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DF2B5-9F3A-DFF8-675A-CACB8D2ABCEF}"/>
              </a:ext>
            </a:extLst>
          </p:cNvPr>
          <p:cNvSpPr>
            <a:spLocks noGrp="1"/>
          </p:cNvSpPr>
          <p:nvPr>
            <p:ph type="title"/>
          </p:nvPr>
        </p:nvSpPr>
        <p:spPr/>
        <p:txBody>
          <a:bodyPr/>
          <a:lstStyle/>
          <a:p>
            <a:r>
              <a:rPr lang="en-US" dirty="0"/>
              <a:t>Applicant File Review(AFR) Webinars</a:t>
            </a:r>
          </a:p>
        </p:txBody>
      </p:sp>
      <p:sp>
        <p:nvSpPr>
          <p:cNvPr id="6" name="Content Placeholder 5">
            <a:extLst>
              <a:ext uri="{FF2B5EF4-FFF2-40B4-BE49-F238E27FC236}">
                <a16:creationId xmlns:a16="http://schemas.microsoft.com/office/drawing/2014/main" id="{C3B43F5A-2938-D634-8821-1EEB9314B087}"/>
              </a:ext>
            </a:extLst>
          </p:cNvPr>
          <p:cNvSpPr>
            <a:spLocks noGrp="1"/>
          </p:cNvSpPr>
          <p:nvPr>
            <p:ph idx="1"/>
          </p:nvPr>
        </p:nvSpPr>
        <p:spPr>
          <a:xfrm>
            <a:off x="618597" y="2637065"/>
            <a:ext cx="5477403" cy="2082882"/>
          </a:xfrm>
        </p:spPr>
        <p:txBody>
          <a:bodyPr>
            <a:normAutofit/>
          </a:bodyPr>
          <a:lstStyle/>
          <a:p>
            <a:pPr>
              <a:lnSpc>
                <a:spcPct val="114000"/>
              </a:lnSpc>
              <a:spcBef>
                <a:spcPts val="600"/>
              </a:spcBef>
            </a:pPr>
            <a:r>
              <a:rPr lang="en-US" dirty="0"/>
              <a:t>Applicant File Review – Disability Coordinator Orientation Series</a:t>
            </a:r>
          </a:p>
          <a:p>
            <a:pPr lvl="1">
              <a:lnSpc>
                <a:spcPct val="114000"/>
              </a:lnSpc>
            </a:pPr>
            <a:r>
              <a:rPr lang="en-US" b="1" i="1" dirty="0">
                <a:solidFill>
                  <a:srgbClr val="C00000"/>
                </a:solidFill>
              </a:rPr>
              <a:t>Part 1a – AFR Policy</a:t>
            </a:r>
          </a:p>
          <a:p>
            <a:pPr lvl="1">
              <a:lnSpc>
                <a:spcPct val="114000"/>
              </a:lnSpc>
            </a:pPr>
            <a:r>
              <a:rPr lang="en-US" b="1" i="1" dirty="0">
                <a:solidFill>
                  <a:srgbClr val="C00000"/>
                </a:solidFill>
              </a:rPr>
              <a:t>Part 1b – AFR Process</a:t>
            </a:r>
          </a:p>
        </p:txBody>
      </p:sp>
      <p:pic>
        <p:nvPicPr>
          <p:cNvPr id="8" name="Picture 7">
            <a:extLst>
              <a:ext uri="{FF2B5EF4-FFF2-40B4-BE49-F238E27FC236}">
                <a16:creationId xmlns:a16="http://schemas.microsoft.com/office/drawing/2014/main" id="{0C67FE61-75EF-7950-E4E8-1CEA1D1053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8775" y="2518193"/>
            <a:ext cx="4277814" cy="2403216"/>
          </a:xfrm>
          <a:prstGeom prst="rect">
            <a:avLst/>
          </a:prstGeom>
          <a:ln>
            <a:solidFill>
              <a:schemeClr val="accent1"/>
            </a:solidFill>
          </a:ln>
        </p:spPr>
      </p:pic>
      <p:sp>
        <p:nvSpPr>
          <p:cNvPr id="11" name="Slide Number Placeholder 9">
            <a:extLst>
              <a:ext uri="{FF2B5EF4-FFF2-40B4-BE49-F238E27FC236}">
                <a16:creationId xmlns:a16="http://schemas.microsoft.com/office/drawing/2014/main" id="{DBCAAB6B-98A4-D483-8963-6D78AEDF70A4}"/>
              </a:ext>
            </a:extLst>
          </p:cNvPr>
          <p:cNvSpPr>
            <a:spLocks noGrp="1"/>
          </p:cNvSpPr>
          <p:nvPr>
            <p:ph type="sldNum" sz="quarter" idx="12"/>
          </p:nvPr>
        </p:nvSpPr>
        <p:spPr>
          <a:xfrm>
            <a:off x="8610600" y="6356350"/>
            <a:ext cx="2743200" cy="365125"/>
          </a:xfrm>
        </p:spPr>
        <p:txBody>
          <a:bodyPr/>
          <a:lstStyle/>
          <a:p>
            <a:fld id="{147098E8-6532-489D-B40B-6C68F5367833}" type="slidenum">
              <a:rPr lang="ko-KR" altLang="en-US" smtClean="0"/>
              <a:t>51</a:t>
            </a:fld>
            <a:endParaRPr lang="ko-KR" altLang="en-US"/>
          </a:p>
        </p:txBody>
      </p:sp>
    </p:spTree>
    <p:extLst>
      <p:ext uri="{BB962C8B-B14F-4D97-AF65-F5344CB8AC3E}">
        <p14:creationId xmlns:p14="http://schemas.microsoft.com/office/powerpoint/2010/main" val="3795238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Quizzical burrowing owl looking forward">
            <a:extLst>
              <a:ext uri="{FF2B5EF4-FFF2-40B4-BE49-F238E27FC236}">
                <a16:creationId xmlns:a16="http://schemas.microsoft.com/office/drawing/2014/main" id="{C09083A2-C5FF-E925-2C96-E1556EE7D544}"/>
              </a:ext>
            </a:extLst>
          </p:cNvPr>
          <p:cNvPicPr>
            <a:picLocks noGrp="1" noChangeAspect="1"/>
          </p:cNvPicPr>
          <p:nvPr>
            <p:ph type="pic" sz="quarter" idx="10"/>
          </p:nvPr>
        </p:nvPicPr>
        <p:blipFill>
          <a:blip r:embed="rId3" cstate="screen">
            <a:grayscl/>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2F47BFA2-EE63-518E-40DF-017C835CD09F}"/>
              </a:ext>
            </a:extLst>
          </p:cNvPr>
          <p:cNvSpPr txBox="1"/>
          <p:nvPr/>
        </p:nvSpPr>
        <p:spPr>
          <a:xfrm>
            <a:off x="6637130" y="2508761"/>
            <a:ext cx="6228080" cy="1338828"/>
          </a:xfrm>
          <a:prstGeom prst="rect">
            <a:avLst/>
          </a:prstGeom>
          <a:noFill/>
        </p:spPr>
        <p:txBody>
          <a:bodyPr wrap="square">
            <a:spAutoFit/>
          </a:bodyPr>
          <a:lstStyle/>
          <a:p>
            <a:pPr>
              <a:lnSpc>
                <a:spcPct val="90000"/>
              </a:lnSpc>
            </a:pPr>
            <a:r>
              <a:rPr kumimoji="1" lang="en-US" altLang="ko-Kore-KR" sz="9000" dirty="0">
                <a:solidFill>
                  <a:schemeClr val="bg1"/>
                </a:solidFill>
                <a:latin typeface="+mj-lt"/>
              </a:rPr>
              <a:t>Questions?</a:t>
            </a:r>
            <a:endParaRPr lang="en-US" altLang="ko-KR" sz="9000" dirty="0">
              <a:solidFill>
                <a:schemeClr val="bg1"/>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90991455-ACF1-8E94-D754-E6DCDBDF64D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52</a:t>
            </a:fld>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6F62EC5-D240-C1BD-B607-3BB85ACA4B19}"/>
              </a:ext>
            </a:extLst>
          </p:cNvPr>
          <p:cNvSpPr/>
          <p:nvPr/>
        </p:nvSpPr>
        <p:spPr>
          <a:xfrm>
            <a:off x="0" y="0"/>
            <a:ext cx="12192000" cy="6857999"/>
          </a:xfrm>
          <a:prstGeom prst="rect">
            <a:avLst/>
          </a:prstGeom>
          <a:solidFill>
            <a:schemeClr val="tx2">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59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A665D5-6F41-151A-FF9A-055967089429}"/>
              </a:ext>
            </a:extLst>
          </p:cNvPr>
          <p:cNvSpPr txBox="1"/>
          <p:nvPr/>
        </p:nvSpPr>
        <p:spPr>
          <a:xfrm>
            <a:off x="6284816" y="327667"/>
            <a:ext cx="5314358" cy="769441"/>
          </a:xfrm>
          <a:prstGeom prst="rect">
            <a:avLst/>
          </a:prstGeom>
          <a:noFill/>
        </p:spPr>
        <p:txBody>
          <a:bodyPr wrap="square" rtlCol="0">
            <a:spAutoFit/>
          </a:bodyPr>
          <a:lstStyle/>
          <a:p>
            <a:pPr algn="ctr"/>
            <a:r>
              <a:rPr lang="en-US" altLang="ko-KR" sz="4400" b="1" dirty="0">
                <a:solidFill>
                  <a:schemeClr val="accent3">
                    <a:lumMod val="20000"/>
                    <a:lumOff val="80000"/>
                  </a:schemeClr>
                </a:solidFill>
                <a:latin typeface="+mj-lt"/>
              </a:rPr>
              <a:t>Auxiliary Aids</a:t>
            </a:r>
          </a:p>
        </p:txBody>
      </p:sp>
      <p:sp>
        <p:nvSpPr>
          <p:cNvPr id="8" name="TextBox 7">
            <a:extLst>
              <a:ext uri="{FF2B5EF4-FFF2-40B4-BE49-F238E27FC236}">
                <a16:creationId xmlns:a16="http://schemas.microsoft.com/office/drawing/2014/main" id="{14DEACA1-FF52-9F41-DDAF-7BBD4DBB5622}"/>
              </a:ext>
            </a:extLst>
          </p:cNvPr>
          <p:cNvSpPr txBox="1"/>
          <p:nvPr/>
        </p:nvSpPr>
        <p:spPr>
          <a:xfrm>
            <a:off x="7283684" y="1454136"/>
            <a:ext cx="3559365" cy="769441"/>
          </a:xfrm>
          <a:prstGeom prst="rect">
            <a:avLst/>
          </a:prstGeom>
          <a:noFill/>
        </p:spPr>
        <p:txBody>
          <a:bodyPr wrap="square" rtlCol="0">
            <a:spAutoFit/>
          </a:bodyPr>
          <a:lstStyle/>
          <a:p>
            <a:pPr algn="ctr"/>
            <a:r>
              <a:rPr lang="en-US" altLang="ko-KR" sz="4400" b="1" dirty="0">
                <a:solidFill>
                  <a:schemeClr val="accent1">
                    <a:lumMod val="60000"/>
                    <a:lumOff val="40000"/>
                  </a:schemeClr>
                </a:solidFill>
                <a:latin typeface="+mj-lt"/>
              </a:rPr>
              <a:t>Services</a:t>
            </a:r>
          </a:p>
        </p:txBody>
      </p:sp>
      <p:cxnSp>
        <p:nvCxnSpPr>
          <p:cNvPr id="11" name="직선 연결선 10">
            <a:extLst>
              <a:ext uri="{FF2B5EF4-FFF2-40B4-BE49-F238E27FC236}">
                <a16:creationId xmlns:a16="http://schemas.microsoft.com/office/drawing/2014/main" id="{DFD134B9-389E-0458-BF30-EBF31745B305}"/>
              </a:ext>
            </a:extLst>
          </p:cNvPr>
          <p:cNvCxnSpPr>
            <a:cxnSpLocks/>
          </p:cNvCxnSpPr>
          <p:nvPr/>
        </p:nvCxnSpPr>
        <p:spPr>
          <a:xfrm>
            <a:off x="5317352" y="1838856"/>
            <a:ext cx="248666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9803C5-0FC6-4258-FD03-D56050C456C1}"/>
              </a:ext>
            </a:extLst>
          </p:cNvPr>
          <p:cNvSpPr txBox="1"/>
          <p:nvPr/>
        </p:nvSpPr>
        <p:spPr>
          <a:xfrm>
            <a:off x="5027765" y="2511166"/>
            <a:ext cx="6475233" cy="3645998"/>
          </a:xfrm>
          <a:prstGeom prst="rect">
            <a:avLst/>
          </a:prstGeom>
          <a:noFill/>
        </p:spPr>
        <p:txBody>
          <a:bodyPr wrap="square" rtlCol="0">
            <a:spAutoFit/>
          </a:bodyPr>
          <a:lstStyle/>
          <a:p>
            <a:pPr>
              <a:lnSpc>
                <a:spcPct val="109000"/>
              </a:lnSpc>
              <a:spcBef>
                <a:spcPts val="600"/>
              </a:spcBef>
            </a:pPr>
            <a:r>
              <a:rPr lang="en-US" altLang="ko-KR" sz="2400" dirty="0">
                <a:solidFill>
                  <a:schemeClr val="bg1"/>
                </a:solidFill>
                <a:latin typeface="+mj-lt"/>
              </a:rPr>
              <a:t>If a request for auxiliary aids and services is received (communication aids to include sign language interpreter services), Admissions Services:</a:t>
            </a:r>
          </a:p>
          <a:p>
            <a:pPr marL="457200" marR="0" indent="-457200">
              <a:lnSpc>
                <a:spcPct val="109000"/>
              </a:lnSpc>
              <a:spcBef>
                <a:spcPts val="1200"/>
              </a:spcBef>
              <a:spcAft>
                <a:spcPts val="600"/>
              </a:spcAft>
              <a:buFont typeface="+mj-lt"/>
              <a:buAutoNum type="arabicPeriod"/>
            </a:pPr>
            <a:r>
              <a:rPr lang="en-US" sz="2000" dirty="0">
                <a:solidFill>
                  <a:schemeClr val="bg1"/>
                </a:solidFill>
                <a:effectLst/>
                <a:latin typeface="+mj-lt"/>
                <a:ea typeface="Calibri" panose="020F0502020204030204" pitchFamily="34" charset="0"/>
              </a:rPr>
              <a:t>Must address the request </a:t>
            </a:r>
            <a:r>
              <a:rPr lang="en-US" sz="2000" b="1" dirty="0">
                <a:solidFill>
                  <a:schemeClr val="bg1"/>
                </a:solidFill>
                <a:effectLst/>
                <a:latin typeface="+mj-lt"/>
                <a:ea typeface="Calibri" panose="020F0502020204030204" pitchFamily="34" charset="0"/>
              </a:rPr>
              <a:t>immediately </a:t>
            </a:r>
          </a:p>
          <a:p>
            <a:pPr marL="457200" marR="0" indent="-457200">
              <a:lnSpc>
                <a:spcPct val="109000"/>
              </a:lnSpc>
              <a:spcBef>
                <a:spcPts val="1200"/>
              </a:spcBef>
              <a:spcAft>
                <a:spcPts val="600"/>
              </a:spcAft>
              <a:buFont typeface="+mj-lt"/>
              <a:buAutoNum type="arabicPeriod"/>
            </a:pPr>
            <a:r>
              <a:rPr lang="en-US" sz="2000" b="1" u="sng" dirty="0">
                <a:solidFill>
                  <a:schemeClr val="bg1"/>
                </a:solidFill>
                <a:effectLst/>
                <a:latin typeface="+mj-lt"/>
                <a:ea typeface="Calibri" panose="020F0502020204030204" pitchFamily="34" charset="0"/>
              </a:rPr>
              <a:t>Must not begin, or continue with, any part of the admissions process until some sort of communication aid has been provided</a:t>
            </a:r>
            <a:r>
              <a:rPr lang="en-US" sz="2000" b="1" dirty="0">
                <a:solidFill>
                  <a:schemeClr val="bg1"/>
                </a:solidFill>
                <a:effectLst/>
                <a:latin typeface="+mj-lt"/>
                <a:ea typeface="Calibri" panose="020F0502020204030204" pitchFamily="34" charset="0"/>
              </a:rPr>
              <a:t> </a:t>
            </a:r>
            <a:r>
              <a:rPr lang="en-US" sz="2000" dirty="0">
                <a:solidFill>
                  <a:schemeClr val="bg1"/>
                </a:solidFill>
                <a:effectLst/>
                <a:latin typeface="+mj-lt"/>
                <a:ea typeface="Calibri" panose="020F0502020204030204" pitchFamily="34" charset="0"/>
              </a:rPr>
              <a:t>that is acceptable to the person for whom the auxiliary aid and services is being requested </a:t>
            </a:r>
          </a:p>
          <a:p>
            <a:pPr marL="228600" indent="-228600">
              <a:lnSpc>
                <a:spcPct val="150000"/>
              </a:lnSpc>
              <a:buFont typeface="+mj-lt"/>
              <a:buAutoNum type="arabicPeriod"/>
            </a:pPr>
            <a:endParaRPr lang="ko-KR" altLang="en-US" sz="1000" dirty="0">
              <a:solidFill>
                <a:schemeClr val="accent3">
                  <a:lumMod val="20000"/>
                  <a:lumOff val="80000"/>
                </a:schemeClr>
              </a:solidFill>
            </a:endParaRPr>
          </a:p>
        </p:txBody>
      </p:sp>
      <p:pic>
        <p:nvPicPr>
          <p:cNvPr id="12" name="Picture Placeholder 11" descr="A person looking at a computer screen&#10;&#10;Description automatically generated">
            <a:extLst>
              <a:ext uri="{FF2B5EF4-FFF2-40B4-BE49-F238E27FC236}">
                <a16:creationId xmlns:a16="http://schemas.microsoft.com/office/drawing/2014/main" id="{7D4267C1-DB56-AE7A-9D6E-A30006CEB5F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rot="577551">
            <a:off x="555625" y="296863"/>
            <a:ext cx="4314825" cy="5702300"/>
          </a:xfrm>
        </p:spPr>
      </p:pic>
      <p:sp>
        <p:nvSpPr>
          <p:cNvPr id="5" name="TextBox 4">
            <a:extLst>
              <a:ext uri="{FF2B5EF4-FFF2-40B4-BE49-F238E27FC236}">
                <a16:creationId xmlns:a16="http://schemas.microsoft.com/office/drawing/2014/main" id="{44DDBA4A-DC9C-5998-78BF-6FD01A2FC233}"/>
              </a:ext>
            </a:extLst>
          </p:cNvPr>
          <p:cNvSpPr txBox="1"/>
          <p:nvPr/>
        </p:nvSpPr>
        <p:spPr>
          <a:xfrm>
            <a:off x="8603964" y="921679"/>
            <a:ext cx="981916" cy="707886"/>
          </a:xfrm>
          <a:prstGeom prst="rect">
            <a:avLst/>
          </a:prstGeom>
          <a:noFill/>
        </p:spPr>
        <p:txBody>
          <a:bodyPr wrap="square" rtlCol="0">
            <a:spAutoFit/>
          </a:bodyPr>
          <a:lstStyle/>
          <a:p>
            <a:pPr algn="ctr"/>
            <a:r>
              <a:rPr lang="en-US" sz="4000" b="1" dirty="0">
                <a:solidFill>
                  <a:schemeClr val="bg1"/>
                </a:solidFill>
                <a:latin typeface="+mj-lt"/>
              </a:rPr>
              <a:t>and</a:t>
            </a:r>
          </a:p>
        </p:txBody>
      </p:sp>
      <p:sp>
        <p:nvSpPr>
          <p:cNvPr id="19" name="Slide Number Placeholder 1">
            <a:extLst>
              <a:ext uri="{FF2B5EF4-FFF2-40B4-BE49-F238E27FC236}">
                <a16:creationId xmlns:a16="http://schemas.microsoft.com/office/drawing/2014/main" id="{BA8BB167-7AA8-BFC3-5397-3C004CBE20B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D75695-00FE-4418-BCFD-2D682384719F}" type="slidenum">
              <a:rPr lang="en-US" sz="1200" smtClean="0">
                <a:solidFill>
                  <a:schemeClr val="bg1"/>
                </a:solidFill>
              </a:rPr>
              <a:pPr algn="r"/>
              <a:t>6</a:t>
            </a:fld>
            <a:endParaRPr lang="en-US" sz="1200" dirty="0">
              <a:solidFill>
                <a:schemeClr val="bg1"/>
              </a:solidFill>
            </a:endParaRPr>
          </a:p>
        </p:txBody>
      </p:sp>
    </p:spTree>
    <p:extLst>
      <p:ext uri="{BB962C8B-B14F-4D97-AF65-F5344CB8AC3E}">
        <p14:creationId xmlns:p14="http://schemas.microsoft.com/office/powerpoint/2010/main" val="309468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430145"/>
            <a:ext cx="4431392" cy="2259715"/>
          </a:xfrm>
        </p:spPr>
        <p:txBody>
          <a:bodyPr/>
          <a:lstStyle/>
          <a:p>
            <a:pPr>
              <a:lnSpc>
                <a:spcPct val="100000"/>
              </a:lnSpc>
              <a:spcBef>
                <a:spcPts val="600"/>
              </a:spcBef>
            </a:pPr>
            <a:r>
              <a:rPr lang="en-US" spc="0" dirty="0">
                <a:solidFill>
                  <a:schemeClr val="tx2"/>
                </a:solidFill>
              </a:rPr>
              <a:t>Why is Effective Communication so Important?</a:t>
            </a:r>
          </a:p>
        </p:txBody>
      </p:sp>
      <p:pic>
        <p:nvPicPr>
          <p:cNvPr id="7" name="Picture Placeholder 6" descr="A close up of a game board&#10;&#10;Description automatically generated with low confidence">
            <a:extLst>
              <a:ext uri="{FF2B5EF4-FFF2-40B4-BE49-F238E27FC236}">
                <a16:creationId xmlns:a16="http://schemas.microsoft.com/office/drawing/2014/main" id="{0BB8598F-9907-606E-9E63-E6C5DCD57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5583238" y="1386042"/>
            <a:ext cx="6608762" cy="4085915"/>
          </a:xfrm>
        </p:spPr>
      </p:pic>
      <p:sp>
        <p:nvSpPr>
          <p:cNvPr id="8" name="Title 3">
            <a:extLst>
              <a:ext uri="{FF2B5EF4-FFF2-40B4-BE49-F238E27FC236}">
                <a16:creationId xmlns:a16="http://schemas.microsoft.com/office/drawing/2014/main" id="{AAFB41B9-2662-9288-DE69-AB021F876BF2}"/>
              </a:ext>
            </a:extLst>
          </p:cNvPr>
          <p:cNvSpPr txBox="1">
            <a:spLocks/>
          </p:cNvSpPr>
          <p:nvPr/>
        </p:nvSpPr>
        <p:spPr>
          <a:xfrm>
            <a:off x="793750" y="2766008"/>
            <a:ext cx="4605563" cy="319314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400" b="0" spc="0" dirty="0">
                <a:solidFill>
                  <a:schemeClr val="tx1"/>
                </a:solidFill>
                <a:cs typeface="Calibri" panose="020F0502020204030204" pitchFamily="34" charset="0"/>
              </a:rPr>
              <a:t>Without clear, accurate, effective communication, any encounter between a person with a disability and a program from which that person is seeking services, such as Job Corps, will be literally meaningless.</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28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28856" y="863874"/>
            <a:ext cx="6529070" cy="2186091"/>
          </a:xfrm>
        </p:spPr>
        <p:txBody>
          <a:bodyPr/>
          <a:lstStyle/>
          <a:p>
            <a:pPr>
              <a:lnSpc>
                <a:spcPct val="109000"/>
              </a:lnSpc>
              <a:spcBef>
                <a:spcPts val="0"/>
              </a:spcBef>
            </a:pPr>
            <a:r>
              <a:rPr lang="en-US" spc="0" dirty="0">
                <a:solidFill>
                  <a:schemeClr val="tx2"/>
                </a:solidFill>
              </a:rPr>
              <a:t>Who is Responsible to Ensure Effective Communication?</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728856" y="3163449"/>
            <a:ext cx="5701441" cy="3015315"/>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400" b="0" spc="0" dirty="0">
                <a:solidFill>
                  <a:schemeClr val="tx1"/>
                </a:solidFill>
                <a:cs typeface="Calibri" panose="020F0502020204030204" pitchFamily="34" charset="0"/>
              </a:rPr>
              <a:t>Under the law, the burden is on Job Corps to provide the auxiliary aids and services (communication aids) that are needed for equally effective communication with a particular person with a disability.</a:t>
            </a:r>
          </a:p>
        </p:txBody>
      </p:sp>
      <p:pic>
        <p:nvPicPr>
          <p:cNvPr id="12" name="Picture 11" descr="A picture containing text, sign, vector graphics, clipart&#10;&#10;Description automatically generated">
            <a:extLst>
              <a:ext uri="{FF2B5EF4-FFF2-40B4-BE49-F238E27FC236}">
                <a16:creationId xmlns:a16="http://schemas.microsoft.com/office/drawing/2014/main" id="{BACD87A6-C89D-FEC7-E11B-79B4C4DCC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1272" y="1497931"/>
            <a:ext cx="3400268" cy="3862137"/>
          </a:xfrm>
          <a:prstGeom prst="rect">
            <a:avLst/>
          </a:prstGeom>
        </p:spPr>
      </p:pic>
      <p:sp>
        <p:nvSpPr>
          <p:cNvPr id="2" name="Slide Number Placeholder 5">
            <a:extLst>
              <a:ext uri="{FF2B5EF4-FFF2-40B4-BE49-F238E27FC236}">
                <a16:creationId xmlns:a16="http://schemas.microsoft.com/office/drawing/2014/main" id="{72C75B78-1344-AE92-B0C2-9EA4FF9C9A9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38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6516742" y="256904"/>
            <a:ext cx="497840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i="0" u="none" strike="noStrike" kern="1200" cap="none" spc="0" normalizeH="0" baseline="0" noProof="0" dirty="0">
                <a:ln>
                  <a:noFill/>
                </a:ln>
                <a:solidFill>
                  <a:srgbClr val="32669A"/>
                </a:solidFill>
                <a:effectLst/>
                <a:uLnTx/>
                <a:uFillTx/>
                <a:latin typeface="+mj-lt"/>
                <a:ea typeface="+mn-ea"/>
                <a:cs typeface="+mn-cs"/>
              </a:rPr>
              <a:t>Identifying or Determining What is Effective?</a:t>
            </a:r>
            <a:endParaRPr kumimoji="0" lang="en-US" altLang="ko-KR" sz="3600" i="0" u="none" strike="noStrike" kern="1200" cap="none" spc="-136" normalizeH="0" baseline="0" noProof="0" dirty="0">
              <a:ln>
                <a:noFill/>
              </a:ln>
              <a:solidFill>
                <a:srgbClr val="32669A"/>
              </a:solidFill>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6516742" y="1613323"/>
            <a:ext cx="4005000" cy="1280607"/>
          </a:xfrm>
          <a:prstGeom prst="rect">
            <a:avLst/>
          </a:prstGeom>
        </p:spPr>
        <p:txBody>
          <a:bodyPr wrap="square">
            <a:spAutoFit/>
          </a:bodyPr>
          <a:lstStyle/>
          <a:p>
            <a:pPr latinLnBrk="0">
              <a:lnSpc>
                <a:spcPct val="109000"/>
              </a:lnSpc>
              <a:spcBef>
                <a:spcPts val="600"/>
              </a:spcBef>
            </a:pPr>
            <a:r>
              <a:rPr lang="en-US" sz="2400" b="1" dirty="0">
                <a:latin typeface="+mj-lt"/>
              </a:rPr>
              <a:t>First</a:t>
            </a:r>
            <a:r>
              <a:rPr lang="en-US" sz="2400" dirty="0">
                <a:latin typeface="+mj-lt"/>
              </a:rPr>
              <a:t> – Determine HOW to communicate effectively with the individual with a disability.</a:t>
            </a:r>
          </a:p>
        </p:txBody>
      </p:sp>
      <p:grpSp>
        <p:nvGrpSpPr>
          <p:cNvPr id="4" name="Group 3">
            <a:extLst>
              <a:ext uri="{FF2B5EF4-FFF2-40B4-BE49-F238E27FC236}">
                <a16:creationId xmlns:a16="http://schemas.microsoft.com/office/drawing/2014/main" id="{C7667DB8-EBC2-D9F8-BA4E-BD0C6C20F3FF}"/>
              </a:ext>
            </a:extLst>
          </p:cNvPr>
          <p:cNvGrpSpPr/>
          <p:nvPr/>
        </p:nvGrpSpPr>
        <p:grpSpPr>
          <a:xfrm>
            <a:off x="6516742" y="3285256"/>
            <a:ext cx="4978404" cy="2575095"/>
            <a:chOff x="6644529" y="3285256"/>
            <a:chExt cx="4978404" cy="2575095"/>
          </a:xfrm>
        </p:grpSpPr>
        <p:sp>
          <p:nvSpPr>
            <p:cNvPr id="38" name="직사각형 37">
              <a:extLst>
                <a:ext uri="{C183D7F6-B498-43B3-948B-1728B52AA6E4}">
                  <adec:decorative xmlns:adec="http://schemas.microsoft.com/office/drawing/2017/decorative" val="1"/>
                </a:ext>
              </a:extLst>
            </p:cNvPr>
            <p:cNvSpPr/>
            <p:nvPr/>
          </p:nvSpPr>
          <p:spPr>
            <a:xfrm>
              <a:off x="6644529" y="3285256"/>
              <a:ext cx="4978404" cy="2575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53" name="직사각형 52">
              <a:extLst>
                <a:ext uri="{FF2B5EF4-FFF2-40B4-BE49-F238E27FC236}">
                  <a16:creationId xmlns:a16="http://schemas.microsoft.com/office/drawing/2014/main" id="{5E1C0E1C-DB5F-45D4-9A6C-A63F573C5B72}"/>
                </a:ext>
              </a:extLst>
            </p:cNvPr>
            <p:cNvSpPr/>
            <p:nvPr/>
          </p:nvSpPr>
          <p:spPr>
            <a:xfrm>
              <a:off x="6968004" y="3821444"/>
              <a:ext cx="4331453" cy="1741182"/>
            </a:xfrm>
            <a:prstGeom prst="rect">
              <a:avLst/>
            </a:prstGeom>
          </p:spPr>
          <p:txBody>
            <a:bodyPr wrap="square" lIns="91440" tIns="45720" rIns="91440" bIns="45720" anchor="t">
              <a:spAutoFit/>
            </a:bodyPr>
            <a:lstStyle/>
            <a:p>
              <a:pPr algn="ctr" latinLnBrk="0">
                <a:lnSpc>
                  <a:spcPct val="114000"/>
                </a:lnSpc>
                <a:spcBef>
                  <a:spcPts val="600"/>
                </a:spcBef>
                <a:buClr>
                  <a:schemeClr val="accent2"/>
                </a:buClr>
              </a:pPr>
              <a:r>
                <a:rPr lang="en-US" sz="2400" b="1" dirty="0">
                  <a:solidFill>
                    <a:srgbClr val="0070C0"/>
                  </a:solidFill>
                </a:rPr>
                <a:t>Primary consideration </a:t>
              </a:r>
              <a:r>
                <a:rPr lang="en-US" sz="2400" b="1" dirty="0"/>
                <a:t>should be given to the requests of the person with a disability. </a:t>
              </a:r>
            </a:p>
          </p:txBody>
        </p:sp>
      </p:gr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9</a:t>
            </a:fld>
            <a:endParaRPr lang="en-US"/>
          </a:p>
        </p:txBody>
      </p:sp>
      <p:pic>
        <p:nvPicPr>
          <p:cNvPr id="18" name="Graphic 17" descr="Man in business attire">
            <a:extLst>
              <a:ext uri="{FF2B5EF4-FFF2-40B4-BE49-F238E27FC236}">
                <a16:creationId xmlns:a16="http://schemas.microsoft.com/office/drawing/2014/main" id="{E2C12055-E9A5-206C-8969-0631CD6EE5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00916" y="5217751"/>
            <a:ext cx="1304925" cy="1762125"/>
          </a:xfrm>
          <a:prstGeom prst="rect">
            <a:avLst/>
          </a:prstGeom>
        </p:spPr>
      </p:pic>
      <p:sp>
        <p:nvSpPr>
          <p:cNvPr id="19" name="TextBox 18">
            <a:extLst>
              <a:ext uri="{FF2B5EF4-FFF2-40B4-BE49-F238E27FC236}">
                <a16:creationId xmlns:a16="http://schemas.microsoft.com/office/drawing/2014/main" id="{799FC724-C38C-F02A-5659-6DE6C687CE2B}"/>
              </a:ext>
            </a:extLst>
          </p:cNvPr>
          <p:cNvSpPr txBox="1"/>
          <p:nvPr/>
        </p:nvSpPr>
        <p:spPr>
          <a:xfrm>
            <a:off x="7130196" y="6016441"/>
            <a:ext cx="4320312" cy="369332"/>
          </a:xfrm>
          <a:prstGeom prst="rect">
            <a:avLst/>
          </a:prstGeom>
          <a:noFill/>
        </p:spPr>
        <p:txBody>
          <a:bodyPr wrap="square" rtlCol="0">
            <a:spAutoFit/>
          </a:bodyPr>
          <a:lstStyle/>
          <a:p>
            <a:r>
              <a:rPr lang="en-US">
                <a:solidFill>
                  <a:srgbClr val="0070C0"/>
                </a:solidFill>
              </a:rPr>
              <a:t>Why do you think the law does this?</a:t>
            </a:r>
          </a:p>
        </p:txBody>
      </p:sp>
      <p:cxnSp>
        <p:nvCxnSpPr>
          <p:cNvPr id="21" name="Straight Arrow Connector 20">
            <a:extLst>
              <a:ext uri="{FF2B5EF4-FFF2-40B4-BE49-F238E27FC236}">
                <a16:creationId xmlns:a16="http://schemas.microsoft.com/office/drawing/2014/main" id="{5D8C7FD9-5698-C497-AE00-65BCB084ABBE}"/>
              </a:ext>
            </a:extLst>
          </p:cNvPr>
          <p:cNvCxnSpPr/>
          <p:nvPr/>
        </p:nvCxnSpPr>
        <p:spPr>
          <a:xfrm flipV="1">
            <a:off x="7647553" y="5443394"/>
            <a:ext cx="974558" cy="573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C40398A-3736-0984-C813-3E857AD58FDE}"/>
              </a:ext>
            </a:extLst>
          </p:cNvPr>
          <p:cNvSpPr/>
          <p:nvPr/>
        </p:nvSpPr>
        <p:spPr>
          <a:xfrm>
            <a:off x="0" y="1"/>
            <a:ext cx="5904208"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직사각형 31">
            <a:extLst>
              <a:ext uri="{FF2B5EF4-FFF2-40B4-BE49-F238E27FC236}">
                <a16:creationId xmlns:a16="http://schemas.microsoft.com/office/drawing/2014/main" id="{5888F950-1FBB-2287-CB87-7C90B90421FC}"/>
              </a:ext>
            </a:extLst>
          </p:cNvPr>
          <p:cNvSpPr/>
          <p:nvPr/>
        </p:nvSpPr>
        <p:spPr>
          <a:xfrm>
            <a:off x="696854" y="363189"/>
            <a:ext cx="4512866" cy="1478738"/>
          </a:xfrm>
          <a:prstGeom prst="rect">
            <a:avLst/>
          </a:prstGeom>
        </p:spPr>
        <p:txBody>
          <a:bodyPr wrap="square">
            <a:spAutoFit/>
          </a:bodyPr>
          <a:lstStyle/>
          <a:p>
            <a:pPr algn="ctr" latinLnBrk="0">
              <a:lnSpc>
                <a:spcPct val="109000"/>
              </a:lnSpc>
              <a:spcBef>
                <a:spcPts val="600"/>
              </a:spcBef>
            </a:pPr>
            <a:r>
              <a:rPr lang="en-US" sz="2800" b="1" dirty="0">
                <a:solidFill>
                  <a:schemeClr val="bg1"/>
                </a:solidFill>
                <a:latin typeface="+mj-lt"/>
              </a:rPr>
              <a:t>How Do You Know if Communication Accommodations are needed?</a:t>
            </a:r>
            <a:endParaRPr lang="en-US" sz="2800" dirty="0">
              <a:solidFill>
                <a:schemeClr val="bg1"/>
              </a:solidFill>
              <a:latin typeface="+mj-lt"/>
            </a:endParaRPr>
          </a:p>
        </p:txBody>
      </p:sp>
      <p:sp>
        <p:nvSpPr>
          <p:cNvPr id="5" name="직사각형 31">
            <a:extLst>
              <a:ext uri="{FF2B5EF4-FFF2-40B4-BE49-F238E27FC236}">
                <a16:creationId xmlns:a16="http://schemas.microsoft.com/office/drawing/2014/main" id="{F47652A0-7892-E7B1-6E7B-6D5FAFBD581F}"/>
              </a:ext>
            </a:extLst>
          </p:cNvPr>
          <p:cNvSpPr/>
          <p:nvPr/>
        </p:nvSpPr>
        <p:spPr>
          <a:xfrm>
            <a:off x="528058" y="2144030"/>
            <a:ext cx="4868889" cy="4674613"/>
          </a:xfrm>
          <a:prstGeom prst="rect">
            <a:avLst/>
          </a:prstGeom>
        </p:spPr>
        <p:txBody>
          <a:bodyPr wrap="square">
            <a:spAutoFit/>
          </a:bodyPr>
          <a:lstStyle/>
          <a:p>
            <a:pPr marL="342900" indent="-342900" latinLnBrk="0">
              <a:lnSpc>
                <a:spcPct val="109000"/>
              </a:lnSpc>
              <a:spcBef>
                <a:spcPts val="600"/>
              </a:spcBef>
              <a:buFont typeface="Wingdings" panose="05000000000000000000" pitchFamily="2" charset="2"/>
              <a:buChar char="§"/>
            </a:pPr>
            <a:r>
              <a:rPr lang="en-US" sz="2400" dirty="0">
                <a:solidFill>
                  <a:schemeClr val="bg1"/>
                </a:solidFill>
                <a:latin typeface="+mj-lt"/>
              </a:rPr>
              <a:t>Is a disability obvious? </a:t>
            </a:r>
          </a:p>
          <a:p>
            <a:pPr marL="800100" lvl="1" indent="-342900">
              <a:lnSpc>
                <a:spcPct val="109000"/>
              </a:lnSpc>
              <a:spcBef>
                <a:spcPts val="600"/>
              </a:spcBef>
              <a:buFont typeface="Wingdings" panose="05000000000000000000" pitchFamily="2" charset="2"/>
              <a:buChar char="§"/>
            </a:pPr>
            <a:r>
              <a:rPr lang="en-US" sz="2000" dirty="0">
                <a:solidFill>
                  <a:schemeClr val="bg1"/>
                </a:solidFill>
                <a:latin typeface="+mj-lt"/>
              </a:rPr>
              <a:t>Individual is deaf, visually impaired, etc.?</a:t>
            </a:r>
          </a:p>
          <a:p>
            <a:pPr marL="342900" indent="-342900">
              <a:lnSpc>
                <a:spcPct val="109000"/>
              </a:lnSpc>
              <a:spcBef>
                <a:spcPts val="600"/>
              </a:spcBef>
              <a:buFont typeface="Wingdings" panose="05000000000000000000" pitchFamily="2" charset="2"/>
              <a:buChar char="§"/>
            </a:pPr>
            <a:r>
              <a:rPr lang="en-US" sz="2400" dirty="0">
                <a:solidFill>
                  <a:schemeClr val="bg1"/>
                </a:solidFill>
                <a:latin typeface="+mj-lt"/>
              </a:rPr>
              <a:t>Individual requests auxiliary aids and services (e.g., communication accommodations or modifications).</a:t>
            </a:r>
          </a:p>
          <a:p>
            <a:pPr marL="342900" indent="-342900">
              <a:lnSpc>
                <a:spcPct val="109000"/>
              </a:lnSpc>
              <a:spcBef>
                <a:spcPts val="600"/>
              </a:spcBef>
              <a:buFont typeface="Wingdings" panose="05000000000000000000" pitchFamily="2" charset="2"/>
              <a:buChar char="§"/>
            </a:pPr>
            <a:r>
              <a:rPr lang="en-US" sz="2400" dirty="0">
                <a:solidFill>
                  <a:schemeClr val="bg1"/>
                </a:solidFill>
                <a:latin typeface="+mj-lt"/>
              </a:rPr>
              <a:t>The individual does not appear to understand what they are being asked or what is being communicated.</a:t>
            </a:r>
          </a:p>
          <a:p>
            <a:pPr marL="342900" indent="-342900">
              <a:lnSpc>
                <a:spcPct val="109000"/>
              </a:lnSpc>
              <a:spcBef>
                <a:spcPts val="600"/>
              </a:spcBef>
              <a:buFont typeface="Wingdings" panose="05000000000000000000" pitchFamily="2" charset="2"/>
              <a:buChar char="§"/>
            </a:pPr>
            <a:endParaRPr lang="en-US" sz="2400" dirty="0">
              <a:solidFill>
                <a:schemeClr val="bg1"/>
              </a:solidFill>
              <a:latin typeface="+mj-lt"/>
            </a:endParaRPr>
          </a:p>
        </p:txBody>
      </p:sp>
    </p:spTree>
    <p:extLst>
      <p:ext uri="{BB962C8B-B14F-4D97-AF65-F5344CB8AC3E}">
        <p14:creationId xmlns:p14="http://schemas.microsoft.com/office/powerpoint/2010/main" val="21385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XRUYQT3274NZ-880339284-186</_dlc_DocId>
    <_dlc_DocIdUrl xmlns="b22f8f74-215c-4154-9939-bd29e4e8980e">
      <Url>https://supportservices.jobcorps.gov/disability/_layouts/15/DocIdRedir.aspx?ID=XRUYQT3274NZ-880339284-186</Url>
      <Description>XRUYQT3274NZ-880339284-186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D75B13-6313-47D8-B641-0E55D1FF1C6F}">
  <ds:schemaRefs>
    <ds:schemaRef ds:uri="http://schemas.openxmlformats.org/package/2006/metadata/core-properties"/>
    <ds:schemaRef ds:uri="http://schemas.microsoft.com/office/infopath/2007/PartnerControls"/>
    <ds:schemaRef ds:uri="http://schemas.microsoft.com/office/2006/metadata/properties"/>
    <ds:schemaRef ds:uri="1f6b80f2-c20c-4272-b239-f55f7a1281f0"/>
    <ds:schemaRef ds:uri="http://purl.org/dc/elements/1.1/"/>
    <ds:schemaRef ds:uri="http://www.w3.org/XML/1998/namespace"/>
    <ds:schemaRef ds:uri="http://schemas.microsoft.com/office/2006/documentManagement/types"/>
    <ds:schemaRef ds:uri="http://purl.org/dc/dcmitype/"/>
    <ds:schemaRef ds:uri="http://purl.org/dc/terms/"/>
    <ds:schemaRef ds:uri="721a4254-37aa-4b5c-aa84-ee537e0c3488"/>
  </ds:schemaRefs>
</ds:datastoreItem>
</file>

<file path=customXml/itemProps2.xml><?xml version="1.0" encoding="utf-8"?>
<ds:datastoreItem xmlns:ds="http://schemas.openxmlformats.org/officeDocument/2006/customXml" ds:itemID="{678ED0DC-B17E-4B30-8072-86F715AF65E1}"/>
</file>

<file path=customXml/itemProps3.xml><?xml version="1.0" encoding="utf-8"?>
<ds:datastoreItem xmlns:ds="http://schemas.openxmlformats.org/officeDocument/2006/customXml" ds:itemID="{026D5FA0-CA35-4BEF-B696-E11F144E2420}">
  <ds:schemaRefs>
    <ds:schemaRef ds:uri="http://schemas.microsoft.com/sharepoint/v3/contenttype/forms"/>
  </ds:schemaRefs>
</ds:datastoreItem>
</file>

<file path=customXml/itemProps4.xml><?xml version="1.0" encoding="utf-8"?>
<ds:datastoreItem xmlns:ds="http://schemas.openxmlformats.org/officeDocument/2006/customXml" ds:itemID="{042EA87B-E055-4FE4-9314-9CD26D74C46A}"/>
</file>

<file path=docProps/app.xml><?xml version="1.0" encoding="utf-8"?>
<Properties xmlns="http://schemas.openxmlformats.org/officeDocument/2006/extended-properties" xmlns:vt="http://schemas.openxmlformats.org/officeDocument/2006/docPropsVTypes">
  <TotalTime>0</TotalTime>
  <Words>7655</Words>
  <Application>Microsoft Office PowerPoint</Application>
  <PresentationFormat>Widescreen</PresentationFormat>
  <Paragraphs>641</Paragraphs>
  <Slides>52</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Arial Narrow</vt:lpstr>
      <vt:lpstr>Calibri</vt:lpstr>
      <vt:lpstr>Calibri Light</vt:lpstr>
      <vt:lpstr>Franklin Gothic Demi Cond</vt:lpstr>
      <vt:lpstr>Times New Roman</vt:lpstr>
      <vt:lpstr>Wingdings</vt:lpstr>
      <vt:lpstr>Office Theme</vt:lpstr>
      <vt:lpstr>Admissions Services (AS)</vt:lpstr>
      <vt:lpstr>Agenda</vt:lpstr>
      <vt:lpstr>Warm-up Activity</vt:lpstr>
      <vt:lpstr>PowerPoint Presentation</vt:lpstr>
      <vt:lpstr>PowerPoint Presentation</vt:lpstr>
      <vt:lpstr>PowerPoint Presentation</vt:lpstr>
      <vt:lpstr>Why is Effective Communication so Important?</vt:lpstr>
      <vt:lpstr>Who is Responsible to Ensure Effective Communication?</vt:lpstr>
      <vt:lpstr>Identifying or Determining What is Effective?</vt:lpstr>
      <vt:lpstr>PowerPoint Presentation</vt:lpstr>
      <vt:lpstr>Use of Unauthorized Forms and Collection of Information</vt:lpstr>
      <vt:lpstr>Applying Additional Criteria Outside of Policy</vt:lpstr>
      <vt:lpstr>PowerPoint Presentation</vt:lpstr>
      <vt:lpstr>PowerPoint Presentation</vt:lpstr>
      <vt:lpstr>Response Options to Disability Status-related Questions</vt:lpstr>
      <vt:lpstr>PowerPoint Presentation</vt:lpstr>
      <vt:lpstr>If the response is “yes,” the center determines if the disability status is valid. </vt:lpstr>
      <vt:lpstr>Recap of Steps When Asking About Disability</vt:lpstr>
      <vt:lpstr>PowerPoint Presentation</vt:lpstr>
      <vt:lpstr>PowerPoint Presentation</vt:lpstr>
      <vt:lpstr>PowerPoint Presentation</vt:lpstr>
      <vt:lpstr>Form 1-05</vt:lpstr>
      <vt:lpstr>PowerPoint Presentation</vt:lpstr>
      <vt:lpstr>PowerPoint Presentation</vt:lpstr>
      <vt:lpstr>Form 2-03</vt:lpstr>
      <vt:lpstr>General Do’s and Don’ts for Completing for Documenting DA Requests on Forms 1-05 and 2-03</vt:lpstr>
      <vt:lpstr>PowerPoint Presentation</vt:lpstr>
      <vt:lpstr>PowerPoint Presentation</vt:lpstr>
      <vt:lpstr>Form 1-02, Page 2</vt:lpstr>
      <vt:lpstr>ETA 6-53 Health Questionnaire</vt:lpstr>
      <vt:lpstr>PowerPoint Presentation</vt:lpstr>
      <vt:lpstr>PowerPoint Presentation</vt:lpstr>
      <vt:lpstr>PowerPoint Presentation</vt:lpstr>
      <vt:lpstr>PowerPoint Presentation</vt:lpstr>
      <vt:lpstr>PowerPoint Presentation</vt:lpstr>
      <vt:lpstr>PowerPoint Presentation</vt:lpstr>
      <vt:lpstr>What Do You Think? Memo from Admissions Services staff to the Center HWD</vt:lpstr>
      <vt:lpstr>What Do You Think? (Example #1) Memo from Admissions Services staff to the Center HWD</vt:lpstr>
      <vt:lpstr>What Do You Think? (Example #2) Email Exchange with an Applicant with a Disability</vt:lpstr>
      <vt:lpstr>PowerPoint Presentation</vt:lpstr>
      <vt:lpstr>PowerPoint Presentation</vt:lpstr>
      <vt:lpstr>PowerPoint Presentation</vt:lpstr>
      <vt:lpstr>PowerPoint Presentation</vt:lpstr>
      <vt:lpstr>Files in Regional Review</vt:lpstr>
      <vt:lpstr>Question! Future discussion…</vt:lpstr>
      <vt:lpstr>PowerPoint Presentation</vt:lpstr>
      <vt:lpstr>PowerPoint Presentation</vt:lpstr>
      <vt:lpstr>Job Corps Disability Support Services Website https://supportservices.jobcorps.gov/disability/Pages/default.aspx</vt:lpstr>
      <vt:lpstr>PowerPoint Presentation</vt:lpstr>
      <vt:lpstr>Job Corps Health and Wellness Website https://supportservices.jobcorps.gov/health/Pages/default.aspx</vt:lpstr>
      <vt:lpstr>Applicant File Review(AFR) Webinars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Admissions Services (AS)</dc:title>
  <dc:creator/>
  <cp:lastModifiedBy/>
  <cp:revision>2</cp:revision>
  <dcterms:created xsi:type="dcterms:W3CDTF">2023-11-08T20:45:56Z</dcterms:created>
  <dcterms:modified xsi:type="dcterms:W3CDTF">2023-11-13T13:56:26Z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62f0af7a-d7b6-4368-8d75-bbce72811b90</vt:lpwstr>
  </property>
</Properties>
</file>