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9"/>
  </p:notesMasterIdLst>
  <p:sldIdLst>
    <p:sldId id="256" r:id="rId2"/>
    <p:sldId id="270" r:id="rId3"/>
    <p:sldId id="280" r:id="rId4"/>
    <p:sldId id="268" r:id="rId5"/>
    <p:sldId id="257" r:id="rId6"/>
    <p:sldId id="258" r:id="rId7"/>
    <p:sldId id="260" r:id="rId8"/>
    <p:sldId id="261" r:id="rId9"/>
    <p:sldId id="292" r:id="rId10"/>
    <p:sldId id="291" r:id="rId11"/>
    <p:sldId id="444" r:id="rId12"/>
    <p:sldId id="445" r:id="rId13"/>
    <p:sldId id="277" r:id="rId14"/>
    <p:sldId id="446" r:id="rId15"/>
    <p:sldId id="262" r:id="rId16"/>
    <p:sldId id="263" r:id="rId17"/>
    <p:sldId id="282" r:id="rId18"/>
    <p:sldId id="283" r:id="rId19"/>
    <p:sldId id="290" r:id="rId20"/>
    <p:sldId id="284" r:id="rId21"/>
    <p:sldId id="285" r:id="rId22"/>
    <p:sldId id="269" r:id="rId23"/>
    <p:sldId id="278" r:id="rId24"/>
    <p:sldId id="279" r:id="rId25"/>
    <p:sldId id="272" r:id="rId26"/>
    <p:sldId id="271" r:id="rId27"/>
    <p:sldId id="27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p:restoredTop sz="83196" autoAdjust="0"/>
  </p:normalViewPr>
  <p:slideViewPr>
    <p:cSldViewPr snapToGrid="0" snapToObjects="1">
      <p:cViewPr varScale="1">
        <p:scale>
          <a:sx n="95" d="100"/>
          <a:sy n="95" d="100"/>
        </p:scale>
        <p:origin x="1152" y="77"/>
      </p:cViewPr>
      <p:guideLst/>
    </p:cSldViewPr>
  </p:slideViewPr>
  <p:notesTextViewPr>
    <p:cViewPr>
      <p:scale>
        <a:sx n="1" d="1"/>
        <a:sy n="1" d="1"/>
      </p:scale>
      <p:origin x="0" y="-43"/>
    </p:cViewPr>
  </p:notesTextViewPr>
  <p:notesViewPr>
    <p:cSldViewPr snapToGrid="0" snapToObjects="1">
      <p:cViewPr varScale="1">
        <p:scale>
          <a:sx n="87" d="100"/>
          <a:sy n="87" d="100"/>
        </p:scale>
        <p:origin x="384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E32EE-DA80-4FFE-9C5F-4A8B69BEDFA2}" type="datetimeFigureOut">
              <a:rPr lang="en-US" smtClean="0"/>
              <a:t>11/24/2020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B8087-C3AA-4C49-89B5-513739A54229}" type="slidenum">
              <a:rPr lang="en-US" smtClean="0"/>
              <a:t>‹#›</a:t>
            </a:fld>
            <a:endParaRPr lang="en-US"/>
          </a:p>
        </p:txBody>
      </p:sp>
    </p:spTree>
    <p:extLst>
      <p:ext uri="{BB962C8B-B14F-4D97-AF65-F5344CB8AC3E}">
        <p14:creationId xmlns:p14="http://schemas.microsoft.com/office/powerpoint/2010/main" val="954852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1</a:t>
            </a:fld>
            <a:endParaRPr lang="en-US"/>
          </a:p>
        </p:txBody>
      </p:sp>
    </p:spTree>
    <p:extLst>
      <p:ext uri="{BB962C8B-B14F-4D97-AF65-F5344CB8AC3E}">
        <p14:creationId xmlns:p14="http://schemas.microsoft.com/office/powerpoint/2010/main" val="3096649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Job Corps policy (a PRH requirement) that during the Career Transition Readiness phase of the Job Corps program, all students will receive information about </a:t>
            </a:r>
            <a:r>
              <a:rPr lang="en-US" i="1" dirty="0"/>
              <a:t>workers’ rights and responsibilities </a:t>
            </a:r>
            <a:r>
              <a:rPr lang="en-US" i="0" dirty="0"/>
              <a:t>including reasonable accommodations in the workplace.  The Job Corps policy references are on this slide.  The requirements include:</a:t>
            </a:r>
          </a:p>
          <a:p>
            <a:pPr marL="228600" indent="-228600">
              <a:buFont typeface="+mj-lt"/>
              <a:buAutoNum type="arabicPeriod"/>
            </a:pPr>
            <a:r>
              <a:rPr lang="en-US" i="0" dirty="0"/>
              <a:t>ALL students should receive information about workers’ rights and responsibilities;</a:t>
            </a:r>
          </a:p>
          <a:p>
            <a:pPr marL="228600" indent="-228600">
              <a:buFont typeface="+mj-lt"/>
              <a:buAutoNum type="arabicPeriod"/>
            </a:pPr>
            <a:r>
              <a:rPr lang="en-US" i="0" dirty="0"/>
              <a:t>Students should receive information about how and when to disclose a disability;</a:t>
            </a:r>
          </a:p>
          <a:p>
            <a:pPr marL="228600" indent="-228600">
              <a:buFont typeface="+mj-lt"/>
              <a:buAutoNum type="arabicPeriod"/>
            </a:pPr>
            <a:r>
              <a:rPr lang="en-US" i="0" dirty="0"/>
              <a:t>Students should receive information on workplace accommodation resources</a:t>
            </a:r>
          </a:p>
          <a:p>
            <a:pPr marL="0" indent="0">
              <a:buFont typeface="+mj-lt"/>
              <a:buNone/>
            </a:pPr>
            <a:endParaRPr lang="en-US" i="0" dirty="0"/>
          </a:p>
          <a:p>
            <a:pPr marL="0" indent="0">
              <a:buFont typeface="+mj-lt"/>
              <a:buNone/>
            </a:pPr>
            <a:r>
              <a:rPr lang="en-US" i="0" dirty="0"/>
              <a:t>Note:  Job Corps Transition Resources and the Career Transition Readiness </a:t>
            </a:r>
            <a:r>
              <a:rPr lang="en-US" i="0"/>
              <a:t>Guide are available </a:t>
            </a:r>
            <a:r>
              <a:rPr lang="en-US" i="0" dirty="0"/>
              <a:t>on the Job Corps Disability Website (see link on this slide)</a:t>
            </a:r>
          </a:p>
          <a:p>
            <a:pPr marL="0" indent="0">
              <a:buFont typeface="+mj-lt"/>
              <a:buNone/>
            </a:pPr>
            <a:endParaRPr lang="en-US" i="0" dirty="0"/>
          </a:p>
        </p:txBody>
      </p:sp>
      <p:sp>
        <p:nvSpPr>
          <p:cNvPr id="4" name="Slide Number Placeholder 3"/>
          <p:cNvSpPr>
            <a:spLocks noGrp="1"/>
          </p:cNvSpPr>
          <p:nvPr>
            <p:ph type="sldNum" sz="quarter" idx="5"/>
          </p:nvPr>
        </p:nvSpPr>
        <p:spPr/>
        <p:txBody>
          <a:bodyPr/>
          <a:lstStyle/>
          <a:p>
            <a:fld id="{FA3B8087-C3AA-4C49-89B5-513739A54229}" type="slidenum">
              <a:rPr lang="en-US" smtClean="0"/>
              <a:t>10</a:t>
            </a:fld>
            <a:endParaRPr lang="en-US"/>
          </a:p>
        </p:txBody>
      </p:sp>
    </p:spTree>
    <p:extLst>
      <p:ext uri="{BB962C8B-B14F-4D97-AF65-F5344CB8AC3E}">
        <p14:creationId xmlns:p14="http://schemas.microsoft.com/office/powerpoint/2010/main" val="1489148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those resources could include examples such as these on “disclosure decisions to get the job.”</a:t>
            </a:r>
          </a:p>
        </p:txBody>
      </p:sp>
      <p:sp>
        <p:nvSpPr>
          <p:cNvPr id="4" name="Slide Number Placeholder 3"/>
          <p:cNvSpPr>
            <a:spLocks noGrp="1"/>
          </p:cNvSpPr>
          <p:nvPr>
            <p:ph type="sldNum" sz="quarter" idx="5"/>
          </p:nvPr>
        </p:nvSpPr>
        <p:spPr/>
        <p:txBody>
          <a:bodyPr/>
          <a:lstStyle/>
          <a:p>
            <a:fld id="{FA3B8087-C3AA-4C49-89B5-513739A54229}" type="slidenum">
              <a:rPr lang="en-US" smtClean="0"/>
              <a:t>11</a:t>
            </a:fld>
            <a:endParaRPr lang="en-US"/>
          </a:p>
        </p:txBody>
      </p:sp>
    </p:spTree>
    <p:extLst>
      <p:ext uri="{BB962C8B-B14F-4D97-AF65-F5344CB8AC3E}">
        <p14:creationId xmlns:p14="http://schemas.microsoft.com/office/powerpoint/2010/main" val="1430300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resources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Dos and Don’ts of Disclosure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Interviewing Tips for Applicants with Autism Spectrum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from </a:t>
            </a:r>
            <a:r>
              <a:rPr lang="en-US" dirty="0"/>
              <a:t>Job Accommodation Network (JAN) can also be used to prepare students with disabilities for interviewing and possible disclosure.</a:t>
            </a:r>
          </a:p>
        </p:txBody>
      </p:sp>
      <p:sp>
        <p:nvSpPr>
          <p:cNvPr id="4" name="Slide Number Placeholder 3"/>
          <p:cNvSpPr>
            <a:spLocks noGrp="1"/>
          </p:cNvSpPr>
          <p:nvPr>
            <p:ph type="sldNum" sz="quarter" idx="5"/>
          </p:nvPr>
        </p:nvSpPr>
        <p:spPr/>
        <p:txBody>
          <a:bodyPr/>
          <a:lstStyle/>
          <a:p>
            <a:fld id="{FA3B8087-C3AA-4C49-89B5-513739A54229}" type="slidenum">
              <a:rPr lang="en-US" smtClean="0"/>
              <a:t>12</a:t>
            </a:fld>
            <a:endParaRPr lang="en-US"/>
          </a:p>
        </p:txBody>
      </p:sp>
    </p:spTree>
    <p:extLst>
      <p:ext uri="{BB962C8B-B14F-4D97-AF65-F5344CB8AC3E}">
        <p14:creationId xmlns:p14="http://schemas.microsoft.com/office/powerpoint/2010/main" val="3928058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13</a:t>
            </a:fld>
            <a:endParaRPr lang="en-US"/>
          </a:p>
        </p:txBody>
      </p:sp>
    </p:spTree>
    <p:extLst>
      <p:ext uri="{BB962C8B-B14F-4D97-AF65-F5344CB8AC3E}">
        <p14:creationId xmlns:p14="http://schemas.microsoft.com/office/powerpoint/2010/main" val="1344103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preparing students with autism for job interviews, JAN offers these ideas: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Requesting fewer interviewers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Requesting that the first interview be conducted by phone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Requesting a copy of the interview questions to be provided in advance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Requesting that the interview occur at a specific time of day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Questions that applicants with ASD hear for the first time may produce anxiety that could limit their ability to think on the spot, and ultimately limit their ability to respond in a way commensurate with their knowledge and experience and providing interview questions in advance of an interview should not be a problem unless the applicants’ ability to think on their feet is a job qualification the employer is assessing.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the disability involves limitations in concentration, focus, or energy and fatigue, the time of day the individuals are at their best may vary. </a:t>
            </a:r>
          </a:p>
          <a:p>
            <a:endParaRPr lang="en-US" dirty="0"/>
          </a:p>
        </p:txBody>
      </p:sp>
      <p:sp>
        <p:nvSpPr>
          <p:cNvPr id="4" name="Slide Number Placeholder 3"/>
          <p:cNvSpPr>
            <a:spLocks noGrp="1"/>
          </p:cNvSpPr>
          <p:nvPr>
            <p:ph type="sldNum" sz="quarter" idx="5"/>
          </p:nvPr>
        </p:nvSpPr>
        <p:spPr/>
        <p:txBody>
          <a:bodyPr/>
          <a:lstStyle/>
          <a:p>
            <a:fld id="{FA3B8087-C3AA-4C49-89B5-513739A54229}" type="slidenum">
              <a:rPr lang="en-US" smtClean="0"/>
              <a:t>14</a:t>
            </a:fld>
            <a:endParaRPr lang="en-US"/>
          </a:p>
        </p:txBody>
      </p:sp>
    </p:spTree>
    <p:extLst>
      <p:ext uri="{BB962C8B-B14F-4D97-AF65-F5344CB8AC3E}">
        <p14:creationId xmlns:p14="http://schemas.microsoft.com/office/powerpoint/2010/main" val="3149519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15</a:t>
            </a:fld>
            <a:endParaRPr lang="en-US"/>
          </a:p>
        </p:txBody>
      </p:sp>
    </p:spTree>
    <p:extLst>
      <p:ext uri="{BB962C8B-B14F-4D97-AF65-F5344CB8AC3E}">
        <p14:creationId xmlns:p14="http://schemas.microsoft.com/office/powerpoint/2010/main" val="3944661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16</a:t>
            </a:fld>
            <a:endParaRPr lang="en-US"/>
          </a:p>
        </p:txBody>
      </p:sp>
    </p:spTree>
    <p:extLst>
      <p:ext uri="{BB962C8B-B14F-4D97-AF65-F5344CB8AC3E}">
        <p14:creationId xmlns:p14="http://schemas.microsoft.com/office/powerpoint/2010/main" val="3522117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17</a:t>
            </a:fld>
            <a:endParaRPr lang="en-US"/>
          </a:p>
        </p:txBody>
      </p:sp>
    </p:spTree>
    <p:extLst>
      <p:ext uri="{BB962C8B-B14F-4D97-AF65-F5344CB8AC3E}">
        <p14:creationId xmlns:p14="http://schemas.microsoft.com/office/powerpoint/2010/main" val="2313993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18</a:t>
            </a:fld>
            <a:endParaRPr lang="en-US"/>
          </a:p>
        </p:txBody>
      </p:sp>
    </p:spTree>
    <p:extLst>
      <p:ext uri="{BB962C8B-B14F-4D97-AF65-F5344CB8AC3E}">
        <p14:creationId xmlns:p14="http://schemas.microsoft.com/office/powerpoint/2010/main" val="2317868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19</a:t>
            </a:fld>
            <a:endParaRPr lang="en-US"/>
          </a:p>
        </p:txBody>
      </p:sp>
    </p:spTree>
    <p:extLst>
      <p:ext uri="{BB962C8B-B14F-4D97-AF65-F5344CB8AC3E}">
        <p14:creationId xmlns:p14="http://schemas.microsoft.com/office/powerpoint/2010/main" val="282602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2</a:t>
            </a:fld>
            <a:endParaRPr lang="en-US"/>
          </a:p>
        </p:txBody>
      </p:sp>
    </p:spTree>
    <p:extLst>
      <p:ext uri="{BB962C8B-B14F-4D97-AF65-F5344CB8AC3E}">
        <p14:creationId xmlns:p14="http://schemas.microsoft.com/office/powerpoint/2010/main" val="4207727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20</a:t>
            </a:fld>
            <a:endParaRPr lang="en-US"/>
          </a:p>
        </p:txBody>
      </p:sp>
    </p:spTree>
    <p:extLst>
      <p:ext uri="{BB962C8B-B14F-4D97-AF65-F5344CB8AC3E}">
        <p14:creationId xmlns:p14="http://schemas.microsoft.com/office/powerpoint/2010/main" val="2575657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21</a:t>
            </a:fld>
            <a:endParaRPr lang="en-US"/>
          </a:p>
        </p:txBody>
      </p:sp>
    </p:spTree>
    <p:extLst>
      <p:ext uri="{BB962C8B-B14F-4D97-AF65-F5344CB8AC3E}">
        <p14:creationId xmlns:p14="http://schemas.microsoft.com/office/powerpoint/2010/main" val="245167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3</a:t>
            </a:fld>
            <a:endParaRPr lang="en-US"/>
          </a:p>
        </p:txBody>
      </p:sp>
    </p:spTree>
    <p:extLst>
      <p:ext uri="{BB962C8B-B14F-4D97-AF65-F5344CB8AC3E}">
        <p14:creationId xmlns:p14="http://schemas.microsoft.com/office/powerpoint/2010/main" val="51378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4</a:t>
            </a:fld>
            <a:endParaRPr lang="en-US"/>
          </a:p>
        </p:txBody>
      </p:sp>
    </p:spTree>
    <p:extLst>
      <p:ext uri="{BB962C8B-B14F-4D97-AF65-F5344CB8AC3E}">
        <p14:creationId xmlns:p14="http://schemas.microsoft.com/office/powerpoint/2010/main" val="307165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5</a:t>
            </a:fld>
            <a:endParaRPr lang="en-US"/>
          </a:p>
        </p:txBody>
      </p:sp>
    </p:spTree>
    <p:extLst>
      <p:ext uri="{BB962C8B-B14F-4D97-AF65-F5344CB8AC3E}">
        <p14:creationId xmlns:p14="http://schemas.microsoft.com/office/powerpoint/2010/main" val="3657300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6</a:t>
            </a:fld>
            <a:endParaRPr lang="en-US"/>
          </a:p>
        </p:txBody>
      </p:sp>
    </p:spTree>
    <p:extLst>
      <p:ext uri="{BB962C8B-B14F-4D97-AF65-F5344CB8AC3E}">
        <p14:creationId xmlns:p14="http://schemas.microsoft.com/office/powerpoint/2010/main" val="3929924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7</a:t>
            </a:fld>
            <a:endParaRPr lang="en-US"/>
          </a:p>
        </p:txBody>
      </p:sp>
    </p:spTree>
    <p:extLst>
      <p:ext uri="{BB962C8B-B14F-4D97-AF65-F5344CB8AC3E}">
        <p14:creationId xmlns:p14="http://schemas.microsoft.com/office/powerpoint/2010/main" val="130759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3B8087-C3AA-4C49-89B5-513739A54229}" type="slidenum">
              <a:rPr lang="en-US" smtClean="0"/>
              <a:t>8</a:t>
            </a:fld>
            <a:endParaRPr lang="en-US"/>
          </a:p>
        </p:txBody>
      </p:sp>
    </p:spTree>
    <p:extLst>
      <p:ext uri="{BB962C8B-B14F-4D97-AF65-F5344CB8AC3E}">
        <p14:creationId xmlns:p14="http://schemas.microsoft.com/office/powerpoint/2010/main" val="4215143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prepare our students by promoting self-advocacy and by discussing and providing self-advocacy and disclosure resources such as “The 411 on Disability Disclosure” available through ODEP (Office of Disability Employment Policy).</a:t>
            </a:r>
          </a:p>
        </p:txBody>
      </p:sp>
      <p:sp>
        <p:nvSpPr>
          <p:cNvPr id="4" name="Slide Number Placeholder 3"/>
          <p:cNvSpPr>
            <a:spLocks noGrp="1"/>
          </p:cNvSpPr>
          <p:nvPr>
            <p:ph type="sldNum" sz="quarter" idx="5"/>
          </p:nvPr>
        </p:nvSpPr>
        <p:spPr/>
        <p:txBody>
          <a:bodyPr/>
          <a:lstStyle/>
          <a:p>
            <a:fld id="{FA3B8087-C3AA-4C49-89B5-513739A54229}" type="slidenum">
              <a:rPr lang="en-US" smtClean="0"/>
              <a:t>9</a:t>
            </a:fld>
            <a:endParaRPr lang="en-US"/>
          </a:p>
        </p:txBody>
      </p:sp>
    </p:spTree>
    <p:extLst>
      <p:ext uri="{BB962C8B-B14F-4D97-AF65-F5344CB8AC3E}">
        <p14:creationId xmlns:p14="http://schemas.microsoft.com/office/powerpoint/2010/main" val="3639367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48810A-A4F4-4941-8F6F-2638032495B1}" type="datetime1">
              <a:rPr lang="en-US" smtClean="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270FF7-8892-4236-ABFB-59B57776BF81}" type="datetime1">
              <a:rPr lang="en-US" smtClean="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C09930-8F5A-4757-B392-A503DBB11E6B}" type="datetime1">
              <a:rPr lang="en-US" smtClean="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253605-BDC4-4E2C-BC1F-64F56DBDED91}" type="datetime1">
              <a:rPr lang="en-US" smtClean="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9B311C-F7ED-4BDB-AA06-99ABAC54FE04}" type="datetime1">
              <a:rPr lang="en-US" smtClean="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ADA6A95-743B-4539-BF26-402A76797A7E}" type="datetime1">
              <a:rPr lang="en-US" smtClean="0"/>
              <a:t>11/24/2020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9C7F84E-6C8C-4F06-903F-A49DF8C6BEEC}" type="datetime1">
              <a:rPr lang="en-US" smtClean="0"/>
              <a:t>11/24/2020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D853A1-A272-4764-8147-1EB14EEA47CA}" type="datetime1">
              <a:rPr lang="en-US" smtClean="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33928170-DB21-4799-9DA9-A953DACB3E42}" type="datetime1">
              <a:rPr lang="en-US" smtClean="0"/>
              <a:t>11/24/2020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3253DD-1BDC-4DA4-A218-BF117E4D5364}" type="datetime1">
              <a:rPr lang="en-US" smtClean="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lgn="ctr">
              <a:defRPr/>
            </a:lvl1pPr>
          </a:lstStyle>
          <a:p>
            <a:fld id="{6D22F896-40B5-4ADD-8801-0D06FADFA09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3EED53-C5B3-4E94-950A-F4B5F98A13D6}" type="datetime1">
              <a:rPr lang="en-US" smtClean="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535ECB-DD21-4E43-93CE-E6103959265A}" type="datetime1">
              <a:rPr lang="en-US" smtClean="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CE7C8F-C2D0-4D59-BF0A-2C6E8CA9EB32}" type="datetime1">
              <a:rPr lang="en-US" smtClean="0"/>
              <a:t>11/24/2020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E7940B-322E-4745-A716-8420C12CBFFC}" type="datetime1">
              <a:rPr lang="en-US" smtClean="0"/>
              <a:t>11/24/2020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08AF2DE-2F7B-4D74-89F3-65A58CACB9CD}" type="datetime1">
              <a:rPr lang="en-US" smtClean="0"/>
              <a:t>11/24/2020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630CE1-808E-489A-BD8E-D4C54632887F}" type="datetime1">
              <a:rPr lang="en-US" smtClean="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D48496-1348-4A46-B647-1928FBDFE862}" type="datetime1">
              <a:rPr lang="en-US" smtClean="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1A329B3-C10E-4A27-A60A-DD8869B12EFB}" type="datetime1">
              <a:rPr lang="en-US" smtClean="0"/>
              <a:t>11/24/2020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ctr">
              <a:defRPr sz="2800">
                <a:solidFill>
                  <a:schemeClr val="tx1">
                    <a:tint val="75000"/>
                  </a:schemeClr>
                </a:solidFill>
              </a:defRPr>
            </a:lvl1pPr>
          </a:lstStyle>
          <a:p>
            <a:fld id="{6D22F896-40B5-4ADD-8801-0D06FADFA095}" type="slidenum">
              <a:rPr lang="en-US" smtClean="0"/>
              <a:pPr/>
              <a:t>‹#›</a:t>
            </a:fld>
            <a:endParaRPr lang="en-US" sz="2800"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6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4000"/>
        </a:lnSpc>
        <a:spcBef>
          <a:spcPts val="6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4000"/>
        </a:lnSpc>
        <a:spcBef>
          <a:spcPts val="6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4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4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upportservices.jobcorps.gov/disability/Pages/Transition%20Resources.asp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haley@haleymoss.ne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dol.gov/ode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FD13-7C9E-174E-BE76-F56336536E78}"/>
              </a:ext>
            </a:extLst>
          </p:cNvPr>
          <p:cNvSpPr>
            <a:spLocks noGrp="1"/>
          </p:cNvSpPr>
          <p:nvPr>
            <p:ph type="ctrTitle"/>
          </p:nvPr>
        </p:nvSpPr>
        <p:spPr>
          <a:xfrm>
            <a:off x="-1296280" y="2585728"/>
            <a:ext cx="11269508" cy="1373070"/>
          </a:xfrm>
        </p:spPr>
        <p:txBody>
          <a:bodyPr/>
          <a:lstStyle/>
          <a:p>
            <a:pPr algn="ctr"/>
            <a:r>
              <a:rPr lang="en-US" sz="3800" dirty="0"/>
              <a:t>Autism: </a:t>
            </a:r>
            <a:br>
              <a:rPr lang="en-US" sz="3800" dirty="0"/>
            </a:br>
            <a:r>
              <a:rPr lang="en-US" sz="3800" dirty="0"/>
              <a:t>Acceptance, Advocacy, and Support </a:t>
            </a:r>
          </a:p>
        </p:txBody>
      </p:sp>
      <p:sp>
        <p:nvSpPr>
          <p:cNvPr id="3" name="Subtitle 2">
            <a:extLst>
              <a:ext uri="{FF2B5EF4-FFF2-40B4-BE49-F238E27FC236}">
                <a16:creationId xmlns:a16="http://schemas.microsoft.com/office/drawing/2014/main" id="{C6A10F59-FDE8-0D4D-B752-5873153F6B8B}"/>
              </a:ext>
            </a:extLst>
          </p:cNvPr>
          <p:cNvSpPr>
            <a:spLocks noGrp="1"/>
          </p:cNvSpPr>
          <p:nvPr>
            <p:ph type="subTitle" idx="1"/>
          </p:nvPr>
        </p:nvSpPr>
        <p:spPr/>
        <p:txBody>
          <a:bodyPr/>
          <a:lstStyle/>
          <a:p>
            <a:r>
              <a:rPr lang="en-US" dirty="0"/>
              <a:t>Haley Moss, Esq. </a:t>
            </a:r>
          </a:p>
        </p:txBody>
      </p:sp>
    </p:spTree>
    <p:extLst>
      <p:ext uri="{BB962C8B-B14F-4D97-AF65-F5344CB8AC3E}">
        <p14:creationId xmlns:p14="http://schemas.microsoft.com/office/powerpoint/2010/main" val="3899685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ED13-3ADC-4A55-B024-11DD8F6F73A0}"/>
              </a:ext>
            </a:extLst>
          </p:cNvPr>
          <p:cNvSpPr>
            <a:spLocks noGrp="1"/>
          </p:cNvSpPr>
          <p:nvPr>
            <p:ph type="title"/>
          </p:nvPr>
        </p:nvSpPr>
        <p:spPr/>
        <p:txBody>
          <a:bodyPr/>
          <a:lstStyle/>
          <a:p>
            <a:r>
              <a:rPr lang="en-US" dirty="0"/>
              <a:t>Job Corps and Disclosure of </a:t>
            </a:r>
            <a:r>
              <a:rPr lang="en-US" dirty="0" err="1"/>
              <a:t>Disabilit</a:t>
            </a:r>
            <a:r>
              <a:rPr lang="en-US" dirty="0"/>
              <a:t>(</a:t>
            </a:r>
            <a:r>
              <a:rPr lang="en-US" dirty="0" err="1"/>
              <a:t>ies</a:t>
            </a:r>
            <a:r>
              <a:rPr lang="en-US" dirty="0"/>
              <a:t>)</a:t>
            </a:r>
          </a:p>
        </p:txBody>
      </p:sp>
      <p:sp>
        <p:nvSpPr>
          <p:cNvPr id="3" name="Content Placeholder 2">
            <a:extLst>
              <a:ext uri="{FF2B5EF4-FFF2-40B4-BE49-F238E27FC236}">
                <a16:creationId xmlns:a16="http://schemas.microsoft.com/office/drawing/2014/main" id="{6685E60F-747A-43E8-9A11-40B3D09A056C}"/>
              </a:ext>
            </a:extLst>
          </p:cNvPr>
          <p:cNvSpPr>
            <a:spLocks noGrp="1"/>
          </p:cNvSpPr>
          <p:nvPr>
            <p:ph idx="1"/>
          </p:nvPr>
        </p:nvSpPr>
        <p:spPr>
          <a:xfrm>
            <a:off x="680320" y="2091704"/>
            <a:ext cx="10276437" cy="4013068"/>
          </a:xfrm>
        </p:spPr>
        <p:txBody>
          <a:bodyPr>
            <a:normAutofit fontScale="92500" lnSpcReduction="10000"/>
          </a:bodyPr>
          <a:lstStyle/>
          <a:p>
            <a:pPr marL="0" marR="0" lvl="0" indent="0" algn="l" defTabSz="1219170" rtl="0" eaLnBrk="1" fontAlgn="auto" latinLnBrk="0" hangingPunct="1">
              <a:lnSpc>
                <a:spcPct val="124000"/>
              </a:lnSpc>
              <a:buClrTx/>
              <a:buSzTx/>
              <a:buNone/>
              <a:tabLst/>
              <a:defRPr/>
            </a:pPr>
            <a:r>
              <a:rPr kumimoji="0" lang="en-US" b="0" i="0" u="none" strike="noStrike" kern="1200" cap="none" spc="0" normalizeH="0" baseline="0" noProof="0" dirty="0">
                <a:ln>
                  <a:noFill/>
                </a:ln>
                <a:effectLst/>
                <a:uLnTx/>
                <a:uFillTx/>
                <a:ea typeface="+mn-ea"/>
                <a:cs typeface="+mn-cs"/>
              </a:rPr>
              <a:t>PRH Requirement: During the Career Transition Readiness (CTR) phase of the Job Corps program, </a:t>
            </a:r>
            <a:r>
              <a:rPr kumimoji="0" lang="en-US" b="1" i="0" u="none" strike="noStrike" kern="1200" cap="none" spc="0" normalizeH="0" baseline="0" noProof="0" dirty="0">
                <a:ln>
                  <a:noFill/>
                </a:ln>
                <a:effectLst/>
                <a:uLnTx/>
                <a:uFillTx/>
                <a:ea typeface="+mn-ea"/>
                <a:cs typeface="+mn-cs"/>
              </a:rPr>
              <a:t>all</a:t>
            </a:r>
            <a:r>
              <a:rPr kumimoji="0" lang="en-US" b="0" i="0" u="none" strike="noStrike" kern="1200" cap="none" spc="0" normalizeH="0" baseline="0" noProof="0" dirty="0">
                <a:ln>
                  <a:noFill/>
                </a:ln>
                <a:effectLst/>
                <a:uLnTx/>
                <a:uFillTx/>
                <a:ea typeface="+mn-ea"/>
                <a:cs typeface="+mn-cs"/>
              </a:rPr>
              <a:t> students will receive information about </a:t>
            </a:r>
            <a:r>
              <a:rPr kumimoji="0" lang="en-US" b="0" i="1" u="none" strike="noStrike" kern="1200" cap="none" spc="0" normalizeH="0" baseline="0" noProof="0" dirty="0">
                <a:ln>
                  <a:noFill/>
                </a:ln>
                <a:effectLst/>
                <a:uLnTx/>
                <a:uFillTx/>
                <a:ea typeface="+mn-ea"/>
                <a:cs typeface="+mn-cs"/>
              </a:rPr>
              <a:t>workers’ rights and responsibilities </a:t>
            </a:r>
            <a:r>
              <a:rPr kumimoji="0" lang="en-US" b="0" i="0" u="none" strike="noStrike" kern="1200" cap="none" spc="0" normalizeH="0" baseline="0" noProof="0" dirty="0">
                <a:ln>
                  <a:noFill/>
                </a:ln>
                <a:effectLst/>
                <a:uLnTx/>
                <a:uFillTx/>
                <a:ea typeface="+mn-ea"/>
                <a:cs typeface="+mn-cs"/>
              </a:rPr>
              <a:t>including reasonable accommodations in the workplace [2.4, R3(c); 3.4, R23(k)]</a:t>
            </a:r>
          </a:p>
          <a:p>
            <a:pPr marL="811213" lvl="1" indent="-457200">
              <a:lnSpc>
                <a:spcPct val="124000"/>
              </a:lnSpc>
              <a:buClr>
                <a:schemeClr val="tx1"/>
              </a:buClr>
              <a:buFont typeface="Georgia Bold" panose="02040802050405020203" pitchFamily="18" charset="0"/>
              <a:buAutoNum type="arabicPeriod"/>
              <a:defRPr/>
            </a:pPr>
            <a:r>
              <a:rPr lang="en-US" b="1" u="sng" dirty="0"/>
              <a:t>ALL</a:t>
            </a:r>
            <a:r>
              <a:rPr lang="en-US" dirty="0"/>
              <a:t> students </a:t>
            </a:r>
            <a:r>
              <a:rPr lang="en-US" dirty="0">
                <a:solidFill>
                  <a:srgbClr val="FFFF99"/>
                </a:solidFill>
              </a:rPr>
              <a:t>should receive information about workers’ rights and responsibilities</a:t>
            </a:r>
          </a:p>
          <a:p>
            <a:pPr marL="811213" lvl="1" indent="-457200">
              <a:lnSpc>
                <a:spcPct val="124000"/>
              </a:lnSpc>
              <a:buFont typeface="Georgia Bold" panose="02040802050405020203" pitchFamily="18" charset="0"/>
              <a:buAutoNum type="arabicPeriod"/>
              <a:defRPr/>
            </a:pPr>
            <a:r>
              <a:rPr lang="en-US" dirty="0"/>
              <a:t>Students should receive information about </a:t>
            </a:r>
            <a:r>
              <a:rPr lang="en-US" dirty="0">
                <a:solidFill>
                  <a:srgbClr val="FFFF99"/>
                </a:solidFill>
              </a:rPr>
              <a:t>how and when to disclose </a:t>
            </a:r>
            <a:r>
              <a:rPr lang="en-US" dirty="0"/>
              <a:t>a disability</a:t>
            </a:r>
          </a:p>
          <a:p>
            <a:pPr marL="811213" lvl="1" indent="-457200">
              <a:lnSpc>
                <a:spcPct val="124000"/>
              </a:lnSpc>
              <a:buFont typeface="Georgia Bold" panose="02040802050405020203" pitchFamily="18" charset="0"/>
              <a:buAutoNum type="arabicPeriod"/>
              <a:defRPr/>
            </a:pPr>
            <a:r>
              <a:rPr lang="en-US" dirty="0"/>
              <a:t>Students should </a:t>
            </a:r>
            <a:r>
              <a:rPr lang="en-US" dirty="0">
                <a:solidFill>
                  <a:srgbClr val="FFFF99"/>
                </a:solidFill>
              </a:rPr>
              <a:t>receive information on workplace accommodation </a:t>
            </a:r>
            <a:r>
              <a:rPr lang="en-US" dirty="0"/>
              <a:t>resources</a:t>
            </a:r>
          </a:p>
          <a:p>
            <a:pPr marL="354013" lvl="1" indent="0">
              <a:lnSpc>
                <a:spcPct val="124000"/>
              </a:lnSpc>
              <a:buNone/>
              <a:defRPr/>
            </a:pPr>
            <a:endParaRPr lang="en-US" dirty="0"/>
          </a:p>
          <a:p>
            <a:pPr marL="354013" lvl="1" indent="0">
              <a:lnSpc>
                <a:spcPct val="124000"/>
              </a:lnSpc>
              <a:buNone/>
              <a:defRPr/>
            </a:pPr>
            <a:r>
              <a:rPr lang="en-US" dirty="0"/>
              <a:t>Job Corps Career Transition Resources and Readiness (CTR) Guide = </a:t>
            </a:r>
            <a:r>
              <a:rPr lang="en-US" sz="1800" u="sng" dirty="0">
                <a:solidFill>
                  <a:srgbClr val="0000FF"/>
                </a:solidFill>
                <a:effectLst/>
                <a:latin typeface="Calibri" panose="020F0502020204030204" pitchFamily="34" charset="0"/>
                <a:ea typeface="Calibri" panose="020F0502020204030204" pitchFamily="34" charset="0"/>
                <a:hlinkClick r:id="rId3"/>
              </a:rPr>
              <a:t>https://supportservices.jobcorps.gov/disability/Pages/Transition%20Resources.aspx</a:t>
            </a:r>
            <a:endParaRPr lang="en-US" dirty="0"/>
          </a:p>
        </p:txBody>
      </p:sp>
      <p:sp>
        <p:nvSpPr>
          <p:cNvPr id="4" name="Slide Number Placeholder 3">
            <a:extLst>
              <a:ext uri="{FF2B5EF4-FFF2-40B4-BE49-F238E27FC236}">
                <a16:creationId xmlns:a16="http://schemas.microsoft.com/office/drawing/2014/main" id="{D0D59115-8E8A-4385-8050-F08A58995F0F}"/>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407176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21E9-8C94-409E-A753-91EECB2331BC}"/>
              </a:ext>
            </a:extLst>
          </p:cNvPr>
          <p:cNvSpPr>
            <a:spLocks noGrp="1"/>
          </p:cNvSpPr>
          <p:nvPr>
            <p:ph type="title"/>
          </p:nvPr>
        </p:nvSpPr>
        <p:spPr/>
        <p:txBody>
          <a:bodyPr/>
          <a:lstStyle/>
          <a:p>
            <a:r>
              <a:rPr lang="en-US" dirty="0"/>
              <a:t>Disclosure Decisions to Get the Job</a:t>
            </a:r>
            <a:br>
              <a:rPr lang="en-US" dirty="0"/>
            </a:br>
            <a:r>
              <a:rPr lang="en-US" sz="2400" dirty="0"/>
              <a:t>Virginia Commonwealth University</a:t>
            </a:r>
          </a:p>
        </p:txBody>
      </p:sp>
      <p:sp>
        <p:nvSpPr>
          <p:cNvPr id="4" name="Slide Number Placeholder 3">
            <a:extLst>
              <a:ext uri="{FF2B5EF4-FFF2-40B4-BE49-F238E27FC236}">
                <a16:creationId xmlns:a16="http://schemas.microsoft.com/office/drawing/2014/main" id="{643196B5-7560-4DAD-A8F8-9981A48A0588}"/>
              </a:ext>
            </a:extLst>
          </p:cNvPr>
          <p:cNvSpPr>
            <a:spLocks noGrp="1"/>
          </p:cNvSpPr>
          <p:nvPr>
            <p:ph type="sldNum" sz="quarter" idx="12"/>
          </p:nvPr>
        </p:nvSpPr>
        <p:spPr/>
        <p:txBody>
          <a:bodyPr/>
          <a:lstStyle/>
          <a:p>
            <a:fld id="{6D22F896-40B5-4ADD-8801-0D06FADFA095}" type="slidenum">
              <a:rPr lang="en-US" smtClean="0"/>
              <a:pPr/>
              <a:t>11</a:t>
            </a:fld>
            <a:endParaRPr lang="en-US" dirty="0"/>
          </a:p>
        </p:txBody>
      </p:sp>
      <p:pic>
        <p:nvPicPr>
          <p:cNvPr id="5" name="Picture 4">
            <a:extLst>
              <a:ext uri="{FF2B5EF4-FFF2-40B4-BE49-F238E27FC236}">
                <a16:creationId xmlns:a16="http://schemas.microsoft.com/office/drawing/2014/main" id="{3232CB3E-776F-4D2D-9D07-816CB13EE357}"/>
              </a:ext>
            </a:extLst>
          </p:cNvPr>
          <p:cNvPicPr>
            <a:picLocks noChangeAspect="1"/>
          </p:cNvPicPr>
          <p:nvPr/>
        </p:nvPicPr>
        <p:blipFill>
          <a:blip r:embed="rId3"/>
          <a:stretch>
            <a:fillRect/>
          </a:stretch>
        </p:blipFill>
        <p:spPr>
          <a:xfrm>
            <a:off x="967670" y="2325378"/>
            <a:ext cx="3077697" cy="3968468"/>
          </a:xfrm>
          <a:prstGeom prst="rect">
            <a:avLst/>
          </a:prstGeom>
        </p:spPr>
      </p:pic>
      <p:pic>
        <p:nvPicPr>
          <p:cNvPr id="6" name="Picture 5">
            <a:extLst>
              <a:ext uri="{FF2B5EF4-FFF2-40B4-BE49-F238E27FC236}">
                <a16:creationId xmlns:a16="http://schemas.microsoft.com/office/drawing/2014/main" id="{6AF15332-A0FC-4F1F-9263-3EC88C6DB4B5}"/>
              </a:ext>
            </a:extLst>
          </p:cNvPr>
          <p:cNvPicPr>
            <a:picLocks noChangeAspect="1"/>
          </p:cNvPicPr>
          <p:nvPr/>
        </p:nvPicPr>
        <p:blipFill>
          <a:blip r:embed="rId4"/>
          <a:stretch>
            <a:fillRect/>
          </a:stretch>
        </p:blipFill>
        <p:spPr>
          <a:xfrm>
            <a:off x="4429125" y="2325378"/>
            <a:ext cx="3188299" cy="3968469"/>
          </a:xfrm>
          <a:prstGeom prst="rect">
            <a:avLst/>
          </a:prstGeom>
        </p:spPr>
      </p:pic>
      <p:pic>
        <p:nvPicPr>
          <p:cNvPr id="8" name="Picture 7">
            <a:extLst>
              <a:ext uri="{FF2B5EF4-FFF2-40B4-BE49-F238E27FC236}">
                <a16:creationId xmlns:a16="http://schemas.microsoft.com/office/drawing/2014/main" id="{7A805E7D-3653-490E-ABEB-B4A1F0D55556}"/>
              </a:ext>
            </a:extLst>
          </p:cNvPr>
          <p:cNvPicPr>
            <a:picLocks noChangeAspect="1"/>
          </p:cNvPicPr>
          <p:nvPr/>
        </p:nvPicPr>
        <p:blipFill>
          <a:blip r:embed="rId5"/>
          <a:stretch>
            <a:fillRect/>
          </a:stretch>
        </p:blipFill>
        <p:spPr>
          <a:xfrm>
            <a:off x="8077740" y="2332291"/>
            <a:ext cx="3146590" cy="3971925"/>
          </a:xfrm>
          <a:prstGeom prst="rect">
            <a:avLst/>
          </a:prstGeom>
        </p:spPr>
      </p:pic>
      <p:sp>
        <p:nvSpPr>
          <p:cNvPr id="9" name="TextBox 8">
            <a:extLst>
              <a:ext uri="{FF2B5EF4-FFF2-40B4-BE49-F238E27FC236}">
                <a16:creationId xmlns:a16="http://schemas.microsoft.com/office/drawing/2014/main" id="{9CC69852-8109-4928-820D-0A7153384971}"/>
              </a:ext>
            </a:extLst>
          </p:cNvPr>
          <p:cNvSpPr txBox="1"/>
          <p:nvPr/>
        </p:nvSpPr>
        <p:spPr>
          <a:xfrm>
            <a:off x="1852824" y="6412789"/>
            <a:ext cx="7268853" cy="369332"/>
          </a:xfrm>
          <a:prstGeom prst="rect">
            <a:avLst/>
          </a:prstGeom>
          <a:noFill/>
        </p:spPr>
        <p:txBody>
          <a:bodyPr wrap="square" rtlCol="0">
            <a:spAutoFit/>
          </a:bodyPr>
          <a:lstStyle/>
          <a:p>
            <a:r>
              <a:rPr lang="en-US" dirty="0"/>
              <a:t>http://www.worksupport.com/documents/disclosure_decisions.pdf</a:t>
            </a:r>
          </a:p>
        </p:txBody>
      </p:sp>
    </p:spTree>
    <p:extLst>
      <p:ext uri="{BB962C8B-B14F-4D97-AF65-F5344CB8AC3E}">
        <p14:creationId xmlns:p14="http://schemas.microsoft.com/office/powerpoint/2010/main" val="848885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21E9-8C94-409E-A753-91EECB2331BC}"/>
              </a:ext>
            </a:extLst>
          </p:cNvPr>
          <p:cNvSpPr>
            <a:spLocks noGrp="1"/>
          </p:cNvSpPr>
          <p:nvPr>
            <p:ph type="title"/>
          </p:nvPr>
        </p:nvSpPr>
        <p:spPr/>
        <p:txBody>
          <a:bodyPr/>
          <a:lstStyle/>
          <a:p>
            <a:r>
              <a:rPr lang="en-US" dirty="0"/>
              <a:t>Do’s and Don’ts of Disclosure</a:t>
            </a:r>
            <a:br>
              <a:rPr lang="en-US" dirty="0"/>
            </a:br>
            <a:r>
              <a:rPr lang="en-US" sz="2400" dirty="0"/>
              <a:t>Job Accommodation Network</a:t>
            </a:r>
          </a:p>
        </p:txBody>
      </p:sp>
      <p:sp>
        <p:nvSpPr>
          <p:cNvPr id="4" name="Slide Number Placeholder 3">
            <a:extLst>
              <a:ext uri="{FF2B5EF4-FFF2-40B4-BE49-F238E27FC236}">
                <a16:creationId xmlns:a16="http://schemas.microsoft.com/office/drawing/2014/main" id="{643196B5-7560-4DAD-A8F8-9981A48A0588}"/>
              </a:ext>
            </a:extLst>
          </p:cNvPr>
          <p:cNvSpPr>
            <a:spLocks noGrp="1"/>
          </p:cNvSpPr>
          <p:nvPr>
            <p:ph type="sldNum" sz="quarter" idx="12"/>
          </p:nvPr>
        </p:nvSpPr>
        <p:spPr/>
        <p:txBody>
          <a:bodyPr/>
          <a:lstStyle/>
          <a:p>
            <a:fld id="{6D22F896-40B5-4ADD-8801-0D06FADFA095}" type="slidenum">
              <a:rPr lang="en-US" smtClean="0"/>
              <a:pPr/>
              <a:t>12</a:t>
            </a:fld>
            <a:endParaRPr lang="en-US" dirty="0"/>
          </a:p>
        </p:txBody>
      </p:sp>
      <p:sp>
        <p:nvSpPr>
          <p:cNvPr id="9" name="TextBox 8">
            <a:extLst>
              <a:ext uri="{FF2B5EF4-FFF2-40B4-BE49-F238E27FC236}">
                <a16:creationId xmlns:a16="http://schemas.microsoft.com/office/drawing/2014/main" id="{9CC69852-8109-4928-820D-0A7153384971}"/>
              </a:ext>
            </a:extLst>
          </p:cNvPr>
          <p:cNvSpPr txBox="1"/>
          <p:nvPr/>
        </p:nvSpPr>
        <p:spPr>
          <a:xfrm>
            <a:off x="2461573" y="6361737"/>
            <a:ext cx="7268853" cy="369332"/>
          </a:xfrm>
          <a:prstGeom prst="rect">
            <a:avLst/>
          </a:prstGeom>
          <a:noFill/>
        </p:spPr>
        <p:txBody>
          <a:bodyPr wrap="square" rtlCol="0">
            <a:spAutoFit/>
          </a:bodyPr>
          <a:lstStyle/>
          <a:p>
            <a:pPr algn="ctr"/>
            <a:r>
              <a:rPr lang="en-US" dirty="0"/>
              <a:t>http://askjan.org</a:t>
            </a:r>
          </a:p>
        </p:txBody>
      </p:sp>
      <p:pic>
        <p:nvPicPr>
          <p:cNvPr id="3" name="Picture 1" descr="Dos and Don'ts of Disclosure">
            <a:extLst>
              <a:ext uri="{FF2B5EF4-FFF2-40B4-BE49-F238E27FC236}">
                <a16:creationId xmlns:a16="http://schemas.microsoft.com/office/drawing/2014/main" id="{231588C1-B5F5-4F46-8780-0C8E677E11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734" y="2081323"/>
            <a:ext cx="3298516" cy="426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E27F73C-B135-42CD-8EE5-5285CF603806}"/>
              </a:ext>
            </a:extLst>
          </p:cNvPr>
          <p:cNvPicPr>
            <a:picLocks noChangeAspect="1"/>
          </p:cNvPicPr>
          <p:nvPr/>
        </p:nvPicPr>
        <p:blipFill>
          <a:blip r:embed="rId4"/>
          <a:stretch>
            <a:fillRect/>
          </a:stretch>
        </p:blipFill>
        <p:spPr>
          <a:xfrm>
            <a:off x="5838535" y="2081323"/>
            <a:ext cx="4784420" cy="4217923"/>
          </a:xfrm>
          <a:prstGeom prst="rect">
            <a:avLst/>
          </a:prstGeom>
        </p:spPr>
      </p:pic>
    </p:spTree>
    <p:extLst>
      <p:ext uri="{BB962C8B-B14F-4D97-AF65-F5344CB8AC3E}">
        <p14:creationId xmlns:p14="http://schemas.microsoft.com/office/powerpoint/2010/main" val="132092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E1304-3499-E049-9C10-37CF64343292}"/>
              </a:ext>
            </a:extLst>
          </p:cNvPr>
          <p:cNvSpPr>
            <a:spLocks noGrp="1"/>
          </p:cNvSpPr>
          <p:nvPr>
            <p:ph type="title"/>
          </p:nvPr>
        </p:nvSpPr>
        <p:spPr/>
        <p:txBody>
          <a:bodyPr/>
          <a:lstStyle/>
          <a:p>
            <a:r>
              <a:rPr lang="en-US" dirty="0"/>
              <a:t>Preparing Students with Autism for Job Interviews</a:t>
            </a:r>
          </a:p>
        </p:txBody>
      </p:sp>
      <p:sp>
        <p:nvSpPr>
          <p:cNvPr id="3" name="Content Placeholder 2">
            <a:extLst>
              <a:ext uri="{FF2B5EF4-FFF2-40B4-BE49-F238E27FC236}">
                <a16:creationId xmlns:a16="http://schemas.microsoft.com/office/drawing/2014/main" id="{E6C4D49E-AD9F-5C49-A4D1-16D9DCB6DC06}"/>
              </a:ext>
            </a:extLst>
          </p:cNvPr>
          <p:cNvSpPr>
            <a:spLocks noGrp="1"/>
          </p:cNvSpPr>
          <p:nvPr>
            <p:ph idx="1"/>
          </p:nvPr>
        </p:nvSpPr>
        <p:spPr/>
        <p:txBody>
          <a:bodyPr>
            <a:normAutofit/>
          </a:bodyPr>
          <a:lstStyle/>
          <a:p>
            <a:r>
              <a:rPr lang="en-US" sz="2800" dirty="0"/>
              <a:t>Interviewers have a very specific set of things they look for and judge candidates on.</a:t>
            </a:r>
          </a:p>
          <a:p>
            <a:r>
              <a:rPr lang="en-US" sz="2800" dirty="0"/>
              <a:t>Autistic behaviors can be misinterpreted as not trustworthy or distracting</a:t>
            </a:r>
          </a:p>
          <a:p>
            <a:r>
              <a:rPr lang="en-US" sz="2800" dirty="0"/>
              <a:t>Open-ended questions are difficult to gauge </a:t>
            </a:r>
          </a:p>
          <a:p>
            <a:r>
              <a:rPr lang="en-US" sz="2800" dirty="0"/>
              <a:t>Skills-based interviews vs. question-based interviews</a:t>
            </a:r>
          </a:p>
        </p:txBody>
      </p:sp>
      <p:sp>
        <p:nvSpPr>
          <p:cNvPr id="4" name="Slide Number Placeholder 3">
            <a:extLst>
              <a:ext uri="{FF2B5EF4-FFF2-40B4-BE49-F238E27FC236}">
                <a16:creationId xmlns:a16="http://schemas.microsoft.com/office/drawing/2014/main" id="{E142863D-9DFE-400B-9C3D-07EF09F3170C}"/>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2612499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E1304-3499-E049-9C10-37CF64343292}"/>
              </a:ext>
            </a:extLst>
          </p:cNvPr>
          <p:cNvSpPr>
            <a:spLocks noGrp="1"/>
          </p:cNvSpPr>
          <p:nvPr>
            <p:ph type="title"/>
          </p:nvPr>
        </p:nvSpPr>
        <p:spPr/>
        <p:txBody>
          <a:bodyPr/>
          <a:lstStyle/>
          <a:p>
            <a:r>
              <a:rPr lang="en-US" dirty="0"/>
              <a:t>Preparing Students with Autism for Job Interviews</a:t>
            </a:r>
          </a:p>
        </p:txBody>
      </p:sp>
      <p:sp>
        <p:nvSpPr>
          <p:cNvPr id="3" name="Content Placeholder 2">
            <a:extLst>
              <a:ext uri="{FF2B5EF4-FFF2-40B4-BE49-F238E27FC236}">
                <a16:creationId xmlns:a16="http://schemas.microsoft.com/office/drawing/2014/main" id="{E6C4D49E-AD9F-5C49-A4D1-16D9DCB6DC06}"/>
              </a:ext>
            </a:extLst>
          </p:cNvPr>
          <p:cNvSpPr>
            <a:spLocks noGrp="1"/>
          </p:cNvSpPr>
          <p:nvPr>
            <p:ph idx="1"/>
          </p:nvPr>
        </p:nvSpPr>
        <p:spPr>
          <a:xfrm>
            <a:off x="680321" y="2053094"/>
            <a:ext cx="9777472" cy="3527899"/>
          </a:xfrm>
        </p:spPr>
        <p:txBody>
          <a:bodyPr>
            <a:normAutofit/>
          </a:bodyPr>
          <a:lstStyle/>
          <a:p>
            <a:pPr marL="0" indent="0">
              <a:buNone/>
            </a:pPr>
            <a:r>
              <a:rPr lang="en-US" sz="2800" dirty="0">
                <a:solidFill>
                  <a:srgbClr val="FFFF99"/>
                </a:solidFill>
              </a:rPr>
              <a:t>Job Accommodation Network Accommodation Ideas:</a:t>
            </a:r>
          </a:p>
          <a:p>
            <a:r>
              <a:rPr lang="en-US" dirty="0"/>
              <a:t>Requesting fewer interviewers</a:t>
            </a:r>
          </a:p>
          <a:p>
            <a:r>
              <a:rPr lang="en-US" dirty="0"/>
              <a:t>Requesting that the first interview be conducted by phone</a:t>
            </a:r>
          </a:p>
          <a:p>
            <a:r>
              <a:rPr lang="en-US" dirty="0"/>
              <a:t>Requesting a copy of the interview questions to be provided in advance</a:t>
            </a:r>
          </a:p>
          <a:p>
            <a:r>
              <a:rPr lang="en-US" dirty="0"/>
              <a:t>Requesting that the interview occur at a specific time of day can also be an accommodation. </a:t>
            </a:r>
          </a:p>
        </p:txBody>
      </p:sp>
      <p:sp>
        <p:nvSpPr>
          <p:cNvPr id="4" name="Slide Number Placeholder 3">
            <a:extLst>
              <a:ext uri="{FF2B5EF4-FFF2-40B4-BE49-F238E27FC236}">
                <a16:creationId xmlns:a16="http://schemas.microsoft.com/office/drawing/2014/main" id="{E142863D-9DFE-400B-9C3D-07EF09F3170C}"/>
              </a:ext>
            </a:extLst>
          </p:cNvPr>
          <p:cNvSpPr>
            <a:spLocks noGrp="1"/>
          </p:cNvSpPr>
          <p:nvPr>
            <p:ph type="sldNum" sz="quarter" idx="12"/>
          </p:nvPr>
        </p:nvSpPr>
        <p:spPr/>
        <p:txBody>
          <a:bodyPr/>
          <a:lstStyle/>
          <a:p>
            <a:fld id="{6D22F896-40B5-4ADD-8801-0D06FADFA095}" type="slidenum">
              <a:rPr lang="en-US" smtClean="0"/>
              <a:t>14</a:t>
            </a:fld>
            <a:endParaRPr lang="en-US" dirty="0"/>
          </a:p>
        </p:txBody>
      </p:sp>
      <p:sp>
        <p:nvSpPr>
          <p:cNvPr id="5" name="TextBox 4">
            <a:extLst>
              <a:ext uri="{FF2B5EF4-FFF2-40B4-BE49-F238E27FC236}">
                <a16:creationId xmlns:a16="http://schemas.microsoft.com/office/drawing/2014/main" id="{86668744-17CE-4850-90C0-88653DC66FD4}"/>
              </a:ext>
            </a:extLst>
          </p:cNvPr>
          <p:cNvSpPr txBox="1"/>
          <p:nvPr/>
        </p:nvSpPr>
        <p:spPr>
          <a:xfrm>
            <a:off x="966952" y="5888770"/>
            <a:ext cx="9879724" cy="307777"/>
          </a:xfrm>
          <a:prstGeom prst="rect">
            <a:avLst/>
          </a:prstGeom>
          <a:noFill/>
        </p:spPr>
        <p:txBody>
          <a:bodyPr wrap="square" rtlCol="0">
            <a:spAutoFit/>
          </a:bodyPr>
          <a:lstStyle/>
          <a:p>
            <a:pPr algn="ctr"/>
            <a:r>
              <a:rPr lang="en-US" sz="1400" dirty="0"/>
              <a:t>https://askjan.org/publications/consultants-corner/vol10iss01.cfm?csSearch=2890279_1#spy-scroll-heading-1</a:t>
            </a:r>
          </a:p>
        </p:txBody>
      </p:sp>
    </p:spTree>
    <p:extLst>
      <p:ext uri="{BB962C8B-B14F-4D97-AF65-F5344CB8AC3E}">
        <p14:creationId xmlns:p14="http://schemas.microsoft.com/office/powerpoint/2010/main" val="752308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EC4A9-1A0C-7B45-8E56-30CD54F35937}"/>
              </a:ext>
            </a:extLst>
          </p:cNvPr>
          <p:cNvSpPr>
            <a:spLocks noGrp="1"/>
          </p:cNvSpPr>
          <p:nvPr>
            <p:ph type="title"/>
          </p:nvPr>
        </p:nvSpPr>
        <p:spPr/>
        <p:txBody>
          <a:bodyPr/>
          <a:lstStyle/>
          <a:p>
            <a:r>
              <a:rPr lang="en-US" dirty="0"/>
              <a:t>Unpacking “Openly Autistic”</a:t>
            </a:r>
          </a:p>
        </p:txBody>
      </p:sp>
      <p:sp>
        <p:nvSpPr>
          <p:cNvPr id="3" name="Content Placeholder 2">
            <a:extLst>
              <a:ext uri="{FF2B5EF4-FFF2-40B4-BE49-F238E27FC236}">
                <a16:creationId xmlns:a16="http://schemas.microsoft.com/office/drawing/2014/main" id="{8B4F9BA9-0D77-1248-9207-8B34F8BC2C3E}"/>
              </a:ext>
            </a:extLst>
          </p:cNvPr>
          <p:cNvSpPr>
            <a:spLocks noGrp="1"/>
          </p:cNvSpPr>
          <p:nvPr>
            <p:ph idx="1"/>
          </p:nvPr>
        </p:nvSpPr>
        <p:spPr>
          <a:xfrm>
            <a:off x="880738" y="3088435"/>
            <a:ext cx="9613861" cy="2051124"/>
          </a:xfrm>
        </p:spPr>
        <p:txBody>
          <a:bodyPr>
            <a:normAutofit/>
          </a:bodyPr>
          <a:lstStyle/>
          <a:p>
            <a:pPr marL="0" indent="0" algn="ctr">
              <a:buNone/>
            </a:pPr>
            <a:r>
              <a:rPr lang="en-US" sz="3200" dirty="0"/>
              <a:t>“To me, being 'openly autistic’ means not having to hide or mask my autism; it is the freedom to be exactly who I am.” </a:t>
            </a:r>
          </a:p>
        </p:txBody>
      </p:sp>
      <p:sp>
        <p:nvSpPr>
          <p:cNvPr id="4" name="TextBox 3">
            <a:extLst>
              <a:ext uri="{FF2B5EF4-FFF2-40B4-BE49-F238E27FC236}">
                <a16:creationId xmlns:a16="http://schemas.microsoft.com/office/drawing/2014/main" id="{B2B0F4BC-10F9-0442-954E-3F160941F898}"/>
              </a:ext>
            </a:extLst>
          </p:cNvPr>
          <p:cNvSpPr txBox="1"/>
          <p:nvPr/>
        </p:nvSpPr>
        <p:spPr>
          <a:xfrm>
            <a:off x="5260768" y="6549251"/>
            <a:ext cx="11123221" cy="276999"/>
          </a:xfrm>
          <a:prstGeom prst="rect">
            <a:avLst/>
          </a:prstGeom>
          <a:noFill/>
        </p:spPr>
        <p:txBody>
          <a:bodyPr wrap="square" rtlCol="0">
            <a:spAutoFit/>
          </a:bodyPr>
          <a:lstStyle/>
          <a:p>
            <a:r>
              <a:rPr lang="en-US" sz="1200" dirty="0"/>
              <a:t>Source: Haley Moss, I’m Florida’s First Openly Autistic Attorney: Here’s What That Means (HuffPost)</a:t>
            </a:r>
          </a:p>
        </p:txBody>
      </p:sp>
      <p:sp>
        <p:nvSpPr>
          <p:cNvPr id="5" name="Slide Number Placeholder 4">
            <a:extLst>
              <a:ext uri="{FF2B5EF4-FFF2-40B4-BE49-F238E27FC236}">
                <a16:creationId xmlns:a16="http://schemas.microsoft.com/office/drawing/2014/main" id="{281C1854-8206-4CCC-A485-23A16AFD4083}"/>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079913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BEF5-E4BF-FD43-B9B6-89B498969CC9}"/>
              </a:ext>
            </a:extLst>
          </p:cNvPr>
          <p:cNvSpPr>
            <a:spLocks noGrp="1"/>
          </p:cNvSpPr>
          <p:nvPr>
            <p:ph type="title"/>
          </p:nvPr>
        </p:nvSpPr>
        <p:spPr>
          <a:xfrm>
            <a:off x="680321" y="753228"/>
            <a:ext cx="9613861" cy="1080938"/>
          </a:xfrm>
        </p:spPr>
        <p:txBody>
          <a:bodyPr>
            <a:normAutofit/>
          </a:bodyPr>
          <a:lstStyle/>
          <a:p>
            <a:r>
              <a:rPr lang="en-US" dirty="0"/>
              <a:t>Accessibility and Accommodations</a:t>
            </a:r>
          </a:p>
        </p:txBody>
      </p:sp>
      <p:sp>
        <p:nvSpPr>
          <p:cNvPr id="3" name="Content Placeholder 2">
            <a:extLst>
              <a:ext uri="{FF2B5EF4-FFF2-40B4-BE49-F238E27FC236}">
                <a16:creationId xmlns:a16="http://schemas.microsoft.com/office/drawing/2014/main" id="{C5D7E41A-4D50-2549-ACF3-031F5F9ED15C}"/>
              </a:ext>
            </a:extLst>
          </p:cNvPr>
          <p:cNvSpPr>
            <a:spLocks noGrp="1"/>
          </p:cNvSpPr>
          <p:nvPr>
            <p:ph idx="1"/>
          </p:nvPr>
        </p:nvSpPr>
        <p:spPr>
          <a:xfrm>
            <a:off x="680322" y="2336872"/>
            <a:ext cx="6093011" cy="4317927"/>
          </a:xfrm>
        </p:spPr>
        <p:txBody>
          <a:bodyPr>
            <a:noAutofit/>
          </a:bodyPr>
          <a:lstStyle/>
          <a:p>
            <a:r>
              <a:rPr lang="en-US" dirty="0"/>
              <a:t>Employers think a lot of accommodations would cause undue hardship</a:t>
            </a:r>
          </a:p>
          <a:p>
            <a:r>
              <a:rPr lang="en-US" dirty="0"/>
              <a:t>Accommodations generally cost $500 or less (Job Accommodation Network)</a:t>
            </a:r>
          </a:p>
          <a:p>
            <a:r>
              <a:rPr lang="en-US" dirty="0"/>
              <a:t>What do accommodations look like for autistic people? </a:t>
            </a:r>
          </a:p>
          <a:p>
            <a:r>
              <a:rPr lang="en-US" dirty="0"/>
              <a:t>How to go about getting accommodations</a:t>
            </a:r>
          </a:p>
        </p:txBody>
      </p:sp>
      <p:pic>
        <p:nvPicPr>
          <p:cNvPr id="4" name="Picture 3" descr="Yellow background of an image with a cartoon woman smiling with headphones on surrounded by music notes contrasted with a man with no headphones, also smiling.">
            <a:extLst>
              <a:ext uri="{FF2B5EF4-FFF2-40B4-BE49-F238E27FC236}">
                <a16:creationId xmlns:a16="http://schemas.microsoft.com/office/drawing/2014/main" id="{C0BFA992-5DCF-AD45-8BEA-68875A15B9B9}"/>
              </a:ext>
            </a:extLst>
          </p:cNvPr>
          <p:cNvPicPr>
            <a:picLocks noChangeAspect="1"/>
          </p:cNvPicPr>
          <p:nvPr/>
        </p:nvPicPr>
        <p:blipFill>
          <a:blip r:embed="rId3"/>
          <a:stretch>
            <a:fillRect/>
          </a:stretch>
        </p:blipFill>
        <p:spPr>
          <a:xfrm>
            <a:off x="7313496" y="2707125"/>
            <a:ext cx="4198182" cy="2892080"/>
          </a:xfrm>
          <a:prstGeom prst="rect">
            <a:avLst/>
          </a:prstGeom>
          <a:ln>
            <a:noFill/>
          </a:ln>
          <a:effectLst>
            <a:outerShdw blurRad="76200" dist="63500" dir="5040000" algn="tl" rotWithShape="0">
              <a:srgbClr val="000000">
                <a:alpha val="41000"/>
              </a:srgbClr>
            </a:outerShdw>
          </a:effectLst>
        </p:spPr>
      </p:pic>
      <p:sp>
        <p:nvSpPr>
          <p:cNvPr id="5" name="Slide Number Placeholder 4">
            <a:extLst>
              <a:ext uri="{FF2B5EF4-FFF2-40B4-BE49-F238E27FC236}">
                <a16:creationId xmlns:a16="http://schemas.microsoft.com/office/drawing/2014/main" id="{08CFD7E2-7492-429E-A5F2-1DDCCC35330D}"/>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4106259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52860A-75C7-D24F-9DCD-7D875B0C34BD}"/>
              </a:ext>
            </a:extLst>
          </p:cNvPr>
          <p:cNvSpPr>
            <a:spLocks noGrp="1"/>
          </p:cNvSpPr>
          <p:nvPr>
            <p:ph type="ctrTitle"/>
          </p:nvPr>
        </p:nvSpPr>
        <p:spPr>
          <a:xfrm>
            <a:off x="680322" y="2842351"/>
            <a:ext cx="8144134" cy="1264427"/>
          </a:xfrm>
        </p:spPr>
        <p:txBody>
          <a:bodyPr/>
          <a:lstStyle/>
          <a:p>
            <a:pPr algn="ctr"/>
            <a:r>
              <a:rPr lang="en-US" sz="4800" dirty="0"/>
              <a:t>The Workplace Shift Towards Self-Advocacy</a:t>
            </a:r>
          </a:p>
        </p:txBody>
      </p:sp>
    </p:spTree>
    <p:extLst>
      <p:ext uri="{BB962C8B-B14F-4D97-AF65-F5344CB8AC3E}">
        <p14:creationId xmlns:p14="http://schemas.microsoft.com/office/powerpoint/2010/main" val="3454661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5DE14-72F0-6540-9D32-D54C7A6986D8}"/>
              </a:ext>
            </a:extLst>
          </p:cNvPr>
          <p:cNvSpPr>
            <a:spLocks noGrp="1"/>
          </p:cNvSpPr>
          <p:nvPr>
            <p:ph type="title"/>
          </p:nvPr>
        </p:nvSpPr>
        <p:spPr/>
        <p:txBody>
          <a:bodyPr/>
          <a:lstStyle/>
          <a:p>
            <a:r>
              <a:rPr lang="en-US" dirty="0"/>
              <a:t>What is Self-Advocacy?</a:t>
            </a:r>
          </a:p>
        </p:txBody>
      </p:sp>
      <p:sp>
        <p:nvSpPr>
          <p:cNvPr id="3" name="Content Placeholder 2">
            <a:extLst>
              <a:ext uri="{FF2B5EF4-FFF2-40B4-BE49-F238E27FC236}">
                <a16:creationId xmlns:a16="http://schemas.microsoft.com/office/drawing/2014/main" id="{D6487796-3113-3B4C-BDB7-EAC936D54BEC}"/>
              </a:ext>
            </a:extLst>
          </p:cNvPr>
          <p:cNvSpPr>
            <a:spLocks noGrp="1"/>
          </p:cNvSpPr>
          <p:nvPr>
            <p:ph idx="1"/>
          </p:nvPr>
        </p:nvSpPr>
        <p:spPr/>
        <p:txBody>
          <a:bodyPr>
            <a:normAutofit fontScale="92500"/>
          </a:bodyPr>
          <a:lstStyle/>
          <a:p>
            <a:r>
              <a:rPr lang="en-US" sz="2600" dirty="0"/>
              <a:t>Self-advocacy is both a set of skills and a movement</a:t>
            </a:r>
          </a:p>
          <a:p>
            <a:r>
              <a:rPr lang="en-US" sz="2600" dirty="0"/>
              <a:t>Self-advocacy skills empower people with disabilities to make choices that affect their daily lives and allow for greater independence</a:t>
            </a:r>
          </a:p>
          <a:p>
            <a:r>
              <a:rPr lang="en-US" sz="2600" dirty="0"/>
              <a:t>“Self-advocacy – as a personal and political philosophy – is a movement primarily of and by [people with disabilities] who are making their own decisions, speaking for themselves and for others with disabilities, and taking control over their lives.</a:t>
            </a:r>
          </a:p>
        </p:txBody>
      </p:sp>
      <p:sp>
        <p:nvSpPr>
          <p:cNvPr id="4" name="Slide Number Placeholder 3">
            <a:extLst>
              <a:ext uri="{FF2B5EF4-FFF2-40B4-BE49-F238E27FC236}">
                <a16:creationId xmlns:a16="http://schemas.microsoft.com/office/drawing/2014/main" id="{65A9EACF-D0DF-4272-B2AD-38146B53C509}"/>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81420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8EA5A4F-DFF0-7541-A87F-25EAED82FA12}"/>
              </a:ext>
            </a:extLst>
          </p:cNvPr>
          <p:cNvSpPr>
            <a:spLocks noGrp="1"/>
          </p:cNvSpPr>
          <p:nvPr>
            <p:ph type="title"/>
          </p:nvPr>
        </p:nvSpPr>
        <p:spPr/>
        <p:txBody>
          <a:bodyPr>
            <a:normAutofit/>
          </a:bodyPr>
          <a:lstStyle/>
          <a:p>
            <a:r>
              <a:rPr lang="en-US" dirty="0"/>
              <a:t>I’m Not a Self-Advocate. </a:t>
            </a:r>
            <a:br>
              <a:rPr lang="en-US" dirty="0"/>
            </a:br>
            <a:r>
              <a:rPr lang="en-US" dirty="0"/>
              <a:t>What Can I Do?</a:t>
            </a:r>
          </a:p>
        </p:txBody>
      </p:sp>
      <p:sp>
        <p:nvSpPr>
          <p:cNvPr id="10" name="Content Placeholder 2">
            <a:extLst>
              <a:ext uri="{FF2B5EF4-FFF2-40B4-BE49-F238E27FC236}">
                <a16:creationId xmlns:a16="http://schemas.microsoft.com/office/drawing/2014/main" id="{9E5B00C2-D0F5-0E4C-9064-7D2C6F99C921}"/>
              </a:ext>
            </a:extLst>
          </p:cNvPr>
          <p:cNvSpPr>
            <a:spLocks noGrp="1"/>
          </p:cNvSpPr>
          <p:nvPr>
            <p:ph idx="1"/>
          </p:nvPr>
        </p:nvSpPr>
        <p:spPr>
          <a:xfrm>
            <a:off x="1136166" y="2273556"/>
            <a:ext cx="8873836" cy="4351338"/>
          </a:xfrm>
        </p:spPr>
        <p:txBody>
          <a:bodyPr>
            <a:normAutofit/>
          </a:bodyPr>
          <a:lstStyle/>
          <a:p>
            <a:r>
              <a:rPr lang="en-US" sz="2600" dirty="0"/>
              <a:t>Teachers, professionals, and employers can also encourage self-advocacy in respective settings</a:t>
            </a:r>
          </a:p>
          <a:p>
            <a:r>
              <a:rPr lang="en-US" sz="2600" dirty="0"/>
              <a:t>Can be as simple as a someone saying, “I don’t feel comfortable” and respecting boundaries</a:t>
            </a:r>
          </a:p>
          <a:p>
            <a:r>
              <a:rPr lang="en-US" sz="2600" dirty="0"/>
              <a:t>At work, it can be learning someone’s needs: “I need to take a break.” </a:t>
            </a:r>
          </a:p>
          <a:p>
            <a:r>
              <a:rPr lang="en-US" sz="2600" dirty="0"/>
              <a:t>In school, can apply to all students</a:t>
            </a:r>
          </a:p>
          <a:p>
            <a:pPr lvl="1"/>
            <a:r>
              <a:rPr lang="en-US" sz="2600" dirty="0"/>
              <a:t>“I Wish My Teacher Knew…” hashtag and conversation </a:t>
            </a:r>
          </a:p>
        </p:txBody>
      </p:sp>
      <p:sp>
        <p:nvSpPr>
          <p:cNvPr id="2" name="Slide Number Placeholder 1">
            <a:extLst>
              <a:ext uri="{FF2B5EF4-FFF2-40B4-BE49-F238E27FC236}">
                <a16:creationId xmlns:a16="http://schemas.microsoft.com/office/drawing/2014/main" id="{A2F4212F-662A-4568-93DD-D3EB52D8F7F2}"/>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1140763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3BA81-23F5-A64D-B8FF-47DE7812EE4C}"/>
              </a:ext>
            </a:extLst>
          </p:cNvPr>
          <p:cNvSpPr>
            <a:spLocks noGrp="1"/>
          </p:cNvSpPr>
          <p:nvPr>
            <p:ph type="title"/>
          </p:nvPr>
        </p:nvSpPr>
        <p:spPr/>
        <p:txBody>
          <a:bodyPr/>
          <a:lstStyle/>
          <a:p>
            <a:r>
              <a:rPr lang="en-US" dirty="0"/>
              <a:t>A Note on Accessibility</a:t>
            </a:r>
          </a:p>
        </p:txBody>
      </p:sp>
      <p:sp>
        <p:nvSpPr>
          <p:cNvPr id="3" name="Content Placeholder 2">
            <a:extLst>
              <a:ext uri="{FF2B5EF4-FFF2-40B4-BE49-F238E27FC236}">
                <a16:creationId xmlns:a16="http://schemas.microsoft.com/office/drawing/2014/main" id="{08354912-1DA1-374C-8BD7-431151128C99}"/>
              </a:ext>
            </a:extLst>
          </p:cNvPr>
          <p:cNvSpPr>
            <a:spLocks noGrp="1"/>
          </p:cNvSpPr>
          <p:nvPr>
            <p:ph idx="1"/>
          </p:nvPr>
        </p:nvSpPr>
        <p:spPr>
          <a:xfrm>
            <a:off x="680321" y="2618181"/>
            <a:ext cx="9613861" cy="3599316"/>
          </a:xfrm>
        </p:spPr>
        <p:txBody>
          <a:bodyPr>
            <a:normAutofit fontScale="85000" lnSpcReduction="20000"/>
          </a:bodyPr>
          <a:lstStyle/>
          <a:p>
            <a:pPr marL="0" indent="0" algn="ctr">
              <a:buNone/>
            </a:pPr>
            <a:r>
              <a:rPr lang="en-US" sz="2800" dirty="0"/>
              <a:t>This session strives to be as inclusive as possible! </a:t>
            </a:r>
          </a:p>
          <a:p>
            <a:pPr marL="0" indent="0" algn="ctr">
              <a:buNone/>
            </a:pPr>
            <a:r>
              <a:rPr lang="en-US" sz="2800" dirty="0"/>
              <a:t>No one person can grant or gatekeep access. Access is something we create together. </a:t>
            </a:r>
          </a:p>
          <a:p>
            <a:pPr marL="0" indent="0" algn="ctr">
              <a:buNone/>
            </a:pPr>
            <a:r>
              <a:rPr lang="en-US" sz="2800" dirty="0"/>
              <a:t>If you need to take a break, answer phone calls, stand up, twiddle your fingers, stim, or feel overwhelmed – this is a no judgment zone! Go for it! </a:t>
            </a:r>
          </a:p>
          <a:p>
            <a:pPr marL="0" indent="0" algn="ctr">
              <a:buNone/>
            </a:pPr>
            <a:br>
              <a:rPr lang="en-US" sz="2800" dirty="0">
                <a:sym typeface="Wingdings" pitchFamily="2" charset="2"/>
              </a:rPr>
            </a:br>
            <a:r>
              <a:rPr lang="en-US" sz="2800" dirty="0">
                <a:sym typeface="Wingdings" pitchFamily="2" charset="2"/>
              </a:rPr>
              <a:t>Copies of these slides to follow along have alt text on images and should also be accessible for screen readers.  </a:t>
            </a:r>
            <a:endParaRPr lang="en-US" sz="2800" dirty="0"/>
          </a:p>
          <a:p>
            <a:endParaRPr lang="en-US" dirty="0"/>
          </a:p>
          <a:p>
            <a:endParaRPr lang="en-US" dirty="0"/>
          </a:p>
        </p:txBody>
      </p:sp>
      <p:sp>
        <p:nvSpPr>
          <p:cNvPr id="4" name="Slide Number Placeholder 3">
            <a:extLst>
              <a:ext uri="{FF2B5EF4-FFF2-40B4-BE49-F238E27FC236}">
                <a16:creationId xmlns:a16="http://schemas.microsoft.com/office/drawing/2014/main" id="{9FD26733-3D30-4932-99EF-9037743F0639}"/>
              </a:ext>
            </a:extLst>
          </p:cNvPr>
          <p:cNvSpPr>
            <a:spLocks noGrp="1"/>
          </p:cNvSpPr>
          <p:nvPr>
            <p:ph type="sldNum" sz="quarter" idx="12"/>
          </p:nvPr>
        </p:nvSpPr>
        <p:spPr/>
        <p:txBody>
          <a:bodyPr/>
          <a:lstStyle/>
          <a:p>
            <a:pPr marL="400050"/>
            <a:fld id="{6D22F896-40B5-4ADD-8801-0D06FADFA095}" type="slidenum">
              <a:rPr lang="en-US" smtClean="0"/>
              <a:pPr marL="400050"/>
              <a:t>2</a:t>
            </a:fld>
            <a:endParaRPr lang="en-US" dirty="0"/>
          </a:p>
        </p:txBody>
      </p:sp>
    </p:spTree>
    <p:extLst>
      <p:ext uri="{BB962C8B-B14F-4D97-AF65-F5344CB8AC3E}">
        <p14:creationId xmlns:p14="http://schemas.microsoft.com/office/powerpoint/2010/main" val="1821284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4F9D1-C565-2A41-AC34-F80CFC80B7C2}"/>
              </a:ext>
            </a:extLst>
          </p:cNvPr>
          <p:cNvSpPr>
            <a:spLocks noGrp="1"/>
          </p:cNvSpPr>
          <p:nvPr>
            <p:ph type="title"/>
          </p:nvPr>
        </p:nvSpPr>
        <p:spPr/>
        <p:txBody>
          <a:bodyPr/>
          <a:lstStyle/>
          <a:p>
            <a:r>
              <a:rPr lang="en-US" dirty="0"/>
              <a:t>Disclosing and Requesting Accommodations as Self-Advocacy</a:t>
            </a:r>
          </a:p>
        </p:txBody>
      </p:sp>
      <p:sp>
        <p:nvSpPr>
          <p:cNvPr id="3" name="Content Placeholder 2">
            <a:extLst>
              <a:ext uri="{FF2B5EF4-FFF2-40B4-BE49-F238E27FC236}">
                <a16:creationId xmlns:a16="http://schemas.microsoft.com/office/drawing/2014/main" id="{C20527CB-CFB5-E14D-AC38-3FE95777C45D}"/>
              </a:ext>
            </a:extLst>
          </p:cNvPr>
          <p:cNvSpPr>
            <a:spLocks noGrp="1"/>
          </p:cNvSpPr>
          <p:nvPr>
            <p:ph idx="1"/>
          </p:nvPr>
        </p:nvSpPr>
        <p:spPr/>
        <p:txBody>
          <a:bodyPr>
            <a:normAutofit/>
          </a:bodyPr>
          <a:lstStyle/>
          <a:p>
            <a:r>
              <a:rPr lang="en-US" sz="2600" dirty="0"/>
              <a:t>Frame accommodations as a conversation to empower both employers and employees</a:t>
            </a:r>
          </a:p>
          <a:p>
            <a:pPr lvl="1"/>
            <a:r>
              <a:rPr lang="en-US" sz="2200" dirty="0"/>
              <a:t>“I work best when…”</a:t>
            </a:r>
          </a:p>
          <a:p>
            <a:r>
              <a:rPr lang="en-US" sz="2600" dirty="0"/>
              <a:t>Deciding who needs to know</a:t>
            </a:r>
          </a:p>
          <a:p>
            <a:r>
              <a:rPr lang="en-US" sz="2600" dirty="0"/>
              <a:t>Pros and cons </a:t>
            </a:r>
          </a:p>
          <a:p>
            <a:r>
              <a:rPr lang="en-US" sz="2600" dirty="0"/>
              <a:t>Advocating for accommodation solutions and workplace policies</a:t>
            </a:r>
          </a:p>
        </p:txBody>
      </p:sp>
      <p:sp>
        <p:nvSpPr>
          <p:cNvPr id="4" name="Slide Number Placeholder 3">
            <a:extLst>
              <a:ext uri="{FF2B5EF4-FFF2-40B4-BE49-F238E27FC236}">
                <a16:creationId xmlns:a16="http://schemas.microsoft.com/office/drawing/2014/main" id="{C25293CC-E6CA-46DE-903C-62CCEDF549F7}"/>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3105210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80B539-C58E-3947-8329-110E5D26C426}"/>
              </a:ext>
            </a:extLst>
          </p:cNvPr>
          <p:cNvSpPr>
            <a:spLocks noGrp="1"/>
          </p:cNvSpPr>
          <p:nvPr>
            <p:ph type="ctrTitle"/>
          </p:nvPr>
        </p:nvSpPr>
        <p:spPr/>
        <p:txBody>
          <a:bodyPr/>
          <a:lstStyle/>
          <a:p>
            <a:pPr algn="ctr"/>
            <a:r>
              <a:rPr lang="en-US" sz="4800" dirty="0"/>
              <a:t>The Future of </a:t>
            </a:r>
            <a:br>
              <a:rPr lang="en-US" sz="4800" dirty="0"/>
            </a:br>
            <a:r>
              <a:rPr lang="en-US" sz="4800" dirty="0"/>
              <a:t>Neurodiversity at Work</a:t>
            </a:r>
          </a:p>
        </p:txBody>
      </p:sp>
    </p:spTree>
    <p:extLst>
      <p:ext uri="{BB962C8B-B14F-4D97-AF65-F5344CB8AC3E}">
        <p14:creationId xmlns:p14="http://schemas.microsoft.com/office/powerpoint/2010/main" val="2683770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4357-6BAD-6F40-B8BA-47DB8E8DE5CA}"/>
              </a:ext>
            </a:extLst>
          </p:cNvPr>
          <p:cNvSpPr>
            <a:spLocks noGrp="1"/>
          </p:cNvSpPr>
          <p:nvPr>
            <p:ph type="title"/>
          </p:nvPr>
        </p:nvSpPr>
        <p:spPr/>
        <p:txBody>
          <a:bodyPr/>
          <a:lstStyle/>
          <a:p>
            <a:r>
              <a:rPr lang="en-US" dirty="0"/>
              <a:t>What Does the Future Look Like? </a:t>
            </a:r>
          </a:p>
        </p:txBody>
      </p:sp>
      <p:sp>
        <p:nvSpPr>
          <p:cNvPr id="3" name="Content Placeholder 2">
            <a:extLst>
              <a:ext uri="{FF2B5EF4-FFF2-40B4-BE49-F238E27FC236}">
                <a16:creationId xmlns:a16="http://schemas.microsoft.com/office/drawing/2014/main" id="{BA4D5815-B524-D649-90C4-2D51D5AEA7DE}"/>
              </a:ext>
            </a:extLst>
          </p:cNvPr>
          <p:cNvSpPr>
            <a:spLocks noGrp="1"/>
          </p:cNvSpPr>
          <p:nvPr>
            <p:ph idx="1"/>
          </p:nvPr>
        </p:nvSpPr>
        <p:spPr/>
        <p:txBody>
          <a:bodyPr/>
          <a:lstStyle/>
          <a:p>
            <a:r>
              <a:rPr lang="en-US" sz="2600" dirty="0" err="1"/>
              <a:t>Neurodiverse</a:t>
            </a:r>
            <a:r>
              <a:rPr lang="en-US" sz="2600" dirty="0"/>
              <a:t> leadership</a:t>
            </a:r>
          </a:p>
          <a:p>
            <a:r>
              <a:rPr lang="en-US" sz="2600" dirty="0"/>
              <a:t>Further collaboration</a:t>
            </a:r>
          </a:p>
          <a:p>
            <a:r>
              <a:rPr lang="en-US" sz="2600" dirty="0"/>
              <a:t>Inclusive culture</a:t>
            </a:r>
          </a:p>
          <a:p>
            <a:r>
              <a:rPr lang="en-US" sz="2600" dirty="0"/>
              <a:t>Aligning people to strengths</a:t>
            </a:r>
          </a:p>
          <a:p>
            <a:pPr lvl="1"/>
            <a:r>
              <a:rPr lang="en-US" sz="2600" dirty="0"/>
              <a:t>All across the spectrum</a:t>
            </a:r>
          </a:p>
          <a:p>
            <a:pPr marL="0" indent="0">
              <a:buNone/>
            </a:pPr>
            <a:endParaRPr lang="en-US" dirty="0"/>
          </a:p>
        </p:txBody>
      </p:sp>
      <p:pic>
        <p:nvPicPr>
          <p:cNvPr id="7" name="Picture 6" descr="Image of two hemispheres of the brain. The left one is black and white and the right one is exploding with rainbow colors.">
            <a:extLst>
              <a:ext uri="{FF2B5EF4-FFF2-40B4-BE49-F238E27FC236}">
                <a16:creationId xmlns:a16="http://schemas.microsoft.com/office/drawing/2014/main" id="{115F5629-B145-224E-B092-C14A0D497DFD}"/>
              </a:ext>
            </a:extLst>
          </p:cNvPr>
          <p:cNvPicPr>
            <a:picLocks noChangeAspect="1"/>
          </p:cNvPicPr>
          <p:nvPr/>
        </p:nvPicPr>
        <p:blipFill>
          <a:blip r:embed="rId2"/>
          <a:stretch>
            <a:fillRect/>
          </a:stretch>
        </p:blipFill>
        <p:spPr>
          <a:xfrm>
            <a:off x="5285253" y="2487491"/>
            <a:ext cx="5377304" cy="3298080"/>
          </a:xfrm>
          <a:prstGeom prst="rect">
            <a:avLst/>
          </a:prstGeom>
        </p:spPr>
      </p:pic>
      <p:sp>
        <p:nvSpPr>
          <p:cNvPr id="4" name="Slide Number Placeholder 3">
            <a:extLst>
              <a:ext uri="{FF2B5EF4-FFF2-40B4-BE49-F238E27FC236}">
                <a16:creationId xmlns:a16="http://schemas.microsoft.com/office/drawing/2014/main" id="{E772861D-A806-43BA-A8CF-94EE0353A940}"/>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1908774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F80F-1C0E-4641-BD12-F68DFDEBC3E7}"/>
              </a:ext>
            </a:extLst>
          </p:cNvPr>
          <p:cNvSpPr>
            <a:spLocks noGrp="1"/>
          </p:cNvSpPr>
          <p:nvPr>
            <p:ph type="title"/>
          </p:nvPr>
        </p:nvSpPr>
        <p:spPr/>
        <p:txBody>
          <a:bodyPr/>
          <a:lstStyle/>
          <a:p>
            <a:r>
              <a:rPr lang="en-US" dirty="0" err="1"/>
              <a:t>Neurodiverse</a:t>
            </a:r>
            <a:r>
              <a:rPr lang="en-US" dirty="0"/>
              <a:t> Leadership</a:t>
            </a:r>
          </a:p>
        </p:txBody>
      </p:sp>
      <p:sp>
        <p:nvSpPr>
          <p:cNvPr id="3" name="Content Placeholder 2">
            <a:extLst>
              <a:ext uri="{FF2B5EF4-FFF2-40B4-BE49-F238E27FC236}">
                <a16:creationId xmlns:a16="http://schemas.microsoft.com/office/drawing/2014/main" id="{5AB06DE6-B891-D143-A12D-74B6DAC3D438}"/>
              </a:ext>
            </a:extLst>
          </p:cNvPr>
          <p:cNvSpPr>
            <a:spLocks noGrp="1"/>
          </p:cNvSpPr>
          <p:nvPr>
            <p:ph idx="1"/>
          </p:nvPr>
        </p:nvSpPr>
        <p:spPr/>
        <p:txBody>
          <a:bodyPr>
            <a:normAutofit/>
          </a:bodyPr>
          <a:lstStyle/>
          <a:p>
            <a:r>
              <a:rPr lang="en-US" sz="2600" dirty="0"/>
              <a:t>Autistic people want careers, not just jobs</a:t>
            </a:r>
          </a:p>
          <a:p>
            <a:r>
              <a:rPr lang="en-US" sz="2600" dirty="0"/>
              <a:t>Provide mentorship and professional development opportunities to allow employees to grow</a:t>
            </a:r>
          </a:p>
          <a:p>
            <a:r>
              <a:rPr lang="en-US" sz="2600" dirty="0"/>
              <a:t>Should be part of executive teams and leadership </a:t>
            </a:r>
          </a:p>
          <a:p>
            <a:r>
              <a:rPr lang="en-US" sz="2600" dirty="0"/>
              <a:t>Paying it forward - what if we have </a:t>
            </a:r>
            <a:r>
              <a:rPr lang="en-US" sz="2600" dirty="0" err="1"/>
              <a:t>neurodiverse</a:t>
            </a:r>
            <a:r>
              <a:rPr lang="en-US" sz="2600" dirty="0"/>
              <a:t> hiring teams and interviewers? </a:t>
            </a:r>
          </a:p>
        </p:txBody>
      </p:sp>
      <p:sp>
        <p:nvSpPr>
          <p:cNvPr id="4" name="Slide Number Placeholder 3">
            <a:extLst>
              <a:ext uri="{FF2B5EF4-FFF2-40B4-BE49-F238E27FC236}">
                <a16:creationId xmlns:a16="http://schemas.microsoft.com/office/drawing/2014/main" id="{657C3652-4F50-46B6-935E-E80BB047B411}"/>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262483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AB84E-C568-524C-BEBE-4C4B558C2CAF}"/>
              </a:ext>
            </a:extLst>
          </p:cNvPr>
          <p:cNvSpPr>
            <a:spLocks noGrp="1"/>
          </p:cNvSpPr>
          <p:nvPr>
            <p:ph type="title"/>
          </p:nvPr>
        </p:nvSpPr>
        <p:spPr/>
        <p:txBody>
          <a:bodyPr/>
          <a:lstStyle/>
          <a:p>
            <a:r>
              <a:rPr lang="en-US" dirty="0"/>
              <a:t>A Culture of Acceptance and Inclusion</a:t>
            </a:r>
          </a:p>
        </p:txBody>
      </p:sp>
      <p:sp>
        <p:nvSpPr>
          <p:cNvPr id="3" name="Content Placeholder 2">
            <a:extLst>
              <a:ext uri="{FF2B5EF4-FFF2-40B4-BE49-F238E27FC236}">
                <a16:creationId xmlns:a16="http://schemas.microsoft.com/office/drawing/2014/main" id="{E7C660C0-2B4C-7841-AC35-12455A28BE89}"/>
              </a:ext>
            </a:extLst>
          </p:cNvPr>
          <p:cNvSpPr>
            <a:spLocks noGrp="1"/>
          </p:cNvSpPr>
          <p:nvPr>
            <p:ph idx="1"/>
          </p:nvPr>
        </p:nvSpPr>
        <p:spPr/>
        <p:txBody>
          <a:bodyPr>
            <a:normAutofit/>
          </a:bodyPr>
          <a:lstStyle/>
          <a:p>
            <a:r>
              <a:rPr lang="en-US" dirty="0"/>
              <a:t>Starts from the top down with openness and vulnerability</a:t>
            </a:r>
          </a:p>
          <a:p>
            <a:r>
              <a:rPr lang="en-US" dirty="0"/>
              <a:t>Employee resource/interest groups </a:t>
            </a:r>
          </a:p>
          <a:p>
            <a:r>
              <a:rPr lang="en-US" dirty="0"/>
              <a:t>Aligning people to their strengths</a:t>
            </a:r>
          </a:p>
          <a:p>
            <a:r>
              <a:rPr lang="en-US" dirty="0"/>
              <a:t>Open communication</a:t>
            </a:r>
          </a:p>
          <a:p>
            <a:r>
              <a:rPr lang="en-US" dirty="0"/>
              <a:t>Shifting the autism training focuses from autistic employees to company-wide trainings </a:t>
            </a:r>
          </a:p>
          <a:p>
            <a:pPr lvl="1"/>
            <a:r>
              <a:rPr lang="en-US" sz="2400" dirty="0"/>
              <a:t>Best: having autistic people lead these conversations </a:t>
            </a:r>
          </a:p>
        </p:txBody>
      </p:sp>
      <p:sp>
        <p:nvSpPr>
          <p:cNvPr id="4" name="Slide Number Placeholder 3">
            <a:extLst>
              <a:ext uri="{FF2B5EF4-FFF2-40B4-BE49-F238E27FC236}">
                <a16:creationId xmlns:a16="http://schemas.microsoft.com/office/drawing/2014/main" id="{08CFE710-7B94-4494-8367-E3873B0EFB87}"/>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3289785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B4975-BF61-1E4F-882C-2202CA7E876C}"/>
              </a:ext>
            </a:extLst>
          </p:cNvPr>
          <p:cNvSpPr>
            <a:spLocks noGrp="1"/>
          </p:cNvSpPr>
          <p:nvPr>
            <p:ph type="title"/>
          </p:nvPr>
        </p:nvSpPr>
        <p:spPr/>
        <p:txBody>
          <a:bodyPr/>
          <a:lstStyle/>
          <a:p>
            <a:r>
              <a:rPr lang="en-US" dirty="0"/>
              <a:t>Focus on the Strengths</a:t>
            </a:r>
          </a:p>
        </p:txBody>
      </p:sp>
      <p:pic>
        <p:nvPicPr>
          <p:cNvPr id="4" name="Picture 3" descr="Graphic from Autism Speaks detailing &quot;Focus on the strengths&quot; - Attention to detail, thoroughness, accuracy, deep focus, concentration, freedom from distraction, observational skills, listen, look and learn approach, fact finding, absorb and retain facts, excellent long term memory, superior recall, visual skills, visual learning and recall, detial-focused, expertise of in-depth knowledge and high level of skills, methodical approach, analytical, spotting patterns and repetition, novel approaches using unique thought processes and innovative solutions, creativity, distinctive imagination, expression of ideas, tenacity and resilience, determination, challenge opinions, accepting of difference, less likely to judge others and may question norms, integrity, honesty, loyalty, commitment.">
            <a:extLst>
              <a:ext uri="{FF2B5EF4-FFF2-40B4-BE49-F238E27FC236}">
                <a16:creationId xmlns:a16="http://schemas.microsoft.com/office/drawing/2014/main" id="{8AADD3A4-4A38-BC4A-8790-733860F108B1}"/>
              </a:ext>
            </a:extLst>
          </p:cNvPr>
          <p:cNvPicPr>
            <a:picLocks noChangeAspect="1"/>
          </p:cNvPicPr>
          <p:nvPr/>
        </p:nvPicPr>
        <p:blipFill>
          <a:blip r:embed="rId2"/>
          <a:stretch>
            <a:fillRect/>
          </a:stretch>
        </p:blipFill>
        <p:spPr>
          <a:xfrm>
            <a:off x="1572093" y="2108027"/>
            <a:ext cx="8157760" cy="4568346"/>
          </a:xfrm>
          <a:prstGeom prst="rect">
            <a:avLst/>
          </a:prstGeom>
        </p:spPr>
      </p:pic>
      <p:sp>
        <p:nvSpPr>
          <p:cNvPr id="3" name="Slide Number Placeholder 2">
            <a:extLst>
              <a:ext uri="{FF2B5EF4-FFF2-40B4-BE49-F238E27FC236}">
                <a16:creationId xmlns:a16="http://schemas.microsoft.com/office/drawing/2014/main" id="{6678819E-C5E6-4011-9877-E6848FFCA712}"/>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3978156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8C4F-ABDF-AC46-A0D2-289A4D33300A}"/>
              </a:ext>
            </a:extLst>
          </p:cNvPr>
          <p:cNvSpPr>
            <a:spLocks noGrp="1"/>
          </p:cNvSpPr>
          <p:nvPr>
            <p:ph type="title"/>
          </p:nvPr>
        </p:nvSpPr>
        <p:spPr/>
        <p:txBody>
          <a:bodyPr/>
          <a:lstStyle/>
          <a:p>
            <a:r>
              <a:rPr lang="en-US" dirty="0"/>
              <a:t>Final Reflections</a:t>
            </a:r>
          </a:p>
        </p:txBody>
      </p:sp>
      <p:sp>
        <p:nvSpPr>
          <p:cNvPr id="3" name="Content Placeholder 2">
            <a:extLst>
              <a:ext uri="{FF2B5EF4-FFF2-40B4-BE49-F238E27FC236}">
                <a16:creationId xmlns:a16="http://schemas.microsoft.com/office/drawing/2014/main" id="{661C296F-922E-2645-A215-F34CEB2FB2F5}"/>
              </a:ext>
            </a:extLst>
          </p:cNvPr>
          <p:cNvSpPr>
            <a:spLocks noGrp="1"/>
          </p:cNvSpPr>
          <p:nvPr>
            <p:ph idx="1"/>
          </p:nvPr>
        </p:nvSpPr>
        <p:spPr/>
        <p:txBody>
          <a:bodyPr/>
          <a:lstStyle/>
          <a:p>
            <a:r>
              <a:rPr lang="en-US" dirty="0"/>
              <a:t>How can we do better, across all professions, to make sure autistic and neurodivergent people are being recruited, hired, accepted, and supported at work? </a:t>
            </a:r>
          </a:p>
          <a:p>
            <a:r>
              <a:rPr lang="en-US" dirty="0"/>
              <a:t>How can we make sure autistics succeeding in the workplace is a norm and not an exception?</a:t>
            </a:r>
          </a:p>
          <a:p>
            <a:r>
              <a:rPr lang="en-US" dirty="0"/>
              <a:t>How should we be making sure to encourage self-advocacy and teach those skills to people with disabilities? </a:t>
            </a:r>
          </a:p>
          <a:p>
            <a:endParaRPr lang="en-US" dirty="0"/>
          </a:p>
        </p:txBody>
      </p:sp>
      <p:sp>
        <p:nvSpPr>
          <p:cNvPr id="4" name="Slide Number Placeholder 3">
            <a:extLst>
              <a:ext uri="{FF2B5EF4-FFF2-40B4-BE49-F238E27FC236}">
                <a16:creationId xmlns:a16="http://schemas.microsoft.com/office/drawing/2014/main" id="{A4F1389A-4DF0-4840-BE93-C07842949F50}"/>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262274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05A6-6755-BD4D-8B56-3821E2D47302}"/>
              </a:ext>
            </a:extLst>
          </p:cNvPr>
          <p:cNvSpPr>
            <a:spLocks noGrp="1"/>
          </p:cNvSpPr>
          <p:nvPr>
            <p:ph type="title"/>
          </p:nvPr>
        </p:nvSpPr>
        <p:spPr>
          <a:xfrm>
            <a:off x="680321" y="753228"/>
            <a:ext cx="9613861" cy="1080938"/>
          </a:xfrm>
        </p:spPr>
        <p:txBody>
          <a:bodyPr/>
          <a:lstStyle/>
          <a:p>
            <a:r>
              <a:rPr lang="en-US" dirty="0"/>
              <a:t>Let’s Continue the Conversation</a:t>
            </a:r>
          </a:p>
        </p:txBody>
      </p:sp>
      <p:sp>
        <p:nvSpPr>
          <p:cNvPr id="11" name="Content Placeholder 10">
            <a:extLst>
              <a:ext uri="{FF2B5EF4-FFF2-40B4-BE49-F238E27FC236}">
                <a16:creationId xmlns:a16="http://schemas.microsoft.com/office/drawing/2014/main" id="{835B267D-EEEE-F545-B660-B42199707230}"/>
              </a:ext>
            </a:extLst>
          </p:cNvPr>
          <p:cNvSpPr>
            <a:spLocks noGrp="1"/>
          </p:cNvSpPr>
          <p:nvPr>
            <p:ph idx="1"/>
          </p:nvPr>
        </p:nvSpPr>
        <p:spPr/>
        <p:txBody>
          <a:bodyPr/>
          <a:lstStyle/>
          <a:p>
            <a:r>
              <a:rPr lang="en-US" dirty="0"/>
              <a:t>Facebook: </a:t>
            </a:r>
            <a:r>
              <a:rPr lang="en-US" dirty="0" err="1"/>
              <a:t>facebook.com</a:t>
            </a:r>
            <a:r>
              <a:rPr lang="en-US" dirty="0"/>
              <a:t>/</a:t>
            </a:r>
            <a:r>
              <a:rPr lang="en-US" dirty="0" err="1"/>
              <a:t>haleymossart</a:t>
            </a:r>
            <a:endParaRPr lang="en-US" dirty="0"/>
          </a:p>
          <a:p>
            <a:r>
              <a:rPr lang="en-US" dirty="0"/>
              <a:t>Twitter: @</a:t>
            </a:r>
            <a:r>
              <a:rPr lang="en-US" dirty="0" err="1"/>
              <a:t>haleymossart</a:t>
            </a:r>
            <a:endParaRPr lang="en-US" dirty="0"/>
          </a:p>
          <a:p>
            <a:r>
              <a:rPr lang="en-US" dirty="0"/>
              <a:t>Instagram: @</a:t>
            </a:r>
            <a:r>
              <a:rPr lang="en-US" dirty="0" err="1"/>
              <a:t>haleymossart</a:t>
            </a:r>
            <a:endParaRPr lang="en-US" dirty="0"/>
          </a:p>
          <a:p>
            <a:r>
              <a:rPr lang="en-US" dirty="0"/>
              <a:t>Email: </a:t>
            </a:r>
            <a:r>
              <a:rPr lang="en-US" dirty="0">
                <a:hlinkClick r:id="rId2"/>
              </a:rPr>
              <a:t>haley@haleymoss.net</a:t>
            </a:r>
            <a:r>
              <a:rPr lang="en-US" dirty="0"/>
              <a:t> </a:t>
            </a:r>
          </a:p>
        </p:txBody>
      </p:sp>
      <p:sp>
        <p:nvSpPr>
          <p:cNvPr id="3" name="Slide Number Placeholder 2">
            <a:extLst>
              <a:ext uri="{FF2B5EF4-FFF2-40B4-BE49-F238E27FC236}">
                <a16:creationId xmlns:a16="http://schemas.microsoft.com/office/drawing/2014/main" id="{8BA9DF1B-A210-4B47-9402-DDD54B01F19C}"/>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4213645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02F52-7EAB-8F41-A91D-86E8008EDF8A}"/>
              </a:ext>
            </a:extLst>
          </p:cNvPr>
          <p:cNvSpPr>
            <a:spLocks noGrp="1"/>
          </p:cNvSpPr>
          <p:nvPr>
            <p:ph type="title"/>
          </p:nvPr>
        </p:nvSpPr>
        <p:spPr/>
        <p:txBody>
          <a:bodyPr/>
          <a:lstStyle/>
          <a:p>
            <a:r>
              <a:rPr lang="en-US" dirty="0"/>
              <a:t>What is Autism?</a:t>
            </a:r>
          </a:p>
        </p:txBody>
      </p:sp>
      <p:sp>
        <p:nvSpPr>
          <p:cNvPr id="3" name="Content Placeholder 2">
            <a:extLst>
              <a:ext uri="{FF2B5EF4-FFF2-40B4-BE49-F238E27FC236}">
                <a16:creationId xmlns:a16="http://schemas.microsoft.com/office/drawing/2014/main" id="{135526D1-AF52-A049-8D78-180C72AE2B00}"/>
              </a:ext>
            </a:extLst>
          </p:cNvPr>
          <p:cNvSpPr>
            <a:spLocks noGrp="1"/>
          </p:cNvSpPr>
          <p:nvPr>
            <p:ph idx="1"/>
          </p:nvPr>
        </p:nvSpPr>
        <p:spPr/>
        <p:txBody>
          <a:bodyPr/>
          <a:lstStyle/>
          <a:p>
            <a:r>
              <a:rPr lang="en-US" dirty="0"/>
              <a:t>Autism is a complex neurological condition and developmental disability characterized by a spectrum of differences in social communication and interaction, heightened sensory processing and experiences, intense passions or interests, and repetitive behaviors </a:t>
            </a:r>
          </a:p>
          <a:p>
            <a:r>
              <a:rPr lang="en-US" dirty="0"/>
              <a:t>The CDC estimates 1 in 54 children are autistic.</a:t>
            </a:r>
          </a:p>
          <a:p>
            <a:pPr lvl="1"/>
            <a:r>
              <a:rPr lang="en-US" dirty="0"/>
              <a:t>Autistic adults make up about 2.2% of the population (about 5.4 million Americans).</a:t>
            </a:r>
          </a:p>
        </p:txBody>
      </p:sp>
      <p:sp>
        <p:nvSpPr>
          <p:cNvPr id="4" name="Slide Number Placeholder 3">
            <a:extLst>
              <a:ext uri="{FF2B5EF4-FFF2-40B4-BE49-F238E27FC236}">
                <a16:creationId xmlns:a16="http://schemas.microsoft.com/office/drawing/2014/main" id="{244DCC13-1800-421C-AA61-39EF83E0D5D0}"/>
              </a:ext>
            </a:extLst>
          </p:cNvPr>
          <p:cNvSpPr>
            <a:spLocks noGrp="1"/>
          </p:cNvSpPr>
          <p:nvPr>
            <p:ph type="sldNum" sz="quarter" idx="12"/>
          </p:nvPr>
        </p:nvSpPr>
        <p:spPr/>
        <p:txBody>
          <a:bodyPr/>
          <a:lstStyle/>
          <a:p>
            <a:pPr marL="461963"/>
            <a:fld id="{6D22F896-40B5-4ADD-8801-0D06FADFA095}" type="slidenum">
              <a:rPr lang="en-US" smtClean="0"/>
              <a:pPr marL="461963"/>
              <a:t>3</a:t>
            </a:fld>
            <a:endParaRPr lang="en-US" dirty="0"/>
          </a:p>
        </p:txBody>
      </p:sp>
    </p:spTree>
    <p:extLst>
      <p:ext uri="{BB962C8B-B14F-4D97-AF65-F5344CB8AC3E}">
        <p14:creationId xmlns:p14="http://schemas.microsoft.com/office/powerpoint/2010/main" val="21225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EFB7F-742C-A747-858C-2A0102AC39F6}"/>
              </a:ext>
            </a:extLst>
          </p:cNvPr>
          <p:cNvSpPr>
            <a:spLocks noGrp="1"/>
          </p:cNvSpPr>
          <p:nvPr>
            <p:ph type="title"/>
          </p:nvPr>
        </p:nvSpPr>
        <p:spPr/>
        <p:txBody>
          <a:bodyPr/>
          <a:lstStyle/>
          <a:p>
            <a:r>
              <a:rPr lang="en-US" dirty="0"/>
              <a:t>Breaking Stereotypes</a:t>
            </a:r>
          </a:p>
        </p:txBody>
      </p:sp>
      <p:sp>
        <p:nvSpPr>
          <p:cNvPr id="3" name="Content Placeholder 2">
            <a:extLst>
              <a:ext uri="{FF2B5EF4-FFF2-40B4-BE49-F238E27FC236}">
                <a16:creationId xmlns:a16="http://schemas.microsoft.com/office/drawing/2014/main" id="{24E503BF-7BFD-EB46-8F5D-73B1A14BA8A1}"/>
              </a:ext>
            </a:extLst>
          </p:cNvPr>
          <p:cNvSpPr>
            <a:spLocks noGrp="1"/>
          </p:cNvSpPr>
          <p:nvPr>
            <p:ph idx="1"/>
          </p:nvPr>
        </p:nvSpPr>
        <p:spPr/>
        <p:txBody>
          <a:bodyPr>
            <a:normAutofit/>
          </a:bodyPr>
          <a:lstStyle/>
          <a:p>
            <a:r>
              <a:rPr lang="en-US" dirty="0"/>
              <a:t>Science, Technology, Engineering, Math (STEM) genius stereotypes</a:t>
            </a:r>
          </a:p>
          <a:p>
            <a:pPr lvl="1"/>
            <a:r>
              <a:rPr lang="en-US" dirty="0"/>
              <a:t>Assumptions that all of us must be computer geniuses</a:t>
            </a:r>
          </a:p>
          <a:p>
            <a:r>
              <a:rPr lang="en-US" dirty="0"/>
              <a:t>Disabled people do not have to work in the field of disability</a:t>
            </a:r>
          </a:p>
          <a:p>
            <a:pPr lvl="1"/>
            <a:r>
              <a:rPr lang="en-US" dirty="0"/>
              <a:t>The calls and emails I get show this stereotype in full effect</a:t>
            </a:r>
          </a:p>
          <a:p>
            <a:pPr lvl="1"/>
            <a:r>
              <a:rPr lang="en-US" dirty="0"/>
              <a:t>(I am not a special education or disability rights attorney!) </a:t>
            </a:r>
          </a:p>
        </p:txBody>
      </p:sp>
      <p:sp>
        <p:nvSpPr>
          <p:cNvPr id="4" name="Slide Number Placeholder 3">
            <a:extLst>
              <a:ext uri="{FF2B5EF4-FFF2-40B4-BE49-F238E27FC236}">
                <a16:creationId xmlns:a16="http://schemas.microsoft.com/office/drawing/2014/main" id="{C7C37C01-38B4-45FD-A258-539A1CE01379}"/>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10778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5405-319D-A541-AAD7-A80BD907CC67}"/>
              </a:ext>
            </a:extLst>
          </p:cNvPr>
          <p:cNvSpPr>
            <a:spLocks noGrp="1"/>
          </p:cNvSpPr>
          <p:nvPr>
            <p:ph type="title"/>
          </p:nvPr>
        </p:nvSpPr>
        <p:spPr/>
        <p:txBody>
          <a:bodyPr/>
          <a:lstStyle/>
          <a:p>
            <a:r>
              <a:rPr lang="en-US" dirty="0"/>
              <a:t>What is Neurodiversity?</a:t>
            </a:r>
          </a:p>
        </p:txBody>
      </p:sp>
      <p:sp>
        <p:nvSpPr>
          <p:cNvPr id="3" name="Content Placeholder 2">
            <a:extLst>
              <a:ext uri="{FF2B5EF4-FFF2-40B4-BE49-F238E27FC236}">
                <a16:creationId xmlns:a16="http://schemas.microsoft.com/office/drawing/2014/main" id="{847B7406-F060-4049-A8DC-92A6FA14EC39}"/>
              </a:ext>
            </a:extLst>
          </p:cNvPr>
          <p:cNvSpPr>
            <a:spLocks noGrp="1"/>
          </p:cNvSpPr>
          <p:nvPr>
            <p:ph idx="1"/>
          </p:nvPr>
        </p:nvSpPr>
        <p:spPr>
          <a:xfrm>
            <a:off x="680321" y="2336873"/>
            <a:ext cx="9970262" cy="3599316"/>
          </a:xfrm>
        </p:spPr>
        <p:txBody>
          <a:bodyPr/>
          <a:lstStyle/>
          <a:p>
            <a:pPr marL="0" indent="0" algn="ctr">
              <a:buNone/>
            </a:pPr>
            <a:r>
              <a:rPr lang="en-US" b="1" dirty="0"/>
              <a:t>Neurodiversity </a:t>
            </a:r>
            <a:r>
              <a:rPr lang="en-US" dirty="0"/>
              <a:t>is a concept where neurological differences are to be recognized and respected as any other human variation. Labels that fall under neurodiversity include autism, ADHD, dyslexia and other learning disabilities, Tourette Syndrome, and intellectual disabilities. </a:t>
            </a:r>
          </a:p>
          <a:p>
            <a:endParaRPr lang="en-US" dirty="0"/>
          </a:p>
        </p:txBody>
      </p:sp>
      <p:pic>
        <p:nvPicPr>
          <p:cNvPr id="4" name="Picture 3" descr="Graphic is a rainbow brain with swirling blue, green, orange, yellow, and reds. ">
            <a:extLst>
              <a:ext uri="{FF2B5EF4-FFF2-40B4-BE49-F238E27FC236}">
                <a16:creationId xmlns:a16="http://schemas.microsoft.com/office/drawing/2014/main" id="{03DD65A7-306E-004B-8C62-D078A5F6A8A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127334" y="3945467"/>
            <a:ext cx="2912533" cy="2912533"/>
          </a:xfrm>
          <a:prstGeom prst="rect">
            <a:avLst/>
          </a:prstGeom>
        </p:spPr>
      </p:pic>
      <p:sp>
        <p:nvSpPr>
          <p:cNvPr id="5" name="Slide Number Placeholder 4">
            <a:extLst>
              <a:ext uri="{FF2B5EF4-FFF2-40B4-BE49-F238E27FC236}">
                <a16:creationId xmlns:a16="http://schemas.microsoft.com/office/drawing/2014/main" id="{0320013C-1C48-4BC0-A782-FBE9205BE968}"/>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189308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16C8-FABF-D644-B501-0A2CD011832B}"/>
              </a:ext>
            </a:extLst>
          </p:cNvPr>
          <p:cNvSpPr>
            <a:spLocks noGrp="1"/>
          </p:cNvSpPr>
          <p:nvPr>
            <p:ph type="title"/>
          </p:nvPr>
        </p:nvSpPr>
        <p:spPr>
          <a:xfrm>
            <a:off x="680321" y="753228"/>
            <a:ext cx="9613861" cy="1080938"/>
          </a:xfrm>
        </p:spPr>
        <p:txBody>
          <a:bodyPr>
            <a:normAutofit/>
          </a:bodyPr>
          <a:lstStyle/>
          <a:p>
            <a:r>
              <a:rPr lang="en-US" dirty="0"/>
              <a:t>Benefits of Neurodiversity at Work</a:t>
            </a:r>
          </a:p>
        </p:txBody>
      </p:sp>
      <p:pic>
        <p:nvPicPr>
          <p:cNvPr id="5" name="Content Placeholder 4" descr="Image of a light pink chalk drawing on a grey sidewalk of a facial profile with a brain inside. Each of the  brain's lobes is a different color - yellow, hot pink, purple, green, and salmon.">
            <a:extLst>
              <a:ext uri="{FF2B5EF4-FFF2-40B4-BE49-F238E27FC236}">
                <a16:creationId xmlns:a16="http://schemas.microsoft.com/office/drawing/2014/main" id="{78982701-B16F-2643-AA8D-6D8FBBB3AA78}"/>
              </a:ext>
            </a:extLst>
          </p:cNvPr>
          <p:cNvPicPr>
            <a:picLocks noChangeAspect="1"/>
          </p:cNvPicPr>
          <p:nvPr/>
        </p:nvPicPr>
        <p:blipFill>
          <a:blip r:embed="rId3"/>
          <a:stretch>
            <a:fillRect/>
          </a:stretch>
        </p:blipFill>
        <p:spPr>
          <a:xfrm>
            <a:off x="6670766" y="2688373"/>
            <a:ext cx="4840911" cy="2723012"/>
          </a:xfrm>
          <a:prstGeom prst="rect">
            <a:avLst/>
          </a:prstGeom>
          <a:ln>
            <a:noFill/>
          </a:ln>
          <a:effectLst>
            <a:outerShdw blurRad="76200" dist="63500" dir="5040000" algn="tl" rotWithShape="0">
              <a:srgbClr val="000000">
                <a:alpha val="41000"/>
              </a:srgbClr>
            </a:outerShdw>
          </a:effectLst>
        </p:spPr>
      </p:pic>
      <p:sp>
        <p:nvSpPr>
          <p:cNvPr id="3" name="Content Placeholder 2">
            <a:extLst>
              <a:ext uri="{FF2B5EF4-FFF2-40B4-BE49-F238E27FC236}">
                <a16:creationId xmlns:a16="http://schemas.microsoft.com/office/drawing/2014/main" id="{E421BE0C-E648-1646-8AE1-4B3BBAD5F8C4}"/>
              </a:ext>
            </a:extLst>
          </p:cNvPr>
          <p:cNvSpPr>
            <a:spLocks noGrp="1"/>
          </p:cNvSpPr>
          <p:nvPr>
            <p:ph idx="1"/>
          </p:nvPr>
        </p:nvSpPr>
        <p:spPr>
          <a:xfrm>
            <a:off x="680322" y="2171401"/>
            <a:ext cx="5737895" cy="4403567"/>
          </a:xfrm>
        </p:spPr>
        <p:txBody>
          <a:bodyPr>
            <a:noAutofit/>
          </a:bodyPr>
          <a:lstStyle/>
          <a:p>
            <a:r>
              <a:rPr lang="en-US" dirty="0" err="1"/>
              <a:t>Neurodiverse</a:t>
            </a:r>
            <a:r>
              <a:rPr lang="en-US" dirty="0"/>
              <a:t> teams at SAP created a fix that saved the company nearly $40 million </a:t>
            </a:r>
          </a:p>
          <a:p>
            <a:r>
              <a:rPr lang="en-US" dirty="0"/>
              <a:t>28% higher revenues than companies that do not employ people with disabilities (Accenture, 2019),</a:t>
            </a:r>
          </a:p>
          <a:p>
            <a:r>
              <a:rPr lang="en-US" dirty="0"/>
              <a:t>Favorable public opinion of a business</a:t>
            </a:r>
          </a:p>
          <a:p>
            <a:r>
              <a:rPr lang="en-US" dirty="0"/>
              <a:t>We benefit from working with all kinds of minds</a:t>
            </a:r>
          </a:p>
        </p:txBody>
      </p:sp>
      <p:sp>
        <p:nvSpPr>
          <p:cNvPr id="4" name="Slide Number Placeholder 3">
            <a:extLst>
              <a:ext uri="{FF2B5EF4-FFF2-40B4-BE49-F238E27FC236}">
                <a16:creationId xmlns:a16="http://schemas.microsoft.com/office/drawing/2014/main" id="{76ABC6B9-3202-4DFE-9F85-7C4BE5083B06}"/>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868378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DE4E-65D2-A24C-9170-9F04C3096E95}"/>
              </a:ext>
            </a:extLst>
          </p:cNvPr>
          <p:cNvSpPr>
            <a:spLocks noGrp="1"/>
          </p:cNvSpPr>
          <p:nvPr>
            <p:ph type="title"/>
          </p:nvPr>
        </p:nvSpPr>
        <p:spPr/>
        <p:txBody>
          <a:bodyPr/>
          <a:lstStyle/>
          <a:p>
            <a:r>
              <a:rPr lang="en-US" dirty="0"/>
              <a:t>Employment Disparity</a:t>
            </a:r>
          </a:p>
        </p:txBody>
      </p:sp>
      <p:sp>
        <p:nvSpPr>
          <p:cNvPr id="3" name="Content Placeholder 2">
            <a:extLst>
              <a:ext uri="{FF2B5EF4-FFF2-40B4-BE49-F238E27FC236}">
                <a16:creationId xmlns:a16="http://schemas.microsoft.com/office/drawing/2014/main" id="{278690C8-441E-8240-A76F-BAFB679723C5}"/>
              </a:ext>
            </a:extLst>
          </p:cNvPr>
          <p:cNvSpPr>
            <a:spLocks noGrp="1"/>
          </p:cNvSpPr>
          <p:nvPr>
            <p:ph idx="1"/>
          </p:nvPr>
        </p:nvSpPr>
        <p:spPr>
          <a:xfrm>
            <a:off x="680320" y="2336873"/>
            <a:ext cx="10622263" cy="3599316"/>
          </a:xfrm>
        </p:spPr>
        <p:txBody>
          <a:bodyPr>
            <a:normAutofit/>
          </a:bodyPr>
          <a:lstStyle/>
          <a:p>
            <a:r>
              <a:rPr lang="en-US" dirty="0"/>
              <a:t>Despite the benefits of neurodiversity at work…</a:t>
            </a:r>
          </a:p>
          <a:p>
            <a:pPr lvl="1"/>
            <a:r>
              <a:rPr lang="en-US" dirty="0"/>
              <a:t>Traditional hiring practices are biased against autistic candidates</a:t>
            </a:r>
          </a:p>
          <a:p>
            <a:pPr lvl="1"/>
            <a:r>
              <a:rPr lang="en-US" dirty="0"/>
              <a:t>Neurotypical people misinterpret autistic communication</a:t>
            </a:r>
          </a:p>
          <a:p>
            <a:pPr lvl="1"/>
            <a:r>
              <a:rPr lang="en-US" dirty="0"/>
              <a:t>Body language, eye contact</a:t>
            </a:r>
          </a:p>
          <a:p>
            <a:pPr lvl="1"/>
            <a:r>
              <a:rPr lang="en-US" dirty="0"/>
              <a:t>Gaps in employment</a:t>
            </a:r>
          </a:p>
          <a:p>
            <a:pPr lvl="1"/>
            <a:r>
              <a:rPr lang="en-US" dirty="0"/>
              <a:t>Disclosure and discrimination </a:t>
            </a:r>
          </a:p>
          <a:p>
            <a:pPr lvl="1"/>
            <a:r>
              <a:rPr lang="en-US" dirty="0"/>
              <a:t>Fear of the unknown</a:t>
            </a:r>
          </a:p>
          <a:p>
            <a:pPr lvl="1"/>
            <a:endParaRPr lang="en-US" dirty="0"/>
          </a:p>
        </p:txBody>
      </p:sp>
      <p:sp>
        <p:nvSpPr>
          <p:cNvPr id="4" name="Slide Number Placeholder 3">
            <a:extLst>
              <a:ext uri="{FF2B5EF4-FFF2-40B4-BE49-F238E27FC236}">
                <a16:creationId xmlns:a16="http://schemas.microsoft.com/office/drawing/2014/main" id="{F97655C1-3C02-4D26-9C9F-4A6EEB99F6E6}"/>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3715491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180EF-BAEE-F24F-99BD-D8367909E4C9}"/>
              </a:ext>
            </a:extLst>
          </p:cNvPr>
          <p:cNvSpPr>
            <a:spLocks noGrp="1"/>
          </p:cNvSpPr>
          <p:nvPr>
            <p:ph type="title"/>
          </p:nvPr>
        </p:nvSpPr>
        <p:spPr>
          <a:xfrm>
            <a:off x="680321" y="753228"/>
            <a:ext cx="9613861" cy="1080938"/>
          </a:xfrm>
        </p:spPr>
        <p:txBody>
          <a:bodyPr>
            <a:normAutofit/>
          </a:bodyPr>
          <a:lstStyle/>
          <a:p>
            <a:r>
              <a:rPr lang="en-US" dirty="0"/>
              <a:t>Disclosure on the Job</a:t>
            </a:r>
          </a:p>
        </p:txBody>
      </p:sp>
      <p:sp>
        <p:nvSpPr>
          <p:cNvPr id="3" name="Content Placeholder 2">
            <a:extLst>
              <a:ext uri="{FF2B5EF4-FFF2-40B4-BE49-F238E27FC236}">
                <a16:creationId xmlns:a16="http://schemas.microsoft.com/office/drawing/2014/main" id="{5B8E3B7B-0495-DF45-B02C-0839E841C39D}"/>
              </a:ext>
            </a:extLst>
          </p:cNvPr>
          <p:cNvSpPr>
            <a:spLocks noGrp="1"/>
          </p:cNvSpPr>
          <p:nvPr>
            <p:ph idx="1"/>
          </p:nvPr>
        </p:nvSpPr>
        <p:spPr>
          <a:xfrm>
            <a:off x="550443" y="2124891"/>
            <a:ext cx="5920039" cy="4528457"/>
          </a:xfrm>
        </p:spPr>
        <p:txBody>
          <a:bodyPr>
            <a:normAutofit fontScale="47500" lnSpcReduction="20000"/>
          </a:bodyPr>
          <a:lstStyle/>
          <a:p>
            <a:pPr>
              <a:lnSpc>
                <a:spcPct val="134000"/>
              </a:lnSpc>
            </a:pPr>
            <a:r>
              <a:rPr lang="en-US" sz="5100" dirty="0"/>
              <a:t>When is the right time to disclose autism or neurodivergence?</a:t>
            </a:r>
          </a:p>
          <a:p>
            <a:pPr>
              <a:lnSpc>
                <a:spcPct val="134000"/>
              </a:lnSpc>
            </a:pPr>
            <a:r>
              <a:rPr lang="en-US" sz="5100" dirty="0"/>
              <a:t>It depends on the person!</a:t>
            </a:r>
          </a:p>
          <a:p>
            <a:pPr lvl="1">
              <a:lnSpc>
                <a:spcPct val="134000"/>
              </a:lnSpc>
            </a:pPr>
            <a:r>
              <a:rPr lang="en-US" sz="4200" dirty="0"/>
              <a:t>The cover letter</a:t>
            </a:r>
          </a:p>
          <a:p>
            <a:pPr lvl="1">
              <a:lnSpc>
                <a:spcPct val="134000"/>
              </a:lnSpc>
            </a:pPr>
            <a:r>
              <a:rPr lang="en-US" sz="4200" dirty="0"/>
              <a:t>The interview</a:t>
            </a:r>
          </a:p>
          <a:p>
            <a:pPr lvl="1">
              <a:lnSpc>
                <a:spcPct val="134000"/>
              </a:lnSpc>
            </a:pPr>
            <a:r>
              <a:rPr lang="en-US" sz="4200" dirty="0"/>
              <a:t>When the student has an offer</a:t>
            </a:r>
          </a:p>
          <a:p>
            <a:pPr lvl="1">
              <a:lnSpc>
                <a:spcPct val="134000"/>
              </a:lnSpc>
            </a:pPr>
            <a:r>
              <a:rPr lang="en-US" sz="4200" dirty="0"/>
              <a:t>When the student needs an accommodation</a:t>
            </a:r>
          </a:p>
          <a:p>
            <a:pPr>
              <a:lnSpc>
                <a:spcPct val="134000"/>
              </a:lnSpc>
            </a:pPr>
            <a:r>
              <a:rPr lang="en-US" sz="5100" dirty="0"/>
              <a:t>Under the ADA, the general rule is individuals don’t have to disclose until an accommodation is needed.</a:t>
            </a:r>
          </a:p>
          <a:p>
            <a:endParaRPr lang="en-US" sz="2800" dirty="0"/>
          </a:p>
        </p:txBody>
      </p:sp>
      <p:pic>
        <p:nvPicPr>
          <p:cNvPr id="4" name="Picture 3" descr="Image of a blurry man against  a grey background holding a wooden sign that  says &quot;You're hired&quot;">
            <a:extLst>
              <a:ext uri="{FF2B5EF4-FFF2-40B4-BE49-F238E27FC236}">
                <a16:creationId xmlns:a16="http://schemas.microsoft.com/office/drawing/2014/main" id="{09FBCC38-165A-9D4B-9955-AB258D41FA97}"/>
              </a:ext>
            </a:extLst>
          </p:cNvPr>
          <p:cNvPicPr>
            <a:picLocks noChangeAspect="1"/>
          </p:cNvPicPr>
          <p:nvPr/>
        </p:nvPicPr>
        <p:blipFill rotWithShape="1">
          <a:blip r:embed="rId3"/>
          <a:srcRect r="474" b="6837"/>
          <a:stretch/>
        </p:blipFill>
        <p:spPr>
          <a:xfrm>
            <a:off x="6768561" y="2583578"/>
            <a:ext cx="4746974" cy="3190205"/>
          </a:xfrm>
          <a:prstGeom prst="rect">
            <a:avLst/>
          </a:prstGeom>
          <a:ln>
            <a:noFill/>
          </a:ln>
          <a:effectLst>
            <a:outerShdw blurRad="76200" dist="63500" dir="5040000" algn="tl" rotWithShape="0">
              <a:srgbClr val="000000">
                <a:alpha val="41000"/>
              </a:srgbClr>
            </a:outerShdw>
          </a:effectLst>
        </p:spPr>
      </p:pic>
      <p:sp>
        <p:nvSpPr>
          <p:cNvPr id="5" name="Slide Number Placeholder 4">
            <a:extLst>
              <a:ext uri="{FF2B5EF4-FFF2-40B4-BE49-F238E27FC236}">
                <a16:creationId xmlns:a16="http://schemas.microsoft.com/office/drawing/2014/main" id="{D97C97F8-BEC3-4289-BA02-A4988CC46E98}"/>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2386870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ED13-3ADC-4A55-B024-11DD8F6F73A0}"/>
              </a:ext>
            </a:extLst>
          </p:cNvPr>
          <p:cNvSpPr>
            <a:spLocks noGrp="1"/>
          </p:cNvSpPr>
          <p:nvPr>
            <p:ph type="title"/>
          </p:nvPr>
        </p:nvSpPr>
        <p:spPr>
          <a:xfrm>
            <a:off x="450574" y="753228"/>
            <a:ext cx="9949625" cy="1080938"/>
          </a:xfrm>
        </p:spPr>
        <p:txBody>
          <a:bodyPr/>
          <a:lstStyle/>
          <a:p>
            <a:r>
              <a:rPr lang="en-US" dirty="0"/>
              <a:t>Disclosure:  How Can We Prepare Our Students?</a:t>
            </a:r>
          </a:p>
        </p:txBody>
      </p:sp>
      <p:sp>
        <p:nvSpPr>
          <p:cNvPr id="3" name="Content Placeholder 2">
            <a:extLst>
              <a:ext uri="{FF2B5EF4-FFF2-40B4-BE49-F238E27FC236}">
                <a16:creationId xmlns:a16="http://schemas.microsoft.com/office/drawing/2014/main" id="{6685E60F-747A-43E8-9A11-40B3D09A056C}"/>
              </a:ext>
            </a:extLst>
          </p:cNvPr>
          <p:cNvSpPr>
            <a:spLocks noGrp="1"/>
          </p:cNvSpPr>
          <p:nvPr>
            <p:ph idx="1"/>
          </p:nvPr>
        </p:nvSpPr>
        <p:spPr>
          <a:xfrm>
            <a:off x="680321" y="1998016"/>
            <a:ext cx="6130053" cy="2018805"/>
          </a:xfrm>
        </p:spPr>
        <p:txBody>
          <a:bodyPr anchor="ctr">
            <a:normAutofit/>
          </a:bodyPr>
          <a:lstStyle/>
          <a:p>
            <a:pPr marL="0" indent="0" algn="ctr">
              <a:buNone/>
            </a:pPr>
            <a:r>
              <a:rPr lang="en-US" dirty="0"/>
              <a:t>Promote self-advocacy by discussing and providing self-advocacy and disclosure resources!</a:t>
            </a:r>
          </a:p>
        </p:txBody>
      </p:sp>
      <p:sp>
        <p:nvSpPr>
          <p:cNvPr id="4" name="Slide Number Placeholder 3">
            <a:extLst>
              <a:ext uri="{FF2B5EF4-FFF2-40B4-BE49-F238E27FC236}">
                <a16:creationId xmlns:a16="http://schemas.microsoft.com/office/drawing/2014/main" id="{268040C6-FF54-4689-8BCB-7C93D65D2A4E}"/>
              </a:ext>
            </a:extLst>
          </p:cNvPr>
          <p:cNvSpPr>
            <a:spLocks noGrp="1"/>
          </p:cNvSpPr>
          <p:nvPr>
            <p:ph type="sldNum" sz="quarter" idx="12"/>
          </p:nvPr>
        </p:nvSpPr>
        <p:spPr/>
        <p:txBody>
          <a:bodyPr/>
          <a:lstStyle/>
          <a:p>
            <a:fld id="{6D22F896-40B5-4ADD-8801-0D06FADFA095}" type="slidenum">
              <a:rPr lang="en-US" smtClean="0"/>
              <a:t>9</a:t>
            </a:fld>
            <a:endParaRPr lang="en-US" dirty="0"/>
          </a:p>
        </p:txBody>
      </p:sp>
      <p:pic>
        <p:nvPicPr>
          <p:cNvPr id="5" name="Picture 4">
            <a:extLst>
              <a:ext uri="{FF2B5EF4-FFF2-40B4-BE49-F238E27FC236}">
                <a16:creationId xmlns:a16="http://schemas.microsoft.com/office/drawing/2014/main" id="{E2F997EC-C16A-4952-BF92-52C9BED4FAF7}"/>
              </a:ext>
            </a:extLst>
          </p:cNvPr>
          <p:cNvPicPr>
            <a:picLocks noChangeAspect="1"/>
          </p:cNvPicPr>
          <p:nvPr/>
        </p:nvPicPr>
        <p:blipFill>
          <a:blip r:embed="rId3"/>
          <a:stretch>
            <a:fillRect/>
          </a:stretch>
        </p:blipFill>
        <p:spPr>
          <a:xfrm>
            <a:off x="7143749" y="2103120"/>
            <a:ext cx="3330649" cy="4318128"/>
          </a:xfrm>
          <a:prstGeom prst="rect">
            <a:avLst/>
          </a:prstGeom>
        </p:spPr>
      </p:pic>
      <p:sp>
        <p:nvSpPr>
          <p:cNvPr id="6" name="TextBox 5">
            <a:extLst>
              <a:ext uri="{FF2B5EF4-FFF2-40B4-BE49-F238E27FC236}">
                <a16:creationId xmlns:a16="http://schemas.microsoft.com/office/drawing/2014/main" id="{CD344A79-282A-4558-96F3-43FB05064E48}"/>
              </a:ext>
            </a:extLst>
          </p:cNvPr>
          <p:cNvSpPr txBox="1"/>
          <p:nvPr/>
        </p:nvSpPr>
        <p:spPr>
          <a:xfrm>
            <a:off x="997793" y="4161859"/>
            <a:ext cx="5721532" cy="523220"/>
          </a:xfrm>
          <a:prstGeom prst="rect">
            <a:avLst/>
          </a:prstGeom>
          <a:noFill/>
        </p:spPr>
        <p:txBody>
          <a:bodyPr wrap="square" rtlCol="0">
            <a:spAutoFit/>
          </a:bodyPr>
          <a:lstStyle/>
          <a:p>
            <a:pPr algn="ctr"/>
            <a:r>
              <a:rPr lang="en-US" sz="1400" dirty="0"/>
              <a:t>http://www.ncwd-youth.info/wp-content/uploads/2016/10/411_Disability_Disclosure_complete.pdf</a:t>
            </a:r>
          </a:p>
        </p:txBody>
      </p:sp>
      <p:sp>
        <p:nvSpPr>
          <p:cNvPr id="8" name="TextBox 7">
            <a:extLst>
              <a:ext uri="{FF2B5EF4-FFF2-40B4-BE49-F238E27FC236}">
                <a16:creationId xmlns:a16="http://schemas.microsoft.com/office/drawing/2014/main" id="{5AC6A048-7EC4-48B9-9BA0-06A75468E42A}"/>
              </a:ext>
            </a:extLst>
          </p:cNvPr>
          <p:cNvSpPr txBox="1"/>
          <p:nvPr/>
        </p:nvSpPr>
        <p:spPr>
          <a:xfrm>
            <a:off x="810559" y="5353337"/>
            <a:ext cx="6096000" cy="646331"/>
          </a:xfrm>
          <a:prstGeom prst="rect">
            <a:avLst/>
          </a:prstGeom>
          <a:noFill/>
        </p:spPr>
        <p:txBody>
          <a:bodyPr wrap="square">
            <a:spAutoFit/>
          </a:bodyPr>
          <a:lstStyle/>
          <a:p>
            <a:pPr algn="ctr">
              <a:buFont typeface="Arial" charset="0"/>
              <a:buNone/>
              <a:defRPr/>
            </a:pPr>
            <a:r>
              <a:rPr lang="en-US" dirty="0">
                <a:solidFill>
                  <a:srgbClr val="002060"/>
                </a:solidFill>
              </a:rPr>
              <a:t>Information about ODEP can be found at </a:t>
            </a:r>
            <a:r>
              <a:rPr lang="en-US" dirty="0">
                <a:solidFill>
                  <a:srgbClr val="FFFF99"/>
                </a:solidFill>
                <a:hlinkClick r:id="rId4">
                  <a:extLst>
                    <a:ext uri="{A12FA001-AC4F-418D-AE19-62706E023703}">
                      <ahyp:hlinkClr xmlns:ahyp="http://schemas.microsoft.com/office/drawing/2018/hyperlinkcolor" val="tx"/>
                    </a:ext>
                  </a:extLst>
                </a:hlinkClick>
              </a:rPr>
              <a:t>http://www.dol.gov/odep/</a:t>
            </a:r>
            <a:r>
              <a:rPr lang="en-US" dirty="0">
                <a:solidFill>
                  <a:srgbClr val="FFFF99"/>
                </a:solidFill>
              </a:rPr>
              <a:t> </a:t>
            </a:r>
          </a:p>
        </p:txBody>
      </p:sp>
    </p:spTree>
    <p:extLst>
      <p:ext uri="{BB962C8B-B14F-4D97-AF65-F5344CB8AC3E}">
        <p14:creationId xmlns:p14="http://schemas.microsoft.com/office/powerpoint/2010/main" val="407892364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XRUYQT3274NZ-880339284-105</_dlc_DocId>
    <_dlc_DocIdUrl xmlns="b22f8f74-215c-4154-9939-bd29e4e8980e">
      <Url>https://supportservices.jobcorps.gov/disability/_layouts/15/DocIdRedir.aspx?ID=XRUYQT3274NZ-880339284-105</Url>
      <Description>XRUYQT3274NZ-880339284-105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21407D2-4284-49E8-A384-2DB9CACCEA47}"/>
</file>

<file path=customXml/itemProps2.xml><?xml version="1.0" encoding="utf-8"?>
<ds:datastoreItem xmlns:ds="http://schemas.openxmlformats.org/officeDocument/2006/customXml" ds:itemID="{A0D27269-E7CE-4D26-A59B-09C0C305C0EF}"/>
</file>

<file path=customXml/itemProps3.xml><?xml version="1.0" encoding="utf-8"?>
<ds:datastoreItem xmlns:ds="http://schemas.openxmlformats.org/officeDocument/2006/customXml" ds:itemID="{CBF505B5-BAA2-4C31-BCD8-9331B84E55C7}"/>
</file>

<file path=customXml/itemProps4.xml><?xml version="1.0" encoding="utf-8"?>
<ds:datastoreItem xmlns:ds="http://schemas.openxmlformats.org/officeDocument/2006/customXml" ds:itemID="{73E17108-988B-406B-955E-F7D53243D096}"/>
</file>

<file path=docProps/app.xml><?xml version="1.0" encoding="utf-8"?>
<Properties xmlns="http://schemas.openxmlformats.org/officeDocument/2006/extended-properties" xmlns:vt="http://schemas.openxmlformats.org/officeDocument/2006/docPropsVTypes">
  <TotalTime>1165</TotalTime>
  <Words>1664</Words>
  <Application>Microsoft Office PowerPoint</Application>
  <PresentationFormat>Widescreen</PresentationFormat>
  <Paragraphs>184</Paragraphs>
  <Slides>27</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Georgia Bold</vt:lpstr>
      <vt:lpstr>Trebuchet MS</vt:lpstr>
      <vt:lpstr>Berlin</vt:lpstr>
      <vt:lpstr>Autism:  Acceptance, Advocacy, and Support </vt:lpstr>
      <vt:lpstr>A Note on Accessibility</vt:lpstr>
      <vt:lpstr>What is Autism?</vt:lpstr>
      <vt:lpstr>Breaking Stereotypes</vt:lpstr>
      <vt:lpstr>What is Neurodiversity?</vt:lpstr>
      <vt:lpstr>Benefits of Neurodiversity at Work</vt:lpstr>
      <vt:lpstr>Employment Disparity</vt:lpstr>
      <vt:lpstr>Disclosure on the Job</vt:lpstr>
      <vt:lpstr>Disclosure:  How Can We Prepare Our Students?</vt:lpstr>
      <vt:lpstr>Job Corps and Disclosure of Disabilit(ies)</vt:lpstr>
      <vt:lpstr>Disclosure Decisions to Get the Job Virginia Commonwealth University</vt:lpstr>
      <vt:lpstr>Do’s and Don’ts of Disclosure Job Accommodation Network</vt:lpstr>
      <vt:lpstr>Preparing Students with Autism for Job Interviews</vt:lpstr>
      <vt:lpstr>Preparing Students with Autism for Job Interviews</vt:lpstr>
      <vt:lpstr>Unpacking “Openly Autistic”</vt:lpstr>
      <vt:lpstr>Accessibility and Accommodations</vt:lpstr>
      <vt:lpstr>The Workplace Shift Towards Self-Advocacy</vt:lpstr>
      <vt:lpstr>What is Self-Advocacy?</vt:lpstr>
      <vt:lpstr>I’m Not a Self-Advocate.  What Can I Do?</vt:lpstr>
      <vt:lpstr>Disclosing and Requesting Accommodations as Self-Advocacy</vt:lpstr>
      <vt:lpstr>The Future of  Neurodiversity at Work</vt:lpstr>
      <vt:lpstr>What Does the Future Look Like? </vt:lpstr>
      <vt:lpstr>Neurodiverse Leadership</vt:lpstr>
      <vt:lpstr>A Culture of Acceptance and Inclusion</vt:lpstr>
      <vt:lpstr>Focus on the Strengths</vt:lpstr>
      <vt:lpstr>Final Reflections</vt:lpstr>
      <vt:lpstr>Let’s Continue the Conversation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Autism:  Awareness, Advocacy and Support</dc:title>
  <dc:creator>Haley Moss</dc:creator>
  <cp:lastModifiedBy>Diane Fairchild</cp:lastModifiedBy>
  <cp:revision>51</cp:revision>
  <dcterms:created xsi:type="dcterms:W3CDTF">2020-01-19T04:03:16Z</dcterms:created>
  <dcterms:modified xsi:type="dcterms:W3CDTF">2020-11-24T14:24:08Z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39703ae9-49cf-49bb-8730-da476029cabc</vt:lpwstr>
  </property>
</Properties>
</file>