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slides/slide57.xml" ContentType="application/vnd.openxmlformats-officedocument.presentationml.slide+xml"/>
  <Override PartName="/ppt/diagrams/data1.xml" ContentType="application/vnd.openxmlformats-officedocument.drawingml.diagramData+xml"/>
  <Override PartName="/ppt/slides/slide58.xml" ContentType="application/vnd.openxmlformats-officedocument.presentationml.slide+xml"/>
  <Override PartName="/ppt/presentation.xml" ContentType="application/vnd.openxmlformats-officedocument.presentationml.presentation.main+xml"/>
  <Override PartName="/ppt/slides/slide5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4.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sldIdLst>
    <p:sldId id="256" r:id="rId5"/>
    <p:sldId id="257" r:id="rId6"/>
    <p:sldId id="409" r:id="rId7"/>
    <p:sldId id="259" r:id="rId8"/>
    <p:sldId id="406" r:id="rId9"/>
    <p:sldId id="407" r:id="rId10"/>
    <p:sldId id="395" r:id="rId11"/>
    <p:sldId id="396" r:id="rId12"/>
    <p:sldId id="393" r:id="rId13"/>
    <p:sldId id="394" r:id="rId14"/>
    <p:sldId id="281" r:id="rId15"/>
    <p:sldId id="381" r:id="rId16"/>
    <p:sldId id="382" r:id="rId17"/>
    <p:sldId id="383" r:id="rId18"/>
    <p:sldId id="410" r:id="rId19"/>
    <p:sldId id="411" r:id="rId20"/>
    <p:sldId id="412" r:id="rId21"/>
    <p:sldId id="413" r:id="rId22"/>
    <p:sldId id="408" r:id="rId23"/>
    <p:sldId id="260" r:id="rId24"/>
    <p:sldId id="261" r:id="rId25"/>
    <p:sldId id="384" r:id="rId26"/>
    <p:sldId id="385" r:id="rId27"/>
    <p:sldId id="386" r:id="rId28"/>
    <p:sldId id="387" r:id="rId29"/>
    <p:sldId id="388" r:id="rId30"/>
    <p:sldId id="389" r:id="rId31"/>
    <p:sldId id="390" r:id="rId32"/>
    <p:sldId id="391" r:id="rId33"/>
    <p:sldId id="392" r:id="rId34"/>
    <p:sldId id="415" r:id="rId35"/>
    <p:sldId id="416" r:id="rId36"/>
    <p:sldId id="417" r:id="rId37"/>
    <p:sldId id="418" r:id="rId38"/>
    <p:sldId id="425" r:id="rId39"/>
    <p:sldId id="419" r:id="rId40"/>
    <p:sldId id="420" r:id="rId41"/>
    <p:sldId id="421" r:id="rId42"/>
    <p:sldId id="427" r:id="rId43"/>
    <p:sldId id="422" r:id="rId44"/>
    <p:sldId id="423" r:id="rId45"/>
    <p:sldId id="424" r:id="rId46"/>
    <p:sldId id="397" r:id="rId47"/>
    <p:sldId id="312" r:id="rId48"/>
    <p:sldId id="313" r:id="rId49"/>
    <p:sldId id="341" r:id="rId50"/>
    <p:sldId id="428" r:id="rId51"/>
    <p:sldId id="368" r:id="rId52"/>
    <p:sldId id="330" r:id="rId53"/>
    <p:sldId id="369" r:id="rId54"/>
    <p:sldId id="426" r:id="rId55"/>
    <p:sldId id="414" r:id="rId56"/>
    <p:sldId id="360" r:id="rId57"/>
    <p:sldId id="294" r:id="rId58"/>
    <p:sldId id="379" r:id="rId59"/>
    <p:sldId id="363" r:id="rId60"/>
    <p:sldId id="307" r:id="rId61"/>
    <p:sldId id="306" r:id="rId62"/>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CF"/>
    <a:srgbClr val="3EA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sorterViewPr>
    <p:cViewPr>
      <p:scale>
        <a:sx n="70" d="100"/>
        <a:sy n="70" d="100"/>
      </p:scale>
      <p:origin x="0" y="68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DA86E-A266-496D-988A-DC67658DFB5D}" type="doc">
      <dgm:prSet loTypeId="urn:microsoft.com/office/officeart/2009/layout/CircleArrowProcess" loCatId="process" qsTypeId="urn:microsoft.com/office/officeart/2005/8/quickstyle/simple1" qsCatId="simple" csTypeId="urn:microsoft.com/office/officeart/2005/8/colors/colorful1#1" csCatId="colorful" phldr="1"/>
      <dgm:spPr/>
      <dgm:t>
        <a:bodyPr/>
        <a:lstStyle/>
        <a:p>
          <a:endParaRPr lang="en-US"/>
        </a:p>
      </dgm:t>
    </dgm:pt>
    <dgm:pt modelId="{DB2464DD-E142-41D9-9CE9-5367FBCBA4FF}">
      <dgm:prSet phldrT="[Text]" custT="1"/>
      <dgm:spPr/>
      <dgm:t>
        <a:bodyPr/>
        <a:lstStyle/>
        <a:p>
          <a:r>
            <a:rPr lang="en-US" sz="1800" dirty="0" smtClean="0"/>
            <a:t>Functional Limitations</a:t>
          </a:r>
          <a:endParaRPr lang="en-US" sz="1800" dirty="0"/>
        </a:p>
      </dgm:t>
    </dgm:pt>
    <dgm:pt modelId="{E5DBEB09-8EA6-41BE-9CDC-E54C9381EF47}" type="parTrans" cxnId="{DB972C22-BB74-4DFA-9C4D-B494C9D0DA92}">
      <dgm:prSet/>
      <dgm:spPr/>
      <dgm:t>
        <a:bodyPr/>
        <a:lstStyle/>
        <a:p>
          <a:endParaRPr lang="en-US"/>
        </a:p>
      </dgm:t>
    </dgm:pt>
    <dgm:pt modelId="{5079E647-04A1-4E81-858E-DB27D442FD2A}" type="sibTrans" cxnId="{DB972C22-BB74-4DFA-9C4D-B494C9D0DA92}">
      <dgm:prSet/>
      <dgm:spPr/>
      <dgm:t>
        <a:bodyPr/>
        <a:lstStyle/>
        <a:p>
          <a:endParaRPr lang="en-US"/>
        </a:p>
      </dgm:t>
    </dgm:pt>
    <dgm:pt modelId="{B4A340FF-5A33-46A5-A02A-462A9207E0F7}">
      <dgm:prSet phldrT="[Text]" custT="1"/>
      <dgm:spPr/>
      <dgm:t>
        <a:bodyPr/>
        <a:lstStyle/>
        <a:p>
          <a:r>
            <a:rPr lang="en-US" sz="1800" dirty="0" smtClean="0"/>
            <a:t>Accommodations</a:t>
          </a:r>
          <a:endParaRPr lang="en-US" sz="1800" dirty="0"/>
        </a:p>
      </dgm:t>
    </dgm:pt>
    <dgm:pt modelId="{B6A22E56-D10B-4B18-BB82-A1BC47E3DAE3}" type="parTrans" cxnId="{8A6A82F4-BC1F-4745-9497-6D1230AC2760}">
      <dgm:prSet/>
      <dgm:spPr/>
      <dgm:t>
        <a:bodyPr/>
        <a:lstStyle/>
        <a:p>
          <a:endParaRPr lang="en-US"/>
        </a:p>
      </dgm:t>
    </dgm:pt>
    <dgm:pt modelId="{6AEC8AA6-0245-4E46-A4A0-275435200E89}" type="sibTrans" cxnId="{8A6A82F4-BC1F-4745-9497-6D1230AC2760}">
      <dgm:prSet/>
      <dgm:spPr/>
      <dgm:t>
        <a:bodyPr/>
        <a:lstStyle/>
        <a:p>
          <a:endParaRPr lang="en-US"/>
        </a:p>
      </dgm:t>
    </dgm:pt>
    <dgm:pt modelId="{39A87258-2659-42F4-AB47-F08620614827}">
      <dgm:prSet phldrT="[Text]" custT="1"/>
      <dgm:spPr/>
      <dgm:t>
        <a:bodyPr/>
        <a:lstStyle/>
        <a:p>
          <a:pPr>
            <a:spcAft>
              <a:spcPts val="0"/>
            </a:spcAft>
          </a:pPr>
          <a:r>
            <a:rPr lang="en-US" sz="1800" dirty="0" smtClean="0"/>
            <a:t>Case</a:t>
          </a:r>
        </a:p>
        <a:p>
          <a:pPr>
            <a:spcAft>
              <a:spcPct val="35000"/>
            </a:spcAft>
          </a:pPr>
          <a:r>
            <a:rPr lang="en-US" sz="1800" dirty="0" smtClean="0"/>
            <a:t> Management</a:t>
          </a:r>
          <a:endParaRPr lang="en-US" sz="1800" dirty="0"/>
        </a:p>
      </dgm:t>
    </dgm:pt>
    <dgm:pt modelId="{CF4833AF-A0F3-4BA3-AA96-22262ED64EEA}" type="parTrans" cxnId="{0EEE0317-8AEF-4082-83C8-DCEB57B05DA5}">
      <dgm:prSet/>
      <dgm:spPr/>
      <dgm:t>
        <a:bodyPr/>
        <a:lstStyle/>
        <a:p>
          <a:endParaRPr lang="en-US"/>
        </a:p>
      </dgm:t>
    </dgm:pt>
    <dgm:pt modelId="{B92357DE-B938-4AB4-8984-DC301344BAAE}" type="sibTrans" cxnId="{0EEE0317-8AEF-4082-83C8-DCEB57B05DA5}">
      <dgm:prSet/>
      <dgm:spPr/>
      <dgm:t>
        <a:bodyPr/>
        <a:lstStyle/>
        <a:p>
          <a:endParaRPr lang="en-US"/>
        </a:p>
      </dgm:t>
    </dgm:pt>
    <dgm:pt modelId="{0D790667-D282-4D8D-87CD-1860F253BA53}">
      <dgm:prSet phldrT="[Text]"/>
      <dgm:spPr/>
      <dgm:t>
        <a:bodyPr/>
        <a:lstStyle/>
        <a:p>
          <a:r>
            <a:rPr lang="en-US" dirty="0" smtClean="0"/>
            <a:t>Resources</a:t>
          </a:r>
          <a:endParaRPr lang="en-US" dirty="0"/>
        </a:p>
      </dgm:t>
    </dgm:pt>
    <dgm:pt modelId="{2F1562BC-E655-40CA-B8C6-BC51228029C8}" type="parTrans" cxnId="{53992D43-2C39-4B40-8AC1-C5A03DDF1BEA}">
      <dgm:prSet/>
      <dgm:spPr/>
      <dgm:t>
        <a:bodyPr/>
        <a:lstStyle/>
        <a:p>
          <a:endParaRPr lang="en-US"/>
        </a:p>
      </dgm:t>
    </dgm:pt>
    <dgm:pt modelId="{DE7BF193-4E56-4CF6-9ABD-F2266B03F7DA}" type="sibTrans" cxnId="{53992D43-2C39-4B40-8AC1-C5A03DDF1BEA}">
      <dgm:prSet/>
      <dgm:spPr/>
      <dgm:t>
        <a:bodyPr/>
        <a:lstStyle/>
        <a:p>
          <a:endParaRPr lang="en-US"/>
        </a:p>
      </dgm:t>
    </dgm:pt>
    <dgm:pt modelId="{8485978F-29F0-4E23-AE91-6F83B8DB7F77}">
      <dgm:prSet/>
      <dgm:spPr/>
      <dgm:t>
        <a:bodyPr/>
        <a:lstStyle/>
        <a:p>
          <a:endParaRPr lang="en-US"/>
        </a:p>
      </dgm:t>
    </dgm:pt>
    <dgm:pt modelId="{8721C1F8-7CCC-4599-9203-4E5DE1F3C864}" type="sibTrans" cxnId="{6233CF73-AB46-42A0-A255-DBBA800A5AE6}">
      <dgm:prSet/>
      <dgm:spPr/>
      <dgm:t>
        <a:bodyPr/>
        <a:lstStyle/>
        <a:p>
          <a:endParaRPr lang="en-US"/>
        </a:p>
      </dgm:t>
    </dgm:pt>
    <dgm:pt modelId="{45183AE1-95B9-4915-BAC8-63110E1FE130}" type="parTrans" cxnId="{6233CF73-AB46-42A0-A255-DBBA800A5AE6}">
      <dgm:prSet/>
      <dgm:spPr/>
      <dgm:t>
        <a:bodyPr/>
        <a:lstStyle/>
        <a:p>
          <a:endParaRPr lang="en-US"/>
        </a:p>
      </dgm:t>
    </dgm:pt>
    <dgm:pt modelId="{840081E3-79D8-4DA9-B5BA-DF9C07B12241}" type="pres">
      <dgm:prSet presAssocID="{24ADA86E-A266-496D-988A-DC67658DFB5D}" presName="Name0" presStyleCnt="0">
        <dgm:presLayoutVars>
          <dgm:chMax val="7"/>
          <dgm:chPref val="7"/>
          <dgm:dir/>
          <dgm:animLvl val="lvl"/>
        </dgm:presLayoutVars>
      </dgm:prSet>
      <dgm:spPr/>
      <dgm:t>
        <a:bodyPr/>
        <a:lstStyle/>
        <a:p>
          <a:endParaRPr lang="en-US"/>
        </a:p>
      </dgm:t>
    </dgm:pt>
    <dgm:pt modelId="{2F322F4D-E8B2-498F-A056-6FD7123622F1}" type="pres">
      <dgm:prSet presAssocID="{DB2464DD-E142-41D9-9CE9-5367FBCBA4FF}" presName="Accent1" presStyleCnt="0"/>
      <dgm:spPr/>
    </dgm:pt>
    <dgm:pt modelId="{629235FE-4CE0-4FDE-BD3B-D9EEF362E158}" type="pres">
      <dgm:prSet presAssocID="{DB2464DD-E142-41D9-9CE9-5367FBCBA4FF}" presName="Accent" presStyleLbl="node1" presStyleIdx="0" presStyleCnt="5"/>
      <dgm:spPr/>
      <dgm:t>
        <a:bodyPr/>
        <a:lstStyle/>
        <a:p>
          <a:endParaRPr lang="en-US"/>
        </a:p>
      </dgm:t>
    </dgm:pt>
    <dgm:pt modelId="{C8357DB5-50DA-4767-A5B9-501BA9CD5B3A}" type="pres">
      <dgm:prSet presAssocID="{DB2464DD-E142-41D9-9CE9-5367FBCBA4FF}" presName="Parent1" presStyleLbl="revTx" presStyleIdx="0" presStyleCnt="5" custScaleX="117324" custLinFactNeighborY="-9611">
        <dgm:presLayoutVars>
          <dgm:chMax val="1"/>
          <dgm:chPref val="1"/>
          <dgm:bulletEnabled val="1"/>
        </dgm:presLayoutVars>
      </dgm:prSet>
      <dgm:spPr/>
      <dgm:t>
        <a:bodyPr/>
        <a:lstStyle/>
        <a:p>
          <a:endParaRPr lang="en-US"/>
        </a:p>
      </dgm:t>
    </dgm:pt>
    <dgm:pt modelId="{E7592311-0D22-4883-8057-B09A78B6A75D}" type="pres">
      <dgm:prSet presAssocID="{B4A340FF-5A33-46A5-A02A-462A9207E0F7}" presName="Accent2" presStyleCnt="0"/>
      <dgm:spPr/>
    </dgm:pt>
    <dgm:pt modelId="{8DB2A3CC-5EA7-43E9-961E-CD4714C2014E}" type="pres">
      <dgm:prSet presAssocID="{B4A340FF-5A33-46A5-A02A-462A9207E0F7}" presName="Accent" presStyleLbl="node1" presStyleIdx="1" presStyleCnt="5"/>
      <dgm:spPr/>
    </dgm:pt>
    <dgm:pt modelId="{5DE9CF22-1F8B-41F2-9100-5C2889EF0EAB}" type="pres">
      <dgm:prSet presAssocID="{B4A340FF-5A33-46A5-A02A-462A9207E0F7}" presName="Parent2" presStyleLbl="revTx" presStyleIdx="1" presStyleCnt="5" custScaleX="253084" custLinFactNeighborX="24150" custLinFactNeighborY="9377">
        <dgm:presLayoutVars>
          <dgm:chMax val="1"/>
          <dgm:chPref val="1"/>
          <dgm:bulletEnabled val="1"/>
        </dgm:presLayoutVars>
      </dgm:prSet>
      <dgm:spPr/>
      <dgm:t>
        <a:bodyPr/>
        <a:lstStyle/>
        <a:p>
          <a:endParaRPr lang="en-US"/>
        </a:p>
      </dgm:t>
    </dgm:pt>
    <dgm:pt modelId="{98FA84E9-18C0-4356-8125-EBA5C8E2A448}" type="pres">
      <dgm:prSet presAssocID="{39A87258-2659-42F4-AB47-F08620614827}" presName="Accent3" presStyleCnt="0"/>
      <dgm:spPr/>
    </dgm:pt>
    <dgm:pt modelId="{EB5CAEAC-EA27-45C8-979E-5D33EA990CD2}" type="pres">
      <dgm:prSet presAssocID="{39A87258-2659-42F4-AB47-F08620614827}" presName="Accent" presStyleLbl="node1" presStyleIdx="2" presStyleCnt="5"/>
      <dgm:spPr/>
      <dgm:t>
        <a:bodyPr/>
        <a:lstStyle/>
        <a:p>
          <a:endParaRPr lang="en-US"/>
        </a:p>
      </dgm:t>
    </dgm:pt>
    <dgm:pt modelId="{974C5B35-372D-46D7-BDAC-68D154A96043}" type="pres">
      <dgm:prSet presAssocID="{39A87258-2659-42F4-AB47-F08620614827}" presName="Parent3" presStyleLbl="revTx" presStyleIdx="2" presStyleCnt="5" custScaleX="214604" custLinFactNeighborX="-13701" custLinFactNeighborY="-16614">
        <dgm:presLayoutVars>
          <dgm:chMax val="1"/>
          <dgm:chPref val="1"/>
          <dgm:bulletEnabled val="1"/>
        </dgm:presLayoutVars>
      </dgm:prSet>
      <dgm:spPr/>
      <dgm:t>
        <a:bodyPr/>
        <a:lstStyle/>
        <a:p>
          <a:endParaRPr lang="en-US"/>
        </a:p>
      </dgm:t>
    </dgm:pt>
    <dgm:pt modelId="{FC4E1CF0-3485-4EFA-ACE7-F5104410E0D0}" type="pres">
      <dgm:prSet presAssocID="{8485978F-29F0-4E23-AE91-6F83B8DB7F77}" presName="Accent4" presStyleCnt="0"/>
      <dgm:spPr/>
    </dgm:pt>
    <dgm:pt modelId="{67130DDD-09BD-4946-937A-634227C0F985}" type="pres">
      <dgm:prSet presAssocID="{8485978F-29F0-4E23-AE91-6F83B8DB7F77}" presName="Accent" presStyleLbl="node1" presStyleIdx="3" presStyleCnt="5"/>
      <dgm:spPr/>
    </dgm:pt>
    <dgm:pt modelId="{A8EADF6F-85C1-44F6-B80A-1FC3B94325E8}" type="pres">
      <dgm:prSet presAssocID="{8485978F-29F0-4E23-AE91-6F83B8DB7F77}" presName="Parent4" presStyleLbl="revTx" presStyleIdx="3" presStyleCnt="5">
        <dgm:presLayoutVars>
          <dgm:chMax val="1"/>
          <dgm:chPref val="1"/>
          <dgm:bulletEnabled val="1"/>
        </dgm:presLayoutVars>
      </dgm:prSet>
      <dgm:spPr/>
      <dgm:t>
        <a:bodyPr/>
        <a:lstStyle/>
        <a:p>
          <a:endParaRPr lang="en-US"/>
        </a:p>
      </dgm:t>
    </dgm:pt>
    <dgm:pt modelId="{9992ABC9-0212-4813-8EDA-0E3E6EF34326}" type="pres">
      <dgm:prSet presAssocID="{0D790667-D282-4D8D-87CD-1860F253BA53}" presName="Accent5" presStyleCnt="0"/>
      <dgm:spPr/>
    </dgm:pt>
    <dgm:pt modelId="{E4712AE4-BAEE-4BAF-A9A9-11EDA548CCB4}" type="pres">
      <dgm:prSet presAssocID="{0D790667-D282-4D8D-87CD-1860F253BA53}" presName="Accent" presStyleLbl="node1" presStyleIdx="4" presStyleCnt="5" custScaleY="99487"/>
      <dgm:spPr/>
    </dgm:pt>
    <dgm:pt modelId="{B7F79439-C698-487D-AC4E-685F690820D7}" type="pres">
      <dgm:prSet presAssocID="{0D790667-D282-4D8D-87CD-1860F253BA53}" presName="Parent5" presStyleLbl="revTx" presStyleIdx="4" presStyleCnt="5" custLinFactNeighborX="2950" custLinFactNeighborY="-8701">
        <dgm:presLayoutVars>
          <dgm:chMax val="1"/>
          <dgm:chPref val="1"/>
          <dgm:bulletEnabled val="1"/>
        </dgm:presLayoutVars>
      </dgm:prSet>
      <dgm:spPr/>
      <dgm:t>
        <a:bodyPr/>
        <a:lstStyle/>
        <a:p>
          <a:endParaRPr lang="en-US"/>
        </a:p>
      </dgm:t>
    </dgm:pt>
  </dgm:ptLst>
  <dgm:cxnLst>
    <dgm:cxn modelId="{53855B90-4868-4767-8C24-DBC8C7C6C00F}" type="presOf" srcId="{24ADA86E-A266-496D-988A-DC67658DFB5D}" destId="{840081E3-79D8-4DA9-B5BA-DF9C07B12241}" srcOrd="0" destOrd="0" presId="urn:microsoft.com/office/officeart/2009/layout/CircleArrowProcess"/>
    <dgm:cxn modelId="{DB972C22-BB74-4DFA-9C4D-B494C9D0DA92}" srcId="{24ADA86E-A266-496D-988A-DC67658DFB5D}" destId="{DB2464DD-E142-41D9-9CE9-5367FBCBA4FF}" srcOrd="0" destOrd="0" parTransId="{E5DBEB09-8EA6-41BE-9CDC-E54C9381EF47}" sibTransId="{5079E647-04A1-4E81-858E-DB27D442FD2A}"/>
    <dgm:cxn modelId="{53992D43-2C39-4B40-8AC1-C5A03DDF1BEA}" srcId="{24ADA86E-A266-496D-988A-DC67658DFB5D}" destId="{0D790667-D282-4D8D-87CD-1860F253BA53}" srcOrd="4" destOrd="0" parTransId="{2F1562BC-E655-40CA-B8C6-BC51228029C8}" sibTransId="{DE7BF193-4E56-4CF6-9ABD-F2266B03F7DA}"/>
    <dgm:cxn modelId="{9CE8BE78-98CF-4880-98A6-A56FBD89A087}" type="presOf" srcId="{B4A340FF-5A33-46A5-A02A-462A9207E0F7}" destId="{5DE9CF22-1F8B-41F2-9100-5C2889EF0EAB}" srcOrd="0" destOrd="0" presId="urn:microsoft.com/office/officeart/2009/layout/CircleArrowProcess"/>
    <dgm:cxn modelId="{6233CF73-AB46-42A0-A255-DBBA800A5AE6}" srcId="{24ADA86E-A266-496D-988A-DC67658DFB5D}" destId="{8485978F-29F0-4E23-AE91-6F83B8DB7F77}" srcOrd="3" destOrd="0" parTransId="{45183AE1-95B9-4915-BAC8-63110E1FE130}" sibTransId="{8721C1F8-7CCC-4599-9203-4E5DE1F3C864}"/>
    <dgm:cxn modelId="{0EAC440F-9B93-406D-9581-F81B784AA093}" type="presOf" srcId="{DB2464DD-E142-41D9-9CE9-5367FBCBA4FF}" destId="{C8357DB5-50DA-4767-A5B9-501BA9CD5B3A}" srcOrd="0" destOrd="0" presId="urn:microsoft.com/office/officeart/2009/layout/CircleArrowProcess"/>
    <dgm:cxn modelId="{8174353D-1FD4-4B5B-87C4-7A552562872E}" type="presOf" srcId="{0D790667-D282-4D8D-87CD-1860F253BA53}" destId="{B7F79439-C698-487D-AC4E-685F690820D7}" srcOrd="0" destOrd="0" presId="urn:microsoft.com/office/officeart/2009/layout/CircleArrowProcess"/>
    <dgm:cxn modelId="{8A6A82F4-BC1F-4745-9497-6D1230AC2760}" srcId="{24ADA86E-A266-496D-988A-DC67658DFB5D}" destId="{B4A340FF-5A33-46A5-A02A-462A9207E0F7}" srcOrd="1" destOrd="0" parTransId="{B6A22E56-D10B-4B18-BB82-A1BC47E3DAE3}" sibTransId="{6AEC8AA6-0245-4E46-A4A0-275435200E89}"/>
    <dgm:cxn modelId="{D3867630-0DB8-444B-9210-05318A50BBF5}" type="presOf" srcId="{8485978F-29F0-4E23-AE91-6F83B8DB7F77}" destId="{A8EADF6F-85C1-44F6-B80A-1FC3B94325E8}" srcOrd="0" destOrd="0" presId="urn:microsoft.com/office/officeart/2009/layout/CircleArrowProcess"/>
    <dgm:cxn modelId="{2C0DD6FB-4D72-4B84-AFEE-54629BB688CB}" type="presOf" srcId="{39A87258-2659-42F4-AB47-F08620614827}" destId="{974C5B35-372D-46D7-BDAC-68D154A96043}" srcOrd="0" destOrd="0" presId="urn:microsoft.com/office/officeart/2009/layout/CircleArrowProcess"/>
    <dgm:cxn modelId="{0EEE0317-8AEF-4082-83C8-DCEB57B05DA5}" srcId="{24ADA86E-A266-496D-988A-DC67658DFB5D}" destId="{39A87258-2659-42F4-AB47-F08620614827}" srcOrd="2" destOrd="0" parTransId="{CF4833AF-A0F3-4BA3-AA96-22262ED64EEA}" sibTransId="{B92357DE-B938-4AB4-8984-DC301344BAAE}"/>
    <dgm:cxn modelId="{FAB783C1-86DC-41FB-91FB-C0B291E27163}" type="presParOf" srcId="{840081E3-79D8-4DA9-B5BA-DF9C07B12241}" destId="{2F322F4D-E8B2-498F-A056-6FD7123622F1}" srcOrd="0" destOrd="0" presId="urn:microsoft.com/office/officeart/2009/layout/CircleArrowProcess"/>
    <dgm:cxn modelId="{398149E1-3ECD-422E-8252-5550F66777B7}" type="presParOf" srcId="{2F322F4D-E8B2-498F-A056-6FD7123622F1}" destId="{629235FE-4CE0-4FDE-BD3B-D9EEF362E158}" srcOrd="0" destOrd="0" presId="urn:microsoft.com/office/officeart/2009/layout/CircleArrowProcess"/>
    <dgm:cxn modelId="{E20A3330-360C-4AD1-855F-8F99EA978846}" type="presParOf" srcId="{840081E3-79D8-4DA9-B5BA-DF9C07B12241}" destId="{C8357DB5-50DA-4767-A5B9-501BA9CD5B3A}" srcOrd="1" destOrd="0" presId="urn:microsoft.com/office/officeart/2009/layout/CircleArrowProcess"/>
    <dgm:cxn modelId="{F6C4E5E4-A0C3-4A08-B985-C335CD9DD16C}" type="presParOf" srcId="{840081E3-79D8-4DA9-B5BA-DF9C07B12241}" destId="{E7592311-0D22-4883-8057-B09A78B6A75D}" srcOrd="2" destOrd="0" presId="urn:microsoft.com/office/officeart/2009/layout/CircleArrowProcess"/>
    <dgm:cxn modelId="{D01035BE-1384-49AD-AE04-88ADDC280D10}" type="presParOf" srcId="{E7592311-0D22-4883-8057-B09A78B6A75D}" destId="{8DB2A3CC-5EA7-43E9-961E-CD4714C2014E}" srcOrd="0" destOrd="0" presId="urn:microsoft.com/office/officeart/2009/layout/CircleArrowProcess"/>
    <dgm:cxn modelId="{3536AFB8-7C09-4C9F-ABD1-97D2B7A902F6}" type="presParOf" srcId="{840081E3-79D8-4DA9-B5BA-DF9C07B12241}" destId="{5DE9CF22-1F8B-41F2-9100-5C2889EF0EAB}" srcOrd="3" destOrd="0" presId="urn:microsoft.com/office/officeart/2009/layout/CircleArrowProcess"/>
    <dgm:cxn modelId="{8A972F92-67C2-4649-8CC9-1698E65A717C}" type="presParOf" srcId="{840081E3-79D8-4DA9-B5BA-DF9C07B12241}" destId="{98FA84E9-18C0-4356-8125-EBA5C8E2A448}" srcOrd="4" destOrd="0" presId="urn:microsoft.com/office/officeart/2009/layout/CircleArrowProcess"/>
    <dgm:cxn modelId="{92981DB5-38A9-4103-9007-FEA7B2B69856}" type="presParOf" srcId="{98FA84E9-18C0-4356-8125-EBA5C8E2A448}" destId="{EB5CAEAC-EA27-45C8-979E-5D33EA990CD2}" srcOrd="0" destOrd="0" presId="urn:microsoft.com/office/officeart/2009/layout/CircleArrowProcess"/>
    <dgm:cxn modelId="{79651DC8-ED01-449B-BC26-CD7E68B4AA76}" type="presParOf" srcId="{840081E3-79D8-4DA9-B5BA-DF9C07B12241}" destId="{974C5B35-372D-46D7-BDAC-68D154A96043}" srcOrd="5" destOrd="0" presId="urn:microsoft.com/office/officeart/2009/layout/CircleArrowProcess"/>
    <dgm:cxn modelId="{1F2C4D64-AACC-40E7-905F-C522F7336CB7}" type="presParOf" srcId="{840081E3-79D8-4DA9-B5BA-DF9C07B12241}" destId="{FC4E1CF0-3485-4EFA-ACE7-F5104410E0D0}" srcOrd="6" destOrd="0" presId="urn:microsoft.com/office/officeart/2009/layout/CircleArrowProcess"/>
    <dgm:cxn modelId="{792B22C4-7F2D-4E81-ACDA-851E5D61E51A}" type="presParOf" srcId="{FC4E1CF0-3485-4EFA-ACE7-F5104410E0D0}" destId="{67130DDD-09BD-4946-937A-634227C0F985}" srcOrd="0" destOrd="0" presId="urn:microsoft.com/office/officeart/2009/layout/CircleArrowProcess"/>
    <dgm:cxn modelId="{CB710B2E-7070-444B-9BBB-872F059E80CA}" type="presParOf" srcId="{840081E3-79D8-4DA9-B5BA-DF9C07B12241}" destId="{A8EADF6F-85C1-44F6-B80A-1FC3B94325E8}" srcOrd="7" destOrd="0" presId="urn:microsoft.com/office/officeart/2009/layout/CircleArrowProcess"/>
    <dgm:cxn modelId="{7F53D8C3-6384-4C3D-9FA8-C463C3EA8FD0}" type="presParOf" srcId="{840081E3-79D8-4DA9-B5BA-DF9C07B12241}" destId="{9992ABC9-0212-4813-8EDA-0E3E6EF34326}" srcOrd="8" destOrd="0" presId="urn:microsoft.com/office/officeart/2009/layout/CircleArrowProcess"/>
    <dgm:cxn modelId="{188CD9AE-1D4A-4FFA-9713-FB6B5970EEBB}" type="presParOf" srcId="{9992ABC9-0212-4813-8EDA-0E3E6EF34326}" destId="{E4712AE4-BAEE-4BAF-A9A9-11EDA548CCB4}" srcOrd="0" destOrd="0" presId="urn:microsoft.com/office/officeart/2009/layout/CircleArrowProcess"/>
    <dgm:cxn modelId="{FAC7EBF6-06F5-43B8-A8E6-E88AA517FC13}" type="presParOf" srcId="{840081E3-79D8-4DA9-B5BA-DF9C07B12241}" destId="{B7F79439-C698-487D-AC4E-685F690820D7}" srcOrd="9" destOrd="0" presId="urn:microsoft.com/office/officeart/2009/layout/CircleArrowProcess"/>
  </dgm:cxnLst>
  <dgm:bg>
    <a:noFill/>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235FE-4CE0-4FDE-BD3B-D9EEF362E158}">
      <dsp:nvSpPr>
        <dsp:cNvPr id="0" name=""/>
        <dsp:cNvSpPr/>
      </dsp:nvSpPr>
      <dsp:spPr>
        <a:xfrm>
          <a:off x="1385705" y="2003"/>
          <a:ext cx="1817629" cy="181772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57DB5-50DA-4767-A5B9-501BA9CD5B3A}">
      <dsp:nvSpPr>
        <dsp:cNvPr id="0" name=""/>
        <dsp:cNvSpPr/>
      </dsp:nvSpPr>
      <dsp:spPr>
        <a:xfrm>
          <a:off x="1699147" y="611603"/>
          <a:ext cx="1190064" cy="50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Functional Limitations</a:t>
          </a:r>
          <a:endParaRPr lang="en-US" sz="1800" kern="1200" dirty="0"/>
        </a:p>
      </dsp:txBody>
      <dsp:txXfrm>
        <a:off x="1699147" y="611603"/>
        <a:ext cx="1190064" cy="506943"/>
      </dsp:txXfrm>
    </dsp:sp>
    <dsp:sp modelId="{8DB2A3CC-5EA7-43E9-961E-CD4714C2014E}">
      <dsp:nvSpPr>
        <dsp:cNvPr id="0" name=""/>
        <dsp:cNvSpPr/>
      </dsp:nvSpPr>
      <dsp:spPr>
        <a:xfrm>
          <a:off x="880751" y="1046401"/>
          <a:ext cx="1817629" cy="181772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9CF22-1F8B-41F2-9100-5C2889EF0EAB}">
      <dsp:nvSpPr>
        <dsp:cNvPr id="0" name=""/>
        <dsp:cNvSpPr/>
      </dsp:nvSpPr>
      <dsp:spPr>
        <a:xfrm>
          <a:off x="748576" y="1754606"/>
          <a:ext cx="2567132" cy="50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Accommodations</a:t>
          </a:r>
          <a:endParaRPr lang="en-US" sz="1800" kern="1200" dirty="0"/>
        </a:p>
      </dsp:txBody>
      <dsp:txXfrm>
        <a:off x="748576" y="1754606"/>
        <a:ext cx="2567132" cy="506943"/>
      </dsp:txXfrm>
    </dsp:sp>
    <dsp:sp modelId="{EB5CAEAC-EA27-45C8-979E-5D33EA990CD2}">
      <dsp:nvSpPr>
        <dsp:cNvPr id="0" name=""/>
        <dsp:cNvSpPr/>
      </dsp:nvSpPr>
      <dsp:spPr>
        <a:xfrm>
          <a:off x="1385705" y="2095492"/>
          <a:ext cx="1817629" cy="1817720"/>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5B35-372D-46D7-BDAC-68D154A96043}">
      <dsp:nvSpPr>
        <dsp:cNvPr id="0" name=""/>
        <dsp:cNvSpPr/>
      </dsp:nvSpPr>
      <dsp:spPr>
        <a:xfrm>
          <a:off x="1066797" y="2669004"/>
          <a:ext cx="2176814" cy="50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n-US" sz="1800" kern="1200" dirty="0" smtClean="0"/>
            <a:t>Case</a:t>
          </a:r>
        </a:p>
        <a:p>
          <a:pPr lvl="0" algn="ctr" defTabSz="800100">
            <a:lnSpc>
              <a:spcPct val="90000"/>
            </a:lnSpc>
            <a:spcBef>
              <a:spcPct val="0"/>
            </a:spcBef>
            <a:spcAft>
              <a:spcPct val="35000"/>
            </a:spcAft>
          </a:pPr>
          <a:r>
            <a:rPr lang="en-US" sz="1800" kern="1200" dirty="0" smtClean="0"/>
            <a:t> Management</a:t>
          </a:r>
          <a:endParaRPr lang="en-US" sz="1800" kern="1200" dirty="0"/>
        </a:p>
      </dsp:txBody>
      <dsp:txXfrm>
        <a:off x="1066797" y="2669004"/>
        <a:ext cx="2176814" cy="506943"/>
      </dsp:txXfrm>
    </dsp:sp>
    <dsp:sp modelId="{67130DDD-09BD-4946-937A-634227C0F985}">
      <dsp:nvSpPr>
        <dsp:cNvPr id="0" name=""/>
        <dsp:cNvSpPr/>
      </dsp:nvSpPr>
      <dsp:spPr>
        <a:xfrm>
          <a:off x="880751" y="3141649"/>
          <a:ext cx="1817629" cy="1817720"/>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ADF6F-85C1-44F6-B80A-1FC3B94325E8}">
      <dsp:nvSpPr>
        <dsp:cNvPr id="0" name=""/>
        <dsp:cNvSpPr/>
      </dsp:nvSpPr>
      <dsp:spPr>
        <a:xfrm>
          <a:off x="1280009" y="3799971"/>
          <a:ext cx="1014339" cy="50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a:p>
      </dsp:txBody>
      <dsp:txXfrm>
        <a:off x="1280009" y="3799971"/>
        <a:ext cx="1014339" cy="506943"/>
      </dsp:txXfrm>
    </dsp:sp>
    <dsp:sp modelId="{E4712AE4-BAEE-4BAF-A9A9-11EDA548CCB4}">
      <dsp:nvSpPr>
        <dsp:cNvPr id="0" name=""/>
        <dsp:cNvSpPr/>
      </dsp:nvSpPr>
      <dsp:spPr>
        <a:xfrm>
          <a:off x="1514927" y="4310923"/>
          <a:ext cx="1561572" cy="1554473"/>
        </a:xfrm>
        <a:prstGeom prst="blockArc">
          <a:avLst>
            <a:gd name="adj1" fmla="val 13500000"/>
            <a:gd name="adj2" fmla="val 10800000"/>
            <a:gd name="adj3" fmla="val 1274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79439-C698-487D-AC4E-685F690820D7}">
      <dsp:nvSpPr>
        <dsp:cNvPr id="0" name=""/>
        <dsp:cNvSpPr/>
      </dsp:nvSpPr>
      <dsp:spPr>
        <a:xfrm>
          <a:off x="1816932" y="4802606"/>
          <a:ext cx="1014339" cy="50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Resources</a:t>
          </a:r>
          <a:endParaRPr lang="en-US" sz="1800" kern="1200" dirty="0"/>
        </a:p>
      </dsp:txBody>
      <dsp:txXfrm>
        <a:off x="1816932" y="4802606"/>
        <a:ext cx="1014339" cy="50694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5531F5EC-5965-4977-95FB-4AAC185CAC8C}" type="datetimeFigureOut">
              <a:rPr lang="en-US" smtClean="0"/>
              <a:pPr/>
              <a:t>2/12/2019</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941D5E97-F31A-42D1-B20C-B92CC75A38EB}" type="slidenum">
              <a:rPr lang="en-US" smtClean="0"/>
              <a:pPr/>
              <a:t>‹#›</a:t>
            </a:fld>
            <a:endParaRPr lang="en-US"/>
          </a:p>
        </p:txBody>
      </p:sp>
    </p:spTree>
    <p:extLst>
      <p:ext uri="{BB962C8B-B14F-4D97-AF65-F5344CB8AC3E}">
        <p14:creationId xmlns:p14="http://schemas.microsoft.com/office/powerpoint/2010/main" val="96931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caring for oneself, performing manual tasks, seeing, hearing, eating, sleeping, walking, standing, lifting, bending, speaking, breathing, learning, reading, concentrating, thinking, communicating, and working</a:t>
            </a:r>
          </a:p>
          <a:p>
            <a:endParaRPr lang="en-US" dirty="0"/>
          </a:p>
        </p:txBody>
      </p:sp>
      <p:sp>
        <p:nvSpPr>
          <p:cNvPr id="4" name="Slide Number Placeholder 3"/>
          <p:cNvSpPr>
            <a:spLocks noGrp="1"/>
          </p:cNvSpPr>
          <p:nvPr>
            <p:ph type="sldNum" sz="quarter" idx="10"/>
          </p:nvPr>
        </p:nvSpPr>
        <p:spPr/>
        <p:txBody>
          <a:bodyPr/>
          <a:lstStyle/>
          <a:p>
            <a:fld id="{941D5E97-F31A-42D1-B20C-B92CC75A38EB}" type="slidenum">
              <a:rPr lang="en-US" smtClean="0"/>
              <a:pPr/>
              <a:t>8</a:t>
            </a:fld>
            <a:endParaRPr lang="en-US"/>
          </a:p>
        </p:txBody>
      </p:sp>
    </p:spTree>
    <p:extLst>
      <p:ext uri="{BB962C8B-B14F-4D97-AF65-F5344CB8AC3E}">
        <p14:creationId xmlns:p14="http://schemas.microsoft.com/office/powerpoint/2010/main" val="43795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very easy to have a reaction to a situation then preventing it from happening in the first. That is why being flexible, trust worthy and calm can be the difference between writing a student up and deflecting an altercation. Remember everyone can have a bad day including ourselves. Its how we handle it that can become the teachable moments</a:t>
            </a:r>
            <a:endParaRPr lang="en-US" dirty="0"/>
          </a:p>
        </p:txBody>
      </p:sp>
      <p:sp>
        <p:nvSpPr>
          <p:cNvPr id="4" name="Slide Number Placeholder 3"/>
          <p:cNvSpPr>
            <a:spLocks noGrp="1"/>
          </p:cNvSpPr>
          <p:nvPr>
            <p:ph type="sldNum" sz="quarter" idx="10"/>
          </p:nvPr>
        </p:nvSpPr>
        <p:spPr/>
        <p:txBody>
          <a:bodyPr/>
          <a:lstStyle/>
          <a:p>
            <a:fld id="{941D5E97-F31A-42D1-B20C-B92CC75A38EB}" type="slidenum">
              <a:rPr lang="en-US" smtClean="0"/>
              <a:pPr/>
              <a:t>18</a:t>
            </a:fld>
            <a:endParaRPr lang="en-US"/>
          </a:p>
        </p:txBody>
      </p:sp>
    </p:spTree>
    <p:extLst>
      <p:ext uri="{BB962C8B-B14F-4D97-AF65-F5344CB8AC3E}">
        <p14:creationId xmlns:p14="http://schemas.microsoft.com/office/powerpoint/2010/main" val="407649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residential staff you are just as important as the instructor and supporting students manager their stress after a long day of training. Finding ways to decompress and/or get everything done in a day can be overwhelming to the best of us. But for a person that has an anxiety disorder it can be 10x’s more </a:t>
            </a:r>
            <a:r>
              <a:rPr lang="en-US" baseline="0" dirty="0" err="1" smtClean="0"/>
              <a:t>unaccomplishable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41D5E97-F31A-42D1-B20C-B92CC75A38EB}" type="slidenum">
              <a:rPr lang="en-US" smtClean="0"/>
              <a:pPr/>
              <a:t>26</a:t>
            </a:fld>
            <a:endParaRPr lang="en-US"/>
          </a:p>
        </p:txBody>
      </p:sp>
    </p:spTree>
    <p:extLst>
      <p:ext uri="{BB962C8B-B14F-4D97-AF65-F5344CB8AC3E}">
        <p14:creationId xmlns:p14="http://schemas.microsoft.com/office/powerpoint/2010/main" val="40742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Behavior</a:t>
            </a:r>
            <a:r>
              <a:rPr lang="en-US" baseline="0" dirty="0" smtClean="0"/>
              <a:t> that is accepted through society may not have been taught in some of our students environments or their disability may require that we reinforce the social concepts because they do not easily manifest in their interactions with others. </a:t>
            </a:r>
            <a:endParaRPr lang="en-US" dirty="0" smtClean="0"/>
          </a:p>
        </p:txBody>
      </p:sp>
      <p:sp>
        <p:nvSpPr>
          <p:cNvPr id="4" name="Slide Number Placeholder 3"/>
          <p:cNvSpPr>
            <a:spLocks noGrp="1"/>
          </p:cNvSpPr>
          <p:nvPr>
            <p:ph type="sldNum" sz="quarter" idx="5"/>
          </p:nvPr>
        </p:nvSpPr>
        <p:spPr/>
        <p:txBody>
          <a:bodyPr/>
          <a:lstStyle/>
          <a:p>
            <a:pPr>
              <a:defRPr/>
            </a:pPr>
            <a:fld id="{281401C5-70B2-4287-9E9E-93BFE20E0E59}" type="slidenum">
              <a:rPr lang="en-US" smtClean="0"/>
              <a:pPr>
                <a:defRPr/>
              </a:pPr>
              <a:t>27</a:t>
            </a:fld>
            <a:endParaRPr lang="en-US"/>
          </a:p>
        </p:txBody>
      </p:sp>
    </p:spTree>
    <p:extLst>
      <p:ext uri="{BB962C8B-B14F-4D97-AF65-F5344CB8AC3E}">
        <p14:creationId xmlns:p14="http://schemas.microsoft.com/office/powerpoint/2010/main" val="412310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centers have cluster meeting</a:t>
            </a:r>
            <a:r>
              <a:rPr lang="en-US" baseline="0" dirty="0" smtClean="0"/>
              <a:t>s in the dorms where role play activities could help them to handle social settings in a more traditionally appropriate way. The key here is that we don’t want to humiliate students. We want them to understand there could be a better way to handle situations than they have been. </a:t>
            </a:r>
            <a:endParaRPr lang="en-US" dirty="0"/>
          </a:p>
        </p:txBody>
      </p:sp>
      <p:sp>
        <p:nvSpPr>
          <p:cNvPr id="4" name="Slide Number Placeholder 3"/>
          <p:cNvSpPr>
            <a:spLocks noGrp="1"/>
          </p:cNvSpPr>
          <p:nvPr>
            <p:ph type="sldNum" sz="quarter" idx="10"/>
          </p:nvPr>
        </p:nvSpPr>
        <p:spPr/>
        <p:txBody>
          <a:bodyPr/>
          <a:lstStyle/>
          <a:p>
            <a:fld id="{941D5E97-F31A-42D1-B20C-B92CC75A38EB}" type="slidenum">
              <a:rPr lang="en-US" smtClean="0"/>
              <a:pPr/>
              <a:t>28</a:t>
            </a:fld>
            <a:endParaRPr lang="en-US"/>
          </a:p>
        </p:txBody>
      </p:sp>
    </p:spTree>
    <p:extLst>
      <p:ext uri="{BB962C8B-B14F-4D97-AF65-F5344CB8AC3E}">
        <p14:creationId xmlns:p14="http://schemas.microsoft.com/office/powerpoint/2010/main" val="96399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4C741-0CF8-4AA6-82CB-EEE8C0AA284A}"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54795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70AF7-4DEC-4C10-B2FC-91D64C715ED4}"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170626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008A8-EEEB-43B1-A5D0-A85DC622D52F}"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21608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tint val="66000"/>
              <a:satMod val="160000"/>
            </a:schemeClr>
          </a:solidFill>
        </p:spPr>
        <p:txBody>
          <a:bodyPr/>
          <a:lstStyle>
            <a:lvl1pPr>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16499"/>
            <a:ext cx="8229600" cy="4525963"/>
          </a:xfrm>
        </p:spPr>
        <p:txBody>
          <a:bodyPr/>
          <a:lstStyle>
            <a:lvl1pPr>
              <a:buClr>
                <a:schemeClr val="accent6">
                  <a:lumMod val="75000"/>
                </a:schemeClr>
              </a:buClr>
              <a:defRPr sz="2800"/>
            </a:lvl1pPr>
            <a:lvl2pPr>
              <a:buClr>
                <a:schemeClr val="accent5">
                  <a:lumMod val="75000"/>
                </a:schemeClr>
              </a:buClr>
              <a:defRPr sz="2400"/>
            </a:lvl2pPr>
            <a:lvl3pPr>
              <a:buClr>
                <a:schemeClr val="accent3"/>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DC772-91D5-471B-BADC-F2EB34D21598}" type="slidenum">
              <a:rPr lang="en-US" smtClean="0"/>
              <a:pPr/>
              <a:t>‹#›</a:t>
            </a:fld>
            <a:endParaRPr lang="en-US" dirty="0"/>
          </a:p>
        </p:txBody>
      </p:sp>
      <p:pic>
        <p:nvPicPr>
          <p:cNvPr id="7" name="Picture 2" descr="C:\Program Files (x86)\Microsoft Office\MEDIA\CAGCAT10\j0293238.wmf"/>
          <p:cNvPicPr>
            <a:picLocks noChangeAspect="1" noChangeArrowheads="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5926876"/>
            <a:ext cx="951615" cy="7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8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F01398-53A0-48CB-8E75-0D417F369E72}"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DC772-91D5-471B-BADC-F2EB34D21598}" type="slidenum">
              <a:rPr lang="en-US" smtClean="0"/>
              <a:pPr/>
              <a:t>‹#›</a:t>
            </a:fld>
            <a:endParaRPr lang="en-US"/>
          </a:p>
        </p:txBody>
      </p:sp>
      <p:sp>
        <p:nvSpPr>
          <p:cNvPr id="7" name="Circular Arrow 6"/>
          <p:cNvSpPr/>
          <p:nvPr userDrawn="1"/>
        </p:nvSpPr>
        <p:spPr>
          <a:xfrm>
            <a:off x="6934200" y="152400"/>
            <a:ext cx="1817629" cy="1817720"/>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Shape 7"/>
          <p:cNvSpPr/>
          <p:nvPr userDrawn="1"/>
        </p:nvSpPr>
        <p:spPr>
          <a:xfrm>
            <a:off x="6429246" y="1198557"/>
            <a:ext cx="1817629" cy="181772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Block Arc 8"/>
          <p:cNvSpPr/>
          <p:nvPr userDrawn="1"/>
        </p:nvSpPr>
        <p:spPr>
          <a:xfrm>
            <a:off x="7063422" y="2367831"/>
            <a:ext cx="1561572" cy="1554473"/>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pic>
        <p:nvPicPr>
          <p:cNvPr id="12" name="Picture 2" descr="C:\Program Files (x86)\Microsoft Office\MEDIA\CAGCAT10\j0293238.wmf"/>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5473" y="2822055"/>
            <a:ext cx="875082" cy="64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2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BFCF"/>
          </a:solidFill>
        </p:spPr>
        <p:txBody>
          <a:bodyPr>
            <a:normAutofit/>
          </a:bodyPr>
          <a:lstStyle>
            <a:lvl1pPr>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chemeClr val="accent6">
                  <a:lumMod val="75000"/>
                </a:schemeClr>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6">
                  <a:lumMod val="75000"/>
                </a:schemeClr>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EA2A071-E3A1-4B7F-8CC9-5A3566D5374E}"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DC772-91D5-471B-BADC-F2EB34D21598}" type="slidenum">
              <a:rPr lang="en-US" smtClean="0"/>
              <a:pPr/>
              <a:t>‹#›</a:t>
            </a:fld>
            <a:endParaRPr lang="en-US"/>
          </a:p>
        </p:txBody>
      </p:sp>
      <p:pic>
        <p:nvPicPr>
          <p:cNvPr id="9" name="Picture 2" descr="C:\Program Files (x86)\Microsoft Office\MEDIA\CAGCAT10\j0293238.wmf"/>
          <p:cNvPicPr>
            <a:picLocks noChangeAspect="1" noChangeArrowheads="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5926876"/>
            <a:ext cx="951615" cy="7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B6392-D94D-4080-B10E-42D7C7FE87D5}" type="datetime1">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DC772-91D5-471B-BADC-F2EB34D21598}" type="slidenum">
              <a:rPr lang="en-US" smtClean="0"/>
              <a:pPr/>
              <a:t>‹#›</a:t>
            </a:fld>
            <a:endParaRPr lang="en-US"/>
          </a:p>
        </p:txBody>
      </p:sp>
      <p:pic>
        <p:nvPicPr>
          <p:cNvPr id="11" name="Picture 2" descr="C:\Program Files (x86)\Microsoft Office\MEDIA\CAGCAT10\j0293238.wmf"/>
          <p:cNvPicPr>
            <a:picLocks noChangeAspect="1" noChangeArrowheads="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5926876"/>
            <a:ext cx="951615" cy="7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AFE5C-39BE-4C0F-AB8B-C8E510860E13}" type="datetime1">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2405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14BB0-520A-4016-BB6C-CF3945ABBB82}" type="datetime1">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401261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C27B1-633D-4EB4-8940-93E64193A346}"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72985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F5CE2-A0E8-48DF-843D-46CAA70E7501}"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DC772-91D5-471B-BADC-F2EB34D21598}" type="slidenum">
              <a:rPr lang="en-US" smtClean="0"/>
              <a:pPr/>
              <a:t>‹#›</a:t>
            </a:fld>
            <a:endParaRPr lang="en-US"/>
          </a:p>
        </p:txBody>
      </p:sp>
    </p:spTree>
    <p:extLst>
      <p:ext uri="{BB962C8B-B14F-4D97-AF65-F5344CB8AC3E}">
        <p14:creationId xmlns:p14="http://schemas.microsoft.com/office/powerpoint/2010/main" val="259581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97BFC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78854-0551-48E8-AEC7-7245948D8D03}" type="datetime1">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DC772-91D5-471B-BADC-F2EB34D21598}" type="slidenum">
              <a:rPr lang="en-US" smtClean="0"/>
              <a:pPr/>
              <a:t>‹#›</a:t>
            </a:fld>
            <a:endParaRPr lang="en-US"/>
          </a:p>
        </p:txBody>
      </p:sp>
    </p:spTree>
    <p:extLst>
      <p:ext uri="{BB962C8B-B14F-4D97-AF65-F5344CB8AC3E}">
        <p14:creationId xmlns:p14="http://schemas.microsoft.com/office/powerpoint/2010/main" val="414836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4648200" cy="2895599"/>
          </a:xfrm>
          <a:noFill/>
        </p:spPr>
        <p:txBody>
          <a:bodyPr>
            <a:normAutofit/>
          </a:bodyPr>
          <a:lstStyle/>
          <a:p>
            <a:r>
              <a:rPr lang="en-US" sz="3600" b="1" dirty="0" smtClean="0">
                <a:solidFill>
                  <a:srgbClr val="3EA6C2"/>
                </a:solidFill>
                <a:latin typeface="Arial" pitchFamily="34" charset="0"/>
                <a:cs typeface="Arial" pitchFamily="34" charset="0"/>
              </a:rPr>
              <a:t>Supporting Students with Disabilities </a:t>
            </a:r>
            <a:br>
              <a:rPr lang="en-US" sz="3600" b="1" dirty="0" smtClean="0">
                <a:solidFill>
                  <a:srgbClr val="3EA6C2"/>
                </a:solidFill>
                <a:latin typeface="Arial" pitchFamily="34" charset="0"/>
                <a:cs typeface="Arial" pitchFamily="34" charset="0"/>
              </a:rPr>
            </a:br>
            <a:r>
              <a:rPr lang="en-US" sz="3600" b="1" dirty="0" smtClean="0">
                <a:solidFill>
                  <a:srgbClr val="3EA6C2"/>
                </a:solidFill>
                <a:latin typeface="Arial" pitchFamily="34" charset="0"/>
                <a:cs typeface="Arial" pitchFamily="34" charset="0"/>
              </a:rPr>
              <a:t>in the</a:t>
            </a:r>
            <a:br>
              <a:rPr lang="en-US" sz="3600" b="1" dirty="0" smtClean="0">
                <a:solidFill>
                  <a:srgbClr val="3EA6C2"/>
                </a:solidFill>
                <a:latin typeface="Arial" pitchFamily="34" charset="0"/>
                <a:cs typeface="Arial" pitchFamily="34" charset="0"/>
              </a:rPr>
            </a:br>
            <a:r>
              <a:rPr lang="en-US" sz="3600" b="1" dirty="0" smtClean="0">
                <a:solidFill>
                  <a:srgbClr val="3EA6C2"/>
                </a:solidFill>
                <a:latin typeface="Arial" pitchFamily="34" charset="0"/>
                <a:cs typeface="Arial" pitchFamily="34" charset="0"/>
              </a:rPr>
              <a:t> Job Corps Program</a:t>
            </a:r>
            <a:endParaRPr lang="en-US" sz="3600" b="1" dirty="0">
              <a:solidFill>
                <a:srgbClr val="3EA6C2"/>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2213990714"/>
              </p:ext>
            </p:extLst>
          </p:nvPr>
        </p:nvGraphicFramePr>
        <p:xfrm>
          <a:off x="4648200" y="304800"/>
          <a:ext cx="3886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3569110"/>
            <a:ext cx="2466975" cy="2459866"/>
          </a:xfrm>
          <a:prstGeom prst="rect">
            <a:avLst/>
          </a:prstGeom>
        </p:spPr>
      </p:pic>
      <p:sp>
        <p:nvSpPr>
          <p:cNvPr id="10" name="TextBox 9"/>
          <p:cNvSpPr txBox="1"/>
          <p:nvPr/>
        </p:nvSpPr>
        <p:spPr>
          <a:xfrm>
            <a:off x="5867400" y="4191000"/>
            <a:ext cx="1371600" cy="381000"/>
          </a:xfrm>
          <a:prstGeom prst="rect">
            <a:avLst/>
          </a:prstGeom>
          <a:noFill/>
        </p:spPr>
        <p:txBody>
          <a:bodyPr wrap="square" rtlCol="0">
            <a:spAutoFit/>
          </a:bodyPr>
          <a:lstStyle/>
          <a:p>
            <a:r>
              <a:rPr lang="en-US" dirty="0" smtClean="0"/>
              <a:t>Behavior</a:t>
            </a:r>
            <a:endParaRPr lang="en-US" dirty="0"/>
          </a:p>
        </p:txBody>
      </p:sp>
    </p:spTree>
    <p:extLst>
      <p:ext uri="{BB962C8B-B14F-4D97-AF65-F5344CB8AC3E}">
        <p14:creationId xmlns:p14="http://schemas.microsoft.com/office/powerpoint/2010/main" val="76923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NOT Considered a Mental or Physical Impairment?</a:t>
            </a:r>
            <a:endParaRPr lang="en-US" dirty="0"/>
          </a:p>
        </p:txBody>
      </p:sp>
      <p:sp>
        <p:nvSpPr>
          <p:cNvPr id="3" name="Content Placeholder 2"/>
          <p:cNvSpPr>
            <a:spLocks noGrp="1"/>
          </p:cNvSpPr>
          <p:nvPr>
            <p:ph idx="1"/>
          </p:nvPr>
        </p:nvSpPr>
        <p:spPr/>
        <p:txBody>
          <a:bodyPr/>
          <a:lstStyle/>
          <a:p>
            <a:r>
              <a:rPr lang="en-US" dirty="0"/>
              <a:t>Lesbian, gay, bisexual, or </a:t>
            </a:r>
            <a:r>
              <a:rPr lang="en-US" dirty="0" smtClean="0"/>
              <a:t>transgender</a:t>
            </a:r>
          </a:p>
          <a:p>
            <a:r>
              <a:rPr lang="en-US" dirty="0" smtClean="0"/>
              <a:t>Normal pregnancy</a:t>
            </a:r>
          </a:p>
          <a:p>
            <a:r>
              <a:rPr lang="en-US" dirty="0" smtClean="0"/>
              <a:t>Environmental</a:t>
            </a:r>
            <a:r>
              <a:rPr lang="en-US" dirty="0"/>
              <a:t>, cultural, and economic disadvantages (e.g., a prison record or a lack of education</a:t>
            </a:r>
            <a:r>
              <a:rPr lang="en-US" dirty="0" smtClean="0"/>
              <a:t>)</a:t>
            </a:r>
          </a:p>
          <a:p>
            <a:r>
              <a:rPr lang="en-US" dirty="0" smtClean="0"/>
              <a:t>Limited </a:t>
            </a:r>
            <a:r>
              <a:rPr lang="en-US" dirty="0"/>
              <a:t>English proficiency/English as a second language </a:t>
            </a:r>
          </a:p>
        </p:txBody>
      </p:sp>
      <p:sp>
        <p:nvSpPr>
          <p:cNvPr id="4" name="Slide Number Placeholder 3"/>
          <p:cNvSpPr>
            <a:spLocks noGrp="1"/>
          </p:cNvSpPr>
          <p:nvPr>
            <p:ph type="sldNum" sz="quarter" idx="12"/>
          </p:nvPr>
        </p:nvSpPr>
        <p:spPr/>
        <p:txBody>
          <a:bodyPr/>
          <a:lstStyle/>
          <a:p>
            <a:fld id="{D1FDC772-91D5-471B-BADC-F2EB34D21598}" type="slidenum">
              <a:rPr lang="en-US" smtClean="0"/>
              <a:pPr/>
              <a:t>10</a:t>
            </a:fld>
            <a:endParaRPr lang="en-US" dirty="0"/>
          </a:p>
        </p:txBody>
      </p:sp>
    </p:spTree>
    <p:extLst>
      <p:ext uri="{BB962C8B-B14F-4D97-AF65-F5344CB8AC3E}">
        <p14:creationId xmlns:p14="http://schemas.microsoft.com/office/powerpoint/2010/main" val="300390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half" idx="1"/>
          </p:nvPr>
        </p:nvSpPr>
        <p:spPr>
          <a:xfrm>
            <a:off x="457200" y="2743200"/>
            <a:ext cx="4038600" cy="2667000"/>
          </a:xfrm>
          <a:solidFill>
            <a:schemeClr val="accent6">
              <a:lumMod val="75000"/>
            </a:schemeClr>
          </a:solidFill>
        </p:spPr>
        <p:txBody>
          <a:bodyPr/>
          <a:lstStyle/>
          <a:p>
            <a:pPr eaLnBrk="1" hangingPunct="1">
              <a:buClr>
                <a:schemeClr val="bg1"/>
              </a:buClr>
            </a:pPr>
            <a:r>
              <a:rPr lang="en-US" sz="2400" b="1" dirty="0" smtClean="0">
                <a:solidFill>
                  <a:schemeClr val="bg1"/>
                </a:solidFill>
                <a:cs typeface="Arial" charset="0"/>
              </a:rPr>
              <a:t>Time Management</a:t>
            </a:r>
          </a:p>
          <a:p>
            <a:pPr eaLnBrk="1" hangingPunct="1">
              <a:buClr>
                <a:schemeClr val="bg1"/>
              </a:buClr>
            </a:pPr>
            <a:r>
              <a:rPr lang="en-US" sz="2400" b="1" dirty="0" smtClean="0">
                <a:solidFill>
                  <a:schemeClr val="bg1"/>
                </a:solidFill>
                <a:cs typeface="Arial" charset="0"/>
              </a:rPr>
              <a:t>Organization and Prioritization</a:t>
            </a:r>
          </a:p>
          <a:p>
            <a:pPr eaLnBrk="1" hangingPunct="1">
              <a:buClr>
                <a:schemeClr val="bg1"/>
              </a:buClr>
            </a:pPr>
            <a:r>
              <a:rPr lang="en-US" sz="2400" b="1" dirty="0" smtClean="0">
                <a:solidFill>
                  <a:schemeClr val="bg1"/>
                </a:solidFill>
                <a:cs typeface="Arial" charset="0"/>
              </a:rPr>
              <a:t>Social Skills</a:t>
            </a:r>
          </a:p>
          <a:p>
            <a:pPr eaLnBrk="1" hangingPunct="1">
              <a:buClr>
                <a:schemeClr val="bg1"/>
              </a:buClr>
            </a:pPr>
            <a:r>
              <a:rPr lang="en-US" sz="2400" b="1" dirty="0" smtClean="0">
                <a:solidFill>
                  <a:schemeClr val="bg1"/>
                </a:solidFill>
                <a:cs typeface="Arial" charset="0"/>
              </a:rPr>
              <a:t>Concentration</a:t>
            </a:r>
          </a:p>
          <a:p>
            <a:pPr eaLnBrk="1" hangingPunct="1">
              <a:buClr>
                <a:schemeClr val="bg1"/>
              </a:buClr>
            </a:pPr>
            <a:r>
              <a:rPr lang="en-US" sz="2400" b="1" dirty="0" smtClean="0">
                <a:solidFill>
                  <a:schemeClr val="bg1"/>
                </a:solidFill>
                <a:cs typeface="Arial" charset="0"/>
              </a:rPr>
              <a:t>Memory</a:t>
            </a:r>
          </a:p>
        </p:txBody>
      </p:sp>
      <p:sp>
        <p:nvSpPr>
          <p:cNvPr id="22531" name="Content Placeholder 2"/>
          <p:cNvSpPr>
            <a:spLocks noGrp="1"/>
          </p:cNvSpPr>
          <p:nvPr>
            <p:ph sz="half" idx="2"/>
          </p:nvPr>
        </p:nvSpPr>
        <p:spPr>
          <a:xfrm>
            <a:off x="4648200" y="2713038"/>
            <a:ext cx="4038600" cy="2697162"/>
          </a:xfrm>
          <a:solidFill>
            <a:schemeClr val="accent6">
              <a:lumMod val="75000"/>
            </a:schemeClr>
          </a:solidFill>
        </p:spPr>
        <p:txBody>
          <a:bodyPr/>
          <a:lstStyle/>
          <a:p>
            <a:pPr eaLnBrk="1" hangingPunct="1">
              <a:buClr>
                <a:schemeClr val="bg1"/>
              </a:buClr>
            </a:pPr>
            <a:r>
              <a:rPr lang="en-US" sz="2400" b="1" dirty="0" smtClean="0">
                <a:solidFill>
                  <a:schemeClr val="bg1"/>
                </a:solidFill>
                <a:cs typeface="Arial" charset="0"/>
              </a:rPr>
              <a:t>Communication</a:t>
            </a:r>
          </a:p>
          <a:p>
            <a:pPr eaLnBrk="1" hangingPunct="1">
              <a:buClr>
                <a:schemeClr val="bg1"/>
              </a:buClr>
            </a:pPr>
            <a:r>
              <a:rPr lang="en-US" sz="2400" b="1" dirty="0" smtClean="0">
                <a:solidFill>
                  <a:schemeClr val="bg1"/>
                </a:solidFill>
                <a:cs typeface="Arial" charset="0"/>
              </a:rPr>
              <a:t>Stamina</a:t>
            </a:r>
          </a:p>
          <a:p>
            <a:pPr eaLnBrk="1" hangingPunct="1">
              <a:buClr>
                <a:schemeClr val="bg1"/>
              </a:buClr>
            </a:pPr>
            <a:r>
              <a:rPr lang="en-US" sz="2400" b="1" dirty="0" smtClean="0">
                <a:solidFill>
                  <a:schemeClr val="bg1"/>
                </a:solidFill>
                <a:cs typeface="Arial" charset="0"/>
              </a:rPr>
              <a:t>Responding to Change</a:t>
            </a:r>
          </a:p>
          <a:p>
            <a:pPr eaLnBrk="1" hangingPunct="1">
              <a:buClr>
                <a:schemeClr val="bg1"/>
              </a:buClr>
            </a:pPr>
            <a:r>
              <a:rPr lang="en-US" sz="2400" b="1" dirty="0" smtClean="0">
                <a:solidFill>
                  <a:schemeClr val="bg1"/>
                </a:solidFill>
                <a:cs typeface="Arial" charset="0"/>
              </a:rPr>
              <a:t>Screening Out Environmental Stimuli </a:t>
            </a:r>
          </a:p>
          <a:p>
            <a:pPr eaLnBrk="1" hangingPunct="1">
              <a:buClr>
                <a:schemeClr val="bg1"/>
              </a:buClr>
            </a:pPr>
            <a:r>
              <a:rPr lang="en-US" sz="2400" b="1" dirty="0" smtClean="0">
                <a:solidFill>
                  <a:schemeClr val="bg1"/>
                </a:solidFill>
                <a:cs typeface="Arial" charset="0"/>
              </a:rPr>
              <a:t>Managing Stress</a:t>
            </a:r>
          </a:p>
          <a:p>
            <a:pPr eaLnBrk="1" hangingPunct="1">
              <a:buClr>
                <a:schemeClr val="bg1"/>
              </a:buClr>
            </a:pPr>
            <a:endParaRPr lang="en-US" dirty="0" smtClean="0"/>
          </a:p>
        </p:txBody>
      </p:sp>
      <p:sp>
        <p:nvSpPr>
          <p:cNvPr id="4" name="Slide Number Placeholder 3"/>
          <p:cNvSpPr>
            <a:spLocks noGrp="1"/>
          </p:cNvSpPr>
          <p:nvPr>
            <p:ph type="sldNum" sz="quarter" idx="12"/>
          </p:nvPr>
        </p:nvSpPr>
        <p:spPr/>
        <p:txBody>
          <a:bodyPr/>
          <a:lstStyle/>
          <a:p>
            <a:pPr>
              <a:defRPr/>
            </a:pPr>
            <a:fld id="{3D8B9EC3-4E74-4646-8BD7-7107971606E8}" type="slidenum">
              <a:rPr lang="en-US" smtClean="0"/>
              <a:pPr>
                <a:defRPr/>
              </a:pPr>
              <a:t>11</a:t>
            </a:fld>
            <a:endParaRPr lang="en-US" dirty="0"/>
          </a:p>
        </p:txBody>
      </p:sp>
      <p:sp>
        <p:nvSpPr>
          <p:cNvPr id="5" name="Title 4"/>
          <p:cNvSpPr>
            <a:spLocks noGrp="1"/>
          </p:cNvSpPr>
          <p:nvPr>
            <p:ph type="title"/>
          </p:nvPr>
        </p:nvSpPr>
        <p:spPr/>
        <p:txBody>
          <a:bodyPr/>
          <a:lstStyle/>
          <a:p>
            <a:pPr eaLnBrk="1" hangingPunct="1">
              <a:defRPr/>
            </a:pPr>
            <a:r>
              <a:rPr lang="en-US" sz="4000" dirty="0" smtClean="0">
                <a:latin typeface="Arial" pitchFamily="34" charset="0"/>
                <a:cs typeface="Arial" pitchFamily="34" charset="0"/>
              </a:rPr>
              <a:t>Functional Limitations</a:t>
            </a:r>
            <a:endParaRPr lang="en-US" sz="4000" dirty="0">
              <a:latin typeface="Arial" pitchFamily="34" charset="0"/>
              <a:cs typeface="Arial" pitchFamily="34" charset="0"/>
            </a:endParaRPr>
          </a:p>
        </p:txBody>
      </p:sp>
      <p:sp>
        <p:nvSpPr>
          <p:cNvPr id="22534" name="TextBox 6"/>
          <p:cNvSpPr txBox="1">
            <a:spLocks noChangeArrowheads="1"/>
          </p:cNvSpPr>
          <p:nvPr/>
        </p:nvSpPr>
        <p:spPr bwMode="auto">
          <a:xfrm>
            <a:off x="457200" y="14478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C00000"/>
                </a:solidFill>
                <a:latin typeface="+mn-lt"/>
              </a:rPr>
              <a:t>Definition: </a:t>
            </a:r>
            <a:r>
              <a:rPr lang="en-US" sz="2400" dirty="0">
                <a:latin typeface="+mn-lt"/>
              </a:rPr>
              <a:t>The inability to perform an action or a set of actions, either physical or mental, because of physical or emotional restriction</a:t>
            </a:r>
            <a:r>
              <a:rPr lang="en-US" baseline="30000" dirty="0">
                <a:latin typeface="+mn-lt"/>
              </a:rPr>
              <a:t>2</a:t>
            </a:r>
            <a:endParaRPr lang="en-US" dirty="0">
              <a:latin typeface="+mn-lt"/>
            </a:endParaRPr>
          </a:p>
        </p:txBody>
      </p:sp>
      <p:sp>
        <p:nvSpPr>
          <p:cNvPr id="22535" name="TextBox 7"/>
          <p:cNvSpPr txBox="1">
            <a:spLocks noChangeArrowheads="1"/>
          </p:cNvSpPr>
          <p:nvPr/>
        </p:nvSpPr>
        <p:spPr bwMode="auto">
          <a:xfrm>
            <a:off x="1066800" y="5562600"/>
            <a:ext cx="731520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None/>
            </a:pPr>
            <a:r>
              <a:rPr lang="en-US" sz="1600" i="1" baseline="30000" dirty="0">
                <a:latin typeface="+mn-lt"/>
              </a:rPr>
              <a:t>2</a:t>
            </a:r>
            <a:r>
              <a:rPr lang="en-US" sz="1600" i="1" dirty="0">
                <a:latin typeface="+mn-lt"/>
              </a:rPr>
              <a:t>Brodwin, M., Tellez, F., </a:t>
            </a:r>
            <a:r>
              <a:rPr lang="en-US" sz="1600" i="1" dirty="0" err="1">
                <a:latin typeface="+mn-lt"/>
              </a:rPr>
              <a:t>Brodwin</a:t>
            </a:r>
            <a:r>
              <a:rPr lang="en-US" sz="1600" i="1" dirty="0">
                <a:latin typeface="+mn-lt"/>
              </a:rPr>
              <a:t>, S. (1993). Medical, Psychosocial and Vocational Aspects of Disability. Athens, GA: Elliott and Fitzpatrick, Inc.</a:t>
            </a:r>
            <a:r>
              <a:rPr lang="en-US" sz="1600" dirty="0">
                <a:latin typeface="+mn-l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normAutofit/>
          </a:bodyPr>
          <a:lstStyle/>
          <a:p>
            <a:r>
              <a:rPr lang="en-US" dirty="0"/>
              <a:t>Individuals with the </a:t>
            </a:r>
            <a:r>
              <a:rPr lang="en-US" dirty="0">
                <a:solidFill>
                  <a:srgbClr val="FF0000"/>
                </a:solidFill>
              </a:rPr>
              <a:t>same diagnosis </a:t>
            </a:r>
            <a:r>
              <a:rPr lang="en-US" dirty="0"/>
              <a:t>may and often do have </a:t>
            </a:r>
            <a:r>
              <a:rPr lang="en-US" dirty="0">
                <a:solidFill>
                  <a:srgbClr val="FF0000"/>
                </a:solidFill>
              </a:rPr>
              <a:t>needs that are unique to them</a:t>
            </a:r>
            <a:r>
              <a:rPr lang="en-US" dirty="0"/>
              <a:t>; the same disability may manifest itself in </a:t>
            </a:r>
            <a:r>
              <a:rPr lang="en-US" dirty="0">
                <a:solidFill>
                  <a:srgbClr val="FF0000"/>
                </a:solidFill>
              </a:rPr>
              <a:t>different ways </a:t>
            </a:r>
            <a:r>
              <a:rPr lang="en-US" dirty="0"/>
              <a:t>in </a:t>
            </a:r>
            <a:r>
              <a:rPr lang="en-US" dirty="0">
                <a:solidFill>
                  <a:srgbClr val="FF0000"/>
                </a:solidFill>
              </a:rPr>
              <a:t>different people</a:t>
            </a:r>
            <a:r>
              <a:rPr lang="en-US" dirty="0"/>
              <a:t>.</a:t>
            </a:r>
          </a:p>
          <a:p>
            <a:r>
              <a:rPr lang="en-US" dirty="0" smtClean="0"/>
              <a:t>There is no list of accommodations appropriate for a particular condition.  Accommodations are determined on a </a:t>
            </a:r>
            <a:r>
              <a:rPr lang="en-US" dirty="0" smtClean="0">
                <a:solidFill>
                  <a:srgbClr val="FF0000"/>
                </a:solidFill>
              </a:rPr>
              <a:t>case-by-case</a:t>
            </a:r>
            <a:r>
              <a:rPr lang="en-US" dirty="0" smtClean="0"/>
              <a:t> basis.</a:t>
            </a:r>
          </a:p>
          <a:p>
            <a:pPr lvl="1"/>
            <a:r>
              <a:rPr lang="en-US" dirty="0" smtClean="0"/>
              <a:t>Functional limitations</a:t>
            </a:r>
          </a:p>
          <a:p>
            <a:pPr lvl="1"/>
            <a:r>
              <a:rPr lang="en-US" dirty="0" smtClean="0"/>
              <a:t>Strengths</a:t>
            </a:r>
          </a:p>
          <a:p>
            <a:pPr lvl="1"/>
            <a:endParaRPr lang="en-US" dirty="0" smtClean="0"/>
          </a:p>
          <a:p>
            <a:pPr marL="514350" lvl="1" indent="0">
              <a:buNone/>
            </a:pP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12</a:t>
            </a:fld>
            <a:endParaRPr lang="en-US"/>
          </a:p>
        </p:txBody>
      </p:sp>
    </p:spTree>
    <p:extLst>
      <p:ext uri="{BB962C8B-B14F-4D97-AF65-F5344CB8AC3E}">
        <p14:creationId xmlns:p14="http://schemas.microsoft.com/office/powerpoint/2010/main" val="2926100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eaLnBrk="1" hangingPunct="1">
              <a:defRPr/>
            </a:pPr>
            <a:r>
              <a:rPr lang="en-US" sz="4000" dirty="0" smtClean="0">
                <a:latin typeface="Arial" pitchFamily="34" charset="0"/>
                <a:cs typeface="Arial" pitchFamily="34" charset="0"/>
              </a:rPr>
              <a:t>Functional Limitations</a:t>
            </a:r>
            <a:endParaRPr lang="en-US" sz="4000" dirty="0">
              <a:latin typeface="Arial" pitchFamily="34" charset="0"/>
              <a:cs typeface="Arial" pitchFamily="34" charset="0"/>
            </a:endParaRPr>
          </a:p>
        </p:txBody>
      </p:sp>
      <p:sp>
        <p:nvSpPr>
          <p:cNvPr id="23555" name="Content Placeholder 6"/>
          <p:cNvSpPr>
            <a:spLocks noGrp="1"/>
          </p:cNvSpPr>
          <p:nvPr>
            <p:ph idx="1"/>
          </p:nvPr>
        </p:nvSpPr>
        <p:spPr>
          <a:xfrm>
            <a:off x="457200" y="1600200"/>
            <a:ext cx="8229600" cy="4800600"/>
          </a:xfrm>
        </p:spPr>
        <p:txBody>
          <a:bodyPr>
            <a:normAutofit/>
          </a:bodyPr>
          <a:lstStyle/>
          <a:p>
            <a:pPr eaLnBrk="1" hangingPunct="1"/>
            <a:r>
              <a:rPr lang="en-US" dirty="0" smtClean="0">
                <a:cs typeface="Arial" charset="0"/>
              </a:rPr>
              <a:t>Screening Out Environmental Stimuli </a:t>
            </a:r>
          </a:p>
          <a:p>
            <a:pPr lvl="1" eaLnBrk="1" hangingPunct="1"/>
            <a:r>
              <a:rPr lang="en-US" dirty="0" smtClean="0">
                <a:cs typeface="Arial" charset="0"/>
              </a:rPr>
              <a:t>An applicant with ADHD reports being </a:t>
            </a:r>
            <a:r>
              <a:rPr lang="en-US" i="1" dirty="0" smtClean="0">
                <a:cs typeface="Arial" charset="0"/>
              </a:rPr>
              <a:t>easily distracted  </a:t>
            </a:r>
            <a:r>
              <a:rPr lang="en-US" dirty="0" smtClean="0">
                <a:cs typeface="Arial" charset="0"/>
              </a:rPr>
              <a:t>may not be able to work in a large group.</a:t>
            </a:r>
          </a:p>
          <a:p>
            <a:pPr eaLnBrk="1" hangingPunct="1"/>
            <a:r>
              <a:rPr lang="en-US" dirty="0" smtClean="0">
                <a:cs typeface="Arial" charset="0"/>
              </a:rPr>
              <a:t>Concentration</a:t>
            </a:r>
          </a:p>
          <a:p>
            <a:pPr lvl="1" eaLnBrk="1" hangingPunct="1"/>
            <a:r>
              <a:rPr lang="en-US" dirty="0" smtClean="0">
                <a:cs typeface="Arial" charset="0"/>
              </a:rPr>
              <a:t>An applicant reports having depression and has </a:t>
            </a:r>
            <a:r>
              <a:rPr lang="en-US" i="1" dirty="0" smtClean="0">
                <a:cs typeface="Arial" charset="0"/>
              </a:rPr>
              <a:t>trouble focusing</a:t>
            </a:r>
            <a:r>
              <a:rPr lang="en-US" dirty="0" smtClean="0">
                <a:cs typeface="Arial" charset="0"/>
              </a:rPr>
              <a:t> on tasks for extended periods.</a:t>
            </a:r>
          </a:p>
          <a:p>
            <a:pPr eaLnBrk="1" hangingPunct="1"/>
            <a:r>
              <a:rPr lang="en-US" dirty="0" smtClean="0">
                <a:cs typeface="Arial" charset="0"/>
              </a:rPr>
              <a:t>Stamina</a:t>
            </a:r>
          </a:p>
          <a:p>
            <a:pPr lvl="1" eaLnBrk="1" hangingPunct="1"/>
            <a:r>
              <a:rPr lang="en-US" dirty="0" smtClean="0">
                <a:cs typeface="Arial" charset="0"/>
              </a:rPr>
              <a:t>Student with a diagnosis of schizophrenia reports </a:t>
            </a:r>
            <a:r>
              <a:rPr lang="en-US" i="1" dirty="0" smtClean="0">
                <a:cs typeface="Arial" charset="0"/>
              </a:rPr>
              <a:t>not having energy</a:t>
            </a:r>
            <a:r>
              <a:rPr lang="en-US" dirty="0" smtClean="0">
                <a:cs typeface="Arial" charset="0"/>
              </a:rPr>
              <a:t> to do residential chores in the morning and </a:t>
            </a:r>
            <a:r>
              <a:rPr lang="en-US" i="1" dirty="0" smtClean="0">
                <a:cs typeface="Arial" charset="0"/>
              </a:rPr>
              <a:t>combating drowsiness </a:t>
            </a:r>
            <a:r>
              <a:rPr lang="en-US" dirty="0" smtClean="0">
                <a:cs typeface="Arial" charset="0"/>
              </a:rPr>
              <a:t>in the afternoon due to medications.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E611AC0F-CD42-4184-A90A-A63D4B9F1BE9}" type="slidenum">
              <a:rPr lang="en-US" smtClean="0"/>
              <a:pPr>
                <a:defRPr/>
              </a:pPr>
              <a:t>13</a:t>
            </a:fld>
            <a:endParaRPr lang="en-US"/>
          </a:p>
        </p:txBody>
      </p:sp>
    </p:spTree>
    <p:extLst>
      <p:ext uri="{BB962C8B-B14F-4D97-AF65-F5344CB8AC3E}">
        <p14:creationId xmlns:p14="http://schemas.microsoft.com/office/powerpoint/2010/main" val="339783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eaLnBrk="1" hangingPunct="1">
              <a:defRPr/>
            </a:pPr>
            <a:r>
              <a:rPr lang="en-US" sz="4000" dirty="0" smtClean="0">
                <a:latin typeface="Arial" pitchFamily="34" charset="0"/>
                <a:cs typeface="Arial" pitchFamily="34" charset="0"/>
              </a:rPr>
              <a:t>Functional Limitations</a:t>
            </a:r>
            <a:endParaRPr lang="en-US" sz="4000" dirty="0">
              <a:latin typeface="Arial" pitchFamily="34" charset="0"/>
              <a:cs typeface="Arial" pitchFamily="34" charset="0"/>
            </a:endParaRPr>
          </a:p>
        </p:txBody>
      </p:sp>
      <p:sp>
        <p:nvSpPr>
          <p:cNvPr id="24579" name="Content Placeholder 6"/>
          <p:cNvSpPr>
            <a:spLocks noGrp="1"/>
          </p:cNvSpPr>
          <p:nvPr>
            <p:ph idx="1"/>
          </p:nvPr>
        </p:nvSpPr>
        <p:spPr>
          <a:xfrm>
            <a:off x="457200" y="1524000"/>
            <a:ext cx="8229600" cy="5105400"/>
          </a:xfrm>
        </p:spPr>
        <p:txBody>
          <a:bodyPr/>
          <a:lstStyle/>
          <a:p>
            <a:pPr eaLnBrk="1" hangingPunct="1">
              <a:spcBef>
                <a:spcPct val="0"/>
              </a:spcBef>
            </a:pPr>
            <a:r>
              <a:rPr lang="en-US" dirty="0" smtClean="0">
                <a:cs typeface="Arial" charset="0"/>
              </a:rPr>
              <a:t>Change</a:t>
            </a:r>
          </a:p>
          <a:p>
            <a:pPr lvl="1" eaLnBrk="1" hangingPunct="1">
              <a:spcBef>
                <a:spcPct val="0"/>
              </a:spcBef>
            </a:pPr>
            <a:r>
              <a:rPr lang="en-US" sz="2200" dirty="0" smtClean="0">
                <a:cs typeface="Arial" charset="0"/>
              </a:rPr>
              <a:t>A student with anxiety disorder may take </a:t>
            </a:r>
            <a:r>
              <a:rPr lang="en-US" sz="2200" i="1" dirty="0" smtClean="0">
                <a:cs typeface="Arial" charset="0"/>
              </a:rPr>
              <a:t>longer to learn </a:t>
            </a:r>
            <a:r>
              <a:rPr lang="en-US" sz="2200" dirty="0" smtClean="0">
                <a:cs typeface="Arial" charset="0"/>
              </a:rPr>
              <a:t>new routines, or </a:t>
            </a:r>
            <a:r>
              <a:rPr lang="en-US" sz="2200" i="1" dirty="0" smtClean="0">
                <a:cs typeface="Arial" charset="0"/>
              </a:rPr>
              <a:t>feel stressed </a:t>
            </a:r>
            <a:r>
              <a:rPr lang="en-US" sz="2200" dirty="0" smtClean="0">
                <a:cs typeface="Arial" charset="0"/>
              </a:rPr>
              <a:t>when new students arrive in the dorm.</a:t>
            </a:r>
          </a:p>
          <a:p>
            <a:pPr eaLnBrk="1" hangingPunct="1">
              <a:spcBef>
                <a:spcPct val="0"/>
              </a:spcBef>
            </a:pPr>
            <a:r>
              <a:rPr lang="en-US" dirty="0" smtClean="0">
                <a:cs typeface="Arial" charset="0"/>
              </a:rPr>
              <a:t>Managing Stress</a:t>
            </a:r>
          </a:p>
          <a:p>
            <a:pPr lvl="1" eaLnBrk="1" hangingPunct="1">
              <a:spcBef>
                <a:spcPct val="0"/>
              </a:spcBef>
            </a:pPr>
            <a:r>
              <a:rPr lang="en-US" sz="2200" dirty="0" smtClean="0">
                <a:cs typeface="Arial" charset="0"/>
              </a:rPr>
              <a:t>An applicant with a personality disorder indicates that when  stressed by deadlines and workload  has a </a:t>
            </a:r>
            <a:r>
              <a:rPr lang="en-US" sz="2200" i="1" dirty="0" smtClean="0">
                <a:cs typeface="Arial" charset="0"/>
              </a:rPr>
              <a:t>hard time managing emotions</a:t>
            </a:r>
            <a:r>
              <a:rPr lang="en-US" sz="2200" dirty="0" smtClean="0">
                <a:cs typeface="Arial" charset="0"/>
              </a:rPr>
              <a:t> and sometimes gets into verbal conflicts with peers. </a:t>
            </a:r>
          </a:p>
          <a:p>
            <a:pPr eaLnBrk="1" hangingPunct="1">
              <a:spcBef>
                <a:spcPct val="0"/>
              </a:spcBef>
            </a:pPr>
            <a:r>
              <a:rPr lang="en-US" dirty="0" smtClean="0">
                <a:cs typeface="Arial" charset="0"/>
              </a:rPr>
              <a:t>Social Skills</a:t>
            </a:r>
          </a:p>
          <a:p>
            <a:pPr lvl="1" eaLnBrk="1" hangingPunct="1">
              <a:spcBef>
                <a:spcPct val="0"/>
              </a:spcBef>
            </a:pPr>
            <a:r>
              <a:rPr lang="en-US" sz="2200" dirty="0" smtClean="0">
                <a:cs typeface="Arial" charset="0"/>
              </a:rPr>
              <a:t>A student with Asperger’s </a:t>
            </a:r>
            <a:r>
              <a:rPr lang="en-US" sz="2200" i="1" dirty="0" smtClean="0">
                <a:cs typeface="Arial" charset="0"/>
              </a:rPr>
              <a:t>does not talk much </a:t>
            </a:r>
            <a:r>
              <a:rPr lang="en-US" sz="2200" dirty="0" smtClean="0">
                <a:cs typeface="Arial" charset="0"/>
              </a:rPr>
              <a:t>with other students during down time in the dorm and has </a:t>
            </a:r>
            <a:r>
              <a:rPr lang="en-US" sz="2200" i="1" dirty="0" smtClean="0">
                <a:cs typeface="Arial" charset="0"/>
              </a:rPr>
              <a:t>trouble reading  subtle social cues</a:t>
            </a:r>
            <a:r>
              <a:rPr lang="en-US" sz="2200" dirty="0" smtClean="0">
                <a:cs typeface="Arial" charset="0"/>
              </a:rPr>
              <a:t> in a group setting.</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2B30A6A3-5198-4014-892C-0A683971454A}" type="slidenum">
              <a:rPr lang="en-US" smtClean="0"/>
              <a:pPr>
                <a:defRPr/>
              </a:pPr>
              <a:t>14</a:t>
            </a:fld>
            <a:endParaRPr lang="en-US" dirty="0"/>
          </a:p>
        </p:txBody>
      </p:sp>
    </p:spTree>
    <p:extLst>
      <p:ext uri="{BB962C8B-B14F-4D97-AF65-F5344CB8AC3E}">
        <p14:creationId xmlns:p14="http://schemas.microsoft.com/office/powerpoint/2010/main" val="24194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Processing</a:t>
            </a:r>
            <a:endParaRPr lang="en-US" dirty="0"/>
          </a:p>
        </p:txBody>
      </p:sp>
      <p:sp>
        <p:nvSpPr>
          <p:cNvPr id="3" name="Content Placeholder 2"/>
          <p:cNvSpPr>
            <a:spLocks noGrp="1"/>
          </p:cNvSpPr>
          <p:nvPr>
            <p:ph idx="1"/>
          </p:nvPr>
        </p:nvSpPr>
        <p:spPr/>
        <p:txBody>
          <a:bodyPr>
            <a:normAutofit/>
          </a:bodyPr>
          <a:lstStyle/>
          <a:p>
            <a:r>
              <a:rPr lang="en-US" dirty="0"/>
              <a:t>Individuals with </a:t>
            </a:r>
            <a:r>
              <a:rPr lang="en-US" dirty="0" smtClean="0"/>
              <a:t>sensory processing disorder or sensory sensitivities </a:t>
            </a:r>
            <a:r>
              <a:rPr lang="en-US" dirty="0"/>
              <a:t>may experience heightened responses to sensory stimuli</a:t>
            </a:r>
          </a:p>
          <a:p>
            <a:pPr lvl="1"/>
            <a:r>
              <a:rPr lang="en-US" dirty="0"/>
              <a:t>Noise – loud noises might be </a:t>
            </a:r>
            <a:r>
              <a:rPr lang="en-US" i="1" dirty="0"/>
              <a:t>painful</a:t>
            </a:r>
            <a:r>
              <a:rPr lang="en-US" dirty="0"/>
              <a:t> to the individual</a:t>
            </a:r>
          </a:p>
          <a:p>
            <a:pPr lvl="1"/>
            <a:r>
              <a:rPr lang="en-US" dirty="0"/>
              <a:t>Color – certain colors may make it difficult for the individual </a:t>
            </a:r>
            <a:r>
              <a:rPr lang="en-US" dirty="0" smtClean="0"/>
              <a:t>to </a:t>
            </a:r>
            <a:r>
              <a:rPr lang="en-US" i="1" dirty="0"/>
              <a:t>pay </a:t>
            </a:r>
            <a:r>
              <a:rPr lang="en-US" i="1" dirty="0" smtClean="0"/>
              <a:t>attention</a:t>
            </a:r>
            <a:endParaRPr lang="en-US" i="1" dirty="0"/>
          </a:p>
          <a:p>
            <a:pPr lvl="1"/>
            <a:r>
              <a:rPr lang="en-US" dirty="0"/>
              <a:t>Touch – may be </a:t>
            </a:r>
            <a:r>
              <a:rPr lang="en-US" i="1" dirty="0"/>
              <a:t>hypersensitive</a:t>
            </a:r>
            <a:r>
              <a:rPr lang="en-US" dirty="0"/>
              <a:t> to touch, particularly around head, face or during nail clipping  </a:t>
            </a:r>
          </a:p>
          <a:p>
            <a:pPr lvl="1"/>
            <a:r>
              <a:rPr lang="en-US" dirty="0"/>
              <a:t>Smell – may be hypersensitive to smells and may </a:t>
            </a:r>
            <a:r>
              <a:rPr lang="en-US" i="1" dirty="0"/>
              <a:t>feel ill</a:t>
            </a:r>
          </a:p>
        </p:txBody>
      </p:sp>
      <p:sp>
        <p:nvSpPr>
          <p:cNvPr id="4" name="Slide Number Placeholder 3"/>
          <p:cNvSpPr>
            <a:spLocks noGrp="1"/>
          </p:cNvSpPr>
          <p:nvPr>
            <p:ph type="sldNum" sz="quarter" idx="12"/>
          </p:nvPr>
        </p:nvSpPr>
        <p:spPr/>
        <p:txBody>
          <a:bodyPr/>
          <a:lstStyle/>
          <a:p>
            <a:fld id="{D1FDC772-91D5-471B-BADC-F2EB34D21598}" type="slidenum">
              <a:rPr lang="en-US" smtClean="0"/>
              <a:pPr/>
              <a:t>15</a:t>
            </a:fld>
            <a:endParaRPr lang="en-US" dirty="0"/>
          </a:p>
        </p:txBody>
      </p:sp>
    </p:spTree>
    <p:extLst>
      <p:ext uri="{BB962C8B-B14F-4D97-AF65-F5344CB8AC3E}">
        <p14:creationId xmlns:p14="http://schemas.microsoft.com/office/powerpoint/2010/main" val="13496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Considerations</a:t>
            </a:r>
            <a:endParaRPr lang="en-US" dirty="0"/>
          </a:p>
        </p:txBody>
      </p:sp>
      <p:sp>
        <p:nvSpPr>
          <p:cNvPr id="3" name="Content Placeholder 2"/>
          <p:cNvSpPr>
            <a:spLocks noGrp="1"/>
          </p:cNvSpPr>
          <p:nvPr>
            <p:ph idx="1"/>
          </p:nvPr>
        </p:nvSpPr>
        <p:spPr/>
        <p:txBody>
          <a:bodyPr>
            <a:normAutofit/>
          </a:bodyPr>
          <a:lstStyle/>
          <a:p>
            <a:r>
              <a:rPr lang="en-US" dirty="0"/>
              <a:t>Individuals with </a:t>
            </a:r>
            <a:r>
              <a:rPr lang="en-US" dirty="0" smtClean="0"/>
              <a:t>certain spectrum or mental health disorders can </a:t>
            </a:r>
            <a:r>
              <a:rPr lang="en-US" dirty="0">
                <a:solidFill>
                  <a:srgbClr val="FF0000"/>
                </a:solidFill>
              </a:rPr>
              <a:t>interpret rules literally </a:t>
            </a:r>
            <a:r>
              <a:rPr lang="en-US" dirty="0"/>
              <a:t>and can be </a:t>
            </a:r>
            <a:r>
              <a:rPr lang="en-US" dirty="0">
                <a:solidFill>
                  <a:srgbClr val="FF0000"/>
                </a:solidFill>
              </a:rPr>
              <a:t>rigid about following them</a:t>
            </a:r>
            <a:r>
              <a:rPr lang="en-US" dirty="0"/>
              <a:t> in a particular way.  </a:t>
            </a:r>
          </a:p>
          <a:p>
            <a:pPr lvl="1"/>
            <a:r>
              <a:rPr lang="en-US" dirty="0"/>
              <a:t>Teach the student cause/effect relationships for better understanding of center and rule requirements. </a:t>
            </a:r>
          </a:p>
          <a:p>
            <a:pPr lvl="1"/>
            <a:r>
              <a:rPr lang="en-US" dirty="0"/>
              <a:t>Preferably write the rules down for them and review together. </a:t>
            </a:r>
          </a:p>
          <a:p>
            <a:pPr lvl="1"/>
            <a:r>
              <a:rPr lang="en-US" dirty="0"/>
              <a:t>Provide clear concrete expectations and rules for behavior. </a:t>
            </a:r>
          </a:p>
          <a:p>
            <a:pPr lvl="1"/>
            <a:r>
              <a:rPr lang="en-US" dirty="0"/>
              <a:t>Have them explain what the rules mean to them.  Clarify as needed. </a:t>
            </a:r>
          </a:p>
        </p:txBody>
      </p:sp>
      <p:sp>
        <p:nvSpPr>
          <p:cNvPr id="4" name="Slide Number Placeholder 3"/>
          <p:cNvSpPr>
            <a:spLocks noGrp="1"/>
          </p:cNvSpPr>
          <p:nvPr>
            <p:ph type="sldNum" sz="quarter" idx="12"/>
          </p:nvPr>
        </p:nvSpPr>
        <p:spPr/>
        <p:txBody>
          <a:bodyPr/>
          <a:lstStyle/>
          <a:p>
            <a:fld id="{D1FDC772-91D5-471B-BADC-F2EB34D21598}" type="slidenum">
              <a:rPr lang="en-US" smtClean="0"/>
              <a:pPr/>
              <a:t>16</a:t>
            </a:fld>
            <a:endParaRPr lang="en-US" dirty="0"/>
          </a:p>
        </p:txBody>
      </p:sp>
    </p:spTree>
    <p:extLst>
      <p:ext uri="{BB962C8B-B14F-4D97-AF65-F5344CB8AC3E}">
        <p14:creationId xmlns:p14="http://schemas.microsoft.com/office/powerpoint/2010/main" val="182839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Considerations</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Avoid escalating power struggles </a:t>
            </a:r>
            <a:r>
              <a:rPr lang="en-US" dirty="0"/>
              <a:t>as these individuals may not understand the situation or pick up on the anger until it is too late.  They may become </a:t>
            </a:r>
            <a:r>
              <a:rPr lang="en-US" dirty="0">
                <a:solidFill>
                  <a:srgbClr val="FF0000"/>
                </a:solidFill>
              </a:rPr>
              <a:t>more rigid and stubborn</a:t>
            </a:r>
            <a:r>
              <a:rPr lang="en-US" dirty="0"/>
              <a:t> </a:t>
            </a:r>
            <a:r>
              <a:rPr lang="en-US" dirty="0">
                <a:solidFill>
                  <a:srgbClr val="FF0000"/>
                </a:solidFill>
              </a:rPr>
              <a:t>if confronted </a:t>
            </a:r>
            <a:r>
              <a:rPr lang="en-US" dirty="0"/>
              <a:t>in a forceful and rigid method.  </a:t>
            </a:r>
          </a:p>
          <a:p>
            <a:pPr lvl="1"/>
            <a:r>
              <a:rPr lang="en-US" dirty="0"/>
              <a:t>If the student is becoming more rigid, stubborn, or resistant to direction.  Step back and give the individual time to cool down. </a:t>
            </a:r>
          </a:p>
          <a:p>
            <a:pPr lvl="1"/>
            <a:r>
              <a:rPr lang="en-US" dirty="0"/>
              <a:t>Remain calm. </a:t>
            </a:r>
          </a:p>
        </p:txBody>
      </p:sp>
      <p:sp>
        <p:nvSpPr>
          <p:cNvPr id="4" name="Slide Number Placeholder 3"/>
          <p:cNvSpPr>
            <a:spLocks noGrp="1"/>
          </p:cNvSpPr>
          <p:nvPr>
            <p:ph type="sldNum" sz="quarter" idx="12"/>
          </p:nvPr>
        </p:nvSpPr>
        <p:spPr/>
        <p:txBody>
          <a:bodyPr/>
          <a:lstStyle/>
          <a:p>
            <a:fld id="{D1FDC772-91D5-471B-BADC-F2EB34D21598}" type="slidenum">
              <a:rPr lang="en-US" smtClean="0"/>
              <a:pPr/>
              <a:t>17</a:t>
            </a:fld>
            <a:endParaRPr lang="en-US" dirty="0"/>
          </a:p>
        </p:txBody>
      </p:sp>
    </p:spTree>
    <p:extLst>
      <p:ext uri="{BB962C8B-B14F-4D97-AF65-F5344CB8AC3E}">
        <p14:creationId xmlns:p14="http://schemas.microsoft.com/office/powerpoint/2010/main" val="1815661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Considerations</a:t>
            </a:r>
            <a:endParaRPr lang="en-US" dirty="0"/>
          </a:p>
        </p:txBody>
      </p:sp>
      <p:sp>
        <p:nvSpPr>
          <p:cNvPr id="3" name="Content Placeholder 2"/>
          <p:cNvSpPr>
            <a:spLocks noGrp="1"/>
          </p:cNvSpPr>
          <p:nvPr>
            <p:ph idx="1"/>
          </p:nvPr>
        </p:nvSpPr>
        <p:spPr/>
        <p:txBody>
          <a:bodyPr/>
          <a:lstStyle/>
          <a:p>
            <a:r>
              <a:rPr lang="en-US" dirty="0"/>
              <a:t>Take </a:t>
            </a:r>
            <a:r>
              <a:rPr lang="en-US" dirty="0">
                <a:solidFill>
                  <a:srgbClr val="FF0000"/>
                </a:solidFill>
              </a:rPr>
              <a:t>preventative action </a:t>
            </a:r>
            <a:r>
              <a:rPr lang="en-US" dirty="0"/>
              <a:t>to avoid these situations whenever possible.</a:t>
            </a:r>
          </a:p>
          <a:p>
            <a:pPr lvl="1"/>
            <a:r>
              <a:rPr lang="en-US" dirty="0"/>
              <a:t>Use humor to diffuse tension. </a:t>
            </a:r>
          </a:p>
          <a:p>
            <a:pPr lvl="1"/>
            <a:r>
              <a:rPr lang="en-US" dirty="0"/>
              <a:t>Offer two choices as options (if possible). </a:t>
            </a:r>
          </a:p>
          <a:p>
            <a:pPr lvl="1"/>
            <a:r>
              <a:rPr lang="en-US" dirty="0"/>
              <a:t>Redirect through diversion of attention to something else. </a:t>
            </a:r>
          </a:p>
          <a:p>
            <a:pPr lvl="1"/>
            <a:r>
              <a:rPr lang="en-US" dirty="0"/>
              <a:t>Again, allow time for the individual to regroup and regain level of calmness. </a:t>
            </a:r>
          </a:p>
        </p:txBody>
      </p:sp>
      <p:sp>
        <p:nvSpPr>
          <p:cNvPr id="4" name="Slide Number Placeholder 3"/>
          <p:cNvSpPr>
            <a:spLocks noGrp="1"/>
          </p:cNvSpPr>
          <p:nvPr>
            <p:ph type="sldNum" sz="quarter" idx="12"/>
          </p:nvPr>
        </p:nvSpPr>
        <p:spPr/>
        <p:txBody>
          <a:bodyPr/>
          <a:lstStyle/>
          <a:p>
            <a:fld id="{D1FDC772-91D5-471B-BADC-F2EB34D21598}" type="slidenum">
              <a:rPr lang="en-US" smtClean="0"/>
              <a:pPr/>
              <a:t>18</a:t>
            </a:fld>
            <a:endParaRPr lang="en-US" dirty="0"/>
          </a:p>
        </p:txBody>
      </p:sp>
    </p:spTree>
    <p:extLst>
      <p:ext uri="{BB962C8B-B14F-4D97-AF65-F5344CB8AC3E}">
        <p14:creationId xmlns:p14="http://schemas.microsoft.com/office/powerpoint/2010/main" val="3437521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460500"/>
          </a:xfrm>
        </p:spPr>
        <p:txBody>
          <a:bodyPr>
            <a:noAutofit/>
          </a:bodyPr>
          <a:lstStyle/>
          <a:p>
            <a:r>
              <a:rPr lang="en-US" sz="3600" dirty="0" smtClean="0"/>
              <a:t>Reasonable Accommodation</a:t>
            </a:r>
            <a:endParaRPr lang="en-US" sz="3600" dirty="0"/>
          </a:p>
        </p:txBody>
      </p:sp>
      <p:sp>
        <p:nvSpPr>
          <p:cNvPr id="6" name="Text Placeholder 5"/>
          <p:cNvSpPr>
            <a:spLocks noGrp="1"/>
          </p:cNvSpPr>
          <p:nvPr>
            <p:ph type="body" idx="1"/>
          </p:nvPr>
        </p:nvSpPr>
        <p:spPr/>
        <p:txBody>
          <a:bodyPr/>
          <a:lstStyle/>
          <a:p>
            <a:r>
              <a:rPr lang="en-US" dirty="0" smtClean="0"/>
              <a:t>Definitions, Examples and More</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19</a:t>
            </a:fld>
            <a:endParaRPr lang="en-US" dirty="0"/>
          </a:p>
        </p:txBody>
      </p:sp>
    </p:spTree>
    <p:extLst>
      <p:ext uri="{BB962C8B-B14F-4D97-AF65-F5344CB8AC3E}">
        <p14:creationId xmlns:p14="http://schemas.microsoft.com/office/powerpoint/2010/main" val="10728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Overview</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Disability and Functional Limitations and Behavioral Considerations</a:t>
            </a:r>
          </a:p>
          <a:p>
            <a:r>
              <a:rPr lang="en-US" dirty="0" smtClean="0"/>
              <a:t>What is a Reasonable Accommodation?</a:t>
            </a:r>
          </a:p>
          <a:p>
            <a:r>
              <a:rPr lang="en-US" dirty="0" smtClean="0"/>
              <a:t>Reasonable Accommodation vs. Case Management</a:t>
            </a:r>
          </a:p>
          <a:p>
            <a:r>
              <a:rPr lang="en-US" dirty="0" smtClean="0"/>
              <a:t>RAC Process Need to Know</a:t>
            </a:r>
          </a:p>
          <a:p>
            <a:r>
              <a:rPr lang="en-US" dirty="0" smtClean="0"/>
              <a:t>Resources</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2</a:t>
            </a:fld>
            <a:endParaRPr lang="en-US" dirty="0"/>
          </a:p>
        </p:txBody>
      </p:sp>
    </p:spTree>
    <p:extLst>
      <p:ext uri="{BB962C8B-B14F-4D97-AF65-F5344CB8AC3E}">
        <p14:creationId xmlns:p14="http://schemas.microsoft.com/office/powerpoint/2010/main" val="1272220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Reasonable Accommodation?</a:t>
            </a:r>
            <a:endParaRPr lang="en-US" dirty="0"/>
          </a:p>
        </p:txBody>
      </p:sp>
      <p:sp>
        <p:nvSpPr>
          <p:cNvPr id="6" name="Content Placeholder 5"/>
          <p:cNvSpPr>
            <a:spLocks noGrp="1"/>
          </p:cNvSpPr>
          <p:nvPr>
            <p:ph idx="1"/>
          </p:nvPr>
        </p:nvSpPr>
        <p:spPr/>
        <p:txBody>
          <a:bodyPr/>
          <a:lstStyle/>
          <a:p>
            <a:r>
              <a:rPr lang="en-US" dirty="0"/>
              <a:t>Any changes to the environment or in the way things are customarily done, that gives a person with a disability an </a:t>
            </a:r>
            <a:r>
              <a:rPr lang="en-US" dirty="0">
                <a:solidFill>
                  <a:srgbClr val="FF0000"/>
                </a:solidFill>
              </a:rPr>
              <a:t>opportunity to participate </a:t>
            </a:r>
            <a:r>
              <a:rPr lang="en-US" dirty="0"/>
              <a:t>in the application process, job, program or activity </a:t>
            </a:r>
            <a:r>
              <a:rPr lang="en-US" dirty="0">
                <a:solidFill>
                  <a:srgbClr val="FF0000"/>
                </a:solidFill>
              </a:rPr>
              <a:t>that is equal to </a:t>
            </a:r>
            <a:r>
              <a:rPr lang="en-US" dirty="0"/>
              <a:t>the opportunity given to similarly situated people without disabilities.</a:t>
            </a:r>
          </a:p>
        </p:txBody>
      </p:sp>
      <p:sp>
        <p:nvSpPr>
          <p:cNvPr id="4" name="Slide Number Placeholder 3"/>
          <p:cNvSpPr>
            <a:spLocks noGrp="1"/>
          </p:cNvSpPr>
          <p:nvPr>
            <p:ph type="sldNum" sz="quarter" idx="12"/>
          </p:nvPr>
        </p:nvSpPr>
        <p:spPr/>
        <p:txBody>
          <a:bodyPr/>
          <a:lstStyle/>
          <a:p>
            <a:fld id="{D1FDC772-91D5-471B-BADC-F2EB34D21598}" type="slidenum">
              <a:rPr lang="en-US" smtClean="0"/>
              <a:pPr/>
              <a:t>20</a:t>
            </a:fld>
            <a:endParaRPr lang="en-US"/>
          </a:p>
        </p:txBody>
      </p:sp>
    </p:spTree>
    <p:extLst>
      <p:ext uri="{BB962C8B-B14F-4D97-AF65-F5344CB8AC3E}">
        <p14:creationId xmlns:p14="http://schemas.microsoft.com/office/powerpoint/2010/main" val="140252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BFCF"/>
          </a:solidFill>
        </p:spPr>
        <p:txBody>
          <a:bodyPr>
            <a:noAutofit/>
          </a:bodyPr>
          <a:lstStyle/>
          <a:p>
            <a:r>
              <a:rPr lang="en-US" dirty="0" smtClean="0">
                <a:solidFill>
                  <a:schemeClr val="bg1"/>
                </a:solidFill>
              </a:rPr>
              <a:t>Examples of Reasonable Accommodations</a:t>
            </a:r>
            <a:endParaRPr lang="en-US" dirty="0">
              <a:solidFill>
                <a:schemeClr val="bg1"/>
              </a:solidFill>
            </a:endParaRPr>
          </a:p>
        </p:txBody>
      </p:sp>
      <p:sp>
        <p:nvSpPr>
          <p:cNvPr id="5" name="Content Placeholder 4"/>
          <p:cNvSpPr>
            <a:spLocks noGrp="1"/>
          </p:cNvSpPr>
          <p:nvPr>
            <p:ph sz="half" idx="1"/>
          </p:nvPr>
        </p:nvSpPr>
        <p:spPr/>
        <p:txBody>
          <a:bodyPr>
            <a:normAutofit lnSpcReduction="10000"/>
          </a:bodyPr>
          <a:lstStyle/>
          <a:p>
            <a:r>
              <a:rPr lang="en-US" b="1" dirty="0" smtClean="0">
                <a:solidFill>
                  <a:schemeClr val="accent6">
                    <a:lumMod val="75000"/>
                  </a:schemeClr>
                </a:solidFill>
              </a:rPr>
              <a:t>A modification to:</a:t>
            </a:r>
          </a:p>
          <a:p>
            <a:pPr lvl="1"/>
            <a:r>
              <a:rPr lang="en-US" dirty="0" smtClean="0"/>
              <a:t>Job</a:t>
            </a:r>
          </a:p>
          <a:p>
            <a:pPr lvl="1"/>
            <a:r>
              <a:rPr lang="en-US" dirty="0" smtClean="0"/>
              <a:t>Work/academic environment</a:t>
            </a:r>
          </a:p>
          <a:p>
            <a:pPr lvl="1"/>
            <a:r>
              <a:rPr lang="en-US" dirty="0" smtClean="0"/>
              <a:t>Policy, program, or procedure</a:t>
            </a:r>
            <a:endParaRPr lang="en-US" dirty="0"/>
          </a:p>
        </p:txBody>
      </p:sp>
      <p:sp>
        <p:nvSpPr>
          <p:cNvPr id="6" name="Content Placeholder 5"/>
          <p:cNvSpPr>
            <a:spLocks noGrp="1"/>
          </p:cNvSpPr>
          <p:nvPr>
            <p:ph sz="half" idx="2"/>
          </p:nvPr>
        </p:nvSpPr>
        <p:spPr/>
        <p:txBody>
          <a:bodyPr>
            <a:normAutofit lnSpcReduction="10000"/>
          </a:bodyPr>
          <a:lstStyle/>
          <a:p>
            <a:r>
              <a:rPr lang="en-US" b="1" dirty="0" smtClean="0">
                <a:solidFill>
                  <a:schemeClr val="accent6">
                    <a:lumMod val="75000"/>
                  </a:schemeClr>
                </a:solidFill>
              </a:rPr>
              <a:t>Examples:</a:t>
            </a:r>
          </a:p>
          <a:p>
            <a:pPr lvl="1"/>
            <a:r>
              <a:rPr lang="en-US" dirty="0" smtClean="0"/>
              <a:t>Modifying a facility</a:t>
            </a:r>
          </a:p>
          <a:p>
            <a:pPr lvl="1"/>
            <a:r>
              <a:rPr lang="en-US" dirty="0" smtClean="0"/>
              <a:t>Modifying work or training schedules</a:t>
            </a:r>
          </a:p>
          <a:p>
            <a:pPr lvl="1"/>
            <a:r>
              <a:rPr lang="en-US" dirty="0" smtClean="0"/>
              <a:t>Acquiring or modifying equipment or devices</a:t>
            </a:r>
          </a:p>
          <a:p>
            <a:pPr lvl="1"/>
            <a:r>
              <a:rPr lang="en-US" dirty="0" smtClean="0"/>
              <a:t>Adjusting or modifying examinations, training materials, or policies</a:t>
            </a:r>
          </a:p>
          <a:p>
            <a:pPr lvl="1"/>
            <a:r>
              <a:rPr lang="en-US" dirty="0" smtClean="0"/>
              <a:t>Providing communication access</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21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038600"/>
            <a:ext cx="2802340" cy="1676400"/>
          </a:xfrm>
          <a:prstGeom prst="rect">
            <a:avLst/>
          </a:prstGeom>
          <a:noFill/>
          <a:ln w="381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358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a:t>
            </a:r>
            <a:r>
              <a:rPr lang="en-US" sz="3200" dirty="0" smtClean="0">
                <a:latin typeface="Arial" pitchFamily="34" charset="0"/>
                <a:cs typeface="Arial" pitchFamily="34" charset="0"/>
              </a:rPr>
              <a:t> </a:t>
            </a:r>
            <a:br>
              <a:rPr lang="en-US" sz="3200" dirty="0" smtClean="0">
                <a:latin typeface="Arial" pitchFamily="34" charset="0"/>
                <a:cs typeface="Arial" pitchFamily="34" charset="0"/>
              </a:rPr>
            </a:br>
            <a:r>
              <a:rPr lang="en-US" sz="3200" dirty="0" smtClean="0">
                <a:latin typeface="Arial" pitchFamily="34" charset="0"/>
                <a:cs typeface="Arial" pitchFamily="34" charset="0"/>
              </a:rPr>
              <a:t>Screening Out Environmental Stimuli</a:t>
            </a:r>
            <a:endParaRPr lang="en-US" sz="3200" dirty="0">
              <a:latin typeface="Arial" pitchFamily="34" charset="0"/>
              <a:cs typeface="Arial" pitchFamily="34" charset="0"/>
            </a:endParaRPr>
          </a:p>
        </p:txBody>
      </p:sp>
      <p:sp>
        <p:nvSpPr>
          <p:cNvPr id="26627" name="Content Placeholder 2"/>
          <p:cNvSpPr>
            <a:spLocks noGrp="1"/>
          </p:cNvSpPr>
          <p:nvPr>
            <p:ph idx="1"/>
          </p:nvPr>
        </p:nvSpPr>
        <p:spPr>
          <a:xfrm>
            <a:off x="457200" y="1524000"/>
            <a:ext cx="4495800" cy="3276600"/>
          </a:xfrm>
        </p:spPr>
        <p:txBody>
          <a:bodyPr>
            <a:normAutofit lnSpcReduction="10000"/>
          </a:bodyPr>
          <a:lstStyle/>
          <a:p>
            <a:pPr eaLnBrk="1" hangingPunct="1"/>
            <a:r>
              <a:rPr lang="en-US" dirty="0" smtClean="0">
                <a:cs typeface="Arial" charset="0"/>
              </a:rPr>
              <a:t>Help arrange the student's environment </a:t>
            </a:r>
          </a:p>
          <a:p>
            <a:pPr lvl="1" eaLnBrk="1" hangingPunct="1"/>
            <a:r>
              <a:rPr lang="en-US" sz="2800" dirty="0" smtClean="0">
                <a:cs typeface="Arial" charset="0"/>
              </a:rPr>
              <a:t>Redesign space </a:t>
            </a:r>
          </a:p>
          <a:p>
            <a:pPr lvl="1" eaLnBrk="1" hangingPunct="1"/>
            <a:r>
              <a:rPr lang="en-US" sz="2800" dirty="0" smtClean="0">
                <a:cs typeface="Arial" charset="0"/>
              </a:rPr>
              <a:t>Minimize auditory/visual distractions </a:t>
            </a:r>
          </a:p>
          <a:p>
            <a:pPr lvl="1" eaLnBrk="1" hangingPunct="1"/>
            <a:r>
              <a:rPr lang="en-US" sz="2800" dirty="0" smtClean="0">
                <a:cs typeface="Arial" charset="0"/>
              </a:rPr>
              <a:t>Reduce clutter</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18A8870-7D88-4219-9133-ECD43D5E03C7}" type="slidenum">
              <a:rPr lang="en-US" smtClean="0"/>
              <a:pPr>
                <a:defRPr/>
              </a:pPr>
              <a:t>22</a:t>
            </a:fld>
            <a:endParaRPr lang="en-US"/>
          </a:p>
        </p:txBody>
      </p:sp>
      <p:pic>
        <p:nvPicPr>
          <p:cNvPr id="26629" name="Picture 5" descr="C:\CACHES\Temporary Internet Files\Content.IE5\HOM66ZJD\MPj0289338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57400"/>
            <a:ext cx="40386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1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Accommodations: </a:t>
            </a:r>
            <a:br>
              <a:rPr lang="en-US" sz="4000" dirty="0" smtClean="0">
                <a:latin typeface="Arial" pitchFamily="34" charset="0"/>
                <a:cs typeface="Arial" pitchFamily="34" charset="0"/>
              </a:rPr>
            </a:br>
            <a:r>
              <a:rPr lang="en-US" sz="3200" dirty="0" smtClean="0">
                <a:latin typeface="Arial" pitchFamily="34" charset="0"/>
                <a:cs typeface="Arial" pitchFamily="34" charset="0"/>
              </a:rPr>
              <a:t>Maintaining Concentration</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3600" dirty="0">
              <a:latin typeface="Arial" pitchFamily="34" charset="0"/>
              <a:cs typeface="Arial" pitchFamily="34" charset="0"/>
            </a:endParaRPr>
          </a:p>
        </p:txBody>
      </p:sp>
      <p:sp>
        <p:nvSpPr>
          <p:cNvPr id="27651" name="Content Placeholder 2"/>
          <p:cNvSpPr>
            <a:spLocks noGrp="1"/>
          </p:cNvSpPr>
          <p:nvPr>
            <p:ph idx="1"/>
          </p:nvPr>
        </p:nvSpPr>
        <p:spPr>
          <a:xfrm>
            <a:off x="457200" y="1600200"/>
            <a:ext cx="8153400" cy="4525963"/>
          </a:xfrm>
        </p:spPr>
        <p:txBody>
          <a:bodyPr>
            <a:normAutofit/>
          </a:bodyPr>
          <a:lstStyle/>
          <a:p>
            <a:r>
              <a:rPr lang="en-US" dirty="0" smtClean="0">
                <a:cs typeface="Arial" charset="0"/>
              </a:rPr>
              <a:t>Help arrange the student’s  schedule</a:t>
            </a:r>
          </a:p>
          <a:p>
            <a:pPr lvl="1"/>
            <a:r>
              <a:rPr lang="en-US" dirty="0" smtClean="0">
                <a:cs typeface="Arial" charset="0"/>
              </a:rPr>
              <a:t>Prioritize tasks/activities/assignments</a:t>
            </a:r>
          </a:p>
          <a:p>
            <a:pPr lvl="2"/>
            <a:r>
              <a:rPr lang="en-US" dirty="0" smtClean="0">
                <a:cs typeface="Arial" charset="0"/>
              </a:rPr>
              <a:t>By day, week, month, etc.</a:t>
            </a:r>
          </a:p>
          <a:p>
            <a:pPr lvl="1"/>
            <a:r>
              <a:rPr lang="en-US" dirty="0" smtClean="0">
                <a:cs typeface="Arial" charset="0"/>
              </a:rPr>
              <a:t>Identify student’s patterns in activity</a:t>
            </a:r>
          </a:p>
          <a:p>
            <a:pPr lvl="2"/>
            <a:r>
              <a:rPr lang="en-US" dirty="0" smtClean="0">
                <a:cs typeface="Arial" charset="0"/>
              </a:rPr>
              <a:t>Example:  “you do this 3 times each week”</a:t>
            </a:r>
          </a:p>
          <a:p>
            <a:pPr lvl="1"/>
            <a:r>
              <a:rPr lang="en-US" dirty="0" smtClean="0">
                <a:cs typeface="Arial" charset="0"/>
              </a:rPr>
              <a:t>Emphasize due dates on calendars </a:t>
            </a:r>
          </a:p>
          <a:p>
            <a:pPr lvl="1"/>
            <a:r>
              <a:rPr lang="en-US" dirty="0" smtClean="0">
                <a:cs typeface="Arial" charset="0"/>
              </a:rPr>
              <a:t>Develop a color-coded system (each color represents a task, or event, or level of importance) </a:t>
            </a:r>
          </a:p>
          <a:p>
            <a:pPr lvl="1"/>
            <a:r>
              <a:rPr lang="en-US" dirty="0" smtClean="0">
                <a:cs typeface="Arial" charset="0"/>
              </a:rPr>
              <a:t>Ensure accuracy of  entries on  calendar or I-Phone</a:t>
            </a:r>
          </a:p>
          <a:p>
            <a:endParaRPr lang="en-US" dirty="0" smtClean="0"/>
          </a:p>
        </p:txBody>
      </p:sp>
      <p:sp>
        <p:nvSpPr>
          <p:cNvPr id="4" name="Slide Number Placeholder 3"/>
          <p:cNvSpPr>
            <a:spLocks noGrp="1"/>
          </p:cNvSpPr>
          <p:nvPr>
            <p:ph type="sldNum" sz="quarter" idx="12"/>
          </p:nvPr>
        </p:nvSpPr>
        <p:spPr/>
        <p:txBody>
          <a:bodyPr/>
          <a:lstStyle/>
          <a:p>
            <a:pPr>
              <a:defRPr/>
            </a:pPr>
            <a:fld id="{27719987-88C8-4751-AA65-3351075BB8E4}" type="slidenum">
              <a:rPr lang="en-US" smtClean="0"/>
              <a:pPr>
                <a:defRPr/>
              </a:pPr>
              <a:t>23</a:t>
            </a:fld>
            <a:endParaRPr lang="en-US"/>
          </a:p>
        </p:txBody>
      </p:sp>
      <p:pic>
        <p:nvPicPr>
          <p:cNvPr id="27653" name="Picture 5" descr="iStock_000007455255X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1336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58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Accommodations – </a:t>
            </a:r>
            <a:br>
              <a:rPr lang="en-US" dirty="0" smtClean="0"/>
            </a:br>
            <a:r>
              <a:rPr lang="en-US" sz="3600" dirty="0" smtClean="0"/>
              <a:t>Maintaining Stamina</a:t>
            </a:r>
            <a:endParaRPr lang="en-US" sz="3600" dirty="0"/>
          </a:p>
        </p:txBody>
      </p:sp>
      <p:sp>
        <p:nvSpPr>
          <p:cNvPr id="3" name="Content Placeholder 2"/>
          <p:cNvSpPr>
            <a:spLocks noGrp="1"/>
          </p:cNvSpPr>
          <p:nvPr>
            <p:ph idx="1"/>
          </p:nvPr>
        </p:nvSpPr>
        <p:spPr>
          <a:xfrm>
            <a:off x="457200" y="1616499"/>
            <a:ext cx="5410200" cy="4525963"/>
          </a:xfrm>
        </p:spPr>
        <p:txBody>
          <a:bodyPr/>
          <a:lstStyle/>
          <a:p>
            <a:r>
              <a:rPr lang="en-US" dirty="0">
                <a:cs typeface="Arial" charset="0"/>
              </a:rPr>
              <a:t>Arrange for longer/more frequent breaks between activities</a:t>
            </a:r>
          </a:p>
          <a:p>
            <a:r>
              <a:rPr lang="en-US" dirty="0">
                <a:cs typeface="Arial" charset="0"/>
              </a:rPr>
              <a:t>Help student pace their workload and social activities</a:t>
            </a:r>
          </a:p>
          <a:p>
            <a:r>
              <a:rPr lang="en-US" dirty="0">
                <a:cs typeface="Arial" charset="0"/>
              </a:rPr>
              <a:t>Develop substitution strategies (for times when a student cannot keep their obligation to the event or activity)</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24</a:t>
            </a:fld>
            <a:endParaRPr lang="en-US" dirty="0"/>
          </a:p>
        </p:txBody>
      </p:sp>
      <p:pic>
        <p:nvPicPr>
          <p:cNvPr id="3074" name="Picture 2" descr="C:\Users\Administrator\AppData\Local\Microsoft\Windows\Temporary Internet Files\Content.IE5\8O5Q848X\MC9004418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667000"/>
            <a:ext cx="22637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53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br>
              <a:rPr lang="en-US" sz="4000" dirty="0" smtClean="0">
                <a:latin typeface="Arial" pitchFamily="34" charset="0"/>
                <a:cs typeface="Arial" pitchFamily="34" charset="0"/>
              </a:rPr>
            </a:br>
            <a:r>
              <a:rPr lang="en-US" sz="3200" dirty="0" smtClean="0">
                <a:latin typeface="Arial" pitchFamily="34" charset="0"/>
                <a:cs typeface="Arial" pitchFamily="34" charset="0"/>
              </a:rPr>
              <a:t>Managing Change (Transition)</a:t>
            </a:r>
            <a:endParaRPr lang="en-US" sz="3200" dirty="0">
              <a:latin typeface="Arial" pitchFamily="34" charset="0"/>
              <a:cs typeface="Arial" pitchFamily="34" charset="0"/>
            </a:endParaRPr>
          </a:p>
        </p:txBody>
      </p:sp>
      <p:sp>
        <p:nvSpPr>
          <p:cNvPr id="29699" name="Content Placeholder 2"/>
          <p:cNvSpPr>
            <a:spLocks noGrp="1"/>
          </p:cNvSpPr>
          <p:nvPr>
            <p:ph idx="1"/>
          </p:nvPr>
        </p:nvSpPr>
        <p:spPr>
          <a:xfrm>
            <a:off x="533400" y="1600200"/>
            <a:ext cx="6172200" cy="4953000"/>
          </a:xfrm>
        </p:spPr>
        <p:txBody>
          <a:bodyPr>
            <a:normAutofit lnSpcReduction="10000"/>
          </a:bodyPr>
          <a:lstStyle/>
          <a:p>
            <a:pPr eaLnBrk="1" hangingPunct="1"/>
            <a:r>
              <a:rPr lang="en-US" dirty="0" smtClean="0">
                <a:cs typeface="Arial" charset="0"/>
              </a:rPr>
              <a:t>Recognize that change can be difficult (physically/mentally)</a:t>
            </a:r>
          </a:p>
          <a:p>
            <a:pPr eaLnBrk="1" hangingPunct="1"/>
            <a:r>
              <a:rPr lang="en-US" dirty="0" smtClean="0">
                <a:cs typeface="Arial" charset="0"/>
              </a:rPr>
              <a:t>Maintain special channels of communication during transition period (hotline, on-call personnel)</a:t>
            </a:r>
          </a:p>
          <a:p>
            <a:pPr eaLnBrk="1" hangingPunct="1"/>
            <a:r>
              <a:rPr lang="en-US" dirty="0" smtClean="0">
                <a:cs typeface="Arial" charset="0"/>
              </a:rPr>
              <a:t>When appropriate, share your own experiences with transition</a:t>
            </a:r>
          </a:p>
          <a:p>
            <a:pPr eaLnBrk="1" hangingPunct="1"/>
            <a:r>
              <a:rPr lang="en-US" dirty="0" smtClean="0">
                <a:cs typeface="Arial" charset="0"/>
              </a:rPr>
              <a:t>Re-fresh skills learned in orientation (such as directions through the building, doing laundry, etc.)</a:t>
            </a:r>
          </a:p>
          <a:p>
            <a:pPr eaLnBrk="1" hangingPunct="1"/>
            <a:r>
              <a:rPr lang="en-US" dirty="0" smtClean="0">
                <a:cs typeface="Arial" charset="0"/>
              </a:rPr>
              <a:t>Offer peer mentorship</a:t>
            </a:r>
          </a:p>
          <a:p>
            <a:pPr eaLnBrk="1" hangingPunct="1">
              <a:buFont typeface="Arial" charset="0"/>
              <a:buNone/>
            </a:pPr>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A01A2000-031B-467D-8DA5-60EF8AE36C89}" type="slidenum">
              <a:rPr lang="en-US" smtClean="0"/>
              <a:pPr>
                <a:defRPr/>
              </a:pPr>
              <a:t>25</a:t>
            </a:fld>
            <a:endParaRPr lang="en-US"/>
          </a:p>
        </p:txBody>
      </p:sp>
      <p:pic>
        <p:nvPicPr>
          <p:cNvPr id="29701" name="Picture 7" descr="C:\CACHES\Temporary Internet Files\Content.IE5\RTZ93ZX8\MPj04424720000[1].jpg"/>
          <p:cNvPicPr>
            <a:picLocks noChangeAspect="1" noChangeArrowheads="1"/>
          </p:cNvPicPr>
          <p:nvPr/>
        </p:nvPicPr>
        <p:blipFill>
          <a:blip r:embed="rId2" cstate="print">
            <a:extLst>
              <a:ext uri="{28A0092B-C50C-407E-A947-70E740481C1C}">
                <a14:useLocalDpi xmlns:a14="http://schemas.microsoft.com/office/drawing/2010/main" val="0"/>
              </a:ext>
            </a:extLst>
          </a:blip>
          <a:srcRect r="9332"/>
          <a:stretch>
            <a:fillRect/>
          </a:stretch>
        </p:blipFill>
        <p:spPr bwMode="auto">
          <a:xfrm>
            <a:off x="6553200" y="2126166"/>
            <a:ext cx="2133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025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br>
              <a:rPr lang="en-US" sz="4000" dirty="0" smtClean="0">
                <a:latin typeface="Arial" pitchFamily="34" charset="0"/>
                <a:cs typeface="Arial" pitchFamily="34" charset="0"/>
              </a:rPr>
            </a:br>
            <a:r>
              <a:rPr lang="en-US" sz="3200" dirty="0" smtClean="0">
                <a:latin typeface="Arial" pitchFamily="34" charset="0"/>
                <a:cs typeface="Arial" pitchFamily="34" charset="0"/>
              </a:rPr>
              <a:t>Managing Stress</a:t>
            </a:r>
            <a:endParaRPr lang="en-US" sz="3200" dirty="0">
              <a:latin typeface="Arial" pitchFamily="34" charset="0"/>
              <a:cs typeface="Arial" pitchFamily="34" charset="0"/>
            </a:endParaRPr>
          </a:p>
        </p:txBody>
      </p:sp>
      <p:sp>
        <p:nvSpPr>
          <p:cNvPr id="30723" name="Content Placeholder 2"/>
          <p:cNvSpPr>
            <a:spLocks noGrp="1"/>
          </p:cNvSpPr>
          <p:nvPr>
            <p:ph idx="1"/>
          </p:nvPr>
        </p:nvSpPr>
        <p:spPr>
          <a:xfrm>
            <a:off x="457200" y="1524000"/>
            <a:ext cx="8382000" cy="2286000"/>
          </a:xfrm>
        </p:spPr>
        <p:txBody>
          <a:bodyPr>
            <a:normAutofit/>
          </a:bodyPr>
          <a:lstStyle/>
          <a:p>
            <a:pPr eaLnBrk="1" hangingPunct="1"/>
            <a:r>
              <a:rPr lang="en-US" dirty="0" smtClean="0">
                <a:cs typeface="Arial" charset="0"/>
              </a:rPr>
              <a:t>Reinforce time management techniques </a:t>
            </a:r>
          </a:p>
          <a:p>
            <a:pPr eaLnBrk="1" hangingPunct="1"/>
            <a:r>
              <a:rPr lang="en-US" dirty="0" smtClean="0">
                <a:cs typeface="Arial" charset="0"/>
              </a:rPr>
              <a:t>Identify support personnel</a:t>
            </a:r>
          </a:p>
          <a:p>
            <a:pPr eaLnBrk="1" hangingPunct="1"/>
            <a:r>
              <a:rPr lang="en-US" dirty="0" smtClean="0">
                <a:cs typeface="Arial" charset="0"/>
              </a:rPr>
              <a:t>Teach money management skills</a:t>
            </a:r>
          </a:p>
          <a:p>
            <a:pPr eaLnBrk="1" hangingPunct="1"/>
            <a:r>
              <a:rPr lang="en-US" dirty="0" smtClean="0">
                <a:cs typeface="Arial" charset="0"/>
              </a:rPr>
              <a:t>Invite therapy animals organization onto site for visit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07BDAAE8-C3A9-4450-8626-B769E8BCB714}" type="slidenum">
              <a:rPr lang="en-US" smtClean="0"/>
              <a:pPr>
                <a:defRPr/>
              </a:pPr>
              <a:t>26</a:t>
            </a:fld>
            <a:endParaRPr lang="en-US"/>
          </a:p>
        </p:txBody>
      </p:sp>
      <p:pic>
        <p:nvPicPr>
          <p:cNvPr id="30725" name="Picture 8" descr="C:\CACHES\Temporary Internet Files\Content.IE5\HOM66ZJD\MPj043125400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09" t="25000" r="19691" b="13461"/>
          <a:stretch>
            <a:fillRect/>
          </a:stretch>
        </p:blipFill>
        <p:spPr bwMode="auto">
          <a:xfrm>
            <a:off x="3048000" y="39624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0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r>
              <a:rPr lang="en-US" sz="3400" dirty="0" smtClean="0">
                <a:latin typeface="Arial" pitchFamily="34" charset="0"/>
                <a:cs typeface="Arial" pitchFamily="34" charset="0"/>
              </a:rPr>
              <a:t/>
            </a:r>
            <a:br>
              <a:rPr lang="en-US" sz="3400" dirty="0" smtClean="0">
                <a:latin typeface="Arial" pitchFamily="34" charset="0"/>
                <a:cs typeface="Arial" pitchFamily="34" charset="0"/>
              </a:rPr>
            </a:br>
            <a:r>
              <a:rPr lang="en-US" sz="3200" dirty="0" smtClean="0">
                <a:latin typeface="Arial" pitchFamily="34" charset="0"/>
                <a:cs typeface="Arial" pitchFamily="34" charset="0"/>
              </a:rPr>
              <a:t>Exhibiting Appropriate Social Skills</a:t>
            </a:r>
            <a:endParaRPr lang="en-US" sz="3200" dirty="0">
              <a:latin typeface="Arial" pitchFamily="34" charset="0"/>
              <a:cs typeface="Arial" pitchFamily="34" charset="0"/>
            </a:endParaRPr>
          </a:p>
        </p:txBody>
      </p:sp>
      <p:sp>
        <p:nvSpPr>
          <p:cNvPr id="31747" name="Content Placeholder 2"/>
          <p:cNvSpPr>
            <a:spLocks noGrp="1"/>
          </p:cNvSpPr>
          <p:nvPr>
            <p:ph idx="1"/>
          </p:nvPr>
        </p:nvSpPr>
        <p:spPr>
          <a:xfrm>
            <a:off x="457200" y="1524000"/>
            <a:ext cx="8382000" cy="4724400"/>
          </a:xfrm>
        </p:spPr>
        <p:txBody>
          <a:bodyPr>
            <a:normAutofit lnSpcReduction="10000"/>
          </a:bodyPr>
          <a:lstStyle/>
          <a:p>
            <a:pPr eaLnBrk="1" hangingPunct="1"/>
            <a:r>
              <a:rPr lang="en-US" dirty="0" smtClean="0">
                <a:cs typeface="Arial" charset="0"/>
              </a:rPr>
              <a:t>Develop simple and appropriate code of conduct for environment: </a:t>
            </a:r>
          </a:p>
          <a:p>
            <a:pPr lvl="1" eaLnBrk="1" hangingPunct="1"/>
            <a:r>
              <a:rPr lang="en-US" sz="2300" dirty="0" smtClean="0">
                <a:cs typeface="Arial" charset="0"/>
              </a:rPr>
              <a:t>Acceptable verbal language or gestures</a:t>
            </a:r>
          </a:p>
          <a:p>
            <a:pPr lvl="1" eaLnBrk="1" hangingPunct="1"/>
            <a:r>
              <a:rPr lang="en-US" sz="2300" dirty="0" smtClean="0">
                <a:cs typeface="Arial" charset="0"/>
              </a:rPr>
              <a:t>Engaging in debate or discussion </a:t>
            </a:r>
          </a:p>
          <a:p>
            <a:pPr lvl="1" eaLnBrk="1" hangingPunct="1"/>
            <a:r>
              <a:rPr lang="en-US" sz="2300" dirty="0" smtClean="0">
                <a:cs typeface="Arial" charset="0"/>
              </a:rPr>
              <a:t>Acceptable  student interaction </a:t>
            </a:r>
          </a:p>
          <a:p>
            <a:pPr eaLnBrk="1" hangingPunct="1"/>
            <a:r>
              <a:rPr lang="en-US" dirty="0" smtClean="0">
                <a:cs typeface="Arial" charset="0"/>
              </a:rPr>
              <a:t>Environments might require different codes of conduct:</a:t>
            </a:r>
          </a:p>
          <a:p>
            <a:pPr lvl="1" eaLnBrk="1" hangingPunct="1">
              <a:spcBef>
                <a:spcPct val="0"/>
              </a:spcBef>
            </a:pPr>
            <a:r>
              <a:rPr lang="en-US" sz="2300" dirty="0" smtClean="0">
                <a:cs typeface="Arial" charset="0"/>
              </a:rPr>
              <a:t>Classroom/career technical</a:t>
            </a:r>
          </a:p>
          <a:p>
            <a:pPr lvl="1" eaLnBrk="1" hangingPunct="1">
              <a:spcBef>
                <a:spcPct val="0"/>
              </a:spcBef>
            </a:pPr>
            <a:r>
              <a:rPr lang="en-US" sz="2300" dirty="0" smtClean="0">
                <a:cs typeface="Arial" charset="0"/>
              </a:rPr>
              <a:t>Lunchroom</a:t>
            </a:r>
          </a:p>
          <a:p>
            <a:pPr lvl="1" eaLnBrk="1" hangingPunct="1">
              <a:spcBef>
                <a:spcPct val="0"/>
              </a:spcBef>
            </a:pPr>
            <a:r>
              <a:rPr lang="en-US" sz="2300" dirty="0" smtClean="0">
                <a:cs typeface="Arial" charset="0"/>
              </a:rPr>
              <a:t>Dorms or common areas</a:t>
            </a:r>
          </a:p>
          <a:p>
            <a:pPr lvl="1" eaLnBrk="1" hangingPunct="1">
              <a:spcBef>
                <a:spcPct val="0"/>
              </a:spcBef>
            </a:pPr>
            <a:r>
              <a:rPr lang="en-US" sz="2300" dirty="0" smtClean="0">
                <a:cs typeface="Arial" charset="0"/>
              </a:rPr>
              <a:t>Recreation</a:t>
            </a:r>
          </a:p>
          <a:p>
            <a:pPr lvl="1" eaLnBrk="1" hangingPunct="1">
              <a:spcBef>
                <a:spcPct val="0"/>
              </a:spcBef>
            </a:pPr>
            <a:r>
              <a:rPr lang="en-US" sz="2300" dirty="0" smtClean="0">
                <a:cs typeface="Arial" charset="0"/>
              </a:rPr>
              <a:t>Out in the community</a:t>
            </a:r>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102B894F-F420-450A-939E-E27E3D889425}" type="slidenum">
              <a:rPr lang="en-US" smtClean="0"/>
              <a:pPr>
                <a:defRPr/>
              </a:pPr>
              <a:t>27</a:t>
            </a:fld>
            <a:endParaRPr lang="en-US"/>
          </a:p>
        </p:txBody>
      </p:sp>
      <p:pic>
        <p:nvPicPr>
          <p:cNvPr id="31749" name="Picture 5" descr="C:\CACHES\Temporary Internet Files\Content.IE5\6P47O9E3\MPj04092730000[1].jpg"/>
          <p:cNvPicPr>
            <a:picLocks noChangeAspect="1" noChangeArrowheads="1"/>
          </p:cNvPicPr>
          <p:nvPr/>
        </p:nvPicPr>
        <p:blipFill>
          <a:blip r:embed="rId3" cstate="print">
            <a:extLst>
              <a:ext uri="{28A0092B-C50C-407E-A947-70E740481C1C}">
                <a14:useLocalDpi xmlns:a14="http://schemas.microsoft.com/office/drawing/2010/main" val="0"/>
              </a:ext>
            </a:extLst>
          </a:blip>
          <a:srcRect t="28125"/>
          <a:stretch>
            <a:fillRect/>
          </a:stretch>
        </p:blipFill>
        <p:spPr bwMode="auto">
          <a:xfrm>
            <a:off x="5257800" y="41910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058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Exhibiting Appropriate Social Skills</a:t>
            </a:r>
            <a:endParaRPr lang="en-US" sz="3200" dirty="0">
              <a:latin typeface="Arial" pitchFamily="34" charset="0"/>
              <a:cs typeface="Arial" pitchFamily="34" charset="0"/>
            </a:endParaRPr>
          </a:p>
        </p:txBody>
      </p:sp>
      <p:sp>
        <p:nvSpPr>
          <p:cNvPr id="32771" name="Content Placeholder 2"/>
          <p:cNvSpPr>
            <a:spLocks noGrp="1"/>
          </p:cNvSpPr>
          <p:nvPr>
            <p:ph idx="1"/>
          </p:nvPr>
        </p:nvSpPr>
        <p:spPr>
          <a:xfrm>
            <a:off x="457200" y="1600200"/>
            <a:ext cx="8229600" cy="4343400"/>
          </a:xfrm>
        </p:spPr>
        <p:txBody>
          <a:bodyPr>
            <a:normAutofit/>
          </a:bodyPr>
          <a:lstStyle/>
          <a:p>
            <a:pPr eaLnBrk="1" hangingPunct="1"/>
            <a:r>
              <a:rPr lang="en-US" dirty="0" smtClean="0">
                <a:cs typeface="Arial" charset="0"/>
              </a:rPr>
              <a:t>Practice appropriate social skills </a:t>
            </a:r>
          </a:p>
          <a:p>
            <a:pPr lvl="1" eaLnBrk="1" hangingPunct="1"/>
            <a:r>
              <a:rPr lang="en-US" dirty="0" smtClean="0">
                <a:cs typeface="Arial" charset="0"/>
              </a:rPr>
              <a:t>Role play</a:t>
            </a:r>
          </a:p>
          <a:p>
            <a:pPr lvl="1" eaLnBrk="1" hangingPunct="1"/>
            <a:r>
              <a:rPr lang="en-US" dirty="0" smtClean="0">
                <a:cs typeface="Arial" charset="0"/>
              </a:rPr>
              <a:t>Video demonstration</a:t>
            </a:r>
          </a:p>
          <a:p>
            <a:pPr eaLnBrk="1" hangingPunct="1"/>
            <a:r>
              <a:rPr lang="en-US" dirty="0" smtClean="0">
                <a:cs typeface="Arial" charset="0"/>
              </a:rPr>
              <a:t>Encourage all students to model appropriate social skills </a:t>
            </a:r>
          </a:p>
          <a:p>
            <a:pPr eaLnBrk="1" hangingPunct="1"/>
            <a:r>
              <a:rPr lang="en-US" dirty="0" smtClean="0">
                <a:cs typeface="Arial" charset="0"/>
              </a:rPr>
              <a:t>Use a peer, tutor, and/or mentor to reinforce appropriate social skills </a:t>
            </a:r>
          </a:p>
          <a:p>
            <a:pPr eaLnBrk="1" hangingPunct="1"/>
            <a:r>
              <a:rPr lang="en-US" dirty="0" smtClean="0">
                <a:cs typeface="Arial" charset="0"/>
              </a:rPr>
              <a:t>Reward/praise student engaging in appropriate behavior</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7653FB2C-9B05-4147-82A2-DEBC9BD9F459}" type="slidenum">
              <a:rPr lang="en-US" smtClean="0"/>
              <a:pPr>
                <a:defRPr/>
              </a:pPr>
              <a:t>28</a:t>
            </a:fld>
            <a:endParaRPr lang="en-US" dirty="0"/>
          </a:p>
        </p:txBody>
      </p:sp>
    </p:spTree>
    <p:extLst>
      <p:ext uri="{BB962C8B-B14F-4D97-AF65-F5344CB8AC3E}">
        <p14:creationId xmlns:p14="http://schemas.microsoft.com/office/powerpoint/2010/main" val="428864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r>
              <a:rPr lang="en-US" sz="3400" dirty="0" smtClean="0">
                <a:latin typeface="Arial" pitchFamily="34" charset="0"/>
                <a:cs typeface="Arial" pitchFamily="34" charset="0"/>
              </a:rPr>
              <a:t/>
            </a:r>
            <a:br>
              <a:rPr lang="en-US" sz="3400" dirty="0" smtClean="0">
                <a:latin typeface="Arial" pitchFamily="34" charset="0"/>
                <a:cs typeface="Arial" pitchFamily="34" charset="0"/>
              </a:rPr>
            </a:br>
            <a:r>
              <a:rPr lang="en-US" sz="3200" dirty="0" smtClean="0">
                <a:latin typeface="Arial" pitchFamily="34" charset="0"/>
                <a:cs typeface="Arial" pitchFamily="34" charset="0"/>
              </a:rPr>
              <a:t>Exhibiting Appropriate Social Skills</a:t>
            </a:r>
            <a:endParaRPr lang="en-US" sz="3200" dirty="0">
              <a:latin typeface="Arial" pitchFamily="34" charset="0"/>
              <a:cs typeface="Arial" pitchFamily="34" charset="0"/>
            </a:endParaRPr>
          </a:p>
        </p:txBody>
      </p:sp>
      <p:sp>
        <p:nvSpPr>
          <p:cNvPr id="33795" name="Content Placeholder 2"/>
          <p:cNvSpPr>
            <a:spLocks noGrp="1"/>
          </p:cNvSpPr>
          <p:nvPr>
            <p:ph idx="1"/>
          </p:nvPr>
        </p:nvSpPr>
        <p:spPr>
          <a:xfrm>
            <a:off x="457200" y="1600200"/>
            <a:ext cx="4648200" cy="4953000"/>
          </a:xfrm>
        </p:spPr>
        <p:txBody>
          <a:bodyPr>
            <a:normAutofit/>
          </a:bodyPr>
          <a:lstStyle/>
          <a:p>
            <a:pPr eaLnBrk="1" hangingPunct="1"/>
            <a:r>
              <a:rPr lang="en-US" dirty="0" smtClean="0">
                <a:cs typeface="Arial" charset="0"/>
              </a:rPr>
              <a:t>Identify the “out” for those times when the student cannot demonstrate appropriate skills</a:t>
            </a:r>
          </a:p>
          <a:p>
            <a:pPr lvl="1" eaLnBrk="1" hangingPunct="1"/>
            <a:r>
              <a:rPr lang="en-US" dirty="0" smtClean="0">
                <a:cs typeface="Arial" charset="0"/>
              </a:rPr>
              <a:t>Hand gesture, word, or signal</a:t>
            </a:r>
          </a:p>
          <a:p>
            <a:pPr lvl="1" eaLnBrk="1" hangingPunct="1"/>
            <a:r>
              <a:rPr lang="en-US" dirty="0" smtClean="0">
                <a:cs typeface="Arial" charset="0"/>
              </a:rPr>
              <a:t>Where to go to regain composure</a:t>
            </a:r>
          </a:p>
          <a:p>
            <a:pPr lvl="1" eaLnBrk="1" hangingPunct="1"/>
            <a:r>
              <a:rPr lang="en-US" dirty="0" smtClean="0">
                <a:cs typeface="Arial" charset="0"/>
              </a:rPr>
              <a:t>How to return/re-engage in environment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4FF90E09-9476-464B-AEEE-E79382F06048}" type="slidenum">
              <a:rPr lang="en-US" smtClean="0"/>
              <a:pPr>
                <a:defRPr/>
              </a:pPr>
              <a:t>29</a:t>
            </a:fld>
            <a:endParaRPr lang="en-US"/>
          </a:p>
        </p:txBody>
      </p:sp>
      <p:pic>
        <p:nvPicPr>
          <p:cNvPr id="33797" name="Picture 4" descr="iStock_000005651286X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33242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17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1"/>
          </p:nvPr>
        </p:nvSpPr>
        <p:spPr/>
        <p:txBody>
          <a:bodyPr>
            <a:normAutofit/>
          </a:bodyPr>
          <a:lstStyle/>
          <a:p>
            <a:r>
              <a:rPr lang="en-US" dirty="0"/>
              <a:t>L</a:t>
            </a:r>
            <a:r>
              <a:rPr lang="en-US" dirty="0" smtClean="0"/>
              <a:t>earn about the basic characteristics of a variety of types of disorders.</a:t>
            </a:r>
          </a:p>
          <a:p>
            <a:r>
              <a:rPr lang="en-US" dirty="0"/>
              <a:t>Review behavior manifestations in light of the disability and determine if adjustments in accommodations are needed.</a:t>
            </a:r>
          </a:p>
          <a:p>
            <a:r>
              <a:rPr lang="en-US" dirty="0" smtClean="0"/>
              <a:t>Participate in the RAC, as appropriate.</a:t>
            </a:r>
          </a:p>
          <a:p>
            <a:r>
              <a:rPr lang="en-US" dirty="0" smtClean="0"/>
              <a:t>Ensure that accommodations under your responsibility are implemented and effective.</a:t>
            </a:r>
          </a:p>
          <a:p>
            <a:r>
              <a:rPr lang="en-US" dirty="0" smtClean="0"/>
              <a:t>Communicate regularly with the DC.</a:t>
            </a:r>
          </a:p>
        </p:txBody>
      </p:sp>
      <p:sp>
        <p:nvSpPr>
          <p:cNvPr id="4" name="Slide Number Placeholder 3"/>
          <p:cNvSpPr>
            <a:spLocks noGrp="1"/>
          </p:cNvSpPr>
          <p:nvPr>
            <p:ph type="sldNum" sz="quarter" idx="12"/>
          </p:nvPr>
        </p:nvSpPr>
        <p:spPr/>
        <p:txBody>
          <a:bodyPr/>
          <a:lstStyle/>
          <a:p>
            <a:fld id="{D1FDC772-91D5-471B-BADC-F2EB34D21598}" type="slidenum">
              <a:rPr lang="en-US" smtClean="0"/>
              <a:pPr/>
              <a:t>3</a:t>
            </a:fld>
            <a:endParaRPr lang="en-US" dirty="0"/>
          </a:p>
        </p:txBody>
      </p:sp>
    </p:spTree>
    <p:extLst>
      <p:ext uri="{BB962C8B-B14F-4D97-AF65-F5344CB8AC3E}">
        <p14:creationId xmlns:p14="http://schemas.microsoft.com/office/powerpoint/2010/main" val="3925133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cs typeface="Arial" pitchFamily="34" charset="0"/>
              </a:rPr>
              <a:t>Accommodations: </a:t>
            </a:r>
            <a:br>
              <a:rPr lang="en-US" sz="4000" dirty="0" smtClean="0">
                <a:latin typeface="Arial" pitchFamily="34" charset="0"/>
                <a:cs typeface="Arial" pitchFamily="34" charset="0"/>
              </a:rPr>
            </a:br>
            <a:r>
              <a:rPr lang="en-US" sz="3200" dirty="0" smtClean="0">
                <a:latin typeface="Arial" pitchFamily="34" charset="0"/>
                <a:cs typeface="Arial" pitchFamily="34" charset="0"/>
              </a:rPr>
              <a:t>Communicating with Others</a:t>
            </a:r>
            <a:endParaRPr lang="en-US" sz="3200" dirty="0">
              <a:latin typeface="Arial" pitchFamily="34" charset="0"/>
              <a:cs typeface="Arial" pitchFamily="34" charset="0"/>
            </a:endParaRPr>
          </a:p>
        </p:txBody>
      </p:sp>
      <p:sp>
        <p:nvSpPr>
          <p:cNvPr id="34819" name="Content Placeholder 2"/>
          <p:cNvSpPr>
            <a:spLocks noGrp="1"/>
          </p:cNvSpPr>
          <p:nvPr>
            <p:ph idx="1"/>
          </p:nvPr>
        </p:nvSpPr>
        <p:spPr>
          <a:xfrm>
            <a:off x="457200" y="1600200"/>
            <a:ext cx="6553200" cy="4953000"/>
          </a:xfrm>
        </p:spPr>
        <p:txBody>
          <a:bodyPr>
            <a:normAutofit/>
          </a:bodyPr>
          <a:lstStyle/>
          <a:p>
            <a:pPr eaLnBrk="1" hangingPunct="1"/>
            <a:r>
              <a:rPr lang="en-US" dirty="0" smtClean="0">
                <a:cs typeface="Arial" charset="0"/>
              </a:rPr>
              <a:t>Adjust method of  communication </a:t>
            </a:r>
          </a:p>
          <a:p>
            <a:pPr lvl="1" eaLnBrk="1" hangingPunct="1"/>
            <a:r>
              <a:rPr lang="en-US" dirty="0" smtClean="0">
                <a:cs typeface="Arial" charset="0"/>
              </a:rPr>
              <a:t>One-on-one</a:t>
            </a:r>
          </a:p>
          <a:p>
            <a:pPr lvl="1" eaLnBrk="1" hangingPunct="1"/>
            <a:r>
              <a:rPr lang="en-US" dirty="0" smtClean="0">
                <a:cs typeface="Arial" charset="0"/>
              </a:rPr>
              <a:t>Face-to-face</a:t>
            </a:r>
          </a:p>
          <a:p>
            <a:pPr lvl="1" eaLnBrk="1" hangingPunct="1"/>
            <a:r>
              <a:rPr lang="en-US" dirty="0" smtClean="0">
                <a:cs typeface="Arial" charset="0"/>
              </a:rPr>
              <a:t>In the presence of another</a:t>
            </a:r>
          </a:p>
          <a:p>
            <a:pPr eaLnBrk="1" hangingPunct="1"/>
            <a:r>
              <a:rPr lang="en-US" dirty="0" smtClean="0">
                <a:cs typeface="Arial" charset="0"/>
              </a:rPr>
              <a:t>Teach/model appropriate  communication skills</a:t>
            </a:r>
          </a:p>
          <a:p>
            <a:pPr lvl="1" eaLnBrk="1" hangingPunct="1"/>
            <a:r>
              <a:rPr lang="en-US" dirty="0" smtClean="0">
                <a:cs typeface="Arial" charset="0"/>
              </a:rPr>
              <a:t>Addressing person by name or title</a:t>
            </a:r>
          </a:p>
          <a:p>
            <a:pPr lvl="1" eaLnBrk="1" hangingPunct="1"/>
            <a:r>
              <a:rPr lang="en-US" dirty="0" smtClean="0">
                <a:cs typeface="Arial" charset="0"/>
              </a:rPr>
              <a:t>Waiting to speak (not interrupting others)</a:t>
            </a:r>
          </a:p>
          <a:p>
            <a:pPr lvl="1" eaLnBrk="1" hangingPunct="1"/>
            <a:r>
              <a:rPr lang="en-US" dirty="0" smtClean="0">
                <a:cs typeface="Arial" charset="0"/>
              </a:rPr>
              <a:t>How to enter another group’s conversation</a:t>
            </a:r>
          </a:p>
          <a:p>
            <a:pPr lvl="1"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426A9EFF-657B-41B6-90F6-060D9C2FAC32}" type="slidenum">
              <a:rPr lang="en-US" smtClean="0"/>
              <a:pPr>
                <a:defRPr/>
              </a:pPr>
              <a:t>30</a:t>
            </a:fld>
            <a:endParaRPr lang="en-US"/>
          </a:p>
        </p:txBody>
      </p:sp>
      <p:pic>
        <p:nvPicPr>
          <p:cNvPr id="34821" name="Picture 5" descr="C:\CACHES\Temporary Internet Files\Content.IE5\G9I3016Z\MPj0402594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209800"/>
            <a:ext cx="26098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108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Reasonable Accommodation vs. Case management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1FDC772-91D5-471B-BADC-F2EB34D21598}" type="slidenum">
              <a:rPr lang="en-US" smtClean="0"/>
              <a:pPr/>
              <a:t>31</a:t>
            </a:fld>
            <a:endParaRPr lang="en-US" dirty="0"/>
          </a:p>
        </p:txBody>
      </p:sp>
    </p:spTree>
    <p:extLst>
      <p:ext uri="{BB962C8B-B14F-4D97-AF65-F5344CB8AC3E}">
        <p14:creationId xmlns:p14="http://schemas.microsoft.com/office/powerpoint/2010/main" val="2825331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Case Management (CM)</a:t>
            </a:r>
            <a:endParaRPr lang="en-US" dirty="0"/>
          </a:p>
        </p:txBody>
      </p:sp>
      <p:sp>
        <p:nvSpPr>
          <p:cNvPr id="6" name="Content Placeholder 5"/>
          <p:cNvSpPr>
            <a:spLocks noGrp="1"/>
          </p:cNvSpPr>
          <p:nvPr>
            <p:ph idx="1"/>
          </p:nvPr>
        </p:nvSpPr>
        <p:spPr/>
        <p:txBody>
          <a:bodyPr/>
          <a:lstStyle/>
          <a:p>
            <a:pPr indent="-273050"/>
            <a:r>
              <a:rPr lang="en-US" dirty="0"/>
              <a:t>Definition of case management:</a:t>
            </a:r>
          </a:p>
          <a:p>
            <a:pPr indent="-273050">
              <a:buFont typeface="Wingdings" pitchFamily="2" charset="2"/>
              <a:buNone/>
            </a:pPr>
            <a:r>
              <a:rPr lang="en-US" dirty="0"/>
              <a:t>	“a collaborative process of assessment, planning, facilitation and advocacy for options and services to meet an individual’s health needs through communication and available resources to promote quality cost-effective outcomes.”</a:t>
            </a:r>
          </a:p>
          <a:p>
            <a:pPr indent="-273050">
              <a:buFont typeface="Wingdings" pitchFamily="2" charset="2"/>
              <a:buNone/>
            </a:pPr>
            <a:r>
              <a:rPr lang="en-US" dirty="0"/>
              <a:t>	</a:t>
            </a:r>
            <a:r>
              <a:rPr lang="en-US" sz="1800" i="1" dirty="0"/>
              <a:t>Case Management Society of America</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32</a:t>
            </a:fld>
            <a:endParaRPr lang="en-US"/>
          </a:p>
        </p:txBody>
      </p:sp>
    </p:spTree>
    <p:extLst>
      <p:ext uri="{BB962C8B-B14F-4D97-AF65-F5344CB8AC3E}">
        <p14:creationId xmlns:p14="http://schemas.microsoft.com/office/powerpoint/2010/main" val="170477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Management Examples</a:t>
            </a:r>
            <a:endParaRPr lang="en-US" dirty="0"/>
          </a:p>
        </p:txBody>
      </p:sp>
      <p:sp>
        <p:nvSpPr>
          <p:cNvPr id="3" name="Content Placeholder 2"/>
          <p:cNvSpPr>
            <a:spLocks noGrp="1"/>
          </p:cNvSpPr>
          <p:nvPr>
            <p:ph idx="1"/>
          </p:nvPr>
        </p:nvSpPr>
        <p:spPr>
          <a:xfrm>
            <a:off x="457200" y="1616499"/>
            <a:ext cx="5715000" cy="4525963"/>
          </a:xfrm>
        </p:spPr>
        <p:txBody>
          <a:bodyPr>
            <a:normAutofit/>
          </a:bodyPr>
          <a:lstStyle/>
          <a:p>
            <a:r>
              <a:rPr lang="en-US" dirty="0"/>
              <a:t>A student who is diabetic is monitored for medication compliance, glucose levels, and knowledge of condition in the wellness center</a:t>
            </a:r>
          </a:p>
          <a:p>
            <a:r>
              <a:rPr lang="en-US" dirty="0"/>
              <a:t>A student with a depressive disorder is monitored for changes in behavior.   If a concern, an appointment with the CMHC may occur.</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33</a:t>
            </a:fld>
            <a:endParaRPr lang="en-US" dirty="0"/>
          </a:p>
        </p:txBody>
      </p:sp>
      <p:pic>
        <p:nvPicPr>
          <p:cNvPr id="5" name="Picture 2" descr="http://t1.gstatic.com/images?q=tbn:ANd9GcSZxxc66NtLP5eQf2jIuYYKcNovA_OGtNUUhMfz40F2Ejtnzw1S"/>
          <p:cNvPicPr>
            <a:picLocks noChangeAspect="1" noChangeArrowheads="1"/>
          </p:cNvPicPr>
          <p:nvPr/>
        </p:nvPicPr>
        <p:blipFill>
          <a:blip r:embed="rId2" cstate="print"/>
          <a:srcRect/>
          <a:stretch>
            <a:fillRect/>
          </a:stretch>
        </p:blipFill>
        <p:spPr bwMode="auto">
          <a:xfrm>
            <a:off x="6307138" y="1881188"/>
            <a:ext cx="2227262" cy="1295400"/>
          </a:xfrm>
          <a:prstGeom prst="rect">
            <a:avLst/>
          </a:prstGeom>
          <a:noFill/>
          <a:ln w="9525">
            <a:noFill/>
            <a:miter lim="800000"/>
            <a:headEnd/>
            <a:tailEnd/>
          </a:ln>
        </p:spPr>
      </p:pic>
      <p:pic>
        <p:nvPicPr>
          <p:cNvPr id="6" name="Picture 3"/>
          <p:cNvPicPr>
            <a:picLocks noChangeAspect="1"/>
          </p:cNvPicPr>
          <p:nvPr/>
        </p:nvPicPr>
        <p:blipFill>
          <a:blip r:embed="rId3" cstate="print"/>
          <a:srcRect/>
          <a:stretch>
            <a:fillRect/>
          </a:stretch>
        </p:blipFill>
        <p:spPr bwMode="auto">
          <a:xfrm>
            <a:off x="6589713" y="3448050"/>
            <a:ext cx="1698625" cy="2265363"/>
          </a:xfrm>
          <a:prstGeom prst="rect">
            <a:avLst/>
          </a:prstGeom>
          <a:noFill/>
          <a:ln w="9525">
            <a:noFill/>
            <a:miter lim="800000"/>
            <a:headEnd/>
            <a:tailEnd/>
          </a:ln>
        </p:spPr>
      </p:pic>
    </p:spTree>
    <p:extLst>
      <p:ext uri="{BB962C8B-B14F-4D97-AF65-F5344CB8AC3E}">
        <p14:creationId xmlns:p14="http://schemas.microsoft.com/office/powerpoint/2010/main" val="3478848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Relationship Between CM &amp; RA</a:t>
            </a:r>
            <a:endParaRPr lang="en-US" dirty="0"/>
          </a:p>
        </p:txBody>
      </p:sp>
      <p:sp>
        <p:nvSpPr>
          <p:cNvPr id="14" name="Text Placeholder 13"/>
          <p:cNvSpPr>
            <a:spLocks noGrp="1"/>
          </p:cNvSpPr>
          <p:nvPr>
            <p:ph type="body" idx="1"/>
          </p:nvPr>
        </p:nvSpPr>
        <p:spPr>
          <a:solidFill>
            <a:schemeClr val="accent6">
              <a:lumMod val="75000"/>
            </a:schemeClr>
          </a:solidFill>
        </p:spPr>
        <p:txBody>
          <a:bodyPr>
            <a:noAutofit/>
          </a:bodyPr>
          <a:lstStyle/>
          <a:p>
            <a:pPr algn="ctr"/>
            <a:r>
              <a:rPr lang="en-US" sz="2000" dirty="0" smtClean="0">
                <a:solidFill>
                  <a:schemeClr val="bg1"/>
                </a:solidFill>
              </a:rPr>
              <a:t>Reasonable </a:t>
            </a:r>
          </a:p>
          <a:p>
            <a:pPr algn="ctr">
              <a:spcBef>
                <a:spcPts val="0"/>
              </a:spcBef>
            </a:pPr>
            <a:r>
              <a:rPr lang="en-US" sz="2000" dirty="0" smtClean="0">
                <a:solidFill>
                  <a:schemeClr val="bg1"/>
                </a:solidFill>
              </a:rPr>
              <a:t>Accommodation Plan</a:t>
            </a:r>
            <a:endParaRPr lang="en-US" sz="2000" dirty="0">
              <a:solidFill>
                <a:schemeClr val="bg1"/>
              </a:solidFill>
            </a:endParaRPr>
          </a:p>
        </p:txBody>
      </p:sp>
      <p:sp>
        <p:nvSpPr>
          <p:cNvPr id="15" name="Content Placeholder 14"/>
          <p:cNvSpPr>
            <a:spLocks noGrp="1"/>
          </p:cNvSpPr>
          <p:nvPr>
            <p:ph sz="half" idx="2"/>
          </p:nvPr>
        </p:nvSpPr>
        <p:spPr>
          <a:xfrm>
            <a:off x="457200" y="2174874"/>
            <a:ext cx="4040188" cy="4225926"/>
          </a:xfrm>
        </p:spPr>
        <p:txBody>
          <a:bodyPr>
            <a:normAutofit fontScale="92500"/>
          </a:bodyPr>
          <a:lstStyle/>
          <a:p>
            <a:r>
              <a:rPr lang="en-US" dirty="0"/>
              <a:t>Student must have a disability</a:t>
            </a:r>
          </a:p>
          <a:p>
            <a:r>
              <a:rPr lang="en-US" dirty="0" smtClean="0"/>
              <a:t>Should </a:t>
            </a:r>
            <a:r>
              <a:rPr lang="en-US" dirty="0"/>
              <a:t>be individualized and should not contain </a:t>
            </a:r>
            <a:r>
              <a:rPr lang="en-US" dirty="0" smtClean="0"/>
              <a:t>medical </a:t>
            </a:r>
            <a:r>
              <a:rPr lang="en-US" dirty="0"/>
              <a:t>information</a:t>
            </a:r>
          </a:p>
          <a:p>
            <a:r>
              <a:rPr lang="en-US" dirty="0"/>
              <a:t>Used to inform staff of the specific accommodations the student must be </a:t>
            </a:r>
            <a:r>
              <a:rPr lang="en-US" dirty="0" smtClean="0"/>
              <a:t>provided</a:t>
            </a:r>
          </a:p>
          <a:p>
            <a:r>
              <a:rPr lang="en-US" dirty="0" smtClean="0"/>
              <a:t>Accommodations afford access and are not intended to treat a condition</a:t>
            </a:r>
            <a:endParaRPr lang="en-US" dirty="0"/>
          </a:p>
          <a:p>
            <a:endParaRPr lang="en-US" dirty="0"/>
          </a:p>
        </p:txBody>
      </p:sp>
      <p:sp>
        <p:nvSpPr>
          <p:cNvPr id="16" name="Text Placeholder 15"/>
          <p:cNvSpPr>
            <a:spLocks noGrp="1"/>
          </p:cNvSpPr>
          <p:nvPr>
            <p:ph type="body" sz="quarter" idx="3"/>
          </p:nvPr>
        </p:nvSpPr>
        <p:spPr>
          <a:solidFill>
            <a:schemeClr val="accent6">
              <a:lumMod val="75000"/>
            </a:schemeClr>
          </a:solidFill>
        </p:spPr>
        <p:txBody>
          <a:bodyPr>
            <a:noAutofit/>
          </a:bodyPr>
          <a:lstStyle/>
          <a:p>
            <a:pPr algn="ctr">
              <a:spcBef>
                <a:spcPts val="0"/>
              </a:spcBef>
            </a:pPr>
            <a:r>
              <a:rPr lang="en-US" sz="2000" dirty="0" smtClean="0">
                <a:solidFill>
                  <a:schemeClr val="bg1"/>
                </a:solidFill>
              </a:rPr>
              <a:t>Health </a:t>
            </a:r>
          </a:p>
          <a:p>
            <a:pPr algn="ctr">
              <a:spcBef>
                <a:spcPts val="0"/>
              </a:spcBef>
            </a:pPr>
            <a:r>
              <a:rPr lang="en-US" sz="2000" dirty="0" smtClean="0">
                <a:solidFill>
                  <a:schemeClr val="bg1"/>
                </a:solidFill>
              </a:rPr>
              <a:t>Case Management Plan</a:t>
            </a:r>
            <a:endParaRPr lang="en-US" sz="2000" dirty="0">
              <a:solidFill>
                <a:schemeClr val="bg1"/>
              </a:solidFill>
            </a:endParaRPr>
          </a:p>
        </p:txBody>
      </p:sp>
      <p:sp>
        <p:nvSpPr>
          <p:cNvPr id="17" name="Content Placeholder 16"/>
          <p:cNvSpPr>
            <a:spLocks noGrp="1"/>
          </p:cNvSpPr>
          <p:nvPr>
            <p:ph sz="quarter" idx="4"/>
          </p:nvPr>
        </p:nvSpPr>
        <p:spPr/>
        <p:txBody>
          <a:bodyPr/>
          <a:lstStyle/>
          <a:p>
            <a:r>
              <a:rPr lang="en-US" dirty="0" smtClean="0"/>
              <a:t>Includes information regarding the student’s condition and the condition will be managed</a:t>
            </a:r>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34</a:t>
            </a:fld>
            <a:endParaRPr lang="en-US" dirty="0"/>
          </a:p>
        </p:txBody>
      </p:sp>
    </p:spTree>
    <p:extLst>
      <p:ext uri="{BB962C8B-B14F-4D97-AF65-F5344CB8AC3E}">
        <p14:creationId xmlns:p14="http://schemas.microsoft.com/office/powerpoint/2010/main" val="788980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Reasonable Accommodation is NOT</a:t>
            </a:r>
            <a:endParaRPr lang="en-US" dirty="0"/>
          </a:p>
        </p:txBody>
      </p:sp>
      <p:sp>
        <p:nvSpPr>
          <p:cNvPr id="3" name="Content Placeholder 2"/>
          <p:cNvSpPr>
            <a:spLocks noGrp="1"/>
          </p:cNvSpPr>
          <p:nvPr>
            <p:ph idx="1"/>
          </p:nvPr>
        </p:nvSpPr>
        <p:spPr>
          <a:xfrm>
            <a:off x="457200" y="1616499"/>
            <a:ext cx="5715000" cy="4525963"/>
          </a:xfrm>
        </p:spPr>
        <p:txBody>
          <a:bodyPr>
            <a:normAutofit/>
          </a:bodyPr>
          <a:lstStyle/>
          <a:p>
            <a:r>
              <a:rPr lang="en-US" dirty="0" smtClean="0"/>
              <a:t>Therapy</a:t>
            </a:r>
            <a:endParaRPr lang="en-US" dirty="0"/>
          </a:p>
          <a:p>
            <a:r>
              <a:rPr lang="en-US" dirty="0" smtClean="0"/>
              <a:t>Medication</a:t>
            </a:r>
          </a:p>
          <a:p>
            <a:r>
              <a:rPr lang="en-US" dirty="0" smtClean="0"/>
              <a:t>Treatment</a:t>
            </a:r>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35</a:t>
            </a:fld>
            <a:endParaRPr lang="en-US" dirty="0"/>
          </a:p>
        </p:txBody>
      </p:sp>
      <p:pic>
        <p:nvPicPr>
          <p:cNvPr id="2050" name="Picture 2" descr="C:\Users\kim\AppData\Local\Microsoft\Windows\Temporary Internet Files\Content.IE5\M2U3BTR4\MP90033730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2450731"/>
            <a:ext cx="190246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m\AppData\Local\Microsoft\Windows\Temporary Internet Files\Content.IE5\BLRLI8KR\MP90039970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1614055"/>
            <a:ext cx="2712720" cy="21701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im\AppData\Local\Microsoft\Windows\Temporary Internet Files\Content.IE5\5XJ6686J\MP900185156[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0800" y="4343400"/>
            <a:ext cx="294237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8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Example:  Asthma</a:t>
            </a:r>
            <a:endParaRPr lang="en-US" dirty="0"/>
          </a:p>
        </p:txBody>
      </p:sp>
      <p:sp>
        <p:nvSpPr>
          <p:cNvPr id="14" name="Text Placeholder 13"/>
          <p:cNvSpPr>
            <a:spLocks noGrp="1"/>
          </p:cNvSpPr>
          <p:nvPr>
            <p:ph type="body" idx="1"/>
          </p:nvPr>
        </p:nvSpPr>
        <p:spPr>
          <a:solidFill>
            <a:schemeClr val="accent6">
              <a:lumMod val="75000"/>
            </a:schemeClr>
          </a:solidFill>
        </p:spPr>
        <p:txBody>
          <a:bodyPr>
            <a:noAutofit/>
          </a:bodyPr>
          <a:lstStyle/>
          <a:p>
            <a:pPr algn="ctr"/>
            <a:r>
              <a:rPr lang="en-US" sz="2000" dirty="0" smtClean="0">
                <a:solidFill>
                  <a:schemeClr val="bg1"/>
                </a:solidFill>
              </a:rPr>
              <a:t>Health Case Management</a:t>
            </a:r>
            <a:endParaRPr lang="en-US" sz="2000" dirty="0">
              <a:solidFill>
                <a:schemeClr val="bg1"/>
              </a:solidFill>
            </a:endParaRPr>
          </a:p>
        </p:txBody>
      </p:sp>
      <p:sp>
        <p:nvSpPr>
          <p:cNvPr id="15" name="Content Placeholder 14"/>
          <p:cNvSpPr>
            <a:spLocks noGrp="1"/>
          </p:cNvSpPr>
          <p:nvPr>
            <p:ph sz="half" idx="2"/>
          </p:nvPr>
        </p:nvSpPr>
        <p:spPr/>
        <p:txBody>
          <a:bodyPr>
            <a:normAutofit/>
          </a:bodyPr>
          <a:lstStyle/>
          <a:p>
            <a:pPr>
              <a:defRPr/>
            </a:pPr>
            <a:r>
              <a:rPr lang="en-US" dirty="0"/>
              <a:t>Offer medical identification bracelet</a:t>
            </a:r>
          </a:p>
          <a:p>
            <a:pPr>
              <a:defRPr/>
            </a:pPr>
            <a:r>
              <a:rPr lang="en-US" dirty="0"/>
              <a:t>Provide self-management education</a:t>
            </a:r>
          </a:p>
          <a:p>
            <a:pPr>
              <a:defRPr/>
            </a:pPr>
            <a:r>
              <a:rPr lang="en-US" dirty="0"/>
              <a:t>Discuss trade selection</a:t>
            </a:r>
          </a:p>
          <a:p>
            <a:pPr>
              <a:defRPr/>
            </a:pPr>
            <a:r>
              <a:rPr lang="en-US" dirty="0"/>
              <a:t>Discuss life style changes, smoking cessation</a:t>
            </a:r>
          </a:p>
          <a:p>
            <a:pPr>
              <a:defRPr/>
            </a:pPr>
            <a:r>
              <a:rPr lang="en-US" dirty="0"/>
              <a:t>Educate student and staff about condition</a:t>
            </a:r>
          </a:p>
          <a:p>
            <a:endParaRPr lang="en-US" dirty="0"/>
          </a:p>
        </p:txBody>
      </p:sp>
      <p:sp>
        <p:nvSpPr>
          <p:cNvPr id="16" name="Text Placeholder 15"/>
          <p:cNvSpPr>
            <a:spLocks noGrp="1"/>
          </p:cNvSpPr>
          <p:nvPr>
            <p:ph type="body" sz="quarter" idx="3"/>
          </p:nvPr>
        </p:nvSpPr>
        <p:spPr>
          <a:solidFill>
            <a:schemeClr val="accent6">
              <a:lumMod val="75000"/>
            </a:schemeClr>
          </a:solidFill>
        </p:spPr>
        <p:txBody>
          <a:bodyPr>
            <a:noAutofit/>
          </a:bodyPr>
          <a:lstStyle/>
          <a:p>
            <a:pPr algn="ctr">
              <a:spcBef>
                <a:spcPts val="0"/>
              </a:spcBef>
            </a:pPr>
            <a:r>
              <a:rPr lang="en-US" sz="2000" dirty="0" smtClean="0">
                <a:solidFill>
                  <a:schemeClr val="bg1"/>
                </a:solidFill>
              </a:rPr>
              <a:t>Reasonable Accommodation</a:t>
            </a:r>
            <a:endParaRPr lang="en-US" sz="2000" dirty="0">
              <a:solidFill>
                <a:schemeClr val="bg1"/>
              </a:solidFill>
            </a:endParaRPr>
          </a:p>
        </p:txBody>
      </p:sp>
      <p:sp>
        <p:nvSpPr>
          <p:cNvPr id="17" name="Content Placeholder 16"/>
          <p:cNvSpPr>
            <a:spLocks noGrp="1"/>
          </p:cNvSpPr>
          <p:nvPr>
            <p:ph sz="quarter" idx="4"/>
          </p:nvPr>
        </p:nvSpPr>
        <p:spPr/>
        <p:txBody>
          <a:bodyPr/>
          <a:lstStyle/>
          <a:p>
            <a:r>
              <a:rPr lang="en-US" dirty="0"/>
              <a:t>May or may not include reasonable  accommodations</a:t>
            </a:r>
          </a:p>
          <a:p>
            <a:r>
              <a:rPr lang="en-US" dirty="0" smtClean="0"/>
              <a:t>Schedule adjustments for off center appointments</a:t>
            </a:r>
            <a:endParaRPr lang="en-US" dirty="0"/>
          </a:p>
          <a:p>
            <a:r>
              <a:rPr lang="en-US" dirty="0" smtClean="0"/>
              <a:t>Use of additional safety equipment in certain conditions</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36</a:t>
            </a:fld>
            <a:endParaRPr lang="en-US" dirty="0"/>
          </a:p>
        </p:txBody>
      </p:sp>
    </p:spTree>
    <p:extLst>
      <p:ext uri="{BB962C8B-B14F-4D97-AF65-F5344CB8AC3E}">
        <p14:creationId xmlns:p14="http://schemas.microsoft.com/office/powerpoint/2010/main" val="788444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Example:  Diabetes</a:t>
            </a:r>
            <a:endParaRPr lang="en-US" dirty="0"/>
          </a:p>
        </p:txBody>
      </p:sp>
      <p:sp>
        <p:nvSpPr>
          <p:cNvPr id="14" name="Text Placeholder 13"/>
          <p:cNvSpPr>
            <a:spLocks noGrp="1"/>
          </p:cNvSpPr>
          <p:nvPr>
            <p:ph type="body" idx="1"/>
          </p:nvPr>
        </p:nvSpPr>
        <p:spPr>
          <a:solidFill>
            <a:schemeClr val="accent6">
              <a:lumMod val="75000"/>
            </a:schemeClr>
          </a:solidFill>
        </p:spPr>
        <p:txBody>
          <a:bodyPr>
            <a:noAutofit/>
          </a:bodyPr>
          <a:lstStyle/>
          <a:p>
            <a:pPr algn="ctr"/>
            <a:r>
              <a:rPr lang="en-US" sz="2000" dirty="0" smtClean="0">
                <a:solidFill>
                  <a:schemeClr val="bg1"/>
                </a:solidFill>
              </a:rPr>
              <a:t>Health Case Management</a:t>
            </a:r>
            <a:endParaRPr lang="en-US" sz="2000" dirty="0">
              <a:solidFill>
                <a:schemeClr val="bg1"/>
              </a:solidFill>
            </a:endParaRPr>
          </a:p>
        </p:txBody>
      </p:sp>
      <p:sp>
        <p:nvSpPr>
          <p:cNvPr id="15" name="Content Placeholder 14"/>
          <p:cNvSpPr>
            <a:spLocks noGrp="1"/>
          </p:cNvSpPr>
          <p:nvPr>
            <p:ph sz="half" idx="2"/>
          </p:nvPr>
        </p:nvSpPr>
        <p:spPr/>
        <p:txBody>
          <a:bodyPr>
            <a:normAutofit/>
          </a:bodyPr>
          <a:lstStyle/>
          <a:p>
            <a:pPr>
              <a:defRPr/>
            </a:pPr>
            <a:r>
              <a:rPr lang="en-US" dirty="0"/>
              <a:t>Monitor glucose testing </a:t>
            </a:r>
          </a:p>
          <a:p>
            <a:pPr>
              <a:defRPr/>
            </a:pPr>
            <a:r>
              <a:rPr lang="en-US" dirty="0"/>
              <a:t>Annual vision exam</a:t>
            </a:r>
          </a:p>
          <a:p>
            <a:pPr>
              <a:defRPr/>
            </a:pPr>
            <a:r>
              <a:rPr lang="en-US" dirty="0"/>
              <a:t>Dental exam</a:t>
            </a:r>
          </a:p>
          <a:p>
            <a:pPr>
              <a:defRPr/>
            </a:pPr>
            <a:r>
              <a:rPr lang="en-US" dirty="0"/>
              <a:t>Offer medical identification bracelet</a:t>
            </a:r>
          </a:p>
          <a:p>
            <a:pPr>
              <a:defRPr/>
            </a:pPr>
            <a:r>
              <a:rPr lang="en-US" dirty="0"/>
              <a:t>Regular follow up</a:t>
            </a:r>
          </a:p>
          <a:p>
            <a:endParaRPr lang="en-US" dirty="0"/>
          </a:p>
        </p:txBody>
      </p:sp>
      <p:sp>
        <p:nvSpPr>
          <p:cNvPr id="16" name="Text Placeholder 15"/>
          <p:cNvSpPr>
            <a:spLocks noGrp="1"/>
          </p:cNvSpPr>
          <p:nvPr>
            <p:ph type="body" sz="quarter" idx="3"/>
          </p:nvPr>
        </p:nvSpPr>
        <p:spPr>
          <a:solidFill>
            <a:schemeClr val="accent6">
              <a:lumMod val="75000"/>
            </a:schemeClr>
          </a:solidFill>
        </p:spPr>
        <p:txBody>
          <a:bodyPr>
            <a:noAutofit/>
          </a:bodyPr>
          <a:lstStyle/>
          <a:p>
            <a:pPr algn="ctr">
              <a:spcBef>
                <a:spcPts val="0"/>
              </a:spcBef>
            </a:pPr>
            <a:r>
              <a:rPr lang="en-US" sz="2000" dirty="0" smtClean="0">
                <a:solidFill>
                  <a:schemeClr val="bg1"/>
                </a:solidFill>
              </a:rPr>
              <a:t>Reasonable Accommodation</a:t>
            </a:r>
            <a:endParaRPr lang="en-US" sz="2000" dirty="0">
              <a:solidFill>
                <a:schemeClr val="bg1"/>
              </a:solidFill>
            </a:endParaRPr>
          </a:p>
        </p:txBody>
      </p:sp>
      <p:sp>
        <p:nvSpPr>
          <p:cNvPr id="17" name="Content Placeholder 16"/>
          <p:cNvSpPr>
            <a:spLocks noGrp="1"/>
          </p:cNvSpPr>
          <p:nvPr>
            <p:ph sz="quarter" idx="4"/>
          </p:nvPr>
        </p:nvSpPr>
        <p:spPr/>
        <p:txBody>
          <a:bodyPr/>
          <a:lstStyle/>
          <a:p>
            <a:r>
              <a:rPr lang="en-US" dirty="0" smtClean="0"/>
              <a:t>Schedule adjustments to leave class to obtain snack or check levels</a:t>
            </a:r>
            <a:endParaRPr lang="en-US" dirty="0"/>
          </a:p>
          <a:p>
            <a:r>
              <a:rPr lang="en-US" dirty="0"/>
              <a:t>Refrigerator in dorm room for medications</a:t>
            </a:r>
          </a:p>
          <a:p>
            <a:r>
              <a:rPr lang="en-US" dirty="0" smtClean="0"/>
              <a:t>Food or drink in areas otherwise prohibited but which do not pose a safety hazard</a:t>
            </a:r>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37</a:t>
            </a:fld>
            <a:endParaRPr lang="en-US" dirty="0"/>
          </a:p>
        </p:txBody>
      </p:sp>
    </p:spTree>
    <p:extLst>
      <p:ext uri="{BB962C8B-B14F-4D97-AF65-F5344CB8AC3E}">
        <p14:creationId xmlns:p14="http://schemas.microsoft.com/office/powerpoint/2010/main" val="2862257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Example:  Schizophrenia</a:t>
            </a:r>
            <a:endParaRPr lang="en-US" dirty="0"/>
          </a:p>
        </p:txBody>
      </p:sp>
      <p:sp>
        <p:nvSpPr>
          <p:cNvPr id="14" name="Text Placeholder 13"/>
          <p:cNvSpPr>
            <a:spLocks noGrp="1"/>
          </p:cNvSpPr>
          <p:nvPr>
            <p:ph type="body" idx="1"/>
          </p:nvPr>
        </p:nvSpPr>
        <p:spPr>
          <a:solidFill>
            <a:schemeClr val="accent6">
              <a:lumMod val="75000"/>
            </a:schemeClr>
          </a:solidFill>
        </p:spPr>
        <p:txBody>
          <a:bodyPr>
            <a:noAutofit/>
          </a:bodyPr>
          <a:lstStyle/>
          <a:p>
            <a:pPr algn="ctr"/>
            <a:r>
              <a:rPr lang="en-US" sz="2000" dirty="0" smtClean="0">
                <a:solidFill>
                  <a:schemeClr val="bg1"/>
                </a:solidFill>
              </a:rPr>
              <a:t>Health Case Management</a:t>
            </a:r>
            <a:endParaRPr lang="en-US" sz="2000" dirty="0">
              <a:solidFill>
                <a:schemeClr val="bg1"/>
              </a:solidFill>
            </a:endParaRPr>
          </a:p>
        </p:txBody>
      </p:sp>
      <p:sp>
        <p:nvSpPr>
          <p:cNvPr id="15" name="Content Placeholder 14"/>
          <p:cNvSpPr>
            <a:spLocks noGrp="1"/>
          </p:cNvSpPr>
          <p:nvPr>
            <p:ph sz="half" idx="2"/>
          </p:nvPr>
        </p:nvSpPr>
        <p:spPr/>
        <p:txBody>
          <a:bodyPr>
            <a:normAutofit fontScale="92500" lnSpcReduction="10000"/>
          </a:bodyPr>
          <a:lstStyle/>
          <a:p>
            <a:pPr>
              <a:lnSpc>
                <a:spcPct val="120000"/>
              </a:lnSpc>
              <a:defRPr/>
            </a:pPr>
            <a:r>
              <a:rPr lang="en-US" dirty="0"/>
              <a:t>Offer medical identification bracelet</a:t>
            </a:r>
          </a:p>
          <a:p>
            <a:pPr>
              <a:lnSpc>
                <a:spcPct val="120000"/>
              </a:lnSpc>
              <a:defRPr/>
            </a:pPr>
            <a:r>
              <a:rPr lang="en-US" dirty="0"/>
              <a:t>Provide self-management education</a:t>
            </a:r>
          </a:p>
          <a:p>
            <a:pPr>
              <a:lnSpc>
                <a:spcPct val="120000"/>
              </a:lnSpc>
              <a:defRPr/>
            </a:pPr>
            <a:r>
              <a:rPr lang="en-US" dirty="0"/>
              <a:t>Discuss trade selection</a:t>
            </a:r>
          </a:p>
          <a:p>
            <a:pPr>
              <a:lnSpc>
                <a:spcPct val="120000"/>
              </a:lnSpc>
              <a:defRPr/>
            </a:pPr>
            <a:r>
              <a:rPr lang="en-US" dirty="0"/>
              <a:t>Discuss life style changes, smoking cessation</a:t>
            </a:r>
          </a:p>
          <a:p>
            <a:pPr>
              <a:lnSpc>
                <a:spcPct val="120000"/>
              </a:lnSpc>
              <a:defRPr/>
            </a:pPr>
            <a:r>
              <a:rPr lang="en-US" dirty="0"/>
              <a:t>Educate student and staff about condition</a:t>
            </a:r>
          </a:p>
          <a:p>
            <a:endParaRPr lang="en-US" dirty="0"/>
          </a:p>
        </p:txBody>
      </p:sp>
      <p:sp>
        <p:nvSpPr>
          <p:cNvPr id="16" name="Text Placeholder 15"/>
          <p:cNvSpPr>
            <a:spLocks noGrp="1"/>
          </p:cNvSpPr>
          <p:nvPr>
            <p:ph type="body" sz="quarter" idx="3"/>
          </p:nvPr>
        </p:nvSpPr>
        <p:spPr>
          <a:solidFill>
            <a:schemeClr val="accent6">
              <a:lumMod val="75000"/>
            </a:schemeClr>
          </a:solidFill>
        </p:spPr>
        <p:txBody>
          <a:bodyPr>
            <a:noAutofit/>
          </a:bodyPr>
          <a:lstStyle/>
          <a:p>
            <a:pPr algn="ctr">
              <a:spcBef>
                <a:spcPts val="0"/>
              </a:spcBef>
            </a:pPr>
            <a:r>
              <a:rPr lang="en-US" sz="2000" dirty="0" smtClean="0">
                <a:solidFill>
                  <a:schemeClr val="bg1"/>
                </a:solidFill>
              </a:rPr>
              <a:t>Reasonable Accommodation</a:t>
            </a:r>
            <a:endParaRPr lang="en-US" sz="2000" dirty="0">
              <a:solidFill>
                <a:schemeClr val="bg1"/>
              </a:solidFill>
            </a:endParaRPr>
          </a:p>
        </p:txBody>
      </p:sp>
      <p:sp>
        <p:nvSpPr>
          <p:cNvPr id="17" name="Content Placeholder 16"/>
          <p:cNvSpPr>
            <a:spLocks noGrp="1"/>
          </p:cNvSpPr>
          <p:nvPr>
            <p:ph sz="quarter" idx="4"/>
          </p:nvPr>
        </p:nvSpPr>
        <p:spPr/>
        <p:txBody>
          <a:bodyPr>
            <a:normAutofit/>
          </a:bodyPr>
          <a:lstStyle/>
          <a:p>
            <a:pPr>
              <a:lnSpc>
                <a:spcPct val="100000"/>
              </a:lnSpc>
            </a:pPr>
            <a:r>
              <a:rPr lang="en-US" sz="2200" dirty="0"/>
              <a:t>Allow flexible training schedule–breaks when needed</a:t>
            </a:r>
          </a:p>
          <a:p>
            <a:pPr>
              <a:lnSpc>
                <a:spcPct val="100000"/>
              </a:lnSpc>
            </a:pPr>
            <a:r>
              <a:rPr lang="en-US" sz="2200" dirty="0"/>
              <a:t>Provide a quiet place to complete assignments/tests</a:t>
            </a:r>
          </a:p>
          <a:p>
            <a:pPr>
              <a:lnSpc>
                <a:spcPct val="100000"/>
              </a:lnSpc>
            </a:pPr>
            <a:r>
              <a:rPr lang="en-US" sz="2200" dirty="0"/>
              <a:t>Locate a </a:t>
            </a:r>
            <a:r>
              <a:rPr lang="en-US" sz="2200" dirty="0" smtClean="0"/>
              <a:t>quiet </a:t>
            </a:r>
            <a:r>
              <a:rPr lang="en-US" sz="2200" dirty="0"/>
              <a:t>place in the dorm when student is stressed</a:t>
            </a:r>
          </a:p>
          <a:p>
            <a:pPr>
              <a:lnSpc>
                <a:spcPct val="100000"/>
              </a:lnSpc>
            </a:pPr>
            <a:r>
              <a:rPr lang="en-US" sz="2200" dirty="0"/>
              <a:t>Single room or fewer roommates when available</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38</a:t>
            </a:fld>
            <a:endParaRPr lang="en-US" dirty="0"/>
          </a:p>
        </p:txBody>
      </p:sp>
    </p:spTree>
    <p:extLst>
      <p:ext uri="{BB962C8B-B14F-4D97-AF65-F5344CB8AC3E}">
        <p14:creationId xmlns:p14="http://schemas.microsoft.com/office/powerpoint/2010/main" val="2493608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How will information be shared?</a:t>
            </a:r>
            <a:endParaRPr lang="en-US" dirty="0"/>
          </a:p>
        </p:txBody>
      </p:sp>
      <p:sp>
        <p:nvSpPr>
          <p:cNvPr id="14" name="Text Placeholder 13"/>
          <p:cNvSpPr>
            <a:spLocks noGrp="1"/>
          </p:cNvSpPr>
          <p:nvPr>
            <p:ph type="body" idx="1"/>
          </p:nvPr>
        </p:nvSpPr>
        <p:spPr>
          <a:solidFill>
            <a:schemeClr val="accent6">
              <a:lumMod val="75000"/>
            </a:schemeClr>
          </a:solidFill>
        </p:spPr>
        <p:txBody>
          <a:bodyPr>
            <a:noAutofit/>
          </a:bodyPr>
          <a:lstStyle/>
          <a:p>
            <a:pPr algn="ctr"/>
            <a:r>
              <a:rPr lang="en-US" sz="2000" dirty="0" smtClean="0">
                <a:solidFill>
                  <a:schemeClr val="bg1"/>
                </a:solidFill>
              </a:rPr>
              <a:t>Health Case Management</a:t>
            </a:r>
            <a:endParaRPr lang="en-US" sz="2000" dirty="0">
              <a:solidFill>
                <a:schemeClr val="bg1"/>
              </a:solidFill>
            </a:endParaRPr>
          </a:p>
        </p:txBody>
      </p:sp>
      <p:sp>
        <p:nvSpPr>
          <p:cNvPr id="15" name="Content Placeholder 14"/>
          <p:cNvSpPr>
            <a:spLocks noGrp="1"/>
          </p:cNvSpPr>
          <p:nvPr>
            <p:ph sz="half" idx="2"/>
          </p:nvPr>
        </p:nvSpPr>
        <p:spPr/>
        <p:txBody>
          <a:bodyPr>
            <a:normAutofit/>
          </a:bodyPr>
          <a:lstStyle/>
          <a:p>
            <a:pPr>
              <a:lnSpc>
                <a:spcPct val="120000"/>
              </a:lnSpc>
              <a:defRPr/>
            </a:pPr>
            <a:r>
              <a:rPr lang="en-US" dirty="0" smtClean="0"/>
              <a:t>Shared individually with staff who have need to know by clinician, usually HWM</a:t>
            </a:r>
          </a:p>
          <a:p>
            <a:pPr lvl="1">
              <a:lnSpc>
                <a:spcPct val="120000"/>
              </a:lnSpc>
              <a:defRPr/>
            </a:pPr>
            <a:r>
              <a:rPr lang="en-US" dirty="0" smtClean="0"/>
              <a:t>Ex. watch for medication side effects, changes in behavior</a:t>
            </a:r>
          </a:p>
          <a:p>
            <a:pPr lvl="1">
              <a:lnSpc>
                <a:spcPct val="120000"/>
              </a:lnSpc>
              <a:defRPr/>
            </a:pPr>
            <a:r>
              <a:rPr lang="en-US" dirty="0" smtClean="0"/>
              <a:t>Ex. Information about a medical condition and/or manifestations</a:t>
            </a:r>
          </a:p>
          <a:p>
            <a:pPr lvl="1">
              <a:lnSpc>
                <a:spcPct val="120000"/>
              </a:lnSpc>
              <a:defRPr/>
            </a:pPr>
            <a:endParaRPr lang="en-US" dirty="0" smtClean="0"/>
          </a:p>
          <a:p>
            <a:pPr lvl="1">
              <a:lnSpc>
                <a:spcPct val="120000"/>
              </a:lnSpc>
              <a:buNone/>
              <a:defRPr/>
            </a:pPr>
            <a:endParaRPr lang="en-US" dirty="0"/>
          </a:p>
          <a:p>
            <a:endParaRPr lang="en-US" dirty="0"/>
          </a:p>
        </p:txBody>
      </p:sp>
      <p:sp>
        <p:nvSpPr>
          <p:cNvPr id="16" name="Text Placeholder 15"/>
          <p:cNvSpPr>
            <a:spLocks noGrp="1"/>
          </p:cNvSpPr>
          <p:nvPr>
            <p:ph type="body" sz="quarter" idx="3"/>
          </p:nvPr>
        </p:nvSpPr>
        <p:spPr>
          <a:solidFill>
            <a:schemeClr val="accent6">
              <a:lumMod val="75000"/>
            </a:schemeClr>
          </a:solidFill>
        </p:spPr>
        <p:txBody>
          <a:bodyPr>
            <a:noAutofit/>
          </a:bodyPr>
          <a:lstStyle/>
          <a:p>
            <a:pPr algn="ctr">
              <a:spcBef>
                <a:spcPts val="0"/>
              </a:spcBef>
            </a:pPr>
            <a:r>
              <a:rPr lang="en-US" sz="2000" dirty="0" smtClean="0">
                <a:solidFill>
                  <a:schemeClr val="bg1"/>
                </a:solidFill>
              </a:rPr>
              <a:t>Reasonable Accommodation</a:t>
            </a:r>
            <a:endParaRPr lang="en-US" sz="2000" dirty="0">
              <a:solidFill>
                <a:schemeClr val="bg1"/>
              </a:solidFill>
            </a:endParaRPr>
          </a:p>
        </p:txBody>
      </p:sp>
      <p:sp>
        <p:nvSpPr>
          <p:cNvPr id="17" name="Content Placeholder 16"/>
          <p:cNvSpPr>
            <a:spLocks noGrp="1"/>
          </p:cNvSpPr>
          <p:nvPr>
            <p:ph sz="quarter" idx="4"/>
          </p:nvPr>
        </p:nvSpPr>
        <p:spPr/>
        <p:txBody>
          <a:bodyPr>
            <a:normAutofit/>
          </a:bodyPr>
          <a:lstStyle/>
          <a:p>
            <a:pPr>
              <a:lnSpc>
                <a:spcPct val="100000"/>
              </a:lnSpc>
            </a:pPr>
            <a:r>
              <a:rPr lang="en-US" sz="2200" dirty="0" smtClean="0"/>
              <a:t>Shared via CIS</a:t>
            </a:r>
            <a:r>
              <a:rPr lang="en-US" sz="2200" dirty="0"/>
              <a:t> </a:t>
            </a:r>
            <a:r>
              <a:rPr lang="en-US" sz="2200" dirty="0" smtClean="0"/>
              <a:t>accommodation plan icon, all staff who work with students have a need to know this information</a:t>
            </a:r>
            <a:endParaRPr lang="en-US" sz="2200" dirty="0"/>
          </a:p>
          <a:p>
            <a:pPr lvl="1"/>
            <a:r>
              <a:rPr lang="en-US" dirty="0" smtClean="0"/>
              <a:t>Ex. ensure student can read all dorm instructions</a:t>
            </a:r>
          </a:p>
          <a:p>
            <a:pPr lvl="1"/>
            <a:r>
              <a:rPr lang="en-US" dirty="0" smtClean="0"/>
              <a:t>Ex. Student may take a short break</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39</a:t>
            </a:fld>
            <a:endParaRPr lang="en-US" dirty="0"/>
          </a:p>
        </p:txBody>
      </p:sp>
    </p:spTree>
    <p:extLst>
      <p:ext uri="{BB962C8B-B14F-4D97-AF65-F5344CB8AC3E}">
        <p14:creationId xmlns:p14="http://schemas.microsoft.com/office/powerpoint/2010/main" val="249360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612900"/>
          </a:xfrm>
        </p:spPr>
        <p:txBody>
          <a:bodyPr>
            <a:noAutofit/>
          </a:bodyPr>
          <a:lstStyle/>
          <a:p>
            <a:r>
              <a:rPr lang="en-US" sz="3600" dirty="0" smtClean="0"/>
              <a:t>Disability and Functional Limitations, Behavioral Consideration</a:t>
            </a:r>
            <a:endParaRPr lang="en-US" sz="3600" dirty="0"/>
          </a:p>
        </p:txBody>
      </p:sp>
      <p:sp>
        <p:nvSpPr>
          <p:cNvPr id="6" name="Text Placeholder 5"/>
          <p:cNvSpPr>
            <a:spLocks noGrp="1"/>
          </p:cNvSpPr>
          <p:nvPr>
            <p:ph type="body" idx="1"/>
          </p:nvPr>
        </p:nvSpPr>
        <p:spPr/>
        <p:txBody>
          <a:bodyPr/>
          <a:lstStyle/>
          <a:p>
            <a:r>
              <a:rPr lang="en-US" dirty="0" smtClean="0"/>
              <a:t>Definitions, Examples and More</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4</a:t>
            </a:fld>
            <a:endParaRPr lang="en-US" dirty="0"/>
          </a:p>
        </p:txBody>
      </p:sp>
    </p:spTree>
    <p:extLst>
      <p:ext uri="{BB962C8B-B14F-4D97-AF65-F5344CB8AC3E}">
        <p14:creationId xmlns:p14="http://schemas.microsoft.com/office/powerpoint/2010/main" val="799370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Accommodations or Case Management Supports/Strategies?</a:t>
            </a:r>
            <a:endParaRPr lang="en-US" dirty="0"/>
          </a:p>
        </p:txBody>
      </p:sp>
      <p:sp>
        <p:nvSpPr>
          <p:cNvPr id="6" name="Content Placeholder 5"/>
          <p:cNvSpPr>
            <a:spLocks noGrp="1"/>
          </p:cNvSpPr>
          <p:nvPr>
            <p:ph idx="1"/>
          </p:nvPr>
        </p:nvSpPr>
        <p:spPr/>
        <p:txBody>
          <a:bodyPr/>
          <a:lstStyle/>
          <a:p>
            <a:r>
              <a:rPr lang="en-US" dirty="0"/>
              <a:t>Provide a place for down time and/or time to be alone each day. </a:t>
            </a:r>
          </a:p>
          <a:p>
            <a:r>
              <a:rPr lang="en-US" dirty="0"/>
              <a:t>Provide a peer buddy for support. </a:t>
            </a:r>
          </a:p>
          <a:p>
            <a:r>
              <a:rPr lang="en-US" dirty="0"/>
              <a:t>Educate other students about Asperger’s Syndrome. </a:t>
            </a:r>
          </a:p>
          <a:p>
            <a:r>
              <a:rPr lang="en-US" dirty="0"/>
              <a:t>Conduct role playing to teach the use of pragmatic language and social cues (i.e., when is it ok to interrupt, taking turns speaking). </a:t>
            </a:r>
          </a:p>
        </p:txBody>
      </p:sp>
      <p:sp>
        <p:nvSpPr>
          <p:cNvPr id="4" name="Slide Number Placeholder 3"/>
          <p:cNvSpPr>
            <a:spLocks noGrp="1"/>
          </p:cNvSpPr>
          <p:nvPr>
            <p:ph type="sldNum" sz="quarter" idx="12"/>
          </p:nvPr>
        </p:nvSpPr>
        <p:spPr/>
        <p:txBody>
          <a:bodyPr/>
          <a:lstStyle/>
          <a:p>
            <a:fld id="{D1FDC772-91D5-471B-BADC-F2EB34D21598}" type="slidenum">
              <a:rPr lang="en-US" smtClean="0"/>
              <a:pPr/>
              <a:t>40</a:t>
            </a:fld>
            <a:endParaRPr lang="en-US"/>
          </a:p>
        </p:txBody>
      </p:sp>
    </p:spTree>
    <p:extLst>
      <p:ext uri="{BB962C8B-B14F-4D97-AF65-F5344CB8AC3E}">
        <p14:creationId xmlns:p14="http://schemas.microsoft.com/office/powerpoint/2010/main" val="1283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6">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6">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Accommodations or Case Management Supports/Strategies?</a:t>
            </a:r>
          </a:p>
        </p:txBody>
      </p:sp>
      <p:sp>
        <p:nvSpPr>
          <p:cNvPr id="3" name="Content Placeholder 2"/>
          <p:cNvSpPr>
            <a:spLocks noGrp="1"/>
          </p:cNvSpPr>
          <p:nvPr>
            <p:ph idx="1"/>
          </p:nvPr>
        </p:nvSpPr>
        <p:spPr/>
        <p:txBody>
          <a:bodyPr>
            <a:normAutofit/>
          </a:bodyPr>
          <a:lstStyle/>
          <a:p>
            <a:r>
              <a:rPr lang="en-US" dirty="0"/>
              <a:t>Break down directions into simple steps. </a:t>
            </a:r>
            <a:endParaRPr lang="en-US" dirty="0" smtClean="0"/>
          </a:p>
          <a:p>
            <a:r>
              <a:rPr lang="en-US" dirty="0" smtClean="0"/>
              <a:t>Attend therapy session.</a:t>
            </a:r>
          </a:p>
          <a:p>
            <a:r>
              <a:rPr lang="en-US" dirty="0" smtClean="0"/>
              <a:t>Provide </a:t>
            </a:r>
            <a:r>
              <a:rPr lang="en-US" dirty="0"/>
              <a:t>visual or electronic organizers for daily routine. Review each day’s activities and if using a visual organizer, have student highlight any changes in routine. </a:t>
            </a:r>
            <a:endParaRPr lang="en-US" dirty="0" smtClean="0"/>
          </a:p>
          <a:p>
            <a:r>
              <a:rPr lang="en-US" dirty="0" smtClean="0"/>
              <a:t>Take medication as prescribed.</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41</a:t>
            </a:fld>
            <a:endParaRPr lang="en-US" dirty="0"/>
          </a:p>
        </p:txBody>
      </p:sp>
    </p:spTree>
    <p:extLst>
      <p:ext uri="{BB962C8B-B14F-4D97-AF65-F5344CB8AC3E}">
        <p14:creationId xmlns:p14="http://schemas.microsoft.com/office/powerpoint/2010/main" val="3180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CM or RA Review?</a:t>
            </a:r>
            <a:endParaRPr lang="en-US" dirty="0"/>
          </a:p>
        </p:txBody>
      </p:sp>
      <p:sp>
        <p:nvSpPr>
          <p:cNvPr id="9" name="Content Placeholder 8"/>
          <p:cNvSpPr>
            <a:spLocks noGrp="1"/>
          </p:cNvSpPr>
          <p:nvPr>
            <p:ph idx="1"/>
          </p:nvPr>
        </p:nvSpPr>
        <p:spPr/>
        <p:txBody>
          <a:bodyPr/>
          <a:lstStyle/>
          <a:p>
            <a:pPr indent="-273050"/>
            <a:r>
              <a:rPr lang="en-US" dirty="0"/>
              <a:t>Medication Management</a:t>
            </a:r>
          </a:p>
          <a:p>
            <a:pPr indent="-273050"/>
            <a:r>
              <a:rPr lang="en-US" dirty="0"/>
              <a:t>Schedule Adjustments</a:t>
            </a:r>
          </a:p>
          <a:p>
            <a:pPr indent="-273050"/>
            <a:r>
              <a:rPr lang="en-US" dirty="0"/>
              <a:t>Medication Compliance</a:t>
            </a:r>
          </a:p>
          <a:p>
            <a:pPr indent="-273050"/>
            <a:r>
              <a:rPr lang="en-US" dirty="0"/>
              <a:t>Therapy or Counseling Sessions</a:t>
            </a:r>
          </a:p>
          <a:p>
            <a:pPr indent="-273050"/>
            <a:r>
              <a:rPr lang="en-US" dirty="0"/>
              <a:t>Distraction </a:t>
            </a:r>
            <a:r>
              <a:rPr lang="en-US" dirty="0" smtClean="0"/>
              <a:t>Free </a:t>
            </a:r>
            <a:r>
              <a:rPr lang="en-US" dirty="0"/>
              <a:t>S</a:t>
            </a:r>
            <a:r>
              <a:rPr lang="en-US" dirty="0" smtClean="0"/>
              <a:t>pace</a:t>
            </a:r>
            <a:endParaRPr lang="en-US" dirty="0"/>
          </a:p>
          <a:p>
            <a:pPr indent="-273050"/>
            <a:r>
              <a:rPr lang="en-US" dirty="0"/>
              <a:t>Large Print</a:t>
            </a:r>
          </a:p>
          <a:p>
            <a:pPr indent="-273050"/>
            <a:r>
              <a:rPr lang="en-US" dirty="0"/>
              <a:t>Mental Health Stability</a:t>
            </a:r>
          </a:p>
          <a:p>
            <a:endParaRPr lang="en-US" dirty="0"/>
          </a:p>
        </p:txBody>
      </p:sp>
      <p:sp>
        <p:nvSpPr>
          <p:cNvPr id="7" name="Slide Number Placeholder 6"/>
          <p:cNvSpPr>
            <a:spLocks noGrp="1"/>
          </p:cNvSpPr>
          <p:nvPr>
            <p:ph type="sldNum" sz="quarter" idx="12"/>
          </p:nvPr>
        </p:nvSpPr>
        <p:spPr/>
        <p:txBody>
          <a:bodyPr/>
          <a:lstStyle/>
          <a:p>
            <a:fld id="{D1FDC772-91D5-471B-BADC-F2EB34D21598}" type="slidenum">
              <a:rPr lang="en-US" smtClean="0"/>
              <a:pPr/>
              <a:t>42</a:t>
            </a:fld>
            <a:endParaRPr lang="en-US"/>
          </a:p>
        </p:txBody>
      </p:sp>
    </p:spTree>
    <p:extLst>
      <p:ext uri="{BB962C8B-B14F-4D97-AF65-F5344CB8AC3E}">
        <p14:creationId xmlns:p14="http://schemas.microsoft.com/office/powerpoint/2010/main" val="594703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RAC Process Need to Know</a:t>
            </a:r>
            <a:endParaRPr lang="en-US" dirty="0"/>
          </a:p>
        </p:txBody>
      </p:sp>
      <p:sp>
        <p:nvSpPr>
          <p:cNvPr id="6" name="Text Placeholder 5"/>
          <p:cNvSpPr>
            <a:spLocks noGrp="1"/>
          </p:cNvSpPr>
          <p:nvPr>
            <p:ph type="body" idx="1"/>
          </p:nvPr>
        </p:nvSpPr>
        <p:spPr/>
        <p:txBody>
          <a:bodyPr/>
          <a:lstStyle/>
          <a:p>
            <a:r>
              <a:rPr lang="en-US" dirty="0" smtClean="0"/>
              <a:t>CSO/SPO and Residential</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43</a:t>
            </a:fld>
            <a:endParaRPr lang="en-US" dirty="0"/>
          </a:p>
        </p:txBody>
      </p:sp>
    </p:spTree>
    <p:extLst>
      <p:ext uri="{BB962C8B-B14F-4D97-AF65-F5344CB8AC3E}">
        <p14:creationId xmlns:p14="http://schemas.microsoft.com/office/powerpoint/2010/main" val="2820951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Reasonable Accommodation Committee (RAC)</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RAC consists </a:t>
            </a:r>
            <a:r>
              <a:rPr lang="en-US" dirty="0"/>
              <a:t>of center staff and community-based service providers.  Participants will vary depending on the nature of the request, but may include:</a:t>
            </a:r>
          </a:p>
          <a:p>
            <a:pPr lvl="1"/>
            <a:r>
              <a:rPr lang="en-US" dirty="0"/>
              <a:t>DCs</a:t>
            </a:r>
          </a:p>
          <a:p>
            <a:pPr lvl="1"/>
            <a:r>
              <a:rPr lang="en-US" dirty="0" smtClean="0"/>
              <a:t>Applicant/student (required) </a:t>
            </a:r>
          </a:p>
          <a:p>
            <a:pPr lvl="1"/>
            <a:r>
              <a:rPr lang="en-US" dirty="0" smtClean="0"/>
              <a:t>CMHC</a:t>
            </a:r>
            <a:endParaRPr lang="en-US" dirty="0"/>
          </a:p>
          <a:p>
            <a:pPr lvl="1"/>
            <a:r>
              <a:rPr lang="en-US" dirty="0"/>
              <a:t>Career technical staff</a:t>
            </a:r>
          </a:p>
          <a:p>
            <a:pPr lvl="1"/>
            <a:r>
              <a:rPr lang="en-US" dirty="0"/>
              <a:t>Career counselor/other CDSS staff</a:t>
            </a:r>
          </a:p>
        </p:txBody>
      </p:sp>
      <p:sp>
        <p:nvSpPr>
          <p:cNvPr id="4" name="Slide Number Placeholder 3"/>
          <p:cNvSpPr>
            <a:spLocks noGrp="1"/>
          </p:cNvSpPr>
          <p:nvPr>
            <p:ph type="sldNum" sz="quarter" idx="12"/>
          </p:nvPr>
        </p:nvSpPr>
        <p:spPr/>
        <p:txBody>
          <a:bodyPr/>
          <a:lstStyle/>
          <a:p>
            <a:fld id="{D1FDC772-91D5-471B-BADC-F2EB34D21598}" type="slidenum">
              <a:rPr lang="en-US" smtClean="0"/>
              <a:pPr/>
              <a:t>44</a:t>
            </a:fld>
            <a:endParaRPr lang="en-US" dirty="0"/>
          </a:p>
        </p:txBody>
      </p:sp>
      <p:pic>
        <p:nvPicPr>
          <p:cNvPr id="1026" name="Picture 2" descr="C:\Users\Administrator\AppData\Local\Microsoft\Windows\Temporary Internet Files\Content.IE5\765Q30DQ\MC9001743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52800"/>
            <a:ext cx="1819656" cy="156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85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Can Participate</a:t>
            </a:r>
            <a:endParaRPr lang="en-US" dirty="0"/>
          </a:p>
        </p:txBody>
      </p:sp>
      <p:sp>
        <p:nvSpPr>
          <p:cNvPr id="3" name="Content Placeholder 2"/>
          <p:cNvSpPr>
            <a:spLocks noGrp="1"/>
          </p:cNvSpPr>
          <p:nvPr>
            <p:ph idx="1"/>
          </p:nvPr>
        </p:nvSpPr>
        <p:spPr/>
        <p:txBody>
          <a:bodyPr>
            <a:normAutofit/>
          </a:bodyPr>
          <a:lstStyle/>
          <a:p>
            <a:pPr lvl="1"/>
            <a:r>
              <a:rPr lang="en-US" dirty="0" smtClean="0"/>
              <a:t>CSO</a:t>
            </a:r>
          </a:p>
          <a:p>
            <a:pPr lvl="1"/>
            <a:r>
              <a:rPr lang="en-US" dirty="0" smtClean="0"/>
              <a:t>Safety </a:t>
            </a:r>
            <a:r>
              <a:rPr lang="en-US" dirty="0"/>
              <a:t>officer</a:t>
            </a:r>
          </a:p>
          <a:p>
            <a:pPr lvl="1"/>
            <a:r>
              <a:rPr lang="en-US" dirty="0"/>
              <a:t>Community-based service providers (e.g., VR counselor, high school/ charter representatives, etc.)</a:t>
            </a:r>
          </a:p>
          <a:p>
            <a:pPr lvl="1"/>
            <a:r>
              <a:rPr lang="en-US" dirty="0"/>
              <a:t>Facilities manager</a:t>
            </a:r>
          </a:p>
          <a:p>
            <a:pPr lvl="1"/>
            <a:r>
              <a:rPr lang="en-US" dirty="0"/>
              <a:t>Food services manager</a:t>
            </a:r>
          </a:p>
          <a:p>
            <a:pPr lvl="1"/>
            <a:r>
              <a:rPr lang="en-US" dirty="0"/>
              <a:t>TEAP specialist</a:t>
            </a:r>
          </a:p>
          <a:p>
            <a:pPr lvl="1"/>
            <a:r>
              <a:rPr lang="en-US" dirty="0"/>
              <a:t>Center </a:t>
            </a:r>
            <a:r>
              <a:rPr lang="en-US" dirty="0" smtClean="0"/>
              <a:t>director</a:t>
            </a:r>
          </a:p>
          <a:p>
            <a:pPr lvl="1"/>
            <a:r>
              <a:rPr lang="en-US" dirty="0" smtClean="0"/>
              <a:t>Residential manager</a:t>
            </a:r>
            <a:endParaRPr lang="en-US" dirty="0"/>
          </a:p>
          <a:p>
            <a:pPr lvl="1"/>
            <a:r>
              <a:rPr lang="en-US" dirty="0"/>
              <a:t>Others as deemed appropriate and necessary</a:t>
            </a:r>
          </a:p>
        </p:txBody>
      </p:sp>
      <p:sp>
        <p:nvSpPr>
          <p:cNvPr id="4" name="Slide Number Placeholder 3"/>
          <p:cNvSpPr>
            <a:spLocks noGrp="1"/>
          </p:cNvSpPr>
          <p:nvPr>
            <p:ph type="sldNum" sz="quarter" idx="12"/>
          </p:nvPr>
        </p:nvSpPr>
        <p:spPr/>
        <p:txBody>
          <a:bodyPr/>
          <a:lstStyle/>
          <a:p>
            <a:fld id="{D1FDC772-91D5-471B-BADC-F2EB34D21598}" type="slidenum">
              <a:rPr lang="en-US" smtClean="0"/>
              <a:pPr/>
              <a:t>45</a:t>
            </a:fld>
            <a:endParaRPr lang="en-US" dirty="0"/>
          </a:p>
        </p:txBody>
      </p:sp>
    </p:spTree>
    <p:extLst>
      <p:ext uri="{BB962C8B-B14F-4D97-AF65-F5344CB8AC3E}">
        <p14:creationId xmlns:p14="http://schemas.microsoft.com/office/powerpoint/2010/main" val="387414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RAC’s Role in Developing Accommodation Plans</a:t>
            </a:r>
            <a:endParaRPr lang="en-US" dirty="0"/>
          </a:p>
        </p:txBody>
      </p:sp>
      <p:sp>
        <p:nvSpPr>
          <p:cNvPr id="3" name="Content Placeholder 2"/>
          <p:cNvSpPr>
            <a:spLocks noGrp="1"/>
          </p:cNvSpPr>
          <p:nvPr>
            <p:ph idx="1"/>
          </p:nvPr>
        </p:nvSpPr>
        <p:spPr/>
        <p:txBody>
          <a:bodyPr>
            <a:normAutofit/>
          </a:bodyPr>
          <a:lstStyle/>
          <a:p>
            <a:r>
              <a:rPr lang="en-US" dirty="0" smtClean="0"/>
              <a:t>Review &amp; discuss needed accommodations</a:t>
            </a:r>
          </a:p>
          <a:p>
            <a:pPr lvl="1"/>
            <a:r>
              <a:rPr lang="en-US" dirty="0" smtClean="0"/>
              <a:t>For an enrolled applicant</a:t>
            </a:r>
          </a:p>
          <a:p>
            <a:pPr lvl="1"/>
            <a:r>
              <a:rPr lang="en-US" dirty="0" smtClean="0"/>
              <a:t>For a student</a:t>
            </a:r>
          </a:p>
          <a:p>
            <a:r>
              <a:rPr lang="en-US" dirty="0" smtClean="0"/>
              <a:t>Interview the applicant /student– interaction is required </a:t>
            </a:r>
          </a:p>
          <a:p>
            <a:r>
              <a:rPr lang="en-US" dirty="0" smtClean="0"/>
              <a:t>Review previous documentation (e.g. IEPs, 504 plans, psychological &amp; other evaluations)</a:t>
            </a:r>
          </a:p>
          <a:p>
            <a:r>
              <a:rPr lang="en-US" dirty="0" smtClean="0"/>
              <a:t>Develop the accommodation plan</a:t>
            </a:r>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46</a:t>
            </a:fld>
            <a:endParaRPr lang="en-US" dirty="0"/>
          </a:p>
        </p:txBody>
      </p:sp>
    </p:spTree>
    <p:extLst>
      <p:ext uri="{BB962C8B-B14F-4D97-AF65-F5344CB8AC3E}">
        <p14:creationId xmlns:p14="http://schemas.microsoft.com/office/powerpoint/2010/main" val="2497765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can I find the Accommodation Plans?</a:t>
            </a:r>
            <a:endParaRPr lang="en-US" dirty="0"/>
          </a:p>
        </p:txBody>
      </p:sp>
      <p:sp>
        <p:nvSpPr>
          <p:cNvPr id="3" name="Content Placeholder 2"/>
          <p:cNvSpPr>
            <a:spLocks noGrp="1"/>
          </p:cNvSpPr>
          <p:nvPr>
            <p:ph idx="1"/>
          </p:nvPr>
        </p:nvSpPr>
        <p:spPr/>
        <p:txBody>
          <a:bodyPr>
            <a:normAutofit/>
          </a:bodyPr>
          <a:lstStyle/>
          <a:p>
            <a:r>
              <a:rPr lang="en-US" dirty="0" smtClean="0"/>
              <a:t>CIS</a:t>
            </a:r>
          </a:p>
          <a:p>
            <a:r>
              <a:rPr lang="en-US" dirty="0" smtClean="0"/>
              <a:t>.</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47</a:t>
            </a:fld>
            <a:endParaRPr lang="en-US" dirty="0"/>
          </a:p>
        </p:txBody>
      </p:sp>
      <p:pic>
        <p:nvPicPr>
          <p:cNvPr id="5" name="Picture 1"/>
          <p:cNvPicPr>
            <a:picLocks noChangeAspect="1" noChangeArrowheads="1"/>
          </p:cNvPicPr>
          <p:nvPr/>
        </p:nvPicPr>
        <p:blipFill>
          <a:blip r:embed="rId2" cstate="email"/>
          <a:srcRect/>
          <a:stretch>
            <a:fillRect/>
          </a:stretch>
        </p:blipFill>
        <p:spPr bwMode="auto">
          <a:xfrm>
            <a:off x="2209800" y="1905000"/>
            <a:ext cx="6450467" cy="4343400"/>
          </a:xfrm>
          <a:prstGeom prst="rect">
            <a:avLst/>
          </a:prstGeom>
          <a:noFill/>
          <a:ln w="9525">
            <a:solidFill>
              <a:schemeClr val="tx1"/>
            </a:solidFill>
            <a:miter lim="800000"/>
            <a:headEnd/>
            <a:tailEnd/>
          </a:ln>
        </p:spPr>
      </p:pic>
      <p:pic>
        <p:nvPicPr>
          <p:cNvPr id="6" name="Picture 48"/>
          <p:cNvPicPr>
            <a:picLocks noChangeAspect="1" noChangeArrowheads="1"/>
          </p:cNvPicPr>
          <p:nvPr/>
        </p:nvPicPr>
        <p:blipFill>
          <a:blip r:embed="rId3" cstate="email"/>
          <a:srcRect/>
          <a:stretch>
            <a:fillRect/>
          </a:stretch>
        </p:blipFill>
        <p:spPr bwMode="auto">
          <a:xfrm>
            <a:off x="838200" y="2133600"/>
            <a:ext cx="990600" cy="992188"/>
          </a:xfrm>
          <a:prstGeom prst="rect">
            <a:avLst/>
          </a:prstGeom>
          <a:noFill/>
          <a:ln w="9525">
            <a:noFill/>
            <a:miter lim="800000"/>
            <a:headEnd/>
            <a:tailEnd/>
          </a:ln>
        </p:spPr>
      </p:pic>
      <p:sp>
        <p:nvSpPr>
          <p:cNvPr id="7" name="Oval 6"/>
          <p:cNvSpPr/>
          <p:nvPr/>
        </p:nvSpPr>
        <p:spPr>
          <a:xfrm>
            <a:off x="4800600" y="3200400"/>
            <a:ext cx="1143000" cy="11430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765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DC772-91D5-471B-BADC-F2EB34D21598}" type="slidenum">
              <a:rPr lang="en-US" smtClean="0"/>
              <a:pPr/>
              <a:t>48</a:t>
            </a:fld>
            <a:endParaRPr lang="en-US" dirty="0"/>
          </a:p>
        </p:txBody>
      </p:sp>
      <p:pic>
        <p:nvPicPr>
          <p:cNvPr id="5" name="Picture 2" descr="Y:\DISABILITY\Data Collection\Screen shots 3-2010\rsz_single_student_cis.JPG"/>
          <p:cNvPicPr>
            <a:picLocks noChangeAspect="1" noChangeArrowheads="1"/>
          </p:cNvPicPr>
          <p:nvPr/>
        </p:nvPicPr>
        <p:blipFill rotWithShape="1">
          <a:blip r:embed="rId2" cstate="print"/>
          <a:srcRect b="8349"/>
          <a:stretch/>
        </p:blipFill>
        <p:spPr bwMode="auto">
          <a:xfrm>
            <a:off x="174702" y="228600"/>
            <a:ext cx="8723313" cy="5547732"/>
          </a:xfrm>
          <a:prstGeom prst="rect">
            <a:avLst/>
          </a:prstGeom>
          <a:noFill/>
          <a:ln w="9525">
            <a:noFill/>
            <a:miter lim="800000"/>
            <a:headEnd/>
            <a:tailEnd/>
          </a:ln>
        </p:spPr>
      </p:pic>
    </p:spTree>
    <p:extLst>
      <p:ext uri="{BB962C8B-B14F-4D97-AF65-F5344CB8AC3E}">
        <p14:creationId xmlns:p14="http://schemas.microsoft.com/office/powerpoint/2010/main" val="860393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latin typeface="Arial" charset="0"/>
                <a:cs typeface="Arial" charset="0"/>
              </a:rPr>
              <a:t>Notification</a:t>
            </a:r>
          </a:p>
        </p:txBody>
      </p:sp>
      <p:sp>
        <p:nvSpPr>
          <p:cNvPr id="90114" name="Content Placeholder 2"/>
          <p:cNvSpPr>
            <a:spLocks noGrp="1"/>
          </p:cNvSpPr>
          <p:nvPr>
            <p:ph idx="1"/>
          </p:nvPr>
        </p:nvSpPr>
        <p:spPr/>
        <p:txBody>
          <a:bodyPr>
            <a:normAutofit fontScale="92500" lnSpcReduction="10000"/>
          </a:bodyPr>
          <a:lstStyle/>
          <a:p>
            <a:r>
              <a:rPr lang="en-US" dirty="0" smtClean="0">
                <a:latin typeface="Calibri" pitchFamily="34" charset="0"/>
                <a:cs typeface="Calibri" pitchFamily="34" charset="0"/>
              </a:rPr>
              <a:t>A weekly email notification should be sent to </a:t>
            </a:r>
            <a:r>
              <a:rPr lang="en-US" dirty="0" smtClean="0">
                <a:solidFill>
                  <a:srgbClr val="FF0000"/>
                </a:solidFill>
                <a:latin typeface="Calibri" pitchFamily="34" charset="0"/>
                <a:cs typeface="Calibri" pitchFamily="34" charset="0"/>
              </a:rPr>
              <a:t>center staff </a:t>
            </a:r>
            <a:r>
              <a:rPr lang="en-US" dirty="0" smtClean="0">
                <a:latin typeface="Calibri" pitchFamily="34" charset="0"/>
                <a:cs typeface="Calibri" pitchFamily="34" charset="0"/>
              </a:rPr>
              <a:t>informing them of students with new or updated accommodation plans that are available in CIS.</a:t>
            </a:r>
          </a:p>
          <a:p>
            <a:r>
              <a:rPr lang="en-US" dirty="0" smtClean="0">
                <a:latin typeface="Calibri" pitchFamily="34" charset="0"/>
                <a:cs typeface="Calibri" pitchFamily="34" charset="0"/>
              </a:rPr>
              <a:t>This weekly email should only be sent out to center staff who would be involved in the provision of accommodations to students.</a:t>
            </a:r>
          </a:p>
          <a:p>
            <a:pPr lvl="1"/>
            <a:r>
              <a:rPr lang="en-US" dirty="0" smtClean="0">
                <a:latin typeface="Calibri" pitchFamily="34" charset="0"/>
                <a:cs typeface="Calibri" pitchFamily="34" charset="0"/>
              </a:rPr>
              <a:t>Create an accommodation plan notification distribution list.  </a:t>
            </a:r>
            <a:r>
              <a:rPr lang="en-US" b="1" dirty="0" smtClean="0">
                <a:latin typeface="Calibri" pitchFamily="34" charset="0"/>
                <a:cs typeface="Calibri" pitchFamily="34" charset="0"/>
              </a:rPr>
              <a:t>Avoid</a:t>
            </a:r>
            <a:r>
              <a:rPr lang="en-US" dirty="0" smtClean="0">
                <a:latin typeface="Calibri" pitchFamily="34" charset="0"/>
                <a:cs typeface="Calibri" pitchFamily="34" charset="0"/>
              </a:rPr>
              <a:t> using the center’s “All staff” e-mail  account as it may include non center staff or those that do not need this information.  </a:t>
            </a:r>
          </a:p>
          <a:p>
            <a:pPr lvl="1"/>
            <a:r>
              <a:rPr lang="en-US" dirty="0" smtClean="0">
                <a:latin typeface="Calibri" pitchFamily="34" charset="0"/>
                <a:cs typeface="Calibri" pitchFamily="34" charset="0"/>
              </a:rPr>
              <a:t>May also send notification to managers who can inform their staff</a:t>
            </a:r>
            <a:endParaRPr lang="en-US" dirty="0">
              <a:latin typeface="Calibri" pitchFamily="34" charset="0"/>
              <a:cs typeface="Calibri" pitchFamily="34"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2188A83B-DD0D-43AB-B419-8DCD4BE288CB}" type="slidenum">
              <a:rPr lang="en-US"/>
              <a:pPr>
                <a:defRPr/>
              </a:pPr>
              <a:t>49</a:t>
            </a:fld>
            <a:endParaRPr lang="en-US"/>
          </a:p>
        </p:txBody>
      </p:sp>
      <p:pic>
        <p:nvPicPr>
          <p:cNvPr id="90116" name="Picture 6" descr="http://t2.gstatic.com/images?q=tbn:ANd9GcR2oIhFxgXRYCZ5_Nn9C5uJ1fFQzjYuYTLRtNa6HarunpAnGa08"/>
          <p:cNvPicPr>
            <a:picLocks noChangeAspect="1" noChangeArrowheads="1"/>
          </p:cNvPicPr>
          <p:nvPr/>
        </p:nvPicPr>
        <p:blipFill>
          <a:blip r:embed="rId2" cstate="print"/>
          <a:srcRect/>
          <a:stretch>
            <a:fillRect/>
          </a:stretch>
        </p:blipFill>
        <p:spPr bwMode="auto">
          <a:xfrm>
            <a:off x="6781800" y="304800"/>
            <a:ext cx="1538144" cy="109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Information for CSOs/SPOs/Residential Staff</a:t>
            </a:r>
            <a:endParaRPr lang="en-US" dirty="0"/>
          </a:p>
        </p:txBody>
      </p:sp>
      <p:sp>
        <p:nvSpPr>
          <p:cNvPr id="3" name="Content Placeholder 2"/>
          <p:cNvSpPr>
            <a:spLocks noGrp="1"/>
          </p:cNvSpPr>
          <p:nvPr>
            <p:ph idx="1"/>
          </p:nvPr>
        </p:nvSpPr>
        <p:spPr/>
        <p:txBody>
          <a:bodyPr/>
          <a:lstStyle/>
          <a:p>
            <a:r>
              <a:rPr lang="en-US" dirty="0" smtClean="0"/>
              <a:t>Must understand the basics of various disorders and conditions</a:t>
            </a:r>
          </a:p>
          <a:p>
            <a:pPr lvl="1"/>
            <a:r>
              <a:rPr lang="en-US" dirty="0" smtClean="0"/>
              <a:t>Sensory Processing Disorder/Sensitivities</a:t>
            </a:r>
          </a:p>
          <a:p>
            <a:pPr lvl="1"/>
            <a:r>
              <a:rPr lang="en-US" dirty="0" smtClean="0"/>
              <a:t>Mental Health Conditions</a:t>
            </a:r>
          </a:p>
          <a:p>
            <a:pPr lvl="1"/>
            <a:r>
              <a:rPr lang="en-US" dirty="0" smtClean="0"/>
              <a:t>Spectrum Disorders</a:t>
            </a:r>
          </a:p>
          <a:p>
            <a:pPr lvl="1"/>
            <a:r>
              <a:rPr lang="en-US" dirty="0" smtClean="0"/>
              <a:t>Traumatic Brain Injuries</a:t>
            </a:r>
          </a:p>
          <a:p>
            <a:pPr lvl="1"/>
            <a:r>
              <a:rPr lang="en-US" dirty="0" smtClean="0"/>
              <a:t>And more…</a:t>
            </a:r>
          </a:p>
          <a:p>
            <a:pPr marL="457200" lvl="1" indent="0" algn="ctr">
              <a:buNone/>
            </a:pPr>
            <a:r>
              <a:rPr lang="en-US" sz="5400" b="1" dirty="0" smtClean="0">
                <a:solidFill>
                  <a:schemeClr val="accent6">
                    <a:lumMod val="75000"/>
                  </a:schemeClr>
                </a:solidFill>
              </a:rPr>
              <a:t>WHY?</a:t>
            </a:r>
            <a:endParaRPr lang="en-US" sz="54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D1FDC772-91D5-471B-BADC-F2EB34D21598}" type="slidenum">
              <a:rPr lang="en-US" smtClean="0"/>
              <a:pPr/>
              <a:t>5</a:t>
            </a:fld>
            <a:endParaRPr lang="en-US" dirty="0"/>
          </a:p>
        </p:txBody>
      </p:sp>
    </p:spTree>
    <p:extLst>
      <p:ext uri="{BB962C8B-B14F-4D97-AF65-F5344CB8AC3E}">
        <p14:creationId xmlns:p14="http://schemas.microsoft.com/office/powerpoint/2010/main" val="3299837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Accommodation Effectiveness</a:t>
            </a:r>
            <a:endParaRPr lang="en-US" dirty="0"/>
          </a:p>
        </p:txBody>
      </p:sp>
      <p:sp>
        <p:nvSpPr>
          <p:cNvPr id="3" name="Content Placeholder 2"/>
          <p:cNvSpPr>
            <a:spLocks noGrp="1"/>
          </p:cNvSpPr>
          <p:nvPr>
            <p:ph idx="1"/>
          </p:nvPr>
        </p:nvSpPr>
        <p:spPr>
          <a:xfrm>
            <a:off x="2362200" y="1616499"/>
            <a:ext cx="6553200" cy="4525963"/>
          </a:xfrm>
        </p:spPr>
        <p:txBody>
          <a:bodyPr>
            <a:normAutofit fontScale="92500" lnSpcReduction="20000"/>
          </a:bodyPr>
          <a:lstStyle/>
          <a:p>
            <a:r>
              <a:rPr lang="en-US" dirty="0"/>
              <a:t>Monitor accommodation plan</a:t>
            </a:r>
          </a:p>
          <a:p>
            <a:pPr lvl="1"/>
            <a:r>
              <a:rPr lang="en-US" dirty="0"/>
              <a:t>All staff who interact with student have a responsibility</a:t>
            </a:r>
          </a:p>
          <a:p>
            <a:r>
              <a:rPr lang="en-US" dirty="0"/>
              <a:t>Review and modify plan</a:t>
            </a:r>
          </a:p>
          <a:p>
            <a:pPr lvl="1"/>
            <a:r>
              <a:rPr lang="en-US" dirty="0"/>
              <a:t>As needed, but at least every 60 days as part of student performance panel</a:t>
            </a:r>
          </a:p>
          <a:p>
            <a:r>
              <a:rPr lang="en-US" dirty="0"/>
              <a:t>Counselor should: </a:t>
            </a:r>
          </a:p>
          <a:p>
            <a:pPr lvl="1"/>
            <a:r>
              <a:rPr lang="en-US" dirty="0"/>
              <a:t>Check with student about effectiveness of plan at each meeting</a:t>
            </a:r>
          </a:p>
          <a:p>
            <a:pPr lvl="1"/>
            <a:r>
              <a:rPr lang="en-US" dirty="0"/>
              <a:t>Gather information from appropriate staff about the effectiveness of accommodation prior to panel</a:t>
            </a:r>
          </a:p>
          <a:p>
            <a:pPr lvl="1"/>
            <a:r>
              <a:rPr lang="en-US" dirty="0"/>
              <a:t>Forward information to DCs to update plan or resolve issues</a:t>
            </a:r>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50</a:t>
            </a:fld>
            <a:endParaRPr lang="en-US" dirty="0"/>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blip>
          <a:srcRect l="3236" t="3633" r="26804"/>
          <a:stretch/>
        </p:blipFill>
        <p:spPr bwMode="auto">
          <a:xfrm>
            <a:off x="304800" y="2362200"/>
            <a:ext cx="2411025" cy="2415594"/>
          </a:xfrm>
          <a:prstGeom prst="rect">
            <a:avLst/>
          </a:prstGeom>
          <a:noFill/>
          <a:ln w="9525">
            <a:noFill/>
            <a:miter lim="800000"/>
            <a:headEnd/>
            <a:tailEnd/>
          </a:ln>
        </p:spPr>
      </p:pic>
    </p:spTree>
    <p:extLst>
      <p:ext uri="{BB962C8B-B14F-4D97-AF65-F5344CB8AC3E}">
        <p14:creationId xmlns:p14="http://schemas.microsoft.com/office/powerpoint/2010/main" val="1356003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Referral to the DC or Mental Health</a:t>
            </a:r>
            <a:endParaRPr lang="en-US" dirty="0"/>
          </a:p>
        </p:txBody>
      </p:sp>
      <p:sp>
        <p:nvSpPr>
          <p:cNvPr id="3" name="Content Placeholder 2"/>
          <p:cNvSpPr>
            <a:spLocks noGrp="1"/>
          </p:cNvSpPr>
          <p:nvPr>
            <p:ph idx="1"/>
          </p:nvPr>
        </p:nvSpPr>
        <p:spPr>
          <a:xfrm>
            <a:off x="429920" y="1524000"/>
            <a:ext cx="6553200" cy="4525963"/>
          </a:xfrm>
        </p:spPr>
        <p:txBody>
          <a:bodyPr>
            <a:normAutofit/>
          </a:bodyPr>
          <a:lstStyle/>
          <a:p>
            <a:r>
              <a:rPr lang="en-US" dirty="0" smtClean="0"/>
              <a:t>If you suspect a student has a disability</a:t>
            </a:r>
          </a:p>
          <a:p>
            <a:r>
              <a:rPr lang="en-US" dirty="0" smtClean="0"/>
              <a:t>Use the referral form</a:t>
            </a:r>
          </a:p>
          <a:p>
            <a:pPr lvl="1"/>
            <a:r>
              <a:rPr lang="en-US" dirty="0" smtClean="0"/>
              <a:t>Document what you noticed</a:t>
            </a:r>
          </a:p>
          <a:p>
            <a:pPr lvl="2"/>
            <a:r>
              <a:rPr lang="en-US" dirty="0" smtClean="0"/>
              <a:t>Lack of focus</a:t>
            </a:r>
          </a:p>
          <a:p>
            <a:pPr lvl="2"/>
            <a:r>
              <a:rPr lang="en-US" dirty="0" smtClean="0"/>
              <a:t>Cant read instructions</a:t>
            </a:r>
          </a:p>
          <a:p>
            <a:pPr lvl="2"/>
            <a:r>
              <a:rPr lang="en-US" dirty="0" smtClean="0"/>
              <a:t>Spaces out at odd times</a:t>
            </a:r>
          </a:p>
          <a:p>
            <a:pPr lvl="2"/>
            <a:r>
              <a:rPr lang="en-US" dirty="0" smtClean="0"/>
              <a:t>Is constantly depressed or emotional</a:t>
            </a:r>
          </a:p>
          <a:p>
            <a:r>
              <a:rPr lang="en-US" smtClean="0"/>
              <a:t>Expect Feedback</a:t>
            </a:r>
            <a:endParaRPr lang="en-US" dirty="0" smtClean="0"/>
          </a:p>
          <a:p>
            <a:pPr lvl="2"/>
            <a:endParaRPr lang="en-US" dirty="0"/>
          </a:p>
          <a:p>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51</a:t>
            </a:fld>
            <a:endParaRPr lang="en-US" dirty="0"/>
          </a:p>
        </p:txBody>
      </p:sp>
      <p:pic>
        <p:nvPicPr>
          <p:cNvPr id="3074" name="Picture 2" descr="C:\Users\kim\AppData\Local\Microsoft\Windows\Temporary Internet Files\Content.IE5\5XJ6686J\MC9000602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438400"/>
            <a:ext cx="1730959" cy="17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50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Role</a:t>
            </a:r>
            <a:endParaRPr lang="en-US" dirty="0"/>
          </a:p>
        </p:txBody>
      </p:sp>
      <p:sp>
        <p:nvSpPr>
          <p:cNvPr id="3" name="Content Placeholder 2"/>
          <p:cNvSpPr>
            <a:spLocks noGrp="1"/>
          </p:cNvSpPr>
          <p:nvPr>
            <p:ph idx="1"/>
          </p:nvPr>
        </p:nvSpPr>
        <p:spPr/>
        <p:txBody>
          <a:bodyPr>
            <a:normAutofit/>
          </a:bodyPr>
          <a:lstStyle/>
          <a:p>
            <a:r>
              <a:rPr lang="en-US" dirty="0" smtClean="0"/>
              <a:t>Again, learn about the basic characteristics of a variety of types of disorders.</a:t>
            </a:r>
          </a:p>
          <a:p>
            <a:r>
              <a:rPr lang="en-US" dirty="0"/>
              <a:t>Review behavior manifestations in light of the disability and determine if adjustments in accommodations are needed.</a:t>
            </a:r>
          </a:p>
          <a:p>
            <a:r>
              <a:rPr lang="en-US" dirty="0" smtClean="0"/>
              <a:t>Participate in the RAC, as appropriate.</a:t>
            </a:r>
          </a:p>
          <a:p>
            <a:r>
              <a:rPr lang="en-US" dirty="0" smtClean="0"/>
              <a:t>Ensure that accommodations under your responsibility are implemented and effective.</a:t>
            </a:r>
          </a:p>
          <a:p>
            <a:r>
              <a:rPr lang="en-US" dirty="0" smtClean="0"/>
              <a:t>Communicate regularly with the DC.</a:t>
            </a:r>
          </a:p>
        </p:txBody>
      </p:sp>
      <p:sp>
        <p:nvSpPr>
          <p:cNvPr id="4" name="Slide Number Placeholder 3"/>
          <p:cNvSpPr>
            <a:spLocks noGrp="1"/>
          </p:cNvSpPr>
          <p:nvPr>
            <p:ph type="sldNum" sz="quarter" idx="12"/>
          </p:nvPr>
        </p:nvSpPr>
        <p:spPr/>
        <p:txBody>
          <a:bodyPr/>
          <a:lstStyle/>
          <a:p>
            <a:fld id="{D1FDC772-91D5-471B-BADC-F2EB34D21598}" type="slidenum">
              <a:rPr lang="en-US" smtClean="0"/>
              <a:pPr/>
              <a:t>52</a:t>
            </a:fld>
            <a:endParaRPr lang="en-US" dirty="0"/>
          </a:p>
        </p:txBody>
      </p:sp>
    </p:spTree>
    <p:extLst>
      <p:ext uri="{BB962C8B-B14F-4D97-AF65-F5344CB8AC3E}">
        <p14:creationId xmlns:p14="http://schemas.microsoft.com/office/powerpoint/2010/main" val="964457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r>
              <a:rPr lang="en-US" dirty="0" smtClean="0"/>
              <a:t>Websites &amp; More</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53</a:t>
            </a:fld>
            <a:endParaRPr lang="en-US"/>
          </a:p>
        </p:txBody>
      </p:sp>
    </p:spTree>
    <p:extLst>
      <p:ext uri="{BB962C8B-B14F-4D97-AF65-F5344CB8AC3E}">
        <p14:creationId xmlns:p14="http://schemas.microsoft.com/office/powerpoint/2010/main" val="4107027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79038E-C2B9-44CA-9547-08F38E1E644C}" type="slidenum">
              <a:rPr lang="en-US" smtClean="0"/>
              <a:pPr>
                <a:defRPr/>
              </a:pPr>
              <a:t>54</a:t>
            </a:fld>
            <a:endParaRPr lang="en-US"/>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17" r="1953" b="6330"/>
          <a:stretch/>
        </p:blipFill>
        <p:spPr bwMode="auto">
          <a:xfrm>
            <a:off x="289932" y="685800"/>
            <a:ext cx="8427821" cy="52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1166" y="4547839"/>
            <a:ext cx="1074234"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9" name="Oval 8"/>
          <p:cNvSpPr/>
          <p:nvPr/>
        </p:nvSpPr>
        <p:spPr>
          <a:xfrm>
            <a:off x="221166" y="3124200"/>
            <a:ext cx="1074234"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79038E-C2B9-44CA-9547-08F38E1E644C}" type="slidenum">
              <a:rPr lang="en-US" smtClean="0"/>
              <a:pPr>
                <a:defRPr/>
              </a:pPr>
              <a:t>55</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40" r="3127" b="7048"/>
          <a:stretch/>
        </p:blipFill>
        <p:spPr bwMode="auto">
          <a:xfrm>
            <a:off x="284854" y="609600"/>
            <a:ext cx="8581241" cy="543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99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 Training</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56</a:t>
            </a:fld>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6" t="2326" r="2040" b="15193"/>
          <a:stretch/>
        </p:blipFill>
        <p:spPr bwMode="auto">
          <a:xfrm>
            <a:off x="1295400" y="1524000"/>
            <a:ext cx="6712772" cy="432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6019800"/>
            <a:ext cx="4495800" cy="381000"/>
          </a:xfrm>
          <a:prstGeom prst="rect">
            <a:avLst/>
          </a:prstGeom>
          <a:noFill/>
        </p:spPr>
        <p:txBody>
          <a:bodyPr wrap="square" rtlCol="0">
            <a:spAutoFit/>
          </a:bodyPr>
          <a:lstStyle/>
          <a:p>
            <a:pPr algn="ctr"/>
            <a:r>
              <a:rPr lang="en-US" dirty="0" smtClean="0"/>
              <a:t>https://simon.jobcorps.org</a:t>
            </a:r>
            <a:endParaRPr lang="en-US" dirty="0"/>
          </a:p>
        </p:txBody>
      </p:sp>
    </p:spTree>
    <p:extLst>
      <p:ext uri="{BB962C8B-B14F-4D97-AF65-F5344CB8AC3E}">
        <p14:creationId xmlns:p14="http://schemas.microsoft.com/office/powerpoint/2010/main" val="2086209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2" cstate="print"/>
          <a:srcRect t="14162" r="1499" b="7526"/>
          <a:stretch>
            <a:fillRect/>
          </a:stretch>
        </p:blipFill>
        <p:spPr>
          <a:xfrm>
            <a:off x="762000" y="457200"/>
            <a:ext cx="7796411" cy="4648200"/>
          </a:xfrm>
          <a:noFill/>
        </p:spPr>
      </p:pic>
      <p:sp>
        <p:nvSpPr>
          <p:cNvPr id="5" name="Rectangle 3"/>
          <p:cNvSpPr txBox="1">
            <a:spLocks noChangeArrowheads="1"/>
          </p:cNvSpPr>
          <p:nvPr/>
        </p:nvSpPr>
        <p:spPr>
          <a:xfrm>
            <a:off x="3200400" y="5334000"/>
            <a:ext cx="3124200" cy="1066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chemeClr val="accent6">
                  <a:lumMod val="75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buClr>
                <a:srgbClr val="000099"/>
              </a:buClr>
              <a:buFontTx/>
              <a:buNone/>
            </a:pPr>
            <a:r>
              <a:rPr lang="en-US" sz="2000" b="1" dirty="0" smtClean="0">
                <a:solidFill>
                  <a:srgbClr val="002060"/>
                </a:solidFill>
                <a:latin typeface="Arial" charset="0"/>
                <a:cs typeface="Arial" charset="0"/>
              </a:rPr>
              <a:t>(800) 526-7234 (V)</a:t>
            </a:r>
          </a:p>
          <a:p>
            <a:pPr algn="ctr">
              <a:lnSpc>
                <a:spcPct val="110000"/>
              </a:lnSpc>
              <a:buClr>
                <a:srgbClr val="000099"/>
              </a:buClr>
              <a:buFontTx/>
              <a:buNone/>
            </a:pPr>
            <a:r>
              <a:rPr lang="en-US" sz="2000" b="1" dirty="0" smtClean="0">
                <a:solidFill>
                  <a:srgbClr val="002060"/>
                </a:solidFill>
                <a:latin typeface="Arial" charset="0"/>
                <a:cs typeface="Arial" charset="0"/>
              </a:rPr>
              <a:t>(877) 781-9403 (TTY)</a:t>
            </a:r>
          </a:p>
          <a:p>
            <a:pPr algn="ctr">
              <a:lnSpc>
                <a:spcPct val="110000"/>
              </a:lnSpc>
              <a:buClr>
                <a:srgbClr val="000099"/>
              </a:buClr>
              <a:buFontTx/>
              <a:buNone/>
            </a:pPr>
            <a:r>
              <a:rPr lang="en-US" sz="2000" b="1" dirty="0" smtClean="0">
                <a:solidFill>
                  <a:srgbClr val="002060"/>
                </a:solidFill>
                <a:latin typeface="Arial" charset="0"/>
                <a:cs typeface="Arial" charset="0"/>
              </a:rPr>
              <a:t>www.askjan.org</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t="7334" r="50205" b="3359"/>
          <a:stretch>
            <a:fillRect/>
          </a:stretch>
        </p:blipFill>
        <p:spPr bwMode="auto">
          <a:xfrm>
            <a:off x="1170432" y="1590674"/>
            <a:ext cx="6684264" cy="4407789"/>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Program Instruction 08-26</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Why…</a:t>
            </a:r>
            <a:endParaRPr lang="en-US" dirty="0"/>
          </a:p>
        </p:txBody>
      </p:sp>
      <p:sp>
        <p:nvSpPr>
          <p:cNvPr id="3" name="Content Placeholder 2"/>
          <p:cNvSpPr>
            <a:spLocks noGrp="1"/>
          </p:cNvSpPr>
          <p:nvPr>
            <p:ph idx="1"/>
          </p:nvPr>
        </p:nvSpPr>
        <p:spPr/>
        <p:txBody>
          <a:bodyPr/>
          <a:lstStyle/>
          <a:p>
            <a:r>
              <a:rPr lang="en-US" dirty="0" smtClean="0"/>
              <a:t>Conditions and disabilities may </a:t>
            </a:r>
            <a:r>
              <a:rPr lang="en-US" dirty="0" smtClean="0">
                <a:solidFill>
                  <a:srgbClr val="FF0000"/>
                </a:solidFill>
              </a:rPr>
              <a:t>impact</a:t>
            </a:r>
            <a:r>
              <a:rPr lang="en-US" dirty="0" smtClean="0"/>
              <a:t> </a:t>
            </a:r>
            <a:r>
              <a:rPr lang="en-US" dirty="0" smtClean="0">
                <a:solidFill>
                  <a:srgbClr val="FF0000"/>
                </a:solidFill>
              </a:rPr>
              <a:t>the way an individual responds </a:t>
            </a:r>
            <a:r>
              <a:rPr lang="en-US" dirty="0" smtClean="0"/>
              <a:t>or is able to respond to various stimuli, frustrations, and so forth.</a:t>
            </a:r>
          </a:p>
          <a:p>
            <a:r>
              <a:rPr lang="en-US" dirty="0" smtClean="0"/>
              <a:t>We want to </a:t>
            </a:r>
            <a:r>
              <a:rPr lang="en-US" dirty="0" smtClean="0">
                <a:solidFill>
                  <a:srgbClr val="FF0000"/>
                </a:solidFill>
              </a:rPr>
              <a:t>assist</a:t>
            </a:r>
            <a:r>
              <a:rPr lang="en-US" dirty="0" smtClean="0"/>
              <a:t> the individual in being able to </a:t>
            </a:r>
            <a:r>
              <a:rPr lang="en-US" dirty="0" smtClean="0">
                <a:solidFill>
                  <a:srgbClr val="FF0000"/>
                </a:solidFill>
              </a:rPr>
              <a:t>manage these situations </a:t>
            </a:r>
            <a:r>
              <a:rPr lang="en-US" dirty="0" smtClean="0"/>
              <a:t>successfully as this is critical to employability.</a:t>
            </a:r>
          </a:p>
          <a:p>
            <a:pPr lvl="1"/>
            <a:r>
              <a:rPr lang="en-US" dirty="0" smtClean="0"/>
              <a:t>Accommodations</a:t>
            </a:r>
          </a:p>
          <a:p>
            <a:pPr lvl="1"/>
            <a:r>
              <a:rPr lang="en-US" dirty="0" smtClean="0"/>
              <a:t>Case Management Supports</a:t>
            </a:r>
          </a:p>
          <a:p>
            <a:pPr lvl="1"/>
            <a:r>
              <a:rPr lang="en-US" dirty="0" smtClean="0"/>
              <a:t>Use of Strategies</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6</a:t>
            </a:fld>
            <a:endParaRPr lang="en-US" dirty="0"/>
          </a:p>
        </p:txBody>
      </p:sp>
    </p:spTree>
    <p:extLst>
      <p:ext uri="{BB962C8B-B14F-4D97-AF65-F5344CB8AC3E}">
        <p14:creationId xmlns:p14="http://schemas.microsoft.com/office/powerpoint/2010/main" val="346697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the Definition of a Disability?</a:t>
            </a:r>
            <a:endParaRPr lang="en-US" dirty="0"/>
          </a:p>
        </p:txBody>
      </p:sp>
      <p:sp>
        <p:nvSpPr>
          <p:cNvPr id="6" name="Content Placeholder 5"/>
          <p:cNvSpPr>
            <a:spLocks noGrp="1"/>
          </p:cNvSpPr>
          <p:nvPr>
            <p:ph idx="1"/>
          </p:nvPr>
        </p:nvSpPr>
        <p:spPr/>
        <p:txBody>
          <a:bodyPr/>
          <a:lstStyle/>
          <a:p>
            <a:r>
              <a:rPr lang="en-US" dirty="0" smtClean="0"/>
              <a:t>A physical </a:t>
            </a:r>
            <a:r>
              <a:rPr lang="en-US" dirty="0"/>
              <a:t>or mental impairment that </a:t>
            </a:r>
            <a:r>
              <a:rPr lang="en-US" dirty="0">
                <a:solidFill>
                  <a:srgbClr val="FF0000"/>
                </a:solidFill>
              </a:rPr>
              <a:t>substantially limits</a:t>
            </a:r>
            <a:r>
              <a:rPr lang="en-US" dirty="0"/>
              <a:t> one or more of the major life activities of such </a:t>
            </a:r>
            <a:r>
              <a:rPr lang="en-US" dirty="0" smtClean="0"/>
              <a:t>individual</a:t>
            </a:r>
          </a:p>
          <a:p>
            <a:pPr marL="0" indent="0">
              <a:buNone/>
            </a:pP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7</a:t>
            </a:fld>
            <a:endParaRPr lang="en-US"/>
          </a:p>
        </p:txBody>
      </p:sp>
    </p:spTree>
    <p:extLst>
      <p:ext uri="{BB962C8B-B14F-4D97-AF65-F5344CB8AC3E}">
        <p14:creationId xmlns:p14="http://schemas.microsoft.com/office/powerpoint/2010/main" val="6458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Life Activities</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8</a:t>
            </a:fld>
            <a:endParaRPr lang="en-US" dirty="0"/>
          </a:p>
        </p:txBody>
      </p:sp>
      <p:pic>
        <p:nvPicPr>
          <p:cNvPr id="1027" name="Picture 3" descr="C:\Users\kim\AppData\Local\Microsoft\Windows\Temporary Internet Files\Content.IE5\5XJ6686J\MC90008908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54906" y="2313305"/>
            <a:ext cx="1708099" cy="18059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m\AppData\Local\Microsoft\Windows\Temporary Internet Files\Content.IE5\BLRLI8KR\MC900286858[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1725" y="1696778"/>
            <a:ext cx="2154725" cy="1886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m\AppData\Local\Microsoft\Windows\Temporary Internet Files\Content.IE5\DV0E2W7G\MC900440522[1].wmf"/>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1371600" y="1600200"/>
            <a:ext cx="1828800" cy="1292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im\AppData\Local\Microsoft\Windows\Temporary Internet Files\Content.IE5\5XJ6686J\MC900157359[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96412" y="4308422"/>
            <a:ext cx="1806854" cy="182148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im\AppData\Local\Microsoft\Windows\Temporary Internet Files\Content.IE5\BLRLI8KR\MM900284137[1].gif"/>
          <p:cNvPicPr>
            <a:picLocks noChangeAspect="1" noChangeArrowheads="1" noCrop="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9600" y="2969055"/>
            <a:ext cx="1637004" cy="13393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im\AppData\Local\Microsoft\Windows\Temporary Internet Files\Content.IE5\DV0E2W7G\MC900089090[1].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70693" y="4572000"/>
            <a:ext cx="1817827" cy="182422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im\AppData\Local\Microsoft\Windows\Temporary Internet Files\Content.IE5\DV0E2W7G\MC900056147[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62400" y="4712817"/>
            <a:ext cx="1748333" cy="154259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kim\AppData\Local\Microsoft\Windows\Temporary Internet Files\Content.IE5\DV0E2W7G\MC900440221[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89208" y="2517581"/>
            <a:ext cx="1873250"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03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BFCF"/>
          </a:solidFill>
        </p:spPr>
        <p:txBody>
          <a:bodyPr>
            <a:normAutofit fontScale="90000"/>
          </a:bodyPr>
          <a:lstStyle/>
          <a:p>
            <a:r>
              <a:rPr lang="en-US" dirty="0" smtClean="0">
                <a:solidFill>
                  <a:schemeClr val="bg1"/>
                </a:solidFill>
              </a:rPr>
              <a:t>Examples of Physical and </a:t>
            </a:r>
            <a:br>
              <a:rPr lang="en-US" dirty="0" smtClean="0">
                <a:solidFill>
                  <a:schemeClr val="bg1"/>
                </a:solidFill>
              </a:rPr>
            </a:br>
            <a:r>
              <a:rPr lang="en-US" dirty="0" smtClean="0">
                <a:solidFill>
                  <a:schemeClr val="bg1"/>
                </a:solidFill>
              </a:rPr>
              <a:t>Mental Disabilities</a:t>
            </a:r>
            <a:endParaRPr lang="en-US" dirty="0">
              <a:solidFill>
                <a:schemeClr val="bg1"/>
              </a:solidFill>
            </a:endParaRPr>
          </a:p>
        </p:txBody>
      </p:sp>
      <p:sp>
        <p:nvSpPr>
          <p:cNvPr id="5" name="Content Placeholder 4"/>
          <p:cNvSpPr>
            <a:spLocks noGrp="1"/>
          </p:cNvSpPr>
          <p:nvPr>
            <p:ph sz="half" idx="1"/>
          </p:nvPr>
        </p:nvSpPr>
        <p:spPr/>
        <p:txBody>
          <a:bodyPr>
            <a:normAutofit lnSpcReduction="10000"/>
          </a:bodyPr>
          <a:lstStyle/>
          <a:p>
            <a:r>
              <a:rPr lang="en-US" dirty="0" smtClean="0"/>
              <a:t>Orthopedic</a:t>
            </a:r>
          </a:p>
          <a:p>
            <a:r>
              <a:rPr lang="en-US" dirty="0" smtClean="0"/>
              <a:t>Visual</a:t>
            </a:r>
          </a:p>
          <a:p>
            <a:r>
              <a:rPr lang="en-US" dirty="0" smtClean="0"/>
              <a:t>Speech</a:t>
            </a:r>
          </a:p>
          <a:p>
            <a:r>
              <a:rPr lang="en-US" dirty="0" smtClean="0"/>
              <a:t>Hearing </a:t>
            </a:r>
          </a:p>
          <a:p>
            <a:r>
              <a:rPr lang="en-US" dirty="0" smtClean="0"/>
              <a:t>Intellectual disability</a:t>
            </a:r>
          </a:p>
          <a:p>
            <a:r>
              <a:rPr lang="en-US" dirty="0" smtClean="0"/>
              <a:t>Specific </a:t>
            </a:r>
            <a:r>
              <a:rPr lang="en-US" dirty="0"/>
              <a:t>learning </a:t>
            </a:r>
            <a:r>
              <a:rPr lang="en-US" dirty="0" smtClean="0"/>
              <a:t>disabilities</a:t>
            </a:r>
          </a:p>
          <a:p>
            <a:r>
              <a:rPr lang="en-US" dirty="0" smtClean="0"/>
              <a:t>HIV </a:t>
            </a:r>
          </a:p>
          <a:p>
            <a:r>
              <a:rPr lang="en-US" dirty="0" smtClean="0"/>
              <a:t>Cerebral </a:t>
            </a:r>
            <a:r>
              <a:rPr lang="en-US" dirty="0"/>
              <a:t>palsy</a:t>
            </a:r>
          </a:p>
        </p:txBody>
      </p:sp>
      <p:sp>
        <p:nvSpPr>
          <p:cNvPr id="6" name="Content Placeholder 5"/>
          <p:cNvSpPr>
            <a:spLocks noGrp="1"/>
          </p:cNvSpPr>
          <p:nvPr>
            <p:ph sz="half" idx="2"/>
          </p:nvPr>
        </p:nvSpPr>
        <p:spPr/>
        <p:txBody>
          <a:bodyPr>
            <a:normAutofit lnSpcReduction="10000"/>
          </a:bodyPr>
          <a:lstStyle/>
          <a:p>
            <a:r>
              <a:rPr lang="en-US" dirty="0" smtClean="0"/>
              <a:t>Epilepsy</a:t>
            </a:r>
          </a:p>
          <a:p>
            <a:r>
              <a:rPr lang="en-US" dirty="0" smtClean="0"/>
              <a:t>Muscular dystrophy</a:t>
            </a:r>
          </a:p>
          <a:p>
            <a:r>
              <a:rPr lang="en-US" dirty="0" smtClean="0"/>
              <a:t>Multiple sclerosis</a:t>
            </a:r>
          </a:p>
          <a:p>
            <a:r>
              <a:rPr lang="en-US" dirty="0" smtClean="0"/>
              <a:t>Cancer</a:t>
            </a:r>
          </a:p>
          <a:p>
            <a:r>
              <a:rPr lang="en-US" dirty="0" smtClean="0"/>
              <a:t>Diabetes</a:t>
            </a:r>
          </a:p>
          <a:p>
            <a:r>
              <a:rPr lang="en-US" dirty="0" smtClean="0"/>
              <a:t>Emotional illness</a:t>
            </a:r>
          </a:p>
          <a:p>
            <a:r>
              <a:rPr lang="en-US" dirty="0" smtClean="0"/>
              <a:t>Drug addiction</a:t>
            </a:r>
          </a:p>
          <a:p>
            <a:r>
              <a:rPr lang="en-US" dirty="0" smtClean="0"/>
              <a:t>Alcoholism </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9</a:t>
            </a:fld>
            <a:endParaRPr lang="en-US" dirty="0"/>
          </a:p>
        </p:txBody>
      </p:sp>
    </p:spTree>
    <p:extLst>
      <p:ext uri="{BB962C8B-B14F-4D97-AF65-F5344CB8AC3E}">
        <p14:creationId xmlns:p14="http://schemas.microsoft.com/office/powerpoint/2010/main" val="371743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pproval_x0020_Status xmlns="f65701bd-703e-4e7a-b356-d9aef005502d">Approved</Approval_x0020_Status>
    <_dlc_DocId xmlns="b22f8f74-215c-4154-9939-bd29e4e8980e">XRUYQT3274NZ-880339284-124</_dlc_DocId>
    <_dlc_DocIdUrl xmlns="b22f8f74-215c-4154-9939-bd29e4e8980e">
      <Url>https://supportservices.jobcorps.gov/disability/_layouts/15/DocIdRedir.aspx?ID=XRUYQT3274NZ-880339284-124</Url>
      <Description>XRUYQT3274NZ-880339284-124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DDE14F-342B-4012-B7EB-7607C75C5546}"/>
</file>

<file path=customXml/itemProps2.xml><?xml version="1.0" encoding="utf-8"?>
<ds:datastoreItem xmlns:ds="http://schemas.openxmlformats.org/officeDocument/2006/customXml" ds:itemID="{2F8A9808-9CB2-4852-82A7-CC00AF98EE4A}"/>
</file>

<file path=customXml/itemProps3.xml><?xml version="1.0" encoding="utf-8"?>
<ds:datastoreItem xmlns:ds="http://schemas.openxmlformats.org/officeDocument/2006/customXml" ds:itemID="{0A6EE38F-64EE-48CB-B37A-CD369BA6891E}"/>
</file>

<file path=customXml/itemProps4.xml><?xml version="1.0" encoding="utf-8"?>
<ds:datastoreItem xmlns:ds="http://schemas.openxmlformats.org/officeDocument/2006/customXml" ds:itemID="{1B6F5FBA-5D9A-42C2-8524-8148969E4372}"/>
</file>

<file path=docProps/app.xml><?xml version="1.0" encoding="utf-8"?>
<Properties xmlns="http://schemas.openxmlformats.org/officeDocument/2006/extended-properties" xmlns:vt="http://schemas.openxmlformats.org/officeDocument/2006/docPropsVTypes">
  <TotalTime>3445</TotalTime>
  <Words>2594</Words>
  <Application>Microsoft Office PowerPoint</Application>
  <PresentationFormat>On-screen Show (4:3)</PresentationFormat>
  <Paragraphs>407</Paragraphs>
  <Slides>58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Office Theme</vt:lpstr>
      <vt:lpstr>Supporting Students with Disabilities  in the  Job Corps Program</vt:lpstr>
      <vt:lpstr>Overview</vt:lpstr>
      <vt:lpstr>Your Role</vt:lpstr>
      <vt:lpstr>Disability and Functional Limitations, Behavioral Consideration</vt:lpstr>
      <vt:lpstr>Key Information for CSOs/SPOs/Residential Staff</vt:lpstr>
      <vt:lpstr>Here’s Why…</vt:lpstr>
      <vt:lpstr>What is the Definition of a Disability?</vt:lpstr>
      <vt:lpstr>Major Life Activities</vt:lpstr>
      <vt:lpstr>Examples of Physical and  Mental Disabilities</vt:lpstr>
      <vt:lpstr>What is NOT Considered a Mental or Physical Impairment?</vt:lpstr>
      <vt:lpstr>Functional Limitations</vt:lpstr>
      <vt:lpstr>Remember!</vt:lpstr>
      <vt:lpstr>Functional Limitations</vt:lpstr>
      <vt:lpstr>Functional Limitations</vt:lpstr>
      <vt:lpstr>Sensory Processing</vt:lpstr>
      <vt:lpstr>Behavioral Considerations</vt:lpstr>
      <vt:lpstr>Behavioral Considerations</vt:lpstr>
      <vt:lpstr>Behavioral Considerations</vt:lpstr>
      <vt:lpstr>Reasonable Accommodation</vt:lpstr>
      <vt:lpstr>What is Reasonable Accommodation?</vt:lpstr>
      <vt:lpstr>Examples of Reasonable Accommodations</vt:lpstr>
      <vt:lpstr>Accommodations:  Screening Out Environmental Stimuli</vt:lpstr>
      <vt:lpstr> Accommodations:  Maintaining Concentration </vt:lpstr>
      <vt:lpstr>Accommodations –  Maintaining Stamina</vt:lpstr>
      <vt:lpstr>Accommodations:  Managing Change (Transition)</vt:lpstr>
      <vt:lpstr>Accommodations:  Managing Stress</vt:lpstr>
      <vt:lpstr>Accommodations:  Exhibiting Appropriate Social Skills</vt:lpstr>
      <vt:lpstr>Accommodations:  Exhibiting Appropriate Social Skills</vt:lpstr>
      <vt:lpstr>Accommodations:  Exhibiting Appropriate Social Skills</vt:lpstr>
      <vt:lpstr>Accommodations:  Communicating with Others</vt:lpstr>
      <vt:lpstr>Reasonable Accommodation vs. Case management</vt:lpstr>
      <vt:lpstr>Health Case Management (CM)</vt:lpstr>
      <vt:lpstr>Case Management Examples</vt:lpstr>
      <vt:lpstr>Relationship Between CM &amp; RA</vt:lpstr>
      <vt:lpstr>Reasonable Accommodation is NOT</vt:lpstr>
      <vt:lpstr>Example:  Asthma</vt:lpstr>
      <vt:lpstr>Example:  Diabetes</vt:lpstr>
      <vt:lpstr>Example:  Schizophrenia</vt:lpstr>
      <vt:lpstr>How will information be shared?</vt:lpstr>
      <vt:lpstr>Accommodations or Case Management Supports/Strategies?</vt:lpstr>
      <vt:lpstr>Accommodations or Case Management Supports/Strategies?</vt:lpstr>
      <vt:lpstr>CM or RA Review?</vt:lpstr>
      <vt:lpstr>RAC Process Need to Know</vt:lpstr>
      <vt:lpstr>Reasonable Accommodation Committee (RAC)</vt:lpstr>
      <vt:lpstr>Who Else Can Participate</vt:lpstr>
      <vt:lpstr>RAC’s Role in Developing Accommodation Plans</vt:lpstr>
      <vt:lpstr>Where can I find the Accommodation Plans?</vt:lpstr>
      <vt:lpstr>PowerPoint Presentation</vt:lpstr>
      <vt:lpstr>Notification</vt:lpstr>
      <vt:lpstr>Determining Accommodation Effectiveness</vt:lpstr>
      <vt:lpstr>Referral to the DC or Mental Health</vt:lpstr>
      <vt:lpstr>Remember Your Role</vt:lpstr>
      <vt:lpstr>Resources</vt:lpstr>
      <vt:lpstr>PowerPoint Presentation</vt:lpstr>
      <vt:lpstr>PowerPoint Presentation</vt:lpstr>
      <vt:lpstr>SIMON Training</vt:lpstr>
      <vt:lpstr>PowerPoint Presentation</vt:lpstr>
      <vt:lpstr>Program Instruction 08-26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Inclusive Environments: Involving Residential and Behavioral Staff in the Disability Program</dc:title>
  <dc:creator>Debbie Jones</dc:creator>
  <cp:lastModifiedBy>Crystal Grinevicius</cp:lastModifiedBy>
  <cp:revision>93</cp:revision>
  <dcterms:created xsi:type="dcterms:W3CDTF">2012-02-15T07:48:50Z</dcterms:created>
  <dcterms:modified xsi:type="dcterms:W3CDTF">2019-02-12T14:00:42Z</dcterms:modified>
  <cp:category>Inclusive Environments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3fce3923-1ef9-4547-9935-48b70680a206</vt:lpwstr>
  </property>
</Properties>
</file>