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entation.xml" ContentType="application/vnd.openxmlformats-officedocument.presentationml.presentation.main+xml"/>
  <Override PartName="/ppt/slides/slide31.xml" ContentType="application/vnd.openxmlformats-officedocument.presentationml.sl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notesSlides/notesSlide19.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slideLayouts/slideLayout29.xml" ContentType="application/vnd.openxmlformats-officedocument.presentationml.slideLayout+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2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6.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customXml/itemProps2.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7" r:id="rId5"/>
  </p:sldMasterIdLst>
  <p:notesMasterIdLst>
    <p:notesMasterId r:id="rId42"/>
  </p:notesMasterIdLst>
  <p:sldIdLst>
    <p:sldId id="256" r:id="rId6"/>
    <p:sldId id="261" r:id="rId7"/>
    <p:sldId id="1022" r:id="rId8"/>
    <p:sldId id="1021" r:id="rId9"/>
    <p:sldId id="1023" r:id="rId10"/>
    <p:sldId id="262" r:id="rId11"/>
    <p:sldId id="1075" r:id="rId12"/>
    <p:sldId id="1025" r:id="rId13"/>
    <p:sldId id="1693" r:id="rId14"/>
    <p:sldId id="284" r:id="rId15"/>
    <p:sldId id="285" r:id="rId16"/>
    <p:sldId id="275" r:id="rId17"/>
    <p:sldId id="259" r:id="rId18"/>
    <p:sldId id="267" r:id="rId19"/>
    <p:sldId id="1027" r:id="rId20"/>
    <p:sldId id="1042" r:id="rId21"/>
    <p:sldId id="1034" r:id="rId22"/>
    <p:sldId id="1061" r:id="rId23"/>
    <p:sldId id="316" r:id="rId24"/>
    <p:sldId id="1053" r:id="rId25"/>
    <p:sldId id="1062" r:id="rId26"/>
    <p:sldId id="1038" r:id="rId27"/>
    <p:sldId id="1695" r:id="rId28"/>
    <p:sldId id="1041" r:id="rId29"/>
    <p:sldId id="1055" r:id="rId30"/>
    <p:sldId id="266" r:id="rId31"/>
    <p:sldId id="1056" r:id="rId32"/>
    <p:sldId id="313" r:id="rId33"/>
    <p:sldId id="1074" r:id="rId34"/>
    <p:sldId id="276" r:id="rId35"/>
    <p:sldId id="1057" r:id="rId36"/>
    <p:sldId id="1112" r:id="rId37"/>
    <p:sldId id="1694" r:id="rId38"/>
    <p:sldId id="1001" r:id="rId39"/>
    <p:sldId id="1113" r:id="rId40"/>
    <p:sldId id="28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ECCE3C-5940-2A92-74C1-D8E06D532673}" name="Debbie Marrs" initials="DM" userId="S::dmarrs@humanitas.com::41df3088-ce5d-4475-af50-3bdf5f9709c2" providerId="AD"/>
  <p188:author id="{4E8B3E49-CE82-D9C9-E748-CB3E02F1713E}" name="Debbie Marrs" initials="DM" userId="S::dmarrs@HUMANITAS.COM::41df3088-ce5d-4475-af50-3bdf5f9709c2" providerId="AD"/>
  <p188:author id="{637463EE-5A4D-8322-6884-48EE9F083E73}" name="Sharon Hong" initials="SH" userId="S::shong@humanitas.com::ca840b75-e10d-411d-b812-6dfda894c073" providerId="AD"/>
  <p188:author id="{B2D6CBF0-C0DF-AA49-8D43-6FEA37D89261}" name="Sharon Hong" initials="SH" userId="S::shong@HUMANITAS.COM::ca840b75-e10d-411d-b812-6dfda894c07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shua Doohen" initials="JD" lastIdx="2" clrIdx="0">
    <p:extLst>
      <p:ext uri="{19B8F6BF-5375-455C-9EA6-DF929625EA0E}">
        <p15:presenceInfo xmlns:p15="http://schemas.microsoft.com/office/powerpoint/2012/main" userId="3be641716a02056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CEC3"/>
    <a:srgbClr val="D7D4CB"/>
    <a:srgbClr val="32669A"/>
    <a:srgbClr val="646267"/>
    <a:srgbClr val="CFC6A5"/>
    <a:srgbClr val="B9C0C3"/>
    <a:srgbClr val="8DB9A6"/>
    <a:srgbClr val="A6C4E2"/>
    <a:srgbClr val="DFEAF5"/>
    <a:srgbClr val="E8F0F8"/>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3B4EDF-4635-4C3E-B088-66DA396E98E7}" v="6" dt="2023-09-27T00:34:15.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890" autoAdjust="0"/>
  </p:normalViewPr>
  <p:slideViewPr>
    <p:cSldViewPr snapToGrid="0">
      <p:cViewPr varScale="1">
        <p:scale>
          <a:sx n="59" d="100"/>
          <a:sy n="59" d="100"/>
        </p:scale>
        <p:origin x="24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openxmlformats.org/officeDocument/2006/relationships/customXml" Target="../customXml/item4.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48"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7C423-6720-401F-9419-E1D787572EE0}" type="datetimeFigureOut">
              <a:rPr lang="en-US" smtClean="0"/>
              <a:t>12/9/2024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AE796-97CE-4335-9D88-5F0EBDF33482}" type="slidenum">
              <a:rPr lang="en-US" smtClean="0"/>
              <a:t>‹#›</a:t>
            </a:fld>
            <a:endParaRPr lang="en-US"/>
          </a:p>
        </p:txBody>
      </p:sp>
    </p:spTree>
    <p:extLst>
      <p:ext uri="{BB962C8B-B14F-4D97-AF65-F5344CB8AC3E}">
        <p14:creationId xmlns:p14="http://schemas.microsoft.com/office/powerpoint/2010/main" val="232825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Welcome to Disability Coordinator Orientation – Part 1b webinar, Disability Accommodation – Process. This webinar along with </a:t>
            </a:r>
            <a:r>
              <a:rPr lang="en-US" sz="1800" b="0" i="0" u="none" strike="noStrike">
                <a:solidFill>
                  <a:srgbClr val="000000"/>
                </a:solidFill>
                <a:effectLst/>
                <a:latin typeface="Calibri" panose="020F0502020204030204" pitchFamily="34" charset="0"/>
              </a:rPr>
              <a:t>part 1a </a:t>
            </a:r>
            <a:r>
              <a:rPr lang="en-US" sz="1800" b="0" i="0" u="none" strike="noStrike" dirty="0">
                <a:solidFill>
                  <a:srgbClr val="000000"/>
                </a:solidFill>
                <a:effectLst/>
                <a:latin typeface="Calibri" panose="020F0502020204030204" pitchFamily="34" charset="0"/>
              </a:rPr>
              <a:t>which was conducted earlier this week are overviews of the requirements contained within PRH Form 2-03, </a:t>
            </a:r>
            <a:r>
              <a:rPr lang="en-US" sz="1800" b="1" i="0" u="none" strike="noStrike" baseline="0" dirty="0">
                <a:solidFill>
                  <a:srgbClr val="000000"/>
                </a:solidFill>
                <a:latin typeface="Times New Roman" panose="02020603050405020304" pitchFamily="18" charset="0"/>
              </a:rPr>
              <a:t>PROCEDURES FOR PROVIDING REASONABLE ACCOMMODATION, REASONABLE MODIFICATIONS IN POLICIES, PRACTICES, OR PROCEDURES, AND AUXILIARY AIDS AND SERVICES FOR PARTICIPATION IN THE JOB CORPS PROGRAM.</a:t>
            </a:r>
            <a:endParaRPr lang="en-US" sz="1800" b="0" i="0" dirty="0">
              <a:solidFill>
                <a:srgbClr val="444444"/>
              </a:solidFill>
              <a:effectLst/>
              <a:latin typeface="Calibri" panose="020F0502020204030204" pitchFamily="34" charset="0"/>
            </a:endParaRPr>
          </a:p>
          <a:p>
            <a:pPr algn="l" rtl="0" fontAlgn="base"/>
            <a:r>
              <a:rPr lang="en-US" sz="1800" b="0" i="0" dirty="0">
                <a:solidFill>
                  <a:srgbClr val="444444"/>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237AE796-97CE-4335-9D88-5F0EBDF33482}" type="slidenum">
              <a:rPr lang="en-US" smtClean="0"/>
              <a:t>1</a:t>
            </a:fld>
            <a:endParaRPr lang="en-US"/>
          </a:p>
        </p:txBody>
      </p:sp>
    </p:spTree>
    <p:extLst>
      <p:ext uri="{BB962C8B-B14F-4D97-AF65-F5344CB8AC3E}">
        <p14:creationId xmlns:p14="http://schemas.microsoft.com/office/powerpoint/2010/main" val="217759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new RA/RM/AAS Request and DCC Contact Form has two primary parts:</a:t>
            </a:r>
          </a:p>
          <a:p>
            <a:endParaRPr lang="en-US"/>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t>Part 1 - </a:t>
            </a:r>
            <a:r>
              <a:rPr lang="en-US" altLang="ko-KR" sz="1200">
                <a:solidFill>
                  <a:schemeClr val="tx2">
                    <a:lumMod val="75000"/>
                    <a:lumOff val="25000"/>
                  </a:schemeClr>
                </a:solidFill>
                <a:ea typeface="맑은 고딕"/>
              </a:rPr>
              <a:t>Completed by the applicant or student if </a:t>
            </a:r>
            <a:r>
              <a:rPr lang="en-US" altLang="ko-KR" sz="1200" b="1" u="sng">
                <a:solidFill>
                  <a:srgbClr val="92D050"/>
                </a:solidFill>
                <a:ea typeface="맑은 고딕"/>
              </a:rPr>
              <a:t>requesting</a:t>
            </a:r>
            <a:r>
              <a:rPr lang="en-US" altLang="ko-KR" sz="1200">
                <a:solidFill>
                  <a:srgbClr val="92D050"/>
                </a:solidFill>
                <a:ea typeface="맑은 고딕"/>
              </a:rPr>
              <a:t> </a:t>
            </a:r>
            <a:r>
              <a:rPr lang="en-US" altLang="ko-KR" sz="1200">
                <a:solidFill>
                  <a:schemeClr val="tx2">
                    <a:lumMod val="75000"/>
                    <a:lumOff val="25000"/>
                  </a:schemeClr>
                </a:solidFill>
                <a:ea typeface="맑은 고딕"/>
              </a:rPr>
              <a:t>RA/RM/AAS or if the individual would like to speak with a center Disability Coordinator.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ko-KR" sz="1200">
              <a:solidFill>
                <a:schemeClr val="tx2">
                  <a:lumMod val="75000"/>
                  <a:lumOff val="25000"/>
                </a:schemeClr>
              </a:solidFill>
              <a:ea typeface="맑은 고딕"/>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a:solidFill>
                  <a:schemeClr val="tx2">
                    <a:lumMod val="75000"/>
                    <a:lumOff val="25000"/>
                  </a:schemeClr>
                </a:solidFill>
                <a:ea typeface="맑은 고딕"/>
              </a:rPr>
              <a:t>Part 2 – Part 2 is broken down into two sections: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ko-KR" sz="1200">
              <a:solidFill>
                <a:schemeClr val="tx2">
                  <a:lumMod val="75000"/>
                  <a:lumOff val="25000"/>
                </a:schemeClr>
              </a:solidFill>
              <a:ea typeface="맑은 고딕"/>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a:solidFill>
                  <a:schemeClr val="tx2">
                    <a:lumMod val="75000"/>
                    <a:lumOff val="25000"/>
                  </a:schemeClr>
                </a:solidFill>
                <a:ea typeface="맑은 고딕"/>
              </a:rPr>
              <a:t>Part 2A is completed by the DC to </a:t>
            </a:r>
            <a:r>
              <a:rPr lang="en-US" altLang="ko-KR" sz="1200" b="1" u="sng">
                <a:solidFill>
                  <a:srgbClr val="92D050"/>
                </a:solidFill>
                <a:ea typeface="맑은 고딕"/>
              </a:rPr>
              <a:t>document</a:t>
            </a:r>
            <a:r>
              <a:rPr lang="en-US" altLang="ko-KR" sz="1200" b="1">
                <a:solidFill>
                  <a:srgbClr val="92D050"/>
                </a:solidFill>
                <a:ea typeface="맑은 고딕"/>
              </a:rPr>
              <a:t> </a:t>
            </a:r>
            <a:r>
              <a:rPr lang="en-US" altLang="ko-KR" sz="1200">
                <a:solidFill>
                  <a:schemeClr val="tx2">
                    <a:lumMod val="75000"/>
                    <a:lumOff val="25000"/>
                  </a:schemeClr>
                </a:solidFill>
                <a:ea typeface="맑은 고딕"/>
              </a:rPr>
              <a:t>contact with an applicant or student who has </a:t>
            </a:r>
            <a:r>
              <a:rPr lang="en-US" altLang="ko-KR" sz="1200" b="1" u="sng">
                <a:solidFill>
                  <a:srgbClr val="92D050"/>
                </a:solidFill>
                <a:ea typeface="맑은 고딕"/>
              </a:rPr>
              <a:t>requested</a:t>
            </a:r>
            <a:r>
              <a:rPr lang="en-US" altLang="ko-KR" sz="1200">
                <a:solidFill>
                  <a:schemeClr val="tx2">
                    <a:lumMod val="75000"/>
                    <a:lumOff val="25000"/>
                  </a:schemeClr>
                </a:solidFill>
                <a:ea typeface="맑은 고딕"/>
              </a:rPr>
              <a:t> accommodations (Part 1).</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ko-KR" sz="1200">
              <a:solidFill>
                <a:schemeClr val="tx2">
                  <a:lumMod val="75000"/>
                  <a:lumOff val="25000"/>
                </a:schemeClr>
              </a:solidFill>
              <a:ea typeface="맑은 고딕"/>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ltLang="ko-KR" sz="1200">
                <a:solidFill>
                  <a:schemeClr val="tx2">
                    <a:lumMod val="75000"/>
                    <a:lumOff val="25000"/>
                  </a:schemeClr>
                </a:solidFill>
                <a:ea typeface="맑은 고딕"/>
              </a:rPr>
              <a:t>Part 2B is completed by the DC to </a:t>
            </a:r>
            <a:r>
              <a:rPr lang="en-US" altLang="ko-KR" sz="1200" b="1" u="sng">
                <a:solidFill>
                  <a:srgbClr val="92D050"/>
                </a:solidFill>
                <a:ea typeface="맑은 고딕"/>
              </a:rPr>
              <a:t>document</a:t>
            </a:r>
            <a:r>
              <a:rPr lang="en-US" altLang="ko-KR" sz="1200" b="1" u="sng">
                <a:solidFill>
                  <a:schemeClr val="accent6">
                    <a:lumMod val="75000"/>
                  </a:schemeClr>
                </a:solidFill>
                <a:ea typeface="맑은 고딕"/>
              </a:rPr>
              <a:t> </a:t>
            </a:r>
            <a:r>
              <a:rPr lang="en-US" altLang="ko-KR" sz="1200">
                <a:solidFill>
                  <a:schemeClr val="tx2">
                    <a:lumMod val="75000"/>
                    <a:lumOff val="25000"/>
                  </a:schemeClr>
                </a:solidFill>
                <a:ea typeface="맑은 고딕"/>
              </a:rPr>
              <a:t>contact with an applicant or student who has disclosed a disability via the 653, documentation of a disability, or via any other communication method but made no formal disability accommodation request.</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ko-KR" sz="1200">
              <a:solidFill>
                <a:schemeClr val="tx2">
                  <a:lumMod val="75000"/>
                  <a:lumOff val="25000"/>
                </a:schemeClr>
              </a:solidFill>
              <a:ea typeface="맑은 고딕"/>
            </a:endParaRPr>
          </a:p>
          <a:p>
            <a:endParaRPr lang="en-US" sz="1600"/>
          </a:p>
          <a:p>
            <a:pPr marL="171450" indent="-171450">
              <a:buFont typeface="Wingdings" panose="05000000000000000000" pitchFamily="2" charset="2"/>
              <a:buChar char="§"/>
            </a:pPr>
            <a:endParaRPr lang="en-US"/>
          </a:p>
        </p:txBody>
      </p:sp>
      <p:sp>
        <p:nvSpPr>
          <p:cNvPr id="4" name="Slide Number Placeholder 3"/>
          <p:cNvSpPr>
            <a:spLocks noGrp="1"/>
          </p:cNvSpPr>
          <p:nvPr>
            <p:ph type="sldNum" sz="quarter" idx="5"/>
          </p:nvPr>
        </p:nvSpPr>
        <p:spPr/>
        <p:txBody>
          <a:bodyPr/>
          <a:lstStyle/>
          <a:p>
            <a:fld id="{B0BF916D-B069-4C7E-A665-C16893B8024A}" type="slidenum">
              <a:rPr lang="en-US" smtClean="0"/>
              <a:t>10</a:t>
            </a:fld>
            <a:endParaRPr lang="en-US"/>
          </a:p>
        </p:txBody>
      </p:sp>
    </p:spTree>
    <p:extLst>
      <p:ext uri="{BB962C8B-B14F-4D97-AF65-F5344CB8AC3E}">
        <p14:creationId xmlns:p14="http://schemas.microsoft.com/office/powerpoint/2010/main" val="3534624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Part 1: RA/RM/AAS Request</a:t>
            </a:r>
          </a:p>
          <a:p>
            <a:endParaRPr lang="en-US"/>
          </a:p>
          <a:p>
            <a:r>
              <a:rPr lang="en-US"/>
              <a:t>The applicant or student has made a request for RA/RM/AAS to participate in the Job Corps program. </a:t>
            </a:r>
          </a:p>
          <a:p>
            <a:endParaRPr lang="en-US"/>
          </a:p>
          <a:p>
            <a:r>
              <a:rPr lang="en-US"/>
              <a:t>Part 1 is very similar to the former Reasonable Accommodation Request Form (RARF) and so this part may look familiar to you. Look at the yellow highlight at the top of the graphic (completed by applicant/student). Staff may assist an applicant or student with completion of the form if necessary.</a:t>
            </a:r>
          </a:p>
          <a:p>
            <a:endParaRPr lang="en-US"/>
          </a:p>
          <a:p>
            <a:r>
              <a:rPr lang="en-US"/>
              <a:t>Next to the first checkbox, the applicant or student is asked to check the box if they are requesting RA/RM/AAS and to list EACH specific accommodation they are requesting. It is important that individuals do not state “see IEP” as that does not document the specific requests of the individual. Remember that IEPs generally serve as documentation of a disability in Job Corps. In other words, the center is not implementing an applicant’s/student’s previous school IEP but using it as documentation of the disability and as a historical reference for the types of accommodations received in the past. This is helpful especially when considering and approving standardized testing accommodations. So, what does this mean?</a:t>
            </a:r>
          </a:p>
          <a:p>
            <a:endParaRPr lang="en-US"/>
          </a:p>
          <a:p>
            <a:r>
              <a:rPr lang="en-US"/>
              <a:t>If the applicant or student wants accommodations they previously had in school, they must list them in the bulleted list and not just state to “see IEP.” This will make clear the specific accommodations that are being requested.</a:t>
            </a:r>
          </a:p>
          <a:p>
            <a:endParaRPr lang="en-US"/>
          </a:p>
          <a:p>
            <a:r>
              <a:rPr lang="en-US"/>
              <a:t>If the applicant or student checks the second box, the one that states “I think I may need RA/RM/AAS…,” then the DC must contact the individual to discuss AND document accommodation requests/needs.</a:t>
            </a:r>
          </a:p>
          <a:p>
            <a:endParaRPr lang="en-US"/>
          </a:p>
          <a:p>
            <a:endParaRPr lang="en-US"/>
          </a:p>
        </p:txBody>
      </p:sp>
      <p:sp>
        <p:nvSpPr>
          <p:cNvPr id="4" name="Slide Number Placeholder 3"/>
          <p:cNvSpPr>
            <a:spLocks noGrp="1"/>
          </p:cNvSpPr>
          <p:nvPr>
            <p:ph type="sldNum" sz="quarter" idx="5"/>
          </p:nvPr>
        </p:nvSpPr>
        <p:spPr/>
        <p:txBody>
          <a:bodyPr/>
          <a:lstStyle/>
          <a:p>
            <a:fld id="{A41819E8-FB85-47FB-9C9F-07B8549CD50D}" type="slidenum">
              <a:rPr lang="en-US" smtClean="0"/>
              <a:t>11</a:t>
            </a:fld>
            <a:endParaRPr lang="en-US"/>
          </a:p>
        </p:txBody>
      </p:sp>
    </p:spTree>
    <p:extLst>
      <p:ext uri="{BB962C8B-B14F-4D97-AF65-F5344CB8AC3E}">
        <p14:creationId xmlns:p14="http://schemas.microsoft.com/office/powerpoint/2010/main" val="2191506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let’s review Part 2 of the form which is the Disability Coordinator Contact - documentation of the contact with the applicant or student.</a:t>
            </a:r>
          </a:p>
          <a:p>
            <a:endParaRPr lang="en-US"/>
          </a:p>
          <a:p>
            <a:r>
              <a:rPr lang="en-US" b="1"/>
              <a:t>Who Completes Part 2?</a:t>
            </a:r>
          </a:p>
          <a:p>
            <a:r>
              <a:rPr lang="en-US" b="0"/>
              <a:t>As we started at the beginning of the training, Part 2 is completed by the DC.</a:t>
            </a:r>
          </a:p>
          <a:p>
            <a:endParaRPr lang="en-US" b="0"/>
          </a:p>
          <a:p>
            <a:r>
              <a:rPr lang="en-US" b="1"/>
              <a:t>Why is Part 2 Required?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a:solidFill>
                  <a:schemeClr val="tx1"/>
                </a:solidFill>
              </a:rPr>
              <a:t>A Disability Coordinator </a:t>
            </a:r>
            <a:r>
              <a:rPr lang="en-US" altLang="ko-KR" b="1">
                <a:solidFill>
                  <a:schemeClr val="accent6"/>
                </a:solidFill>
              </a:rPr>
              <a:t>must contact </a:t>
            </a:r>
            <a:r>
              <a:rPr lang="en-US" altLang="ko-KR">
                <a:solidFill>
                  <a:schemeClr val="tx1"/>
                </a:solidFill>
              </a:rPr>
              <a:t>an applicant/student to discuss potential disability accommodation (DA) needs if the applicant requests DA and/or discloses a disability. </a:t>
            </a:r>
            <a:endParaRPr lang="ko-KR" altLang="en-US"/>
          </a:p>
          <a:p>
            <a:endParaRPr lang="en-US" b="0"/>
          </a:p>
          <a:p>
            <a:r>
              <a:rPr lang="en-US" b="0"/>
              <a:t>Again, Part 2 is broken into 2 subparts:</a:t>
            </a:r>
          </a:p>
          <a:p>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Part 2A  </a:t>
            </a:r>
            <a:r>
              <a:rPr lang="en-US" b="0"/>
              <a:t>which documents the DC’s contact with the </a:t>
            </a:r>
            <a:r>
              <a:rPr lang="en-US" altLang="ko-KR"/>
              <a:t>applicant/student to discuss potential DA needs if the applicant </a:t>
            </a:r>
            <a:r>
              <a:rPr lang="en-US" altLang="ko-KR" b="1" u="sng">
                <a:solidFill>
                  <a:schemeClr val="accent6"/>
                </a:solidFill>
              </a:rPr>
              <a:t>requests</a:t>
            </a:r>
            <a:r>
              <a:rPr lang="en-US" altLang="ko-KR"/>
              <a:t> DA or indicates they “may” need 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a:t>Part 2B which documents the DC’s contact with the applicant/student to discuss potential DA needs if the applicant/student </a:t>
            </a:r>
            <a:r>
              <a:rPr lang="en-US" altLang="ko-KR" b="1"/>
              <a:t>did not make a formal DA request </a:t>
            </a:r>
            <a:r>
              <a:rPr lang="en-US" altLang="ko-KR"/>
              <a:t>but </a:t>
            </a:r>
            <a:r>
              <a:rPr lang="en-US" altLang="ko-KR" b="1" u="sng">
                <a:solidFill>
                  <a:schemeClr val="accent6"/>
                </a:solidFill>
              </a:rPr>
              <a:t>instead disclosed their disability via the 653, documentation of disability, or via any other communication method</a:t>
            </a:r>
            <a:r>
              <a:rPr lang="en-US" altLang="ko-K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is a detailed set of PowerPoint slides on the completion of both sections of this form which can be found on the Job Corps Disability Website. </a:t>
            </a:r>
            <a:endParaRPr lang="ko-KR" altLang="en-US"/>
          </a:p>
          <a:p>
            <a:endParaRPr lang="en-US" b="0"/>
          </a:p>
        </p:txBody>
      </p:sp>
      <p:sp>
        <p:nvSpPr>
          <p:cNvPr id="4" name="Slide Number Placeholder 3"/>
          <p:cNvSpPr>
            <a:spLocks noGrp="1"/>
          </p:cNvSpPr>
          <p:nvPr>
            <p:ph type="sldNum" sz="quarter" idx="5"/>
          </p:nvPr>
        </p:nvSpPr>
        <p:spPr/>
        <p:txBody>
          <a:bodyPr/>
          <a:lstStyle/>
          <a:p>
            <a:fld id="{A41819E8-FB85-47FB-9C9F-07B8549CD50D}" type="slidenum">
              <a:rPr lang="en-US" smtClean="0"/>
              <a:t>12</a:t>
            </a:fld>
            <a:endParaRPr lang="en-US"/>
          </a:p>
        </p:txBody>
      </p:sp>
    </p:spTree>
    <p:extLst>
      <p:ext uri="{BB962C8B-B14F-4D97-AF65-F5344CB8AC3E}">
        <p14:creationId xmlns:p14="http://schemas.microsoft.com/office/powerpoint/2010/main" val="3371402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If the applicant/student declines an accommodation plan, it </a:t>
            </a:r>
            <a:r>
              <a:rPr lang="en-GB" sz="1200" b="1" u="sng">
                <a:latin typeface="+mn-lt"/>
              </a:rPr>
              <a:t>must be documented </a:t>
            </a:r>
            <a:r>
              <a:rPr lang="en-GB" sz="1200">
                <a:latin typeface="+mn-lt"/>
              </a:rPr>
              <a:t>on the RA/RM/AAS Request and DCC Form. Look at the screenshot to the section that is highlighted in yellow and in pink. The yellow highlighted area must always be completed as it is verification that an interactive process took place. Then based upon the outcome of that conversation, one of the next 3 boxes would be checked. In this instance, since we are talking about declining accommodations, the third box (in pink) would be checked.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When a student declines an accommodation plan, they should be instructed to contact a DC if they decide accommodations are necessary later.</a:t>
            </a: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n-lt"/>
              </a:rPr>
              <a:t>If there is a circumstance where the applicant/student and the center cannot agree to an accommodation plan or specific accommodations (i.e., meaning accommodations requested by the applicant/student), then contact your Regional Disability Coordinator to discuss! A reasonableness review may be required, and you will need assistance in navigating through that process.</a:t>
            </a:r>
            <a:endParaRPr lang="en-US" sz="1200">
              <a:latin typeface="+mn-lt"/>
            </a:endParaRPr>
          </a:p>
          <a:p>
            <a:endParaRPr lang="en-US" sz="1200"/>
          </a:p>
          <a:p>
            <a:r>
              <a:rPr lang="en-US" sz="1200"/>
              <a:t>If the applicant/student declines an accommodation plan, then the student can sign the Request/Documentation of Disability Coordinator Contact form when they arrive on center.</a:t>
            </a:r>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13</a:t>
            </a:fld>
            <a:endParaRPr lang="en-US"/>
          </a:p>
        </p:txBody>
      </p:sp>
    </p:spTree>
    <p:extLst>
      <p:ext uri="{BB962C8B-B14F-4D97-AF65-F5344CB8AC3E}">
        <p14:creationId xmlns:p14="http://schemas.microsoft.com/office/powerpoint/2010/main" val="1548758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a:solidFill>
                  <a:srgbClr val="32669A"/>
                </a:solidFill>
                <a:ea typeface="맑은 고딕" panose="020B0503020000020004" pitchFamily="50" charset="-127"/>
              </a:rPr>
              <a:t>Storage of the RA/RM/AAS Request/ DCC Form and Related Documentation</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First</a:t>
            </a:r>
            <a:r>
              <a:rPr lang="en-US"/>
              <a:t>, </a:t>
            </a:r>
            <a:r>
              <a:rPr lang="en-US" altLang="ko-KR" sz="1200">
                <a:solidFill>
                  <a:schemeClr val="tx2">
                    <a:lumMod val="75000"/>
                    <a:lumOff val="25000"/>
                  </a:schemeClr>
                </a:solidFill>
                <a:ea typeface="맑은 고딕" panose="020B0503020000020004" pitchFamily="50" charset="-127"/>
              </a:rPr>
              <a:t>Upload </a:t>
            </a:r>
            <a:r>
              <a:rPr lang="en-US" altLang="ko-KR" sz="1200" b="1">
                <a:solidFill>
                  <a:schemeClr val="accent6"/>
                </a:solidFill>
                <a:ea typeface="맑은 고딕" panose="020B0503020000020004" pitchFamily="50" charset="-127"/>
              </a:rPr>
              <a:t>RA/RM/AAS Request and Disability Coordinator Contact Form </a:t>
            </a:r>
            <a:r>
              <a:rPr lang="en-US" altLang="ko-KR" sz="1200">
                <a:solidFill>
                  <a:schemeClr val="tx2">
                    <a:lumMod val="75000"/>
                    <a:lumOff val="25000"/>
                  </a:schemeClr>
                </a:solidFill>
                <a:ea typeface="맑은 고딕" panose="020B0503020000020004" pitchFamily="50" charset="-127"/>
              </a:rPr>
              <a:t>to the Wellness and Accommodation E-Folders in CIS (e.g., Disability E-Folder).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a:solidFill>
                <a:schemeClr val="tx2">
                  <a:lumMod val="75000"/>
                  <a:lumOff val="25000"/>
                </a:schemeClr>
              </a:solidFill>
              <a:ea typeface="맑은 고딕" panose="020B0503020000020004" pitchFamily="50"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a:solidFill>
                  <a:schemeClr val="tx2">
                    <a:lumMod val="75000"/>
                    <a:lumOff val="25000"/>
                  </a:schemeClr>
                </a:solidFill>
                <a:ea typeface="맑은 고딕" panose="020B0503020000020004" pitchFamily="50" charset="-127"/>
              </a:rPr>
              <a:t>If an accommodation plan is developed, </a:t>
            </a:r>
            <a:r>
              <a:rPr lang="en-US" altLang="ko-KR" sz="1200" b="1">
                <a:solidFill>
                  <a:schemeClr val="tx2">
                    <a:lumMod val="75000"/>
                    <a:lumOff val="25000"/>
                  </a:schemeClr>
                </a:solidFill>
                <a:ea typeface="맑은 고딕" panose="020B0503020000020004" pitchFamily="50" charset="-127"/>
              </a:rPr>
              <a:t>then</a:t>
            </a:r>
            <a:r>
              <a:rPr lang="en-US" altLang="ko-KR" sz="1200">
                <a:solidFill>
                  <a:schemeClr val="tx2">
                    <a:lumMod val="75000"/>
                    <a:lumOff val="25000"/>
                  </a:schemeClr>
                </a:solidFill>
                <a:ea typeface="맑은 고딕" panose="020B0503020000020004" pitchFamily="50" charset="-127"/>
              </a:rPr>
              <a:t> ensure that the notes in the Accommodation Plan Notes section of CIS are 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a:solidFill>
                <a:schemeClr val="tx2">
                  <a:lumMod val="75000"/>
                  <a:lumOff val="25000"/>
                </a:schemeClr>
              </a:solidFill>
              <a:ea typeface="맑은 고딕" panose="020B0503020000020004" pitchFamily="50"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b="1">
                <a:solidFill>
                  <a:schemeClr val="tx2">
                    <a:lumMod val="75000"/>
                    <a:lumOff val="25000"/>
                  </a:schemeClr>
                </a:solidFill>
                <a:ea typeface="맑은 고딕" panose="020B0503020000020004" pitchFamily="50" charset="-127"/>
              </a:rPr>
              <a:t>Finally</a:t>
            </a:r>
            <a:r>
              <a:rPr lang="en-US" altLang="ko-KR" sz="1200">
                <a:solidFill>
                  <a:schemeClr val="tx2">
                    <a:lumMod val="75000"/>
                    <a:lumOff val="25000"/>
                  </a:schemeClr>
                </a:solidFill>
                <a:ea typeface="맑은 고딕" panose="020B0503020000020004" pitchFamily="50" charset="-127"/>
              </a:rPr>
              <a:t>, store a hard copy of the form either in the Accommodation File if there is an active accommodation plan or in the Disability No Accommodation File if the individual declines accommodations. </a:t>
            </a:r>
          </a:p>
          <a:p>
            <a:endParaRPr lang="en-US"/>
          </a:p>
        </p:txBody>
      </p:sp>
      <p:sp>
        <p:nvSpPr>
          <p:cNvPr id="4" name="Slide Number Placeholder 3"/>
          <p:cNvSpPr>
            <a:spLocks noGrp="1"/>
          </p:cNvSpPr>
          <p:nvPr>
            <p:ph type="sldNum" sz="quarter" idx="5"/>
          </p:nvPr>
        </p:nvSpPr>
        <p:spPr/>
        <p:txBody>
          <a:bodyPr/>
          <a:lstStyle/>
          <a:p>
            <a:fld id="{A41819E8-FB85-47FB-9C9F-07B8549CD50D}" type="slidenum">
              <a:rPr lang="en-US" smtClean="0"/>
              <a:t>14</a:t>
            </a:fld>
            <a:endParaRPr lang="en-US"/>
          </a:p>
        </p:txBody>
      </p:sp>
    </p:spTree>
    <p:extLst>
      <p:ext uri="{BB962C8B-B14F-4D97-AF65-F5344CB8AC3E}">
        <p14:creationId xmlns:p14="http://schemas.microsoft.com/office/powerpoint/2010/main" val="1867231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Step 3 – Gathering Documentation – During the Application Process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chemeClr val="bg1"/>
                </a:solidFill>
                <a:effectLst/>
              </a:rPr>
              <a:t>If an applicant has disclosed a condition on the 653, Health Questionnaire, then Admissions Services (SA) must attempt to secure </a:t>
            </a:r>
            <a:r>
              <a:rPr lang="en-US" sz="1200">
                <a:solidFill>
                  <a:schemeClr val="bg1"/>
                </a:solidFill>
              </a:rPr>
              <a:t>supporting documentation.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chemeClr val="bg1"/>
                </a:solidFill>
                <a:effectLst/>
              </a:rPr>
              <a:t>Since Admissions Services staff do not have a need to know health and disability information related to center enrollment, they must not review the contents of the medical and/or educational documentation. </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Once the information has been collected, AS must upload any medical and special education/disability documentation to the Wellness and Accommodation E-Folder (e.g., Health and Disability E-Folders).</a:t>
            </a:r>
          </a:p>
          <a:p>
            <a:endParaRPr lang="en-US" b="1"/>
          </a:p>
        </p:txBody>
      </p:sp>
      <p:sp>
        <p:nvSpPr>
          <p:cNvPr id="4" name="Slide Number Placeholder 3"/>
          <p:cNvSpPr>
            <a:spLocks noGrp="1"/>
          </p:cNvSpPr>
          <p:nvPr>
            <p:ph type="sldNum" sz="quarter" idx="5"/>
          </p:nvPr>
        </p:nvSpPr>
        <p:spPr/>
        <p:txBody>
          <a:bodyPr/>
          <a:lstStyle/>
          <a:p>
            <a:fld id="{4F22E1E8-19DD-9846-964E-7494B0E7F513}" type="slidenum">
              <a:rPr lang="en-US" smtClean="0"/>
              <a:t>15</a:t>
            </a:fld>
            <a:endParaRPr lang="en-US"/>
          </a:p>
        </p:txBody>
      </p:sp>
    </p:spTree>
    <p:extLst>
      <p:ext uri="{BB962C8B-B14F-4D97-AF65-F5344CB8AC3E}">
        <p14:creationId xmlns:p14="http://schemas.microsoft.com/office/powerpoint/2010/main" val="2889769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rPr>
              <a:t>Step 3 – Gathering Documentation – After Enrollment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a:solidFill>
                  <a:schemeClr val="bg1"/>
                </a:solidFill>
                <a:effectLst/>
              </a:rPr>
              <a:t>The DC can ask the student for reasonable documentation of their disability and functional limitations unless both the disability and need for disability accommodation are obvious. However, it is very important to understand that o</a:t>
            </a:r>
            <a:r>
              <a:rPr lang="en-US" sz="1800">
                <a:latin typeface="+mn-lt"/>
              </a:rPr>
              <a:t>nly the documentation that is needed to establish that </a:t>
            </a:r>
            <a:r>
              <a:rPr lang="en-US" sz="1800" b="1">
                <a:solidFill>
                  <a:srgbClr val="0070C0"/>
                </a:solidFill>
                <a:latin typeface="+mn-lt"/>
              </a:rPr>
              <a:t>(1)</a:t>
            </a:r>
            <a:r>
              <a:rPr lang="en-US" sz="1800">
                <a:latin typeface="+mn-lt"/>
              </a:rPr>
              <a:t> the student has a disability, and </a:t>
            </a:r>
            <a:r>
              <a:rPr lang="en-US" sz="1800" b="1">
                <a:solidFill>
                  <a:srgbClr val="0070C0"/>
                </a:solidFill>
                <a:latin typeface="+mn-lt"/>
              </a:rPr>
              <a:t>(2)</a:t>
            </a:r>
            <a:r>
              <a:rPr lang="en-US" sz="1800">
                <a:latin typeface="+mn-lt"/>
              </a:rPr>
              <a:t> the disability necessitates a disability accommodation may be requested may be requested. In other words, once sufficient documentation of disability has been secured, you cannot continue requesting additional information. This does not apply to the management of health care needs and only applies to determining disability status.</a:t>
            </a:r>
          </a:p>
          <a:p>
            <a:pPr algn="l">
              <a:lnSpc>
                <a:spcPct val="114000"/>
              </a:lnSpc>
              <a:spcBef>
                <a:spcPts val="600"/>
              </a:spcBef>
            </a:pPr>
            <a:endParaRPr lang="en-US" sz="1800">
              <a:latin typeface="+mn-lt"/>
            </a:endParaRPr>
          </a:p>
          <a:p>
            <a:pPr marL="0" marR="0" lvl="0" indent="0" algn="l" defTabSz="914400" rtl="0" eaLnBrk="1" fontAlgn="auto" latinLnBrk="0" hangingPunct="1">
              <a:lnSpc>
                <a:spcPct val="114000"/>
              </a:lnSpc>
              <a:spcBef>
                <a:spcPts val="600"/>
              </a:spcBef>
              <a:spcAft>
                <a:spcPts val="0"/>
              </a:spcAft>
              <a:buClrTx/>
              <a:buSzTx/>
              <a:buFontTx/>
              <a:buNone/>
              <a:tabLst/>
              <a:defRPr/>
            </a:pPr>
            <a:r>
              <a:rPr lang="en-US" sz="1800">
                <a:latin typeface="+mn-lt"/>
              </a:rPr>
              <a:t>It is important to obtain this type of information since the disability accommodation needs of an individual with a disability will depend on the individual’s functional capacities and limitations rather than their diagnosis.</a:t>
            </a:r>
          </a:p>
          <a:p>
            <a:pPr algn="l">
              <a:lnSpc>
                <a:spcPct val="114000"/>
              </a:lnSpc>
              <a:spcBef>
                <a:spcPts val="600"/>
              </a:spcBef>
            </a:pPr>
            <a:endParaRPr lang="en-US" sz="1800">
              <a:latin typeface="+mn-lt"/>
            </a:endParaRPr>
          </a:p>
        </p:txBody>
      </p:sp>
      <p:sp>
        <p:nvSpPr>
          <p:cNvPr id="4" name="Slide Number Placeholder 3"/>
          <p:cNvSpPr>
            <a:spLocks noGrp="1"/>
          </p:cNvSpPr>
          <p:nvPr>
            <p:ph type="sldNum" sz="quarter" idx="5"/>
          </p:nvPr>
        </p:nvSpPr>
        <p:spPr/>
        <p:txBody>
          <a:bodyPr/>
          <a:lstStyle/>
          <a:p>
            <a:fld id="{4F22E1E8-19DD-9846-964E-7494B0E7F513}" type="slidenum">
              <a:rPr lang="en-US" smtClean="0"/>
              <a:t>16</a:t>
            </a:fld>
            <a:endParaRPr lang="en-US"/>
          </a:p>
        </p:txBody>
      </p:sp>
    </p:spTree>
    <p:extLst>
      <p:ext uri="{BB962C8B-B14F-4D97-AF65-F5344CB8AC3E}">
        <p14:creationId xmlns:p14="http://schemas.microsoft.com/office/powerpoint/2010/main" val="3757583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Engaging in the Interactive Process – Disability Accommodation Committee (DAC)</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chemeClr val="bg1"/>
                </a:solidFill>
                <a:effectLst/>
              </a:rPr>
              <a:t>To determine the appropriate disability accommodation, the center’s Disability Accommodation Committee (DAC), led by the center DC(s), must initiate an informal, interactive process with the individual with a disability in need of Disability Accommodation.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chemeClr val="bg1"/>
                </a:solidFill>
                <a:effectLst/>
              </a:rPr>
              <a:t>In the next few slides, we are going to discuss: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a:solidFill>
                  <a:schemeClr val="bg1"/>
                </a:solidFill>
                <a:effectLst/>
              </a:rPr>
              <a:t>When the DAC meets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a:solidFill>
                  <a:schemeClr val="bg1"/>
                </a:solidFill>
                <a:effectLst/>
              </a:rPr>
              <a:t>Members of the DAC,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a:solidFill>
                  <a:schemeClr val="bg1"/>
                </a:solidFill>
                <a:effectLst/>
              </a:rPr>
              <a:t>DAC Considerations</a:t>
            </a:r>
          </a:p>
          <a:p>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17</a:t>
            </a:fld>
            <a:endParaRPr lang="en-US"/>
          </a:p>
        </p:txBody>
      </p:sp>
    </p:spTree>
    <p:extLst>
      <p:ext uri="{BB962C8B-B14F-4D97-AF65-F5344CB8AC3E}">
        <p14:creationId xmlns:p14="http://schemas.microsoft.com/office/powerpoint/2010/main" val="1862178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a:solidFill>
                  <a:srgbClr val="000000"/>
                </a:solidFill>
                <a:latin typeface="Symbol" panose="05050102010706020507" pitchFamily="18" charset="2"/>
              </a:rPr>
              <a:t>DAC Considerations</a:t>
            </a:r>
          </a:p>
          <a:p>
            <a:pPr algn="l"/>
            <a:endParaRPr lang="en-US" sz="1800" b="0" i="0" u="none" strike="noStrike" baseline="0">
              <a:solidFill>
                <a:srgbClr val="000000"/>
              </a:solidFill>
              <a:latin typeface="Symbol" panose="05050102010706020507" pitchFamily="18" charset="2"/>
            </a:endParaRPr>
          </a:p>
          <a:p>
            <a:pPr marL="285750" indent="-285750">
              <a:buFont typeface="Arial" panose="020B0604020202020204" pitchFamily="34" charset="0"/>
              <a:buChar char="•"/>
            </a:pPr>
            <a:r>
              <a:rPr lang="en-US" sz="1800" b="0" i="0" u="none" strike="noStrike" baseline="0">
                <a:solidFill>
                  <a:srgbClr val="000000"/>
                </a:solidFill>
                <a:latin typeface="Symbol" panose="05050102010706020507" pitchFamily="18" charset="2"/>
              </a:rPr>
              <a:t>Review documentation of disability that was provided.</a:t>
            </a:r>
          </a:p>
          <a:p>
            <a:pPr marL="285750" indent="-285750">
              <a:buFont typeface="Arial" panose="020B0604020202020204" pitchFamily="34" charset="0"/>
              <a:buChar char="•"/>
            </a:pPr>
            <a:endParaRPr lang="en-US" sz="1800" b="0" i="0" u="none" strike="noStrike" baseline="0">
              <a:solidFill>
                <a:srgbClr val="000000"/>
              </a:solidFill>
              <a:latin typeface="Symbol" panose="05050102010706020507" pitchFamily="18" charset="2"/>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Review any specific disability accommodations requested by the applicant/student or by others on the applicant/student’s behalf and review whether the documentation supports the need for the types of disability accommodation.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Consider disability accommodation needs of applicants/students who disclose their disability via documentation but who have made no specific disability accommodation request. The DAC will assist in identifying disability accommodation for consideration.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Identify all the functional limitations resulting from the applicant’s/student’s disability and the potential disability accommodation that could overcome those limitations</a:t>
            </a:r>
            <a:r>
              <a:rPr lang="en-US" sz="1800" b="0" i="1" u="none" strike="noStrike" baseline="0">
                <a:solidFill>
                  <a:srgbClr val="000000"/>
                </a:solidFill>
                <a:latin typeface="Times New Roman" panose="02020603050405020304" pitchFamily="18" charset="0"/>
              </a:rPr>
              <a:t>. </a:t>
            </a:r>
          </a:p>
          <a:p>
            <a:pPr marL="285750" indent="-285750">
              <a:buFont typeface="Arial" panose="020B0604020202020204" pitchFamily="34" charset="0"/>
              <a:buChar char="•"/>
            </a:pPr>
            <a:endParaRPr lang="en-US" sz="1800" b="0" i="1" u="none" strike="noStrike" baseline="0">
              <a:solidFill>
                <a:srgbClr val="000000"/>
              </a:solidFill>
              <a:latin typeface="Times New Roman" panose="02020603050405020304" pitchFamily="18" charset="0"/>
            </a:endParaRPr>
          </a:p>
          <a:p>
            <a:pPr marL="742950" lvl="1"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Consider disability accommodations for all areas of the center, not just academics and testing (e.g., career technical, residential, common areas, transportation, etc.), in which the functional limitations of the applicant/student may impact access and participation. </a:t>
            </a:r>
          </a:p>
          <a:p>
            <a:pPr marL="742950" lvl="1" indent="-285750">
              <a:buFont typeface="Arial" panose="020B0604020202020204" pitchFamily="34" charset="0"/>
              <a:buChar char="•"/>
            </a:pPr>
            <a:endParaRPr lang="en-US" sz="1800" b="0" i="0" u="none" strike="noStrike" baseline="0">
              <a:solidFill>
                <a:srgbClr val="000000"/>
              </a:solidFill>
              <a:latin typeface="Courier New" panose="02070309020205020404" pitchFamily="49" charset="0"/>
            </a:endParaRPr>
          </a:p>
          <a:p>
            <a:pPr marL="742950" lvl="1" indent="-285750">
              <a:buFont typeface="Arial" panose="020B0604020202020204" pitchFamily="34" charset="0"/>
              <a:buChar char="•"/>
            </a:pPr>
            <a:r>
              <a:rPr lang="en-US" sz="1800" b="0" i="0" u="none" strike="noStrike" baseline="0">
                <a:solidFill>
                  <a:srgbClr val="000000"/>
                </a:solidFill>
                <a:latin typeface="Courier New" panose="02070309020205020404" pitchFamily="49" charset="0"/>
              </a:rPr>
              <a:t>Disability accommodations </a:t>
            </a:r>
            <a:r>
              <a:rPr lang="en-US" sz="1800" b="0" i="0" u="none" strike="noStrike" baseline="0">
                <a:solidFill>
                  <a:srgbClr val="000000"/>
                </a:solidFill>
                <a:latin typeface="Times New Roman" panose="02020603050405020304" pitchFamily="18" charset="0"/>
              </a:rPr>
              <a:t>afforded to an applicant or student must be relevant to that individual’s impairment and functional limitations resulting from the impairment. For example, a student who has diabetes and who has been granted disability accommodation that include schedule adjustments and frequent breaks would not be entitled to the use of a calculator on the TABE unless there was also a corresponding disability in math calculations.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Document any declinations (e.g. decline or refusal) of disability accommodation including alternative but equally effective disability accommodation by the applicant/student in the CIS Accommodation Notes tab.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Identify the center staff responsible for ensuring approved disability accommodations are provided and the date by which the disability accommodation will be in place. Approved disability accommodation for applicants must be in place by the scheduled arrival date of the applicant.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Determine if there is a cost associated with providing the disability accommodation. If there are concerns about the center’s ability to provide the accommodation, contact your Regional Disability Coordinator for assistance.</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Develop an accommodation plan. </a:t>
            </a:r>
          </a:p>
        </p:txBody>
      </p:sp>
      <p:sp>
        <p:nvSpPr>
          <p:cNvPr id="4" name="Slide Number Placeholder 3"/>
          <p:cNvSpPr>
            <a:spLocks noGrp="1"/>
          </p:cNvSpPr>
          <p:nvPr>
            <p:ph type="sldNum" sz="quarter" idx="5"/>
          </p:nvPr>
        </p:nvSpPr>
        <p:spPr/>
        <p:txBody>
          <a:bodyPr/>
          <a:lstStyle/>
          <a:p>
            <a:fld id="{237AE796-97CE-4335-9D88-5F0EBDF33482}" type="slidenum">
              <a:rPr lang="en-US" smtClean="0"/>
              <a:t>18</a:t>
            </a:fld>
            <a:endParaRPr lang="en-US"/>
          </a:p>
        </p:txBody>
      </p:sp>
    </p:spTree>
    <p:extLst>
      <p:ext uri="{BB962C8B-B14F-4D97-AF65-F5344CB8AC3E}">
        <p14:creationId xmlns:p14="http://schemas.microsoft.com/office/powerpoint/2010/main" val="8897388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300" b="1"/>
              <a:t>Developing an Accommodation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400" b="1">
                <a:solidFill>
                  <a:schemeClr val="bg1"/>
                </a:solidFill>
              </a:rPr>
              <a:t>So what is our focus?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400" b="0">
                <a:solidFill>
                  <a:schemeClr val="bg1"/>
                </a:solidFill>
              </a:rPr>
              <a:t>Our focus should be on the disability accommodation that is needed to remove barriers to participation in the program or enable the individual to participate equally to those without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1400" b="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400" b="1">
                <a:solidFill>
                  <a:schemeClr val="bg1"/>
                </a:solidFill>
              </a:rPr>
              <a:t>Review Functional Limitations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400" b="0">
                <a:solidFill>
                  <a:schemeClr val="bg1"/>
                </a:solidFill>
              </a:rPr>
              <a:t>R</a:t>
            </a:r>
            <a:r>
              <a:rPr kumimoji="1" lang="en-US" altLang="ko-Kore-KR" sz="1400"/>
              <a:t>eview the documentation to determine </a:t>
            </a:r>
            <a:r>
              <a:rPr kumimoji="1" lang="en-US" altLang="ko-Kore-KR" sz="2000"/>
              <a:t>the functional limitations the individual may have as a result of the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200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2000" b="1"/>
              <a:t>Barrier Removal and Using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3200"/>
              <a:t>Determine barriers to the program, if any, and accommodations needed to alleviate barriers. Use your resources to assist in this process if necessary (i.e., expertise of your CMHC, Vocational Rehabilitation, the Job Accommodation Network,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200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2000" b="1"/>
              <a:t>Developing the 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2000" b="0"/>
              <a:t>Ensure that the disability accommodations identified, requested and ultimately agreed upon are </a:t>
            </a:r>
            <a:r>
              <a:rPr kumimoji="1" lang="en-US" altLang="ko-Kore-KR" sz="1400" b="0"/>
              <a:t>relevant to the functional limitations or manifestations of the disability. As we discussed earlier, the program would not grant the use of a calculator to a person who has a reading disability but no math disability.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1400" b="1">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400" b="1">
                <a:solidFill>
                  <a:schemeClr val="bg1"/>
                </a:solidFill>
              </a:rPr>
              <a:t>Reminder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400" b="0">
                <a:solidFill>
                  <a:schemeClr val="bg1"/>
                </a:solidFill>
              </a:rPr>
              <a:t>The center may not deny accommodations at the center level. If there are concerns about the reasonableness of the accommodation, FIRST offer alternative accommodations that are reasonable. For example, if the person requested a private room, you might first offer room dividers, reduced #’s of roommates, white noise devices, noise cancelling headsets, private space for short periods of down time, etc.). If the individual is still requesting a private room, contact your Regional Disability Coordinator for assistance.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1400" b="0">
              <a:solidFill>
                <a:schemeClr val="bg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19</a:t>
            </a:fld>
            <a:endParaRPr lang="en-US"/>
          </a:p>
        </p:txBody>
      </p:sp>
    </p:spTree>
    <p:extLst>
      <p:ext uri="{BB962C8B-B14F-4D97-AF65-F5344CB8AC3E}">
        <p14:creationId xmlns:p14="http://schemas.microsoft.com/office/powerpoint/2010/main" val="30272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defRPr/>
            </a:pPr>
            <a:r>
              <a:rPr lang="en-US" sz="1800" b="0" i="0" u="none" strike="noStrike">
                <a:solidFill>
                  <a:srgbClr val="000000"/>
                </a:solidFill>
                <a:effectLst/>
                <a:latin typeface="Calibri" panose="020F0502020204030204" pitchFamily="34" charset="0"/>
              </a:rPr>
              <a:t>We have 5 primary objectives today so our goal is that by the end of this webinar, you will be able to:</a:t>
            </a:r>
            <a:r>
              <a:rPr lang="en-US" sz="1800" b="0" i="0">
                <a:solidFill>
                  <a:srgbClr val="000000"/>
                </a:solidFill>
                <a:effectLst/>
                <a:latin typeface="Calibri" panose="020F0502020204030204" pitchFamily="34" charset="0"/>
              </a:rPr>
              <a:t>​</a:t>
            </a:r>
          </a:p>
          <a:p>
            <a:pPr marL="0" indent="0">
              <a:buFont typeface="Arial,Sans-Serif"/>
              <a:buNone/>
              <a:defRPr/>
            </a:pPr>
            <a:endParaRPr lang="en-US" sz="1800" b="0" i="0">
              <a:solidFill>
                <a:srgbClr val="000000"/>
              </a:solidFill>
              <a:effectLst/>
              <a:latin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Articulate or </a:t>
            </a: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list the disability accommodation process (DAP) steps </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outlined in Form 2-03/ required in the center’s Disability Accommodation SOP.</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Identify when and where </a:t>
            </a: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disability accommodation process information must be documented</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solidFill>
                <a:schemeClr val="bg1"/>
              </a:solidFill>
              <a:latin typeface="Calibri"/>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solidFill>
                  <a:schemeClr val="bg1"/>
                </a:solidFill>
                <a:latin typeface="Calibri"/>
                <a:ea typeface="Open Sans"/>
                <a:cs typeface="Open Sans"/>
              </a:rPr>
              <a:t>List the </a:t>
            </a:r>
            <a:r>
              <a:rPr lang="en-US" b="1">
                <a:solidFill>
                  <a:schemeClr val="bg1"/>
                </a:solidFill>
                <a:latin typeface="Calibri"/>
                <a:ea typeface="Open Sans"/>
                <a:cs typeface="Open Sans"/>
              </a:rPr>
              <a:t>basic steps for determining reasonableness </a:t>
            </a:r>
            <a:r>
              <a:rPr lang="en-US">
                <a:solidFill>
                  <a:schemeClr val="bg1"/>
                </a:solidFill>
                <a:latin typeface="Calibri"/>
                <a:ea typeface="Open Sans"/>
                <a:cs typeface="Open Sans"/>
              </a:rPr>
              <a:t>and what to do if a DA request is </a:t>
            </a:r>
            <a:r>
              <a:rPr lang="en-US" b="1">
                <a:solidFill>
                  <a:schemeClr val="bg1"/>
                </a:solidFill>
                <a:latin typeface="Calibri"/>
                <a:ea typeface="Open Sans"/>
                <a:cs typeface="Open Sans"/>
              </a:rPr>
              <a:t>potentially unreasonable</a:t>
            </a:r>
            <a:r>
              <a:rPr lang="en-US">
                <a:solidFill>
                  <a:schemeClr val="bg1"/>
                </a:solidFill>
                <a:latin typeface="Calibri"/>
                <a:ea typeface="Open Sans"/>
                <a:cs typeface="Open Sans"/>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Identify at least </a:t>
            </a:r>
            <a:r>
              <a:rPr lang="en-US" b="1">
                <a:solidFill>
                  <a:schemeClr val="bg1"/>
                </a:solidFill>
                <a:latin typeface="Calibri" panose="020F0502020204030204" pitchFamily="34" charset="0"/>
                <a:ea typeface="Open Sans" panose="020B0606030504020204" pitchFamily="34" charset="0"/>
                <a:cs typeface="Open Sans" panose="020B0606030504020204" pitchFamily="34" charset="0"/>
              </a:rPr>
              <a:t>2 disability accommodation related resources</a:t>
            </a:r>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solidFill>
                <a:schemeClr val="bg1"/>
              </a:solidFill>
              <a:latin typeface="Calibri"/>
              <a:ea typeface="Open Sans"/>
              <a:cs typeface="Open San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a:solidFill>
                <a:schemeClr val="bg1"/>
              </a:solidFill>
              <a:latin typeface="Calibri" panose="020F0502020204030204" pitchFamily="34" charset="0"/>
              <a:ea typeface="Open Sans" panose="020B0606030504020204" pitchFamily="34" charset="0"/>
              <a:cs typeface="Open Sans" panose="020B0606030504020204" pitchFamily="34" charset="0"/>
            </a:endParaRPr>
          </a:p>
          <a:p>
            <a:pPr marL="171450" indent="-171450">
              <a:buFont typeface="Wingdings" panose="05000000000000000000" pitchFamily="2" charset="2"/>
              <a:buChar char="§"/>
              <a:defRPr/>
            </a:pPr>
            <a:endParaRPr lang="en-US">
              <a:cs typeface="Calibri"/>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2</a:t>
            </a:fld>
            <a:endParaRPr lang="en-US"/>
          </a:p>
        </p:txBody>
      </p:sp>
    </p:spTree>
    <p:extLst>
      <p:ext uri="{BB962C8B-B14F-4D97-AF65-F5344CB8AC3E}">
        <p14:creationId xmlns:p14="http://schemas.microsoft.com/office/powerpoint/2010/main" val="1645550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Times New Roman" panose="02020603050405020304" pitchFamily="18" charset="0"/>
              </a:rPr>
              <a:t>Step 5 – Determining Reasonableness – Reasonableness Reviews</a:t>
            </a:r>
          </a:p>
          <a:p>
            <a:endParaRPr lang="en-US" sz="1800" b="0" i="0" u="none" strike="noStrike" baseline="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0">
                <a:solidFill>
                  <a:schemeClr val="bg1"/>
                </a:solidFill>
                <a:effectLst/>
              </a:rPr>
              <a:t>There is no specific list of DAs that will or will not be provided. Each request for DA must be evaluated individually, and a determination made regarding whether it is reasonable.</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Reasonableness reviews include an evaluation of whether providing disability accommodation results in an undue hardship or a fundamental alteration to the program. The Center Director is responsible for the completion of the reasonableness review although the DCs may assist in the completion of this process. The form for documenting a reasonableness review is in PRH Form 2-03.</a:t>
            </a:r>
          </a:p>
          <a:p>
            <a:endParaRPr lang="en-US" sz="1800" b="0" i="0" u="none" strike="noStrike" baseline="0">
              <a:solidFill>
                <a:srgbClr val="000000"/>
              </a:solidFill>
              <a:latin typeface="Times New Roman" panose="02020603050405020304" pitchFamily="18" charset="0"/>
            </a:endParaRPr>
          </a:p>
          <a:p>
            <a:pPr algn="l"/>
            <a:r>
              <a:rPr lang="en-US" sz="1800" b="0" i="0" u="none" strike="noStrike" baseline="0">
                <a:solidFill>
                  <a:srgbClr val="000000"/>
                </a:solidFill>
                <a:latin typeface="Times New Roman" panose="02020603050405020304" pitchFamily="18" charset="0"/>
              </a:rPr>
              <a:t>If the center determines that an accommodation request is unreasonable, the reasonableness review forms are uploaded to the Disability E-Folder and the center should notify its Regional Disability Coordinator. The National Office will review the request and make a decision on whether the accommodation will be provided. </a:t>
            </a:r>
          </a:p>
          <a:p>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If the National Office determines that the request is reasonable, the accommodation must be provided.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If the National Office determines that the request is unreasonable (meaning that it would either pose an undue hardship or result in a fundamental alteration to the program), the applicant/student is provided a written statement from the National Office that includes the reason for the denial of the requested accommodation. </a:t>
            </a:r>
          </a:p>
          <a:p>
            <a:pPr algn="l"/>
            <a:endParaRPr lang="en-US" sz="1800" b="0" i="0" u="none" strike="noStrike" baseline="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22E1E8-19DD-9846-964E-7494B0E7F513}" type="slidenum">
              <a:rPr lang="en-US" smtClean="0"/>
              <a:t>20</a:t>
            </a:fld>
            <a:endParaRPr lang="en-US"/>
          </a:p>
        </p:txBody>
      </p:sp>
    </p:spTree>
    <p:extLst>
      <p:ext uri="{BB962C8B-B14F-4D97-AF65-F5344CB8AC3E}">
        <p14:creationId xmlns:p14="http://schemas.microsoft.com/office/powerpoint/2010/main" val="366188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Funding High-Cost Accommodations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a:latin typeface="+mj-lt"/>
              </a:rPr>
              <a:t>Generally, centers are responsible for any costs associated with providing RA/RM/AAS to students with disabilities.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sz="120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sz="1200">
                <a:solidFill>
                  <a:schemeClr val="bg1"/>
                </a:solidFill>
                <a:latin typeface="+mj-lt"/>
              </a:rPr>
              <a:t>In rare cases, a high-cost DA (e.g., sign language interpreter) may be needed</a:t>
            </a:r>
            <a:r>
              <a:rPr kumimoji="1" lang="en-US" altLang="ko-Kore-KR" sz="1000" b="0">
                <a:solidFill>
                  <a:schemeClr val="bg1"/>
                </a:solidFill>
                <a:latin typeface="+mj-lt"/>
              </a:rPr>
              <a:t>. If </a:t>
            </a:r>
            <a:r>
              <a:rPr kumimoji="1" lang="en-US" altLang="ko-Kore-KR" sz="1200" b="0">
                <a:solidFill>
                  <a:schemeClr val="bg1"/>
                </a:solidFill>
                <a:latin typeface="+mj-lt"/>
              </a:rPr>
              <a:t>DA costs </a:t>
            </a:r>
            <a:r>
              <a:rPr kumimoji="1" lang="en-US" altLang="ko-Kore-KR" sz="1200">
                <a:solidFill>
                  <a:schemeClr val="bg1"/>
                </a:solidFill>
                <a:latin typeface="+mj-lt"/>
              </a:rPr>
              <a:t>are more than $5,000, contact the center’s RDIC for assistance requesting National Office funding.</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21</a:t>
            </a:fld>
            <a:endParaRPr lang="en-US"/>
          </a:p>
        </p:txBody>
      </p:sp>
    </p:spTree>
    <p:extLst>
      <p:ext uri="{BB962C8B-B14F-4D97-AF65-F5344CB8AC3E}">
        <p14:creationId xmlns:p14="http://schemas.microsoft.com/office/powerpoint/2010/main" val="3846671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Step 6 – Entering the Accommodation Plan in CIS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bg1"/>
                </a:solidFill>
                <a:effectLst/>
              </a:rPr>
              <a:t>All Accommodation Plans must be entered into CIS via the Accommodation Entry plan screen.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chemeClr val="bg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bg1"/>
                </a:solidFill>
                <a:effectLst/>
                <a:latin typeface="+mn-lt"/>
              </a:rPr>
              <a:t>It might be helpful to review the training offered by </a:t>
            </a:r>
            <a:r>
              <a:rPr lang="en-US" sz="1200" dirty="0">
                <a:latin typeface="+mn-lt"/>
              </a:rPr>
              <a:t>JCDC on how to enter accommodation plans in CIS. This training is located within LMS.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algn="l">
              <a:lnSpc>
                <a:spcPct val="114000"/>
              </a:lnSpc>
              <a:spcBef>
                <a:spcPts val="600"/>
              </a:spcBef>
            </a:pPr>
            <a:r>
              <a:rPr lang="en-US" sz="1200" b="1" dirty="0">
                <a:solidFill>
                  <a:srgbClr val="C00000"/>
                </a:solidFill>
                <a:latin typeface="+mn-lt"/>
              </a:rPr>
              <a:t>Reminder! </a:t>
            </a:r>
            <a:r>
              <a:rPr lang="en-US" sz="1200">
                <a:latin typeface="+mn-lt"/>
              </a:rPr>
              <a:t>Ensure that disability data is entered for </a:t>
            </a:r>
            <a:r>
              <a:rPr lang="en-US" sz="1200" b="1" u="sng">
                <a:latin typeface="+mn-lt"/>
              </a:rPr>
              <a:t>ALL</a:t>
            </a:r>
            <a:r>
              <a:rPr lang="en-US" sz="1200">
                <a:latin typeface="+mn-lt"/>
              </a:rPr>
              <a:t> students with a disability even if they decline accommodations/do not have an accommodation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F22E1E8-19DD-9846-964E-7494B0E7F513}" type="slidenum">
              <a:rPr lang="en-US" smtClean="0"/>
              <a:t>22</a:t>
            </a:fld>
            <a:endParaRPr lang="en-US"/>
          </a:p>
        </p:txBody>
      </p:sp>
    </p:spTree>
    <p:extLst>
      <p:ext uri="{BB962C8B-B14F-4D97-AF65-F5344CB8AC3E}">
        <p14:creationId xmlns:p14="http://schemas.microsoft.com/office/powerpoint/2010/main" val="1332936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Accommodation Plan</a:t>
            </a:r>
          </a:p>
          <a:p>
            <a:endParaRPr lang="en-US" dirty="0"/>
          </a:p>
          <a:p>
            <a:r>
              <a:rPr lang="en-US" dirty="0"/>
              <a:t>Here is a screenshot of a student’s accommodation plan. This plan includes a variety of types of supports that are needed for learning and mental health related functional limitations to include assistive technology, behavioral, communication, environmental and testing.</a:t>
            </a:r>
          </a:p>
          <a:p>
            <a:endParaRPr lang="en-US" dirty="0"/>
          </a:p>
          <a:p>
            <a:r>
              <a:rPr lang="en-US" dirty="0"/>
              <a:t>The comments included in this plan do not disclose diagnoses or other unnecessary information but they do provide center staff with needed information to effectively implement accommodations. </a:t>
            </a:r>
          </a:p>
          <a:p>
            <a:endParaRPr lang="en-US" dirty="0"/>
          </a:p>
          <a:p>
            <a:r>
              <a:rPr lang="en-US" dirty="0"/>
              <a:t>Finally, look at the STAFF RESPONSIBLE column. If the responsibility is assigned to “All” staff, then that means the accommodation is to be implemented in all areas of the center when and where it is needed. For a student who has auditorily based sensory functional limitations, the student may need to wear the headphones or ear buds in the cafeteria or while in the gym where noise can be amplified in addition to during self-study or other approved times in academics or career technical.</a:t>
            </a:r>
          </a:p>
        </p:txBody>
      </p:sp>
      <p:sp>
        <p:nvSpPr>
          <p:cNvPr id="4" name="Slide Number Placeholder 3"/>
          <p:cNvSpPr>
            <a:spLocks noGrp="1"/>
          </p:cNvSpPr>
          <p:nvPr>
            <p:ph type="sldNum" sz="quarter" idx="5"/>
          </p:nvPr>
        </p:nvSpPr>
        <p:spPr/>
        <p:txBody>
          <a:bodyPr/>
          <a:lstStyle/>
          <a:p>
            <a:fld id="{237AE796-97CE-4335-9D88-5F0EBDF33482}" type="slidenum">
              <a:rPr lang="en-US" smtClean="0"/>
              <a:t>23</a:t>
            </a:fld>
            <a:endParaRPr lang="en-US"/>
          </a:p>
        </p:txBody>
      </p:sp>
    </p:spTree>
    <p:extLst>
      <p:ext uri="{BB962C8B-B14F-4D97-AF65-F5344CB8AC3E}">
        <p14:creationId xmlns:p14="http://schemas.microsoft.com/office/powerpoint/2010/main" val="4163456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Times New Roman" panose="02020603050405020304" pitchFamily="18" charset="0"/>
              </a:rPr>
              <a:t>Step 7 – Notifying Staff of the Accommodation Plan</a:t>
            </a:r>
          </a:p>
          <a:p>
            <a:endParaRPr lang="en-US" sz="1800" b="0" i="0" u="none" strike="noStrike" baseline="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rPr>
              <a:t>W</a:t>
            </a:r>
            <a:r>
              <a:rPr lang="en-US" sz="1800" i="0">
                <a:solidFill>
                  <a:schemeClr val="bg1"/>
                </a:solidFill>
                <a:effectLst/>
              </a:rPr>
              <a:t>hen APs are added or updated in CIS), but at least </a:t>
            </a:r>
            <a:r>
              <a:rPr lang="en-US" sz="1800" b="1" i="0">
                <a:solidFill>
                  <a:schemeClr val="bg1"/>
                </a:solidFill>
                <a:effectLst/>
              </a:rPr>
              <a:t>biweekly</a:t>
            </a:r>
            <a:r>
              <a:rPr lang="en-US" sz="1800" i="0">
                <a:solidFill>
                  <a:schemeClr val="bg1"/>
                </a:solidFill>
                <a:effectLst/>
              </a:rPr>
              <a:t>, a DC must e-mail staff members who interact with students a list of </a:t>
            </a:r>
            <a:r>
              <a:rPr lang="en-US" sz="1800" b="1" i="0" u="sng">
                <a:solidFill>
                  <a:schemeClr val="bg1"/>
                </a:solidFill>
                <a:effectLst/>
              </a:rPr>
              <a:t>all</a:t>
            </a:r>
            <a:r>
              <a:rPr lang="en-US" sz="1800" i="0">
                <a:solidFill>
                  <a:schemeClr val="bg1"/>
                </a:solidFill>
                <a:effectLst/>
              </a:rPr>
              <a:t> students with accommodation plans available in the CIS. </a:t>
            </a:r>
          </a:p>
          <a:p>
            <a:endParaRPr lang="en-US" sz="1800" b="0" i="0" u="none" strike="noStrike" baseline="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latin typeface="+mn-lt"/>
              </a:rPr>
              <a:t>The email list must specifically indicate any new or updated plans. For example, the DC might highlight the names of students who have either a new or an updated accommodation plan.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80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latin typeface="+mn-lt"/>
              </a:rPr>
              <a:t>Copies of the emails must be maintained by the DC and maintained in a secure location.</a:t>
            </a:r>
            <a:endParaRPr lang="en-US" sz="180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latin typeface="+mn-lt"/>
            </a:endParaRP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22E1E8-19DD-9846-964E-7494B0E7F513}" type="slidenum">
              <a:rPr lang="en-US" smtClean="0"/>
              <a:t>24</a:t>
            </a:fld>
            <a:endParaRPr lang="en-US"/>
          </a:p>
        </p:txBody>
      </p:sp>
    </p:spTree>
    <p:extLst>
      <p:ext uri="{BB962C8B-B14F-4D97-AF65-F5344CB8AC3E}">
        <p14:creationId xmlns:p14="http://schemas.microsoft.com/office/powerpoint/2010/main" val="26663339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Times New Roman" panose="02020603050405020304" pitchFamily="18" charset="0"/>
              </a:rPr>
              <a:t>Step 8 – Accessing/Implementing/Monitoring the AP</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All center staff responsible for providing accommodations must have access to the accommodation plan report in CIS.</a:t>
            </a:r>
          </a:p>
          <a:p>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Staff must access accommodation plans by using the CIS accommodation plan icon. </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Staff are responsible for providing accommodations as indicated in the accommodation plan wherever they are needed on center.</a:t>
            </a:r>
          </a:p>
          <a:p>
            <a:pPr marL="285750" indent="-285750">
              <a:buFont typeface="Arial" panose="020B0604020202020204" pitchFamily="34" charset="0"/>
              <a:buChar char="•"/>
            </a:pPr>
            <a:endParaRPr lang="en-US" sz="1800" b="0" i="0" u="none" strike="noStrike" baseline="0">
              <a:solidFill>
                <a:srgbClr val="000000"/>
              </a:solidFill>
              <a:latin typeface="Times New Roman" panose="02020603050405020304" pitchFamily="18" charset="0"/>
            </a:endParaRPr>
          </a:p>
          <a:p>
            <a:pPr marL="285750" indent="-285750">
              <a:buFont typeface="Arial" panose="020B0604020202020204" pitchFamily="34" charset="0"/>
              <a:buChar char="•"/>
            </a:pPr>
            <a:r>
              <a:rPr lang="en-US" sz="1800" b="0" i="0" u="none" strike="noStrike" baseline="0">
                <a:solidFill>
                  <a:srgbClr val="000000"/>
                </a:solidFill>
                <a:latin typeface="Times New Roman" panose="02020603050405020304" pitchFamily="18" charset="0"/>
              </a:rPr>
              <a:t>Ultimately, area managers are responsible for ensuring that accommodation plans are implemented in their areas of supervision. </a:t>
            </a:r>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25</a:t>
            </a:fld>
            <a:endParaRPr lang="en-US"/>
          </a:p>
        </p:txBody>
      </p:sp>
    </p:spTree>
    <p:extLst>
      <p:ext uri="{BB962C8B-B14F-4D97-AF65-F5344CB8AC3E}">
        <p14:creationId xmlns:p14="http://schemas.microsoft.com/office/powerpoint/2010/main" val="4281247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a:solidFill>
                  <a:srgbClr val="000000"/>
                </a:solidFill>
                <a:latin typeface="Times New Roman" panose="02020603050405020304" pitchFamily="18" charset="0"/>
              </a:rPr>
              <a:t>Effectiveness Monitoring</a:t>
            </a:r>
          </a:p>
          <a:p>
            <a:endParaRPr lang="en-US" sz="1200" b="0" i="0" u="none" strike="noStrike" baseline="0">
              <a:solidFill>
                <a:srgbClr val="000000"/>
              </a:solidFill>
              <a:latin typeface="Times New Roman" panose="02020603050405020304" pitchFamily="18" charset="0"/>
            </a:endParaRPr>
          </a:p>
          <a:p>
            <a:r>
              <a:rPr lang="en-US" sz="1200" b="0" i="0" u="none" strike="noStrike" baseline="0">
                <a:solidFill>
                  <a:srgbClr val="000000"/>
                </a:solidFill>
                <a:latin typeface="Times New Roman" panose="02020603050405020304" pitchFamily="18" charset="0"/>
              </a:rPr>
              <a:t>As the student participates in the program, new needs may be identified or accommodation adjustments may be required. </a:t>
            </a:r>
          </a:p>
          <a:p>
            <a:endParaRPr lang="en-US" sz="1200" b="0" i="0" u="none" strike="noStrike" baseline="0">
              <a:solidFill>
                <a:srgbClr val="000000"/>
              </a:solidFill>
              <a:latin typeface="Times New Roman" panose="02020603050405020304" pitchFamily="18" charset="0"/>
            </a:endParaRPr>
          </a:p>
          <a:p>
            <a:r>
              <a:rPr lang="en-US" sz="1200" b="1" i="0" u="none" strike="noStrike" baseline="0">
                <a:solidFill>
                  <a:srgbClr val="000000"/>
                </a:solidFill>
                <a:latin typeface="Times New Roman" panose="02020603050405020304" pitchFamily="18" charset="0"/>
              </a:rPr>
              <a:t>How often must effectiveness of accommodations be reviewed?</a:t>
            </a:r>
          </a:p>
          <a:p>
            <a:r>
              <a:rPr lang="en-US" sz="1200" b="0" i="0" u="none" strike="noStrike" baseline="0">
                <a:solidFill>
                  <a:srgbClr val="000000"/>
                </a:solidFill>
                <a:latin typeface="Times New Roman" panose="02020603050405020304" pitchFamily="18" charset="0"/>
              </a:rPr>
              <a:t>The effectiveness of a student’s accommodation plan must be evaluated with the student at least every 60 days throughout the student’s enrollment in Job Corps. The center may manage this process however you choose. The DC can meet with the student. The center can continue to use performance panels to monitor effectiveness and pass along the information to the DCs to enter into CIS AP Notes tab and/or to follow up with the student who may need an accommodation plan adjustment.</a:t>
            </a:r>
          </a:p>
          <a:p>
            <a:endParaRPr lang="en-US" sz="1200" b="0" i="0" u="none" strike="noStrike" baseline="0">
              <a:solidFill>
                <a:srgbClr val="000000"/>
              </a:solidFill>
              <a:latin typeface="Times New Roman" panose="02020603050405020304" pitchFamily="18" charset="0"/>
            </a:endParaRPr>
          </a:p>
          <a:p>
            <a:r>
              <a:rPr lang="en-US" sz="1200" b="1" i="0" u="none" strike="noStrike" baseline="0">
                <a:solidFill>
                  <a:srgbClr val="000000"/>
                </a:solidFill>
                <a:latin typeface="Times New Roman" panose="02020603050405020304" pitchFamily="18" charset="0"/>
              </a:rPr>
              <a:t>Documenting the Process</a:t>
            </a:r>
          </a:p>
          <a:p>
            <a:pPr algn="l">
              <a:lnSpc>
                <a:spcPct val="109000"/>
              </a:lnSpc>
              <a:spcBef>
                <a:spcPts val="600"/>
              </a:spcBef>
            </a:pPr>
            <a:r>
              <a:rPr lang="en-US" sz="1200">
                <a:solidFill>
                  <a:srgbClr val="000000"/>
                </a:solidFill>
                <a:latin typeface="Arial" panose="020B0604020202020204" pitchFamily="34" charset="0"/>
                <a:cs typeface="Mongolian Baiti" panose="03000500000000000000" pitchFamily="66" charset="0"/>
              </a:rPr>
              <a:t>Monitoring </a:t>
            </a:r>
            <a:r>
              <a:rPr lang="en-US" sz="1200" b="1" u="sng">
                <a:solidFill>
                  <a:srgbClr val="000000"/>
                </a:solidFill>
                <a:latin typeface="Arial" panose="020B0604020202020204" pitchFamily="34" charset="0"/>
                <a:cs typeface="Mongolian Baiti" panose="03000500000000000000" pitchFamily="66" charset="0"/>
              </a:rPr>
              <a:t>must</a:t>
            </a:r>
            <a:r>
              <a:rPr lang="en-US" sz="1200">
                <a:solidFill>
                  <a:srgbClr val="000000"/>
                </a:solidFill>
                <a:latin typeface="Arial" panose="020B0604020202020204" pitchFamily="34" charset="0"/>
                <a:cs typeface="Mongolian Baiti" panose="03000500000000000000" pitchFamily="66" charset="0"/>
              </a:rPr>
              <a:t> be documented in the </a:t>
            </a:r>
            <a:r>
              <a:rPr lang="en-US" sz="1200" b="1">
                <a:solidFill>
                  <a:srgbClr val="000000"/>
                </a:solidFill>
                <a:latin typeface="Arial" panose="020B0604020202020204" pitchFamily="34" charset="0"/>
                <a:cs typeface="Mongolian Baiti" panose="03000500000000000000" pitchFamily="66" charset="0"/>
              </a:rPr>
              <a:t>CIS Accommodation Notes</a:t>
            </a:r>
            <a:r>
              <a:rPr lang="en-US" sz="1200">
                <a:solidFill>
                  <a:srgbClr val="000000"/>
                </a:solidFill>
                <a:latin typeface="Arial" panose="020B0604020202020204" pitchFamily="34" charset="0"/>
                <a:cs typeface="Mongolian Baiti" panose="03000500000000000000" pitchFamily="66" charset="0"/>
              </a:rPr>
              <a:t> tab. </a:t>
            </a:r>
            <a:endParaRPr lang="en-US" sz="1200">
              <a:solidFill>
                <a:schemeClr val="tx2">
                  <a:lumMod val="90000"/>
                  <a:lumOff val="10000"/>
                </a:schemeClr>
              </a:solidFill>
              <a:latin typeface="Arial" panose="020B0604020202020204" pitchFamily="34" charset="0"/>
              <a:cs typeface="Mongolian Baiti" panose="03000500000000000000" pitchFamily="66" charset="0"/>
            </a:endParaRPr>
          </a:p>
        </p:txBody>
      </p:sp>
      <p:sp>
        <p:nvSpPr>
          <p:cNvPr id="4" name="Slide Number Placeholder 3"/>
          <p:cNvSpPr>
            <a:spLocks noGrp="1"/>
          </p:cNvSpPr>
          <p:nvPr>
            <p:ph type="sldNum" sz="quarter" idx="5"/>
          </p:nvPr>
        </p:nvSpPr>
        <p:spPr/>
        <p:txBody>
          <a:bodyPr/>
          <a:lstStyle/>
          <a:p>
            <a:fld id="{237AE796-97CE-4335-9D88-5F0EBDF33482}" type="slidenum">
              <a:rPr lang="en-US" smtClean="0"/>
              <a:t>26</a:t>
            </a:fld>
            <a:endParaRPr lang="en-US"/>
          </a:p>
        </p:txBody>
      </p:sp>
    </p:spTree>
    <p:extLst>
      <p:ext uri="{BB962C8B-B14F-4D97-AF65-F5344CB8AC3E}">
        <p14:creationId xmlns:p14="http://schemas.microsoft.com/office/powerpoint/2010/main" val="3172765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Times New Roman" panose="02020603050405020304" pitchFamily="18" charset="0"/>
              </a:rPr>
              <a:t>Step 9 – Maintaining/Storing the Accommodation File or Disability No Accommodation File</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Each student with a disability must have either an Accommodation File or AF (if the student has an accommodation plan) or a Disability No Accommodation File or DNAF (if the student has a disability but declined accommodation). </a:t>
            </a:r>
          </a:p>
          <a:p>
            <a:endParaRPr lang="en-US" sz="1800" b="0" i="0" u="none" strike="noStrike" baseline="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mn-lt"/>
              </a:rPr>
              <a:t>Disability documentation must only be shared as a “need to know.”</a:t>
            </a:r>
            <a:endParaRPr lang="en-US" sz="1400">
              <a:latin typeface="+mn-lt"/>
            </a:endParaRP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mn-lt"/>
              </a:rPr>
              <a:t>See Appendix 202, Transmission, Storage, and Confidentiality of Medical, Health, and Disability-Related Information for more information on access to and storage of disability-related information. </a:t>
            </a:r>
          </a:p>
          <a:p>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27</a:t>
            </a:fld>
            <a:endParaRPr lang="en-US"/>
          </a:p>
        </p:txBody>
      </p:sp>
    </p:spTree>
    <p:extLst>
      <p:ext uri="{BB962C8B-B14F-4D97-AF65-F5344CB8AC3E}">
        <p14:creationId xmlns:p14="http://schemas.microsoft.com/office/powerpoint/2010/main" val="29104282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Accommodation Files (AFs)</a:t>
            </a:r>
          </a:p>
          <a:p>
            <a:endParaRPr lang="en-US"/>
          </a:p>
          <a:p>
            <a:r>
              <a:rPr lang="en-US"/>
              <a:t>What are the types of documentation/information that </a:t>
            </a:r>
            <a:r>
              <a:rPr lang="en-US" b="1" u="sng"/>
              <a:t>must</a:t>
            </a:r>
            <a:r>
              <a:rPr lang="en-US"/>
              <a:t> be in the Accommodation File?</a:t>
            </a:r>
          </a:p>
          <a:p>
            <a:endParaRPr lang="en-US"/>
          </a:p>
          <a:p>
            <a:pPr marL="0" indent="0">
              <a:buFont typeface="Arial" panose="020B0604020202020204" pitchFamily="34" charset="0"/>
              <a:buNone/>
            </a:pPr>
            <a:r>
              <a:rPr lang="en-US" b="1"/>
              <a:t>Documentation of Disability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ko-Kore-KR"/>
              <a:t>Non health records should be kept in the Accommodation File. This typically includes such documents as IEPs and 504 plans. Medical Records must remain in SHR with note in AF stating documentation is in SHR.</a:t>
            </a:r>
          </a:p>
          <a:p>
            <a:pPr marL="0" indent="0">
              <a:buFont typeface="Arial" panose="020B0604020202020204" pitchFamily="34" charset="0"/>
              <a:buNone/>
            </a:pPr>
            <a:endParaRPr lang="en-US"/>
          </a:p>
          <a:p>
            <a:pPr marL="0" indent="0">
              <a:buFont typeface="Arial" panose="020B0604020202020204" pitchFamily="34" charset="0"/>
              <a:buNone/>
            </a:pPr>
            <a:r>
              <a:rPr lang="en-US" b="1"/>
              <a:t>RA/RM/AAS Request and DCC Form</a:t>
            </a:r>
          </a:p>
          <a:p>
            <a:pPr marL="0" indent="0">
              <a:buFont typeface="Arial" panose="020B0604020202020204" pitchFamily="34" charset="0"/>
              <a:buNone/>
            </a:pPr>
            <a:endParaRPr lang="en-US"/>
          </a:p>
          <a:p>
            <a:pPr marL="0" indent="0">
              <a:buFont typeface="Arial" panose="020B0604020202020204" pitchFamily="34" charset="0"/>
              <a:buNone/>
            </a:pPr>
            <a:r>
              <a:rPr lang="en-US" b="1"/>
              <a:t>Copy of Accommodation Plan</a:t>
            </a:r>
          </a:p>
          <a:p>
            <a:pPr marL="0" indent="0">
              <a:buFont typeface="Arial" panose="020B0604020202020204" pitchFamily="34" charset="0"/>
              <a:buNone/>
            </a:pPr>
            <a:r>
              <a:rPr lang="en-US"/>
              <a:t>The AP must be signed by the student and the DC.</a:t>
            </a:r>
          </a:p>
          <a:p>
            <a:pPr marL="0" indent="0">
              <a:buFont typeface="Arial" panose="020B0604020202020204" pitchFamily="34" charset="0"/>
              <a:buNone/>
            </a:pPr>
            <a:endParaRPr lang="en-US"/>
          </a:p>
          <a:p>
            <a:pPr marL="0" indent="0">
              <a:buFont typeface="Arial" panose="020B0604020202020204" pitchFamily="34" charset="0"/>
              <a:buNone/>
            </a:pPr>
            <a:r>
              <a:rPr lang="en-US" b="1"/>
              <a:t>CIS AP Notes tab</a:t>
            </a:r>
          </a:p>
          <a:p>
            <a:pPr marL="0" indent="0">
              <a:buFont typeface="Arial" panose="020B0604020202020204" pitchFamily="34" charset="0"/>
              <a:buNone/>
            </a:pPr>
            <a:r>
              <a:rPr lang="en-US"/>
              <a:t>This is only printed out and added when the student separates from the program.</a:t>
            </a:r>
          </a:p>
          <a:p>
            <a:pPr marL="0" indent="0">
              <a:buFont typeface="Arial" panose="020B0604020202020204" pitchFamily="34" charset="0"/>
              <a:buNone/>
            </a:pPr>
            <a:endParaRPr lang="en-US"/>
          </a:p>
          <a:p>
            <a:pPr marL="0" indent="0">
              <a:buFont typeface="Arial" panose="020B0604020202020204" pitchFamily="34" charset="0"/>
              <a:buNone/>
            </a:pPr>
            <a:r>
              <a:rPr lang="en-US"/>
              <a:t>There are other documents that may need to be included but that is dependent upon the individual situation. For example, if there was a referral for suspicion of disability, then the referral form/information should be included in the accommodation file.</a:t>
            </a:r>
          </a:p>
          <a:p>
            <a:pPr marL="0" indent="0">
              <a:buFont typeface="Arial" panose="020B0604020202020204" pitchFamily="34" charset="0"/>
              <a:buNone/>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The accommodation file also “may contain” </a:t>
            </a:r>
            <a:r>
              <a:rPr lang="en-US" sz="1200" b="0" i="0" u="none" strike="noStrike" baseline="0">
                <a:solidFill>
                  <a:srgbClr val="000000"/>
                </a:solidFill>
              </a:rPr>
              <a:t>accommodation monitoring forms. Again, remember that the </a:t>
            </a:r>
            <a:r>
              <a:rPr lang="en-US" sz="1200" b="1" i="0" u="none" strike="noStrike" baseline="0">
                <a:solidFill>
                  <a:srgbClr val="000000"/>
                </a:solidFill>
              </a:rPr>
              <a:t>monitoring must be documented </a:t>
            </a:r>
            <a:r>
              <a:rPr lang="en-US" sz="1200" b="0" i="0" u="none" strike="noStrike" baseline="0">
                <a:solidFill>
                  <a:srgbClr val="000000"/>
                </a:solidFill>
              </a:rPr>
              <a:t>in CIS Accommodation Notes tab.</a:t>
            </a:r>
          </a:p>
          <a:p>
            <a:pPr marL="0" indent="0">
              <a:buFont typeface="Arial" panose="020B0604020202020204" pitchFamily="34" charset="0"/>
              <a:buNone/>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28</a:t>
            </a:fld>
            <a:endParaRPr lang="en-US"/>
          </a:p>
        </p:txBody>
      </p:sp>
    </p:spTree>
    <p:extLst>
      <p:ext uri="{BB962C8B-B14F-4D97-AF65-F5344CB8AC3E}">
        <p14:creationId xmlns:p14="http://schemas.microsoft.com/office/powerpoint/2010/main" val="2548785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Disability No Accommodation Files (DNAFs)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What are the types of documentation/information that </a:t>
            </a:r>
            <a:r>
              <a:rPr lang="en-US" b="1" u="sng"/>
              <a:t>must</a:t>
            </a:r>
            <a:r>
              <a:rPr lang="en-US" b="1"/>
              <a:t> be in the Disability No Accommodation File?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Documentation of Disability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a:t>The same as with the Accommodation File, non health records should be kept in the Disability No Accommodation File and again, medical records must remain in the student health record with a note in the AF stating that the documentation of a disability is in SHR.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b="1"/>
              <a:t>RA/RM/AAS Request and DCC 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ore-KR"/>
              <a:t>Completion of the form appropriately serves as documentation of contact with the applicant; however, DCs can store additional notes documenting contact in the DNAF.</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ore-K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29</a:t>
            </a:fld>
            <a:endParaRPr lang="en-US"/>
          </a:p>
        </p:txBody>
      </p:sp>
    </p:spTree>
    <p:extLst>
      <p:ext uri="{BB962C8B-B14F-4D97-AF65-F5344CB8AC3E}">
        <p14:creationId xmlns:p14="http://schemas.microsoft.com/office/powerpoint/2010/main" val="3220177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Times New Roman" panose="02020603050405020304" pitchFamily="18" charset="0"/>
              </a:rPr>
              <a:t> The Disability Accommodation Process (DAP), also known as RA/RM/AAS Process must include all the components outlined in Form 2-03.</a:t>
            </a:r>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a:t>
            </a:fld>
            <a:endParaRPr lang="en-US"/>
          </a:p>
        </p:txBody>
      </p:sp>
    </p:spTree>
    <p:extLst>
      <p:ext uri="{BB962C8B-B14F-4D97-AF65-F5344CB8AC3E}">
        <p14:creationId xmlns:p14="http://schemas.microsoft.com/office/powerpoint/2010/main" val="654054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ko-KR" b="1" dirty="0"/>
              <a:t>Storing Disability AFs and DNAFs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ko-KR"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ko-KR" sz="1200" dirty="0">
                <a:latin typeface="+mj-lt"/>
              </a:rPr>
              <a:t>Each student who has one or more conditions entered into disability data must have a corresponding disability accommodation file (</a:t>
            </a:r>
            <a:r>
              <a:rPr kumimoji="1" lang="en-US" altLang="ko-KR" sz="1200" b="1" dirty="0">
                <a:latin typeface="+mj-lt"/>
              </a:rPr>
              <a:t>a SINGLE file</a:t>
            </a:r>
            <a:r>
              <a:rPr kumimoji="1" lang="en-US" altLang="ko-KR" sz="1200" dirty="0">
                <a:latin typeface="+mj-lt"/>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ko-KR" sz="1200" dirty="0">
                <a:latin typeface="+mj-lt"/>
              </a:rPr>
              <a:t>The file is either going to be a Disability, No Accommodation File (DNAF) or an Accommodation File (AF)</a:t>
            </a:r>
            <a:endParaRPr kumimoji="1" lang="ko-KR" altLang="en-US" sz="1200" dirty="0">
              <a:latin typeface="+mj-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ko-KR" sz="1200" dirty="0">
              <a:latin typeface="+mj-lt"/>
            </a:endParaRPr>
          </a:p>
          <a:p>
            <a:pPr>
              <a:lnSpc>
                <a:spcPct val="109000"/>
              </a:lnSpc>
              <a:spcBef>
                <a:spcPts val="600"/>
              </a:spcBef>
            </a:pPr>
            <a:r>
              <a:rPr kumimoji="1" lang="en-US" altLang="ko-KR" sz="1200">
                <a:latin typeface="+mj-lt"/>
              </a:rPr>
              <a:t>Disability Accommodation Files need to be stored separate from all other student records and stored securely (i.e., separate drawer, file cabinet, or storage room, or on a separate server).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1" lang="en-US" altLang="ko-KR" sz="1200" dirty="0">
              <a:latin typeface="+mj-lt"/>
            </a:endParaRPr>
          </a:p>
          <a:p>
            <a:endParaRPr kumimoji="1" lang="en-US" altLang="ko-KR" dirty="0"/>
          </a:p>
          <a:p>
            <a:endParaRPr kumimoji="1" lang="ko-KR" altLang="en-US" dirty="0"/>
          </a:p>
        </p:txBody>
      </p:sp>
      <p:sp>
        <p:nvSpPr>
          <p:cNvPr id="4" name="슬라이드 번호 개체 틀 3"/>
          <p:cNvSpPr>
            <a:spLocks noGrp="1"/>
          </p:cNvSpPr>
          <p:nvPr>
            <p:ph type="sldNum" sz="quarter" idx="5"/>
          </p:nvPr>
        </p:nvSpPr>
        <p:spPr/>
        <p:txBody>
          <a:bodyPr/>
          <a:lstStyle/>
          <a:p>
            <a:fld id="{BA5F9390-0B77-FE41-831F-D10441DA638F}" type="slidenum">
              <a:rPr lang="en-US" altLang="ko-KR" smtClean="0"/>
              <a:pPr/>
              <a:t>30</a:t>
            </a:fld>
            <a:endParaRPr kumimoji="1" lang="ko-KR" altLang="en-US"/>
          </a:p>
        </p:txBody>
      </p:sp>
    </p:spTree>
    <p:extLst>
      <p:ext uri="{BB962C8B-B14F-4D97-AF65-F5344CB8AC3E}">
        <p14:creationId xmlns:p14="http://schemas.microsoft.com/office/powerpoint/2010/main" val="40297871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Times New Roman" panose="02020603050405020304" pitchFamily="18" charset="0"/>
              </a:rPr>
              <a:t>Step 10 – Initiating a Disability/Accommodation Referral</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A written referral/feedback system must be established to document a referral to the DCs when a student discloses a disability and may want disability accommodation or staff suspects a student may have a disability that is impacting their success in the program.</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All documentation related to the referral including feedback to the referral source must be stored in the student’s AF or in the SHR if no AF exists. </a:t>
            </a:r>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31</a:t>
            </a:fld>
            <a:endParaRPr lang="en-US"/>
          </a:p>
        </p:txBody>
      </p:sp>
    </p:spTree>
    <p:extLst>
      <p:ext uri="{BB962C8B-B14F-4D97-AF65-F5344CB8AC3E}">
        <p14:creationId xmlns:p14="http://schemas.microsoft.com/office/powerpoint/2010/main" val="1012047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if a student requests extra time for TABE testing and they have a CCMP for generalized anxiety disorder. Can the center grant this accommodation request? What do you think?</a:t>
            </a:r>
          </a:p>
          <a:p>
            <a:endParaRPr lang="en-US"/>
          </a:p>
          <a:p>
            <a:pPr marL="628650" lvl="1" indent="-171450">
              <a:buFont typeface="Wingdings" panose="05000000000000000000" pitchFamily="2" charset="2"/>
              <a:buChar char="§"/>
            </a:pPr>
            <a:r>
              <a:rPr lang="en-US"/>
              <a:t>Likely so but it depends on </a:t>
            </a:r>
            <a:r>
              <a:rPr lang="en-US" b="1"/>
              <a:t>how the anxiety impacts the student</a:t>
            </a:r>
            <a:r>
              <a:rPr lang="en-US"/>
              <a:t>. Do they have difficulty with timed or high stakes testing activities or is their anxiety related to being in crowds and/or social situations? If the latter, providing secluded testing may be more appropriate and sufficient. </a:t>
            </a:r>
          </a:p>
          <a:p>
            <a:pPr marL="628650" lvl="1" indent="-171450">
              <a:buFont typeface="Wingdings" panose="05000000000000000000" pitchFamily="2" charset="2"/>
              <a:buChar char="§"/>
            </a:pPr>
            <a:endParaRPr lang="en-US"/>
          </a:p>
          <a:p>
            <a:pPr marL="628650" lvl="1" indent="-171450">
              <a:buFont typeface="Wingdings" panose="05000000000000000000" pitchFamily="2" charset="2"/>
              <a:buChar char="§"/>
            </a:pPr>
            <a:r>
              <a:rPr lang="en-US"/>
              <a:t>Remember accommodation consideration must be individualized for each person with a disability.</a:t>
            </a:r>
          </a:p>
          <a:p>
            <a:pPr marL="0" indent="0">
              <a:buFont typeface="Arial" panose="020B0604020202020204" pitchFamily="34" charset="0"/>
              <a:buNone/>
            </a:pPr>
            <a:endParaRPr lang="en-US"/>
          </a:p>
          <a:p>
            <a:pPr marL="0" indent="0">
              <a:buFont typeface="Arial" panose="020B0604020202020204" pitchFamily="34" charset="0"/>
              <a:buNone/>
            </a:pPr>
            <a:r>
              <a:rPr lang="en-US"/>
              <a:t>Contact your Regional Disability Coordinator for technical assistance if needed.</a:t>
            </a:r>
          </a:p>
        </p:txBody>
      </p:sp>
      <p:sp>
        <p:nvSpPr>
          <p:cNvPr id="4" name="Slide Number Placeholder 3"/>
          <p:cNvSpPr>
            <a:spLocks noGrp="1"/>
          </p:cNvSpPr>
          <p:nvPr>
            <p:ph type="sldNum" sz="quarter" idx="5"/>
          </p:nvPr>
        </p:nvSpPr>
        <p:spPr/>
        <p:txBody>
          <a:bodyPr/>
          <a:lstStyle/>
          <a:p>
            <a:fld id="{237AE796-97CE-4335-9D88-5F0EBDF33482}" type="slidenum">
              <a:rPr lang="en-US" smtClean="0"/>
              <a:t>32</a:t>
            </a:fld>
            <a:endParaRPr lang="en-US"/>
          </a:p>
        </p:txBody>
      </p:sp>
    </p:spTree>
    <p:extLst>
      <p:ext uri="{BB962C8B-B14F-4D97-AF65-F5344CB8AC3E}">
        <p14:creationId xmlns:p14="http://schemas.microsoft.com/office/powerpoint/2010/main" val="25142899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What do you think?</a:t>
            </a:r>
          </a:p>
          <a:p>
            <a:endParaRPr lang="en-US"/>
          </a:p>
          <a:p>
            <a:pPr marL="171450" indent="-171450">
              <a:buFont typeface="Arial" panose="020B0604020202020204" pitchFamily="34" charset="0"/>
              <a:buChar char="•"/>
            </a:pPr>
            <a:r>
              <a:rPr lang="en-US"/>
              <a:t>You receive a referral from a staff who suspects a student has a disability and may need accommodations. Where must you document the actions related to this referral?</a:t>
            </a:r>
          </a:p>
          <a:p>
            <a:pPr marL="628650" lvl="1" indent="-171450">
              <a:buFont typeface="Arial" panose="020B0604020202020204" pitchFamily="34" charset="0"/>
              <a:buChar char="•"/>
            </a:pPr>
            <a:r>
              <a:rPr lang="en-US"/>
              <a:t>IF a student with a disability who wants accommodations, all interactions with the student and actions taken related to this referral should be captured in the AP Notes within CIS.</a:t>
            </a:r>
          </a:p>
          <a:p>
            <a:pPr marL="628650" lvl="1" indent="-171450">
              <a:buFont typeface="Arial" panose="020B0604020202020204" pitchFamily="34" charset="0"/>
              <a:buChar char="•"/>
            </a:pPr>
            <a:r>
              <a:rPr lang="en-US"/>
              <a:t>IF not a student with a disability, the center can document the outcome on a referral form and store in the SHR.</a:t>
            </a:r>
          </a:p>
          <a:p>
            <a:pPr marL="457200" lvl="1" indent="0">
              <a:buFont typeface="Arial" panose="020B0604020202020204" pitchFamily="34" charset="0"/>
              <a:buNone/>
            </a:pPr>
            <a:endParaRPr lang="en-US"/>
          </a:p>
          <a:p>
            <a:pPr marL="171450" indent="-171450">
              <a:buFont typeface="Arial" panose="020B0604020202020204" pitchFamily="34" charset="0"/>
              <a:buChar char="•"/>
            </a:pPr>
            <a:r>
              <a:rPr lang="en-US"/>
              <a:t>Once you review the referral, you realize that this is a student who declined accommodations previously which is why there is no accommodation plan in CIS. What should you do next?</a:t>
            </a:r>
          </a:p>
          <a:p>
            <a:pPr marL="628650" lvl="1" indent="-171450">
              <a:buFont typeface="Arial" panose="020B0604020202020204" pitchFamily="34" charset="0"/>
              <a:buChar char="•"/>
            </a:pPr>
            <a:r>
              <a:rPr lang="en-US"/>
              <a:t>Convene a DAC and talk to the student about how things are going and whether they might need an accommodation plan. The DAC likely would only consist of a DC and the student.</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When you speak to the student who previously declined accommodations and they state they now wish to have accommodations, do you need to generate a new accommodation request form?</a:t>
            </a:r>
          </a:p>
          <a:p>
            <a:pPr marL="628650" lvl="1" indent="-171450">
              <a:buFont typeface="Arial" panose="020B0604020202020204" pitchFamily="34" charset="0"/>
              <a:buChar char="•"/>
            </a:pPr>
            <a:r>
              <a:rPr lang="en-US"/>
              <a:t>Yes, you will need to generate a new request form to supersede the declination of accommodations documented previously.</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33</a:t>
            </a:fld>
            <a:endParaRPr lang="en-US"/>
          </a:p>
        </p:txBody>
      </p:sp>
    </p:spTree>
    <p:extLst>
      <p:ext uri="{BB962C8B-B14F-4D97-AF65-F5344CB8AC3E}">
        <p14:creationId xmlns:p14="http://schemas.microsoft.com/office/powerpoint/2010/main" val="180376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latinLnBrk="0" hangingPunct="0"/>
            <a:r>
              <a:rPr lang="en-US" b="1">
                <a:ea typeface="맑은 고딕"/>
              </a:rPr>
              <a:t>Job Corps Disability Website</a:t>
            </a:r>
          </a:p>
          <a:p>
            <a:pPr eaLnBrk="0" latinLnBrk="0" hangingPunct="0"/>
            <a:endParaRPr lang="en-US">
              <a:ea typeface="맑은 고딕"/>
            </a:endParaRPr>
          </a:p>
          <a:p>
            <a:pPr eaLnBrk="0" latinLnBrk="0" hangingPunct="0"/>
            <a:r>
              <a:rPr lang="en-US">
                <a:ea typeface="맑은 고딕"/>
              </a:rPr>
              <a:t>The Job Corps Disability Support Services website contains numerous resources and tools on all areas of the disability program. </a:t>
            </a:r>
          </a:p>
          <a:p>
            <a:pPr eaLnBrk="0" latinLnBrk="0" hangingPunct="0"/>
            <a:endParaRPr lang="en-US">
              <a:ea typeface="맑은 고딕"/>
            </a:endParaRPr>
          </a:p>
          <a:p>
            <a:pPr eaLnBrk="0" latinLnBrk="0" hangingPunct="0"/>
            <a:r>
              <a:rPr lang="en-US">
                <a:ea typeface="맑은 고딕"/>
              </a:rPr>
              <a:t>As new resources and tools are developed, they are listed under the </a:t>
            </a:r>
            <a:r>
              <a:rPr lang="en-US" b="1">
                <a:ea typeface="맑은 고딕"/>
              </a:rPr>
              <a:t>New Items </a:t>
            </a:r>
            <a:r>
              <a:rPr lang="en-US" b="0">
                <a:ea typeface="맑은 고딕"/>
              </a:rPr>
              <a:t>heading </a:t>
            </a:r>
            <a:r>
              <a:rPr lang="en-US">
                <a:ea typeface="맑은 고딕"/>
              </a:rPr>
              <a:t>to the right side of the website page. See teal highlighted area. Resources that are more commonly used and/or requested are listed under the Frequently Requested Tools section also highlighted in teal.</a:t>
            </a:r>
          </a:p>
          <a:p>
            <a:pPr eaLnBrk="0" latinLnBrk="0" hangingPunct="0"/>
            <a:endParaRPr lang="en-US">
              <a:ea typeface="맑은 고딕"/>
            </a:endParaRPr>
          </a:p>
          <a:p>
            <a:pPr eaLnBrk="0" latinLnBrk="0" hangingPunct="0"/>
            <a:r>
              <a:rPr lang="en-US">
                <a:ea typeface="맑은 고딕"/>
              </a:rPr>
              <a:t>The categories of resources are listed on the left-hand side of the website and are highlighted in yellow. </a:t>
            </a:r>
          </a:p>
          <a:p>
            <a:pPr eaLnBrk="0" latinLnBrk="0" hangingPunct="0"/>
            <a:endParaRPr lang="en-US">
              <a:ea typeface="맑은 고딕"/>
            </a:endParaRPr>
          </a:p>
          <a:p>
            <a:pPr eaLnBrk="0" latinLnBrk="0" hangingPunct="0"/>
            <a:r>
              <a:rPr lang="en-US">
                <a:ea typeface="맑은 고딕"/>
              </a:rPr>
              <a:t>The Job Corps Disability website link is located at the top of the slide.</a:t>
            </a:r>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34</a:t>
            </a:fld>
            <a:endParaRPr lang="en-US"/>
          </a:p>
        </p:txBody>
      </p:sp>
    </p:spTree>
    <p:extLst>
      <p:ext uri="{BB962C8B-B14F-4D97-AF65-F5344CB8AC3E}">
        <p14:creationId xmlns:p14="http://schemas.microsoft.com/office/powerpoint/2010/main" val="1022123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35</a:t>
            </a:fld>
            <a:endParaRPr lang="en-US"/>
          </a:p>
        </p:txBody>
      </p:sp>
    </p:spTree>
    <p:extLst>
      <p:ext uri="{BB962C8B-B14F-4D97-AF65-F5344CB8AC3E}">
        <p14:creationId xmlns:p14="http://schemas.microsoft.com/office/powerpoint/2010/main" val="4812871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kumimoji="1" lang="en-US" altLang="en-US" b="1"/>
              <a:t>Questions?</a:t>
            </a:r>
            <a:endParaRPr kumimoji="1" lang="ko-Kore-KR" altLang="en-US" b="1"/>
          </a:p>
        </p:txBody>
      </p:sp>
      <p:sp>
        <p:nvSpPr>
          <p:cNvPr id="4" name="슬라이드 번호 개체 틀 3"/>
          <p:cNvSpPr>
            <a:spLocks noGrp="1"/>
          </p:cNvSpPr>
          <p:nvPr>
            <p:ph type="sldNum" sz="quarter" idx="5"/>
          </p:nvPr>
        </p:nvSpPr>
        <p:spPr/>
        <p:txBody>
          <a:bodyPr/>
          <a:lstStyle/>
          <a:p>
            <a:fld id="{40ED3BDC-6E03-48BA-B815-CE786B2B5AFD}" type="slidenum">
              <a:rPr lang="ko-KR" altLang="en-US" smtClean="0"/>
              <a:t>36</a:t>
            </a:fld>
            <a:endParaRPr lang="ko-KR" altLang="en-US"/>
          </a:p>
        </p:txBody>
      </p:sp>
    </p:spTree>
    <p:extLst>
      <p:ext uri="{BB962C8B-B14F-4D97-AF65-F5344CB8AC3E}">
        <p14:creationId xmlns:p14="http://schemas.microsoft.com/office/powerpoint/2010/main" val="355043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10 components of the Disability Accommodation Process. A graphic identifying the components are included on this slide and the next and each will be described in detail. Steps 1 – 5 are listed here and include:</a:t>
            </a:r>
          </a:p>
          <a:p>
            <a:endParaRPr lang="en-US"/>
          </a:p>
          <a:p>
            <a:pPr marL="228600" indent="-228600">
              <a:buAutoNum type="arabicPeriod"/>
            </a:pPr>
            <a:r>
              <a:rPr lang="en-US"/>
              <a:t>Documenting the DAP.</a:t>
            </a:r>
          </a:p>
          <a:p>
            <a:pPr marL="228600" indent="-228600">
              <a:buAutoNum type="arabicPeriod"/>
            </a:pPr>
            <a:r>
              <a:rPr lang="en-US"/>
              <a:t>Determining the need for RA/RM/AAS.</a:t>
            </a:r>
          </a:p>
          <a:p>
            <a:pPr marL="228600" indent="-228600">
              <a:buAutoNum type="arabicPeriod"/>
            </a:pPr>
            <a:r>
              <a:rPr lang="en-US"/>
              <a:t>Gathering Documentation</a:t>
            </a:r>
          </a:p>
          <a:p>
            <a:pPr marL="228600" indent="-228600">
              <a:buAutoNum type="arabicPeriod"/>
            </a:pPr>
            <a:r>
              <a:rPr lang="en-US"/>
              <a:t>Engaging in the Interactive Process</a:t>
            </a:r>
          </a:p>
          <a:p>
            <a:pPr marL="228600" indent="-228600">
              <a:buAutoNum type="arabicPeriod"/>
            </a:pPr>
            <a:r>
              <a:rPr lang="en-US"/>
              <a:t>Determining Reasonableness</a:t>
            </a:r>
          </a:p>
          <a:p>
            <a:pPr marL="0" indent="0">
              <a:buNone/>
            </a:pPr>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4</a:t>
            </a:fld>
            <a:endParaRPr lang="en-US"/>
          </a:p>
        </p:txBody>
      </p:sp>
    </p:spTree>
    <p:extLst>
      <p:ext uri="{BB962C8B-B14F-4D97-AF65-F5344CB8AC3E}">
        <p14:creationId xmlns:p14="http://schemas.microsoft.com/office/powerpoint/2010/main" val="213176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 Entering the Accommodation Plan in CIS.</a:t>
            </a:r>
          </a:p>
          <a:p>
            <a:r>
              <a:rPr lang="en-US"/>
              <a:t>7. Notifying Staff of the Accommodation Plan.</a:t>
            </a:r>
          </a:p>
          <a:p>
            <a:r>
              <a:rPr lang="en-US"/>
              <a:t>8. Accessing/Implementing/Monitoring the Accommodation Plan.</a:t>
            </a:r>
          </a:p>
          <a:p>
            <a:r>
              <a:rPr lang="en-US"/>
              <a:t>9. Maintaining/Storing Files.</a:t>
            </a:r>
          </a:p>
          <a:p>
            <a:r>
              <a:rPr lang="en-US"/>
              <a:t>10. Initiating a Disability/Accommodation Referral.</a:t>
            </a:r>
          </a:p>
        </p:txBody>
      </p:sp>
      <p:sp>
        <p:nvSpPr>
          <p:cNvPr id="4" name="Slide Number Placeholder 3"/>
          <p:cNvSpPr>
            <a:spLocks noGrp="1"/>
          </p:cNvSpPr>
          <p:nvPr>
            <p:ph type="sldNum" sz="quarter" idx="5"/>
          </p:nvPr>
        </p:nvSpPr>
        <p:spPr/>
        <p:txBody>
          <a:bodyPr/>
          <a:lstStyle/>
          <a:p>
            <a:fld id="{4F22E1E8-19DD-9846-964E-7494B0E7F513}" type="slidenum">
              <a:rPr lang="en-US" smtClean="0"/>
              <a:t>5</a:t>
            </a:fld>
            <a:endParaRPr lang="en-US"/>
          </a:p>
        </p:txBody>
      </p:sp>
    </p:spTree>
    <p:extLst>
      <p:ext uri="{BB962C8B-B14F-4D97-AF65-F5344CB8AC3E}">
        <p14:creationId xmlns:p14="http://schemas.microsoft.com/office/powerpoint/2010/main" val="782397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a:solidFill>
                  <a:srgbClr val="000000"/>
                </a:solidFill>
                <a:latin typeface="Times New Roman" panose="02020603050405020304" pitchFamily="18" charset="0"/>
              </a:rPr>
              <a:t>Step 1</a:t>
            </a:r>
            <a:r>
              <a:rPr lang="en-US" sz="1800" b="0" i="0" u="none" strike="noStrike" baseline="0">
                <a:solidFill>
                  <a:srgbClr val="000000"/>
                </a:solidFill>
                <a:latin typeface="Times New Roman" panose="02020603050405020304" pitchFamily="18" charset="0"/>
              </a:rPr>
              <a:t> is </a:t>
            </a:r>
            <a:r>
              <a:rPr lang="en-US" sz="1800" b="1" i="0" u="sng" strike="noStrike" baseline="0">
                <a:solidFill>
                  <a:srgbClr val="000000"/>
                </a:solidFill>
                <a:latin typeface="Times New Roman" panose="02020603050405020304" pitchFamily="18" charset="0"/>
              </a:rPr>
              <a:t>Documenting the Disability Accommodation Process</a:t>
            </a:r>
            <a:r>
              <a:rPr lang="en-US" sz="1800" b="0" i="0" u="none" strike="noStrike" baseline="0">
                <a:solidFill>
                  <a:srgbClr val="000000"/>
                </a:solidFill>
                <a:latin typeface="Times New Roman" panose="02020603050405020304" pitchFamily="18" charset="0"/>
              </a:rPr>
              <a:t>.</a:t>
            </a:r>
          </a:p>
          <a:p>
            <a:endParaRPr lang="en-US" sz="1800" b="0" i="0" u="none" strike="noStrike" baseline="0">
              <a:solidFill>
                <a:srgbClr val="000000"/>
              </a:solidFill>
              <a:latin typeface="Times New Roman" panose="02020603050405020304" pitchFamily="18" charset="0"/>
            </a:endParaRPr>
          </a:p>
          <a:p>
            <a:r>
              <a:rPr lang="en-US" sz="1800" b="0" i="0" u="none" strike="noStrike" baseline="0">
                <a:solidFill>
                  <a:srgbClr val="000000"/>
                </a:solidFill>
                <a:latin typeface="Times New Roman" panose="02020603050405020304" pitchFamily="18" charset="0"/>
              </a:rPr>
              <a:t>Documentation of actions and decisions is required by federal disability nondiscrimination law and can be very important if an applicant/student alleges discrimination. All interactions related to the provision or denial of RA/RM/AAS (1) must be documented and (2) must be documented in the CIS Accommodation Notes tab. </a:t>
            </a:r>
          </a:p>
          <a:p>
            <a:endParaRPr lang="en-US" sz="1800" b="0" i="0" u="none" strike="noStrike" baseline="0">
              <a:solidFill>
                <a:srgbClr val="000000"/>
              </a:solidFill>
              <a:latin typeface="Times New Roman" panose="02020603050405020304" pitchFamily="18" charset="0"/>
            </a:endParaRP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6</a:t>
            </a:fld>
            <a:endParaRPr lang="en-US"/>
          </a:p>
        </p:txBody>
      </p:sp>
    </p:spTree>
    <p:extLst>
      <p:ext uri="{BB962C8B-B14F-4D97-AF65-F5344CB8AC3E}">
        <p14:creationId xmlns:p14="http://schemas.microsoft.com/office/powerpoint/2010/main" val="3701856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Accommodation Plan with Notes TAB in CIS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screen shot is of the CIS Disability Notes Tab where the center documents the accommodation process. Select the “Notes” tab and add to the Notes Detail section. As the heading suggests, enter the notes in detail here ensuring that relevant dates and descriptions of what occurred are documented.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sample notes available on Job Corps Disability Website, </a:t>
            </a:r>
            <a:r>
              <a:rPr lang="en-US" b="1" i="1"/>
              <a:t>Frequently Requested Documents </a:t>
            </a:r>
            <a:r>
              <a:rPr lang="en-US"/>
              <a:t>tab.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a:p>
        </p:txBody>
      </p:sp>
      <p:sp>
        <p:nvSpPr>
          <p:cNvPr id="4" name="Slide Number Placeholder 3"/>
          <p:cNvSpPr>
            <a:spLocks noGrp="1"/>
          </p:cNvSpPr>
          <p:nvPr>
            <p:ph type="sldNum" sz="quarter" idx="5"/>
          </p:nvPr>
        </p:nvSpPr>
        <p:spPr/>
        <p:txBody>
          <a:bodyPr/>
          <a:lstStyle/>
          <a:p>
            <a:fld id="{237AE796-97CE-4335-9D88-5F0EBDF33482}" type="slidenum">
              <a:rPr lang="en-US" smtClean="0"/>
              <a:t>7</a:t>
            </a:fld>
            <a:endParaRPr lang="en-US"/>
          </a:p>
        </p:txBody>
      </p:sp>
    </p:spTree>
    <p:extLst>
      <p:ext uri="{BB962C8B-B14F-4D97-AF65-F5344CB8AC3E}">
        <p14:creationId xmlns:p14="http://schemas.microsoft.com/office/powerpoint/2010/main" val="823237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Step 2 is Determining the Need for RA/RM/AAS or Disability Accommodation.</a:t>
            </a:r>
          </a:p>
          <a:p>
            <a:endParaRPr lang="en-US"/>
          </a:p>
          <a:p>
            <a:r>
              <a:rPr lang="en-US"/>
              <a:t>Key points to know!</a:t>
            </a:r>
          </a:p>
          <a:p>
            <a:endParaRPr lang="en-US"/>
          </a:p>
          <a:p>
            <a:pPr marL="171450" indent="-171450" algn="l">
              <a:lnSpc>
                <a:spcPct val="109000"/>
              </a:lnSpc>
              <a:spcBef>
                <a:spcPts val="600"/>
              </a:spcBef>
              <a:buFont typeface="Arial" panose="020B0604020202020204" pitchFamily="34" charset="0"/>
              <a:buChar char="•"/>
            </a:pPr>
            <a:r>
              <a:rPr lang="en-US" sz="1200" i="0">
                <a:solidFill>
                  <a:schemeClr val="bg1"/>
                </a:solidFill>
                <a:effectLst/>
              </a:rPr>
              <a:t>A DA request can be communicated </a:t>
            </a:r>
            <a:r>
              <a:rPr lang="en-US" sz="1200" b="1" i="0">
                <a:solidFill>
                  <a:schemeClr val="bg1"/>
                </a:solidFill>
                <a:effectLst/>
              </a:rPr>
              <a:t>in any form </a:t>
            </a:r>
            <a:r>
              <a:rPr lang="en-US" sz="1200" i="0">
                <a:solidFill>
                  <a:schemeClr val="bg1"/>
                </a:solidFill>
                <a:effectLst/>
              </a:rPr>
              <a:t>(e.g., oral, written, sign language). </a:t>
            </a:r>
            <a:r>
              <a:rPr lang="en-US" sz="1200">
                <a:solidFill>
                  <a:schemeClr val="bg1"/>
                </a:solidFill>
              </a:rPr>
              <a:t>A disability may also be disclosed </a:t>
            </a:r>
            <a:r>
              <a:rPr lang="en-US" sz="1200" u="sng">
                <a:solidFill>
                  <a:schemeClr val="bg1"/>
                </a:solidFill>
              </a:rPr>
              <a:t>via documentation</a:t>
            </a:r>
            <a:r>
              <a:rPr lang="en-US" sz="1200">
                <a:solidFill>
                  <a:schemeClr val="bg1"/>
                </a:solidFill>
              </a:rPr>
              <a:t>.</a:t>
            </a:r>
          </a:p>
          <a:p>
            <a:pPr algn="l">
              <a:lnSpc>
                <a:spcPct val="109000"/>
              </a:lnSpc>
              <a:spcBef>
                <a:spcPts val="600"/>
              </a:spcBef>
            </a:pPr>
            <a:endParaRPr lang="en-US" sz="1200" i="0">
              <a:solidFill>
                <a:schemeClr val="bg1"/>
              </a:solidFill>
              <a:effectLst/>
            </a:endParaRPr>
          </a:p>
          <a:p>
            <a:pPr marL="171450" indent="-171450" algn="l">
              <a:lnSpc>
                <a:spcPct val="109000"/>
              </a:lnSpc>
              <a:spcBef>
                <a:spcPts val="600"/>
              </a:spcBef>
              <a:buFont typeface="Arial" panose="020B0604020202020204" pitchFamily="34" charset="0"/>
              <a:buChar char="•"/>
            </a:pPr>
            <a:r>
              <a:rPr lang="en-US" sz="1200" i="0">
                <a:solidFill>
                  <a:schemeClr val="bg1"/>
                </a:solidFill>
                <a:effectLst/>
              </a:rPr>
              <a:t>The request </a:t>
            </a:r>
            <a:r>
              <a:rPr lang="en-US" sz="1200" b="1" i="0" u="sng">
                <a:solidFill>
                  <a:schemeClr val="bg1"/>
                </a:solidFill>
                <a:effectLst/>
              </a:rPr>
              <a:t>MUST</a:t>
            </a:r>
            <a:r>
              <a:rPr lang="en-US" sz="1200" i="0">
                <a:solidFill>
                  <a:schemeClr val="bg1"/>
                </a:solidFill>
                <a:effectLst/>
              </a:rPr>
              <a:t> be documented on the RA/RM/AAS Request and Disability Coordinator Contact (DCC) Form. </a:t>
            </a:r>
          </a:p>
          <a:p>
            <a:pPr marL="171450" marR="0" lvl="0" indent="-171450" algn="l" defTabSz="914400" rtl="0" eaLnBrk="1" fontAlgn="auto" latinLnBrk="0" hangingPunct="1">
              <a:lnSpc>
                <a:spcPct val="109000"/>
              </a:lnSpc>
              <a:spcBef>
                <a:spcPts val="600"/>
              </a:spcBef>
              <a:spcAft>
                <a:spcPts val="0"/>
              </a:spcAft>
              <a:buClrTx/>
              <a:buSzTx/>
              <a:buFont typeface="Arial" panose="020B0604020202020204" pitchFamily="34" charset="0"/>
              <a:buChar char="•"/>
              <a:tabLst/>
              <a:defRPr/>
            </a:pPr>
            <a:endParaRPr lang="en-US" sz="1200" i="0">
              <a:solidFill>
                <a:schemeClr val="bg1"/>
              </a:solidFill>
              <a:effectLst/>
            </a:endParaRPr>
          </a:p>
          <a:p>
            <a:pPr marL="171450" marR="0" lvl="0" indent="-171450" algn="l" defTabSz="914400" rtl="0" eaLnBrk="1" fontAlgn="auto" latinLnBrk="0" hangingPunct="1">
              <a:lnSpc>
                <a:spcPct val="109000"/>
              </a:lnSpc>
              <a:spcBef>
                <a:spcPts val="600"/>
              </a:spcBef>
              <a:spcAft>
                <a:spcPts val="0"/>
              </a:spcAft>
              <a:buClrTx/>
              <a:buSzTx/>
              <a:buFont typeface="Arial" panose="020B0604020202020204" pitchFamily="34" charset="0"/>
              <a:buChar char="•"/>
              <a:tabLst/>
              <a:defRPr/>
            </a:pPr>
            <a:r>
              <a:rPr lang="en-US" sz="1200" i="0">
                <a:solidFill>
                  <a:schemeClr val="bg1"/>
                </a:solidFill>
                <a:effectLst/>
              </a:rPr>
              <a:t>There </a:t>
            </a:r>
            <a:r>
              <a:rPr lang="en-GB" sz="1200" i="0">
                <a:solidFill>
                  <a:schemeClr val="bg1"/>
                </a:solidFill>
                <a:effectLst/>
                <a:latin typeface="+mn-lt"/>
              </a:rPr>
              <a:t>m</a:t>
            </a:r>
            <a:r>
              <a:rPr lang="en-GB" sz="1200">
                <a:latin typeface="+mn-lt"/>
              </a:rPr>
              <a:t>ust be contact (phone or in person) between DC and applicant/student </a:t>
            </a:r>
            <a:r>
              <a:rPr lang="en-GB" sz="1050">
                <a:latin typeface="+mn-lt"/>
              </a:rPr>
              <a:t>(and parent/guardian when appropriate) when a request is made or when there is disclosure of disability via documentation.</a:t>
            </a:r>
          </a:p>
          <a:p>
            <a:pPr marL="171450" marR="0" lvl="0" indent="-171450" algn="l" defTabSz="914400" rtl="0" eaLnBrk="1" fontAlgn="auto" latinLnBrk="0" hangingPunct="1">
              <a:lnSpc>
                <a:spcPct val="109000"/>
              </a:lnSpc>
              <a:spcBef>
                <a:spcPts val="600"/>
              </a:spcBef>
              <a:spcAft>
                <a:spcPts val="0"/>
              </a:spcAft>
              <a:buClrTx/>
              <a:buSzTx/>
              <a:buFont typeface="Arial" panose="020B0604020202020204" pitchFamily="34" charset="0"/>
              <a:buChar char="•"/>
              <a:tabLst/>
              <a:defRPr/>
            </a:pPr>
            <a:endParaRPr lang="en-GB" sz="1050">
              <a:latin typeface="+mn-lt"/>
            </a:endParaRPr>
          </a:p>
          <a:p>
            <a:pPr marL="171450" marR="0" lvl="0" indent="-171450" algn="l" defTabSz="914400" rtl="0" eaLnBrk="1" fontAlgn="auto" latinLnBrk="0" hangingPunct="1">
              <a:lnSpc>
                <a:spcPct val="109000"/>
              </a:lnSpc>
              <a:spcBef>
                <a:spcPts val="600"/>
              </a:spcBef>
              <a:spcAft>
                <a:spcPts val="0"/>
              </a:spcAft>
              <a:buClrTx/>
              <a:buSzTx/>
              <a:buFont typeface="Arial" panose="020B0604020202020204" pitchFamily="34" charset="0"/>
              <a:buChar char="•"/>
              <a:tabLst/>
              <a:defRPr/>
            </a:pPr>
            <a:r>
              <a:rPr lang="en-GB" sz="1050">
                <a:latin typeface="+mn-lt"/>
              </a:rPr>
              <a:t>Policy wise, contact must be made prior to assigning the applicant a start date. What is essential is that this contact occurs pre-arrival.</a:t>
            </a:r>
          </a:p>
          <a:p>
            <a:pPr marL="171450" marR="0" lvl="0" indent="-171450" algn="l" defTabSz="914400" rtl="0" eaLnBrk="1" fontAlgn="auto" latinLnBrk="0" hangingPunct="1">
              <a:lnSpc>
                <a:spcPct val="109000"/>
              </a:lnSpc>
              <a:spcBef>
                <a:spcPts val="600"/>
              </a:spcBef>
              <a:spcAft>
                <a:spcPts val="0"/>
              </a:spcAft>
              <a:buClrTx/>
              <a:buSzTx/>
              <a:buFont typeface="Arial" panose="020B0604020202020204" pitchFamily="34" charset="0"/>
              <a:buChar char="•"/>
              <a:tabLst/>
              <a:defRPr/>
            </a:pPr>
            <a:endParaRPr lang="en-US" sz="1050">
              <a:latin typeface="+mn-lt"/>
            </a:endParaRPr>
          </a:p>
          <a:p>
            <a:pPr marL="171450" indent="-171450" algn="l">
              <a:lnSpc>
                <a:spcPct val="109000"/>
              </a:lnSpc>
              <a:spcBef>
                <a:spcPts val="600"/>
              </a:spcBef>
              <a:buFont typeface="Arial" panose="020B0604020202020204" pitchFamily="34" charset="0"/>
              <a:buChar char="•"/>
            </a:pPr>
            <a:endParaRPr lang="en-US" sz="1200" i="0">
              <a:solidFill>
                <a:schemeClr val="bg1"/>
              </a:solidFill>
              <a:effectLst/>
            </a:endParaRPr>
          </a:p>
          <a:p>
            <a:pPr marL="171450" indent="-171450" algn="l">
              <a:lnSpc>
                <a:spcPct val="109000"/>
              </a:lnSpc>
              <a:spcBef>
                <a:spcPts val="600"/>
              </a:spcBef>
              <a:buFont typeface="Arial" panose="020B0604020202020204" pitchFamily="34" charset="0"/>
              <a:buChar char="•"/>
            </a:pPr>
            <a:endParaRPr lang="en-US" sz="1200" i="0">
              <a:solidFill>
                <a:schemeClr val="bg1"/>
              </a:solidFill>
              <a:effectLst/>
            </a:endParaRPr>
          </a:p>
          <a:p>
            <a:endParaRPr lang="en-US"/>
          </a:p>
        </p:txBody>
      </p:sp>
      <p:sp>
        <p:nvSpPr>
          <p:cNvPr id="4" name="Slide Number Placeholder 3"/>
          <p:cNvSpPr>
            <a:spLocks noGrp="1"/>
          </p:cNvSpPr>
          <p:nvPr>
            <p:ph type="sldNum" sz="quarter" idx="5"/>
          </p:nvPr>
        </p:nvSpPr>
        <p:spPr/>
        <p:txBody>
          <a:bodyPr/>
          <a:lstStyle/>
          <a:p>
            <a:fld id="{4F22E1E8-19DD-9846-964E-7494B0E7F513}" type="slidenum">
              <a:rPr lang="en-US" smtClean="0"/>
              <a:t>8</a:t>
            </a:fld>
            <a:endParaRPr lang="en-US"/>
          </a:p>
        </p:txBody>
      </p:sp>
    </p:spTree>
    <p:extLst>
      <p:ext uri="{BB962C8B-B14F-4D97-AF65-F5344CB8AC3E}">
        <p14:creationId xmlns:p14="http://schemas.microsoft.com/office/powerpoint/2010/main" val="179530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screenshot of the RA/RM/AAS Request and DC Contact Form. Please ensure that you are using the most current form and that you discard and/or delete any forms released in the PRH prior to 11/29/22.</a:t>
            </a:r>
            <a:endParaRPr lang="en-US" altLang="ko-KR" sz="1200">
              <a:solidFill>
                <a:schemeClr val="tx2">
                  <a:lumMod val="75000"/>
                  <a:lumOff val="25000"/>
                </a:schemeClr>
              </a:solidFill>
              <a:ea typeface="맑은 고딕"/>
            </a:endParaRP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US" altLang="ko-KR" sz="1200">
              <a:solidFill>
                <a:schemeClr val="tx2">
                  <a:lumMod val="75000"/>
                  <a:lumOff val="25000"/>
                </a:schemeClr>
              </a:solidFill>
              <a:ea typeface="맑은 고딕"/>
            </a:endParaRPr>
          </a:p>
          <a:p>
            <a:endParaRPr lang="en-US" sz="1600"/>
          </a:p>
          <a:p>
            <a:pPr marL="171450" indent="-171450">
              <a:buFont typeface="Wingdings" panose="05000000000000000000" pitchFamily="2" charset="2"/>
              <a:buChar char="§"/>
            </a:pPr>
            <a:endParaRPr lang="en-US"/>
          </a:p>
        </p:txBody>
      </p:sp>
      <p:sp>
        <p:nvSpPr>
          <p:cNvPr id="4" name="Slide Number Placeholder 3"/>
          <p:cNvSpPr>
            <a:spLocks noGrp="1"/>
          </p:cNvSpPr>
          <p:nvPr>
            <p:ph type="sldNum" sz="quarter" idx="5"/>
          </p:nvPr>
        </p:nvSpPr>
        <p:spPr/>
        <p:txBody>
          <a:bodyPr/>
          <a:lstStyle/>
          <a:p>
            <a:fld id="{B0BF916D-B069-4C7E-A665-C16893B8024A}" type="slidenum">
              <a:rPr lang="en-US" smtClean="0"/>
              <a:t>9</a:t>
            </a:fld>
            <a:endParaRPr lang="en-US"/>
          </a:p>
        </p:txBody>
      </p:sp>
    </p:spTree>
    <p:extLst>
      <p:ext uri="{BB962C8B-B14F-4D97-AF65-F5344CB8AC3E}">
        <p14:creationId xmlns:p14="http://schemas.microsoft.com/office/powerpoint/2010/main" val="3658364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28577C5-F99D-4480-A19B-82E26AD2ADE0}"/>
              </a:ext>
            </a:extLst>
          </p:cNvPr>
          <p:cNvSpPr/>
          <p:nvPr userDrawn="1"/>
        </p:nvSpPr>
        <p:spPr>
          <a:xfrm>
            <a:off x="2096387" y="2476500"/>
            <a:ext cx="7999226" cy="1866900"/>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406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5DF9-29BB-BE6A-5CF7-D110DDA15F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E3806D-5C41-1CA9-4DF5-54F1A2485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0C2CABC-827E-3F54-B2F2-46B6604FBEA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772E7F3-7762-0BDC-3DBD-0BADA6D2CE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EDC49F-A5A7-5F3B-AA5E-31614488D60E}"/>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38123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B0AC-96F3-8986-0F1E-66A0B5FDEF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28AE7F-EA98-24BE-7F76-DCDC49C827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AAEEF3-26F7-A9A2-4232-999956C78A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68E914-5F91-6D0B-0BDE-4E3577A1230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971C015B-ADD5-082A-0017-8AFD55466B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78837E-A656-485F-C7AF-651A77D5AE2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656378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6041-5AF1-6B97-943D-06F5611295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57D8CB-F3DD-D21E-58EA-65F2625B6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BBD39E-A4FF-4BA1-4E98-8962C8F1B0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53BAD1-150E-2601-02D4-1B1F28E8E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F77CE2-95E7-8F33-1006-566865F524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FCB080-60E1-D415-CB01-7E091A6290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45FABA3-71DD-9E5D-6452-4E97CB7E43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8B389EC-6D10-D67E-E266-F810D6504E83}"/>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898717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76D9A-C8C6-9D66-D8A0-4F59C4BB66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633F7D5-09C5-01F6-0001-8164E892545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E3ADB9A1-3329-C89E-57B2-EB180DC194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FDDBD71-7C80-801E-0581-CD9F00EE8671}"/>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597583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F53A6C-F3BA-5473-5307-F2FD8FBF01A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7AC97F8D-6769-FDE3-0EBB-C9DF97FE5F9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18C5455-0ECB-0658-B724-85C49C1FD171}"/>
              </a:ext>
            </a:extLst>
          </p:cNvPr>
          <p:cNvSpPr>
            <a:spLocks noGrp="1"/>
          </p:cNvSpPr>
          <p:nvPr>
            <p:ph type="sldNum" sz="quarter" idx="12"/>
          </p:nvPr>
        </p:nvSpPr>
        <p:spPr/>
        <p:txBody>
          <a:bodyPr/>
          <a:lstStyle>
            <a:lvl1pPr>
              <a:defRPr>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37645217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F86E2-974B-D44E-E4A6-10F9D826E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CBC997-B95F-B0F6-4B36-1BD641EE5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2AC168-D138-CC24-60BD-2F36DB09B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8C9A-F52A-AFE0-1F00-9A2880E9F7B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66751DD-CBCC-324F-EDE5-83C7951EC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D0C283-388B-26A5-69C5-1DF4FDE167E2}"/>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462433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E9C09-21F1-5FBA-1BAF-C4BABB6222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0155F7-DFAF-3E89-699B-E669DC471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BF5E28-D697-0521-E122-6CE059043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AE7953-5E82-9327-729A-8E9880D7751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295682B-3D9F-1E41-4F50-BE32BD7E39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3981DF-9EF6-66CF-BEDF-724F0F23B67F}"/>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0538144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A8DD1-F59F-A632-6930-3C912FD09B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F310A8-AFD1-8A1C-4FE5-08C803C26F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8B6B1-E0F6-A4BC-C4D1-8E028EB60EEA}"/>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E3CDD32-3929-9EC2-318F-AB9F879FBE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4D96D8A-BA66-68C4-717C-9840FC8597CA}"/>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3509136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ADA64F-7DEC-3FFB-508D-6B10DCD7B6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AFCDC4-5FED-F465-E99D-7A7DEBE00F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82EA52-9901-3AD9-AFD8-D1E11E5E690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06351CE-3E3A-3099-E0E2-E09178AD99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B8E1A1-9B55-8068-F48D-EC7C5D2B0FBB}"/>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1750270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s at bottom">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71282234-8917-CDE8-FC2C-FFBE60EC393C}"/>
              </a:ext>
            </a:extLst>
          </p:cNvPr>
          <p:cNvSpPr>
            <a:spLocks noGrp="1"/>
          </p:cNvSpPr>
          <p:nvPr>
            <p:ph type="pic" sz="quarter" idx="10"/>
          </p:nvPr>
        </p:nvSpPr>
        <p:spPr>
          <a:xfrm>
            <a:off x="0" y="3078127"/>
            <a:ext cx="7374194" cy="3779873"/>
          </a:xfrm>
        </p:spPr>
        <p:txBody>
          <a:bodyPr/>
          <a:lstStyle/>
          <a:p>
            <a:endParaRPr kumimoji="1" lang="ko-Kore-KR" altLang="en-US"/>
          </a:p>
        </p:txBody>
      </p:sp>
      <p:sp>
        <p:nvSpPr>
          <p:cNvPr id="7" name="그림 개체 틀 7">
            <a:extLst>
              <a:ext uri="{FF2B5EF4-FFF2-40B4-BE49-F238E27FC236}">
                <a16:creationId xmlns:a16="http://schemas.microsoft.com/office/drawing/2014/main" id="{0AA3C26F-EB74-469F-A29F-F81E28342C33}"/>
              </a:ext>
            </a:extLst>
          </p:cNvPr>
          <p:cNvSpPr>
            <a:spLocks noGrp="1"/>
          </p:cNvSpPr>
          <p:nvPr>
            <p:ph type="pic" sz="quarter" idx="11"/>
          </p:nvPr>
        </p:nvSpPr>
        <p:spPr>
          <a:xfrm>
            <a:off x="7374195" y="3078127"/>
            <a:ext cx="4817806" cy="3779873"/>
          </a:xfrm>
        </p:spPr>
        <p:txBody>
          <a:bodyPr/>
          <a:lstStyle/>
          <a:p>
            <a:endParaRPr kumimoji="1" lang="ko-Kore-KR" altLang="en-US"/>
          </a:p>
        </p:txBody>
      </p:sp>
    </p:spTree>
    <p:extLst>
      <p:ext uri="{BB962C8B-B14F-4D97-AF65-F5344CB8AC3E}">
        <p14:creationId xmlns:p14="http://schemas.microsoft.com/office/powerpoint/2010/main" val="222922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EFA686-97CB-4470-864B-27A06C88A07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3C9CF712-6850-4791-A1B1-34F817E64EA2}"/>
              </a:ext>
            </a:extLst>
          </p:cNvPr>
          <p:cNvSpPr>
            <a:spLocks noGrp="1"/>
          </p:cNvSpPr>
          <p:nvPr>
            <p:ph type="pic" sz="quarter" idx="10"/>
          </p:nvPr>
        </p:nvSpPr>
        <p:spPr>
          <a:xfrm>
            <a:off x="0" y="0"/>
            <a:ext cx="12192000" cy="68580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85977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840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Whole slide picture">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FE49F6D3-ED76-215C-2454-883F4421C36E}"/>
              </a:ext>
            </a:extLst>
          </p:cNvPr>
          <p:cNvSpPr>
            <a:spLocks noGrp="1"/>
          </p:cNvSpPr>
          <p:nvPr>
            <p:ph type="pic" sz="quarter" idx="10"/>
          </p:nvPr>
        </p:nvSpPr>
        <p:spPr>
          <a:xfrm>
            <a:off x="0" y="0"/>
            <a:ext cx="12192000" cy="6858000"/>
          </a:xfrm>
        </p:spPr>
        <p:txBody>
          <a:bodyPr/>
          <a:lstStyle/>
          <a:p>
            <a:endParaRPr lang="ko-KR" altLang="en-US"/>
          </a:p>
        </p:txBody>
      </p:sp>
    </p:spTree>
    <p:extLst>
      <p:ext uri="{BB962C8B-B14F-4D97-AF65-F5344CB8AC3E}">
        <p14:creationId xmlns:p14="http://schemas.microsoft.com/office/powerpoint/2010/main" val="23899784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5_Full Blan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BF720E9-38FE-454D-B264-54B7D8E907A4}"/>
              </a:ext>
            </a:extLst>
          </p:cNvPr>
          <p:cNvSpPr>
            <a:spLocks noGrp="1"/>
          </p:cNvSpPr>
          <p:nvPr>
            <p:ph type="pic" sz="quarter" idx="10"/>
          </p:nvPr>
        </p:nvSpPr>
        <p:spPr>
          <a:xfrm>
            <a:off x="9210674" y="1645605"/>
            <a:ext cx="2981325" cy="4402770"/>
          </a:xfrm>
          <a:custGeom>
            <a:avLst/>
            <a:gdLst>
              <a:gd name="connsiteX0" fmla="*/ 0 w 2331832"/>
              <a:gd name="connsiteY0" fmla="*/ 0 h 4402770"/>
              <a:gd name="connsiteX1" fmla="*/ 2331832 w 2331832"/>
              <a:gd name="connsiteY1" fmla="*/ 0 h 4402770"/>
              <a:gd name="connsiteX2" fmla="*/ 2331832 w 2331832"/>
              <a:gd name="connsiteY2" fmla="*/ 4402770 h 4402770"/>
              <a:gd name="connsiteX3" fmla="*/ 0 w 2331832"/>
              <a:gd name="connsiteY3" fmla="*/ 4402770 h 4402770"/>
            </a:gdLst>
            <a:ahLst/>
            <a:cxnLst>
              <a:cxn ang="0">
                <a:pos x="connsiteX0" y="connsiteY0"/>
              </a:cxn>
              <a:cxn ang="0">
                <a:pos x="connsiteX1" y="connsiteY1"/>
              </a:cxn>
              <a:cxn ang="0">
                <a:pos x="connsiteX2" y="connsiteY2"/>
              </a:cxn>
              <a:cxn ang="0">
                <a:pos x="connsiteX3" y="connsiteY3"/>
              </a:cxn>
            </a:cxnLst>
            <a:rect l="l" t="t" r="r" b="b"/>
            <a:pathLst>
              <a:path w="2331832" h="4402770">
                <a:moveTo>
                  <a:pt x="0" y="0"/>
                </a:moveTo>
                <a:lnTo>
                  <a:pt x="2331832" y="0"/>
                </a:lnTo>
                <a:lnTo>
                  <a:pt x="2331832" y="4402770"/>
                </a:lnTo>
                <a:lnTo>
                  <a:pt x="0" y="4402770"/>
                </a:lnTo>
                <a:close/>
              </a:path>
            </a:pathLst>
          </a:custGeom>
        </p:spPr>
        <p:txBody>
          <a:bodyPr wrap="square">
            <a:noAutofit/>
          </a:bodyPr>
          <a:lstStyle/>
          <a:p>
            <a:endParaRPr lang="en-US"/>
          </a:p>
        </p:txBody>
      </p:sp>
      <p:sp>
        <p:nvSpPr>
          <p:cNvPr id="15" name="Picture Placeholder 14">
            <a:extLst>
              <a:ext uri="{FF2B5EF4-FFF2-40B4-BE49-F238E27FC236}">
                <a16:creationId xmlns:a16="http://schemas.microsoft.com/office/drawing/2014/main" id="{762DA71D-507A-4067-852B-B0074B650D07}"/>
              </a:ext>
            </a:extLst>
          </p:cNvPr>
          <p:cNvSpPr>
            <a:spLocks noGrp="1"/>
          </p:cNvSpPr>
          <p:nvPr>
            <p:ph type="pic" sz="quarter" idx="11"/>
          </p:nvPr>
        </p:nvSpPr>
        <p:spPr>
          <a:xfrm>
            <a:off x="6915057" y="1645605"/>
            <a:ext cx="2230107" cy="4402770"/>
          </a:xfrm>
          <a:custGeom>
            <a:avLst/>
            <a:gdLst>
              <a:gd name="connsiteX0" fmla="*/ 0 w 2230107"/>
              <a:gd name="connsiteY0" fmla="*/ 0 h 4402770"/>
              <a:gd name="connsiteX1" fmla="*/ 2230107 w 2230107"/>
              <a:gd name="connsiteY1" fmla="*/ 0 h 4402770"/>
              <a:gd name="connsiteX2" fmla="*/ 2230107 w 2230107"/>
              <a:gd name="connsiteY2" fmla="*/ 4402770 h 4402770"/>
              <a:gd name="connsiteX3" fmla="*/ 0 w 2230107"/>
              <a:gd name="connsiteY3" fmla="*/ 4402770 h 4402770"/>
            </a:gdLst>
            <a:ahLst/>
            <a:cxnLst>
              <a:cxn ang="0">
                <a:pos x="connsiteX0" y="connsiteY0"/>
              </a:cxn>
              <a:cxn ang="0">
                <a:pos x="connsiteX1" y="connsiteY1"/>
              </a:cxn>
              <a:cxn ang="0">
                <a:pos x="connsiteX2" y="connsiteY2"/>
              </a:cxn>
              <a:cxn ang="0">
                <a:pos x="connsiteX3" y="connsiteY3"/>
              </a:cxn>
            </a:cxnLst>
            <a:rect l="l" t="t" r="r" b="b"/>
            <a:pathLst>
              <a:path w="2230107" h="4402770">
                <a:moveTo>
                  <a:pt x="0" y="0"/>
                </a:moveTo>
                <a:lnTo>
                  <a:pt x="2230107" y="0"/>
                </a:lnTo>
                <a:lnTo>
                  <a:pt x="2230107" y="4402770"/>
                </a:lnTo>
                <a:lnTo>
                  <a:pt x="0" y="4402770"/>
                </a:lnTo>
                <a:close/>
              </a:path>
            </a:pathLst>
          </a:custGeom>
        </p:spPr>
        <p:txBody>
          <a:bodyPr wrap="square">
            <a:noAutofit/>
          </a:bodyPr>
          <a:lstStyle/>
          <a:p>
            <a:endParaRPr lang="en-US"/>
          </a:p>
        </p:txBody>
      </p:sp>
    </p:spTree>
    <p:extLst>
      <p:ext uri="{BB962C8B-B14F-4D97-AF65-F5344CB8AC3E}">
        <p14:creationId xmlns:p14="http://schemas.microsoft.com/office/powerpoint/2010/main" val="4174663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6_Full Blank">
    <p:spTree>
      <p:nvGrpSpPr>
        <p:cNvPr id="1" name=""/>
        <p:cNvGrpSpPr/>
        <p:nvPr/>
      </p:nvGrpSpPr>
      <p:grpSpPr>
        <a:xfrm>
          <a:off x="0" y="0"/>
          <a:ext cx="0" cy="0"/>
          <a:chOff x="0" y="0"/>
          <a:chExt cx="0" cy="0"/>
        </a:xfrm>
      </p:grpSpPr>
      <p:sp>
        <p:nvSpPr>
          <p:cNvPr id="10" name="Picture Placeholder 32">
            <a:extLst>
              <a:ext uri="{FF2B5EF4-FFF2-40B4-BE49-F238E27FC236}">
                <a16:creationId xmlns:a16="http://schemas.microsoft.com/office/drawing/2014/main" id="{73E94072-33C9-4310-9222-21CA5FC560D6}"/>
              </a:ext>
            </a:extLst>
          </p:cNvPr>
          <p:cNvSpPr>
            <a:spLocks noGrp="1"/>
          </p:cNvSpPr>
          <p:nvPr>
            <p:ph type="pic" sz="quarter" idx="12"/>
          </p:nvPr>
        </p:nvSpPr>
        <p:spPr>
          <a:xfrm>
            <a:off x="2653553" y="1754477"/>
            <a:ext cx="3296541" cy="4312494"/>
          </a:xfrm>
          <a:custGeom>
            <a:avLst/>
            <a:gdLst>
              <a:gd name="connsiteX0" fmla="*/ 0 w 2423886"/>
              <a:gd name="connsiteY0" fmla="*/ 0 h 4312494"/>
              <a:gd name="connsiteX1" fmla="*/ 2423886 w 2423886"/>
              <a:gd name="connsiteY1" fmla="*/ 0 h 4312494"/>
              <a:gd name="connsiteX2" fmla="*/ 2423886 w 2423886"/>
              <a:gd name="connsiteY2" fmla="*/ 4312494 h 4312494"/>
              <a:gd name="connsiteX3" fmla="*/ 0 w 2423886"/>
              <a:gd name="connsiteY3" fmla="*/ 4312494 h 4312494"/>
            </a:gdLst>
            <a:ahLst/>
            <a:cxnLst>
              <a:cxn ang="0">
                <a:pos x="connsiteX0" y="connsiteY0"/>
              </a:cxn>
              <a:cxn ang="0">
                <a:pos x="connsiteX1" y="connsiteY1"/>
              </a:cxn>
              <a:cxn ang="0">
                <a:pos x="connsiteX2" y="connsiteY2"/>
              </a:cxn>
              <a:cxn ang="0">
                <a:pos x="connsiteX3" y="connsiteY3"/>
              </a:cxn>
            </a:cxnLst>
            <a:rect l="l" t="t" r="r" b="b"/>
            <a:pathLst>
              <a:path w="2423886" h="4312494">
                <a:moveTo>
                  <a:pt x="0" y="0"/>
                </a:moveTo>
                <a:lnTo>
                  <a:pt x="2423886" y="0"/>
                </a:lnTo>
                <a:lnTo>
                  <a:pt x="2423886" y="4312494"/>
                </a:lnTo>
                <a:lnTo>
                  <a:pt x="0" y="4312494"/>
                </a:lnTo>
                <a:close/>
              </a:path>
            </a:pathLst>
          </a:custGeom>
        </p:spPr>
        <p:txBody>
          <a:bodyPr wrap="square">
            <a:noAutofit/>
          </a:bodyPr>
          <a:lstStyle/>
          <a:p>
            <a:endParaRPr lang="en-US"/>
          </a:p>
        </p:txBody>
      </p:sp>
      <p:sp>
        <p:nvSpPr>
          <p:cNvPr id="13" name="Picture Placeholder 33">
            <a:extLst>
              <a:ext uri="{FF2B5EF4-FFF2-40B4-BE49-F238E27FC236}">
                <a16:creationId xmlns:a16="http://schemas.microsoft.com/office/drawing/2014/main" id="{C3C709D5-4460-4B64-B203-25705326C386}"/>
              </a:ext>
            </a:extLst>
          </p:cNvPr>
          <p:cNvSpPr>
            <a:spLocks noGrp="1"/>
          </p:cNvSpPr>
          <p:nvPr>
            <p:ph type="pic" sz="quarter" idx="13"/>
          </p:nvPr>
        </p:nvSpPr>
        <p:spPr>
          <a:xfrm>
            <a:off x="0" y="1754477"/>
            <a:ext cx="2526500" cy="4312494"/>
          </a:xfrm>
          <a:custGeom>
            <a:avLst/>
            <a:gdLst>
              <a:gd name="connsiteX0" fmla="*/ 0 w 1741713"/>
              <a:gd name="connsiteY0" fmla="*/ 0 h 4312494"/>
              <a:gd name="connsiteX1" fmla="*/ 1741713 w 1741713"/>
              <a:gd name="connsiteY1" fmla="*/ 0 h 4312494"/>
              <a:gd name="connsiteX2" fmla="*/ 1741713 w 1741713"/>
              <a:gd name="connsiteY2" fmla="*/ 4312494 h 4312494"/>
              <a:gd name="connsiteX3" fmla="*/ 0 w 1741713"/>
              <a:gd name="connsiteY3" fmla="*/ 4312494 h 4312494"/>
            </a:gdLst>
            <a:ahLst/>
            <a:cxnLst>
              <a:cxn ang="0">
                <a:pos x="connsiteX0" y="connsiteY0"/>
              </a:cxn>
              <a:cxn ang="0">
                <a:pos x="connsiteX1" y="connsiteY1"/>
              </a:cxn>
              <a:cxn ang="0">
                <a:pos x="connsiteX2" y="connsiteY2"/>
              </a:cxn>
              <a:cxn ang="0">
                <a:pos x="connsiteX3" y="connsiteY3"/>
              </a:cxn>
            </a:cxnLst>
            <a:rect l="l" t="t" r="r" b="b"/>
            <a:pathLst>
              <a:path w="1741713" h="4312494">
                <a:moveTo>
                  <a:pt x="0" y="0"/>
                </a:moveTo>
                <a:lnTo>
                  <a:pt x="1741713" y="0"/>
                </a:lnTo>
                <a:lnTo>
                  <a:pt x="1741713" y="4312494"/>
                </a:lnTo>
                <a:lnTo>
                  <a:pt x="0" y="4312494"/>
                </a:lnTo>
                <a:close/>
              </a:path>
            </a:pathLst>
          </a:custGeom>
        </p:spPr>
        <p:txBody>
          <a:bodyPr wrap="square">
            <a:noAutofit/>
          </a:bodyPr>
          <a:lstStyle/>
          <a:p>
            <a:endParaRPr lang="en-US"/>
          </a:p>
        </p:txBody>
      </p:sp>
    </p:spTree>
    <p:extLst>
      <p:ext uri="{BB962C8B-B14F-4D97-AF65-F5344CB8AC3E}">
        <p14:creationId xmlns:p14="http://schemas.microsoft.com/office/powerpoint/2010/main" val="1229025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rner Pictur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1A6381CE-8013-90D6-C654-D41BCDDA3DE9}"/>
              </a:ext>
            </a:extLst>
          </p:cNvPr>
          <p:cNvSpPr>
            <a:spLocks noGrp="1"/>
          </p:cNvSpPr>
          <p:nvPr>
            <p:ph type="pic" sz="quarter" idx="10"/>
          </p:nvPr>
        </p:nvSpPr>
        <p:spPr>
          <a:xfrm>
            <a:off x="0" y="2966484"/>
            <a:ext cx="7843284" cy="3891516"/>
          </a:xfrm>
        </p:spPr>
        <p:txBody>
          <a:bodyPr/>
          <a:lstStyle/>
          <a:p>
            <a:endParaRPr kumimoji="1" lang="ko-Kore-KR" altLang="en-US"/>
          </a:p>
        </p:txBody>
      </p:sp>
    </p:spTree>
    <p:extLst>
      <p:ext uri="{BB962C8B-B14F-4D97-AF65-F5344CB8AC3E}">
        <p14:creationId xmlns:p14="http://schemas.microsoft.com/office/powerpoint/2010/main" val="3948043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Left hand picture">
    <p:spTree>
      <p:nvGrpSpPr>
        <p:cNvPr id="1" name=""/>
        <p:cNvGrpSpPr/>
        <p:nvPr/>
      </p:nvGrpSpPr>
      <p:grpSpPr>
        <a:xfrm>
          <a:off x="0" y="0"/>
          <a:ext cx="0" cy="0"/>
          <a:chOff x="0" y="0"/>
          <a:chExt cx="0" cy="0"/>
        </a:xfrm>
      </p:grpSpPr>
      <p:sp>
        <p:nvSpPr>
          <p:cNvPr id="7" name="그림 개체 틀 6">
            <a:extLst>
              <a:ext uri="{FF2B5EF4-FFF2-40B4-BE49-F238E27FC236}">
                <a16:creationId xmlns:a16="http://schemas.microsoft.com/office/drawing/2014/main" id="{75A37E7B-8992-CFD4-F69E-F534930F35D9}"/>
              </a:ext>
            </a:extLst>
          </p:cNvPr>
          <p:cNvSpPr>
            <a:spLocks noGrp="1"/>
          </p:cNvSpPr>
          <p:nvPr>
            <p:ph type="pic" sz="quarter" idx="10"/>
          </p:nvPr>
        </p:nvSpPr>
        <p:spPr>
          <a:xfrm>
            <a:off x="865816" y="926565"/>
            <a:ext cx="5003357" cy="5004869"/>
          </a:xfrm>
        </p:spPr>
        <p:txBody>
          <a:bodyPr/>
          <a:lstStyle/>
          <a:p>
            <a:endParaRPr kumimoji="1" lang="ko-Kore-KR" altLang="en-US"/>
          </a:p>
        </p:txBody>
      </p:sp>
    </p:spTree>
    <p:extLst>
      <p:ext uri="{BB962C8B-B14F-4D97-AF65-F5344CB8AC3E}">
        <p14:creationId xmlns:p14="http://schemas.microsoft.com/office/powerpoint/2010/main" val="8764371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9EC39AAE-86B1-4D22-BCAB-CA427732A727}"/>
              </a:ext>
            </a:extLst>
          </p:cNvPr>
          <p:cNvSpPr>
            <a:spLocks noGrp="1"/>
          </p:cNvSpPr>
          <p:nvPr>
            <p:ph type="pic" sz="quarter" idx="10"/>
          </p:nvPr>
        </p:nvSpPr>
        <p:spPr>
          <a:xfrm>
            <a:off x="8058150" y="0"/>
            <a:ext cx="4133850" cy="6858000"/>
          </a:xfrm>
          <a:custGeom>
            <a:avLst/>
            <a:gdLst>
              <a:gd name="connsiteX0" fmla="*/ 0 w 4133850"/>
              <a:gd name="connsiteY0" fmla="*/ 0 h 6858000"/>
              <a:gd name="connsiteX1" fmla="*/ 4133850 w 4133850"/>
              <a:gd name="connsiteY1" fmla="*/ 0 h 6858000"/>
              <a:gd name="connsiteX2" fmla="*/ 4133850 w 4133850"/>
              <a:gd name="connsiteY2" fmla="*/ 6858000 h 6858000"/>
              <a:gd name="connsiteX3" fmla="*/ 0 w 4133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133850" h="6858000">
                <a:moveTo>
                  <a:pt x="0" y="0"/>
                </a:moveTo>
                <a:lnTo>
                  <a:pt x="4133850" y="0"/>
                </a:lnTo>
                <a:lnTo>
                  <a:pt x="4133850" y="6858000"/>
                </a:lnTo>
                <a:lnTo>
                  <a:pt x="0" y="6858000"/>
                </a:lnTo>
                <a:close/>
              </a:path>
            </a:pathLst>
          </a:custGeom>
        </p:spPr>
        <p:txBody>
          <a:bodyPr wrap="square">
            <a:noAutofit/>
          </a:bodyPr>
          <a:lstStyle>
            <a:lvl1pPr>
              <a:defRPr>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480462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Blank 4">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31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ture right one third slide">
    <p:spTree>
      <p:nvGrpSpPr>
        <p:cNvPr id="1" name=""/>
        <p:cNvGrpSpPr/>
        <p:nvPr/>
      </p:nvGrpSpPr>
      <p:grpSpPr>
        <a:xfrm>
          <a:off x="0" y="0"/>
          <a:ext cx="0" cy="0"/>
          <a:chOff x="0" y="0"/>
          <a:chExt cx="0" cy="0"/>
        </a:xfrm>
      </p:grpSpPr>
      <p:sp>
        <p:nvSpPr>
          <p:cNvPr id="6" name="그림 개체 틀 7">
            <a:extLst>
              <a:ext uri="{FF2B5EF4-FFF2-40B4-BE49-F238E27FC236}">
                <a16:creationId xmlns:a16="http://schemas.microsoft.com/office/drawing/2014/main" id="{29077980-D3E3-5EFE-3104-7E33CDEB21BE}"/>
              </a:ext>
            </a:extLst>
          </p:cNvPr>
          <p:cNvSpPr>
            <a:spLocks noGrp="1"/>
          </p:cNvSpPr>
          <p:nvPr>
            <p:ph type="pic" sz="quarter" idx="10"/>
          </p:nvPr>
        </p:nvSpPr>
        <p:spPr>
          <a:xfrm>
            <a:off x="7275870" y="0"/>
            <a:ext cx="4916129" cy="6858000"/>
          </a:xfrm>
        </p:spPr>
        <p:txBody>
          <a:bodyPr/>
          <a:lstStyle/>
          <a:p>
            <a:endParaRPr kumimoji="1" lang="ko-Kore-KR" altLang="en-US"/>
          </a:p>
        </p:txBody>
      </p:sp>
    </p:spTree>
    <p:extLst>
      <p:ext uri="{BB962C8B-B14F-4D97-AF65-F5344CB8AC3E}">
        <p14:creationId xmlns:p14="http://schemas.microsoft.com/office/powerpoint/2010/main" val="2420896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ture in lower left">
    <p:spTree>
      <p:nvGrpSpPr>
        <p:cNvPr id="1" name=""/>
        <p:cNvGrpSpPr/>
        <p:nvPr/>
      </p:nvGrpSpPr>
      <p:grpSpPr>
        <a:xfrm>
          <a:off x="0" y="0"/>
          <a:ext cx="0" cy="0"/>
          <a:chOff x="0" y="0"/>
          <a:chExt cx="0" cy="0"/>
        </a:xfrm>
      </p:grpSpPr>
      <p:sp>
        <p:nvSpPr>
          <p:cNvPr id="6" name="그림 개체 틀 6">
            <a:extLst>
              <a:ext uri="{FF2B5EF4-FFF2-40B4-BE49-F238E27FC236}">
                <a16:creationId xmlns:a16="http://schemas.microsoft.com/office/drawing/2014/main" id="{47C4CD67-D61D-4E5E-6A35-049CD26D5382}"/>
              </a:ext>
            </a:extLst>
          </p:cNvPr>
          <p:cNvSpPr>
            <a:spLocks noGrp="1"/>
          </p:cNvSpPr>
          <p:nvPr>
            <p:ph type="pic" sz="quarter" idx="10"/>
          </p:nvPr>
        </p:nvSpPr>
        <p:spPr>
          <a:xfrm>
            <a:off x="835744" y="3352800"/>
            <a:ext cx="2997721" cy="2770238"/>
          </a:xfrm>
          <a:prstGeom prst="roundRect">
            <a:avLst/>
          </a:prstGeom>
        </p:spPr>
        <p:txBody>
          <a:bodyPr/>
          <a:lstStyle/>
          <a:p>
            <a:endParaRPr kumimoji="1" lang="ko-Kore-KR" altLang="en-US"/>
          </a:p>
        </p:txBody>
      </p:sp>
    </p:spTree>
    <p:extLst>
      <p:ext uri="{BB962C8B-B14F-4D97-AF65-F5344CB8AC3E}">
        <p14:creationId xmlns:p14="http://schemas.microsoft.com/office/powerpoint/2010/main" val="1895519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3" name="Picture Placeholder 4">
            <a:extLst>
              <a:ext uri="{FF2B5EF4-FFF2-40B4-BE49-F238E27FC236}">
                <a16:creationId xmlns:a16="http://schemas.microsoft.com/office/drawing/2014/main" id="{80092595-7CB8-4CB6-B1CB-955F6B540E64}"/>
              </a:ext>
            </a:extLst>
          </p:cNvPr>
          <p:cNvSpPr>
            <a:spLocks noGrp="1"/>
          </p:cNvSpPr>
          <p:nvPr>
            <p:ph type="pic" sz="quarter" idx="10"/>
          </p:nvPr>
        </p:nvSpPr>
        <p:spPr>
          <a:xfrm>
            <a:off x="1370076" y="1143000"/>
            <a:ext cx="3355848" cy="4572000"/>
          </a:xfrm>
          <a:custGeom>
            <a:avLst/>
            <a:gdLst>
              <a:gd name="connsiteX0" fmla="*/ 0 w 3355848"/>
              <a:gd name="connsiteY0" fmla="*/ 0 h 4572000"/>
              <a:gd name="connsiteX1" fmla="*/ 3355848 w 3355848"/>
              <a:gd name="connsiteY1" fmla="*/ 0 h 4572000"/>
              <a:gd name="connsiteX2" fmla="*/ 3355848 w 3355848"/>
              <a:gd name="connsiteY2" fmla="*/ 4572000 h 4572000"/>
              <a:gd name="connsiteX3" fmla="*/ 0 w 3355848"/>
              <a:gd name="connsiteY3" fmla="*/ 4572000 h 4572000"/>
            </a:gdLst>
            <a:ahLst/>
            <a:cxnLst>
              <a:cxn ang="0">
                <a:pos x="connsiteX0" y="connsiteY0"/>
              </a:cxn>
              <a:cxn ang="0">
                <a:pos x="connsiteX1" y="connsiteY1"/>
              </a:cxn>
              <a:cxn ang="0">
                <a:pos x="connsiteX2" y="connsiteY2"/>
              </a:cxn>
              <a:cxn ang="0">
                <a:pos x="connsiteX3" y="connsiteY3"/>
              </a:cxn>
            </a:cxnLst>
            <a:rect l="l" t="t" r="r" b="b"/>
            <a:pathLst>
              <a:path w="3355848" h="4572000">
                <a:moveTo>
                  <a:pt x="0" y="0"/>
                </a:moveTo>
                <a:lnTo>
                  <a:pt x="3355848" y="0"/>
                </a:lnTo>
                <a:lnTo>
                  <a:pt x="3355848" y="4572000"/>
                </a:lnTo>
                <a:lnTo>
                  <a:pt x="0" y="45720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4263081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ide by side pics">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5B0A3827-5C6A-FB2B-DB21-ABCC2BF2D20F}"/>
              </a:ext>
            </a:extLst>
          </p:cNvPr>
          <p:cNvSpPr>
            <a:spLocks noGrp="1"/>
          </p:cNvSpPr>
          <p:nvPr>
            <p:ph type="pic" sz="quarter" idx="26"/>
          </p:nvPr>
        </p:nvSpPr>
        <p:spPr>
          <a:xfrm>
            <a:off x="983975" y="1371601"/>
            <a:ext cx="4827706" cy="1549374"/>
          </a:xfrm>
          <a:prstGeom prst="rect">
            <a:avLst/>
          </a:prstGeom>
        </p:spPr>
        <p:txBody>
          <a:bodyPr wrap="square">
            <a:noAutofit/>
          </a:bodyPr>
          <a:lstStyle/>
          <a:p>
            <a:endParaRPr kumimoji="1" lang="ko-KR" altLang="en-US"/>
          </a:p>
        </p:txBody>
      </p:sp>
      <p:sp>
        <p:nvSpPr>
          <p:cNvPr id="2" name="그림 개체 틀 2">
            <a:extLst>
              <a:ext uri="{FF2B5EF4-FFF2-40B4-BE49-F238E27FC236}">
                <a16:creationId xmlns:a16="http://schemas.microsoft.com/office/drawing/2014/main" id="{267550DF-CCC7-0566-2BB3-96CF0A3915A9}"/>
              </a:ext>
            </a:extLst>
          </p:cNvPr>
          <p:cNvSpPr>
            <a:spLocks noGrp="1"/>
          </p:cNvSpPr>
          <p:nvPr>
            <p:ph type="pic" sz="quarter" idx="27"/>
          </p:nvPr>
        </p:nvSpPr>
        <p:spPr>
          <a:xfrm>
            <a:off x="6380319" y="1371601"/>
            <a:ext cx="4827706" cy="1549374"/>
          </a:xfrm>
          <a:prstGeom prst="rect">
            <a:avLst/>
          </a:prstGeom>
        </p:spPr>
        <p:txBody>
          <a:bodyPr wrap="square">
            <a:noAutofit/>
          </a:bodyPr>
          <a:lstStyle/>
          <a:p>
            <a:endParaRPr kumimoji="1" lang="ko-KR" altLang="en-US"/>
          </a:p>
        </p:txBody>
      </p:sp>
    </p:spTree>
    <p:extLst>
      <p:ext uri="{BB962C8B-B14F-4D97-AF65-F5344CB8AC3E}">
        <p14:creationId xmlns:p14="http://schemas.microsoft.com/office/powerpoint/2010/main" val="384260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531429" y="1193800"/>
            <a:ext cx="4470400" cy="44704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080545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_Page_Pictur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7D1B75A8-9F54-428E-8FC8-1BC010A802C9}"/>
              </a:ext>
            </a:extLst>
          </p:cNvPr>
          <p:cNvSpPr>
            <a:spLocks noGrp="1"/>
          </p:cNvSpPr>
          <p:nvPr>
            <p:ph type="pic" sz="quarter" idx="10"/>
          </p:nvPr>
        </p:nvSpPr>
        <p:spPr>
          <a:xfrm>
            <a:off x="6091683" y="0"/>
            <a:ext cx="6099048" cy="6858000"/>
          </a:xfrm>
          <a:custGeom>
            <a:avLst/>
            <a:gdLst>
              <a:gd name="connsiteX0" fmla="*/ 0 w 4470400"/>
              <a:gd name="connsiteY0" fmla="*/ 0 h 4470400"/>
              <a:gd name="connsiteX1" fmla="*/ 4470400 w 4470400"/>
              <a:gd name="connsiteY1" fmla="*/ 0 h 4470400"/>
              <a:gd name="connsiteX2" fmla="*/ 4470400 w 4470400"/>
              <a:gd name="connsiteY2" fmla="*/ 4470400 h 4470400"/>
              <a:gd name="connsiteX3" fmla="*/ 0 w 4470400"/>
              <a:gd name="connsiteY3" fmla="*/ 4470400 h 4470400"/>
            </a:gdLst>
            <a:ahLst/>
            <a:cxnLst>
              <a:cxn ang="0">
                <a:pos x="connsiteX0" y="connsiteY0"/>
              </a:cxn>
              <a:cxn ang="0">
                <a:pos x="connsiteX1" y="connsiteY1"/>
              </a:cxn>
              <a:cxn ang="0">
                <a:pos x="connsiteX2" y="connsiteY2"/>
              </a:cxn>
              <a:cxn ang="0">
                <a:pos x="connsiteX3" y="connsiteY3"/>
              </a:cxn>
            </a:cxnLst>
            <a:rect l="l" t="t" r="r" b="b"/>
            <a:pathLst>
              <a:path w="4470400" h="4470400">
                <a:moveTo>
                  <a:pt x="0" y="0"/>
                </a:moveTo>
                <a:lnTo>
                  <a:pt x="4470400" y="0"/>
                </a:lnTo>
                <a:lnTo>
                  <a:pt x="4470400" y="4470400"/>
                </a:lnTo>
                <a:lnTo>
                  <a:pt x="0" y="4470400"/>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4269922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A9BBF4D5-2C9C-44E4-A1F1-C8CB5E01F566}"/>
              </a:ext>
            </a:extLst>
          </p:cNvPr>
          <p:cNvSpPr>
            <a:spLocks noGrp="1"/>
          </p:cNvSpPr>
          <p:nvPr>
            <p:ph type="pic" sz="quarter" idx="11"/>
          </p:nvPr>
        </p:nvSpPr>
        <p:spPr>
          <a:xfrm>
            <a:off x="778362" y="-1"/>
            <a:ext cx="3425371" cy="3817258"/>
          </a:xfrm>
          <a:custGeom>
            <a:avLst/>
            <a:gdLst>
              <a:gd name="connsiteX0" fmla="*/ 0 w 3425371"/>
              <a:gd name="connsiteY0" fmla="*/ 0 h 3817258"/>
              <a:gd name="connsiteX1" fmla="*/ 3425371 w 3425371"/>
              <a:gd name="connsiteY1" fmla="*/ 0 h 3817258"/>
              <a:gd name="connsiteX2" fmla="*/ 3425371 w 3425371"/>
              <a:gd name="connsiteY2" fmla="*/ 3817258 h 3817258"/>
              <a:gd name="connsiteX3" fmla="*/ 0 w 3425371"/>
              <a:gd name="connsiteY3" fmla="*/ 3817258 h 3817258"/>
            </a:gdLst>
            <a:ahLst/>
            <a:cxnLst>
              <a:cxn ang="0">
                <a:pos x="connsiteX0" y="connsiteY0"/>
              </a:cxn>
              <a:cxn ang="0">
                <a:pos x="connsiteX1" y="connsiteY1"/>
              </a:cxn>
              <a:cxn ang="0">
                <a:pos x="connsiteX2" y="connsiteY2"/>
              </a:cxn>
              <a:cxn ang="0">
                <a:pos x="connsiteX3" y="connsiteY3"/>
              </a:cxn>
            </a:cxnLst>
            <a:rect l="l" t="t" r="r" b="b"/>
            <a:pathLst>
              <a:path w="3425371" h="3817258">
                <a:moveTo>
                  <a:pt x="0" y="0"/>
                </a:moveTo>
                <a:lnTo>
                  <a:pt x="3425371" y="0"/>
                </a:lnTo>
                <a:lnTo>
                  <a:pt x="3425371" y="3817258"/>
                </a:lnTo>
                <a:lnTo>
                  <a:pt x="0" y="381725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268663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10AA9F-2A50-43A9-9280-96C6C3520CCE}"/>
              </a:ext>
            </a:extLst>
          </p:cNvPr>
          <p:cNvSpPr>
            <a:spLocks noGrp="1"/>
          </p:cNvSpPr>
          <p:nvPr>
            <p:ph type="pic" sz="quarter" idx="14"/>
          </p:nvPr>
        </p:nvSpPr>
        <p:spPr>
          <a:xfrm>
            <a:off x="794097" y="1723044"/>
            <a:ext cx="2008160" cy="2008160"/>
          </a:xfrm>
          <a:prstGeom prst="ellipse">
            <a:avLst/>
          </a:prstGeom>
        </p:spPr>
        <p:txBody>
          <a:bodyPr/>
          <a:lstStyle>
            <a:lvl1pPr>
              <a:defRPr sz="1700"/>
            </a:lvl1pPr>
          </a:lstStyle>
          <a:p>
            <a:endParaRPr lang="en-US"/>
          </a:p>
        </p:txBody>
      </p:sp>
      <p:sp>
        <p:nvSpPr>
          <p:cNvPr id="16" name="Picture Placeholder 4">
            <a:extLst>
              <a:ext uri="{FF2B5EF4-FFF2-40B4-BE49-F238E27FC236}">
                <a16:creationId xmlns:a16="http://schemas.microsoft.com/office/drawing/2014/main" id="{328976E2-9C06-4A88-A615-3C4381C26D28}"/>
              </a:ext>
            </a:extLst>
          </p:cNvPr>
          <p:cNvSpPr>
            <a:spLocks noGrp="1"/>
          </p:cNvSpPr>
          <p:nvPr>
            <p:ph type="pic" sz="quarter" idx="17"/>
          </p:nvPr>
        </p:nvSpPr>
        <p:spPr>
          <a:xfrm>
            <a:off x="6213663" y="1723044"/>
            <a:ext cx="2008160" cy="2008160"/>
          </a:xfrm>
          <a:prstGeom prst="ellipse">
            <a:avLst/>
          </a:prstGeom>
        </p:spPr>
        <p:txBody>
          <a:bodyPr/>
          <a:lstStyle>
            <a:lvl1pPr>
              <a:defRPr sz="1700"/>
            </a:lvl1pPr>
          </a:lstStyle>
          <a:p>
            <a:endParaRPr lang="en-US"/>
          </a:p>
        </p:txBody>
      </p:sp>
      <p:sp>
        <p:nvSpPr>
          <p:cNvPr id="9" name="Picture Placeholder 4">
            <a:extLst>
              <a:ext uri="{FF2B5EF4-FFF2-40B4-BE49-F238E27FC236}">
                <a16:creationId xmlns:a16="http://schemas.microsoft.com/office/drawing/2014/main" id="{F5D4801D-402C-4B27-888C-C5BCD96FA9D4}"/>
              </a:ext>
            </a:extLst>
          </p:cNvPr>
          <p:cNvSpPr>
            <a:spLocks noGrp="1"/>
          </p:cNvSpPr>
          <p:nvPr>
            <p:ph type="pic" sz="quarter" idx="18"/>
          </p:nvPr>
        </p:nvSpPr>
        <p:spPr>
          <a:xfrm>
            <a:off x="794097" y="4299264"/>
            <a:ext cx="2008160" cy="2008160"/>
          </a:xfrm>
          <a:prstGeom prst="ellipse">
            <a:avLst/>
          </a:prstGeom>
        </p:spPr>
        <p:txBody>
          <a:bodyPr/>
          <a:lstStyle>
            <a:lvl1pPr>
              <a:defRPr sz="1700"/>
            </a:lvl1pPr>
          </a:lstStyle>
          <a:p>
            <a:endParaRPr lang="en-US"/>
          </a:p>
        </p:txBody>
      </p:sp>
      <p:sp>
        <p:nvSpPr>
          <p:cNvPr id="10" name="Picture Placeholder 4">
            <a:extLst>
              <a:ext uri="{FF2B5EF4-FFF2-40B4-BE49-F238E27FC236}">
                <a16:creationId xmlns:a16="http://schemas.microsoft.com/office/drawing/2014/main" id="{8062CE4A-F534-4715-9CD2-D1739080D4FD}"/>
              </a:ext>
            </a:extLst>
          </p:cNvPr>
          <p:cNvSpPr>
            <a:spLocks noGrp="1"/>
          </p:cNvSpPr>
          <p:nvPr>
            <p:ph type="pic" sz="quarter" idx="19"/>
          </p:nvPr>
        </p:nvSpPr>
        <p:spPr>
          <a:xfrm>
            <a:off x="6213663" y="4299264"/>
            <a:ext cx="2008160" cy="2008160"/>
          </a:xfrm>
          <a:prstGeom prst="ellipse">
            <a:avLst/>
          </a:prstGeom>
        </p:spPr>
        <p:txBody>
          <a:bodyPr/>
          <a:lstStyle>
            <a:lvl1pPr>
              <a:defRPr sz="1700"/>
            </a:lvl1pPr>
          </a:lstStyle>
          <a:p>
            <a:endParaRPr lang="en-US"/>
          </a:p>
        </p:txBody>
      </p:sp>
    </p:spTree>
    <p:extLst>
      <p:ext uri="{BB962C8B-B14F-4D97-AF65-F5344CB8AC3E}">
        <p14:creationId xmlns:p14="http://schemas.microsoft.com/office/powerpoint/2010/main" val="4092584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F52CB-2031-AFEE-A6D2-257C95DAED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64EE8F-2262-1DD9-81EB-C4DCFB2AA2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1DBCEE-5CFD-8478-9DC4-D113E8603BC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AE768E2C-9AF7-DCCB-310A-9556BFF4D73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3048BB-4793-BDED-F28D-0CE0853A17FC}"/>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218920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C2B9-D5BD-6D6F-BB85-BFA78DB25A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650321-C9DB-CCB0-E232-1E62AF9340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3895E1-D7CC-8312-1D8C-B1C9F2CF3328}"/>
              </a:ext>
            </a:extLst>
          </p:cNvPr>
          <p:cNvSpPr>
            <a:spLocks noGrp="1"/>
          </p:cNvSpPr>
          <p:nvPr>
            <p:ph type="sldNum" sz="quarter" idx="12"/>
          </p:nvPr>
        </p:nvSpPr>
        <p:spPr/>
        <p:txBody>
          <a:bodyPr/>
          <a:lstStyle/>
          <a:p>
            <a:fld id="{76569586-4176-472B-BD2E-5ECB0777912A}" type="slidenum">
              <a:rPr lang="en-US" smtClean="0"/>
              <a:t>‹#›</a:t>
            </a:fld>
            <a:endParaRPr lang="en-US"/>
          </a:p>
        </p:txBody>
      </p:sp>
    </p:spTree>
    <p:extLst>
      <p:ext uri="{BB962C8B-B14F-4D97-AF65-F5344CB8AC3E}">
        <p14:creationId xmlns:p14="http://schemas.microsoft.com/office/powerpoint/2010/main" val="59970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234450"/>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2" r:id="rId3"/>
    <p:sldLayoutId id="2147483663" r:id="rId4"/>
    <p:sldLayoutId id="2147483666" r:id="rId5"/>
    <p:sldLayoutId id="2147483664" r:id="rId6"/>
    <p:sldLayoutId id="2147483665" r:id="rId7"/>
  </p:sldLayoutIdLst>
  <p:hf hdr="0" ftr="0" dt="0"/>
  <p:txStyles>
    <p:title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874A54-3CC8-CD97-BBE2-A38843B0F3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354A33-25A8-3827-4D3F-7F4D35C81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C5A87EE-D71F-57C7-5CF8-61E9346496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76569586-4176-472B-BD2E-5ECB0777912A}" type="slidenum">
              <a:rPr lang="en-US" smtClean="0"/>
              <a:pPr/>
              <a:t>‹#›</a:t>
            </a:fld>
            <a:endParaRPr lang="en-US"/>
          </a:p>
        </p:txBody>
      </p:sp>
    </p:spTree>
    <p:extLst>
      <p:ext uri="{BB962C8B-B14F-4D97-AF65-F5344CB8AC3E}">
        <p14:creationId xmlns:p14="http://schemas.microsoft.com/office/powerpoint/2010/main" val="24753049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92" r:id="rId12"/>
    <p:sldLayoutId id="2147483694" r:id="rId13"/>
    <p:sldLayoutId id="2147483695" r:id="rId14"/>
    <p:sldLayoutId id="2147483699" r:id="rId15"/>
    <p:sldLayoutId id="2147483700" r:id="rId16"/>
    <p:sldLayoutId id="2147483701" r:id="rId17"/>
    <p:sldLayoutId id="2147483702" r:id="rId18"/>
    <p:sldLayoutId id="2147483707" r:id="rId19"/>
    <p:sldLayoutId id="2147483709" r:id="rId20"/>
    <p:sldLayoutId id="2147483713" r:id="rId21"/>
    <p:sldLayoutId id="2147483714" r:id="rId22"/>
    <p:sldLayoutId id="2147483718" r:id="rId23"/>
  </p:sldLayoutIdLst>
  <p:hf hdr="0" ftr="0" dt="0"/>
  <p:txStyles>
    <p:title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p:titleStyle>
    <p:bodyStyle>
      <a:lvl1pPr marL="228600" indent="-228600" algn="l" defTabSz="914400" rtl="0" eaLnBrk="0" latinLnBrk="0" hangingPunct="0">
        <a:lnSpc>
          <a:spcPct val="109000"/>
        </a:lnSpc>
        <a:spcBef>
          <a:spcPts val="600"/>
        </a:spcBef>
        <a:buClr>
          <a:srgbClr val="32669A"/>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0" latinLnBrk="0" hangingPunct="0">
        <a:lnSpc>
          <a:spcPct val="109000"/>
        </a:lnSpc>
        <a:spcBef>
          <a:spcPts val="600"/>
        </a:spcBef>
        <a:buClr>
          <a:srgbClr val="32669A"/>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0" latinLnBrk="0" hangingPunct="0">
        <a:lnSpc>
          <a:spcPct val="109000"/>
        </a:lnSpc>
        <a:spcBef>
          <a:spcPts val="600"/>
        </a:spcBef>
        <a:buClr>
          <a:srgbClr val="32669A"/>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0" latinLnBrk="0" hangingPunct="0">
        <a:lnSpc>
          <a:spcPct val="109000"/>
        </a:lnSpc>
        <a:spcBef>
          <a:spcPts val="600"/>
        </a:spcBef>
        <a:buClr>
          <a:srgbClr val="32669A"/>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9.png"/><Relationship Id="rId7" Type="http://schemas.openxmlformats.org/officeDocument/2006/relationships/image" Target="../media/image63.svg"/><Relationship Id="rId2" Type="http://schemas.openxmlformats.org/officeDocument/2006/relationships/notesSlide" Target="../notesSlides/notesSlide13.xml"/><Relationship Id="rId1" Type="http://schemas.openxmlformats.org/officeDocument/2006/relationships/slideLayout" Target="../slideLayouts/slideLayout22.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30.svg"/></Relationships>
</file>

<file path=ppt/slides/_rels/slide1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5.jpeg"/><Relationship Id="rId7" Type="http://schemas.openxmlformats.org/officeDocument/2006/relationships/image" Target="../media/image8.sv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30.svg"/><Relationship Id="rId5" Type="http://schemas.openxmlformats.org/officeDocument/2006/relationships/image" Target="../media/image67.svg"/><Relationship Id="rId10" Type="http://schemas.openxmlformats.org/officeDocument/2006/relationships/image" Target="../media/image29.png"/><Relationship Id="rId4" Type="http://schemas.openxmlformats.org/officeDocument/2006/relationships/image" Target="../media/image66.png"/><Relationship Id="rId9" Type="http://schemas.openxmlformats.org/officeDocument/2006/relationships/image" Target="../media/image69.sv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65.jpeg"/><Relationship Id="rId7" Type="http://schemas.openxmlformats.org/officeDocument/2006/relationships/image" Target="../media/image30.sv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49.svg"/></Relationships>
</file>

<file path=ppt/slides/_rels/slide17.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73.svg"/><Relationship Id="rId11" Type="http://schemas.openxmlformats.org/officeDocument/2006/relationships/image" Target="../media/image78.jpe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1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20.xml"/><Relationship Id="rId6" Type="http://schemas.openxmlformats.org/officeDocument/2006/relationships/image" Target="../media/image83.svg"/><Relationship Id="rId5" Type="http://schemas.openxmlformats.org/officeDocument/2006/relationships/image" Target="../media/image82.png"/><Relationship Id="rId10" Type="http://schemas.openxmlformats.org/officeDocument/2006/relationships/image" Target="../media/image87.svg"/><Relationship Id="rId4" Type="http://schemas.openxmlformats.org/officeDocument/2006/relationships/image" Target="../media/image81.svg"/><Relationship Id="rId9" Type="http://schemas.openxmlformats.org/officeDocument/2006/relationships/image" Target="../media/image8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9.svg"/><Relationship Id="rId3" Type="http://schemas.openxmlformats.org/officeDocument/2006/relationships/image" Target="../media/image3.png"/><Relationship Id="rId7" Type="http://schemas.openxmlformats.org/officeDocument/2006/relationships/image" Target="../media/image88.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49.svg"/><Relationship Id="rId11" Type="http://schemas.openxmlformats.org/officeDocument/2006/relationships/image" Target="../media/image92.svg"/><Relationship Id="rId5" Type="http://schemas.openxmlformats.org/officeDocument/2006/relationships/image" Target="../media/image48.png"/><Relationship Id="rId10" Type="http://schemas.openxmlformats.org/officeDocument/2006/relationships/image" Target="../media/image91.png"/><Relationship Id="rId4" Type="http://schemas.openxmlformats.org/officeDocument/2006/relationships/image" Target="../media/image4.svg"/><Relationship Id="rId9" Type="http://schemas.openxmlformats.org/officeDocument/2006/relationships/image" Target="../media/image90.jpeg"/></Relationships>
</file>

<file path=ppt/slides/_rels/slide2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svg"/><Relationship Id="rId2" Type="http://schemas.openxmlformats.org/officeDocument/2006/relationships/notesSlide" Target="../notesSlides/notesSlide22.xml"/><Relationship Id="rId1" Type="http://schemas.openxmlformats.org/officeDocument/2006/relationships/slideLayout" Target="../slideLayouts/slideLayout23.xml"/><Relationship Id="rId6" Type="http://schemas.openxmlformats.org/officeDocument/2006/relationships/image" Target="../media/image97.png"/><Relationship Id="rId5" Type="http://schemas.openxmlformats.org/officeDocument/2006/relationships/image" Target="../media/image96.jpeg"/><Relationship Id="rId4" Type="http://schemas.openxmlformats.org/officeDocument/2006/relationships/image" Target="../media/image95.svg"/></Relationships>
</file>

<file path=ppt/slides/_rels/slide2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103.svg"/><Relationship Id="rId3" Type="http://schemas.openxmlformats.org/officeDocument/2006/relationships/image" Target="../media/image100.png"/><Relationship Id="rId7" Type="http://schemas.openxmlformats.org/officeDocument/2006/relationships/image" Target="../media/image102.png"/><Relationship Id="rId2" Type="http://schemas.openxmlformats.org/officeDocument/2006/relationships/notesSlide" Target="../notesSlides/notesSlide24.xml"/><Relationship Id="rId1" Type="http://schemas.openxmlformats.org/officeDocument/2006/relationships/slideLayout" Target="../slideLayouts/slideLayout23.xml"/><Relationship Id="rId6" Type="http://schemas.openxmlformats.org/officeDocument/2006/relationships/image" Target="../media/image26.svg"/><Relationship Id="rId11" Type="http://schemas.openxmlformats.org/officeDocument/2006/relationships/image" Target="../media/image104.jpe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101.svg"/><Relationship Id="rId9"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image" Target="../media/image110.sv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25.xml"/><Relationship Id="rId1" Type="http://schemas.openxmlformats.org/officeDocument/2006/relationships/slideLayout" Target="../slideLayouts/slideLayout23.xml"/><Relationship Id="rId6" Type="http://schemas.openxmlformats.org/officeDocument/2006/relationships/image" Target="../media/image108.svg"/><Relationship Id="rId11" Type="http://schemas.openxmlformats.org/officeDocument/2006/relationships/image" Target="../media/image113.jpeg"/><Relationship Id="rId5" Type="http://schemas.openxmlformats.org/officeDocument/2006/relationships/image" Target="../media/image107.png"/><Relationship Id="rId10" Type="http://schemas.openxmlformats.org/officeDocument/2006/relationships/image" Target="../media/image112.svg"/><Relationship Id="rId4" Type="http://schemas.openxmlformats.org/officeDocument/2006/relationships/image" Target="../media/image106.svg"/><Relationship Id="rId9" Type="http://schemas.openxmlformats.org/officeDocument/2006/relationships/image" Target="../media/image111.png"/></Relationships>
</file>

<file path=ppt/slides/_rels/slide2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65.jpeg"/><Relationship Id="rId7" Type="http://schemas.openxmlformats.org/officeDocument/2006/relationships/image" Target="../media/image118.svg"/><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117.png"/><Relationship Id="rId5" Type="http://schemas.openxmlformats.org/officeDocument/2006/relationships/image" Target="../media/image116.svg"/><Relationship Id="rId4" Type="http://schemas.openxmlformats.org/officeDocument/2006/relationships/image" Target="../media/image115.png"/><Relationship Id="rId9" Type="http://schemas.openxmlformats.org/officeDocument/2006/relationships/image" Target="../media/image77.sv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7.xml"/><Relationship Id="rId4" Type="http://schemas.openxmlformats.org/officeDocument/2006/relationships/image" Target="../media/image30.sv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7.xml"/><Relationship Id="rId4" Type="http://schemas.openxmlformats.org/officeDocument/2006/relationships/image" Target="../media/image30.sv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120.jpeg"/></Relationships>
</file>

<file path=ppt/slides/_rels/slide31.xml.rels><?xml version="1.0" encoding="UTF-8" standalone="yes"?>
<Relationships xmlns="http://schemas.openxmlformats.org/package/2006/relationships"><Relationship Id="rId8" Type="http://schemas.openxmlformats.org/officeDocument/2006/relationships/image" Target="../media/image124.svg"/><Relationship Id="rId3" Type="http://schemas.openxmlformats.org/officeDocument/2006/relationships/image" Target="../media/image121.png"/><Relationship Id="rId7" Type="http://schemas.openxmlformats.org/officeDocument/2006/relationships/image" Target="../media/image123.pn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30.svg"/><Relationship Id="rId11" Type="http://schemas.openxmlformats.org/officeDocument/2006/relationships/image" Target="../media/image127.jpeg"/><Relationship Id="rId5" Type="http://schemas.openxmlformats.org/officeDocument/2006/relationships/image" Target="../media/image29.png"/><Relationship Id="rId10" Type="http://schemas.openxmlformats.org/officeDocument/2006/relationships/image" Target="../media/image126.svg"/><Relationship Id="rId4" Type="http://schemas.openxmlformats.org/officeDocument/2006/relationships/image" Target="../media/image122.svg"/><Relationship Id="rId9" Type="http://schemas.openxmlformats.org/officeDocument/2006/relationships/image" Target="../media/image1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notesSlide" Target="../notesSlides/notesSlide4.xml"/><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2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22.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46.svg"/><Relationship Id="rId11" Type="http://schemas.openxmlformats.org/officeDocument/2006/relationships/image" Target="../media/image49.svg"/><Relationship Id="rId5" Type="http://schemas.openxmlformats.org/officeDocument/2006/relationships/image" Target="../media/image45.png"/><Relationship Id="rId10" Type="http://schemas.openxmlformats.org/officeDocument/2006/relationships/image" Target="../media/image48.png"/><Relationship Id="rId4" Type="http://schemas.openxmlformats.org/officeDocument/2006/relationships/image" Target="../media/image44.svg"/><Relationship Id="rId9"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png"/><Relationship Id="rId7" Type="http://schemas.openxmlformats.org/officeDocument/2006/relationships/image" Target="../media/image51.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49.svg"/><Relationship Id="rId11" Type="http://schemas.openxmlformats.org/officeDocument/2006/relationships/image" Target="../media/image55.jpeg"/><Relationship Id="rId5" Type="http://schemas.openxmlformats.org/officeDocument/2006/relationships/image" Target="../media/image48.png"/><Relationship Id="rId10" Type="http://schemas.openxmlformats.org/officeDocument/2006/relationships/image" Target="../media/image54.svg"/><Relationship Id="rId4" Type="http://schemas.openxmlformats.org/officeDocument/2006/relationships/image" Target="../media/image4.svg"/><Relationship Id="rId9"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Placeholder 36" descr="A person sitting in a wheelchair&#10;&#10;Description automatically generated with low confidence">
            <a:extLst>
              <a:ext uri="{FF2B5EF4-FFF2-40B4-BE49-F238E27FC236}">
                <a16:creationId xmlns:a16="http://schemas.microsoft.com/office/drawing/2014/main" id="{D1F2BF4A-859D-36FA-434E-959ADCC9250C}"/>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8" name="Group 7">
            <a:extLst>
              <a:ext uri="{FF2B5EF4-FFF2-40B4-BE49-F238E27FC236}">
                <a16:creationId xmlns:a16="http://schemas.microsoft.com/office/drawing/2014/main" id="{65F6E862-6CCA-1C32-F59E-E73ACCBC773B}"/>
              </a:ext>
            </a:extLst>
          </p:cNvPr>
          <p:cNvGrpSpPr/>
          <p:nvPr/>
        </p:nvGrpSpPr>
        <p:grpSpPr>
          <a:xfrm>
            <a:off x="281440" y="2743200"/>
            <a:ext cx="7173719" cy="4124847"/>
            <a:chOff x="257269" y="2461846"/>
            <a:chExt cx="8531352" cy="4406201"/>
          </a:xfrm>
        </p:grpSpPr>
        <p:sp>
          <p:nvSpPr>
            <p:cNvPr id="11" name="Rectangle 10">
              <a:extLst>
                <a:ext uri="{FF2B5EF4-FFF2-40B4-BE49-F238E27FC236}">
                  <a16:creationId xmlns:a16="http://schemas.microsoft.com/office/drawing/2014/main" id="{608875E8-AB65-4ED8-BC3C-224FF4122CA9}"/>
                </a:ext>
              </a:extLst>
            </p:cNvPr>
            <p:cNvSpPr/>
            <p:nvPr/>
          </p:nvSpPr>
          <p:spPr>
            <a:xfrm>
              <a:off x="257269" y="2461846"/>
              <a:ext cx="8531352" cy="4406201"/>
            </a:xfrm>
            <a:prstGeom prst="rect">
              <a:avLst/>
            </a:prstGeom>
            <a:solidFill>
              <a:srgbClr val="32669A"/>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A11EC4E-F488-4C50-A6E3-F9034B3C6855}"/>
                </a:ext>
              </a:extLst>
            </p:cNvPr>
            <p:cNvSpPr/>
            <p:nvPr/>
          </p:nvSpPr>
          <p:spPr>
            <a:xfrm>
              <a:off x="4211923" y="5540858"/>
              <a:ext cx="119169" cy="119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6699"/>
                </a:solidFill>
              </a:endParaRPr>
            </a:p>
          </p:txBody>
        </p:sp>
        <p:sp>
          <p:nvSpPr>
            <p:cNvPr id="21" name="Oval 20">
              <a:extLst>
                <a:ext uri="{FF2B5EF4-FFF2-40B4-BE49-F238E27FC236}">
                  <a16:creationId xmlns:a16="http://schemas.microsoft.com/office/drawing/2014/main" id="{CC978397-0064-4D41-8EDF-9673F9BBE1C9}"/>
                </a:ext>
              </a:extLst>
            </p:cNvPr>
            <p:cNvSpPr/>
            <p:nvPr/>
          </p:nvSpPr>
          <p:spPr>
            <a:xfrm>
              <a:off x="4416711" y="5540858"/>
              <a:ext cx="119169" cy="1191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3C980AE-E269-48EC-B28E-A0FE11B7435D}"/>
                </a:ext>
              </a:extLst>
            </p:cNvPr>
            <p:cNvSpPr/>
            <p:nvPr/>
          </p:nvSpPr>
          <p:spPr>
            <a:xfrm>
              <a:off x="4621496" y="5540858"/>
              <a:ext cx="119169" cy="119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ADA6A797-6342-4B4E-AF6B-D02EACAFA24B}"/>
                </a:ext>
              </a:extLst>
            </p:cNvPr>
            <p:cNvSpPr txBox="1"/>
            <p:nvPr/>
          </p:nvSpPr>
          <p:spPr>
            <a:xfrm>
              <a:off x="743770" y="6005685"/>
              <a:ext cx="7408129" cy="690417"/>
            </a:xfrm>
            <a:prstGeom prst="rect">
              <a:avLst/>
            </a:prstGeom>
            <a:noFill/>
          </p:spPr>
          <p:txBody>
            <a:bodyPr wrap="square" rtlCol="0">
              <a:spAutoFit/>
            </a:bodyPr>
            <a:lstStyle/>
            <a:p>
              <a:pPr algn="ctr"/>
              <a:r>
                <a:rPr lang="en-US" b="1" spc="200" dirty="0">
                  <a:solidFill>
                    <a:srgbClr val="D6E4F2"/>
                  </a:solidFill>
                  <a:latin typeface="Arial" panose="020B0604020202020204" pitchFamily="34" charset="0"/>
                  <a:ea typeface="Open Sans" panose="020B0606030504020204" pitchFamily="34" charset="0"/>
                  <a:cs typeface="Arial" panose="020B0604020202020204" pitchFamily="34" charset="0"/>
                </a:rPr>
                <a:t>Disability Coordinator Orientation</a:t>
              </a:r>
            </a:p>
            <a:p>
              <a:pPr algn="ctr"/>
              <a:r>
                <a:rPr lang="en-US" b="1" spc="200" dirty="0">
                  <a:solidFill>
                    <a:srgbClr val="D6E4F2"/>
                  </a:solidFill>
                  <a:latin typeface="Arial" panose="020B0604020202020204" pitchFamily="34" charset="0"/>
                  <a:ea typeface="Open Sans" panose="020B0606030504020204" pitchFamily="34" charset="0"/>
                  <a:cs typeface="Arial" panose="020B0604020202020204" pitchFamily="34" charset="0"/>
                </a:rPr>
                <a:t>Part 1b</a:t>
              </a:r>
            </a:p>
          </p:txBody>
        </p:sp>
        <p:grpSp>
          <p:nvGrpSpPr>
            <p:cNvPr id="5" name="Group 4">
              <a:extLst>
                <a:ext uri="{FF2B5EF4-FFF2-40B4-BE49-F238E27FC236}">
                  <a16:creationId xmlns:a16="http://schemas.microsoft.com/office/drawing/2014/main" id="{8FF6C2CA-0F27-452B-BD2F-D02A3BBEDCBD}"/>
                </a:ext>
              </a:extLst>
            </p:cNvPr>
            <p:cNvGrpSpPr/>
            <p:nvPr/>
          </p:nvGrpSpPr>
          <p:grpSpPr>
            <a:xfrm>
              <a:off x="695211" y="2816315"/>
              <a:ext cx="7839946" cy="2508044"/>
              <a:chOff x="695211" y="1482030"/>
              <a:chExt cx="7839946" cy="2508044"/>
            </a:xfrm>
          </p:grpSpPr>
          <p:grpSp>
            <p:nvGrpSpPr>
              <p:cNvPr id="12" name="Group 11">
                <a:extLst>
                  <a:ext uri="{FF2B5EF4-FFF2-40B4-BE49-F238E27FC236}">
                    <a16:creationId xmlns:a16="http://schemas.microsoft.com/office/drawing/2014/main" id="{0CADC31C-9EC5-4BB4-BE31-F9A3808BCF8D}"/>
                  </a:ext>
                </a:extLst>
              </p:cNvPr>
              <p:cNvGrpSpPr/>
              <p:nvPr/>
            </p:nvGrpSpPr>
            <p:grpSpPr>
              <a:xfrm>
                <a:off x="695212" y="1482030"/>
                <a:ext cx="7505244" cy="2508044"/>
                <a:chOff x="695212" y="2142234"/>
                <a:chExt cx="7505244" cy="2508044"/>
              </a:xfrm>
            </p:grpSpPr>
            <p:sp>
              <p:nvSpPr>
                <p:cNvPr id="17" name="TextBox 16">
                  <a:extLst>
                    <a:ext uri="{FF2B5EF4-FFF2-40B4-BE49-F238E27FC236}">
                      <a16:creationId xmlns:a16="http://schemas.microsoft.com/office/drawing/2014/main" id="{739D2D9E-0A8D-4799-823C-2ACD55515A9A}"/>
                    </a:ext>
                  </a:extLst>
                </p:cNvPr>
                <p:cNvSpPr txBox="1"/>
                <p:nvPr/>
              </p:nvSpPr>
              <p:spPr>
                <a:xfrm>
                  <a:off x="695212" y="2142234"/>
                  <a:ext cx="7505244" cy="1002749"/>
                </a:xfrm>
                <a:prstGeom prst="rect">
                  <a:avLst/>
                </a:prstGeom>
                <a:noFill/>
              </p:spPr>
              <p:txBody>
                <a:bodyPr wrap="square" rtlCol="0">
                  <a:spAutoFit/>
                </a:bodyPr>
                <a:lstStyle/>
                <a:p>
                  <a:pPr algn="ctr"/>
                  <a:r>
                    <a:rPr lang="en-US" sz="5500" b="1" spc="200">
                      <a:solidFill>
                        <a:schemeClr val="tx2">
                          <a:lumMod val="10000"/>
                          <a:lumOff val="90000"/>
                        </a:schemeClr>
                      </a:solidFill>
                      <a:latin typeface="Arial" panose="020B0604020202020204" pitchFamily="34" charset="0"/>
                      <a:cs typeface="Arial" panose="020B0604020202020204" pitchFamily="34" charset="0"/>
                    </a:rPr>
                    <a:t>Disability</a:t>
                  </a:r>
                </a:p>
              </p:txBody>
            </p:sp>
            <p:sp>
              <p:nvSpPr>
                <p:cNvPr id="18" name="TextBox 17">
                  <a:extLst>
                    <a:ext uri="{FF2B5EF4-FFF2-40B4-BE49-F238E27FC236}">
                      <a16:creationId xmlns:a16="http://schemas.microsoft.com/office/drawing/2014/main" id="{99241D6D-061D-4485-9A32-82620EF9A38A}"/>
                    </a:ext>
                  </a:extLst>
                </p:cNvPr>
                <p:cNvSpPr txBox="1"/>
                <p:nvPr/>
              </p:nvSpPr>
              <p:spPr>
                <a:xfrm>
                  <a:off x="695212" y="4206439"/>
                  <a:ext cx="7505243" cy="443839"/>
                </a:xfrm>
                <a:prstGeom prst="rect">
                  <a:avLst/>
                </a:prstGeom>
                <a:noFill/>
              </p:spPr>
              <p:txBody>
                <a:bodyPr wrap="square" rtlCol="0">
                  <a:spAutoFit/>
                </a:bodyPr>
                <a:lstStyle/>
                <a:p>
                  <a:pPr algn="ctr"/>
                  <a:r>
                    <a:rPr lang="en-US" sz="2100" b="1" spc="200">
                      <a:solidFill>
                        <a:schemeClr val="bg1"/>
                      </a:solidFill>
                      <a:latin typeface="Arial" panose="020B0604020202020204" pitchFamily="34" charset="0"/>
                      <a:cs typeface="Arial" panose="020B0604020202020204" pitchFamily="34" charset="0"/>
                    </a:rPr>
                    <a:t>Process</a:t>
                  </a:r>
                </a:p>
              </p:txBody>
            </p:sp>
          </p:grpSp>
          <p:sp>
            <p:nvSpPr>
              <p:cNvPr id="16" name="TextBox 15">
                <a:extLst>
                  <a:ext uri="{FF2B5EF4-FFF2-40B4-BE49-F238E27FC236}">
                    <a16:creationId xmlns:a16="http://schemas.microsoft.com/office/drawing/2014/main" id="{4A748B24-C890-4F34-83F7-4F3E6D209320}"/>
                  </a:ext>
                </a:extLst>
              </p:cNvPr>
              <p:cNvSpPr txBox="1"/>
              <p:nvPr/>
            </p:nvSpPr>
            <p:spPr>
              <a:xfrm>
                <a:off x="695211" y="2379704"/>
                <a:ext cx="7839946" cy="1183572"/>
              </a:xfrm>
              <a:prstGeom prst="rect">
                <a:avLst/>
              </a:prstGeom>
              <a:noFill/>
            </p:spPr>
            <p:txBody>
              <a:bodyPr wrap="square" rtlCol="0">
                <a:spAutoFit/>
              </a:bodyPr>
              <a:lstStyle/>
              <a:p>
                <a:pPr algn="ctr"/>
                <a:r>
                  <a:rPr lang="en-US" sz="6600" spc="200">
                    <a:solidFill>
                      <a:srgbClr val="CFC6A5"/>
                    </a:solidFill>
                    <a:latin typeface="Arial" panose="020B0604020202020204" pitchFamily="34" charset="0"/>
                    <a:cs typeface="Arial" panose="020B0604020202020204" pitchFamily="34" charset="0"/>
                  </a:rPr>
                  <a:t>Accommodation</a:t>
                </a:r>
              </a:p>
            </p:txBody>
          </p:sp>
        </p:grpSp>
      </p:grpSp>
    </p:spTree>
    <p:extLst>
      <p:ext uri="{BB962C8B-B14F-4D97-AF65-F5344CB8AC3E}">
        <p14:creationId xmlns:p14="http://schemas.microsoft.com/office/powerpoint/2010/main" val="574197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9DE00AAA-EA79-6CE0-53D2-7456F9E2C326}"/>
              </a:ext>
            </a:extLst>
          </p:cNvPr>
          <p:cNvSpPr/>
          <p:nvPr/>
        </p:nvSpPr>
        <p:spPr>
          <a:xfrm>
            <a:off x="-1" y="0"/>
            <a:ext cx="8119431" cy="6858000"/>
          </a:xfrm>
          <a:prstGeom prst="rect">
            <a:avLst/>
          </a:prstGeom>
          <a:solidFill>
            <a:srgbClr val="D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직사각형 1">
            <a:extLst>
              <a:ext uri="{FF2B5EF4-FFF2-40B4-BE49-F238E27FC236}">
                <a16:creationId xmlns:a16="http://schemas.microsoft.com/office/drawing/2014/main" id="{BC771FF3-CA5A-5C23-05AD-B139D8BCB4DE}"/>
              </a:ext>
            </a:extLst>
          </p:cNvPr>
          <p:cNvSpPr/>
          <p:nvPr/>
        </p:nvSpPr>
        <p:spPr>
          <a:xfrm>
            <a:off x="671310" y="373516"/>
            <a:ext cx="7448121" cy="1200329"/>
          </a:xfrm>
          <a:prstGeom prst="rect">
            <a:avLst/>
          </a:prstGeom>
        </p:spPr>
        <p:txBody>
          <a:bodyPr wrap="square">
            <a:spAutoFit/>
          </a:bodyPr>
          <a:lstStyle/>
          <a:p>
            <a:pPr lvl="0"/>
            <a:r>
              <a:rPr lang="en-US" altLang="ko-KR" sz="3600" b="1">
                <a:solidFill>
                  <a:srgbClr val="32669A"/>
                </a:solidFill>
                <a:latin typeface="+mj-lt"/>
                <a:ea typeface="맑은 고딕" panose="020B0503020000020004" pitchFamily="50" charset="-127"/>
              </a:rPr>
              <a:t>RA/RM/AAS Request and </a:t>
            </a:r>
          </a:p>
          <a:p>
            <a:pPr lvl="0"/>
            <a:r>
              <a:rPr lang="en-US" altLang="ko-KR" sz="3600" b="1">
                <a:solidFill>
                  <a:srgbClr val="32669A"/>
                </a:solidFill>
                <a:latin typeface="+mj-lt"/>
                <a:ea typeface="맑은 고딕" panose="020B0503020000020004" pitchFamily="50" charset="-127"/>
              </a:rPr>
              <a:t>DC Contact Form</a:t>
            </a:r>
          </a:p>
        </p:txBody>
      </p:sp>
      <p:sp>
        <p:nvSpPr>
          <p:cNvPr id="5" name="직사각형 4">
            <a:extLst>
              <a:ext uri="{FF2B5EF4-FFF2-40B4-BE49-F238E27FC236}">
                <a16:creationId xmlns:a16="http://schemas.microsoft.com/office/drawing/2014/main" id="{CAA43071-8DB5-FD43-6DC8-B0178E8C64E8}"/>
              </a:ext>
            </a:extLst>
          </p:cNvPr>
          <p:cNvSpPr/>
          <p:nvPr/>
        </p:nvSpPr>
        <p:spPr>
          <a:xfrm>
            <a:off x="671310" y="1721675"/>
            <a:ext cx="6447246" cy="1900264"/>
          </a:xfrm>
          <a:prstGeom prst="rect">
            <a:avLst/>
          </a:prstGeom>
        </p:spPr>
        <p:txBody>
          <a:bodyPr wrap="square" lIns="91440" tIns="45720" rIns="91440" bIns="45720" anchor="t">
            <a:spAutoFit/>
          </a:bodyPr>
          <a:lstStyle/>
          <a:p>
            <a:pPr marL="285750" indent="-285750">
              <a:lnSpc>
                <a:spcPct val="108000"/>
              </a:lnSpc>
              <a:spcBef>
                <a:spcPts val="1200"/>
              </a:spcBef>
              <a:spcAft>
                <a:spcPts val="600"/>
              </a:spcAft>
              <a:buFont typeface="Wingdings" panose="05000000000000000000" pitchFamily="2" charset="2"/>
              <a:buChar char="§"/>
            </a:pPr>
            <a:r>
              <a:rPr lang="en-US" altLang="ko-KR" sz="2400">
                <a:ea typeface="맑은 고딕"/>
              </a:rPr>
              <a:t>There are </a:t>
            </a:r>
            <a:r>
              <a:rPr lang="en-US" altLang="ko-KR" sz="2400" b="1" u="sng">
                <a:solidFill>
                  <a:srgbClr val="0070C0"/>
                </a:solidFill>
                <a:ea typeface="맑은 고딕"/>
              </a:rPr>
              <a:t>2 parts</a:t>
            </a:r>
            <a:r>
              <a:rPr lang="en-US" altLang="ko-KR" sz="2400">
                <a:solidFill>
                  <a:srgbClr val="0070C0"/>
                </a:solidFill>
                <a:ea typeface="맑은 고딕"/>
              </a:rPr>
              <a:t> </a:t>
            </a:r>
            <a:r>
              <a:rPr lang="en-US" altLang="ko-KR" sz="2400">
                <a:ea typeface="맑은 고딕"/>
              </a:rPr>
              <a:t>to the Disability Accommodation (RA/RM/AAS) Request and Disability Coordinator Contact Form. </a:t>
            </a:r>
            <a:endParaRPr lang="en-US" altLang="ko-KR" sz="2400">
              <a:ea typeface="맑은 고딕" panose="020B0503020000020004" pitchFamily="50" charset="-127"/>
            </a:endParaRPr>
          </a:p>
          <a:p>
            <a:pPr marL="285750" lvl="0" indent="-285750">
              <a:lnSpc>
                <a:spcPct val="108000"/>
              </a:lnSpc>
              <a:spcBef>
                <a:spcPts val="1200"/>
              </a:spcBef>
              <a:spcAft>
                <a:spcPts val="600"/>
              </a:spcAft>
              <a:buFont typeface="Wingdings" panose="05000000000000000000" pitchFamily="2" charset="2"/>
              <a:buChar char="§"/>
            </a:pPr>
            <a:r>
              <a:rPr lang="en-US" altLang="ko-KR" sz="2400">
                <a:ea typeface="맑은 고딕"/>
              </a:rPr>
              <a:t>Part 2 is broken down into </a:t>
            </a:r>
            <a:r>
              <a:rPr lang="en-US" altLang="ko-KR" sz="2400" b="1">
                <a:solidFill>
                  <a:srgbClr val="0070C0"/>
                </a:solidFill>
                <a:ea typeface="맑은 고딕"/>
              </a:rPr>
              <a:t>Parts 2A </a:t>
            </a:r>
            <a:r>
              <a:rPr lang="en-US" altLang="ko-KR" sz="2400">
                <a:ea typeface="맑은 고딕"/>
              </a:rPr>
              <a:t>and </a:t>
            </a:r>
            <a:r>
              <a:rPr lang="en-US" altLang="ko-KR" sz="2400" b="1">
                <a:solidFill>
                  <a:srgbClr val="0070C0"/>
                </a:solidFill>
                <a:ea typeface="맑은 고딕"/>
              </a:rPr>
              <a:t>2B</a:t>
            </a:r>
            <a:r>
              <a:rPr lang="en-US" altLang="ko-KR" sz="2400">
                <a:solidFill>
                  <a:srgbClr val="0070C0"/>
                </a:solidFill>
                <a:ea typeface="맑은 고딕"/>
              </a:rPr>
              <a:t>.</a:t>
            </a:r>
            <a:endParaRPr lang="en-US" altLang="ko-KR" sz="2400">
              <a:solidFill>
                <a:srgbClr val="0070C0"/>
              </a:solidFill>
              <a:ea typeface="맑은 고딕"/>
              <a:cs typeface="Calibri"/>
            </a:endParaRPr>
          </a:p>
        </p:txBody>
      </p:sp>
      <p:sp>
        <p:nvSpPr>
          <p:cNvPr id="6" name="타원 5">
            <a:extLst>
              <a:ext uri="{FF2B5EF4-FFF2-40B4-BE49-F238E27FC236}">
                <a16:creationId xmlns:a16="http://schemas.microsoft.com/office/drawing/2014/main" id="{920E89E5-86BA-FD1C-9830-90049C41302A}"/>
              </a:ext>
            </a:extLst>
          </p:cNvPr>
          <p:cNvSpPr/>
          <p:nvPr/>
        </p:nvSpPr>
        <p:spPr>
          <a:xfrm>
            <a:off x="8300473" y="396656"/>
            <a:ext cx="493615"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sz="1200">
                <a:solidFill>
                  <a:schemeClr val="bg1"/>
                </a:solidFill>
                <a:latin typeface="Calibri" panose="020F0502020204030204" pitchFamily="34" charset="0"/>
                <a:ea typeface="맑은 고딕" panose="020B0503020000020004" pitchFamily="50" charset="-127"/>
                <a:cs typeface="Calibri" panose="020F0502020204030204" pitchFamily="34" charset="0"/>
              </a:rPr>
              <a:t>1</a:t>
            </a:r>
            <a:endParaRPr kumimoji="1" lang="ko-Kore-KR" altLang="en-US" sz="1200">
              <a:latin typeface="Calibri" panose="020F0502020204030204" pitchFamily="34" charset="0"/>
              <a:cs typeface="Calibri" panose="020F0502020204030204" pitchFamily="34" charset="0"/>
            </a:endParaRPr>
          </a:p>
        </p:txBody>
      </p:sp>
      <p:sp>
        <p:nvSpPr>
          <p:cNvPr id="7" name="직사각형 6">
            <a:extLst>
              <a:ext uri="{FF2B5EF4-FFF2-40B4-BE49-F238E27FC236}">
                <a16:creationId xmlns:a16="http://schemas.microsoft.com/office/drawing/2014/main" id="{02E5CDC3-E3D2-1BAE-EA36-63F2F2AD3D21}"/>
              </a:ext>
            </a:extLst>
          </p:cNvPr>
          <p:cNvSpPr/>
          <p:nvPr/>
        </p:nvSpPr>
        <p:spPr>
          <a:xfrm>
            <a:off x="8300473" y="942450"/>
            <a:ext cx="3621594" cy="1077218"/>
          </a:xfrm>
          <a:prstGeom prst="rect">
            <a:avLst/>
          </a:prstGeom>
        </p:spPr>
        <p:txBody>
          <a:bodyPr wrap="square" lIns="91440" tIns="45720" rIns="91440" bIns="45720" anchor="t">
            <a:spAutoFit/>
          </a:bodyPr>
          <a:lstStyle/>
          <a:p>
            <a:r>
              <a:rPr lang="en-US" altLang="ko-KR" sz="1600">
                <a:ea typeface="맑은 고딕"/>
              </a:rPr>
              <a:t>Completed by the applicant or student if </a:t>
            </a:r>
            <a:r>
              <a:rPr lang="en-US" altLang="ko-KR" sz="1600" b="1" u="sng">
                <a:solidFill>
                  <a:srgbClr val="0070C0"/>
                </a:solidFill>
                <a:ea typeface="맑은 고딕"/>
              </a:rPr>
              <a:t>requesting</a:t>
            </a:r>
            <a:r>
              <a:rPr lang="en-US" altLang="ko-KR" sz="1600">
                <a:ea typeface="맑은 고딕"/>
              </a:rPr>
              <a:t> RA/RM/AAS or if the individual would like to speak with a center Disability Coordinator.</a:t>
            </a:r>
          </a:p>
        </p:txBody>
      </p:sp>
      <p:cxnSp>
        <p:nvCxnSpPr>
          <p:cNvPr id="9" name="직선 연결선[R] 8">
            <a:extLst>
              <a:ext uri="{FF2B5EF4-FFF2-40B4-BE49-F238E27FC236}">
                <a16:creationId xmlns:a16="http://schemas.microsoft.com/office/drawing/2014/main" id="{C663725C-7797-D22B-FACE-3B6E5CF45E8B}"/>
              </a:ext>
            </a:extLst>
          </p:cNvPr>
          <p:cNvCxnSpPr>
            <a:cxnSpLocks/>
          </p:cNvCxnSpPr>
          <p:nvPr/>
        </p:nvCxnSpPr>
        <p:spPr>
          <a:xfrm>
            <a:off x="8794088" y="643463"/>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타원 19">
            <a:extLst>
              <a:ext uri="{FF2B5EF4-FFF2-40B4-BE49-F238E27FC236}">
                <a16:creationId xmlns:a16="http://schemas.microsoft.com/office/drawing/2014/main" id="{8EF7A29E-7A29-8304-EB9D-F69F2FC2E334}"/>
              </a:ext>
            </a:extLst>
          </p:cNvPr>
          <p:cNvSpPr/>
          <p:nvPr/>
        </p:nvSpPr>
        <p:spPr>
          <a:xfrm>
            <a:off x="8308446" y="2233936"/>
            <a:ext cx="501588"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en-US" sz="1200">
                <a:solidFill>
                  <a:schemeClr val="bg1"/>
                </a:solidFill>
                <a:latin typeface="Calibri" panose="020F0502020204030204" pitchFamily="34" charset="0"/>
                <a:ea typeface="맑은 고딕" panose="020B0503020000020004" pitchFamily="50" charset="-127"/>
                <a:cs typeface="Calibri" panose="020F0502020204030204" pitchFamily="34" charset="0"/>
              </a:rPr>
              <a:t>2A</a:t>
            </a:r>
            <a:endParaRPr kumimoji="1" lang="ko-Kore-KR" altLang="en-US" sz="1200">
              <a:latin typeface="Calibri" panose="020F0502020204030204" pitchFamily="34" charset="0"/>
              <a:cs typeface="Calibri" panose="020F0502020204030204" pitchFamily="34" charset="0"/>
            </a:endParaRPr>
          </a:p>
        </p:txBody>
      </p:sp>
      <p:cxnSp>
        <p:nvCxnSpPr>
          <p:cNvPr id="23" name="직선 연결선[R] 22">
            <a:extLst>
              <a:ext uri="{FF2B5EF4-FFF2-40B4-BE49-F238E27FC236}">
                <a16:creationId xmlns:a16="http://schemas.microsoft.com/office/drawing/2014/main" id="{092F7853-3743-6DA7-F96B-4655743C9D35}"/>
              </a:ext>
            </a:extLst>
          </p:cNvPr>
          <p:cNvCxnSpPr>
            <a:cxnSpLocks/>
          </p:cNvCxnSpPr>
          <p:nvPr/>
        </p:nvCxnSpPr>
        <p:spPr>
          <a:xfrm>
            <a:off x="8802061" y="2480743"/>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타원 23">
            <a:extLst>
              <a:ext uri="{FF2B5EF4-FFF2-40B4-BE49-F238E27FC236}">
                <a16:creationId xmlns:a16="http://schemas.microsoft.com/office/drawing/2014/main" id="{0AFFC302-5D3C-406D-D820-30F5E9D4D752}"/>
              </a:ext>
            </a:extLst>
          </p:cNvPr>
          <p:cNvSpPr/>
          <p:nvPr/>
        </p:nvSpPr>
        <p:spPr>
          <a:xfrm>
            <a:off x="8316419" y="4071215"/>
            <a:ext cx="493615" cy="493615"/>
          </a:xfrm>
          <a:prstGeom prst="ellipse">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en-US" sz="1200">
                <a:solidFill>
                  <a:schemeClr val="bg1"/>
                </a:solidFill>
                <a:latin typeface="Calibri" panose="020F0502020204030204" pitchFamily="34" charset="0"/>
                <a:ea typeface="맑은 고딕" panose="020B0503020000020004" pitchFamily="50" charset="-127"/>
                <a:cs typeface="Calibri" panose="020F0502020204030204" pitchFamily="34" charset="0"/>
              </a:rPr>
              <a:t>2B</a:t>
            </a:r>
            <a:endParaRPr kumimoji="1" lang="ko-Kore-KR" altLang="en-US" sz="1200">
              <a:latin typeface="Calibri" panose="020F0502020204030204" pitchFamily="34" charset="0"/>
              <a:cs typeface="Calibri" panose="020F0502020204030204" pitchFamily="34" charset="0"/>
            </a:endParaRPr>
          </a:p>
        </p:txBody>
      </p:sp>
      <p:cxnSp>
        <p:nvCxnSpPr>
          <p:cNvPr id="27" name="직선 연결선[R] 26">
            <a:extLst>
              <a:ext uri="{FF2B5EF4-FFF2-40B4-BE49-F238E27FC236}">
                <a16:creationId xmlns:a16="http://schemas.microsoft.com/office/drawing/2014/main" id="{B920FC13-396F-23C8-03BC-EDF0502DD3CC}"/>
              </a:ext>
            </a:extLst>
          </p:cNvPr>
          <p:cNvCxnSpPr>
            <a:cxnSpLocks/>
          </p:cNvCxnSpPr>
          <p:nvPr/>
        </p:nvCxnSpPr>
        <p:spPr>
          <a:xfrm>
            <a:off x="8810034" y="4318022"/>
            <a:ext cx="3254477"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3E83E068-221D-24D4-E2F8-DAC93C4109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663" y="3922112"/>
            <a:ext cx="6866944" cy="2421989"/>
          </a:xfrm>
          <a:prstGeom prst="rect">
            <a:avLst/>
          </a:prstGeom>
        </p:spPr>
      </p:pic>
      <p:sp>
        <p:nvSpPr>
          <p:cNvPr id="14" name="직사각형 6">
            <a:extLst>
              <a:ext uri="{FF2B5EF4-FFF2-40B4-BE49-F238E27FC236}">
                <a16:creationId xmlns:a16="http://schemas.microsoft.com/office/drawing/2014/main" id="{47595BEE-CAEC-7FBB-6AEE-26836798956C}"/>
              </a:ext>
            </a:extLst>
          </p:cNvPr>
          <p:cNvSpPr/>
          <p:nvPr/>
        </p:nvSpPr>
        <p:spPr>
          <a:xfrm>
            <a:off x="8300473" y="2854771"/>
            <a:ext cx="3621594" cy="1077218"/>
          </a:xfrm>
          <a:prstGeom prst="rect">
            <a:avLst/>
          </a:prstGeom>
        </p:spPr>
        <p:txBody>
          <a:bodyPr wrap="square" lIns="91440" tIns="45720" rIns="91440" bIns="45720" anchor="t">
            <a:spAutoFit/>
          </a:bodyPr>
          <a:lstStyle/>
          <a:p>
            <a:r>
              <a:rPr lang="en-US" altLang="ko-KR" sz="1600">
                <a:ea typeface="맑은 고딕"/>
              </a:rPr>
              <a:t>Completed by the DC to </a:t>
            </a:r>
            <a:r>
              <a:rPr lang="en-US" altLang="ko-KR" sz="1600" b="1" u="sng">
                <a:solidFill>
                  <a:srgbClr val="0070C0"/>
                </a:solidFill>
                <a:ea typeface="맑은 고딕"/>
              </a:rPr>
              <a:t>document</a:t>
            </a:r>
            <a:r>
              <a:rPr lang="en-US" altLang="ko-KR" sz="1600" b="1">
                <a:ea typeface="맑은 고딕"/>
              </a:rPr>
              <a:t> </a:t>
            </a:r>
            <a:r>
              <a:rPr lang="en-US" altLang="ko-KR" sz="1600">
                <a:ea typeface="맑은 고딕"/>
              </a:rPr>
              <a:t>contact with an applicant or student who has </a:t>
            </a:r>
            <a:r>
              <a:rPr lang="en-US" altLang="ko-KR" sz="1600" b="1" u="sng">
                <a:solidFill>
                  <a:srgbClr val="0070C0"/>
                </a:solidFill>
                <a:ea typeface="맑은 고딕"/>
              </a:rPr>
              <a:t>requested</a:t>
            </a:r>
            <a:r>
              <a:rPr lang="en-US" altLang="ko-KR" sz="1600">
                <a:solidFill>
                  <a:srgbClr val="0070C0"/>
                </a:solidFill>
                <a:ea typeface="맑은 고딕"/>
              </a:rPr>
              <a:t> </a:t>
            </a:r>
            <a:r>
              <a:rPr lang="en-US" altLang="ko-KR" sz="1600">
                <a:ea typeface="맑은 고딕"/>
              </a:rPr>
              <a:t>accommodations (Part 1).</a:t>
            </a:r>
          </a:p>
        </p:txBody>
      </p:sp>
      <p:sp>
        <p:nvSpPr>
          <p:cNvPr id="15" name="직사각형 6">
            <a:extLst>
              <a:ext uri="{FF2B5EF4-FFF2-40B4-BE49-F238E27FC236}">
                <a16:creationId xmlns:a16="http://schemas.microsoft.com/office/drawing/2014/main" id="{D4617667-D421-F682-EDF1-1E007A5CBC3E}"/>
              </a:ext>
            </a:extLst>
          </p:cNvPr>
          <p:cNvSpPr/>
          <p:nvPr/>
        </p:nvSpPr>
        <p:spPr>
          <a:xfrm>
            <a:off x="8300473" y="4573263"/>
            <a:ext cx="3621594" cy="1815882"/>
          </a:xfrm>
          <a:prstGeom prst="rect">
            <a:avLst/>
          </a:prstGeom>
        </p:spPr>
        <p:txBody>
          <a:bodyPr wrap="square" lIns="91440" tIns="45720" rIns="91440" bIns="45720" anchor="t">
            <a:spAutoFit/>
          </a:bodyPr>
          <a:lstStyle/>
          <a:p>
            <a:r>
              <a:rPr lang="en-US" altLang="ko-KR" sz="1600">
                <a:ea typeface="맑은 고딕"/>
              </a:rPr>
              <a:t>Completed by the DC to </a:t>
            </a:r>
            <a:r>
              <a:rPr lang="en-US" altLang="ko-KR" sz="1600" b="1" u="sng">
                <a:solidFill>
                  <a:srgbClr val="0070C0"/>
                </a:solidFill>
                <a:ea typeface="맑은 고딕"/>
              </a:rPr>
              <a:t>document </a:t>
            </a:r>
            <a:r>
              <a:rPr lang="en-US" altLang="ko-KR" sz="1600">
                <a:ea typeface="맑은 고딕"/>
              </a:rPr>
              <a:t>contact with an applicant or student who has disclosed a disability via the 653, documentation of a disability, or via any other communication method but made no formal disability accommodation request.</a:t>
            </a:r>
          </a:p>
        </p:txBody>
      </p:sp>
      <p:sp>
        <p:nvSpPr>
          <p:cNvPr id="4" name="Slide Number Placeholder 5">
            <a:extLst>
              <a:ext uri="{FF2B5EF4-FFF2-40B4-BE49-F238E27FC236}">
                <a16:creationId xmlns:a16="http://schemas.microsoft.com/office/drawing/2014/main" id="{670458D4-2D43-D77B-CC08-AAC43164815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10</a:t>
            </a:fld>
            <a:endParaRPr lang="en-US"/>
          </a:p>
        </p:txBody>
      </p:sp>
    </p:spTree>
    <p:extLst>
      <p:ext uri="{BB962C8B-B14F-4D97-AF65-F5344CB8AC3E}">
        <p14:creationId xmlns:p14="http://schemas.microsoft.com/office/powerpoint/2010/main" val="338939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1CEC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822B4D-C7EE-26C7-BCA2-3094723604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010" y="864451"/>
            <a:ext cx="10112616" cy="5784081"/>
          </a:xfrm>
          <a:prstGeom prst="rect">
            <a:avLst/>
          </a:prstGeom>
        </p:spPr>
      </p:pic>
      <p:sp>
        <p:nvSpPr>
          <p:cNvPr id="10" name="직사각형 1">
            <a:extLst>
              <a:ext uri="{FF2B5EF4-FFF2-40B4-BE49-F238E27FC236}">
                <a16:creationId xmlns:a16="http://schemas.microsoft.com/office/drawing/2014/main" id="{408E0B40-2356-B709-EC62-39768F3C3329}"/>
              </a:ext>
            </a:extLst>
          </p:cNvPr>
          <p:cNvSpPr/>
          <p:nvPr/>
        </p:nvSpPr>
        <p:spPr>
          <a:xfrm>
            <a:off x="959010" y="383714"/>
            <a:ext cx="7065231" cy="646331"/>
          </a:xfrm>
          <a:prstGeom prst="rect">
            <a:avLst/>
          </a:prstGeom>
        </p:spPr>
        <p:txBody>
          <a:bodyPr wrap="square" lIns="91440" tIns="45720" rIns="91440" bIns="45720" anchor="t">
            <a:spAutoFit/>
          </a:bodyPr>
          <a:lstStyle/>
          <a:p>
            <a:pPr lvl="0"/>
            <a:r>
              <a:rPr lang="en-US" altLang="ko-KR" sz="3600" b="1">
                <a:solidFill>
                  <a:srgbClr val="32669A"/>
                </a:solidFill>
                <a:latin typeface="+mj-lt"/>
                <a:ea typeface="맑은 고딕"/>
              </a:rPr>
              <a:t>Part 1: RA/RM/AAS Request</a:t>
            </a:r>
          </a:p>
        </p:txBody>
      </p:sp>
      <p:sp>
        <p:nvSpPr>
          <p:cNvPr id="3" name="Slide Number Placeholder 5">
            <a:extLst>
              <a:ext uri="{FF2B5EF4-FFF2-40B4-BE49-F238E27FC236}">
                <a16:creationId xmlns:a16="http://schemas.microsoft.com/office/drawing/2014/main" id="{CC880CC7-A819-08E8-DD0A-C08588125DD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11</a:t>
            </a:fld>
            <a:endParaRPr lang="en-US"/>
          </a:p>
        </p:txBody>
      </p:sp>
    </p:spTree>
    <p:extLst>
      <p:ext uri="{BB962C8B-B14F-4D97-AF65-F5344CB8AC3E}">
        <p14:creationId xmlns:p14="http://schemas.microsoft.com/office/powerpoint/2010/main" val="125820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CEC3"/>
        </a:solidFill>
        <a:effectLst/>
      </p:bgPr>
    </p:bg>
    <p:spTree>
      <p:nvGrpSpPr>
        <p:cNvPr id="1" name=""/>
        <p:cNvGrpSpPr/>
        <p:nvPr/>
      </p:nvGrpSpPr>
      <p:grpSpPr>
        <a:xfrm>
          <a:off x="0" y="0"/>
          <a:ext cx="0" cy="0"/>
          <a:chOff x="0" y="0"/>
          <a:chExt cx="0" cy="0"/>
        </a:xfrm>
      </p:grpSpPr>
      <p:sp>
        <p:nvSpPr>
          <p:cNvPr id="208" name="사각형: 둥근 위쪽 모서리 207">
            <a:extLst>
              <a:ext uri="{FF2B5EF4-FFF2-40B4-BE49-F238E27FC236}">
                <a16:creationId xmlns:a16="http://schemas.microsoft.com/office/drawing/2014/main" id="{6CA6F6D7-0091-464B-82D3-07C0A850B5B5}"/>
              </a:ext>
            </a:extLst>
          </p:cNvPr>
          <p:cNvSpPr/>
          <p:nvPr/>
        </p:nvSpPr>
        <p:spPr>
          <a:xfrm>
            <a:off x="1701341" y="1531873"/>
            <a:ext cx="2162282" cy="476600"/>
          </a:xfrm>
          <a:prstGeom prst="round2SameRect">
            <a:avLst/>
          </a:prstGeom>
          <a:solidFill>
            <a:schemeClr val="bg1">
              <a:lumMod val="95000"/>
            </a:schemeClr>
          </a:solidFill>
          <a:ln>
            <a:noFill/>
          </a:ln>
          <a:effectLst>
            <a:outerShdw blurRad="2032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a:solidFill>
                  <a:schemeClr val="tx1">
                    <a:lumMod val="75000"/>
                    <a:lumOff val="25000"/>
                  </a:schemeClr>
                </a:solidFill>
              </a:rPr>
              <a:t>Who Completes Part 2?</a:t>
            </a:r>
            <a:endParaRPr lang="ko-KR" altLang="en-US" sz="1600" b="1">
              <a:solidFill>
                <a:schemeClr val="tx1">
                  <a:lumMod val="75000"/>
                  <a:lumOff val="25000"/>
                </a:schemeClr>
              </a:solidFill>
            </a:endParaRPr>
          </a:p>
        </p:txBody>
      </p:sp>
      <p:sp>
        <p:nvSpPr>
          <p:cNvPr id="209" name="사각형: 둥근 위쪽 모서리 208">
            <a:extLst>
              <a:ext uri="{FF2B5EF4-FFF2-40B4-BE49-F238E27FC236}">
                <a16:creationId xmlns:a16="http://schemas.microsoft.com/office/drawing/2014/main" id="{F3C3C5E7-E984-4E89-9AA1-2651E50D92A3}"/>
              </a:ext>
            </a:extLst>
          </p:cNvPr>
          <p:cNvSpPr/>
          <p:nvPr/>
        </p:nvSpPr>
        <p:spPr>
          <a:xfrm>
            <a:off x="4744732" y="1503143"/>
            <a:ext cx="5384975" cy="498293"/>
          </a:xfrm>
          <a:prstGeom prst="round2SameRect">
            <a:avLst/>
          </a:prstGeom>
          <a:solidFill>
            <a:schemeClr val="bg1">
              <a:lumMod val="95000"/>
            </a:schemeClr>
          </a:solidFill>
          <a:ln>
            <a:noFill/>
          </a:ln>
          <a:effectLst>
            <a:outerShdw blurRad="203200" dist="38100" dir="5400000" algn="t"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a:solidFill>
                  <a:schemeClr val="tx1">
                    <a:lumMod val="75000"/>
                    <a:lumOff val="25000"/>
                  </a:schemeClr>
                </a:solidFill>
              </a:rPr>
              <a:t>Why is Part 2 Required?</a:t>
            </a:r>
            <a:endParaRPr lang="ko-KR" altLang="en-US" sz="1600" b="1">
              <a:solidFill>
                <a:schemeClr val="tx1">
                  <a:lumMod val="75000"/>
                  <a:lumOff val="25000"/>
                </a:schemeClr>
              </a:solidFill>
            </a:endParaRPr>
          </a:p>
        </p:txBody>
      </p:sp>
      <p:sp>
        <p:nvSpPr>
          <p:cNvPr id="204" name="사각형: 둥근 모서리 203">
            <a:extLst>
              <a:ext uri="{FF2B5EF4-FFF2-40B4-BE49-F238E27FC236}">
                <a16:creationId xmlns:a16="http://schemas.microsoft.com/office/drawing/2014/main" id="{BBCECF76-FA26-4E5B-BFBD-9CFC86DE8967}"/>
              </a:ext>
            </a:extLst>
          </p:cNvPr>
          <p:cNvSpPr/>
          <p:nvPr/>
        </p:nvSpPr>
        <p:spPr>
          <a:xfrm>
            <a:off x="1615589" y="2008712"/>
            <a:ext cx="2360809" cy="1760324"/>
          </a:xfrm>
          <a:prstGeom prst="roundRect">
            <a:avLst>
              <a:gd name="adj" fmla="val 4711"/>
            </a:avLst>
          </a:prstGeom>
          <a:solidFill>
            <a:schemeClr val="bg1"/>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5" name="사각형: 둥근 모서리 204">
            <a:extLst>
              <a:ext uri="{FF2B5EF4-FFF2-40B4-BE49-F238E27FC236}">
                <a16:creationId xmlns:a16="http://schemas.microsoft.com/office/drawing/2014/main" id="{53E3C2C4-18D9-48DA-B002-31D84B778C7D}"/>
              </a:ext>
            </a:extLst>
          </p:cNvPr>
          <p:cNvSpPr/>
          <p:nvPr/>
        </p:nvSpPr>
        <p:spPr>
          <a:xfrm>
            <a:off x="4131098" y="2008712"/>
            <a:ext cx="6612245" cy="1760324"/>
          </a:xfrm>
          <a:prstGeom prst="roundRect">
            <a:avLst>
              <a:gd name="adj" fmla="val 4711"/>
            </a:avLst>
          </a:prstGeom>
          <a:solidFill>
            <a:schemeClr val="bg1"/>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7013"/>
            <a:r>
              <a:rPr lang="en-US" altLang="ko-KR">
                <a:solidFill>
                  <a:schemeClr val="tx1"/>
                </a:solidFill>
              </a:rPr>
              <a:t>A Disability Coordinator </a:t>
            </a:r>
            <a:r>
              <a:rPr lang="en-US" altLang="ko-KR" b="1">
                <a:solidFill>
                  <a:schemeClr val="accent6"/>
                </a:solidFill>
              </a:rPr>
              <a:t>must contact </a:t>
            </a:r>
            <a:r>
              <a:rPr lang="en-US" altLang="ko-KR">
                <a:solidFill>
                  <a:schemeClr val="tx1"/>
                </a:solidFill>
              </a:rPr>
              <a:t>an applicant/student to discuss potential disability accommodation (DA) needs if the applicant </a:t>
            </a:r>
            <a:r>
              <a:rPr lang="en-US" altLang="ko-KR" b="1" u="sng">
                <a:solidFill>
                  <a:schemeClr val="tx1"/>
                </a:solidFill>
              </a:rPr>
              <a:t>requests</a:t>
            </a:r>
            <a:r>
              <a:rPr lang="en-US" altLang="ko-KR">
                <a:solidFill>
                  <a:schemeClr val="tx1"/>
                </a:solidFill>
              </a:rPr>
              <a:t> DA and/or </a:t>
            </a:r>
            <a:r>
              <a:rPr lang="en-US" altLang="ko-KR" b="1" u="sng">
                <a:solidFill>
                  <a:schemeClr val="tx1"/>
                </a:solidFill>
              </a:rPr>
              <a:t>discloses</a:t>
            </a:r>
            <a:r>
              <a:rPr lang="en-US" altLang="ko-KR">
                <a:solidFill>
                  <a:schemeClr val="tx1"/>
                </a:solidFill>
              </a:rPr>
              <a:t> a disability. </a:t>
            </a:r>
            <a:endParaRPr lang="ko-KR" altLang="en-US"/>
          </a:p>
        </p:txBody>
      </p:sp>
      <p:sp>
        <p:nvSpPr>
          <p:cNvPr id="206" name="사각형: 둥근 모서리 205">
            <a:extLst>
              <a:ext uri="{FF2B5EF4-FFF2-40B4-BE49-F238E27FC236}">
                <a16:creationId xmlns:a16="http://schemas.microsoft.com/office/drawing/2014/main" id="{B5CF6158-F574-4093-B4F0-9F275D451E8E}"/>
              </a:ext>
            </a:extLst>
          </p:cNvPr>
          <p:cNvSpPr/>
          <p:nvPr/>
        </p:nvSpPr>
        <p:spPr>
          <a:xfrm>
            <a:off x="1615588" y="3984353"/>
            <a:ext cx="4453907" cy="2681146"/>
          </a:xfrm>
          <a:prstGeom prst="roundRect">
            <a:avLst>
              <a:gd name="adj" fmla="val 4711"/>
            </a:avLst>
          </a:prstGeom>
          <a:solidFill>
            <a:schemeClr val="bg1"/>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2" name="사각형: 둥근 모서리 211">
            <a:extLst>
              <a:ext uri="{FF2B5EF4-FFF2-40B4-BE49-F238E27FC236}">
                <a16:creationId xmlns:a16="http://schemas.microsoft.com/office/drawing/2014/main" id="{8562347D-9CF5-4F4E-AF72-F7BD4C6D4690}"/>
              </a:ext>
            </a:extLst>
          </p:cNvPr>
          <p:cNvSpPr/>
          <p:nvPr/>
        </p:nvSpPr>
        <p:spPr>
          <a:xfrm>
            <a:off x="1794246" y="2361875"/>
            <a:ext cx="1976472" cy="1053997"/>
          </a:xfrm>
          <a:prstGeom prst="roundRect">
            <a:avLst>
              <a:gd name="adj" fmla="val 50000"/>
            </a:avLst>
          </a:prstGeom>
          <a:solidFill>
            <a:srgbClr val="FC5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latin typeface="Calibri" panose="020F0502020204030204" pitchFamily="34" charset="0"/>
                <a:cs typeface="Calibri" panose="020F0502020204030204" pitchFamily="34" charset="0"/>
              </a:rPr>
              <a:t>Completed by the Disability Coordinator</a:t>
            </a:r>
            <a:endParaRPr lang="ko-KR" altLang="en-US" b="1">
              <a:latin typeface="Calibri" panose="020F0502020204030204" pitchFamily="34" charset="0"/>
              <a:cs typeface="Calibri" panose="020F0502020204030204" pitchFamily="34" charset="0"/>
            </a:endParaRPr>
          </a:p>
        </p:txBody>
      </p:sp>
      <p:grpSp>
        <p:nvGrpSpPr>
          <p:cNvPr id="230" name="그룹 229">
            <a:extLst>
              <a:ext uri="{FF2B5EF4-FFF2-40B4-BE49-F238E27FC236}">
                <a16:creationId xmlns:a16="http://schemas.microsoft.com/office/drawing/2014/main" id="{DD128501-398F-4186-8BEF-81C6BA5BA4AA}"/>
              </a:ext>
            </a:extLst>
          </p:cNvPr>
          <p:cNvGrpSpPr/>
          <p:nvPr/>
        </p:nvGrpSpPr>
        <p:grpSpPr>
          <a:xfrm>
            <a:off x="1615586" y="4117285"/>
            <a:ext cx="4453907" cy="1625111"/>
            <a:chOff x="1247074" y="4855832"/>
            <a:chExt cx="2621737" cy="1384383"/>
          </a:xfrm>
        </p:grpSpPr>
        <p:sp>
          <p:nvSpPr>
            <p:cNvPr id="214" name="사각형: 둥근 모서리 213">
              <a:extLst>
                <a:ext uri="{FF2B5EF4-FFF2-40B4-BE49-F238E27FC236}">
                  <a16:creationId xmlns:a16="http://schemas.microsoft.com/office/drawing/2014/main" id="{C6E40072-4260-47CF-9CE7-7F1EE799675F}"/>
                </a:ext>
              </a:extLst>
            </p:cNvPr>
            <p:cNvSpPr/>
            <p:nvPr/>
          </p:nvSpPr>
          <p:spPr>
            <a:xfrm>
              <a:off x="1821558" y="4855832"/>
              <a:ext cx="1454046" cy="32327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tx1">
                      <a:lumMod val="75000"/>
                      <a:lumOff val="25000"/>
                    </a:schemeClr>
                  </a:solidFill>
                </a:rPr>
                <a:t>Part 2A</a:t>
              </a:r>
              <a:endParaRPr lang="ko-KR" altLang="en-US" b="1">
                <a:solidFill>
                  <a:schemeClr val="tx1">
                    <a:lumMod val="75000"/>
                    <a:lumOff val="25000"/>
                  </a:schemeClr>
                </a:solidFill>
              </a:endParaRPr>
            </a:p>
          </p:txBody>
        </p:sp>
        <p:sp>
          <p:nvSpPr>
            <p:cNvPr id="218" name="TextBox 217">
              <a:extLst>
                <a:ext uri="{FF2B5EF4-FFF2-40B4-BE49-F238E27FC236}">
                  <a16:creationId xmlns:a16="http://schemas.microsoft.com/office/drawing/2014/main" id="{42B9523D-89CE-48A6-8FAE-8B978CCD9EFE}"/>
                </a:ext>
              </a:extLst>
            </p:cNvPr>
            <p:cNvSpPr txBox="1"/>
            <p:nvPr/>
          </p:nvSpPr>
          <p:spPr>
            <a:xfrm>
              <a:off x="1247074" y="5217691"/>
              <a:ext cx="2621737" cy="1022524"/>
            </a:xfrm>
            <a:prstGeom prst="rect">
              <a:avLst/>
            </a:prstGeom>
            <a:noFill/>
          </p:spPr>
          <p:txBody>
            <a:bodyPr wrap="square" rtlCol="0">
              <a:spAutoFit/>
            </a:bodyPr>
            <a:lstStyle/>
            <a:p>
              <a:pPr marL="57150" algn="ctr"/>
              <a:r>
                <a:rPr lang="en-US" altLang="ko-KR"/>
                <a:t>A DC must contact an applicant/student to discuss potential DA needs if the applicant </a:t>
              </a:r>
              <a:r>
                <a:rPr lang="en-US" altLang="ko-KR" b="1" u="sng">
                  <a:solidFill>
                    <a:schemeClr val="accent6"/>
                  </a:solidFill>
                </a:rPr>
                <a:t>requests</a:t>
              </a:r>
              <a:r>
                <a:rPr lang="en-US" altLang="ko-KR"/>
                <a:t> DA or indicates they “may” need DA.</a:t>
              </a:r>
              <a:endParaRPr lang="ko-KR" altLang="en-US"/>
            </a:p>
          </p:txBody>
        </p:sp>
      </p:grpSp>
      <p:sp>
        <p:nvSpPr>
          <p:cNvPr id="249" name="TextBox 248">
            <a:extLst>
              <a:ext uri="{FF2B5EF4-FFF2-40B4-BE49-F238E27FC236}">
                <a16:creationId xmlns:a16="http://schemas.microsoft.com/office/drawing/2014/main" id="{1C3C09E5-6FF4-40DD-A326-9F1AE81F2A4F}"/>
              </a:ext>
            </a:extLst>
          </p:cNvPr>
          <p:cNvSpPr txBox="1"/>
          <p:nvPr/>
        </p:nvSpPr>
        <p:spPr>
          <a:xfrm>
            <a:off x="1190907" y="264106"/>
            <a:ext cx="9283836" cy="1200329"/>
          </a:xfrm>
          <a:prstGeom prst="rect">
            <a:avLst/>
          </a:prstGeom>
          <a:noFill/>
        </p:spPr>
        <p:txBody>
          <a:bodyPr wrap="square" rtlCol="0">
            <a:spAutoFit/>
          </a:bodyPr>
          <a:lstStyle/>
          <a:p>
            <a:r>
              <a:rPr lang="en-US" altLang="ko-KR" sz="3600" b="1">
                <a:solidFill>
                  <a:srgbClr val="32669A"/>
                </a:solidFill>
                <a:latin typeface="+mj-lt"/>
                <a:ea typeface="Noto Sans" panose="020B0502040504020204" pitchFamily="34" charset="0"/>
                <a:cs typeface="Noto Sans" panose="020B0502040504020204" pitchFamily="34" charset="0"/>
              </a:rPr>
              <a:t>Part 2: Disability Coordinator Contact – Documenting Contact</a:t>
            </a:r>
            <a:endParaRPr lang="ko-KR" altLang="en-US" sz="3600" b="1">
              <a:solidFill>
                <a:srgbClr val="32669A"/>
              </a:solidFill>
              <a:latin typeface="+mj-lt"/>
              <a:cs typeface="Noto Sans" panose="020B0502040504020204" pitchFamily="34" charset="0"/>
            </a:endParaRPr>
          </a:p>
        </p:txBody>
      </p:sp>
      <p:sp>
        <p:nvSpPr>
          <p:cNvPr id="2" name="사각형: 둥근 모서리 205">
            <a:extLst>
              <a:ext uri="{FF2B5EF4-FFF2-40B4-BE49-F238E27FC236}">
                <a16:creationId xmlns:a16="http://schemas.microsoft.com/office/drawing/2014/main" id="{905FD631-0309-6699-FB44-14E05F5C27B9}"/>
              </a:ext>
            </a:extLst>
          </p:cNvPr>
          <p:cNvSpPr/>
          <p:nvPr/>
        </p:nvSpPr>
        <p:spPr>
          <a:xfrm>
            <a:off x="6189535" y="3984353"/>
            <a:ext cx="4560555" cy="2681146"/>
          </a:xfrm>
          <a:prstGeom prst="roundRect">
            <a:avLst>
              <a:gd name="adj" fmla="val 4711"/>
            </a:avLst>
          </a:prstGeom>
          <a:solidFill>
            <a:schemeClr val="bg1"/>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 name="그룹 229">
            <a:extLst>
              <a:ext uri="{FF2B5EF4-FFF2-40B4-BE49-F238E27FC236}">
                <a16:creationId xmlns:a16="http://schemas.microsoft.com/office/drawing/2014/main" id="{A4807365-9B5D-3AB4-7CFD-923D47B6A64C}"/>
              </a:ext>
            </a:extLst>
          </p:cNvPr>
          <p:cNvGrpSpPr/>
          <p:nvPr/>
        </p:nvGrpSpPr>
        <p:grpSpPr>
          <a:xfrm>
            <a:off x="6188882" y="4095254"/>
            <a:ext cx="4453907" cy="2179108"/>
            <a:chOff x="1247074" y="4855832"/>
            <a:chExt cx="2560428" cy="1856316"/>
          </a:xfrm>
        </p:grpSpPr>
        <p:sp>
          <p:nvSpPr>
            <p:cNvPr id="4" name="사각형: 둥근 모서리 213">
              <a:extLst>
                <a:ext uri="{FF2B5EF4-FFF2-40B4-BE49-F238E27FC236}">
                  <a16:creationId xmlns:a16="http://schemas.microsoft.com/office/drawing/2014/main" id="{BE6BE61B-7831-4FA2-3E67-6B9DD4227BE6}"/>
                </a:ext>
              </a:extLst>
            </p:cNvPr>
            <p:cNvSpPr/>
            <p:nvPr/>
          </p:nvSpPr>
          <p:spPr>
            <a:xfrm>
              <a:off x="1821558" y="4855832"/>
              <a:ext cx="1454046" cy="323271"/>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a:solidFill>
                    <a:schemeClr val="tx1">
                      <a:lumMod val="75000"/>
                      <a:lumOff val="25000"/>
                    </a:schemeClr>
                  </a:solidFill>
                </a:rPr>
                <a:t>Part 2B</a:t>
              </a:r>
              <a:endParaRPr lang="ko-KR" altLang="en-US" b="1">
                <a:solidFill>
                  <a:schemeClr val="tx1">
                    <a:lumMod val="75000"/>
                    <a:lumOff val="25000"/>
                  </a:schemeClr>
                </a:solidFill>
              </a:endParaRPr>
            </a:p>
          </p:txBody>
        </p:sp>
        <p:sp>
          <p:nvSpPr>
            <p:cNvPr id="5" name="TextBox 4">
              <a:extLst>
                <a:ext uri="{FF2B5EF4-FFF2-40B4-BE49-F238E27FC236}">
                  <a16:creationId xmlns:a16="http://schemas.microsoft.com/office/drawing/2014/main" id="{34BA0851-CA64-341D-B6A6-62647C66E256}"/>
                </a:ext>
              </a:extLst>
            </p:cNvPr>
            <p:cNvSpPr txBox="1"/>
            <p:nvPr/>
          </p:nvSpPr>
          <p:spPr>
            <a:xfrm>
              <a:off x="1247074" y="5217691"/>
              <a:ext cx="2560428" cy="1494457"/>
            </a:xfrm>
            <a:prstGeom prst="rect">
              <a:avLst/>
            </a:prstGeom>
            <a:noFill/>
          </p:spPr>
          <p:txBody>
            <a:bodyPr wrap="square" rtlCol="0">
              <a:spAutoFit/>
            </a:bodyPr>
            <a:lstStyle/>
            <a:p>
              <a:pPr marL="57150" algn="ctr"/>
              <a:r>
                <a:rPr lang="en-US" altLang="ko-KR"/>
                <a:t>A DC must contact an applicant/student to discuss potential DA needs if the applicant/student </a:t>
              </a:r>
              <a:r>
                <a:rPr lang="en-US" altLang="ko-KR" b="1"/>
                <a:t>did not make a formal DA request </a:t>
              </a:r>
              <a:r>
                <a:rPr lang="en-US" altLang="ko-KR"/>
                <a:t>but </a:t>
              </a:r>
              <a:r>
                <a:rPr lang="en-US" altLang="ko-KR" b="1" u="sng">
                  <a:solidFill>
                    <a:schemeClr val="accent6"/>
                  </a:solidFill>
                </a:rPr>
                <a:t>instead disclosed their disability via the 653, documentation of disability, or via any other communication method</a:t>
              </a:r>
              <a:r>
                <a:rPr lang="en-US" altLang="ko-KR"/>
                <a:t>. </a:t>
              </a:r>
              <a:endParaRPr lang="ko-KR" altLang="en-US"/>
            </a:p>
          </p:txBody>
        </p:sp>
      </p:grpSp>
      <p:sp>
        <p:nvSpPr>
          <p:cNvPr id="6" name="Slide Number Placeholder 5">
            <a:extLst>
              <a:ext uri="{FF2B5EF4-FFF2-40B4-BE49-F238E27FC236}">
                <a16:creationId xmlns:a16="http://schemas.microsoft.com/office/drawing/2014/main" id="{4CC5DCBF-B645-29CA-4EF5-73C328BB0D4A}"/>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12</a:t>
            </a:fld>
            <a:endParaRPr lang="en-US"/>
          </a:p>
        </p:txBody>
      </p:sp>
    </p:spTree>
    <p:extLst>
      <p:ext uri="{BB962C8B-B14F-4D97-AF65-F5344CB8AC3E}">
        <p14:creationId xmlns:p14="http://schemas.microsoft.com/office/powerpoint/2010/main" val="1997905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a:extLst>
              <a:ext uri="{FF2B5EF4-FFF2-40B4-BE49-F238E27FC236}">
                <a16:creationId xmlns:a16="http://schemas.microsoft.com/office/drawing/2014/main" id="{461E8D77-FC8C-453E-9FF1-F910838A9D0F}"/>
              </a:ext>
            </a:extLst>
          </p:cNvPr>
          <p:cNvSpPr/>
          <p:nvPr/>
        </p:nvSpPr>
        <p:spPr bwMode="auto">
          <a:xfrm>
            <a:off x="781050" y="1607929"/>
            <a:ext cx="1114715" cy="1114715"/>
          </a:xfrm>
          <a:prstGeom prst="round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0" name="Rectangle: Rounded Corners 49">
            <a:extLst>
              <a:ext uri="{FF2B5EF4-FFF2-40B4-BE49-F238E27FC236}">
                <a16:creationId xmlns:a16="http://schemas.microsoft.com/office/drawing/2014/main" id="{EC67CAFF-2D2C-4913-94BC-F4ECBEA0C0CF}"/>
              </a:ext>
            </a:extLst>
          </p:cNvPr>
          <p:cNvSpPr/>
          <p:nvPr/>
        </p:nvSpPr>
        <p:spPr bwMode="auto">
          <a:xfrm>
            <a:off x="781050" y="4829648"/>
            <a:ext cx="1114715" cy="111215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8" name="Rectangle: Rounded Corners 57">
            <a:extLst>
              <a:ext uri="{FF2B5EF4-FFF2-40B4-BE49-F238E27FC236}">
                <a16:creationId xmlns:a16="http://schemas.microsoft.com/office/drawing/2014/main" id="{378F24AF-868F-4117-99E3-8378A20FA4A2}"/>
              </a:ext>
            </a:extLst>
          </p:cNvPr>
          <p:cNvSpPr/>
          <p:nvPr/>
        </p:nvSpPr>
        <p:spPr bwMode="auto">
          <a:xfrm>
            <a:off x="781050" y="3220227"/>
            <a:ext cx="1114715" cy="1114715"/>
          </a:xfrm>
          <a:prstGeom prst="roundRect">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63" name="Straight Connector 62">
            <a:extLst>
              <a:ext uri="{FF2B5EF4-FFF2-40B4-BE49-F238E27FC236}">
                <a16:creationId xmlns:a16="http://schemas.microsoft.com/office/drawing/2014/main" id="{A036198A-C5F9-4553-870C-F243D8126FE2}"/>
              </a:ext>
            </a:extLst>
          </p:cNvPr>
          <p:cNvCxnSpPr>
            <a:cxnSpLocks/>
          </p:cNvCxnSpPr>
          <p:nvPr/>
        </p:nvCxnSpPr>
        <p:spPr>
          <a:xfrm>
            <a:off x="2208100" y="3026352"/>
            <a:ext cx="550479" cy="0"/>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1B69F9A3-E38F-495A-B389-DA53E06A5FE9}"/>
              </a:ext>
            </a:extLst>
          </p:cNvPr>
          <p:cNvCxnSpPr>
            <a:cxnSpLocks/>
          </p:cNvCxnSpPr>
          <p:nvPr/>
        </p:nvCxnSpPr>
        <p:spPr>
          <a:xfrm>
            <a:off x="2208100" y="4612508"/>
            <a:ext cx="550479" cy="0"/>
          </a:xfrm>
          <a:prstGeom prst="line">
            <a:avLst/>
          </a:prstGeom>
          <a:ln w="254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DAAB6A8-765A-C5DE-273A-B4EBDB1B7FE3}"/>
              </a:ext>
            </a:extLst>
          </p:cNvPr>
          <p:cNvSpPr txBox="1"/>
          <p:nvPr/>
        </p:nvSpPr>
        <p:spPr>
          <a:xfrm>
            <a:off x="2454688" y="597924"/>
            <a:ext cx="7282635" cy="769441"/>
          </a:xfrm>
          <a:prstGeom prst="rect">
            <a:avLst/>
          </a:prstGeom>
          <a:noFill/>
        </p:spPr>
        <p:txBody>
          <a:bodyPr wrap="none" rtlCol="0">
            <a:spAutoFit/>
          </a:bodyPr>
          <a:lstStyle/>
          <a:p>
            <a:pPr algn="ctr"/>
            <a:r>
              <a:rPr lang="en-US" sz="4400" b="1">
                <a:solidFill>
                  <a:srgbClr val="32669A"/>
                </a:solidFill>
                <a:latin typeface="+mj-lt"/>
              </a:rPr>
              <a:t>Declining Accommodation</a:t>
            </a:r>
          </a:p>
        </p:txBody>
      </p:sp>
      <p:sp>
        <p:nvSpPr>
          <p:cNvPr id="4" name="Title 21">
            <a:extLst>
              <a:ext uri="{FF2B5EF4-FFF2-40B4-BE49-F238E27FC236}">
                <a16:creationId xmlns:a16="http://schemas.microsoft.com/office/drawing/2014/main" id="{0448EC54-11AB-A153-5692-C551CB99194A}"/>
              </a:ext>
            </a:extLst>
          </p:cNvPr>
          <p:cNvSpPr txBox="1">
            <a:spLocks/>
          </p:cNvSpPr>
          <p:nvPr/>
        </p:nvSpPr>
        <p:spPr>
          <a:xfrm>
            <a:off x="2083807" y="1523599"/>
            <a:ext cx="4545594" cy="1346519"/>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If the applicant/student declines a disability accommodation, it must be documented on the RA/RM/AAS Request and DCC Form.</a:t>
            </a:r>
            <a:endParaRPr lang="en-US" sz="2000">
              <a:latin typeface="+mn-lt"/>
            </a:endParaRPr>
          </a:p>
        </p:txBody>
      </p:sp>
      <p:sp>
        <p:nvSpPr>
          <p:cNvPr id="5" name="Title 21">
            <a:extLst>
              <a:ext uri="{FF2B5EF4-FFF2-40B4-BE49-F238E27FC236}">
                <a16:creationId xmlns:a16="http://schemas.microsoft.com/office/drawing/2014/main" id="{C0EFC0AD-D0B7-B7A0-66E0-1C8F1BBC207E}"/>
              </a:ext>
            </a:extLst>
          </p:cNvPr>
          <p:cNvSpPr txBox="1">
            <a:spLocks/>
          </p:cNvSpPr>
          <p:nvPr/>
        </p:nvSpPr>
        <p:spPr>
          <a:xfrm>
            <a:off x="2083806" y="3123970"/>
            <a:ext cx="4041385" cy="134651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The applicant/student is instructed to contact a DC if they decide accommodation is necessary later.</a:t>
            </a:r>
            <a:endParaRPr lang="en-US" sz="2000">
              <a:latin typeface="+mn-lt"/>
            </a:endParaRPr>
          </a:p>
        </p:txBody>
      </p:sp>
      <p:sp>
        <p:nvSpPr>
          <p:cNvPr id="7" name="Title 21">
            <a:extLst>
              <a:ext uri="{FF2B5EF4-FFF2-40B4-BE49-F238E27FC236}">
                <a16:creationId xmlns:a16="http://schemas.microsoft.com/office/drawing/2014/main" id="{C17CBA31-A9CA-1EE6-7373-560176FFFF4D}"/>
              </a:ext>
            </a:extLst>
          </p:cNvPr>
          <p:cNvSpPr txBox="1">
            <a:spLocks/>
          </p:cNvSpPr>
          <p:nvPr/>
        </p:nvSpPr>
        <p:spPr>
          <a:xfrm>
            <a:off x="2083807" y="4704742"/>
            <a:ext cx="4389182" cy="1840436"/>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The applicant/student and the center cannot agree to an accommodation plan. Contact your Regional Disability Coordinator to discuss!</a:t>
            </a:r>
            <a:endParaRPr lang="en-US" sz="2000">
              <a:latin typeface="+mn-lt"/>
            </a:endParaRPr>
          </a:p>
        </p:txBody>
      </p:sp>
      <p:pic>
        <p:nvPicPr>
          <p:cNvPr id="16" name="Picture 15">
            <a:extLst>
              <a:ext uri="{FF2B5EF4-FFF2-40B4-BE49-F238E27FC236}">
                <a16:creationId xmlns:a16="http://schemas.microsoft.com/office/drawing/2014/main" id="{2EDF0A1A-7C8C-2F1D-360B-72651AD3DF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5191" y="2300928"/>
            <a:ext cx="5711369" cy="2452682"/>
          </a:xfrm>
          <a:prstGeom prst="rect">
            <a:avLst/>
          </a:prstGeom>
        </p:spPr>
      </p:pic>
      <p:pic>
        <p:nvPicPr>
          <p:cNvPr id="19" name="Graphic 18" descr="No sign outline">
            <a:extLst>
              <a:ext uri="{FF2B5EF4-FFF2-40B4-BE49-F238E27FC236}">
                <a16:creationId xmlns:a16="http://schemas.microsoft.com/office/drawing/2014/main" id="{CC73636E-69BC-A0C6-A8E0-EB09BF7BFD9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1207" y="1708086"/>
            <a:ext cx="914400" cy="914400"/>
          </a:xfrm>
          <a:prstGeom prst="rect">
            <a:avLst/>
          </a:prstGeom>
        </p:spPr>
      </p:pic>
      <p:pic>
        <p:nvPicPr>
          <p:cNvPr id="23" name="Graphic 22" descr="Chat bubble outline">
            <a:extLst>
              <a:ext uri="{FF2B5EF4-FFF2-40B4-BE49-F238E27FC236}">
                <a16:creationId xmlns:a16="http://schemas.microsoft.com/office/drawing/2014/main" id="{52F77FE0-D30C-BC8F-C693-82ABC9CFCDA8}"/>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69735" y="3356480"/>
            <a:ext cx="914400" cy="914400"/>
          </a:xfrm>
          <a:prstGeom prst="rect">
            <a:avLst/>
          </a:prstGeom>
        </p:spPr>
      </p:pic>
      <p:pic>
        <p:nvPicPr>
          <p:cNvPr id="28" name="Graphic 27" descr="Open folder outline">
            <a:extLst>
              <a:ext uri="{FF2B5EF4-FFF2-40B4-BE49-F238E27FC236}">
                <a16:creationId xmlns:a16="http://schemas.microsoft.com/office/drawing/2014/main" id="{A7A6892B-C840-B4D3-DA37-E3B87530B22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7197" y="4928526"/>
            <a:ext cx="914400" cy="914400"/>
          </a:xfrm>
          <a:prstGeom prst="rect">
            <a:avLst/>
          </a:prstGeom>
        </p:spPr>
      </p:pic>
      <p:sp>
        <p:nvSpPr>
          <p:cNvPr id="3" name="Slide Number Placeholder 5">
            <a:extLst>
              <a:ext uri="{FF2B5EF4-FFF2-40B4-BE49-F238E27FC236}">
                <a16:creationId xmlns:a16="http://schemas.microsoft.com/office/drawing/2014/main" id="{4FAFA2B0-398E-9B9C-88BB-AD738A8D5E07}"/>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13</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4496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직사각형 13">
            <a:extLst>
              <a:ext uri="{FF2B5EF4-FFF2-40B4-BE49-F238E27FC236}">
                <a16:creationId xmlns:a16="http://schemas.microsoft.com/office/drawing/2014/main" id="{5872C3BB-18A4-ADB7-A489-7C49DFA95CCB}"/>
              </a:ext>
            </a:extLst>
          </p:cNvPr>
          <p:cNvSpPr/>
          <p:nvPr/>
        </p:nvSpPr>
        <p:spPr>
          <a:xfrm>
            <a:off x="0" y="0"/>
            <a:ext cx="3372465" cy="6857999"/>
          </a:xfrm>
          <a:prstGeom prst="rect">
            <a:avLst/>
          </a:prstGeom>
          <a:solidFill>
            <a:srgbClr val="D1CE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pic>
        <p:nvPicPr>
          <p:cNvPr id="4" name="그림 개체 틀 3">
            <a:extLst>
              <a:ext uri="{FF2B5EF4-FFF2-40B4-BE49-F238E27FC236}">
                <a16:creationId xmlns:a16="http://schemas.microsoft.com/office/drawing/2014/main" id="{B89D6D5F-2E8B-E39C-F3B8-163CC6B4B25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865816" y="1465010"/>
            <a:ext cx="5003357" cy="5004869"/>
          </a:xfrm>
        </p:spPr>
      </p:pic>
      <p:sp>
        <p:nvSpPr>
          <p:cNvPr id="2" name="직사각형 1">
            <a:extLst>
              <a:ext uri="{FF2B5EF4-FFF2-40B4-BE49-F238E27FC236}">
                <a16:creationId xmlns:a16="http://schemas.microsoft.com/office/drawing/2014/main" id="{2F1F7ACC-DA4D-01D1-CEC1-3E0D85E0E523}"/>
              </a:ext>
            </a:extLst>
          </p:cNvPr>
          <p:cNvSpPr/>
          <p:nvPr/>
        </p:nvSpPr>
        <p:spPr>
          <a:xfrm>
            <a:off x="6095999" y="1863083"/>
            <a:ext cx="708112" cy="70811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a:solidFill>
                  <a:schemeClr val="bg1"/>
                </a:solidFill>
                <a:latin typeface="+mj-lt"/>
                <a:ea typeface="맑은 고딕" panose="020B0503020000020004" pitchFamily="50" charset="-127"/>
              </a:rPr>
              <a:t>01</a:t>
            </a:r>
            <a:endParaRPr kumimoji="1" lang="ko-Kore-KR" altLang="en-US">
              <a:latin typeface="+mj-lt"/>
            </a:endParaRPr>
          </a:p>
        </p:txBody>
      </p:sp>
      <p:sp>
        <p:nvSpPr>
          <p:cNvPr id="3" name="직사각형 2">
            <a:extLst>
              <a:ext uri="{FF2B5EF4-FFF2-40B4-BE49-F238E27FC236}">
                <a16:creationId xmlns:a16="http://schemas.microsoft.com/office/drawing/2014/main" id="{5E0455AB-59CC-D55A-1E47-F83FB92EA124}"/>
              </a:ext>
            </a:extLst>
          </p:cNvPr>
          <p:cNvSpPr/>
          <p:nvPr/>
        </p:nvSpPr>
        <p:spPr>
          <a:xfrm>
            <a:off x="7030937" y="1401531"/>
            <a:ext cx="4295245" cy="1631216"/>
          </a:xfrm>
          <a:prstGeom prst="rect">
            <a:avLst/>
          </a:prstGeom>
        </p:spPr>
        <p:txBody>
          <a:bodyPr wrap="square">
            <a:spAutoFit/>
          </a:bodyPr>
          <a:lstStyle/>
          <a:p>
            <a:pPr>
              <a:spcBef>
                <a:spcPts val="1200"/>
              </a:spcBef>
              <a:spcAft>
                <a:spcPts val="600"/>
              </a:spcAft>
            </a:pPr>
            <a:r>
              <a:rPr lang="en-US" altLang="ko-KR" sz="2000">
                <a:ea typeface="맑은 고딕" panose="020B0503020000020004" pitchFamily="50" charset="-127"/>
              </a:rPr>
              <a:t>Upload </a:t>
            </a:r>
            <a:r>
              <a:rPr lang="en-US" altLang="ko-KR" sz="2000" b="1">
                <a:solidFill>
                  <a:srgbClr val="0070C0"/>
                </a:solidFill>
                <a:ea typeface="맑은 고딕" panose="020B0503020000020004" pitchFamily="50" charset="-127"/>
              </a:rPr>
              <a:t>RA/RM/AAS Request and Disability Coordinator Contact Form</a:t>
            </a:r>
            <a:r>
              <a:rPr lang="en-US" altLang="ko-KR" sz="2000" b="1">
                <a:ea typeface="맑은 고딕" panose="020B0503020000020004" pitchFamily="50" charset="-127"/>
              </a:rPr>
              <a:t> </a:t>
            </a:r>
            <a:r>
              <a:rPr lang="en-US" altLang="ko-KR" sz="2000">
                <a:ea typeface="맑은 고딕" panose="020B0503020000020004" pitchFamily="50" charset="-127"/>
              </a:rPr>
              <a:t>to the Wellness and Accommodation E-Folders in CIS (e.g., Disability E-Folder).</a:t>
            </a:r>
          </a:p>
        </p:txBody>
      </p:sp>
      <p:sp>
        <p:nvSpPr>
          <p:cNvPr id="7" name="직사각형 6">
            <a:extLst>
              <a:ext uri="{FF2B5EF4-FFF2-40B4-BE49-F238E27FC236}">
                <a16:creationId xmlns:a16="http://schemas.microsoft.com/office/drawing/2014/main" id="{407073F9-8F04-5FBF-ECF7-E44F60EECD6E}"/>
              </a:ext>
            </a:extLst>
          </p:cNvPr>
          <p:cNvSpPr/>
          <p:nvPr/>
        </p:nvSpPr>
        <p:spPr>
          <a:xfrm>
            <a:off x="6096000" y="3524356"/>
            <a:ext cx="708112" cy="7081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a:solidFill>
                  <a:schemeClr val="bg1"/>
                </a:solidFill>
                <a:latin typeface="+mj-lt"/>
                <a:ea typeface="맑은 고딕" panose="020B0503020000020004" pitchFamily="50" charset="-127"/>
              </a:rPr>
              <a:t>02</a:t>
            </a:r>
            <a:endParaRPr kumimoji="1" lang="ko-Kore-KR" altLang="en-US">
              <a:latin typeface="+mj-lt"/>
            </a:endParaRPr>
          </a:p>
        </p:txBody>
      </p:sp>
      <p:sp>
        <p:nvSpPr>
          <p:cNvPr id="10" name="직사각형 9">
            <a:extLst>
              <a:ext uri="{FF2B5EF4-FFF2-40B4-BE49-F238E27FC236}">
                <a16:creationId xmlns:a16="http://schemas.microsoft.com/office/drawing/2014/main" id="{40388256-FFE3-F68D-300B-C3464BA0DFDD}"/>
              </a:ext>
            </a:extLst>
          </p:cNvPr>
          <p:cNvSpPr/>
          <p:nvPr/>
        </p:nvSpPr>
        <p:spPr>
          <a:xfrm>
            <a:off x="6096000" y="5185013"/>
            <a:ext cx="708112" cy="70811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a:solidFill>
                  <a:schemeClr val="bg1"/>
                </a:solidFill>
                <a:latin typeface="+mj-lt"/>
                <a:ea typeface="맑은 고딕" panose="020B0503020000020004" pitchFamily="50" charset="-127"/>
              </a:rPr>
              <a:t>03</a:t>
            </a:r>
            <a:endParaRPr kumimoji="1" lang="ko-Kore-KR" altLang="en-US">
              <a:latin typeface="+mj-lt"/>
            </a:endParaRPr>
          </a:p>
        </p:txBody>
      </p:sp>
      <p:sp>
        <p:nvSpPr>
          <p:cNvPr id="13" name="직사각형 1">
            <a:extLst>
              <a:ext uri="{FF2B5EF4-FFF2-40B4-BE49-F238E27FC236}">
                <a16:creationId xmlns:a16="http://schemas.microsoft.com/office/drawing/2014/main" id="{713EB44F-661C-4350-48FA-7AFE20DD8E3F}"/>
              </a:ext>
            </a:extLst>
          </p:cNvPr>
          <p:cNvSpPr/>
          <p:nvPr/>
        </p:nvSpPr>
        <p:spPr>
          <a:xfrm>
            <a:off x="3367494" y="132341"/>
            <a:ext cx="8724243" cy="1200329"/>
          </a:xfrm>
          <a:prstGeom prst="rect">
            <a:avLst/>
          </a:prstGeom>
        </p:spPr>
        <p:txBody>
          <a:bodyPr wrap="square">
            <a:spAutoFit/>
          </a:bodyPr>
          <a:lstStyle/>
          <a:p>
            <a:pPr lvl="0"/>
            <a:r>
              <a:rPr lang="en-US" altLang="ko-KR" sz="3600" b="1">
                <a:solidFill>
                  <a:srgbClr val="32669A"/>
                </a:solidFill>
                <a:ea typeface="맑은 고딕" panose="020B0503020000020004" pitchFamily="50" charset="-127"/>
              </a:rPr>
              <a:t>Storage of the RA/RM/AAS Request/ DCC Form and Related Documentation</a:t>
            </a:r>
          </a:p>
        </p:txBody>
      </p:sp>
      <p:sp>
        <p:nvSpPr>
          <p:cNvPr id="15" name="직사각형 2">
            <a:extLst>
              <a:ext uri="{FF2B5EF4-FFF2-40B4-BE49-F238E27FC236}">
                <a16:creationId xmlns:a16="http://schemas.microsoft.com/office/drawing/2014/main" id="{0E454A57-39B7-6424-0E66-1A8A182D9860}"/>
              </a:ext>
            </a:extLst>
          </p:cNvPr>
          <p:cNvSpPr/>
          <p:nvPr/>
        </p:nvSpPr>
        <p:spPr>
          <a:xfrm>
            <a:off x="7030937" y="3370581"/>
            <a:ext cx="4295245" cy="1015663"/>
          </a:xfrm>
          <a:prstGeom prst="rect">
            <a:avLst/>
          </a:prstGeom>
        </p:spPr>
        <p:txBody>
          <a:bodyPr wrap="square">
            <a:spAutoFit/>
          </a:bodyPr>
          <a:lstStyle/>
          <a:p>
            <a:pPr>
              <a:spcBef>
                <a:spcPts val="1200"/>
              </a:spcBef>
              <a:spcAft>
                <a:spcPts val="600"/>
              </a:spcAft>
            </a:pPr>
            <a:r>
              <a:rPr lang="en-US" altLang="ko-KR" sz="2000">
                <a:ea typeface="맑은 고딕" panose="020B0503020000020004" pitchFamily="50" charset="-127"/>
              </a:rPr>
              <a:t>If an AP is developed, update the </a:t>
            </a:r>
            <a:r>
              <a:rPr lang="en-US" altLang="ko-KR" sz="2000" b="1">
                <a:solidFill>
                  <a:srgbClr val="0070C0"/>
                </a:solidFill>
                <a:ea typeface="맑은 고딕" panose="020B0503020000020004" pitchFamily="50" charset="-127"/>
              </a:rPr>
              <a:t>notes in the Accommodation Plan Notes </a:t>
            </a:r>
            <a:r>
              <a:rPr lang="en-US" altLang="ko-KR" sz="2000">
                <a:ea typeface="맑은 고딕" panose="020B0503020000020004" pitchFamily="50" charset="-127"/>
              </a:rPr>
              <a:t>section of CIS.</a:t>
            </a:r>
          </a:p>
        </p:txBody>
      </p:sp>
      <p:sp>
        <p:nvSpPr>
          <p:cNvPr id="16" name="직사각형 2">
            <a:extLst>
              <a:ext uri="{FF2B5EF4-FFF2-40B4-BE49-F238E27FC236}">
                <a16:creationId xmlns:a16="http://schemas.microsoft.com/office/drawing/2014/main" id="{A3E1D9E9-9FE1-AA81-471E-33107FC161AD}"/>
              </a:ext>
            </a:extLst>
          </p:cNvPr>
          <p:cNvSpPr/>
          <p:nvPr/>
        </p:nvSpPr>
        <p:spPr>
          <a:xfrm>
            <a:off x="7030937" y="4877350"/>
            <a:ext cx="4295245" cy="1323439"/>
          </a:xfrm>
          <a:prstGeom prst="rect">
            <a:avLst/>
          </a:prstGeom>
        </p:spPr>
        <p:txBody>
          <a:bodyPr wrap="square">
            <a:spAutoFit/>
          </a:bodyPr>
          <a:lstStyle/>
          <a:p>
            <a:pPr>
              <a:spcBef>
                <a:spcPts val="1200"/>
              </a:spcBef>
              <a:spcAft>
                <a:spcPts val="600"/>
              </a:spcAft>
            </a:pPr>
            <a:r>
              <a:rPr lang="en-US" altLang="ko-KR" sz="2000" b="1">
                <a:solidFill>
                  <a:srgbClr val="0070C0"/>
                </a:solidFill>
                <a:ea typeface="맑은 고딕" panose="020B0503020000020004" pitchFamily="50" charset="-127"/>
              </a:rPr>
              <a:t>Store a hard copy of this form</a:t>
            </a:r>
            <a:r>
              <a:rPr lang="en-US" altLang="ko-KR" sz="2000" b="1">
                <a:ea typeface="맑은 고딕" panose="020B0503020000020004" pitchFamily="50" charset="-127"/>
              </a:rPr>
              <a:t> </a:t>
            </a:r>
            <a:r>
              <a:rPr lang="en-US" altLang="ko-KR" sz="2000">
                <a:ea typeface="맑은 고딕" panose="020B0503020000020004" pitchFamily="50" charset="-127"/>
              </a:rPr>
              <a:t>in the Accommodation File (AF) or Disability No Accommodation File (DNAF), as applicable</a:t>
            </a:r>
            <a:r>
              <a:rPr lang="en-US" altLang="ko-KR">
                <a:ea typeface="맑은 고딕" panose="020B0503020000020004" pitchFamily="50" charset="-127"/>
              </a:rPr>
              <a:t>.</a:t>
            </a:r>
          </a:p>
        </p:txBody>
      </p:sp>
      <p:sp>
        <p:nvSpPr>
          <p:cNvPr id="5" name="Slide Number Placeholder 5">
            <a:extLst>
              <a:ext uri="{FF2B5EF4-FFF2-40B4-BE49-F238E27FC236}">
                <a16:creationId xmlns:a16="http://schemas.microsoft.com/office/drawing/2014/main" id="{643CB9B5-4849-AAF9-D026-42D925A89EF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14</a:t>
            </a:fld>
            <a:endParaRPr lang="en-US"/>
          </a:p>
        </p:txBody>
      </p:sp>
    </p:spTree>
    <p:extLst>
      <p:ext uri="{BB962C8B-B14F-4D97-AF65-F5344CB8AC3E}">
        <p14:creationId xmlns:p14="http://schemas.microsoft.com/office/powerpoint/2010/main" val="3315147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696442"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696442"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577594" y="1760754"/>
            <a:ext cx="4124075" cy="115216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AS will attempt to secure supporting medical and/or educational documentation.</a:t>
            </a:r>
          </a:p>
        </p:txBody>
      </p:sp>
      <p:sp>
        <p:nvSpPr>
          <p:cNvPr id="43" name="Flowchart: Delay 42">
            <a:extLst>
              <a:ext uri="{FF2B5EF4-FFF2-40B4-BE49-F238E27FC236}">
                <a16:creationId xmlns:a16="http://schemas.microsoft.com/office/drawing/2014/main" id="{DAA6AEE3-C7EE-42C4-87CB-78C536AF6E6C}"/>
              </a:ext>
            </a:extLst>
          </p:cNvPr>
          <p:cNvSpPr/>
          <p:nvPr/>
        </p:nvSpPr>
        <p:spPr>
          <a:xfrm>
            <a:off x="6187261"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187261"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187261"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2872788" y="346924"/>
            <a:ext cx="7114447" cy="1138773"/>
          </a:xfrm>
          <a:prstGeom prst="rect">
            <a:avLst/>
          </a:prstGeom>
          <a:noFill/>
        </p:spPr>
        <p:txBody>
          <a:bodyPr wrap="none" rtlCol="0">
            <a:spAutoFit/>
          </a:bodyPr>
          <a:lstStyle/>
          <a:p>
            <a:pPr algn="ctr"/>
            <a:r>
              <a:rPr lang="en-US" sz="4400" b="1">
                <a:solidFill>
                  <a:srgbClr val="32669A"/>
                </a:solidFill>
                <a:latin typeface="+mj-lt"/>
              </a:rPr>
              <a:t>Gathering Documentation</a:t>
            </a:r>
          </a:p>
          <a:p>
            <a:pPr algn="ctr"/>
            <a:r>
              <a:rPr lang="en-US" sz="2400" b="1">
                <a:latin typeface="+mj-lt"/>
              </a:rPr>
              <a:t>During the Application Process</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577594" y="3429000"/>
            <a:ext cx="4349363" cy="97802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AS must not review the contents of these documents.</a:t>
            </a:r>
            <a:endParaRPr lang="en-US" sz="16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637016" y="4801769"/>
            <a:ext cx="4289941" cy="1792083"/>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AS must upload all medical and special education/disability documentation to the Wellness and Accommodation E-Folder.</a:t>
            </a:r>
          </a:p>
        </p:txBody>
      </p:sp>
      <p:sp>
        <p:nvSpPr>
          <p:cNvPr id="7" name="TextBox 6">
            <a:extLst>
              <a:ext uri="{FF2B5EF4-FFF2-40B4-BE49-F238E27FC236}">
                <a16:creationId xmlns:a16="http://schemas.microsoft.com/office/drawing/2014/main" id="{F663C21E-E616-FA0F-0E0B-0EDB4FD8A885}"/>
              </a:ext>
            </a:extLst>
          </p:cNvPr>
          <p:cNvSpPr txBox="1"/>
          <p:nvPr/>
        </p:nvSpPr>
        <p:spPr>
          <a:xfrm>
            <a:off x="2736423" y="2086672"/>
            <a:ext cx="3074830" cy="3282117"/>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If an applicant has disclosed a condition on the 653, Health Questionnaire, then Admissions Services (AS) must attempt to secure </a:t>
            </a:r>
            <a:r>
              <a:rPr lang="en-US" sz="2400">
                <a:solidFill>
                  <a:schemeClr val="bg1"/>
                </a:solidFill>
              </a:rPr>
              <a:t>supporting documentation.</a:t>
            </a:r>
            <a:endParaRPr lang="en-US" sz="2400" i="0">
              <a:solidFill>
                <a:schemeClr val="bg1"/>
              </a:solidFill>
              <a:effectLst/>
            </a:endParaRPr>
          </a:p>
        </p:txBody>
      </p:sp>
      <p:pic>
        <p:nvPicPr>
          <p:cNvPr id="25" name="Picture Placeholder 24" descr="A close-up of a pile of files&#10;&#10;Description automatically generated with low confidence">
            <a:extLst>
              <a:ext uri="{FF2B5EF4-FFF2-40B4-BE49-F238E27FC236}">
                <a16:creationId xmlns:a16="http://schemas.microsoft.com/office/drawing/2014/main" id="{B646A501-4A05-4C54-A4AC-DEFDAE848DC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1773238"/>
            <a:ext cx="2525713" cy="4311650"/>
          </a:xfrm>
        </p:spPr>
      </p:pic>
      <p:grpSp>
        <p:nvGrpSpPr>
          <p:cNvPr id="11" name="Group 10">
            <a:extLst>
              <a:ext uri="{FF2B5EF4-FFF2-40B4-BE49-F238E27FC236}">
                <a16:creationId xmlns:a16="http://schemas.microsoft.com/office/drawing/2014/main" id="{ED5F176F-0FE2-3149-01D1-9862E36E1E2E}"/>
              </a:ext>
            </a:extLst>
          </p:cNvPr>
          <p:cNvGrpSpPr/>
          <p:nvPr/>
        </p:nvGrpSpPr>
        <p:grpSpPr>
          <a:xfrm>
            <a:off x="348850" y="385743"/>
            <a:ext cx="914400" cy="1266584"/>
            <a:chOff x="348850" y="385743"/>
            <a:chExt cx="914400" cy="1266584"/>
          </a:xfrm>
        </p:grpSpPr>
        <p:sp>
          <p:nvSpPr>
            <p:cNvPr id="12" name="TextBox 11">
              <a:extLst>
                <a:ext uri="{FF2B5EF4-FFF2-40B4-BE49-F238E27FC236}">
                  <a16:creationId xmlns:a16="http://schemas.microsoft.com/office/drawing/2014/main" id="{AF8F869C-AB46-80BE-A885-188615205F1B}"/>
                </a:ext>
              </a:extLst>
            </p:cNvPr>
            <p:cNvSpPr txBox="1"/>
            <p:nvPr/>
          </p:nvSpPr>
          <p:spPr>
            <a:xfrm>
              <a:off x="455450" y="385743"/>
              <a:ext cx="712053" cy="400110"/>
            </a:xfrm>
            <a:prstGeom prst="rect">
              <a:avLst/>
            </a:prstGeom>
            <a:noFill/>
          </p:spPr>
          <p:txBody>
            <a:bodyPr wrap="none" rtlCol="0">
              <a:spAutoFit/>
            </a:bodyPr>
            <a:lstStyle/>
            <a:p>
              <a:pPr algn="ctr"/>
              <a:r>
                <a:rPr lang="en-US" sz="2000">
                  <a:latin typeface="+mj-lt"/>
                </a:rPr>
                <a:t>Step</a:t>
              </a:r>
            </a:p>
          </p:txBody>
        </p:sp>
        <p:pic>
          <p:nvPicPr>
            <p:cNvPr id="10" name="Graphic 9" descr="Badge 3 outline">
              <a:extLst>
                <a:ext uri="{FF2B5EF4-FFF2-40B4-BE49-F238E27FC236}">
                  <a16:creationId xmlns:a16="http://schemas.microsoft.com/office/drawing/2014/main" id="{F6B86B79-417B-6586-9043-1A259CCE9C2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8850" y="737927"/>
              <a:ext cx="914400" cy="914400"/>
            </a:xfrm>
            <a:prstGeom prst="rect">
              <a:avLst/>
            </a:prstGeom>
          </p:spPr>
        </p:pic>
      </p:grpSp>
      <p:pic>
        <p:nvPicPr>
          <p:cNvPr id="13" name="Graphic 12" descr="Magnifying glass outline">
            <a:extLst>
              <a:ext uri="{FF2B5EF4-FFF2-40B4-BE49-F238E27FC236}">
                <a16:creationId xmlns:a16="http://schemas.microsoft.com/office/drawing/2014/main" id="{DC61CE4F-6A8D-1B1F-E34D-37BCDFE933E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13438" y="3388121"/>
            <a:ext cx="914400" cy="914400"/>
          </a:xfrm>
          <a:prstGeom prst="rect">
            <a:avLst/>
          </a:prstGeom>
        </p:spPr>
      </p:pic>
      <p:pic>
        <p:nvPicPr>
          <p:cNvPr id="20" name="Content Placeholder 2" descr="Upload outline">
            <a:extLst>
              <a:ext uri="{FF2B5EF4-FFF2-40B4-BE49-F238E27FC236}">
                <a16:creationId xmlns:a16="http://schemas.microsoft.com/office/drawing/2014/main" id="{94CD58C7-BE8D-DCBB-9B77-FEFD7F52C03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72505" y="4980545"/>
            <a:ext cx="914400" cy="914400"/>
          </a:xfrm>
          <a:prstGeom prst="rect">
            <a:avLst/>
          </a:prstGeom>
        </p:spPr>
      </p:pic>
      <p:pic>
        <p:nvPicPr>
          <p:cNvPr id="23" name="Graphic 22" descr="Open folder outline">
            <a:extLst>
              <a:ext uri="{FF2B5EF4-FFF2-40B4-BE49-F238E27FC236}">
                <a16:creationId xmlns:a16="http://schemas.microsoft.com/office/drawing/2014/main" id="{14F15CC6-5A0A-E3E8-E23D-ADA3ADD3215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72505" y="1879634"/>
            <a:ext cx="914400" cy="914400"/>
          </a:xfrm>
          <a:prstGeom prst="rect">
            <a:avLst/>
          </a:prstGeom>
        </p:spPr>
      </p:pic>
      <p:sp>
        <p:nvSpPr>
          <p:cNvPr id="2" name="Slide Number Placeholder 5">
            <a:extLst>
              <a:ext uri="{FF2B5EF4-FFF2-40B4-BE49-F238E27FC236}">
                <a16:creationId xmlns:a16="http://schemas.microsoft.com/office/drawing/2014/main" id="{450E799C-5C2C-72B9-9228-61C0B52B5BB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15</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243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589913" y="367189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380723" y="1717245"/>
            <a:ext cx="4193656" cy="1795976"/>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Only the documentation that is needed to establish that </a:t>
            </a:r>
            <a:r>
              <a:rPr lang="en-US" sz="2000" b="1">
                <a:solidFill>
                  <a:srgbClr val="0070C0"/>
                </a:solidFill>
                <a:latin typeface="+mn-lt"/>
              </a:rPr>
              <a:t>(1)</a:t>
            </a:r>
            <a:r>
              <a:rPr lang="en-US" sz="2000">
                <a:latin typeface="+mn-lt"/>
              </a:rPr>
              <a:t> the student has a disability, and </a:t>
            </a:r>
            <a:r>
              <a:rPr lang="en-US" sz="2000" b="1">
                <a:solidFill>
                  <a:srgbClr val="0070C0"/>
                </a:solidFill>
                <a:latin typeface="+mn-lt"/>
              </a:rPr>
              <a:t>(2)</a:t>
            </a:r>
            <a:r>
              <a:rPr lang="en-US" sz="2000">
                <a:latin typeface="+mn-lt"/>
              </a:rPr>
              <a:t> the disability necessitates a RA/RM/AAS may be requested.</a:t>
            </a:r>
          </a:p>
        </p:txBody>
      </p:sp>
      <p:sp>
        <p:nvSpPr>
          <p:cNvPr id="43" name="Flowchart: Delay 42">
            <a:extLst>
              <a:ext uri="{FF2B5EF4-FFF2-40B4-BE49-F238E27FC236}">
                <a16:creationId xmlns:a16="http://schemas.microsoft.com/office/drawing/2014/main" id="{DAA6AEE3-C7EE-42C4-87CB-78C536AF6E6C}"/>
              </a:ext>
            </a:extLst>
          </p:cNvPr>
          <p:cNvSpPr/>
          <p:nvPr/>
        </p:nvSpPr>
        <p:spPr>
          <a:xfrm>
            <a:off x="6103040" y="1717245"/>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103040" y="3822117"/>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17245"/>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2872788" y="346924"/>
            <a:ext cx="7114447" cy="1138773"/>
          </a:xfrm>
          <a:prstGeom prst="rect">
            <a:avLst/>
          </a:prstGeom>
          <a:noFill/>
        </p:spPr>
        <p:txBody>
          <a:bodyPr wrap="none" rtlCol="0">
            <a:spAutoFit/>
          </a:bodyPr>
          <a:lstStyle/>
          <a:p>
            <a:pPr algn="ctr"/>
            <a:r>
              <a:rPr lang="en-US" sz="4400" b="1">
                <a:solidFill>
                  <a:srgbClr val="32669A"/>
                </a:solidFill>
                <a:latin typeface="+mj-lt"/>
              </a:rPr>
              <a:t>Gathering Documentation</a:t>
            </a:r>
          </a:p>
          <a:p>
            <a:pPr algn="ctr"/>
            <a:r>
              <a:rPr lang="en-US" sz="2400" b="1">
                <a:latin typeface="+mj-lt"/>
              </a:rPr>
              <a:t>After Enrollment</a:t>
            </a: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470663" y="3744953"/>
            <a:ext cx="4103716" cy="2766119"/>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It is important to obtain this type of information since the RA/RM/AAS needs of an individual with a disability will depend on the individual’s functional capacities and limitations rather than their diagnosis.</a:t>
            </a:r>
          </a:p>
        </p:txBody>
      </p:sp>
      <p:sp>
        <p:nvSpPr>
          <p:cNvPr id="7" name="TextBox 6">
            <a:extLst>
              <a:ext uri="{FF2B5EF4-FFF2-40B4-BE49-F238E27FC236}">
                <a16:creationId xmlns:a16="http://schemas.microsoft.com/office/drawing/2014/main" id="{F663C21E-E616-FA0F-0E0B-0EDB4FD8A885}"/>
              </a:ext>
            </a:extLst>
          </p:cNvPr>
          <p:cNvSpPr txBox="1"/>
          <p:nvPr/>
        </p:nvSpPr>
        <p:spPr>
          <a:xfrm>
            <a:off x="2795058" y="1885399"/>
            <a:ext cx="3074830" cy="4087209"/>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The DC can ask the student for reasonable documentation of their disability and functional limitations unless both the disability and need for RA/RM/AAS are obvious.</a:t>
            </a:r>
          </a:p>
        </p:txBody>
      </p:sp>
      <p:pic>
        <p:nvPicPr>
          <p:cNvPr id="25" name="Picture Placeholder 24" descr="A close-up of a pile of files&#10;&#10;Description automatically generated with low confidence">
            <a:extLst>
              <a:ext uri="{FF2B5EF4-FFF2-40B4-BE49-F238E27FC236}">
                <a16:creationId xmlns:a16="http://schemas.microsoft.com/office/drawing/2014/main" id="{B646A501-4A05-4C54-A4AC-DEFDAE848DC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1717245"/>
            <a:ext cx="2525713" cy="4311650"/>
          </a:xfrm>
        </p:spPr>
      </p:pic>
      <p:grpSp>
        <p:nvGrpSpPr>
          <p:cNvPr id="11" name="Group 10">
            <a:extLst>
              <a:ext uri="{FF2B5EF4-FFF2-40B4-BE49-F238E27FC236}">
                <a16:creationId xmlns:a16="http://schemas.microsoft.com/office/drawing/2014/main" id="{ED5F176F-0FE2-3149-01D1-9862E36E1E2E}"/>
              </a:ext>
            </a:extLst>
          </p:cNvPr>
          <p:cNvGrpSpPr/>
          <p:nvPr/>
        </p:nvGrpSpPr>
        <p:grpSpPr>
          <a:xfrm>
            <a:off x="348850" y="385743"/>
            <a:ext cx="914400" cy="1266584"/>
            <a:chOff x="348850" y="385743"/>
            <a:chExt cx="914400" cy="1266584"/>
          </a:xfrm>
        </p:grpSpPr>
        <p:sp>
          <p:nvSpPr>
            <p:cNvPr id="12" name="TextBox 11">
              <a:extLst>
                <a:ext uri="{FF2B5EF4-FFF2-40B4-BE49-F238E27FC236}">
                  <a16:creationId xmlns:a16="http://schemas.microsoft.com/office/drawing/2014/main" id="{AF8F869C-AB46-80BE-A885-188615205F1B}"/>
                </a:ext>
              </a:extLst>
            </p:cNvPr>
            <p:cNvSpPr txBox="1"/>
            <p:nvPr/>
          </p:nvSpPr>
          <p:spPr>
            <a:xfrm>
              <a:off x="455450" y="385743"/>
              <a:ext cx="712053" cy="400110"/>
            </a:xfrm>
            <a:prstGeom prst="rect">
              <a:avLst/>
            </a:prstGeom>
            <a:noFill/>
          </p:spPr>
          <p:txBody>
            <a:bodyPr wrap="none" rtlCol="0">
              <a:spAutoFit/>
            </a:bodyPr>
            <a:lstStyle/>
            <a:p>
              <a:pPr algn="ctr"/>
              <a:r>
                <a:rPr lang="en-US" sz="2000">
                  <a:latin typeface="+mj-lt"/>
                </a:rPr>
                <a:t>Step</a:t>
              </a:r>
            </a:p>
          </p:txBody>
        </p:sp>
        <p:pic>
          <p:nvPicPr>
            <p:cNvPr id="10" name="Graphic 9" descr="Badge 3 outline">
              <a:extLst>
                <a:ext uri="{FF2B5EF4-FFF2-40B4-BE49-F238E27FC236}">
                  <a16:creationId xmlns:a16="http://schemas.microsoft.com/office/drawing/2014/main" id="{F6B86B79-417B-6586-9043-1A259CCE9C2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48850" y="737927"/>
              <a:ext cx="914400" cy="914400"/>
            </a:xfrm>
            <a:prstGeom prst="rect">
              <a:avLst/>
            </a:prstGeom>
          </p:spPr>
        </p:pic>
      </p:grpSp>
      <p:pic>
        <p:nvPicPr>
          <p:cNvPr id="23" name="Graphic 22" descr="Open folder outline">
            <a:extLst>
              <a:ext uri="{FF2B5EF4-FFF2-40B4-BE49-F238E27FC236}">
                <a16:creationId xmlns:a16="http://schemas.microsoft.com/office/drawing/2014/main" id="{14F15CC6-5A0A-E3E8-E23D-ADA3ADD3215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188284" y="1825533"/>
            <a:ext cx="914400" cy="914400"/>
          </a:xfrm>
          <a:prstGeom prst="rect">
            <a:avLst/>
          </a:prstGeom>
        </p:spPr>
      </p:pic>
      <p:pic>
        <p:nvPicPr>
          <p:cNvPr id="2" name="Graphic 1" descr="Exclamation mark with solid fill">
            <a:extLst>
              <a:ext uri="{FF2B5EF4-FFF2-40B4-BE49-F238E27FC236}">
                <a16:creationId xmlns:a16="http://schemas.microsoft.com/office/drawing/2014/main" id="{2BD60301-7C34-66D4-F8E8-BDE93A1D9AF3}"/>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21302" y="3994154"/>
            <a:ext cx="848363" cy="848363"/>
          </a:xfrm>
          <a:prstGeom prst="rect">
            <a:avLst/>
          </a:prstGeom>
        </p:spPr>
      </p:pic>
      <p:sp>
        <p:nvSpPr>
          <p:cNvPr id="3" name="Slide Number Placeholder 5">
            <a:extLst>
              <a:ext uri="{FF2B5EF4-FFF2-40B4-BE49-F238E27FC236}">
                <a16:creationId xmlns:a16="http://schemas.microsoft.com/office/drawing/2014/main" id="{DC958D12-4E91-F16F-293B-1CB8B22F3B5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16</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8878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2105530"/>
            <a:ext cx="3281866" cy="56548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400">
                <a:latin typeface="+mn-lt"/>
              </a:rPr>
              <a:t>When the DAC meets</a:t>
            </a:r>
            <a:endParaRPr lang="en-US" sz="2400">
              <a:latin typeface="+mn-lt"/>
            </a:endParaRP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1585734" y="307964"/>
            <a:ext cx="9754593" cy="1138773"/>
          </a:xfrm>
          <a:prstGeom prst="rect">
            <a:avLst/>
          </a:prstGeom>
          <a:noFill/>
        </p:spPr>
        <p:txBody>
          <a:bodyPr wrap="none" rtlCol="0">
            <a:spAutoFit/>
          </a:bodyPr>
          <a:lstStyle/>
          <a:p>
            <a:pPr algn="ctr"/>
            <a:r>
              <a:rPr lang="en-US" sz="4400" b="1">
                <a:solidFill>
                  <a:srgbClr val="32669A"/>
                </a:solidFill>
                <a:latin typeface="+mj-lt"/>
              </a:rPr>
              <a:t>Engaging in the Interactive Process</a:t>
            </a:r>
          </a:p>
          <a:p>
            <a:pPr algn="ctr"/>
            <a:r>
              <a:rPr lang="en-US" sz="2400" b="1">
                <a:latin typeface="+mj-lt"/>
              </a:rPr>
              <a:t>Disability Accommodation Committee (DAC)</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65619" y="3641494"/>
            <a:ext cx="3678405" cy="575136"/>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400">
                <a:latin typeface="+mn-lt"/>
              </a:rPr>
              <a:t>Members of the DAC</a:t>
            </a:r>
            <a:endParaRPr lang="en-US" sz="24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14590" y="5141750"/>
            <a:ext cx="3492190" cy="575135"/>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400">
                <a:latin typeface="+mn-lt"/>
              </a:rPr>
              <a:t>DAC Considerations</a:t>
            </a:r>
            <a:endParaRPr lang="en-US" sz="2400">
              <a:latin typeface="+mn-lt"/>
            </a:endParaRPr>
          </a:p>
        </p:txBody>
      </p:sp>
      <p:sp>
        <p:nvSpPr>
          <p:cNvPr id="7" name="TextBox 6">
            <a:extLst>
              <a:ext uri="{FF2B5EF4-FFF2-40B4-BE49-F238E27FC236}">
                <a16:creationId xmlns:a16="http://schemas.microsoft.com/office/drawing/2014/main" id="{F663C21E-E616-FA0F-0E0B-0EDB4FD8A885}"/>
              </a:ext>
            </a:extLst>
          </p:cNvPr>
          <p:cNvSpPr txBox="1"/>
          <p:nvPr/>
        </p:nvSpPr>
        <p:spPr>
          <a:xfrm>
            <a:off x="2811589" y="1885458"/>
            <a:ext cx="3074830" cy="4087209"/>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To determine the appropriate DA, the center’s DAC, led by the center DC(s), must initiate an informal, interactive process with the individual with a disability in need of DA.</a:t>
            </a:r>
          </a:p>
        </p:txBody>
      </p:sp>
      <p:grpSp>
        <p:nvGrpSpPr>
          <p:cNvPr id="3" name="Group 2">
            <a:extLst>
              <a:ext uri="{FF2B5EF4-FFF2-40B4-BE49-F238E27FC236}">
                <a16:creationId xmlns:a16="http://schemas.microsoft.com/office/drawing/2014/main" id="{798943D4-7960-67F3-D156-95856F17C634}"/>
              </a:ext>
            </a:extLst>
          </p:cNvPr>
          <p:cNvGrpSpPr/>
          <p:nvPr/>
        </p:nvGrpSpPr>
        <p:grpSpPr>
          <a:xfrm>
            <a:off x="348850" y="385743"/>
            <a:ext cx="914400" cy="1274828"/>
            <a:chOff x="348850" y="385743"/>
            <a:chExt cx="914400" cy="1274828"/>
          </a:xfrm>
        </p:grpSpPr>
        <p:sp>
          <p:nvSpPr>
            <p:cNvPr id="12" name="TextBox 11">
              <a:extLst>
                <a:ext uri="{FF2B5EF4-FFF2-40B4-BE49-F238E27FC236}">
                  <a16:creationId xmlns:a16="http://schemas.microsoft.com/office/drawing/2014/main" id="{AF8F869C-AB46-80BE-A885-188615205F1B}"/>
                </a:ext>
              </a:extLst>
            </p:cNvPr>
            <p:cNvSpPr txBox="1"/>
            <p:nvPr/>
          </p:nvSpPr>
          <p:spPr>
            <a:xfrm>
              <a:off x="455450" y="385743"/>
              <a:ext cx="712053" cy="400110"/>
            </a:xfrm>
            <a:prstGeom prst="rect">
              <a:avLst/>
            </a:prstGeom>
            <a:noFill/>
          </p:spPr>
          <p:txBody>
            <a:bodyPr wrap="none" rtlCol="0">
              <a:spAutoFit/>
            </a:bodyPr>
            <a:lstStyle/>
            <a:p>
              <a:pPr algn="ctr"/>
              <a:r>
                <a:rPr lang="en-US" sz="2000">
                  <a:latin typeface="+mj-lt"/>
                </a:rPr>
                <a:t>Step</a:t>
              </a:r>
            </a:p>
          </p:txBody>
        </p:sp>
        <p:pic>
          <p:nvPicPr>
            <p:cNvPr id="2" name="Content Placeholder 6" descr="Badge 4 outline">
              <a:extLst>
                <a:ext uri="{FF2B5EF4-FFF2-40B4-BE49-F238E27FC236}">
                  <a16:creationId xmlns:a16="http://schemas.microsoft.com/office/drawing/2014/main" id="{191C6D49-610E-4917-40F6-D6FE3E58F56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8850" y="746171"/>
              <a:ext cx="914400" cy="914400"/>
            </a:xfrm>
            <a:prstGeom prst="rect">
              <a:avLst/>
            </a:prstGeom>
          </p:spPr>
        </p:pic>
      </p:grpSp>
      <p:pic>
        <p:nvPicPr>
          <p:cNvPr id="9" name="Graphic 8" descr="Users outline">
            <a:extLst>
              <a:ext uri="{FF2B5EF4-FFF2-40B4-BE49-F238E27FC236}">
                <a16:creationId xmlns:a16="http://schemas.microsoft.com/office/drawing/2014/main" id="{336E530F-DFA5-4B7F-A50C-19E3280594A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63030" y="3471862"/>
            <a:ext cx="914400" cy="914400"/>
          </a:xfrm>
          <a:prstGeom prst="rect">
            <a:avLst/>
          </a:prstGeom>
        </p:spPr>
      </p:pic>
      <p:pic>
        <p:nvPicPr>
          <p:cNvPr id="15" name="Graphic 14" descr="Meeting outline">
            <a:extLst>
              <a:ext uri="{FF2B5EF4-FFF2-40B4-BE49-F238E27FC236}">
                <a16:creationId xmlns:a16="http://schemas.microsoft.com/office/drawing/2014/main" id="{6A06B6FD-CCF3-EAB1-E9F3-90F638F12F5D}"/>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47951" y="1836758"/>
            <a:ext cx="914400" cy="914400"/>
          </a:xfrm>
          <a:prstGeom prst="rect">
            <a:avLst/>
          </a:prstGeom>
        </p:spPr>
      </p:pic>
      <p:pic>
        <p:nvPicPr>
          <p:cNvPr id="20" name="Graphic 19" descr="Thought outline">
            <a:extLst>
              <a:ext uri="{FF2B5EF4-FFF2-40B4-BE49-F238E27FC236}">
                <a16:creationId xmlns:a16="http://schemas.microsoft.com/office/drawing/2014/main" id="{6B1E0D70-4AC3-7030-E0F3-6304BC641AF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26165" y="4972117"/>
            <a:ext cx="914400" cy="914400"/>
          </a:xfrm>
          <a:prstGeom prst="rect">
            <a:avLst/>
          </a:prstGeom>
        </p:spPr>
      </p:pic>
      <p:sp>
        <p:nvSpPr>
          <p:cNvPr id="5" name="Slide Number Placeholder 5">
            <a:extLst>
              <a:ext uri="{FF2B5EF4-FFF2-40B4-BE49-F238E27FC236}">
                <a16:creationId xmlns:a16="http://schemas.microsoft.com/office/drawing/2014/main" id="{C27BD520-81F0-9AEE-BF03-980030EE9EB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17</a:t>
            </a:fld>
            <a:endParaRPr lang="en-US" sz="1200">
              <a:latin typeface="Arial" panose="020B0604020202020204" pitchFamily="34" charset="0"/>
              <a:cs typeface="Arial" panose="020B0604020202020204" pitchFamily="34" charset="0"/>
            </a:endParaRPr>
          </a:p>
        </p:txBody>
      </p:sp>
      <p:pic>
        <p:nvPicPr>
          <p:cNvPr id="13" name="Picture Placeholder 12" descr="A picture containing person&#10;&#10;Description automatically generated">
            <a:extLst>
              <a:ext uri="{FF2B5EF4-FFF2-40B4-BE49-F238E27FC236}">
                <a16:creationId xmlns:a16="http://schemas.microsoft.com/office/drawing/2014/main" id="{533E00A9-B236-A6A6-7467-94E2280A390F}"/>
              </a:ext>
            </a:extLst>
          </p:cNvPr>
          <p:cNvPicPr>
            <a:picLocks noGrp="1" noChangeAspect="1"/>
          </p:cNvPicPr>
          <p:nvPr>
            <p:ph type="pic" sz="quarter" idx="13"/>
          </p:nvPr>
        </p:nvPicPr>
        <p:blipFill>
          <a:blip r:embed="rId11"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462235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2">
            <a:extLst>
              <a:ext uri="{FF2B5EF4-FFF2-40B4-BE49-F238E27FC236}">
                <a16:creationId xmlns:a16="http://schemas.microsoft.com/office/drawing/2014/main" id="{2A8021F0-AE3F-F4CC-F584-87D725462D79}"/>
              </a:ext>
            </a:extLst>
          </p:cNvPr>
          <p:cNvSpPr/>
          <p:nvPr/>
        </p:nvSpPr>
        <p:spPr>
          <a:xfrm>
            <a:off x="0" y="1"/>
            <a:ext cx="12192000" cy="6857999"/>
          </a:xfrm>
          <a:prstGeom prst="rect">
            <a:avLst/>
          </a:prstGeom>
          <a:gradFill flip="none" rotWithShape="1">
            <a:gsLst>
              <a:gs pos="35000">
                <a:schemeClr val="accent2">
                  <a:lumMod val="10000"/>
                </a:schemeClr>
              </a:gs>
              <a:gs pos="100000">
                <a:schemeClr val="accent3"/>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grpSp>
        <p:nvGrpSpPr>
          <p:cNvPr id="6" name="Group 5">
            <a:extLst>
              <a:ext uri="{FF2B5EF4-FFF2-40B4-BE49-F238E27FC236}">
                <a16:creationId xmlns:a16="http://schemas.microsoft.com/office/drawing/2014/main" id="{07A0CAEC-57A1-D8C0-B11D-57997B1F6E3D}"/>
              </a:ext>
            </a:extLst>
          </p:cNvPr>
          <p:cNvGrpSpPr/>
          <p:nvPr/>
        </p:nvGrpSpPr>
        <p:grpSpPr>
          <a:xfrm>
            <a:off x="950553" y="1693399"/>
            <a:ext cx="2716230" cy="963382"/>
            <a:chOff x="950553" y="1693399"/>
            <a:chExt cx="2716230" cy="963382"/>
          </a:xfrm>
        </p:grpSpPr>
        <p:sp>
          <p:nvSpPr>
            <p:cNvPr id="10" name="모서리가 둥근 직사각형 9">
              <a:extLst>
                <a:ext uri="{FF2B5EF4-FFF2-40B4-BE49-F238E27FC236}">
                  <a16:creationId xmlns:a16="http://schemas.microsoft.com/office/drawing/2014/main" id="{1C19DDDB-F633-BF01-E586-7956B4AC6594}"/>
                </a:ext>
              </a:extLst>
            </p:cNvPr>
            <p:cNvSpPr/>
            <p:nvPr/>
          </p:nvSpPr>
          <p:spPr>
            <a:xfrm>
              <a:off x="950554" y="1693399"/>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TextBox 12">
              <a:extLst>
                <a:ext uri="{FF2B5EF4-FFF2-40B4-BE49-F238E27FC236}">
                  <a16:creationId xmlns:a16="http://schemas.microsoft.com/office/drawing/2014/main" id="{FF6C7972-711E-A877-1561-79BF35918C78}"/>
                </a:ext>
              </a:extLst>
            </p:cNvPr>
            <p:cNvSpPr txBox="1"/>
            <p:nvPr/>
          </p:nvSpPr>
          <p:spPr>
            <a:xfrm>
              <a:off x="950553" y="1851923"/>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Review Provided Documentation</a:t>
              </a:r>
            </a:p>
          </p:txBody>
        </p:sp>
      </p:grpSp>
      <p:sp>
        <p:nvSpPr>
          <p:cNvPr id="7" name="TextBox 6">
            <a:extLst>
              <a:ext uri="{FF2B5EF4-FFF2-40B4-BE49-F238E27FC236}">
                <a16:creationId xmlns:a16="http://schemas.microsoft.com/office/drawing/2014/main" id="{27379AC8-5645-031C-2545-73D95B2F3723}"/>
              </a:ext>
            </a:extLst>
          </p:cNvPr>
          <p:cNvSpPr txBox="1"/>
          <p:nvPr/>
        </p:nvSpPr>
        <p:spPr>
          <a:xfrm>
            <a:off x="517403" y="588769"/>
            <a:ext cx="5859334" cy="646331"/>
          </a:xfrm>
          <a:prstGeom prst="rect">
            <a:avLst/>
          </a:prstGeom>
          <a:noFill/>
        </p:spPr>
        <p:txBody>
          <a:bodyPr wrap="square" rtlCol="0">
            <a:spAutoFit/>
          </a:bodyPr>
          <a:lstStyle/>
          <a:p>
            <a:r>
              <a:rPr kumimoji="1" lang="en-US" altLang="ko-Kore-KR" sz="3600" b="1">
                <a:solidFill>
                  <a:schemeClr val="bg1"/>
                </a:solidFill>
                <a:latin typeface="+mj-lt"/>
              </a:rPr>
              <a:t>DAC Considerations</a:t>
            </a:r>
          </a:p>
        </p:txBody>
      </p:sp>
      <p:grpSp>
        <p:nvGrpSpPr>
          <p:cNvPr id="8" name="Group 7">
            <a:extLst>
              <a:ext uri="{FF2B5EF4-FFF2-40B4-BE49-F238E27FC236}">
                <a16:creationId xmlns:a16="http://schemas.microsoft.com/office/drawing/2014/main" id="{3C33721C-04C4-26AA-A0D4-3B354F718232}"/>
              </a:ext>
            </a:extLst>
          </p:cNvPr>
          <p:cNvGrpSpPr/>
          <p:nvPr/>
        </p:nvGrpSpPr>
        <p:grpSpPr>
          <a:xfrm>
            <a:off x="3814265" y="1693399"/>
            <a:ext cx="2748743" cy="963382"/>
            <a:chOff x="3814265" y="1693399"/>
            <a:chExt cx="2748743" cy="963382"/>
          </a:xfrm>
        </p:grpSpPr>
        <p:sp>
          <p:nvSpPr>
            <p:cNvPr id="15" name="모서리가 둥근 직사각형 14">
              <a:extLst>
                <a:ext uri="{FF2B5EF4-FFF2-40B4-BE49-F238E27FC236}">
                  <a16:creationId xmlns:a16="http://schemas.microsoft.com/office/drawing/2014/main" id="{13AB3AD2-ADDE-FE91-DC91-DD61A5AE7C44}"/>
                </a:ext>
              </a:extLst>
            </p:cNvPr>
            <p:cNvSpPr/>
            <p:nvPr/>
          </p:nvSpPr>
          <p:spPr>
            <a:xfrm>
              <a:off x="3846779" y="1693399"/>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 name="TextBox 1">
              <a:extLst>
                <a:ext uri="{FF2B5EF4-FFF2-40B4-BE49-F238E27FC236}">
                  <a16:creationId xmlns:a16="http://schemas.microsoft.com/office/drawing/2014/main" id="{C9846D94-D6F5-8C9E-0CDF-F223B77A33BD}"/>
                </a:ext>
              </a:extLst>
            </p:cNvPr>
            <p:cNvSpPr txBox="1"/>
            <p:nvPr/>
          </p:nvSpPr>
          <p:spPr>
            <a:xfrm>
              <a:off x="3814265" y="1714583"/>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Review DA Requested by Applicant/Student or Others on their Behalf</a:t>
              </a:r>
            </a:p>
          </p:txBody>
        </p:sp>
      </p:grpSp>
      <p:grpSp>
        <p:nvGrpSpPr>
          <p:cNvPr id="17" name="Group 16">
            <a:extLst>
              <a:ext uri="{FF2B5EF4-FFF2-40B4-BE49-F238E27FC236}">
                <a16:creationId xmlns:a16="http://schemas.microsoft.com/office/drawing/2014/main" id="{8AEB74B1-8516-4E1A-189A-697EAB7B3C42}"/>
              </a:ext>
            </a:extLst>
          </p:cNvPr>
          <p:cNvGrpSpPr/>
          <p:nvPr/>
        </p:nvGrpSpPr>
        <p:grpSpPr>
          <a:xfrm>
            <a:off x="950553" y="2966761"/>
            <a:ext cx="2716230" cy="1200329"/>
            <a:chOff x="950553" y="2966761"/>
            <a:chExt cx="2716230" cy="1200329"/>
          </a:xfrm>
        </p:grpSpPr>
        <p:sp>
          <p:nvSpPr>
            <p:cNvPr id="5" name="모서리가 둥근 직사각형 9">
              <a:extLst>
                <a:ext uri="{FF2B5EF4-FFF2-40B4-BE49-F238E27FC236}">
                  <a16:creationId xmlns:a16="http://schemas.microsoft.com/office/drawing/2014/main" id="{876438CF-CFD3-9675-0990-6CFA6169F4C6}"/>
                </a:ext>
              </a:extLst>
            </p:cNvPr>
            <p:cNvSpPr/>
            <p:nvPr/>
          </p:nvSpPr>
          <p:spPr>
            <a:xfrm>
              <a:off x="950554" y="3025766"/>
              <a:ext cx="2716229" cy="10486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9" name="TextBox 8">
              <a:extLst>
                <a:ext uri="{FF2B5EF4-FFF2-40B4-BE49-F238E27FC236}">
                  <a16:creationId xmlns:a16="http://schemas.microsoft.com/office/drawing/2014/main" id="{8D14B0BD-4591-0891-D9E6-BD73F1BD8895}"/>
                </a:ext>
              </a:extLst>
            </p:cNvPr>
            <p:cNvSpPr txBox="1"/>
            <p:nvPr/>
          </p:nvSpPr>
          <p:spPr>
            <a:xfrm>
              <a:off x="950553" y="2966761"/>
              <a:ext cx="2716228" cy="1200329"/>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Consider DA Needs of Applicants/Students Who Disclose Disability via Documentation</a:t>
              </a:r>
            </a:p>
          </p:txBody>
        </p:sp>
      </p:grpSp>
      <p:grpSp>
        <p:nvGrpSpPr>
          <p:cNvPr id="18" name="Group 17">
            <a:extLst>
              <a:ext uri="{FF2B5EF4-FFF2-40B4-BE49-F238E27FC236}">
                <a16:creationId xmlns:a16="http://schemas.microsoft.com/office/drawing/2014/main" id="{807D3F32-DD89-5624-7D1A-654375EAE9BD}"/>
              </a:ext>
            </a:extLst>
          </p:cNvPr>
          <p:cNvGrpSpPr/>
          <p:nvPr/>
        </p:nvGrpSpPr>
        <p:grpSpPr>
          <a:xfrm>
            <a:off x="3814265" y="3025767"/>
            <a:ext cx="2748743" cy="1048670"/>
            <a:chOff x="3814265" y="3025767"/>
            <a:chExt cx="2748743" cy="1048670"/>
          </a:xfrm>
        </p:grpSpPr>
        <p:sp>
          <p:nvSpPr>
            <p:cNvPr id="11" name="모서리가 둥근 직사각형 14">
              <a:extLst>
                <a:ext uri="{FF2B5EF4-FFF2-40B4-BE49-F238E27FC236}">
                  <a16:creationId xmlns:a16="http://schemas.microsoft.com/office/drawing/2014/main" id="{8A519D4B-7191-38E6-B5DD-233702175308}"/>
                </a:ext>
              </a:extLst>
            </p:cNvPr>
            <p:cNvSpPr/>
            <p:nvPr/>
          </p:nvSpPr>
          <p:spPr>
            <a:xfrm>
              <a:off x="3846779" y="3025767"/>
              <a:ext cx="2716229" cy="104867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2" name="TextBox 11">
              <a:extLst>
                <a:ext uri="{FF2B5EF4-FFF2-40B4-BE49-F238E27FC236}">
                  <a16:creationId xmlns:a16="http://schemas.microsoft.com/office/drawing/2014/main" id="{2E3CA6D8-7D81-4661-BAA8-A6B366035BFD}"/>
                </a:ext>
              </a:extLst>
            </p:cNvPr>
            <p:cNvSpPr txBox="1"/>
            <p:nvPr/>
          </p:nvSpPr>
          <p:spPr>
            <a:xfrm>
              <a:off x="3814265" y="3096901"/>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Identify Functional Limitations and Potential DA to Support</a:t>
              </a:r>
            </a:p>
          </p:txBody>
        </p:sp>
      </p:grpSp>
      <p:grpSp>
        <p:nvGrpSpPr>
          <p:cNvPr id="19" name="Group 18">
            <a:extLst>
              <a:ext uri="{FF2B5EF4-FFF2-40B4-BE49-F238E27FC236}">
                <a16:creationId xmlns:a16="http://schemas.microsoft.com/office/drawing/2014/main" id="{8F835B81-3A86-5982-4EA1-A67F8E16B2CE}"/>
              </a:ext>
            </a:extLst>
          </p:cNvPr>
          <p:cNvGrpSpPr/>
          <p:nvPr/>
        </p:nvGrpSpPr>
        <p:grpSpPr>
          <a:xfrm>
            <a:off x="950553" y="4338991"/>
            <a:ext cx="2716230" cy="963382"/>
            <a:chOff x="950553" y="4338991"/>
            <a:chExt cx="2716230" cy="963382"/>
          </a:xfrm>
        </p:grpSpPr>
        <p:sp>
          <p:nvSpPr>
            <p:cNvPr id="14" name="모서리가 둥근 직사각형 9">
              <a:extLst>
                <a:ext uri="{FF2B5EF4-FFF2-40B4-BE49-F238E27FC236}">
                  <a16:creationId xmlns:a16="http://schemas.microsoft.com/office/drawing/2014/main" id="{27F924AC-892F-C787-B7A0-D19212684606}"/>
                </a:ext>
              </a:extLst>
            </p:cNvPr>
            <p:cNvSpPr/>
            <p:nvPr/>
          </p:nvSpPr>
          <p:spPr>
            <a:xfrm>
              <a:off x="950554" y="4338991"/>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5" name="TextBox 24">
              <a:extLst>
                <a:ext uri="{FF2B5EF4-FFF2-40B4-BE49-F238E27FC236}">
                  <a16:creationId xmlns:a16="http://schemas.microsoft.com/office/drawing/2014/main" id="{AAAAE99D-9C28-9AB5-DE99-DE8483FCE98C}"/>
                </a:ext>
              </a:extLst>
            </p:cNvPr>
            <p:cNvSpPr txBox="1"/>
            <p:nvPr/>
          </p:nvSpPr>
          <p:spPr>
            <a:xfrm>
              <a:off x="950553" y="4640665"/>
              <a:ext cx="2716228" cy="369332"/>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Document Declinations</a:t>
              </a:r>
            </a:p>
          </p:txBody>
        </p:sp>
      </p:grpSp>
      <p:grpSp>
        <p:nvGrpSpPr>
          <p:cNvPr id="20" name="Group 19">
            <a:extLst>
              <a:ext uri="{FF2B5EF4-FFF2-40B4-BE49-F238E27FC236}">
                <a16:creationId xmlns:a16="http://schemas.microsoft.com/office/drawing/2014/main" id="{31A8FA2E-5BDE-FAB4-D8FC-822EBC1CDF91}"/>
              </a:ext>
            </a:extLst>
          </p:cNvPr>
          <p:cNvGrpSpPr/>
          <p:nvPr/>
        </p:nvGrpSpPr>
        <p:grpSpPr>
          <a:xfrm>
            <a:off x="3814265" y="4338991"/>
            <a:ext cx="2748743" cy="963382"/>
            <a:chOff x="3814265" y="4338991"/>
            <a:chExt cx="2748743" cy="963382"/>
          </a:xfrm>
        </p:grpSpPr>
        <p:sp>
          <p:nvSpPr>
            <p:cNvPr id="26" name="모서리가 둥근 직사각형 14">
              <a:extLst>
                <a:ext uri="{FF2B5EF4-FFF2-40B4-BE49-F238E27FC236}">
                  <a16:creationId xmlns:a16="http://schemas.microsoft.com/office/drawing/2014/main" id="{64C72F40-0891-0CC1-45BC-8A7E3D32E1E2}"/>
                </a:ext>
              </a:extLst>
            </p:cNvPr>
            <p:cNvSpPr/>
            <p:nvPr/>
          </p:nvSpPr>
          <p:spPr>
            <a:xfrm>
              <a:off x="3846779" y="4338991"/>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7" name="TextBox 26">
              <a:extLst>
                <a:ext uri="{FF2B5EF4-FFF2-40B4-BE49-F238E27FC236}">
                  <a16:creationId xmlns:a16="http://schemas.microsoft.com/office/drawing/2014/main" id="{19B014EC-18C8-026D-F9C8-9F968DA2A2B7}"/>
                </a:ext>
              </a:extLst>
            </p:cNvPr>
            <p:cNvSpPr txBox="1"/>
            <p:nvPr/>
          </p:nvSpPr>
          <p:spPr>
            <a:xfrm>
              <a:off x="3814265" y="4497514"/>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Identify Staff Responsible for Providing DA</a:t>
              </a:r>
            </a:p>
          </p:txBody>
        </p:sp>
      </p:grpSp>
      <p:grpSp>
        <p:nvGrpSpPr>
          <p:cNvPr id="21" name="Group 20">
            <a:extLst>
              <a:ext uri="{FF2B5EF4-FFF2-40B4-BE49-F238E27FC236}">
                <a16:creationId xmlns:a16="http://schemas.microsoft.com/office/drawing/2014/main" id="{A90A2A82-D3BD-5172-70F4-1D07BA240C7A}"/>
              </a:ext>
            </a:extLst>
          </p:cNvPr>
          <p:cNvGrpSpPr/>
          <p:nvPr/>
        </p:nvGrpSpPr>
        <p:grpSpPr>
          <a:xfrm>
            <a:off x="897211" y="5576224"/>
            <a:ext cx="2737056" cy="973541"/>
            <a:chOff x="897211" y="5576224"/>
            <a:chExt cx="2737056" cy="973541"/>
          </a:xfrm>
        </p:grpSpPr>
        <p:sp>
          <p:nvSpPr>
            <p:cNvPr id="28" name="모서리가 둥근 직사각형 9">
              <a:extLst>
                <a:ext uri="{FF2B5EF4-FFF2-40B4-BE49-F238E27FC236}">
                  <a16:creationId xmlns:a16="http://schemas.microsoft.com/office/drawing/2014/main" id="{160E8E9D-AE12-5A1A-AF67-A0D66323BEC9}"/>
                </a:ext>
              </a:extLst>
            </p:cNvPr>
            <p:cNvSpPr/>
            <p:nvPr/>
          </p:nvSpPr>
          <p:spPr>
            <a:xfrm>
              <a:off x="918038" y="5576224"/>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29" name="TextBox 28">
              <a:extLst>
                <a:ext uri="{FF2B5EF4-FFF2-40B4-BE49-F238E27FC236}">
                  <a16:creationId xmlns:a16="http://schemas.microsoft.com/office/drawing/2014/main" id="{341E920A-33FF-B850-EA54-197E244AAEE1}"/>
                </a:ext>
              </a:extLst>
            </p:cNvPr>
            <p:cNvSpPr txBox="1"/>
            <p:nvPr/>
          </p:nvSpPr>
          <p:spPr>
            <a:xfrm>
              <a:off x="897211" y="5626435"/>
              <a:ext cx="2716228" cy="923330"/>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Determining if Costs Associated with Providing DA</a:t>
              </a:r>
            </a:p>
          </p:txBody>
        </p:sp>
      </p:grpSp>
      <p:grpSp>
        <p:nvGrpSpPr>
          <p:cNvPr id="22" name="Group 21">
            <a:extLst>
              <a:ext uri="{FF2B5EF4-FFF2-40B4-BE49-F238E27FC236}">
                <a16:creationId xmlns:a16="http://schemas.microsoft.com/office/drawing/2014/main" id="{80237C3F-88E0-F486-727A-095A0FC3C866}"/>
              </a:ext>
            </a:extLst>
          </p:cNvPr>
          <p:cNvGrpSpPr/>
          <p:nvPr/>
        </p:nvGrpSpPr>
        <p:grpSpPr>
          <a:xfrm>
            <a:off x="3814265" y="5586383"/>
            <a:ext cx="2748743" cy="963382"/>
            <a:chOff x="3814265" y="5586383"/>
            <a:chExt cx="2748743" cy="963382"/>
          </a:xfrm>
        </p:grpSpPr>
        <p:sp>
          <p:nvSpPr>
            <p:cNvPr id="30" name="모서리가 둥근 직사각형 14">
              <a:extLst>
                <a:ext uri="{FF2B5EF4-FFF2-40B4-BE49-F238E27FC236}">
                  <a16:creationId xmlns:a16="http://schemas.microsoft.com/office/drawing/2014/main" id="{A43BD34F-0372-5E6E-EC13-13A96CD51536}"/>
                </a:ext>
              </a:extLst>
            </p:cNvPr>
            <p:cNvSpPr/>
            <p:nvPr/>
          </p:nvSpPr>
          <p:spPr>
            <a:xfrm>
              <a:off x="3846779" y="5586383"/>
              <a:ext cx="2716229" cy="9633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31" name="TextBox 30">
              <a:extLst>
                <a:ext uri="{FF2B5EF4-FFF2-40B4-BE49-F238E27FC236}">
                  <a16:creationId xmlns:a16="http://schemas.microsoft.com/office/drawing/2014/main" id="{6ED7EFA2-16E3-7976-AD93-0E53A53ACCCB}"/>
                </a:ext>
              </a:extLst>
            </p:cNvPr>
            <p:cNvSpPr txBox="1"/>
            <p:nvPr/>
          </p:nvSpPr>
          <p:spPr>
            <a:xfrm>
              <a:off x="3814265" y="5734386"/>
              <a:ext cx="2716228" cy="646331"/>
            </a:xfrm>
            <a:prstGeom prst="rect">
              <a:avLst/>
            </a:prstGeom>
            <a:noFill/>
          </p:spPr>
          <p:txBody>
            <a:bodyPr wrap="square" rtlCol="0">
              <a:spAutoFit/>
            </a:bodyPr>
            <a:lstStyle/>
            <a:p>
              <a:pPr algn="ctr"/>
              <a:r>
                <a:rPr kumimoji="1" lang="en-US" altLang="ko-Kore-KR">
                  <a:latin typeface="Calibri Light" panose="020F0302020204030204" pitchFamily="34" charset="0"/>
                  <a:cs typeface="Calibri Light" panose="020F0302020204030204" pitchFamily="34" charset="0"/>
                </a:rPr>
                <a:t>Develop an Accommodation Plan</a:t>
              </a:r>
            </a:p>
          </p:txBody>
        </p:sp>
      </p:grpSp>
      <p:pic>
        <p:nvPicPr>
          <p:cNvPr id="16" name="Picture Placeholder 15" descr="A picture containing person&#10;&#10;Description automatically generated">
            <a:extLst>
              <a:ext uri="{FF2B5EF4-FFF2-40B4-BE49-F238E27FC236}">
                <a16:creationId xmlns:a16="http://schemas.microsoft.com/office/drawing/2014/main" id="{B53D6E49-80FD-3639-CEA6-AC4DD0D9299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4" name="Slide Number Placeholder 5">
            <a:extLst>
              <a:ext uri="{FF2B5EF4-FFF2-40B4-BE49-F238E27FC236}">
                <a16:creationId xmlns:a16="http://schemas.microsoft.com/office/drawing/2014/main" id="{5AEFF621-8DB1-EE55-3CAE-F6AAA0E8C21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18</a:t>
            </a:fld>
            <a:endParaRPr lang="en-US" sz="12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30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E168F3-83F9-786C-8836-36958879A849}"/>
              </a:ext>
            </a:extLst>
          </p:cNvPr>
          <p:cNvSpPr txBox="1"/>
          <p:nvPr/>
        </p:nvSpPr>
        <p:spPr>
          <a:xfrm>
            <a:off x="565528" y="527618"/>
            <a:ext cx="11626472" cy="646331"/>
          </a:xfrm>
          <a:prstGeom prst="rect">
            <a:avLst/>
          </a:prstGeom>
          <a:noFill/>
        </p:spPr>
        <p:txBody>
          <a:bodyPr wrap="square" rtlCol="0">
            <a:spAutoFit/>
          </a:bodyPr>
          <a:lstStyle/>
          <a:p>
            <a:r>
              <a:rPr kumimoji="1" lang="en-US" altLang="ko-KR" sz="3600" b="1">
                <a:solidFill>
                  <a:srgbClr val="32669A"/>
                </a:solidFill>
                <a:latin typeface="+mj-lt"/>
              </a:rPr>
              <a:t>Developing an Accommodation Plan</a:t>
            </a:r>
            <a:endParaRPr kumimoji="1" lang="en-US" altLang="ko-Kore-KR" sz="3600" b="1">
              <a:solidFill>
                <a:srgbClr val="32669A"/>
              </a:solidFill>
              <a:latin typeface="+mj-lt"/>
            </a:endParaRPr>
          </a:p>
        </p:txBody>
      </p:sp>
      <p:sp>
        <p:nvSpPr>
          <p:cNvPr id="5" name="대각선 방향의 모서리가 둥근 사각형 4">
            <a:extLst>
              <a:ext uri="{FF2B5EF4-FFF2-40B4-BE49-F238E27FC236}">
                <a16:creationId xmlns:a16="http://schemas.microsoft.com/office/drawing/2014/main" id="{BE4D7B5F-F862-C261-1AC2-696529A936F2}"/>
              </a:ext>
            </a:extLst>
          </p:cNvPr>
          <p:cNvSpPr/>
          <p:nvPr/>
        </p:nvSpPr>
        <p:spPr>
          <a:xfrm>
            <a:off x="685800" y="2202729"/>
            <a:ext cx="5189377" cy="1749051"/>
          </a:xfrm>
          <a:prstGeom prst="round2DiagRect">
            <a:avLst>
              <a:gd name="adj1" fmla="val 0"/>
              <a:gd name="adj2" fmla="val 0"/>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000000"/>
              </a:solidFill>
              <a:effectLst/>
              <a:uLnTx/>
              <a:uFillTx/>
              <a:latin typeface="Montserrat"/>
              <a:ea typeface="맑은 고딕"/>
              <a:cs typeface="+mn-cs"/>
            </a:endParaRPr>
          </a:p>
        </p:txBody>
      </p:sp>
      <p:sp>
        <p:nvSpPr>
          <p:cNvPr id="6" name="한쪽 모서리가 둥근 사각형 6">
            <a:extLst>
              <a:ext uri="{FF2B5EF4-FFF2-40B4-BE49-F238E27FC236}">
                <a16:creationId xmlns:a16="http://schemas.microsoft.com/office/drawing/2014/main" id="{02D36F1C-F4E5-650C-C49D-BD42F51E0C3B}"/>
              </a:ext>
            </a:extLst>
          </p:cNvPr>
          <p:cNvSpPr/>
          <p:nvPr/>
        </p:nvSpPr>
        <p:spPr>
          <a:xfrm flipH="1" flipV="1">
            <a:off x="2781656" y="2202726"/>
            <a:ext cx="3093518" cy="661837"/>
          </a:xfrm>
          <a:prstGeom prst="round1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직사각형 22">
            <a:extLst>
              <a:ext uri="{FF2B5EF4-FFF2-40B4-BE49-F238E27FC236}">
                <a16:creationId xmlns:a16="http://schemas.microsoft.com/office/drawing/2014/main" id="{9CD135E2-8EEA-B84F-A345-206CE2B43128}"/>
              </a:ext>
            </a:extLst>
          </p:cNvPr>
          <p:cNvSpPr>
            <a:spLocks noChangeArrowheads="1"/>
          </p:cNvSpPr>
          <p:nvPr/>
        </p:nvSpPr>
        <p:spPr bwMode="auto">
          <a:xfrm>
            <a:off x="3250886" y="2335792"/>
            <a:ext cx="2476145" cy="338554"/>
          </a:xfrm>
          <a:prstGeom prst="rect">
            <a:avLst/>
          </a:prstGeom>
          <a:noFill/>
        </p:spPr>
        <p:txBody>
          <a:bodyPr wrap="square" rtlCol="0" anchor="ctr">
            <a:spAutoFit/>
          </a:bodyPr>
          <a:lstStyle/>
          <a:p>
            <a:pPr algn="ctr"/>
            <a:r>
              <a:rPr kumimoji="1" lang="en-US" altLang="ko-Kore-KR" sz="1600" b="1">
                <a:solidFill>
                  <a:schemeClr val="bg1"/>
                </a:solidFill>
                <a:latin typeface="+mj-lt"/>
              </a:rPr>
              <a:t>Functional Limitations</a:t>
            </a:r>
          </a:p>
        </p:txBody>
      </p:sp>
      <p:sp>
        <p:nvSpPr>
          <p:cNvPr id="8" name="대각선 방향의 모서리가 둥근 사각형 11">
            <a:extLst>
              <a:ext uri="{FF2B5EF4-FFF2-40B4-BE49-F238E27FC236}">
                <a16:creationId xmlns:a16="http://schemas.microsoft.com/office/drawing/2014/main" id="{D5DC7448-9CF3-7D7A-2CA8-17C534B0C41C}"/>
              </a:ext>
            </a:extLst>
          </p:cNvPr>
          <p:cNvSpPr/>
          <p:nvPr/>
        </p:nvSpPr>
        <p:spPr>
          <a:xfrm flipH="1">
            <a:off x="6316822" y="2202729"/>
            <a:ext cx="5189378" cy="1749051"/>
          </a:xfrm>
          <a:prstGeom prst="round2DiagRect">
            <a:avLst>
              <a:gd name="adj1" fmla="val 0"/>
              <a:gd name="adj2" fmla="val 0"/>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000000"/>
              </a:solidFill>
              <a:effectLst/>
              <a:uLnTx/>
              <a:uFillTx/>
              <a:latin typeface="Montserrat"/>
              <a:ea typeface="맑은 고딕"/>
              <a:cs typeface="+mn-cs"/>
            </a:endParaRPr>
          </a:p>
        </p:txBody>
      </p:sp>
      <p:sp>
        <p:nvSpPr>
          <p:cNvPr id="9" name="한쪽 모서리가 둥근 사각형 13">
            <a:extLst>
              <a:ext uri="{FF2B5EF4-FFF2-40B4-BE49-F238E27FC236}">
                <a16:creationId xmlns:a16="http://schemas.microsoft.com/office/drawing/2014/main" id="{C7C7EB8F-9D19-9828-0561-193E6C20B47A}"/>
              </a:ext>
            </a:extLst>
          </p:cNvPr>
          <p:cNvSpPr/>
          <p:nvPr/>
        </p:nvSpPr>
        <p:spPr>
          <a:xfrm flipV="1">
            <a:off x="6316819" y="2202724"/>
            <a:ext cx="3091550" cy="661837"/>
          </a:xfrm>
          <a:prstGeom prst="round1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0" name="직사각형 22">
            <a:extLst>
              <a:ext uri="{FF2B5EF4-FFF2-40B4-BE49-F238E27FC236}">
                <a16:creationId xmlns:a16="http://schemas.microsoft.com/office/drawing/2014/main" id="{69B0D367-4672-AAAD-D2EF-4DEDC957E20E}"/>
              </a:ext>
            </a:extLst>
          </p:cNvPr>
          <p:cNvSpPr>
            <a:spLocks noChangeArrowheads="1"/>
          </p:cNvSpPr>
          <p:nvPr/>
        </p:nvSpPr>
        <p:spPr bwMode="auto">
          <a:xfrm>
            <a:off x="6785064" y="2335793"/>
            <a:ext cx="2155058" cy="338554"/>
          </a:xfrm>
          <a:prstGeom prst="rect">
            <a:avLst/>
          </a:prstGeom>
          <a:noFill/>
        </p:spPr>
        <p:txBody>
          <a:bodyPr wrap="square" rtlCol="0" anchor="ctr">
            <a:spAutoFit/>
          </a:bodyPr>
          <a:lstStyle/>
          <a:p>
            <a:pPr algn="ctr"/>
            <a:r>
              <a:rPr kumimoji="1" lang="en-US" altLang="ko-Kore-KR" sz="1600" b="1">
                <a:solidFill>
                  <a:schemeClr val="bg1"/>
                </a:solidFill>
                <a:latin typeface="+mj-lt"/>
              </a:rPr>
              <a:t>Using Resources</a:t>
            </a:r>
          </a:p>
        </p:txBody>
      </p:sp>
      <p:sp>
        <p:nvSpPr>
          <p:cNvPr id="11" name="대각선 방향의 모서리가 둥근 사각형 18">
            <a:extLst>
              <a:ext uri="{FF2B5EF4-FFF2-40B4-BE49-F238E27FC236}">
                <a16:creationId xmlns:a16="http://schemas.microsoft.com/office/drawing/2014/main" id="{30FC6AD0-0F8F-D3F3-2EBE-F4C8E1BA351D}"/>
              </a:ext>
            </a:extLst>
          </p:cNvPr>
          <p:cNvSpPr/>
          <p:nvPr/>
        </p:nvSpPr>
        <p:spPr>
          <a:xfrm flipH="1">
            <a:off x="685800" y="4227389"/>
            <a:ext cx="5189377" cy="1749050"/>
          </a:xfrm>
          <a:prstGeom prst="round2DiagRect">
            <a:avLst>
              <a:gd name="adj1" fmla="val 0"/>
              <a:gd name="adj2" fmla="val 0"/>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000000"/>
              </a:solidFill>
              <a:effectLst/>
              <a:uLnTx/>
              <a:uFillTx/>
              <a:latin typeface="Montserrat"/>
              <a:ea typeface="맑은 고딕"/>
              <a:cs typeface="+mn-cs"/>
            </a:endParaRPr>
          </a:p>
        </p:txBody>
      </p:sp>
      <p:sp>
        <p:nvSpPr>
          <p:cNvPr id="12" name="한쪽 모서리가 둥근 사각형 20">
            <a:extLst>
              <a:ext uri="{FF2B5EF4-FFF2-40B4-BE49-F238E27FC236}">
                <a16:creationId xmlns:a16="http://schemas.microsoft.com/office/drawing/2014/main" id="{3D45237B-3F2E-2F55-021A-5B031DE4DAD8}"/>
              </a:ext>
            </a:extLst>
          </p:cNvPr>
          <p:cNvSpPr/>
          <p:nvPr/>
        </p:nvSpPr>
        <p:spPr>
          <a:xfrm flipH="1">
            <a:off x="2781656" y="5314602"/>
            <a:ext cx="3093518" cy="661837"/>
          </a:xfrm>
          <a:prstGeom prst="round1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 name="직사각형 22">
            <a:extLst>
              <a:ext uri="{FF2B5EF4-FFF2-40B4-BE49-F238E27FC236}">
                <a16:creationId xmlns:a16="http://schemas.microsoft.com/office/drawing/2014/main" id="{A9A4E314-FD9A-EE2D-2F27-800E23006E84}"/>
              </a:ext>
            </a:extLst>
          </p:cNvPr>
          <p:cNvSpPr>
            <a:spLocks noChangeArrowheads="1"/>
          </p:cNvSpPr>
          <p:nvPr/>
        </p:nvSpPr>
        <p:spPr bwMode="auto">
          <a:xfrm>
            <a:off x="3250887" y="5447667"/>
            <a:ext cx="2155058" cy="338554"/>
          </a:xfrm>
          <a:prstGeom prst="rect">
            <a:avLst/>
          </a:prstGeom>
          <a:noFill/>
        </p:spPr>
        <p:txBody>
          <a:bodyPr wrap="square" rtlCol="0" anchor="ctr">
            <a:spAutoFit/>
          </a:bodyPr>
          <a:lstStyle/>
          <a:p>
            <a:pPr algn="ctr"/>
            <a:r>
              <a:rPr kumimoji="1" lang="en-US" altLang="ko-Kore-KR" sz="1600" b="1">
                <a:solidFill>
                  <a:schemeClr val="bg1"/>
                </a:solidFill>
                <a:latin typeface="+mj-lt"/>
              </a:rPr>
              <a:t>Barrier Removal</a:t>
            </a:r>
          </a:p>
        </p:txBody>
      </p:sp>
      <p:sp>
        <p:nvSpPr>
          <p:cNvPr id="14" name="대각선 방향의 모서리가 둥근 사각형 25">
            <a:extLst>
              <a:ext uri="{FF2B5EF4-FFF2-40B4-BE49-F238E27FC236}">
                <a16:creationId xmlns:a16="http://schemas.microsoft.com/office/drawing/2014/main" id="{7341D04A-BC56-4586-1FE7-6EB5FBD481BB}"/>
              </a:ext>
            </a:extLst>
          </p:cNvPr>
          <p:cNvSpPr/>
          <p:nvPr/>
        </p:nvSpPr>
        <p:spPr>
          <a:xfrm>
            <a:off x="6316822" y="4227389"/>
            <a:ext cx="5189378" cy="1749050"/>
          </a:xfrm>
          <a:prstGeom prst="round2DiagRect">
            <a:avLst>
              <a:gd name="adj1" fmla="val 0"/>
              <a:gd name="adj2" fmla="val 0"/>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srgbClr val="000000"/>
              </a:solidFill>
              <a:effectLst/>
              <a:uLnTx/>
              <a:uFillTx/>
              <a:latin typeface="Montserrat"/>
              <a:ea typeface="맑은 고딕"/>
              <a:cs typeface="+mn-cs"/>
            </a:endParaRPr>
          </a:p>
        </p:txBody>
      </p:sp>
      <p:sp>
        <p:nvSpPr>
          <p:cNvPr id="15" name="한쪽 모서리가 둥근 사각형 27">
            <a:extLst>
              <a:ext uri="{FF2B5EF4-FFF2-40B4-BE49-F238E27FC236}">
                <a16:creationId xmlns:a16="http://schemas.microsoft.com/office/drawing/2014/main" id="{01762EE1-0D14-4048-A119-E873DCDFA94F}"/>
              </a:ext>
            </a:extLst>
          </p:cNvPr>
          <p:cNvSpPr/>
          <p:nvPr/>
        </p:nvSpPr>
        <p:spPr>
          <a:xfrm>
            <a:off x="6316819" y="5314602"/>
            <a:ext cx="3091550" cy="661837"/>
          </a:xfrm>
          <a:prstGeom prst="round1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6" name="직사각형 22">
            <a:extLst>
              <a:ext uri="{FF2B5EF4-FFF2-40B4-BE49-F238E27FC236}">
                <a16:creationId xmlns:a16="http://schemas.microsoft.com/office/drawing/2014/main" id="{3B703AD7-B41A-77A9-7AD1-66D568576DE4}"/>
              </a:ext>
            </a:extLst>
          </p:cNvPr>
          <p:cNvSpPr>
            <a:spLocks noChangeArrowheads="1"/>
          </p:cNvSpPr>
          <p:nvPr/>
        </p:nvSpPr>
        <p:spPr bwMode="auto">
          <a:xfrm>
            <a:off x="6785064" y="5447666"/>
            <a:ext cx="2155058" cy="338554"/>
          </a:xfrm>
          <a:prstGeom prst="rect">
            <a:avLst/>
          </a:prstGeom>
          <a:noFill/>
        </p:spPr>
        <p:txBody>
          <a:bodyPr wrap="square" rtlCol="0" anchor="ctr">
            <a:spAutoFit/>
          </a:bodyPr>
          <a:lstStyle/>
          <a:p>
            <a:pPr algn="ctr"/>
            <a:r>
              <a:rPr kumimoji="1" lang="en-US" altLang="ko-Kore-KR" sz="1600" b="1">
                <a:solidFill>
                  <a:schemeClr val="bg1"/>
                </a:solidFill>
                <a:latin typeface="+mj-lt"/>
              </a:rPr>
              <a:t>Developing the AP</a:t>
            </a:r>
          </a:p>
        </p:txBody>
      </p:sp>
      <p:sp>
        <p:nvSpPr>
          <p:cNvPr id="19" name="직사각형 18">
            <a:extLst>
              <a:ext uri="{FF2B5EF4-FFF2-40B4-BE49-F238E27FC236}">
                <a16:creationId xmlns:a16="http://schemas.microsoft.com/office/drawing/2014/main" id="{7233BC46-2C20-971C-3009-19F330070386}"/>
              </a:ext>
            </a:extLst>
          </p:cNvPr>
          <p:cNvSpPr/>
          <p:nvPr/>
        </p:nvSpPr>
        <p:spPr>
          <a:xfrm>
            <a:off x="911352" y="2992154"/>
            <a:ext cx="4727448" cy="975267"/>
          </a:xfrm>
          <a:prstGeom prst="rect">
            <a:avLst/>
          </a:prstGeom>
          <a:noFill/>
        </p:spPr>
        <p:txBody>
          <a:bodyPr wrap="square" rtlCol="0">
            <a:spAutoFit/>
          </a:bodyPr>
          <a:lstStyle/>
          <a:p>
            <a:pPr algn="r">
              <a:lnSpc>
                <a:spcPct val="109000"/>
              </a:lnSpc>
            </a:pPr>
            <a:r>
              <a:rPr kumimoji="1" lang="en-US" altLang="ko-Kore-KR"/>
              <a:t>Determine the functional limitations the individual may have as a result of the disability.</a:t>
            </a:r>
          </a:p>
        </p:txBody>
      </p:sp>
      <p:sp>
        <p:nvSpPr>
          <p:cNvPr id="22" name="직사각형 21">
            <a:extLst>
              <a:ext uri="{FF2B5EF4-FFF2-40B4-BE49-F238E27FC236}">
                <a16:creationId xmlns:a16="http://schemas.microsoft.com/office/drawing/2014/main" id="{3AA77858-52C4-F563-B869-0AE89061B99D}"/>
              </a:ext>
            </a:extLst>
          </p:cNvPr>
          <p:cNvSpPr/>
          <p:nvPr/>
        </p:nvSpPr>
        <p:spPr>
          <a:xfrm>
            <a:off x="911352" y="4357978"/>
            <a:ext cx="4727448" cy="975267"/>
          </a:xfrm>
          <a:prstGeom prst="rect">
            <a:avLst/>
          </a:prstGeom>
          <a:noFill/>
        </p:spPr>
        <p:txBody>
          <a:bodyPr wrap="square" rtlCol="0">
            <a:spAutoFit/>
          </a:bodyPr>
          <a:lstStyle/>
          <a:p>
            <a:pPr algn="r">
              <a:lnSpc>
                <a:spcPct val="109000"/>
              </a:lnSpc>
              <a:spcBef>
                <a:spcPts val="600"/>
              </a:spcBef>
            </a:pPr>
            <a:r>
              <a:rPr kumimoji="1" lang="en-US" altLang="ko-Kore-KR"/>
              <a:t>Determine barriers to the program, if any, and accommodations needed to alleviate barriers.</a:t>
            </a:r>
          </a:p>
        </p:txBody>
      </p:sp>
      <p:sp>
        <p:nvSpPr>
          <p:cNvPr id="17" name="TextBox 16">
            <a:extLst>
              <a:ext uri="{FF2B5EF4-FFF2-40B4-BE49-F238E27FC236}">
                <a16:creationId xmlns:a16="http://schemas.microsoft.com/office/drawing/2014/main" id="{E6AE7595-AA3D-AA27-53C0-52CE92DE9FE6}"/>
              </a:ext>
            </a:extLst>
          </p:cNvPr>
          <p:cNvSpPr txBox="1"/>
          <p:nvPr/>
        </p:nvSpPr>
        <p:spPr>
          <a:xfrm>
            <a:off x="685800" y="1407695"/>
            <a:ext cx="9986211" cy="461665"/>
          </a:xfrm>
          <a:prstGeom prst="rect">
            <a:avLst/>
          </a:prstGeom>
          <a:noFill/>
        </p:spPr>
        <p:txBody>
          <a:bodyPr wrap="square" rtlCol="0">
            <a:spAutoFit/>
          </a:bodyPr>
          <a:lstStyle/>
          <a:p>
            <a:r>
              <a:rPr lang="en-US" sz="2400"/>
              <a:t>Review existing documentation, and with the applicant/student:</a:t>
            </a:r>
          </a:p>
        </p:txBody>
      </p:sp>
      <p:sp>
        <p:nvSpPr>
          <p:cNvPr id="18" name="직사각형 18">
            <a:extLst>
              <a:ext uri="{FF2B5EF4-FFF2-40B4-BE49-F238E27FC236}">
                <a16:creationId xmlns:a16="http://schemas.microsoft.com/office/drawing/2014/main" id="{53DE4083-7C4D-F3FE-248D-656D1D8B7AD1}"/>
              </a:ext>
            </a:extLst>
          </p:cNvPr>
          <p:cNvSpPr/>
          <p:nvPr/>
        </p:nvSpPr>
        <p:spPr>
          <a:xfrm>
            <a:off x="6547787" y="3197925"/>
            <a:ext cx="4727448" cy="371384"/>
          </a:xfrm>
          <a:prstGeom prst="rect">
            <a:avLst/>
          </a:prstGeom>
          <a:noFill/>
        </p:spPr>
        <p:txBody>
          <a:bodyPr wrap="square" rtlCol="0">
            <a:spAutoFit/>
          </a:bodyPr>
          <a:lstStyle/>
          <a:p>
            <a:pPr>
              <a:lnSpc>
                <a:spcPct val="109000"/>
              </a:lnSpc>
            </a:pPr>
            <a:r>
              <a:rPr kumimoji="1" lang="en-US" altLang="ko-Kore-KR"/>
              <a:t>Use expertise of staff and other resources.</a:t>
            </a:r>
          </a:p>
        </p:txBody>
      </p:sp>
      <p:sp>
        <p:nvSpPr>
          <p:cNvPr id="20" name="직사각형 21">
            <a:extLst>
              <a:ext uri="{FF2B5EF4-FFF2-40B4-BE49-F238E27FC236}">
                <a16:creationId xmlns:a16="http://schemas.microsoft.com/office/drawing/2014/main" id="{61E38059-FF28-060C-38F6-D6F747626016}"/>
              </a:ext>
            </a:extLst>
          </p:cNvPr>
          <p:cNvSpPr/>
          <p:nvPr/>
        </p:nvSpPr>
        <p:spPr>
          <a:xfrm>
            <a:off x="6547787" y="4307434"/>
            <a:ext cx="4727448" cy="975267"/>
          </a:xfrm>
          <a:prstGeom prst="rect">
            <a:avLst/>
          </a:prstGeom>
          <a:noFill/>
        </p:spPr>
        <p:txBody>
          <a:bodyPr wrap="square" rtlCol="0">
            <a:spAutoFit/>
          </a:bodyPr>
          <a:lstStyle/>
          <a:p>
            <a:pPr>
              <a:lnSpc>
                <a:spcPct val="109000"/>
              </a:lnSpc>
              <a:spcBef>
                <a:spcPts val="600"/>
              </a:spcBef>
            </a:pPr>
            <a:r>
              <a:rPr kumimoji="1" lang="en-US" altLang="ko-Kore-KR"/>
              <a:t>Determine what accommodations are necessary and appropriate for the applicant/student in the Job Corps setting.</a:t>
            </a:r>
          </a:p>
        </p:txBody>
      </p:sp>
      <p:pic>
        <p:nvPicPr>
          <p:cNvPr id="4" name="Graphic 3" descr="Badge 1 with solid fill">
            <a:extLst>
              <a:ext uri="{FF2B5EF4-FFF2-40B4-BE49-F238E27FC236}">
                <a16:creationId xmlns:a16="http://schemas.microsoft.com/office/drawing/2014/main" id="{93FA4C35-EEA4-9AFE-D315-1FBDAC18140E}"/>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1837" y="2187088"/>
            <a:ext cx="545098" cy="545098"/>
          </a:xfrm>
          <a:prstGeom prst="rect">
            <a:avLst/>
          </a:prstGeom>
        </p:spPr>
      </p:pic>
      <p:pic>
        <p:nvPicPr>
          <p:cNvPr id="23" name="Graphic 22" descr="Badge with solid fill">
            <a:extLst>
              <a:ext uri="{FF2B5EF4-FFF2-40B4-BE49-F238E27FC236}">
                <a16:creationId xmlns:a16="http://schemas.microsoft.com/office/drawing/2014/main" id="{63563533-777B-5FF7-BDA9-087D9C708D2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8744" y="5388911"/>
            <a:ext cx="587528" cy="587528"/>
          </a:xfrm>
          <a:prstGeom prst="rect">
            <a:avLst/>
          </a:prstGeom>
        </p:spPr>
      </p:pic>
      <p:pic>
        <p:nvPicPr>
          <p:cNvPr id="25" name="Graphic 24" descr="Badge 3 with solid fill">
            <a:extLst>
              <a:ext uri="{FF2B5EF4-FFF2-40B4-BE49-F238E27FC236}">
                <a16:creationId xmlns:a16="http://schemas.microsoft.com/office/drawing/2014/main" id="{CA2C7A02-FC07-6B1B-8198-744F9085AB9D}"/>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954049" y="2187088"/>
            <a:ext cx="565385" cy="565385"/>
          </a:xfrm>
          <a:prstGeom prst="rect">
            <a:avLst/>
          </a:prstGeom>
        </p:spPr>
      </p:pic>
      <p:pic>
        <p:nvPicPr>
          <p:cNvPr id="27" name="Graphic 26" descr="Badge 4 with solid fill">
            <a:extLst>
              <a:ext uri="{FF2B5EF4-FFF2-40B4-BE49-F238E27FC236}">
                <a16:creationId xmlns:a16="http://schemas.microsoft.com/office/drawing/2014/main" id="{4730E242-FC60-76DA-F30D-BB0C5F30EF7C}"/>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984832" y="5446322"/>
            <a:ext cx="568141" cy="568141"/>
          </a:xfrm>
          <a:prstGeom prst="rect">
            <a:avLst/>
          </a:prstGeom>
        </p:spPr>
      </p:pic>
      <p:sp>
        <p:nvSpPr>
          <p:cNvPr id="2" name="Slide Number Placeholder 5">
            <a:extLst>
              <a:ext uri="{FF2B5EF4-FFF2-40B4-BE49-F238E27FC236}">
                <a16:creationId xmlns:a16="http://schemas.microsoft.com/office/drawing/2014/main" id="{5FC10BA3-E27A-CEFB-1BF1-C5A1A3A6D64D}"/>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19</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248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15" grpId="0" animBg="1"/>
      <p:bldP spid="19" grpId="0"/>
      <p:bldP spid="22"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Rounded Corners 136">
            <a:extLst>
              <a:ext uri="{FF2B5EF4-FFF2-40B4-BE49-F238E27FC236}">
                <a16:creationId xmlns:a16="http://schemas.microsoft.com/office/drawing/2014/main" id="{2EFCA321-D536-40FA-9CE4-C6A5BF932AD3}"/>
              </a:ext>
            </a:extLst>
          </p:cNvPr>
          <p:cNvSpPr/>
          <p:nvPr/>
        </p:nvSpPr>
        <p:spPr>
          <a:xfrm>
            <a:off x="927386" y="4087029"/>
            <a:ext cx="3054722" cy="2361630"/>
          </a:xfrm>
          <a:prstGeom prst="roundRect">
            <a:avLst>
              <a:gd name="adj" fmla="val 7175"/>
            </a:avLst>
          </a:prstGeom>
          <a:solidFill>
            <a:srgbClr val="32669A"/>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52AC372A-EE68-4752-A842-DA7104F09D4F}"/>
              </a:ext>
            </a:extLst>
          </p:cNvPr>
          <p:cNvSpPr/>
          <p:nvPr/>
        </p:nvSpPr>
        <p:spPr>
          <a:xfrm>
            <a:off x="4568898" y="1378604"/>
            <a:ext cx="3054722" cy="2361630"/>
          </a:xfrm>
          <a:prstGeom prst="roundRect">
            <a:avLst>
              <a:gd name="adj" fmla="val 717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Rounded Corners 81">
            <a:extLst>
              <a:ext uri="{FF2B5EF4-FFF2-40B4-BE49-F238E27FC236}">
                <a16:creationId xmlns:a16="http://schemas.microsoft.com/office/drawing/2014/main" id="{EA68A33B-81A1-4139-8760-A1A22C70A31E}"/>
              </a:ext>
            </a:extLst>
          </p:cNvPr>
          <p:cNvSpPr/>
          <p:nvPr/>
        </p:nvSpPr>
        <p:spPr>
          <a:xfrm>
            <a:off x="927386" y="1395782"/>
            <a:ext cx="3054721" cy="2361630"/>
          </a:xfrm>
          <a:prstGeom prst="roundRect">
            <a:avLst>
              <a:gd name="adj" fmla="val 7175"/>
            </a:avLst>
          </a:prstGeom>
          <a:solidFill>
            <a:srgbClr val="7682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BF654C6-61BB-4672-8B4C-0B94B02B7155}"/>
              </a:ext>
            </a:extLst>
          </p:cNvPr>
          <p:cNvSpPr txBox="1"/>
          <p:nvPr/>
        </p:nvSpPr>
        <p:spPr>
          <a:xfrm>
            <a:off x="813027" y="547161"/>
            <a:ext cx="9054873" cy="646331"/>
          </a:xfrm>
          <a:prstGeom prst="rect">
            <a:avLst/>
          </a:prstGeom>
          <a:noFill/>
        </p:spPr>
        <p:txBody>
          <a:bodyPr wrap="square" rtlCol="0">
            <a:spAutoFit/>
          </a:bodyPr>
          <a:lstStyle/>
          <a:p>
            <a:r>
              <a:rPr lang="en-US" sz="3600" b="1">
                <a:solidFill>
                  <a:srgbClr val="32669A"/>
                </a:solidFill>
                <a:latin typeface="Arial" panose="020B0604020202020204" pitchFamily="34" charset="0"/>
                <a:cs typeface="Arial" panose="020B0604020202020204" pitchFamily="34" charset="0"/>
              </a:rPr>
              <a:t>Objectives</a:t>
            </a:r>
          </a:p>
        </p:txBody>
      </p:sp>
      <p:grpSp>
        <p:nvGrpSpPr>
          <p:cNvPr id="72" name="Group 71">
            <a:extLst>
              <a:ext uri="{FF2B5EF4-FFF2-40B4-BE49-F238E27FC236}">
                <a16:creationId xmlns:a16="http://schemas.microsoft.com/office/drawing/2014/main" id="{A0DD8A48-F03E-419C-AC11-D7C7A349A430}"/>
              </a:ext>
            </a:extLst>
          </p:cNvPr>
          <p:cNvGrpSpPr/>
          <p:nvPr/>
        </p:nvGrpSpPr>
        <p:grpSpPr>
          <a:xfrm>
            <a:off x="1059121" y="1425429"/>
            <a:ext cx="2791249" cy="2360942"/>
            <a:chOff x="1448475" y="4462968"/>
            <a:chExt cx="2325423" cy="2360942"/>
          </a:xfrm>
        </p:grpSpPr>
        <p:sp>
          <p:nvSpPr>
            <p:cNvPr id="20" name="TextBox 19">
              <a:extLst>
                <a:ext uri="{FF2B5EF4-FFF2-40B4-BE49-F238E27FC236}">
                  <a16:creationId xmlns:a16="http://schemas.microsoft.com/office/drawing/2014/main" id="{69BAF4C4-CB8F-4134-81E2-CB67E1116C65}"/>
                </a:ext>
              </a:extLst>
            </p:cNvPr>
            <p:cNvSpPr txBox="1"/>
            <p:nvPr/>
          </p:nvSpPr>
          <p:spPr>
            <a:xfrm>
              <a:off x="1448475" y="4792585"/>
              <a:ext cx="2325423" cy="2031325"/>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Articulate or list the disability accommodation process (DAP) steps outlined in Form 2-03/ required in the center’s Disability Accommodation SOP.</a:t>
              </a:r>
            </a:p>
          </p:txBody>
        </p:sp>
        <p:sp>
          <p:nvSpPr>
            <p:cNvPr id="21" name="TextBox 20">
              <a:extLst>
                <a:ext uri="{FF2B5EF4-FFF2-40B4-BE49-F238E27FC236}">
                  <a16:creationId xmlns:a16="http://schemas.microsoft.com/office/drawing/2014/main" id="{D52C2914-F594-4AD5-9CA9-3C8C14A6D20D}"/>
                </a:ext>
              </a:extLst>
            </p:cNvPr>
            <p:cNvSpPr txBox="1"/>
            <p:nvPr/>
          </p:nvSpPr>
          <p:spPr>
            <a:xfrm>
              <a:off x="1448476" y="4462968"/>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DAP</a:t>
              </a:r>
            </a:p>
          </p:txBody>
        </p:sp>
      </p:grpSp>
      <p:sp>
        <p:nvSpPr>
          <p:cNvPr id="12" name="Rectangle: Rounded Corners 11">
            <a:extLst>
              <a:ext uri="{FF2B5EF4-FFF2-40B4-BE49-F238E27FC236}">
                <a16:creationId xmlns:a16="http://schemas.microsoft.com/office/drawing/2014/main" id="{42322CD4-18F6-6B11-4136-6370A848F3DA}"/>
              </a:ext>
            </a:extLst>
          </p:cNvPr>
          <p:cNvSpPr/>
          <p:nvPr/>
        </p:nvSpPr>
        <p:spPr>
          <a:xfrm>
            <a:off x="8210411" y="1363055"/>
            <a:ext cx="3054722" cy="2361630"/>
          </a:xfrm>
          <a:prstGeom prst="roundRect">
            <a:avLst>
              <a:gd name="adj" fmla="val 7175"/>
            </a:avLst>
          </a:prstGeom>
          <a:solidFill>
            <a:srgbClr val="B9C0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D248C01A-E4F1-01CB-2CC9-3128EBE49B09}"/>
              </a:ext>
            </a:extLst>
          </p:cNvPr>
          <p:cNvGrpSpPr/>
          <p:nvPr/>
        </p:nvGrpSpPr>
        <p:grpSpPr>
          <a:xfrm>
            <a:off x="8341629" y="1425429"/>
            <a:ext cx="2791249" cy="1806945"/>
            <a:chOff x="1448475" y="4572142"/>
            <a:chExt cx="2325423" cy="1806945"/>
          </a:xfrm>
        </p:grpSpPr>
        <p:sp>
          <p:nvSpPr>
            <p:cNvPr id="34" name="TextBox 33">
              <a:extLst>
                <a:ext uri="{FF2B5EF4-FFF2-40B4-BE49-F238E27FC236}">
                  <a16:creationId xmlns:a16="http://schemas.microsoft.com/office/drawing/2014/main" id="{719AC007-1FC3-5B20-9FE3-237DA0BE7031}"/>
                </a:ext>
              </a:extLst>
            </p:cNvPr>
            <p:cNvSpPr txBox="1"/>
            <p:nvPr/>
          </p:nvSpPr>
          <p:spPr>
            <a:xfrm>
              <a:off x="1448475" y="4901759"/>
              <a:ext cx="2325423" cy="1477328"/>
            </a:xfrm>
            <a:prstGeom prst="rect">
              <a:avLst/>
            </a:prstGeom>
            <a:noFill/>
          </p:spPr>
          <p:txBody>
            <a:bodyPr wrap="square" lIns="91440" tIns="45720" rIns="91440" bIns="45720" rtlCol="0" anchor="t">
              <a:spAutoFit/>
            </a:bodyPr>
            <a:lstStyle/>
            <a:p>
              <a:r>
                <a:rPr lang="en-US">
                  <a:solidFill>
                    <a:schemeClr val="bg1"/>
                  </a:solidFill>
                  <a:latin typeface="Calibri"/>
                  <a:ea typeface="Open Sans"/>
                  <a:cs typeface="Open Sans"/>
                </a:rPr>
                <a:t>List the basic steps for determining reasonableness and what to do if a DA request is potentially unreasonable.</a:t>
              </a:r>
            </a:p>
          </p:txBody>
        </p:sp>
        <p:sp>
          <p:nvSpPr>
            <p:cNvPr id="35" name="TextBox 34">
              <a:extLst>
                <a:ext uri="{FF2B5EF4-FFF2-40B4-BE49-F238E27FC236}">
                  <a16:creationId xmlns:a16="http://schemas.microsoft.com/office/drawing/2014/main" id="{1731ECC9-5E37-DA6B-DF11-B70C63E5762B}"/>
                </a:ext>
              </a:extLst>
            </p:cNvPr>
            <p:cNvSpPr txBox="1"/>
            <p:nvPr/>
          </p:nvSpPr>
          <p:spPr>
            <a:xfrm>
              <a:off x="1448476" y="4572142"/>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Reasonableness</a:t>
              </a:r>
            </a:p>
          </p:txBody>
        </p:sp>
      </p:grpSp>
      <p:grpSp>
        <p:nvGrpSpPr>
          <p:cNvPr id="40" name="Group 39">
            <a:extLst>
              <a:ext uri="{FF2B5EF4-FFF2-40B4-BE49-F238E27FC236}">
                <a16:creationId xmlns:a16="http://schemas.microsoft.com/office/drawing/2014/main" id="{03845142-7055-171E-0D3D-8F78C6D42E52}"/>
              </a:ext>
            </a:extLst>
          </p:cNvPr>
          <p:cNvGrpSpPr/>
          <p:nvPr/>
        </p:nvGrpSpPr>
        <p:grpSpPr>
          <a:xfrm>
            <a:off x="1012329" y="4195130"/>
            <a:ext cx="2993226" cy="1314431"/>
            <a:chOff x="1394058" y="4571104"/>
            <a:chExt cx="2556800" cy="1314431"/>
          </a:xfrm>
        </p:grpSpPr>
        <p:sp>
          <p:nvSpPr>
            <p:cNvPr id="41" name="TextBox 40">
              <a:extLst>
                <a:ext uri="{FF2B5EF4-FFF2-40B4-BE49-F238E27FC236}">
                  <a16:creationId xmlns:a16="http://schemas.microsoft.com/office/drawing/2014/main" id="{1746AA36-711E-2CDA-B5A5-EA31217F8C32}"/>
                </a:ext>
              </a:extLst>
            </p:cNvPr>
            <p:cNvSpPr txBox="1"/>
            <p:nvPr/>
          </p:nvSpPr>
          <p:spPr>
            <a:xfrm>
              <a:off x="1394059" y="4962205"/>
              <a:ext cx="2325423" cy="923330"/>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Identify at least 2 disability accommodation related resources.</a:t>
              </a:r>
            </a:p>
          </p:txBody>
        </p:sp>
        <p:sp>
          <p:nvSpPr>
            <p:cNvPr id="42" name="TextBox 41">
              <a:extLst>
                <a:ext uri="{FF2B5EF4-FFF2-40B4-BE49-F238E27FC236}">
                  <a16:creationId xmlns:a16="http://schemas.microsoft.com/office/drawing/2014/main" id="{2C94A78C-F454-41E1-9173-F3C1276D01B7}"/>
                </a:ext>
              </a:extLst>
            </p:cNvPr>
            <p:cNvSpPr txBox="1"/>
            <p:nvPr/>
          </p:nvSpPr>
          <p:spPr>
            <a:xfrm>
              <a:off x="1394058" y="4571104"/>
              <a:ext cx="2556800"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DA Resources</a:t>
              </a:r>
            </a:p>
          </p:txBody>
        </p:sp>
      </p:grpSp>
      <p:sp>
        <p:nvSpPr>
          <p:cNvPr id="2" name="Slide Number Placeholder 5">
            <a:extLst>
              <a:ext uri="{FF2B5EF4-FFF2-40B4-BE49-F238E27FC236}">
                <a16:creationId xmlns:a16="http://schemas.microsoft.com/office/drawing/2014/main" id="{D3CB96DC-D7E3-CAB8-F716-C809AA81BDC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a:t>
            </a:fld>
            <a:endParaRPr lang="en-US" sz="120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DF6D7B27-09D4-DB9D-FF88-24B3897400AE}"/>
              </a:ext>
            </a:extLst>
          </p:cNvPr>
          <p:cNvGrpSpPr/>
          <p:nvPr/>
        </p:nvGrpSpPr>
        <p:grpSpPr>
          <a:xfrm>
            <a:off x="4653841" y="1425429"/>
            <a:ext cx="2791249" cy="1529946"/>
            <a:chOff x="1448475" y="4572142"/>
            <a:chExt cx="2325423" cy="1529946"/>
          </a:xfrm>
        </p:grpSpPr>
        <p:sp>
          <p:nvSpPr>
            <p:cNvPr id="4" name="TextBox 3">
              <a:extLst>
                <a:ext uri="{FF2B5EF4-FFF2-40B4-BE49-F238E27FC236}">
                  <a16:creationId xmlns:a16="http://schemas.microsoft.com/office/drawing/2014/main" id="{0616CE78-B344-838B-AFB2-3FCAF31220FF}"/>
                </a:ext>
              </a:extLst>
            </p:cNvPr>
            <p:cNvSpPr txBox="1"/>
            <p:nvPr/>
          </p:nvSpPr>
          <p:spPr>
            <a:xfrm>
              <a:off x="1448475" y="4901759"/>
              <a:ext cx="2325423" cy="1200329"/>
            </a:xfrm>
            <a:prstGeom prst="rect">
              <a:avLst/>
            </a:prstGeom>
            <a:noFill/>
          </p:spPr>
          <p:txBody>
            <a:bodyPr wrap="square" rtlCol="0" anchor="t">
              <a:spAutoFit/>
            </a:bodyPr>
            <a:lstStyle/>
            <a:p>
              <a:r>
                <a:rPr lang="en-US">
                  <a:solidFill>
                    <a:schemeClr val="bg1"/>
                  </a:solidFill>
                  <a:latin typeface="Calibri" panose="020F0502020204030204" pitchFamily="34" charset="0"/>
                  <a:ea typeface="Open Sans" panose="020B0606030504020204" pitchFamily="34" charset="0"/>
                  <a:cs typeface="Open Sans" panose="020B0606030504020204" pitchFamily="34" charset="0"/>
                </a:rPr>
                <a:t>Identify when and where disability accommodation process information must be documented.</a:t>
              </a:r>
            </a:p>
          </p:txBody>
        </p:sp>
        <p:sp>
          <p:nvSpPr>
            <p:cNvPr id="5" name="TextBox 4">
              <a:extLst>
                <a:ext uri="{FF2B5EF4-FFF2-40B4-BE49-F238E27FC236}">
                  <a16:creationId xmlns:a16="http://schemas.microsoft.com/office/drawing/2014/main" id="{454D8844-F46A-58CB-FDC5-49F7C54E7937}"/>
                </a:ext>
              </a:extLst>
            </p:cNvPr>
            <p:cNvSpPr txBox="1"/>
            <p:nvPr/>
          </p:nvSpPr>
          <p:spPr>
            <a:xfrm>
              <a:off x="1448476" y="4572142"/>
              <a:ext cx="2325422" cy="400110"/>
            </a:xfrm>
            <a:prstGeom prst="rect">
              <a:avLst/>
            </a:prstGeom>
            <a:noFill/>
          </p:spPr>
          <p:txBody>
            <a:bodyPr wrap="square" rtlCol="0">
              <a:spAutoFit/>
            </a:bodyPr>
            <a:lstStyle/>
            <a:p>
              <a:r>
                <a:rPr lang="en-US" sz="2000" b="1">
                  <a:solidFill>
                    <a:schemeClr val="bg1"/>
                  </a:solidFill>
                  <a:latin typeface="Calibri" panose="020F0502020204030204" pitchFamily="34" charset="0"/>
                  <a:ea typeface="Open Sans" panose="020B0606030504020204" pitchFamily="34" charset="0"/>
                  <a:cs typeface="Open Sans" panose="020B0606030504020204" pitchFamily="34" charset="0"/>
                </a:rPr>
                <a:t>Documenting Process</a:t>
              </a:r>
            </a:p>
          </p:txBody>
        </p:sp>
      </p:grpSp>
    </p:spTree>
    <p:extLst>
      <p:ext uri="{BB962C8B-B14F-4D97-AF65-F5344CB8AC3E}">
        <p14:creationId xmlns:p14="http://schemas.microsoft.com/office/powerpoint/2010/main" val="82120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1760754"/>
            <a:ext cx="3281866" cy="115216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Reasonableness – Undue hardship or fundamental alteration</a:t>
            </a:r>
            <a:endParaRPr lang="en-US" sz="2000">
              <a:latin typeface="+mn-lt"/>
            </a:endParaRP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2417692" y="307964"/>
            <a:ext cx="8090677" cy="1200329"/>
          </a:xfrm>
          <a:prstGeom prst="rect">
            <a:avLst/>
          </a:prstGeom>
          <a:noFill/>
        </p:spPr>
        <p:txBody>
          <a:bodyPr wrap="none" rtlCol="0">
            <a:spAutoFit/>
          </a:bodyPr>
          <a:lstStyle/>
          <a:p>
            <a:pPr algn="ctr"/>
            <a:r>
              <a:rPr lang="en-US" sz="4400" b="1">
                <a:solidFill>
                  <a:srgbClr val="32669A"/>
                </a:solidFill>
                <a:latin typeface="+mj-lt"/>
              </a:rPr>
              <a:t>Determining Reasonableness</a:t>
            </a:r>
          </a:p>
          <a:p>
            <a:pPr algn="ctr"/>
            <a:r>
              <a:rPr lang="en-US" sz="2800" b="1">
                <a:solidFill>
                  <a:srgbClr val="32669A"/>
                </a:solidFill>
                <a:latin typeface="+mj-lt"/>
              </a:rPr>
              <a:t>Reasonableness Reviews</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65619" y="3436904"/>
            <a:ext cx="3678405" cy="89349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Completing and documenting reasonableness reviews</a:t>
            </a:r>
            <a:endParaRPr lang="en-US" sz="20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65619" y="5088044"/>
            <a:ext cx="3492190" cy="554765"/>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Determining reasonableness</a:t>
            </a:r>
            <a:endParaRPr lang="en-US" sz="2000">
              <a:latin typeface="+mn-lt"/>
            </a:endParaRPr>
          </a:p>
        </p:txBody>
      </p:sp>
      <p:pic>
        <p:nvPicPr>
          <p:cNvPr id="26" name="Graphic 25" descr="Scribble outline">
            <a:extLst>
              <a:ext uri="{FF2B5EF4-FFF2-40B4-BE49-F238E27FC236}">
                <a16:creationId xmlns:a16="http://schemas.microsoft.com/office/drawing/2014/main" id="{C8FF8F7D-22BF-0DA5-3CDB-D769655DE6A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480827" y="3471803"/>
            <a:ext cx="812769" cy="914400"/>
          </a:xfrm>
          <a:prstGeom prst="rect">
            <a:avLst/>
          </a:prstGeom>
        </p:spPr>
      </p:pic>
      <p:pic>
        <p:nvPicPr>
          <p:cNvPr id="28" name="Graphic 27" descr="Exclamation mark with solid fill">
            <a:extLst>
              <a:ext uri="{FF2B5EF4-FFF2-40B4-BE49-F238E27FC236}">
                <a16:creationId xmlns:a16="http://schemas.microsoft.com/office/drawing/2014/main" id="{39C7DD2A-6F15-D2BC-B4C0-B73062F3AB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63031" y="5005137"/>
            <a:ext cx="848363" cy="848363"/>
          </a:xfrm>
          <a:prstGeom prst="rect">
            <a:avLst/>
          </a:prstGeom>
        </p:spPr>
      </p:pic>
      <p:sp>
        <p:nvSpPr>
          <p:cNvPr id="7" name="TextBox 6">
            <a:extLst>
              <a:ext uri="{FF2B5EF4-FFF2-40B4-BE49-F238E27FC236}">
                <a16:creationId xmlns:a16="http://schemas.microsoft.com/office/drawing/2014/main" id="{F663C21E-E616-FA0F-0E0B-0EDB4FD8A885}"/>
              </a:ext>
            </a:extLst>
          </p:cNvPr>
          <p:cNvSpPr txBox="1"/>
          <p:nvPr/>
        </p:nvSpPr>
        <p:spPr>
          <a:xfrm>
            <a:off x="2736423" y="2086672"/>
            <a:ext cx="3074830" cy="3684663"/>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There is no specific list of DAs that will or will not be provided. Each request for DA must be evaluated individually, and a determination made regarding whether it is reasonable.</a:t>
            </a:r>
          </a:p>
        </p:txBody>
      </p:sp>
      <p:grpSp>
        <p:nvGrpSpPr>
          <p:cNvPr id="6" name="Group 5">
            <a:extLst>
              <a:ext uri="{FF2B5EF4-FFF2-40B4-BE49-F238E27FC236}">
                <a16:creationId xmlns:a16="http://schemas.microsoft.com/office/drawing/2014/main" id="{7EC7311E-4B1F-862A-495E-3D02C2C51E57}"/>
              </a:ext>
            </a:extLst>
          </p:cNvPr>
          <p:cNvGrpSpPr/>
          <p:nvPr/>
        </p:nvGrpSpPr>
        <p:grpSpPr>
          <a:xfrm>
            <a:off x="348850" y="385743"/>
            <a:ext cx="914400" cy="1254782"/>
            <a:chOff x="348850" y="385743"/>
            <a:chExt cx="914400" cy="1254782"/>
          </a:xfrm>
        </p:grpSpPr>
        <p:sp>
          <p:nvSpPr>
            <p:cNvPr id="12" name="TextBox 11">
              <a:extLst>
                <a:ext uri="{FF2B5EF4-FFF2-40B4-BE49-F238E27FC236}">
                  <a16:creationId xmlns:a16="http://schemas.microsoft.com/office/drawing/2014/main" id="{AF8F869C-AB46-80BE-A885-188615205F1B}"/>
                </a:ext>
              </a:extLst>
            </p:cNvPr>
            <p:cNvSpPr txBox="1"/>
            <p:nvPr/>
          </p:nvSpPr>
          <p:spPr>
            <a:xfrm>
              <a:off x="450024" y="385743"/>
              <a:ext cx="712053" cy="400110"/>
            </a:xfrm>
            <a:prstGeom prst="rect">
              <a:avLst/>
            </a:prstGeom>
            <a:noFill/>
          </p:spPr>
          <p:txBody>
            <a:bodyPr wrap="none" rtlCol="0">
              <a:spAutoFit/>
            </a:bodyPr>
            <a:lstStyle/>
            <a:p>
              <a:pPr algn="ctr"/>
              <a:r>
                <a:rPr lang="en-US" sz="2000">
                  <a:latin typeface="+mj-lt"/>
                </a:rPr>
                <a:t>Step</a:t>
              </a:r>
            </a:p>
          </p:txBody>
        </p:sp>
        <p:pic>
          <p:nvPicPr>
            <p:cNvPr id="5" name="Content Placeholder 6" descr="Badge 5 outline">
              <a:extLst>
                <a:ext uri="{FF2B5EF4-FFF2-40B4-BE49-F238E27FC236}">
                  <a16:creationId xmlns:a16="http://schemas.microsoft.com/office/drawing/2014/main" id="{FC56B35F-AF2A-77C9-2AA3-CAB038315447}"/>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48850" y="726125"/>
              <a:ext cx="914400" cy="914400"/>
            </a:xfrm>
            <a:prstGeom prst="rect">
              <a:avLst/>
            </a:prstGeom>
          </p:spPr>
        </p:pic>
      </p:grpSp>
      <p:pic>
        <p:nvPicPr>
          <p:cNvPr id="22" name="Picture Placeholder 21" descr="A person using a computer&#10;&#10;Description automatically generated with low confidence">
            <a:extLst>
              <a:ext uri="{FF2B5EF4-FFF2-40B4-BE49-F238E27FC236}">
                <a16:creationId xmlns:a16="http://schemas.microsoft.com/office/drawing/2014/main" id="{68863EA6-27B7-C0E2-FA3D-A45A66A7BA0C}"/>
              </a:ext>
            </a:extLst>
          </p:cNvPr>
          <p:cNvPicPr>
            <a:picLocks noGrp="1" noChangeAspect="1"/>
          </p:cNvPicPr>
          <p:nvPr>
            <p:ph type="pic" sz="quarter" idx="13"/>
          </p:nvPr>
        </p:nvPicPr>
        <p:blipFill>
          <a:blip r:embed="rId9" cstate="email">
            <a:extLst>
              <a:ext uri="{28A0092B-C50C-407E-A947-70E740481C1C}">
                <a14:useLocalDpi xmlns:a14="http://schemas.microsoft.com/office/drawing/2010/main"/>
              </a:ext>
            </a:extLst>
          </a:blip>
          <a:srcRect/>
          <a:stretch>
            <a:fillRect/>
          </a:stretch>
        </p:blipFill>
        <p:spPr/>
      </p:pic>
      <p:pic>
        <p:nvPicPr>
          <p:cNvPr id="24" name="Graphic 23" descr="Dollar outline">
            <a:extLst>
              <a:ext uri="{FF2B5EF4-FFF2-40B4-BE49-F238E27FC236}">
                <a16:creationId xmlns:a16="http://schemas.microsoft.com/office/drawing/2014/main" id="{83A557C0-5F48-13BF-63E4-8DCCA740848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30011" y="1829039"/>
            <a:ext cx="914400" cy="914400"/>
          </a:xfrm>
          <a:prstGeom prst="rect">
            <a:avLst/>
          </a:prstGeom>
        </p:spPr>
      </p:pic>
      <p:sp>
        <p:nvSpPr>
          <p:cNvPr id="25" name="TextBox 24">
            <a:extLst>
              <a:ext uri="{FF2B5EF4-FFF2-40B4-BE49-F238E27FC236}">
                <a16:creationId xmlns:a16="http://schemas.microsoft.com/office/drawing/2014/main" id="{A93D1148-61B5-9DD9-57B4-71C9F5557F53}"/>
              </a:ext>
            </a:extLst>
          </p:cNvPr>
          <p:cNvSpPr txBox="1"/>
          <p:nvPr/>
        </p:nvSpPr>
        <p:spPr>
          <a:xfrm>
            <a:off x="2011511" y="6295324"/>
            <a:ext cx="7832689" cy="369332"/>
          </a:xfrm>
          <a:prstGeom prst="rect">
            <a:avLst/>
          </a:prstGeom>
          <a:noFill/>
        </p:spPr>
        <p:txBody>
          <a:bodyPr wrap="square" rtlCol="0">
            <a:spAutoFit/>
          </a:bodyPr>
          <a:lstStyle/>
          <a:p>
            <a:r>
              <a:rPr lang="en-US"/>
              <a:t>Contact your Regional Disability Coordinators (RDIC) for assistance!</a:t>
            </a:r>
          </a:p>
        </p:txBody>
      </p:sp>
      <p:sp>
        <p:nvSpPr>
          <p:cNvPr id="2" name="Slide Number Placeholder 5">
            <a:extLst>
              <a:ext uri="{FF2B5EF4-FFF2-40B4-BE49-F238E27FC236}">
                <a16:creationId xmlns:a16="http://schemas.microsoft.com/office/drawing/2014/main" id="{1949AAC9-3962-4CA7-4CEF-DCA11284D8C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20</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631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직사각형 58">
            <a:extLst>
              <a:ext uri="{FF2B5EF4-FFF2-40B4-BE49-F238E27FC236}">
                <a16:creationId xmlns:a16="http://schemas.microsoft.com/office/drawing/2014/main" id="{8A5B3891-2364-7839-FAC7-3C581ED5D2DD}"/>
              </a:ext>
            </a:extLst>
          </p:cNvPr>
          <p:cNvSpPr/>
          <p:nvPr/>
        </p:nvSpPr>
        <p:spPr>
          <a:xfrm>
            <a:off x="0" y="4560239"/>
            <a:ext cx="12192000" cy="2297761"/>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6" name="TextBox 5">
            <a:extLst>
              <a:ext uri="{FF2B5EF4-FFF2-40B4-BE49-F238E27FC236}">
                <a16:creationId xmlns:a16="http://schemas.microsoft.com/office/drawing/2014/main" id="{F3C65087-5B45-2CCA-72C4-22932198E8FE}"/>
              </a:ext>
            </a:extLst>
          </p:cNvPr>
          <p:cNvSpPr txBox="1"/>
          <p:nvPr/>
        </p:nvSpPr>
        <p:spPr>
          <a:xfrm>
            <a:off x="565529" y="1544028"/>
            <a:ext cx="10790727" cy="899157"/>
          </a:xfrm>
          <a:prstGeom prst="rect">
            <a:avLst/>
          </a:prstGeom>
          <a:noFill/>
        </p:spPr>
        <p:txBody>
          <a:bodyPr wrap="square" rtlCol="0">
            <a:spAutoFit/>
          </a:bodyPr>
          <a:lstStyle/>
          <a:p>
            <a:pPr>
              <a:lnSpc>
                <a:spcPct val="114000"/>
              </a:lnSpc>
              <a:spcBef>
                <a:spcPts val="600"/>
              </a:spcBef>
            </a:pPr>
            <a:r>
              <a:rPr kumimoji="1" lang="en-US" altLang="ko-Kore-KR" sz="2400">
                <a:latin typeface="+mj-lt"/>
              </a:rPr>
              <a:t>Generally, centers are responsible for any costs associated with providing RA/RM/AAS to students with disabilities. </a:t>
            </a:r>
          </a:p>
        </p:txBody>
      </p:sp>
      <p:sp>
        <p:nvSpPr>
          <p:cNvPr id="12" name="모서리가 둥근 직사각형 11">
            <a:extLst>
              <a:ext uri="{FF2B5EF4-FFF2-40B4-BE49-F238E27FC236}">
                <a16:creationId xmlns:a16="http://schemas.microsoft.com/office/drawing/2014/main" id="{336A5C1E-89D9-5EF7-958C-212650EE883F}"/>
              </a:ext>
            </a:extLst>
          </p:cNvPr>
          <p:cNvSpPr/>
          <p:nvPr/>
        </p:nvSpPr>
        <p:spPr>
          <a:xfrm>
            <a:off x="4597139" y="3352800"/>
            <a:ext cx="2997721" cy="2770238"/>
          </a:xfrm>
          <a:prstGeom prst="round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3" name="모서리가 둥근 직사각형 12">
            <a:extLst>
              <a:ext uri="{FF2B5EF4-FFF2-40B4-BE49-F238E27FC236}">
                <a16:creationId xmlns:a16="http://schemas.microsoft.com/office/drawing/2014/main" id="{24D0D735-D0E2-7EA5-23D3-8FF89BDB0F8B}"/>
              </a:ext>
            </a:extLst>
          </p:cNvPr>
          <p:cNvSpPr/>
          <p:nvPr/>
        </p:nvSpPr>
        <p:spPr>
          <a:xfrm>
            <a:off x="8358535" y="3352800"/>
            <a:ext cx="2997721" cy="2770238"/>
          </a:xfrm>
          <a:prstGeom prst="round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ore-KR" altLang="en-US"/>
          </a:p>
        </p:txBody>
      </p:sp>
      <p:sp>
        <p:nvSpPr>
          <p:cNvPr id="14" name="TextBox 13">
            <a:extLst>
              <a:ext uri="{FF2B5EF4-FFF2-40B4-BE49-F238E27FC236}">
                <a16:creationId xmlns:a16="http://schemas.microsoft.com/office/drawing/2014/main" id="{82F0C9FF-47C7-26AB-A441-29989E19EB37}"/>
              </a:ext>
            </a:extLst>
          </p:cNvPr>
          <p:cNvSpPr txBox="1"/>
          <p:nvPr/>
        </p:nvSpPr>
        <p:spPr>
          <a:xfrm>
            <a:off x="4591665" y="4043126"/>
            <a:ext cx="3003196" cy="1408784"/>
          </a:xfrm>
          <a:prstGeom prst="rect">
            <a:avLst/>
          </a:prstGeom>
          <a:noFill/>
        </p:spPr>
        <p:txBody>
          <a:bodyPr wrap="square" rtlCol="0">
            <a:spAutoFit/>
          </a:bodyPr>
          <a:lstStyle/>
          <a:p>
            <a:pPr algn="ctr">
              <a:lnSpc>
                <a:spcPct val="109000"/>
              </a:lnSpc>
              <a:spcBef>
                <a:spcPts val="600"/>
              </a:spcBef>
            </a:pPr>
            <a:r>
              <a:rPr kumimoji="1" lang="en-US" altLang="ko-Kore-KR" sz="2000">
                <a:solidFill>
                  <a:schemeClr val="bg1"/>
                </a:solidFill>
                <a:latin typeface="+mj-lt"/>
              </a:rPr>
              <a:t>In rare cases, a high-cost DA (e.g., sign language interpreter) may be needed</a:t>
            </a:r>
            <a:r>
              <a:rPr kumimoji="1" lang="en-US" altLang="ko-Kore-KR" sz="1400" b="1">
                <a:solidFill>
                  <a:schemeClr val="bg1"/>
                </a:solidFill>
                <a:latin typeface="+mj-lt"/>
              </a:rPr>
              <a:t>. </a:t>
            </a:r>
          </a:p>
        </p:txBody>
      </p:sp>
      <p:sp>
        <p:nvSpPr>
          <p:cNvPr id="16" name="TextBox 15">
            <a:extLst>
              <a:ext uri="{FF2B5EF4-FFF2-40B4-BE49-F238E27FC236}">
                <a16:creationId xmlns:a16="http://schemas.microsoft.com/office/drawing/2014/main" id="{3AAAFACE-F9C0-7FEE-8743-D29859CBB764}"/>
              </a:ext>
            </a:extLst>
          </p:cNvPr>
          <p:cNvSpPr txBox="1"/>
          <p:nvPr/>
        </p:nvSpPr>
        <p:spPr>
          <a:xfrm>
            <a:off x="8353061" y="3875388"/>
            <a:ext cx="3003196" cy="1744260"/>
          </a:xfrm>
          <a:prstGeom prst="rect">
            <a:avLst/>
          </a:prstGeom>
          <a:noFill/>
        </p:spPr>
        <p:txBody>
          <a:bodyPr wrap="square" rtlCol="0">
            <a:spAutoFit/>
          </a:bodyPr>
          <a:lstStyle/>
          <a:p>
            <a:pPr algn="ctr">
              <a:lnSpc>
                <a:spcPct val="109000"/>
              </a:lnSpc>
              <a:spcBef>
                <a:spcPts val="600"/>
              </a:spcBef>
            </a:pPr>
            <a:r>
              <a:rPr kumimoji="1" lang="en-US" altLang="ko-Kore-KR" sz="2000">
                <a:solidFill>
                  <a:schemeClr val="bg1"/>
                </a:solidFill>
                <a:latin typeface="+mj-lt"/>
              </a:rPr>
              <a:t>If DA costs are more than $5,000, contact the center’s RDIC for assistance requesting National Office funding. </a:t>
            </a:r>
          </a:p>
        </p:txBody>
      </p:sp>
      <p:sp>
        <p:nvSpPr>
          <p:cNvPr id="8" name="TextBox 7">
            <a:extLst>
              <a:ext uri="{FF2B5EF4-FFF2-40B4-BE49-F238E27FC236}">
                <a16:creationId xmlns:a16="http://schemas.microsoft.com/office/drawing/2014/main" id="{4D1B4321-DB43-651A-4A9D-886A06E3C6B7}"/>
              </a:ext>
            </a:extLst>
          </p:cNvPr>
          <p:cNvSpPr txBox="1"/>
          <p:nvPr/>
        </p:nvSpPr>
        <p:spPr>
          <a:xfrm>
            <a:off x="565529" y="543292"/>
            <a:ext cx="11626472" cy="646331"/>
          </a:xfrm>
          <a:prstGeom prst="rect">
            <a:avLst/>
          </a:prstGeom>
          <a:noFill/>
        </p:spPr>
        <p:txBody>
          <a:bodyPr wrap="square" rtlCol="0">
            <a:spAutoFit/>
          </a:bodyPr>
          <a:lstStyle/>
          <a:p>
            <a:r>
              <a:rPr kumimoji="1" lang="en-US" altLang="ko-Kore-KR" sz="3600" b="1">
                <a:solidFill>
                  <a:srgbClr val="32669A"/>
                </a:solidFill>
                <a:latin typeface="+mj-lt"/>
              </a:rPr>
              <a:t>Funding High-Cost Accommodations</a:t>
            </a:r>
          </a:p>
        </p:txBody>
      </p:sp>
      <p:pic>
        <p:nvPicPr>
          <p:cNvPr id="10" name="Picture Placeholder 9" descr="A person wearing a black shirt&#10;&#10;Description automatically generated with low confidence">
            <a:extLst>
              <a:ext uri="{FF2B5EF4-FFF2-40B4-BE49-F238E27FC236}">
                <a16:creationId xmlns:a16="http://schemas.microsoft.com/office/drawing/2014/main" id="{4D1E593C-5037-2714-2370-4FB5D438C7F1}"/>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2" name="Slide Number Placeholder 5">
            <a:extLst>
              <a:ext uri="{FF2B5EF4-FFF2-40B4-BE49-F238E27FC236}">
                <a16:creationId xmlns:a16="http://schemas.microsoft.com/office/drawing/2014/main" id="{31DA2714-38C0-4014-B480-C9A1ABB18ACB}"/>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21</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400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3331899" y="585798"/>
            <a:ext cx="6143926" cy="769441"/>
          </a:xfrm>
          <a:prstGeom prst="rect">
            <a:avLst/>
          </a:prstGeom>
          <a:noFill/>
        </p:spPr>
        <p:txBody>
          <a:bodyPr wrap="none" rtlCol="0">
            <a:spAutoFit/>
          </a:bodyPr>
          <a:lstStyle/>
          <a:p>
            <a:pPr algn="ctr"/>
            <a:r>
              <a:rPr lang="en-US" sz="4400" b="1">
                <a:solidFill>
                  <a:srgbClr val="32669A"/>
                </a:solidFill>
                <a:latin typeface="+mj-lt"/>
              </a:rPr>
              <a:t>Entering the AP in CIS</a:t>
            </a: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458138" y="1887837"/>
            <a:ext cx="3994877" cy="1807314"/>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400" dirty="0">
                <a:latin typeface="+mn-lt"/>
              </a:rPr>
              <a:t>JCDC offers training on how to enter accommodation plans in CIS (see offerings in the LMS)</a:t>
            </a:r>
          </a:p>
        </p:txBody>
      </p:sp>
      <p:sp>
        <p:nvSpPr>
          <p:cNvPr id="7" name="TextBox 6">
            <a:extLst>
              <a:ext uri="{FF2B5EF4-FFF2-40B4-BE49-F238E27FC236}">
                <a16:creationId xmlns:a16="http://schemas.microsoft.com/office/drawing/2014/main" id="{F663C21E-E616-FA0F-0E0B-0EDB4FD8A885}"/>
              </a:ext>
            </a:extLst>
          </p:cNvPr>
          <p:cNvSpPr txBox="1"/>
          <p:nvPr/>
        </p:nvSpPr>
        <p:spPr>
          <a:xfrm>
            <a:off x="2736423" y="2773201"/>
            <a:ext cx="3074830" cy="2074479"/>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All Accommodation Plans must be entered into CIS via the Accommodation Entry plan screen.  </a:t>
            </a:r>
          </a:p>
        </p:txBody>
      </p:sp>
      <p:grpSp>
        <p:nvGrpSpPr>
          <p:cNvPr id="3" name="Group 2">
            <a:extLst>
              <a:ext uri="{FF2B5EF4-FFF2-40B4-BE49-F238E27FC236}">
                <a16:creationId xmlns:a16="http://schemas.microsoft.com/office/drawing/2014/main" id="{C505BCCD-A003-DE0E-6EDC-741652132344}"/>
              </a:ext>
            </a:extLst>
          </p:cNvPr>
          <p:cNvGrpSpPr/>
          <p:nvPr/>
        </p:nvGrpSpPr>
        <p:grpSpPr>
          <a:xfrm>
            <a:off x="348850" y="385743"/>
            <a:ext cx="914400" cy="1239071"/>
            <a:chOff x="348850" y="385743"/>
            <a:chExt cx="914400" cy="1239071"/>
          </a:xfrm>
        </p:grpSpPr>
        <p:sp>
          <p:nvSpPr>
            <p:cNvPr id="12" name="TextBox 11">
              <a:extLst>
                <a:ext uri="{FF2B5EF4-FFF2-40B4-BE49-F238E27FC236}">
                  <a16:creationId xmlns:a16="http://schemas.microsoft.com/office/drawing/2014/main" id="{AF8F869C-AB46-80BE-A885-188615205F1B}"/>
                </a:ext>
              </a:extLst>
            </p:cNvPr>
            <p:cNvSpPr txBox="1"/>
            <p:nvPr/>
          </p:nvSpPr>
          <p:spPr>
            <a:xfrm>
              <a:off x="450024" y="385743"/>
              <a:ext cx="712053" cy="400110"/>
            </a:xfrm>
            <a:prstGeom prst="rect">
              <a:avLst/>
            </a:prstGeom>
            <a:noFill/>
          </p:spPr>
          <p:txBody>
            <a:bodyPr wrap="none" rtlCol="0">
              <a:spAutoFit/>
            </a:bodyPr>
            <a:lstStyle/>
            <a:p>
              <a:pPr algn="ctr"/>
              <a:r>
                <a:rPr lang="en-US" sz="2000">
                  <a:latin typeface="+mj-lt"/>
                </a:rPr>
                <a:t>Step</a:t>
              </a:r>
            </a:p>
          </p:txBody>
        </p:sp>
        <p:pic>
          <p:nvPicPr>
            <p:cNvPr id="2" name="Graphic 1" descr="Badge 6 outline">
              <a:extLst>
                <a:ext uri="{FF2B5EF4-FFF2-40B4-BE49-F238E27FC236}">
                  <a16:creationId xmlns:a16="http://schemas.microsoft.com/office/drawing/2014/main" id="{5621A99D-AD9F-5A0E-0AB6-8E305B2038C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48850" y="710414"/>
              <a:ext cx="914400" cy="914400"/>
            </a:xfrm>
            <a:prstGeom prst="rect">
              <a:avLst/>
            </a:prstGeom>
          </p:spPr>
        </p:pic>
      </p:grpSp>
      <p:pic>
        <p:nvPicPr>
          <p:cNvPr id="11" name="Picture Placeholder 10" descr="A close-up of hands typing on a keyboard&#10;&#10;Description automatically generated">
            <a:extLst>
              <a:ext uri="{FF2B5EF4-FFF2-40B4-BE49-F238E27FC236}">
                <a16:creationId xmlns:a16="http://schemas.microsoft.com/office/drawing/2014/main" id="{143879BC-3286-928F-78D7-7BFD332F4C55}"/>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p:pic>
      <p:grpSp>
        <p:nvGrpSpPr>
          <p:cNvPr id="6" name="Group 5">
            <a:extLst>
              <a:ext uri="{FF2B5EF4-FFF2-40B4-BE49-F238E27FC236}">
                <a16:creationId xmlns:a16="http://schemas.microsoft.com/office/drawing/2014/main" id="{CEF18F58-DDB6-EF23-EEF6-479D22268BE9}"/>
              </a:ext>
            </a:extLst>
          </p:cNvPr>
          <p:cNvGrpSpPr/>
          <p:nvPr/>
        </p:nvGrpSpPr>
        <p:grpSpPr>
          <a:xfrm>
            <a:off x="6105293" y="2195275"/>
            <a:ext cx="1192439" cy="1192439"/>
            <a:chOff x="6163198" y="4841526"/>
            <a:chExt cx="1192439" cy="1192439"/>
          </a:xfrm>
        </p:grpSpPr>
        <p:sp>
          <p:nvSpPr>
            <p:cNvPr id="80" name="Flowchart: Delay 79">
              <a:extLst>
                <a:ext uri="{FF2B5EF4-FFF2-40B4-BE49-F238E27FC236}">
                  <a16:creationId xmlns:a16="http://schemas.microsoft.com/office/drawing/2014/main" id="{126DB1BA-CD23-426D-BAA1-97F743FD07C1}"/>
                </a:ext>
              </a:extLst>
            </p:cNvPr>
            <p:cNvSpPr/>
            <p:nvPr/>
          </p:nvSpPr>
          <p:spPr>
            <a:xfrm>
              <a:off x="6163198"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Teacher outline">
              <a:extLst>
                <a:ext uri="{FF2B5EF4-FFF2-40B4-BE49-F238E27FC236}">
                  <a16:creationId xmlns:a16="http://schemas.microsoft.com/office/drawing/2014/main" id="{C0C8AFB8-D2E4-F3F4-6232-BA29119C41D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24817" y="4980545"/>
              <a:ext cx="914400" cy="914400"/>
            </a:xfrm>
            <a:prstGeom prst="rect">
              <a:avLst/>
            </a:prstGeom>
          </p:spPr>
        </p:pic>
      </p:grpSp>
      <p:sp>
        <p:nvSpPr>
          <p:cNvPr id="5" name="Slide Number Placeholder 5">
            <a:extLst>
              <a:ext uri="{FF2B5EF4-FFF2-40B4-BE49-F238E27FC236}">
                <a16:creationId xmlns:a16="http://schemas.microsoft.com/office/drawing/2014/main" id="{F16C1855-BFCF-FA0A-C327-076749CA4E6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22</a:t>
            </a:fld>
            <a:endParaRPr lang="en-US" sz="1200">
              <a:latin typeface="Arial" panose="020B0604020202020204" pitchFamily="34" charset="0"/>
              <a:cs typeface="Arial" panose="020B0604020202020204" pitchFamily="34" charset="0"/>
            </a:endParaRPr>
          </a:p>
        </p:txBody>
      </p:sp>
      <p:sp>
        <p:nvSpPr>
          <p:cNvPr id="8" name="Title 21">
            <a:extLst>
              <a:ext uri="{FF2B5EF4-FFF2-40B4-BE49-F238E27FC236}">
                <a16:creationId xmlns:a16="http://schemas.microsoft.com/office/drawing/2014/main" id="{D6E14DC8-6CA6-5274-CA1F-C4F8C7CE85F1}"/>
              </a:ext>
            </a:extLst>
          </p:cNvPr>
          <p:cNvSpPr txBox="1">
            <a:spLocks/>
          </p:cNvSpPr>
          <p:nvPr/>
        </p:nvSpPr>
        <p:spPr>
          <a:xfrm>
            <a:off x="6105293" y="3906874"/>
            <a:ext cx="5347722" cy="2449476"/>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400" b="1" dirty="0">
                <a:solidFill>
                  <a:srgbClr val="C00000"/>
                </a:solidFill>
                <a:latin typeface="+mn-lt"/>
              </a:rPr>
              <a:t>Reminder! </a:t>
            </a:r>
            <a:r>
              <a:rPr lang="en-US" sz="2400" dirty="0">
                <a:latin typeface="+mn-lt"/>
              </a:rPr>
              <a:t>Ensure that disability data is entered for </a:t>
            </a:r>
            <a:r>
              <a:rPr lang="en-US" sz="2400" b="1" u="sng" dirty="0">
                <a:latin typeface="+mn-lt"/>
              </a:rPr>
              <a:t>ALL</a:t>
            </a:r>
            <a:r>
              <a:rPr lang="en-US" sz="2400" dirty="0">
                <a:latin typeface="+mn-lt"/>
              </a:rPr>
              <a:t> students with a disability even if they decline accommodations/do not have an accommodation plan.</a:t>
            </a:r>
          </a:p>
        </p:txBody>
      </p:sp>
    </p:spTree>
    <p:extLst>
      <p:ext uri="{BB962C8B-B14F-4D97-AF65-F5344CB8AC3E}">
        <p14:creationId xmlns:p14="http://schemas.microsoft.com/office/powerpoint/2010/main" val="2628755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D811B7-5E89-E269-5E6A-616CFDD4EDC4}"/>
              </a:ext>
            </a:extLst>
          </p:cNvPr>
          <p:cNvSpPr>
            <a:spLocks noGrp="1"/>
          </p:cNvSpPr>
          <p:nvPr>
            <p:ph type="title"/>
          </p:nvPr>
        </p:nvSpPr>
        <p:spPr>
          <a:xfrm>
            <a:off x="7847351" y="67404"/>
            <a:ext cx="4204741" cy="906906"/>
          </a:xfrm>
          <a:ln>
            <a:solidFill>
              <a:schemeClr val="tx1"/>
            </a:solidFill>
          </a:ln>
        </p:spPr>
        <p:txBody>
          <a:bodyPr>
            <a:normAutofit fontScale="90000"/>
          </a:bodyPr>
          <a:lstStyle/>
          <a:p>
            <a:pPr algn="ctr"/>
            <a:r>
              <a:rPr lang="en-US" dirty="0"/>
              <a:t>Sample Accommodation Plan</a:t>
            </a:r>
          </a:p>
        </p:txBody>
      </p:sp>
      <p:pic>
        <p:nvPicPr>
          <p:cNvPr id="8" name="Picture 7">
            <a:extLst>
              <a:ext uri="{FF2B5EF4-FFF2-40B4-BE49-F238E27FC236}">
                <a16:creationId xmlns:a16="http://schemas.microsoft.com/office/drawing/2014/main" id="{BECC72E2-16EC-80CA-6460-18D08A69F5BE}"/>
              </a:ext>
            </a:extLst>
          </p:cNvPr>
          <p:cNvPicPr>
            <a:picLocks noChangeAspect="1"/>
          </p:cNvPicPr>
          <p:nvPr/>
        </p:nvPicPr>
        <p:blipFill>
          <a:blip r:embed="rId3"/>
          <a:stretch>
            <a:fillRect/>
          </a:stretch>
        </p:blipFill>
        <p:spPr>
          <a:xfrm>
            <a:off x="451993" y="520857"/>
            <a:ext cx="11153102" cy="6058211"/>
          </a:xfrm>
          <a:prstGeom prst="rect">
            <a:avLst/>
          </a:prstGeom>
        </p:spPr>
      </p:pic>
    </p:spTree>
    <p:extLst>
      <p:ext uri="{BB962C8B-B14F-4D97-AF65-F5344CB8AC3E}">
        <p14:creationId xmlns:p14="http://schemas.microsoft.com/office/powerpoint/2010/main" val="1094243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1760754"/>
            <a:ext cx="3281866" cy="115216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The email list must specifically indicate any new or updated plans.</a:t>
            </a:r>
            <a:endParaRPr lang="en-US" sz="2000">
              <a:latin typeface="+mn-lt"/>
            </a:endParaRP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3077544" y="585798"/>
            <a:ext cx="6652655" cy="769441"/>
          </a:xfrm>
          <a:prstGeom prst="rect">
            <a:avLst/>
          </a:prstGeom>
          <a:noFill/>
        </p:spPr>
        <p:txBody>
          <a:bodyPr wrap="none" rtlCol="0">
            <a:spAutoFit/>
          </a:bodyPr>
          <a:lstStyle/>
          <a:p>
            <a:pPr algn="ctr"/>
            <a:r>
              <a:rPr lang="en-US" sz="4400" b="1">
                <a:solidFill>
                  <a:srgbClr val="32669A"/>
                </a:solidFill>
                <a:latin typeface="+mj-lt"/>
              </a:rPr>
              <a:t>Notifying Staff of the AP</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50975" y="3176529"/>
            <a:ext cx="3281866" cy="1454145"/>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Examples: </a:t>
            </a:r>
            <a:r>
              <a:rPr lang="en-GB" sz="2000">
                <a:highlight>
                  <a:srgbClr val="FFFF00"/>
                </a:highlight>
                <a:latin typeface="+mn-lt"/>
              </a:rPr>
              <a:t>highlighting</a:t>
            </a:r>
            <a:r>
              <a:rPr lang="en-GB" sz="2000">
                <a:latin typeface="+mn-lt"/>
              </a:rPr>
              <a:t>, placing an asterisk (*) next to, etc. the  names of those with new or updated plans</a:t>
            </a:r>
            <a:endParaRPr lang="en-US" sz="16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06197" y="4841526"/>
            <a:ext cx="3492190" cy="143895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Copies of the emails must be maintained by the DC and maintained in a secure location.</a:t>
            </a:r>
            <a:endParaRPr lang="en-US" sz="2000">
              <a:latin typeface="+mn-lt"/>
            </a:endParaRPr>
          </a:p>
        </p:txBody>
      </p:sp>
      <p:sp>
        <p:nvSpPr>
          <p:cNvPr id="7" name="TextBox 6">
            <a:extLst>
              <a:ext uri="{FF2B5EF4-FFF2-40B4-BE49-F238E27FC236}">
                <a16:creationId xmlns:a16="http://schemas.microsoft.com/office/drawing/2014/main" id="{F663C21E-E616-FA0F-0E0B-0EDB4FD8A885}"/>
              </a:ext>
            </a:extLst>
          </p:cNvPr>
          <p:cNvSpPr txBox="1"/>
          <p:nvPr/>
        </p:nvSpPr>
        <p:spPr>
          <a:xfrm>
            <a:off x="2736423" y="1858801"/>
            <a:ext cx="3074830" cy="4087209"/>
          </a:xfrm>
          <a:prstGeom prst="rect">
            <a:avLst/>
          </a:prstGeom>
          <a:noFill/>
        </p:spPr>
        <p:txBody>
          <a:bodyPr wrap="square">
            <a:spAutoFit/>
          </a:bodyPr>
          <a:lstStyle/>
          <a:p>
            <a:pPr algn="l">
              <a:lnSpc>
                <a:spcPct val="109000"/>
              </a:lnSpc>
              <a:spcBef>
                <a:spcPts val="600"/>
              </a:spcBef>
            </a:pPr>
            <a:r>
              <a:rPr lang="en-US" sz="2400">
                <a:solidFill>
                  <a:schemeClr val="bg1"/>
                </a:solidFill>
              </a:rPr>
              <a:t>W</a:t>
            </a:r>
            <a:r>
              <a:rPr lang="en-US" sz="2400" i="0">
                <a:solidFill>
                  <a:schemeClr val="bg1"/>
                </a:solidFill>
                <a:effectLst/>
              </a:rPr>
              <a:t>hen APs are added or updated in CIS), but at least biweekly, a DC must e-mail staff members who interact with students a list of all students with accommodation plans available in the CIS. </a:t>
            </a:r>
          </a:p>
        </p:txBody>
      </p:sp>
      <p:grpSp>
        <p:nvGrpSpPr>
          <p:cNvPr id="5" name="Group 4">
            <a:extLst>
              <a:ext uri="{FF2B5EF4-FFF2-40B4-BE49-F238E27FC236}">
                <a16:creationId xmlns:a16="http://schemas.microsoft.com/office/drawing/2014/main" id="{301CE543-BFF1-ACE8-61A1-ABEBD3C0030E}"/>
              </a:ext>
            </a:extLst>
          </p:cNvPr>
          <p:cNvGrpSpPr/>
          <p:nvPr/>
        </p:nvGrpSpPr>
        <p:grpSpPr>
          <a:xfrm>
            <a:off x="284682" y="325583"/>
            <a:ext cx="914400" cy="1238259"/>
            <a:chOff x="284682" y="325583"/>
            <a:chExt cx="914400" cy="1238259"/>
          </a:xfrm>
        </p:grpSpPr>
        <p:sp>
          <p:nvSpPr>
            <p:cNvPr id="12" name="TextBox 11">
              <a:extLst>
                <a:ext uri="{FF2B5EF4-FFF2-40B4-BE49-F238E27FC236}">
                  <a16:creationId xmlns:a16="http://schemas.microsoft.com/office/drawing/2014/main" id="{AF8F869C-AB46-80BE-A885-188615205F1B}"/>
                </a:ext>
              </a:extLst>
            </p:cNvPr>
            <p:cNvSpPr txBox="1"/>
            <p:nvPr/>
          </p:nvSpPr>
          <p:spPr>
            <a:xfrm>
              <a:off x="385856" y="325583"/>
              <a:ext cx="712053" cy="400110"/>
            </a:xfrm>
            <a:prstGeom prst="rect">
              <a:avLst/>
            </a:prstGeom>
            <a:noFill/>
          </p:spPr>
          <p:txBody>
            <a:bodyPr wrap="none" rtlCol="0">
              <a:spAutoFit/>
            </a:bodyPr>
            <a:lstStyle/>
            <a:p>
              <a:pPr algn="ctr"/>
              <a:r>
                <a:rPr lang="en-US" sz="2000">
                  <a:latin typeface="+mj-lt"/>
                </a:rPr>
                <a:t>Step</a:t>
              </a:r>
            </a:p>
          </p:txBody>
        </p:sp>
        <p:pic>
          <p:nvPicPr>
            <p:cNvPr id="2" name="Graphic 1" descr="Badge 7 outline">
              <a:extLst>
                <a:ext uri="{FF2B5EF4-FFF2-40B4-BE49-F238E27FC236}">
                  <a16:creationId xmlns:a16="http://schemas.microsoft.com/office/drawing/2014/main" id="{17758C8F-F8A1-ED9A-1337-20CFC75E722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682" y="649442"/>
              <a:ext cx="914400" cy="914400"/>
            </a:xfrm>
            <a:prstGeom prst="rect">
              <a:avLst/>
            </a:prstGeom>
          </p:spPr>
        </p:pic>
      </p:grpSp>
      <p:pic>
        <p:nvPicPr>
          <p:cNvPr id="6" name="Graphic 5" descr="Email outline">
            <a:extLst>
              <a:ext uri="{FF2B5EF4-FFF2-40B4-BE49-F238E27FC236}">
                <a16:creationId xmlns:a16="http://schemas.microsoft.com/office/drawing/2014/main" id="{F6192352-2503-464B-2F9B-B717DD6F9583}"/>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06052" y="1859496"/>
            <a:ext cx="914400" cy="914400"/>
          </a:xfrm>
          <a:prstGeom prst="rect">
            <a:avLst/>
          </a:prstGeom>
        </p:spPr>
      </p:pic>
      <p:pic>
        <p:nvPicPr>
          <p:cNvPr id="10" name="Content Placeholder 6" descr="Pen outline">
            <a:extLst>
              <a:ext uri="{FF2B5EF4-FFF2-40B4-BE49-F238E27FC236}">
                <a16:creationId xmlns:a16="http://schemas.microsoft.com/office/drawing/2014/main" id="{9A6DA2D9-3A12-ACAC-3746-001F643062C5}"/>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506052" y="3421463"/>
            <a:ext cx="914400" cy="914400"/>
          </a:xfrm>
          <a:prstGeom prst="rect">
            <a:avLst/>
          </a:prstGeom>
        </p:spPr>
      </p:pic>
      <p:pic>
        <p:nvPicPr>
          <p:cNvPr id="11" name="Graphic 10" descr="Open folder outline">
            <a:extLst>
              <a:ext uri="{FF2B5EF4-FFF2-40B4-BE49-F238E27FC236}">
                <a16:creationId xmlns:a16="http://schemas.microsoft.com/office/drawing/2014/main" id="{BD0214F6-566B-6F49-9883-A612799D45E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506052" y="4980545"/>
            <a:ext cx="914400" cy="914400"/>
          </a:xfrm>
          <a:prstGeom prst="rect">
            <a:avLst/>
          </a:prstGeom>
        </p:spPr>
      </p:pic>
      <p:sp>
        <p:nvSpPr>
          <p:cNvPr id="3" name="Slide Number Placeholder 5">
            <a:extLst>
              <a:ext uri="{FF2B5EF4-FFF2-40B4-BE49-F238E27FC236}">
                <a16:creationId xmlns:a16="http://schemas.microsoft.com/office/drawing/2014/main" id="{EC1B088A-71A8-A14B-8BC6-2FF9055948E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24</a:t>
            </a:fld>
            <a:endParaRPr lang="en-US" sz="1200">
              <a:latin typeface="Arial" panose="020B0604020202020204" pitchFamily="34" charset="0"/>
              <a:cs typeface="Arial" panose="020B0604020202020204" pitchFamily="34" charset="0"/>
            </a:endParaRPr>
          </a:p>
        </p:txBody>
      </p:sp>
      <p:pic>
        <p:nvPicPr>
          <p:cNvPr id="14" name="Picture Placeholder 13" descr="A computer with a flag on the screen&#10;&#10;Description automatically generated with low confidence">
            <a:extLst>
              <a:ext uri="{FF2B5EF4-FFF2-40B4-BE49-F238E27FC236}">
                <a16:creationId xmlns:a16="http://schemas.microsoft.com/office/drawing/2014/main" id="{6EF1FC58-E4BF-2EE1-5B35-8B72EFB9B930}"/>
              </a:ext>
            </a:extLst>
          </p:cNvPr>
          <p:cNvPicPr>
            <a:picLocks noGrp="1" noChangeAspect="1"/>
          </p:cNvPicPr>
          <p:nvPr>
            <p:ph type="pic" sz="quarter" idx="13"/>
          </p:nvPr>
        </p:nvPicPr>
        <p:blipFill>
          <a:blip r:embed="rId11"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701437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1760754"/>
            <a:ext cx="3281866" cy="115216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Must access plans by using the CIS accommodation plan icon</a:t>
            </a: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1431045" y="273391"/>
            <a:ext cx="10063972" cy="1446550"/>
          </a:xfrm>
          <a:prstGeom prst="rect">
            <a:avLst/>
          </a:prstGeom>
          <a:noFill/>
        </p:spPr>
        <p:txBody>
          <a:bodyPr wrap="none" rtlCol="0">
            <a:spAutoFit/>
          </a:bodyPr>
          <a:lstStyle/>
          <a:p>
            <a:pPr algn="ctr"/>
            <a:r>
              <a:rPr lang="en-US" sz="4400" b="1">
                <a:solidFill>
                  <a:srgbClr val="32669A"/>
                </a:solidFill>
                <a:latin typeface="+mj-lt"/>
              </a:rPr>
              <a:t>Accessing/Implementing/Monitoring </a:t>
            </a:r>
          </a:p>
          <a:p>
            <a:pPr algn="ctr"/>
            <a:r>
              <a:rPr lang="en-US" sz="4400" b="1">
                <a:solidFill>
                  <a:srgbClr val="32669A"/>
                </a:solidFill>
                <a:latin typeface="+mj-lt"/>
              </a:rPr>
              <a:t>the AP</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65619" y="3159099"/>
            <a:ext cx="3678405" cy="142820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Staff are responsible for providing accommodations as indicated in the accommodation plan. </a:t>
            </a:r>
            <a:endParaRPr lang="en-US" sz="16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65619" y="4772804"/>
            <a:ext cx="3629398" cy="143895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Managers are responsible for ensuring that accommodation plans are implemented in their areas of supervision.</a:t>
            </a:r>
          </a:p>
        </p:txBody>
      </p:sp>
      <p:sp>
        <p:nvSpPr>
          <p:cNvPr id="7" name="TextBox 6">
            <a:extLst>
              <a:ext uri="{FF2B5EF4-FFF2-40B4-BE49-F238E27FC236}">
                <a16:creationId xmlns:a16="http://schemas.microsoft.com/office/drawing/2014/main" id="{F663C21E-E616-FA0F-0E0B-0EDB4FD8A885}"/>
              </a:ext>
            </a:extLst>
          </p:cNvPr>
          <p:cNvSpPr txBox="1"/>
          <p:nvPr/>
        </p:nvSpPr>
        <p:spPr>
          <a:xfrm>
            <a:off x="2742170" y="2470938"/>
            <a:ext cx="3074830" cy="2879571"/>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All center staff responsible for providing accommodations must have access to the accommodation plan report in CIS. </a:t>
            </a:r>
          </a:p>
        </p:txBody>
      </p:sp>
      <p:grpSp>
        <p:nvGrpSpPr>
          <p:cNvPr id="5" name="Group 4">
            <a:extLst>
              <a:ext uri="{FF2B5EF4-FFF2-40B4-BE49-F238E27FC236}">
                <a16:creationId xmlns:a16="http://schemas.microsoft.com/office/drawing/2014/main" id="{A80F5064-64FF-42F3-7A43-C58332EBE5D4}"/>
              </a:ext>
            </a:extLst>
          </p:cNvPr>
          <p:cNvGrpSpPr/>
          <p:nvPr/>
        </p:nvGrpSpPr>
        <p:grpSpPr>
          <a:xfrm>
            <a:off x="301164" y="325583"/>
            <a:ext cx="914400" cy="1260403"/>
            <a:chOff x="301164" y="325583"/>
            <a:chExt cx="914400" cy="1260403"/>
          </a:xfrm>
        </p:grpSpPr>
        <p:sp>
          <p:nvSpPr>
            <p:cNvPr id="12" name="TextBox 11">
              <a:extLst>
                <a:ext uri="{FF2B5EF4-FFF2-40B4-BE49-F238E27FC236}">
                  <a16:creationId xmlns:a16="http://schemas.microsoft.com/office/drawing/2014/main" id="{AF8F869C-AB46-80BE-A885-188615205F1B}"/>
                </a:ext>
              </a:extLst>
            </p:cNvPr>
            <p:cNvSpPr txBox="1"/>
            <p:nvPr/>
          </p:nvSpPr>
          <p:spPr>
            <a:xfrm>
              <a:off x="402338" y="325583"/>
              <a:ext cx="712053" cy="400110"/>
            </a:xfrm>
            <a:prstGeom prst="rect">
              <a:avLst/>
            </a:prstGeom>
            <a:noFill/>
          </p:spPr>
          <p:txBody>
            <a:bodyPr wrap="none" rtlCol="0">
              <a:spAutoFit/>
            </a:bodyPr>
            <a:lstStyle/>
            <a:p>
              <a:pPr algn="ctr"/>
              <a:r>
                <a:rPr lang="en-US" sz="2000">
                  <a:latin typeface="+mj-lt"/>
                </a:rPr>
                <a:t>Step</a:t>
              </a:r>
            </a:p>
          </p:txBody>
        </p:sp>
        <p:pic>
          <p:nvPicPr>
            <p:cNvPr id="3" name="Graphic 2" descr="Badge 8 outline">
              <a:extLst>
                <a:ext uri="{FF2B5EF4-FFF2-40B4-BE49-F238E27FC236}">
                  <a16:creationId xmlns:a16="http://schemas.microsoft.com/office/drawing/2014/main" id="{9A7FAC07-1FA4-7B56-251B-6062462D927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1164" y="671586"/>
              <a:ext cx="914400" cy="914400"/>
            </a:xfrm>
            <a:prstGeom prst="rect">
              <a:avLst/>
            </a:prstGeom>
          </p:spPr>
        </p:pic>
      </p:grpSp>
      <p:pic>
        <p:nvPicPr>
          <p:cNvPr id="9" name="Graphic 8" descr="Monitor outline">
            <a:extLst>
              <a:ext uri="{FF2B5EF4-FFF2-40B4-BE49-F238E27FC236}">
                <a16:creationId xmlns:a16="http://schemas.microsoft.com/office/drawing/2014/main" id="{AA8C2CE5-5705-B9A8-C5E4-C4B2ADA78D69}"/>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63031" y="1879634"/>
            <a:ext cx="914400" cy="914400"/>
          </a:xfrm>
          <a:prstGeom prst="rect">
            <a:avLst/>
          </a:prstGeom>
        </p:spPr>
      </p:pic>
      <p:pic>
        <p:nvPicPr>
          <p:cNvPr id="10" name="Graphic 9" descr="Group outline">
            <a:extLst>
              <a:ext uri="{FF2B5EF4-FFF2-40B4-BE49-F238E27FC236}">
                <a16:creationId xmlns:a16="http://schemas.microsoft.com/office/drawing/2014/main" id="{08DBCE7E-8349-74B4-889D-E2250D459EE8}"/>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63031" y="3429000"/>
            <a:ext cx="914400" cy="914400"/>
          </a:xfrm>
          <a:prstGeom prst="rect">
            <a:avLst/>
          </a:prstGeom>
        </p:spPr>
      </p:pic>
      <p:pic>
        <p:nvPicPr>
          <p:cNvPr id="11" name="Graphic 10" descr="Management outline">
            <a:extLst>
              <a:ext uri="{FF2B5EF4-FFF2-40B4-BE49-F238E27FC236}">
                <a16:creationId xmlns:a16="http://schemas.microsoft.com/office/drawing/2014/main" id="{0B54AD9B-63A8-D3AB-09A0-C1BFAB9A5B6B}"/>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63031" y="4893309"/>
            <a:ext cx="914400" cy="914400"/>
          </a:xfrm>
          <a:prstGeom prst="rect">
            <a:avLst/>
          </a:prstGeom>
        </p:spPr>
      </p:pic>
      <p:pic>
        <p:nvPicPr>
          <p:cNvPr id="22" name="Picture Placeholder 21" descr="A picture containing text, person, computer, using&#10;&#10;Description automatically generated">
            <a:extLst>
              <a:ext uri="{FF2B5EF4-FFF2-40B4-BE49-F238E27FC236}">
                <a16:creationId xmlns:a16="http://schemas.microsoft.com/office/drawing/2014/main" id="{738C117F-AB91-43D4-B174-DD5499D8FBC8}"/>
              </a:ext>
            </a:extLst>
          </p:cNvPr>
          <p:cNvPicPr>
            <a:picLocks noGrp="1" noChangeAspect="1"/>
          </p:cNvPicPr>
          <p:nvPr>
            <p:ph type="pic" sz="quarter" idx="13"/>
          </p:nvPr>
        </p:nvPicPr>
        <p:blipFill>
          <a:blip r:embed="rId11" cstate="email">
            <a:extLst>
              <a:ext uri="{28A0092B-C50C-407E-A947-70E740481C1C}">
                <a14:useLocalDpi xmlns:a14="http://schemas.microsoft.com/office/drawing/2010/main"/>
              </a:ext>
            </a:extLst>
          </a:blip>
          <a:srcRect/>
          <a:stretch>
            <a:fillRect/>
          </a:stretch>
        </p:blipFill>
        <p:spPr/>
      </p:pic>
      <p:sp>
        <p:nvSpPr>
          <p:cNvPr id="2" name="Slide Number Placeholder 5">
            <a:extLst>
              <a:ext uri="{FF2B5EF4-FFF2-40B4-BE49-F238E27FC236}">
                <a16:creationId xmlns:a16="http://schemas.microsoft.com/office/drawing/2014/main" id="{BF8D4F85-9A95-72EB-1627-FD88EF23387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25</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362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10">
            <a:extLst>
              <a:ext uri="{FF2B5EF4-FFF2-40B4-BE49-F238E27FC236}">
                <a16:creationId xmlns:a16="http://schemas.microsoft.com/office/drawing/2014/main" id="{DA1487DD-F07A-4F13-9255-BEF127868C08}"/>
              </a:ext>
            </a:extLst>
          </p:cNvPr>
          <p:cNvSpPr txBox="1">
            <a:spLocks/>
          </p:cNvSpPr>
          <p:nvPr/>
        </p:nvSpPr>
        <p:spPr>
          <a:xfrm>
            <a:off x="745065" y="692910"/>
            <a:ext cx="6978499" cy="532546"/>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0000"/>
              </a:lnSpc>
            </a:pPr>
            <a:r>
              <a:rPr lang="en-US" sz="3600" b="1">
                <a:solidFill>
                  <a:srgbClr val="32669A"/>
                </a:solidFill>
                <a:latin typeface="+mj-lt"/>
              </a:rPr>
              <a:t>Effectiveness Monitoring</a:t>
            </a:r>
          </a:p>
        </p:txBody>
      </p:sp>
      <p:grpSp>
        <p:nvGrpSpPr>
          <p:cNvPr id="16" name="Group 15">
            <a:extLst>
              <a:ext uri="{FF2B5EF4-FFF2-40B4-BE49-F238E27FC236}">
                <a16:creationId xmlns:a16="http://schemas.microsoft.com/office/drawing/2014/main" id="{20F3FBB7-4DF1-462C-8C8F-5464EC77CD84}"/>
              </a:ext>
            </a:extLst>
          </p:cNvPr>
          <p:cNvGrpSpPr/>
          <p:nvPr/>
        </p:nvGrpSpPr>
        <p:grpSpPr>
          <a:xfrm>
            <a:off x="745065" y="2911699"/>
            <a:ext cx="3326312" cy="2976665"/>
            <a:chOff x="783317" y="3341519"/>
            <a:chExt cx="3326312" cy="2976665"/>
          </a:xfrm>
        </p:grpSpPr>
        <p:sp>
          <p:nvSpPr>
            <p:cNvPr id="17" name="Title 110">
              <a:extLst>
                <a:ext uri="{FF2B5EF4-FFF2-40B4-BE49-F238E27FC236}">
                  <a16:creationId xmlns:a16="http://schemas.microsoft.com/office/drawing/2014/main" id="{197D5EC6-3A43-49FD-9B0C-5F27208CEE20}"/>
                </a:ext>
              </a:extLst>
            </p:cNvPr>
            <p:cNvSpPr txBox="1">
              <a:spLocks/>
            </p:cNvSpPr>
            <p:nvPr/>
          </p:nvSpPr>
          <p:spPr>
            <a:xfrm>
              <a:off x="783317" y="3341519"/>
              <a:ext cx="3326312" cy="441802"/>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0000"/>
                </a:lnSpc>
              </a:pPr>
              <a:r>
                <a:rPr lang="en-US" sz="2400" b="1">
                  <a:solidFill>
                    <a:schemeClr val="accent1"/>
                  </a:solidFill>
                  <a:latin typeface="Arial" panose="020B0604020202020204" pitchFamily="34" charset="0"/>
                </a:rPr>
                <a:t>Frequency</a:t>
              </a:r>
            </a:p>
          </p:txBody>
        </p:sp>
        <p:sp>
          <p:nvSpPr>
            <p:cNvPr id="19" name="Title 110">
              <a:extLst>
                <a:ext uri="{FF2B5EF4-FFF2-40B4-BE49-F238E27FC236}">
                  <a16:creationId xmlns:a16="http://schemas.microsoft.com/office/drawing/2014/main" id="{A513EDFE-0A76-4E3B-B3CF-39FEEF40A252}"/>
                </a:ext>
              </a:extLst>
            </p:cNvPr>
            <p:cNvSpPr txBox="1">
              <a:spLocks/>
            </p:cNvSpPr>
            <p:nvPr/>
          </p:nvSpPr>
          <p:spPr>
            <a:xfrm>
              <a:off x="792026" y="3724320"/>
              <a:ext cx="3096331" cy="2593864"/>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9000"/>
                </a:lnSpc>
                <a:spcBef>
                  <a:spcPts val="600"/>
                </a:spcBef>
              </a:pPr>
              <a:r>
                <a:rPr lang="en-US" sz="2000">
                  <a:solidFill>
                    <a:srgbClr val="000000"/>
                  </a:solidFill>
                  <a:latin typeface="Arial" panose="020B0604020202020204" pitchFamily="34" charset="0"/>
                  <a:cs typeface="Mongolian Baiti" panose="03000500000000000000" pitchFamily="66" charset="0"/>
                </a:rPr>
                <a:t>The effectiveness of a student’s accommodation plan </a:t>
              </a:r>
              <a:r>
                <a:rPr lang="en-US" sz="2000" b="1" u="sng">
                  <a:solidFill>
                    <a:srgbClr val="000000"/>
                  </a:solidFill>
                  <a:latin typeface="Arial" panose="020B0604020202020204" pitchFamily="34" charset="0"/>
                  <a:cs typeface="Mongolian Baiti" panose="03000500000000000000" pitchFamily="66" charset="0"/>
                </a:rPr>
                <a:t>must</a:t>
              </a:r>
              <a:r>
                <a:rPr lang="en-US" sz="2000">
                  <a:solidFill>
                    <a:srgbClr val="000000"/>
                  </a:solidFill>
                  <a:latin typeface="Arial" panose="020B0604020202020204" pitchFamily="34" charset="0"/>
                  <a:cs typeface="Mongolian Baiti" panose="03000500000000000000" pitchFamily="66" charset="0"/>
                </a:rPr>
                <a:t> be evaluated with the student at least </a:t>
              </a:r>
              <a:r>
                <a:rPr lang="en-US" sz="2000" b="1">
                  <a:solidFill>
                    <a:srgbClr val="000000"/>
                  </a:solidFill>
                  <a:latin typeface="Arial" panose="020B0604020202020204" pitchFamily="34" charset="0"/>
                  <a:cs typeface="Mongolian Baiti" panose="03000500000000000000" pitchFamily="66" charset="0"/>
                </a:rPr>
                <a:t>every 60 days </a:t>
              </a:r>
              <a:r>
                <a:rPr lang="en-US" sz="2000">
                  <a:solidFill>
                    <a:srgbClr val="000000"/>
                  </a:solidFill>
                  <a:latin typeface="Arial" panose="020B0604020202020204" pitchFamily="34" charset="0"/>
                  <a:cs typeface="Mongolian Baiti" panose="03000500000000000000" pitchFamily="66" charset="0"/>
                </a:rPr>
                <a:t>throughout the student’s enrollment in Job Corps. </a:t>
              </a:r>
              <a:endParaRPr lang="en-US" sz="2000">
                <a:solidFill>
                  <a:schemeClr val="tx2">
                    <a:lumMod val="90000"/>
                    <a:lumOff val="10000"/>
                  </a:schemeClr>
                </a:solidFill>
                <a:latin typeface="Arial" panose="020B0604020202020204" pitchFamily="34" charset="0"/>
                <a:cs typeface="Mongolian Baiti" panose="03000500000000000000" pitchFamily="66" charset="0"/>
              </a:endParaRPr>
            </a:p>
          </p:txBody>
        </p:sp>
      </p:grpSp>
      <p:sp>
        <p:nvSpPr>
          <p:cNvPr id="4" name="TextBox 3">
            <a:extLst>
              <a:ext uri="{FF2B5EF4-FFF2-40B4-BE49-F238E27FC236}">
                <a16:creationId xmlns:a16="http://schemas.microsoft.com/office/drawing/2014/main" id="{840811F0-A555-FEBF-B5B9-3F17F60DF371}"/>
              </a:ext>
            </a:extLst>
          </p:cNvPr>
          <p:cNvSpPr txBox="1"/>
          <p:nvPr/>
        </p:nvSpPr>
        <p:spPr>
          <a:xfrm>
            <a:off x="745065" y="1358252"/>
            <a:ext cx="6978499" cy="1269386"/>
          </a:xfrm>
          <a:prstGeom prst="rect">
            <a:avLst/>
          </a:prstGeom>
          <a:noFill/>
        </p:spPr>
        <p:txBody>
          <a:bodyPr wrap="square" rtlCol="0">
            <a:spAutoFit/>
          </a:bodyPr>
          <a:lstStyle/>
          <a:p>
            <a:pPr>
              <a:lnSpc>
                <a:spcPct val="109000"/>
              </a:lnSpc>
              <a:spcBef>
                <a:spcPts val="600"/>
              </a:spcBef>
            </a:pPr>
            <a:r>
              <a:rPr lang="en-US" sz="2400" b="0" i="0" u="none" strike="noStrike" baseline="0">
                <a:solidFill>
                  <a:srgbClr val="000000"/>
                </a:solidFill>
              </a:rPr>
              <a:t>As the student participates in the program, new needs may be identified or accommodation adjustments may be required. </a:t>
            </a:r>
            <a:endParaRPr lang="en-US" sz="2400"/>
          </a:p>
        </p:txBody>
      </p:sp>
      <p:grpSp>
        <p:nvGrpSpPr>
          <p:cNvPr id="7" name="Group 6">
            <a:extLst>
              <a:ext uri="{FF2B5EF4-FFF2-40B4-BE49-F238E27FC236}">
                <a16:creationId xmlns:a16="http://schemas.microsoft.com/office/drawing/2014/main" id="{CA0137DB-2B42-542A-4D80-831C5BF9601B}"/>
              </a:ext>
            </a:extLst>
          </p:cNvPr>
          <p:cNvGrpSpPr/>
          <p:nvPr/>
        </p:nvGrpSpPr>
        <p:grpSpPr>
          <a:xfrm>
            <a:off x="4290970" y="2911699"/>
            <a:ext cx="3421271" cy="2976665"/>
            <a:chOff x="783317" y="3341519"/>
            <a:chExt cx="3326312" cy="2976665"/>
          </a:xfrm>
        </p:grpSpPr>
        <p:sp>
          <p:nvSpPr>
            <p:cNvPr id="8" name="Title 110">
              <a:extLst>
                <a:ext uri="{FF2B5EF4-FFF2-40B4-BE49-F238E27FC236}">
                  <a16:creationId xmlns:a16="http://schemas.microsoft.com/office/drawing/2014/main" id="{C854CF9A-D226-6462-12BE-B946A1CCACBE}"/>
                </a:ext>
              </a:extLst>
            </p:cNvPr>
            <p:cNvSpPr txBox="1">
              <a:spLocks/>
            </p:cNvSpPr>
            <p:nvPr/>
          </p:nvSpPr>
          <p:spPr>
            <a:xfrm>
              <a:off x="783317" y="3341519"/>
              <a:ext cx="3326312" cy="441802"/>
            </a:xfrm>
            <a:prstGeom prst="rect">
              <a:avLst/>
            </a:prstGeom>
          </p:spPr>
          <p:txBody>
            <a:bodyPr anchor="ctr">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0000"/>
                </a:lnSpc>
              </a:pPr>
              <a:r>
                <a:rPr lang="en-US" sz="2400" b="1">
                  <a:solidFill>
                    <a:schemeClr val="accent1"/>
                  </a:solidFill>
                  <a:latin typeface="Arial" panose="020B0604020202020204" pitchFamily="34" charset="0"/>
                </a:rPr>
                <a:t>Documenting</a:t>
              </a:r>
            </a:p>
          </p:txBody>
        </p:sp>
        <p:sp>
          <p:nvSpPr>
            <p:cNvPr id="10" name="Title 110">
              <a:extLst>
                <a:ext uri="{FF2B5EF4-FFF2-40B4-BE49-F238E27FC236}">
                  <a16:creationId xmlns:a16="http://schemas.microsoft.com/office/drawing/2014/main" id="{44840D7F-D4B2-2501-E1AD-A9EB2F3C8645}"/>
                </a:ext>
              </a:extLst>
            </p:cNvPr>
            <p:cNvSpPr txBox="1">
              <a:spLocks/>
            </p:cNvSpPr>
            <p:nvPr/>
          </p:nvSpPr>
          <p:spPr>
            <a:xfrm>
              <a:off x="792026" y="3858820"/>
              <a:ext cx="3308894" cy="2459364"/>
            </a:xfrm>
            <a:prstGeom prst="rect">
              <a:avLst/>
            </a:prstGeom>
          </p:spPr>
          <p:txBody>
            <a:bodyPr anchor="t">
              <a:noAutofit/>
            </a:bodyPr>
            <a:lstStyle>
              <a:lvl1pPr algn="ctr" defTabSz="914400" rtl="0" eaLnBrk="1" latinLnBrk="0" hangingPunct="1">
                <a:lnSpc>
                  <a:spcPct val="90000"/>
                </a:lnSpc>
                <a:spcBef>
                  <a:spcPct val="0"/>
                </a:spcBef>
                <a:buNone/>
                <a:defRPr sz="3200" kern="1200">
                  <a:solidFill>
                    <a:schemeClr val="tx1"/>
                  </a:solidFill>
                  <a:latin typeface="Arial Black" panose="020B0A04020102020204" pitchFamily="34" charset="0"/>
                  <a:ea typeface="+mj-ea"/>
                  <a:cs typeface="Arial" panose="020B0604020202020204" pitchFamily="34" charset="0"/>
                </a:defRPr>
              </a:lvl1pPr>
            </a:lstStyle>
            <a:p>
              <a:pPr algn="l">
                <a:lnSpc>
                  <a:spcPct val="109000"/>
                </a:lnSpc>
                <a:spcBef>
                  <a:spcPts val="600"/>
                </a:spcBef>
              </a:pPr>
              <a:r>
                <a:rPr lang="en-US" sz="2000">
                  <a:solidFill>
                    <a:srgbClr val="000000"/>
                  </a:solidFill>
                  <a:latin typeface="Arial" panose="020B0604020202020204" pitchFamily="34" charset="0"/>
                  <a:cs typeface="Mongolian Baiti" panose="03000500000000000000" pitchFamily="66" charset="0"/>
                </a:rPr>
                <a:t>Monitoring </a:t>
              </a:r>
              <a:r>
                <a:rPr lang="en-US" sz="2000" b="1" u="sng">
                  <a:solidFill>
                    <a:srgbClr val="000000"/>
                  </a:solidFill>
                  <a:latin typeface="Arial" panose="020B0604020202020204" pitchFamily="34" charset="0"/>
                  <a:cs typeface="Mongolian Baiti" panose="03000500000000000000" pitchFamily="66" charset="0"/>
                </a:rPr>
                <a:t>must</a:t>
              </a:r>
              <a:r>
                <a:rPr lang="en-US" sz="2000">
                  <a:solidFill>
                    <a:srgbClr val="000000"/>
                  </a:solidFill>
                  <a:latin typeface="Arial" panose="020B0604020202020204" pitchFamily="34" charset="0"/>
                  <a:cs typeface="Mongolian Baiti" panose="03000500000000000000" pitchFamily="66" charset="0"/>
                </a:rPr>
                <a:t> be documented in the </a:t>
              </a:r>
              <a:r>
                <a:rPr lang="en-US" sz="2000" b="1">
                  <a:solidFill>
                    <a:srgbClr val="000000"/>
                  </a:solidFill>
                  <a:latin typeface="Arial" panose="020B0604020202020204" pitchFamily="34" charset="0"/>
                  <a:cs typeface="Mongolian Baiti" panose="03000500000000000000" pitchFamily="66" charset="0"/>
                </a:rPr>
                <a:t>CIS Accommodation Notes</a:t>
              </a:r>
              <a:r>
                <a:rPr lang="en-US" sz="2000">
                  <a:solidFill>
                    <a:srgbClr val="000000"/>
                  </a:solidFill>
                  <a:latin typeface="Arial" panose="020B0604020202020204" pitchFamily="34" charset="0"/>
                  <a:cs typeface="Mongolian Baiti" panose="03000500000000000000" pitchFamily="66" charset="0"/>
                </a:rPr>
                <a:t> tab. </a:t>
              </a:r>
              <a:endParaRPr lang="en-US" sz="2000">
                <a:solidFill>
                  <a:schemeClr val="tx2">
                    <a:lumMod val="90000"/>
                    <a:lumOff val="10000"/>
                  </a:schemeClr>
                </a:solidFill>
                <a:latin typeface="Arial" panose="020B0604020202020204" pitchFamily="34" charset="0"/>
                <a:cs typeface="Mongolian Baiti" panose="03000500000000000000" pitchFamily="66" charset="0"/>
              </a:endParaRPr>
            </a:p>
          </p:txBody>
        </p:sp>
      </p:grpSp>
      <p:sp>
        <p:nvSpPr>
          <p:cNvPr id="2" name="Slide Number Placeholder 5">
            <a:extLst>
              <a:ext uri="{FF2B5EF4-FFF2-40B4-BE49-F238E27FC236}">
                <a16:creationId xmlns:a16="http://schemas.microsoft.com/office/drawing/2014/main" id="{D377FF53-4A79-10BC-87C9-EF15AB08B4A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solidFill>
                  <a:schemeClr val="bg1"/>
                </a:solidFill>
                <a:latin typeface="Arial" panose="020B0604020202020204" pitchFamily="34" charset="0"/>
                <a:cs typeface="Arial" panose="020B0604020202020204" pitchFamily="34" charset="0"/>
              </a:rPr>
              <a:pPr algn="r"/>
              <a:t>26</a:t>
            </a:fld>
            <a:endParaRPr lang="en-US" sz="1200">
              <a:solidFill>
                <a:schemeClr val="bg1"/>
              </a:solidFill>
              <a:latin typeface="Arial" panose="020B0604020202020204" pitchFamily="34" charset="0"/>
              <a:cs typeface="Arial" panose="020B0604020202020204" pitchFamily="34" charset="0"/>
            </a:endParaRPr>
          </a:p>
        </p:txBody>
      </p:sp>
      <p:pic>
        <p:nvPicPr>
          <p:cNvPr id="9" name="Picture Placeholder 8" descr="A picture containing grass, outdoor, sky, person&#10;&#10;Description automatically generated">
            <a:extLst>
              <a:ext uri="{FF2B5EF4-FFF2-40B4-BE49-F238E27FC236}">
                <a16:creationId xmlns:a16="http://schemas.microsoft.com/office/drawing/2014/main" id="{8A874F13-EABE-43DA-08A6-8A1F67FE909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51494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14644" y="1720477"/>
            <a:ext cx="3281866" cy="1246052"/>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Disability documentation must only be shared as a “need to know.”</a:t>
            </a:r>
            <a:endParaRPr lang="en-US" sz="1600">
              <a:latin typeface="+mn-lt"/>
            </a:endParaRP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1261982" y="585798"/>
            <a:ext cx="10930018" cy="769441"/>
          </a:xfrm>
          <a:prstGeom prst="rect">
            <a:avLst/>
          </a:prstGeom>
          <a:noFill/>
        </p:spPr>
        <p:txBody>
          <a:bodyPr wrap="square" rtlCol="0">
            <a:spAutoFit/>
          </a:bodyPr>
          <a:lstStyle/>
          <a:p>
            <a:pPr algn="ctr"/>
            <a:r>
              <a:rPr lang="en-US" sz="4400" b="1">
                <a:solidFill>
                  <a:srgbClr val="32669A"/>
                </a:solidFill>
                <a:latin typeface="+mj-lt"/>
              </a:rPr>
              <a:t>Maintaining/Storing the AF or DNAF</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65619" y="3307808"/>
            <a:ext cx="3678405" cy="2964394"/>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See Appendix 202, Transmission, Storage, and Confidentiality of Medical, Health, and Disability-Related Information for more information on access to and storage of disability-related information. </a:t>
            </a:r>
          </a:p>
        </p:txBody>
      </p:sp>
      <p:sp>
        <p:nvSpPr>
          <p:cNvPr id="7" name="TextBox 6">
            <a:extLst>
              <a:ext uri="{FF2B5EF4-FFF2-40B4-BE49-F238E27FC236}">
                <a16:creationId xmlns:a16="http://schemas.microsoft.com/office/drawing/2014/main" id="{F663C21E-E616-FA0F-0E0B-0EDB4FD8A885}"/>
              </a:ext>
            </a:extLst>
          </p:cNvPr>
          <p:cNvSpPr txBox="1"/>
          <p:nvPr/>
        </p:nvSpPr>
        <p:spPr>
          <a:xfrm>
            <a:off x="2736423" y="1798559"/>
            <a:ext cx="3074830" cy="4164153"/>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Each student with a disability must have either an AF (if the student has an accommodation plan) or a DNAF (if the student has a disability but declined accommodation). </a:t>
            </a:r>
          </a:p>
        </p:txBody>
      </p:sp>
      <p:pic>
        <p:nvPicPr>
          <p:cNvPr id="10" name="Picture Placeholder 9" descr="A close-up of a pile of files&#10;&#10;Description automatically generated with low confidence">
            <a:extLst>
              <a:ext uri="{FF2B5EF4-FFF2-40B4-BE49-F238E27FC236}">
                <a16:creationId xmlns:a16="http://schemas.microsoft.com/office/drawing/2014/main" id="{21EF3586-6246-2F30-348E-C43DD4AEBD1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1773238"/>
            <a:ext cx="2525713" cy="4311650"/>
          </a:xfrm>
        </p:spPr>
      </p:pic>
      <p:grpSp>
        <p:nvGrpSpPr>
          <p:cNvPr id="5" name="Group 4">
            <a:extLst>
              <a:ext uri="{FF2B5EF4-FFF2-40B4-BE49-F238E27FC236}">
                <a16:creationId xmlns:a16="http://schemas.microsoft.com/office/drawing/2014/main" id="{4370E182-2A7E-C0FA-73A9-41914243AFD8}"/>
              </a:ext>
            </a:extLst>
          </p:cNvPr>
          <p:cNvGrpSpPr/>
          <p:nvPr/>
        </p:nvGrpSpPr>
        <p:grpSpPr>
          <a:xfrm>
            <a:off x="299454" y="313551"/>
            <a:ext cx="914400" cy="1316642"/>
            <a:chOff x="299454" y="385743"/>
            <a:chExt cx="914400" cy="1316642"/>
          </a:xfrm>
        </p:grpSpPr>
        <p:sp>
          <p:nvSpPr>
            <p:cNvPr id="12" name="TextBox 11">
              <a:extLst>
                <a:ext uri="{FF2B5EF4-FFF2-40B4-BE49-F238E27FC236}">
                  <a16:creationId xmlns:a16="http://schemas.microsoft.com/office/drawing/2014/main" id="{AF8F869C-AB46-80BE-A885-188615205F1B}"/>
                </a:ext>
              </a:extLst>
            </p:cNvPr>
            <p:cNvSpPr txBox="1"/>
            <p:nvPr/>
          </p:nvSpPr>
          <p:spPr>
            <a:xfrm>
              <a:off x="400628" y="385743"/>
              <a:ext cx="712053" cy="400110"/>
            </a:xfrm>
            <a:prstGeom prst="rect">
              <a:avLst/>
            </a:prstGeom>
            <a:noFill/>
          </p:spPr>
          <p:txBody>
            <a:bodyPr wrap="none" rtlCol="0">
              <a:spAutoFit/>
            </a:bodyPr>
            <a:lstStyle/>
            <a:p>
              <a:pPr algn="ctr"/>
              <a:r>
                <a:rPr lang="en-US" sz="2000">
                  <a:latin typeface="+mj-lt"/>
                </a:rPr>
                <a:t>Step</a:t>
              </a:r>
            </a:p>
          </p:txBody>
        </p:sp>
        <p:pic>
          <p:nvPicPr>
            <p:cNvPr id="2" name="Content Placeholder 16" descr="Badge 9 outline">
              <a:extLst>
                <a:ext uri="{FF2B5EF4-FFF2-40B4-BE49-F238E27FC236}">
                  <a16:creationId xmlns:a16="http://schemas.microsoft.com/office/drawing/2014/main" id="{A91BC200-F683-CFD4-EC1C-6B41921082C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99454" y="787985"/>
              <a:ext cx="914400" cy="914400"/>
            </a:xfrm>
            <a:prstGeom prst="rect">
              <a:avLst/>
            </a:prstGeom>
          </p:spPr>
        </p:pic>
      </p:grpSp>
      <p:pic>
        <p:nvPicPr>
          <p:cNvPr id="8" name="Graphic 7" descr="Books on shelf outline">
            <a:extLst>
              <a:ext uri="{FF2B5EF4-FFF2-40B4-BE49-F238E27FC236}">
                <a16:creationId xmlns:a16="http://schemas.microsoft.com/office/drawing/2014/main" id="{C09766ED-F3B9-1283-424C-F2C8D0A7BE82}"/>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39537" y="3429000"/>
            <a:ext cx="914400" cy="914400"/>
          </a:xfrm>
          <a:prstGeom prst="rect">
            <a:avLst/>
          </a:prstGeom>
        </p:spPr>
      </p:pic>
      <p:sp>
        <p:nvSpPr>
          <p:cNvPr id="3" name="Slide Number Placeholder 5">
            <a:extLst>
              <a:ext uri="{FF2B5EF4-FFF2-40B4-BE49-F238E27FC236}">
                <a16:creationId xmlns:a16="http://schemas.microsoft.com/office/drawing/2014/main" id="{D477CA4F-F358-FDDA-1DF3-654D68A878D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27</a:t>
            </a:fld>
            <a:endParaRPr lang="en-US" sz="1200">
              <a:latin typeface="Arial" panose="020B0604020202020204" pitchFamily="34" charset="0"/>
              <a:cs typeface="Arial" panose="020B0604020202020204" pitchFamily="34" charset="0"/>
            </a:endParaRPr>
          </a:p>
        </p:txBody>
      </p:sp>
      <p:pic>
        <p:nvPicPr>
          <p:cNvPr id="11" name="Graphic 10" descr="Thought outline">
            <a:extLst>
              <a:ext uri="{FF2B5EF4-FFF2-40B4-BE49-F238E27FC236}">
                <a16:creationId xmlns:a16="http://schemas.microsoft.com/office/drawing/2014/main" id="{7EBDFABA-F9E3-19F9-4F01-EFEA6841BE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20499" y="1874323"/>
            <a:ext cx="914400" cy="914400"/>
          </a:xfrm>
          <a:prstGeom prst="rect">
            <a:avLst/>
          </a:prstGeom>
        </p:spPr>
      </p:pic>
    </p:spTree>
    <p:extLst>
      <p:ext uri="{BB962C8B-B14F-4D97-AF65-F5344CB8AC3E}">
        <p14:creationId xmlns:p14="http://schemas.microsoft.com/office/powerpoint/2010/main" val="2879170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타원 40">
            <a:extLst>
              <a:ext uri="{FF2B5EF4-FFF2-40B4-BE49-F238E27FC236}">
                <a16:creationId xmlns:a16="http://schemas.microsoft.com/office/drawing/2014/main" id="{F6817A52-42A9-321B-26CB-5FAE3F1AEC4C}"/>
              </a:ext>
            </a:extLst>
          </p:cNvPr>
          <p:cNvSpPr/>
          <p:nvPr/>
        </p:nvSpPr>
        <p:spPr>
          <a:xfrm>
            <a:off x="4251890" y="2046711"/>
            <a:ext cx="3688220" cy="3688220"/>
          </a:xfrm>
          <a:prstGeom prst="ellips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ko-Kore-KR" altLang="en-US"/>
          </a:p>
        </p:txBody>
      </p:sp>
      <p:sp>
        <p:nvSpPr>
          <p:cNvPr id="3" name="TextBox 2">
            <a:extLst>
              <a:ext uri="{FF2B5EF4-FFF2-40B4-BE49-F238E27FC236}">
                <a16:creationId xmlns:a16="http://schemas.microsoft.com/office/drawing/2014/main" id="{FC915EB9-1828-BF9A-2380-5CFDB838BCA7}"/>
              </a:ext>
            </a:extLst>
          </p:cNvPr>
          <p:cNvSpPr txBox="1"/>
          <p:nvPr/>
        </p:nvSpPr>
        <p:spPr>
          <a:xfrm>
            <a:off x="565529" y="636541"/>
            <a:ext cx="10827860" cy="646331"/>
          </a:xfrm>
          <a:prstGeom prst="rect">
            <a:avLst/>
          </a:prstGeom>
          <a:noFill/>
        </p:spPr>
        <p:txBody>
          <a:bodyPr wrap="square" rtlCol="0">
            <a:spAutoFit/>
          </a:bodyPr>
          <a:lstStyle/>
          <a:p>
            <a:r>
              <a:rPr kumimoji="1" lang="en-US" altLang="ko-Kore-KR" sz="3600" b="1">
                <a:solidFill>
                  <a:srgbClr val="32669A"/>
                </a:solidFill>
                <a:latin typeface="+mj-lt"/>
              </a:rPr>
              <a:t>Accommodation Files (AFs)</a:t>
            </a:r>
          </a:p>
        </p:txBody>
      </p:sp>
      <p:grpSp>
        <p:nvGrpSpPr>
          <p:cNvPr id="23" name="그룹 22">
            <a:extLst>
              <a:ext uri="{FF2B5EF4-FFF2-40B4-BE49-F238E27FC236}">
                <a16:creationId xmlns:a16="http://schemas.microsoft.com/office/drawing/2014/main" id="{5715C001-BEA9-36BC-5AC3-0D786A6880CC}"/>
              </a:ext>
            </a:extLst>
          </p:cNvPr>
          <p:cNvGrpSpPr/>
          <p:nvPr/>
        </p:nvGrpSpPr>
        <p:grpSpPr>
          <a:xfrm>
            <a:off x="7211510" y="2276393"/>
            <a:ext cx="1251262" cy="3228856"/>
            <a:chOff x="7435538" y="2092551"/>
            <a:chExt cx="1251262" cy="3228856"/>
          </a:xfrm>
        </p:grpSpPr>
        <p:sp>
          <p:nvSpPr>
            <p:cNvPr id="6" name="타원 5">
              <a:extLst>
                <a:ext uri="{FF2B5EF4-FFF2-40B4-BE49-F238E27FC236}">
                  <a16:creationId xmlns:a16="http://schemas.microsoft.com/office/drawing/2014/main" id="{C68A3C9E-4381-56AE-696A-1E236853784E}"/>
                </a:ext>
              </a:extLst>
            </p:cNvPr>
            <p:cNvSpPr/>
            <p:nvPr/>
          </p:nvSpPr>
          <p:spPr>
            <a:xfrm>
              <a:off x="7435538" y="2092551"/>
              <a:ext cx="888447" cy="888447"/>
            </a:xfrm>
            <a:prstGeom prst="ellipse">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04</a:t>
              </a:r>
            </a:p>
          </p:txBody>
        </p:sp>
        <p:sp>
          <p:nvSpPr>
            <p:cNvPr id="9" name="타원 8">
              <a:extLst>
                <a:ext uri="{FF2B5EF4-FFF2-40B4-BE49-F238E27FC236}">
                  <a16:creationId xmlns:a16="http://schemas.microsoft.com/office/drawing/2014/main" id="{15C85239-9C6C-E1D4-06CE-46B2DDF77B24}"/>
                </a:ext>
              </a:extLst>
            </p:cNvPr>
            <p:cNvSpPr/>
            <p:nvPr/>
          </p:nvSpPr>
          <p:spPr>
            <a:xfrm>
              <a:off x="7798353" y="3262756"/>
              <a:ext cx="888447" cy="8884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05</a:t>
              </a:r>
            </a:p>
          </p:txBody>
        </p:sp>
        <p:sp>
          <p:nvSpPr>
            <p:cNvPr id="10" name="타원 9">
              <a:extLst>
                <a:ext uri="{FF2B5EF4-FFF2-40B4-BE49-F238E27FC236}">
                  <a16:creationId xmlns:a16="http://schemas.microsoft.com/office/drawing/2014/main" id="{CBB2D31C-A0FA-8C16-12AC-4E4E7C3787BB}"/>
                </a:ext>
              </a:extLst>
            </p:cNvPr>
            <p:cNvSpPr/>
            <p:nvPr/>
          </p:nvSpPr>
          <p:spPr>
            <a:xfrm>
              <a:off x="7435538" y="4432960"/>
              <a:ext cx="888447" cy="888447"/>
            </a:xfrm>
            <a:prstGeom prst="ellipse">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06</a:t>
              </a:r>
            </a:p>
          </p:txBody>
        </p:sp>
      </p:grpSp>
      <p:grpSp>
        <p:nvGrpSpPr>
          <p:cNvPr id="22" name="그룹 21">
            <a:extLst>
              <a:ext uri="{FF2B5EF4-FFF2-40B4-BE49-F238E27FC236}">
                <a16:creationId xmlns:a16="http://schemas.microsoft.com/office/drawing/2014/main" id="{ABBFCF6F-478B-69A8-7BA9-729F8CE6F340}"/>
              </a:ext>
            </a:extLst>
          </p:cNvPr>
          <p:cNvGrpSpPr/>
          <p:nvPr/>
        </p:nvGrpSpPr>
        <p:grpSpPr>
          <a:xfrm>
            <a:off x="3729228" y="2276393"/>
            <a:ext cx="1251409" cy="3228856"/>
            <a:chOff x="3505200" y="2092551"/>
            <a:chExt cx="1251409" cy="3228856"/>
          </a:xfrm>
        </p:grpSpPr>
        <p:sp>
          <p:nvSpPr>
            <p:cNvPr id="7" name="타원 6">
              <a:extLst>
                <a:ext uri="{FF2B5EF4-FFF2-40B4-BE49-F238E27FC236}">
                  <a16:creationId xmlns:a16="http://schemas.microsoft.com/office/drawing/2014/main" id="{308E1153-B1BB-07B3-E9E1-21355C49906F}"/>
                </a:ext>
              </a:extLst>
            </p:cNvPr>
            <p:cNvSpPr/>
            <p:nvPr/>
          </p:nvSpPr>
          <p:spPr>
            <a:xfrm>
              <a:off x="3868162" y="2092551"/>
              <a:ext cx="888447" cy="888447"/>
            </a:xfrm>
            <a:prstGeom prst="ellipse">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01</a:t>
              </a:r>
            </a:p>
          </p:txBody>
        </p:sp>
        <p:sp>
          <p:nvSpPr>
            <p:cNvPr id="8" name="타원 7">
              <a:extLst>
                <a:ext uri="{FF2B5EF4-FFF2-40B4-BE49-F238E27FC236}">
                  <a16:creationId xmlns:a16="http://schemas.microsoft.com/office/drawing/2014/main" id="{3A16EE95-FC28-15E1-0A82-40C6593AF68F}"/>
                </a:ext>
              </a:extLst>
            </p:cNvPr>
            <p:cNvSpPr/>
            <p:nvPr/>
          </p:nvSpPr>
          <p:spPr>
            <a:xfrm>
              <a:off x="3505200" y="3262756"/>
              <a:ext cx="888447" cy="8884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02</a:t>
              </a:r>
            </a:p>
          </p:txBody>
        </p:sp>
        <p:sp>
          <p:nvSpPr>
            <p:cNvPr id="11" name="타원 10">
              <a:extLst>
                <a:ext uri="{FF2B5EF4-FFF2-40B4-BE49-F238E27FC236}">
                  <a16:creationId xmlns:a16="http://schemas.microsoft.com/office/drawing/2014/main" id="{3A3D850D-3D9D-A470-FED7-20C5CF1E0A76}"/>
                </a:ext>
              </a:extLst>
            </p:cNvPr>
            <p:cNvSpPr/>
            <p:nvPr/>
          </p:nvSpPr>
          <p:spPr>
            <a:xfrm>
              <a:off x="3868162" y="4432960"/>
              <a:ext cx="888447" cy="888447"/>
            </a:xfrm>
            <a:prstGeom prst="ellipse">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03</a:t>
              </a:r>
            </a:p>
          </p:txBody>
        </p:sp>
      </p:grpSp>
      <p:sp>
        <p:nvSpPr>
          <p:cNvPr id="12" name="타원 11">
            <a:extLst>
              <a:ext uri="{FF2B5EF4-FFF2-40B4-BE49-F238E27FC236}">
                <a16:creationId xmlns:a16="http://schemas.microsoft.com/office/drawing/2014/main" id="{5450957B-744C-5D6C-9C48-E68B611B7E68}"/>
              </a:ext>
            </a:extLst>
          </p:cNvPr>
          <p:cNvSpPr/>
          <p:nvPr/>
        </p:nvSpPr>
        <p:spPr>
          <a:xfrm>
            <a:off x="4990524" y="2735019"/>
            <a:ext cx="2211100" cy="2211098"/>
          </a:xfrm>
          <a:prstGeom prst="ellipse">
            <a:avLst/>
          </a:prstGeom>
          <a:gradFill>
            <a:gsLst>
              <a:gs pos="35000">
                <a:schemeClr val="accent3">
                  <a:lumMod val="50000"/>
                </a:schemeClr>
              </a:gs>
              <a:gs pos="100000">
                <a:schemeClr val="accent3"/>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400"/>
          </a:p>
        </p:txBody>
      </p:sp>
      <p:grpSp>
        <p:nvGrpSpPr>
          <p:cNvPr id="17" name="그룹 16">
            <a:extLst>
              <a:ext uri="{FF2B5EF4-FFF2-40B4-BE49-F238E27FC236}">
                <a16:creationId xmlns:a16="http://schemas.microsoft.com/office/drawing/2014/main" id="{28792F9F-A433-EFD1-DAA9-A7F4D118D326}"/>
              </a:ext>
            </a:extLst>
          </p:cNvPr>
          <p:cNvGrpSpPr/>
          <p:nvPr/>
        </p:nvGrpSpPr>
        <p:grpSpPr>
          <a:xfrm>
            <a:off x="577302" y="2016517"/>
            <a:ext cx="3355041" cy="1327786"/>
            <a:chOff x="8759541" y="2275516"/>
            <a:chExt cx="2829288" cy="1327786"/>
          </a:xfrm>
        </p:grpSpPr>
        <p:sp>
          <p:nvSpPr>
            <p:cNvPr id="15" name="TextBox 14">
              <a:extLst>
                <a:ext uri="{FF2B5EF4-FFF2-40B4-BE49-F238E27FC236}">
                  <a16:creationId xmlns:a16="http://schemas.microsoft.com/office/drawing/2014/main" id="{391375F4-0A2D-A4CA-F972-3441EA7E25F4}"/>
                </a:ext>
              </a:extLst>
            </p:cNvPr>
            <p:cNvSpPr txBox="1"/>
            <p:nvPr/>
          </p:nvSpPr>
          <p:spPr>
            <a:xfrm>
              <a:off x="8759541" y="2275516"/>
              <a:ext cx="2829288" cy="646331"/>
            </a:xfrm>
            <a:prstGeom prst="rect">
              <a:avLst/>
            </a:prstGeom>
            <a:noFill/>
          </p:spPr>
          <p:txBody>
            <a:bodyPr wrap="square" rtlCol="0">
              <a:spAutoFit/>
            </a:bodyPr>
            <a:lstStyle/>
            <a:p>
              <a:r>
                <a:rPr kumimoji="1" lang="en-US" altLang="ko-Kore-KR" b="1">
                  <a:solidFill>
                    <a:srgbClr val="0070C0"/>
                  </a:solidFill>
                  <a:latin typeface="+mj-lt"/>
                </a:rPr>
                <a:t>Documentation of Disability</a:t>
              </a:r>
            </a:p>
          </p:txBody>
        </p:sp>
        <p:sp>
          <p:nvSpPr>
            <p:cNvPr id="16" name="TextBox 15">
              <a:extLst>
                <a:ext uri="{FF2B5EF4-FFF2-40B4-BE49-F238E27FC236}">
                  <a16:creationId xmlns:a16="http://schemas.microsoft.com/office/drawing/2014/main" id="{3D0883EA-F0C3-84A7-2F99-A2BDA5B4C487}"/>
                </a:ext>
              </a:extLst>
            </p:cNvPr>
            <p:cNvSpPr txBox="1"/>
            <p:nvPr/>
          </p:nvSpPr>
          <p:spPr>
            <a:xfrm>
              <a:off x="8759541" y="2628035"/>
              <a:ext cx="2829288" cy="975267"/>
            </a:xfrm>
            <a:prstGeom prst="rect">
              <a:avLst/>
            </a:prstGeom>
            <a:noFill/>
          </p:spPr>
          <p:txBody>
            <a:bodyPr wrap="square" rtlCol="0">
              <a:spAutoFit/>
            </a:bodyPr>
            <a:lstStyle/>
            <a:p>
              <a:pPr>
                <a:lnSpc>
                  <a:spcPct val="109000"/>
                </a:lnSpc>
                <a:spcBef>
                  <a:spcPts val="600"/>
                </a:spcBef>
              </a:pPr>
              <a:r>
                <a:rPr kumimoji="1" lang="en-US" altLang="ko-Kore-KR"/>
                <a:t>Medical Records must remain in SHR with note in AF stating documentation is in SHR</a:t>
              </a:r>
            </a:p>
          </p:txBody>
        </p:sp>
      </p:grpSp>
      <p:pic>
        <p:nvPicPr>
          <p:cNvPr id="14" name="Graphic 13" descr="Open folder outline">
            <a:extLst>
              <a:ext uri="{FF2B5EF4-FFF2-40B4-BE49-F238E27FC236}">
                <a16:creationId xmlns:a16="http://schemas.microsoft.com/office/drawing/2014/main" id="{B124DF7B-B447-828F-CEAD-764039EEF2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64547" y="3135872"/>
            <a:ext cx="1332272" cy="1332272"/>
          </a:xfrm>
          <a:prstGeom prst="rect">
            <a:avLst/>
          </a:prstGeom>
        </p:spPr>
      </p:pic>
      <p:sp>
        <p:nvSpPr>
          <p:cNvPr id="42" name="TextBox 41">
            <a:extLst>
              <a:ext uri="{FF2B5EF4-FFF2-40B4-BE49-F238E27FC236}">
                <a16:creationId xmlns:a16="http://schemas.microsoft.com/office/drawing/2014/main" id="{64798529-1501-8EE4-FB9F-5E3687B6B1A8}"/>
              </a:ext>
            </a:extLst>
          </p:cNvPr>
          <p:cNvSpPr txBox="1"/>
          <p:nvPr/>
        </p:nvSpPr>
        <p:spPr>
          <a:xfrm>
            <a:off x="565529" y="3596694"/>
            <a:ext cx="2920732" cy="646331"/>
          </a:xfrm>
          <a:prstGeom prst="rect">
            <a:avLst/>
          </a:prstGeom>
          <a:noFill/>
        </p:spPr>
        <p:txBody>
          <a:bodyPr wrap="square" rtlCol="0">
            <a:spAutoFit/>
          </a:bodyPr>
          <a:lstStyle/>
          <a:p>
            <a:r>
              <a:rPr kumimoji="1" lang="en-US" altLang="ko-Kore-KR" b="1">
                <a:solidFill>
                  <a:srgbClr val="0070C0"/>
                </a:solidFill>
                <a:latin typeface="+mj-lt"/>
              </a:rPr>
              <a:t>RA/RM/AAS Request and DCC Form</a:t>
            </a:r>
          </a:p>
        </p:txBody>
      </p:sp>
      <p:grpSp>
        <p:nvGrpSpPr>
          <p:cNvPr id="44" name="그룹 16">
            <a:extLst>
              <a:ext uri="{FF2B5EF4-FFF2-40B4-BE49-F238E27FC236}">
                <a16:creationId xmlns:a16="http://schemas.microsoft.com/office/drawing/2014/main" id="{C812974D-A7D5-6256-56F8-890E22F180B8}"/>
              </a:ext>
            </a:extLst>
          </p:cNvPr>
          <p:cNvGrpSpPr/>
          <p:nvPr/>
        </p:nvGrpSpPr>
        <p:grpSpPr>
          <a:xfrm>
            <a:off x="577302" y="4685014"/>
            <a:ext cx="3355041" cy="723903"/>
            <a:chOff x="8759541" y="2275516"/>
            <a:chExt cx="2829288" cy="723903"/>
          </a:xfrm>
        </p:grpSpPr>
        <p:sp>
          <p:nvSpPr>
            <p:cNvPr id="45" name="TextBox 44">
              <a:extLst>
                <a:ext uri="{FF2B5EF4-FFF2-40B4-BE49-F238E27FC236}">
                  <a16:creationId xmlns:a16="http://schemas.microsoft.com/office/drawing/2014/main" id="{F0CF45F4-5FAF-1C90-3C31-F08B5D2CDBD7}"/>
                </a:ext>
              </a:extLst>
            </p:cNvPr>
            <p:cNvSpPr txBox="1"/>
            <p:nvPr/>
          </p:nvSpPr>
          <p:spPr>
            <a:xfrm>
              <a:off x="8759541" y="2275516"/>
              <a:ext cx="2829288" cy="369332"/>
            </a:xfrm>
            <a:prstGeom prst="rect">
              <a:avLst/>
            </a:prstGeom>
            <a:noFill/>
          </p:spPr>
          <p:txBody>
            <a:bodyPr wrap="square" rtlCol="0">
              <a:spAutoFit/>
            </a:bodyPr>
            <a:lstStyle/>
            <a:p>
              <a:r>
                <a:rPr kumimoji="1" lang="en-US" altLang="ko-Kore-KR" b="1">
                  <a:solidFill>
                    <a:srgbClr val="0070C0"/>
                  </a:solidFill>
                  <a:latin typeface="+mj-lt"/>
                </a:rPr>
                <a:t>Accommodation Plan</a:t>
              </a:r>
            </a:p>
          </p:txBody>
        </p:sp>
        <p:sp>
          <p:nvSpPr>
            <p:cNvPr id="46" name="TextBox 45">
              <a:extLst>
                <a:ext uri="{FF2B5EF4-FFF2-40B4-BE49-F238E27FC236}">
                  <a16:creationId xmlns:a16="http://schemas.microsoft.com/office/drawing/2014/main" id="{BDAF554A-4B0F-194B-DC75-6549FF5C201E}"/>
                </a:ext>
              </a:extLst>
            </p:cNvPr>
            <p:cNvSpPr txBox="1"/>
            <p:nvPr/>
          </p:nvSpPr>
          <p:spPr>
            <a:xfrm>
              <a:off x="8759541" y="2628035"/>
              <a:ext cx="2829288" cy="371384"/>
            </a:xfrm>
            <a:prstGeom prst="rect">
              <a:avLst/>
            </a:prstGeom>
            <a:noFill/>
          </p:spPr>
          <p:txBody>
            <a:bodyPr wrap="square" rtlCol="0">
              <a:spAutoFit/>
            </a:bodyPr>
            <a:lstStyle/>
            <a:p>
              <a:pPr>
                <a:lnSpc>
                  <a:spcPct val="109000"/>
                </a:lnSpc>
                <a:spcBef>
                  <a:spcPts val="600"/>
                </a:spcBef>
              </a:pPr>
              <a:r>
                <a:rPr kumimoji="1" lang="en-US" altLang="ko-Kore-KR"/>
                <a:t>Signed by student and DC</a:t>
              </a:r>
            </a:p>
          </p:txBody>
        </p:sp>
      </p:grpSp>
      <p:grpSp>
        <p:nvGrpSpPr>
          <p:cNvPr id="47" name="그룹 16">
            <a:extLst>
              <a:ext uri="{FF2B5EF4-FFF2-40B4-BE49-F238E27FC236}">
                <a16:creationId xmlns:a16="http://schemas.microsoft.com/office/drawing/2014/main" id="{294C32F4-8216-B0FB-986D-41E02F578E99}"/>
              </a:ext>
            </a:extLst>
          </p:cNvPr>
          <p:cNvGrpSpPr/>
          <p:nvPr/>
        </p:nvGrpSpPr>
        <p:grpSpPr>
          <a:xfrm>
            <a:off x="8487079" y="2016517"/>
            <a:ext cx="3355041" cy="1025845"/>
            <a:chOff x="8759541" y="2275516"/>
            <a:chExt cx="2829288" cy="1025845"/>
          </a:xfrm>
        </p:grpSpPr>
        <p:sp>
          <p:nvSpPr>
            <p:cNvPr id="48" name="TextBox 47">
              <a:extLst>
                <a:ext uri="{FF2B5EF4-FFF2-40B4-BE49-F238E27FC236}">
                  <a16:creationId xmlns:a16="http://schemas.microsoft.com/office/drawing/2014/main" id="{BF6ADFA4-D718-52FC-B914-B16503AD950A}"/>
                </a:ext>
              </a:extLst>
            </p:cNvPr>
            <p:cNvSpPr txBox="1"/>
            <p:nvPr/>
          </p:nvSpPr>
          <p:spPr>
            <a:xfrm>
              <a:off x="8759541" y="2275516"/>
              <a:ext cx="2829288" cy="369332"/>
            </a:xfrm>
            <a:prstGeom prst="rect">
              <a:avLst/>
            </a:prstGeom>
            <a:noFill/>
          </p:spPr>
          <p:txBody>
            <a:bodyPr wrap="square" rtlCol="0">
              <a:spAutoFit/>
            </a:bodyPr>
            <a:lstStyle/>
            <a:p>
              <a:r>
                <a:rPr kumimoji="1" lang="en-US" altLang="ko-Kore-KR" b="1">
                  <a:solidFill>
                    <a:srgbClr val="0070C0"/>
                  </a:solidFill>
                  <a:latin typeface="+mj-lt"/>
                </a:rPr>
                <a:t>CIS AP Notes tab</a:t>
              </a:r>
            </a:p>
          </p:txBody>
        </p:sp>
        <p:sp>
          <p:nvSpPr>
            <p:cNvPr id="49" name="TextBox 48">
              <a:extLst>
                <a:ext uri="{FF2B5EF4-FFF2-40B4-BE49-F238E27FC236}">
                  <a16:creationId xmlns:a16="http://schemas.microsoft.com/office/drawing/2014/main" id="{2E2C03C6-8590-B016-5A56-30D4CCDC12A1}"/>
                </a:ext>
              </a:extLst>
            </p:cNvPr>
            <p:cNvSpPr txBox="1"/>
            <p:nvPr/>
          </p:nvSpPr>
          <p:spPr>
            <a:xfrm>
              <a:off x="8759541" y="2628035"/>
              <a:ext cx="2829288" cy="673326"/>
            </a:xfrm>
            <a:prstGeom prst="rect">
              <a:avLst/>
            </a:prstGeom>
            <a:noFill/>
          </p:spPr>
          <p:txBody>
            <a:bodyPr wrap="square" rtlCol="0">
              <a:spAutoFit/>
            </a:bodyPr>
            <a:lstStyle/>
            <a:p>
              <a:pPr>
                <a:lnSpc>
                  <a:spcPct val="109000"/>
                </a:lnSpc>
                <a:spcBef>
                  <a:spcPts val="600"/>
                </a:spcBef>
              </a:pPr>
              <a:r>
                <a:rPr kumimoji="1" lang="en-US" altLang="ko-Kore-KR"/>
                <a:t>Printout of the AP Notes tab (added at separation)</a:t>
              </a:r>
            </a:p>
          </p:txBody>
        </p:sp>
      </p:grpSp>
      <p:grpSp>
        <p:nvGrpSpPr>
          <p:cNvPr id="50" name="그룹 16">
            <a:extLst>
              <a:ext uri="{FF2B5EF4-FFF2-40B4-BE49-F238E27FC236}">
                <a16:creationId xmlns:a16="http://schemas.microsoft.com/office/drawing/2014/main" id="{BC1E3D55-B65A-EA18-B1E5-B3F97BB9CA27}"/>
              </a:ext>
            </a:extLst>
          </p:cNvPr>
          <p:cNvGrpSpPr/>
          <p:nvPr/>
        </p:nvGrpSpPr>
        <p:grpSpPr>
          <a:xfrm>
            <a:off x="8472658" y="3507121"/>
            <a:ext cx="2935153" cy="715186"/>
            <a:chOff x="8759541" y="2275516"/>
            <a:chExt cx="2843258" cy="715186"/>
          </a:xfrm>
        </p:grpSpPr>
        <p:sp>
          <p:nvSpPr>
            <p:cNvPr id="51" name="TextBox 50">
              <a:extLst>
                <a:ext uri="{FF2B5EF4-FFF2-40B4-BE49-F238E27FC236}">
                  <a16:creationId xmlns:a16="http://schemas.microsoft.com/office/drawing/2014/main" id="{A7DC2308-BE6C-A8BD-9882-563C2C9D6E59}"/>
                </a:ext>
              </a:extLst>
            </p:cNvPr>
            <p:cNvSpPr txBox="1"/>
            <p:nvPr/>
          </p:nvSpPr>
          <p:spPr>
            <a:xfrm>
              <a:off x="8759541" y="2275516"/>
              <a:ext cx="2829288" cy="369332"/>
            </a:xfrm>
            <a:prstGeom prst="rect">
              <a:avLst/>
            </a:prstGeom>
            <a:noFill/>
          </p:spPr>
          <p:txBody>
            <a:bodyPr wrap="square" rtlCol="0">
              <a:spAutoFit/>
            </a:bodyPr>
            <a:lstStyle/>
            <a:p>
              <a:r>
                <a:rPr kumimoji="1" lang="en-US" altLang="ko-Kore-KR" b="1">
                  <a:solidFill>
                    <a:srgbClr val="646267"/>
                  </a:solidFill>
                  <a:latin typeface="+mj-lt"/>
                </a:rPr>
                <a:t>Referral Form </a:t>
              </a:r>
            </a:p>
          </p:txBody>
        </p:sp>
        <p:sp>
          <p:nvSpPr>
            <p:cNvPr id="52" name="TextBox 51">
              <a:extLst>
                <a:ext uri="{FF2B5EF4-FFF2-40B4-BE49-F238E27FC236}">
                  <a16:creationId xmlns:a16="http://schemas.microsoft.com/office/drawing/2014/main" id="{00FB52F0-279A-4176-80B8-1817A33CCBA6}"/>
                </a:ext>
              </a:extLst>
            </p:cNvPr>
            <p:cNvSpPr txBox="1"/>
            <p:nvPr/>
          </p:nvSpPr>
          <p:spPr>
            <a:xfrm>
              <a:off x="8773511" y="2619318"/>
              <a:ext cx="2829288" cy="371384"/>
            </a:xfrm>
            <a:prstGeom prst="rect">
              <a:avLst/>
            </a:prstGeom>
            <a:noFill/>
          </p:spPr>
          <p:txBody>
            <a:bodyPr wrap="square" rtlCol="0">
              <a:spAutoFit/>
            </a:bodyPr>
            <a:lstStyle/>
            <a:p>
              <a:pPr>
                <a:lnSpc>
                  <a:spcPct val="109000"/>
                </a:lnSpc>
                <a:spcBef>
                  <a:spcPts val="600"/>
                </a:spcBef>
              </a:pPr>
              <a:r>
                <a:rPr kumimoji="1" lang="en-US" altLang="ko-Kore-KR"/>
                <a:t>If applicable</a:t>
              </a:r>
            </a:p>
          </p:txBody>
        </p:sp>
      </p:grpSp>
      <p:grpSp>
        <p:nvGrpSpPr>
          <p:cNvPr id="53" name="그룹 16">
            <a:extLst>
              <a:ext uri="{FF2B5EF4-FFF2-40B4-BE49-F238E27FC236}">
                <a16:creationId xmlns:a16="http://schemas.microsoft.com/office/drawing/2014/main" id="{CF57923A-1F44-AEE9-BE7D-8B30F64BBA7B}"/>
              </a:ext>
            </a:extLst>
          </p:cNvPr>
          <p:cNvGrpSpPr/>
          <p:nvPr/>
        </p:nvGrpSpPr>
        <p:grpSpPr>
          <a:xfrm>
            <a:off x="8487079" y="4685014"/>
            <a:ext cx="3355041" cy="1629728"/>
            <a:chOff x="8759541" y="2275516"/>
            <a:chExt cx="2829288" cy="1629728"/>
          </a:xfrm>
        </p:grpSpPr>
        <p:sp>
          <p:nvSpPr>
            <p:cNvPr id="54" name="TextBox 53">
              <a:extLst>
                <a:ext uri="{FF2B5EF4-FFF2-40B4-BE49-F238E27FC236}">
                  <a16:creationId xmlns:a16="http://schemas.microsoft.com/office/drawing/2014/main" id="{9D4BE43A-6803-0212-3FB6-0F48F49953E5}"/>
                </a:ext>
              </a:extLst>
            </p:cNvPr>
            <p:cNvSpPr txBox="1"/>
            <p:nvPr/>
          </p:nvSpPr>
          <p:spPr>
            <a:xfrm>
              <a:off x="8759541" y="2275516"/>
              <a:ext cx="2829288" cy="369332"/>
            </a:xfrm>
            <a:prstGeom prst="rect">
              <a:avLst/>
            </a:prstGeom>
            <a:noFill/>
          </p:spPr>
          <p:txBody>
            <a:bodyPr wrap="square" rtlCol="0">
              <a:spAutoFit/>
            </a:bodyPr>
            <a:lstStyle/>
            <a:p>
              <a:r>
                <a:rPr kumimoji="1" lang="en-US" altLang="ko-Kore-KR" b="1">
                  <a:solidFill>
                    <a:srgbClr val="646267"/>
                  </a:solidFill>
                  <a:latin typeface="+mj-lt"/>
                </a:rPr>
                <a:t>May contain:</a:t>
              </a:r>
            </a:p>
          </p:txBody>
        </p:sp>
        <p:sp>
          <p:nvSpPr>
            <p:cNvPr id="55" name="TextBox 54">
              <a:extLst>
                <a:ext uri="{FF2B5EF4-FFF2-40B4-BE49-F238E27FC236}">
                  <a16:creationId xmlns:a16="http://schemas.microsoft.com/office/drawing/2014/main" id="{0600A0BF-C6C7-036C-7FD3-4D299404AE2C}"/>
                </a:ext>
              </a:extLst>
            </p:cNvPr>
            <p:cNvSpPr txBox="1"/>
            <p:nvPr/>
          </p:nvSpPr>
          <p:spPr>
            <a:xfrm>
              <a:off x="8759541" y="2628035"/>
              <a:ext cx="2829288" cy="1277209"/>
            </a:xfrm>
            <a:prstGeom prst="rect">
              <a:avLst/>
            </a:prstGeom>
            <a:noFill/>
          </p:spPr>
          <p:txBody>
            <a:bodyPr wrap="square" rtlCol="0">
              <a:spAutoFit/>
            </a:bodyPr>
            <a:lstStyle/>
            <a:p>
              <a:pPr>
                <a:lnSpc>
                  <a:spcPct val="109000"/>
                </a:lnSpc>
                <a:spcBef>
                  <a:spcPts val="600"/>
                </a:spcBef>
              </a:pPr>
              <a:r>
                <a:rPr lang="en-US" sz="1800" b="0" i="0" u="none" strike="noStrike" baseline="0">
                  <a:solidFill>
                    <a:srgbClr val="000000"/>
                  </a:solidFill>
                </a:rPr>
                <a:t>Accommodation Monitoring Forms (optional, </a:t>
              </a:r>
              <a:r>
                <a:rPr lang="en-US" sz="1800" b="1" i="0" u="none" strike="noStrike" baseline="0">
                  <a:solidFill>
                    <a:srgbClr val="000000"/>
                  </a:solidFill>
                </a:rPr>
                <a:t>monitoring must be documented </a:t>
              </a:r>
              <a:r>
                <a:rPr lang="en-US" sz="1800" b="0" i="0" u="none" strike="noStrike" baseline="0">
                  <a:solidFill>
                    <a:srgbClr val="000000"/>
                  </a:solidFill>
                </a:rPr>
                <a:t>in CIS Accommodation Notes tab) </a:t>
              </a:r>
            </a:p>
          </p:txBody>
        </p:sp>
      </p:grpSp>
      <p:sp>
        <p:nvSpPr>
          <p:cNvPr id="2" name="Slide Number Placeholder 5">
            <a:extLst>
              <a:ext uri="{FF2B5EF4-FFF2-40B4-BE49-F238E27FC236}">
                <a16:creationId xmlns:a16="http://schemas.microsoft.com/office/drawing/2014/main" id="{DC2E6007-06DE-ABAA-6783-271523A002CE}"/>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28</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344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타원 40">
            <a:extLst>
              <a:ext uri="{FF2B5EF4-FFF2-40B4-BE49-F238E27FC236}">
                <a16:creationId xmlns:a16="http://schemas.microsoft.com/office/drawing/2014/main" id="{F6817A52-42A9-321B-26CB-5FAE3F1AEC4C}"/>
              </a:ext>
            </a:extLst>
          </p:cNvPr>
          <p:cNvSpPr/>
          <p:nvPr/>
        </p:nvSpPr>
        <p:spPr>
          <a:xfrm>
            <a:off x="4251890" y="2046711"/>
            <a:ext cx="3688220" cy="3688220"/>
          </a:xfrm>
          <a:prstGeom prst="ellips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ko-Kore-KR" altLang="en-US"/>
          </a:p>
        </p:txBody>
      </p:sp>
      <p:sp>
        <p:nvSpPr>
          <p:cNvPr id="3" name="TextBox 2">
            <a:extLst>
              <a:ext uri="{FF2B5EF4-FFF2-40B4-BE49-F238E27FC236}">
                <a16:creationId xmlns:a16="http://schemas.microsoft.com/office/drawing/2014/main" id="{FC915EB9-1828-BF9A-2380-5CFDB838BCA7}"/>
              </a:ext>
            </a:extLst>
          </p:cNvPr>
          <p:cNvSpPr txBox="1"/>
          <p:nvPr/>
        </p:nvSpPr>
        <p:spPr>
          <a:xfrm>
            <a:off x="565529" y="817102"/>
            <a:ext cx="10827860" cy="646331"/>
          </a:xfrm>
          <a:prstGeom prst="rect">
            <a:avLst/>
          </a:prstGeom>
          <a:noFill/>
        </p:spPr>
        <p:txBody>
          <a:bodyPr wrap="square" rtlCol="0">
            <a:spAutoFit/>
          </a:bodyPr>
          <a:lstStyle/>
          <a:p>
            <a:r>
              <a:rPr kumimoji="1" lang="en-US" altLang="ko-Kore-KR" sz="3600" b="1">
                <a:solidFill>
                  <a:srgbClr val="32669A"/>
                </a:solidFill>
                <a:latin typeface="+mj-lt"/>
              </a:rPr>
              <a:t>Disability No Accommodation Files (DNAFs)</a:t>
            </a:r>
          </a:p>
        </p:txBody>
      </p:sp>
      <p:sp>
        <p:nvSpPr>
          <p:cNvPr id="9" name="타원 8">
            <a:extLst>
              <a:ext uri="{FF2B5EF4-FFF2-40B4-BE49-F238E27FC236}">
                <a16:creationId xmlns:a16="http://schemas.microsoft.com/office/drawing/2014/main" id="{15C85239-9C6C-E1D4-06CE-46B2DDF77B24}"/>
              </a:ext>
            </a:extLst>
          </p:cNvPr>
          <p:cNvSpPr/>
          <p:nvPr/>
        </p:nvSpPr>
        <p:spPr>
          <a:xfrm>
            <a:off x="7574325" y="3446598"/>
            <a:ext cx="888447" cy="8884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02</a:t>
            </a:r>
          </a:p>
        </p:txBody>
      </p:sp>
      <p:sp>
        <p:nvSpPr>
          <p:cNvPr id="8" name="타원 7">
            <a:extLst>
              <a:ext uri="{FF2B5EF4-FFF2-40B4-BE49-F238E27FC236}">
                <a16:creationId xmlns:a16="http://schemas.microsoft.com/office/drawing/2014/main" id="{3A16EE95-FC28-15E1-0A82-40C6593AF68F}"/>
              </a:ext>
            </a:extLst>
          </p:cNvPr>
          <p:cNvSpPr/>
          <p:nvPr/>
        </p:nvSpPr>
        <p:spPr>
          <a:xfrm>
            <a:off x="3729228" y="3446598"/>
            <a:ext cx="888447" cy="8884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ore-KR" b="1">
                <a:solidFill>
                  <a:schemeClr val="bg1"/>
                </a:solidFill>
                <a:latin typeface="+mj-lt"/>
              </a:rPr>
              <a:t>01</a:t>
            </a:r>
          </a:p>
        </p:txBody>
      </p:sp>
      <p:sp>
        <p:nvSpPr>
          <p:cNvPr id="12" name="타원 11">
            <a:extLst>
              <a:ext uri="{FF2B5EF4-FFF2-40B4-BE49-F238E27FC236}">
                <a16:creationId xmlns:a16="http://schemas.microsoft.com/office/drawing/2014/main" id="{5450957B-744C-5D6C-9C48-E68B611B7E68}"/>
              </a:ext>
            </a:extLst>
          </p:cNvPr>
          <p:cNvSpPr/>
          <p:nvPr/>
        </p:nvSpPr>
        <p:spPr>
          <a:xfrm>
            <a:off x="4990524" y="2735019"/>
            <a:ext cx="2211100" cy="2211098"/>
          </a:xfrm>
          <a:prstGeom prst="ellipse">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2400"/>
          </a:p>
        </p:txBody>
      </p:sp>
      <p:grpSp>
        <p:nvGrpSpPr>
          <p:cNvPr id="17" name="그룹 16">
            <a:extLst>
              <a:ext uri="{FF2B5EF4-FFF2-40B4-BE49-F238E27FC236}">
                <a16:creationId xmlns:a16="http://schemas.microsoft.com/office/drawing/2014/main" id="{28792F9F-A433-EFD1-DAA9-A7F4D118D326}"/>
              </a:ext>
            </a:extLst>
          </p:cNvPr>
          <p:cNvGrpSpPr/>
          <p:nvPr/>
        </p:nvGrpSpPr>
        <p:grpSpPr>
          <a:xfrm>
            <a:off x="411462" y="3176675"/>
            <a:ext cx="3355042" cy="1327786"/>
            <a:chOff x="8759541" y="2275516"/>
            <a:chExt cx="2829289" cy="1327786"/>
          </a:xfrm>
        </p:grpSpPr>
        <p:sp>
          <p:nvSpPr>
            <p:cNvPr id="15" name="TextBox 14">
              <a:extLst>
                <a:ext uri="{FF2B5EF4-FFF2-40B4-BE49-F238E27FC236}">
                  <a16:creationId xmlns:a16="http://schemas.microsoft.com/office/drawing/2014/main" id="{391375F4-0A2D-A4CA-F972-3441EA7E25F4}"/>
                </a:ext>
              </a:extLst>
            </p:cNvPr>
            <p:cNvSpPr txBox="1"/>
            <p:nvPr/>
          </p:nvSpPr>
          <p:spPr>
            <a:xfrm>
              <a:off x="8759541" y="2275516"/>
              <a:ext cx="2829288" cy="646331"/>
            </a:xfrm>
            <a:prstGeom prst="rect">
              <a:avLst/>
            </a:prstGeom>
            <a:noFill/>
          </p:spPr>
          <p:txBody>
            <a:bodyPr wrap="square" rtlCol="0">
              <a:spAutoFit/>
            </a:bodyPr>
            <a:lstStyle/>
            <a:p>
              <a:r>
                <a:rPr kumimoji="1" lang="en-US" altLang="ko-Kore-KR" b="1">
                  <a:solidFill>
                    <a:srgbClr val="0070C0"/>
                  </a:solidFill>
                  <a:latin typeface="+mj-lt"/>
                </a:rPr>
                <a:t>Documentation of Disability</a:t>
              </a:r>
            </a:p>
          </p:txBody>
        </p:sp>
        <p:sp>
          <p:nvSpPr>
            <p:cNvPr id="16" name="TextBox 15">
              <a:extLst>
                <a:ext uri="{FF2B5EF4-FFF2-40B4-BE49-F238E27FC236}">
                  <a16:creationId xmlns:a16="http://schemas.microsoft.com/office/drawing/2014/main" id="{3D0883EA-F0C3-84A7-2F99-A2BDA5B4C487}"/>
                </a:ext>
              </a:extLst>
            </p:cNvPr>
            <p:cNvSpPr txBox="1"/>
            <p:nvPr/>
          </p:nvSpPr>
          <p:spPr>
            <a:xfrm>
              <a:off x="8759542" y="2628035"/>
              <a:ext cx="2829288" cy="975267"/>
            </a:xfrm>
            <a:prstGeom prst="rect">
              <a:avLst/>
            </a:prstGeom>
            <a:noFill/>
          </p:spPr>
          <p:txBody>
            <a:bodyPr wrap="square" rtlCol="0">
              <a:spAutoFit/>
            </a:bodyPr>
            <a:lstStyle/>
            <a:p>
              <a:pPr>
                <a:lnSpc>
                  <a:spcPct val="109000"/>
                </a:lnSpc>
                <a:spcBef>
                  <a:spcPts val="600"/>
                </a:spcBef>
              </a:pPr>
              <a:r>
                <a:rPr kumimoji="1" lang="en-US" altLang="ko-Kore-KR"/>
                <a:t>Medical Records must remain in SHR with note in AF stating documentation is in SHR.</a:t>
              </a:r>
            </a:p>
          </p:txBody>
        </p:sp>
      </p:grpSp>
      <p:pic>
        <p:nvPicPr>
          <p:cNvPr id="14" name="Graphic 13" descr="Open folder outline">
            <a:extLst>
              <a:ext uri="{FF2B5EF4-FFF2-40B4-BE49-F238E27FC236}">
                <a16:creationId xmlns:a16="http://schemas.microsoft.com/office/drawing/2014/main" id="{B124DF7B-B447-828F-CEAD-764039EEF27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464547" y="3135872"/>
            <a:ext cx="1332272" cy="1332272"/>
          </a:xfrm>
          <a:prstGeom prst="rect">
            <a:avLst/>
          </a:prstGeom>
        </p:spPr>
      </p:pic>
      <p:grpSp>
        <p:nvGrpSpPr>
          <p:cNvPr id="47" name="그룹 16">
            <a:extLst>
              <a:ext uri="{FF2B5EF4-FFF2-40B4-BE49-F238E27FC236}">
                <a16:creationId xmlns:a16="http://schemas.microsoft.com/office/drawing/2014/main" id="{294C32F4-8216-B0FB-986D-41E02F578E99}"/>
              </a:ext>
            </a:extLst>
          </p:cNvPr>
          <p:cNvGrpSpPr/>
          <p:nvPr/>
        </p:nvGrpSpPr>
        <p:grpSpPr>
          <a:xfrm>
            <a:off x="8678744" y="2130752"/>
            <a:ext cx="2955792" cy="3266115"/>
            <a:chOff x="8759541" y="2275516"/>
            <a:chExt cx="2829288" cy="2530522"/>
          </a:xfrm>
        </p:grpSpPr>
        <p:sp>
          <p:nvSpPr>
            <p:cNvPr id="48" name="TextBox 47">
              <a:extLst>
                <a:ext uri="{FF2B5EF4-FFF2-40B4-BE49-F238E27FC236}">
                  <a16:creationId xmlns:a16="http://schemas.microsoft.com/office/drawing/2014/main" id="{BF6ADFA4-D718-52FC-B914-B16503AD950A}"/>
                </a:ext>
              </a:extLst>
            </p:cNvPr>
            <p:cNvSpPr txBox="1"/>
            <p:nvPr/>
          </p:nvSpPr>
          <p:spPr>
            <a:xfrm>
              <a:off x="8759541" y="2275516"/>
              <a:ext cx="2829288" cy="646331"/>
            </a:xfrm>
            <a:prstGeom prst="rect">
              <a:avLst/>
            </a:prstGeom>
            <a:noFill/>
          </p:spPr>
          <p:txBody>
            <a:bodyPr wrap="square" rtlCol="0">
              <a:spAutoFit/>
            </a:bodyPr>
            <a:lstStyle/>
            <a:p>
              <a:r>
                <a:rPr kumimoji="1" lang="en-US" altLang="ko-Kore-KR" b="1">
                  <a:solidFill>
                    <a:srgbClr val="0070C0"/>
                  </a:solidFill>
                  <a:latin typeface="+mj-lt"/>
                </a:rPr>
                <a:t>RA/RM/AAS Request and DCC Form</a:t>
              </a:r>
            </a:p>
          </p:txBody>
        </p:sp>
        <p:sp>
          <p:nvSpPr>
            <p:cNvPr id="49" name="TextBox 48">
              <a:extLst>
                <a:ext uri="{FF2B5EF4-FFF2-40B4-BE49-F238E27FC236}">
                  <a16:creationId xmlns:a16="http://schemas.microsoft.com/office/drawing/2014/main" id="{2E2C03C6-8590-B016-5A56-30D4CCDC12A1}"/>
                </a:ext>
              </a:extLst>
            </p:cNvPr>
            <p:cNvSpPr txBox="1"/>
            <p:nvPr/>
          </p:nvSpPr>
          <p:spPr>
            <a:xfrm>
              <a:off x="8759541" y="2880727"/>
              <a:ext cx="2829288" cy="1925311"/>
            </a:xfrm>
            <a:prstGeom prst="rect">
              <a:avLst/>
            </a:prstGeom>
            <a:noFill/>
          </p:spPr>
          <p:txBody>
            <a:bodyPr wrap="square" rtlCol="0">
              <a:spAutoFit/>
            </a:bodyPr>
            <a:lstStyle/>
            <a:p>
              <a:pPr>
                <a:lnSpc>
                  <a:spcPct val="109000"/>
                </a:lnSpc>
                <a:spcBef>
                  <a:spcPts val="600"/>
                </a:spcBef>
              </a:pPr>
              <a:r>
                <a:rPr kumimoji="1" lang="en-US" altLang="ko-Kore-KR"/>
                <a:t>Completion of the form appropriately serves as documentation of contact with the applicant; however, DCs can store additional notes documenting contact in the DNAF.</a:t>
              </a:r>
            </a:p>
          </p:txBody>
        </p:sp>
      </p:grpSp>
      <p:sp>
        <p:nvSpPr>
          <p:cNvPr id="2" name="Slide Number Placeholder 5">
            <a:extLst>
              <a:ext uri="{FF2B5EF4-FFF2-40B4-BE49-F238E27FC236}">
                <a16:creationId xmlns:a16="http://schemas.microsoft.com/office/drawing/2014/main" id="{4E53BC60-9534-CE43-5EF7-2E9FBC415602}"/>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29</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982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52C44A-8964-0106-8962-E999DC73158C}"/>
              </a:ext>
            </a:extLst>
          </p:cNvPr>
          <p:cNvSpPr/>
          <p:nvPr/>
        </p:nvSpPr>
        <p:spPr>
          <a:xfrm>
            <a:off x="0" y="0"/>
            <a:ext cx="12192000" cy="3078127"/>
          </a:xfrm>
          <a:prstGeom prst="rect">
            <a:avLst/>
          </a:prstGeom>
          <a:solidFill>
            <a:srgbClr val="3266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24857" y="754234"/>
            <a:ext cx="9942286" cy="1569660"/>
          </a:xfrm>
          <a:prstGeom prst="rect">
            <a:avLst/>
          </a:prstGeom>
          <a:noFill/>
        </p:spPr>
        <p:txBody>
          <a:bodyPr wrap="square" rtlCol="0">
            <a:spAutoFit/>
          </a:bodyPr>
          <a:lstStyle/>
          <a:p>
            <a:pPr algn="ctr"/>
            <a:r>
              <a:rPr lang="en-US" altLang="ko-KR" sz="4800">
                <a:solidFill>
                  <a:schemeClr val="bg1"/>
                </a:solidFill>
                <a:latin typeface="+mj-lt"/>
                <a:cs typeface="Calibri" panose="020F0502020204030204" pitchFamily="34" charset="0"/>
              </a:rPr>
              <a:t>Disability Accommodation Process (DAP)</a:t>
            </a:r>
            <a:endParaRPr lang="ko-KR" altLang="en-US" sz="4800">
              <a:solidFill>
                <a:schemeClr val="bg1"/>
              </a:solidFill>
              <a:latin typeface="+mj-lt"/>
              <a:cs typeface="Calibri" panose="020F0502020204030204" pitchFamily="34" charset="0"/>
            </a:endParaRPr>
          </a:p>
        </p:txBody>
      </p:sp>
      <p:sp>
        <p:nvSpPr>
          <p:cNvPr id="2" name="Slide Number Placeholder 5">
            <a:extLst>
              <a:ext uri="{FF2B5EF4-FFF2-40B4-BE49-F238E27FC236}">
                <a16:creationId xmlns:a16="http://schemas.microsoft.com/office/drawing/2014/main" id="{CD4C516E-DBBB-1F42-EA07-889415419F6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a:t>
            </a:fld>
            <a:endParaRPr lang="en-US" sz="1200">
              <a:latin typeface="Arial" panose="020B0604020202020204" pitchFamily="34" charset="0"/>
              <a:cs typeface="Arial" panose="020B0604020202020204" pitchFamily="34" charset="0"/>
            </a:endParaRPr>
          </a:p>
        </p:txBody>
      </p:sp>
      <p:pic>
        <p:nvPicPr>
          <p:cNvPr id="9" name="Picture Placeholder 8" descr="A picture containing text&#10;&#10;Description automatically generated">
            <a:extLst>
              <a:ext uri="{FF2B5EF4-FFF2-40B4-BE49-F238E27FC236}">
                <a16:creationId xmlns:a16="http://schemas.microsoft.com/office/drawing/2014/main" id="{679EB5B4-5314-A3E5-170B-A1383409466D}"/>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0" y="3078163"/>
            <a:ext cx="12192000" cy="3779837"/>
          </a:xfrm>
        </p:spPr>
      </p:pic>
      <p:sp>
        <p:nvSpPr>
          <p:cNvPr id="3" name="Slide Number Placeholder 5">
            <a:extLst>
              <a:ext uri="{FF2B5EF4-FFF2-40B4-BE49-F238E27FC236}">
                <a16:creationId xmlns:a16="http://schemas.microsoft.com/office/drawing/2014/main" id="{C6C908C6-4F98-3013-70D5-64ACA49F2C22}"/>
              </a:ext>
            </a:extLst>
          </p:cNvPr>
          <p:cNvSpPr txBox="1">
            <a:spLocks/>
          </p:cNvSpPr>
          <p:nvPr/>
        </p:nvSpPr>
        <p:spPr>
          <a:xfrm>
            <a:off x="8763000" y="65087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68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15A0A414-A91C-2049-A44E-789B6280989B}"/>
              </a:ext>
            </a:extLst>
          </p:cNvPr>
          <p:cNvSpPr/>
          <p:nvPr/>
        </p:nvSpPr>
        <p:spPr>
          <a:xfrm>
            <a:off x="974449" y="1362076"/>
            <a:ext cx="4837231" cy="477129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1" name="직사각형 10">
            <a:extLst>
              <a:ext uri="{FF2B5EF4-FFF2-40B4-BE49-F238E27FC236}">
                <a16:creationId xmlns:a16="http://schemas.microsoft.com/office/drawing/2014/main" id="{E4D57D09-CEC2-BB4E-A31A-06F2CDD35D34}"/>
              </a:ext>
            </a:extLst>
          </p:cNvPr>
          <p:cNvSpPr/>
          <p:nvPr/>
        </p:nvSpPr>
        <p:spPr>
          <a:xfrm>
            <a:off x="6370793" y="1362076"/>
            <a:ext cx="4837231" cy="476920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22" name="TextBox 21">
            <a:extLst>
              <a:ext uri="{FF2B5EF4-FFF2-40B4-BE49-F238E27FC236}">
                <a16:creationId xmlns:a16="http://schemas.microsoft.com/office/drawing/2014/main" id="{F6922DD4-E169-0000-0F19-CA1BEE2EB0D5}"/>
              </a:ext>
            </a:extLst>
          </p:cNvPr>
          <p:cNvSpPr txBox="1"/>
          <p:nvPr/>
        </p:nvSpPr>
        <p:spPr>
          <a:xfrm>
            <a:off x="930487" y="3003677"/>
            <a:ext cx="4881193" cy="2569101"/>
          </a:xfrm>
          <a:prstGeom prst="rect">
            <a:avLst/>
          </a:prstGeom>
          <a:noFill/>
          <a:ln>
            <a:noFill/>
          </a:ln>
        </p:spPr>
        <p:txBody>
          <a:bodyPr wrap="square" rtlCol="0">
            <a:spAutoFit/>
          </a:bodyPr>
          <a:lstStyle/>
          <a:p>
            <a:pPr marL="342900" indent="-342900">
              <a:lnSpc>
                <a:spcPct val="109000"/>
              </a:lnSpc>
              <a:spcBef>
                <a:spcPts val="1200"/>
              </a:spcBef>
              <a:buClr>
                <a:srgbClr val="32669A"/>
              </a:buClr>
              <a:buFont typeface="Wingdings" panose="05000000000000000000" pitchFamily="2" charset="2"/>
              <a:buChar char="§"/>
            </a:pPr>
            <a:r>
              <a:rPr kumimoji="1" lang="en-US" altLang="ko-KR" sz="2000">
                <a:latin typeface="+mj-lt"/>
              </a:rPr>
              <a:t>Each student who has one or more conditions entered into disability data must have a corresponding disability accommodation file (a SINGLE file).  </a:t>
            </a:r>
          </a:p>
          <a:p>
            <a:pPr marL="342900" indent="-342900">
              <a:lnSpc>
                <a:spcPct val="109000"/>
              </a:lnSpc>
              <a:spcBef>
                <a:spcPts val="1200"/>
              </a:spcBef>
              <a:buClr>
                <a:srgbClr val="32669A"/>
              </a:buClr>
              <a:buFont typeface="Wingdings" panose="05000000000000000000" pitchFamily="2" charset="2"/>
              <a:buChar char="§"/>
            </a:pPr>
            <a:r>
              <a:rPr kumimoji="1" lang="en-US" altLang="ko-KR" sz="2000">
                <a:latin typeface="+mj-lt"/>
              </a:rPr>
              <a:t>The file is either going to be a Disability, No Accommodation File (DNAF) or an Accommodation File (AF)</a:t>
            </a:r>
            <a:endParaRPr kumimoji="1" lang="ko-KR" altLang="en-US" sz="2000">
              <a:latin typeface="+mj-lt"/>
            </a:endParaRPr>
          </a:p>
        </p:txBody>
      </p:sp>
      <p:sp>
        <p:nvSpPr>
          <p:cNvPr id="12" name="TextBox 11">
            <a:extLst>
              <a:ext uri="{FF2B5EF4-FFF2-40B4-BE49-F238E27FC236}">
                <a16:creationId xmlns:a16="http://schemas.microsoft.com/office/drawing/2014/main" id="{3C5C700E-D439-D24C-AA8E-D45C7C9F804C}"/>
              </a:ext>
            </a:extLst>
          </p:cNvPr>
          <p:cNvSpPr txBox="1"/>
          <p:nvPr/>
        </p:nvSpPr>
        <p:spPr>
          <a:xfrm>
            <a:off x="6370792" y="3003677"/>
            <a:ext cx="4488775" cy="2079737"/>
          </a:xfrm>
          <a:prstGeom prst="rect">
            <a:avLst/>
          </a:prstGeom>
          <a:noFill/>
          <a:ln>
            <a:noFill/>
          </a:ln>
        </p:spPr>
        <p:txBody>
          <a:bodyPr wrap="square" rtlCol="0">
            <a:spAutoFit/>
          </a:bodyPr>
          <a:lstStyle/>
          <a:p>
            <a:pPr>
              <a:lnSpc>
                <a:spcPct val="109000"/>
              </a:lnSpc>
              <a:spcBef>
                <a:spcPts val="600"/>
              </a:spcBef>
            </a:pPr>
            <a:r>
              <a:rPr kumimoji="1" lang="en-US" altLang="ko-KR" sz="2000" dirty="0">
                <a:latin typeface="+mj-lt"/>
              </a:rPr>
              <a:t>Disability Accommodation Files need to be stored separate from all other student records and stored securely (i.e., separate drawer, file cabinet, or storage room, or on a separate server).</a:t>
            </a:r>
          </a:p>
        </p:txBody>
      </p:sp>
      <p:sp>
        <p:nvSpPr>
          <p:cNvPr id="2" name="TextBox 1">
            <a:extLst>
              <a:ext uri="{FF2B5EF4-FFF2-40B4-BE49-F238E27FC236}">
                <a16:creationId xmlns:a16="http://schemas.microsoft.com/office/drawing/2014/main" id="{E90179BB-16C1-BADB-ACB8-924B0E9D01A2}"/>
              </a:ext>
            </a:extLst>
          </p:cNvPr>
          <p:cNvSpPr txBox="1"/>
          <p:nvPr/>
        </p:nvSpPr>
        <p:spPr>
          <a:xfrm>
            <a:off x="930487" y="534197"/>
            <a:ext cx="11261513" cy="646331"/>
          </a:xfrm>
          <a:prstGeom prst="rect">
            <a:avLst/>
          </a:prstGeom>
          <a:noFill/>
        </p:spPr>
        <p:txBody>
          <a:bodyPr wrap="square" rtlCol="0">
            <a:spAutoFit/>
          </a:bodyPr>
          <a:lstStyle/>
          <a:p>
            <a:r>
              <a:rPr kumimoji="1" lang="en-US" altLang="ko-Kore-KR" sz="3600" b="1">
                <a:solidFill>
                  <a:srgbClr val="32669A"/>
                </a:solidFill>
                <a:latin typeface="+mj-lt"/>
              </a:rPr>
              <a:t>Storing Disability AFs and DNAFs</a:t>
            </a:r>
          </a:p>
        </p:txBody>
      </p:sp>
      <p:pic>
        <p:nvPicPr>
          <p:cNvPr id="20" name="Picture Placeholder 19" descr="Office clerk searching for files">
            <a:extLst>
              <a:ext uri="{FF2B5EF4-FFF2-40B4-BE49-F238E27FC236}">
                <a16:creationId xmlns:a16="http://schemas.microsoft.com/office/drawing/2014/main" id="{53B3A114-4F37-40BE-B4F5-DA903D193114}"/>
              </a:ext>
            </a:extLst>
          </p:cNvPr>
          <p:cNvPicPr>
            <a:picLocks noGrp="1" noChangeAspect="1"/>
          </p:cNvPicPr>
          <p:nvPr>
            <p:ph type="pic" sz="quarter" idx="27"/>
          </p:nvPr>
        </p:nvPicPr>
        <p:blipFill>
          <a:blip r:embed="rId3" cstate="screen">
            <a:extLst>
              <a:ext uri="{28A0092B-C50C-407E-A947-70E740481C1C}">
                <a14:useLocalDpi xmlns:a14="http://schemas.microsoft.com/office/drawing/2010/main" val="0"/>
              </a:ext>
            </a:extLst>
          </a:blip>
          <a:srcRect/>
          <a:stretch>
            <a:fillRect/>
          </a:stretch>
        </p:blipFill>
        <p:spPr/>
      </p:pic>
      <p:pic>
        <p:nvPicPr>
          <p:cNvPr id="16" name="Picture Placeholder 15" descr="A picture containing text, keyboard&#10;&#10;Description automatically generated">
            <a:extLst>
              <a:ext uri="{FF2B5EF4-FFF2-40B4-BE49-F238E27FC236}">
                <a16:creationId xmlns:a16="http://schemas.microsoft.com/office/drawing/2014/main" id="{425B45F6-D4CC-2915-1EDD-C0CBBE061E03}"/>
              </a:ext>
            </a:extLst>
          </p:cNvPr>
          <p:cNvPicPr>
            <a:picLocks noGrp="1" noChangeAspect="1"/>
          </p:cNvPicPr>
          <p:nvPr>
            <p:ph type="pic" sz="quarter" idx="26"/>
          </p:nvPr>
        </p:nvPicPr>
        <p:blipFill>
          <a:blip r:embed="rId4" cstate="screen">
            <a:extLst>
              <a:ext uri="{28A0092B-C50C-407E-A947-70E740481C1C}">
                <a14:useLocalDpi xmlns:a14="http://schemas.microsoft.com/office/drawing/2010/main" val="0"/>
              </a:ext>
            </a:extLst>
          </a:blip>
          <a:srcRect/>
          <a:stretch>
            <a:fillRect/>
          </a:stretch>
        </p:blipFill>
        <p:spPr/>
      </p:pic>
      <p:sp>
        <p:nvSpPr>
          <p:cNvPr id="3" name="Slide Number Placeholder 5">
            <a:extLst>
              <a:ext uri="{FF2B5EF4-FFF2-40B4-BE49-F238E27FC236}">
                <a16:creationId xmlns:a16="http://schemas.microsoft.com/office/drawing/2014/main" id="{F59E1997-1A72-B54E-0ED3-996D72241915}"/>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30</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4922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1760754"/>
            <a:ext cx="3281866" cy="115216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When a student discloses a disability and may want DA</a:t>
            </a: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3014811" y="129557"/>
            <a:ext cx="6896439" cy="1446550"/>
          </a:xfrm>
          <a:prstGeom prst="rect">
            <a:avLst/>
          </a:prstGeom>
          <a:noFill/>
        </p:spPr>
        <p:txBody>
          <a:bodyPr wrap="none" rtlCol="0">
            <a:spAutoFit/>
          </a:bodyPr>
          <a:lstStyle/>
          <a:p>
            <a:pPr algn="ctr"/>
            <a:r>
              <a:rPr lang="en-US" sz="4400" b="1">
                <a:solidFill>
                  <a:srgbClr val="32669A"/>
                </a:solidFill>
                <a:latin typeface="+mj-lt"/>
              </a:rPr>
              <a:t>Initiating a Disability/</a:t>
            </a:r>
          </a:p>
          <a:p>
            <a:pPr algn="ctr"/>
            <a:r>
              <a:rPr lang="en-US" sz="4400" b="1">
                <a:solidFill>
                  <a:srgbClr val="32669A"/>
                </a:solidFill>
                <a:latin typeface="+mj-lt"/>
              </a:rPr>
              <a:t>Accommodation Referral</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65619" y="3159099"/>
            <a:ext cx="3678405" cy="142820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Staff suspects a student may have a disability that is impacting their success in the program </a:t>
            </a:r>
            <a:endParaRPr lang="en-US" sz="16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65619" y="4769334"/>
            <a:ext cx="3492190" cy="143895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US" sz="2000">
                <a:latin typeface="+mn-lt"/>
              </a:rPr>
              <a:t>All documentation related to the referral/feedback must be stored in the student’s AF or in the SHR if no AF exists. </a:t>
            </a:r>
          </a:p>
        </p:txBody>
      </p:sp>
      <p:sp>
        <p:nvSpPr>
          <p:cNvPr id="7" name="TextBox 6">
            <a:extLst>
              <a:ext uri="{FF2B5EF4-FFF2-40B4-BE49-F238E27FC236}">
                <a16:creationId xmlns:a16="http://schemas.microsoft.com/office/drawing/2014/main" id="{F663C21E-E616-FA0F-0E0B-0EDB4FD8A885}"/>
              </a:ext>
            </a:extLst>
          </p:cNvPr>
          <p:cNvSpPr txBox="1"/>
          <p:nvPr/>
        </p:nvSpPr>
        <p:spPr>
          <a:xfrm>
            <a:off x="2795845" y="2690491"/>
            <a:ext cx="3074830" cy="2477025"/>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A written referral/feedback system must be established to document a referral to the DCs.</a:t>
            </a:r>
          </a:p>
        </p:txBody>
      </p:sp>
      <p:grpSp>
        <p:nvGrpSpPr>
          <p:cNvPr id="5" name="Group 4">
            <a:extLst>
              <a:ext uri="{FF2B5EF4-FFF2-40B4-BE49-F238E27FC236}">
                <a16:creationId xmlns:a16="http://schemas.microsoft.com/office/drawing/2014/main" id="{27FACBFE-37C8-AED1-0499-FDFEEB15E81A}"/>
              </a:ext>
            </a:extLst>
          </p:cNvPr>
          <p:cNvGrpSpPr/>
          <p:nvPr/>
        </p:nvGrpSpPr>
        <p:grpSpPr>
          <a:xfrm>
            <a:off x="253103" y="229331"/>
            <a:ext cx="914400" cy="1380530"/>
            <a:chOff x="253103" y="229331"/>
            <a:chExt cx="914400" cy="1380530"/>
          </a:xfrm>
        </p:grpSpPr>
        <p:sp>
          <p:nvSpPr>
            <p:cNvPr id="12" name="TextBox 11">
              <a:extLst>
                <a:ext uri="{FF2B5EF4-FFF2-40B4-BE49-F238E27FC236}">
                  <a16:creationId xmlns:a16="http://schemas.microsoft.com/office/drawing/2014/main" id="{AF8F869C-AB46-80BE-A885-188615205F1B}"/>
                </a:ext>
              </a:extLst>
            </p:cNvPr>
            <p:cNvSpPr txBox="1"/>
            <p:nvPr/>
          </p:nvSpPr>
          <p:spPr>
            <a:xfrm>
              <a:off x="354277" y="229331"/>
              <a:ext cx="712053" cy="400110"/>
            </a:xfrm>
            <a:prstGeom prst="rect">
              <a:avLst/>
            </a:prstGeom>
            <a:noFill/>
          </p:spPr>
          <p:txBody>
            <a:bodyPr wrap="none" rtlCol="0">
              <a:spAutoFit/>
            </a:bodyPr>
            <a:lstStyle/>
            <a:p>
              <a:pPr algn="ctr"/>
              <a:r>
                <a:rPr lang="en-US" sz="2000">
                  <a:latin typeface="+mj-lt"/>
                </a:rPr>
                <a:t>Step</a:t>
              </a:r>
            </a:p>
          </p:txBody>
        </p:sp>
        <p:pic>
          <p:nvPicPr>
            <p:cNvPr id="3" name="Graphic 2" descr="Badge 10 outline">
              <a:extLst>
                <a:ext uri="{FF2B5EF4-FFF2-40B4-BE49-F238E27FC236}">
                  <a16:creationId xmlns:a16="http://schemas.microsoft.com/office/drawing/2014/main" id="{95E9141D-BBB2-ABEA-6DD7-12168E2C26C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3103" y="695461"/>
              <a:ext cx="914400" cy="914400"/>
            </a:xfrm>
            <a:prstGeom prst="rect">
              <a:avLst/>
            </a:prstGeom>
          </p:spPr>
        </p:pic>
      </p:grpSp>
      <p:pic>
        <p:nvPicPr>
          <p:cNvPr id="6" name="Graphic 5" descr="Open folder outline">
            <a:extLst>
              <a:ext uri="{FF2B5EF4-FFF2-40B4-BE49-F238E27FC236}">
                <a16:creationId xmlns:a16="http://schemas.microsoft.com/office/drawing/2014/main" id="{BC7FDC59-F5D3-91B8-6F10-3EA71CF0357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75633" y="4980545"/>
            <a:ext cx="914400" cy="914400"/>
          </a:xfrm>
          <a:prstGeom prst="rect">
            <a:avLst/>
          </a:prstGeom>
        </p:spPr>
      </p:pic>
      <p:pic>
        <p:nvPicPr>
          <p:cNvPr id="8" name="Graphic 7" descr="Speech outline">
            <a:extLst>
              <a:ext uri="{FF2B5EF4-FFF2-40B4-BE49-F238E27FC236}">
                <a16:creationId xmlns:a16="http://schemas.microsoft.com/office/drawing/2014/main" id="{8B243B50-C8D7-84C4-F4D3-C86D44A2305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475633" y="1873643"/>
            <a:ext cx="914400" cy="914400"/>
          </a:xfrm>
          <a:prstGeom prst="rect">
            <a:avLst/>
          </a:prstGeom>
        </p:spPr>
      </p:pic>
      <p:pic>
        <p:nvPicPr>
          <p:cNvPr id="9" name="Graphic 8" descr="Thought bubble outline">
            <a:extLst>
              <a:ext uri="{FF2B5EF4-FFF2-40B4-BE49-F238E27FC236}">
                <a16:creationId xmlns:a16="http://schemas.microsoft.com/office/drawing/2014/main" id="{8A53FD8A-569B-64EC-B112-A916DC17DB7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75633" y="3400417"/>
            <a:ext cx="914400" cy="914400"/>
          </a:xfrm>
          <a:prstGeom prst="rect">
            <a:avLst/>
          </a:prstGeom>
        </p:spPr>
      </p:pic>
      <p:sp>
        <p:nvSpPr>
          <p:cNvPr id="2" name="Slide Number Placeholder 5">
            <a:extLst>
              <a:ext uri="{FF2B5EF4-FFF2-40B4-BE49-F238E27FC236}">
                <a16:creationId xmlns:a16="http://schemas.microsoft.com/office/drawing/2014/main" id="{39639945-B864-6239-F7AD-BDC26EE02B8B}"/>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31</a:t>
            </a:fld>
            <a:endParaRPr lang="en-US" sz="1200">
              <a:latin typeface="Arial" panose="020B0604020202020204" pitchFamily="34" charset="0"/>
              <a:cs typeface="Arial" panose="020B0604020202020204" pitchFamily="34" charset="0"/>
            </a:endParaRPr>
          </a:p>
        </p:txBody>
      </p:sp>
      <p:pic>
        <p:nvPicPr>
          <p:cNvPr id="15" name="Picture Placeholder 14" descr="A person writing on a piece of paper&#10;&#10;Description automatically generated">
            <a:extLst>
              <a:ext uri="{FF2B5EF4-FFF2-40B4-BE49-F238E27FC236}">
                <a16:creationId xmlns:a16="http://schemas.microsoft.com/office/drawing/2014/main" id="{565A84F2-57FE-D22C-E224-9A9DFBED92B2}"/>
              </a:ext>
            </a:extLst>
          </p:cNvPr>
          <p:cNvPicPr>
            <a:picLocks noGrp="1" noChangeAspect="1"/>
          </p:cNvPicPr>
          <p:nvPr>
            <p:ph type="pic" sz="quarter" idx="13"/>
          </p:nvPr>
        </p:nvPicPr>
        <p:blipFill>
          <a:blip r:embed="rId11" cstate="screen">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1674090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3EAD-549B-7789-B079-5F9E89A7F2B8}"/>
              </a:ext>
            </a:extLst>
          </p:cNvPr>
          <p:cNvSpPr>
            <a:spLocks noGrp="1"/>
          </p:cNvSpPr>
          <p:nvPr>
            <p:ph type="title"/>
          </p:nvPr>
        </p:nvSpPr>
        <p:spPr/>
        <p:txBody>
          <a:bodyPr>
            <a:normAutofit/>
          </a:bodyPr>
          <a:lstStyle/>
          <a:p>
            <a:pPr>
              <a:lnSpc>
                <a:spcPct val="109000"/>
              </a:lnSpc>
              <a:spcBef>
                <a:spcPts val="600"/>
              </a:spcBef>
            </a:pPr>
            <a:r>
              <a:rPr lang="en-US"/>
              <a:t>What do you think?</a:t>
            </a:r>
            <a:endParaRPr lang="en-US" sz="2800" b="0">
              <a:solidFill>
                <a:schemeClr val="tx1"/>
              </a:solidFill>
            </a:endParaRPr>
          </a:p>
        </p:txBody>
      </p:sp>
      <p:sp>
        <p:nvSpPr>
          <p:cNvPr id="4" name="Content Placeholder 3">
            <a:extLst>
              <a:ext uri="{FF2B5EF4-FFF2-40B4-BE49-F238E27FC236}">
                <a16:creationId xmlns:a16="http://schemas.microsoft.com/office/drawing/2014/main" id="{9836237E-85C0-42D7-9054-82F52B67A389}"/>
              </a:ext>
            </a:extLst>
          </p:cNvPr>
          <p:cNvSpPr>
            <a:spLocks noGrp="1"/>
          </p:cNvSpPr>
          <p:nvPr>
            <p:ph idx="1"/>
          </p:nvPr>
        </p:nvSpPr>
        <p:spPr>
          <a:xfrm>
            <a:off x="838200" y="1552575"/>
            <a:ext cx="9914468" cy="4667250"/>
          </a:xfrm>
        </p:spPr>
        <p:txBody>
          <a:bodyPr>
            <a:normAutofit/>
          </a:bodyPr>
          <a:lstStyle/>
          <a:p>
            <a:r>
              <a:rPr lang="en-US"/>
              <a:t>A student requests extra time for TABE testing and they have a CCMP for generalized anxiety disorder. Can the center grant this accommodation request?</a:t>
            </a:r>
          </a:p>
          <a:p>
            <a:pPr lvl="1"/>
            <a:r>
              <a:rPr lang="en-US"/>
              <a:t>Likely so but it depends on </a:t>
            </a:r>
            <a:r>
              <a:rPr lang="en-US" b="1"/>
              <a:t>how the anxiety impacts the student</a:t>
            </a:r>
            <a:r>
              <a:rPr lang="en-US"/>
              <a:t>. Do they have difficulty with timed or high stakes testing activities or is their anxiety related to being in crowds and/or social situations? If the latter, providing secluded testing may be more appropriate and sufficient. </a:t>
            </a:r>
          </a:p>
          <a:p>
            <a:pPr lvl="1"/>
            <a:r>
              <a:rPr lang="en-US"/>
              <a:t>Remember accommodation consideration must be individualized for each person with a disability.</a:t>
            </a:r>
          </a:p>
        </p:txBody>
      </p:sp>
      <p:sp>
        <p:nvSpPr>
          <p:cNvPr id="3" name="Slide Number Placeholder 2">
            <a:extLst>
              <a:ext uri="{FF2B5EF4-FFF2-40B4-BE49-F238E27FC236}">
                <a16:creationId xmlns:a16="http://schemas.microsoft.com/office/drawing/2014/main" id="{6161389D-3DB8-CEEE-DC3D-2DA308A5A30A}"/>
              </a:ext>
            </a:extLst>
          </p:cNvPr>
          <p:cNvSpPr>
            <a:spLocks noGrp="1"/>
          </p:cNvSpPr>
          <p:nvPr>
            <p:ph type="sldNum" sz="quarter" idx="12"/>
          </p:nvPr>
        </p:nvSpPr>
        <p:spPr/>
        <p:txBody>
          <a:bodyPr/>
          <a:lstStyle/>
          <a:p>
            <a:fld id="{76569586-4176-472B-BD2E-5ECB0777912A}" type="slidenum">
              <a:rPr lang="en-US" smtClean="0"/>
              <a:t>32</a:t>
            </a:fld>
            <a:endParaRPr lang="en-US"/>
          </a:p>
        </p:txBody>
      </p:sp>
      <p:sp>
        <p:nvSpPr>
          <p:cNvPr id="5" name="TextBox 4">
            <a:extLst>
              <a:ext uri="{FF2B5EF4-FFF2-40B4-BE49-F238E27FC236}">
                <a16:creationId xmlns:a16="http://schemas.microsoft.com/office/drawing/2014/main" id="{23A816AF-C03D-FA71-A2B9-4A3656D17FBE}"/>
              </a:ext>
            </a:extLst>
          </p:cNvPr>
          <p:cNvSpPr txBox="1"/>
          <p:nvPr/>
        </p:nvSpPr>
        <p:spPr>
          <a:xfrm rot="5400000">
            <a:off x="7924801" y="2705725"/>
            <a:ext cx="6857999" cy="1446550"/>
          </a:xfrm>
          <a:prstGeom prst="rect">
            <a:avLst/>
          </a:prstGeom>
          <a:noFill/>
        </p:spPr>
        <p:txBody>
          <a:bodyPr wrap="square" rtlCol="0">
            <a:spAutoFit/>
          </a:bodyPr>
          <a:lstStyle/>
          <a:p>
            <a:pPr algn="ctr"/>
            <a:r>
              <a:rPr lang="pt-BR" altLang="ko-KR" sz="8800" b="1" spc="-150">
                <a:solidFill>
                  <a:srgbClr val="C00000"/>
                </a:solidFill>
              </a:rPr>
              <a:t>Check - in</a:t>
            </a:r>
          </a:p>
        </p:txBody>
      </p:sp>
    </p:spTree>
    <p:extLst>
      <p:ext uri="{BB962C8B-B14F-4D97-AF65-F5344CB8AC3E}">
        <p14:creationId xmlns:p14="http://schemas.microsoft.com/office/powerpoint/2010/main" val="425351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E3EAD-549B-7789-B079-5F9E89A7F2B8}"/>
              </a:ext>
            </a:extLst>
          </p:cNvPr>
          <p:cNvSpPr>
            <a:spLocks noGrp="1"/>
          </p:cNvSpPr>
          <p:nvPr>
            <p:ph type="title"/>
          </p:nvPr>
        </p:nvSpPr>
        <p:spPr/>
        <p:txBody>
          <a:bodyPr>
            <a:normAutofit/>
          </a:bodyPr>
          <a:lstStyle/>
          <a:p>
            <a:pPr>
              <a:lnSpc>
                <a:spcPct val="109000"/>
              </a:lnSpc>
              <a:spcBef>
                <a:spcPts val="600"/>
              </a:spcBef>
            </a:pPr>
            <a:r>
              <a:rPr lang="en-US"/>
              <a:t>What do you think?</a:t>
            </a:r>
            <a:br>
              <a:rPr lang="en-US"/>
            </a:br>
            <a:endParaRPr lang="en-US" sz="2200" b="0">
              <a:solidFill>
                <a:schemeClr val="tx1"/>
              </a:solidFill>
            </a:endParaRPr>
          </a:p>
        </p:txBody>
      </p:sp>
      <p:sp>
        <p:nvSpPr>
          <p:cNvPr id="4" name="Content Placeholder 3">
            <a:extLst>
              <a:ext uri="{FF2B5EF4-FFF2-40B4-BE49-F238E27FC236}">
                <a16:creationId xmlns:a16="http://schemas.microsoft.com/office/drawing/2014/main" id="{9836237E-85C0-42D7-9054-82F52B67A389}"/>
              </a:ext>
            </a:extLst>
          </p:cNvPr>
          <p:cNvSpPr>
            <a:spLocks noGrp="1"/>
          </p:cNvSpPr>
          <p:nvPr>
            <p:ph idx="1"/>
          </p:nvPr>
        </p:nvSpPr>
        <p:spPr>
          <a:xfrm>
            <a:off x="838200" y="1552575"/>
            <a:ext cx="9914468" cy="4667250"/>
          </a:xfrm>
        </p:spPr>
        <p:txBody>
          <a:bodyPr>
            <a:normAutofit fontScale="92500"/>
          </a:bodyPr>
          <a:lstStyle/>
          <a:p>
            <a:r>
              <a:rPr lang="en-US"/>
              <a:t>You receive a referral from a staff who suspects a student has a disability and may need accommodations. Where must you document the actions related to this referral?</a:t>
            </a:r>
          </a:p>
          <a:p>
            <a:r>
              <a:rPr lang="en-US"/>
              <a:t>Once you review the referral, you realize that this is a student who declined accommodations previously which is why there is no accommodation plan in CIS. What should you do next?</a:t>
            </a:r>
          </a:p>
          <a:p>
            <a:r>
              <a:rPr lang="en-US"/>
              <a:t>When you speak to the student who previously declined accommodations and they state they now wish to have accommodations, do you need to generate a new accommodation request form?</a:t>
            </a:r>
          </a:p>
        </p:txBody>
      </p:sp>
      <p:sp>
        <p:nvSpPr>
          <p:cNvPr id="3" name="Slide Number Placeholder 2">
            <a:extLst>
              <a:ext uri="{FF2B5EF4-FFF2-40B4-BE49-F238E27FC236}">
                <a16:creationId xmlns:a16="http://schemas.microsoft.com/office/drawing/2014/main" id="{6161389D-3DB8-CEEE-DC3D-2DA308A5A30A}"/>
              </a:ext>
            </a:extLst>
          </p:cNvPr>
          <p:cNvSpPr>
            <a:spLocks noGrp="1"/>
          </p:cNvSpPr>
          <p:nvPr>
            <p:ph type="sldNum" sz="quarter" idx="12"/>
          </p:nvPr>
        </p:nvSpPr>
        <p:spPr/>
        <p:txBody>
          <a:bodyPr/>
          <a:lstStyle/>
          <a:p>
            <a:fld id="{76569586-4176-472B-BD2E-5ECB0777912A}" type="slidenum">
              <a:rPr lang="en-US" smtClean="0"/>
              <a:t>33</a:t>
            </a:fld>
            <a:endParaRPr lang="en-US"/>
          </a:p>
        </p:txBody>
      </p:sp>
      <p:sp>
        <p:nvSpPr>
          <p:cNvPr id="5" name="TextBox 4">
            <a:extLst>
              <a:ext uri="{FF2B5EF4-FFF2-40B4-BE49-F238E27FC236}">
                <a16:creationId xmlns:a16="http://schemas.microsoft.com/office/drawing/2014/main" id="{23A816AF-C03D-FA71-A2B9-4A3656D17FBE}"/>
              </a:ext>
            </a:extLst>
          </p:cNvPr>
          <p:cNvSpPr txBox="1"/>
          <p:nvPr/>
        </p:nvSpPr>
        <p:spPr>
          <a:xfrm rot="5400000">
            <a:off x="7924801" y="2705725"/>
            <a:ext cx="6857999" cy="1446550"/>
          </a:xfrm>
          <a:prstGeom prst="rect">
            <a:avLst/>
          </a:prstGeom>
          <a:noFill/>
        </p:spPr>
        <p:txBody>
          <a:bodyPr wrap="square" rtlCol="0">
            <a:spAutoFit/>
          </a:bodyPr>
          <a:lstStyle/>
          <a:p>
            <a:pPr algn="ctr"/>
            <a:r>
              <a:rPr lang="pt-BR" altLang="ko-KR" sz="8800" b="1" spc="-150">
                <a:solidFill>
                  <a:srgbClr val="C00000"/>
                </a:solidFill>
              </a:rPr>
              <a:t>Check - in</a:t>
            </a:r>
          </a:p>
        </p:txBody>
      </p:sp>
    </p:spTree>
    <p:extLst>
      <p:ext uri="{BB962C8B-B14F-4D97-AF65-F5344CB8AC3E}">
        <p14:creationId xmlns:p14="http://schemas.microsoft.com/office/powerpoint/2010/main" val="72781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BC92FD-F30F-0FF1-4D40-E3C72B0C30AF}"/>
              </a:ext>
            </a:extLst>
          </p:cNvPr>
          <p:cNvSpPr>
            <a:spLocks noGrp="1"/>
          </p:cNvSpPr>
          <p:nvPr>
            <p:ph type="title"/>
          </p:nvPr>
        </p:nvSpPr>
        <p:spPr/>
        <p:txBody>
          <a:bodyPr>
            <a:normAutofit/>
          </a:bodyPr>
          <a:lstStyle/>
          <a:p>
            <a:pPr algn="ctr"/>
            <a:r>
              <a:rPr lang="en-US"/>
              <a:t>Job Corps Disability Support Services Website</a:t>
            </a:r>
            <a:br>
              <a:rPr lang="en-US"/>
            </a:br>
            <a:r>
              <a:rPr lang="en-US" sz="2400">
                <a:solidFill>
                  <a:srgbClr val="646267"/>
                </a:solidFill>
              </a:rPr>
              <a:t>https://supportservices.jobcorps.gov/disability/Pages/default.aspx</a:t>
            </a:r>
          </a:p>
        </p:txBody>
      </p:sp>
      <p:sp>
        <p:nvSpPr>
          <p:cNvPr id="4" name="Slide Number Placeholder 3">
            <a:extLst>
              <a:ext uri="{FF2B5EF4-FFF2-40B4-BE49-F238E27FC236}">
                <a16:creationId xmlns:a16="http://schemas.microsoft.com/office/drawing/2014/main" id="{A1A75C60-DB9C-885E-B55D-DA01DCA7BB0F}"/>
              </a:ext>
            </a:extLst>
          </p:cNvPr>
          <p:cNvSpPr>
            <a:spLocks noGrp="1"/>
          </p:cNvSpPr>
          <p:nvPr>
            <p:ph type="sldNum" sz="quarter" idx="12"/>
          </p:nvPr>
        </p:nvSpPr>
        <p:spPr/>
        <p:txBody>
          <a:bodyPr/>
          <a:lstStyle/>
          <a:p>
            <a:fld id="{76569586-4176-472B-BD2E-5ECB0777912A}" type="slidenum">
              <a:rPr lang="en-US" smtClean="0"/>
              <a:t>34</a:t>
            </a:fld>
            <a:endParaRPr lang="en-US"/>
          </a:p>
        </p:txBody>
      </p:sp>
      <p:pic>
        <p:nvPicPr>
          <p:cNvPr id="5" name="Picture 4">
            <a:extLst>
              <a:ext uri="{FF2B5EF4-FFF2-40B4-BE49-F238E27FC236}">
                <a16:creationId xmlns:a16="http://schemas.microsoft.com/office/drawing/2014/main" id="{7E99B3C3-B891-437B-2871-5FA79EAD4D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088" y="1690688"/>
            <a:ext cx="11453730" cy="4658939"/>
          </a:xfrm>
          <a:prstGeom prst="rect">
            <a:avLst/>
          </a:prstGeom>
          <a:ln>
            <a:solidFill>
              <a:schemeClr val="tx1"/>
            </a:solidFill>
          </a:ln>
        </p:spPr>
      </p:pic>
    </p:spTree>
    <p:extLst>
      <p:ext uri="{BB962C8B-B14F-4D97-AF65-F5344CB8AC3E}">
        <p14:creationId xmlns:p14="http://schemas.microsoft.com/office/powerpoint/2010/main" val="3548608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8BC1D-A341-4979-0181-80DF20BC22A2}"/>
              </a:ext>
            </a:extLst>
          </p:cNvPr>
          <p:cNvSpPr>
            <a:spLocks noGrp="1"/>
          </p:cNvSpPr>
          <p:nvPr>
            <p:ph type="title"/>
          </p:nvPr>
        </p:nvSpPr>
        <p:spPr/>
        <p:txBody>
          <a:bodyPr/>
          <a:lstStyle/>
          <a:p>
            <a:pPr algn="ctr"/>
            <a:r>
              <a:rPr lang="en-US"/>
              <a:t>Job Accommodation Network</a:t>
            </a:r>
            <a:br>
              <a:rPr lang="en-US"/>
            </a:br>
            <a:r>
              <a:rPr lang="en-US" sz="2400">
                <a:solidFill>
                  <a:srgbClr val="646267"/>
                </a:solidFill>
              </a:rPr>
              <a:t>askjan.org</a:t>
            </a:r>
          </a:p>
        </p:txBody>
      </p:sp>
      <p:sp>
        <p:nvSpPr>
          <p:cNvPr id="3" name="Slide Number Placeholder 2">
            <a:extLst>
              <a:ext uri="{FF2B5EF4-FFF2-40B4-BE49-F238E27FC236}">
                <a16:creationId xmlns:a16="http://schemas.microsoft.com/office/drawing/2014/main" id="{D8212403-F079-471A-F44F-D321CB9C0242}"/>
              </a:ext>
            </a:extLst>
          </p:cNvPr>
          <p:cNvSpPr>
            <a:spLocks noGrp="1"/>
          </p:cNvSpPr>
          <p:nvPr>
            <p:ph type="sldNum" sz="quarter" idx="12"/>
          </p:nvPr>
        </p:nvSpPr>
        <p:spPr/>
        <p:txBody>
          <a:bodyPr/>
          <a:lstStyle/>
          <a:p>
            <a:fld id="{76569586-4176-472B-BD2E-5ECB0777912A}" type="slidenum">
              <a:rPr lang="en-US" smtClean="0"/>
              <a:t>35</a:t>
            </a:fld>
            <a:endParaRPr lang="en-US"/>
          </a:p>
        </p:txBody>
      </p:sp>
      <p:pic>
        <p:nvPicPr>
          <p:cNvPr id="5" name="Picture 4">
            <a:extLst>
              <a:ext uri="{FF2B5EF4-FFF2-40B4-BE49-F238E27FC236}">
                <a16:creationId xmlns:a16="http://schemas.microsoft.com/office/drawing/2014/main" id="{FE5F47A2-65F1-7FD5-43C5-C917EF4C24FC}"/>
              </a:ext>
            </a:extLst>
          </p:cNvPr>
          <p:cNvPicPr>
            <a:picLocks noChangeAspect="1"/>
          </p:cNvPicPr>
          <p:nvPr/>
        </p:nvPicPr>
        <p:blipFill>
          <a:blip r:embed="rId3"/>
          <a:stretch>
            <a:fillRect/>
          </a:stretch>
        </p:blipFill>
        <p:spPr>
          <a:xfrm>
            <a:off x="472548" y="1690688"/>
            <a:ext cx="11246904" cy="4295775"/>
          </a:xfrm>
          <a:prstGeom prst="rect">
            <a:avLst/>
          </a:prstGeom>
        </p:spPr>
      </p:pic>
    </p:spTree>
    <p:extLst>
      <p:ext uri="{BB962C8B-B14F-4D97-AF65-F5344CB8AC3E}">
        <p14:creationId xmlns:p14="http://schemas.microsoft.com/office/powerpoint/2010/main" val="98341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person, indoor&#10;&#10;Description automatically generated">
            <a:extLst>
              <a:ext uri="{FF2B5EF4-FFF2-40B4-BE49-F238E27FC236}">
                <a16:creationId xmlns:a16="http://schemas.microsoft.com/office/drawing/2014/main" id="{22AE65AA-58E7-952D-CFDF-7BF9C91CCDD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7" name="직사각형 6">
            <a:extLst>
              <a:ext uri="{FF2B5EF4-FFF2-40B4-BE49-F238E27FC236}">
                <a16:creationId xmlns:a16="http://schemas.microsoft.com/office/drawing/2014/main" id="{1DF96082-24A6-0D7F-B6DB-D4FB9E6DF7DD}"/>
              </a:ext>
            </a:extLst>
          </p:cNvPr>
          <p:cNvSpPr/>
          <p:nvPr/>
        </p:nvSpPr>
        <p:spPr>
          <a:xfrm>
            <a:off x="8021" y="0"/>
            <a:ext cx="12192000" cy="6858000"/>
          </a:xfrm>
          <a:prstGeom prst="rect">
            <a:avLst/>
          </a:prstGeom>
          <a:solidFill>
            <a:srgbClr val="D7D4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TextBox 8">
            <a:extLst>
              <a:ext uri="{FF2B5EF4-FFF2-40B4-BE49-F238E27FC236}">
                <a16:creationId xmlns:a16="http://schemas.microsoft.com/office/drawing/2014/main" id="{2F47BFA2-EE63-518E-40DF-017C835CD09F}"/>
              </a:ext>
            </a:extLst>
          </p:cNvPr>
          <p:cNvSpPr txBox="1"/>
          <p:nvPr/>
        </p:nvSpPr>
        <p:spPr>
          <a:xfrm>
            <a:off x="5240421" y="1069569"/>
            <a:ext cx="6228080" cy="1338828"/>
          </a:xfrm>
          <a:prstGeom prst="rect">
            <a:avLst/>
          </a:prstGeom>
          <a:noFill/>
        </p:spPr>
        <p:txBody>
          <a:bodyPr wrap="square">
            <a:spAutoFit/>
          </a:bodyPr>
          <a:lstStyle/>
          <a:p>
            <a:pPr>
              <a:lnSpc>
                <a:spcPct val="90000"/>
              </a:lnSpc>
            </a:pPr>
            <a:r>
              <a:rPr kumimoji="1" lang="en-US" altLang="ko-Kore-KR" sz="9000">
                <a:solidFill>
                  <a:srgbClr val="32669A"/>
                </a:solidFill>
                <a:latin typeface="+mj-lt"/>
              </a:rPr>
              <a:t>Questions?</a:t>
            </a:r>
            <a:endParaRPr lang="en-US" altLang="ko-KR" sz="9000">
              <a:solidFill>
                <a:srgbClr val="32669A"/>
              </a:solidFill>
              <a:latin typeface="+mj-lt"/>
              <a:ea typeface="Calibri" panose="020F0502020204030204" pitchFamily="34" charset="0"/>
            </a:endParaRPr>
          </a:p>
        </p:txBody>
      </p:sp>
      <p:sp>
        <p:nvSpPr>
          <p:cNvPr id="2" name="Slide Number Placeholder 5">
            <a:extLst>
              <a:ext uri="{FF2B5EF4-FFF2-40B4-BE49-F238E27FC236}">
                <a16:creationId xmlns:a16="http://schemas.microsoft.com/office/drawing/2014/main" id="{EA758FB0-6D52-89F9-CA21-44A0B5BC7D90}"/>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36</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989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25515B7-BCE6-4350-A988-29588C81B94B}"/>
              </a:ext>
            </a:extLst>
          </p:cNvPr>
          <p:cNvCxnSpPr>
            <a:cxnSpLocks/>
          </p:cNvCxnSpPr>
          <p:nvPr/>
        </p:nvCxnSpPr>
        <p:spPr>
          <a:xfrm>
            <a:off x="1621600"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C61DA1F-0191-4AE7-83E5-3EFA0BF3A438}"/>
              </a:ext>
            </a:extLst>
          </p:cNvPr>
          <p:cNvCxnSpPr>
            <a:cxnSpLocks/>
          </p:cNvCxnSpPr>
          <p:nvPr/>
        </p:nvCxnSpPr>
        <p:spPr>
          <a:xfrm>
            <a:off x="5904039"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5C4631-E04B-442C-A55B-57EECBC59EE7}"/>
              </a:ext>
            </a:extLst>
          </p:cNvPr>
          <p:cNvCxnSpPr>
            <a:cxnSpLocks/>
          </p:cNvCxnSpPr>
          <p:nvPr/>
        </p:nvCxnSpPr>
        <p:spPr>
          <a:xfrm>
            <a:off x="3762820"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0890A30-04F3-44AE-908C-5C2B8B400F7D}"/>
              </a:ext>
            </a:extLst>
          </p:cNvPr>
          <p:cNvCxnSpPr>
            <a:cxnSpLocks/>
          </p:cNvCxnSpPr>
          <p:nvPr/>
        </p:nvCxnSpPr>
        <p:spPr>
          <a:xfrm>
            <a:off x="8045259"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DBEF805-0360-448F-A439-D9A30C891523}"/>
              </a:ext>
            </a:extLst>
          </p:cNvPr>
          <p:cNvCxnSpPr>
            <a:cxnSpLocks/>
          </p:cNvCxnSpPr>
          <p:nvPr/>
        </p:nvCxnSpPr>
        <p:spPr>
          <a:xfrm>
            <a:off x="10186478"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A5ADD441-5CA5-4648-0492-48068776DB4B}"/>
              </a:ext>
            </a:extLst>
          </p:cNvPr>
          <p:cNvSpPr txBox="1">
            <a:spLocks/>
          </p:cNvSpPr>
          <p:nvPr/>
        </p:nvSpPr>
        <p:spPr>
          <a:xfrm>
            <a:off x="742951" y="716527"/>
            <a:ext cx="10692819" cy="677322"/>
          </a:xfrm>
          <a:prstGeom prst="rect">
            <a:avLst/>
          </a:prstGeom>
        </p:spPr>
        <p:txBody>
          <a:bodyPr/>
          <a:lst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a:lstStyle>
          <a:p>
            <a:pPr algn="ctr">
              <a:lnSpc>
                <a:spcPct val="109000"/>
              </a:lnSpc>
              <a:spcBef>
                <a:spcPts val="0"/>
              </a:spcBef>
            </a:pPr>
            <a:r>
              <a:rPr lang="en-US">
                <a:latin typeface="+mj-lt"/>
              </a:rPr>
              <a:t>Disability Accommodation Process (DAP)</a:t>
            </a:r>
          </a:p>
        </p:txBody>
      </p:sp>
      <p:grpSp>
        <p:nvGrpSpPr>
          <p:cNvPr id="7" name="Group 6">
            <a:extLst>
              <a:ext uri="{FF2B5EF4-FFF2-40B4-BE49-F238E27FC236}">
                <a16:creationId xmlns:a16="http://schemas.microsoft.com/office/drawing/2014/main" id="{6794CA45-635D-A14D-D46F-C74B38A21382}"/>
              </a:ext>
            </a:extLst>
          </p:cNvPr>
          <p:cNvGrpSpPr/>
          <p:nvPr/>
        </p:nvGrpSpPr>
        <p:grpSpPr>
          <a:xfrm>
            <a:off x="742951" y="1789020"/>
            <a:ext cx="10706098" cy="4146013"/>
            <a:chOff x="742951" y="1789020"/>
            <a:chExt cx="10706098" cy="4146013"/>
          </a:xfrm>
        </p:grpSpPr>
        <p:sp>
          <p:nvSpPr>
            <p:cNvPr id="5" name="Rectangle 4">
              <a:extLst>
                <a:ext uri="{FF2B5EF4-FFF2-40B4-BE49-F238E27FC236}">
                  <a16:creationId xmlns:a16="http://schemas.microsoft.com/office/drawing/2014/main" id="{CE12B48A-BB61-40E4-BD82-69A7A73673E0}"/>
                </a:ext>
              </a:extLst>
            </p:cNvPr>
            <p:cNvSpPr/>
            <p:nvPr/>
          </p:nvSpPr>
          <p:spPr>
            <a:xfrm>
              <a:off x="742951" y="1789020"/>
              <a:ext cx="2141220" cy="4105275"/>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27D92E-26AC-4A26-8DD1-625C1192C4ED}"/>
                </a:ext>
              </a:extLst>
            </p:cNvPr>
            <p:cNvSpPr/>
            <p:nvPr/>
          </p:nvSpPr>
          <p:spPr>
            <a:xfrm>
              <a:off x="2884171" y="1789020"/>
              <a:ext cx="2141220" cy="4105275"/>
            </a:xfrm>
            <a:prstGeom prst="rect">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AA19B59-3598-4EED-AD1C-1C0D2A80ECF9}"/>
                </a:ext>
              </a:extLst>
            </p:cNvPr>
            <p:cNvSpPr/>
            <p:nvPr/>
          </p:nvSpPr>
          <p:spPr>
            <a:xfrm>
              <a:off x="5025390" y="1789020"/>
              <a:ext cx="2141220" cy="4105275"/>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729C5A-614E-47DC-BC4B-982B19B668E0}"/>
                </a:ext>
              </a:extLst>
            </p:cNvPr>
            <p:cNvSpPr/>
            <p:nvPr/>
          </p:nvSpPr>
          <p:spPr>
            <a:xfrm>
              <a:off x="7166610" y="1789020"/>
              <a:ext cx="2141220" cy="410527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837318E-92D5-444A-A71A-5A653A9DFE41}"/>
                </a:ext>
              </a:extLst>
            </p:cNvPr>
            <p:cNvSpPr/>
            <p:nvPr/>
          </p:nvSpPr>
          <p:spPr>
            <a:xfrm>
              <a:off x="9307829" y="1789020"/>
              <a:ext cx="2141220" cy="4105275"/>
            </a:xfrm>
            <a:prstGeom prst="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5900874-5856-4FA4-BAF2-6E9CC2ED72D8}"/>
                </a:ext>
              </a:extLst>
            </p:cNvPr>
            <p:cNvSpPr/>
            <p:nvPr/>
          </p:nvSpPr>
          <p:spPr>
            <a:xfrm>
              <a:off x="767844" y="3431225"/>
              <a:ext cx="2116326" cy="1408912"/>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Documenting the Disability Accommodation Process</a:t>
              </a:r>
            </a:p>
          </p:txBody>
        </p:sp>
        <p:sp>
          <p:nvSpPr>
            <p:cNvPr id="2" name="Rectangle 1">
              <a:extLst>
                <a:ext uri="{FF2B5EF4-FFF2-40B4-BE49-F238E27FC236}">
                  <a16:creationId xmlns:a16="http://schemas.microsoft.com/office/drawing/2014/main" id="{3C699A30-A660-A5A9-1113-E25EFDBFD384}"/>
                </a:ext>
              </a:extLst>
            </p:cNvPr>
            <p:cNvSpPr/>
            <p:nvPr/>
          </p:nvSpPr>
          <p:spPr>
            <a:xfrm>
              <a:off x="2884170" y="3431225"/>
              <a:ext cx="2116326" cy="1061829"/>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Determining the Need for RA/RM/AAS</a:t>
              </a:r>
            </a:p>
          </p:txBody>
        </p:sp>
        <p:sp>
          <p:nvSpPr>
            <p:cNvPr id="6" name="Rectangle 5">
              <a:extLst>
                <a:ext uri="{FF2B5EF4-FFF2-40B4-BE49-F238E27FC236}">
                  <a16:creationId xmlns:a16="http://schemas.microsoft.com/office/drawing/2014/main" id="{689BF6ED-4CCB-589E-0B7B-7BEB522872C5}"/>
                </a:ext>
              </a:extLst>
            </p:cNvPr>
            <p:cNvSpPr/>
            <p:nvPr/>
          </p:nvSpPr>
          <p:spPr>
            <a:xfrm>
              <a:off x="5037006" y="3431225"/>
              <a:ext cx="2116326" cy="728405"/>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Gathering Documentation</a:t>
              </a:r>
            </a:p>
          </p:txBody>
        </p:sp>
        <p:sp>
          <p:nvSpPr>
            <p:cNvPr id="8" name="Rectangle 7">
              <a:extLst>
                <a:ext uri="{FF2B5EF4-FFF2-40B4-BE49-F238E27FC236}">
                  <a16:creationId xmlns:a16="http://schemas.microsoft.com/office/drawing/2014/main" id="{9951FE52-EF06-B28D-0A1D-2B4F41E4D219}"/>
                </a:ext>
              </a:extLst>
            </p:cNvPr>
            <p:cNvSpPr/>
            <p:nvPr/>
          </p:nvSpPr>
          <p:spPr>
            <a:xfrm>
              <a:off x="7178225" y="3431225"/>
              <a:ext cx="2116326" cy="1061829"/>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Engaging in the Interactive Process</a:t>
              </a:r>
            </a:p>
          </p:txBody>
        </p:sp>
        <p:sp>
          <p:nvSpPr>
            <p:cNvPr id="10" name="Rectangle 9">
              <a:extLst>
                <a:ext uri="{FF2B5EF4-FFF2-40B4-BE49-F238E27FC236}">
                  <a16:creationId xmlns:a16="http://schemas.microsoft.com/office/drawing/2014/main" id="{08BAE36E-355A-994E-C474-C9023AB4225E}"/>
                </a:ext>
              </a:extLst>
            </p:cNvPr>
            <p:cNvSpPr/>
            <p:nvPr/>
          </p:nvSpPr>
          <p:spPr>
            <a:xfrm>
              <a:off x="9319445" y="3431225"/>
              <a:ext cx="2116326" cy="728405"/>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Determining Reasonableness</a:t>
              </a:r>
            </a:p>
          </p:txBody>
        </p:sp>
        <p:pic>
          <p:nvPicPr>
            <p:cNvPr id="13" name="Graphic 12" descr="Scribble outline">
              <a:extLst>
                <a:ext uri="{FF2B5EF4-FFF2-40B4-BE49-F238E27FC236}">
                  <a16:creationId xmlns:a16="http://schemas.microsoft.com/office/drawing/2014/main" id="{D35DFED2-BD0E-AA89-177D-20049DA92FC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92675" y="2124401"/>
              <a:ext cx="812769" cy="914400"/>
            </a:xfrm>
            <a:prstGeom prst="rect">
              <a:avLst/>
            </a:prstGeom>
          </p:spPr>
        </p:pic>
        <p:pic>
          <p:nvPicPr>
            <p:cNvPr id="15" name="Graphic 14" descr="Person with idea outline">
              <a:extLst>
                <a:ext uri="{FF2B5EF4-FFF2-40B4-BE49-F238E27FC236}">
                  <a16:creationId xmlns:a16="http://schemas.microsoft.com/office/drawing/2014/main" id="{DF7AB303-0628-9222-3A0D-2D5A82228AE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97580" y="2124401"/>
              <a:ext cx="914400" cy="914400"/>
            </a:xfrm>
            <a:prstGeom prst="rect">
              <a:avLst/>
            </a:prstGeom>
          </p:spPr>
        </p:pic>
        <p:pic>
          <p:nvPicPr>
            <p:cNvPr id="17" name="Graphic 16" descr="Magnifying glass outline">
              <a:extLst>
                <a:ext uri="{FF2B5EF4-FFF2-40B4-BE49-F238E27FC236}">
                  <a16:creationId xmlns:a16="http://schemas.microsoft.com/office/drawing/2014/main" id="{7AEA94EB-60E9-0BDB-4C51-87EFDA7E851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38800" y="2124401"/>
              <a:ext cx="914400" cy="914400"/>
            </a:xfrm>
            <a:prstGeom prst="rect">
              <a:avLst/>
            </a:prstGeom>
          </p:spPr>
        </p:pic>
        <p:pic>
          <p:nvPicPr>
            <p:cNvPr id="21" name="Graphic 20" descr="Call center outline">
              <a:extLst>
                <a:ext uri="{FF2B5EF4-FFF2-40B4-BE49-F238E27FC236}">
                  <a16:creationId xmlns:a16="http://schemas.microsoft.com/office/drawing/2014/main" id="{DC1A0600-3621-C6FF-AA73-1436B6D6D7F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80019" y="2124401"/>
              <a:ext cx="914400" cy="914400"/>
            </a:xfrm>
            <a:prstGeom prst="rect">
              <a:avLst/>
            </a:prstGeom>
          </p:spPr>
        </p:pic>
        <p:pic>
          <p:nvPicPr>
            <p:cNvPr id="24" name="Graphic 23" descr="Money outline">
              <a:extLst>
                <a:ext uri="{FF2B5EF4-FFF2-40B4-BE49-F238E27FC236}">
                  <a16:creationId xmlns:a16="http://schemas.microsoft.com/office/drawing/2014/main" id="{70305E1D-C0AA-5119-72B4-B08D4E2E5CF1}"/>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884925" y="2124401"/>
              <a:ext cx="914400" cy="914400"/>
            </a:xfrm>
            <a:prstGeom prst="rect">
              <a:avLst/>
            </a:prstGeom>
          </p:spPr>
        </p:pic>
        <p:pic>
          <p:nvPicPr>
            <p:cNvPr id="25" name="Graphic 24" descr="Badge 1 outline">
              <a:extLst>
                <a:ext uri="{FF2B5EF4-FFF2-40B4-BE49-F238E27FC236}">
                  <a16:creationId xmlns:a16="http://schemas.microsoft.com/office/drawing/2014/main" id="{D18EC8B1-8A02-EBCC-3E95-13009910EB29}"/>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341859" y="5020633"/>
              <a:ext cx="914400" cy="914400"/>
            </a:xfrm>
            <a:prstGeom prst="rect">
              <a:avLst/>
            </a:prstGeom>
          </p:spPr>
        </p:pic>
        <p:pic>
          <p:nvPicPr>
            <p:cNvPr id="32" name="Graphic 31" descr="Badge outline">
              <a:extLst>
                <a:ext uri="{FF2B5EF4-FFF2-40B4-BE49-F238E27FC236}">
                  <a16:creationId xmlns:a16="http://schemas.microsoft.com/office/drawing/2014/main" id="{38ABFFF0-B3B2-54CE-87D3-3E4856583BF9}"/>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485133" y="5020633"/>
              <a:ext cx="914400" cy="914400"/>
            </a:xfrm>
            <a:prstGeom prst="rect">
              <a:avLst/>
            </a:prstGeom>
          </p:spPr>
        </p:pic>
        <p:pic>
          <p:nvPicPr>
            <p:cNvPr id="40" name="Graphic 39" descr="Badge 3 outline">
              <a:extLst>
                <a:ext uri="{FF2B5EF4-FFF2-40B4-BE49-F238E27FC236}">
                  <a16:creationId xmlns:a16="http://schemas.microsoft.com/office/drawing/2014/main" id="{ED7E2BF5-4BEA-F20C-8316-FFFAF5C97334}"/>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632160" y="5020633"/>
              <a:ext cx="914400" cy="914400"/>
            </a:xfrm>
            <a:prstGeom prst="rect">
              <a:avLst/>
            </a:prstGeom>
          </p:spPr>
        </p:pic>
        <p:pic>
          <p:nvPicPr>
            <p:cNvPr id="45" name="Graphic 44" descr="Badge 4 outline">
              <a:extLst>
                <a:ext uri="{FF2B5EF4-FFF2-40B4-BE49-F238E27FC236}">
                  <a16:creationId xmlns:a16="http://schemas.microsoft.com/office/drawing/2014/main" id="{24C29CCE-DBF1-3ADD-34C1-453C3A6070F6}"/>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779188" y="5020633"/>
              <a:ext cx="914400" cy="914400"/>
            </a:xfrm>
            <a:prstGeom prst="rect">
              <a:avLst/>
            </a:prstGeom>
          </p:spPr>
        </p:pic>
        <p:pic>
          <p:nvPicPr>
            <p:cNvPr id="49" name="Graphic 48" descr="Badge 5 outline">
              <a:extLst>
                <a:ext uri="{FF2B5EF4-FFF2-40B4-BE49-F238E27FC236}">
                  <a16:creationId xmlns:a16="http://schemas.microsoft.com/office/drawing/2014/main" id="{777EC95A-C0CD-0242-FA04-B7D532A28FC4}"/>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920408" y="5020633"/>
              <a:ext cx="914400" cy="914400"/>
            </a:xfrm>
            <a:prstGeom prst="rect">
              <a:avLst/>
            </a:prstGeom>
          </p:spPr>
        </p:pic>
      </p:grpSp>
      <p:sp>
        <p:nvSpPr>
          <p:cNvPr id="3" name="Slide Number Placeholder 5">
            <a:extLst>
              <a:ext uri="{FF2B5EF4-FFF2-40B4-BE49-F238E27FC236}">
                <a16:creationId xmlns:a16="http://schemas.microsoft.com/office/drawing/2014/main" id="{01A3676E-B436-5D88-CE05-C899F15D02F3}"/>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4</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622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12B48A-BB61-40E4-BD82-69A7A73673E0}"/>
              </a:ext>
            </a:extLst>
          </p:cNvPr>
          <p:cNvSpPr/>
          <p:nvPr/>
        </p:nvSpPr>
        <p:spPr>
          <a:xfrm>
            <a:off x="742951" y="1789020"/>
            <a:ext cx="2141220" cy="4105275"/>
          </a:xfrm>
          <a:prstGeom prst="rect">
            <a:avLst/>
          </a:prstGeom>
          <a:solidFill>
            <a:srgbClr val="326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B27D92E-26AC-4A26-8DD1-625C1192C4ED}"/>
              </a:ext>
            </a:extLst>
          </p:cNvPr>
          <p:cNvSpPr/>
          <p:nvPr/>
        </p:nvSpPr>
        <p:spPr>
          <a:xfrm>
            <a:off x="2884171" y="1789020"/>
            <a:ext cx="2141220" cy="4105275"/>
          </a:xfrm>
          <a:prstGeom prst="rect">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AA19B59-3598-4EED-AD1C-1C0D2A80ECF9}"/>
              </a:ext>
            </a:extLst>
          </p:cNvPr>
          <p:cNvSpPr/>
          <p:nvPr/>
        </p:nvSpPr>
        <p:spPr>
          <a:xfrm>
            <a:off x="5025390" y="1789020"/>
            <a:ext cx="2141220" cy="4105275"/>
          </a:xfrm>
          <a:prstGeom prst="rect">
            <a:avLst/>
          </a:prstGeom>
          <a:solidFill>
            <a:srgbClr val="64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729C5A-614E-47DC-BC4B-982B19B668E0}"/>
              </a:ext>
            </a:extLst>
          </p:cNvPr>
          <p:cNvSpPr/>
          <p:nvPr/>
        </p:nvSpPr>
        <p:spPr>
          <a:xfrm>
            <a:off x="7166610" y="1789020"/>
            <a:ext cx="2141220" cy="4105275"/>
          </a:xfrm>
          <a:prstGeom prst="rect">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837318E-92D5-444A-A71A-5A653A9DFE41}"/>
              </a:ext>
            </a:extLst>
          </p:cNvPr>
          <p:cNvSpPr/>
          <p:nvPr/>
        </p:nvSpPr>
        <p:spPr>
          <a:xfrm>
            <a:off x="9307829" y="1789020"/>
            <a:ext cx="2141220" cy="4105275"/>
          </a:xfrm>
          <a:prstGeom prst="rect">
            <a:avLst/>
          </a:prstGeom>
          <a:solidFill>
            <a:srgbClr val="8DB9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25515B7-BCE6-4350-A988-29588C81B94B}"/>
              </a:ext>
            </a:extLst>
          </p:cNvPr>
          <p:cNvCxnSpPr>
            <a:cxnSpLocks/>
          </p:cNvCxnSpPr>
          <p:nvPr/>
        </p:nvCxnSpPr>
        <p:spPr>
          <a:xfrm>
            <a:off x="1621600"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45900874-5856-4FA4-BAF2-6E9CC2ED72D8}"/>
              </a:ext>
            </a:extLst>
          </p:cNvPr>
          <p:cNvSpPr/>
          <p:nvPr/>
        </p:nvSpPr>
        <p:spPr>
          <a:xfrm>
            <a:off x="767844" y="3359033"/>
            <a:ext cx="2116326" cy="1061829"/>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Entering the Accommodation Plan in CIS</a:t>
            </a:r>
          </a:p>
        </p:txBody>
      </p:sp>
      <p:cxnSp>
        <p:nvCxnSpPr>
          <p:cNvPr id="51" name="Straight Connector 50">
            <a:extLst>
              <a:ext uri="{FF2B5EF4-FFF2-40B4-BE49-F238E27FC236}">
                <a16:creationId xmlns:a16="http://schemas.microsoft.com/office/drawing/2014/main" id="{CC61DA1F-0191-4AE7-83E5-3EFA0BF3A438}"/>
              </a:ext>
            </a:extLst>
          </p:cNvPr>
          <p:cNvCxnSpPr>
            <a:cxnSpLocks/>
          </p:cNvCxnSpPr>
          <p:nvPr/>
        </p:nvCxnSpPr>
        <p:spPr>
          <a:xfrm>
            <a:off x="5904039"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E5C4631-E04B-442C-A55B-57EECBC59EE7}"/>
              </a:ext>
            </a:extLst>
          </p:cNvPr>
          <p:cNvCxnSpPr>
            <a:cxnSpLocks/>
          </p:cNvCxnSpPr>
          <p:nvPr/>
        </p:nvCxnSpPr>
        <p:spPr>
          <a:xfrm>
            <a:off x="3762820"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0890A30-04F3-44AE-908C-5C2B8B400F7D}"/>
              </a:ext>
            </a:extLst>
          </p:cNvPr>
          <p:cNvCxnSpPr>
            <a:cxnSpLocks/>
          </p:cNvCxnSpPr>
          <p:nvPr/>
        </p:nvCxnSpPr>
        <p:spPr>
          <a:xfrm>
            <a:off x="8045259"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DBEF805-0360-448F-A439-D9A30C891523}"/>
              </a:ext>
            </a:extLst>
          </p:cNvPr>
          <p:cNvCxnSpPr>
            <a:cxnSpLocks/>
          </p:cNvCxnSpPr>
          <p:nvPr/>
        </p:nvCxnSpPr>
        <p:spPr>
          <a:xfrm>
            <a:off x="10186478" y="3120277"/>
            <a:ext cx="383922" cy="0"/>
          </a:xfrm>
          <a:prstGeom prst="line">
            <a:avLst/>
          </a:prstGeom>
          <a:ln w="63500">
            <a:solidFill>
              <a:schemeClr val="tx2">
                <a:alpha val="20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C699A30-A660-A5A9-1113-E25EFDBFD384}"/>
              </a:ext>
            </a:extLst>
          </p:cNvPr>
          <p:cNvSpPr/>
          <p:nvPr/>
        </p:nvSpPr>
        <p:spPr>
          <a:xfrm>
            <a:off x="2884170" y="3359033"/>
            <a:ext cx="2116326" cy="1395254"/>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Notifying Staff </a:t>
            </a:r>
          </a:p>
          <a:p>
            <a:pPr algn="ctr">
              <a:lnSpc>
                <a:spcPts val="2600"/>
              </a:lnSpc>
            </a:pPr>
            <a:r>
              <a:rPr lang="en-US" b="1">
                <a:solidFill>
                  <a:schemeClr val="bg1"/>
                </a:solidFill>
                <a:ea typeface="Open Sans" panose="020B0606030504020204" pitchFamily="34" charset="0"/>
                <a:cs typeface="Open Sans" panose="020B0606030504020204" pitchFamily="34" charset="0"/>
              </a:rPr>
              <a:t>of the Accommodation Plan</a:t>
            </a:r>
          </a:p>
        </p:txBody>
      </p:sp>
      <p:sp>
        <p:nvSpPr>
          <p:cNvPr id="6" name="Rectangle 5">
            <a:extLst>
              <a:ext uri="{FF2B5EF4-FFF2-40B4-BE49-F238E27FC236}">
                <a16:creationId xmlns:a16="http://schemas.microsoft.com/office/drawing/2014/main" id="{689BF6ED-4CCB-589E-0B7B-7BEB522872C5}"/>
              </a:ext>
            </a:extLst>
          </p:cNvPr>
          <p:cNvSpPr/>
          <p:nvPr/>
        </p:nvSpPr>
        <p:spPr>
          <a:xfrm>
            <a:off x="5037006" y="3359033"/>
            <a:ext cx="2116326" cy="1728678"/>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Accessing/ Implementing/ Monitoring the Accommodation Plan</a:t>
            </a:r>
          </a:p>
        </p:txBody>
      </p:sp>
      <p:sp>
        <p:nvSpPr>
          <p:cNvPr id="8" name="Rectangle 7">
            <a:extLst>
              <a:ext uri="{FF2B5EF4-FFF2-40B4-BE49-F238E27FC236}">
                <a16:creationId xmlns:a16="http://schemas.microsoft.com/office/drawing/2014/main" id="{9951FE52-EF06-B28D-0A1D-2B4F41E4D219}"/>
              </a:ext>
            </a:extLst>
          </p:cNvPr>
          <p:cNvSpPr/>
          <p:nvPr/>
        </p:nvSpPr>
        <p:spPr>
          <a:xfrm>
            <a:off x="7178225" y="3359033"/>
            <a:ext cx="2116326" cy="728405"/>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Maintaining/ Storing Files</a:t>
            </a:r>
          </a:p>
        </p:txBody>
      </p:sp>
      <p:sp>
        <p:nvSpPr>
          <p:cNvPr id="10" name="Rectangle 9">
            <a:extLst>
              <a:ext uri="{FF2B5EF4-FFF2-40B4-BE49-F238E27FC236}">
                <a16:creationId xmlns:a16="http://schemas.microsoft.com/office/drawing/2014/main" id="{08BAE36E-355A-994E-C474-C9023AB4225E}"/>
              </a:ext>
            </a:extLst>
          </p:cNvPr>
          <p:cNvSpPr/>
          <p:nvPr/>
        </p:nvSpPr>
        <p:spPr>
          <a:xfrm>
            <a:off x="9319445" y="3359033"/>
            <a:ext cx="2116326" cy="1395254"/>
          </a:xfrm>
          <a:prstGeom prst="rect">
            <a:avLst/>
          </a:prstGeom>
        </p:spPr>
        <p:txBody>
          <a:bodyPr wrap="square">
            <a:spAutoFit/>
          </a:bodyPr>
          <a:lstStyle/>
          <a:p>
            <a:pPr algn="ctr">
              <a:lnSpc>
                <a:spcPts val="2600"/>
              </a:lnSpc>
            </a:pPr>
            <a:r>
              <a:rPr lang="en-US" b="1">
                <a:solidFill>
                  <a:schemeClr val="bg1"/>
                </a:solidFill>
                <a:ea typeface="Open Sans" panose="020B0606030504020204" pitchFamily="34" charset="0"/>
                <a:cs typeface="Open Sans" panose="020B0606030504020204" pitchFamily="34" charset="0"/>
              </a:rPr>
              <a:t>Initiating a Disability/ Accommodation Referral</a:t>
            </a:r>
          </a:p>
        </p:txBody>
      </p:sp>
      <p:sp>
        <p:nvSpPr>
          <p:cNvPr id="11" name="Title 3">
            <a:extLst>
              <a:ext uri="{FF2B5EF4-FFF2-40B4-BE49-F238E27FC236}">
                <a16:creationId xmlns:a16="http://schemas.microsoft.com/office/drawing/2014/main" id="{A5ADD441-5CA5-4648-0492-48068776DB4B}"/>
              </a:ext>
            </a:extLst>
          </p:cNvPr>
          <p:cNvSpPr txBox="1">
            <a:spLocks/>
          </p:cNvSpPr>
          <p:nvPr/>
        </p:nvSpPr>
        <p:spPr>
          <a:xfrm>
            <a:off x="742951" y="716527"/>
            <a:ext cx="10692819" cy="677322"/>
          </a:xfrm>
          <a:prstGeom prst="rect">
            <a:avLst/>
          </a:prstGeom>
        </p:spPr>
        <p:txBody>
          <a:bodyPr/>
          <a:lstStyle>
            <a:lvl1pPr algn="l" defTabSz="914400" rtl="0" eaLnBrk="0" latinLnBrk="0" hangingPunct="0">
              <a:lnSpc>
                <a:spcPct val="90000"/>
              </a:lnSpc>
              <a:spcBef>
                <a:spcPct val="0"/>
              </a:spcBef>
              <a:buNone/>
              <a:defRPr sz="3600" kern="1200">
                <a:solidFill>
                  <a:srgbClr val="32669A"/>
                </a:solidFill>
                <a:latin typeface="Arial" panose="020B0604020202020204" pitchFamily="34" charset="0"/>
                <a:ea typeface="+mj-ea"/>
                <a:cs typeface="Arial" panose="020B0604020202020204" pitchFamily="34" charset="0"/>
              </a:defRPr>
            </a:lvl1pPr>
          </a:lstStyle>
          <a:p>
            <a:pPr algn="ctr">
              <a:lnSpc>
                <a:spcPct val="109000"/>
              </a:lnSpc>
              <a:spcBef>
                <a:spcPts val="0"/>
              </a:spcBef>
            </a:pPr>
            <a:r>
              <a:rPr lang="en-US">
                <a:latin typeface="+mj-lt"/>
              </a:rPr>
              <a:t>Disability Accommodation Process (DAP) </a:t>
            </a:r>
            <a:r>
              <a:rPr lang="en-US" sz="2000"/>
              <a:t>(cont.)</a:t>
            </a:r>
          </a:p>
        </p:txBody>
      </p:sp>
      <p:pic>
        <p:nvPicPr>
          <p:cNvPr id="4" name="Graphic 3" descr="Keyboard outline">
            <a:extLst>
              <a:ext uri="{FF2B5EF4-FFF2-40B4-BE49-F238E27FC236}">
                <a16:creationId xmlns:a16="http://schemas.microsoft.com/office/drawing/2014/main" id="{F5F2636E-C845-2FEE-8C75-EF0070D85E1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47777" y="2101663"/>
            <a:ext cx="914400" cy="914400"/>
          </a:xfrm>
          <a:prstGeom prst="rect">
            <a:avLst/>
          </a:prstGeom>
        </p:spPr>
      </p:pic>
      <p:pic>
        <p:nvPicPr>
          <p:cNvPr id="13" name="Graphic 12" descr="Email outline">
            <a:extLst>
              <a:ext uri="{FF2B5EF4-FFF2-40B4-BE49-F238E27FC236}">
                <a16:creationId xmlns:a16="http://schemas.microsoft.com/office/drawing/2014/main" id="{B53C0056-A5AA-1A18-8442-2C933DCA7E9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97580" y="2101663"/>
            <a:ext cx="914400" cy="914400"/>
          </a:xfrm>
          <a:prstGeom prst="rect">
            <a:avLst/>
          </a:prstGeom>
        </p:spPr>
      </p:pic>
      <p:pic>
        <p:nvPicPr>
          <p:cNvPr id="15" name="Graphic 14" descr="Clipboard Checked outline">
            <a:extLst>
              <a:ext uri="{FF2B5EF4-FFF2-40B4-BE49-F238E27FC236}">
                <a16:creationId xmlns:a16="http://schemas.microsoft.com/office/drawing/2014/main" id="{7CE59EEB-7447-1CBE-F9FC-D9CF242FA78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638800" y="2101663"/>
            <a:ext cx="914400" cy="914400"/>
          </a:xfrm>
          <a:prstGeom prst="rect">
            <a:avLst/>
          </a:prstGeom>
        </p:spPr>
      </p:pic>
      <p:pic>
        <p:nvPicPr>
          <p:cNvPr id="17" name="Graphic 16" descr="Open folder outline">
            <a:extLst>
              <a:ext uri="{FF2B5EF4-FFF2-40B4-BE49-F238E27FC236}">
                <a16:creationId xmlns:a16="http://schemas.microsoft.com/office/drawing/2014/main" id="{35AB56E2-813F-066F-DFF6-C5F38427FF6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779188" y="2101663"/>
            <a:ext cx="914400" cy="914400"/>
          </a:xfrm>
          <a:prstGeom prst="rect">
            <a:avLst/>
          </a:prstGeom>
        </p:spPr>
      </p:pic>
      <p:pic>
        <p:nvPicPr>
          <p:cNvPr id="19" name="Graphic 18" descr="Cycle with people outline">
            <a:extLst>
              <a:ext uri="{FF2B5EF4-FFF2-40B4-BE49-F238E27FC236}">
                <a16:creationId xmlns:a16="http://schemas.microsoft.com/office/drawing/2014/main" id="{CCEB5ECD-6181-5934-811B-7F83C992025B}"/>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916397" y="2101663"/>
            <a:ext cx="914400" cy="914400"/>
          </a:xfrm>
          <a:prstGeom prst="rect">
            <a:avLst/>
          </a:prstGeom>
        </p:spPr>
      </p:pic>
      <p:pic>
        <p:nvPicPr>
          <p:cNvPr id="23" name="Graphic 22" descr="Badge 6 outline">
            <a:extLst>
              <a:ext uri="{FF2B5EF4-FFF2-40B4-BE49-F238E27FC236}">
                <a16:creationId xmlns:a16="http://schemas.microsoft.com/office/drawing/2014/main" id="{D79E78ED-FCC0-057C-804D-B9AADB615E84}"/>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374482" y="4979895"/>
            <a:ext cx="914400" cy="914400"/>
          </a:xfrm>
          <a:prstGeom prst="rect">
            <a:avLst/>
          </a:prstGeom>
        </p:spPr>
      </p:pic>
      <p:pic>
        <p:nvPicPr>
          <p:cNvPr id="25" name="Graphic 24" descr="Badge 7 outline">
            <a:extLst>
              <a:ext uri="{FF2B5EF4-FFF2-40B4-BE49-F238E27FC236}">
                <a16:creationId xmlns:a16="http://schemas.microsoft.com/office/drawing/2014/main" id="{C8743417-E467-87B4-2D7E-CF2DD44DD88E}"/>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479459" y="4979895"/>
            <a:ext cx="914400" cy="914400"/>
          </a:xfrm>
          <a:prstGeom prst="rect">
            <a:avLst/>
          </a:prstGeom>
        </p:spPr>
      </p:pic>
      <p:pic>
        <p:nvPicPr>
          <p:cNvPr id="31" name="Graphic 30" descr="Badge 8 outline">
            <a:extLst>
              <a:ext uri="{FF2B5EF4-FFF2-40B4-BE49-F238E27FC236}">
                <a16:creationId xmlns:a16="http://schemas.microsoft.com/office/drawing/2014/main" id="{6F3D04F7-6847-658B-849B-248A8904FDE1}"/>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620679" y="4979895"/>
            <a:ext cx="914400" cy="914400"/>
          </a:xfrm>
          <a:prstGeom prst="rect">
            <a:avLst/>
          </a:prstGeom>
        </p:spPr>
      </p:pic>
      <p:pic>
        <p:nvPicPr>
          <p:cNvPr id="33" name="Graphic 32" descr="Badge 9 outline">
            <a:extLst>
              <a:ext uri="{FF2B5EF4-FFF2-40B4-BE49-F238E27FC236}">
                <a16:creationId xmlns:a16="http://schemas.microsoft.com/office/drawing/2014/main" id="{E6D6C9E1-886F-1576-CA7E-CEC54CE8FA20}"/>
              </a:ext>
            </a:extLst>
          </p:cNvPr>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7775177" y="4979895"/>
            <a:ext cx="914400" cy="914400"/>
          </a:xfrm>
          <a:prstGeom prst="rect">
            <a:avLst/>
          </a:prstGeom>
        </p:spPr>
      </p:pic>
      <p:pic>
        <p:nvPicPr>
          <p:cNvPr id="35" name="Graphic 34" descr="Badge 10 outline">
            <a:extLst>
              <a:ext uri="{FF2B5EF4-FFF2-40B4-BE49-F238E27FC236}">
                <a16:creationId xmlns:a16="http://schemas.microsoft.com/office/drawing/2014/main" id="{5CBB23AB-E522-867B-9B37-8E6050534388}"/>
              </a:ext>
            </a:extLst>
          </p:cNvPr>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9939361" y="4979895"/>
            <a:ext cx="914400" cy="914400"/>
          </a:xfrm>
          <a:prstGeom prst="rect">
            <a:avLst/>
          </a:prstGeom>
        </p:spPr>
      </p:pic>
      <p:sp>
        <p:nvSpPr>
          <p:cNvPr id="3" name="Slide Number Placeholder 5">
            <a:extLst>
              <a:ext uri="{FF2B5EF4-FFF2-40B4-BE49-F238E27FC236}">
                <a16:creationId xmlns:a16="http://schemas.microsoft.com/office/drawing/2014/main" id="{A5E2CE7C-EE45-EE33-127E-B964EC7816EA}"/>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5</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269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1760754"/>
            <a:ext cx="3281866" cy="115216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b="1">
                <a:latin typeface="+mn-lt"/>
              </a:rPr>
              <a:t>All interactions </a:t>
            </a:r>
            <a:r>
              <a:rPr lang="en-GB" sz="2000">
                <a:latin typeface="+mn-lt"/>
              </a:rPr>
              <a:t>related to RA/RM/AAS </a:t>
            </a:r>
            <a:r>
              <a:rPr lang="en-GB" sz="2000" u="sng">
                <a:latin typeface="+mn-lt"/>
              </a:rPr>
              <a:t>must</a:t>
            </a:r>
            <a:r>
              <a:rPr lang="en-GB" sz="2000">
                <a:latin typeface="+mn-lt"/>
              </a:rPr>
              <a:t> be documented!</a:t>
            </a:r>
            <a:endParaRPr lang="en-US" sz="2000">
              <a:latin typeface="+mn-lt"/>
            </a:endParaRP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670D8AD-38AD-407E-B3E9-32D3E7B50EAA}"/>
              </a:ext>
            </a:extLst>
          </p:cNvPr>
          <p:cNvGrpSpPr/>
          <p:nvPr/>
        </p:nvGrpSpPr>
        <p:grpSpPr>
          <a:xfrm>
            <a:off x="6403835" y="3282444"/>
            <a:ext cx="1192439" cy="1192439"/>
            <a:chOff x="6403835" y="3282444"/>
            <a:chExt cx="1192439" cy="1192439"/>
          </a:xfrm>
        </p:grpSpPr>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raphic 90">
              <a:extLst>
                <a:ext uri="{FF2B5EF4-FFF2-40B4-BE49-F238E27FC236}">
                  <a16:creationId xmlns:a16="http://schemas.microsoft.com/office/drawing/2014/main" id="{F366F476-8E6F-4BA1-BD24-9C08303A8EE4}"/>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36430" y="3506203"/>
              <a:ext cx="674964" cy="674964"/>
            </a:xfrm>
            <a:prstGeom prst="rect">
              <a:avLst/>
            </a:prstGeom>
          </p:spPr>
        </p:pic>
      </p:gr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C3EE9FAF-0212-4756-A51C-61419DE38582}"/>
              </a:ext>
            </a:extLst>
          </p:cNvPr>
          <p:cNvSpPr txBox="1"/>
          <p:nvPr/>
        </p:nvSpPr>
        <p:spPr>
          <a:xfrm>
            <a:off x="2899948" y="2556785"/>
            <a:ext cx="2759274" cy="2879571"/>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Documenting the Disability Accommodation Process (DAP) is required by federal nondiscrimination law.</a:t>
            </a:r>
          </a:p>
        </p:txBody>
      </p:sp>
      <p:sp>
        <p:nvSpPr>
          <p:cNvPr id="4" name="TextBox 3">
            <a:extLst>
              <a:ext uri="{FF2B5EF4-FFF2-40B4-BE49-F238E27FC236}">
                <a16:creationId xmlns:a16="http://schemas.microsoft.com/office/drawing/2014/main" id="{37030164-7091-95DD-216B-CD0C4DA846B0}"/>
              </a:ext>
            </a:extLst>
          </p:cNvPr>
          <p:cNvSpPr txBox="1"/>
          <p:nvPr/>
        </p:nvSpPr>
        <p:spPr>
          <a:xfrm>
            <a:off x="3025287" y="597924"/>
            <a:ext cx="6141425" cy="769441"/>
          </a:xfrm>
          <a:prstGeom prst="rect">
            <a:avLst/>
          </a:prstGeom>
          <a:noFill/>
        </p:spPr>
        <p:txBody>
          <a:bodyPr wrap="none" rtlCol="0">
            <a:spAutoFit/>
          </a:bodyPr>
          <a:lstStyle/>
          <a:p>
            <a:pPr algn="ctr"/>
            <a:r>
              <a:rPr lang="en-US" sz="4400" b="1">
                <a:solidFill>
                  <a:srgbClr val="32669A"/>
                </a:solidFill>
                <a:latin typeface="+mj-lt"/>
              </a:rPr>
              <a:t>Documenting the DAP</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28869" y="3198264"/>
            <a:ext cx="3492191" cy="1410157"/>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If an AP is developed, the interactions are documented in </a:t>
            </a:r>
            <a:r>
              <a:rPr lang="en-GB" sz="2000" b="1">
                <a:latin typeface="+mn-lt"/>
              </a:rPr>
              <a:t>CIS Accommodation Notes tab</a:t>
            </a:r>
            <a:r>
              <a:rPr lang="en-GB" sz="2000">
                <a:latin typeface="+mn-lt"/>
              </a:rPr>
              <a:t>.</a:t>
            </a:r>
            <a:endParaRPr lang="en-US" sz="20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65619" y="4841526"/>
            <a:ext cx="3492190" cy="143895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This documentation can be very important if an applicant/student alleges discrimination.</a:t>
            </a:r>
            <a:endParaRPr lang="en-US" sz="2000">
              <a:latin typeface="+mn-lt"/>
            </a:endParaRPr>
          </a:p>
        </p:txBody>
      </p:sp>
      <p:grpSp>
        <p:nvGrpSpPr>
          <p:cNvPr id="29" name="Group 28">
            <a:extLst>
              <a:ext uri="{FF2B5EF4-FFF2-40B4-BE49-F238E27FC236}">
                <a16:creationId xmlns:a16="http://schemas.microsoft.com/office/drawing/2014/main" id="{9DC0B92A-0290-37FE-9E80-F7CC13A62DD7}"/>
              </a:ext>
            </a:extLst>
          </p:cNvPr>
          <p:cNvGrpSpPr/>
          <p:nvPr/>
        </p:nvGrpSpPr>
        <p:grpSpPr>
          <a:xfrm>
            <a:off x="348850" y="385743"/>
            <a:ext cx="914400" cy="1250510"/>
            <a:chOff x="348850" y="385743"/>
            <a:chExt cx="914400" cy="1250510"/>
          </a:xfrm>
        </p:grpSpPr>
        <p:sp>
          <p:nvSpPr>
            <p:cNvPr id="12" name="TextBox 11">
              <a:extLst>
                <a:ext uri="{FF2B5EF4-FFF2-40B4-BE49-F238E27FC236}">
                  <a16:creationId xmlns:a16="http://schemas.microsoft.com/office/drawing/2014/main" id="{AF8F869C-AB46-80BE-A885-188615205F1B}"/>
                </a:ext>
              </a:extLst>
            </p:cNvPr>
            <p:cNvSpPr txBox="1"/>
            <p:nvPr/>
          </p:nvSpPr>
          <p:spPr>
            <a:xfrm>
              <a:off x="455450" y="385743"/>
              <a:ext cx="712053" cy="400110"/>
            </a:xfrm>
            <a:prstGeom prst="rect">
              <a:avLst/>
            </a:prstGeom>
            <a:noFill/>
          </p:spPr>
          <p:txBody>
            <a:bodyPr wrap="none" rtlCol="0">
              <a:spAutoFit/>
            </a:bodyPr>
            <a:lstStyle/>
            <a:p>
              <a:pPr algn="ctr"/>
              <a:r>
                <a:rPr lang="en-US" sz="2000">
                  <a:latin typeface="+mj-lt"/>
                </a:rPr>
                <a:t>Step</a:t>
              </a:r>
            </a:p>
          </p:txBody>
        </p:sp>
        <p:pic>
          <p:nvPicPr>
            <p:cNvPr id="19" name="Graphic 18" descr="Badge 1 outline">
              <a:extLst>
                <a:ext uri="{FF2B5EF4-FFF2-40B4-BE49-F238E27FC236}">
                  <a16:creationId xmlns:a16="http://schemas.microsoft.com/office/drawing/2014/main" id="{5C606733-F896-8FDC-1052-8FE690F63E1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48850" y="721853"/>
              <a:ext cx="914400" cy="914400"/>
            </a:xfrm>
            <a:prstGeom prst="rect">
              <a:avLst/>
            </a:prstGeom>
          </p:spPr>
        </p:pic>
      </p:grpSp>
      <p:pic>
        <p:nvPicPr>
          <p:cNvPr id="25" name="Picture Placeholder 24" descr="A person working on a computer&#10;&#10;Description automatically generated with medium confidence">
            <a:extLst>
              <a:ext uri="{FF2B5EF4-FFF2-40B4-BE49-F238E27FC236}">
                <a16:creationId xmlns:a16="http://schemas.microsoft.com/office/drawing/2014/main" id="{8411A128-08AE-935D-1B6E-E64D4B3C3E96}"/>
              </a:ext>
            </a:extLst>
          </p:cNvPr>
          <p:cNvPicPr>
            <a:picLocks noGrp="1" noChangeAspect="1"/>
          </p:cNvPicPr>
          <p:nvPr>
            <p:ph type="pic" sz="quarter" idx="13"/>
          </p:nvPr>
        </p:nvPicPr>
        <p:blipFill>
          <a:blip r:embed="rId7" cstate="email">
            <a:extLst>
              <a:ext uri="{28A0092B-C50C-407E-A947-70E740481C1C}">
                <a14:useLocalDpi xmlns:a14="http://schemas.microsoft.com/office/drawing/2010/main"/>
              </a:ext>
            </a:extLst>
          </a:blip>
          <a:srcRect/>
          <a:stretch>
            <a:fillRect/>
          </a:stretch>
        </p:blipFill>
        <p:spPr/>
      </p:pic>
      <p:pic>
        <p:nvPicPr>
          <p:cNvPr id="26" name="Graphic 25" descr="Scribble outline">
            <a:extLst>
              <a:ext uri="{FF2B5EF4-FFF2-40B4-BE49-F238E27FC236}">
                <a16:creationId xmlns:a16="http://schemas.microsoft.com/office/drawing/2014/main" id="{C8FF8F7D-22BF-0DA5-3CDB-D769655DE6A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58626" y="1858801"/>
            <a:ext cx="812769" cy="914400"/>
          </a:xfrm>
          <a:prstGeom prst="rect">
            <a:avLst/>
          </a:prstGeom>
        </p:spPr>
      </p:pic>
      <p:pic>
        <p:nvPicPr>
          <p:cNvPr id="28" name="Graphic 27" descr="Exclamation mark with solid fill">
            <a:extLst>
              <a:ext uri="{FF2B5EF4-FFF2-40B4-BE49-F238E27FC236}">
                <a16:creationId xmlns:a16="http://schemas.microsoft.com/office/drawing/2014/main" id="{39C7DD2A-6F15-D2BC-B4C0-B73062F3ABB5}"/>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463031" y="5005137"/>
            <a:ext cx="848363" cy="848363"/>
          </a:xfrm>
          <a:prstGeom prst="rect">
            <a:avLst/>
          </a:prstGeom>
        </p:spPr>
      </p:pic>
      <p:sp>
        <p:nvSpPr>
          <p:cNvPr id="2" name="Slide Number Placeholder 5">
            <a:extLst>
              <a:ext uri="{FF2B5EF4-FFF2-40B4-BE49-F238E27FC236}">
                <a16:creationId xmlns:a16="http://schemas.microsoft.com/office/drawing/2014/main" id="{59123E78-7E70-02F6-86DC-44910A8B7431}"/>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6</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6215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41584E-9A5D-3804-4EC5-FB5BFD456E5F}"/>
              </a:ext>
            </a:extLst>
          </p:cNvPr>
          <p:cNvSpPr>
            <a:spLocks noGrp="1"/>
          </p:cNvSpPr>
          <p:nvPr>
            <p:ph type="title"/>
          </p:nvPr>
        </p:nvSpPr>
        <p:spPr/>
        <p:txBody>
          <a:bodyPr/>
          <a:lstStyle/>
          <a:p>
            <a:r>
              <a:rPr lang="en-US"/>
              <a:t>Accommodation Plan with Notes Tab in CIS</a:t>
            </a:r>
          </a:p>
        </p:txBody>
      </p:sp>
      <p:sp>
        <p:nvSpPr>
          <p:cNvPr id="5" name="Content Placeholder 4">
            <a:extLst>
              <a:ext uri="{FF2B5EF4-FFF2-40B4-BE49-F238E27FC236}">
                <a16:creationId xmlns:a16="http://schemas.microsoft.com/office/drawing/2014/main" id="{D1EF4D79-2B5D-C4B9-999C-CF061C43048A}"/>
              </a:ext>
            </a:extLst>
          </p:cNvPr>
          <p:cNvSpPr>
            <a:spLocks noGrp="1"/>
          </p:cNvSpPr>
          <p:nvPr>
            <p:ph idx="1"/>
          </p:nvPr>
        </p:nvSpPr>
        <p:spPr>
          <a:xfrm>
            <a:off x="7537617" y="2333249"/>
            <a:ext cx="4343733" cy="2841207"/>
          </a:xfrm>
        </p:spPr>
        <p:txBody>
          <a:bodyPr>
            <a:normAutofit fontScale="92500"/>
          </a:bodyPr>
          <a:lstStyle/>
          <a:p>
            <a:pPr>
              <a:lnSpc>
                <a:spcPct val="129000"/>
              </a:lnSpc>
            </a:pPr>
            <a:r>
              <a:rPr lang="en-US"/>
              <a:t>Sample notes are available on the Job Corps Disability Website, Frequently Requested Documents tab.</a:t>
            </a:r>
          </a:p>
        </p:txBody>
      </p:sp>
      <p:sp>
        <p:nvSpPr>
          <p:cNvPr id="3" name="Slide Number Placeholder 5">
            <a:extLst>
              <a:ext uri="{FF2B5EF4-FFF2-40B4-BE49-F238E27FC236}">
                <a16:creationId xmlns:a16="http://schemas.microsoft.com/office/drawing/2014/main" id="{3B65F1A8-D1D4-0049-54D4-C218E57ACE9C}"/>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7</a:t>
            </a:fld>
            <a:endParaRPr lang="en-US" sz="120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9D1A3EFA-DCD7-B7CF-C823-FF6C7AE740C1}"/>
              </a:ext>
            </a:extLst>
          </p:cNvPr>
          <p:cNvPicPr>
            <a:picLocks noChangeAspect="1"/>
          </p:cNvPicPr>
          <p:nvPr/>
        </p:nvPicPr>
        <p:blipFill>
          <a:blip r:embed="rId3"/>
          <a:stretch>
            <a:fillRect/>
          </a:stretch>
        </p:blipFill>
        <p:spPr>
          <a:xfrm>
            <a:off x="838199" y="1470529"/>
            <a:ext cx="6685299" cy="4629187"/>
          </a:xfrm>
          <a:prstGeom prst="rect">
            <a:avLst/>
          </a:prstGeom>
        </p:spPr>
      </p:pic>
    </p:spTree>
    <p:extLst>
      <p:ext uri="{BB962C8B-B14F-4D97-AF65-F5344CB8AC3E}">
        <p14:creationId xmlns:p14="http://schemas.microsoft.com/office/powerpoint/2010/main" val="402732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2A291F52-8477-418C-B671-750ECD8B1BFC}"/>
              </a:ext>
            </a:extLst>
          </p:cNvPr>
          <p:cNvCxnSpPr>
            <a:cxnSpLocks/>
          </p:cNvCxnSpPr>
          <p:nvPr/>
        </p:nvCxnSpPr>
        <p:spPr>
          <a:xfrm>
            <a:off x="7925044" y="3123765"/>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5BFDA221-8CBB-433C-911D-9B806E4BBB9A}"/>
              </a:ext>
            </a:extLst>
          </p:cNvPr>
          <p:cNvCxnSpPr>
            <a:cxnSpLocks/>
          </p:cNvCxnSpPr>
          <p:nvPr/>
        </p:nvCxnSpPr>
        <p:spPr>
          <a:xfrm>
            <a:off x="7925044" y="4684289"/>
            <a:ext cx="3163019" cy="0"/>
          </a:xfrm>
          <a:prstGeom prst="line">
            <a:avLst/>
          </a:prstGeom>
          <a:ln w="21590" cap="rnd">
            <a:solidFill>
              <a:schemeClr val="bg1">
                <a:lumMod val="7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41" name="Title 21">
            <a:extLst>
              <a:ext uri="{FF2B5EF4-FFF2-40B4-BE49-F238E27FC236}">
                <a16:creationId xmlns:a16="http://schemas.microsoft.com/office/drawing/2014/main" id="{164ADC44-00B7-43A7-978F-6B8CDF306899}"/>
              </a:ext>
            </a:extLst>
          </p:cNvPr>
          <p:cNvSpPr txBox="1">
            <a:spLocks/>
          </p:cNvSpPr>
          <p:nvPr/>
        </p:nvSpPr>
        <p:spPr>
          <a:xfrm>
            <a:off x="7806197" y="1512476"/>
            <a:ext cx="3281866" cy="1400440"/>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Must be documented on the RA/RM/AAS Request and Disability Coordinator Contact (DCC) Form</a:t>
            </a:r>
            <a:endParaRPr lang="en-US" sz="2000">
              <a:latin typeface="+mn-lt"/>
            </a:endParaRPr>
          </a:p>
        </p:txBody>
      </p:sp>
      <p:sp>
        <p:nvSpPr>
          <p:cNvPr id="43" name="Flowchart: Delay 42">
            <a:extLst>
              <a:ext uri="{FF2B5EF4-FFF2-40B4-BE49-F238E27FC236}">
                <a16:creationId xmlns:a16="http://schemas.microsoft.com/office/drawing/2014/main" id="{DAA6AEE3-C7EE-42C4-87CB-78C536AF6E6C}"/>
              </a:ext>
            </a:extLst>
          </p:cNvPr>
          <p:cNvSpPr/>
          <p:nvPr/>
        </p:nvSpPr>
        <p:spPr>
          <a:xfrm>
            <a:off x="6403835" y="1720477"/>
            <a:ext cx="1192439" cy="1192439"/>
          </a:xfrm>
          <a:prstGeom prst="flowChartDelay">
            <a:avLst/>
          </a:prstGeom>
          <a:solidFill>
            <a:srgbClr val="CFC6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Delay 79">
            <a:extLst>
              <a:ext uri="{FF2B5EF4-FFF2-40B4-BE49-F238E27FC236}">
                <a16:creationId xmlns:a16="http://schemas.microsoft.com/office/drawing/2014/main" id="{126DB1BA-CD23-426D-BAA1-97F743FD07C1}"/>
              </a:ext>
            </a:extLst>
          </p:cNvPr>
          <p:cNvSpPr/>
          <p:nvPr/>
        </p:nvSpPr>
        <p:spPr>
          <a:xfrm>
            <a:off x="6403835" y="4841526"/>
            <a:ext cx="1192439" cy="1192439"/>
          </a:xfrm>
          <a:prstGeom prst="flowChartDelay">
            <a:avLst/>
          </a:prstGeom>
          <a:gradFill>
            <a:gsLst>
              <a:gs pos="100000">
                <a:schemeClr val="accent3">
                  <a:lumMod val="75000"/>
                </a:schemeClr>
              </a:gs>
              <a:gs pos="0">
                <a:schemeClr val="accent3"/>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a:extLst>
              <a:ext uri="{FF2B5EF4-FFF2-40B4-BE49-F238E27FC236}">
                <a16:creationId xmlns:a16="http://schemas.microsoft.com/office/drawing/2014/main" id="{6271F8B5-8DCE-451E-93F3-A2B5BBFBF516}"/>
              </a:ext>
            </a:extLst>
          </p:cNvPr>
          <p:cNvSpPr/>
          <p:nvPr/>
        </p:nvSpPr>
        <p:spPr>
          <a:xfrm>
            <a:off x="6403835" y="3282444"/>
            <a:ext cx="1192439" cy="1192439"/>
          </a:xfrm>
          <a:prstGeom prst="flowChartDelay">
            <a:avLst/>
          </a:prstGeom>
          <a:solidFill>
            <a:srgbClr val="A6C4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C31D554F-C139-4479-A4BD-DF9D57633D6C}"/>
              </a:ext>
            </a:extLst>
          </p:cNvPr>
          <p:cNvSpPr/>
          <p:nvPr/>
        </p:nvSpPr>
        <p:spPr>
          <a:xfrm>
            <a:off x="2631315" y="1754477"/>
            <a:ext cx="3296541" cy="4312494"/>
          </a:xfrm>
          <a:prstGeom prst="rect">
            <a:avLst/>
          </a:prstGeom>
          <a:gradFill flip="none" rotWithShape="1">
            <a:gsLst>
              <a:gs pos="0">
                <a:srgbClr val="32669A"/>
              </a:gs>
              <a:gs pos="100000">
                <a:schemeClr val="accent3">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7030164-7091-95DD-216B-CD0C4DA846B0}"/>
              </a:ext>
            </a:extLst>
          </p:cNvPr>
          <p:cNvSpPr txBox="1"/>
          <p:nvPr/>
        </p:nvSpPr>
        <p:spPr>
          <a:xfrm>
            <a:off x="1263645" y="585798"/>
            <a:ext cx="10280379" cy="769441"/>
          </a:xfrm>
          <a:prstGeom prst="rect">
            <a:avLst/>
          </a:prstGeom>
          <a:noFill/>
        </p:spPr>
        <p:txBody>
          <a:bodyPr wrap="none" rtlCol="0">
            <a:spAutoFit/>
          </a:bodyPr>
          <a:lstStyle/>
          <a:p>
            <a:pPr algn="ctr"/>
            <a:r>
              <a:rPr lang="en-US" sz="4400" b="1">
                <a:solidFill>
                  <a:srgbClr val="32669A"/>
                </a:solidFill>
                <a:latin typeface="+mj-lt"/>
              </a:rPr>
              <a:t>Determining the Need for RA/RM/AAS</a:t>
            </a:r>
          </a:p>
        </p:txBody>
      </p:sp>
      <p:sp>
        <p:nvSpPr>
          <p:cNvPr id="16" name="Title 21">
            <a:extLst>
              <a:ext uri="{FF2B5EF4-FFF2-40B4-BE49-F238E27FC236}">
                <a16:creationId xmlns:a16="http://schemas.microsoft.com/office/drawing/2014/main" id="{17F31A58-12BD-3F83-91D8-9F0A660C6ECB}"/>
              </a:ext>
            </a:extLst>
          </p:cNvPr>
          <p:cNvSpPr txBox="1">
            <a:spLocks/>
          </p:cNvSpPr>
          <p:nvPr/>
        </p:nvSpPr>
        <p:spPr>
          <a:xfrm>
            <a:off x="7865619" y="3159099"/>
            <a:ext cx="4101094" cy="1428201"/>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Must be contact (phone or in person) between DC and applicant/student (and parent/guardian when appropriate)</a:t>
            </a:r>
            <a:endParaRPr lang="en-US" sz="2000">
              <a:latin typeface="+mn-lt"/>
            </a:endParaRPr>
          </a:p>
        </p:txBody>
      </p:sp>
      <p:sp>
        <p:nvSpPr>
          <p:cNvPr id="17" name="Title 21">
            <a:extLst>
              <a:ext uri="{FF2B5EF4-FFF2-40B4-BE49-F238E27FC236}">
                <a16:creationId xmlns:a16="http://schemas.microsoft.com/office/drawing/2014/main" id="{DA8E32D4-3923-079D-053D-F76C389455CB}"/>
              </a:ext>
            </a:extLst>
          </p:cNvPr>
          <p:cNvSpPr txBox="1">
            <a:spLocks/>
          </p:cNvSpPr>
          <p:nvPr/>
        </p:nvSpPr>
        <p:spPr>
          <a:xfrm>
            <a:off x="7865619" y="4841526"/>
            <a:ext cx="3492190" cy="1438958"/>
          </a:xfrm>
          <a:prstGeom prst="rect">
            <a:avLst/>
          </a:prstGeom>
        </p:spPr>
        <p:txBody>
          <a:bodyPr/>
          <a:lstStyle>
            <a:lvl1pPr algn="ctr" defTabSz="914400" rtl="0" eaLnBrk="1" latinLnBrk="0" hangingPunct="1">
              <a:lnSpc>
                <a:spcPct val="90000"/>
              </a:lnSpc>
              <a:spcBef>
                <a:spcPct val="0"/>
              </a:spcBef>
              <a:buNone/>
              <a:defRPr sz="2800" kern="1200">
                <a:solidFill>
                  <a:schemeClr val="tx1"/>
                </a:solidFill>
                <a:latin typeface="Raleway Black" panose="020B0A03030101060003" pitchFamily="34" charset="0"/>
                <a:ea typeface="+mj-ea"/>
                <a:cs typeface="+mj-cs"/>
              </a:defRPr>
            </a:lvl1pPr>
          </a:lstStyle>
          <a:p>
            <a:pPr algn="l">
              <a:lnSpc>
                <a:spcPct val="114000"/>
              </a:lnSpc>
              <a:spcBef>
                <a:spcPts val="600"/>
              </a:spcBef>
            </a:pPr>
            <a:r>
              <a:rPr lang="en-GB" sz="2000">
                <a:latin typeface="+mn-lt"/>
              </a:rPr>
              <a:t>Contact must be made prior to assigning the applicant a start date.</a:t>
            </a:r>
            <a:endParaRPr lang="en-US" sz="2000">
              <a:latin typeface="+mn-lt"/>
            </a:endParaRPr>
          </a:p>
        </p:txBody>
      </p:sp>
      <p:pic>
        <p:nvPicPr>
          <p:cNvPr id="26" name="Graphic 25" descr="Scribble outline">
            <a:extLst>
              <a:ext uri="{FF2B5EF4-FFF2-40B4-BE49-F238E27FC236}">
                <a16:creationId xmlns:a16="http://schemas.microsoft.com/office/drawing/2014/main" id="{C8FF8F7D-22BF-0DA5-3CDB-D769655DE6A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58626" y="1858801"/>
            <a:ext cx="812769" cy="914400"/>
          </a:xfrm>
          <a:prstGeom prst="rect">
            <a:avLst/>
          </a:prstGeom>
        </p:spPr>
      </p:pic>
      <p:pic>
        <p:nvPicPr>
          <p:cNvPr id="28" name="Graphic 27" descr="Exclamation mark with solid fill">
            <a:extLst>
              <a:ext uri="{FF2B5EF4-FFF2-40B4-BE49-F238E27FC236}">
                <a16:creationId xmlns:a16="http://schemas.microsoft.com/office/drawing/2014/main" id="{39C7DD2A-6F15-D2BC-B4C0-B73062F3AB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63031" y="5005137"/>
            <a:ext cx="848363" cy="848363"/>
          </a:xfrm>
          <a:prstGeom prst="rect">
            <a:avLst/>
          </a:prstGeom>
        </p:spPr>
      </p:pic>
      <p:grpSp>
        <p:nvGrpSpPr>
          <p:cNvPr id="3" name="Group 2">
            <a:extLst>
              <a:ext uri="{FF2B5EF4-FFF2-40B4-BE49-F238E27FC236}">
                <a16:creationId xmlns:a16="http://schemas.microsoft.com/office/drawing/2014/main" id="{11960D32-FE26-7875-3448-DF1B812F6BD3}"/>
              </a:ext>
            </a:extLst>
          </p:cNvPr>
          <p:cNvGrpSpPr/>
          <p:nvPr/>
        </p:nvGrpSpPr>
        <p:grpSpPr>
          <a:xfrm>
            <a:off x="334356" y="385743"/>
            <a:ext cx="914400" cy="1256548"/>
            <a:chOff x="334356" y="385743"/>
            <a:chExt cx="914400" cy="1256548"/>
          </a:xfrm>
        </p:grpSpPr>
        <p:sp>
          <p:nvSpPr>
            <p:cNvPr id="12" name="TextBox 11">
              <a:extLst>
                <a:ext uri="{FF2B5EF4-FFF2-40B4-BE49-F238E27FC236}">
                  <a16:creationId xmlns:a16="http://schemas.microsoft.com/office/drawing/2014/main" id="{AF8F869C-AB46-80BE-A885-188615205F1B}"/>
                </a:ext>
              </a:extLst>
            </p:cNvPr>
            <p:cNvSpPr txBox="1"/>
            <p:nvPr/>
          </p:nvSpPr>
          <p:spPr>
            <a:xfrm>
              <a:off x="455450" y="385743"/>
              <a:ext cx="712053" cy="400110"/>
            </a:xfrm>
            <a:prstGeom prst="rect">
              <a:avLst/>
            </a:prstGeom>
            <a:noFill/>
          </p:spPr>
          <p:txBody>
            <a:bodyPr wrap="none" rtlCol="0">
              <a:spAutoFit/>
            </a:bodyPr>
            <a:lstStyle/>
            <a:p>
              <a:pPr algn="ctr"/>
              <a:r>
                <a:rPr lang="en-US" sz="2000">
                  <a:latin typeface="+mj-lt"/>
                </a:rPr>
                <a:t>Step</a:t>
              </a:r>
            </a:p>
          </p:txBody>
        </p:sp>
        <p:pic>
          <p:nvPicPr>
            <p:cNvPr id="2" name="Graphic 1" descr="Badge outline">
              <a:extLst>
                <a:ext uri="{FF2B5EF4-FFF2-40B4-BE49-F238E27FC236}">
                  <a16:creationId xmlns:a16="http://schemas.microsoft.com/office/drawing/2014/main" id="{26B12DFB-C25A-3006-0A10-0CFE74928E2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34356" y="727891"/>
              <a:ext cx="914400" cy="914400"/>
            </a:xfrm>
            <a:prstGeom prst="rect">
              <a:avLst/>
            </a:prstGeom>
          </p:spPr>
        </p:pic>
      </p:grpSp>
      <p:sp>
        <p:nvSpPr>
          <p:cNvPr id="7" name="TextBox 6">
            <a:extLst>
              <a:ext uri="{FF2B5EF4-FFF2-40B4-BE49-F238E27FC236}">
                <a16:creationId xmlns:a16="http://schemas.microsoft.com/office/drawing/2014/main" id="{F663C21E-E616-FA0F-0E0B-0EDB4FD8A885}"/>
              </a:ext>
            </a:extLst>
          </p:cNvPr>
          <p:cNvSpPr txBox="1"/>
          <p:nvPr/>
        </p:nvSpPr>
        <p:spPr>
          <a:xfrm>
            <a:off x="2736423" y="2231193"/>
            <a:ext cx="3074830" cy="3359061"/>
          </a:xfrm>
          <a:prstGeom prst="rect">
            <a:avLst/>
          </a:prstGeom>
          <a:noFill/>
        </p:spPr>
        <p:txBody>
          <a:bodyPr wrap="square">
            <a:spAutoFit/>
          </a:bodyPr>
          <a:lstStyle/>
          <a:p>
            <a:pPr algn="l">
              <a:lnSpc>
                <a:spcPct val="109000"/>
              </a:lnSpc>
              <a:spcBef>
                <a:spcPts val="600"/>
              </a:spcBef>
            </a:pPr>
            <a:r>
              <a:rPr lang="en-US" sz="2400" i="0">
                <a:solidFill>
                  <a:schemeClr val="bg1"/>
                </a:solidFill>
                <a:effectLst/>
              </a:rPr>
              <a:t>A DA request can be communicated in any form (e.g., oral, written, sign language). </a:t>
            </a:r>
          </a:p>
          <a:p>
            <a:pPr algn="l">
              <a:lnSpc>
                <a:spcPct val="109000"/>
              </a:lnSpc>
              <a:spcBef>
                <a:spcPts val="600"/>
              </a:spcBef>
            </a:pPr>
            <a:r>
              <a:rPr lang="en-US" sz="2400">
                <a:solidFill>
                  <a:schemeClr val="bg1"/>
                </a:solidFill>
              </a:rPr>
              <a:t>A disability may also be disclosed </a:t>
            </a:r>
            <a:r>
              <a:rPr lang="en-US" sz="2400" u="sng">
                <a:solidFill>
                  <a:schemeClr val="bg1"/>
                </a:solidFill>
              </a:rPr>
              <a:t>via documentation</a:t>
            </a:r>
            <a:r>
              <a:rPr lang="en-US" sz="2400">
                <a:solidFill>
                  <a:schemeClr val="bg1"/>
                </a:solidFill>
              </a:rPr>
              <a:t>.</a:t>
            </a:r>
            <a:endParaRPr lang="en-US" sz="2400" i="0">
              <a:solidFill>
                <a:schemeClr val="bg1"/>
              </a:solidFill>
              <a:effectLst/>
            </a:endParaRPr>
          </a:p>
        </p:txBody>
      </p:sp>
      <p:pic>
        <p:nvPicPr>
          <p:cNvPr id="14" name="Graphic 13" descr="Speaker phone outline">
            <a:extLst>
              <a:ext uri="{FF2B5EF4-FFF2-40B4-BE49-F238E27FC236}">
                <a16:creationId xmlns:a16="http://schemas.microsoft.com/office/drawing/2014/main" id="{15A0FB20-727D-7996-8271-0DDCDB282084}"/>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430012" y="3415999"/>
            <a:ext cx="914400" cy="914400"/>
          </a:xfrm>
          <a:prstGeom prst="rect">
            <a:avLst/>
          </a:prstGeom>
        </p:spPr>
      </p:pic>
      <p:pic>
        <p:nvPicPr>
          <p:cNvPr id="21" name="Picture Placeholder 20" descr="A person working on her computer&#10;&#10;Description automatically generated with low confidence">
            <a:extLst>
              <a:ext uri="{FF2B5EF4-FFF2-40B4-BE49-F238E27FC236}">
                <a16:creationId xmlns:a16="http://schemas.microsoft.com/office/drawing/2014/main" id="{F73091D3-BAF1-3739-81B4-37003773B91B}"/>
              </a:ext>
            </a:extLst>
          </p:cNvPr>
          <p:cNvPicPr>
            <a:picLocks noGrp="1" noChangeAspect="1"/>
          </p:cNvPicPr>
          <p:nvPr>
            <p:ph type="pic" sz="quarter" idx="13"/>
          </p:nvPr>
        </p:nvPicPr>
        <p:blipFill>
          <a:blip r:embed="rId11" cstate="email">
            <a:extLst>
              <a:ext uri="{28A0092B-C50C-407E-A947-70E740481C1C}">
                <a14:useLocalDpi xmlns:a14="http://schemas.microsoft.com/office/drawing/2010/main"/>
              </a:ext>
            </a:extLst>
          </a:blip>
          <a:srcRect/>
          <a:stretch>
            <a:fillRect/>
          </a:stretch>
        </p:blipFill>
        <p:spPr/>
      </p:pic>
      <p:sp>
        <p:nvSpPr>
          <p:cNvPr id="5" name="Slide Number Placeholder 5">
            <a:extLst>
              <a:ext uri="{FF2B5EF4-FFF2-40B4-BE49-F238E27FC236}">
                <a16:creationId xmlns:a16="http://schemas.microsoft.com/office/drawing/2014/main" id="{B4F840F4-0C07-8197-AE7D-26EE17C14779}"/>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6569586-4176-472B-BD2E-5ECB0777912A}" type="slidenum">
              <a:rPr lang="en-US" sz="1200" smtClean="0">
                <a:latin typeface="Arial" panose="020B0604020202020204" pitchFamily="34" charset="0"/>
                <a:cs typeface="Arial" panose="020B0604020202020204" pitchFamily="34" charset="0"/>
              </a:rPr>
              <a:pPr algn="r"/>
              <a:t>8</a:t>
            </a:fld>
            <a:endParaRPr 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537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CEC3"/>
        </a:solid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C771FF3-CA5A-5C23-05AD-B139D8BCB4DE}"/>
              </a:ext>
            </a:extLst>
          </p:cNvPr>
          <p:cNvSpPr/>
          <p:nvPr/>
        </p:nvSpPr>
        <p:spPr>
          <a:xfrm>
            <a:off x="6538408" y="2828835"/>
            <a:ext cx="5653592" cy="1200329"/>
          </a:xfrm>
          <a:prstGeom prst="rect">
            <a:avLst/>
          </a:prstGeom>
        </p:spPr>
        <p:txBody>
          <a:bodyPr wrap="square">
            <a:spAutoFit/>
          </a:bodyPr>
          <a:lstStyle/>
          <a:p>
            <a:pPr lvl="0"/>
            <a:r>
              <a:rPr lang="en-US" altLang="ko-KR" sz="3600" b="1">
                <a:solidFill>
                  <a:srgbClr val="32669A"/>
                </a:solidFill>
                <a:latin typeface="+mj-lt"/>
                <a:ea typeface="맑은 고딕" panose="020B0503020000020004" pitchFamily="50" charset="-127"/>
              </a:rPr>
              <a:t>RA/RM/AAS Request </a:t>
            </a:r>
          </a:p>
          <a:p>
            <a:pPr lvl="0"/>
            <a:r>
              <a:rPr lang="en-US" altLang="ko-KR" sz="3600" b="1">
                <a:solidFill>
                  <a:srgbClr val="32669A"/>
                </a:solidFill>
                <a:latin typeface="+mj-lt"/>
                <a:ea typeface="맑은 고딕" panose="020B0503020000020004" pitchFamily="50" charset="-127"/>
              </a:rPr>
              <a:t>and DC Contact Form</a:t>
            </a:r>
          </a:p>
        </p:txBody>
      </p:sp>
      <p:sp>
        <p:nvSpPr>
          <p:cNvPr id="4" name="Slide Number Placeholder 5">
            <a:extLst>
              <a:ext uri="{FF2B5EF4-FFF2-40B4-BE49-F238E27FC236}">
                <a16:creationId xmlns:a16="http://schemas.microsoft.com/office/drawing/2014/main" id="{670458D4-2D43-D77B-CC08-AAC43164815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5700FC-9025-426B-B183-99158C0F8C9F}" type="slidenum">
              <a:rPr lang="en-US" smtClean="0"/>
              <a:pPr/>
              <a:t>9</a:t>
            </a:fld>
            <a:endParaRPr lang="en-US"/>
          </a:p>
        </p:txBody>
      </p:sp>
      <p:pic>
        <p:nvPicPr>
          <p:cNvPr id="10" name="Picture 9">
            <a:extLst>
              <a:ext uri="{FF2B5EF4-FFF2-40B4-BE49-F238E27FC236}">
                <a16:creationId xmlns:a16="http://schemas.microsoft.com/office/drawing/2014/main" id="{344A1DF6-6934-177B-064E-77E219DE37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3780" y="462982"/>
            <a:ext cx="4962220" cy="5932036"/>
          </a:xfrm>
          <a:prstGeom prst="rect">
            <a:avLst/>
          </a:prstGeom>
        </p:spPr>
      </p:pic>
      <p:sp>
        <p:nvSpPr>
          <p:cNvPr id="11" name="Speech Bubble: Rectangle 10">
            <a:extLst>
              <a:ext uri="{FF2B5EF4-FFF2-40B4-BE49-F238E27FC236}">
                <a16:creationId xmlns:a16="http://schemas.microsoft.com/office/drawing/2014/main" id="{1E695253-E091-9EC9-39ED-FDBF2F965095}"/>
              </a:ext>
            </a:extLst>
          </p:cNvPr>
          <p:cNvSpPr/>
          <p:nvPr/>
        </p:nvSpPr>
        <p:spPr>
          <a:xfrm>
            <a:off x="6539984" y="462982"/>
            <a:ext cx="2615671" cy="1862292"/>
          </a:xfrm>
          <a:prstGeom prst="wedgeRectCallout">
            <a:avLst>
              <a:gd name="adj1" fmla="val -71645"/>
              <a:gd name="adj2" fmla="val -31705"/>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Are you using the </a:t>
            </a:r>
          </a:p>
          <a:p>
            <a:pPr algn="ctr"/>
            <a:r>
              <a:rPr lang="en-US"/>
              <a:t>correct form? Discard </a:t>
            </a:r>
            <a:endParaRPr lang="en-US">
              <a:cs typeface="Arial"/>
            </a:endParaRPr>
          </a:p>
          <a:p>
            <a:pPr algn="ctr"/>
            <a:r>
              <a:rPr lang="en-US"/>
              <a:t>and delete forms prior </a:t>
            </a:r>
            <a:endParaRPr lang="en-US">
              <a:cs typeface="Arial"/>
            </a:endParaRPr>
          </a:p>
          <a:p>
            <a:pPr algn="ctr"/>
            <a:r>
              <a:rPr lang="en-US"/>
              <a:t>to 11/29/22 PRH </a:t>
            </a:r>
            <a:endParaRPr lang="en-US">
              <a:cs typeface="Arial"/>
            </a:endParaRPr>
          </a:p>
          <a:p>
            <a:pPr algn="ctr"/>
            <a:r>
              <a:rPr lang="en-US"/>
              <a:t>release!</a:t>
            </a:r>
            <a:endParaRPr lang="en-US">
              <a:cs typeface="Arial"/>
            </a:endParaRPr>
          </a:p>
        </p:txBody>
      </p:sp>
    </p:spTree>
    <p:extLst>
      <p:ext uri="{BB962C8B-B14F-4D97-AF65-F5344CB8AC3E}">
        <p14:creationId xmlns:p14="http://schemas.microsoft.com/office/powerpoint/2010/main" val="1812845769"/>
      </p:ext>
    </p:extLst>
  </p:cSld>
  <p:clrMapOvr>
    <a:masterClrMapping/>
  </p:clrMapOvr>
</p:sld>
</file>

<file path=ppt/theme/theme1.xml><?xml version="1.0" encoding="utf-8"?>
<a:theme xmlns:a="http://schemas.openxmlformats.org/drawingml/2006/main" name="Office Theme">
  <a:themeElements>
    <a:clrScheme name="professional_sphere">
      <a:dk1>
        <a:srgbClr val="000000"/>
      </a:dk1>
      <a:lt1>
        <a:srgbClr val="FFFFFF"/>
      </a:lt1>
      <a:dk2>
        <a:srgbClr val="313032"/>
      </a:dk2>
      <a:lt2>
        <a:srgbClr val="F2F2F2"/>
      </a:lt2>
      <a:accent1>
        <a:srgbClr val="768288"/>
      </a:accent1>
      <a:accent2>
        <a:srgbClr val="949494"/>
      </a:accent2>
      <a:accent3>
        <a:srgbClr val="D8D1B7"/>
      </a:accent3>
      <a:accent4>
        <a:srgbClr val="B6B19F"/>
      </a:accent4>
      <a:accent5>
        <a:srgbClr val="AED3CC"/>
      </a:accent5>
      <a:accent6>
        <a:srgbClr val="A5C8B9"/>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F356BCA1D5C24DA72D14296F0DB2AF" ma:contentTypeVersion="5" ma:contentTypeDescription="Create a new document." ma:contentTypeScope="" ma:versionID="ccb1c8995c93ee4852b0cedb1abc0b01">
  <xsd:schema xmlns:xsd="http://www.w3.org/2001/XMLSchema" xmlns:xs="http://www.w3.org/2001/XMLSchema" xmlns:p="http://schemas.microsoft.com/office/2006/metadata/properties" xmlns:ns2="f65701bd-703e-4e7a-b356-d9aef005502d" xmlns:ns3="b22f8f74-215c-4154-9939-bd29e4e8980e" targetNamespace="http://schemas.microsoft.com/office/2006/metadata/properties" ma:root="true" ma:fieldsID="4e83ca1d99dfc80217f25b9eff7e3a40" ns2:_="" ns3:_="">
    <xsd:import namespace="f65701bd-703e-4e7a-b356-d9aef005502d"/>
    <xsd:import namespace="b22f8f74-215c-4154-9939-bd29e4e8980e"/>
    <xsd:element name="properties">
      <xsd:complexType>
        <xsd:sequence>
          <xsd:element name="documentManagement">
            <xsd:complexType>
              <xsd:all>
                <xsd:element ref="ns2:Approval_x0020_Statu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701bd-703e-4e7a-b356-d9aef005502d" elementFormDefault="qualified">
    <xsd:import namespace="http://schemas.microsoft.com/office/2006/documentManagement/types"/>
    <xsd:import namespace="http://schemas.microsoft.com/office/infopath/2007/PartnerControls"/>
    <xsd:element name="Approval_x0020_Status" ma:index="4" nillable="true" ma:displayName="Approval Status" ma:internalName="Approval_x0020_Status"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proval_x0020_Status xmlns="f65701bd-703e-4e7a-b356-d9aef005502d">Approved</Approval_x0020_Status>
    <_dlc_DocId xmlns="b22f8f74-215c-4154-9939-bd29e4e8980e">XRUYQT3274NZ-880339284-209</_dlc_DocId>
    <_dlc_DocIdUrl xmlns="b22f8f74-215c-4154-9939-bd29e4e8980e">
      <Url>https://supportservices.jobcorps.gov/disability/_layouts/15/DocIdRedir.aspx?ID=XRUYQT3274NZ-880339284-209</Url>
      <Description>XRUYQT3274NZ-880339284-209</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FC06BB8-B318-43FF-B91D-FE6DC953136C}">
  <ds:schemaRefs>
    <ds:schemaRef ds:uri="http://schemas.microsoft.com/sharepoint/v3/contenttype/forms"/>
  </ds:schemaRefs>
</ds:datastoreItem>
</file>

<file path=customXml/itemProps2.xml><?xml version="1.0" encoding="utf-8"?>
<ds:datastoreItem xmlns:ds="http://schemas.openxmlformats.org/officeDocument/2006/customXml" ds:itemID="{276BB7A6-B0B3-41F7-86BA-F0160C3D1F41}"/>
</file>

<file path=customXml/itemProps3.xml><?xml version="1.0" encoding="utf-8"?>
<ds:datastoreItem xmlns:ds="http://schemas.openxmlformats.org/officeDocument/2006/customXml" ds:itemID="{96C1B23E-F06F-4035-B0B1-627FAAF9C1AF}">
  <ds:schemaRefs>
    <ds:schemaRef ds:uri="http://schemas.microsoft.com/office/2006/metadata/properties"/>
    <ds:schemaRef ds:uri="http://purl.org/dc/elements/1.1/"/>
    <ds:schemaRef ds:uri="http://schemas.microsoft.com/office/2006/documentManagement/types"/>
    <ds:schemaRef ds:uri="http://purl.org/dc/dcmitype/"/>
    <ds:schemaRef ds:uri="1f6b80f2-c20c-4272-b239-f55f7a1281f0"/>
    <ds:schemaRef ds:uri="http://www.w3.org/XML/1998/namespace"/>
    <ds:schemaRef ds:uri="http://purl.org/dc/terms/"/>
    <ds:schemaRef ds:uri="http://schemas.microsoft.com/office/infopath/2007/PartnerControls"/>
    <ds:schemaRef ds:uri="http://schemas.openxmlformats.org/package/2006/metadata/core-properties"/>
    <ds:schemaRef ds:uri="721a4254-37aa-4b5c-aa84-ee537e0c3488"/>
  </ds:schemaRefs>
</ds:datastoreItem>
</file>

<file path=customXml/itemProps4.xml><?xml version="1.0" encoding="utf-8"?>
<ds:datastoreItem xmlns:ds="http://schemas.openxmlformats.org/officeDocument/2006/customXml" ds:itemID="{85225556-D74D-410B-8B0E-C6402D18E473}"/>
</file>

<file path=docProps/app.xml><?xml version="1.0" encoding="utf-8"?>
<Properties xmlns="http://schemas.openxmlformats.org/officeDocument/2006/extended-properties" xmlns:vt="http://schemas.openxmlformats.org/officeDocument/2006/docPropsVTypes">
  <TotalTime>115</TotalTime>
  <Words>6628</Words>
  <Application>Microsoft Office PowerPoint</Application>
  <PresentationFormat>Widescreen</PresentationFormat>
  <Paragraphs>570</Paragraphs>
  <Slides>36</Slides>
  <Notes>36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36</vt:i4>
      </vt:variant>
    </vt:vector>
  </HeadingPairs>
  <TitlesOfParts>
    <vt:vector size="50" baseType="lpstr">
      <vt:lpstr>맑은 고딕</vt:lpstr>
      <vt:lpstr>Arial</vt:lpstr>
      <vt:lpstr>Arial Black</vt:lpstr>
      <vt:lpstr>Arial,Sans-Serif</vt:lpstr>
      <vt:lpstr>Calibri</vt:lpstr>
      <vt:lpstr>Calibri Light</vt:lpstr>
      <vt:lpstr>Courier New</vt:lpstr>
      <vt:lpstr>Montserrat</vt:lpstr>
      <vt:lpstr>Open Sans</vt:lpstr>
      <vt:lpstr>Symbol</vt:lpstr>
      <vt:lpstr>Times New Roman</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Accommodation Plan with Notes Tab in CIS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Accommodation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vt:lpstr>
      <vt:lpstr>What do you think? </vt:lpstr>
      <vt:lpstr>Job Corps Disability Support Services Website https://supportservices.jobcorps.gov/disability/Pages/default.aspx</vt:lpstr>
      <vt:lpstr>Job Accommodation Network askjan.org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Crystal Grinevicius</cp:lastModifiedBy>
  <cp:revision>7</cp:revision>
  <dcterms:created xsi:type="dcterms:W3CDTF">2020-10-26T08:35:43Z</dcterms:created>
  <dcterms:modified xsi:type="dcterms:W3CDTF">2024-12-09T16:28:24Z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0x01010024F356BCA1D5C24DA72D14296F0DB2AF</vt:lpwstr>
  </property>
  <property fmtid="{D5CDD505-2E9C-101B-9397-08002B2CF9AE}" pid="3" name="_dlc_DocIdItemGuid">
    <vt:lpwstr>e0df1d1f-4d9f-4c3a-91c7-388b9916380a</vt:lpwstr>
  </property>
</Properties>
</file>