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Layouts/slideLayout18.xml" ContentType="application/vnd.openxmlformats-officedocument.presentationml.slideLayout+xml"/>
  <Override PartName="/ppt/notesSlides/notesSlide47.xml" ContentType="application/vnd.openxmlformats-officedocument.presentationml.notesSlide+xml"/>
  <Override PartName="/ppt/notesSlides/notesSlide45.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33.xml" ContentType="application/vnd.openxmlformats-officedocument.presentationml.notesSlide+xml"/>
  <Override PartName="/ppt/notesSlides/notesSlide5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34.xml" ContentType="application/vnd.openxmlformats-officedocument.presentationml.notesSlide+xml"/>
  <Override PartName="/ppt/notesSlides/notesSlide1.xml" ContentType="application/vnd.openxmlformats-officedocument.presentationml.notesSlide+xml"/>
  <Override PartName="/ppt/notesSlides/notesSlide40.xml" ContentType="application/vnd.openxmlformats-officedocument.presentationml.notesSlide+xml"/>
  <Override PartName="/ppt/notesSlides/notesSlide2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25.xml" ContentType="application/vnd.openxmlformats-officedocument.presentationml.notesSlide+xml"/>
  <Override PartName="/ppt/notesSlides/notesSlide5.xml" ContentType="application/vnd.openxmlformats-officedocument.presentationml.notesSlide+xml"/>
  <Override PartName="/ppt/notesSlides/notesSlide26.xml" ContentType="application/vnd.openxmlformats-officedocument.presentationml.notesSlide+xml"/>
  <Override PartName="/ppt/notesSlides/notesSlide6.xml" ContentType="application/vnd.openxmlformats-officedocument.presentationml.notesSlide+xml"/>
  <Override PartName="/ppt/notesSlides/notesSlide39.xml" ContentType="application/vnd.openxmlformats-officedocument.presentationml.notesSlide+xml"/>
  <Override PartName="/ppt/notesSlides/notesSlide7.xml" ContentType="application/vnd.openxmlformats-officedocument.presentationml.notesSlide+xml"/>
  <Override PartName="/ppt/notesSlides/notesSlide36.xml" ContentType="application/vnd.openxmlformats-officedocument.presentationml.notesSlide+xml"/>
  <Override PartName="/ppt/notesSlides/notesSlide8.xml" ContentType="application/vnd.openxmlformats-officedocument.presentationml.notesSlide+xml"/>
  <Override PartName="/ppt/notesSlides/notesSlide27.xml" ContentType="application/vnd.openxmlformats-officedocument.presentationml.notesSlide+xml"/>
  <Override PartName="/ppt/notesSlides/notesSlide9.xml" ContentType="application/vnd.openxmlformats-officedocument.presentationml.notesSlide+xml"/>
  <Override PartName="/ppt/notesSlides/notesSlide28.xml" ContentType="application/vnd.openxmlformats-officedocument.presentationml.notesSlide+xml"/>
  <Override PartName="/ppt/notesSlides/notesSlide10.xml" ContentType="application/vnd.openxmlformats-officedocument.presentationml.notesSlide+xml"/>
  <Override PartName="/ppt/notesSlides/notesSlide42.xml" ContentType="application/vnd.openxmlformats-officedocument.presentationml.notesSlide+xml"/>
  <Override PartName="/ppt/notesSlides/notesSlide11.xml" ContentType="application/vnd.openxmlformats-officedocument.presentationml.notesSlide+xml"/>
  <Override PartName="/ppt/notesSlides/notesSlide29.xml" ContentType="application/vnd.openxmlformats-officedocument.presentationml.notesSlide+xml"/>
  <Override PartName="/ppt/notesSlides/notesSlide12.xml" ContentType="application/vnd.openxmlformats-officedocument.presentationml.notesSlide+xml"/>
  <Override PartName="/ppt/notesSlides/notesSlide41.xml" ContentType="application/vnd.openxmlformats-officedocument.presentationml.notesSlide+xml"/>
  <Override PartName="/ppt/notesSlides/notesSlide13.xml" ContentType="application/vnd.openxmlformats-officedocument.presentationml.notesSlide+xml"/>
  <Override PartName="/ppt/notesSlides/notesSlide30.xml" ContentType="application/vnd.openxmlformats-officedocument.presentationml.notesSlide+xml"/>
  <Override PartName="/ppt/notesSlides/notesSlide14.xml" ContentType="application/vnd.openxmlformats-officedocument.presentationml.notesSlide+xml"/>
  <Override PartName="/ppt/notesSlides/notesSlide55.xml" ContentType="application/vnd.openxmlformats-officedocument.presentationml.notesSlide+xml"/>
  <Override PartName="/ppt/notesSlides/notesSlide15.xml" ContentType="application/vnd.openxmlformats-officedocument.presentationml.notesSlide+xml"/>
  <Override PartName="/ppt/notesSlides/notesSlide46.xml" ContentType="application/vnd.openxmlformats-officedocument.presentationml.notesSlide+xml"/>
  <Override PartName="/ppt/notesSlides/notesSlide16.xml" ContentType="application/vnd.openxmlformats-officedocument.presentationml.notesSlide+xml"/>
  <Override PartName="/ppt/notesSlides/notesSlide31.xml" ContentType="application/vnd.openxmlformats-officedocument.presentationml.notesSlide+xml"/>
  <Override PartName="/ppt/notesSlides/notesSlide17.xml" ContentType="application/vnd.openxmlformats-officedocument.presentationml.notesSlide+xml"/>
  <Override PartName="/ppt/notesSlides/notesSlide37.xml" ContentType="application/vnd.openxmlformats-officedocument.presentationml.notesSlide+xml"/>
  <Override PartName="/ppt/notesSlides/notesSlide18.xml" ContentType="application/vnd.openxmlformats-officedocument.presentationml.notesSlide+xml"/>
  <Override PartName="/ppt/notesSlides/notesSlide32.xml" ContentType="application/vnd.openxmlformats-officedocument.presentationml.notesSlide+xml"/>
  <Override PartName="/ppt/notesSlides/notesSlide19.xml" ContentType="application/vnd.openxmlformats-officedocument.presentationml.notesSlide+xml"/>
  <Override PartName="/ppt/notesSlides/notesSlide54.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8.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3.xml" ContentType="application/vnd.openxmlformats-officedocument.customXmlProperties+xml"/>
  <Override PartName="/customXml/itemProps2.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7" r:id="rId4"/>
  </p:sldMasterIdLst>
  <p:notesMasterIdLst>
    <p:notesMasterId r:id="rId64"/>
  </p:notesMasterIdLst>
  <p:sldIdLst>
    <p:sldId id="1711" r:id="rId5"/>
    <p:sldId id="1712" r:id="rId6"/>
    <p:sldId id="1014" r:id="rId7"/>
    <p:sldId id="261" r:id="rId8"/>
    <p:sldId id="266" r:id="rId9"/>
    <p:sldId id="1076" r:id="rId10"/>
    <p:sldId id="1082" r:id="rId11"/>
    <p:sldId id="1077" r:id="rId12"/>
    <p:sldId id="1083" r:id="rId13"/>
    <p:sldId id="1078" r:id="rId14"/>
    <p:sldId id="1084" r:id="rId15"/>
    <p:sldId id="1079" r:id="rId16"/>
    <p:sldId id="1085" r:id="rId17"/>
    <p:sldId id="1080" r:id="rId18"/>
    <p:sldId id="1086" r:id="rId19"/>
    <p:sldId id="1081" r:id="rId20"/>
    <p:sldId id="1087" r:id="rId21"/>
    <p:sldId id="1713" r:id="rId22"/>
    <p:sldId id="267" r:id="rId23"/>
    <p:sldId id="342" r:id="rId24"/>
    <p:sldId id="1714" r:id="rId25"/>
    <p:sldId id="1681" r:id="rId26"/>
    <p:sldId id="1103" r:id="rId27"/>
    <p:sldId id="1682" r:id="rId28"/>
    <p:sldId id="1105" r:id="rId29"/>
    <p:sldId id="1683" r:id="rId30"/>
    <p:sldId id="1684" r:id="rId31"/>
    <p:sldId id="1722" r:id="rId32"/>
    <p:sldId id="1715" r:id="rId33"/>
    <p:sldId id="347" r:id="rId34"/>
    <p:sldId id="1716" r:id="rId35"/>
    <p:sldId id="1687" r:id="rId36"/>
    <p:sldId id="1688" r:id="rId37"/>
    <p:sldId id="1717" r:id="rId38"/>
    <p:sldId id="1690" r:id="rId39"/>
    <p:sldId id="1706" r:id="rId40"/>
    <p:sldId id="1691" r:id="rId41"/>
    <p:sldId id="1707" r:id="rId42"/>
    <p:sldId id="260" r:id="rId43"/>
    <p:sldId id="1718" r:id="rId44"/>
    <p:sldId id="1693" r:id="rId45"/>
    <p:sldId id="1708" r:id="rId46"/>
    <p:sldId id="1719" r:id="rId47"/>
    <p:sldId id="1709" r:id="rId48"/>
    <p:sldId id="306" r:id="rId49"/>
    <p:sldId id="1107" r:id="rId50"/>
    <p:sldId id="1678" r:id="rId51"/>
    <p:sldId id="354" r:id="rId52"/>
    <p:sldId id="1720" r:id="rId53"/>
    <p:sldId id="1696" r:id="rId54"/>
    <p:sldId id="1697" r:id="rId55"/>
    <p:sldId id="1698" r:id="rId56"/>
    <p:sldId id="1699" r:id="rId57"/>
    <p:sldId id="1700" r:id="rId58"/>
    <p:sldId id="1701" r:id="rId59"/>
    <p:sldId id="1702" r:id="rId60"/>
    <p:sldId id="1721" r:id="rId61"/>
    <p:sldId id="1710" r:id="rId62"/>
    <p:sldId id="281"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A26B"/>
    <a:srgbClr val="0099CC"/>
    <a:srgbClr val="FF9900"/>
    <a:srgbClr val="FFCDCD"/>
    <a:srgbClr val="FF0000"/>
    <a:srgbClr val="FF8585"/>
    <a:srgbClr val="33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4992F0-ECC7-463B-8BFB-22A4DFC11ED0}" v="39" dt="2023-11-01T18:03:11.746"/>
  </p1510:revLst>
</p1510:revInfo>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8523" autoAdjust="0"/>
  </p:normalViewPr>
  <p:slideViewPr>
    <p:cSldViewPr snapToGrid="0">
      <p:cViewPr varScale="1">
        <p:scale>
          <a:sx n="72" d="100"/>
          <a:sy n="72" d="100"/>
        </p:scale>
        <p:origin x="1992" y="66"/>
      </p:cViewPr>
      <p:guideLst/>
    </p:cSldViewPr>
  </p:slideViewPr>
  <p:outlineViewPr>
    <p:cViewPr>
      <p:scale>
        <a:sx n="33" d="100"/>
        <a:sy n="33" d="100"/>
      </p:scale>
      <p:origin x="0" y="-131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711C4-FEE9-4239-9301-9C5ADA51B3D0}"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D49FBC-0FB1-41FB-BB15-A1770F206636}" type="slidenum">
              <a:rPr lang="en-US" smtClean="0"/>
              <a:t>‹#›</a:t>
            </a:fld>
            <a:endParaRPr lang="en-US"/>
          </a:p>
        </p:txBody>
      </p:sp>
    </p:spTree>
    <p:extLst>
      <p:ext uri="{BB962C8B-B14F-4D97-AF65-F5344CB8AC3E}">
        <p14:creationId xmlns:p14="http://schemas.microsoft.com/office/powerpoint/2010/main" val="2064806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Welcome to Disability Coordinator Orientation – Part 2 webinar, Disability Data and Accommodation Plan Entry and Notes. </a:t>
            </a:r>
            <a:r>
              <a:rPr lang="en-US" sz="1200" dirty="0">
                <a:effectLst/>
                <a:latin typeface="+mn-lt"/>
                <a:ea typeface="Calibri" panose="020F0502020204030204" pitchFamily="34" charset="0"/>
                <a:cs typeface="Times New Roman" panose="02020603050405020304" pitchFamily="18" charset="0"/>
              </a:rPr>
              <a:t>The Disability Program requires that center Disability Coordinators enter, implement, and monitor student disability data, Accommodation Plans and Accommodation Plan notes.  </a:t>
            </a:r>
            <a:r>
              <a:rPr lang="en-US" sz="1200" dirty="0">
                <a:effectLst/>
                <a:highlight>
                  <a:srgbClr val="FFFF00"/>
                </a:highlight>
                <a:latin typeface="+mn-lt"/>
                <a:ea typeface="Calibri" panose="020F0502020204030204" pitchFamily="34" charset="0"/>
                <a:cs typeface="Times New Roman" panose="02020603050405020304" pitchFamily="18" charset="0"/>
              </a:rPr>
              <a:t>This webinar reviews the CIS data-related components of the Disability Program and discusses quality control strategies.</a:t>
            </a:r>
            <a:r>
              <a:rPr lang="en-US" sz="1200" dirty="0">
                <a:effectLst/>
                <a:latin typeface="+mn-lt"/>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1</a:t>
            </a:fld>
            <a:endParaRPr lang="en-US"/>
          </a:p>
        </p:txBody>
      </p:sp>
    </p:spTree>
    <p:extLst>
      <p:ext uri="{BB962C8B-B14F-4D97-AF65-F5344CB8AC3E}">
        <p14:creationId xmlns:p14="http://schemas.microsoft.com/office/powerpoint/2010/main" val="2177594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200" dirty="0">
                <a:solidFill>
                  <a:schemeClr val="bg1"/>
                </a:solidFill>
              </a:rPr>
              <a:t>Only the DCs will have access to the Disability Data Entry Screen, Disability Data Report and the Accommodation Plan with Notes Report in CIS. </a:t>
            </a:r>
          </a:p>
          <a:p>
            <a:endParaRPr lang="en-US" dirty="0"/>
          </a:p>
        </p:txBody>
      </p:sp>
      <p:sp>
        <p:nvSpPr>
          <p:cNvPr id="4" name="Slide Number Placeholder 3"/>
          <p:cNvSpPr>
            <a:spLocks noGrp="1"/>
          </p:cNvSpPr>
          <p:nvPr>
            <p:ph type="sldNum" sz="quarter" idx="5"/>
          </p:nvPr>
        </p:nvSpPr>
        <p:spPr/>
        <p:txBody>
          <a:bodyPr/>
          <a:lstStyle/>
          <a:p>
            <a:fld id="{46D49FBC-0FB1-41FB-BB15-A1770F206636}" type="slidenum">
              <a:rPr lang="en-US" smtClean="0"/>
              <a:t>10</a:t>
            </a:fld>
            <a:endParaRPr lang="en-US"/>
          </a:p>
        </p:txBody>
      </p:sp>
    </p:spTree>
    <p:extLst>
      <p:ext uri="{BB962C8B-B14F-4D97-AF65-F5344CB8AC3E}">
        <p14:creationId xmlns:p14="http://schemas.microsoft.com/office/powerpoint/2010/main" val="3684945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1" dirty="0">
                <a:solidFill>
                  <a:schemeClr val="bg1"/>
                </a:solidFill>
              </a:rPr>
              <a:t>Review of Key Points - PRH-2: 2.4, R3(c)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bg1"/>
                </a:solidFill>
              </a:rPr>
              <a:t>Only the DCs will have access to the Disability Data Entry Screen, Disability Data Report and the Accommodation Plan with Notes Report in CIS. </a:t>
            </a:r>
            <a:r>
              <a:rPr lang="en-US" sz="1200" i="1" dirty="0"/>
              <a:t>Appendix 202, Transmissions, Storage, and Confidentiality of Medical, Health, and Disability-Related Information </a:t>
            </a:r>
            <a:r>
              <a:rPr lang="en-US" sz="1200" i="0" dirty="0"/>
              <a:t>discusses why disability and other protected health information can only be shared on a “need to know” basis and the general rule is “do not tell.”</a:t>
            </a:r>
            <a:endParaRPr lang="en-US" i="0" dirty="0"/>
          </a:p>
          <a:p>
            <a:endParaRPr lang="en-US" dirty="0"/>
          </a:p>
        </p:txBody>
      </p:sp>
      <p:sp>
        <p:nvSpPr>
          <p:cNvPr id="4" name="Slide Number Placeholder 3"/>
          <p:cNvSpPr>
            <a:spLocks noGrp="1"/>
          </p:cNvSpPr>
          <p:nvPr>
            <p:ph type="sldNum" sz="quarter" idx="5"/>
          </p:nvPr>
        </p:nvSpPr>
        <p:spPr/>
        <p:txBody>
          <a:bodyPr/>
          <a:lstStyle/>
          <a:p>
            <a:fld id="{46D49FBC-0FB1-41FB-BB15-A1770F206636}" type="slidenum">
              <a:rPr lang="en-US" smtClean="0"/>
              <a:t>11</a:t>
            </a:fld>
            <a:endParaRPr lang="en-US"/>
          </a:p>
        </p:txBody>
      </p:sp>
    </p:spTree>
    <p:extLst>
      <p:ext uri="{BB962C8B-B14F-4D97-AF65-F5344CB8AC3E}">
        <p14:creationId xmlns:p14="http://schemas.microsoft.com/office/powerpoint/2010/main" val="1996060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200" dirty="0">
                <a:solidFill>
                  <a:schemeClr val="bg1"/>
                </a:solidFill>
              </a:rPr>
              <a:t>Generally, only the DCs will have access to the accommodation plan entry screen; however, if a designee is appointed to enter accommodation plans, this staff person can have access. </a:t>
            </a:r>
          </a:p>
          <a:p>
            <a:endParaRPr lang="en-US" dirty="0"/>
          </a:p>
        </p:txBody>
      </p:sp>
      <p:sp>
        <p:nvSpPr>
          <p:cNvPr id="4" name="Slide Number Placeholder 3"/>
          <p:cNvSpPr>
            <a:spLocks noGrp="1"/>
          </p:cNvSpPr>
          <p:nvPr>
            <p:ph type="sldNum" sz="quarter" idx="5"/>
          </p:nvPr>
        </p:nvSpPr>
        <p:spPr/>
        <p:txBody>
          <a:bodyPr/>
          <a:lstStyle/>
          <a:p>
            <a:fld id="{46D49FBC-0FB1-41FB-BB15-A1770F206636}" type="slidenum">
              <a:rPr lang="en-US" smtClean="0"/>
              <a:t>12</a:t>
            </a:fld>
            <a:endParaRPr lang="en-US"/>
          </a:p>
        </p:txBody>
      </p:sp>
    </p:spTree>
    <p:extLst>
      <p:ext uri="{BB962C8B-B14F-4D97-AF65-F5344CB8AC3E}">
        <p14:creationId xmlns:p14="http://schemas.microsoft.com/office/powerpoint/2010/main" val="308211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1" dirty="0">
                <a:solidFill>
                  <a:schemeClr val="bg1"/>
                </a:solidFill>
              </a:rPr>
              <a:t>Review of Key Points - PRH-2: 2.4, R3(d)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bg1"/>
                </a:solidFill>
              </a:rPr>
              <a:t>Generally, only the DCs will have access to the accommodation plan entry screen; however, if a designee is appointed to enter accommodation plans, this staff person can have access. </a:t>
            </a:r>
          </a:p>
          <a:p>
            <a:endParaRPr lang="en-US" dirty="0"/>
          </a:p>
        </p:txBody>
      </p:sp>
      <p:sp>
        <p:nvSpPr>
          <p:cNvPr id="4" name="Slide Number Placeholder 3"/>
          <p:cNvSpPr>
            <a:spLocks noGrp="1"/>
          </p:cNvSpPr>
          <p:nvPr>
            <p:ph type="sldNum" sz="quarter" idx="5"/>
          </p:nvPr>
        </p:nvSpPr>
        <p:spPr/>
        <p:txBody>
          <a:bodyPr/>
          <a:lstStyle/>
          <a:p>
            <a:fld id="{46D49FBC-0FB1-41FB-BB15-A1770F206636}" type="slidenum">
              <a:rPr lang="en-US" smtClean="0"/>
              <a:t>13</a:t>
            </a:fld>
            <a:endParaRPr lang="en-US"/>
          </a:p>
        </p:txBody>
      </p:sp>
    </p:spTree>
    <p:extLst>
      <p:ext uri="{BB962C8B-B14F-4D97-AF65-F5344CB8AC3E}">
        <p14:creationId xmlns:p14="http://schemas.microsoft.com/office/powerpoint/2010/main" val="1269548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200" dirty="0">
                <a:solidFill>
                  <a:schemeClr val="bg1"/>
                </a:solidFill>
              </a:rPr>
              <a:t>All center staff responsible for providing accommodations will have access to the Accommodation Plan (without notes) Report in CIS. </a:t>
            </a:r>
          </a:p>
          <a:p>
            <a:endParaRPr lang="en-US" dirty="0"/>
          </a:p>
        </p:txBody>
      </p:sp>
      <p:sp>
        <p:nvSpPr>
          <p:cNvPr id="4" name="Slide Number Placeholder 3"/>
          <p:cNvSpPr>
            <a:spLocks noGrp="1"/>
          </p:cNvSpPr>
          <p:nvPr>
            <p:ph type="sldNum" sz="quarter" idx="5"/>
          </p:nvPr>
        </p:nvSpPr>
        <p:spPr/>
        <p:txBody>
          <a:bodyPr/>
          <a:lstStyle/>
          <a:p>
            <a:fld id="{46D49FBC-0FB1-41FB-BB15-A1770F206636}" type="slidenum">
              <a:rPr lang="en-US" smtClean="0"/>
              <a:t>14</a:t>
            </a:fld>
            <a:endParaRPr lang="en-US"/>
          </a:p>
        </p:txBody>
      </p:sp>
    </p:spTree>
    <p:extLst>
      <p:ext uri="{BB962C8B-B14F-4D97-AF65-F5344CB8AC3E}">
        <p14:creationId xmlns:p14="http://schemas.microsoft.com/office/powerpoint/2010/main" val="2673568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1" dirty="0">
                <a:solidFill>
                  <a:schemeClr val="bg1"/>
                </a:solidFill>
              </a:rPr>
              <a:t>Review of Key Points - PRH-2: 2.4, R3(e)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bg1"/>
                </a:solidFill>
              </a:rPr>
              <a:t>All center staff responsible for providing accommodations must have access to the Accommodation Plan (without notes) Report in CIS. Many disability accommodations are assigned to “ALL” staff; thus, staff throughout the center need to have access to student accommodation plans to ensure that they know what to implement in their respective areas of responsibility. Center-wide training may be necessary to ensure that staff understand their individual responsibilities for implementing disability accommodations within the student’s accommodation plan.</a:t>
            </a:r>
          </a:p>
          <a:p>
            <a:endParaRPr lang="en-US" dirty="0"/>
          </a:p>
        </p:txBody>
      </p:sp>
      <p:sp>
        <p:nvSpPr>
          <p:cNvPr id="4" name="Slide Number Placeholder 3"/>
          <p:cNvSpPr>
            <a:spLocks noGrp="1"/>
          </p:cNvSpPr>
          <p:nvPr>
            <p:ph type="sldNum" sz="quarter" idx="5"/>
          </p:nvPr>
        </p:nvSpPr>
        <p:spPr/>
        <p:txBody>
          <a:bodyPr/>
          <a:lstStyle/>
          <a:p>
            <a:fld id="{46D49FBC-0FB1-41FB-BB15-A1770F206636}" type="slidenum">
              <a:rPr lang="en-US" smtClean="0"/>
              <a:t>15</a:t>
            </a:fld>
            <a:endParaRPr lang="en-US"/>
          </a:p>
        </p:txBody>
      </p:sp>
    </p:spTree>
    <p:extLst>
      <p:ext uri="{BB962C8B-B14F-4D97-AF65-F5344CB8AC3E}">
        <p14:creationId xmlns:p14="http://schemas.microsoft.com/office/powerpoint/2010/main" val="3790117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200" dirty="0">
                <a:solidFill>
                  <a:schemeClr val="bg1"/>
                </a:solidFill>
              </a:rPr>
              <a:t>Accommodation plans must not contain any medical or diagnostic information. </a:t>
            </a:r>
          </a:p>
          <a:p>
            <a:endParaRPr lang="en-US" dirty="0"/>
          </a:p>
        </p:txBody>
      </p:sp>
      <p:sp>
        <p:nvSpPr>
          <p:cNvPr id="4" name="Slide Number Placeholder 3"/>
          <p:cNvSpPr>
            <a:spLocks noGrp="1"/>
          </p:cNvSpPr>
          <p:nvPr>
            <p:ph type="sldNum" sz="quarter" idx="5"/>
          </p:nvPr>
        </p:nvSpPr>
        <p:spPr/>
        <p:txBody>
          <a:bodyPr/>
          <a:lstStyle/>
          <a:p>
            <a:fld id="{46D49FBC-0FB1-41FB-BB15-A1770F206636}" type="slidenum">
              <a:rPr lang="en-US" smtClean="0"/>
              <a:t>16</a:t>
            </a:fld>
            <a:endParaRPr lang="en-US"/>
          </a:p>
        </p:txBody>
      </p:sp>
    </p:spTree>
    <p:extLst>
      <p:ext uri="{BB962C8B-B14F-4D97-AF65-F5344CB8AC3E}">
        <p14:creationId xmlns:p14="http://schemas.microsoft.com/office/powerpoint/2010/main" val="3341731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1" dirty="0">
                <a:solidFill>
                  <a:schemeClr val="bg1"/>
                </a:solidFill>
              </a:rPr>
              <a:t>Review of Key Points - PRH-2: 2.4, R3(f)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bg1"/>
                </a:solidFill>
              </a:rPr>
              <a:t>Accommodation plans must not contain any medical or diagnostic information. </a:t>
            </a:r>
            <a:r>
              <a:rPr lang="en-US" sz="1200" i="0" dirty="0"/>
              <a:t>If the comments section is used appropriately (i.e., does not disclose disability or protected health information but explains the what and the how of the disability accommodation listed), then the staff who must implement accommodations have the information they need to do so. Telling “why” an accommodation is needed may lead to oversharing protected disability and health information and doing so is not necessary to explaining the support that needs to be implemented.</a:t>
            </a:r>
            <a:endParaRPr lang="en-US" altLang="ko-KR" sz="1200"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46D49FBC-0FB1-41FB-BB15-A1770F206636}" type="slidenum">
              <a:rPr lang="en-US" smtClean="0"/>
              <a:t>17</a:t>
            </a:fld>
            <a:endParaRPr lang="en-US"/>
          </a:p>
        </p:txBody>
      </p:sp>
    </p:spTree>
    <p:extLst>
      <p:ext uri="{BB962C8B-B14F-4D97-AF65-F5344CB8AC3E}">
        <p14:creationId xmlns:p14="http://schemas.microsoft.com/office/powerpoint/2010/main" val="12306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going to break these requirements down into 3 parts; access to disability data and accommodation plan entry screens in CIS, the Disability Data Report, and the Accommodation Plan Report. Let’s start with staff access to disability data and accommodation plan entry screens in CIS.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18</a:t>
            </a:fld>
            <a:endParaRPr lang="en-US"/>
          </a:p>
        </p:txBody>
      </p:sp>
    </p:spTree>
    <p:extLst>
      <p:ext uri="{BB962C8B-B14F-4D97-AF65-F5344CB8AC3E}">
        <p14:creationId xmlns:p14="http://schemas.microsoft.com/office/powerpoint/2010/main" val="2046339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95000"/>
                    <a:lumOff val="5000"/>
                  </a:schemeClr>
                </a:solidFill>
              </a:rPr>
              <a:t>Is access to the Disability Data Entry Screen, Disability Data Report in CIS </a:t>
            </a:r>
            <a:r>
              <a:rPr lang="en-US" altLang="ko-KR" sz="1200" b="1" dirty="0">
                <a:solidFill>
                  <a:schemeClr val="accent6"/>
                </a:solidFill>
              </a:rPr>
              <a:t>limited to only DCs</a:t>
            </a:r>
            <a:r>
              <a:rPr lang="en-US" altLang="ko-KR" sz="1200" dirty="0">
                <a:solidFill>
                  <a:schemeClr val="tx1">
                    <a:lumMod val="95000"/>
                    <a:lumOff val="5000"/>
                  </a:schemeClr>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Only the DCs should have access to the Disability Data Entry Screen and the Disability Data Report in CIS.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95000"/>
                    <a:lumOff val="5000"/>
                  </a:schemeClr>
                </a:solidFill>
              </a:rPr>
              <a:t>Is access to the Accommodation Plan Entry Screen and the Accommodation Plan with Notes Report in CIS </a:t>
            </a:r>
            <a:r>
              <a:rPr lang="en-US" altLang="ko-KR" sz="1200" b="1" dirty="0">
                <a:solidFill>
                  <a:schemeClr val="accent6"/>
                </a:solidFill>
              </a:rPr>
              <a:t>limited to only DCs or designee</a:t>
            </a:r>
            <a:r>
              <a:rPr lang="en-US" altLang="ko-KR" sz="1200" dirty="0">
                <a:solidFill>
                  <a:schemeClr val="tx1">
                    <a:lumMod val="95000"/>
                    <a:lumOff val="5000"/>
                  </a:schemeClr>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a:t>
            </a:r>
            <a:r>
              <a:rPr lang="en-US" sz="1200" baseline="0" dirty="0"/>
              <a:t>Access to the accommodation plan entry screen and the Accommodation Plan with Notes Report must be limited only to DCs and a possible designee.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95000"/>
                    <a:lumOff val="5000"/>
                  </a:schemeClr>
                </a:solidFill>
              </a:rPr>
              <a:t>Do </a:t>
            </a:r>
            <a:r>
              <a:rPr lang="en-US" altLang="ko-KR" sz="1200" b="1" dirty="0">
                <a:solidFill>
                  <a:schemeClr val="accent6"/>
                </a:solidFill>
              </a:rPr>
              <a:t>all center staff </a:t>
            </a:r>
            <a:r>
              <a:rPr lang="en-US" altLang="ko-KR" sz="1200" dirty="0">
                <a:solidFill>
                  <a:schemeClr val="tx1">
                    <a:lumMod val="95000"/>
                    <a:lumOff val="5000"/>
                  </a:schemeClr>
                </a:solidFill>
              </a:rPr>
              <a:t>responsible for providing accommodations have access to the </a:t>
            </a:r>
            <a:r>
              <a:rPr lang="en-US" altLang="ko-KR" sz="1200" b="1" dirty="0">
                <a:solidFill>
                  <a:schemeClr val="accent6"/>
                </a:solidFill>
              </a:rPr>
              <a:t>Accommodation Plan Report</a:t>
            </a:r>
            <a:r>
              <a:rPr lang="en-US" altLang="ko-KR" sz="1200" dirty="0">
                <a:solidFill>
                  <a:schemeClr val="accent6"/>
                </a:solidFill>
              </a:rPr>
              <a:t> </a:t>
            </a:r>
            <a:r>
              <a:rPr lang="en-US" altLang="ko-KR" sz="1200" dirty="0">
                <a:solidFill>
                  <a:schemeClr val="tx1">
                    <a:lumMod val="95000"/>
                    <a:lumOff val="5000"/>
                  </a:schemeClr>
                </a:solidFill>
              </a:rPr>
              <a:t>in CIS?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 The Accommodation Plan Report should be accessible to all staff who implement accommodations on a center-wide basis. For example, if an accommodation is assigned to a responsibility of “all” staff, then all staff need access to that plan to be able to implement the specified accommodation. Please check with your IT/POC to help determine if access to these screens has been appropriately limited. </a:t>
            </a:r>
            <a:endParaRPr lang="en-US" sz="1200" dirty="0"/>
          </a:p>
          <a:p>
            <a:endParaRPr lang="en-US" dirty="0"/>
          </a:p>
        </p:txBody>
      </p:sp>
      <p:sp>
        <p:nvSpPr>
          <p:cNvPr id="4" name="Slide Number Placeholder 3"/>
          <p:cNvSpPr>
            <a:spLocks noGrp="1"/>
          </p:cNvSpPr>
          <p:nvPr>
            <p:ph type="sldNum" sz="quarter" idx="5"/>
          </p:nvPr>
        </p:nvSpPr>
        <p:spPr/>
        <p:txBody>
          <a:bodyPr/>
          <a:lstStyle/>
          <a:p>
            <a:fld id="{46D49FBC-0FB1-41FB-BB15-A1770F206636}" type="slidenum">
              <a:rPr lang="en-US" smtClean="0"/>
              <a:t>19</a:t>
            </a:fld>
            <a:endParaRPr lang="en-US"/>
          </a:p>
        </p:txBody>
      </p:sp>
    </p:spTree>
    <p:extLst>
      <p:ext uri="{BB962C8B-B14F-4D97-AF65-F5344CB8AC3E}">
        <p14:creationId xmlns:p14="http://schemas.microsoft.com/office/powerpoint/2010/main" val="2230647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4 primary objectives today so our goal is that by the end of this webinar, you will be able to:</a:t>
            </a:r>
            <a:endParaRPr lang="en-US" dirty="0">
              <a:cs typeface="Calibri"/>
            </a:endParaRPr>
          </a:p>
          <a:p>
            <a:pPr marL="171450" indent="-171450">
              <a:buFont typeface="Arial,Sans-Serif"/>
              <a:buChar char="•"/>
            </a:pPr>
            <a:endParaRPr lang="en-US" dirty="0">
              <a:cs typeface="Calibri"/>
            </a:endParaRPr>
          </a:p>
          <a:p>
            <a:pPr marL="0" marR="0" lvl="0" indent="0">
              <a:lnSpc>
                <a:spcPct val="107000"/>
              </a:lnSpc>
              <a:spcBef>
                <a:spcPts val="0"/>
              </a:spcBef>
              <a:spcAft>
                <a:spcPts val="0"/>
              </a:spcAft>
              <a:buFont typeface="Symbol" panose="05050102010706020507" pitchFamily="18" charset="2"/>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Timelines</a:t>
            </a:r>
          </a:p>
          <a:p>
            <a:pPr marL="0" marR="0" lvl="0" indent="0">
              <a:lnSpc>
                <a:spcPct val="107000"/>
              </a:lnSpc>
              <a:spcBef>
                <a:spcPts val="0"/>
              </a:spcBef>
              <a:spcAft>
                <a:spcPts val="0"/>
              </a:spcAft>
              <a:buFont typeface="Symbol" panose="05050102010706020507" pitchFamily="18" charset="2"/>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List the timelines for entering disability data, accommodation plans, and accommodation plan notes in CIS.  </a:t>
            </a:r>
          </a:p>
          <a:p>
            <a:pPr marL="0" marR="0" lvl="0" indent="0" fontAlgn="base">
              <a:lnSpc>
                <a:spcPct val="107000"/>
              </a:lnSpc>
              <a:spcBef>
                <a:spcPts val="0"/>
              </a:spcBef>
              <a:spcAft>
                <a:spcPts val="0"/>
              </a:spcAft>
              <a:buFont typeface="Symbol" panose="05050102010706020507" pitchFamily="18" charset="2"/>
              <a:buNone/>
            </a:pPr>
            <a:endParaRPr lang="en-US" sz="1200" dirty="0">
              <a:effectLst/>
              <a:latin typeface="Calibri" panose="020F0502020204030204" pitchFamily="34" charset="0"/>
              <a:ea typeface="Times New Roman" panose="02020603050405020304" pitchFamily="18" charset="0"/>
              <a:cs typeface="Segoe UI" panose="020B0502040204020203" pitchFamily="34" charset="0"/>
            </a:endParaRPr>
          </a:p>
          <a:p>
            <a:pPr marL="0" marR="0" lvl="0" indent="0" fontAlgn="base">
              <a:lnSpc>
                <a:spcPct val="107000"/>
              </a:lnSpc>
              <a:spcBef>
                <a:spcPts val="0"/>
              </a:spcBef>
              <a:spcAft>
                <a:spcPts val="0"/>
              </a:spcAft>
              <a:buFont typeface="Symbol" panose="05050102010706020507" pitchFamily="18" charset="2"/>
              <a:buNone/>
            </a:pPr>
            <a:r>
              <a:rPr lang="en-US" sz="1200" b="1" dirty="0">
                <a:effectLst/>
                <a:latin typeface="Calibri" panose="020F0502020204030204" pitchFamily="34" charset="0"/>
                <a:ea typeface="Times New Roman" panose="02020603050405020304" pitchFamily="18" charset="0"/>
                <a:cs typeface="Segoe UI" panose="020B0502040204020203" pitchFamily="34" charset="0"/>
              </a:rPr>
              <a:t>CIS Access Rights</a:t>
            </a:r>
          </a:p>
          <a:p>
            <a:pPr marL="0" marR="0" lvl="0" indent="0" fontAlgn="base">
              <a:lnSpc>
                <a:spcPct val="107000"/>
              </a:lnSpc>
              <a:spcBef>
                <a:spcPts val="0"/>
              </a:spcBef>
              <a:spcAft>
                <a:spcPts val="0"/>
              </a:spcAft>
              <a:buFont typeface="Symbol" panose="05050102010706020507" pitchFamily="18" charset="2"/>
              <a:buNone/>
            </a:pPr>
            <a:r>
              <a:rPr lang="en-US" sz="1200" dirty="0">
                <a:effectLst/>
                <a:latin typeface="Calibri" panose="020F0502020204030204" pitchFamily="34" charset="0"/>
                <a:ea typeface="Times New Roman" panose="02020603050405020304" pitchFamily="18" charset="0"/>
                <a:cs typeface="Segoe UI" panose="020B0502040204020203" pitchFamily="34" charset="0"/>
              </a:rPr>
              <a:t>Identify which staff may have access (within CIS) to disability data, accommodation plans, and accommodation plans with notes screens and reports.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fontAlgn="base">
              <a:lnSpc>
                <a:spcPct val="107000"/>
              </a:lnSpc>
              <a:spcBef>
                <a:spcPts val="0"/>
              </a:spcBef>
              <a:spcAft>
                <a:spcPts val="0"/>
              </a:spcAft>
              <a:buFont typeface="Symbol" panose="05050102010706020507" pitchFamily="18" charset="2"/>
              <a:buNone/>
            </a:pPr>
            <a:endParaRPr lang="en-US" sz="1200" dirty="0">
              <a:effectLst/>
              <a:latin typeface="Calibri" panose="020F0502020204030204" pitchFamily="34" charset="0"/>
              <a:ea typeface="Times New Roman" panose="02020603050405020304" pitchFamily="18" charset="0"/>
              <a:cs typeface="Segoe UI" panose="020B0502040204020203" pitchFamily="34" charset="0"/>
            </a:endParaRPr>
          </a:p>
          <a:p>
            <a:pPr marL="0" marR="0" lvl="0" indent="0" fontAlgn="base">
              <a:lnSpc>
                <a:spcPct val="107000"/>
              </a:lnSpc>
              <a:spcBef>
                <a:spcPts val="0"/>
              </a:spcBef>
              <a:spcAft>
                <a:spcPts val="0"/>
              </a:spcAft>
              <a:buFont typeface="Symbol" panose="05050102010706020507" pitchFamily="18" charset="2"/>
              <a:buNone/>
            </a:pPr>
            <a:r>
              <a:rPr lang="en-US" sz="1200" b="1" dirty="0">
                <a:effectLst/>
                <a:latin typeface="Calibri" panose="020F0502020204030204" pitchFamily="34" charset="0"/>
                <a:ea typeface="Times New Roman" panose="02020603050405020304" pitchFamily="18" charset="0"/>
                <a:cs typeface="Segoe UI" panose="020B0502040204020203" pitchFamily="34" charset="0"/>
              </a:rPr>
              <a:t>Documentation</a:t>
            </a:r>
          </a:p>
          <a:p>
            <a:pPr marL="0" marR="0" lvl="0" indent="0" fontAlgn="base">
              <a:lnSpc>
                <a:spcPct val="107000"/>
              </a:lnSpc>
              <a:spcBef>
                <a:spcPts val="0"/>
              </a:spcBef>
              <a:spcAft>
                <a:spcPts val="0"/>
              </a:spcAft>
              <a:buFont typeface="Symbol" panose="05050102010706020507" pitchFamily="18" charset="2"/>
              <a:buNone/>
            </a:pPr>
            <a:r>
              <a:rPr lang="en-US" sz="1200" dirty="0">
                <a:effectLst/>
                <a:latin typeface="Calibri" panose="020F0502020204030204" pitchFamily="34" charset="0"/>
                <a:ea typeface="Times New Roman" panose="02020603050405020304" pitchFamily="18" charset="0"/>
                <a:cs typeface="Segoe UI" panose="020B0502040204020203" pitchFamily="34" charset="0"/>
              </a:rPr>
              <a:t>Articulate 3 basic considerations when determining if documentation is sufficient to support the disability status and/or relevant agreed upon disability accommodations.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fontAlgn="base">
              <a:lnSpc>
                <a:spcPct val="107000"/>
              </a:lnSpc>
              <a:spcBef>
                <a:spcPts val="0"/>
              </a:spcBef>
              <a:spcAft>
                <a:spcPts val="0"/>
              </a:spcAft>
              <a:buFont typeface="Symbol" panose="05050102010706020507" pitchFamily="18" charset="2"/>
              <a:buNone/>
            </a:pPr>
            <a:endParaRPr lang="en-US" sz="1200" dirty="0">
              <a:effectLst/>
              <a:latin typeface="Calibri" panose="020F0502020204030204" pitchFamily="34" charset="0"/>
              <a:ea typeface="Times New Roman" panose="02020603050405020304" pitchFamily="18" charset="0"/>
              <a:cs typeface="Segoe UI" panose="020B0502040204020203" pitchFamily="34" charset="0"/>
            </a:endParaRPr>
          </a:p>
          <a:p>
            <a:pPr marL="0" marR="0" lvl="0" indent="0" fontAlgn="base">
              <a:lnSpc>
                <a:spcPct val="107000"/>
              </a:lnSpc>
              <a:spcBef>
                <a:spcPts val="0"/>
              </a:spcBef>
              <a:spcAft>
                <a:spcPts val="0"/>
              </a:spcAft>
              <a:buFont typeface="Symbol" panose="05050102010706020507" pitchFamily="18" charset="2"/>
              <a:buNone/>
            </a:pPr>
            <a:r>
              <a:rPr lang="en-US" sz="1200" b="1" dirty="0">
                <a:effectLst/>
                <a:latin typeface="Calibri" panose="020F0502020204030204" pitchFamily="34" charset="0"/>
                <a:ea typeface="Times New Roman" panose="02020603050405020304" pitchFamily="18" charset="0"/>
                <a:cs typeface="Segoe UI" panose="020B0502040204020203" pitchFamily="34" charset="0"/>
              </a:rPr>
              <a:t>Quality Control</a:t>
            </a:r>
          </a:p>
          <a:p>
            <a:pPr marL="0" marR="0" lvl="0" indent="0" fontAlgn="base">
              <a:lnSpc>
                <a:spcPct val="107000"/>
              </a:lnSpc>
              <a:spcBef>
                <a:spcPts val="0"/>
              </a:spcBef>
              <a:spcAft>
                <a:spcPts val="0"/>
              </a:spcAft>
              <a:buFont typeface="Symbol" panose="05050102010706020507" pitchFamily="18" charset="2"/>
              <a:buNone/>
            </a:pPr>
            <a:r>
              <a:rPr lang="en-US" sz="1200" dirty="0">
                <a:effectLst/>
                <a:latin typeface="Calibri" panose="020F0502020204030204" pitchFamily="34" charset="0"/>
                <a:ea typeface="Times New Roman" panose="02020603050405020304" pitchFamily="18" charset="0"/>
                <a:cs typeface="Segoe UI" panose="020B0502040204020203" pitchFamily="34" charset="0"/>
              </a:rPr>
              <a:t>Articulate 1-2 quality control strategies when reviewing Disability Data and Accommodation Reports.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Sans-Serif"/>
              <a:buNone/>
              <a:defRP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237AE796-97CE-4335-9D88-5F0EBDF33482}" type="slidenum">
              <a:rPr lang="en-US" smtClean="0"/>
              <a:t>2</a:t>
            </a:fld>
            <a:endParaRPr lang="en-US"/>
          </a:p>
        </p:txBody>
      </p:sp>
    </p:spTree>
    <p:extLst>
      <p:ext uri="{BB962C8B-B14F-4D97-AF65-F5344CB8AC3E}">
        <p14:creationId xmlns:p14="http://schemas.microsoft.com/office/powerpoint/2010/main" val="1645550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Pictured on this slide is a table that identifies who should have access to which screens and reports in CIS. This is also a great tool to share with your IT/POC so they appropriately limit or provide access to staff.  The first column, “Screens/Reports” includes the name of the screen/report in CIS, the middle column identifies who should have access, and the column on the right provides the name of the “System Functions Report” in CIS. The System Function Report lists each staff that has access to that screen/report. The DCs or IT/POC can review the system function report to verify that appropriate staff have access. </a:t>
            </a:r>
          </a:p>
        </p:txBody>
      </p:sp>
      <p:sp>
        <p:nvSpPr>
          <p:cNvPr id="4" name="Slide Number Placeholder 3"/>
          <p:cNvSpPr>
            <a:spLocks noGrp="1"/>
          </p:cNvSpPr>
          <p:nvPr>
            <p:ph type="sldNum" sz="quarter" idx="5"/>
          </p:nvPr>
        </p:nvSpPr>
        <p:spPr/>
        <p:txBody>
          <a:bodyPr/>
          <a:lstStyle/>
          <a:p>
            <a:fld id="{F61CB99A-D6FF-4C36-9C9E-C7FAF0A98548}" type="slidenum">
              <a:rPr lang="en-US" smtClean="0"/>
              <a:t>20</a:t>
            </a:fld>
            <a:endParaRPr lang="en-US"/>
          </a:p>
        </p:txBody>
      </p:sp>
    </p:spTree>
    <p:extLst>
      <p:ext uri="{BB962C8B-B14F-4D97-AF65-F5344CB8AC3E}">
        <p14:creationId xmlns:p14="http://schemas.microsoft.com/office/powerpoint/2010/main" val="192511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 are going to review the requirements related to accurately entering and maintaining information in the Disability Data Report.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21</a:t>
            </a:fld>
            <a:endParaRPr lang="en-US"/>
          </a:p>
        </p:txBody>
      </p:sp>
    </p:spTree>
    <p:extLst>
      <p:ext uri="{BB962C8B-B14F-4D97-AF65-F5344CB8AC3E}">
        <p14:creationId xmlns:p14="http://schemas.microsoft.com/office/powerpoint/2010/main" val="2786936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Quality Control Tips - </a:t>
            </a:r>
            <a:r>
              <a:rPr lang="en-US" b="1" dirty="0">
                <a:solidFill>
                  <a:srgbClr val="0070C0"/>
                </a:solidFill>
              </a:rPr>
              <a:t># of APs</a:t>
            </a:r>
          </a:p>
          <a:p>
            <a:endParaRPr lang="en-US" dirty="0">
              <a:solidFill>
                <a:srgbClr val="0070C0"/>
              </a:solidFill>
            </a:endParaRPr>
          </a:p>
          <a:p>
            <a:r>
              <a:rPr lang="en-US" dirty="0"/>
              <a:t>Now let’s review some quality control tips that may help you better ensure compliance with disability data and accommodation plan notes requirements.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determine if all students with accommodation plans are entered in CIS.</a:t>
            </a:r>
            <a:r>
              <a:rPr lang="en-US" dirty="0"/>
              <a:t> </a:t>
            </a:r>
            <a:r>
              <a:rPr lang="en-US" sz="1200" kern="1200" dirty="0">
                <a:solidFill>
                  <a:schemeClr val="tx1"/>
                </a:solidFill>
                <a:effectLst/>
                <a:latin typeface="+mn-lt"/>
                <a:ea typeface="+mn-ea"/>
                <a:cs typeface="+mn-cs"/>
              </a:rPr>
              <a:t> Remember, the accommodation plans screens in CIS are a function of the disability program. Only students with disability related accommodations should have accommodation plans entered in CIS.</a:t>
            </a:r>
            <a:r>
              <a:rPr lang="en-US" dirty="0"/>
              <a:t> </a:t>
            </a:r>
            <a:r>
              <a:rPr lang="en-US" sz="1200" kern="1200" dirty="0">
                <a:solidFill>
                  <a:schemeClr val="tx1"/>
                </a:solidFill>
                <a:effectLst/>
                <a:latin typeface="+mn-lt"/>
                <a:ea typeface="+mn-ea"/>
                <a:cs typeface="+mn-cs"/>
              </a:rPr>
              <a:t> Therefore, every student with an accommodation plan in the accommodation plan report in CIS should have a confirmed disability and should be captured in the Disability Data </a:t>
            </a:r>
            <a:r>
              <a:rPr lang="en-US" dirty="0"/>
              <a:t>Report</a:t>
            </a:r>
            <a:r>
              <a:rPr lang="en-US" sz="1200" kern="1200" dirty="0">
                <a:solidFill>
                  <a:schemeClr val="tx1"/>
                </a:solidFill>
                <a:effectLst/>
                <a:latin typeface="+mn-lt"/>
                <a:ea typeface="+mn-ea"/>
                <a:cs typeface="+mn-cs"/>
              </a:rPr>
              <a:t>.</a:t>
            </a:r>
            <a:r>
              <a:rPr lang="en-US" dirty="0"/>
              <a:t> </a:t>
            </a:r>
            <a:endParaRPr lang="en-US" dirty="0">
              <a:ea typeface="+mn-ea"/>
              <a:cs typeface="+mn-cs"/>
            </a:endParaRPr>
          </a:p>
          <a:p>
            <a:endParaRPr lang="en-US" dirty="0"/>
          </a:p>
          <a:p>
            <a:r>
              <a:rPr lang="en-US" dirty="0"/>
              <a:t>Look at the </a:t>
            </a:r>
            <a:r>
              <a:rPr lang="en-US" b="1" dirty="0">
                <a:solidFill>
                  <a:srgbClr val="0070C0"/>
                </a:solidFill>
              </a:rPr>
              <a:t>TOTAL</a:t>
            </a:r>
            <a:r>
              <a:rPr lang="en-US" dirty="0"/>
              <a:t> number of students with accommodation plans on the Accommodation Plan Report and </a:t>
            </a:r>
            <a:r>
              <a:rPr lang="en-US" b="1" dirty="0"/>
              <a:t>COMPARE</a:t>
            </a:r>
            <a:r>
              <a:rPr lang="en-US" dirty="0"/>
              <a:t> it to the </a:t>
            </a:r>
            <a:r>
              <a:rPr lang="en-US" b="1" dirty="0">
                <a:solidFill>
                  <a:srgbClr val="0070C0"/>
                </a:solidFill>
              </a:rPr>
              <a:t>TOTAL</a:t>
            </a:r>
            <a:r>
              <a:rPr lang="en-US" dirty="0"/>
              <a:t> number of students with accommodation plans in the Disability Data Report.</a:t>
            </a:r>
          </a:p>
          <a:p>
            <a:pPr lvl="1"/>
            <a:endParaRPr lang="en-US" dirty="0">
              <a:solidFill>
                <a:srgbClr val="0070C0"/>
              </a:solidFill>
            </a:endParaRPr>
          </a:p>
          <a:p>
            <a:pPr marL="0" lvl="1"/>
            <a:r>
              <a:rPr lang="en-US" dirty="0">
                <a:solidFill>
                  <a:srgbClr val="0070C0"/>
                </a:solidFill>
              </a:rPr>
              <a:t>Do they match?</a:t>
            </a:r>
          </a:p>
          <a:p>
            <a:endParaRPr lang="en-US" dirty="0"/>
          </a:p>
        </p:txBody>
      </p:sp>
      <p:sp>
        <p:nvSpPr>
          <p:cNvPr id="4" name="Slide Number Placeholder 3"/>
          <p:cNvSpPr>
            <a:spLocks noGrp="1"/>
          </p:cNvSpPr>
          <p:nvPr>
            <p:ph type="sldNum" sz="quarter" idx="5"/>
          </p:nvPr>
        </p:nvSpPr>
        <p:spPr/>
        <p:txBody>
          <a:bodyPr/>
          <a:lstStyle/>
          <a:p>
            <a:fld id="{46D49FBC-0FB1-41FB-BB15-A1770F206636}" type="slidenum">
              <a:rPr lang="en-US" smtClean="0"/>
              <a:t>22</a:t>
            </a:fld>
            <a:endParaRPr lang="en-US"/>
          </a:p>
        </p:txBody>
      </p:sp>
    </p:spTree>
    <p:extLst>
      <p:ext uri="{BB962C8B-B14F-4D97-AF65-F5344CB8AC3E}">
        <p14:creationId xmlns:p14="http://schemas.microsoft.com/office/powerpoint/2010/main" val="4002008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a:solidFill>
                  <a:schemeClr val="tx1"/>
                </a:solidFill>
                <a:effectLst/>
                <a:latin typeface="+mn-lt"/>
                <a:ea typeface="+mn-ea"/>
                <a:cs typeface="+mn-cs"/>
              </a:rPr>
              <a:t>Here is an example of the final pages of both a Disability Data Report and an Accommodation Plan Report. </a:t>
            </a:r>
          </a:p>
          <a:p>
            <a:pPr>
              <a:defRPr/>
            </a:pPr>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To check to ensure all students with accommodation plans are captured in the Disability Data </a:t>
            </a:r>
            <a:r>
              <a:rPr lang="en-US" dirty="0"/>
              <a:t>Report</a:t>
            </a:r>
            <a:r>
              <a:rPr lang="en-US" sz="1200" kern="1200" dirty="0">
                <a:solidFill>
                  <a:schemeClr val="tx1"/>
                </a:solidFill>
                <a:effectLst/>
                <a:latin typeface="+mn-lt"/>
                <a:ea typeface="+mn-ea"/>
                <a:cs typeface="+mn-cs"/>
              </a:rPr>
              <a:t>, compare the total number of students listed on the Disability Data Report as having an accommodation plan (which is 96 in the top screenshot) to the total number of students with accommodation plans (which is also 96 in the bottom screenshot) listed on the Accommodation Plan Report. If the numbers do not match, what might be the issue? Answer: Some students might have an accommodation plan but were never entered into disability data.</a:t>
            </a:r>
          </a:p>
          <a:p>
            <a:pPr>
              <a:defRPr/>
            </a:pPr>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To resolve, review student name by student name through both reports and identify which students have accommodation plans but have not been added to disability data.</a:t>
            </a:r>
            <a:r>
              <a:rPr lang="en-US" dirty="0"/>
              <a:t> </a:t>
            </a:r>
            <a:endParaRPr lang="en-US" sz="1200" kern="1200" dirty="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41819E8-FB85-47FB-9C9F-07B8549CD50D}" type="slidenum">
              <a:rPr lang="en-US" smtClean="0"/>
              <a:t>23</a:t>
            </a:fld>
            <a:endParaRPr lang="en-US"/>
          </a:p>
        </p:txBody>
      </p:sp>
    </p:spTree>
    <p:extLst>
      <p:ext uri="{BB962C8B-B14F-4D97-AF65-F5344CB8AC3E}">
        <p14:creationId xmlns:p14="http://schemas.microsoft.com/office/powerpoint/2010/main" val="3277779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Quality Control Tips – </a:t>
            </a:r>
            <a:r>
              <a:rPr lang="en-US" b="1" dirty="0">
                <a:solidFill>
                  <a:srgbClr val="0070C0"/>
                </a:solidFill>
              </a:rPr>
              <a:t>All Conditions Entered</a:t>
            </a:r>
          </a:p>
          <a:p>
            <a:endParaRPr lang="en-US" dirty="0">
              <a:solidFill>
                <a:srgbClr val="0070C0"/>
              </a:solidFill>
            </a:endParaRPr>
          </a:p>
          <a:p>
            <a:r>
              <a:rPr lang="en-US" dirty="0"/>
              <a:t>Ensure that all students with disabilities have been entered into disability data and engaged in the interactive accommodation process.</a:t>
            </a:r>
          </a:p>
          <a:p>
            <a:pPr lvl="1"/>
            <a:endParaRPr lang="en-US" dirty="0">
              <a:solidFill>
                <a:srgbClr val="0070C0"/>
              </a:solidFill>
            </a:endParaRPr>
          </a:p>
          <a:p>
            <a:pPr marL="0" lvl="1"/>
            <a:r>
              <a:rPr lang="en-US" dirty="0">
                <a:solidFill>
                  <a:srgbClr val="0070C0"/>
                </a:solidFill>
              </a:rPr>
              <a:t>How can you be sure that you have included all students and captured all disabilities?</a:t>
            </a:r>
          </a:p>
          <a:p>
            <a:endParaRPr lang="en-US" dirty="0"/>
          </a:p>
        </p:txBody>
      </p:sp>
      <p:sp>
        <p:nvSpPr>
          <p:cNvPr id="4" name="Slide Number Placeholder 3"/>
          <p:cNvSpPr>
            <a:spLocks noGrp="1"/>
          </p:cNvSpPr>
          <p:nvPr>
            <p:ph type="sldNum" sz="quarter" idx="5"/>
          </p:nvPr>
        </p:nvSpPr>
        <p:spPr/>
        <p:txBody>
          <a:bodyPr/>
          <a:lstStyle/>
          <a:p>
            <a:fld id="{46D49FBC-0FB1-41FB-BB15-A1770F206636}" type="slidenum">
              <a:rPr lang="en-US" smtClean="0"/>
              <a:t>24</a:t>
            </a:fld>
            <a:endParaRPr lang="en-US"/>
          </a:p>
        </p:txBody>
      </p:sp>
    </p:spTree>
    <p:extLst>
      <p:ext uri="{BB962C8B-B14F-4D97-AF65-F5344CB8AC3E}">
        <p14:creationId xmlns:p14="http://schemas.microsoft.com/office/powerpoint/2010/main" val="977593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Are all students with a disability and their corresponding conditions entered into Disability Data?</a:t>
            </a:r>
          </a:p>
          <a:p>
            <a:endParaRPr lang="en-US" sz="1200" dirty="0"/>
          </a:p>
          <a:p>
            <a:r>
              <a:rPr lang="en-US" dirty="0"/>
              <a:t>Review the Disability Data Report. Are only learning or cognitive conditions included? </a:t>
            </a:r>
          </a:p>
          <a:p>
            <a:pPr marL="0" lvl="1" indent="-171450">
              <a:buFont typeface="Arial" panose="020B0604020202020204" pitchFamily="34" charset="0"/>
              <a:buChar char="•"/>
            </a:pPr>
            <a:r>
              <a:rPr lang="en-US" dirty="0"/>
              <a:t>Does the report list individuals who have mental health, medical, or other types of conditions? If not, why not?</a:t>
            </a:r>
          </a:p>
          <a:p>
            <a:pPr marL="0" lvl="1" indent="-171450">
              <a:buFont typeface="Arial" panose="020B0604020202020204" pitchFamily="34" charset="0"/>
              <a:buChar char="•"/>
            </a:pPr>
            <a:r>
              <a:rPr lang="en-US" dirty="0"/>
              <a:t>Was all the documentation reviewed from both the accommodation file and the student health record?</a:t>
            </a:r>
          </a:p>
          <a:p>
            <a:pPr marL="0" lvl="1" indent="-171450">
              <a:buFont typeface="Arial" panose="020B0604020202020204" pitchFamily="34" charset="0"/>
              <a:buChar char="•"/>
            </a:pPr>
            <a:r>
              <a:rPr lang="en-US" dirty="0"/>
              <a:t>Are medication records reviewed as some medications may be indicators of a disability?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C00000"/>
                </a:solidFill>
              </a:rPr>
              <a:t>NOTE!</a:t>
            </a:r>
            <a:r>
              <a:rPr lang="en-US" sz="1200" dirty="0"/>
              <a:t> Non-health DCs may assist in reviewing SHRs to ID conditions/assist with ensuring that all students with disabilities have been identified.</a:t>
            </a:r>
          </a:p>
          <a:p>
            <a:endParaRPr lang="en-US" dirty="0"/>
          </a:p>
        </p:txBody>
      </p:sp>
      <p:sp>
        <p:nvSpPr>
          <p:cNvPr id="4" name="Slide Number Placeholder 3"/>
          <p:cNvSpPr>
            <a:spLocks noGrp="1"/>
          </p:cNvSpPr>
          <p:nvPr>
            <p:ph type="sldNum" sz="quarter" idx="5"/>
          </p:nvPr>
        </p:nvSpPr>
        <p:spPr/>
        <p:txBody>
          <a:bodyPr/>
          <a:lstStyle/>
          <a:p>
            <a:fld id="{A41819E8-FB85-47FB-9C9F-07B8549CD50D}" type="slidenum">
              <a:rPr lang="en-US" smtClean="0"/>
              <a:t>25</a:t>
            </a:fld>
            <a:endParaRPr lang="en-US"/>
          </a:p>
        </p:txBody>
      </p:sp>
    </p:spTree>
    <p:extLst>
      <p:ext uri="{BB962C8B-B14F-4D97-AF65-F5344CB8AC3E}">
        <p14:creationId xmlns:p14="http://schemas.microsoft.com/office/powerpoint/2010/main" val="726807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review the date a student’s disability data was added to the Disability Data Report to determine if the center is in compliance with time entry requirements. If an applicant discloses a disability and/or requests DA to participate in the Job Corps program during the admissions process, the disability data and if applicable the accommodation plan must be entered in CIS prior to or on the day of the student’s enrollment. If a student does not disclose a disability prior to enrollment, then disability data and if applicable the accommodation plan should be entered soon after receipt of documentation to confirm disability status.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Remember, each document uploaded to CIS indicates the date it was uploaded and who uploaded the document.  If documentation of a disability was uploaded by admissions and available prior to the “enroll date” listed in the data collection report, then the date the disability data was added to CIS should be prior to or the same as the enroll date.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Look at the first example and review the enroll dates versus the added dates. Are the entries entered timely?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No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Look at the second example. What about these entries? Were they entered timely?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Yes</a:t>
            </a:r>
          </a:p>
          <a:p>
            <a:endParaRPr lang="en-US" dirty="0"/>
          </a:p>
        </p:txBody>
      </p:sp>
      <p:sp>
        <p:nvSpPr>
          <p:cNvPr id="4" name="Slide Number Placeholder 3"/>
          <p:cNvSpPr>
            <a:spLocks noGrp="1"/>
          </p:cNvSpPr>
          <p:nvPr>
            <p:ph type="sldNum" sz="quarter" idx="5"/>
          </p:nvPr>
        </p:nvSpPr>
        <p:spPr/>
        <p:txBody>
          <a:bodyPr/>
          <a:lstStyle/>
          <a:p>
            <a:fld id="{46D49FBC-0FB1-41FB-BB15-A1770F206636}" type="slidenum">
              <a:rPr lang="en-US" smtClean="0"/>
              <a:t>26</a:t>
            </a:fld>
            <a:endParaRPr lang="en-US"/>
          </a:p>
        </p:txBody>
      </p:sp>
    </p:spTree>
    <p:extLst>
      <p:ext uri="{BB962C8B-B14F-4D97-AF65-F5344CB8AC3E}">
        <p14:creationId xmlns:p14="http://schemas.microsoft.com/office/powerpoint/2010/main" val="3012189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DCs must select a Disability Category even if the Specific Disability will be “Other.” The disability category captures overarching areas such as medical, cognitive, mental health, etc. The specific disability drop down options are somewhat limited; however, we should be able to determine an overarching category of disability even when we may not be able to determine the specific disability and the specific disability is listed as 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Look at the first example and the yellow highlighted entry, where “Other Type of Disability (user would specify)” is the Disability Category. The specific disability is listed as “other.” Is this acceptable?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 update the student’s Disability Category by selecting a Disability Category from the drop-down boxes in the Disability Data Entry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Look at the second example. Are these “Other” entries acceptable?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6D49FBC-0FB1-41FB-BB15-A1770F206636}" type="slidenum">
              <a:rPr lang="en-US" smtClean="0"/>
              <a:t>27</a:t>
            </a:fld>
            <a:endParaRPr lang="en-US"/>
          </a:p>
        </p:txBody>
      </p:sp>
    </p:spTree>
    <p:extLst>
      <p:ext uri="{BB962C8B-B14F-4D97-AF65-F5344CB8AC3E}">
        <p14:creationId xmlns:p14="http://schemas.microsoft.com/office/powerpoint/2010/main" val="26651951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 screenshot of the Data Collection Category/Specific Disability Key Guide.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specific disability conditions</a:t>
            </a:r>
            <a:r>
              <a:rPr lang="en-US" baseline="0" dirty="0"/>
              <a:t> to help you determine an appropriate disability category.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resource is available on the Job Corps Support Services Disability Website or through your RDIC.</a:t>
            </a:r>
            <a:endParaRPr lang="en-US" dirty="0"/>
          </a:p>
          <a:p>
            <a:endParaRPr lang="en-US" dirty="0"/>
          </a:p>
        </p:txBody>
      </p:sp>
      <p:sp>
        <p:nvSpPr>
          <p:cNvPr id="4" name="Slide Number Placeholder 3"/>
          <p:cNvSpPr>
            <a:spLocks noGrp="1"/>
          </p:cNvSpPr>
          <p:nvPr>
            <p:ph type="sldNum" sz="quarter" idx="10"/>
          </p:nvPr>
        </p:nvSpPr>
        <p:spPr/>
        <p:txBody>
          <a:bodyPr/>
          <a:lstStyle/>
          <a:p>
            <a:fld id="{FF793A38-2961-48BA-94E4-062B0D106431}" type="slidenum">
              <a:rPr lang="en-US" smtClean="0"/>
              <a:t>28</a:t>
            </a:fld>
            <a:endParaRPr lang="en-US"/>
          </a:p>
        </p:txBody>
      </p:sp>
    </p:spTree>
    <p:extLst>
      <p:ext uri="{BB962C8B-B14F-4D97-AF65-F5344CB8AC3E}">
        <p14:creationId xmlns:p14="http://schemas.microsoft.com/office/powerpoint/2010/main" val="1893886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are going to review the requirements of the Accommodation Plan with Notes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29</a:t>
            </a:fld>
            <a:endParaRPr lang="en-US"/>
          </a:p>
        </p:txBody>
      </p:sp>
    </p:spTree>
    <p:extLst>
      <p:ext uri="{BB962C8B-B14F-4D97-AF65-F5344CB8AC3E}">
        <p14:creationId xmlns:p14="http://schemas.microsoft.com/office/powerpoint/2010/main" val="1895730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3</a:t>
            </a:fld>
            <a:endParaRPr lang="en-US"/>
          </a:p>
        </p:txBody>
      </p:sp>
    </p:spTree>
    <p:extLst>
      <p:ext uri="{BB962C8B-B14F-4D97-AF65-F5344CB8AC3E}">
        <p14:creationId xmlns:p14="http://schemas.microsoft.com/office/powerpoint/2010/main" val="9271520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first</a:t>
            </a:r>
            <a:r>
              <a:rPr lang="en-US" baseline="0" dirty="0"/>
              <a:t> review the parts of the Accommodation Plan with Notes Report as it appears in CIS.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Starting at the top of the Accommodation Plan with Notes Report you have the accommodation and specific accommodation drop down options. To the right of that you have the comments box. The comments box should be used to add additional details about what accommodation is needed or how staff are expected to implement the accommodations. The comments box should not reveal any confidential information and we will discuss that in more detail on the next few slides.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Continuing clockwise to the right is the staff responsible drop down.  The staff responsible indicates which staff is responsible for implementing the accommodation listed.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Finally at the bottom left is the accommodation notes tab.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It is important to note the difference between the comments box which is a part of the accommodation plan that all staff have access to and therefore should not contain confidential information and the accommodation notes tab, which is confidential and only the DCs and their designees should have access to view or enter information in the notes. </a:t>
            </a:r>
            <a:endParaRPr lang="en-US" dirty="0"/>
          </a:p>
          <a:p>
            <a:endParaRPr lang="en-US" dirty="0"/>
          </a:p>
        </p:txBody>
      </p:sp>
      <p:sp>
        <p:nvSpPr>
          <p:cNvPr id="4" name="Slide Number Placeholder 3"/>
          <p:cNvSpPr>
            <a:spLocks noGrp="1"/>
          </p:cNvSpPr>
          <p:nvPr>
            <p:ph type="sldNum" sz="quarter" idx="10"/>
          </p:nvPr>
        </p:nvSpPr>
        <p:spPr/>
        <p:txBody>
          <a:bodyPr/>
          <a:lstStyle/>
          <a:p>
            <a:fld id="{F61CB99A-D6FF-4C36-9C9E-C7FAF0A98548}" type="slidenum">
              <a:rPr lang="en-US" smtClean="0"/>
              <a:t>30</a:t>
            </a:fld>
            <a:endParaRPr lang="en-US"/>
          </a:p>
        </p:txBody>
      </p:sp>
    </p:spTree>
    <p:extLst>
      <p:ext uri="{BB962C8B-B14F-4D97-AF65-F5344CB8AC3E}">
        <p14:creationId xmlns:p14="http://schemas.microsoft.com/office/powerpoint/2010/main" val="3288345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Maintaining the appropriate confidentiality of both personally identifiable information and protected health information is essential and required by law. Let’s review some areas where protected (confidential) information may be inadvertently disclosed.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31</a:t>
            </a:fld>
            <a:endParaRPr lang="en-US"/>
          </a:p>
        </p:txBody>
      </p:sp>
    </p:spTree>
    <p:extLst>
      <p:ext uri="{BB962C8B-B14F-4D97-AF65-F5344CB8AC3E}">
        <p14:creationId xmlns:p14="http://schemas.microsoft.com/office/powerpoint/2010/main" val="11831454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Quality Control Tips – </a:t>
            </a:r>
            <a:r>
              <a:rPr lang="en-US" b="1" dirty="0">
                <a:solidFill>
                  <a:srgbClr val="0070C0"/>
                </a:solidFill>
              </a:rPr>
              <a:t>Confidential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70C0"/>
              </a:solidFill>
            </a:endParaRPr>
          </a:p>
          <a:p>
            <a:pPr>
              <a:lnSpc>
                <a:spcPct val="129000"/>
              </a:lnSpc>
            </a:pPr>
            <a:r>
              <a:rPr lang="en-US" dirty="0"/>
              <a:t>Do the accommodation plan comments contain confidential or protected health information? Do you see key words or phrases (or acronyms) that divulge protected health or disability specific information? </a:t>
            </a:r>
          </a:p>
          <a:p>
            <a:pPr lvl="2">
              <a:lnSpc>
                <a:spcPct val="129000"/>
              </a:lnSpc>
            </a:pPr>
            <a:endParaRPr lang="en-US" dirty="0">
              <a:solidFill>
                <a:srgbClr val="0070C0"/>
              </a:solidFill>
            </a:endParaRPr>
          </a:p>
          <a:p>
            <a:pPr marL="0" lvl="2">
              <a:lnSpc>
                <a:spcPct val="129000"/>
              </a:lnSpc>
            </a:pPr>
            <a:r>
              <a:rPr lang="en-US" dirty="0">
                <a:solidFill>
                  <a:srgbClr val="0070C0"/>
                </a:solidFill>
              </a:rPr>
              <a:t>IEP, CMHC, anxiety, substance-use counseling, access to snacks for diabetes, etc.</a:t>
            </a:r>
          </a:p>
          <a:p>
            <a:pPr>
              <a:lnSpc>
                <a:spcPct val="129000"/>
              </a:lnSpc>
            </a:pPr>
            <a:endParaRPr lang="en-US" dirty="0"/>
          </a:p>
          <a:p>
            <a:pPr marL="0" marR="0" lvl="0" indent="0" algn="l" defTabSz="914400" rtl="0" eaLnBrk="1" fontAlgn="auto" latinLnBrk="0" hangingPunct="1">
              <a:lnSpc>
                <a:spcPct val="129000"/>
              </a:lnSpc>
              <a:spcBef>
                <a:spcPts val="0"/>
              </a:spcBef>
              <a:spcAft>
                <a:spcPts val="0"/>
              </a:spcAft>
              <a:buClrTx/>
              <a:buSzTx/>
              <a:buFontTx/>
              <a:buNone/>
              <a:tabLst/>
              <a:defRPr/>
            </a:pPr>
            <a:r>
              <a:rPr lang="en-US" dirty="0"/>
              <a:t>Confidential information must not be captured in the comments field. The comments box should be used to clarify the accommodation and specific accommodation the DC captured in the drop-down options so it is clear for staff implementing the accommodation what the accommodation is and how to implement it, but the comments box should not provide details about why the accommodation is needed. For example, stating that an accommodation is due to a seizure disorder would not be appropriate or acceptable. </a:t>
            </a:r>
          </a:p>
          <a:p>
            <a:pPr marL="0" marR="0" lvl="0" indent="0" algn="l" defTabSz="914400" rtl="0" eaLnBrk="1" fontAlgn="auto" latinLnBrk="0" hangingPunct="1">
              <a:lnSpc>
                <a:spcPct val="129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Look at the first example on the slide. </a:t>
            </a:r>
            <a:r>
              <a:rPr lang="en-US" sz="1200" kern="1200" dirty="0">
                <a:solidFill>
                  <a:schemeClr val="tx1"/>
                </a:solidFill>
                <a:latin typeface="+mn-lt"/>
                <a:ea typeface="+mn-ea"/>
                <a:cs typeface="+mn-cs"/>
              </a:rPr>
              <a:t>“Trainee to attend off-center psychiatric and counseling appointments. Trainee to seek support form the CMHC and counseling staff as needed.” </a:t>
            </a:r>
            <a:r>
              <a:rPr lang="en-US" sz="1200" b="1" kern="1200" dirty="0">
                <a:solidFill>
                  <a:schemeClr val="tx1"/>
                </a:solidFill>
                <a:latin typeface="+mn-lt"/>
                <a:ea typeface="+mn-ea"/>
                <a:cs typeface="+mn-cs"/>
              </a:rPr>
              <a:t>What do you think?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accommodation is for a schedule adjustment and/or for a pass to Wellness or Counseling. The comments should reflect when the student is allowed the schedule adjustment or pass and not WHY they were granted the accommodation. This example discloses protected health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2">
                    <a:lumMod val="50000"/>
                  </a:schemeClr>
                </a:solidFill>
              </a:rPr>
              <a:t>Look at the second example on the slide</a:t>
            </a:r>
            <a:r>
              <a:rPr lang="en-US" sz="1200" b="0" dirty="0">
                <a:solidFill>
                  <a:schemeClr val="tx2">
                    <a:lumMod val="50000"/>
                  </a:schemeClr>
                </a:solidFill>
              </a:rPr>
              <a:t>. “Due to hearing loss.” </a:t>
            </a:r>
            <a:r>
              <a:rPr lang="en-US" sz="1200" b="1" kern="1200" dirty="0">
                <a:solidFill>
                  <a:schemeClr val="tx1"/>
                </a:solidFill>
                <a:latin typeface="+mn-lt"/>
                <a:ea typeface="+mn-ea"/>
                <a:cs typeface="+mn-cs"/>
              </a:rPr>
              <a:t>What do you think?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2">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2">
                    <a:lumMod val="50000"/>
                  </a:schemeClr>
                </a:solidFill>
              </a:rPr>
              <a:t>Comments should focus on </a:t>
            </a:r>
            <a:r>
              <a:rPr lang="en-US" sz="1200" b="1" u="sng" dirty="0">
                <a:solidFill>
                  <a:schemeClr val="tx2">
                    <a:lumMod val="50000"/>
                  </a:schemeClr>
                </a:solidFill>
              </a:rPr>
              <a:t>“</a:t>
            </a:r>
            <a:r>
              <a:rPr lang="en-US" sz="1200" b="1" u="sng" dirty="0">
                <a:solidFill>
                  <a:srgbClr val="FF3300"/>
                </a:solidFill>
              </a:rPr>
              <a:t>what” </a:t>
            </a:r>
            <a:r>
              <a:rPr lang="en-US" sz="1200" b="0" dirty="0">
                <a:solidFill>
                  <a:srgbClr val="FF3300"/>
                </a:solidFill>
              </a:rPr>
              <a:t>accommodation is needed or </a:t>
            </a:r>
            <a:r>
              <a:rPr lang="en-US" sz="1200" b="1" u="sng" dirty="0">
                <a:solidFill>
                  <a:srgbClr val="FF3300"/>
                </a:solidFill>
              </a:rPr>
              <a:t>“how” </a:t>
            </a:r>
            <a:r>
              <a:rPr lang="en-US" sz="1200" b="0" dirty="0">
                <a:solidFill>
                  <a:schemeClr val="tx2">
                    <a:lumMod val="50000"/>
                  </a:schemeClr>
                </a:solidFill>
              </a:rPr>
              <a:t>the accommodation should be implemented for the student rather than </a:t>
            </a:r>
            <a:r>
              <a:rPr lang="en-US" sz="1200" b="1" u="sng" dirty="0">
                <a:solidFill>
                  <a:srgbClr val="FF3300"/>
                </a:solidFill>
              </a:rPr>
              <a:t>“why” </a:t>
            </a:r>
            <a:r>
              <a:rPr lang="en-US" sz="1200" b="0" dirty="0">
                <a:solidFill>
                  <a:schemeClr val="tx2">
                    <a:lumMod val="50000"/>
                  </a:schemeClr>
                </a:solidFill>
              </a:rPr>
              <a:t>the DA is needed which potentially </a:t>
            </a:r>
            <a:r>
              <a:rPr lang="en-US" sz="1200" dirty="0">
                <a:solidFill>
                  <a:schemeClr val="tx2">
                    <a:lumMod val="50000"/>
                  </a:schemeClr>
                </a:solidFill>
              </a:rPr>
              <a:t>divulges confidential, disability-related information as we just reviewed in the previous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2">
                  <a:lumMod val="50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2">
                    <a:lumMod val="50000"/>
                  </a:schemeClr>
                </a:solidFill>
                <a:effectLst/>
                <a:latin typeface="+mn-lt"/>
                <a:ea typeface="+mn-ea"/>
                <a:cs typeface="+mn-cs"/>
              </a:rPr>
              <a:t>Ensure no </a:t>
            </a:r>
            <a:r>
              <a:rPr lang="en-US" sz="1200" kern="1200" dirty="0">
                <a:solidFill>
                  <a:schemeClr val="tx1"/>
                </a:solidFill>
                <a:effectLst/>
                <a:latin typeface="+mn-lt"/>
                <a:ea typeface="+mn-ea"/>
                <a:cs typeface="+mn-cs"/>
              </a:rPr>
              <a:t>confidential information or functional limitations is included in the comments. Again, confidential/protected information includes such things 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medical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diagnoses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references to medication monitoring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references to specific QHPs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references to the types of disability documentation disclosed such as IEPs/504 plans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…and functional limitations may include such things 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angers easily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experiences anxiety in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has trouble recalling facts from recently read content</a:t>
            </a:r>
          </a:p>
        </p:txBody>
      </p:sp>
      <p:sp>
        <p:nvSpPr>
          <p:cNvPr id="4" name="Slide Number Placeholder 3"/>
          <p:cNvSpPr>
            <a:spLocks noGrp="1"/>
          </p:cNvSpPr>
          <p:nvPr>
            <p:ph type="sldNum" sz="quarter" idx="5"/>
          </p:nvPr>
        </p:nvSpPr>
        <p:spPr/>
        <p:txBody>
          <a:bodyPr/>
          <a:lstStyle/>
          <a:p>
            <a:fld id="{46D49FBC-0FB1-41FB-BB15-A1770F206636}" type="slidenum">
              <a:rPr lang="en-US" smtClean="0"/>
              <a:t>32</a:t>
            </a:fld>
            <a:endParaRPr lang="en-US"/>
          </a:p>
        </p:txBody>
      </p:sp>
    </p:spTree>
    <p:extLst>
      <p:ext uri="{BB962C8B-B14F-4D97-AF65-F5344CB8AC3E}">
        <p14:creationId xmlns:p14="http://schemas.microsoft.com/office/powerpoint/2010/main" val="769773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solidFill>
              </a:rPr>
              <a:t>How do you ensure that accommodation plans do not contain confidential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accent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Review the comments field within your Accommodation Plan with Notes Report and check to ensure that accommodation plans do not contain confidential information (i.e., medical information, diagnostic information, references to disability documentation such as an IEP or a CCMP). The comments also must not include identification of specific functional limitations such as the student experiences anxiety or anger. </a:t>
            </a:r>
            <a:r>
              <a:rPr lang="en-US" dirty="0"/>
              <a:t>If any confidential information is noted, adjust/remove those comments so that NO confidential/protected health information is divulged.</a:t>
            </a:r>
          </a:p>
          <a:p>
            <a:endParaRPr lang="en-US" dirty="0"/>
          </a:p>
        </p:txBody>
      </p:sp>
      <p:sp>
        <p:nvSpPr>
          <p:cNvPr id="4" name="Slide Number Placeholder 3"/>
          <p:cNvSpPr>
            <a:spLocks noGrp="1"/>
          </p:cNvSpPr>
          <p:nvPr>
            <p:ph type="sldNum" sz="quarter" idx="5"/>
          </p:nvPr>
        </p:nvSpPr>
        <p:spPr/>
        <p:txBody>
          <a:bodyPr/>
          <a:lstStyle/>
          <a:p>
            <a:fld id="{A41819E8-FB85-47FB-9C9F-07B8549CD50D}" type="slidenum">
              <a:rPr lang="en-US" smtClean="0"/>
              <a:t>33</a:t>
            </a:fld>
            <a:endParaRPr lang="en-US"/>
          </a:p>
        </p:txBody>
      </p:sp>
    </p:spTree>
    <p:extLst>
      <p:ext uri="{BB962C8B-B14F-4D97-AF65-F5344CB8AC3E}">
        <p14:creationId xmlns:p14="http://schemas.microsoft.com/office/powerpoint/2010/main" val="36532069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testing accommodations.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34</a:t>
            </a:fld>
            <a:endParaRPr lang="en-US"/>
          </a:p>
        </p:txBody>
      </p:sp>
    </p:spTree>
    <p:extLst>
      <p:ext uri="{BB962C8B-B14F-4D97-AF65-F5344CB8AC3E}">
        <p14:creationId xmlns:p14="http://schemas.microsoft.com/office/powerpoint/2010/main" val="32786677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pt-BR" altLang="ko-KR" sz="2400" b="1" spc="0" baseline="0" dirty="0">
                <a:solidFill>
                  <a:schemeClr val="bg1"/>
                </a:solidFill>
              </a:rPr>
              <a:t>Quality Control - </a:t>
            </a:r>
            <a:r>
              <a:rPr lang="pt-BR" altLang="ko-KR" sz="1200" b="1" spc="0" baseline="0" dirty="0">
                <a:solidFill>
                  <a:schemeClr val="bg1"/>
                </a:solidFill>
              </a:rPr>
              <a:t>DA Listed as “Other”</a:t>
            </a:r>
          </a:p>
          <a:p>
            <a:pPr marL="342900" indent="-342900">
              <a:lnSpc>
                <a:spcPct val="109000"/>
              </a:lnSpc>
              <a:spcBef>
                <a:spcPts val="600"/>
              </a:spcBef>
              <a:spcAft>
                <a:spcPts val="600"/>
              </a:spcAft>
              <a:buClr>
                <a:schemeClr val="bg1"/>
              </a:buClr>
              <a:buFont typeface="Wingdings" panose="05000000000000000000" pitchFamily="2" charset="2"/>
              <a:buChar char="§"/>
            </a:pPr>
            <a:r>
              <a:rPr lang="en-US" altLang="ko-KR" sz="1200" dirty="0">
                <a:solidFill>
                  <a:schemeClr val="bg1"/>
                </a:solidFill>
              </a:rPr>
              <a:t>Are “Other” DA created when there are drop down selections available?</a:t>
            </a:r>
          </a:p>
          <a:p>
            <a:pPr marL="342900" indent="-342900">
              <a:lnSpc>
                <a:spcPct val="109000"/>
              </a:lnSpc>
              <a:spcBef>
                <a:spcPts val="600"/>
              </a:spcBef>
              <a:spcAft>
                <a:spcPts val="600"/>
              </a:spcAft>
              <a:buClr>
                <a:schemeClr val="bg1"/>
              </a:buClr>
              <a:buFont typeface="Wingdings" panose="05000000000000000000" pitchFamily="2" charset="2"/>
              <a:buChar char="§"/>
            </a:pPr>
            <a:r>
              <a:rPr lang="en-US" altLang="ko-KR" sz="1200" dirty="0">
                <a:solidFill>
                  <a:schemeClr val="bg1"/>
                </a:solidFill>
              </a:rPr>
              <a:t>Are “Other” DA accompanied by additional details in the comments or description box that provide sufficient details about what support to implement?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have already established how critically important it is to ensure that accommodations are clearly stated so that all staff responsible for implementing the accommodation are clear as to what the accommodation is or includes.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6D49FBC-0FB1-41FB-BB15-A1770F206636}" type="slidenum">
              <a:rPr lang="en-US" smtClean="0"/>
              <a:t>35</a:t>
            </a:fld>
            <a:endParaRPr lang="en-US"/>
          </a:p>
        </p:txBody>
      </p:sp>
    </p:spTree>
    <p:extLst>
      <p:ext uri="{BB962C8B-B14F-4D97-AF65-F5344CB8AC3E}">
        <p14:creationId xmlns:p14="http://schemas.microsoft.com/office/powerpoint/2010/main" val="7478952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Look at the first example. It says, “OTHER” but there are no comments included. This accommodation cannot be implemented as entered.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look at the second example that states, “Remove one wrong answer (only 3 choices to choose from).” Now the staff have the necessary information to implement this accommodation.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there isn’t a specific drop-down option for an agreed upon accommodation, please use the comments section to specify how staff can provide DA for the student.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6D49FBC-0FB1-41FB-BB15-A1770F206636}" type="slidenum">
              <a:rPr lang="en-US" smtClean="0"/>
              <a:t>36</a:t>
            </a:fld>
            <a:endParaRPr lang="en-US"/>
          </a:p>
        </p:txBody>
      </p:sp>
    </p:spTree>
    <p:extLst>
      <p:ext uri="{BB962C8B-B14F-4D97-AF65-F5344CB8AC3E}">
        <p14:creationId xmlns:p14="http://schemas.microsoft.com/office/powerpoint/2010/main" val="24588637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pt-BR" altLang="ko-KR" sz="2400" b="1" spc="0" baseline="0" dirty="0">
                <a:solidFill>
                  <a:schemeClr val="bg1"/>
                </a:solidFill>
              </a:rPr>
              <a:t>Quality Control - </a:t>
            </a:r>
            <a:r>
              <a:rPr lang="pt-BR" altLang="ko-KR" sz="1200" b="1" spc="0" baseline="0" dirty="0">
                <a:solidFill>
                  <a:schemeClr val="bg1"/>
                </a:solidFill>
              </a:rPr>
              <a:t>Only DA for Testing</a:t>
            </a:r>
          </a:p>
          <a:p>
            <a:pPr algn="l"/>
            <a:endParaRPr lang="pt-BR" sz="1200" b="1" spc="-150" dirty="0">
              <a:solidFill>
                <a:schemeClr val="bg1"/>
              </a:solidFill>
            </a:endParaRPr>
          </a:p>
          <a:p>
            <a:pPr marL="0" indent="0">
              <a:lnSpc>
                <a:spcPct val="109000"/>
              </a:lnSpc>
              <a:spcBef>
                <a:spcPts val="600"/>
              </a:spcBef>
              <a:spcAft>
                <a:spcPts val="600"/>
              </a:spcAft>
              <a:buClr>
                <a:schemeClr val="bg1"/>
              </a:buClr>
              <a:buFont typeface="Wingdings" panose="05000000000000000000" pitchFamily="2" charset="2"/>
              <a:buNone/>
            </a:pPr>
            <a:r>
              <a:rPr lang="en-US" altLang="ko-KR" sz="2800" dirty="0">
                <a:solidFill>
                  <a:schemeClr val="bg1"/>
                </a:solidFill>
              </a:rPr>
              <a:t>Does the need for testing DA also indicate a potential need for similar DA in other areas (not all inclusive)?  For example</a:t>
            </a:r>
          </a:p>
          <a:p>
            <a:pPr marL="800100" lvl="1" indent="-342900">
              <a:lnSpc>
                <a:spcPct val="109000"/>
              </a:lnSpc>
              <a:spcBef>
                <a:spcPts val="600"/>
              </a:spcBef>
              <a:buClr>
                <a:schemeClr val="bg1"/>
              </a:buClr>
              <a:buFont typeface="Wingdings" panose="05000000000000000000" pitchFamily="2" charset="2"/>
              <a:buChar char="§"/>
            </a:pPr>
            <a:r>
              <a:rPr lang="en-US" altLang="ko-KR" sz="2400" dirty="0">
                <a:solidFill>
                  <a:schemeClr val="bg1"/>
                </a:solidFill>
              </a:rPr>
              <a:t>assignments</a:t>
            </a:r>
          </a:p>
          <a:p>
            <a:pPr marL="800100" lvl="1" indent="-342900">
              <a:lnSpc>
                <a:spcPct val="109000"/>
              </a:lnSpc>
              <a:spcBef>
                <a:spcPts val="600"/>
              </a:spcBef>
              <a:buClr>
                <a:schemeClr val="bg1"/>
              </a:buClr>
              <a:buFont typeface="Wingdings" panose="05000000000000000000" pitchFamily="2" charset="2"/>
              <a:buChar char="§"/>
            </a:pPr>
            <a:r>
              <a:rPr lang="en-US" altLang="ko-KR" sz="2400" dirty="0">
                <a:solidFill>
                  <a:schemeClr val="bg1"/>
                </a:solidFill>
              </a:rPr>
              <a:t>behavior</a:t>
            </a:r>
          </a:p>
          <a:p>
            <a:pPr marL="800100" lvl="1" indent="-342900">
              <a:lnSpc>
                <a:spcPct val="109000"/>
              </a:lnSpc>
              <a:spcBef>
                <a:spcPts val="600"/>
              </a:spcBef>
              <a:buClr>
                <a:schemeClr val="bg1"/>
              </a:buClr>
              <a:buFont typeface="Wingdings" panose="05000000000000000000" pitchFamily="2" charset="2"/>
              <a:buChar char="§"/>
            </a:pPr>
            <a:r>
              <a:rPr lang="en-US" altLang="ko-KR" sz="2400" dirty="0">
                <a:solidFill>
                  <a:schemeClr val="bg1"/>
                </a:solidFill>
              </a:rPr>
              <a:t>environmental</a:t>
            </a:r>
          </a:p>
          <a:p>
            <a:pPr marL="800100" lvl="1" indent="-342900">
              <a:lnSpc>
                <a:spcPct val="109000"/>
              </a:lnSpc>
              <a:spcBef>
                <a:spcPts val="600"/>
              </a:spcBef>
              <a:buClr>
                <a:schemeClr val="bg1"/>
              </a:buClr>
              <a:buFont typeface="Wingdings" panose="05000000000000000000" pitchFamily="2" charset="2"/>
              <a:buChar char="§"/>
            </a:pPr>
            <a:r>
              <a:rPr lang="en-US" altLang="ko-KR" sz="2400" dirty="0">
                <a:solidFill>
                  <a:schemeClr val="bg1"/>
                </a:solidFill>
              </a:rPr>
              <a:t>assistive technology</a:t>
            </a:r>
            <a:endParaRPr lang="en-US" sz="1200" dirty="0">
              <a:solidFill>
                <a:schemeClr val="tx2">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lumMod val="50000"/>
                  </a:schemeClr>
                </a:solidFill>
              </a:rPr>
              <a:t>When reviewing accommodation plans, be mindful of whether accommodations reflect providing access center-wide. Given that Job Corps is a residential program with recreation programs, food services, etc., it would be uncommon to see accommodations for all students with disabilities focused only on academic or testing environments. The DC should determine how each functional limitation impacts the student in each area of the Job Corps program and assign responsibility for implementation of each accommodation accordingly.</a:t>
            </a:r>
            <a:endParaRPr lang="en-US" dirty="0"/>
          </a:p>
        </p:txBody>
      </p:sp>
      <p:sp>
        <p:nvSpPr>
          <p:cNvPr id="4" name="Slide Number Placeholder 3"/>
          <p:cNvSpPr>
            <a:spLocks noGrp="1"/>
          </p:cNvSpPr>
          <p:nvPr>
            <p:ph type="sldNum" sz="quarter" idx="5"/>
          </p:nvPr>
        </p:nvSpPr>
        <p:spPr/>
        <p:txBody>
          <a:bodyPr/>
          <a:lstStyle/>
          <a:p>
            <a:fld id="{46D49FBC-0FB1-41FB-BB15-A1770F206636}" type="slidenum">
              <a:rPr lang="en-US" smtClean="0"/>
              <a:t>37</a:t>
            </a:fld>
            <a:endParaRPr lang="en-US"/>
          </a:p>
        </p:txBody>
      </p:sp>
    </p:spTree>
    <p:extLst>
      <p:ext uri="{BB962C8B-B14F-4D97-AF65-F5344CB8AC3E}">
        <p14:creationId xmlns:p14="http://schemas.microsoft.com/office/powerpoint/2010/main" val="7182507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the example. Does this accommodation plan reflect testing considerations in other areas of the program?</a:t>
            </a:r>
          </a:p>
          <a:p>
            <a:r>
              <a:rPr lang="en-US" dirty="0"/>
              <a:t>No</a:t>
            </a:r>
          </a:p>
        </p:txBody>
      </p:sp>
      <p:sp>
        <p:nvSpPr>
          <p:cNvPr id="4" name="Slide Number Placeholder 3"/>
          <p:cNvSpPr>
            <a:spLocks noGrp="1"/>
          </p:cNvSpPr>
          <p:nvPr>
            <p:ph type="sldNum" sz="quarter" idx="5"/>
          </p:nvPr>
        </p:nvSpPr>
        <p:spPr/>
        <p:txBody>
          <a:bodyPr/>
          <a:lstStyle/>
          <a:p>
            <a:fld id="{46D49FBC-0FB1-41FB-BB15-A1770F206636}" type="slidenum">
              <a:rPr lang="en-US" smtClean="0"/>
              <a:t>38</a:t>
            </a:fld>
            <a:endParaRPr lang="en-US"/>
          </a:p>
        </p:txBody>
      </p:sp>
    </p:spTree>
    <p:extLst>
      <p:ext uri="{BB962C8B-B14F-4D97-AF65-F5344CB8AC3E}">
        <p14:creationId xmlns:p14="http://schemas.microsoft.com/office/powerpoint/2010/main" val="12407073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few questions to consider: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Are the DA offered on tests also being offered in the instructional environment?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Are DA being considered for all areas on center (recreation, residential, trade, Work-based Learning)?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Are there notes indicating the student rejected previously used or other related DA that were offered?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rPr>
              <a:t>Are all DA being provided to the student captured in the accommodation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the drop-down boxes in the accommodation plan entry screen in CIS to add accommodations (based on appropriate supporting documentation and interactive process with student) outside the testing environment or center-wide, as needed.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Look at the example at the bottom of the screen. What do you think about this sample AP? It reflects accommodations that are testing related being provided in other areas of the center such as extended time for both assignment completion and other testing.</a:t>
            </a:r>
            <a:endParaRPr lang="en-US" dirty="0"/>
          </a:p>
          <a:p>
            <a:endParaRPr lang="en-US" dirty="0"/>
          </a:p>
        </p:txBody>
      </p:sp>
      <p:sp>
        <p:nvSpPr>
          <p:cNvPr id="4" name="Slide Number Placeholder 3"/>
          <p:cNvSpPr>
            <a:spLocks noGrp="1"/>
          </p:cNvSpPr>
          <p:nvPr>
            <p:ph type="sldNum" sz="quarter" idx="10"/>
          </p:nvPr>
        </p:nvSpPr>
        <p:spPr/>
        <p:txBody>
          <a:bodyPr/>
          <a:lstStyle/>
          <a:p>
            <a:fld id="{F61CB99A-D6FF-4C36-9C9E-C7FAF0A98548}" type="slidenum">
              <a:rPr lang="en-US" smtClean="0"/>
              <a:t>39</a:t>
            </a:fld>
            <a:endParaRPr lang="en-US"/>
          </a:p>
        </p:txBody>
      </p:sp>
    </p:spTree>
    <p:extLst>
      <p:ext uri="{BB962C8B-B14F-4D97-AF65-F5344CB8AC3E}">
        <p14:creationId xmlns:p14="http://schemas.microsoft.com/office/powerpoint/2010/main" val="2233323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spc="0" baseline="0" dirty="0">
                <a:solidFill>
                  <a:schemeClr val="bg1"/>
                </a:solidFill>
              </a:rPr>
              <a:t>A DC must accurately enter the required data in the disability data collection and accommodation plan icons in CIS </a:t>
            </a:r>
            <a:r>
              <a:rPr lang="en-US" altLang="ko-KR" sz="1200" b="1" u="sng" spc="0" baseline="0" dirty="0">
                <a:solidFill>
                  <a:schemeClr val="bg1"/>
                </a:solidFill>
              </a:rPr>
              <a:t>prior to </a:t>
            </a:r>
            <a:r>
              <a:rPr lang="en-US" altLang="ko-KR" sz="1200" spc="0" baseline="0" dirty="0">
                <a:solidFill>
                  <a:schemeClr val="bg1"/>
                </a:solidFill>
              </a:rPr>
              <a:t>or </a:t>
            </a:r>
            <a:r>
              <a:rPr lang="en-US" altLang="ko-KR" sz="1200" b="1" u="sng" spc="0" baseline="0" dirty="0">
                <a:solidFill>
                  <a:schemeClr val="bg1"/>
                </a:solidFill>
              </a:rPr>
              <a:t>on the day of arrival</a:t>
            </a:r>
            <a:r>
              <a:rPr lang="en-US" altLang="ko-KR" sz="1200" b="1" spc="0" baseline="0" dirty="0">
                <a:solidFill>
                  <a:schemeClr val="bg1"/>
                </a:solidFill>
              </a:rPr>
              <a:t> </a:t>
            </a:r>
            <a:r>
              <a:rPr lang="en-US" altLang="ko-KR" sz="1200" spc="0" baseline="0" dirty="0">
                <a:solidFill>
                  <a:schemeClr val="bg1"/>
                </a:solidFill>
              </a:rPr>
              <a:t>for new students or soon after disclosure of disability whether the disclosure occurs via disability documentation, completion of a DA Request Form, or verbally for existing students. </a:t>
            </a:r>
          </a:p>
          <a:p>
            <a:endParaRPr lang="en-US" dirty="0"/>
          </a:p>
        </p:txBody>
      </p:sp>
      <p:sp>
        <p:nvSpPr>
          <p:cNvPr id="4" name="Slide Number Placeholder 3"/>
          <p:cNvSpPr>
            <a:spLocks noGrp="1"/>
          </p:cNvSpPr>
          <p:nvPr>
            <p:ph type="sldNum" sz="quarter" idx="5"/>
          </p:nvPr>
        </p:nvSpPr>
        <p:spPr/>
        <p:txBody>
          <a:bodyPr/>
          <a:lstStyle/>
          <a:p>
            <a:fld id="{46D49FBC-0FB1-41FB-BB15-A1770F206636}" type="slidenum">
              <a:rPr lang="en-US" smtClean="0"/>
              <a:t>4</a:t>
            </a:fld>
            <a:endParaRPr lang="en-US"/>
          </a:p>
        </p:txBody>
      </p:sp>
    </p:spTree>
    <p:extLst>
      <p:ext uri="{BB962C8B-B14F-4D97-AF65-F5344CB8AC3E}">
        <p14:creationId xmlns:p14="http://schemas.microsoft.com/office/powerpoint/2010/main" val="3450450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are going to discuss behavioral supports within accommodation plans. Post Covid, there has been an increase in need for emotional and behavioral supports. It is critically important that DA are considered for all areas of functional limitation, including the need for behavior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40</a:t>
            </a:fld>
            <a:endParaRPr lang="en-US"/>
          </a:p>
        </p:txBody>
      </p:sp>
    </p:spTree>
    <p:extLst>
      <p:ext uri="{BB962C8B-B14F-4D97-AF65-F5344CB8AC3E}">
        <p14:creationId xmlns:p14="http://schemas.microsoft.com/office/powerpoint/2010/main" val="11137961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 questions to consider:</a:t>
            </a:r>
          </a:p>
          <a:p>
            <a:pPr marL="171450" lvl="0" indent="-171450">
              <a:lnSpc>
                <a:spcPct val="134000"/>
              </a:lnSpc>
              <a:spcBef>
                <a:spcPts val="600"/>
              </a:spcBef>
              <a:buFont typeface="Arial" panose="020B0604020202020204" pitchFamily="34" charset="0"/>
              <a:buChar char="•"/>
            </a:pPr>
            <a:r>
              <a:rPr lang="en-US" dirty="0"/>
              <a:t>Are there few or no accommodation plans with behavior supports?</a:t>
            </a:r>
          </a:p>
          <a:p>
            <a:pPr marL="171450" indent="-171450">
              <a:lnSpc>
                <a:spcPct val="134000"/>
              </a:lnSpc>
              <a:spcBef>
                <a:spcPts val="600"/>
              </a:spcBef>
              <a:buFont typeface="Arial" panose="020B0604020202020204" pitchFamily="34" charset="0"/>
              <a:buChar char="•"/>
            </a:pPr>
            <a:r>
              <a:rPr lang="en-US" dirty="0"/>
              <a:t>Do students with mental health disabilities appear to have adequate behavior supports?</a:t>
            </a:r>
          </a:p>
          <a:p>
            <a:pPr marL="171450" indent="-171450">
              <a:lnSpc>
                <a:spcPct val="134000"/>
              </a:lnSpc>
              <a:spcBef>
                <a:spcPts val="600"/>
              </a:spcBef>
              <a:buFont typeface="Arial" panose="020B0604020202020204" pitchFamily="34" charset="0"/>
              <a:buChar char="•"/>
            </a:pPr>
            <a:r>
              <a:rPr lang="en-US" dirty="0"/>
              <a:t>Are there notes indicating behavior concerns?  </a:t>
            </a:r>
          </a:p>
          <a:p>
            <a:pPr marL="628650" lvl="1" indent="-171450">
              <a:lnSpc>
                <a:spcPct val="134000"/>
              </a:lnSpc>
              <a:spcBef>
                <a:spcPts val="600"/>
              </a:spcBef>
              <a:buFont typeface="Arial" panose="020B0604020202020204" pitchFamily="34" charset="0"/>
              <a:buChar char="•"/>
            </a:pPr>
            <a:r>
              <a:rPr lang="en-US" dirty="0"/>
              <a:t>If so, are there DA to support the behavior(s) in the accommodation plan?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the drop-down boxes in the accommodation plan entry screen in CIS to select appropriate behavioral supports (based on appropriate supporting documentation and interactive process with student) and use the comments box to specific details about the DA as necessary.</a:t>
            </a:r>
            <a:endParaRPr lang="en-US" dirty="0"/>
          </a:p>
        </p:txBody>
      </p:sp>
      <p:sp>
        <p:nvSpPr>
          <p:cNvPr id="4" name="Slide Number Placeholder 3"/>
          <p:cNvSpPr>
            <a:spLocks noGrp="1"/>
          </p:cNvSpPr>
          <p:nvPr>
            <p:ph type="sldNum" sz="quarter" idx="5"/>
          </p:nvPr>
        </p:nvSpPr>
        <p:spPr/>
        <p:txBody>
          <a:bodyPr/>
          <a:lstStyle/>
          <a:p>
            <a:fld id="{46D49FBC-0FB1-41FB-BB15-A1770F206636}" type="slidenum">
              <a:rPr lang="en-US" smtClean="0"/>
              <a:t>41</a:t>
            </a:fld>
            <a:endParaRPr lang="en-US"/>
          </a:p>
        </p:txBody>
      </p:sp>
    </p:spTree>
    <p:extLst>
      <p:ext uri="{BB962C8B-B14F-4D97-AF65-F5344CB8AC3E}">
        <p14:creationId xmlns:p14="http://schemas.microsoft.com/office/powerpoint/2010/main" val="40737236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a couple of examples of behavioral accommodations, specifically positive behavior supports and their associated comments. </a:t>
            </a:r>
          </a:p>
          <a:p>
            <a:endParaRPr lang="en-US" dirty="0"/>
          </a:p>
          <a:p>
            <a:r>
              <a:rPr lang="en-US" dirty="0"/>
              <a:t>In the first example, it states to “Please allow use of a quiet fidget item.” Do you think this comment sufficiently explains what staff need to do to implement the accommodation?</a:t>
            </a:r>
          </a:p>
          <a:p>
            <a:r>
              <a:rPr lang="en-US" dirty="0"/>
              <a:t>This accommodation is clarified by the additional comments provided so that all staff are clear as to what accommodation they must implement. We all know that the accommodation is the use of a quiet fidget item.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second example, it states to “Provide positive reinforcement. If student makes a mistake, provide encouragement to do better.” Do you think these comments sufficiently explain what staff need to do to implement the accommodation?</a:t>
            </a:r>
          </a:p>
          <a:p>
            <a:endParaRPr lang="en-US" dirty="0"/>
          </a:p>
          <a:p>
            <a:r>
              <a:rPr lang="en-US" dirty="0"/>
              <a:t>If the comment had only stated to “Provide positive reinforcement,” it still would not have been clear exactly what that means or when the positive reinforcement is needed. The second sentences provides the additional clarity that staff need, “If student makes a mistake, provide encouragement to do better.” </a:t>
            </a:r>
          </a:p>
          <a:p>
            <a:endParaRPr lang="en-US" dirty="0"/>
          </a:p>
          <a:p>
            <a:endParaRPr lang="en-US" dirty="0"/>
          </a:p>
        </p:txBody>
      </p:sp>
      <p:sp>
        <p:nvSpPr>
          <p:cNvPr id="4" name="Slide Number Placeholder 3"/>
          <p:cNvSpPr>
            <a:spLocks noGrp="1"/>
          </p:cNvSpPr>
          <p:nvPr>
            <p:ph type="sldNum" sz="quarter" idx="5"/>
          </p:nvPr>
        </p:nvSpPr>
        <p:spPr/>
        <p:txBody>
          <a:bodyPr/>
          <a:lstStyle/>
          <a:p>
            <a:fld id="{46D49FBC-0FB1-41FB-BB15-A1770F206636}" type="slidenum">
              <a:rPr lang="en-US" smtClean="0"/>
              <a:t>42</a:t>
            </a:fld>
            <a:endParaRPr lang="en-US"/>
          </a:p>
        </p:txBody>
      </p:sp>
    </p:spTree>
    <p:extLst>
      <p:ext uri="{BB962C8B-B14F-4D97-AF65-F5344CB8AC3E}">
        <p14:creationId xmlns:p14="http://schemas.microsoft.com/office/powerpoint/2010/main" val="24563217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accommodation notes tab is where centers are responsible for capturing details of the interactive accommodation process for every student with an accommodation plan.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43</a:t>
            </a:fld>
            <a:endParaRPr lang="en-US"/>
          </a:p>
        </p:txBody>
      </p:sp>
    </p:spTree>
    <p:extLst>
      <p:ext uri="{BB962C8B-B14F-4D97-AF65-F5344CB8AC3E}">
        <p14:creationId xmlns:p14="http://schemas.microsoft.com/office/powerpoint/2010/main" val="9434598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Quality Control Tips – </a:t>
            </a:r>
            <a:r>
              <a:rPr lang="en-US" b="1" dirty="0">
                <a:solidFill>
                  <a:srgbClr val="0070C0"/>
                </a:solidFill>
              </a:rPr>
              <a:t>Accommodation Notes Tab</a:t>
            </a:r>
          </a:p>
          <a:p>
            <a:endParaRPr lang="en-US" b="1" dirty="0">
              <a:solidFill>
                <a:srgbClr val="0070C0"/>
              </a:solidFill>
            </a:endParaRPr>
          </a:p>
          <a:p>
            <a:pPr marL="171450" indent="-171450">
              <a:buFont typeface="Arial" panose="020B0604020202020204" pitchFamily="34" charset="0"/>
              <a:buChar char="•"/>
            </a:pPr>
            <a:r>
              <a:rPr lang="en-US" dirty="0"/>
              <a:t>Do all students have an </a:t>
            </a:r>
            <a:r>
              <a:rPr lang="en-US" b="1" dirty="0">
                <a:solidFill>
                  <a:srgbClr val="0070C0"/>
                </a:solidFill>
              </a:rPr>
              <a:t>initial note </a:t>
            </a:r>
            <a:r>
              <a:rPr lang="en-US" dirty="0"/>
              <a:t>that explains how/when the DA process started?</a:t>
            </a:r>
          </a:p>
          <a:p>
            <a:pPr marL="171450" indent="-171450">
              <a:buFont typeface="Arial" panose="020B0604020202020204" pitchFamily="34" charset="0"/>
              <a:buChar char="•"/>
            </a:pPr>
            <a:r>
              <a:rPr lang="en-US" sz="1200" dirty="0"/>
              <a:t>Do all students have notes indicating </a:t>
            </a:r>
            <a:r>
              <a:rPr lang="en-US" sz="1200" b="1" dirty="0">
                <a:solidFill>
                  <a:srgbClr val="0070C0"/>
                </a:solidFill>
              </a:rPr>
              <a:t>effectiveness reviews </a:t>
            </a:r>
            <a:r>
              <a:rPr lang="en-US" sz="1200" dirty="0"/>
              <a:t>are occurring at least every 60 days? </a:t>
            </a:r>
          </a:p>
          <a:p>
            <a:pPr marL="171450" indent="-171450">
              <a:buFont typeface="Arial" panose="020B0604020202020204" pitchFamily="34" charset="0"/>
              <a:buChar char="•"/>
            </a:pPr>
            <a:r>
              <a:rPr lang="en-US" sz="1200" dirty="0"/>
              <a:t>Do notes </a:t>
            </a:r>
            <a:r>
              <a:rPr lang="en-US" sz="1200" b="1" dirty="0">
                <a:solidFill>
                  <a:srgbClr val="0070C0"/>
                </a:solidFill>
              </a:rPr>
              <a:t>provide enough detail </a:t>
            </a:r>
            <a:r>
              <a:rPr lang="en-US" sz="1200" dirty="0"/>
              <a:t>for the reader to understand what has occurred in each step of the process? </a:t>
            </a:r>
          </a:p>
          <a:p>
            <a:pPr marL="171450" indent="-171450">
              <a:buFont typeface="Wingdings" panose="05000000000000000000" pitchFamily="2" charset="2"/>
              <a:buChar cha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Accommodation notes should detail the disability accommodation process from initial contact until separation. The notes should provide the reader enough detail to understand what has occurred in each step of the process and should include such details as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Disability Accommodation Committee (DAC) calls/meetings conducted, which might include calls/meeting for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Work-based Learning/off-center training accommodation needs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Accommodation effectiveness reviews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Referral for disability status/potential DA needs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Requests for DA for career technical certification examinations/HSE examinations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Coordination with community resources/partners to secure needed support resources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Appropriate maintenance of accommodation notes demonstrate evidence of compliance with PRH requirements. </a:t>
            </a:r>
          </a:p>
        </p:txBody>
      </p:sp>
      <p:sp>
        <p:nvSpPr>
          <p:cNvPr id="4" name="Slide Number Placeholder 3"/>
          <p:cNvSpPr>
            <a:spLocks noGrp="1"/>
          </p:cNvSpPr>
          <p:nvPr>
            <p:ph type="sldNum" sz="quarter" idx="5"/>
          </p:nvPr>
        </p:nvSpPr>
        <p:spPr/>
        <p:txBody>
          <a:bodyPr/>
          <a:lstStyle/>
          <a:p>
            <a:fld id="{46D49FBC-0FB1-41FB-BB15-A1770F206636}" type="slidenum">
              <a:rPr lang="en-US" smtClean="0"/>
              <a:t>44</a:t>
            </a:fld>
            <a:endParaRPr lang="en-US"/>
          </a:p>
        </p:txBody>
      </p:sp>
    </p:spTree>
    <p:extLst>
      <p:ext uri="{BB962C8B-B14F-4D97-AF65-F5344CB8AC3E}">
        <p14:creationId xmlns:p14="http://schemas.microsoft.com/office/powerpoint/2010/main" val="30868344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There is a </a:t>
            </a:r>
            <a:r>
              <a:rPr lang="en-US" b="1" dirty="0">
                <a:solidFill>
                  <a:schemeClr val="bg1"/>
                </a:solidFill>
              </a:rPr>
              <a:t>Sample Disability Accommodation CIS Notes Tab Entries </a:t>
            </a:r>
            <a:r>
              <a:rPr lang="en-US" b="0" dirty="0">
                <a:solidFill>
                  <a:schemeClr val="bg1"/>
                </a:solidFill>
              </a:rPr>
              <a:t>document that can be found on the Job Corps Disability Website. </a:t>
            </a:r>
            <a:r>
              <a:rPr lang="en-US" sz="1200" dirty="0">
                <a:solidFill>
                  <a:schemeClr val="bg1"/>
                </a:solidFill>
              </a:rPr>
              <a:t>The “Sample Disability Accommodation CIS Notes  Tab Entries” document is available in the </a:t>
            </a:r>
            <a:r>
              <a:rPr lang="en-US" sz="1200" b="1" i="1" dirty="0">
                <a:solidFill>
                  <a:schemeClr val="bg1"/>
                </a:solidFill>
              </a:rPr>
              <a:t>Frequently  Requested Tools </a:t>
            </a:r>
            <a:r>
              <a:rPr lang="en-US" sz="1200" dirty="0">
                <a:solidFill>
                  <a:schemeClr val="bg1"/>
                </a:solidFill>
              </a:rPr>
              <a:t>section located on the Home Page of the Job Corps Disability Website.</a:t>
            </a:r>
          </a:p>
          <a:p>
            <a:endParaRPr lang="en-US" b="0" dirty="0"/>
          </a:p>
          <a:p>
            <a:endParaRPr lang="en-US" dirty="0"/>
          </a:p>
        </p:txBody>
      </p:sp>
      <p:sp>
        <p:nvSpPr>
          <p:cNvPr id="4" name="Slide Number Placeholder 3"/>
          <p:cNvSpPr>
            <a:spLocks noGrp="1"/>
          </p:cNvSpPr>
          <p:nvPr>
            <p:ph type="sldNum" sz="quarter" idx="10"/>
          </p:nvPr>
        </p:nvSpPr>
        <p:spPr/>
        <p:txBody>
          <a:bodyPr/>
          <a:lstStyle/>
          <a:p>
            <a:fld id="{FF793A38-2961-48BA-94E4-062B0D106431}" type="slidenum">
              <a:rPr lang="en-US" smtClean="0"/>
              <a:t>45</a:t>
            </a:fld>
            <a:endParaRPr lang="en-US"/>
          </a:p>
        </p:txBody>
      </p:sp>
    </p:spTree>
    <p:extLst>
      <p:ext uri="{BB962C8B-B14F-4D97-AF65-F5344CB8AC3E}">
        <p14:creationId xmlns:p14="http://schemas.microsoft.com/office/powerpoint/2010/main" val="33389397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Do You Think? </a:t>
            </a:r>
            <a:r>
              <a:rPr lang="en-US" sz="1000" b="1" dirty="0">
                <a:solidFill>
                  <a:srgbClr val="0070C0"/>
                </a:solidFill>
              </a:rPr>
              <a:t>AP Notes Review</a:t>
            </a:r>
          </a:p>
          <a:p>
            <a:endParaRPr lang="en-US" sz="1000" b="1" dirty="0">
              <a:solidFill>
                <a:srgbClr val="0070C0"/>
              </a:solidFill>
            </a:endParaRPr>
          </a:p>
          <a:p>
            <a:pPr marL="0" indent="0">
              <a:buNone/>
            </a:pPr>
            <a:r>
              <a:rPr lang="en-US" dirty="0"/>
              <a:t>Let’s review this scenario line by line…</a:t>
            </a:r>
          </a:p>
          <a:p>
            <a:pPr marL="0" indent="0">
              <a:buNone/>
            </a:pPr>
            <a:endParaRPr lang="en-US" dirty="0"/>
          </a:p>
          <a:p>
            <a:pPr marL="171450" indent="-171450">
              <a:buFont typeface="Arial" panose="020B0604020202020204" pitchFamily="34" charset="0"/>
              <a:buChar char="•"/>
            </a:pPr>
            <a:r>
              <a:rPr lang="en-US" b="1" dirty="0"/>
              <a:t>E-Folder contains an IEP uploaded by Admissions on 2/1/23.</a:t>
            </a:r>
          </a:p>
          <a:p>
            <a:pPr marL="0" indent="0">
              <a:buFont typeface="Arial" panose="020B0604020202020204" pitchFamily="34" charset="0"/>
              <a:buNone/>
            </a:pPr>
            <a:r>
              <a:rPr lang="en-US" dirty="0"/>
              <a:t>What do we know by this statement? That Admissions uploaded the IEP and it is likely a document that has been made available pre-arrival; however, the center can confirm the dates of the upload and if a student, compare the dates of the upload to the date of arrival. If disclosure occurs pre-arrival, then the center must contact the individual to discuss/review accommodations before they arrive on center. PRH policy requires making this contact prior to assigning a start date but what is critically important is to ensure that any needed reasonable disability accommodations are in place and ready to implement upon arrival.</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b="1" dirty="0"/>
              <a:t>Student enrolls on 3/5/23.</a:t>
            </a:r>
          </a:p>
          <a:p>
            <a:pPr marL="0" indent="0">
              <a:buFont typeface="Arial" panose="020B0604020202020204" pitchFamily="34" charset="0"/>
              <a:buNone/>
            </a:pPr>
            <a:r>
              <a:rPr lang="en-US" dirty="0"/>
              <a:t>Now the note confirms that the student enrolled on 3/5/23.</a:t>
            </a:r>
          </a:p>
          <a:p>
            <a:pPr marL="0" indent="0">
              <a:buFont typeface="Arial" panose="020B0604020202020204" pitchFamily="34" charset="0"/>
              <a:buNone/>
            </a:pPr>
            <a:endParaRPr lang="en-US" b="1" dirty="0"/>
          </a:p>
          <a:p>
            <a:pPr marL="171450" indent="-171450">
              <a:buFont typeface="Arial" panose="020B0604020202020204" pitchFamily="34" charset="0"/>
              <a:buChar char="•"/>
            </a:pPr>
            <a:r>
              <a:rPr lang="en-US" b="1" dirty="0"/>
              <a:t>Initial note is dated 4/5/23 and states that student has an IEP and met with student to discuss accommodation needs and plan developed and was entered on 3/31/23.</a:t>
            </a:r>
          </a:p>
          <a:p>
            <a:pPr marL="0" indent="0">
              <a:buFont typeface="Arial" panose="020B0604020202020204" pitchFamily="34" charset="0"/>
              <a:buNone/>
            </a:pPr>
            <a:r>
              <a:rPr lang="en-US" dirty="0"/>
              <a:t>Any concerns?</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Concerns: </a:t>
            </a:r>
          </a:p>
          <a:p>
            <a:pPr marL="171450" indent="-171450">
              <a:buFont typeface="Arial" panose="020B0604020202020204" pitchFamily="34" charset="0"/>
              <a:buChar char="•"/>
            </a:pPr>
            <a:r>
              <a:rPr lang="en-US" dirty="0"/>
              <a:t>No pre-arrival call</a:t>
            </a:r>
          </a:p>
          <a:p>
            <a:pPr marL="171450" indent="-171450">
              <a:buFont typeface="Arial" panose="020B0604020202020204" pitchFamily="34" charset="0"/>
              <a:buChar char="•"/>
            </a:pPr>
            <a:r>
              <a:rPr lang="en-US" dirty="0"/>
              <a:t>Did not meet with student upon arrival and because no pre-arrival or meeting with DC upon arrival, an accommodation plan was not in place upon arrival.</a:t>
            </a:r>
          </a:p>
          <a:p>
            <a:pPr marL="171450" indent="-171450">
              <a:buFont typeface="Arial" panose="020B0604020202020204" pitchFamily="34" charset="0"/>
              <a:buChar char="•"/>
            </a:pPr>
            <a:r>
              <a:rPr lang="en-US" dirty="0"/>
              <a:t>If TABE accommodations were needed on the first test, the accommodations would not have been entered on time.</a:t>
            </a:r>
          </a:p>
          <a:p>
            <a:pPr marL="171450" indent="-171450">
              <a:buFont typeface="Arial" panose="020B0604020202020204" pitchFamily="34" charset="0"/>
              <a:buChar char="•"/>
            </a:pPr>
            <a:r>
              <a:rPr lang="en-US" dirty="0"/>
              <a:t>Initial note entry was late.</a:t>
            </a:r>
          </a:p>
          <a:p>
            <a:pPr marL="0" indent="0">
              <a:buFont typeface="Arial" panose="020B0604020202020204" pitchFamily="34" charset="0"/>
              <a:buNone/>
            </a:pPr>
            <a:endParaRPr lang="en-US" dirty="0"/>
          </a:p>
          <a:p>
            <a:endParaRPr lang="en-US" b="1" dirty="0"/>
          </a:p>
        </p:txBody>
      </p:sp>
      <p:sp>
        <p:nvSpPr>
          <p:cNvPr id="4" name="Slide Number Placeholder 3"/>
          <p:cNvSpPr>
            <a:spLocks noGrp="1"/>
          </p:cNvSpPr>
          <p:nvPr>
            <p:ph type="sldNum" sz="quarter" idx="5"/>
          </p:nvPr>
        </p:nvSpPr>
        <p:spPr/>
        <p:txBody>
          <a:bodyPr/>
          <a:lstStyle/>
          <a:p>
            <a:fld id="{A41819E8-FB85-47FB-9C9F-07B8549CD50D}" type="slidenum">
              <a:rPr lang="en-US" smtClean="0"/>
              <a:t>46</a:t>
            </a:fld>
            <a:endParaRPr lang="en-US"/>
          </a:p>
        </p:txBody>
      </p:sp>
    </p:spTree>
    <p:extLst>
      <p:ext uri="{BB962C8B-B14F-4D97-AF65-F5344CB8AC3E}">
        <p14:creationId xmlns:p14="http://schemas.microsoft.com/office/powerpoint/2010/main" val="34221206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What Do You Think? </a:t>
            </a:r>
            <a:r>
              <a:rPr lang="en-US" sz="1200" b="1" dirty="0">
                <a:solidFill>
                  <a:srgbClr val="0070C0"/>
                </a:solidFill>
              </a:rPr>
              <a:t>AP Notes Review</a:t>
            </a:r>
          </a:p>
          <a:p>
            <a:endParaRPr lang="en-US" sz="1200" b="1" dirty="0">
              <a:solidFill>
                <a:srgbClr val="0070C0"/>
              </a:solidFill>
            </a:endParaRPr>
          </a:p>
          <a:p>
            <a:r>
              <a:rPr lang="en-US" sz="1200" b="0" dirty="0">
                <a:solidFill>
                  <a:srgbClr val="0070C0"/>
                </a:solidFill>
              </a:rPr>
              <a:t>During an effectiveness review in April 2023, the student mentions that they would like to have more math related accommodations if possible. The note does not explain what math accommodations the individual wishes to have considered but does state that the DC will review the documentation and work with instructors. </a:t>
            </a:r>
          </a:p>
          <a:p>
            <a:endParaRPr lang="en-US" sz="1200" b="1" dirty="0">
              <a:solidFill>
                <a:srgbClr val="0070C0"/>
              </a:solidFill>
            </a:endParaRPr>
          </a:p>
          <a:p>
            <a:r>
              <a:rPr lang="en-US" sz="1200" b="1" dirty="0">
                <a:solidFill>
                  <a:srgbClr val="0070C0"/>
                </a:solidFill>
              </a:rPr>
              <a:t>Any concerns?</a:t>
            </a:r>
          </a:p>
          <a:p>
            <a:endParaRPr lang="en-US" sz="1200" b="1" dirty="0">
              <a:solidFill>
                <a:srgbClr val="0070C0"/>
              </a:solidFill>
            </a:endParaRPr>
          </a:p>
          <a:p>
            <a:r>
              <a:rPr lang="en-US" sz="1200" b="0" dirty="0"/>
              <a:t>There should have been a follow-up note that specifically addressed the outcome of this request. Some other information/considerations - The student tested out of math and reading TABE testing but it is not clear whether math accommodations would be needed for high school or GED classes or even for the career technical training area. At a minimum, there should have been follow-up on the original request.</a:t>
            </a:r>
          </a:p>
          <a:p>
            <a:endParaRPr lang="en-US" sz="1200" b="0" dirty="0"/>
          </a:p>
          <a:p>
            <a:r>
              <a:rPr lang="en-US" sz="1200" b="0" dirty="0"/>
              <a:t>As an aside, look at the yellow highlighted accommodations. There are no comments so it would not be clear to staff as to what positive behavior supports needed to be implemented or what preferential seating was needed (e.g., seated near teacher/instructor, away from traffic flow within the space, away from windows, at the back of the room, etc.</a:t>
            </a:r>
          </a:p>
        </p:txBody>
      </p:sp>
      <p:sp>
        <p:nvSpPr>
          <p:cNvPr id="4" name="Slide Number Placeholder 3"/>
          <p:cNvSpPr>
            <a:spLocks noGrp="1"/>
          </p:cNvSpPr>
          <p:nvPr>
            <p:ph type="sldNum" sz="quarter" idx="5"/>
          </p:nvPr>
        </p:nvSpPr>
        <p:spPr/>
        <p:txBody>
          <a:bodyPr/>
          <a:lstStyle/>
          <a:p>
            <a:fld id="{A41819E8-FB85-47FB-9C9F-07B8549CD50D}" type="slidenum">
              <a:rPr lang="en-US" smtClean="0"/>
              <a:t>47</a:t>
            </a:fld>
            <a:endParaRPr lang="en-US"/>
          </a:p>
        </p:txBody>
      </p:sp>
    </p:spTree>
    <p:extLst>
      <p:ext uri="{BB962C8B-B14F-4D97-AF65-F5344CB8AC3E}">
        <p14:creationId xmlns:p14="http://schemas.microsoft.com/office/powerpoint/2010/main" val="17368428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9000"/>
              </a:lnSpc>
              <a:spcBef>
                <a:spcPts val="600"/>
              </a:spcBef>
            </a:pPr>
            <a:r>
              <a:rPr lang="en-US" sz="1200" dirty="0"/>
              <a:t>When the center either conducts self-audits or receives feedback that there may be an issue with the center’s notes, then the center should add an additional note with the missing or clarifying details even though it is after the fact. </a:t>
            </a:r>
          </a:p>
          <a:p>
            <a:pPr>
              <a:lnSpc>
                <a:spcPct val="109000"/>
              </a:lnSpc>
              <a:spcBef>
                <a:spcPts val="600"/>
              </a:spcBef>
            </a:pPr>
            <a:endParaRPr lang="en-US" sz="1200" dirty="0">
              <a:solidFill>
                <a:schemeClr val="bg1"/>
              </a:solidFill>
            </a:endParaRPr>
          </a:p>
          <a:p>
            <a:pPr algn="l">
              <a:lnSpc>
                <a:spcPct val="109000"/>
              </a:lnSpc>
              <a:spcBef>
                <a:spcPts val="600"/>
              </a:spcBef>
            </a:pPr>
            <a:r>
              <a:rPr lang="en-US" sz="1200" dirty="0">
                <a:solidFill>
                  <a:schemeClr val="bg1"/>
                </a:solidFill>
              </a:rPr>
              <a:t>Contact your Regional Disability Coordinator if you have questions or need assistance with clarifying AP notes.</a:t>
            </a:r>
          </a:p>
          <a:p>
            <a:pPr algn="l">
              <a:lnSpc>
                <a:spcPct val="109000"/>
              </a:lnSpc>
              <a:spcBef>
                <a:spcPts val="600"/>
              </a:spcBef>
            </a:pPr>
            <a:endParaRPr lang="en-US" sz="1200" dirty="0"/>
          </a:p>
          <a:p>
            <a:pPr algn="l">
              <a:lnSpc>
                <a:spcPct val="109000"/>
              </a:lnSpc>
              <a:spcBef>
                <a:spcPts val="600"/>
              </a:spcBef>
            </a:pPr>
            <a:endParaRPr lang="en-US" sz="1200" dirty="0"/>
          </a:p>
          <a:p>
            <a:endParaRPr lang="en-US" dirty="0"/>
          </a:p>
        </p:txBody>
      </p:sp>
      <p:sp>
        <p:nvSpPr>
          <p:cNvPr id="4" name="Slide Number Placeholder 3"/>
          <p:cNvSpPr>
            <a:spLocks noGrp="1"/>
          </p:cNvSpPr>
          <p:nvPr>
            <p:ph type="sldNum" sz="quarter" idx="5"/>
          </p:nvPr>
        </p:nvSpPr>
        <p:spPr/>
        <p:txBody>
          <a:bodyPr/>
          <a:lstStyle/>
          <a:p>
            <a:fld id="{F61CB99A-D6FF-4C36-9C9E-C7FAF0A98548}" type="slidenum">
              <a:rPr lang="en-US" smtClean="0"/>
              <a:t>48</a:t>
            </a:fld>
            <a:endParaRPr lang="en-US"/>
          </a:p>
        </p:txBody>
      </p:sp>
    </p:spTree>
    <p:extLst>
      <p:ext uri="{BB962C8B-B14F-4D97-AF65-F5344CB8AC3E}">
        <p14:creationId xmlns:p14="http://schemas.microsoft.com/office/powerpoint/2010/main" val="13771905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other important topics related to accommodation plan and notes requirements.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49</a:t>
            </a:fld>
            <a:endParaRPr lang="en-US"/>
          </a:p>
        </p:txBody>
      </p:sp>
    </p:spTree>
    <p:extLst>
      <p:ext uri="{BB962C8B-B14F-4D97-AF65-F5344CB8AC3E}">
        <p14:creationId xmlns:p14="http://schemas.microsoft.com/office/powerpoint/2010/main" val="2149739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20000"/>
              </a:lnSpc>
            </a:pPr>
            <a:r>
              <a:rPr lang="pt-BR" altLang="ko-KR" sz="1200" b="1" dirty="0">
                <a:solidFill>
                  <a:schemeClr val="bg1"/>
                </a:solidFill>
                <a:latin typeface="Montserrat" panose="00000500000000000000" pitchFamily="2" charset="0"/>
              </a:rPr>
              <a:t>Review of Key Points - </a:t>
            </a:r>
            <a:r>
              <a:rPr lang="pt-BR" altLang="ko-KR" sz="900" b="1" dirty="0">
                <a:solidFill>
                  <a:schemeClr val="bg1"/>
                </a:solidFill>
                <a:latin typeface="Montserrat" panose="00000500000000000000" pitchFamily="2" charset="0"/>
              </a:rPr>
              <a:t>PRH-2: 2.4, R3(a)</a:t>
            </a:r>
          </a:p>
          <a:p>
            <a:pPr algn="l">
              <a:lnSpc>
                <a:spcPct val="120000"/>
              </a:lnSpc>
            </a:pPr>
            <a:endParaRPr lang="pt-BR" sz="900" b="1" dirty="0">
              <a:solidFill>
                <a:schemeClr val="bg1"/>
              </a:solidFill>
              <a:latin typeface="Montserrat" panose="00000500000000000000" pitchFamily="2" charset="0"/>
            </a:endParaRPr>
          </a:p>
          <a:p>
            <a:r>
              <a:rPr lang="en-US" altLang="ko-KR" sz="1200" dirty="0">
                <a:solidFill>
                  <a:schemeClr val="bg1"/>
                </a:solidFill>
              </a:rPr>
              <a:t>A DC must accurately enter the required data in the disability data and accommodation plan icons in CIS </a:t>
            </a:r>
            <a:r>
              <a:rPr lang="en-US" altLang="ko-KR" sz="1200" b="1" u="sng" dirty="0">
                <a:solidFill>
                  <a:schemeClr val="bg1"/>
                </a:solidFill>
              </a:rPr>
              <a:t>prior to </a:t>
            </a:r>
            <a:r>
              <a:rPr lang="en-US" altLang="ko-KR" sz="1200" dirty="0">
                <a:solidFill>
                  <a:schemeClr val="bg1"/>
                </a:solidFill>
              </a:rPr>
              <a:t>or </a:t>
            </a:r>
            <a:r>
              <a:rPr lang="en-US" altLang="ko-KR" sz="1200" b="1" u="sng" dirty="0">
                <a:solidFill>
                  <a:schemeClr val="bg1"/>
                </a:solidFill>
              </a:rPr>
              <a:t>on the day of arrival</a:t>
            </a:r>
            <a:r>
              <a:rPr lang="en-US" altLang="ko-KR" sz="1200" b="1" dirty="0">
                <a:solidFill>
                  <a:schemeClr val="bg1"/>
                </a:solidFill>
              </a:rPr>
              <a:t> </a:t>
            </a:r>
            <a:r>
              <a:rPr lang="en-US" altLang="ko-KR" sz="1200" dirty="0">
                <a:solidFill>
                  <a:schemeClr val="bg1"/>
                </a:solidFill>
              </a:rPr>
              <a:t>for new students or soon after disclosure of disability whether the disclosure occurs via disability documentation, completion of a DA Request Form, or verbally for existing students. It is critically important that students who have disclosed and who need disability accommodations have them available to them upon arrival to a center.</a:t>
            </a:r>
          </a:p>
          <a:p>
            <a:endParaRPr lang="en-US" dirty="0"/>
          </a:p>
        </p:txBody>
      </p:sp>
      <p:sp>
        <p:nvSpPr>
          <p:cNvPr id="4" name="Slide Number Placeholder 3"/>
          <p:cNvSpPr>
            <a:spLocks noGrp="1"/>
          </p:cNvSpPr>
          <p:nvPr>
            <p:ph type="sldNum" sz="quarter" idx="5"/>
          </p:nvPr>
        </p:nvSpPr>
        <p:spPr/>
        <p:txBody>
          <a:bodyPr/>
          <a:lstStyle/>
          <a:p>
            <a:fld id="{46D49FBC-0FB1-41FB-BB15-A1770F206636}" type="slidenum">
              <a:rPr lang="en-US" smtClean="0"/>
              <a:t>5</a:t>
            </a:fld>
            <a:endParaRPr lang="en-US"/>
          </a:p>
        </p:txBody>
      </p:sp>
    </p:spTree>
    <p:extLst>
      <p:ext uri="{BB962C8B-B14F-4D97-AF65-F5344CB8AC3E}">
        <p14:creationId xmlns:p14="http://schemas.microsoft.com/office/powerpoint/2010/main" val="6649830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34000"/>
              </a:lnSpc>
              <a:spcBef>
                <a:spcPts val="600"/>
              </a:spcBef>
              <a:buFont typeface="Arial" panose="020B0604020202020204" pitchFamily="34" charset="0"/>
              <a:buNone/>
            </a:pPr>
            <a:r>
              <a:rPr lang="en-US" sz="1200" dirty="0"/>
              <a:t>Documentation to Support Disability Accommodations</a:t>
            </a:r>
          </a:p>
          <a:p>
            <a:pPr marL="0" lvl="0" indent="0">
              <a:lnSpc>
                <a:spcPct val="134000"/>
              </a:lnSpc>
              <a:spcBef>
                <a:spcPts val="600"/>
              </a:spcBef>
              <a:buFont typeface="Arial" panose="020B0604020202020204" pitchFamily="34" charset="0"/>
              <a:buNone/>
            </a:pPr>
            <a:endParaRPr lang="en-US" sz="1200" dirty="0"/>
          </a:p>
          <a:p>
            <a:pPr marL="0" lvl="0" indent="0">
              <a:lnSpc>
                <a:spcPct val="134000"/>
              </a:lnSpc>
              <a:spcBef>
                <a:spcPts val="600"/>
              </a:spcBef>
              <a:buFont typeface="Arial" panose="020B0604020202020204" pitchFamily="34" charset="0"/>
              <a:buNone/>
            </a:pPr>
            <a:r>
              <a:rPr lang="en-US" sz="1200" dirty="0"/>
              <a:t>Let’s look at the first example. </a:t>
            </a:r>
          </a:p>
          <a:p>
            <a:pPr marL="0" lvl="0" indent="0">
              <a:lnSpc>
                <a:spcPct val="134000"/>
              </a:lnSpc>
              <a:spcBef>
                <a:spcPts val="600"/>
              </a:spcBef>
              <a:buFont typeface="Arial" panose="020B0604020202020204" pitchFamily="34" charset="0"/>
              <a:buNone/>
            </a:pPr>
            <a:endParaRPr lang="en-US" sz="1200" dirty="0"/>
          </a:p>
          <a:p>
            <a:pPr marL="171450" lvl="0" indent="-171450">
              <a:lnSpc>
                <a:spcPct val="134000"/>
              </a:lnSpc>
              <a:spcBef>
                <a:spcPts val="600"/>
              </a:spcBef>
              <a:buFont typeface="Arial" panose="020B0604020202020204" pitchFamily="34" charset="0"/>
              <a:buChar char="•"/>
            </a:pPr>
            <a:r>
              <a:rPr lang="en-US" sz="1200" dirty="0"/>
              <a:t>Do the notes indicate the student may not have documentation to support the accommodations being provided?</a:t>
            </a:r>
          </a:p>
          <a:p>
            <a:pPr marL="171450" lvl="0" indent="-171450">
              <a:lnSpc>
                <a:spcPct val="134000"/>
              </a:lnSpc>
              <a:spcBef>
                <a:spcPts val="600"/>
              </a:spcBef>
              <a:buFont typeface="Arial" panose="020B0604020202020204" pitchFamily="34" charset="0"/>
              <a:buChar char="•"/>
            </a:pPr>
            <a:r>
              <a:rPr lang="en-US" sz="1200" dirty="0"/>
              <a:t>Do the notes indicate the accommodations are being provided for reasons other than having a disability (e.g., ELL, religious accommodations, transgender etc.)?</a:t>
            </a:r>
          </a:p>
          <a:p>
            <a:pPr marL="171450" lvl="0" indent="-171450">
              <a:lnSpc>
                <a:spcPct val="134000"/>
              </a:lnSpc>
              <a:spcBef>
                <a:spcPts val="600"/>
              </a:spcBef>
              <a:buFont typeface="Arial" panose="020B0604020202020204" pitchFamily="34" charset="0"/>
              <a:buChar char="•"/>
            </a:pPr>
            <a:r>
              <a:rPr lang="en-US" sz="1200" dirty="0"/>
              <a:t>Are there accommodations that do not match the disability listed in the disability data report (e.g., student who has diabetes receiving a calculator on the TABE)? </a:t>
            </a:r>
          </a:p>
          <a:p>
            <a:pPr lvl="0">
              <a:lnSpc>
                <a:spcPct val="134000"/>
              </a:lnSpc>
            </a:pPr>
            <a:endParaRPr lang="en-US" dirty="0"/>
          </a:p>
          <a:p>
            <a:pPr>
              <a:spcBef>
                <a:spcPts val="0"/>
              </a:spcBef>
              <a:spcAft>
                <a:spcPts val="0"/>
              </a:spcAft>
            </a:pPr>
            <a:r>
              <a:rPr lang="en-US" sz="1200" kern="1200" dirty="0">
                <a:solidFill>
                  <a:schemeClr val="tx1"/>
                </a:solidFill>
                <a:effectLst/>
                <a:latin typeface="+mn-lt"/>
                <a:ea typeface="+mn-ea"/>
                <a:cs typeface="+mn-cs"/>
              </a:rPr>
              <a:t>Was the documentation of disability ever received? Maybe it was but we can’t tell from the notes whether it was or was not. If no documentation of disability was ever received, inform the student that documentation of the disability is required to continue to provide the accommodations and if not received, remove those accommodation plans from CIS. </a:t>
            </a:r>
            <a:r>
              <a:rPr lang="en-US" sz="1100" dirty="0">
                <a:effectLst/>
                <a:latin typeface="Calibri" panose="020F0502020204030204" pitchFamily="34" charset="0"/>
                <a:ea typeface="Times New Roman" panose="02020603050405020304" pitchFamily="18" charset="0"/>
              </a:rPr>
              <a:t>Additionally, since this only pertains to a request by the student thus far, a note should have not yet been entered and an AP should not have been created. </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Calibri" panose="020F0502020204030204" pitchFamily="34" charset="0"/>
                <a:ea typeface="Calibri" panose="020F0502020204030204" pitchFamily="34" charset="0"/>
              </a:rPr>
              <a:t> </a:t>
            </a:r>
          </a:p>
          <a:p>
            <a:r>
              <a:rPr lang="en-US" sz="1200" kern="1200" dirty="0">
                <a:solidFill>
                  <a:schemeClr val="tx1"/>
                </a:solidFill>
                <a:effectLst/>
                <a:latin typeface="+mn-lt"/>
                <a:ea typeface="+mn-ea"/>
                <a:cs typeface="+mn-cs"/>
              </a:rPr>
              <a:t>What about the second example? Yes, this example contains all the necessary info – when documentation requested, when received, when the DC met with the student and when the information was added to CIS.</a:t>
            </a:r>
            <a:endParaRPr lang="en-US" dirty="0"/>
          </a:p>
          <a:p>
            <a:endParaRPr lang="en-US" dirty="0"/>
          </a:p>
        </p:txBody>
      </p:sp>
      <p:sp>
        <p:nvSpPr>
          <p:cNvPr id="4" name="Slide Number Placeholder 3"/>
          <p:cNvSpPr>
            <a:spLocks noGrp="1"/>
          </p:cNvSpPr>
          <p:nvPr>
            <p:ph type="sldNum" sz="quarter" idx="5"/>
          </p:nvPr>
        </p:nvSpPr>
        <p:spPr/>
        <p:txBody>
          <a:bodyPr/>
          <a:lstStyle/>
          <a:p>
            <a:fld id="{A41819E8-FB85-47FB-9C9F-07B8549CD50D}" type="slidenum">
              <a:rPr lang="en-US" smtClean="0"/>
              <a:t>50</a:t>
            </a:fld>
            <a:endParaRPr lang="en-US"/>
          </a:p>
        </p:txBody>
      </p:sp>
    </p:spTree>
    <p:extLst>
      <p:ext uri="{BB962C8B-B14F-4D97-AF65-F5344CB8AC3E}">
        <p14:creationId xmlns:p14="http://schemas.microsoft.com/office/powerpoint/2010/main" val="6410699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Are there notes that document that disability accommodations were denied by the center?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For example: “5/11/22 telephone call to applicant; 5/2/22 discussed no resource room and cannot provide note taker. Cannot modify curriculum and no time outs. Student wants electrical.”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 DA</a:t>
            </a:r>
            <a:r>
              <a:rPr lang="en-US" sz="1200" kern="1200" baseline="0" dirty="0">
                <a:solidFill>
                  <a:schemeClr val="tx1"/>
                </a:solidFill>
                <a:effectLst/>
                <a:latin typeface="+mn-lt"/>
                <a:ea typeface="+mn-ea"/>
                <a:cs typeface="+mn-cs"/>
              </a:rPr>
              <a:t> may be denied at the center level.  </a:t>
            </a:r>
            <a:r>
              <a:rPr lang="en-US" sz="1200" kern="1200" dirty="0">
                <a:solidFill>
                  <a:schemeClr val="tx1"/>
                </a:solidFill>
                <a:effectLst/>
                <a:latin typeface="+mn-lt"/>
                <a:ea typeface="+mn-ea"/>
                <a:cs typeface="+mn-cs"/>
              </a:rPr>
              <a:t>Review PRH Form 2-03 for guidance on the process for submitting a reasonableness determination and contact your Regional Disability Coordinator for assistance! </a:t>
            </a:r>
          </a:p>
          <a:p>
            <a:endParaRPr lang="en-US" dirty="0"/>
          </a:p>
        </p:txBody>
      </p:sp>
      <p:sp>
        <p:nvSpPr>
          <p:cNvPr id="4" name="Slide Number Placeholder 3"/>
          <p:cNvSpPr>
            <a:spLocks noGrp="1"/>
          </p:cNvSpPr>
          <p:nvPr>
            <p:ph type="sldNum" sz="quarter" idx="5"/>
          </p:nvPr>
        </p:nvSpPr>
        <p:spPr/>
        <p:txBody>
          <a:bodyPr/>
          <a:lstStyle/>
          <a:p>
            <a:fld id="{A41819E8-FB85-47FB-9C9F-07B8549CD50D}" type="slidenum">
              <a:rPr lang="en-US" smtClean="0"/>
              <a:t>51</a:t>
            </a:fld>
            <a:endParaRPr lang="en-US"/>
          </a:p>
        </p:txBody>
      </p:sp>
    </p:spTree>
    <p:extLst>
      <p:ext uri="{BB962C8B-B14F-4D97-AF65-F5344CB8AC3E}">
        <p14:creationId xmlns:p14="http://schemas.microsoft.com/office/powerpoint/2010/main" val="16031531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Are there notes or comments indicating that specific staff are refusing to provide DA?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“6/13/22 Effectiveness Review – student reported his math instructor does not allow him to use his calculator on assignments, even after the student reminded the instructor that a calculator is listed in his accommodation plan.”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Provide DA as indicated in the accommodation plan.  If the center feels a DA cannot be provided, please reach out to your Regional Disability Coordinator.</a:t>
            </a:r>
          </a:p>
          <a:p>
            <a:endParaRPr lang="en-US" dirty="0"/>
          </a:p>
        </p:txBody>
      </p:sp>
      <p:sp>
        <p:nvSpPr>
          <p:cNvPr id="4" name="Slide Number Placeholder 3"/>
          <p:cNvSpPr>
            <a:spLocks noGrp="1"/>
          </p:cNvSpPr>
          <p:nvPr>
            <p:ph type="sldNum" sz="quarter" idx="5"/>
          </p:nvPr>
        </p:nvSpPr>
        <p:spPr/>
        <p:txBody>
          <a:bodyPr/>
          <a:lstStyle/>
          <a:p>
            <a:fld id="{A41819E8-FB85-47FB-9C9F-07B8549CD50D}" type="slidenum">
              <a:rPr lang="en-US" smtClean="0"/>
              <a:t>52</a:t>
            </a:fld>
            <a:endParaRPr lang="en-US"/>
          </a:p>
        </p:txBody>
      </p:sp>
    </p:spTree>
    <p:extLst>
      <p:ext uri="{BB962C8B-B14F-4D97-AF65-F5344CB8AC3E}">
        <p14:creationId xmlns:p14="http://schemas.microsoft.com/office/powerpoint/2010/main" val="33197797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Are DA listed in the CIS Accommodation Notes tab that should be captured using the accommodation drop down list?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For example: “Organizational – Graphic organizers; Instructional/Assignment: Break large projects/assignments into smaller section; Behavior – Time-out/break area; Instructional/Assignment – Student/staff cues for need of time-out, break; Environmental – headphones; TABE Testing – Extended time 1.5 times, Read Directions, Use of calculator; Other Testing – Use of calculator.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We can see that the “Use of the calculator,” for example is not in the accommodation plan which only shows accommodations under Other Testing as small group setting and audio-taped administration.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Only the DCs have access to the CIS Accommodation Notes tab; therefore, any DA listed in the CIS Accommodation Notes tab and not in the accommodation plan would not be seen by staff responsible for providing the DA.</a:t>
            </a:r>
          </a:p>
          <a:p>
            <a:endParaRPr lang="en-US" dirty="0"/>
          </a:p>
        </p:txBody>
      </p:sp>
      <p:sp>
        <p:nvSpPr>
          <p:cNvPr id="4" name="Slide Number Placeholder 3"/>
          <p:cNvSpPr>
            <a:spLocks noGrp="1"/>
          </p:cNvSpPr>
          <p:nvPr>
            <p:ph type="sldNum" sz="quarter" idx="5"/>
          </p:nvPr>
        </p:nvSpPr>
        <p:spPr/>
        <p:txBody>
          <a:bodyPr/>
          <a:lstStyle/>
          <a:p>
            <a:fld id="{A41819E8-FB85-47FB-9C9F-07B8549CD50D}" type="slidenum">
              <a:rPr lang="en-US" smtClean="0"/>
              <a:t>53</a:t>
            </a:fld>
            <a:endParaRPr lang="en-US"/>
          </a:p>
        </p:txBody>
      </p:sp>
    </p:spTree>
    <p:extLst>
      <p:ext uri="{BB962C8B-B14F-4D97-AF65-F5344CB8AC3E}">
        <p14:creationId xmlns:p14="http://schemas.microsoft.com/office/powerpoint/2010/main" val="5355468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Ensure that all accommodations are entered into the accommodation plan. In this example, the DC added all agreed upon DA to the accommodation plan by utilizing the appropriate drop-down boxes.</a:t>
            </a:r>
            <a:endParaRPr lang="en-US" dirty="0"/>
          </a:p>
          <a:p>
            <a:endParaRPr lang="en-US" dirty="0"/>
          </a:p>
        </p:txBody>
      </p:sp>
      <p:sp>
        <p:nvSpPr>
          <p:cNvPr id="4" name="Slide Number Placeholder 3"/>
          <p:cNvSpPr>
            <a:spLocks noGrp="1"/>
          </p:cNvSpPr>
          <p:nvPr>
            <p:ph type="sldNum" sz="quarter" idx="5"/>
          </p:nvPr>
        </p:nvSpPr>
        <p:spPr/>
        <p:txBody>
          <a:bodyPr/>
          <a:lstStyle/>
          <a:p>
            <a:fld id="{A41819E8-FB85-47FB-9C9F-07B8549CD50D}" type="slidenum">
              <a:rPr lang="en-US" smtClean="0"/>
              <a:t>54</a:t>
            </a:fld>
            <a:endParaRPr lang="en-US"/>
          </a:p>
        </p:txBody>
      </p:sp>
    </p:spTree>
    <p:extLst>
      <p:ext uri="{BB962C8B-B14F-4D97-AF65-F5344CB8AC3E}">
        <p14:creationId xmlns:p14="http://schemas.microsoft.com/office/powerpoint/2010/main" val="39149554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4000"/>
              </a:lnSpc>
              <a:spcBef>
                <a:spcPts val="600"/>
              </a:spcBef>
              <a:buFont typeface="Arial" panose="020B0604020202020204" pitchFamily="34" charset="0"/>
              <a:buNone/>
            </a:pPr>
            <a:r>
              <a:rPr lang="en-US" sz="1200" dirty="0"/>
              <a:t>Are student DA listed as inactive?  If the student previously agreed to disability accommodations but no longer wants them the DA should be made inactive (N).</a:t>
            </a:r>
          </a:p>
          <a:p>
            <a:pPr marL="0" indent="0">
              <a:lnSpc>
                <a:spcPct val="124000"/>
              </a:lnSpc>
              <a:spcBef>
                <a:spcPts val="600"/>
              </a:spcBef>
              <a:buFont typeface="Arial" panose="020B0604020202020204" pitchFamily="34" charset="0"/>
              <a:buNone/>
            </a:pPr>
            <a:endParaRPr lang="en-US" sz="1200" dirty="0"/>
          </a:p>
          <a:p>
            <a:pPr marL="0" indent="0">
              <a:lnSpc>
                <a:spcPct val="124000"/>
              </a:lnSpc>
              <a:spcBef>
                <a:spcPts val="600"/>
              </a:spcBef>
              <a:buFont typeface="Arial" panose="020B0604020202020204" pitchFamily="34" charset="0"/>
              <a:buNone/>
            </a:pPr>
            <a:r>
              <a:rPr lang="en-US" sz="1200" dirty="0"/>
              <a:t>Review the “active” column in the accommodation plan to see if the disability accommodations the student no longer wishes to receive is listed as active (Y) or inactive (N).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 student decides they no longer want any disability accommodations, inactivate them in the accommodation plan entry screen and document in the CIS Accommodation Notes tab why the plan is no longer required.  The student's disability(</a:t>
            </a:r>
            <a:r>
              <a:rPr lang="en-US" sz="1200" kern="1200" dirty="0" err="1">
                <a:solidFill>
                  <a:schemeClr val="tx1"/>
                </a:solidFill>
                <a:effectLst/>
                <a:latin typeface="+mn-lt"/>
                <a:ea typeface="+mn-ea"/>
                <a:cs typeface="+mn-cs"/>
              </a:rPr>
              <a:t>ies</a:t>
            </a:r>
            <a:r>
              <a:rPr lang="en-US" sz="1200" kern="1200" dirty="0">
                <a:solidFill>
                  <a:schemeClr val="tx1"/>
                </a:solidFill>
                <a:effectLst/>
                <a:latin typeface="+mn-lt"/>
                <a:ea typeface="+mn-ea"/>
                <a:cs typeface="+mn-cs"/>
              </a:rPr>
              <a:t>) should continue to be reflected in data report.</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41819E8-FB85-47FB-9C9F-07B8549CD50D}" type="slidenum">
              <a:rPr lang="en-US" smtClean="0"/>
              <a:t>55</a:t>
            </a:fld>
            <a:endParaRPr lang="en-US"/>
          </a:p>
        </p:txBody>
      </p:sp>
    </p:spTree>
    <p:extLst>
      <p:ext uri="{BB962C8B-B14F-4D97-AF65-F5344CB8AC3E}">
        <p14:creationId xmlns:p14="http://schemas.microsoft.com/office/powerpoint/2010/main" val="35276826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Access to Accommodation Plans Entry Screens should be limited to DCs only.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Are staff other than the DCs entering the accommodation plans/notes?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Ensure the center’s CIS POC has limited access to the accommodation plan entry screen to the DCs only.</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41819E8-FB85-47FB-9C9F-07B8549CD50D}" type="slidenum">
              <a:rPr lang="en-US" smtClean="0"/>
              <a:t>56</a:t>
            </a:fld>
            <a:endParaRPr lang="en-US"/>
          </a:p>
        </p:txBody>
      </p:sp>
    </p:spTree>
    <p:extLst>
      <p:ext uri="{BB962C8B-B14F-4D97-AF65-F5344CB8AC3E}">
        <p14:creationId xmlns:p14="http://schemas.microsoft.com/office/powerpoint/2010/main" val="28605184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some Data and AP resources available on the Job Corps Disability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57</a:t>
            </a:fld>
            <a:endParaRPr lang="en-US"/>
          </a:p>
        </p:txBody>
      </p:sp>
    </p:spTree>
    <p:extLst>
      <p:ext uri="{BB962C8B-B14F-4D97-AF65-F5344CB8AC3E}">
        <p14:creationId xmlns:p14="http://schemas.microsoft.com/office/powerpoint/2010/main" val="25536095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en-US" dirty="0"/>
              <a:t>Questions?</a:t>
            </a:r>
            <a:endParaRPr kumimoji="1" lang="ko-Kore-KR" altLang="en-US" dirty="0"/>
          </a:p>
        </p:txBody>
      </p:sp>
      <p:sp>
        <p:nvSpPr>
          <p:cNvPr id="4" name="슬라이드 번호 개체 틀 3"/>
          <p:cNvSpPr>
            <a:spLocks noGrp="1"/>
          </p:cNvSpPr>
          <p:nvPr>
            <p:ph type="sldNum" sz="quarter" idx="5"/>
          </p:nvPr>
        </p:nvSpPr>
        <p:spPr/>
        <p:txBody>
          <a:bodyPr/>
          <a:lstStyle/>
          <a:p>
            <a:fld id="{40ED3BDC-6E03-48BA-B815-CE786B2B5AFD}" type="slidenum">
              <a:rPr lang="ko-KR" altLang="en-US" smtClean="0"/>
              <a:t>59</a:t>
            </a:fld>
            <a:endParaRPr lang="ko-KR" altLang="en-US"/>
          </a:p>
        </p:txBody>
      </p:sp>
    </p:spTree>
    <p:extLst>
      <p:ext uri="{BB962C8B-B14F-4D97-AF65-F5344CB8AC3E}">
        <p14:creationId xmlns:p14="http://schemas.microsoft.com/office/powerpoint/2010/main" val="3550435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200" dirty="0">
                <a:solidFill>
                  <a:schemeClr val="bg1"/>
                </a:solidFill>
              </a:rPr>
              <a:t>For students who disclose their disability prior to arrival and require TABE testing accommodations, this data must be entered prior to the administration of the first TABE test. </a:t>
            </a:r>
          </a:p>
          <a:p>
            <a:endParaRPr lang="en-US" dirty="0"/>
          </a:p>
        </p:txBody>
      </p:sp>
      <p:sp>
        <p:nvSpPr>
          <p:cNvPr id="4" name="Slide Number Placeholder 3"/>
          <p:cNvSpPr>
            <a:spLocks noGrp="1"/>
          </p:cNvSpPr>
          <p:nvPr>
            <p:ph type="sldNum" sz="quarter" idx="5"/>
          </p:nvPr>
        </p:nvSpPr>
        <p:spPr/>
        <p:txBody>
          <a:bodyPr/>
          <a:lstStyle/>
          <a:p>
            <a:fld id="{46D49FBC-0FB1-41FB-BB15-A1770F206636}" type="slidenum">
              <a:rPr lang="en-US" smtClean="0"/>
              <a:t>6</a:t>
            </a:fld>
            <a:endParaRPr lang="en-US"/>
          </a:p>
        </p:txBody>
      </p:sp>
    </p:spTree>
    <p:extLst>
      <p:ext uri="{BB962C8B-B14F-4D97-AF65-F5344CB8AC3E}">
        <p14:creationId xmlns:p14="http://schemas.microsoft.com/office/powerpoint/2010/main" val="3201864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20000"/>
              </a:lnSpc>
            </a:pPr>
            <a:r>
              <a:rPr lang="pt-BR" altLang="ko-KR" sz="1200" b="1" dirty="0">
                <a:solidFill>
                  <a:schemeClr val="bg1"/>
                </a:solidFill>
                <a:latin typeface="Montserrat" panose="00000500000000000000" pitchFamily="2" charset="0"/>
              </a:rPr>
              <a:t>Review of Key Points - </a:t>
            </a:r>
            <a:r>
              <a:rPr lang="pt-BR" altLang="ko-KR" sz="900" b="1" dirty="0">
                <a:solidFill>
                  <a:schemeClr val="bg1"/>
                </a:solidFill>
                <a:latin typeface="Montserrat" panose="00000500000000000000" pitchFamily="2" charset="0"/>
              </a:rPr>
              <a:t>PRH-2: 2.4, R3(b)</a:t>
            </a:r>
          </a:p>
          <a:p>
            <a:pPr algn="l">
              <a:lnSpc>
                <a:spcPct val="120000"/>
              </a:lnSpc>
            </a:pPr>
            <a:endParaRPr lang="pt-BR" altLang="ko-KR" sz="900" b="1" dirty="0">
              <a:solidFill>
                <a:schemeClr val="bg1"/>
              </a:solidFill>
              <a:latin typeface="Montserrat" panose="00000500000000000000" pitchFamily="2" charset="0"/>
            </a:endParaRPr>
          </a:p>
          <a:p>
            <a:pPr algn="l">
              <a:lnSpc>
                <a:spcPct val="120000"/>
              </a:lnSpc>
            </a:pPr>
            <a:r>
              <a:rPr lang="en-US" altLang="ko-KR" sz="1200" dirty="0">
                <a:solidFill>
                  <a:schemeClr val="bg1"/>
                </a:solidFill>
              </a:rPr>
              <a:t>For students who disclose their disability prior to arrival and require TABE testing accommodations, disability status data and accommodations, including any TABE accommodations, must be entered prior to the administration of the first TABE test so that needed accommodations are available during the first testing session. There may be data integrity concerns if students are not accommodated on the first TABE test when disclosure occurred prior to arrival or even prior to the administration of the first TABE test.</a:t>
            </a:r>
          </a:p>
          <a:p>
            <a:endParaRPr lang="en-US" dirty="0"/>
          </a:p>
        </p:txBody>
      </p:sp>
      <p:sp>
        <p:nvSpPr>
          <p:cNvPr id="4" name="Slide Number Placeholder 3"/>
          <p:cNvSpPr>
            <a:spLocks noGrp="1"/>
          </p:cNvSpPr>
          <p:nvPr>
            <p:ph type="sldNum" sz="quarter" idx="5"/>
          </p:nvPr>
        </p:nvSpPr>
        <p:spPr/>
        <p:txBody>
          <a:bodyPr/>
          <a:lstStyle/>
          <a:p>
            <a:fld id="{46D49FBC-0FB1-41FB-BB15-A1770F206636}" type="slidenum">
              <a:rPr lang="en-US" smtClean="0"/>
              <a:t>7</a:t>
            </a:fld>
            <a:endParaRPr lang="en-US"/>
          </a:p>
        </p:txBody>
      </p:sp>
    </p:spTree>
    <p:extLst>
      <p:ext uri="{BB962C8B-B14F-4D97-AF65-F5344CB8AC3E}">
        <p14:creationId xmlns:p14="http://schemas.microsoft.com/office/powerpoint/2010/main" val="3583837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200" dirty="0">
                <a:solidFill>
                  <a:schemeClr val="bg1"/>
                </a:solidFill>
              </a:rPr>
              <a:t>If a student discloses a disability and requests testing accommodations after the administration of the first TABE test, the accommodation plan must be entered into CIS as soon as possible after disclosure of disability (see R3.a) and must be entered prior to the next TABE test administration. </a:t>
            </a:r>
          </a:p>
          <a:p>
            <a:endParaRPr lang="en-US" dirty="0"/>
          </a:p>
        </p:txBody>
      </p:sp>
      <p:sp>
        <p:nvSpPr>
          <p:cNvPr id="4" name="Slide Number Placeholder 3"/>
          <p:cNvSpPr>
            <a:spLocks noGrp="1"/>
          </p:cNvSpPr>
          <p:nvPr>
            <p:ph type="sldNum" sz="quarter" idx="5"/>
          </p:nvPr>
        </p:nvSpPr>
        <p:spPr/>
        <p:txBody>
          <a:bodyPr/>
          <a:lstStyle/>
          <a:p>
            <a:fld id="{46D49FBC-0FB1-41FB-BB15-A1770F206636}" type="slidenum">
              <a:rPr lang="en-US" smtClean="0"/>
              <a:t>8</a:t>
            </a:fld>
            <a:endParaRPr lang="en-US"/>
          </a:p>
        </p:txBody>
      </p:sp>
    </p:spTree>
    <p:extLst>
      <p:ext uri="{BB962C8B-B14F-4D97-AF65-F5344CB8AC3E}">
        <p14:creationId xmlns:p14="http://schemas.microsoft.com/office/powerpoint/2010/main" val="3363625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20000"/>
              </a:lnSpc>
            </a:pPr>
            <a:r>
              <a:rPr lang="pt-BR" altLang="ko-KR" sz="2000" b="1" dirty="0">
                <a:solidFill>
                  <a:schemeClr val="bg1"/>
                </a:solidFill>
                <a:latin typeface="Montserrat" panose="00000500000000000000" pitchFamily="2" charset="0"/>
              </a:rPr>
              <a:t>Review of Key Points - </a:t>
            </a:r>
            <a:r>
              <a:rPr lang="pt-BR" altLang="ko-KR" sz="1200" b="1" dirty="0">
                <a:solidFill>
                  <a:schemeClr val="bg1"/>
                </a:solidFill>
                <a:latin typeface="Montserrat" panose="00000500000000000000" pitchFamily="2" charset="0"/>
              </a:rPr>
              <a:t>PRH-2: 2.4, R3(b) (cont.)</a:t>
            </a:r>
            <a:endParaRPr lang="en-US" altLang="ko-KR"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bg1"/>
                </a:solidFill>
              </a:rPr>
              <a:t>If a student discloses a disability and requests testing accommodations after the administration of the first TABE test, the accommodation plan must be entered into CIS </a:t>
            </a:r>
            <a:r>
              <a:rPr lang="en-US" altLang="ko-KR" sz="1200" b="1" dirty="0">
                <a:solidFill>
                  <a:schemeClr val="bg1"/>
                </a:solidFill>
              </a:rPr>
              <a:t>as soon as possible after disclosure of disability </a:t>
            </a:r>
            <a:r>
              <a:rPr lang="en-US" altLang="ko-KR" sz="1200" dirty="0">
                <a:solidFill>
                  <a:schemeClr val="bg1"/>
                </a:solidFill>
              </a:rPr>
              <a:t>(see R3.a) and </a:t>
            </a:r>
            <a:r>
              <a:rPr lang="en-US" altLang="ko-KR" sz="1200" b="1" u="sng" dirty="0">
                <a:solidFill>
                  <a:schemeClr val="bg1"/>
                </a:solidFill>
              </a:rPr>
              <a:t>must be </a:t>
            </a:r>
            <a:r>
              <a:rPr lang="en-US" altLang="ko-KR" sz="1200" dirty="0">
                <a:solidFill>
                  <a:schemeClr val="bg1"/>
                </a:solidFill>
              </a:rPr>
              <a:t>entered prior to the next TABE test administration. </a:t>
            </a:r>
          </a:p>
          <a:p>
            <a:endParaRPr lang="en-US" dirty="0"/>
          </a:p>
        </p:txBody>
      </p:sp>
      <p:sp>
        <p:nvSpPr>
          <p:cNvPr id="4" name="Slide Number Placeholder 3"/>
          <p:cNvSpPr>
            <a:spLocks noGrp="1"/>
          </p:cNvSpPr>
          <p:nvPr>
            <p:ph type="sldNum" sz="quarter" idx="5"/>
          </p:nvPr>
        </p:nvSpPr>
        <p:spPr/>
        <p:txBody>
          <a:bodyPr/>
          <a:lstStyle/>
          <a:p>
            <a:fld id="{46D49FBC-0FB1-41FB-BB15-A1770F206636}" type="slidenum">
              <a:rPr lang="en-US" smtClean="0"/>
              <a:t>9</a:t>
            </a:fld>
            <a:endParaRPr lang="en-US"/>
          </a:p>
        </p:txBody>
      </p:sp>
    </p:spTree>
    <p:extLst>
      <p:ext uri="{BB962C8B-B14F-4D97-AF65-F5344CB8AC3E}">
        <p14:creationId xmlns:p14="http://schemas.microsoft.com/office/powerpoint/2010/main" val="347412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EAE8C-3854-7340-39EA-18A99929F49F}"/>
              </a:ext>
            </a:extLst>
          </p:cNvPr>
          <p:cNvSpPr>
            <a:spLocks noGrp="1"/>
          </p:cNvSpPr>
          <p:nvPr>
            <p:ph type="ctrTitle"/>
          </p:nvPr>
        </p:nvSpPr>
        <p:spPr>
          <a:xfrm>
            <a:off x="1524000" y="1122363"/>
            <a:ext cx="9144000" cy="2387600"/>
          </a:xfrm>
        </p:spPr>
        <p:txBody>
          <a:bodyPr anchor="b"/>
          <a:lstStyle>
            <a:lvl1pPr algn="ctr">
              <a:defRPr sz="6000" b="1">
                <a:solidFill>
                  <a:schemeClr val="accent2"/>
                </a:solidFill>
                <a:latin typeface="Montserrat" panose="00000500000000000000"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87229808-34AC-A5D0-B1FC-1C822C620D79}"/>
              </a:ext>
            </a:extLst>
          </p:cNvPr>
          <p:cNvSpPr>
            <a:spLocks noGrp="1"/>
          </p:cNvSpPr>
          <p:nvPr>
            <p:ph type="subTitle" idx="1"/>
          </p:nvPr>
        </p:nvSpPr>
        <p:spPr>
          <a:xfrm>
            <a:off x="1524000" y="3602038"/>
            <a:ext cx="9144000" cy="1655762"/>
          </a:xfrm>
        </p:spPr>
        <p:txBody>
          <a:bodyPr/>
          <a:lstStyle>
            <a:lvl1pPr marL="0" indent="0" algn="ctr">
              <a:buNone/>
              <a:defRPr sz="2400">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75F8A987-C6C9-2D7F-7643-B95BA05E2482}"/>
              </a:ext>
            </a:extLst>
          </p:cNvPr>
          <p:cNvSpPr>
            <a:spLocks noGrp="1"/>
          </p:cNvSpPr>
          <p:nvPr>
            <p:ph type="sldNum" sz="quarter" idx="12"/>
          </p:nvPr>
        </p:nvSpPr>
        <p:spPr/>
        <p:txBody>
          <a:bodyPr/>
          <a:lstStyle/>
          <a:p>
            <a:fld id="{7ACCF73B-9E9D-47DF-A257-5DE773CCC693}" type="slidenum">
              <a:rPr lang="en-US" smtClean="0"/>
              <a:t>‹#›</a:t>
            </a:fld>
            <a:endParaRPr lang="en-US"/>
          </a:p>
        </p:txBody>
      </p:sp>
    </p:spTree>
    <p:extLst>
      <p:ext uri="{BB962C8B-B14F-4D97-AF65-F5344CB8AC3E}">
        <p14:creationId xmlns:p14="http://schemas.microsoft.com/office/powerpoint/2010/main" val="1821014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DBAC9-D221-76E9-6B6D-C3CB46700D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D7E583-1AA1-4A5B-4447-0AF490C82F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2CF8B6-7234-3984-F754-27024CFCB384}"/>
              </a:ext>
            </a:extLst>
          </p:cNvPr>
          <p:cNvSpPr>
            <a:spLocks noGrp="1"/>
          </p:cNvSpPr>
          <p:nvPr>
            <p:ph type="dt" sz="half" idx="10"/>
          </p:nvPr>
        </p:nvSpPr>
        <p:spPr/>
        <p:txBody>
          <a:bodyPr/>
          <a:lstStyle/>
          <a:p>
            <a:fld id="{FD4A7BB6-6E69-43FE-A434-74FAFA320A16}" type="datetime1">
              <a:rPr lang="en-US" smtClean="0"/>
              <a:t>12/9/2024</a:t>
            </a:fld>
            <a:endParaRPr lang="en-US"/>
          </a:p>
        </p:txBody>
      </p:sp>
      <p:sp>
        <p:nvSpPr>
          <p:cNvPr id="5" name="Footer Placeholder 4">
            <a:extLst>
              <a:ext uri="{FF2B5EF4-FFF2-40B4-BE49-F238E27FC236}">
                <a16:creationId xmlns:a16="http://schemas.microsoft.com/office/drawing/2014/main" id="{843A3A6B-8384-83AF-8D39-188EB5BBC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569AAB-4C38-CFB5-03BE-A07E9D474FD5}"/>
              </a:ext>
            </a:extLst>
          </p:cNvPr>
          <p:cNvSpPr>
            <a:spLocks noGrp="1"/>
          </p:cNvSpPr>
          <p:nvPr>
            <p:ph type="sldNum" sz="quarter" idx="12"/>
          </p:nvPr>
        </p:nvSpPr>
        <p:spPr/>
        <p:txBody>
          <a:bodyPr/>
          <a:lstStyle/>
          <a:p>
            <a:fld id="{7ACCF73B-9E9D-47DF-A257-5DE773CCC693}" type="slidenum">
              <a:rPr lang="en-US" smtClean="0"/>
              <a:t>‹#›</a:t>
            </a:fld>
            <a:endParaRPr lang="en-US"/>
          </a:p>
        </p:txBody>
      </p:sp>
    </p:spTree>
    <p:extLst>
      <p:ext uri="{BB962C8B-B14F-4D97-AF65-F5344CB8AC3E}">
        <p14:creationId xmlns:p14="http://schemas.microsoft.com/office/powerpoint/2010/main" val="3958848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6BF26E-1A63-784F-3713-93811BAEFC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2BE598-8BEA-63C4-B0EB-31C491F36E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B6FBE-118C-03C4-A297-D8EAE6EB947A}"/>
              </a:ext>
            </a:extLst>
          </p:cNvPr>
          <p:cNvSpPr>
            <a:spLocks noGrp="1"/>
          </p:cNvSpPr>
          <p:nvPr>
            <p:ph type="dt" sz="half" idx="10"/>
          </p:nvPr>
        </p:nvSpPr>
        <p:spPr/>
        <p:txBody>
          <a:bodyPr/>
          <a:lstStyle/>
          <a:p>
            <a:fld id="{69007AC8-2235-413D-8652-33989359E152}" type="datetime1">
              <a:rPr lang="en-US" smtClean="0"/>
              <a:t>12/9/2024</a:t>
            </a:fld>
            <a:endParaRPr lang="en-US"/>
          </a:p>
        </p:txBody>
      </p:sp>
      <p:sp>
        <p:nvSpPr>
          <p:cNvPr id="5" name="Footer Placeholder 4">
            <a:extLst>
              <a:ext uri="{FF2B5EF4-FFF2-40B4-BE49-F238E27FC236}">
                <a16:creationId xmlns:a16="http://schemas.microsoft.com/office/drawing/2014/main" id="{7FFF2E3D-85FD-107F-1863-A608F403C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FF7E13-A068-D491-1917-63E7A371F929}"/>
              </a:ext>
            </a:extLst>
          </p:cNvPr>
          <p:cNvSpPr>
            <a:spLocks noGrp="1"/>
          </p:cNvSpPr>
          <p:nvPr>
            <p:ph type="sldNum" sz="quarter" idx="12"/>
          </p:nvPr>
        </p:nvSpPr>
        <p:spPr/>
        <p:txBody>
          <a:bodyPr/>
          <a:lstStyle/>
          <a:p>
            <a:fld id="{7ACCF73B-9E9D-47DF-A257-5DE773CCC693}" type="slidenum">
              <a:rPr lang="en-US" smtClean="0"/>
              <a:t>‹#›</a:t>
            </a:fld>
            <a:endParaRPr lang="en-US"/>
          </a:p>
        </p:txBody>
      </p:sp>
    </p:spTree>
    <p:extLst>
      <p:ext uri="{BB962C8B-B14F-4D97-AF65-F5344CB8AC3E}">
        <p14:creationId xmlns:p14="http://schemas.microsoft.com/office/powerpoint/2010/main" val="2928285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picture">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FE49F6D3-ED76-215C-2454-883F4421C36E}"/>
              </a:ext>
            </a:extLst>
          </p:cNvPr>
          <p:cNvSpPr>
            <a:spLocks noGrp="1"/>
          </p:cNvSpPr>
          <p:nvPr>
            <p:ph type="pic" sz="quarter" idx="10"/>
          </p:nvPr>
        </p:nvSpPr>
        <p:spPr>
          <a:xfrm>
            <a:off x="0" y="0"/>
            <a:ext cx="12192000" cy="6858000"/>
          </a:xfrm>
        </p:spPr>
        <p:txBody>
          <a:bodyPr/>
          <a:lstStyle/>
          <a:p>
            <a:endParaRPr lang="ko-KR" altLang="en-US"/>
          </a:p>
        </p:txBody>
      </p:sp>
    </p:spTree>
    <p:extLst>
      <p:ext uri="{BB962C8B-B14F-4D97-AF65-F5344CB8AC3E}">
        <p14:creationId xmlns:p14="http://schemas.microsoft.com/office/powerpoint/2010/main" val="688926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사용자 레이아웃_1">
    <p:spTree>
      <p:nvGrpSpPr>
        <p:cNvPr id="1" name=""/>
        <p:cNvGrpSpPr/>
        <p:nvPr/>
      </p:nvGrpSpPr>
      <p:grpSpPr>
        <a:xfrm>
          <a:off x="0" y="0"/>
          <a:ext cx="0" cy="0"/>
          <a:chOff x="0" y="0"/>
          <a:chExt cx="0" cy="0"/>
        </a:xfrm>
      </p:grpSpPr>
      <p:sp>
        <p:nvSpPr>
          <p:cNvPr id="4" name="날짜 개체 틀 3">
            <a:extLst>
              <a:ext uri="{FF2B5EF4-FFF2-40B4-BE49-F238E27FC236}">
                <a16:creationId xmlns:a16="http://schemas.microsoft.com/office/drawing/2014/main" id="{4139C246-C248-4351-9D38-88EA60C998D4}"/>
              </a:ext>
            </a:extLst>
          </p:cNvPr>
          <p:cNvSpPr>
            <a:spLocks noGrp="1"/>
          </p:cNvSpPr>
          <p:nvPr>
            <p:ph type="dt" sz="half" idx="10"/>
          </p:nvPr>
        </p:nvSpPr>
        <p:spPr/>
        <p:txBody>
          <a:bodyPr/>
          <a:lstStyle/>
          <a:p>
            <a:fld id="{0DC06BFD-0468-452C-8E93-612796B0855C}" type="datetimeFigureOut">
              <a:rPr lang="ko-KR" altLang="en-US" smtClean="0"/>
              <a:t>2024-12-09</a:t>
            </a:fld>
            <a:endParaRPr lang="ko-KR" altLang="en-US"/>
          </a:p>
        </p:txBody>
      </p:sp>
      <p:sp>
        <p:nvSpPr>
          <p:cNvPr id="5" name="바닥글 개체 틀 4">
            <a:extLst>
              <a:ext uri="{FF2B5EF4-FFF2-40B4-BE49-F238E27FC236}">
                <a16:creationId xmlns:a16="http://schemas.microsoft.com/office/drawing/2014/main" id="{B1AFD489-0747-4A2B-9863-3DBDFC86A3F8}"/>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2361586B-01E3-4644-A852-F8A59108609C}"/>
              </a:ext>
            </a:extLst>
          </p:cNvPr>
          <p:cNvSpPr>
            <a:spLocks noGrp="1"/>
          </p:cNvSpPr>
          <p:nvPr>
            <p:ph type="sldNum" sz="quarter" idx="12"/>
          </p:nvPr>
        </p:nvSpPr>
        <p:spPr/>
        <p:txBody>
          <a:bodyPr/>
          <a:lstStyle/>
          <a:p>
            <a:fld id="{8FFF1885-F02A-4FD5-B839-7A201307549F}" type="slidenum">
              <a:rPr lang="ko-KR" altLang="en-US" smtClean="0"/>
              <a:t>‹#›</a:t>
            </a:fld>
            <a:endParaRPr lang="ko-KR" altLang="en-US"/>
          </a:p>
        </p:txBody>
      </p:sp>
      <p:sp>
        <p:nvSpPr>
          <p:cNvPr id="14" name="그림 개체 틀 13"/>
          <p:cNvSpPr>
            <a:spLocks noGrp="1"/>
          </p:cNvSpPr>
          <p:nvPr>
            <p:ph type="pic" sz="quarter" idx="13"/>
          </p:nvPr>
        </p:nvSpPr>
        <p:spPr>
          <a:xfrm>
            <a:off x="643467" y="990014"/>
            <a:ext cx="3488531" cy="4877973"/>
          </a:xfrm>
          <a:prstGeom prst="rect">
            <a:avLst/>
          </a:prstGeom>
        </p:spPr>
        <p:txBody>
          <a:bodyPr/>
          <a:lstStyle/>
          <a:p>
            <a:endParaRPr lang="ko-KR" altLang="en-US"/>
          </a:p>
        </p:txBody>
      </p:sp>
    </p:spTree>
    <p:extLst>
      <p:ext uri="{BB962C8B-B14F-4D97-AF65-F5344CB8AC3E}">
        <p14:creationId xmlns:p14="http://schemas.microsoft.com/office/powerpoint/2010/main" val="1415683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제목만">
    <p:spTree>
      <p:nvGrpSpPr>
        <p:cNvPr id="1" name=""/>
        <p:cNvGrpSpPr/>
        <p:nvPr/>
      </p:nvGrpSpPr>
      <p:grpSpPr>
        <a:xfrm>
          <a:off x="0" y="0"/>
          <a:ext cx="0" cy="0"/>
          <a:chOff x="0" y="0"/>
          <a:chExt cx="0" cy="0"/>
        </a:xfrm>
      </p:grpSpPr>
      <p:sp>
        <p:nvSpPr>
          <p:cNvPr id="6" name="그림 개체 틀 7"/>
          <p:cNvSpPr>
            <a:spLocks noGrp="1"/>
          </p:cNvSpPr>
          <p:nvPr>
            <p:ph type="pic" sz="quarter" idx="10"/>
          </p:nvPr>
        </p:nvSpPr>
        <p:spPr>
          <a:xfrm>
            <a:off x="3165231" y="0"/>
            <a:ext cx="9026769" cy="3094892"/>
          </a:xfrm>
          <a:prstGeom prst="rect">
            <a:avLst/>
          </a:prstGeom>
        </p:spPr>
        <p:txBody>
          <a:bodyPr/>
          <a:lstStyle/>
          <a:p>
            <a:endParaRPr lang="ko-KR" altLang="en-US" dirty="0"/>
          </a:p>
        </p:txBody>
      </p:sp>
    </p:spTree>
    <p:extLst>
      <p:ext uri="{BB962C8B-B14F-4D97-AF65-F5344CB8AC3E}">
        <p14:creationId xmlns:p14="http://schemas.microsoft.com/office/powerpoint/2010/main" val="1136295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사용자 레이아웃_1">
    <p:spTree>
      <p:nvGrpSpPr>
        <p:cNvPr id="1" name=""/>
        <p:cNvGrpSpPr/>
        <p:nvPr/>
      </p:nvGrpSpPr>
      <p:grpSpPr>
        <a:xfrm>
          <a:off x="0" y="0"/>
          <a:ext cx="0" cy="0"/>
          <a:chOff x="0" y="0"/>
          <a:chExt cx="0" cy="0"/>
        </a:xfrm>
      </p:grpSpPr>
      <p:sp>
        <p:nvSpPr>
          <p:cNvPr id="4" name="날짜 개체 틀 3">
            <a:extLst>
              <a:ext uri="{FF2B5EF4-FFF2-40B4-BE49-F238E27FC236}">
                <a16:creationId xmlns:a16="http://schemas.microsoft.com/office/drawing/2014/main" id="{4139C246-C248-4351-9D38-88EA60C998D4}"/>
              </a:ext>
            </a:extLst>
          </p:cNvPr>
          <p:cNvSpPr>
            <a:spLocks noGrp="1"/>
          </p:cNvSpPr>
          <p:nvPr>
            <p:ph type="dt" sz="half" idx="10"/>
          </p:nvPr>
        </p:nvSpPr>
        <p:spPr/>
        <p:txBody>
          <a:bodyPr/>
          <a:lstStyle/>
          <a:p>
            <a:fld id="{0DC06BFD-0468-452C-8E93-612796B0855C}" type="datetimeFigureOut">
              <a:rPr lang="ko-KR" altLang="en-US" smtClean="0"/>
              <a:t>2024-12-09</a:t>
            </a:fld>
            <a:endParaRPr lang="ko-KR" altLang="en-US"/>
          </a:p>
        </p:txBody>
      </p:sp>
      <p:sp>
        <p:nvSpPr>
          <p:cNvPr id="5" name="바닥글 개체 틀 4">
            <a:extLst>
              <a:ext uri="{FF2B5EF4-FFF2-40B4-BE49-F238E27FC236}">
                <a16:creationId xmlns:a16="http://schemas.microsoft.com/office/drawing/2014/main" id="{B1AFD489-0747-4A2B-9863-3DBDFC86A3F8}"/>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2361586B-01E3-4644-A852-F8A59108609C}"/>
              </a:ext>
            </a:extLst>
          </p:cNvPr>
          <p:cNvSpPr>
            <a:spLocks noGrp="1"/>
          </p:cNvSpPr>
          <p:nvPr>
            <p:ph type="sldNum" sz="quarter" idx="12"/>
          </p:nvPr>
        </p:nvSpPr>
        <p:spPr/>
        <p:txBody>
          <a:bodyPr/>
          <a:lstStyle/>
          <a:p>
            <a:fld id="{8FFF1885-F02A-4FD5-B839-7A201307549F}" type="slidenum">
              <a:rPr lang="ko-KR" altLang="en-US" smtClean="0"/>
              <a:t>‹#›</a:t>
            </a:fld>
            <a:endParaRPr lang="ko-KR" altLang="en-US"/>
          </a:p>
        </p:txBody>
      </p:sp>
      <p:sp>
        <p:nvSpPr>
          <p:cNvPr id="3" name="그림 개체 틀 2"/>
          <p:cNvSpPr>
            <a:spLocks noGrp="1"/>
          </p:cNvSpPr>
          <p:nvPr>
            <p:ph type="pic" sz="quarter" idx="13"/>
          </p:nvPr>
        </p:nvSpPr>
        <p:spPr>
          <a:xfrm>
            <a:off x="500514" y="548640"/>
            <a:ext cx="5765800" cy="5687060"/>
          </a:xfrm>
        </p:spPr>
        <p:txBody>
          <a:bodyPr/>
          <a:lstStyle/>
          <a:p>
            <a:endParaRPr lang="ko-KR" altLang="en-US"/>
          </a:p>
        </p:txBody>
      </p:sp>
    </p:spTree>
    <p:extLst>
      <p:ext uri="{BB962C8B-B14F-4D97-AF65-F5344CB8AC3E}">
        <p14:creationId xmlns:p14="http://schemas.microsoft.com/office/powerpoint/2010/main" val="3659958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EFA686-97CB-4470-864B-27A06C88A0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3C9CF712-6850-4791-A1B1-34F817E64EA2}"/>
              </a:ext>
            </a:extLst>
          </p:cNvPr>
          <p:cNvSpPr>
            <a:spLocks noGrp="1"/>
          </p:cNvSpPr>
          <p:nvPr>
            <p:ph type="pic" sz="quarter" idx="10"/>
          </p:nvPr>
        </p:nvSpPr>
        <p:spPr>
          <a:xfrm>
            <a:off x="0" y="0"/>
            <a:ext cx="12192000" cy="68580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6534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10AA9F-2A50-43A9-9280-96C6C3520CCE}"/>
              </a:ext>
            </a:extLst>
          </p:cNvPr>
          <p:cNvSpPr>
            <a:spLocks noGrp="1"/>
          </p:cNvSpPr>
          <p:nvPr>
            <p:ph type="pic" sz="quarter" idx="14"/>
          </p:nvPr>
        </p:nvSpPr>
        <p:spPr>
          <a:xfrm>
            <a:off x="794097" y="1723044"/>
            <a:ext cx="2008160" cy="2008160"/>
          </a:xfrm>
          <a:prstGeom prst="ellipse">
            <a:avLst/>
          </a:prstGeom>
        </p:spPr>
        <p:txBody>
          <a:bodyPr/>
          <a:lstStyle>
            <a:lvl1pPr>
              <a:defRPr sz="1700"/>
            </a:lvl1pPr>
          </a:lstStyle>
          <a:p>
            <a:endParaRPr lang="en-US"/>
          </a:p>
        </p:txBody>
      </p:sp>
      <p:sp>
        <p:nvSpPr>
          <p:cNvPr id="16" name="Picture Placeholder 4">
            <a:extLst>
              <a:ext uri="{FF2B5EF4-FFF2-40B4-BE49-F238E27FC236}">
                <a16:creationId xmlns:a16="http://schemas.microsoft.com/office/drawing/2014/main" id="{328976E2-9C06-4A88-A615-3C4381C26D28}"/>
              </a:ext>
            </a:extLst>
          </p:cNvPr>
          <p:cNvSpPr>
            <a:spLocks noGrp="1"/>
          </p:cNvSpPr>
          <p:nvPr>
            <p:ph type="pic" sz="quarter" idx="17"/>
          </p:nvPr>
        </p:nvSpPr>
        <p:spPr>
          <a:xfrm>
            <a:off x="6213663" y="1723044"/>
            <a:ext cx="2008160" cy="2008160"/>
          </a:xfrm>
          <a:prstGeom prst="ellipse">
            <a:avLst/>
          </a:prstGeom>
        </p:spPr>
        <p:txBody>
          <a:bodyPr/>
          <a:lstStyle>
            <a:lvl1pPr>
              <a:defRPr sz="1700"/>
            </a:lvl1pPr>
          </a:lstStyle>
          <a:p>
            <a:endParaRPr lang="en-US"/>
          </a:p>
        </p:txBody>
      </p:sp>
      <p:sp>
        <p:nvSpPr>
          <p:cNvPr id="9" name="Picture Placeholder 4">
            <a:extLst>
              <a:ext uri="{FF2B5EF4-FFF2-40B4-BE49-F238E27FC236}">
                <a16:creationId xmlns:a16="http://schemas.microsoft.com/office/drawing/2014/main" id="{F5D4801D-402C-4B27-888C-C5BCD96FA9D4}"/>
              </a:ext>
            </a:extLst>
          </p:cNvPr>
          <p:cNvSpPr>
            <a:spLocks noGrp="1"/>
          </p:cNvSpPr>
          <p:nvPr>
            <p:ph type="pic" sz="quarter" idx="18"/>
          </p:nvPr>
        </p:nvSpPr>
        <p:spPr>
          <a:xfrm>
            <a:off x="794097" y="4299264"/>
            <a:ext cx="2008160" cy="2008160"/>
          </a:xfrm>
          <a:prstGeom prst="ellipse">
            <a:avLst/>
          </a:prstGeom>
        </p:spPr>
        <p:txBody>
          <a:bodyPr/>
          <a:lstStyle>
            <a:lvl1pPr>
              <a:defRPr sz="1700"/>
            </a:lvl1pPr>
          </a:lstStyle>
          <a:p>
            <a:endParaRPr lang="en-US"/>
          </a:p>
        </p:txBody>
      </p:sp>
      <p:sp>
        <p:nvSpPr>
          <p:cNvPr id="10" name="Picture Placeholder 4">
            <a:extLst>
              <a:ext uri="{FF2B5EF4-FFF2-40B4-BE49-F238E27FC236}">
                <a16:creationId xmlns:a16="http://schemas.microsoft.com/office/drawing/2014/main" id="{8062CE4A-F534-4715-9CD2-D1739080D4FD}"/>
              </a:ext>
            </a:extLst>
          </p:cNvPr>
          <p:cNvSpPr>
            <a:spLocks noGrp="1"/>
          </p:cNvSpPr>
          <p:nvPr>
            <p:ph type="pic" sz="quarter" idx="19"/>
          </p:nvPr>
        </p:nvSpPr>
        <p:spPr>
          <a:xfrm>
            <a:off x="6213663" y="4299264"/>
            <a:ext cx="2008160" cy="2008160"/>
          </a:xfrm>
          <a:prstGeom prst="ellipse">
            <a:avLst/>
          </a:prstGeom>
        </p:spPr>
        <p:txBody>
          <a:bodyPr/>
          <a:lstStyle>
            <a:lvl1pPr>
              <a:defRPr sz="1700"/>
            </a:lvl1pPr>
          </a:lstStyle>
          <a:p>
            <a:endParaRPr lang="en-US"/>
          </a:p>
        </p:txBody>
      </p:sp>
    </p:spTree>
    <p:extLst>
      <p:ext uri="{BB962C8B-B14F-4D97-AF65-F5344CB8AC3E}">
        <p14:creationId xmlns:p14="http://schemas.microsoft.com/office/powerpoint/2010/main" val="3830226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tures at bottom">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71282234-8917-CDE8-FC2C-FFBE60EC393C}"/>
              </a:ext>
            </a:extLst>
          </p:cNvPr>
          <p:cNvSpPr>
            <a:spLocks noGrp="1"/>
          </p:cNvSpPr>
          <p:nvPr>
            <p:ph type="pic" sz="quarter" idx="10"/>
          </p:nvPr>
        </p:nvSpPr>
        <p:spPr>
          <a:xfrm>
            <a:off x="0" y="3078127"/>
            <a:ext cx="7374194" cy="3779873"/>
          </a:xfrm>
        </p:spPr>
        <p:txBody>
          <a:bodyPr/>
          <a:lstStyle>
            <a:lvl1pPr marL="0" indent="0">
              <a:buNone/>
              <a:defRPr/>
            </a:lvl1pPr>
          </a:lstStyle>
          <a:p>
            <a:endParaRPr kumimoji="1" lang="ko-Kore-KR" altLang="en-US" dirty="0"/>
          </a:p>
        </p:txBody>
      </p:sp>
      <p:sp>
        <p:nvSpPr>
          <p:cNvPr id="7" name="그림 개체 틀 7">
            <a:extLst>
              <a:ext uri="{FF2B5EF4-FFF2-40B4-BE49-F238E27FC236}">
                <a16:creationId xmlns:a16="http://schemas.microsoft.com/office/drawing/2014/main" id="{0AA3C26F-EB74-469F-A29F-F81E28342C33}"/>
              </a:ext>
            </a:extLst>
          </p:cNvPr>
          <p:cNvSpPr>
            <a:spLocks noGrp="1"/>
          </p:cNvSpPr>
          <p:nvPr>
            <p:ph type="pic" sz="quarter" idx="11"/>
          </p:nvPr>
        </p:nvSpPr>
        <p:spPr>
          <a:xfrm>
            <a:off x="7374195" y="3078127"/>
            <a:ext cx="4817806" cy="3779873"/>
          </a:xfrm>
        </p:spPr>
        <p:txBody>
          <a:bodyPr/>
          <a:lstStyle/>
          <a:p>
            <a:endParaRPr kumimoji="1" lang="ko-Kore-KR" altLang="en-US"/>
          </a:p>
        </p:txBody>
      </p:sp>
    </p:spTree>
    <p:extLst>
      <p:ext uri="{BB962C8B-B14F-4D97-AF65-F5344CB8AC3E}">
        <p14:creationId xmlns:p14="http://schemas.microsoft.com/office/powerpoint/2010/main" val="339069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CC85A-5E29-E52E-AB53-73E1FC5240FE}"/>
              </a:ext>
            </a:extLst>
          </p:cNvPr>
          <p:cNvSpPr>
            <a:spLocks noGrp="1"/>
          </p:cNvSpPr>
          <p:nvPr>
            <p:ph type="title"/>
          </p:nvPr>
        </p:nvSpPr>
        <p:spPr/>
        <p:txBody>
          <a:bodyPr>
            <a:normAutofit/>
          </a:bodyPr>
          <a:lstStyle>
            <a:lvl1pPr>
              <a:defRPr sz="4000" b="0">
                <a:solidFill>
                  <a:schemeClr val="accent2"/>
                </a:solidFill>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2250395-85D7-2603-5EE2-E9C8688B404E}"/>
              </a:ext>
            </a:extLst>
          </p:cNvPr>
          <p:cNvSpPr>
            <a:spLocks noGrp="1"/>
          </p:cNvSpPr>
          <p:nvPr>
            <p:ph idx="1"/>
          </p:nvPr>
        </p:nvSpPr>
        <p:spPr/>
        <p:txBody>
          <a:bodyPr/>
          <a:lstStyle>
            <a:lvl1pPr marL="228600" indent="-228600">
              <a:lnSpc>
                <a:spcPct val="109000"/>
              </a:lnSpc>
              <a:spcBef>
                <a:spcPts val="600"/>
              </a:spcBef>
              <a:buClr>
                <a:srgbClr val="0099CC"/>
              </a:buClr>
              <a:buFont typeface="Wingdings" panose="05000000000000000000" pitchFamily="2" charset="2"/>
              <a:buChar char="§"/>
              <a:defRPr/>
            </a:lvl1pPr>
            <a:lvl2pPr marL="685800" indent="-228600">
              <a:lnSpc>
                <a:spcPct val="109000"/>
              </a:lnSpc>
              <a:spcBef>
                <a:spcPts val="600"/>
              </a:spcBef>
              <a:buClr>
                <a:srgbClr val="0099CC"/>
              </a:buClr>
              <a:buFont typeface="Wingdings" panose="05000000000000000000" pitchFamily="2" charset="2"/>
              <a:buChar char="§"/>
              <a:defRPr/>
            </a:lvl2pPr>
            <a:lvl3pPr marL="1143000" indent="-228600">
              <a:lnSpc>
                <a:spcPct val="109000"/>
              </a:lnSpc>
              <a:spcBef>
                <a:spcPts val="600"/>
              </a:spcBef>
              <a:buClr>
                <a:srgbClr val="0099CC"/>
              </a:buClr>
              <a:buFont typeface="Wingdings" panose="05000000000000000000" pitchFamily="2" charset="2"/>
              <a:buChar char="§"/>
              <a:defRPr/>
            </a:lvl3pPr>
            <a:lvl4pPr marL="1600200" indent="-228600">
              <a:lnSpc>
                <a:spcPct val="109000"/>
              </a:lnSpc>
              <a:spcBef>
                <a:spcPts val="600"/>
              </a:spcBef>
              <a:buClr>
                <a:srgbClr val="0099CC"/>
              </a:buClr>
              <a:buFont typeface="Wingdings" panose="05000000000000000000" pitchFamily="2" charset="2"/>
              <a:buChar char="§"/>
              <a:defRPr/>
            </a:lvl4pPr>
            <a:lvl5pPr marL="2057400" indent="-228600">
              <a:lnSpc>
                <a:spcPct val="109000"/>
              </a:lnSpc>
              <a:spcBef>
                <a:spcPts val="600"/>
              </a:spcBef>
              <a:buClr>
                <a:srgbClr val="0099CC"/>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394D59C-9134-583E-22AB-F3BF65CD4A6E}"/>
              </a:ext>
            </a:extLst>
          </p:cNvPr>
          <p:cNvSpPr>
            <a:spLocks noGrp="1"/>
          </p:cNvSpPr>
          <p:nvPr>
            <p:ph type="dt" sz="half" idx="10"/>
          </p:nvPr>
        </p:nvSpPr>
        <p:spPr/>
        <p:txBody>
          <a:bodyPr/>
          <a:lstStyle/>
          <a:p>
            <a:fld id="{394C474C-A075-4C58-BBC8-75216AC00F7E}" type="datetime1">
              <a:rPr lang="en-US" smtClean="0"/>
              <a:t>12/9/2024</a:t>
            </a:fld>
            <a:endParaRPr lang="en-US"/>
          </a:p>
        </p:txBody>
      </p:sp>
      <p:sp>
        <p:nvSpPr>
          <p:cNvPr id="5" name="Footer Placeholder 4">
            <a:extLst>
              <a:ext uri="{FF2B5EF4-FFF2-40B4-BE49-F238E27FC236}">
                <a16:creationId xmlns:a16="http://schemas.microsoft.com/office/drawing/2014/main" id="{2C9190B4-ECC6-37EC-F8D8-33C81C53E5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7BED12-0D05-FF07-AF3B-BF6B5C031D7B}"/>
              </a:ext>
            </a:extLst>
          </p:cNvPr>
          <p:cNvSpPr>
            <a:spLocks noGrp="1"/>
          </p:cNvSpPr>
          <p:nvPr>
            <p:ph type="sldNum" sz="quarter" idx="12"/>
          </p:nvPr>
        </p:nvSpPr>
        <p:spPr/>
        <p:txBody>
          <a:bodyPr/>
          <a:lstStyle/>
          <a:p>
            <a:fld id="{7ACCF73B-9E9D-47DF-A257-5DE773CCC693}" type="slidenum">
              <a:rPr lang="en-US" smtClean="0"/>
              <a:t>‹#›</a:t>
            </a:fld>
            <a:endParaRPr lang="en-US"/>
          </a:p>
        </p:txBody>
      </p:sp>
    </p:spTree>
    <p:extLst>
      <p:ext uri="{BB962C8B-B14F-4D97-AF65-F5344CB8AC3E}">
        <p14:creationId xmlns:p14="http://schemas.microsoft.com/office/powerpoint/2010/main" val="4042557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A3FF3-9A49-F3F8-22D0-CC849C9BE456}"/>
              </a:ext>
            </a:extLst>
          </p:cNvPr>
          <p:cNvSpPr>
            <a:spLocks noGrp="1"/>
          </p:cNvSpPr>
          <p:nvPr>
            <p:ph type="title"/>
          </p:nvPr>
        </p:nvSpPr>
        <p:spPr>
          <a:xfrm>
            <a:off x="831850" y="1709738"/>
            <a:ext cx="10515600" cy="2852737"/>
          </a:xfrm>
        </p:spPr>
        <p:txBody>
          <a:bodyPr anchor="b"/>
          <a:lstStyle>
            <a:lvl1pPr>
              <a:lnSpc>
                <a:spcPct val="109000"/>
              </a:lnSpc>
              <a:spcBef>
                <a:spcPts val="600"/>
              </a:spcBef>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D52E550-6582-EABC-BECD-BE345FD8CC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3AB2A2-8779-DA00-DC63-83C972763D33}"/>
              </a:ext>
            </a:extLst>
          </p:cNvPr>
          <p:cNvSpPr>
            <a:spLocks noGrp="1"/>
          </p:cNvSpPr>
          <p:nvPr>
            <p:ph type="dt" sz="half" idx="10"/>
          </p:nvPr>
        </p:nvSpPr>
        <p:spPr/>
        <p:txBody>
          <a:bodyPr/>
          <a:lstStyle/>
          <a:p>
            <a:fld id="{A58E77EF-48E8-49CA-880E-28C5D12B5A4A}" type="datetime1">
              <a:rPr lang="en-US" smtClean="0"/>
              <a:t>12/9/2024</a:t>
            </a:fld>
            <a:endParaRPr lang="en-US"/>
          </a:p>
        </p:txBody>
      </p:sp>
      <p:sp>
        <p:nvSpPr>
          <p:cNvPr id="5" name="Footer Placeholder 4">
            <a:extLst>
              <a:ext uri="{FF2B5EF4-FFF2-40B4-BE49-F238E27FC236}">
                <a16:creationId xmlns:a16="http://schemas.microsoft.com/office/drawing/2014/main" id="{04D0B155-ACBB-4508-AC3A-972B92A88C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1DEC3D-DBF0-A5AA-318A-CABB8A68355B}"/>
              </a:ext>
            </a:extLst>
          </p:cNvPr>
          <p:cNvSpPr>
            <a:spLocks noGrp="1"/>
          </p:cNvSpPr>
          <p:nvPr>
            <p:ph type="sldNum" sz="quarter" idx="12"/>
          </p:nvPr>
        </p:nvSpPr>
        <p:spPr/>
        <p:txBody>
          <a:bodyPr/>
          <a:lstStyle/>
          <a:p>
            <a:fld id="{7ACCF73B-9E9D-47DF-A257-5DE773CCC693}" type="slidenum">
              <a:rPr lang="en-US" smtClean="0"/>
              <a:t>‹#›</a:t>
            </a:fld>
            <a:endParaRPr lang="en-US"/>
          </a:p>
        </p:txBody>
      </p:sp>
    </p:spTree>
    <p:extLst>
      <p:ext uri="{BB962C8B-B14F-4D97-AF65-F5344CB8AC3E}">
        <p14:creationId xmlns:p14="http://schemas.microsoft.com/office/powerpoint/2010/main" val="3689647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FF14-B475-7B1C-738D-660907B15FE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9EC53C0-50D3-8517-6260-4E7DE40B77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812D60-167D-F39C-6087-C5A4130175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4B71C9-CF4B-F6DC-EF03-058BB1528AC6}"/>
              </a:ext>
            </a:extLst>
          </p:cNvPr>
          <p:cNvSpPr>
            <a:spLocks noGrp="1"/>
          </p:cNvSpPr>
          <p:nvPr>
            <p:ph type="dt" sz="half" idx="10"/>
          </p:nvPr>
        </p:nvSpPr>
        <p:spPr/>
        <p:txBody>
          <a:bodyPr/>
          <a:lstStyle/>
          <a:p>
            <a:fld id="{D18CB247-AA30-44C7-A520-DB5618E5C58C}" type="datetime1">
              <a:rPr lang="en-US" smtClean="0"/>
              <a:t>12/9/2024</a:t>
            </a:fld>
            <a:endParaRPr lang="en-US"/>
          </a:p>
        </p:txBody>
      </p:sp>
      <p:sp>
        <p:nvSpPr>
          <p:cNvPr id="6" name="Footer Placeholder 5">
            <a:extLst>
              <a:ext uri="{FF2B5EF4-FFF2-40B4-BE49-F238E27FC236}">
                <a16:creationId xmlns:a16="http://schemas.microsoft.com/office/drawing/2014/main" id="{4E1F28F0-F18B-195A-947B-1A5C169183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63D27A-4BA1-8CBF-3ECC-3B3C425455F3}"/>
              </a:ext>
            </a:extLst>
          </p:cNvPr>
          <p:cNvSpPr>
            <a:spLocks noGrp="1"/>
          </p:cNvSpPr>
          <p:nvPr>
            <p:ph type="sldNum" sz="quarter" idx="12"/>
          </p:nvPr>
        </p:nvSpPr>
        <p:spPr/>
        <p:txBody>
          <a:bodyPr/>
          <a:lstStyle/>
          <a:p>
            <a:fld id="{7ACCF73B-9E9D-47DF-A257-5DE773CCC693}" type="slidenum">
              <a:rPr lang="en-US" smtClean="0"/>
              <a:t>‹#›</a:t>
            </a:fld>
            <a:endParaRPr lang="en-US"/>
          </a:p>
        </p:txBody>
      </p:sp>
    </p:spTree>
    <p:extLst>
      <p:ext uri="{BB962C8B-B14F-4D97-AF65-F5344CB8AC3E}">
        <p14:creationId xmlns:p14="http://schemas.microsoft.com/office/powerpoint/2010/main" val="2433166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5DADC-1A53-9FEC-F402-EC9424AD3C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2D554A-9C16-34BA-5EE2-7EB8702CD2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2AEF11-22DE-7F8A-7EF6-D22726E435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C1C11A-3C0B-1FD0-7012-AA3624C2D9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9DCF32-65E5-8F39-0888-0508636D0E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0828DC-99AC-E031-400E-75F5BC2DCFB9}"/>
              </a:ext>
            </a:extLst>
          </p:cNvPr>
          <p:cNvSpPr>
            <a:spLocks noGrp="1"/>
          </p:cNvSpPr>
          <p:nvPr>
            <p:ph type="dt" sz="half" idx="10"/>
          </p:nvPr>
        </p:nvSpPr>
        <p:spPr/>
        <p:txBody>
          <a:bodyPr/>
          <a:lstStyle/>
          <a:p>
            <a:fld id="{6F335782-DBF0-4A53-9797-D818B8869046}" type="datetime1">
              <a:rPr lang="en-US" smtClean="0"/>
              <a:t>12/9/2024</a:t>
            </a:fld>
            <a:endParaRPr lang="en-US"/>
          </a:p>
        </p:txBody>
      </p:sp>
      <p:sp>
        <p:nvSpPr>
          <p:cNvPr id="8" name="Footer Placeholder 7">
            <a:extLst>
              <a:ext uri="{FF2B5EF4-FFF2-40B4-BE49-F238E27FC236}">
                <a16:creationId xmlns:a16="http://schemas.microsoft.com/office/drawing/2014/main" id="{DA470139-474D-8B47-F494-00AA52A6E4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383274-4ABE-F8C7-AC1D-0FF44578ACE1}"/>
              </a:ext>
            </a:extLst>
          </p:cNvPr>
          <p:cNvSpPr>
            <a:spLocks noGrp="1"/>
          </p:cNvSpPr>
          <p:nvPr>
            <p:ph type="sldNum" sz="quarter" idx="12"/>
          </p:nvPr>
        </p:nvSpPr>
        <p:spPr/>
        <p:txBody>
          <a:bodyPr/>
          <a:lstStyle/>
          <a:p>
            <a:fld id="{7ACCF73B-9E9D-47DF-A257-5DE773CCC693}" type="slidenum">
              <a:rPr lang="en-US" smtClean="0"/>
              <a:t>‹#›</a:t>
            </a:fld>
            <a:endParaRPr lang="en-US"/>
          </a:p>
        </p:txBody>
      </p:sp>
    </p:spTree>
    <p:extLst>
      <p:ext uri="{BB962C8B-B14F-4D97-AF65-F5344CB8AC3E}">
        <p14:creationId xmlns:p14="http://schemas.microsoft.com/office/powerpoint/2010/main" val="1352705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F5C07-EA29-CA8D-D03C-356D49DEE0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B2F4BF-DF95-F758-D905-41A4CE8939D6}"/>
              </a:ext>
            </a:extLst>
          </p:cNvPr>
          <p:cNvSpPr>
            <a:spLocks noGrp="1"/>
          </p:cNvSpPr>
          <p:nvPr>
            <p:ph type="dt" sz="half" idx="10"/>
          </p:nvPr>
        </p:nvSpPr>
        <p:spPr/>
        <p:txBody>
          <a:bodyPr/>
          <a:lstStyle/>
          <a:p>
            <a:fld id="{FF284F14-EA58-4856-82A8-EA225B4DBD78}" type="datetime1">
              <a:rPr lang="en-US" smtClean="0"/>
              <a:t>12/9/2024</a:t>
            </a:fld>
            <a:endParaRPr lang="en-US"/>
          </a:p>
        </p:txBody>
      </p:sp>
      <p:sp>
        <p:nvSpPr>
          <p:cNvPr id="4" name="Footer Placeholder 3">
            <a:extLst>
              <a:ext uri="{FF2B5EF4-FFF2-40B4-BE49-F238E27FC236}">
                <a16:creationId xmlns:a16="http://schemas.microsoft.com/office/drawing/2014/main" id="{EBF5235F-9EA3-2FC3-813E-9D5F3172CD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5600EB-AD42-7201-2F70-69193647CE73}"/>
              </a:ext>
            </a:extLst>
          </p:cNvPr>
          <p:cNvSpPr>
            <a:spLocks noGrp="1"/>
          </p:cNvSpPr>
          <p:nvPr>
            <p:ph type="sldNum" sz="quarter" idx="12"/>
          </p:nvPr>
        </p:nvSpPr>
        <p:spPr/>
        <p:txBody>
          <a:bodyPr/>
          <a:lstStyle/>
          <a:p>
            <a:fld id="{7ACCF73B-9E9D-47DF-A257-5DE773CCC693}" type="slidenum">
              <a:rPr lang="en-US" smtClean="0"/>
              <a:t>‹#›</a:t>
            </a:fld>
            <a:endParaRPr lang="en-US"/>
          </a:p>
        </p:txBody>
      </p:sp>
    </p:spTree>
    <p:extLst>
      <p:ext uri="{BB962C8B-B14F-4D97-AF65-F5344CB8AC3E}">
        <p14:creationId xmlns:p14="http://schemas.microsoft.com/office/powerpoint/2010/main" val="326974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C17504-F98B-FB92-7E30-B6404E23E67F}"/>
              </a:ext>
            </a:extLst>
          </p:cNvPr>
          <p:cNvSpPr>
            <a:spLocks noGrp="1"/>
          </p:cNvSpPr>
          <p:nvPr>
            <p:ph type="dt" sz="half" idx="10"/>
          </p:nvPr>
        </p:nvSpPr>
        <p:spPr/>
        <p:txBody>
          <a:bodyPr/>
          <a:lstStyle/>
          <a:p>
            <a:fld id="{B01C3C56-0276-4F70-8585-1ABBC855701A}" type="datetime1">
              <a:rPr lang="en-US" smtClean="0"/>
              <a:t>12/9/2024</a:t>
            </a:fld>
            <a:endParaRPr lang="en-US"/>
          </a:p>
        </p:txBody>
      </p:sp>
      <p:sp>
        <p:nvSpPr>
          <p:cNvPr id="3" name="Footer Placeholder 2">
            <a:extLst>
              <a:ext uri="{FF2B5EF4-FFF2-40B4-BE49-F238E27FC236}">
                <a16:creationId xmlns:a16="http://schemas.microsoft.com/office/drawing/2014/main" id="{A121389C-8138-46FB-83DD-1D512E015E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F8D90B-5A87-ECFE-7847-B4051336A3EF}"/>
              </a:ext>
            </a:extLst>
          </p:cNvPr>
          <p:cNvSpPr>
            <a:spLocks noGrp="1"/>
          </p:cNvSpPr>
          <p:nvPr>
            <p:ph type="sldNum" sz="quarter" idx="12"/>
          </p:nvPr>
        </p:nvSpPr>
        <p:spPr/>
        <p:txBody>
          <a:bodyPr/>
          <a:lstStyle/>
          <a:p>
            <a:fld id="{7ACCF73B-9E9D-47DF-A257-5DE773CCC693}" type="slidenum">
              <a:rPr lang="en-US" smtClean="0"/>
              <a:t>‹#›</a:t>
            </a:fld>
            <a:endParaRPr lang="en-US"/>
          </a:p>
        </p:txBody>
      </p:sp>
    </p:spTree>
    <p:extLst>
      <p:ext uri="{BB962C8B-B14F-4D97-AF65-F5344CB8AC3E}">
        <p14:creationId xmlns:p14="http://schemas.microsoft.com/office/powerpoint/2010/main" val="2734202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3D61E-3743-A94B-ADDA-7D3EC34FDC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8F5E3C-9241-EF12-2ACC-BB0273D42C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615BC5-96AE-28B4-7B38-B3EC50E7CE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E5B5F1-8A72-E140-CF59-37869FA8CF01}"/>
              </a:ext>
            </a:extLst>
          </p:cNvPr>
          <p:cNvSpPr>
            <a:spLocks noGrp="1"/>
          </p:cNvSpPr>
          <p:nvPr>
            <p:ph type="dt" sz="half" idx="10"/>
          </p:nvPr>
        </p:nvSpPr>
        <p:spPr/>
        <p:txBody>
          <a:bodyPr/>
          <a:lstStyle/>
          <a:p>
            <a:fld id="{4B49F105-A876-4E6B-9039-8933C0B840F1}" type="datetime1">
              <a:rPr lang="en-US" smtClean="0"/>
              <a:t>12/9/2024</a:t>
            </a:fld>
            <a:endParaRPr lang="en-US"/>
          </a:p>
        </p:txBody>
      </p:sp>
      <p:sp>
        <p:nvSpPr>
          <p:cNvPr id="6" name="Footer Placeholder 5">
            <a:extLst>
              <a:ext uri="{FF2B5EF4-FFF2-40B4-BE49-F238E27FC236}">
                <a16:creationId xmlns:a16="http://schemas.microsoft.com/office/drawing/2014/main" id="{DB270119-2D2E-7890-C492-37E06C7FB7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B2ADDB-2046-F036-1EE9-71B2C11B397B}"/>
              </a:ext>
            </a:extLst>
          </p:cNvPr>
          <p:cNvSpPr>
            <a:spLocks noGrp="1"/>
          </p:cNvSpPr>
          <p:nvPr>
            <p:ph type="sldNum" sz="quarter" idx="12"/>
          </p:nvPr>
        </p:nvSpPr>
        <p:spPr/>
        <p:txBody>
          <a:bodyPr/>
          <a:lstStyle/>
          <a:p>
            <a:fld id="{7ACCF73B-9E9D-47DF-A257-5DE773CCC693}" type="slidenum">
              <a:rPr lang="en-US" smtClean="0"/>
              <a:t>‹#›</a:t>
            </a:fld>
            <a:endParaRPr lang="en-US"/>
          </a:p>
        </p:txBody>
      </p:sp>
    </p:spTree>
    <p:extLst>
      <p:ext uri="{BB962C8B-B14F-4D97-AF65-F5344CB8AC3E}">
        <p14:creationId xmlns:p14="http://schemas.microsoft.com/office/powerpoint/2010/main" val="3283404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7E006-D4ED-5B4F-B721-1E716C0DD0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467B83-A1AD-87E1-1DDA-72D43386A8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400AFE-D141-70A5-C2F0-5A3DF76155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1EA5CF-7C35-B65C-5B62-D3573BAC9CB9}"/>
              </a:ext>
            </a:extLst>
          </p:cNvPr>
          <p:cNvSpPr>
            <a:spLocks noGrp="1"/>
          </p:cNvSpPr>
          <p:nvPr>
            <p:ph type="dt" sz="half" idx="10"/>
          </p:nvPr>
        </p:nvSpPr>
        <p:spPr/>
        <p:txBody>
          <a:bodyPr/>
          <a:lstStyle/>
          <a:p>
            <a:fld id="{3343D70C-5E21-4C3C-8253-76A0370B64A0}" type="datetime1">
              <a:rPr lang="en-US" smtClean="0"/>
              <a:t>12/9/2024</a:t>
            </a:fld>
            <a:endParaRPr lang="en-US"/>
          </a:p>
        </p:txBody>
      </p:sp>
      <p:sp>
        <p:nvSpPr>
          <p:cNvPr id="6" name="Footer Placeholder 5">
            <a:extLst>
              <a:ext uri="{FF2B5EF4-FFF2-40B4-BE49-F238E27FC236}">
                <a16:creationId xmlns:a16="http://schemas.microsoft.com/office/drawing/2014/main" id="{DC5177F9-7351-36C4-E94A-ADD5E6FA60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770FEE-CE48-717C-676E-A40360A2DDFF}"/>
              </a:ext>
            </a:extLst>
          </p:cNvPr>
          <p:cNvSpPr>
            <a:spLocks noGrp="1"/>
          </p:cNvSpPr>
          <p:nvPr>
            <p:ph type="sldNum" sz="quarter" idx="12"/>
          </p:nvPr>
        </p:nvSpPr>
        <p:spPr/>
        <p:txBody>
          <a:bodyPr/>
          <a:lstStyle/>
          <a:p>
            <a:fld id="{7ACCF73B-9E9D-47DF-A257-5DE773CCC693}" type="slidenum">
              <a:rPr lang="en-US" smtClean="0"/>
              <a:t>‹#›</a:t>
            </a:fld>
            <a:endParaRPr lang="en-US"/>
          </a:p>
        </p:txBody>
      </p:sp>
    </p:spTree>
    <p:extLst>
      <p:ext uri="{BB962C8B-B14F-4D97-AF65-F5344CB8AC3E}">
        <p14:creationId xmlns:p14="http://schemas.microsoft.com/office/powerpoint/2010/main" val="3340004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C3293B-E6B8-4C81-EEBD-DD16750704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3A40BEE-0CF7-58A9-78F0-BA983D75F5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5AF7057-ED15-D02B-3689-76CF8CCA81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068EA-8283-40E5-8E6D-C4C3E5B2C1EA}" type="datetime1">
              <a:rPr lang="en-US" smtClean="0"/>
              <a:t>12/9/2024</a:t>
            </a:fld>
            <a:endParaRPr lang="en-US"/>
          </a:p>
        </p:txBody>
      </p:sp>
      <p:sp>
        <p:nvSpPr>
          <p:cNvPr id="5" name="Footer Placeholder 4">
            <a:extLst>
              <a:ext uri="{FF2B5EF4-FFF2-40B4-BE49-F238E27FC236}">
                <a16:creationId xmlns:a16="http://schemas.microsoft.com/office/drawing/2014/main" id="{5C28A038-FEDA-52DE-A34C-362B446EE7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6BB34D-F3E1-0042-9F92-5CF3353C07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7ACCF73B-9E9D-47DF-A257-5DE773CCC693}" type="slidenum">
              <a:rPr lang="en-US" smtClean="0"/>
              <a:pPr/>
              <a:t>‹#›</a:t>
            </a:fld>
            <a:endParaRPr lang="en-US" dirty="0"/>
          </a:p>
        </p:txBody>
      </p:sp>
    </p:spTree>
    <p:extLst>
      <p:ext uri="{BB962C8B-B14F-4D97-AF65-F5344CB8AC3E}">
        <p14:creationId xmlns:p14="http://schemas.microsoft.com/office/powerpoint/2010/main" val="1241416796"/>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51" r:id="rId3"/>
    <p:sldLayoutId id="2147483679"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5" r:id="rId13"/>
    <p:sldLayoutId id="2147483676" r:id="rId14"/>
    <p:sldLayoutId id="2147483680" r:id="rId15"/>
    <p:sldLayoutId id="2147483681" r:id="rId16"/>
    <p:sldLayoutId id="2147483683" r:id="rId17"/>
    <p:sldLayoutId id="2147483684" r:id="rId18"/>
  </p:sldLayoutIdLst>
  <p:hf hdr="0" ftr="0" dt="0"/>
  <p:txStyles>
    <p:titleStyle>
      <a:lvl1pPr algn="l" defTabSz="914400" rtl="0" eaLnBrk="1" latinLnBrk="0" hangingPunct="1">
        <a:lnSpc>
          <a:spcPct val="90000"/>
        </a:lnSpc>
        <a:spcBef>
          <a:spcPct val="0"/>
        </a:spcBef>
        <a:buNone/>
        <a:defRPr sz="4800" b="1" kern="1200">
          <a:solidFill>
            <a:schemeClr val="accent2"/>
          </a:solidFill>
          <a:latin typeface="+mj-lt"/>
          <a:ea typeface="+mj-ea"/>
          <a:cs typeface="+mj-cs"/>
        </a:defRPr>
      </a:lvl1pPr>
    </p:titleStyle>
    <p:bodyStyle>
      <a:lvl1pPr marL="228600" indent="-228600" algn="l" defTabSz="914400" rtl="0" eaLnBrk="1" latinLnBrk="0" hangingPunct="1">
        <a:lnSpc>
          <a:spcPct val="109000"/>
        </a:lnSpc>
        <a:spcBef>
          <a:spcPts val="600"/>
        </a:spcBef>
        <a:buClr>
          <a:srgbClr val="0099CC"/>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9000"/>
        </a:lnSpc>
        <a:spcBef>
          <a:spcPts val="600"/>
        </a:spcBef>
        <a:buClr>
          <a:srgbClr val="0099CC"/>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9000"/>
        </a:lnSpc>
        <a:spcBef>
          <a:spcPts val="600"/>
        </a:spcBef>
        <a:buClr>
          <a:srgbClr val="0099CC"/>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9000"/>
        </a:lnSpc>
        <a:spcBef>
          <a:spcPts val="600"/>
        </a:spcBef>
        <a:buClr>
          <a:srgbClr val="0099CC"/>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9000"/>
        </a:lnSpc>
        <a:spcBef>
          <a:spcPts val="600"/>
        </a:spcBef>
        <a:buClr>
          <a:srgbClr val="0099CC"/>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5.jpeg"/></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40.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5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AFBF1B4-6E3E-4E6F-A563-91D911249DE6}"/>
              </a:ext>
            </a:extLst>
          </p:cNvPr>
          <p:cNvGrpSpPr/>
          <p:nvPr/>
        </p:nvGrpSpPr>
        <p:grpSpPr>
          <a:xfrm>
            <a:off x="3623" y="0"/>
            <a:ext cx="12188377" cy="6858000"/>
            <a:chOff x="3623" y="0"/>
            <a:chExt cx="12188377" cy="6858000"/>
          </a:xfrm>
        </p:grpSpPr>
        <p:pic>
          <p:nvPicPr>
            <p:cNvPr id="6" name="Picture 5" descr="A person using a tablet&#10;&#10;Description automatically generated">
              <a:extLst>
                <a:ext uri="{FF2B5EF4-FFF2-40B4-BE49-F238E27FC236}">
                  <a16:creationId xmlns:a16="http://schemas.microsoft.com/office/drawing/2014/main" id="{F728F8AA-B839-2C55-30D8-2A2CAA28CB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t="3916" r="82259" b="15637"/>
            <a:stretch/>
          </p:blipFill>
          <p:spPr>
            <a:xfrm>
              <a:off x="3623" y="0"/>
              <a:ext cx="2688777" cy="6858000"/>
            </a:xfrm>
            <a:prstGeom prst="rect">
              <a:avLst/>
            </a:prstGeom>
          </p:spPr>
        </p:pic>
        <p:pic>
          <p:nvPicPr>
            <p:cNvPr id="4" name="Picture 3" descr="A person using a tablet&#10;&#10;Description automatically generated">
              <a:extLst>
                <a:ext uri="{FF2B5EF4-FFF2-40B4-BE49-F238E27FC236}">
                  <a16:creationId xmlns:a16="http://schemas.microsoft.com/office/drawing/2014/main" id="{BD2A4C3E-4401-AE8D-2ED5-AD2005E5E1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3916" r="27037" b="15637"/>
            <a:stretch/>
          </p:blipFill>
          <p:spPr>
            <a:xfrm>
              <a:off x="1134387" y="0"/>
              <a:ext cx="11057613" cy="6858000"/>
            </a:xfrm>
            <a:prstGeom prst="rect">
              <a:avLst/>
            </a:prstGeom>
          </p:spPr>
        </p:pic>
      </p:grpSp>
      <p:grpSp>
        <p:nvGrpSpPr>
          <p:cNvPr id="8" name="Group 7">
            <a:extLst>
              <a:ext uri="{FF2B5EF4-FFF2-40B4-BE49-F238E27FC236}">
                <a16:creationId xmlns:a16="http://schemas.microsoft.com/office/drawing/2014/main" id="{65F6E862-6CCA-1C32-F59E-E73ACCBC773B}"/>
              </a:ext>
            </a:extLst>
          </p:cNvPr>
          <p:cNvGrpSpPr/>
          <p:nvPr/>
        </p:nvGrpSpPr>
        <p:grpSpPr>
          <a:xfrm>
            <a:off x="751340" y="2419350"/>
            <a:ext cx="7173719" cy="4251847"/>
            <a:chOff x="257269" y="2461846"/>
            <a:chExt cx="8531352" cy="4406201"/>
          </a:xfrm>
          <a:solidFill>
            <a:schemeClr val="accent6"/>
          </a:solidFill>
        </p:grpSpPr>
        <p:sp>
          <p:nvSpPr>
            <p:cNvPr id="11" name="Rectangle 10">
              <a:extLst>
                <a:ext uri="{FF2B5EF4-FFF2-40B4-BE49-F238E27FC236}">
                  <a16:creationId xmlns:a16="http://schemas.microsoft.com/office/drawing/2014/main" id="{608875E8-AB65-4ED8-BC3C-224FF4122CA9}"/>
                </a:ext>
              </a:extLst>
            </p:cNvPr>
            <p:cNvSpPr/>
            <p:nvPr/>
          </p:nvSpPr>
          <p:spPr>
            <a:xfrm>
              <a:off x="257269" y="2461846"/>
              <a:ext cx="8531352" cy="4406201"/>
            </a:xfrm>
            <a:prstGeom prst="rect">
              <a:avLst/>
            </a:prstGeom>
            <a:grp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A11EC4E-F488-4C50-A6E3-F9034B3C6855}"/>
                </a:ext>
              </a:extLst>
            </p:cNvPr>
            <p:cNvSpPr/>
            <p:nvPr/>
          </p:nvSpPr>
          <p:spPr>
            <a:xfrm>
              <a:off x="4211923" y="5540858"/>
              <a:ext cx="119169" cy="1191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6699"/>
                </a:solidFill>
              </a:endParaRPr>
            </a:p>
          </p:txBody>
        </p:sp>
        <p:sp>
          <p:nvSpPr>
            <p:cNvPr id="21" name="Oval 20">
              <a:extLst>
                <a:ext uri="{FF2B5EF4-FFF2-40B4-BE49-F238E27FC236}">
                  <a16:creationId xmlns:a16="http://schemas.microsoft.com/office/drawing/2014/main" id="{CC978397-0064-4D41-8EDF-9673F9BBE1C9}"/>
                </a:ext>
              </a:extLst>
            </p:cNvPr>
            <p:cNvSpPr/>
            <p:nvPr/>
          </p:nvSpPr>
          <p:spPr>
            <a:xfrm>
              <a:off x="4416711" y="5540858"/>
              <a:ext cx="119169" cy="1191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3C980AE-E269-48EC-B28E-A0FE11B7435D}"/>
                </a:ext>
              </a:extLst>
            </p:cNvPr>
            <p:cNvSpPr/>
            <p:nvPr/>
          </p:nvSpPr>
          <p:spPr>
            <a:xfrm>
              <a:off x="4621496" y="5540858"/>
              <a:ext cx="119169" cy="1191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DA6A797-6342-4B4E-AF6B-D02EACAFA24B}"/>
                </a:ext>
              </a:extLst>
            </p:cNvPr>
            <p:cNvSpPr txBox="1"/>
            <p:nvPr/>
          </p:nvSpPr>
          <p:spPr>
            <a:xfrm>
              <a:off x="743770" y="6045168"/>
              <a:ext cx="7408129" cy="690417"/>
            </a:xfrm>
            <a:prstGeom prst="rect">
              <a:avLst/>
            </a:prstGeom>
            <a:grpFill/>
          </p:spPr>
          <p:txBody>
            <a:bodyPr wrap="square" rtlCol="0">
              <a:spAutoFit/>
            </a:bodyPr>
            <a:lstStyle/>
            <a:p>
              <a:pPr algn="ctr"/>
              <a:r>
                <a:rPr lang="en-US" b="1" spc="200" dirty="0">
                  <a:solidFill>
                    <a:srgbClr val="D6E4F2"/>
                  </a:solidFill>
                  <a:latin typeface="Arial" panose="020B0604020202020204" pitchFamily="34" charset="0"/>
                  <a:ea typeface="Open Sans" panose="020B0606030504020204" pitchFamily="34" charset="0"/>
                  <a:cs typeface="Arial" panose="020B0604020202020204" pitchFamily="34" charset="0"/>
                </a:rPr>
                <a:t>Disability Coordinator Orientation</a:t>
              </a:r>
            </a:p>
            <a:p>
              <a:pPr algn="ctr"/>
              <a:r>
                <a:rPr lang="en-US" b="1" spc="200" dirty="0">
                  <a:solidFill>
                    <a:srgbClr val="D6E4F2"/>
                  </a:solidFill>
                  <a:latin typeface="Arial" panose="020B0604020202020204" pitchFamily="34" charset="0"/>
                  <a:ea typeface="Open Sans" panose="020B0606030504020204" pitchFamily="34" charset="0"/>
                  <a:cs typeface="Arial" panose="020B0604020202020204" pitchFamily="34" charset="0"/>
                </a:rPr>
                <a:t>Part 2</a:t>
              </a:r>
            </a:p>
          </p:txBody>
        </p:sp>
      </p:grpSp>
      <p:sp>
        <p:nvSpPr>
          <p:cNvPr id="10" name="TextBox 9">
            <a:extLst>
              <a:ext uri="{FF2B5EF4-FFF2-40B4-BE49-F238E27FC236}">
                <a16:creationId xmlns:a16="http://schemas.microsoft.com/office/drawing/2014/main" id="{5C1A6E9E-3326-9961-FEC6-2D2E0F114505}"/>
              </a:ext>
            </a:extLst>
          </p:cNvPr>
          <p:cNvSpPr txBox="1"/>
          <p:nvPr/>
        </p:nvSpPr>
        <p:spPr>
          <a:xfrm>
            <a:off x="1119591" y="2523117"/>
            <a:ext cx="6310900" cy="938719"/>
          </a:xfrm>
          <a:prstGeom prst="rect">
            <a:avLst/>
          </a:prstGeom>
          <a:solidFill>
            <a:schemeClr val="accent6"/>
          </a:solidFill>
        </p:spPr>
        <p:txBody>
          <a:bodyPr wrap="square" rtlCol="0">
            <a:spAutoFit/>
          </a:bodyPr>
          <a:lstStyle/>
          <a:p>
            <a:pPr algn="ctr"/>
            <a:r>
              <a:rPr lang="en-US" sz="5500" b="1" spc="200" dirty="0">
                <a:solidFill>
                  <a:schemeClr val="tx2">
                    <a:lumMod val="10000"/>
                    <a:lumOff val="90000"/>
                  </a:schemeClr>
                </a:solidFill>
                <a:latin typeface="Arial" panose="020B0604020202020204" pitchFamily="34" charset="0"/>
                <a:cs typeface="Arial" panose="020B0604020202020204" pitchFamily="34" charset="0"/>
              </a:rPr>
              <a:t>Disability</a:t>
            </a:r>
          </a:p>
        </p:txBody>
      </p:sp>
      <p:sp>
        <p:nvSpPr>
          <p:cNvPr id="13" name="TextBox 12">
            <a:extLst>
              <a:ext uri="{FF2B5EF4-FFF2-40B4-BE49-F238E27FC236}">
                <a16:creationId xmlns:a16="http://schemas.microsoft.com/office/drawing/2014/main" id="{CB66FE42-51E0-55F8-C787-9A214F4FCE83}"/>
              </a:ext>
            </a:extLst>
          </p:cNvPr>
          <p:cNvSpPr txBox="1"/>
          <p:nvPr/>
        </p:nvSpPr>
        <p:spPr>
          <a:xfrm>
            <a:off x="1119591" y="3363471"/>
            <a:ext cx="6310900" cy="2585323"/>
          </a:xfrm>
          <a:prstGeom prst="rect">
            <a:avLst/>
          </a:prstGeom>
          <a:solidFill>
            <a:schemeClr val="accent6"/>
          </a:solidFill>
        </p:spPr>
        <p:txBody>
          <a:bodyPr wrap="square" rtlCol="0">
            <a:spAutoFit/>
          </a:bodyPr>
          <a:lstStyle/>
          <a:p>
            <a:pPr algn="ctr"/>
            <a:r>
              <a:rPr lang="en-US" sz="5400" spc="200" dirty="0">
                <a:solidFill>
                  <a:srgbClr val="32669A"/>
                </a:solidFill>
                <a:latin typeface="Arial" panose="020B0604020202020204" pitchFamily="34" charset="0"/>
                <a:cs typeface="Arial" panose="020B0604020202020204" pitchFamily="34" charset="0"/>
              </a:rPr>
              <a:t>Data and Accommodation Plan Entry/Notes</a:t>
            </a:r>
          </a:p>
        </p:txBody>
      </p:sp>
    </p:spTree>
    <p:extLst>
      <p:ext uri="{BB962C8B-B14F-4D97-AF65-F5344CB8AC3E}">
        <p14:creationId xmlns:p14="http://schemas.microsoft.com/office/powerpoint/2010/main" val="574197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p:cNvSpPr/>
          <p:nvPr/>
        </p:nvSpPr>
        <p:spPr>
          <a:xfrm>
            <a:off x="4876800" y="444981"/>
            <a:ext cx="7315200" cy="59680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070C0"/>
              </a:solidFill>
            </a:endParaRPr>
          </a:p>
        </p:txBody>
      </p:sp>
      <p:sp>
        <p:nvSpPr>
          <p:cNvPr id="18" name="TextBox 17">
            <a:extLst>
              <a:ext uri="{FF2B5EF4-FFF2-40B4-BE49-F238E27FC236}">
                <a16:creationId xmlns:a16="http://schemas.microsoft.com/office/drawing/2014/main" id="{5525B153-E223-406D-8638-1F952ED0BC76}"/>
              </a:ext>
            </a:extLst>
          </p:cNvPr>
          <p:cNvSpPr txBox="1"/>
          <p:nvPr/>
        </p:nvSpPr>
        <p:spPr>
          <a:xfrm>
            <a:off x="6189133" y="2121921"/>
            <a:ext cx="4842933" cy="2246769"/>
          </a:xfrm>
          <a:prstGeom prst="rect">
            <a:avLst/>
          </a:prstGeom>
          <a:noFill/>
        </p:spPr>
        <p:txBody>
          <a:bodyPr wrap="square" rtlCol="0">
            <a:spAutoFit/>
          </a:bodyPr>
          <a:lstStyle/>
          <a:p>
            <a:r>
              <a:rPr lang="en-US" altLang="ko-KR" sz="2800" dirty="0">
                <a:solidFill>
                  <a:schemeClr val="bg1"/>
                </a:solidFill>
              </a:rPr>
              <a:t>Only the DCs will have access to the Disability Data Entry Screen, Disability Data Report and the Accommodation Plan with Notes Report in CIS. </a:t>
            </a:r>
          </a:p>
        </p:txBody>
      </p:sp>
      <p:pic>
        <p:nvPicPr>
          <p:cNvPr id="4" name="Picture Placeholder 3" descr="A person sitting at a desk with a computer&#10;&#10;Description automatically generated">
            <a:extLst>
              <a:ext uri="{FF2B5EF4-FFF2-40B4-BE49-F238E27FC236}">
                <a16:creationId xmlns:a16="http://schemas.microsoft.com/office/drawing/2014/main" id="{7AF2259F-47AA-DEDF-DD71-1605945D6EA2}"/>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2" name="Slide Number Placeholder 16">
            <a:extLst>
              <a:ext uri="{FF2B5EF4-FFF2-40B4-BE49-F238E27FC236}">
                <a16:creationId xmlns:a16="http://schemas.microsoft.com/office/drawing/2014/main" id="{F5ED9567-60BD-7DD2-EF06-296F186361B2}"/>
              </a:ext>
            </a:extLst>
          </p:cNvPr>
          <p:cNvSpPr>
            <a:spLocks noGrp="1"/>
          </p:cNvSpPr>
          <p:nvPr>
            <p:ph type="sldNum" sz="quarter" idx="12"/>
          </p:nvPr>
        </p:nvSpPr>
        <p:spPr>
          <a:xfrm>
            <a:off x="8610600" y="6356350"/>
            <a:ext cx="2743200" cy="365125"/>
          </a:xfrm>
        </p:spPr>
        <p:txBody>
          <a:bodyPr/>
          <a:lstStyle/>
          <a:p>
            <a:fld id="{7ACCF73B-9E9D-47DF-A257-5DE773CCC693}" type="slidenum">
              <a:rPr lang="en-US" smtClean="0"/>
              <a:t>10</a:t>
            </a:fld>
            <a:endParaRPr lang="en-US" dirty="0"/>
          </a:p>
        </p:txBody>
      </p:sp>
      <p:sp>
        <p:nvSpPr>
          <p:cNvPr id="3" name="TextBox 2">
            <a:extLst>
              <a:ext uri="{FF2B5EF4-FFF2-40B4-BE49-F238E27FC236}">
                <a16:creationId xmlns:a16="http://schemas.microsoft.com/office/drawing/2014/main" id="{6648AA58-64D0-15AD-4880-60F34576220F}"/>
              </a:ext>
            </a:extLst>
          </p:cNvPr>
          <p:cNvSpPr txBox="1"/>
          <p:nvPr/>
        </p:nvSpPr>
        <p:spPr>
          <a:xfrm>
            <a:off x="5105400" y="5452488"/>
            <a:ext cx="6857999" cy="830997"/>
          </a:xfrm>
          <a:prstGeom prst="rect">
            <a:avLst/>
          </a:prstGeom>
          <a:noFill/>
        </p:spPr>
        <p:txBody>
          <a:bodyPr wrap="square" rtlCol="0">
            <a:spAutoFit/>
          </a:bodyPr>
          <a:lstStyle/>
          <a:p>
            <a:pPr algn="ctr"/>
            <a:r>
              <a:rPr lang="pt-BR" altLang="ko-KR" sz="4800" dirty="0">
                <a:solidFill>
                  <a:schemeClr val="bg1"/>
                </a:solidFill>
              </a:rPr>
              <a:t>PRH-2: 2.4, R3(c)</a:t>
            </a:r>
          </a:p>
        </p:txBody>
      </p:sp>
    </p:spTree>
    <p:extLst>
      <p:ext uri="{BB962C8B-B14F-4D97-AF65-F5344CB8AC3E}">
        <p14:creationId xmlns:p14="http://schemas.microsoft.com/office/powerpoint/2010/main" val="3235755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직사각형 14"/>
          <p:cNvSpPr/>
          <p:nvPr/>
        </p:nvSpPr>
        <p:spPr>
          <a:xfrm>
            <a:off x="6039700" y="3094892"/>
            <a:ext cx="6152300" cy="3763108"/>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10" name="직사각형 9"/>
          <p:cNvSpPr/>
          <p:nvPr/>
        </p:nvSpPr>
        <p:spPr>
          <a:xfrm>
            <a:off x="0" y="0"/>
            <a:ext cx="3165231" cy="30948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 name="직사각형 6"/>
          <p:cNvSpPr/>
          <p:nvPr/>
        </p:nvSpPr>
        <p:spPr>
          <a:xfrm>
            <a:off x="394684" y="572339"/>
            <a:ext cx="2274263" cy="1950214"/>
          </a:xfrm>
          <a:prstGeom prst="rect">
            <a:avLst/>
          </a:prstGeom>
        </p:spPr>
        <p:txBody>
          <a:bodyPr wrap="square">
            <a:spAutoFit/>
          </a:bodyPr>
          <a:lstStyle/>
          <a:p>
            <a:pPr algn="ctr">
              <a:lnSpc>
                <a:spcPct val="109000"/>
              </a:lnSpc>
              <a:spcBef>
                <a:spcPts val="600"/>
              </a:spcBef>
            </a:pPr>
            <a:r>
              <a:rPr lang="pt-BR" altLang="ko-KR" sz="3600" dirty="0">
                <a:solidFill>
                  <a:schemeClr val="bg1"/>
                </a:solidFill>
                <a:latin typeface="+mj-lt"/>
              </a:rPr>
              <a:t>Review of Key Points</a:t>
            </a:r>
          </a:p>
          <a:p>
            <a:pPr algn="ctr">
              <a:lnSpc>
                <a:spcPct val="109000"/>
              </a:lnSpc>
              <a:spcBef>
                <a:spcPts val="600"/>
              </a:spcBef>
            </a:pPr>
            <a:r>
              <a:rPr lang="pt-BR" altLang="ko-KR" sz="3600" dirty="0">
                <a:solidFill>
                  <a:schemeClr val="bg1"/>
                </a:solidFill>
                <a:latin typeface="+mj-lt"/>
              </a:rPr>
              <a:t>R3(c)</a:t>
            </a:r>
            <a:r>
              <a:rPr lang="pt-BR" altLang="ko-KR" sz="3600" dirty="0">
                <a:solidFill>
                  <a:schemeClr val="bg1"/>
                </a:solidFill>
                <a:latin typeface="Montserrat" panose="00000500000000000000" pitchFamily="2" charset="0"/>
              </a:rPr>
              <a:t> </a:t>
            </a:r>
            <a:r>
              <a:rPr lang="pt-BR" altLang="ko-KR" b="1" dirty="0">
                <a:solidFill>
                  <a:schemeClr val="bg1"/>
                </a:solidFill>
                <a:latin typeface="+mj-lt"/>
              </a:rPr>
              <a:t>(cont.)</a:t>
            </a:r>
            <a:endParaRPr lang="ko-KR" altLang="en-US" b="1" dirty="0">
              <a:solidFill>
                <a:schemeClr val="bg1"/>
              </a:solidFill>
              <a:latin typeface="Montserrat" panose="00000500000000000000" pitchFamily="2" charset="0"/>
            </a:endParaRPr>
          </a:p>
        </p:txBody>
      </p:sp>
      <p:sp>
        <p:nvSpPr>
          <p:cNvPr id="9" name="직사각형 8"/>
          <p:cNvSpPr/>
          <p:nvPr/>
        </p:nvSpPr>
        <p:spPr>
          <a:xfrm>
            <a:off x="781437" y="4702469"/>
            <a:ext cx="4767588" cy="539378"/>
          </a:xfrm>
          <a:prstGeom prst="rect">
            <a:avLst/>
          </a:prstGeom>
        </p:spPr>
        <p:txBody>
          <a:bodyPr wrap="square">
            <a:spAutoFit/>
          </a:bodyPr>
          <a:lstStyle/>
          <a:p>
            <a:pPr>
              <a:lnSpc>
                <a:spcPct val="109000"/>
              </a:lnSpc>
              <a:spcBef>
                <a:spcPts val="600"/>
              </a:spcBef>
            </a:pPr>
            <a:r>
              <a:rPr lang="en-US" altLang="ko-KR" sz="2800" dirty="0"/>
              <a:t>Only DCs will have access to:</a:t>
            </a:r>
            <a:endParaRPr lang="ko-KR" altLang="en-US" sz="2800" dirty="0"/>
          </a:p>
        </p:txBody>
      </p:sp>
      <p:sp>
        <p:nvSpPr>
          <p:cNvPr id="5" name="직사각형 8">
            <a:extLst>
              <a:ext uri="{FF2B5EF4-FFF2-40B4-BE49-F238E27FC236}">
                <a16:creationId xmlns:a16="http://schemas.microsoft.com/office/drawing/2014/main" id="{1E7BE666-FA69-42E9-3A51-2FBF40B88451}"/>
              </a:ext>
            </a:extLst>
          </p:cNvPr>
          <p:cNvSpPr/>
          <p:nvPr/>
        </p:nvSpPr>
        <p:spPr>
          <a:xfrm>
            <a:off x="6732056" y="3686165"/>
            <a:ext cx="4767588" cy="2102307"/>
          </a:xfrm>
          <a:prstGeom prst="rect">
            <a:avLst/>
          </a:prstGeom>
        </p:spPr>
        <p:txBody>
          <a:bodyPr wrap="square">
            <a:spAutoFit/>
          </a:bodyPr>
          <a:lstStyle/>
          <a:p>
            <a:pPr marL="457200" indent="-457200">
              <a:lnSpc>
                <a:spcPct val="109000"/>
              </a:lnSpc>
              <a:spcBef>
                <a:spcPts val="600"/>
              </a:spcBef>
              <a:buFont typeface="Wingdings" panose="05000000000000000000" pitchFamily="2" charset="2"/>
              <a:buChar char="§"/>
            </a:pPr>
            <a:r>
              <a:rPr lang="en-US" altLang="ko-KR" sz="2800" dirty="0">
                <a:solidFill>
                  <a:schemeClr val="bg1"/>
                </a:solidFill>
              </a:rPr>
              <a:t>Disability Data </a:t>
            </a:r>
            <a:r>
              <a:rPr lang="en-US" altLang="ko-KR" sz="2800" b="1" u="sng" dirty="0">
                <a:solidFill>
                  <a:schemeClr val="bg1"/>
                </a:solidFill>
              </a:rPr>
              <a:t>Entry Screen</a:t>
            </a:r>
          </a:p>
          <a:p>
            <a:pPr marL="457200" indent="-457200">
              <a:lnSpc>
                <a:spcPct val="109000"/>
              </a:lnSpc>
              <a:spcBef>
                <a:spcPts val="600"/>
              </a:spcBef>
              <a:buFont typeface="Wingdings" panose="05000000000000000000" pitchFamily="2" charset="2"/>
              <a:buChar char="§"/>
            </a:pPr>
            <a:r>
              <a:rPr lang="en-US" altLang="ko-KR" sz="2800" dirty="0">
                <a:solidFill>
                  <a:schemeClr val="bg1"/>
                </a:solidFill>
              </a:rPr>
              <a:t>Disability Data </a:t>
            </a:r>
            <a:r>
              <a:rPr lang="en-US" altLang="ko-KR" sz="2800" b="1" dirty="0">
                <a:solidFill>
                  <a:schemeClr val="bg1"/>
                </a:solidFill>
              </a:rPr>
              <a:t>Report </a:t>
            </a:r>
          </a:p>
          <a:p>
            <a:pPr marL="457200" indent="-457200">
              <a:lnSpc>
                <a:spcPct val="109000"/>
              </a:lnSpc>
              <a:spcBef>
                <a:spcPts val="600"/>
              </a:spcBef>
              <a:buFont typeface="Wingdings" panose="05000000000000000000" pitchFamily="2" charset="2"/>
              <a:buChar char="§"/>
            </a:pPr>
            <a:r>
              <a:rPr lang="en-US" altLang="ko-KR" sz="2800" dirty="0">
                <a:solidFill>
                  <a:schemeClr val="bg1"/>
                </a:solidFill>
              </a:rPr>
              <a:t>Accommodation Plan </a:t>
            </a:r>
            <a:r>
              <a:rPr lang="en-US" altLang="ko-KR" sz="2800" b="1" dirty="0">
                <a:solidFill>
                  <a:schemeClr val="bg1"/>
                </a:solidFill>
              </a:rPr>
              <a:t>with Notes Report</a:t>
            </a:r>
            <a:endParaRPr lang="ko-KR" altLang="en-US" sz="2800" b="1" dirty="0">
              <a:solidFill>
                <a:schemeClr val="bg1"/>
              </a:solidFill>
            </a:endParaRPr>
          </a:p>
        </p:txBody>
      </p:sp>
      <p:pic>
        <p:nvPicPr>
          <p:cNvPr id="6" name="Picture Placeholder 5" descr="A person sitting at a desk with a computer&#10;&#10;Description automatically generated">
            <a:extLst>
              <a:ext uri="{FF2B5EF4-FFF2-40B4-BE49-F238E27FC236}">
                <a16:creationId xmlns:a16="http://schemas.microsoft.com/office/drawing/2014/main" id="{7F430DD5-554E-44F3-326B-BE09050E1C61}"/>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2" name="Slide Number Placeholder 16">
            <a:extLst>
              <a:ext uri="{FF2B5EF4-FFF2-40B4-BE49-F238E27FC236}">
                <a16:creationId xmlns:a16="http://schemas.microsoft.com/office/drawing/2014/main" id="{89FD29C3-31FF-7247-8CAC-203ED907B634}"/>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CCF73B-9E9D-47DF-A257-5DE773CCC693}" type="slidenum">
              <a:rPr lang="en-US" sz="1200" smtClean="0"/>
              <a:pPr algn="r"/>
              <a:t>11</a:t>
            </a:fld>
            <a:endParaRPr lang="en-US" sz="1200" dirty="0"/>
          </a:p>
        </p:txBody>
      </p:sp>
    </p:spTree>
    <p:extLst>
      <p:ext uri="{BB962C8B-B14F-4D97-AF65-F5344CB8AC3E}">
        <p14:creationId xmlns:p14="http://schemas.microsoft.com/office/powerpoint/2010/main" val="4276131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p:cNvSpPr/>
          <p:nvPr/>
        </p:nvSpPr>
        <p:spPr>
          <a:xfrm>
            <a:off x="4876800" y="444981"/>
            <a:ext cx="7315200" cy="59680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5525B153-E223-406D-8638-1F952ED0BC76}"/>
              </a:ext>
            </a:extLst>
          </p:cNvPr>
          <p:cNvSpPr txBox="1"/>
          <p:nvPr/>
        </p:nvSpPr>
        <p:spPr>
          <a:xfrm>
            <a:off x="6438900" y="1601221"/>
            <a:ext cx="4842933" cy="3108543"/>
          </a:xfrm>
          <a:prstGeom prst="rect">
            <a:avLst/>
          </a:prstGeom>
          <a:noFill/>
        </p:spPr>
        <p:txBody>
          <a:bodyPr wrap="square" rtlCol="0">
            <a:spAutoFit/>
          </a:bodyPr>
          <a:lstStyle/>
          <a:p>
            <a:r>
              <a:rPr lang="en-US" altLang="ko-KR" sz="2800" dirty="0">
                <a:solidFill>
                  <a:schemeClr val="bg1"/>
                </a:solidFill>
              </a:rPr>
              <a:t>Generally, only the DCs will have access to the Accommodation Plan Entry Screen; however, if a designee is appointed to enter accommodation plans, this staff person can have access. </a:t>
            </a:r>
          </a:p>
        </p:txBody>
      </p:sp>
      <p:pic>
        <p:nvPicPr>
          <p:cNvPr id="4" name="Picture Placeholder 3" descr="A person on the phone and looking at a computer&#10;&#10;Description automatically generated">
            <a:extLst>
              <a:ext uri="{FF2B5EF4-FFF2-40B4-BE49-F238E27FC236}">
                <a16:creationId xmlns:a16="http://schemas.microsoft.com/office/drawing/2014/main" id="{A79FDCDC-8E8A-D4A2-9703-8C6CE73E19AC}"/>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2" name="Slide Number Placeholder 16">
            <a:extLst>
              <a:ext uri="{FF2B5EF4-FFF2-40B4-BE49-F238E27FC236}">
                <a16:creationId xmlns:a16="http://schemas.microsoft.com/office/drawing/2014/main" id="{F1215631-7416-7E54-2AEA-EC39F5054E57}"/>
              </a:ext>
            </a:extLst>
          </p:cNvPr>
          <p:cNvSpPr>
            <a:spLocks noGrp="1"/>
          </p:cNvSpPr>
          <p:nvPr>
            <p:ph type="sldNum" sz="quarter" idx="12"/>
          </p:nvPr>
        </p:nvSpPr>
        <p:spPr>
          <a:xfrm>
            <a:off x="8610600" y="6356350"/>
            <a:ext cx="2743200" cy="365125"/>
          </a:xfrm>
        </p:spPr>
        <p:txBody>
          <a:bodyPr/>
          <a:lstStyle/>
          <a:p>
            <a:fld id="{7ACCF73B-9E9D-47DF-A257-5DE773CCC693}" type="slidenum">
              <a:rPr lang="en-US" smtClean="0"/>
              <a:t>12</a:t>
            </a:fld>
            <a:endParaRPr lang="en-US" dirty="0"/>
          </a:p>
        </p:txBody>
      </p:sp>
      <p:sp>
        <p:nvSpPr>
          <p:cNvPr id="3" name="TextBox 2">
            <a:extLst>
              <a:ext uri="{FF2B5EF4-FFF2-40B4-BE49-F238E27FC236}">
                <a16:creationId xmlns:a16="http://schemas.microsoft.com/office/drawing/2014/main" id="{0C482C9E-D282-14D7-89DE-969ABA909503}"/>
              </a:ext>
            </a:extLst>
          </p:cNvPr>
          <p:cNvSpPr txBox="1"/>
          <p:nvPr/>
        </p:nvSpPr>
        <p:spPr>
          <a:xfrm>
            <a:off x="5105400" y="5452488"/>
            <a:ext cx="6857999" cy="830997"/>
          </a:xfrm>
          <a:prstGeom prst="rect">
            <a:avLst/>
          </a:prstGeom>
          <a:noFill/>
        </p:spPr>
        <p:txBody>
          <a:bodyPr wrap="square" rtlCol="0">
            <a:spAutoFit/>
          </a:bodyPr>
          <a:lstStyle/>
          <a:p>
            <a:pPr algn="ctr"/>
            <a:r>
              <a:rPr lang="pt-BR" altLang="ko-KR" sz="4800" dirty="0">
                <a:solidFill>
                  <a:schemeClr val="bg1"/>
                </a:solidFill>
              </a:rPr>
              <a:t>PRH-2: 2.4, R3(d)</a:t>
            </a:r>
          </a:p>
        </p:txBody>
      </p:sp>
    </p:spTree>
    <p:extLst>
      <p:ext uri="{BB962C8B-B14F-4D97-AF65-F5344CB8AC3E}">
        <p14:creationId xmlns:p14="http://schemas.microsoft.com/office/powerpoint/2010/main" val="91837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직사각형 14"/>
          <p:cNvSpPr/>
          <p:nvPr/>
        </p:nvSpPr>
        <p:spPr>
          <a:xfrm>
            <a:off x="6039700" y="3094890"/>
            <a:ext cx="6152300" cy="376310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10" name="직사각형 9"/>
          <p:cNvSpPr/>
          <p:nvPr/>
        </p:nvSpPr>
        <p:spPr>
          <a:xfrm>
            <a:off x="0" y="0"/>
            <a:ext cx="3165231" cy="30948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 name="직사각형 6"/>
          <p:cNvSpPr/>
          <p:nvPr/>
        </p:nvSpPr>
        <p:spPr>
          <a:xfrm>
            <a:off x="388334" y="572338"/>
            <a:ext cx="2274263" cy="1950214"/>
          </a:xfrm>
          <a:prstGeom prst="rect">
            <a:avLst/>
          </a:prstGeom>
        </p:spPr>
        <p:txBody>
          <a:bodyPr wrap="square">
            <a:spAutoFit/>
          </a:bodyPr>
          <a:lstStyle/>
          <a:p>
            <a:pPr algn="ctr">
              <a:lnSpc>
                <a:spcPct val="109000"/>
              </a:lnSpc>
              <a:spcBef>
                <a:spcPts val="600"/>
              </a:spcBef>
            </a:pPr>
            <a:r>
              <a:rPr lang="pt-BR" altLang="ko-KR" sz="3600" dirty="0">
                <a:solidFill>
                  <a:schemeClr val="bg1"/>
                </a:solidFill>
                <a:latin typeface="+mj-lt"/>
              </a:rPr>
              <a:t>Review of Key Points</a:t>
            </a:r>
          </a:p>
          <a:p>
            <a:pPr algn="ctr">
              <a:lnSpc>
                <a:spcPct val="109000"/>
              </a:lnSpc>
              <a:spcBef>
                <a:spcPts val="600"/>
              </a:spcBef>
            </a:pPr>
            <a:r>
              <a:rPr lang="pt-BR" altLang="ko-KR" sz="3600" dirty="0">
                <a:solidFill>
                  <a:schemeClr val="bg1"/>
                </a:solidFill>
                <a:latin typeface="+mj-lt"/>
              </a:rPr>
              <a:t>R3(d)</a:t>
            </a:r>
            <a:endParaRPr lang="ko-KR" altLang="en-US" sz="3600" dirty="0">
              <a:solidFill>
                <a:schemeClr val="bg1"/>
              </a:solidFill>
              <a:latin typeface="Montserrat" panose="00000500000000000000" pitchFamily="2" charset="0"/>
            </a:endParaRPr>
          </a:p>
        </p:txBody>
      </p:sp>
      <p:sp>
        <p:nvSpPr>
          <p:cNvPr id="9" name="직사각형 8"/>
          <p:cNvSpPr/>
          <p:nvPr/>
        </p:nvSpPr>
        <p:spPr>
          <a:xfrm>
            <a:off x="579756" y="4232790"/>
            <a:ext cx="4767588" cy="1478738"/>
          </a:xfrm>
          <a:prstGeom prst="rect">
            <a:avLst/>
          </a:prstGeom>
        </p:spPr>
        <p:txBody>
          <a:bodyPr wrap="square">
            <a:spAutoFit/>
          </a:bodyPr>
          <a:lstStyle/>
          <a:p>
            <a:pPr>
              <a:lnSpc>
                <a:spcPct val="109000"/>
              </a:lnSpc>
              <a:spcBef>
                <a:spcPts val="600"/>
              </a:spcBef>
            </a:pPr>
            <a:r>
              <a:rPr lang="en-US" altLang="ko-KR" sz="2800" dirty="0"/>
              <a:t>The center may appoint a designee to enter accommodation plans. </a:t>
            </a:r>
            <a:endParaRPr lang="ko-KR" altLang="en-US" sz="2800" dirty="0"/>
          </a:p>
        </p:txBody>
      </p:sp>
      <p:sp>
        <p:nvSpPr>
          <p:cNvPr id="5" name="직사각형 8">
            <a:extLst>
              <a:ext uri="{FF2B5EF4-FFF2-40B4-BE49-F238E27FC236}">
                <a16:creationId xmlns:a16="http://schemas.microsoft.com/office/drawing/2014/main" id="{1E7BE666-FA69-42E9-3A51-2FBF40B88451}"/>
              </a:ext>
            </a:extLst>
          </p:cNvPr>
          <p:cNvSpPr/>
          <p:nvPr/>
        </p:nvSpPr>
        <p:spPr>
          <a:xfrm>
            <a:off x="6844656" y="4232790"/>
            <a:ext cx="4767588" cy="1478738"/>
          </a:xfrm>
          <a:prstGeom prst="rect">
            <a:avLst/>
          </a:prstGeom>
        </p:spPr>
        <p:txBody>
          <a:bodyPr wrap="square">
            <a:spAutoFit/>
          </a:bodyPr>
          <a:lstStyle/>
          <a:p>
            <a:pPr>
              <a:lnSpc>
                <a:spcPct val="109000"/>
              </a:lnSpc>
              <a:spcBef>
                <a:spcPts val="600"/>
              </a:spcBef>
            </a:pPr>
            <a:r>
              <a:rPr lang="en-US" altLang="ko-KR" sz="2800" dirty="0">
                <a:solidFill>
                  <a:schemeClr val="bg1"/>
                </a:solidFill>
              </a:rPr>
              <a:t>This staff person can have access to Accommodation Plan Entry Screen.</a:t>
            </a:r>
            <a:endParaRPr lang="ko-KR" altLang="en-US" sz="2800" dirty="0">
              <a:solidFill>
                <a:schemeClr val="bg1"/>
              </a:solidFill>
            </a:endParaRPr>
          </a:p>
        </p:txBody>
      </p:sp>
      <p:pic>
        <p:nvPicPr>
          <p:cNvPr id="14" name="Picture 13" descr="A person on the phone and looking at a computer&#10;&#10;Description automatically generated">
            <a:extLst>
              <a:ext uri="{FF2B5EF4-FFF2-40B4-BE49-F238E27FC236}">
                <a16:creationId xmlns:a16="http://schemas.microsoft.com/office/drawing/2014/main" id="{B92937F8-4241-703F-3FAB-947723A3DD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65230" y="0"/>
            <a:ext cx="9026769" cy="3094891"/>
          </a:xfrm>
          <a:prstGeom prst="rect">
            <a:avLst/>
          </a:prstGeom>
        </p:spPr>
      </p:pic>
      <p:sp>
        <p:nvSpPr>
          <p:cNvPr id="2" name="직사각형 8">
            <a:extLst>
              <a:ext uri="{FF2B5EF4-FFF2-40B4-BE49-F238E27FC236}">
                <a16:creationId xmlns:a16="http://schemas.microsoft.com/office/drawing/2014/main" id="{575D32D4-4CDA-DF39-AA09-F19CF305E774}"/>
              </a:ext>
            </a:extLst>
          </p:cNvPr>
          <p:cNvSpPr/>
          <p:nvPr/>
        </p:nvSpPr>
        <p:spPr>
          <a:xfrm>
            <a:off x="579756" y="4232789"/>
            <a:ext cx="4767588" cy="1478738"/>
          </a:xfrm>
          <a:prstGeom prst="rect">
            <a:avLst/>
          </a:prstGeom>
        </p:spPr>
        <p:txBody>
          <a:bodyPr wrap="square">
            <a:spAutoFit/>
          </a:bodyPr>
          <a:lstStyle/>
          <a:p>
            <a:pPr>
              <a:lnSpc>
                <a:spcPct val="109000"/>
              </a:lnSpc>
              <a:spcBef>
                <a:spcPts val="600"/>
              </a:spcBef>
            </a:pPr>
            <a:r>
              <a:rPr lang="en-US" altLang="ko-KR" sz="2800" dirty="0"/>
              <a:t>The center may appoint a designee to enter accommodation plans. </a:t>
            </a:r>
            <a:endParaRPr lang="ko-KR" altLang="en-US" sz="2800" dirty="0"/>
          </a:p>
        </p:txBody>
      </p:sp>
      <p:sp>
        <p:nvSpPr>
          <p:cNvPr id="3" name="Slide Number Placeholder 16">
            <a:extLst>
              <a:ext uri="{FF2B5EF4-FFF2-40B4-BE49-F238E27FC236}">
                <a16:creationId xmlns:a16="http://schemas.microsoft.com/office/drawing/2014/main" id="{113DFCDA-EB68-616C-9986-F4841A4934EC}"/>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CCF73B-9E9D-47DF-A257-5DE773CCC693}" type="slidenum">
              <a:rPr lang="en-US" sz="1200" smtClean="0"/>
              <a:pPr algn="r"/>
              <a:t>13</a:t>
            </a:fld>
            <a:endParaRPr lang="en-US" sz="1200" dirty="0"/>
          </a:p>
        </p:txBody>
      </p:sp>
    </p:spTree>
    <p:extLst>
      <p:ext uri="{BB962C8B-B14F-4D97-AF65-F5344CB8AC3E}">
        <p14:creationId xmlns:p14="http://schemas.microsoft.com/office/powerpoint/2010/main" val="1085435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p:cNvSpPr/>
          <p:nvPr/>
        </p:nvSpPr>
        <p:spPr>
          <a:xfrm>
            <a:off x="4876800" y="444981"/>
            <a:ext cx="7315200" cy="59680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5525B153-E223-406D-8638-1F952ED0BC76}"/>
              </a:ext>
            </a:extLst>
          </p:cNvPr>
          <p:cNvSpPr txBox="1"/>
          <p:nvPr/>
        </p:nvSpPr>
        <p:spPr>
          <a:xfrm>
            <a:off x="6112932" y="2305614"/>
            <a:ext cx="4842933" cy="2246769"/>
          </a:xfrm>
          <a:prstGeom prst="rect">
            <a:avLst/>
          </a:prstGeom>
          <a:noFill/>
        </p:spPr>
        <p:txBody>
          <a:bodyPr wrap="square" rtlCol="0">
            <a:spAutoFit/>
          </a:bodyPr>
          <a:lstStyle/>
          <a:p>
            <a:r>
              <a:rPr lang="en-US" altLang="ko-KR" sz="2800" dirty="0">
                <a:solidFill>
                  <a:schemeClr val="bg1"/>
                </a:solidFill>
              </a:rPr>
              <a:t>All center staff responsible for providing accommodations will have access to the Accommodation Plan (</a:t>
            </a:r>
            <a:r>
              <a:rPr lang="en-US" altLang="ko-KR" sz="2800" i="1" dirty="0">
                <a:solidFill>
                  <a:schemeClr val="bg1"/>
                </a:solidFill>
              </a:rPr>
              <a:t>without notes</a:t>
            </a:r>
            <a:r>
              <a:rPr lang="en-US" altLang="ko-KR" sz="2800" dirty="0">
                <a:solidFill>
                  <a:schemeClr val="bg1"/>
                </a:solidFill>
              </a:rPr>
              <a:t>) Report in CIS. </a:t>
            </a:r>
          </a:p>
        </p:txBody>
      </p:sp>
      <p:pic>
        <p:nvPicPr>
          <p:cNvPr id="4" name="Picture Placeholder 3" descr="A person sitting at a desk reading a paper&#10;&#10;Description automatically generated">
            <a:extLst>
              <a:ext uri="{FF2B5EF4-FFF2-40B4-BE49-F238E27FC236}">
                <a16:creationId xmlns:a16="http://schemas.microsoft.com/office/drawing/2014/main" id="{5EFD086D-6382-B61C-3128-C13A1106087D}"/>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2" name="Slide Number Placeholder 16">
            <a:extLst>
              <a:ext uri="{FF2B5EF4-FFF2-40B4-BE49-F238E27FC236}">
                <a16:creationId xmlns:a16="http://schemas.microsoft.com/office/drawing/2014/main" id="{280202DB-3848-D6FA-4AED-931AD9E92234}"/>
              </a:ext>
            </a:extLst>
          </p:cNvPr>
          <p:cNvSpPr>
            <a:spLocks noGrp="1"/>
          </p:cNvSpPr>
          <p:nvPr>
            <p:ph type="sldNum" sz="quarter" idx="12"/>
          </p:nvPr>
        </p:nvSpPr>
        <p:spPr>
          <a:xfrm>
            <a:off x="8610600" y="6356350"/>
            <a:ext cx="2743200" cy="365125"/>
          </a:xfrm>
        </p:spPr>
        <p:txBody>
          <a:bodyPr/>
          <a:lstStyle/>
          <a:p>
            <a:fld id="{7ACCF73B-9E9D-47DF-A257-5DE773CCC693}" type="slidenum">
              <a:rPr lang="en-US" smtClean="0"/>
              <a:t>14</a:t>
            </a:fld>
            <a:endParaRPr lang="en-US" dirty="0"/>
          </a:p>
        </p:txBody>
      </p:sp>
      <p:sp>
        <p:nvSpPr>
          <p:cNvPr id="3" name="TextBox 2">
            <a:extLst>
              <a:ext uri="{FF2B5EF4-FFF2-40B4-BE49-F238E27FC236}">
                <a16:creationId xmlns:a16="http://schemas.microsoft.com/office/drawing/2014/main" id="{27E0124D-8F41-66DA-8FB2-8115694AAC40}"/>
              </a:ext>
            </a:extLst>
          </p:cNvPr>
          <p:cNvSpPr txBox="1"/>
          <p:nvPr/>
        </p:nvSpPr>
        <p:spPr>
          <a:xfrm>
            <a:off x="5105400" y="5452488"/>
            <a:ext cx="6857999" cy="830997"/>
          </a:xfrm>
          <a:prstGeom prst="rect">
            <a:avLst/>
          </a:prstGeom>
          <a:noFill/>
        </p:spPr>
        <p:txBody>
          <a:bodyPr wrap="square" rtlCol="0">
            <a:spAutoFit/>
          </a:bodyPr>
          <a:lstStyle/>
          <a:p>
            <a:pPr algn="ctr"/>
            <a:r>
              <a:rPr lang="pt-BR" altLang="ko-KR" sz="4800" dirty="0">
                <a:solidFill>
                  <a:schemeClr val="bg1"/>
                </a:solidFill>
              </a:rPr>
              <a:t>PRH-2: 2.4, R3(e)</a:t>
            </a:r>
          </a:p>
        </p:txBody>
      </p:sp>
    </p:spTree>
    <p:extLst>
      <p:ext uri="{BB962C8B-B14F-4D97-AF65-F5344CB8AC3E}">
        <p14:creationId xmlns:p14="http://schemas.microsoft.com/office/powerpoint/2010/main" val="1064146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직사각형 14"/>
          <p:cNvSpPr/>
          <p:nvPr/>
        </p:nvSpPr>
        <p:spPr>
          <a:xfrm>
            <a:off x="6039700" y="3094892"/>
            <a:ext cx="6152300" cy="3763108"/>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10" name="직사각형 9"/>
          <p:cNvSpPr/>
          <p:nvPr/>
        </p:nvSpPr>
        <p:spPr>
          <a:xfrm>
            <a:off x="0" y="0"/>
            <a:ext cx="3165231" cy="30948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 name="직사각형 6"/>
          <p:cNvSpPr/>
          <p:nvPr/>
        </p:nvSpPr>
        <p:spPr>
          <a:xfrm>
            <a:off x="489934" y="572339"/>
            <a:ext cx="2274263" cy="1950214"/>
          </a:xfrm>
          <a:prstGeom prst="rect">
            <a:avLst/>
          </a:prstGeom>
        </p:spPr>
        <p:txBody>
          <a:bodyPr wrap="square">
            <a:spAutoFit/>
          </a:bodyPr>
          <a:lstStyle/>
          <a:p>
            <a:pPr algn="ctr">
              <a:lnSpc>
                <a:spcPct val="109000"/>
              </a:lnSpc>
              <a:spcBef>
                <a:spcPts val="600"/>
              </a:spcBef>
            </a:pPr>
            <a:r>
              <a:rPr lang="pt-BR" altLang="ko-KR" sz="3600" dirty="0">
                <a:solidFill>
                  <a:schemeClr val="bg1"/>
                </a:solidFill>
                <a:latin typeface="+mj-lt"/>
              </a:rPr>
              <a:t>Review of Key Points</a:t>
            </a:r>
          </a:p>
          <a:p>
            <a:pPr algn="ctr">
              <a:lnSpc>
                <a:spcPct val="109000"/>
              </a:lnSpc>
              <a:spcBef>
                <a:spcPts val="600"/>
              </a:spcBef>
            </a:pPr>
            <a:r>
              <a:rPr lang="pt-BR" altLang="ko-KR" sz="3600" dirty="0">
                <a:solidFill>
                  <a:schemeClr val="bg1"/>
                </a:solidFill>
                <a:latin typeface="+mj-lt"/>
              </a:rPr>
              <a:t>R3(e)</a:t>
            </a:r>
            <a:endParaRPr lang="ko-KR" altLang="en-US" sz="3600" dirty="0">
              <a:solidFill>
                <a:schemeClr val="bg1"/>
              </a:solidFill>
              <a:latin typeface="Montserrat" panose="00000500000000000000" pitchFamily="2" charset="0"/>
            </a:endParaRPr>
          </a:p>
        </p:txBody>
      </p:sp>
      <p:sp>
        <p:nvSpPr>
          <p:cNvPr id="9" name="직사각형 8"/>
          <p:cNvSpPr/>
          <p:nvPr/>
        </p:nvSpPr>
        <p:spPr>
          <a:xfrm>
            <a:off x="781437" y="4232789"/>
            <a:ext cx="4767588" cy="1478738"/>
          </a:xfrm>
          <a:prstGeom prst="rect">
            <a:avLst/>
          </a:prstGeom>
        </p:spPr>
        <p:txBody>
          <a:bodyPr wrap="square">
            <a:spAutoFit/>
          </a:bodyPr>
          <a:lstStyle/>
          <a:p>
            <a:pPr>
              <a:lnSpc>
                <a:spcPct val="109000"/>
              </a:lnSpc>
              <a:spcBef>
                <a:spcPts val="600"/>
              </a:spcBef>
            </a:pPr>
            <a:r>
              <a:rPr lang="en-US" altLang="ko-KR" sz="2800" dirty="0"/>
              <a:t>All center staff responsible for implementing student accommodation plans…</a:t>
            </a:r>
            <a:endParaRPr lang="ko-KR" altLang="en-US" sz="2800" dirty="0"/>
          </a:p>
        </p:txBody>
      </p:sp>
      <p:sp>
        <p:nvSpPr>
          <p:cNvPr id="5" name="직사각형 8">
            <a:extLst>
              <a:ext uri="{FF2B5EF4-FFF2-40B4-BE49-F238E27FC236}">
                <a16:creationId xmlns:a16="http://schemas.microsoft.com/office/drawing/2014/main" id="{1E7BE666-FA69-42E9-3A51-2FBF40B88451}"/>
              </a:ext>
            </a:extLst>
          </p:cNvPr>
          <p:cNvSpPr/>
          <p:nvPr/>
        </p:nvSpPr>
        <p:spPr>
          <a:xfrm>
            <a:off x="6732056" y="4232789"/>
            <a:ext cx="4767588" cy="1478738"/>
          </a:xfrm>
          <a:prstGeom prst="rect">
            <a:avLst/>
          </a:prstGeom>
        </p:spPr>
        <p:txBody>
          <a:bodyPr wrap="square">
            <a:spAutoFit/>
          </a:bodyPr>
          <a:lstStyle/>
          <a:p>
            <a:pPr>
              <a:lnSpc>
                <a:spcPct val="109000"/>
              </a:lnSpc>
              <a:spcBef>
                <a:spcPts val="600"/>
              </a:spcBef>
            </a:pPr>
            <a:r>
              <a:rPr lang="en-US" altLang="ko-KR" sz="2800" dirty="0">
                <a:solidFill>
                  <a:schemeClr val="bg1"/>
                </a:solidFill>
              </a:rPr>
              <a:t>…</a:t>
            </a:r>
            <a:r>
              <a:rPr lang="en-US" altLang="ko-KR" sz="2800" b="1" u="sng" dirty="0">
                <a:solidFill>
                  <a:schemeClr val="bg1"/>
                </a:solidFill>
              </a:rPr>
              <a:t>must have access</a:t>
            </a:r>
            <a:r>
              <a:rPr lang="en-US" altLang="ko-KR" sz="2800" b="1" dirty="0">
                <a:solidFill>
                  <a:schemeClr val="bg1"/>
                </a:solidFill>
              </a:rPr>
              <a:t> </a:t>
            </a:r>
            <a:r>
              <a:rPr lang="en-US" altLang="ko-KR" sz="2800" dirty="0">
                <a:solidFill>
                  <a:schemeClr val="bg1"/>
                </a:solidFill>
              </a:rPr>
              <a:t>to the Accommodation Plan (</a:t>
            </a:r>
            <a:r>
              <a:rPr lang="en-US" altLang="ko-KR" sz="2800" i="1" dirty="0">
                <a:solidFill>
                  <a:schemeClr val="bg1"/>
                </a:solidFill>
              </a:rPr>
              <a:t>without notes</a:t>
            </a:r>
            <a:r>
              <a:rPr lang="en-US" altLang="ko-KR" sz="2800" dirty="0">
                <a:solidFill>
                  <a:schemeClr val="bg1"/>
                </a:solidFill>
              </a:rPr>
              <a:t>) Report in CIS. </a:t>
            </a:r>
            <a:endParaRPr lang="ko-KR" altLang="en-US" sz="2800" dirty="0">
              <a:solidFill>
                <a:schemeClr val="bg1"/>
              </a:solidFill>
            </a:endParaRPr>
          </a:p>
        </p:txBody>
      </p:sp>
      <p:pic>
        <p:nvPicPr>
          <p:cNvPr id="6" name="Picture Placeholder 5" descr="A person sitting at a desk reading a paper&#10;&#10;Description automatically generated">
            <a:extLst>
              <a:ext uri="{FF2B5EF4-FFF2-40B4-BE49-F238E27FC236}">
                <a16:creationId xmlns:a16="http://schemas.microsoft.com/office/drawing/2014/main" id="{9C340288-F126-F4C0-B628-75666AD0FEC4}"/>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2" name="Slide Number Placeholder 16">
            <a:extLst>
              <a:ext uri="{FF2B5EF4-FFF2-40B4-BE49-F238E27FC236}">
                <a16:creationId xmlns:a16="http://schemas.microsoft.com/office/drawing/2014/main" id="{992235BF-1594-8278-E836-196D39A2BAA1}"/>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CCF73B-9E9D-47DF-A257-5DE773CCC693}" type="slidenum">
              <a:rPr lang="en-US" sz="1200" smtClean="0"/>
              <a:pPr algn="r"/>
              <a:t>15</a:t>
            </a:fld>
            <a:endParaRPr lang="en-US" sz="1200" dirty="0"/>
          </a:p>
        </p:txBody>
      </p:sp>
    </p:spTree>
    <p:extLst>
      <p:ext uri="{BB962C8B-B14F-4D97-AF65-F5344CB8AC3E}">
        <p14:creationId xmlns:p14="http://schemas.microsoft.com/office/powerpoint/2010/main" val="3344497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p:cNvSpPr/>
          <p:nvPr/>
        </p:nvSpPr>
        <p:spPr>
          <a:xfrm>
            <a:off x="4876800" y="444981"/>
            <a:ext cx="7315200" cy="59680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5525B153-E223-406D-8638-1F952ED0BC76}"/>
              </a:ext>
            </a:extLst>
          </p:cNvPr>
          <p:cNvSpPr txBox="1"/>
          <p:nvPr/>
        </p:nvSpPr>
        <p:spPr>
          <a:xfrm>
            <a:off x="6112932" y="2736501"/>
            <a:ext cx="4842933" cy="1384995"/>
          </a:xfrm>
          <a:prstGeom prst="rect">
            <a:avLst/>
          </a:prstGeom>
          <a:noFill/>
        </p:spPr>
        <p:txBody>
          <a:bodyPr wrap="square" rtlCol="0">
            <a:spAutoFit/>
          </a:bodyPr>
          <a:lstStyle/>
          <a:p>
            <a:r>
              <a:rPr lang="en-US" altLang="ko-KR" sz="2800" dirty="0">
                <a:solidFill>
                  <a:schemeClr val="bg1"/>
                </a:solidFill>
              </a:rPr>
              <a:t>Accommodation plans must not contain any medical or diagnostic information. </a:t>
            </a:r>
          </a:p>
        </p:txBody>
      </p:sp>
      <p:pic>
        <p:nvPicPr>
          <p:cNvPr id="4" name="Picture Placeholder 3" descr="A person holding a coffee cup and looking at papers&#10;&#10;Description automatically generated">
            <a:extLst>
              <a:ext uri="{FF2B5EF4-FFF2-40B4-BE49-F238E27FC236}">
                <a16:creationId xmlns:a16="http://schemas.microsoft.com/office/drawing/2014/main" id="{150870A6-2AA3-6DA4-C3A8-60E7CC3F3F7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2" name="Slide Number Placeholder 16">
            <a:extLst>
              <a:ext uri="{FF2B5EF4-FFF2-40B4-BE49-F238E27FC236}">
                <a16:creationId xmlns:a16="http://schemas.microsoft.com/office/drawing/2014/main" id="{64E91625-3010-A230-12D3-94090D6CB16F}"/>
              </a:ext>
            </a:extLst>
          </p:cNvPr>
          <p:cNvSpPr>
            <a:spLocks noGrp="1"/>
          </p:cNvSpPr>
          <p:nvPr>
            <p:ph type="sldNum" sz="quarter" idx="12"/>
          </p:nvPr>
        </p:nvSpPr>
        <p:spPr>
          <a:xfrm>
            <a:off x="8610600" y="6356350"/>
            <a:ext cx="2743200" cy="365125"/>
          </a:xfrm>
        </p:spPr>
        <p:txBody>
          <a:bodyPr/>
          <a:lstStyle/>
          <a:p>
            <a:fld id="{7ACCF73B-9E9D-47DF-A257-5DE773CCC693}" type="slidenum">
              <a:rPr lang="en-US" smtClean="0"/>
              <a:t>16</a:t>
            </a:fld>
            <a:endParaRPr lang="en-US" dirty="0"/>
          </a:p>
        </p:txBody>
      </p:sp>
      <p:sp>
        <p:nvSpPr>
          <p:cNvPr id="3" name="TextBox 2">
            <a:extLst>
              <a:ext uri="{FF2B5EF4-FFF2-40B4-BE49-F238E27FC236}">
                <a16:creationId xmlns:a16="http://schemas.microsoft.com/office/drawing/2014/main" id="{41EA067E-0551-D697-A2CE-1692F66FB821}"/>
              </a:ext>
            </a:extLst>
          </p:cNvPr>
          <p:cNvSpPr txBox="1"/>
          <p:nvPr/>
        </p:nvSpPr>
        <p:spPr>
          <a:xfrm>
            <a:off x="5105400" y="5452488"/>
            <a:ext cx="6857999" cy="830997"/>
          </a:xfrm>
          <a:prstGeom prst="rect">
            <a:avLst/>
          </a:prstGeom>
          <a:noFill/>
        </p:spPr>
        <p:txBody>
          <a:bodyPr wrap="square" rtlCol="0">
            <a:spAutoFit/>
          </a:bodyPr>
          <a:lstStyle/>
          <a:p>
            <a:pPr algn="ctr"/>
            <a:r>
              <a:rPr lang="pt-BR" altLang="ko-KR" sz="4800" dirty="0">
                <a:solidFill>
                  <a:schemeClr val="bg1"/>
                </a:solidFill>
              </a:rPr>
              <a:t>PRH-2: 2.4, R3(f)</a:t>
            </a:r>
          </a:p>
        </p:txBody>
      </p:sp>
    </p:spTree>
    <p:extLst>
      <p:ext uri="{BB962C8B-B14F-4D97-AF65-F5344CB8AC3E}">
        <p14:creationId xmlns:p14="http://schemas.microsoft.com/office/powerpoint/2010/main" val="2654042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직사각형 14"/>
          <p:cNvSpPr/>
          <p:nvPr/>
        </p:nvSpPr>
        <p:spPr>
          <a:xfrm>
            <a:off x="6039700" y="3094892"/>
            <a:ext cx="6152300" cy="3763108"/>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10" name="직사각형 9"/>
          <p:cNvSpPr/>
          <p:nvPr/>
        </p:nvSpPr>
        <p:spPr>
          <a:xfrm>
            <a:off x="0" y="0"/>
            <a:ext cx="3165231" cy="30948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 name="직사각형 6"/>
          <p:cNvSpPr/>
          <p:nvPr/>
        </p:nvSpPr>
        <p:spPr>
          <a:xfrm>
            <a:off x="445484" y="572339"/>
            <a:ext cx="2274263" cy="1950214"/>
          </a:xfrm>
          <a:prstGeom prst="rect">
            <a:avLst/>
          </a:prstGeom>
        </p:spPr>
        <p:txBody>
          <a:bodyPr wrap="square">
            <a:spAutoFit/>
          </a:bodyPr>
          <a:lstStyle/>
          <a:p>
            <a:pPr algn="ctr">
              <a:lnSpc>
                <a:spcPct val="109000"/>
              </a:lnSpc>
              <a:spcBef>
                <a:spcPts val="600"/>
              </a:spcBef>
            </a:pPr>
            <a:r>
              <a:rPr lang="pt-BR" altLang="ko-KR" sz="3600" dirty="0">
                <a:solidFill>
                  <a:schemeClr val="bg1"/>
                </a:solidFill>
                <a:latin typeface="+mj-lt"/>
              </a:rPr>
              <a:t>Review of Key Points</a:t>
            </a:r>
          </a:p>
          <a:p>
            <a:pPr algn="ctr">
              <a:lnSpc>
                <a:spcPct val="109000"/>
              </a:lnSpc>
              <a:spcBef>
                <a:spcPts val="600"/>
              </a:spcBef>
            </a:pPr>
            <a:r>
              <a:rPr lang="pt-BR" altLang="ko-KR" sz="3600" dirty="0">
                <a:solidFill>
                  <a:schemeClr val="bg1"/>
                </a:solidFill>
                <a:latin typeface="+mj-lt"/>
              </a:rPr>
              <a:t>R3(f)</a:t>
            </a:r>
            <a:endParaRPr lang="ko-KR" altLang="en-US" sz="3600" dirty="0">
              <a:solidFill>
                <a:schemeClr val="bg1"/>
              </a:solidFill>
              <a:latin typeface="Montserrat" panose="00000500000000000000" pitchFamily="2" charset="0"/>
            </a:endParaRPr>
          </a:p>
        </p:txBody>
      </p:sp>
      <p:sp>
        <p:nvSpPr>
          <p:cNvPr id="9" name="직사각형 8"/>
          <p:cNvSpPr/>
          <p:nvPr/>
        </p:nvSpPr>
        <p:spPr>
          <a:xfrm>
            <a:off x="925934" y="4432780"/>
            <a:ext cx="4767588" cy="539378"/>
          </a:xfrm>
          <a:prstGeom prst="rect">
            <a:avLst/>
          </a:prstGeom>
        </p:spPr>
        <p:txBody>
          <a:bodyPr wrap="square">
            <a:spAutoFit/>
          </a:bodyPr>
          <a:lstStyle/>
          <a:p>
            <a:pPr>
              <a:lnSpc>
                <a:spcPct val="109000"/>
              </a:lnSpc>
              <a:spcBef>
                <a:spcPts val="600"/>
              </a:spcBef>
            </a:pPr>
            <a:r>
              <a:rPr lang="en-US" altLang="ko-KR" sz="2800" dirty="0"/>
              <a:t>Accommodation plans…</a:t>
            </a:r>
            <a:endParaRPr lang="ko-KR" altLang="en-US" sz="2800" dirty="0"/>
          </a:p>
        </p:txBody>
      </p:sp>
      <p:sp>
        <p:nvSpPr>
          <p:cNvPr id="5" name="직사각형 8">
            <a:extLst>
              <a:ext uri="{FF2B5EF4-FFF2-40B4-BE49-F238E27FC236}">
                <a16:creationId xmlns:a16="http://schemas.microsoft.com/office/drawing/2014/main" id="{1E7BE666-FA69-42E9-3A51-2FBF40B88451}"/>
              </a:ext>
            </a:extLst>
          </p:cNvPr>
          <p:cNvSpPr/>
          <p:nvPr/>
        </p:nvSpPr>
        <p:spPr>
          <a:xfrm>
            <a:off x="6732056" y="3728259"/>
            <a:ext cx="4767588" cy="1948419"/>
          </a:xfrm>
          <a:prstGeom prst="rect">
            <a:avLst/>
          </a:prstGeom>
        </p:spPr>
        <p:txBody>
          <a:bodyPr wrap="square">
            <a:spAutoFit/>
          </a:bodyPr>
          <a:lstStyle/>
          <a:p>
            <a:pPr>
              <a:lnSpc>
                <a:spcPct val="109000"/>
              </a:lnSpc>
              <a:spcBef>
                <a:spcPts val="600"/>
              </a:spcBef>
            </a:pPr>
            <a:r>
              <a:rPr lang="en-US" altLang="ko-KR" sz="2800" dirty="0">
                <a:solidFill>
                  <a:schemeClr val="bg1"/>
                </a:solidFill>
              </a:rPr>
              <a:t>…</a:t>
            </a:r>
            <a:r>
              <a:rPr lang="en-US" altLang="ko-KR" sz="2800" b="1" u="sng" dirty="0">
                <a:solidFill>
                  <a:schemeClr val="bg1"/>
                </a:solidFill>
              </a:rPr>
              <a:t>must not contain</a:t>
            </a:r>
            <a:r>
              <a:rPr lang="en-US" altLang="ko-KR" sz="2800" b="1" dirty="0">
                <a:solidFill>
                  <a:schemeClr val="bg1"/>
                </a:solidFill>
              </a:rPr>
              <a:t> </a:t>
            </a:r>
            <a:r>
              <a:rPr lang="en-US" altLang="ko-KR" sz="2800" dirty="0">
                <a:solidFill>
                  <a:schemeClr val="bg1"/>
                </a:solidFill>
              </a:rPr>
              <a:t>any medical or diagnostic information including references to IEPs, 504 plans, etc. </a:t>
            </a:r>
            <a:endParaRPr lang="ko-KR" altLang="en-US" sz="2800" dirty="0">
              <a:solidFill>
                <a:schemeClr val="bg1"/>
              </a:solidFill>
            </a:endParaRPr>
          </a:p>
        </p:txBody>
      </p:sp>
      <p:pic>
        <p:nvPicPr>
          <p:cNvPr id="6" name="Picture Placeholder 5" descr="A person holding a coffee cup and looking at papers&#10;&#10;Description automatically generated">
            <a:extLst>
              <a:ext uri="{FF2B5EF4-FFF2-40B4-BE49-F238E27FC236}">
                <a16:creationId xmlns:a16="http://schemas.microsoft.com/office/drawing/2014/main" id="{75A5E2F2-4F8D-D7E2-AF83-2F1744FBAEA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4279" b="24279"/>
          <a:stretch>
            <a:fillRect/>
          </a:stretch>
        </p:blipFill>
        <p:spPr/>
      </p:pic>
      <p:sp>
        <p:nvSpPr>
          <p:cNvPr id="2" name="Slide Number Placeholder 16">
            <a:extLst>
              <a:ext uri="{FF2B5EF4-FFF2-40B4-BE49-F238E27FC236}">
                <a16:creationId xmlns:a16="http://schemas.microsoft.com/office/drawing/2014/main" id="{A5A84385-B5C4-A4E6-6570-C90753B62579}"/>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CCF73B-9E9D-47DF-A257-5DE773CCC693}" type="slidenum">
              <a:rPr lang="en-US" sz="1200" smtClean="0"/>
              <a:pPr algn="r"/>
              <a:t>17</a:t>
            </a:fld>
            <a:endParaRPr lang="en-US" sz="1200" dirty="0"/>
          </a:p>
        </p:txBody>
      </p:sp>
    </p:spTree>
    <p:extLst>
      <p:ext uri="{BB962C8B-B14F-4D97-AF65-F5344CB8AC3E}">
        <p14:creationId xmlns:p14="http://schemas.microsoft.com/office/powerpoint/2010/main" val="1732068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71094" y="1076366"/>
            <a:ext cx="10595810" cy="830997"/>
          </a:xfrm>
          <a:prstGeom prst="rect">
            <a:avLst/>
          </a:prstGeom>
          <a:noFill/>
        </p:spPr>
        <p:txBody>
          <a:bodyPr wrap="square" rtlCol="0">
            <a:spAutoFit/>
          </a:bodyPr>
          <a:lstStyle/>
          <a:p>
            <a:pPr algn="ctr"/>
            <a:r>
              <a:rPr lang="en-US" altLang="ko-KR" sz="4800" dirty="0">
                <a:solidFill>
                  <a:schemeClr val="bg1"/>
                </a:solidFill>
                <a:latin typeface="+mj-lt"/>
                <a:cs typeface="Calibri" panose="020F0502020204030204" pitchFamily="34" charset="0"/>
              </a:rPr>
              <a:t>Conducting a Self-Audit of Staff Access</a:t>
            </a:r>
            <a:endParaRPr lang="ko-KR" altLang="en-US" sz="4800" dirty="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18</a:t>
            </a:fld>
            <a:endParaRPr lang="en-US" sz="1200">
              <a:latin typeface="Arial" panose="020B0604020202020204" pitchFamily="34" charset="0"/>
              <a:cs typeface="Arial" panose="020B0604020202020204" pitchFamily="34" charset="0"/>
            </a:endParaRPr>
          </a:p>
        </p:txBody>
      </p:sp>
      <p:pic>
        <p:nvPicPr>
          <p:cNvPr id="9" name="Picture Placeholder 8" descr="A person looking at a magnifying glass&#10;&#10;Description automatically generated">
            <a:extLst>
              <a:ext uri="{FF2B5EF4-FFF2-40B4-BE49-F238E27FC236}">
                <a16:creationId xmlns:a16="http://schemas.microsoft.com/office/drawing/2014/main" id="{E0CDEC4E-6EF3-C997-F7A3-0910489B043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26088" b="26088"/>
          <a:stretch>
            <a:fillRect/>
          </a:stretch>
        </p:blipFill>
        <p:spPr>
          <a:xfrm>
            <a:off x="0" y="3078163"/>
            <a:ext cx="12192000" cy="3779837"/>
          </a:xfrm>
          <a:prstGeom prst="rect">
            <a:avLst/>
          </a:prstGeom>
        </p:spPr>
      </p:pic>
      <p:sp>
        <p:nvSpPr>
          <p:cNvPr id="3" name="Slide Number Placeholder 5">
            <a:extLst>
              <a:ext uri="{FF2B5EF4-FFF2-40B4-BE49-F238E27FC236}">
                <a16:creationId xmlns:a16="http://schemas.microsoft.com/office/drawing/2014/main" id="{DD24BDBD-5D48-3DB6-CE69-BCBD4F9C3119}"/>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18</a:t>
            </a:fld>
            <a:endParaRPr lang="en-US" sz="12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7311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26EA75-6C8F-4280-9859-01BE6ABBD092}"/>
              </a:ext>
            </a:extLst>
          </p:cNvPr>
          <p:cNvSpPr txBox="1"/>
          <p:nvPr/>
        </p:nvSpPr>
        <p:spPr>
          <a:xfrm>
            <a:off x="212725" y="136525"/>
            <a:ext cx="11766550" cy="1446550"/>
          </a:xfrm>
          <a:prstGeom prst="rect">
            <a:avLst/>
          </a:prstGeom>
          <a:noFill/>
        </p:spPr>
        <p:txBody>
          <a:bodyPr wrap="square" rtlCol="0">
            <a:spAutoFit/>
          </a:bodyPr>
          <a:lstStyle/>
          <a:p>
            <a:pPr algn="ctr"/>
            <a:r>
              <a:rPr lang="en-US" sz="4400" dirty="0">
                <a:latin typeface="+mj-lt"/>
              </a:rPr>
              <a:t>Staff Access to Disability Data and </a:t>
            </a:r>
          </a:p>
          <a:p>
            <a:pPr algn="ctr"/>
            <a:r>
              <a:rPr lang="en-US" sz="4400" dirty="0">
                <a:latin typeface="+mj-lt"/>
              </a:rPr>
              <a:t>Accommodation Plans</a:t>
            </a:r>
            <a:endParaRPr lang="pt-BR" altLang="ko-KR" sz="4400" spc="-150" dirty="0">
              <a:latin typeface="+mj-lt"/>
            </a:endParaRPr>
          </a:p>
        </p:txBody>
      </p:sp>
      <p:sp>
        <p:nvSpPr>
          <p:cNvPr id="9" name="TextBox 8">
            <a:extLst>
              <a:ext uri="{FF2B5EF4-FFF2-40B4-BE49-F238E27FC236}">
                <a16:creationId xmlns:a16="http://schemas.microsoft.com/office/drawing/2014/main" id="{44C4DD5F-BD0E-41A8-A0F6-0CAE27C035E9}"/>
              </a:ext>
            </a:extLst>
          </p:cNvPr>
          <p:cNvSpPr txBox="1"/>
          <p:nvPr/>
        </p:nvSpPr>
        <p:spPr>
          <a:xfrm>
            <a:off x="656153" y="1537876"/>
            <a:ext cx="4119192" cy="4409669"/>
          </a:xfrm>
          <a:prstGeom prst="rect">
            <a:avLst/>
          </a:prstGeom>
          <a:noFill/>
        </p:spPr>
        <p:txBody>
          <a:bodyPr wrap="square" rtlCol="0">
            <a:spAutoFit/>
          </a:bodyPr>
          <a:lstStyle/>
          <a:p>
            <a:pPr marL="342900" indent="-342900">
              <a:lnSpc>
                <a:spcPct val="109000"/>
              </a:lnSpc>
              <a:spcBef>
                <a:spcPts val="600"/>
              </a:spcBef>
              <a:spcAft>
                <a:spcPts val="600"/>
              </a:spcAft>
              <a:buClr>
                <a:schemeClr val="tx1"/>
              </a:buClr>
              <a:buFont typeface="Wingdings" panose="05000000000000000000" pitchFamily="2" charset="2"/>
              <a:buChar char="§"/>
            </a:pPr>
            <a:r>
              <a:rPr lang="en-US" altLang="ko-KR" sz="2000" dirty="0">
                <a:solidFill>
                  <a:schemeClr val="tx1">
                    <a:lumMod val="95000"/>
                    <a:lumOff val="5000"/>
                  </a:schemeClr>
                </a:solidFill>
              </a:rPr>
              <a:t>Is access to the Disability Data Entry Screen, Disability Data Report in CIS </a:t>
            </a:r>
            <a:r>
              <a:rPr lang="en-US" altLang="ko-KR" sz="2000" b="1" dirty="0">
                <a:solidFill>
                  <a:schemeClr val="accent6"/>
                </a:solidFill>
              </a:rPr>
              <a:t>limited to only DCs</a:t>
            </a:r>
            <a:r>
              <a:rPr lang="en-US" altLang="ko-KR" sz="2000" dirty="0">
                <a:solidFill>
                  <a:schemeClr val="tx1">
                    <a:lumMod val="95000"/>
                    <a:lumOff val="5000"/>
                  </a:schemeClr>
                </a:solidFill>
              </a:rPr>
              <a:t>?</a:t>
            </a:r>
          </a:p>
          <a:p>
            <a:pPr marL="342900" indent="-342900">
              <a:lnSpc>
                <a:spcPct val="109000"/>
              </a:lnSpc>
              <a:spcBef>
                <a:spcPts val="600"/>
              </a:spcBef>
              <a:spcAft>
                <a:spcPts val="600"/>
              </a:spcAft>
              <a:buClr>
                <a:schemeClr val="tx1"/>
              </a:buClr>
              <a:buFont typeface="Wingdings" panose="05000000000000000000" pitchFamily="2" charset="2"/>
              <a:buChar char="§"/>
            </a:pPr>
            <a:r>
              <a:rPr lang="en-US" altLang="ko-KR" sz="2000" dirty="0">
                <a:solidFill>
                  <a:schemeClr val="tx1">
                    <a:lumMod val="95000"/>
                    <a:lumOff val="5000"/>
                  </a:schemeClr>
                </a:solidFill>
              </a:rPr>
              <a:t>Is access to the Accommodation Plan Entry Screen and the Accommodation Plan with Notes Report in CIS </a:t>
            </a:r>
            <a:r>
              <a:rPr lang="en-US" altLang="ko-KR" sz="2000" b="1" dirty="0">
                <a:solidFill>
                  <a:schemeClr val="accent6"/>
                </a:solidFill>
              </a:rPr>
              <a:t>limited to only DCs or designee</a:t>
            </a:r>
            <a:r>
              <a:rPr lang="en-US" altLang="ko-KR" sz="2000" dirty="0">
                <a:solidFill>
                  <a:schemeClr val="tx1">
                    <a:lumMod val="95000"/>
                    <a:lumOff val="5000"/>
                  </a:schemeClr>
                </a:solidFill>
              </a:rPr>
              <a:t>?</a:t>
            </a:r>
          </a:p>
          <a:p>
            <a:pPr marL="342900" indent="-342900">
              <a:lnSpc>
                <a:spcPct val="109000"/>
              </a:lnSpc>
              <a:spcBef>
                <a:spcPts val="600"/>
              </a:spcBef>
              <a:spcAft>
                <a:spcPts val="600"/>
              </a:spcAft>
              <a:buClr>
                <a:schemeClr val="tx1"/>
              </a:buClr>
              <a:buFont typeface="Wingdings" panose="05000000000000000000" pitchFamily="2" charset="2"/>
              <a:buChar char="§"/>
            </a:pPr>
            <a:r>
              <a:rPr lang="en-US" altLang="ko-KR" sz="2000" dirty="0">
                <a:solidFill>
                  <a:schemeClr val="tx1">
                    <a:lumMod val="95000"/>
                    <a:lumOff val="5000"/>
                  </a:schemeClr>
                </a:solidFill>
              </a:rPr>
              <a:t>Do </a:t>
            </a:r>
            <a:r>
              <a:rPr lang="en-US" altLang="ko-KR" sz="2000" b="1" dirty="0">
                <a:solidFill>
                  <a:schemeClr val="accent6"/>
                </a:solidFill>
              </a:rPr>
              <a:t>all center staff </a:t>
            </a:r>
            <a:r>
              <a:rPr lang="en-US" altLang="ko-KR" sz="2000" dirty="0">
                <a:solidFill>
                  <a:schemeClr val="tx1">
                    <a:lumMod val="95000"/>
                    <a:lumOff val="5000"/>
                  </a:schemeClr>
                </a:solidFill>
              </a:rPr>
              <a:t>responsible for providing accommodations have access to the </a:t>
            </a:r>
            <a:r>
              <a:rPr lang="en-US" altLang="ko-KR" sz="2000" b="1" dirty="0">
                <a:solidFill>
                  <a:schemeClr val="accent6"/>
                </a:solidFill>
              </a:rPr>
              <a:t>Accommodation Plan Report</a:t>
            </a:r>
            <a:r>
              <a:rPr lang="en-US" altLang="ko-KR" sz="2000" dirty="0">
                <a:solidFill>
                  <a:schemeClr val="accent6"/>
                </a:solidFill>
              </a:rPr>
              <a:t> </a:t>
            </a:r>
            <a:r>
              <a:rPr lang="en-US" altLang="ko-KR" sz="2000" dirty="0">
                <a:solidFill>
                  <a:schemeClr val="tx1">
                    <a:lumMod val="95000"/>
                    <a:lumOff val="5000"/>
                  </a:schemeClr>
                </a:solidFill>
              </a:rPr>
              <a:t>in CIS?</a:t>
            </a:r>
          </a:p>
        </p:txBody>
      </p:sp>
      <p:pic>
        <p:nvPicPr>
          <p:cNvPr id="4" name="Picture 3">
            <a:extLst>
              <a:ext uri="{FF2B5EF4-FFF2-40B4-BE49-F238E27FC236}">
                <a16:creationId xmlns:a16="http://schemas.microsoft.com/office/drawing/2014/main" id="{22F71B47-ED83-880B-D8DA-5A1D208AFF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75345" y="1537876"/>
            <a:ext cx="6667568" cy="4910529"/>
          </a:xfrm>
          <a:prstGeom prst="rect">
            <a:avLst/>
          </a:prstGeom>
        </p:spPr>
      </p:pic>
      <p:sp>
        <p:nvSpPr>
          <p:cNvPr id="5" name="Slide Number Placeholder 16">
            <a:extLst>
              <a:ext uri="{FF2B5EF4-FFF2-40B4-BE49-F238E27FC236}">
                <a16:creationId xmlns:a16="http://schemas.microsoft.com/office/drawing/2014/main" id="{DABBD07A-1F90-D185-B00B-F15315896FCB}"/>
              </a:ext>
            </a:extLst>
          </p:cNvPr>
          <p:cNvSpPr>
            <a:spLocks noGrp="1"/>
          </p:cNvSpPr>
          <p:nvPr>
            <p:ph type="sldNum" sz="quarter" idx="12"/>
          </p:nvPr>
        </p:nvSpPr>
        <p:spPr>
          <a:xfrm>
            <a:off x="8610600" y="6356350"/>
            <a:ext cx="2743200" cy="365125"/>
          </a:xfrm>
        </p:spPr>
        <p:txBody>
          <a:bodyPr/>
          <a:lstStyle/>
          <a:p>
            <a:fld id="{7ACCF73B-9E9D-47DF-A257-5DE773CCC693}" type="slidenum">
              <a:rPr lang="en-US" smtClean="0"/>
              <a:t>19</a:t>
            </a:fld>
            <a:endParaRPr lang="en-US" dirty="0"/>
          </a:p>
        </p:txBody>
      </p:sp>
    </p:spTree>
    <p:extLst>
      <p:ext uri="{BB962C8B-B14F-4D97-AF65-F5344CB8AC3E}">
        <p14:creationId xmlns:p14="http://schemas.microsoft.com/office/powerpoint/2010/main" val="261149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Rounded Corners 70">
            <a:extLst>
              <a:ext uri="{FF2B5EF4-FFF2-40B4-BE49-F238E27FC236}">
                <a16:creationId xmlns:a16="http://schemas.microsoft.com/office/drawing/2014/main" id="{52AC372A-EE68-4752-A842-DA7104F09D4F}"/>
              </a:ext>
            </a:extLst>
          </p:cNvPr>
          <p:cNvSpPr/>
          <p:nvPr/>
        </p:nvSpPr>
        <p:spPr>
          <a:xfrm>
            <a:off x="6588499" y="1448881"/>
            <a:ext cx="3559102" cy="2361630"/>
          </a:xfrm>
          <a:prstGeom prst="roundRect">
            <a:avLst>
              <a:gd name="adj" fmla="val 717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Rounded Corners 81">
            <a:extLst>
              <a:ext uri="{FF2B5EF4-FFF2-40B4-BE49-F238E27FC236}">
                <a16:creationId xmlns:a16="http://schemas.microsoft.com/office/drawing/2014/main" id="{EA68A33B-81A1-4139-8760-A1A22C70A31E}"/>
              </a:ext>
            </a:extLst>
          </p:cNvPr>
          <p:cNvSpPr/>
          <p:nvPr/>
        </p:nvSpPr>
        <p:spPr>
          <a:xfrm>
            <a:off x="2175420" y="1448881"/>
            <a:ext cx="3606514" cy="2361630"/>
          </a:xfrm>
          <a:prstGeom prst="roundRect">
            <a:avLst>
              <a:gd name="adj" fmla="val 7175"/>
            </a:avLst>
          </a:prstGeom>
          <a:solidFill>
            <a:srgbClr val="768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BF654C6-61BB-4672-8B4C-0B94B02B7155}"/>
              </a:ext>
            </a:extLst>
          </p:cNvPr>
          <p:cNvSpPr txBox="1"/>
          <p:nvPr/>
        </p:nvSpPr>
        <p:spPr>
          <a:xfrm>
            <a:off x="813027" y="547161"/>
            <a:ext cx="9054873" cy="830997"/>
          </a:xfrm>
          <a:prstGeom prst="rect">
            <a:avLst/>
          </a:prstGeom>
          <a:noFill/>
        </p:spPr>
        <p:txBody>
          <a:bodyPr wrap="square" rtlCol="0">
            <a:spAutoFit/>
          </a:bodyPr>
          <a:lstStyle/>
          <a:p>
            <a:r>
              <a:rPr lang="en-US" sz="4800" dirty="0">
                <a:latin typeface="+mj-lt"/>
                <a:cs typeface="Arial" panose="020B0604020202020204" pitchFamily="34" charset="0"/>
              </a:rPr>
              <a:t>Objectives</a:t>
            </a:r>
          </a:p>
        </p:txBody>
      </p:sp>
      <p:grpSp>
        <p:nvGrpSpPr>
          <p:cNvPr id="72" name="Group 71">
            <a:extLst>
              <a:ext uri="{FF2B5EF4-FFF2-40B4-BE49-F238E27FC236}">
                <a16:creationId xmlns:a16="http://schemas.microsoft.com/office/drawing/2014/main" id="{A0DD8A48-F03E-419C-AC11-D7C7A349A430}"/>
              </a:ext>
            </a:extLst>
          </p:cNvPr>
          <p:cNvGrpSpPr/>
          <p:nvPr/>
        </p:nvGrpSpPr>
        <p:grpSpPr>
          <a:xfrm>
            <a:off x="2505578" y="1631664"/>
            <a:ext cx="2791249" cy="1806945"/>
            <a:chOff x="1627008" y="4683699"/>
            <a:chExt cx="2325423" cy="1806945"/>
          </a:xfrm>
        </p:grpSpPr>
        <p:sp>
          <p:nvSpPr>
            <p:cNvPr id="20" name="TextBox 19">
              <a:extLst>
                <a:ext uri="{FF2B5EF4-FFF2-40B4-BE49-F238E27FC236}">
                  <a16:creationId xmlns:a16="http://schemas.microsoft.com/office/drawing/2014/main" id="{69BAF4C4-CB8F-4134-81E2-CB67E1116C65}"/>
                </a:ext>
              </a:extLst>
            </p:cNvPr>
            <p:cNvSpPr txBox="1"/>
            <p:nvPr/>
          </p:nvSpPr>
          <p:spPr>
            <a:xfrm>
              <a:off x="1627008" y="5013316"/>
              <a:ext cx="2325423" cy="1477328"/>
            </a:xfrm>
            <a:prstGeom prst="rect">
              <a:avLst/>
            </a:prstGeom>
            <a:noFill/>
          </p:spPr>
          <p:txBody>
            <a:bodyPr wrap="square" rtlCol="0" anchor="t">
              <a:spAutoFit/>
            </a:bodyPr>
            <a:lstStyle/>
            <a:p>
              <a:pPr algn="ctr"/>
              <a:r>
                <a:rPr lang="en-US" dirty="0">
                  <a:solidFill>
                    <a:schemeClr val="bg1"/>
                  </a:solidFill>
                  <a:latin typeface="Calibri" panose="020F0502020204030204" pitchFamily="34" charset="0"/>
                  <a:ea typeface="Open Sans" panose="020B0606030504020204" pitchFamily="34" charset="0"/>
                  <a:cs typeface="Open Sans" panose="020B0606030504020204" pitchFamily="34" charset="0"/>
                </a:rPr>
                <a:t>List the timelines for entering disability data, accommodation plans, and accommodation plan notes in CIS. </a:t>
              </a:r>
            </a:p>
          </p:txBody>
        </p:sp>
        <p:sp>
          <p:nvSpPr>
            <p:cNvPr id="21" name="TextBox 20">
              <a:extLst>
                <a:ext uri="{FF2B5EF4-FFF2-40B4-BE49-F238E27FC236}">
                  <a16:creationId xmlns:a16="http://schemas.microsoft.com/office/drawing/2014/main" id="{D52C2914-F594-4AD5-9CA9-3C8C14A6D20D}"/>
                </a:ext>
              </a:extLst>
            </p:cNvPr>
            <p:cNvSpPr txBox="1"/>
            <p:nvPr/>
          </p:nvSpPr>
          <p:spPr>
            <a:xfrm>
              <a:off x="1627008" y="4683699"/>
              <a:ext cx="2325422" cy="400110"/>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Open Sans" panose="020B0606030504020204" pitchFamily="34" charset="0"/>
                  <a:cs typeface="Open Sans" panose="020B0606030504020204" pitchFamily="34" charset="0"/>
                </a:rPr>
                <a:t>Timelines</a:t>
              </a:r>
            </a:p>
          </p:txBody>
        </p:sp>
      </p:grpSp>
      <p:grpSp>
        <p:nvGrpSpPr>
          <p:cNvPr id="16" name="Group 15">
            <a:extLst>
              <a:ext uri="{FF2B5EF4-FFF2-40B4-BE49-F238E27FC236}">
                <a16:creationId xmlns:a16="http://schemas.microsoft.com/office/drawing/2014/main" id="{908D447A-7166-A259-918C-25822DBEAAF2}"/>
              </a:ext>
            </a:extLst>
          </p:cNvPr>
          <p:cNvGrpSpPr/>
          <p:nvPr/>
        </p:nvGrpSpPr>
        <p:grpSpPr>
          <a:xfrm>
            <a:off x="6984551" y="1631664"/>
            <a:ext cx="2791249" cy="2083943"/>
            <a:chOff x="1691827" y="4521893"/>
            <a:chExt cx="2325423" cy="2083943"/>
          </a:xfrm>
        </p:grpSpPr>
        <p:sp>
          <p:nvSpPr>
            <p:cNvPr id="17" name="TextBox 16">
              <a:extLst>
                <a:ext uri="{FF2B5EF4-FFF2-40B4-BE49-F238E27FC236}">
                  <a16:creationId xmlns:a16="http://schemas.microsoft.com/office/drawing/2014/main" id="{29A0E413-7B29-3963-CC23-969C95E8B355}"/>
                </a:ext>
              </a:extLst>
            </p:cNvPr>
            <p:cNvSpPr txBox="1"/>
            <p:nvPr/>
          </p:nvSpPr>
          <p:spPr>
            <a:xfrm>
              <a:off x="1691827" y="4851510"/>
              <a:ext cx="2325423" cy="1754326"/>
            </a:xfrm>
            <a:prstGeom prst="rect">
              <a:avLst/>
            </a:prstGeom>
            <a:noFill/>
          </p:spPr>
          <p:txBody>
            <a:bodyPr wrap="square" rtlCol="0" anchor="t">
              <a:spAutoFit/>
            </a:bodyPr>
            <a:lstStyle/>
            <a:p>
              <a:pPr algn="ctr"/>
              <a:r>
                <a:rPr lang="en-US" dirty="0">
                  <a:solidFill>
                    <a:schemeClr val="bg1"/>
                  </a:solidFill>
                  <a:latin typeface="Calibri" panose="020F0502020204030204" pitchFamily="34" charset="0"/>
                  <a:ea typeface="Open Sans" panose="020B0606030504020204" pitchFamily="34" charset="0"/>
                  <a:cs typeface="Open Sans" panose="020B0606030504020204" pitchFamily="34" charset="0"/>
                </a:rPr>
                <a:t>Identify which staff may have access (within CIS) to disability data, accommodation plans, and accommodation plans with notes screens and reports.</a:t>
              </a:r>
            </a:p>
          </p:txBody>
        </p:sp>
        <p:sp>
          <p:nvSpPr>
            <p:cNvPr id="19" name="TextBox 18">
              <a:extLst>
                <a:ext uri="{FF2B5EF4-FFF2-40B4-BE49-F238E27FC236}">
                  <a16:creationId xmlns:a16="http://schemas.microsoft.com/office/drawing/2014/main" id="{33C36DA4-0BD4-E05A-6ABC-433C93B27BC0}"/>
                </a:ext>
              </a:extLst>
            </p:cNvPr>
            <p:cNvSpPr txBox="1"/>
            <p:nvPr/>
          </p:nvSpPr>
          <p:spPr>
            <a:xfrm>
              <a:off x="1691828" y="4521893"/>
              <a:ext cx="2325422" cy="400110"/>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Open Sans" panose="020B0606030504020204" pitchFamily="34" charset="0"/>
                  <a:cs typeface="Open Sans" panose="020B0606030504020204" pitchFamily="34" charset="0"/>
                </a:rPr>
                <a:t>CIS Access</a:t>
              </a:r>
            </a:p>
          </p:txBody>
        </p:sp>
      </p:grpSp>
      <p:grpSp>
        <p:nvGrpSpPr>
          <p:cNvPr id="5" name="Group 4">
            <a:extLst>
              <a:ext uri="{FF2B5EF4-FFF2-40B4-BE49-F238E27FC236}">
                <a16:creationId xmlns:a16="http://schemas.microsoft.com/office/drawing/2014/main" id="{FC0CD090-D8B5-CFC6-7FF4-F8800D915131}"/>
              </a:ext>
            </a:extLst>
          </p:cNvPr>
          <p:cNvGrpSpPr/>
          <p:nvPr/>
        </p:nvGrpSpPr>
        <p:grpSpPr>
          <a:xfrm>
            <a:off x="2175420" y="3976259"/>
            <a:ext cx="3605995" cy="2361630"/>
            <a:chOff x="2191554" y="3828971"/>
            <a:chExt cx="3605995" cy="2361630"/>
          </a:xfrm>
          <a:solidFill>
            <a:schemeClr val="accent6"/>
          </a:solidFill>
        </p:grpSpPr>
        <p:sp>
          <p:nvSpPr>
            <p:cNvPr id="12" name="Rectangle: Rounded Corners 11">
              <a:extLst>
                <a:ext uri="{FF2B5EF4-FFF2-40B4-BE49-F238E27FC236}">
                  <a16:creationId xmlns:a16="http://schemas.microsoft.com/office/drawing/2014/main" id="{42322CD4-18F6-6B11-4136-6370A848F3DA}"/>
                </a:ext>
              </a:extLst>
            </p:cNvPr>
            <p:cNvSpPr/>
            <p:nvPr/>
          </p:nvSpPr>
          <p:spPr>
            <a:xfrm>
              <a:off x="2191554" y="3828971"/>
              <a:ext cx="3605995" cy="2361630"/>
            </a:xfrm>
            <a:prstGeom prst="roundRect">
              <a:avLst>
                <a:gd name="adj" fmla="val 717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19AC007-1FC3-5B20-9FE3-237DA0BE7031}"/>
                </a:ext>
              </a:extLst>
            </p:cNvPr>
            <p:cNvSpPr txBox="1"/>
            <p:nvPr/>
          </p:nvSpPr>
          <p:spPr>
            <a:xfrm>
              <a:off x="2342886" y="4270596"/>
              <a:ext cx="3252529" cy="1754326"/>
            </a:xfrm>
            <a:prstGeom prst="rect">
              <a:avLst/>
            </a:prstGeom>
            <a:grpFill/>
          </p:spPr>
          <p:txBody>
            <a:bodyPr wrap="square" lIns="91440" tIns="45720" rIns="91440" bIns="45720" rtlCol="0" anchor="t">
              <a:spAutoFit/>
            </a:bodyPr>
            <a:lstStyle/>
            <a:p>
              <a:pPr algn="ctr"/>
              <a:r>
                <a:rPr lang="en-US" dirty="0">
                  <a:solidFill>
                    <a:schemeClr val="bg1"/>
                  </a:solidFill>
                  <a:latin typeface="Calibri"/>
                  <a:ea typeface="Open Sans"/>
                  <a:cs typeface="Open Sans"/>
                </a:rPr>
                <a:t>Articulate 3 basic considerations when determining if documentation is sufficient to support the disability status and/or relevant agreed upon disability accommodations.</a:t>
              </a:r>
            </a:p>
          </p:txBody>
        </p:sp>
        <p:sp>
          <p:nvSpPr>
            <p:cNvPr id="35" name="TextBox 34">
              <a:extLst>
                <a:ext uri="{FF2B5EF4-FFF2-40B4-BE49-F238E27FC236}">
                  <a16:creationId xmlns:a16="http://schemas.microsoft.com/office/drawing/2014/main" id="{1731ECC9-5E37-DA6B-DF11-B70C63E5762B}"/>
                </a:ext>
              </a:extLst>
            </p:cNvPr>
            <p:cNvSpPr txBox="1"/>
            <p:nvPr/>
          </p:nvSpPr>
          <p:spPr>
            <a:xfrm>
              <a:off x="2322771" y="3940979"/>
              <a:ext cx="3106489" cy="400110"/>
            </a:xfrm>
            <a:prstGeom prst="rect">
              <a:avLst/>
            </a:prstGeom>
            <a:grpFill/>
          </p:spPr>
          <p:txBody>
            <a:bodyPr wrap="square" rtlCol="0">
              <a:spAutoFit/>
            </a:bodyPr>
            <a:lstStyle/>
            <a:p>
              <a:pPr algn="ctr"/>
              <a:r>
                <a:rPr lang="en-US" sz="2000" b="1" dirty="0">
                  <a:solidFill>
                    <a:schemeClr val="bg1"/>
                  </a:solidFill>
                  <a:latin typeface="Calibri" panose="020F0502020204030204" pitchFamily="34" charset="0"/>
                  <a:ea typeface="Open Sans" panose="020B0606030504020204" pitchFamily="34" charset="0"/>
                  <a:cs typeface="Open Sans" panose="020B0606030504020204" pitchFamily="34" charset="0"/>
                </a:rPr>
                <a:t>Documentation</a:t>
              </a:r>
            </a:p>
          </p:txBody>
        </p:sp>
      </p:grpSp>
      <p:grpSp>
        <p:nvGrpSpPr>
          <p:cNvPr id="6" name="Group 5">
            <a:extLst>
              <a:ext uri="{FF2B5EF4-FFF2-40B4-BE49-F238E27FC236}">
                <a16:creationId xmlns:a16="http://schemas.microsoft.com/office/drawing/2014/main" id="{7A0E9285-AB7F-34F3-A50D-85331DEF9650}"/>
              </a:ext>
            </a:extLst>
          </p:cNvPr>
          <p:cNvGrpSpPr/>
          <p:nvPr/>
        </p:nvGrpSpPr>
        <p:grpSpPr>
          <a:xfrm>
            <a:off x="6648412" y="3976259"/>
            <a:ext cx="3559102" cy="2361630"/>
            <a:chOff x="6723941" y="3828971"/>
            <a:chExt cx="3439276" cy="2361630"/>
          </a:xfrm>
          <a:solidFill>
            <a:schemeClr val="bg2">
              <a:lumMod val="50000"/>
            </a:schemeClr>
          </a:solidFill>
        </p:grpSpPr>
        <p:sp>
          <p:nvSpPr>
            <p:cNvPr id="138" name="Rectangle: Rounded Corners 137">
              <a:extLst>
                <a:ext uri="{FF2B5EF4-FFF2-40B4-BE49-F238E27FC236}">
                  <a16:creationId xmlns:a16="http://schemas.microsoft.com/office/drawing/2014/main" id="{0CB89313-5C31-4103-8080-EDD614B08ABC}"/>
                </a:ext>
              </a:extLst>
            </p:cNvPr>
            <p:cNvSpPr/>
            <p:nvPr/>
          </p:nvSpPr>
          <p:spPr>
            <a:xfrm>
              <a:off x="6723941" y="3828971"/>
              <a:ext cx="3439276" cy="2361630"/>
            </a:xfrm>
            <a:prstGeom prst="roundRect">
              <a:avLst>
                <a:gd name="adj" fmla="val 7175"/>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6EA18342-18A6-08E6-2E35-7EBF2679BA7F}"/>
                </a:ext>
              </a:extLst>
            </p:cNvPr>
            <p:cNvSpPr txBox="1"/>
            <p:nvPr/>
          </p:nvSpPr>
          <p:spPr>
            <a:xfrm>
              <a:off x="7051251" y="4270596"/>
              <a:ext cx="2791249" cy="1200329"/>
            </a:xfrm>
            <a:prstGeom prst="rect">
              <a:avLst/>
            </a:prstGeom>
            <a:grpFill/>
          </p:spPr>
          <p:txBody>
            <a:bodyPr wrap="square" rtlCol="0" anchor="t">
              <a:spAutoFit/>
            </a:bodyPr>
            <a:lstStyle/>
            <a:p>
              <a:pPr algn="ctr"/>
              <a:r>
                <a:rPr lang="en-US" dirty="0">
                  <a:solidFill>
                    <a:schemeClr val="bg1"/>
                  </a:solidFill>
                  <a:latin typeface="Calibri" panose="020F0502020204030204" pitchFamily="34" charset="0"/>
                  <a:ea typeface="Open Sans" panose="020B0606030504020204" pitchFamily="34" charset="0"/>
                  <a:cs typeface="Open Sans" panose="020B0606030504020204" pitchFamily="34" charset="0"/>
                </a:rPr>
                <a:t>Articulate 1-2 quality control strategies when reviewing Disability Data and Accommodation Reports.</a:t>
              </a:r>
            </a:p>
          </p:txBody>
        </p:sp>
        <p:sp>
          <p:nvSpPr>
            <p:cNvPr id="39" name="TextBox 38">
              <a:extLst>
                <a:ext uri="{FF2B5EF4-FFF2-40B4-BE49-F238E27FC236}">
                  <a16:creationId xmlns:a16="http://schemas.microsoft.com/office/drawing/2014/main" id="{0725EAF0-7CCC-868B-508A-B580F1B6C0B7}"/>
                </a:ext>
              </a:extLst>
            </p:cNvPr>
            <p:cNvSpPr txBox="1"/>
            <p:nvPr/>
          </p:nvSpPr>
          <p:spPr>
            <a:xfrm>
              <a:off x="7076652" y="3940979"/>
              <a:ext cx="2791248" cy="400110"/>
            </a:xfrm>
            <a:prstGeom prst="rect">
              <a:avLst/>
            </a:prstGeom>
            <a:grpFill/>
          </p:spPr>
          <p:txBody>
            <a:bodyPr wrap="square" rtlCol="0">
              <a:spAutoFit/>
            </a:bodyPr>
            <a:lstStyle/>
            <a:p>
              <a:pPr algn="ctr"/>
              <a:r>
                <a:rPr lang="en-US" sz="2000" b="1" dirty="0">
                  <a:solidFill>
                    <a:schemeClr val="bg1"/>
                  </a:solidFill>
                  <a:latin typeface="Calibri" panose="020F0502020204030204" pitchFamily="34" charset="0"/>
                  <a:ea typeface="Open Sans" panose="020B0606030504020204" pitchFamily="34" charset="0"/>
                  <a:cs typeface="Open Sans" panose="020B0606030504020204" pitchFamily="34" charset="0"/>
                </a:rPr>
                <a:t>Quality Control</a:t>
              </a:r>
            </a:p>
          </p:txBody>
        </p:sp>
      </p:grpSp>
      <p:sp>
        <p:nvSpPr>
          <p:cNvPr id="2" name="Slide Number Placeholder 5">
            <a:extLst>
              <a:ext uri="{FF2B5EF4-FFF2-40B4-BE49-F238E27FC236}">
                <a16:creationId xmlns:a16="http://schemas.microsoft.com/office/drawing/2014/main" id="{D3CB96DC-D7E3-CAB8-F716-C809AA81BDCA}"/>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120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84B26A-67BC-47A7-A6F5-A8F1DECBE8D0}"/>
              </a:ext>
            </a:extLst>
          </p:cNvPr>
          <p:cNvSpPr>
            <a:spLocks noGrp="1"/>
          </p:cNvSpPr>
          <p:nvPr>
            <p:ph type="sldNum" sz="quarter" idx="12"/>
          </p:nvPr>
        </p:nvSpPr>
        <p:spPr/>
        <p:txBody>
          <a:bodyPr/>
          <a:lstStyle/>
          <a:p>
            <a:fld id="{3962FF7B-CE56-4F70-B0DA-EE8645ABA2F7}" type="slidenum">
              <a:rPr lang="en-US" smtClean="0"/>
              <a:t>20</a:t>
            </a:fld>
            <a:endParaRPr lang="en-US"/>
          </a:p>
        </p:txBody>
      </p:sp>
      <p:graphicFrame>
        <p:nvGraphicFramePr>
          <p:cNvPr id="3" name="Table 5">
            <a:extLst>
              <a:ext uri="{FF2B5EF4-FFF2-40B4-BE49-F238E27FC236}">
                <a16:creationId xmlns:a16="http://schemas.microsoft.com/office/drawing/2014/main" id="{60742E39-525F-A3B5-89E7-9EE8F47936B0}"/>
              </a:ext>
            </a:extLst>
          </p:cNvPr>
          <p:cNvGraphicFramePr>
            <a:graphicFrameLocks noGrp="1"/>
          </p:cNvGraphicFramePr>
          <p:nvPr>
            <p:extLst>
              <p:ext uri="{D42A27DB-BD31-4B8C-83A1-F6EECF244321}">
                <p14:modId xmlns:p14="http://schemas.microsoft.com/office/powerpoint/2010/main" val="1856832944"/>
              </p:ext>
            </p:extLst>
          </p:nvPr>
        </p:nvGraphicFramePr>
        <p:xfrm>
          <a:off x="994611" y="719665"/>
          <a:ext cx="10202778" cy="5306076"/>
        </p:xfrm>
        <a:graphic>
          <a:graphicData uri="http://schemas.openxmlformats.org/drawingml/2006/table">
            <a:tbl>
              <a:tblPr firstRow="1" bandRow="1">
                <a:tableStyleId>{5C22544A-7EE6-4342-B048-85BDC9FD1C3A}</a:tableStyleId>
              </a:tblPr>
              <a:tblGrid>
                <a:gridCol w="3400926">
                  <a:extLst>
                    <a:ext uri="{9D8B030D-6E8A-4147-A177-3AD203B41FA5}">
                      <a16:colId xmlns:a16="http://schemas.microsoft.com/office/drawing/2014/main" val="3917765006"/>
                    </a:ext>
                  </a:extLst>
                </a:gridCol>
                <a:gridCol w="3400926">
                  <a:extLst>
                    <a:ext uri="{9D8B030D-6E8A-4147-A177-3AD203B41FA5}">
                      <a16:colId xmlns:a16="http://schemas.microsoft.com/office/drawing/2014/main" val="728501679"/>
                    </a:ext>
                  </a:extLst>
                </a:gridCol>
                <a:gridCol w="3400926">
                  <a:extLst>
                    <a:ext uri="{9D8B030D-6E8A-4147-A177-3AD203B41FA5}">
                      <a16:colId xmlns:a16="http://schemas.microsoft.com/office/drawing/2014/main" val="3805985947"/>
                    </a:ext>
                  </a:extLst>
                </a:gridCol>
              </a:tblGrid>
              <a:tr h="869319">
                <a:tc>
                  <a:txBody>
                    <a:bodyPr/>
                    <a:lstStyle/>
                    <a:p>
                      <a:pPr algn="ctr"/>
                      <a:r>
                        <a:rPr lang="en-US" sz="2000" dirty="0">
                          <a:solidFill>
                            <a:schemeClr val="bg1"/>
                          </a:solidFill>
                        </a:rPr>
                        <a:t>Screens/Reports</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a:r>
                        <a:rPr lang="en-US" sz="2000" dirty="0">
                          <a:solidFill>
                            <a:schemeClr val="bg1"/>
                          </a:solidFill>
                        </a:rPr>
                        <a:t>Who Should</a:t>
                      </a:r>
                      <a:r>
                        <a:rPr lang="en-US" sz="2000" baseline="0" dirty="0">
                          <a:solidFill>
                            <a:schemeClr val="bg1"/>
                          </a:solidFill>
                        </a:rPr>
                        <a:t> Have Access</a:t>
                      </a:r>
                      <a:endParaRPr lang="en-US" sz="2000" dirty="0">
                        <a:solidFill>
                          <a:schemeClr val="bg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algn="ctr"/>
                      <a:r>
                        <a:rPr lang="en-US" sz="2000" kern="1200" dirty="0">
                          <a:solidFill>
                            <a:schemeClr val="bg1"/>
                          </a:solidFill>
                          <a:effectLst/>
                        </a:rPr>
                        <a:t>System Functions Report </a:t>
                      </a:r>
                    </a:p>
                    <a:p>
                      <a:pPr algn="ctr"/>
                      <a:r>
                        <a:rPr lang="en-US" sz="2000" kern="1200" dirty="0">
                          <a:solidFill>
                            <a:schemeClr val="bg1"/>
                          </a:solidFill>
                          <a:effectLst/>
                        </a:rPr>
                        <a:t>to Verify Access</a:t>
                      </a:r>
                      <a:endParaRPr lang="en-US" sz="2000" dirty="0">
                        <a:solidFill>
                          <a:schemeClr val="bg1"/>
                        </a:solidFill>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866218792"/>
                  </a:ext>
                </a:extLst>
              </a:tr>
              <a:tr h="869319">
                <a:tc>
                  <a:txBody>
                    <a:bodyPr/>
                    <a:lstStyle/>
                    <a:p>
                      <a:pPr marL="0" indent="0" algn="ctr">
                        <a:buFont typeface="Arial" panose="020B0604020202020204" pitchFamily="34" charset="0"/>
                        <a:buNone/>
                      </a:pPr>
                      <a:r>
                        <a:rPr lang="en-US" sz="2000" dirty="0">
                          <a:solidFill>
                            <a:schemeClr val="tx1"/>
                          </a:solidFill>
                        </a:rPr>
                        <a:t>Disability Data </a:t>
                      </a:r>
                      <a:r>
                        <a:rPr lang="en-US" sz="2000" baseline="0" dirty="0">
                          <a:solidFill>
                            <a:schemeClr val="tx1"/>
                          </a:solidFill>
                        </a:rPr>
                        <a:t>Entry Screen</a:t>
                      </a:r>
                      <a:endParaRPr lang="en-US" sz="20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indent="0" algn="ctr">
                        <a:buFont typeface="Arial" panose="020B0604020202020204" pitchFamily="34" charset="0"/>
                        <a:buNone/>
                      </a:pPr>
                      <a:r>
                        <a:rPr lang="en-US" sz="2000" dirty="0">
                          <a:solidFill>
                            <a:schemeClr val="bg1"/>
                          </a:solidFill>
                        </a:rPr>
                        <a:t>Only Disability Coordinators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rPr>
                        <a:t>Authorization: </a:t>
                      </a:r>
                      <a:r>
                        <a:rPr lang="en-US" sz="1800" kern="1200" dirty="0" err="1">
                          <a:solidFill>
                            <a:schemeClr val="bg1"/>
                          </a:solidFill>
                          <a:effectLst/>
                        </a:rPr>
                        <a:t>WelAcc</a:t>
                      </a:r>
                      <a:r>
                        <a:rPr lang="en-US" sz="1800" kern="1200" dirty="0">
                          <a:solidFill>
                            <a:schemeClr val="bg1"/>
                          </a:solidFill>
                          <a:effectLst/>
                        </a:rPr>
                        <a:t> - Disability Data Collection, Module </a:t>
                      </a:r>
                      <a:endParaRPr lang="en-US" sz="18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1177098849"/>
                  </a:ext>
                </a:extLst>
              </a:tr>
              <a:tr h="869319">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solidFill>
                            <a:schemeClr val="tx1"/>
                          </a:solidFill>
                        </a:rPr>
                        <a:t>Disability Data </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solidFill>
                            <a:schemeClr val="tx1"/>
                          </a:solidFill>
                        </a:rPr>
                        <a:t>Report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indent="0" algn="ctr">
                        <a:buFont typeface="Arial" panose="020B0604020202020204" pitchFamily="34" charset="0"/>
                        <a:buNone/>
                      </a:pPr>
                      <a:r>
                        <a:rPr lang="en-US" sz="2000" dirty="0">
                          <a:solidFill>
                            <a:schemeClr val="bg1"/>
                          </a:solidFill>
                        </a:rPr>
                        <a:t>Only Disability Coordinators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rPr>
                        <a:t>Authorization: </a:t>
                      </a:r>
                      <a:r>
                        <a:rPr lang="en-US" sz="1800" kern="1200" dirty="0" err="1">
                          <a:solidFill>
                            <a:schemeClr val="bg1"/>
                          </a:solidFill>
                          <a:effectLst/>
                        </a:rPr>
                        <a:t>WelAcc-Rpt</a:t>
                      </a:r>
                      <a:r>
                        <a:rPr lang="en-US" sz="1800" kern="1200" dirty="0">
                          <a:solidFill>
                            <a:schemeClr val="bg1"/>
                          </a:solidFill>
                          <a:effectLst/>
                        </a:rPr>
                        <a:t> - Disability Data Report, Module</a:t>
                      </a:r>
                      <a:endParaRPr lang="en-US" sz="18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3068327819"/>
                  </a:ext>
                </a:extLst>
              </a:tr>
              <a:tr h="869319">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solidFill>
                            <a:schemeClr val="tx1"/>
                          </a:solidFill>
                        </a:rPr>
                        <a:t>Accommodation Plan </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solidFill>
                            <a:schemeClr val="tx1"/>
                          </a:solidFill>
                        </a:rPr>
                        <a:t>Entry Screen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indent="0" algn="ctr">
                        <a:buFont typeface="Arial" panose="020B0604020202020204" pitchFamily="34" charset="0"/>
                        <a:buNone/>
                      </a:pPr>
                      <a:r>
                        <a:rPr lang="en-US" sz="2000" dirty="0">
                          <a:solidFill>
                            <a:schemeClr val="bg1"/>
                          </a:solidFill>
                        </a:rPr>
                        <a:t>Only Disability Coordinators or Designee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rPr>
                        <a:t>Authorization: </a:t>
                      </a:r>
                      <a:r>
                        <a:rPr lang="en-US" sz="1800" kern="1200" dirty="0" err="1">
                          <a:solidFill>
                            <a:schemeClr val="bg1"/>
                          </a:solidFill>
                          <a:effectLst/>
                        </a:rPr>
                        <a:t>WelAcc</a:t>
                      </a:r>
                      <a:r>
                        <a:rPr lang="en-US" sz="1800" kern="1200" dirty="0">
                          <a:solidFill>
                            <a:schemeClr val="bg1"/>
                          </a:solidFill>
                          <a:effectLst/>
                        </a:rPr>
                        <a:t> - Accommodation Plan, Module</a:t>
                      </a:r>
                      <a:endParaRPr lang="en-US" sz="18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977592484"/>
                  </a:ext>
                </a:extLst>
              </a:tr>
              <a:tr h="869319">
                <a:tc>
                  <a:txBody>
                    <a:bodyPr/>
                    <a:lstStyle/>
                    <a:p>
                      <a:pPr marL="0" indent="0" algn="ctr">
                        <a:buFont typeface="Arial" panose="020B0604020202020204" pitchFamily="34" charset="0"/>
                        <a:buNone/>
                      </a:pPr>
                      <a:r>
                        <a:rPr lang="en-US" sz="2000" dirty="0">
                          <a:solidFill>
                            <a:schemeClr val="tx1"/>
                          </a:solidFill>
                        </a:rPr>
                        <a:t>Accommodation Plan</a:t>
                      </a:r>
                      <a:r>
                        <a:rPr lang="en-US" sz="2000" baseline="0" dirty="0">
                          <a:solidFill>
                            <a:schemeClr val="tx1"/>
                          </a:solidFill>
                        </a:rPr>
                        <a:t> </a:t>
                      </a:r>
                    </a:p>
                    <a:p>
                      <a:pPr marL="0" indent="0" algn="ctr">
                        <a:buFont typeface="Arial" panose="020B0604020202020204" pitchFamily="34" charset="0"/>
                        <a:buNone/>
                      </a:pPr>
                      <a:r>
                        <a:rPr lang="en-US" sz="2000" baseline="0" dirty="0">
                          <a:solidFill>
                            <a:schemeClr val="tx1"/>
                          </a:solidFill>
                        </a:rPr>
                        <a:t>with Notes Report</a:t>
                      </a:r>
                      <a:endParaRPr lang="en-US" sz="20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indent="0" algn="ctr">
                        <a:buFont typeface="Arial" panose="020B0604020202020204" pitchFamily="34" charset="0"/>
                        <a:buNone/>
                      </a:pPr>
                      <a:r>
                        <a:rPr lang="en-US" sz="2000" dirty="0">
                          <a:solidFill>
                            <a:schemeClr val="bg1"/>
                          </a:solidFill>
                        </a:rPr>
                        <a:t>Only Disability Coordinator or Designee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rPr>
                        <a:t>Authorization: </a:t>
                      </a:r>
                      <a:r>
                        <a:rPr lang="en-US" sz="1800" kern="1200" dirty="0" err="1">
                          <a:solidFill>
                            <a:schemeClr val="bg1"/>
                          </a:solidFill>
                          <a:effectLst/>
                        </a:rPr>
                        <a:t>WelAcc-Rpt</a:t>
                      </a:r>
                      <a:r>
                        <a:rPr lang="en-US" sz="1800" kern="1200" dirty="0">
                          <a:solidFill>
                            <a:schemeClr val="bg1"/>
                          </a:solidFill>
                          <a:effectLst/>
                        </a:rPr>
                        <a:t> - Accommodation Plan Report, Module</a:t>
                      </a:r>
                      <a:endParaRPr lang="en-US" sz="18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676920618"/>
                  </a:ext>
                </a:extLst>
              </a:tr>
              <a:tr h="869319">
                <a:tc>
                  <a:txBody>
                    <a:bodyPr/>
                    <a:lstStyle/>
                    <a:p>
                      <a:pPr marL="0" indent="0" algn="ctr">
                        <a:buFont typeface="Arial" panose="020B0604020202020204" pitchFamily="34" charset="0"/>
                        <a:buNone/>
                      </a:pPr>
                      <a:r>
                        <a:rPr lang="en-US" sz="2000" dirty="0">
                          <a:solidFill>
                            <a:schemeClr val="tx1"/>
                          </a:solidFill>
                        </a:rPr>
                        <a:t>Accommodation Plan Report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indent="0" algn="ctr">
                        <a:buFont typeface="Arial" panose="020B0604020202020204" pitchFamily="34" charset="0"/>
                        <a:buNone/>
                      </a:pPr>
                      <a:r>
                        <a:rPr lang="en-US" sz="2000" dirty="0">
                          <a:solidFill>
                            <a:schemeClr val="bg1"/>
                          </a:solidFill>
                        </a:rPr>
                        <a:t>All</a:t>
                      </a:r>
                      <a:r>
                        <a:rPr lang="en-US" sz="2000" baseline="0" dirty="0">
                          <a:solidFill>
                            <a:schemeClr val="bg1"/>
                          </a:solidFill>
                        </a:rPr>
                        <a:t> Staff</a:t>
                      </a:r>
                      <a:endParaRPr lang="en-US" sz="20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rPr>
                        <a:t>Authorization: </a:t>
                      </a:r>
                      <a:r>
                        <a:rPr lang="en-US" sz="1800" kern="1200" dirty="0" err="1">
                          <a:solidFill>
                            <a:schemeClr val="bg1"/>
                          </a:solidFill>
                          <a:effectLst/>
                        </a:rPr>
                        <a:t>WelAcc-Rpt</a:t>
                      </a:r>
                      <a:r>
                        <a:rPr lang="en-US" sz="1800" kern="1200" dirty="0">
                          <a:solidFill>
                            <a:schemeClr val="bg1"/>
                          </a:solidFill>
                          <a:effectLst/>
                        </a:rPr>
                        <a:t> - Accommodation Plan Report, Module</a:t>
                      </a:r>
                      <a:endParaRPr lang="en-US" sz="18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240585232"/>
                  </a:ext>
                </a:extLst>
              </a:tr>
            </a:tbl>
          </a:graphicData>
        </a:graphic>
      </p:graphicFrame>
    </p:spTree>
    <p:extLst>
      <p:ext uri="{BB962C8B-B14F-4D97-AF65-F5344CB8AC3E}">
        <p14:creationId xmlns:p14="http://schemas.microsoft.com/office/powerpoint/2010/main" val="2270880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98095" y="578040"/>
            <a:ext cx="10595810" cy="1569660"/>
          </a:xfrm>
          <a:prstGeom prst="rect">
            <a:avLst/>
          </a:prstGeom>
          <a:noFill/>
        </p:spPr>
        <p:txBody>
          <a:bodyPr wrap="square" rtlCol="0">
            <a:spAutoFit/>
          </a:bodyPr>
          <a:lstStyle/>
          <a:p>
            <a:pPr algn="ctr"/>
            <a:r>
              <a:rPr lang="en-US" altLang="ko-KR" sz="4800" dirty="0">
                <a:solidFill>
                  <a:schemeClr val="bg1"/>
                </a:solidFill>
                <a:latin typeface="+mj-lt"/>
                <a:cs typeface="Calibri" panose="020F0502020204030204" pitchFamily="34" charset="0"/>
              </a:rPr>
              <a:t>Conducting a Self-Audit of the </a:t>
            </a:r>
          </a:p>
          <a:p>
            <a:pPr algn="ctr"/>
            <a:r>
              <a:rPr lang="en-US" altLang="ko-KR" sz="4800" dirty="0">
                <a:solidFill>
                  <a:schemeClr val="bg1"/>
                </a:solidFill>
                <a:latin typeface="+mj-lt"/>
                <a:cs typeface="Calibri" panose="020F0502020204030204" pitchFamily="34" charset="0"/>
              </a:rPr>
              <a:t>Disability Data Report</a:t>
            </a:r>
            <a:endParaRPr lang="ko-KR" altLang="en-US" sz="4800" dirty="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21</a:t>
            </a:fld>
            <a:endParaRPr lang="en-US" sz="1200">
              <a:latin typeface="Arial" panose="020B0604020202020204" pitchFamily="34" charset="0"/>
              <a:cs typeface="Arial" panose="020B0604020202020204" pitchFamily="34" charset="0"/>
            </a:endParaRPr>
          </a:p>
        </p:txBody>
      </p:sp>
      <p:sp>
        <p:nvSpPr>
          <p:cNvPr id="3" name="Slide Number Placeholder 5">
            <a:extLst>
              <a:ext uri="{FF2B5EF4-FFF2-40B4-BE49-F238E27FC236}">
                <a16:creationId xmlns:a16="http://schemas.microsoft.com/office/drawing/2014/main" id="{DD24BDBD-5D48-3DB6-CE69-BCBD4F9C3119}"/>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21</a:t>
            </a:fld>
            <a:endParaRPr lang="en-US" sz="1200">
              <a:solidFill>
                <a:schemeClr val="bg1"/>
              </a:solidFill>
              <a:latin typeface="Arial" panose="020B0604020202020204" pitchFamily="34" charset="0"/>
              <a:cs typeface="Arial" panose="020B0604020202020204" pitchFamily="34" charset="0"/>
            </a:endParaRPr>
          </a:p>
        </p:txBody>
      </p:sp>
      <p:pic>
        <p:nvPicPr>
          <p:cNvPr id="9" name="Picture Placeholder 8">
            <a:extLst>
              <a:ext uri="{FF2B5EF4-FFF2-40B4-BE49-F238E27FC236}">
                <a16:creationId xmlns:a16="http://schemas.microsoft.com/office/drawing/2014/main" id="{8F5F3D0F-53FB-4803-1EDF-E113CED016E3}"/>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t="19907" b="19907"/>
          <a:stretch/>
        </p:blipFill>
        <p:spPr>
          <a:xfrm>
            <a:off x="0" y="3078163"/>
            <a:ext cx="12192000" cy="3779837"/>
          </a:xfrm>
        </p:spPr>
      </p:pic>
    </p:spTree>
    <p:extLst>
      <p:ext uri="{BB962C8B-B14F-4D97-AF65-F5344CB8AC3E}">
        <p14:creationId xmlns:p14="http://schemas.microsoft.com/office/powerpoint/2010/main" val="4276764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p:cNvSpPr/>
          <p:nvPr/>
        </p:nvSpPr>
        <p:spPr>
          <a:xfrm>
            <a:off x="4876800" y="444981"/>
            <a:ext cx="7315200" cy="59680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5525B153-E223-406D-8638-1F952ED0BC76}"/>
              </a:ext>
            </a:extLst>
          </p:cNvPr>
          <p:cNvSpPr txBox="1"/>
          <p:nvPr/>
        </p:nvSpPr>
        <p:spPr>
          <a:xfrm>
            <a:off x="5181600" y="836736"/>
            <a:ext cx="6615421" cy="1261884"/>
          </a:xfrm>
          <a:prstGeom prst="rect">
            <a:avLst/>
          </a:prstGeom>
          <a:noFill/>
        </p:spPr>
        <p:txBody>
          <a:bodyPr wrap="square" rtlCol="0">
            <a:spAutoFit/>
          </a:bodyPr>
          <a:lstStyle/>
          <a:p>
            <a:r>
              <a:rPr lang="pt-BR" altLang="ko-KR" sz="4800" dirty="0">
                <a:solidFill>
                  <a:schemeClr val="bg1"/>
                </a:solidFill>
                <a:latin typeface="+mj-lt"/>
              </a:rPr>
              <a:t>Quality Control</a:t>
            </a:r>
          </a:p>
          <a:p>
            <a:r>
              <a:rPr lang="pt-BR" altLang="ko-KR" sz="2800" dirty="0">
                <a:solidFill>
                  <a:schemeClr val="bg1"/>
                </a:solidFill>
                <a:latin typeface="+mj-lt"/>
              </a:rPr>
              <a:t>Disability Data Report vs. AP Report</a:t>
            </a:r>
          </a:p>
        </p:txBody>
      </p:sp>
      <p:pic>
        <p:nvPicPr>
          <p:cNvPr id="9" name="Picture Placeholder 8" descr="A magnifying glass over a folder&#10;&#10;Description automatically generated">
            <a:extLst>
              <a:ext uri="{FF2B5EF4-FFF2-40B4-BE49-F238E27FC236}">
                <a16:creationId xmlns:a16="http://schemas.microsoft.com/office/drawing/2014/main" id="{C1F17A01-2EA9-18C2-41EA-8C30DF0083D5}"/>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4" name="TextBox 3">
            <a:extLst>
              <a:ext uri="{FF2B5EF4-FFF2-40B4-BE49-F238E27FC236}">
                <a16:creationId xmlns:a16="http://schemas.microsoft.com/office/drawing/2014/main" id="{EE88F25E-6C6E-7A64-42BE-B2DBB6955492}"/>
              </a:ext>
            </a:extLst>
          </p:cNvPr>
          <p:cNvSpPr txBox="1"/>
          <p:nvPr/>
        </p:nvSpPr>
        <p:spPr>
          <a:xfrm>
            <a:off x="5181599" y="2319124"/>
            <a:ext cx="6366933" cy="3447482"/>
          </a:xfrm>
          <a:prstGeom prst="rect">
            <a:avLst/>
          </a:prstGeom>
          <a:noFill/>
        </p:spPr>
        <p:txBody>
          <a:bodyPr wrap="square" rtlCol="0">
            <a:spAutoFit/>
          </a:bodyPr>
          <a:lstStyle/>
          <a:p>
            <a:pPr marL="342900" indent="-342900">
              <a:lnSpc>
                <a:spcPct val="109000"/>
              </a:lnSpc>
              <a:spcBef>
                <a:spcPts val="600"/>
              </a:spcBef>
              <a:spcAft>
                <a:spcPts val="600"/>
              </a:spcAft>
              <a:buClr>
                <a:schemeClr val="bg1"/>
              </a:buClr>
              <a:buFont typeface="Wingdings" panose="05000000000000000000" pitchFamily="2" charset="2"/>
              <a:buChar char="§"/>
            </a:pPr>
            <a:r>
              <a:rPr lang="en-US" altLang="ko-KR" sz="2800" dirty="0">
                <a:solidFill>
                  <a:schemeClr val="bg1"/>
                </a:solidFill>
              </a:rPr>
              <a:t>Look at the </a:t>
            </a:r>
            <a:r>
              <a:rPr lang="en-US" altLang="ko-KR" sz="2800" b="1" u="sng" dirty="0">
                <a:solidFill>
                  <a:schemeClr val="bg1"/>
                </a:solidFill>
              </a:rPr>
              <a:t>TOTAL</a:t>
            </a:r>
            <a:r>
              <a:rPr lang="en-US" altLang="ko-KR" sz="2800" dirty="0">
                <a:solidFill>
                  <a:schemeClr val="bg1"/>
                </a:solidFill>
              </a:rPr>
              <a:t> number of students with accommodation plans on the Accommodation Plan Report and </a:t>
            </a:r>
            <a:r>
              <a:rPr lang="en-US" altLang="ko-KR" sz="2800" b="1" u="sng" dirty="0">
                <a:solidFill>
                  <a:schemeClr val="bg1"/>
                </a:solidFill>
              </a:rPr>
              <a:t>COMPARE</a:t>
            </a:r>
            <a:r>
              <a:rPr lang="en-US" altLang="ko-KR" sz="2800" dirty="0">
                <a:solidFill>
                  <a:schemeClr val="bg1"/>
                </a:solidFill>
              </a:rPr>
              <a:t> it to the </a:t>
            </a:r>
            <a:r>
              <a:rPr lang="en-US" altLang="ko-KR" sz="2800" b="1" u="sng" dirty="0">
                <a:solidFill>
                  <a:schemeClr val="bg1"/>
                </a:solidFill>
              </a:rPr>
              <a:t>TOTAL</a:t>
            </a:r>
            <a:r>
              <a:rPr lang="en-US" altLang="ko-KR" sz="2800" dirty="0">
                <a:solidFill>
                  <a:schemeClr val="bg1"/>
                </a:solidFill>
              </a:rPr>
              <a:t> number of students with accommodation plans in the Disability Data Report.</a:t>
            </a:r>
          </a:p>
          <a:p>
            <a:pPr marL="800100" lvl="1" indent="-342900">
              <a:lnSpc>
                <a:spcPct val="109000"/>
              </a:lnSpc>
              <a:spcBef>
                <a:spcPts val="600"/>
              </a:spcBef>
              <a:spcAft>
                <a:spcPts val="600"/>
              </a:spcAft>
              <a:buClr>
                <a:schemeClr val="bg1"/>
              </a:buClr>
              <a:buFont typeface="Wingdings" panose="05000000000000000000" pitchFamily="2" charset="2"/>
              <a:buChar char="§"/>
            </a:pPr>
            <a:r>
              <a:rPr lang="en-US" altLang="ko-KR" sz="2400" b="1" dirty="0">
                <a:solidFill>
                  <a:schemeClr val="bg1"/>
                </a:solidFill>
              </a:rPr>
              <a:t>Do they match?</a:t>
            </a:r>
          </a:p>
        </p:txBody>
      </p:sp>
      <p:sp>
        <p:nvSpPr>
          <p:cNvPr id="10" name="Slide Number Placeholder 16">
            <a:extLst>
              <a:ext uri="{FF2B5EF4-FFF2-40B4-BE49-F238E27FC236}">
                <a16:creationId xmlns:a16="http://schemas.microsoft.com/office/drawing/2014/main" id="{DF71854A-A6B0-F63F-DC07-42F1D5B9A904}"/>
              </a:ext>
            </a:extLst>
          </p:cNvPr>
          <p:cNvSpPr>
            <a:spLocks noGrp="1"/>
          </p:cNvSpPr>
          <p:nvPr>
            <p:ph type="sldNum" sz="quarter" idx="12"/>
          </p:nvPr>
        </p:nvSpPr>
        <p:spPr>
          <a:xfrm>
            <a:off x="8610600" y="6356350"/>
            <a:ext cx="2743200" cy="365125"/>
          </a:xfrm>
        </p:spPr>
        <p:txBody>
          <a:bodyPr/>
          <a:lstStyle/>
          <a:p>
            <a:fld id="{7ACCF73B-9E9D-47DF-A257-5DE773CCC693}" type="slidenum">
              <a:rPr lang="en-US" smtClean="0"/>
              <a:t>22</a:t>
            </a:fld>
            <a:endParaRPr lang="en-US" dirty="0"/>
          </a:p>
        </p:txBody>
      </p:sp>
    </p:spTree>
    <p:extLst>
      <p:ext uri="{BB962C8B-B14F-4D97-AF65-F5344CB8AC3E}">
        <p14:creationId xmlns:p14="http://schemas.microsoft.com/office/powerpoint/2010/main" val="1812801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FA43A-2783-F643-5938-909BD3E315C4}"/>
              </a:ext>
            </a:extLst>
          </p:cNvPr>
          <p:cNvSpPr>
            <a:spLocks noGrp="1"/>
          </p:cNvSpPr>
          <p:nvPr>
            <p:ph type="title"/>
          </p:nvPr>
        </p:nvSpPr>
        <p:spPr>
          <a:xfrm>
            <a:off x="790073" y="1766167"/>
            <a:ext cx="3433011" cy="3325666"/>
          </a:xfrm>
        </p:spPr>
        <p:txBody>
          <a:bodyPr>
            <a:normAutofit/>
          </a:bodyPr>
          <a:lstStyle/>
          <a:p>
            <a:pPr algn="ctr">
              <a:lnSpc>
                <a:spcPct val="109000"/>
              </a:lnSpc>
              <a:spcBef>
                <a:spcPts val="600"/>
              </a:spcBef>
            </a:pPr>
            <a:r>
              <a:rPr lang="en-US" sz="2800" b="0" dirty="0">
                <a:solidFill>
                  <a:schemeClr val="tx1"/>
                </a:solidFill>
                <a:latin typeface="+mj-lt"/>
              </a:rPr>
              <a:t># of APs in the Disability Data Report versus the Accommodation Plan Report</a:t>
            </a:r>
          </a:p>
        </p:txBody>
      </p:sp>
      <p:sp>
        <p:nvSpPr>
          <p:cNvPr id="4" name="Slide Number Placeholder 3">
            <a:extLst>
              <a:ext uri="{FF2B5EF4-FFF2-40B4-BE49-F238E27FC236}">
                <a16:creationId xmlns:a16="http://schemas.microsoft.com/office/drawing/2014/main" id="{479A1BD7-0FB3-088C-DCFC-6FCB48803ACA}"/>
              </a:ext>
            </a:extLst>
          </p:cNvPr>
          <p:cNvSpPr>
            <a:spLocks noGrp="1"/>
          </p:cNvSpPr>
          <p:nvPr>
            <p:ph type="sldNum" sz="quarter" idx="12"/>
          </p:nvPr>
        </p:nvSpPr>
        <p:spPr/>
        <p:txBody>
          <a:bodyPr/>
          <a:lstStyle/>
          <a:p>
            <a:fld id="{7ACCF73B-9E9D-47DF-A257-5DE773CCC693}" type="slidenum">
              <a:rPr lang="en-US" smtClean="0"/>
              <a:t>23</a:t>
            </a:fld>
            <a:endParaRPr lang="en-US"/>
          </a:p>
        </p:txBody>
      </p:sp>
      <p:pic>
        <p:nvPicPr>
          <p:cNvPr id="15" name="Picture 14">
            <a:extLst>
              <a:ext uri="{FF2B5EF4-FFF2-40B4-BE49-F238E27FC236}">
                <a16:creationId xmlns:a16="http://schemas.microsoft.com/office/drawing/2014/main" id="{A99F084A-18B8-CC30-05C3-F0E9275A4C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24171" y="3690791"/>
            <a:ext cx="6391928" cy="2200598"/>
          </a:xfrm>
          <a:prstGeom prst="rect">
            <a:avLst/>
          </a:prstGeom>
          <a:ln>
            <a:solidFill>
              <a:schemeClr val="accent1"/>
            </a:solidFill>
          </a:ln>
        </p:spPr>
      </p:pic>
      <p:pic>
        <p:nvPicPr>
          <p:cNvPr id="17" name="Picture 16">
            <a:extLst>
              <a:ext uri="{FF2B5EF4-FFF2-40B4-BE49-F238E27FC236}">
                <a16:creationId xmlns:a16="http://schemas.microsoft.com/office/drawing/2014/main" id="{A9B21932-2BCD-7686-E1B0-3CE0E09650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24172" y="817279"/>
            <a:ext cx="6391927" cy="2663303"/>
          </a:xfrm>
          <a:prstGeom prst="rect">
            <a:avLst/>
          </a:prstGeom>
          <a:ln>
            <a:solidFill>
              <a:schemeClr val="accent1"/>
            </a:solidFill>
          </a:ln>
        </p:spPr>
      </p:pic>
      <p:sp>
        <p:nvSpPr>
          <p:cNvPr id="3" name="Arrow: Left 2">
            <a:extLst>
              <a:ext uri="{FF2B5EF4-FFF2-40B4-BE49-F238E27FC236}">
                <a16:creationId xmlns:a16="http://schemas.microsoft.com/office/drawing/2014/main" id="{D9DD2AD0-0E7D-E745-8636-BAFE6CD11DAA}"/>
              </a:ext>
            </a:extLst>
          </p:cNvPr>
          <p:cNvSpPr/>
          <p:nvPr/>
        </p:nvSpPr>
        <p:spPr>
          <a:xfrm>
            <a:off x="7409319" y="2775284"/>
            <a:ext cx="621632" cy="288757"/>
          </a:xfrm>
          <a:prstGeom prst="leftArrow">
            <a:avLst/>
          </a:prstGeom>
          <a:solidFill>
            <a:srgbClr val="C00000"/>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32DB8813-4218-0576-734E-1317E4DE0CD1}"/>
              </a:ext>
            </a:extLst>
          </p:cNvPr>
          <p:cNvSpPr/>
          <p:nvPr/>
        </p:nvSpPr>
        <p:spPr>
          <a:xfrm>
            <a:off x="5267698" y="5602632"/>
            <a:ext cx="621632" cy="288757"/>
          </a:xfrm>
          <a:prstGeom prst="leftArrow">
            <a:avLst/>
          </a:prstGeom>
          <a:solidFill>
            <a:srgbClr val="C00000"/>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643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p:cNvSpPr/>
          <p:nvPr/>
        </p:nvSpPr>
        <p:spPr>
          <a:xfrm>
            <a:off x="4876800" y="444981"/>
            <a:ext cx="7315200" cy="59680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5525B153-E223-406D-8638-1F952ED0BC76}"/>
              </a:ext>
            </a:extLst>
          </p:cNvPr>
          <p:cNvSpPr txBox="1"/>
          <p:nvPr/>
        </p:nvSpPr>
        <p:spPr>
          <a:xfrm>
            <a:off x="5181600" y="900236"/>
            <a:ext cx="6615421" cy="1261884"/>
          </a:xfrm>
          <a:prstGeom prst="rect">
            <a:avLst/>
          </a:prstGeom>
          <a:noFill/>
        </p:spPr>
        <p:txBody>
          <a:bodyPr wrap="square" rtlCol="0">
            <a:spAutoFit/>
          </a:bodyPr>
          <a:lstStyle/>
          <a:p>
            <a:r>
              <a:rPr lang="pt-BR" altLang="ko-KR" sz="4800" dirty="0">
                <a:solidFill>
                  <a:schemeClr val="bg1"/>
                </a:solidFill>
                <a:latin typeface="+mj-lt"/>
              </a:rPr>
              <a:t>Quality Control</a:t>
            </a:r>
          </a:p>
          <a:p>
            <a:r>
              <a:rPr lang="pt-BR" altLang="ko-KR" sz="2800" dirty="0">
                <a:solidFill>
                  <a:schemeClr val="bg1"/>
                </a:solidFill>
                <a:latin typeface="+mj-lt"/>
              </a:rPr>
              <a:t>All Conditions Entered</a:t>
            </a:r>
          </a:p>
        </p:txBody>
      </p:sp>
      <p:sp>
        <p:nvSpPr>
          <p:cNvPr id="4" name="TextBox 3">
            <a:extLst>
              <a:ext uri="{FF2B5EF4-FFF2-40B4-BE49-F238E27FC236}">
                <a16:creationId xmlns:a16="http://schemas.microsoft.com/office/drawing/2014/main" id="{EE88F25E-6C6E-7A64-42BE-B2DBB6955492}"/>
              </a:ext>
            </a:extLst>
          </p:cNvPr>
          <p:cNvSpPr txBox="1"/>
          <p:nvPr/>
        </p:nvSpPr>
        <p:spPr>
          <a:xfrm>
            <a:off x="5181600" y="2348223"/>
            <a:ext cx="6311900" cy="3313215"/>
          </a:xfrm>
          <a:prstGeom prst="rect">
            <a:avLst/>
          </a:prstGeom>
          <a:noFill/>
        </p:spPr>
        <p:txBody>
          <a:bodyPr wrap="square" rtlCol="0">
            <a:spAutoFit/>
          </a:bodyPr>
          <a:lstStyle/>
          <a:p>
            <a:pPr marL="342900" indent="-342900">
              <a:lnSpc>
                <a:spcPct val="109000"/>
              </a:lnSpc>
              <a:spcBef>
                <a:spcPts val="600"/>
              </a:spcBef>
              <a:spcAft>
                <a:spcPts val="600"/>
              </a:spcAft>
              <a:buClr>
                <a:schemeClr val="bg1"/>
              </a:buClr>
              <a:buFont typeface="Wingdings" panose="05000000000000000000" pitchFamily="2" charset="2"/>
              <a:buChar char="§"/>
            </a:pPr>
            <a:r>
              <a:rPr lang="en-US" altLang="ko-KR" sz="2800" dirty="0">
                <a:solidFill>
                  <a:schemeClr val="bg1"/>
                </a:solidFill>
              </a:rPr>
              <a:t>Ensure that all students with disabilities have been entered into disability data and engaged in the interactive accommodation process.</a:t>
            </a:r>
          </a:p>
          <a:p>
            <a:pPr marL="800100" lvl="1" indent="-342900">
              <a:lnSpc>
                <a:spcPct val="109000"/>
              </a:lnSpc>
              <a:spcBef>
                <a:spcPts val="600"/>
              </a:spcBef>
              <a:spcAft>
                <a:spcPts val="600"/>
              </a:spcAft>
              <a:buClr>
                <a:schemeClr val="bg1"/>
              </a:buClr>
              <a:buFont typeface="Wingdings" panose="05000000000000000000" pitchFamily="2" charset="2"/>
              <a:buChar char="§"/>
            </a:pPr>
            <a:r>
              <a:rPr lang="en-US" altLang="ko-KR" sz="2400" b="1" dirty="0">
                <a:solidFill>
                  <a:schemeClr val="bg1"/>
                </a:solidFill>
              </a:rPr>
              <a:t>How can you be sure that you have included all students and captured all disabilities?</a:t>
            </a:r>
          </a:p>
        </p:txBody>
      </p:sp>
      <p:pic>
        <p:nvPicPr>
          <p:cNvPr id="11" name="Picture 10" descr="A green and white check mark in a circle&#10;&#10;Description automatically generated">
            <a:extLst>
              <a:ext uri="{FF2B5EF4-FFF2-40B4-BE49-F238E27FC236}">
                <a16:creationId xmlns:a16="http://schemas.microsoft.com/office/drawing/2014/main" id="{F496CBA2-2E0C-3BC6-7A19-47DC34EE8E2C}"/>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17325" y="1346752"/>
            <a:ext cx="4164496" cy="4164496"/>
          </a:xfrm>
          <a:prstGeom prst="rect">
            <a:avLst/>
          </a:prstGeom>
        </p:spPr>
      </p:pic>
      <p:sp>
        <p:nvSpPr>
          <p:cNvPr id="12" name="Slide Number Placeholder 16">
            <a:extLst>
              <a:ext uri="{FF2B5EF4-FFF2-40B4-BE49-F238E27FC236}">
                <a16:creationId xmlns:a16="http://schemas.microsoft.com/office/drawing/2014/main" id="{039F980F-DA2D-4D21-AD5A-9B9EF2831DA5}"/>
              </a:ext>
            </a:extLst>
          </p:cNvPr>
          <p:cNvSpPr>
            <a:spLocks noGrp="1"/>
          </p:cNvSpPr>
          <p:nvPr>
            <p:ph type="sldNum" sz="quarter" idx="12"/>
          </p:nvPr>
        </p:nvSpPr>
        <p:spPr>
          <a:xfrm>
            <a:off x="8610600" y="6356350"/>
            <a:ext cx="2743200" cy="365125"/>
          </a:xfrm>
        </p:spPr>
        <p:txBody>
          <a:bodyPr/>
          <a:lstStyle/>
          <a:p>
            <a:fld id="{7ACCF73B-9E9D-47DF-A257-5DE773CCC693}" type="slidenum">
              <a:rPr lang="en-US" smtClean="0"/>
              <a:t>24</a:t>
            </a:fld>
            <a:endParaRPr lang="en-US" dirty="0"/>
          </a:p>
        </p:txBody>
      </p:sp>
    </p:spTree>
    <p:extLst>
      <p:ext uri="{BB962C8B-B14F-4D97-AF65-F5344CB8AC3E}">
        <p14:creationId xmlns:p14="http://schemas.microsoft.com/office/powerpoint/2010/main" val="815922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FA43A-2783-F643-5938-909BD3E315C4}"/>
              </a:ext>
            </a:extLst>
          </p:cNvPr>
          <p:cNvSpPr>
            <a:spLocks noGrp="1"/>
          </p:cNvSpPr>
          <p:nvPr>
            <p:ph type="title"/>
          </p:nvPr>
        </p:nvSpPr>
        <p:spPr>
          <a:xfrm>
            <a:off x="814136" y="1532063"/>
            <a:ext cx="3433011" cy="3325666"/>
          </a:xfrm>
        </p:spPr>
        <p:txBody>
          <a:bodyPr>
            <a:normAutofit/>
          </a:bodyPr>
          <a:lstStyle/>
          <a:p>
            <a:pPr algn="ctr">
              <a:lnSpc>
                <a:spcPct val="109000"/>
              </a:lnSpc>
              <a:spcBef>
                <a:spcPts val="600"/>
              </a:spcBef>
            </a:pPr>
            <a:r>
              <a:rPr lang="en-US" sz="2800" dirty="0">
                <a:solidFill>
                  <a:schemeClr val="accent6"/>
                </a:solidFill>
                <a:latin typeface="+mj-lt"/>
              </a:rPr>
              <a:t>Are all students with a disability and their corresponding conditions entered into Disability Data?</a:t>
            </a:r>
          </a:p>
        </p:txBody>
      </p:sp>
      <p:sp>
        <p:nvSpPr>
          <p:cNvPr id="4" name="Slide Number Placeholder 3">
            <a:extLst>
              <a:ext uri="{FF2B5EF4-FFF2-40B4-BE49-F238E27FC236}">
                <a16:creationId xmlns:a16="http://schemas.microsoft.com/office/drawing/2014/main" id="{479A1BD7-0FB3-088C-DCFC-6FCB48803ACA}"/>
              </a:ext>
            </a:extLst>
          </p:cNvPr>
          <p:cNvSpPr>
            <a:spLocks noGrp="1"/>
          </p:cNvSpPr>
          <p:nvPr>
            <p:ph type="sldNum" sz="quarter" idx="12"/>
          </p:nvPr>
        </p:nvSpPr>
        <p:spPr/>
        <p:txBody>
          <a:bodyPr/>
          <a:lstStyle/>
          <a:p>
            <a:fld id="{7ACCF73B-9E9D-47DF-A257-5DE773CCC693}" type="slidenum">
              <a:rPr lang="en-US" smtClean="0"/>
              <a:t>25</a:t>
            </a:fld>
            <a:endParaRPr lang="en-US"/>
          </a:p>
        </p:txBody>
      </p:sp>
      <p:sp>
        <p:nvSpPr>
          <p:cNvPr id="6" name="Content Placeholder 2">
            <a:extLst>
              <a:ext uri="{FF2B5EF4-FFF2-40B4-BE49-F238E27FC236}">
                <a16:creationId xmlns:a16="http://schemas.microsoft.com/office/drawing/2014/main" id="{F0648AF0-254B-EAAB-50A7-0FD2526AB574}"/>
              </a:ext>
            </a:extLst>
          </p:cNvPr>
          <p:cNvSpPr txBox="1">
            <a:spLocks/>
          </p:cNvSpPr>
          <p:nvPr/>
        </p:nvSpPr>
        <p:spPr>
          <a:xfrm>
            <a:off x="4470400" y="981126"/>
            <a:ext cx="6883400" cy="4505273"/>
          </a:xfrm>
          <a:prstGeom prst="rect">
            <a:avLst/>
          </a:prstGeom>
        </p:spPr>
        <p:txBody>
          <a:bodyPr vert="horz" lIns="91440" tIns="45720" rIns="91440" bIns="45720" rtlCol="0">
            <a:normAutofit fontScale="92500" lnSpcReduction="20000"/>
          </a:bodyPr>
          <a:lstStyle>
            <a:lvl1pPr marL="228600" indent="-228600" algn="l" defTabSz="914400" rtl="0" eaLnBrk="0" latinLnBrk="0" hangingPunct="0">
              <a:lnSpc>
                <a:spcPct val="109000"/>
              </a:lnSpc>
              <a:spcBef>
                <a:spcPts val="600"/>
              </a:spcBef>
              <a:buClr>
                <a:srgbClr val="0070C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1" hangingPunct="1">
              <a:lnSpc>
                <a:spcPct val="109000"/>
              </a:lnSpc>
              <a:spcBef>
                <a:spcPts val="600"/>
              </a:spcBef>
              <a:buClr>
                <a:srgbClr val="0070C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1" hangingPunct="1">
              <a:lnSpc>
                <a:spcPct val="109000"/>
              </a:lnSpc>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1" hangingPunct="1">
              <a:lnSpc>
                <a:spcPct val="109000"/>
              </a:lnSpc>
              <a:spcBef>
                <a:spcPts val="600"/>
              </a:spcBef>
              <a:buClr>
                <a:srgbClr val="0070C0"/>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1" hangingPunct="1">
              <a:lnSpc>
                <a:spcPct val="109000"/>
              </a:lnSpc>
              <a:spcBef>
                <a:spcPts val="600"/>
              </a:spcBef>
              <a:buClr>
                <a:srgbClr val="0070C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9000"/>
              </a:lnSpc>
              <a:buClr>
                <a:schemeClr val="accent6"/>
              </a:buClr>
            </a:pPr>
            <a:r>
              <a:rPr lang="en-US" dirty="0"/>
              <a:t>Review the Disability Data Report. Are only learning or cognitive conditions included? </a:t>
            </a:r>
          </a:p>
          <a:p>
            <a:pPr lvl="1">
              <a:lnSpc>
                <a:spcPct val="129000"/>
              </a:lnSpc>
              <a:buClr>
                <a:schemeClr val="accent6"/>
              </a:buClr>
            </a:pPr>
            <a:r>
              <a:rPr lang="en-US" dirty="0"/>
              <a:t>Does the report list individuals who have mental       health, medical, or other types of conditions? If not, why not?</a:t>
            </a:r>
          </a:p>
          <a:p>
            <a:pPr>
              <a:lnSpc>
                <a:spcPct val="129000"/>
              </a:lnSpc>
              <a:buClr>
                <a:schemeClr val="accent6"/>
              </a:buClr>
            </a:pPr>
            <a:r>
              <a:rPr lang="en-US" dirty="0"/>
              <a:t>Was all the documentation reviewed from both the accommodation file and the Student Health Record (SHR)?</a:t>
            </a:r>
          </a:p>
          <a:p>
            <a:pPr>
              <a:lnSpc>
                <a:spcPct val="129000"/>
              </a:lnSpc>
              <a:buClr>
                <a:schemeClr val="accent6"/>
              </a:buClr>
            </a:pPr>
            <a:r>
              <a:rPr lang="en-US" dirty="0"/>
              <a:t>Are medication records reviewed as some      medications may be indicators of a disability?        </a:t>
            </a:r>
          </a:p>
          <a:p>
            <a:pPr lvl="1"/>
            <a:endParaRPr lang="en-US" dirty="0"/>
          </a:p>
        </p:txBody>
      </p:sp>
      <p:sp>
        <p:nvSpPr>
          <p:cNvPr id="10" name="TextBox 9">
            <a:extLst>
              <a:ext uri="{FF2B5EF4-FFF2-40B4-BE49-F238E27FC236}">
                <a16:creationId xmlns:a16="http://schemas.microsoft.com/office/drawing/2014/main" id="{00A847D8-79A7-A38B-A781-0C7FED8E1AEA}"/>
              </a:ext>
            </a:extLst>
          </p:cNvPr>
          <p:cNvSpPr txBox="1"/>
          <p:nvPr/>
        </p:nvSpPr>
        <p:spPr>
          <a:xfrm>
            <a:off x="1859881" y="5567431"/>
            <a:ext cx="8472238" cy="707886"/>
          </a:xfrm>
          <a:prstGeom prst="rect">
            <a:avLst/>
          </a:prstGeom>
          <a:noFill/>
        </p:spPr>
        <p:txBody>
          <a:bodyPr wrap="square" rtlCol="0">
            <a:spAutoFit/>
          </a:bodyPr>
          <a:lstStyle/>
          <a:p>
            <a:pPr algn="ctr"/>
            <a:r>
              <a:rPr lang="en-US" sz="2000" b="1" dirty="0">
                <a:solidFill>
                  <a:srgbClr val="C00000"/>
                </a:solidFill>
              </a:rPr>
              <a:t>NOTE!</a:t>
            </a:r>
            <a:r>
              <a:rPr lang="en-US" sz="2000" dirty="0"/>
              <a:t> Non-health DCs may assist in reviewing SHRs to ID conditions/assist with ensuring that all students with disabilities have been identified.</a:t>
            </a:r>
          </a:p>
        </p:txBody>
      </p:sp>
    </p:spTree>
    <p:extLst>
      <p:ext uri="{BB962C8B-B14F-4D97-AF65-F5344CB8AC3E}">
        <p14:creationId xmlns:p14="http://schemas.microsoft.com/office/powerpoint/2010/main" val="3878900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p:cNvSpPr/>
          <p:nvPr/>
        </p:nvSpPr>
        <p:spPr>
          <a:xfrm>
            <a:off x="4876800" y="444981"/>
            <a:ext cx="7315200" cy="59680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5525B153-E223-406D-8638-1F952ED0BC76}"/>
              </a:ext>
            </a:extLst>
          </p:cNvPr>
          <p:cNvSpPr txBox="1"/>
          <p:nvPr/>
        </p:nvSpPr>
        <p:spPr>
          <a:xfrm>
            <a:off x="5181600" y="1058986"/>
            <a:ext cx="6615421" cy="1261884"/>
          </a:xfrm>
          <a:prstGeom prst="rect">
            <a:avLst/>
          </a:prstGeom>
          <a:noFill/>
        </p:spPr>
        <p:txBody>
          <a:bodyPr wrap="square" rtlCol="0">
            <a:spAutoFit/>
          </a:bodyPr>
          <a:lstStyle/>
          <a:p>
            <a:r>
              <a:rPr lang="pt-BR" altLang="ko-KR" sz="4800" dirty="0">
                <a:solidFill>
                  <a:schemeClr val="bg1"/>
                </a:solidFill>
                <a:latin typeface="+mj-lt"/>
              </a:rPr>
              <a:t>Quality Control</a:t>
            </a:r>
          </a:p>
          <a:p>
            <a:r>
              <a:rPr lang="pt-BR" altLang="ko-KR" sz="2800" dirty="0">
                <a:solidFill>
                  <a:schemeClr val="bg1"/>
                </a:solidFill>
                <a:latin typeface="+mj-lt"/>
              </a:rPr>
              <a:t>Timely Entry</a:t>
            </a:r>
          </a:p>
        </p:txBody>
      </p:sp>
      <p:sp>
        <p:nvSpPr>
          <p:cNvPr id="4" name="TextBox 3">
            <a:extLst>
              <a:ext uri="{FF2B5EF4-FFF2-40B4-BE49-F238E27FC236}">
                <a16:creationId xmlns:a16="http://schemas.microsoft.com/office/drawing/2014/main" id="{EE88F25E-6C6E-7A64-42BE-B2DBB6955492}"/>
              </a:ext>
            </a:extLst>
          </p:cNvPr>
          <p:cNvSpPr txBox="1"/>
          <p:nvPr/>
        </p:nvSpPr>
        <p:spPr>
          <a:xfrm>
            <a:off x="5181600" y="2513733"/>
            <a:ext cx="6451600" cy="3041667"/>
          </a:xfrm>
          <a:prstGeom prst="rect">
            <a:avLst/>
          </a:prstGeom>
          <a:noFill/>
        </p:spPr>
        <p:txBody>
          <a:bodyPr wrap="square" rtlCol="0">
            <a:spAutoFit/>
          </a:bodyPr>
          <a:lstStyle/>
          <a:p>
            <a:pPr marL="342900" indent="-342900">
              <a:lnSpc>
                <a:spcPct val="109000"/>
              </a:lnSpc>
              <a:spcBef>
                <a:spcPts val="600"/>
              </a:spcBef>
              <a:spcAft>
                <a:spcPts val="600"/>
              </a:spcAft>
              <a:buClr>
                <a:schemeClr val="bg1"/>
              </a:buClr>
              <a:buFont typeface="Wingdings" panose="05000000000000000000" pitchFamily="2" charset="2"/>
              <a:buChar char="§"/>
            </a:pPr>
            <a:r>
              <a:rPr lang="en-US" altLang="ko-KR" sz="2800" dirty="0">
                <a:solidFill>
                  <a:schemeClr val="bg1"/>
                </a:solidFill>
              </a:rPr>
              <a:t>Compare the students </a:t>
            </a:r>
            <a:r>
              <a:rPr lang="en-US" altLang="ko-KR" sz="2800" b="1" dirty="0">
                <a:solidFill>
                  <a:schemeClr val="bg1"/>
                </a:solidFill>
              </a:rPr>
              <a:t>“</a:t>
            </a:r>
            <a:r>
              <a:rPr lang="en-US" altLang="ko-KR" sz="2800" b="1" u="sng" dirty="0">
                <a:solidFill>
                  <a:schemeClr val="bg1"/>
                </a:solidFill>
              </a:rPr>
              <a:t>Enroll Date</a:t>
            </a:r>
            <a:r>
              <a:rPr lang="en-US" altLang="ko-KR" sz="2800" b="1" dirty="0">
                <a:solidFill>
                  <a:schemeClr val="bg1"/>
                </a:solidFill>
              </a:rPr>
              <a:t>”</a:t>
            </a:r>
            <a:r>
              <a:rPr lang="en-US" altLang="ko-KR" sz="2800" dirty="0">
                <a:solidFill>
                  <a:schemeClr val="bg1"/>
                </a:solidFill>
              </a:rPr>
              <a:t> with the </a:t>
            </a:r>
            <a:r>
              <a:rPr lang="en-US" altLang="ko-KR" sz="2800" b="1" dirty="0">
                <a:solidFill>
                  <a:schemeClr val="bg1"/>
                </a:solidFill>
              </a:rPr>
              <a:t>“</a:t>
            </a:r>
            <a:r>
              <a:rPr lang="en-US" altLang="ko-KR" sz="2800" b="1" u="sng" dirty="0">
                <a:solidFill>
                  <a:schemeClr val="bg1"/>
                </a:solidFill>
              </a:rPr>
              <a:t>Added Date</a:t>
            </a:r>
            <a:r>
              <a:rPr lang="en-US" altLang="ko-KR" sz="2800" b="1" dirty="0">
                <a:solidFill>
                  <a:schemeClr val="bg1"/>
                </a:solidFill>
              </a:rPr>
              <a:t>” </a:t>
            </a:r>
            <a:r>
              <a:rPr lang="en-US" altLang="ko-KR" sz="2800" dirty="0">
                <a:solidFill>
                  <a:schemeClr val="bg1"/>
                </a:solidFill>
              </a:rPr>
              <a:t>in the Disability Data Report.</a:t>
            </a:r>
          </a:p>
          <a:p>
            <a:pPr marL="342900" indent="-342900">
              <a:lnSpc>
                <a:spcPct val="109000"/>
              </a:lnSpc>
              <a:spcBef>
                <a:spcPts val="600"/>
              </a:spcBef>
              <a:spcAft>
                <a:spcPts val="600"/>
              </a:spcAft>
              <a:buClr>
                <a:schemeClr val="bg1"/>
              </a:buClr>
              <a:buFont typeface="Wingdings" panose="05000000000000000000" pitchFamily="2" charset="2"/>
              <a:buChar char="§"/>
            </a:pPr>
            <a:r>
              <a:rPr lang="en-US" altLang="ko-KR" sz="2800" dirty="0">
                <a:solidFill>
                  <a:schemeClr val="bg1"/>
                </a:solidFill>
              </a:rPr>
              <a:t>Are students with disabilities being added to this report prior to or on the day of the student’s arrival?</a:t>
            </a:r>
          </a:p>
        </p:txBody>
      </p:sp>
      <p:pic>
        <p:nvPicPr>
          <p:cNvPr id="2" name="Picture 1" descr="A picture containing drawing&#10;&#10;Description automatically generated">
            <a:extLst>
              <a:ext uri="{FF2B5EF4-FFF2-40B4-BE49-F238E27FC236}">
                <a16:creationId xmlns:a16="http://schemas.microsoft.com/office/drawing/2014/main" id="{F8224BDA-235C-5358-305C-196FAF90C8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t="18273" b="18826"/>
          <a:stretch/>
        </p:blipFill>
        <p:spPr>
          <a:xfrm>
            <a:off x="1909684" y="5455419"/>
            <a:ext cx="1077281" cy="958098"/>
          </a:xfrm>
          <a:prstGeom prst="rect">
            <a:avLst/>
          </a:prstGeom>
        </p:spPr>
      </p:pic>
      <p:graphicFrame>
        <p:nvGraphicFramePr>
          <p:cNvPr id="7" name="Table 3">
            <a:extLst>
              <a:ext uri="{FF2B5EF4-FFF2-40B4-BE49-F238E27FC236}">
                <a16:creationId xmlns:a16="http://schemas.microsoft.com/office/drawing/2014/main" id="{32002F84-3162-8769-EBDD-3BF95C85F7AB}"/>
              </a:ext>
            </a:extLst>
          </p:cNvPr>
          <p:cNvGraphicFramePr>
            <a:graphicFrameLocks noGrp="1"/>
          </p:cNvGraphicFramePr>
          <p:nvPr>
            <p:extLst>
              <p:ext uri="{D42A27DB-BD31-4B8C-83A1-F6EECF244321}">
                <p14:modId xmlns:p14="http://schemas.microsoft.com/office/powerpoint/2010/main" val="4196888863"/>
              </p:ext>
            </p:extLst>
          </p:nvPr>
        </p:nvGraphicFramePr>
        <p:xfrm>
          <a:off x="400991" y="468436"/>
          <a:ext cx="4141252" cy="1854200"/>
        </p:xfrm>
        <a:graphic>
          <a:graphicData uri="http://schemas.openxmlformats.org/drawingml/2006/table">
            <a:tbl>
              <a:tblPr firstRow="1" bandRow="1">
                <a:tableStyleId>{93296810-A885-4BE3-A3E7-6D5BEEA58F35}</a:tableStyleId>
              </a:tblPr>
              <a:tblGrid>
                <a:gridCol w="652984">
                  <a:extLst>
                    <a:ext uri="{9D8B030D-6E8A-4147-A177-3AD203B41FA5}">
                      <a16:colId xmlns:a16="http://schemas.microsoft.com/office/drawing/2014/main" val="3561973829"/>
                    </a:ext>
                  </a:extLst>
                </a:gridCol>
                <a:gridCol w="1744134">
                  <a:extLst>
                    <a:ext uri="{9D8B030D-6E8A-4147-A177-3AD203B41FA5}">
                      <a16:colId xmlns:a16="http://schemas.microsoft.com/office/drawing/2014/main" val="1512615985"/>
                    </a:ext>
                  </a:extLst>
                </a:gridCol>
                <a:gridCol w="1744134">
                  <a:extLst>
                    <a:ext uri="{9D8B030D-6E8A-4147-A177-3AD203B41FA5}">
                      <a16:colId xmlns:a16="http://schemas.microsoft.com/office/drawing/2014/main" val="3406227000"/>
                    </a:ext>
                  </a:extLst>
                </a:gridCol>
              </a:tblGrid>
              <a:tr h="370840">
                <a:tc>
                  <a:txBody>
                    <a:bodyPr/>
                    <a:lstStyle/>
                    <a:p>
                      <a:pPr algn="ctr"/>
                      <a:r>
                        <a:rPr lang="en-US" dirty="0"/>
                        <a:t>Age</a:t>
                      </a:r>
                    </a:p>
                  </a:txBody>
                  <a:tcPr/>
                </a:tc>
                <a:tc>
                  <a:txBody>
                    <a:bodyPr/>
                    <a:lstStyle/>
                    <a:p>
                      <a:pPr algn="ctr"/>
                      <a:r>
                        <a:rPr lang="en-US" dirty="0"/>
                        <a:t>Enroll Date</a:t>
                      </a:r>
                    </a:p>
                  </a:txBody>
                  <a:tcPr/>
                </a:tc>
                <a:tc>
                  <a:txBody>
                    <a:bodyPr/>
                    <a:lstStyle/>
                    <a:p>
                      <a:pPr algn="ctr"/>
                      <a:r>
                        <a:rPr lang="en-US" dirty="0"/>
                        <a:t>Added Date</a:t>
                      </a:r>
                    </a:p>
                  </a:txBody>
                  <a:tcPr/>
                </a:tc>
                <a:extLst>
                  <a:ext uri="{0D108BD9-81ED-4DB2-BD59-A6C34878D82A}">
                    <a16:rowId xmlns:a16="http://schemas.microsoft.com/office/drawing/2014/main" val="1426347017"/>
                  </a:ext>
                </a:extLst>
              </a:tr>
              <a:tr h="370840">
                <a:tc>
                  <a:txBody>
                    <a:bodyPr/>
                    <a:lstStyle/>
                    <a:p>
                      <a:pPr algn="ctr"/>
                      <a:r>
                        <a:rPr lang="en-US" dirty="0"/>
                        <a:t>20</a:t>
                      </a:r>
                    </a:p>
                  </a:txBody>
                  <a:tcPr/>
                </a:tc>
                <a:tc>
                  <a:txBody>
                    <a:bodyPr/>
                    <a:lstStyle/>
                    <a:p>
                      <a:pPr algn="ctr"/>
                      <a:r>
                        <a:rPr lang="en-US" dirty="0"/>
                        <a:t>11/17/22</a:t>
                      </a:r>
                    </a:p>
                  </a:txBody>
                  <a:tcPr/>
                </a:tc>
                <a:tc>
                  <a:txBody>
                    <a:bodyPr/>
                    <a:lstStyle/>
                    <a:p>
                      <a:pPr algn="ctr"/>
                      <a:r>
                        <a:rPr lang="en-US" dirty="0"/>
                        <a:t>09/07/23</a:t>
                      </a:r>
                    </a:p>
                  </a:txBody>
                  <a:tcPr/>
                </a:tc>
                <a:extLst>
                  <a:ext uri="{0D108BD9-81ED-4DB2-BD59-A6C34878D82A}">
                    <a16:rowId xmlns:a16="http://schemas.microsoft.com/office/drawing/2014/main" val="2941762261"/>
                  </a:ext>
                </a:extLst>
              </a:tr>
              <a:tr h="370840">
                <a:tc>
                  <a:txBody>
                    <a:bodyPr/>
                    <a:lstStyle/>
                    <a:p>
                      <a:pPr algn="ctr"/>
                      <a:r>
                        <a:rPr lang="en-US"/>
                        <a:t>17</a:t>
                      </a:r>
                    </a:p>
                  </a:txBody>
                  <a:tcPr/>
                </a:tc>
                <a:tc>
                  <a:txBody>
                    <a:bodyPr/>
                    <a:lstStyle/>
                    <a:p>
                      <a:pPr algn="ctr"/>
                      <a:r>
                        <a:rPr lang="en-US" dirty="0"/>
                        <a:t>11/08/23</a:t>
                      </a:r>
                    </a:p>
                  </a:txBody>
                  <a:tcPr/>
                </a:tc>
                <a:tc>
                  <a:txBody>
                    <a:bodyPr/>
                    <a:lstStyle/>
                    <a:p>
                      <a:pPr algn="ctr"/>
                      <a:r>
                        <a:rPr lang="en-US" dirty="0"/>
                        <a:t>11/08/23</a:t>
                      </a:r>
                    </a:p>
                  </a:txBody>
                  <a:tcPr/>
                </a:tc>
                <a:extLst>
                  <a:ext uri="{0D108BD9-81ED-4DB2-BD59-A6C34878D82A}">
                    <a16:rowId xmlns:a16="http://schemas.microsoft.com/office/drawing/2014/main" val="2061871354"/>
                  </a:ext>
                </a:extLst>
              </a:tr>
              <a:tr h="370840">
                <a:tc>
                  <a:txBody>
                    <a:bodyPr/>
                    <a:lstStyle/>
                    <a:p>
                      <a:pPr algn="ctr"/>
                      <a:r>
                        <a:rPr lang="en-US"/>
                        <a:t>20</a:t>
                      </a:r>
                    </a:p>
                  </a:txBody>
                  <a:tcPr/>
                </a:tc>
                <a:tc>
                  <a:txBody>
                    <a:bodyPr/>
                    <a:lstStyle/>
                    <a:p>
                      <a:pPr algn="ctr"/>
                      <a:r>
                        <a:rPr lang="en-US" dirty="0"/>
                        <a:t>07/26/23</a:t>
                      </a:r>
                    </a:p>
                  </a:txBody>
                  <a:tcPr/>
                </a:tc>
                <a:tc>
                  <a:txBody>
                    <a:bodyPr/>
                    <a:lstStyle/>
                    <a:p>
                      <a:pPr algn="ctr"/>
                      <a:r>
                        <a:rPr lang="en-US" dirty="0"/>
                        <a:t>10/02/23</a:t>
                      </a:r>
                    </a:p>
                  </a:txBody>
                  <a:tcPr/>
                </a:tc>
                <a:extLst>
                  <a:ext uri="{0D108BD9-81ED-4DB2-BD59-A6C34878D82A}">
                    <a16:rowId xmlns:a16="http://schemas.microsoft.com/office/drawing/2014/main" val="1418802708"/>
                  </a:ext>
                </a:extLst>
              </a:tr>
              <a:tr h="370840">
                <a:tc>
                  <a:txBody>
                    <a:bodyPr/>
                    <a:lstStyle/>
                    <a:p>
                      <a:pPr algn="ctr"/>
                      <a:r>
                        <a:rPr lang="en-US"/>
                        <a:t>18</a:t>
                      </a:r>
                    </a:p>
                  </a:txBody>
                  <a:tcPr/>
                </a:tc>
                <a:tc>
                  <a:txBody>
                    <a:bodyPr/>
                    <a:lstStyle/>
                    <a:p>
                      <a:pPr algn="ctr"/>
                      <a:r>
                        <a:rPr lang="en-US" dirty="0"/>
                        <a:t>04/19/23</a:t>
                      </a:r>
                    </a:p>
                  </a:txBody>
                  <a:tcPr/>
                </a:tc>
                <a:tc>
                  <a:txBody>
                    <a:bodyPr/>
                    <a:lstStyle/>
                    <a:p>
                      <a:pPr algn="ctr"/>
                      <a:r>
                        <a:rPr lang="en-US" dirty="0"/>
                        <a:t>06/03/23</a:t>
                      </a:r>
                    </a:p>
                  </a:txBody>
                  <a:tcPr/>
                </a:tc>
                <a:extLst>
                  <a:ext uri="{0D108BD9-81ED-4DB2-BD59-A6C34878D82A}">
                    <a16:rowId xmlns:a16="http://schemas.microsoft.com/office/drawing/2014/main" val="1319281847"/>
                  </a:ext>
                </a:extLst>
              </a:tr>
            </a:tbl>
          </a:graphicData>
        </a:graphic>
      </p:graphicFrame>
      <p:graphicFrame>
        <p:nvGraphicFramePr>
          <p:cNvPr id="9" name="Table 3">
            <a:extLst>
              <a:ext uri="{FF2B5EF4-FFF2-40B4-BE49-F238E27FC236}">
                <a16:creationId xmlns:a16="http://schemas.microsoft.com/office/drawing/2014/main" id="{58D0CB8B-0128-BC88-C113-B192AEE1A340}"/>
              </a:ext>
            </a:extLst>
          </p:cNvPr>
          <p:cNvGraphicFramePr>
            <a:graphicFrameLocks noGrp="1"/>
          </p:cNvGraphicFramePr>
          <p:nvPr>
            <p:extLst>
              <p:ext uri="{D42A27DB-BD31-4B8C-83A1-F6EECF244321}">
                <p14:modId xmlns:p14="http://schemas.microsoft.com/office/powerpoint/2010/main" val="206907256"/>
              </p:ext>
            </p:extLst>
          </p:nvPr>
        </p:nvGraphicFramePr>
        <p:xfrm>
          <a:off x="377699" y="3585409"/>
          <a:ext cx="4141252" cy="1849120"/>
        </p:xfrm>
        <a:graphic>
          <a:graphicData uri="http://schemas.openxmlformats.org/drawingml/2006/table">
            <a:tbl>
              <a:tblPr firstRow="1" bandRow="1">
                <a:tableStyleId>{93296810-A885-4BE3-A3E7-6D5BEEA58F35}</a:tableStyleId>
              </a:tblPr>
              <a:tblGrid>
                <a:gridCol w="652984">
                  <a:extLst>
                    <a:ext uri="{9D8B030D-6E8A-4147-A177-3AD203B41FA5}">
                      <a16:colId xmlns:a16="http://schemas.microsoft.com/office/drawing/2014/main" val="3561973829"/>
                    </a:ext>
                  </a:extLst>
                </a:gridCol>
                <a:gridCol w="1744134">
                  <a:extLst>
                    <a:ext uri="{9D8B030D-6E8A-4147-A177-3AD203B41FA5}">
                      <a16:colId xmlns:a16="http://schemas.microsoft.com/office/drawing/2014/main" val="1512615985"/>
                    </a:ext>
                  </a:extLst>
                </a:gridCol>
                <a:gridCol w="1744134">
                  <a:extLst>
                    <a:ext uri="{9D8B030D-6E8A-4147-A177-3AD203B41FA5}">
                      <a16:colId xmlns:a16="http://schemas.microsoft.com/office/drawing/2014/main" val="3406227000"/>
                    </a:ext>
                  </a:extLst>
                </a:gridCol>
              </a:tblGrid>
              <a:tr h="359645">
                <a:tc>
                  <a:txBody>
                    <a:bodyPr/>
                    <a:lstStyle/>
                    <a:p>
                      <a:pPr algn="ctr"/>
                      <a:r>
                        <a:rPr lang="en-US" dirty="0"/>
                        <a:t>Age</a:t>
                      </a:r>
                    </a:p>
                  </a:txBody>
                  <a:tcPr/>
                </a:tc>
                <a:tc>
                  <a:txBody>
                    <a:bodyPr/>
                    <a:lstStyle/>
                    <a:p>
                      <a:pPr algn="ctr"/>
                      <a:r>
                        <a:rPr lang="en-US" dirty="0"/>
                        <a:t>Enroll Date</a:t>
                      </a:r>
                    </a:p>
                  </a:txBody>
                  <a:tcPr/>
                </a:tc>
                <a:tc>
                  <a:txBody>
                    <a:bodyPr/>
                    <a:lstStyle/>
                    <a:p>
                      <a:pPr algn="ctr"/>
                      <a:r>
                        <a:rPr lang="en-US" dirty="0"/>
                        <a:t>Added Date</a:t>
                      </a:r>
                    </a:p>
                  </a:txBody>
                  <a:tcPr/>
                </a:tc>
                <a:extLst>
                  <a:ext uri="{0D108BD9-81ED-4DB2-BD59-A6C34878D82A}">
                    <a16:rowId xmlns:a16="http://schemas.microsoft.com/office/drawing/2014/main" val="1426347017"/>
                  </a:ext>
                </a:extLst>
              </a:tr>
              <a:tr h="370840">
                <a:tc>
                  <a:txBody>
                    <a:bodyPr/>
                    <a:lstStyle/>
                    <a:p>
                      <a:pPr algn="ctr"/>
                      <a:r>
                        <a:rPr lang="en-US" dirty="0"/>
                        <a:t>18</a:t>
                      </a:r>
                    </a:p>
                  </a:txBody>
                  <a:tcPr/>
                </a:tc>
                <a:tc>
                  <a:txBody>
                    <a:bodyPr/>
                    <a:lstStyle/>
                    <a:p>
                      <a:pPr algn="ctr"/>
                      <a:r>
                        <a:rPr lang="en-US" dirty="0"/>
                        <a:t>04/08/23</a:t>
                      </a:r>
                    </a:p>
                  </a:txBody>
                  <a:tcPr/>
                </a:tc>
                <a:tc>
                  <a:txBody>
                    <a:bodyPr/>
                    <a:lstStyle/>
                    <a:p>
                      <a:pPr algn="ctr"/>
                      <a:r>
                        <a:rPr lang="en-US" dirty="0"/>
                        <a:t>04/01/23</a:t>
                      </a:r>
                    </a:p>
                  </a:txBody>
                  <a:tcPr/>
                </a:tc>
                <a:extLst>
                  <a:ext uri="{0D108BD9-81ED-4DB2-BD59-A6C34878D82A}">
                    <a16:rowId xmlns:a16="http://schemas.microsoft.com/office/drawing/2014/main" val="2941762261"/>
                  </a:ext>
                </a:extLst>
              </a:tr>
              <a:tr h="370840">
                <a:tc>
                  <a:txBody>
                    <a:bodyPr/>
                    <a:lstStyle/>
                    <a:p>
                      <a:pPr algn="ctr"/>
                      <a:r>
                        <a:rPr lang="en-US"/>
                        <a:t>21</a:t>
                      </a:r>
                    </a:p>
                  </a:txBody>
                  <a:tcPr/>
                </a:tc>
                <a:tc>
                  <a:txBody>
                    <a:bodyPr/>
                    <a:lstStyle/>
                    <a:p>
                      <a:pPr algn="ctr"/>
                      <a:r>
                        <a:rPr lang="en-US" dirty="0"/>
                        <a:t>08/08/23</a:t>
                      </a:r>
                    </a:p>
                  </a:txBody>
                  <a:tcPr/>
                </a:tc>
                <a:tc>
                  <a:txBody>
                    <a:bodyPr/>
                    <a:lstStyle/>
                    <a:p>
                      <a:pPr algn="ctr"/>
                      <a:r>
                        <a:rPr lang="en-US" dirty="0"/>
                        <a:t>08/08/23</a:t>
                      </a:r>
                    </a:p>
                  </a:txBody>
                  <a:tcPr/>
                </a:tc>
                <a:extLst>
                  <a:ext uri="{0D108BD9-81ED-4DB2-BD59-A6C34878D82A}">
                    <a16:rowId xmlns:a16="http://schemas.microsoft.com/office/drawing/2014/main" val="2061871354"/>
                  </a:ext>
                </a:extLst>
              </a:tr>
              <a:tr h="370840">
                <a:tc>
                  <a:txBody>
                    <a:bodyPr/>
                    <a:lstStyle/>
                    <a:p>
                      <a:pPr algn="ctr"/>
                      <a:r>
                        <a:rPr lang="en-US"/>
                        <a:t>16</a:t>
                      </a:r>
                    </a:p>
                  </a:txBody>
                  <a:tcPr/>
                </a:tc>
                <a:tc>
                  <a:txBody>
                    <a:bodyPr/>
                    <a:lstStyle/>
                    <a:p>
                      <a:pPr algn="ctr"/>
                      <a:r>
                        <a:rPr lang="en-US" dirty="0"/>
                        <a:t>05/26/23</a:t>
                      </a:r>
                    </a:p>
                  </a:txBody>
                  <a:tcPr/>
                </a:tc>
                <a:tc>
                  <a:txBody>
                    <a:bodyPr/>
                    <a:lstStyle/>
                    <a:p>
                      <a:pPr algn="ctr"/>
                      <a:r>
                        <a:rPr lang="en-US" dirty="0"/>
                        <a:t>05/16/23</a:t>
                      </a:r>
                    </a:p>
                  </a:txBody>
                  <a:tcPr/>
                </a:tc>
                <a:extLst>
                  <a:ext uri="{0D108BD9-81ED-4DB2-BD59-A6C34878D82A}">
                    <a16:rowId xmlns:a16="http://schemas.microsoft.com/office/drawing/2014/main" val="1418802708"/>
                  </a:ext>
                </a:extLst>
              </a:tr>
              <a:tr h="370840">
                <a:tc>
                  <a:txBody>
                    <a:bodyPr/>
                    <a:lstStyle/>
                    <a:p>
                      <a:pPr algn="ctr"/>
                      <a:r>
                        <a:rPr lang="en-US"/>
                        <a:t>17</a:t>
                      </a:r>
                    </a:p>
                  </a:txBody>
                  <a:tcPr/>
                </a:tc>
                <a:tc>
                  <a:txBody>
                    <a:bodyPr/>
                    <a:lstStyle/>
                    <a:p>
                      <a:pPr algn="ctr"/>
                      <a:r>
                        <a:rPr lang="en-US" dirty="0"/>
                        <a:t>10/04/23</a:t>
                      </a:r>
                    </a:p>
                  </a:txBody>
                  <a:tcPr/>
                </a:tc>
                <a:tc>
                  <a:txBody>
                    <a:bodyPr/>
                    <a:lstStyle/>
                    <a:p>
                      <a:pPr algn="ctr"/>
                      <a:r>
                        <a:rPr lang="en-US" dirty="0"/>
                        <a:t>10/03/23</a:t>
                      </a:r>
                    </a:p>
                  </a:txBody>
                  <a:tcPr/>
                </a:tc>
                <a:extLst>
                  <a:ext uri="{0D108BD9-81ED-4DB2-BD59-A6C34878D82A}">
                    <a16:rowId xmlns:a16="http://schemas.microsoft.com/office/drawing/2014/main" val="1319281847"/>
                  </a:ext>
                </a:extLst>
              </a:tr>
            </a:tbl>
          </a:graphicData>
        </a:graphic>
      </p:graphicFrame>
      <p:pic>
        <p:nvPicPr>
          <p:cNvPr id="5" name="Picture 4" descr="A picture containing drawing&#10;&#10;Description automatically generated">
            <a:extLst>
              <a:ext uri="{FF2B5EF4-FFF2-40B4-BE49-F238E27FC236}">
                <a16:creationId xmlns:a16="http://schemas.microsoft.com/office/drawing/2014/main" id="{80BC609E-1BDB-B29E-1043-AF1E50897C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23" t="19608" r="51571" b="18483"/>
          <a:stretch/>
        </p:blipFill>
        <p:spPr>
          <a:xfrm>
            <a:off x="1984868" y="2481973"/>
            <a:ext cx="950206" cy="958098"/>
          </a:xfrm>
          <a:prstGeom prst="rect">
            <a:avLst/>
          </a:prstGeom>
        </p:spPr>
      </p:pic>
      <p:sp>
        <p:nvSpPr>
          <p:cNvPr id="10" name="Rectangle: Rounded Corners 9">
            <a:extLst>
              <a:ext uri="{FF2B5EF4-FFF2-40B4-BE49-F238E27FC236}">
                <a16:creationId xmlns:a16="http://schemas.microsoft.com/office/drawing/2014/main" id="{22312358-00C5-AE4E-1E2D-BC775E6B94BF}"/>
              </a:ext>
            </a:extLst>
          </p:cNvPr>
          <p:cNvSpPr/>
          <p:nvPr/>
        </p:nvSpPr>
        <p:spPr>
          <a:xfrm>
            <a:off x="400991" y="850231"/>
            <a:ext cx="4117960" cy="368969"/>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421B4E14-7D05-EBC0-6E6B-B069FA1A55E2}"/>
              </a:ext>
            </a:extLst>
          </p:cNvPr>
          <p:cNvSpPr/>
          <p:nvPr/>
        </p:nvSpPr>
        <p:spPr>
          <a:xfrm>
            <a:off x="424283" y="1576932"/>
            <a:ext cx="4117960" cy="368969"/>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40ABB362-BEC4-3122-319E-ACBBC82A3931}"/>
              </a:ext>
            </a:extLst>
          </p:cNvPr>
          <p:cNvSpPr/>
          <p:nvPr/>
        </p:nvSpPr>
        <p:spPr>
          <a:xfrm>
            <a:off x="424283" y="2011028"/>
            <a:ext cx="4117960" cy="368969"/>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6">
            <a:extLst>
              <a:ext uri="{FF2B5EF4-FFF2-40B4-BE49-F238E27FC236}">
                <a16:creationId xmlns:a16="http://schemas.microsoft.com/office/drawing/2014/main" id="{639FA270-57C6-93E9-A069-99EF666D836B}"/>
              </a:ext>
            </a:extLst>
          </p:cNvPr>
          <p:cNvSpPr>
            <a:spLocks noGrp="1"/>
          </p:cNvSpPr>
          <p:nvPr>
            <p:ph type="sldNum" sz="quarter" idx="12"/>
          </p:nvPr>
        </p:nvSpPr>
        <p:spPr>
          <a:xfrm>
            <a:off x="8610600" y="6356350"/>
            <a:ext cx="2743200" cy="365125"/>
          </a:xfrm>
        </p:spPr>
        <p:txBody>
          <a:bodyPr/>
          <a:lstStyle/>
          <a:p>
            <a:fld id="{7ACCF73B-9E9D-47DF-A257-5DE773CCC693}" type="slidenum">
              <a:rPr lang="en-US" smtClean="0"/>
              <a:t>26</a:t>
            </a:fld>
            <a:endParaRPr lang="en-US" dirty="0"/>
          </a:p>
        </p:txBody>
      </p:sp>
    </p:spTree>
    <p:extLst>
      <p:ext uri="{BB962C8B-B14F-4D97-AF65-F5344CB8AC3E}">
        <p14:creationId xmlns:p14="http://schemas.microsoft.com/office/powerpoint/2010/main" val="418125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p:cNvSpPr/>
          <p:nvPr/>
        </p:nvSpPr>
        <p:spPr>
          <a:xfrm>
            <a:off x="4876800" y="444981"/>
            <a:ext cx="7315200" cy="59680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5525B153-E223-406D-8638-1F952ED0BC76}"/>
              </a:ext>
            </a:extLst>
          </p:cNvPr>
          <p:cNvSpPr txBox="1"/>
          <p:nvPr/>
        </p:nvSpPr>
        <p:spPr>
          <a:xfrm>
            <a:off x="5181600" y="804986"/>
            <a:ext cx="6615421" cy="1261884"/>
          </a:xfrm>
          <a:prstGeom prst="rect">
            <a:avLst/>
          </a:prstGeom>
          <a:noFill/>
        </p:spPr>
        <p:txBody>
          <a:bodyPr wrap="square" rtlCol="0">
            <a:spAutoFit/>
          </a:bodyPr>
          <a:lstStyle/>
          <a:p>
            <a:r>
              <a:rPr lang="pt-BR" altLang="ko-KR" sz="4800" dirty="0">
                <a:solidFill>
                  <a:schemeClr val="bg1"/>
                </a:solidFill>
                <a:latin typeface="+mj-lt"/>
              </a:rPr>
              <a:t>Quality Control</a:t>
            </a:r>
          </a:p>
          <a:p>
            <a:r>
              <a:rPr lang="pt-BR" altLang="ko-KR" sz="2800" dirty="0">
                <a:solidFill>
                  <a:schemeClr val="bg1"/>
                </a:solidFill>
                <a:latin typeface="+mj-lt"/>
              </a:rPr>
              <a:t>Disability Data Category</a:t>
            </a:r>
          </a:p>
        </p:txBody>
      </p:sp>
      <p:sp>
        <p:nvSpPr>
          <p:cNvPr id="4" name="TextBox 3">
            <a:extLst>
              <a:ext uri="{FF2B5EF4-FFF2-40B4-BE49-F238E27FC236}">
                <a16:creationId xmlns:a16="http://schemas.microsoft.com/office/drawing/2014/main" id="{EE88F25E-6C6E-7A64-42BE-B2DBB6955492}"/>
              </a:ext>
            </a:extLst>
          </p:cNvPr>
          <p:cNvSpPr txBox="1"/>
          <p:nvPr/>
        </p:nvSpPr>
        <p:spPr>
          <a:xfrm>
            <a:off x="5181599" y="2252973"/>
            <a:ext cx="6416253" cy="3511346"/>
          </a:xfrm>
          <a:prstGeom prst="rect">
            <a:avLst/>
          </a:prstGeom>
          <a:noFill/>
        </p:spPr>
        <p:txBody>
          <a:bodyPr wrap="square" rtlCol="0">
            <a:spAutoFit/>
          </a:bodyPr>
          <a:lstStyle/>
          <a:p>
            <a:pPr marL="342900" indent="-342900">
              <a:lnSpc>
                <a:spcPct val="109000"/>
              </a:lnSpc>
              <a:spcBef>
                <a:spcPts val="600"/>
              </a:spcBef>
              <a:spcAft>
                <a:spcPts val="600"/>
              </a:spcAft>
              <a:buClr>
                <a:schemeClr val="bg1"/>
              </a:buClr>
              <a:buFont typeface="Wingdings" panose="05000000000000000000" pitchFamily="2" charset="2"/>
              <a:buChar char="§"/>
            </a:pPr>
            <a:r>
              <a:rPr lang="en-US" altLang="ko-KR" sz="2800" dirty="0">
                <a:solidFill>
                  <a:schemeClr val="bg1"/>
                </a:solidFill>
              </a:rPr>
              <a:t>DCs </a:t>
            </a:r>
            <a:r>
              <a:rPr lang="en-US" altLang="ko-KR" sz="2800" b="1" u="sng" dirty="0">
                <a:solidFill>
                  <a:schemeClr val="bg1"/>
                </a:solidFill>
              </a:rPr>
              <a:t>must</a:t>
            </a:r>
            <a:r>
              <a:rPr lang="en-US" altLang="ko-KR" sz="2800" dirty="0">
                <a:solidFill>
                  <a:schemeClr val="bg1"/>
                </a:solidFill>
              </a:rPr>
              <a:t> select a Disability Category even if the Specific Disability will be </a:t>
            </a:r>
            <a:r>
              <a:rPr lang="en-US" altLang="ko-KR" sz="2800" b="1" dirty="0">
                <a:solidFill>
                  <a:schemeClr val="bg1"/>
                </a:solidFill>
              </a:rPr>
              <a:t>“Other.” </a:t>
            </a:r>
          </a:p>
          <a:p>
            <a:pPr marL="342900" indent="-342900">
              <a:lnSpc>
                <a:spcPct val="109000"/>
              </a:lnSpc>
              <a:spcBef>
                <a:spcPts val="600"/>
              </a:spcBef>
              <a:spcAft>
                <a:spcPts val="600"/>
              </a:spcAft>
              <a:buClr>
                <a:schemeClr val="bg1"/>
              </a:buClr>
              <a:buFont typeface="Wingdings" panose="05000000000000000000" pitchFamily="2" charset="2"/>
              <a:buChar char="§"/>
            </a:pPr>
            <a:r>
              <a:rPr lang="en-US" altLang="ko-KR" sz="2800" dirty="0">
                <a:solidFill>
                  <a:schemeClr val="bg1"/>
                </a:solidFill>
              </a:rPr>
              <a:t>Disability Categories are meant to capture all types of disabilities so there is likely an appropriate category to choose. </a:t>
            </a:r>
          </a:p>
        </p:txBody>
      </p:sp>
      <p:graphicFrame>
        <p:nvGraphicFramePr>
          <p:cNvPr id="3" name="Table 3">
            <a:extLst>
              <a:ext uri="{FF2B5EF4-FFF2-40B4-BE49-F238E27FC236}">
                <a16:creationId xmlns:a16="http://schemas.microsoft.com/office/drawing/2014/main" id="{E7CC86E4-A24A-7AEB-3D88-CEFD9173573B}"/>
              </a:ext>
            </a:extLst>
          </p:cNvPr>
          <p:cNvGraphicFramePr>
            <a:graphicFrameLocks noGrp="1"/>
          </p:cNvGraphicFramePr>
          <p:nvPr>
            <p:extLst>
              <p:ext uri="{D42A27DB-BD31-4B8C-83A1-F6EECF244321}">
                <p14:modId xmlns:p14="http://schemas.microsoft.com/office/powerpoint/2010/main" val="2546116468"/>
              </p:ext>
            </p:extLst>
          </p:nvPr>
        </p:nvGraphicFramePr>
        <p:xfrm>
          <a:off x="539788" y="582923"/>
          <a:ext cx="3287574" cy="2667000"/>
        </p:xfrm>
        <a:graphic>
          <a:graphicData uri="http://schemas.openxmlformats.org/drawingml/2006/table">
            <a:tbl>
              <a:tblPr firstRow="1" bandRow="1">
                <a:tableStyleId>{93296810-A885-4BE3-A3E7-6D5BEEA58F35}</a:tableStyleId>
              </a:tblPr>
              <a:tblGrid>
                <a:gridCol w="1797441">
                  <a:extLst>
                    <a:ext uri="{9D8B030D-6E8A-4147-A177-3AD203B41FA5}">
                      <a16:colId xmlns:a16="http://schemas.microsoft.com/office/drawing/2014/main" val="3561973829"/>
                    </a:ext>
                  </a:extLst>
                </a:gridCol>
                <a:gridCol w="1490133">
                  <a:extLst>
                    <a:ext uri="{9D8B030D-6E8A-4147-A177-3AD203B41FA5}">
                      <a16:colId xmlns:a16="http://schemas.microsoft.com/office/drawing/2014/main" val="1512615985"/>
                    </a:ext>
                  </a:extLst>
                </a:gridCol>
              </a:tblGrid>
              <a:tr h="370840">
                <a:tc>
                  <a:txBody>
                    <a:bodyPr/>
                    <a:lstStyle/>
                    <a:p>
                      <a:pPr algn="ctr"/>
                      <a:r>
                        <a:rPr lang="en-US" dirty="0"/>
                        <a:t>Disability Category</a:t>
                      </a:r>
                    </a:p>
                  </a:txBody>
                  <a:tcPr/>
                </a:tc>
                <a:tc>
                  <a:txBody>
                    <a:bodyPr/>
                    <a:lstStyle/>
                    <a:p>
                      <a:pPr algn="ctr"/>
                      <a:r>
                        <a:rPr lang="en-US" dirty="0"/>
                        <a:t>Specific Disability</a:t>
                      </a:r>
                    </a:p>
                  </a:txBody>
                  <a:tcPr/>
                </a:tc>
                <a:extLst>
                  <a:ext uri="{0D108BD9-81ED-4DB2-BD59-A6C34878D82A}">
                    <a16:rowId xmlns:a16="http://schemas.microsoft.com/office/drawing/2014/main" val="1426347017"/>
                  </a:ext>
                </a:extLst>
              </a:tr>
              <a:tr h="370840">
                <a:tc>
                  <a:txBody>
                    <a:bodyPr/>
                    <a:lstStyle/>
                    <a:p>
                      <a:r>
                        <a:rPr lang="en-US" dirty="0"/>
                        <a:t>Cognitive</a:t>
                      </a:r>
                    </a:p>
                  </a:txBody>
                  <a:tcPr/>
                </a:tc>
                <a:tc>
                  <a:txBody>
                    <a:bodyPr/>
                    <a:lstStyle/>
                    <a:p>
                      <a:pPr algn="ctr"/>
                      <a:r>
                        <a:rPr lang="en-US" dirty="0"/>
                        <a:t>ADHD/ADD</a:t>
                      </a:r>
                    </a:p>
                  </a:txBody>
                  <a:tcPr/>
                </a:tc>
                <a:extLst>
                  <a:ext uri="{0D108BD9-81ED-4DB2-BD59-A6C34878D82A}">
                    <a16:rowId xmlns:a16="http://schemas.microsoft.com/office/drawing/2014/main" val="29417622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Other Type of Disability (user would specify)</a:t>
                      </a:r>
                    </a:p>
                  </a:txBody>
                  <a:tcPr/>
                </a:tc>
                <a:tc>
                  <a:txBody>
                    <a:bodyPr/>
                    <a:lstStyle/>
                    <a:p>
                      <a:pPr algn="ctr"/>
                      <a:r>
                        <a:rPr lang="en-US"/>
                        <a:t>Other</a:t>
                      </a:r>
                    </a:p>
                  </a:txBody>
                  <a:tcPr/>
                </a:tc>
                <a:extLst>
                  <a:ext uri="{0D108BD9-81ED-4DB2-BD59-A6C34878D82A}">
                    <a16:rowId xmlns:a16="http://schemas.microsoft.com/office/drawing/2014/main" val="2061871354"/>
                  </a:ext>
                </a:extLst>
              </a:tr>
              <a:tr h="370840">
                <a:tc>
                  <a:txBody>
                    <a:bodyPr/>
                    <a:lstStyle/>
                    <a:p>
                      <a:r>
                        <a:rPr lang="en-US"/>
                        <a:t>Cognitive</a:t>
                      </a:r>
                    </a:p>
                  </a:txBody>
                  <a:tcPr/>
                </a:tc>
                <a:tc>
                  <a:txBody>
                    <a:bodyPr/>
                    <a:lstStyle/>
                    <a:p>
                      <a:pPr algn="ctr"/>
                      <a:r>
                        <a:rPr lang="en-US" dirty="0"/>
                        <a:t>ADHD/ADD</a:t>
                      </a:r>
                    </a:p>
                  </a:txBody>
                  <a:tcPr/>
                </a:tc>
                <a:extLst>
                  <a:ext uri="{0D108BD9-81ED-4DB2-BD59-A6C34878D82A}">
                    <a16:rowId xmlns:a16="http://schemas.microsoft.com/office/drawing/2014/main" val="1418802708"/>
                  </a:ext>
                </a:extLst>
              </a:tr>
              <a:tr h="370840">
                <a:tc>
                  <a:txBody>
                    <a:bodyPr/>
                    <a:lstStyle/>
                    <a:p>
                      <a:r>
                        <a:rPr lang="en-US"/>
                        <a:t>Cognitive</a:t>
                      </a:r>
                    </a:p>
                  </a:txBody>
                  <a:tcPr/>
                </a:tc>
                <a:tc>
                  <a:txBody>
                    <a:bodyPr/>
                    <a:lstStyle/>
                    <a:p>
                      <a:pPr algn="ctr"/>
                      <a:r>
                        <a:rPr lang="en-US" dirty="0"/>
                        <a:t>Learning</a:t>
                      </a:r>
                    </a:p>
                  </a:txBody>
                  <a:tcPr/>
                </a:tc>
                <a:extLst>
                  <a:ext uri="{0D108BD9-81ED-4DB2-BD59-A6C34878D82A}">
                    <a16:rowId xmlns:a16="http://schemas.microsoft.com/office/drawing/2014/main" val="1319281847"/>
                  </a:ext>
                </a:extLst>
              </a:tr>
            </a:tbl>
          </a:graphicData>
        </a:graphic>
      </p:graphicFrame>
      <p:graphicFrame>
        <p:nvGraphicFramePr>
          <p:cNvPr id="13" name="Table 3">
            <a:extLst>
              <a:ext uri="{FF2B5EF4-FFF2-40B4-BE49-F238E27FC236}">
                <a16:creationId xmlns:a16="http://schemas.microsoft.com/office/drawing/2014/main" id="{19BD6D85-B954-F707-99D7-24EE644C25EB}"/>
              </a:ext>
            </a:extLst>
          </p:cNvPr>
          <p:cNvGraphicFramePr>
            <a:graphicFrameLocks noGrp="1"/>
          </p:cNvGraphicFramePr>
          <p:nvPr>
            <p:extLst>
              <p:ext uri="{D42A27DB-BD31-4B8C-83A1-F6EECF244321}">
                <p14:modId xmlns:p14="http://schemas.microsoft.com/office/powerpoint/2010/main" val="415260980"/>
              </p:ext>
            </p:extLst>
          </p:nvPr>
        </p:nvGraphicFramePr>
        <p:xfrm>
          <a:off x="478154" y="3672096"/>
          <a:ext cx="3290681" cy="2667000"/>
        </p:xfrm>
        <a:graphic>
          <a:graphicData uri="http://schemas.openxmlformats.org/drawingml/2006/table">
            <a:tbl>
              <a:tblPr firstRow="1" bandRow="1">
                <a:tableStyleId>{93296810-A885-4BE3-A3E7-6D5BEEA58F35}</a:tableStyleId>
              </a:tblPr>
              <a:tblGrid>
                <a:gridCol w="1800548">
                  <a:extLst>
                    <a:ext uri="{9D8B030D-6E8A-4147-A177-3AD203B41FA5}">
                      <a16:colId xmlns:a16="http://schemas.microsoft.com/office/drawing/2014/main" val="3561973829"/>
                    </a:ext>
                  </a:extLst>
                </a:gridCol>
                <a:gridCol w="1490133">
                  <a:extLst>
                    <a:ext uri="{9D8B030D-6E8A-4147-A177-3AD203B41FA5}">
                      <a16:colId xmlns:a16="http://schemas.microsoft.com/office/drawing/2014/main" val="1512615985"/>
                    </a:ext>
                  </a:extLst>
                </a:gridCol>
              </a:tblGrid>
              <a:tr h="370840">
                <a:tc>
                  <a:txBody>
                    <a:bodyPr/>
                    <a:lstStyle/>
                    <a:p>
                      <a:pPr algn="ctr"/>
                      <a:r>
                        <a:rPr lang="en-US" dirty="0"/>
                        <a:t>Disability Category</a:t>
                      </a:r>
                    </a:p>
                  </a:txBody>
                  <a:tcPr/>
                </a:tc>
                <a:tc>
                  <a:txBody>
                    <a:bodyPr/>
                    <a:lstStyle/>
                    <a:p>
                      <a:pPr algn="ctr"/>
                      <a:r>
                        <a:rPr lang="en-US" dirty="0"/>
                        <a:t>Specific Disability</a:t>
                      </a:r>
                    </a:p>
                  </a:txBody>
                  <a:tcPr/>
                </a:tc>
                <a:extLst>
                  <a:ext uri="{0D108BD9-81ED-4DB2-BD59-A6C34878D82A}">
                    <a16:rowId xmlns:a16="http://schemas.microsoft.com/office/drawing/2014/main" val="1426347017"/>
                  </a:ext>
                </a:extLst>
              </a:tr>
              <a:tr h="370840">
                <a:tc>
                  <a:txBody>
                    <a:bodyPr/>
                    <a:lstStyle/>
                    <a:p>
                      <a:r>
                        <a:rPr lang="en-US" dirty="0"/>
                        <a:t>Mental Health</a:t>
                      </a:r>
                    </a:p>
                  </a:txBody>
                  <a:tcPr/>
                </a:tc>
                <a:tc>
                  <a:txBody>
                    <a:bodyPr/>
                    <a:lstStyle/>
                    <a:p>
                      <a:pPr algn="ctr"/>
                      <a:r>
                        <a:rPr lang="en-US"/>
                        <a:t>Other</a:t>
                      </a:r>
                    </a:p>
                  </a:txBody>
                  <a:tcPr/>
                </a:tc>
                <a:extLst>
                  <a:ext uri="{0D108BD9-81ED-4DB2-BD59-A6C34878D82A}">
                    <a16:rowId xmlns:a16="http://schemas.microsoft.com/office/drawing/2014/main" val="29417622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Mental Health</a:t>
                      </a:r>
                    </a:p>
                  </a:txBody>
                  <a:tcPr/>
                </a:tc>
                <a:tc>
                  <a:txBody>
                    <a:bodyPr/>
                    <a:lstStyle/>
                    <a:p>
                      <a:pPr algn="ctr"/>
                      <a:r>
                        <a:rPr lang="en-US"/>
                        <a:t>Serious Emotional Disturbance</a:t>
                      </a:r>
                    </a:p>
                  </a:txBody>
                  <a:tcPr/>
                </a:tc>
                <a:extLst>
                  <a:ext uri="{0D108BD9-81ED-4DB2-BD59-A6C34878D82A}">
                    <a16:rowId xmlns:a16="http://schemas.microsoft.com/office/drawing/2014/main" val="2061871354"/>
                  </a:ext>
                </a:extLst>
              </a:tr>
              <a:tr h="370840">
                <a:tc>
                  <a:txBody>
                    <a:bodyPr/>
                    <a:lstStyle/>
                    <a:p>
                      <a:r>
                        <a:rPr lang="en-US"/>
                        <a:t>Cognitive</a:t>
                      </a:r>
                    </a:p>
                  </a:txBody>
                  <a:tcPr/>
                </a:tc>
                <a:tc>
                  <a:txBody>
                    <a:bodyPr/>
                    <a:lstStyle/>
                    <a:p>
                      <a:pPr algn="ctr"/>
                      <a:r>
                        <a:rPr lang="en-US"/>
                        <a:t>Other</a:t>
                      </a:r>
                    </a:p>
                  </a:txBody>
                  <a:tcPr/>
                </a:tc>
                <a:extLst>
                  <a:ext uri="{0D108BD9-81ED-4DB2-BD59-A6C34878D82A}">
                    <a16:rowId xmlns:a16="http://schemas.microsoft.com/office/drawing/2014/main" val="1418802708"/>
                  </a:ext>
                </a:extLst>
              </a:tr>
              <a:tr h="370840">
                <a:tc>
                  <a:txBody>
                    <a:bodyPr/>
                    <a:lstStyle/>
                    <a:p>
                      <a:r>
                        <a:rPr lang="en-US"/>
                        <a:t>Cognitive</a:t>
                      </a:r>
                    </a:p>
                  </a:txBody>
                  <a:tcPr/>
                </a:tc>
                <a:tc>
                  <a:txBody>
                    <a:bodyPr/>
                    <a:lstStyle/>
                    <a:p>
                      <a:pPr algn="ctr"/>
                      <a:r>
                        <a:rPr lang="en-US" dirty="0"/>
                        <a:t>ADHD/ADD</a:t>
                      </a:r>
                    </a:p>
                  </a:txBody>
                  <a:tcPr/>
                </a:tc>
                <a:extLst>
                  <a:ext uri="{0D108BD9-81ED-4DB2-BD59-A6C34878D82A}">
                    <a16:rowId xmlns:a16="http://schemas.microsoft.com/office/drawing/2014/main" val="1319281847"/>
                  </a:ext>
                </a:extLst>
              </a:tr>
            </a:tbl>
          </a:graphicData>
        </a:graphic>
      </p:graphicFrame>
      <p:sp>
        <p:nvSpPr>
          <p:cNvPr id="14" name="Rectangle 13">
            <a:extLst>
              <a:ext uri="{FF2B5EF4-FFF2-40B4-BE49-F238E27FC236}">
                <a16:creationId xmlns:a16="http://schemas.microsoft.com/office/drawing/2014/main" id="{74F02C58-2EFD-F709-7CEA-42D02C470408}"/>
              </a:ext>
            </a:extLst>
          </p:cNvPr>
          <p:cNvSpPr/>
          <p:nvPr/>
        </p:nvSpPr>
        <p:spPr>
          <a:xfrm>
            <a:off x="594147" y="1540041"/>
            <a:ext cx="1815865" cy="946484"/>
          </a:xfrm>
          <a:prstGeom prst="rect">
            <a:avLst/>
          </a:prstGeom>
          <a:solidFill>
            <a:srgbClr val="FFFF00">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 14">
            <a:extLst>
              <a:ext uri="{FF2B5EF4-FFF2-40B4-BE49-F238E27FC236}">
                <a16:creationId xmlns:a16="http://schemas.microsoft.com/office/drawing/2014/main" id="{647624FC-78D8-83B0-5045-59D0B42C6067}"/>
              </a:ext>
            </a:extLst>
          </p:cNvPr>
          <p:cNvSpPr/>
          <p:nvPr/>
        </p:nvSpPr>
        <p:spPr>
          <a:xfrm>
            <a:off x="2186239" y="2197768"/>
            <a:ext cx="621632" cy="288757"/>
          </a:xfrm>
          <a:prstGeom prst="lef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6" name="Rectangle: Rounded Corners 15">
            <a:extLst>
              <a:ext uri="{FF2B5EF4-FFF2-40B4-BE49-F238E27FC236}">
                <a16:creationId xmlns:a16="http://schemas.microsoft.com/office/drawing/2014/main" id="{856ED1BC-B1EB-43E9-29B9-FAAE7E461AE2}"/>
              </a:ext>
            </a:extLst>
          </p:cNvPr>
          <p:cNvSpPr/>
          <p:nvPr/>
        </p:nvSpPr>
        <p:spPr>
          <a:xfrm>
            <a:off x="478154" y="4351420"/>
            <a:ext cx="3163402" cy="332875"/>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33ED8D91-175D-381C-E85A-3ED7C20A894C}"/>
              </a:ext>
            </a:extLst>
          </p:cNvPr>
          <p:cNvSpPr/>
          <p:nvPr/>
        </p:nvSpPr>
        <p:spPr>
          <a:xfrm>
            <a:off x="478154" y="5633243"/>
            <a:ext cx="3163402" cy="332875"/>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icture containing drawing&#10;&#10;Description automatically generated">
            <a:extLst>
              <a:ext uri="{FF2B5EF4-FFF2-40B4-BE49-F238E27FC236}">
                <a16:creationId xmlns:a16="http://schemas.microsoft.com/office/drawing/2014/main" id="{89584A39-1ACC-9B9E-DF7A-238622AEFD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t="18273" b="18826"/>
          <a:stretch/>
        </p:blipFill>
        <p:spPr>
          <a:xfrm>
            <a:off x="3799519" y="4583571"/>
            <a:ext cx="1077281" cy="958098"/>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02AD126C-F774-2F43-6BCB-EA0194BC478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23" t="19608" r="51571" b="18483"/>
          <a:stretch/>
        </p:blipFill>
        <p:spPr>
          <a:xfrm>
            <a:off x="3863056" y="1718719"/>
            <a:ext cx="950206" cy="958098"/>
          </a:xfrm>
          <a:prstGeom prst="rect">
            <a:avLst/>
          </a:prstGeom>
        </p:spPr>
      </p:pic>
      <p:sp>
        <p:nvSpPr>
          <p:cNvPr id="21" name="Slide Number Placeholder 16">
            <a:extLst>
              <a:ext uri="{FF2B5EF4-FFF2-40B4-BE49-F238E27FC236}">
                <a16:creationId xmlns:a16="http://schemas.microsoft.com/office/drawing/2014/main" id="{5F1B61BE-C1E8-ECE9-9EA6-FBB40FC8E24D}"/>
              </a:ext>
            </a:extLst>
          </p:cNvPr>
          <p:cNvSpPr>
            <a:spLocks noGrp="1"/>
          </p:cNvSpPr>
          <p:nvPr>
            <p:ph type="sldNum" sz="quarter" idx="12"/>
          </p:nvPr>
        </p:nvSpPr>
        <p:spPr>
          <a:xfrm>
            <a:off x="8610600" y="6356350"/>
            <a:ext cx="2743200" cy="365125"/>
          </a:xfrm>
        </p:spPr>
        <p:txBody>
          <a:bodyPr/>
          <a:lstStyle/>
          <a:p>
            <a:fld id="{7ACCF73B-9E9D-47DF-A257-5DE773CCC693}" type="slidenum">
              <a:rPr lang="en-US" smtClean="0"/>
              <a:t>27</a:t>
            </a:fld>
            <a:endParaRPr lang="en-US" dirty="0"/>
          </a:p>
        </p:txBody>
      </p:sp>
    </p:spTree>
    <p:extLst>
      <p:ext uri="{BB962C8B-B14F-4D97-AF65-F5344CB8AC3E}">
        <p14:creationId xmlns:p14="http://schemas.microsoft.com/office/powerpoint/2010/main" val="329349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6207" y="2436422"/>
            <a:ext cx="4276241" cy="2295122"/>
          </a:xfrm>
        </p:spPr>
        <p:txBody>
          <a:bodyPr>
            <a:normAutofit/>
          </a:bodyPr>
          <a:lstStyle/>
          <a:p>
            <a:pPr algn="ctr"/>
            <a:r>
              <a:rPr lang="en-US" sz="4000" b="1" dirty="0">
                <a:solidFill>
                  <a:schemeClr val="bg1"/>
                </a:solidFill>
                <a:latin typeface="+mj-lt"/>
              </a:rPr>
              <a:t>Data Collection Category/</a:t>
            </a:r>
            <a:br>
              <a:rPr lang="en-US" sz="4000" b="1" dirty="0">
                <a:solidFill>
                  <a:schemeClr val="bg1"/>
                </a:solidFill>
                <a:latin typeface="+mj-lt"/>
              </a:rPr>
            </a:br>
            <a:r>
              <a:rPr lang="en-US" sz="4000" b="1" dirty="0">
                <a:solidFill>
                  <a:schemeClr val="bg1"/>
                </a:solidFill>
                <a:latin typeface="+mj-lt"/>
              </a:rPr>
              <a:t>Specific Disability Key Guide</a:t>
            </a:r>
          </a:p>
        </p:txBody>
      </p:sp>
      <p:pic>
        <p:nvPicPr>
          <p:cNvPr id="4" name="Content Placeholder 3"/>
          <p:cNvPicPr>
            <a:picLocks noGrp="1"/>
          </p:cNvPicPr>
          <p:nvPr>
            <p:ph idx="1"/>
          </p:nvPr>
        </p:nvPicPr>
        <p:blipFill rotWithShape="1">
          <a:blip r:embed="rId3" cstate="email">
            <a:extLst>
              <a:ext uri="{28A0092B-C50C-407E-A947-70E740481C1C}">
                <a14:useLocalDpi xmlns:a14="http://schemas.microsoft.com/office/drawing/2010/main"/>
              </a:ext>
            </a:extLst>
          </a:blip>
          <a:srcRect l="60467" t="25424" r="19005" b="4661"/>
          <a:stretch/>
        </p:blipFill>
        <p:spPr bwMode="auto">
          <a:xfrm>
            <a:off x="5409838" y="353286"/>
            <a:ext cx="5362413" cy="60030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460D91B1-FE73-4C1C-B9BA-A3DFE2C23BAF}"/>
              </a:ext>
            </a:extLst>
          </p:cNvPr>
          <p:cNvSpPr>
            <a:spLocks noGrp="1"/>
          </p:cNvSpPr>
          <p:nvPr>
            <p:ph type="sldNum" sz="quarter" idx="12"/>
          </p:nvPr>
        </p:nvSpPr>
        <p:spPr/>
        <p:txBody>
          <a:bodyPr/>
          <a:lstStyle/>
          <a:p>
            <a:fld id="{3962FF7B-CE56-4F70-B0DA-EE8645ABA2F7}" type="slidenum">
              <a:rPr lang="en-US" smtClean="0"/>
              <a:t>28</a:t>
            </a:fld>
            <a:endParaRPr lang="en-US" dirty="0"/>
          </a:p>
        </p:txBody>
      </p:sp>
    </p:spTree>
    <p:extLst>
      <p:ext uri="{BB962C8B-B14F-4D97-AF65-F5344CB8AC3E}">
        <p14:creationId xmlns:p14="http://schemas.microsoft.com/office/powerpoint/2010/main" val="543095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71094" y="754233"/>
            <a:ext cx="10595810" cy="1569660"/>
          </a:xfrm>
          <a:prstGeom prst="rect">
            <a:avLst/>
          </a:prstGeom>
          <a:noFill/>
        </p:spPr>
        <p:txBody>
          <a:bodyPr wrap="square" rtlCol="0">
            <a:spAutoFit/>
          </a:bodyPr>
          <a:lstStyle/>
          <a:p>
            <a:pPr algn="ctr"/>
            <a:r>
              <a:rPr lang="en-US" altLang="ko-KR" sz="4800" dirty="0">
                <a:solidFill>
                  <a:schemeClr val="bg1"/>
                </a:solidFill>
                <a:latin typeface="+mj-lt"/>
                <a:cs typeface="Calibri" panose="020F0502020204030204" pitchFamily="34" charset="0"/>
              </a:rPr>
              <a:t>Conducting a Self-Audit of the Accommodation Plan with Notes Report</a:t>
            </a:r>
            <a:endParaRPr lang="ko-KR" altLang="en-US" sz="4800" dirty="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29</a:t>
            </a:fld>
            <a:endParaRPr lang="en-US" sz="1200">
              <a:latin typeface="Arial" panose="020B0604020202020204" pitchFamily="34" charset="0"/>
              <a:cs typeface="Arial" panose="020B0604020202020204" pitchFamily="34" charset="0"/>
            </a:endParaRPr>
          </a:p>
        </p:txBody>
      </p:sp>
      <p:sp>
        <p:nvSpPr>
          <p:cNvPr id="3" name="Slide Number Placeholder 5">
            <a:extLst>
              <a:ext uri="{FF2B5EF4-FFF2-40B4-BE49-F238E27FC236}">
                <a16:creationId xmlns:a16="http://schemas.microsoft.com/office/drawing/2014/main" id="{DD24BDBD-5D48-3DB6-CE69-BCBD4F9C3119}"/>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29</a:t>
            </a:fld>
            <a:endParaRPr lang="en-US" sz="1200">
              <a:solidFill>
                <a:schemeClr val="bg1"/>
              </a:solidFill>
              <a:latin typeface="Arial" panose="020B0604020202020204" pitchFamily="34" charset="0"/>
              <a:cs typeface="Arial" panose="020B0604020202020204" pitchFamily="34" charset="0"/>
            </a:endParaRPr>
          </a:p>
        </p:txBody>
      </p:sp>
      <p:pic>
        <p:nvPicPr>
          <p:cNvPr id="10" name="Picture Placeholder 9">
            <a:extLst>
              <a:ext uri="{FF2B5EF4-FFF2-40B4-BE49-F238E27FC236}">
                <a16:creationId xmlns:a16="http://schemas.microsoft.com/office/drawing/2014/main" id="{790A0D40-88F5-E430-A45B-CA401D81F314}"/>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l="1289" r="1289" b="3612"/>
          <a:stretch/>
        </p:blipFill>
        <p:spPr>
          <a:xfrm>
            <a:off x="0" y="3078164"/>
            <a:ext cx="12192000" cy="3643312"/>
          </a:xfrm>
        </p:spPr>
      </p:pic>
    </p:spTree>
    <p:extLst>
      <p:ext uri="{BB962C8B-B14F-4D97-AF65-F5344CB8AC3E}">
        <p14:creationId xmlns:p14="http://schemas.microsoft.com/office/powerpoint/2010/main" val="4159601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59994" y="809666"/>
            <a:ext cx="10595810" cy="830997"/>
          </a:xfrm>
          <a:prstGeom prst="rect">
            <a:avLst/>
          </a:prstGeom>
          <a:noFill/>
        </p:spPr>
        <p:txBody>
          <a:bodyPr wrap="square" rtlCol="0">
            <a:spAutoFit/>
          </a:bodyPr>
          <a:lstStyle/>
          <a:p>
            <a:pPr algn="ctr"/>
            <a:r>
              <a:rPr lang="en-US" altLang="ko-KR" sz="4800" dirty="0">
                <a:solidFill>
                  <a:schemeClr val="bg1"/>
                </a:solidFill>
                <a:latin typeface="+mj-lt"/>
                <a:cs typeface="Calibri" panose="020F0502020204030204" pitchFamily="34" charset="0"/>
              </a:rPr>
              <a:t>Disability Data and Accommodation Plans</a:t>
            </a:r>
            <a:endParaRPr lang="ko-KR" altLang="en-US" sz="4800" dirty="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a:t>
            </a:fld>
            <a:endParaRPr lang="en-US" sz="1200">
              <a:latin typeface="Arial" panose="020B0604020202020204" pitchFamily="34" charset="0"/>
              <a:cs typeface="Arial" panose="020B0604020202020204" pitchFamily="34" charset="0"/>
            </a:endParaRPr>
          </a:p>
        </p:txBody>
      </p:sp>
      <p:pic>
        <p:nvPicPr>
          <p:cNvPr id="8" name="Picture Placeholder 7" descr="A person looking at a piece of paper&#10;&#10;Description automatically generated">
            <a:extLst>
              <a:ext uri="{FF2B5EF4-FFF2-40B4-BE49-F238E27FC236}">
                <a16:creationId xmlns:a16="http://schemas.microsoft.com/office/drawing/2014/main" id="{288DDE38-DE51-9482-3CA0-DBE98FE58118}"/>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t="26737" b="26737"/>
          <a:stretch/>
        </p:blipFill>
        <p:spPr>
          <a:xfrm>
            <a:off x="0" y="3078163"/>
            <a:ext cx="12192000" cy="3779837"/>
          </a:xfrm>
          <a:prstGeom prst="rect">
            <a:avLst/>
          </a:prstGeom>
        </p:spPr>
      </p:pic>
      <p:sp>
        <p:nvSpPr>
          <p:cNvPr id="19" name="TextBox 18">
            <a:extLst>
              <a:ext uri="{FF2B5EF4-FFF2-40B4-BE49-F238E27FC236}">
                <a16:creationId xmlns:a16="http://schemas.microsoft.com/office/drawing/2014/main" id="{5163EBC0-2D8A-A052-3E8C-922762D7CE64}"/>
              </a:ext>
            </a:extLst>
          </p:cNvPr>
          <p:cNvSpPr txBox="1"/>
          <p:nvPr/>
        </p:nvSpPr>
        <p:spPr>
          <a:xfrm>
            <a:off x="759994" y="1684755"/>
            <a:ext cx="10595811" cy="523220"/>
          </a:xfrm>
          <a:prstGeom prst="rect">
            <a:avLst/>
          </a:prstGeom>
          <a:noFill/>
        </p:spPr>
        <p:txBody>
          <a:bodyPr wrap="square" rtlCol="0">
            <a:spAutoFit/>
          </a:bodyPr>
          <a:lstStyle/>
          <a:p>
            <a:pPr algn="ctr">
              <a:spcBef>
                <a:spcPts val="600"/>
              </a:spcBef>
            </a:pPr>
            <a:r>
              <a:rPr lang="en-US" sz="2800" dirty="0">
                <a:solidFill>
                  <a:schemeClr val="bg1"/>
                </a:solidFill>
              </a:rPr>
              <a:t>Policy Review</a:t>
            </a:r>
          </a:p>
        </p:txBody>
      </p:sp>
      <p:sp>
        <p:nvSpPr>
          <p:cNvPr id="3" name="Slide Number Placeholder 5">
            <a:extLst>
              <a:ext uri="{FF2B5EF4-FFF2-40B4-BE49-F238E27FC236}">
                <a16:creationId xmlns:a16="http://schemas.microsoft.com/office/drawing/2014/main" id="{DD24BDBD-5D48-3DB6-CE69-BCBD4F9C3119}"/>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3</a:t>
            </a:fld>
            <a:endParaRPr lang="en-US" sz="12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9106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text, table&#10;&#10;Description automatically generated with medium confidence">
            <a:extLst>
              <a:ext uri="{FF2B5EF4-FFF2-40B4-BE49-F238E27FC236}">
                <a16:creationId xmlns:a16="http://schemas.microsoft.com/office/drawing/2014/main" id="{E372B45A-4881-0E7F-706C-EE4772AEBC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6083" y="1150564"/>
            <a:ext cx="5879834" cy="4556871"/>
          </a:xfrm>
          <a:prstGeom prst="rect">
            <a:avLst/>
          </a:prstGeom>
        </p:spPr>
      </p:pic>
      <p:sp>
        <p:nvSpPr>
          <p:cNvPr id="5" name="Slide Number Placeholder 4">
            <a:extLst>
              <a:ext uri="{FF2B5EF4-FFF2-40B4-BE49-F238E27FC236}">
                <a16:creationId xmlns:a16="http://schemas.microsoft.com/office/drawing/2014/main" id="{7636DE5E-09E5-4678-9CE9-64016B0CA867}"/>
              </a:ext>
            </a:extLst>
          </p:cNvPr>
          <p:cNvSpPr>
            <a:spLocks noGrp="1"/>
          </p:cNvSpPr>
          <p:nvPr>
            <p:ph type="sldNum" sz="quarter" idx="12"/>
          </p:nvPr>
        </p:nvSpPr>
        <p:spPr>
          <a:xfrm>
            <a:off x="8610600" y="6356350"/>
            <a:ext cx="2743200" cy="365125"/>
          </a:xfrm>
        </p:spPr>
        <p:txBody>
          <a:bodyPr>
            <a:normAutofit/>
          </a:bodyPr>
          <a:lstStyle/>
          <a:p>
            <a:pPr>
              <a:spcAft>
                <a:spcPts val="600"/>
              </a:spcAft>
            </a:pPr>
            <a:fld id="{3962FF7B-CE56-4F70-B0DA-EE8645ABA2F7}" type="slidenum">
              <a:rPr lang="en-US" smtClean="0"/>
              <a:pPr>
                <a:spcAft>
                  <a:spcPts val="600"/>
                </a:spcAft>
              </a:pPr>
              <a:t>30</a:t>
            </a:fld>
            <a:endParaRPr lang="en-US"/>
          </a:p>
        </p:txBody>
      </p:sp>
      <p:sp>
        <p:nvSpPr>
          <p:cNvPr id="12" name="TextBox 11">
            <a:extLst>
              <a:ext uri="{FF2B5EF4-FFF2-40B4-BE49-F238E27FC236}">
                <a16:creationId xmlns:a16="http://schemas.microsoft.com/office/drawing/2014/main" id="{E5C08BEE-5C71-15EE-AF7E-D0022525422E}"/>
              </a:ext>
            </a:extLst>
          </p:cNvPr>
          <p:cNvSpPr txBox="1"/>
          <p:nvPr/>
        </p:nvSpPr>
        <p:spPr>
          <a:xfrm>
            <a:off x="3232484" y="381332"/>
            <a:ext cx="2863516" cy="553998"/>
          </a:xfrm>
          <a:prstGeom prst="rect">
            <a:avLst/>
          </a:prstGeom>
          <a:noFill/>
          <a:ln w="28575">
            <a:solidFill>
              <a:srgbClr val="FF0000"/>
            </a:solidFill>
          </a:ln>
        </p:spPr>
        <p:txBody>
          <a:bodyPr wrap="square" rtlCol="0">
            <a:spAutoFit/>
          </a:bodyPr>
          <a:lstStyle/>
          <a:p>
            <a:pPr algn="ctr"/>
            <a:r>
              <a:rPr lang="en-US" sz="1000">
                <a:latin typeface="Arial Black" panose="020B0A04020102020204" pitchFamily="34" charset="0"/>
              </a:rPr>
              <a:t>Accommodation and Specific Accommodation Selected From Drop-Down Boxes </a:t>
            </a:r>
          </a:p>
        </p:txBody>
      </p:sp>
      <p:sp>
        <p:nvSpPr>
          <p:cNvPr id="13" name="TextBox 12">
            <a:extLst>
              <a:ext uri="{FF2B5EF4-FFF2-40B4-BE49-F238E27FC236}">
                <a16:creationId xmlns:a16="http://schemas.microsoft.com/office/drawing/2014/main" id="{43C7BC5C-9DFA-FEC9-A392-5BB1E9FFB98D}"/>
              </a:ext>
            </a:extLst>
          </p:cNvPr>
          <p:cNvSpPr txBox="1"/>
          <p:nvPr/>
        </p:nvSpPr>
        <p:spPr>
          <a:xfrm>
            <a:off x="6936407" y="393356"/>
            <a:ext cx="2219626" cy="569387"/>
          </a:xfrm>
          <a:prstGeom prst="rect">
            <a:avLst/>
          </a:prstGeom>
          <a:noFill/>
          <a:ln w="28575">
            <a:solidFill>
              <a:srgbClr val="FF0000"/>
            </a:solidFill>
          </a:ln>
        </p:spPr>
        <p:txBody>
          <a:bodyPr wrap="square" rtlCol="0">
            <a:spAutoFit/>
          </a:bodyPr>
          <a:lstStyle/>
          <a:p>
            <a:pPr algn="ctr"/>
            <a:r>
              <a:rPr lang="en-US" sz="1000" dirty="0">
                <a:latin typeface="Arial Black" panose="020B0A04020102020204" pitchFamily="34" charset="0"/>
              </a:rPr>
              <a:t>Details on how to provide the DA in the comments section</a:t>
            </a:r>
          </a:p>
        </p:txBody>
      </p:sp>
      <p:sp>
        <p:nvSpPr>
          <p:cNvPr id="14" name="TextBox 13">
            <a:extLst>
              <a:ext uri="{FF2B5EF4-FFF2-40B4-BE49-F238E27FC236}">
                <a16:creationId xmlns:a16="http://schemas.microsoft.com/office/drawing/2014/main" id="{1A903748-2C7A-DAA4-5CB5-7C2F89CCEF63}"/>
              </a:ext>
            </a:extLst>
          </p:cNvPr>
          <p:cNvSpPr txBox="1"/>
          <p:nvPr/>
        </p:nvSpPr>
        <p:spPr>
          <a:xfrm>
            <a:off x="264696" y="4732877"/>
            <a:ext cx="2237874" cy="553998"/>
          </a:xfrm>
          <a:prstGeom prst="rect">
            <a:avLst/>
          </a:prstGeom>
          <a:noFill/>
          <a:ln w="28575">
            <a:solidFill>
              <a:srgbClr val="FF0000"/>
            </a:solidFill>
          </a:ln>
        </p:spPr>
        <p:txBody>
          <a:bodyPr wrap="square" rtlCol="0">
            <a:spAutoFit/>
          </a:bodyPr>
          <a:lstStyle/>
          <a:p>
            <a:pPr algn="ctr"/>
            <a:r>
              <a:rPr lang="en-US" sz="1000">
                <a:latin typeface="Arial Black" panose="020B0A04020102020204" pitchFamily="34" charset="0"/>
              </a:rPr>
              <a:t>Notes documenting the Disability Accommodation Process</a:t>
            </a:r>
          </a:p>
        </p:txBody>
      </p:sp>
      <p:sp>
        <p:nvSpPr>
          <p:cNvPr id="15" name="TextBox 14">
            <a:extLst>
              <a:ext uri="{FF2B5EF4-FFF2-40B4-BE49-F238E27FC236}">
                <a16:creationId xmlns:a16="http://schemas.microsoft.com/office/drawing/2014/main" id="{2A2C1388-D479-C526-DC9D-8CFC2B81B86C}"/>
              </a:ext>
            </a:extLst>
          </p:cNvPr>
          <p:cNvSpPr txBox="1"/>
          <p:nvPr/>
        </p:nvSpPr>
        <p:spPr>
          <a:xfrm>
            <a:off x="9372600" y="2788258"/>
            <a:ext cx="2382253" cy="400110"/>
          </a:xfrm>
          <a:prstGeom prst="rect">
            <a:avLst/>
          </a:prstGeom>
          <a:noFill/>
          <a:ln w="28575">
            <a:solidFill>
              <a:srgbClr val="FF0000"/>
            </a:solidFill>
          </a:ln>
        </p:spPr>
        <p:txBody>
          <a:bodyPr wrap="square" rtlCol="0">
            <a:spAutoFit/>
          </a:bodyPr>
          <a:lstStyle/>
          <a:p>
            <a:pPr algn="ctr"/>
            <a:r>
              <a:rPr lang="en-US" sz="1000" dirty="0">
                <a:latin typeface="Arial Black" panose="020B0A04020102020204" pitchFamily="34" charset="0"/>
              </a:rPr>
              <a:t>Staff responsible for implementing the DA</a:t>
            </a:r>
          </a:p>
        </p:txBody>
      </p:sp>
      <p:cxnSp>
        <p:nvCxnSpPr>
          <p:cNvPr id="17" name="Straight Arrow Connector 16">
            <a:extLst>
              <a:ext uri="{FF2B5EF4-FFF2-40B4-BE49-F238E27FC236}">
                <a16:creationId xmlns:a16="http://schemas.microsoft.com/office/drawing/2014/main" id="{EA51C275-B2B3-327F-72D8-DD5C82FECE69}"/>
              </a:ext>
            </a:extLst>
          </p:cNvPr>
          <p:cNvCxnSpPr>
            <a:cxnSpLocks/>
            <a:stCxn id="12" idx="2"/>
          </p:cNvCxnSpPr>
          <p:nvPr/>
        </p:nvCxnSpPr>
        <p:spPr>
          <a:xfrm>
            <a:off x="4664242" y="935330"/>
            <a:ext cx="0" cy="8814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3E7AAA0-555C-DB56-FAD4-4011E39707DC}"/>
              </a:ext>
            </a:extLst>
          </p:cNvPr>
          <p:cNvCxnSpPr>
            <a:stCxn id="12" idx="2"/>
          </p:cNvCxnSpPr>
          <p:nvPr/>
        </p:nvCxnSpPr>
        <p:spPr>
          <a:xfrm>
            <a:off x="4664242" y="935330"/>
            <a:ext cx="591352" cy="8814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E4B04F2-6C1C-CCDE-D4CE-71A23BDE3937}"/>
              </a:ext>
            </a:extLst>
          </p:cNvPr>
          <p:cNvCxnSpPr/>
          <p:nvPr/>
        </p:nvCxnSpPr>
        <p:spPr>
          <a:xfrm flipH="1">
            <a:off x="6833937" y="962743"/>
            <a:ext cx="445168" cy="8540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70D6547-FFC0-7185-FF90-3F71458937E5}"/>
              </a:ext>
            </a:extLst>
          </p:cNvPr>
          <p:cNvCxnSpPr>
            <a:stCxn id="15" idx="1"/>
          </p:cNvCxnSpPr>
          <p:nvPr/>
        </p:nvCxnSpPr>
        <p:spPr>
          <a:xfrm flipH="1">
            <a:off x="7411453" y="2988313"/>
            <a:ext cx="1961147" cy="1158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195169C-C255-1B7A-5B77-1E59AAB2B183}"/>
              </a:ext>
            </a:extLst>
          </p:cNvPr>
          <p:cNvCxnSpPr>
            <a:stCxn id="15" idx="1"/>
          </p:cNvCxnSpPr>
          <p:nvPr/>
        </p:nvCxnSpPr>
        <p:spPr>
          <a:xfrm flipH="1">
            <a:off x="7796463" y="2988313"/>
            <a:ext cx="1576137" cy="8489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AA1127F-73A9-5522-D506-FCCF3FFC80C1}"/>
              </a:ext>
            </a:extLst>
          </p:cNvPr>
          <p:cNvCxnSpPr>
            <a:stCxn id="14" idx="3"/>
          </p:cNvCxnSpPr>
          <p:nvPr/>
        </p:nvCxnSpPr>
        <p:spPr>
          <a:xfrm flipV="1">
            <a:off x="2502570" y="4732877"/>
            <a:ext cx="729914" cy="2769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FE339E4-0A43-C6AC-6A30-69292253041D}"/>
              </a:ext>
            </a:extLst>
          </p:cNvPr>
          <p:cNvCxnSpPr>
            <a:stCxn id="14" idx="3"/>
          </p:cNvCxnSpPr>
          <p:nvPr/>
        </p:nvCxnSpPr>
        <p:spPr>
          <a:xfrm>
            <a:off x="2502570" y="5009876"/>
            <a:ext cx="729914" cy="1877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564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94894" y="1123564"/>
            <a:ext cx="10595810" cy="830997"/>
          </a:xfrm>
          <a:prstGeom prst="rect">
            <a:avLst/>
          </a:prstGeom>
          <a:noFill/>
        </p:spPr>
        <p:txBody>
          <a:bodyPr wrap="square" rtlCol="0">
            <a:spAutoFit/>
          </a:bodyPr>
          <a:lstStyle/>
          <a:p>
            <a:pPr algn="ctr"/>
            <a:r>
              <a:rPr lang="en-US" altLang="ko-KR" sz="4800" dirty="0">
                <a:solidFill>
                  <a:schemeClr val="bg1"/>
                </a:solidFill>
                <a:latin typeface="+mj-lt"/>
                <a:cs typeface="Calibri" panose="020F0502020204030204" pitchFamily="34" charset="0"/>
              </a:rPr>
              <a:t>Confidential Information</a:t>
            </a:r>
            <a:endParaRPr lang="ko-KR" altLang="en-US" sz="4800" dirty="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31</a:t>
            </a:fld>
            <a:endParaRPr lang="en-US" sz="1200">
              <a:latin typeface="Arial" panose="020B0604020202020204" pitchFamily="34" charset="0"/>
              <a:cs typeface="Arial" panose="020B0604020202020204" pitchFamily="34" charset="0"/>
            </a:endParaRPr>
          </a:p>
        </p:txBody>
      </p:sp>
      <p:sp>
        <p:nvSpPr>
          <p:cNvPr id="3" name="Slide Number Placeholder 5">
            <a:extLst>
              <a:ext uri="{FF2B5EF4-FFF2-40B4-BE49-F238E27FC236}">
                <a16:creationId xmlns:a16="http://schemas.microsoft.com/office/drawing/2014/main" id="{DD24BDBD-5D48-3DB6-CE69-BCBD4F9C3119}"/>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31</a:t>
            </a:fld>
            <a:endParaRPr lang="en-US" sz="1200">
              <a:solidFill>
                <a:schemeClr val="bg1"/>
              </a:solidFill>
              <a:latin typeface="Arial" panose="020B0604020202020204" pitchFamily="34" charset="0"/>
              <a:cs typeface="Arial" panose="020B0604020202020204" pitchFamily="34" charset="0"/>
            </a:endParaRPr>
          </a:p>
        </p:txBody>
      </p:sp>
      <p:pic>
        <p:nvPicPr>
          <p:cNvPr id="7" name="Picture Placeholder 6" descr="Close-up of a file folder with a label&#10;&#10;Description automatically generated">
            <a:extLst>
              <a:ext uri="{FF2B5EF4-FFF2-40B4-BE49-F238E27FC236}">
                <a16:creationId xmlns:a16="http://schemas.microsoft.com/office/drawing/2014/main" id="{43EE0D12-B881-DDFE-2B1B-56D1B03F953A}"/>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t="26931" b="26931"/>
          <a:stretch/>
        </p:blipFill>
        <p:spPr>
          <a:xfrm>
            <a:off x="0" y="3078163"/>
            <a:ext cx="12192000" cy="3779837"/>
          </a:xfrm>
          <a:prstGeom prst="rect">
            <a:avLst/>
          </a:prstGeom>
        </p:spPr>
      </p:pic>
    </p:spTree>
    <p:extLst>
      <p:ext uri="{BB962C8B-B14F-4D97-AF65-F5344CB8AC3E}">
        <p14:creationId xmlns:p14="http://schemas.microsoft.com/office/powerpoint/2010/main" val="4125696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p:cNvSpPr/>
          <p:nvPr/>
        </p:nvSpPr>
        <p:spPr>
          <a:xfrm>
            <a:off x="4876800" y="444981"/>
            <a:ext cx="7315200" cy="59680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5525B153-E223-406D-8638-1F952ED0BC76}"/>
              </a:ext>
            </a:extLst>
          </p:cNvPr>
          <p:cNvSpPr txBox="1"/>
          <p:nvPr/>
        </p:nvSpPr>
        <p:spPr>
          <a:xfrm>
            <a:off x="5181600" y="468436"/>
            <a:ext cx="6615421" cy="1261884"/>
          </a:xfrm>
          <a:prstGeom prst="rect">
            <a:avLst/>
          </a:prstGeom>
          <a:noFill/>
        </p:spPr>
        <p:txBody>
          <a:bodyPr wrap="square" rtlCol="0">
            <a:spAutoFit/>
          </a:bodyPr>
          <a:lstStyle/>
          <a:p>
            <a:r>
              <a:rPr lang="pt-BR" altLang="ko-KR" sz="4800" dirty="0">
                <a:solidFill>
                  <a:schemeClr val="bg1"/>
                </a:solidFill>
                <a:latin typeface="+mj-lt"/>
              </a:rPr>
              <a:t>Quality Control</a:t>
            </a:r>
          </a:p>
          <a:p>
            <a:r>
              <a:rPr lang="pt-BR" altLang="ko-KR" sz="2800" dirty="0">
                <a:solidFill>
                  <a:schemeClr val="bg1"/>
                </a:solidFill>
                <a:latin typeface="+mj-lt"/>
              </a:rPr>
              <a:t>Confidential Information</a:t>
            </a:r>
          </a:p>
        </p:txBody>
      </p:sp>
      <p:sp>
        <p:nvSpPr>
          <p:cNvPr id="4" name="TextBox 3">
            <a:extLst>
              <a:ext uri="{FF2B5EF4-FFF2-40B4-BE49-F238E27FC236}">
                <a16:creationId xmlns:a16="http://schemas.microsoft.com/office/drawing/2014/main" id="{EE88F25E-6C6E-7A64-42BE-B2DBB6955492}"/>
              </a:ext>
            </a:extLst>
          </p:cNvPr>
          <p:cNvSpPr txBox="1"/>
          <p:nvPr/>
        </p:nvSpPr>
        <p:spPr>
          <a:xfrm>
            <a:off x="5181600" y="1769372"/>
            <a:ext cx="6267450" cy="4134915"/>
          </a:xfrm>
          <a:prstGeom prst="rect">
            <a:avLst/>
          </a:prstGeom>
          <a:noFill/>
        </p:spPr>
        <p:txBody>
          <a:bodyPr wrap="square" rtlCol="0">
            <a:spAutoFit/>
          </a:bodyPr>
          <a:lstStyle/>
          <a:p>
            <a:pPr marL="342900" indent="-342900">
              <a:lnSpc>
                <a:spcPct val="109000"/>
              </a:lnSpc>
              <a:spcBef>
                <a:spcPts val="600"/>
              </a:spcBef>
              <a:spcAft>
                <a:spcPts val="600"/>
              </a:spcAft>
              <a:buClr>
                <a:schemeClr val="bg1"/>
              </a:buClr>
              <a:buFont typeface="Wingdings" panose="05000000000000000000" pitchFamily="2" charset="2"/>
              <a:buChar char="§"/>
            </a:pPr>
            <a:r>
              <a:rPr lang="en-US" altLang="ko-KR" sz="2800" dirty="0">
                <a:solidFill>
                  <a:schemeClr val="bg1"/>
                </a:solidFill>
              </a:rPr>
              <a:t>Do the accommodation plan comments contain confidential or protected health information?</a:t>
            </a:r>
          </a:p>
          <a:p>
            <a:pPr marL="342900" indent="-342900">
              <a:lnSpc>
                <a:spcPct val="109000"/>
              </a:lnSpc>
              <a:spcBef>
                <a:spcPts val="600"/>
              </a:spcBef>
              <a:spcAft>
                <a:spcPts val="600"/>
              </a:spcAft>
              <a:buClr>
                <a:schemeClr val="bg1"/>
              </a:buClr>
              <a:buFont typeface="Wingdings" panose="05000000000000000000" pitchFamily="2" charset="2"/>
              <a:buChar char="§"/>
            </a:pPr>
            <a:r>
              <a:rPr lang="en-US" altLang="ko-KR" sz="2800" dirty="0">
                <a:solidFill>
                  <a:schemeClr val="bg1"/>
                </a:solidFill>
              </a:rPr>
              <a:t>Do you see key words or phrases (or acronyms) that divulge protected health or disability specific information? </a:t>
            </a:r>
          </a:p>
          <a:p>
            <a:pPr marL="800100" lvl="1" indent="-342900">
              <a:lnSpc>
                <a:spcPct val="109000"/>
              </a:lnSpc>
              <a:spcBef>
                <a:spcPts val="600"/>
              </a:spcBef>
              <a:spcAft>
                <a:spcPts val="600"/>
              </a:spcAft>
              <a:buClr>
                <a:schemeClr val="bg1"/>
              </a:buClr>
              <a:buFont typeface="Wingdings" panose="05000000000000000000" pitchFamily="2" charset="2"/>
              <a:buChar char="§"/>
            </a:pPr>
            <a:r>
              <a:rPr lang="en-US" altLang="ko-KR" sz="2800" dirty="0">
                <a:solidFill>
                  <a:schemeClr val="bg1"/>
                </a:solidFill>
              </a:rPr>
              <a:t>IEP, CMHC, anxiety, substance-use counseling    </a:t>
            </a:r>
          </a:p>
        </p:txBody>
      </p:sp>
      <p:pic>
        <p:nvPicPr>
          <p:cNvPr id="2" name="Picture 1">
            <a:extLst>
              <a:ext uri="{FF2B5EF4-FFF2-40B4-BE49-F238E27FC236}">
                <a16:creationId xmlns:a16="http://schemas.microsoft.com/office/drawing/2014/main" id="{6BC04A98-9F36-1839-402D-021C1132524C}"/>
              </a:ext>
            </a:extLst>
          </p:cNvPr>
          <p:cNvPicPr/>
          <p:nvPr/>
        </p:nvPicPr>
        <p:blipFill rotWithShape="1">
          <a:blip r:embed="rId3" cstate="email">
            <a:extLst>
              <a:ext uri="{28A0092B-C50C-407E-A947-70E740481C1C}">
                <a14:useLocalDpi xmlns:a14="http://schemas.microsoft.com/office/drawing/2010/main"/>
              </a:ext>
            </a:extLst>
          </a:blip>
          <a:srcRect r="26375"/>
          <a:stretch/>
        </p:blipFill>
        <p:spPr bwMode="auto">
          <a:xfrm>
            <a:off x="209125" y="856393"/>
            <a:ext cx="4459129" cy="2018825"/>
          </a:xfrm>
          <a:prstGeom prst="rect">
            <a:avLst/>
          </a:prstGeom>
          <a:noFill/>
        </p:spPr>
      </p:pic>
      <p:pic>
        <p:nvPicPr>
          <p:cNvPr id="7" name="Picture 6" descr="A picture containing drawing&#10;&#10;Description automatically generated">
            <a:extLst>
              <a:ext uri="{FF2B5EF4-FFF2-40B4-BE49-F238E27FC236}">
                <a16:creationId xmlns:a16="http://schemas.microsoft.com/office/drawing/2014/main" id="{1615D255-34D4-2433-9934-D3B4BE3813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23" t="19608" r="51571" b="18483"/>
          <a:stretch/>
        </p:blipFill>
        <p:spPr>
          <a:xfrm>
            <a:off x="1927638" y="2935510"/>
            <a:ext cx="950206" cy="958098"/>
          </a:xfrm>
          <a:prstGeom prst="rect">
            <a:avLst/>
          </a:prstGeom>
        </p:spPr>
      </p:pic>
      <p:sp>
        <p:nvSpPr>
          <p:cNvPr id="10" name="Slide Number Placeholder 16">
            <a:extLst>
              <a:ext uri="{FF2B5EF4-FFF2-40B4-BE49-F238E27FC236}">
                <a16:creationId xmlns:a16="http://schemas.microsoft.com/office/drawing/2014/main" id="{413D32E0-3FA3-A385-8EAA-18D54FE0A5B9}"/>
              </a:ext>
            </a:extLst>
          </p:cNvPr>
          <p:cNvSpPr>
            <a:spLocks noGrp="1"/>
          </p:cNvSpPr>
          <p:nvPr>
            <p:ph type="sldNum" sz="quarter" idx="12"/>
          </p:nvPr>
        </p:nvSpPr>
        <p:spPr>
          <a:xfrm>
            <a:off x="8610600" y="6356350"/>
            <a:ext cx="2743200" cy="365125"/>
          </a:xfrm>
        </p:spPr>
        <p:txBody>
          <a:bodyPr/>
          <a:lstStyle/>
          <a:p>
            <a:fld id="{7ACCF73B-9E9D-47DF-A257-5DE773CCC693}" type="slidenum">
              <a:rPr lang="en-US" smtClean="0"/>
              <a:t>32</a:t>
            </a:fld>
            <a:endParaRPr lang="en-US" dirty="0"/>
          </a:p>
        </p:txBody>
      </p:sp>
      <p:pic>
        <p:nvPicPr>
          <p:cNvPr id="1026" name="Picture 7">
            <a:extLst>
              <a:ext uri="{FF2B5EF4-FFF2-40B4-BE49-F238E27FC236}">
                <a16:creationId xmlns:a16="http://schemas.microsoft.com/office/drawing/2014/main" id="{F3C42496-41B1-996B-BC71-E840D3592F98}"/>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20960" b="20687"/>
          <a:stretch/>
        </p:blipFill>
        <p:spPr bwMode="auto">
          <a:xfrm>
            <a:off x="311674" y="4094528"/>
            <a:ext cx="4356579" cy="4840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descr="A picture containing drawing&#10;&#10;Description automatically generated">
            <a:extLst>
              <a:ext uri="{FF2B5EF4-FFF2-40B4-BE49-F238E27FC236}">
                <a16:creationId xmlns:a16="http://schemas.microsoft.com/office/drawing/2014/main" id="{F87F2852-6837-7E10-0980-40405C1046F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23" t="19608" r="51571" b="18483"/>
          <a:stretch/>
        </p:blipFill>
        <p:spPr>
          <a:xfrm>
            <a:off x="1927638" y="4792423"/>
            <a:ext cx="950206" cy="958098"/>
          </a:xfrm>
          <a:prstGeom prst="rect">
            <a:avLst/>
          </a:prstGeom>
        </p:spPr>
      </p:pic>
    </p:spTree>
    <p:extLst>
      <p:ext uri="{BB962C8B-B14F-4D97-AF65-F5344CB8AC3E}">
        <p14:creationId xmlns:p14="http://schemas.microsoft.com/office/powerpoint/2010/main" val="280072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FA43A-2783-F643-5938-909BD3E315C4}"/>
              </a:ext>
            </a:extLst>
          </p:cNvPr>
          <p:cNvSpPr>
            <a:spLocks noGrp="1"/>
          </p:cNvSpPr>
          <p:nvPr>
            <p:ph type="title"/>
          </p:nvPr>
        </p:nvSpPr>
        <p:spPr>
          <a:xfrm>
            <a:off x="814136" y="1532063"/>
            <a:ext cx="3433011" cy="3325666"/>
          </a:xfrm>
        </p:spPr>
        <p:txBody>
          <a:bodyPr>
            <a:normAutofit/>
          </a:bodyPr>
          <a:lstStyle/>
          <a:p>
            <a:pPr algn="ctr">
              <a:lnSpc>
                <a:spcPct val="109000"/>
              </a:lnSpc>
              <a:spcBef>
                <a:spcPts val="600"/>
              </a:spcBef>
            </a:pPr>
            <a:r>
              <a:rPr lang="en-US" sz="2800" b="1" dirty="0">
                <a:solidFill>
                  <a:schemeClr val="accent6"/>
                </a:solidFill>
                <a:latin typeface="+mn-lt"/>
              </a:rPr>
              <a:t>How do you ensure that accommodation plans do not contain confidential information?</a:t>
            </a:r>
          </a:p>
        </p:txBody>
      </p:sp>
      <p:sp>
        <p:nvSpPr>
          <p:cNvPr id="4" name="Slide Number Placeholder 3">
            <a:extLst>
              <a:ext uri="{FF2B5EF4-FFF2-40B4-BE49-F238E27FC236}">
                <a16:creationId xmlns:a16="http://schemas.microsoft.com/office/drawing/2014/main" id="{479A1BD7-0FB3-088C-DCFC-6FCB48803ACA}"/>
              </a:ext>
            </a:extLst>
          </p:cNvPr>
          <p:cNvSpPr>
            <a:spLocks noGrp="1"/>
          </p:cNvSpPr>
          <p:nvPr>
            <p:ph type="sldNum" sz="quarter" idx="12"/>
          </p:nvPr>
        </p:nvSpPr>
        <p:spPr/>
        <p:txBody>
          <a:bodyPr/>
          <a:lstStyle/>
          <a:p>
            <a:fld id="{7ACCF73B-9E9D-47DF-A257-5DE773CCC693}" type="slidenum">
              <a:rPr lang="en-US" smtClean="0"/>
              <a:t>33</a:t>
            </a:fld>
            <a:endParaRPr lang="en-US"/>
          </a:p>
        </p:txBody>
      </p:sp>
      <p:sp>
        <p:nvSpPr>
          <p:cNvPr id="6" name="Content Placeholder 2">
            <a:extLst>
              <a:ext uri="{FF2B5EF4-FFF2-40B4-BE49-F238E27FC236}">
                <a16:creationId xmlns:a16="http://schemas.microsoft.com/office/drawing/2014/main" id="{F0648AF0-254B-EAAB-50A7-0FD2526AB574}"/>
              </a:ext>
            </a:extLst>
          </p:cNvPr>
          <p:cNvSpPr txBox="1">
            <a:spLocks/>
          </p:cNvSpPr>
          <p:nvPr/>
        </p:nvSpPr>
        <p:spPr>
          <a:xfrm>
            <a:off x="4377634" y="612913"/>
            <a:ext cx="6883400" cy="5632174"/>
          </a:xfrm>
          <a:prstGeom prst="rect">
            <a:avLst/>
          </a:prstGeom>
        </p:spPr>
        <p:txBody>
          <a:bodyPr vert="horz" lIns="91440" tIns="45720" rIns="91440" bIns="45720" rtlCol="0">
            <a:normAutofit fontScale="70000" lnSpcReduction="20000"/>
          </a:bodyPr>
          <a:lstStyle>
            <a:lvl1pPr marL="228600" indent="-228600" algn="l" defTabSz="914400" rtl="0" eaLnBrk="0" latinLnBrk="0" hangingPunct="0">
              <a:lnSpc>
                <a:spcPct val="109000"/>
              </a:lnSpc>
              <a:spcBef>
                <a:spcPts val="600"/>
              </a:spcBef>
              <a:buClr>
                <a:srgbClr val="0070C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1" hangingPunct="1">
              <a:lnSpc>
                <a:spcPct val="109000"/>
              </a:lnSpc>
              <a:spcBef>
                <a:spcPts val="600"/>
              </a:spcBef>
              <a:buClr>
                <a:srgbClr val="0070C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1" hangingPunct="1">
              <a:lnSpc>
                <a:spcPct val="109000"/>
              </a:lnSpc>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1" hangingPunct="1">
              <a:lnSpc>
                <a:spcPct val="109000"/>
              </a:lnSpc>
              <a:spcBef>
                <a:spcPts val="600"/>
              </a:spcBef>
              <a:buClr>
                <a:srgbClr val="0070C0"/>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1" hangingPunct="1">
              <a:lnSpc>
                <a:spcPct val="109000"/>
              </a:lnSpc>
              <a:spcBef>
                <a:spcPts val="600"/>
              </a:spcBef>
              <a:buClr>
                <a:srgbClr val="0070C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9000"/>
              </a:lnSpc>
              <a:buClr>
                <a:schemeClr val="accent6"/>
              </a:buClr>
            </a:pPr>
            <a:r>
              <a:rPr lang="en-US" sz="3400" dirty="0"/>
              <a:t>Review the comments field within your Accommodation Plan with Notes Report and check to ensure that accommodation plans do not contain confidential information (i.e., medical information, diagnostic information, references to disability documentation such as an IEP or a CCMP). </a:t>
            </a:r>
          </a:p>
          <a:p>
            <a:pPr>
              <a:lnSpc>
                <a:spcPct val="129000"/>
              </a:lnSpc>
              <a:buClr>
                <a:schemeClr val="accent6"/>
              </a:buClr>
            </a:pPr>
            <a:r>
              <a:rPr lang="en-US" sz="3400" dirty="0"/>
              <a:t>The comments also must not include identification of specific functional limitations such as the student experiences anxiety or anger. </a:t>
            </a:r>
          </a:p>
          <a:p>
            <a:pPr>
              <a:lnSpc>
                <a:spcPct val="129000"/>
              </a:lnSpc>
              <a:buClr>
                <a:schemeClr val="accent6"/>
              </a:buClr>
            </a:pPr>
            <a:r>
              <a:rPr lang="en-US" sz="3400" dirty="0"/>
              <a:t>If any confidential information is noted, adjust/remove those comments so that NO confidential/protected health information is divulged.</a:t>
            </a:r>
          </a:p>
          <a:p>
            <a:pPr lvl="1"/>
            <a:endParaRPr lang="en-US" dirty="0"/>
          </a:p>
        </p:txBody>
      </p:sp>
    </p:spTree>
    <p:extLst>
      <p:ext uri="{BB962C8B-B14F-4D97-AF65-F5344CB8AC3E}">
        <p14:creationId xmlns:p14="http://schemas.microsoft.com/office/powerpoint/2010/main" val="658889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32994" y="647437"/>
            <a:ext cx="10595810" cy="1569660"/>
          </a:xfrm>
          <a:prstGeom prst="rect">
            <a:avLst/>
          </a:prstGeom>
          <a:noFill/>
        </p:spPr>
        <p:txBody>
          <a:bodyPr wrap="square" rtlCol="0">
            <a:spAutoFit/>
          </a:bodyPr>
          <a:lstStyle/>
          <a:p>
            <a:pPr algn="ctr"/>
            <a:r>
              <a:rPr lang="en-US" altLang="ko-KR" sz="4800" dirty="0">
                <a:solidFill>
                  <a:schemeClr val="bg1"/>
                </a:solidFill>
                <a:latin typeface="+mj-lt"/>
                <a:cs typeface="Calibri" panose="020F0502020204030204" pitchFamily="34" charset="0"/>
              </a:rPr>
              <a:t>Disability Accommodations</a:t>
            </a:r>
          </a:p>
          <a:p>
            <a:pPr algn="ctr"/>
            <a:r>
              <a:rPr lang="en-US" altLang="ko-KR" sz="4800" dirty="0">
                <a:solidFill>
                  <a:schemeClr val="bg1"/>
                </a:solidFill>
                <a:latin typeface="+mj-lt"/>
                <a:cs typeface="Calibri" panose="020F0502020204030204" pitchFamily="34" charset="0"/>
              </a:rPr>
              <a:t>for Testing</a:t>
            </a:r>
            <a:endParaRPr lang="ko-KR" altLang="en-US" sz="4800" dirty="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34</a:t>
            </a:fld>
            <a:endParaRPr lang="en-US" sz="1200">
              <a:latin typeface="Arial" panose="020B0604020202020204" pitchFamily="34" charset="0"/>
              <a:cs typeface="Arial" panose="020B0604020202020204" pitchFamily="34" charset="0"/>
            </a:endParaRPr>
          </a:p>
        </p:txBody>
      </p:sp>
      <p:sp>
        <p:nvSpPr>
          <p:cNvPr id="3" name="Slide Number Placeholder 5">
            <a:extLst>
              <a:ext uri="{FF2B5EF4-FFF2-40B4-BE49-F238E27FC236}">
                <a16:creationId xmlns:a16="http://schemas.microsoft.com/office/drawing/2014/main" id="{DD24BDBD-5D48-3DB6-CE69-BCBD4F9C3119}"/>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34</a:t>
            </a:fld>
            <a:endParaRPr lang="en-US" sz="1200">
              <a:solidFill>
                <a:schemeClr val="bg1"/>
              </a:solidFill>
              <a:latin typeface="Arial" panose="020B0604020202020204" pitchFamily="34" charset="0"/>
              <a:cs typeface="Arial" panose="020B0604020202020204" pitchFamily="34" charset="0"/>
            </a:endParaRPr>
          </a:p>
        </p:txBody>
      </p:sp>
      <p:pic>
        <p:nvPicPr>
          <p:cNvPr id="8" name="Picture Placeholder 7" descr="A person writing on a piece of paper&#10;&#10;Description automatically generated">
            <a:extLst>
              <a:ext uri="{FF2B5EF4-FFF2-40B4-BE49-F238E27FC236}">
                <a16:creationId xmlns:a16="http://schemas.microsoft.com/office/drawing/2014/main" id="{7A53E454-4E88-E3D0-DAEE-2DA667554D1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27164" b="27164"/>
          <a:stretch>
            <a:fillRect/>
          </a:stretch>
        </p:blipFill>
        <p:spPr>
          <a:xfrm>
            <a:off x="0" y="3078163"/>
            <a:ext cx="12192000" cy="3779837"/>
          </a:xfrm>
          <a:prstGeom prst="rect">
            <a:avLst/>
          </a:prstGeom>
        </p:spPr>
      </p:pic>
    </p:spTree>
    <p:extLst>
      <p:ext uri="{BB962C8B-B14F-4D97-AF65-F5344CB8AC3E}">
        <p14:creationId xmlns:p14="http://schemas.microsoft.com/office/powerpoint/2010/main" val="1406179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p:cNvSpPr/>
          <p:nvPr/>
        </p:nvSpPr>
        <p:spPr>
          <a:xfrm>
            <a:off x="4876800" y="444981"/>
            <a:ext cx="7315200" cy="59680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070C0"/>
              </a:solidFill>
            </a:endParaRPr>
          </a:p>
        </p:txBody>
      </p:sp>
      <p:sp>
        <p:nvSpPr>
          <p:cNvPr id="18" name="TextBox 17">
            <a:extLst>
              <a:ext uri="{FF2B5EF4-FFF2-40B4-BE49-F238E27FC236}">
                <a16:creationId xmlns:a16="http://schemas.microsoft.com/office/drawing/2014/main" id="{5525B153-E223-406D-8638-1F952ED0BC76}"/>
              </a:ext>
            </a:extLst>
          </p:cNvPr>
          <p:cNvSpPr txBox="1"/>
          <p:nvPr/>
        </p:nvSpPr>
        <p:spPr>
          <a:xfrm>
            <a:off x="5181600" y="938336"/>
            <a:ext cx="6615421" cy="1261884"/>
          </a:xfrm>
          <a:prstGeom prst="rect">
            <a:avLst/>
          </a:prstGeom>
          <a:noFill/>
        </p:spPr>
        <p:txBody>
          <a:bodyPr wrap="square" rtlCol="0">
            <a:spAutoFit/>
          </a:bodyPr>
          <a:lstStyle/>
          <a:p>
            <a:r>
              <a:rPr lang="pt-BR" altLang="ko-KR" sz="4800" dirty="0">
                <a:solidFill>
                  <a:schemeClr val="bg1"/>
                </a:solidFill>
                <a:latin typeface="+mj-lt"/>
              </a:rPr>
              <a:t>Quality Control</a:t>
            </a:r>
          </a:p>
          <a:p>
            <a:r>
              <a:rPr lang="pt-BR" altLang="ko-KR" sz="2800" dirty="0">
                <a:solidFill>
                  <a:schemeClr val="bg1"/>
                </a:solidFill>
                <a:latin typeface="+mj-lt"/>
              </a:rPr>
              <a:t>DA Listed as “Other”</a:t>
            </a:r>
          </a:p>
        </p:txBody>
      </p:sp>
      <p:sp>
        <p:nvSpPr>
          <p:cNvPr id="4" name="TextBox 3">
            <a:extLst>
              <a:ext uri="{FF2B5EF4-FFF2-40B4-BE49-F238E27FC236}">
                <a16:creationId xmlns:a16="http://schemas.microsoft.com/office/drawing/2014/main" id="{EE88F25E-6C6E-7A64-42BE-B2DBB6955492}"/>
              </a:ext>
            </a:extLst>
          </p:cNvPr>
          <p:cNvSpPr txBox="1"/>
          <p:nvPr/>
        </p:nvSpPr>
        <p:spPr>
          <a:xfrm>
            <a:off x="5181600" y="2331070"/>
            <a:ext cx="6257299" cy="3511346"/>
          </a:xfrm>
          <a:prstGeom prst="rect">
            <a:avLst/>
          </a:prstGeom>
          <a:noFill/>
        </p:spPr>
        <p:txBody>
          <a:bodyPr wrap="square" rtlCol="0">
            <a:spAutoFit/>
          </a:bodyPr>
          <a:lstStyle/>
          <a:p>
            <a:pPr marL="342900" indent="-342900">
              <a:lnSpc>
                <a:spcPct val="109000"/>
              </a:lnSpc>
              <a:spcBef>
                <a:spcPts val="600"/>
              </a:spcBef>
              <a:spcAft>
                <a:spcPts val="600"/>
              </a:spcAft>
              <a:buClr>
                <a:schemeClr val="bg1"/>
              </a:buClr>
              <a:buFont typeface="Wingdings" panose="05000000000000000000" pitchFamily="2" charset="2"/>
              <a:buChar char="§"/>
            </a:pPr>
            <a:r>
              <a:rPr lang="en-US" altLang="ko-KR" sz="2800" dirty="0">
                <a:solidFill>
                  <a:schemeClr val="bg1"/>
                </a:solidFill>
              </a:rPr>
              <a:t>Are “Other” DA created when there are drop down selections available?</a:t>
            </a:r>
          </a:p>
          <a:p>
            <a:pPr marL="342900" indent="-342900">
              <a:lnSpc>
                <a:spcPct val="109000"/>
              </a:lnSpc>
              <a:spcBef>
                <a:spcPts val="600"/>
              </a:spcBef>
              <a:spcAft>
                <a:spcPts val="600"/>
              </a:spcAft>
              <a:buClr>
                <a:schemeClr val="bg1"/>
              </a:buClr>
              <a:buFont typeface="Wingdings" panose="05000000000000000000" pitchFamily="2" charset="2"/>
              <a:buChar char="§"/>
            </a:pPr>
            <a:r>
              <a:rPr lang="en-US" altLang="ko-KR" sz="2800" dirty="0">
                <a:solidFill>
                  <a:schemeClr val="bg1"/>
                </a:solidFill>
              </a:rPr>
              <a:t>Are “Other” DA accompanied by additional details in the comments or description box that provide sufficient details about what support to implement?</a:t>
            </a:r>
          </a:p>
        </p:txBody>
      </p:sp>
      <p:pic>
        <p:nvPicPr>
          <p:cNvPr id="12" name="Picture 11" descr="A hand writing a check mark on a whiteboard&#10;&#10;Description automatically generated">
            <a:extLst>
              <a:ext uri="{FF2B5EF4-FFF2-40B4-BE49-F238E27FC236}">
                <a16:creationId xmlns:a16="http://schemas.microsoft.com/office/drawing/2014/main" id="{46BA0985-0238-994A-D8C4-788CC2FF83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096" y="2117067"/>
            <a:ext cx="4660504" cy="2623864"/>
          </a:xfrm>
          <a:prstGeom prst="rect">
            <a:avLst/>
          </a:prstGeom>
        </p:spPr>
      </p:pic>
      <p:sp>
        <p:nvSpPr>
          <p:cNvPr id="13" name="Slide Number Placeholder 16">
            <a:extLst>
              <a:ext uri="{FF2B5EF4-FFF2-40B4-BE49-F238E27FC236}">
                <a16:creationId xmlns:a16="http://schemas.microsoft.com/office/drawing/2014/main" id="{B4A3D477-8D44-E6CD-96AF-CC8C14CCFFFD}"/>
              </a:ext>
            </a:extLst>
          </p:cNvPr>
          <p:cNvSpPr>
            <a:spLocks noGrp="1"/>
          </p:cNvSpPr>
          <p:nvPr>
            <p:ph type="sldNum" sz="quarter" idx="12"/>
          </p:nvPr>
        </p:nvSpPr>
        <p:spPr>
          <a:xfrm>
            <a:off x="8610600" y="6356350"/>
            <a:ext cx="2743200" cy="365125"/>
          </a:xfrm>
        </p:spPr>
        <p:txBody>
          <a:bodyPr/>
          <a:lstStyle/>
          <a:p>
            <a:fld id="{7ACCF73B-9E9D-47DF-A257-5DE773CCC693}" type="slidenum">
              <a:rPr lang="en-US" smtClean="0"/>
              <a:t>35</a:t>
            </a:fld>
            <a:endParaRPr lang="en-US" dirty="0"/>
          </a:p>
        </p:txBody>
      </p:sp>
    </p:spTree>
    <p:extLst>
      <p:ext uri="{BB962C8B-B14F-4D97-AF65-F5344CB8AC3E}">
        <p14:creationId xmlns:p14="http://schemas.microsoft.com/office/powerpoint/2010/main" val="7819925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525B153-E223-406D-8638-1F952ED0BC76}"/>
              </a:ext>
            </a:extLst>
          </p:cNvPr>
          <p:cNvSpPr txBox="1"/>
          <p:nvPr/>
        </p:nvSpPr>
        <p:spPr>
          <a:xfrm>
            <a:off x="5181600" y="468436"/>
            <a:ext cx="6615421" cy="1261884"/>
          </a:xfrm>
          <a:prstGeom prst="rect">
            <a:avLst/>
          </a:prstGeom>
          <a:noFill/>
        </p:spPr>
        <p:txBody>
          <a:bodyPr wrap="square" rtlCol="0">
            <a:spAutoFit/>
          </a:bodyPr>
          <a:lstStyle/>
          <a:p>
            <a:pPr algn="ctr"/>
            <a:r>
              <a:rPr lang="pt-BR" altLang="ko-KR" sz="4800" b="1" spc="-150" dirty="0">
                <a:solidFill>
                  <a:schemeClr val="bg1"/>
                </a:solidFill>
              </a:rPr>
              <a:t>Quality Control</a:t>
            </a:r>
          </a:p>
          <a:p>
            <a:pPr algn="ctr"/>
            <a:r>
              <a:rPr lang="pt-BR" altLang="ko-KR" sz="2800" b="1" spc="-150" dirty="0">
                <a:solidFill>
                  <a:schemeClr val="bg1"/>
                </a:solidFill>
              </a:rPr>
              <a:t>DA Listed as “Other”</a:t>
            </a:r>
          </a:p>
        </p:txBody>
      </p:sp>
      <p:sp>
        <p:nvSpPr>
          <p:cNvPr id="6" name="TextBox 5">
            <a:extLst>
              <a:ext uri="{FF2B5EF4-FFF2-40B4-BE49-F238E27FC236}">
                <a16:creationId xmlns:a16="http://schemas.microsoft.com/office/drawing/2014/main" id="{28D81383-1D2A-4209-B2C8-D42E003FD0DA}"/>
              </a:ext>
            </a:extLst>
          </p:cNvPr>
          <p:cNvSpPr txBox="1"/>
          <p:nvPr/>
        </p:nvSpPr>
        <p:spPr>
          <a:xfrm rot="5400000">
            <a:off x="2430705" y="2497980"/>
            <a:ext cx="6857999" cy="1862048"/>
          </a:xfrm>
          <a:prstGeom prst="rect">
            <a:avLst/>
          </a:prstGeom>
          <a:noFill/>
        </p:spPr>
        <p:txBody>
          <a:bodyPr wrap="square" rtlCol="0">
            <a:spAutoFit/>
          </a:bodyPr>
          <a:lstStyle/>
          <a:p>
            <a:pPr algn="ctr"/>
            <a:r>
              <a:rPr lang="pt-BR" altLang="ko-KR" sz="11500" b="1" spc="-150" dirty="0">
                <a:solidFill>
                  <a:schemeClr val="bg1">
                    <a:lumMod val="95000"/>
                    <a:alpha val="27000"/>
                  </a:schemeClr>
                </a:solidFill>
              </a:rPr>
              <a:t>Tips</a:t>
            </a:r>
          </a:p>
        </p:txBody>
      </p:sp>
      <p:pic>
        <p:nvPicPr>
          <p:cNvPr id="7" name="Picture 6" descr="A picture containing drawing&#10;&#10;Description automatically generated">
            <a:extLst>
              <a:ext uri="{FF2B5EF4-FFF2-40B4-BE49-F238E27FC236}">
                <a16:creationId xmlns:a16="http://schemas.microsoft.com/office/drawing/2014/main" id="{1615D255-34D4-2433-9934-D3B4BE3813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23" t="19608" r="51571" b="18483"/>
          <a:stretch/>
        </p:blipFill>
        <p:spPr>
          <a:xfrm>
            <a:off x="9151920" y="2153065"/>
            <a:ext cx="950206" cy="958098"/>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9A309AF9-1AC0-AD02-8A48-28F5BBBF0F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000" t="18273" r="8628" b="18826"/>
          <a:stretch/>
        </p:blipFill>
        <p:spPr>
          <a:xfrm>
            <a:off x="9151920" y="3981971"/>
            <a:ext cx="891388" cy="958098"/>
          </a:xfrm>
          <a:prstGeom prst="rect">
            <a:avLst/>
          </a:prstGeom>
        </p:spPr>
      </p:pic>
      <p:pic>
        <p:nvPicPr>
          <p:cNvPr id="3" name="Picture 2">
            <a:extLst>
              <a:ext uri="{FF2B5EF4-FFF2-40B4-BE49-F238E27FC236}">
                <a16:creationId xmlns:a16="http://schemas.microsoft.com/office/drawing/2014/main" id="{CE6B576A-3607-2405-FFD9-B45DB308E6D5}"/>
              </a:ext>
            </a:extLst>
          </p:cNvPr>
          <p:cNvPicPr/>
          <p:nvPr/>
        </p:nvPicPr>
        <p:blipFill rotWithShape="1">
          <a:blip r:embed="rId5">
            <a:extLst>
              <a:ext uri="{28A0092B-C50C-407E-A947-70E740481C1C}">
                <a14:useLocalDpi xmlns:a14="http://schemas.microsoft.com/office/drawing/2010/main"/>
              </a:ext>
            </a:extLst>
          </a:blip>
          <a:srcRect r="8471"/>
          <a:stretch/>
        </p:blipFill>
        <p:spPr bwMode="auto">
          <a:xfrm>
            <a:off x="2031902" y="2069536"/>
            <a:ext cx="6615420" cy="1041627"/>
          </a:xfrm>
          <a:prstGeom prst="rect">
            <a:avLst/>
          </a:prstGeom>
          <a:noFill/>
        </p:spPr>
      </p:pic>
      <p:pic>
        <p:nvPicPr>
          <p:cNvPr id="10" name="Picture 9">
            <a:extLst>
              <a:ext uri="{FF2B5EF4-FFF2-40B4-BE49-F238E27FC236}">
                <a16:creationId xmlns:a16="http://schemas.microsoft.com/office/drawing/2014/main" id="{961DBFAB-B6DF-9451-5D8A-CACEB8FE3721}"/>
              </a:ext>
            </a:extLst>
          </p:cNvPr>
          <p:cNvPicPr/>
          <p:nvPr/>
        </p:nvPicPr>
        <p:blipFill rotWithShape="1">
          <a:blip r:embed="rId6"/>
          <a:srcRect l="700" r="10482"/>
          <a:stretch/>
        </p:blipFill>
        <p:spPr>
          <a:xfrm>
            <a:off x="2031902" y="3940207"/>
            <a:ext cx="6615420" cy="1041627"/>
          </a:xfrm>
          <a:prstGeom prst="rect">
            <a:avLst/>
          </a:prstGeom>
        </p:spPr>
      </p:pic>
      <p:sp>
        <p:nvSpPr>
          <p:cNvPr id="2" name="Title 1">
            <a:extLst>
              <a:ext uri="{FF2B5EF4-FFF2-40B4-BE49-F238E27FC236}">
                <a16:creationId xmlns:a16="http://schemas.microsoft.com/office/drawing/2014/main" id="{8DCCCBA9-F87D-4FB7-8750-2F53272BBDCB}"/>
              </a:ext>
            </a:extLst>
          </p:cNvPr>
          <p:cNvSpPr>
            <a:spLocks noGrp="1"/>
          </p:cNvSpPr>
          <p:nvPr>
            <p:ph type="title"/>
          </p:nvPr>
        </p:nvSpPr>
        <p:spPr/>
        <p:txBody>
          <a:bodyPr>
            <a:normAutofit/>
          </a:bodyPr>
          <a:lstStyle/>
          <a:p>
            <a:pPr algn="ctr"/>
            <a:r>
              <a:rPr lang="en-US" sz="4800" dirty="0">
                <a:solidFill>
                  <a:schemeClr val="tx1"/>
                </a:solidFill>
                <a:latin typeface="+mj-lt"/>
              </a:rPr>
              <a:t>DA Listed as “Other”</a:t>
            </a:r>
          </a:p>
        </p:txBody>
      </p:sp>
      <p:sp>
        <p:nvSpPr>
          <p:cNvPr id="11" name="Slide Number Placeholder 16">
            <a:extLst>
              <a:ext uri="{FF2B5EF4-FFF2-40B4-BE49-F238E27FC236}">
                <a16:creationId xmlns:a16="http://schemas.microsoft.com/office/drawing/2014/main" id="{D48ED721-5158-8BDC-CCF7-D93B07B52015}"/>
              </a:ext>
            </a:extLst>
          </p:cNvPr>
          <p:cNvSpPr>
            <a:spLocks noGrp="1"/>
          </p:cNvSpPr>
          <p:nvPr>
            <p:ph type="sldNum" sz="quarter" idx="12"/>
          </p:nvPr>
        </p:nvSpPr>
        <p:spPr>
          <a:xfrm>
            <a:off x="8610600" y="6356350"/>
            <a:ext cx="2743200" cy="365125"/>
          </a:xfrm>
        </p:spPr>
        <p:txBody>
          <a:bodyPr/>
          <a:lstStyle/>
          <a:p>
            <a:fld id="{7ACCF73B-9E9D-47DF-A257-5DE773CCC693}" type="slidenum">
              <a:rPr lang="en-US" smtClean="0"/>
              <a:t>36</a:t>
            </a:fld>
            <a:endParaRPr lang="en-US" dirty="0"/>
          </a:p>
        </p:txBody>
      </p:sp>
    </p:spTree>
    <p:extLst>
      <p:ext uri="{BB962C8B-B14F-4D97-AF65-F5344CB8AC3E}">
        <p14:creationId xmlns:p14="http://schemas.microsoft.com/office/powerpoint/2010/main" val="221640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p:cNvSpPr/>
          <p:nvPr/>
        </p:nvSpPr>
        <p:spPr>
          <a:xfrm>
            <a:off x="4876800" y="444981"/>
            <a:ext cx="7315200" cy="59680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5525B153-E223-406D-8638-1F952ED0BC76}"/>
              </a:ext>
            </a:extLst>
          </p:cNvPr>
          <p:cNvSpPr txBox="1"/>
          <p:nvPr/>
        </p:nvSpPr>
        <p:spPr>
          <a:xfrm>
            <a:off x="5181600" y="798636"/>
            <a:ext cx="6615421" cy="1261884"/>
          </a:xfrm>
          <a:prstGeom prst="rect">
            <a:avLst/>
          </a:prstGeom>
          <a:noFill/>
        </p:spPr>
        <p:txBody>
          <a:bodyPr wrap="square" rtlCol="0">
            <a:spAutoFit/>
          </a:bodyPr>
          <a:lstStyle/>
          <a:p>
            <a:r>
              <a:rPr lang="pt-BR" altLang="ko-KR" sz="4800" spc="-150" dirty="0">
                <a:solidFill>
                  <a:schemeClr val="bg1"/>
                </a:solidFill>
                <a:latin typeface="+mj-lt"/>
              </a:rPr>
              <a:t>Quality Control</a:t>
            </a:r>
          </a:p>
          <a:p>
            <a:r>
              <a:rPr lang="pt-BR" altLang="ko-KR" sz="2800" spc="-150" dirty="0">
                <a:solidFill>
                  <a:schemeClr val="bg1"/>
                </a:solidFill>
                <a:latin typeface="+mj-lt"/>
              </a:rPr>
              <a:t>Only DA for Testing</a:t>
            </a:r>
          </a:p>
        </p:txBody>
      </p:sp>
      <p:sp>
        <p:nvSpPr>
          <p:cNvPr id="4" name="TextBox 3">
            <a:extLst>
              <a:ext uri="{FF2B5EF4-FFF2-40B4-BE49-F238E27FC236}">
                <a16:creationId xmlns:a16="http://schemas.microsoft.com/office/drawing/2014/main" id="{EE88F25E-6C6E-7A64-42BE-B2DBB6955492}"/>
              </a:ext>
            </a:extLst>
          </p:cNvPr>
          <p:cNvSpPr txBox="1"/>
          <p:nvPr/>
        </p:nvSpPr>
        <p:spPr>
          <a:xfrm>
            <a:off x="5181600" y="2101034"/>
            <a:ext cx="6413500" cy="3946593"/>
          </a:xfrm>
          <a:prstGeom prst="rect">
            <a:avLst/>
          </a:prstGeom>
          <a:noFill/>
        </p:spPr>
        <p:txBody>
          <a:bodyPr wrap="square" rtlCol="0">
            <a:spAutoFit/>
          </a:bodyPr>
          <a:lstStyle/>
          <a:p>
            <a:pPr marL="342900" indent="-342900">
              <a:lnSpc>
                <a:spcPct val="109000"/>
              </a:lnSpc>
              <a:spcBef>
                <a:spcPts val="600"/>
              </a:spcBef>
              <a:spcAft>
                <a:spcPts val="600"/>
              </a:spcAft>
              <a:buClr>
                <a:schemeClr val="bg1"/>
              </a:buClr>
              <a:buFont typeface="Wingdings" panose="05000000000000000000" pitchFamily="2" charset="2"/>
              <a:buChar char="§"/>
            </a:pPr>
            <a:r>
              <a:rPr lang="en-US" altLang="ko-KR" sz="2800" dirty="0">
                <a:solidFill>
                  <a:schemeClr val="bg1"/>
                </a:solidFill>
              </a:rPr>
              <a:t>Does the need for testing DA also indicate a potential need for similar DA in other areas (not all inclusive)?  For example</a:t>
            </a:r>
          </a:p>
          <a:p>
            <a:pPr marL="800100" lvl="1" indent="-342900">
              <a:lnSpc>
                <a:spcPct val="109000"/>
              </a:lnSpc>
              <a:spcBef>
                <a:spcPts val="600"/>
              </a:spcBef>
              <a:buClr>
                <a:schemeClr val="bg1"/>
              </a:buClr>
              <a:buFont typeface="Wingdings" panose="05000000000000000000" pitchFamily="2" charset="2"/>
              <a:buChar char="§"/>
            </a:pPr>
            <a:r>
              <a:rPr lang="en-US" altLang="ko-KR" sz="2400" dirty="0">
                <a:solidFill>
                  <a:schemeClr val="bg1"/>
                </a:solidFill>
              </a:rPr>
              <a:t>assignments</a:t>
            </a:r>
          </a:p>
          <a:p>
            <a:pPr marL="800100" lvl="1" indent="-342900">
              <a:lnSpc>
                <a:spcPct val="109000"/>
              </a:lnSpc>
              <a:spcBef>
                <a:spcPts val="600"/>
              </a:spcBef>
              <a:buClr>
                <a:schemeClr val="bg1"/>
              </a:buClr>
              <a:buFont typeface="Wingdings" panose="05000000000000000000" pitchFamily="2" charset="2"/>
              <a:buChar char="§"/>
            </a:pPr>
            <a:r>
              <a:rPr lang="en-US" altLang="ko-KR" sz="2400" dirty="0">
                <a:solidFill>
                  <a:schemeClr val="bg1"/>
                </a:solidFill>
              </a:rPr>
              <a:t>behavior</a:t>
            </a:r>
          </a:p>
          <a:p>
            <a:pPr marL="800100" lvl="1" indent="-342900">
              <a:lnSpc>
                <a:spcPct val="109000"/>
              </a:lnSpc>
              <a:spcBef>
                <a:spcPts val="600"/>
              </a:spcBef>
              <a:buClr>
                <a:schemeClr val="bg1"/>
              </a:buClr>
              <a:buFont typeface="Wingdings" panose="05000000000000000000" pitchFamily="2" charset="2"/>
              <a:buChar char="§"/>
            </a:pPr>
            <a:r>
              <a:rPr lang="en-US" altLang="ko-KR" sz="2400" dirty="0">
                <a:solidFill>
                  <a:schemeClr val="bg1"/>
                </a:solidFill>
              </a:rPr>
              <a:t>environmental</a:t>
            </a:r>
          </a:p>
          <a:p>
            <a:pPr marL="800100" lvl="1" indent="-342900">
              <a:lnSpc>
                <a:spcPct val="109000"/>
              </a:lnSpc>
              <a:spcBef>
                <a:spcPts val="600"/>
              </a:spcBef>
              <a:buClr>
                <a:schemeClr val="bg1"/>
              </a:buClr>
              <a:buFont typeface="Wingdings" panose="05000000000000000000" pitchFamily="2" charset="2"/>
              <a:buChar char="§"/>
            </a:pPr>
            <a:r>
              <a:rPr lang="en-US" altLang="ko-KR" sz="2400" dirty="0">
                <a:solidFill>
                  <a:schemeClr val="bg1"/>
                </a:solidFill>
              </a:rPr>
              <a:t>assistive technology</a:t>
            </a:r>
          </a:p>
        </p:txBody>
      </p:sp>
      <p:pic>
        <p:nvPicPr>
          <p:cNvPr id="11" name="Picture 10" descr="Bubble sheet test paper and pencil">
            <a:extLst>
              <a:ext uri="{FF2B5EF4-FFF2-40B4-BE49-F238E27FC236}">
                <a16:creationId xmlns:a16="http://schemas.microsoft.com/office/drawing/2014/main" id="{02397585-2314-0012-8D0D-B580596813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347" y="2266122"/>
            <a:ext cx="4555248" cy="2956018"/>
          </a:xfrm>
          <a:prstGeom prst="rect">
            <a:avLst/>
          </a:prstGeom>
        </p:spPr>
      </p:pic>
      <p:sp>
        <p:nvSpPr>
          <p:cNvPr id="12" name="Slide Number Placeholder 16">
            <a:extLst>
              <a:ext uri="{FF2B5EF4-FFF2-40B4-BE49-F238E27FC236}">
                <a16:creationId xmlns:a16="http://schemas.microsoft.com/office/drawing/2014/main" id="{541E1268-90D4-54EB-BE5E-6FB2A7A28716}"/>
              </a:ext>
            </a:extLst>
          </p:cNvPr>
          <p:cNvSpPr>
            <a:spLocks noGrp="1"/>
          </p:cNvSpPr>
          <p:nvPr>
            <p:ph type="sldNum" sz="quarter" idx="12"/>
          </p:nvPr>
        </p:nvSpPr>
        <p:spPr>
          <a:xfrm>
            <a:off x="8610600" y="6356350"/>
            <a:ext cx="2743200" cy="365125"/>
          </a:xfrm>
        </p:spPr>
        <p:txBody>
          <a:bodyPr/>
          <a:lstStyle/>
          <a:p>
            <a:fld id="{7ACCF73B-9E9D-47DF-A257-5DE773CCC693}" type="slidenum">
              <a:rPr lang="en-US" smtClean="0"/>
              <a:t>37</a:t>
            </a:fld>
            <a:endParaRPr lang="en-US" dirty="0"/>
          </a:p>
        </p:txBody>
      </p:sp>
    </p:spTree>
    <p:extLst>
      <p:ext uri="{BB962C8B-B14F-4D97-AF65-F5344CB8AC3E}">
        <p14:creationId xmlns:p14="http://schemas.microsoft.com/office/powerpoint/2010/main" val="21926412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525B153-E223-406D-8638-1F952ED0BC76}"/>
              </a:ext>
            </a:extLst>
          </p:cNvPr>
          <p:cNvSpPr txBox="1"/>
          <p:nvPr/>
        </p:nvSpPr>
        <p:spPr>
          <a:xfrm>
            <a:off x="5181600" y="468436"/>
            <a:ext cx="6615421" cy="1261884"/>
          </a:xfrm>
          <a:prstGeom prst="rect">
            <a:avLst/>
          </a:prstGeom>
          <a:noFill/>
        </p:spPr>
        <p:txBody>
          <a:bodyPr wrap="square" rtlCol="0">
            <a:spAutoFit/>
          </a:bodyPr>
          <a:lstStyle/>
          <a:p>
            <a:pPr algn="ctr"/>
            <a:r>
              <a:rPr lang="pt-BR" altLang="ko-KR" sz="4800" b="1" spc="-150" dirty="0">
                <a:solidFill>
                  <a:schemeClr val="bg1"/>
                </a:solidFill>
              </a:rPr>
              <a:t>Quality Control</a:t>
            </a:r>
          </a:p>
          <a:p>
            <a:pPr algn="ctr"/>
            <a:r>
              <a:rPr lang="pt-BR" altLang="ko-KR" sz="2800" b="1" spc="-150" dirty="0">
                <a:solidFill>
                  <a:schemeClr val="bg1"/>
                </a:solidFill>
              </a:rPr>
              <a:t>DA Listed as “Other”</a:t>
            </a:r>
          </a:p>
        </p:txBody>
      </p:sp>
      <p:sp>
        <p:nvSpPr>
          <p:cNvPr id="2" name="Title 1">
            <a:extLst>
              <a:ext uri="{FF2B5EF4-FFF2-40B4-BE49-F238E27FC236}">
                <a16:creationId xmlns:a16="http://schemas.microsoft.com/office/drawing/2014/main" id="{8DCCCBA9-F87D-4FB7-8750-2F53272BBDCB}"/>
              </a:ext>
            </a:extLst>
          </p:cNvPr>
          <p:cNvSpPr>
            <a:spLocks noGrp="1"/>
          </p:cNvSpPr>
          <p:nvPr>
            <p:ph type="title"/>
          </p:nvPr>
        </p:nvSpPr>
        <p:spPr/>
        <p:txBody>
          <a:bodyPr>
            <a:normAutofit/>
          </a:bodyPr>
          <a:lstStyle/>
          <a:p>
            <a:pPr algn="ctr"/>
            <a:r>
              <a:rPr lang="en-US" sz="4800" dirty="0">
                <a:solidFill>
                  <a:schemeClr val="tx1"/>
                </a:solidFill>
                <a:latin typeface="+mj-lt"/>
              </a:rPr>
              <a:t>Only DA for Testing</a:t>
            </a:r>
          </a:p>
        </p:txBody>
      </p:sp>
      <p:pic>
        <p:nvPicPr>
          <p:cNvPr id="4" name="Picture 3" descr="A picture containing drawing&#10;&#10;Description automatically generated">
            <a:extLst>
              <a:ext uri="{FF2B5EF4-FFF2-40B4-BE49-F238E27FC236}">
                <a16:creationId xmlns:a16="http://schemas.microsoft.com/office/drawing/2014/main" id="{37499D46-4885-C89C-B6AD-D35BB80426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23" t="19608" r="51571" b="18483"/>
          <a:stretch/>
        </p:blipFill>
        <p:spPr>
          <a:xfrm>
            <a:off x="8767156" y="2536989"/>
            <a:ext cx="950206" cy="958098"/>
          </a:xfrm>
          <a:prstGeom prst="rect">
            <a:avLst/>
          </a:prstGeom>
        </p:spPr>
      </p:pic>
      <p:pic>
        <p:nvPicPr>
          <p:cNvPr id="5" name="Picture 4">
            <a:extLst>
              <a:ext uri="{FF2B5EF4-FFF2-40B4-BE49-F238E27FC236}">
                <a16:creationId xmlns:a16="http://schemas.microsoft.com/office/drawing/2014/main" id="{E75A6CED-6BB1-F9DD-B83B-45EE1A8E8FBE}"/>
              </a:ext>
            </a:extLst>
          </p:cNvPr>
          <p:cNvPicPr/>
          <p:nvPr/>
        </p:nvPicPr>
        <p:blipFill rotWithShape="1">
          <a:blip r:embed="rId4" cstate="email">
            <a:extLst>
              <a:ext uri="{28A0092B-C50C-407E-A947-70E740481C1C}">
                <a14:useLocalDpi xmlns:a14="http://schemas.microsoft.com/office/drawing/2010/main"/>
              </a:ext>
            </a:extLst>
          </a:blip>
          <a:srcRect r="8264"/>
          <a:stretch/>
        </p:blipFill>
        <p:spPr bwMode="auto">
          <a:xfrm>
            <a:off x="1956382" y="2194650"/>
            <a:ext cx="6207183" cy="1642776"/>
          </a:xfrm>
          <a:prstGeom prst="rect">
            <a:avLst/>
          </a:prstGeom>
          <a:noFill/>
        </p:spPr>
      </p:pic>
      <p:sp>
        <p:nvSpPr>
          <p:cNvPr id="8" name="Slide Number Placeholder 16">
            <a:extLst>
              <a:ext uri="{FF2B5EF4-FFF2-40B4-BE49-F238E27FC236}">
                <a16:creationId xmlns:a16="http://schemas.microsoft.com/office/drawing/2014/main" id="{1EC98CDE-9D3C-AA71-40AD-C38E57FD584F}"/>
              </a:ext>
            </a:extLst>
          </p:cNvPr>
          <p:cNvSpPr>
            <a:spLocks noGrp="1"/>
          </p:cNvSpPr>
          <p:nvPr>
            <p:ph type="sldNum" sz="quarter" idx="12"/>
          </p:nvPr>
        </p:nvSpPr>
        <p:spPr>
          <a:xfrm>
            <a:off x="8610600" y="6356350"/>
            <a:ext cx="2743200" cy="365125"/>
          </a:xfrm>
        </p:spPr>
        <p:txBody>
          <a:bodyPr/>
          <a:lstStyle/>
          <a:p>
            <a:fld id="{7ACCF73B-9E9D-47DF-A257-5DE773CCC693}" type="slidenum">
              <a:rPr lang="en-US" smtClean="0"/>
              <a:t>38</a:t>
            </a:fld>
            <a:endParaRPr lang="en-US" dirty="0"/>
          </a:p>
        </p:txBody>
      </p:sp>
    </p:spTree>
    <p:extLst>
      <p:ext uri="{BB962C8B-B14F-4D97-AF65-F5344CB8AC3E}">
        <p14:creationId xmlns:p14="http://schemas.microsoft.com/office/powerpoint/2010/main" val="89712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82"/>
          <p:cNvSpPr>
            <a:spLocks noChangeArrowheads="1"/>
          </p:cNvSpPr>
          <p:nvPr/>
        </p:nvSpPr>
        <p:spPr bwMode="auto">
          <a:xfrm>
            <a:off x="0" y="0"/>
            <a:ext cx="12192000" cy="4526844"/>
          </a:xfrm>
          <a:prstGeom prst="rect">
            <a:avLst/>
          </a:prstGeom>
          <a:gradFill>
            <a:gsLst>
              <a:gs pos="0">
                <a:schemeClr val="tx1">
                  <a:lumMod val="50000"/>
                  <a:lumOff val="50000"/>
                </a:schemeClr>
              </a:gs>
              <a:gs pos="100000">
                <a:schemeClr val="tx1">
                  <a:lumMod val="75000"/>
                  <a:lumOff val="25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5"/>
          <p:cNvSpPr>
            <a:spLocks noChangeArrowheads="1"/>
          </p:cNvSpPr>
          <p:nvPr/>
        </p:nvSpPr>
        <p:spPr bwMode="auto">
          <a:xfrm>
            <a:off x="-393026" y="-1243571"/>
            <a:ext cx="12210407" cy="6863262"/>
          </a:xfrm>
          <a:prstGeom prst="rect">
            <a:avLst/>
          </a:prstGeom>
          <a:blipFill dpi="0" rotWithShape="1">
            <a:blip r:embed="rId3">
              <a:alphaModFix amt="4000"/>
              <a:extLst>
                <a:ext uri="{BEBA8EAE-BF5A-486C-A8C5-ECC9F3942E4B}">
                  <a14:imgProps xmlns:a14="http://schemas.microsoft.com/office/drawing/2010/main">
                    <a14:imgLayer r:embed="rId4">
                      <a14:imgEffect>
                        <a14:brightnessContrast bright="-64000"/>
                      </a14:imgEffect>
                    </a14:imgLayer>
                  </a14:imgProps>
                </a:ext>
              </a:extLst>
            </a:blip>
            <a:srcRect/>
            <a:stretch>
              <a:fillRect/>
            </a:stretch>
          </a:blipFill>
          <a:ln>
            <a:noFill/>
          </a:ln>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530779" y="1293992"/>
            <a:ext cx="5322812" cy="1335761"/>
            <a:chOff x="368672" y="1440751"/>
            <a:chExt cx="5322812" cy="1335761"/>
          </a:xfrm>
          <a:solidFill>
            <a:schemeClr val="accent6"/>
          </a:solidFill>
        </p:grpSpPr>
        <p:sp>
          <p:nvSpPr>
            <p:cNvPr id="7" name="Freeform 184"/>
            <p:cNvSpPr>
              <a:spLocks/>
            </p:cNvSpPr>
            <p:nvPr/>
          </p:nvSpPr>
          <p:spPr bwMode="auto">
            <a:xfrm>
              <a:off x="368672" y="1440751"/>
              <a:ext cx="5322812" cy="1335761"/>
            </a:xfrm>
            <a:custGeom>
              <a:avLst/>
              <a:gdLst>
                <a:gd name="T0" fmla="*/ 113 w 2292"/>
                <a:gd name="T1" fmla="*/ 572 h 572"/>
                <a:gd name="T2" fmla="*/ 101 w 2292"/>
                <a:gd name="T3" fmla="*/ 571 h 572"/>
                <a:gd name="T4" fmla="*/ 79 w 2292"/>
                <a:gd name="T5" fmla="*/ 566 h 572"/>
                <a:gd name="T6" fmla="*/ 59 w 2292"/>
                <a:gd name="T7" fmla="*/ 557 h 572"/>
                <a:gd name="T8" fmla="*/ 41 w 2292"/>
                <a:gd name="T9" fmla="*/ 546 h 572"/>
                <a:gd name="T10" fmla="*/ 26 w 2292"/>
                <a:gd name="T11" fmla="*/ 531 h 572"/>
                <a:gd name="T12" fmla="*/ 14 w 2292"/>
                <a:gd name="T13" fmla="*/ 512 h 572"/>
                <a:gd name="T14" fmla="*/ 5 w 2292"/>
                <a:gd name="T15" fmla="*/ 493 h 572"/>
                <a:gd name="T16" fmla="*/ 1 w 2292"/>
                <a:gd name="T17" fmla="*/ 471 h 572"/>
                <a:gd name="T18" fmla="*/ 0 w 2292"/>
                <a:gd name="T19" fmla="*/ 112 h 572"/>
                <a:gd name="T20" fmla="*/ 1 w 2292"/>
                <a:gd name="T21" fmla="*/ 100 h 572"/>
                <a:gd name="T22" fmla="*/ 5 w 2292"/>
                <a:gd name="T23" fmla="*/ 79 h 572"/>
                <a:gd name="T24" fmla="*/ 14 w 2292"/>
                <a:gd name="T25" fmla="*/ 58 h 572"/>
                <a:gd name="T26" fmla="*/ 26 w 2292"/>
                <a:gd name="T27" fmla="*/ 41 h 572"/>
                <a:gd name="T28" fmla="*/ 41 w 2292"/>
                <a:gd name="T29" fmla="*/ 26 h 572"/>
                <a:gd name="T30" fmla="*/ 59 w 2292"/>
                <a:gd name="T31" fmla="*/ 13 h 572"/>
                <a:gd name="T32" fmla="*/ 79 w 2292"/>
                <a:gd name="T33" fmla="*/ 5 h 572"/>
                <a:gd name="T34" fmla="*/ 101 w 2292"/>
                <a:gd name="T35" fmla="*/ 0 h 572"/>
                <a:gd name="T36" fmla="*/ 2181 w 2292"/>
                <a:gd name="T37" fmla="*/ 0 h 572"/>
                <a:gd name="T38" fmla="*/ 2192 w 2292"/>
                <a:gd name="T39" fmla="*/ 0 h 572"/>
                <a:gd name="T40" fmla="*/ 2213 w 2292"/>
                <a:gd name="T41" fmla="*/ 5 h 572"/>
                <a:gd name="T42" fmla="*/ 2234 w 2292"/>
                <a:gd name="T43" fmla="*/ 13 h 572"/>
                <a:gd name="T44" fmla="*/ 2251 w 2292"/>
                <a:gd name="T45" fmla="*/ 26 h 572"/>
                <a:gd name="T46" fmla="*/ 2267 w 2292"/>
                <a:gd name="T47" fmla="*/ 41 h 572"/>
                <a:gd name="T48" fmla="*/ 2279 w 2292"/>
                <a:gd name="T49" fmla="*/ 58 h 572"/>
                <a:gd name="T50" fmla="*/ 2287 w 2292"/>
                <a:gd name="T51" fmla="*/ 79 h 572"/>
                <a:gd name="T52" fmla="*/ 2291 w 2292"/>
                <a:gd name="T53" fmla="*/ 100 h 572"/>
                <a:gd name="T54" fmla="*/ 2292 w 2292"/>
                <a:gd name="T55" fmla="*/ 459 h 572"/>
                <a:gd name="T56" fmla="*/ 2291 w 2292"/>
                <a:gd name="T57" fmla="*/ 471 h 572"/>
                <a:gd name="T58" fmla="*/ 2287 w 2292"/>
                <a:gd name="T59" fmla="*/ 493 h 572"/>
                <a:gd name="T60" fmla="*/ 2279 w 2292"/>
                <a:gd name="T61" fmla="*/ 512 h 572"/>
                <a:gd name="T62" fmla="*/ 2267 w 2292"/>
                <a:gd name="T63" fmla="*/ 531 h 572"/>
                <a:gd name="T64" fmla="*/ 2251 w 2292"/>
                <a:gd name="T65" fmla="*/ 546 h 572"/>
                <a:gd name="T66" fmla="*/ 2234 w 2292"/>
                <a:gd name="T67" fmla="*/ 557 h 572"/>
                <a:gd name="T68" fmla="*/ 2213 w 2292"/>
                <a:gd name="T69" fmla="*/ 566 h 572"/>
                <a:gd name="T70" fmla="*/ 2192 w 2292"/>
                <a:gd name="T71" fmla="*/ 571 h 572"/>
                <a:gd name="T72" fmla="*/ 2181 w 2292"/>
                <a:gd name="T73" fmla="*/ 57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92" h="572">
                  <a:moveTo>
                    <a:pt x="2181" y="572"/>
                  </a:moveTo>
                  <a:lnTo>
                    <a:pt x="113" y="572"/>
                  </a:lnTo>
                  <a:lnTo>
                    <a:pt x="113" y="572"/>
                  </a:lnTo>
                  <a:lnTo>
                    <a:pt x="101" y="571"/>
                  </a:lnTo>
                  <a:lnTo>
                    <a:pt x="90" y="569"/>
                  </a:lnTo>
                  <a:lnTo>
                    <a:pt x="79" y="566"/>
                  </a:lnTo>
                  <a:lnTo>
                    <a:pt x="69" y="562"/>
                  </a:lnTo>
                  <a:lnTo>
                    <a:pt x="59" y="557"/>
                  </a:lnTo>
                  <a:lnTo>
                    <a:pt x="50" y="552"/>
                  </a:lnTo>
                  <a:lnTo>
                    <a:pt x="41" y="546"/>
                  </a:lnTo>
                  <a:lnTo>
                    <a:pt x="34" y="539"/>
                  </a:lnTo>
                  <a:lnTo>
                    <a:pt x="26" y="531"/>
                  </a:lnTo>
                  <a:lnTo>
                    <a:pt x="19" y="521"/>
                  </a:lnTo>
                  <a:lnTo>
                    <a:pt x="14" y="512"/>
                  </a:lnTo>
                  <a:lnTo>
                    <a:pt x="9" y="503"/>
                  </a:lnTo>
                  <a:lnTo>
                    <a:pt x="5" y="493"/>
                  </a:lnTo>
                  <a:lnTo>
                    <a:pt x="3" y="481"/>
                  </a:lnTo>
                  <a:lnTo>
                    <a:pt x="1" y="471"/>
                  </a:lnTo>
                  <a:lnTo>
                    <a:pt x="0" y="459"/>
                  </a:lnTo>
                  <a:lnTo>
                    <a:pt x="0" y="112"/>
                  </a:lnTo>
                  <a:lnTo>
                    <a:pt x="0" y="112"/>
                  </a:lnTo>
                  <a:lnTo>
                    <a:pt x="1" y="100"/>
                  </a:lnTo>
                  <a:lnTo>
                    <a:pt x="3" y="89"/>
                  </a:lnTo>
                  <a:lnTo>
                    <a:pt x="5" y="79"/>
                  </a:lnTo>
                  <a:lnTo>
                    <a:pt x="9" y="69"/>
                  </a:lnTo>
                  <a:lnTo>
                    <a:pt x="14" y="58"/>
                  </a:lnTo>
                  <a:lnTo>
                    <a:pt x="19" y="49"/>
                  </a:lnTo>
                  <a:lnTo>
                    <a:pt x="26" y="41"/>
                  </a:lnTo>
                  <a:lnTo>
                    <a:pt x="34" y="33"/>
                  </a:lnTo>
                  <a:lnTo>
                    <a:pt x="41" y="26"/>
                  </a:lnTo>
                  <a:lnTo>
                    <a:pt x="50" y="18"/>
                  </a:lnTo>
                  <a:lnTo>
                    <a:pt x="59" y="13"/>
                  </a:lnTo>
                  <a:lnTo>
                    <a:pt x="69" y="8"/>
                  </a:lnTo>
                  <a:lnTo>
                    <a:pt x="79" y="5"/>
                  </a:lnTo>
                  <a:lnTo>
                    <a:pt x="90" y="2"/>
                  </a:lnTo>
                  <a:lnTo>
                    <a:pt x="101" y="0"/>
                  </a:lnTo>
                  <a:lnTo>
                    <a:pt x="113" y="0"/>
                  </a:lnTo>
                  <a:lnTo>
                    <a:pt x="2181" y="0"/>
                  </a:lnTo>
                  <a:lnTo>
                    <a:pt x="2181" y="0"/>
                  </a:lnTo>
                  <a:lnTo>
                    <a:pt x="2192" y="0"/>
                  </a:lnTo>
                  <a:lnTo>
                    <a:pt x="2203" y="2"/>
                  </a:lnTo>
                  <a:lnTo>
                    <a:pt x="2213" y="5"/>
                  </a:lnTo>
                  <a:lnTo>
                    <a:pt x="2224" y="8"/>
                  </a:lnTo>
                  <a:lnTo>
                    <a:pt x="2234" y="13"/>
                  </a:lnTo>
                  <a:lnTo>
                    <a:pt x="2243" y="18"/>
                  </a:lnTo>
                  <a:lnTo>
                    <a:pt x="2251" y="26"/>
                  </a:lnTo>
                  <a:lnTo>
                    <a:pt x="2259" y="33"/>
                  </a:lnTo>
                  <a:lnTo>
                    <a:pt x="2267" y="41"/>
                  </a:lnTo>
                  <a:lnTo>
                    <a:pt x="2273" y="49"/>
                  </a:lnTo>
                  <a:lnTo>
                    <a:pt x="2279" y="58"/>
                  </a:lnTo>
                  <a:lnTo>
                    <a:pt x="2283" y="69"/>
                  </a:lnTo>
                  <a:lnTo>
                    <a:pt x="2287" y="79"/>
                  </a:lnTo>
                  <a:lnTo>
                    <a:pt x="2290" y="89"/>
                  </a:lnTo>
                  <a:lnTo>
                    <a:pt x="2291" y="100"/>
                  </a:lnTo>
                  <a:lnTo>
                    <a:pt x="2292" y="112"/>
                  </a:lnTo>
                  <a:lnTo>
                    <a:pt x="2292" y="459"/>
                  </a:lnTo>
                  <a:lnTo>
                    <a:pt x="2292" y="459"/>
                  </a:lnTo>
                  <a:lnTo>
                    <a:pt x="2291" y="471"/>
                  </a:lnTo>
                  <a:lnTo>
                    <a:pt x="2290" y="481"/>
                  </a:lnTo>
                  <a:lnTo>
                    <a:pt x="2287" y="493"/>
                  </a:lnTo>
                  <a:lnTo>
                    <a:pt x="2283" y="503"/>
                  </a:lnTo>
                  <a:lnTo>
                    <a:pt x="2279" y="512"/>
                  </a:lnTo>
                  <a:lnTo>
                    <a:pt x="2273" y="521"/>
                  </a:lnTo>
                  <a:lnTo>
                    <a:pt x="2267" y="531"/>
                  </a:lnTo>
                  <a:lnTo>
                    <a:pt x="2259" y="539"/>
                  </a:lnTo>
                  <a:lnTo>
                    <a:pt x="2251" y="546"/>
                  </a:lnTo>
                  <a:lnTo>
                    <a:pt x="2243" y="552"/>
                  </a:lnTo>
                  <a:lnTo>
                    <a:pt x="2234" y="557"/>
                  </a:lnTo>
                  <a:lnTo>
                    <a:pt x="2224" y="562"/>
                  </a:lnTo>
                  <a:lnTo>
                    <a:pt x="2213" y="566"/>
                  </a:lnTo>
                  <a:lnTo>
                    <a:pt x="2203" y="569"/>
                  </a:lnTo>
                  <a:lnTo>
                    <a:pt x="2192" y="571"/>
                  </a:lnTo>
                  <a:lnTo>
                    <a:pt x="2181" y="572"/>
                  </a:lnTo>
                  <a:lnTo>
                    <a:pt x="2181" y="572"/>
                  </a:lnTo>
                  <a:close/>
                </a:path>
              </a:pathLst>
            </a:custGeom>
            <a:grp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9" name="TextBox 18"/>
            <p:cNvSpPr txBox="1"/>
            <p:nvPr/>
          </p:nvSpPr>
          <p:spPr>
            <a:xfrm>
              <a:off x="487240" y="1533972"/>
              <a:ext cx="5102587" cy="1149317"/>
            </a:xfrm>
            <a:prstGeom prst="rect">
              <a:avLst/>
            </a:prstGeom>
            <a:grpFill/>
          </p:spPr>
          <p:txBody>
            <a:bodyPr wrap="square" rtlCol="0">
              <a:normAutofit lnSpcReduction="10000"/>
            </a:bodyPr>
            <a:lstStyle/>
            <a:p>
              <a:pPr lvl="0"/>
              <a:r>
                <a:rPr lang="en-US" sz="2400" dirty="0">
                  <a:solidFill>
                    <a:schemeClr val="bg1"/>
                  </a:solidFill>
                </a:rPr>
                <a:t>Are DA offered on tests also being offered in the instructional environment?</a:t>
              </a:r>
            </a:p>
          </p:txBody>
        </p:sp>
      </p:grpSp>
      <p:grpSp>
        <p:nvGrpSpPr>
          <p:cNvPr id="3" name="Group 2"/>
          <p:cNvGrpSpPr/>
          <p:nvPr/>
        </p:nvGrpSpPr>
        <p:grpSpPr>
          <a:xfrm>
            <a:off x="6306342" y="1305193"/>
            <a:ext cx="5322812" cy="1335761"/>
            <a:chOff x="6592472" y="1971058"/>
            <a:chExt cx="5322812" cy="1335761"/>
          </a:xfrm>
          <a:solidFill>
            <a:schemeClr val="accent6"/>
          </a:solidFill>
        </p:grpSpPr>
        <p:sp>
          <p:nvSpPr>
            <p:cNvPr id="8" name="Freeform 185"/>
            <p:cNvSpPr>
              <a:spLocks/>
            </p:cNvSpPr>
            <p:nvPr/>
          </p:nvSpPr>
          <p:spPr bwMode="auto">
            <a:xfrm>
              <a:off x="6592472" y="1971058"/>
              <a:ext cx="5322812" cy="1335761"/>
            </a:xfrm>
            <a:custGeom>
              <a:avLst/>
              <a:gdLst>
                <a:gd name="T0" fmla="*/ 113 w 2292"/>
                <a:gd name="T1" fmla="*/ 572 h 572"/>
                <a:gd name="T2" fmla="*/ 101 w 2292"/>
                <a:gd name="T3" fmla="*/ 571 h 572"/>
                <a:gd name="T4" fmla="*/ 79 w 2292"/>
                <a:gd name="T5" fmla="*/ 567 h 572"/>
                <a:gd name="T6" fmla="*/ 59 w 2292"/>
                <a:gd name="T7" fmla="*/ 557 h 572"/>
                <a:gd name="T8" fmla="*/ 41 w 2292"/>
                <a:gd name="T9" fmla="*/ 546 h 572"/>
                <a:gd name="T10" fmla="*/ 26 w 2292"/>
                <a:gd name="T11" fmla="*/ 531 h 572"/>
                <a:gd name="T12" fmla="*/ 14 w 2292"/>
                <a:gd name="T13" fmla="*/ 512 h 572"/>
                <a:gd name="T14" fmla="*/ 5 w 2292"/>
                <a:gd name="T15" fmla="*/ 493 h 572"/>
                <a:gd name="T16" fmla="*/ 1 w 2292"/>
                <a:gd name="T17" fmla="*/ 470 h 572"/>
                <a:gd name="T18" fmla="*/ 0 w 2292"/>
                <a:gd name="T19" fmla="*/ 112 h 572"/>
                <a:gd name="T20" fmla="*/ 1 w 2292"/>
                <a:gd name="T21" fmla="*/ 100 h 572"/>
                <a:gd name="T22" fmla="*/ 5 w 2292"/>
                <a:gd name="T23" fmla="*/ 79 h 572"/>
                <a:gd name="T24" fmla="*/ 14 w 2292"/>
                <a:gd name="T25" fmla="*/ 58 h 572"/>
                <a:gd name="T26" fmla="*/ 26 w 2292"/>
                <a:gd name="T27" fmla="*/ 41 h 572"/>
                <a:gd name="T28" fmla="*/ 41 w 2292"/>
                <a:gd name="T29" fmla="*/ 26 h 572"/>
                <a:gd name="T30" fmla="*/ 59 w 2292"/>
                <a:gd name="T31" fmla="*/ 13 h 572"/>
                <a:gd name="T32" fmla="*/ 79 w 2292"/>
                <a:gd name="T33" fmla="*/ 5 h 572"/>
                <a:gd name="T34" fmla="*/ 101 w 2292"/>
                <a:gd name="T35" fmla="*/ 0 h 572"/>
                <a:gd name="T36" fmla="*/ 2181 w 2292"/>
                <a:gd name="T37" fmla="*/ 0 h 572"/>
                <a:gd name="T38" fmla="*/ 2192 w 2292"/>
                <a:gd name="T39" fmla="*/ 0 h 572"/>
                <a:gd name="T40" fmla="*/ 2213 w 2292"/>
                <a:gd name="T41" fmla="*/ 5 h 572"/>
                <a:gd name="T42" fmla="*/ 2234 w 2292"/>
                <a:gd name="T43" fmla="*/ 13 h 572"/>
                <a:gd name="T44" fmla="*/ 2251 w 2292"/>
                <a:gd name="T45" fmla="*/ 26 h 572"/>
                <a:gd name="T46" fmla="*/ 2267 w 2292"/>
                <a:gd name="T47" fmla="*/ 41 h 572"/>
                <a:gd name="T48" fmla="*/ 2279 w 2292"/>
                <a:gd name="T49" fmla="*/ 58 h 572"/>
                <a:gd name="T50" fmla="*/ 2287 w 2292"/>
                <a:gd name="T51" fmla="*/ 79 h 572"/>
                <a:gd name="T52" fmla="*/ 2291 w 2292"/>
                <a:gd name="T53" fmla="*/ 100 h 572"/>
                <a:gd name="T54" fmla="*/ 2292 w 2292"/>
                <a:gd name="T55" fmla="*/ 459 h 572"/>
                <a:gd name="T56" fmla="*/ 2291 w 2292"/>
                <a:gd name="T57" fmla="*/ 470 h 572"/>
                <a:gd name="T58" fmla="*/ 2287 w 2292"/>
                <a:gd name="T59" fmla="*/ 493 h 572"/>
                <a:gd name="T60" fmla="*/ 2279 w 2292"/>
                <a:gd name="T61" fmla="*/ 512 h 572"/>
                <a:gd name="T62" fmla="*/ 2267 w 2292"/>
                <a:gd name="T63" fmla="*/ 531 h 572"/>
                <a:gd name="T64" fmla="*/ 2251 w 2292"/>
                <a:gd name="T65" fmla="*/ 546 h 572"/>
                <a:gd name="T66" fmla="*/ 2234 w 2292"/>
                <a:gd name="T67" fmla="*/ 557 h 572"/>
                <a:gd name="T68" fmla="*/ 2213 w 2292"/>
                <a:gd name="T69" fmla="*/ 567 h 572"/>
                <a:gd name="T70" fmla="*/ 2192 w 2292"/>
                <a:gd name="T71" fmla="*/ 571 h 572"/>
                <a:gd name="T72" fmla="*/ 2181 w 2292"/>
                <a:gd name="T73" fmla="*/ 57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92" h="572">
                  <a:moveTo>
                    <a:pt x="2181" y="572"/>
                  </a:moveTo>
                  <a:lnTo>
                    <a:pt x="113" y="572"/>
                  </a:lnTo>
                  <a:lnTo>
                    <a:pt x="113" y="572"/>
                  </a:lnTo>
                  <a:lnTo>
                    <a:pt x="101" y="571"/>
                  </a:lnTo>
                  <a:lnTo>
                    <a:pt x="90" y="569"/>
                  </a:lnTo>
                  <a:lnTo>
                    <a:pt x="79" y="567"/>
                  </a:lnTo>
                  <a:lnTo>
                    <a:pt x="69" y="562"/>
                  </a:lnTo>
                  <a:lnTo>
                    <a:pt x="59" y="557"/>
                  </a:lnTo>
                  <a:lnTo>
                    <a:pt x="50" y="552"/>
                  </a:lnTo>
                  <a:lnTo>
                    <a:pt x="41" y="546"/>
                  </a:lnTo>
                  <a:lnTo>
                    <a:pt x="34" y="538"/>
                  </a:lnTo>
                  <a:lnTo>
                    <a:pt x="26" y="531"/>
                  </a:lnTo>
                  <a:lnTo>
                    <a:pt x="19" y="521"/>
                  </a:lnTo>
                  <a:lnTo>
                    <a:pt x="14" y="512"/>
                  </a:lnTo>
                  <a:lnTo>
                    <a:pt x="9" y="503"/>
                  </a:lnTo>
                  <a:lnTo>
                    <a:pt x="5" y="493"/>
                  </a:lnTo>
                  <a:lnTo>
                    <a:pt x="3" y="482"/>
                  </a:lnTo>
                  <a:lnTo>
                    <a:pt x="1" y="470"/>
                  </a:lnTo>
                  <a:lnTo>
                    <a:pt x="0" y="459"/>
                  </a:lnTo>
                  <a:lnTo>
                    <a:pt x="0" y="112"/>
                  </a:lnTo>
                  <a:lnTo>
                    <a:pt x="0" y="112"/>
                  </a:lnTo>
                  <a:lnTo>
                    <a:pt x="1" y="100"/>
                  </a:lnTo>
                  <a:lnTo>
                    <a:pt x="3" y="89"/>
                  </a:lnTo>
                  <a:lnTo>
                    <a:pt x="5" y="79"/>
                  </a:lnTo>
                  <a:lnTo>
                    <a:pt x="9" y="68"/>
                  </a:lnTo>
                  <a:lnTo>
                    <a:pt x="14" y="58"/>
                  </a:lnTo>
                  <a:lnTo>
                    <a:pt x="19" y="49"/>
                  </a:lnTo>
                  <a:lnTo>
                    <a:pt x="26" y="41"/>
                  </a:lnTo>
                  <a:lnTo>
                    <a:pt x="34" y="33"/>
                  </a:lnTo>
                  <a:lnTo>
                    <a:pt x="41" y="26"/>
                  </a:lnTo>
                  <a:lnTo>
                    <a:pt x="50" y="18"/>
                  </a:lnTo>
                  <a:lnTo>
                    <a:pt x="59" y="13"/>
                  </a:lnTo>
                  <a:lnTo>
                    <a:pt x="69" y="8"/>
                  </a:lnTo>
                  <a:lnTo>
                    <a:pt x="79" y="5"/>
                  </a:lnTo>
                  <a:lnTo>
                    <a:pt x="90" y="2"/>
                  </a:lnTo>
                  <a:lnTo>
                    <a:pt x="101" y="0"/>
                  </a:lnTo>
                  <a:lnTo>
                    <a:pt x="113" y="0"/>
                  </a:lnTo>
                  <a:lnTo>
                    <a:pt x="2181" y="0"/>
                  </a:lnTo>
                  <a:lnTo>
                    <a:pt x="2181" y="0"/>
                  </a:lnTo>
                  <a:lnTo>
                    <a:pt x="2192" y="0"/>
                  </a:lnTo>
                  <a:lnTo>
                    <a:pt x="2203" y="2"/>
                  </a:lnTo>
                  <a:lnTo>
                    <a:pt x="2213" y="5"/>
                  </a:lnTo>
                  <a:lnTo>
                    <a:pt x="2224" y="8"/>
                  </a:lnTo>
                  <a:lnTo>
                    <a:pt x="2234" y="13"/>
                  </a:lnTo>
                  <a:lnTo>
                    <a:pt x="2243" y="18"/>
                  </a:lnTo>
                  <a:lnTo>
                    <a:pt x="2251" y="26"/>
                  </a:lnTo>
                  <a:lnTo>
                    <a:pt x="2259" y="33"/>
                  </a:lnTo>
                  <a:lnTo>
                    <a:pt x="2267" y="41"/>
                  </a:lnTo>
                  <a:lnTo>
                    <a:pt x="2273" y="49"/>
                  </a:lnTo>
                  <a:lnTo>
                    <a:pt x="2279" y="58"/>
                  </a:lnTo>
                  <a:lnTo>
                    <a:pt x="2283" y="68"/>
                  </a:lnTo>
                  <a:lnTo>
                    <a:pt x="2287" y="79"/>
                  </a:lnTo>
                  <a:lnTo>
                    <a:pt x="2290" y="89"/>
                  </a:lnTo>
                  <a:lnTo>
                    <a:pt x="2291" y="100"/>
                  </a:lnTo>
                  <a:lnTo>
                    <a:pt x="2292" y="112"/>
                  </a:lnTo>
                  <a:lnTo>
                    <a:pt x="2292" y="459"/>
                  </a:lnTo>
                  <a:lnTo>
                    <a:pt x="2292" y="459"/>
                  </a:lnTo>
                  <a:lnTo>
                    <a:pt x="2291" y="470"/>
                  </a:lnTo>
                  <a:lnTo>
                    <a:pt x="2290" y="482"/>
                  </a:lnTo>
                  <a:lnTo>
                    <a:pt x="2287" y="493"/>
                  </a:lnTo>
                  <a:lnTo>
                    <a:pt x="2283" y="503"/>
                  </a:lnTo>
                  <a:lnTo>
                    <a:pt x="2279" y="512"/>
                  </a:lnTo>
                  <a:lnTo>
                    <a:pt x="2273" y="521"/>
                  </a:lnTo>
                  <a:lnTo>
                    <a:pt x="2267" y="531"/>
                  </a:lnTo>
                  <a:lnTo>
                    <a:pt x="2259" y="538"/>
                  </a:lnTo>
                  <a:lnTo>
                    <a:pt x="2251" y="546"/>
                  </a:lnTo>
                  <a:lnTo>
                    <a:pt x="2243" y="552"/>
                  </a:lnTo>
                  <a:lnTo>
                    <a:pt x="2234" y="557"/>
                  </a:lnTo>
                  <a:lnTo>
                    <a:pt x="2224" y="562"/>
                  </a:lnTo>
                  <a:lnTo>
                    <a:pt x="2213" y="567"/>
                  </a:lnTo>
                  <a:lnTo>
                    <a:pt x="2203" y="569"/>
                  </a:lnTo>
                  <a:lnTo>
                    <a:pt x="2192" y="571"/>
                  </a:lnTo>
                  <a:lnTo>
                    <a:pt x="2181" y="572"/>
                  </a:lnTo>
                  <a:lnTo>
                    <a:pt x="2181" y="572"/>
                  </a:lnTo>
                  <a:close/>
                </a:path>
              </a:pathLst>
            </a:custGeom>
            <a:grpFill/>
            <a:ln w="19050">
              <a:solidFill>
                <a:schemeClr val="bg1"/>
              </a:solid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0" name="TextBox 19"/>
            <p:cNvSpPr txBox="1"/>
            <p:nvPr/>
          </p:nvSpPr>
          <p:spPr>
            <a:xfrm>
              <a:off x="6704126" y="2087154"/>
              <a:ext cx="5085382" cy="1149317"/>
            </a:xfrm>
            <a:prstGeom prst="rect">
              <a:avLst/>
            </a:prstGeom>
            <a:grpFill/>
          </p:spPr>
          <p:txBody>
            <a:bodyPr wrap="square" rtlCol="0">
              <a:normAutofit lnSpcReduction="10000"/>
            </a:bodyPr>
            <a:lstStyle/>
            <a:p>
              <a:pPr lvl="0"/>
              <a:r>
                <a:rPr lang="en-US" sz="2400" dirty="0">
                  <a:solidFill>
                    <a:schemeClr val="bg1"/>
                  </a:solidFill>
                </a:rPr>
                <a:t>Are DA being considered for all areas on center (recreation, residential, trade, Work-based Learning)?</a:t>
              </a:r>
            </a:p>
          </p:txBody>
        </p:sp>
      </p:grpSp>
      <p:grpSp>
        <p:nvGrpSpPr>
          <p:cNvPr id="4" name="Group 3"/>
          <p:cNvGrpSpPr/>
          <p:nvPr/>
        </p:nvGrpSpPr>
        <p:grpSpPr>
          <a:xfrm>
            <a:off x="530779" y="2961984"/>
            <a:ext cx="5322812" cy="1319477"/>
            <a:chOff x="6592472" y="3551171"/>
            <a:chExt cx="5322812" cy="1319477"/>
          </a:xfrm>
          <a:solidFill>
            <a:schemeClr val="accent6"/>
          </a:solidFill>
        </p:grpSpPr>
        <p:sp>
          <p:nvSpPr>
            <p:cNvPr id="9" name="Freeform 186"/>
            <p:cNvSpPr>
              <a:spLocks/>
            </p:cNvSpPr>
            <p:nvPr/>
          </p:nvSpPr>
          <p:spPr bwMode="auto">
            <a:xfrm>
              <a:off x="6592472" y="3551171"/>
              <a:ext cx="5322812" cy="1319477"/>
            </a:xfrm>
            <a:custGeom>
              <a:avLst/>
              <a:gdLst>
                <a:gd name="T0" fmla="*/ 113 w 2292"/>
                <a:gd name="T1" fmla="*/ 572 h 572"/>
                <a:gd name="T2" fmla="*/ 101 w 2292"/>
                <a:gd name="T3" fmla="*/ 571 h 572"/>
                <a:gd name="T4" fmla="*/ 79 w 2292"/>
                <a:gd name="T5" fmla="*/ 567 h 572"/>
                <a:gd name="T6" fmla="*/ 59 w 2292"/>
                <a:gd name="T7" fmla="*/ 557 h 572"/>
                <a:gd name="T8" fmla="*/ 41 w 2292"/>
                <a:gd name="T9" fmla="*/ 546 h 572"/>
                <a:gd name="T10" fmla="*/ 26 w 2292"/>
                <a:gd name="T11" fmla="*/ 531 h 572"/>
                <a:gd name="T12" fmla="*/ 14 w 2292"/>
                <a:gd name="T13" fmla="*/ 512 h 572"/>
                <a:gd name="T14" fmla="*/ 5 w 2292"/>
                <a:gd name="T15" fmla="*/ 493 h 572"/>
                <a:gd name="T16" fmla="*/ 1 w 2292"/>
                <a:gd name="T17" fmla="*/ 470 h 572"/>
                <a:gd name="T18" fmla="*/ 0 w 2292"/>
                <a:gd name="T19" fmla="*/ 112 h 572"/>
                <a:gd name="T20" fmla="*/ 1 w 2292"/>
                <a:gd name="T21" fmla="*/ 100 h 572"/>
                <a:gd name="T22" fmla="*/ 5 w 2292"/>
                <a:gd name="T23" fmla="*/ 78 h 572"/>
                <a:gd name="T24" fmla="*/ 14 w 2292"/>
                <a:gd name="T25" fmla="*/ 58 h 572"/>
                <a:gd name="T26" fmla="*/ 26 w 2292"/>
                <a:gd name="T27" fmla="*/ 40 h 572"/>
                <a:gd name="T28" fmla="*/ 41 w 2292"/>
                <a:gd name="T29" fmla="*/ 26 h 572"/>
                <a:gd name="T30" fmla="*/ 59 w 2292"/>
                <a:gd name="T31" fmla="*/ 13 h 572"/>
                <a:gd name="T32" fmla="*/ 79 w 2292"/>
                <a:gd name="T33" fmla="*/ 5 h 572"/>
                <a:gd name="T34" fmla="*/ 101 w 2292"/>
                <a:gd name="T35" fmla="*/ 0 h 572"/>
                <a:gd name="T36" fmla="*/ 2181 w 2292"/>
                <a:gd name="T37" fmla="*/ 0 h 572"/>
                <a:gd name="T38" fmla="*/ 2192 w 2292"/>
                <a:gd name="T39" fmla="*/ 0 h 572"/>
                <a:gd name="T40" fmla="*/ 2213 w 2292"/>
                <a:gd name="T41" fmla="*/ 5 h 572"/>
                <a:gd name="T42" fmla="*/ 2234 w 2292"/>
                <a:gd name="T43" fmla="*/ 13 h 572"/>
                <a:gd name="T44" fmla="*/ 2251 w 2292"/>
                <a:gd name="T45" fmla="*/ 26 h 572"/>
                <a:gd name="T46" fmla="*/ 2267 w 2292"/>
                <a:gd name="T47" fmla="*/ 40 h 572"/>
                <a:gd name="T48" fmla="*/ 2279 w 2292"/>
                <a:gd name="T49" fmla="*/ 58 h 572"/>
                <a:gd name="T50" fmla="*/ 2287 w 2292"/>
                <a:gd name="T51" fmla="*/ 78 h 572"/>
                <a:gd name="T52" fmla="*/ 2291 w 2292"/>
                <a:gd name="T53" fmla="*/ 100 h 572"/>
                <a:gd name="T54" fmla="*/ 2292 w 2292"/>
                <a:gd name="T55" fmla="*/ 459 h 572"/>
                <a:gd name="T56" fmla="*/ 2291 w 2292"/>
                <a:gd name="T57" fmla="*/ 470 h 572"/>
                <a:gd name="T58" fmla="*/ 2287 w 2292"/>
                <a:gd name="T59" fmla="*/ 493 h 572"/>
                <a:gd name="T60" fmla="*/ 2279 w 2292"/>
                <a:gd name="T61" fmla="*/ 512 h 572"/>
                <a:gd name="T62" fmla="*/ 2267 w 2292"/>
                <a:gd name="T63" fmla="*/ 531 h 572"/>
                <a:gd name="T64" fmla="*/ 2251 w 2292"/>
                <a:gd name="T65" fmla="*/ 546 h 572"/>
                <a:gd name="T66" fmla="*/ 2234 w 2292"/>
                <a:gd name="T67" fmla="*/ 557 h 572"/>
                <a:gd name="T68" fmla="*/ 2213 w 2292"/>
                <a:gd name="T69" fmla="*/ 567 h 572"/>
                <a:gd name="T70" fmla="*/ 2192 w 2292"/>
                <a:gd name="T71" fmla="*/ 571 h 572"/>
                <a:gd name="T72" fmla="*/ 2181 w 2292"/>
                <a:gd name="T73" fmla="*/ 57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92" h="572">
                  <a:moveTo>
                    <a:pt x="2181" y="572"/>
                  </a:moveTo>
                  <a:lnTo>
                    <a:pt x="113" y="572"/>
                  </a:lnTo>
                  <a:lnTo>
                    <a:pt x="113" y="572"/>
                  </a:lnTo>
                  <a:lnTo>
                    <a:pt x="101" y="571"/>
                  </a:lnTo>
                  <a:lnTo>
                    <a:pt x="90" y="569"/>
                  </a:lnTo>
                  <a:lnTo>
                    <a:pt x="79" y="567"/>
                  </a:lnTo>
                  <a:lnTo>
                    <a:pt x="69" y="562"/>
                  </a:lnTo>
                  <a:lnTo>
                    <a:pt x="59" y="557"/>
                  </a:lnTo>
                  <a:lnTo>
                    <a:pt x="50" y="552"/>
                  </a:lnTo>
                  <a:lnTo>
                    <a:pt x="41" y="546"/>
                  </a:lnTo>
                  <a:lnTo>
                    <a:pt x="34" y="538"/>
                  </a:lnTo>
                  <a:lnTo>
                    <a:pt x="26" y="531"/>
                  </a:lnTo>
                  <a:lnTo>
                    <a:pt x="19" y="522"/>
                  </a:lnTo>
                  <a:lnTo>
                    <a:pt x="14" y="512"/>
                  </a:lnTo>
                  <a:lnTo>
                    <a:pt x="9" y="503"/>
                  </a:lnTo>
                  <a:lnTo>
                    <a:pt x="5" y="493"/>
                  </a:lnTo>
                  <a:lnTo>
                    <a:pt x="3" y="482"/>
                  </a:lnTo>
                  <a:lnTo>
                    <a:pt x="1" y="470"/>
                  </a:lnTo>
                  <a:lnTo>
                    <a:pt x="0" y="459"/>
                  </a:lnTo>
                  <a:lnTo>
                    <a:pt x="0" y="112"/>
                  </a:lnTo>
                  <a:lnTo>
                    <a:pt x="0" y="112"/>
                  </a:lnTo>
                  <a:lnTo>
                    <a:pt x="1" y="100"/>
                  </a:lnTo>
                  <a:lnTo>
                    <a:pt x="3" y="89"/>
                  </a:lnTo>
                  <a:lnTo>
                    <a:pt x="5" y="78"/>
                  </a:lnTo>
                  <a:lnTo>
                    <a:pt x="9" y="68"/>
                  </a:lnTo>
                  <a:lnTo>
                    <a:pt x="14" y="58"/>
                  </a:lnTo>
                  <a:lnTo>
                    <a:pt x="19" y="49"/>
                  </a:lnTo>
                  <a:lnTo>
                    <a:pt x="26" y="40"/>
                  </a:lnTo>
                  <a:lnTo>
                    <a:pt x="34" y="33"/>
                  </a:lnTo>
                  <a:lnTo>
                    <a:pt x="41" y="26"/>
                  </a:lnTo>
                  <a:lnTo>
                    <a:pt x="50" y="19"/>
                  </a:lnTo>
                  <a:lnTo>
                    <a:pt x="59" y="13"/>
                  </a:lnTo>
                  <a:lnTo>
                    <a:pt x="69" y="8"/>
                  </a:lnTo>
                  <a:lnTo>
                    <a:pt x="79" y="5"/>
                  </a:lnTo>
                  <a:lnTo>
                    <a:pt x="90" y="2"/>
                  </a:lnTo>
                  <a:lnTo>
                    <a:pt x="101" y="0"/>
                  </a:lnTo>
                  <a:lnTo>
                    <a:pt x="113" y="0"/>
                  </a:lnTo>
                  <a:lnTo>
                    <a:pt x="2181" y="0"/>
                  </a:lnTo>
                  <a:lnTo>
                    <a:pt x="2181" y="0"/>
                  </a:lnTo>
                  <a:lnTo>
                    <a:pt x="2192" y="0"/>
                  </a:lnTo>
                  <a:lnTo>
                    <a:pt x="2203" y="2"/>
                  </a:lnTo>
                  <a:lnTo>
                    <a:pt x="2213" y="5"/>
                  </a:lnTo>
                  <a:lnTo>
                    <a:pt x="2224" y="8"/>
                  </a:lnTo>
                  <a:lnTo>
                    <a:pt x="2234" y="13"/>
                  </a:lnTo>
                  <a:lnTo>
                    <a:pt x="2243" y="19"/>
                  </a:lnTo>
                  <a:lnTo>
                    <a:pt x="2251" y="26"/>
                  </a:lnTo>
                  <a:lnTo>
                    <a:pt x="2259" y="33"/>
                  </a:lnTo>
                  <a:lnTo>
                    <a:pt x="2267" y="40"/>
                  </a:lnTo>
                  <a:lnTo>
                    <a:pt x="2273" y="49"/>
                  </a:lnTo>
                  <a:lnTo>
                    <a:pt x="2279" y="58"/>
                  </a:lnTo>
                  <a:lnTo>
                    <a:pt x="2283" y="68"/>
                  </a:lnTo>
                  <a:lnTo>
                    <a:pt x="2287" y="78"/>
                  </a:lnTo>
                  <a:lnTo>
                    <a:pt x="2290" y="89"/>
                  </a:lnTo>
                  <a:lnTo>
                    <a:pt x="2291" y="100"/>
                  </a:lnTo>
                  <a:lnTo>
                    <a:pt x="2292" y="112"/>
                  </a:lnTo>
                  <a:lnTo>
                    <a:pt x="2292" y="459"/>
                  </a:lnTo>
                  <a:lnTo>
                    <a:pt x="2292" y="459"/>
                  </a:lnTo>
                  <a:lnTo>
                    <a:pt x="2291" y="470"/>
                  </a:lnTo>
                  <a:lnTo>
                    <a:pt x="2290" y="482"/>
                  </a:lnTo>
                  <a:lnTo>
                    <a:pt x="2287" y="493"/>
                  </a:lnTo>
                  <a:lnTo>
                    <a:pt x="2283" y="503"/>
                  </a:lnTo>
                  <a:lnTo>
                    <a:pt x="2279" y="512"/>
                  </a:lnTo>
                  <a:lnTo>
                    <a:pt x="2273" y="522"/>
                  </a:lnTo>
                  <a:lnTo>
                    <a:pt x="2267" y="531"/>
                  </a:lnTo>
                  <a:lnTo>
                    <a:pt x="2259" y="538"/>
                  </a:lnTo>
                  <a:lnTo>
                    <a:pt x="2251" y="546"/>
                  </a:lnTo>
                  <a:lnTo>
                    <a:pt x="2243" y="552"/>
                  </a:lnTo>
                  <a:lnTo>
                    <a:pt x="2234" y="557"/>
                  </a:lnTo>
                  <a:lnTo>
                    <a:pt x="2224" y="562"/>
                  </a:lnTo>
                  <a:lnTo>
                    <a:pt x="2213" y="567"/>
                  </a:lnTo>
                  <a:lnTo>
                    <a:pt x="2203" y="569"/>
                  </a:lnTo>
                  <a:lnTo>
                    <a:pt x="2192" y="571"/>
                  </a:lnTo>
                  <a:lnTo>
                    <a:pt x="2181" y="572"/>
                  </a:lnTo>
                  <a:lnTo>
                    <a:pt x="2181" y="572"/>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1" name="TextBox 20"/>
            <p:cNvSpPr txBox="1"/>
            <p:nvPr/>
          </p:nvSpPr>
          <p:spPr>
            <a:xfrm>
              <a:off x="6704126" y="3652270"/>
              <a:ext cx="5069745" cy="1149317"/>
            </a:xfrm>
            <a:prstGeom prst="rect">
              <a:avLst/>
            </a:prstGeom>
            <a:grpFill/>
          </p:spPr>
          <p:txBody>
            <a:bodyPr wrap="square" rtlCol="0">
              <a:normAutofit lnSpcReduction="10000"/>
            </a:bodyPr>
            <a:lstStyle/>
            <a:p>
              <a:pPr lvl="0"/>
              <a:r>
                <a:rPr lang="en-US" sz="2400" dirty="0">
                  <a:solidFill>
                    <a:schemeClr val="bg1"/>
                  </a:solidFill>
                </a:rPr>
                <a:t>Are there notes indicating the student rejected previously used or other related DA that were offered?</a:t>
              </a:r>
            </a:p>
          </p:txBody>
        </p:sp>
      </p:grpSp>
      <p:grpSp>
        <p:nvGrpSpPr>
          <p:cNvPr id="23" name="Group 22"/>
          <p:cNvGrpSpPr/>
          <p:nvPr/>
        </p:nvGrpSpPr>
        <p:grpSpPr>
          <a:xfrm>
            <a:off x="6306342" y="2973098"/>
            <a:ext cx="5322812" cy="1335761"/>
            <a:chOff x="6592472" y="5114989"/>
            <a:chExt cx="5322812" cy="1335761"/>
          </a:xfrm>
          <a:solidFill>
            <a:schemeClr val="accent6"/>
          </a:solidFill>
        </p:grpSpPr>
        <p:sp>
          <p:nvSpPr>
            <p:cNvPr id="10" name="Freeform 187"/>
            <p:cNvSpPr>
              <a:spLocks/>
            </p:cNvSpPr>
            <p:nvPr/>
          </p:nvSpPr>
          <p:spPr bwMode="auto">
            <a:xfrm>
              <a:off x="6592472" y="5114989"/>
              <a:ext cx="5322812" cy="1335761"/>
            </a:xfrm>
            <a:custGeom>
              <a:avLst/>
              <a:gdLst>
                <a:gd name="T0" fmla="*/ 113 w 2292"/>
                <a:gd name="T1" fmla="*/ 572 h 572"/>
                <a:gd name="T2" fmla="*/ 101 w 2292"/>
                <a:gd name="T3" fmla="*/ 571 h 572"/>
                <a:gd name="T4" fmla="*/ 79 w 2292"/>
                <a:gd name="T5" fmla="*/ 567 h 572"/>
                <a:gd name="T6" fmla="*/ 59 w 2292"/>
                <a:gd name="T7" fmla="*/ 557 h 572"/>
                <a:gd name="T8" fmla="*/ 41 w 2292"/>
                <a:gd name="T9" fmla="*/ 545 h 572"/>
                <a:gd name="T10" fmla="*/ 26 w 2292"/>
                <a:gd name="T11" fmla="*/ 531 h 572"/>
                <a:gd name="T12" fmla="*/ 14 w 2292"/>
                <a:gd name="T13" fmla="*/ 512 h 572"/>
                <a:gd name="T14" fmla="*/ 5 w 2292"/>
                <a:gd name="T15" fmla="*/ 493 h 572"/>
                <a:gd name="T16" fmla="*/ 1 w 2292"/>
                <a:gd name="T17" fmla="*/ 470 h 572"/>
                <a:gd name="T18" fmla="*/ 0 w 2292"/>
                <a:gd name="T19" fmla="*/ 112 h 572"/>
                <a:gd name="T20" fmla="*/ 1 w 2292"/>
                <a:gd name="T21" fmla="*/ 101 h 572"/>
                <a:gd name="T22" fmla="*/ 5 w 2292"/>
                <a:gd name="T23" fmla="*/ 78 h 572"/>
                <a:gd name="T24" fmla="*/ 14 w 2292"/>
                <a:gd name="T25" fmla="*/ 59 h 572"/>
                <a:gd name="T26" fmla="*/ 26 w 2292"/>
                <a:gd name="T27" fmla="*/ 40 h 572"/>
                <a:gd name="T28" fmla="*/ 41 w 2292"/>
                <a:gd name="T29" fmla="*/ 26 h 572"/>
                <a:gd name="T30" fmla="*/ 59 w 2292"/>
                <a:gd name="T31" fmla="*/ 13 h 572"/>
                <a:gd name="T32" fmla="*/ 79 w 2292"/>
                <a:gd name="T33" fmla="*/ 4 h 572"/>
                <a:gd name="T34" fmla="*/ 101 w 2292"/>
                <a:gd name="T35" fmla="*/ 0 h 572"/>
                <a:gd name="T36" fmla="*/ 2181 w 2292"/>
                <a:gd name="T37" fmla="*/ 0 h 572"/>
                <a:gd name="T38" fmla="*/ 2192 w 2292"/>
                <a:gd name="T39" fmla="*/ 0 h 572"/>
                <a:gd name="T40" fmla="*/ 2213 w 2292"/>
                <a:gd name="T41" fmla="*/ 4 h 572"/>
                <a:gd name="T42" fmla="*/ 2234 w 2292"/>
                <a:gd name="T43" fmla="*/ 13 h 572"/>
                <a:gd name="T44" fmla="*/ 2251 w 2292"/>
                <a:gd name="T45" fmla="*/ 26 h 572"/>
                <a:gd name="T46" fmla="*/ 2267 w 2292"/>
                <a:gd name="T47" fmla="*/ 40 h 572"/>
                <a:gd name="T48" fmla="*/ 2279 w 2292"/>
                <a:gd name="T49" fmla="*/ 59 h 572"/>
                <a:gd name="T50" fmla="*/ 2287 w 2292"/>
                <a:gd name="T51" fmla="*/ 78 h 572"/>
                <a:gd name="T52" fmla="*/ 2291 w 2292"/>
                <a:gd name="T53" fmla="*/ 101 h 572"/>
                <a:gd name="T54" fmla="*/ 2292 w 2292"/>
                <a:gd name="T55" fmla="*/ 459 h 572"/>
                <a:gd name="T56" fmla="*/ 2291 w 2292"/>
                <a:gd name="T57" fmla="*/ 470 h 572"/>
                <a:gd name="T58" fmla="*/ 2287 w 2292"/>
                <a:gd name="T59" fmla="*/ 493 h 572"/>
                <a:gd name="T60" fmla="*/ 2279 w 2292"/>
                <a:gd name="T61" fmla="*/ 512 h 572"/>
                <a:gd name="T62" fmla="*/ 2267 w 2292"/>
                <a:gd name="T63" fmla="*/ 531 h 572"/>
                <a:gd name="T64" fmla="*/ 2251 w 2292"/>
                <a:gd name="T65" fmla="*/ 545 h 572"/>
                <a:gd name="T66" fmla="*/ 2234 w 2292"/>
                <a:gd name="T67" fmla="*/ 557 h 572"/>
                <a:gd name="T68" fmla="*/ 2213 w 2292"/>
                <a:gd name="T69" fmla="*/ 567 h 572"/>
                <a:gd name="T70" fmla="*/ 2192 w 2292"/>
                <a:gd name="T71" fmla="*/ 571 h 572"/>
                <a:gd name="T72" fmla="*/ 2181 w 2292"/>
                <a:gd name="T73" fmla="*/ 57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92" h="572">
                  <a:moveTo>
                    <a:pt x="2181" y="572"/>
                  </a:moveTo>
                  <a:lnTo>
                    <a:pt x="113" y="572"/>
                  </a:lnTo>
                  <a:lnTo>
                    <a:pt x="113" y="572"/>
                  </a:lnTo>
                  <a:lnTo>
                    <a:pt x="101" y="571"/>
                  </a:lnTo>
                  <a:lnTo>
                    <a:pt x="90" y="569"/>
                  </a:lnTo>
                  <a:lnTo>
                    <a:pt x="79" y="567"/>
                  </a:lnTo>
                  <a:lnTo>
                    <a:pt x="69" y="563"/>
                  </a:lnTo>
                  <a:lnTo>
                    <a:pt x="59" y="557"/>
                  </a:lnTo>
                  <a:lnTo>
                    <a:pt x="50" y="552"/>
                  </a:lnTo>
                  <a:lnTo>
                    <a:pt x="41" y="545"/>
                  </a:lnTo>
                  <a:lnTo>
                    <a:pt x="34" y="538"/>
                  </a:lnTo>
                  <a:lnTo>
                    <a:pt x="26" y="531"/>
                  </a:lnTo>
                  <a:lnTo>
                    <a:pt x="19" y="522"/>
                  </a:lnTo>
                  <a:lnTo>
                    <a:pt x="14" y="512"/>
                  </a:lnTo>
                  <a:lnTo>
                    <a:pt x="9" y="503"/>
                  </a:lnTo>
                  <a:lnTo>
                    <a:pt x="5" y="493"/>
                  </a:lnTo>
                  <a:lnTo>
                    <a:pt x="3" y="482"/>
                  </a:lnTo>
                  <a:lnTo>
                    <a:pt x="1" y="470"/>
                  </a:lnTo>
                  <a:lnTo>
                    <a:pt x="0" y="459"/>
                  </a:lnTo>
                  <a:lnTo>
                    <a:pt x="0" y="112"/>
                  </a:lnTo>
                  <a:lnTo>
                    <a:pt x="0" y="112"/>
                  </a:lnTo>
                  <a:lnTo>
                    <a:pt x="1" y="101"/>
                  </a:lnTo>
                  <a:lnTo>
                    <a:pt x="3" y="89"/>
                  </a:lnTo>
                  <a:lnTo>
                    <a:pt x="5" y="78"/>
                  </a:lnTo>
                  <a:lnTo>
                    <a:pt x="9" y="68"/>
                  </a:lnTo>
                  <a:lnTo>
                    <a:pt x="14" y="59"/>
                  </a:lnTo>
                  <a:lnTo>
                    <a:pt x="19" y="49"/>
                  </a:lnTo>
                  <a:lnTo>
                    <a:pt x="26" y="40"/>
                  </a:lnTo>
                  <a:lnTo>
                    <a:pt x="34" y="33"/>
                  </a:lnTo>
                  <a:lnTo>
                    <a:pt x="41" y="26"/>
                  </a:lnTo>
                  <a:lnTo>
                    <a:pt x="50" y="19"/>
                  </a:lnTo>
                  <a:lnTo>
                    <a:pt x="59" y="13"/>
                  </a:lnTo>
                  <a:lnTo>
                    <a:pt x="69" y="8"/>
                  </a:lnTo>
                  <a:lnTo>
                    <a:pt x="79" y="4"/>
                  </a:lnTo>
                  <a:lnTo>
                    <a:pt x="90" y="2"/>
                  </a:lnTo>
                  <a:lnTo>
                    <a:pt x="101" y="0"/>
                  </a:lnTo>
                  <a:lnTo>
                    <a:pt x="113" y="0"/>
                  </a:lnTo>
                  <a:lnTo>
                    <a:pt x="2181" y="0"/>
                  </a:lnTo>
                  <a:lnTo>
                    <a:pt x="2181" y="0"/>
                  </a:lnTo>
                  <a:lnTo>
                    <a:pt x="2192" y="0"/>
                  </a:lnTo>
                  <a:lnTo>
                    <a:pt x="2203" y="2"/>
                  </a:lnTo>
                  <a:lnTo>
                    <a:pt x="2213" y="4"/>
                  </a:lnTo>
                  <a:lnTo>
                    <a:pt x="2224" y="8"/>
                  </a:lnTo>
                  <a:lnTo>
                    <a:pt x="2234" y="13"/>
                  </a:lnTo>
                  <a:lnTo>
                    <a:pt x="2243" y="19"/>
                  </a:lnTo>
                  <a:lnTo>
                    <a:pt x="2251" y="26"/>
                  </a:lnTo>
                  <a:lnTo>
                    <a:pt x="2259" y="33"/>
                  </a:lnTo>
                  <a:lnTo>
                    <a:pt x="2267" y="40"/>
                  </a:lnTo>
                  <a:lnTo>
                    <a:pt x="2273" y="49"/>
                  </a:lnTo>
                  <a:lnTo>
                    <a:pt x="2279" y="59"/>
                  </a:lnTo>
                  <a:lnTo>
                    <a:pt x="2283" y="68"/>
                  </a:lnTo>
                  <a:lnTo>
                    <a:pt x="2287" y="78"/>
                  </a:lnTo>
                  <a:lnTo>
                    <a:pt x="2290" y="89"/>
                  </a:lnTo>
                  <a:lnTo>
                    <a:pt x="2291" y="101"/>
                  </a:lnTo>
                  <a:lnTo>
                    <a:pt x="2292" y="112"/>
                  </a:lnTo>
                  <a:lnTo>
                    <a:pt x="2292" y="459"/>
                  </a:lnTo>
                  <a:lnTo>
                    <a:pt x="2292" y="459"/>
                  </a:lnTo>
                  <a:lnTo>
                    <a:pt x="2291" y="470"/>
                  </a:lnTo>
                  <a:lnTo>
                    <a:pt x="2290" y="482"/>
                  </a:lnTo>
                  <a:lnTo>
                    <a:pt x="2287" y="493"/>
                  </a:lnTo>
                  <a:lnTo>
                    <a:pt x="2283" y="503"/>
                  </a:lnTo>
                  <a:lnTo>
                    <a:pt x="2279" y="512"/>
                  </a:lnTo>
                  <a:lnTo>
                    <a:pt x="2273" y="522"/>
                  </a:lnTo>
                  <a:lnTo>
                    <a:pt x="2267" y="531"/>
                  </a:lnTo>
                  <a:lnTo>
                    <a:pt x="2259" y="538"/>
                  </a:lnTo>
                  <a:lnTo>
                    <a:pt x="2251" y="545"/>
                  </a:lnTo>
                  <a:lnTo>
                    <a:pt x="2243" y="552"/>
                  </a:lnTo>
                  <a:lnTo>
                    <a:pt x="2234" y="557"/>
                  </a:lnTo>
                  <a:lnTo>
                    <a:pt x="2224" y="563"/>
                  </a:lnTo>
                  <a:lnTo>
                    <a:pt x="2213" y="567"/>
                  </a:lnTo>
                  <a:lnTo>
                    <a:pt x="2203" y="569"/>
                  </a:lnTo>
                  <a:lnTo>
                    <a:pt x="2192" y="571"/>
                  </a:lnTo>
                  <a:lnTo>
                    <a:pt x="2181" y="572"/>
                  </a:lnTo>
                  <a:lnTo>
                    <a:pt x="2181" y="572"/>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2" name="TextBox 21"/>
            <p:cNvSpPr txBox="1"/>
            <p:nvPr/>
          </p:nvSpPr>
          <p:spPr>
            <a:xfrm>
              <a:off x="6704126" y="5219979"/>
              <a:ext cx="5085382" cy="1149317"/>
            </a:xfrm>
            <a:prstGeom prst="rect">
              <a:avLst/>
            </a:prstGeom>
            <a:grpFill/>
          </p:spPr>
          <p:txBody>
            <a:bodyPr wrap="square" rtlCol="0">
              <a:normAutofit lnSpcReduction="10000"/>
            </a:bodyPr>
            <a:lstStyle/>
            <a:p>
              <a:r>
                <a:rPr lang="en-US" sz="2400" dirty="0">
                  <a:solidFill>
                    <a:schemeClr val="bg1"/>
                  </a:solidFill>
                </a:rPr>
                <a:t>Are all DA being provided to the student captured in the accommodation plan?</a:t>
              </a:r>
            </a:p>
          </p:txBody>
        </p:sp>
      </p:grpSp>
      <p:pic>
        <p:nvPicPr>
          <p:cNvPr id="28" name="Picture 27">
            <a:extLst>
              <a:ext uri="{FF2B5EF4-FFF2-40B4-BE49-F238E27FC236}">
                <a16:creationId xmlns:a16="http://schemas.microsoft.com/office/drawing/2014/main" id="{E2A45002-99D0-485B-9B1D-8FA7425CEC8B}"/>
              </a:ext>
            </a:extLst>
          </p:cNvPr>
          <p:cNvPicPr/>
          <p:nvPr/>
        </p:nvPicPr>
        <p:blipFill rotWithShape="1">
          <a:blip r:embed="rId5" cstate="email">
            <a:extLst>
              <a:ext uri="{28A0092B-C50C-407E-A947-70E740481C1C}">
                <a14:useLocalDpi xmlns:a14="http://schemas.microsoft.com/office/drawing/2010/main"/>
              </a:ext>
            </a:extLst>
          </a:blip>
          <a:srcRect r="10649"/>
          <a:stretch/>
        </p:blipFill>
        <p:spPr bwMode="auto">
          <a:xfrm>
            <a:off x="1839194" y="4724187"/>
            <a:ext cx="6776998" cy="1791008"/>
          </a:xfrm>
          <a:prstGeom prst="rect">
            <a:avLst/>
          </a:prstGeom>
          <a:noFill/>
        </p:spPr>
      </p:pic>
      <p:sp>
        <p:nvSpPr>
          <p:cNvPr id="18" name="Title 17">
            <a:extLst>
              <a:ext uri="{FF2B5EF4-FFF2-40B4-BE49-F238E27FC236}">
                <a16:creationId xmlns:a16="http://schemas.microsoft.com/office/drawing/2014/main" id="{6CCE5DA4-3C62-44B5-90CE-A89FB0C3EA7F}"/>
              </a:ext>
            </a:extLst>
          </p:cNvPr>
          <p:cNvSpPr>
            <a:spLocks noGrp="1"/>
          </p:cNvSpPr>
          <p:nvPr>
            <p:ph type="title"/>
          </p:nvPr>
        </p:nvSpPr>
        <p:spPr>
          <a:xfrm>
            <a:off x="838200" y="365125"/>
            <a:ext cx="10515600" cy="777429"/>
          </a:xfrm>
        </p:spPr>
        <p:txBody>
          <a:bodyPr>
            <a:normAutofit/>
          </a:bodyPr>
          <a:lstStyle/>
          <a:p>
            <a:pPr algn="ctr"/>
            <a:r>
              <a:rPr lang="en-US" sz="4800" b="0" dirty="0">
                <a:solidFill>
                  <a:schemeClr val="bg1"/>
                </a:solidFill>
                <a:latin typeface="+mj-lt"/>
              </a:rPr>
              <a:t>Only Testing DA</a:t>
            </a:r>
          </a:p>
        </p:txBody>
      </p:sp>
      <p:sp>
        <p:nvSpPr>
          <p:cNvPr id="25" name="Slide Number Placeholder 24">
            <a:extLst>
              <a:ext uri="{FF2B5EF4-FFF2-40B4-BE49-F238E27FC236}">
                <a16:creationId xmlns:a16="http://schemas.microsoft.com/office/drawing/2014/main" id="{3752E700-113F-4471-99C3-04BC168F6193}"/>
              </a:ext>
            </a:extLst>
          </p:cNvPr>
          <p:cNvSpPr>
            <a:spLocks noGrp="1"/>
          </p:cNvSpPr>
          <p:nvPr>
            <p:ph type="sldNum" sz="quarter" idx="12"/>
          </p:nvPr>
        </p:nvSpPr>
        <p:spPr/>
        <p:txBody>
          <a:bodyPr/>
          <a:lstStyle/>
          <a:p>
            <a:fld id="{3962FF7B-CE56-4F70-B0DA-EE8645ABA2F7}" type="slidenum">
              <a:rPr lang="en-US" smtClean="0"/>
              <a:t>39</a:t>
            </a:fld>
            <a:endParaRPr lang="en-US"/>
          </a:p>
        </p:txBody>
      </p:sp>
      <p:pic>
        <p:nvPicPr>
          <p:cNvPr id="24" name="Picture 23" descr="A picture containing drawing&#10;&#10;Description automatically generated">
            <a:extLst>
              <a:ext uri="{FF2B5EF4-FFF2-40B4-BE49-F238E27FC236}">
                <a16:creationId xmlns:a16="http://schemas.microsoft.com/office/drawing/2014/main" id="{A97E31CD-304E-40DE-BEF6-CF2B419A310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000" t="18273" b="18826"/>
          <a:stretch/>
        </p:blipFill>
        <p:spPr>
          <a:xfrm>
            <a:off x="8727013" y="5109345"/>
            <a:ext cx="1077281" cy="958098"/>
          </a:xfrm>
          <a:prstGeom prst="rect">
            <a:avLst/>
          </a:prstGeom>
        </p:spPr>
      </p:pic>
    </p:spTree>
    <p:extLst>
      <p:ext uri="{BB962C8B-B14F-4D97-AF65-F5344CB8AC3E}">
        <p14:creationId xmlns:p14="http://schemas.microsoft.com/office/powerpoint/2010/main" val="165816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p:cNvSpPr/>
          <p:nvPr/>
        </p:nvSpPr>
        <p:spPr>
          <a:xfrm>
            <a:off x="4876800" y="444981"/>
            <a:ext cx="7315200" cy="59680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5525B153-E223-406D-8638-1F952ED0BC76}"/>
              </a:ext>
            </a:extLst>
          </p:cNvPr>
          <p:cNvSpPr txBox="1"/>
          <p:nvPr/>
        </p:nvSpPr>
        <p:spPr>
          <a:xfrm>
            <a:off x="5737224" y="660400"/>
            <a:ext cx="5594350" cy="4401205"/>
          </a:xfrm>
          <a:prstGeom prst="rect">
            <a:avLst/>
          </a:prstGeom>
          <a:noFill/>
        </p:spPr>
        <p:txBody>
          <a:bodyPr wrap="square" rtlCol="0">
            <a:spAutoFit/>
          </a:bodyPr>
          <a:lstStyle/>
          <a:p>
            <a:r>
              <a:rPr lang="en-US" altLang="ko-KR" sz="2800" dirty="0">
                <a:solidFill>
                  <a:schemeClr val="bg1"/>
                </a:solidFill>
              </a:rPr>
              <a:t>A DC must accurately enter the required data in the disability data collection and accommodation plan icons in CIS </a:t>
            </a:r>
            <a:r>
              <a:rPr lang="en-US" altLang="ko-KR" sz="2800" b="1" u="sng" dirty="0">
                <a:solidFill>
                  <a:schemeClr val="bg1"/>
                </a:solidFill>
              </a:rPr>
              <a:t>prior to</a:t>
            </a:r>
            <a:r>
              <a:rPr lang="en-US" altLang="ko-KR" sz="2800" b="1" dirty="0">
                <a:solidFill>
                  <a:schemeClr val="bg1"/>
                </a:solidFill>
              </a:rPr>
              <a:t> </a:t>
            </a:r>
            <a:r>
              <a:rPr lang="en-US" altLang="ko-KR" sz="2800" dirty="0">
                <a:solidFill>
                  <a:schemeClr val="bg1"/>
                </a:solidFill>
              </a:rPr>
              <a:t>or </a:t>
            </a:r>
            <a:r>
              <a:rPr lang="en-US" altLang="ko-KR" sz="2800" b="1" u="sng" dirty="0">
                <a:solidFill>
                  <a:schemeClr val="bg1"/>
                </a:solidFill>
              </a:rPr>
              <a:t>on the day of arrival</a:t>
            </a:r>
            <a:r>
              <a:rPr lang="en-US" altLang="ko-KR" sz="2800" b="1" dirty="0">
                <a:solidFill>
                  <a:schemeClr val="bg1"/>
                </a:solidFill>
              </a:rPr>
              <a:t> </a:t>
            </a:r>
            <a:r>
              <a:rPr lang="en-US" altLang="ko-KR" sz="2800" dirty="0">
                <a:solidFill>
                  <a:schemeClr val="bg1"/>
                </a:solidFill>
              </a:rPr>
              <a:t>for new students or soon after disclosure of disability whether the disclosure occurs via disability documentation, completion of a DA Request Form, or verbally for existing students. </a:t>
            </a:r>
          </a:p>
        </p:txBody>
      </p:sp>
      <p:sp>
        <p:nvSpPr>
          <p:cNvPr id="6" name="TextBox 5">
            <a:extLst>
              <a:ext uri="{FF2B5EF4-FFF2-40B4-BE49-F238E27FC236}">
                <a16:creationId xmlns:a16="http://schemas.microsoft.com/office/drawing/2014/main" id="{28D81383-1D2A-4209-B2C8-D42E003FD0DA}"/>
              </a:ext>
            </a:extLst>
          </p:cNvPr>
          <p:cNvSpPr txBox="1"/>
          <p:nvPr/>
        </p:nvSpPr>
        <p:spPr>
          <a:xfrm>
            <a:off x="5105400" y="5452488"/>
            <a:ext cx="6857999" cy="830997"/>
          </a:xfrm>
          <a:prstGeom prst="rect">
            <a:avLst/>
          </a:prstGeom>
          <a:noFill/>
        </p:spPr>
        <p:txBody>
          <a:bodyPr wrap="square" rtlCol="0">
            <a:spAutoFit/>
          </a:bodyPr>
          <a:lstStyle/>
          <a:p>
            <a:pPr algn="ctr"/>
            <a:r>
              <a:rPr lang="pt-BR" altLang="ko-KR" sz="4800" dirty="0">
                <a:solidFill>
                  <a:schemeClr val="bg1"/>
                </a:solidFill>
              </a:rPr>
              <a:t>PRH-2: 2.4, R3(a)</a:t>
            </a:r>
          </a:p>
        </p:txBody>
      </p:sp>
      <p:pic>
        <p:nvPicPr>
          <p:cNvPr id="10" name="Picture Placeholder 9" descr="A person sitting at a desk using a computer&#10;&#10;Description automatically generated">
            <a:extLst>
              <a:ext uri="{FF2B5EF4-FFF2-40B4-BE49-F238E27FC236}">
                <a16:creationId xmlns:a16="http://schemas.microsoft.com/office/drawing/2014/main" id="{74AF03B4-BF52-0203-0B13-28745078580A}"/>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2" name="Slide Number Placeholder 16">
            <a:extLst>
              <a:ext uri="{FF2B5EF4-FFF2-40B4-BE49-F238E27FC236}">
                <a16:creationId xmlns:a16="http://schemas.microsoft.com/office/drawing/2014/main" id="{70C3EC62-6A9D-B984-A518-7C3DD283E0D9}"/>
              </a:ext>
            </a:extLst>
          </p:cNvPr>
          <p:cNvSpPr>
            <a:spLocks noGrp="1"/>
          </p:cNvSpPr>
          <p:nvPr>
            <p:ph type="sldNum" sz="quarter" idx="12"/>
          </p:nvPr>
        </p:nvSpPr>
        <p:spPr>
          <a:xfrm>
            <a:off x="8610600" y="6369050"/>
            <a:ext cx="2743200" cy="365125"/>
          </a:xfrm>
        </p:spPr>
        <p:txBody>
          <a:bodyPr/>
          <a:lstStyle/>
          <a:p>
            <a:fld id="{7ACCF73B-9E9D-47DF-A257-5DE773CCC693}" type="slidenum">
              <a:rPr lang="en-US" smtClean="0"/>
              <a:t>4</a:t>
            </a:fld>
            <a:endParaRPr lang="en-US" dirty="0"/>
          </a:p>
        </p:txBody>
      </p:sp>
    </p:spTree>
    <p:extLst>
      <p:ext uri="{BB962C8B-B14F-4D97-AF65-F5344CB8AC3E}">
        <p14:creationId xmlns:p14="http://schemas.microsoft.com/office/powerpoint/2010/main" val="18103967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98095" y="1123564"/>
            <a:ext cx="10595810" cy="830997"/>
          </a:xfrm>
          <a:prstGeom prst="rect">
            <a:avLst/>
          </a:prstGeom>
          <a:noFill/>
        </p:spPr>
        <p:txBody>
          <a:bodyPr wrap="square" rtlCol="0">
            <a:spAutoFit/>
          </a:bodyPr>
          <a:lstStyle/>
          <a:p>
            <a:pPr algn="ctr"/>
            <a:r>
              <a:rPr lang="en-US" altLang="ko-KR" sz="4800" dirty="0">
                <a:solidFill>
                  <a:schemeClr val="bg1"/>
                </a:solidFill>
                <a:latin typeface="+mj-lt"/>
                <a:cs typeface="Calibri" panose="020F0502020204030204" pitchFamily="34" charset="0"/>
              </a:rPr>
              <a:t>Behavioral Supports</a:t>
            </a:r>
            <a:endParaRPr lang="ko-KR" altLang="en-US" sz="4800" dirty="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40</a:t>
            </a:fld>
            <a:endParaRPr lang="en-US" sz="1200">
              <a:latin typeface="Arial" panose="020B0604020202020204" pitchFamily="34" charset="0"/>
              <a:cs typeface="Arial" panose="020B0604020202020204" pitchFamily="34" charset="0"/>
            </a:endParaRPr>
          </a:p>
        </p:txBody>
      </p:sp>
      <p:sp>
        <p:nvSpPr>
          <p:cNvPr id="3" name="Slide Number Placeholder 5">
            <a:extLst>
              <a:ext uri="{FF2B5EF4-FFF2-40B4-BE49-F238E27FC236}">
                <a16:creationId xmlns:a16="http://schemas.microsoft.com/office/drawing/2014/main" id="{DD24BDBD-5D48-3DB6-CE69-BCBD4F9C3119}"/>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40</a:t>
            </a:fld>
            <a:endParaRPr lang="en-US" sz="1200">
              <a:solidFill>
                <a:schemeClr val="bg1"/>
              </a:solidFill>
              <a:latin typeface="Arial" panose="020B0604020202020204" pitchFamily="34" charset="0"/>
              <a:cs typeface="Arial" panose="020B0604020202020204" pitchFamily="34" charset="0"/>
            </a:endParaRPr>
          </a:p>
        </p:txBody>
      </p:sp>
      <p:pic>
        <p:nvPicPr>
          <p:cNvPr id="7" name="Picture Placeholder 6" descr="A stack of books with words on them&#10;&#10;Description automatically generated">
            <a:extLst>
              <a:ext uri="{FF2B5EF4-FFF2-40B4-BE49-F238E27FC236}">
                <a16:creationId xmlns:a16="http://schemas.microsoft.com/office/drawing/2014/main" id="{A447651C-84B4-6F4E-B47B-3E5D59FE97C1}"/>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t="24386" b="24386"/>
          <a:stretch/>
        </p:blipFill>
        <p:spPr>
          <a:xfrm>
            <a:off x="0" y="3078163"/>
            <a:ext cx="12192000" cy="3779837"/>
          </a:xfrm>
          <a:prstGeom prst="rect">
            <a:avLst/>
          </a:prstGeom>
        </p:spPr>
      </p:pic>
    </p:spTree>
    <p:extLst>
      <p:ext uri="{BB962C8B-B14F-4D97-AF65-F5344CB8AC3E}">
        <p14:creationId xmlns:p14="http://schemas.microsoft.com/office/powerpoint/2010/main" val="39780961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p:cNvSpPr/>
          <p:nvPr/>
        </p:nvSpPr>
        <p:spPr>
          <a:xfrm>
            <a:off x="4876800" y="444981"/>
            <a:ext cx="7315200" cy="59680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5525B153-E223-406D-8638-1F952ED0BC76}"/>
              </a:ext>
            </a:extLst>
          </p:cNvPr>
          <p:cNvSpPr txBox="1"/>
          <p:nvPr/>
        </p:nvSpPr>
        <p:spPr>
          <a:xfrm>
            <a:off x="5181600" y="1001836"/>
            <a:ext cx="6615421" cy="1261884"/>
          </a:xfrm>
          <a:prstGeom prst="rect">
            <a:avLst/>
          </a:prstGeom>
          <a:noFill/>
        </p:spPr>
        <p:txBody>
          <a:bodyPr wrap="square" rtlCol="0">
            <a:spAutoFit/>
          </a:bodyPr>
          <a:lstStyle/>
          <a:p>
            <a:r>
              <a:rPr lang="pt-BR" altLang="ko-KR" sz="4800" dirty="0">
                <a:solidFill>
                  <a:schemeClr val="bg1"/>
                </a:solidFill>
                <a:latin typeface="+mj-lt"/>
              </a:rPr>
              <a:t>Quality Control</a:t>
            </a:r>
          </a:p>
          <a:p>
            <a:r>
              <a:rPr lang="pt-BR" altLang="ko-KR" sz="2800" dirty="0">
                <a:solidFill>
                  <a:schemeClr val="bg1"/>
                </a:solidFill>
                <a:latin typeface="+mj-lt"/>
              </a:rPr>
              <a:t>Behavioral Supports</a:t>
            </a:r>
          </a:p>
        </p:txBody>
      </p:sp>
      <p:sp>
        <p:nvSpPr>
          <p:cNvPr id="4" name="TextBox 3">
            <a:extLst>
              <a:ext uri="{FF2B5EF4-FFF2-40B4-BE49-F238E27FC236}">
                <a16:creationId xmlns:a16="http://schemas.microsoft.com/office/drawing/2014/main" id="{EE88F25E-6C6E-7A64-42BE-B2DBB6955492}"/>
              </a:ext>
            </a:extLst>
          </p:cNvPr>
          <p:cNvSpPr txBox="1"/>
          <p:nvPr/>
        </p:nvSpPr>
        <p:spPr>
          <a:xfrm>
            <a:off x="5181600" y="2346553"/>
            <a:ext cx="6470650" cy="3221523"/>
          </a:xfrm>
          <a:prstGeom prst="rect">
            <a:avLst/>
          </a:prstGeom>
          <a:noFill/>
        </p:spPr>
        <p:txBody>
          <a:bodyPr wrap="square" rtlCol="0">
            <a:spAutoFit/>
          </a:bodyPr>
          <a:lstStyle/>
          <a:p>
            <a:pPr marL="342900" indent="-342900">
              <a:lnSpc>
                <a:spcPct val="109000"/>
              </a:lnSpc>
              <a:spcBef>
                <a:spcPts val="600"/>
              </a:spcBef>
              <a:spcAft>
                <a:spcPts val="600"/>
              </a:spcAft>
              <a:buClr>
                <a:schemeClr val="bg1"/>
              </a:buClr>
              <a:buFont typeface="Wingdings" panose="05000000000000000000" pitchFamily="2" charset="2"/>
              <a:buChar char="§"/>
            </a:pPr>
            <a:r>
              <a:rPr lang="en-US" altLang="ko-KR" sz="2400" dirty="0">
                <a:solidFill>
                  <a:schemeClr val="bg1"/>
                </a:solidFill>
              </a:rPr>
              <a:t>Are there few or no accommodation plans with behavior supports?</a:t>
            </a:r>
          </a:p>
          <a:p>
            <a:pPr marL="342900" indent="-342900">
              <a:lnSpc>
                <a:spcPct val="109000"/>
              </a:lnSpc>
              <a:spcBef>
                <a:spcPts val="600"/>
              </a:spcBef>
              <a:spcAft>
                <a:spcPts val="600"/>
              </a:spcAft>
              <a:buClr>
                <a:schemeClr val="bg1"/>
              </a:buClr>
              <a:buFont typeface="Wingdings" panose="05000000000000000000" pitchFamily="2" charset="2"/>
              <a:buChar char="§"/>
            </a:pPr>
            <a:r>
              <a:rPr lang="en-US" altLang="ko-KR" sz="2400" dirty="0">
                <a:solidFill>
                  <a:schemeClr val="bg1"/>
                </a:solidFill>
              </a:rPr>
              <a:t>Do students with mental health disabilities appear to have adequate behavior supports?</a:t>
            </a:r>
          </a:p>
          <a:p>
            <a:pPr marL="342900" indent="-342900">
              <a:lnSpc>
                <a:spcPct val="109000"/>
              </a:lnSpc>
              <a:spcBef>
                <a:spcPts val="600"/>
              </a:spcBef>
              <a:spcAft>
                <a:spcPts val="600"/>
              </a:spcAft>
              <a:buClr>
                <a:schemeClr val="bg1"/>
              </a:buClr>
              <a:buFont typeface="Wingdings" panose="05000000000000000000" pitchFamily="2" charset="2"/>
              <a:buChar char="§"/>
            </a:pPr>
            <a:r>
              <a:rPr lang="en-US" altLang="ko-KR" sz="2400" dirty="0">
                <a:solidFill>
                  <a:schemeClr val="bg1"/>
                </a:solidFill>
              </a:rPr>
              <a:t>Are there notes indicating behavior concerns?  </a:t>
            </a:r>
          </a:p>
          <a:p>
            <a:pPr marL="800100" lvl="1" indent="-342900">
              <a:lnSpc>
                <a:spcPct val="109000"/>
              </a:lnSpc>
              <a:spcBef>
                <a:spcPts val="600"/>
              </a:spcBef>
              <a:spcAft>
                <a:spcPts val="600"/>
              </a:spcAft>
              <a:buClr>
                <a:schemeClr val="bg1"/>
              </a:buClr>
              <a:buFont typeface="Wingdings" panose="05000000000000000000" pitchFamily="2" charset="2"/>
              <a:buChar char="§"/>
            </a:pPr>
            <a:r>
              <a:rPr lang="en-US" altLang="ko-KR" sz="2000" dirty="0">
                <a:solidFill>
                  <a:schemeClr val="bg1"/>
                </a:solidFill>
              </a:rPr>
              <a:t>If so, are there DA to support the behavior(s) in the accommodation plan? </a:t>
            </a:r>
          </a:p>
        </p:txBody>
      </p:sp>
      <p:pic>
        <p:nvPicPr>
          <p:cNvPr id="10" name="Picture 9" descr="A person sitting in a chair with his arms crossed&#10;&#10;Description automatically generated">
            <a:extLst>
              <a:ext uri="{FF2B5EF4-FFF2-40B4-BE49-F238E27FC236}">
                <a16:creationId xmlns:a16="http://schemas.microsoft.com/office/drawing/2014/main" id="{7C8D39CE-A39E-B78B-3ED6-0672890558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801" y="1919128"/>
            <a:ext cx="4529612" cy="3019741"/>
          </a:xfrm>
          <a:prstGeom prst="rect">
            <a:avLst/>
          </a:prstGeom>
        </p:spPr>
      </p:pic>
      <p:sp>
        <p:nvSpPr>
          <p:cNvPr id="11" name="Slide Number Placeholder 16">
            <a:extLst>
              <a:ext uri="{FF2B5EF4-FFF2-40B4-BE49-F238E27FC236}">
                <a16:creationId xmlns:a16="http://schemas.microsoft.com/office/drawing/2014/main" id="{D0572953-2FD8-F0DE-E972-C14EE464EAB3}"/>
              </a:ext>
            </a:extLst>
          </p:cNvPr>
          <p:cNvSpPr>
            <a:spLocks noGrp="1"/>
          </p:cNvSpPr>
          <p:nvPr>
            <p:ph type="sldNum" sz="quarter" idx="12"/>
          </p:nvPr>
        </p:nvSpPr>
        <p:spPr>
          <a:xfrm>
            <a:off x="8610600" y="6356350"/>
            <a:ext cx="2743200" cy="365125"/>
          </a:xfrm>
        </p:spPr>
        <p:txBody>
          <a:bodyPr/>
          <a:lstStyle/>
          <a:p>
            <a:fld id="{7ACCF73B-9E9D-47DF-A257-5DE773CCC693}" type="slidenum">
              <a:rPr lang="en-US" smtClean="0"/>
              <a:t>41</a:t>
            </a:fld>
            <a:endParaRPr lang="en-US" dirty="0"/>
          </a:p>
        </p:txBody>
      </p:sp>
    </p:spTree>
    <p:extLst>
      <p:ext uri="{BB962C8B-B14F-4D97-AF65-F5344CB8AC3E}">
        <p14:creationId xmlns:p14="http://schemas.microsoft.com/office/powerpoint/2010/main" val="24366583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525B153-E223-406D-8638-1F952ED0BC76}"/>
              </a:ext>
            </a:extLst>
          </p:cNvPr>
          <p:cNvSpPr txBox="1"/>
          <p:nvPr/>
        </p:nvSpPr>
        <p:spPr>
          <a:xfrm>
            <a:off x="5181600" y="468436"/>
            <a:ext cx="6615421" cy="1261884"/>
          </a:xfrm>
          <a:prstGeom prst="rect">
            <a:avLst/>
          </a:prstGeom>
          <a:noFill/>
        </p:spPr>
        <p:txBody>
          <a:bodyPr wrap="square" rtlCol="0">
            <a:spAutoFit/>
          </a:bodyPr>
          <a:lstStyle/>
          <a:p>
            <a:pPr algn="ctr"/>
            <a:r>
              <a:rPr lang="pt-BR" altLang="ko-KR" sz="4800" b="1" spc="-150" dirty="0">
                <a:solidFill>
                  <a:schemeClr val="bg1"/>
                </a:solidFill>
              </a:rPr>
              <a:t>Quality Control</a:t>
            </a:r>
          </a:p>
          <a:p>
            <a:pPr algn="ctr"/>
            <a:r>
              <a:rPr lang="pt-BR" altLang="ko-KR" sz="2800" b="1" spc="-150" dirty="0">
                <a:solidFill>
                  <a:schemeClr val="bg1"/>
                </a:solidFill>
              </a:rPr>
              <a:t>DA Listed as “Other”</a:t>
            </a:r>
          </a:p>
        </p:txBody>
      </p:sp>
      <p:sp>
        <p:nvSpPr>
          <p:cNvPr id="2" name="Title 1">
            <a:extLst>
              <a:ext uri="{FF2B5EF4-FFF2-40B4-BE49-F238E27FC236}">
                <a16:creationId xmlns:a16="http://schemas.microsoft.com/office/drawing/2014/main" id="{8DCCCBA9-F87D-4FB7-8750-2F53272BBDCB}"/>
              </a:ext>
            </a:extLst>
          </p:cNvPr>
          <p:cNvSpPr>
            <a:spLocks noGrp="1"/>
          </p:cNvSpPr>
          <p:nvPr>
            <p:ph type="title"/>
          </p:nvPr>
        </p:nvSpPr>
        <p:spPr/>
        <p:txBody>
          <a:bodyPr>
            <a:normAutofit/>
          </a:bodyPr>
          <a:lstStyle/>
          <a:p>
            <a:pPr algn="ctr"/>
            <a:r>
              <a:rPr lang="en-US" sz="4800" dirty="0">
                <a:solidFill>
                  <a:schemeClr val="tx1"/>
                </a:solidFill>
                <a:latin typeface="+mj-lt"/>
              </a:rPr>
              <a:t>Behavioral Supports</a:t>
            </a:r>
          </a:p>
        </p:txBody>
      </p:sp>
      <p:pic>
        <p:nvPicPr>
          <p:cNvPr id="6" name="Picture 5" descr="A picture containing drawing&#10;&#10;Description automatically generated">
            <a:extLst>
              <a:ext uri="{FF2B5EF4-FFF2-40B4-BE49-F238E27FC236}">
                <a16:creationId xmlns:a16="http://schemas.microsoft.com/office/drawing/2014/main" id="{39B996BE-B7FC-2CCF-A5B5-05CEED7195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t="18273" b="18826"/>
          <a:stretch/>
        </p:blipFill>
        <p:spPr>
          <a:xfrm>
            <a:off x="9009948" y="2227155"/>
            <a:ext cx="1077281" cy="958098"/>
          </a:xfrm>
          <a:prstGeom prst="rect">
            <a:avLst/>
          </a:prstGeom>
        </p:spPr>
      </p:pic>
      <p:sp>
        <p:nvSpPr>
          <p:cNvPr id="7" name="Slide Number Placeholder 16">
            <a:extLst>
              <a:ext uri="{FF2B5EF4-FFF2-40B4-BE49-F238E27FC236}">
                <a16:creationId xmlns:a16="http://schemas.microsoft.com/office/drawing/2014/main" id="{A4191933-3090-73A1-DA25-FB0BD0E7C6B7}"/>
              </a:ext>
            </a:extLst>
          </p:cNvPr>
          <p:cNvSpPr>
            <a:spLocks noGrp="1"/>
          </p:cNvSpPr>
          <p:nvPr>
            <p:ph type="sldNum" sz="quarter" idx="12"/>
          </p:nvPr>
        </p:nvSpPr>
        <p:spPr>
          <a:xfrm>
            <a:off x="8610600" y="6356350"/>
            <a:ext cx="2743200" cy="365125"/>
          </a:xfrm>
        </p:spPr>
        <p:txBody>
          <a:bodyPr/>
          <a:lstStyle/>
          <a:p>
            <a:fld id="{7ACCF73B-9E9D-47DF-A257-5DE773CCC693}" type="slidenum">
              <a:rPr lang="en-US" smtClean="0"/>
              <a:t>42</a:t>
            </a:fld>
            <a:endParaRPr lang="en-US" dirty="0"/>
          </a:p>
        </p:txBody>
      </p:sp>
      <p:pic>
        <p:nvPicPr>
          <p:cNvPr id="4" name="Picture 4" descr="A white background with black text&#10;&#10;Description automatically generated">
            <a:extLst>
              <a:ext uri="{FF2B5EF4-FFF2-40B4-BE49-F238E27FC236}">
                <a16:creationId xmlns:a16="http://schemas.microsoft.com/office/drawing/2014/main" id="{0CC6A9E1-B1A4-ABBF-786D-092A349BE444}"/>
              </a:ext>
            </a:extLst>
          </p:cNvPr>
          <p:cNvPicPr>
            <a:picLocks noChangeAspect="1"/>
          </p:cNvPicPr>
          <p:nvPr/>
        </p:nvPicPr>
        <p:blipFill>
          <a:blip r:embed="rId4"/>
          <a:stretch>
            <a:fillRect/>
          </a:stretch>
        </p:blipFill>
        <p:spPr>
          <a:xfrm>
            <a:off x="2193878" y="2268826"/>
            <a:ext cx="6416722" cy="874756"/>
          </a:xfrm>
          <a:prstGeom prst="rect">
            <a:avLst/>
          </a:prstGeom>
          <a:ln w="12700">
            <a:solidFill>
              <a:schemeClr val="tx1"/>
            </a:solidFill>
          </a:ln>
        </p:spPr>
      </p:pic>
      <p:pic>
        <p:nvPicPr>
          <p:cNvPr id="5" name="Picture 7" descr="A close-up of a sign&#10;&#10;Description automatically generated">
            <a:extLst>
              <a:ext uri="{FF2B5EF4-FFF2-40B4-BE49-F238E27FC236}">
                <a16:creationId xmlns:a16="http://schemas.microsoft.com/office/drawing/2014/main" id="{34D03D66-79C2-0BDA-CA6F-3CA76B16CEA9}"/>
              </a:ext>
            </a:extLst>
          </p:cNvPr>
          <p:cNvPicPr>
            <a:picLocks noChangeAspect="1"/>
          </p:cNvPicPr>
          <p:nvPr/>
        </p:nvPicPr>
        <p:blipFill>
          <a:blip r:embed="rId5"/>
          <a:stretch>
            <a:fillRect/>
          </a:stretch>
        </p:blipFill>
        <p:spPr>
          <a:xfrm>
            <a:off x="2193878" y="3607920"/>
            <a:ext cx="6416721" cy="1194082"/>
          </a:xfrm>
          <a:prstGeom prst="rect">
            <a:avLst/>
          </a:prstGeom>
          <a:ln>
            <a:solidFill>
              <a:schemeClr val="tx1"/>
            </a:solidFill>
          </a:ln>
        </p:spPr>
      </p:pic>
      <p:pic>
        <p:nvPicPr>
          <p:cNvPr id="8" name="Picture 7" descr="A picture containing drawing&#10;&#10;Description automatically generated">
            <a:extLst>
              <a:ext uri="{FF2B5EF4-FFF2-40B4-BE49-F238E27FC236}">
                <a16:creationId xmlns:a16="http://schemas.microsoft.com/office/drawing/2014/main" id="{BD6CFBEE-1D34-259D-7A26-58161D78F9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t="18273" b="18826"/>
          <a:stretch/>
        </p:blipFill>
        <p:spPr>
          <a:xfrm>
            <a:off x="9009948" y="3738612"/>
            <a:ext cx="1077281" cy="958098"/>
          </a:xfrm>
          <a:prstGeom prst="rect">
            <a:avLst/>
          </a:prstGeom>
        </p:spPr>
      </p:pic>
    </p:spTree>
    <p:extLst>
      <p:ext uri="{BB962C8B-B14F-4D97-AF65-F5344CB8AC3E}">
        <p14:creationId xmlns:p14="http://schemas.microsoft.com/office/powerpoint/2010/main" val="52118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98095" y="1123564"/>
            <a:ext cx="10595810" cy="830997"/>
          </a:xfrm>
          <a:prstGeom prst="rect">
            <a:avLst/>
          </a:prstGeom>
          <a:noFill/>
        </p:spPr>
        <p:txBody>
          <a:bodyPr wrap="square" rtlCol="0">
            <a:spAutoFit/>
          </a:bodyPr>
          <a:lstStyle/>
          <a:p>
            <a:pPr algn="ctr"/>
            <a:r>
              <a:rPr lang="en-US" altLang="ko-KR" sz="4800" dirty="0">
                <a:solidFill>
                  <a:schemeClr val="bg1"/>
                </a:solidFill>
                <a:latin typeface="+mj-lt"/>
                <a:cs typeface="Calibri" panose="020F0502020204030204" pitchFamily="34" charset="0"/>
              </a:rPr>
              <a:t>Accommodation Notes Tab</a:t>
            </a:r>
            <a:endParaRPr lang="ko-KR" altLang="en-US" sz="4800" dirty="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43</a:t>
            </a:fld>
            <a:endParaRPr lang="en-US" sz="1200">
              <a:latin typeface="Arial" panose="020B0604020202020204" pitchFamily="34" charset="0"/>
              <a:cs typeface="Arial" panose="020B0604020202020204" pitchFamily="34" charset="0"/>
            </a:endParaRPr>
          </a:p>
        </p:txBody>
      </p:sp>
      <p:sp>
        <p:nvSpPr>
          <p:cNvPr id="3" name="Slide Number Placeholder 5">
            <a:extLst>
              <a:ext uri="{FF2B5EF4-FFF2-40B4-BE49-F238E27FC236}">
                <a16:creationId xmlns:a16="http://schemas.microsoft.com/office/drawing/2014/main" id="{DD24BDBD-5D48-3DB6-CE69-BCBD4F9C3119}"/>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43</a:t>
            </a:fld>
            <a:endParaRPr lang="en-US" sz="1200">
              <a:solidFill>
                <a:schemeClr val="bg1"/>
              </a:solidFill>
              <a:latin typeface="Arial" panose="020B0604020202020204" pitchFamily="34" charset="0"/>
              <a:cs typeface="Arial" panose="020B0604020202020204" pitchFamily="34" charset="0"/>
            </a:endParaRPr>
          </a:p>
        </p:txBody>
      </p:sp>
      <p:pic>
        <p:nvPicPr>
          <p:cNvPr id="8" name="Picture Placeholder 7" descr="A person using a computer mouse&#10;&#10;Description automatically generated">
            <a:extLst>
              <a:ext uri="{FF2B5EF4-FFF2-40B4-BE49-F238E27FC236}">
                <a16:creationId xmlns:a16="http://schemas.microsoft.com/office/drawing/2014/main" id="{DE97B047-13EC-B9D8-BD49-5F5D7275BC15}"/>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t="26996" b="26996"/>
          <a:stretch/>
        </p:blipFill>
        <p:spPr>
          <a:xfrm>
            <a:off x="0" y="3078163"/>
            <a:ext cx="12192000" cy="3779837"/>
          </a:xfrm>
          <a:prstGeom prst="rect">
            <a:avLst/>
          </a:prstGeom>
        </p:spPr>
      </p:pic>
    </p:spTree>
    <p:extLst>
      <p:ext uri="{BB962C8B-B14F-4D97-AF65-F5344CB8AC3E}">
        <p14:creationId xmlns:p14="http://schemas.microsoft.com/office/powerpoint/2010/main" val="3614923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p:cNvSpPr/>
          <p:nvPr/>
        </p:nvSpPr>
        <p:spPr>
          <a:xfrm>
            <a:off x="4876800" y="444981"/>
            <a:ext cx="7315200" cy="59680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5525B153-E223-406D-8638-1F952ED0BC76}"/>
              </a:ext>
            </a:extLst>
          </p:cNvPr>
          <p:cNvSpPr txBox="1"/>
          <p:nvPr/>
        </p:nvSpPr>
        <p:spPr>
          <a:xfrm>
            <a:off x="5181600" y="1014536"/>
            <a:ext cx="6615421" cy="1261884"/>
          </a:xfrm>
          <a:prstGeom prst="rect">
            <a:avLst/>
          </a:prstGeom>
          <a:noFill/>
        </p:spPr>
        <p:txBody>
          <a:bodyPr wrap="square" rtlCol="0">
            <a:spAutoFit/>
          </a:bodyPr>
          <a:lstStyle/>
          <a:p>
            <a:r>
              <a:rPr lang="pt-BR" altLang="ko-KR" sz="4800" dirty="0">
                <a:solidFill>
                  <a:schemeClr val="bg1"/>
                </a:solidFill>
                <a:latin typeface="+mj-lt"/>
              </a:rPr>
              <a:t>Quality Control</a:t>
            </a:r>
          </a:p>
          <a:p>
            <a:r>
              <a:rPr lang="pt-BR" altLang="ko-KR" sz="2800" dirty="0">
                <a:solidFill>
                  <a:schemeClr val="bg1"/>
                </a:solidFill>
                <a:latin typeface="+mj-lt"/>
              </a:rPr>
              <a:t>Accommodation Notes Tab</a:t>
            </a:r>
          </a:p>
        </p:txBody>
      </p:sp>
      <p:sp>
        <p:nvSpPr>
          <p:cNvPr id="4" name="TextBox 3">
            <a:extLst>
              <a:ext uri="{FF2B5EF4-FFF2-40B4-BE49-F238E27FC236}">
                <a16:creationId xmlns:a16="http://schemas.microsoft.com/office/drawing/2014/main" id="{EE88F25E-6C6E-7A64-42BE-B2DBB6955492}"/>
              </a:ext>
            </a:extLst>
          </p:cNvPr>
          <p:cNvSpPr txBox="1"/>
          <p:nvPr/>
        </p:nvSpPr>
        <p:spPr>
          <a:xfrm>
            <a:off x="5181599" y="2375152"/>
            <a:ext cx="6615421" cy="3601114"/>
          </a:xfrm>
          <a:prstGeom prst="rect">
            <a:avLst/>
          </a:prstGeom>
          <a:noFill/>
        </p:spPr>
        <p:txBody>
          <a:bodyPr wrap="square" rtlCol="0">
            <a:spAutoFit/>
          </a:bodyPr>
          <a:lstStyle/>
          <a:p>
            <a:pPr marL="342900" indent="-342900">
              <a:lnSpc>
                <a:spcPct val="109000"/>
              </a:lnSpc>
              <a:spcBef>
                <a:spcPts val="600"/>
              </a:spcBef>
              <a:spcAft>
                <a:spcPts val="600"/>
              </a:spcAft>
              <a:buClr>
                <a:schemeClr val="bg1"/>
              </a:buClr>
              <a:buFont typeface="Wingdings" panose="05000000000000000000" pitchFamily="2" charset="2"/>
              <a:buChar char="§"/>
            </a:pPr>
            <a:r>
              <a:rPr lang="en-US" altLang="ko-KR" sz="2400" dirty="0">
                <a:solidFill>
                  <a:schemeClr val="bg1"/>
                </a:solidFill>
              </a:rPr>
              <a:t>Do all students have an initial note that explains how/when the DA process started?</a:t>
            </a:r>
          </a:p>
          <a:p>
            <a:pPr marL="342900" indent="-342900">
              <a:lnSpc>
                <a:spcPct val="109000"/>
              </a:lnSpc>
              <a:spcBef>
                <a:spcPts val="600"/>
              </a:spcBef>
              <a:spcAft>
                <a:spcPts val="600"/>
              </a:spcAft>
              <a:buClr>
                <a:schemeClr val="bg1"/>
              </a:buClr>
              <a:buFont typeface="Wingdings" panose="05000000000000000000" pitchFamily="2" charset="2"/>
              <a:buChar char="§"/>
            </a:pPr>
            <a:r>
              <a:rPr lang="en-US" altLang="ko-KR" sz="2400" dirty="0">
                <a:solidFill>
                  <a:schemeClr val="bg1"/>
                </a:solidFill>
              </a:rPr>
              <a:t>Do all students have notes indicating effectiveness reviews are occurring at least every 60 days? </a:t>
            </a:r>
          </a:p>
          <a:p>
            <a:pPr marL="342900" indent="-342900">
              <a:lnSpc>
                <a:spcPct val="109000"/>
              </a:lnSpc>
              <a:spcBef>
                <a:spcPts val="600"/>
              </a:spcBef>
              <a:spcAft>
                <a:spcPts val="600"/>
              </a:spcAft>
              <a:buClr>
                <a:schemeClr val="bg1"/>
              </a:buClr>
              <a:buFont typeface="Wingdings" panose="05000000000000000000" pitchFamily="2" charset="2"/>
              <a:buChar char="§"/>
            </a:pPr>
            <a:r>
              <a:rPr lang="en-US" altLang="ko-KR" sz="2400" dirty="0">
                <a:solidFill>
                  <a:schemeClr val="bg1"/>
                </a:solidFill>
              </a:rPr>
              <a:t>Do notes provide enough detail for the reader to understand what has occurred in each step of the process? </a:t>
            </a:r>
          </a:p>
        </p:txBody>
      </p:sp>
      <p:pic>
        <p:nvPicPr>
          <p:cNvPr id="2" name="Picture 1">
            <a:extLst>
              <a:ext uri="{FF2B5EF4-FFF2-40B4-BE49-F238E27FC236}">
                <a16:creationId xmlns:a16="http://schemas.microsoft.com/office/drawing/2014/main" id="{6AEE2BD5-9C57-E28C-0E91-38B6C5501B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490" y="1832282"/>
            <a:ext cx="4637858" cy="3211452"/>
          </a:xfrm>
          <a:prstGeom prst="rect">
            <a:avLst/>
          </a:prstGeom>
        </p:spPr>
      </p:pic>
      <p:sp>
        <p:nvSpPr>
          <p:cNvPr id="3" name="Slide Number Placeholder 16">
            <a:extLst>
              <a:ext uri="{FF2B5EF4-FFF2-40B4-BE49-F238E27FC236}">
                <a16:creationId xmlns:a16="http://schemas.microsoft.com/office/drawing/2014/main" id="{3D810FF4-C6E3-3C27-F6B0-16A064AFC5DB}"/>
              </a:ext>
            </a:extLst>
          </p:cNvPr>
          <p:cNvSpPr>
            <a:spLocks noGrp="1"/>
          </p:cNvSpPr>
          <p:nvPr>
            <p:ph type="sldNum" sz="quarter" idx="12"/>
          </p:nvPr>
        </p:nvSpPr>
        <p:spPr>
          <a:xfrm>
            <a:off x="8610600" y="6356350"/>
            <a:ext cx="2743200" cy="365125"/>
          </a:xfrm>
        </p:spPr>
        <p:txBody>
          <a:bodyPr/>
          <a:lstStyle/>
          <a:p>
            <a:fld id="{7ACCF73B-9E9D-47DF-A257-5DE773CCC693}" type="slidenum">
              <a:rPr lang="en-US" smtClean="0"/>
              <a:t>44</a:t>
            </a:fld>
            <a:endParaRPr lang="en-US" dirty="0"/>
          </a:p>
        </p:txBody>
      </p:sp>
    </p:spTree>
    <p:extLst>
      <p:ext uri="{BB962C8B-B14F-4D97-AF65-F5344CB8AC3E}">
        <p14:creationId xmlns:p14="http://schemas.microsoft.com/office/powerpoint/2010/main" val="2878389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48810"/>
            <a:ext cx="10515600" cy="1325563"/>
          </a:xfrm>
        </p:spPr>
        <p:txBody>
          <a:bodyPr>
            <a:noAutofit/>
          </a:bodyPr>
          <a:lstStyle/>
          <a:p>
            <a:pPr algn="ctr">
              <a:lnSpc>
                <a:spcPct val="100000"/>
              </a:lnSpc>
              <a:spcBef>
                <a:spcPts val="0"/>
              </a:spcBef>
            </a:pPr>
            <a:r>
              <a:rPr lang="en-US" sz="4800" dirty="0">
                <a:solidFill>
                  <a:schemeClr val="bg1"/>
                </a:solidFill>
                <a:latin typeface="+mj-lt"/>
              </a:rPr>
              <a:t>Sample Disability Accommodation </a:t>
            </a:r>
            <a:br>
              <a:rPr lang="en-US" sz="4800" dirty="0">
                <a:solidFill>
                  <a:schemeClr val="bg1"/>
                </a:solidFill>
                <a:latin typeface="+mj-lt"/>
              </a:rPr>
            </a:br>
            <a:r>
              <a:rPr lang="en-US" sz="4800" dirty="0">
                <a:solidFill>
                  <a:schemeClr val="bg1"/>
                </a:solidFill>
                <a:latin typeface="+mj-lt"/>
              </a:rPr>
              <a:t>CIS Notes Tab Entries</a:t>
            </a:r>
            <a:endParaRPr lang="en-US" sz="4800" b="1" dirty="0">
              <a:solidFill>
                <a:schemeClr val="bg1"/>
              </a:solidFill>
              <a:latin typeface="+mj-lt"/>
            </a:endParaRPr>
          </a:p>
        </p:txBody>
      </p:sp>
      <p:sp>
        <p:nvSpPr>
          <p:cNvPr id="7" name="Slide Number Placeholder 4">
            <a:extLst>
              <a:ext uri="{FF2B5EF4-FFF2-40B4-BE49-F238E27FC236}">
                <a16:creationId xmlns:a16="http://schemas.microsoft.com/office/drawing/2014/main" id="{C5B7099C-CDDC-451F-A01E-F9B0334CB701}"/>
              </a:ext>
            </a:extLst>
          </p:cNvPr>
          <p:cNvSpPr>
            <a:spLocks noGrp="1"/>
          </p:cNvSpPr>
          <p:nvPr>
            <p:ph type="sldNum" sz="quarter" idx="12"/>
          </p:nvPr>
        </p:nvSpPr>
        <p:spPr>
          <a:xfrm>
            <a:off x="10015538" y="6450946"/>
            <a:ext cx="1338262" cy="365125"/>
          </a:xfrm>
        </p:spPr>
        <p:txBody>
          <a:bodyPr/>
          <a:lstStyle/>
          <a:p>
            <a:fld id="{3962FF7B-CE56-4F70-B0DA-EE8645ABA2F7}" type="slidenum">
              <a:rPr lang="en-US" smtClean="0">
                <a:solidFill>
                  <a:schemeClr val="bg1"/>
                </a:solidFill>
              </a:rPr>
              <a:t>45</a:t>
            </a:fld>
            <a:endParaRPr lang="en-US">
              <a:solidFill>
                <a:schemeClr val="bg1"/>
              </a:solidFill>
            </a:endParaRPr>
          </a:p>
        </p:txBody>
      </p:sp>
      <p:pic>
        <p:nvPicPr>
          <p:cNvPr id="9" name="Picture 8">
            <a:extLst>
              <a:ext uri="{FF2B5EF4-FFF2-40B4-BE49-F238E27FC236}">
                <a16:creationId xmlns:a16="http://schemas.microsoft.com/office/drawing/2014/main" id="{34ECB517-7C13-8082-B5FA-993C4103881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012385" y="1639683"/>
            <a:ext cx="5231441" cy="4902801"/>
          </a:xfrm>
          <a:prstGeom prst="rect">
            <a:avLst/>
          </a:prstGeom>
        </p:spPr>
      </p:pic>
      <p:sp>
        <p:nvSpPr>
          <p:cNvPr id="3" name="TextBox 2">
            <a:extLst>
              <a:ext uri="{FF2B5EF4-FFF2-40B4-BE49-F238E27FC236}">
                <a16:creationId xmlns:a16="http://schemas.microsoft.com/office/drawing/2014/main" id="{4F079D47-AEAB-F875-A64A-E94A5574C2D2}"/>
              </a:ext>
            </a:extLst>
          </p:cNvPr>
          <p:cNvSpPr txBox="1"/>
          <p:nvPr/>
        </p:nvSpPr>
        <p:spPr>
          <a:xfrm>
            <a:off x="1180004" y="2339779"/>
            <a:ext cx="4178207" cy="2879571"/>
          </a:xfrm>
          <a:prstGeom prst="rect">
            <a:avLst/>
          </a:prstGeom>
          <a:noFill/>
        </p:spPr>
        <p:txBody>
          <a:bodyPr wrap="square" rtlCol="0">
            <a:spAutoFit/>
          </a:bodyPr>
          <a:lstStyle/>
          <a:p>
            <a:pPr algn="ctr">
              <a:lnSpc>
                <a:spcPct val="109000"/>
              </a:lnSpc>
              <a:spcBef>
                <a:spcPts val="600"/>
              </a:spcBef>
            </a:pPr>
            <a:r>
              <a:rPr lang="en-US" sz="2400" dirty="0">
                <a:solidFill>
                  <a:schemeClr val="bg1"/>
                </a:solidFill>
              </a:rPr>
              <a:t>The “Sample Disability         Accommodation CIS Notes  Tab Entries” document is      available in the </a:t>
            </a:r>
            <a:r>
              <a:rPr lang="en-US" sz="2400" b="1" i="1" dirty="0">
                <a:solidFill>
                  <a:schemeClr val="bg1"/>
                </a:solidFill>
              </a:rPr>
              <a:t>Frequently  Requested Tools </a:t>
            </a:r>
            <a:r>
              <a:rPr lang="en-US" sz="2400" dirty="0">
                <a:solidFill>
                  <a:schemeClr val="bg1"/>
                </a:solidFill>
              </a:rPr>
              <a:t>section      located on the Home Page of the Disability Website.</a:t>
            </a:r>
          </a:p>
        </p:txBody>
      </p:sp>
    </p:spTree>
    <p:extLst>
      <p:ext uri="{BB962C8B-B14F-4D97-AF65-F5344CB8AC3E}">
        <p14:creationId xmlns:p14="http://schemas.microsoft.com/office/powerpoint/2010/main" val="41920040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C60DD-45B1-36DB-0FF3-E5101A9BDEE6}"/>
              </a:ext>
            </a:extLst>
          </p:cNvPr>
          <p:cNvSpPr>
            <a:spLocks noGrp="1"/>
          </p:cNvSpPr>
          <p:nvPr>
            <p:ph type="title"/>
          </p:nvPr>
        </p:nvSpPr>
        <p:spPr/>
        <p:txBody>
          <a:bodyPr/>
          <a:lstStyle/>
          <a:p>
            <a:r>
              <a:rPr lang="en-US" sz="4800" dirty="0">
                <a:solidFill>
                  <a:schemeClr val="tx1"/>
                </a:solidFill>
                <a:latin typeface="+mj-lt"/>
              </a:rPr>
              <a:t>What Do You Think? </a:t>
            </a:r>
            <a:br>
              <a:rPr lang="en-US" sz="4800" dirty="0">
                <a:solidFill>
                  <a:schemeClr val="tx1"/>
                </a:solidFill>
                <a:latin typeface="+mj-lt"/>
              </a:rPr>
            </a:br>
            <a:r>
              <a:rPr lang="en-US" sz="2800" dirty="0">
                <a:solidFill>
                  <a:schemeClr val="accent6"/>
                </a:solidFill>
                <a:latin typeface="+mj-lt"/>
              </a:rPr>
              <a:t>AP Notes Review</a:t>
            </a:r>
          </a:p>
        </p:txBody>
      </p:sp>
      <p:sp>
        <p:nvSpPr>
          <p:cNvPr id="3" name="Content Placeholder 2">
            <a:extLst>
              <a:ext uri="{FF2B5EF4-FFF2-40B4-BE49-F238E27FC236}">
                <a16:creationId xmlns:a16="http://schemas.microsoft.com/office/drawing/2014/main" id="{B371C3C0-DC9C-9504-08C2-966ED090582D}"/>
              </a:ext>
            </a:extLst>
          </p:cNvPr>
          <p:cNvSpPr>
            <a:spLocks noGrp="1"/>
          </p:cNvSpPr>
          <p:nvPr>
            <p:ph idx="1"/>
          </p:nvPr>
        </p:nvSpPr>
        <p:spPr/>
        <p:txBody>
          <a:bodyPr/>
          <a:lstStyle/>
          <a:p>
            <a:pPr marL="0" indent="0">
              <a:buNone/>
            </a:pPr>
            <a:r>
              <a:rPr lang="en-US" dirty="0"/>
              <a:t>Let’s review this scenario line by line…</a:t>
            </a:r>
          </a:p>
          <a:p>
            <a:pPr marL="0" indent="0">
              <a:buNone/>
            </a:pPr>
            <a:endParaRPr lang="en-US" dirty="0"/>
          </a:p>
          <a:p>
            <a:pPr>
              <a:buClr>
                <a:schemeClr val="accent6"/>
              </a:buClr>
            </a:pPr>
            <a:r>
              <a:rPr lang="en-US" dirty="0"/>
              <a:t>E-Folder contains an IEP uploaded by Admissions on 2/1/23.</a:t>
            </a:r>
          </a:p>
          <a:p>
            <a:pPr>
              <a:buClr>
                <a:schemeClr val="accent6"/>
              </a:buClr>
            </a:pPr>
            <a:r>
              <a:rPr lang="en-US" dirty="0"/>
              <a:t>Student enrolls on 3/5/23.</a:t>
            </a:r>
          </a:p>
          <a:p>
            <a:pPr>
              <a:buClr>
                <a:schemeClr val="accent6"/>
              </a:buClr>
            </a:pPr>
            <a:r>
              <a:rPr lang="en-US" dirty="0"/>
              <a:t>Initial note is dated 4/5/23 and states that student has an IEP and met with student to discuss accommodation needs and plan developed and was entered on 3/31/23.</a:t>
            </a:r>
          </a:p>
          <a:p>
            <a:pPr marL="0" indent="0">
              <a:buNone/>
            </a:pPr>
            <a:endParaRPr lang="en-US" dirty="0"/>
          </a:p>
        </p:txBody>
      </p:sp>
      <p:sp>
        <p:nvSpPr>
          <p:cNvPr id="4" name="Slide Number Placeholder 3">
            <a:extLst>
              <a:ext uri="{FF2B5EF4-FFF2-40B4-BE49-F238E27FC236}">
                <a16:creationId xmlns:a16="http://schemas.microsoft.com/office/drawing/2014/main" id="{1F3554AF-2100-C644-E0D0-9A620BBA33D4}"/>
              </a:ext>
            </a:extLst>
          </p:cNvPr>
          <p:cNvSpPr>
            <a:spLocks noGrp="1"/>
          </p:cNvSpPr>
          <p:nvPr>
            <p:ph type="sldNum" sz="quarter" idx="12"/>
          </p:nvPr>
        </p:nvSpPr>
        <p:spPr/>
        <p:txBody>
          <a:bodyPr/>
          <a:lstStyle/>
          <a:p>
            <a:fld id="{7ACCF73B-9E9D-47DF-A257-5DE773CCC693}" type="slidenum">
              <a:rPr lang="en-US" smtClean="0"/>
              <a:t>46</a:t>
            </a:fld>
            <a:endParaRPr lang="en-US"/>
          </a:p>
        </p:txBody>
      </p:sp>
    </p:spTree>
    <p:extLst>
      <p:ext uri="{BB962C8B-B14F-4D97-AF65-F5344CB8AC3E}">
        <p14:creationId xmlns:p14="http://schemas.microsoft.com/office/powerpoint/2010/main" val="30229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C60DD-45B1-36DB-0FF3-E5101A9BDEE6}"/>
              </a:ext>
            </a:extLst>
          </p:cNvPr>
          <p:cNvSpPr>
            <a:spLocks noGrp="1"/>
          </p:cNvSpPr>
          <p:nvPr>
            <p:ph type="title"/>
          </p:nvPr>
        </p:nvSpPr>
        <p:spPr>
          <a:xfrm>
            <a:off x="549442" y="950494"/>
            <a:ext cx="3096126" cy="3368842"/>
          </a:xfrm>
        </p:spPr>
        <p:txBody>
          <a:bodyPr>
            <a:normAutofit/>
          </a:bodyPr>
          <a:lstStyle/>
          <a:p>
            <a:pPr algn="ctr">
              <a:lnSpc>
                <a:spcPct val="109000"/>
              </a:lnSpc>
              <a:spcBef>
                <a:spcPts val="600"/>
              </a:spcBef>
            </a:pPr>
            <a:r>
              <a:rPr lang="en-US" sz="4800" dirty="0">
                <a:solidFill>
                  <a:schemeClr val="tx1"/>
                </a:solidFill>
                <a:latin typeface="+mj-lt"/>
              </a:rPr>
              <a:t>What Do You Think? </a:t>
            </a:r>
            <a:br>
              <a:rPr lang="en-US" sz="4800" dirty="0">
                <a:solidFill>
                  <a:schemeClr val="tx1"/>
                </a:solidFill>
                <a:latin typeface="+mj-lt"/>
              </a:rPr>
            </a:br>
            <a:r>
              <a:rPr lang="en-US" sz="2800" dirty="0">
                <a:solidFill>
                  <a:schemeClr val="accent6"/>
                </a:solidFill>
                <a:latin typeface="+mj-lt"/>
              </a:rPr>
              <a:t>AP Notes Review</a:t>
            </a:r>
          </a:p>
        </p:txBody>
      </p:sp>
      <p:sp>
        <p:nvSpPr>
          <p:cNvPr id="4" name="Slide Number Placeholder 3">
            <a:extLst>
              <a:ext uri="{FF2B5EF4-FFF2-40B4-BE49-F238E27FC236}">
                <a16:creationId xmlns:a16="http://schemas.microsoft.com/office/drawing/2014/main" id="{1F3554AF-2100-C644-E0D0-9A620BBA33D4}"/>
              </a:ext>
            </a:extLst>
          </p:cNvPr>
          <p:cNvSpPr>
            <a:spLocks noGrp="1"/>
          </p:cNvSpPr>
          <p:nvPr>
            <p:ph type="sldNum" sz="quarter" idx="12"/>
          </p:nvPr>
        </p:nvSpPr>
        <p:spPr/>
        <p:txBody>
          <a:bodyPr/>
          <a:lstStyle/>
          <a:p>
            <a:fld id="{7ACCF73B-9E9D-47DF-A257-5DE773CCC693}" type="slidenum">
              <a:rPr lang="en-US" smtClean="0"/>
              <a:t>47</a:t>
            </a:fld>
            <a:endParaRPr lang="en-US"/>
          </a:p>
        </p:txBody>
      </p:sp>
      <p:sp>
        <p:nvSpPr>
          <p:cNvPr id="13" name="Speech Bubble: Rectangle 12">
            <a:extLst>
              <a:ext uri="{FF2B5EF4-FFF2-40B4-BE49-F238E27FC236}">
                <a16:creationId xmlns:a16="http://schemas.microsoft.com/office/drawing/2014/main" id="{16752E9E-9234-14A0-94FF-512ED7967B51}"/>
              </a:ext>
            </a:extLst>
          </p:cNvPr>
          <p:cNvSpPr/>
          <p:nvPr/>
        </p:nvSpPr>
        <p:spPr>
          <a:xfrm>
            <a:off x="770913" y="4319335"/>
            <a:ext cx="2874655" cy="1768643"/>
          </a:xfrm>
          <a:prstGeom prst="wedgeRectCallout">
            <a:avLst>
              <a:gd name="adj1" fmla="val 97195"/>
              <a:gd name="adj2" fmla="val 14405"/>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Was there follow up on     the information noted in    the April Effectiveness     Review regarding student request for more math      accommodations?</a:t>
            </a:r>
          </a:p>
        </p:txBody>
      </p:sp>
      <p:pic>
        <p:nvPicPr>
          <p:cNvPr id="12" name="Picture 11">
            <a:extLst>
              <a:ext uri="{FF2B5EF4-FFF2-40B4-BE49-F238E27FC236}">
                <a16:creationId xmlns:a16="http://schemas.microsoft.com/office/drawing/2014/main" id="{95D993B2-B9B4-6ABB-0869-03E70E39B5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7099" y="294523"/>
            <a:ext cx="6326701" cy="5970362"/>
          </a:xfrm>
          <a:prstGeom prst="rect">
            <a:avLst/>
          </a:prstGeom>
        </p:spPr>
      </p:pic>
      <p:sp>
        <p:nvSpPr>
          <p:cNvPr id="14" name="Speech Bubble: Rectangle 13">
            <a:extLst>
              <a:ext uri="{FF2B5EF4-FFF2-40B4-BE49-F238E27FC236}">
                <a16:creationId xmlns:a16="http://schemas.microsoft.com/office/drawing/2014/main" id="{D3FF4D8C-947E-FC29-96B6-A59162966193}"/>
              </a:ext>
            </a:extLst>
          </p:cNvPr>
          <p:cNvSpPr/>
          <p:nvPr/>
        </p:nvSpPr>
        <p:spPr>
          <a:xfrm>
            <a:off x="660177" y="246396"/>
            <a:ext cx="3899791" cy="872541"/>
          </a:xfrm>
          <a:prstGeom prst="wedgeRectCallout">
            <a:avLst>
              <a:gd name="adj1" fmla="val 114972"/>
              <a:gd name="adj2" fmla="val -833"/>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As an aside, are comments needed to understand what specific             accommodations are needed?</a:t>
            </a:r>
          </a:p>
        </p:txBody>
      </p:sp>
    </p:spTree>
    <p:extLst>
      <p:ext uri="{BB962C8B-B14F-4D97-AF65-F5344CB8AC3E}">
        <p14:creationId xmlns:p14="http://schemas.microsoft.com/office/powerpoint/2010/main" val="340812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F57DC-37A3-7DD1-9211-B1917AAA758D}"/>
              </a:ext>
            </a:extLst>
          </p:cNvPr>
          <p:cNvSpPr>
            <a:spLocks noGrp="1"/>
          </p:cNvSpPr>
          <p:nvPr>
            <p:ph type="title"/>
          </p:nvPr>
        </p:nvSpPr>
        <p:spPr/>
        <p:txBody>
          <a:bodyPr>
            <a:normAutofit/>
          </a:bodyPr>
          <a:lstStyle/>
          <a:p>
            <a:pPr algn="ctr"/>
            <a:r>
              <a:rPr lang="en-US" sz="4800" dirty="0">
                <a:solidFill>
                  <a:schemeClr val="tx1"/>
                </a:solidFill>
                <a:latin typeface="+mj-lt"/>
              </a:rPr>
              <a:t>Updating Vague/Incomplete Notes</a:t>
            </a:r>
          </a:p>
        </p:txBody>
      </p:sp>
      <p:sp>
        <p:nvSpPr>
          <p:cNvPr id="3" name="Content Placeholder 2">
            <a:extLst>
              <a:ext uri="{FF2B5EF4-FFF2-40B4-BE49-F238E27FC236}">
                <a16:creationId xmlns:a16="http://schemas.microsoft.com/office/drawing/2014/main" id="{0B9D776A-600A-A1AF-F50E-BDD64A0EC97F}"/>
              </a:ext>
            </a:extLst>
          </p:cNvPr>
          <p:cNvSpPr>
            <a:spLocks noGrp="1"/>
          </p:cNvSpPr>
          <p:nvPr>
            <p:ph idx="1"/>
          </p:nvPr>
        </p:nvSpPr>
        <p:spPr>
          <a:xfrm>
            <a:off x="838200" y="2299475"/>
            <a:ext cx="5257800" cy="2887443"/>
          </a:xfrm>
        </p:spPr>
        <p:txBody>
          <a:bodyPr>
            <a:normAutofit/>
          </a:bodyPr>
          <a:lstStyle/>
          <a:p>
            <a:pPr>
              <a:lnSpc>
                <a:spcPct val="109000"/>
              </a:lnSpc>
              <a:spcBef>
                <a:spcPts val="600"/>
              </a:spcBef>
              <a:buClr>
                <a:schemeClr val="accent6"/>
              </a:buClr>
            </a:pPr>
            <a:r>
              <a:rPr lang="en-US" sz="2400" dirty="0"/>
              <a:t>When the center either conducts self-audits or receives feedback that there may be an issue with the center’s notes, then the center should add an additional note with the missing or clarifying details even though it is after the fact. </a:t>
            </a:r>
          </a:p>
        </p:txBody>
      </p:sp>
      <p:sp>
        <p:nvSpPr>
          <p:cNvPr id="5" name="TextBox 4">
            <a:extLst>
              <a:ext uri="{FF2B5EF4-FFF2-40B4-BE49-F238E27FC236}">
                <a16:creationId xmlns:a16="http://schemas.microsoft.com/office/drawing/2014/main" id="{FA14DFC5-AA06-CA58-E347-CFD44339907A}"/>
              </a:ext>
            </a:extLst>
          </p:cNvPr>
          <p:cNvSpPr txBox="1"/>
          <p:nvPr/>
        </p:nvSpPr>
        <p:spPr>
          <a:xfrm>
            <a:off x="6375748" y="2368043"/>
            <a:ext cx="4978052" cy="2750305"/>
          </a:xfrm>
          <a:prstGeom prst="rect">
            <a:avLst/>
          </a:prstGeom>
          <a:solidFill>
            <a:schemeClr val="accent6"/>
          </a:solidFill>
        </p:spPr>
        <p:txBody>
          <a:bodyPr wrap="square" rtlCol="0">
            <a:spAutoFit/>
          </a:bodyPr>
          <a:lstStyle/>
          <a:p>
            <a:pPr algn="ctr">
              <a:lnSpc>
                <a:spcPct val="109000"/>
              </a:lnSpc>
              <a:spcBef>
                <a:spcPts val="600"/>
              </a:spcBef>
            </a:pPr>
            <a:r>
              <a:rPr lang="en-US" sz="3200" dirty="0">
                <a:solidFill>
                  <a:schemeClr val="bg1"/>
                </a:solidFill>
              </a:rPr>
              <a:t>Contact your Regional Disability Coordinator if you have questions or need assistance with clarifying AP notes.</a:t>
            </a:r>
          </a:p>
        </p:txBody>
      </p:sp>
      <p:sp>
        <p:nvSpPr>
          <p:cNvPr id="7" name="Slide Number Placeholder 3">
            <a:extLst>
              <a:ext uri="{FF2B5EF4-FFF2-40B4-BE49-F238E27FC236}">
                <a16:creationId xmlns:a16="http://schemas.microsoft.com/office/drawing/2014/main" id="{B3DBF64F-1DBE-F9F3-08DD-87DFFBEA83AD}"/>
              </a:ext>
            </a:extLst>
          </p:cNvPr>
          <p:cNvSpPr>
            <a:spLocks noGrp="1"/>
          </p:cNvSpPr>
          <p:nvPr>
            <p:ph type="sldNum" sz="quarter" idx="12"/>
          </p:nvPr>
        </p:nvSpPr>
        <p:spPr>
          <a:xfrm>
            <a:off x="10015538" y="6356350"/>
            <a:ext cx="1338262" cy="365125"/>
          </a:xfrm>
        </p:spPr>
        <p:txBody>
          <a:bodyPr/>
          <a:lstStyle/>
          <a:p>
            <a:fld id="{3962FF7B-CE56-4F70-B0DA-EE8645ABA2F7}" type="slidenum">
              <a:rPr lang="en-US" smtClean="0">
                <a:solidFill>
                  <a:schemeClr val="tx1"/>
                </a:solidFill>
              </a:rPr>
              <a:t>48</a:t>
            </a:fld>
            <a:endParaRPr lang="en-US">
              <a:solidFill>
                <a:schemeClr val="tx1"/>
              </a:solidFill>
            </a:endParaRPr>
          </a:p>
        </p:txBody>
      </p:sp>
    </p:spTree>
    <p:extLst>
      <p:ext uri="{BB962C8B-B14F-4D97-AF65-F5344CB8AC3E}">
        <p14:creationId xmlns:p14="http://schemas.microsoft.com/office/powerpoint/2010/main" val="5844568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98095" y="813599"/>
            <a:ext cx="10595810" cy="830997"/>
          </a:xfrm>
          <a:prstGeom prst="rect">
            <a:avLst/>
          </a:prstGeom>
          <a:noFill/>
        </p:spPr>
        <p:txBody>
          <a:bodyPr wrap="square" rtlCol="0">
            <a:spAutoFit/>
          </a:bodyPr>
          <a:lstStyle/>
          <a:p>
            <a:pPr algn="ctr"/>
            <a:r>
              <a:rPr lang="en-US" altLang="ko-KR" sz="4800" dirty="0">
                <a:solidFill>
                  <a:schemeClr val="bg1"/>
                </a:solidFill>
                <a:latin typeface="+mj-lt"/>
                <a:cs typeface="Calibri" panose="020F0502020204030204" pitchFamily="34" charset="0"/>
              </a:rPr>
              <a:t>Other Considerations</a:t>
            </a:r>
            <a:endParaRPr lang="ko-KR" altLang="en-US" sz="4800" dirty="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49</a:t>
            </a:fld>
            <a:endParaRPr lang="en-US" sz="1200">
              <a:latin typeface="Arial" panose="020B0604020202020204" pitchFamily="34" charset="0"/>
              <a:cs typeface="Arial" panose="020B0604020202020204" pitchFamily="34" charset="0"/>
            </a:endParaRPr>
          </a:p>
        </p:txBody>
      </p:sp>
      <p:pic>
        <p:nvPicPr>
          <p:cNvPr id="27" name="Picture Placeholder 14" descr="A person sitting on a ball&#10;&#10;Description automatically generated">
            <a:extLst>
              <a:ext uri="{FF2B5EF4-FFF2-40B4-BE49-F238E27FC236}">
                <a16:creationId xmlns:a16="http://schemas.microsoft.com/office/drawing/2014/main" id="{4EFFC7A1-1A5B-5BE9-3D49-EA2F3F2E4861}"/>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t="17974" b="29575"/>
          <a:stretch/>
        </p:blipFill>
        <p:spPr>
          <a:xfrm>
            <a:off x="0" y="2585940"/>
            <a:ext cx="12192000" cy="4262598"/>
          </a:xfrm>
        </p:spPr>
      </p:pic>
      <p:sp>
        <p:nvSpPr>
          <p:cNvPr id="3" name="Slide Number Placeholder 5">
            <a:extLst>
              <a:ext uri="{FF2B5EF4-FFF2-40B4-BE49-F238E27FC236}">
                <a16:creationId xmlns:a16="http://schemas.microsoft.com/office/drawing/2014/main" id="{DD24BDBD-5D48-3DB6-CE69-BCBD4F9C3119}"/>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49</a:t>
            </a:fld>
            <a:endParaRPr lang="en-US" sz="12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8515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직사각형 14"/>
          <p:cNvSpPr/>
          <p:nvPr/>
        </p:nvSpPr>
        <p:spPr>
          <a:xfrm>
            <a:off x="6039700" y="0"/>
            <a:ext cx="6152300" cy="6858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10" name="직사각형 9"/>
          <p:cNvSpPr/>
          <p:nvPr/>
        </p:nvSpPr>
        <p:spPr>
          <a:xfrm>
            <a:off x="0" y="0"/>
            <a:ext cx="3165231" cy="30948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 name="직사각형 6"/>
          <p:cNvSpPr/>
          <p:nvPr/>
        </p:nvSpPr>
        <p:spPr>
          <a:xfrm>
            <a:off x="445483" y="571505"/>
            <a:ext cx="2274263" cy="1951881"/>
          </a:xfrm>
          <a:prstGeom prst="rect">
            <a:avLst/>
          </a:prstGeom>
        </p:spPr>
        <p:txBody>
          <a:bodyPr wrap="square">
            <a:spAutoFit/>
          </a:bodyPr>
          <a:lstStyle/>
          <a:p>
            <a:pPr algn="ctr">
              <a:lnSpc>
                <a:spcPct val="109000"/>
              </a:lnSpc>
              <a:spcBef>
                <a:spcPts val="600"/>
              </a:spcBef>
            </a:pPr>
            <a:r>
              <a:rPr lang="pt-BR" altLang="ko-KR" sz="3600" dirty="0">
                <a:solidFill>
                  <a:schemeClr val="bg1"/>
                </a:solidFill>
                <a:latin typeface="+mj-lt"/>
              </a:rPr>
              <a:t>Review of Key Points</a:t>
            </a:r>
          </a:p>
          <a:p>
            <a:pPr algn="ctr">
              <a:lnSpc>
                <a:spcPct val="109000"/>
              </a:lnSpc>
              <a:spcBef>
                <a:spcPts val="600"/>
              </a:spcBef>
            </a:pPr>
            <a:r>
              <a:rPr lang="pt-BR" altLang="ko-KR" sz="3600" dirty="0">
                <a:solidFill>
                  <a:schemeClr val="bg1"/>
                </a:solidFill>
                <a:latin typeface="+mj-lt"/>
              </a:rPr>
              <a:t>R3(a)</a:t>
            </a:r>
            <a:endParaRPr lang="ko-KR" altLang="en-US" sz="3600" dirty="0">
              <a:solidFill>
                <a:schemeClr val="bg1"/>
              </a:solidFill>
              <a:latin typeface="+mj-lt"/>
            </a:endParaRPr>
          </a:p>
        </p:txBody>
      </p:sp>
      <p:sp>
        <p:nvSpPr>
          <p:cNvPr id="9" name="직사각형 8"/>
          <p:cNvSpPr/>
          <p:nvPr/>
        </p:nvSpPr>
        <p:spPr>
          <a:xfrm>
            <a:off x="692356" y="3302793"/>
            <a:ext cx="4767588" cy="3357458"/>
          </a:xfrm>
          <a:prstGeom prst="rect">
            <a:avLst/>
          </a:prstGeom>
        </p:spPr>
        <p:txBody>
          <a:bodyPr wrap="square">
            <a:spAutoFit/>
          </a:bodyPr>
          <a:lstStyle/>
          <a:p>
            <a:pPr>
              <a:lnSpc>
                <a:spcPct val="109000"/>
              </a:lnSpc>
              <a:spcBef>
                <a:spcPts val="600"/>
              </a:spcBef>
            </a:pPr>
            <a:r>
              <a:rPr lang="en-US" altLang="ko-KR" sz="2800" dirty="0"/>
              <a:t>A DC must accurately enter disability data and accommodation plans prior to or on the day of arrival for new students or soon after disclosure of disability if disclosure occurs after arrival.</a:t>
            </a:r>
          </a:p>
        </p:txBody>
      </p:sp>
      <p:pic>
        <p:nvPicPr>
          <p:cNvPr id="8" name="Picture Placeholder 7" descr="A person sitting at a desk using a computer&#10;&#10;Description automatically generated">
            <a:extLst>
              <a:ext uri="{FF2B5EF4-FFF2-40B4-BE49-F238E27FC236}">
                <a16:creationId xmlns:a16="http://schemas.microsoft.com/office/drawing/2014/main" id="{4A107A9B-5021-0089-0C43-D5F4E1330FF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5" name="직사각형 8">
            <a:extLst>
              <a:ext uri="{FF2B5EF4-FFF2-40B4-BE49-F238E27FC236}">
                <a16:creationId xmlns:a16="http://schemas.microsoft.com/office/drawing/2014/main" id="{1E7BE666-FA69-42E9-3A51-2FBF40B88451}"/>
              </a:ext>
            </a:extLst>
          </p:cNvPr>
          <p:cNvSpPr/>
          <p:nvPr/>
        </p:nvSpPr>
        <p:spPr>
          <a:xfrm>
            <a:off x="6732056" y="3763109"/>
            <a:ext cx="4767588" cy="2418098"/>
          </a:xfrm>
          <a:prstGeom prst="rect">
            <a:avLst/>
          </a:prstGeom>
        </p:spPr>
        <p:txBody>
          <a:bodyPr wrap="square">
            <a:spAutoFit/>
          </a:bodyPr>
          <a:lstStyle/>
          <a:p>
            <a:pPr>
              <a:lnSpc>
                <a:spcPct val="109000"/>
              </a:lnSpc>
              <a:spcBef>
                <a:spcPts val="600"/>
              </a:spcBef>
            </a:pPr>
            <a:r>
              <a:rPr lang="en-US" altLang="ko-KR" sz="2800" dirty="0">
                <a:solidFill>
                  <a:schemeClr val="bg1"/>
                </a:solidFill>
              </a:rPr>
              <a:t>Disclosure may occur via disability documentation, completion of a DA Request Form, or verbally for existing students. </a:t>
            </a:r>
            <a:endParaRPr lang="ko-KR" altLang="en-US" sz="2800" dirty="0">
              <a:solidFill>
                <a:schemeClr val="bg1"/>
              </a:solidFill>
            </a:endParaRPr>
          </a:p>
        </p:txBody>
      </p:sp>
      <p:sp>
        <p:nvSpPr>
          <p:cNvPr id="2" name="Slide Number Placeholder 16">
            <a:extLst>
              <a:ext uri="{FF2B5EF4-FFF2-40B4-BE49-F238E27FC236}">
                <a16:creationId xmlns:a16="http://schemas.microsoft.com/office/drawing/2014/main" id="{03887493-EF7F-D5CE-A017-54D95106D655}"/>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CCF73B-9E9D-47DF-A257-5DE773CCC693}" type="slidenum">
              <a:rPr lang="en-US" sz="1200" smtClean="0"/>
              <a:pPr algn="r"/>
              <a:t>5</a:t>
            </a:fld>
            <a:endParaRPr lang="en-US" sz="1200" dirty="0"/>
          </a:p>
        </p:txBody>
      </p:sp>
    </p:spTree>
    <p:extLst>
      <p:ext uri="{BB962C8B-B14F-4D97-AF65-F5344CB8AC3E}">
        <p14:creationId xmlns:p14="http://schemas.microsoft.com/office/powerpoint/2010/main" val="25330113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87BEEA-12FD-8E83-645D-E50E5EB9B26D}"/>
              </a:ext>
            </a:extLst>
          </p:cNvPr>
          <p:cNvSpPr/>
          <p:nvPr/>
        </p:nvSpPr>
        <p:spPr>
          <a:xfrm>
            <a:off x="0" y="0"/>
            <a:ext cx="5096911" cy="6858000"/>
          </a:xfrm>
          <a:prstGeom prst="rect">
            <a:avLst/>
          </a:prstGeom>
          <a:solidFill>
            <a:schemeClr val="accent6"/>
          </a:solidFill>
          <a:ln>
            <a:solidFill>
              <a:srgbClr val="0099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CFA43A-2783-F643-5938-909BD3E315C4}"/>
              </a:ext>
            </a:extLst>
          </p:cNvPr>
          <p:cNvSpPr>
            <a:spLocks noGrp="1"/>
          </p:cNvSpPr>
          <p:nvPr>
            <p:ph type="title"/>
          </p:nvPr>
        </p:nvSpPr>
        <p:spPr>
          <a:xfrm>
            <a:off x="5197699" y="446467"/>
            <a:ext cx="6156101" cy="1474175"/>
          </a:xfrm>
        </p:spPr>
        <p:txBody>
          <a:bodyPr>
            <a:noAutofit/>
          </a:bodyPr>
          <a:lstStyle/>
          <a:p>
            <a:pPr algn="ctr">
              <a:lnSpc>
                <a:spcPct val="100000"/>
              </a:lnSpc>
              <a:spcBef>
                <a:spcPts val="0"/>
              </a:spcBef>
            </a:pPr>
            <a:r>
              <a:rPr lang="en-US" sz="4800" dirty="0">
                <a:solidFill>
                  <a:schemeClr val="tx1"/>
                </a:solidFill>
                <a:latin typeface="+mj-lt"/>
              </a:rPr>
              <a:t>Documentation to Support DA</a:t>
            </a:r>
          </a:p>
        </p:txBody>
      </p:sp>
      <p:sp>
        <p:nvSpPr>
          <p:cNvPr id="4" name="Slide Number Placeholder 3">
            <a:extLst>
              <a:ext uri="{FF2B5EF4-FFF2-40B4-BE49-F238E27FC236}">
                <a16:creationId xmlns:a16="http://schemas.microsoft.com/office/drawing/2014/main" id="{479A1BD7-0FB3-088C-DCFC-6FCB48803ACA}"/>
              </a:ext>
            </a:extLst>
          </p:cNvPr>
          <p:cNvSpPr>
            <a:spLocks noGrp="1"/>
          </p:cNvSpPr>
          <p:nvPr>
            <p:ph type="sldNum" sz="quarter" idx="12"/>
          </p:nvPr>
        </p:nvSpPr>
        <p:spPr/>
        <p:txBody>
          <a:bodyPr/>
          <a:lstStyle/>
          <a:p>
            <a:fld id="{7ACCF73B-9E9D-47DF-A257-5DE773CCC693}" type="slidenum">
              <a:rPr lang="en-US" smtClean="0"/>
              <a:t>50</a:t>
            </a:fld>
            <a:endParaRPr lang="en-US"/>
          </a:p>
        </p:txBody>
      </p:sp>
      <p:sp>
        <p:nvSpPr>
          <p:cNvPr id="6" name="Content Placeholder 2">
            <a:extLst>
              <a:ext uri="{FF2B5EF4-FFF2-40B4-BE49-F238E27FC236}">
                <a16:creationId xmlns:a16="http://schemas.microsoft.com/office/drawing/2014/main" id="{F0648AF0-254B-EAAB-50A7-0FD2526AB574}"/>
              </a:ext>
            </a:extLst>
          </p:cNvPr>
          <p:cNvSpPr txBox="1">
            <a:spLocks/>
          </p:cNvSpPr>
          <p:nvPr/>
        </p:nvSpPr>
        <p:spPr>
          <a:xfrm>
            <a:off x="504670" y="802723"/>
            <a:ext cx="4232724" cy="5553627"/>
          </a:xfrm>
          <a:prstGeom prst="rect">
            <a:avLst/>
          </a:prstGeom>
        </p:spPr>
        <p:txBody>
          <a:bodyPr vert="horz" lIns="91440" tIns="45720" rIns="91440" bIns="45720" rtlCol="0">
            <a:normAutofit fontScale="62500" lnSpcReduction="20000"/>
          </a:bodyPr>
          <a:lstStyle>
            <a:lvl1pPr marL="228600" indent="-228600" algn="l" defTabSz="914400" rtl="0" eaLnBrk="0" latinLnBrk="0" hangingPunct="0">
              <a:lnSpc>
                <a:spcPct val="109000"/>
              </a:lnSpc>
              <a:spcBef>
                <a:spcPts val="600"/>
              </a:spcBef>
              <a:buClr>
                <a:srgbClr val="0070C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1" hangingPunct="1">
              <a:lnSpc>
                <a:spcPct val="109000"/>
              </a:lnSpc>
              <a:spcBef>
                <a:spcPts val="600"/>
              </a:spcBef>
              <a:buClr>
                <a:srgbClr val="0070C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1" hangingPunct="1">
              <a:lnSpc>
                <a:spcPct val="109000"/>
              </a:lnSpc>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1" hangingPunct="1">
              <a:lnSpc>
                <a:spcPct val="109000"/>
              </a:lnSpc>
              <a:spcBef>
                <a:spcPts val="600"/>
              </a:spcBef>
              <a:buClr>
                <a:srgbClr val="0070C0"/>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1" hangingPunct="1">
              <a:lnSpc>
                <a:spcPct val="109000"/>
              </a:lnSpc>
              <a:spcBef>
                <a:spcPts val="600"/>
              </a:spcBef>
              <a:buClr>
                <a:srgbClr val="0070C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9000"/>
              </a:lnSpc>
              <a:buClr>
                <a:schemeClr val="bg1"/>
              </a:buClr>
            </a:pPr>
            <a:r>
              <a:rPr lang="en-US" sz="3400" dirty="0">
                <a:solidFill>
                  <a:schemeClr val="bg1"/>
                </a:solidFill>
              </a:rPr>
              <a:t>Do the notes indicate the student may not have documentation to support the accommodations being provided?</a:t>
            </a:r>
          </a:p>
          <a:p>
            <a:pPr>
              <a:lnSpc>
                <a:spcPct val="129000"/>
              </a:lnSpc>
              <a:buClr>
                <a:schemeClr val="bg1"/>
              </a:buClr>
            </a:pPr>
            <a:r>
              <a:rPr lang="en-US" sz="3400" dirty="0">
                <a:solidFill>
                  <a:schemeClr val="bg1"/>
                </a:solidFill>
              </a:rPr>
              <a:t>Do the notes indicate the accommodations are being provided for reasons other than having a disability (e.g., ELL, religious accommodations, transgender etc.)?</a:t>
            </a:r>
          </a:p>
          <a:p>
            <a:pPr>
              <a:lnSpc>
                <a:spcPct val="129000"/>
              </a:lnSpc>
              <a:buClr>
                <a:schemeClr val="bg1"/>
              </a:buClr>
            </a:pPr>
            <a:r>
              <a:rPr lang="en-US" sz="3400" dirty="0">
                <a:solidFill>
                  <a:schemeClr val="bg1"/>
                </a:solidFill>
              </a:rPr>
              <a:t>Are there accommodations that do not match the disability listed in the disability data report (e.g., student who has diabetes receiving a calculator on the TABE)? </a:t>
            </a:r>
          </a:p>
          <a:p>
            <a:pPr>
              <a:lnSpc>
                <a:spcPct val="129000"/>
              </a:lnSpc>
            </a:pPr>
            <a:endParaRPr lang="en-US" dirty="0"/>
          </a:p>
          <a:p>
            <a:pPr lvl="1"/>
            <a:endParaRPr lang="en-US" dirty="0"/>
          </a:p>
        </p:txBody>
      </p:sp>
      <p:sp>
        <p:nvSpPr>
          <p:cNvPr id="3" name="Text Box 2">
            <a:extLst>
              <a:ext uri="{FF2B5EF4-FFF2-40B4-BE49-F238E27FC236}">
                <a16:creationId xmlns:a16="http://schemas.microsoft.com/office/drawing/2014/main" id="{04189D40-97E3-2772-7AB3-263F44A765EE}"/>
              </a:ext>
            </a:extLst>
          </p:cNvPr>
          <p:cNvSpPr txBox="1">
            <a:spLocks noChangeArrowheads="1"/>
          </p:cNvSpPr>
          <p:nvPr/>
        </p:nvSpPr>
        <p:spPr bwMode="auto">
          <a:xfrm>
            <a:off x="5146082" y="2219325"/>
            <a:ext cx="5740993" cy="16954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Accommodation Notes Tab example from center</a:t>
            </a:r>
            <a:r>
              <a:rPr lang="en-US" sz="1600" dirty="0">
                <a:effectLst/>
                <a:latin typeface="Calibri" panose="020F0502020204030204" pitchFamily="34" charset="0"/>
                <a:ea typeface="Calibri" panose="020F0502020204030204" pitchFamily="34" charset="0"/>
                <a:cs typeface="Times New Roman" panose="02020603050405020304" pitchFamily="18" charset="0"/>
              </a:rPr>
              <a:t>: Entry to center 1/24/24.  Student reports new disability of a Learning disability with trouble processing.  No documentation on file.  Will have release signed to obtain this. Email to Academic Manager for this. RAM/RM/AAS request completed Today.  DA were added to CIS.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Text Box 2">
            <a:extLst>
              <a:ext uri="{FF2B5EF4-FFF2-40B4-BE49-F238E27FC236}">
                <a16:creationId xmlns:a16="http://schemas.microsoft.com/office/drawing/2014/main" id="{9612C7AE-3963-ACB3-1418-81D2F2286BCA}"/>
              </a:ext>
            </a:extLst>
          </p:cNvPr>
          <p:cNvSpPr txBox="1">
            <a:spLocks noChangeArrowheads="1"/>
          </p:cNvSpPr>
          <p:nvPr/>
        </p:nvSpPr>
        <p:spPr bwMode="auto">
          <a:xfrm>
            <a:off x="5148527" y="4109431"/>
            <a:ext cx="5738548" cy="160876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Accommodation Notes Tab example from center</a:t>
            </a:r>
            <a:r>
              <a:rPr lang="en-US" sz="1600" dirty="0">
                <a:effectLst/>
                <a:latin typeface="Calibri" panose="020F0502020204030204" pitchFamily="34" charset="0"/>
                <a:ea typeface="Calibri" panose="020F0502020204030204" pitchFamily="34" charset="0"/>
                <a:cs typeface="Times New Roman" panose="02020603050405020304" pitchFamily="18" charset="0"/>
              </a:rPr>
              <a:t>: Met with student on 8-10-23, sent records release to previous school, after arrival, received records on 11-9-23, gave to DC to write up DA, received paperwork back on 11-22-23, sent pass to meet with student on 12-5-23 to sign paperwork. Added agreed upon DA to CIS. </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7" name="Picture 6" descr="A picture containing drawing&#10;&#10;Description automatically generated">
            <a:extLst>
              <a:ext uri="{FF2B5EF4-FFF2-40B4-BE49-F238E27FC236}">
                <a16:creationId xmlns:a16="http://schemas.microsoft.com/office/drawing/2014/main" id="{E13BA463-0F3F-89B9-4DD1-EB61E52D1A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t="18273" b="18826"/>
          <a:stretch/>
        </p:blipFill>
        <p:spPr>
          <a:xfrm>
            <a:off x="10936246" y="4271855"/>
            <a:ext cx="1077281" cy="958098"/>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BBAD3A72-A3F4-AA46-F2B7-890A225039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23" t="19608" r="51571" b="18483"/>
          <a:stretch/>
        </p:blipFill>
        <p:spPr>
          <a:xfrm>
            <a:off x="10962233" y="2385014"/>
            <a:ext cx="950206" cy="958098"/>
          </a:xfrm>
          <a:prstGeom prst="rect">
            <a:avLst/>
          </a:prstGeom>
        </p:spPr>
      </p:pic>
    </p:spTree>
    <p:extLst>
      <p:ext uri="{BB962C8B-B14F-4D97-AF65-F5344CB8AC3E}">
        <p14:creationId xmlns:p14="http://schemas.microsoft.com/office/powerpoint/2010/main" val="138197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CE3C0A-6B45-3775-0672-AB06F9052FF6}"/>
              </a:ext>
            </a:extLst>
          </p:cNvPr>
          <p:cNvSpPr/>
          <p:nvPr/>
        </p:nvSpPr>
        <p:spPr>
          <a:xfrm>
            <a:off x="0" y="0"/>
            <a:ext cx="5096911" cy="6858000"/>
          </a:xfrm>
          <a:prstGeom prst="rect">
            <a:avLst/>
          </a:prstGeom>
          <a:solidFill>
            <a:schemeClr val="accent6"/>
          </a:solidFill>
          <a:ln>
            <a:solidFill>
              <a:srgbClr val="0099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CFA43A-2783-F643-5938-909BD3E315C4}"/>
              </a:ext>
            </a:extLst>
          </p:cNvPr>
          <p:cNvSpPr>
            <a:spLocks noGrp="1"/>
          </p:cNvSpPr>
          <p:nvPr>
            <p:ph type="title"/>
          </p:nvPr>
        </p:nvSpPr>
        <p:spPr>
          <a:xfrm>
            <a:off x="5299667" y="846206"/>
            <a:ext cx="6134479" cy="1158128"/>
          </a:xfrm>
        </p:spPr>
        <p:txBody>
          <a:bodyPr>
            <a:noAutofit/>
          </a:bodyPr>
          <a:lstStyle/>
          <a:p>
            <a:pPr algn="ctr">
              <a:lnSpc>
                <a:spcPct val="109000"/>
              </a:lnSpc>
              <a:spcBef>
                <a:spcPts val="600"/>
              </a:spcBef>
            </a:pPr>
            <a:r>
              <a:rPr lang="en-US" sz="4800" dirty="0">
                <a:solidFill>
                  <a:schemeClr val="tx1"/>
                </a:solidFill>
                <a:latin typeface="+mj-lt"/>
              </a:rPr>
              <a:t>Center Denying DA</a:t>
            </a:r>
          </a:p>
        </p:txBody>
      </p:sp>
      <p:sp>
        <p:nvSpPr>
          <p:cNvPr id="4" name="Slide Number Placeholder 3">
            <a:extLst>
              <a:ext uri="{FF2B5EF4-FFF2-40B4-BE49-F238E27FC236}">
                <a16:creationId xmlns:a16="http://schemas.microsoft.com/office/drawing/2014/main" id="{479A1BD7-0FB3-088C-DCFC-6FCB48803ACA}"/>
              </a:ext>
            </a:extLst>
          </p:cNvPr>
          <p:cNvSpPr>
            <a:spLocks noGrp="1"/>
          </p:cNvSpPr>
          <p:nvPr>
            <p:ph type="sldNum" sz="quarter" idx="12"/>
          </p:nvPr>
        </p:nvSpPr>
        <p:spPr/>
        <p:txBody>
          <a:bodyPr/>
          <a:lstStyle/>
          <a:p>
            <a:fld id="{7ACCF73B-9E9D-47DF-A257-5DE773CCC693}" type="slidenum">
              <a:rPr lang="en-US" smtClean="0"/>
              <a:t>51</a:t>
            </a:fld>
            <a:endParaRPr lang="en-US"/>
          </a:p>
        </p:txBody>
      </p:sp>
      <p:sp>
        <p:nvSpPr>
          <p:cNvPr id="6" name="Content Placeholder 2">
            <a:extLst>
              <a:ext uri="{FF2B5EF4-FFF2-40B4-BE49-F238E27FC236}">
                <a16:creationId xmlns:a16="http://schemas.microsoft.com/office/drawing/2014/main" id="{F0648AF0-254B-EAAB-50A7-0FD2526AB574}"/>
              </a:ext>
            </a:extLst>
          </p:cNvPr>
          <p:cNvSpPr txBox="1">
            <a:spLocks/>
          </p:cNvSpPr>
          <p:nvPr/>
        </p:nvSpPr>
        <p:spPr>
          <a:xfrm>
            <a:off x="321365" y="2004334"/>
            <a:ext cx="4232724" cy="2464905"/>
          </a:xfrm>
          <a:prstGeom prst="rect">
            <a:avLst/>
          </a:prstGeom>
        </p:spPr>
        <p:txBody>
          <a:bodyPr vert="horz" lIns="91440" tIns="45720" rIns="91440" bIns="45720" rtlCol="0">
            <a:normAutofit/>
          </a:bodyPr>
          <a:lstStyle>
            <a:lvl1pPr marL="228600" indent="-228600" algn="l" defTabSz="914400" rtl="0" eaLnBrk="0" latinLnBrk="0" hangingPunct="0">
              <a:lnSpc>
                <a:spcPct val="109000"/>
              </a:lnSpc>
              <a:spcBef>
                <a:spcPts val="600"/>
              </a:spcBef>
              <a:buClr>
                <a:srgbClr val="0070C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1" hangingPunct="1">
              <a:lnSpc>
                <a:spcPct val="109000"/>
              </a:lnSpc>
              <a:spcBef>
                <a:spcPts val="600"/>
              </a:spcBef>
              <a:buClr>
                <a:srgbClr val="0070C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1" hangingPunct="1">
              <a:lnSpc>
                <a:spcPct val="109000"/>
              </a:lnSpc>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1" hangingPunct="1">
              <a:lnSpc>
                <a:spcPct val="109000"/>
              </a:lnSpc>
              <a:spcBef>
                <a:spcPts val="600"/>
              </a:spcBef>
              <a:buClr>
                <a:srgbClr val="0070C0"/>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1" hangingPunct="1">
              <a:lnSpc>
                <a:spcPct val="109000"/>
              </a:lnSpc>
              <a:spcBef>
                <a:spcPts val="600"/>
              </a:spcBef>
              <a:buClr>
                <a:srgbClr val="0070C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9000"/>
              </a:lnSpc>
              <a:buClr>
                <a:srgbClr val="0099CC"/>
              </a:buClr>
              <a:buNone/>
            </a:pPr>
            <a:r>
              <a:rPr lang="en-US" dirty="0">
                <a:solidFill>
                  <a:schemeClr val="bg1"/>
                </a:solidFill>
              </a:rPr>
              <a:t>Are there notes or comments indicating that DA were denied by the center?</a:t>
            </a:r>
          </a:p>
          <a:p>
            <a:pPr lvl="1"/>
            <a:endParaRPr lang="en-US" dirty="0"/>
          </a:p>
        </p:txBody>
      </p:sp>
      <p:pic>
        <p:nvPicPr>
          <p:cNvPr id="8" name="Picture 7" descr="A picture containing drawing&#10;&#10;Description automatically generated">
            <a:extLst>
              <a:ext uri="{FF2B5EF4-FFF2-40B4-BE49-F238E27FC236}">
                <a16:creationId xmlns:a16="http://schemas.microsoft.com/office/drawing/2014/main" id="{BBAD3A72-A3F4-AA46-F2B7-890A225039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23" t="19608" r="51571" b="18483"/>
          <a:stretch/>
        </p:blipFill>
        <p:spPr>
          <a:xfrm>
            <a:off x="7891803" y="4222443"/>
            <a:ext cx="950206" cy="958098"/>
          </a:xfrm>
          <a:prstGeom prst="rect">
            <a:avLst/>
          </a:prstGeom>
        </p:spPr>
      </p:pic>
      <p:sp>
        <p:nvSpPr>
          <p:cNvPr id="9" name="Text Box 2">
            <a:extLst>
              <a:ext uri="{FF2B5EF4-FFF2-40B4-BE49-F238E27FC236}">
                <a16:creationId xmlns:a16="http://schemas.microsoft.com/office/drawing/2014/main" id="{8B9EAA0C-03B2-3EE0-E993-CA26F39CE2FC}"/>
              </a:ext>
            </a:extLst>
          </p:cNvPr>
          <p:cNvSpPr txBox="1">
            <a:spLocks noChangeArrowheads="1"/>
          </p:cNvSpPr>
          <p:nvPr/>
        </p:nvSpPr>
        <p:spPr bwMode="auto">
          <a:xfrm>
            <a:off x="5517142" y="2785997"/>
            <a:ext cx="5430535" cy="121873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Accommodation Notes Tab Example from center</a:t>
            </a:r>
            <a:r>
              <a:rPr lang="en-US" sz="1600" dirty="0">
                <a:effectLst/>
                <a:latin typeface="Calibri" panose="020F0502020204030204" pitchFamily="34" charset="0"/>
                <a:ea typeface="Calibri" panose="020F0502020204030204" pitchFamily="34" charset="0"/>
                <a:cs typeface="Times New Roman" panose="02020603050405020304" pitchFamily="18" charset="0"/>
              </a:rPr>
              <a:t>: 5/11/23 telephone call to applicant 5/2/23 discussed no resource room and cannot provide note taker. Cannot modify curriculum and no time outs. Student wants electrical. </a:t>
            </a: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20105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F780CA-97BB-93D3-2C5D-3E7744402D91}"/>
              </a:ext>
            </a:extLst>
          </p:cNvPr>
          <p:cNvSpPr/>
          <p:nvPr/>
        </p:nvSpPr>
        <p:spPr>
          <a:xfrm>
            <a:off x="0" y="0"/>
            <a:ext cx="5096911" cy="6858000"/>
          </a:xfrm>
          <a:prstGeom prst="rect">
            <a:avLst/>
          </a:prstGeom>
          <a:solidFill>
            <a:schemeClr val="accent6"/>
          </a:solidFill>
          <a:ln>
            <a:solidFill>
              <a:srgbClr val="0099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2" name="Title 1">
            <a:extLst>
              <a:ext uri="{FF2B5EF4-FFF2-40B4-BE49-F238E27FC236}">
                <a16:creationId xmlns:a16="http://schemas.microsoft.com/office/drawing/2014/main" id="{E1CFA43A-2783-F643-5938-909BD3E315C4}"/>
              </a:ext>
            </a:extLst>
          </p:cNvPr>
          <p:cNvSpPr>
            <a:spLocks noGrp="1"/>
          </p:cNvSpPr>
          <p:nvPr>
            <p:ph type="title"/>
          </p:nvPr>
        </p:nvSpPr>
        <p:spPr>
          <a:xfrm>
            <a:off x="5202264" y="478679"/>
            <a:ext cx="6752095" cy="1496405"/>
          </a:xfrm>
        </p:spPr>
        <p:txBody>
          <a:bodyPr>
            <a:noAutofit/>
          </a:bodyPr>
          <a:lstStyle/>
          <a:p>
            <a:pPr algn="ctr">
              <a:lnSpc>
                <a:spcPct val="109000"/>
              </a:lnSpc>
              <a:spcBef>
                <a:spcPts val="600"/>
              </a:spcBef>
            </a:pPr>
            <a:r>
              <a:rPr lang="en-US" sz="4800" dirty="0">
                <a:solidFill>
                  <a:schemeClr val="tx1"/>
                </a:solidFill>
                <a:latin typeface="+mj-lt"/>
              </a:rPr>
              <a:t>Specific Staff Refusing to Provide DA</a:t>
            </a:r>
          </a:p>
        </p:txBody>
      </p:sp>
      <p:sp>
        <p:nvSpPr>
          <p:cNvPr id="4" name="Slide Number Placeholder 3">
            <a:extLst>
              <a:ext uri="{FF2B5EF4-FFF2-40B4-BE49-F238E27FC236}">
                <a16:creationId xmlns:a16="http://schemas.microsoft.com/office/drawing/2014/main" id="{479A1BD7-0FB3-088C-DCFC-6FCB48803ACA}"/>
              </a:ext>
            </a:extLst>
          </p:cNvPr>
          <p:cNvSpPr>
            <a:spLocks noGrp="1"/>
          </p:cNvSpPr>
          <p:nvPr>
            <p:ph type="sldNum" sz="quarter" idx="12"/>
          </p:nvPr>
        </p:nvSpPr>
        <p:spPr/>
        <p:txBody>
          <a:bodyPr/>
          <a:lstStyle/>
          <a:p>
            <a:fld id="{7ACCF73B-9E9D-47DF-A257-5DE773CCC693}" type="slidenum">
              <a:rPr lang="en-US" smtClean="0"/>
              <a:t>52</a:t>
            </a:fld>
            <a:endParaRPr lang="en-US"/>
          </a:p>
        </p:txBody>
      </p:sp>
      <p:sp>
        <p:nvSpPr>
          <p:cNvPr id="6" name="Content Placeholder 2">
            <a:extLst>
              <a:ext uri="{FF2B5EF4-FFF2-40B4-BE49-F238E27FC236}">
                <a16:creationId xmlns:a16="http://schemas.microsoft.com/office/drawing/2014/main" id="{F0648AF0-254B-EAAB-50A7-0FD2526AB574}"/>
              </a:ext>
            </a:extLst>
          </p:cNvPr>
          <p:cNvSpPr txBox="1">
            <a:spLocks/>
          </p:cNvSpPr>
          <p:nvPr/>
        </p:nvSpPr>
        <p:spPr>
          <a:xfrm>
            <a:off x="626165" y="1974829"/>
            <a:ext cx="4232724" cy="2366479"/>
          </a:xfrm>
          <a:prstGeom prst="rect">
            <a:avLst/>
          </a:prstGeom>
        </p:spPr>
        <p:txBody>
          <a:bodyPr vert="horz" lIns="91440" tIns="45720" rIns="91440" bIns="45720" rtlCol="0">
            <a:normAutofit/>
          </a:bodyPr>
          <a:lstStyle>
            <a:lvl1pPr marL="228600" indent="-228600" algn="l" defTabSz="914400" rtl="0" eaLnBrk="0" latinLnBrk="0" hangingPunct="0">
              <a:lnSpc>
                <a:spcPct val="109000"/>
              </a:lnSpc>
              <a:spcBef>
                <a:spcPts val="600"/>
              </a:spcBef>
              <a:buClr>
                <a:srgbClr val="0070C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1" hangingPunct="1">
              <a:lnSpc>
                <a:spcPct val="109000"/>
              </a:lnSpc>
              <a:spcBef>
                <a:spcPts val="600"/>
              </a:spcBef>
              <a:buClr>
                <a:srgbClr val="0070C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1" hangingPunct="1">
              <a:lnSpc>
                <a:spcPct val="109000"/>
              </a:lnSpc>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1" hangingPunct="1">
              <a:lnSpc>
                <a:spcPct val="109000"/>
              </a:lnSpc>
              <a:spcBef>
                <a:spcPts val="600"/>
              </a:spcBef>
              <a:buClr>
                <a:srgbClr val="0070C0"/>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1" hangingPunct="1">
              <a:lnSpc>
                <a:spcPct val="109000"/>
              </a:lnSpc>
              <a:spcBef>
                <a:spcPts val="600"/>
              </a:spcBef>
              <a:buClr>
                <a:srgbClr val="0070C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600"/>
              </a:spcBef>
              <a:buNone/>
            </a:pPr>
            <a:r>
              <a:rPr lang="en-US" sz="2800" dirty="0">
                <a:solidFill>
                  <a:schemeClr val="bg1"/>
                </a:solidFill>
              </a:rPr>
              <a:t>Are there notes or comments indicating that specific staff are refusing to provide DA?</a:t>
            </a:r>
          </a:p>
          <a:p>
            <a:pPr lvl="1"/>
            <a:endParaRPr lang="en-US" dirty="0"/>
          </a:p>
        </p:txBody>
      </p:sp>
      <p:pic>
        <p:nvPicPr>
          <p:cNvPr id="8" name="Picture 7" descr="A picture containing drawing&#10;&#10;Description automatically generated">
            <a:extLst>
              <a:ext uri="{FF2B5EF4-FFF2-40B4-BE49-F238E27FC236}">
                <a16:creationId xmlns:a16="http://schemas.microsoft.com/office/drawing/2014/main" id="{BBAD3A72-A3F4-AA46-F2B7-890A225039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23" t="19608" r="51571" b="18483"/>
          <a:stretch/>
        </p:blipFill>
        <p:spPr>
          <a:xfrm>
            <a:off x="8250112" y="4236195"/>
            <a:ext cx="950206" cy="958098"/>
          </a:xfrm>
          <a:prstGeom prst="rect">
            <a:avLst/>
          </a:prstGeom>
        </p:spPr>
      </p:pic>
      <p:sp>
        <p:nvSpPr>
          <p:cNvPr id="3" name="Text Box 2">
            <a:extLst>
              <a:ext uri="{FF2B5EF4-FFF2-40B4-BE49-F238E27FC236}">
                <a16:creationId xmlns:a16="http://schemas.microsoft.com/office/drawing/2014/main" id="{3B2CF98C-AC68-05C0-3A20-199916EB40C6}"/>
              </a:ext>
            </a:extLst>
          </p:cNvPr>
          <p:cNvSpPr txBox="1">
            <a:spLocks noChangeArrowheads="1"/>
          </p:cNvSpPr>
          <p:nvPr/>
        </p:nvSpPr>
        <p:spPr bwMode="auto">
          <a:xfrm>
            <a:off x="5895331" y="2442004"/>
            <a:ext cx="5430535" cy="143212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Accommodation Notes Tab Example from center</a:t>
            </a:r>
            <a:r>
              <a:rPr lang="en-US" sz="1600" dirty="0">
                <a:effectLst/>
                <a:latin typeface="Calibri" panose="020F0502020204030204" pitchFamily="34" charset="0"/>
                <a:ea typeface="Calibri" panose="020F0502020204030204" pitchFamily="34" charset="0"/>
                <a:cs typeface="Times New Roman" panose="02020603050405020304" pitchFamily="18" charset="0"/>
              </a:rPr>
              <a:t>: 6/13/23 Effectiveness Review – student reported his math instructor does not allow him to use his calculator on assignments, even after the student reminded the instructor that a calculator is listed in his accommodation plan.   </a:t>
            </a:r>
          </a:p>
        </p:txBody>
      </p:sp>
    </p:spTree>
    <p:extLst>
      <p:ext uri="{BB962C8B-B14F-4D97-AF65-F5344CB8AC3E}">
        <p14:creationId xmlns:p14="http://schemas.microsoft.com/office/powerpoint/2010/main" val="197510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84450A2-FE42-14FA-34E2-8B70075114E4}"/>
              </a:ext>
            </a:extLst>
          </p:cNvPr>
          <p:cNvSpPr/>
          <p:nvPr/>
        </p:nvSpPr>
        <p:spPr>
          <a:xfrm>
            <a:off x="0" y="0"/>
            <a:ext cx="5096911" cy="6858000"/>
          </a:xfrm>
          <a:prstGeom prst="rect">
            <a:avLst/>
          </a:prstGeom>
          <a:solidFill>
            <a:schemeClr val="accent6"/>
          </a:solidFill>
          <a:ln>
            <a:solidFill>
              <a:srgbClr val="0099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CFA43A-2783-F643-5938-909BD3E315C4}"/>
              </a:ext>
            </a:extLst>
          </p:cNvPr>
          <p:cNvSpPr>
            <a:spLocks noGrp="1"/>
          </p:cNvSpPr>
          <p:nvPr>
            <p:ph type="title"/>
          </p:nvPr>
        </p:nvSpPr>
        <p:spPr>
          <a:xfrm>
            <a:off x="5711686" y="759844"/>
            <a:ext cx="5333826" cy="1158128"/>
          </a:xfrm>
        </p:spPr>
        <p:txBody>
          <a:bodyPr>
            <a:noAutofit/>
          </a:bodyPr>
          <a:lstStyle/>
          <a:p>
            <a:pPr algn="ctr">
              <a:lnSpc>
                <a:spcPct val="109000"/>
              </a:lnSpc>
              <a:spcBef>
                <a:spcPts val="600"/>
              </a:spcBef>
            </a:pPr>
            <a:r>
              <a:rPr lang="en-US" sz="4800" dirty="0">
                <a:solidFill>
                  <a:schemeClr val="tx1"/>
                </a:solidFill>
                <a:latin typeface="+mj-lt"/>
              </a:rPr>
              <a:t>DA in the Notes Tab</a:t>
            </a:r>
          </a:p>
        </p:txBody>
      </p:sp>
      <p:sp>
        <p:nvSpPr>
          <p:cNvPr id="4" name="Slide Number Placeholder 3">
            <a:extLst>
              <a:ext uri="{FF2B5EF4-FFF2-40B4-BE49-F238E27FC236}">
                <a16:creationId xmlns:a16="http://schemas.microsoft.com/office/drawing/2014/main" id="{479A1BD7-0FB3-088C-DCFC-6FCB48803ACA}"/>
              </a:ext>
            </a:extLst>
          </p:cNvPr>
          <p:cNvSpPr>
            <a:spLocks noGrp="1"/>
          </p:cNvSpPr>
          <p:nvPr>
            <p:ph type="sldNum" sz="quarter" idx="12"/>
          </p:nvPr>
        </p:nvSpPr>
        <p:spPr/>
        <p:txBody>
          <a:bodyPr/>
          <a:lstStyle/>
          <a:p>
            <a:fld id="{7ACCF73B-9E9D-47DF-A257-5DE773CCC693}" type="slidenum">
              <a:rPr lang="en-US" smtClean="0"/>
              <a:t>53</a:t>
            </a:fld>
            <a:endParaRPr lang="en-US"/>
          </a:p>
        </p:txBody>
      </p:sp>
      <p:sp>
        <p:nvSpPr>
          <p:cNvPr id="6" name="Content Placeholder 2">
            <a:extLst>
              <a:ext uri="{FF2B5EF4-FFF2-40B4-BE49-F238E27FC236}">
                <a16:creationId xmlns:a16="http://schemas.microsoft.com/office/drawing/2014/main" id="{F0648AF0-254B-EAAB-50A7-0FD2526AB574}"/>
              </a:ext>
            </a:extLst>
          </p:cNvPr>
          <p:cNvSpPr txBox="1">
            <a:spLocks/>
          </p:cNvSpPr>
          <p:nvPr/>
        </p:nvSpPr>
        <p:spPr>
          <a:xfrm>
            <a:off x="652670" y="1836579"/>
            <a:ext cx="4232724" cy="3115227"/>
          </a:xfrm>
          <a:prstGeom prst="rect">
            <a:avLst/>
          </a:prstGeom>
        </p:spPr>
        <p:txBody>
          <a:bodyPr vert="horz" lIns="91440" tIns="45720" rIns="91440" bIns="45720" rtlCol="0">
            <a:normAutofit/>
          </a:bodyPr>
          <a:lstStyle>
            <a:lvl1pPr marL="228600" indent="-228600" algn="l" defTabSz="914400" rtl="0" eaLnBrk="0" latinLnBrk="0" hangingPunct="0">
              <a:lnSpc>
                <a:spcPct val="109000"/>
              </a:lnSpc>
              <a:spcBef>
                <a:spcPts val="600"/>
              </a:spcBef>
              <a:buClr>
                <a:srgbClr val="0070C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1" hangingPunct="1">
              <a:lnSpc>
                <a:spcPct val="109000"/>
              </a:lnSpc>
              <a:spcBef>
                <a:spcPts val="600"/>
              </a:spcBef>
              <a:buClr>
                <a:srgbClr val="0070C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1" hangingPunct="1">
              <a:lnSpc>
                <a:spcPct val="109000"/>
              </a:lnSpc>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1" hangingPunct="1">
              <a:lnSpc>
                <a:spcPct val="109000"/>
              </a:lnSpc>
              <a:spcBef>
                <a:spcPts val="600"/>
              </a:spcBef>
              <a:buClr>
                <a:srgbClr val="0070C0"/>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1" hangingPunct="1">
              <a:lnSpc>
                <a:spcPct val="109000"/>
              </a:lnSpc>
              <a:spcBef>
                <a:spcPts val="600"/>
              </a:spcBef>
              <a:buClr>
                <a:srgbClr val="0070C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600"/>
              </a:spcBef>
              <a:buNone/>
            </a:pPr>
            <a:r>
              <a:rPr lang="en-US" sz="2800" dirty="0">
                <a:solidFill>
                  <a:schemeClr val="bg1"/>
                </a:solidFill>
              </a:rPr>
              <a:t>Are DA listed in the CIS Accommodation Notes tab that should be captured using the accommodation drop down list?</a:t>
            </a:r>
          </a:p>
          <a:p>
            <a:pPr lvl="1"/>
            <a:endParaRPr lang="en-US" dirty="0"/>
          </a:p>
        </p:txBody>
      </p:sp>
      <p:pic>
        <p:nvPicPr>
          <p:cNvPr id="8" name="Picture 7" descr="A picture containing drawing&#10;&#10;Description automatically generated">
            <a:extLst>
              <a:ext uri="{FF2B5EF4-FFF2-40B4-BE49-F238E27FC236}">
                <a16:creationId xmlns:a16="http://schemas.microsoft.com/office/drawing/2014/main" id="{BBAD3A72-A3F4-AA46-F2B7-890A225039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23" t="19608" r="51571" b="18483"/>
          <a:stretch/>
        </p:blipFill>
        <p:spPr>
          <a:xfrm>
            <a:off x="11124415" y="3429000"/>
            <a:ext cx="950206" cy="958098"/>
          </a:xfrm>
          <a:prstGeom prst="rect">
            <a:avLst/>
          </a:prstGeom>
        </p:spPr>
      </p:pic>
      <p:pic>
        <p:nvPicPr>
          <p:cNvPr id="5" name="Picture 4">
            <a:extLst>
              <a:ext uri="{FF2B5EF4-FFF2-40B4-BE49-F238E27FC236}">
                <a16:creationId xmlns:a16="http://schemas.microsoft.com/office/drawing/2014/main" id="{FC05D18B-4B78-D251-C833-F9423DB78B51}"/>
              </a:ext>
            </a:extLst>
          </p:cNvPr>
          <p:cNvPicPr/>
          <p:nvPr/>
        </p:nvPicPr>
        <p:blipFill rotWithShape="1">
          <a:blip r:embed="rId4">
            <a:extLst>
              <a:ext uri="{28A0092B-C50C-407E-A947-70E740481C1C}">
                <a14:useLocalDpi xmlns:a14="http://schemas.microsoft.com/office/drawing/2010/main" val="0"/>
              </a:ext>
            </a:extLst>
          </a:blip>
          <a:srcRect r="10628"/>
          <a:stretch/>
        </p:blipFill>
        <p:spPr bwMode="auto">
          <a:xfrm>
            <a:off x="5157370" y="2093238"/>
            <a:ext cx="5827682" cy="1881939"/>
          </a:xfrm>
          <a:prstGeom prst="rect">
            <a:avLst/>
          </a:prstGeom>
          <a:noFill/>
        </p:spPr>
      </p:pic>
      <p:pic>
        <p:nvPicPr>
          <p:cNvPr id="7" name="Picture 6">
            <a:extLst>
              <a:ext uri="{FF2B5EF4-FFF2-40B4-BE49-F238E27FC236}">
                <a16:creationId xmlns:a16="http://schemas.microsoft.com/office/drawing/2014/main" id="{DC9B6A04-2CAD-9856-BD15-68CBAF279BE0}"/>
              </a:ext>
            </a:extLst>
          </p:cNvPr>
          <p:cNvPicPr/>
          <p:nvPr/>
        </p:nvPicPr>
        <p:blipFill rotWithShape="1">
          <a:blip r:embed="rId5" cstate="email">
            <a:extLst>
              <a:ext uri="{28A0092B-C50C-407E-A947-70E740481C1C}">
                <a14:useLocalDpi xmlns:a14="http://schemas.microsoft.com/office/drawing/2010/main"/>
              </a:ext>
            </a:extLst>
          </a:blip>
          <a:srcRect r="8631"/>
          <a:stretch/>
        </p:blipFill>
        <p:spPr bwMode="auto">
          <a:xfrm>
            <a:off x="5175814" y="4321614"/>
            <a:ext cx="5869698" cy="723435"/>
          </a:xfrm>
          <a:prstGeom prst="rect">
            <a:avLst/>
          </a:prstGeom>
          <a:noFill/>
        </p:spPr>
      </p:pic>
    </p:spTree>
    <p:extLst>
      <p:ext uri="{BB962C8B-B14F-4D97-AF65-F5344CB8AC3E}">
        <p14:creationId xmlns:p14="http://schemas.microsoft.com/office/powerpoint/2010/main" val="296905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FA43A-2783-F643-5938-909BD3E315C4}"/>
              </a:ext>
            </a:extLst>
          </p:cNvPr>
          <p:cNvSpPr>
            <a:spLocks noGrp="1"/>
          </p:cNvSpPr>
          <p:nvPr>
            <p:ph type="title"/>
          </p:nvPr>
        </p:nvSpPr>
        <p:spPr>
          <a:xfrm>
            <a:off x="1848785" y="463211"/>
            <a:ext cx="8413295" cy="1158128"/>
          </a:xfrm>
        </p:spPr>
        <p:txBody>
          <a:bodyPr>
            <a:noAutofit/>
          </a:bodyPr>
          <a:lstStyle/>
          <a:p>
            <a:pPr algn="ctr">
              <a:lnSpc>
                <a:spcPct val="109000"/>
              </a:lnSpc>
              <a:spcBef>
                <a:spcPts val="600"/>
              </a:spcBef>
            </a:pPr>
            <a:r>
              <a:rPr lang="en-US" sz="4800" dirty="0">
                <a:solidFill>
                  <a:schemeClr val="tx1"/>
                </a:solidFill>
                <a:latin typeface="+mj-lt"/>
              </a:rPr>
              <a:t>DA in the Notes Tab</a:t>
            </a:r>
          </a:p>
        </p:txBody>
      </p:sp>
      <p:sp>
        <p:nvSpPr>
          <p:cNvPr id="4" name="Slide Number Placeholder 3">
            <a:extLst>
              <a:ext uri="{FF2B5EF4-FFF2-40B4-BE49-F238E27FC236}">
                <a16:creationId xmlns:a16="http://schemas.microsoft.com/office/drawing/2014/main" id="{479A1BD7-0FB3-088C-DCFC-6FCB48803ACA}"/>
              </a:ext>
            </a:extLst>
          </p:cNvPr>
          <p:cNvSpPr>
            <a:spLocks noGrp="1"/>
          </p:cNvSpPr>
          <p:nvPr>
            <p:ph type="sldNum" sz="quarter" idx="12"/>
          </p:nvPr>
        </p:nvSpPr>
        <p:spPr/>
        <p:txBody>
          <a:bodyPr/>
          <a:lstStyle/>
          <a:p>
            <a:fld id="{7ACCF73B-9E9D-47DF-A257-5DE773CCC693}" type="slidenum">
              <a:rPr lang="en-US" smtClean="0"/>
              <a:t>54</a:t>
            </a:fld>
            <a:endParaRPr lang="en-US"/>
          </a:p>
        </p:txBody>
      </p:sp>
      <p:pic>
        <p:nvPicPr>
          <p:cNvPr id="3" name="Picture 2">
            <a:extLst>
              <a:ext uri="{FF2B5EF4-FFF2-40B4-BE49-F238E27FC236}">
                <a16:creationId xmlns:a16="http://schemas.microsoft.com/office/drawing/2014/main" id="{668CC967-524B-40D9-8685-EE55D5B2A28D}"/>
              </a:ext>
            </a:extLst>
          </p:cNvPr>
          <p:cNvPicPr/>
          <p:nvPr/>
        </p:nvPicPr>
        <p:blipFill rotWithShape="1">
          <a:blip r:embed="rId3" cstate="email">
            <a:extLst>
              <a:ext uri="{28A0092B-C50C-407E-A947-70E740481C1C}">
                <a14:useLocalDpi xmlns:a14="http://schemas.microsoft.com/office/drawing/2010/main"/>
              </a:ext>
            </a:extLst>
          </a:blip>
          <a:srcRect l="1697" t="4784" r="10848" b="4176"/>
          <a:stretch/>
        </p:blipFill>
        <p:spPr bwMode="auto">
          <a:xfrm>
            <a:off x="2080025" y="3505200"/>
            <a:ext cx="6568675" cy="1666876"/>
          </a:xfrm>
          <a:prstGeom prst="rect">
            <a:avLst/>
          </a:prstGeom>
          <a:noFill/>
          <a:ln w="19050">
            <a:solidFill>
              <a:schemeClr val="tx1"/>
            </a:solidFill>
          </a:ln>
        </p:spPr>
      </p:pic>
      <p:pic>
        <p:nvPicPr>
          <p:cNvPr id="10" name="Picture 9" descr="A picture containing drawing&#10;&#10;Description automatically generated">
            <a:extLst>
              <a:ext uri="{FF2B5EF4-FFF2-40B4-BE49-F238E27FC236}">
                <a16:creationId xmlns:a16="http://schemas.microsoft.com/office/drawing/2014/main" id="{6AFAEB34-3697-F374-7C07-477C834E23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000" t="18273" b="18826"/>
          <a:stretch/>
        </p:blipFill>
        <p:spPr>
          <a:xfrm>
            <a:off x="9184799" y="2949951"/>
            <a:ext cx="1077281" cy="958098"/>
          </a:xfrm>
          <a:prstGeom prst="rect">
            <a:avLst/>
          </a:prstGeom>
        </p:spPr>
      </p:pic>
      <p:sp>
        <p:nvSpPr>
          <p:cNvPr id="11" name="TextBox 10">
            <a:extLst>
              <a:ext uri="{FF2B5EF4-FFF2-40B4-BE49-F238E27FC236}">
                <a16:creationId xmlns:a16="http://schemas.microsoft.com/office/drawing/2014/main" id="{CCB31771-C36C-061E-C7BA-06C20817D39E}"/>
              </a:ext>
            </a:extLst>
          </p:cNvPr>
          <p:cNvSpPr txBox="1"/>
          <p:nvPr/>
        </p:nvSpPr>
        <p:spPr>
          <a:xfrm>
            <a:off x="2080024" y="1811606"/>
            <a:ext cx="6568675" cy="1323439"/>
          </a:xfrm>
          <a:prstGeom prst="rect">
            <a:avLst/>
          </a:prstGeom>
          <a:noFill/>
          <a:ln w="28575">
            <a:solidFill>
              <a:schemeClr val="tx1"/>
            </a:solidFill>
          </a:ln>
        </p:spPr>
        <p:txBody>
          <a:bodyPr wrap="square" rtlCol="0">
            <a:spAutoFit/>
          </a:bodyPr>
          <a:lstStyle/>
          <a:p>
            <a:r>
              <a:rPr lang="en-US" sz="1600" b="1" dirty="0"/>
              <a:t>Accommodation Notes Tab Example: </a:t>
            </a:r>
            <a:r>
              <a:rPr lang="en-US" sz="1600" dirty="0"/>
              <a:t>The student requested DA for organizational, instructional/assignment, and testing environments. The DC reviewed the student’s disability documentation which supports the request. The DA were added to the accommodation plan. Staff were notified of the updated accommodation plan in CIS.</a:t>
            </a:r>
          </a:p>
        </p:txBody>
      </p:sp>
    </p:spTree>
    <p:extLst>
      <p:ext uri="{BB962C8B-B14F-4D97-AF65-F5344CB8AC3E}">
        <p14:creationId xmlns:p14="http://schemas.microsoft.com/office/powerpoint/2010/main" val="210676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CC13C90-0DBC-E9C1-337C-FF1844C2B965}"/>
              </a:ext>
            </a:extLst>
          </p:cNvPr>
          <p:cNvSpPr/>
          <p:nvPr/>
        </p:nvSpPr>
        <p:spPr>
          <a:xfrm>
            <a:off x="0" y="0"/>
            <a:ext cx="5096911" cy="6858000"/>
          </a:xfrm>
          <a:prstGeom prst="rect">
            <a:avLst/>
          </a:prstGeom>
          <a:solidFill>
            <a:schemeClr val="accent6"/>
          </a:solidFill>
          <a:ln>
            <a:solidFill>
              <a:srgbClr val="0099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CFA43A-2783-F643-5938-909BD3E315C4}"/>
              </a:ext>
            </a:extLst>
          </p:cNvPr>
          <p:cNvSpPr>
            <a:spLocks noGrp="1"/>
          </p:cNvSpPr>
          <p:nvPr>
            <p:ph type="title"/>
          </p:nvPr>
        </p:nvSpPr>
        <p:spPr>
          <a:xfrm>
            <a:off x="5844007" y="577668"/>
            <a:ext cx="4949512" cy="1158128"/>
          </a:xfrm>
        </p:spPr>
        <p:txBody>
          <a:bodyPr>
            <a:noAutofit/>
          </a:bodyPr>
          <a:lstStyle/>
          <a:p>
            <a:pPr algn="ctr">
              <a:lnSpc>
                <a:spcPct val="109000"/>
              </a:lnSpc>
              <a:spcBef>
                <a:spcPts val="600"/>
              </a:spcBef>
            </a:pPr>
            <a:r>
              <a:rPr lang="en-US" sz="4800" dirty="0">
                <a:solidFill>
                  <a:schemeClr val="tx1"/>
                </a:solidFill>
                <a:latin typeface="+mj-lt"/>
              </a:rPr>
              <a:t>Inactivating DA</a:t>
            </a:r>
          </a:p>
        </p:txBody>
      </p:sp>
      <p:sp>
        <p:nvSpPr>
          <p:cNvPr id="4" name="Slide Number Placeholder 3">
            <a:extLst>
              <a:ext uri="{FF2B5EF4-FFF2-40B4-BE49-F238E27FC236}">
                <a16:creationId xmlns:a16="http://schemas.microsoft.com/office/drawing/2014/main" id="{479A1BD7-0FB3-088C-DCFC-6FCB48803ACA}"/>
              </a:ext>
            </a:extLst>
          </p:cNvPr>
          <p:cNvSpPr>
            <a:spLocks noGrp="1"/>
          </p:cNvSpPr>
          <p:nvPr>
            <p:ph type="sldNum" sz="quarter" idx="12"/>
          </p:nvPr>
        </p:nvSpPr>
        <p:spPr/>
        <p:txBody>
          <a:bodyPr/>
          <a:lstStyle/>
          <a:p>
            <a:fld id="{7ACCF73B-9E9D-47DF-A257-5DE773CCC693}" type="slidenum">
              <a:rPr lang="en-US" smtClean="0"/>
              <a:t>55</a:t>
            </a:fld>
            <a:endParaRPr lang="en-US"/>
          </a:p>
        </p:txBody>
      </p:sp>
      <p:sp>
        <p:nvSpPr>
          <p:cNvPr id="6" name="Content Placeholder 2">
            <a:extLst>
              <a:ext uri="{FF2B5EF4-FFF2-40B4-BE49-F238E27FC236}">
                <a16:creationId xmlns:a16="http://schemas.microsoft.com/office/drawing/2014/main" id="{F0648AF0-254B-EAAB-50A7-0FD2526AB574}"/>
              </a:ext>
            </a:extLst>
          </p:cNvPr>
          <p:cNvSpPr txBox="1">
            <a:spLocks/>
          </p:cNvSpPr>
          <p:nvPr/>
        </p:nvSpPr>
        <p:spPr>
          <a:xfrm>
            <a:off x="308535" y="508462"/>
            <a:ext cx="4647778" cy="5905776"/>
          </a:xfrm>
          <a:prstGeom prst="rect">
            <a:avLst/>
          </a:prstGeom>
        </p:spPr>
        <p:txBody>
          <a:bodyPr vert="horz" lIns="91440" tIns="45720" rIns="91440" bIns="45720" rtlCol="0">
            <a:normAutofit/>
          </a:bodyPr>
          <a:lstStyle>
            <a:lvl1pPr marL="228600" indent="-228600" algn="l" defTabSz="914400" rtl="0" eaLnBrk="0" latinLnBrk="0" hangingPunct="0">
              <a:lnSpc>
                <a:spcPct val="109000"/>
              </a:lnSpc>
              <a:spcBef>
                <a:spcPts val="600"/>
              </a:spcBef>
              <a:buClr>
                <a:srgbClr val="0070C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1" hangingPunct="1">
              <a:lnSpc>
                <a:spcPct val="109000"/>
              </a:lnSpc>
              <a:spcBef>
                <a:spcPts val="600"/>
              </a:spcBef>
              <a:buClr>
                <a:srgbClr val="0070C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1" hangingPunct="1">
              <a:lnSpc>
                <a:spcPct val="109000"/>
              </a:lnSpc>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1" hangingPunct="1">
              <a:lnSpc>
                <a:spcPct val="109000"/>
              </a:lnSpc>
              <a:spcBef>
                <a:spcPts val="600"/>
              </a:spcBef>
              <a:buClr>
                <a:srgbClr val="0070C0"/>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1" hangingPunct="1">
              <a:lnSpc>
                <a:spcPct val="109000"/>
              </a:lnSpc>
              <a:spcBef>
                <a:spcPts val="600"/>
              </a:spcBef>
              <a:buClr>
                <a:srgbClr val="0070C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600"/>
              </a:spcBef>
              <a:buClr>
                <a:schemeClr val="bg1"/>
              </a:buClr>
            </a:pPr>
            <a:r>
              <a:rPr lang="en-US" sz="2800" dirty="0">
                <a:solidFill>
                  <a:schemeClr val="bg1"/>
                </a:solidFill>
              </a:rPr>
              <a:t>Are student DA listed as inactive?  </a:t>
            </a:r>
          </a:p>
          <a:p>
            <a:pPr lvl="1">
              <a:lnSpc>
                <a:spcPct val="114000"/>
              </a:lnSpc>
              <a:buClr>
                <a:schemeClr val="bg1"/>
              </a:buClr>
            </a:pPr>
            <a:r>
              <a:rPr lang="en-US" sz="2200" dirty="0">
                <a:solidFill>
                  <a:schemeClr val="bg1"/>
                </a:solidFill>
              </a:rPr>
              <a:t>If the student previously agreed  to disability accommodations     but no longer wants them the DA should be made inactive (N).</a:t>
            </a:r>
          </a:p>
          <a:p>
            <a:pPr>
              <a:lnSpc>
                <a:spcPct val="114000"/>
              </a:lnSpc>
              <a:spcBef>
                <a:spcPts val="600"/>
              </a:spcBef>
              <a:buClr>
                <a:schemeClr val="bg1"/>
              </a:buClr>
            </a:pPr>
            <a:r>
              <a:rPr lang="en-US" sz="2800" dirty="0">
                <a:solidFill>
                  <a:schemeClr val="bg1"/>
                </a:solidFill>
              </a:rPr>
              <a:t>Review the “active” column in the accommodation plan (third from the left), to see if the DA the student no longer wishes to receive is listed as active (Y) or inactive (N). </a:t>
            </a:r>
          </a:p>
          <a:p>
            <a:pPr lvl="1"/>
            <a:endParaRPr lang="en-US" dirty="0"/>
          </a:p>
        </p:txBody>
      </p:sp>
      <p:pic>
        <p:nvPicPr>
          <p:cNvPr id="3" name="Picture 2">
            <a:extLst>
              <a:ext uri="{FF2B5EF4-FFF2-40B4-BE49-F238E27FC236}">
                <a16:creationId xmlns:a16="http://schemas.microsoft.com/office/drawing/2014/main" id="{AE727623-6DF7-EB58-25BC-453B93D44763}"/>
              </a:ext>
            </a:extLst>
          </p:cNvPr>
          <p:cNvPicPr/>
          <p:nvPr/>
        </p:nvPicPr>
        <p:blipFill rotWithShape="1">
          <a:blip r:embed="rId3" cstate="email">
            <a:extLst>
              <a:ext uri="{28A0092B-C50C-407E-A947-70E740481C1C}">
                <a14:useLocalDpi xmlns:a14="http://schemas.microsoft.com/office/drawing/2010/main"/>
              </a:ext>
            </a:extLst>
          </a:blip>
          <a:srcRect r="9643"/>
          <a:stretch/>
        </p:blipFill>
        <p:spPr bwMode="auto">
          <a:xfrm>
            <a:off x="5594027" y="3255792"/>
            <a:ext cx="5759771" cy="830440"/>
          </a:xfrm>
          <a:prstGeom prst="rect">
            <a:avLst/>
          </a:prstGeom>
          <a:noFill/>
        </p:spPr>
      </p:pic>
      <p:pic>
        <p:nvPicPr>
          <p:cNvPr id="9" name="Picture 8" descr="A picture containing drawing&#10;&#10;Description automatically generated">
            <a:extLst>
              <a:ext uri="{FF2B5EF4-FFF2-40B4-BE49-F238E27FC236}">
                <a16:creationId xmlns:a16="http://schemas.microsoft.com/office/drawing/2014/main" id="{2FEAFC66-E938-DC75-BC05-0863513E96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000" t="18273" b="18826"/>
          <a:stretch/>
        </p:blipFill>
        <p:spPr>
          <a:xfrm>
            <a:off x="7935271" y="4437868"/>
            <a:ext cx="1077281" cy="958098"/>
          </a:xfrm>
          <a:prstGeom prst="rect">
            <a:avLst/>
          </a:prstGeom>
        </p:spPr>
      </p:pic>
      <p:sp>
        <p:nvSpPr>
          <p:cNvPr id="11" name="Text Box 2">
            <a:extLst>
              <a:ext uri="{FF2B5EF4-FFF2-40B4-BE49-F238E27FC236}">
                <a16:creationId xmlns:a16="http://schemas.microsoft.com/office/drawing/2014/main" id="{5E2850AF-AC25-F39E-DDE8-0FA2B9747208}"/>
              </a:ext>
            </a:extLst>
          </p:cNvPr>
          <p:cNvSpPr txBox="1">
            <a:spLocks noChangeArrowheads="1"/>
          </p:cNvSpPr>
          <p:nvPr/>
        </p:nvSpPr>
        <p:spPr bwMode="auto">
          <a:xfrm>
            <a:off x="5650194" y="1851214"/>
            <a:ext cx="5647439" cy="114324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Accommodation Notes Tab example from center</a:t>
            </a:r>
            <a:r>
              <a:rPr lang="en-US" sz="1600" dirty="0">
                <a:effectLst/>
                <a:latin typeface="Calibri" panose="020F0502020204030204" pitchFamily="34" charset="0"/>
                <a:ea typeface="Calibri" panose="020F0502020204030204" pitchFamily="34" charset="0"/>
                <a:cs typeface="Times New Roman" panose="02020603050405020304" pitchFamily="18" charset="0"/>
              </a:rPr>
              <a:t>: All TABE and instructional DA deactivated. ‘Other Testing’ active.  Student reported is and has made good progress and in agreement with updated plan.</a:t>
            </a:r>
          </a:p>
        </p:txBody>
      </p:sp>
    </p:spTree>
    <p:extLst>
      <p:ext uri="{BB962C8B-B14F-4D97-AF65-F5344CB8AC3E}">
        <p14:creationId xmlns:p14="http://schemas.microsoft.com/office/powerpoint/2010/main" val="408788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7D0B03E-07E5-98A3-6714-D47D00AC477F}"/>
              </a:ext>
            </a:extLst>
          </p:cNvPr>
          <p:cNvSpPr/>
          <p:nvPr/>
        </p:nvSpPr>
        <p:spPr>
          <a:xfrm>
            <a:off x="0" y="0"/>
            <a:ext cx="5096911" cy="6858000"/>
          </a:xfrm>
          <a:prstGeom prst="rect">
            <a:avLst/>
          </a:prstGeom>
          <a:solidFill>
            <a:schemeClr val="accent6"/>
          </a:solidFill>
          <a:ln>
            <a:solidFill>
              <a:srgbClr val="0099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CFA43A-2783-F643-5938-909BD3E315C4}"/>
              </a:ext>
            </a:extLst>
          </p:cNvPr>
          <p:cNvSpPr>
            <a:spLocks noGrp="1"/>
          </p:cNvSpPr>
          <p:nvPr>
            <p:ph type="title"/>
          </p:nvPr>
        </p:nvSpPr>
        <p:spPr>
          <a:xfrm>
            <a:off x="5207431" y="560350"/>
            <a:ext cx="6783423" cy="1360504"/>
          </a:xfrm>
        </p:spPr>
        <p:txBody>
          <a:bodyPr>
            <a:noAutofit/>
          </a:bodyPr>
          <a:lstStyle/>
          <a:p>
            <a:pPr algn="ctr">
              <a:lnSpc>
                <a:spcPct val="100000"/>
              </a:lnSpc>
              <a:spcBef>
                <a:spcPts val="0"/>
              </a:spcBef>
            </a:pPr>
            <a:r>
              <a:rPr lang="en-US" sz="4800" dirty="0">
                <a:solidFill>
                  <a:schemeClr val="tx1"/>
                </a:solidFill>
                <a:latin typeface="+mj-lt"/>
              </a:rPr>
              <a:t>Staff Entering Accommodation Plans</a:t>
            </a:r>
          </a:p>
        </p:txBody>
      </p:sp>
      <p:sp>
        <p:nvSpPr>
          <p:cNvPr id="4" name="Slide Number Placeholder 3">
            <a:extLst>
              <a:ext uri="{FF2B5EF4-FFF2-40B4-BE49-F238E27FC236}">
                <a16:creationId xmlns:a16="http://schemas.microsoft.com/office/drawing/2014/main" id="{479A1BD7-0FB3-088C-DCFC-6FCB48803ACA}"/>
              </a:ext>
            </a:extLst>
          </p:cNvPr>
          <p:cNvSpPr>
            <a:spLocks noGrp="1"/>
          </p:cNvSpPr>
          <p:nvPr>
            <p:ph type="sldNum" sz="quarter" idx="12"/>
          </p:nvPr>
        </p:nvSpPr>
        <p:spPr/>
        <p:txBody>
          <a:bodyPr/>
          <a:lstStyle/>
          <a:p>
            <a:fld id="{7ACCF73B-9E9D-47DF-A257-5DE773CCC693}" type="slidenum">
              <a:rPr lang="en-US" smtClean="0"/>
              <a:t>56</a:t>
            </a:fld>
            <a:endParaRPr lang="en-US"/>
          </a:p>
        </p:txBody>
      </p:sp>
      <p:sp>
        <p:nvSpPr>
          <p:cNvPr id="6" name="Content Placeholder 2">
            <a:extLst>
              <a:ext uri="{FF2B5EF4-FFF2-40B4-BE49-F238E27FC236}">
                <a16:creationId xmlns:a16="http://schemas.microsoft.com/office/drawing/2014/main" id="{F0648AF0-254B-EAAB-50A7-0FD2526AB574}"/>
              </a:ext>
            </a:extLst>
          </p:cNvPr>
          <p:cNvSpPr txBox="1">
            <a:spLocks/>
          </p:cNvSpPr>
          <p:nvPr/>
        </p:nvSpPr>
        <p:spPr>
          <a:xfrm>
            <a:off x="396177" y="1309383"/>
            <a:ext cx="4232724" cy="3526045"/>
          </a:xfrm>
          <a:prstGeom prst="rect">
            <a:avLst/>
          </a:prstGeom>
        </p:spPr>
        <p:txBody>
          <a:bodyPr vert="horz" lIns="91440" tIns="45720" rIns="91440" bIns="45720" rtlCol="0">
            <a:normAutofit/>
          </a:bodyPr>
          <a:lstStyle>
            <a:lvl1pPr marL="228600" indent="-228600" algn="l" defTabSz="914400" rtl="0" eaLnBrk="0" latinLnBrk="0" hangingPunct="0">
              <a:lnSpc>
                <a:spcPct val="109000"/>
              </a:lnSpc>
              <a:spcBef>
                <a:spcPts val="600"/>
              </a:spcBef>
              <a:buClr>
                <a:srgbClr val="0070C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1" hangingPunct="1">
              <a:lnSpc>
                <a:spcPct val="109000"/>
              </a:lnSpc>
              <a:spcBef>
                <a:spcPts val="600"/>
              </a:spcBef>
              <a:buClr>
                <a:srgbClr val="0070C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1" hangingPunct="1">
              <a:lnSpc>
                <a:spcPct val="109000"/>
              </a:lnSpc>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1" hangingPunct="1">
              <a:lnSpc>
                <a:spcPct val="109000"/>
              </a:lnSpc>
              <a:spcBef>
                <a:spcPts val="600"/>
              </a:spcBef>
              <a:buClr>
                <a:srgbClr val="0070C0"/>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1" hangingPunct="1">
              <a:lnSpc>
                <a:spcPct val="109000"/>
              </a:lnSpc>
              <a:spcBef>
                <a:spcPts val="600"/>
              </a:spcBef>
              <a:buClr>
                <a:srgbClr val="0070C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600"/>
              </a:spcBef>
              <a:buNone/>
            </a:pPr>
            <a:r>
              <a:rPr lang="en-US" sz="2800" dirty="0">
                <a:solidFill>
                  <a:schemeClr val="bg1"/>
                </a:solidFill>
              </a:rPr>
              <a:t>Access to Accommodation Plans Entry screens should be limited to DCs only.  Are staff other than the DCs entering the accommodation plans/notes? </a:t>
            </a:r>
          </a:p>
          <a:p>
            <a:pPr lvl="1"/>
            <a:endParaRPr lang="en-US" dirty="0"/>
          </a:p>
        </p:txBody>
      </p:sp>
      <p:pic>
        <p:nvPicPr>
          <p:cNvPr id="5" name="Picture 4">
            <a:extLst>
              <a:ext uri="{FF2B5EF4-FFF2-40B4-BE49-F238E27FC236}">
                <a16:creationId xmlns:a16="http://schemas.microsoft.com/office/drawing/2014/main" id="{EF4BD22C-28F9-38BC-8981-9DB70B83C785}"/>
              </a:ext>
            </a:extLst>
          </p:cNvPr>
          <p:cNvPicPr/>
          <p:nvPr/>
        </p:nvPicPr>
        <p:blipFill rotWithShape="1">
          <a:blip r:embed="rId3" cstate="email">
            <a:extLst>
              <a:ext uri="{28A0092B-C50C-407E-A947-70E740481C1C}">
                <a14:useLocalDpi xmlns:a14="http://schemas.microsoft.com/office/drawing/2010/main"/>
              </a:ext>
            </a:extLst>
          </a:blip>
          <a:srcRect r="6568"/>
          <a:stretch/>
        </p:blipFill>
        <p:spPr bwMode="auto">
          <a:xfrm>
            <a:off x="5585644" y="2326198"/>
            <a:ext cx="6049912" cy="1159339"/>
          </a:xfrm>
          <a:prstGeom prst="rect">
            <a:avLst/>
          </a:prstGeom>
          <a:noFill/>
        </p:spPr>
      </p:pic>
      <p:pic>
        <p:nvPicPr>
          <p:cNvPr id="7" name="Picture 6" descr="A picture containing drawing&#10;&#10;Description automatically generated">
            <a:extLst>
              <a:ext uri="{FF2B5EF4-FFF2-40B4-BE49-F238E27FC236}">
                <a16:creationId xmlns:a16="http://schemas.microsoft.com/office/drawing/2014/main" id="{8F32DA72-EB9C-9035-05F8-55BE94A3A6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000" t="18273" b="18826"/>
          <a:stretch/>
        </p:blipFill>
        <p:spPr>
          <a:xfrm>
            <a:off x="8275699" y="3372250"/>
            <a:ext cx="1040579" cy="925457"/>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8B0B1090-6115-4C5D-2976-20C7C1FCEAC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023" t="19608" r="51571" b="18483"/>
          <a:stretch/>
        </p:blipFill>
        <p:spPr>
          <a:xfrm>
            <a:off x="8321884" y="5475632"/>
            <a:ext cx="948208" cy="956084"/>
          </a:xfrm>
          <a:prstGeom prst="rect">
            <a:avLst/>
          </a:prstGeom>
        </p:spPr>
      </p:pic>
      <p:pic>
        <p:nvPicPr>
          <p:cNvPr id="13" name="Picture 12">
            <a:extLst>
              <a:ext uri="{FF2B5EF4-FFF2-40B4-BE49-F238E27FC236}">
                <a16:creationId xmlns:a16="http://schemas.microsoft.com/office/drawing/2014/main" id="{C6BE2AC0-FE7C-68A6-3D7D-151F077C8BB7}"/>
              </a:ext>
            </a:extLst>
          </p:cNvPr>
          <p:cNvPicPr/>
          <p:nvPr/>
        </p:nvPicPr>
        <p:blipFill rotWithShape="1">
          <a:blip r:embed="rId3" cstate="email">
            <a:extLst>
              <a:ext uri="{28A0092B-C50C-407E-A947-70E740481C1C}">
                <a14:useLocalDpi xmlns:a14="http://schemas.microsoft.com/office/drawing/2010/main"/>
              </a:ext>
            </a:extLst>
          </a:blip>
          <a:srcRect r="6568"/>
          <a:stretch/>
        </p:blipFill>
        <p:spPr bwMode="auto">
          <a:xfrm>
            <a:off x="5585644" y="4355019"/>
            <a:ext cx="6049912" cy="1159339"/>
          </a:xfrm>
          <a:prstGeom prst="rect">
            <a:avLst/>
          </a:prstGeom>
          <a:noFill/>
        </p:spPr>
      </p:pic>
      <p:cxnSp>
        <p:nvCxnSpPr>
          <p:cNvPr id="15" name="Straight Arrow Connector 14">
            <a:extLst>
              <a:ext uri="{FF2B5EF4-FFF2-40B4-BE49-F238E27FC236}">
                <a16:creationId xmlns:a16="http://schemas.microsoft.com/office/drawing/2014/main" id="{A88B066B-1AF9-6642-CF16-425B8D400B1D}"/>
              </a:ext>
            </a:extLst>
          </p:cNvPr>
          <p:cNvCxnSpPr/>
          <p:nvPr/>
        </p:nvCxnSpPr>
        <p:spPr>
          <a:xfrm flipH="1">
            <a:off x="11273499" y="2117520"/>
            <a:ext cx="605499" cy="80960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3279189-FF8E-C0B2-A324-BFE87AA7867C}"/>
              </a:ext>
            </a:extLst>
          </p:cNvPr>
          <p:cNvCxnSpPr/>
          <p:nvPr/>
        </p:nvCxnSpPr>
        <p:spPr>
          <a:xfrm flipH="1">
            <a:off x="11385355" y="4355019"/>
            <a:ext cx="605499" cy="80960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91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98095" y="1123564"/>
            <a:ext cx="10595810" cy="830997"/>
          </a:xfrm>
          <a:prstGeom prst="rect">
            <a:avLst/>
          </a:prstGeom>
          <a:noFill/>
        </p:spPr>
        <p:txBody>
          <a:bodyPr wrap="square" rtlCol="0">
            <a:spAutoFit/>
          </a:bodyPr>
          <a:lstStyle/>
          <a:p>
            <a:pPr algn="ctr"/>
            <a:r>
              <a:rPr lang="en-US" altLang="ko-KR" sz="4800" dirty="0">
                <a:solidFill>
                  <a:schemeClr val="bg1"/>
                </a:solidFill>
                <a:latin typeface="+mj-lt"/>
                <a:cs typeface="Calibri" panose="020F0502020204030204" pitchFamily="34" charset="0"/>
              </a:rPr>
              <a:t>Resources</a:t>
            </a:r>
            <a:endParaRPr lang="ko-KR" altLang="en-US" sz="4800" dirty="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57</a:t>
            </a:fld>
            <a:endParaRPr lang="en-US" sz="1200">
              <a:latin typeface="Arial" panose="020B0604020202020204" pitchFamily="34" charset="0"/>
              <a:cs typeface="Arial" panose="020B0604020202020204" pitchFamily="34" charset="0"/>
            </a:endParaRPr>
          </a:p>
        </p:txBody>
      </p:sp>
      <p:sp>
        <p:nvSpPr>
          <p:cNvPr id="3" name="Slide Number Placeholder 5">
            <a:extLst>
              <a:ext uri="{FF2B5EF4-FFF2-40B4-BE49-F238E27FC236}">
                <a16:creationId xmlns:a16="http://schemas.microsoft.com/office/drawing/2014/main" id="{DD24BDBD-5D48-3DB6-CE69-BCBD4F9C3119}"/>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57</a:t>
            </a:fld>
            <a:endParaRPr lang="en-US" sz="1200">
              <a:solidFill>
                <a:schemeClr val="bg1"/>
              </a:solidFill>
              <a:latin typeface="Arial" panose="020B0604020202020204" pitchFamily="34" charset="0"/>
              <a:cs typeface="Arial" panose="020B0604020202020204" pitchFamily="34" charset="0"/>
            </a:endParaRPr>
          </a:p>
        </p:txBody>
      </p:sp>
      <p:pic>
        <p:nvPicPr>
          <p:cNvPr id="12" name="Picture Placeholder 11" descr="A finger pressing a blue key on a keyboard&#10;&#10;Description automatically generated">
            <a:extLst>
              <a:ext uri="{FF2B5EF4-FFF2-40B4-BE49-F238E27FC236}">
                <a16:creationId xmlns:a16="http://schemas.microsoft.com/office/drawing/2014/main" id="{EE4796D3-DFD6-55C2-23E6-F27D670F00F3}"/>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t="28297" b="28297"/>
          <a:stretch>
            <a:fillRect/>
          </a:stretch>
        </p:blipFill>
        <p:spPr>
          <a:xfrm>
            <a:off x="0" y="3078163"/>
            <a:ext cx="12192000" cy="3779837"/>
          </a:xfrm>
        </p:spPr>
      </p:pic>
    </p:spTree>
    <p:extLst>
      <p:ext uri="{BB962C8B-B14F-4D97-AF65-F5344CB8AC3E}">
        <p14:creationId xmlns:p14="http://schemas.microsoft.com/office/powerpoint/2010/main" val="42004935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4C6507-541F-BD97-DC0A-F1328A2AE56D}"/>
              </a:ext>
            </a:extLst>
          </p:cNvPr>
          <p:cNvSpPr>
            <a:spLocks noGrp="1"/>
          </p:cNvSpPr>
          <p:nvPr>
            <p:ph type="title"/>
          </p:nvPr>
        </p:nvSpPr>
        <p:spPr>
          <a:xfrm>
            <a:off x="444088" y="365125"/>
            <a:ext cx="11453730" cy="1325563"/>
          </a:xfrm>
        </p:spPr>
        <p:txBody>
          <a:bodyPr>
            <a:normAutofit/>
          </a:bodyPr>
          <a:lstStyle/>
          <a:p>
            <a:pPr algn="ctr"/>
            <a:r>
              <a:rPr lang="en-US" dirty="0">
                <a:solidFill>
                  <a:schemeClr val="tx1"/>
                </a:solidFill>
                <a:latin typeface="+mj-lt"/>
              </a:rPr>
              <a:t>Job Corps Disability Support Services Website</a:t>
            </a:r>
            <a:br>
              <a:rPr lang="en-US" dirty="0">
                <a:latin typeface="+mj-lt"/>
              </a:rPr>
            </a:br>
            <a:r>
              <a:rPr lang="en-US" sz="2700" b="0" dirty="0">
                <a:solidFill>
                  <a:schemeClr val="accent6"/>
                </a:solidFill>
                <a:latin typeface="+mj-lt"/>
              </a:rPr>
              <a:t>https://supportservices.jobcorps.gov/disability/Pages/default.aspx</a:t>
            </a:r>
          </a:p>
        </p:txBody>
      </p:sp>
      <p:sp>
        <p:nvSpPr>
          <p:cNvPr id="4" name="Slide Number Placeholder 3">
            <a:extLst>
              <a:ext uri="{FF2B5EF4-FFF2-40B4-BE49-F238E27FC236}">
                <a16:creationId xmlns:a16="http://schemas.microsoft.com/office/drawing/2014/main" id="{0EE3A2AA-2562-1E81-9084-D4F7B9CFBD40}"/>
              </a:ext>
            </a:extLst>
          </p:cNvPr>
          <p:cNvSpPr>
            <a:spLocks noGrp="1"/>
          </p:cNvSpPr>
          <p:nvPr>
            <p:ph type="sldNum" sz="quarter" idx="12"/>
          </p:nvPr>
        </p:nvSpPr>
        <p:spPr/>
        <p:txBody>
          <a:bodyPr/>
          <a:lstStyle/>
          <a:p>
            <a:fld id="{7ACCF73B-9E9D-47DF-A257-5DE773CCC693}" type="slidenum">
              <a:rPr lang="en-US" smtClean="0"/>
              <a:t>58</a:t>
            </a:fld>
            <a:endParaRPr lang="en-US"/>
          </a:p>
        </p:txBody>
      </p:sp>
      <p:pic>
        <p:nvPicPr>
          <p:cNvPr id="7" name="Picture 6">
            <a:extLst>
              <a:ext uri="{FF2B5EF4-FFF2-40B4-BE49-F238E27FC236}">
                <a16:creationId xmlns:a16="http://schemas.microsoft.com/office/drawing/2014/main" id="{1653E073-F344-56A7-B3DD-05DFCDDF75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4088" y="1690688"/>
            <a:ext cx="11453730" cy="4658939"/>
          </a:xfrm>
          <a:prstGeom prst="rect">
            <a:avLst/>
          </a:prstGeom>
          <a:ln>
            <a:solidFill>
              <a:schemeClr val="tx1"/>
            </a:solidFill>
          </a:ln>
        </p:spPr>
      </p:pic>
    </p:spTree>
    <p:extLst>
      <p:ext uri="{BB962C8B-B14F-4D97-AF65-F5344CB8AC3E}">
        <p14:creationId xmlns:p14="http://schemas.microsoft.com/office/powerpoint/2010/main" val="15040678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Quizzical burrowing owl looking forward">
            <a:extLst>
              <a:ext uri="{FF2B5EF4-FFF2-40B4-BE49-F238E27FC236}">
                <a16:creationId xmlns:a16="http://schemas.microsoft.com/office/drawing/2014/main" id="{C09083A2-C5FF-E925-2C96-E1556EE7D544}"/>
              </a:ext>
            </a:extLst>
          </p:cNvPr>
          <p:cNvPicPr>
            <a:picLocks noGrp="1" noChangeAspect="1"/>
          </p:cNvPicPr>
          <p:nvPr>
            <p:ph type="pic" sz="quarter" idx="10"/>
          </p:nvPr>
        </p:nvPicPr>
        <p:blipFill>
          <a:blip r:embed="rId3" cstate="email">
            <a:grayscl/>
            <a:extLst>
              <a:ext uri="{28A0092B-C50C-407E-A947-70E740481C1C}">
                <a14:useLocalDpi xmlns:a14="http://schemas.microsoft.com/office/drawing/2010/main"/>
              </a:ext>
            </a:extLst>
          </a:blip>
          <a:srcRect/>
          <a:stretch>
            <a:fillRect/>
          </a:stretch>
        </p:blipFill>
        <p:spPr/>
      </p:pic>
      <p:sp>
        <p:nvSpPr>
          <p:cNvPr id="9" name="TextBox 8">
            <a:extLst>
              <a:ext uri="{FF2B5EF4-FFF2-40B4-BE49-F238E27FC236}">
                <a16:creationId xmlns:a16="http://schemas.microsoft.com/office/drawing/2014/main" id="{2F47BFA2-EE63-518E-40DF-017C835CD09F}"/>
              </a:ext>
            </a:extLst>
          </p:cNvPr>
          <p:cNvSpPr txBox="1"/>
          <p:nvPr/>
        </p:nvSpPr>
        <p:spPr>
          <a:xfrm>
            <a:off x="6637130" y="2508761"/>
            <a:ext cx="6228080" cy="1338828"/>
          </a:xfrm>
          <a:prstGeom prst="rect">
            <a:avLst/>
          </a:prstGeom>
          <a:noFill/>
        </p:spPr>
        <p:txBody>
          <a:bodyPr wrap="square">
            <a:spAutoFit/>
          </a:bodyPr>
          <a:lstStyle/>
          <a:p>
            <a:pPr>
              <a:lnSpc>
                <a:spcPct val="90000"/>
              </a:lnSpc>
            </a:pPr>
            <a:r>
              <a:rPr kumimoji="1" lang="en-US" altLang="ko-Kore-KR" sz="9000" dirty="0">
                <a:solidFill>
                  <a:schemeClr val="bg1"/>
                </a:solidFill>
                <a:latin typeface="+mj-lt"/>
              </a:rPr>
              <a:t>Questions?</a:t>
            </a:r>
            <a:endParaRPr lang="en-US" altLang="ko-KR" sz="9000" dirty="0">
              <a:solidFill>
                <a:schemeClr val="bg1"/>
              </a:solidFill>
              <a:latin typeface="+mj-lt"/>
              <a:ea typeface="Calibri" panose="020F0502020204030204" pitchFamily="34" charset="0"/>
            </a:endParaRPr>
          </a:p>
        </p:txBody>
      </p:sp>
      <p:sp>
        <p:nvSpPr>
          <p:cNvPr id="2" name="Slide Number Placeholder 5">
            <a:extLst>
              <a:ext uri="{FF2B5EF4-FFF2-40B4-BE49-F238E27FC236}">
                <a16:creationId xmlns:a16="http://schemas.microsoft.com/office/drawing/2014/main" id="{90991455-ACF1-8E94-D754-E6DCDBDF64D6}"/>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59</a:t>
            </a:fld>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5989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p:cNvSpPr/>
          <p:nvPr/>
        </p:nvSpPr>
        <p:spPr>
          <a:xfrm>
            <a:off x="4876800" y="444981"/>
            <a:ext cx="7315200" cy="59680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5525B153-E223-406D-8638-1F952ED0BC76}"/>
              </a:ext>
            </a:extLst>
          </p:cNvPr>
          <p:cNvSpPr txBox="1"/>
          <p:nvPr/>
        </p:nvSpPr>
        <p:spPr>
          <a:xfrm>
            <a:off x="6112933" y="1709627"/>
            <a:ext cx="4842933" cy="3108543"/>
          </a:xfrm>
          <a:prstGeom prst="rect">
            <a:avLst/>
          </a:prstGeom>
          <a:noFill/>
        </p:spPr>
        <p:txBody>
          <a:bodyPr wrap="square" rtlCol="0">
            <a:spAutoFit/>
          </a:bodyPr>
          <a:lstStyle/>
          <a:p>
            <a:r>
              <a:rPr lang="en-US" altLang="ko-KR" sz="2800" dirty="0">
                <a:solidFill>
                  <a:schemeClr val="bg1"/>
                </a:solidFill>
              </a:rPr>
              <a:t>For students who disclose their disability prior to arrival and require TABE testing accommodations, this data must be entered prior to the administration of the first TABE test. </a:t>
            </a:r>
          </a:p>
        </p:txBody>
      </p:sp>
      <p:pic>
        <p:nvPicPr>
          <p:cNvPr id="4" name="Picture Placeholder 3" descr="A person in a suit and glasses looking at a piece of paper&#10;&#10;Description automatically generated">
            <a:extLst>
              <a:ext uri="{FF2B5EF4-FFF2-40B4-BE49-F238E27FC236}">
                <a16:creationId xmlns:a16="http://schemas.microsoft.com/office/drawing/2014/main" id="{6577239F-6F87-8035-4B3D-85C60BA4AA44}"/>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2" name="Slide Number Placeholder 16">
            <a:extLst>
              <a:ext uri="{FF2B5EF4-FFF2-40B4-BE49-F238E27FC236}">
                <a16:creationId xmlns:a16="http://schemas.microsoft.com/office/drawing/2014/main" id="{2BFC3752-0516-F3F8-F481-D2B061F55D9E}"/>
              </a:ext>
            </a:extLst>
          </p:cNvPr>
          <p:cNvSpPr>
            <a:spLocks noGrp="1"/>
          </p:cNvSpPr>
          <p:nvPr>
            <p:ph type="sldNum" sz="quarter" idx="12"/>
          </p:nvPr>
        </p:nvSpPr>
        <p:spPr>
          <a:xfrm>
            <a:off x="8610600" y="6356350"/>
            <a:ext cx="2743200" cy="365125"/>
          </a:xfrm>
        </p:spPr>
        <p:txBody>
          <a:bodyPr/>
          <a:lstStyle/>
          <a:p>
            <a:fld id="{7ACCF73B-9E9D-47DF-A257-5DE773CCC693}" type="slidenum">
              <a:rPr lang="en-US" smtClean="0"/>
              <a:t>6</a:t>
            </a:fld>
            <a:endParaRPr lang="en-US" dirty="0"/>
          </a:p>
        </p:txBody>
      </p:sp>
      <p:sp>
        <p:nvSpPr>
          <p:cNvPr id="3" name="TextBox 2">
            <a:extLst>
              <a:ext uri="{FF2B5EF4-FFF2-40B4-BE49-F238E27FC236}">
                <a16:creationId xmlns:a16="http://schemas.microsoft.com/office/drawing/2014/main" id="{245870DA-E338-0D89-512A-A42C2AF8FF55}"/>
              </a:ext>
            </a:extLst>
          </p:cNvPr>
          <p:cNvSpPr txBox="1"/>
          <p:nvPr/>
        </p:nvSpPr>
        <p:spPr>
          <a:xfrm>
            <a:off x="5105400" y="5452488"/>
            <a:ext cx="6857999" cy="830997"/>
          </a:xfrm>
          <a:prstGeom prst="rect">
            <a:avLst/>
          </a:prstGeom>
          <a:noFill/>
        </p:spPr>
        <p:txBody>
          <a:bodyPr wrap="square" rtlCol="0">
            <a:spAutoFit/>
          </a:bodyPr>
          <a:lstStyle/>
          <a:p>
            <a:pPr algn="ctr"/>
            <a:r>
              <a:rPr lang="pt-BR" altLang="ko-KR" sz="4800" dirty="0">
                <a:solidFill>
                  <a:schemeClr val="bg1"/>
                </a:solidFill>
              </a:rPr>
              <a:t>PRH-2: 2.4, R3(b)</a:t>
            </a:r>
          </a:p>
        </p:txBody>
      </p:sp>
    </p:spTree>
    <p:extLst>
      <p:ext uri="{BB962C8B-B14F-4D97-AF65-F5344CB8AC3E}">
        <p14:creationId xmlns:p14="http://schemas.microsoft.com/office/powerpoint/2010/main" val="3294576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직사각형 14"/>
          <p:cNvSpPr/>
          <p:nvPr/>
        </p:nvSpPr>
        <p:spPr>
          <a:xfrm>
            <a:off x="6039700" y="0"/>
            <a:ext cx="6152300" cy="6858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10" name="직사각형 9"/>
          <p:cNvSpPr/>
          <p:nvPr/>
        </p:nvSpPr>
        <p:spPr>
          <a:xfrm>
            <a:off x="0" y="0"/>
            <a:ext cx="3165231" cy="30948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 name="직사각형 6"/>
          <p:cNvSpPr/>
          <p:nvPr/>
        </p:nvSpPr>
        <p:spPr>
          <a:xfrm>
            <a:off x="445483" y="572339"/>
            <a:ext cx="2274263" cy="1950214"/>
          </a:xfrm>
          <a:prstGeom prst="rect">
            <a:avLst/>
          </a:prstGeom>
        </p:spPr>
        <p:txBody>
          <a:bodyPr wrap="square">
            <a:spAutoFit/>
          </a:bodyPr>
          <a:lstStyle/>
          <a:p>
            <a:pPr algn="ctr">
              <a:lnSpc>
                <a:spcPct val="109000"/>
              </a:lnSpc>
              <a:spcBef>
                <a:spcPts val="600"/>
              </a:spcBef>
            </a:pPr>
            <a:r>
              <a:rPr lang="pt-BR" altLang="ko-KR" sz="3600" dirty="0">
                <a:solidFill>
                  <a:schemeClr val="bg1"/>
                </a:solidFill>
                <a:latin typeface="+mj-lt"/>
              </a:rPr>
              <a:t>Review of Key Points</a:t>
            </a:r>
          </a:p>
          <a:p>
            <a:pPr algn="ctr">
              <a:lnSpc>
                <a:spcPct val="109000"/>
              </a:lnSpc>
              <a:spcBef>
                <a:spcPts val="600"/>
              </a:spcBef>
            </a:pPr>
            <a:r>
              <a:rPr lang="pt-BR" altLang="ko-KR" sz="3600" dirty="0">
                <a:solidFill>
                  <a:schemeClr val="bg1"/>
                </a:solidFill>
                <a:latin typeface="+mj-lt"/>
              </a:rPr>
              <a:t>R3(b)</a:t>
            </a:r>
            <a:endParaRPr lang="ko-KR" altLang="en-US" sz="3600" dirty="0">
              <a:solidFill>
                <a:schemeClr val="bg1"/>
              </a:solidFill>
              <a:latin typeface="Montserrat" panose="00000500000000000000" pitchFamily="2" charset="0"/>
            </a:endParaRPr>
          </a:p>
        </p:txBody>
      </p:sp>
      <p:sp>
        <p:nvSpPr>
          <p:cNvPr id="9" name="직사각형 8"/>
          <p:cNvSpPr/>
          <p:nvPr/>
        </p:nvSpPr>
        <p:spPr>
          <a:xfrm>
            <a:off x="781437" y="3997948"/>
            <a:ext cx="4767588" cy="1948419"/>
          </a:xfrm>
          <a:prstGeom prst="rect">
            <a:avLst/>
          </a:prstGeom>
        </p:spPr>
        <p:txBody>
          <a:bodyPr wrap="square">
            <a:spAutoFit/>
          </a:bodyPr>
          <a:lstStyle/>
          <a:p>
            <a:pPr>
              <a:lnSpc>
                <a:spcPct val="109000"/>
              </a:lnSpc>
              <a:spcBef>
                <a:spcPts val="600"/>
              </a:spcBef>
            </a:pPr>
            <a:r>
              <a:rPr lang="en-US" altLang="ko-KR" sz="2800" dirty="0"/>
              <a:t>If disability status was disclosed </a:t>
            </a:r>
            <a:r>
              <a:rPr lang="en-US" altLang="ko-KR" sz="2800" b="1" u="sng" dirty="0">
                <a:solidFill>
                  <a:schemeClr val="accent6"/>
                </a:solidFill>
              </a:rPr>
              <a:t>PRIOR</a:t>
            </a:r>
            <a:r>
              <a:rPr lang="en-US" altLang="ko-KR" sz="2800" dirty="0"/>
              <a:t> to arrival and TABE testing accommodations are needed…</a:t>
            </a:r>
            <a:endParaRPr lang="ko-KR" altLang="en-US" sz="2800" dirty="0"/>
          </a:p>
        </p:txBody>
      </p:sp>
      <p:sp>
        <p:nvSpPr>
          <p:cNvPr id="5" name="직사각형 8">
            <a:extLst>
              <a:ext uri="{FF2B5EF4-FFF2-40B4-BE49-F238E27FC236}">
                <a16:creationId xmlns:a16="http://schemas.microsoft.com/office/drawing/2014/main" id="{1E7BE666-FA69-42E9-3A51-2FBF40B88451}"/>
              </a:ext>
            </a:extLst>
          </p:cNvPr>
          <p:cNvSpPr/>
          <p:nvPr/>
        </p:nvSpPr>
        <p:spPr>
          <a:xfrm>
            <a:off x="6732056" y="4232788"/>
            <a:ext cx="4767588" cy="1478738"/>
          </a:xfrm>
          <a:prstGeom prst="rect">
            <a:avLst/>
          </a:prstGeom>
        </p:spPr>
        <p:txBody>
          <a:bodyPr wrap="square">
            <a:spAutoFit/>
          </a:bodyPr>
          <a:lstStyle/>
          <a:p>
            <a:pPr>
              <a:lnSpc>
                <a:spcPct val="109000"/>
              </a:lnSpc>
              <a:spcBef>
                <a:spcPts val="600"/>
              </a:spcBef>
            </a:pPr>
            <a:r>
              <a:rPr lang="en-US" altLang="ko-KR" sz="2800" dirty="0">
                <a:solidFill>
                  <a:schemeClr val="bg1"/>
                </a:solidFill>
              </a:rPr>
              <a:t>…this data must be entered </a:t>
            </a:r>
            <a:r>
              <a:rPr lang="en-US" altLang="ko-KR" sz="2800" b="1" u="sng" dirty="0">
                <a:solidFill>
                  <a:schemeClr val="bg1"/>
                </a:solidFill>
              </a:rPr>
              <a:t>prior to the administration of the first TABE test</a:t>
            </a:r>
            <a:r>
              <a:rPr lang="en-US" altLang="ko-KR" sz="2800" dirty="0">
                <a:solidFill>
                  <a:schemeClr val="bg1"/>
                </a:solidFill>
              </a:rPr>
              <a:t>. </a:t>
            </a:r>
          </a:p>
        </p:txBody>
      </p:sp>
      <p:pic>
        <p:nvPicPr>
          <p:cNvPr id="6" name="Picture Placeholder 5" descr="A person in a suit and glasses looking at a piece of paper&#10;&#10;Description automatically generated">
            <a:extLst>
              <a:ext uri="{FF2B5EF4-FFF2-40B4-BE49-F238E27FC236}">
                <a16:creationId xmlns:a16="http://schemas.microsoft.com/office/drawing/2014/main" id="{95ACC019-8CED-B392-13CF-6EA3841CE894}"/>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2" name="Slide Number Placeholder 16">
            <a:extLst>
              <a:ext uri="{FF2B5EF4-FFF2-40B4-BE49-F238E27FC236}">
                <a16:creationId xmlns:a16="http://schemas.microsoft.com/office/drawing/2014/main" id="{1BFE8AE9-EB38-57EA-67BA-D3C3E764AED9}"/>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CCF73B-9E9D-47DF-A257-5DE773CCC693}" type="slidenum">
              <a:rPr lang="en-US" sz="1200" smtClean="0"/>
              <a:pPr algn="r"/>
              <a:t>7</a:t>
            </a:fld>
            <a:endParaRPr lang="en-US" sz="1200" dirty="0"/>
          </a:p>
        </p:txBody>
      </p:sp>
    </p:spTree>
    <p:extLst>
      <p:ext uri="{BB962C8B-B14F-4D97-AF65-F5344CB8AC3E}">
        <p14:creationId xmlns:p14="http://schemas.microsoft.com/office/powerpoint/2010/main" val="3408229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p:cNvSpPr/>
          <p:nvPr/>
        </p:nvSpPr>
        <p:spPr>
          <a:xfrm>
            <a:off x="4876800" y="444981"/>
            <a:ext cx="7315200" cy="59680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5525B153-E223-406D-8638-1F952ED0BC76}"/>
              </a:ext>
            </a:extLst>
          </p:cNvPr>
          <p:cNvSpPr txBox="1"/>
          <p:nvPr/>
        </p:nvSpPr>
        <p:spPr>
          <a:xfrm>
            <a:off x="5566833" y="1437946"/>
            <a:ext cx="5935133" cy="3539430"/>
          </a:xfrm>
          <a:prstGeom prst="rect">
            <a:avLst/>
          </a:prstGeom>
          <a:noFill/>
        </p:spPr>
        <p:txBody>
          <a:bodyPr wrap="square" rtlCol="0">
            <a:spAutoFit/>
          </a:bodyPr>
          <a:lstStyle/>
          <a:p>
            <a:r>
              <a:rPr lang="en-US" altLang="ko-KR" sz="2800" dirty="0">
                <a:solidFill>
                  <a:schemeClr val="bg1"/>
                </a:solidFill>
              </a:rPr>
              <a:t>If a student discloses a disability and requests testing accommodations after the administration of the first TABE test, the accommodation plan must be entered into CIS as soon as possible after disclosure of disability (see R3.a) and must be entered prior to the next TABE test administration. </a:t>
            </a:r>
          </a:p>
        </p:txBody>
      </p:sp>
      <p:pic>
        <p:nvPicPr>
          <p:cNvPr id="5" name="Picture Placeholder 11" descr="A row of computer monitors&#10;&#10;Description automatically generated">
            <a:extLst>
              <a:ext uri="{FF2B5EF4-FFF2-40B4-BE49-F238E27FC236}">
                <a16:creationId xmlns:a16="http://schemas.microsoft.com/office/drawing/2014/main" id="{979F008A-D080-1CC0-6146-588857B5F3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7727" y="990012"/>
            <a:ext cx="4201009" cy="4877972"/>
          </a:xfrm>
          <a:prstGeom prst="rect">
            <a:avLst/>
          </a:prstGeom>
        </p:spPr>
      </p:pic>
      <p:sp>
        <p:nvSpPr>
          <p:cNvPr id="2" name="Slide Number Placeholder 16">
            <a:extLst>
              <a:ext uri="{FF2B5EF4-FFF2-40B4-BE49-F238E27FC236}">
                <a16:creationId xmlns:a16="http://schemas.microsoft.com/office/drawing/2014/main" id="{733044F9-B4CB-A30F-5C48-67C191AAF318}"/>
              </a:ext>
            </a:extLst>
          </p:cNvPr>
          <p:cNvSpPr>
            <a:spLocks noGrp="1"/>
          </p:cNvSpPr>
          <p:nvPr>
            <p:ph type="sldNum" sz="quarter" idx="12"/>
          </p:nvPr>
        </p:nvSpPr>
        <p:spPr>
          <a:xfrm>
            <a:off x="8610600" y="6356350"/>
            <a:ext cx="2743200" cy="365125"/>
          </a:xfrm>
        </p:spPr>
        <p:txBody>
          <a:bodyPr/>
          <a:lstStyle/>
          <a:p>
            <a:fld id="{7ACCF73B-9E9D-47DF-A257-5DE773CCC693}" type="slidenum">
              <a:rPr lang="en-US" smtClean="0"/>
              <a:t>8</a:t>
            </a:fld>
            <a:endParaRPr lang="en-US" dirty="0"/>
          </a:p>
        </p:txBody>
      </p:sp>
      <p:sp>
        <p:nvSpPr>
          <p:cNvPr id="3" name="TextBox 2">
            <a:extLst>
              <a:ext uri="{FF2B5EF4-FFF2-40B4-BE49-F238E27FC236}">
                <a16:creationId xmlns:a16="http://schemas.microsoft.com/office/drawing/2014/main" id="{5C566BFD-17C6-4A28-89E2-F0F291C5BFDB}"/>
              </a:ext>
            </a:extLst>
          </p:cNvPr>
          <p:cNvSpPr txBox="1"/>
          <p:nvPr/>
        </p:nvSpPr>
        <p:spPr>
          <a:xfrm>
            <a:off x="5105400" y="5452488"/>
            <a:ext cx="6857999" cy="830997"/>
          </a:xfrm>
          <a:prstGeom prst="rect">
            <a:avLst/>
          </a:prstGeom>
          <a:noFill/>
        </p:spPr>
        <p:txBody>
          <a:bodyPr wrap="square" rtlCol="0">
            <a:spAutoFit/>
          </a:bodyPr>
          <a:lstStyle/>
          <a:p>
            <a:pPr algn="ctr"/>
            <a:r>
              <a:rPr lang="pt-BR" altLang="ko-KR" sz="4800" dirty="0">
                <a:solidFill>
                  <a:schemeClr val="bg1"/>
                </a:solidFill>
              </a:rPr>
              <a:t>PRH-2: 2.4, R3(b)</a:t>
            </a:r>
          </a:p>
        </p:txBody>
      </p:sp>
    </p:spTree>
    <p:extLst>
      <p:ext uri="{BB962C8B-B14F-4D97-AF65-F5344CB8AC3E}">
        <p14:creationId xmlns:p14="http://schemas.microsoft.com/office/powerpoint/2010/main" val="1370610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직사각형 14"/>
          <p:cNvSpPr/>
          <p:nvPr/>
        </p:nvSpPr>
        <p:spPr>
          <a:xfrm>
            <a:off x="6051912" y="3028950"/>
            <a:ext cx="6152300" cy="381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a:p>
        </p:txBody>
      </p:sp>
      <p:sp>
        <p:nvSpPr>
          <p:cNvPr id="10" name="직사각형 9"/>
          <p:cNvSpPr/>
          <p:nvPr/>
        </p:nvSpPr>
        <p:spPr>
          <a:xfrm>
            <a:off x="0" y="0"/>
            <a:ext cx="3165231" cy="30948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 name="직사각형 6"/>
          <p:cNvSpPr/>
          <p:nvPr/>
        </p:nvSpPr>
        <p:spPr>
          <a:xfrm>
            <a:off x="445483" y="572339"/>
            <a:ext cx="2274263" cy="1950214"/>
          </a:xfrm>
          <a:prstGeom prst="rect">
            <a:avLst/>
          </a:prstGeom>
        </p:spPr>
        <p:txBody>
          <a:bodyPr wrap="square">
            <a:spAutoFit/>
          </a:bodyPr>
          <a:lstStyle/>
          <a:p>
            <a:pPr algn="ctr">
              <a:lnSpc>
                <a:spcPct val="109000"/>
              </a:lnSpc>
              <a:spcBef>
                <a:spcPts val="600"/>
              </a:spcBef>
            </a:pPr>
            <a:r>
              <a:rPr lang="pt-BR" altLang="ko-KR" sz="3600" dirty="0">
                <a:solidFill>
                  <a:schemeClr val="bg1"/>
                </a:solidFill>
                <a:latin typeface="+mj-lt"/>
              </a:rPr>
              <a:t>Review of Key Points</a:t>
            </a:r>
          </a:p>
          <a:p>
            <a:pPr algn="ctr">
              <a:lnSpc>
                <a:spcPct val="109000"/>
              </a:lnSpc>
              <a:spcBef>
                <a:spcPts val="600"/>
              </a:spcBef>
            </a:pPr>
            <a:r>
              <a:rPr lang="pt-BR" altLang="ko-KR" sz="3600" dirty="0">
                <a:solidFill>
                  <a:schemeClr val="bg1"/>
                </a:solidFill>
                <a:latin typeface="+mj-lt"/>
              </a:rPr>
              <a:t>R3(b) </a:t>
            </a:r>
            <a:r>
              <a:rPr lang="pt-BR" altLang="ko-KR" b="1" dirty="0">
                <a:solidFill>
                  <a:schemeClr val="bg1"/>
                </a:solidFill>
                <a:latin typeface="+mj-lt"/>
              </a:rPr>
              <a:t>(cont.)</a:t>
            </a:r>
            <a:endParaRPr lang="ko-KR" altLang="en-US" b="1" dirty="0">
              <a:solidFill>
                <a:schemeClr val="bg1"/>
              </a:solidFill>
              <a:latin typeface="+mj-lt"/>
            </a:endParaRPr>
          </a:p>
        </p:txBody>
      </p:sp>
      <p:pic>
        <p:nvPicPr>
          <p:cNvPr id="12" name="Picture Placeholder 11" descr="A row of computer monitors&#10;&#10;Description automatically generated">
            <a:extLst>
              <a:ext uri="{FF2B5EF4-FFF2-40B4-BE49-F238E27FC236}">
                <a16:creationId xmlns:a16="http://schemas.microsoft.com/office/drawing/2014/main" id="{F5B3CDD9-C4F2-E1BB-175C-4CF36A746675}"/>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3165229" y="0"/>
            <a:ext cx="9026769" cy="3094892"/>
          </a:xfrm>
        </p:spPr>
      </p:pic>
      <p:sp>
        <p:nvSpPr>
          <p:cNvPr id="4" name="직사각형 8">
            <a:extLst>
              <a:ext uri="{FF2B5EF4-FFF2-40B4-BE49-F238E27FC236}">
                <a16:creationId xmlns:a16="http://schemas.microsoft.com/office/drawing/2014/main" id="{FD9907C2-96FB-A0C6-F148-F34609264517}"/>
              </a:ext>
            </a:extLst>
          </p:cNvPr>
          <p:cNvSpPr/>
          <p:nvPr/>
        </p:nvSpPr>
        <p:spPr>
          <a:xfrm>
            <a:off x="781437" y="4350208"/>
            <a:ext cx="4767588" cy="1478738"/>
          </a:xfrm>
          <a:prstGeom prst="rect">
            <a:avLst/>
          </a:prstGeom>
        </p:spPr>
        <p:txBody>
          <a:bodyPr wrap="square">
            <a:spAutoFit/>
          </a:bodyPr>
          <a:lstStyle/>
          <a:p>
            <a:pPr>
              <a:lnSpc>
                <a:spcPct val="109000"/>
              </a:lnSpc>
              <a:spcBef>
                <a:spcPts val="600"/>
              </a:spcBef>
            </a:pPr>
            <a:r>
              <a:rPr lang="en-US" altLang="ko-KR" sz="2800" dirty="0"/>
              <a:t>If disability status was disclosed </a:t>
            </a:r>
            <a:r>
              <a:rPr lang="en-US" altLang="ko-KR" sz="2800" b="1" u="sng" dirty="0">
                <a:solidFill>
                  <a:schemeClr val="accent6"/>
                </a:solidFill>
              </a:rPr>
              <a:t>after</a:t>
            </a:r>
            <a:r>
              <a:rPr lang="en-US" altLang="ko-KR" sz="2800" dirty="0">
                <a:solidFill>
                  <a:schemeClr val="accent6"/>
                </a:solidFill>
              </a:rPr>
              <a:t> </a:t>
            </a:r>
            <a:r>
              <a:rPr lang="en-US" altLang="ko-KR" sz="2800" dirty="0"/>
              <a:t>the administration of the first TABE test…</a:t>
            </a:r>
            <a:endParaRPr lang="ko-KR" altLang="en-US" sz="2800" dirty="0"/>
          </a:p>
        </p:txBody>
      </p:sp>
      <p:sp>
        <p:nvSpPr>
          <p:cNvPr id="6" name="직사각형 8">
            <a:extLst>
              <a:ext uri="{FF2B5EF4-FFF2-40B4-BE49-F238E27FC236}">
                <a16:creationId xmlns:a16="http://schemas.microsoft.com/office/drawing/2014/main" id="{C54AD4B9-BF67-BC58-8B5C-789C1AC16DAC}"/>
              </a:ext>
            </a:extLst>
          </p:cNvPr>
          <p:cNvSpPr/>
          <p:nvPr/>
        </p:nvSpPr>
        <p:spPr>
          <a:xfrm>
            <a:off x="6732056" y="4115368"/>
            <a:ext cx="4767588" cy="1948419"/>
          </a:xfrm>
          <a:prstGeom prst="rect">
            <a:avLst/>
          </a:prstGeom>
        </p:spPr>
        <p:txBody>
          <a:bodyPr wrap="square">
            <a:spAutoFit/>
          </a:bodyPr>
          <a:lstStyle/>
          <a:p>
            <a:pPr>
              <a:lnSpc>
                <a:spcPct val="109000"/>
              </a:lnSpc>
              <a:spcBef>
                <a:spcPts val="600"/>
              </a:spcBef>
            </a:pPr>
            <a:r>
              <a:rPr lang="en-US" altLang="ko-KR" sz="2800" dirty="0">
                <a:solidFill>
                  <a:schemeClr val="bg1"/>
                </a:solidFill>
              </a:rPr>
              <a:t>…this data must be entered as soon as possible and </a:t>
            </a:r>
            <a:r>
              <a:rPr lang="en-US" altLang="ko-KR" sz="2800" b="1" u="sng" dirty="0">
                <a:solidFill>
                  <a:schemeClr val="bg1"/>
                </a:solidFill>
              </a:rPr>
              <a:t>prior to </a:t>
            </a:r>
            <a:r>
              <a:rPr lang="en-US" altLang="ko-KR" sz="2800" b="1" dirty="0">
                <a:solidFill>
                  <a:schemeClr val="bg1"/>
                </a:solidFill>
              </a:rPr>
              <a:t>the administration of the </a:t>
            </a:r>
            <a:r>
              <a:rPr lang="en-US" altLang="ko-KR" sz="2800" b="1" u="sng" dirty="0">
                <a:solidFill>
                  <a:schemeClr val="bg1"/>
                </a:solidFill>
              </a:rPr>
              <a:t>next</a:t>
            </a:r>
            <a:r>
              <a:rPr lang="en-US" altLang="ko-KR" sz="2800" b="1" dirty="0">
                <a:solidFill>
                  <a:schemeClr val="bg1"/>
                </a:solidFill>
              </a:rPr>
              <a:t> TABE test</a:t>
            </a:r>
            <a:r>
              <a:rPr lang="en-US" altLang="ko-KR" sz="2800" dirty="0">
                <a:solidFill>
                  <a:schemeClr val="bg1"/>
                </a:solidFill>
              </a:rPr>
              <a:t>. </a:t>
            </a:r>
          </a:p>
        </p:txBody>
      </p:sp>
      <p:sp>
        <p:nvSpPr>
          <p:cNvPr id="2" name="Slide Number Placeholder 16">
            <a:extLst>
              <a:ext uri="{FF2B5EF4-FFF2-40B4-BE49-F238E27FC236}">
                <a16:creationId xmlns:a16="http://schemas.microsoft.com/office/drawing/2014/main" id="{D1321FEF-B2C8-0244-8345-9F99F21D5C31}"/>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CCF73B-9E9D-47DF-A257-5DE773CCC693}" type="slidenum">
              <a:rPr lang="en-US" sz="1200" smtClean="0"/>
              <a:pPr algn="r"/>
              <a:t>9</a:t>
            </a:fld>
            <a:endParaRPr lang="en-US" sz="1200" dirty="0"/>
          </a:p>
        </p:txBody>
      </p:sp>
    </p:spTree>
    <p:extLst>
      <p:ext uri="{BB962C8B-B14F-4D97-AF65-F5344CB8AC3E}">
        <p14:creationId xmlns:p14="http://schemas.microsoft.com/office/powerpoint/2010/main" val="3840036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XRUYQT3274NZ-880339284-208</_dlc_DocId>
    <_dlc_DocIdUrl xmlns="b22f8f74-215c-4154-9939-bd29e4e8980e">
      <Url>https://supportservices.jobcorps.gov/disability/_layouts/15/DocIdRedir.aspx?ID=XRUYQT3274NZ-880339284-208</Url>
      <Description>XRUYQT3274NZ-880339284-208</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7674C08-ADA3-4099-90A0-FCCAD410D93C}">
  <ds:schemaRefs>
    <ds:schemaRef ds:uri="http://schemas.microsoft.com/sharepoint/v3/contenttype/forms"/>
  </ds:schemaRefs>
</ds:datastoreItem>
</file>

<file path=customXml/itemProps2.xml><?xml version="1.0" encoding="utf-8"?>
<ds:datastoreItem xmlns:ds="http://schemas.openxmlformats.org/officeDocument/2006/customXml" ds:itemID="{5A5EC88C-B2A0-4BC5-B9CE-2D1641A38BB9}"/>
</file>

<file path=customXml/itemProps3.xml><?xml version="1.0" encoding="utf-8"?>
<ds:datastoreItem xmlns:ds="http://schemas.openxmlformats.org/officeDocument/2006/customXml" ds:itemID="{2D653D5D-DDB0-487A-9D2B-1CDAF923A360}">
  <ds:schemaRefs>
    <ds:schemaRef ds:uri="http://purl.org/dc/terms/"/>
    <ds:schemaRef ds:uri="http://purl.org/dc/elements/1.1/"/>
    <ds:schemaRef ds:uri="http://schemas.microsoft.com/office/2006/documentManagement/types"/>
    <ds:schemaRef ds:uri="http://schemas.microsoft.com/office/2006/metadata/properties"/>
    <ds:schemaRef ds:uri="http://www.w3.org/XML/1998/namespace"/>
    <ds:schemaRef ds:uri="1f6b80f2-c20c-4272-b239-f55f7a1281f0"/>
    <ds:schemaRef ds:uri="http://purl.org/dc/dcmitype/"/>
    <ds:schemaRef ds:uri="http://schemas.microsoft.com/office/infopath/2007/PartnerControls"/>
    <ds:schemaRef ds:uri="http://schemas.openxmlformats.org/package/2006/metadata/core-properties"/>
    <ds:schemaRef ds:uri="721a4254-37aa-4b5c-aa84-ee537e0c3488"/>
  </ds:schemaRefs>
</ds:datastoreItem>
</file>

<file path=customXml/itemProps4.xml><?xml version="1.0" encoding="utf-8"?>
<ds:datastoreItem xmlns:ds="http://schemas.openxmlformats.org/officeDocument/2006/customXml" ds:itemID="{1C54AF01-6D25-4244-9F61-6554CA84C58D}"/>
</file>

<file path=docProps/app.xml><?xml version="1.0" encoding="utf-8"?>
<Properties xmlns="http://schemas.openxmlformats.org/officeDocument/2006/extended-properties" xmlns:vt="http://schemas.openxmlformats.org/officeDocument/2006/docPropsVTypes">
  <TotalTime>0</TotalTime>
  <Words>7928</Words>
  <Application>Microsoft Office PowerPoint</Application>
  <PresentationFormat>Widescreen</PresentationFormat>
  <Paragraphs>671</Paragraphs>
  <Slides>59</Slides>
  <Notes>58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Arial</vt:lpstr>
      <vt:lpstr>Arial Black</vt:lpstr>
      <vt:lpstr>Arial,Sans-Serif</vt:lpstr>
      <vt:lpstr>Calibri</vt:lpstr>
      <vt:lpstr>Calibri Light</vt:lpstr>
      <vt:lpstr>Montserrat</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of APs in the Disability Data Report versus the Accommodation Plan Report</vt:lpstr>
      <vt:lpstr>PowerPoint Presentation</vt:lpstr>
      <vt:lpstr>Are all students with a disability and their corresponding conditions entered into Disability Data?</vt:lpstr>
      <vt:lpstr>PowerPoint Presentation</vt:lpstr>
      <vt:lpstr>PowerPoint Presentation</vt:lpstr>
      <vt:lpstr>Data Collection Category/ Specific Disability Key Guide</vt:lpstr>
      <vt:lpstr>PowerPoint Presentation</vt:lpstr>
      <vt:lpstr>PowerPoint Presentation</vt:lpstr>
      <vt:lpstr>PowerPoint Presentation</vt:lpstr>
      <vt:lpstr>PowerPoint Presentation</vt:lpstr>
      <vt:lpstr>How do you ensure that accommodation plans do not contain confidential information?</vt:lpstr>
      <vt:lpstr>PowerPoint Presentation</vt:lpstr>
      <vt:lpstr>PowerPoint Presentation</vt:lpstr>
      <vt:lpstr>DA Listed as “Other”</vt:lpstr>
      <vt:lpstr>PowerPoint Presentation</vt:lpstr>
      <vt:lpstr>Only DA for Testing</vt:lpstr>
      <vt:lpstr>Only Testing DA</vt:lpstr>
      <vt:lpstr>PowerPoint Presentation</vt:lpstr>
      <vt:lpstr>PowerPoint Presentation</vt:lpstr>
      <vt:lpstr>Behavioral Supports</vt:lpstr>
      <vt:lpstr>PowerPoint Presentation</vt:lpstr>
      <vt:lpstr>PowerPoint Presentation</vt:lpstr>
      <vt:lpstr>Sample Disability Accommodation  CIS Notes Tab Entries</vt:lpstr>
      <vt:lpstr>What Do You Think?  AP Notes Review</vt:lpstr>
      <vt:lpstr>What Do You Think?  AP Notes Review</vt:lpstr>
      <vt:lpstr>Updating Vague/Incomplete Notes</vt:lpstr>
      <vt:lpstr>PowerPoint Presentation</vt:lpstr>
      <vt:lpstr>Documentation to Support DA</vt:lpstr>
      <vt:lpstr>Center Denying DA</vt:lpstr>
      <vt:lpstr>Specific Staff Refusing to Provide DA</vt:lpstr>
      <vt:lpstr>DA in the Notes Tab</vt:lpstr>
      <vt:lpstr>DA in the Notes Tab</vt:lpstr>
      <vt:lpstr>Inactivating DA</vt:lpstr>
      <vt:lpstr>Staff Entering Accommodation Plans</vt:lpstr>
      <vt:lpstr>PowerPoint Presentation</vt:lpstr>
      <vt:lpstr>Job Corps Disability Support Services Website https://supportservices.jobcorps.gov/disability/Pages/default.aspx</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Data and Accommodation Plans</dc:title>
  <dc:creator/>
  <cp:lastModifiedBy/>
  <cp:revision>1</cp:revision>
  <dcterms:created xsi:type="dcterms:W3CDTF">2023-07-03T19:35:51Z</dcterms:created>
  <dcterms:modified xsi:type="dcterms:W3CDTF">2024-12-09T16:28:13Z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e283f2a6-fd73-48c1-9c6a-2802b8134c2c</vt:lpwstr>
  </property>
</Properties>
</file>