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40.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7" r:id="rId5"/>
  </p:sldMasterIdLst>
  <p:notesMasterIdLst>
    <p:notesMasterId r:id="rId56"/>
  </p:notesMasterIdLst>
  <p:sldIdLst>
    <p:sldId id="256" r:id="rId6"/>
    <p:sldId id="261" r:id="rId7"/>
    <p:sldId id="662" r:id="rId8"/>
    <p:sldId id="1045" r:id="rId9"/>
    <p:sldId id="263" r:id="rId10"/>
    <p:sldId id="1088" r:id="rId11"/>
    <p:sldId id="1078" r:id="rId12"/>
    <p:sldId id="291" r:id="rId13"/>
    <p:sldId id="1086" r:id="rId14"/>
    <p:sldId id="1689" r:id="rId15"/>
    <p:sldId id="1690" r:id="rId16"/>
    <p:sldId id="1691" r:id="rId17"/>
    <p:sldId id="1087" r:id="rId18"/>
    <p:sldId id="1080" r:id="rId19"/>
    <p:sldId id="1694" r:id="rId20"/>
    <p:sldId id="1700" r:id="rId21"/>
    <p:sldId id="1721" r:id="rId22"/>
    <p:sldId id="1722" r:id="rId23"/>
    <p:sldId id="1706" r:id="rId24"/>
    <p:sldId id="309" r:id="rId25"/>
    <p:sldId id="1708" r:id="rId26"/>
    <p:sldId id="1707" r:id="rId27"/>
    <p:sldId id="1712" r:id="rId28"/>
    <p:sldId id="280" r:id="rId29"/>
    <p:sldId id="1716" r:id="rId30"/>
    <p:sldId id="1010" r:id="rId31"/>
    <p:sldId id="1704" r:id="rId32"/>
    <p:sldId id="1705" r:id="rId33"/>
    <p:sldId id="1683" r:id="rId34"/>
    <p:sldId id="1082" r:id="rId35"/>
    <p:sldId id="284" r:id="rId36"/>
    <p:sldId id="1711" r:id="rId37"/>
    <p:sldId id="1710" r:id="rId38"/>
    <p:sldId id="1709" r:id="rId39"/>
    <p:sldId id="1714" r:id="rId40"/>
    <p:sldId id="1083" r:id="rId41"/>
    <p:sldId id="1094" r:id="rId42"/>
    <p:sldId id="1715" r:id="rId43"/>
    <p:sldId id="1717" r:id="rId44"/>
    <p:sldId id="1718" r:id="rId45"/>
    <p:sldId id="1111" r:id="rId46"/>
    <p:sldId id="1092" r:id="rId47"/>
    <p:sldId id="1105" r:id="rId48"/>
    <p:sldId id="1688" r:id="rId49"/>
    <p:sldId id="1077" r:id="rId50"/>
    <p:sldId id="1084" r:id="rId51"/>
    <p:sldId id="1719" r:id="rId52"/>
    <p:sldId id="1720" r:id="rId53"/>
    <p:sldId id="1001" r:id="rId54"/>
    <p:sldId id="28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CCBE13-C8D6-1121-2258-AB9525FE436A}" name="Debbie M. Marrs" initials="DMM" userId="Debbie M. Marrs" providerId="None"/>
  <p188:author id="{88ECCE3C-5940-2A92-74C1-D8E06D532673}" name="Debbie Marrs" initials="DM" userId="S::dmarrs@humanitas.com::41df3088-ce5d-4475-af50-3bdf5f9709c2" providerId="AD"/>
  <p188:author id="{04DB3A46-028C-5B22-7EB9-1D5E8F10A5E4}" name="Molly Rosinski" initials="MR" userId="S::mrosinski@humanitas.com::71650022-0b65-4e63-95ff-1beebe82a582" providerId="AD"/>
  <p188:author id="{4E8B3E49-CE82-D9C9-E748-CB3E02F1713E}" name="Debbie Marrs" initials="DM" userId="S::dmarrs@HUMANITAS.COM::41df3088-ce5d-4475-af50-3bdf5f9709c2" providerId="AD"/>
  <p188:author id="{9C3F317B-FE6A-76B9-5B9E-6E4256F1896E}" name="Alyssa Purificacion" initials="AP" userId="S::apurificacion@humanitas.com::6cc2edd2-c23b-4be6-abb0-0897219ade00" providerId="AD"/>
  <p188:author id="{9C998E84-05B7-6513-5489-CE50144FCA21}" name="Alyssa Purificacion" initials="AP" userId="S::apurificacion@HUMANITAS.COM::6cc2edd2-c23b-4be6-abb0-0897219ade00" providerId="AD"/>
  <p188:author id="{A36195E7-999C-EFEF-37DF-AC6909BF1B31}" name="Crystal Grinevicius" initials="CG" userId="S::cgrinevicius@HUMANITAS.COM::9699c8d5-822b-4654-8f01-46cbcbba7890" providerId="AD"/>
  <p188:author id="{637463EE-5A4D-8322-6884-48EE9F083E73}" name="Sharon Hong" initials="SH" userId="S::shong@humanitas.com::ca840b75-e10d-411d-b812-6dfda894c073" providerId="AD"/>
  <p188:author id="{559457EF-CDDF-C319-6A69-BAA759DAFD41}" name="Michelle Day" initials="MD" userId="S::mday@HUMANITAS.COM::5a2422ce-faa1-4964-9d24-43dca0d58514" providerId="AD"/>
  <p188:author id="{B2D6CBF0-C0DF-AA49-8D43-6FEA37D89261}" name="Sharon Hong" initials="SH" userId="S::shong@HUMANITAS.COM::ca840b75-e10d-411d-b812-6dfda894c0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shua Doohen" initials="JD" lastIdx="2" clrIdx="0">
    <p:extLst>
      <p:ext uri="{19B8F6BF-5375-455C-9EA6-DF929625EA0E}">
        <p15:presenceInfo xmlns:p15="http://schemas.microsoft.com/office/powerpoint/2012/main" userId="3be641716a0205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267"/>
    <a:srgbClr val="32669A"/>
    <a:srgbClr val="CFC6A5"/>
    <a:srgbClr val="A6C4E2"/>
    <a:srgbClr val="8DB9A6"/>
    <a:srgbClr val="B9C0C3"/>
    <a:srgbClr val="D1CEC3"/>
    <a:srgbClr val="D7D4CB"/>
    <a:srgbClr val="DFEAF5"/>
    <a:srgbClr val="E8F0F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797F46-569A-40CB-8E95-964058C6CA6F}" v="697" dt="2023-10-16T14:43:12.406"/>
    <p1510:client id="{54FAFB8A-7B8F-4C7C-BD12-59118820549C}" v="23" dt="2023-10-16T15:13:50"/>
    <p1510:client id="{C9815DEA-71D4-15AE-65E4-05C7FFB669D6}" v="3" dt="2023-10-16T12:57:11.801"/>
    <p1510:client id="{DEA8B3CE-5FC6-DEC3-CF08-A3C133BE715C}" v="6" dt="2023-10-17T19:17:19.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53" autoAdjust="0"/>
    <p:restoredTop sz="61549" autoAdjust="0"/>
  </p:normalViewPr>
  <p:slideViewPr>
    <p:cSldViewPr snapToGrid="0">
      <p:cViewPr varScale="1">
        <p:scale>
          <a:sx n="64" d="100"/>
          <a:sy n="64" d="100"/>
        </p:scale>
        <p:origin x="190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65"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ie Marrs" userId="S::dmarrs@humanitas.com::41df3088-ce5d-4475-af50-3bdf5f9709c2" providerId="AD" clId="Web-{DEA8B3CE-5FC6-DEC3-CF08-A3C133BE715C}"/>
    <pc:docChg chg="modSld">
      <pc:chgData name="Debbie Marrs" userId="S::dmarrs@humanitas.com::41df3088-ce5d-4475-af50-3bdf5f9709c2" providerId="AD" clId="Web-{DEA8B3CE-5FC6-DEC3-CF08-A3C133BE715C}" dt="2023-10-17T19:17:19.293" v="4" actId="14100"/>
      <pc:docMkLst>
        <pc:docMk/>
      </pc:docMkLst>
      <pc:sldChg chg="addSp delSp modSp">
        <pc:chgData name="Debbie Marrs" userId="S::dmarrs@humanitas.com::41df3088-ce5d-4475-af50-3bdf5f9709c2" providerId="AD" clId="Web-{DEA8B3CE-5FC6-DEC3-CF08-A3C133BE715C}" dt="2023-10-17T19:17:19.293" v="4" actId="14100"/>
        <pc:sldMkLst>
          <pc:docMk/>
          <pc:sldMk cId="697849736" sldId="1703"/>
        </pc:sldMkLst>
        <pc:picChg chg="add mod">
          <ac:chgData name="Debbie Marrs" userId="S::dmarrs@humanitas.com::41df3088-ce5d-4475-af50-3bdf5f9709c2" providerId="AD" clId="Web-{DEA8B3CE-5FC6-DEC3-CF08-A3C133BE715C}" dt="2023-10-17T19:17:19.293" v="4" actId="14100"/>
          <ac:picMkLst>
            <pc:docMk/>
            <pc:sldMk cId="697849736" sldId="1703"/>
            <ac:picMk id="3" creationId="{5CF54AA3-C73D-4CB3-7E7A-133C389C9C90}"/>
          </ac:picMkLst>
        </pc:picChg>
        <pc:picChg chg="del">
          <ac:chgData name="Debbie Marrs" userId="S::dmarrs@humanitas.com::41df3088-ce5d-4475-af50-3bdf5f9709c2" providerId="AD" clId="Web-{DEA8B3CE-5FC6-DEC3-CF08-A3C133BE715C}" dt="2023-10-17T19:17:06.074" v="0"/>
          <ac:picMkLst>
            <pc:docMk/>
            <pc:sldMk cId="697849736" sldId="1703"/>
            <ac:picMk id="2050" creationId="{F6378D4D-38DE-77EA-6545-C0E37BB3B91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87C423-6720-401F-9419-E1D787572EE0}"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AE796-97CE-4335-9D88-5F0EBDF33482}" type="slidenum">
              <a:rPr lang="en-US" smtClean="0"/>
              <a:t>‹#›</a:t>
            </a:fld>
            <a:endParaRPr lang="en-US"/>
          </a:p>
        </p:txBody>
      </p:sp>
    </p:spTree>
    <p:extLst>
      <p:ext uri="{BB962C8B-B14F-4D97-AF65-F5344CB8AC3E}">
        <p14:creationId xmlns:p14="http://schemas.microsoft.com/office/powerpoint/2010/main" val="232825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rid.org/"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myaccount.rid.org/Public/Search/Member.aspx"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Welcome to Disability Coordinator Orientation – Part 3 webinar, the Other Disability Program Requirements. Part 3 covers the remaining requirements of the Disability Program such as Disability Coordinators responsibilities, partnerships, barrier removal and staff training requirements.</a:t>
            </a:r>
          </a:p>
          <a:p>
            <a:endParaRPr lang="en-US" sz="1200" b="0" i="0" u="none" strike="noStrike" dirty="0">
              <a:solidFill>
                <a:srgbClr val="000000"/>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1</a:t>
            </a:fld>
            <a:endParaRPr lang="en-US"/>
          </a:p>
        </p:txBody>
      </p:sp>
    </p:spTree>
    <p:extLst>
      <p:ext uri="{BB962C8B-B14F-4D97-AF65-F5344CB8AC3E}">
        <p14:creationId xmlns:p14="http://schemas.microsoft.com/office/powerpoint/2010/main" val="2177594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a couple of bright and catchy flyers being used by the Muhlenberg Job Corps Center on the left and the Pittsburgh Job Corps Center on the right. </a:t>
            </a:r>
          </a:p>
        </p:txBody>
      </p:sp>
      <p:sp>
        <p:nvSpPr>
          <p:cNvPr id="4" name="Slide Number Placeholder 3"/>
          <p:cNvSpPr>
            <a:spLocks noGrp="1"/>
          </p:cNvSpPr>
          <p:nvPr>
            <p:ph type="sldNum" sz="quarter" idx="5"/>
          </p:nvPr>
        </p:nvSpPr>
        <p:spPr/>
        <p:txBody>
          <a:bodyPr/>
          <a:lstStyle/>
          <a:p>
            <a:fld id="{237AE796-97CE-4335-9D88-5F0EBDF33482}" type="slidenum">
              <a:rPr lang="en-US" smtClean="0"/>
              <a:t>10</a:t>
            </a:fld>
            <a:endParaRPr lang="en-US"/>
          </a:p>
        </p:txBody>
      </p:sp>
    </p:spTree>
    <p:extLst>
      <p:ext uri="{BB962C8B-B14F-4D97-AF65-F5344CB8AC3E}">
        <p14:creationId xmlns:p14="http://schemas.microsoft.com/office/powerpoint/2010/main" val="2886355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Carl D. Perkins had an innovative idea! Create business cards with pics of the DCs and their contact information!</a:t>
            </a:r>
          </a:p>
        </p:txBody>
      </p:sp>
      <p:sp>
        <p:nvSpPr>
          <p:cNvPr id="4" name="Slide Number Placeholder 3"/>
          <p:cNvSpPr>
            <a:spLocks noGrp="1"/>
          </p:cNvSpPr>
          <p:nvPr>
            <p:ph type="sldNum" sz="quarter" idx="5"/>
          </p:nvPr>
        </p:nvSpPr>
        <p:spPr/>
        <p:txBody>
          <a:bodyPr/>
          <a:lstStyle/>
          <a:p>
            <a:fld id="{237AE796-97CE-4335-9D88-5F0EBDF33482}" type="slidenum">
              <a:rPr lang="en-US" smtClean="0"/>
              <a:t>11</a:t>
            </a:fld>
            <a:endParaRPr lang="en-US"/>
          </a:p>
        </p:txBody>
      </p:sp>
    </p:spTree>
    <p:extLst>
      <p:ext uri="{BB962C8B-B14F-4D97-AF65-F5344CB8AC3E}">
        <p14:creationId xmlns:p14="http://schemas.microsoft.com/office/powerpoint/2010/main" val="916214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Pittsburgh also developed this bulletin board loaded with great information showcasing information about disabilities, person first language, Disability Coordinator pictures and contact information and even advertised a center Disability Awareness contest. These awareness bulletin boards, posters, etc. do more than just advertise who the DCs are for your center. They provide a foundation for establishing a positive culture on your center for students who have disabilities.</a:t>
            </a:r>
          </a:p>
        </p:txBody>
      </p:sp>
      <p:sp>
        <p:nvSpPr>
          <p:cNvPr id="4" name="Slide Number Placeholder 3"/>
          <p:cNvSpPr>
            <a:spLocks noGrp="1"/>
          </p:cNvSpPr>
          <p:nvPr>
            <p:ph type="sldNum" sz="quarter" idx="5"/>
          </p:nvPr>
        </p:nvSpPr>
        <p:spPr/>
        <p:txBody>
          <a:bodyPr/>
          <a:lstStyle/>
          <a:p>
            <a:fld id="{237AE796-97CE-4335-9D88-5F0EBDF33482}" type="slidenum">
              <a:rPr lang="en-US" smtClean="0"/>
              <a:t>12</a:t>
            </a:fld>
            <a:endParaRPr lang="en-US"/>
          </a:p>
        </p:txBody>
      </p:sp>
    </p:spTree>
    <p:extLst>
      <p:ext uri="{BB962C8B-B14F-4D97-AF65-F5344CB8AC3E}">
        <p14:creationId xmlns:p14="http://schemas.microsoft.com/office/powerpoint/2010/main" val="1910180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pPr marL="0" marR="0" lvl="0" indent="0" algn="l" defTabSz="931774" rtl="0" eaLnBrk="1" fontAlgn="auto" latinLnBrk="0" hangingPunct="1">
              <a:lnSpc>
                <a:spcPct val="113999"/>
              </a:lnSpc>
              <a:spcBef>
                <a:spcPts val="0"/>
              </a:spcBef>
              <a:spcAft>
                <a:spcPts val="0"/>
              </a:spcAft>
              <a:buClrTx/>
              <a:buSzTx/>
              <a:buFontTx/>
              <a:buNone/>
              <a:tabLst/>
              <a:defRPr/>
            </a:pPr>
            <a:r>
              <a:rPr lang="en-US" altLang="ko-KR" sz="1200" dirty="0">
                <a:solidFill>
                  <a:schemeClr val="bg1"/>
                </a:solidFill>
                <a:ea typeface="Noto Sans" panose="020B0502040504020204" pitchFamily="34" charset="0"/>
                <a:cs typeface="Noto Sans" panose="020B0502040504020204" pitchFamily="34" charset="0"/>
              </a:rPr>
              <a:t>The student handbook must include information about the Disability Program. There is updated sample handbook language available on the Job Corps Disability Website. </a:t>
            </a:r>
          </a:p>
          <a:p>
            <a:pPr marL="0" marR="0" lvl="0" indent="0" algn="l" defTabSz="931774" rtl="0" eaLnBrk="1" fontAlgn="auto" latinLnBrk="0" hangingPunct="1">
              <a:lnSpc>
                <a:spcPct val="113999"/>
              </a:lnSpc>
              <a:spcBef>
                <a:spcPts val="0"/>
              </a:spcBef>
              <a:spcAft>
                <a:spcPts val="0"/>
              </a:spcAft>
              <a:buClrTx/>
              <a:buSzTx/>
              <a:buFontTx/>
              <a:buNone/>
              <a:tabLst/>
              <a:defRPr/>
            </a:pPr>
            <a:endParaRPr lang="en-US" altLang="ko-KR" sz="1200" dirty="0">
              <a:solidFill>
                <a:schemeClr val="bg1"/>
              </a:solidFill>
              <a:ea typeface="Noto Sans" panose="020B0502040504020204" pitchFamily="34" charset="0"/>
              <a:cs typeface="Noto Sans" panose="020B0502040504020204" pitchFamily="34" charset="0"/>
            </a:endParaRPr>
          </a:p>
          <a:p>
            <a:pPr marL="0" marR="0" lvl="0" indent="0" algn="l" defTabSz="931774" rtl="0" eaLnBrk="1" fontAlgn="auto" latinLnBrk="0" hangingPunct="1">
              <a:lnSpc>
                <a:spcPct val="113999"/>
              </a:lnSpc>
              <a:spcBef>
                <a:spcPts val="0"/>
              </a:spcBef>
              <a:spcAft>
                <a:spcPts val="0"/>
              </a:spcAft>
              <a:buClrTx/>
              <a:buSzTx/>
              <a:buFontTx/>
              <a:buNone/>
              <a:tabLst/>
              <a:defRPr/>
            </a:pPr>
            <a:r>
              <a:rPr lang="en-US" sz="1200" baseline="0" dirty="0"/>
              <a:t>Some students won’t disclose their needs right away. Is there information in the handbook so the student can reference it at a later time?</a:t>
            </a:r>
            <a:r>
              <a:rPr lang="en-US" sz="1200" dirty="0"/>
              <a:t> A great tip is to make your handbook available in various formats like in larger print or electronically so that a screen reader can be used so that it is accessible to ALL students.</a:t>
            </a:r>
            <a:endParaRPr lang="en-US" sz="1200" baseline="0" dirty="0"/>
          </a:p>
          <a:p>
            <a:pPr marL="0" marR="0" lvl="0" indent="0" algn="l" defTabSz="931774" rtl="0" eaLnBrk="1" fontAlgn="auto" latinLnBrk="0" hangingPunct="1">
              <a:lnSpc>
                <a:spcPct val="113999"/>
              </a:lnSpc>
              <a:spcBef>
                <a:spcPts val="0"/>
              </a:spcBef>
              <a:spcAft>
                <a:spcPts val="0"/>
              </a:spcAft>
              <a:buClrTx/>
              <a:buSzTx/>
              <a:buFontTx/>
              <a:buNone/>
              <a:tabLst/>
              <a:defRPr/>
            </a:pPr>
            <a:endParaRPr lang="en-US" altLang="ko-KR" sz="1200" dirty="0">
              <a:solidFill>
                <a:schemeClr val="bg1"/>
              </a:solidFill>
              <a:ea typeface="Noto Sans" panose="020B0502040504020204" pitchFamily="34" charset="0"/>
              <a:cs typeface="Noto Sans" panose="020B0502040504020204" pitchFamily="34" charset="0"/>
            </a:endParaRPr>
          </a:p>
          <a:p>
            <a:pPr marL="0" marR="0" lvl="0" indent="0" algn="l" defTabSz="931774" rtl="0" eaLnBrk="1" fontAlgn="auto" latinLnBrk="0" hangingPunct="1">
              <a:lnSpc>
                <a:spcPct val="113999"/>
              </a:lnSpc>
              <a:spcBef>
                <a:spcPts val="0"/>
              </a:spcBef>
              <a:spcAft>
                <a:spcPts val="0"/>
              </a:spcAft>
              <a:buClrTx/>
              <a:buSzTx/>
              <a:buFontTx/>
              <a:buNone/>
              <a:tabLst/>
              <a:defRPr/>
            </a:pPr>
            <a:r>
              <a:rPr lang="en-US" altLang="ko-KR" sz="1200" dirty="0">
                <a:solidFill>
                  <a:schemeClr val="bg1"/>
                </a:solidFill>
                <a:ea typeface="Noto Sans" panose="020B0502040504020204" pitchFamily="34" charset="0"/>
                <a:cs typeface="Noto Sans" panose="020B0502040504020204" pitchFamily="34" charset="0"/>
              </a:rPr>
              <a:t>As you update your student handbooks, be sure to update the language you are using to match existing PRH language (e.g., disability accommodations instead of reasonable accommodations).</a:t>
            </a:r>
          </a:p>
          <a:p>
            <a:pPr defTabSz="931774">
              <a:lnSpc>
                <a:spcPct val="113999"/>
              </a:lnSpc>
              <a:defRPr/>
            </a:pPr>
            <a:endParaRPr lang="en-US" dirty="0">
              <a:latin typeface="Calibri"/>
              <a:ea typeface="Calibri" panose="020F0502020204030204" pitchFamily="34" charset="0"/>
              <a:cs typeface="Calibri"/>
            </a:endParaRPr>
          </a:p>
          <a:p>
            <a:pPr defTabSz="931774">
              <a:defRPr/>
            </a:pPr>
            <a:endParaRPr lang="en-US" dirty="0">
              <a:ea typeface="Calibri" panose="020F0502020204030204" pitchFamily="34" charset="0"/>
              <a:cs typeface="Times New Roman" panose="02020603050405020304" pitchFamily="18" charset="0"/>
            </a:endParaRPr>
          </a:p>
          <a:p>
            <a:pPr marL="0" marR="0" lvl="0" indent="0" algn="l" defTabSz="931774">
              <a:spcBef>
                <a:spcPts val="60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13</a:t>
            </a:fld>
            <a:endParaRPr lang="ko-KR" altLang="en-US"/>
          </a:p>
        </p:txBody>
      </p:sp>
    </p:spTree>
    <p:extLst>
      <p:ext uri="{BB962C8B-B14F-4D97-AF65-F5344CB8AC3E}">
        <p14:creationId xmlns:p14="http://schemas.microsoft.com/office/powerpoint/2010/main" val="4203758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Times New Roman" panose="02020603050405020304" pitchFamily="18" charset="0"/>
              </a:rPr>
              <a:t> The next requirement is for the center to develop partnerships and resources to assist with supporting individuals with disabilities in the Job Corps program.</a:t>
            </a: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14</a:t>
            </a:fld>
            <a:endParaRPr lang="en-US"/>
          </a:p>
        </p:txBody>
      </p:sp>
    </p:spTree>
    <p:extLst>
      <p:ext uri="{BB962C8B-B14F-4D97-AF65-F5344CB8AC3E}">
        <p14:creationId xmlns:p14="http://schemas.microsoft.com/office/powerpoint/2010/main" val="559359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pPr marL="0" indent="0">
              <a:lnSpc>
                <a:spcPct val="114000"/>
              </a:lnSpc>
              <a:spcBef>
                <a:spcPts val="600"/>
              </a:spcBef>
              <a:buClr>
                <a:srgbClr val="32669A"/>
              </a:buClr>
              <a:buFont typeface="Wingdings" panose="05000000000000000000" pitchFamily="2" charset="2"/>
              <a:buNone/>
            </a:pPr>
            <a:r>
              <a:rPr lang="en-US" sz="1200" i="0" u="none" strike="noStrike" baseline="0" dirty="0"/>
              <a:t>Each center must develop resources and partnerships with outside agencies and programs that </a:t>
            </a:r>
            <a:r>
              <a:rPr lang="en-US" sz="1200" b="1" i="0" u="none" strike="noStrike" baseline="0" dirty="0">
                <a:solidFill>
                  <a:srgbClr val="32669A"/>
                </a:solidFill>
              </a:rPr>
              <a:t>will assist the center in serving students with disabilities</a:t>
            </a:r>
            <a:r>
              <a:rPr lang="en-US" sz="1200" i="0" u="none" strike="noStrike" baseline="0" dirty="0"/>
              <a:t>. In doing so, special focus should be given to developing resources and partnerships that can assist the center in identifying or providing accommodation support that </a:t>
            </a:r>
            <a:r>
              <a:rPr lang="en-US" sz="1200" b="1" i="0" u="none" strike="noStrike" baseline="0" dirty="0">
                <a:solidFill>
                  <a:srgbClr val="32669A"/>
                </a:solidFill>
              </a:rPr>
              <a:t>promotes student independence and employability</a:t>
            </a:r>
            <a:r>
              <a:rPr lang="en-US" sz="1200" i="0" u="none" strike="noStrike" baseline="0" dirty="0"/>
              <a:t>. </a:t>
            </a:r>
          </a:p>
          <a:p>
            <a:pPr marL="0" indent="0">
              <a:lnSpc>
                <a:spcPct val="114000"/>
              </a:lnSpc>
              <a:spcBef>
                <a:spcPts val="600"/>
              </a:spcBef>
              <a:buClr>
                <a:srgbClr val="32669A"/>
              </a:buClr>
              <a:buFont typeface="Wingdings" panose="05000000000000000000" pitchFamily="2" charset="2"/>
              <a:buNone/>
            </a:pPr>
            <a:endParaRPr lang="en-US" sz="1200" i="0" u="none" strike="noStrike" baseline="0" dirty="0"/>
          </a:p>
          <a:p>
            <a:pPr marL="0" indent="0">
              <a:lnSpc>
                <a:spcPct val="114000"/>
              </a:lnSpc>
              <a:spcBef>
                <a:spcPts val="600"/>
              </a:spcBef>
              <a:buClr>
                <a:srgbClr val="32669A"/>
              </a:buClr>
              <a:buFont typeface="Wingdings" panose="05000000000000000000" pitchFamily="2" charset="2"/>
              <a:buNone/>
            </a:pPr>
            <a:r>
              <a:rPr lang="en-US" sz="1200" i="0" u="none" strike="noStrike" baseline="0" dirty="0"/>
              <a:t>Partnerships can significantly enhance access for students with disabilities and enable greater participation in the Job Corps program. They also connect students with disabilities to valuable community resources that possibly can be used in transitioning to the workforce and thereafter. We will review some exciting examples of center partnerships shortly.</a:t>
            </a:r>
          </a:p>
          <a:p>
            <a:pPr defTabSz="931774">
              <a:lnSpc>
                <a:spcPct val="113999"/>
              </a:lnSpc>
              <a:defRPr/>
            </a:pPr>
            <a:endParaRPr lang="en-US" dirty="0">
              <a:latin typeface="Calibri"/>
              <a:ea typeface="Calibri" panose="020F0502020204030204" pitchFamily="34" charset="0"/>
              <a:cs typeface="Calibri"/>
            </a:endParaRPr>
          </a:p>
          <a:p>
            <a:pPr defTabSz="931774">
              <a:defRPr/>
            </a:pPr>
            <a:endParaRPr lang="en-US" dirty="0">
              <a:ea typeface="Calibri" panose="020F0502020204030204" pitchFamily="34" charset="0"/>
              <a:cs typeface="Times New Roman" panose="02020603050405020304" pitchFamily="18" charset="0"/>
            </a:endParaRPr>
          </a:p>
          <a:p>
            <a:pPr marL="0" marR="0" lvl="0" indent="0" algn="l" defTabSz="931774">
              <a:spcBef>
                <a:spcPts val="60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15</a:t>
            </a:fld>
            <a:endParaRPr lang="ko-KR" altLang="en-US"/>
          </a:p>
        </p:txBody>
      </p:sp>
    </p:spTree>
    <p:extLst>
      <p:ext uri="{BB962C8B-B14F-4D97-AF65-F5344CB8AC3E}">
        <p14:creationId xmlns:p14="http://schemas.microsoft.com/office/powerpoint/2010/main" val="3808180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lnSpcReduction="10000"/>
          </a:bodyPr>
          <a:lstStyle/>
          <a:p>
            <a:pPr marL="0" marR="0" lvl="0" indent="0" algn="l" defTabSz="931774" rtl="0" eaLnBrk="1" fontAlgn="auto" latinLnBrk="0" hangingPunct="1">
              <a:lnSpc>
                <a:spcPct val="113999"/>
              </a:lnSpc>
              <a:spcBef>
                <a:spcPts val="0"/>
              </a:spcBef>
              <a:spcAft>
                <a:spcPts val="0"/>
              </a:spcAft>
              <a:buClrTx/>
              <a:buSzTx/>
              <a:buFontTx/>
              <a:buNone/>
              <a:tabLst/>
              <a:defRPr/>
            </a:pPr>
            <a:r>
              <a:rPr lang="en-US" dirty="0">
                <a:latin typeface="Calibri"/>
                <a:ea typeface="Calibri" panose="020F0502020204030204" pitchFamily="34" charset="0"/>
                <a:cs typeface="Calibri"/>
              </a:rPr>
              <a:t>Never forget that the Disability Program is a center-wide effort and responsibility. Policy requires that other </a:t>
            </a:r>
            <a:r>
              <a:rPr lang="en-US" altLang="ko-KR" sz="1200" dirty="0">
                <a:solidFill>
                  <a:schemeClr val="bg1"/>
                </a:solidFill>
                <a:ea typeface="Noto Sans" panose="020B0502040504020204" pitchFamily="34" charset="0"/>
                <a:cs typeface="Noto Sans" panose="020B0502040504020204" pitchFamily="34" charset="0"/>
              </a:rPr>
              <a:t>appropriate staff should be involved in the process. </a:t>
            </a:r>
            <a:r>
              <a:rPr lang="en-US" dirty="0"/>
              <a:t>Your center’s Qualified Health Professionals (QHPs) such as CMHCs and TEAP Specialists may have community connections that would be helpful!</a:t>
            </a:r>
          </a:p>
          <a:p>
            <a:pPr marL="0" marR="0" lvl="0" indent="0" algn="l" defTabSz="931774" rtl="0" eaLnBrk="1" fontAlgn="auto" latinLnBrk="0" hangingPunct="1">
              <a:lnSpc>
                <a:spcPct val="113999"/>
              </a:lnSpc>
              <a:spcBef>
                <a:spcPts val="0"/>
              </a:spcBef>
              <a:spcAft>
                <a:spcPts val="0"/>
              </a:spcAft>
              <a:buClrTx/>
              <a:buSzTx/>
              <a:buFontTx/>
              <a:buNone/>
              <a:tabLst/>
              <a:defRPr/>
            </a:pPr>
            <a:r>
              <a:rPr lang="en-US" dirty="0"/>
              <a:t>Career Counselors may have community connections with a wide variety of potential partners that could assist the center in supporting students with disabilities. Involve Administration, Career Transition, or other staff tasked with developing community supports and/or relationships who could invite disability-related organizations to join community relations council or workforce council activities and more. </a:t>
            </a:r>
          </a:p>
          <a:p>
            <a:pPr defTabSz="931774">
              <a:defRPr/>
            </a:pPr>
            <a:endParaRPr lang="en-US" dirty="0">
              <a:ea typeface="Calibri" panose="020F0502020204030204" pitchFamily="34" charset="0"/>
              <a:cs typeface="Times New Roman" panose="02020603050405020304" pitchFamily="18" charset="0"/>
            </a:endParaRPr>
          </a:p>
          <a:p>
            <a:pPr defTabSz="931774">
              <a:defRPr/>
            </a:pPr>
            <a:endParaRPr lang="en-US" dirty="0">
              <a:ea typeface="Calibri" panose="020F0502020204030204" pitchFamily="34" charset="0"/>
              <a:cs typeface="Times New Roman" panose="02020603050405020304" pitchFamily="18" charset="0"/>
            </a:endParaRPr>
          </a:p>
          <a:p>
            <a:pPr defTabSz="931774">
              <a:defRPr/>
            </a:pPr>
            <a:endParaRPr lang="en-US" dirty="0">
              <a:ea typeface="Calibri" panose="020F0502020204030204" pitchFamily="34" charset="0"/>
              <a:cs typeface="Times New Roman" panose="02020603050405020304" pitchFamily="18" charset="0"/>
            </a:endParaRPr>
          </a:p>
          <a:p>
            <a:pPr defTabSz="931774">
              <a:defRPr/>
            </a:pPr>
            <a:endParaRPr lang="en-US" dirty="0">
              <a:ea typeface="Calibri" panose="020F0502020204030204" pitchFamily="34" charset="0"/>
              <a:cs typeface="Times New Roman" panose="02020603050405020304" pitchFamily="18" charset="0"/>
            </a:endParaRPr>
          </a:p>
          <a:p>
            <a:pPr defTabSz="931774">
              <a:defRPr/>
            </a:pPr>
            <a:endParaRPr lang="en-US" dirty="0">
              <a:ea typeface="Calibri" panose="020F0502020204030204" pitchFamily="34" charset="0"/>
              <a:cs typeface="Times New Roman" panose="02020603050405020304" pitchFamily="18" charset="0"/>
            </a:endParaRPr>
          </a:p>
          <a:p>
            <a:pPr defTabSz="931774">
              <a:defRPr/>
            </a:pPr>
            <a:r>
              <a:rPr lang="en-US" dirty="0">
                <a:ea typeface="Calibri" panose="020F0502020204030204" pitchFamily="34" charset="0"/>
                <a:cs typeface="Times New Roman" panose="02020603050405020304" pitchFamily="18" charset="0"/>
              </a:rPr>
              <a:t>Just FYI in case it comes up (RE:  BCL)</a:t>
            </a:r>
          </a:p>
          <a:p>
            <a:pPr defTabSz="931774">
              <a:defRPr/>
            </a:pPr>
            <a:endParaRPr lang="en-US" dirty="0">
              <a:ea typeface="Calibri" panose="020F0502020204030204" pitchFamily="34" charset="0"/>
              <a:cs typeface="Times New Roman" panose="02020603050405020304" pitchFamily="18" charset="0"/>
            </a:endParaRPr>
          </a:p>
          <a:p>
            <a:pPr defTabSz="931774">
              <a:defRPr/>
            </a:pPr>
            <a:r>
              <a:rPr lang="en-US" dirty="0">
                <a:ea typeface="Calibri" panose="020F0502020204030204" pitchFamily="34" charset="0"/>
                <a:cs typeface="Times New Roman" panose="02020603050405020304" pitchFamily="18" charset="0"/>
              </a:rPr>
              <a:t>Technically the requirement says…</a:t>
            </a:r>
          </a:p>
          <a:p>
            <a:pPr defTabSz="931774">
              <a:defRPr/>
            </a:pPr>
            <a:r>
              <a:rPr lang="en-US" dirty="0">
                <a:ea typeface="Calibri" panose="020F0502020204030204" pitchFamily="34" charset="0"/>
                <a:cs typeface="Times New Roman" panose="02020603050405020304" pitchFamily="18" charset="0"/>
              </a:rPr>
              <a:t>The Business Community Liaison (BCL) and Other appropriate staff should be involved in the process, but PRH Change Notice 15-07 released on 12/11/15 eliminated the requirement for a BCL position</a:t>
            </a:r>
          </a:p>
          <a:p>
            <a:pPr defTabSz="931774">
              <a:defRPr/>
            </a:pPr>
            <a:endParaRPr lang="en-US" dirty="0">
              <a:ea typeface="Calibri" panose="020F0502020204030204" pitchFamily="34" charset="0"/>
              <a:cs typeface="Times New Roman" panose="02020603050405020304" pitchFamily="18" charset="0"/>
            </a:endParaRPr>
          </a:p>
          <a:p>
            <a:pPr marL="0" marR="0" lvl="0" indent="0" algn="l" defTabSz="931774">
              <a:spcBef>
                <a:spcPts val="60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16</a:t>
            </a:fld>
            <a:endParaRPr lang="ko-KR" altLang="en-US"/>
          </a:p>
        </p:txBody>
      </p:sp>
    </p:spTree>
    <p:extLst>
      <p:ext uri="{BB962C8B-B14F-4D97-AF65-F5344CB8AC3E}">
        <p14:creationId xmlns:p14="http://schemas.microsoft.com/office/powerpoint/2010/main" val="4076282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pPr marL="0" marR="0" lvl="0" indent="0" algn="l" defTabSz="931774" rtl="0" eaLnBrk="1" fontAlgn="auto" latinLnBrk="0" hangingPunct="1">
              <a:lnSpc>
                <a:spcPct val="100000"/>
              </a:lnSpc>
              <a:spcBef>
                <a:spcPts val="600"/>
              </a:spcBef>
              <a:spcAft>
                <a:spcPts val="600"/>
              </a:spcAft>
              <a:buClrTx/>
              <a:buSzTx/>
              <a:buFontTx/>
              <a:buNone/>
              <a:tabLst/>
              <a:defRPr/>
            </a:pPr>
            <a:r>
              <a:rPr lang="en-US" sz="1200" baseline="0" dirty="0"/>
              <a:t>Each center will document efforts to develop resources/partners by completing the Disability Partnership Tool available on the Job Corps Disability Website or their customized Disability Partnership Tool available from their Regional Disability Coordinator. A new customized disability partnership tool is sent out to centers each fall. A new tool does not have to be created year to year, but the centers should use the tool as a working document to write down efforts to contact or meet, updates, and contact information related to developing and maintaining partnerships in the community. </a:t>
            </a: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17</a:t>
            </a:fld>
            <a:endParaRPr lang="ko-KR" altLang="en-US"/>
          </a:p>
        </p:txBody>
      </p:sp>
    </p:spTree>
    <p:extLst>
      <p:ext uri="{BB962C8B-B14F-4D97-AF65-F5344CB8AC3E}">
        <p14:creationId xmlns:p14="http://schemas.microsoft.com/office/powerpoint/2010/main" val="200899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important!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just discussed, you do not have to create a new tool every year but your tool </a:t>
            </a:r>
            <a:r>
              <a:rPr lang="en-US" sz="1200" baseline="0" dirty="0"/>
              <a:t>should be reflective of </a:t>
            </a:r>
            <a:r>
              <a:rPr lang="en-US" sz="1200" b="1" u="sng" baseline="0" dirty="0"/>
              <a:t>current and active</a:t>
            </a:r>
            <a:r>
              <a:rPr lang="en-US" sz="1200" b="1" u="none" baseline="0" dirty="0"/>
              <a:t> </a:t>
            </a:r>
            <a:r>
              <a:rPr lang="en-US" sz="1200" u="none" baseline="0" dirty="0"/>
              <a:t>p</a:t>
            </a:r>
            <a:r>
              <a:rPr lang="en-US" sz="1200" baseline="0" dirty="0"/>
              <a:t>artnerships. Within the Notes section of the tool, e</a:t>
            </a:r>
            <a:r>
              <a:rPr lang="en-US" dirty="0"/>
              <a:t>nsure that </a:t>
            </a:r>
            <a:r>
              <a:rPr lang="en-US" b="1" dirty="0"/>
              <a:t>updated</a:t>
            </a:r>
            <a:r>
              <a:rPr lang="en-US" dirty="0"/>
              <a:t> contact information such as dates of contact, outcomes of the contact, etc. are included. On the screen, we have provided an example of the type of documentation that should be included within the tool. </a:t>
            </a:r>
            <a:r>
              <a:rPr lang="en-US" b="1" dirty="0"/>
              <a:t>Presenter Note: </a:t>
            </a:r>
            <a:r>
              <a:rPr lang="en-US" dirty="0"/>
              <a:t>Review the “Centers for Independent Living”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is not expected that the center will be in active partnership with each of the organizations listed. The pre-populated resources are there to help you get started and are merely suggestions based on national availability. Many of them may have local chapters near you or a big online presence, like the Job Accommodation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Partnerships should be made with organizations that are helpful and make sense for your center. As you develop your own partnerships, you can edit the tool as needed. Building partnerships is a process that occurs over time and where there is mutual benefit, those partnerships can last for years.</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18</a:t>
            </a:fld>
            <a:endParaRPr lang="en-US"/>
          </a:p>
        </p:txBody>
      </p:sp>
    </p:spTree>
    <p:extLst>
      <p:ext uri="{BB962C8B-B14F-4D97-AF65-F5344CB8AC3E}">
        <p14:creationId xmlns:p14="http://schemas.microsoft.com/office/powerpoint/2010/main" val="1797187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Centers for Independent Living are one example of possible disability partner that is included on the Disability Program Partnership Tool. Why is this type of relationship potentially valuable?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lnSpc>
                <a:spcPct val="124000"/>
              </a:lnSpc>
              <a:spcBef>
                <a:spcPts val="1200"/>
              </a:spcBef>
              <a:buFont typeface="Arial" panose="020B0604020202020204" pitchFamily="34" charset="0"/>
              <a:buChar char="•"/>
            </a:pPr>
            <a:r>
              <a:rPr lang="en-US" sz="1200" dirty="0"/>
              <a:t>Centers for Independent Living (CILs) work with individuals to </a:t>
            </a:r>
            <a:r>
              <a:rPr lang="en-US" sz="1200" b="1" dirty="0">
                <a:solidFill>
                  <a:schemeClr val="accent1"/>
                </a:solidFill>
              </a:rPr>
              <a:t>promote leadership and independence </a:t>
            </a:r>
            <a:r>
              <a:rPr lang="en-US" sz="1200" dirty="0"/>
              <a:t>as well with local communities to remove barriers to independence.</a:t>
            </a:r>
            <a:endParaRPr lang="en-US" sz="1200" b="1" dirty="0"/>
          </a:p>
          <a:p>
            <a:pPr marL="171450" indent="-171450">
              <a:lnSpc>
                <a:spcPct val="124000"/>
              </a:lnSpc>
              <a:spcBef>
                <a:spcPts val="1200"/>
              </a:spcBef>
              <a:buFont typeface="Arial" panose="020B0604020202020204" pitchFamily="34" charset="0"/>
              <a:buChar char="•"/>
            </a:pPr>
            <a:r>
              <a:rPr lang="en-US" sz="1200" dirty="0"/>
              <a:t>CILs can provide individuals advocacy, peer counseling, </a:t>
            </a:r>
            <a:r>
              <a:rPr lang="en-US" sz="1200" b="1" dirty="0">
                <a:solidFill>
                  <a:schemeClr val="accent1"/>
                </a:solidFill>
              </a:rPr>
              <a:t>independent living skills training</a:t>
            </a:r>
            <a:r>
              <a:rPr lang="en-US" sz="1200" dirty="0"/>
              <a:t>, information and referral, and </a:t>
            </a:r>
            <a:r>
              <a:rPr lang="en-US" sz="1200" b="1" dirty="0">
                <a:solidFill>
                  <a:schemeClr val="accent1"/>
                </a:solidFill>
              </a:rPr>
              <a:t>transition services </a:t>
            </a:r>
            <a:r>
              <a:rPr lang="en-US" sz="1200" dirty="0"/>
              <a:t>for youth.</a:t>
            </a:r>
          </a:p>
          <a:p>
            <a:pPr marL="171450" indent="-171450">
              <a:lnSpc>
                <a:spcPct val="124000"/>
              </a:lnSpc>
              <a:spcBef>
                <a:spcPts val="1200"/>
              </a:spcBef>
              <a:buFont typeface="Arial" panose="020B0604020202020204" pitchFamily="34" charset="0"/>
              <a:buChar char="•"/>
            </a:pPr>
            <a:r>
              <a:rPr lang="en-US" sz="1200" dirty="0"/>
              <a:t>Services to the community include systems change advocacy</a:t>
            </a:r>
            <a:r>
              <a:rPr lang="en-US" sz="1200" b="1" dirty="0">
                <a:solidFill>
                  <a:schemeClr val="accent1"/>
                </a:solidFill>
              </a:rPr>
              <a:t>, disability awareness, community education, and technical assistance </a:t>
            </a:r>
            <a:r>
              <a:rPr lang="en-US" sz="1200" dirty="0"/>
              <a:t>regarding accessibility and disability-related legislation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fellow WIOA partner, CILs have partnership requirements of their own, so this is one partnership where both parties can benefit from each other. CILs are highly involved in the community and are often very knowledgeable of most if not all disability related resources in your area and we highly recommend reaching out to them when you are starting partnership building for your 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19</a:t>
            </a:fld>
            <a:endParaRPr lang="en-US"/>
          </a:p>
        </p:txBody>
      </p:sp>
    </p:spTree>
    <p:extLst>
      <p:ext uri="{BB962C8B-B14F-4D97-AF65-F5344CB8AC3E}">
        <p14:creationId xmlns:p14="http://schemas.microsoft.com/office/powerpoint/2010/main" val="378907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defRPr/>
            </a:pPr>
            <a:r>
              <a:rPr lang="en-US" sz="1200" b="0" i="0" u="none" strike="noStrike">
                <a:solidFill>
                  <a:srgbClr val="000000"/>
                </a:solidFill>
                <a:effectLst/>
                <a:latin typeface="Calibri" panose="020F0502020204030204" pitchFamily="34" charset="0"/>
              </a:rPr>
              <a:t>We have 5 primary objectives today so our goal is that by the end of this webinar, you will be able to:</a:t>
            </a:r>
            <a:r>
              <a:rPr lang="en-US" sz="1200" b="0" i="0">
                <a:solidFill>
                  <a:srgbClr val="000000"/>
                </a:solidFill>
                <a:effectLst/>
                <a:latin typeface="Calibri" panose="020F0502020204030204" pitchFamily="34" charset="0"/>
              </a:rPr>
              <a:t>​</a:t>
            </a:r>
          </a:p>
          <a:p>
            <a:pPr marL="0" indent="0">
              <a:buFont typeface="Arial,Sans-Serif"/>
              <a:buNone/>
              <a:defRPr/>
            </a:pPr>
            <a:endParaRPr lang="en-US" sz="1200" b="0" i="0">
              <a:solidFill>
                <a:srgbClr val="000000"/>
              </a:solidFill>
              <a:effectLst/>
              <a:latin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a:solidFill>
                  <a:schemeClr val="bg1"/>
                </a:solidFill>
                <a:latin typeface="Calibri" panose="020F0502020204030204" pitchFamily="34" charset="0"/>
                <a:ea typeface="Open Sans" panose="020B0606030504020204" pitchFamily="34" charset="0"/>
                <a:cs typeface="Open Sans" panose="020B0606030504020204" pitchFamily="34" charset="0"/>
              </a:rPr>
              <a:t>Requirements:</a:t>
            </a:r>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 List the OTHER Disability Program requirements (as we just discussed in the previous slide)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a:solidFill>
                  <a:schemeClr val="bg1"/>
                </a:solidFill>
                <a:latin typeface="Calibri" panose="020F0502020204030204" pitchFamily="34" charset="0"/>
                <a:ea typeface="Open Sans" panose="020B0606030504020204" pitchFamily="34" charset="0"/>
                <a:cs typeface="Open Sans" panose="020B0606030504020204" pitchFamily="34" charset="0"/>
              </a:rPr>
              <a:t>Disability Coordinators: </a:t>
            </a:r>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Articulate the roles and responsibilities of the Disability Coordinators.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a:solidFill>
                  <a:schemeClr val="bg1"/>
                </a:solidFill>
                <a:latin typeface="Calibri" panose="020F0502020204030204" pitchFamily="34" charset="0"/>
                <a:ea typeface="Open Sans" panose="020B0606030504020204" pitchFamily="34" charset="0"/>
                <a:cs typeface="Open Sans" panose="020B0606030504020204" pitchFamily="34" charset="0"/>
              </a:rPr>
              <a:t>Tools/Resources:</a:t>
            </a:r>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 </a:t>
            </a:r>
            <a:r>
              <a:rPr lang="en-US">
                <a:solidFill>
                  <a:schemeClr val="bg1"/>
                </a:solidFill>
                <a:latin typeface="Calibri"/>
                <a:ea typeface="Open Sans"/>
                <a:cs typeface="Open Sans"/>
              </a:rPr>
              <a:t>Identify two tools available to assist in meeting Disability Program-related requirements.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a:solidFill>
                  <a:schemeClr val="bg1"/>
                </a:solidFill>
                <a:latin typeface="Calibri" panose="020F0502020204030204" pitchFamily="34" charset="0"/>
                <a:ea typeface="Open Sans" panose="020B0606030504020204" pitchFamily="34" charset="0"/>
                <a:cs typeface="Open Sans" panose="020B0606030504020204" pitchFamily="34" charset="0"/>
              </a:rPr>
              <a:t>Due Dates: </a:t>
            </a:r>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List relevant date due requirements for specific components of the Disability Program such as for barrier removal and staff training.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
              <a:defRPr/>
            </a:pPr>
            <a:endParaRPr lang="en-US">
              <a:cs typeface="Calibri"/>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2</a:t>
            </a:fld>
            <a:endParaRPr lang="en-US"/>
          </a:p>
        </p:txBody>
      </p:sp>
    </p:spTree>
    <p:extLst>
      <p:ext uri="{BB962C8B-B14F-4D97-AF65-F5344CB8AC3E}">
        <p14:creationId xmlns:p14="http://schemas.microsoft.com/office/powerpoint/2010/main" val="1645550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possible partner is State Assistive Technology Act Programs often referred to as State AT Programs. The State AT Program </a:t>
            </a:r>
            <a:r>
              <a:rPr lang="en-US" sz="1200" dirty="0">
                <a:latin typeface="+mn-lt"/>
              </a:rPr>
              <a:t>Works to </a:t>
            </a:r>
            <a:r>
              <a:rPr lang="en-US" sz="1200" b="1" dirty="0">
                <a:latin typeface="+mn-lt"/>
              </a:rPr>
              <a:t>improve the provision of assistive technology to individuals with disabilities of all ages </a:t>
            </a:r>
            <a:r>
              <a:rPr lang="en-US" sz="1200" dirty="0">
                <a:latin typeface="+mn-lt"/>
              </a:rPr>
              <a:t>through comprehensive statewide programs of technology-related assistance. They do this through AT loan programs and other services. State AT Programs are excellent resources to provide training and assistive technology technical assistance. If you go to the second link at the bottom of the page, it will take you to a list of all the State AT Programs and you can see a screenshot of that resource on the right hand of the slide.</a:t>
            </a: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20</a:t>
            </a:fld>
            <a:endParaRPr lang="en-US"/>
          </a:p>
        </p:txBody>
      </p:sp>
    </p:spTree>
    <p:extLst>
      <p:ext uri="{BB962C8B-B14F-4D97-AF65-F5344CB8AC3E}">
        <p14:creationId xmlns:p14="http://schemas.microsoft.com/office/powerpoint/2010/main" val="3733764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partner that we routinely encourage centers to engage with is the Job Accommodation Network (JAN).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p>
          <a:p>
            <a:pPr marL="171450" indent="-171450">
              <a:lnSpc>
                <a:spcPct val="124000"/>
              </a:lnSpc>
              <a:spcBef>
                <a:spcPts val="1200"/>
              </a:spcBef>
              <a:buFont typeface="Arial" panose="020B0604020202020204" pitchFamily="34" charset="0"/>
              <a:buChar char="•"/>
            </a:pPr>
            <a:r>
              <a:rPr lang="en-US" sz="1200" dirty="0"/>
              <a:t>The Job Accommodation Network (JAN) is a </a:t>
            </a:r>
            <a:r>
              <a:rPr lang="en-US" sz="1200" b="1" dirty="0">
                <a:solidFill>
                  <a:schemeClr val="accent1"/>
                </a:solidFill>
              </a:rPr>
              <a:t>free consulting service </a:t>
            </a:r>
            <a:r>
              <a:rPr lang="en-US" sz="1200" dirty="0"/>
              <a:t>funded by the U.S. Department of Labor’s Office of Disability Employment Policy.</a:t>
            </a:r>
          </a:p>
          <a:p>
            <a:pPr marL="171450" indent="-171450">
              <a:lnSpc>
                <a:spcPct val="129000"/>
              </a:lnSpc>
              <a:buFont typeface="Arial" panose="020B0604020202020204" pitchFamily="34" charset="0"/>
              <a:buChar char="•"/>
            </a:pPr>
            <a:r>
              <a:rPr lang="en-US" sz="1200" dirty="0"/>
              <a:t>JAN provides practical guidance and technical assistance on </a:t>
            </a:r>
            <a:r>
              <a:rPr lang="en-US" sz="1200" b="1" dirty="0">
                <a:solidFill>
                  <a:srgbClr val="32669A"/>
                </a:solidFill>
              </a:rPr>
              <a:t>job accommodation solutions </a:t>
            </a:r>
            <a:r>
              <a:rPr lang="en-US" sz="1200" dirty="0"/>
              <a:t>and </a:t>
            </a:r>
            <a:r>
              <a:rPr lang="en-US" sz="1200" b="1" dirty="0">
                <a:solidFill>
                  <a:srgbClr val="32669A"/>
                </a:solidFill>
              </a:rPr>
              <a:t>Title I of the Americans with Disabilities Act (ADA) </a:t>
            </a:r>
            <a:r>
              <a:rPr lang="en-US" sz="1200" dirty="0"/>
              <a:t>and related legislation.</a:t>
            </a:r>
            <a:endParaRPr lang="en-US" dirty="0"/>
          </a:p>
          <a:p>
            <a:endParaRPr lang="en-US" dirty="0"/>
          </a:p>
          <a:p>
            <a:r>
              <a:rPr lang="en-US" dirty="0"/>
              <a:t>JAN has experts in a variety of areas of conditions and may be contacted via phone or via the web. They also have a comprehensive search feature known as SOAR or Searchable Online Accommodation Resource where you can find many disability accommodation suggestions and related information.</a:t>
            </a:r>
          </a:p>
        </p:txBody>
      </p:sp>
      <p:sp>
        <p:nvSpPr>
          <p:cNvPr id="4" name="Slide Number Placeholder 3"/>
          <p:cNvSpPr>
            <a:spLocks noGrp="1"/>
          </p:cNvSpPr>
          <p:nvPr>
            <p:ph type="sldNum" sz="quarter" idx="5"/>
          </p:nvPr>
        </p:nvSpPr>
        <p:spPr/>
        <p:txBody>
          <a:bodyPr/>
          <a:lstStyle/>
          <a:p>
            <a:fld id="{83FB95D8-32F6-4251-B6DD-11C28173D8A4}" type="slidenum">
              <a:rPr lang="en-US" smtClean="0"/>
              <a:pPr/>
              <a:t>21</a:t>
            </a:fld>
            <a:endParaRPr lang="en-US"/>
          </a:p>
        </p:txBody>
      </p:sp>
    </p:spTree>
    <p:extLst>
      <p:ext uri="{BB962C8B-B14F-4D97-AF65-F5344CB8AC3E}">
        <p14:creationId xmlns:p14="http://schemas.microsoft.com/office/powerpoint/2010/main" val="93811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centers have developed relationships with their local Vocational Rehabilitation office.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24000"/>
              </a:lnSpc>
              <a:spcBef>
                <a:spcPts val="1200"/>
              </a:spcBef>
              <a:spcAft>
                <a:spcPts val="0"/>
              </a:spcAft>
              <a:buClrTx/>
              <a:buSzTx/>
              <a:buFont typeface="Arial" panose="020B0604020202020204" pitchFamily="34" charset="0"/>
              <a:buChar char="•"/>
              <a:tabLst/>
              <a:defRPr/>
            </a:pPr>
            <a:r>
              <a:rPr lang="en-US" sz="1200" dirty="0"/>
              <a:t>Vocational Rehabilitation’s (VR) mission is to assist individuals with disabilities in </a:t>
            </a:r>
            <a:r>
              <a:rPr lang="en-US" sz="1200" b="1" dirty="0">
                <a:solidFill>
                  <a:srgbClr val="32669A"/>
                </a:solidFill>
              </a:rPr>
              <a:t>securing  employment and achieving self-sufficiency</a:t>
            </a:r>
            <a:r>
              <a:rPr lang="en-US" sz="1200" dirty="0"/>
              <a:t>.</a:t>
            </a:r>
          </a:p>
          <a:p>
            <a:pPr marL="171450" indent="-171450">
              <a:lnSpc>
                <a:spcPct val="124000"/>
              </a:lnSpc>
              <a:spcBef>
                <a:spcPts val="1200"/>
              </a:spcBef>
              <a:buFont typeface="Arial" panose="020B0604020202020204" pitchFamily="34" charset="0"/>
              <a:buChar char="•"/>
            </a:pPr>
            <a:r>
              <a:rPr lang="en-US" sz="1200" dirty="0"/>
              <a:t>VR provides a variety of valuable job-related services such as interview and job coaching support, assistive technology assistance, disability evaluation/ assessments, student/staff training, and much more!</a:t>
            </a:r>
          </a:p>
          <a:p>
            <a:pPr>
              <a:lnSpc>
                <a:spcPct val="124000"/>
              </a:lnSpc>
              <a:spcBef>
                <a:spcPts val="1200"/>
              </a:spcBef>
            </a:pPr>
            <a:endParaRPr lang="en-US" sz="1200" b="1" dirty="0"/>
          </a:p>
          <a:p>
            <a:pPr>
              <a:lnSpc>
                <a:spcPct val="124000"/>
              </a:lnSpc>
              <a:spcBef>
                <a:spcPts val="1200"/>
              </a:spcBef>
            </a:pPr>
            <a:r>
              <a:rPr lang="en-US" sz="1200" b="0" dirty="0"/>
              <a:t>Some centers have a VR representative visit the center routinely to participate in Disability Accommodation Committee (DAC) meetings of current clients and other centers have received staff training or have students who have been assessed by VR to obtain updated documentation of disability and/or needed assistive technology. </a:t>
            </a:r>
          </a:p>
          <a:p>
            <a:pPr>
              <a:lnSpc>
                <a:spcPct val="124000"/>
              </a:lnSpc>
              <a:spcBef>
                <a:spcPts val="1200"/>
              </a:spcBef>
            </a:pPr>
            <a:endParaRPr lang="en-US" sz="1200" b="0" dirty="0"/>
          </a:p>
          <a:p>
            <a:pPr>
              <a:lnSpc>
                <a:spcPct val="124000"/>
              </a:lnSpc>
              <a:spcBef>
                <a:spcPts val="1200"/>
              </a:spcBef>
            </a:pPr>
            <a:r>
              <a:rPr lang="en-US" sz="1200" b="0" dirty="0"/>
              <a:t>If you are not sure of how to contact your local VR representative, go to the web address on the slide and search for the VR agency for your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22</a:t>
            </a:fld>
            <a:endParaRPr lang="en-US"/>
          </a:p>
        </p:txBody>
      </p:sp>
    </p:spTree>
    <p:extLst>
      <p:ext uri="{BB962C8B-B14F-4D97-AF65-F5344CB8AC3E}">
        <p14:creationId xmlns:p14="http://schemas.microsoft.com/office/powerpoint/2010/main" val="388979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r>
              <a:rPr lang="en-US" dirty="0"/>
              <a:t>All centers should know of a local Sign Language Interpreter agency should the center need to provide an interpreter for an applicant, student, or parent/guardian. You can add your local sign language interpreter resource to your Partnership Tool as a local partner. RID is a good place to start your search for a local interpreter. </a:t>
            </a:r>
          </a:p>
          <a:p>
            <a:r>
              <a:rPr lang="en-US" dirty="0"/>
              <a:t>Reminder: JC must provide sign language interpreters for applicant, students, parents/guardians. Contact your RDIC for assistance.</a:t>
            </a:r>
            <a:endParaRPr lang="en-US" dirty="0">
              <a:cs typeface="Calibri"/>
            </a:endParaRPr>
          </a:p>
          <a:p>
            <a:endParaRPr lang="en-US" dirty="0"/>
          </a:p>
          <a:p>
            <a:pPr algn="l"/>
            <a:r>
              <a:rPr lang="en-US" sz="1200" dirty="0">
                <a:hlinkClick r:id="rId3"/>
              </a:rPr>
              <a:t>https://rid.org/</a:t>
            </a:r>
            <a:endParaRPr lang="en-US" sz="1200" dirty="0"/>
          </a:p>
          <a:p>
            <a:pPr algn="l"/>
            <a:r>
              <a:rPr lang="en-US" sz="1200" dirty="0">
                <a:hlinkClick r:id="rId4"/>
              </a:rPr>
              <a:t>https://myaccount.rid.org/Public/Search/Member.aspx</a:t>
            </a:r>
            <a:r>
              <a:rPr lang="en-US" sz="1200" dirty="0"/>
              <a:t> </a:t>
            </a: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23</a:t>
            </a:fld>
            <a:endParaRPr lang="en-US"/>
          </a:p>
        </p:txBody>
      </p:sp>
    </p:spTree>
    <p:extLst>
      <p:ext uri="{BB962C8B-B14F-4D97-AF65-F5344CB8AC3E}">
        <p14:creationId xmlns:p14="http://schemas.microsoft.com/office/powerpoint/2010/main" val="1106084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olidFill>
                  <a:schemeClr val="tx1"/>
                </a:solidFill>
              </a:rPr>
              <a:t>What are some ways to build partnerships with disability-related organizations?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solidFill>
                <a:schemeClr val="tx1"/>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1" lang="en-US" altLang="ko-Kore-KR" sz="1200" b="1" dirty="0">
                <a:solidFill>
                  <a:schemeClr val="bg1"/>
                </a:solidFill>
                <a:latin typeface="+mj-lt"/>
              </a:rPr>
              <a:t>Meet with local service agencies to discuss mutual benefits. </a:t>
            </a:r>
            <a:r>
              <a:rPr lang="en-US" dirty="0"/>
              <a:t>Some of the partners listed are national WIOA partners, who have partnership requirements of their own. </a:t>
            </a:r>
            <a:r>
              <a:rPr kumimoji="1" lang="en-US" altLang="ko-Kore-KR" dirty="0"/>
              <a:t>Develop a reciprocity relationship with your local vocational rehabilitation agency meaning discuss not only how VR benefits students in Job Corps but how Job Corps students can assist VR in meeting their local employment goals (i.e., students completing Job Corps and becoming employed). It is a win-win for VR and for Job Corps!</a:t>
            </a:r>
            <a:endParaRPr kumimoji="1" lang="en-US" altLang="ko-Kore-KR" sz="1200" dirty="0">
              <a:solidFill>
                <a:schemeClr val="bg1"/>
              </a:solidFill>
              <a:latin typeface="+mj-l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0" u="none" dirty="0">
              <a:solidFill>
                <a:schemeClr val="tx1"/>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1" lang="en-US" altLang="ko-Kore-KR" sz="1200" b="1" dirty="0">
                <a:solidFill>
                  <a:schemeClr val="bg1"/>
                </a:solidFill>
                <a:latin typeface="+mj-lt"/>
              </a:rPr>
              <a:t>Distribute flyers or brochures about Job Corps. </a:t>
            </a:r>
            <a:r>
              <a:rPr kumimoji="1" lang="en-US" altLang="ko-Kore-KR" dirty="0"/>
              <a:t>Educate local employers about hiring people with disabilities. Distribute Job Corps Program information </a:t>
            </a:r>
            <a:r>
              <a:rPr lang="en-US" dirty="0"/>
              <a:t>with local disability organizations (e.g., centers for independent living, one stops, school systems, colleges/universities).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Invite organizations to visit the center. </a:t>
            </a:r>
            <a:r>
              <a:rPr kumimoji="1" lang="en-US" altLang="ko-Kore-KR" dirty="0"/>
              <a:t>Have prospective partners take a tour of center and invite them to serve on the Community Relations Council or Workforce Council.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endParaRPr lang="en-US" b="0" dirty="0"/>
          </a:p>
        </p:txBody>
      </p:sp>
      <p:sp>
        <p:nvSpPr>
          <p:cNvPr id="4" name="Slide Number Placeholder 3"/>
          <p:cNvSpPr>
            <a:spLocks noGrp="1"/>
          </p:cNvSpPr>
          <p:nvPr>
            <p:ph type="sldNum" sz="quarter" idx="5"/>
          </p:nvPr>
        </p:nvSpPr>
        <p:spPr/>
        <p:txBody>
          <a:bodyPr/>
          <a:lstStyle/>
          <a:p>
            <a:fld id="{237AE796-97CE-4335-9D88-5F0EBDF33482}" type="slidenum">
              <a:rPr lang="en-US" smtClean="0"/>
              <a:t>24</a:t>
            </a:fld>
            <a:endParaRPr lang="en-US"/>
          </a:p>
        </p:txBody>
      </p:sp>
    </p:spTree>
    <p:extLst>
      <p:ext uri="{BB962C8B-B14F-4D97-AF65-F5344CB8AC3E}">
        <p14:creationId xmlns:p14="http://schemas.microsoft.com/office/powerpoint/2010/main" val="875009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olidFill>
                  <a:schemeClr val="tx1"/>
                </a:solidFill>
              </a:rPr>
              <a:t>What are some ways to build partnerships with disability-related organizations?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solidFill>
                <a:schemeClr val="tx1"/>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1" lang="en-US" altLang="ko-Kore-KR" sz="1200" b="1" dirty="0">
                <a:solidFill>
                  <a:schemeClr val="bg1"/>
                </a:solidFill>
                <a:latin typeface="+mj-lt"/>
              </a:rPr>
              <a:t>Contact Assistive Technology based agencies/organizations. </a:t>
            </a:r>
            <a:r>
              <a:rPr kumimoji="1" lang="en-US" altLang="ko-Kore-KR" sz="1200" b="0" dirty="0">
                <a:solidFill>
                  <a:schemeClr val="bg1"/>
                </a:solidFill>
                <a:latin typeface="+mj-lt"/>
              </a:rPr>
              <a:t>Organizations may offer discounts, funding assistance, grants, or have a library of Assistive Technology to loan. Staff training on the use of various assistive technology may also be an available resource. </a:t>
            </a:r>
            <a:endParaRPr lang="en-US" b="0" u="none" dirty="0">
              <a:solidFill>
                <a:schemeClr val="tx1"/>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1" lang="en-US" altLang="ko-Kore-KR" sz="1200" b="1" dirty="0">
                <a:solidFill>
                  <a:schemeClr val="bg1"/>
                </a:solidFill>
                <a:latin typeface="+mj-lt"/>
              </a:rPr>
              <a:t>Connect with a variety of organizations who could provide a diverse array of supports/services. </a:t>
            </a:r>
            <a:r>
              <a:rPr kumimoji="1" lang="en-US" altLang="ko-Kore-KR" sz="1200" b="0" dirty="0">
                <a:solidFill>
                  <a:schemeClr val="bg1"/>
                </a:solidFill>
                <a:latin typeface="+mj-lt"/>
              </a:rPr>
              <a:t>Seek organizations who can provide a variety of needed services such as ones who conduct disability evaluations or testing, who can assist with job placement or workplace supports, or those who would assist the individual with housing and other support needs upon completion of the Job Corps program.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Seek trained disability experts who can train staff and students. </a:t>
            </a:r>
            <a:r>
              <a:rPr kumimoji="1" lang="en-US" altLang="ko-Kore-KR" dirty="0"/>
              <a:t>Invite organizations who have trained disability experts or staff to provide student/staff training or to assist with disability awareness activities.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endParaRPr lang="en-US" b="0" dirty="0"/>
          </a:p>
        </p:txBody>
      </p:sp>
      <p:sp>
        <p:nvSpPr>
          <p:cNvPr id="4" name="Slide Number Placeholder 3"/>
          <p:cNvSpPr>
            <a:spLocks noGrp="1"/>
          </p:cNvSpPr>
          <p:nvPr>
            <p:ph type="sldNum" sz="quarter" idx="5"/>
          </p:nvPr>
        </p:nvSpPr>
        <p:spPr/>
        <p:txBody>
          <a:bodyPr/>
          <a:lstStyle/>
          <a:p>
            <a:fld id="{237AE796-97CE-4335-9D88-5F0EBDF33482}" type="slidenum">
              <a:rPr lang="en-US" smtClean="0"/>
              <a:t>25</a:t>
            </a:fld>
            <a:endParaRPr lang="en-US"/>
          </a:p>
        </p:txBody>
      </p:sp>
    </p:spTree>
    <p:extLst>
      <p:ext uri="{BB962C8B-B14F-4D97-AF65-F5344CB8AC3E}">
        <p14:creationId xmlns:p14="http://schemas.microsoft.com/office/powerpoint/2010/main" val="875009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best ways to demonstrate the benefit of disability partnerships is to review examples where center relationships with their local disability partners benefitted students with disabilities. </a:t>
            </a:r>
          </a:p>
          <a:p>
            <a:endParaRPr lang="en-US" dirty="0"/>
          </a:p>
          <a:p>
            <a:pPr>
              <a:lnSpc>
                <a:spcPct val="109000"/>
              </a:lnSpc>
              <a:spcBef>
                <a:spcPts val="600"/>
              </a:spcBef>
            </a:pPr>
            <a:r>
              <a:rPr lang="en-US" sz="1200" b="0" spc="0" dirty="0">
                <a:solidFill>
                  <a:schemeClr val="tx1"/>
                </a:solidFill>
                <a:latin typeface="+mn-lt"/>
              </a:rPr>
              <a:t>Center partnerships with Services for the Blind (e.g., North Carolina Division of Services for the Blind, New England Low Vision and Blindness, Blind Rehabilitation Services, or Braille Institute) have </a:t>
            </a:r>
          </a:p>
          <a:p>
            <a:pPr>
              <a:lnSpc>
                <a:spcPct val="109000"/>
              </a:lnSpc>
              <a:spcBef>
                <a:spcPts val="600"/>
              </a:spcBef>
            </a:pPr>
            <a:endParaRPr lang="en-US" sz="1200" b="0" spc="0" dirty="0">
              <a:solidFill>
                <a:schemeClr val="tx1"/>
              </a:solidFill>
              <a:latin typeface="+mn-lt"/>
            </a:endParaRPr>
          </a:p>
          <a:p>
            <a:pPr marL="342900" indent="-342900">
              <a:lnSpc>
                <a:spcPct val="114000"/>
              </a:lnSpc>
              <a:spcBef>
                <a:spcPts val="1200"/>
              </a:spcBef>
              <a:buClr>
                <a:srgbClr val="32669A"/>
              </a:buClr>
              <a:buFont typeface="Arial" panose="020B0604020202020204" pitchFamily="34" charset="0"/>
              <a:buChar char="•"/>
            </a:pPr>
            <a:r>
              <a:rPr lang="en-US" sz="1200" b="0" dirty="0">
                <a:solidFill>
                  <a:schemeClr val="tx1"/>
                </a:solidFill>
                <a:latin typeface="+mn-lt"/>
                <a:cs typeface="Calibri" panose="020F0502020204030204" pitchFamily="34" charset="0"/>
              </a:rPr>
              <a:t>Provided students with a vision disability </a:t>
            </a:r>
            <a:r>
              <a:rPr lang="en-US" sz="1200" dirty="0">
                <a:latin typeface="+mn-lt"/>
                <a:cs typeface="Calibri" panose="020F0502020204030204" pitchFamily="34" charset="0"/>
              </a:rPr>
              <a:t>access</a:t>
            </a:r>
            <a:r>
              <a:rPr lang="en-US" sz="1200" b="0" dirty="0">
                <a:solidFill>
                  <a:schemeClr val="tx1"/>
                </a:solidFill>
                <a:latin typeface="+mn-lt"/>
                <a:cs typeface="Calibri" panose="020F0502020204030204" pitchFamily="34" charset="0"/>
              </a:rPr>
              <a:t> to an accessible library.</a:t>
            </a:r>
          </a:p>
          <a:p>
            <a:pPr marL="342900" indent="-342900">
              <a:lnSpc>
                <a:spcPct val="114000"/>
              </a:lnSpc>
              <a:spcBef>
                <a:spcPts val="1200"/>
              </a:spcBef>
              <a:buClr>
                <a:srgbClr val="32669A"/>
              </a:buClr>
              <a:buFont typeface="Arial" panose="020B0604020202020204" pitchFamily="34" charset="0"/>
              <a:buChar char="•"/>
            </a:pPr>
            <a:r>
              <a:rPr lang="en-US" sz="1200" b="0" dirty="0">
                <a:solidFill>
                  <a:schemeClr val="tx1"/>
                </a:solidFill>
                <a:latin typeface="+mn-lt"/>
                <a:cs typeface="Calibri" panose="020F0502020204030204" pitchFamily="34" charset="0"/>
              </a:rPr>
              <a:t>Provided </a:t>
            </a:r>
            <a:r>
              <a:rPr lang="en-US" sz="1200" dirty="0">
                <a:latin typeface="+mn-lt"/>
                <a:cs typeface="Calibri" panose="020F0502020204030204" pitchFamily="34" charset="0"/>
              </a:rPr>
              <a:t>assistive technology </a:t>
            </a:r>
            <a:r>
              <a:rPr lang="en-US" sz="1200" b="0" dirty="0">
                <a:solidFill>
                  <a:schemeClr val="tx1"/>
                </a:solidFill>
                <a:latin typeface="+mn-lt"/>
                <a:cs typeface="Calibri" panose="020F0502020204030204" pitchFamily="34" charset="0"/>
              </a:rPr>
              <a:t>such as magnifying devices, light attached to glasses, metal mittens to protect hands from injury.</a:t>
            </a:r>
          </a:p>
          <a:p>
            <a:pPr marL="342900" indent="-342900">
              <a:lnSpc>
                <a:spcPct val="114000"/>
              </a:lnSpc>
              <a:spcBef>
                <a:spcPts val="1200"/>
              </a:spcBef>
              <a:buClr>
                <a:srgbClr val="32669A"/>
              </a:buClr>
              <a:buFont typeface="Arial" panose="020B0604020202020204" pitchFamily="34" charset="0"/>
              <a:buChar char="•"/>
            </a:pPr>
            <a:r>
              <a:rPr lang="en-US" sz="1200" b="0" dirty="0">
                <a:solidFill>
                  <a:schemeClr val="tx1"/>
                </a:solidFill>
                <a:latin typeface="+mn-lt"/>
                <a:cs typeface="Calibri" panose="020F0502020204030204" pitchFamily="34" charset="0"/>
              </a:rPr>
              <a:t>Provided staff training on </a:t>
            </a:r>
            <a:r>
              <a:rPr lang="en-US" sz="1200" dirty="0">
                <a:latin typeface="+mn-lt"/>
                <a:cs typeface="Calibri" panose="020F0502020204030204" pitchFamily="34" charset="0"/>
              </a:rPr>
              <a:t>accessible features </a:t>
            </a:r>
            <a:r>
              <a:rPr lang="en-US" sz="1200" b="0" dirty="0">
                <a:solidFill>
                  <a:schemeClr val="tx1"/>
                </a:solidFill>
                <a:latin typeface="+mn-lt"/>
                <a:cs typeface="Calibri" panose="020F0502020204030204" pitchFamily="34" charset="0"/>
              </a:rPr>
              <a:t>in Chrome Book.</a:t>
            </a:r>
          </a:p>
          <a:p>
            <a:pPr marL="342900" indent="-342900">
              <a:lnSpc>
                <a:spcPct val="114000"/>
              </a:lnSpc>
              <a:spcBef>
                <a:spcPts val="1200"/>
              </a:spcBef>
              <a:buClr>
                <a:srgbClr val="32669A"/>
              </a:buClr>
              <a:buFont typeface="Arial" panose="020B0604020202020204" pitchFamily="34" charset="0"/>
              <a:buChar char="•"/>
            </a:pPr>
            <a:r>
              <a:rPr lang="en-US" sz="1200" b="0" dirty="0">
                <a:solidFill>
                  <a:schemeClr val="tx1"/>
                </a:solidFill>
                <a:latin typeface="+mn-lt"/>
                <a:cs typeface="Calibri" panose="020F0502020204030204" pitchFamily="34" charset="0"/>
              </a:rPr>
              <a:t>Provided </a:t>
            </a:r>
            <a:r>
              <a:rPr lang="en-US" sz="1200" dirty="0">
                <a:latin typeface="+mn-lt"/>
                <a:cs typeface="Calibri" panose="020F0502020204030204" pitchFamily="34" charset="0"/>
              </a:rPr>
              <a:t>funding</a:t>
            </a:r>
            <a:r>
              <a:rPr lang="en-US" sz="1200" b="0" dirty="0">
                <a:solidFill>
                  <a:schemeClr val="tx1"/>
                </a:solidFill>
                <a:latin typeface="+mn-lt"/>
                <a:cs typeface="Calibri" panose="020F0502020204030204" pitchFamily="34" charset="0"/>
              </a:rPr>
              <a:t> for medically corrective lenses.</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26</a:t>
            </a:fld>
            <a:endParaRPr lang="en-US"/>
          </a:p>
        </p:txBody>
      </p:sp>
    </p:spTree>
    <p:extLst>
      <p:ext uri="{BB962C8B-B14F-4D97-AF65-F5344CB8AC3E}">
        <p14:creationId xmlns:p14="http://schemas.microsoft.com/office/powerpoint/2010/main" val="1727602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9000"/>
              </a:lnSpc>
              <a:spcBef>
                <a:spcPts val="600"/>
              </a:spcBef>
            </a:pPr>
            <a:r>
              <a:rPr lang="en-US" sz="1200" b="0" spc="0" dirty="0">
                <a:solidFill>
                  <a:schemeClr val="tx1"/>
                </a:solidFill>
                <a:latin typeface="+mn-lt"/>
              </a:rPr>
              <a:t>Center partnerships with Career/Workforce Centers (e.g., Kentucky Career Center, Eastern Main Development Corporation, Texas Workforce Solutions, or Ability Works) have</a:t>
            </a:r>
          </a:p>
          <a:p>
            <a:pPr>
              <a:lnSpc>
                <a:spcPct val="109000"/>
              </a:lnSpc>
              <a:spcBef>
                <a:spcPts val="600"/>
              </a:spcBef>
            </a:pPr>
            <a:endParaRPr lang="en-US" sz="1200" b="0" spc="0" dirty="0">
              <a:solidFill>
                <a:schemeClr val="tx1"/>
              </a:solidFill>
              <a:latin typeface="+mn-lt"/>
            </a:endParaRPr>
          </a:p>
          <a:p>
            <a:pPr marL="342900" indent="-342900">
              <a:lnSpc>
                <a:spcPct val="114000"/>
              </a:lnSpc>
              <a:spcBef>
                <a:spcPts val="1200"/>
              </a:spcBef>
              <a:buClr>
                <a:srgbClr val="32669A"/>
              </a:buClr>
              <a:buFont typeface="Arial" panose="020B0604020202020204" pitchFamily="34" charset="0"/>
              <a:buChar char="•"/>
            </a:pPr>
            <a:r>
              <a:rPr lang="en-US" sz="1200" b="0" dirty="0">
                <a:solidFill>
                  <a:schemeClr val="tx1"/>
                </a:solidFill>
                <a:latin typeface="+mn-lt"/>
                <a:cs typeface="Calibri" panose="020F0502020204030204" pitchFamily="34" charset="0"/>
              </a:rPr>
              <a:t>Provided DC guidance on purchasing clear face masks and dictation app for student with hearing impairment.</a:t>
            </a:r>
          </a:p>
          <a:p>
            <a:pPr marL="342900" indent="-342900">
              <a:lnSpc>
                <a:spcPct val="114000"/>
              </a:lnSpc>
              <a:spcBef>
                <a:spcPts val="1200"/>
              </a:spcBef>
              <a:buClr>
                <a:srgbClr val="32669A"/>
              </a:buClr>
              <a:buFont typeface="Arial" panose="020B0604020202020204" pitchFamily="34" charset="0"/>
              <a:buChar char="•"/>
            </a:pPr>
            <a:r>
              <a:rPr lang="en-US" sz="1200" b="0" dirty="0">
                <a:solidFill>
                  <a:schemeClr val="tx1"/>
                </a:solidFill>
                <a:latin typeface="+mn-lt"/>
                <a:cs typeface="Calibri" panose="020F0502020204030204" pitchFamily="34" charset="0"/>
              </a:rPr>
              <a:t>Assisted in locating or securing Work-based Learning opportunities for students.</a:t>
            </a:r>
          </a:p>
          <a:p>
            <a:pPr marL="342900" marR="0" lvl="0" indent="-342900" algn="l" defTabSz="914400" rtl="0" eaLnBrk="1" fontAlgn="auto" latinLnBrk="0" hangingPunct="1">
              <a:lnSpc>
                <a:spcPct val="114000"/>
              </a:lnSpc>
              <a:spcBef>
                <a:spcPts val="1200"/>
              </a:spcBef>
              <a:spcAft>
                <a:spcPts val="0"/>
              </a:spcAft>
              <a:buClr>
                <a:srgbClr val="32669A"/>
              </a:buClr>
              <a:buSzTx/>
              <a:buFont typeface="Arial" panose="020B0604020202020204" pitchFamily="34" charset="0"/>
              <a:buChar char="•"/>
              <a:tabLst/>
              <a:defRPr/>
            </a:pPr>
            <a:r>
              <a:rPr lang="en-US" sz="1200" b="0" spc="0" dirty="0">
                <a:solidFill>
                  <a:schemeClr val="tx1"/>
                </a:solidFill>
                <a:latin typeface="+mn-lt"/>
                <a:cs typeface="Calibri" panose="020F0502020204030204" pitchFamily="34" charset="0"/>
              </a:rPr>
              <a:t>Serves on the center’s Workforce Council</a:t>
            </a:r>
          </a:p>
          <a:p>
            <a:pPr marL="342900" indent="-342900">
              <a:lnSpc>
                <a:spcPct val="114000"/>
              </a:lnSpc>
              <a:spcBef>
                <a:spcPts val="1200"/>
              </a:spcBef>
              <a:buClr>
                <a:srgbClr val="32669A"/>
              </a:buClr>
              <a:buFont typeface="Arial" panose="020B0604020202020204" pitchFamily="34" charset="0"/>
              <a:buChar char="•"/>
            </a:pPr>
            <a:endParaRPr lang="en-US" sz="1200" b="0" dirty="0">
              <a:solidFill>
                <a:schemeClr val="tx1"/>
              </a:solidFill>
              <a:latin typeface="+mn-l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27</a:t>
            </a:fld>
            <a:endParaRPr lang="en-US"/>
          </a:p>
        </p:txBody>
      </p:sp>
    </p:spTree>
    <p:extLst>
      <p:ext uri="{BB962C8B-B14F-4D97-AF65-F5344CB8AC3E}">
        <p14:creationId xmlns:p14="http://schemas.microsoft.com/office/powerpoint/2010/main" val="1557870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Center partnerships with  State Assistive Technology (AT) programs (e.g., Nevada Assistive Technology Collaborative, Montana Assistive Technology Program, Oregon Access Technologies) have</a:t>
            </a:r>
          </a:p>
          <a:p>
            <a:endParaRPr lang="en-US" dirty="0"/>
          </a:p>
          <a:p>
            <a:pPr marL="171450" indent="-171450">
              <a:buFont typeface="Arial" panose="020B0604020202020204" pitchFamily="34" charset="0"/>
              <a:buChar char="•"/>
            </a:pPr>
            <a:r>
              <a:rPr lang="en-US" dirty="0"/>
              <a:t>Obtained a magnifier for student with visual impairment.</a:t>
            </a:r>
          </a:p>
          <a:p>
            <a:pPr marL="171450" indent="-171450">
              <a:buFont typeface="Arial" panose="020B0604020202020204" pitchFamily="34" charset="0"/>
              <a:buChar char="•"/>
            </a:pPr>
            <a:r>
              <a:rPr lang="en-US" dirty="0"/>
              <a:t>Provided recommendations for appropriate AT and guidance for how to access. </a:t>
            </a:r>
          </a:p>
          <a:p>
            <a:pPr marL="171450" indent="-171450">
              <a:buFont typeface="Arial" panose="020B0604020202020204" pitchFamily="34" charset="0"/>
              <a:buChar char="•"/>
            </a:pPr>
            <a:r>
              <a:rPr lang="en-US" dirty="0"/>
              <a:t>Obtained discounted AT or provided AT on loan.</a:t>
            </a:r>
          </a:p>
          <a:p>
            <a:pPr marL="171450" indent="-171450">
              <a:buFont typeface="Arial" panose="020B0604020202020204" pitchFamily="34" charset="0"/>
              <a:buChar char="•"/>
            </a:pPr>
            <a:r>
              <a:rPr lang="en-US" dirty="0"/>
              <a:t>Provided center staff with training on AT.</a:t>
            </a:r>
          </a:p>
        </p:txBody>
      </p:sp>
      <p:sp>
        <p:nvSpPr>
          <p:cNvPr id="4" name="Slide Number Placeholder 3"/>
          <p:cNvSpPr>
            <a:spLocks noGrp="1"/>
          </p:cNvSpPr>
          <p:nvPr>
            <p:ph type="sldNum" sz="quarter" idx="5"/>
          </p:nvPr>
        </p:nvSpPr>
        <p:spPr/>
        <p:txBody>
          <a:bodyPr/>
          <a:lstStyle/>
          <a:p>
            <a:fld id="{237AE796-97CE-4335-9D88-5F0EBDF33482}" type="slidenum">
              <a:rPr lang="en-US" smtClean="0"/>
              <a:t>28</a:t>
            </a:fld>
            <a:endParaRPr lang="en-US"/>
          </a:p>
        </p:txBody>
      </p:sp>
    </p:spTree>
    <p:extLst>
      <p:ext uri="{BB962C8B-B14F-4D97-AF65-F5344CB8AC3E}">
        <p14:creationId xmlns:p14="http://schemas.microsoft.com/office/powerpoint/2010/main" val="1426519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Corps Disability Website Resources</a:t>
            </a:r>
          </a:p>
          <a:p>
            <a:endParaRPr lang="en-US" dirty="0"/>
          </a:p>
          <a:p>
            <a:r>
              <a:rPr lang="en-US" dirty="0"/>
              <a:t>There are numerous partnership related resources on the JC Disability Website to include:</a:t>
            </a:r>
          </a:p>
          <a:p>
            <a:endParaRPr lang="en-US" dirty="0"/>
          </a:p>
          <a:p>
            <a:pPr marL="171450" indent="-171450">
              <a:buFont typeface="Arial" panose="020B0604020202020204" pitchFamily="34" charset="0"/>
              <a:buChar char="•"/>
            </a:pPr>
            <a:r>
              <a:rPr lang="en-US" dirty="0"/>
              <a:t>Promising Practices for ideas on ways to build partnerships</a:t>
            </a:r>
          </a:p>
          <a:p>
            <a:pPr marL="171450" indent="-171450">
              <a:buFont typeface="Arial" panose="020B0604020202020204" pitchFamily="34" charset="0"/>
              <a:buChar char="•"/>
            </a:pPr>
            <a:r>
              <a:rPr lang="en-US" dirty="0"/>
              <a:t>Partnership-related webinars including such topics as Developing Partnerships, information about the Job Accommodation Network (JAN), how to use your Statewide AT ACT Program as a Resource, and Bookshare and its partnership with Job Corps.</a:t>
            </a:r>
          </a:p>
          <a:p>
            <a:pPr marL="171450" indent="-171450">
              <a:buFont typeface="Arial" panose="020B0604020202020204" pitchFamily="34" charset="0"/>
              <a:buChar char="•"/>
            </a:pPr>
            <a:r>
              <a:rPr lang="en-US" dirty="0"/>
              <a:t>Additionally, we encourage center staff to review informational brochures on both the Job Accommodation Network and Vocational Rehabilitation – both invaluable resources to the Job Corps program.</a:t>
            </a:r>
          </a:p>
          <a:p>
            <a:endParaRPr lang="en-US" dirty="0"/>
          </a:p>
        </p:txBody>
      </p:sp>
      <p:sp>
        <p:nvSpPr>
          <p:cNvPr id="4" name="Slide Number Placeholder 3"/>
          <p:cNvSpPr>
            <a:spLocks noGrp="1"/>
          </p:cNvSpPr>
          <p:nvPr>
            <p:ph type="sldNum" sz="quarter" idx="5"/>
          </p:nvPr>
        </p:nvSpPr>
        <p:spPr/>
        <p:txBody>
          <a:bodyPr/>
          <a:lstStyle/>
          <a:p>
            <a:fld id="{A3D7F69E-B998-4136-96FD-936454D4F7B6}" type="slidenum">
              <a:rPr lang="en-US" smtClean="0"/>
              <a:t>29</a:t>
            </a:fld>
            <a:endParaRPr lang="en-US"/>
          </a:p>
        </p:txBody>
      </p:sp>
    </p:spTree>
    <p:extLst>
      <p:ext uri="{BB962C8B-B14F-4D97-AF65-F5344CB8AC3E}">
        <p14:creationId xmlns:p14="http://schemas.microsoft.com/office/powerpoint/2010/main" val="3029805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Times New Roman" panose="02020603050405020304" pitchFamily="18" charset="0"/>
              </a:rPr>
              <a:t> There are two components in this section to review and discuss. (1) The appointment of Disability Coordinators and oversight of the Disability Program, and (2) a general introduction of the Disability Program.</a:t>
            </a:r>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3</a:t>
            </a:fld>
            <a:endParaRPr lang="en-US"/>
          </a:p>
        </p:txBody>
      </p:sp>
    </p:spTree>
    <p:extLst>
      <p:ext uri="{BB962C8B-B14F-4D97-AF65-F5344CB8AC3E}">
        <p14:creationId xmlns:p14="http://schemas.microsoft.com/office/powerpoint/2010/main" val="3968646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Times New Roman" panose="02020603050405020304" pitchFamily="18" charset="0"/>
              </a:rPr>
              <a:t> Our next to last requirement is on Readily Achievable Barrier Removal.</a:t>
            </a:r>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30</a:t>
            </a:fld>
            <a:endParaRPr lang="en-US"/>
          </a:p>
        </p:txBody>
      </p:sp>
    </p:spTree>
    <p:extLst>
      <p:ext uri="{BB962C8B-B14F-4D97-AF65-F5344CB8AC3E}">
        <p14:creationId xmlns:p14="http://schemas.microsoft.com/office/powerpoint/2010/main" val="177137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1200" i="0" u="none" strike="noStrike" baseline="0" dirty="0"/>
              <a:t>Each center must consider readily achievable barrier removal—things center staff can do to make the center more accessible that are easily accomplishable and able to be carried out without much difficulty or expense. To accomplish this, centers must: </a:t>
            </a:r>
          </a:p>
          <a:p>
            <a:pPr defTabSz="931774">
              <a:defRPr/>
            </a:pPr>
            <a:endParaRPr lang="en-US" dirty="0">
              <a:ea typeface="Calibri" panose="020F0502020204030204" pitchFamily="34" charset="0"/>
              <a:cs typeface="Times New Roman" panose="02020603050405020304" pitchFamily="18" charset="0"/>
            </a:endParaRPr>
          </a:p>
          <a:p>
            <a:r>
              <a:rPr lang="en-US" sz="1200" dirty="0"/>
              <a:t>Determine architectural or physical accessibility. Using the </a:t>
            </a:r>
            <a:r>
              <a:rPr lang="en-US" sz="1200" b="1" dirty="0"/>
              <a:t>ADA Checklist for Existing Facilities</a:t>
            </a:r>
            <a:r>
              <a:rPr lang="en-US" sz="1200" dirty="0"/>
              <a:t>, staff will be able to determine any physical barriers or needed improvements.  This checklist should be completed for each building on center. This checklist will include specific measurements of physical items on center such as rails, doorknobs, light switches, the slope of ramps, etc. Centers usually complete this item (ADA Checklist) once and update as needed when new buildings are erected or renovated.</a:t>
            </a:r>
          </a:p>
          <a:p>
            <a:endParaRPr lang="en-US" sz="1200" dirty="0"/>
          </a:p>
          <a:p>
            <a:r>
              <a:rPr lang="en-US" sz="1200" dirty="0"/>
              <a:t>PROMISING PRACTICE:  Some centers make this into a learning activity! DCs should contact career technical instructors and the center’s math instructor, for example, to complete the questions that require measuring and calculating slope. It’s a great way to collaborate and spread awareness.</a:t>
            </a:r>
          </a:p>
          <a:p>
            <a:endParaRPr lang="en-US" sz="1200" dirty="0"/>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B0BF916D-B069-4C7E-A665-C16893B8024A}" type="slidenum">
              <a:rPr lang="en-US" smtClean="0"/>
              <a:t>31</a:t>
            </a:fld>
            <a:endParaRPr lang="en-US"/>
          </a:p>
        </p:txBody>
      </p:sp>
    </p:spTree>
    <p:extLst>
      <p:ext uri="{BB962C8B-B14F-4D97-AF65-F5344CB8AC3E}">
        <p14:creationId xmlns:p14="http://schemas.microsoft.com/office/powerpoint/2010/main" val="3534624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ea typeface="맑은 고딕"/>
              </a:rPr>
              <a:t>Determine potential improvements to the </a:t>
            </a:r>
            <a:r>
              <a:rPr lang="en-US" altLang="ko-KR" sz="1200" b="1" dirty="0">
                <a:solidFill>
                  <a:srgbClr val="32669A"/>
                </a:solidFill>
                <a:ea typeface="맑은 고딕"/>
              </a:rPr>
              <a:t>programmatic </a:t>
            </a:r>
            <a:r>
              <a:rPr lang="en-US" altLang="ko-KR" sz="1200" dirty="0">
                <a:ea typeface="맑은 고딕"/>
              </a:rPr>
              <a:t>accessibility of the center, staff by completing the program </a:t>
            </a:r>
            <a:r>
              <a:rPr lang="en-US" altLang="ko-KR" sz="1200" b="1" dirty="0">
                <a:ea typeface="맑은 고딕"/>
              </a:rPr>
              <a:t>Center Accessibility Tool. </a:t>
            </a:r>
            <a:r>
              <a:rPr lang="en-US" altLang="ko-KR" sz="1200" b="0" dirty="0">
                <a:ea typeface="맑은 고딕"/>
              </a:rPr>
              <a:t>Some examples of programmatic improvement considerations might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b="1" dirty="0">
              <a:ea typeface="맑은 고딕"/>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ea typeface="맑은 고딕"/>
              </a:rPr>
              <a:t>communication options such as audio tapes, large print, etc.  See the example of having a Large Print version of the Disability Program Student Handbook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200" dirty="0">
                <a:ea typeface="맑은 고딕"/>
              </a:rPr>
              <a:t>center’s public materials contain a statement that reflects a commitment to providing disability accommodations for all their programs, etc.</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dirty="0">
              <a:ea typeface="맑은 고딕"/>
            </a:endParaRPr>
          </a:p>
          <a:p>
            <a:pPr marL="285750" indent="-285750">
              <a:buFont typeface="Arial" panose="020B0604020202020204" pitchFamily="34" charset="0"/>
              <a:buChar char="•"/>
            </a:pPr>
            <a:endParaRPr lang="en-US" sz="1200" dirty="0"/>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B0BF916D-B069-4C7E-A665-C16893B8024A}" type="slidenum">
              <a:rPr lang="en-US" smtClean="0"/>
              <a:t>32</a:t>
            </a:fld>
            <a:endParaRPr lang="en-US"/>
          </a:p>
        </p:txBody>
      </p:sp>
    </p:spTree>
    <p:extLst>
      <p:ext uri="{BB962C8B-B14F-4D97-AF65-F5344CB8AC3E}">
        <p14:creationId xmlns:p14="http://schemas.microsoft.com/office/powerpoint/2010/main" val="1502202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Examples of questions you might see in the Accessibility Tool:</a:t>
            </a:r>
          </a:p>
          <a:p>
            <a:endParaRPr lang="en-US" sz="1200" dirty="0"/>
          </a:p>
          <a:p>
            <a:pPr marL="285750" indent="-285750">
              <a:buFont typeface="Arial" panose="020B0604020202020204" pitchFamily="34" charset="0"/>
              <a:buChar char="•"/>
            </a:pPr>
            <a:r>
              <a:rPr lang="en-US" dirty="0">
                <a:cs typeface="Calibri" panose="020F0502020204030204"/>
              </a:rPr>
              <a:t>Are accessible dormitory rooms offered to students with disabilities on a preferential basis, as needed, and as appropriate?</a:t>
            </a:r>
            <a:endParaRPr lang="en-US" dirty="0"/>
          </a:p>
          <a:p>
            <a:pPr marL="285750" indent="-285750">
              <a:buFont typeface="Arial" panose="020B0604020202020204" pitchFamily="34" charset="0"/>
              <a:buChar char="•"/>
            </a:pPr>
            <a:r>
              <a:rPr lang="en-US" sz="1200" dirty="0"/>
              <a:t>Are students with disabilities encouraged to take part in all recreational trips and programs?</a:t>
            </a:r>
            <a:endParaRPr lang="en-US" dirty="0">
              <a:cs typeface="Calibri"/>
            </a:endParaRPr>
          </a:p>
          <a:p>
            <a:endParaRPr lang="en-US" dirty="0">
              <a:cs typeface="Calibri"/>
            </a:endParaRPr>
          </a:p>
          <a:p>
            <a:r>
              <a:rPr lang="en-US" dirty="0">
                <a:cs typeface="Calibri"/>
              </a:rPr>
              <a:t>Improving accessibility does not always mean expensive. There are many things that can be done that are no to low cost that will improve the center's overall accessibility. For example, perhaps the center purchases a heavy-duty vibrating alarm like the one pictured on the right. This alarm provides a more vigorous vibration than say a watch or phone alarm would and could be used for other students who struggle with getting up in the morning!</a:t>
            </a:r>
          </a:p>
          <a:p>
            <a:endParaRPr lang="en-US" dirty="0">
              <a:cs typeface="Calibri"/>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33</a:t>
            </a:fld>
            <a:endParaRPr lang="en-US"/>
          </a:p>
        </p:txBody>
      </p:sp>
    </p:spTree>
    <p:extLst>
      <p:ext uri="{BB962C8B-B14F-4D97-AF65-F5344CB8AC3E}">
        <p14:creationId xmlns:p14="http://schemas.microsoft.com/office/powerpoint/2010/main" val="3218926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Once your center staff has completed both the </a:t>
            </a:r>
            <a:r>
              <a:rPr lang="en-US" sz="1200" i="1" dirty="0"/>
              <a:t>ADA Checklist </a:t>
            </a:r>
            <a:r>
              <a:rPr lang="en-US" sz="1200" dirty="0"/>
              <a:t>and the </a:t>
            </a:r>
            <a:r>
              <a:rPr lang="en-US" sz="1200" i="1" dirty="0"/>
              <a:t>Center Accessibility Tool</a:t>
            </a:r>
            <a:r>
              <a:rPr lang="en-US" sz="1200" dirty="0"/>
              <a:t>, the center is required to develop an </a:t>
            </a:r>
            <a:r>
              <a:rPr lang="en-US" altLang="ko-KR" sz="1200" b="1" dirty="0">
                <a:solidFill>
                  <a:srgbClr val="32669A"/>
                </a:solidFill>
                <a:ea typeface="맑은 고딕"/>
              </a:rPr>
              <a:t>accessibility plan</a:t>
            </a:r>
            <a:r>
              <a:rPr lang="en-US" altLang="ko-KR" sz="1200" dirty="0">
                <a:ea typeface="맑은 고딕"/>
              </a:rPr>
              <a:t> with priorities and next steps based on the results of the </a:t>
            </a:r>
            <a:r>
              <a:rPr lang="en-US" altLang="ko-KR" sz="1200" b="1" dirty="0">
                <a:ea typeface="맑은 고딕"/>
              </a:rPr>
              <a:t>ADA Checklist for Readily Achievable Barrier Removal </a:t>
            </a:r>
            <a:r>
              <a:rPr lang="en-US" altLang="ko-KR" sz="1200" b="1" u="sng" dirty="0">
                <a:solidFill>
                  <a:srgbClr val="32669A"/>
                </a:solidFill>
                <a:ea typeface="맑은 고딕"/>
              </a:rPr>
              <a:t>and</a:t>
            </a:r>
            <a:r>
              <a:rPr lang="en-US" altLang="ko-KR" sz="1200" dirty="0">
                <a:ea typeface="맑은 고딕"/>
              </a:rPr>
              <a:t> </a:t>
            </a:r>
            <a:r>
              <a:rPr lang="en-US" altLang="ko-KR" sz="1200" b="1" dirty="0">
                <a:ea typeface="맑은 고딕"/>
              </a:rPr>
              <a:t>Center Accessibility Tool completion.</a:t>
            </a:r>
          </a:p>
          <a:p>
            <a:endParaRPr lang="en-US" sz="1200" dirty="0"/>
          </a:p>
          <a:p>
            <a:r>
              <a:rPr lang="en-US" dirty="0"/>
              <a:t>Anything that has been checked “no” on either the ADA checklist or the Center Accessibility Tool should appear on this accessibility plan. </a:t>
            </a:r>
            <a:endParaRPr lang="en-US" dirty="0">
              <a:cs typeface="Calibri"/>
            </a:endParaRPr>
          </a:p>
          <a:p>
            <a:endParaRPr lang="en-US" dirty="0"/>
          </a:p>
          <a:p>
            <a:r>
              <a:rPr lang="en-US" sz="1200" dirty="0"/>
              <a:t>A sample plan is available on the JC Disability Website.</a:t>
            </a:r>
            <a:r>
              <a:rPr lang="en-US" dirty="0"/>
              <a:t> </a:t>
            </a:r>
            <a:r>
              <a:rPr lang="en-US" sz="1200" dirty="0"/>
              <a:t> If you elect to use it as a template, you must fill in your </a:t>
            </a:r>
            <a:r>
              <a:rPr lang="en-US" sz="1200" u="sng" dirty="0"/>
              <a:t>own</a:t>
            </a:r>
            <a:r>
              <a:rPr lang="en-US" sz="1200" dirty="0"/>
              <a:t> center’s information from the checklists and tool—along with your goals, objectives, dates, and responsible parties, etc.</a:t>
            </a:r>
            <a:r>
              <a:rPr lang="en-US" dirty="0"/>
              <a:t> </a:t>
            </a:r>
            <a:r>
              <a:rPr lang="en-US" sz="1200" dirty="0"/>
              <a:t> Leaving the pre-populated information examples is not sufficient.</a:t>
            </a:r>
            <a:r>
              <a:rPr lang="en-US" dirty="0"/>
              <a:t> </a:t>
            </a:r>
          </a:p>
          <a:p>
            <a:endParaRPr lang="en-US" sz="1200" dirty="0"/>
          </a:p>
          <a:p>
            <a:r>
              <a:rPr lang="en-US" dirty="0"/>
              <a:t>Examples of priorities and next steps based on the results of the ADA Checklist for Readily Achievable Barrier Removal and Center Accessibility Tool: </a:t>
            </a:r>
          </a:p>
          <a:p>
            <a:pPr marL="171450" lvl="0" indent="-171450">
              <a:buFont typeface="Arial" panose="020B0604020202020204" pitchFamily="34" charset="0"/>
              <a:buChar char="•"/>
            </a:pPr>
            <a:r>
              <a:rPr lang="en-US" dirty="0"/>
              <a:t>Academic and career technical training staff will be trained on the use of text to speech technology.</a:t>
            </a:r>
          </a:p>
          <a:p>
            <a:pPr marL="171450" lvl="0" indent="-171450">
              <a:buFont typeface="Arial" panose="020B0604020202020204" pitchFamily="34" charset="0"/>
              <a:buChar char="•"/>
            </a:pPr>
            <a:r>
              <a:rPr lang="en-US" dirty="0"/>
              <a:t>Recreation staff will invite Paralympic organizations (or other disability based recreational organizations in your community) to build awareness and assist students with disabilities in recreational activities.</a:t>
            </a: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B0BF916D-B069-4C7E-A665-C16893B8024A}" type="slidenum">
              <a:rPr lang="en-US" smtClean="0"/>
              <a:t>34</a:t>
            </a:fld>
            <a:endParaRPr lang="en-US"/>
          </a:p>
        </p:txBody>
      </p:sp>
    </p:spTree>
    <p:extLst>
      <p:ext uri="{BB962C8B-B14F-4D97-AF65-F5344CB8AC3E}">
        <p14:creationId xmlns:p14="http://schemas.microsoft.com/office/powerpoint/2010/main" val="422893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The Accessibility Plan </a:t>
            </a:r>
            <a:r>
              <a:rPr lang="en-US" sz="1200">
                <a:effectLst/>
                <a:latin typeface="Segoe UI" panose="020B0502040204020203" pitchFamily="34" charset="0"/>
              </a:rPr>
              <a:t>will be formally assessed during DPCAs but the center should be reviewing and updating annually each year by </a:t>
            </a:r>
            <a:r>
              <a:rPr lang="en-US" sz="1200" b="1" i="0" u="sng">
                <a:effectLst/>
                <a:latin typeface="Segoe UI" panose="020B0502040204020203" pitchFamily="34" charset="0"/>
              </a:rPr>
              <a:t>6/30</a:t>
            </a:r>
            <a:r>
              <a:rPr lang="en-US" sz="1200">
                <a:effectLst/>
                <a:latin typeface="Segoe UI" panose="020B0502040204020203" pitchFamily="34" charset="0"/>
              </a:rPr>
              <a:t>. I</a:t>
            </a:r>
            <a:r>
              <a:rPr lang="en-US" sz="1200"/>
              <a:t>t is only the </a:t>
            </a:r>
            <a:r>
              <a:rPr lang="en-US" sz="1200" b="1" u="sng"/>
              <a:t>plan</a:t>
            </a:r>
            <a:r>
              <a:rPr lang="en-US" sz="1200"/>
              <a:t> that requires annual updates.  The other portions (the ADA Checklist and the Center Programmatic Tool) should be revisited as changes happen physically and programmatically. To show evidence of your annual updates, update the plan itself as well as keep meeting notes listing participants and the outcome of the 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a:ea typeface="맑은 고딕"/>
              </a:rPr>
              <a:t>The </a:t>
            </a:r>
            <a:r>
              <a:rPr lang="en-US" altLang="ko-KR" sz="1200" b="1">
                <a:solidFill>
                  <a:srgbClr val="32669A"/>
                </a:solidFill>
                <a:ea typeface="맑은 고딕"/>
              </a:rPr>
              <a:t>safety and facilities maintenance staff </a:t>
            </a:r>
            <a:r>
              <a:rPr lang="en-US" altLang="ko-KR" sz="1200">
                <a:ea typeface="맑은 고딕"/>
              </a:rPr>
              <a:t>should play a primary role in completing the plan with </a:t>
            </a:r>
            <a:r>
              <a:rPr lang="en-US" altLang="ko-KR" sz="1200" b="1">
                <a:ea typeface="맑은 고딕"/>
              </a:rPr>
              <a:t>support from managers </a:t>
            </a:r>
            <a:r>
              <a:rPr lang="en-US" altLang="ko-KR" sz="1200">
                <a:ea typeface="맑은 고딕"/>
              </a:rPr>
              <a:t>in all areas. </a:t>
            </a:r>
          </a:p>
          <a:p>
            <a:endParaRPr lang="en-US" sz="1200"/>
          </a:p>
          <a:p>
            <a:pPr marL="0" indent="0">
              <a:buFont typeface="Wingdings" panose="05000000000000000000" pitchFamily="2" charset="2"/>
              <a:buNone/>
            </a:pPr>
            <a:endParaRPr lang="en-US"/>
          </a:p>
        </p:txBody>
      </p:sp>
      <p:sp>
        <p:nvSpPr>
          <p:cNvPr id="4" name="Slide Number Placeholder 3"/>
          <p:cNvSpPr>
            <a:spLocks noGrp="1"/>
          </p:cNvSpPr>
          <p:nvPr>
            <p:ph type="sldNum" sz="quarter" idx="5"/>
          </p:nvPr>
        </p:nvSpPr>
        <p:spPr/>
        <p:txBody>
          <a:bodyPr/>
          <a:lstStyle/>
          <a:p>
            <a:fld id="{B0BF916D-B069-4C7E-A665-C16893B8024A}" type="slidenum">
              <a:rPr lang="en-US" smtClean="0"/>
              <a:t>35</a:t>
            </a:fld>
            <a:endParaRPr lang="en-US"/>
          </a:p>
        </p:txBody>
      </p:sp>
    </p:spTree>
    <p:extLst>
      <p:ext uri="{BB962C8B-B14F-4D97-AF65-F5344CB8AC3E}">
        <p14:creationId xmlns:p14="http://schemas.microsoft.com/office/powerpoint/2010/main" val="3238046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0" i="0">
                <a:solidFill>
                  <a:srgbClr val="000000"/>
                </a:solidFill>
                <a:effectLst/>
                <a:latin typeface="Times New Roman"/>
                <a:cs typeface="Times New Roman"/>
              </a:rPr>
              <a:t>Our final requirement today is Disability-Related Staff Training. </a:t>
            </a:r>
            <a:r>
              <a:rPr lang="en-US">
                <a:solidFill>
                  <a:srgbClr val="000000"/>
                </a:solidFill>
                <a:latin typeface="Times New Roman"/>
                <a:cs typeface="Times New Roman"/>
              </a:rPr>
              <a:t>Even though this is </a:t>
            </a:r>
            <a:r>
              <a:rPr lang="en-US" b="0" i="0">
                <a:solidFill>
                  <a:srgbClr val="000000"/>
                </a:solidFill>
                <a:effectLst/>
                <a:latin typeface="Times New Roman"/>
                <a:cs typeface="Times New Roman"/>
              </a:rPr>
              <a:t>the last requirement, it is a </a:t>
            </a:r>
            <a:r>
              <a:rPr lang="en-US">
                <a:solidFill>
                  <a:srgbClr val="000000"/>
                </a:solidFill>
                <a:latin typeface="Times New Roman"/>
                <a:cs typeface="Times New Roman"/>
              </a:rPr>
              <a:t>critically important</a:t>
            </a:r>
            <a:r>
              <a:rPr lang="en-US" b="0" i="0">
                <a:solidFill>
                  <a:srgbClr val="000000"/>
                </a:solidFill>
                <a:effectLst/>
                <a:latin typeface="Times New Roman"/>
                <a:cs typeface="Times New Roman"/>
              </a:rPr>
              <a:t> one.</a:t>
            </a:r>
            <a:r>
              <a:rPr lang="en-US">
                <a:solidFill>
                  <a:srgbClr val="000000"/>
                </a:solidFill>
                <a:latin typeface="Times New Roman"/>
                <a:cs typeface="Times New Roman"/>
              </a:rPr>
              <a:t> Job Corps' Disability Program is unique in many ways and staff require training to be able to implement and properly maintain all the requirements.</a:t>
            </a:r>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36</a:t>
            </a:fld>
            <a:endParaRPr lang="en-US"/>
          </a:p>
        </p:txBody>
      </p:sp>
    </p:spTree>
    <p:extLst>
      <p:ext uri="{BB962C8B-B14F-4D97-AF65-F5344CB8AC3E}">
        <p14:creationId xmlns:p14="http://schemas.microsoft.com/office/powerpoint/2010/main" val="2651803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Training Requirements</a:t>
            </a:r>
          </a:p>
          <a:p>
            <a:endParaRPr lang="en-US" dirty="0"/>
          </a:p>
          <a:p>
            <a:r>
              <a:rPr lang="en-US" dirty="0"/>
              <a:t>Centers will provide disability-related staff training in accordance with PRH Chapter 5, Exhibit 5-4. There are 3 Disability Program Training Requirements that must be met.</a:t>
            </a:r>
          </a:p>
          <a:p>
            <a:pPr marL="0" indent="0"/>
            <a:endParaRPr lang="en-US" dirty="0"/>
          </a:p>
          <a:p>
            <a:pPr marL="0" lvl="1" indent="0">
              <a:buFont typeface="+mj-lt"/>
              <a:buAutoNum type="arabicPeriod"/>
            </a:pPr>
            <a:r>
              <a:rPr lang="en-US" dirty="0"/>
              <a:t>Yearly training for </a:t>
            </a:r>
            <a:r>
              <a:rPr lang="en-US" b="1" dirty="0"/>
              <a:t>all center staff </a:t>
            </a:r>
            <a:r>
              <a:rPr lang="en-US" dirty="0"/>
              <a:t>about the Disability Program or a disability-related topic</a:t>
            </a:r>
          </a:p>
          <a:p>
            <a:pPr marL="0" lvl="1" indent="0">
              <a:buFont typeface="+mj-lt"/>
              <a:buAutoNum type="arabicPeriod"/>
            </a:pPr>
            <a:endParaRPr lang="en-US" dirty="0"/>
          </a:p>
          <a:p>
            <a:pPr marL="0" lvl="1" indent="0">
              <a:buFont typeface="+mj-lt"/>
              <a:buAutoNum type="arabicPeriod"/>
            </a:pPr>
            <a:r>
              <a:rPr lang="en-US" dirty="0"/>
              <a:t>Disability Accommodation training for new staff within the </a:t>
            </a:r>
            <a:r>
              <a:rPr lang="en-US" b="1" dirty="0"/>
              <a:t>1st 90 days of employment</a:t>
            </a:r>
          </a:p>
          <a:p>
            <a:pPr marL="0" lvl="1" indent="0">
              <a:buFont typeface="+mj-lt"/>
              <a:buAutoNum type="arabicPeriod"/>
            </a:pPr>
            <a:endParaRPr lang="en-US" dirty="0"/>
          </a:p>
          <a:p>
            <a:pPr marL="0" lvl="1" indent="0">
              <a:buFont typeface="+mj-lt"/>
              <a:buAutoNum type="arabicPeriod"/>
            </a:pPr>
            <a:r>
              <a:rPr lang="en-US" dirty="0"/>
              <a:t>Disability Accommodation training for </a:t>
            </a:r>
            <a:r>
              <a:rPr lang="en-US" b="1" dirty="0"/>
              <a:t>all staff yearly thereafter.</a:t>
            </a:r>
            <a:r>
              <a:rPr lang="en-US" dirty="0"/>
              <a:t> </a:t>
            </a:r>
          </a:p>
          <a:p>
            <a:pPr marL="914400" lvl="1" indent="-457200">
              <a:buFont typeface="+mj-lt"/>
              <a:buAutoNum type="arabicPeriod"/>
            </a:pPr>
            <a:endParaRPr lang="en-US" dirty="0"/>
          </a:p>
          <a:p>
            <a:pPr marL="0" lvl="1" indent="0">
              <a:buFont typeface="+mj-lt"/>
              <a:buNone/>
            </a:pPr>
            <a:r>
              <a:rPr lang="en-US" dirty="0"/>
              <a:t>To meet requirements 2 and 3, staff must complete the </a:t>
            </a:r>
            <a:r>
              <a:rPr lang="en-US" b="1" i="1" dirty="0"/>
              <a:t>Supporting Students with Disabilities in the Job Corps Program</a:t>
            </a:r>
            <a:r>
              <a:rPr lang="en-US" dirty="0"/>
              <a:t> training available in the Learning Management System (LMS), located in CITRIX.</a:t>
            </a:r>
          </a:p>
          <a:p>
            <a:endParaRPr lang="en-US" dirty="0"/>
          </a:p>
          <a:p>
            <a:endParaRPr lang="en-US" dirty="0"/>
          </a:p>
        </p:txBody>
      </p:sp>
      <p:sp>
        <p:nvSpPr>
          <p:cNvPr id="4" name="Slide Number Placeholder 3"/>
          <p:cNvSpPr>
            <a:spLocks noGrp="1"/>
          </p:cNvSpPr>
          <p:nvPr>
            <p:ph type="sldNum" sz="quarter" idx="5"/>
          </p:nvPr>
        </p:nvSpPr>
        <p:spPr/>
        <p:txBody>
          <a:bodyPr/>
          <a:lstStyle/>
          <a:p>
            <a:fld id="{A41819E8-FB85-47FB-9C9F-07B8549CD50D}" type="slidenum">
              <a:rPr lang="en-US" smtClean="0"/>
              <a:t>37</a:t>
            </a:fld>
            <a:endParaRPr lang="en-US"/>
          </a:p>
        </p:txBody>
      </p:sp>
    </p:spTree>
    <p:extLst>
      <p:ext uri="{BB962C8B-B14F-4D97-AF65-F5344CB8AC3E}">
        <p14:creationId xmlns:p14="http://schemas.microsoft.com/office/powerpoint/2010/main" val="33976446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Supporting Students with Disabilities training that is available in the Job Corps Learning Management System. Remember this training is required initially within the first 90 days of hire and then annually thereafter for all staff.</a:t>
            </a:r>
          </a:p>
        </p:txBody>
      </p:sp>
      <p:sp>
        <p:nvSpPr>
          <p:cNvPr id="4" name="Slide Number Placeholder 3"/>
          <p:cNvSpPr>
            <a:spLocks noGrp="1"/>
          </p:cNvSpPr>
          <p:nvPr>
            <p:ph type="sldNum" sz="quarter" idx="5"/>
          </p:nvPr>
        </p:nvSpPr>
        <p:spPr/>
        <p:txBody>
          <a:bodyPr/>
          <a:lstStyle/>
          <a:p>
            <a:fld id="{237AE796-97CE-4335-9D88-5F0EBDF33482}" type="slidenum">
              <a:rPr lang="en-US" smtClean="0"/>
              <a:t>38</a:t>
            </a:fld>
            <a:endParaRPr lang="en-US"/>
          </a:p>
        </p:txBody>
      </p:sp>
    </p:spTree>
    <p:extLst>
      <p:ext uri="{BB962C8B-B14F-4D97-AF65-F5344CB8AC3E}">
        <p14:creationId xmlns:p14="http://schemas.microsoft.com/office/powerpoint/2010/main" val="3447899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training (for item #1 on slide 38) can be any type of training: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Webinars - If center staff have been attending any of our disability webinars these last few months, that could count as your annual disability related training. Make sure center staff is filling out the survey at the end of our webinars so that they can get a certificate of participation. Ask your Human Resource staff to log the training and maintain the certificates of participation as proof of training completion.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lvl="0" indent="-171450">
              <a:buFont typeface="Arial" panose="020B0604020202020204" pitchFamily="34" charset="0"/>
              <a:buChar char="•"/>
            </a:pPr>
            <a:r>
              <a:rPr lang="en-US" dirty="0"/>
              <a:t>Online</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Disability Conferences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An additional disability topic in LMS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Small group training by DC or an outside presenter</a:t>
            </a:r>
          </a:p>
          <a:p>
            <a:endParaRPr lang="en-US" dirty="0"/>
          </a:p>
          <a:p>
            <a:r>
              <a:rPr lang="en-US" dirty="0"/>
              <a:t>It does not have to be in person training or done as a single all staff training by a DC. </a:t>
            </a:r>
          </a:p>
          <a:p>
            <a:endParaRPr lang="en-US" dirty="0"/>
          </a:p>
          <a:p>
            <a:r>
              <a:rPr lang="en-US" dirty="0"/>
              <a:t>A disability related trivia game using an app like Kahoot (which we will be demonstrating in just a moment) could be a great way to test what staff have learned after a simple presentation they read through on their own. </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39</a:t>
            </a:fld>
            <a:endParaRPr lang="en-US"/>
          </a:p>
        </p:txBody>
      </p:sp>
    </p:spTree>
    <p:extLst>
      <p:ext uri="{BB962C8B-B14F-4D97-AF65-F5344CB8AC3E}">
        <p14:creationId xmlns:p14="http://schemas.microsoft.com/office/powerpoint/2010/main" val="62128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ea typeface="Open Sans" panose="020B0606030504020204" pitchFamily="34" charset="0"/>
                <a:cs typeface="Calibri" panose="020F0502020204030204" pitchFamily="34" charset="0"/>
              </a:rPr>
              <a:t>The Health and Wellness Director (HWD) (or a health staff designee) and Academic Manager (or an academic staff designee) will function as Disability Coordinators (DC) to oversee the program. However, additional DCs may be appointed as needed and should be appointed to serve as back-ups if the primary DC(s) are out or the DC role becomes vacant.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Calibri" panose="020F0502020204030204" pitchFamily="34" charset="0"/>
              <a:ea typeface="Open Sans" panose="020B0606030504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ea typeface="Open Sans" panose="020B0606030504020204" pitchFamily="34" charset="0"/>
                <a:cs typeface="Calibri" panose="020F0502020204030204" pitchFamily="34" charset="0"/>
              </a:rPr>
              <a:t>Centers also may opt to hire a full or part-time DC to oversee the program rather than or in addition to appointing an academic and health DC. </a:t>
            </a:r>
            <a:endParaRPr lang="en-GB" sz="1200">
              <a:latin typeface="Calibri" panose="020F0502020204030204" pitchFamily="34" charset="0"/>
              <a:ea typeface="Open Sans" panose="020B060603050402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4F22E1E8-19DD-9846-964E-7494B0E7F513}" type="slidenum">
              <a:rPr lang="en-US" smtClean="0"/>
              <a:t>4</a:t>
            </a:fld>
            <a:endParaRPr lang="en-US"/>
          </a:p>
        </p:txBody>
      </p:sp>
    </p:spTree>
    <p:extLst>
      <p:ext uri="{BB962C8B-B14F-4D97-AF65-F5344CB8AC3E}">
        <p14:creationId xmlns:p14="http://schemas.microsoft.com/office/powerpoint/2010/main" val="29375636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9000"/>
              </a:lnSpc>
            </a:pPr>
            <a:r>
              <a:rPr lang="en-US" dirty="0"/>
              <a:t>Staff training documentation should be compiled and available to review during DPCAs (Disability Program Center Assessments). Let’s review some considerations for your training documentation requirements.</a:t>
            </a:r>
          </a:p>
          <a:p>
            <a:pPr>
              <a:lnSpc>
                <a:spcPct val="119000"/>
              </a:lnSpc>
            </a:pPr>
            <a:endParaRPr lang="en-US" dirty="0"/>
          </a:p>
          <a:p>
            <a:pPr marL="173736" lvl="1" indent="-173736">
              <a:lnSpc>
                <a:spcPct val="100000"/>
              </a:lnSpc>
              <a:buFont typeface="Arial" panose="020B0604020202020204" pitchFamily="34" charset="0"/>
              <a:buChar char="•"/>
            </a:pPr>
            <a:r>
              <a:rPr lang="en-US" dirty="0"/>
              <a:t>Who is tracking and monitoring the completion of the three training requirements for the Disability Program? Is it Human Resources? If so, check in with them to see the types of documentation that is being maintained and ensure that it is adequate.</a:t>
            </a:r>
          </a:p>
          <a:p>
            <a:pPr marL="173736" lvl="1" indent="-173736">
              <a:lnSpc>
                <a:spcPct val="100000"/>
              </a:lnSpc>
              <a:buFont typeface="Arial" panose="020B0604020202020204" pitchFamily="34" charset="0"/>
              <a:buChar char="•"/>
            </a:pPr>
            <a:r>
              <a:rPr lang="en-US" dirty="0"/>
              <a:t>Would the documentation identify the date of hire and the date the training was completed? Since one of the training requirements is for new hires within 90 days of employment, the documentation will need to show that the training occurred within that timeframe.</a:t>
            </a:r>
          </a:p>
          <a:p>
            <a:pPr marL="173736" lvl="1" indent="-173736">
              <a:lnSpc>
                <a:spcPct val="100000"/>
              </a:lnSpc>
              <a:buFont typeface="Arial" panose="020B0604020202020204" pitchFamily="34" charset="0"/>
              <a:buChar char="•"/>
            </a:pPr>
            <a:r>
              <a:rPr lang="en-US" dirty="0"/>
              <a:t>Is training being tracked for all current staff and compiled in such a way that it could be provided to your DPCA reviewer (i.e., not individual documents in each personnel file)? Is the center maintaining a spreadsheet or some other type of list or only maintaining individual certificates.</a:t>
            </a:r>
          </a:p>
          <a:p>
            <a:pPr indent="-173736"/>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40</a:t>
            </a:fld>
            <a:endParaRPr lang="en-US"/>
          </a:p>
        </p:txBody>
      </p:sp>
    </p:spTree>
    <p:extLst>
      <p:ext uri="{BB962C8B-B14F-4D97-AF65-F5344CB8AC3E}">
        <p14:creationId xmlns:p14="http://schemas.microsoft.com/office/powerpoint/2010/main" val="4205802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Career Transition Readiness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We often are so focused on applicant file review and identifying and implementing accommodations for center participation that we forget that there are policy obligations that carry over into Career Transition Readiness including providing information on Worker’s Rights and Responsibilities and Workplace Accommodations.</a:t>
            </a: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41</a:t>
            </a:fld>
            <a:endParaRPr lang="en-US"/>
          </a:p>
        </p:txBody>
      </p:sp>
    </p:spTree>
    <p:extLst>
      <p:ext uri="{BB962C8B-B14F-4D97-AF65-F5344CB8AC3E}">
        <p14:creationId xmlns:p14="http://schemas.microsoft.com/office/powerpoint/2010/main" val="31644454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a:solidFill>
                  <a:srgbClr val="000000"/>
                </a:solidFill>
                <a:latin typeface="Times New Roman" panose="02020603050405020304" pitchFamily="18" charset="0"/>
              </a:rPr>
              <a:t>Career Transition Readiness</a:t>
            </a:r>
          </a:p>
          <a:p>
            <a:endParaRPr lang="en-US" sz="1200" b="0" i="0" u="none" strike="noStrike" baseline="0">
              <a:solidFill>
                <a:srgbClr val="000000"/>
              </a:solidFill>
              <a:latin typeface="Times New Roman" panose="02020603050405020304" pitchFamily="18" charset="0"/>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000000"/>
                </a:solidFill>
              </a:rPr>
              <a:t>During Career Transition Readiness all students must receive information about workers’ rights and responsibilities including disability accommodations in the workplace.</a:t>
            </a:r>
          </a:p>
          <a:p>
            <a:endParaRPr lang="en-US" sz="1200">
              <a:solidFill>
                <a:srgbClr val="000000"/>
              </a:solidFill>
              <a:latin typeface="Arial" panose="020B0604020202020204" pitchFamily="34" charset="0"/>
              <a:cs typeface="Mongolian Baiti" panose="03000500000000000000" pitchFamily="66" charset="0"/>
            </a:endParaRPr>
          </a:p>
          <a:p>
            <a:pPr marL="0" marR="0" lvl="0" indent="0" algn="l" defTabSz="914400" rtl="0" eaLnBrk="1" fontAlgn="auto" latinLnBrk="0" hangingPunct="1">
              <a:lnSpc>
                <a:spcPct val="109000"/>
              </a:lnSpc>
              <a:spcBef>
                <a:spcPts val="600"/>
              </a:spcBef>
              <a:spcAft>
                <a:spcPts val="0"/>
              </a:spcAft>
              <a:buClrTx/>
              <a:buSzTx/>
              <a:buFontTx/>
              <a:buNone/>
              <a:tabLst/>
              <a:defRPr/>
            </a:pPr>
            <a:r>
              <a:rPr lang="en-US" sz="1200">
                <a:solidFill>
                  <a:srgbClr val="000000"/>
                </a:solidFill>
                <a:latin typeface="Arial" panose="020B0604020202020204" pitchFamily="34" charset="0"/>
                <a:cs typeface="Mongolian Baiti" panose="03000500000000000000" pitchFamily="66" charset="0"/>
              </a:rPr>
              <a:t>The actual requirement states that at least 45 days prior to projected graduation, centers must assess and counsel students to determine their capabilities and review job search skills and strategies to include </a:t>
            </a:r>
            <a:r>
              <a:rPr lang="en-US" sz="1200">
                <a:latin typeface="Arial" panose="020B0604020202020204" pitchFamily="34" charset="0"/>
                <a:cs typeface="Mongolian Baiti" panose="03000500000000000000" pitchFamily="66" charset="0"/>
              </a:rPr>
              <a:t>assisting students develop an </a:t>
            </a:r>
            <a:r>
              <a:rPr lang="en-US" sz="1200" b="1">
                <a:latin typeface="Arial" panose="020B0604020202020204" pitchFamily="34" charset="0"/>
                <a:cs typeface="Mongolian Baiti" panose="03000500000000000000" pitchFamily="66" charset="0"/>
              </a:rPr>
              <a:t>understanding of worker’s rights and responsibilities (e.g., including disability accommodation in the workplace). </a:t>
            </a:r>
          </a:p>
          <a:p>
            <a:pPr algn="l">
              <a:lnSpc>
                <a:spcPct val="109000"/>
              </a:lnSpc>
              <a:spcBef>
                <a:spcPts val="600"/>
              </a:spcBef>
            </a:pPr>
            <a:endParaRPr lang="en-US" sz="1200">
              <a:solidFill>
                <a:srgbClr val="000000"/>
              </a:solidFill>
              <a:latin typeface="Arial" panose="020B0604020202020204" pitchFamily="34" charset="0"/>
              <a:cs typeface="Mongolian Baiti" panose="03000500000000000000" pitchFamily="66" charset="0"/>
            </a:endParaRPr>
          </a:p>
          <a:p>
            <a:pPr algn="l">
              <a:lnSpc>
                <a:spcPct val="109000"/>
              </a:lnSpc>
              <a:spcBef>
                <a:spcPts val="600"/>
              </a:spcBef>
            </a:pPr>
            <a:endParaRPr lang="en-US" sz="1200">
              <a:solidFill>
                <a:schemeClr val="tx2">
                  <a:lumMod val="90000"/>
                  <a:lumOff val="10000"/>
                </a:schemeClr>
              </a:solidFill>
              <a:latin typeface="Arial" panose="020B0604020202020204" pitchFamily="34" charset="0"/>
              <a:cs typeface="Mongolian Baiti" panose="03000500000000000000" pitchFamily="66" charset="0"/>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42</a:t>
            </a:fld>
            <a:endParaRPr lang="en-US"/>
          </a:p>
        </p:txBody>
      </p:sp>
    </p:spTree>
    <p:extLst>
      <p:ext uri="{BB962C8B-B14F-4D97-AF65-F5344CB8AC3E}">
        <p14:creationId xmlns:p14="http://schemas.microsoft.com/office/powerpoint/2010/main" val="289089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5D5DFF"/>
                </a:solidFill>
              </a:rPr>
              <a:t>Career Transition Readiness Resources</a:t>
            </a:r>
          </a:p>
          <a:p>
            <a:endParaRPr lang="en-US" b="1">
              <a:solidFill>
                <a:srgbClr val="5D5DFF"/>
              </a:solidFill>
            </a:endParaRPr>
          </a:p>
          <a:p>
            <a:r>
              <a:rPr lang="en-US" b="0">
                <a:solidFill>
                  <a:srgbClr val="5D5DFF"/>
                </a:solidFill>
              </a:rPr>
              <a:t>There are multiple resources on the Job Corps Disability Support Services Website to assist you in meeting this requirement. We will visit the Job Corps Disability Support Services Website at the end of this presentation and visit some of these resources.</a:t>
            </a:r>
            <a:endParaRPr lang="en-US" b="0"/>
          </a:p>
        </p:txBody>
      </p:sp>
      <p:sp>
        <p:nvSpPr>
          <p:cNvPr id="4" name="Slide Number Placeholder 3"/>
          <p:cNvSpPr>
            <a:spLocks noGrp="1"/>
          </p:cNvSpPr>
          <p:nvPr>
            <p:ph type="sldNum" sz="quarter" idx="5"/>
          </p:nvPr>
        </p:nvSpPr>
        <p:spPr/>
        <p:txBody>
          <a:bodyPr/>
          <a:lstStyle/>
          <a:p>
            <a:fld id="{46D49FBC-0FB1-41FB-BB15-A1770F206636}" type="slidenum">
              <a:rPr lang="en-US" smtClean="0"/>
              <a:t>43</a:t>
            </a:fld>
            <a:endParaRPr lang="en-US"/>
          </a:p>
        </p:txBody>
      </p:sp>
    </p:spTree>
    <p:extLst>
      <p:ext uri="{BB962C8B-B14F-4D97-AF65-F5344CB8AC3E}">
        <p14:creationId xmlns:p14="http://schemas.microsoft.com/office/powerpoint/2010/main" val="14544206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0" i="0">
                <a:solidFill>
                  <a:srgbClr val="000000"/>
                </a:solidFill>
                <a:effectLst/>
                <a:latin typeface="Times New Roman" panose="02020603050405020304" pitchFamily="18" charset="0"/>
              </a:rPr>
              <a:t>Let’s see what you have learned! We are going to</a:t>
            </a:r>
            <a:r>
              <a:rPr lang="en-US" sz="1200"/>
              <a:t> demo a game-based app, Kahoot, to test your knowledge of the Disability Program-related requirements we covered today. There are many similar apps to the one we’re using today, Kahoot is just an example of one of the apps you could use on your center.</a:t>
            </a:r>
          </a:p>
          <a:p>
            <a:pPr algn="l" rtl="0" fontAlgn="base"/>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44</a:t>
            </a:fld>
            <a:endParaRPr lang="en-US"/>
          </a:p>
        </p:txBody>
      </p:sp>
    </p:spTree>
    <p:extLst>
      <p:ext uri="{BB962C8B-B14F-4D97-AF65-F5344CB8AC3E}">
        <p14:creationId xmlns:p14="http://schemas.microsoft.com/office/powerpoint/2010/main" val="29729262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is no pressure to use the app or website, you could play along using the chat box today. Either way you will all be able to see the questions on our shared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baseline="0" dirty="0"/>
              <a:t>So let's get started – you can follow along and participate using the chat box, but if you choose to play with your phone or browser using the Kahoot platform, head over to kahoot.com and enter the game PIN that is posted in the chat box and spin to pick your nickname.</a:t>
            </a:r>
          </a:p>
          <a:p>
            <a:endParaRPr lang="en-US" baseline="0" dirty="0"/>
          </a:p>
          <a:p>
            <a:r>
              <a:rPr lang="en-US" baseline="0" dirty="0"/>
              <a:t>The questions will appear through this shared screen and you will select the correct answer by selecting the corresponding color or shape on your phone or browser.</a:t>
            </a:r>
          </a:p>
          <a:p>
            <a:endParaRPr lang="en-US" baseline="0" dirty="0"/>
          </a:p>
          <a:p>
            <a:r>
              <a:rPr lang="en-US" baseline="0" dirty="0"/>
              <a:t>Again if you prefer not to use the Kahoot platform, you can participate by typing the corresponding color or shape into the chat box.</a:t>
            </a:r>
            <a:endParaRPr lang="en-US" dirty="0"/>
          </a:p>
          <a:p>
            <a:endParaRPr lang="en-US" dirty="0"/>
          </a:p>
          <a:p>
            <a:r>
              <a:rPr lang="en-US" dirty="0"/>
              <a:t>(PLAY KAHOOT – toggle screens)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45</a:t>
            </a:fld>
            <a:endParaRPr lang="en-US"/>
          </a:p>
        </p:txBody>
      </p:sp>
    </p:spTree>
    <p:extLst>
      <p:ext uri="{BB962C8B-B14F-4D97-AF65-F5344CB8AC3E}">
        <p14:creationId xmlns:p14="http://schemas.microsoft.com/office/powerpoint/2010/main" val="25299795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Thanks for playing! </a:t>
            </a:r>
          </a:p>
        </p:txBody>
      </p:sp>
      <p:sp>
        <p:nvSpPr>
          <p:cNvPr id="4" name="Slide Number Placeholder 3"/>
          <p:cNvSpPr>
            <a:spLocks noGrp="1"/>
          </p:cNvSpPr>
          <p:nvPr>
            <p:ph type="sldNum" sz="quarter" idx="5"/>
          </p:nvPr>
        </p:nvSpPr>
        <p:spPr/>
        <p:txBody>
          <a:bodyPr/>
          <a:lstStyle/>
          <a:p>
            <a:fld id="{237AE796-97CE-4335-9D88-5F0EBDF33482}" type="slidenum">
              <a:rPr lang="en-US" smtClean="0"/>
              <a:t>46</a:t>
            </a:fld>
            <a:endParaRPr lang="en-US"/>
          </a:p>
        </p:txBody>
      </p:sp>
    </p:spTree>
    <p:extLst>
      <p:ext uri="{BB962C8B-B14F-4D97-AF65-F5344CB8AC3E}">
        <p14:creationId xmlns:p14="http://schemas.microsoft.com/office/powerpoint/2010/main" val="12127577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Thanks for playing! </a:t>
            </a:r>
          </a:p>
        </p:txBody>
      </p:sp>
      <p:sp>
        <p:nvSpPr>
          <p:cNvPr id="4" name="Slide Number Placeholder 3"/>
          <p:cNvSpPr>
            <a:spLocks noGrp="1"/>
          </p:cNvSpPr>
          <p:nvPr>
            <p:ph type="sldNum" sz="quarter" idx="5"/>
          </p:nvPr>
        </p:nvSpPr>
        <p:spPr/>
        <p:txBody>
          <a:bodyPr/>
          <a:lstStyle/>
          <a:p>
            <a:fld id="{237AE796-97CE-4335-9D88-5F0EBDF33482}" type="slidenum">
              <a:rPr lang="en-US" smtClean="0"/>
              <a:t>47</a:t>
            </a:fld>
            <a:endParaRPr lang="en-US"/>
          </a:p>
        </p:txBody>
      </p:sp>
    </p:spTree>
    <p:extLst>
      <p:ext uri="{BB962C8B-B14F-4D97-AF65-F5344CB8AC3E}">
        <p14:creationId xmlns:p14="http://schemas.microsoft.com/office/powerpoint/2010/main" val="27156923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Thanks for playing! </a:t>
            </a:r>
          </a:p>
        </p:txBody>
      </p:sp>
      <p:sp>
        <p:nvSpPr>
          <p:cNvPr id="4" name="Slide Number Placeholder 3"/>
          <p:cNvSpPr>
            <a:spLocks noGrp="1"/>
          </p:cNvSpPr>
          <p:nvPr>
            <p:ph type="sldNum" sz="quarter" idx="5"/>
          </p:nvPr>
        </p:nvSpPr>
        <p:spPr/>
        <p:txBody>
          <a:bodyPr/>
          <a:lstStyle/>
          <a:p>
            <a:fld id="{237AE796-97CE-4335-9D88-5F0EBDF33482}" type="slidenum">
              <a:rPr lang="en-US" smtClean="0"/>
              <a:t>48</a:t>
            </a:fld>
            <a:endParaRPr lang="en-US"/>
          </a:p>
        </p:txBody>
      </p:sp>
    </p:spTree>
    <p:extLst>
      <p:ext uri="{BB962C8B-B14F-4D97-AF65-F5344CB8AC3E}">
        <p14:creationId xmlns:p14="http://schemas.microsoft.com/office/powerpoint/2010/main" val="25167840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latinLnBrk="0" hangingPunct="0"/>
            <a:r>
              <a:rPr lang="en-US" b="1" dirty="0">
                <a:ea typeface="맑은 고딕"/>
              </a:rPr>
              <a:t>Job Corps Disability Website</a:t>
            </a:r>
          </a:p>
          <a:p>
            <a:pPr eaLnBrk="0" latinLnBrk="0" hangingPunct="0"/>
            <a:endParaRPr lang="en-US" dirty="0">
              <a:ea typeface="맑은 고딕"/>
            </a:endParaRPr>
          </a:p>
          <a:p>
            <a:pPr eaLnBrk="0" latinLnBrk="0" hangingPunct="0"/>
            <a:r>
              <a:rPr lang="en-US" dirty="0">
                <a:ea typeface="맑은 고딕"/>
              </a:rPr>
              <a:t>The Job Corps Disability Support Services Website contains numerous resources and tools on all areas of the Disability Program. </a:t>
            </a:r>
          </a:p>
          <a:p>
            <a:pPr eaLnBrk="0" latinLnBrk="0" hangingPunct="0"/>
            <a:endParaRPr lang="en-US" dirty="0">
              <a:ea typeface="맑은 고딕"/>
            </a:endParaRPr>
          </a:p>
          <a:p>
            <a:pPr eaLnBrk="0" latinLnBrk="0" hangingPunct="0"/>
            <a:endParaRPr lang="en-US" dirty="0">
              <a:ea typeface="맑은 고딕"/>
            </a:endParaRPr>
          </a:p>
          <a:p>
            <a:pPr marL="0" marR="0" lvl="0" indent="0" algn="l" defTabSz="914400" rtl="0" eaLnBrk="0" fontAlgn="auto" latinLnBrk="0" hangingPunct="0">
              <a:lnSpc>
                <a:spcPct val="100000"/>
              </a:lnSpc>
              <a:spcBef>
                <a:spcPts val="0"/>
              </a:spcBef>
              <a:spcAft>
                <a:spcPts val="0"/>
              </a:spcAft>
              <a:buClrTx/>
              <a:buSzTx/>
              <a:buFontTx/>
              <a:buNone/>
              <a:tabLst/>
              <a:defRPr/>
            </a:pPr>
            <a:r>
              <a:rPr lang="en-US" dirty="0">
                <a:ea typeface="맑은 고딕"/>
              </a:rPr>
              <a:t>The categories of resources are listed on the left-hand side of the Website. For example, Disability Program Requirements Resources lists all the Disability Program Requirement areas, associated policy links, related forms, and tools that include guides, graphics, Snapshot documents and more.</a:t>
            </a:r>
          </a:p>
          <a:p>
            <a:pPr eaLnBrk="0" latinLnBrk="0" hangingPunct="0"/>
            <a:endParaRPr lang="en-US" dirty="0">
              <a:ea typeface="맑은 고딕"/>
            </a:endParaRPr>
          </a:p>
          <a:p>
            <a:pPr eaLnBrk="0" latinLnBrk="0" hangingPunct="0"/>
            <a:r>
              <a:rPr lang="en-US" dirty="0">
                <a:ea typeface="맑은 고딕"/>
              </a:rPr>
              <a:t>As new resources and tools are developed, they are listed under the </a:t>
            </a:r>
            <a:r>
              <a:rPr lang="en-US" b="1" dirty="0">
                <a:ea typeface="맑은 고딕"/>
              </a:rPr>
              <a:t>New Items </a:t>
            </a:r>
            <a:r>
              <a:rPr lang="en-US" b="0" dirty="0">
                <a:ea typeface="맑은 고딕"/>
              </a:rPr>
              <a:t>heading </a:t>
            </a:r>
            <a:r>
              <a:rPr lang="en-US" dirty="0">
                <a:ea typeface="맑은 고딕"/>
              </a:rPr>
              <a:t>to the right side of the website page. See teal highlighted area. Resources that are more commonly used and/or requested are listed under the Frequently Requested Tools section also highlighted in teal.</a:t>
            </a:r>
          </a:p>
          <a:p>
            <a:pPr eaLnBrk="0" latinLnBrk="0" hangingPunct="0"/>
            <a:endParaRPr lang="en-US" dirty="0">
              <a:ea typeface="맑은 고딕"/>
            </a:endParaRPr>
          </a:p>
          <a:p>
            <a:pPr eaLnBrk="0" latinLnBrk="0" hangingPunct="0"/>
            <a:r>
              <a:rPr lang="en-US" dirty="0">
                <a:ea typeface="맑은 고딕"/>
              </a:rPr>
              <a:t>The Job Corps Disability Website link is located at the top of the slide.</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49</a:t>
            </a:fld>
            <a:endParaRPr lang="en-US"/>
          </a:p>
        </p:txBody>
      </p:sp>
    </p:spTree>
    <p:extLst>
      <p:ext uri="{BB962C8B-B14F-4D97-AF65-F5344CB8AC3E}">
        <p14:creationId xmlns:p14="http://schemas.microsoft.com/office/powerpoint/2010/main" val="1022123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417176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New students must have a variety of opportunities to meet and interact with Disability Coordinators. When we move into the Disability Program Introduction, we will talk about a number of ways that you can meet both the Meeting with DCs and the Disability Program Introduction requirements.</a:t>
            </a:r>
          </a:p>
          <a:p>
            <a:endParaRPr lang="en-US"/>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5</a:t>
            </a:fld>
            <a:endParaRPr lang="ko-KR" altLang="en-US"/>
          </a:p>
        </p:txBody>
      </p:sp>
    </p:spTree>
    <p:extLst>
      <p:ext uri="{BB962C8B-B14F-4D97-AF65-F5344CB8AC3E}">
        <p14:creationId xmlns:p14="http://schemas.microsoft.com/office/powerpoint/2010/main" val="12014555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en-US" b="1"/>
              <a:t>Questions?</a:t>
            </a:r>
            <a:endParaRPr kumimoji="1" lang="ko-Kore-KR" altLang="en-US" b="1"/>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50</a:t>
            </a:fld>
            <a:endParaRPr lang="ko-KR" altLang="en-US"/>
          </a:p>
        </p:txBody>
      </p:sp>
    </p:spTree>
    <p:extLst>
      <p:ext uri="{BB962C8B-B14F-4D97-AF65-F5344CB8AC3E}">
        <p14:creationId xmlns:p14="http://schemas.microsoft.com/office/powerpoint/2010/main" val="3550435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recently updated the Talking to Applicants/Students About Disability Accommodations Guide. This document now covers:</a:t>
            </a:r>
          </a:p>
          <a:p>
            <a:endParaRPr lang="en-US" dirty="0"/>
          </a:p>
          <a:p>
            <a:pPr marL="171450" indent="-171450">
              <a:buFont typeface="Arial" panose="020B0604020202020204" pitchFamily="34" charset="0"/>
              <a:buChar char="•"/>
            </a:pPr>
            <a:r>
              <a:rPr lang="en-US" dirty="0"/>
              <a:t>general communication requirements for communicating or talking with an individual with a disability</a:t>
            </a:r>
          </a:p>
          <a:p>
            <a:pPr marL="171450" indent="-171450">
              <a:buFont typeface="Arial" panose="020B0604020202020204" pitchFamily="34" charset="0"/>
              <a:buChar char="•"/>
            </a:pPr>
            <a:r>
              <a:rPr lang="en-US" dirty="0"/>
              <a:t>sample communication accommodations</a:t>
            </a:r>
          </a:p>
          <a:p>
            <a:pPr marL="171450" indent="-171450">
              <a:buFont typeface="Arial" panose="020B0604020202020204" pitchFamily="34" charset="0"/>
              <a:buChar char="•"/>
            </a:pPr>
            <a:r>
              <a:rPr lang="en-US" dirty="0"/>
              <a:t>basic recommendations for deciding whether to use person first or identity first language when communicating with or about individuals with a disability</a:t>
            </a:r>
          </a:p>
          <a:p>
            <a:pPr marL="171450" indent="-171450">
              <a:buFont typeface="Arial" panose="020B0604020202020204" pitchFamily="34" charset="0"/>
              <a:buChar char="•"/>
            </a:pPr>
            <a:r>
              <a:rPr lang="en-US" dirty="0"/>
              <a:t>sample scripts for talking with students with a disability, with individuals who disclose a disability via the 653, Health Questionnaire, who check “yes” on the 653 for needing disability accommodations, or when the Disability Coordinator has received a referral of suspicion of a disability.</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rgbClr val="32669A"/>
                </a:solidFill>
              </a:rPr>
              <a:t>This resource is located on the Job Corps Disability Website!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6</a:t>
            </a:fld>
            <a:endParaRPr lang="en-US"/>
          </a:p>
        </p:txBody>
      </p:sp>
    </p:spTree>
    <p:extLst>
      <p:ext uri="{BB962C8B-B14F-4D97-AF65-F5344CB8AC3E}">
        <p14:creationId xmlns:p14="http://schemas.microsoft.com/office/powerpoint/2010/main" val="1582486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Times New Roman" panose="02020603050405020304" pitchFamily="18" charset="0"/>
              </a:rPr>
              <a:t>The next requirement is to ensure that all new students are provided information on the Disability Program. Let’s explore some options for meeting this requirement.</a:t>
            </a:r>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7</a:t>
            </a:fld>
            <a:endParaRPr lang="en-US"/>
          </a:p>
        </p:txBody>
      </p:sp>
    </p:spTree>
    <p:extLst>
      <p:ext uri="{BB962C8B-B14F-4D97-AF65-F5344CB8AC3E}">
        <p14:creationId xmlns:p14="http://schemas.microsoft.com/office/powerpoint/2010/main" val="2309183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pPr marL="0" marR="0" lvl="0" indent="0" algn="l" defTabSz="931774" rtl="0" eaLnBrk="1" fontAlgn="auto" latinLnBrk="0" hangingPunct="1">
              <a:lnSpc>
                <a:spcPct val="113999"/>
              </a:lnSpc>
              <a:spcBef>
                <a:spcPts val="0"/>
              </a:spcBef>
              <a:spcAft>
                <a:spcPts val="0"/>
              </a:spcAft>
              <a:buClrTx/>
              <a:buSzTx/>
              <a:buFontTx/>
              <a:buNone/>
              <a:tabLst/>
              <a:defRPr/>
            </a:pPr>
            <a:r>
              <a:rPr lang="en-US" altLang="ko-KR" sz="1200" dirty="0">
                <a:solidFill>
                  <a:schemeClr val="bg1"/>
                </a:solidFill>
                <a:ea typeface="Noto Sans" panose="020B0502040504020204" pitchFamily="34" charset="0"/>
                <a:cs typeface="Noto Sans" panose="020B0502040504020204" pitchFamily="34" charset="0"/>
              </a:rPr>
              <a:t>Centers must provide new students with information that will lead to an understanding of the opportunities and benefits available as part of the center’s Disability Program. </a:t>
            </a:r>
            <a:r>
              <a:rPr lang="en-US" dirty="0">
                <a:latin typeface="Calibri"/>
                <a:ea typeface="Calibri" panose="020F0502020204030204" pitchFamily="34" charset="0"/>
                <a:cs typeface="Calibri"/>
              </a:rPr>
              <a:t>MP&amp;F produces a 2-page flyer that you can order and hand out to all new students and the screenshot of the first page is on the right-hand side of the slide. </a:t>
            </a:r>
          </a:p>
          <a:p>
            <a:pPr marL="0" marR="0" lvl="0" indent="0" algn="l" defTabSz="931774" rtl="0" eaLnBrk="1" fontAlgn="auto" latinLnBrk="0" hangingPunct="1">
              <a:lnSpc>
                <a:spcPct val="113999"/>
              </a:lnSpc>
              <a:spcBef>
                <a:spcPts val="0"/>
              </a:spcBef>
              <a:spcAft>
                <a:spcPts val="0"/>
              </a:spcAft>
              <a:buClrTx/>
              <a:buSzTx/>
              <a:buFontTx/>
              <a:buNone/>
              <a:tabLst/>
              <a:defRPr/>
            </a:pPr>
            <a:endParaRPr lang="en-US" dirty="0">
              <a:latin typeface="Calibri"/>
              <a:ea typeface="Calibri" panose="020F0502020204030204" pitchFamily="34" charset="0"/>
              <a:cs typeface="Calibri"/>
            </a:endParaRPr>
          </a:p>
          <a:p>
            <a:pPr marL="0" marR="0" lvl="0" indent="0" algn="l" defTabSz="931774" rtl="0" eaLnBrk="1" fontAlgn="auto" latinLnBrk="0" hangingPunct="1">
              <a:lnSpc>
                <a:spcPct val="113999"/>
              </a:lnSpc>
              <a:spcBef>
                <a:spcPts val="0"/>
              </a:spcBef>
              <a:spcAft>
                <a:spcPts val="0"/>
              </a:spcAft>
              <a:buClrTx/>
              <a:buSzTx/>
              <a:buFontTx/>
              <a:buNone/>
              <a:tabLst/>
              <a:defRPr/>
            </a:pPr>
            <a:r>
              <a:rPr lang="en-US" dirty="0">
                <a:latin typeface="Calibri"/>
                <a:ea typeface="Calibri" panose="020F0502020204030204" pitchFamily="34" charset="0"/>
                <a:cs typeface="Calibri"/>
              </a:rPr>
              <a:t>The link to the flyer is at the bottom left-hand side of the slide.</a:t>
            </a:r>
          </a:p>
          <a:p>
            <a:pPr defTabSz="931774">
              <a:defRPr/>
            </a:pPr>
            <a:endParaRPr lang="en-US" dirty="0">
              <a:ea typeface="Calibri" panose="020F0502020204030204" pitchFamily="34" charset="0"/>
              <a:cs typeface="Times New Roman" panose="02020603050405020304" pitchFamily="18" charset="0"/>
            </a:endParaRPr>
          </a:p>
          <a:p>
            <a:pPr marL="0" marR="0" lvl="0" indent="0" algn="l" defTabSz="931774">
              <a:spcBef>
                <a:spcPts val="60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8</a:t>
            </a:fld>
            <a:endParaRPr lang="ko-KR" altLang="en-US"/>
          </a:p>
        </p:txBody>
      </p:sp>
    </p:spTree>
    <p:extLst>
      <p:ext uri="{BB962C8B-B14F-4D97-AF65-F5344CB8AC3E}">
        <p14:creationId xmlns:p14="http://schemas.microsoft.com/office/powerpoint/2010/main" val="1716430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pPr defTabSz="931774">
              <a:defRPr/>
            </a:pPr>
            <a:r>
              <a:rPr lang="en-US" dirty="0">
                <a:latin typeface="Calibri"/>
                <a:ea typeface="Calibri" panose="020F0502020204030204" pitchFamily="34" charset="0"/>
                <a:cs typeface="Calibri"/>
              </a:rPr>
              <a:t>Provide opportunities for students to meet and interact with the center’s Disability Coordinators. </a:t>
            </a:r>
            <a:r>
              <a:rPr lang="en-US" sz="1200" dirty="0"/>
              <a:t>In a nutshell, this about how you are disseminating information about the program to ensure students are getting the support they need</a:t>
            </a:r>
            <a:r>
              <a:rPr lang="en-US" sz="1200" baseline="0" dirty="0"/>
              <a:t>. Are you </a:t>
            </a:r>
            <a:r>
              <a:rPr lang="en-US" sz="1200" u="sng" baseline="0" dirty="0"/>
              <a:t>handing out</a:t>
            </a:r>
            <a:r>
              <a:rPr lang="en-US" sz="1200" baseline="0" dirty="0"/>
              <a:t> information related to the benefits of disclosing a disability and what accommodations are? Is it clear that you are the person to talk to in the case they may need accommodations?</a:t>
            </a:r>
          </a:p>
          <a:p>
            <a:pPr defTabSz="931774">
              <a:defRPr/>
            </a:pPr>
            <a:endParaRPr lang="en-US" dirty="0">
              <a:latin typeface="Calibri"/>
              <a:ea typeface="Calibri" panose="020F0502020204030204" pitchFamily="34" charset="0"/>
              <a:cs typeface="Calibri"/>
            </a:endParaRPr>
          </a:p>
          <a:p>
            <a:pPr defTabSz="931774">
              <a:defRPr/>
            </a:pPr>
            <a:r>
              <a:rPr lang="en-US" dirty="0">
                <a:latin typeface="Calibri"/>
                <a:ea typeface="Calibri" panose="020F0502020204030204" pitchFamily="34" charset="0"/>
                <a:cs typeface="Calibri"/>
              </a:rPr>
              <a:t>Creating bulletin boards and flyers that have pictures of the Disability Coordinators, your contact information, and even in some cases where you are located can be very helpful to students. </a:t>
            </a:r>
          </a:p>
          <a:p>
            <a:pPr defTabSz="931774">
              <a:defRPr/>
            </a:pPr>
            <a:endParaRPr lang="en-US" dirty="0">
              <a:latin typeface="Calibri"/>
              <a:ea typeface="Calibri" panose="020F0502020204030204" pitchFamily="34" charset="0"/>
              <a:cs typeface="Calibri"/>
            </a:endParaRPr>
          </a:p>
          <a:p>
            <a:pPr defTabSz="931774">
              <a:defRPr/>
            </a:pPr>
            <a:r>
              <a:rPr lang="en-US" dirty="0">
                <a:latin typeface="Calibri"/>
                <a:ea typeface="Calibri" panose="020F0502020204030204" pitchFamily="34" charset="0"/>
                <a:cs typeface="Calibri"/>
              </a:rPr>
              <a:t>Many thanks to all the centers who shared examples of their resources. On this slide is a bulletin board showcasing the center Disability Coordinators from Excelsior Springs Job Corps.</a:t>
            </a:r>
            <a:endParaRPr lang="en-US" dirty="0">
              <a:ea typeface="Calibri" panose="020F0502020204030204" pitchFamily="34" charset="0"/>
              <a:cs typeface="Times New Roman" panose="02020603050405020304" pitchFamily="18" charset="0"/>
            </a:endParaRPr>
          </a:p>
          <a:p>
            <a:pPr marL="0" marR="0" lvl="0" indent="0" algn="l" defTabSz="931774">
              <a:spcBef>
                <a:spcPts val="60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9</a:t>
            </a:fld>
            <a:endParaRPr lang="ko-KR" altLang="en-US"/>
          </a:p>
        </p:txBody>
      </p:sp>
    </p:spTree>
    <p:extLst>
      <p:ext uri="{BB962C8B-B14F-4D97-AF65-F5344CB8AC3E}">
        <p14:creationId xmlns:p14="http://schemas.microsoft.com/office/powerpoint/2010/main" val="150195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28577C5-F99D-4480-A19B-82E26AD2ADE0}"/>
              </a:ext>
            </a:extLst>
          </p:cNvPr>
          <p:cNvSpPr/>
          <p:nvPr userDrawn="1"/>
        </p:nvSpPr>
        <p:spPr>
          <a:xfrm>
            <a:off x="2096387" y="2476500"/>
            <a:ext cx="7999226" cy="1866900"/>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0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5DF9-29BB-BE6A-5CF7-D110DDA15F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E3806D-5C41-1CA9-4DF5-54F1A24859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C2CABC-827E-3F54-B2F2-46B6604FBEA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772E7F3-7762-0BDC-3DBD-0BADA6D2CE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EDC49F-A5A7-5F3B-AA5E-31614488D60E}"/>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4381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B0AC-96F3-8986-0F1E-66A0B5FDEF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28AE7F-EA98-24BE-7F76-DCDC49C827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AAEEF3-26F7-A9A2-4232-999956C78A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68E914-5F91-6D0B-0BDE-4E3577A1230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971C015B-ADD5-082A-0017-8AFD55466B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78837E-A656-485F-C7AF-651A77D5AE21}"/>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656378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6041-5AF1-6B97-943D-06F5611295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57D8CB-F3DD-D21E-58EA-65F2625B6C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BBD39E-A4FF-4BA1-4E98-8962C8F1B0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53BAD1-150E-2601-02D4-1B1F28E8E3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F77CE2-95E7-8F33-1006-566865F524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FCB080-60E1-D415-CB01-7E091A6290A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45FABA3-71DD-9E5D-6452-4E97CB7E43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8B389EC-6D10-D67E-E266-F810D6504E83}"/>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2898717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6D9A-C8C6-9D66-D8A0-4F59C4BB66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33F7D5-09C5-01F6-0001-8164E892545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3ADB9A1-3329-C89E-57B2-EB180DC194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FDDBD71-7C80-801E-0581-CD9F00EE8671}"/>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259758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F53A6C-F3BA-5473-5307-F2FD8FBF01A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7AC97F8D-6769-FDE3-0EBB-C9DF97FE5F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18C5455-0ECB-0658-B724-85C49C1FD171}"/>
              </a:ext>
            </a:extLst>
          </p:cNvPr>
          <p:cNvSpPr>
            <a:spLocks noGrp="1"/>
          </p:cNvSpPr>
          <p:nvPr>
            <p:ph type="sldNum" sz="quarter" idx="12"/>
          </p:nvPr>
        </p:nvSpPr>
        <p:spPr/>
        <p:txBody>
          <a:bodyPr/>
          <a:lstStyle>
            <a:lvl1pPr>
              <a:defRPr>
                <a:solidFill>
                  <a:schemeClr val="tx1"/>
                </a:solidFill>
              </a:defRPr>
            </a:lvl1pPr>
          </a:lstStyle>
          <a:p>
            <a:fld id="{76569586-4176-472B-BD2E-5ECB0777912A}" type="slidenum">
              <a:rPr lang="en-US" smtClean="0"/>
              <a:pPr/>
              <a:t>‹#›</a:t>
            </a:fld>
            <a:endParaRPr lang="en-US"/>
          </a:p>
        </p:txBody>
      </p:sp>
    </p:spTree>
    <p:extLst>
      <p:ext uri="{BB962C8B-B14F-4D97-AF65-F5344CB8AC3E}">
        <p14:creationId xmlns:p14="http://schemas.microsoft.com/office/powerpoint/2010/main" val="3764521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86E2-974B-D44E-E4A6-10F9D826E7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CBC997-B95F-B0F6-4B36-1BD641EE5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2AC168-D138-CC24-60BD-2F36DB09B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A8C9A-F52A-AFE0-1F00-9A2880E9F7B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66751DD-CBCC-324F-EDE5-83C7951EC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D0C283-388B-26A5-69C5-1DF4FDE167E2}"/>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462433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9C09-21F1-5FBA-1BAF-C4BABB622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0155F7-DFAF-3E89-699B-E669DC471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BF5E28-D697-0521-E122-6CE059043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E7953-5E82-9327-729A-8E9880D7751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295682B-3D9F-1E41-4F50-BE32BD7E39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3981DF-9EF6-66CF-BEDF-724F0F23B67F}"/>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3053814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8DD1-F59F-A632-6930-3C912FD09B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F310A8-AFD1-8A1C-4FE5-08C803C26F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8B6B1-E0F6-A4BC-C4D1-8E028EB60EE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E3CDD32-3929-9EC2-318F-AB9F879FBE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D96D8A-BA66-68C4-717C-9840FC8597CA}"/>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3509136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ADA64F-7DEC-3FFB-508D-6B10DCD7B6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AFCDC4-5FED-F465-E99D-7A7DEBE00F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2EA52-9901-3AD9-AFD8-D1E11E5E690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06351CE-3E3A-3099-E0E2-E09178AD99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B8E1A1-9B55-8068-F48D-EC7C5D2B0FBB}"/>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750270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ictures at bottom">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71282234-8917-CDE8-FC2C-FFBE60EC393C}"/>
              </a:ext>
            </a:extLst>
          </p:cNvPr>
          <p:cNvSpPr>
            <a:spLocks noGrp="1"/>
          </p:cNvSpPr>
          <p:nvPr>
            <p:ph type="pic" sz="quarter" idx="10"/>
          </p:nvPr>
        </p:nvSpPr>
        <p:spPr>
          <a:xfrm>
            <a:off x="0" y="3078127"/>
            <a:ext cx="7374194" cy="3779873"/>
          </a:xfrm>
        </p:spPr>
        <p:txBody>
          <a:bodyPr/>
          <a:lstStyle/>
          <a:p>
            <a:endParaRPr kumimoji="1" lang="ko-Kore-KR" altLang="en-US"/>
          </a:p>
        </p:txBody>
      </p:sp>
      <p:sp>
        <p:nvSpPr>
          <p:cNvPr id="7" name="그림 개체 틀 7">
            <a:extLst>
              <a:ext uri="{FF2B5EF4-FFF2-40B4-BE49-F238E27FC236}">
                <a16:creationId xmlns:a16="http://schemas.microsoft.com/office/drawing/2014/main" id="{0AA3C26F-EB74-469F-A29F-F81E28342C33}"/>
              </a:ext>
            </a:extLst>
          </p:cNvPr>
          <p:cNvSpPr>
            <a:spLocks noGrp="1"/>
          </p:cNvSpPr>
          <p:nvPr>
            <p:ph type="pic" sz="quarter" idx="11"/>
          </p:nvPr>
        </p:nvSpPr>
        <p:spPr>
          <a:xfrm>
            <a:off x="7374195" y="3078127"/>
            <a:ext cx="4817806" cy="3779873"/>
          </a:xfrm>
        </p:spPr>
        <p:txBody>
          <a:bodyPr/>
          <a:lstStyle/>
          <a:p>
            <a:endParaRPr kumimoji="1" lang="ko-Kore-KR" altLang="en-US"/>
          </a:p>
        </p:txBody>
      </p:sp>
    </p:spTree>
    <p:extLst>
      <p:ext uri="{BB962C8B-B14F-4D97-AF65-F5344CB8AC3E}">
        <p14:creationId xmlns:p14="http://schemas.microsoft.com/office/powerpoint/2010/main" val="222922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EFA686-97CB-4470-864B-27A06C88A0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3C9CF712-6850-4791-A1B1-34F817E64EA2}"/>
              </a:ext>
            </a:extLst>
          </p:cNvPr>
          <p:cNvSpPr>
            <a:spLocks noGrp="1"/>
          </p:cNvSpPr>
          <p:nvPr>
            <p:ph type="pic" sz="quarter" idx="10"/>
          </p:nvPr>
        </p:nvSpPr>
        <p:spPr>
          <a:xfrm>
            <a:off x="0" y="0"/>
            <a:ext cx="12192000" cy="6858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85977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hole slide picture">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FE49F6D3-ED76-215C-2454-883F4421C36E}"/>
              </a:ext>
            </a:extLst>
          </p:cNvPr>
          <p:cNvSpPr>
            <a:spLocks noGrp="1"/>
          </p:cNvSpPr>
          <p:nvPr>
            <p:ph type="pic" sz="quarter" idx="10"/>
          </p:nvPr>
        </p:nvSpPr>
        <p:spPr>
          <a:xfrm>
            <a:off x="0" y="0"/>
            <a:ext cx="12192000" cy="6858000"/>
          </a:xfrm>
        </p:spPr>
        <p:txBody>
          <a:bodyPr/>
          <a:lstStyle/>
          <a:p>
            <a:endParaRPr lang="ko-KR" altLang="en-US"/>
          </a:p>
        </p:txBody>
      </p:sp>
    </p:spTree>
    <p:extLst>
      <p:ext uri="{BB962C8B-B14F-4D97-AF65-F5344CB8AC3E}">
        <p14:creationId xmlns:p14="http://schemas.microsoft.com/office/powerpoint/2010/main" val="2389978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r Transition Page">
    <p:spTree>
      <p:nvGrpSpPr>
        <p:cNvPr id="1" name=""/>
        <p:cNvGrpSpPr/>
        <p:nvPr/>
      </p:nvGrpSpPr>
      <p:grpSpPr>
        <a:xfrm>
          <a:off x="0" y="0"/>
          <a:ext cx="0" cy="0"/>
          <a:chOff x="0" y="0"/>
          <a:chExt cx="0" cy="0"/>
        </a:xfrm>
      </p:grpSpPr>
      <p:sp>
        <p:nvSpPr>
          <p:cNvPr id="6" name="제목 1">
            <a:extLst>
              <a:ext uri="{FF2B5EF4-FFF2-40B4-BE49-F238E27FC236}">
                <a16:creationId xmlns:a16="http://schemas.microsoft.com/office/drawing/2014/main" id="{ACF785B9-9F4E-4CFB-B292-ACC8D07A84D7}"/>
              </a:ext>
            </a:extLst>
          </p:cNvPr>
          <p:cNvSpPr>
            <a:spLocks noGrp="1"/>
          </p:cNvSpPr>
          <p:nvPr>
            <p:ph type="title" hasCustomPrompt="1"/>
          </p:nvPr>
        </p:nvSpPr>
        <p:spPr>
          <a:xfrm>
            <a:off x="6991350" y="1870074"/>
            <a:ext cx="5200651" cy="1882775"/>
          </a:xfrm>
        </p:spPr>
        <p:txBody>
          <a:bodyPr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r>
              <a:rPr lang="en-US" altLang="ko-KR"/>
              <a:t>Insert title here</a:t>
            </a:r>
            <a:endParaRPr lang="ko-KR" altLang="en-US"/>
          </a:p>
        </p:txBody>
      </p:sp>
      <p:sp>
        <p:nvSpPr>
          <p:cNvPr id="4" name="그림 개체 틀 4">
            <a:extLst>
              <a:ext uri="{FF2B5EF4-FFF2-40B4-BE49-F238E27FC236}">
                <a16:creationId xmlns:a16="http://schemas.microsoft.com/office/drawing/2014/main" id="{34A15B35-7FC1-4E8B-BFCE-1D03798B1D78}"/>
              </a:ext>
            </a:extLst>
          </p:cNvPr>
          <p:cNvSpPr>
            <a:spLocks noGrp="1"/>
          </p:cNvSpPr>
          <p:nvPr>
            <p:ph type="pic" sz="quarter" idx="10"/>
          </p:nvPr>
        </p:nvSpPr>
        <p:spPr>
          <a:xfrm>
            <a:off x="1358900" y="1924050"/>
            <a:ext cx="4591050" cy="2838450"/>
          </a:xfrm>
        </p:spPr>
        <p:txBody>
          <a:bodyPr/>
          <a:lstStyle>
            <a:lvl1pPr eaLnBrk="0" latinLnBrk="0" hangingPunct="0">
              <a:defRPr/>
            </a:lvl1pPr>
          </a:lstStyle>
          <a:p>
            <a:r>
              <a:rPr lang="en-US" altLang="ko-KR"/>
              <a:t>Click the icon to add a picture
</a:t>
            </a:r>
            <a:endParaRPr lang="ko-KR" altLang="en-US"/>
          </a:p>
        </p:txBody>
      </p:sp>
    </p:spTree>
    <p:extLst>
      <p:ext uri="{BB962C8B-B14F-4D97-AF65-F5344CB8AC3E}">
        <p14:creationId xmlns:p14="http://schemas.microsoft.com/office/powerpoint/2010/main" val="3637293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ture at bottom">
    <p:spTree>
      <p:nvGrpSpPr>
        <p:cNvPr id="1" name=""/>
        <p:cNvGrpSpPr/>
        <p:nvPr/>
      </p:nvGrpSpPr>
      <p:grpSpPr>
        <a:xfrm>
          <a:off x="0" y="0"/>
          <a:ext cx="0" cy="0"/>
          <a:chOff x="0" y="0"/>
          <a:chExt cx="0" cy="0"/>
        </a:xfrm>
      </p:grpSpPr>
      <p:sp>
        <p:nvSpPr>
          <p:cNvPr id="8" name="그림 개체 틀 5"/>
          <p:cNvSpPr>
            <a:spLocks noGrp="1"/>
          </p:cNvSpPr>
          <p:nvPr>
            <p:ph type="pic" sz="quarter" idx="13"/>
          </p:nvPr>
        </p:nvSpPr>
        <p:spPr>
          <a:xfrm>
            <a:off x="3" y="4504647"/>
            <a:ext cx="12192000" cy="2353353"/>
          </a:xfrm>
          <a:prstGeom prst="rect">
            <a:avLst/>
          </a:prstGeom>
        </p:spPr>
        <p:txBody>
          <a:bodyPr wrap="square">
            <a:noAutofit/>
          </a:bodyPr>
          <a:lstStyle/>
          <a:p>
            <a:endParaRPr lang="ko-KR" altLang="en-US"/>
          </a:p>
        </p:txBody>
      </p:sp>
    </p:spTree>
    <p:extLst>
      <p:ext uri="{BB962C8B-B14F-4D97-AF65-F5344CB8AC3E}">
        <p14:creationId xmlns:p14="http://schemas.microsoft.com/office/powerpoint/2010/main" val="3970824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rner Picture">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1A6381CE-8013-90D6-C654-D41BCDDA3DE9}"/>
              </a:ext>
            </a:extLst>
          </p:cNvPr>
          <p:cNvSpPr>
            <a:spLocks noGrp="1"/>
          </p:cNvSpPr>
          <p:nvPr>
            <p:ph type="pic" sz="quarter" idx="10"/>
          </p:nvPr>
        </p:nvSpPr>
        <p:spPr>
          <a:xfrm>
            <a:off x="0" y="2966484"/>
            <a:ext cx="7843284" cy="3891516"/>
          </a:xfrm>
        </p:spPr>
        <p:txBody>
          <a:bodyPr/>
          <a:lstStyle/>
          <a:p>
            <a:endParaRPr kumimoji="1" lang="ko-Kore-KR" altLang="en-US"/>
          </a:p>
        </p:txBody>
      </p:sp>
    </p:spTree>
    <p:extLst>
      <p:ext uri="{BB962C8B-B14F-4D97-AF65-F5344CB8AC3E}">
        <p14:creationId xmlns:p14="http://schemas.microsoft.com/office/powerpoint/2010/main" val="3948043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7_Full Blank">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91D4FF86-5B08-4CD7-A0B5-81E3736ADAD2}"/>
              </a:ext>
            </a:extLst>
          </p:cNvPr>
          <p:cNvSpPr>
            <a:spLocks noGrp="1"/>
          </p:cNvSpPr>
          <p:nvPr>
            <p:ph type="pic" sz="quarter" idx="14"/>
          </p:nvPr>
        </p:nvSpPr>
        <p:spPr>
          <a:xfrm>
            <a:off x="5284563" y="1840711"/>
            <a:ext cx="1614854" cy="1614850"/>
          </a:xfrm>
          <a:custGeom>
            <a:avLst/>
            <a:gdLst>
              <a:gd name="connsiteX0" fmla="*/ 807427 w 1614854"/>
              <a:gd name="connsiteY0" fmla="*/ 0 h 1614850"/>
              <a:gd name="connsiteX1" fmla="*/ 1614854 w 1614854"/>
              <a:gd name="connsiteY1" fmla="*/ 807425 h 1614850"/>
              <a:gd name="connsiteX2" fmla="*/ 807427 w 1614854"/>
              <a:gd name="connsiteY2" fmla="*/ 1614850 h 1614850"/>
              <a:gd name="connsiteX3" fmla="*/ 0 w 1614854"/>
              <a:gd name="connsiteY3" fmla="*/ 807425 h 1614850"/>
              <a:gd name="connsiteX4" fmla="*/ 807427 w 1614854"/>
              <a:gd name="connsiteY4" fmla="*/ 0 h 161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854" h="1614850">
                <a:moveTo>
                  <a:pt x="807427" y="0"/>
                </a:moveTo>
                <a:cubicBezTo>
                  <a:pt x="1253357" y="0"/>
                  <a:pt x="1614854" y="361496"/>
                  <a:pt x="1614854" y="807425"/>
                </a:cubicBezTo>
                <a:cubicBezTo>
                  <a:pt x="1614854" y="1253354"/>
                  <a:pt x="1253357" y="1614850"/>
                  <a:pt x="807427" y="1614850"/>
                </a:cubicBezTo>
                <a:cubicBezTo>
                  <a:pt x="361497" y="1614850"/>
                  <a:pt x="0" y="1253354"/>
                  <a:pt x="0" y="807425"/>
                </a:cubicBezTo>
                <a:cubicBezTo>
                  <a:pt x="0" y="361496"/>
                  <a:pt x="361497" y="0"/>
                  <a:pt x="807427" y="0"/>
                </a:cubicBezTo>
                <a:close/>
              </a:path>
            </a:pathLst>
          </a:custGeom>
        </p:spPr>
        <p:txBody>
          <a:bodyPr wrap="square">
            <a:noAutofit/>
          </a:bodyPr>
          <a:lstStyle/>
          <a:p>
            <a:endParaRPr lang="en-US"/>
          </a:p>
        </p:txBody>
      </p:sp>
      <p:sp>
        <p:nvSpPr>
          <p:cNvPr id="23" name="Picture Placeholder 22">
            <a:extLst>
              <a:ext uri="{FF2B5EF4-FFF2-40B4-BE49-F238E27FC236}">
                <a16:creationId xmlns:a16="http://schemas.microsoft.com/office/drawing/2014/main" id="{F2F12120-38C3-4DC3-B764-034A4309233C}"/>
              </a:ext>
            </a:extLst>
          </p:cNvPr>
          <p:cNvSpPr>
            <a:spLocks noGrp="1"/>
          </p:cNvSpPr>
          <p:nvPr>
            <p:ph type="pic" sz="quarter" idx="15"/>
          </p:nvPr>
        </p:nvSpPr>
        <p:spPr>
          <a:xfrm>
            <a:off x="8750383" y="1840711"/>
            <a:ext cx="1614854" cy="1614850"/>
          </a:xfrm>
          <a:custGeom>
            <a:avLst/>
            <a:gdLst>
              <a:gd name="connsiteX0" fmla="*/ 807427 w 1614854"/>
              <a:gd name="connsiteY0" fmla="*/ 0 h 1614850"/>
              <a:gd name="connsiteX1" fmla="*/ 1614854 w 1614854"/>
              <a:gd name="connsiteY1" fmla="*/ 807425 h 1614850"/>
              <a:gd name="connsiteX2" fmla="*/ 807427 w 1614854"/>
              <a:gd name="connsiteY2" fmla="*/ 1614850 h 1614850"/>
              <a:gd name="connsiteX3" fmla="*/ 0 w 1614854"/>
              <a:gd name="connsiteY3" fmla="*/ 807425 h 1614850"/>
              <a:gd name="connsiteX4" fmla="*/ 807427 w 1614854"/>
              <a:gd name="connsiteY4" fmla="*/ 0 h 161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854" h="1614850">
                <a:moveTo>
                  <a:pt x="807427" y="0"/>
                </a:moveTo>
                <a:cubicBezTo>
                  <a:pt x="1253357" y="0"/>
                  <a:pt x="1614854" y="361496"/>
                  <a:pt x="1614854" y="807425"/>
                </a:cubicBezTo>
                <a:cubicBezTo>
                  <a:pt x="1614854" y="1253354"/>
                  <a:pt x="1253357" y="1614850"/>
                  <a:pt x="807427" y="1614850"/>
                </a:cubicBezTo>
                <a:cubicBezTo>
                  <a:pt x="361497" y="1614850"/>
                  <a:pt x="0" y="1253354"/>
                  <a:pt x="0" y="807425"/>
                </a:cubicBezTo>
                <a:cubicBezTo>
                  <a:pt x="0" y="361496"/>
                  <a:pt x="361497" y="0"/>
                  <a:pt x="807427" y="0"/>
                </a:cubicBezTo>
                <a:close/>
              </a:path>
            </a:pathLst>
          </a:custGeom>
        </p:spPr>
        <p:txBody>
          <a:bodyPr wrap="square">
            <a:noAutofit/>
          </a:bodyPr>
          <a:lstStyle/>
          <a:p>
            <a:endParaRPr lang="en-US"/>
          </a:p>
        </p:txBody>
      </p:sp>
      <p:sp>
        <p:nvSpPr>
          <p:cNvPr id="21" name="Picture Placeholder 20">
            <a:extLst>
              <a:ext uri="{FF2B5EF4-FFF2-40B4-BE49-F238E27FC236}">
                <a16:creationId xmlns:a16="http://schemas.microsoft.com/office/drawing/2014/main" id="{173605CF-5BEB-4C5E-84F7-068913A0578E}"/>
              </a:ext>
            </a:extLst>
          </p:cNvPr>
          <p:cNvSpPr>
            <a:spLocks noGrp="1"/>
          </p:cNvSpPr>
          <p:nvPr>
            <p:ph type="pic" sz="quarter" idx="13"/>
          </p:nvPr>
        </p:nvSpPr>
        <p:spPr>
          <a:xfrm>
            <a:off x="1852938" y="1840711"/>
            <a:ext cx="1614854" cy="1614850"/>
          </a:xfrm>
          <a:custGeom>
            <a:avLst/>
            <a:gdLst>
              <a:gd name="connsiteX0" fmla="*/ 807427 w 1614854"/>
              <a:gd name="connsiteY0" fmla="*/ 0 h 1614850"/>
              <a:gd name="connsiteX1" fmla="*/ 1614854 w 1614854"/>
              <a:gd name="connsiteY1" fmla="*/ 807425 h 1614850"/>
              <a:gd name="connsiteX2" fmla="*/ 807427 w 1614854"/>
              <a:gd name="connsiteY2" fmla="*/ 1614850 h 1614850"/>
              <a:gd name="connsiteX3" fmla="*/ 0 w 1614854"/>
              <a:gd name="connsiteY3" fmla="*/ 807425 h 1614850"/>
              <a:gd name="connsiteX4" fmla="*/ 807427 w 1614854"/>
              <a:gd name="connsiteY4" fmla="*/ 0 h 161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854" h="1614850">
                <a:moveTo>
                  <a:pt x="807427" y="0"/>
                </a:moveTo>
                <a:cubicBezTo>
                  <a:pt x="1253357" y="0"/>
                  <a:pt x="1614854" y="361496"/>
                  <a:pt x="1614854" y="807425"/>
                </a:cubicBezTo>
                <a:cubicBezTo>
                  <a:pt x="1614854" y="1253354"/>
                  <a:pt x="1253357" y="1614850"/>
                  <a:pt x="807427" y="1614850"/>
                </a:cubicBezTo>
                <a:cubicBezTo>
                  <a:pt x="361497" y="1614850"/>
                  <a:pt x="0" y="1253354"/>
                  <a:pt x="0" y="807425"/>
                </a:cubicBezTo>
                <a:cubicBezTo>
                  <a:pt x="0" y="361496"/>
                  <a:pt x="361497" y="0"/>
                  <a:pt x="807427" y="0"/>
                </a:cubicBezTo>
                <a:close/>
              </a:path>
            </a:pathLst>
          </a:custGeom>
        </p:spPr>
        <p:txBody>
          <a:bodyPr wrap="square">
            <a:noAutofit/>
          </a:bodyPr>
          <a:lstStyle/>
          <a:p>
            <a:endParaRPr lang="en-US"/>
          </a:p>
        </p:txBody>
      </p:sp>
    </p:spTree>
    <p:extLst>
      <p:ext uri="{BB962C8B-B14F-4D97-AF65-F5344CB8AC3E}">
        <p14:creationId xmlns:p14="http://schemas.microsoft.com/office/powerpoint/2010/main" val="4084690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D8A1FA03-E49B-8579-9B3A-2F2A1DACE991}"/>
              </a:ext>
            </a:extLst>
          </p:cNvPr>
          <p:cNvSpPr>
            <a:spLocks noGrp="1"/>
          </p:cNvSpPr>
          <p:nvPr>
            <p:ph type="pic" sz="quarter" idx="10"/>
          </p:nvPr>
        </p:nvSpPr>
        <p:spPr>
          <a:xfrm>
            <a:off x="0" y="0"/>
            <a:ext cx="12192000" cy="6858000"/>
          </a:xfrm>
        </p:spPr>
        <p:txBody>
          <a:bodyPr/>
          <a:lstStyle/>
          <a:p>
            <a:endParaRPr kumimoji="1" lang="ko-Kore-KR" altLang="en-US"/>
          </a:p>
        </p:txBody>
      </p:sp>
    </p:spTree>
    <p:extLst>
      <p:ext uri="{BB962C8B-B14F-4D97-AF65-F5344CB8AC3E}">
        <p14:creationId xmlns:p14="http://schemas.microsoft.com/office/powerpoint/2010/main" val="1795236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9EC39AAE-86B1-4D22-BCAB-CA427732A727}"/>
              </a:ext>
            </a:extLst>
          </p:cNvPr>
          <p:cNvSpPr>
            <a:spLocks noGrp="1"/>
          </p:cNvSpPr>
          <p:nvPr>
            <p:ph type="pic" sz="quarter" idx="10"/>
          </p:nvPr>
        </p:nvSpPr>
        <p:spPr>
          <a:xfrm>
            <a:off x="8058150" y="0"/>
            <a:ext cx="4133850" cy="6858000"/>
          </a:xfrm>
          <a:custGeom>
            <a:avLst/>
            <a:gdLst>
              <a:gd name="connsiteX0" fmla="*/ 0 w 4133850"/>
              <a:gd name="connsiteY0" fmla="*/ 0 h 6858000"/>
              <a:gd name="connsiteX1" fmla="*/ 4133850 w 4133850"/>
              <a:gd name="connsiteY1" fmla="*/ 0 h 6858000"/>
              <a:gd name="connsiteX2" fmla="*/ 4133850 w 4133850"/>
              <a:gd name="connsiteY2" fmla="*/ 6858000 h 6858000"/>
              <a:gd name="connsiteX3" fmla="*/ 0 w 4133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33850" h="6858000">
                <a:moveTo>
                  <a:pt x="0" y="0"/>
                </a:moveTo>
                <a:lnTo>
                  <a:pt x="4133850" y="0"/>
                </a:lnTo>
                <a:lnTo>
                  <a:pt x="4133850" y="6858000"/>
                </a:lnTo>
                <a:lnTo>
                  <a:pt x="0" y="6858000"/>
                </a:lnTo>
                <a:close/>
              </a:path>
            </a:pathLst>
          </a:custGeom>
        </p:spPr>
        <p:txBody>
          <a:bodyPr wrap="square">
            <a:noAutofit/>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7506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80092595-7CB8-4CB6-B1CB-955F6B540E64}"/>
              </a:ext>
            </a:extLst>
          </p:cNvPr>
          <p:cNvSpPr>
            <a:spLocks noGrp="1"/>
          </p:cNvSpPr>
          <p:nvPr>
            <p:ph type="pic" sz="quarter" idx="10"/>
          </p:nvPr>
        </p:nvSpPr>
        <p:spPr>
          <a:xfrm>
            <a:off x="1370076" y="1143000"/>
            <a:ext cx="3355848" cy="4572000"/>
          </a:xfrm>
          <a:custGeom>
            <a:avLst/>
            <a:gdLst>
              <a:gd name="connsiteX0" fmla="*/ 0 w 3355848"/>
              <a:gd name="connsiteY0" fmla="*/ 0 h 4572000"/>
              <a:gd name="connsiteX1" fmla="*/ 3355848 w 3355848"/>
              <a:gd name="connsiteY1" fmla="*/ 0 h 4572000"/>
              <a:gd name="connsiteX2" fmla="*/ 3355848 w 3355848"/>
              <a:gd name="connsiteY2" fmla="*/ 4572000 h 4572000"/>
              <a:gd name="connsiteX3" fmla="*/ 0 w 3355848"/>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355848" h="4572000">
                <a:moveTo>
                  <a:pt x="0" y="0"/>
                </a:moveTo>
                <a:lnTo>
                  <a:pt x="3355848" y="0"/>
                </a:lnTo>
                <a:lnTo>
                  <a:pt x="3355848" y="4572000"/>
                </a:lnTo>
                <a:lnTo>
                  <a:pt x="0" y="4572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426308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7D1B75A8-9F54-428E-8FC8-1BC010A802C9}"/>
              </a:ext>
            </a:extLst>
          </p:cNvPr>
          <p:cNvSpPr>
            <a:spLocks noGrp="1"/>
          </p:cNvSpPr>
          <p:nvPr>
            <p:ph type="pic" sz="quarter" idx="10"/>
          </p:nvPr>
        </p:nvSpPr>
        <p:spPr>
          <a:xfrm>
            <a:off x="6531429" y="1193800"/>
            <a:ext cx="4470400" cy="4470400"/>
          </a:xfrm>
          <a:custGeom>
            <a:avLst/>
            <a:gdLst>
              <a:gd name="connsiteX0" fmla="*/ 0 w 4470400"/>
              <a:gd name="connsiteY0" fmla="*/ 0 h 4470400"/>
              <a:gd name="connsiteX1" fmla="*/ 4470400 w 4470400"/>
              <a:gd name="connsiteY1" fmla="*/ 0 h 4470400"/>
              <a:gd name="connsiteX2" fmla="*/ 4470400 w 4470400"/>
              <a:gd name="connsiteY2" fmla="*/ 4470400 h 4470400"/>
              <a:gd name="connsiteX3" fmla="*/ 0 w 4470400"/>
              <a:gd name="connsiteY3" fmla="*/ 4470400 h 4470400"/>
            </a:gdLst>
            <a:ahLst/>
            <a:cxnLst>
              <a:cxn ang="0">
                <a:pos x="connsiteX0" y="connsiteY0"/>
              </a:cxn>
              <a:cxn ang="0">
                <a:pos x="connsiteX1" y="connsiteY1"/>
              </a:cxn>
              <a:cxn ang="0">
                <a:pos x="connsiteX2" y="connsiteY2"/>
              </a:cxn>
              <a:cxn ang="0">
                <a:pos x="connsiteX3" y="connsiteY3"/>
              </a:cxn>
            </a:cxnLst>
            <a:rect l="l" t="t" r="r" b="b"/>
            <a:pathLst>
              <a:path w="4470400" h="4470400">
                <a:moveTo>
                  <a:pt x="0" y="0"/>
                </a:moveTo>
                <a:lnTo>
                  <a:pt x="4470400" y="0"/>
                </a:lnTo>
                <a:lnTo>
                  <a:pt x="4470400" y="4470400"/>
                </a:lnTo>
                <a:lnTo>
                  <a:pt x="0" y="4470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080545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f_Page_Pictur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7D1B75A8-9F54-428E-8FC8-1BC010A802C9}"/>
              </a:ext>
            </a:extLst>
          </p:cNvPr>
          <p:cNvSpPr>
            <a:spLocks noGrp="1"/>
          </p:cNvSpPr>
          <p:nvPr>
            <p:ph type="pic" sz="quarter" idx="10"/>
          </p:nvPr>
        </p:nvSpPr>
        <p:spPr>
          <a:xfrm>
            <a:off x="6091683" y="0"/>
            <a:ext cx="6099048" cy="6858000"/>
          </a:xfrm>
          <a:custGeom>
            <a:avLst/>
            <a:gdLst>
              <a:gd name="connsiteX0" fmla="*/ 0 w 4470400"/>
              <a:gd name="connsiteY0" fmla="*/ 0 h 4470400"/>
              <a:gd name="connsiteX1" fmla="*/ 4470400 w 4470400"/>
              <a:gd name="connsiteY1" fmla="*/ 0 h 4470400"/>
              <a:gd name="connsiteX2" fmla="*/ 4470400 w 4470400"/>
              <a:gd name="connsiteY2" fmla="*/ 4470400 h 4470400"/>
              <a:gd name="connsiteX3" fmla="*/ 0 w 4470400"/>
              <a:gd name="connsiteY3" fmla="*/ 4470400 h 4470400"/>
            </a:gdLst>
            <a:ahLst/>
            <a:cxnLst>
              <a:cxn ang="0">
                <a:pos x="connsiteX0" y="connsiteY0"/>
              </a:cxn>
              <a:cxn ang="0">
                <a:pos x="connsiteX1" y="connsiteY1"/>
              </a:cxn>
              <a:cxn ang="0">
                <a:pos x="connsiteX2" y="connsiteY2"/>
              </a:cxn>
              <a:cxn ang="0">
                <a:pos x="connsiteX3" y="connsiteY3"/>
              </a:cxn>
            </a:cxnLst>
            <a:rect l="l" t="t" r="r" b="b"/>
            <a:pathLst>
              <a:path w="4470400" h="4470400">
                <a:moveTo>
                  <a:pt x="0" y="0"/>
                </a:moveTo>
                <a:lnTo>
                  <a:pt x="4470400" y="0"/>
                </a:lnTo>
                <a:lnTo>
                  <a:pt x="4470400" y="4470400"/>
                </a:lnTo>
                <a:lnTo>
                  <a:pt x="0" y="4470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26992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A9BBF4D5-2C9C-44E4-A1F1-C8CB5E01F566}"/>
              </a:ext>
            </a:extLst>
          </p:cNvPr>
          <p:cNvSpPr>
            <a:spLocks noGrp="1"/>
          </p:cNvSpPr>
          <p:nvPr>
            <p:ph type="pic" sz="quarter" idx="11"/>
          </p:nvPr>
        </p:nvSpPr>
        <p:spPr>
          <a:xfrm>
            <a:off x="778362" y="-1"/>
            <a:ext cx="3425371" cy="3817258"/>
          </a:xfrm>
          <a:custGeom>
            <a:avLst/>
            <a:gdLst>
              <a:gd name="connsiteX0" fmla="*/ 0 w 3425371"/>
              <a:gd name="connsiteY0" fmla="*/ 0 h 3817258"/>
              <a:gd name="connsiteX1" fmla="*/ 3425371 w 3425371"/>
              <a:gd name="connsiteY1" fmla="*/ 0 h 3817258"/>
              <a:gd name="connsiteX2" fmla="*/ 3425371 w 3425371"/>
              <a:gd name="connsiteY2" fmla="*/ 3817258 h 3817258"/>
              <a:gd name="connsiteX3" fmla="*/ 0 w 3425371"/>
              <a:gd name="connsiteY3" fmla="*/ 3817258 h 3817258"/>
            </a:gdLst>
            <a:ahLst/>
            <a:cxnLst>
              <a:cxn ang="0">
                <a:pos x="connsiteX0" y="connsiteY0"/>
              </a:cxn>
              <a:cxn ang="0">
                <a:pos x="connsiteX1" y="connsiteY1"/>
              </a:cxn>
              <a:cxn ang="0">
                <a:pos x="connsiteX2" y="connsiteY2"/>
              </a:cxn>
              <a:cxn ang="0">
                <a:pos x="connsiteX3" y="connsiteY3"/>
              </a:cxn>
            </a:cxnLst>
            <a:rect l="l" t="t" r="r" b="b"/>
            <a:pathLst>
              <a:path w="3425371" h="3817258">
                <a:moveTo>
                  <a:pt x="0" y="0"/>
                </a:moveTo>
                <a:lnTo>
                  <a:pt x="3425371" y="0"/>
                </a:lnTo>
                <a:lnTo>
                  <a:pt x="3425371" y="3817258"/>
                </a:lnTo>
                <a:lnTo>
                  <a:pt x="0" y="3817258"/>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68663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10AA9F-2A50-43A9-9280-96C6C3520CCE}"/>
              </a:ext>
            </a:extLst>
          </p:cNvPr>
          <p:cNvSpPr>
            <a:spLocks noGrp="1"/>
          </p:cNvSpPr>
          <p:nvPr>
            <p:ph type="pic" sz="quarter" idx="14"/>
          </p:nvPr>
        </p:nvSpPr>
        <p:spPr>
          <a:xfrm>
            <a:off x="794097" y="1723044"/>
            <a:ext cx="2008160" cy="2008160"/>
          </a:xfrm>
          <a:prstGeom prst="ellipse">
            <a:avLst/>
          </a:prstGeom>
        </p:spPr>
        <p:txBody>
          <a:bodyPr/>
          <a:lstStyle>
            <a:lvl1pPr>
              <a:defRPr sz="1700"/>
            </a:lvl1pPr>
          </a:lstStyle>
          <a:p>
            <a:endParaRPr lang="en-US"/>
          </a:p>
        </p:txBody>
      </p:sp>
      <p:sp>
        <p:nvSpPr>
          <p:cNvPr id="16" name="Picture Placeholder 4">
            <a:extLst>
              <a:ext uri="{FF2B5EF4-FFF2-40B4-BE49-F238E27FC236}">
                <a16:creationId xmlns:a16="http://schemas.microsoft.com/office/drawing/2014/main" id="{328976E2-9C06-4A88-A615-3C4381C26D28}"/>
              </a:ext>
            </a:extLst>
          </p:cNvPr>
          <p:cNvSpPr>
            <a:spLocks noGrp="1"/>
          </p:cNvSpPr>
          <p:nvPr>
            <p:ph type="pic" sz="quarter" idx="17"/>
          </p:nvPr>
        </p:nvSpPr>
        <p:spPr>
          <a:xfrm>
            <a:off x="6213663" y="1723044"/>
            <a:ext cx="2008160" cy="2008160"/>
          </a:xfrm>
          <a:prstGeom prst="ellipse">
            <a:avLst/>
          </a:prstGeom>
        </p:spPr>
        <p:txBody>
          <a:bodyPr/>
          <a:lstStyle>
            <a:lvl1pPr>
              <a:defRPr sz="1700"/>
            </a:lvl1pPr>
          </a:lstStyle>
          <a:p>
            <a:endParaRPr lang="en-US"/>
          </a:p>
        </p:txBody>
      </p:sp>
      <p:sp>
        <p:nvSpPr>
          <p:cNvPr id="9" name="Picture Placeholder 4">
            <a:extLst>
              <a:ext uri="{FF2B5EF4-FFF2-40B4-BE49-F238E27FC236}">
                <a16:creationId xmlns:a16="http://schemas.microsoft.com/office/drawing/2014/main" id="{F5D4801D-402C-4B27-888C-C5BCD96FA9D4}"/>
              </a:ext>
            </a:extLst>
          </p:cNvPr>
          <p:cNvSpPr>
            <a:spLocks noGrp="1"/>
          </p:cNvSpPr>
          <p:nvPr>
            <p:ph type="pic" sz="quarter" idx="18"/>
          </p:nvPr>
        </p:nvSpPr>
        <p:spPr>
          <a:xfrm>
            <a:off x="794097" y="4299264"/>
            <a:ext cx="2008160" cy="2008160"/>
          </a:xfrm>
          <a:prstGeom prst="ellipse">
            <a:avLst/>
          </a:prstGeom>
        </p:spPr>
        <p:txBody>
          <a:bodyPr/>
          <a:lstStyle>
            <a:lvl1pPr>
              <a:defRPr sz="1700"/>
            </a:lvl1pPr>
          </a:lstStyle>
          <a:p>
            <a:endParaRPr lang="en-US"/>
          </a:p>
        </p:txBody>
      </p:sp>
      <p:sp>
        <p:nvSpPr>
          <p:cNvPr id="10" name="Picture Placeholder 4">
            <a:extLst>
              <a:ext uri="{FF2B5EF4-FFF2-40B4-BE49-F238E27FC236}">
                <a16:creationId xmlns:a16="http://schemas.microsoft.com/office/drawing/2014/main" id="{8062CE4A-F534-4715-9CD2-D1739080D4FD}"/>
              </a:ext>
            </a:extLst>
          </p:cNvPr>
          <p:cNvSpPr>
            <a:spLocks noGrp="1"/>
          </p:cNvSpPr>
          <p:nvPr>
            <p:ph type="pic" sz="quarter" idx="19"/>
          </p:nvPr>
        </p:nvSpPr>
        <p:spPr>
          <a:xfrm>
            <a:off x="6213663" y="4299264"/>
            <a:ext cx="2008160" cy="2008160"/>
          </a:xfrm>
          <a:prstGeom prst="ellipse">
            <a:avLst/>
          </a:prstGeom>
        </p:spPr>
        <p:txBody>
          <a:bodyPr/>
          <a:lstStyle>
            <a:lvl1pPr>
              <a:defRPr sz="1700"/>
            </a:lvl1pPr>
          </a:lstStyle>
          <a:p>
            <a:endParaRPr lang="en-US"/>
          </a:p>
        </p:txBody>
      </p:sp>
    </p:spTree>
    <p:extLst>
      <p:ext uri="{BB962C8B-B14F-4D97-AF65-F5344CB8AC3E}">
        <p14:creationId xmlns:p14="http://schemas.microsoft.com/office/powerpoint/2010/main" val="4092584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52CB-2031-AFEE-A6D2-257C95DAED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64EE8F-2262-1DD9-81EB-C4DCFB2AA2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1DBCEE-5CFD-8478-9DC4-D113E8603BC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E768E2C-9AF7-DCCB-310A-9556BFF4D7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3048BB-4793-BDED-F28D-0CE0853A17FC}"/>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218920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7C2B9-D5BD-6D6F-BB85-BFA78DB25A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650321-C9DB-CCB0-E232-1E62AF9340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3895E1-D7CC-8312-1D8C-B1C9F2CF3328}"/>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59970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234450"/>
      </p:ext>
    </p:extLst>
  </p:cSld>
  <p:clrMap bg1="lt1" tx1="dk1" bg2="lt2" tx2="dk2" accent1="accent1" accent2="accent2" accent3="accent3" accent4="accent4" accent5="accent5" accent6="accent6" hlink="hlink" folHlink="folHlink"/>
  <p:sldLayoutIdLst>
    <p:sldLayoutId id="2147483656" r:id="rId1"/>
    <p:sldLayoutId id="2147483651" r:id="rId2"/>
    <p:sldLayoutId id="2147483662" r:id="rId3"/>
    <p:sldLayoutId id="2147483663" r:id="rId4"/>
    <p:sldLayoutId id="2147483666" r:id="rId5"/>
    <p:sldLayoutId id="2147483664" r:id="rId6"/>
    <p:sldLayoutId id="2147483665" r:id="rId7"/>
  </p:sldLayoutIdLst>
  <p:hf hdr="0" ftr="0" dt="0"/>
  <p:txStyles>
    <p:title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874A54-3CC8-CD97-BBE2-A38843B0F3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354A33-25A8-3827-4D3F-7F4D35C81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C5A87EE-D71F-57C7-5CF8-61E9346496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76569586-4176-472B-BD2E-5ECB0777912A}" type="slidenum">
              <a:rPr lang="en-US" smtClean="0"/>
              <a:pPr/>
              <a:t>‹#›</a:t>
            </a:fld>
            <a:endParaRPr lang="en-US"/>
          </a:p>
        </p:txBody>
      </p:sp>
    </p:spTree>
    <p:extLst>
      <p:ext uri="{BB962C8B-B14F-4D97-AF65-F5344CB8AC3E}">
        <p14:creationId xmlns:p14="http://schemas.microsoft.com/office/powerpoint/2010/main" val="24753049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92" r:id="rId12"/>
    <p:sldLayoutId id="2147483695" r:id="rId13"/>
    <p:sldLayoutId id="2147483696" r:id="rId14"/>
    <p:sldLayoutId id="2147483698" r:id="rId15"/>
    <p:sldLayoutId id="2147483701" r:id="rId16"/>
    <p:sldLayoutId id="2147483703" r:id="rId17"/>
    <p:sldLayoutId id="2147483710" r:id="rId18"/>
    <p:sldLayoutId id="2147483711" r:id="rId19"/>
  </p:sldLayoutIdLst>
  <p:hf hdr="0" ftr="0" dt="0"/>
  <p:txStyles>
    <p:titleStyle>
      <a:lvl1pPr algn="l" defTabSz="914400" rtl="0" eaLnBrk="0" latinLnBrk="0" hangingPunct="0">
        <a:lnSpc>
          <a:spcPct val="90000"/>
        </a:lnSpc>
        <a:spcBef>
          <a:spcPct val="0"/>
        </a:spcBef>
        <a:buNone/>
        <a:defRPr sz="3600" kern="1200">
          <a:solidFill>
            <a:srgbClr val="32669A"/>
          </a:solidFill>
          <a:latin typeface="Arial" panose="020B0604020202020204" pitchFamily="34" charset="0"/>
          <a:ea typeface="+mj-ea"/>
          <a:cs typeface="Arial" panose="020B0604020202020204" pitchFamily="34" charset="0"/>
        </a:defRPr>
      </a:lvl1pPr>
    </p:titleStyle>
    <p:bodyStyle>
      <a:lvl1pPr marL="228600" indent="-228600" algn="l" defTabSz="914400" rtl="0" eaLnBrk="0" latinLnBrk="0" hangingPunct="0">
        <a:lnSpc>
          <a:spcPct val="109000"/>
        </a:lnSpc>
        <a:spcBef>
          <a:spcPts val="600"/>
        </a:spcBef>
        <a:buClr>
          <a:srgbClr val="32669A"/>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0" latinLnBrk="0" hangingPunct="0">
        <a:lnSpc>
          <a:spcPct val="109000"/>
        </a:lnSpc>
        <a:spcBef>
          <a:spcPts val="600"/>
        </a:spcBef>
        <a:buClr>
          <a:srgbClr val="32669A"/>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0" latinLnBrk="0" hangingPunct="0">
        <a:lnSpc>
          <a:spcPct val="109000"/>
        </a:lnSpc>
        <a:spcBef>
          <a:spcPts val="600"/>
        </a:spcBef>
        <a:buClr>
          <a:srgbClr val="32669A"/>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0" latinLnBrk="0" hangingPunct="0">
        <a:lnSpc>
          <a:spcPct val="109000"/>
        </a:lnSpc>
        <a:spcBef>
          <a:spcPts val="600"/>
        </a:spcBef>
        <a:buClr>
          <a:srgbClr val="32669A"/>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0" latinLnBrk="0" hangingPunct="0">
        <a:lnSpc>
          <a:spcPct val="109000"/>
        </a:lnSpc>
        <a:spcBef>
          <a:spcPts val="600"/>
        </a:spcBef>
        <a:buClr>
          <a:srgbClr val="32669A"/>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hyperlink" Target="https://www.flickr.com/photos/southendbc/49483362747/"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hyperlink" Target="https://supportservices.jobcorps.gov/disability/Pages/PromisingPractices.aspx"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3.xml"/><Relationship Id="rId1" Type="http://schemas.openxmlformats.org/officeDocument/2006/relationships/themeOverride" Target="../theme/themeOverride1.xm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3.xml"/><Relationship Id="rId5" Type="http://schemas.openxmlformats.org/officeDocument/2006/relationships/image" Target="../media/image33.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erson teaching a class&#10;&#10;Description automatically generated with low confidence">
            <a:extLst>
              <a:ext uri="{FF2B5EF4-FFF2-40B4-BE49-F238E27FC236}">
                <a16:creationId xmlns:a16="http://schemas.microsoft.com/office/drawing/2014/main" id="{A679E01F-F0D5-BF58-5E0B-2C3A2283F06F}"/>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8164286"/>
          </a:xfrm>
        </p:spPr>
      </p:pic>
      <p:sp>
        <p:nvSpPr>
          <p:cNvPr id="11" name="Rectangle 10">
            <a:extLst>
              <a:ext uri="{FF2B5EF4-FFF2-40B4-BE49-F238E27FC236}">
                <a16:creationId xmlns:a16="http://schemas.microsoft.com/office/drawing/2014/main" id="{608875E8-AB65-4ED8-BC3C-224FF4122CA9}"/>
              </a:ext>
            </a:extLst>
          </p:cNvPr>
          <p:cNvSpPr/>
          <p:nvPr/>
        </p:nvSpPr>
        <p:spPr>
          <a:xfrm>
            <a:off x="631399" y="2133600"/>
            <a:ext cx="7173719" cy="4734448"/>
          </a:xfrm>
          <a:prstGeom prst="rect">
            <a:avLst/>
          </a:prstGeom>
          <a:solidFill>
            <a:srgbClr val="646267"/>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A11EC4E-F488-4C50-A6E3-F9034B3C6855}"/>
              </a:ext>
            </a:extLst>
          </p:cNvPr>
          <p:cNvSpPr/>
          <p:nvPr/>
        </p:nvSpPr>
        <p:spPr>
          <a:xfrm>
            <a:off x="3606779" y="5625604"/>
            <a:ext cx="100205" cy="111560"/>
          </a:xfrm>
          <a:prstGeom prst="ellipse">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699"/>
              </a:solidFill>
            </a:endParaRPr>
          </a:p>
        </p:txBody>
      </p:sp>
      <p:sp>
        <p:nvSpPr>
          <p:cNvPr id="21" name="Oval 20">
            <a:extLst>
              <a:ext uri="{FF2B5EF4-FFF2-40B4-BE49-F238E27FC236}">
                <a16:creationId xmlns:a16="http://schemas.microsoft.com/office/drawing/2014/main" id="{CC978397-0064-4D41-8EDF-9673F9BBE1C9}"/>
              </a:ext>
            </a:extLst>
          </p:cNvPr>
          <p:cNvSpPr/>
          <p:nvPr/>
        </p:nvSpPr>
        <p:spPr>
          <a:xfrm>
            <a:off x="3778979" y="5625604"/>
            <a:ext cx="100205" cy="111560"/>
          </a:xfrm>
          <a:prstGeom prst="ellipse">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3C980AE-E269-48EC-B28E-A0FE11B7435D}"/>
              </a:ext>
            </a:extLst>
          </p:cNvPr>
          <p:cNvSpPr/>
          <p:nvPr/>
        </p:nvSpPr>
        <p:spPr>
          <a:xfrm>
            <a:off x="3951175" y="5625604"/>
            <a:ext cx="100205" cy="111560"/>
          </a:xfrm>
          <a:prstGeom prst="ellipse">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DA6A797-6342-4B4E-AF6B-D02EACAFA24B}"/>
              </a:ext>
            </a:extLst>
          </p:cNvPr>
          <p:cNvSpPr txBox="1"/>
          <p:nvPr/>
        </p:nvSpPr>
        <p:spPr>
          <a:xfrm>
            <a:off x="1040483" y="6060750"/>
            <a:ext cx="6229240" cy="369332"/>
          </a:xfrm>
          <a:prstGeom prst="rect">
            <a:avLst/>
          </a:prstGeom>
          <a:solidFill>
            <a:srgbClr val="646267"/>
          </a:solidFill>
        </p:spPr>
        <p:txBody>
          <a:bodyPr wrap="square" rtlCol="0">
            <a:spAutoFit/>
          </a:bodyPr>
          <a:lstStyle/>
          <a:p>
            <a:pPr algn="ctr"/>
            <a:r>
              <a:rPr lang="en-US" b="1" spc="200" dirty="0">
                <a:solidFill>
                  <a:srgbClr val="D6E4F2"/>
                </a:solidFill>
                <a:latin typeface="Arial" panose="020B0604020202020204" pitchFamily="34" charset="0"/>
                <a:ea typeface="Open Sans" panose="020B0606030504020204" pitchFamily="34" charset="0"/>
                <a:cs typeface="Arial" panose="020B0604020202020204" pitchFamily="34" charset="0"/>
              </a:rPr>
              <a:t>Disability Coordinator Orientation – Part 3</a:t>
            </a:r>
          </a:p>
        </p:txBody>
      </p:sp>
      <p:grpSp>
        <p:nvGrpSpPr>
          <p:cNvPr id="12" name="Group 11">
            <a:extLst>
              <a:ext uri="{FF2B5EF4-FFF2-40B4-BE49-F238E27FC236}">
                <a16:creationId xmlns:a16="http://schemas.microsoft.com/office/drawing/2014/main" id="{0CADC31C-9EC5-4BB4-BE31-F9A3808BCF8D}"/>
              </a:ext>
            </a:extLst>
          </p:cNvPr>
          <p:cNvGrpSpPr/>
          <p:nvPr/>
        </p:nvGrpSpPr>
        <p:grpSpPr>
          <a:xfrm>
            <a:off x="704722" y="2526723"/>
            <a:ext cx="6897764" cy="3210441"/>
            <a:chOff x="585591" y="3351568"/>
            <a:chExt cx="8203172" cy="2449803"/>
          </a:xfrm>
          <a:solidFill>
            <a:srgbClr val="646267"/>
          </a:solidFill>
        </p:grpSpPr>
        <p:sp>
          <p:nvSpPr>
            <p:cNvPr id="17" name="TextBox 16">
              <a:extLst>
                <a:ext uri="{FF2B5EF4-FFF2-40B4-BE49-F238E27FC236}">
                  <a16:creationId xmlns:a16="http://schemas.microsoft.com/office/drawing/2014/main" id="{739D2D9E-0A8D-4799-823C-2ACD55515A9A}"/>
                </a:ext>
              </a:extLst>
            </p:cNvPr>
            <p:cNvSpPr txBox="1"/>
            <p:nvPr/>
          </p:nvSpPr>
          <p:spPr>
            <a:xfrm>
              <a:off x="585591" y="3351568"/>
              <a:ext cx="8203172" cy="1984537"/>
            </a:xfrm>
            <a:prstGeom prst="rect">
              <a:avLst/>
            </a:prstGeom>
            <a:grpFill/>
          </p:spPr>
          <p:txBody>
            <a:bodyPr wrap="square" rtlCol="0">
              <a:spAutoFit/>
            </a:bodyPr>
            <a:lstStyle/>
            <a:p>
              <a:pPr algn="ctr"/>
              <a:r>
                <a:rPr lang="en-US" sz="5400" b="1" spc="200" dirty="0">
                  <a:solidFill>
                    <a:schemeClr val="tx2">
                      <a:lumMod val="10000"/>
                      <a:lumOff val="90000"/>
                    </a:schemeClr>
                  </a:solidFill>
                  <a:latin typeface="Arial" panose="020B0604020202020204" pitchFamily="34" charset="0"/>
                  <a:cs typeface="Arial" panose="020B0604020202020204" pitchFamily="34" charset="0"/>
                </a:rPr>
                <a:t>General Disability and Other</a:t>
              </a:r>
            </a:p>
            <a:p>
              <a:pPr algn="ctr"/>
              <a:r>
                <a:rPr lang="en-US" sz="5400" spc="200" dirty="0">
                  <a:solidFill>
                    <a:srgbClr val="CFC6A5"/>
                  </a:solidFill>
                  <a:latin typeface="Arial" panose="020B0604020202020204" pitchFamily="34" charset="0"/>
                  <a:cs typeface="Arial" panose="020B0604020202020204" pitchFamily="34" charset="0"/>
                </a:rPr>
                <a:t>Disability </a:t>
              </a:r>
              <a:r>
                <a:rPr lang="en-US" sz="5500" spc="200" dirty="0">
                  <a:solidFill>
                    <a:srgbClr val="CFC6A5"/>
                  </a:solidFill>
                  <a:latin typeface="Arial" panose="020B0604020202020204" pitchFamily="34" charset="0"/>
                  <a:cs typeface="Arial" panose="020B0604020202020204" pitchFamily="34" charset="0"/>
                </a:rPr>
                <a:t>Program</a:t>
              </a:r>
            </a:p>
          </p:txBody>
        </p:sp>
        <p:sp>
          <p:nvSpPr>
            <p:cNvPr id="18" name="TextBox 17">
              <a:extLst>
                <a:ext uri="{FF2B5EF4-FFF2-40B4-BE49-F238E27FC236}">
                  <a16:creationId xmlns:a16="http://schemas.microsoft.com/office/drawing/2014/main" id="{99241D6D-061D-4485-9A32-82620EF9A38A}"/>
                </a:ext>
              </a:extLst>
            </p:cNvPr>
            <p:cNvSpPr txBox="1"/>
            <p:nvPr/>
          </p:nvSpPr>
          <p:spPr>
            <a:xfrm>
              <a:off x="934555" y="5357532"/>
              <a:ext cx="7505243" cy="443839"/>
            </a:xfrm>
            <a:prstGeom prst="rect">
              <a:avLst/>
            </a:prstGeom>
            <a:grpFill/>
          </p:spPr>
          <p:txBody>
            <a:bodyPr wrap="square" rtlCol="0">
              <a:spAutoFit/>
            </a:bodyPr>
            <a:lstStyle/>
            <a:p>
              <a:pPr algn="ctr"/>
              <a:r>
                <a:rPr lang="en-US" sz="2100" b="1" spc="200" dirty="0">
                  <a:solidFill>
                    <a:schemeClr val="bg1"/>
                  </a:solidFill>
                  <a:latin typeface="Arial" panose="020B0604020202020204" pitchFamily="34" charset="0"/>
                  <a:cs typeface="Arial" panose="020B0604020202020204" pitchFamily="34" charset="0"/>
                </a:rPr>
                <a:t>Requirements</a:t>
              </a:r>
            </a:p>
          </p:txBody>
        </p:sp>
      </p:grpSp>
    </p:spTree>
    <p:extLst>
      <p:ext uri="{BB962C8B-B14F-4D97-AF65-F5344CB8AC3E}">
        <p14:creationId xmlns:p14="http://schemas.microsoft.com/office/powerpoint/2010/main" val="57419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23FDE5-28E0-FCC7-697D-AD28EFF6DA0F}"/>
              </a:ext>
            </a:extLst>
          </p:cNvPr>
          <p:cNvPicPr>
            <a:picLocks noChangeAspect="1"/>
          </p:cNvPicPr>
          <p:nvPr/>
        </p:nvPicPr>
        <p:blipFill>
          <a:blip r:embed="rId3"/>
          <a:stretch>
            <a:fillRect/>
          </a:stretch>
        </p:blipFill>
        <p:spPr>
          <a:xfrm>
            <a:off x="1277460" y="1347537"/>
            <a:ext cx="4676572" cy="4655600"/>
          </a:xfrm>
          <a:prstGeom prst="rect">
            <a:avLst/>
          </a:prstGeom>
        </p:spPr>
      </p:pic>
      <p:pic>
        <p:nvPicPr>
          <p:cNvPr id="6" name="Picture 5">
            <a:extLst>
              <a:ext uri="{FF2B5EF4-FFF2-40B4-BE49-F238E27FC236}">
                <a16:creationId xmlns:a16="http://schemas.microsoft.com/office/drawing/2014/main" id="{08FA23A0-BBDF-1C6F-D33E-30D07B1995C4}"/>
              </a:ext>
            </a:extLst>
          </p:cNvPr>
          <p:cNvPicPr>
            <a:picLocks noChangeAspect="1"/>
          </p:cNvPicPr>
          <p:nvPr/>
        </p:nvPicPr>
        <p:blipFill>
          <a:blip r:embed="rId4"/>
          <a:stretch>
            <a:fillRect/>
          </a:stretch>
        </p:blipFill>
        <p:spPr>
          <a:xfrm>
            <a:off x="6881991" y="1347537"/>
            <a:ext cx="3756914" cy="4655600"/>
          </a:xfrm>
          <a:prstGeom prst="rect">
            <a:avLst/>
          </a:prstGeom>
          <a:ln>
            <a:solidFill>
              <a:schemeClr val="tx2"/>
            </a:solidFill>
          </a:ln>
        </p:spPr>
      </p:pic>
      <p:sp>
        <p:nvSpPr>
          <p:cNvPr id="7" name="Title 1">
            <a:extLst>
              <a:ext uri="{FF2B5EF4-FFF2-40B4-BE49-F238E27FC236}">
                <a16:creationId xmlns:a16="http://schemas.microsoft.com/office/drawing/2014/main" id="{1AEBD113-A52A-8BD6-14DF-DA7529510FDD}"/>
              </a:ext>
            </a:extLst>
          </p:cNvPr>
          <p:cNvSpPr>
            <a:spLocks noGrp="1"/>
          </p:cNvSpPr>
          <p:nvPr>
            <p:ph type="title"/>
          </p:nvPr>
        </p:nvSpPr>
        <p:spPr>
          <a:xfrm>
            <a:off x="838200" y="581694"/>
            <a:ext cx="10515600" cy="765843"/>
          </a:xfrm>
        </p:spPr>
        <p:txBody>
          <a:bodyPr/>
          <a:lstStyle/>
          <a:p>
            <a:r>
              <a:rPr lang="en-US" sz="3600" b="0" kern="0" spc="0">
                <a:solidFill>
                  <a:srgbClr val="32669A"/>
                </a:solidFill>
              </a:rPr>
              <a:t>Posters Identifying Center Disability Coordinators</a:t>
            </a:r>
          </a:p>
        </p:txBody>
      </p:sp>
      <p:sp>
        <p:nvSpPr>
          <p:cNvPr id="2" name="Slide Number Placeholder 5">
            <a:extLst>
              <a:ext uri="{FF2B5EF4-FFF2-40B4-BE49-F238E27FC236}">
                <a16:creationId xmlns:a16="http://schemas.microsoft.com/office/drawing/2014/main" id="{365DCA2D-E061-E91E-E30B-82D51527DBEA}"/>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10</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167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E40A7-C4ED-2508-AEE7-3F73A8B702CB}"/>
              </a:ext>
            </a:extLst>
          </p:cNvPr>
          <p:cNvSpPr>
            <a:spLocks noGrp="1"/>
          </p:cNvSpPr>
          <p:nvPr>
            <p:ph type="title"/>
          </p:nvPr>
        </p:nvSpPr>
        <p:spPr>
          <a:xfrm>
            <a:off x="6096000" y="2454442"/>
            <a:ext cx="4700335" cy="1383631"/>
          </a:xfrm>
        </p:spPr>
        <p:txBody>
          <a:bodyPr/>
          <a:lstStyle/>
          <a:p>
            <a:pPr algn="ctr">
              <a:lnSpc>
                <a:spcPct val="114000"/>
              </a:lnSpc>
              <a:spcBef>
                <a:spcPts val="600"/>
              </a:spcBef>
            </a:pPr>
            <a:r>
              <a:rPr lang="en-US" sz="3600" b="0">
                <a:solidFill>
                  <a:srgbClr val="32669A"/>
                </a:solidFill>
              </a:rPr>
              <a:t>DC (Picture) </a:t>
            </a:r>
            <a:br>
              <a:rPr lang="en-US" sz="3600" b="0">
                <a:solidFill>
                  <a:srgbClr val="32669A"/>
                </a:solidFill>
              </a:rPr>
            </a:br>
            <a:r>
              <a:rPr lang="en-US" sz="3600" b="0">
                <a:solidFill>
                  <a:srgbClr val="32669A"/>
                </a:solidFill>
              </a:rPr>
              <a:t>Business Cards!</a:t>
            </a:r>
          </a:p>
        </p:txBody>
      </p:sp>
      <p:pic>
        <p:nvPicPr>
          <p:cNvPr id="5" name="Picture 4">
            <a:extLst>
              <a:ext uri="{FF2B5EF4-FFF2-40B4-BE49-F238E27FC236}">
                <a16:creationId xmlns:a16="http://schemas.microsoft.com/office/drawing/2014/main" id="{F27DB189-4A6D-654D-C236-F6DF9C808F2A}"/>
              </a:ext>
            </a:extLst>
          </p:cNvPr>
          <p:cNvPicPr>
            <a:picLocks noChangeAspect="1"/>
          </p:cNvPicPr>
          <p:nvPr/>
        </p:nvPicPr>
        <p:blipFill>
          <a:blip r:embed="rId3"/>
          <a:stretch>
            <a:fillRect/>
          </a:stretch>
        </p:blipFill>
        <p:spPr>
          <a:xfrm>
            <a:off x="1574370" y="398958"/>
            <a:ext cx="4104535" cy="5756360"/>
          </a:xfrm>
          <a:prstGeom prst="rect">
            <a:avLst/>
          </a:prstGeom>
        </p:spPr>
      </p:pic>
      <p:sp>
        <p:nvSpPr>
          <p:cNvPr id="8" name="TextBox 7">
            <a:extLst>
              <a:ext uri="{FF2B5EF4-FFF2-40B4-BE49-F238E27FC236}">
                <a16:creationId xmlns:a16="http://schemas.microsoft.com/office/drawing/2014/main" id="{A5D45750-A553-5082-6D5E-784B1C05F8CB}"/>
              </a:ext>
            </a:extLst>
          </p:cNvPr>
          <p:cNvSpPr txBox="1"/>
          <p:nvPr/>
        </p:nvSpPr>
        <p:spPr>
          <a:xfrm>
            <a:off x="1792705" y="6089710"/>
            <a:ext cx="3434777" cy="369332"/>
          </a:xfrm>
          <a:prstGeom prst="rect">
            <a:avLst/>
          </a:prstGeom>
          <a:noFill/>
        </p:spPr>
        <p:txBody>
          <a:bodyPr wrap="square" rtlCol="0">
            <a:spAutoFit/>
          </a:bodyPr>
          <a:lstStyle/>
          <a:p>
            <a:pPr algn="ctr"/>
            <a:r>
              <a:rPr lang="en-US">
                <a:solidFill>
                  <a:srgbClr val="32669A"/>
                </a:solidFill>
              </a:rPr>
              <a:t>Carl D. Perkins Job Corps</a:t>
            </a:r>
          </a:p>
        </p:txBody>
      </p:sp>
      <p:sp>
        <p:nvSpPr>
          <p:cNvPr id="3" name="Slide Number Placeholder 5">
            <a:extLst>
              <a:ext uri="{FF2B5EF4-FFF2-40B4-BE49-F238E27FC236}">
                <a16:creationId xmlns:a16="http://schemas.microsoft.com/office/drawing/2014/main" id="{1DBDE0B9-C5DE-696E-FD13-B77B5AEC476E}"/>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11</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98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F8FE-10DC-FD2A-1C94-92C8E6B60572}"/>
              </a:ext>
            </a:extLst>
          </p:cNvPr>
          <p:cNvSpPr>
            <a:spLocks noGrp="1"/>
          </p:cNvSpPr>
          <p:nvPr>
            <p:ph type="title"/>
          </p:nvPr>
        </p:nvSpPr>
        <p:spPr/>
        <p:txBody>
          <a:bodyPr/>
          <a:lstStyle/>
          <a:p>
            <a:r>
              <a:rPr lang="en-US"/>
              <a:t>Bulletin Boards </a:t>
            </a:r>
          </a:p>
        </p:txBody>
      </p:sp>
      <p:sp>
        <p:nvSpPr>
          <p:cNvPr id="3" name="Slide Number Placeholder 2">
            <a:extLst>
              <a:ext uri="{FF2B5EF4-FFF2-40B4-BE49-F238E27FC236}">
                <a16:creationId xmlns:a16="http://schemas.microsoft.com/office/drawing/2014/main" id="{55C8B86D-9270-B178-2AC8-472DEC83FA04}"/>
              </a:ext>
            </a:extLst>
          </p:cNvPr>
          <p:cNvSpPr>
            <a:spLocks noGrp="1"/>
          </p:cNvSpPr>
          <p:nvPr>
            <p:ph type="sldNum" sz="quarter" idx="12"/>
          </p:nvPr>
        </p:nvSpPr>
        <p:spPr/>
        <p:txBody>
          <a:bodyPr/>
          <a:lstStyle/>
          <a:p>
            <a:fld id="{76569586-4176-472B-BD2E-5ECB0777912A}" type="slidenum">
              <a:rPr lang="en-US" smtClean="0"/>
              <a:t>12</a:t>
            </a:fld>
            <a:endParaRPr lang="en-US"/>
          </a:p>
        </p:txBody>
      </p:sp>
      <p:pic>
        <p:nvPicPr>
          <p:cNvPr id="5" name="Picture 4">
            <a:extLst>
              <a:ext uri="{FF2B5EF4-FFF2-40B4-BE49-F238E27FC236}">
                <a16:creationId xmlns:a16="http://schemas.microsoft.com/office/drawing/2014/main" id="{FEA04B0A-11AD-465B-614E-455DD2A8D2AF}"/>
              </a:ext>
            </a:extLst>
          </p:cNvPr>
          <p:cNvPicPr>
            <a:picLocks noChangeAspect="1"/>
          </p:cNvPicPr>
          <p:nvPr/>
        </p:nvPicPr>
        <p:blipFill rotWithShape="1">
          <a:blip r:embed="rId3"/>
          <a:srcRect l="9251" t="5065" r="9258" b="12225"/>
          <a:stretch/>
        </p:blipFill>
        <p:spPr>
          <a:xfrm>
            <a:off x="937460" y="1490870"/>
            <a:ext cx="6075947" cy="4415591"/>
          </a:xfrm>
          <a:prstGeom prst="rect">
            <a:avLst/>
          </a:prstGeom>
        </p:spPr>
      </p:pic>
      <p:sp>
        <p:nvSpPr>
          <p:cNvPr id="6" name="TextBox 5">
            <a:extLst>
              <a:ext uri="{FF2B5EF4-FFF2-40B4-BE49-F238E27FC236}">
                <a16:creationId xmlns:a16="http://schemas.microsoft.com/office/drawing/2014/main" id="{31594D6F-1CBC-1BED-F62D-2385AC078716}"/>
              </a:ext>
            </a:extLst>
          </p:cNvPr>
          <p:cNvSpPr txBox="1"/>
          <p:nvPr/>
        </p:nvSpPr>
        <p:spPr>
          <a:xfrm>
            <a:off x="1445793" y="5987018"/>
            <a:ext cx="4860758" cy="369332"/>
          </a:xfrm>
          <a:prstGeom prst="rect">
            <a:avLst/>
          </a:prstGeom>
          <a:noFill/>
        </p:spPr>
        <p:txBody>
          <a:bodyPr wrap="square" rtlCol="0">
            <a:spAutoFit/>
          </a:bodyPr>
          <a:lstStyle/>
          <a:p>
            <a:pPr algn="ctr"/>
            <a:r>
              <a:rPr lang="en-US">
                <a:solidFill>
                  <a:srgbClr val="32669A"/>
                </a:solidFill>
              </a:rPr>
              <a:t>Pittsburgh Job Corps Center</a:t>
            </a:r>
          </a:p>
        </p:txBody>
      </p:sp>
      <p:sp>
        <p:nvSpPr>
          <p:cNvPr id="7" name="Title 6">
            <a:extLst>
              <a:ext uri="{FF2B5EF4-FFF2-40B4-BE49-F238E27FC236}">
                <a16:creationId xmlns:a16="http://schemas.microsoft.com/office/drawing/2014/main" id="{CEFB6FA3-B3E4-B6E7-42BA-C63F1453F5AC}"/>
              </a:ext>
            </a:extLst>
          </p:cNvPr>
          <p:cNvSpPr txBox="1">
            <a:spLocks/>
          </p:cNvSpPr>
          <p:nvPr/>
        </p:nvSpPr>
        <p:spPr>
          <a:xfrm>
            <a:off x="7211928" y="1490870"/>
            <a:ext cx="4042612" cy="4514808"/>
          </a:xfrm>
          <a:prstGeom prst="rect">
            <a:avLst/>
          </a:prstGeom>
        </p:spPr>
        <p:txBody>
          <a:bodyPr vert="horz" lIns="91440" tIns="45720" rIns="91440" bIns="45720" rtlCol="0" anchor="t">
            <a:normAutofit/>
          </a:bodyPr>
          <a:lstStyle>
            <a:lvl1pPr algn="l" defTabSz="914400" rtl="0" eaLnBrk="0" latinLnBrk="0" hangingPunct="0">
              <a:lnSpc>
                <a:spcPct val="90000"/>
              </a:lnSpc>
              <a:spcBef>
                <a:spcPct val="0"/>
              </a:spcBef>
              <a:buNone/>
              <a:defRPr sz="3600" kern="1200">
                <a:solidFill>
                  <a:srgbClr val="32669A"/>
                </a:solidFill>
                <a:latin typeface="Arial" panose="020B0604020202020204" pitchFamily="34" charset="0"/>
                <a:ea typeface="+mj-ea"/>
                <a:cs typeface="Arial" panose="020B0604020202020204" pitchFamily="34" charset="0"/>
              </a:defRPr>
            </a:lvl1pPr>
          </a:lstStyle>
          <a:p>
            <a:pPr marL="342900" indent="-342900">
              <a:lnSpc>
                <a:spcPct val="114000"/>
              </a:lnSpc>
              <a:spcBef>
                <a:spcPts val="600"/>
              </a:spcBef>
              <a:buClr>
                <a:srgbClr val="32669A"/>
              </a:buClr>
              <a:buFont typeface="Wingdings" panose="05000000000000000000" pitchFamily="2" charset="2"/>
              <a:buChar char="§"/>
            </a:pPr>
            <a:r>
              <a:rPr lang="en-US" sz="2400">
                <a:solidFill>
                  <a:schemeClr val="tx1"/>
                </a:solidFill>
              </a:rPr>
              <a:t>Provide disability-related information</a:t>
            </a:r>
          </a:p>
          <a:p>
            <a:pPr marL="342900" indent="-342900">
              <a:lnSpc>
                <a:spcPct val="114000"/>
              </a:lnSpc>
              <a:spcBef>
                <a:spcPts val="600"/>
              </a:spcBef>
              <a:buClr>
                <a:srgbClr val="32669A"/>
              </a:buClr>
              <a:buFont typeface="Wingdings" panose="05000000000000000000" pitchFamily="2" charset="2"/>
              <a:buChar char="§"/>
            </a:pPr>
            <a:r>
              <a:rPr lang="en-US" sz="2400">
                <a:solidFill>
                  <a:schemeClr val="tx1"/>
                </a:solidFill>
              </a:rPr>
              <a:t>Promote inclusion</a:t>
            </a:r>
          </a:p>
          <a:p>
            <a:pPr marL="342900" indent="-342900">
              <a:lnSpc>
                <a:spcPct val="114000"/>
              </a:lnSpc>
              <a:spcBef>
                <a:spcPts val="600"/>
              </a:spcBef>
              <a:buClr>
                <a:srgbClr val="32669A"/>
              </a:buClr>
              <a:buFont typeface="Wingdings" panose="05000000000000000000" pitchFamily="2" charset="2"/>
              <a:buChar char="§"/>
            </a:pPr>
            <a:r>
              <a:rPr lang="en-US" sz="2400">
                <a:solidFill>
                  <a:schemeClr val="tx1"/>
                </a:solidFill>
              </a:rPr>
              <a:t>Inform students of disability-related supports and services</a:t>
            </a:r>
          </a:p>
          <a:p>
            <a:pPr marL="342900" indent="-342900">
              <a:lnSpc>
                <a:spcPct val="114000"/>
              </a:lnSpc>
              <a:spcBef>
                <a:spcPts val="600"/>
              </a:spcBef>
              <a:buClr>
                <a:srgbClr val="32669A"/>
              </a:buClr>
              <a:buFont typeface="Wingdings" panose="05000000000000000000" pitchFamily="2" charset="2"/>
              <a:buChar char="§"/>
            </a:pPr>
            <a:r>
              <a:rPr lang="en-US" sz="2400">
                <a:solidFill>
                  <a:schemeClr val="tx1"/>
                </a:solidFill>
              </a:rPr>
              <a:t>Announce essay and poster contests on related disability topics</a:t>
            </a:r>
            <a:endParaRPr lang="en-US" sz="2000">
              <a:solidFill>
                <a:schemeClr val="tx1"/>
              </a:solidFill>
            </a:endParaRPr>
          </a:p>
        </p:txBody>
      </p:sp>
    </p:spTree>
    <p:extLst>
      <p:ext uri="{BB962C8B-B14F-4D97-AF65-F5344CB8AC3E}">
        <p14:creationId xmlns:p14="http://schemas.microsoft.com/office/powerpoint/2010/main" val="586538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5161547" cy="6857820"/>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13</a:t>
            </a:fld>
            <a:endParaRPr lang="en-US" dirty="0"/>
          </a:p>
        </p:txBody>
      </p:sp>
      <p:sp>
        <p:nvSpPr>
          <p:cNvPr id="7" name="직사각형 6">
            <a:extLst>
              <a:ext uri="{FF2B5EF4-FFF2-40B4-BE49-F238E27FC236}">
                <a16:creationId xmlns:a16="http://schemas.microsoft.com/office/drawing/2014/main" id="{3E51B9EC-6E20-4BEC-84C4-9D447169C597}"/>
              </a:ext>
            </a:extLst>
          </p:cNvPr>
          <p:cNvSpPr/>
          <p:nvPr/>
        </p:nvSpPr>
        <p:spPr>
          <a:xfrm>
            <a:off x="529392" y="2230855"/>
            <a:ext cx="3982453" cy="2016193"/>
          </a:xfrm>
          <a:prstGeom prst="rect">
            <a:avLst/>
          </a:prstGeom>
        </p:spPr>
        <p:txBody>
          <a:bodyPr wrap="square">
            <a:spAutoFit/>
          </a:bodyPr>
          <a:lstStyle/>
          <a:p>
            <a:pPr>
              <a:lnSpc>
                <a:spcPct val="114000"/>
              </a:lnSpc>
              <a:buClr>
                <a:schemeClr val="accent2"/>
              </a:buClr>
            </a:pPr>
            <a:r>
              <a:rPr lang="en-US" altLang="ko-KR" sz="2800">
                <a:solidFill>
                  <a:schemeClr val="bg1"/>
                </a:solidFill>
                <a:ea typeface="Noto Sans" panose="020B0502040504020204" pitchFamily="34" charset="0"/>
                <a:cs typeface="Noto Sans" panose="020B0502040504020204" pitchFamily="34" charset="0"/>
              </a:rPr>
              <a:t>The student handbook must include information about the Disability Program.</a:t>
            </a:r>
          </a:p>
        </p:txBody>
      </p:sp>
      <p:sp>
        <p:nvSpPr>
          <p:cNvPr id="3" name="Slide Number Placeholder 5">
            <a:extLst>
              <a:ext uri="{FF2B5EF4-FFF2-40B4-BE49-F238E27FC236}">
                <a16:creationId xmlns:a16="http://schemas.microsoft.com/office/drawing/2014/main" id="{1C163B88-3D97-90AA-A797-E182EB91AD7C}"/>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13</a:t>
            </a:fld>
            <a:endParaRPr lang="en-US" sz="1200">
              <a:solidFill>
                <a:schemeClr val="bg1"/>
              </a:solidFill>
              <a:latin typeface="Arial" panose="020B0604020202020204" pitchFamily="34" charset="0"/>
              <a:cs typeface="Arial" panose="020B0604020202020204" pitchFamily="34" charset="0"/>
            </a:endParaRP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529392" y="1391428"/>
            <a:ext cx="4186987" cy="738162"/>
          </a:xfrm>
        </p:spPr>
        <p:txBody>
          <a:bodyPr/>
          <a:lstStyle/>
          <a:p>
            <a:r>
              <a:rPr lang="en-US" altLang="ko-KR" sz="3600" b="0" spc="0">
                <a:solidFill>
                  <a:schemeClr val="bg1"/>
                </a:solidFill>
              </a:rPr>
              <a:t>Student Handbook!</a:t>
            </a:r>
            <a:endParaRPr lang="en-US" altLang="ko-KR" sz="3600" b="0" spc="0">
              <a:solidFill>
                <a:schemeClr val="accent2"/>
              </a:solidFill>
            </a:endParaRPr>
          </a:p>
        </p:txBody>
      </p:sp>
      <p:pic>
        <p:nvPicPr>
          <p:cNvPr id="14" name="Picture 13">
            <a:extLst>
              <a:ext uri="{FF2B5EF4-FFF2-40B4-BE49-F238E27FC236}">
                <a16:creationId xmlns:a16="http://schemas.microsoft.com/office/drawing/2014/main" id="{12D13ED3-B968-1C2A-1985-18F7883BD232}"/>
              </a:ext>
            </a:extLst>
          </p:cNvPr>
          <p:cNvPicPr>
            <a:picLocks noChangeAspect="1"/>
          </p:cNvPicPr>
          <p:nvPr/>
        </p:nvPicPr>
        <p:blipFill>
          <a:blip r:embed="rId3"/>
          <a:stretch>
            <a:fillRect/>
          </a:stretch>
        </p:blipFill>
        <p:spPr>
          <a:xfrm>
            <a:off x="5954800" y="837975"/>
            <a:ext cx="5311600" cy="5182049"/>
          </a:xfrm>
          <a:prstGeom prst="rect">
            <a:avLst/>
          </a:prstGeom>
          <a:ln>
            <a:solidFill>
              <a:schemeClr val="tx2"/>
            </a:solidFill>
          </a:ln>
        </p:spPr>
      </p:pic>
    </p:spTree>
    <p:extLst>
      <p:ext uri="{BB962C8B-B14F-4D97-AF65-F5344CB8AC3E}">
        <p14:creationId xmlns:p14="http://schemas.microsoft.com/office/powerpoint/2010/main" val="3982228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person, indoor&#10;&#10;Description automatically generated">
            <a:extLst>
              <a:ext uri="{FF2B5EF4-FFF2-40B4-BE49-F238E27FC236}">
                <a16:creationId xmlns:a16="http://schemas.microsoft.com/office/drawing/2014/main" id="{7C24F61B-C8C3-E6E3-2444-C67CEF56CF3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3078163"/>
            <a:ext cx="12192000" cy="3779837"/>
          </a:xfrm>
        </p:spPr>
      </p:pic>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6462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28602" y="262898"/>
            <a:ext cx="9942286" cy="1569660"/>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Partnerships/Resources for Individuals with Disabilities</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14</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1124857" y="1832558"/>
            <a:ext cx="9942286" cy="523220"/>
          </a:xfrm>
          <a:prstGeom prst="rect">
            <a:avLst/>
          </a:prstGeom>
          <a:noFill/>
        </p:spPr>
        <p:txBody>
          <a:bodyPr wrap="square" rtlCol="0">
            <a:spAutoFit/>
          </a:bodyPr>
          <a:lstStyle/>
          <a:p>
            <a:pPr algn="ctr"/>
            <a:r>
              <a:rPr lang="en-US" altLang="ko-KR" sz="2800">
                <a:solidFill>
                  <a:schemeClr val="bg1"/>
                </a:solidFill>
                <a:latin typeface="+mj-lt"/>
                <a:cs typeface="Calibri" panose="020F0502020204030204" pitchFamily="34" charset="0"/>
              </a:rPr>
              <a:t>PRH-5: 5.1, R34</a:t>
            </a:r>
            <a:endParaRPr lang="ko-KR" altLang="en-US" sz="2800">
              <a:solidFill>
                <a:schemeClr val="bg1"/>
              </a:solidFill>
              <a:latin typeface="+mj-lt"/>
              <a:cs typeface="Calibri" panose="020F0502020204030204" pitchFamily="34" charset="0"/>
            </a:endParaRPr>
          </a:p>
        </p:txBody>
      </p:sp>
      <p:sp>
        <p:nvSpPr>
          <p:cNvPr id="3" name="Slide Number Placeholder 5">
            <a:extLst>
              <a:ext uri="{FF2B5EF4-FFF2-40B4-BE49-F238E27FC236}">
                <a16:creationId xmlns:a16="http://schemas.microsoft.com/office/drawing/2014/main" id="{4063AB59-7A95-6871-F7B8-FE0066245990}"/>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14</a:t>
            </a:fld>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744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5161547" cy="6857820"/>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15</a:t>
            </a:fld>
            <a:endParaRPr lang="en-US" dirty="0"/>
          </a:p>
        </p:txBody>
      </p:sp>
      <p:sp>
        <p:nvSpPr>
          <p:cNvPr id="7" name="직사각형 6">
            <a:extLst>
              <a:ext uri="{FF2B5EF4-FFF2-40B4-BE49-F238E27FC236}">
                <a16:creationId xmlns:a16="http://schemas.microsoft.com/office/drawing/2014/main" id="{3E51B9EC-6E20-4BEC-84C4-9D447169C597}"/>
              </a:ext>
            </a:extLst>
          </p:cNvPr>
          <p:cNvSpPr/>
          <p:nvPr/>
        </p:nvSpPr>
        <p:spPr>
          <a:xfrm>
            <a:off x="707859" y="3485618"/>
            <a:ext cx="3982453" cy="1033745"/>
          </a:xfrm>
          <a:prstGeom prst="rect">
            <a:avLst/>
          </a:prstGeom>
        </p:spPr>
        <p:txBody>
          <a:bodyPr wrap="square">
            <a:spAutoFit/>
          </a:bodyPr>
          <a:lstStyle/>
          <a:p>
            <a:pPr>
              <a:lnSpc>
                <a:spcPct val="114000"/>
              </a:lnSpc>
              <a:buClr>
                <a:schemeClr val="accent2"/>
              </a:buClr>
            </a:pPr>
            <a:r>
              <a:rPr lang="en-US" altLang="ko-KR" sz="2800">
                <a:solidFill>
                  <a:schemeClr val="bg1"/>
                </a:solidFill>
                <a:ea typeface="Noto Sans" panose="020B0502040504020204" pitchFamily="34" charset="0"/>
                <a:cs typeface="Noto Sans" panose="020B0502040504020204" pitchFamily="34" charset="0"/>
              </a:rPr>
              <a:t>Policy Requirement and Focus</a:t>
            </a: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605593" y="1225006"/>
            <a:ext cx="4186987" cy="2203993"/>
          </a:xfrm>
        </p:spPr>
        <p:txBody>
          <a:bodyPr/>
          <a:lstStyle/>
          <a:p>
            <a:r>
              <a:rPr lang="en-US" altLang="ko-KR" sz="3600" b="0" spc="0">
                <a:solidFill>
                  <a:schemeClr val="bg1"/>
                </a:solidFill>
              </a:rPr>
              <a:t>Partnerships/</a:t>
            </a:r>
            <a:br>
              <a:rPr lang="en-US" altLang="ko-KR" sz="3600" b="0" spc="0">
                <a:solidFill>
                  <a:schemeClr val="bg1"/>
                </a:solidFill>
              </a:rPr>
            </a:br>
            <a:r>
              <a:rPr lang="en-US" altLang="ko-KR" sz="3600" b="0" spc="0">
                <a:solidFill>
                  <a:schemeClr val="bg1"/>
                </a:solidFill>
              </a:rPr>
              <a:t>Resources for Individuals with Disabilities</a:t>
            </a:r>
            <a:endParaRPr lang="en-US" altLang="ko-KR" sz="3600" b="0" spc="0">
              <a:solidFill>
                <a:schemeClr val="accent2"/>
              </a:solidFill>
            </a:endParaRPr>
          </a:p>
        </p:txBody>
      </p:sp>
      <p:sp>
        <p:nvSpPr>
          <p:cNvPr id="2" name="TextBox 1">
            <a:extLst>
              <a:ext uri="{FF2B5EF4-FFF2-40B4-BE49-F238E27FC236}">
                <a16:creationId xmlns:a16="http://schemas.microsoft.com/office/drawing/2014/main" id="{9EE7B4D5-035A-EAFC-DAC2-D45563DBD916}"/>
              </a:ext>
            </a:extLst>
          </p:cNvPr>
          <p:cNvSpPr txBox="1"/>
          <p:nvPr/>
        </p:nvSpPr>
        <p:spPr>
          <a:xfrm>
            <a:off x="5703971" y="892504"/>
            <a:ext cx="5649829" cy="5186228"/>
          </a:xfrm>
          <a:prstGeom prst="rect">
            <a:avLst/>
          </a:prstGeom>
          <a:noFill/>
        </p:spPr>
        <p:txBody>
          <a:bodyPr wrap="square">
            <a:spAutoFit/>
          </a:bodyPr>
          <a:lstStyle/>
          <a:p>
            <a:pPr marL="342900" indent="-342900">
              <a:lnSpc>
                <a:spcPct val="114000"/>
              </a:lnSpc>
              <a:spcBef>
                <a:spcPts val="600"/>
              </a:spcBef>
              <a:buClr>
                <a:srgbClr val="32669A"/>
              </a:buClr>
              <a:buFont typeface="Wingdings" panose="05000000000000000000" pitchFamily="2" charset="2"/>
              <a:buChar char="§"/>
            </a:pPr>
            <a:r>
              <a:rPr lang="en-US" sz="2400" i="0" u="none" strike="noStrike" baseline="0"/>
              <a:t>Each center must develop resources and partnerships with outside agencies and programs that </a:t>
            </a:r>
            <a:r>
              <a:rPr lang="en-US" sz="2400" b="1" i="0" u="none" strike="noStrike" baseline="0">
                <a:solidFill>
                  <a:srgbClr val="32669A"/>
                </a:solidFill>
              </a:rPr>
              <a:t>will assist the center in serving students with disabilities</a:t>
            </a:r>
            <a:r>
              <a:rPr lang="en-US" sz="2400" i="0" u="none" strike="noStrike" baseline="0"/>
              <a:t>. </a:t>
            </a:r>
          </a:p>
          <a:p>
            <a:pPr marL="342900" indent="-342900">
              <a:lnSpc>
                <a:spcPct val="114000"/>
              </a:lnSpc>
              <a:spcBef>
                <a:spcPts val="600"/>
              </a:spcBef>
              <a:buClr>
                <a:srgbClr val="32669A"/>
              </a:buClr>
              <a:buFont typeface="Wingdings" panose="05000000000000000000" pitchFamily="2" charset="2"/>
              <a:buChar char="§"/>
            </a:pPr>
            <a:r>
              <a:rPr lang="en-US" sz="2400" i="0" u="none" strike="noStrike" baseline="0"/>
              <a:t>Special focus should be given to developing resources and partnerships that can assist the center in identifying or providing accommodation support that </a:t>
            </a:r>
            <a:r>
              <a:rPr lang="en-US" sz="2400" b="1" i="0" u="none" strike="noStrike" baseline="0">
                <a:solidFill>
                  <a:srgbClr val="32669A"/>
                </a:solidFill>
              </a:rPr>
              <a:t>promotes student independence and employability</a:t>
            </a:r>
            <a:r>
              <a:rPr lang="en-US" sz="2400" i="0" u="none" strike="noStrike" baseline="0"/>
              <a:t>. </a:t>
            </a:r>
          </a:p>
        </p:txBody>
      </p:sp>
    </p:spTree>
    <p:extLst>
      <p:ext uri="{BB962C8B-B14F-4D97-AF65-F5344CB8AC3E}">
        <p14:creationId xmlns:p14="http://schemas.microsoft.com/office/powerpoint/2010/main" val="3453897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5161547" cy="6857820"/>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16</a:t>
            </a:fld>
            <a:endParaRPr lang="en-US" dirty="0"/>
          </a:p>
        </p:txBody>
      </p:sp>
      <p:sp>
        <p:nvSpPr>
          <p:cNvPr id="7" name="직사각형 6">
            <a:extLst>
              <a:ext uri="{FF2B5EF4-FFF2-40B4-BE49-F238E27FC236}">
                <a16:creationId xmlns:a16="http://schemas.microsoft.com/office/drawing/2014/main" id="{3E51B9EC-6E20-4BEC-84C4-9D447169C597}"/>
              </a:ext>
            </a:extLst>
          </p:cNvPr>
          <p:cNvSpPr/>
          <p:nvPr/>
        </p:nvSpPr>
        <p:spPr>
          <a:xfrm>
            <a:off x="529392" y="2989298"/>
            <a:ext cx="3982453" cy="1524969"/>
          </a:xfrm>
          <a:prstGeom prst="rect">
            <a:avLst/>
          </a:prstGeom>
        </p:spPr>
        <p:txBody>
          <a:bodyPr wrap="square">
            <a:spAutoFit/>
          </a:bodyPr>
          <a:lstStyle/>
          <a:p>
            <a:pPr algn="ctr">
              <a:lnSpc>
                <a:spcPct val="114000"/>
              </a:lnSpc>
              <a:buClr>
                <a:schemeClr val="accent2"/>
              </a:buClr>
            </a:pPr>
            <a:r>
              <a:rPr lang="en-US" altLang="ko-KR" sz="2800" dirty="0">
                <a:solidFill>
                  <a:schemeClr val="bg1"/>
                </a:solidFill>
                <a:ea typeface="Noto Sans" panose="020B0502040504020204" pitchFamily="34" charset="0"/>
                <a:cs typeface="Noto Sans" panose="020B0502040504020204" pitchFamily="34" charset="0"/>
              </a:rPr>
              <a:t>Other appropriate staff should be involved in the process</a:t>
            </a:r>
          </a:p>
        </p:txBody>
      </p:sp>
      <p:sp>
        <p:nvSpPr>
          <p:cNvPr id="3" name="Slide Number Placeholder 5">
            <a:extLst>
              <a:ext uri="{FF2B5EF4-FFF2-40B4-BE49-F238E27FC236}">
                <a16:creationId xmlns:a16="http://schemas.microsoft.com/office/drawing/2014/main" id="{1C163B88-3D97-90AA-A797-E182EB91AD7C}"/>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16</a:t>
            </a:fld>
            <a:endParaRPr lang="en-US" sz="1200">
              <a:solidFill>
                <a:schemeClr val="bg1"/>
              </a:solidFill>
              <a:latin typeface="Arial" panose="020B0604020202020204" pitchFamily="34" charset="0"/>
              <a:cs typeface="Arial" panose="020B0604020202020204" pitchFamily="34" charset="0"/>
            </a:endParaRP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529392" y="1391427"/>
            <a:ext cx="4186987" cy="1255519"/>
          </a:xfrm>
        </p:spPr>
        <p:txBody>
          <a:bodyPr/>
          <a:lstStyle/>
          <a:p>
            <a:pPr>
              <a:lnSpc>
                <a:spcPct val="114000"/>
              </a:lnSpc>
              <a:spcBef>
                <a:spcPts val="600"/>
              </a:spcBef>
            </a:pPr>
            <a:r>
              <a:rPr lang="en-US" altLang="ko-KR" sz="3600" b="0" spc="0">
                <a:solidFill>
                  <a:schemeClr val="bg1"/>
                </a:solidFill>
              </a:rPr>
              <a:t>Other Center Staff’s Involvement</a:t>
            </a:r>
            <a:endParaRPr lang="en-US" altLang="ko-KR" sz="3600" b="0" spc="0">
              <a:solidFill>
                <a:schemeClr val="accent2"/>
              </a:solidFill>
            </a:endParaRPr>
          </a:p>
        </p:txBody>
      </p:sp>
      <p:pic>
        <p:nvPicPr>
          <p:cNvPr id="6" name="Picture 5" descr="A picture containing person&#10;&#10;Description automatically generated">
            <a:extLst>
              <a:ext uri="{FF2B5EF4-FFF2-40B4-BE49-F238E27FC236}">
                <a16:creationId xmlns:a16="http://schemas.microsoft.com/office/drawing/2014/main" id="{741E5BF7-FA06-F24E-2AB0-3D2BF2C200B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532675" y="613610"/>
            <a:ext cx="3659369" cy="2442411"/>
          </a:xfrm>
          <a:prstGeom prst="rect">
            <a:avLst/>
          </a:prstGeom>
        </p:spPr>
      </p:pic>
      <p:pic>
        <p:nvPicPr>
          <p:cNvPr id="9" name="Picture 8" descr="A picture containing clothing, person, standing, posing&#10;&#10;Description automatically generated">
            <a:extLst>
              <a:ext uri="{FF2B5EF4-FFF2-40B4-BE49-F238E27FC236}">
                <a16:creationId xmlns:a16="http://schemas.microsoft.com/office/drawing/2014/main" id="{7D30BE67-0884-04AF-B40D-5ECF2EE32B7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843122" y="3657600"/>
            <a:ext cx="3663078" cy="2442411"/>
          </a:xfrm>
          <a:prstGeom prst="rect">
            <a:avLst/>
          </a:prstGeom>
        </p:spPr>
      </p:pic>
      <p:sp>
        <p:nvSpPr>
          <p:cNvPr id="10" name="TextBox 9">
            <a:extLst>
              <a:ext uri="{FF2B5EF4-FFF2-40B4-BE49-F238E27FC236}">
                <a16:creationId xmlns:a16="http://schemas.microsoft.com/office/drawing/2014/main" id="{F8D63798-F047-26F7-B468-B52A055DFD33}"/>
              </a:ext>
            </a:extLst>
          </p:cNvPr>
          <p:cNvSpPr txBox="1"/>
          <p:nvPr/>
        </p:nvSpPr>
        <p:spPr>
          <a:xfrm>
            <a:off x="9496929" y="527886"/>
            <a:ext cx="2164214" cy="2908104"/>
          </a:xfrm>
          <a:prstGeom prst="rect">
            <a:avLst/>
          </a:prstGeom>
          <a:noFill/>
        </p:spPr>
        <p:txBody>
          <a:bodyPr wrap="square" rtlCol="0">
            <a:spAutoFit/>
          </a:bodyPr>
          <a:lstStyle/>
          <a:p>
            <a:pPr>
              <a:lnSpc>
                <a:spcPct val="114000"/>
              </a:lnSpc>
              <a:spcBef>
                <a:spcPts val="600"/>
              </a:spcBef>
            </a:pPr>
            <a:r>
              <a:rPr lang="en-US" dirty="0"/>
              <a:t>Your center’s Qualified Health Professionals (QHPs) such as CMHCs and TEAP Specialists may have community connections that would be helpful!</a:t>
            </a:r>
          </a:p>
        </p:txBody>
      </p:sp>
      <p:sp>
        <p:nvSpPr>
          <p:cNvPr id="12" name="TextBox 11">
            <a:extLst>
              <a:ext uri="{FF2B5EF4-FFF2-40B4-BE49-F238E27FC236}">
                <a16:creationId xmlns:a16="http://schemas.microsoft.com/office/drawing/2014/main" id="{FC0B2317-B62A-1AFF-3F32-5B46C7D94D81}"/>
              </a:ext>
            </a:extLst>
          </p:cNvPr>
          <p:cNvSpPr txBox="1"/>
          <p:nvPr/>
        </p:nvSpPr>
        <p:spPr>
          <a:xfrm>
            <a:off x="5532674" y="3570195"/>
            <a:ext cx="2158047" cy="2908104"/>
          </a:xfrm>
          <a:prstGeom prst="rect">
            <a:avLst/>
          </a:prstGeom>
          <a:noFill/>
        </p:spPr>
        <p:txBody>
          <a:bodyPr wrap="square" rtlCol="0">
            <a:spAutoFit/>
          </a:bodyPr>
          <a:lstStyle/>
          <a:p>
            <a:pPr>
              <a:lnSpc>
                <a:spcPct val="114000"/>
              </a:lnSpc>
              <a:spcBef>
                <a:spcPts val="600"/>
              </a:spcBef>
            </a:pPr>
            <a:r>
              <a:rPr lang="en-US" dirty="0"/>
              <a:t>Involve Administration, Career Transition or other staff tasked with developing community support and/or relationships.</a:t>
            </a:r>
          </a:p>
        </p:txBody>
      </p:sp>
    </p:spTree>
    <p:extLst>
      <p:ext uri="{BB962C8B-B14F-4D97-AF65-F5344CB8AC3E}">
        <p14:creationId xmlns:p14="http://schemas.microsoft.com/office/powerpoint/2010/main" val="2418163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5161547" cy="6857820"/>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26187"/>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17</a:t>
            </a:fld>
            <a:endParaRPr lang="en-US">
              <a:solidFill>
                <a:schemeClr val="bg1"/>
              </a:solidFill>
            </a:endParaRPr>
          </a:p>
        </p:txBody>
      </p:sp>
      <p:sp>
        <p:nvSpPr>
          <p:cNvPr id="7" name="직사각형 6">
            <a:extLst>
              <a:ext uri="{FF2B5EF4-FFF2-40B4-BE49-F238E27FC236}">
                <a16:creationId xmlns:a16="http://schemas.microsoft.com/office/drawing/2014/main" id="{3E51B9EC-6E20-4BEC-84C4-9D447169C597}"/>
              </a:ext>
            </a:extLst>
          </p:cNvPr>
          <p:cNvSpPr/>
          <p:nvPr/>
        </p:nvSpPr>
        <p:spPr>
          <a:xfrm>
            <a:off x="487279" y="2038802"/>
            <a:ext cx="4397542" cy="4267258"/>
          </a:xfrm>
          <a:prstGeom prst="rect">
            <a:avLst/>
          </a:prstGeom>
        </p:spPr>
        <p:txBody>
          <a:bodyPr wrap="square">
            <a:spAutoFit/>
          </a:bodyPr>
          <a:lstStyle/>
          <a:p>
            <a:pPr>
              <a:lnSpc>
                <a:spcPct val="114000"/>
              </a:lnSpc>
              <a:buClr>
                <a:schemeClr val="accent2"/>
              </a:buClr>
            </a:pPr>
            <a:r>
              <a:rPr lang="en-US" altLang="ko-KR" sz="2400" dirty="0">
                <a:solidFill>
                  <a:schemeClr val="bg1"/>
                </a:solidFill>
                <a:ea typeface="Noto Sans" panose="020B0502040504020204" pitchFamily="34" charset="0"/>
                <a:cs typeface="Noto Sans" panose="020B0502040504020204" pitchFamily="34" charset="0"/>
              </a:rPr>
              <a:t>Each center will document efforts to develop resources/partners by completing the Disability Partnership Tool available on the Job Corps Disability Website or their customized Disability Partnership Tool available from their Regional Disability Coordinator. </a:t>
            </a:r>
          </a:p>
        </p:txBody>
      </p:sp>
      <p:sp>
        <p:nvSpPr>
          <p:cNvPr id="3" name="Slide Number Placeholder 5">
            <a:extLst>
              <a:ext uri="{FF2B5EF4-FFF2-40B4-BE49-F238E27FC236}">
                <a16:creationId xmlns:a16="http://schemas.microsoft.com/office/drawing/2014/main" id="{1C163B88-3D97-90AA-A797-E182EB91AD7C}"/>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17</a:t>
            </a:fld>
            <a:endParaRPr lang="en-US" sz="1200">
              <a:solidFill>
                <a:schemeClr val="bg1"/>
              </a:solidFill>
              <a:latin typeface="Arial" panose="020B0604020202020204" pitchFamily="34" charset="0"/>
              <a:cs typeface="Arial" panose="020B0604020202020204" pitchFamily="34" charset="0"/>
            </a:endParaRP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487279" y="629028"/>
            <a:ext cx="4186987" cy="1255519"/>
          </a:xfrm>
        </p:spPr>
        <p:txBody>
          <a:bodyPr/>
          <a:lstStyle/>
          <a:p>
            <a:pPr>
              <a:lnSpc>
                <a:spcPct val="114000"/>
              </a:lnSpc>
              <a:spcBef>
                <a:spcPts val="600"/>
              </a:spcBef>
            </a:pPr>
            <a:r>
              <a:rPr lang="en-US" altLang="ko-KR" sz="3600" b="0" spc="0">
                <a:solidFill>
                  <a:schemeClr val="bg1"/>
                </a:solidFill>
              </a:rPr>
              <a:t>Disability Partnership Tool</a:t>
            </a:r>
            <a:endParaRPr lang="en-US" altLang="ko-KR" sz="3600" b="0" spc="0">
              <a:solidFill>
                <a:schemeClr val="accent2"/>
              </a:solidFill>
            </a:endParaRPr>
          </a:p>
        </p:txBody>
      </p:sp>
      <p:pic>
        <p:nvPicPr>
          <p:cNvPr id="1026" name="Picture 2">
            <a:extLst>
              <a:ext uri="{FF2B5EF4-FFF2-40B4-BE49-F238E27FC236}">
                <a16:creationId xmlns:a16="http://schemas.microsoft.com/office/drawing/2014/main" id="{31AEB6EA-5F76-4ADF-7CA6-9037E6F285E9}"/>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p:blipFill>
        <p:spPr bwMode="auto">
          <a:xfrm>
            <a:off x="5469368" y="2080846"/>
            <a:ext cx="6323492" cy="3077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59050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F47864A-247D-DC4D-6E63-5974A8AF27F7}"/>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p:blipFill>
        <p:spPr bwMode="auto">
          <a:xfrm>
            <a:off x="1100199" y="609601"/>
            <a:ext cx="6504641" cy="3077308"/>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C3BD1E72-CE18-4734-0EC3-38AD98851F98}"/>
              </a:ext>
            </a:extLst>
          </p:cNvPr>
          <p:cNvCxnSpPr>
            <a:cxnSpLocks/>
          </p:cNvCxnSpPr>
          <p:nvPr/>
        </p:nvCxnSpPr>
        <p:spPr>
          <a:xfrm flipH="1">
            <a:off x="7180385" y="1697071"/>
            <a:ext cx="1972011" cy="145057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C2B91A2A-7CAB-F538-0B56-55DEFF7B08B6}"/>
              </a:ext>
            </a:extLst>
          </p:cNvPr>
          <p:cNvSpPr/>
          <p:nvPr/>
        </p:nvSpPr>
        <p:spPr>
          <a:xfrm>
            <a:off x="8231518" y="363726"/>
            <a:ext cx="2692066" cy="216568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Ensure that your center’s tool includes updated contact information to includes dates of contact, outcomes of the contact, etc.</a:t>
            </a:r>
          </a:p>
        </p:txBody>
      </p:sp>
      <p:pic>
        <p:nvPicPr>
          <p:cNvPr id="3" name="Picture 2">
            <a:extLst>
              <a:ext uri="{FF2B5EF4-FFF2-40B4-BE49-F238E27FC236}">
                <a16:creationId xmlns:a16="http://schemas.microsoft.com/office/drawing/2014/main" id="{5CF54AA3-C73D-4CB3-7E7A-133C389C9C90}"/>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3941293" y="3820002"/>
            <a:ext cx="7073356" cy="2032158"/>
          </a:xfrm>
          <a:prstGeom prst="rect">
            <a:avLst/>
          </a:prstGeom>
        </p:spPr>
      </p:pic>
    </p:spTree>
    <p:extLst>
      <p:ext uri="{BB962C8B-B14F-4D97-AF65-F5344CB8AC3E}">
        <p14:creationId xmlns:p14="http://schemas.microsoft.com/office/powerpoint/2010/main" val="239176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6B0F67-521F-355A-310E-1F92C4452150}"/>
              </a:ext>
            </a:extLst>
          </p:cNvPr>
          <p:cNvSpPr>
            <a:spLocks noGrp="1"/>
          </p:cNvSpPr>
          <p:nvPr>
            <p:ph type="title"/>
          </p:nvPr>
        </p:nvSpPr>
        <p:spPr/>
        <p:txBody>
          <a:bodyPr>
            <a:normAutofit/>
          </a:bodyPr>
          <a:lstStyle/>
          <a:p>
            <a:pPr algn="ctr">
              <a:lnSpc>
                <a:spcPct val="114000"/>
              </a:lnSpc>
              <a:spcBef>
                <a:spcPts val="600"/>
              </a:spcBef>
            </a:pPr>
            <a:r>
              <a:rPr lang="en-US" dirty="0">
                <a:latin typeface="+mj-lt"/>
              </a:rPr>
              <a:t>Disability Program Partnership Tool (Examples)</a:t>
            </a:r>
            <a:br>
              <a:rPr lang="en-US" dirty="0"/>
            </a:br>
            <a:r>
              <a:rPr lang="en-US" sz="2800" dirty="0">
                <a:solidFill>
                  <a:schemeClr val="tx1"/>
                </a:solidFill>
              </a:rPr>
              <a:t>Centers for Independent Living</a:t>
            </a:r>
          </a:p>
        </p:txBody>
      </p:sp>
      <p:sp>
        <p:nvSpPr>
          <p:cNvPr id="6" name="Content Placeholder 5">
            <a:extLst>
              <a:ext uri="{FF2B5EF4-FFF2-40B4-BE49-F238E27FC236}">
                <a16:creationId xmlns:a16="http://schemas.microsoft.com/office/drawing/2014/main" id="{3D6CD065-D8F1-5540-24E6-B71A98C32EF5}"/>
              </a:ext>
            </a:extLst>
          </p:cNvPr>
          <p:cNvSpPr>
            <a:spLocks noGrp="1"/>
          </p:cNvSpPr>
          <p:nvPr>
            <p:ph sz="half" idx="1"/>
          </p:nvPr>
        </p:nvSpPr>
        <p:spPr>
          <a:xfrm>
            <a:off x="838200" y="1823910"/>
            <a:ext cx="6043864" cy="4610349"/>
          </a:xfrm>
        </p:spPr>
        <p:txBody>
          <a:bodyPr>
            <a:normAutofit fontScale="55000" lnSpcReduction="20000"/>
          </a:bodyPr>
          <a:lstStyle/>
          <a:p>
            <a:pPr>
              <a:lnSpc>
                <a:spcPct val="129000"/>
              </a:lnSpc>
            </a:pPr>
            <a:r>
              <a:rPr lang="en-US" sz="3600" dirty="0"/>
              <a:t>Centers for Independent Living (CILs) work with individuals to </a:t>
            </a:r>
            <a:r>
              <a:rPr lang="en-US" sz="3600" b="1" dirty="0">
                <a:solidFill>
                  <a:srgbClr val="32669A"/>
                </a:solidFill>
              </a:rPr>
              <a:t>promote leadership and independence </a:t>
            </a:r>
            <a:r>
              <a:rPr lang="en-US" sz="3600" dirty="0"/>
              <a:t>as well with local communities to remove barriers to independence.</a:t>
            </a:r>
            <a:endParaRPr lang="en-US" sz="3600" b="1" dirty="0"/>
          </a:p>
          <a:p>
            <a:pPr>
              <a:lnSpc>
                <a:spcPct val="129000"/>
              </a:lnSpc>
            </a:pPr>
            <a:r>
              <a:rPr lang="en-US" sz="3600" dirty="0"/>
              <a:t>CILs can provide individuals advocacy, peer counseling, </a:t>
            </a:r>
            <a:r>
              <a:rPr lang="en-US" sz="3600" b="1" dirty="0">
                <a:solidFill>
                  <a:srgbClr val="32669A"/>
                </a:solidFill>
              </a:rPr>
              <a:t>independent living skills training</a:t>
            </a:r>
            <a:r>
              <a:rPr lang="en-US" sz="3600" dirty="0"/>
              <a:t>, information and referral, and </a:t>
            </a:r>
            <a:r>
              <a:rPr lang="en-US" sz="3600" b="1" dirty="0">
                <a:solidFill>
                  <a:srgbClr val="32669A"/>
                </a:solidFill>
              </a:rPr>
              <a:t>transition services </a:t>
            </a:r>
            <a:r>
              <a:rPr lang="en-US" sz="3600" dirty="0"/>
              <a:t>for youth.</a:t>
            </a:r>
          </a:p>
          <a:p>
            <a:pPr>
              <a:lnSpc>
                <a:spcPct val="129000"/>
              </a:lnSpc>
            </a:pPr>
            <a:r>
              <a:rPr lang="en-US" sz="3600" dirty="0"/>
              <a:t>Services to the community include systems change advocacy</a:t>
            </a:r>
            <a:r>
              <a:rPr lang="en-US" sz="3600" b="1" dirty="0"/>
              <a:t>,</a:t>
            </a:r>
            <a:r>
              <a:rPr lang="en-US" sz="3600" b="1" dirty="0">
                <a:solidFill>
                  <a:schemeClr val="accent1"/>
                </a:solidFill>
              </a:rPr>
              <a:t> </a:t>
            </a:r>
            <a:r>
              <a:rPr lang="en-US" sz="3600" b="1" dirty="0">
                <a:solidFill>
                  <a:srgbClr val="32669A"/>
                </a:solidFill>
              </a:rPr>
              <a:t>disability awareness, community education, and technical assistance </a:t>
            </a:r>
            <a:r>
              <a:rPr lang="en-US" sz="3600" dirty="0"/>
              <a:t>regarding accessibility and disability-related legislation.</a:t>
            </a:r>
          </a:p>
        </p:txBody>
      </p:sp>
      <p:sp>
        <p:nvSpPr>
          <p:cNvPr id="7" name="Content Placeholder 6">
            <a:extLst>
              <a:ext uri="{FF2B5EF4-FFF2-40B4-BE49-F238E27FC236}">
                <a16:creationId xmlns:a16="http://schemas.microsoft.com/office/drawing/2014/main" id="{AB1E6052-7773-E704-FD69-2BB5E704DF85}"/>
              </a:ext>
            </a:extLst>
          </p:cNvPr>
          <p:cNvSpPr>
            <a:spLocks noGrp="1"/>
          </p:cNvSpPr>
          <p:nvPr>
            <p:ph sz="half" idx="2"/>
          </p:nvPr>
        </p:nvSpPr>
        <p:spPr>
          <a:xfrm>
            <a:off x="7026440" y="5952706"/>
            <a:ext cx="3991415" cy="336883"/>
          </a:xfrm>
          <a:ln>
            <a:noFill/>
          </a:ln>
        </p:spPr>
        <p:txBody>
          <a:bodyPr>
            <a:noAutofit/>
          </a:bodyPr>
          <a:lstStyle/>
          <a:p>
            <a:pPr marL="0" indent="0" algn="ctr">
              <a:buNone/>
            </a:pPr>
            <a:r>
              <a:rPr lang="en-US" sz="1800" dirty="0">
                <a:solidFill>
                  <a:srgbClr val="32669A"/>
                </a:solidFill>
              </a:rPr>
              <a:t>http://www.virtualcil.net/cils/</a:t>
            </a:r>
          </a:p>
        </p:txBody>
      </p:sp>
      <p:pic>
        <p:nvPicPr>
          <p:cNvPr id="3" name="Picture 2">
            <a:extLst>
              <a:ext uri="{FF2B5EF4-FFF2-40B4-BE49-F238E27FC236}">
                <a16:creationId xmlns:a16="http://schemas.microsoft.com/office/drawing/2014/main" id="{1F4DC392-F767-0C53-5BC5-A04D71BAD042}"/>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7026440" y="2124563"/>
            <a:ext cx="3991415" cy="3757683"/>
          </a:xfrm>
          <a:prstGeom prst="rect">
            <a:avLst/>
          </a:prstGeom>
          <a:ln>
            <a:solidFill>
              <a:schemeClr val="tx2"/>
            </a:solidFill>
          </a:ln>
        </p:spPr>
      </p:pic>
    </p:spTree>
    <p:extLst>
      <p:ext uri="{BB962C8B-B14F-4D97-AF65-F5344CB8AC3E}">
        <p14:creationId xmlns:p14="http://schemas.microsoft.com/office/powerpoint/2010/main" val="2329207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Rounded Corners 137">
            <a:extLst>
              <a:ext uri="{FF2B5EF4-FFF2-40B4-BE49-F238E27FC236}">
                <a16:creationId xmlns:a16="http://schemas.microsoft.com/office/drawing/2014/main" id="{0CB89313-5C31-4103-8080-EDD614B08ABC}"/>
              </a:ext>
            </a:extLst>
          </p:cNvPr>
          <p:cNvSpPr/>
          <p:nvPr/>
        </p:nvSpPr>
        <p:spPr>
          <a:xfrm>
            <a:off x="917539" y="3922220"/>
            <a:ext cx="3054721" cy="2361630"/>
          </a:xfrm>
          <a:prstGeom prst="roundRect">
            <a:avLst>
              <a:gd name="adj" fmla="val 7175"/>
            </a:avLst>
          </a:prstGeom>
          <a:solidFill>
            <a:srgbClr val="32669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52AC372A-EE68-4752-A842-DA7104F09D4F}"/>
              </a:ext>
            </a:extLst>
          </p:cNvPr>
          <p:cNvSpPr/>
          <p:nvPr/>
        </p:nvSpPr>
        <p:spPr>
          <a:xfrm>
            <a:off x="4568898" y="1378604"/>
            <a:ext cx="3054722" cy="2361630"/>
          </a:xfrm>
          <a:prstGeom prst="roundRect">
            <a:avLst>
              <a:gd name="adj" fmla="val 717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EA68A33B-81A1-4139-8760-A1A22C70A31E}"/>
              </a:ext>
            </a:extLst>
          </p:cNvPr>
          <p:cNvSpPr/>
          <p:nvPr/>
        </p:nvSpPr>
        <p:spPr>
          <a:xfrm>
            <a:off x="927386" y="1395782"/>
            <a:ext cx="3054721" cy="2361630"/>
          </a:xfrm>
          <a:prstGeom prst="roundRect">
            <a:avLst>
              <a:gd name="adj" fmla="val 7175"/>
            </a:avLst>
          </a:prstGeom>
          <a:solidFill>
            <a:srgbClr val="768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BF654C6-61BB-4672-8B4C-0B94B02B7155}"/>
              </a:ext>
            </a:extLst>
          </p:cNvPr>
          <p:cNvSpPr txBox="1"/>
          <p:nvPr/>
        </p:nvSpPr>
        <p:spPr>
          <a:xfrm>
            <a:off x="813027" y="547161"/>
            <a:ext cx="9054873" cy="646331"/>
          </a:xfrm>
          <a:prstGeom prst="rect">
            <a:avLst/>
          </a:prstGeom>
          <a:noFill/>
        </p:spPr>
        <p:txBody>
          <a:bodyPr wrap="square" rtlCol="0">
            <a:spAutoFit/>
          </a:bodyPr>
          <a:lstStyle/>
          <a:p>
            <a:r>
              <a:rPr lang="en-US" sz="3600">
                <a:solidFill>
                  <a:srgbClr val="32669A"/>
                </a:solidFill>
                <a:latin typeface="Arial" panose="020B0604020202020204" pitchFamily="34" charset="0"/>
                <a:cs typeface="Arial" panose="020B0604020202020204" pitchFamily="34" charset="0"/>
              </a:rPr>
              <a:t>Objectives</a:t>
            </a:r>
          </a:p>
        </p:txBody>
      </p:sp>
      <p:grpSp>
        <p:nvGrpSpPr>
          <p:cNvPr id="72" name="Group 71">
            <a:extLst>
              <a:ext uri="{FF2B5EF4-FFF2-40B4-BE49-F238E27FC236}">
                <a16:creationId xmlns:a16="http://schemas.microsoft.com/office/drawing/2014/main" id="{A0DD8A48-F03E-419C-AC11-D7C7A349A430}"/>
              </a:ext>
            </a:extLst>
          </p:cNvPr>
          <p:cNvGrpSpPr/>
          <p:nvPr/>
        </p:nvGrpSpPr>
        <p:grpSpPr>
          <a:xfrm>
            <a:off x="1059121" y="1511179"/>
            <a:ext cx="2791249" cy="1039008"/>
            <a:chOff x="1448475" y="4548696"/>
            <a:chExt cx="2325423" cy="1039008"/>
          </a:xfrm>
        </p:grpSpPr>
        <p:sp>
          <p:nvSpPr>
            <p:cNvPr id="20" name="TextBox 19">
              <a:extLst>
                <a:ext uri="{FF2B5EF4-FFF2-40B4-BE49-F238E27FC236}">
                  <a16:creationId xmlns:a16="http://schemas.microsoft.com/office/drawing/2014/main" id="{69BAF4C4-CB8F-4134-81E2-CB67E1116C65}"/>
                </a:ext>
              </a:extLst>
            </p:cNvPr>
            <p:cNvSpPr txBox="1"/>
            <p:nvPr/>
          </p:nvSpPr>
          <p:spPr>
            <a:xfrm>
              <a:off x="1448475" y="4941373"/>
              <a:ext cx="2325423" cy="646331"/>
            </a:xfrm>
            <a:prstGeom prst="rect">
              <a:avLst/>
            </a:prstGeom>
            <a:noFill/>
          </p:spPr>
          <p:txBody>
            <a:bodyPr wrap="square" rtlCol="0" anchor="t">
              <a:spAutoFit/>
            </a:bodyPr>
            <a:lstStyle/>
            <a:p>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List the OTHER Disability Program requirements.</a:t>
              </a:r>
            </a:p>
          </p:txBody>
        </p:sp>
        <p:sp>
          <p:nvSpPr>
            <p:cNvPr id="21" name="TextBox 20">
              <a:extLst>
                <a:ext uri="{FF2B5EF4-FFF2-40B4-BE49-F238E27FC236}">
                  <a16:creationId xmlns:a16="http://schemas.microsoft.com/office/drawing/2014/main" id="{D52C2914-F594-4AD5-9CA9-3C8C14A6D20D}"/>
                </a:ext>
              </a:extLst>
            </p:cNvPr>
            <p:cNvSpPr txBox="1"/>
            <p:nvPr/>
          </p:nvSpPr>
          <p:spPr>
            <a:xfrm>
              <a:off x="1448476" y="4548696"/>
              <a:ext cx="2325422" cy="400110"/>
            </a:xfrm>
            <a:prstGeom prst="rect">
              <a:avLst/>
            </a:prstGeom>
            <a:no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Requirements</a:t>
              </a:r>
            </a:p>
          </p:txBody>
        </p:sp>
      </p:grpSp>
      <p:sp>
        <p:nvSpPr>
          <p:cNvPr id="12" name="Rectangle: Rounded Corners 11">
            <a:extLst>
              <a:ext uri="{FF2B5EF4-FFF2-40B4-BE49-F238E27FC236}">
                <a16:creationId xmlns:a16="http://schemas.microsoft.com/office/drawing/2014/main" id="{42322CD4-18F6-6B11-4136-6370A848F3DA}"/>
              </a:ext>
            </a:extLst>
          </p:cNvPr>
          <p:cNvSpPr/>
          <p:nvPr/>
        </p:nvSpPr>
        <p:spPr>
          <a:xfrm>
            <a:off x="8210411" y="1363055"/>
            <a:ext cx="3054722" cy="2361630"/>
          </a:xfrm>
          <a:prstGeom prst="roundRect">
            <a:avLst>
              <a:gd name="adj" fmla="val 7175"/>
            </a:avLst>
          </a:prstGeom>
          <a:solidFill>
            <a:srgbClr val="B9C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08D447A-7166-A259-918C-25822DBEAAF2}"/>
              </a:ext>
            </a:extLst>
          </p:cNvPr>
          <p:cNvGrpSpPr/>
          <p:nvPr/>
        </p:nvGrpSpPr>
        <p:grpSpPr>
          <a:xfrm>
            <a:off x="4653841" y="1511179"/>
            <a:ext cx="2876192" cy="1305497"/>
            <a:chOff x="1448475" y="4548696"/>
            <a:chExt cx="2396190" cy="1305497"/>
          </a:xfrm>
        </p:grpSpPr>
        <p:sp>
          <p:nvSpPr>
            <p:cNvPr id="17" name="TextBox 16">
              <a:extLst>
                <a:ext uri="{FF2B5EF4-FFF2-40B4-BE49-F238E27FC236}">
                  <a16:creationId xmlns:a16="http://schemas.microsoft.com/office/drawing/2014/main" id="{29A0E413-7B29-3963-CC23-969C95E8B355}"/>
                </a:ext>
              </a:extLst>
            </p:cNvPr>
            <p:cNvSpPr txBox="1"/>
            <p:nvPr/>
          </p:nvSpPr>
          <p:spPr>
            <a:xfrm>
              <a:off x="1448475" y="4930863"/>
              <a:ext cx="2396190" cy="923330"/>
            </a:xfrm>
            <a:prstGeom prst="rect">
              <a:avLst/>
            </a:prstGeom>
            <a:noFill/>
          </p:spPr>
          <p:txBody>
            <a:bodyPr wrap="square" rtlCol="0" anchor="t">
              <a:spAutoFit/>
            </a:bodyPr>
            <a:lstStyle/>
            <a:p>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Articulate the roles and responsibilities of the Disability Coordinators.</a:t>
              </a:r>
            </a:p>
          </p:txBody>
        </p:sp>
        <p:sp>
          <p:nvSpPr>
            <p:cNvPr id="19" name="TextBox 18">
              <a:extLst>
                <a:ext uri="{FF2B5EF4-FFF2-40B4-BE49-F238E27FC236}">
                  <a16:creationId xmlns:a16="http://schemas.microsoft.com/office/drawing/2014/main" id="{33C36DA4-0BD4-E05A-6ABC-433C93B27BC0}"/>
                </a:ext>
              </a:extLst>
            </p:cNvPr>
            <p:cNvSpPr txBox="1"/>
            <p:nvPr/>
          </p:nvSpPr>
          <p:spPr>
            <a:xfrm>
              <a:off x="1448476" y="4548696"/>
              <a:ext cx="2325422" cy="400110"/>
            </a:xfrm>
            <a:prstGeom prst="rect">
              <a:avLst/>
            </a:prstGeom>
            <a:no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Disability Coordinators</a:t>
              </a:r>
            </a:p>
          </p:txBody>
        </p:sp>
      </p:grpSp>
      <p:grpSp>
        <p:nvGrpSpPr>
          <p:cNvPr id="22" name="Group 21">
            <a:extLst>
              <a:ext uri="{FF2B5EF4-FFF2-40B4-BE49-F238E27FC236}">
                <a16:creationId xmlns:a16="http://schemas.microsoft.com/office/drawing/2014/main" id="{D248C01A-E4F1-01CB-2CC9-3128EBE49B09}"/>
              </a:ext>
            </a:extLst>
          </p:cNvPr>
          <p:cNvGrpSpPr/>
          <p:nvPr/>
        </p:nvGrpSpPr>
        <p:grpSpPr>
          <a:xfrm>
            <a:off x="8341629" y="1511179"/>
            <a:ext cx="2791249" cy="1529946"/>
            <a:chOff x="1448475" y="4572142"/>
            <a:chExt cx="2325423" cy="1529946"/>
          </a:xfrm>
        </p:grpSpPr>
        <p:sp>
          <p:nvSpPr>
            <p:cNvPr id="34" name="TextBox 33">
              <a:extLst>
                <a:ext uri="{FF2B5EF4-FFF2-40B4-BE49-F238E27FC236}">
                  <a16:creationId xmlns:a16="http://schemas.microsoft.com/office/drawing/2014/main" id="{719AC007-1FC3-5B20-9FE3-237DA0BE7031}"/>
                </a:ext>
              </a:extLst>
            </p:cNvPr>
            <p:cNvSpPr txBox="1"/>
            <p:nvPr/>
          </p:nvSpPr>
          <p:spPr>
            <a:xfrm>
              <a:off x="1448475" y="4901759"/>
              <a:ext cx="2325423" cy="1200329"/>
            </a:xfrm>
            <a:prstGeom prst="rect">
              <a:avLst/>
            </a:prstGeom>
            <a:noFill/>
          </p:spPr>
          <p:txBody>
            <a:bodyPr wrap="square" lIns="91440" tIns="45720" rIns="91440" bIns="45720" rtlCol="0" anchor="t">
              <a:spAutoFit/>
            </a:bodyPr>
            <a:lstStyle/>
            <a:p>
              <a:r>
                <a:rPr lang="en-US">
                  <a:solidFill>
                    <a:schemeClr val="bg1"/>
                  </a:solidFill>
                  <a:latin typeface="Calibri"/>
                  <a:ea typeface="Open Sans"/>
                  <a:cs typeface="Open Sans"/>
                </a:rPr>
                <a:t>Identify two tools available to assist in meeting Disability Program-related requirements.</a:t>
              </a:r>
            </a:p>
          </p:txBody>
        </p:sp>
        <p:sp>
          <p:nvSpPr>
            <p:cNvPr id="35" name="TextBox 34">
              <a:extLst>
                <a:ext uri="{FF2B5EF4-FFF2-40B4-BE49-F238E27FC236}">
                  <a16:creationId xmlns:a16="http://schemas.microsoft.com/office/drawing/2014/main" id="{1731ECC9-5E37-DA6B-DF11-B70C63E5762B}"/>
                </a:ext>
              </a:extLst>
            </p:cNvPr>
            <p:cNvSpPr txBox="1"/>
            <p:nvPr/>
          </p:nvSpPr>
          <p:spPr>
            <a:xfrm>
              <a:off x="1448476" y="4572142"/>
              <a:ext cx="2325422" cy="400110"/>
            </a:xfrm>
            <a:prstGeom prst="rect">
              <a:avLst/>
            </a:prstGeom>
            <a:no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Tools/Resources</a:t>
              </a:r>
            </a:p>
          </p:txBody>
        </p:sp>
      </p:grpSp>
      <p:grpSp>
        <p:nvGrpSpPr>
          <p:cNvPr id="36" name="Group 35">
            <a:extLst>
              <a:ext uri="{FF2B5EF4-FFF2-40B4-BE49-F238E27FC236}">
                <a16:creationId xmlns:a16="http://schemas.microsoft.com/office/drawing/2014/main" id="{CBBC1AEA-D97A-6BDD-2853-D4548782FF7C}"/>
              </a:ext>
            </a:extLst>
          </p:cNvPr>
          <p:cNvGrpSpPr/>
          <p:nvPr/>
        </p:nvGrpSpPr>
        <p:grpSpPr>
          <a:xfrm>
            <a:off x="1049274" y="4030321"/>
            <a:ext cx="2791249" cy="2083943"/>
            <a:chOff x="1448475" y="4572142"/>
            <a:chExt cx="2325423" cy="2083943"/>
          </a:xfrm>
          <a:solidFill>
            <a:srgbClr val="32669A"/>
          </a:solidFill>
        </p:grpSpPr>
        <p:sp>
          <p:nvSpPr>
            <p:cNvPr id="38" name="TextBox 37">
              <a:extLst>
                <a:ext uri="{FF2B5EF4-FFF2-40B4-BE49-F238E27FC236}">
                  <a16:creationId xmlns:a16="http://schemas.microsoft.com/office/drawing/2014/main" id="{6EA18342-18A6-08E6-2E35-7EBF2679BA7F}"/>
                </a:ext>
              </a:extLst>
            </p:cNvPr>
            <p:cNvSpPr txBox="1"/>
            <p:nvPr/>
          </p:nvSpPr>
          <p:spPr>
            <a:xfrm>
              <a:off x="1448475" y="4901759"/>
              <a:ext cx="2325423" cy="1754326"/>
            </a:xfrm>
            <a:prstGeom prst="rect">
              <a:avLst/>
            </a:prstGeom>
            <a:grpFill/>
          </p:spPr>
          <p:txBody>
            <a:bodyPr wrap="square" rtlCol="0" anchor="t">
              <a:spAutoFit/>
            </a:bodyPr>
            <a:lstStyle/>
            <a:p>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List relevant date due requirements for specific components of the Disability Program such as for barrier removal and staff training.</a:t>
              </a:r>
            </a:p>
          </p:txBody>
        </p:sp>
        <p:sp>
          <p:nvSpPr>
            <p:cNvPr id="39" name="TextBox 38">
              <a:extLst>
                <a:ext uri="{FF2B5EF4-FFF2-40B4-BE49-F238E27FC236}">
                  <a16:creationId xmlns:a16="http://schemas.microsoft.com/office/drawing/2014/main" id="{0725EAF0-7CCC-868B-508A-B580F1B6C0B7}"/>
                </a:ext>
              </a:extLst>
            </p:cNvPr>
            <p:cNvSpPr txBox="1"/>
            <p:nvPr/>
          </p:nvSpPr>
          <p:spPr>
            <a:xfrm>
              <a:off x="1448476" y="4572142"/>
              <a:ext cx="2325422" cy="400110"/>
            </a:xfrm>
            <a:prstGeom prst="rect">
              <a:avLst/>
            </a:prstGeom>
            <a:grp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Due Dates</a:t>
              </a:r>
            </a:p>
          </p:txBody>
        </p:sp>
      </p:grpSp>
      <p:sp>
        <p:nvSpPr>
          <p:cNvPr id="2" name="Slide Number Placeholder 5">
            <a:extLst>
              <a:ext uri="{FF2B5EF4-FFF2-40B4-BE49-F238E27FC236}">
                <a16:creationId xmlns:a16="http://schemas.microsoft.com/office/drawing/2014/main" id="{D3CB96DC-D7E3-CAB8-F716-C809AA81BDCA}"/>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120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6B0F67-521F-355A-310E-1F92C4452150}"/>
              </a:ext>
            </a:extLst>
          </p:cNvPr>
          <p:cNvSpPr>
            <a:spLocks noGrp="1"/>
          </p:cNvSpPr>
          <p:nvPr>
            <p:ph type="title"/>
          </p:nvPr>
        </p:nvSpPr>
        <p:spPr/>
        <p:txBody>
          <a:bodyPr>
            <a:normAutofit/>
          </a:bodyPr>
          <a:lstStyle/>
          <a:p>
            <a:pPr algn="ctr">
              <a:lnSpc>
                <a:spcPct val="114000"/>
              </a:lnSpc>
              <a:spcBef>
                <a:spcPts val="600"/>
              </a:spcBef>
            </a:pPr>
            <a:r>
              <a:rPr lang="en-US" dirty="0">
                <a:latin typeface="+mj-lt"/>
              </a:rPr>
              <a:t>Disability Program Partnership Tool (Examples)</a:t>
            </a:r>
            <a:br>
              <a:rPr lang="en-US" dirty="0"/>
            </a:br>
            <a:r>
              <a:rPr lang="en-US" sz="2800" dirty="0">
                <a:solidFill>
                  <a:schemeClr val="tx1"/>
                </a:solidFill>
              </a:rPr>
              <a:t>State Assistive Technology Act Programs</a:t>
            </a:r>
          </a:p>
        </p:txBody>
      </p:sp>
      <p:sp>
        <p:nvSpPr>
          <p:cNvPr id="6" name="Content Placeholder 5">
            <a:extLst>
              <a:ext uri="{FF2B5EF4-FFF2-40B4-BE49-F238E27FC236}">
                <a16:creationId xmlns:a16="http://schemas.microsoft.com/office/drawing/2014/main" id="{3D6CD065-D8F1-5540-24E6-B71A98C32EF5}"/>
              </a:ext>
            </a:extLst>
          </p:cNvPr>
          <p:cNvSpPr>
            <a:spLocks noGrp="1"/>
          </p:cNvSpPr>
          <p:nvPr>
            <p:ph sz="half" idx="1"/>
          </p:nvPr>
        </p:nvSpPr>
        <p:spPr>
          <a:xfrm>
            <a:off x="838199" y="1825625"/>
            <a:ext cx="6043864" cy="3552491"/>
          </a:xfrm>
        </p:spPr>
        <p:txBody>
          <a:bodyPr>
            <a:normAutofit fontScale="92500" lnSpcReduction="10000"/>
          </a:bodyPr>
          <a:lstStyle/>
          <a:p>
            <a:pPr>
              <a:lnSpc>
                <a:spcPct val="124000"/>
              </a:lnSpc>
              <a:spcBef>
                <a:spcPts val="1200"/>
              </a:spcBef>
            </a:pPr>
            <a:r>
              <a:rPr lang="en-US" sz="2600" dirty="0"/>
              <a:t>Works to </a:t>
            </a:r>
            <a:r>
              <a:rPr lang="en-US" sz="2600" b="1" dirty="0">
                <a:solidFill>
                  <a:srgbClr val="32669A"/>
                </a:solidFill>
              </a:rPr>
              <a:t>improve the provision of assistive technology to individuals with disabilities of all ages </a:t>
            </a:r>
            <a:r>
              <a:rPr lang="en-US" sz="2600" dirty="0"/>
              <a:t>through comprehensive statewide programs of technology-related assistance</a:t>
            </a:r>
          </a:p>
          <a:p>
            <a:pPr>
              <a:lnSpc>
                <a:spcPct val="124000"/>
              </a:lnSpc>
              <a:spcBef>
                <a:spcPts val="1200"/>
              </a:spcBef>
            </a:pPr>
            <a:r>
              <a:rPr lang="en-US" sz="2600" dirty="0"/>
              <a:t>Provides </a:t>
            </a:r>
            <a:r>
              <a:rPr lang="en-US" sz="2600" b="1" dirty="0">
                <a:solidFill>
                  <a:srgbClr val="32669A"/>
                </a:solidFill>
              </a:rPr>
              <a:t>training, technical assistance, loan programs</a:t>
            </a:r>
            <a:r>
              <a:rPr lang="en-US" sz="2600" b="1" dirty="0"/>
              <a:t>, and other services</a:t>
            </a:r>
          </a:p>
          <a:p>
            <a:endParaRPr lang="en-US" dirty="0"/>
          </a:p>
        </p:txBody>
      </p:sp>
      <p:sp>
        <p:nvSpPr>
          <p:cNvPr id="7" name="Content Placeholder 6">
            <a:extLst>
              <a:ext uri="{FF2B5EF4-FFF2-40B4-BE49-F238E27FC236}">
                <a16:creationId xmlns:a16="http://schemas.microsoft.com/office/drawing/2014/main" id="{AB1E6052-7773-E704-FD69-2BB5E704DF85}"/>
              </a:ext>
            </a:extLst>
          </p:cNvPr>
          <p:cNvSpPr>
            <a:spLocks noGrp="1"/>
          </p:cNvSpPr>
          <p:nvPr>
            <p:ph sz="half" idx="2"/>
          </p:nvPr>
        </p:nvSpPr>
        <p:spPr>
          <a:xfrm>
            <a:off x="1303097" y="5307778"/>
            <a:ext cx="4579018" cy="735413"/>
          </a:xfrm>
          <a:ln>
            <a:noFill/>
          </a:ln>
        </p:spPr>
        <p:txBody>
          <a:bodyPr>
            <a:normAutofit fontScale="92500" lnSpcReduction="10000"/>
          </a:bodyPr>
          <a:lstStyle/>
          <a:p>
            <a:pPr marL="0" indent="0" algn="ctr">
              <a:buNone/>
            </a:pPr>
            <a:r>
              <a:rPr lang="en-US" sz="1900" dirty="0">
                <a:solidFill>
                  <a:srgbClr val="32669A"/>
                </a:solidFill>
              </a:rPr>
              <a:t>https://www.ataporg.org/about </a:t>
            </a:r>
          </a:p>
          <a:p>
            <a:pPr marL="0" indent="0" algn="ctr">
              <a:buNone/>
            </a:pPr>
            <a:r>
              <a:rPr lang="en-US" sz="1900" dirty="0">
                <a:solidFill>
                  <a:srgbClr val="32669A"/>
                </a:solidFill>
              </a:rPr>
              <a:t>https://www.at3center.net/stateprogram</a:t>
            </a:r>
          </a:p>
          <a:p>
            <a:endParaRPr lang="en-US" dirty="0">
              <a:solidFill>
                <a:srgbClr val="FFFFCC"/>
              </a:solidFill>
            </a:endParaRPr>
          </a:p>
        </p:txBody>
      </p:sp>
      <p:pic>
        <p:nvPicPr>
          <p:cNvPr id="3" name="Picture 2">
            <a:extLst>
              <a:ext uri="{FF2B5EF4-FFF2-40B4-BE49-F238E27FC236}">
                <a16:creationId xmlns:a16="http://schemas.microsoft.com/office/drawing/2014/main" id="{1F4DC392-F767-0C53-5BC5-A04D71BAD042}"/>
              </a:ext>
            </a:extLst>
          </p:cNvPr>
          <p:cNvPicPr>
            <a:picLocks noChangeAspect="1"/>
          </p:cNvPicPr>
          <p:nvPr/>
        </p:nvPicPr>
        <p:blipFill>
          <a:blip r:embed="rId3"/>
          <a:stretch>
            <a:fillRect/>
          </a:stretch>
        </p:blipFill>
        <p:spPr>
          <a:xfrm>
            <a:off x="7086601" y="1778728"/>
            <a:ext cx="3802302" cy="4513761"/>
          </a:xfrm>
          <a:prstGeom prst="rect">
            <a:avLst/>
          </a:prstGeom>
          <a:ln>
            <a:solidFill>
              <a:schemeClr val="tx2"/>
            </a:solidFill>
          </a:ln>
        </p:spPr>
      </p:pic>
    </p:spTree>
    <p:extLst>
      <p:ext uri="{BB962C8B-B14F-4D97-AF65-F5344CB8AC3E}">
        <p14:creationId xmlns:p14="http://schemas.microsoft.com/office/powerpoint/2010/main" val="874909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6B0F67-521F-355A-310E-1F92C4452150}"/>
              </a:ext>
            </a:extLst>
          </p:cNvPr>
          <p:cNvSpPr>
            <a:spLocks noGrp="1"/>
          </p:cNvSpPr>
          <p:nvPr>
            <p:ph type="title"/>
          </p:nvPr>
        </p:nvSpPr>
        <p:spPr/>
        <p:txBody>
          <a:bodyPr>
            <a:normAutofit/>
          </a:bodyPr>
          <a:lstStyle/>
          <a:p>
            <a:pPr algn="ctr">
              <a:lnSpc>
                <a:spcPct val="114000"/>
              </a:lnSpc>
              <a:spcBef>
                <a:spcPts val="600"/>
              </a:spcBef>
            </a:pPr>
            <a:r>
              <a:rPr lang="en-US" dirty="0">
                <a:latin typeface="+mj-lt"/>
              </a:rPr>
              <a:t>Disability Program Partnership Tool (Examples)</a:t>
            </a:r>
            <a:br>
              <a:rPr lang="en-US" dirty="0"/>
            </a:br>
            <a:r>
              <a:rPr lang="en-US" sz="2800" dirty="0">
                <a:solidFill>
                  <a:schemeClr val="tx1"/>
                </a:solidFill>
              </a:rPr>
              <a:t>Job Accommodation Network</a:t>
            </a:r>
          </a:p>
        </p:txBody>
      </p:sp>
      <p:sp>
        <p:nvSpPr>
          <p:cNvPr id="6" name="Content Placeholder 5">
            <a:extLst>
              <a:ext uri="{FF2B5EF4-FFF2-40B4-BE49-F238E27FC236}">
                <a16:creationId xmlns:a16="http://schemas.microsoft.com/office/drawing/2014/main" id="{3D6CD065-D8F1-5540-24E6-B71A98C32EF5}"/>
              </a:ext>
            </a:extLst>
          </p:cNvPr>
          <p:cNvSpPr>
            <a:spLocks noGrp="1"/>
          </p:cNvSpPr>
          <p:nvPr>
            <p:ph sz="half" idx="1"/>
          </p:nvPr>
        </p:nvSpPr>
        <p:spPr>
          <a:xfrm>
            <a:off x="838200" y="1825625"/>
            <a:ext cx="5087816" cy="3983160"/>
          </a:xfrm>
        </p:spPr>
        <p:txBody>
          <a:bodyPr>
            <a:normAutofit fontScale="85000" lnSpcReduction="20000"/>
          </a:bodyPr>
          <a:lstStyle/>
          <a:p>
            <a:pPr>
              <a:lnSpc>
                <a:spcPct val="129000"/>
              </a:lnSpc>
            </a:pPr>
            <a:r>
              <a:rPr lang="en-US" sz="2600" dirty="0"/>
              <a:t>The Job Accommodation Network (JAN) is a </a:t>
            </a:r>
            <a:r>
              <a:rPr lang="en-US" sz="2600" b="1" dirty="0">
                <a:solidFill>
                  <a:srgbClr val="32669A"/>
                </a:solidFill>
              </a:rPr>
              <a:t>free consulting service </a:t>
            </a:r>
            <a:r>
              <a:rPr lang="en-US" sz="2600" dirty="0"/>
              <a:t>funded by the U.S. Department of Labor’s Office of Disability Employment Policy.</a:t>
            </a:r>
          </a:p>
          <a:p>
            <a:pPr>
              <a:lnSpc>
                <a:spcPct val="129000"/>
              </a:lnSpc>
            </a:pPr>
            <a:r>
              <a:rPr lang="en-US" sz="2600" dirty="0"/>
              <a:t>JAN provides practical guidance and technical assistance on </a:t>
            </a:r>
            <a:r>
              <a:rPr lang="en-US" sz="2600" b="1" dirty="0">
                <a:solidFill>
                  <a:srgbClr val="32669A"/>
                </a:solidFill>
              </a:rPr>
              <a:t>job accommodation solutions </a:t>
            </a:r>
            <a:r>
              <a:rPr lang="en-US" sz="2600" dirty="0"/>
              <a:t>and </a:t>
            </a:r>
            <a:r>
              <a:rPr lang="en-US" sz="2600" b="1" dirty="0">
                <a:solidFill>
                  <a:srgbClr val="32669A"/>
                </a:solidFill>
              </a:rPr>
              <a:t>Title I of the Americans with Disabilities Act (ADA) </a:t>
            </a:r>
            <a:r>
              <a:rPr lang="en-US" sz="2600" dirty="0"/>
              <a:t>and related legislation.</a:t>
            </a:r>
            <a:endParaRPr lang="en-US" dirty="0"/>
          </a:p>
        </p:txBody>
      </p:sp>
      <p:sp>
        <p:nvSpPr>
          <p:cNvPr id="7" name="Content Placeholder 6">
            <a:extLst>
              <a:ext uri="{FF2B5EF4-FFF2-40B4-BE49-F238E27FC236}">
                <a16:creationId xmlns:a16="http://schemas.microsoft.com/office/drawing/2014/main" id="{AB1E6052-7773-E704-FD69-2BB5E704DF85}"/>
              </a:ext>
            </a:extLst>
          </p:cNvPr>
          <p:cNvSpPr>
            <a:spLocks noGrp="1"/>
          </p:cNvSpPr>
          <p:nvPr>
            <p:ph sz="half" idx="2"/>
          </p:nvPr>
        </p:nvSpPr>
        <p:spPr>
          <a:xfrm>
            <a:off x="6475996" y="5177475"/>
            <a:ext cx="4579018" cy="348485"/>
          </a:xfrm>
          <a:noFill/>
          <a:ln>
            <a:noFill/>
          </a:ln>
        </p:spPr>
        <p:txBody>
          <a:bodyPr>
            <a:normAutofit fontScale="85000" lnSpcReduction="20000"/>
          </a:bodyPr>
          <a:lstStyle/>
          <a:p>
            <a:pPr marL="0" indent="0" algn="ctr">
              <a:buNone/>
            </a:pPr>
            <a:r>
              <a:rPr lang="en-US" sz="1900" dirty="0">
                <a:solidFill>
                  <a:srgbClr val="32669A"/>
                </a:solidFill>
              </a:rPr>
              <a:t>https://askjan.org/</a:t>
            </a:r>
            <a:endParaRPr lang="en-US" dirty="0">
              <a:solidFill>
                <a:srgbClr val="FFFFCC"/>
              </a:solidFill>
            </a:endParaRPr>
          </a:p>
        </p:txBody>
      </p:sp>
      <p:pic>
        <p:nvPicPr>
          <p:cNvPr id="4" name="Picture 3">
            <a:extLst>
              <a:ext uri="{FF2B5EF4-FFF2-40B4-BE49-F238E27FC236}">
                <a16:creationId xmlns:a16="http://schemas.microsoft.com/office/drawing/2014/main" id="{2795B426-BF3B-F907-9982-22A8880114D1}"/>
              </a:ext>
            </a:extLst>
          </p:cNvPr>
          <p:cNvPicPr>
            <a:picLocks noChangeAspect="1"/>
          </p:cNvPicPr>
          <p:nvPr/>
        </p:nvPicPr>
        <p:blipFill>
          <a:blip r:embed="rId3"/>
          <a:stretch>
            <a:fillRect/>
          </a:stretch>
        </p:blipFill>
        <p:spPr>
          <a:xfrm>
            <a:off x="6096000" y="1983897"/>
            <a:ext cx="5144562" cy="3074612"/>
          </a:xfrm>
          <a:prstGeom prst="rect">
            <a:avLst/>
          </a:prstGeom>
          <a:ln>
            <a:solidFill>
              <a:schemeClr val="tx1"/>
            </a:solidFill>
          </a:ln>
        </p:spPr>
      </p:pic>
    </p:spTree>
    <p:extLst>
      <p:ext uri="{BB962C8B-B14F-4D97-AF65-F5344CB8AC3E}">
        <p14:creationId xmlns:p14="http://schemas.microsoft.com/office/powerpoint/2010/main" val="2297701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6B0F67-521F-355A-310E-1F92C4452150}"/>
              </a:ext>
            </a:extLst>
          </p:cNvPr>
          <p:cNvSpPr>
            <a:spLocks noGrp="1"/>
          </p:cNvSpPr>
          <p:nvPr>
            <p:ph type="title"/>
          </p:nvPr>
        </p:nvSpPr>
        <p:spPr/>
        <p:txBody>
          <a:bodyPr>
            <a:normAutofit/>
          </a:bodyPr>
          <a:lstStyle/>
          <a:p>
            <a:pPr algn="ctr">
              <a:lnSpc>
                <a:spcPct val="114000"/>
              </a:lnSpc>
              <a:spcBef>
                <a:spcPts val="600"/>
              </a:spcBef>
            </a:pPr>
            <a:r>
              <a:rPr lang="en-US" dirty="0">
                <a:latin typeface="+mj-lt"/>
              </a:rPr>
              <a:t>Disability Program Partnership Tool (Examples)</a:t>
            </a:r>
            <a:br>
              <a:rPr lang="en-US" dirty="0"/>
            </a:br>
            <a:r>
              <a:rPr lang="en-US" sz="2800" dirty="0">
                <a:solidFill>
                  <a:schemeClr val="tx1"/>
                </a:solidFill>
              </a:rPr>
              <a:t>Vocational Rehabilitation</a:t>
            </a:r>
          </a:p>
        </p:txBody>
      </p:sp>
      <p:sp>
        <p:nvSpPr>
          <p:cNvPr id="6" name="Content Placeholder 5">
            <a:extLst>
              <a:ext uri="{FF2B5EF4-FFF2-40B4-BE49-F238E27FC236}">
                <a16:creationId xmlns:a16="http://schemas.microsoft.com/office/drawing/2014/main" id="{3D6CD065-D8F1-5540-24E6-B71A98C32EF5}"/>
              </a:ext>
            </a:extLst>
          </p:cNvPr>
          <p:cNvSpPr>
            <a:spLocks noGrp="1"/>
          </p:cNvSpPr>
          <p:nvPr>
            <p:ph sz="half" idx="1"/>
          </p:nvPr>
        </p:nvSpPr>
        <p:spPr>
          <a:xfrm>
            <a:off x="838199" y="1825624"/>
            <a:ext cx="5492263" cy="4522421"/>
          </a:xfrm>
        </p:spPr>
        <p:txBody>
          <a:bodyPr>
            <a:noAutofit/>
          </a:bodyPr>
          <a:lstStyle/>
          <a:p>
            <a:r>
              <a:rPr lang="en-US" sz="2400" dirty="0"/>
              <a:t>Vocational Rehabilitation’s (VR) mission is to assist individuals with disabilities in </a:t>
            </a:r>
            <a:r>
              <a:rPr lang="en-US" sz="2400" b="1" dirty="0">
                <a:solidFill>
                  <a:srgbClr val="32669A"/>
                </a:solidFill>
              </a:rPr>
              <a:t>securing  employment and achieving self-sufficiency</a:t>
            </a:r>
            <a:r>
              <a:rPr lang="en-US" sz="2400" dirty="0"/>
              <a:t>.</a:t>
            </a:r>
          </a:p>
          <a:p>
            <a:r>
              <a:rPr lang="en-US" sz="2400" dirty="0"/>
              <a:t>VR provides a variety of valuable job-related services such as </a:t>
            </a:r>
            <a:r>
              <a:rPr lang="en-US" sz="2400" b="1" dirty="0">
                <a:solidFill>
                  <a:srgbClr val="32669A"/>
                </a:solidFill>
              </a:rPr>
              <a:t>interview and job coaching support, assistive technology assistance, disability evaluation/ assessments, student/staff training</a:t>
            </a:r>
            <a:r>
              <a:rPr lang="en-US" sz="2400" dirty="0"/>
              <a:t>, and much more!</a:t>
            </a:r>
            <a:endParaRPr lang="en-US" sz="2400" b="1" dirty="0"/>
          </a:p>
        </p:txBody>
      </p:sp>
      <p:sp>
        <p:nvSpPr>
          <p:cNvPr id="7" name="Content Placeholder 6">
            <a:extLst>
              <a:ext uri="{FF2B5EF4-FFF2-40B4-BE49-F238E27FC236}">
                <a16:creationId xmlns:a16="http://schemas.microsoft.com/office/drawing/2014/main" id="{AB1E6052-7773-E704-FD69-2BB5E704DF85}"/>
              </a:ext>
            </a:extLst>
          </p:cNvPr>
          <p:cNvSpPr>
            <a:spLocks noGrp="1"/>
          </p:cNvSpPr>
          <p:nvPr>
            <p:ph sz="half" idx="2"/>
          </p:nvPr>
        </p:nvSpPr>
        <p:spPr>
          <a:xfrm>
            <a:off x="6471138" y="4859212"/>
            <a:ext cx="4777154" cy="1135571"/>
          </a:xfrm>
          <a:ln>
            <a:noFill/>
          </a:ln>
        </p:spPr>
        <p:txBody>
          <a:bodyPr>
            <a:noAutofit/>
          </a:bodyPr>
          <a:lstStyle/>
          <a:p>
            <a:pPr marL="0" indent="0" algn="ctr">
              <a:buNone/>
            </a:pPr>
            <a:r>
              <a:rPr lang="en-US" sz="1800" dirty="0">
                <a:solidFill>
                  <a:srgbClr val="32669A"/>
                </a:solidFill>
              </a:rPr>
              <a:t>https://rsa.ed.gov/about/states </a:t>
            </a:r>
          </a:p>
        </p:txBody>
      </p:sp>
      <p:pic>
        <p:nvPicPr>
          <p:cNvPr id="3" name="Picture 2">
            <a:extLst>
              <a:ext uri="{FF2B5EF4-FFF2-40B4-BE49-F238E27FC236}">
                <a16:creationId xmlns:a16="http://schemas.microsoft.com/office/drawing/2014/main" id="{1F4DC392-F767-0C53-5BC5-A04D71BAD042}"/>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471138" y="1919409"/>
            <a:ext cx="4710585" cy="2859088"/>
          </a:xfrm>
          <a:prstGeom prst="rect">
            <a:avLst/>
          </a:prstGeom>
          <a:ln>
            <a:solidFill>
              <a:schemeClr val="tx2"/>
            </a:solidFill>
          </a:ln>
        </p:spPr>
      </p:pic>
    </p:spTree>
    <p:extLst>
      <p:ext uri="{BB962C8B-B14F-4D97-AF65-F5344CB8AC3E}">
        <p14:creationId xmlns:p14="http://schemas.microsoft.com/office/powerpoint/2010/main" val="631844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6B0F67-521F-355A-310E-1F92C4452150}"/>
              </a:ext>
            </a:extLst>
          </p:cNvPr>
          <p:cNvSpPr>
            <a:spLocks noGrp="1"/>
          </p:cNvSpPr>
          <p:nvPr>
            <p:ph type="title"/>
          </p:nvPr>
        </p:nvSpPr>
        <p:spPr/>
        <p:txBody>
          <a:bodyPr>
            <a:normAutofit fontScale="90000"/>
          </a:bodyPr>
          <a:lstStyle/>
          <a:p>
            <a:pPr algn="ctr">
              <a:lnSpc>
                <a:spcPct val="114000"/>
              </a:lnSpc>
              <a:spcBef>
                <a:spcPts val="600"/>
              </a:spcBef>
            </a:pPr>
            <a:r>
              <a:rPr lang="en-US" dirty="0">
                <a:latin typeface="+mj-lt"/>
              </a:rPr>
              <a:t>Disability Program Partnership Tool ( Local Example)</a:t>
            </a:r>
            <a:br>
              <a:rPr lang="en-US" dirty="0">
                <a:latin typeface="+mj-lt"/>
              </a:rPr>
            </a:br>
            <a:r>
              <a:rPr lang="en-US" sz="2800" dirty="0">
                <a:solidFill>
                  <a:schemeClr val="tx1"/>
                </a:solidFill>
              </a:rPr>
              <a:t>Registry of Interpreters for the Deaf</a:t>
            </a:r>
          </a:p>
        </p:txBody>
      </p:sp>
      <p:sp>
        <p:nvSpPr>
          <p:cNvPr id="8" name="Content Placeholder 7">
            <a:extLst>
              <a:ext uri="{FF2B5EF4-FFF2-40B4-BE49-F238E27FC236}">
                <a16:creationId xmlns:a16="http://schemas.microsoft.com/office/drawing/2014/main" id="{51EFBF11-FCA1-2C59-E756-858A86AAD14D}"/>
              </a:ext>
            </a:extLst>
          </p:cNvPr>
          <p:cNvSpPr>
            <a:spLocks noGrp="1"/>
          </p:cNvSpPr>
          <p:nvPr>
            <p:ph sz="half" idx="1"/>
          </p:nvPr>
        </p:nvSpPr>
        <p:spPr>
          <a:xfrm>
            <a:off x="838199" y="1762221"/>
            <a:ext cx="5832231" cy="4299683"/>
          </a:xfrm>
        </p:spPr>
        <p:txBody>
          <a:bodyPr>
            <a:noAutofit/>
          </a:bodyPr>
          <a:lstStyle/>
          <a:p>
            <a:r>
              <a:rPr lang="en-US" sz="2400" dirty="0"/>
              <a:t>Registry of Interpreters for the Deaf (RID) is the national certifying body of sign language interpreters</a:t>
            </a:r>
          </a:p>
          <a:p>
            <a:r>
              <a:rPr lang="en-US" sz="2400" dirty="0"/>
              <a:t>Search the registry for an interpreter or verify a RID member’s certifications</a:t>
            </a:r>
          </a:p>
          <a:p>
            <a:r>
              <a:rPr lang="en-US" sz="2400" dirty="0"/>
              <a:t>Interpreters are tested to ensure quality services and are required to complete professional development to maintain certification</a:t>
            </a:r>
          </a:p>
        </p:txBody>
      </p:sp>
      <p:sp>
        <p:nvSpPr>
          <p:cNvPr id="10" name="TextBox 9">
            <a:extLst>
              <a:ext uri="{FF2B5EF4-FFF2-40B4-BE49-F238E27FC236}">
                <a16:creationId xmlns:a16="http://schemas.microsoft.com/office/drawing/2014/main" id="{6A049E28-F7F2-8505-9DF9-9D1635A3EAFB}"/>
              </a:ext>
            </a:extLst>
          </p:cNvPr>
          <p:cNvSpPr txBox="1"/>
          <p:nvPr/>
        </p:nvSpPr>
        <p:spPr>
          <a:xfrm>
            <a:off x="239524" y="5672792"/>
            <a:ext cx="7231717" cy="646331"/>
          </a:xfrm>
          <a:prstGeom prst="rect">
            <a:avLst/>
          </a:prstGeom>
          <a:noFill/>
          <a:ln>
            <a:noFill/>
          </a:ln>
        </p:spPr>
        <p:txBody>
          <a:bodyPr wrap="square" rtlCol="0">
            <a:spAutoFit/>
          </a:bodyPr>
          <a:lstStyle/>
          <a:p>
            <a:pPr algn="ctr"/>
            <a:r>
              <a:rPr lang="en-US" dirty="0">
                <a:solidFill>
                  <a:srgbClr val="32669A"/>
                </a:solidFill>
              </a:rPr>
              <a:t>https://rid.org/</a:t>
            </a:r>
          </a:p>
          <a:p>
            <a:pPr algn="ctr"/>
            <a:r>
              <a:rPr lang="en-US" dirty="0">
                <a:solidFill>
                  <a:srgbClr val="32669A"/>
                </a:solidFill>
              </a:rPr>
              <a:t>https://myaccount.rid.org/Public/Search/Member.aspx </a:t>
            </a:r>
          </a:p>
        </p:txBody>
      </p:sp>
      <p:pic>
        <p:nvPicPr>
          <p:cNvPr id="9" name="Picture 8">
            <a:extLst>
              <a:ext uri="{FF2B5EF4-FFF2-40B4-BE49-F238E27FC236}">
                <a16:creationId xmlns:a16="http://schemas.microsoft.com/office/drawing/2014/main" id="{E0819C0F-AAB3-517C-7457-3E15D7BFF516}"/>
              </a:ext>
            </a:extLst>
          </p:cNvPr>
          <p:cNvPicPr>
            <a:picLocks noChangeAspect="1"/>
          </p:cNvPicPr>
          <p:nvPr/>
        </p:nvPicPr>
        <p:blipFill>
          <a:blip r:embed="rId3"/>
          <a:stretch>
            <a:fillRect/>
          </a:stretch>
        </p:blipFill>
        <p:spPr>
          <a:xfrm>
            <a:off x="6852138" y="1845577"/>
            <a:ext cx="3923056" cy="4132969"/>
          </a:xfrm>
          <a:prstGeom prst="rect">
            <a:avLst/>
          </a:prstGeom>
          <a:ln>
            <a:solidFill>
              <a:schemeClr val="tx1"/>
            </a:solidFill>
          </a:ln>
        </p:spPr>
      </p:pic>
    </p:spTree>
    <p:extLst>
      <p:ext uri="{BB962C8B-B14F-4D97-AF65-F5344CB8AC3E}">
        <p14:creationId xmlns:p14="http://schemas.microsoft.com/office/powerpoint/2010/main" val="1606274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직선 연결선[R] 32">
            <a:extLst>
              <a:ext uri="{FF2B5EF4-FFF2-40B4-BE49-F238E27FC236}">
                <a16:creationId xmlns:a16="http://schemas.microsoft.com/office/drawing/2014/main" id="{5DACC2F1-8B84-A7DF-73A8-7334D297F483}"/>
              </a:ext>
            </a:extLst>
          </p:cNvPr>
          <p:cNvCxnSpPr>
            <a:cxnSpLocks/>
            <a:endCxn id="12" idx="0"/>
          </p:cNvCxnSpPr>
          <p:nvPr/>
        </p:nvCxnSpPr>
        <p:spPr>
          <a:xfrm flipH="1">
            <a:off x="6144127" y="3332744"/>
            <a:ext cx="1" cy="6941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직선 연결선[R] 32">
            <a:extLst>
              <a:ext uri="{FF2B5EF4-FFF2-40B4-BE49-F238E27FC236}">
                <a16:creationId xmlns:a16="http://schemas.microsoft.com/office/drawing/2014/main" id="{7E90C2E7-9A3D-ECA4-A775-7204BA9B6491}"/>
              </a:ext>
            </a:extLst>
          </p:cNvPr>
          <p:cNvCxnSpPr>
            <a:cxnSpLocks/>
            <a:endCxn id="13" idx="0"/>
          </p:cNvCxnSpPr>
          <p:nvPr/>
        </p:nvCxnSpPr>
        <p:spPr>
          <a:xfrm>
            <a:off x="10052991" y="3332744"/>
            <a:ext cx="0" cy="6941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직선 연결선[R] 32">
            <a:extLst>
              <a:ext uri="{FF2B5EF4-FFF2-40B4-BE49-F238E27FC236}">
                <a16:creationId xmlns:a16="http://schemas.microsoft.com/office/drawing/2014/main" id="{E9B86A83-1862-83BF-67BA-8E2B0FB69A81}"/>
              </a:ext>
            </a:extLst>
          </p:cNvPr>
          <p:cNvCxnSpPr>
            <a:cxnSpLocks/>
            <a:endCxn id="31" idx="0"/>
          </p:cNvCxnSpPr>
          <p:nvPr/>
        </p:nvCxnSpPr>
        <p:spPr>
          <a:xfrm>
            <a:off x="2284602" y="3332744"/>
            <a:ext cx="0" cy="7022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직사각형 27">
            <a:extLst>
              <a:ext uri="{FF2B5EF4-FFF2-40B4-BE49-F238E27FC236}">
                <a16:creationId xmlns:a16="http://schemas.microsoft.com/office/drawing/2014/main" id="{C154CD4F-50A2-D406-8456-1DDA975AE04C}"/>
              </a:ext>
            </a:extLst>
          </p:cNvPr>
          <p:cNvSpPr/>
          <p:nvPr/>
        </p:nvSpPr>
        <p:spPr>
          <a:xfrm>
            <a:off x="0" y="1"/>
            <a:ext cx="12192000" cy="2139695"/>
          </a:xfrm>
          <a:prstGeom prst="rect">
            <a:avLst/>
          </a:prstGeom>
          <a:gradFill flip="none" rotWithShape="1">
            <a:gsLst>
              <a:gs pos="35000">
                <a:srgbClr val="32669A"/>
              </a:gs>
              <a:gs pos="100000">
                <a:schemeClr val="accent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9" name="자유형 18">
            <a:extLst>
              <a:ext uri="{FF2B5EF4-FFF2-40B4-BE49-F238E27FC236}">
                <a16:creationId xmlns:a16="http://schemas.microsoft.com/office/drawing/2014/main" id="{F0243760-65A6-DBA5-19BE-52AAA1931FCE}"/>
              </a:ext>
            </a:extLst>
          </p:cNvPr>
          <p:cNvSpPr/>
          <p:nvPr/>
        </p:nvSpPr>
        <p:spPr>
          <a:xfrm>
            <a:off x="522360" y="2317725"/>
            <a:ext cx="3524485" cy="1390947"/>
          </a:xfrm>
          <a:custGeom>
            <a:avLst/>
            <a:gdLst>
              <a:gd name="connsiteX0" fmla="*/ 750692 w 3804324"/>
              <a:gd name="connsiteY0" fmla="*/ 0 h 1501386"/>
              <a:gd name="connsiteX1" fmla="*/ 750693 w 3804324"/>
              <a:gd name="connsiteY1" fmla="*/ 0 h 1501386"/>
              <a:gd name="connsiteX2" fmla="*/ 3053631 w 3804324"/>
              <a:gd name="connsiteY2" fmla="*/ 0 h 1501386"/>
              <a:gd name="connsiteX3" fmla="*/ 3069683 w 3804324"/>
              <a:gd name="connsiteY3" fmla="*/ 0 h 1501386"/>
              <a:gd name="connsiteX4" fmla="*/ 3069683 w 3804324"/>
              <a:gd name="connsiteY4" fmla="*/ 811 h 1501386"/>
              <a:gd name="connsiteX5" fmla="*/ 3130385 w 3804324"/>
              <a:gd name="connsiteY5" fmla="*/ 3876 h 1501386"/>
              <a:gd name="connsiteX6" fmla="*/ 3804324 w 3804324"/>
              <a:gd name="connsiteY6" fmla="*/ 750693 h 1501386"/>
              <a:gd name="connsiteX7" fmla="*/ 3130385 w 3804324"/>
              <a:gd name="connsiteY7" fmla="*/ 1497510 h 1501386"/>
              <a:gd name="connsiteX8" fmla="*/ 3069683 w 3804324"/>
              <a:gd name="connsiteY8" fmla="*/ 1500576 h 1501386"/>
              <a:gd name="connsiteX9" fmla="*/ 3069683 w 3804324"/>
              <a:gd name="connsiteY9" fmla="*/ 1501386 h 1501386"/>
              <a:gd name="connsiteX10" fmla="*/ 3053631 w 3804324"/>
              <a:gd name="connsiteY10" fmla="*/ 1501386 h 1501386"/>
              <a:gd name="connsiteX11" fmla="*/ 750693 w 3804324"/>
              <a:gd name="connsiteY11" fmla="*/ 1501386 h 1501386"/>
              <a:gd name="connsiteX12" fmla="*/ 750692 w 3804324"/>
              <a:gd name="connsiteY12" fmla="*/ 1501386 h 1501386"/>
              <a:gd name="connsiteX13" fmla="*/ 673939 w 3804324"/>
              <a:gd name="connsiteY13" fmla="*/ 1497510 h 1501386"/>
              <a:gd name="connsiteX14" fmla="*/ 0 w 3804324"/>
              <a:gd name="connsiteY14" fmla="*/ 750693 h 1501386"/>
              <a:gd name="connsiteX15" fmla="*/ 673939 w 3804324"/>
              <a:gd name="connsiteY15" fmla="*/ 3876 h 1501386"/>
              <a:gd name="connsiteX16" fmla="*/ 750692 w 3804324"/>
              <a:gd name="connsiteY16" fmla="*/ 0 h 15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324" h="1501386">
                <a:moveTo>
                  <a:pt x="750692" y="0"/>
                </a:moveTo>
                <a:lnTo>
                  <a:pt x="750693" y="0"/>
                </a:lnTo>
                <a:lnTo>
                  <a:pt x="3053631" y="0"/>
                </a:lnTo>
                <a:lnTo>
                  <a:pt x="3069683" y="0"/>
                </a:lnTo>
                <a:lnTo>
                  <a:pt x="3069683" y="811"/>
                </a:lnTo>
                <a:lnTo>
                  <a:pt x="3130385" y="3876"/>
                </a:lnTo>
                <a:cubicBezTo>
                  <a:pt x="3508926" y="42319"/>
                  <a:pt x="3804324" y="362009"/>
                  <a:pt x="3804324" y="750693"/>
                </a:cubicBezTo>
                <a:cubicBezTo>
                  <a:pt x="3804324" y="1139377"/>
                  <a:pt x="3508926" y="1459067"/>
                  <a:pt x="3130385" y="1497510"/>
                </a:cubicBezTo>
                <a:lnTo>
                  <a:pt x="3069683" y="1500576"/>
                </a:lnTo>
                <a:lnTo>
                  <a:pt x="3069683" y="1501386"/>
                </a:lnTo>
                <a:lnTo>
                  <a:pt x="3053631" y="1501386"/>
                </a:lnTo>
                <a:lnTo>
                  <a:pt x="750693" y="1501386"/>
                </a:lnTo>
                <a:lnTo>
                  <a:pt x="750692" y="1501386"/>
                </a:lnTo>
                <a:lnTo>
                  <a:pt x="673939" y="1497510"/>
                </a:lnTo>
                <a:cubicBezTo>
                  <a:pt x="295398" y="1459067"/>
                  <a:pt x="0" y="1139377"/>
                  <a:pt x="0" y="750693"/>
                </a:cubicBezTo>
                <a:cubicBezTo>
                  <a:pt x="0" y="362009"/>
                  <a:pt x="295398" y="42319"/>
                  <a:pt x="673939" y="3876"/>
                </a:cubicBezTo>
                <a:lnTo>
                  <a:pt x="750692" y="0"/>
                </a:lnTo>
                <a:close/>
              </a:path>
            </a:pathLst>
          </a:cu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ore-KR" altLang="en-US"/>
          </a:p>
        </p:txBody>
      </p:sp>
      <p:sp>
        <p:nvSpPr>
          <p:cNvPr id="20" name="TextBox 19">
            <a:extLst>
              <a:ext uri="{FF2B5EF4-FFF2-40B4-BE49-F238E27FC236}">
                <a16:creationId xmlns:a16="http://schemas.microsoft.com/office/drawing/2014/main" id="{DE62E9EB-912C-BBF8-2C30-A5F86C067903}"/>
              </a:ext>
            </a:extLst>
          </p:cNvPr>
          <p:cNvSpPr txBox="1"/>
          <p:nvPr/>
        </p:nvSpPr>
        <p:spPr>
          <a:xfrm>
            <a:off x="809274" y="2505999"/>
            <a:ext cx="2950658" cy="1073307"/>
          </a:xfrm>
          <a:prstGeom prst="rect">
            <a:avLst/>
          </a:prstGeom>
          <a:noFill/>
        </p:spPr>
        <p:txBody>
          <a:bodyPr wrap="square" rtlCol="0">
            <a:spAutoFit/>
          </a:bodyPr>
          <a:lstStyle/>
          <a:p>
            <a:pPr algn="ctr">
              <a:lnSpc>
                <a:spcPct val="109000"/>
              </a:lnSpc>
              <a:spcBef>
                <a:spcPts val="600"/>
              </a:spcBef>
            </a:pPr>
            <a:r>
              <a:rPr kumimoji="1" lang="en-US" altLang="ko-Kore-KR" sz="2000">
                <a:solidFill>
                  <a:schemeClr val="bg1"/>
                </a:solidFill>
                <a:latin typeface="+mj-lt"/>
              </a:rPr>
              <a:t>Meet with local service agencies to discuss mutual benefits</a:t>
            </a:r>
          </a:p>
        </p:txBody>
      </p:sp>
      <p:sp>
        <p:nvSpPr>
          <p:cNvPr id="31" name="TextBox 30">
            <a:extLst>
              <a:ext uri="{FF2B5EF4-FFF2-40B4-BE49-F238E27FC236}">
                <a16:creationId xmlns:a16="http://schemas.microsoft.com/office/drawing/2014/main" id="{B48D19F2-2310-026A-9CE1-EAF241DC1BB4}"/>
              </a:ext>
            </a:extLst>
          </p:cNvPr>
          <p:cNvSpPr txBox="1"/>
          <p:nvPr/>
        </p:nvSpPr>
        <p:spPr>
          <a:xfrm>
            <a:off x="522360" y="4035020"/>
            <a:ext cx="3524484" cy="975267"/>
          </a:xfrm>
          <a:prstGeom prst="rect">
            <a:avLst/>
          </a:prstGeom>
          <a:noFill/>
        </p:spPr>
        <p:txBody>
          <a:bodyPr wrap="square" rtlCol="0">
            <a:spAutoFit/>
          </a:bodyPr>
          <a:lstStyle/>
          <a:p>
            <a:pPr algn="ctr">
              <a:lnSpc>
                <a:spcPct val="109000"/>
              </a:lnSpc>
              <a:spcBef>
                <a:spcPts val="600"/>
              </a:spcBef>
            </a:pPr>
            <a:r>
              <a:rPr kumimoji="1" lang="en-US" altLang="ko-Kore-KR" dirty="0"/>
              <a:t>Develop a reciprocity relationship with your local VR agency.</a:t>
            </a:r>
          </a:p>
        </p:txBody>
      </p:sp>
      <p:sp>
        <p:nvSpPr>
          <p:cNvPr id="35" name="자유형 34">
            <a:extLst>
              <a:ext uri="{FF2B5EF4-FFF2-40B4-BE49-F238E27FC236}">
                <a16:creationId xmlns:a16="http://schemas.microsoft.com/office/drawing/2014/main" id="{01DE7E6B-1F86-6495-65B7-708B10BFD961}"/>
              </a:ext>
            </a:extLst>
          </p:cNvPr>
          <p:cNvSpPr/>
          <p:nvPr/>
        </p:nvSpPr>
        <p:spPr>
          <a:xfrm>
            <a:off x="8145155" y="2317725"/>
            <a:ext cx="3524485" cy="1390947"/>
          </a:xfrm>
          <a:custGeom>
            <a:avLst/>
            <a:gdLst>
              <a:gd name="connsiteX0" fmla="*/ 750692 w 3804324"/>
              <a:gd name="connsiteY0" fmla="*/ 0 h 1501386"/>
              <a:gd name="connsiteX1" fmla="*/ 750693 w 3804324"/>
              <a:gd name="connsiteY1" fmla="*/ 0 h 1501386"/>
              <a:gd name="connsiteX2" fmla="*/ 3053631 w 3804324"/>
              <a:gd name="connsiteY2" fmla="*/ 0 h 1501386"/>
              <a:gd name="connsiteX3" fmla="*/ 3069683 w 3804324"/>
              <a:gd name="connsiteY3" fmla="*/ 0 h 1501386"/>
              <a:gd name="connsiteX4" fmla="*/ 3069683 w 3804324"/>
              <a:gd name="connsiteY4" fmla="*/ 811 h 1501386"/>
              <a:gd name="connsiteX5" fmla="*/ 3130385 w 3804324"/>
              <a:gd name="connsiteY5" fmla="*/ 3876 h 1501386"/>
              <a:gd name="connsiteX6" fmla="*/ 3804324 w 3804324"/>
              <a:gd name="connsiteY6" fmla="*/ 750693 h 1501386"/>
              <a:gd name="connsiteX7" fmla="*/ 3130385 w 3804324"/>
              <a:gd name="connsiteY7" fmla="*/ 1497510 h 1501386"/>
              <a:gd name="connsiteX8" fmla="*/ 3069683 w 3804324"/>
              <a:gd name="connsiteY8" fmla="*/ 1500576 h 1501386"/>
              <a:gd name="connsiteX9" fmla="*/ 3069683 w 3804324"/>
              <a:gd name="connsiteY9" fmla="*/ 1501386 h 1501386"/>
              <a:gd name="connsiteX10" fmla="*/ 3053631 w 3804324"/>
              <a:gd name="connsiteY10" fmla="*/ 1501386 h 1501386"/>
              <a:gd name="connsiteX11" fmla="*/ 750693 w 3804324"/>
              <a:gd name="connsiteY11" fmla="*/ 1501386 h 1501386"/>
              <a:gd name="connsiteX12" fmla="*/ 750692 w 3804324"/>
              <a:gd name="connsiteY12" fmla="*/ 1501386 h 1501386"/>
              <a:gd name="connsiteX13" fmla="*/ 673939 w 3804324"/>
              <a:gd name="connsiteY13" fmla="*/ 1497510 h 1501386"/>
              <a:gd name="connsiteX14" fmla="*/ 0 w 3804324"/>
              <a:gd name="connsiteY14" fmla="*/ 750693 h 1501386"/>
              <a:gd name="connsiteX15" fmla="*/ 673939 w 3804324"/>
              <a:gd name="connsiteY15" fmla="*/ 3876 h 1501386"/>
              <a:gd name="connsiteX16" fmla="*/ 750692 w 3804324"/>
              <a:gd name="connsiteY16" fmla="*/ 0 h 15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324" h="1501386">
                <a:moveTo>
                  <a:pt x="750692" y="0"/>
                </a:moveTo>
                <a:lnTo>
                  <a:pt x="750693" y="0"/>
                </a:lnTo>
                <a:lnTo>
                  <a:pt x="3053631" y="0"/>
                </a:lnTo>
                <a:lnTo>
                  <a:pt x="3069683" y="0"/>
                </a:lnTo>
                <a:lnTo>
                  <a:pt x="3069683" y="811"/>
                </a:lnTo>
                <a:lnTo>
                  <a:pt x="3130385" y="3876"/>
                </a:lnTo>
                <a:cubicBezTo>
                  <a:pt x="3508926" y="42319"/>
                  <a:pt x="3804324" y="362009"/>
                  <a:pt x="3804324" y="750693"/>
                </a:cubicBezTo>
                <a:cubicBezTo>
                  <a:pt x="3804324" y="1139377"/>
                  <a:pt x="3508926" y="1459067"/>
                  <a:pt x="3130385" y="1497510"/>
                </a:cubicBezTo>
                <a:lnTo>
                  <a:pt x="3069683" y="1500576"/>
                </a:lnTo>
                <a:lnTo>
                  <a:pt x="3069683" y="1501386"/>
                </a:lnTo>
                <a:lnTo>
                  <a:pt x="3053631" y="1501386"/>
                </a:lnTo>
                <a:lnTo>
                  <a:pt x="750693" y="1501386"/>
                </a:lnTo>
                <a:lnTo>
                  <a:pt x="750692" y="1501386"/>
                </a:lnTo>
                <a:lnTo>
                  <a:pt x="673939" y="1497510"/>
                </a:lnTo>
                <a:cubicBezTo>
                  <a:pt x="295398" y="1459067"/>
                  <a:pt x="0" y="1139377"/>
                  <a:pt x="0" y="750693"/>
                </a:cubicBezTo>
                <a:cubicBezTo>
                  <a:pt x="0" y="362009"/>
                  <a:pt x="295398" y="42319"/>
                  <a:pt x="673939" y="3876"/>
                </a:cubicBezTo>
                <a:lnTo>
                  <a:pt x="750692" y="0"/>
                </a:lnTo>
                <a:close/>
              </a:path>
            </a:pathLst>
          </a:cu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ore-KR" altLang="en-US"/>
          </a:p>
        </p:txBody>
      </p:sp>
      <p:sp>
        <p:nvSpPr>
          <p:cNvPr id="36" name="TextBox 35">
            <a:extLst>
              <a:ext uri="{FF2B5EF4-FFF2-40B4-BE49-F238E27FC236}">
                <a16:creationId xmlns:a16="http://schemas.microsoft.com/office/drawing/2014/main" id="{55D15E28-4149-D6FF-3B9E-7036FFB0FA50}"/>
              </a:ext>
            </a:extLst>
          </p:cNvPr>
          <p:cNvSpPr txBox="1"/>
          <p:nvPr/>
        </p:nvSpPr>
        <p:spPr>
          <a:xfrm>
            <a:off x="8432068" y="2660272"/>
            <a:ext cx="2950658" cy="764761"/>
          </a:xfrm>
          <a:prstGeom prst="rect">
            <a:avLst/>
          </a:prstGeom>
          <a:noFill/>
        </p:spPr>
        <p:txBody>
          <a:bodyPr wrap="square" rtlCol="0">
            <a:spAutoFit/>
          </a:bodyPr>
          <a:lstStyle/>
          <a:p>
            <a:pPr algn="ctr">
              <a:lnSpc>
                <a:spcPct val="114000"/>
              </a:lnSpc>
              <a:spcBef>
                <a:spcPts val="600"/>
              </a:spcBef>
            </a:pPr>
            <a:r>
              <a:rPr kumimoji="1" lang="en-US" altLang="ko-Kore-KR" sz="2000">
                <a:solidFill>
                  <a:schemeClr val="bg1"/>
                </a:solidFill>
                <a:latin typeface="+mj-lt"/>
              </a:rPr>
              <a:t>Invite organizations to visit the center</a:t>
            </a:r>
          </a:p>
        </p:txBody>
      </p:sp>
      <p:sp>
        <p:nvSpPr>
          <p:cNvPr id="39" name="자유형 38">
            <a:extLst>
              <a:ext uri="{FF2B5EF4-FFF2-40B4-BE49-F238E27FC236}">
                <a16:creationId xmlns:a16="http://schemas.microsoft.com/office/drawing/2014/main" id="{492CDC82-332A-2CAC-3CFA-7A6AB5C68FC7}"/>
              </a:ext>
            </a:extLst>
          </p:cNvPr>
          <p:cNvSpPr/>
          <p:nvPr/>
        </p:nvSpPr>
        <p:spPr>
          <a:xfrm>
            <a:off x="4381884" y="2317725"/>
            <a:ext cx="3524485" cy="1390947"/>
          </a:xfrm>
          <a:custGeom>
            <a:avLst/>
            <a:gdLst>
              <a:gd name="connsiteX0" fmla="*/ 750692 w 3804324"/>
              <a:gd name="connsiteY0" fmla="*/ 0 h 1501386"/>
              <a:gd name="connsiteX1" fmla="*/ 750693 w 3804324"/>
              <a:gd name="connsiteY1" fmla="*/ 0 h 1501386"/>
              <a:gd name="connsiteX2" fmla="*/ 3053631 w 3804324"/>
              <a:gd name="connsiteY2" fmla="*/ 0 h 1501386"/>
              <a:gd name="connsiteX3" fmla="*/ 3069683 w 3804324"/>
              <a:gd name="connsiteY3" fmla="*/ 0 h 1501386"/>
              <a:gd name="connsiteX4" fmla="*/ 3069683 w 3804324"/>
              <a:gd name="connsiteY4" fmla="*/ 811 h 1501386"/>
              <a:gd name="connsiteX5" fmla="*/ 3130385 w 3804324"/>
              <a:gd name="connsiteY5" fmla="*/ 3876 h 1501386"/>
              <a:gd name="connsiteX6" fmla="*/ 3804324 w 3804324"/>
              <a:gd name="connsiteY6" fmla="*/ 750693 h 1501386"/>
              <a:gd name="connsiteX7" fmla="*/ 3130385 w 3804324"/>
              <a:gd name="connsiteY7" fmla="*/ 1497510 h 1501386"/>
              <a:gd name="connsiteX8" fmla="*/ 3069683 w 3804324"/>
              <a:gd name="connsiteY8" fmla="*/ 1500576 h 1501386"/>
              <a:gd name="connsiteX9" fmla="*/ 3069683 w 3804324"/>
              <a:gd name="connsiteY9" fmla="*/ 1501386 h 1501386"/>
              <a:gd name="connsiteX10" fmla="*/ 3053631 w 3804324"/>
              <a:gd name="connsiteY10" fmla="*/ 1501386 h 1501386"/>
              <a:gd name="connsiteX11" fmla="*/ 750693 w 3804324"/>
              <a:gd name="connsiteY11" fmla="*/ 1501386 h 1501386"/>
              <a:gd name="connsiteX12" fmla="*/ 750692 w 3804324"/>
              <a:gd name="connsiteY12" fmla="*/ 1501386 h 1501386"/>
              <a:gd name="connsiteX13" fmla="*/ 673939 w 3804324"/>
              <a:gd name="connsiteY13" fmla="*/ 1497510 h 1501386"/>
              <a:gd name="connsiteX14" fmla="*/ 0 w 3804324"/>
              <a:gd name="connsiteY14" fmla="*/ 750693 h 1501386"/>
              <a:gd name="connsiteX15" fmla="*/ 673939 w 3804324"/>
              <a:gd name="connsiteY15" fmla="*/ 3876 h 1501386"/>
              <a:gd name="connsiteX16" fmla="*/ 750692 w 3804324"/>
              <a:gd name="connsiteY16" fmla="*/ 0 h 15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324" h="1501386">
                <a:moveTo>
                  <a:pt x="750692" y="0"/>
                </a:moveTo>
                <a:lnTo>
                  <a:pt x="750693" y="0"/>
                </a:lnTo>
                <a:lnTo>
                  <a:pt x="3053631" y="0"/>
                </a:lnTo>
                <a:lnTo>
                  <a:pt x="3069683" y="0"/>
                </a:lnTo>
                <a:lnTo>
                  <a:pt x="3069683" y="811"/>
                </a:lnTo>
                <a:lnTo>
                  <a:pt x="3130385" y="3876"/>
                </a:lnTo>
                <a:cubicBezTo>
                  <a:pt x="3508926" y="42319"/>
                  <a:pt x="3804324" y="362009"/>
                  <a:pt x="3804324" y="750693"/>
                </a:cubicBezTo>
                <a:cubicBezTo>
                  <a:pt x="3804324" y="1139377"/>
                  <a:pt x="3508926" y="1459067"/>
                  <a:pt x="3130385" y="1497510"/>
                </a:cubicBezTo>
                <a:lnTo>
                  <a:pt x="3069683" y="1500576"/>
                </a:lnTo>
                <a:lnTo>
                  <a:pt x="3069683" y="1501386"/>
                </a:lnTo>
                <a:lnTo>
                  <a:pt x="3053631" y="1501386"/>
                </a:lnTo>
                <a:lnTo>
                  <a:pt x="750693" y="1501386"/>
                </a:lnTo>
                <a:lnTo>
                  <a:pt x="750692" y="1501386"/>
                </a:lnTo>
                <a:lnTo>
                  <a:pt x="673939" y="1497510"/>
                </a:lnTo>
                <a:cubicBezTo>
                  <a:pt x="295398" y="1459067"/>
                  <a:pt x="0" y="1139377"/>
                  <a:pt x="0" y="750693"/>
                </a:cubicBezTo>
                <a:cubicBezTo>
                  <a:pt x="0" y="362009"/>
                  <a:pt x="295398" y="42319"/>
                  <a:pt x="673939" y="3876"/>
                </a:cubicBezTo>
                <a:lnTo>
                  <a:pt x="750692" y="0"/>
                </a:lnTo>
                <a:close/>
              </a:path>
            </a:pathLst>
          </a:cu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ore-KR" altLang="en-US"/>
          </a:p>
        </p:txBody>
      </p:sp>
      <p:sp>
        <p:nvSpPr>
          <p:cNvPr id="40" name="TextBox 39">
            <a:extLst>
              <a:ext uri="{FF2B5EF4-FFF2-40B4-BE49-F238E27FC236}">
                <a16:creationId xmlns:a16="http://schemas.microsoft.com/office/drawing/2014/main" id="{94BF7368-4B92-5107-C763-7ADF4C8680FD}"/>
              </a:ext>
            </a:extLst>
          </p:cNvPr>
          <p:cNvSpPr txBox="1"/>
          <p:nvPr/>
        </p:nvSpPr>
        <p:spPr>
          <a:xfrm>
            <a:off x="4620671" y="2505999"/>
            <a:ext cx="2950658" cy="1073307"/>
          </a:xfrm>
          <a:prstGeom prst="rect">
            <a:avLst/>
          </a:prstGeom>
          <a:noFill/>
        </p:spPr>
        <p:txBody>
          <a:bodyPr wrap="square" rtlCol="0">
            <a:spAutoFit/>
          </a:bodyPr>
          <a:lstStyle/>
          <a:p>
            <a:pPr algn="ctr">
              <a:lnSpc>
                <a:spcPct val="109000"/>
              </a:lnSpc>
              <a:spcBef>
                <a:spcPts val="600"/>
              </a:spcBef>
            </a:pPr>
            <a:r>
              <a:rPr kumimoji="1" lang="en-US" altLang="ko-Kore-KR" sz="2000">
                <a:solidFill>
                  <a:schemeClr val="bg1"/>
                </a:solidFill>
                <a:latin typeface="+mj-lt"/>
              </a:rPr>
              <a:t>Distribute flyers or brochures about Job Corps</a:t>
            </a:r>
          </a:p>
        </p:txBody>
      </p:sp>
      <p:cxnSp>
        <p:nvCxnSpPr>
          <p:cNvPr id="38" name="직선 연결선[R] 37">
            <a:extLst>
              <a:ext uri="{FF2B5EF4-FFF2-40B4-BE49-F238E27FC236}">
                <a16:creationId xmlns:a16="http://schemas.microsoft.com/office/drawing/2014/main" id="{43D1799F-522E-AAF7-1681-B9D92F12771D}"/>
              </a:ext>
            </a:extLst>
          </p:cNvPr>
          <p:cNvCxnSpPr>
            <a:cxnSpLocks/>
          </p:cNvCxnSpPr>
          <p:nvPr/>
        </p:nvCxnSpPr>
        <p:spPr>
          <a:xfrm>
            <a:off x="8114695" y="4301729"/>
            <a:ext cx="0" cy="96054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직선 연결선[R] 41">
            <a:extLst>
              <a:ext uri="{FF2B5EF4-FFF2-40B4-BE49-F238E27FC236}">
                <a16:creationId xmlns:a16="http://schemas.microsoft.com/office/drawing/2014/main" id="{745ECE73-B717-211A-864D-3B9DB7612BF4}"/>
              </a:ext>
            </a:extLst>
          </p:cNvPr>
          <p:cNvCxnSpPr>
            <a:cxnSpLocks/>
          </p:cNvCxnSpPr>
          <p:nvPr/>
        </p:nvCxnSpPr>
        <p:spPr>
          <a:xfrm>
            <a:off x="4219071" y="4301729"/>
            <a:ext cx="0" cy="96054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FD8BBBD-0331-8C21-6DA5-EFA0F16599E2}"/>
              </a:ext>
            </a:extLst>
          </p:cNvPr>
          <p:cNvSpPr txBox="1"/>
          <p:nvPr/>
        </p:nvSpPr>
        <p:spPr>
          <a:xfrm>
            <a:off x="565529" y="940175"/>
            <a:ext cx="11626472" cy="646331"/>
          </a:xfrm>
          <a:prstGeom prst="rect">
            <a:avLst/>
          </a:prstGeom>
          <a:noFill/>
        </p:spPr>
        <p:txBody>
          <a:bodyPr wrap="square" rtlCol="0">
            <a:spAutoFit/>
          </a:bodyPr>
          <a:lstStyle/>
          <a:p>
            <a:r>
              <a:rPr kumimoji="1" lang="en-US" altLang="ko-Kore-KR" sz="3600" b="1">
                <a:solidFill>
                  <a:schemeClr val="bg1"/>
                </a:solidFill>
                <a:latin typeface="+mj-lt"/>
              </a:rPr>
              <a:t>Ways to Build Partnerships</a:t>
            </a:r>
          </a:p>
        </p:txBody>
      </p:sp>
      <p:sp>
        <p:nvSpPr>
          <p:cNvPr id="12" name="TextBox 11">
            <a:extLst>
              <a:ext uri="{FF2B5EF4-FFF2-40B4-BE49-F238E27FC236}">
                <a16:creationId xmlns:a16="http://schemas.microsoft.com/office/drawing/2014/main" id="{1DEB0D91-F900-17F5-6E7C-F05B7BCD0677}"/>
              </a:ext>
            </a:extLst>
          </p:cNvPr>
          <p:cNvSpPr txBox="1"/>
          <p:nvPr/>
        </p:nvSpPr>
        <p:spPr>
          <a:xfrm>
            <a:off x="4381885" y="4026893"/>
            <a:ext cx="3524484" cy="673326"/>
          </a:xfrm>
          <a:prstGeom prst="rect">
            <a:avLst/>
          </a:prstGeom>
          <a:noFill/>
        </p:spPr>
        <p:txBody>
          <a:bodyPr wrap="square" rtlCol="0">
            <a:spAutoFit/>
          </a:bodyPr>
          <a:lstStyle/>
          <a:p>
            <a:pPr algn="ctr">
              <a:lnSpc>
                <a:spcPct val="109000"/>
              </a:lnSpc>
              <a:spcBef>
                <a:spcPts val="600"/>
              </a:spcBef>
            </a:pPr>
            <a:r>
              <a:rPr kumimoji="1" lang="en-US" altLang="ko-Kore-KR" dirty="0"/>
              <a:t>Educate local employers about hiring people with disabilities. </a:t>
            </a:r>
          </a:p>
        </p:txBody>
      </p:sp>
      <p:sp>
        <p:nvSpPr>
          <p:cNvPr id="13" name="TextBox 12">
            <a:extLst>
              <a:ext uri="{FF2B5EF4-FFF2-40B4-BE49-F238E27FC236}">
                <a16:creationId xmlns:a16="http://schemas.microsoft.com/office/drawing/2014/main" id="{6353F1C5-7761-0427-A5B4-1ADA28498DB3}"/>
              </a:ext>
            </a:extLst>
          </p:cNvPr>
          <p:cNvSpPr txBox="1"/>
          <p:nvPr/>
        </p:nvSpPr>
        <p:spPr>
          <a:xfrm>
            <a:off x="8290749" y="4026893"/>
            <a:ext cx="3524484" cy="1579150"/>
          </a:xfrm>
          <a:prstGeom prst="rect">
            <a:avLst/>
          </a:prstGeom>
          <a:noFill/>
        </p:spPr>
        <p:txBody>
          <a:bodyPr wrap="square" rtlCol="0">
            <a:spAutoFit/>
          </a:bodyPr>
          <a:lstStyle/>
          <a:p>
            <a:pPr algn="ctr">
              <a:lnSpc>
                <a:spcPct val="109000"/>
              </a:lnSpc>
              <a:spcBef>
                <a:spcPts val="600"/>
              </a:spcBef>
            </a:pPr>
            <a:r>
              <a:rPr kumimoji="1" lang="en-US" altLang="ko-Kore-KR"/>
              <a:t>Have prospective partners take a tour of center and invite them to serve on the Community Relations Council or Workforce Council.</a:t>
            </a:r>
          </a:p>
        </p:txBody>
      </p:sp>
      <p:sp>
        <p:nvSpPr>
          <p:cNvPr id="2" name="Slide Number Placeholder 5">
            <a:extLst>
              <a:ext uri="{FF2B5EF4-FFF2-40B4-BE49-F238E27FC236}">
                <a16:creationId xmlns:a16="http://schemas.microsoft.com/office/drawing/2014/main" id="{DBA5A536-C489-C8C6-095B-A8CD1DAE372F}"/>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24</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576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직선 연결선[R] 32">
            <a:extLst>
              <a:ext uri="{FF2B5EF4-FFF2-40B4-BE49-F238E27FC236}">
                <a16:creationId xmlns:a16="http://schemas.microsoft.com/office/drawing/2014/main" id="{5DACC2F1-8B84-A7DF-73A8-7334D297F483}"/>
              </a:ext>
            </a:extLst>
          </p:cNvPr>
          <p:cNvCxnSpPr>
            <a:cxnSpLocks/>
            <a:endCxn id="12" idx="0"/>
          </p:cNvCxnSpPr>
          <p:nvPr/>
        </p:nvCxnSpPr>
        <p:spPr>
          <a:xfrm flipH="1">
            <a:off x="6144127" y="3332744"/>
            <a:ext cx="1" cy="6941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직선 연결선[R] 32">
            <a:extLst>
              <a:ext uri="{FF2B5EF4-FFF2-40B4-BE49-F238E27FC236}">
                <a16:creationId xmlns:a16="http://schemas.microsoft.com/office/drawing/2014/main" id="{7E90C2E7-9A3D-ECA4-A775-7204BA9B6491}"/>
              </a:ext>
            </a:extLst>
          </p:cNvPr>
          <p:cNvCxnSpPr>
            <a:cxnSpLocks/>
            <a:endCxn id="13" idx="0"/>
          </p:cNvCxnSpPr>
          <p:nvPr/>
        </p:nvCxnSpPr>
        <p:spPr>
          <a:xfrm>
            <a:off x="10052991" y="3332744"/>
            <a:ext cx="0" cy="6941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직선 연결선[R] 32">
            <a:extLst>
              <a:ext uri="{FF2B5EF4-FFF2-40B4-BE49-F238E27FC236}">
                <a16:creationId xmlns:a16="http://schemas.microsoft.com/office/drawing/2014/main" id="{E9B86A83-1862-83BF-67BA-8E2B0FB69A81}"/>
              </a:ext>
            </a:extLst>
          </p:cNvPr>
          <p:cNvCxnSpPr>
            <a:cxnSpLocks/>
            <a:endCxn id="31" idx="0"/>
          </p:cNvCxnSpPr>
          <p:nvPr/>
        </p:nvCxnSpPr>
        <p:spPr>
          <a:xfrm>
            <a:off x="2284602" y="3332744"/>
            <a:ext cx="0" cy="7022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직사각형 27">
            <a:extLst>
              <a:ext uri="{FF2B5EF4-FFF2-40B4-BE49-F238E27FC236}">
                <a16:creationId xmlns:a16="http://schemas.microsoft.com/office/drawing/2014/main" id="{C154CD4F-50A2-D406-8456-1DDA975AE04C}"/>
              </a:ext>
            </a:extLst>
          </p:cNvPr>
          <p:cNvSpPr/>
          <p:nvPr/>
        </p:nvSpPr>
        <p:spPr>
          <a:xfrm>
            <a:off x="0" y="1"/>
            <a:ext cx="12192000" cy="2139695"/>
          </a:xfrm>
          <a:prstGeom prst="rect">
            <a:avLst/>
          </a:prstGeom>
          <a:gradFill flip="none" rotWithShape="1">
            <a:gsLst>
              <a:gs pos="35000">
                <a:srgbClr val="32669A"/>
              </a:gs>
              <a:gs pos="100000">
                <a:schemeClr val="accent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9" name="자유형 18">
            <a:extLst>
              <a:ext uri="{FF2B5EF4-FFF2-40B4-BE49-F238E27FC236}">
                <a16:creationId xmlns:a16="http://schemas.microsoft.com/office/drawing/2014/main" id="{F0243760-65A6-DBA5-19BE-52AAA1931FCE}"/>
              </a:ext>
            </a:extLst>
          </p:cNvPr>
          <p:cNvSpPr/>
          <p:nvPr/>
        </p:nvSpPr>
        <p:spPr>
          <a:xfrm>
            <a:off x="522360" y="2317725"/>
            <a:ext cx="3524485" cy="1390947"/>
          </a:xfrm>
          <a:custGeom>
            <a:avLst/>
            <a:gdLst>
              <a:gd name="connsiteX0" fmla="*/ 750692 w 3804324"/>
              <a:gd name="connsiteY0" fmla="*/ 0 h 1501386"/>
              <a:gd name="connsiteX1" fmla="*/ 750693 w 3804324"/>
              <a:gd name="connsiteY1" fmla="*/ 0 h 1501386"/>
              <a:gd name="connsiteX2" fmla="*/ 3053631 w 3804324"/>
              <a:gd name="connsiteY2" fmla="*/ 0 h 1501386"/>
              <a:gd name="connsiteX3" fmla="*/ 3069683 w 3804324"/>
              <a:gd name="connsiteY3" fmla="*/ 0 h 1501386"/>
              <a:gd name="connsiteX4" fmla="*/ 3069683 w 3804324"/>
              <a:gd name="connsiteY4" fmla="*/ 811 h 1501386"/>
              <a:gd name="connsiteX5" fmla="*/ 3130385 w 3804324"/>
              <a:gd name="connsiteY5" fmla="*/ 3876 h 1501386"/>
              <a:gd name="connsiteX6" fmla="*/ 3804324 w 3804324"/>
              <a:gd name="connsiteY6" fmla="*/ 750693 h 1501386"/>
              <a:gd name="connsiteX7" fmla="*/ 3130385 w 3804324"/>
              <a:gd name="connsiteY7" fmla="*/ 1497510 h 1501386"/>
              <a:gd name="connsiteX8" fmla="*/ 3069683 w 3804324"/>
              <a:gd name="connsiteY8" fmla="*/ 1500576 h 1501386"/>
              <a:gd name="connsiteX9" fmla="*/ 3069683 w 3804324"/>
              <a:gd name="connsiteY9" fmla="*/ 1501386 h 1501386"/>
              <a:gd name="connsiteX10" fmla="*/ 3053631 w 3804324"/>
              <a:gd name="connsiteY10" fmla="*/ 1501386 h 1501386"/>
              <a:gd name="connsiteX11" fmla="*/ 750693 w 3804324"/>
              <a:gd name="connsiteY11" fmla="*/ 1501386 h 1501386"/>
              <a:gd name="connsiteX12" fmla="*/ 750692 w 3804324"/>
              <a:gd name="connsiteY12" fmla="*/ 1501386 h 1501386"/>
              <a:gd name="connsiteX13" fmla="*/ 673939 w 3804324"/>
              <a:gd name="connsiteY13" fmla="*/ 1497510 h 1501386"/>
              <a:gd name="connsiteX14" fmla="*/ 0 w 3804324"/>
              <a:gd name="connsiteY14" fmla="*/ 750693 h 1501386"/>
              <a:gd name="connsiteX15" fmla="*/ 673939 w 3804324"/>
              <a:gd name="connsiteY15" fmla="*/ 3876 h 1501386"/>
              <a:gd name="connsiteX16" fmla="*/ 750692 w 3804324"/>
              <a:gd name="connsiteY16" fmla="*/ 0 h 15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324" h="1501386">
                <a:moveTo>
                  <a:pt x="750692" y="0"/>
                </a:moveTo>
                <a:lnTo>
                  <a:pt x="750693" y="0"/>
                </a:lnTo>
                <a:lnTo>
                  <a:pt x="3053631" y="0"/>
                </a:lnTo>
                <a:lnTo>
                  <a:pt x="3069683" y="0"/>
                </a:lnTo>
                <a:lnTo>
                  <a:pt x="3069683" y="811"/>
                </a:lnTo>
                <a:lnTo>
                  <a:pt x="3130385" y="3876"/>
                </a:lnTo>
                <a:cubicBezTo>
                  <a:pt x="3508926" y="42319"/>
                  <a:pt x="3804324" y="362009"/>
                  <a:pt x="3804324" y="750693"/>
                </a:cubicBezTo>
                <a:cubicBezTo>
                  <a:pt x="3804324" y="1139377"/>
                  <a:pt x="3508926" y="1459067"/>
                  <a:pt x="3130385" y="1497510"/>
                </a:cubicBezTo>
                <a:lnTo>
                  <a:pt x="3069683" y="1500576"/>
                </a:lnTo>
                <a:lnTo>
                  <a:pt x="3069683" y="1501386"/>
                </a:lnTo>
                <a:lnTo>
                  <a:pt x="3053631" y="1501386"/>
                </a:lnTo>
                <a:lnTo>
                  <a:pt x="750693" y="1501386"/>
                </a:lnTo>
                <a:lnTo>
                  <a:pt x="750692" y="1501386"/>
                </a:lnTo>
                <a:lnTo>
                  <a:pt x="673939" y="1497510"/>
                </a:lnTo>
                <a:cubicBezTo>
                  <a:pt x="295398" y="1459067"/>
                  <a:pt x="0" y="1139377"/>
                  <a:pt x="0" y="750693"/>
                </a:cubicBezTo>
                <a:cubicBezTo>
                  <a:pt x="0" y="362009"/>
                  <a:pt x="295398" y="42319"/>
                  <a:pt x="673939" y="3876"/>
                </a:cubicBezTo>
                <a:lnTo>
                  <a:pt x="750692" y="0"/>
                </a:lnTo>
                <a:close/>
              </a:path>
            </a:pathLst>
          </a:cu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ore-KR" altLang="en-US"/>
          </a:p>
        </p:txBody>
      </p:sp>
      <p:sp>
        <p:nvSpPr>
          <p:cNvPr id="20" name="TextBox 19">
            <a:extLst>
              <a:ext uri="{FF2B5EF4-FFF2-40B4-BE49-F238E27FC236}">
                <a16:creationId xmlns:a16="http://schemas.microsoft.com/office/drawing/2014/main" id="{DE62E9EB-912C-BBF8-2C30-A5F86C067903}"/>
              </a:ext>
            </a:extLst>
          </p:cNvPr>
          <p:cNvSpPr txBox="1"/>
          <p:nvPr/>
        </p:nvSpPr>
        <p:spPr>
          <a:xfrm>
            <a:off x="809274" y="2505999"/>
            <a:ext cx="2950658" cy="1073307"/>
          </a:xfrm>
          <a:prstGeom prst="rect">
            <a:avLst/>
          </a:prstGeom>
          <a:noFill/>
        </p:spPr>
        <p:txBody>
          <a:bodyPr wrap="square" rtlCol="0">
            <a:spAutoFit/>
          </a:bodyPr>
          <a:lstStyle/>
          <a:p>
            <a:pPr algn="ctr">
              <a:lnSpc>
                <a:spcPct val="109000"/>
              </a:lnSpc>
              <a:spcBef>
                <a:spcPts val="600"/>
              </a:spcBef>
            </a:pPr>
            <a:r>
              <a:rPr kumimoji="1" lang="en-US" altLang="ko-Kore-KR" sz="2000" dirty="0">
                <a:solidFill>
                  <a:schemeClr val="bg1"/>
                </a:solidFill>
                <a:latin typeface="+mj-lt"/>
              </a:rPr>
              <a:t>Contact Assistive Technology based agencies/organizations</a:t>
            </a:r>
          </a:p>
        </p:txBody>
      </p:sp>
      <p:sp>
        <p:nvSpPr>
          <p:cNvPr id="31" name="TextBox 30">
            <a:extLst>
              <a:ext uri="{FF2B5EF4-FFF2-40B4-BE49-F238E27FC236}">
                <a16:creationId xmlns:a16="http://schemas.microsoft.com/office/drawing/2014/main" id="{B48D19F2-2310-026A-9CE1-EAF241DC1BB4}"/>
              </a:ext>
            </a:extLst>
          </p:cNvPr>
          <p:cNvSpPr txBox="1"/>
          <p:nvPr/>
        </p:nvSpPr>
        <p:spPr>
          <a:xfrm>
            <a:off x="522360" y="4035020"/>
            <a:ext cx="3524484" cy="975267"/>
          </a:xfrm>
          <a:prstGeom prst="rect">
            <a:avLst/>
          </a:prstGeom>
          <a:noFill/>
        </p:spPr>
        <p:txBody>
          <a:bodyPr wrap="square" rtlCol="0">
            <a:spAutoFit/>
          </a:bodyPr>
          <a:lstStyle/>
          <a:p>
            <a:pPr algn="ctr">
              <a:lnSpc>
                <a:spcPct val="109000"/>
              </a:lnSpc>
              <a:spcBef>
                <a:spcPts val="600"/>
              </a:spcBef>
            </a:pPr>
            <a:r>
              <a:rPr kumimoji="1" lang="en-US" altLang="ko-Kore-KR" dirty="0"/>
              <a:t>Ask about discounts, funding,  items for loan, or staff training options.</a:t>
            </a:r>
          </a:p>
        </p:txBody>
      </p:sp>
      <p:sp>
        <p:nvSpPr>
          <p:cNvPr id="35" name="자유형 34">
            <a:extLst>
              <a:ext uri="{FF2B5EF4-FFF2-40B4-BE49-F238E27FC236}">
                <a16:creationId xmlns:a16="http://schemas.microsoft.com/office/drawing/2014/main" id="{01DE7E6B-1F86-6495-65B7-708B10BFD961}"/>
              </a:ext>
            </a:extLst>
          </p:cNvPr>
          <p:cNvSpPr/>
          <p:nvPr/>
        </p:nvSpPr>
        <p:spPr>
          <a:xfrm>
            <a:off x="8145155" y="2317725"/>
            <a:ext cx="3524485" cy="1390947"/>
          </a:xfrm>
          <a:custGeom>
            <a:avLst/>
            <a:gdLst>
              <a:gd name="connsiteX0" fmla="*/ 750692 w 3804324"/>
              <a:gd name="connsiteY0" fmla="*/ 0 h 1501386"/>
              <a:gd name="connsiteX1" fmla="*/ 750693 w 3804324"/>
              <a:gd name="connsiteY1" fmla="*/ 0 h 1501386"/>
              <a:gd name="connsiteX2" fmla="*/ 3053631 w 3804324"/>
              <a:gd name="connsiteY2" fmla="*/ 0 h 1501386"/>
              <a:gd name="connsiteX3" fmla="*/ 3069683 w 3804324"/>
              <a:gd name="connsiteY3" fmla="*/ 0 h 1501386"/>
              <a:gd name="connsiteX4" fmla="*/ 3069683 w 3804324"/>
              <a:gd name="connsiteY4" fmla="*/ 811 h 1501386"/>
              <a:gd name="connsiteX5" fmla="*/ 3130385 w 3804324"/>
              <a:gd name="connsiteY5" fmla="*/ 3876 h 1501386"/>
              <a:gd name="connsiteX6" fmla="*/ 3804324 w 3804324"/>
              <a:gd name="connsiteY6" fmla="*/ 750693 h 1501386"/>
              <a:gd name="connsiteX7" fmla="*/ 3130385 w 3804324"/>
              <a:gd name="connsiteY7" fmla="*/ 1497510 h 1501386"/>
              <a:gd name="connsiteX8" fmla="*/ 3069683 w 3804324"/>
              <a:gd name="connsiteY8" fmla="*/ 1500576 h 1501386"/>
              <a:gd name="connsiteX9" fmla="*/ 3069683 w 3804324"/>
              <a:gd name="connsiteY9" fmla="*/ 1501386 h 1501386"/>
              <a:gd name="connsiteX10" fmla="*/ 3053631 w 3804324"/>
              <a:gd name="connsiteY10" fmla="*/ 1501386 h 1501386"/>
              <a:gd name="connsiteX11" fmla="*/ 750693 w 3804324"/>
              <a:gd name="connsiteY11" fmla="*/ 1501386 h 1501386"/>
              <a:gd name="connsiteX12" fmla="*/ 750692 w 3804324"/>
              <a:gd name="connsiteY12" fmla="*/ 1501386 h 1501386"/>
              <a:gd name="connsiteX13" fmla="*/ 673939 w 3804324"/>
              <a:gd name="connsiteY13" fmla="*/ 1497510 h 1501386"/>
              <a:gd name="connsiteX14" fmla="*/ 0 w 3804324"/>
              <a:gd name="connsiteY14" fmla="*/ 750693 h 1501386"/>
              <a:gd name="connsiteX15" fmla="*/ 673939 w 3804324"/>
              <a:gd name="connsiteY15" fmla="*/ 3876 h 1501386"/>
              <a:gd name="connsiteX16" fmla="*/ 750692 w 3804324"/>
              <a:gd name="connsiteY16" fmla="*/ 0 h 15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324" h="1501386">
                <a:moveTo>
                  <a:pt x="750692" y="0"/>
                </a:moveTo>
                <a:lnTo>
                  <a:pt x="750693" y="0"/>
                </a:lnTo>
                <a:lnTo>
                  <a:pt x="3053631" y="0"/>
                </a:lnTo>
                <a:lnTo>
                  <a:pt x="3069683" y="0"/>
                </a:lnTo>
                <a:lnTo>
                  <a:pt x="3069683" y="811"/>
                </a:lnTo>
                <a:lnTo>
                  <a:pt x="3130385" y="3876"/>
                </a:lnTo>
                <a:cubicBezTo>
                  <a:pt x="3508926" y="42319"/>
                  <a:pt x="3804324" y="362009"/>
                  <a:pt x="3804324" y="750693"/>
                </a:cubicBezTo>
                <a:cubicBezTo>
                  <a:pt x="3804324" y="1139377"/>
                  <a:pt x="3508926" y="1459067"/>
                  <a:pt x="3130385" y="1497510"/>
                </a:cubicBezTo>
                <a:lnTo>
                  <a:pt x="3069683" y="1500576"/>
                </a:lnTo>
                <a:lnTo>
                  <a:pt x="3069683" y="1501386"/>
                </a:lnTo>
                <a:lnTo>
                  <a:pt x="3053631" y="1501386"/>
                </a:lnTo>
                <a:lnTo>
                  <a:pt x="750693" y="1501386"/>
                </a:lnTo>
                <a:lnTo>
                  <a:pt x="750692" y="1501386"/>
                </a:lnTo>
                <a:lnTo>
                  <a:pt x="673939" y="1497510"/>
                </a:lnTo>
                <a:cubicBezTo>
                  <a:pt x="295398" y="1459067"/>
                  <a:pt x="0" y="1139377"/>
                  <a:pt x="0" y="750693"/>
                </a:cubicBezTo>
                <a:cubicBezTo>
                  <a:pt x="0" y="362009"/>
                  <a:pt x="295398" y="42319"/>
                  <a:pt x="673939" y="3876"/>
                </a:cubicBezTo>
                <a:lnTo>
                  <a:pt x="750692" y="0"/>
                </a:lnTo>
                <a:close/>
              </a:path>
            </a:pathLst>
          </a:cu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ore-KR" altLang="en-US"/>
          </a:p>
        </p:txBody>
      </p:sp>
      <p:sp>
        <p:nvSpPr>
          <p:cNvPr id="36" name="TextBox 35">
            <a:extLst>
              <a:ext uri="{FF2B5EF4-FFF2-40B4-BE49-F238E27FC236}">
                <a16:creationId xmlns:a16="http://schemas.microsoft.com/office/drawing/2014/main" id="{55D15E28-4149-D6FF-3B9E-7036FFB0FA50}"/>
              </a:ext>
            </a:extLst>
          </p:cNvPr>
          <p:cNvSpPr txBox="1"/>
          <p:nvPr/>
        </p:nvSpPr>
        <p:spPr>
          <a:xfrm>
            <a:off x="8338092" y="2457917"/>
            <a:ext cx="3138609" cy="1115626"/>
          </a:xfrm>
          <a:prstGeom prst="rect">
            <a:avLst/>
          </a:prstGeom>
          <a:noFill/>
        </p:spPr>
        <p:txBody>
          <a:bodyPr wrap="square" rtlCol="0">
            <a:spAutoFit/>
          </a:bodyPr>
          <a:lstStyle/>
          <a:p>
            <a:pPr algn="ctr">
              <a:lnSpc>
                <a:spcPct val="114000"/>
              </a:lnSpc>
              <a:spcBef>
                <a:spcPts val="600"/>
              </a:spcBef>
            </a:pPr>
            <a:r>
              <a:rPr kumimoji="1" lang="en-US" altLang="ko-Kore-KR" sz="2000" dirty="0">
                <a:solidFill>
                  <a:schemeClr val="bg1"/>
                </a:solidFill>
                <a:latin typeface="+mj-lt"/>
              </a:rPr>
              <a:t>Seek trained disability experts who can train staff and students. </a:t>
            </a:r>
          </a:p>
        </p:txBody>
      </p:sp>
      <p:sp>
        <p:nvSpPr>
          <p:cNvPr id="39" name="자유형 38">
            <a:extLst>
              <a:ext uri="{FF2B5EF4-FFF2-40B4-BE49-F238E27FC236}">
                <a16:creationId xmlns:a16="http://schemas.microsoft.com/office/drawing/2014/main" id="{492CDC82-332A-2CAC-3CFA-7A6AB5C68FC7}"/>
              </a:ext>
            </a:extLst>
          </p:cNvPr>
          <p:cNvSpPr/>
          <p:nvPr/>
        </p:nvSpPr>
        <p:spPr>
          <a:xfrm>
            <a:off x="4381884" y="2317725"/>
            <a:ext cx="3524485" cy="1390947"/>
          </a:xfrm>
          <a:custGeom>
            <a:avLst/>
            <a:gdLst>
              <a:gd name="connsiteX0" fmla="*/ 750692 w 3804324"/>
              <a:gd name="connsiteY0" fmla="*/ 0 h 1501386"/>
              <a:gd name="connsiteX1" fmla="*/ 750693 w 3804324"/>
              <a:gd name="connsiteY1" fmla="*/ 0 h 1501386"/>
              <a:gd name="connsiteX2" fmla="*/ 3053631 w 3804324"/>
              <a:gd name="connsiteY2" fmla="*/ 0 h 1501386"/>
              <a:gd name="connsiteX3" fmla="*/ 3069683 w 3804324"/>
              <a:gd name="connsiteY3" fmla="*/ 0 h 1501386"/>
              <a:gd name="connsiteX4" fmla="*/ 3069683 w 3804324"/>
              <a:gd name="connsiteY4" fmla="*/ 811 h 1501386"/>
              <a:gd name="connsiteX5" fmla="*/ 3130385 w 3804324"/>
              <a:gd name="connsiteY5" fmla="*/ 3876 h 1501386"/>
              <a:gd name="connsiteX6" fmla="*/ 3804324 w 3804324"/>
              <a:gd name="connsiteY6" fmla="*/ 750693 h 1501386"/>
              <a:gd name="connsiteX7" fmla="*/ 3130385 w 3804324"/>
              <a:gd name="connsiteY7" fmla="*/ 1497510 h 1501386"/>
              <a:gd name="connsiteX8" fmla="*/ 3069683 w 3804324"/>
              <a:gd name="connsiteY8" fmla="*/ 1500576 h 1501386"/>
              <a:gd name="connsiteX9" fmla="*/ 3069683 w 3804324"/>
              <a:gd name="connsiteY9" fmla="*/ 1501386 h 1501386"/>
              <a:gd name="connsiteX10" fmla="*/ 3053631 w 3804324"/>
              <a:gd name="connsiteY10" fmla="*/ 1501386 h 1501386"/>
              <a:gd name="connsiteX11" fmla="*/ 750693 w 3804324"/>
              <a:gd name="connsiteY11" fmla="*/ 1501386 h 1501386"/>
              <a:gd name="connsiteX12" fmla="*/ 750692 w 3804324"/>
              <a:gd name="connsiteY12" fmla="*/ 1501386 h 1501386"/>
              <a:gd name="connsiteX13" fmla="*/ 673939 w 3804324"/>
              <a:gd name="connsiteY13" fmla="*/ 1497510 h 1501386"/>
              <a:gd name="connsiteX14" fmla="*/ 0 w 3804324"/>
              <a:gd name="connsiteY14" fmla="*/ 750693 h 1501386"/>
              <a:gd name="connsiteX15" fmla="*/ 673939 w 3804324"/>
              <a:gd name="connsiteY15" fmla="*/ 3876 h 1501386"/>
              <a:gd name="connsiteX16" fmla="*/ 750692 w 3804324"/>
              <a:gd name="connsiteY16" fmla="*/ 0 h 15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324" h="1501386">
                <a:moveTo>
                  <a:pt x="750692" y="0"/>
                </a:moveTo>
                <a:lnTo>
                  <a:pt x="750693" y="0"/>
                </a:lnTo>
                <a:lnTo>
                  <a:pt x="3053631" y="0"/>
                </a:lnTo>
                <a:lnTo>
                  <a:pt x="3069683" y="0"/>
                </a:lnTo>
                <a:lnTo>
                  <a:pt x="3069683" y="811"/>
                </a:lnTo>
                <a:lnTo>
                  <a:pt x="3130385" y="3876"/>
                </a:lnTo>
                <a:cubicBezTo>
                  <a:pt x="3508926" y="42319"/>
                  <a:pt x="3804324" y="362009"/>
                  <a:pt x="3804324" y="750693"/>
                </a:cubicBezTo>
                <a:cubicBezTo>
                  <a:pt x="3804324" y="1139377"/>
                  <a:pt x="3508926" y="1459067"/>
                  <a:pt x="3130385" y="1497510"/>
                </a:cubicBezTo>
                <a:lnTo>
                  <a:pt x="3069683" y="1500576"/>
                </a:lnTo>
                <a:lnTo>
                  <a:pt x="3069683" y="1501386"/>
                </a:lnTo>
                <a:lnTo>
                  <a:pt x="3053631" y="1501386"/>
                </a:lnTo>
                <a:lnTo>
                  <a:pt x="750693" y="1501386"/>
                </a:lnTo>
                <a:lnTo>
                  <a:pt x="750692" y="1501386"/>
                </a:lnTo>
                <a:lnTo>
                  <a:pt x="673939" y="1497510"/>
                </a:lnTo>
                <a:cubicBezTo>
                  <a:pt x="295398" y="1459067"/>
                  <a:pt x="0" y="1139377"/>
                  <a:pt x="0" y="750693"/>
                </a:cubicBezTo>
                <a:cubicBezTo>
                  <a:pt x="0" y="362009"/>
                  <a:pt x="295398" y="42319"/>
                  <a:pt x="673939" y="3876"/>
                </a:cubicBezTo>
                <a:lnTo>
                  <a:pt x="750692" y="0"/>
                </a:lnTo>
                <a:close/>
              </a:path>
            </a:pathLst>
          </a:cu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ore-KR" altLang="en-US"/>
          </a:p>
        </p:txBody>
      </p:sp>
      <p:sp>
        <p:nvSpPr>
          <p:cNvPr id="40" name="TextBox 39">
            <a:extLst>
              <a:ext uri="{FF2B5EF4-FFF2-40B4-BE49-F238E27FC236}">
                <a16:creationId xmlns:a16="http://schemas.microsoft.com/office/drawing/2014/main" id="{94BF7368-4B92-5107-C763-7ADF4C8680FD}"/>
              </a:ext>
            </a:extLst>
          </p:cNvPr>
          <p:cNvSpPr txBox="1"/>
          <p:nvPr/>
        </p:nvSpPr>
        <p:spPr>
          <a:xfrm>
            <a:off x="4431224" y="2338260"/>
            <a:ext cx="3423237" cy="1408784"/>
          </a:xfrm>
          <a:prstGeom prst="rect">
            <a:avLst/>
          </a:prstGeom>
          <a:noFill/>
        </p:spPr>
        <p:txBody>
          <a:bodyPr wrap="square" rtlCol="0">
            <a:spAutoFit/>
          </a:bodyPr>
          <a:lstStyle/>
          <a:p>
            <a:pPr algn="ctr">
              <a:lnSpc>
                <a:spcPct val="109000"/>
              </a:lnSpc>
              <a:spcBef>
                <a:spcPts val="600"/>
              </a:spcBef>
            </a:pPr>
            <a:r>
              <a:rPr kumimoji="1" lang="en-US" altLang="ko-Kore-KR" sz="2000" dirty="0">
                <a:solidFill>
                  <a:schemeClr val="bg1"/>
                </a:solidFill>
                <a:latin typeface="+mj-lt"/>
              </a:rPr>
              <a:t>Connect with a variety of organizations who could provide a diverse array of supports/services.</a:t>
            </a:r>
          </a:p>
        </p:txBody>
      </p:sp>
      <p:cxnSp>
        <p:nvCxnSpPr>
          <p:cNvPr id="38" name="직선 연결선[R] 37">
            <a:extLst>
              <a:ext uri="{FF2B5EF4-FFF2-40B4-BE49-F238E27FC236}">
                <a16:creationId xmlns:a16="http://schemas.microsoft.com/office/drawing/2014/main" id="{43D1799F-522E-AAF7-1681-B9D92F12771D}"/>
              </a:ext>
            </a:extLst>
          </p:cNvPr>
          <p:cNvCxnSpPr>
            <a:cxnSpLocks/>
          </p:cNvCxnSpPr>
          <p:nvPr/>
        </p:nvCxnSpPr>
        <p:spPr>
          <a:xfrm>
            <a:off x="8114695" y="4301729"/>
            <a:ext cx="0" cy="96054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직선 연결선[R] 41">
            <a:extLst>
              <a:ext uri="{FF2B5EF4-FFF2-40B4-BE49-F238E27FC236}">
                <a16:creationId xmlns:a16="http://schemas.microsoft.com/office/drawing/2014/main" id="{745ECE73-B717-211A-864D-3B9DB7612BF4}"/>
              </a:ext>
            </a:extLst>
          </p:cNvPr>
          <p:cNvCxnSpPr>
            <a:cxnSpLocks/>
          </p:cNvCxnSpPr>
          <p:nvPr/>
        </p:nvCxnSpPr>
        <p:spPr>
          <a:xfrm>
            <a:off x="4219071" y="4301729"/>
            <a:ext cx="0" cy="96054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FD8BBBD-0331-8C21-6DA5-EFA0F16599E2}"/>
              </a:ext>
            </a:extLst>
          </p:cNvPr>
          <p:cNvSpPr txBox="1"/>
          <p:nvPr/>
        </p:nvSpPr>
        <p:spPr>
          <a:xfrm>
            <a:off x="565529" y="940175"/>
            <a:ext cx="11626472" cy="646331"/>
          </a:xfrm>
          <a:prstGeom prst="rect">
            <a:avLst/>
          </a:prstGeom>
          <a:noFill/>
        </p:spPr>
        <p:txBody>
          <a:bodyPr wrap="square" rtlCol="0">
            <a:spAutoFit/>
          </a:bodyPr>
          <a:lstStyle/>
          <a:p>
            <a:r>
              <a:rPr kumimoji="1" lang="en-US" altLang="ko-Kore-KR" sz="3600" b="1" dirty="0">
                <a:solidFill>
                  <a:schemeClr val="bg1"/>
                </a:solidFill>
                <a:latin typeface="+mj-lt"/>
              </a:rPr>
              <a:t>Ways to Build Partnerships </a:t>
            </a:r>
            <a:r>
              <a:rPr kumimoji="1" lang="en-US" altLang="ko-Kore-KR" b="1" dirty="0">
                <a:solidFill>
                  <a:schemeClr val="bg1"/>
                </a:solidFill>
                <a:latin typeface="+mj-lt"/>
              </a:rPr>
              <a:t>(cont.)</a:t>
            </a:r>
          </a:p>
        </p:txBody>
      </p:sp>
      <p:sp>
        <p:nvSpPr>
          <p:cNvPr id="12" name="TextBox 11">
            <a:extLst>
              <a:ext uri="{FF2B5EF4-FFF2-40B4-BE49-F238E27FC236}">
                <a16:creationId xmlns:a16="http://schemas.microsoft.com/office/drawing/2014/main" id="{1DEB0D91-F900-17F5-6E7C-F05B7BCD0677}"/>
              </a:ext>
            </a:extLst>
          </p:cNvPr>
          <p:cNvSpPr txBox="1"/>
          <p:nvPr/>
        </p:nvSpPr>
        <p:spPr>
          <a:xfrm>
            <a:off x="4381885" y="4026893"/>
            <a:ext cx="3524484" cy="2484976"/>
          </a:xfrm>
          <a:prstGeom prst="rect">
            <a:avLst/>
          </a:prstGeom>
          <a:noFill/>
        </p:spPr>
        <p:txBody>
          <a:bodyPr wrap="square" rtlCol="0">
            <a:spAutoFit/>
          </a:bodyPr>
          <a:lstStyle/>
          <a:p>
            <a:pPr algn="ctr">
              <a:lnSpc>
                <a:spcPct val="109000"/>
              </a:lnSpc>
              <a:spcBef>
                <a:spcPts val="600"/>
              </a:spcBef>
            </a:pPr>
            <a:r>
              <a:rPr kumimoji="1" lang="en-US" altLang="ko-Kore-KR" dirty="0"/>
              <a:t>Seek organizations who can provide a variety of needed services such as ones who conduct disability evaluations or testing, who can assist with job placement or securing workplace supports, or other support needs. </a:t>
            </a:r>
          </a:p>
        </p:txBody>
      </p:sp>
      <p:sp>
        <p:nvSpPr>
          <p:cNvPr id="13" name="TextBox 12">
            <a:extLst>
              <a:ext uri="{FF2B5EF4-FFF2-40B4-BE49-F238E27FC236}">
                <a16:creationId xmlns:a16="http://schemas.microsoft.com/office/drawing/2014/main" id="{6353F1C5-7761-0427-A5B4-1ADA28498DB3}"/>
              </a:ext>
            </a:extLst>
          </p:cNvPr>
          <p:cNvSpPr txBox="1"/>
          <p:nvPr/>
        </p:nvSpPr>
        <p:spPr>
          <a:xfrm>
            <a:off x="8290749" y="4026893"/>
            <a:ext cx="3524484" cy="1579150"/>
          </a:xfrm>
          <a:prstGeom prst="rect">
            <a:avLst/>
          </a:prstGeom>
          <a:noFill/>
        </p:spPr>
        <p:txBody>
          <a:bodyPr wrap="square" rtlCol="0">
            <a:spAutoFit/>
          </a:bodyPr>
          <a:lstStyle/>
          <a:p>
            <a:pPr algn="ctr">
              <a:lnSpc>
                <a:spcPct val="109000"/>
              </a:lnSpc>
              <a:spcBef>
                <a:spcPts val="600"/>
              </a:spcBef>
            </a:pPr>
            <a:r>
              <a:rPr kumimoji="1" lang="en-US" altLang="ko-Kore-KR" dirty="0"/>
              <a:t>Invite organizations who have trained disability experts or staff to provide student/staff training or to assist with disability awareness activities.</a:t>
            </a:r>
          </a:p>
        </p:txBody>
      </p:sp>
      <p:sp>
        <p:nvSpPr>
          <p:cNvPr id="2" name="Slide Number Placeholder 5">
            <a:extLst>
              <a:ext uri="{FF2B5EF4-FFF2-40B4-BE49-F238E27FC236}">
                <a16:creationId xmlns:a16="http://schemas.microsoft.com/office/drawing/2014/main" id="{DBA5A536-C489-C8C6-095B-A8CD1DAE372F}"/>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25</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775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FC6A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F66F80-A0BD-3435-8422-924564DEF63B}"/>
              </a:ext>
            </a:extLst>
          </p:cNvPr>
          <p:cNvSpPr>
            <a:spLocks noGrp="1"/>
          </p:cNvSpPr>
          <p:nvPr>
            <p:ph type="title"/>
          </p:nvPr>
        </p:nvSpPr>
        <p:spPr>
          <a:xfrm>
            <a:off x="793750" y="703946"/>
            <a:ext cx="4431392" cy="1269234"/>
          </a:xfrm>
        </p:spPr>
        <p:txBody>
          <a:bodyPr/>
          <a:lstStyle/>
          <a:p>
            <a:pPr>
              <a:lnSpc>
                <a:spcPct val="109000"/>
              </a:lnSpc>
              <a:spcBef>
                <a:spcPts val="600"/>
              </a:spcBef>
            </a:pPr>
            <a:r>
              <a:rPr lang="en-US" sz="3600" spc="0">
                <a:solidFill>
                  <a:srgbClr val="32669A"/>
                </a:solidFill>
              </a:rPr>
              <a:t>Center Partnership Successes!</a:t>
            </a:r>
          </a:p>
        </p:txBody>
      </p:sp>
      <p:sp>
        <p:nvSpPr>
          <p:cNvPr id="8" name="Title 3">
            <a:extLst>
              <a:ext uri="{FF2B5EF4-FFF2-40B4-BE49-F238E27FC236}">
                <a16:creationId xmlns:a16="http://schemas.microsoft.com/office/drawing/2014/main" id="{AAFB41B9-2662-9288-DE69-AB021F876BF2}"/>
              </a:ext>
            </a:extLst>
          </p:cNvPr>
          <p:cNvSpPr txBox="1">
            <a:spLocks/>
          </p:cNvSpPr>
          <p:nvPr/>
        </p:nvSpPr>
        <p:spPr>
          <a:xfrm>
            <a:off x="5353435" y="302320"/>
            <a:ext cx="5739064" cy="6054030"/>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pPr marL="342900" indent="-342900">
              <a:lnSpc>
                <a:spcPct val="109000"/>
              </a:lnSpc>
              <a:spcBef>
                <a:spcPts val="1200"/>
              </a:spcBef>
              <a:buClr>
                <a:srgbClr val="32669A"/>
              </a:buClr>
              <a:buFont typeface="Wingdings" panose="05000000000000000000" pitchFamily="2" charset="2"/>
              <a:buChar char="§"/>
            </a:pPr>
            <a:r>
              <a:rPr lang="en-US" sz="2400" b="0" spc="0" dirty="0">
                <a:solidFill>
                  <a:schemeClr val="tx1"/>
                </a:solidFill>
                <a:latin typeface="+mn-lt"/>
                <a:cs typeface="Calibri" panose="020F0502020204030204" pitchFamily="34" charset="0"/>
              </a:rPr>
              <a:t>Services for the Blind such as North Carolina Division of Services for the Blind, New England Low Vision and Blindness, Blind Rehabilitation Services, or Braille Institute</a:t>
            </a:r>
          </a:p>
          <a:p>
            <a:pPr marL="800100" lvl="1" indent="-342900">
              <a:lnSpc>
                <a:spcPct val="109000"/>
              </a:lnSpc>
              <a:spcBef>
                <a:spcPts val="1200"/>
              </a:spcBef>
              <a:buClr>
                <a:srgbClr val="32669A"/>
              </a:buClr>
              <a:buFont typeface="Wingdings" panose="05000000000000000000" pitchFamily="2" charset="2"/>
              <a:buChar char="§"/>
            </a:pPr>
            <a:r>
              <a:rPr lang="en-US" sz="2000" b="0" spc="0" dirty="0">
                <a:solidFill>
                  <a:schemeClr val="tx1"/>
                </a:solidFill>
                <a:latin typeface="+mn-lt"/>
                <a:cs typeface="Calibri" panose="020F0502020204030204" pitchFamily="34" charset="0"/>
              </a:rPr>
              <a:t>Provided students with a vision disability access to an accessible library.</a:t>
            </a:r>
          </a:p>
          <a:p>
            <a:pPr marL="800100" lvl="1" indent="-342900">
              <a:lnSpc>
                <a:spcPct val="109000"/>
              </a:lnSpc>
              <a:spcBef>
                <a:spcPts val="1200"/>
              </a:spcBef>
              <a:buClr>
                <a:srgbClr val="32669A"/>
              </a:buClr>
              <a:buFont typeface="Wingdings" panose="05000000000000000000" pitchFamily="2" charset="2"/>
              <a:buChar char="§"/>
            </a:pPr>
            <a:r>
              <a:rPr lang="en-US" sz="2000" b="0" spc="0" dirty="0">
                <a:solidFill>
                  <a:schemeClr val="tx1"/>
                </a:solidFill>
                <a:latin typeface="+mn-lt"/>
                <a:cs typeface="Calibri" panose="020F0502020204030204" pitchFamily="34" charset="0"/>
              </a:rPr>
              <a:t>Provided assistive technology such as magnifying devices, light attached to glasses, metal mittens to protect hands from injury.</a:t>
            </a:r>
          </a:p>
          <a:p>
            <a:pPr marL="800100" lvl="1" indent="-342900">
              <a:lnSpc>
                <a:spcPct val="109000"/>
              </a:lnSpc>
              <a:spcBef>
                <a:spcPts val="1200"/>
              </a:spcBef>
              <a:buClr>
                <a:srgbClr val="32669A"/>
              </a:buClr>
              <a:buFont typeface="Wingdings" panose="05000000000000000000" pitchFamily="2" charset="2"/>
              <a:buChar char="§"/>
            </a:pPr>
            <a:r>
              <a:rPr lang="en-US" sz="2000" b="0" spc="0" dirty="0">
                <a:solidFill>
                  <a:schemeClr val="tx1"/>
                </a:solidFill>
                <a:latin typeface="+mn-lt"/>
                <a:cs typeface="Calibri" panose="020F0502020204030204" pitchFamily="34" charset="0"/>
              </a:rPr>
              <a:t>Provided staff training on accessible features in Chrome Book.</a:t>
            </a:r>
          </a:p>
          <a:p>
            <a:pPr marL="800100" lvl="1" indent="-342900">
              <a:lnSpc>
                <a:spcPct val="109000"/>
              </a:lnSpc>
              <a:spcBef>
                <a:spcPts val="1200"/>
              </a:spcBef>
              <a:buClr>
                <a:srgbClr val="32669A"/>
              </a:buClr>
              <a:buFont typeface="Wingdings" panose="05000000000000000000" pitchFamily="2" charset="2"/>
              <a:buChar char="§"/>
            </a:pPr>
            <a:r>
              <a:rPr lang="en-US" sz="2000" b="0" spc="0" dirty="0">
                <a:solidFill>
                  <a:schemeClr val="tx1"/>
                </a:solidFill>
                <a:latin typeface="+mn-lt"/>
                <a:cs typeface="Calibri" panose="020F0502020204030204" pitchFamily="34" charset="0"/>
              </a:rPr>
              <a:t>Provided funding for medically corrective lenses.</a:t>
            </a:r>
          </a:p>
        </p:txBody>
      </p:sp>
      <p:sp>
        <p:nvSpPr>
          <p:cNvPr id="2" name="Slide Number Placeholder 5">
            <a:extLst>
              <a:ext uri="{FF2B5EF4-FFF2-40B4-BE49-F238E27FC236}">
                <a16:creationId xmlns:a16="http://schemas.microsoft.com/office/drawing/2014/main" id="{DE511EB0-D075-D132-B5E4-9D796FAD941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26</a:t>
            </a:fld>
            <a:endParaRPr lang="en-US" sz="1200">
              <a:latin typeface="Arial" panose="020B0604020202020204" pitchFamily="34" charset="0"/>
              <a:cs typeface="Arial" panose="020B0604020202020204" pitchFamily="34" charset="0"/>
            </a:endParaRPr>
          </a:p>
        </p:txBody>
      </p:sp>
      <p:pic>
        <p:nvPicPr>
          <p:cNvPr id="9" name="Picture 8" descr="A picture containing text, person, indoor, computer&#10;&#10;Description automatically generated">
            <a:extLst>
              <a:ext uri="{FF2B5EF4-FFF2-40B4-BE49-F238E27FC236}">
                <a16:creationId xmlns:a16="http://schemas.microsoft.com/office/drawing/2014/main" id="{DE89CA52-76F4-A466-4160-98D1C52A48A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1618" y="2979063"/>
            <a:ext cx="4175655" cy="2787250"/>
          </a:xfrm>
          <a:prstGeom prst="rect">
            <a:avLst/>
          </a:prstGeom>
        </p:spPr>
      </p:pic>
      <p:sp>
        <p:nvSpPr>
          <p:cNvPr id="3" name="Title 3">
            <a:extLst>
              <a:ext uri="{FF2B5EF4-FFF2-40B4-BE49-F238E27FC236}">
                <a16:creationId xmlns:a16="http://schemas.microsoft.com/office/drawing/2014/main" id="{9C5A0FB5-A57F-5DE9-B0A4-9B8E83B6E2BF}"/>
              </a:ext>
            </a:extLst>
          </p:cNvPr>
          <p:cNvSpPr txBox="1">
            <a:spLocks/>
          </p:cNvSpPr>
          <p:nvPr/>
        </p:nvSpPr>
        <p:spPr>
          <a:xfrm>
            <a:off x="793750" y="2116547"/>
            <a:ext cx="4722510" cy="573899"/>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pPr>
              <a:lnSpc>
                <a:spcPct val="114000"/>
              </a:lnSpc>
              <a:spcBef>
                <a:spcPts val="600"/>
              </a:spcBef>
            </a:pPr>
            <a:r>
              <a:rPr lang="en-US" sz="2000" spc="0" dirty="0">
                <a:solidFill>
                  <a:schemeClr val="tx1"/>
                </a:solidFill>
              </a:rPr>
              <a:t>Services for the Blind</a:t>
            </a:r>
          </a:p>
        </p:txBody>
      </p:sp>
    </p:spTree>
    <p:extLst>
      <p:ext uri="{BB962C8B-B14F-4D97-AF65-F5344CB8AC3E}">
        <p14:creationId xmlns:p14="http://schemas.microsoft.com/office/powerpoint/2010/main" val="1352289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FC6A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F66F80-A0BD-3435-8422-924564DEF63B}"/>
              </a:ext>
            </a:extLst>
          </p:cNvPr>
          <p:cNvSpPr>
            <a:spLocks noGrp="1"/>
          </p:cNvSpPr>
          <p:nvPr>
            <p:ph type="title"/>
          </p:nvPr>
        </p:nvSpPr>
        <p:spPr>
          <a:xfrm>
            <a:off x="793750" y="703938"/>
            <a:ext cx="4431392" cy="1269234"/>
          </a:xfrm>
        </p:spPr>
        <p:txBody>
          <a:bodyPr/>
          <a:lstStyle/>
          <a:p>
            <a:pPr>
              <a:lnSpc>
                <a:spcPct val="109000"/>
              </a:lnSpc>
              <a:spcBef>
                <a:spcPts val="600"/>
              </a:spcBef>
            </a:pPr>
            <a:r>
              <a:rPr lang="en-US" sz="3600" spc="0" dirty="0">
                <a:solidFill>
                  <a:srgbClr val="32669A"/>
                </a:solidFill>
              </a:rPr>
              <a:t>Center Partnership Successes! </a:t>
            </a:r>
            <a:r>
              <a:rPr lang="en-US" sz="1800" spc="0" dirty="0">
                <a:solidFill>
                  <a:srgbClr val="32669A"/>
                </a:solidFill>
              </a:rPr>
              <a:t>(cont.)</a:t>
            </a:r>
          </a:p>
        </p:txBody>
      </p:sp>
      <p:sp>
        <p:nvSpPr>
          <p:cNvPr id="8" name="Title 3">
            <a:extLst>
              <a:ext uri="{FF2B5EF4-FFF2-40B4-BE49-F238E27FC236}">
                <a16:creationId xmlns:a16="http://schemas.microsoft.com/office/drawing/2014/main" id="{AAFB41B9-2662-9288-DE69-AB021F876BF2}"/>
              </a:ext>
            </a:extLst>
          </p:cNvPr>
          <p:cNvSpPr txBox="1">
            <a:spLocks/>
          </p:cNvSpPr>
          <p:nvPr/>
        </p:nvSpPr>
        <p:spPr>
          <a:xfrm>
            <a:off x="5859688" y="703938"/>
            <a:ext cx="5197642" cy="5203414"/>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pPr marL="342900" indent="-342900">
              <a:lnSpc>
                <a:spcPct val="114000"/>
              </a:lnSpc>
              <a:spcBef>
                <a:spcPts val="1200"/>
              </a:spcBef>
              <a:buClr>
                <a:srgbClr val="32669A"/>
              </a:buClr>
              <a:buFont typeface="Wingdings" panose="05000000000000000000" pitchFamily="2" charset="2"/>
              <a:buChar char="§"/>
            </a:pPr>
            <a:r>
              <a:rPr lang="en-US" sz="2400" b="0" spc="0" dirty="0">
                <a:solidFill>
                  <a:schemeClr val="tx1"/>
                </a:solidFill>
                <a:latin typeface="+mn-lt"/>
                <a:cs typeface="Calibri" panose="020F0502020204030204" pitchFamily="34" charset="0"/>
              </a:rPr>
              <a:t>Career/Workforce Centers such as Kentucky Career Center, Eastern Main Development Corporation, Texas Workforce Solutions, or Ability Works</a:t>
            </a:r>
          </a:p>
          <a:p>
            <a:pPr marL="800100" lvl="1" indent="-342900">
              <a:lnSpc>
                <a:spcPct val="114000"/>
              </a:lnSpc>
              <a:spcBef>
                <a:spcPts val="1200"/>
              </a:spcBef>
              <a:buClr>
                <a:srgbClr val="32669A"/>
              </a:buClr>
              <a:buFont typeface="Wingdings" panose="05000000000000000000" pitchFamily="2" charset="2"/>
              <a:buChar char="§"/>
            </a:pPr>
            <a:r>
              <a:rPr lang="en-US" sz="2000" b="0" spc="0" dirty="0">
                <a:solidFill>
                  <a:schemeClr val="tx1"/>
                </a:solidFill>
                <a:latin typeface="+mn-lt"/>
                <a:cs typeface="Calibri" panose="020F0502020204030204" pitchFamily="34" charset="0"/>
              </a:rPr>
              <a:t>Provided DC guidance on purchasing clear face masks and dictation app for student with hearing impairment.</a:t>
            </a:r>
          </a:p>
          <a:p>
            <a:pPr marL="800100" lvl="1" indent="-342900">
              <a:lnSpc>
                <a:spcPct val="114000"/>
              </a:lnSpc>
              <a:spcBef>
                <a:spcPts val="1200"/>
              </a:spcBef>
              <a:buClr>
                <a:srgbClr val="32669A"/>
              </a:buClr>
              <a:buFont typeface="Wingdings" panose="05000000000000000000" pitchFamily="2" charset="2"/>
              <a:buChar char="§"/>
            </a:pPr>
            <a:r>
              <a:rPr lang="en-US" sz="2000" b="0" spc="0" dirty="0">
                <a:solidFill>
                  <a:schemeClr val="tx1"/>
                </a:solidFill>
                <a:latin typeface="+mn-lt"/>
                <a:cs typeface="Calibri" panose="020F0502020204030204" pitchFamily="34" charset="0"/>
              </a:rPr>
              <a:t>Assisted in securing Work-based Learning opportunities for students.</a:t>
            </a:r>
          </a:p>
          <a:p>
            <a:pPr marL="800100" lvl="1" indent="-342900">
              <a:lnSpc>
                <a:spcPct val="114000"/>
              </a:lnSpc>
              <a:spcBef>
                <a:spcPts val="1200"/>
              </a:spcBef>
              <a:buClr>
                <a:srgbClr val="32669A"/>
              </a:buClr>
              <a:buFont typeface="Wingdings" panose="05000000000000000000" pitchFamily="2" charset="2"/>
              <a:buChar char="§"/>
            </a:pPr>
            <a:r>
              <a:rPr lang="en-US" sz="2000" b="0" spc="0" dirty="0">
                <a:solidFill>
                  <a:schemeClr val="tx1"/>
                </a:solidFill>
                <a:latin typeface="+mn-lt"/>
                <a:cs typeface="Calibri" panose="020F0502020204030204" pitchFamily="34" charset="0"/>
              </a:rPr>
              <a:t>Serves on the center’s Workforce Council</a:t>
            </a:r>
          </a:p>
        </p:txBody>
      </p:sp>
      <p:sp>
        <p:nvSpPr>
          <p:cNvPr id="2" name="Slide Number Placeholder 5">
            <a:extLst>
              <a:ext uri="{FF2B5EF4-FFF2-40B4-BE49-F238E27FC236}">
                <a16:creationId xmlns:a16="http://schemas.microsoft.com/office/drawing/2014/main" id="{DE511EB0-D075-D132-B5E4-9D796FAD941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27</a:t>
            </a:fld>
            <a:endParaRPr lang="en-US" sz="1200">
              <a:latin typeface="Arial" panose="020B0604020202020204" pitchFamily="34" charset="0"/>
              <a:cs typeface="Arial" panose="020B0604020202020204" pitchFamily="34" charset="0"/>
            </a:endParaRPr>
          </a:p>
        </p:txBody>
      </p:sp>
      <p:sp>
        <p:nvSpPr>
          <p:cNvPr id="6" name="Title 3">
            <a:extLst>
              <a:ext uri="{FF2B5EF4-FFF2-40B4-BE49-F238E27FC236}">
                <a16:creationId xmlns:a16="http://schemas.microsoft.com/office/drawing/2014/main" id="{8E4B599D-4BD8-53D1-203F-DB33F57D4AFF}"/>
              </a:ext>
            </a:extLst>
          </p:cNvPr>
          <p:cNvSpPr txBox="1">
            <a:spLocks/>
          </p:cNvSpPr>
          <p:nvPr/>
        </p:nvSpPr>
        <p:spPr>
          <a:xfrm>
            <a:off x="793750" y="2116547"/>
            <a:ext cx="4722510" cy="579761"/>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pPr>
              <a:lnSpc>
                <a:spcPct val="114000"/>
              </a:lnSpc>
              <a:spcBef>
                <a:spcPts val="600"/>
              </a:spcBef>
            </a:pPr>
            <a:r>
              <a:rPr lang="en-US" sz="2000" spc="0" dirty="0">
                <a:solidFill>
                  <a:schemeClr val="tx1"/>
                </a:solidFill>
              </a:rPr>
              <a:t>Career/Workforce Centers</a:t>
            </a:r>
          </a:p>
        </p:txBody>
      </p:sp>
      <p:pic>
        <p:nvPicPr>
          <p:cNvPr id="5" name="Picture 4">
            <a:extLst>
              <a:ext uri="{FF2B5EF4-FFF2-40B4-BE49-F238E27FC236}">
                <a16:creationId xmlns:a16="http://schemas.microsoft.com/office/drawing/2014/main" id="{5A3A1BA9-555B-0F49-4282-00C4A207FAB2}"/>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958824" y="2696308"/>
            <a:ext cx="4492407" cy="3369306"/>
          </a:xfrm>
          <a:prstGeom prst="rect">
            <a:avLst/>
          </a:prstGeom>
        </p:spPr>
      </p:pic>
    </p:spTree>
    <p:extLst>
      <p:ext uri="{BB962C8B-B14F-4D97-AF65-F5344CB8AC3E}">
        <p14:creationId xmlns:p14="http://schemas.microsoft.com/office/powerpoint/2010/main" val="1919045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FC6A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F66F80-A0BD-3435-8422-924564DEF63B}"/>
              </a:ext>
            </a:extLst>
          </p:cNvPr>
          <p:cNvSpPr>
            <a:spLocks noGrp="1"/>
          </p:cNvSpPr>
          <p:nvPr>
            <p:ph type="title"/>
          </p:nvPr>
        </p:nvSpPr>
        <p:spPr>
          <a:xfrm>
            <a:off x="793750" y="703946"/>
            <a:ext cx="4431392" cy="1269234"/>
          </a:xfrm>
        </p:spPr>
        <p:txBody>
          <a:bodyPr/>
          <a:lstStyle/>
          <a:p>
            <a:pPr>
              <a:lnSpc>
                <a:spcPct val="114000"/>
              </a:lnSpc>
              <a:spcBef>
                <a:spcPts val="600"/>
              </a:spcBef>
            </a:pPr>
            <a:r>
              <a:rPr lang="en-US" sz="3600" spc="0" dirty="0">
                <a:solidFill>
                  <a:srgbClr val="32669A"/>
                </a:solidFill>
              </a:rPr>
              <a:t>Center Partnership Successes! </a:t>
            </a:r>
            <a:r>
              <a:rPr lang="en-US" sz="1800" spc="0" dirty="0">
                <a:solidFill>
                  <a:srgbClr val="32669A"/>
                </a:solidFill>
              </a:rPr>
              <a:t>(cont.)</a:t>
            </a:r>
          </a:p>
        </p:txBody>
      </p:sp>
      <p:sp>
        <p:nvSpPr>
          <p:cNvPr id="8" name="Title 3">
            <a:extLst>
              <a:ext uri="{FF2B5EF4-FFF2-40B4-BE49-F238E27FC236}">
                <a16:creationId xmlns:a16="http://schemas.microsoft.com/office/drawing/2014/main" id="{AAFB41B9-2662-9288-DE69-AB021F876BF2}"/>
              </a:ext>
            </a:extLst>
          </p:cNvPr>
          <p:cNvSpPr txBox="1">
            <a:spLocks/>
          </p:cNvSpPr>
          <p:nvPr/>
        </p:nvSpPr>
        <p:spPr>
          <a:xfrm>
            <a:off x="5766802" y="322946"/>
            <a:ext cx="5586998" cy="5978208"/>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pPr marL="342900" indent="-342900">
              <a:lnSpc>
                <a:spcPct val="114000"/>
              </a:lnSpc>
              <a:spcBef>
                <a:spcPts val="1200"/>
              </a:spcBef>
              <a:buClr>
                <a:srgbClr val="32669A"/>
              </a:buClr>
              <a:buFont typeface="Wingdings" panose="05000000000000000000" pitchFamily="2" charset="2"/>
              <a:buChar char="§"/>
            </a:pPr>
            <a:r>
              <a:rPr lang="en-US" sz="2400" b="0" spc="0" dirty="0">
                <a:solidFill>
                  <a:schemeClr val="tx1"/>
                </a:solidFill>
                <a:latin typeface="+mn-lt"/>
                <a:cs typeface="Calibri" panose="020F0502020204030204" pitchFamily="34" charset="0"/>
              </a:rPr>
              <a:t>State Assistive Technology (AT) programs such as the Nevada Assistive Technology Collaborative, Montana Assistive Technology Program, Oregon Access Technologies</a:t>
            </a:r>
          </a:p>
          <a:p>
            <a:pPr marL="800100" lvl="1" indent="-342900">
              <a:lnSpc>
                <a:spcPct val="114000"/>
              </a:lnSpc>
              <a:spcBef>
                <a:spcPts val="1200"/>
              </a:spcBef>
              <a:buClr>
                <a:srgbClr val="32669A"/>
              </a:buClr>
              <a:buFont typeface="Wingdings" panose="05000000000000000000" pitchFamily="2" charset="2"/>
              <a:buChar char="§"/>
            </a:pPr>
            <a:r>
              <a:rPr lang="en-US" sz="2000" b="0" spc="0" dirty="0">
                <a:solidFill>
                  <a:schemeClr val="tx1"/>
                </a:solidFill>
                <a:latin typeface="+mn-lt"/>
                <a:cs typeface="Calibri" panose="020F0502020204030204" pitchFamily="34" charset="0"/>
              </a:rPr>
              <a:t>Obtained a magnifier for student with visual impairment.</a:t>
            </a:r>
          </a:p>
          <a:p>
            <a:pPr marL="800100" lvl="1" indent="-342900">
              <a:lnSpc>
                <a:spcPct val="114000"/>
              </a:lnSpc>
              <a:spcBef>
                <a:spcPts val="1200"/>
              </a:spcBef>
              <a:buClr>
                <a:srgbClr val="32669A"/>
              </a:buClr>
              <a:buFont typeface="Wingdings" panose="05000000000000000000" pitchFamily="2" charset="2"/>
              <a:buChar char="§"/>
            </a:pPr>
            <a:r>
              <a:rPr lang="en-US" sz="2000" b="0" spc="0" dirty="0">
                <a:solidFill>
                  <a:schemeClr val="tx1"/>
                </a:solidFill>
                <a:latin typeface="+mn-lt"/>
                <a:cs typeface="Calibri" panose="020F0502020204030204" pitchFamily="34" charset="0"/>
              </a:rPr>
              <a:t>Provided recommendations for appropriate AT and guidance for how to access. </a:t>
            </a:r>
          </a:p>
          <a:p>
            <a:pPr marL="800100" lvl="1" indent="-342900">
              <a:lnSpc>
                <a:spcPct val="114000"/>
              </a:lnSpc>
              <a:spcBef>
                <a:spcPts val="1200"/>
              </a:spcBef>
              <a:buClr>
                <a:srgbClr val="32669A"/>
              </a:buClr>
              <a:buFont typeface="Wingdings" panose="05000000000000000000" pitchFamily="2" charset="2"/>
              <a:buChar char="§"/>
            </a:pPr>
            <a:r>
              <a:rPr lang="en-US" sz="2000" b="0" spc="0" dirty="0">
                <a:solidFill>
                  <a:schemeClr val="tx1"/>
                </a:solidFill>
                <a:latin typeface="+mn-lt"/>
                <a:cs typeface="Calibri" panose="020F0502020204030204" pitchFamily="34" charset="0"/>
              </a:rPr>
              <a:t>Obtained discounted AT or provided AT on loan.</a:t>
            </a:r>
          </a:p>
          <a:p>
            <a:pPr marL="800100" lvl="1" indent="-342900">
              <a:lnSpc>
                <a:spcPct val="114000"/>
              </a:lnSpc>
              <a:spcBef>
                <a:spcPts val="1200"/>
              </a:spcBef>
              <a:buClr>
                <a:srgbClr val="32669A"/>
              </a:buClr>
              <a:buFont typeface="Wingdings" panose="05000000000000000000" pitchFamily="2" charset="2"/>
              <a:buChar char="§"/>
            </a:pPr>
            <a:r>
              <a:rPr lang="en-US" sz="2000" b="0" spc="0" dirty="0">
                <a:solidFill>
                  <a:schemeClr val="tx1"/>
                </a:solidFill>
                <a:latin typeface="+mn-lt"/>
                <a:cs typeface="Calibri" panose="020F0502020204030204" pitchFamily="34" charset="0"/>
              </a:rPr>
              <a:t>Provided center staff with training on AT.</a:t>
            </a:r>
          </a:p>
        </p:txBody>
      </p:sp>
      <p:sp>
        <p:nvSpPr>
          <p:cNvPr id="2" name="Slide Number Placeholder 5">
            <a:extLst>
              <a:ext uri="{FF2B5EF4-FFF2-40B4-BE49-F238E27FC236}">
                <a16:creationId xmlns:a16="http://schemas.microsoft.com/office/drawing/2014/main" id="{DE511EB0-D075-D132-B5E4-9D796FAD941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28</a:t>
            </a:fld>
            <a:endParaRPr lang="en-US" sz="1200">
              <a:latin typeface="Arial" panose="020B0604020202020204" pitchFamily="34" charset="0"/>
              <a:cs typeface="Arial" panose="020B0604020202020204" pitchFamily="34" charset="0"/>
            </a:endParaRPr>
          </a:p>
        </p:txBody>
      </p:sp>
      <p:sp>
        <p:nvSpPr>
          <p:cNvPr id="6" name="Title 3">
            <a:extLst>
              <a:ext uri="{FF2B5EF4-FFF2-40B4-BE49-F238E27FC236}">
                <a16:creationId xmlns:a16="http://schemas.microsoft.com/office/drawing/2014/main" id="{8E4B599D-4BD8-53D1-203F-DB33F57D4AFF}"/>
              </a:ext>
            </a:extLst>
          </p:cNvPr>
          <p:cNvSpPr txBox="1">
            <a:spLocks/>
          </p:cNvSpPr>
          <p:nvPr/>
        </p:nvSpPr>
        <p:spPr>
          <a:xfrm>
            <a:off x="793749" y="2080460"/>
            <a:ext cx="4973053" cy="1492918"/>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pPr>
              <a:lnSpc>
                <a:spcPct val="114000"/>
              </a:lnSpc>
              <a:spcBef>
                <a:spcPts val="600"/>
              </a:spcBef>
            </a:pPr>
            <a:r>
              <a:rPr lang="en-US" sz="2800" spc="0" dirty="0">
                <a:solidFill>
                  <a:schemeClr val="tx1"/>
                </a:solidFill>
              </a:rPr>
              <a:t>State Assistive Technology (AT)</a:t>
            </a:r>
          </a:p>
        </p:txBody>
      </p:sp>
      <p:pic>
        <p:nvPicPr>
          <p:cNvPr id="3" name="Picture 2" descr="Comfort Audio Comfort Contego FM HD Communication System &amp; Earphone  Headphone HC-CONTEGO1 HC-CONTEGO2">
            <a:extLst>
              <a:ext uri="{FF2B5EF4-FFF2-40B4-BE49-F238E27FC236}">
                <a16:creationId xmlns:a16="http://schemas.microsoft.com/office/drawing/2014/main" id="{E7B0056C-387A-2FD7-0EF7-47A0146F1EFE}"/>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557749" y="3217810"/>
            <a:ext cx="3445053" cy="284045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505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2669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98A39-CB80-7EC8-43BF-E3640F76D9FB}"/>
              </a:ext>
            </a:extLst>
          </p:cNvPr>
          <p:cNvSpPr>
            <a:spLocks noGrp="1"/>
          </p:cNvSpPr>
          <p:nvPr>
            <p:ph type="title"/>
          </p:nvPr>
        </p:nvSpPr>
        <p:spPr>
          <a:xfrm>
            <a:off x="838200" y="365125"/>
            <a:ext cx="10515600" cy="951209"/>
          </a:xfrm>
        </p:spPr>
        <p:txBody>
          <a:bodyPr>
            <a:normAutofit fontScale="90000"/>
          </a:bodyPr>
          <a:lstStyle/>
          <a:p>
            <a:pPr algn="ctr"/>
            <a:r>
              <a:rPr lang="en-US" dirty="0">
                <a:solidFill>
                  <a:schemeClr val="bg1"/>
                </a:solidFill>
              </a:rPr>
              <a:t>Job Corps Disability </a:t>
            </a:r>
            <a:br>
              <a:rPr lang="en-US" dirty="0">
                <a:solidFill>
                  <a:schemeClr val="bg1"/>
                </a:solidFill>
              </a:rPr>
            </a:br>
            <a:r>
              <a:rPr lang="en-US" dirty="0">
                <a:solidFill>
                  <a:schemeClr val="bg1"/>
                </a:solidFill>
              </a:rPr>
              <a:t>“Partnership” Website </a:t>
            </a:r>
            <a:r>
              <a:rPr lang="x-none" dirty="0">
                <a:solidFill>
                  <a:schemeClr val="bg1"/>
                </a:solidFill>
              </a:rPr>
              <a:t>Resources</a:t>
            </a:r>
            <a:endParaRPr lang="en-US" dirty="0">
              <a:solidFill>
                <a:schemeClr val="bg1"/>
              </a:solidFill>
            </a:endParaRPr>
          </a:p>
        </p:txBody>
      </p:sp>
      <p:sp>
        <p:nvSpPr>
          <p:cNvPr id="3" name="Content Placeholder 2">
            <a:extLst>
              <a:ext uri="{FF2B5EF4-FFF2-40B4-BE49-F238E27FC236}">
                <a16:creationId xmlns:a16="http://schemas.microsoft.com/office/drawing/2014/main" id="{433F3B4E-A2E3-693B-0F12-A1DBFA814E34}"/>
              </a:ext>
            </a:extLst>
          </p:cNvPr>
          <p:cNvSpPr>
            <a:spLocks noGrp="1"/>
          </p:cNvSpPr>
          <p:nvPr>
            <p:ph idx="1"/>
          </p:nvPr>
        </p:nvSpPr>
        <p:spPr>
          <a:xfrm>
            <a:off x="947056" y="1316334"/>
            <a:ext cx="3120851" cy="5176541"/>
          </a:xfrm>
          <a:ln>
            <a:solidFill>
              <a:schemeClr val="bg1"/>
            </a:solidFill>
          </a:ln>
        </p:spPr>
        <p:txBody>
          <a:bodyPr>
            <a:normAutofit/>
          </a:bodyPr>
          <a:lstStyle/>
          <a:p>
            <a:pPr>
              <a:lnSpc>
                <a:spcPct val="114000"/>
              </a:lnSpc>
            </a:pPr>
            <a:r>
              <a:rPr lang="en-US" sz="2400" dirty="0">
                <a:solidFill>
                  <a:schemeClr val="bg1"/>
                </a:solidFill>
              </a:rPr>
              <a:t>Visit the </a:t>
            </a:r>
            <a:r>
              <a:rPr lang="en-US" sz="2400" b="1" dirty="0">
                <a:solidFill>
                  <a:schemeClr val="bg1"/>
                </a:solidFill>
                <a:hlinkClick r:id="rId3">
                  <a:extLst>
                    <a:ext uri="{A12FA001-AC4F-418D-AE19-62706E023703}">
                      <ahyp:hlinkClr xmlns:ahyp="http://schemas.microsoft.com/office/drawing/2018/hyperlinkcolor" val="tx"/>
                    </a:ext>
                  </a:extLst>
                </a:hlinkClick>
              </a:rPr>
              <a:t>Promising Practices</a:t>
            </a:r>
            <a:r>
              <a:rPr lang="en-US" sz="2400" b="1" dirty="0">
                <a:solidFill>
                  <a:schemeClr val="bg1"/>
                </a:solidFill>
              </a:rPr>
              <a:t> </a:t>
            </a:r>
            <a:r>
              <a:rPr lang="en-US" sz="2400" dirty="0">
                <a:solidFill>
                  <a:schemeClr val="bg1"/>
                </a:solidFill>
              </a:rPr>
              <a:t>section on the Job Corps Disability Website for ideas on ways to build partnerships.</a:t>
            </a:r>
          </a:p>
        </p:txBody>
      </p:sp>
      <p:sp>
        <p:nvSpPr>
          <p:cNvPr id="4" name="Slide Number Placeholder 3">
            <a:extLst>
              <a:ext uri="{FF2B5EF4-FFF2-40B4-BE49-F238E27FC236}">
                <a16:creationId xmlns:a16="http://schemas.microsoft.com/office/drawing/2014/main" id="{44137DF8-EE1B-3231-F0CC-1CBD4C04D30A}"/>
              </a:ext>
            </a:extLst>
          </p:cNvPr>
          <p:cNvSpPr>
            <a:spLocks noGrp="1"/>
          </p:cNvSpPr>
          <p:nvPr>
            <p:ph type="sldNum" sz="quarter" idx="12"/>
          </p:nvPr>
        </p:nvSpPr>
        <p:spPr/>
        <p:txBody>
          <a:bodyPr/>
          <a:lstStyle/>
          <a:p>
            <a:fld id="{DF96E603-E195-4D4F-955F-98D59F520671}" type="slidenum">
              <a:rPr lang="en-US" smtClean="0">
                <a:solidFill>
                  <a:schemeClr val="bg1"/>
                </a:solidFill>
              </a:rPr>
              <a:pPr/>
              <a:t>29</a:t>
            </a:fld>
            <a:endParaRPr lang="en-US">
              <a:solidFill>
                <a:schemeClr val="bg1"/>
              </a:solidFill>
            </a:endParaRPr>
          </a:p>
        </p:txBody>
      </p:sp>
      <p:sp>
        <p:nvSpPr>
          <p:cNvPr id="6" name="Content Placeholder 2">
            <a:extLst>
              <a:ext uri="{FF2B5EF4-FFF2-40B4-BE49-F238E27FC236}">
                <a16:creationId xmlns:a16="http://schemas.microsoft.com/office/drawing/2014/main" id="{8C71540C-3580-880E-B4EF-F0983C01F314}"/>
              </a:ext>
            </a:extLst>
          </p:cNvPr>
          <p:cNvSpPr txBox="1">
            <a:spLocks/>
          </p:cNvSpPr>
          <p:nvPr/>
        </p:nvSpPr>
        <p:spPr>
          <a:xfrm>
            <a:off x="4324141" y="1316333"/>
            <a:ext cx="3120851" cy="5176542"/>
          </a:xfrm>
          <a:prstGeom prst="rect">
            <a:avLst/>
          </a:prstGeom>
          <a:ln>
            <a:solidFill>
              <a:schemeClr val="bg1"/>
            </a:solidFill>
          </a:ln>
        </p:spPr>
        <p:txBody>
          <a:bodyPr vert="horz" lIns="91440" tIns="45720" rIns="91440" bIns="45720" rtlCol="0">
            <a:normAutofit fontScale="62500" lnSpcReduction="20000"/>
          </a:bodyPr>
          <a:lstStyle>
            <a:lvl1pPr marL="228600" indent="-228600" algn="l" defTabSz="914400" rtl="0" eaLnBrk="0" latinLnBrk="0" hangingPunct="0">
              <a:lnSpc>
                <a:spcPct val="109000"/>
              </a:lnSpc>
              <a:spcBef>
                <a:spcPts val="600"/>
              </a:spcBef>
              <a:buClr>
                <a:srgbClr val="32669A"/>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0" latinLnBrk="0" hangingPunct="0">
              <a:lnSpc>
                <a:spcPct val="109000"/>
              </a:lnSpc>
              <a:spcBef>
                <a:spcPts val="600"/>
              </a:spcBef>
              <a:buClr>
                <a:srgbClr val="32669A"/>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0" latinLnBrk="0" hangingPunct="0">
              <a:lnSpc>
                <a:spcPct val="109000"/>
              </a:lnSpc>
              <a:spcBef>
                <a:spcPts val="600"/>
              </a:spcBef>
              <a:buClr>
                <a:srgbClr val="32669A"/>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0" latinLnBrk="0" hangingPunct="0">
              <a:lnSpc>
                <a:spcPct val="109000"/>
              </a:lnSpc>
              <a:spcBef>
                <a:spcPts val="600"/>
              </a:spcBef>
              <a:buClr>
                <a:srgbClr val="32669A"/>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0" latinLnBrk="0" hangingPunct="0">
              <a:lnSpc>
                <a:spcPct val="109000"/>
              </a:lnSpc>
              <a:spcBef>
                <a:spcPts val="600"/>
              </a:spcBef>
              <a:buClr>
                <a:srgbClr val="32669A"/>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spcBef>
                <a:spcPts val="1200"/>
              </a:spcBef>
            </a:pPr>
            <a:r>
              <a:rPr lang="en-US" sz="3800">
                <a:solidFill>
                  <a:schemeClr val="bg1"/>
                </a:solidFill>
              </a:rPr>
              <a:t>Review partnership-related </a:t>
            </a:r>
            <a:r>
              <a:rPr lang="en-US" sz="3800" b="1" u="sng">
                <a:solidFill>
                  <a:schemeClr val="bg1"/>
                </a:solidFill>
              </a:rPr>
              <a:t>webinars</a:t>
            </a:r>
            <a:r>
              <a:rPr lang="en-US" sz="3800" b="1">
                <a:solidFill>
                  <a:schemeClr val="bg1"/>
                </a:solidFill>
              </a:rPr>
              <a:t>:</a:t>
            </a:r>
          </a:p>
          <a:p>
            <a:pPr marL="461963" indent="-230188">
              <a:lnSpc>
                <a:spcPct val="134000"/>
              </a:lnSpc>
              <a:spcBef>
                <a:spcPts val="1200"/>
              </a:spcBef>
              <a:buClr>
                <a:schemeClr val="bg1"/>
              </a:buClr>
            </a:pPr>
            <a:r>
              <a:rPr lang="en-US">
                <a:solidFill>
                  <a:schemeClr val="bg1"/>
                </a:solidFill>
              </a:rPr>
              <a:t>Developing Partnerships</a:t>
            </a:r>
          </a:p>
          <a:p>
            <a:pPr marL="461963" indent="-230188">
              <a:lnSpc>
                <a:spcPct val="134000"/>
              </a:lnSpc>
              <a:spcBef>
                <a:spcPts val="1200"/>
              </a:spcBef>
              <a:buClr>
                <a:schemeClr val="bg1"/>
              </a:buClr>
            </a:pPr>
            <a:r>
              <a:rPr lang="en-US">
                <a:solidFill>
                  <a:schemeClr val="bg1"/>
                </a:solidFill>
              </a:rPr>
              <a:t>Job Accommodation Network (JAN) Overview</a:t>
            </a:r>
          </a:p>
          <a:p>
            <a:pPr marL="461963" indent="-230188">
              <a:lnSpc>
                <a:spcPct val="134000"/>
              </a:lnSpc>
              <a:spcBef>
                <a:spcPts val="1200"/>
              </a:spcBef>
              <a:buClr>
                <a:schemeClr val="bg1"/>
              </a:buClr>
            </a:pPr>
            <a:r>
              <a:rPr lang="en-US">
                <a:solidFill>
                  <a:schemeClr val="bg1"/>
                </a:solidFill>
              </a:rPr>
              <a:t>Using your Statewide AT Act Program as a Resource</a:t>
            </a:r>
          </a:p>
          <a:p>
            <a:pPr marL="461963" indent="-230188">
              <a:lnSpc>
                <a:spcPct val="134000"/>
              </a:lnSpc>
              <a:spcBef>
                <a:spcPts val="1200"/>
              </a:spcBef>
              <a:buClr>
                <a:schemeClr val="bg1"/>
              </a:buClr>
            </a:pPr>
            <a:r>
              <a:rPr lang="en-US">
                <a:solidFill>
                  <a:schemeClr val="bg1"/>
                </a:solidFill>
              </a:rPr>
              <a:t>Bookshare and Job Corps, Parts 1 and 2</a:t>
            </a:r>
          </a:p>
        </p:txBody>
      </p:sp>
      <p:sp>
        <p:nvSpPr>
          <p:cNvPr id="7" name="Content Placeholder 2">
            <a:extLst>
              <a:ext uri="{FF2B5EF4-FFF2-40B4-BE49-F238E27FC236}">
                <a16:creationId xmlns:a16="http://schemas.microsoft.com/office/drawing/2014/main" id="{FC085598-494F-C8E2-A978-BDC54879272D}"/>
              </a:ext>
            </a:extLst>
          </p:cNvPr>
          <p:cNvSpPr txBox="1">
            <a:spLocks/>
          </p:cNvSpPr>
          <p:nvPr/>
        </p:nvSpPr>
        <p:spPr>
          <a:xfrm>
            <a:off x="7647212" y="1316333"/>
            <a:ext cx="3120851" cy="5176542"/>
          </a:xfrm>
          <a:prstGeom prst="rect">
            <a:avLst/>
          </a:prstGeom>
          <a:ln>
            <a:solidFill>
              <a:schemeClr val="bg1"/>
            </a:solidFill>
          </a:ln>
        </p:spPr>
        <p:txBody>
          <a:bodyPr vert="horz" lIns="91440" tIns="45720" rIns="91440" bIns="45720" rtlCol="0">
            <a:normAutofit fontScale="62500" lnSpcReduction="20000"/>
          </a:bodyPr>
          <a:lstStyle>
            <a:lvl1pPr marL="228600" indent="-228600" algn="l" defTabSz="914400" rtl="0" eaLnBrk="0" latinLnBrk="0" hangingPunct="0">
              <a:lnSpc>
                <a:spcPct val="109000"/>
              </a:lnSpc>
              <a:spcBef>
                <a:spcPts val="600"/>
              </a:spcBef>
              <a:buClr>
                <a:srgbClr val="32669A"/>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0" latinLnBrk="0" hangingPunct="0">
              <a:lnSpc>
                <a:spcPct val="109000"/>
              </a:lnSpc>
              <a:spcBef>
                <a:spcPts val="600"/>
              </a:spcBef>
              <a:buClr>
                <a:srgbClr val="32669A"/>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0" latinLnBrk="0" hangingPunct="0">
              <a:lnSpc>
                <a:spcPct val="109000"/>
              </a:lnSpc>
              <a:spcBef>
                <a:spcPts val="600"/>
              </a:spcBef>
              <a:buClr>
                <a:srgbClr val="32669A"/>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0" latinLnBrk="0" hangingPunct="0">
              <a:lnSpc>
                <a:spcPct val="109000"/>
              </a:lnSpc>
              <a:spcBef>
                <a:spcPts val="600"/>
              </a:spcBef>
              <a:buClr>
                <a:srgbClr val="32669A"/>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0" latinLnBrk="0" hangingPunct="0">
              <a:lnSpc>
                <a:spcPct val="109000"/>
              </a:lnSpc>
              <a:spcBef>
                <a:spcPts val="600"/>
              </a:spcBef>
              <a:buClr>
                <a:srgbClr val="32669A"/>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spcBef>
                <a:spcPts val="1200"/>
              </a:spcBef>
            </a:pPr>
            <a:r>
              <a:rPr lang="en-US" sz="3800">
                <a:solidFill>
                  <a:schemeClr val="bg1"/>
                </a:solidFill>
              </a:rPr>
              <a:t>Review the </a:t>
            </a:r>
            <a:r>
              <a:rPr lang="en-US" sz="3800" i="1">
                <a:solidFill>
                  <a:schemeClr val="bg1"/>
                </a:solidFill>
              </a:rPr>
              <a:t>Job Accommodation Network</a:t>
            </a:r>
            <a:r>
              <a:rPr lang="en-US" sz="3800">
                <a:solidFill>
                  <a:schemeClr val="bg1"/>
                </a:solidFill>
              </a:rPr>
              <a:t> and </a:t>
            </a:r>
            <a:r>
              <a:rPr lang="en-US" sz="3800" i="1">
                <a:solidFill>
                  <a:schemeClr val="bg1"/>
                </a:solidFill>
              </a:rPr>
              <a:t>Vocational Rehabilitation </a:t>
            </a:r>
            <a:r>
              <a:rPr lang="en-US" sz="3800" b="1" u="sng">
                <a:solidFill>
                  <a:schemeClr val="bg1"/>
                </a:solidFill>
              </a:rPr>
              <a:t>brochures</a:t>
            </a:r>
            <a:r>
              <a:rPr lang="en-US" sz="3800">
                <a:solidFill>
                  <a:schemeClr val="bg1"/>
                </a:solidFill>
              </a:rPr>
              <a:t> for additional information on services and supports offered by these two potential partners.</a:t>
            </a:r>
          </a:p>
        </p:txBody>
      </p:sp>
    </p:spTree>
    <p:extLst>
      <p:ext uri="{BB962C8B-B14F-4D97-AF65-F5344CB8AC3E}">
        <p14:creationId xmlns:p14="http://schemas.microsoft.com/office/powerpoint/2010/main" val="508810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6462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5" y="384882"/>
            <a:ext cx="9942286" cy="1261884"/>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Introduction to Center Life</a:t>
            </a:r>
          </a:p>
          <a:p>
            <a:pPr algn="ctr"/>
            <a:r>
              <a:rPr lang="en-US" altLang="ko-KR" sz="2800">
                <a:solidFill>
                  <a:schemeClr val="bg1"/>
                </a:solidFill>
                <a:latin typeface="+mj-lt"/>
                <a:cs typeface="Calibri" panose="020F0502020204030204" pitchFamily="34" charset="0"/>
              </a:rPr>
              <a:t>Disability Coordinators</a:t>
            </a:r>
            <a:endParaRPr lang="ko-KR" altLang="en-US" sz="2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1124855" y="1770038"/>
            <a:ext cx="9942286" cy="523220"/>
          </a:xfrm>
          <a:prstGeom prst="rect">
            <a:avLst/>
          </a:prstGeom>
          <a:noFill/>
        </p:spPr>
        <p:txBody>
          <a:bodyPr wrap="square" rtlCol="0">
            <a:spAutoFit/>
          </a:bodyPr>
          <a:lstStyle/>
          <a:p>
            <a:pPr algn="ctr"/>
            <a:r>
              <a:rPr lang="en-US" altLang="ko-KR" sz="2800">
                <a:solidFill>
                  <a:schemeClr val="bg1"/>
                </a:solidFill>
                <a:latin typeface="+mj-lt"/>
                <a:cs typeface="Calibri" panose="020F0502020204030204" pitchFamily="34" charset="0"/>
              </a:rPr>
              <a:t>PRH-2: 2.4, R1; PRH-3: 3.4, R1</a:t>
            </a:r>
            <a:endParaRPr lang="ko-KR" altLang="en-US" sz="2800">
              <a:solidFill>
                <a:schemeClr val="bg1"/>
              </a:solidFill>
              <a:latin typeface="+mj-lt"/>
              <a:cs typeface="Calibri" panose="020F0502020204030204" pitchFamily="34" charset="0"/>
            </a:endParaRPr>
          </a:p>
        </p:txBody>
      </p:sp>
      <p:pic>
        <p:nvPicPr>
          <p:cNvPr id="14" name="Picture Placeholder 13" descr="Two people looking at a paper&#10;&#10;Description automatically generated with medium confidence">
            <a:extLst>
              <a:ext uri="{FF2B5EF4-FFF2-40B4-BE49-F238E27FC236}">
                <a16:creationId xmlns:a16="http://schemas.microsoft.com/office/drawing/2014/main" id="{70D7CCEA-53AC-0657-84F6-10CDA75FE9E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3078163"/>
            <a:ext cx="12192000" cy="3779837"/>
          </a:xfrm>
        </p:spPr>
      </p:pic>
      <p:sp>
        <p:nvSpPr>
          <p:cNvPr id="3" name="Slide Number Placeholder 5">
            <a:extLst>
              <a:ext uri="{FF2B5EF4-FFF2-40B4-BE49-F238E27FC236}">
                <a16:creationId xmlns:a16="http://schemas.microsoft.com/office/drawing/2014/main" id="{2229EB01-F8D5-FF2D-8C01-B06E4852275E}"/>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854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6462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5" y="708066"/>
            <a:ext cx="9942286" cy="830997"/>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Readily Achievable Barrier Removal</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30</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1124855" y="1583155"/>
            <a:ext cx="9942286" cy="1261884"/>
          </a:xfrm>
          <a:prstGeom prst="rect">
            <a:avLst/>
          </a:prstGeom>
          <a:noFill/>
        </p:spPr>
        <p:txBody>
          <a:bodyPr wrap="square" rtlCol="0">
            <a:spAutoFit/>
          </a:bodyPr>
          <a:lstStyle/>
          <a:p>
            <a:pPr algn="ctr"/>
            <a:r>
              <a:rPr lang="en-US" altLang="ko-KR" sz="2800">
                <a:solidFill>
                  <a:schemeClr val="bg1"/>
                </a:solidFill>
                <a:latin typeface="+mj-lt"/>
                <a:cs typeface="Calibri" panose="020F0502020204030204" pitchFamily="34" charset="0"/>
              </a:rPr>
              <a:t>PRH-5: 5.1, R36; Exhibit 5-2</a:t>
            </a:r>
            <a:endParaRPr lang="ko-KR" altLang="en-US" sz="2800">
              <a:solidFill>
                <a:schemeClr val="bg1"/>
              </a:solidFill>
              <a:latin typeface="+mj-lt"/>
              <a:cs typeface="Calibri" panose="020F0502020204030204" pitchFamily="34" charset="0"/>
            </a:endParaRPr>
          </a:p>
          <a:p>
            <a:pPr algn="ctr"/>
            <a:endParaRPr lang="ko-KR" altLang="en-US" sz="4800">
              <a:solidFill>
                <a:schemeClr val="bg1"/>
              </a:solidFill>
              <a:latin typeface="+mj-lt"/>
              <a:cs typeface="Calibri" panose="020F0502020204030204" pitchFamily="34" charset="0"/>
            </a:endParaRPr>
          </a:p>
        </p:txBody>
      </p:sp>
      <p:pic>
        <p:nvPicPr>
          <p:cNvPr id="8" name="Picture Placeholder 7" descr="Text, whiteboard&#10;&#10;Description automatically generated">
            <a:extLst>
              <a:ext uri="{FF2B5EF4-FFF2-40B4-BE49-F238E27FC236}">
                <a16:creationId xmlns:a16="http://schemas.microsoft.com/office/drawing/2014/main" id="{BD7246EA-0219-C3AD-DF0E-658881B3482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3078163"/>
            <a:ext cx="12192000" cy="3779837"/>
          </a:xfrm>
        </p:spPr>
      </p:pic>
    </p:spTree>
    <p:extLst>
      <p:ext uri="{BB962C8B-B14F-4D97-AF65-F5344CB8AC3E}">
        <p14:creationId xmlns:p14="http://schemas.microsoft.com/office/powerpoint/2010/main" val="1700440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9DE00AAA-EA79-6CE0-53D2-7456F9E2C326}"/>
              </a:ext>
            </a:extLst>
          </p:cNvPr>
          <p:cNvSpPr/>
          <p:nvPr/>
        </p:nvSpPr>
        <p:spPr>
          <a:xfrm>
            <a:off x="-1" y="0"/>
            <a:ext cx="8119431"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 name="직사각형 1">
            <a:extLst>
              <a:ext uri="{FF2B5EF4-FFF2-40B4-BE49-F238E27FC236}">
                <a16:creationId xmlns:a16="http://schemas.microsoft.com/office/drawing/2014/main" id="{BC771FF3-CA5A-5C23-05AD-B139D8BCB4DE}"/>
              </a:ext>
            </a:extLst>
          </p:cNvPr>
          <p:cNvSpPr/>
          <p:nvPr/>
        </p:nvSpPr>
        <p:spPr>
          <a:xfrm>
            <a:off x="671309" y="291085"/>
            <a:ext cx="7448121" cy="1302729"/>
          </a:xfrm>
          <a:prstGeom prst="rect">
            <a:avLst/>
          </a:prstGeom>
        </p:spPr>
        <p:txBody>
          <a:bodyPr wrap="square">
            <a:spAutoFit/>
          </a:bodyPr>
          <a:lstStyle/>
          <a:p>
            <a:pPr lvl="0">
              <a:lnSpc>
                <a:spcPct val="114000"/>
              </a:lnSpc>
              <a:spcBef>
                <a:spcPts val="600"/>
              </a:spcBef>
            </a:pPr>
            <a:r>
              <a:rPr lang="en-US" altLang="ko-KR" sz="3600" b="1">
                <a:solidFill>
                  <a:srgbClr val="32669A"/>
                </a:solidFill>
                <a:latin typeface="+mj-lt"/>
                <a:ea typeface="맑은 고딕" panose="020B0503020000020004" pitchFamily="50" charset="-127"/>
              </a:rPr>
              <a:t>Accomplishing Achievable Barrier Removal - </a:t>
            </a:r>
            <a:r>
              <a:rPr lang="en-US" altLang="ko-KR" sz="3600" b="1" u="sng">
                <a:solidFill>
                  <a:srgbClr val="32669A"/>
                </a:solidFill>
                <a:latin typeface="+mj-lt"/>
                <a:ea typeface="맑은 고딕" panose="020B0503020000020004" pitchFamily="50" charset="-127"/>
              </a:rPr>
              <a:t>Physical</a:t>
            </a:r>
          </a:p>
        </p:txBody>
      </p:sp>
      <p:sp>
        <p:nvSpPr>
          <p:cNvPr id="6" name="타원 5">
            <a:extLst>
              <a:ext uri="{FF2B5EF4-FFF2-40B4-BE49-F238E27FC236}">
                <a16:creationId xmlns:a16="http://schemas.microsoft.com/office/drawing/2014/main" id="{920E89E5-86BA-FD1C-9830-90049C41302A}"/>
              </a:ext>
            </a:extLst>
          </p:cNvPr>
          <p:cNvSpPr/>
          <p:nvPr/>
        </p:nvSpPr>
        <p:spPr>
          <a:xfrm>
            <a:off x="8300473" y="396656"/>
            <a:ext cx="493615" cy="493615"/>
          </a:xfrm>
          <a:prstGeom prst="ellipse">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200">
                <a:solidFill>
                  <a:schemeClr val="bg1"/>
                </a:solidFill>
                <a:latin typeface="Calibri" panose="020F0502020204030204" pitchFamily="34" charset="0"/>
                <a:ea typeface="맑은 고딕" panose="020B0503020000020004" pitchFamily="50" charset="-127"/>
                <a:cs typeface="Calibri" panose="020F0502020204030204" pitchFamily="34" charset="0"/>
              </a:rPr>
              <a:t>1</a:t>
            </a:r>
            <a:endParaRPr kumimoji="1" lang="ko-Kore-KR" altLang="en-US" sz="1200">
              <a:latin typeface="Calibri" panose="020F0502020204030204" pitchFamily="34" charset="0"/>
              <a:cs typeface="Calibri" panose="020F0502020204030204" pitchFamily="34" charset="0"/>
            </a:endParaRPr>
          </a:p>
        </p:txBody>
      </p:sp>
      <p:sp>
        <p:nvSpPr>
          <p:cNvPr id="7" name="직사각형 6">
            <a:extLst>
              <a:ext uri="{FF2B5EF4-FFF2-40B4-BE49-F238E27FC236}">
                <a16:creationId xmlns:a16="http://schemas.microsoft.com/office/drawing/2014/main" id="{02E5CDC3-E3D2-1BAE-EA36-63F2F2AD3D21}"/>
              </a:ext>
            </a:extLst>
          </p:cNvPr>
          <p:cNvSpPr/>
          <p:nvPr/>
        </p:nvSpPr>
        <p:spPr>
          <a:xfrm>
            <a:off x="8300473" y="942450"/>
            <a:ext cx="3621594" cy="4267258"/>
          </a:xfrm>
          <a:prstGeom prst="rect">
            <a:avLst/>
          </a:prstGeom>
        </p:spPr>
        <p:txBody>
          <a:bodyPr wrap="square" lIns="91440" tIns="45720" rIns="91440" bIns="45720" anchor="t">
            <a:spAutoFit/>
          </a:bodyPr>
          <a:lstStyle/>
          <a:p>
            <a:pPr>
              <a:lnSpc>
                <a:spcPct val="114000"/>
              </a:lnSpc>
              <a:spcBef>
                <a:spcPts val="600"/>
              </a:spcBef>
            </a:pPr>
            <a:r>
              <a:rPr lang="en-US" altLang="ko-KR" sz="2400" dirty="0">
                <a:ea typeface="맑은 고딕"/>
              </a:rPr>
              <a:t>Determine potential improvements to the </a:t>
            </a:r>
            <a:r>
              <a:rPr lang="en-US" altLang="ko-KR" sz="2400" b="1" dirty="0">
                <a:solidFill>
                  <a:srgbClr val="32669A"/>
                </a:solidFill>
                <a:ea typeface="맑은 고딕"/>
              </a:rPr>
              <a:t>physical accessibility </a:t>
            </a:r>
            <a:r>
              <a:rPr lang="en-US" altLang="ko-KR" sz="2400" dirty="0">
                <a:ea typeface="맑은 고딕"/>
              </a:rPr>
              <a:t>(e.g., ramps, elevators, adjustable workstations, restrooms, etc.) of the center, by completing the </a:t>
            </a:r>
            <a:r>
              <a:rPr lang="en-US" altLang="ko-KR" sz="2400" b="1" dirty="0">
                <a:ea typeface="맑은 고딕"/>
              </a:rPr>
              <a:t>ADA Checklist for Readily Achievable Barrier Removal</a:t>
            </a:r>
            <a:r>
              <a:rPr lang="en-US" altLang="ko-KR" sz="2400" dirty="0">
                <a:ea typeface="맑은 고딕"/>
              </a:rPr>
              <a:t>. </a:t>
            </a:r>
          </a:p>
        </p:txBody>
      </p:sp>
      <p:cxnSp>
        <p:nvCxnSpPr>
          <p:cNvPr id="9" name="직선 연결선[R] 8">
            <a:extLst>
              <a:ext uri="{FF2B5EF4-FFF2-40B4-BE49-F238E27FC236}">
                <a16:creationId xmlns:a16="http://schemas.microsoft.com/office/drawing/2014/main" id="{C663725C-7797-D22B-FACE-3B6E5CF45E8B}"/>
              </a:ext>
            </a:extLst>
          </p:cNvPr>
          <p:cNvCxnSpPr>
            <a:cxnSpLocks/>
          </p:cNvCxnSpPr>
          <p:nvPr/>
        </p:nvCxnSpPr>
        <p:spPr>
          <a:xfrm>
            <a:off x="8794088" y="643463"/>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670458D4-2D43-D77B-CC08-AAC43164815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5700FC-9025-426B-B183-99158C0F8C9F}" type="slidenum">
              <a:rPr lang="en-US" smtClean="0"/>
              <a:pPr/>
              <a:t>31</a:t>
            </a:fld>
            <a:endParaRPr lang="en-US"/>
          </a:p>
        </p:txBody>
      </p:sp>
      <p:pic>
        <p:nvPicPr>
          <p:cNvPr id="8" name="Picture 7">
            <a:extLst>
              <a:ext uri="{FF2B5EF4-FFF2-40B4-BE49-F238E27FC236}">
                <a16:creationId xmlns:a16="http://schemas.microsoft.com/office/drawing/2014/main" id="{BD8D0B71-DBB9-566F-3107-25FB1E382B0B}"/>
              </a:ext>
            </a:extLst>
          </p:cNvPr>
          <p:cNvPicPr>
            <a:picLocks noChangeAspect="1"/>
          </p:cNvPicPr>
          <p:nvPr/>
        </p:nvPicPr>
        <p:blipFill>
          <a:blip r:embed="rId3"/>
          <a:stretch>
            <a:fillRect/>
          </a:stretch>
        </p:blipFill>
        <p:spPr>
          <a:xfrm>
            <a:off x="838200" y="1735264"/>
            <a:ext cx="6477000" cy="4715530"/>
          </a:xfrm>
          <a:prstGeom prst="rect">
            <a:avLst/>
          </a:prstGeom>
        </p:spPr>
      </p:pic>
    </p:spTree>
    <p:extLst>
      <p:ext uri="{BB962C8B-B14F-4D97-AF65-F5344CB8AC3E}">
        <p14:creationId xmlns:p14="http://schemas.microsoft.com/office/powerpoint/2010/main" val="3389398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9DE00AAA-EA79-6CE0-53D2-7456F9E2C326}"/>
              </a:ext>
            </a:extLst>
          </p:cNvPr>
          <p:cNvSpPr/>
          <p:nvPr/>
        </p:nvSpPr>
        <p:spPr>
          <a:xfrm>
            <a:off x="-1" y="0"/>
            <a:ext cx="8119431"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800">
                <a:ea typeface="맑은 고딕"/>
              </a:rPr>
              <a:t>(</a:t>
            </a:r>
            <a:endParaRPr kumimoji="1" lang="ko-Kore-KR" altLang="en-US"/>
          </a:p>
        </p:txBody>
      </p:sp>
      <p:sp>
        <p:nvSpPr>
          <p:cNvPr id="2" name="직사각형 1">
            <a:extLst>
              <a:ext uri="{FF2B5EF4-FFF2-40B4-BE49-F238E27FC236}">
                <a16:creationId xmlns:a16="http://schemas.microsoft.com/office/drawing/2014/main" id="{BC771FF3-CA5A-5C23-05AD-B139D8BCB4DE}"/>
              </a:ext>
            </a:extLst>
          </p:cNvPr>
          <p:cNvSpPr/>
          <p:nvPr/>
        </p:nvSpPr>
        <p:spPr>
          <a:xfrm>
            <a:off x="671310" y="313356"/>
            <a:ext cx="7448121" cy="1302729"/>
          </a:xfrm>
          <a:prstGeom prst="rect">
            <a:avLst/>
          </a:prstGeom>
        </p:spPr>
        <p:txBody>
          <a:bodyPr wrap="square">
            <a:spAutoFit/>
          </a:bodyPr>
          <a:lstStyle/>
          <a:p>
            <a:pPr lvl="0">
              <a:lnSpc>
                <a:spcPct val="114000"/>
              </a:lnSpc>
              <a:spcBef>
                <a:spcPts val="600"/>
              </a:spcBef>
            </a:pPr>
            <a:r>
              <a:rPr lang="en-US" altLang="ko-KR" sz="3600" b="1">
                <a:solidFill>
                  <a:srgbClr val="32669A"/>
                </a:solidFill>
                <a:latin typeface="+mj-lt"/>
                <a:ea typeface="맑은 고딕" panose="020B0503020000020004" pitchFamily="50" charset="-127"/>
              </a:rPr>
              <a:t>Accomplishing Achievable Barrier Removal - Programmatic</a:t>
            </a:r>
          </a:p>
        </p:txBody>
      </p:sp>
      <p:sp>
        <p:nvSpPr>
          <p:cNvPr id="6" name="타원 5">
            <a:extLst>
              <a:ext uri="{FF2B5EF4-FFF2-40B4-BE49-F238E27FC236}">
                <a16:creationId xmlns:a16="http://schemas.microsoft.com/office/drawing/2014/main" id="{920E89E5-86BA-FD1C-9830-90049C41302A}"/>
              </a:ext>
            </a:extLst>
          </p:cNvPr>
          <p:cNvSpPr/>
          <p:nvPr/>
        </p:nvSpPr>
        <p:spPr>
          <a:xfrm>
            <a:off x="8300473" y="396656"/>
            <a:ext cx="493615" cy="493615"/>
          </a:xfrm>
          <a:prstGeom prst="ellipse">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200">
                <a:solidFill>
                  <a:schemeClr val="bg1"/>
                </a:solidFill>
                <a:latin typeface="Calibri" panose="020F0502020204030204" pitchFamily="34" charset="0"/>
                <a:ea typeface="맑은 고딕" panose="020B0503020000020004" pitchFamily="50" charset="-127"/>
                <a:cs typeface="Calibri" panose="020F0502020204030204" pitchFamily="34" charset="0"/>
              </a:rPr>
              <a:t>2</a:t>
            </a:r>
            <a:endParaRPr kumimoji="1" lang="ko-Kore-KR" altLang="en-US" sz="1200">
              <a:latin typeface="Calibri" panose="020F0502020204030204" pitchFamily="34" charset="0"/>
              <a:cs typeface="Calibri" panose="020F0502020204030204" pitchFamily="34" charset="0"/>
            </a:endParaRPr>
          </a:p>
        </p:txBody>
      </p:sp>
      <p:sp>
        <p:nvSpPr>
          <p:cNvPr id="7" name="직사각형 6">
            <a:extLst>
              <a:ext uri="{FF2B5EF4-FFF2-40B4-BE49-F238E27FC236}">
                <a16:creationId xmlns:a16="http://schemas.microsoft.com/office/drawing/2014/main" id="{02E5CDC3-E3D2-1BAE-EA36-63F2F2AD3D21}"/>
              </a:ext>
            </a:extLst>
          </p:cNvPr>
          <p:cNvSpPr/>
          <p:nvPr/>
        </p:nvSpPr>
        <p:spPr>
          <a:xfrm>
            <a:off x="8300473" y="942450"/>
            <a:ext cx="3621594" cy="3004220"/>
          </a:xfrm>
          <a:prstGeom prst="rect">
            <a:avLst/>
          </a:prstGeom>
        </p:spPr>
        <p:txBody>
          <a:bodyPr wrap="square" lIns="91440" tIns="45720" rIns="91440" bIns="45720" anchor="t">
            <a:spAutoFit/>
          </a:bodyPr>
          <a:lstStyle/>
          <a:p>
            <a:pPr>
              <a:lnSpc>
                <a:spcPct val="114000"/>
              </a:lnSpc>
              <a:spcBef>
                <a:spcPts val="600"/>
              </a:spcBef>
            </a:pPr>
            <a:r>
              <a:rPr lang="en-US" altLang="ko-KR" sz="2400">
                <a:ea typeface="맑은 고딕"/>
              </a:rPr>
              <a:t>Determine potential improvements to the </a:t>
            </a:r>
            <a:r>
              <a:rPr lang="en-US" altLang="ko-KR" sz="2400" b="1">
                <a:solidFill>
                  <a:srgbClr val="32669A"/>
                </a:solidFill>
                <a:ea typeface="맑은 고딕"/>
              </a:rPr>
              <a:t>programmatic </a:t>
            </a:r>
            <a:r>
              <a:rPr lang="en-US" altLang="ko-KR" sz="2400">
                <a:ea typeface="맑은 고딕"/>
              </a:rPr>
              <a:t>accessibility of the center, staff by completing the program </a:t>
            </a:r>
            <a:r>
              <a:rPr lang="en-US" altLang="ko-KR" sz="2400" b="1">
                <a:ea typeface="맑은 고딕"/>
              </a:rPr>
              <a:t>Center Accessibility Tool.</a:t>
            </a:r>
            <a:endParaRPr lang="en-US" altLang="ko-KR" sz="2400">
              <a:ea typeface="맑은 고딕"/>
            </a:endParaRPr>
          </a:p>
        </p:txBody>
      </p:sp>
      <p:cxnSp>
        <p:nvCxnSpPr>
          <p:cNvPr id="9" name="직선 연결선[R] 8">
            <a:extLst>
              <a:ext uri="{FF2B5EF4-FFF2-40B4-BE49-F238E27FC236}">
                <a16:creationId xmlns:a16="http://schemas.microsoft.com/office/drawing/2014/main" id="{C663725C-7797-D22B-FACE-3B6E5CF45E8B}"/>
              </a:ext>
            </a:extLst>
          </p:cNvPr>
          <p:cNvCxnSpPr>
            <a:cxnSpLocks/>
          </p:cNvCxnSpPr>
          <p:nvPr/>
        </p:nvCxnSpPr>
        <p:spPr>
          <a:xfrm>
            <a:off x="8794088" y="643463"/>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670458D4-2D43-D77B-CC08-AAC43164815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5700FC-9025-426B-B183-99158C0F8C9F}" type="slidenum">
              <a:rPr lang="en-US" smtClean="0"/>
              <a:pPr/>
              <a:t>32</a:t>
            </a:fld>
            <a:endParaRPr lang="en-US"/>
          </a:p>
        </p:txBody>
      </p:sp>
      <p:sp>
        <p:nvSpPr>
          <p:cNvPr id="10" name="TextBox 9">
            <a:extLst>
              <a:ext uri="{FF2B5EF4-FFF2-40B4-BE49-F238E27FC236}">
                <a16:creationId xmlns:a16="http://schemas.microsoft.com/office/drawing/2014/main" id="{F3FC805C-6FAD-FA91-2C30-6AC39E87CDED}"/>
              </a:ext>
            </a:extLst>
          </p:cNvPr>
          <p:cNvSpPr txBox="1"/>
          <p:nvPr/>
        </p:nvSpPr>
        <p:spPr>
          <a:xfrm>
            <a:off x="8300473" y="3998849"/>
            <a:ext cx="3425953" cy="2592313"/>
          </a:xfrm>
          <a:prstGeom prst="rect">
            <a:avLst/>
          </a:prstGeom>
          <a:noFill/>
        </p:spPr>
        <p:txBody>
          <a:bodyPr wrap="square">
            <a:spAutoFit/>
          </a:bodyPr>
          <a:lstStyle/>
          <a:p>
            <a:pPr>
              <a:lnSpc>
                <a:spcPct val="114000"/>
              </a:lnSpc>
              <a:spcBef>
                <a:spcPts val="600"/>
              </a:spcBef>
            </a:pPr>
            <a:r>
              <a:rPr lang="en-US" altLang="ko-KR" sz="1800" b="1">
                <a:solidFill>
                  <a:srgbClr val="32669A"/>
                </a:solidFill>
                <a:ea typeface="맑은 고딕"/>
              </a:rPr>
              <a:t>Examples:</a:t>
            </a:r>
            <a:r>
              <a:rPr lang="en-US" altLang="ko-KR" sz="1800">
                <a:ea typeface="맑은 고딕"/>
              </a:rPr>
              <a:t> communication options such as audio tapes, large print, etc.; center’s public materials contain a statement that reflects a commitment to providing disability accommodations for all their programs, etc.)</a:t>
            </a:r>
            <a:endParaRPr lang="en-US"/>
          </a:p>
        </p:txBody>
      </p:sp>
      <p:pic>
        <p:nvPicPr>
          <p:cNvPr id="8" name="Picture 7">
            <a:extLst>
              <a:ext uri="{FF2B5EF4-FFF2-40B4-BE49-F238E27FC236}">
                <a16:creationId xmlns:a16="http://schemas.microsoft.com/office/drawing/2014/main" id="{3995EF9C-B7A3-66D6-408D-ECD6D1942240}"/>
              </a:ext>
            </a:extLst>
          </p:cNvPr>
          <p:cNvPicPr>
            <a:picLocks noChangeAspect="1"/>
          </p:cNvPicPr>
          <p:nvPr/>
        </p:nvPicPr>
        <p:blipFill>
          <a:blip r:embed="rId4"/>
          <a:stretch>
            <a:fillRect/>
          </a:stretch>
        </p:blipFill>
        <p:spPr>
          <a:xfrm>
            <a:off x="4361526" y="1660720"/>
            <a:ext cx="3468948" cy="3489752"/>
          </a:xfrm>
          <a:prstGeom prst="rect">
            <a:avLst/>
          </a:prstGeom>
        </p:spPr>
      </p:pic>
      <p:sp>
        <p:nvSpPr>
          <p:cNvPr id="11" name="TextBox 10">
            <a:extLst>
              <a:ext uri="{FF2B5EF4-FFF2-40B4-BE49-F238E27FC236}">
                <a16:creationId xmlns:a16="http://schemas.microsoft.com/office/drawing/2014/main" id="{E7966AFF-AB72-E1C4-6C65-E7463C4B0724}"/>
              </a:ext>
            </a:extLst>
          </p:cNvPr>
          <p:cNvSpPr txBox="1"/>
          <p:nvPr/>
        </p:nvSpPr>
        <p:spPr>
          <a:xfrm>
            <a:off x="4407876" y="5433020"/>
            <a:ext cx="3376247" cy="923330"/>
          </a:xfrm>
          <a:prstGeom prst="rect">
            <a:avLst/>
          </a:prstGeom>
          <a:noFill/>
        </p:spPr>
        <p:txBody>
          <a:bodyPr wrap="square" rtlCol="0">
            <a:spAutoFit/>
          </a:bodyPr>
          <a:lstStyle/>
          <a:p>
            <a:pPr algn="ctr"/>
            <a:r>
              <a:rPr lang="en-US" b="1"/>
              <a:t>Large Print Disability Program Student Handbook Language</a:t>
            </a:r>
          </a:p>
        </p:txBody>
      </p:sp>
      <p:pic>
        <p:nvPicPr>
          <p:cNvPr id="15" name="Picture 14">
            <a:extLst>
              <a:ext uri="{FF2B5EF4-FFF2-40B4-BE49-F238E27FC236}">
                <a16:creationId xmlns:a16="http://schemas.microsoft.com/office/drawing/2014/main" id="{4EDFD90C-5E52-D33F-F022-48645310E2AD}"/>
              </a:ext>
            </a:extLst>
          </p:cNvPr>
          <p:cNvPicPr>
            <a:picLocks noChangeAspect="1"/>
          </p:cNvPicPr>
          <p:nvPr/>
        </p:nvPicPr>
        <p:blipFill>
          <a:blip r:embed="rId5"/>
          <a:stretch>
            <a:fillRect/>
          </a:stretch>
        </p:blipFill>
        <p:spPr>
          <a:xfrm>
            <a:off x="734735" y="1660720"/>
            <a:ext cx="3477200" cy="4823764"/>
          </a:xfrm>
          <a:prstGeom prst="rect">
            <a:avLst/>
          </a:prstGeom>
        </p:spPr>
      </p:pic>
    </p:spTree>
    <p:extLst>
      <p:ext uri="{BB962C8B-B14F-4D97-AF65-F5344CB8AC3E}">
        <p14:creationId xmlns:p14="http://schemas.microsoft.com/office/powerpoint/2010/main" val="2759621395"/>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CAA2C5-352C-D17C-4900-925B5D10A713}"/>
              </a:ext>
            </a:extLst>
          </p:cNvPr>
          <p:cNvPicPr>
            <a:picLocks noChangeAspect="1"/>
          </p:cNvPicPr>
          <p:nvPr/>
        </p:nvPicPr>
        <p:blipFill rotWithShape="1">
          <a:blip r:embed="rId3"/>
          <a:srcRect t="2510"/>
          <a:stretch/>
        </p:blipFill>
        <p:spPr>
          <a:xfrm>
            <a:off x="943668" y="3664486"/>
            <a:ext cx="6876755" cy="2029972"/>
          </a:xfrm>
          <a:prstGeom prst="rect">
            <a:avLst/>
          </a:prstGeom>
          <a:ln>
            <a:noFill/>
          </a:ln>
        </p:spPr>
      </p:pic>
      <p:pic>
        <p:nvPicPr>
          <p:cNvPr id="6" name="Picture 5">
            <a:extLst>
              <a:ext uri="{FF2B5EF4-FFF2-40B4-BE49-F238E27FC236}">
                <a16:creationId xmlns:a16="http://schemas.microsoft.com/office/drawing/2014/main" id="{65167A0A-35FB-571F-D182-CA84C97B9B2E}"/>
              </a:ext>
            </a:extLst>
          </p:cNvPr>
          <p:cNvPicPr>
            <a:picLocks noChangeAspect="1"/>
          </p:cNvPicPr>
          <p:nvPr/>
        </p:nvPicPr>
        <p:blipFill rotWithShape="1">
          <a:blip r:embed="rId4"/>
          <a:srcRect l="734"/>
          <a:stretch/>
        </p:blipFill>
        <p:spPr>
          <a:xfrm>
            <a:off x="1004502" y="1399028"/>
            <a:ext cx="6755088" cy="2029972"/>
          </a:xfrm>
          <a:prstGeom prst="rect">
            <a:avLst/>
          </a:prstGeom>
          <a:ln>
            <a:solidFill>
              <a:schemeClr val="tx1"/>
            </a:solidFill>
          </a:ln>
        </p:spPr>
      </p:pic>
      <p:sp>
        <p:nvSpPr>
          <p:cNvPr id="7" name="Title 6">
            <a:extLst>
              <a:ext uri="{FF2B5EF4-FFF2-40B4-BE49-F238E27FC236}">
                <a16:creationId xmlns:a16="http://schemas.microsoft.com/office/drawing/2014/main" id="{A208ABAC-B864-9940-EB87-0408CE1B71A2}"/>
              </a:ext>
            </a:extLst>
          </p:cNvPr>
          <p:cNvSpPr>
            <a:spLocks noGrp="1"/>
          </p:cNvSpPr>
          <p:nvPr>
            <p:ph type="title"/>
          </p:nvPr>
        </p:nvSpPr>
        <p:spPr>
          <a:xfrm>
            <a:off x="838200" y="365125"/>
            <a:ext cx="10515600" cy="1033903"/>
          </a:xfrm>
        </p:spPr>
        <p:txBody>
          <a:bodyPr/>
          <a:lstStyle/>
          <a:p>
            <a:r>
              <a:rPr lang="en-US"/>
              <a:t>Programmatic Accessibility Tool Examples</a:t>
            </a:r>
          </a:p>
        </p:txBody>
      </p:sp>
      <p:grpSp>
        <p:nvGrpSpPr>
          <p:cNvPr id="11" name="Group 10">
            <a:extLst>
              <a:ext uri="{FF2B5EF4-FFF2-40B4-BE49-F238E27FC236}">
                <a16:creationId xmlns:a16="http://schemas.microsoft.com/office/drawing/2014/main" id="{1BE2FF64-46B6-BE83-241B-9BBF9B8B6308}"/>
              </a:ext>
            </a:extLst>
          </p:cNvPr>
          <p:cNvGrpSpPr/>
          <p:nvPr/>
        </p:nvGrpSpPr>
        <p:grpSpPr>
          <a:xfrm>
            <a:off x="8370356" y="1516866"/>
            <a:ext cx="3184745" cy="2704101"/>
            <a:chOff x="8370356" y="1667591"/>
            <a:chExt cx="3184745" cy="2704101"/>
          </a:xfrm>
        </p:grpSpPr>
        <p:pic>
          <p:nvPicPr>
            <p:cNvPr id="9" name="Picture 8">
              <a:extLst>
                <a:ext uri="{FF2B5EF4-FFF2-40B4-BE49-F238E27FC236}">
                  <a16:creationId xmlns:a16="http://schemas.microsoft.com/office/drawing/2014/main" id="{6C7891C9-E34A-B187-63EC-E5B5D421AF9A}"/>
                </a:ext>
              </a:extLst>
            </p:cNvPr>
            <p:cNvPicPr>
              <a:picLocks noChangeAspect="1"/>
            </p:cNvPicPr>
            <p:nvPr/>
          </p:nvPicPr>
          <p:blipFill>
            <a:blip r:embed="rId5"/>
            <a:stretch>
              <a:fillRect/>
            </a:stretch>
          </p:blipFill>
          <p:spPr>
            <a:xfrm>
              <a:off x="8389870" y="1667591"/>
              <a:ext cx="3165231" cy="2704101"/>
            </a:xfrm>
            <a:prstGeom prst="rect">
              <a:avLst/>
            </a:prstGeom>
          </p:spPr>
        </p:pic>
        <p:sp>
          <p:nvSpPr>
            <p:cNvPr id="10" name="Oval 9">
              <a:extLst>
                <a:ext uri="{FF2B5EF4-FFF2-40B4-BE49-F238E27FC236}">
                  <a16:creationId xmlns:a16="http://schemas.microsoft.com/office/drawing/2014/main" id="{28B11B89-9718-9607-D2F5-170327C49405}"/>
                </a:ext>
              </a:extLst>
            </p:cNvPr>
            <p:cNvSpPr/>
            <p:nvPr/>
          </p:nvSpPr>
          <p:spPr>
            <a:xfrm>
              <a:off x="8370356" y="4079631"/>
              <a:ext cx="171326" cy="2920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67A1A9EE-8228-AC8E-2A90-A9A44FB9AF98}"/>
              </a:ext>
            </a:extLst>
          </p:cNvPr>
          <p:cNvSpPr txBox="1"/>
          <p:nvPr/>
        </p:nvSpPr>
        <p:spPr>
          <a:xfrm>
            <a:off x="8284361" y="4220967"/>
            <a:ext cx="3376247" cy="1477328"/>
          </a:xfrm>
          <a:prstGeom prst="rect">
            <a:avLst/>
          </a:prstGeom>
          <a:noFill/>
        </p:spPr>
        <p:txBody>
          <a:bodyPr wrap="square" lIns="91440" tIns="45720" rIns="91440" bIns="45720" rtlCol="0" anchor="t">
            <a:spAutoFit/>
          </a:bodyPr>
          <a:lstStyle/>
          <a:p>
            <a:pPr algn="ctr"/>
            <a:r>
              <a:rPr lang="en-US" b="1"/>
              <a:t>Vibrating Alarm</a:t>
            </a:r>
          </a:p>
          <a:p>
            <a:pPr algn="ctr"/>
            <a:r>
              <a:rPr lang="en-US"/>
              <a:t>(Has a stronger vibration than a phone/watch and can place under pillow to assist with waking up on time.)</a:t>
            </a:r>
          </a:p>
        </p:txBody>
      </p:sp>
    </p:spTree>
    <p:extLst>
      <p:ext uri="{BB962C8B-B14F-4D97-AF65-F5344CB8AC3E}">
        <p14:creationId xmlns:p14="http://schemas.microsoft.com/office/powerpoint/2010/main" val="603439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9DE00AAA-EA79-6CE0-53D2-7456F9E2C326}"/>
              </a:ext>
            </a:extLst>
          </p:cNvPr>
          <p:cNvSpPr/>
          <p:nvPr/>
        </p:nvSpPr>
        <p:spPr>
          <a:xfrm>
            <a:off x="0" y="-28241"/>
            <a:ext cx="8119431"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6" name="타원 5">
            <a:extLst>
              <a:ext uri="{FF2B5EF4-FFF2-40B4-BE49-F238E27FC236}">
                <a16:creationId xmlns:a16="http://schemas.microsoft.com/office/drawing/2014/main" id="{920E89E5-86BA-FD1C-9830-90049C41302A}"/>
              </a:ext>
            </a:extLst>
          </p:cNvPr>
          <p:cNvSpPr/>
          <p:nvPr/>
        </p:nvSpPr>
        <p:spPr>
          <a:xfrm>
            <a:off x="8300473" y="396656"/>
            <a:ext cx="493615" cy="493615"/>
          </a:xfrm>
          <a:prstGeom prst="ellipse">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200">
                <a:solidFill>
                  <a:schemeClr val="bg1"/>
                </a:solidFill>
                <a:latin typeface="Calibri" panose="020F0502020204030204" pitchFamily="34" charset="0"/>
                <a:ea typeface="맑은 고딕" panose="020B0503020000020004" pitchFamily="50" charset="-127"/>
                <a:cs typeface="Calibri" panose="020F0502020204030204" pitchFamily="34" charset="0"/>
              </a:rPr>
              <a:t>3</a:t>
            </a:r>
            <a:endParaRPr kumimoji="1" lang="ko-Kore-KR" altLang="en-US" sz="1200">
              <a:latin typeface="Calibri" panose="020F0502020204030204" pitchFamily="34" charset="0"/>
              <a:cs typeface="Calibri" panose="020F0502020204030204" pitchFamily="34" charset="0"/>
            </a:endParaRPr>
          </a:p>
        </p:txBody>
      </p:sp>
      <p:sp>
        <p:nvSpPr>
          <p:cNvPr id="7" name="직사각형 6">
            <a:extLst>
              <a:ext uri="{FF2B5EF4-FFF2-40B4-BE49-F238E27FC236}">
                <a16:creationId xmlns:a16="http://schemas.microsoft.com/office/drawing/2014/main" id="{02E5CDC3-E3D2-1BAE-EA36-63F2F2AD3D21}"/>
              </a:ext>
            </a:extLst>
          </p:cNvPr>
          <p:cNvSpPr/>
          <p:nvPr/>
        </p:nvSpPr>
        <p:spPr>
          <a:xfrm>
            <a:off x="8300473" y="942450"/>
            <a:ext cx="3621594" cy="3846246"/>
          </a:xfrm>
          <a:prstGeom prst="rect">
            <a:avLst/>
          </a:prstGeom>
        </p:spPr>
        <p:txBody>
          <a:bodyPr wrap="square" lIns="91440" tIns="45720" rIns="91440" bIns="45720" anchor="t">
            <a:spAutoFit/>
          </a:bodyPr>
          <a:lstStyle/>
          <a:p>
            <a:pPr>
              <a:lnSpc>
                <a:spcPct val="114000"/>
              </a:lnSpc>
              <a:spcBef>
                <a:spcPts val="600"/>
              </a:spcBef>
            </a:pPr>
            <a:r>
              <a:rPr lang="en-US" altLang="ko-KR" sz="2400" dirty="0">
                <a:ea typeface="맑은 고딕"/>
              </a:rPr>
              <a:t>Develop </a:t>
            </a:r>
            <a:r>
              <a:rPr lang="en-US" altLang="ko-KR" sz="2400" b="1" dirty="0">
                <a:solidFill>
                  <a:srgbClr val="32669A"/>
                </a:solidFill>
                <a:ea typeface="맑은 고딕"/>
              </a:rPr>
              <a:t>an accessibility plan</a:t>
            </a:r>
            <a:r>
              <a:rPr lang="en-US" altLang="ko-KR" sz="2400" dirty="0">
                <a:ea typeface="맑은 고딕"/>
              </a:rPr>
              <a:t> with priorities and next steps based on the results of the </a:t>
            </a:r>
            <a:r>
              <a:rPr lang="en-US" altLang="ko-KR" sz="2400" b="1" dirty="0">
                <a:ea typeface="맑은 고딕"/>
              </a:rPr>
              <a:t>ADA Checklist for Readily Achievable Barrier Removal </a:t>
            </a:r>
            <a:r>
              <a:rPr lang="en-US" altLang="ko-KR" sz="2400" b="1" u="sng" dirty="0">
                <a:solidFill>
                  <a:srgbClr val="32669A"/>
                </a:solidFill>
                <a:ea typeface="맑은 고딕"/>
              </a:rPr>
              <a:t>and</a:t>
            </a:r>
            <a:r>
              <a:rPr lang="en-US" altLang="ko-KR" sz="2400" dirty="0">
                <a:ea typeface="맑은 고딕"/>
              </a:rPr>
              <a:t> </a:t>
            </a:r>
            <a:r>
              <a:rPr lang="en-US" altLang="ko-KR" sz="2400" b="1" dirty="0">
                <a:ea typeface="맑은 고딕"/>
              </a:rPr>
              <a:t>Center Accessibility Tool</a:t>
            </a:r>
            <a:r>
              <a:rPr lang="en-US" altLang="ko-KR" sz="2400" dirty="0">
                <a:ea typeface="맑은 고딕"/>
              </a:rPr>
              <a:t>. </a:t>
            </a:r>
          </a:p>
        </p:txBody>
      </p:sp>
      <p:cxnSp>
        <p:nvCxnSpPr>
          <p:cNvPr id="9" name="직선 연결선[R] 8">
            <a:extLst>
              <a:ext uri="{FF2B5EF4-FFF2-40B4-BE49-F238E27FC236}">
                <a16:creationId xmlns:a16="http://schemas.microsoft.com/office/drawing/2014/main" id="{C663725C-7797-D22B-FACE-3B6E5CF45E8B}"/>
              </a:ext>
            </a:extLst>
          </p:cNvPr>
          <p:cNvCxnSpPr>
            <a:cxnSpLocks/>
          </p:cNvCxnSpPr>
          <p:nvPr/>
        </p:nvCxnSpPr>
        <p:spPr>
          <a:xfrm>
            <a:off x="8794088" y="643463"/>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670458D4-2D43-D77B-CC08-AAC43164815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5700FC-9025-426B-B183-99158C0F8C9F}" type="slidenum">
              <a:rPr lang="en-US" smtClean="0"/>
              <a:pPr/>
              <a:t>34</a:t>
            </a:fld>
            <a:endParaRPr lang="en-US"/>
          </a:p>
        </p:txBody>
      </p:sp>
      <p:sp>
        <p:nvSpPr>
          <p:cNvPr id="19" name="직사각형 1">
            <a:extLst>
              <a:ext uri="{FF2B5EF4-FFF2-40B4-BE49-F238E27FC236}">
                <a16:creationId xmlns:a16="http://schemas.microsoft.com/office/drawing/2014/main" id="{A70F50A6-994F-D452-2679-A5280408B9E3}"/>
              </a:ext>
            </a:extLst>
          </p:cNvPr>
          <p:cNvSpPr/>
          <p:nvPr/>
        </p:nvSpPr>
        <p:spPr>
          <a:xfrm>
            <a:off x="605544" y="505637"/>
            <a:ext cx="7448121" cy="671146"/>
          </a:xfrm>
          <a:prstGeom prst="rect">
            <a:avLst/>
          </a:prstGeom>
        </p:spPr>
        <p:txBody>
          <a:bodyPr wrap="square">
            <a:spAutoFit/>
          </a:bodyPr>
          <a:lstStyle/>
          <a:p>
            <a:pPr lvl="0">
              <a:lnSpc>
                <a:spcPct val="114000"/>
              </a:lnSpc>
              <a:spcBef>
                <a:spcPts val="600"/>
              </a:spcBef>
            </a:pPr>
            <a:r>
              <a:rPr lang="en-US" altLang="ko-KR" sz="3600" b="1">
                <a:solidFill>
                  <a:srgbClr val="32669A"/>
                </a:solidFill>
                <a:latin typeface="+mj-lt"/>
                <a:ea typeface="맑은 고딕" panose="020B0503020000020004" pitchFamily="50" charset="-127"/>
              </a:rPr>
              <a:t>Accessibility Plan</a:t>
            </a:r>
          </a:p>
        </p:txBody>
      </p:sp>
      <p:pic>
        <p:nvPicPr>
          <p:cNvPr id="21" name="Picture 20">
            <a:extLst>
              <a:ext uri="{FF2B5EF4-FFF2-40B4-BE49-F238E27FC236}">
                <a16:creationId xmlns:a16="http://schemas.microsoft.com/office/drawing/2014/main" id="{ED9A1966-6A9E-B800-A30B-21CA8164F3AC}"/>
              </a:ext>
            </a:extLst>
          </p:cNvPr>
          <p:cNvPicPr>
            <a:picLocks noChangeAspect="1"/>
          </p:cNvPicPr>
          <p:nvPr/>
        </p:nvPicPr>
        <p:blipFill>
          <a:blip r:embed="rId3"/>
          <a:stretch>
            <a:fillRect/>
          </a:stretch>
        </p:blipFill>
        <p:spPr>
          <a:xfrm>
            <a:off x="4449848" y="1777475"/>
            <a:ext cx="3292304" cy="4578875"/>
          </a:xfrm>
          <a:prstGeom prst="rect">
            <a:avLst/>
          </a:prstGeom>
        </p:spPr>
      </p:pic>
      <p:cxnSp>
        <p:nvCxnSpPr>
          <p:cNvPr id="25" name="Straight Arrow Connector 24">
            <a:extLst>
              <a:ext uri="{FF2B5EF4-FFF2-40B4-BE49-F238E27FC236}">
                <a16:creationId xmlns:a16="http://schemas.microsoft.com/office/drawing/2014/main" id="{B6D51C89-2659-A709-0144-7D538FD68698}"/>
              </a:ext>
            </a:extLst>
          </p:cNvPr>
          <p:cNvCxnSpPr>
            <a:endCxn id="21" idx="1"/>
          </p:cNvCxnSpPr>
          <p:nvPr/>
        </p:nvCxnSpPr>
        <p:spPr>
          <a:xfrm>
            <a:off x="3642246" y="2911642"/>
            <a:ext cx="807602" cy="1155271"/>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F793C7D9-1706-0445-077A-63A9A01A8FF7}"/>
              </a:ext>
            </a:extLst>
          </p:cNvPr>
          <p:cNvPicPr>
            <a:picLocks noChangeAspect="1"/>
          </p:cNvPicPr>
          <p:nvPr/>
        </p:nvPicPr>
        <p:blipFill>
          <a:blip r:embed="rId4"/>
          <a:stretch>
            <a:fillRect/>
          </a:stretch>
        </p:blipFill>
        <p:spPr>
          <a:xfrm>
            <a:off x="671309" y="1854423"/>
            <a:ext cx="2970937" cy="2162968"/>
          </a:xfrm>
          <a:prstGeom prst="rect">
            <a:avLst/>
          </a:prstGeom>
        </p:spPr>
      </p:pic>
      <p:cxnSp>
        <p:nvCxnSpPr>
          <p:cNvPr id="27" name="Straight Arrow Connector 26">
            <a:extLst>
              <a:ext uri="{FF2B5EF4-FFF2-40B4-BE49-F238E27FC236}">
                <a16:creationId xmlns:a16="http://schemas.microsoft.com/office/drawing/2014/main" id="{FC530DEC-13A5-ED17-65C2-D3EE787ECE60}"/>
              </a:ext>
            </a:extLst>
          </p:cNvPr>
          <p:cNvCxnSpPr>
            <a:stCxn id="23" idx="3"/>
            <a:endCxn id="21" idx="1"/>
          </p:cNvCxnSpPr>
          <p:nvPr/>
        </p:nvCxnSpPr>
        <p:spPr>
          <a:xfrm flipV="1">
            <a:off x="3642246" y="4066913"/>
            <a:ext cx="807602" cy="1134306"/>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F73A9018-A0B7-B584-840C-62297CB5A977}"/>
              </a:ext>
            </a:extLst>
          </p:cNvPr>
          <p:cNvPicPr>
            <a:picLocks noChangeAspect="1"/>
          </p:cNvPicPr>
          <p:nvPr/>
        </p:nvPicPr>
        <p:blipFill rotWithShape="1">
          <a:blip r:embed="rId5"/>
          <a:srcRect b="55707"/>
          <a:stretch/>
        </p:blipFill>
        <p:spPr>
          <a:xfrm>
            <a:off x="671309" y="4288465"/>
            <a:ext cx="2970937" cy="1825507"/>
          </a:xfrm>
          <a:prstGeom prst="rect">
            <a:avLst/>
          </a:prstGeom>
        </p:spPr>
      </p:pic>
    </p:spTree>
    <p:extLst>
      <p:ext uri="{BB962C8B-B14F-4D97-AF65-F5344CB8AC3E}">
        <p14:creationId xmlns:p14="http://schemas.microsoft.com/office/powerpoint/2010/main" val="3117922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9DE00AAA-EA79-6CE0-53D2-7456F9E2C326}"/>
              </a:ext>
            </a:extLst>
          </p:cNvPr>
          <p:cNvSpPr/>
          <p:nvPr/>
        </p:nvSpPr>
        <p:spPr>
          <a:xfrm>
            <a:off x="-1" y="14068"/>
            <a:ext cx="8119431"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 name="직사각형 1">
            <a:extLst>
              <a:ext uri="{FF2B5EF4-FFF2-40B4-BE49-F238E27FC236}">
                <a16:creationId xmlns:a16="http://schemas.microsoft.com/office/drawing/2014/main" id="{BC771FF3-CA5A-5C23-05AD-B139D8BCB4DE}"/>
              </a:ext>
            </a:extLst>
          </p:cNvPr>
          <p:cNvSpPr/>
          <p:nvPr/>
        </p:nvSpPr>
        <p:spPr>
          <a:xfrm>
            <a:off x="671310" y="373516"/>
            <a:ext cx="7448121" cy="671146"/>
          </a:xfrm>
          <a:prstGeom prst="rect">
            <a:avLst/>
          </a:prstGeom>
        </p:spPr>
        <p:txBody>
          <a:bodyPr wrap="square">
            <a:spAutoFit/>
          </a:bodyPr>
          <a:lstStyle/>
          <a:p>
            <a:pPr lvl="0">
              <a:lnSpc>
                <a:spcPct val="114000"/>
              </a:lnSpc>
              <a:spcBef>
                <a:spcPts val="600"/>
              </a:spcBef>
            </a:pPr>
            <a:r>
              <a:rPr lang="en-US" altLang="ko-KR" sz="3600" b="1">
                <a:solidFill>
                  <a:srgbClr val="32669A"/>
                </a:solidFill>
                <a:latin typeface="+mj-lt"/>
                <a:ea typeface="맑은 고딕" panose="020B0503020000020004" pitchFamily="50" charset="-127"/>
              </a:rPr>
              <a:t>Accessibility Plan Examples</a:t>
            </a:r>
            <a:endParaRPr lang="en-US" altLang="ko-KR" sz="2800" b="1">
              <a:solidFill>
                <a:srgbClr val="32669A"/>
              </a:solidFill>
              <a:latin typeface="+mj-lt"/>
              <a:ea typeface="맑은 고딕" panose="020B0503020000020004" pitchFamily="50" charset="-127"/>
            </a:endParaRPr>
          </a:p>
        </p:txBody>
      </p:sp>
      <p:sp>
        <p:nvSpPr>
          <p:cNvPr id="6" name="타원 5">
            <a:extLst>
              <a:ext uri="{FF2B5EF4-FFF2-40B4-BE49-F238E27FC236}">
                <a16:creationId xmlns:a16="http://schemas.microsoft.com/office/drawing/2014/main" id="{920E89E5-86BA-FD1C-9830-90049C41302A}"/>
              </a:ext>
            </a:extLst>
          </p:cNvPr>
          <p:cNvSpPr/>
          <p:nvPr/>
        </p:nvSpPr>
        <p:spPr>
          <a:xfrm>
            <a:off x="8300473" y="396656"/>
            <a:ext cx="493615" cy="493615"/>
          </a:xfrm>
          <a:prstGeom prst="ellipse">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200">
                <a:solidFill>
                  <a:schemeClr val="bg1"/>
                </a:solidFill>
                <a:latin typeface="Calibri" panose="020F0502020204030204" pitchFamily="34" charset="0"/>
                <a:ea typeface="맑은 고딕" panose="020B0503020000020004" pitchFamily="50" charset="-127"/>
                <a:cs typeface="Calibri" panose="020F0502020204030204" pitchFamily="34" charset="0"/>
              </a:rPr>
              <a:t>3</a:t>
            </a:r>
            <a:endParaRPr kumimoji="1" lang="ko-Kore-KR" altLang="en-US" sz="1200">
              <a:latin typeface="Calibri" panose="020F0502020204030204" pitchFamily="34" charset="0"/>
              <a:cs typeface="Calibri" panose="020F0502020204030204" pitchFamily="34" charset="0"/>
            </a:endParaRPr>
          </a:p>
        </p:txBody>
      </p:sp>
      <p:sp>
        <p:nvSpPr>
          <p:cNvPr id="7" name="직사각형 6">
            <a:extLst>
              <a:ext uri="{FF2B5EF4-FFF2-40B4-BE49-F238E27FC236}">
                <a16:creationId xmlns:a16="http://schemas.microsoft.com/office/drawing/2014/main" id="{02E5CDC3-E3D2-1BAE-EA36-63F2F2AD3D21}"/>
              </a:ext>
            </a:extLst>
          </p:cNvPr>
          <p:cNvSpPr/>
          <p:nvPr/>
        </p:nvSpPr>
        <p:spPr>
          <a:xfrm>
            <a:off x="8300473" y="942450"/>
            <a:ext cx="3621594" cy="5684185"/>
          </a:xfrm>
          <a:prstGeom prst="rect">
            <a:avLst/>
          </a:prstGeom>
        </p:spPr>
        <p:txBody>
          <a:bodyPr wrap="square" lIns="91440" tIns="45720" rIns="91440" bIns="45720" anchor="t">
            <a:spAutoFit/>
          </a:bodyPr>
          <a:lstStyle/>
          <a:p>
            <a:pPr marL="342900" indent="-342900">
              <a:lnSpc>
                <a:spcPct val="114000"/>
              </a:lnSpc>
              <a:spcBef>
                <a:spcPts val="600"/>
              </a:spcBef>
              <a:buClr>
                <a:srgbClr val="32669A"/>
              </a:buClr>
              <a:buFont typeface="Wingdings" panose="05000000000000000000" pitchFamily="2" charset="2"/>
              <a:buChar char="§"/>
            </a:pPr>
            <a:r>
              <a:rPr lang="en-US" altLang="ko-KR" sz="2400">
                <a:ea typeface="맑은 고딕"/>
              </a:rPr>
              <a:t>The accessibility plan will be reviewed and updated </a:t>
            </a:r>
            <a:r>
              <a:rPr lang="en-US" altLang="ko-KR" sz="2400" b="1" u="sng">
                <a:solidFill>
                  <a:srgbClr val="32669A"/>
                </a:solidFill>
                <a:ea typeface="맑은 고딕"/>
              </a:rPr>
              <a:t>annually</a:t>
            </a:r>
            <a:r>
              <a:rPr lang="en-US" altLang="ko-KR" sz="2400">
                <a:ea typeface="맑은 고딕"/>
              </a:rPr>
              <a:t> by </a:t>
            </a:r>
            <a:r>
              <a:rPr lang="en-US" altLang="ko-KR" sz="2400" b="1">
                <a:ea typeface="맑은 고딕"/>
              </a:rPr>
              <a:t>June 30</a:t>
            </a:r>
            <a:r>
              <a:rPr lang="en-US" altLang="ko-KR" sz="2400">
                <a:ea typeface="맑은 고딕"/>
              </a:rPr>
              <a:t>. </a:t>
            </a:r>
          </a:p>
          <a:p>
            <a:pPr marL="342900" indent="-342900">
              <a:lnSpc>
                <a:spcPct val="114000"/>
              </a:lnSpc>
              <a:spcBef>
                <a:spcPts val="600"/>
              </a:spcBef>
              <a:buClr>
                <a:srgbClr val="32669A"/>
              </a:buClr>
              <a:buFont typeface="Wingdings" panose="05000000000000000000" pitchFamily="2" charset="2"/>
              <a:buChar char="§"/>
            </a:pPr>
            <a:r>
              <a:rPr lang="en-US" altLang="ko-KR" sz="2400">
                <a:ea typeface="맑은 고딕"/>
              </a:rPr>
              <a:t>The </a:t>
            </a:r>
            <a:r>
              <a:rPr lang="en-US" altLang="ko-KR" sz="2400" b="1">
                <a:solidFill>
                  <a:srgbClr val="32669A"/>
                </a:solidFill>
                <a:ea typeface="맑은 고딕"/>
              </a:rPr>
              <a:t>safety and facilities maintenance staff </a:t>
            </a:r>
            <a:r>
              <a:rPr lang="en-US" altLang="ko-KR" sz="2400">
                <a:ea typeface="맑은 고딕"/>
              </a:rPr>
              <a:t>should play a primary role in completing the plan with </a:t>
            </a:r>
            <a:r>
              <a:rPr lang="en-US" altLang="ko-KR" sz="2400" b="1">
                <a:ea typeface="맑은 고딕"/>
              </a:rPr>
              <a:t>support from managers </a:t>
            </a:r>
            <a:r>
              <a:rPr lang="en-US" altLang="ko-KR" sz="2400">
                <a:ea typeface="맑은 고딕"/>
              </a:rPr>
              <a:t>in all areas. </a:t>
            </a:r>
          </a:p>
          <a:p>
            <a:pPr>
              <a:lnSpc>
                <a:spcPct val="114000"/>
              </a:lnSpc>
              <a:spcBef>
                <a:spcPts val="600"/>
              </a:spcBef>
            </a:pPr>
            <a:endParaRPr lang="en-US" altLang="ko-KR" sz="2400">
              <a:ea typeface="맑은 고딕"/>
            </a:endParaRPr>
          </a:p>
        </p:txBody>
      </p:sp>
      <p:cxnSp>
        <p:nvCxnSpPr>
          <p:cNvPr id="9" name="직선 연결선[R] 8">
            <a:extLst>
              <a:ext uri="{FF2B5EF4-FFF2-40B4-BE49-F238E27FC236}">
                <a16:creationId xmlns:a16="http://schemas.microsoft.com/office/drawing/2014/main" id="{C663725C-7797-D22B-FACE-3B6E5CF45E8B}"/>
              </a:ext>
            </a:extLst>
          </p:cNvPr>
          <p:cNvCxnSpPr>
            <a:cxnSpLocks/>
          </p:cNvCxnSpPr>
          <p:nvPr/>
        </p:nvCxnSpPr>
        <p:spPr>
          <a:xfrm>
            <a:off x="8794088" y="643463"/>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670458D4-2D43-D77B-CC08-AAC43164815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5700FC-9025-426B-B183-99158C0F8C9F}" type="slidenum">
              <a:rPr lang="en-US" smtClean="0"/>
              <a:pPr/>
              <a:t>35</a:t>
            </a:fld>
            <a:endParaRPr lang="en-US"/>
          </a:p>
        </p:txBody>
      </p:sp>
      <p:pic>
        <p:nvPicPr>
          <p:cNvPr id="8" name="Picture 7">
            <a:extLst>
              <a:ext uri="{FF2B5EF4-FFF2-40B4-BE49-F238E27FC236}">
                <a16:creationId xmlns:a16="http://schemas.microsoft.com/office/drawing/2014/main" id="{EB12652D-ECBB-543A-EBD9-57D729BBD71B}"/>
              </a:ext>
            </a:extLst>
          </p:cNvPr>
          <p:cNvPicPr>
            <a:picLocks noChangeAspect="1"/>
          </p:cNvPicPr>
          <p:nvPr/>
        </p:nvPicPr>
        <p:blipFill>
          <a:blip r:embed="rId3"/>
          <a:stretch>
            <a:fillRect/>
          </a:stretch>
        </p:blipFill>
        <p:spPr>
          <a:xfrm>
            <a:off x="671310" y="1418178"/>
            <a:ext cx="7003387" cy="2377646"/>
          </a:xfrm>
          <a:prstGeom prst="rect">
            <a:avLst/>
          </a:prstGeom>
        </p:spPr>
      </p:pic>
      <p:sp>
        <p:nvSpPr>
          <p:cNvPr id="10" name="TextBox 9">
            <a:extLst>
              <a:ext uri="{FF2B5EF4-FFF2-40B4-BE49-F238E27FC236}">
                <a16:creationId xmlns:a16="http://schemas.microsoft.com/office/drawing/2014/main" id="{29569021-04B8-63F7-CCF9-F26E48EE7AF4}"/>
              </a:ext>
            </a:extLst>
          </p:cNvPr>
          <p:cNvSpPr txBox="1"/>
          <p:nvPr/>
        </p:nvSpPr>
        <p:spPr>
          <a:xfrm>
            <a:off x="671310" y="4239493"/>
            <a:ext cx="7003387" cy="1200329"/>
          </a:xfrm>
          <a:prstGeom prst="rect">
            <a:avLst/>
          </a:prstGeom>
          <a:noFill/>
        </p:spPr>
        <p:txBody>
          <a:bodyPr wrap="square" rtlCol="0">
            <a:spAutoFit/>
          </a:bodyPr>
          <a:lstStyle/>
          <a:p>
            <a:pPr algn="ctr"/>
            <a:r>
              <a:rPr lang="en-US" sz="2400" dirty="0"/>
              <a:t>What are some actions your center can take to improve overall accessibility for students with disabilities?</a:t>
            </a:r>
          </a:p>
        </p:txBody>
      </p:sp>
    </p:spTree>
    <p:extLst>
      <p:ext uri="{BB962C8B-B14F-4D97-AF65-F5344CB8AC3E}">
        <p14:creationId xmlns:p14="http://schemas.microsoft.com/office/powerpoint/2010/main" val="3616999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6462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5" y="708066"/>
            <a:ext cx="9942286" cy="830997"/>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Disability-Related Staff Training</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36</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1124855" y="1583155"/>
            <a:ext cx="9942286" cy="523220"/>
          </a:xfrm>
          <a:prstGeom prst="rect">
            <a:avLst/>
          </a:prstGeom>
          <a:noFill/>
        </p:spPr>
        <p:txBody>
          <a:bodyPr wrap="square" rtlCol="0">
            <a:spAutoFit/>
          </a:bodyPr>
          <a:lstStyle/>
          <a:p>
            <a:pPr algn="ctr"/>
            <a:r>
              <a:rPr lang="en-US" altLang="ko-KR" sz="2800">
                <a:solidFill>
                  <a:schemeClr val="bg1"/>
                </a:solidFill>
                <a:latin typeface="+mj-lt"/>
                <a:cs typeface="Calibri" panose="020F0502020204030204" pitchFamily="34" charset="0"/>
              </a:rPr>
              <a:t>PRH-5: 5.2, R11; Exhibit 5-4</a:t>
            </a:r>
            <a:endParaRPr lang="ko-KR" altLang="en-US" sz="2800">
              <a:solidFill>
                <a:schemeClr val="bg1"/>
              </a:solidFill>
              <a:latin typeface="+mj-lt"/>
              <a:cs typeface="Calibri" panose="020F0502020204030204" pitchFamily="34" charset="0"/>
            </a:endParaRPr>
          </a:p>
        </p:txBody>
      </p:sp>
      <p:pic>
        <p:nvPicPr>
          <p:cNvPr id="8" name="Picture Placeholder 7" descr="A person teaching a class&#10;&#10;Description automatically generated with low confidence">
            <a:extLst>
              <a:ext uri="{FF2B5EF4-FFF2-40B4-BE49-F238E27FC236}">
                <a16:creationId xmlns:a16="http://schemas.microsoft.com/office/drawing/2014/main" id="{C25A2F70-8A92-ABF0-7C92-B16296675BB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3078163"/>
            <a:ext cx="12192000" cy="3779837"/>
          </a:xfrm>
        </p:spPr>
      </p:pic>
    </p:spTree>
    <p:extLst>
      <p:ext uri="{BB962C8B-B14F-4D97-AF65-F5344CB8AC3E}">
        <p14:creationId xmlns:p14="http://schemas.microsoft.com/office/powerpoint/2010/main" val="1204362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08FDBE-99D5-1D5D-FD3F-5EF91B0FDEC8}"/>
              </a:ext>
            </a:extLst>
          </p:cNvPr>
          <p:cNvSpPr>
            <a:spLocks noGrp="1"/>
          </p:cNvSpPr>
          <p:nvPr>
            <p:ph idx="1"/>
          </p:nvPr>
        </p:nvSpPr>
        <p:spPr>
          <a:xfrm>
            <a:off x="838200" y="2217905"/>
            <a:ext cx="2391383" cy="3822869"/>
          </a:xfrm>
          <a:solidFill>
            <a:srgbClr val="344462"/>
          </a:solidFill>
        </p:spPr>
        <p:txBody>
          <a:bodyPr>
            <a:normAutofit/>
          </a:bodyPr>
          <a:lstStyle/>
          <a:p>
            <a:pPr marL="0" indent="0" algn="ctr">
              <a:buNone/>
            </a:pPr>
            <a:r>
              <a:rPr lang="en-US" sz="2400" dirty="0">
                <a:solidFill>
                  <a:schemeClr val="bg1"/>
                </a:solidFill>
              </a:rPr>
              <a:t>Yearly training for all center staff about the Disability Program or a disability-related topic</a:t>
            </a:r>
          </a:p>
          <a:p>
            <a:endParaRPr lang="en-US" dirty="0"/>
          </a:p>
        </p:txBody>
      </p:sp>
      <p:sp>
        <p:nvSpPr>
          <p:cNvPr id="2" name="Slide Number Placeholder 1">
            <a:extLst>
              <a:ext uri="{FF2B5EF4-FFF2-40B4-BE49-F238E27FC236}">
                <a16:creationId xmlns:a16="http://schemas.microsoft.com/office/drawing/2014/main" id="{83CA46CE-E41B-25ED-7040-FFA0F5F60612}"/>
              </a:ext>
            </a:extLst>
          </p:cNvPr>
          <p:cNvSpPr>
            <a:spLocks noGrp="1"/>
          </p:cNvSpPr>
          <p:nvPr>
            <p:ph type="sldNum" sz="quarter" idx="12"/>
          </p:nvPr>
        </p:nvSpPr>
        <p:spPr/>
        <p:txBody>
          <a:bodyPr/>
          <a:lstStyle/>
          <a:p>
            <a:fld id="{147098E8-6532-489D-B40B-6C68F5367833}" type="slidenum">
              <a:rPr lang="ko-KR" altLang="en-US" smtClean="0"/>
              <a:t>37</a:t>
            </a:fld>
            <a:endParaRPr lang="ko-KR" altLang="en-US"/>
          </a:p>
        </p:txBody>
      </p:sp>
      <p:sp>
        <p:nvSpPr>
          <p:cNvPr id="3" name="Title 2">
            <a:extLst>
              <a:ext uri="{FF2B5EF4-FFF2-40B4-BE49-F238E27FC236}">
                <a16:creationId xmlns:a16="http://schemas.microsoft.com/office/drawing/2014/main" id="{D7A57F12-FE32-EC64-E044-87BF354BD271}"/>
              </a:ext>
            </a:extLst>
          </p:cNvPr>
          <p:cNvSpPr>
            <a:spLocks noGrp="1"/>
          </p:cNvSpPr>
          <p:nvPr>
            <p:ph type="title"/>
          </p:nvPr>
        </p:nvSpPr>
        <p:spPr/>
        <p:txBody>
          <a:bodyPr>
            <a:normAutofit fontScale="90000"/>
          </a:bodyPr>
          <a:lstStyle/>
          <a:p>
            <a:pPr>
              <a:lnSpc>
                <a:spcPct val="108000"/>
              </a:lnSpc>
              <a:spcBef>
                <a:spcPts val="600"/>
              </a:spcBef>
            </a:pPr>
            <a:r>
              <a:rPr lang="en-US" sz="4000"/>
              <a:t>Staff Training Requirements</a:t>
            </a:r>
            <a:br>
              <a:rPr lang="en-US" sz="4000"/>
            </a:br>
            <a:r>
              <a:rPr lang="en-US" sz="3100">
                <a:latin typeface="+mn-lt"/>
              </a:rPr>
              <a:t>Centers will provide disability-related staff training in accordance with PRH Chapter 5, Exhibit 5-4.</a:t>
            </a:r>
          </a:p>
        </p:txBody>
      </p:sp>
      <p:sp>
        <p:nvSpPr>
          <p:cNvPr id="5" name="Content Placeholder 3">
            <a:extLst>
              <a:ext uri="{FF2B5EF4-FFF2-40B4-BE49-F238E27FC236}">
                <a16:creationId xmlns:a16="http://schemas.microsoft.com/office/drawing/2014/main" id="{B92A92D3-26D7-EF99-6635-9F45E7B3ACB6}"/>
              </a:ext>
            </a:extLst>
          </p:cNvPr>
          <p:cNvSpPr txBox="1">
            <a:spLocks/>
          </p:cNvSpPr>
          <p:nvPr/>
        </p:nvSpPr>
        <p:spPr>
          <a:xfrm>
            <a:off x="3234443" y="2217900"/>
            <a:ext cx="2391383" cy="3822869"/>
          </a:xfrm>
          <a:prstGeom prst="rect">
            <a:avLst/>
          </a:prstGeom>
          <a:solidFill>
            <a:srgbClr val="32669A"/>
          </a:solidFill>
        </p:spPr>
        <p:txBody>
          <a:bodyPr vert="horz" lIns="91440" tIns="45720" rIns="91440" bIns="45720" rtlCol="0">
            <a:normAutofit/>
          </a:bodyPr>
          <a:lstStyle>
            <a:lvl1pPr marL="228600" indent="-228600" algn="l" defTabSz="914400" rtl="0" eaLnBrk="0" latinLnBrk="0" hangingPunct="0">
              <a:lnSpc>
                <a:spcPct val="114000"/>
              </a:lnSpc>
              <a:spcBef>
                <a:spcPts val="600"/>
              </a:spcBef>
              <a:buClr>
                <a:srgbClr val="34446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600"/>
              </a:spcBef>
              <a:buClr>
                <a:srgbClr val="34446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600"/>
              </a:spcBef>
              <a:buClr>
                <a:srgbClr val="34446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600"/>
              </a:spcBef>
              <a:buClr>
                <a:srgbClr val="34446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600"/>
              </a:spcBef>
              <a:buClr>
                <a:srgbClr val="34446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2400">
                <a:solidFill>
                  <a:schemeClr val="bg1"/>
                </a:solidFill>
              </a:rPr>
              <a:t>Disability Accommodation training for new staff within the 1st 90 days of employment</a:t>
            </a:r>
          </a:p>
          <a:p>
            <a:endParaRPr lang="en-US"/>
          </a:p>
        </p:txBody>
      </p:sp>
      <p:sp>
        <p:nvSpPr>
          <p:cNvPr id="6" name="Content Placeholder 3">
            <a:extLst>
              <a:ext uri="{FF2B5EF4-FFF2-40B4-BE49-F238E27FC236}">
                <a16:creationId xmlns:a16="http://schemas.microsoft.com/office/drawing/2014/main" id="{44EF8335-38E1-B6BA-FF0D-75A520FB52FF}"/>
              </a:ext>
            </a:extLst>
          </p:cNvPr>
          <p:cNvSpPr txBox="1">
            <a:spLocks/>
          </p:cNvSpPr>
          <p:nvPr/>
        </p:nvSpPr>
        <p:spPr>
          <a:xfrm>
            <a:off x="5625826" y="2217900"/>
            <a:ext cx="2391383" cy="3822869"/>
          </a:xfrm>
          <a:prstGeom prst="rect">
            <a:avLst/>
          </a:prstGeom>
          <a:solidFill>
            <a:srgbClr val="6B9DCF"/>
          </a:solidFill>
        </p:spPr>
        <p:txBody>
          <a:bodyPr vert="horz" lIns="91440" tIns="45720" rIns="91440" bIns="45720" rtlCol="0">
            <a:normAutofit/>
          </a:bodyPr>
          <a:lstStyle>
            <a:lvl1pPr marL="228600" indent="-228600" algn="l" defTabSz="914400" rtl="0" eaLnBrk="0" latinLnBrk="0" hangingPunct="0">
              <a:lnSpc>
                <a:spcPct val="114000"/>
              </a:lnSpc>
              <a:spcBef>
                <a:spcPts val="600"/>
              </a:spcBef>
              <a:buClr>
                <a:srgbClr val="34446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600"/>
              </a:spcBef>
              <a:buClr>
                <a:srgbClr val="34446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600"/>
              </a:spcBef>
              <a:buClr>
                <a:srgbClr val="34446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600"/>
              </a:spcBef>
              <a:buClr>
                <a:srgbClr val="34446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600"/>
              </a:spcBef>
              <a:buClr>
                <a:srgbClr val="34446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2400">
                <a:solidFill>
                  <a:schemeClr val="bg1"/>
                </a:solidFill>
              </a:rPr>
              <a:t>Disability Accommodation training for all staff yearly thereafter. </a:t>
            </a:r>
            <a:endParaRPr lang="en-US" sz="2400"/>
          </a:p>
        </p:txBody>
      </p:sp>
      <p:sp>
        <p:nvSpPr>
          <p:cNvPr id="7" name="Content Placeholder 3">
            <a:extLst>
              <a:ext uri="{FF2B5EF4-FFF2-40B4-BE49-F238E27FC236}">
                <a16:creationId xmlns:a16="http://schemas.microsoft.com/office/drawing/2014/main" id="{7FEAF5FF-7537-8CA2-AE54-ACD8BD24A698}"/>
              </a:ext>
            </a:extLst>
          </p:cNvPr>
          <p:cNvSpPr txBox="1">
            <a:spLocks/>
          </p:cNvSpPr>
          <p:nvPr/>
        </p:nvSpPr>
        <p:spPr>
          <a:xfrm>
            <a:off x="8796235" y="2473121"/>
            <a:ext cx="2761034" cy="3312425"/>
          </a:xfrm>
          <a:prstGeom prst="rect">
            <a:avLst/>
          </a:prstGeom>
          <a:solidFill>
            <a:schemeClr val="tx1">
              <a:lumMod val="50000"/>
              <a:lumOff val="50000"/>
            </a:schemeClr>
          </a:solidFill>
        </p:spPr>
        <p:txBody>
          <a:bodyPr vert="horz" lIns="91440" tIns="45720" rIns="91440" bIns="45720" rtlCol="0">
            <a:normAutofit fontScale="92500" lnSpcReduction="20000"/>
          </a:bodyPr>
          <a:lstStyle>
            <a:lvl1pPr marL="228600" indent="-228600" algn="l" defTabSz="914400" rtl="0" eaLnBrk="0" latinLnBrk="0" hangingPunct="0">
              <a:lnSpc>
                <a:spcPct val="114000"/>
              </a:lnSpc>
              <a:spcBef>
                <a:spcPts val="600"/>
              </a:spcBef>
              <a:buClr>
                <a:srgbClr val="34446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600"/>
              </a:spcBef>
              <a:buClr>
                <a:srgbClr val="34446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600"/>
              </a:spcBef>
              <a:buClr>
                <a:srgbClr val="34446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600"/>
              </a:spcBef>
              <a:buClr>
                <a:srgbClr val="34446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600"/>
              </a:spcBef>
              <a:buClr>
                <a:srgbClr val="34446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2000">
                <a:solidFill>
                  <a:schemeClr val="bg1"/>
                </a:solidFill>
              </a:rPr>
              <a:t>Staff </a:t>
            </a:r>
            <a:r>
              <a:rPr lang="en-US" sz="2000" b="1">
                <a:solidFill>
                  <a:schemeClr val="bg1"/>
                </a:solidFill>
              </a:rPr>
              <a:t>must complete the Supporting Students with Disabilities in the Job Corps Program </a:t>
            </a:r>
            <a:r>
              <a:rPr lang="en-US" sz="2000">
                <a:solidFill>
                  <a:schemeClr val="bg1"/>
                </a:solidFill>
              </a:rPr>
              <a:t>training available in the </a:t>
            </a:r>
            <a:r>
              <a:rPr lang="en-US" sz="2000" b="1" u="sng">
                <a:solidFill>
                  <a:schemeClr val="bg1"/>
                </a:solidFill>
              </a:rPr>
              <a:t>Learning Management System </a:t>
            </a:r>
            <a:r>
              <a:rPr lang="en-US" sz="2000">
                <a:solidFill>
                  <a:schemeClr val="bg1"/>
                </a:solidFill>
              </a:rPr>
              <a:t>(LMS), located in CITRIX for requirements #2 and #3.</a:t>
            </a:r>
          </a:p>
        </p:txBody>
      </p:sp>
      <p:cxnSp>
        <p:nvCxnSpPr>
          <p:cNvPr id="9" name="Straight Arrow Connector 8">
            <a:extLst>
              <a:ext uri="{FF2B5EF4-FFF2-40B4-BE49-F238E27FC236}">
                <a16:creationId xmlns:a16="http://schemas.microsoft.com/office/drawing/2014/main" id="{5A1395CE-A615-4EA5-ECF8-93CE913F7F4D}"/>
              </a:ext>
            </a:extLst>
          </p:cNvPr>
          <p:cNvCxnSpPr>
            <a:cxnSpLocks/>
            <a:stCxn id="6" idx="3"/>
            <a:endCxn id="7" idx="1"/>
          </p:cNvCxnSpPr>
          <p:nvPr/>
        </p:nvCxnSpPr>
        <p:spPr>
          <a:xfrm flipV="1">
            <a:off x="8017209" y="4129334"/>
            <a:ext cx="779026" cy="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Badge 1 with solid fill">
            <a:extLst>
              <a:ext uri="{FF2B5EF4-FFF2-40B4-BE49-F238E27FC236}">
                <a16:creationId xmlns:a16="http://schemas.microsoft.com/office/drawing/2014/main" id="{092D4699-45F6-FE6E-655A-BB94642656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5065" y="5126907"/>
            <a:ext cx="914400" cy="914400"/>
          </a:xfrm>
          <a:prstGeom prst="rect">
            <a:avLst/>
          </a:prstGeom>
        </p:spPr>
      </p:pic>
      <p:pic>
        <p:nvPicPr>
          <p:cNvPr id="15" name="Graphic 14" descr="Badge with solid fill">
            <a:extLst>
              <a:ext uri="{FF2B5EF4-FFF2-40B4-BE49-F238E27FC236}">
                <a16:creationId xmlns:a16="http://schemas.microsoft.com/office/drawing/2014/main" id="{FBE6DC00-D002-7067-C4BA-B571F3E087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72935" y="5126907"/>
            <a:ext cx="914400" cy="914400"/>
          </a:xfrm>
          <a:prstGeom prst="rect">
            <a:avLst/>
          </a:prstGeom>
        </p:spPr>
      </p:pic>
      <p:pic>
        <p:nvPicPr>
          <p:cNvPr id="17" name="Graphic 16" descr="Badge 3 with solid fill">
            <a:extLst>
              <a:ext uri="{FF2B5EF4-FFF2-40B4-BE49-F238E27FC236}">
                <a16:creationId xmlns:a16="http://schemas.microsoft.com/office/drawing/2014/main" id="{8CD55704-4D96-0A70-12EE-6C40183518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04852" y="5111778"/>
            <a:ext cx="914400" cy="914400"/>
          </a:xfrm>
          <a:prstGeom prst="rect">
            <a:avLst/>
          </a:prstGeom>
        </p:spPr>
      </p:pic>
    </p:spTree>
    <p:extLst>
      <p:ext uri="{BB962C8B-B14F-4D97-AF65-F5344CB8AC3E}">
        <p14:creationId xmlns:p14="http://schemas.microsoft.com/office/powerpoint/2010/main" val="1099724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056145B-0D81-7D0C-3460-A2FA83E1458E}"/>
              </a:ext>
            </a:extLst>
          </p:cNvPr>
          <p:cNvSpPr>
            <a:spLocks noGrp="1"/>
          </p:cNvSpPr>
          <p:nvPr>
            <p:ph type="title"/>
          </p:nvPr>
        </p:nvSpPr>
        <p:spPr/>
        <p:txBody>
          <a:bodyPr>
            <a:normAutofit/>
          </a:bodyPr>
          <a:lstStyle/>
          <a:p>
            <a:r>
              <a:rPr lang="en-US" dirty="0"/>
              <a:t>Learning Management System</a:t>
            </a:r>
            <a:br>
              <a:rPr lang="en-US" dirty="0"/>
            </a:br>
            <a:r>
              <a:rPr lang="en-US" sz="2200" dirty="0">
                <a:solidFill>
                  <a:schemeClr val="tx1"/>
                </a:solidFill>
              </a:rPr>
              <a:t>Supporting Students with Disabilities in the Job Corps Program</a:t>
            </a:r>
          </a:p>
        </p:txBody>
      </p:sp>
      <p:sp>
        <p:nvSpPr>
          <p:cNvPr id="4" name="Slide Number Placeholder 3">
            <a:extLst>
              <a:ext uri="{FF2B5EF4-FFF2-40B4-BE49-F238E27FC236}">
                <a16:creationId xmlns:a16="http://schemas.microsoft.com/office/drawing/2014/main" id="{B8B9FCBA-4EC3-DF87-E679-D3C0D6BA48E7}"/>
              </a:ext>
            </a:extLst>
          </p:cNvPr>
          <p:cNvSpPr>
            <a:spLocks noGrp="1"/>
          </p:cNvSpPr>
          <p:nvPr>
            <p:ph type="sldNum" sz="quarter" idx="12"/>
          </p:nvPr>
        </p:nvSpPr>
        <p:spPr/>
        <p:txBody>
          <a:bodyPr/>
          <a:lstStyle/>
          <a:p>
            <a:fld id="{76569586-4176-472B-BD2E-5ECB0777912A}" type="slidenum">
              <a:rPr lang="en-US" smtClean="0"/>
              <a:t>38</a:t>
            </a:fld>
            <a:endParaRPr lang="en-US"/>
          </a:p>
        </p:txBody>
      </p:sp>
      <p:pic>
        <p:nvPicPr>
          <p:cNvPr id="3" name="Picture 2">
            <a:extLst>
              <a:ext uri="{FF2B5EF4-FFF2-40B4-BE49-F238E27FC236}">
                <a16:creationId xmlns:a16="http://schemas.microsoft.com/office/drawing/2014/main" id="{FFF10317-19DD-D07D-16F8-CE6248399570}"/>
              </a:ext>
            </a:extLst>
          </p:cNvPr>
          <p:cNvPicPr>
            <a:picLocks noChangeAspect="1"/>
          </p:cNvPicPr>
          <p:nvPr/>
        </p:nvPicPr>
        <p:blipFill>
          <a:blip r:embed="rId3"/>
          <a:stretch>
            <a:fillRect/>
          </a:stretch>
        </p:blipFill>
        <p:spPr>
          <a:xfrm>
            <a:off x="8016222" y="1778603"/>
            <a:ext cx="3284825" cy="4453138"/>
          </a:xfrm>
          <a:prstGeom prst="rect">
            <a:avLst/>
          </a:prstGeom>
          <a:ln>
            <a:solidFill>
              <a:schemeClr val="tx1"/>
            </a:solidFill>
          </a:ln>
        </p:spPr>
      </p:pic>
      <p:pic>
        <p:nvPicPr>
          <p:cNvPr id="11" name="Picture 10">
            <a:extLst>
              <a:ext uri="{FF2B5EF4-FFF2-40B4-BE49-F238E27FC236}">
                <a16:creationId xmlns:a16="http://schemas.microsoft.com/office/drawing/2014/main" id="{44486636-3DFB-B12D-368B-4795492D19DD}"/>
              </a:ext>
            </a:extLst>
          </p:cNvPr>
          <p:cNvPicPr>
            <a:picLocks noChangeAspect="1"/>
          </p:cNvPicPr>
          <p:nvPr/>
        </p:nvPicPr>
        <p:blipFill>
          <a:blip r:embed="rId4"/>
          <a:stretch>
            <a:fillRect/>
          </a:stretch>
        </p:blipFill>
        <p:spPr>
          <a:xfrm>
            <a:off x="1026554" y="2393096"/>
            <a:ext cx="6561105" cy="2899874"/>
          </a:xfrm>
          <a:prstGeom prst="rect">
            <a:avLst/>
          </a:prstGeom>
          <a:ln>
            <a:solidFill>
              <a:schemeClr val="tx1"/>
            </a:solidFill>
          </a:ln>
        </p:spPr>
      </p:pic>
    </p:spTree>
    <p:extLst>
      <p:ext uri="{BB962C8B-B14F-4D97-AF65-F5344CB8AC3E}">
        <p14:creationId xmlns:p14="http://schemas.microsoft.com/office/powerpoint/2010/main" val="3112397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9FE68-FDFE-460E-FB08-8D97FE945AA9}"/>
              </a:ext>
            </a:extLst>
          </p:cNvPr>
          <p:cNvSpPr>
            <a:spLocks noGrp="1"/>
          </p:cNvSpPr>
          <p:nvPr>
            <p:ph type="title"/>
          </p:nvPr>
        </p:nvSpPr>
        <p:spPr/>
        <p:txBody>
          <a:bodyPr>
            <a:normAutofit/>
          </a:bodyPr>
          <a:lstStyle/>
          <a:p>
            <a:pPr>
              <a:lnSpc>
                <a:spcPct val="109000"/>
              </a:lnSpc>
              <a:spcBef>
                <a:spcPts val="600"/>
              </a:spcBef>
            </a:pPr>
            <a:r>
              <a:rPr lang="en-US" dirty="0"/>
              <a:t>What Types of Training Qualify? </a:t>
            </a:r>
            <a:br>
              <a:rPr lang="en-US" dirty="0"/>
            </a:br>
            <a:r>
              <a:rPr lang="en-US" sz="2000" dirty="0">
                <a:solidFill>
                  <a:schemeClr val="tx1"/>
                </a:solidFill>
              </a:rPr>
              <a:t>Item #1 on Slide 38 - Disability Program or a disability-related topic</a:t>
            </a:r>
          </a:p>
        </p:txBody>
      </p:sp>
      <p:sp>
        <p:nvSpPr>
          <p:cNvPr id="3" name="Content Placeholder 2">
            <a:extLst>
              <a:ext uri="{FF2B5EF4-FFF2-40B4-BE49-F238E27FC236}">
                <a16:creationId xmlns:a16="http://schemas.microsoft.com/office/drawing/2014/main" id="{3FB51286-73F9-BD70-2088-2B804237F059}"/>
              </a:ext>
            </a:extLst>
          </p:cNvPr>
          <p:cNvSpPr>
            <a:spLocks noGrp="1"/>
          </p:cNvSpPr>
          <p:nvPr>
            <p:ph idx="1"/>
          </p:nvPr>
        </p:nvSpPr>
        <p:spPr>
          <a:xfrm>
            <a:off x="838200" y="1825624"/>
            <a:ext cx="6359769" cy="4581037"/>
          </a:xfrm>
        </p:spPr>
        <p:txBody>
          <a:bodyPr>
            <a:normAutofit fontScale="85000" lnSpcReduction="20000"/>
          </a:bodyPr>
          <a:lstStyle/>
          <a:p>
            <a:pPr>
              <a:lnSpc>
                <a:spcPct val="129000"/>
              </a:lnSpc>
            </a:pPr>
            <a:r>
              <a:rPr lang="en-US" dirty="0"/>
              <a:t>Annual training (for item #1 on slide 38) can be any type of training:</a:t>
            </a:r>
          </a:p>
          <a:p>
            <a:pPr lvl="1">
              <a:lnSpc>
                <a:spcPct val="129000"/>
              </a:lnSpc>
            </a:pPr>
            <a:r>
              <a:rPr lang="en-US" dirty="0"/>
              <a:t>Webinars</a:t>
            </a:r>
          </a:p>
          <a:p>
            <a:pPr lvl="1">
              <a:lnSpc>
                <a:spcPct val="129000"/>
              </a:lnSpc>
            </a:pPr>
            <a:r>
              <a:rPr lang="en-US" dirty="0"/>
              <a:t>Other online presentations by reputable sources</a:t>
            </a:r>
          </a:p>
          <a:p>
            <a:pPr lvl="1">
              <a:lnSpc>
                <a:spcPct val="129000"/>
              </a:lnSpc>
            </a:pPr>
            <a:r>
              <a:rPr lang="en-US" dirty="0"/>
              <a:t>Disability conferences</a:t>
            </a:r>
          </a:p>
          <a:p>
            <a:pPr lvl="1">
              <a:lnSpc>
                <a:spcPct val="129000"/>
              </a:lnSpc>
            </a:pPr>
            <a:r>
              <a:rPr lang="en-US" dirty="0"/>
              <a:t>An additional disability topic in LMS</a:t>
            </a:r>
          </a:p>
          <a:p>
            <a:pPr lvl="1">
              <a:lnSpc>
                <a:spcPct val="129000"/>
              </a:lnSpc>
            </a:pPr>
            <a:r>
              <a:rPr lang="en-US" dirty="0"/>
              <a:t>Small group training by the DC or by an outside presenter</a:t>
            </a:r>
          </a:p>
          <a:p>
            <a:pPr>
              <a:lnSpc>
                <a:spcPct val="129000"/>
              </a:lnSpc>
            </a:pPr>
            <a:r>
              <a:rPr lang="en-US" dirty="0"/>
              <a:t>The training does not have to be an in-person training or done as a single all staff training by a DC.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544941CF-1D95-CA3B-EEE5-D15EA0B00055}"/>
              </a:ext>
            </a:extLst>
          </p:cNvPr>
          <p:cNvSpPr>
            <a:spLocks noGrp="1"/>
          </p:cNvSpPr>
          <p:nvPr>
            <p:ph type="sldNum" sz="quarter" idx="12"/>
          </p:nvPr>
        </p:nvSpPr>
        <p:spPr/>
        <p:txBody>
          <a:bodyPr/>
          <a:lstStyle/>
          <a:p>
            <a:fld id="{76569586-4176-472B-BD2E-5ECB0777912A}" type="slidenum">
              <a:rPr lang="en-US" smtClean="0"/>
              <a:t>39</a:t>
            </a:fld>
            <a:endParaRPr lang="en-US"/>
          </a:p>
        </p:txBody>
      </p:sp>
      <p:pic>
        <p:nvPicPr>
          <p:cNvPr id="8" name="Picture 7" descr="A group of light bulbs with words&#10;&#10;Description automatically generated">
            <a:extLst>
              <a:ext uri="{FF2B5EF4-FFF2-40B4-BE49-F238E27FC236}">
                <a16:creationId xmlns:a16="http://schemas.microsoft.com/office/drawing/2014/main" id="{1DB80FC4-E4BC-A32D-D684-30A1DB0CBE2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01890" y="2450978"/>
            <a:ext cx="4890110" cy="1956044"/>
          </a:xfrm>
          <a:prstGeom prst="rect">
            <a:avLst/>
          </a:prstGeom>
        </p:spPr>
      </p:pic>
    </p:spTree>
    <p:extLst>
      <p:ext uri="{BB962C8B-B14F-4D97-AF65-F5344CB8AC3E}">
        <p14:creationId xmlns:p14="http://schemas.microsoft.com/office/powerpoint/2010/main" val="313004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8216C64-77BD-4A51-9FF4-32A0E38AA3A0}"/>
              </a:ext>
            </a:extLst>
          </p:cNvPr>
          <p:cNvSpPr/>
          <p:nvPr/>
        </p:nvSpPr>
        <p:spPr>
          <a:xfrm>
            <a:off x="1242948" y="3516883"/>
            <a:ext cx="3010520" cy="2759986"/>
          </a:xfrm>
          <a:prstGeom prst="rect">
            <a:avLst/>
          </a:prstGeom>
        </p:spPr>
        <p:txBody>
          <a:bodyPr wrap="square">
            <a:spAutoFit/>
          </a:bodyPr>
          <a:lstStyle/>
          <a:p>
            <a:pPr>
              <a:lnSpc>
                <a:spcPct val="109000"/>
              </a:lnSpc>
              <a:spcBef>
                <a:spcPts val="600"/>
              </a:spcBef>
            </a:pPr>
            <a:r>
              <a:rPr lang="en-US" sz="2000">
                <a:latin typeface="Calibri" panose="020F0502020204030204" pitchFamily="34" charset="0"/>
                <a:ea typeface="Open Sans" panose="020B0606030504020204" pitchFamily="34" charset="0"/>
                <a:cs typeface="Calibri" panose="020F0502020204030204" pitchFamily="34" charset="0"/>
              </a:rPr>
              <a:t>The Health and Wellness Director (HWD) (or a health staff designee) and Academic Manager (or an academic staff designee) will function as Disability Coordinators (DC) to oversee the program.</a:t>
            </a:r>
            <a:endParaRPr lang="en-GB" sz="2000">
              <a:latin typeface="Calibri" panose="020F0502020204030204" pitchFamily="34" charset="0"/>
              <a:ea typeface="Open Sans" panose="020B0606030504020204" pitchFamily="34" charset="0"/>
              <a:cs typeface="Calibri" panose="020F0502020204030204" pitchFamily="34" charset="0"/>
            </a:endParaRPr>
          </a:p>
        </p:txBody>
      </p:sp>
      <p:sp>
        <p:nvSpPr>
          <p:cNvPr id="46" name="Oval 45">
            <a:extLst>
              <a:ext uri="{FF2B5EF4-FFF2-40B4-BE49-F238E27FC236}">
                <a16:creationId xmlns:a16="http://schemas.microsoft.com/office/drawing/2014/main" id="{28F07CF8-CBC8-442F-A3B3-5993DBD9807C}"/>
              </a:ext>
            </a:extLst>
          </p:cNvPr>
          <p:cNvSpPr/>
          <p:nvPr/>
        </p:nvSpPr>
        <p:spPr>
          <a:xfrm>
            <a:off x="1821515" y="1372516"/>
            <a:ext cx="1853387" cy="185338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59E90E1-1F8C-44A0-99E2-A7A53FD6E49A}"/>
              </a:ext>
            </a:extLst>
          </p:cNvPr>
          <p:cNvSpPr/>
          <p:nvPr/>
        </p:nvSpPr>
        <p:spPr>
          <a:xfrm>
            <a:off x="5165296" y="1372516"/>
            <a:ext cx="1853387" cy="185338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51EE9842-314D-4BB0-AAAD-A50B4B66D688}"/>
              </a:ext>
            </a:extLst>
          </p:cNvPr>
          <p:cNvSpPr/>
          <p:nvPr/>
        </p:nvSpPr>
        <p:spPr>
          <a:xfrm>
            <a:off x="8631116" y="1372516"/>
            <a:ext cx="1853387" cy="185338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5E941CC7-FC8C-45AA-A80F-54327C5CC0B3}"/>
              </a:ext>
            </a:extLst>
          </p:cNvPr>
          <p:cNvCxnSpPr/>
          <p:nvPr/>
        </p:nvCxnSpPr>
        <p:spPr>
          <a:xfrm>
            <a:off x="4376177" y="1721444"/>
            <a:ext cx="0" cy="4228049"/>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E2954E5-7F4E-4F33-B183-A827F8FBF4B2}"/>
              </a:ext>
            </a:extLst>
          </p:cNvPr>
          <p:cNvCxnSpPr/>
          <p:nvPr/>
        </p:nvCxnSpPr>
        <p:spPr>
          <a:xfrm>
            <a:off x="7824900" y="1721444"/>
            <a:ext cx="0" cy="4228049"/>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C2962D-5364-47E8-E95C-7D97BBFB49F6}"/>
              </a:ext>
            </a:extLst>
          </p:cNvPr>
          <p:cNvSpPr txBox="1"/>
          <p:nvPr/>
        </p:nvSpPr>
        <p:spPr>
          <a:xfrm>
            <a:off x="3695360" y="597924"/>
            <a:ext cx="4801314" cy="646331"/>
          </a:xfrm>
          <a:prstGeom prst="rect">
            <a:avLst/>
          </a:prstGeom>
          <a:noFill/>
        </p:spPr>
        <p:txBody>
          <a:bodyPr wrap="none" rtlCol="0">
            <a:spAutoFit/>
          </a:bodyPr>
          <a:lstStyle/>
          <a:p>
            <a:pPr algn="ctr"/>
            <a:r>
              <a:rPr lang="en-US" sz="3600">
                <a:solidFill>
                  <a:srgbClr val="32669A"/>
                </a:solidFill>
                <a:latin typeface="+mj-lt"/>
              </a:rPr>
              <a:t>Disability Coordinators</a:t>
            </a:r>
          </a:p>
        </p:txBody>
      </p:sp>
      <p:sp>
        <p:nvSpPr>
          <p:cNvPr id="7" name="Rectangle 6">
            <a:extLst>
              <a:ext uri="{FF2B5EF4-FFF2-40B4-BE49-F238E27FC236}">
                <a16:creationId xmlns:a16="http://schemas.microsoft.com/office/drawing/2014/main" id="{8F8A5910-1D6D-3DBC-34B3-F8DA16D36C98}"/>
              </a:ext>
            </a:extLst>
          </p:cNvPr>
          <p:cNvSpPr/>
          <p:nvPr/>
        </p:nvSpPr>
        <p:spPr>
          <a:xfrm>
            <a:off x="5059685" y="3516883"/>
            <a:ext cx="2480428" cy="747128"/>
          </a:xfrm>
          <a:prstGeom prst="rect">
            <a:avLst/>
          </a:prstGeom>
        </p:spPr>
        <p:txBody>
          <a:bodyPr wrap="square">
            <a:spAutoFit/>
          </a:bodyPr>
          <a:lstStyle/>
          <a:p>
            <a:pPr>
              <a:lnSpc>
                <a:spcPct val="109000"/>
              </a:lnSpc>
              <a:spcBef>
                <a:spcPts val="600"/>
              </a:spcBef>
            </a:pPr>
            <a:r>
              <a:rPr lang="en-GB" sz="2000">
                <a:latin typeface="Calibri" panose="020F0502020204030204" pitchFamily="34" charset="0"/>
                <a:ea typeface="Open Sans" panose="020B0606030504020204" pitchFamily="34" charset="0"/>
                <a:cs typeface="Calibri" panose="020F0502020204030204" pitchFamily="34" charset="0"/>
              </a:rPr>
              <a:t>Additional DCs may be appointed.</a:t>
            </a:r>
          </a:p>
        </p:txBody>
      </p:sp>
      <p:sp>
        <p:nvSpPr>
          <p:cNvPr id="8" name="Rectangle 7">
            <a:extLst>
              <a:ext uri="{FF2B5EF4-FFF2-40B4-BE49-F238E27FC236}">
                <a16:creationId xmlns:a16="http://schemas.microsoft.com/office/drawing/2014/main" id="{78010034-1B5F-8E42-1E87-8C0B43C09642}"/>
              </a:ext>
            </a:extLst>
          </p:cNvPr>
          <p:cNvSpPr/>
          <p:nvPr/>
        </p:nvSpPr>
        <p:spPr>
          <a:xfrm>
            <a:off x="8468625" y="3516883"/>
            <a:ext cx="2480428" cy="2759986"/>
          </a:xfrm>
          <a:prstGeom prst="rect">
            <a:avLst/>
          </a:prstGeom>
        </p:spPr>
        <p:txBody>
          <a:bodyPr wrap="square">
            <a:spAutoFit/>
          </a:bodyPr>
          <a:lstStyle/>
          <a:p>
            <a:pPr>
              <a:lnSpc>
                <a:spcPct val="109000"/>
              </a:lnSpc>
              <a:spcBef>
                <a:spcPts val="600"/>
              </a:spcBef>
            </a:pPr>
            <a:r>
              <a:rPr lang="en-US" sz="2000">
                <a:latin typeface="Calibri" panose="020F0502020204030204" pitchFamily="34" charset="0"/>
                <a:ea typeface="Open Sans" panose="020B0606030504020204" pitchFamily="34" charset="0"/>
                <a:cs typeface="Calibri" panose="020F0502020204030204" pitchFamily="34" charset="0"/>
              </a:rPr>
              <a:t>Centers may choose to hire a full or part time DC to oversee the program rather than or in addition to appointing an academic and health DC.</a:t>
            </a:r>
            <a:endParaRPr lang="en-GB" sz="2000">
              <a:latin typeface="Calibri" panose="020F0502020204030204" pitchFamily="34" charset="0"/>
              <a:ea typeface="Open Sans" panose="020B0606030504020204" pitchFamily="34" charset="0"/>
              <a:cs typeface="Calibri" panose="020F0502020204030204" pitchFamily="34" charset="0"/>
            </a:endParaRPr>
          </a:p>
        </p:txBody>
      </p:sp>
      <p:pic>
        <p:nvPicPr>
          <p:cNvPr id="30" name="Picture Placeholder 29" descr="A picture containing clothing, person, standing, posing&#10;&#10;Description automatically generated">
            <a:extLst>
              <a:ext uri="{FF2B5EF4-FFF2-40B4-BE49-F238E27FC236}">
                <a16:creationId xmlns:a16="http://schemas.microsoft.com/office/drawing/2014/main" id="{856C17A7-A47D-4A0C-E314-3FF19D8B9563}"/>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8750383" y="1492836"/>
            <a:ext cx="1614854" cy="1614850"/>
          </a:xfrm>
        </p:spPr>
      </p:pic>
      <p:sp>
        <p:nvSpPr>
          <p:cNvPr id="2" name="Slide Number Placeholder 5">
            <a:extLst>
              <a:ext uri="{FF2B5EF4-FFF2-40B4-BE49-F238E27FC236}">
                <a16:creationId xmlns:a16="http://schemas.microsoft.com/office/drawing/2014/main" id="{DEFA426C-B0A2-5C99-2424-CE8515EC67EF}"/>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a:t>
            </a:fld>
            <a:endParaRPr lang="en-US" sz="1200">
              <a:latin typeface="Arial" panose="020B0604020202020204" pitchFamily="34" charset="0"/>
              <a:cs typeface="Arial" panose="020B0604020202020204" pitchFamily="34" charset="0"/>
            </a:endParaRPr>
          </a:p>
        </p:txBody>
      </p:sp>
      <p:pic>
        <p:nvPicPr>
          <p:cNvPr id="11" name="Picture Placeholder 10" descr="A person working on the computer&#10;&#10;Description automatically generated with medium confidence">
            <a:extLst>
              <a:ext uri="{FF2B5EF4-FFF2-40B4-BE49-F238E27FC236}">
                <a16:creationId xmlns:a16="http://schemas.microsoft.com/office/drawing/2014/main" id="{5DA82CDB-0E02-48CB-0486-9AAF23AF2EF4}"/>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val="0"/>
              </a:ext>
            </a:extLst>
          </a:blip>
          <a:srcRect/>
          <a:stretch>
            <a:fillRect/>
          </a:stretch>
        </p:blipFill>
        <p:spPr>
          <a:xfrm>
            <a:off x="1955107" y="1491783"/>
            <a:ext cx="1614854" cy="1614850"/>
          </a:xfrm>
        </p:spPr>
      </p:pic>
      <p:pic>
        <p:nvPicPr>
          <p:cNvPr id="15" name="Picture Placeholder 14" descr="A picture containing person, computer, computer, indoor&#10;&#10;Description automatically generated">
            <a:extLst>
              <a:ext uri="{FF2B5EF4-FFF2-40B4-BE49-F238E27FC236}">
                <a16:creationId xmlns:a16="http://schemas.microsoft.com/office/drawing/2014/main" id="{876002FE-5320-3814-5D5C-9B4022959358}"/>
              </a:ext>
            </a:extLst>
          </p:cNvPr>
          <p:cNvPicPr>
            <a:picLocks noGrp="1" noChangeAspect="1"/>
          </p:cNvPicPr>
          <p:nvPr>
            <p:ph type="pic" sz="quarter" idx="14"/>
          </p:nvPr>
        </p:nvPicPr>
        <p:blipFill>
          <a:blip r:embed="rId5" cstate="screen">
            <a:extLst>
              <a:ext uri="{28A0092B-C50C-407E-A947-70E740481C1C}">
                <a14:useLocalDpi xmlns:a14="http://schemas.microsoft.com/office/drawing/2010/main" val="0"/>
              </a:ext>
            </a:extLst>
          </a:blip>
          <a:srcRect/>
          <a:stretch>
            <a:fillRect/>
          </a:stretch>
        </p:blipFill>
        <p:spPr>
          <a:xfrm>
            <a:off x="5284290" y="1491783"/>
            <a:ext cx="1614854" cy="1614850"/>
          </a:xfrm>
        </p:spPr>
      </p:pic>
    </p:spTree>
    <p:extLst>
      <p:ext uri="{BB962C8B-B14F-4D97-AF65-F5344CB8AC3E}">
        <p14:creationId xmlns:p14="http://schemas.microsoft.com/office/powerpoint/2010/main" val="108402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up)">
                                      <p:cBhvr>
                                        <p:cTn id="1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7D06-84C6-C026-7484-757E584C4444}"/>
              </a:ext>
            </a:extLst>
          </p:cNvPr>
          <p:cNvSpPr>
            <a:spLocks noGrp="1"/>
          </p:cNvSpPr>
          <p:nvPr>
            <p:ph type="title"/>
          </p:nvPr>
        </p:nvSpPr>
        <p:spPr/>
        <p:txBody>
          <a:bodyPr/>
          <a:lstStyle/>
          <a:p>
            <a:r>
              <a:rPr lang="en-US" dirty="0"/>
              <a:t>Documenting Staff Training</a:t>
            </a:r>
          </a:p>
        </p:txBody>
      </p:sp>
      <p:sp>
        <p:nvSpPr>
          <p:cNvPr id="3" name="Content Placeholder 2">
            <a:extLst>
              <a:ext uri="{FF2B5EF4-FFF2-40B4-BE49-F238E27FC236}">
                <a16:creationId xmlns:a16="http://schemas.microsoft.com/office/drawing/2014/main" id="{397C7A66-F581-A699-6013-DD3FDD22E312}"/>
              </a:ext>
            </a:extLst>
          </p:cNvPr>
          <p:cNvSpPr>
            <a:spLocks noGrp="1"/>
          </p:cNvSpPr>
          <p:nvPr>
            <p:ph idx="1"/>
          </p:nvPr>
        </p:nvSpPr>
        <p:spPr/>
        <p:txBody>
          <a:bodyPr>
            <a:normAutofit fontScale="92500"/>
          </a:bodyPr>
          <a:lstStyle/>
          <a:p>
            <a:pPr>
              <a:lnSpc>
                <a:spcPct val="119000"/>
              </a:lnSpc>
            </a:pPr>
            <a:r>
              <a:rPr lang="en-US" dirty="0"/>
              <a:t>Staff training documentation should be compiled and available to review during DPCAs (Disability Program Center Assessments).</a:t>
            </a:r>
          </a:p>
          <a:p>
            <a:pPr lvl="1">
              <a:lnSpc>
                <a:spcPct val="119000"/>
              </a:lnSpc>
            </a:pPr>
            <a:r>
              <a:rPr lang="en-US" dirty="0"/>
              <a:t>Who is tracking and monitoring the completion of the three training requirements for the Disability Program? </a:t>
            </a:r>
          </a:p>
          <a:p>
            <a:pPr lvl="1">
              <a:lnSpc>
                <a:spcPct val="119000"/>
              </a:lnSpc>
            </a:pPr>
            <a:r>
              <a:rPr lang="en-US" dirty="0"/>
              <a:t>Would the documentation identify the date of hire and the date the training was completed to determine if completed within 90 days of hire?</a:t>
            </a:r>
          </a:p>
          <a:p>
            <a:pPr lvl="1">
              <a:lnSpc>
                <a:spcPct val="119000"/>
              </a:lnSpc>
            </a:pPr>
            <a:r>
              <a:rPr lang="en-US" dirty="0"/>
              <a:t>Is training being tracked for all current staff and compiled in such a way that it could be provided to your DPCA reviewer (i.e., not individual documents in each personnel file)?</a:t>
            </a:r>
          </a:p>
          <a:p>
            <a:endParaRPr lang="en-US" dirty="0"/>
          </a:p>
        </p:txBody>
      </p:sp>
      <p:sp>
        <p:nvSpPr>
          <p:cNvPr id="4" name="Slide Number Placeholder 3">
            <a:extLst>
              <a:ext uri="{FF2B5EF4-FFF2-40B4-BE49-F238E27FC236}">
                <a16:creationId xmlns:a16="http://schemas.microsoft.com/office/drawing/2014/main" id="{93239A67-9EA0-90F8-09A6-4EC2A1E13121}"/>
              </a:ext>
            </a:extLst>
          </p:cNvPr>
          <p:cNvSpPr>
            <a:spLocks noGrp="1"/>
          </p:cNvSpPr>
          <p:nvPr>
            <p:ph type="sldNum" sz="quarter" idx="12"/>
          </p:nvPr>
        </p:nvSpPr>
        <p:spPr/>
        <p:txBody>
          <a:bodyPr/>
          <a:lstStyle/>
          <a:p>
            <a:fld id="{76569586-4176-472B-BD2E-5ECB0777912A}" type="slidenum">
              <a:rPr lang="en-US" smtClean="0"/>
              <a:t>40</a:t>
            </a:fld>
            <a:endParaRPr lang="en-US"/>
          </a:p>
        </p:txBody>
      </p:sp>
    </p:spTree>
    <p:extLst>
      <p:ext uri="{BB962C8B-B14F-4D97-AF65-F5344CB8AC3E}">
        <p14:creationId xmlns:p14="http://schemas.microsoft.com/office/powerpoint/2010/main" val="1421000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6462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7" y="841086"/>
            <a:ext cx="9942286" cy="830997"/>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Career Transition Readiness</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41</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682171" y="1824483"/>
            <a:ext cx="10671629" cy="954107"/>
          </a:xfrm>
          <a:prstGeom prst="rect">
            <a:avLst/>
          </a:prstGeom>
          <a:noFill/>
        </p:spPr>
        <p:txBody>
          <a:bodyPr wrap="square" rtlCol="0">
            <a:spAutoFit/>
          </a:bodyPr>
          <a:lstStyle/>
          <a:p>
            <a:pPr algn="ctr"/>
            <a:r>
              <a:rPr lang="en-US" altLang="ko-KR" sz="2800" dirty="0">
                <a:solidFill>
                  <a:schemeClr val="bg1"/>
                </a:solidFill>
                <a:latin typeface="+mj-lt"/>
                <a:cs typeface="Calibri" panose="020F0502020204030204" pitchFamily="34" charset="0"/>
              </a:rPr>
              <a:t>Worker’s Rights and Responsibilities and </a:t>
            </a:r>
          </a:p>
          <a:p>
            <a:pPr algn="ctr"/>
            <a:r>
              <a:rPr lang="en-US" altLang="ko-KR" sz="2800" dirty="0">
                <a:solidFill>
                  <a:schemeClr val="bg1"/>
                </a:solidFill>
                <a:latin typeface="+mj-lt"/>
                <a:cs typeface="Calibri" panose="020F0502020204030204" pitchFamily="34" charset="0"/>
              </a:rPr>
              <a:t>Workplace Accommodations</a:t>
            </a:r>
          </a:p>
        </p:txBody>
      </p:sp>
      <p:sp>
        <p:nvSpPr>
          <p:cNvPr id="3" name="Slide Number Placeholder 5">
            <a:extLst>
              <a:ext uri="{FF2B5EF4-FFF2-40B4-BE49-F238E27FC236}">
                <a16:creationId xmlns:a16="http://schemas.microsoft.com/office/drawing/2014/main" id="{FD121F80-DE71-45CB-4475-1AA231E65BE1}"/>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41</a:t>
            </a:fld>
            <a:endParaRPr lang="en-US" sz="1200">
              <a:solidFill>
                <a:schemeClr val="bg1"/>
              </a:solidFill>
              <a:latin typeface="Arial" panose="020B0604020202020204" pitchFamily="34" charset="0"/>
              <a:cs typeface="Arial" panose="020B0604020202020204" pitchFamily="34" charset="0"/>
            </a:endParaRPr>
          </a:p>
        </p:txBody>
      </p:sp>
      <p:pic>
        <p:nvPicPr>
          <p:cNvPr id="7" name="Picture Placeholder 6" descr="A group of people in a library&#10;&#10;Description automatically generated">
            <a:extLst>
              <a:ext uri="{FF2B5EF4-FFF2-40B4-BE49-F238E27FC236}">
                <a16:creationId xmlns:a16="http://schemas.microsoft.com/office/drawing/2014/main" id="{458D5F90-3A85-4E09-2A68-5C8C51BF40A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3078163"/>
            <a:ext cx="12192000" cy="3779837"/>
          </a:xfrm>
        </p:spPr>
      </p:pic>
    </p:spTree>
    <p:extLst>
      <p:ext uri="{BB962C8B-B14F-4D97-AF65-F5344CB8AC3E}">
        <p14:creationId xmlns:p14="http://schemas.microsoft.com/office/powerpoint/2010/main" val="2829753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10">
            <a:extLst>
              <a:ext uri="{FF2B5EF4-FFF2-40B4-BE49-F238E27FC236}">
                <a16:creationId xmlns:a16="http://schemas.microsoft.com/office/drawing/2014/main" id="{DA1487DD-F07A-4F13-9255-BEF127868C08}"/>
              </a:ext>
            </a:extLst>
          </p:cNvPr>
          <p:cNvSpPr txBox="1">
            <a:spLocks/>
          </p:cNvSpPr>
          <p:nvPr/>
        </p:nvSpPr>
        <p:spPr>
          <a:xfrm>
            <a:off x="745065" y="692910"/>
            <a:ext cx="6978499" cy="532546"/>
          </a:xfrm>
          <a:prstGeom prst="rect">
            <a:avLst/>
          </a:prstGeom>
        </p:spPr>
        <p:txBody>
          <a:bodyPr anchor="ctr">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algn="l">
              <a:lnSpc>
                <a:spcPct val="100000"/>
              </a:lnSpc>
            </a:pPr>
            <a:r>
              <a:rPr lang="en-US" sz="3600">
                <a:solidFill>
                  <a:srgbClr val="32669A"/>
                </a:solidFill>
                <a:latin typeface="+mj-lt"/>
              </a:rPr>
              <a:t>Career Transition Readiness</a:t>
            </a:r>
          </a:p>
        </p:txBody>
      </p:sp>
      <p:grpSp>
        <p:nvGrpSpPr>
          <p:cNvPr id="16" name="Group 15">
            <a:extLst>
              <a:ext uri="{FF2B5EF4-FFF2-40B4-BE49-F238E27FC236}">
                <a16:creationId xmlns:a16="http://schemas.microsoft.com/office/drawing/2014/main" id="{20F3FBB7-4DF1-462C-8C8F-5464EC77CD84}"/>
              </a:ext>
            </a:extLst>
          </p:cNvPr>
          <p:cNvGrpSpPr/>
          <p:nvPr/>
        </p:nvGrpSpPr>
        <p:grpSpPr>
          <a:xfrm>
            <a:off x="787224" y="3170349"/>
            <a:ext cx="6936339" cy="2976664"/>
            <a:chOff x="783317" y="3341519"/>
            <a:chExt cx="3326312" cy="2976664"/>
          </a:xfrm>
        </p:grpSpPr>
        <p:sp>
          <p:nvSpPr>
            <p:cNvPr id="17" name="Title 110">
              <a:extLst>
                <a:ext uri="{FF2B5EF4-FFF2-40B4-BE49-F238E27FC236}">
                  <a16:creationId xmlns:a16="http://schemas.microsoft.com/office/drawing/2014/main" id="{197D5EC6-3A43-49FD-9B0C-5F27208CEE20}"/>
                </a:ext>
              </a:extLst>
            </p:cNvPr>
            <p:cNvSpPr txBox="1">
              <a:spLocks/>
            </p:cNvSpPr>
            <p:nvPr/>
          </p:nvSpPr>
          <p:spPr>
            <a:xfrm>
              <a:off x="783317" y="3341519"/>
              <a:ext cx="3326312" cy="441802"/>
            </a:xfrm>
            <a:prstGeom prst="rect">
              <a:avLst/>
            </a:prstGeom>
          </p:spPr>
          <p:txBody>
            <a:bodyPr anchor="ctr">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algn="l">
                <a:lnSpc>
                  <a:spcPct val="100000"/>
                </a:lnSpc>
              </a:pPr>
              <a:r>
                <a:rPr lang="fr-FR" sz="2400">
                  <a:solidFill>
                    <a:srgbClr val="32669A"/>
                  </a:solidFill>
                  <a:latin typeface="+mj-lt"/>
                </a:rPr>
                <a:t>Chapter 3, Section 3.4, R23, (k).</a:t>
              </a:r>
              <a:endParaRPr lang="en-US" sz="2400">
                <a:solidFill>
                  <a:srgbClr val="32669A"/>
                </a:solidFill>
                <a:latin typeface="+mj-lt"/>
              </a:endParaRPr>
            </a:p>
          </p:txBody>
        </p:sp>
        <p:sp>
          <p:nvSpPr>
            <p:cNvPr id="19" name="Title 110">
              <a:extLst>
                <a:ext uri="{FF2B5EF4-FFF2-40B4-BE49-F238E27FC236}">
                  <a16:creationId xmlns:a16="http://schemas.microsoft.com/office/drawing/2014/main" id="{A513EDFE-0A76-4E3B-B3CF-39FEEF40A252}"/>
                </a:ext>
              </a:extLst>
            </p:cNvPr>
            <p:cNvSpPr txBox="1">
              <a:spLocks/>
            </p:cNvSpPr>
            <p:nvPr/>
          </p:nvSpPr>
          <p:spPr>
            <a:xfrm>
              <a:off x="792026" y="3931630"/>
              <a:ext cx="3317603" cy="2386553"/>
            </a:xfrm>
            <a:prstGeom prst="rect">
              <a:avLst/>
            </a:prstGeom>
          </p:spPr>
          <p:txBody>
            <a:bodyPr anchor="t">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algn="l">
                <a:lnSpc>
                  <a:spcPct val="109000"/>
                </a:lnSpc>
                <a:spcBef>
                  <a:spcPts val="600"/>
                </a:spcBef>
              </a:pPr>
              <a:r>
                <a:rPr lang="en-US" sz="2200">
                  <a:solidFill>
                    <a:srgbClr val="000000"/>
                  </a:solidFill>
                  <a:latin typeface="+mn-lt"/>
                  <a:cs typeface="Mongolian Baiti" panose="03000500000000000000" pitchFamily="66" charset="0"/>
                </a:rPr>
                <a:t>At least 45 days prior to projected graduation, centers must assess and counsel students to determine their capabilities and review job search skills and strategies to include </a:t>
              </a:r>
              <a:r>
                <a:rPr lang="en-US" sz="2200">
                  <a:latin typeface="+mn-lt"/>
                  <a:cs typeface="Mongolian Baiti" panose="03000500000000000000" pitchFamily="66" charset="0"/>
                </a:rPr>
                <a:t>assisting students develop an </a:t>
              </a:r>
              <a:r>
                <a:rPr lang="en-US" sz="2200" b="1">
                  <a:latin typeface="+mn-lt"/>
                  <a:cs typeface="Mongolian Baiti" panose="03000500000000000000" pitchFamily="66" charset="0"/>
                </a:rPr>
                <a:t>understanding of worker’s rights and responsibilities (e.g., including disability accommodation in the workplace). </a:t>
              </a:r>
              <a:r>
                <a:rPr lang="en-US" sz="2200">
                  <a:solidFill>
                    <a:srgbClr val="000000"/>
                  </a:solidFill>
                  <a:latin typeface="+mn-lt"/>
                  <a:cs typeface="Mongolian Baiti" panose="03000500000000000000" pitchFamily="66" charset="0"/>
                </a:rPr>
                <a:t> </a:t>
              </a:r>
              <a:endParaRPr lang="en-US" sz="2200">
                <a:solidFill>
                  <a:schemeClr val="tx2">
                    <a:lumMod val="90000"/>
                    <a:lumOff val="10000"/>
                  </a:schemeClr>
                </a:solidFill>
                <a:latin typeface="+mn-lt"/>
                <a:cs typeface="Mongolian Baiti" panose="03000500000000000000" pitchFamily="66" charset="0"/>
              </a:endParaRPr>
            </a:p>
          </p:txBody>
        </p:sp>
      </p:grpSp>
      <p:sp>
        <p:nvSpPr>
          <p:cNvPr id="4" name="TextBox 3">
            <a:extLst>
              <a:ext uri="{FF2B5EF4-FFF2-40B4-BE49-F238E27FC236}">
                <a16:creationId xmlns:a16="http://schemas.microsoft.com/office/drawing/2014/main" id="{840811F0-A555-FEBF-B5B9-3F17F60DF371}"/>
              </a:ext>
            </a:extLst>
          </p:cNvPr>
          <p:cNvSpPr txBox="1"/>
          <p:nvPr/>
        </p:nvSpPr>
        <p:spPr>
          <a:xfrm>
            <a:off x="745065" y="1358252"/>
            <a:ext cx="6978499" cy="1671933"/>
          </a:xfrm>
          <a:prstGeom prst="rect">
            <a:avLst/>
          </a:prstGeom>
          <a:noFill/>
        </p:spPr>
        <p:txBody>
          <a:bodyPr wrap="square" rtlCol="0">
            <a:spAutoFit/>
          </a:bodyPr>
          <a:lstStyle/>
          <a:p>
            <a:pPr>
              <a:lnSpc>
                <a:spcPct val="109000"/>
              </a:lnSpc>
              <a:spcBef>
                <a:spcPts val="600"/>
              </a:spcBef>
            </a:pPr>
            <a:r>
              <a:rPr lang="en-US" sz="2400" b="0" i="0" u="none" strike="noStrike" baseline="0">
                <a:solidFill>
                  <a:srgbClr val="000000"/>
                </a:solidFill>
              </a:rPr>
              <a:t>During Career Transition Readiness all students must receive information about workers’ rights and responsibilities including RA/RM/AAS in the workplace.</a:t>
            </a:r>
          </a:p>
        </p:txBody>
      </p:sp>
      <p:pic>
        <p:nvPicPr>
          <p:cNvPr id="15" name="Picture Placeholder 14" descr="A person holding a piece of paper&#10;&#10;Description automatically generated with medium confidence">
            <a:extLst>
              <a:ext uri="{FF2B5EF4-FFF2-40B4-BE49-F238E27FC236}">
                <a16:creationId xmlns:a16="http://schemas.microsoft.com/office/drawing/2014/main" id="{1C7B38A6-456C-3FA1-2487-56BEA2651CE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Slide Number Placeholder 5">
            <a:extLst>
              <a:ext uri="{FF2B5EF4-FFF2-40B4-BE49-F238E27FC236}">
                <a16:creationId xmlns:a16="http://schemas.microsoft.com/office/drawing/2014/main" id="{D377FF53-4A79-10BC-87C9-EF15AB08B4A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cs typeface="Arial" panose="020B0604020202020204" pitchFamily="34" charset="0"/>
              </a:rPr>
              <a:pPr algn="r"/>
              <a:t>42</a:t>
            </a:fld>
            <a:endParaRPr lang="en-US" sz="1200">
              <a:solidFill>
                <a:schemeClr val="bg1"/>
              </a:solidFill>
              <a:cs typeface="Arial" panose="020B0604020202020204" pitchFamily="34" charset="0"/>
            </a:endParaRPr>
          </a:p>
        </p:txBody>
      </p:sp>
    </p:spTree>
    <p:extLst>
      <p:ext uri="{BB962C8B-B14F-4D97-AF65-F5344CB8AC3E}">
        <p14:creationId xmlns:p14="http://schemas.microsoft.com/office/powerpoint/2010/main" val="1731368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B4D6-B102-C83C-BACE-F4CD0455697F}"/>
              </a:ext>
            </a:extLst>
          </p:cNvPr>
          <p:cNvSpPr>
            <a:spLocks noGrp="1"/>
          </p:cNvSpPr>
          <p:nvPr>
            <p:ph type="title"/>
          </p:nvPr>
        </p:nvSpPr>
        <p:spPr/>
        <p:txBody>
          <a:bodyPr>
            <a:normAutofit fontScale="90000"/>
          </a:bodyPr>
          <a:lstStyle/>
          <a:p>
            <a:pPr algn="ctr">
              <a:lnSpc>
                <a:spcPct val="109000"/>
              </a:lnSpc>
              <a:spcBef>
                <a:spcPts val="600"/>
              </a:spcBef>
            </a:pPr>
            <a:r>
              <a:rPr lang="en-US" sz="4000">
                <a:latin typeface="+mj-lt"/>
              </a:rPr>
              <a:t>Career Transition Readiness Resources</a:t>
            </a:r>
            <a:br>
              <a:rPr lang="en-US"/>
            </a:br>
            <a:r>
              <a:rPr lang="en-US" sz="2000" b="0">
                <a:solidFill>
                  <a:schemeClr val="tx1"/>
                </a:solidFill>
              </a:rPr>
              <a:t>https://supportservices.jobcorps.gov/disability/Pages/Disability-Program-Requirements-Resources.aspx</a:t>
            </a:r>
          </a:p>
        </p:txBody>
      </p:sp>
      <p:sp>
        <p:nvSpPr>
          <p:cNvPr id="3" name="Slide Number Placeholder 2">
            <a:extLst>
              <a:ext uri="{FF2B5EF4-FFF2-40B4-BE49-F238E27FC236}">
                <a16:creationId xmlns:a16="http://schemas.microsoft.com/office/drawing/2014/main" id="{0607CF21-D564-2DC5-D1DE-084854D8DB28}"/>
              </a:ext>
            </a:extLst>
          </p:cNvPr>
          <p:cNvSpPr>
            <a:spLocks noGrp="1"/>
          </p:cNvSpPr>
          <p:nvPr>
            <p:ph type="sldNum" sz="quarter" idx="12"/>
          </p:nvPr>
        </p:nvSpPr>
        <p:spPr/>
        <p:txBody>
          <a:bodyPr/>
          <a:lstStyle/>
          <a:p>
            <a:fld id="{76569586-4176-472B-BD2E-5ECB0777912A}" type="slidenum">
              <a:rPr lang="en-US" smtClean="0"/>
              <a:t>43</a:t>
            </a:fld>
            <a:endParaRPr lang="en-US"/>
          </a:p>
        </p:txBody>
      </p:sp>
      <p:pic>
        <p:nvPicPr>
          <p:cNvPr id="5" name="Picture 4">
            <a:extLst>
              <a:ext uri="{FF2B5EF4-FFF2-40B4-BE49-F238E27FC236}">
                <a16:creationId xmlns:a16="http://schemas.microsoft.com/office/drawing/2014/main" id="{5272DCDE-CAC0-7968-5BE8-CF0A3ADA43B7}"/>
              </a:ext>
            </a:extLst>
          </p:cNvPr>
          <p:cNvPicPr>
            <a:picLocks noChangeAspect="1"/>
          </p:cNvPicPr>
          <p:nvPr/>
        </p:nvPicPr>
        <p:blipFill>
          <a:blip r:embed="rId3"/>
          <a:stretch>
            <a:fillRect/>
          </a:stretch>
        </p:blipFill>
        <p:spPr>
          <a:xfrm>
            <a:off x="838200" y="1854351"/>
            <a:ext cx="10664687" cy="41075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28197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6462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16571" y="1123564"/>
            <a:ext cx="9942286" cy="830997"/>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Kahoot Activity Answers</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44</a:t>
            </a:fld>
            <a:endParaRPr lang="en-US" sz="1200">
              <a:latin typeface="Arial" panose="020B0604020202020204" pitchFamily="34" charset="0"/>
              <a:cs typeface="Arial" panose="020B0604020202020204" pitchFamily="34" charset="0"/>
            </a:endParaRPr>
          </a:p>
        </p:txBody>
      </p:sp>
      <p:pic>
        <p:nvPicPr>
          <p:cNvPr id="9" name="Picture Placeholder 8">
            <a:extLst>
              <a:ext uri="{FF2B5EF4-FFF2-40B4-BE49-F238E27FC236}">
                <a16:creationId xmlns:a16="http://schemas.microsoft.com/office/drawing/2014/main" id="{1100DA76-14A2-20BC-CF0F-30A370BF3697}"/>
              </a:ext>
            </a:extLst>
          </p:cNvPr>
          <p:cNvPicPr>
            <a:picLocks noGrp="1" noChangeAspect="1"/>
          </p:cNvPicPr>
          <p:nvPr>
            <p:ph type="pic" sz="quarter" idx="10"/>
          </p:nvPr>
        </p:nvPicPr>
        <p:blipFill rotWithShape="1">
          <a:blip r:embed="rId3"/>
          <a:srcRect t="11450" b="11450"/>
          <a:stretch/>
        </p:blipFill>
        <p:spPr>
          <a:xfrm>
            <a:off x="0" y="3078163"/>
            <a:ext cx="12192000" cy="3779837"/>
          </a:xfrm>
        </p:spPr>
      </p:pic>
    </p:spTree>
    <p:extLst>
      <p:ext uri="{BB962C8B-B14F-4D97-AF65-F5344CB8AC3E}">
        <p14:creationId xmlns:p14="http://schemas.microsoft.com/office/powerpoint/2010/main" val="3707606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A6C4E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C2429D7-874F-06CD-478C-7AA1670CA2F9}"/>
              </a:ext>
            </a:extLst>
          </p:cNvPr>
          <p:cNvSpPr>
            <a:spLocks noGrp="1"/>
          </p:cNvSpPr>
          <p:nvPr>
            <p:ph type="title"/>
          </p:nvPr>
        </p:nvSpPr>
        <p:spPr>
          <a:xfrm>
            <a:off x="4344714" y="2060816"/>
            <a:ext cx="3502572" cy="292812"/>
          </a:xfrm>
        </p:spPr>
        <p:txBody>
          <a:bodyPr>
            <a:noAutofit/>
          </a:bodyPr>
          <a:lstStyle/>
          <a:p>
            <a:pPr algn="ctr"/>
            <a:r>
              <a:rPr lang="en-US" sz="2000" i="1">
                <a:solidFill>
                  <a:schemeClr val="tx1"/>
                </a:solidFill>
              </a:rPr>
              <a:t>https://kahoot.com</a:t>
            </a:r>
          </a:p>
        </p:txBody>
      </p:sp>
      <p:sp>
        <p:nvSpPr>
          <p:cNvPr id="20" name="TextBox 19">
            <a:extLst>
              <a:ext uri="{FF2B5EF4-FFF2-40B4-BE49-F238E27FC236}">
                <a16:creationId xmlns:a16="http://schemas.microsoft.com/office/drawing/2014/main" id="{2E085D98-0E70-F983-A63E-37001143FC27}"/>
              </a:ext>
            </a:extLst>
          </p:cNvPr>
          <p:cNvSpPr txBox="1"/>
          <p:nvPr/>
        </p:nvSpPr>
        <p:spPr>
          <a:xfrm>
            <a:off x="1251837" y="2778741"/>
            <a:ext cx="9688326" cy="2170081"/>
          </a:xfrm>
          <a:prstGeom prst="rect">
            <a:avLst/>
          </a:prstGeom>
          <a:noFill/>
        </p:spPr>
        <p:txBody>
          <a:bodyPr wrap="square">
            <a:spAutoFit/>
          </a:bodyPr>
          <a:lstStyle/>
          <a:p>
            <a:pPr marL="285750" indent="-285750">
              <a:lnSpc>
                <a:spcPct val="114000"/>
              </a:lnSpc>
              <a:spcBef>
                <a:spcPts val="600"/>
              </a:spcBef>
              <a:buFont typeface="Wingdings" panose="05000000000000000000" pitchFamily="2" charset="2"/>
              <a:buChar char="§"/>
            </a:pPr>
            <a:r>
              <a:rPr lang="en-US" sz="2800"/>
              <a:t>Game-based education app (free)</a:t>
            </a:r>
          </a:p>
          <a:p>
            <a:pPr marL="285750" indent="-285750">
              <a:lnSpc>
                <a:spcPct val="114000"/>
              </a:lnSpc>
              <a:spcBef>
                <a:spcPts val="600"/>
              </a:spcBef>
              <a:buFont typeface="Wingdings" panose="05000000000000000000" pitchFamily="2" charset="2"/>
              <a:buChar char="§"/>
            </a:pPr>
            <a:r>
              <a:rPr lang="en-US" sz="2800"/>
              <a:t>Can be played on smartphones, tablets, laptops, and desktops</a:t>
            </a:r>
          </a:p>
          <a:p>
            <a:pPr marL="285750" indent="-285750">
              <a:lnSpc>
                <a:spcPct val="114000"/>
              </a:lnSpc>
              <a:spcBef>
                <a:spcPts val="600"/>
              </a:spcBef>
              <a:buFont typeface="Wingdings" panose="05000000000000000000" pitchFamily="2" charset="2"/>
              <a:buChar char="§"/>
            </a:pPr>
            <a:r>
              <a:rPr lang="en-US" sz="2800"/>
              <a:t>Create, share and play learning games or trivia quizzes</a:t>
            </a:r>
          </a:p>
        </p:txBody>
      </p:sp>
      <p:sp>
        <p:nvSpPr>
          <p:cNvPr id="22" name="Title 8">
            <a:extLst>
              <a:ext uri="{FF2B5EF4-FFF2-40B4-BE49-F238E27FC236}">
                <a16:creationId xmlns:a16="http://schemas.microsoft.com/office/drawing/2014/main" id="{414481B5-F6C6-74CB-B522-BC827D14C309}"/>
              </a:ext>
            </a:extLst>
          </p:cNvPr>
          <p:cNvSpPr txBox="1">
            <a:spLocks/>
          </p:cNvSpPr>
          <p:nvPr/>
        </p:nvSpPr>
        <p:spPr>
          <a:xfrm>
            <a:off x="4344714" y="5385410"/>
            <a:ext cx="3502572" cy="678505"/>
          </a:xfrm>
          <a:prstGeom prst="rect">
            <a:avLst/>
          </a:prstGeom>
        </p:spPr>
        <p:txBody>
          <a:bodyPr vert="horz" lIns="91440" tIns="45720" rIns="91440" bIns="45720" rtlCol="0" anchor="ctr">
            <a:noAutofit/>
          </a:bodyPr>
          <a:lstStyle>
            <a:lvl1pPr algn="l" defTabSz="914400" rtl="0" eaLnBrk="0" latinLnBrk="0" hangingPunct="0">
              <a:lnSpc>
                <a:spcPct val="90000"/>
              </a:lnSpc>
              <a:spcBef>
                <a:spcPct val="0"/>
              </a:spcBef>
              <a:buNone/>
              <a:defRPr sz="3600" kern="1200">
                <a:solidFill>
                  <a:srgbClr val="32669A"/>
                </a:solidFill>
                <a:latin typeface="Arial" panose="020B0604020202020204" pitchFamily="34" charset="0"/>
                <a:ea typeface="+mj-ea"/>
                <a:cs typeface="Arial" panose="020B0604020202020204" pitchFamily="34" charset="0"/>
              </a:defRPr>
            </a:lvl1pPr>
          </a:lstStyle>
          <a:p>
            <a:pPr algn="ctr"/>
            <a:r>
              <a:rPr lang="en-US" sz="4400" b="1">
                <a:solidFill>
                  <a:schemeClr val="bg1"/>
                </a:solidFill>
              </a:rPr>
              <a:t>READY?</a:t>
            </a:r>
          </a:p>
        </p:txBody>
      </p:sp>
      <p:pic>
        <p:nvPicPr>
          <p:cNvPr id="1026" name="Picture 2" descr="Apps We Love - Kahoot! –">
            <a:extLst>
              <a:ext uri="{FF2B5EF4-FFF2-40B4-BE49-F238E27FC236}">
                <a16:creationId xmlns:a16="http://schemas.microsoft.com/office/drawing/2014/main" id="{CA738C03-82ED-136C-D078-01FF5C820DB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918910" y="204537"/>
            <a:ext cx="2354179" cy="176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89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EF0A-A30C-3D50-9BB6-C83081EDE66E}"/>
              </a:ext>
            </a:extLst>
          </p:cNvPr>
          <p:cNvSpPr>
            <a:spLocks noGrp="1"/>
          </p:cNvSpPr>
          <p:nvPr>
            <p:ph type="title"/>
          </p:nvPr>
        </p:nvSpPr>
        <p:spPr/>
        <p:txBody>
          <a:bodyPr/>
          <a:lstStyle/>
          <a:p>
            <a:r>
              <a:rPr lang="en-US" dirty="0"/>
              <a:t>Kahoot </a:t>
            </a:r>
            <a:r>
              <a:rPr lang="en-US"/>
              <a:t>Quiz</a:t>
            </a:r>
            <a:r>
              <a:rPr lang="en-US" dirty="0"/>
              <a:t> Answers</a:t>
            </a:r>
          </a:p>
        </p:txBody>
      </p:sp>
      <p:sp>
        <p:nvSpPr>
          <p:cNvPr id="3" name="Content Placeholder 2">
            <a:extLst>
              <a:ext uri="{FF2B5EF4-FFF2-40B4-BE49-F238E27FC236}">
                <a16:creationId xmlns:a16="http://schemas.microsoft.com/office/drawing/2014/main" id="{F20217CD-C14F-B932-B575-F5603B32E320}"/>
              </a:ext>
            </a:extLst>
          </p:cNvPr>
          <p:cNvSpPr>
            <a:spLocks noGrp="1"/>
          </p:cNvSpPr>
          <p:nvPr>
            <p:ph idx="1"/>
          </p:nvPr>
        </p:nvSpPr>
        <p:spPr>
          <a:solidFill>
            <a:srgbClr val="A6C4E2"/>
          </a:solidFill>
        </p:spPr>
        <p:txBody>
          <a:bodyPr vert="horz" lIns="91440" tIns="45720" rIns="91440" bIns="45720" rtlCol="0" anchor="t">
            <a:normAutofit fontScale="92500"/>
          </a:bodyPr>
          <a:lstStyle/>
          <a:p>
            <a:pPr marL="457200" indent="-457200">
              <a:lnSpc>
                <a:spcPct val="150000"/>
              </a:lnSpc>
              <a:buClr>
                <a:schemeClr val="tx1"/>
              </a:buClr>
              <a:buFont typeface="+mj-lt"/>
              <a:buAutoNum type="arabicPeriod"/>
            </a:pPr>
            <a:r>
              <a:rPr lang="en-US" sz="2400" dirty="0"/>
              <a:t>The Disability Program Introduction section requires that </a:t>
            </a:r>
            <a:r>
              <a:rPr lang="en-US" sz="2400" b="1" dirty="0">
                <a:solidFill>
                  <a:schemeClr val="accent1"/>
                </a:solidFill>
              </a:rPr>
              <a:t>new students have opportunities to meet the Disability Program DCs</a:t>
            </a:r>
            <a:r>
              <a:rPr lang="en-US" sz="2400" dirty="0"/>
              <a:t>.</a:t>
            </a:r>
          </a:p>
          <a:p>
            <a:pPr marL="457200" indent="-457200">
              <a:lnSpc>
                <a:spcPct val="150000"/>
              </a:lnSpc>
              <a:buClr>
                <a:schemeClr val="tx1"/>
              </a:buClr>
              <a:buFont typeface="+mj-lt"/>
              <a:buAutoNum type="arabicPeriod"/>
            </a:pPr>
            <a:r>
              <a:rPr lang="en-US" sz="2400" dirty="0">
                <a:cs typeface="Arial"/>
              </a:rPr>
              <a:t>The Disability Coordinators </a:t>
            </a:r>
            <a:r>
              <a:rPr lang="en-US" sz="2400" b="1" dirty="0">
                <a:solidFill>
                  <a:schemeClr val="accent1"/>
                </a:solidFill>
                <a:cs typeface="Arial"/>
              </a:rPr>
              <a:t>and other appropriate staff </a:t>
            </a:r>
            <a:r>
              <a:rPr lang="en-US" sz="2400" dirty="0">
                <a:cs typeface="Arial"/>
              </a:rPr>
              <a:t>should be involved in creating and maintaining Disability Program related partnerships.</a:t>
            </a:r>
          </a:p>
          <a:p>
            <a:pPr marL="457200" indent="-457200">
              <a:lnSpc>
                <a:spcPct val="150000"/>
              </a:lnSpc>
              <a:buClr>
                <a:schemeClr val="tx1"/>
              </a:buClr>
              <a:buFont typeface="+mj-lt"/>
              <a:buAutoNum type="arabicPeriod"/>
            </a:pPr>
            <a:r>
              <a:rPr lang="en-US" sz="2400" dirty="0">
                <a:cs typeface="Arial"/>
              </a:rPr>
              <a:t>Disability Program related partnerships must be documented on the </a:t>
            </a:r>
            <a:r>
              <a:rPr lang="en-US" sz="2400" b="1" dirty="0">
                <a:solidFill>
                  <a:schemeClr val="accent1"/>
                </a:solidFill>
                <a:cs typeface="Arial"/>
              </a:rPr>
              <a:t>Partnership Tool</a:t>
            </a:r>
            <a:r>
              <a:rPr lang="en-US" sz="2400" dirty="0">
                <a:cs typeface="Arial"/>
              </a:rPr>
              <a:t>.</a:t>
            </a:r>
          </a:p>
          <a:p>
            <a:pPr marL="457200" indent="-457200">
              <a:lnSpc>
                <a:spcPct val="150000"/>
              </a:lnSpc>
              <a:buClr>
                <a:schemeClr val="tx1"/>
              </a:buClr>
              <a:buFont typeface="+mj-lt"/>
              <a:buAutoNum type="arabicPeriod"/>
            </a:pPr>
            <a:r>
              <a:rPr lang="en-US" sz="2400" dirty="0">
                <a:cs typeface="Arial"/>
              </a:rPr>
              <a:t>A new Partnership Tool does </a:t>
            </a:r>
            <a:r>
              <a:rPr lang="en-US" sz="2400" b="1" dirty="0">
                <a:solidFill>
                  <a:schemeClr val="accent1"/>
                </a:solidFill>
                <a:cs typeface="Arial"/>
              </a:rPr>
              <a:t>not need to be created year to year.</a:t>
            </a:r>
          </a:p>
          <a:p>
            <a:pPr marL="457200" indent="-457200">
              <a:lnSpc>
                <a:spcPct val="150000"/>
              </a:lnSpc>
              <a:buClr>
                <a:schemeClr val="tx1"/>
              </a:buClr>
              <a:buFont typeface="+mj-lt"/>
              <a:buAutoNum type="arabicPeriod"/>
            </a:pPr>
            <a:endParaRPr lang="en-US" sz="2400" dirty="0">
              <a:cs typeface="Arial"/>
            </a:endParaRPr>
          </a:p>
          <a:p>
            <a:pPr marL="457200" indent="-457200">
              <a:lnSpc>
                <a:spcPct val="150000"/>
              </a:lnSpc>
              <a:buFont typeface="+mj-lt"/>
              <a:buAutoNum type="arabicPeriod"/>
            </a:pPr>
            <a:endParaRPr lang="en-US" sz="2400" dirty="0">
              <a:cs typeface="Arial"/>
            </a:endParaRPr>
          </a:p>
        </p:txBody>
      </p:sp>
      <p:sp>
        <p:nvSpPr>
          <p:cNvPr id="4" name="Slide Number Placeholder 3">
            <a:extLst>
              <a:ext uri="{FF2B5EF4-FFF2-40B4-BE49-F238E27FC236}">
                <a16:creationId xmlns:a16="http://schemas.microsoft.com/office/drawing/2014/main" id="{1748AC42-28B8-627C-14EB-D6946F687C27}"/>
              </a:ext>
            </a:extLst>
          </p:cNvPr>
          <p:cNvSpPr>
            <a:spLocks noGrp="1"/>
          </p:cNvSpPr>
          <p:nvPr>
            <p:ph type="sldNum" sz="quarter" idx="12"/>
          </p:nvPr>
        </p:nvSpPr>
        <p:spPr/>
        <p:txBody>
          <a:bodyPr/>
          <a:lstStyle/>
          <a:p>
            <a:fld id="{76569586-4176-472B-BD2E-5ECB0777912A}" type="slidenum">
              <a:rPr lang="en-US" smtClean="0"/>
              <a:t>46</a:t>
            </a:fld>
            <a:endParaRPr lang="en-US"/>
          </a:p>
        </p:txBody>
      </p:sp>
      <p:pic>
        <p:nvPicPr>
          <p:cNvPr id="6" name="Picture 2" descr="Apps We Love - Kahoot! –">
            <a:extLst>
              <a:ext uri="{FF2B5EF4-FFF2-40B4-BE49-F238E27FC236}">
                <a16:creationId xmlns:a16="http://schemas.microsoft.com/office/drawing/2014/main" id="{B726E2B0-3837-5CD1-A6B8-9D274106512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300411" y="195890"/>
            <a:ext cx="2053389" cy="154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767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EF0A-A30C-3D50-9BB6-C83081EDE66E}"/>
              </a:ext>
            </a:extLst>
          </p:cNvPr>
          <p:cNvSpPr>
            <a:spLocks noGrp="1"/>
          </p:cNvSpPr>
          <p:nvPr>
            <p:ph type="title"/>
          </p:nvPr>
        </p:nvSpPr>
        <p:spPr/>
        <p:txBody>
          <a:bodyPr/>
          <a:lstStyle/>
          <a:p>
            <a:r>
              <a:rPr lang="en-US"/>
              <a:t>Kahoot Quiz Answers</a:t>
            </a:r>
          </a:p>
        </p:txBody>
      </p:sp>
      <p:sp>
        <p:nvSpPr>
          <p:cNvPr id="3" name="Content Placeholder 2">
            <a:extLst>
              <a:ext uri="{FF2B5EF4-FFF2-40B4-BE49-F238E27FC236}">
                <a16:creationId xmlns:a16="http://schemas.microsoft.com/office/drawing/2014/main" id="{F20217CD-C14F-B932-B575-F5603B32E320}"/>
              </a:ext>
            </a:extLst>
          </p:cNvPr>
          <p:cNvSpPr>
            <a:spLocks noGrp="1"/>
          </p:cNvSpPr>
          <p:nvPr>
            <p:ph idx="1"/>
          </p:nvPr>
        </p:nvSpPr>
        <p:spPr>
          <a:solidFill>
            <a:srgbClr val="A6C4E2"/>
          </a:solidFill>
        </p:spPr>
        <p:txBody>
          <a:bodyPr vert="horz" lIns="91440" tIns="45720" rIns="91440" bIns="45720" rtlCol="0" anchor="t">
            <a:normAutofit/>
          </a:bodyPr>
          <a:lstStyle/>
          <a:p>
            <a:pPr marL="0" indent="0">
              <a:lnSpc>
                <a:spcPct val="150000"/>
              </a:lnSpc>
              <a:buNone/>
            </a:pPr>
            <a:r>
              <a:rPr lang="en-US" sz="2400" dirty="0"/>
              <a:t>5. </a:t>
            </a:r>
            <a:r>
              <a:rPr lang="en-US" sz="2200" dirty="0"/>
              <a:t>The Accessibility Plan is </a:t>
            </a:r>
            <a:r>
              <a:rPr lang="en-US" sz="2200" b="1" dirty="0">
                <a:solidFill>
                  <a:schemeClr val="accent1"/>
                </a:solidFill>
              </a:rPr>
              <a:t>based on the results of the ADA Checklist and Accessibility Tool</a:t>
            </a:r>
            <a:r>
              <a:rPr lang="en-US" sz="2200" dirty="0"/>
              <a:t>.</a:t>
            </a:r>
          </a:p>
          <a:p>
            <a:pPr marL="0" indent="0">
              <a:lnSpc>
                <a:spcPct val="150000"/>
              </a:lnSpc>
              <a:buNone/>
            </a:pPr>
            <a:r>
              <a:rPr lang="en-US" sz="2200" dirty="0"/>
              <a:t>6. The “Barrier Removal” requirement includes:</a:t>
            </a:r>
          </a:p>
          <a:p>
            <a:pPr lvl="1">
              <a:lnSpc>
                <a:spcPct val="124000"/>
              </a:lnSpc>
              <a:buClr>
                <a:schemeClr val="tx1"/>
              </a:buClr>
            </a:pPr>
            <a:r>
              <a:rPr lang="en-US" sz="2200" b="1" dirty="0">
                <a:solidFill>
                  <a:schemeClr val="accent1"/>
                </a:solidFill>
              </a:rPr>
              <a:t>Completion of the ADA Checklist for Readily Achievable Barrier Removal</a:t>
            </a:r>
          </a:p>
          <a:p>
            <a:pPr lvl="1">
              <a:lnSpc>
                <a:spcPct val="124000"/>
              </a:lnSpc>
              <a:buClr>
                <a:schemeClr val="tx1"/>
              </a:buClr>
            </a:pPr>
            <a:r>
              <a:rPr lang="en-US" sz="2200" b="1" dirty="0">
                <a:solidFill>
                  <a:schemeClr val="accent1"/>
                </a:solidFill>
              </a:rPr>
              <a:t>Completion of the Center Accessibility Tool</a:t>
            </a:r>
          </a:p>
          <a:p>
            <a:pPr lvl="1">
              <a:lnSpc>
                <a:spcPct val="124000"/>
              </a:lnSpc>
              <a:buClr>
                <a:schemeClr val="tx1"/>
              </a:buClr>
            </a:pPr>
            <a:r>
              <a:rPr lang="en-US" sz="2200" b="1" dirty="0">
                <a:solidFill>
                  <a:schemeClr val="accent1"/>
                </a:solidFill>
              </a:rPr>
              <a:t>Completion of a center Accessibility Plan</a:t>
            </a:r>
          </a:p>
          <a:p>
            <a:pPr marL="0" indent="0">
              <a:lnSpc>
                <a:spcPct val="150000"/>
              </a:lnSpc>
              <a:buNone/>
            </a:pPr>
            <a:endParaRPr lang="en-US" sz="2400" dirty="0"/>
          </a:p>
          <a:p>
            <a:pPr marL="457200" indent="-457200">
              <a:lnSpc>
                <a:spcPct val="150000"/>
              </a:lnSpc>
              <a:buFont typeface="+mj-lt"/>
              <a:buAutoNum type="arabicPeriod"/>
            </a:pPr>
            <a:endParaRPr lang="en-US" sz="2400" dirty="0"/>
          </a:p>
          <a:p>
            <a:pPr marL="457200" indent="-457200">
              <a:lnSpc>
                <a:spcPct val="150000"/>
              </a:lnSpc>
              <a:buFont typeface="+mj-lt"/>
              <a:buAutoNum type="arabicPeriod"/>
            </a:pPr>
            <a:endParaRPr lang="en-US" sz="2400" b="1" dirty="0">
              <a:solidFill>
                <a:schemeClr val="accent1"/>
              </a:solidFill>
              <a:cs typeface="Arial"/>
            </a:endParaRPr>
          </a:p>
          <a:p>
            <a:pPr marL="457200" indent="-457200">
              <a:lnSpc>
                <a:spcPct val="150000"/>
              </a:lnSpc>
              <a:buFont typeface="+mj-lt"/>
              <a:buAutoNum type="arabicPeriod"/>
            </a:pPr>
            <a:endParaRPr lang="en-US" sz="2400" dirty="0">
              <a:cs typeface="Arial"/>
            </a:endParaRPr>
          </a:p>
          <a:p>
            <a:pPr marL="457200" indent="-457200">
              <a:lnSpc>
                <a:spcPct val="150000"/>
              </a:lnSpc>
              <a:buFont typeface="+mj-lt"/>
              <a:buAutoNum type="arabicPeriod"/>
            </a:pPr>
            <a:endParaRPr lang="en-US" sz="2400" dirty="0">
              <a:cs typeface="Arial"/>
            </a:endParaRPr>
          </a:p>
        </p:txBody>
      </p:sp>
      <p:sp>
        <p:nvSpPr>
          <p:cNvPr id="4" name="Slide Number Placeholder 3">
            <a:extLst>
              <a:ext uri="{FF2B5EF4-FFF2-40B4-BE49-F238E27FC236}">
                <a16:creationId xmlns:a16="http://schemas.microsoft.com/office/drawing/2014/main" id="{1748AC42-28B8-627C-14EB-D6946F687C27}"/>
              </a:ext>
            </a:extLst>
          </p:cNvPr>
          <p:cNvSpPr>
            <a:spLocks noGrp="1"/>
          </p:cNvSpPr>
          <p:nvPr>
            <p:ph type="sldNum" sz="quarter" idx="12"/>
          </p:nvPr>
        </p:nvSpPr>
        <p:spPr/>
        <p:txBody>
          <a:bodyPr/>
          <a:lstStyle/>
          <a:p>
            <a:fld id="{76569586-4176-472B-BD2E-5ECB0777912A}" type="slidenum">
              <a:rPr lang="en-US" smtClean="0"/>
              <a:t>47</a:t>
            </a:fld>
            <a:endParaRPr lang="en-US"/>
          </a:p>
        </p:txBody>
      </p:sp>
      <p:pic>
        <p:nvPicPr>
          <p:cNvPr id="6" name="Picture 2" descr="Apps We Love - Kahoot! –">
            <a:extLst>
              <a:ext uri="{FF2B5EF4-FFF2-40B4-BE49-F238E27FC236}">
                <a16:creationId xmlns:a16="http://schemas.microsoft.com/office/drawing/2014/main" id="{B726E2B0-3837-5CD1-A6B8-9D274106512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300411" y="195890"/>
            <a:ext cx="2053389" cy="154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16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EF0A-A30C-3D50-9BB6-C83081EDE66E}"/>
              </a:ext>
            </a:extLst>
          </p:cNvPr>
          <p:cNvSpPr>
            <a:spLocks noGrp="1"/>
          </p:cNvSpPr>
          <p:nvPr>
            <p:ph type="title"/>
          </p:nvPr>
        </p:nvSpPr>
        <p:spPr/>
        <p:txBody>
          <a:bodyPr/>
          <a:lstStyle/>
          <a:p>
            <a:r>
              <a:rPr lang="en-US"/>
              <a:t>Kahoot Quiz Answers</a:t>
            </a:r>
          </a:p>
        </p:txBody>
      </p:sp>
      <p:sp>
        <p:nvSpPr>
          <p:cNvPr id="3" name="Content Placeholder 2">
            <a:extLst>
              <a:ext uri="{FF2B5EF4-FFF2-40B4-BE49-F238E27FC236}">
                <a16:creationId xmlns:a16="http://schemas.microsoft.com/office/drawing/2014/main" id="{F20217CD-C14F-B932-B575-F5603B32E320}"/>
              </a:ext>
            </a:extLst>
          </p:cNvPr>
          <p:cNvSpPr>
            <a:spLocks noGrp="1"/>
          </p:cNvSpPr>
          <p:nvPr>
            <p:ph idx="1"/>
          </p:nvPr>
        </p:nvSpPr>
        <p:spPr>
          <a:solidFill>
            <a:srgbClr val="A6C4E2"/>
          </a:solidFill>
        </p:spPr>
        <p:txBody>
          <a:bodyPr vert="horz" lIns="91440" tIns="45720" rIns="91440" bIns="45720" rtlCol="0" anchor="t">
            <a:normAutofit/>
          </a:bodyPr>
          <a:lstStyle/>
          <a:p>
            <a:pPr marL="0" indent="0">
              <a:lnSpc>
                <a:spcPct val="124000"/>
              </a:lnSpc>
              <a:buNone/>
            </a:pPr>
            <a:r>
              <a:rPr lang="en-US" sz="2200"/>
              <a:t>7. Disability-Related Staff Training includes:</a:t>
            </a:r>
          </a:p>
          <a:p>
            <a:pPr lvl="1">
              <a:lnSpc>
                <a:spcPct val="124000"/>
              </a:lnSpc>
            </a:pPr>
            <a:r>
              <a:rPr lang="en-US" sz="2200" b="1">
                <a:solidFill>
                  <a:schemeClr val="accent1"/>
                </a:solidFill>
              </a:rPr>
              <a:t>Training on a disability-related topic – annually – for all staff</a:t>
            </a:r>
          </a:p>
          <a:p>
            <a:pPr lvl="1">
              <a:lnSpc>
                <a:spcPct val="124000"/>
              </a:lnSpc>
            </a:pPr>
            <a:r>
              <a:rPr lang="en-US" sz="2200" b="1">
                <a:solidFill>
                  <a:schemeClr val="accent1"/>
                </a:solidFill>
              </a:rPr>
              <a:t>Completion of the Supporting Students with Disabilities training in LMS – first 90 days of hire and annually thereafter.</a:t>
            </a:r>
          </a:p>
          <a:p>
            <a:pPr marL="0" indent="0">
              <a:lnSpc>
                <a:spcPct val="150000"/>
              </a:lnSpc>
              <a:buNone/>
            </a:pPr>
            <a:r>
              <a:rPr lang="en-US" sz="2200"/>
              <a:t>8.  The required training in LMS is titled </a:t>
            </a:r>
            <a:r>
              <a:rPr lang="en-US" sz="2200" b="1">
                <a:solidFill>
                  <a:schemeClr val="accent1"/>
                </a:solidFill>
              </a:rPr>
              <a:t>Supporting Students with Disabilities in the Job Corps Program.</a:t>
            </a:r>
          </a:p>
          <a:p>
            <a:pPr marL="457200" indent="-457200">
              <a:lnSpc>
                <a:spcPct val="150000"/>
              </a:lnSpc>
              <a:buFont typeface="+mj-lt"/>
              <a:buAutoNum type="arabicPeriod"/>
            </a:pPr>
            <a:endParaRPr lang="en-US" sz="2400"/>
          </a:p>
          <a:p>
            <a:pPr marL="457200" indent="-457200">
              <a:lnSpc>
                <a:spcPct val="150000"/>
              </a:lnSpc>
              <a:buFont typeface="+mj-lt"/>
              <a:buAutoNum type="arabicPeriod"/>
            </a:pPr>
            <a:endParaRPr lang="en-US" sz="2400" b="1">
              <a:solidFill>
                <a:schemeClr val="accent1"/>
              </a:solidFill>
              <a:cs typeface="Arial"/>
            </a:endParaRPr>
          </a:p>
          <a:p>
            <a:pPr marL="457200" indent="-457200">
              <a:lnSpc>
                <a:spcPct val="150000"/>
              </a:lnSpc>
              <a:buFont typeface="+mj-lt"/>
              <a:buAutoNum type="arabicPeriod"/>
            </a:pPr>
            <a:endParaRPr lang="en-US" sz="2400">
              <a:cs typeface="Arial"/>
            </a:endParaRPr>
          </a:p>
          <a:p>
            <a:pPr marL="457200" indent="-457200">
              <a:lnSpc>
                <a:spcPct val="150000"/>
              </a:lnSpc>
              <a:buFont typeface="+mj-lt"/>
              <a:buAutoNum type="arabicPeriod"/>
            </a:pPr>
            <a:endParaRPr lang="en-US" sz="2400">
              <a:cs typeface="Arial"/>
            </a:endParaRPr>
          </a:p>
        </p:txBody>
      </p:sp>
      <p:sp>
        <p:nvSpPr>
          <p:cNvPr id="4" name="Slide Number Placeholder 3">
            <a:extLst>
              <a:ext uri="{FF2B5EF4-FFF2-40B4-BE49-F238E27FC236}">
                <a16:creationId xmlns:a16="http://schemas.microsoft.com/office/drawing/2014/main" id="{1748AC42-28B8-627C-14EB-D6946F687C27}"/>
              </a:ext>
            </a:extLst>
          </p:cNvPr>
          <p:cNvSpPr>
            <a:spLocks noGrp="1"/>
          </p:cNvSpPr>
          <p:nvPr>
            <p:ph type="sldNum" sz="quarter" idx="12"/>
          </p:nvPr>
        </p:nvSpPr>
        <p:spPr/>
        <p:txBody>
          <a:bodyPr/>
          <a:lstStyle/>
          <a:p>
            <a:fld id="{76569586-4176-472B-BD2E-5ECB0777912A}" type="slidenum">
              <a:rPr lang="en-US" smtClean="0"/>
              <a:t>48</a:t>
            </a:fld>
            <a:endParaRPr lang="en-US"/>
          </a:p>
        </p:txBody>
      </p:sp>
      <p:pic>
        <p:nvPicPr>
          <p:cNvPr id="6" name="Picture 2" descr="Apps We Love - Kahoot! –">
            <a:extLst>
              <a:ext uri="{FF2B5EF4-FFF2-40B4-BE49-F238E27FC236}">
                <a16:creationId xmlns:a16="http://schemas.microsoft.com/office/drawing/2014/main" id="{B726E2B0-3837-5CD1-A6B8-9D274106512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300411" y="195890"/>
            <a:ext cx="2053389" cy="154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081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BC92FD-F30F-0FF1-4D40-E3C72B0C30AF}"/>
              </a:ext>
            </a:extLst>
          </p:cNvPr>
          <p:cNvSpPr>
            <a:spLocks noGrp="1"/>
          </p:cNvSpPr>
          <p:nvPr>
            <p:ph type="title"/>
          </p:nvPr>
        </p:nvSpPr>
        <p:spPr/>
        <p:txBody>
          <a:bodyPr>
            <a:normAutofit/>
          </a:bodyPr>
          <a:lstStyle/>
          <a:p>
            <a:pPr algn="ctr"/>
            <a:r>
              <a:rPr lang="en-US" dirty="0"/>
              <a:t>Job Corps Disability Support Services Website</a:t>
            </a:r>
            <a:br>
              <a:rPr lang="en-US" dirty="0"/>
            </a:br>
            <a:r>
              <a:rPr lang="en-US" sz="2700" dirty="0">
                <a:solidFill>
                  <a:srgbClr val="646267"/>
                </a:solidFill>
              </a:rPr>
              <a:t>https://supportservices.jobcorps.gov/disability/Pages/default.aspx</a:t>
            </a:r>
          </a:p>
        </p:txBody>
      </p:sp>
      <p:sp>
        <p:nvSpPr>
          <p:cNvPr id="4" name="Slide Number Placeholder 3">
            <a:extLst>
              <a:ext uri="{FF2B5EF4-FFF2-40B4-BE49-F238E27FC236}">
                <a16:creationId xmlns:a16="http://schemas.microsoft.com/office/drawing/2014/main" id="{A1A75C60-DB9C-885E-B55D-DA01DCA7BB0F}"/>
              </a:ext>
            </a:extLst>
          </p:cNvPr>
          <p:cNvSpPr>
            <a:spLocks noGrp="1"/>
          </p:cNvSpPr>
          <p:nvPr>
            <p:ph type="sldNum" sz="quarter" idx="12"/>
          </p:nvPr>
        </p:nvSpPr>
        <p:spPr/>
        <p:txBody>
          <a:bodyPr/>
          <a:lstStyle/>
          <a:p>
            <a:fld id="{76569586-4176-472B-BD2E-5ECB0777912A}" type="slidenum">
              <a:rPr lang="en-US" smtClean="0"/>
              <a:t>49</a:t>
            </a:fld>
            <a:endParaRPr lang="en-US"/>
          </a:p>
        </p:txBody>
      </p:sp>
      <p:pic>
        <p:nvPicPr>
          <p:cNvPr id="2" name="Picture 1">
            <a:extLst>
              <a:ext uri="{FF2B5EF4-FFF2-40B4-BE49-F238E27FC236}">
                <a16:creationId xmlns:a16="http://schemas.microsoft.com/office/drawing/2014/main" id="{ADC21483-6129-6A3E-197E-D1F189A12E60}"/>
              </a:ext>
            </a:extLst>
          </p:cNvPr>
          <p:cNvPicPr>
            <a:picLocks noChangeAspect="1"/>
          </p:cNvPicPr>
          <p:nvPr/>
        </p:nvPicPr>
        <p:blipFill>
          <a:blip r:embed="rId3"/>
          <a:stretch>
            <a:fillRect/>
          </a:stretch>
        </p:blipFill>
        <p:spPr>
          <a:xfrm>
            <a:off x="190739" y="1690688"/>
            <a:ext cx="11810522" cy="4595752"/>
          </a:xfrm>
          <a:prstGeom prst="rect">
            <a:avLst/>
          </a:prstGeom>
          <a:ln>
            <a:solidFill>
              <a:schemeClr val="tx1"/>
            </a:solidFill>
          </a:ln>
        </p:spPr>
      </p:pic>
    </p:spTree>
    <p:extLst>
      <p:ext uri="{BB962C8B-B14F-4D97-AF65-F5344CB8AC3E}">
        <p14:creationId xmlns:p14="http://schemas.microsoft.com/office/powerpoint/2010/main" val="354860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직사각형 37">
            <a:extLst>
              <a:ext uri="{C183D7F6-B498-43B3-948B-1728B52AA6E4}">
                <adec:decorative xmlns:adec="http://schemas.microsoft.com/office/drawing/2017/decorative" val="1"/>
              </a:ext>
            </a:extLst>
          </p:cNvPr>
          <p:cNvSpPr/>
          <p:nvPr/>
        </p:nvSpPr>
        <p:spPr>
          <a:xfrm>
            <a:off x="813744" y="1455821"/>
            <a:ext cx="4978404" cy="46629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p>
        </p:txBody>
      </p:sp>
      <p:sp>
        <p:nvSpPr>
          <p:cNvPr id="31" name="직사각형 30"/>
          <p:cNvSpPr>
            <a:spLocks noGrp="1"/>
          </p:cNvSpPr>
          <p:nvPr>
            <p:ph type="title" idx="4294967295"/>
          </p:nvPr>
        </p:nvSpPr>
        <p:spPr>
          <a:xfrm>
            <a:off x="958181" y="589310"/>
            <a:ext cx="468952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i="0" u="none" strike="noStrike" kern="1200" cap="none" spc="0" normalizeH="0" baseline="0" noProof="0">
                <a:ln>
                  <a:noFill/>
                </a:ln>
                <a:effectLst/>
                <a:uLnTx/>
                <a:uFillTx/>
                <a:latin typeface="+mj-lt"/>
                <a:ea typeface="+mn-ea"/>
                <a:cs typeface="+mn-cs"/>
              </a:rPr>
              <a:t>Meeting with DCs</a:t>
            </a:r>
            <a:endParaRPr kumimoji="0" lang="en-US" altLang="ko-KR" i="0" u="none" strike="noStrike" kern="1200" cap="none" spc="-136" normalizeH="0" baseline="0" noProof="0">
              <a:ln>
                <a:noFill/>
              </a:ln>
              <a:effectLst/>
              <a:uLnTx/>
              <a:uFillTx/>
              <a:latin typeface="+mj-lt"/>
              <a:ea typeface="Noto Sans" panose="020B0502040504020204" pitchFamily="34" charset="0"/>
              <a:cs typeface="Noto Sans" panose="020B0502040504020204" pitchFamily="34" charset="0"/>
            </a:endParaRPr>
          </a:p>
        </p:txBody>
      </p:sp>
      <p:sp>
        <p:nvSpPr>
          <p:cNvPr id="32" name="직사각형 31">
            <a:extLst>
              <a:ext uri="{FF2B5EF4-FFF2-40B4-BE49-F238E27FC236}">
                <a16:creationId xmlns:a16="http://schemas.microsoft.com/office/drawing/2014/main" id="{5E1C0E1C-DB5F-45D4-9A6C-A63F573C5B72}"/>
              </a:ext>
            </a:extLst>
          </p:cNvPr>
          <p:cNvSpPr/>
          <p:nvPr/>
        </p:nvSpPr>
        <p:spPr>
          <a:xfrm>
            <a:off x="1156066" y="2226459"/>
            <a:ext cx="4005000" cy="2405082"/>
          </a:xfrm>
          <a:prstGeom prst="rect">
            <a:avLst/>
          </a:prstGeom>
        </p:spPr>
        <p:txBody>
          <a:bodyPr wrap="square">
            <a:spAutoFit/>
          </a:bodyPr>
          <a:lstStyle/>
          <a:p>
            <a:pPr algn="ctr" latinLnBrk="0">
              <a:lnSpc>
                <a:spcPct val="109000"/>
              </a:lnSpc>
              <a:spcBef>
                <a:spcPts val="600"/>
              </a:spcBef>
            </a:pPr>
            <a:r>
              <a:rPr lang="en-US" sz="2800"/>
              <a:t>New students must have a variety of opportunities to meet and interact with Disability Coordinators.</a:t>
            </a:r>
          </a:p>
        </p:txBody>
      </p:sp>
      <p:sp>
        <p:nvSpPr>
          <p:cNvPr id="37" name="Slide Number Placeholder 5">
            <a:extLst>
              <a:ext uri="{FF2B5EF4-FFF2-40B4-BE49-F238E27FC236}">
                <a16:creationId xmlns:a16="http://schemas.microsoft.com/office/drawing/2014/main" id="{DE131E32-26A7-44FF-B80E-C0295DB59F7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5</a:t>
            </a:fld>
            <a:endParaRPr lang="en-US"/>
          </a:p>
        </p:txBody>
      </p:sp>
      <p:pic>
        <p:nvPicPr>
          <p:cNvPr id="11" name="Picture Placeholder 10" descr="A picture containing person&#10;&#10;Description automatically generated">
            <a:extLst>
              <a:ext uri="{FF2B5EF4-FFF2-40B4-BE49-F238E27FC236}">
                <a16:creationId xmlns:a16="http://schemas.microsoft.com/office/drawing/2014/main" id="{A162FE69-E0A0-7BFA-4107-5089A186E83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a:xfrm>
            <a:off x="6096000" y="0"/>
            <a:ext cx="6096000" cy="6873875"/>
          </a:xfrm>
        </p:spPr>
      </p:pic>
      <p:sp>
        <p:nvSpPr>
          <p:cNvPr id="2" name="Slide Number Placeholder 5">
            <a:extLst>
              <a:ext uri="{FF2B5EF4-FFF2-40B4-BE49-F238E27FC236}">
                <a16:creationId xmlns:a16="http://schemas.microsoft.com/office/drawing/2014/main" id="{4CF33734-6296-F813-C5F3-6CCCED51A94A}"/>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5</a:t>
            </a:fld>
            <a:endParaRPr lang="en-US" sz="1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73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using a computer&#10;&#10;Description automatically generated with low confidence">
            <a:extLst>
              <a:ext uri="{FF2B5EF4-FFF2-40B4-BE49-F238E27FC236}">
                <a16:creationId xmlns:a16="http://schemas.microsoft.com/office/drawing/2014/main" id="{51B628FA-6578-D1C8-AA06-889D9F95EFE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p:pic>
      <p:sp>
        <p:nvSpPr>
          <p:cNvPr id="7" name="직사각형 6">
            <a:extLst>
              <a:ext uri="{FF2B5EF4-FFF2-40B4-BE49-F238E27FC236}">
                <a16:creationId xmlns:a16="http://schemas.microsoft.com/office/drawing/2014/main" id="{1DF96082-24A6-0D7F-B6DB-D4FB9E6DF7DD}"/>
              </a:ext>
            </a:extLst>
          </p:cNvPr>
          <p:cNvSpPr/>
          <p:nvPr/>
        </p:nvSpPr>
        <p:spPr>
          <a:xfrm>
            <a:off x="0" y="0"/>
            <a:ext cx="12192000" cy="6858000"/>
          </a:xfrm>
          <a:prstGeom prst="rect">
            <a:avLst/>
          </a:prstGeom>
          <a:solidFill>
            <a:srgbClr val="A6C4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2F47BFA2-EE63-518E-40DF-017C835CD09F}"/>
              </a:ext>
            </a:extLst>
          </p:cNvPr>
          <p:cNvSpPr txBox="1"/>
          <p:nvPr/>
        </p:nvSpPr>
        <p:spPr>
          <a:xfrm>
            <a:off x="5240421" y="1069569"/>
            <a:ext cx="6228080" cy="1338828"/>
          </a:xfrm>
          <a:prstGeom prst="rect">
            <a:avLst/>
          </a:prstGeom>
          <a:noFill/>
        </p:spPr>
        <p:txBody>
          <a:bodyPr wrap="square">
            <a:spAutoFit/>
          </a:bodyPr>
          <a:lstStyle/>
          <a:p>
            <a:pPr>
              <a:lnSpc>
                <a:spcPct val="90000"/>
              </a:lnSpc>
            </a:pPr>
            <a:r>
              <a:rPr kumimoji="1" lang="en-US" altLang="ko-Kore-KR" sz="9000">
                <a:solidFill>
                  <a:srgbClr val="32669A"/>
                </a:solidFill>
                <a:latin typeface="+mj-lt"/>
              </a:rPr>
              <a:t>Questions?</a:t>
            </a:r>
            <a:endParaRPr lang="en-US" altLang="ko-KR" sz="9000">
              <a:solidFill>
                <a:srgbClr val="32669A"/>
              </a:solidFill>
              <a:latin typeface="+mj-lt"/>
              <a:ea typeface="Calibri" panose="020F0502020204030204" pitchFamily="34" charset="0"/>
            </a:endParaRPr>
          </a:p>
        </p:txBody>
      </p:sp>
      <p:sp>
        <p:nvSpPr>
          <p:cNvPr id="2" name="Slide Number Placeholder 5">
            <a:extLst>
              <a:ext uri="{FF2B5EF4-FFF2-40B4-BE49-F238E27FC236}">
                <a16:creationId xmlns:a16="http://schemas.microsoft.com/office/drawing/2014/main" id="{EA758FB0-6D52-89F9-CA21-44A0B5BC7D90}"/>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50</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5989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A575B6-D408-1B24-8039-8F8AB7290DE4}"/>
              </a:ext>
            </a:extLst>
          </p:cNvPr>
          <p:cNvSpPr>
            <a:spLocks noGrp="1"/>
          </p:cNvSpPr>
          <p:nvPr>
            <p:ph type="title"/>
          </p:nvPr>
        </p:nvSpPr>
        <p:spPr>
          <a:xfrm>
            <a:off x="4888832" y="636028"/>
            <a:ext cx="7010400" cy="1084488"/>
          </a:xfrm>
        </p:spPr>
        <p:txBody>
          <a:bodyPr>
            <a:noAutofit/>
          </a:bodyPr>
          <a:lstStyle/>
          <a:p>
            <a:pPr>
              <a:lnSpc>
                <a:spcPct val="114000"/>
              </a:lnSpc>
              <a:spcBef>
                <a:spcPts val="600"/>
              </a:spcBef>
            </a:pPr>
            <a:r>
              <a:rPr lang="en-US" sz="3200"/>
              <a:t>Talking to Applicants/Students About Disability Accommodations (DA)</a:t>
            </a:r>
          </a:p>
        </p:txBody>
      </p:sp>
      <p:pic>
        <p:nvPicPr>
          <p:cNvPr id="3" name="Picture 2">
            <a:extLst>
              <a:ext uri="{FF2B5EF4-FFF2-40B4-BE49-F238E27FC236}">
                <a16:creationId xmlns:a16="http://schemas.microsoft.com/office/drawing/2014/main" id="{4254A4D5-5CC8-37E2-38FA-0B01981A9C22}"/>
              </a:ext>
            </a:extLst>
          </p:cNvPr>
          <p:cNvPicPr>
            <a:picLocks noChangeAspect="1"/>
          </p:cNvPicPr>
          <p:nvPr/>
        </p:nvPicPr>
        <p:blipFill>
          <a:blip r:embed="rId3"/>
          <a:stretch>
            <a:fillRect/>
          </a:stretch>
        </p:blipFill>
        <p:spPr>
          <a:xfrm>
            <a:off x="881242" y="636028"/>
            <a:ext cx="3901778" cy="5585944"/>
          </a:xfrm>
          <a:prstGeom prst="rect">
            <a:avLst/>
          </a:prstGeom>
          <a:ln>
            <a:solidFill>
              <a:schemeClr val="tx2"/>
            </a:solidFill>
          </a:ln>
        </p:spPr>
      </p:pic>
      <p:sp>
        <p:nvSpPr>
          <p:cNvPr id="6" name="Title 6">
            <a:extLst>
              <a:ext uri="{FF2B5EF4-FFF2-40B4-BE49-F238E27FC236}">
                <a16:creationId xmlns:a16="http://schemas.microsoft.com/office/drawing/2014/main" id="{F96C4C10-AE9B-BC53-1FDA-322017EC1DEF}"/>
              </a:ext>
            </a:extLst>
          </p:cNvPr>
          <p:cNvSpPr txBox="1">
            <a:spLocks/>
          </p:cNvSpPr>
          <p:nvPr/>
        </p:nvSpPr>
        <p:spPr>
          <a:xfrm>
            <a:off x="4888831" y="1945104"/>
            <a:ext cx="6286371" cy="4276866"/>
          </a:xfrm>
          <a:prstGeom prst="rect">
            <a:avLst/>
          </a:prstGeom>
        </p:spPr>
        <p:txBody>
          <a:bodyPr vert="horz" lIns="91440" tIns="45720" rIns="91440" bIns="45720" rtlCol="0" anchor="t">
            <a:normAutofit/>
          </a:bodyPr>
          <a:lstStyle>
            <a:lvl1pPr algn="l" defTabSz="914400" rtl="0" eaLnBrk="0" latinLnBrk="0" hangingPunct="0">
              <a:lnSpc>
                <a:spcPct val="90000"/>
              </a:lnSpc>
              <a:spcBef>
                <a:spcPct val="0"/>
              </a:spcBef>
              <a:buNone/>
              <a:defRPr sz="3600" kern="1200">
                <a:solidFill>
                  <a:srgbClr val="32669A"/>
                </a:solidFill>
                <a:latin typeface="Arial" panose="020B0604020202020204" pitchFamily="34" charset="0"/>
                <a:ea typeface="+mj-ea"/>
                <a:cs typeface="Arial" panose="020B0604020202020204" pitchFamily="34" charset="0"/>
              </a:defRPr>
            </a:lvl1pPr>
          </a:lstStyle>
          <a:p>
            <a:pPr marL="342900" indent="-342900">
              <a:lnSpc>
                <a:spcPct val="114000"/>
              </a:lnSpc>
              <a:spcBef>
                <a:spcPts val="600"/>
              </a:spcBef>
              <a:buClr>
                <a:srgbClr val="32669A"/>
              </a:buClr>
              <a:buFont typeface="Wingdings" panose="05000000000000000000" pitchFamily="2" charset="2"/>
              <a:buChar char="§"/>
            </a:pPr>
            <a:r>
              <a:rPr lang="en-US" sz="2400" dirty="0">
                <a:solidFill>
                  <a:schemeClr val="tx1"/>
                </a:solidFill>
              </a:rPr>
              <a:t>Communication Requirements and Communication Accommodation Examples</a:t>
            </a:r>
          </a:p>
          <a:p>
            <a:pPr marL="342900" indent="-342900">
              <a:lnSpc>
                <a:spcPct val="114000"/>
              </a:lnSpc>
              <a:spcBef>
                <a:spcPts val="600"/>
              </a:spcBef>
              <a:buClr>
                <a:srgbClr val="32669A"/>
              </a:buClr>
              <a:buFont typeface="Wingdings" panose="05000000000000000000" pitchFamily="2" charset="2"/>
              <a:buChar char="§"/>
            </a:pPr>
            <a:r>
              <a:rPr lang="en-US" sz="2400" dirty="0">
                <a:solidFill>
                  <a:schemeClr val="tx1"/>
                </a:solidFill>
              </a:rPr>
              <a:t>Sample Scripts</a:t>
            </a:r>
          </a:p>
          <a:p>
            <a:pPr marL="800100" lvl="1" indent="-342900">
              <a:lnSpc>
                <a:spcPct val="114000"/>
              </a:lnSpc>
              <a:spcBef>
                <a:spcPts val="600"/>
              </a:spcBef>
              <a:buClr>
                <a:srgbClr val="32669A"/>
              </a:buClr>
              <a:buFont typeface="Wingdings" panose="05000000000000000000" pitchFamily="2" charset="2"/>
              <a:buChar char="§"/>
            </a:pPr>
            <a:r>
              <a:rPr lang="en-US" sz="2000" dirty="0"/>
              <a:t>Discussing Disability</a:t>
            </a:r>
          </a:p>
          <a:p>
            <a:pPr marL="800100" lvl="1" indent="-342900">
              <a:lnSpc>
                <a:spcPct val="114000"/>
              </a:lnSpc>
              <a:spcBef>
                <a:spcPts val="600"/>
              </a:spcBef>
              <a:buClr>
                <a:srgbClr val="32669A"/>
              </a:buClr>
              <a:buFont typeface="Wingdings" panose="05000000000000000000" pitchFamily="2" charset="2"/>
              <a:buChar char="§"/>
            </a:pPr>
            <a:r>
              <a:rPr lang="en-US" sz="2000" dirty="0">
                <a:solidFill>
                  <a:schemeClr val="tx1"/>
                </a:solidFill>
              </a:rPr>
              <a:t>Suspicion of Disability</a:t>
            </a:r>
          </a:p>
          <a:p>
            <a:pPr marL="800100" lvl="1" indent="-342900">
              <a:lnSpc>
                <a:spcPct val="114000"/>
              </a:lnSpc>
              <a:spcBef>
                <a:spcPts val="600"/>
              </a:spcBef>
              <a:buClr>
                <a:srgbClr val="32669A"/>
              </a:buClr>
              <a:buFont typeface="Wingdings" panose="05000000000000000000" pitchFamily="2" charset="2"/>
              <a:buChar char="§"/>
            </a:pPr>
            <a:r>
              <a:rPr lang="en-US" sz="2000" dirty="0"/>
              <a:t>Disclosures of Conditions on the 653</a:t>
            </a:r>
          </a:p>
          <a:p>
            <a:pPr marL="800100" lvl="1" indent="-342900">
              <a:lnSpc>
                <a:spcPct val="114000"/>
              </a:lnSpc>
              <a:spcBef>
                <a:spcPts val="600"/>
              </a:spcBef>
              <a:buClr>
                <a:srgbClr val="32669A"/>
              </a:buClr>
              <a:buFont typeface="Wingdings" panose="05000000000000000000" pitchFamily="2" charset="2"/>
              <a:buChar char="§"/>
            </a:pPr>
            <a:r>
              <a:rPr lang="en-US" sz="2000" dirty="0">
                <a:solidFill>
                  <a:schemeClr val="tx1"/>
                </a:solidFill>
              </a:rPr>
              <a:t>Checked “Yes” to Needing D</a:t>
            </a:r>
            <a:r>
              <a:rPr lang="en-US" sz="2000" dirty="0"/>
              <a:t>A on the 653</a:t>
            </a:r>
            <a:endParaRPr lang="en-US" sz="2000" dirty="0">
              <a:solidFill>
                <a:schemeClr val="tx1"/>
              </a:solidFill>
            </a:endParaRPr>
          </a:p>
        </p:txBody>
      </p:sp>
      <p:sp>
        <p:nvSpPr>
          <p:cNvPr id="2" name="TextBox 1">
            <a:extLst>
              <a:ext uri="{FF2B5EF4-FFF2-40B4-BE49-F238E27FC236}">
                <a16:creationId xmlns:a16="http://schemas.microsoft.com/office/drawing/2014/main" id="{17538FA9-4B1D-954A-7D39-CE6FE1761888}"/>
              </a:ext>
            </a:extLst>
          </p:cNvPr>
          <p:cNvSpPr txBox="1"/>
          <p:nvPr/>
        </p:nvSpPr>
        <p:spPr>
          <a:xfrm>
            <a:off x="5024387" y="5852638"/>
            <a:ext cx="6329413" cy="369332"/>
          </a:xfrm>
          <a:prstGeom prst="rect">
            <a:avLst/>
          </a:prstGeom>
          <a:noFill/>
        </p:spPr>
        <p:txBody>
          <a:bodyPr wrap="square" rtlCol="0">
            <a:spAutoFit/>
          </a:bodyPr>
          <a:lstStyle/>
          <a:p>
            <a:r>
              <a:rPr lang="en-US" dirty="0">
                <a:solidFill>
                  <a:srgbClr val="32669A"/>
                </a:solidFill>
              </a:rPr>
              <a:t>This resource is located on the Job Corps Disability Website!</a:t>
            </a:r>
          </a:p>
        </p:txBody>
      </p:sp>
      <p:sp>
        <p:nvSpPr>
          <p:cNvPr id="4" name="Slide Number Placeholder 5">
            <a:extLst>
              <a:ext uri="{FF2B5EF4-FFF2-40B4-BE49-F238E27FC236}">
                <a16:creationId xmlns:a16="http://schemas.microsoft.com/office/drawing/2014/main" id="{906D88DA-8C28-FF24-FE17-9E4E4B666250}"/>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6</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8253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6462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5" y="708066"/>
            <a:ext cx="9942286" cy="830997"/>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Disability Program Introduction</a:t>
            </a:r>
            <a:endParaRPr lang="ko-KR" altLang="en-US" sz="4800">
              <a:solidFill>
                <a:schemeClr val="bg1"/>
              </a:solidFill>
              <a:latin typeface="+mj-lt"/>
              <a:cs typeface="Calibri" panose="020F0502020204030204" pitchFamily="34" charset="0"/>
            </a:endParaRPr>
          </a:p>
        </p:txBody>
      </p:sp>
      <p:pic>
        <p:nvPicPr>
          <p:cNvPr id="21" name="Picture Placeholder 20" descr="A picture containing person, feet&#10;&#10;Description automatically generated">
            <a:extLst>
              <a:ext uri="{FF2B5EF4-FFF2-40B4-BE49-F238E27FC236}">
                <a16:creationId xmlns:a16="http://schemas.microsoft.com/office/drawing/2014/main" id="{88FF2813-AB9A-18EF-FDDD-2B873154934F}"/>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0" y="3078163"/>
            <a:ext cx="12192000" cy="3779837"/>
          </a:xfrm>
        </p:spPr>
      </p:pic>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7</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1124855" y="1583155"/>
            <a:ext cx="9942286" cy="523220"/>
          </a:xfrm>
          <a:prstGeom prst="rect">
            <a:avLst/>
          </a:prstGeom>
          <a:noFill/>
        </p:spPr>
        <p:txBody>
          <a:bodyPr wrap="square" rtlCol="0">
            <a:spAutoFit/>
          </a:bodyPr>
          <a:lstStyle/>
          <a:p>
            <a:pPr algn="ctr"/>
            <a:r>
              <a:rPr lang="en-US" altLang="ko-KR" sz="2800">
                <a:solidFill>
                  <a:schemeClr val="bg1"/>
                </a:solidFill>
                <a:latin typeface="+mj-lt"/>
                <a:cs typeface="Calibri" panose="020F0502020204030204" pitchFamily="34" charset="0"/>
              </a:rPr>
              <a:t>PRH-3: 3.4, R2</a:t>
            </a:r>
            <a:endParaRPr lang="ko-KR" altLang="en-US" sz="280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1732661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5161547" cy="6857820"/>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8</a:t>
            </a:fld>
            <a:endParaRPr lang="en-US" dirty="0"/>
          </a:p>
        </p:txBody>
      </p:sp>
      <p:sp>
        <p:nvSpPr>
          <p:cNvPr id="7" name="직사각형 6">
            <a:extLst>
              <a:ext uri="{FF2B5EF4-FFF2-40B4-BE49-F238E27FC236}">
                <a16:creationId xmlns:a16="http://schemas.microsoft.com/office/drawing/2014/main" id="{3E51B9EC-6E20-4BEC-84C4-9D447169C597}"/>
              </a:ext>
            </a:extLst>
          </p:cNvPr>
          <p:cNvSpPr/>
          <p:nvPr/>
        </p:nvSpPr>
        <p:spPr>
          <a:xfrm>
            <a:off x="539270" y="1695958"/>
            <a:ext cx="4237271" cy="3981090"/>
          </a:xfrm>
          <a:prstGeom prst="rect">
            <a:avLst/>
          </a:prstGeom>
        </p:spPr>
        <p:txBody>
          <a:bodyPr wrap="square">
            <a:spAutoFit/>
          </a:bodyPr>
          <a:lstStyle/>
          <a:p>
            <a:pPr>
              <a:lnSpc>
                <a:spcPct val="114000"/>
              </a:lnSpc>
              <a:buClr>
                <a:schemeClr val="accent2"/>
              </a:buClr>
            </a:pPr>
            <a:r>
              <a:rPr lang="en-US" altLang="ko-KR" sz="2800" dirty="0">
                <a:solidFill>
                  <a:schemeClr val="bg1"/>
                </a:solidFill>
                <a:ea typeface="Noto Sans" panose="020B0502040504020204" pitchFamily="34" charset="0"/>
                <a:cs typeface="Noto Sans" panose="020B0502040504020204" pitchFamily="34" charset="0"/>
              </a:rPr>
              <a:t>Centers must provide new students with information that will lead to an understanding of the opportunities and benefits available as part of the center’s Disability Program.</a:t>
            </a: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539270" y="776545"/>
            <a:ext cx="4237270" cy="704848"/>
          </a:xfrm>
        </p:spPr>
        <p:txBody>
          <a:bodyPr/>
          <a:lstStyle/>
          <a:p>
            <a:r>
              <a:rPr lang="en-US" altLang="ko-KR" sz="3600" b="0" dirty="0">
                <a:solidFill>
                  <a:schemeClr val="bg1"/>
                </a:solidFill>
              </a:rPr>
              <a:t>Provide Information!</a:t>
            </a:r>
            <a:endParaRPr lang="en-US" altLang="ko-KR" sz="3600" b="0" dirty="0">
              <a:solidFill>
                <a:schemeClr val="accent2"/>
              </a:solidFill>
            </a:endParaRPr>
          </a:p>
        </p:txBody>
      </p:sp>
      <p:sp>
        <p:nvSpPr>
          <p:cNvPr id="2" name="TextBox 1">
            <a:extLst>
              <a:ext uri="{FF2B5EF4-FFF2-40B4-BE49-F238E27FC236}">
                <a16:creationId xmlns:a16="http://schemas.microsoft.com/office/drawing/2014/main" id="{6CCBACC2-6BD6-E09E-AE15-3A1B1BA48888}"/>
              </a:ext>
            </a:extLst>
          </p:cNvPr>
          <p:cNvSpPr txBox="1"/>
          <p:nvPr/>
        </p:nvSpPr>
        <p:spPr>
          <a:xfrm>
            <a:off x="143691" y="5891613"/>
            <a:ext cx="4874163" cy="646331"/>
          </a:xfrm>
          <a:prstGeom prst="rect">
            <a:avLst/>
          </a:prstGeom>
          <a:noFill/>
        </p:spPr>
        <p:txBody>
          <a:bodyPr wrap="square" rtlCol="0">
            <a:spAutoFit/>
          </a:bodyPr>
          <a:lstStyle/>
          <a:p>
            <a:r>
              <a:rPr lang="en-US" dirty="0">
                <a:solidFill>
                  <a:schemeClr val="bg1"/>
                </a:solidFill>
              </a:rPr>
              <a:t>https://jcmarketplace.com/product/reasonable-accommodation-flier/</a:t>
            </a:r>
          </a:p>
        </p:txBody>
      </p:sp>
      <p:pic>
        <p:nvPicPr>
          <p:cNvPr id="6" name="Picture 5" descr="A screenshot of a computer&#10;&#10;Description automatically generated">
            <a:extLst>
              <a:ext uri="{FF2B5EF4-FFF2-40B4-BE49-F238E27FC236}">
                <a16:creationId xmlns:a16="http://schemas.microsoft.com/office/drawing/2014/main" id="{A342C889-7E7C-79FA-F1B2-90A1376B5883}"/>
              </a:ext>
            </a:extLst>
          </p:cNvPr>
          <p:cNvPicPr>
            <a:picLocks noChangeAspect="1"/>
          </p:cNvPicPr>
          <p:nvPr/>
        </p:nvPicPr>
        <p:blipFill rotWithShape="1">
          <a:blip r:embed="rId3"/>
          <a:srcRect l="14488" t="38564" r="58589" b="9539"/>
          <a:stretch/>
        </p:blipFill>
        <p:spPr bwMode="auto">
          <a:xfrm>
            <a:off x="6035842" y="464747"/>
            <a:ext cx="4844716" cy="5928506"/>
          </a:xfrm>
          <a:prstGeom prst="rect">
            <a:avLst/>
          </a:prstGeom>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1268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5161547" cy="6857820"/>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9</a:t>
            </a:fld>
            <a:endParaRPr lang="en-US" dirty="0"/>
          </a:p>
        </p:txBody>
      </p:sp>
      <p:sp>
        <p:nvSpPr>
          <p:cNvPr id="7" name="직사각형 6">
            <a:extLst>
              <a:ext uri="{FF2B5EF4-FFF2-40B4-BE49-F238E27FC236}">
                <a16:creationId xmlns:a16="http://schemas.microsoft.com/office/drawing/2014/main" id="{3E51B9EC-6E20-4BEC-84C4-9D447169C597}"/>
              </a:ext>
            </a:extLst>
          </p:cNvPr>
          <p:cNvSpPr/>
          <p:nvPr/>
        </p:nvSpPr>
        <p:spPr>
          <a:xfrm>
            <a:off x="529392" y="2334293"/>
            <a:ext cx="3982453" cy="2507418"/>
          </a:xfrm>
          <a:prstGeom prst="rect">
            <a:avLst/>
          </a:prstGeom>
        </p:spPr>
        <p:txBody>
          <a:bodyPr wrap="square">
            <a:spAutoFit/>
          </a:bodyPr>
          <a:lstStyle/>
          <a:p>
            <a:pPr>
              <a:lnSpc>
                <a:spcPct val="114000"/>
              </a:lnSpc>
              <a:buClr>
                <a:schemeClr val="accent2"/>
              </a:buClr>
            </a:pPr>
            <a:r>
              <a:rPr lang="en-US" altLang="ko-KR" sz="2800">
                <a:solidFill>
                  <a:schemeClr val="bg1"/>
                </a:solidFill>
                <a:ea typeface="Noto Sans" panose="020B0502040504020204" pitchFamily="34" charset="0"/>
                <a:cs typeface="Noto Sans" panose="020B0502040504020204" pitchFamily="34" charset="0"/>
              </a:rPr>
              <a:t>Centers must provide a variety of opportunities for new students to meet and interact with the DCs.</a:t>
            </a:r>
          </a:p>
        </p:txBody>
      </p:sp>
      <p:sp>
        <p:nvSpPr>
          <p:cNvPr id="11" name="제목 1">
            <a:extLst>
              <a:ext uri="{FF2B5EF4-FFF2-40B4-BE49-F238E27FC236}">
                <a16:creationId xmlns:a16="http://schemas.microsoft.com/office/drawing/2014/main" id="{FD6A4692-45F9-DC44-2BF8-1F31E19AFFE7}"/>
              </a:ext>
            </a:extLst>
          </p:cNvPr>
          <p:cNvSpPr>
            <a:spLocks noGrp="1"/>
          </p:cNvSpPr>
          <p:nvPr>
            <p:ph type="title"/>
          </p:nvPr>
        </p:nvSpPr>
        <p:spPr>
          <a:xfrm>
            <a:off x="529392" y="754481"/>
            <a:ext cx="3838074" cy="1261809"/>
          </a:xfrm>
        </p:spPr>
        <p:txBody>
          <a:bodyPr/>
          <a:lstStyle/>
          <a:p>
            <a:pPr>
              <a:lnSpc>
                <a:spcPct val="114000"/>
              </a:lnSpc>
              <a:spcBef>
                <a:spcPts val="600"/>
              </a:spcBef>
            </a:pPr>
            <a:r>
              <a:rPr lang="en-US" altLang="ko-KR" sz="3600" b="0">
                <a:solidFill>
                  <a:schemeClr val="bg1"/>
                </a:solidFill>
              </a:rPr>
              <a:t>Provide Opportunities!</a:t>
            </a:r>
            <a:endParaRPr lang="en-US" altLang="ko-KR" sz="3600" b="0">
              <a:solidFill>
                <a:schemeClr val="accent2"/>
              </a:solidFill>
            </a:endParaRPr>
          </a:p>
        </p:txBody>
      </p:sp>
      <p:pic>
        <p:nvPicPr>
          <p:cNvPr id="12" name="Picture 11">
            <a:extLst>
              <a:ext uri="{FF2B5EF4-FFF2-40B4-BE49-F238E27FC236}">
                <a16:creationId xmlns:a16="http://schemas.microsoft.com/office/drawing/2014/main" id="{F4AC27EF-AC96-5954-3D02-DDB24FA77299}"/>
              </a:ext>
            </a:extLst>
          </p:cNvPr>
          <p:cNvPicPr>
            <a:picLocks noChangeAspect="1"/>
          </p:cNvPicPr>
          <p:nvPr/>
        </p:nvPicPr>
        <p:blipFill>
          <a:blip r:embed="rId3"/>
          <a:stretch>
            <a:fillRect/>
          </a:stretch>
        </p:blipFill>
        <p:spPr>
          <a:xfrm>
            <a:off x="5467011" y="2651960"/>
            <a:ext cx="6195597" cy="3452159"/>
          </a:xfrm>
          <a:prstGeom prst="rect">
            <a:avLst/>
          </a:prstGeom>
        </p:spPr>
      </p:pic>
      <p:sp>
        <p:nvSpPr>
          <p:cNvPr id="13" name="Title 6">
            <a:extLst>
              <a:ext uri="{FF2B5EF4-FFF2-40B4-BE49-F238E27FC236}">
                <a16:creationId xmlns:a16="http://schemas.microsoft.com/office/drawing/2014/main" id="{1AC5B04D-7DD0-8A3C-3145-07076D365C47}"/>
              </a:ext>
            </a:extLst>
          </p:cNvPr>
          <p:cNvSpPr txBox="1">
            <a:spLocks/>
          </p:cNvSpPr>
          <p:nvPr/>
        </p:nvSpPr>
        <p:spPr>
          <a:xfrm>
            <a:off x="5550567" y="887625"/>
            <a:ext cx="6112041" cy="574722"/>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pPr algn="ctr">
              <a:lnSpc>
                <a:spcPct val="114000"/>
              </a:lnSpc>
              <a:spcBef>
                <a:spcPts val="600"/>
              </a:spcBef>
            </a:pPr>
            <a:r>
              <a:rPr lang="en-US" sz="3600" b="0" spc="0">
                <a:solidFill>
                  <a:srgbClr val="32669A"/>
                </a:solidFill>
              </a:rPr>
              <a:t>New Student </a:t>
            </a:r>
          </a:p>
          <a:p>
            <a:pPr algn="ctr">
              <a:lnSpc>
                <a:spcPct val="114000"/>
              </a:lnSpc>
              <a:spcBef>
                <a:spcPts val="600"/>
              </a:spcBef>
            </a:pPr>
            <a:r>
              <a:rPr lang="en-US" sz="3600" b="0" spc="0">
                <a:solidFill>
                  <a:srgbClr val="32669A"/>
                </a:solidFill>
              </a:rPr>
              <a:t>Orientation Sessions</a:t>
            </a:r>
          </a:p>
        </p:txBody>
      </p:sp>
    </p:spTree>
    <p:extLst>
      <p:ext uri="{BB962C8B-B14F-4D97-AF65-F5344CB8AC3E}">
        <p14:creationId xmlns:p14="http://schemas.microsoft.com/office/powerpoint/2010/main" val="2314008631"/>
      </p:ext>
    </p:extLst>
  </p:cSld>
  <p:clrMapOvr>
    <a:masterClrMapping/>
  </p:clrMapOvr>
</p:sld>
</file>

<file path=ppt/theme/theme1.xml><?xml version="1.0" encoding="utf-8"?>
<a:theme xmlns:a="http://schemas.openxmlformats.org/drawingml/2006/main" name="Office Theme">
  <a:themeElements>
    <a:clrScheme name="professional_sphere">
      <a:dk1>
        <a:srgbClr val="000000"/>
      </a:dk1>
      <a:lt1>
        <a:srgbClr val="FFFFFF"/>
      </a:lt1>
      <a:dk2>
        <a:srgbClr val="313032"/>
      </a:dk2>
      <a:lt2>
        <a:srgbClr val="F2F2F2"/>
      </a:lt2>
      <a:accent1>
        <a:srgbClr val="768288"/>
      </a:accent1>
      <a:accent2>
        <a:srgbClr val="949494"/>
      </a:accent2>
      <a:accent3>
        <a:srgbClr val="D8D1B7"/>
      </a:accent3>
      <a:accent4>
        <a:srgbClr val="B6B19F"/>
      </a:accent4>
      <a:accent5>
        <a:srgbClr val="AED3CC"/>
      </a:accent5>
      <a:accent6>
        <a:srgbClr val="A5C8B9"/>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XRUYQT3274NZ-880339284-211</_dlc_DocId>
    <_dlc_DocIdUrl xmlns="b22f8f74-215c-4154-9939-bd29e4e8980e">
      <Url>https://supportservices.jobcorps.gov/disability/_layouts/15/DocIdRedir.aspx?ID=XRUYQT3274NZ-880339284-211</Url>
      <Description>XRUYQT3274NZ-880339284-211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E7D09F2-A415-4522-8A18-14B00CE77ACB}"/>
</file>

<file path=customXml/itemProps2.xml><?xml version="1.0" encoding="utf-8"?>
<ds:datastoreItem xmlns:ds="http://schemas.openxmlformats.org/officeDocument/2006/customXml" ds:itemID="{9FC06BB8-B318-43FF-B91D-FE6DC953136C}">
  <ds:schemaRefs>
    <ds:schemaRef ds:uri="http://schemas.microsoft.com/sharepoint/v3/contenttype/forms"/>
  </ds:schemaRefs>
</ds:datastoreItem>
</file>

<file path=customXml/itemProps3.xml><?xml version="1.0" encoding="utf-8"?>
<ds:datastoreItem xmlns:ds="http://schemas.openxmlformats.org/officeDocument/2006/customXml" ds:itemID="{96C1B23E-F06F-4035-B0B1-627FAAF9C1AF}">
  <ds:schemaRef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elements/1.1/"/>
    <ds:schemaRef ds:uri="1f6b80f2-c20c-4272-b239-f55f7a1281f0"/>
    <ds:schemaRef ds:uri="http://purl.org/dc/dcmitype/"/>
    <ds:schemaRef ds:uri="http://schemas.microsoft.com/office/infopath/2007/PartnerControls"/>
    <ds:schemaRef ds:uri="721a4254-37aa-4b5c-aa84-ee537e0c3488"/>
    <ds:schemaRef ds:uri="http://purl.org/dc/terms/"/>
  </ds:schemaRefs>
</ds:datastoreItem>
</file>

<file path=customXml/itemProps4.xml><?xml version="1.0" encoding="utf-8"?>
<ds:datastoreItem xmlns:ds="http://schemas.openxmlformats.org/officeDocument/2006/customXml" ds:itemID="{25F97287-6C4B-4FFB-BBB9-E94F983FBA76}"/>
</file>

<file path=docProps/app.xml><?xml version="1.0" encoding="utf-8"?>
<Properties xmlns="http://schemas.openxmlformats.org/officeDocument/2006/extended-properties" xmlns:vt="http://schemas.openxmlformats.org/officeDocument/2006/docPropsVTypes">
  <TotalTime>3142</TotalTime>
  <Words>7097</Words>
  <Application>Microsoft Office PowerPoint</Application>
  <PresentationFormat>Widescreen</PresentationFormat>
  <Paragraphs>536</Paragraphs>
  <Slides>50</Slides>
  <Notes>50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50</vt:i4>
      </vt:variant>
    </vt:vector>
  </HeadingPairs>
  <TitlesOfParts>
    <vt:vector size="61" baseType="lpstr">
      <vt:lpstr>맑은 고딕</vt:lpstr>
      <vt:lpstr>Arial</vt:lpstr>
      <vt:lpstr>Arial Black</vt:lpstr>
      <vt:lpstr>Arial,Sans-Serif</vt:lpstr>
      <vt:lpstr>Calibri</vt:lpstr>
      <vt:lpstr>Noto Sans</vt:lpstr>
      <vt:lpstr>Segoe UI</vt:lpstr>
      <vt:lpstr>Times New Roman</vt:lpstr>
      <vt:lpstr>Wingdings</vt:lpstr>
      <vt:lpstr>Office Theme</vt:lpstr>
      <vt:lpstr>Custom Design</vt:lpstr>
      <vt:lpstr>PowerPoint Presentation</vt:lpstr>
      <vt:lpstr>PowerPoint Presentation</vt:lpstr>
      <vt:lpstr>PowerPoint Presentation</vt:lpstr>
      <vt:lpstr>PowerPoint Presentation</vt:lpstr>
      <vt:lpstr>Meeting with DCs</vt:lpstr>
      <vt:lpstr>Talking to Applicants/Students About Disability Accommodations (DA)</vt:lpstr>
      <vt:lpstr>PowerPoint Presentation</vt:lpstr>
      <vt:lpstr>Provide Information!</vt:lpstr>
      <vt:lpstr>Provide Opportunities!</vt:lpstr>
      <vt:lpstr>Posters Identifying Center Disability Coordinators</vt:lpstr>
      <vt:lpstr>DC (Picture)  Business Cards!</vt:lpstr>
      <vt:lpstr>Bulletin Boards </vt:lpstr>
      <vt:lpstr>Student Handbook!</vt:lpstr>
      <vt:lpstr>PowerPoint Presentation</vt:lpstr>
      <vt:lpstr>Partnerships/ Resources for Individuals with Disabilities</vt:lpstr>
      <vt:lpstr>Other Center Staff’s Involvement</vt:lpstr>
      <vt:lpstr>Disability Partnership Tool</vt:lpstr>
      <vt:lpstr>PowerPoint Presentation</vt:lpstr>
      <vt:lpstr>Disability Program Partnership Tool (Examples) Centers for Independent Living</vt:lpstr>
      <vt:lpstr>Disability Program Partnership Tool (Examples) State Assistive Technology Act Programs</vt:lpstr>
      <vt:lpstr>Disability Program Partnership Tool (Examples) Job Accommodation Network</vt:lpstr>
      <vt:lpstr>Disability Program Partnership Tool (Examples) Vocational Rehabilitation</vt:lpstr>
      <vt:lpstr>Disability Program Partnership Tool ( Local Example) Registry of Interpreters for the Deaf</vt:lpstr>
      <vt:lpstr>PowerPoint Presentation</vt:lpstr>
      <vt:lpstr>PowerPoint Presentation</vt:lpstr>
      <vt:lpstr>Center Partnership Successes!</vt:lpstr>
      <vt:lpstr>Center Partnership Successes! (cont.)</vt:lpstr>
      <vt:lpstr>Center Partnership Successes! (cont.)</vt:lpstr>
      <vt:lpstr>Job Corps Disability  “Partnership” Website Resources</vt:lpstr>
      <vt:lpstr>PowerPoint Presentation</vt:lpstr>
      <vt:lpstr>PowerPoint Presentation</vt:lpstr>
      <vt:lpstr>PowerPoint Presentation</vt:lpstr>
      <vt:lpstr>Programmatic Accessibility Tool Examples</vt:lpstr>
      <vt:lpstr>PowerPoint Presentation</vt:lpstr>
      <vt:lpstr>PowerPoint Presentation</vt:lpstr>
      <vt:lpstr>PowerPoint Presentation</vt:lpstr>
      <vt:lpstr>Staff Training Requirements Centers will provide disability-related staff training in accordance with PRH Chapter 5, Exhibit 5-4.</vt:lpstr>
      <vt:lpstr>Learning Management System Supporting Students with Disabilities in the Job Corps Program</vt:lpstr>
      <vt:lpstr>What Types of Training Qualify?  Item #1 on Slide 38 - Disability Program or a disability-related topic</vt:lpstr>
      <vt:lpstr>Documenting Staff Training</vt:lpstr>
      <vt:lpstr>PowerPoint Presentation</vt:lpstr>
      <vt:lpstr>PowerPoint Presentation</vt:lpstr>
      <vt:lpstr>Career Transition Readiness Resources https://supportservices.jobcorps.gov/disability/Pages/Disability-Program-Requirements-Resources.aspx</vt:lpstr>
      <vt:lpstr>PowerPoint Presentation</vt:lpstr>
      <vt:lpstr>https://kahoot.com</vt:lpstr>
      <vt:lpstr>Kahoot Quiz Answers</vt:lpstr>
      <vt:lpstr>Kahoot Quiz Answers</vt:lpstr>
      <vt:lpstr>Kahoot Quiz Answers</vt:lpstr>
      <vt:lpstr>Job Corps Disability Support Services Website https://supportservices.jobcorps.gov/disability/Pages/default.aspx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Crystal Grinevicius</cp:lastModifiedBy>
  <cp:revision>73</cp:revision>
  <dcterms:created xsi:type="dcterms:W3CDTF">2020-10-26T08:35:43Z</dcterms:created>
  <dcterms:modified xsi:type="dcterms:W3CDTF">2024-12-09T16:29:08Z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cff9f35a-7b54-436d-ac4c-bbcecd64a4fd</vt:lpwstr>
  </property>
</Properties>
</file>