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png&amp;ehk=vWxlPogPI0u4" ContentType="image/png"/>
  <Default Extension="wdp" ContentType="image/vnd.ms-photo"/>
  <Default Extension="jpg" ContentType="image/jpeg"/>
  <Override PartName="/ppt/presentation.xml" ContentType="application/vnd.openxmlformats-officedocument.presentationml.presentation.main+xml"/>
  <Override PartName="/ppt/slides/slide29.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0.xml" ContentType="application/vnd.openxmlformats-officedocument.presentationml.slide+xml"/>
  <Override PartName="/ppt/slides/slide30.xml" ContentType="application/vnd.openxmlformats-officedocument.presentationml.slide+xml"/>
  <Override PartName="/ppt/slides/slide38.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9.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5.xml" ContentType="application/vnd.openxmlformats-officedocument.presentationml.slide+xml"/>
  <Override PartName="/ppt/notesSlides/notesSlide37.xml" ContentType="application/vnd.openxmlformats-officedocument.presentationml.notesSlide+xml"/>
  <Override PartName="/ppt/slideMasters/slideMaster1.xml" ContentType="application/vnd.openxmlformats-officedocument.presentationml.slideMaster+xml"/>
  <Override PartName="/ppt/notesSlides/notesSlide42.xml" ContentType="application/vnd.openxmlformats-officedocument.presentationml.notesSlide+xml"/>
  <Override PartName="/ppt/notesSlides/notesSlide41.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36.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9.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43.xml" ContentType="application/vnd.openxmlformats-officedocument.presentationml.notesSlide+xml"/>
  <Override PartName="/ppt/notesSlides/notesSlide45.xml" ContentType="application/vnd.openxmlformats-officedocument.presentationml.notesSlide+xml"/>
  <Override PartName="/ppt/notesSlides/notesSlide44.xml" ContentType="application/vnd.openxmlformats-officedocument.presentationml.notesSlide+xml"/>
  <Override PartName="/ppt/slideMasters/slideMaster2.xml" ContentType="application/vnd.openxmlformats-officedocument.presentationml.slideMaster+xml"/>
  <Override PartName="/ppt/notesSlides/notesSlide25.xml" ContentType="application/vnd.openxmlformats-officedocument.presentationml.notesSlid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3.xml" ContentType="application/vnd.openxmlformats-officedocument.presentationml.notesSlide+xml"/>
  <Override PartName="/ppt/notesSlides/notesSlide18.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2.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66.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notesSlides/notesSlide4.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78" r:id="rId1"/>
    <p:sldMasterId id="2147483772" r:id="rId2"/>
  </p:sldMasterIdLst>
  <p:notesMasterIdLst>
    <p:notesMasterId r:id="rId48"/>
  </p:notesMasterIdLst>
  <p:sldIdLst>
    <p:sldId id="256" r:id="rId3"/>
    <p:sldId id="311" r:id="rId4"/>
    <p:sldId id="259" r:id="rId5"/>
    <p:sldId id="312" r:id="rId6"/>
    <p:sldId id="260" r:id="rId7"/>
    <p:sldId id="325" r:id="rId8"/>
    <p:sldId id="326" r:id="rId9"/>
    <p:sldId id="327" r:id="rId10"/>
    <p:sldId id="350" r:id="rId11"/>
    <p:sldId id="366" r:id="rId12"/>
    <p:sldId id="367" r:id="rId13"/>
    <p:sldId id="368" r:id="rId14"/>
    <p:sldId id="346" r:id="rId15"/>
    <p:sldId id="347" r:id="rId16"/>
    <p:sldId id="267" r:id="rId17"/>
    <p:sldId id="323" r:id="rId18"/>
    <p:sldId id="329" r:id="rId19"/>
    <p:sldId id="268" r:id="rId20"/>
    <p:sldId id="269" r:id="rId21"/>
    <p:sldId id="331" r:id="rId22"/>
    <p:sldId id="360" r:id="rId23"/>
    <p:sldId id="361" r:id="rId24"/>
    <p:sldId id="362" r:id="rId25"/>
    <p:sldId id="363" r:id="rId26"/>
    <p:sldId id="365" r:id="rId27"/>
    <p:sldId id="364" r:id="rId28"/>
    <p:sldId id="369" r:id="rId29"/>
    <p:sldId id="354" r:id="rId30"/>
    <p:sldId id="370" r:id="rId31"/>
    <p:sldId id="356" r:id="rId32"/>
    <p:sldId id="333" r:id="rId33"/>
    <p:sldId id="336" r:id="rId34"/>
    <p:sldId id="337" r:id="rId35"/>
    <p:sldId id="270" r:id="rId36"/>
    <p:sldId id="345" r:id="rId37"/>
    <p:sldId id="335" r:id="rId38"/>
    <p:sldId id="271" r:id="rId39"/>
    <p:sldId id="272" r:id="rId40"/>
    <p:sldId id="273" r:id="rId41"/>
    <p:sldId id="358" r:id="rId42"/>
    <p:sldId id="341" r:id="rId43"/>
    <p:sldId id="359" r:id="rId44"/>
    <p:sldId id="371" r:id="rId45"/>
    <p:sldId id="375" r:id="rId46"/>
    <p:sldId id="35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9561" autoAdjust="0"/>
    <p:restoredTop sz="96433" autoAdjust="0"/>
  </p:normalViewPr>
  <p:slideViewPr>
    <p:cSldViewPr snapToGrid="0">
      <p:cViewPr varScale="1">
        <p:scale>
          <a:sx n="42" d="100"/>
          <a:sy n="42" d="100"/>
        </p:scale>
        <p:origin x="62" y="768"/>
      </p:cViewPr>
      <p:guideLst/>
    </p:cSldViewPr>
  </p:slideViewPr>
  <p:outlineViewPr>
    <p:cViewPr>
      <p:scale>
        <a:sx n="33" d="100"/>
        <a:sy n="33" d="100"/>
      </p:scale>
      <p:origin x="0" y="-12732"/>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0" d="100"/>
          <a:sy n="60" d="100"/>
        </p:scale>
        <p:origin x="648" y="3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55" Type="http://schemas.openxmlformats.org/officeDocument/2006/relationships/customXml" Target="../customXml/item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56" Type="http://schemas.openxmlformats.org/officeDocument/2006/relationships/customXml" Target="../customXml/item3.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ommentAuthors" Target="commentAuthors.xml"/><Relationship Id="rId57" Type="http://schemas.openxmlformats.org/officeDocument/2006/relationships/customXml" Target="../customXml/item4.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EB8583-0B33-4085-8954-D20D2F525E82}" type="datetimeFigureOut">
              <a:rPr lang="en-US" smtClean="0"/>
              <a:t>4/13/2017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EE444C-2141-4AC3-BA74-EE4E1717B9B3}" type="slidenum">
              <a:rPr lang="en-US" smtClean="0"/>
              <a:t>‹#›</a:t>
            </a:fld>
            <a:endParaRPr lang="en-US"/>
          </a:p>
        </p:txBody>
      </p:sp>
    </p:spTree>
    <p:extLst>
      <p:ext uri="{BB962C8B-B14F-4D97-AF65-F5344CB8AC3E}">
        <p14:creationId xmlns:p14="http://schemas.microsoft.com/office/powerpoint/2010/main" val="810885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Welcome to Easy and Practical Ways to Accommodate and Adapt the “Center-Based” Trades.  This is Part 2 of a 2-part webinar series that will highlight assistive technology accommodations and other practical adaptations that support both independence and employability for students with disabilities enrolled in the medical, office, automotive or food service career technical training.  The importance of developing supports that are portable and transferrable into the workplace also will be discussed. </a:t>
            </a:r>
          </a:p>
        </p:txBody>
      </p:sp>
      <p:sp>
        <p:nvSpPr>
          <p:cNvPr id="4" name="Slide Number Placeholder 3"/>
          <p:cNvSpPr>
            <a:spLocks noGrp="1"/>
          </p:cNvSpPr>
          <p:nvPr>
            <p:ph type="sldNum" sz="quarter" idx="10"/>
          </p:nvPr>
        </p:nvSpPr>
        <p:spPr/>
        <p:txBody>
          <a:bodyPr/>
          <a:lstStyle/>
          <a:p>
            <a:fld id="{B4EE444C-2141-4AC3-BA74-EE4E1717B9B3}" type="slidenum">
              <a:rPr lang="en-US" smtClean="0"/>
              <a:t>1</a:t>
            </a:fld>
            <a:endParaRPr lang="en-US"/>
          </a:p>
        </p:txBody>
      </p:sp>
    </p:spTree>
    <p:extLst>
      <p:ext uri="{BB962C8B-B14F-4D97-AF65-F5344CB8AC3E}">
        <p14:creationId xmlns:p14="http://schemas.microsoft.com/office/powerpoint/2010/main" val="556173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EE444C-2141-4AC3-BA74-EE4E1717B9B3}" type="slidenum">
              <a:rPr lang="en-US" smtClean="0"/>
              <a:t>10</a:t>
            </a:fld>
            <a:endParaRPr lang="en-US"/>
          </a:p>
        </p:txBody>
      </p:sp>
    </p:spTree>
    <p:extLst>
      <p:ext uri="{BB962C8B-B14F-4D97-AF65-F5344CB8AC3E}">
        <p14:creationId xmlns:p14="http://schemas.microsoft.com/office/powerpoint/2010/main" val="3764332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Let’s start with AT by providing a definition (slide)</a:t>
            </a:r>
          </a:p>
          <a:p>
            <a:endParaRPr lang="en-US" sz="1600" b="1" dirty="0"/>
          </a:p>
          <a:p>
            <a:r>
              <a:rPr lang="en-US" sz="1600" dirty="0"/>
              <a:t>(AT) can also be thought of as an umbrella term that includes </a:t>
            </a:r>
            <a:r>
              <a:rPr lang="en-US" sz="1600" dirty="0">
                <a:solidFill>
                  <a:srgbClr val="0070C0"/>
                </a:solidFill>
              </a:rPr>
              <a:t>assistive</a:t>
            </a:r>
            <a:r>
              <a:rPr lang="en-US" sz="1600" dirty="0"/>
              <a:t>, </a:t>
            </a:r>
            <a:r>
              <a:rPr lang="en-US" sz="1600" dirty="0">
                <a:solidFill>
                  <a:srgbClr val="0070C0"/>
                </a:solidFill>
              </a:rPr>
              <a:t>adaptive</a:t>
            </a:r>
            <a:r>
              <a:rPr lang="en-US" sz="1600" dirty="0"/>
              <a:t>, and </a:t>
            </a:r>
            <a:r>
              <a:rPr lang="en-US" sz="1600" dirty="0">
                <a:solidFill>
                  <a:srgbClr val="0070C0"/>
                </a:solidFill>
              </a:rPr>
              <a:t>rehabilitative devices </a:t>
            </a:r>
            <a:r>
              <a:rPr lang="en-US" sz="1600" dirty="0"/>
              <a:t>for people with disabilities and also includes the process used in selecting, locating, and using them. </a:t>
            </a:r>
          </a:p>
          <a:p>
            <a:pPr marL="285750" indent="-285750">
              <a:buFont typeface="Arial" panose="020B0604020202020204" pitchFamily="34" charset="0"/>
              <a:buChar char="•"/>
            </a:pPr>
            <a:r>
              <a:rPr lang="en-US" sz="1600" dirty="0"/>
              <a:t>Assistive technology </a:t>
            </a:r>
            <a:r>
              <a:rPr lang="en-US" sz="1600" dirty="0">
                <a:solidFill>
                  <a:srgbClr val="0070C0"/>
                </a:solidFill>
              </a:rPr>
              <a:t>promotes greater independence </a:t>
            </a:r>
            <a:r>
              <a:rPr lang="en-US" sz="1600" dirty="0"/>
              <a:t>by enabling people to perform tasks that they were formerly unable to accomplish, or had great difficulty accomplishing.</a:t>
            </a:r>
          </a:p>
          <a:p>
            <a:pPr marL="285750" indent="-285750">
              <a:buFont typeface="Arial" panose="020B0604020202020204" pitchFamily="34" charset="0"/>
              <a:buChar char="•"/>
            </a:pPr>
            <a:r>
              <a:rPr lang="en-US" sz="1600" dirty="0"/>
              <a:t>AT may provide ways for our students with disabilities to no longer be dependent on a person for special support.</a:t>
            </a:r>
          </a:p>
          <a:p>
            <a:endParaRPr lang="en-US" dirty="0"/>
          </a:p>
        </p:txBody>
      </p:sp>
      <p:sp>
        <p:nvSpPr>
          <p:cNvPr id="4" name="Slide Number Placeholder 3"/>
          <p:cNvSpPr>
            <a:spLocks noGrp="1"/>
          </p:cNvSpPr>
          <p:nvPr>
            <p:ph type="sldNum" sz="quarter" idx="10"/>
          </p:nvPr>
        </p:nvSpPr>
        <p:spPr/>
        <p:txBody>
          <a:bodyPr/>
          <a:lstStyle/>
          <a:p>
            <a:fld id="{B4EE444C-2141-4AC3-BA74-EE4E1717B9B3}" type="slidenum">
              <a:rPr lang="en-US" smtClean="0"/>
              <a:t>11</a:t>
            </a:fld>
            <a:endParaRPr lang="en-US"/>
          </a:p>
        </p:txBody>
      </p:sp>
    </p:spTree>
    <p:extLst>
      <p:ext uri="{BB962C8B-B14F-4D97-AF65-F5344CB8AC3E}">
        <p14:creationId xmlns:p14="http://schemas.microsoft.com/office/powerpoint/2010/main" val="2506563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EE444C-2141-4AC3-BA74-EE4E1717B9B3}" type="slidenum">
              <a:rPr lang="en-US" smtClean="0"/>
              <a:t>12</a:t>
            </a:fld>
            <a:endParaRPr lang="en-US"/>
          </a:p>
        </p:txBody>
      </p:sp>
    </p:spTree>
    <p:extLst>
      <p:ext uri="{BB962C8B-B14F-4D97-AF65-F5344CB8AC3E}">
        <p14:creationId xmlns:p14="http://schemas.microsoft.com/office/powerpoint/2010/main" val="2075094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B4EE444C-2141-4AC3-BA74-EE4E1717B9B3}" type="slidenum">
              <a:rPr lang="en-US" smtClean="0"/>
              <a:t>13</a:t>
            </a:fld>
            <a:endParaRPr lang="en-US"/>
          </a:p>
        </p:txBody>
      </p:sp>
    </p:spTree>
    <p:extLst>
      <p:ext uri="{BB962C8B-B14F-4D97-AF65-F5344CB8AC3E}">
        <p14:creationId xmlns:p14="http://schemas.microsoft.com/office/powerpoint/2010/main" val="4574441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In addition to the student benefits listed here, instructors benefit by freeing up some of their instructional time to work with smaller groups, one-on-one—possible way to have devoted time to “check for understanding.”</a:t>
            </a:r>
          </a:p>
        </p:txBody>
      </p:sp>
      <p:sp>
        <p:nvSpPr>
          <p:cNvPr id="4" name="Slide Number Placeholder 3"/>
          <p:cNvSpPr>
            <a:spLocks noGrp="1"/>
          </p:cNvSpPr>
          <p:nvPr>
            <p:ph type="sldNum" sz="quarter" idx="10"/>
          </p:nvPr>
        </p:nvSpPr>
        <p:spPr/>
        <p:txBody>
          <a:bodyPr/>
          <a:lstStyle/>
          <a:p>
            <a:fld id="{B4EE444C-2141-4AC3-BA74-EE4E1717B9B3}" type="slidenum">
              <a:rPr lang="en-US" smtClean="0"/>
              <a:t>14</a:t>
            </a:fld>
            <a:endParaRPr lang="en-US"/>
          </a:p>
        </p:txBody>
      </p:sp>
    </p:spTree>
    <p:extLst>
      <p:ext uri="{BB962C8B-B14F-4D97-AF65-F5344CB8AC3E}">
        <p14:creationId xmlns:p14="http://schemas.microsoft.com/office/powerpoint/2010/main" val="39258685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B4EE444C-2141-4AC3-BA74-EE4E1717B9B3}" type="slidenum">
              <a:rPr lang="en-US" smtClean="0"/>
              <a:t>15</a:t>
            </a:fld>
            <a:endParaRPr lang="en-US"/>
          </a:p>
        </p:txBody>
      </p:sp>
    </p:spTree>
    <p:extLst>
      <p:ext uri="{BB962C8B-B14F-4D97-AF65-F5344CB8AC3E}">
        <p14:creationId xmlns:p14="http://schemas.microsoft.com/office/powerpoint/2010/main" val="26563122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EE444C-2141-4AC3-BA74-EE4E1717B9B3}" type="slidenum">
              <a:rPr lang="en-US" smtClean="0"/>
              <a:t>16</a:t>
            </a:fld>
            <a:endParaRPr lang="en-US"/>
          </a:p>
        </p:txBody>
      </p:sp>
    </p:spTree>
    <p:extLst>
      <p:ext uri="{BB962C8B-B14F-4D97-AF65-F5344CB8AC3E}">
        <p14:creationId xmlns:p14="http://schemas.microsoft.com/office/powerpoint/2010/main" val="502319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Let’s practice with one case study using the questioning approach that we just reviewed. </a:t>
            </a:r>
          </a:p>
        </p:txBody>
      </p:sp>
      <p:sp>
        <p:nvSpPr>
          <p:cNvPr id="4" name="Slide Number Placeholder 3"/>
          <p:cNvSpPr>
            <a:spLocks noGrp="1"/>
          </p:cNvSpPr>
          <p:nvPr>
            <p:ph type="sldNum" sz="quarter" idx="10"/>
          </p:nvPr>
        </p:nvSpPr>
        <p:spPr/>
        <p:txBody>
          <a:bodyPr/>
          <a:lstStyle/>
          <a:p>
            <a:fld id="{B4EE444C-2141-4AC3-BA74-EE4E1717B9B3}" type="slidenum">
              <a:rPr lang="en-US" smtClean="0"/>
              <a:t>17</a:t>
            </a:fld>
            <a:endParaRPr lang="en-US"/>
          </a:p>
        </p:txBody>
      </p:sp>
    </p:spTree>
    <p:extLst>
      <p:ext uri="{BB962C8B-B14F-4D97-AF65-F5344CB8AC3E}">
        <p14:creationId xmlns:p14="http://schemas.microsoft.com/office/powerpoint/2010/main" val="7717392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What are some possible AT accommodations that we could consider to support Jordan with “remembering, reading, completing tasks, practicing safety in the kitchen, measuring, and conversations?”  </a:t>
            </a:r>
          </a:p>
          <a:p>
            <a:endParaRPr lang="en-US" sz="1800" dirty="0"/>
          </a:p>
          <a:p>
            <a:r>
              <a:rPr lang="en-US" sz="1800" dirty="0"/>
              <a:t>Use the chat box for any ideas you have…</a:t>
            </a:r>
          </a:p>
          <a:p>
            <a:endParaRPr lang="en-US" sz="1800" dirty="0"/>
          </a:p>
          <a:p>
            <a:r>
              <a:rPr lang="en-US" sz="1800" dirty="0"/>
              <a:t>How might these accommodations be used in other areas on center or to build independence?</a:t>
            </a:r>
          </a:p>
          <a:p>
            <a:endParaRPr lang="en-US" sz="1800" dirty="0"/>
          </a:p>
        </p:txBody>
      </p:sp>
      <p:sp>
        <p:nvSpPr>
          <p:cNvPr id="4" name="Slide Number Placeholder 3"/>
          <p:cNvSpPr>
            <a:spLocks noGrp="1"/>
          </p:cNvSpPr>
          <p:nvPr>
            <p:ph type="sldNum" sz="quarter" idx="10"/>
          </p:nvPr>
        </p:nvSpPr>
        <p:spPr/>
        <p:txBody>
          <a:bodyPr/>
          <a:lstStyle/>
          <a:p>
            <a:fld id="{B4EE444C-2141-4AC3-BA74-EE4E1717B9B3}" type="slidenum">
              <a:rPr lang="en-US" smtClean="0"/>
              <a:t>18</a:t>
            </a:fld>
            <a:endParaRPr lang="en-US"/>
          </a:p>
        </p:txBody>
      </p:sp>
    </p:spTree>
    <p:extLst>
      <p:ext uri="{BB962C8B-B14F-4D97-AF65-F5344CB8AC3E}">
        <p14:creationId xmlns:p14="http://schemas.microsoft.com/office/powerpoint/2010/main" val="4166867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Let’s see how we did…</a:t>
            </a:r>
          </a:p>
          <a:p>
            <a:endParaRPr lang="en-US" sz="1800" dirty="0"/>
          </a:p>
          <a:p>
            <a:r>
              <a:rPr lang="en-US" sz="1800" dirty="0"/>
              <a:t>Here are some possible AT accommodations to address Jordan’s functional limitations of memory… (slide)</a:t>
            </a:r>
          </a:p>
          <a:p>
            <a:endParaRPr lang="en-US" sz="1800" dirty="0"/>
          </a:p>
          <a:p>
            <a:r>
              <a:rPr lang="en-US" sz="1800" dirty="0"/>
              <a:t>Let’s take a look at one specific example of free AT that could support Jordan with learning and remembering new information (next slide).</a:t>
            </a:r>
          </a:p>
          <a:p>
            <a:endParaRPr lang="en-US" sz="1800" dirty="0"/>
          </a:p>
          <a:p>
            <a:endParaRPr lang="en-US" sz="1800" dirty="0"/>
          </a:p>
        </p:txBody>
      </p:sp>
      <p:sp>
        <p:nvSpPr>
          <p:cNvPr id="4" name="Slide Number Placeholder 3"/>
          <p:cNvSpPr>
            <a:spLocks noGrp="1"/>
          </p:cNvSpPr>
          <p:nvPr>
            <p:ph type="sldNum" sz="quarter" idx="10"/>
          </p:nvPr>
        </p:nvSpPr>
        <p:spPr/>
        <p:txBody>
          <a:bodyPr/>
          <a:lstStyle/>
          <a:p>
            <a:fld id="{B4EE444C-2141-4AC3-BA74-EE4E1717B9B3}" type="slidenum">
              <a:rPr lang="en-US" smtClean="0"/>
              <a:t>19</a:t>
            </a:fld>
            <a:endParaRPr lang="en-US"/>
          </a:p>
        </p:txBody>
      </p:sp>
    </p:spTree>
    <p:extLst>
      <p:ext uri="{BB962C8B-B14F-4D97-AF65-F5344CB8AC3E}">
        <p14:creationId xmlns:p14="http://schemas.microsoft.com/office/powerpoint/2010/main" val="243943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During this webinar, we will be exploring a wide range of assistive technologies on a continuum of low to high tech, as well as free to a bit more costly.  We will also explore how these accommodations can be used to provide more impudence for students with disabilities, as well as provide support in more than one area of life.</a:t>
            </a:r>
          </a:p>
          <a:p>
            <a:endParaRPr lang="en-US" sz="1800" dirty="0"/>
          </a:p>
          <a:p>
            <a:r>
              <a:rPr lang="en-US" sz="1800" dirty="0"/>
              <a:t>You will be provided with several resources today that can be used to search for just the right accommodation for specific functional limitations, and resources that can be used to explore funding for AT.</a:t>
            </a:r>
          </a:p>
          <a:p>
            <a:endParaRPr lang="en-US" sz="1800" dirty="0"/>
          </a:p>
          <a:p>
            <a:r>
              <a:rPr lang="en-US" sz="1800" dirty="0"/>
              <a:t>Let’s begin with a poll…</a:t>
            </a:r>
          </a:p>
          <a:p>
            <a:endParaRPr lang="en-US" sz="1800" dirty="0"/>
          </a:p>
          <a:p>
            <a:endParaRPr lang="en-US" dirty="0"/>
          </a:p>
        </p:txBody>
      </p:sp>
      <p:sp>
        <p:nvSpPr>
          <p:cNvPr id="4" name="Slide Number Placeholder 3"/>
          <p:cNvSpPr>
            <a:spLocks noGrp="1"/>
          </p:cNvSpPr>
          <p:nvPr>
            <p:ph type="sldNum" sz="quarter" idx="10"/>
          </p:nvPr>
        </p:nvSpPr>
        <p:spPr/>
        <p:txBody>
          <a:bodyPr/>
          <a:lstStyle/>
          <a:p>
            <a:fld id="{B4EE444C-2141-4AC3-BA74-EE4E1717B9B3}" type="slidenum">
              <a:rPr lang="en-US" smtClean="0"/>
              <a:t>2</a:t>
            </a:fld>
            <a:endParaRPr lang="en-US"/>
          </a:p>
        </p:txBody>
      </p:sp>
    </p:spTree>
    <p:extLst>
      <p:ext uri="{BB962C8B-B14F-4D97-AF65-F5344CB8AC3E}">
        <p14:creationId xmlns:p14="http://schemas.microsoft.com/office/powerpoint/2010/main" val="24041333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Again, this is not a complete list of possible accommodations for Jordan.  She may have other ideas about supports and services that will help her throughout the center.</a:t>
            </a:r>
          </a:p>
          <a:p>
            <a:endParaRPr lang="en-US" dirty="0"/>
          </a:p>
        </p:txBody>
      </p:sp>
      <p:sp>
        <p:nvSpPr>
          <p:cNvPr id="4" name="Slide Number Placeholder 3"/>
          <p:cNvSpPr>
            <a:spLocks noGrp="1"/>
          </p:cNvSpPr>
          <p:nvPr>
            <p:ph type="sldNum" sz="quarter" idx="10"/>
          </p:nvPr>
        </p:nvSpPr>
        <p:spPr/>
        <p:txBody>
          <a:bodyPr/>
          <a:lstStyle/>
          <a:p>
            <a:fld id="{B4EE444C-2141-4AC3-BA74-EE4E1717B9B3}" type="slidenum">
              <a:rPr lang="en-US" smtClean="0"/>
              <a:t>20</a:t>
            </a:fld>
            <a:endParaRPr lang="en-US"/>
          </a:p>
        </p:txBody>
      </p:sp>
    </p:spTree>
    <p:extLst>
      <p:ext uri="{BB962C8B-B14F-4D97-AF65-F5344CB8AC3E}">
        <p14:creationId xmlns:p14="http://schemas.microsoft.com/office/powerpoint/2010/main" val="36943195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https://www.youtube.com/watch?v=65gqX2QhVRA</a:t>
            </a:r>
          </a:p>
          <a:p>
            <a:endParaRPr lang="en-US" dirty="0"/>
          </a:p>
          <a:p>
            <a:r>
              <a:rPr lang="en-US" dirty="0"/>
              <a:t>Show 4-5 clip from “How the Blind Cook”</a:t>
            </a:r>
          </a:p>
        </p:txBody>
      </p:sp>
      <p:sp>
        <p:nvSpPr>
          <p:cNvPr id="4" name="Slide Number Placeholder 3"/>
          <p:cNvSpPr>
            <a:spLocks noGrp="1"/>
          </p:cNvSpPr>
          <p:nvPr>
            <p:ph type="sldNum" sz="quarter" idx="10"/>
          </p:nvPr>
        </p:nvSpPr>
        <p:spPr/>
        <p:txBody>
          <a:bodyPr/>
          <a:lstStyle/>
          <a:p>
            <a:fld id="{B4EE444C-2141-4AC3-BA74-EE4E1717B9B3}" type="slidenum">
              <a:rPr lang="en-US" smtClean="0"/>
              <a:t>21</a:t>
            </a:fld>
            <a:endParaRPr lang="en-US"/>
          </a:p>
        </p:txBody>
      </p:sp>
    </p:spTree>
    <p:extLst>
      <p:ext uri="{BB962C8B-B14F-4D97-AF65-F5344CB8AC3E}">
        <p14:creationId xmlns:p14="http://schemas.microsoft.com/office/powerpoint/2010/main" val="20036678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Let’s practice with another case study of a student with a learning disability enrolled in the nursing trade.</a:t>
            </a:r>
          </a:p>
        </p:txBody>
      </p:sp>
      <p:sp>
        <p:nvSpPr>
          <p:cNvPr id="4" name="Slide Number Placeholder 3"/>
          <p:cNvSpPr>
            <a:spLocks noGrp="1"/>
          </p:cNvSpPr>
          <p:nvPr>
            <p:ph type="sldNum" sz="quarter" idx="10"/>
          </p:nvPr>
        </p:nvSpPr>
        <p:spPr/>
        <p:txBody>
          <a:bodyPr/>
          <a:lstStyle/>
          <a:p>
            <a:fld id="{B4EE444C-2141-4AC3-BA74-EE4E1717B9B3}" type="slidenum">
              <a:rPr lang="en-US" smtClean="0"/>
              <a:t>22</a:t>
            </a:fld>
            <a:endParaRPr lang="en-US"/>
          </a:p>
        </p:txBody>
      </p:sp>
    </p:spTree>
    <p:extLst>
      <p:ext uri="{BB962C8B-B14F-4D97-AF65-F5344CB8AC3E}">
        <p14:creationId xmlns:p14="http://schemas.microsoft.com/office/powerpoint/2010/main" val="20033318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What are some possible AT accommodations that we could consider to support  with “remembering, reading, completing tasks, practicing safety in the kitchen?</a:t>
            </a:r>
          </a:p>
          <a:p>
            <a:endParaRPr lang="en-US" sz="1800" dirty="0"/>
          </a:p>
          <a:p>
            <a:r>
              <a:rPr lang="en-US" sz="1800" dirty="0"/>
              <a:t>Use the chat box for any ideas you have…</a:t>
            </a:r>
          </a:p>
          <a:p>
            <a:endParaRPr lang="en-US" sz="1800" dirty="0"/>
          </a:p>
          <a:p>
            <a:r>
              <a:rPr lang="en-US" sz="1800" dirty="0"/>
              <a:t>How might these accommodations be used in other areas on center or to build independence?</a:t>
            </a:r>
          </a:p>
          <a:p>
            <a:endParaRPr lang="en-US" sz="1800" dirty="0"/>
          </a:p>
        </p:txBody>
      </p:sp>
      <p:sp>
        <p:nvSpPr>
          <p:cNvPr id="4" name="Slide Number Placeholder 3"/>
          <p:cNvSpPr>
            <a:spLocks noGrp="1"/>
          </p:cNvSpPr>
          <p:nvPr>
            <p:ph type="sldNum" sz="quarter" idx="10"/>
          </p:nvPr>
        </p:nvSpPr>
        <p:spPr/>
        <p:txBody>
          <a:bodyPr/>
          <a:lstStyle/>
          <a:p>
            <a:fld id="{B4EE444C-2141-4AC3-BA74-EE4E1717B9B3}" type="slidenum">
              <a:rPr lang="en-US" smtClean="0"/>
              <a:t>23</a:t>
            </a:fld>
            <a:endParaRPr lang="en-US"/>
          </a:p>
        </p:txBody>
      </p:sp>
    </p:spTree>
    <p:extLst>
      <p:ext uri="{BB962C8B-B14F-4D97-AF65-F5344CB8AC3E}">
        <p14:creationId xmlns:p14="http://schemas.microsoft.com/office/powerpoint/2010/main" val="28582306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Here are some possible AT accommodations to address </a:t>
            </a:r>
            <a:r>
              <a:rPr lang="en-US" sz="1800" dirty="0" err="1"/>
              <a:t>Ethans’s</a:t>
            </a:r>
            <a:r>
              <a:rPr lang="en-US" sz="1800" dirty="0"/>
              <a:t> functional limitations of memory and reading… (slide)</a:t>
            </a:r>
          </a:p>
          <a:p>
            <a:endParaRPr lang="en-US" sz="1800" dirty="0"/>
          </a:p>
          <a:p>
            <a:r>
              <a:rPr lang="en-US" sz="1800" dirty="0"/>
              <a:t>Don’t forget free accessible mobile apps (next slide…)</a:t>
            </a:r>
          </a:p>
          <a:p>
            <a:endParaRPr lang="en-US" sz="1800" dirty="0"/>
          </a:p>
          <a:p>
            <a:endParaRPr lang="en-US" sz="1800" dirty="0"/>
          </a:p>
          <a:p>
            <a:endParaRPr lang="en-US" sz="1800" dirty="0"/>
          </a:p>
        </p:txBody>
      </p:sp>
      <p:sp>
        <p:nvSpPr>
          <p:cNvPr id="4" name="Slide Number Placeholder 3"/>
          <p:cNvSpPr>
            <a:spLocks noGrp="1"/>
          </p:cNvSpPr>
          <p:nvPr>
            <p:ph type="sldNum" sz="quarter" idx="10"/>
          </p:nvPr>
        </p:nvSpPr>
        <p:spPr/>
        <p:txBody>
          <a:bodyPr/>
          <a:lstStyle/>
          <a:p>
            <a:fld id="{B4EE444C-2141-4AC3-BA74-EE4E1717B9B3}" type="slidenum">
              <a:rPr lang="en-US" smtClean="0"/>
              <a:t>24</a:t>
            </a:fld>
            <a:endParaRPr lang="en-US"/>
          </a:p>
        </p:txBody>
      </p:sp>
    </p:spTree>
    <p:extLst>
      <p:ext uri="{BB962C8B-B14F-4D97-AF65-F5344CB8AC3E}">
        <p14:creationId xmlns:p14="http://schemas.microsoft.com/office/powerpoint/2010/main" val="33364941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EE444C-2141-4AC3-BA74-EE4E1717B9B3}" type="slidenum">
              <a:rPr lang="en-US" smtClean="0"/>
              <a:t>25</a:t>
            </a:fld>
            <a:endParaRPr lang="en-US"/>
          </a:p>
        </p:txBody>
      </p:sp>
    </p:spTree>
    <p:extLst>
      <p:ext uri="{BB962C8B-B14F-4D97-AF65-F5344CB8AC3E}">
        <p14:creationId xmlns:p14="http://schemas.microsoft.com/office/powerpoint/2010/main" val="20525169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This is an example of free assistive technology.  There are several websites such as this one that have a variety of converters and calculators to assist with some of the more complex math or conversion operations that may be required in some CTT classes.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This particular example could be used in the medical CT classes.  It could certainly be used with students with learning disabilities—actually with all students when learning how to make these types of conversions.  </a:t>
            </a:r>
          </a:p>
          <a:p>
            <a:endParaRPr lang="en-US" dirty="0"/>
          </a:p>
        </p:txBody>
      </p:sp>
      <p:sp>
        <p:nvSpPr>
          <p:cNvPr id="4" name="Slide Number Placeholder 3"/>
          <p:cNvSpPr>
            <a:spLocks noGrp="1"/>
          </p:cNvSpPr>
          <p:nvPr>
            <p:ph type="sldNum" sz="quarter" idx="10"/>
          </p:nvPr>
        </p:nvSpPr>
        <p:spPr/>
        <p:txBody>
          <a:bodyPr/>
          <a:lstStyle/>
          <a:p>
            <a:fld id="{B4EE444C-2141-4AC3-BA74-EE4E1717B9B3}" type="slidenum">
              <a:rPr lang="en-US" smtClean="0"/>
              <a:t>26</a:t>
            </a:fld>
            <a:endParaRPr lang="en-US"/>
          </a:p>
        </p:txBody>
      </p:sp>
    </p:spTree>
    <p:extLst>
      <p:ext uri="{BB962C8B-B14F-4D97-AF65-F5344CB8AC3E}">
        <p14:creationId xmlns:p14="http://schemas.microsoft.com/office/powerpoint/2010/main" val="6818340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dirty="0"/>
              <a:t>A similar free AT converter and calculator could be used in auto CT classes.</a:t>
            </a:r>
          </a:p>
          <a:p>
            <a:pPr marL="285750" indent="-285750">
              <a:buFont typeface="Arial" panose="020B0604020202020204" pitchFamily="34" charset="0"/>
              <a:buChar char="•"/>
            </a:pPr>
            <a:r>
              <a:rPr lang="en-US" sz="1800" dirty="0"/>
              <a:t>On the left of the slide is a snapshot of some of the links to webpages that assist with specific calculations and conversions.</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On the right of the slide is a snapshot of a specific calculator (Gas Oil Mixture Ratio Calculator).</a:t>
            </a:r>
          </a:p>
          <a:p>
            <a:endParaRPr lang="en-US" dirty="0"/>
          </a:p>
        </p:txBody>
      </p:sp>
      <p:sp>
        <p:nvSpPr>
          <p:cNvPr id="4" name="Slide Number Placeholder 3"/>
          <p:cNvSpPr>
            <a:spLocks noGrp="1"/>
          </p:cNvSpPr>
          <p:nvPr>
            <p:ph type="sldNum" sz="quarter" idx="10"/>
          </p:nvPr>
        </p:nvSpPr>
        <p:spPr/>
        <p:txBody>
          <a:bodyPr/>
          <a:lstStyle/>
          <a:p>
            <a:fld id="{B4EE444C-2141-4AC3-BA74-EE4E1717B9B3}" type="slidenum">
              <a:rPr lang="en-US" smtClean="0"/>
              <a:t>27</a:t>
            </a:fld>
            <a:endParaRPr lang="en-US"/>
          </a:p>
        </p:txBody>
      </p:sp>
    </p:spTree>
    <p:extLst>
      <p:ext uri="{BB962C8B-B14F-4D97-AF65-F5344CB8AC3E}">
        <p14:creationId xmlns:p14="http://schemas.microsoft.com/office/powerpoint/2010/main" val="7398372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solidFill>
            <a:schemeClr val="accent1">
              <a:lumMod val="75000"/>
            </a:schemeClr>
          </a:solidFill>
        </p:spPr>
      </p:sp>
      <p:sp>
        <p:nvSpPr>
          <p:cNvPr id="3" name="Notes Placeholder 2"/>
          <p:cNvSpPr>
            <a:spLocks noGrp="1"/>
          </p:cNvSpPr>
          <p:nvPr>
            <p:ph type="body" idx="1"/>
          </p:nvPr>
        </p:nvSpPr>
        <p:spPr/>
        <p:txBody>
          <a:bodyPr/>
          <a:lstStyle/>
          <a:p>
            <a:r>
              <a:rPr lang="en-US" sz="1800" dirty="0"/>
              <a:t> Some other examples of AT in CTT…</a:t>
            </a:r>
          </a:p>
        </p:txBody>
      </p:sp>
      <p:sp>
        <p:nvSpPr>
          <p:cNvPr id="4" name="Slide Number Placeholder 3"/>
          <p:cNvSpPr>
            <a:spLocks noGrp="1"/>
          </p:cNvSpPr>
          <p:nvPr>
            <p:ph type="sldNum" sz="quarter" idx="10"/>
          </p:nvPr>
        </p:nvSpPr>
        <p:spPr/>
        <p:txBody>
          <a:bodyPr/>
          <a:lstStyle/>
          <a:p>
            <a:fld id="{B4EE444C-2141-4AC3-BA74-EE4E1717B9B3}" type="slidenum">
              <a:rPr lang="en-US" smtClean="0"/>
              <a:t>28</a:t>
            </a:fld>
            <a:endParaRPr lang="en-US"/>
          </a:p>
        </p:txBody>
      </p:sp>
    </p:spTree>
    <p:extLst>
      <p:ext uri="{BB962C8B-B14F-4D97-AF65-F5344CB8AC3E}">
        <p14:creationId xmlns:p14="http://schemas.microsoft.com/office/powerpoint/2010/main" val="31144686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EE444C-2141-4AC3-BA74-EE4E1717B9B3}" type="slidenum">
              <a:rPr lang="en-US" smtClean="0"/>
              <a:t>29</a:t>
            </a:fld>
            <a:endParaRPr lang="en-US"/>
          </a:p>
        </p:txBody>
      </p:sp>
    </p:spTree>
    <p:extLst>
      <p:ext uri="{BB962C8B-B14F-4D97-AF65-F5344CB8AC3E}">
        <p14:creationId xmlns:p14="http://schemas.microsoft.com/office/powerpoint/2010/main" val="2603464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I will be pulling up a poll on the screen that will have this quick survey of “Who We Are.”  You simply click on the choice that best represents your position/responsibilities on center.  If none of these best represent you, just type your position in the chat box.</a:t>
            </a:r>
          </a:p>
        </p:txBody>
      </p:sp>
      <p:sp>
        <p:nvSpPr>
          <p:cNvPr id="4" name="Slide Number Placeholder 3"/>
          <p:cNvSpPr>
            <a:spLocks noGrp="1"/>
          </p:cNvSpPr>
          <p:nvPr>
            <p:ph type="sldNum" sz="quarter" idx="10"/>
          </p:nvPr>
        </p:nvSpPr>
        <p:spPr/>
        <p:txBody>
          <a:bodyPr/>
          <a:lstStyle/>
          <a:p>
            <a:fld id="{B4EE444C-2141-4AC3-BA74-EE4E1717B9B3}" type="slidenum">
              <a:rPr lang="en-US" smtClean="0"/>
              <a:t>3</a:t>
            </a:fld>
            <a:endParaRPr lang="en-US"/>
          </a:p>
        </p:txBody>
      </p:sp>
    </p:spTree>
    <p:extLst>
      <p:ext uri="{BB962C8B-B14F-4D97-AF65-F5344CB8AC3E}">
        <p14:creationId xmlns:p14="http://schemas.microsoft.com/office/powerpoint/2010/main" val="31071220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Let’s take a look at some examples of AT being used on our centers that either benefit one student with a disability, or several student with or without disabilities.</a:t>
            </a:r>
          </a:p>
        </p:txBody>
      </p:sp>
      <p:sp>
        <p:nvSpPr>
          <p:cNvPr id="4" name="Slide Number Placeholder 3"/>
          <p:cNvSpPr>
            <a:spLocks noGrp="1"/>
          </p:cNvSpPr>
          <p:nvPr>
            <p:ph type="sldNum" sz="quarter" idx="10"/>
          </p:nvPr>
        </p:nvSpPr>
        <p:spPr/>
        <p:txBody>
          <a:bodyPr/>
          <a:lstStyle/>
          <a:p>
            <a:fld id="{B4EE444C-2141-4AC3-BA74-EE4E1717B9B3}" type="slidenum">
              <a:rPr lang="en-US" smtClean="0"/>
              <a:t>30</a:t>
            </a:fld>
            <a:endParaRPr lang="en-US"/>
          </a:p>
        </p:txBody>
      </p:sp>
    </p:spTree>
    <p:extLst>
      <p:ext uri="{BB962C8B-B14F-4D97-AF65-F5344CB8AC3E}">
        <p14:creationId xmlns:p14="http://schemas.microsoft.com/office/powerpoint/2010/main" val="8979994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Our first example is from Gary Job Corps Center.  </a:t>
            </a:r>
          </a:p>
          <a:p>
            <a:endParaRPr lang="en-US" sz="1800" dirty="0"/>
          </a:p>
          <a:p>
            <a:r>
              <a:rPr lang="en-US" sz="1800" dirty="0"/>
              <a:t>(Read slide)</a:t>
            </a:r>
          </a:p>
        </p:txBody>
      </p:sp>
      <p:sp>
        <p:nvSpPr>
          <p:cNvPr id="4" name="Slide Number Placeholder 3"/>
          <p:cNvSpPr>
            <a:spLocks noGrp="1"/>
          </p:cNvSpPr>
          <p:nvPr>
            <p:ph type="sldNum" sz="quarter" idx="10"/>
          </p:nvPr>
        </p:nvSpPr>
        <p:spPr/>
        <p:txBody>
          <a:bodyPr/>
          <a:lstStyle/>
          <a:p>
            <a:fld id="{B4EE444C-2141-4AC3-BA74-EE4E1717B9B3}" type="slidenum">
              <a:rPr lang="en-US" smtClean="0"/>
              <a:t>31</a:t>
            </a:fld>
            <a:endParaRPr lang="en-US"/>
          </a:p>
        </p:txBody>
      </p:sp>
    </p:spTree>
    <p:extLst>
      <p:ext uri="{BB962C8B-B14F-4D97-AF65-F5344CB8AC3E}">
        <p14:creationId xmlns:p14="http://schemas.microsoft.com/office/powerpoint/2010/main" val="25385968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Another example of a modification used in culinary comes from Pittsburgh JC Center.</a:t>
            </a:r>
          </a:p>
          <a:p>
            <a:endParaRPr lang="en-US" sz="1800" dirty="0"/>
          </a:p>
          <a:p>
            <a:endParaRPr lang="en-US" sz="1800" dirty="0"/>
          </a:p>
        </p:txBody>
      </p:sp>
      <p:sp>
        <p:nvSpPr>
          <p:cNvPr id="4" name="Slide Number Placeholder 3"/>
          <p:cNvSpPr>
            <a:spLocks noGrp="1"/>
          </p:cNvSpPr>
          <p:nvPr>
            <p:ph type="sldNum" sz="quarter" idx="10"/>
          </p:nvPr>
        </p:nvSpPr>
        <p:spPr/>
        <p:txBody>
          <a:bodyPr/>
          <a:lstStyle/>
          <a:p>
            <a:fld id="{B4EE444C-2141-4AC3-BA74-EE4E1717B9B3}" type="slidenum">
              <a:rPr lang="en-US" smtClean="0"/>
              <a:t>32</a:t>
            </a:fld>
            <a:endParaRPr lang="en-US"/>
          </a:p>
        </p:txBody>
      </p:sp>
    </p:spTree>
    <p:extLst>
      <p:ext uri="{BB962C8B-B14F-4D97-AF65-F5344CB8AC3E}">
        <p14:creationId xmlns:p14="http://schemas.microsoft.com/office/powerpoint/2010/main" val="41946750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Here is an example of using layered technology to create a </a:t>
            </a:r>
            <a:r>
              <a:rPr lang="en-US" sz="1800" b="1" dirty="0"/>
              <a:t>universa</a:t>
            </a:r>
            <a:r>
              <a:rPr lang="en-US" sz="1800" dirty="0"/>
              <a:t>l solution that applied to all students needed more support in CTT.   </a:t>
            </a:r>
          </a:p>
          <a:p>
            <a:endParaRPr lang="en-US" sz="1800" dirty="0"/>
          </a:p>
          <a:p>
            <a:r>
              <a:rPr lang="en-US" sz="1800" dirty="0"/>
              <a:t>Some ways it supported students with specific disabilities included:</a:t>
            </a:r>
          </a:p>
          <a:p>
            <a:pPr marL="742950" lvl="1" indent="-285750">
              <a:buFont typeface="Arial" panose="020B0604020202020204" pitchFamily="34" charset="0"/>
              <a:buChar char="•"/>
            </a:pPr>
            <a:r>
              <a:rPr lang="en-US" sz="1800" dirty="0"/>
              <a:t>Built in extended time</a:t>
            </a:r>
          </a:p>
          <a:p>
            <a:pPr marL="742950" lvl="1" indent="-285750">
              <a:buFont typeface="Arial" panose="020B0604020202020204" pitchFamily="34" charset="0"/>
              <a:buChar char="•"/>
            </a:pPr>
            <a:r>
              <a:rPr lang="en-US" sz="1800" dirty="0"/>
              <a:t>Reading support (materials read to them)</a:t>
            </a:r>
          </a:p>
          <a:p>
            <a:pPr marL="742950" lvl="1" indent="-285750">
              <a:buFont typeface="Arial" panose="020B0604020202020204" pitchFamily="34" charset="0"/>
              <a:buChar char="•"/>
            </a:pPr>
            <a:r>
              <a:rPr lang="en-US" sz="1800" dirty="0"/>
              <a:t>Opportunity to review and repeat lessons for memory/retention</a:t>
            </a:r>
          </a:p>
          <a:p>
            <a:pPr marL="742950" lvl="1" indent="-285750">
              <a:buFont typeface="Arial" panose="020B0604020202020204" pitchFamily="34" charset="0"/>
              <a:buChar char="•"/>
            </a:pPr>
            <a:r>
              <a:rPr lang="en-US" sz="1800" dirty="0"/>
              <a:t>Addresses some attentional issues by allowing students go at their own pace and see/hear lessons</a:t>
            </a:r>
          </a:p>
        </p:txBody>
      </p:sp>
      <p:sp>
        <p:nvSpPr>
          <p:cNvPr id="4" name="Slide Number Placeholder 3"/>
          <p:cNvSpPr>
            <a:spLocks noGrp="1"/>
          </p:cNvSpPr>
          <p:nvPr>
            <p:ph type="sldNum" sz="quarter" idx="10"/>
          </p:nvPr>
        </p:nvSpPr>
        <p:spPr/>
        <p:txBody>
          <a:bodyPr/>
          <a:lstStyle/>
          <a:p>
            <a:fld id="{B4EE444C-2141-4AC3-BA74-EE4E1717B9B3}" type="slidenum">
              <a:rPr lang="en-US" smtClean="0"/>
              <a:t>33</a:t>
            </a:fld>
            <a:endParaRPr lang="en-US"/>
          </a:p>
        </p:txBody>
      </p:sp>
    </p:spTree>
    <p:extLst>
      <p:ext uri="{BB962C8B-B14F-4D97-AF65-F5344CB8AC3E}">
        <p14:creationId xmlns:p14="http://schemas.microsoft.com/office/powerpoint/2010/main" val="42732729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Now that we understand more about AT and its applications, let’s look at some things to consider when seeking to purchase or obtain AT for our students. </a:t>
            </a:r>
          </a:p>
          <a:p>
            <a:endParaRPr lang="en-US" sz="1800" dirty="0"/>
          </a:p>
          <a:p>
            <a:r>
              <a:rPr lang="en-US" sz="1800" dirty="0"/>
              <a:t>(Slide)</a:t>
            </a:r>
          </a:p>
        </p:txBody>
      </p:sp>
      <p:sp>
        <p:nvSpPr>
          <p:cNvPr id="4" name="Slide Number Placeholder 3"/>
          <p:cNvSpPr>
            <a:spLocks noGrp="1"/>
          </p:cNvSpPr>
          <p:nvPr>
            <p:ph type="sldNum" sz="quarter" idx="10"/>
          </p:nvPr>
        </p:nvSpPr>
        <p:spPr/>
        <p:txBody>
          <a:bodyPr/>
          <a:lstStyle/>
          <a:p>
            <a:fld id="{B4EE444C-2141-4AC3-BA74-EE4E1717B9B3}" type="slidenum">
              <a:rPr lang="en-US" smtClean="0"/>
              <a:t>34</a:t>
            </a:fld>
            <a:endParaRPr lang="en-US"/>
          </a:p>
        </p:txBody>
      </p:sp>
    </p:spTree>
    <p:extLst>
      <p:ext uri="{BB962C8B-B14F-4D97-AF65-F5344CB8AC3E}">
        <p14:creationId xmlns:p14="http://schemas.microsoft.com/office/powerpoint/2010/main" val="21342354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EE444C-2141-4AC3-BA74-EE4E1717B9B3}" type="slidenum">
              <a:rPr lang="en-US" smtClean="0"/>
              <a:t>35</a:t>
            </a:fld>
            <a:endParaRPr lang="en-US"/>
          </a:p>
        </p:txBody>
      </p:sp>
    </p:spTree>
    <p:extLst>
      <p:ext uri="{BB962C8B-B14F-4D97-AF65-F5344CB8AC3E}">
        <p14:creationId xmlns:p14="http://schemas.microsoft.com/office/powerpoint/2010/main" val="13538503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EE444C-2141-4AC3-BA74-EE4E1717B9B3}" type="slidenum">
              <a:rPr lang="en-US" smtClean="0"/>
              <a:t>36</a:t>
            </a:fld>
            <a:endParaRPr lang="en-US"/>
          </a:p>
        </p:txBody>
      </p:sp>
    </p:spTree>
    <p:extLst>
      <p:ext uri="{BB962C8B-B14F-4D97-AF65-F5344CB8AC3E}">
        <p14:creationId xmlns:p14="http://schemas.microsoft.com/office/powerpoint/2010/main" val="33653196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EE444C-2141-4AC3-BA74-EE4E1717B9B3}" type="slidenum">
              <a:rPr lang="en-US" smtClean="0"/>
              <a:t>37</a:t>
            </a:fld>
            <a:endParaRPr lang="en-US"/>
          </a:p>
        </p:txBody>
      </p:sp>
    </p:spTree>
    <p:extLst>
      <p:ext uri="{BB962C8B-B14F-4D97-AF65-F5344CB8AC3E}">
        <p14:creationId xmlns:p14="http://schemas.microsoft.com/office/powerpoint/2010/main" val="25601321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EE444C-2141-4AC3-BA74-EE4E1717B9B3}" type="slidenum">
              <a:rPr lang="en-US" smtClean="0"/>
              <a:t>38</a:t>
            </a:fld>
            <a:endParaRPr lang="en-US"/>
          </a:p>
        </p:txBody>
      </p:sp>
    </p:spTree>
    <p:extLst>
      <p:ext uri="{BB962C8B-B14F-4D97-AF65-F5344CB8AC3E}">
        <p14:creationId xmlns:p14="http://schemas.microsoft.com/office/powerpoint/2010/main" val="30134600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Able Data is a searchable resource website that contains information on tools and technologies to “enhance life.”  The user of this site can search by “product,” by “product makers/seller or categories” and by “AT Resources.”</a:t>
            </a:r>
          </a:p>
          <a:p>
            <a:endParaRPr lang="en-US" sz="1800" dirty="0"/>
          </a:p>
          <a:p>
            <a:r>
              <a:rPr lang="en-US" sz="1800" dirty="0"/>
              <a:t>The next slide shows a clip of searching by “Product Category.” </a:t>
            </a:r>
          </a:p>
          <a:p>
            <a:endParaRPr lang="en-US" dirty="0"/>
          </a:p>
        </p:txBody>
      </p:sp>
      <p:sp>
        <p:nvSpPr>
          <p:cNvPr id="4" name="Slide Number Placeholder 3"/>
          <p:cNvSpPr>
            <a:spLocks noGrp="1"/>
          </p:cNvSpPr>
          <p:nvPr>
            <p:ph type="sldNum" sz="quarter" idx="10"/>
          </p:nvPr>
        </p:nvSpPr>
        <p:spPr/>
        <p:txBody>
          <a:bodyPr/>
          <a:lstStyle/>
          <a:p>
            <a:fld id="{B4EE444C-2141-4AC3-BA74-EE4E1717B9B3}" type="slidenum">
              <a:rPr lang="en-US" smtClean="0"/>
              <a:t>39</a:t>
            </a:fld>
            <a:endParaRPr lang="en-US"/>
          </a:p>
        </p:txBody>
      </p:sp>
    </p:spTree>
    <p:extLst>
      <p:ext uri="{BB962C8B-B14F-4D97-AF65-F5344CB8AC3E}">
        <p14:creationId xmlns:p14="http://schemas.microsoft.com/office/powerpoint/2010/main" val="2091698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This second poll allows us to see how we as a group weigh in on accommodation plan implementation on our centers.  </a:t>
            </a:r>
          </a:p>
        </p:txBody>
      </p:sp>
      <p:sp>
        <p:nvSpPr>
          <p:cNvPr id="4" name="Slide Number Placeholder 3"/>
          <p:cNvSpPr>
            <a:spLocks noGrp="1"/>
          </p:cNvSpPr>
          <p:nvPr>
            <p:ph type="sldNum" sz="quarter" idx="10"/>
          </p:nvPr>
        </p:nvSpPr>
        <p:spPr/>
        <p:txBody>
          <a:bodyPr/>
          <a:lstStyle/>
          <a:p>
            <a:fld id="{B4EE444C-2141-4AC3-BA74-EE4E1717B9B3}" type="slidenum">
              <a:rPr lang="en-US" smtClean="0"/>
              <a:t>4</a:t>
            </a:fld>
            <a:endParaRPr lang="en-US"/>
          </a:p>
        </p:txBody>
      </p:sp>
    </p:spTree>
    <p:extLst>
      <p:ext uri="{BB962C8B-B14F-4D97-AF65-F5344CB8AC3E}">
        <p14:creationId xmlns:p14="http://schemas.microsoft.com/office/powerpoint/2010/main" val="11235003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This is one way your can search on  </a:t>
            </a:r>
            <a:r>
              <a:rPr lang="en-US" sz="1800" dirty="0" err="1"/>
              <a:t>AbleData</a:t>
            </a:r>
            <a:r>
              <a:rPr lang="en-US" sz="1800" dirty="0"/>
              <a:t> for possible AT or accommodations.</a:t>
            </a:r>
          </a:p>
        </p:txBody>
      </p:sp>
      <p:sp>
        <p:nvSpPr>
          <p:cNvPr id="4" name="Slide Number Placeholder 3"/>
          <p:cNvSpPr>
            <a:spLocks noGrp="1"/>
          </p:cNvSpPr>
          <p:nvPr>
            <p:ph type="sldNum" sz="quarter" idx="10"/>
          </p:nvPr>
        </p:nvSpPr>
        <p:spPr/>
        <p:txBody>
          <a:bodyPr/>
          <a:lstStyle/>
          <a:p>
            <a:fld id="{B4EE444C-2141-4AC3-BA74-EE4E1717B9B3}" type="slidenum">
              <a:rPr lang="en-US" smtClean="0"/>
              <a:t>40</a:t>
            </a:fld>
            <a:endParaRPr lang="en-US"/>
          </a:p>
        </p:txBody>
      </p:sp>
    </p:spTree>
    <p:extLst>
      <p:ext uri="{BB962C8B-B14F-4D97-AF65-F5344CB8AC3E}">
        <p14:creationId xmlns:p14="http://schemas.microsoft.com/office/powerpoint/2010/main" val="18774103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RESNA is a national society engaged in the work of connecting those in need of AT to potential funding sources.  Almost every state has a federally funded AT Program that offer device loans, funding sources, and further resources for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endParaRPr lang="en-US" dirty="0"/>
          </a:p>
        </p:txBody>
      </p:sp>
      <p:sp>
        <p:nvSpPr>
          <p:cNvPr id="4" name="Slide Number Placeholder 3"/>
          <p:cNvSpPr>
            <a:spLocks noGrp="1"/>
          </p:cNvSpPr>
          <p:nvPr>
            <p:ph type="sldNum" sz="quarter" idx="10"/>
          </p:nvPr>
        </p:nvSpPr>
        <p:spPr/>
        <p:txBody>
          <a:bodyPr/>
          <a:lstStyle/>
          <a:p>
            <a:fld id="{B4EE444C-2141-4AC3-BA74-EE4E1717B9B3}" type="slidenum">
              <a:rPr lang="en-US" smtClean="0"/>
              <a:t>41</a:t>
            </a:fld>
            <a:endParaRPr lang="en-US"/>
          </a:p>
        </p:txBody>
      </p:sp>
    </p:spTree>
    <p:extLst>
      <p:ext uri="{BB962C8B-B14F-4D97-AF65-F5344CB8AC3E}">
        <p14:creationId xmlns:p14="http://schemas.microsoft.com/office/powerpoint/2010/main" val="36823772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This slide is a snapshot of the actual list of state AT programs on the RESNA website.  The right hand side of the slide has another snap shot of when you click on an individual state.  In this case, it shows the contact info for the AT Program in DC.  </a:t>
            </a:r>
          </a:p>
        </p:txBody>
      </p:sp>
      <p:sp>
        <p:nvSpPr>
          <p:cNvPr id="4" name="Slide Number Placeholder 3"/>
          <p:cNvSpPr>
            <a:spLocks noGrp="1"/>
          </p:cNvSpPr>
          <p:nvPr>
            <p:ph type="sldNum" sz="quarter" idx="10"/>
          </p:nvPr>
        </p:nvSpPr>
        <p:spPr/>
        <p:txBody>
          <a:bodyPr/>
          <a:lstStyle/>
          <a:p>
            <a:fld id="{B4EE444C-2141-4AC3-BA74-EE4E1717B9B3}" type="slidenum">
              <a:rPr lang="en-US" smtClean="0"/>
              <a:t>42</a:t>
            </a:fld>
            <a:endParaRPr lang="en-US"/>
          </a:p>
        </p:txBody>
      </p:sp>
    </p:spTree>
    <p:extLst>
      <p:ext uri="{BB962C8B-B14F-4D97-AF65-F5344CB8AC3E}">
        <p14:creationId xmlns:p14="http://schemas.microsoft.com/office/powerpoint/2010/main" val="11720212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EE444C-2141-4AC3-BA74-EE4E1717B9B3}" type="slidenum">
              <a:rPr lang="en-US" smtClean="0"/>
              <a:t>43</a:t>
            </a:fld>
            <a:endParaRPr lang="en-US"/>
          </a:p>
        </p:txBody>
      </p:sp>
    </p:spTree>
    <p:extLst>
      <p:ext uri="{BB962C8B-B14F-4D97-AF65-F5344CB8AC3E}">
        <p14:creationId xmlns:p14="http://schemas.microsoft.com/office/powerpoint/2010/main" val="19053196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EE444C-2141-4AC3-BA74-EE4E1717B9B3}" type="slidenum">
              <a:rPr lang="en-US" smtClean="0"/>
              <a:t>44</a:t>
            </a:fld>
            <a:endParaRPr lang="en-US"/>
          </a:p>
        </p:txBody>
      </p:sp>
    </p:spTree>
    <p:extLst>
      <p:ext uri="{BB962C8B-B14F-4D97-AF65-F5344CB8AC3E}">
        <p14:creationId xmlns:p14="http://schemas.microsoft.com/office/powerpoint/2010/main" val="26776667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EE444C-2141-4AC3-BA74-EE4E1717B9B3}" type="slidenum">
              <a:rPr lang="en-US" smtClean="0"/>
              <a:t>45</a:t>
            </a:fld>
            <a:endParaRPr lang="en-US"/>
          </a:p>
        </p:txBody>
      </p:sp>
    </p:spTree>
    <p:extLst>
      <p:ext uri="{BB962C8B-B14F-4D97-AF65-F5344CB8AC3E}">
        <p14:creationId xmlns:p14="http://schemas.microsoft.com/office/powerpoint/2010/main" val="266763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Now let’s take a moment to be a little more specific about our current practice.</a:t>
            </a:r>
          </a:p>
          <a:p>
            <a:endParaRPr lang="en-US" sz="1800" dirty="0"/>
          </a:p>
          <a:p>
            <a:r>
              <a:rPr lang="en-US" sz="1800" dirty="0"/>
              <a:t>In the chat box, list a few examples of accommodations, adjustments, or modifications you are providing or using to support students with disabilities in your classrooms or areas on center (e.g., posters of key information, extended time on quizzes…)</a:t>
            </a:r>
          </a:p>
          <a:p>
            <a:endParaRPr lang="en-US" sz="1800" dirty="0"/>
          </a:p>
          <a:p>
            <a:r>
              <a:rPr lang="en-US" sz="1800" dirty="0"/>
              <a:t>The 2</a:t>
            </a:r>
            <a:r>
              <a:rPr lang="en-US" sz="1800" baseline="30000" dirty="0"/>
              <a:t>nd</a:t>
            </a:r>
            <a:r>
              <a:rPr lang="en-US" sz="1800" dirty="0"/>
              <a:t> part of this activity requires you to answer “yes” or “no” if most of the accommodations, adjustments, or modifications are taken from JC AP…do that now in the chat box.</a:t>
            </a:r>
          </a:p>
        </p:txBody>
      </p:sp>
      <p:sp>
        <p:nvSpPr>
          <p:cNvPr id="4" name="Slide Number Placeholder 3"/>
          <p:cNvSpPr>
            <a:spLocks noGrp="1"/>
          </p:cNvSpPr>
          <p:nvPr>
            <p:ph type="sldNum" sz="quarter" idx="10"/>
          </p:nvPr>
        </p:nvSpPr>
        <p:spPr/>
        <p:txBody>
          <a:bodyPr/>
          <a:lstStyle/>
          <a:p>
            <a:fld id="{B4EE444C-2141-4AC3-BA74-EE4E1717B9B3}" type="slidenum">
              <a:rPr lang="en-US" smtClean="0"/>
              <a:t>5</a:t>
            </a:fld>
            <a:endParaRPr lang="en-US"/>
          </a:p>
        </p:txBody>
      </p:sp>
    </p:spTree>
    <p:extLst>
      <p:ext uri="{BB962C8B-B14F-4D97-AF65-F5344CB8AC3E}">
        <p14:creationId xmlns:p14="http://schemas.microsoft.com/office/powerpoint/2010/main" val="2388869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EE444C-2141-4AC3-BA74-EE4E1717B9B3}" type="slidenum">
              <a:rPr lang="en-US" smtClean="0"/>
              <a:t>6</a:t>
            </a:fld>
            <a:endParaRPr lang="en-US"/>
          </a:p>
        </p:txBody>
      </p:sp>
    </p:spTree>
    <p:extLst>
      <p:ext uri="{BB962C8B-B14F-4D97-AF65-F5344CB8AC3E}">
        <p14:creationId xmlns:p14="http://schemas.microsoft.com/office/powerpoint/2010/main" val="1473762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B4EE444C-2141-4AC3-BA74-EE4E1717B9B3}" type="slidenum">
              <a:rPr lang="en-US" smtClean="0"/>
              <a:t>7</a:t>
            </a:fld>
            <a:endParaRPr lang="en-US"/>
          </a:p>
        </p:txBody>
      </p:sp>
    </p:spTree>
    <p:extLst>
      <p:ext uri="{BB962C8B-B14F-4D97-AF65-F5344CB8AC3E}">
        <p14:creationId xmlns:p14="http://schemas.microsoft.com/office/powerpoint/2010/main" val="3975115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B4EE444C-2141-4AC3-BA74-EE4E1717B9B3}" type="slidenum">
              <a:rPr lang="en-US" smtClean="0"/>
              <a:t>8</a:t>
            </a:fld>
            <a:endParaRPr lang="en-US"/>
          </a:p>
        </p:txBody>
      </p:sp>
    </p:spTree>
    <p:extLst>
      <p:ext uri="{BB962C8B-B14F-4D97-AF65-F5344CB8AC3E}">
        <p14:creationId xmlns:p14="http://schemas.microsoft.com/office/powerpoint/2010/main" val="4134899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994150"/>
          </a:xfrm>
        </p:spPr>
        <p:txBody>
          <a:bodyPr/>
          <a:lstStyle/>
          <a:p>
            <a:endParaRPr lang="en-US" dirty="0"/>
          </a:p>
        </p:txBody>
      </p:sp>
      <p:sp>
        <p:nvSpPr>
          <p:cNvPr id="4" name="Slide Number Placeholder 3"/>
          <p:cNvSpPr>
            <a:spLocks noGrp="1"/>
          </p:cNvSpPr>
          <p:nvPr>
            <p:ph type="sldNum" sz="quarter" idx="10"/>
          </p:nvPr>
        </p:nvSpPr>
        <p:spPr/>
        <p:txBody>
          <a:bodyPr/>
          <a:lstStyle/>
          <a:p>
            <a:fld id="{B4EE444C-2141-4AC3-BA74-EE4E1717B9B3}" type="slidenum">
              <a:rPr lang="en-US" smtClean="0"/>
              <a:t>9</a:t>
            </a:fld>
            <a:endParaRPr lang="en-US"/>
          </a:p>
        </p:txBody>
      </p:sp>
    </p:spTree>
    <p:extLst>
      <p:ext uri="{BB962C8B-B14F-4D97-AF65-F5344CB8AC3E}">
        <p14:creationId xmlns:p14="http://schemas.microsoft.com/office/powerpoint/2010/main" val="2038185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tx1"/>
                </a:solidFill>
              </a:defRPr>
            </a:lvl1pPr>
          </a:lstStyle>
          <a:p>
            <a:fld id="{D917E72B-D0C5-4B08-A281-52B9ED2F4B91}" type="slidenum">
              <a:rPr lang="en-US" smtClean="0"/>
              <a:pPr/>
              <a:t>‹#›</a:t>
            </a:fld>
            <a:endParaRPr lang="en-US" dirty="0"/>
          </a:p>
        </p:txBody>
      </p:sp>
    </p:spTree>
    <p:extLst>
      <p:ext uri="{BB962C8B-B14F-4D97-AF65-F5344CB8AC3E}">
        <p14:creationId xmlns:p14="http://schemas.microsoft.com/office/powerpoint/2010/main" val="11724034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5" name="Picture Placeholder 8"/>
          <p:cNvSpPr>
            <a:spLocks noGrp="1"/>
          </p:cNvSpPr>
          <p:nvPr>
            <p:ph type="pic" sz="quarter" idx="12" hasCustomPrompt="1"/>
          </p:nvPr>
        </p:nvSpPr>
        <p:spPr>
          <a:xfrm>
            <a:off x="321564" y="320040"/>
            <a:ext cx="11548872" cy="6217920"/>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Tree>
    <p:extLst>
      <p:ext uri="{BB962C8B-B14F-4D97-AF65-F5344CB8AC3E}">
        <p14:creationId xmlns:p14="http://schemas.microsoft.com/office/powerpoint/2010/main" val="4278562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31781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Rectangle 2"/>
          <p:cNvSpPr/>
          <p:nvPr userDrawn="1"/>
        </p:nvSpPr>
        <p:spPr>
          <a:xfrm>
            <a:off x="0" y="1978425"/>
            <a:ext cx="12192000" cy="2901150"/>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userDrawn="1"/>
        </p:nvSpPr>
        <p:spPr>
          <a:xfrm>
            <a:off x="0" y="0"/>
            <a:ext cx="12192000" cy="1978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0" y="4879575"/>
            <a:ext cx="12192000" cy="1978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754086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4" name="Rectangle 3"/>
          <p:cNvSpPr/>
          <p:nvPr userDrawn="1"/>
        </p:nvSpPr>
        <p:spPr>
          <a:xfrm>
            <a:off x="-1" y="3429000"/>
            <a:ext cx="12191999" cy="3429000"/>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1" y="0"/>
            <a:ext cx="12191999"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8"/>
          <p:cNvSpPr>
            <a:spLocks noGrp="1"/>
          </p:cNvSpPr>
          <p:nvPr>
            <p:ph type="pic" sz="quarter" idx="14" hasCustomPrompt="1"/>
          </p:nvPr>
        </p:nvSpPr>
        <p:spPr>
          <a:xfrm>
            <a:off x="544775" y="502573"/>
            <a:ext cx="3379526" cy="5852854"/>
          </a:xfrm>
          <a:prstGeom prst="rect">
            <a:avLst/>
          </a:prstGeom>
          <a:solidFill>
            <a:schemeClr val="tx1"/>
          </a:solidFill>
        </p:spPr>
        <p:txBody>
          <a:bodyPr anchor="ctr"/>
          <a:lstStyle>
            <a:lvl1pPr marL="0" indent="0" algn="ctr">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Tree>
    <p:extLst>
      <p:ext uri="{BB962C8B-B14F-4D97-AF65-F5344CB8AC3E}">
        <p14:creationId xmlns:p14="http://schemas.microsoft.com/office/powerpoint/2010/main" val="32263926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5" name="Picture Placeholder 8"/>
          <p:cNvSpPr>
            <a:spLocks noGrp="1"/>
          </p:cNvSpPr>
          <p:nvPr>
            <p:ph type="pic" sz="quarter" idx="14" hasCustomPrompt="1"/>
          </p:nvPr>
        </p:nvSpPr>
        <p:spPr>
          <a:xfrm>
            <a:off x="1" y="0"/>
            <a:ext cx="4064000" cy="6858000"/>
          </a:xfrm>
          <a:prstGeom prst="rect">
            <a:avLst/>
          </a:prstGeom>
          <a:solidFill>
            <a:schemeClr val="tx1"/>
          </a:solidFill>
        </p:spPr>
        <p:txBody>
          <a:bodyPr anchor="ctr"/>
          <a:lstStyle>
            <a:lvl1pPr marL="0" indent="0" algn="ctr">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Tree>
    <p:extLst>
      <p:ext uri="{BB962C8B-B14F-4D97-AF65-F5344CB8AC3E}">
        <p14:creationId xmlns:p14="http://schemas.microsoft.com/office/powerpoint/2010/main" val="6255210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5" name="Picture Placeholder 8"/>
          <p:cNvSpPr>
            <a:spLocks noGrp="1"/>
          </p:cNvSpPr>
          <p:nvPr>
            <p:ph type="pic" sz="quarter" idx="14" hasCustomPrompt="1"/>
          </p:nvPr>
        </p:nvSpPr>
        <p:spPr>
          <a:xfrm>
            <a:off x="7010401" y="0"/>
            <a:ext cx="4064000" cy="6858000"/>
          </a:xfrm>
          <a:prstGeom prst="rect">
            <a:avLst/>
          </a:prstGeom>
          <a:solidFill>
            <a:schemeClr val="tx1"/>
          </a:solidFill>
        </p:spPr>
        <p:txBody>
          <a:bodyPr anchor="ctr"/>
          <a:lstStyle>
            <a:lvl1pPr marL="0" indent="0" algn="ctr">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Tree>
    <p:extLst>
      <p:ext uri="{BB962C8B-B14F-4D97-AF65-F5344CB8AC3E}">
        <p14:creationId xmlns:p14="http://schemas.microsoft.com/office/powerpoint/2010/main" val="28686274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 name="Rectangle 2"/>
          <p:cNvSpPr/>
          <p:nvPr userDrawn="1"/>
        </p:nvSpPr>
        <p:spPr>
          <a:xfrm>
            <a:off x="0" y="0"/>
            <a:ext cx="12191999"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2286000"/>
            <a:ext cx="12191999"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15535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3" name="Rectangle 2"/>
          <p:cNvSpPr/>
          <p:nvPr userDrawn="1"/>
        </p:nvSpPr>
        <p:spPr>
          <a:xfrm>
            <a:off x="1409700" y="0"/>
            <a:ext cx="539115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6800850" y="0"/>
            <a:ext cx="53911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99177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3" name="Rectangle 2"/>
          <p:cNvSpPr/>
          <p:nvPr userDrawn="1"/>
        </p:nvSpPr>
        <p:spPr>
          <a:xfrm>
            <a:off x="0" y="0"/>
            <a:ext cx="6096000" cy="6858000"/>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81319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3" name="Rectangle 2"/>
          <p:cNvSpPr/>
          <p:nvPr userDrawn="1"/>
        </p:nvSpPr>
        <p:spPr>
          <a:xfrm>
            <a:off x="0" y="4368800"/>
            <a:ext cx="12192000" cy="2489200"/>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0"/>
            <a:ext cx="12192000" cy="436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35859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tx1"/>
                </a:solidFill>
              </a:defRPr>
            </a:lvl1pPr>
          </a:lstStyle>
          <a:p>
            <a:fld id="{D917E72B-D0C5-4B08-A281-52B9ED2F4B91}" type="slidenum">
              <a:rPr lang="en-US" smtClean="0"/>
              <a:pPr/>
              <a:t>‹#›</a:t>
            </a:fld>
            <a:endParaRPr lang="en-US" dirty="0"/>
          </a:p>
        </p:txBody>
      </p:sp>
    </p:spTree>
    <p:extLst>
      <p:ext uri="{BB962C8B-B14F-4D97-AF65-F5344CB8AC3E}">
        <p14:creationId xmlns:p14="http://schemas.microsoft.com/office/powerpoint/2010/main" val="34913214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3" name="Rectangle 2"/>
          <p:cNvSpPr/>
          <p:nvPr userDrawn="1"/>
        </p:nvSpPr>
        <p:spPr>
          <a:xfrm>
            <a:off x="502573" y="502573"/>
            <a:ext cx="3747496" cy="58528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8"/>
          <p:cNvSpPr>
            <a:spLocks noGrp="1"/>
          </p:cNvSpPr>
          <p:nvPr>
            <p:ph type="pic" sz="quarter" idx="14" hasCustomPrompt="1"/>
          </p:nvPr>
        </p:nvSpPr>
        <p:spPr>
          <a:xfrm>
            <a:off x="4540697" y="502572"/>
            <a:ext cx="4879074" cy="2788081"/>
          </a:xfrm>
          <a:prstGeom prst="rect">
            <a:avLst/>
          </a:prstGeom>
          <a:solidFill>
            <a:schemeClr val="tx1"/>
          </a:solidFill>
        </p:spPr>
        <p:txBody>
          <a:bodyPr anchor="ctr"/>
          <a:lstStyle>
            <a:lvl1pPr marL="0" indent="0" algn="ctr">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9" name="Picture Placeholder 8"/>
          <p:cNvSpPr>
            <a:spLocks noGrp="1"/>
          </p:cNvSpPr>
          <p:nvPr>
            <p:ph type="pic" sz="quarter" idx="15" hasCustomPrompt="1"/>
          </p:nvPr>
        </p:nvSpPr>
        <p:spPr>
          <a:xfrm>
            <a:off x="6810353" y="3567348"/>
            <a:ext cx="4879074" cy="2788081"/>
          </a:xfrm>
          <a:prstGeom prst="rect">
            <a:avLst/>
          </a:prstGeom>
          <a:solidFill>
            <a:schemeClr val="tx1"/>
          </a:solidFill>
        </p:spPr>
        <p:txBody>
          <a:bodyPr anchor="ctr"/>
          <a:lstStyle>
            <a:lvl1pPr marL="0" indent="0" algn="ctr">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Tree>
    <p:extLst>
      <p:ext uri="{BB962C8B-B14F-4D97-AF65-F5344CB8AC3E}">
        <p14:creationId xmlns:p14="http://schemas.microsoft.com/office/powerpoint/2010/main" val="28612388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6" name="Picture Placeholder 8"/>
          <p:cNvSpPr>
            <a:spLocks noGrp="1"/>
          </p:cNvSpPr>
          <p:nvPr>
            <p:ph type="pic" sz="quarter" idx="14" hasCustomPrompt="1"/>
          </p:nvPr>
        </p:nvSpPr>
        <p:spPr>
          <a:xfrm>
            <a:off x="1" y="0"/>
            <a:ext cx="5391150" cy="6858000"/>
          </a:xfrm>
          <a:prstGeom prst="rect">
            <a:avLst/>
          </a:prstGeom>
          <a:solidFill>
            <a:schemeClr val="tx1"/>
          </a:solidFill>
        </p:spPr>
        <p:txBody>
          <a:bodyPr anchor="ctr"/>
          <a:lstStyle>
            <a:lvl1pPr marL="0" indent="0" algn="ctr">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8" name="Picture Placeholder 8"/>
          <p:cNvSpPr>
            <a:spLocks noGrp="1"/>
          </p:cNvSpPr>
          <p:nvPr>
            <p:ph type="pic" sz="quarter" idx="15" hasCustomPrompt="1"/>
          </p:nvPr>
        </p:nvSpPr>
        <p:spPr>
          <a:xfrm>
            <a:off x="8995229" y="2235200"/>
            <a:ext cx="2387600" cy="2387600"/>
          </a:xfrm>
          <a:prstGeom prst="ellipse">
            <a:avLst/>
          </a:prstGeom>
          <a:solidFill>
            <a:schemeClr val="tx2"/>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Tree>
    <p:extLst>
      <p:ext uri="{BB962C8B-B14F-4D97-AF65-F5344CB8AC3E}">
        <p14:creationId xmlns:p14="http://schemas.microsoft.com/office/powerpoint/2010/main" val="34166889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4" name="Rectangle 3"/>
          <p:cNvSpPr/>
          <p:nvPr userDrawn="1"/>
        </p:nvSpPr>
        <p:spPr>
          <a:xfrm>
            <a:off x="6095999" y="0"/>
            <a:ext cx="6096001" cy="48958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icture Placeholder 8"/>
          <p:cNvSpPr>
            <a:spLocks noGrp="1"/>
          </p:cNvSpPr>
          <p:nvPr>
            <p:ph type="pic" sz="quarter" idx="14" hasCustomPrompt="1"/>
          </p:nvPr>
        </p:nvSpPr>
        <p:spPr>
          <a:xfrm>
            <a:off x="0" y="0"/>
            <a:ext cx="6095999" cy="4895850"/>
          </a:xfrm>
          <a:prstGeom prst="rect">
            <a:avLst/>
          </a:prstGeom>
          <a:solidFill>
            <a:schemeClr val="tx1"/>
          </a:solidFill>
        </p:spPr>
        <p:txBody>
          <a:bodyPr anchor="ctr"/>
          <a:lstStyle>
            <a:lvl1pPr marL="0" indent="0" algn="ctr">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Tree>
    <p:extLst>
      <p:ext uri="{BB962C8B-B14F-4D97-AF65-F5344CB8AC3E}">
        <p14:creationId xmlns:p14="http://schemas.microsoft.com/office/powerpoint/2010/main" val="3398782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mod="1">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3" name="Rectangle 2"/>
          <p:cNvSpPr/>
          <p:nvPr userDrawn="1"/>
        </p:nvSpPr>
        <p:spPr>
          <a:xfrm>
            <a:off x="0" y="0"/>
            <a:ext cx="4064000" cy="6858000"/>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19807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6" name="Picture Placeholder 8"/>
          <p:cNvSpPr>
            <a:spLocks noGrp="1"/>
          </p:cNvSpPr>
          <p:nvPr>
            <p:ph type="pic" sz="quarter" idx="14" hasCustomPrompt="1"/>
          </p:nvPr>
        </p:nvSpPr>
        <p:spPr>
          <a:xfrm>
            <a:off x="370549" y="391884"/>
            <a:ext cx="5518840" cy="4577428"/>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7" name="Picture Placeholder 8"/>
          <p:cNvSpPr>
            <a:spLocks noGrp="1"/>
          </p:cNvSpPr>
          <p:nvPr>
            <p:ph type="pic" sz="quarter" idx="15" hasCustomPrompt="1"/>
          </p:nvPr>
        </p:nvSpPr>
        <p:spPr>
          <a:xfrm>
            <a:off x="6281274" y="391884"/>
            <a:ext cx="5518840" cy="4577428"/>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Tree>
    <p:extLst>
      <p:ext uri="{BB962C8B-B14F-4D97-AF65-F5344CB8AC3E}">
        <p14:creationId xmlns:p14="http://schemas.microsoft.com/office/powerpoint/2010/main" val="6316220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10" name="Picture Placeholder 8"/>
          <p:cNvSpPr>
            <a:spLocks noGrp="1"/>
          </p:cNvSpPr>
          <p:nvPr>
            <p:ph type="pic" sz="quarter" idx="14" hasCustomPrompt="1"/>
          </p:nvPr>
        </p:nvSpPr>
        <p:spPr>
          <a:xfrm>
            <a:off x="443346" y="1435849"/>
            <a:ext cx="2646536" cy="3316259"/>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11" name="Picture Placeholder 8"/>
          <p:cNvSpPr>
            <a:spLocks noGrp="1"/>
          </p:cNvSpPr>
          <p:nvPr>
            <p:ph type="pic" sz="quarter" idx="15" hasCustomPrompt="1"/>
          </p:nvPr>
        </p:nvSpPr>
        <p:spPr>
          <a:xfrm>
            <a:off x="3329603" y="1435849"/>
            <a:ext cx="2646536" cy="3316259"/>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12" name="Picture Placeholder 8"/>
          <p:cNvSpPr>
            <a:spLocks noGrp="1"/>
          </p:cNvSpPr>
          <p:nvPr>
            <p:ph type="pic" sz="quarter" idx="16" hasCustomPrompt="1"/>
          </p:nvPr>
        </p:nvSpPr>
        <p:spPr>
          <a:xfrm>
            <a:off x="6215860" y="1435849"/>
            <a:ext cx="2646536" cy="3316259"/>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13" name="Picture Placeholder 8"/>
          <p:cNvSpPr>
            <a:spLocks noGrp="1"/>
          </p:cNvSpPr>
          <p:nvPr>
            <p:ph type="pic" sz="quarter" idx="17" hasCustomPrompt="1"/>
          </p:nvPr>
        </p:nvSpPr>
        <p:spPr>
          <a:xfrm>
            <a:off x="9102117" y="1435849"/>
            <a:ext cx="2646536" cy="3316259"/>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Tree>
    <p:extLst>
      <p:ext uri="{BB962C8B-B14F-4D97-AF65-F5344CB8AC3E}">
        <p14:creationId xmlns:p14="http://schemas.microsoft.com/office/powerpoint/2010/main" val="23387138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14" name="Picture Placeholder 8"/>
          <p:cNvSpPr>
            <a:spLocks noGrp="1"/>
          </p:cNvSpPr>
          <p:nvPr>
            <p:ph type="pic" sz="quarter" idx="14" hasCustomPrompt="1"/>
          </p:nvPr>
        </p:nvSpPr>
        <p:spPr>
          <a:xfrm>
            <a:off x="0" y="0"/>
            <a:ext cx="2286000" cy="2285999"/>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15" name="Picture Placeholder 8"/>
          <p:cNvSpPr>
            <a:spLocks noGrp="1"/>
          </p:cNvSpPr>
          <p:nvPr>
            <p:ph type="pic" sz="quarter" idx="15" hasCustomPrompt="1"/>
          </p:nvPr>
        </p:nvSpPr>
        <p:spPr>
          <a:xfrm>
            <a:off x="0" y="2285998"/>
            <a:ext cx="2286000" cy="2285999"/>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16" name="Picture Placeholder 8"/>
          <p:cNvSpPr>
            <a:spLocks noGrp="1"/>
          </p:cNvSpPr>
          <p:nvPr>
            <p:ph type="pic" sz="quarter" idx="16" hasCustomPrompt="1"/>
          </p:nvPr>
        </p:nvSpPr>
        <p:spPr>
          <a:xfrm>
            <a:off x="0" y="4572001"/>
            <a:ext cx="2286000" cy="2285999"/>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17" name="Picture Placeholder 8"/>
          <p:cNvSpPr>
            <a:spLocks noGrp="1"/>
          </p:cNvSpPr>
          <p:nvPr>
            <p:ph type="pic" sz="quarter" idx="17" hasCustomPrompt="1"/>
          </p:nvPr>
        </p:nvSpPr>
        <p:spPr>
          <a:xfrm>
            <a:off x="9906001" y="0"/>
            <a:ext cx="2286000" cy="2285999"/>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18" name="Picture Placeholder 8"/>
          <p:cNvSpPr>
            <a:spLocks noGrp="1"/>
          </p:cNvSpPr>
          <p:nvPr>
            <p:ph type="pic" sz="quarter" idx="18" hasCustomPrompt="1"/>
          </p:nvPr>
        </p:nvSpPr>
        <p:spPr>
          <a:xfrm>
            <a:off x="9906001" y="2285998"/>
            <a:ext cx="2286000" cy="2285999"/>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19" name="Picture Placeholder 8"/>
          <p:cNvSpPr>
            <a:spLocks noGrp="1"/>
          </p:cNvSpPr>
          <p:nvPr>
            <p:ph type="pic" sz="quarter" idx="19" hasCustomPrompt="1"/>
          </p:nvPr>
        </p:nvSpPr>
        <p:spPr>
          <a:xfrm>
            <a:off x="9906001" y="4572001"/>
            <a:ext cx="2286000" cy="2285999"/>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Tree>
    <p:extLst>
      <p:ext uri="{BB962C8B-B14F-4D97-AF65-F5344CB8AC3E}">
        <p14:creationId xmlns:p14="http://schemas.microsoft.com/office/powerpoint/2010/main" val="41342422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2" name="Rectangle 1"/>
          <p:cNvSpPr/>
          <p:nvPr userDrawn="1"/>
        </p:nvSpPr>
        <p:spPr>
          <a:xfrm>
            <a:off x="590549" y="590548"/>
            <a:ext cx="11010902" cy="56959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8"/>
          <p:cNvSpPr>
            <a:spLocks noGrp="1"/>
          </p:cNvSpPr>
          <p:nvPr>
            <p:ph type="pic" sz="quarter" idx="14" hasCustomPrompt="1"/>
          </p:nvPr>
        </p:nvSpPr>
        <p:spPr>
          <a:xfrm>
            <a:off x="3657599" y="0"/>
            <a:ext cx="4876802" cy="6858000"/>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Tree>
    <p:extLst>
      <p:ext uri="{BB962C8B-B14F-4D97-AF65-F5344CB8AC3E}">
        <p14:creationId xmlns:p14="http://schemas.microsoft.com/office/powerpoint/2010/main" val="21266667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17" presetClass="entr" presetSubtype="1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750" fill="hold"/>
                                        <p:tgtEl>
                                          <p:spTgt spid="2"/>
                                        </p:tgtEl>
                                        <p:attrNameLst>
                                          <p:attrName>ppt_w</p:attrName>
                                        </p:attrNameLst>
                                      </p:cBhvr>
                                      <p:tavLst>
                                        <p:tav tm="0">
                                          <p:val>
                                            <p:fltVal val="0"/>
                                          </p:val>
                                        </p:tav>
                                        <p:tav tm="100000">
                                          <p:val>
                                            <p:strVal val="#ppt_w"/>
                                          </p:val>
                                        </p:tav>
                                      </p:tavLst>
                                    </p:anim>
                                    <p:anim calcmode="lin" valueType="num">
                                      <p:cBhvr>
                                        <p:cTn id="13" dur="75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2" name="Rectangle 1"/>
          <p:cNvSpPr/>
          <p:nvPr userDrawn="1"/>
        </p:nvSpPr>
        <p:spPr>
          <a:xfrm>
            <a:off x="0" y="1161143"/>
            <a:ext cx="12192000" cy="45357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8"/>
          <p:cNvSpPr>
            <a:spLocks noGrp="1"/>
          </p:cNvSpPr>
          <p:nvPr>
            <p:ph type="pic" sz="quarter" idx="14" hasCustomPrompt="1"/>
          </p:nvPr>
        </p:nvSpPr>
        <p:spPr>
          <a:xfrm>
            <a:off x="696686" y="0"/>
            <a:ext cx="4702628" cy="6858000"/>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4"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tx1"/>
                </a:solidFill>
              </a:defRPr>
            </a:lvl1pPr>
          </a:lstStyle>
          <a:p>
            <a:fld id="{D917E72B-D0C5-4B08-A281-52B9ED2F4B91}" type="slidenum">
              <a:rPr lang="en-US" smtClean="0"/>
              <a:pPr/>
              <a:t>‹#›</a:t>
            </a:fld>
            <a:endParaRPr lang="en-US" dirty="0"/>
          </a:p>
        </p:txBody>
      </p:sp>
    </p:spTree>
    <p:extLst>
      <p:ext uri="{BB962C8B-B14F-4D97-AF65-F5344CB8AC3E}">
        <p14:creationId xmlns:p14="http://schemas.microsoft.com/office/powerpoint/2010/main" val="33238059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11" name="Picture Placeholder 8"/>
          <p:cNvSpPr>
            <a:spLocks noGrp="1"/>
          </p:cNvSpPr>
          <p:nvPr>
            <p:ph type="pic" sz="quarter" idx="14" hasCustomPrompt="1"/>
          </p:nvPr>
        </p:nvSpPr>
        <p:spPr>
          <a:xfrm>
            <a:off x="0" y="2452914"/>
            <a:ext cx="3048000" cy="4405086"/>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12" name="Picture Placeholder 8"/>
          <p:cNvSpPr>
            <a:spLocks noGrp="1"/>
          </p:cNvSpPr>
          <p:nvPr>
            <p:ph type="pic" sz="quarter" idx="15" hasCustomPrompt="1"/>
          </p:nvPr>
        </p:nvSpPr>
        <p:spPr>
          <a:xfrm>
            <a:off x="3048000" y="2452914"/>
            <a:ext cx="3048000" cy="4405086"/>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13" name="Picture Placeholder 8"/>
          <p:cNvSpPr>
            <a:spLocks noGrp="1"/>
          </p:cNvSpPr>
          <p:nvPr>
            <p:ph type="pic" sz="quarter" idx="16" hasCustomPrompt="1"/>
          </p:nvPr>
        </p:nvSpPr>
        <p:spPr>
          <a:xfrm>
            <a:off x="6096000" y="2452914"/>
            <a:ext cx="3048000" cy="4405086"/>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14" name="Picture Placeholder 8"/>
          <p:cNvSpPr>
            <a:spLocks noGrp="1"/>
          </p:cNvSpPr>
          <p:nvPr>
            <p:ph type="pic" sz="quarter" idx="17" hasCustomPrompt="1"/>
          </p:nvPr>
        </p:nvSpPr>
        <p:spPr>
          <a:xfrm>
            <a:off x="9144000" y="2452914"/>
            <a:ext cx="3048000" cy="4405086"/>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Tree>
    <p:extLst>
      <p:ext uri="{BB962C8B-B14F-4D97-AF65-F5344CB8AC3E}">
        <p14:creationId xmlns:p14="http://schemas.microsoft.com/office/powerpoint/2010/main" val="38142171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750"/>
                                        <p:tgtEl>
                                          <p:spTgt spid="11"/>
                                        </p:tgtEl>
                                      </p:cBhvr>
                                    </p:animEffect>
                                  </p:childTnLst>
                                </p:cTn>
                              </p:par>
                              <p:par>
                                <p:cTn id="8" presetID="22" presetClass="entr" presetSubtype="4" fill="hold" grpId="0" nodeType="withEffect">
                                  <p:stCondLst>
                                    <p:cond delay="25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750"/>
                                        <p:tgtEl>
                                          <p:spTgt spid="12"/>
                                        </p:tgtEl>
                                      </p:cBhvr>
                                    </p:animEffect>
                                  </p:childTnLst>
                                </p:cTn>
                              </p:par>
                              <p:par>
                                <p:cTn id="11" presetID="22" presetClass="entr" presetSubtype="4" fill="hold" grpId="0" nodeType="withEffect">
                                  <p:stCondLst>
                                    <p:cond delay="50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750"/>
                                        <p:tgtEl>
                                          <p:spTgt spid="13"/>
                                        </p:tgtEl>
                                      </p:cBhvr>
                                    </p:animEffect>
                                  </p:childTnLst>
                                </p:cTn>
                              </p:par>
                              <p:par>
                                <p:cTn id="14" presetID="22" presetClass="entr" presetSubtype="4" fill="hold" grpId="0" nodeType="withEffect">
                                  <p:stCondLst>
                                    <p:cond delay="75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Rectangle 5"/>
          <p:cNvSpPr/>
          <p:nvPr userDrawn="1"/>
        </p:nvSpPr>
        <p:spPr>
          <a:xfrm>
            <a:off x="0" y="3594393"/>
            <a:ext cx="12192000" cy="13647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8"/>
          <p:cNvSpPr>
            <a:spLocks noGrp="1"/>
          </p:cNvSpPr>
          <p:nvPr>
            <p:ph type="pic" sz="quarter" idx="12" hasCustomPrompt="1"/>
          </p:nvPr>
        </p:nvSpPr>
        <p:spPr>
          <a:xfrm>
            <a:off x="0" y="-1"/>
            <a:ext cx="4064000" cy="3594393"/>
          </a:xfrm>
          <a:prstGeom prst="rect">
            <a:avLst/>
          </a:prstGeom>
          <a:solidFill>
            <a:schemeClr val="tx1"/>
          </a:solidFill>
        </p:spPr>
        <p:txBody>
          <a:bodyPr anchor="ctr"/>
          <a:lstStyle>
            <a:lvl1pPr marL="0" indent="0" algn="ctr">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13" name="Picture Placeholder 8"/>
          <p:cNvSpPr>
            <a:spLocks noGrp="1"/>
          </p:cNvSpPr>
          <p:nvPr>
            <p:ph type="pic" sz="quarter" idx="13" hasCustomPrompt="1"/>
          </p:nvPr>
        </p:nvSpPr>
        <p:spPr>
          <a:xfrm>
            <a:off x="4064000" y="-1"/>
            <a:ext cx="4064000" cy="3594393"/>
          </a:xfrm>
          <a:prstGeom prst="rect">
            <a:avLst/>
          </a:prstGeom>
          <a:solidFill>
            <a:schemeClr val="tx1"/>
          </a:solidFill>
        </p:spPr>
        <p:txBody>
          <a:bodyPr anchor="ctr"/>
          <a:lstStyle>
            <a:lvl1pPr marL="0" indent="0" algn="ctr">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14" name="Picture Placeholder 8"/>
          <p:cNvSpPr>
            <a:spLocks noGrp="1"/>
          </p:cNvSpPr>
          <p:nvPr>
            <p:ph type="pic" sz="quarter" idx="14" hasCustomPrompt="1"/>
          </p:nvPr>
        </p:nvSpPr>
        <p:spPr>
          <a:xfrm>
            <a:off x="8128000" y="-1"/>
            <a:ext cx="4064000" cy="3594393"/>
          </a:xfrm>
          <a:prstGeom prst="rect">
            <a:avLst/>
          </a:prstGeom>
          <a:solidFill>
            <a:schemeClr val="tx1"/>
          </a:solidFill>
        </p:spPr>
        <p:txBody>
          <a:bodyPr anchor="ctr"/>
          <a:lstStyle>
            <a:lvl1pPr marL="0" indent="0" algn="ctr">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7"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tx1"/>
                </a:solidFill>
              </a:defRPr>
            </a:lvl1pPr>
          </a:lstStyle>
          <a:p>
            <a:fld id="{D917E72B-D0C5-4B08-A281-52B9ED2F4B91}" type="slidenum">
              <a:rPr lang="en-US" smtClean="0"/>
              <a:pPr/>
              <a:t>‹#›</a:t>
            </a:fld>
            <a:endParaRPr lang="en-US" dirty="0"/>
          </a:p>
        </p:txBody>
      </p:sp>
    </p:spTree>
    <p:extLst>
      <p:ext uri="{BB962C8B-B14F-4D97-AF65-F5344CB8AC3E}">
        <p14:creationId xmlns:p14="http://schemas.microsoft.com/office/powerpoint/2010/main" val="25459131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ppt_x"/>
                                          </p:val>
                                        </p:tav>
                                        <p:tav tm="100000">
                                          <p:val>
                                            <p:strVal val="#ppt_x"/>
                                          </p:val>
                                        </p:tav>
                                      </p:tavLst>
                                    </p:anim>
                                    <p:anim calcmode="lin" valueType="num">
                                      <p:cBhvr additive="base">
                                        <p:cTn id="8" dur="75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50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750" fill="hold"/>
                                        <p:tgtEl>
                                          <p:spTgt spid="13"/>
                                        </p:tgtEl>
                                        <p:attrNameLst>
                                          <p:attrName>ppt_x</p:attrName>
                                        </p:attrNameLst>
                                      </p:cBhvr>
                                      <p:tavLst>
                                        <p:tav tm="0">
                                          <p:val>
                                            <p:strVal val="#ppt_x"/>
                                          </p:val>
                                        </p:tav>
                                        <p:tav tm="100000">
                                          <p:val>
                                            <p:strVal val="#ppt_x"/>
                                          </p:val>
                                        </p:tav>
                                      </p:tavLst>
                                    </p:anim>
                                    <p:anim calcmode="lin" valueType="num">
                                      <p:cBhvr additive="base">
                                        <p:cTn id="12" dur="750" fill="hold"/>
                                        <p:tgtEl>
                                          <p:spTgt spid="13"/>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10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 presetClass="entr" presetSubtype="8" decel="10000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750" fill="hold"/>
                                        <p:tgtEl>
                                          <p:spTgt spid="6"/>
                                        </p:tgtEl>
                                        <p:attrNameLst>
                                          <p:attrName>ppt_x</p:attrName>
                                        </p:attrNameLst>
                                      </p:cBhvr>
                                      <p:tavLst>
                                        <p:tav tm="0">
                                          <p:val>
                                            <p:strVal val="0-#ppt_w/2"/>
                                          </p:val>
                                        </p:tav>
                                        <p:tav tm="100000">
                                          <p:val>
                                            <p:strVal val="#ppt_x"/>
                                          </p:val>
                                        </p:tav>
                                      </p:tavLst>
                                    </p:anim>
                                    <p:anim calcmode="lin" valueType="num">
                                      <p:cBhvr additive="base">
                                        <p:cTn id="21" dur="7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3" grpId="0" animBg="1"/>
      <p:bldP spid="14"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8" name="Picture Placeholder 8"/>
          <p:cNvSpPr>
            <a:spLocks noGrp="1"/>
          </p:cNvSpPr>
          <p:nvPr>
            <p:ph type="pic" sz="quarter" idx="14" hasCustomPrompt="1"/>
          </p:nvPr>
        </p:nvSpPr>
        <p:spPr>
          <a:xfrm>
            <a:off x="4530572" y="0"/>
            <a:ext cx="7662951" cy="2286000"/>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9" name="Picture Placeholder 8"/>
          <p:cNvSpPr>
            <a:spLocks noGrp="1"/>
          </p:cNvSpPr>
          <p:nvPr>
            <p:ph type="pic" sz="quarter" idx="15" hasCustomPrompt="1"/>
          </p:nvPr>
        </p:nvSpPr>
        <p:spPr>
          <a:xfrm>
            <a:off x="6096000" y="2286000"/>
            <a:ext cx="6097523" cy="2286000"/>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10" name="Picture Placeholder 8"/>
          <p:cNvSpPr>
            <a:spLocks noGrp="1"/>
          </p:cNvSpPr>
          <p:nvPr>
            <p:ph type="pic" sz="quarter" idx="16" hasCustomPrompt="1"/>
          </p:nvPr>
        </p:nvSpPr>
        <p:spPr>
          <a:xfrm>
            <a:off x="7653918" y="4572000"/>
            <a:ext cx="4539606" cy="2286000"/>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Tree>
    <p:extLst>
      <p:ext uri="{BB962C8B-B14F-4D97-AF65-F5344CB8AC3E}">
        <p14:creationId xmlns:p14="http://schemas.microsoft.com/office/powerpoint/2010/main" val="35244125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1+#ppt_w/2"/>
                                          </p:val>
                                        </p:tav>
                                        <p:tav tm="100000">
                                          <p:val>
                                            <p:strVal val="#ppt_x"/>
                                          </p:val>
                                        </p:tav>
                                      </p:tavLst>
                                    </p:anim>
                                    <p:anim calcmode="lin" valueType="num">
                                      <p:cBhvr additive="base">
                                        <p:cTn id="8" dur="75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 presetClass="entr" presetSubtype="2" decel="10000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750" fill="hold"/>
                                        <p:tgtEl>
                                          <p:spTgt spid="9"/>
                                        </p:tgtEl>
                                        <p:attrNameLst>
                                          <p:attrName>ppt_x</p:attrName>
                                        </p:attrNameLst>
                                      </p:cBhvr>
                                      <p:tavLst>
                                        <p:tav tm="0">
                                          <p:val>
                                            <p:strVal val="1+#ppt_w/2"/>
                                          </p:val>
                                        </p:tav>
                                        <p:tav tm="100000">
                                          <p:val>
                                            <p:strVal val="#ppt_x"/>
                                          </p:val>
                                        </p:tav>
                                      </p:tavLst>
                                    </p:anim>
                                    <p:anim calcmode="lin" valueType="num">
                                      <p:cBhvr additive="base">
                                        <p:cTn id="13" dur="75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 presetClass="entr" presetSubtype="2" decel="10000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750" fill="hold"/>
                                        <p:tgtEl>
                                          <p:spTgt spid="8"/>
                                        </p:tgtEl>
                                        <p:attrNameLst>
                                          <p:attrName>ppt_x</p:attrName>
                                        </p:attrNameLst>
                                      </p:cBhvr>
                                      <p:tavLst>
                                        <p:tav tm="0">
                                          <p:val>
                                            <p:strVal val="1+#ppt_w/2"/>
                                          </p:val>
                                        </p:tav>
                                        <p:tav tm="100000">
                                          <p:val>
                                            <p:strVal val="#ppt_x"/>
                                          </p:val>
                                        </p:tav>
                                      </p:tavLst>
                                    </p:anim>
                                    <p:anim calcmode="lin" valueType="num">
                                      <p:cBhvr additive="base">
                                        <p:cTn id="18" dur="7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4" name="Picture Placeholder 8"/>
          <p:cNvSpPr>
            <a:spLocks noGrp="1"/>
          </p:cNvSpPr>
          <p:nvPr>
            <p:ph type="pic" sz="quarter" idx="14" hasCustomPrompt="1"/>
          </p:nvPr>
        </p:nvSpPr>
        <p:spPr>
          <a:xfrm>
            <a:off x="0" y="0"/>
            <a:ext cx="6096000" cy="6858000"/>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Tree>
    <p:extLst>
      <p:ext uri="{BB962C8B-B14F-4D97-AF65-F5344CB8AC3E}">
        <p14:creationId xmlns:p14="http://schemas.microsoft.com/office/powerpoint/2010/main" val="28563286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6" name="Picture Placeholder 8"/>
          <p:cNvSpPr>
            <a:spLocks noGrp="1"/>
          </p:cNvSpPr>
          <p:nvPr>
            <p:ph type="pic" sz="quarter" idx="14" hasCustomPrompt="1"/>
          </p:nvPr>
        </p:nvSpPr>
        <p:spPr>
          <a:xfrm>
            <a:off x="3048000" y="0"/>
            <a:ext cx="3048000" cy="5602514"/>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7" name="Picture Placeholder 8"/>
          <p:cNvSpPr>
            <a:spLocks noGrp="1"/>
          </p:cNvSpPr>
          <p:nvPr>
            <p:ph type="pic" sz="quarter" idx="15" hasCustomPrompt="1"/>
          </p:nvPr>
        </p:nvSpPr>
        <p:spPr>
          <a:xfrm>
            <a:off x="6096000" y="1255486"/>
            <a:ext cx="3048000" cy="5602514"/>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Tree>
    <p:extLst>
      <p:ext uri="{BB962C8B-B14F-4D97-AF65-F5344CB8AC3E}">
        <p14:creationId xmlns:p14="http://schemas.microsoft.com/office/powerpoint/2010/main" val="33644639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ppt_x"/>
                                          </p:val>
                                        </p:tav>
                                        <p:tav tm="100000">
                                          <p:val>
                                            <p:strVal val="#ppt_x"/>
                                          </p:val>
                                        </p:tav>
                                      </p:tavLst>
                                    </p:anim>
                                    <p:anim calcmode="lin" valueType="num">
                                      <p:cBhvr additive="base">
                                        <p:cTn id="12" dur="75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8" name="Picture Placeholder 8"/>
          <p:cNvSpPr>
            <a:spLocks noGrp="1"/>
          </p:cNvSpPr>
          <p:nvPr>
            <p:ph type="pic" sz="quarter" idx="14" hasCustomPrompt="1"/>
          </p:nvPr>
        </p:nvSpPr>
        <p:spPr>
          <a:xfrm>
            <a:off x="290284" y="290283"/>
            <a:ext cx="3048000" cy="3066936"/>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9" name="Picture Placeholder 8"/>
          <p:cNvSpPr>
            <a:spLocks noGrp="1"/>
          </p:cNvSpPr>
          <p:nvPr>
            <p:ph type="pic" sz="quarter" idx="15" hasCustomPrompt="1"/>
          </p:nvPr>
        </p:nvSpPr>
        <p:spPr>
          <a:xfrm>
            <a:off x="290284" y="3500778"/>
            <a:ext cx="3048000" cy="3066936"/>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10" name="Picture Placeholder 8"/>
          <p:cNvSpPr>
            <a:spLocks noGrp="1"/>
          </p:cNvSpPr>
          <p:nvPr>
            <p:ph type="pic" sz="quarter" idx="16" hasCustomPrompt="1"/>
          </p:nvPr>
        </p:nvSpPr>
        <p:spPr>
          <a:xfrm>
            <a:off x="3481844" y="1233714"/>
            <a:ext cx="3048000" cy="4390570"/>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Tree>
    <p:extLst>
      <p:ext uri="{BB962C8B-B14F-4D97-AF65-F5344CB8AC3E}">
        <p14:creationId xmlns:p14="http://schemas.microsoft.com/office/powerpoint/2010/main" val="11068642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ppt_x"/>
                                          </p:val>
                                        </p:tav>
                                        <p:tav tm="100000">
                                          <p:val>
                                            <p:strVal val="#ppt_x"/>
                                          </p:val>
                                        </p:tav>
                                      </p:tavLst>
                                    </p:anim>
                                    <p:anim calcmode="lin" valueType="num">
                                      <p:cBhvr additive="base">
                                        <p:cTn id="8" dur="75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5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ppt_x"/>
                                          </p:val>
                                        </p:tav>
                                        <p:tav tm="100000">
                                          <p:val>
                                            <p:strVal val="#ppt_x"/>
                                          </p:val>
                                        </p:tav>
                                      </p:tavLst>
                                    </p:anim>
                                    <p:anim calcmode="lin" valueType="num">
                                      <p:cBhvr additive="base">
                                        <p:cTn id="12" dur="75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1" decel="100000" fill="hold" grpId="0" nodeType="withEffect">
                                  <p:stCondLst>
                                    <p:cond delay="10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ppt_x"/>
                                          </p:val>
                                        </p:tav>
                                        <p:tav tm="100000">
                                          <p:val>
                                            <p:strVal val="#ppt_x"/>
                                          </p:val>
                                        </p:tav>
                                      </p:tavLst>
                                    </p:anim>
                                    <p:anim calcmode="lin" valueType="num">
                                      <p:cBhvr additive="base">
                                        <p:cTn id="16" dur="75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12" name="Picture Placeholder 8"/>
          <p:cNvSpPr>
            <a:spLocks noGrp="1"/>
          </p:cNvSpPr>
          <p:nvPr>
            <p:ph type="pic" sz="quarter" idx="14" hasCustomPrompt="1"/>
          </p:nvPr>
        </p:nvSpPr>
        <p:spPr>
          <a:xfrm>
            <a:off x="3657606" y="101598"/>
            <a:ext cx="2743200" cy="2743200"/>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13" name="Picture Placeholder 8"/>
          <p:cNvSpPr>
            <a:spLocks noGrp="1"/>
          </p:cNvSpPr>
          <p:nvPr>
            <p:ph type="pic" sz="quarter" idx="15" hasCustomPrompt="1"/>
          </p:nvPr>
        </p:nvSpPr>
        <p:spPr>
          <a:xfrm>
            <a:off x="3657606" y="2946396"/>
            <a:ext cx="2743200" cy="3810006"/>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14" name="Picture Placeholder 8"/>
          <p:cNvSpPr>
            <a:spLocks noGrp="1"/>
          </p:cNvSpPr>
          <p:nvPr>
            <p:ph type="pic" sz="quarter" idx="16" hasCustomPrompt="1"/>
          </p:nvPr>
        </p:nvSpPr>
        <p:spPr>
          <a:xfrm>
            <a:off x="6502404" y="4013202"/>
            <a:ext cx="2743200" cy="2743200"/>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15" name="Picture Placeholder 8"/>
          <p:cNvSpPr>
            <a:spLocks noGrp="1"/>
          </p:cNvSpPr>
          <p:nvPr>
            <p:ph type="pic" sz="quarter" idx="17" hasCustomPrompt="1"/>
          </p:nvPr>
        </p:nvSpPr>
        <p:spPr>
          <a:xfrm>
            <a:off x="6502404" y="90131"/>
            <a:ext cx="2743200" cy="3810006"/>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16" name="Picture Placeholder 8"/>
          <p:cNvSpPr>
            <a:spLocks noGrp="1"/>
          </p:cNvSpPr>
          <p:nvPr>
            <p:ph type="pic" sz="quarter" idx="18" hasCustomPrompt="1"/>
          </p:nvPr>
        </p:nvSpPr>
        <p:spPr>
          <a:xfrm>
            <a:off x="9347202" y="101598"/>
            <a:ext cx="2743200" cy="6654804"/>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Tree>
    <p:extLst>
      <p:ext uri="{BB962C8B-B14F-4D97-AF65-F5344CB8AC3E}">
        <p14:creationId xmlns:p14="http://schemas.microsoft.com/office/powerpoint/2010/main" val="22869859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ppt_x"/>
                                          </p:val>
                                        </p:tav>
                                        <p:tav tm="100000">
                                          <p:val>
                                            <p:strVal val="#ppt_x"/>
                                          </p:val>
                                        </p:tav>
                                      </p:tavLst>
                                    </p:anim>
                                    <p:anim calcmode="lin" valueType="num">
                                      <p:cBhvr additive="base">
                                        <p:cTn id="8" dur="75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50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750" fill="hold"/>
                                        <p:tgtEl>
                                          <p:spTgt spid="13"/>
                                        </p:tgtEl>
                                        <p:attrNameLst>
                                          <p:attrName>ppt_x</p:attrName>
                                        </p:attrNameLst>
                                      </p:cBhvr>
                                      <p:tavLst>
                                        <p:tav tm="0">
                                          <p:val>
                                            <p:strVal val="#ppt_x"/>
                                          </p:val>
                                        </p:tav>
                                        <p:tav tm="100000">
                                          <p:val>
                                            <p:strVal val="#ppt_x"/>
                                          </p:val>
                                        </p:tav>
                                      </p:tavLst>
                                    </p:anim>
                                    <p:anim calcmode="lin" valueType="num">
                                      <p:cBhvr additive="base">
                                        <p:cTn id="12" dur="75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decel="100000" fill="hold" grpId="0" nodeType="withEffect">
                                  <p:stCondLst>
                                    <p:cond delay="10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15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750" fill="hold"/>
                                        <p:tgtEl>
                                          <p:spTgt spid="15"/>
                                        </p:tgtEl>
                                        <p:attrNameLst>
                                          <p:attrName>ppt_x</p:attrName>
                                        </p:attrNameLst>
                                      </p:cBhvr>
                                      <p:tavLst>
                                        <p:tav tm="0">
                                          <p:val>
                                            <p:strVal val="#ppt_x"/>
                                          </p:val>
                                        </p:tav>
                                        <p:tav tm="100000">
                                          <p:val>
                                            <p:strVal val="#ppt_x"/>
                                          </p:val>
                                        </p:tav>
                                      </p:tavLst>
                                    </p:anim>
                                    <p:anim calcmode="lin" valueType="num">
                                      <p:cBhvr additive="base">
                                        <p:cTn id="20" dur="750" fill="hold"/>
                                        <p:tgtEl>
                                          <p:spTgt spid="15"/>
                                        </p:tgtEl>
                                        <p:attrNameLst>
                                          <p:attrName>ppt_y</p:attrName>
                                        </p:attrNameLst>
                                      </p:cBhvr>
                                      <p:tavLst>
                                        <p:tav tm="0">
                                          <p:val>
                                            <p:strVal val="0-#ppt_h/2"/>
                                          </p:val>
                                        </p:tav>
                                        <p:tav tm="100000">
                                          <p:val>
                                            <p:strVal val="#ppt_y"/>
                                          </p:val>
                                        </p:tav>
                                      </p:tavLst>
                                    </p:anim>
                                  </p:childTnLst>
                                </p:cTn>
                              </p:par>
                              <p:par>
                                <p:cTn id="21" presetID="2" presetClass="entr" presetSubtype="4" decel="100000" fill="hold" grpId="0" nodeType="withEffect">
                                  <p:stCondLst>
                                    <p:cond delay="200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750" fill="hold"/>
                                        <p:tgtEl>
                                          <p:spTgt spid="16"/>
                                        </p:tgtEl>
                                        <p:attrNameLst>
                                          <p:attrName>ppt_x</p:attrName>
                                        </p:attrNameLst>
                                      </p:cBhvr>
                                      <p:tavLst>
                                        <p:tav tm="0">
                                          <p:val>
                                            <p:strVal val="#ppt_x"/>
                                          </p:val>
                                        </p:tav>
                                        <p:tav tm="100000">
                                          <p:val>
                                            <p:strVal val="#ppt_x"/>
                                          </p:val>
                                        </p:tav>
                                      </p:tavLst>
                                    </p:anim>
                                    <p:anim calcmode="lin" valueType="num">
                                      <p:cBhvr additive="base">
                                        <p:cTn id="24" dur="75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sp>
        <p:nvSpPr>
          <p:cNvPr id="4" name="Picture Placeholder 8"/>
          <p:cNvSpPr>
            <a:spLocks noGrp="1"/>
          </p:cNvSpPr>
          <p:nvPr>
            <p:ph type="pic" sz="quarter" idx="14" hasCustomPrompt="1"/>
          </p:nvPr>
        </p:nvSpPr>
        <p:spPr>
          <a:xfrm>
            <a:off x="493486" y="493486"/>
            <a:ext cx="5181600" cy="5871028"/>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Tree>
    <p:extLst>
      <p:ext uri="{BB962C8B-B14F-4D97-AF65-F5344CB8AC3E}">
        <p14:creationId xmlns:p14="http://schemas.microsoft.com/office/powerpoint/2010/main" val="16042271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4" name="Picture Placeholder 8"/>
          <p:cNvSpPr>
            <a:spLocks noGrp="1"/>
          </p:cNvSpPr>
          <p:nvPr>
            <p:ph type="pic" sz="quarter" idx="14" hasCustomPrompt="1"/>
          </p:nvPr>
        </p:nvSpPr>
        <p:spPr>
          <a:xfrm>
            <a:off x="493486" y="493486"/>
            <a:ext cx="11205030" cy="5871028"/>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Tree>
    <p:extLst>
      <p:ext uri="{BB962C8B-B14F-4D97-AF65-F5344CB8AC3E}">
        <p14:creationId xmlns:p14="http://schemas.microsoft.com/office/powerpoint/2010/main" val="9621592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4" name="Picture Placeholder 8"/>
          <p:cNvSpPr>
            <a:spLocks noGrp="1"/>
          </p:cNvSpPr>
          <p:nvPr>
            <p:ph type="pic" sz="quarter" idx="14" hasCustomPrompt="1"/>
          </p:nvPr>
        </p:nvSpPr>
        <p:spPr>
          <a:xfrm>
            <a:off x="0" y="0"/>
            <a:ext cx="6937829" cy="6858000"/>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Tree>
    <p:extLst>
      <p:ext uri="{BB962C8B-B14F-4D97-AF65-F5344CB8AC3E}">
        <p14:creationId xmlns:p14="http://schemas.microsoft.com/office/powerpoint/2010/main" val="19894957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0-#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5" name="Picture Placeholder 8"/>
          <p:cNvSpPr>
            <a:spLocks noGrp="1"/>
          </p:cNvSpPr>
          <p:nvPr>
            <p:ph type="pic" sz="quarter" idx="14" hasCustomPrompt="1"/>
          </p:nvPr>
        </p:nvSpPr>
        <p:spPr>
          <a:xfrm>
            <a:off x="1" y="0"/>
            <a:ext cx="2946400" cy="6858000"/>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Tree>
    <p:extLst>
      <p:ext uri="{BB962C8B-B14F-4D97-AF65-F5344CB8AC3E}">
        <p14:creationId xmlns:p14="http://schemas.microsoft.com/office/powerpoint/2010/main" val="21460246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2521" y="627356"/>
            <a:ext cx="5162222" cy="7221703"/>
          </a:xfrm>
          <a:prstGeom prst="rect">
            <a:avLst/>
          </a:prstGeom>
        </p:spPr>
      </p:pic>
      <p:sp>
        <p:nvSpPr>
          <p:cNvPr id="6" name="Picture Placeholder 8"/>
          <p:cNvSpPr>
            <a:spLocks noGrp="1"/>
          </p:cNvSpPr>
          <p:nvPr>
            <p:ph type="pic" sz="quarter" idx="14" hasCustomPrompt="1"/>
          </p:nvPr>
        </p:nvSpPr>
        <p:spPr>
          <a:xfrm>
            <a:off x="1011730" y="1260756"/>
            <a:ext cx="4483807" cy="5947138"/>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Tree>
    <p:extLst>
      <p:ext uri="{BB962C8B-B14F-4D97-AF65-F5344CB8AC3E}">
        <p14:creationId xmlns:p14="http://schemas.microsoft.com/office/powerpoint/2010/main" val="22456182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ppt_x"/>
                                          </p:val>
                                        </p:tav>
                                        <p:tav tm="100000">
                                          <p:val>
                                            <p:strVal val="#ppt_x"/>
                                          </p:val>
                                        </p:tav>
                                      </p:tavLst>
                                    </p:anim>
                                    <p:anim calcmode="lin" valueType="num">
                                      <p:cBhvr additive="base">
                                        <p:cTn id="12" dur="75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a:xfrm>
            <a:off x="0" y="1"/>
            <a:ext cx="406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8"/>
          <p:cNvSpPr>
            <a:spLocks noGrp="1"/>
          </p:cNvSpPr>
          <p:nvPr>
            <p:ph type="pic" sz="quarter" idx="12" hasCustomPrompt="1"/>
          </p:nvPr>
        </p:nvSpPr>
        <p:spPr>
          <a:xfrm>
            <a:off x="4064000" y="491319"/>
            <a:ext cx="7636680" cy="5875361"/>
          </a:xfrm>
          <a:prstGeom prst="rect">
            <a:avLst/>
          </a:prstGeom>
          <a:solidFill>
            <a:schemeClr val="tx1"/>
          </a:solidFill>
        </p:spPr>
        <p:txBody>
          <a:bodyPr anchor="ctr"/>
          <a:lstStyle>
            <a:lvl1pPr marL="0" indent="0" algn="ctr">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Tree>
    <p:extLst>
      <p:ext uri="{BB962C8B-B14F-4D97-AF65-F5344CB8AC3E}">
        <p14:creationId xmlns:p14="http://schemas.microsoft.com/office/powerpoint/2010/main" val="34176823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5232" y="783770"/>
            <a:ext cx="6367366" cy="3643856"/>
          </a:xfrm>
          <a:prstGeom prst="rect">
            <a:avLst/>
          </a:prstGeom>
        </p:spPr>
      </p:pic>
      <p:sp>
        <p:nvSpPr>
          <p:cNvPr id="6" name="Picture Placeholder 8"/>
          <p:cNvSpPr>
            <a:spLocks noGrp="1"/>
          </p:cNvSpPr>
          <p:nvPr>
            <p:ph type="pic" sz="quarter" idx="14" hasCustomPrompt="1"/>
          </p:nvPr>
        </p:nvSpPr>
        <p:spPr>
          <a:xfrm>
            <a:off x="6140084" y="994615"/>
            <a:ext cx="4808906" cy="3024587"/>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Tree>
    <p:extLst>
      <p:ext uri="{BB962C8B-B14F-4D97-AF65-F5344CB8AC3E}">
        <p14:creationId xmlns:p14="http://schemas.microsoft.com/office/powerpoint/2010/main" val="908311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1+#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1+#ppt_w/2"/>
                                          </p:val>
                                        </p:tav>
                                        <p:tav tm="100000">
                                          <p:val>
                                            <p:strVal val="#ppt_x"/>
                                          </p:val>
                                        </p:tav>
                                      </p:tavLst>
                                    </p:anim>
                                    <p:anim calcmode="lin" valueType="num">
                                      <p:cBhvr additive="base">
                                        <p:cTn id="12" dur="7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sp>
        <p:nvSpPr>
          <p:cNvPr id="2" name="Rectangle 1"/>
          <p:cNvSpPr/>
          <p:nvPr userDrawn="1"/>
        </p:nvSpPr>
        <p:spPr>
          <a:xfrm>
            <a:off x="0" y="4455886"/>
            <a:ext cx="12192000" cy="24021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94743" y="824537"/>
            <a:ext cx="5602514" cy="4499262"/>
          </a:xfrm>
          <a:prstGeom prst="rect">
            <a:avLst/>
          </a:prstGeom>
        </p:spPr>
      </p:pic>
      <p:sp>
        <p:nvSpPr>
          <p:cNvPr id="8" name="Picture Placeholder 8"/>
          <p:cNvSpPr>
            <a:spLocks noGrp="1"/>
          </p:cNvSpPr>
          <p:nvPr>
            <p:ph type="pic" sz="quarter" idx="14" hasCustomPrompt="1"/>
          </p:nvPr>
        </p:nvSpPr>
        <p:spPr>
          <a:xfrm>
            <a:off x="3543772" y="1050613"/>
            <a:ext cx="5105069" cy="2842109"/>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Tree>
    <p:extLst>
      <p:ext uri="{BB962C8B-B14F-4D97-AF65-F5344CB8AC3E}">
        <p14:creationId xmlns:p14="http://schemas.microsoft.com/office/powerpoint/2010/main" val="31582593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ppt_x"/>
                                          </p:val>
                                        </p:tav>
                                        <p:tav tm="100000">
                                          <p:val>
                                            <p:strVal val="#ppt_x"/>
                                          </p:val>
                                        </p:tav>
                                      </p:tavLst>
                                    </p:anim>
                                    <p:anim calcmode="lin" valueType="num">
                                      <p:cBhvr additive="base">
                                        <p:cTn id="8" dur="75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ppt_x"/>
                                          </p:val>
                                        </p:tav>
                                        <p:tav tm="100000">
                                          <p:val>
                                            <p:strVal val="#ppt_x"/>
                                          </p:val>
                                        </p:tav>
                                      </p:tavLst>
                                    </p:anim>
                                    <p:anim calcmode="lin" valueType="num">
                                      <p:cBhvr additive="base">
                                        <p:cTn id="12" dur="75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sp>
        <p:nvSpPr>
          <p:cNvPr id="10" name="Picture Placeholder 8"/>
          <p:cNvSpPr>
            <a:spLocks noGrp="1"/>
          </p:cNvSpPr>
          <p:nvPr>
            <p:ph type="pic" sz="quarter" idx="14" hasCustomPrompt="1"/>
          </p:nvPr>
        </p:nvSpPr>
        <p:spPr>
          <a:xfrm>
            <a:off x="2451672" y="1669949"/>
            <a:ext cx="2648992" cy="3513515"/>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13" name="Picture Placeholder 8"/>
          <p:cNvSpPr>
            <a:spLocks noGrp="1"/>
          </p:cNvSpPr>
          <p:nvPr>
            <p:ph type="pic" sz="quarter" idx="15" hasCustomPrompt="1"/>
          </p:nvPr>
        </p:nvSpPr>
        <p:spPr>
          <a:xfrm>
            <a:off x="1382134" y="2705101"/>
            <a:ext cx="1324500" cy="2409695"/>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Tree>
    <p:extLst>
      <p:ext uri="{BB962C8B-B14F-4D97-AF65-F5344CB8AC3E}">
        <p14:creationId xmlns:p14="http://schemas.microsoft.com/office/powerpoint/2010/main" val="5412960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0-#ppt_w/2"/>
                                          </p:val>
                                        </p:tav>
                                        <p:tav tm="100000">
                                          <p:val>
                                            <p:strVal val="#ppt_x"/>
                                          </p:val>
                                        </p:tav>
                                      </p:tavLst>
                                    </p:anim>
                                    <p:anim calcmode="lin" valueType="num">
                                      <p:cBhvr additive="base">
                                        <p:cTn id="8" dur="75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50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750" fill="hold"/>
                                        <p:tgtEl>
                                          <p:spTgt spid="13"/>
                                        </p:tgtEl>
                                        <p:attrNameLst>
                                          <p:attrName>ppt_x</p:attrName>
                                        </p:attrNameLst>
                                      </p:cBhvr>
                                      <p:tavLst>
                                        <p:tav tm="0">
                                          <p:val>
                                            <p:strVal val="0-#ppt_w/2"/>
                                          </p:val>
                                        </p:tav>
                                        <p:tav tm="100000">
                                          <p:val>
                                            <p:strVal val="#ppt_x"/>
                                          </p:val>
                                        </p:tav>
                                      </p:tavLst>
                                    </p:anim>
                                    <p:anim calcmode="lin" valueType="num">
                                      <p:cBhvr additive="base">
                                        <p:cTn id="12" dur="75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sp>
        <p:nvSpPr>
          <p:cNvPr id="2" name="Rectangle 1"/>
          <p:cNvSpPr/>
          <p:nvPr userDrawn="1"/>
        </p:nvSpPr>
        <p:spPr>
          <a:xfrm>
            <a:off x="0" y="2115403"/>
            <a:ext cx="12192000" cy="26271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7076" y="1119116"/>
            <a:ext cx="8072700" cy="4619768"/>
          </a:xfrm>
          <a:prstGeom prst="rect">
            <a:avLst/>
          </a:prstGeom>
        </p:spPr>
      </p:pic>
      <p:sp>
        <p:nvSpPr>
          <p:cNvPr id="11" name="Picture Placeholder 8"/>
          <p:cNvSpPr>
            <a:spLocks noGrp="1"/>
          </p:cNvSpPr>
          <p:nvPr>
            <p:ph type="pic" sz="quarter" idx="14" hasCustomPrompt="1"/>
          </p:nvPr>
        </p:nvSpPr>
        <p:spPr>
          <a:xfrm>
            <a:off x="-1204700" y="1386430"/>
            <a:ext cx="6096847" cy="3834644"/>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Tree>
    <p:extLst>
      <p:ext uri="{BB962C8B-B14F-4D97-AF65-F5344CB8AC3E}">
        <p14:creationId xmlns:p14="http://schemas.microsoft.com/office/powerpoint/2010/main" val="22487265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1+#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 presetClass="entr" presetSubtype="8" decel="10000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750" fill="hold"/>
                                        <p:tgtEl>
                                          <p:spTgt spid="4"/>
                                        </p:tgtEl>
                                        <p:attrNameLst>
                                          <p:attrName>ppt_x</p:attrName>
                                        </p:attrNameLst>
                                      </p:cBhvr>
                                      <p:tavLst>
                                        <p:tav tm="0">
                                          <p:val>
                                            <p:strVal val="0-#ppt_w/2"/>
                                          </p:val>
                                        </p:tav>
                                        <p:tav tm="100000">
                                          <p:val>
                                            <p:strVal val="#ppt_x"/>
                                          </p:val>
                                        </p:tav>
                                      </p:tavLst>
                                    </p:anim>
                                    <p:anim calcmode="lin" valueType="num">
                                      <p:cBhvr additive="base">
                                        <p:cTn id="13" dur="750" fill="hold"/>
                                        <p:tgtEl>
                                          <p:spTgt spid="4"/>
                                        </p:tgtEl>
                                        <p:attrNameLst>
                                          <p:attrName>ppt_y</p:attrName>
                                        </p:attrNameLst>
                                      </p:cBhvr>
                                      <p:tavLst>
                                        <p:tav tm="0">
                                          <p:val>
                                            <p:strVal val="#ppt_y"/>
                                          </p:val>
                                        </p:tav>
                                        <p:tav tm="100000">
                                          <p:val>
                                            <p:strVal val="#ppt_y"/>
                                          </p:val>
                                        </p:tav>
                                      </p:tavLst>
                                    </p:anim>
                                  </p:childTnLst>
                                </p:cTn>
                              </p:par>
                              <p:par>
                                <p:cTn id="14" presetID="2" presetClass="entr" presetSubtype="8" decel="10000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750" fill="hold"/>
                                        <p:tgtEl>
                                          <p:spTgt spid="11"/>
                                        </p:tgtEl>
                                        <p:attrNameLst>
                                          <p:attrName>ppt_x</p:attrName>
                                        </p:attrNameLst>
                                      </p:cBhvr>
                                      <p:tavLst>
                                        <p:tav tm="0">
                                          <p:val>
                                            <p:strVal val="0-#ppt_w/2"/>
                                          </p:val>
                                        </p:tav>
                                        <p:tav tm="100000">
                                          <p:val>
                                            <p:strVal val="#ppt_x"/>
                                          </p:val>
                                        </p:tav>
                                      </p:tavLst>
                                    </p:anim>
                                    <p:anim calcmode="lin" valueType="num">
                                      <p:cBhvr additive="base">
                                        <p:cTn id="17" dur="7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4" name="Picture Placeholder 8"/>
          <p:cNvSpPr>
            <a:spLocks noGrp="1"/>
          </p:cNvSpPr>
          <p:nvPr>
            <p:ph type="pic" sz="quarter" idx="15" hasCustomPrompt="1"/>
          </p:nvPr>
        </p:nvSpPr>
        <p:spPr>
          <a:xfrm>
            <a:off x="4325255" y="0"/>
            <a:ext cx="3541488" cy="6858000"/>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Tree>
    <p:extLst>
      <p:ext uri="{BB962C8B-B14F-4D97-AF65-F5344CB8AC3E}">
        <p14:creationId xmlns:p14="http://schemas.microsoft.com/office/powerpoint/2010/main" val="31355515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sp>
        <p:nvSpPr>
          <p:cNvPr id="2" name="Rectangle 1"/>
          <p:cNvSpPr/>
          <p:nvPr userDrawn="1"/>
        </p:nvSpPr>
        <p:spPr>
          <a:xfrm>
            <a:off x="0" y="0"/>
            <a:ext cx="3048000" cy="6857999"/>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userDrawn="1"/>
        </p:nvSpPr>
        <p:spPr>
          <a:xfrm>
            <a:off x="3048000" y="0"/>
            <a:ext cx="3048000" cy="6857999"/>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6095999" y="0"/>
            <a:ext cx="3048000" cy="6857999"/>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9143999" y="0"/>
            <a:ext cx="3048000" cy="6857999"/>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35588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userDrawn="1"/>
        </p:nvSpPr>
        <p:spPr>
          <a:xfrm>
            <a:off x="0" y="1973943"/>
            <a:ext cx="12192000" cy="34689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8"/>
          <p:cNvSpPr>
            <a:spLocks noGrp="1"/>
          </p:cNvSpPr>
          <p:nvPr>
            <p:ph type="pic" sz="quarter" idx="15" hasCustomPrompt="1"/>
          </p:nvPr>
        </p:nvSpPr>
        <p:spPr>
          <a:xfrm>
            <a:off x="4902200" y="780143"/>
            <a:ext cx="2387600" cy="2387600"/>
          </a:xfrm>
          <a:prstGeom prst="ellipse">
            <a:avLst/>
          </a:prstGeom>
          <a:solidFill>
            <a:schemeClr val="tx2"/>
          </a:solidFill>
        </p:spPr>
        <p:txBody>
          <a:bodyPr anchor="ctr"/>
          <a:lstStyle>
            <a:lvl1pPr marL="0" indent="0" algn="ctr">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5"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D917E72B-D0C5-4B08-A281-52B9ED2F4B91}" type="slidenum">
              <a:rPr lang="en-US" smtClean="0"/>
              <a:pPr/>
              <a:t>‹#›</a:t>
            </a:fld>
            <a:endParaRPr lang="en-US" dirty="0"/>
          </a:p>
        </p:txBody>
      </p:sp>
    </p:spTree>
    <p:extLst>
      <p:ext uri="{BB962C8B-B14F-4D97-AF65-F5344CB8AC3E}">
        <p14:creationId xmlns:p14="http://schemas.microsoft.com/office/powerpoint/2010/main" val="173737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9" presetClass="entr" presetSubtype="0" decel="10000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 calcmode="lin" valueType="num">
                                      <p:cBhvr>
                                        <p:cTn id="14" dur="500" fill="hold"/>
                                        <p:tgtEl>
                                          <p:spTgt spid="6"/>
                                        </p:tgtEl>
                                        <p:attrNameLst>
                                          <p:attrName>style.rotation</p:attrName>
                                        </p:attrNameLst>
                                      </p:cBhvr>
                                      <p:tavLst>
                                        <p:tav tm="0">
                                          <p:val>
                                            <p:fltVal val="360"/>
                                          </p:val>
                                        </p:tav>
                                        <p:tav tm="100000">
                                          <p:val>
                                            <p:fltVal val="0"/>
                                          </p:val>
                                        </p:tav>
                                      </p:tavLst>
                                    </p:anim>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sp>
        <p:nvSpPr>
          <p:cNvPr id="2" name="Rectangle 1"/>
          <p:cNvSpPr/>
          <p:nvPr userDrawn="1"/>
        </p:nvSpPr>
        <p:spPr>
          <a:xfrm>
            <a:off x="0" y="0"/>
            <a:ext cx="12192000" cy="9483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5905500"/>
            <a:ext cx="12192000" cy="9483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Picture Placeholder 8"/>
          <p:cNvSpPr>
            <a:spLocks noGrp="1"/>
          </p:cNvSpPr>
          <p:nvPr>
            <p:ph type="pic" sz="quarter" idx="15" hasCustomPrompt="1"/>
          </p:nvPr>
        </p:nvSpPr>
        <p:spPr>
          <a:xfrm>
            <a:off x="692270" y="1841722"/>
            <a:ext cx="2450406" cy="985123"/>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31" name="Picture Placeholder 8"/>
          <p:cNvSpPr>
            <a:spLocks noGrp="1"/>
          </p:cNvSpPr>
          <p:nvPr>
            <p:ph type="pic" sz="quarter" idx="16" hasCustomPrompt="1"/>
          </p:nvPr>
        </p:nvSpPr>
        <p:spPr>
          <a:xfrm>
            <a:off x="3477954" y="1841722"/>
            <a:ext cx="2450406" cy="985123"/>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32" name="Picture Placeholder 8"/>
          <p:cNvSpPr>
            <a:spLocks noGrp="1"/>
          </p:cNvSpPr>
          <p:nvPr>
            <p:ph type="pic" sz="quarter" idx="17" hasCustomPrompt="1"/>
          </p:nvPr>
        </p:nvSpPr>
        <p:spPr>
          <a:xfrm>
            <a:off x="6263638" y="1841722"/>
            <a:ext cx="2450406" cy="985123"/>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33" name="Picture Placeholder 8"/>
          <p:cNvSpPr>
            <a:spLocks noGrp="1"/>
          </p:cNvSpPr>
          <p:nvPr>
            <p:ph type="pic" sz="quarter" idx="18" hasCustomPrompt="1"/>
          </p:nvPr>
        </p:nvSpPr>
        <p:spPr>
          <a:xfrm>
            <a:off x="9049322" y="1841722"/>
            <a:ext cx="2450406" cy="985123"/>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34" name="Picture Placeholder 8"/>
          <p:cNvSpPr>
            <a:spLocks noGrp="1"/>
          </p:cNvSpPr>
          <p:nvPr>
            <p:ph type="pic" sz="quarter" idx="19" hasCustomPrompt="1"/>
          </p:nvPr>
        </p:nvSpPr>
        <p:spPr>
          <a:xfrm>
            <a:off x="692270" y="3227628"/>
            <a:ext cx="2450406" cy="985123"/>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35" name="Picture Placeholder 8"/>
          <p:cNvSpPr>
            <a:spLocks noGrp="1"/>
          </p:cNvSpPr>
          <p:nvPr>
            <p:ph type="pic" sz="quarter" idx="20" hasCustomPrompt="1"/>
          </p:nvPr>
        </p:nvSpPr>
        <p:spPr>
          <a:xfrm>
            <a:off x="3477954" y="3227628"/>
            <a:ext cx="2450406" cy="985123"/>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36" name="Picture Placeholder 8"/>
          <p:cNvSpPr>
            <a:spLocks noGrp="1"/>
          </p:cNvSpPr>
          <p:nvPr>
            <p:ph type="pic" sz="quarter" idx="21" hasCustomPrompt="1"/>
          </p:nvPr>
        </p:nvSpPr>
        <p:spPr>
          <a:xfrm>
            <a:off x="6263638" y="3227628"/>
            <a:ext cx="2450406" cy="985123"/>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37" name="Picture Placeholder 8"/>
          <p:cNvSpPr>
            <a:spLocks noGrp="1"/>
          </p:cNvSpPr>
          <p:nvPr>
            <p:ph type="pic" sz="quarter" idx="22" hasCustomPrompt="1"/>
          </p:nvPr>
        </p:nvSpPr>
        <p:spPr>
          <a:xfrm>
            <a:off x="9049322" y="3227628"/>
            <a:ext cx="2450406" cy="985123"/>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38" name="Picture Placeholder 8"/>
          <p:cNvSpPr>
            <a:spLocks noGrp="1"/>
          </p:cNvSpPr>
          <p:nvPr>
            <p:ph type="pic" sz="quarter" idx="23" hasCustomPrompt="1"/>
          </p:nvPr>
        </p:nvSpPr>
        <p:spPr>
          <a:xfrm>
            <a:off x="692270" y="4582220"/>
            <a:ext cx="2450406" cy="985123"/>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39" name="Picture Placeholder 8"/>
          <p:cNvSpPr>
            <a:spLocks noGrp="1"/>
          </p:cNvSpPr>
          <p:nvPr>
            <p:ph type="pic" sz="quarter" idx="24" hasCustomPrompt="1"/>
          </p:nvPr>
        </p:nvSpPr>
        <p:spPr>
          <a:xfrm>
            <a:off x="3477954" y="4582220"/>
            <a:ext cx="2450406" cy="985123"/>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40" name="Picture Placeholder 8"/>
          <p:cNvSpPr>
            <a:spLocks noGrp="1"/>
          </p:cNvSpPr>
          <p:nvPr>
            <p:ph type="pic" sz="quarter" idx="25" hasCustomPrompt="1"/>
          </p:nvPr>
        </p:nvSpPr>
        <p:spPr>
          <a:xfrm>
            <a:off x="6263638" y="4582220"/>
            <a:ext cx="2450406" cy="985123"/>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41" name="Picture Placeholder 8"/>
          <p:cNvSpPr>
            <a:spLocks noGrp="1"/>
          </p:cNvSpPr>
          <p:nvPr>
            <p:ph type="pic" sz="quarter" idx="26" hasCustomPrompt="1"/>
          </p:nvPr>
        </p:nvSpPr>
        <p:spPr>
          <a:xfrm>
            <a:off x="9049322" y="4582220"/>
            <a:ext cx="2450406" cy="985123"/>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Tree>
    <p:extLst>
      <p:ext uri="{BB962C8B-B14F-4D97-AF65-F5344CB8AC3E}">
        <p14:creationId xmlns:p14="http://schemas.microsoft.com/office/powerpoint/2010/main" val="27382128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500"/>
                                        <p:tgtEl>
                                          <p:spTgt spid="38"/>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fade">
                                      <p:cBhvr>
                                        <p:cTn id="43" dur="500"/>
                                        <p:tgtEl>
                                          <p:spTgt spid="39"/>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fade">
                                      <p:cBhvr>
                                        <p:cTn id="47" dur="500"/>
                                        <p:tgtEl>
                                          <p:spTgt spid="40"/>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4" name="Picture Placeholder 8"/>
          <p:cNvSpPr>
            <a:spLocks noGrp="1"/>
          </p:cNvSpPr>
          <p:nvPr>
            <p:ph type="pic" sz="quarter" idx="16" hasCustomPrompt="1"/>
          </p:nvPr>
        </p:nvSpPr>
        <p:spPr>
          <a:xfrm>
            <a:off x="-1" y="0"/>
            <a:ext cx="7875639" cy="6858000"/>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tx1"/>
                </a:solidFill>
              </a:defRPr>
            </a:lvl1pPr>
          </a:lstStyle>
          <a:p>
            <a:fld id="{D917E72B-D0C5-4B08-A281-52B9ED2F4B91}" type="slidenum">
              <a:rPr lang="en-US" smtClean="0"/>
              <a:pPr/>
              <a:t>‹#›</a:t>
            </a:fld>
            <a:endParaRPr lang="en-US" dirty="0"/>
          </a:p>
        </p:txBody>
      </p:sp>
    </p:spTree>
    <p:extLst>
      <p:ext uri="{BB962C8B-B14F-4D97-AF65-F5344CB8AC3E}">
        <p14:creationId xmlns:p14="http://schemas.microsoft.com/office/powerpoint/2010/main" val="18993241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0-#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7_Custom Layout">
    <p:spTree>
      <p:nvGrpSpPr>
        <p:cNvPr id="1" name=""/>
        <p:cNvGrpSpPr/>
        <p:nvPr/>
      </p:nvGrpSpPr>
      <p:grpSpPr>
        <a:xfrm>
          <a:off x="0" y="0"/>
          <a:ext cx="0" cy="0"/>
          <a:chOff x="0" y="0"/>
          <a:chExt cx="0" cy="0"/>
        </a:xfrm>
      </p:grpSpPr>
      <p:sp>
        <p:nvSpPr>
          <p:cNvPr id="6" name="Picture Placeholder 8"/>
          <p:cNvSpPr>
            <a:spLocks noGrp="1"/>
          </p:cNvSpPr>
          <p:nvPr>
            <p:ph type="pic" sz="quarter" idx="16" hasCustomPrompt="1"/>
          </p:nvPr>
        </p:nvSpPr>
        <p:spPr>
          <a:xfrm>
            <a:off x="7997047" y="0"/>
            <a:ext cx="4194953" cy="6858000"/>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7" name="Picture Placeholder 8"/>
          <p:cNvSpPr>
            <a:spLocks noGrp="1"/>
          </p:cNvSpPr>
          <p:nvPr>
            <p:ph type="pic" sz="quarter" idx="17" hasCustomPrompt="1"/>
          </p:nvPr>
        </p:nvSpPr>
        <p:spPr>
          <a:xfrm>
            <a:off x="3802094" y="0"/>
            <a:ext cx="4194953" cy="6858000"/>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Tree>
    <p:extLst>
      <p:ext uri="{BB962C8B-B14F-4D97-AF65-F5344CB8AC3E}">
        <p14:creationId xmlns:p14="http://schemas.microsoft.com/office/powerpoint/2010/main" val="6693682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ppt_x"/>
                                          </p:val>
                                        </p:tav>
                                        <p:tav tm="100000">
                                          <p:val>
                                            <p:strVal val="#ppt_x"/>
                                          </p:val>
                                        </p:tav>
                                      </p:tavLst>
                                    </p:anim>
                                    <p:anim calcmode="lin" valueType="num">
                                      <p:cBhvr additive="base">
                                        <p:cTn id="8" dur="75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1" decel="100000"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ppt_x"/>
                                          </p:val>
                                        </p:tav>
                                        <p:tav tm="100000">
                                          <p:val>
                                            <p:strVal val="#ppt_x"/>
                                          </p:val>
                                        </p:tav>
                                      </p:tavLst>
                                    </p:anim>
                                    <p:anim calcmode="lin" valueType="num">
                                      <p:cBhvr additive="base">
                                        <p:cTn id="12" dur="75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Rectangle 2"/>
          <p:cNvSpPr/>
          <p:nvPr userDrawn="1"/>
        </p:nvSpPr>
        <p:spPr>
          <a:xfrm>
            <a:off x="0" y="1573476"/>
            <a:ext cx="12192000" cy="39197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0" y="5493224"/>
            <a:ext cx="12192000" cy="13647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tx1"/>
                </a:solidFill>
              </a:defRPr>
            </a:lvl1pPr>
          </a:lstStyle>
          <a:p>
            <a:fld id="{D917E72B-D0C5-4B08-A281-52B9ED2F4B91}" type="slidenum">
              <a:rPr lang="en-US" smtClean="0"/>
              <a:pPr/>
              <a:t>‹#›</a:t>
            </a:fld>
            <a:endParaRPr lang="en-US" dirty="0"/>
          </a:p>
        </p:txBody>
      </p:sp>
    </p:spTree>
    <p:extLst>
      <p:ext uri="{BB962C8B-B14F-4D97-AF65-F5344CB8AC3E}">
        <p14:creationId xmlns:p14="http://schemas.microsoft.com/office/powerpoint/2010/main" val="42937360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29679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9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97280"/>
          </a:xfrm>
          <a:prstGeom prst="rect">
            <a:avLst/>
          </a:prstGeom>
        </p:spPr>
        <p:txBody>
          <a:bodyPr/>
          <a:lstStyle>
            <a:lvl1pPr>
              <a:defRPr sz="4000">
                <a:solidFill>
                  <a:srgbClr val="008000"/>
                </a:solidFill>
              </a:defRPr>
            </a:lvl1pPr>
          </a:lstStyle>
          <a:p>
            <a:r>
              <a:rPr lang="en-US" dirty="0"/>
              <a:t>Click to edit Master title style</a:t>
            </a:r>
          </a:p>
        </p:txBody>
      </p:sp>
      <p:sp>
        <p:nvSpPr>
          <p:cNvPr id="4" name="Text Placeholder 3"/>
          <p:cNvSpPr>
            <a:spLocks noGrp="1"/>
          </p:cNvSpPr>
          <p:nvPr>
            <p:ph type="body" sz="quarter" idx="10"/>
          </p:nvPr>
        </p:nvSpPr>
        <p:spPr>
          <a:xfrm>
            <a:off x="838200" y="1581150"/>
            <a:ext cx="10515600" cy="4657726"/>
          </a:xfrm>
          <a:prstGeom prst="rect">
            <a:avLst/>
          </a:prstGeom>
        </p:spPr>
        <p:txBody>
          <a:bodyPr/>
          <a:lstStyle>
            <a:lvl1pPr marL="228600" indent="-228600">
              <a:lnSpc>
                <a:spcPct val="114000"/>
              </a:lnSpc>
              <a:spcBef>
                <a:spcPts val="600"/>
              </a:spcBef>
              <a:spcAft>
                <a:spcPts val="600"/>
              </a:spcAft>
              <a:buClr>
                <a:srgbClr val="008000"/>
              </a:buClr>
              <a:buFont typeface="Wingdings" panose="05000000000000000000" pitchFamily="2" charset="2"/>
              <a:buChar char="§"/>
              <a:defRPr/>
            </a:lvl1pPr>
            <a:lvl2pPr marL="685800" indent="-228600">
              <a:lnSpc>
                <a:spcPct val="114000"/>
              </a:lnSpc>
              <a:spcBef>
                <a:spcPts val="600"/>
              </a:spcBef>
              <a:spcAft>
                <a:spcPts val="600"/>
              </a:spcAft>
              <a:buClr>
                <a:srgbClr val="008000"/>
              </a:buClr>
              <a:buFont typeface="Wingdings" panose="05000000000000000000" pitchFamily="2" charset="2"/>
              <a:buChar char="§"/>
              <a:defRPr/>
            </a:lvl2pPr>
            <a:lvl3pPr marL="1143000" indent="-228600">
              <a:lnSpc>
                <a:spcPct val="114000"/>
              </a:lnSpc>
              <a:spcBef>
                <a:spcPts val="600"/>
              </a:spcBef>
              <a:spcAft>
                <a:spcPts val="600"/>
              </a:spcAft>
              <a:buClr>
                <a:srgbClr val="008000"/>
              </a:buClr>
              <a:buFont typeface="Wingdings" panose="05000000000000000000" pitchFamily="2" charset="2"/>
              <a:buChar char="§"/>
              <a:defRPr/>
            </a:lvl3pPr>
            <a:lvl4pPr marL="1600200" indent="-228600">
              <a:buClr>
                <a:schemeClr val="accent1"/>
              </a:buClr>
              <a:buFont typeface="Wingdings" panose="05000000000000000000" pitchFamily="2" charset="2"/>
              <a:buChar char="§"/>
              <a:defRPr/>
            </a:lvl4pPr>
            <a:lvl5pPr marL="2057400" indent="-228600">
              <a:buClr>
                <a:schemeClr val="accent1"/>
              </a:buClr>
              <a:buFont typeface="Wingdings" panose="05000000000000000000" pitchFamily="2" charset="2"/>
              <a:buChar char="§"/>
              <a:defRPr/>
            </a:lvl5pPr>
          </a:lstStyle>
          <a:p>
            <a:pPr lvl="0"/>
            <a:r>
              <a:rPr lang="en-US" dirty="0"/>
              <a:t>Edit Master text styles</a:t>
            </a:r>
          </a:p>
          <a:p>
            <a:pPr lvl="1"/>
            <a:r>
              <a:rPr lang="en-US" dirty="0"/>
              <a:t>Second level</a:t>
            </a:r>
          </a:p>
          <a:p>
            <a:pPr lvl="2"/>
            <a:r>
              <a:rPr lang="en-US" dirty="0"/>
              <a:t>Third level</a:t>
            </a:r>
          </a:p>
        </p:txBody>
      </p:sp>
      <p:sp>
        <p:nvSpPr>
          <p:cNvPr id="5"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tx1"/>
                </a:solidFill>
              </a:defRPr>
            </a:lvl1pPr>
          </a:lstStyle>
          <a:p>
            <a:fld id="{D917E72B-D0C5-4B08-A281-52B9ED2F4B91}" type="slidenum">
              <a:rPr lang="en-US" smtClean="0"/>
              <a:pPr/>
              <a:t>‹#›</a:t>
            </a:fld>
            <a:endParaRPr lang="en-US" dirty="0"/>
          </a:p>
        </p:txBody>
      </p:sp>
    </p:spTree>
    <p:extLst>
      <p:ext uri="{BB962C8B-B14F-4D97-AF65-F5344CB8AC3E}">
        <p14:creationId xmlns:p14="http://schemas.microsoft.com/office/powerpoint/2010/main" val="9134830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32882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17E72B-D0C5-4B08-A281-52B9ED2F4B91}" type="slidenum">
              <a:rPr lang="en-US" smtClean="0"/>
              <a:t>‹#›</a:t>
            </a:fld>
            <a:endParaRPr lang="en-US"/>
          </a:p>
        </p:txBody>
      </p:sp>
    </p:spTree>
    <p:extLst>
      <p:ext uri="{BB962C8B-B14F-4D97-AF65-F5344CB8AC3E}">
        <p14:creationId xmlns:p14="http://schemas.microsoft.com/office/powerpoint/2010/main" val="23149889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17E72B-D0C5-4B08-A281-52B9ED2F4B91}" type="slidenum">
              <a:rPr lang="en-US" smtClean="0"/>
              <a:t>‹#›</a:t>
            </a:fld>
            <a:endParaRPr lang="en-US"/>
          </a:p>
        </p:txBody>
      </p:sp>
    </p:spTree>
    <p:extLst>
      <p:ext uri="{BB962C8B-B14F-4D97-AF65-F5344CB8AC3E}">
        <p14:creationId xmlns:p14="http://schemas.microsoft.com/office/powerpoint/2010/main" val="19295685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17E72B-D0C5-4B08-A281-52B9ED2F4B91}" type="slidenum">
              <a:rPr lang="en-US" smtClean="0"/>
              <a:t>‹#›</a:t>
            </a:fld>
            <a:endParaRPr lang="en-US"/>
          </a:p>
        </p:txBody>
      </p:sp>
    </p:spTree>
    <p:extLst>
      <p:ext uri="{BB962C8B-B14F-4D97-AF65-F5344CB8AC3E}">
        <p14:creationId xmlns:p14="http://schemas.microsoft.com/office/powerpoint/2010/main" val="1457771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17E72B-D0C5-4B08-A281-52B9ED2F4B91}" type="slidenum">
              <a:rPr lang="en-US" smtClean="0"/>
              <a:t>‹#›</a:t>
            </a:fld>
            <a:endParaRPr lang="en-US"/>
          </a:p>
        </p:txBody>
      </p:sp>
    </p:spTree>
    <p:extLst>
      <p:ext uri="{BB962C8B-B14F-4D97-AF65-F5344CB8AC3E}">
        <p14:creationId xmlns:p14="http://schemas.microsoft.com/office/powerpoint/2010/main" val="32188667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17E72B-D0C5-4B08-A281-52B9ED2F4B91}" type="slidenum">
              <a:rPr lang="en-US" smtClean="0"/>
              <a:t>‹#›</a:t>
            </a:fld>
            <a:endParaRPr lang="en-US"/>
          </a:p>
        </p:txBody>
      </p:sp>
    </p:spTree>
    <p:extLst>
      <p:ext uri="{BB962C8B-B14F-4D97-AF65-F5344CB8AC3E}">
        <p14:creationId xmlns:p14="http://schemas.microsoft.com/office/powerpoint/2010/main" val="41216898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17E72B-D0C5-4B08-A281-52B9ED2F4B91}" type="slidenum">
              <a:rPr lang="en-US" smtClean="0"/>
              <a:t>‹#›</a:t>
            </a:fld>
            <a:endParaRPr lang="en-US"/>
          </a:p>
        </p:txBody>
      </p:sp>
    </p:spTree>
    <p:extLst>
      <p:ext uri="{BB962C8B-B14F-4D97-AF65-F5344CB8AC3E}">
        <p14:creationId xmlns:p14="http://schemas.microsoft.com/office/powerpoint/2010/main" val="5158230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17E72B-D0C5-4B08-A281-52B9ED2F4B91}" type="slidenum">
              <a:rPr lang="en-US" smtClean="0"/>
              <a:t>‹#›</a:t>
            </a:fld>
            <a:endParaRPr lang="en-US"/>
          </a:p>
        </p:txBody>
      </p:sp>
    </p:spTree>
    <p:extLst>
      <p:ext uri="{BB962C8B-B14F-4D97-AF65-F5344CB8AC3E}">
        <p14:creationId xmlns:p14="http://schemas.microsoft.com/office/powerpoint/2010/main" val="1685560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3" name="Picture Placeholder 8"/>
          <p:cNvSpPr>
            <a:spLocks noGrp="1"/>
          </p:cNvSpPr>
          <p:nvPr>
            <p:ph type="pic" sz="quarter" idx="12" hasCustomPrompt="1"/>
          </p:nvPr>
        </p:nvSpPr>
        <p:spPr>
          <a:xfrm>
            <a:off x="898158" y="2498416"/>
            <a:ext cx="1540412" cy="1861168"/>
          </a:xfrm>
          <a:prstGeom prst="rect">
            <a:avLst/>
          </a:prstGeom>
          <a:solidFill>
            <a:schemeClr val="tx1"/>
          </a:solidFill>
        </p:spPr>
        <p:txBody>
          <a:bodyPr anchor="ctr"/>
          <a:lstStyle>
            <a:lvl1pPr marL="0" indent="0" algn="ctr">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14" name="Picture Placeholder 8"/>
          <p:cNvSpPr>
            <a:spLocks noGrp="1"/>
          </p:cNvSpPr>
          <p:nvPr>
            <p:ph type="pic" sz="quarter" idx="13" hasCustomPrompt="1"/>
          </p:nvPr>
        </p:nvSpPr>
        <p:spPr>
          <a:xfrm>
            <a:off x="2670629" y="2256077"/>
            <a:ext cx="1952763" cy="2345846"/>
          </a:xfrm>
          <a:prstGeom prst="rect">
            <a:avLst/>
          </a:prstGeom>
          <a:solidFill>
            <a:schemeClr val="tx1"/>
          </a:solidFill>
        </p:spPr>
        <p:txBody>
          <a:bodyPr anchor="ctr"/>
          <a:lstStyle>
            <a:lvl1pPr marL="0" indent="0" algn="ctr">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15" name="Picture Placeholder 8"/>
          <p:cNvSpPr>
            <a:spLocks noGrp="1"/>
          </p:cNvSpPr>
          <p:nvPr>
            <p:ph type="pic" sz="quarter" idx="14" hasCustomPrompt="1"/>
          </p:nvPr>
        </p:nvSpPr>
        <p:spPr>
          <a:xfrm>
            <a:off x="4922943" y="2011681"/>
            <a:ext cx="2346113" cy="2834640"/>
          </a:xfrm>
          <a:prstGeom prst="rect">
            <a:avLst/>
          </a:prstGeom>
          <a:solidFill>
            <a:schemeClr val="tx1"/>
          </a:solidFill>
        </p:spPr>
        <p:txBody>
          <a:bodyPr anchor="ctr"/>
          <a:lstStyle>
            <a:lvl1pPr marL="0" indent="0" algn="ctr">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16" name="Picture Placeholder 8"/>
          <p:cNvSpPr>
            <a:spLocks noGrp="1"/>
          </p:cNvSpPr>
          <p:nvPr>
            <p:ph type="pic" sz="quarter" idx="15" hasCustomPrompt="1"/>
          </p:nvPr>
        </p:nvSpPr>
        <p:spPr>
          <a:xfrm>
            <a:off x="7563006" y="2256077"/>
            <a:ext cx="1952763" cy="2345846"/>
          </a:xfrm>
          <a:prstGeom prst="rect">
            <a:avLst/>
          </a:prstGeom>
          <a:solidFill>
            <a:schemeClr val="tx1"/>
          </a:solidFill>
        </p:spPr>
        <p:txBody>
          <a:bodyPr anchor="ctr"/>
          <a:lstStyle>
            <a:lvl1pPr marL="0" indent="0" algn="ctr">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17" name="Picture Placeholder 8"/>
          <p:cNvSpPr>
            <a:spLocks noGrp="1"/>
          </p:cNvSpPr>
          <p:nvPr>
            <p:ph type="pic" sz="quarter" idx="16" hasCustomPrompt="1"/>
          </p:nvPr>
        </p:nvSpPr>
        <p:spPr>
          <a:xfrm>
            <a:off x="9753430" y="2498416"/>
            <a:ext cx="1540412" cy="1861168"/>
          </a:xfrm>
          <a:prstGeom prst="rect">
            <a:avLst/>
          </a:prstGeom>
          <a:solidFill>
            <a:schemeClr val="tx1"/>
          </a:solidFill>
        </p:spPr>
        <p:txBody>
          <a:bodyPr anchor="ctr"/>
          <a:lstStyle>
            <a:lvl1pPr marL="0" indent="0" algn="ctr">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7"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tx1"/>
                </a:solidFill>
              </a:defRPr>
            </a:lvl1pPr>
          </a:lstStyle>
          <a:p>
            <a:fld id="{D917E72B-D0C5-4B08-A281-52B9ED2F4B91}" type="slidenum">
              <a:rPr lang="en-US" smtClean="0"/>
              <a:pPr/>
              <a:t>‹#›</a:t>
            </a:fld>
            <a:endParaRPr lang="en-US" dirty="0"/>
          </a:p>
        </p:txBody>
      </p:sp>
    </p:spTree>
    <p:extLst>
      <p:ext uri="{BB962C8B-B14F-4D97-AF65-F5344CB8AC3E}">
        <p14:creationId xmlns:p14="http://schemas.microsoft.com/office/powerpoint/2010/main" val="18135211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750"/>
                                        <p:tgtEl>
                                          <p:spTgt spid="15"/>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750"/>
                                        <p:tgtEl>
                                          <p:spTgt spid="14"/>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750"/>
                                        <p:tgtEl>
                                          <p:spTgt spid="16"/>
                                        </p:tgtEl>
                                      </p:cBhvr>
                                    </p:animEffect>
                                  </p:childTnLst>
                                </p:cTn>
                              </p:par>
                            </p:childTnLst>
                          </p:cTn>
                        </p:par>
                        <p:par>
                          <p:cTn id="16" fill="hold">
                            <p:stCondLst>
                              <p:cond delay="225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750"/>
                                        <p:tgtEl>
                                          <p:spTgt spid="13"/>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17E72B-D0C5-4B08-A281-52B9ED2F4B91}" type="slidenum">
              <a:rPr lang="en-US" smtClean="0"/>
              <a:t>‹#›</a:t>
            </a:fld>
            <a:endParaRPr lang="en-US"/>
          </a:p>
        </p:txBody>
      </p:sp>
    </p:spTree>
    <p:extLst>
      <p:ext uri="{BB962C8B-B14F-4D97-AF65-F5344CB8AC3E}">
        <p14:creationId xmlns:p14="http://schemas.microsoft.com/office/powerpoint/2010/main" val="130371702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17E72B-D0C5-4B08-A281-52B9ED2F4B91}" type="slidenum">
              <a:rPr lang="en-US" smtClean="0"/>
              <a:t>‹#›</a:t>
            </a:fld>
            <a:endParaRPr lang="en-US"/>
          </a:p>
        </p:txBody>
      </p:sp>
    </p:spTree>
    <p:extLst>
      <p:ext uri="{BB962C8B-B14F-4D97-AF65-F5344CB8AC3E}">
        <p14:creationId xmlns:p14="http://schemas.microsoft.com/office/powerpoint/2010/main" val="34391121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17E72B-D0C5-4B08-A281-52B9ED2F4B91}" type="slidenum">
              <a:rPr lang="en-US" smtClean="0"/>
              <a:t>‹#›</a:t>
            </a:fld>
            <a:endParaRPr lang="en-US"/>
          </a:p>
        </p:txBody>
      </p:sp>
    </p:spTree>
    <p:extLst>
      <p:ext uri="{BB962C8B-B14F-4D97-AF65-F5344CB8AC3E}">
        <p14:creationId xmlns:p14="http://schemas.microsoft.com/office/powerpoint/2010/main" val="19686181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17E72B-D0C5-4B08-A281-52B9ED2F4B91}" type="slidenum">
              <a:rPr lang="en-US" smtClean="0"/>
              <a:t>‹#›</a:t>
            </a:fld>
            <a:endParaRPr lang="en-US"/>
          </a:p>
        </p:txBody>
      </p:sp>
    </p:spTree>
    <p:extLst>
      <p:ext uri="{BB962C8B-B14F-4D97-AF65-F5344CB8AC3E}">
        <p14:creationId xmlns:p14="http://schemas.microsoft.com/office/powerpoint/2010/main" val="536599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26_Custom Layout">
    <p:spTree>
      <p:nvGrpSpPr>
        <p:cNvPr id="1" name=""/>
        <p:cNvGrpSpPr/>
        <p:nvPr/>
      </p:nvGrpSpPr>
      <p:grpSpPr>
        <a:xfrm>
          <a:off x="0" y="0"/>
          <a:ext cx="0" cy="0"/>
          <a:chOff x="0" y="0"/>
          <a:chExt cx="0" cy="0"/>
        </a:xfrm>
      </p:grpSpPr>
      <p:sp>
        <p:nvSpPr>
          <p:cNvPr id="2" name="Rectangle 1"/>
          <p:cNvSpPr/>
          <p:nvPr userDrawn="1"/>
        </p:nvSpPr>
        <p:spPr>
          <a:xfrm>
            <a:off x="0" y="1161143"/>
            <a:ext cx="12192000" cy="453571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endParaRPr>
          </a:p>
        </p:txBody>
      </p:sp>
      <p:sp>
        <p:nvSpPr>
          <p:cNvPr id="5" name="Picture Placeholder 8"/>
          <p:cNvSpPr>
            <a:spLocks noGrp="1"/>
          </p:cNvSpPr>
          <p:nvPr>
            <p:ph type="pic" sz="quarter" idx="14" hasCustomPrompt="1"/>
          </p:nvPr>
        </p:nvSpPr>
        <p:spPr>
          <a:xfrm>
            <a:off x="696686" y="0"/>
            <a:ext cx="4702628" cy="6858000"/>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tx1"/>
                </a:solidFill>
              </a:defRPr>
            </a:lvl1pPr>
          </a:lstStyle>
          <a:p>
            <a:fld id="{D917E72B-D0C5-4B08-A281-52B9ED2F4B91}" type="slidenum">
              <a:rPr lang="en-US" smtClean="0"/>
              <a:pPr/>
              <a:t>‹#›</a:t>
            </a:fld>
            <a:endParaRPr lang="en-US" dirty="0"/>
          </a:p>
        </p:txBody>
      </p:sp>
    </p:spTree>
    <p:extLst>
      <p:ext uri="{BB962C8B-B14F-4D97-AF65-F5344CB8AC3E}">
        <p14:creationId xmlns:p14="http://schemas.microsoft.com/office/powerpoint/2010/main" val="47846609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tx1"/>
                </a:solidFill>
              </a:defRPr>
            </a:lvl1pPr>
          </a:lstStyle>
          <a:p>
            <a:fld id="{D917E72B-D0C5-4B08-A281-52B9ED2F4B91}" type="slidenum">
              <a:rPr lang="en-US" smtClean="0"/>
              <a:pPr/>
              <a:t>‹#›</a:t>
            </a:fld>
            <a:endParaRPr lang="en-US" dirty="0"/>
          </a:p>
        </p:txBody>
      </p:sp>
    </p:spTree>
    <p:extLst>
      <p:ext uri="{BB962C8B-B14F-4D97-AF65-F5344CB8AC3E}">
        <p14:creationId xmlns:p14="http://schemas.microsoft.com/office/powerpoint/2010/main" val="375744590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tx1"/>
                </a:solidFill>
              </a:defRPr>
            </a:lvl1pPr>
          </a:lstStyle>
          <a:p>
            <a:fld id="{D917E72B-D0C5-4B08-A281-52B9ED2F4B91}" type="slidenum">
              <a:rPr lang="en-US" smtClean="0"/>
              <a:pPr/>
              <a:t>‹#›</a:t>
            </a:fld>
            <a:endParaRPr lang="en-US" dirty="0"/>
          </a:p>
        </p:txBody>
      </p:sp>
    </p:spTree>
    <p:extLst>
      <p:ext uri="{BB962C8B-B14F-4D97-AF65-F5344CB8AC3E}">
        <p14:creationId xmlns:p14="http://schemas.microsoft.com/office/powerpoint/2010/main" val="1392501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1" name="Rectangle 10"/>
          <p:cNvSpPr/>
          <p:nvPr userDrawn="1"/>
        </p:nvSpPr>
        <p:spPr>
          <a:xfrm>
            <a:off x="-47228" y="0"/>
            <a:ext cx="614322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8"/>
          <p:cNvSpPr>
            <a:spLocks noGrp="1"/>
          </p:cNvSpPr>
          <p:nvPr>
            <p:ph type="pic" sz="quarter" idx="13" hasCustomPrompt="1"/>
          </p:nvPr>
        </p:nvSpPr>
        <p:spPr>
          <a:xfrm>
            <a:off x="6095999" y="0"/>
            <a:ext cx="3048001" cy="6858000"/>
          </a:xfrm>
          <a:prstGeom prst="rect">
            <a:avLst/>
          </a:prstGeom>
          <a:solidFill>
            <a:schemeClr val="tx1"/>
          </a:solidFill>
        </p:spPr>
        <p:txBody>
          <a:bodyPr anchor="ctr"/>
          <a:lstStyle>
            <a:lvl1pPr marL="0" indent="0" algn="ctr">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13" name="Picture Placeholder 8"/>
          <p:cNvSpPr>
            <a:spLocks noGrp="1"/>
          </p:cNvSpPr>
          <p:nvPr>
            <p:ph type="pic" sz="quarter" idx="14" hasCustomPrompt="1"/>
          </p:nvPr>
        </p:nvSpPr>
        <p:spPr>
          <a:xfrm>
            <a:off x="9143999" y="0"/>
            <a:ext cx="3048001" cy="6858000"/>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15" name="Picture Placeholder 8"/>
          <p:cNvSpPr>
            <a:spLocks noGrp="1"/>
          </p:cNvSpPr>
          <p:nvPr>
            <p:ph type="pic" sz="quarter" idx="15" hasCustomPrompt="1"/>
          </p:nvPr>
        </p:nvSpPr>
        <p:spPr>
          <a:xfrm>
            <a:off x="4876796" y="2209797"/>
            <a:ext cx="2438404" cy="2438404"/>
          </a:xfrm>
          <a:prstGeom prst="ellipse">
            <a:avLst/>
          </a:prstGeom>
          <a:solidFill>
            <a:schemeClr val="tx2"/>
          </a:solidFill>
        </p:spPr>
        <p:txBody>
          <a:bodyPr anchor="ctr"/>
          <a:lstStyle>
            <a:lvl1pPr marL="0" indent="0" algn="ctr">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Tree>
    <p:extLst>
      <p:ext uri="{BB962C8B-B14F-4D97-AF65-F5344CB8AC3E}">
        <p14:creationId xmlns:p14="http://schemas.microsoft.com/office/powerpoint/2010/main" val="14885733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7" name="Picture Placeholder 8"/>
          <p:cNvSpPr>
            <a:spLocks noGrp="1"/>
          </p:cNvSpPr>
          <p:nvPr>
            <p:ph type="pic" sz="quarter" idx="13" hasCustomPrompt="1"/>
          </p:nvPr>
        </p:nvSpPr>
        <p:spPr>
          <a:xfrm>
            <a:off x="0" y="4038272"/>
            <a:ext cx="12191999" cy="2819728"/>
          </a:xfrm>
          <a:prstGeom prst="rect">
            <a:avLst/>
          </a:prstGeom>
          <a:solidFill>
            <a:schemeClr val="tx1"/>
          </a:solidFill>
        </p:spPr>
        <p:txBody>
          <a:bodyPr anchor="ctr"/>
          <a:lstStyle>
            <a:lvl1pPr marL="0" indent="0" algn="ctr">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8" name="Picture Placeholder 8"/>
          <p:cNvSpPr>
            <a:spLocks noGrp="1"/>
          </p:cNvSpPr>
          <p:nvPr>
            <p:ph type="pic" sz="quarter" idx="15" hasCustomPrompt="1"/>
          </p:nvPr>
        </p:nvSpPr>
        <p:spPr>
          <a:xfrm>
            <a:off x="993658" y="2626187"/>
            <a:ext cx="2824170" cy="2824170"/>
          </a:xfrm>
          <a:prstGeom prst="ellipse">
            <a:avLst/>
          </a:prstGeom>
          <a:solidFill>
            <a:schemeClr val="tx2"/>
          </a:solidFill>
        </p:spPr>
        <p:txBody>
          <a:bodyPr anchor="ctr"/>
          <a:lstStyle>
            <a:lvl1pPr marL="0" indent="0" algn="ctr">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Tree>
    <p:extLst>
      <p:ext uri="{BB962C8B-B14F-4D97-AF65-F5344CB8AC3E}">
        <p14:creationId xmlns:p14="http://schemas.microsoft.com/office/powerpoint/2010/main" val="18442342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4" name="Rectangle 3"/>
          <p:cNvSpPr/>
          <p:nvPr userDrawn="1"/>
        </p:nvSpPr>
        <p:spPr>
          <a:xfrm>
            <a:off x="0" y="2286000"/>
            <a:ext cx="24384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2438400" y="4572000"/>
            <a:ext cx="24384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4876800" y="0"/>
            <a:ext cx="24384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9753600" y="0"/>
            <a:ext cx="24384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4876800" y="2286000"/>
            <a:ext cx="7315200"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9753600" y="4572000"/>
            <a:ext cx="24384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icture Placeholder 8"/>
          <p:cNvSpPr>
            <a:spLocks noGrp="1"/>
          </p:cNvSpPr>
          <p:nvPr>
            <p:ph type="pic" sz="quarter" idx="12" hasCustomPrompt="1"/>
          </p:nvPr>
        </p:nvSpPr>
        <p:spPr>
          <a:xfrm>
            <a:off x="0" y="0"/>
            <a:ext cx="2438400" cy="2286000"/>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24" name="Picture Placeholder 8"/>
          <p:cNvSpPr>
            <a:spLocks noGrp="1"/>
          </p:cNvSpPr>
          <p:nvPr>
            <p:ph type="pic" sz="quarter" idx="13" hasCustomPrompt="1"/>
          </p:nvPr>
        </p:nvSpPr>
        <p:spPr>
          <a:xfrm>
            <a:off x="2438400" y="0"/>
            <a:ext cx="2438400" cy="2286000"/>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25" name="Picture Placeholder 8"/>
          <p:cNvSpPr>
            <a:spLocks noGrp="1"/>
          </p:cNvSpPr>
          <p:nvPr>
            <p:ph type="pic" sz="quarter" idx="14" hasCustomPrompt="1"/>
          </p:nvPr>
        </p:nvSpPr>
        <p:spPr>
          <a:xfrm>
            <a:off x="2438400" y="2286000"/>
            <a:ext cx="2438400" cy="2286000"/>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26" name="Picture Placeholder 8"/>
          <p:cNvSpPr>
            <a:spLocks noGrp="1"/>
          </p:cNvSpPr>
          <p:nvPr>
            <p:ph type="pic" sz="quarter" idx="15" hasCustomPrompt="1"/>
          </p:nvPr>
        </p:nvSpPr>
        <p:spPr>
          <a:xfrm>
            <a:off x="0" y="4572000"/>
            <a:ext cx="2438400" cy="2286000"/>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27" name="Picture Placeholder 8"/>
          <p:cNvSpPr>
            <a:spLocks noGrp="1"/>
          </p:cNvSpPr>
          <p:nvPr>
            <p:ph type="pic" sz="quarter" idx="16" hasCustomPrompt="1"/>
          </p:nvPr>
        </p:nvSpPr>
        <p:spPr>
          <a:xfrm>
            <a:off x="7315200" y="0"/>
            <a:ext cx="2438400" cy="2286000"/>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28" name="Picture Placeholder 8"/>
          <p:cNvSpPr>
            <a:spLocks noGrp="1"/>
          </p:cNvSpPr>
          <p:nvPr>
            <p:ph type="pic" sz="quarter" idx="17" hasCustomPrompt="1"/>
          </p:nvPr>
        </p:nvSpPr>
        <p:spPr>
          <a:xfrm>
            <a:off x="7315200" y="4572000"/>
            <a:ext cx="2438400" cy="2286000"/>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29" name="Picture Placeholder 8"/>
          <p:cNvSpPr>
            <a:spLocks noGrp="1"/>
          </p:cNvSpPr>
          <p:nvPr>
            <p:ph type="pic" sz="quarter" idx="18" hasCustomPrompt="1"/>
          </p:nvPr>
        </p:nvSpPr>
        <p:spPr>
          <a:xfrm>
            <a:off x="4876800" y="4572000"/>
            <a:ext cx="2438400" cy="2286000"/>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Tree>
    <p:extLst>
      <p:ext uri="{BB962C8B-B14F-4D97-AF65-F5344CB8AC3E}">
        <p14:creationId xmlns:p14="http://schemas.microsoft.com/office/powerpoint/2010/main" val="23203069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500"/>
                                        <p:tgtEl>
                                          <p:spTgt spid="4"/>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childTnLst>
                          </p:cTn>
                        </p:par>
                        <p:par>
                          <p:cTn id="52" fill="hold">
                            <p:stCondLst>
                              <p:cond delay="6000"/>
                            </p:stCondLst>
                            <p:childTnLst>
                              <p:par>
                                <p:cTn id="53" presetID="2" presetClass="entr" presetSubtype="2" decel="10000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750" fill="hold"/>
                                        <p:tgtEl>
                                          <p:spTgt spid="14"/>
                                        </p:tgtEl>
                                        <p:attrNameLst>
                                          <p:attrName>ppt_x</p:attrName>
                                        </p:attrNameLst>
                                      </p:cBhvr>
                                      <p:tavLst>
                                        <p:tav tm="0">
                                          <p:val>
                                            <p:strVal val="1+#ppt_w/2"/>
                                          </p:val>
                                        </p:tav>
                                        <p:tav tm="100000">
                                          <p:val>
                                            <p:strVal val="#ppt_x"/>
                                          </p:val>
                                        </p:tav>
                                      </p:tavLst>
                                    </p:anim>
                                    <p:anim calcmode="lin" valueType="num">
                                      <p:cBhvr additive="base">
                                        <p:cTn id="56"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3" grpId="0" animBg="1"/>
      <p:bldP spid="14" grpId="0" animBg="1"/>
      <p:bldP spid="15" grpId="0" animBg="1"/>
      <p:bldP spid="23" grpId="0" animBg="1"/>
      <p:bldP spid="24" grpId="0" animBg="1"/>
      <p:bldP spid="25" grpId="0" animBg="1"/>
      <p:bldP spid="26" grpId="0" animBg="1"/>
      <p:bldP spid="27" grpId="0" animBg="1"/>
      <p:bldP spid="28" grpId="0" animBg="1"/>
      <p:bldP spid="29" grpId="0" animBg="1"/>
    </p:bld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theme" Target="../theme/theme2.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tx1"/>
                </a:solidFill>
              </a:defRPr>
            </a:lvl1pPr>
          </a:lstStyle>
          <a:p>
            <a:fld id="{D917E72B-D0C5-4B08-A281-52B9ED2F4B91}" type="slidenum">
              <a:rPr lang="en-US" smtClean="0"/>
              <a:pPr/>
              <a:t>‹#›</a:t>
            </a:fld>
            <a:endParaRPr lang="en-US" dirty="0"/>
          </a:p>
        </p:txBody>
      </p:sp>
    </p:spTree>
    <p:extLst>
      <p:ext uri="{BB962C8B-B14F-4D97-AF65-F5344CB8AC3E}">
        <p14:creationId xmlns:p14="http://schemas.microsoft.com/office/powerpoint/2010/main" val="221395236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 id="2147483698" r:id="rId20"/>
    <p:sldLayoutId id="2147483699" r:id="rId21"/>
    <p:sldLayoutId id="2147483700" r:id="rId22"/>
    <p:sldLayoutId id="2147483701" r:id="rId23"/>
    <p:sldLayoutId id="2147483702" r:id="rId24"/>
    <p:sldLayoutId id="2147483703" r:id="rId25"/>
    <p:sldLayoutId id="2147483704" r:id="rId26"/>
    <p:sldLayoutId id="2147483705" r:id="rId27"/>
    <p:sldLayoutId id="2147483706" r:id="rId28"/>
    <p:sldLayoutId id="2147483707" r:id="rId29"/>
    <p:sldLayoutId id="2147483708" r:id="rId30"/>
    <p:sldLayoutId id="2147483709" r:id="rId31"/>
    <p:sldLayoutId id="2147483710" r:id="rId32"/>
    <p:sldLayoutId id="2147483711" r:id="rId33"/>
    <p:sldLayoutId id="2147483712" r:id="rId34"/>
    <p:sldLayoutId id="2147483713" r:id="rId35"/>
    <p:sldLayoutId id="2147483714" r:id="rId36"/>
    <p:sldLayoutId id="2147483715" r:id="rId37"/>
    <p:sldLayoutId id="2147483716" r:id="rId38"/>
    <p:sldLayoutId id="2147483717" r:id="rId39"/>
    <p:sldLayoutId id="2147483718" r:id="rId40"/>
    <p:sldLayoutId id="2147483719" r:id="rId41"/>
    <p:sldLayoutId id="2147483720" r:id="rId42"/>
    <p:sldLayoutId id="2147483721" r:id="rId43"/>
    <p:sldLayoutId id="2147483722" r:id="rId44"/>
    <p:sldLayoutId id="2147483723" r:id="rId45"/>
    <p:sldLayoutId id="2147483724" r:id="rId46"/>
    <p:sldLayoutId id="2147483725" r:id="rId47"/>
    <p:sldLayoutId id="2147483726" r:id="rId48"/>
    <p:sldLayoutId id="2147483727" r:id="rId49"/>
    <p:sldLayoutId id="2147483728" r:id="rId50"/>
    <p:sldLayoutId id="2147483729" r:id="rId51"/>
    <p:sldLayoutId id="2147483730" r:id="rId52"/>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4/13/2017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17E72B-D0C5-4B08-A281-52B9ED2F4B91}" type="slidenum">
              <a:rPr lang="en-US" smtClean="0"/>
              <a:pPr/>
              <a:t>‹#›</a:t>
            </a:fld>
            <a:endParaRPr lang="en-US" dirty="0"/>
          </a:p>
        </p:txBody>
      </p:sp>
    </p:spTree>
    <p:extLst>
      <p:ext uri="{BB962C8B-B14F-4D97-AF65-F5344CB8AC3E}">
        <p14:creationId xmlns:p14="http://schemas.microsoft.com/office/powerpoint/2010/main" val="307839754"/>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7"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3.xml"/><Relationship Id="rId5" Type="http://schemas.openxmlformats.org/officeDocument/2006/relationships/image" Target="../media/image7.jp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54.xml"/><Relationship Id="rId5" Type="http://schemas.openxmlformats.org/officeDocument/2006/relationships/image" Target="../media/image16.jp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6.xml"/></Relationships>
</file>

<file path=ppt/slides/_rels/slide1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66.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eg"/><Relationship Id="rId9"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6.xml"/><Relationship Id="rId1" Type="http://schemas.openxmlformats.org/officeDocument/2006/relationships/slideLayout" Target="../slideLayouts/slideLayout54.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7.xml"/><Relationship Id="rId1" Type="http://schemas.openxmlformats.org/officeDocument/2006/relationships/slideLayout" Target="../slideLayouts/slideLayout64.xml"/><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8.xml"/><Relationship Id="rId1" Type="http://schemas.openxmlformats.org/officeDocument/2006/relationships/slideLayout" Target="../slideLayouts/slideLayout54.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9.xml"/><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4.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54.xml"/><Relationship Id="rId4" Type="http://schemas.openxmlformats.org/officeDocument/2006/relationships/hyperlink" Target="http://www.afb.org/ProdBrowseTaskResults.aspx?TaskID=423&amp;SpecID=26"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60.xml"/><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64.xml"/><Relationship Id="rId4" Type="http://schemas.openxmlformats.org/officeDocument/2006/relationships/image" Target="../media/image34.jpg"/></Relationships>
</file>

<file path=ppt/slides/_rels/slide2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3.xml"/><Relationship Id="rId1" Type="http://schemas.openxmlformats.org/officeDocument/2006/relationships/slideLayout" Target="../slideLayouts/slideLayout54.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4.xml"/><Relationship Id="rId1" Type="http://schemas.openxmlformats.org/officeDocument/2006/relationships/slideLayout" Target="../slideLayouts/slideLayout54.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eg"/><Relationship Id="rId2" Type="http://schemas.openxmlformats.org/officeDocument/2006/relationships/notesSlide" Target="../notesSlides/notesSlide25.xml"/><Relationship Id="rId1" Type="http://schemas.openxmlformats.org/officeDocument/2006/relationships/slideLayout" Target="../slideLayouts/slideLayout59.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jpeg"/></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60.xml"/><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58.xml"/><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8.xml"/><Relationship Id="rId1" Type="http://schemas.openxmlformats.org/officeDocument/2006/relationships/slideLayout" Target="../slideLayouts/slideLayout54.xml"/><Relationship Id="rId6" Type="http://schemas.openxmlformats.org/officeDocument/2006/relationships/image" Target="../media/image48.jpeg"/><Relationship Id="rId5" Type="http://schemas.openxmlformats.org/officeDocument/2006/relationships/image" Target="../media/image47.jpg"/><Relationship Id="rId4" Type="http://schemas.openxmlformats.org/officeDocument/2006/relationships/image" Target="../media/image46.jpg"/></Relationships>
</file>

<file path=ppt/slides/_rels/slide2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9.xml"/><Relationship Id="rId1" Type="http://schemas.openxmlformats.org/officeDocument/2006/relationships/slideLayout" Target="../slideLayouts/slideLayout54.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4.xml"/><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30.xml"/><Relationship Id="rId1" Type="http://schemas.openxmlformats.org/officeDocument/2006/relationships/slideLayout" Target="../slideLayouts/slideLayout55.xml"/></Relationships>
</file>

<file path=ppt/slides/_rels/slide3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1.xml"/><Relationship Id="rId1" Type="http://schemas.openxmlformats.org/officeDocument/2006/relationships/slideLayout" Target="../slideLayouts/slideLayout54.xml"/></Relationships>
</file>

<file path=ppt/slides/_rels/slide3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2.xml"/><Relationship Id="rId1" Type="http://schemas.openxmlformats.org/officeDocument/2006/relationships/slideLayout" Target="../slideLayouts/slideLayout54.xml"/></Relationships>
</file>

<file path=ppt/slides/_rels/slide3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3.xml"/><Relationship Id="rId1" Type="http://schemas.openxmlformats.org/officeDocument/2006/relationships/slideLayout" Target="../slideLayouts/slideLayout54.xml"/></Relationships>
</file>

<file path=ppt/slides/_rels/slide34.xml.rels><?xml version="1.0" encoding="UTF-8" standalone="yes"?>
<Relationships xmlns="http://schemas.openxmlformats.org/package/2006/relationships"><Relationship Id="rId3" Type="http://schemas.openxmlformats.org/officeDocument/2006/relationships/image" Target="../media/image54.png&amp;ehk=vWxlPogPI0u4"/><Relationship Id="rId2" Type="http://schemas.openxmlformats.org/officeDocument/2006/relationships/notesSlide" Target="../notesSlides/notesSlide34.xml"/><Relationship Id="rId1" Type="http://schemas.openxmlformats.org/officeDocument/2006/relationships/slideLayout" Target="../slideLayouts/slideLayout54.xml"/></Relationships>
</file>

<file path=ppt/slides/_rels/slide3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5.xml"/><Relationship Id="rId1" Type="http://schemas.openxmlformats.org/officeDocument/2006/relationships/slideLayout" Target="../slideLayouts/slideLayout65.xml"/></Relationships>
</file>

<file path=ppt/slides/_rels/slide3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6.xml"/><Relationship Id="rId1" Type="http://schemas.openxmlformats.org/officeDocument/2006/relationships/slideLayout" Target="../slideLayouts/slideLayout64.xml"/></Relationships>
</file>

<file path=ppt/slides/_rels/slide3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7.xml"/><Relationship Id="rId1" Type="http://schemas.openxmlformats.org/officeDocument/2006/relationships/slideLayout" Target="../slideLayouts/slideLayout58.xml"/></Relationships>
</file>

<file path=ppt/slides/_rels/slide3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8.xml"/><Relationship Id="rId1" Type="http://schemas.openxmlformats.org/officeDocument/2006/relationships/slideLayout" Target="../slideLayouts/slideLayout58.xml"/></Relationships>
</file>

<file path=ppt/slides/_rels/slide3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9.xml"/><Relationship Id="rId1" Type="http://schemas.openxmlformats.org/officeDocument/2006/relationships/slideLayout" Target="../slideLayouts/slideLayout58.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4.xml"/></Relationships>
</file>

<file path=ppt/slides/_rels/slide4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0.xml"/><Relationship Id="rId1" Type="http://schemas.openxmlformats.org/officeDocument/2006/relationships/slideLayout" Target="../slideLayouts/slideLayout54.xml"/></Relationships>
</file>

<file path=ppt/slides/_rels/slide4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1.xml"/><Relationship Id="rId1" Type="http://schemas.openxmlformats.org/officeDocument/2006/relationships/slideLayout" Target="../slideLayouts/slideLayout58.xml"/><Relationship Id="rId5" Type="http://schemas.openxmlformats.org/officeDocument/2006/relationships/image" Target="../media/image63.png"/><Relationship Id="rId4" Type="http://schemas.openxmlformats.org/officeDocument/2006/relationships/image" Target="../media/image62.png"/></Relationships>
</file>

<file path=ppt/slides/_rels/slide4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2.xml"/><Relationship Id="rId1" Type="http://schemas.openxmlformats.org/officeDocument/2006/relationships/slideLayout" Target="../slideLayouts/slideLayout54.xml"/><Relationship Id="rId5" Type="http://schemas.openxmlformats.org/officeDocument/2006/relationships/image" Target="../media/image66.jpg"/><Relationship Id="rId4" Type="http://schemas.openxmlformats.org/officeDocument/2006/relationships/image" Target="../media/image65.PNG"/></Relationships>
</file>

<file path=ppt/slides/_rels/slide4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3.xml"/><Relationship Id="rId1" Type="http://schemas.openxmlformats.org/officeDocument/2006/relationships/slideLayout" Target="../slideLayouts/slideLayout5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4.xml"/></Relationships>
</file>

<file path=ppt/slides/_rels/slide45.xml.rels><?xml version="1.0" encoding="UTF-8" standalone="yes"?>
<Relationships xmlns="http://schemas.openxmlformats.org/package/2006/relationships"><Relationship Id="rId3" Type="http://schemas.openxmlformats.org/officeDocument/2006/relationships/image" Target="../media/image68.jpg"/><Relationship Id="rId7" Type="http://schemas.openxmlformats.org/officeDocument/2006/relationships/image" Target="../media/image72.jpeg"/><Relationship Id="rId2" Type="http://schemas.openxmlformats.org/officeDocument/2006/relationships/notesSlide" Target="../notesSlides/notesSlide45.xml"/><Relationship Id="rId1" Type="http://schemas.openxmlformats.org/officeDocument/2006/relationships/slideLayout" Target="../slideLayouts/slideLayout59.xml"/><Relationship Id="rId6" Type="http://schemas.openxmlformats.org/officeDocument/2006/relationships/image" Target="../media/image71.jpg"/><Relationship Id="rId5" Type="http://schemas.openxmlformats.org/officeDocument/2006/relationships/image" Target="../media/image70.jpg"/><Relationship Id="rId4" Type="http://schemas.openxmlformats.org/officeDocument/2006/relationships/image" Target="../media/image69.jp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4.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6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5.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6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 y="0"/>
            <a:ext cx="6278382" cy="685800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8600" y="680704"/>
            <a:ext cx="6470612" cy="2807281"/>
          </a:xfrm>
        </p:spPr>
        <p:txBody>
          <a:bodyPr>
            <a:normAutofit/>
          </a:bodyPr>
          <a:lstStyle/>
          <a:p>
            <a:r>
              <a:rPr lang="en-US" sz="4400" b="1" dirty="0">
                <a:solidFill>
                  <a:schemeClr val="accent6">
                    <a:lumMod val="75000"/>
                  </a:schemeClr>
                </a:solidFill>
              </a:rPr>
              <a:t>Part 2</a:t>
            </a:r>
            <a:br>
              <a:rPr lang="en-US" sz="5400" dirty="0">
                <a:solidFill>
                  <a:schemeClr val="accent6">
                    <a:lumMod val="75000"/>
                  </a:schemeClr>
                </a:solidFill>
              </a:rPr>
            </a:br>
            <a:r>
              <a:rPr lang="en-US" sz="5400" dirty="0">
                <a:solidFill>
                  <a:schemeClr val="accent6">
                    <a:lumMod val="75000"/>
                  </a:schemeClr>
                </a:solidFill>
              </a:rPr>
              <a:t> </a:t>
            </a:r>
            <a:r>
              <a:rPr lang="en-US" sz="3600" b="1" dirty="0">
                <a:solidFill>
                  <a:schemeClr val="accent6">
                    <a:lumMod val="75000"/>
                  </a:schemeClr>
                </a:solidFill>
              </a:rPr>
              <a:t>Reasonable Accommodation </a:t>
            </a:r>
            <a:br>
              <a:rPr lang="en-US" sz="3600" b="1" dirty="0">
                <a:solidFill>
                  <a:schemeClr val="accent6">
                    <a:lumMod val="75000"/>
                  </a:schemeClr>
                </a:solidFill>
              </a:rPr>
            </a:br>
            <a:r>
              <a:rPr lang="en-US" sz="3600" b="1" dirty="0">
                <a:solidFill>
                  <a:schemeClr val="accent6">
                    <a:lumMod val="75000"/>
                  </a:schemeClr>
                </a:solidFill>
              </a:rPr>
              <a:t>in </a:t>
            </a:r>
            <a:br>
              <a:rPr lang="en-US" sz="3600" b="1" dirty="0">
                <a:solidFill>
                  <a:schemeClr val="accent6">
                    <a:lumMod val="75000"/>
                  </a:schemeClr>
                </a:solidFill>
              </a:rPr>
            </a:br>
            <a:r>
              <a:rPr lang="en-US" sz="3600" b="1" dirty="0">
                <a:solidFill>
                  <a:schemeClr val="accent6">
                    <a:lumMod val="75000"/>
                  </a:schemeClr>
                </a:solidFill>
              </a:rPr>
              <a:t>Career Technical Training (CTT</a:t>
            </a:r>
            <a:r>
              <a:rPr lang="en-US" sz="4400" dirty="0">
                <a:solidFill>
                  <a:schemeClr val="accent6">
                    <a:lumMod val="75000"/>
                  </a:schemeClr>
                </a:solidFill>
              </a:rPr>
              <a:t>)</a:t>
            </a:r>
          </a:p>
        </p:txBody>
      </p:sp>
      <p:sp>
        <p:nvSpPr>
          <p:cNvPr id="3" name="Subtitle 2"/>
          <p:cNvSpPr>
            <a:spLocks noGrp="1"/>
          </p:cNvSpPr>
          <p:nvPr>
            <p:ph type="subTitle" idx="1"/>
          </p:nvPr>
        </p:nvSpPr>
        <p:spPr>
          <a:xfrm>
            <a:off x="736834" y="3986187"/>
            <a:ext cx="4996945" cy="1797304"/>
          </a:xfrm>
        </p:spPr>
        <p:txBody>
          <a:bodyPr>
            <a:normAutofit fontScale="92500" lnSpcReduction="20000"/>
          </a:bodyPr>
          <a:lstStyle/>
          <a:p>
            <a:pPr>
              <a:lnSpc>
                <a:spcPct val="124000"/>
              </a:lnSpc>
              <a:spcBef>
                <a:spcPts val="600"/>
              </a:spcBef>
              <a:spcAft>
                <a:spcPts val="600"/>
              </a:spcAft>
            </a:pPr>
            <a:r>
              <a:rPr lang="en-US" sz="3600" dirty="0">
                <a:solidFill>
                  <a:schemeClr val="bg1"/>
                </a:solidFill>
              </a:rPr>
              <a:t>Easy and Practical Ways to Accommodate and Adapt the “Center Trades”</a:t>
            </a:r>
          </a:p>
        </p:txBody>
      </p:sp>
      <p:pic>
        <p:nvPicPr>
          <p:cNvPr id="8" name="Picture 7"/>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1415990">
            <a:off x="477236" y="153053"/>
            <a:ext cx="1059803" cy="141307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8382" y="0"/>
            <a:ext cx="5913618" cy="6858000"/>
          </a:xfrm>
          <a:prstGeom prst="rect">
            <a:avLst/>
          </a:prstGeom>
          <a:ln>
            <a:noFill/>
          </a:ln>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8266" y="7863719"/>
            <a:ext cx="2066925" cy="2209800"/>
          </a:xfrm>
          <a:prstGeom prst="rect">
            <a:avLst/>
          </a:prstGeom>
          <a:solidFill>
            <a:schemeClr val="accent4">
              <a:lumMod val="50000"/>
            </a:schemeClr>
          </a:solidFill>
        </p:spPr>
      </p:pic>
    </p:spTree>
    <p:extLst>
      <p:ext uri="{BB962C8B-B14F-4D97-AF65-F5344CB8AC3E}">
        <p14:creationId xmlns:p14="http://schemas.microsoft.com/office/powerpoint/2010/main" val="515537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351283" y="0"/>
            <a:ext cx="7840717" cy="68580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D917E72B-D0C5-4B08-A281-52B9ED2F4B91}" type="slidenum">
              <a:rPr lang="en-US" smtClean="0">
                <a:solidFill>
                  <a:schemeClr val="bg1"/>
                </a:solidFill>
              </a:rPr>
              <a:t>10</a:t>
            </a:fld>
            <a:endParaRPr lang="en-US" dirty="0">
              <a:solidFill>
                <a:schemeClr val="bg1"/>
              </a:solidFill>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aturation sat="96000"/>
                    </a14:imgEffect>
                  </a14:imgLayer>
                </a14:imgProps>
              </a:ext>
              <a:ext uri="{28A0092B-C50C-407E-A947-70E740481C1C}">
                <a14:useLocalDpi xmlns:a14="http://schemas.microsoft.com/office/drawing/2010/main" val="0"/>
              </a:ext>
            </a:extLst>
          </a:blip>
          <a:stretch>
            <a:fillRect/>
          </a:stretch>
        </p:blipFill>
        <p:spPr>
          <a:xfrm>
            <a:off x="1030807" y="635520"/>
            <a:ext cx="2547963" cy="3088441"/>
          </a:xfrm>
          <a:prstGeom prst="rect">
            <a:avLst/>
          </a:prstGeom>
          <a:solidFill>
            <a:srgbClr val="FFFFFF">
              <a:shade val="85000"/>
            </a:srgbClr>
          </a:solidFill>
          <a:ln w="88900" cap="sq">
            <a:solidFill>
              <a:schemeClr val="accent6">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Content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1458" y="4033387"/>
            <a:ext cx="3026663" cy="2322963"/>
          </a:xfrm>
          <a:prstGeom prst="rect">
            <a:avLst/>
          </a:prstGeom>
          <a:ln w="38100" cap="sq">
            <a:solidFill>
              <a:schemeClr val="accent6">
                <a:lumMod val="75000"/>
              </a:schemeClr>
            </a:solidFill>
            <a:prstDash val="solid"/>
            <a:miter lim="800000"/>
          </a:ln>
          <a:effectLst>
            <a:outerShdw blurRad="50800" dist="38100" dir="2700000" algn="tl" rotWithShape="0">
              <a:srgbClr val="000000">
                <a:alpha val="43000"/>
              </a:srgbClr>
            </a:outerShdw>
          </a:effectLst>
        </p:spPr>
      </p:pic>
      <p:sp>
        <p:nvSpPr>
          <p:cNvPr id="7" name="Title 1"/>
          <p:cNvSpPr>
            <a:spLocks noGrp="1"/>
          </p:cNvSpPr>
          <p:nvPr>
            <p:ph type="title"/>
          </p:nvPr>
        </p:nvSpPr>
        <p:spPr>
          <a:xfrm>
            <a:off x="5116878" y="503138"/>
            <a:ext cx="6422849" cy="1676603"/>
          </a:xfrm>
        </p:spPr>
        <p:txBody>
          <a:bodyPr>
            <a:normAutofit/>
          </a:bodyPr>
          <a:lstStyle/>
          <a:p>
            <a:pPr algn="ctr"/>
            <a:r>
              <a:rPr lang="en-US" dirty="0">
                <a:solidFill>
                  <a:schemeClr val="bg1"/>
                </a:solidFill>
              </a:rPr>
              <a:t>Instructional Strategies in CTT – “Word Walls”</a:t>
            </a:r>
          </a:p>
        </p:txBody>
      </p:sp>
      <p:sp>
        <p:nvSpPr>
          <p:cNvPr id="8" name="Content Placeholder 9"/>
          <p:cNvSpPr>
            <a:spLocks noGrp="1"/>
          </p:cNvSpPr>
          <p:nvPr>
            <p:ph idx="1"/>
          </p:nvPr>
        </p:nvSpPr>
        <p:spPr>
          <a:xfrm>
            <a:off x="5116880" y="2312272"/>
            <a:ext cx="6422848" cy="3785419"/>
          </a:xfrm>
        </p:spPr>
        <p:txBody>
          <a:bodyPr>
            <a:normAutofit lnSpcReduction="10000"/>
          </a:bodyPr>
          <a:lstStyle/>
          <a:p>
            <a:r>
              <a:rPr lang="en-US" sz="2400" dirty="0">
                <a:solidFill>
                  <a:schemeClr val="bg1"/>
                </a:solidFill>
              </a:rPr>
              <a:t>Provides a meaningful approach to teaching vocabulary</a:t>
            </a:r>
          </a:p>
          <a:p>
            <a:r>
              <a:rPr lang="en-US" sz="2400" dirty="0">
                <a:solidFill>
                  <a:schemeClr val="bg1"/>
                </a:solidFill>
              </a:rPr>
              <a:t>Improves reading and writing skills</a:t>
            </a:r>
          </a:p>
          <a:p>
            <a:r>
              <a:rPr lang="en-US" sz="2400" dirty="0">
                <a:solidFill>
                  <a:schemeClr val="bg1"/>
                </a:solidFill>
              </a:rPr>
              <a:t>Provides visual cues for students</a:t>
            </a:r>
          </a:p>
          <a:p>
            <a:r>
              <a:rPr lang="en-US" sz="2400" dirty="0">
                <a:solidFill>
                  <a:schemeClr val="bg1"/>
                </a:solidFill>
              </a:rPr>
              <a:t>Reinforces understanding of subject-specific terminology</a:t>
            </a:r>
          </a:p>
          <a:p>
            <a:r>
              <a:rPr lang="en-US" sz="2400" dirty="0">
                <a:solidFill>
                  <a:schemeClr val="bg1"/>
                </a:solidFill>
              </a:rPr>
              <a:t>Helps students improve spelling and awareness of spelling patterns</a:t>
            </a:r>
          </a:p>
          <a:p>
            <a:r>
              <a:rPr lang="en-US" sz="2400" dirty="0">
                <a:solidFill>
                  <a:schemeClr val="bg1"/>
                </a:solidFill>
              </a:rPr>
              <a:t>Encourages increased student independence when reading and writing</a:t>
            </a:r>
          </a:p>
          <a:p>
            <a:endParaRPr lang="en-US" sz="2000" dirty="0">
              <a:solidFill>
                <a:schemeClr val="bg1"/>
              </a:solidFill>
            </a:endParaRPr>
          </a:p>
          <a:p>
            <a:endParaRPr lang="en-US" sz="2000" dirty="0">
              <a:solidFill>
                <a:schemeClr val="bg1"/>
              </a:solidFill>
            </a:endParaRPr>
          </a:p>
          <a:p>
            <a:endParaRPr lang="en-US" sz="2000" dirty="0">
              <a:solidFill>
                <a:schemeClr val="bg1"/>
              </a:solidFill>
            </a:endParaRPr>
          </a:p>
          <a:p>
            <a:endParaRPr lang="en-US" sz="2000" dirty="0">
              <a:solidFill>
                <a:schemeClr val="bg1"/>
              </a:solidFill>
            </a:endParaRPr>
          </a:p>
        </p:txBody>
      </p:sp>
    </p:spTree>
    <p:extLst>
      <p:ext uri="{BB962C8B-B14F-4D97-AF65-F5344CB8AC3E}">
        <p14:creationId xmlns:p14="http://schemas.microsoft.com/office/powerpoint/2010/main" val="1142683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D917E72B-D0C5-4B08-A281-52B9ED2F4B91}" type="slidenum">
              <a:rPr lang="en-US" smtClean="0"/>
              <a:pPr/>
              <a:t>11</a:t>
            </a:fld>
            <a:endParaRPr lang="en-US" dirty="0"/>
          </a:p>
        </p:txBody>
      </p:sp>
      <p:sp>
        <p:nvSpPr>
          <p:cNvPr id="3" name="TextBox 2"/>
          <p:cNvSpPr txBox="1"/>
          <p:nvPr/>
        </p:nvSpPr>
        <p:spPr>
          <a:xfrm>
            <a:off x="2583543" y="5943600"/>
            <a:ext cx="7315200" cy="914400"/>
          </a:xfrm>
          <a:prstGeom prst="rect">
            <a:avLst/>
          </a:prstGeom>
          <a:gradFill>
            <a:gsLst>
              <a:gs pos="0">
                <a:schemeClr val="accent6">
                  <a:lumMod val="72000"/>
                  <a:alpha val="96000"/>
                </a:schemeClr>
              </a:gs>
              <a:gs pos="46000">
                <a:schemeClr val="accent6">
                  <a:lumMod val="95000"/>
                  <a:lumOff val="5000"/>
                </a:schemeClr>
              </a:gs>
              <a:gs pos="100000">
                <a:schemeClr val="accent6">
                  <a:lumMod val="60000"/>
                </a:schemeClr>
              </a:gs>
            </a:gsLst>
            <a:path path="circle">
              <a:fillToRect l="50000" t="130000" r="50000" b="-30000"/>
            </a:path>
          </a:gradFill>
          <a:ln>
            <a:solidFill>
              <a:schemeClr val="accent6"/>
            </a:solidFill>
          </a:ln>
        </p:spPr>
        <p:txBody>
          <a:bodyPr wrap="square" rtlCol="0">
            <a:spAutoFit/>
          </a:bodyPr>
          <a:lstStyle/>
          <a:p>
            <a:pPr algn="ctr">
              <a:buClr>
                <a:schemeClr val="accent1"/>
              </a:buClr>
            </a:pPr>
            <a:r>
              <a:rPr lang="en-US" sz="3200" dirty="0">
                <a:solidFill>
                  <a:schemeClr val="bg1"/>
                </a:solidFill>
                <a:latin typeface="Lato" panose="020F0502020204030203" pitchFamily="34" charset="0"/>
              </a:rPr>
              <a:t>http://www.gatfl.org/assistive.php</a:t>
            </a:r>
          </a:p>
        </p:txBody>
      </p:sp>
      <p:sp>
        <p:nvSpPr>
          <p:cNvPr id="4" name="TextBox 3"/>
          <p:cNvSpPr txBox="1"/>
          <p:nvPr/>
        </p:nvSpPr>
        <p:spPr>
          <a:xfrm>
            <a:off x="1911927" y="963394"/>
            <a:ext cx="8930244" cy="769441"/>
          </a:xfrm>
          <a:prstGeom prst="rect">
            <a:avLst/>
          </a:prstGeom>
          <a:noFill/>
        </p:spPr>
        <p:txBody>
          <a:bodyPr wrap="square" rtlCol="0">
            <a:spAutoFit/>
          </a:bodyPr>
          <a:lstStyle/>
          <a:p>
            <a:pPr algn="ctr"/>
            <a:r>
              <a:rPr lang="en-US" sz="4400" dirty="0">
                <a:latin typeface="+mj-lt"/>
                <a:cs typeface="Calibri" panose="020F0502020204030204" pitchFamily="34" charset="0"/>
              </a:rPr>
              <a:t>What is Assistive Technology?</a:t>
            </a:r>
          </a:p>
        </p:txBody>
      </p:sp>
      <p:sp>
        <p:nvSpPr>
          <p:cNvPr id="5" name="TextBox 4"/>
          <p:cNvSpPr txBox="1"/>
          <p:nvPr/>
        </p:nvSpPr>
        <p:spPr>
          <a:xfrm>
            <a:off x="1543794" y="1959995"/>
            <a:ext cx="9785266" cy="3046988"/>
          </a:xfrm>
          <a:prstGeom prst="rect">
            <a:avLst/>
          </a:prstGeom>
          <a:noFill/>
        </p:spPr>
        <p:txBody>
          <a:bodyPr wrap="square" rtlCol="0">
            <a:spAutoFit/>
          </a:bodyPr>
          <a:lstStyle/>
          <a:p>
            <a:pPr marL="457200" indent="-457200">
              <a:buClr>
                <a:schemeClr val="accent6">
                  <a:lumMod val="75000"/>
                </a:schemeClr>
              </a:buClr>
              <a:buFont typeface="Wingdings" panose="05000000000000000000" pitchFamily="2" charset="2"/>
              <a:buChar char="Ø"/>
            </a:pPr>
            <a:r>
              <a:rPr lang="en-US" sz="3200" dirty="0">
                <a:latin typeface="Calibri Light" panose="020F0302020204030204" pitchFamily="34" charset="0"/>
                <a:cs typeface="Calibri Light" panose="020F0302020204030204" pitchFamily="34" charset="0"/>
              </a:rPr>
              <a:t>Assistive Technology (AT) is any item or piece of equipment that is used to increase, maintain or improve the functional capabilities of individuals with disabilities in all aspects of life, including at school, at work, at home and in the community. AT ranges from low tech to high tech devices or equipment</a:t>
            </a:r>
            <a:r>
              <a:rPr lang="en-US" sz="3200" dirty="0">
                <a:latin typeface="Lato" panose="020F0502020204030203" pitchFamily="34" charset="0"/>
              </a:rPr>
              <a:t>. </a:t>
            </a:r>
          </a:p>
        </p:txBody>
      </p:sp>
    </p:spTree>
    <p:extLst>
      <p:ext uri="{BB962C8B-B14F-4D97-AF65-F5344CB8AC3E}">
        <p14:creationId xmlns:p14="http://schemas.microsoft.com/office/powerpoint/2010/main" val="2514416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D917E72B-D0C5-4B08-A281-52B9ED2F4B91}" type="slidenum">
              <a:rPr lang="en-US" smtClean="0"/>
              <a:pPr/>
              <a:t>12</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8843" y="4512221"/>
            <a:ext cx="1844129" cy="1844129"/>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03251" y="377680"/>
            <a:ext cx="2037137" cy="1653834"/>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70034" y="449301"/>
            <a:ext cx="2007067" cy="1503363"/>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76775" y="2471767"/>
            <a:ext cx="1905000" cy="1600200"/>
          </a:xfrm>
          <a:prstGeom prst="rect">
            <a:avLst/>
          </a:prstGeom>
        </p:spPr>
      </p:pic>
      <p:sp>
        <p:nvSpPr>
          <p:cNvPr id="7" name="TextBox 6"/>
          <p:cNvSpPr txBox="1"/>
          <p:nvPr/>
        </p:nvSpPr>
        <p:spPr>
          <a:xfrm>
            <a:off x="0" y="0"/>
            <a:ext cx="4262568" cy="6917278"/>
          </a:xfrm>
          <a:prstGeom prst="rect">
            <a:avLst/>
          </a:prstGeom>
          <a:solidFill>
            <a:schemeClr val="accent6">
              <a:lumMod val="75000"/>
            </a:schemeClr>
          </a:solidFill>
        </p:spPr>
        <p:txBody>
          <a:bodyPr wrap="square" lIns="182880" tIns="182880" rIns="182880" bIns="182880" rtlCol="0">
            <a:spAutoFit/>
          </a:bodyPr>
          <a:lstStyle/>
          <a:p>
            <a:pPr algn="ctr">
              <a:spcBef>
                <a:spcPts val="600"/>
              </a:spcBef>
            </a:pPr>
            <a:r>
              <a:rPr lang="en-US" sz="2800" b="1" dirty="0">
                <a:solidFill>
                  <a:schemeClr val="bg1"/>
                </a:solidFill>
              </a:rPr>
              <a:t>AT Examples</a:t>
            </a:r>
          </a:p>
          <a:p>
            <a:pPr marL="285750" indent="-285750">
              <a:spcBef>
                <a:spcPts val="300"/>
              </a:spcBef>
              <a:buFont typeface="Arial" panose="020B0604020202020204" pitchFamily="34" charset="0"/>
              <a:buChar char="•"/>
            </a:pPr>
            <a:r>
              <a:rPr lang="en-US" sz="2000" dirty="0">
                <a:solidFill>
                  <a:schemeClr val="bg1"/>
                </a:solidFill>
              </a:rPr>
              <a:t>Large print text </a:t>
            </a:r>
          </a:p>
          <a:p>
            <a:pPr marL="285750" indent="-285750">
              <a:spcBef>
                <a:spcPts val="300"/>
              </a:spcBef>
              <a:buFont typeface="Arial" panose="020B0604020202020204" pitchFamily="34" charset="0"/>
              <a:buChar char="•"/>
            </a:pPr>
            <a:r>
              <a:rPr lang="en-US" sz="2000" dirty="0">
                <a:solidFill>
                  <a:schemeClr val="bg1"/>
                </a:solidFill>
              </a:rPr>
              <a:t>Visually supported lists</a:t>
            </a:r>
          </a:p>
          <a:p>
            <a:pPr marL="285750" indent="-285750">
              <a:spcBef>
                <a:spcPts val="300"/>
              </a:spcBef>
              <a:buFont typeface="Arial" panose="020B0604020202020204" pitchFamily="34" charset="0"/>
              <a:buChar char="•"/>
            </a:pPr>
            <a:r>
              <a:rPr lang="en-US" sz="2000" dirty="0">
                <a:solidFill>
                  <a:schemeClr val="bg1"/>
                </a:solidFill>
              </a:rPr>
              <a:t>Canes and walkers</a:t>
            </a:r>
          </a:p>
          <a:p>
            <a:pPr marL="285750" indent="-285750">
              <a:spcBef>
                <a:spcPts val="300"/>
              </a:spcBef>
              <a:buFont typeface="Arial" panose="020B0604020202020204" pitchFamily="34" charset="0"/>
              <a:buChar char="•"/>
            </a:pPr>
            <a:r>
              <a:rPr lang="en-US" sz="2000" dirty="0" err="1">
                <a:solidFill>
                  <a:schemeClr val="bg1"/>
                </a:solidFill>
              </a:rPr>
              <a:t>Reachers</a:t>
            </a:r>
            <a:r>
              <a:rPr lang="en-US" sz="2000" dirty="0">
                <a:solidFill>
                  <a:schemeClr val="bg1"/>
                </a:solidFill>
              </a:rPr>
              <a:t> and grabbers</a:t>
            </a:r>
          </a:p>
          <a:p>
            <a:pPr marL="285750" indent="-285750">
              <a:spcBef>
                <a:spcPts val="300"/>
              </a:spcBef>
              <a:buFont typeface="Arial" panose="020B0604020202020204" pitchFamily="34" charset="0"/>
              <a:buChar char="•"/>
            </a:pPr>
            <a:r>
              <a:rPr lang="en-US" sz="2000" dirty="0">
                <a:solidFill>
                  <a:schemeClr val="bg1"/>
                </a:solidFill>
              </a:rPr>
              <a:t>Noise cancellation headsets</a:t>
            </a:r>
          </a:p>
          <a:p>
            <a:pPr marL="285750" indent="-285750">
              <a:spcBef>
                <a:spcPts val="300"/>
              </a:spcBef>
              <a:buFont typeface="Arial" panose="020B0604020202020204" pitchFamily="34" charset="0"/>
              <a:buChar char="•"/>
            </a:pPr>
            <a:r>
              <a:rPr lang="en-US" sz="2000" dirty="0">
                <a:solidFill>
                  <a:schemeClr val="bg1"/>
                </a:solidFill>
              </a:rPr>
              <a:t>Specialized pen or pencil grips</a:t>
            </a:r>
          </a:p>
          <a:p>
            <a:pPr marL="285750" indent="-285750">
              <a:spcBef>
                <a:spcPts val="300"/>
              </a:spcBef>
              <a:buFont typeface="Arial" panose="020B0604020202020204" pitchFamily="34" charset="0"/>
              <a:buChar char="•"/>
            </a:pPr>
            <a:r>
              <a:rPr lang="en-US" sz="2000" dirty="0">
                <a:solidFill>
                  <a:schemeClr val="bg1"/>
                </a:solidFill>
              </a:rPr>
              <a:t>Talking blood pressure monitors, Talking scales, talking calculators</a:t>
            </a:r>
          </a:p>
          <a:p>
            <a:pPr marL="285750" indent="-285750">
              <a:spcBef>
                <a:spcPts val="300"/>
              </a:spcBef>
              <a:buFont typeface="Arial" panose="020B0604020202020204" pitchFamily="34" charset="0"/>
              <a:buChar char="•"/>
            </a:pPr>
            <a:r>
              <a:rPr lang="en-US" sz="2000" dirty="0">
                <a:solidFill>
                  <a:schemeClr val="bg1"/>
                </a:solidFill>
              </a:rPr>
              <a:t>Instructional videos (YouTubes…)</a:t>
            </a:r>
          </a:p>
          <a:p>
            <a:pPr marL="285750" indent="-285750">
              <a:spcBef>
                <a:spcPts val="300"/>
              </a:spcBef>
              <a:buFont typeface="Arial" panose="020B0604020202020204" pitchFamily="34" charset="0"/>
              <a:buChar char="•"/>
            </a:pPr>
            <a:r>
              <a:rPr lang="en-US" sz="2000" dirty="0">
                <a:solidFill>
                  <a:schemeClr val="bg1"/>
                </a:solidFill>
              </a:rPr>
              <a:t>Amplifiers</a:t>
            </a:r>
          </a:p>
          <a:p>
            <a:pPr marL="285750" indent="-285750">
              <a:spcBef>
                <a:spcPts val="300"/>
              </a:spcBef>
              <a:buFont typeface="Arial" panose="020B0604020202020204" pitchFamily="34" charset="0"/>
              <a:buChar char="•"/>
            </a:pPr>
            <a:r>
              <a:rPr lang="en-US" sz="2000" dirty="0">
                <a:solidFill>
                  <a:schemeClr val="bg1"/>
                </a:solidFill>
              </a:rPr>
              <a:t>Modified tools (handle grips, extenders…</a:t>
            </a:r>
          </a:p>
          <a:p>
            <a:pPr marL="285750" indent="-285750">
              <a:spcBef>
                <a:spcPts val="300"/>
              </a:spcBef>
              <a:buFont typeface="Arial" panose="020B0604020202020204" pitchFamily="34" charset="0"/>
              <a:buChar char="•"/>
            </a:pPr>
            <a:r>
              <a:rPr lang="en-US" sz="2000" dirty="0">
                <a:solidFill>
                  <a:schemeClr val="bg1"/>
                </a:solidFill>
              </a:rPr>
              <a:t>Power wheelchairs, scooters</a:t>
            </a:r>
          </a:p>
          <a:p>
            <a:pPr marL="285750" indent="-285750">
              <a:spcBef>
                <a:spcPts val="300"/>
              </a:spcBef>
              <a:buFont typeface="Arial" panose="020B0604020202020204" pitchFamily="34" charset="0"/>
              <a:buChar char="•"/>
            </a:pPr>
            <a:r>
              <a:rPr lang="en-US" sz="2000" dirty="0">
                <a:solidFill>
                  <a:schemeClr val="bg1"/>
                </a:solidFill>
              </a:rPr>
              <a:t>Digital hands-free headsets</a:t>
            </a:r>
          </a:p>
          <a:p>
            <a:pPr marL="285750" indent="-285750">
              <a:spcBef>
                <a:spcPts val="300"/>
              </a:spcBef>
              <a:buFont typeface="Arial" panose="020B0604020202020204" pitchFamily="34" charset="0"/>
              <a:buChar char="•"/>
            </a:pPr>
            <a:r>
              <a:rPr lang="en-US" sz="2000" dirty="0">
                <a:solidFill>
                  <a:schemeClr val="bg1"/>
                </a:solidFill>
              </a:rPr>
              <a:t>Bluetooth integration for wireless connectivity</a:t>
            </a:r>
          </a:p>
          <a:p>
            <a:pPr marL="285750" indent="-285750">
              <a:spcBef>
                <a:spcPts val="300"/>
              </a:spcBef>
              <a:buFont typeface="Arial" panose="020B0604020202020204" pitchFamily="34" charset="0"/>
              <a:buChar char="•"/>
            </a:pPr>
            <a:r>
              <a:rPr lang="en-US" sz="2000" dirty="0">
                <a:solidFill>
                  <a:schemeClr val="bg1"/>
                </a:solidFill>
              </a:rPr>
              <a:t>Automated creepers</a:t>
            </a:r>
          </a:p>
          <a:p>
            <a:pPr marL="285750" indent="-285750">
              <a:spcBef>
                <a:spcPts val="300"/>
              </a:spcBef>
              <a:buFont typeface="Arial" panose="020B0604020202020204" pitchFamily="34" charset="0"/>
              <a:buChar char="•"/>
            </a:pPr>
            <a:r>
              <a:rPr lang="en-US" sz="2000" dirty="0">
                <a:solidFill>
                  <a:schemeClr val="bg1"/>
                </a:solidFill>
              </a:rPr>
              <a:t>Voice-recognition software </a:t>
            </a:r>
          </a:p>
        </p:txBody>
      </p:sp>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73568" y="4490934"/>
            <a:ext cx="3758634" cy="1616212"/>
          </a:xfrm>
          <a:prstGeom prst="rect">
            <a:avLst/>
          </a:prstGeom>
        </p:spPr>
      </p:pic>
      <p:pic>
        <p:nvPicPr>
          <p:cNvPr id="1026" name="Picture 2" descr="https://sites.duke.edu/ptot/files/2015/06/built_up_spoon.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88939" y="449301"/>
            <a:ext cx="1713487" cy="15822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hester Creek MyBoard UC Computer Keyboard"/>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613446">
            <a:off x="7956991" y="2534240"/>
            <a:ext cx="2844351" cy="1537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389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Using Videotaping of Instruction to Develop Accommodation and Instructional Resources</a:t>
            </a:r>
          </a:p>
        </p:txBody>
      </p:sp>
      <p:sp>
        <p:nvSpPr>
          <p:cNvPr id="6" name="Content Placeholder 5"/>
          <p:cNvSpPr>
            <a:spLocks noGrp="1"/>
          </p:cNvSpPr>
          <p:nvPr>
            <p:ph idx="1"/>
          </p:nvPr>
        </p:nvSpPr>
        <p:spPr>
          <a:xfrm>
            <a:off x="838200" y="1825624"/>
            <a:ext cx="7772400" cy="4745997"/>
          </a:xfrm>
        </p:spPr>
        <p:txBody>
          <a:bodyPr>
            <a:normAutofit/>
          </a:bodyPr>
          <a:lstStyle/>
          <a:p>
            <a:r>
              <a:rPr lang="en-US" dirty="0"/>
              <a:t>One of the ways to improve accessibility on center is to videotape instructional segments of the career technical program and create a career technical information library.  How does this improve accessibility?</a:t>
            </a:r>
          </a:p>
          <a:p>
            <a:pPr lvl="1"/>
            <a:r>
              <a:rPr lang="en-US" dirty="0"/>
              <a:t>Provides content in an alternative format</a:t>
            </a:r>
          </a:p>
          <a:p>
            <a:pPr lvl="1"/>
            <a:r>
              <a:rPr lang="en-US" dirty="0"/>
              <a:t>Affords a student the opportunity to work independently because they can review instruction and work ahead and/or at least review the instructional content as frequently as they need for mastery</a:t>
            </a:r>
          </a:p>
        </p:txBody>
      </p:sp>
      <p:sp>
        <p:nvSpPr>
          <p:cNvPr id="2" name="Slide Number Placeholder 1"/>
          <p:cNvSpPr>
            <a:spLocks noGrp="1"/>
          </p:cNvSpPr>
          <p:nvPr>
            <p:ph type="sldNum" sz="quarter" idx="12"/>
          </p:nvPr>
        </p:nvSpPr>
        <p:spPr/>
        <p:txBody>
          <a:bodyPr/>
          <a:lstStyle/>
          <a:p>
            <a:fld id="{D917E72B-D0C5-4B08-A281-52B9ED2F4B91}" type="slidenum">
              <a:rPr lang="en-US" smtClean="0"/>
              <a:pPr/>
              <a:t>13</a:t>
            </a:fld>
            <a:endParaRPr lang="en-US" dirty="0"/>
          </a:p>
        </p:txBody>
      </p:sp>
      <p:pic>
        <p:nvPicPr>
          <p:cNvPr id="3" name="Picture 3" descr="cid:image001.png@01D28E7D.814CB5B0"/>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8610600" y="1927600"/>
            <a:ext cx="3228975" cy="3950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7051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Using Videotaping of Instruction to develop Accommodation and Instructional Resources</a:t>
            </a:r>
          </a:p>
        </p:txBody>
      </p:sp>
      <p:sp>
        <p:nvSpPr>
          <p:cNvPr id="6" name="Content Placeholder 5"/>
          <p:cNvSpPr>
            <a:spLocks noGrp="1"/>
          </p:cNvSpPr>
          <p:nvPr>
            <p:ph idx="1"/>
          </p:nvPr>
        </p:nvSpPr>
        <p:spPr>
          <a:xfrm>
            <a:off x="838200" y="1825625"/>
            <a:ext cx="7321062" cy="4351338"/>
          </a:xfrm>
        </p:spPr>
        <p:txBody>
          <a:bodyPr/>
          <a:lstStyle/>
          <a:p>
            <a:r>
              <a:rPr lang="en-US" dirty="0"/>
              <a:t>Benefits instructionally?</a:t>
            </a:r>
          </a:p>
          <a:p>
            <a:pPr lvl="1"/>
            <a:r>
              <a:rPr lang="en-US" dirty="0"/>
              <a:t>Provides a multi-sensory resource</a:t>
            </a:r>
          </a:p>
          <a:p>
            <a:pPr lvl="1"/>
            <a:r>
              <a:rPr lang="en-US" dirty="0"/>
              <a:t>Allows the student to review at his/her own pace</a:t>
            </a:r>
          </a:p>
          <a:p>
            <a:pPr lvl="1"/>
            <a:r>
              <a:rPr lang="en-US" dirty="0"/>
              <a:t>Allows the student to repeat content to enhance memory retention and automaticity of recall of skills</a:t>
            </a:r>
          </a:p>
          <a:p>
            <a:pPr lvl="1"/>
            <a:r>
              <a:rPr lang="en-US" dirty="0"/>
              <a:t>Affords student an opportunity to have a model to compare completed work against</a:t>
            </a:r>
          </a:p>
          <a:p>
            <a:pPr lvl="1"/>
            <a:r>
              <a:rPr lang="en-US" dirty="0"/>
              <a:t>Assists ELL/ESL learners with language/vocabulary development</a:t>
            </a:r>
          </a:p>
        </p:txBody>
      </p:sp>
      <p:sp>
        <p:nvSpPr>
          <p:cNvPr id="2" name="Slide Number Placeholder 1"/>
          <p:cNvSpPr>
            <a:spLocks noGrp="1"/>
          </p:cNvSpPr>
          <p:nvPr>
            <p:ph type="sldNum" sz="quarter" idx="12"/>
          </p:nvPr>
        </p:nvSpPr>
        <p:spPr/>
        <p:txBody>
          <a:bodyPr/>
          <a:lstStyle/>
          <a:p>
            <a:fld id="{D917E72B-D0C5-4B08-A281-52B9ED2F4B91}" type="slidenum">
              <a:rPr lang="en-US" smtClean="0"/>
              <a:pPr/>
              <a:t>14</a:t>
            </a:fld>
            <a:endParaRPr lang="en-US" dirty="0"/>
          </a:p>
        </p:txBody>
      </p:sp>
      <p:pic>
        <p:nvPicPr>
          <p:cNvPr id="4" name="Picture 3" descr="cid:image001.png@01D28E7D.814CB5B0"/>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8297374" y="1825625"/>
            <a:ext cx="3228975" cy="4217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6648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started with AT in CTT</a:t>
            </a:r>
            <a:br>
              <a:rPr lang="en-US" dirty="0"/>
            </a:br>
            <a:r>
              <a:rPr lang="en-US" sz="2800" dirty="0"/>
              <a:t>(Accommodations in CTT)</a:t>
            </a: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b="1" dirty="0">
                <a:solidFill>
                  <a:schemeClr val="accent4">
                    <a:lumMod val="50000"/>
                  </a:schemeClr>
                </a:solidFill>
              </a:rPr>
              <a:t>What</a:t>
            </a:r>
            <a:r>
              <a:rPr lang="en-US" dirty="0"/>
              <a:t> are the </a:t>
            </a:r>
            <a:r>
              <a:rPr lang="en-US" b="1" u="sng" dirty="0">
                <a:solidFill>
                  <a:schemeClr val="accent4">
                    <a:lumMod val="50000"/>
                  </a:schemeClr>
                </a:solidFill>
              </a:rPr>
              <a:t>skills, activities, and job functions</a:t>
            </a:r>
            <a:r>
              <a:rPr lang="en-US" b="1" dirty="0">
                <a:solidFill>
                  <a:schemeClr val="accent4">
                    <a:lumMod val="50000"/>
                  </a:schemeClr>
                </a:solidFill>
              </a:rPr>
              <a:t> </a:t>
            </a:r>
            <a:r>
              <a:rPr lang="en-US" dirty="0"/>
              <a:t>required to complete the trade or career path?</a:t>
            </a:r>
          </a:p>
          <a:p>
            <a:pPr marL="514350" indent="-514350">
              <a:buFont typeface="+mj-lt"/>
              <a:buAutoNum type="arabicPeriod"/>
            </a:pPr>
            <a:r>
              <a:rPr lang="en-US" b="1" dirty="0">
                <a:solidFill>
                  <a:schemeClr val="accent4">
                    <a:lumMod val="50000"/>
                  </a:schemeClr>
                </a:solidFill>
              </a:rPr>
              <a:t>What</a:t>
            </a:r>
            <a:r>
              <a:rPr lang="en-US" dirty="0"/>
              <a:t> are the student’s </a:t>
            </a:r>
            <a:r>
              <a:rPr lang="en-US" b="1" u="sng" dirty="0">
                <a:solidFill>
                  <a:schemeClr val="accent4">
                    <a:lumMod val="50000"/>
                  </a:schemeClr>
                </a:solidFill>
              </a:rPr>
              <a:t>functional limitations</a:t>
            </a:r>
            <a:r>
              <a:rPr lang="en-US" dirty="0"/>
              <a:t>?  (e.g., difficulty reading printed materials, difficulty lifting heavy objects, hard-of hearing, controlling emotions…)</a:t>
            </a:r>
          </a:p>
          <a:p>
            <a:pPr marL="514350" indent="-514350">
              <a:buFont typeface="+mj-lt"/>
              <a:buAutoNum type="arabicPeriod"/>
            </a:pPr>
            <a:r>
              <a:rPr lang="en-US" b="1" dirty="0">
                <a:solidFill>
                  <a:schemeClr val="accent4">
                    <a:lumMod val="50000"/>
                  </a:schemeClr>
                </a:solidFill>
              </a:rPr>
              <a:t>What</a:t>
            </a:r>
            <a:r>
              <a:rPr lang="en-US" dirty="0">
                <a:solidFill>
                  <a:schemeClr val="accent4">
                    <a:lumMod val="50000"/>
                  </a:schemeClr>
                </a:solidFill>
              </a:rPr>
              <a:t> </a:t>
            </a:r>
            <a:r>
              <a:rPr lang="en-US" b="1" u="sng" dirty="0">
                <a:solidFill>
                  <a:schemeClr val="accent4">
                    <a:lumMod val="50000"/>
                  </a:schemeClr>
                </a:solidFill>
              </a:rPr>
              <a:t>job tasks are difficult to perform</a:t>
            </a:r>
            <a:r>
              <a:rPr lang="en-US" b="1" dirty="0">
                <a:solidFill>
                  <a:schemeClr val="accent4">
                    <a:lumMod val="50000"/>
                  </a:schemeClr>
                </a:solidFill>
              </a:rPr>
              <a:t> </a:t>
            </a:r>
            <a:r>
              <a:rPr lang="en-US" dirty="0"/>
              <a:t>as a result of the impairment(s)? (e.g., lifting materials, tolerating stress, reading manuals, communicating in writing…)</a:t>
            </a:r>
          </a:p>
          <a:p>
            <a:endParaRPr lang="en-US" dirty="0"/>
          </a:p>
        </p:txBody>
      </p:sp>
      <p:sp>
        <p:nvSpPr>
          <p:cNvPr id="4" name="Slide Number Placeholder 3"/>
          <p:cNvSpPr>
            <a:spLocks noGrp="1"/>
          </p:cNvSpPr>
          <p:nvPr>
            <p:ph type="sldNum" sz="quarter" idx="12"/>
          </p:nvPr>
        </p:nvSpPr>
        <p:spPr/>
        <p:txBody>
          <a:bodyPr/>
          <a:lstStyle/>
          <a:p>
            <a:fld id="{D917E72B-D0C5-4B08-A281-52B9ED2F4B91}" type="slidenum">
              <a:rPr lang="en-US" smtClean="0"/>
              <a:t>15</a:t>
            </a:fld>
            <a:endParaRPr lang="en-US"/>
          </a:p>
        </p:txBody>
      </p:sp>
    </p:spTree>
    <p:extLst>
      <p:ext uri="{BB962C8B-B14F-4D97-AF65-F5344CB8AC3E}">
        <p14:creationId xmlns:p14="http://schemas.microsoft.com/office/powerpoint/2010/main" val="2532582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started with AT in CTT</a:t>
            </a:r>
            <a:br>
              <a:rPr lang="en-US" dirty="0"/>
            </a:br>
            <a:r>
              <a:rPr lang="en-US" sz="2800" dirty="0"/>
              <a:t>(Accommodations in CTT)</a:t>
            </a:r>
          </a:p>
        </p:txBody>
      </p:sp>
      <p:sp>
        <p:nvSpPr>
          <p:cNvPr id="3" name="Content Placeholder 2"/>
          <p:cNvSpPr>
            <a:spLocks noGrp="1"/>
          </p:cNvSpPr>
          <p:nvPr>
            <p:ph idx="1"/>
          </p:nvPr>
        </p:nvSpPr>
        <p:spPr>
          <a:xfrm>
            <a:off x="838200" y="1876425"/>
            <a:ext cx="10515600" cy="4351338"/>
          </a:xfrm>
        </p:spPr>
        <p:txBody>
          <a:bodyPr>
            <a:normAutofit/>
          </a:bodyPr>
          <a:lstStyle/>
          <a:p>
            <a:pPr marL="514350" indent="-514350">
              <a:buFont typeface="+mj-lt"/>
              <a:buAutoNum type="arabicPeriod" startAt="4"/>
            </a:pPr>
            <a:r>
              <a:rPr lang="en-US" b="1" dirty="0">
                <a:solidFill>
                  <a:schemeClr val="accent4">
                    <a:lumMod val="50000"/>
                  </a:schemeClr>
                </a:solidFill>
              </a:rPr>
              <a:t>How</a:t>
            </a:r>
            <a:r>
              <a:rPr lang="en-US" dirty="0"/>
              <a:t> can we </a:t>
            </a:r>
            <a:r>
              <a:rPr lang="en-US" b="1" u="sng" dirty="0">
                <a:solidFill>
                  <a:schemeClr val="accent4">
                    <a:lumMod val="50000"/>
                  </a:schemeClr>
                </a:solidFill>
              </a:rPr>
              <a:t>remove the barriers </a:t>
            </a:r>
            <a:r>
              <a:rPr lang="en-US" dirty="0"/>
              <a:t>or </a:t>
            </a:r>
            <a:r>
              <a:rPr lang="en-US" b="1" u="sng" dirty="0">
                <a:solidFill>
                  <a:schemeClr val="accent4">
                    <a:lumMod val="50000"/>
                  </a:schemeClr>
                </a:solidFill>
              </a:rPr>
              <a:t>provide supports/services </a:t>
            </a:r>
            <a:r>
              <a:rPr lang="en-US" dirty="0"/>
              <a:t>that will </a:t>
            </a:r>
            <a:r>
              <a:rPr lang="en-US" b="1" u="sng" dirty="0">
                <a:solidFill>
                  <a:schemeClr val="accent4">
                    <a:lumMod val="50000"/>
                  </a:schemeClr>
                </a:solidFill>
              </a:rPr>
              <a:t>provide access</a:t>
            </a:r>
            <a:r>
              <a:rPr lang="en-US" dirty="0"/>
              <a:t>, and allow each student with a disability to demonstrate the required skills, aptitudes, and abilities?</a:t>
            </a:r>
          </a:p>
          <a:p>
            <a:pPr lvl="1"/>
            <a:r>
              <a:rPr lang="en-US" dirty="0"/>
              <a:t>Assistive Technology</a:t>
            </a:r>
          </a:p>
          <a:p>
            <a:pPr lvl="1"/>
            <a:r>
              <a:rPr lang="en-US" dirty="0"/>
              <a:t>Instructional practices</a:t>
            </a:r>
          </a:p>
          <a:p>
            <a:pPr marL="514350" indent="-514350">
              <a:buFont typeface="+mj-lt"/>
              <a:buAutoNum type="arabicPeriod" startAt="4"/>
            </a:pPr>
            <a:r>
              <a:rPr lang="en-US" b="1" dirty="0">
                <a:solidFill>
                  <a:schemeClr val="accent4">
                    <a:lumMod val="50000"/>
                  </a:schemeClr>
                </a:solidFill>
              </a:rPr>
              <a:t>What</a:t>
            </a:r>
            <a:r>
              <a:rPr lang="en-US" dirty="0"/>
              <a:t> are our resources?</a:t>
            </a:r>
          </a:p>
          <a:p>
            <a:pPr lvl="1"/>
            <a:r>
              <a:rPr lang="en-US" dirty="0"/>
              <a:t>The individual with a disability</a:t>
            </a:r>
          </a:p>
          <a:p>
            <a:pPr lvl="1"/>
            <a:r>
              <a:rPr lang="en-US" dirty="0"/>
              <a:t>JAN, Tools for Life, other disability-related partners…</a:t>
            </a:r>
          </a:p>
          <a:p>
            <a:pPr marL="457200" lvl="1"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D917E72B-D0C5-4B08-A281-52B9ED2F4B91}" type="slidenum">
              <a:rPr lang="en-US" smtClean="0"/>
              <a:t>16</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1847" y="3418872"/>
            <a:ext cx="2120705" cy="1645920"/>
          </a:xfrm>
          <a:prstGeom prst="rect">
            <a:avLst/>
          </a:prstGeom>
          <a:ln w="76200">
            <a:solidFill>
              <a:schemeClr val="accent4">
                <a:lumMod val="50000"/>
              </a:schemeClr>
            </a:solidFill>
          </a:ln>
        </p:spPr>
      </p:pic>
    </p:spTree>
    <p:extLst>
      <p:ext uri="{BB962C8B-B14F-4D97-AF65-F5344CB8AC3E}">
        <p14:creationId xmlns:p14="http://schemas.microsoft.com/office/powerpoint/2010/main" val="18878597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D917E72B-D0C5-4B08-A281-52B9ED2F4B91}" type="slidenum">
              <a:rPr lang="en-US" sz="1200" smtClean="0"/>
              <a:pPr/>
              <a:t>17</a:t>
            </a:fld>
            <a:endParaRPr lang="en-US" sz="1200" dirty="0"/>
          </a:p>
        </p:txBody>
      </p:sp>
      <p:sp>
        <p:nvSpPr>
          <p:cNvPr id="4" name="Rectangle 3"/>
          <p:cNvSpPr/>
          <p:nvPr/>
        </p:nvSpPr>
        <p:spPr>
          <a:xfrm>
            <a:off x="908558" y="0"/>
            <a:ext cx="4702628" cy="68580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347945" y="1414714"/>
            <a:ext cx="3823854" cy="3477875"/>
          </a:xfrm>
          <a:prstGeom prst="rect">
            <a:avLst/>
          </a:prstGeom>
          <a:noFill/>
        </p:spPr>
        <p:txBody>
          <a:bodyPr wrap="square" rtlCol="0">
            <a:spAutoFit/>
          </a:bodyPr>
          <a:lstStyle/>
          <a:p>
            <a:pPr algn="ctr"/>
            <a:r>
              <a:rPr lang="en-US" sz="4400" dirty="0">
                <a:solidFill>
                  <a:schemeClr val="bg1"/>
                </a:solidFill>
              </a:rPr>
              <a:t>Assistive Technology in Career Technical Training</a:t>
            </a:r>
          </a:p>
        </p:txBody>
      </p:sp>
      <p:sp>
        <p:nvSpPr>
          <p:cNvPr id="6" name="TextBox 5"/>
          <p:cNvSpPr txBox="1"/>
          <p:nvPr/>
        </p:nvSpPr>
        <p:spPr>
          <a:xfrm>
            <a:off x="1472202" y="4450189"/>
            <a:ext cx="3823854" cy="523220"/>
          </a:xfrm>
          <a:prstGeom prst="rect">
            <a:avLst/>
          </a:prstGeom>
          <a:noFill/>
        </p:spPr>
        <p:txBody>
          <a:bodyPr wrap="square" rtlCol="0">
            <a:spAutoFit/>
          </a:bodyPr>
          <a:lstStyle/>
          <a:p>
            <a:pPr algn="ctr"/>
            <a:endParaRPr lang="en-US" sz="2800" dirty="0">
              <a:solidFill>
                <a:schemeClr val="bg1"/>
              </a:solidFill>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5914" y="1869898"/>
            <a:ext cx="2028825" cy="2257425"/>
          </a:xfrm>
          <a:prstGeom prst="rect">
            <a:avLst/>
          </a:prstGeom>
          <a:ln w="57150">
            <a:solidFill>
              <a:schemeClr val="accent4">
                <a:lumMod val="75000"/>
              </a:schemeClr>
            </a:solidFill>
          </a:ln>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37934" y="3277959"/>
            <a:ext cx="2695575" cy="1695450"/>
          </a:xfrm>
          <a:prstGeom prst="rect">
            <a:avLst/>
          </a:prstGeom>
          <a:ln w="57150">
            <a:solidFill>
              <a:schemeClr val="accent4">
                <a:lumMod val="75000"/>
              </a:schemeClr>
            </a:solidFill>
          </a:ln>
        </p:spPr>
      </p:pic>
      <p:sp>
        <p:nvSpPr>
          <p:cNvPr id="24" name="TextBox 23"/>
          <p:cNvSpPr txBox="1"/>
          <p:nvPr/>
        </p:nvSpPr>
        <p:spPr>
          <a:xfrm>
            <a:off x="8837934" y="1869898"/>
            <a:ext cx="2695575" cy="769441"/>
          </a:xfrm>
          <a:prstGeom prst="rect">
            <a:avLst/>
          </a:prstGeom>
          <a:noFill/>
        </p:spPr>
        <p:txBody>
          <a:bodyPr wrap="square" rtlCol="0">
            <a:spAutoFit/>
          </a:bodyPr>
          <a:lstStyle/>
          <a:p>
            <a:r>
              <a:rPr lang="en-US" sz="4400" dirty="0">
                <a:solidFill>
                  <a:schemeClr val="bg1"/>
                </a:solidFill>
              </a:rPr>
              <a:t>Case Study</a:t>
            </a:r>
          </a:p>
        </p:txBody>
      </p:sp>
    </p:spTree>
    <p:extLst>
      <p:ext uri="{BB962C8B-B14F-4D97-AF65-F5344CB8AC3E}">
        <p14:creationId xmlns:p14="http://schemas.microsoft.com/office/powerpoint/2010/main" val="1750381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lumMod val="50000"/>
                  </a:schemeClr>
                </a:solidFill>
              </a:rPr>
              <a:t>Practice:  Case Study</a:t>
            </a:r>
            <a:r>
              <a:rPr lang="en-US" dirty="0"/>
              <a:t>	</a:t>
            </a:r>
          </a:p>
        </p:txBody>
      </p:sp>
      <p:sp>
        <p:nvSpPr>
          <p:cNvPr id="3" name="Content Placeholder 2"/>
          <p:cNvSpPr>
            <a:spLocks noGrp="1"/>
          </p:cNvSpPr>
          <p:nvPr>
            <p:ph idx="1"/>
          </p:nvPr>
        </p:nvSpPr>
        <p:spPr>
          <a:xfrm>
            <a:off x="838200" y="2150532"/>
            <a:ext cx="9846733" cy="4402667"/>
          </a:xfrm>
        </p:spPr>
        <p:txBody>
          <a:bodyPr>
            <a:normAutofit fontScale="92500" lnSpcReduction="20000"/>
          </a:bodyPr>
          <a:lstStyle/>
          <a:p>
            <a:r>
              <a:rPr lang="en-US" dirty="0">
                <a:solidFill>
                  <a:schemeClr val="accent4">
                    <a:lumMod val="50000"/>
                  </a:schemeClr>
                </a:solidFill>
              </a:rPr>
              <a:t>Jordan is a Culinary Arts student who is legally blind impacting her ability to:</a:t>
            </a:r>
          </a:p>
          <a:p>
            <a:pPr lvl="1"/>
            <a:r>
              <a:rPr lang="en-US" dirty="0"/>
              <a:t>Remember new information</a:t>
            </a:r>
          </a:p>
          <a:p>
            <a:pPr lvl="1"/>
            <a:r>
              <a:rPr lang="en-US" dirty="0"/>
              <a:t>Read printed materials, see items, see materials, see tools</a:t>
            </a:r>
          </a:p>
          <a:p>
            <a:pPr lvl="1"/>
            <a:r>
              <a:rPr lang="en-US" dirty="0"/>
              <a:t>Organize and prioritize</a:t>
            </a:r>
          </a:p>
          <a:p>
            <a:pPr lvl="1"/>
            <a:r>
              <a:rPr lang="en-US" dirty="0"/>
              <a:t>Use ordinary kitchen gadgets, tools</a:t>
            </a:r>
          </a:p>
          <a:p>
            <a:pPr lvl="1"/>
            <a:endParaRPr lang="en-US" dirty="0"/>
          </a:p>
          <a:p>
            <a:r>
              <a:rPr lang="en-US" dirty="0">
                <a:solidFill>
                  <a:schemeClr val="accent4">
                    <a:lumMod val="50000"/>
                  </a:schemeClr>
                </a:solidFill>
              </a:rPr>
              <a:t>What tasks, skills, job functions, activities might be difficult for Jordan?</a:t>
            </a:r>
          </a:p>
          <a:p>
            <a:pPr lvl="1"/>
            <a:r>
              <a:rPr lang="en-US" dirty="0"/>
              <a:t>Remembering all of the culinary terms and tools</a:t>
            </a:r>
          </a:p>
          <a:p>
            <a:pPr lvl="1"/>
            <a:r>
              <a:rPr lang="en-US" dirty="0"/>
              <a:t>Reading the directions, instructions, recipes, measurements…</a:t>
            </a:r>
          </a:p>
          <a:p>
            <a:pPr lvl="1"/>
            <a:r>
              <a:rPr lang="en-US" dirty="0"/>
              <a:t>Completing a task or assignment from start to finish</a:t>
            </a:r>
          </a:p>
          <a:p>
            <a:pPr lvl="1"/>
            <a:r>
              <a:rPr lang="en-US" dirty="0"/>
              <a:t>Pouring, measuring, spreading, cutting…</a:t>
            </a:r>
          </a:p>
          <a:p>
            <a:pPr lvl="1"/>
            <a:r>
              <a:rPr lang="en-US" dirty="0"/>
              <a:t>Practicing culinary safety</a:t>
            </a:r>
          </a:p>
          <a:p>
            <a:endParaRPr lang="en-US" dirty="0"/>
          </a:p>
          <a:p>
            <a:pPr lvl="1"/>
            <a:endParaRPr lang="en-US" dirty="0"/>
          </a:p>
        </p:txBody>
      </p:sp>
      <p:sp>
        <p:nvSpPr>
          <p:cNvPr id="4" name="Slide Number Placeholder 3"/>
          <p:cNvSpPr>
            <a:spLocks noGrp="1"/>
          </p:cNvSpPr>
          <p:nvPr>
            <p:ph type="sldNum" sz="quarter" idx="12"/>
          </p:nvPr>
        </p:nvSpPr>
        <p:spPr/>
        <p:txBody>
          <a:bodyPr/>
          <a:lstStyle/>
          <a:p>
            <a:fld id="{D917E72B-D0C5-4B08-A281-52B9ED2F4B91}" type="slidenum">
              <a:rPr lang="en-US" smtClean="0"/>
              <a:t>18</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7001" y="365125"/>
            <a:ext cx="1597949" cy="1778000"/>
          </a:xfrm>
          <a:prstGeom prst="rect">
            <a:avLst/>
          </a:prstGeom>
          <a:ln>
            <a:solidFill>
              <a:schemeClr val="accent4">
                <a:lumMod val="50000"/>
              </a:schemeClr>
            </a:solidFill>
          </a:ln>
          <a:effectLst>
            <a:outerShdw blurRad="190500" algn="tl" rotWithShape="0">
              <a:srgbClr val="000000">
                <a:alpha val="70000"/>
              </a:srgbClr>
            </a:outerShdw>
          </a:effectLst>
        </p:spPr>
      </p:pic>
    </p:spTree>
    <p:extLst>
      <p:ext uri="{BB962C8B-B14F-4D97-AF65-F5344CB8AC3E}">
        <p14:creationId xmlns:p14="http://schemas.microsoft.com/office/powerpoint/2010/main" val="315773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lumMod val="50000"/>
                  </a:schemeClr>
                </a:solidFill>
              </a:rPr>
              <a:t>Possible AT Accommodations for Jordan</a:t>
            </a:r>
          </a:p>
        </p:txBody>
      </p:sp>
      <p:sp>
        <p:nvSpPr>
          <p:cNvPr id="3" name="Content Placeholder 2"/>
          <p:cNvSpPr>
            <a:spLocks noGrp="1"/>
          </p:cNvSpPr>
          <p:nvPr>
            <p:ph idx="1"/>
          </p:nvPr>
        </p:nvSpPr>
        <p:spPr/>
        <p:txBody>
          <a:bodyPr>
            <a:normAutofit/>
          </a:bodyPr>
          <a:lstStyle/>
          <a:p>
            <a:r>
              <a:rPr lang="en-US" b="1" dirty="0"/>
              <a:t>Remembering new information</a:t>
            </a:r>
          </a:p>
          <a:p>
            <a:pPr lvl="1"/>
            <a:r>
              <a:rPr lang="en-US" dirty="0"/>
              <a:t>Recorded texts, lectures, notes</a:t>
            </a:r>
          </a:p>
          <a:p>
            <a:pPr lvl="1"/>
            <a:r>
              <a:rPr lang="en-US" dirty="0"/>
              <a:t>Tactile or Braille graphic organizers</a:t>
            </a:r>
          </a:p>
          <a:p>
            <a:pPr lvl="1"/>
            <a:r>
              <a:rPr lang="en-US" dirty="0"/>
              <a:t>Electronic audio notebooks</a:t>
            </a:r>
          </a:p>
          <a:p>
            <a:r>
              <a:rPr lang="en-US" b="1" dirty="0"/>
              <a:t>Reading recipes, directions, measuring…</a:t>
            </a:r>
          </a:p>
          <a:p>
            <a:pPr lvl="1"/>
            <a:r>
              <a:rPr lang="en-US" dirty="0"/>
              <a:t>Talking culinary tools (scales, timers…)</a:t>
            </a:r>
          </a:p>
          <a:p>
            <a:pPr lvl="1"/>
            <a:r>
              <a:rPr lang="en-US" dirty="0"/>
              <a:t>Text-to-Speech software</a:t>
            </a:r>
          </a:p>
          <a:p>
            <a:pPr lvl="2"/>
            <a:r>
              <a:rPr lang="en-US" dirty="0"/>
              <a:t>Scanners and Optical Character Recognition (OCR)</a:t>
            </a:r>
          </a:p>
          <a:p>
            <a:pPr lvl="1"/>
            <a:r>
              <a:rPr lang="en-US" dirty="0"/>
              <a:t>Accessible mobile apps</a:t>
            </a:r>
          </a:p>
          <a:p>
            <a:pPr lvl="2"/>
            <a:r>
              <a:rPr lang="en-US" dirty="0"/>
              <a:t>“Be My Eyes”</a:t>
            </a:r>
          </a:p>
          <a:p>
            <a:pPr lvl="3"/>
            <a:r>
              <a:rPr lang="en-US" dirty="0"/>
              <a:t>http://www.afb.org/prodProfile.aspx?ProdID=1911&amp;SourceID=102</a:t>
            </a:r>
          </a:p>
          <a:p>
            <a:pPr lvl="2"/>
            <a:endParaRPr lang="en-US" dirty="0"/>
          </a:p>
        </p:txBody>
      </p:sp>
      <p:sp>
        <p:nvSpPr>
          <p:cNvPr id="4" name="Slide Number Placeholder 3"/>
          <p:cNvSpPr>
            <a:spLocks noGrp="1"/>
          </p:cNvSpPr>
          <p:nvPr>
            <p:ph type="sldNum" sz="quarter" idx="12"/>
          </p:nvPr>
        </p:nvSpPr>
        <p:spPr/>
        <p:txBody>
          <a:bodyPr/>
          <a:lstStyle/>
          <a:p>
            <a:fld id="{D917E72B-D0C5-4B08-A281-52B9ED2F4B91}" type="slidenum">
              <a:rPr lang="en-US" smtClean="0"/>
              <a:t>19</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0867" y="2125349"/>
            <a:ext cx="2004994" cy="3017520"/>
          </a:xfrm>
          <a:prstGeom prst="rect">
            <a:avLst/>
          </a:prstGeom>
          <a:ln w="228600" cap="sq" cmpd="thickThin">
            <a:solidFill>
              <a:schemeClr val="accent4">
                <a:lumMod val="60000"/>
                <a:lumOff val="40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3749673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lumMod val="50000"/>
                  </a:schemeClr>
                </a:solidFill>
              </a:rPr>
              <a:t>Webinar Objectives</a:t>
            </a:r>
          </a:p>
        </p:txBody>
      </p:sp>
      <p:sp>
        <p:nvSpPr>
          <p:cNvPr id="3" name="Content Placeholder 2"/>
          <p:cNvSpPr>
            <a:spLocks noGrp="1"/>
          </p:cNvSpPr>
          <p:nvPr>
            <p:ph idx="1"/>
          </p:nvPr>
        </p:nvSpPr>
        <p:spPr>
          <a:xfrm>
            <a:off x="640701" y="1697018"/>
            <a:ext cx="3442995" cy="4498508"/>
          </a:xfrm>
          <a:solidFill>
            <a:schemeClr val="accent4">
              <a:lumMod val="50000"/>
              <a:alpha val="28000"/>
            </a:schemeClr>
          </a:solidFill>
          <a:ln w="57150">
            <a:solidFill>
              <a:schemeClr val="accent4">
                <a:lumMod val="50000"/>
              </a:schemeClr>
            </a:solidFill>
          </a:ln>
        </p:spPr>
        <p:txBody>
          <a:bodyPr anchor="ctr">
            <a:normAutofit/>
          </a:bodyPr>
          <a:lstStyle/>
          <a:p>
            <a:pPr marL="0" indent="0" algn="ctr">
              <a:lnSpc>
                <a:spcPct val="100000"/>
              </a:lnSpc>
              <a:buNone/>
            </a:pPr>
            <a:endParaRPr lang="en-US" dirty="0"/>
          </a:p>
          <a:p>
            <a:pPr marL="0" indent="0" algn="ctr">
              <a:lnSpc>
                <a:spcPct val="100000"/>
              </a:lnSpc>
              <a:buNone/>
            </a:pPr>
            <a:r>
              <a:rPr lang="en-US" sz="2400" dirty="0"/>
              <a:t>List at least 2-3 assistive technologies that are available in local stores and used in daily life that also can be used to accommodate students with disabilities in CTT on-center trades. </a:t>
            </a:r>
          </a:p>
          <a:p>
            <a:endParaRPr lang="en-US" dirty="0"/>
          </a:p>
        </p:txBody>
      </p:sp>
      <p:sp>
        <p:nvSpPr>
          <p:cNvPr id="6" name="Slide Number Placeholder 5"/>
          <p:cNvSpPr>
            <a:spLocks noGrp="1"/>
          </p:cNvSpPr>
          <p:nvPr>
            <p:ph type="sldNum" sz="quarter" idx="12"/>
          </p:nvPr>
        </p:nvSpPr>
        <p:spPr/>
        <p:txBody>
          <a:bodyPr/>
          <a:lstStyle/>
          <a:p>
            <a:fld id="{D917E72B-D0C5-4B08-A281-52B9ED2F4B91}" type="slidenum">
              <a:rPr lang="en-US" smtClean="0"/>
              <a:t>2</a:t>
            </a:fld>
            <a:endParaRPr lang="en-US"/>
          </a:p>
        </p:txBody>
      </p:sp>
      <p:sp>
        <p:nvSpPr>
          <p:cNvPr id="4" name="Content Placeholder 2"/>
          <p:cNvSpPr txBox="1">
            <a:spLocks/>
          </p:cNvSpPr>
          <p:nvPr/>
        </p:nvSpPr>
        <p:spPr>
          <a:xfrm>
            <a:off x="4375280" y="1690688"/>
            <a:ext cx="3406451" cy="4504839"/>
          </a:xfrm>
          <a:prstGeom prst="rect">
            <a:avLst/>
          </a:prstGeom>
          <a:solidFill>
            <a:schemeClr val="accent4">
              <a:lumMod val="50000"/>
              <a:alpha val="28000"/>
            </a:schemeClr>
          </a:solidFill>
          <a:ln w="57150">
            <a:solidFill>
              <a:schemeClr val="accent4">
                <a:lumMod val="50000"/>
              </a:schemeClr>
            </a:solidFill>
          </a:ln>
        </p:spPr>
        <p:txBody>
          <a:bodyPr vert="horz" lIns="91440" tIns="45720" rIns="91440" bIns="45720" rtlCol="0" anchor="ctr">
            <a:normAutofit/>
          </a:bodyPr>
          <a:lstStyle>
            <a:lvl1pPr marL="228600" indent="-228600" algn="l" defTabSz="914400" rtl="0" eaLnBrk="1" latinLnBrk="0" hangingPunct="1">
              <a:lnSpc>
                <a:spcPct val="114000"/>
              </a:lnSpc>
              <a:spcBef>
                <a:spcPts val="0"/>
              </a:spcBef>
              <a:buClr>
                <a:srgbClr val="008000"/>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114000"/>
              </a:lnSpc>
              <a:spcBef>
                <a:spcPts val="0"/>
              </a:spcBef>
              <a:buClr>
                <a:srgbClr val="008000"/>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114000"/>
              </a:lnSpc>
              <a:spcBef>
                <a:spcPts val="0"/>
              </a:spcBef>
              <a:buClr>
                <a:srgbClr val="008000"/>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2400" dirty="0"/>
              <a:t>List at least 3 specific assistive technology resources that provide support and services for students with disabilities who are enrolled in CTT. </a:t>
            </a:r>
          </a:p>
          <a:p>
            <a:endParaRPr lang="en-US" dirty="0"/>
          </a:p>
        </p:txBody>
      </p:sp>
      <p:sp>
        <p:nvSpPr>
          <p:cNvPr id="5" name="Content Placeholder 2"/>
          <p:cNvSpPr txBox="1">
            <a:spLocks/>
          </p:cNvSpPr>
          <p:nvPr/>
        </p:nvSpPr>
        <p:spPr>
          <a:xfrm>
            <a:off x="8018884" y="1690688"/>
            <a:ext cx="3433666" cy="4504838"/>
          </a:xfrm>
          <a:prstGeom prst="rect">
            <a:avLst/>
          </a:prstGeom>
          <a:solidFill>
            <a:schemeClr val="accent4">
              <a:lumMod val="50000"/>
              <a:alpha val="28000"/>
            </a:schemeClr>
          </a:solidFill>
          <a:ln w="57150">
            <a:solidFill>
              <a:schemeClr val="accent4">
                <a:lumMod val="50000"/>
              </a:schemeClr>
            </a:solidFill>
          </a:ln>
        </p:spPr>
        <p:txBody>
          <a:bodyPr vert="horz" lIns="91440" tIns="45720" rIns="91440" bIns="45720" rtlCol="0" anchor="ctr">
            <a:normAutofit/>
          </a:bodyPr>
          <a:lstStyle>
            <a:lvl1pPr marL="228600" indent="-228600" algn="l" defTabSz="914400" rtl="0" eaLnBrk="1" latinLnBrk="0" hangingPunct="1">
              <a:lnSpc>
                <a:spcPct val="114000"/>
              </a:lnSpc>
              <a:spcBef>
                <a:spcPts val="0"/>
              </a:spcBef>
              <a:buClr>
                <a:srgbClr val="008000"/>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114000"/>
              </a:lnSpc>
              <a:spcBef>
                <a:spcPts val="0"/>
              </a:spcBef>
              <a:buClr>
                <a:srgbClr val="008000"/>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114000"/>
              </a:lnSpc>
              <a:spcBef>
                <a:spcPts val="0"/>
              </a:spcBef>
              <a:buClr>
                <a:srgbClr val="008000"/>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2400" dirty="0"/>
              <a:t>Describe at least 2 ways to modify instruction that would remove barriers and provide access for students with various disabilities in CTT on-center trades trades.</a:t>
            </a:r>
          </a:p>
        </p:txBody>
      </p:sp>
    </p:spTree>
    <p:extLst>
      <p:ext uri="{BB962C8B-B14F-4D97-AF65-F5344CB8AC3E}">
        <p14:creationId xmlns:p14="http://schemas.microsoft.com/office/powerpoint/2010/main" val="3107397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 y="2"/>
            <a:ext cx="7556686" cy="685799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latin typeface="Calibri" panose="020F0502020204030204"/>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3697" y="666542"/>
            <a:ext cx="3995152" cy="5205408"/>
          </a:xfrm>
          <a:prstGeom prst="rect">
            <a:avLst/>
          </a:prstGeom>
          <a:ln w="88900" cap="sq" cmpd="thickThin">
            <a:solidFill>
              <a:srgbClr val="000000"/>
            </a:solidFill>
            <a:prstDash val="solid"/>
            <a:miter lim="800000"/>
          </a:ln>
          <a:effectLst>
            <a:innerShdw blurRad="76200">
              <a:srgbClr val="000000"/>
            </a:innerShdw>
          </a:effectLst>
        </p:spPr>
      </p:pic>
      <p:sp>
        <p:nvSpPr>
          <p:cNvPr id="2" name="Title 1"/>
          <p:cNvSpPr>
            <a:spLocks noGrp="1"/>
          </p:cNvSpPr>
          <p:nvPr>
            <p:ph type="title"/>
          </p:nvPr>
        </p:nvSpPr>
        <p:spPr>
          <a:xfrm>
            <a:off x="838200" y="365125"/>
            <a:ext cx="6250663" cy="1828800"/>
          </a:xfrm>
        </p:spPr>
        <p:txBody>
          <a:bodyPr>
            <a:normAutofit/>
          </a:bodyPr>
          <a:lstStyle/>
          <a:p>
            <a:pPr>
              <a:lnSpc>
                <a:spcPct val="80000"/>
              </a:lnSpc>
            </a:pPr>
            <a:r>
              <a:rPr lang="en-US" dirty="0">
                <a:solidFill>
                  <a:schemeClr val="accent4">
                    <a:lumMod val="50000"/>
                  </a:schemeClr>
                </a:solidFill>
              </a:rPr>
              <a:t>Possible AT Accommodations for Jordan</a:t>
            </a:r>
          </a:p>
        </p:txBody>
      </p:sp>
      <p:sp>
        <p:nvSpPr>
          <p:cNvPr id="3" name="Content Placeholder 2"/>
          <p:cNvSpPr>
            <a:spLocks noGrp="1"/>
          </p:cNvSpPr>
          <p:nvPr>
            <p:ph idx="1"/>
          </p:nvPr>
        </p:nvSpPr>
        <p:spPr>
          <a:xfrm>
            <a:off x="838200" y="2317687"/>
            <a:ext cx="6248213" cy="3859276"/>
          </a:xfrm>
        </p:spPr>
        <p:txBody>
          <a:bodyPr>
            <a:normAutofit/>
          </a:bodyPr>
          <a:lstStyle/>
          <a:p>
            <a:r>
              <a:rPr lang="en-US" b="1" dirty="0"/>
              <a:t>Organizing and prioritizing</a:t>
            </a:r>
          </a:p>
          <a:p>
            <a:pPr lvl="1"/>
            <a:r>
              <a:rPr lang="en-US" dirty="0"/>
              <a:t>Mobile device for tracking tasks and scheduling</a:t>
            </a:r>
          </a:p>
          <a:p>
            <a:pPr lvl="1"/>
            <a:r>
              <a:rPr lang="en-US" dirty="0"/>
              <a:t>Talking electronic organizers</a:t>
            </a:r>
          </a:p>
          <a:p>
            <a:r>
              <a:rPr lang="en-US" b="1" dirty="0"/>
              <a:t>Using culinary tools and kitchen safety</a:t>
            </a:r>
          </a:p>
          <a:p>
            <a:pPr lvl="1"/>
            <a:r>
              <a:rPr lang="en-US" dirty="0"/>
              <a:t>Specific kitchen gadgets and tools designed for vision-impairments</a:t>
            </a:r>
          </a:p>
          <a:p>
            <a:pPr lvl="2"/>
            <a:r>
              <a:rPr lang="en-US" dirty="0"/>
              <a:t>American Foundation for the Blind (AFB)</a:t>
            </a:r>
          </a:p>
          <a:p>
            <a:pPr lvl="3"/>
            <a:r>
              <a:rPr lang="en-US" dirty="0">
                <a:hlinkClick r:id="rId4"/>
              </a:rPr>
              <a:t>http://www.afb.org/ProdBrowseTaskResults.aspx?TaskID=423&amp;SpecID=26</a:t>
            </a:r>
            <a:endParaRPr lang="en-US" dirty="0"/>
          </a:p>
          <a:p>
            <a:pPr marL="457200" lvl="1" indent="0">
              <a:buNone/>
            </a:pPr>
            <a:endParaRPr lang="en-US" dirty="0"/>
          </a:p>
        </p:txBody>
      </p:sp>
      <p:sp>
        <p:nvSpPr>
          <p:cNvPr id="4" name="Slide Number Placeholder 3"/>
          <p:cNvSpPr>
            <a:spLocks noGrp="1"/>
          </p:cNvSpPr>
          <p:nvPr>
            <p:ph type="sldNum" sz="quarter" idx="12"/>
          </p:nvPr>
        </p:nvSpPr>
        <p:spPr>
          <a:xfrm>
            <a:off x="8610600" y="6356350"/>
            <a:ext cx="2743200" cy="365125"/>
          </a:xfrm>
        </p:spPr>
        <p:txBody>
          <a:bodyPr>
            <a:normAutofit/>
          </a:bodyPr>
          <a:lstStyle/>
          <a:p>
            <a:fld id="{D917E72B-D0C5-4B08-A281-52B9ED2F4B91}" type="slidenum">
              <a:rPr lang="en-US" smtClean="0"/>
              <a:t>20</a:t>
            </a:fld>
            <a:endParaRPr lang="en-US"/>
          </a:p>
        </p:txBody>
      </p:sp>
    </p:spTree>
    <p:extLst>
      <p:ext uri="{BB962C8B-B14F-4D97-AF65-F5344CB8AC3E}">
        <p14:creationId xmlns:p14="http://schemas.microsoft.com/office/powerpoint/2010/main" val="24220303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ormAutofit/>
          </a:bodyPr>
          <a:lstStyle/>
          <a:p>
            <a:r>
              <a:rPr lang="en-US" dirty="0"/>
              <a:t>MasterChef, Christine Ha:  </a:t>
            </a:r>
            <a:r>
              <a:rPr lang="en-US" dirty="0">
                <a:solidFill>
                  <a:schemeClr val="accent4">
                    <a:lumMod val="50000"/>
                  </a:schemeClr>
                </a:solidFill>
              </a:rPr>
              <a:t>How the Blind Cook</a:t>
            </a: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74255" y="738175"/>
            <a:ext cx="6172200" cy="4220657"/>
          </a:xfrm>
          <a:ln w="57150"/>
        </p:spPr>
        <p:style>
          <a:lnRef idx="1">
            <a:schemeClr val="accent4"/>
          </a:lnRef>
          <a:fillRef idx="2">
            <a:schemeClr val="accent4"/>
          </a:fillRef>
          <a:effectRef idx="1">
            <a:schemeClr val="accent4"/>
          </a:effectRef>
          <a:fontRef idx="minor">
            <a:schemeClr val="dk1"/>
          </a:fontRef>
        </p:style>
      </p:pic>
      <p:sp>
        <p:nvSpPr>
          <p:cNvPr id="5" name="Slide Number Placeholder 4"/>
          <p:cNvSpPr>
            <a:spLocks noGrp="1"/>
          </p:cNvSpPr>
          <p:nvPr>
            <p:ph type="sldNum" sz="quarter" idx="12"/>
          </p:nvPr>
        </p:nvSpPr>
        <p:spPr>
          <a:xfrm>
            <a:off x="8610600" y="6356350"/>
            <a:ext cx="2743200" cy="365125"/>
          </a:xfrm>
        </p:spPr>
        <p:txBody>
          <a:bodyPr/>
          <a:lstStyle/>
          <a:p>
            <a:fld id="{D917E72B-D0C5-4B08-A281-52B9ED2F4B91}" type="slidenum">
              <a:rPr lang="en-US" smtClean="0"/>
              <a:t>21</a:t>
            </a:fld>
            <a:endParaRPr lang="en-US"/>
          </a:p>
        </p:txBody>
      </p:sp>
      <p:sp>
        <p:nvSpPr>
          <p:cNvPr id="9" name="Text Placeholder 8"/>
          <p:cNvSpPr>
            <a:spLocks noGrp="1"/>
          </p:cNvSpPr>
          <p:nvPr>
            <p:ph type="body" sz="half" idx="2"/>
          </p:nvPr>
        </p:nvSpPr>
        <p:spPr>
          <a:xfrm>
            <a:off x="5674255" y="5273680"/>
            <a:ext cx="6172199" cy="725488"/>
          </a:xfrm>
        </p:spPr>
        <p:txBody>
          <a:bodyPr>
            <a:normAutofit/>
          </a:bodyPr>
          <a:lstStyle/>
          <a:p>
            <a:r>
              <a:rPr lang="en-US" sz="2200" dirty="0">
                <a:solidFill>
                  <a:schemeClr val="accent4">
                    <a:lumMod val="50000"/>
                  </a:schemeClr>
                </a:solidFill>
              </a:rPr>
              <a:t>https://www.youtube.com/watch?v=65gqX2QhVRA</a:t>
            </a:r>
          </a:p>
          <a:p>
            <a:endParaRPr lang="en-US" sz="2200" dirty="0">
              <a:solidFill>
                <a:schemeClr val="accent4">
                  <a:lumMod val="50000"/>
                </a:schemeClr>
              </a:solidFill>
            </a:endParaRPr>
          </a:p>
          <a:p>
            <a:endParaRPr lang="en-US" dirty="0"/>
          </a:p>
        </p:txBody>
      </p:sp>
      <p:pic>
        <p:nvPicPr>
          <p:cNvPr id="1028" name="Picture 4" descr="Image result for blind contestant on masterche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531" y="2570168"/>
            <a:ext cx="5238750" cy="3429000"/>
          </a:xfrm>
          <a:prstGeom prst="rect">
            <a:avLst/>
          </a:prstGeom>
          <a:noFill/>
          <a:ln w="57150">
            <a:solidFill>
              <a:schemeClr val="accent4">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9828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D917E72B-D0C5-4B08-A281-52B9ED2F4B91}" type="slidenum">
              <a:rPr lang="en-US" smtClean="0"/>
              <a:pPr/>
              <a:t>22</a:t>
            </a:fld>
            <a:endParaRPr lang="en-US" dirty="0"/>
          </a:p>
        </p:txBody>
      </p:sp>
      <p:sp>
        <p:nvSpPr>
          <p:cNvPr id="4" name="Rectangle 3"/>
          <p:cNvSpPr/>
          <p:nvPr/>
        </p:nvSpPr>
        <p:spPr>
          <a:xfrm>
            <a:off x="908558" y="0"/>
            <a:ext cx="4702628" cy="68580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347945" y="1414714"/>
            <a:ext cx="3823854" cy="3477875"/>
          </a:xfrm>
          <a:prstGeom prst="rect">
            <a:avLst/>
          </a:prstGeom>
          <a:noFill/>
        </p:spPr>
        <p:txBody>
          <a:bodyPr wrap="square" rtlCol="0">
            <a:spAutoFit/>
          </a:bodyPr>
          <a:lstStyle/>
          <a:p>
            <a:pPr algn="ctr"/>
            <a:r>
              <a:rPr lang="en-US" sz="4400" dirty="0">
                <a:solidFill>
                  <a:schemeClr val="bg1"/>
                </a:solidFill>
              </a:rPr>
              <a:t>Assistive Technology in Career Technical Training</a:t>
            </a:r>
          </a:p>
        </p:txBody>
      </p:sp>
      <p:sp>
        <p:nvSpPr>
          <p:cNvPr id="6" name="TextBox 5"/>
          <p:cNvSpPr txBox="1"/>
          <p:nvPr/>
        </p:nvSpPr>
        <p:spPr>
          <a:xfrm>
            <a:off x="1472202" y="4450189"/>
            <a:ext cx="3823854" cy="523220"/>
          </a:xfrm>
          <a:prstGeom prst="rect">
            <a:avLst/>
          </a:prstGeom>
          <a:noFill/>
        </p:spPr>
        <p:txBody>
          <a:bodyPr wrap="square" rtlCol="0">
            <a:spAutoFit/>
          </a:bodyPr>
          <a:lstStyle/>
          <a:p>
            <a:pPr algn="ctr"/>
            <a:endParaRPr lang="en-US" sz="2800" dirty="0">
              <a:solidFill>
                <a:schemeClr val="bg1"/>
              </a:solidFill>
            </a:endParaRPr>
          </a:p>
        </p:txBody>
      </p:sp>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282267" y="1869898"/>
            <a:ext cx="1721358" cy="2175629"/>
          </a:xfrm>
          <a:prstGeom prst="rect">
            <a:avLst/>
          </a:prstGeom>
          <a:ln w="57150">
            <a:solidFill>
              <a:schemeClr val="accent4">
                <a:lumMod val="75000"/>
              </a:schemeClr>
            </a:solidFill>
          </a:ln>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55421" y="3277959"/>
            <a:ext cx="2260600" cy="1695450"/>
          </a:xfrm>
          <a:prstGeom prst="rect">
            <a:avLst/>
          </a:prstGeom>
          <a:ln w="57150">
            <a:solidFill>
              <a:schemeClr val="accent4">
                <a:lumMod val="75000"/>
              </a:schemeClr>
            </a:solidFill>
          </a:ln>
        </p:spPr>
      </p:pic>
      <p:sp>
        <p:nvSpPr>
          <p:cNvPr id="24" name="TextBox 23"/>
          <p:cNvSpPr txBox="1"/>
          <p:nvPr/>
        </p:nvSpPr>
        <p:spPr>
          <a:xfrm>
            <a:off x="8837934" y="1869898"/>
            <a:ext cx="2695575" cy="769441"/>
          </a:xfrm>
          <a:prstGeom prst="rect">
            <a:avLst/>
          </a:prstGeom>
          <a:noFill/>
        </p:spPr>
        <p:txBody>
          <a:bodyPr wrap="square" rtlCol="0">
            <a:spAutoFit/>
          </a:bodyPr>
          <a:lstStyle/>
          <a:p>
            <a:r>
              <a:rPr lang="en-US" sz="4400" dirty="0">
                <a:solidFill>
                  <a:schemeClr val="bg1"/>
                </a:solidFill>
              </a:rPr>
              <a:t>Case Study</a:t>
            </a:r>
          </a:p>
        </p:txBody>
      </p:sp>
    </p:spTree>
    <p:extLst>
      <p:ext uri="{BB962C8B-B14F-4D97-AF65-F5344CB8AC3E}">
        <p14:creationId xmlns:p14="http://schemas.microsoft.com/office/powerpoint/2010/main" val="14848944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lumMod val="50000"/>
                  </a:schemeClr>
                </a:solidFill>
              </a:rPr>
              <a:t>Practice:  Case Study</a:t>
            </a:r>
            <a:r>
              <a:rPr lang="en-US" dirty="0"/>
              <a:t>	</a:t>
            </a:r>
          </a:p>
        </p:txBody>
      </p:sp>
      <p:sp>
        <p:nvSpPr>
          <p:cNvPr id="3" name="Content Placeholder 2"/>
          <p:cNvSpPr>
            <a:spLocks noGrp="1"/>
          </p:cNvSpPr>
          <p:nvPr>
            <p:ph idx="1"/>
          </p:nvPr>
        </p:nvSpPr>
        <p:spPr>
          <a:xfrm>
            <a:off x="838200" y="2150532"/>
            <a:ext cx="9846733" cy="4402667"/>
          </a:xfrm>
        </p:spPr>
        <p:txBody>
          <a:bodyPr>
            <a:normAutofit fontScale="92500" lnSpcReduction="20000"/>
          </a:bodyPr>
          <a:lstStyle/>
          <a:p>
            <a:r>
              <a:rPr lang="en-US" dirty="0">
                <a:solidFill>
                  <a:schemeClr val="accent4">
                    <a:lumMod val="50000"/>
                  </a:schemeClr>
                </a:solidFill>
              </a:rPr>
              <a:t>Ethan is a CNA student who has a learning disability impacting his ability to:</a:t>
            </a:r>
          </a:p>
          <a:p>
            <a:pPr lvl="1"/>
            <a:r>
              <a:rPr lang="en-US" dirty="0"/>
              <a:t>Remember new information</a:t>
            </a:r>
          </a:p>
          <a:p>
            <a:pPr lvl="1"/>
            <a:r>
              <a:rPr lang="en-US" dirty="0"/>
              <a:t>Read print/text beyond 5</a:t>
            </a:r>
            <a:r>
              <a:rPr lang="en-US" baseline="30000" dirty="0"/>
              <a:t>th</a:t>
            </a:r>
            <a:r>
              <a:rPr lang="en-US" dirty="0"/>
              <a:t> grade level</a:t>
            </a:r>
          </a:p>
          <a:p>
            <a:pPr lvl="1"/>
            <a:r>
              <a:rPr lang="en-US" dirty="0"/>
              <a:t>Organize and prioritize</a:t>
            </a:r>
          </a:p>
          <a:p>
            <a:pPr lvl="1"/>
            <a:r>
              <a:rPr lang="en-US" dirty="0"/>
              <a:t>Use medical equipment properly</a:t>
            </a:r>
          </a:p>
          <a:p>
            <a:pPr lvl="1"/>
            <a:endParaRPr lang="en-US" dirty="0"/>
          </a:p>
          <a:p>
            <a:r>
              <a:rPr lang="en-US" dirty="0">
                <a:solidFill>
                  <a:schemeClr val="accent4">
                    <a:lumMod val="50000"/>
                  </a:schemeClr>
                </a:solidFill>
              </a:rPr>
              <a:t>What tasks, skills, job functions, activities might be difficult for Ethan?</a:t>
            </a:r>
          </a:p>
          <a:p>
            <a:pPr lvl="1"/>
            <a:r>
              <a:rPr lang="en-US" dirty="0"/>
              <a:t>Remembering/memorizing medical terms, procedures…</a:t>
            </a:r>
          </a:p>
          <a:p>
            <a:pPr lvl="1"/>
            <a:r>
              <a:rPr lang="en-US" dirty="0"/>
              <a:t>Reading the study texts,  treatment instructions, prescriptions …</a:t>
            </a:r>
          </a:p>
          <a:p>
            <a:pPr lvl="1"/>
            <a:r>
              <a:rPr lang="en-US" dirty="0"/>
              <a:t>Completing a task or assignment from start to finish</a:t>
            </a:r>
          </a:p>
          <a:p>
            <a:pPr lvl="1"/>
            <a:r>
              <a:rPr lang="en-US" dirty="0"/>
              <a:t>Carrying out the functions of nursing</a:t>
            </a:r>
          </a:p>
          <a:p>
            <a:pPr lvl="1"/>
            <a:r>
              <a:rPr lang="en-US" dirty="0"/>
              <a:t>Practicing safety in the medical field</a:t>
            </a:r>
          </a:p>
          <a:p>
            <a:endParaRPr lang="en-US" dirty="0"/>
          </a:p>
          <a:p>
            <a:pPr lvl="1"/>
            <a:endParaRPr lang="en-US" dirty="0"/>
          </a:p>
        </p:txBody>
      </p:sp>
      <p:sp>
        <p:nvSpPr>
          <p:cNvPr id="4" name="Slide Number Placeholder 3"/>
          <p:cNvSpPr>
            <a:spLocks noGrp="1"/>
          </p:cNvSpPr>
          <p:nvPr>
            <p:ph type="sldNum" sz="quarter" idx="12"/>
          </p:nvPr>
        </p:nvSpPr>
        <p:spPr/>
        <p:txBody>
          <a:bodyPr/>
          <a:lstStyle/>
          <a:p>
            <a:fld id="{D917E72B-D0C5-4B08-A281-52B9ED2F4B91}" type="slidenum">
              <a:rPr lang="en-US" smtClean="0"/>
              <a:t>23</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9031" y="365125"/>
            <a:ext cx="1233889" cy="1778000"/>
          </a:xfrm>
          <a:prstGeom prst="rect">
            <a:avLst/>
          </a:prstGeom>
          <a:ln w="57150">
            <a:solidFill>
              <a:schemeClr val="accent6">
                <a:lumMod val="60000"/>
                <a:lumOff val="40000"/>
              </a:schemeClr>
            </a:solidFill>
          </a:ln>
          <a:effectLst>
            <a:outerShdw blurRad="190500" algn="tl" rotWithShape="0">
              <a:srgbClr val="000000">
                <a:alpha val="70000"/>
              </a:srgbClr>
            </a:outerShdw>
          </a:effectLst>
        </p:spPr>
      </p:pic>
    </p:spTree>
    <p:extLst>
      <p:ext uri="{BB962C8B-B14F-4D97-AF65-F5344CB8AC3E}">
        <p14:creationId xmlns:p14="http://schemas.microsoft.com/office/powerpoint/2010/main" val="3040284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lumMod val="50000"/>
                  </a:schemeClr>
                </a:solidFill>
              </a:rPr>
              <a:t>Possible AT Accommodations for Ethan</a:t>
            </a:r>
          </a:p>
        </p:txBody>
      </p:sp>
      <p:sp>
        <p:nvSpPr>
          <p:cNvPr id="3" name="Content Placeholder 2"/>
          <p:cNvSpPr>
            <a:spLocks noGrp="1"/>
          </p:cNvSpPr>
          <p:nvPr>
            <p:ph idx="1"/>
          </p:nvPr>
        </p:nvSpPr>
        <p:spPr>
          <a:xfrm>
            <a:off x="838200" y="1507066"/>
            <a:ext cx="10515600" cy="4849283"/>
          </a:xfrm>
        </p:spPr>
        <p:txBody>
          <a:bodyPr>
            <a:normAutofit/>
          </a:bodyPr>
          <a:lstStyle/>
          <a:p>
            <a:r>
              <a:rPr lang="en-US" b="1" dirty="0"/>
              <a:t>Remembering new information</a:t>
            </a:r>
          </a:p>
          <a:p>
            <a:pPr lvl="1"/>
            <a:r>
              <a:rPr lang="en-US" dirty="0"/>
              <a:t>Recorded texts, lectures, notes</a:t>
            </a:r>
          </a:p>
          <a:p>
            <a:pPr lvl="1"/>
            <a:r>
              <a:rPr lang="en-US" dirty="0"/>
              <a:t>Graphic organizers (electronic or hard copy)</a:t>
            </a:r>
          </a:p>
          <a:p>
            <a:pPr lvl="1"/>
            <a:r>
              <a:rPr lang="en-US" dirty="0"/>
              <a:t>Electronic audio notebooks</a:t>
            </a:r>
          </a:p>
          <a:p>
            <a:pPr lvl="1"/>
            <a:r>
              <a:rPr lang="en-US" dirty="0"/>
              <a:t>Visualization, pictures with concepts</a:t>
            </a:r>
          </a:p>
          <a:p>
            <a:pPr marL="457200" lvl="1" indent="0">
              <a:buNone/>
            </a:pPr>
            <a:endParaRPr lang="en-US" dirty="0"/>
          </a:p>
          <a:p>
            <a:r>
              <a:rPr lang="en-US" b="1" dirty="0"/>
              <a:t>Reading and understanding text</a:t>
            </a:r>
          </a:p>
          <a:p>
            <a:pPr lvl="1"/>
            <a:r>
              <a:rPr lang="en-US" dirty="0"/>
              <a:t>Talking medical equipment (pictures)</a:t>
            </a:r>
          </a:p>
          <a:p>
            <a:pPr lvl="1"/>
            <a:r>
              <a:rPr lang="en-US" dirty="0"/>
              <a:t>Text-to-Speech software</a:t>
            </a:r>
          </a:p>
          <a:p>
            <a:pPr lvl="2"/>
            <a:r>
              <a:rPr lang="en-US" dirty="0" err="1"/>
              <a:t>Bookshare</a:t>
            </a:r>
            <a:endParaRPr lang="en-US" dirty="0"/>
          </a:p>
          <a:p>
            <a:pPr lvl="1"/>
            <a:r>
              <a:rPr lang="en-US" dirty="0"/>
              <a:t>Accessible mobile apps</a:t>
            </a:r>
          </a:p>
          <a:p>
            <a:pPr lvl="2"/>
            <a:endParaRPr lang="en-US" dirty="0"/>
          </a:p>
          <a:p>
            <a:pPr marL="1371600" lvl="3" indent="0">
              <a:buNone/>
            </a:pPr>
            <a:endParaRPr lang="en-US" dirty="0"/>
          </a:p>
          <a:p>
            <a:pPr lvl="2"/>
            <a:endParaRPr lang="en-US" dirty="0"/>
          </a:p>
        </p:txBody>
      </p:sp>
      <p:sp>
        <p:nvSpPr>
          <p:cNvPr id="4" name="Slide Number Placeholder 3"/>
          <p:cNvSpPr>
            <a:spLocks noGrp="1"/>
          </p:cNvSpPr>
          <p:nvPr>
            <p:ph type="sldNum" sz="quarter" idx="12"/>
          </p:nvPr>
        </p:nvSpPr>
        <p:spPr/>
        <p:txBody>
          <a:bodyPr/>
          <a:lstStyle/>
          <a:p>
            <a:fld id="{D917E72B-D0C5-4B08-A281-52B9ED2F4B91}" type="slidenum">
              <a:rPr lang="en-US" smtClean="0"/>
              <a:t>24</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4092" y="4357789"/>
            <a:ext cx="2303828" cy="1725647"/>
          </a:xfrm>
          <a:prstGeom prst="rect">
            <a:avLst/>
          </a:prstGeom>
          <a:ln w="228600" cap="sq" cmpd="thickThin">
            <a:solidFill>
              <a:schemeClr val="accent6">
                <a:lumMod val="60000"/>
                <a:lumOff val="40000"/>
              </a:schemeClr>
            </a:solidFill>
            <a:prstDash val="solid"/>
            <a:miter lim="800000"/>
          </a:ln>
          <a:effectLst>
            <a:innerShdw blurRad="76200">
              <a:srgbClr val="000000"/>
            </a:innerShdw>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9220" y="1690688"/>
            <a:ext cx="2057400" cy="2057400"/>
          </a:xfrm>
          <a:prstGeom prst="rect">
            <a:avLst/>
          </a:prstGeom>
          <a:ln w="228600" cap="sq" cmpd="thickThin">
            <a:solidFill>
              <a:schemeClr val="accent6">
                <a:lumMod val="60000"/>
                <a:lumOff val="40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4505396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917E72B-D0C5-4B08-A281-52B9ED2F4B91}" type="slidenum">
              <a:rPr lang="en-US" smtClean="0"/>
              <a:t>25</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8985" y="3092873"/>
            <a:ext cx="4116487" cy="1995872"/>
          </a:xfrm>
          <a:prstGeom prst="rect">
            <a:avLst/>
          </a:prstGeom>
        </p:spPr>
      </p:pic>
      <p:pic>
        <p:nvPicPr>
          <p:cNvPr id="2052" name="Picture 4" descr="Image result for apps for learning medical terminolog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860" y="2305050"/>
            <a:ext cx="1575647" cy="15756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4" name="Picture 6" descr="Image result for apps for learning medical terminolog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429" y="4413250"/>
            <a:ext cx="1603565" cy="16035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62" name="Picture 14" descr="Related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429" y="381000"/>
            <a:ext cx="1575647" cy="15756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902743" y="508000"/>
            <a:ext cx="4302729" cy="2123658"/>
          </a:xfrm>
          <a:prstGeom prst="rect">
            <a:avLst/>
          </a:prstGeom>
          <a:noFill/>
        </p:spPr>
        <p:txBody>
          <a:bodyPr wrap="square" rtlCol="0">
            <a:spAutoFit/>
          </a:bodyPr>
          <a:lstStyle/>
          <a:p>
            <a:pPr algn="ctr"/>
            <a:r>
              <a:rPr lang="en-US" sz="4400" dirty="0">
                <a:solidFill>
                  <a:schemeClr val="accent4">
                    <a:lumMod val="50000"/>
                  </a:schemeClr>
                </a:solidFill>
              </a:rPr>
              <a:t>AT Examples:  </a:t>
            </a:r>
          </a:p>
          <a:p>
            <a:pPr algn="ctr"/>
            <a:r>
              <a:rPr lang="en-US" sz="4400" dirty="0"/>
              <a:t>Mobile Apps to support Ethan</a:t>
            </a:r>
          </a:p>
        </p:txBody>
      </p:sp>
      <p:pic>
        <p:nvPicPr>
          <p:cNvPr id="4" name="Picture 3"/>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7596590" y="508000"/>
            <a:ext cx="3757210" cy="5358447"/>
          </a:xfrm>
          <a:prstGeom prst="rect">
            <a:avLst/>
          </a:prstGeom>
        </p:spPr>
      </p:pic>
    </p:spTree>
    <p:extLst>
      <p:ext uri="{BB962C8B-B14F-4D97-AF65-F5344CB8AC3E}">
        <p14:creationId xmlns:p14="http://schemas.microsoft.com/office/powerpoint/2010/main" val="42673974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2" name="Title 1"/>
          <p:cNvSpPr>
            <a:spLocks noGrp="1"/>
          </p:cNvSpPr>
          <p:nvPr>
            <p:ph type="title"/>
          </p:nvPr>
        </p:nvSpPr>
        <p:spPr>
          <a:xfrm>
            <a:off x="4965430" y="0"/>
            <a:ext cx="6586491" cy="2305869"/>
          </a:xfrm>
        </p:spPr>
        <p:txBody>
          <a:bodyPr vert="horz" lIns="91440" tIns="45720" rIns="91440" bIns="45720" rtlCol="0" anchor="ctr">
            <a:normAutofit fontScale="90000"/>
          </a:bodyPr>
          <a:lstStyle/>
          <a:p>
            <a:br>
              <a:rPr lang="en-US" sz="4400" dirty="0"/>
            </a:br>
            <a:r>
              <a:rPr lang="en-US" sz="4400" dirty="0"/>
              <a:t>AT Example: </a:t>
            </a:r>
            <a:r>
              <a:rPr lang="en-US" sz="4400" dirty="0">
                <a:solidFill>
                  <a:schemeClr val="accent4">
                    <a:lumMod val="50000"/>
                  </a:schemeClr>
                </a:solidFill>
              </a:rPr>
              <a:t>Health Converters and Calculators</a:t>
            </a:r>
            <a:br>
              <a:rPr lang="en-US" sz="4400" dirty="0">
                <a:solidFill>
                  <a:schemeClr val="accent4">
                    <a:lumMod val="50000"/>
                  </a:schemeClr>
                </a:solidFill>
              </a:rPr>
            </a:br>
            <a:r>
              <a:rPr lang="en-US" sz="2700" dirty="0"/>
              <a:t>This is a list of health based calculators, conversion charts and converter programs.</a:t>
            </a:r>
            <a:br>
              <a:rPr lang="en-US" sz="4400" dirty="0"/>
            </a:br>
            <a:endParaRPr lang="en-US" sz="4400" dirty="0">
              <a:solidFill>
                <a:schemeClr val="accent4">
                  <a:lumMod val="50000"/>
                </a:schemeClr>
              </a:solidFill>
            </a:endParaRPr>
          </a:p>
        </p:txBody>
      </p:sp>
      <p:sp>
        <p:nvSpPr>
          <p:cNvPr id="5" name="Slide Number Placeholder 4"/>
          <p:cNvSpPr>
            <a:spLocks noGrp="1"/>
          </p:cNvSpPr>
          <p:nvPr>
            <p:ph type="sldNum" sz="quarter" idx="12"/>
          </p:nvPr>
        </p:nvSpPr>
        <p:spPr>
          <a:xfrm>
            <a:off x="10167042" y="6356350"/>
            <a:ext cx="1186758" cy="365125"/>
          </a:xfrm>
        </p:spPr>
        <p:txBody>
          <a:bodyPr vert="horz" lIns="91440" tIns="45720" rIns="91440" bIns="45720" rtlCol="0" anchor="ctr">
            <a:normAutofit/>
          </a:bodyPr>
          <a:lstStyle/>
          <a:p>
            <a:pPr>
              <a:defRPr/>
            </a:pPr>
            <a:fld id="{D917E72B-D0C5-4B08-A281-52B9ED2F4B91}" type="slidenum">
              <a:rPr lang="en-US" smtClean="0">
                <a:solidFill>
                  <a:prstClr val="black">
                    <a:tint val="75000"/>
                  </a:prstClr>
                </a:solidFill>
                <a:latin typeface="Calibri" panose="020F0502020204030204"/>
              </a:rPr>
              <a:pPr>
                <a:defRPr/>
              </a:pPr>
              <a:t>26</a:t>
            </a:fld>
            <a:endParaRPr lang="en-US">
              <a:solidFill>
                <a:prstClr val="black">
                  <a:tint val="75000"/>
                </a:prstClr>
              </a:solidFill>
              <a:latin typeface="Calibri" panose="020F0502020204030204"/>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0196" y="2229503"/>
            <a:ext cx="2949196" cy="3848433"/>
          </a:xfrm>
          <a:prstGeom prst="rect">
            <a:avLst/>
          </a:prstGeom>
          <a:ln w="57150">
            <a:solidFill>
              <a:schemeClr val="accent4">
                <a:lumMod val="75000"/>
              </a:schemeClr>
            </a:solidFill>
          </a:ln>
        </p:spPr>
      </p:pic>
      <p:sp>
        <p:nvSpPr>
          <p:cNvPr id="10" name="TextBox 9"/>
          <p:cNvSpPr txBox="1"/>
          <p:nvPr/>
        </p:nvSpPr>
        <p:spPr>
          <a:xfrm>
            <a:off x="8625990" y="3169602"/>
            <a:ext cx="2727810" cy="1569660"/>
          </a:xfrm>
          <a:prstGeom prst="rect">
            <a:avLst/>
          </a:prstGeom>
          <a:noFill/>
        </p:spPr>
        <p:txBody>
          <a:bodyPr wrap="square" rtlCol="0">
            <a:spAutoFit/>
          </a:bodyPr>
          <a:lstStyle/>
          <a:p>
            <a:pPr algn="ctr"/>
            <a:r>
              <a:rPr lang="en-US" sz="2400" dirty="0">
                <a:solidFill>
                  <a:schemeClr val="accent4">
                    <a:lumMod val="50000"/>
                  </a:schemeClr>
                </a:solidFill>
              </a:rPr>
              <a:t>To the left is a snapshot of the online “Dosage Weight Converter”</a:t>
            </a:r>
          </a:p>
        </p:txBody>
      </p:sp>
      <p:sp>
        <p:nvSpPr>
          <p:cNvPr id="11" name="TextBox 10"/>
          <p:cNvSpPr txBox="1"/>
          <p:nvPr/>
        </p:nvSpPr>
        <p:spPr>
          <a:xfrm>
            <a:off x="5450141" y="6283302"/>
            <a:ext cx="5617068" cy="400110"/>
          </a:xfrm>
          <a:prstGeom prst="rect">
            <a:avLst/>
          </a:prstGeom>
          <a:noFill/>
        </p:spPr>
        <p:txBody>
          <a:bodyPr wrap="square" rtlCol="0">
            <a:spAutoFit/>
          </a:bodyPr>
          <a:lstStyle/>
          <a:p>
            <a:r>
              <a:rPr lang="en-US" sz="2000" dirty="0">
                <a:solidFill>
                  <a:schemeClr val="accent4">
                    <a:lumMod val="50000"/>
                  </a:schemeClr>
                </a:solidFill>
              </a:rPr>
              <a:t>http://www.csgnetwork.com/healthconverters.html</a:t>
            </a:r>
          </a:p>
        </p:txBody>
      </p:sp>
      <p:pic>
        <p:nvPicPr>
          <p:cNvPr id="6" name="Picture 5"/>
          <p:cNvPicPr>
            <a:picLocks noChangeAspect="1"/>
          </p:cNvPicPr>
          <p:nvPr/>
        </p:nvPicPr>
        <p:blipFill>
          <a:blip r:embed="rId4"/>
          <a:stretch>
            <a:fillRect/>
          </a:stretch>
        </p:blipFill>
        <p:spPr>
          <a:xfrm>
            <a:off x="0" y="0"/>
            <a:ext cx="4347882" cy="6858000"/>
          </a:xfrm>
          <a:prstGeom prst="rect">
            <a:avLst/>
          </a:prstGeom>
        </p:spPr>
      </p:pic>
    </p:spTree>
    <p:extLst>
      <p:ext uri="{BB962C8B-B14F-4D97-AF65-F5344CB8AC3E}">
        <p14:creationId xmlns:p14="http://schemas.microsoft.com/office/powerpoint/2010/main" val="8907422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365125"/>
            <a:ext cx="5434584" cy="1325563"/>
          </a:xfrm>
        </p:spPr>
        <p:txBody>
          <a:bodyPr>
            <a:normAutofit fontScale="90000"/>
          </a:bodyPr>
          <a:lstStyle/>
          <a:p>
            <a:r>
              <a:rPr lang="en-US" sz="2700" b="1" dirty="0"/>
              <a:t>Automotive Converters and Calculators</a:t>
            </a:r>
            <a:br>
              <a:rPr lang="en-US" sz="2700" b="1" dirty="0"/>
            </a:br>
            <a:r>
              <a:rPr lang="en-US" sz="2700" dirty="0"/>
              <a:t>Below is a list of automotive based calculators, conversion charts and converter programs available </a:t>
            </a:r>
            <a:r>
              <a:rPr lang="en-US" sz="3100" dirty="0"/>
              <a:t>for use. </a:t>
            </a:r>
            <a:endParaRPr lang="en-US" dirty="0"/>
          </a:p>
        </p:txBody>
      </p:sp>
      <p:sp>
        <p:nvSpPr>
          <p:cNvPr id="2" name="Slide Number Placeholder 1"/>
          <p:cNvSpPr>
            <a:spLocks noGrp="1"/>
          </p:cNvSpPr>
          <p:nvPr>
            <p:ph type="sldNum" sz="quarter" idx="12"/>
          </p:nvPr>
        </p:nvSpPr>
        <p:spPr/>
        <p:txBody>
          <a:bodyPr/>
          <a:lstStyle/>
          <a:p>
            <a:fld id="{D917E72B-D0C5-4B08-A281-52B9ED2F4B91}" type="slidenum">
              <a:rPr lang="en-US" smtClean="0"/>
              <a:t>27</a:t>
            </a:fld>
            <a:endParaRPr lang="en-US"/>
          </a:p>
        </p:txBody>
      </p:sp>
      <p:sp>
        <p:nvSpPr>
          <p:cNvPr id="3" name="TextBox 2"/>
          <p:cNvSpPr txBox="1"/>
          <p:nvPr/>
        </p:nvSpPr>
        <p:spPr>
          <a:xfrm>
            <a:off x="1485328" y="5764548"/>
            <a:ext cx="8811298" cy="930447"/>
          </a:xfrm>
          <a:prstGeom prst="rect">
            <a:avLst/>
          </a:prstGeom>
          <a:noFill/>
        </p:spPr>
        <p:txBody>
          <a:bodyPr vert="horz" lIns="91440" tIns="45720" rIns="91440" bIns="45720" rtlCol="0" anchor="ctr">
            <a:normAutofit/>
          </a:bodyPr>
          <a:lstStyle/>
          <a:p>
            <a:pPr algn="ctr">
              <a:lnSpc>
                <a:spcPct val="70000"/>
              </a:lnSpc>
              <a:spcBef>
                <a:spcPct val="0"/>
              </a:spcBef>
            </a:pPr>
            <a:r>
              <a:rPr lang="en-US" sz="2400" b="1" dirty="0">
                <a:solidFill>
                  <a:schemeClr val="accent4">
                    <a:lumMod val="50000"/>
                  </a:schemeClr>
                </a:solidFill>
                <a:latin typeface="+mj-lt"/>
                <a:ea typeface="+mj-ea"/>
                <a:cs typeface="+mj-cs"/>
              </a:rPr>
              <a:t>http://www.csgnetwork.com/automotiveconverters.html</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2784" y="621157"/>
            <a:ext cx="4922675" cy="5165892"/>
          </a:xfrm>
          <a:prstGeom prst="rect">
            <a:avLst/>
          </a:prstGeom>
        </p:spPr>
      </p:pic>
      <p:pic>
        <p:nvPicPr>
          <p:cNvPr id="7" name="Picture 6"/>
          <p:cNvPicPr>
            <a:picLocks noChangeAspect="1"/>
          </p:cNvPicPr>
          <p:nvPr/>
        </p:nvPicPr>
        <p:blipFill rotWithShape="1">
          <a:blip r:embed="rId4"/>
          <a:srcRect t="1428" r="30507" b="29693"/>
          <a:stretch/>
        </p:blipFill>
        <p:spPr>
          <a:xfrm>
            <a:off x="1844040" y="1812487"/>
            <a:ext cx="3313176" cy="3974562"/>
          </a:xfrm>
          <a:prstGeom prst="rect">
            <a:avLst/>
          </a:prstGeom>
        </p:spPr>
      </p:pic>
    </p:spTree>
    <p:extLst>
      <p:ext uri="{BB962C8B-B14F-4D97-AF65-F5344CB8AC3E}">
        <p14:creationId xmlns:p14="http://schemas.microsoft.com/office/powerpoint/2010/main" val="34920136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5635" y="4016759"/>
            <a:ext cx="2459736" cy="1842427"/>
          </a:xfrm>
          <a:prstGeom prst="rect">
            <a:avLst/>
          </a:prstGeom>
          <a:ln w="38100">
            <a:solidFill>
              <a:schemeClr val="accent6">
                <a:lumMod val="20000"/>
                <a:lumOff val="80000"/>
              </a:schemeClr>
            </a:solid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2534" y="3496929"/>
            <a:ext cx="1571974" cy="2362257"/>
          </a:xfrm>
          <a:prstGeom prst="rect">
            <a:avLst/>
          </a:prstGeom>
          <a:ln w="38100">
            <a:solidFill>
              <a:schemeClr val="accent6">
                <a:lumMod val="20000"/>
                <a:lumOff val="80000"/>
              </a:schemeClr>
            </a:solidFill>
          </a:ln>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05635" y="991455"/>
            <a:ext cx="2459736" cy="1842428"/>
          </a:xfrm>
          <a:prstGeom prst="rect">
            <a:avLst/>
          </a:prstGeom>
          <a:ln w="38100">
            <a:solidFill>
              <a:schemeClr val="accent6">
                <a:lumMod val="20000"/>
                <a:lumOff val="80000"/>
              </a:schemeClr>
            </a:solidFill>
          </a:ln>
        </p:spPr>
      </p:pic>
      <p:pic>
        <p:nvPicPr>
          <p:cNvPr id="4" name="Picture 3"/>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6681777" y="991455"/>
            <a:ext cx="1883664" cy="1931963"/>
          </a:xfrm>
          <a:prstGeom prst="rect">
            <a:avLst/>
          </a:prstGeom>
          <a:ln w="38100">
            <a:solidFill>
              <a:schemeClr val="accent6">
                <a:lumMod val="20000"/>
                <a:lumOff val="80000"/>
              </a:schemeClr>
            </a:solidFill>
          </a:ln>
        </p:spPr>
      </p:pic>
      <p:sp useBgFill="1">
        <p:nvSpPr>
          <p:cNvPr id="2" name="Title 1"/>
          <p:cNvSpPr>
            <a:spLocks noGrp="1"/>
          </p:cNvSpPr>
          <p:nvPr>
            <p:ph type="title"/>
          </p:nvPr>
        </p:nvSpPr>
        <p:spPr>
          <a:xfrm>
            <a:off x="838200" y="135467"/>
            <a:ext cx="4981734" cy="1728502"/>
          </a:xfrm>
        </p:spPr>
        <p:txBody>
          <a:bodyPr anchor="b">
            <a:noAutofit/>
          </a:bodyPr>
          <a:lstStyle/>
          <a:p>
            <a:pPr>
              <a:lnSpc>
                <a:spcPct val="80000"/>
              </a:lnSpc>
            </a:pPr>
            <a:r>
              <a:rPr lang="en-US" sz="4000" dirty="0">
                <a:solidFill>
                  <a:schemeClr val="bg1"/>
                </a:solidFill>
              </a:rPr>
              <a:t>Other Examples of Assistive Technology in CTT</a:t>
            </a:r>
          </a:p>
        </p:txBody>
      </p:sp>
      <p:sp>
        <p:nvSpPr>
          <p:cNvPr id="3" name="Content Placeholder 2"/>
          <p:cNvSpPr>
            <a:spLocks noGrp="1"/>
          </p:cNvSpPr>
          <p:nvPr>
            <p:ph idx="1"/>
          </p:nvPr>
        </p:nvSpPr>
        <p:spPr>
          <a:xfrm>
            <a:off x="838200" y="2269067"/>
            <a:ext cx="4981734" cy="4087282"/>
          </a:xfrm>
        </p:spPr>
        <p:txBody>
          <a:bodyPr>
            <a:normAutofit/>
          </a:bodyPr>
          <a:lstStyle/>
          <a:p>
            <a:r>
              <a:rPr lang="en-US" sz="2600" dirty="0">
                <a:solidFill>
                  <a:schemeClr val="bg1"/>
                </a:solidFill>
              </a:rPr>
              <a:t>Adjustable work stations</a:t>
            </a:r>
          </a:p>
          <a:p>
            <a:r>
              <a:rPr lang="en-US" sz="2600" dirty="0">
                <a:solidFill>
                  <a:schemeClr val="bg1"/>
                </a:solidFill>
              </a:rPr>
              <a:t>Custom websites and phone/tablet apps</a:t>
            </a:r>
          </a:p>
          <a:p>
            <a:pPr lvl="1"/>
            <a:r>
              <a:rPr lang="en-US" sz="2600" dirty="0">
                <a:solidFill>
                  <a:schemeClr val="bg1"/>
                </a:solidFill>
              </a:rPr>
              <a:t> e.g.,  </a:t>
            </a:r>
            <a:r>
              <a:rPr lang="en-US" sz="2600" dirty="0" err="1">
                <a:solidFill>
                  <a:schemeClr val="bg1"/>
                </a:solidFill>
              </a:rPr>
              <a:t>BlueTube</a:t>
            </a:r>
            <a:r>
              <a:rPr lang="en-US" sz="2600" dirty="0">
                <a:solidFill>
                  <a:schemeClr val="bg1"/>
                </a:solidFill>
              </a:rPr>
              <a:t> </a:t>
            </a:r>
          </a:p>
          <a:p>
            <a:pPr lvl="1"/>
            <a:endParaRPr lang="en-US" sz="2600" dirty="0">
              <a:solidFill>
                <a:schemeClr val="bg1"/>
              </a:solidFill>
            </a:endParaRPr>
          </a:p>
          <a:p>
            <a:r>
              <a:rPr lang="en-US" sz="2600" dirty="0">
                <a:solidFill>
                  <a:schemeClr val="bg1"/>
                </a:solidFill>
              </a:rPr>
              <a:t>Assessable equipment</a:t>
            </a:r>
          </a:p>
          <a:p>
            <a:pPr lvl="1"/>
            <a:r>
              <a:rPr lang="en-US" sz="2600" dirty="0">
                <a:solidFill>
                  <a:schemeClr val="bg1"/>
                </a:solidFill>
              </a:rPr>
              <a:t>Talking tools (calculators, measuring tools,  watches, calendars…)</a:t>
            </a:r>
          </a:p>
          <a:p>
            <a:endParaRPr lang="en-US" dirty="0">
              <a:solidFill>
                <a:schemeClr val="bg1"/>
              </a:solidFill>
            </a:endParaRPr>
          </a:p>
          <a:p>
            <a:endParaRPr lang="en-US" sz="2000" dirty="0"/>
          </a:p>
        </p:txBody>
      </p:sp>
      <p:sp>
        <p:nvSpPr>
          <p:cNvPr id="5" name="Slide Number Placeholder 4"/>
          <p:cNvSpPr>
            <a:spLocks noGrp="1"/>
          </p:cNvSpPr>
          <p:nvPr>
            <p:ph type="sldNum" sz="quarter" idx="12"/>
          </p:nvPr>
        </p:nvSpPr>
        <p:spPr>
          <a:xfrm>
            <a:off x="9977108" y="6356350"/>
            <a:ext cx="1376692" cy="365125"/>
          </a:xfrm>
        </p:spPr>
        <p:txBody>
          <a:bodyPr>
            <a:normAutofit/>
          </a:bodyPr>
          <a:lstStyle/>
          <a:p>
            <a:fld id="{D917E72B-D0C5-4B08-A281-52B9ED2F4B91}" type="slidenum">
              <a:rPr lang="en-US">
                <a:solidFill>
                  <a:srgbClr val="FFFFFF">
                    <a:alpha val="80000"/>
                  </a:srgbClr>
                </a:solidFill>
              </a:rPr>
              <a:pPr/>
              <a:t>28</a:t>
            </a:fld>
            <a:endParaRPr lang="en-US">
              <a:solidFill>
                <a:srgbClr val="FFFFFF">
                  <a:alpha val="80000"/>
                </a:srgbClr>
              </a:solidFill>
            </a:endParaRPr>
          </a:p>
        </p:txBody>
      </p:sp>
    </p:spTree>
    <p:extLst>
      <p:ext uri="{BB962C8B-B14F-4D97-AF65-F5344CB8AC3E}">
        <p14:creationId xmlns:p14="http://schemas.microsoft.com/office/powerpoint/2010/main" val="8291688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917E72B-D0C5-4B08-A281-52B9ED2F4B91}" type="slidenum">
              <a:rPr lang="en-US" smtClean="0">
                <a:solidFill>
                  <a:schemeClr val="bg1"/>
                </a:solidFill>
              </a:rPr>
              <a:t>29</a:t>
            </a:fld>
            <a:endParaRPr lang="en-US" dirty="0">
              <a:solidFill>
                <a:schemeClr val="bg1"/>
              </a:solidFill>
            </a:endParaRPr>
          </a:p>
        </p:txBody>
      </p:sp>
      <p:sp>
        <p:nvSpPr>
          <p:cNvPr id="5" name="Title 1"/>
          <p:cNvSpPr>
            <a:spLocks noGrp="1"/>
          </p:cNvSpPr>
          <p:nvPr>
            <p:ph type="title"/>
          </p:nvPr>
        </p:nvSpPr>
        <p:spPr>
          <a:xfrm>
            <a:off x="838200" y="365125"/>
            <a:ext cx="10515600" cy="1325563"/>
          </a:xfrm>
        </p:spPr>
        <p:txBody>
          <a:bodyPr/>
          <a:lstStyle/>
          <a:p>
            <a:r>
              <a:rPr lang="en-US" dirty="0">
                <a:solidFill>
                  <a:schemeClr val="bg1"/>
                </a:solidFill>
              </a:rPr>
              <a:t>Poll Question #3</a:t>
            </a:r>
          </a:p>
        </p:txBody>
      </p:sp>
      <p:sp>
        <p:nvSpPr>
          <p:cNvPr id="6" name="Content Placeholder 2"/>
          <p:cNvSpPr>
            <a:spLocks noGrp="1"/>
          </p:cNvSpPr>
          <p:nvPr>
            <p:ph idx="1"/>
          </p:nvPr>
        </p:nvSpPr>
        <p:spPr>
          <a:xfrm>
            <a:off x="838200" y="1690688"/>
            <a:ext cx="7713666" cy="4486275"/>
          </a:xfrm>
        </p:spPr>
        <p:txBody>
          <a:bodyPr>
            <a:normAutofit/>
          </a:bodyPr>
          <a:lstStyle/>
          <a:p>
            <a:pPr marL="0" indent="0">
              <a:buClr>
                <a:schemeClr val="accent4">
                  <a:lumMod val="60000"/>
                  <a:lumOff val="40000"/>
                </a:schemeClr>
              </a:buClr>
              <a:buNone/>
            </a:pPr>
            <a:r>
              <a:rPr lang="en-US" dirty="0">
                <a:solidFill>
                  <a:schemeClr val="bg1"/>
                </a:solidFill>
              </a:rPr>
              <a:t>The accommodations, modifications, or adjustments that I make for students with disabilities in my CTT classes actually benefit all or most of my students.</a:t>
            </a:r>
          </a:p>
          <a:p>
            <a:pPr marL="0" indent="0">
              <a:buClr>
                <a:schemeClr val="accent4">
                  <a:lumMod val="60000"/>
                  <a:lumOff val="40000"/>
                </a:schemeClr>
              </a:buClr>
              <a:buNone/>
            </a:pPr>
            <a:r>
              <a:rPr lang="en-US" dirty="0">
                <a:solidFill>
                  <a:schemeClr val="bg1"/>
                </a:solidFill>
              </a:rPr>
              <a:t>	A.  Strongly Agree</a:t>
            </a:r>
          </a:p>
          <a:p>
            <a:pPr marL="0" indent="0">
              <a:buClr>
                <a:schemeClr val="accent4">
                  <a:lumMod val="60000"/>
                  <a:lumOff val="40000"/>
                </a:schemeClr>
              </a:buClr>
              <a:buNone/>
            </a:pPr>
            <a:r>
              <a:rPr lang="en-US" dirty="0">
                <a:solidFill>
                  <a:schemeClr val="bg1"/>
                </a:solidFill>
              </a:rPr>
              <a:t>	B.  Agree</a:t>
            </a:r>
          </a:p>
          <a:p>
            <a:pPr marL="0" indent="0">
              <a:buClr>
                <a:schemeClr val="accent4">
                  <a:lumMod val="60000"/>
                  <a:lumOff val="40000"/>
                </a:schemeClr>
              </a:buClr>
              <a:buNone/>
            </a:pPr>
            <a:r>
              <a:rPr lang="en-US" dirty="0">
                <a:solidFill>
                  <a:schemeClr val="bg1"/>
                </a:solidFill>
              </a:rPr>
              <a:t>	C.  Neutral</a:t>
            </a:r>
          </a:p>
          <a:p>
            <a:pPr marL="0" indent="0">
              <a:buClr>
                <a:schemeClr val="accent4">
                  <a:lumMod val="60000"/>
                  <a:lumOff val="40000"/>
                </a:schemeClr>
              </a:buClr>
              <a:buNone/>
            </a:pPr>
            <a:r>
              <a:rPr lang="en-US" dirty="0">
                <a:solidFill>
                  <a:schemeClr val="bg1"/>
                </a:solidFill>
              </a:rPr>
              <a:t>	D.  Disagree</a:t>
            </a:r>
          </a:p>
          <a:p>
            <a:pPr marL="0" indent="0">
              <a:buClr>
                <a:schemeClr val="accent4">
                  <a:lumMod val="60000"/>
                  <a:lumOff val="40000"/>
                </a:schemeClr>
              </a:buClr>
              <a:buNone/>
            </a:pPr>
            <a:r>
              <a:rPr lang="en-US" dirty="0">
                <a:solidFill>
                  <a:schemeClr val="bg1"/>
                </a:solidFill>
              </a:rPr>
              <a:t>	E.  Strongly Disagree</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853620" y="3474401"/>
            <a:ext cx="2500180" cy="234793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63673" y="159133"/>
            <a:ext cx="1649963" cy="1531555"/>
          </a:xfrm>
          <a:prstGeom prst="rect">
            <a:avLst/>
          </a:prstGeom>
        </p:spPr>
      </p:pic>
    </p:spTree>
    <p:extLst>
      <p:ext uri="{BB962C8B-B14F-4D97-AF65-F5344CB8AC3E}">
        <p14:creationId xmlns:p14="http://schemas.microsoft.com/office/powerpoint/2010/main" val="760129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Poll Question #1</a:t>
            </a:r>
          </a:p>
        </p:txBody>
      </p:sp>
      <p:sp useBgFill="1">
        <p:nvSpPr>
          <p:cNvPr id="3" name="Content Placeholder 2"/>
          <p:cNvSpPr>
            <a:spLocks noGrp="1"/>
          </p:cNvSpPr>
          <p:nvPr>
            <p:ph idx="1"/>
          </p:nvPr>
        </p:nvSpPr>
        <p:spPr/>
        <p:txBody>
          <a:bodyPr>
            <a:normAutofit/>
          </a:bodyPr>
          <a:lstStyle/>
          <a:p>
            <a:pPr marL="0" indent="0">
              <a:buClr>
                <a:schemeClr val="accent4"/>
              </a:buClr>
              <a:buNone/>
            </a:pPr>
            <a:r>
              <a:rPr lang="en-US" dirty="0">
                <a:solidFill>
                  <a:schemeClr val="bg1"/>
                </a:solidFill>
              </a:rPr>
              <a:t>   My primary role in Job Corps is</a:t>
            </a:r>
          </a:p>
          <a:p>
            <a:pPr lvl="1">
              <a:buClr>
                <a:schemeClr val="accent4"/>
              </a:buClr>
              <a:buFont typeface="Wingdings" panose="05000000000000000000" pitchFamily="2" charset="2"/>
              <a:buChar char="§"/>
            </a:pPr>
            <a:endParaRPr lang="en-US" dirty="0">
              <a:solidFill>
                <a:schemeClr val="bg1"/>
              </a:solidFill>
            </a:endParaRPr>
          </a:p>
          <a:p>
            <a:pPr lvl="1">
              <a:buClr>
                <a:schemeClr val="accent4">
                  <a:lumMod val="50000"/>
                </a:schemeClr>
              </a:buClr>
              <a:buFont typeface="Wingdings" panose="05000000000000000000" pitchFamily="2" charset="2"/>
              <a:buChar char="§"/>
            </a:pPr>
            <a:r>
              <a:rPr lang="en-US" sz="2800" dirty="0">
                <a:solidFill>
                  <a:schemeClr val="bg1"/>
                </a:solidFill>
              </a:rPr>
              <a:t>Disability Coordinator</a:t>
            </a:r>
          </a:p>
          <a:p>
            <a:pPr lvl="1">
              <a:buClr>
                <a:schemeClr val="accent4">
                  <a:lumMod val="50000"/>
                </a:schemeClr>
              </a:buClr>
              <a:buFont typeface="Wingdings" panose="05000000000000000000" pitchFamily="2" charset="2"/>
              <a:buChar char="§"/>
            </a:pPr>
            <a:r>
              <a:rPr lang="en-US" sz="2800" dirty="0">
                <a:solidFill>
                  <a:schemeClr val="bg1"/>
                </a:solidFill>
              </a:rPr>
              <a:t>Career Technical Instructor or Manager</a:t>
            </a:r>
          </a:p>
          <a:p>
            <a:pPr lvl="1">
              <a:buClr>
                <a:schemeClr val="accent4">
                  <a:lumMod val="50000"/>
                </a:schemeClr>
              </a:buClr>
              <a:buFont typeface="Wingdings" panose="05000000000000000000" pitchFamily="2" charset="2"/>
              <a:buChar char="§"/>
            </a:pPr>
            <a:r>
              <a:rPr lang="en-US" sz="2800" dirty="0">
                <a:solidFill>
                  <a:schemeClr val="bg1"/>
                </a:solidFill>
              </a:rPr>
              <a:t>Academic Instructor</a:t>
            </a:r>
          </a:p>
          <a:p>
            <a:pPr lvl="1">
              <a:buClr>
                <a:schemeClr val="accent4">
                  <a:lumMod val="50000"/>
                </a:schemeClr>
              </a:buClr>
              <a:buFont typeface="Wingdings" panose="05000000000000000000" pitchFamily="2" charset="2"/>
              <a:buChar char="§"/>
            </a:pPr>
            <a:r>
              <a:rPr lang="en-US" sz="2800" dirty="0">
                <a:solidFill>
                  <a:schemeClr val="bg1"/>
                </a:solidFill>
              </a:rPr>
              <a:t>Center Management</a:t>
            </a:r>
          </a:p>
          <a:p>
            <a:pPr lvl="1">
              <a:buClr>
                <a:schemeClr val="accent4">
                  <a:lumMod val="50000"/>
                </a:schemeClr>
              </a:buClr>
              <a:buFont typeface="Wingdings" panose="05000000000000000000" pitchFamily="2" charset="2"/>
              <a:buChar char="§"/>
            </a:pPr>
            <a:r>
              <a:rPr lang="en-US" sz="2800" dirty="0">
                <a:solidFill>
                  <a:schemeClr val="bg1"/>
                </a:solidFill>
              </a:rPr>
              <a:t>Corporate Management</a:t>
            </a:r>
          </a:p>
          <a:p>
            <a:pPr lvl="1">
              <a:buClr>
                <a:schemeClr val="accent4">
                  <a:lumMod val="50000"/>
                </a:schemeClr>
              </a:buClr>
              <a:buFont typeface="Wingdings" panose="05000000000000000000" pitchFamily="2" charset="2"/>
              <a:buChar char="§"/>
            </a:pPr>
            <a:r>
              <a:rPr lang="en-US" sz="2800" dirty="0">
                <a:solidFill>
                  <a:schemeClr val="bg1"/>
                </a:solidFill>
              </a:rPr>
              <a:t>Other</a:t>
            </a:r>
          </a:p>
        </p:txBody>
      </p:sp>
      <p:sp>
        <p:nvSpPr>
          <p:cNvPr id="12" name="Slide Number Placeholder 11"/>
          <p:cNvSpPr>
            <a:spLocks noGrp="1"/>
          </p:cNvSpPr>
          <p:nvPr>
            <p:ph type="sldNum" sz="quarter" idx="12"/>
          </p:nvPr>
        </p:nvSpPr>
        <p:spPr/>
        <p:txBody>
          <a:bodyPr/>
          <a:lstStyle/>
          <a:p>
            <a:fld id="{D917E72B-D0C5-4B08-A281-52B9ED2F4B91}" type="slidenum">
              <a:rPr lang="en-US" smtClean="0">
                <a:solidFill>
                  <a:schemeClr val="bg1"/>
                </a:solidFill>
              </a:rPr>
              <a:t>3</a:t>
            </a:fld>
            <a:endParaRPr lang="en-US" dirty="0">
              <a:solidFill>
                <a:schemeClr val="bg1"/>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63673" y="159133"/>
            <a:ext cx="1649963" cy="1531555"/>
          </a:xfrm>
          <a:prstGeom prst="rect">
            <a:avLst/>
          </a:prstGeom>
        </p:spPr>
      </p:pic>
      <p:grpSp>
        <p:nvGrpSpPr>
          <p:cNvPr id="11" name="Group 10"/>
          <p:cNvGrpSpPr/>
          <p:nvPr/>
        </p:nvGrpSpPr>
        <p:grpSpPr>
          <a:xfrm>
            <a:off x="7875037" y="2687215"/>
            <a:ext cx="3213617" cy="1648603"/>
            <a:chOff x="7278654" y="2671471"/>
            <a:chExt cx="3810000" cy="2000250"/>
          </a:xfrm>
        </p:grpSpPr>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8654" y="2671471"/>
              <a:ext cx="3810000" cy="2000250"/>
            </a:xfrm>
            <a:prstGeom prst="rect">
              <a:avLst/>
            </a:prstGeom>
            <a:ln w="57150">
              <a:solidFill>
                <a:schemeClr val="accent4">
                  <a:lumMod val="75000"/>
                </a:schemeClr>
              </a:solidFill>
            </a:ln>
          </p:spPr>
        </p:pic>
        <p:sp>
          <p:nvSpPr>
            <p:cNvPr id="10" name="Rectangle 9"/>
            <p:cNvSpPr/>
            <p:nvPr/>
          </p:nvSpPr>
          <p:spPr>
            <a:xfrm>
              <a:off x="9311951" y="2799184"/>
              <a:ext cx="951722" cy="895738"/>
            </a:xfrm>
            <a:prstGeom prst="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580162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6" name="Picture 5"/>
          <p:cNvPicPr>
            <a:picLocks noChangeAspect="1"/>
          </p:cNvPicPr>
          <p:nvPr/>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2577602" y="651182"/>
            <a:ext cx="7036795" cy="41833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650449" y="5181600"/>
            <a:ext cx="10901471" cy="1174749"/>
          </a:xfrm>
          <a:noFill/>
        </p:spPr>
        <p:txBody>
          <a:bodyPr vert="horz" lIns="91440" tIns="45720" rIns="91440" bIns="45720" rtlCol="0" anchor="b">
            <a:normAutofit/>
          </a:bodyPr>
          <a:lstStyle/>
          <a:p>
            <a:pPr algn="ctr"/>
            <a:r>
              <a:rPr lang="en-US" b="1" dirty="0">
                <a:solidFill>
                  <a:schemeClr val="accent4">
                    <a:lumMod val="50000"/>
                  </a:schemeClr>
                </a:solidFill>
              </a:rPr>
              <a:t>Center Examples</a:t>
            </a:r>
          </a:p>
        </p:txBody>
      </p:sp>
      <p:sp>
        <p:nvSpPr>
          <p:cNvPr id="4" name="Slide Number Placeholder 3"/>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defRPr/>
            </a:pPr>
            <a:fld id="{D917E72B-D0C5-4B08-A281-52B9ED2F4B91}" type="slidenum">
              <a:rPr lang="en-US" smtClean="0">
                <a:solidFill>
                  <a:prstClr val="black">
                    <a:tint val="75000"/>
                  </a:prstClr>
                </a:solidFill>
                <a:latin typeface="Calibri" panose="020F0502020204030204"/>
              </a:rPr>
              <a:pPr>
                <a:defRPr/>
              </a:pPr>
              <a:t>30</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17895802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300439" y="1759090"/>
            <a:ext cx="5053360" cy="3916882"/>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Gary Job Corps Center</a:t>
            </a:r>
          </a:p>
        </p:txBody>
      </p:sp>
      <p:pic>
        <p:nvPicPr>
          <p:cNvPr id="7" name="Content Placeholder 6"/>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a:stretch/>
        </p:blipFill>
        <p:spPr>
          <a:xfrm>
            <a:off x="7086503" y="2373808"/>
            <a:ext cx="3481231" cy="2687444"/>
          </a:xfrm>
        </p:spPr>
      </p:pic>
      <p:sp>
        <p:nvSpPr>
          <p:cNvPr id="4" name="Slide Number Placeholder 3"/>
          <p:cNvSpPr>
            <a:spLocks noGrp="1"/>
          </p:cNvSpPr>
          <p:nvPr>
            <p:ph type="sldNum" sz="quarter" idx="12"/>
          </p:nvPr>
        </p:nvSpPr>
        <p:spPr/>
        <p:txBody>
          <a:bodyPr/>
          <a:lstStyle/>
          <a:p>
            <a:fld id="{D917E72B-D0C5-4B08-A281-52B9ED2F4B91}" type="slidenum">
              <a:rPr lang="en-US" smtClean="0"/>
              <a:t>31</a:t>
            </a:fld>
            <a:endParaRPr lang="en-US"/>
          </a:p>
        </p:txBody>
      </p:sp>
      <p:sp>
        <p:nvSpPr>
          <p:cNvPr id="5" name="Content Placeholder 2"/>
          <p:cNvSpPr txBox="1">
            <a:spLocks/>
          </p:cNvSpPr>
          <p:nvPr/>
        </p:nvSpPr>
        <p:spPr>
          <a:xfrm>
            <a:off x="838200" y="1759090"/>
            <a:ext cx="5294971" cy="3916881"/>
          </a:xfrm>
          <a:prstGeom prst="rect">
            <a:avLst/>
          </a:prstGeom>
          <a:solidFill>
            <a:schemeClr val="accent6">
              <a:lumMod val="75000"/>
            </a:schemeClr>
          </a:solidFill>
        </p:spPr>
        <p:txBody>
          <a:bodyPr vert="horz" lIns="182880" tIns="182880" rIns="182880" bIns="182880" rtlCol="0">
            <a:normAutofit lnSpcReduction="10000"/>
          </a:bodyPr>
          <a:lstStyle>
            <a:lvl1pPr marL="228600" indent="-228600" algn="l" defTabSz="914400" rtl="0" eaLnBrk="1" latinLnBrk="0" hangingPunct="1">
              <a:lnSpc>
                <a:spcPct val="114000"/>
              </a:lnSpc>
              <a:spcBef>
                <a:spcPts val="0"/>
              </a:spcBef>
              <a:buClr>
                <a:srgbClr val="008000"/>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114000"/>
              </a:lnSpc>
              <a:spcBef>
                <a:spcPts val="0"/>
              </a:spcBef>
              <a:buClr>
                <a:srgbClr val="008000"/>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114000"/>
              </a:lnSpc>
              <a:spcBef>
                <a:spcPts val="0"/>
              </a:spcBef>
              <a:buClr>
                <a:srgbClr val="008000"/>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bg1"/>
              </a:buClr>
            </a:pPr>
            <a:r>
              <a:rPr lang="en-US" dirty="0">
                <a:solidFill>
                  <a:schemeClr val="bg1"/>
                </a:solidFill>
              </a:rPr>
              <a:t>Instructors adapted the curriculum for a student with missing limbs who needed to complete CPR training.  The student was trained to complete chest compressions with their elbow because they did not have two hands. </a:t>
            </a:r>
          </a:p>
          <a:p>
            <a:pPr lvl="1">
              <a:buClr>
                <a:schemeClr val="bg1"/>
              </a:buClr>
            </a:pPr>
            <a:endParaRPr lang="en-US" dirty="0">
              <a:solidFill>
                <a:schemeClr val="bg1"/>
              </a:solidFill>
            </a:endParaRPr>
          </a:p>
        </p:txBody>
      </p:sp>
    </p:spTree>
    <p:extLst>
      <p:ext uri="{BB962C8B-B14F-4D97-AF65-F5344CB8AC3E}">
        <p14:creationId xmlns:p14="http://schemas.microsoft.com/office/powerpoint/2010/main" val="18321081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Pittsburgh Job Corps Center</a:t>
            </a:r>
          </a:p>
        </p:txBody>
      </p:sp>
      <p:sp>
        <p:nvSpPr>
          <p:cNvPr id="4" name="Slide Number Placeholder 3"/>
          <p:cNvSpPr>
            <a:spLocks noGrp="1"/>
          </p:cNvSpPr>
          <p:nvPr>
            <p:ph type="sldNum" sz="quarter" idx="12"/>
          </p:nvPr>
        </p:nvSpPr>
        <p:spPr/>
        <p:txBody>
          <a:bodyPr/>
          <a:lstStyle/>
          <a:p>
            <a:fld id="{D917E72B-D0C5-4B08-A281-52B9ED2F4B91}" type="slidenum">
              <a:rPr lang="en-US" smtClean="0"/>
              <a:t>32</a:t>
            </a:fld>
            <a:endParaRPr lang="en-US"/>
          </a:p>
        </p:txBody>
      </p:sp>
      <p:sp>
        <p:nvSpPr>
          <p:cNvPr id="5" name="Content Placeholder 2"/>
          <p:cNvSpPr txBox="1">
            <a:spLocks/>
          </p:cNvSpPr>
          <p:nvPr/>
        </p:nvSpPr>
        <p:spPr>
          <a:xfrm>
            <a:off x="838201" y="2150896"/>
            <a:ext cx="4848922" cy="2712549"/>
          </a:xfrm>
          <a:prstGeom prst="rect">
            <a:avLst/>
          </a:prstGeom>
          <a:solidFill>
            <a:schemeClr val="accent6">
              <a:lumMod val="75000"/>
            </a:schemeClr>
          </a:solidFill>
        </p:spPr>
        <p:txBody>
          <a:bodyPr vert="horz" lIns="182880" tIns="182880" rIns="182880" bIns="182880" rtlCol="0">
            <a:normAutofit lnSpcReduction="10000"/>
          </a:bodyPr>
          <a:lstStyle>
            <a:lvl1pPr marL="228600" indent="-228600" algn="l" defTabSz="914400" rtl="0" eaLnBrk="1" latinLnBrk="0" hangingPunct="1">
              <a:lnSpc>
                <a:spcPct val="114000"/>
              </a:lnSpc>
              <a:spcBef>
                <a:spcPts val="0"/>
              </a:spcBef>
              <a:buClr>
                <a:srgbClr val="008000"/>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114000"/>
              </a:lnSpc>
              <a:spcBef>
                <a:spcPts val="0"/>
              </a:spcBef>
              <a:buClr>
                <a:srgbClr val="008000"/>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114000"/>
              </a:lnSpc>
              <a:spcBef>
                <a:spcPts val="0"/>
              </a:spcBef>
              <a:buClr>
                <a:srgbClr val="008000"/>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buClr>
                <a:schemeClr val="bg1"/>
              </a:buClr>
            </a:pPr>
            <a:r>
              <a:rPr lang="en-US" dirty="0">
                <a:solidFill>
                  <a:schemeClr val="bg1"/>
                </a:solidFill>
              </a:rPr>
              <a:t>Specialized hand tools and knifes were purchased for a culinary arts student that was missing fingers on one of his hands.</a:t>
            </a:r>
          </a:p>
        </p:txBody>
      </p:sp>
      <p:sp>
        <p:nvSpPr>
          <p:cNvPr id="10" name="Content Placeholder 2"/>
          <p:cNvSpPr txBox="1">
            <a:spLocks/>
          </p:cNvSpPr>
          <p:nvPr/>
        </p:nvSpPr>
        <p:spPr>
          <a:xfrm>
            <a:off x="5820938" y="2150896"/>
            <a:ext cx="5437148" cy="2712549"/>
          </a:xfrm>
          <a:prstGeom prst="rect">
            <a:avLst/>
          </a:prstGeom>
          <a:solidFill>
            <a:schemeClr val="accent6">
              <a:lumMod val="75000"/>
            </a:schemeClr>
          </a:solidFill>
        </p:spPr>
        <p:txBody>
          <a:bodyPr vert="horz" lIns="91440" tIns="45720" rIns="91440" bIns="45720" rtlCol="0">
            <a:normAutofit/>
          </a:bodyPr>
          <a:lstStyle>
            <a:lvl1pPr marL="228600" indent="-228600" algn="l" defTabSz="914400" rtl="0" eaLnBrk="1" latinLnBrk="0" hangingPunct="1">
              <a:lnSpc>
                <a:spcPct val="114000"/>
              </a:lnSpc>
              <a:spcBef>
                <a:spcPts val="0"/>
              </a:spcBef>
              <a:buClr>
                <a:srgbClr val="008000"/>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114000"/>
              </a:lnSpc>
              <a:spcBef>
                <a:spcPts val="0"/>
              </a:spcBef>
              <a:buClr>
                <a:srgbClr val="008000"/>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114000"/>
              </a:lnSpc>
              <a:spcBef>
                <a:spcPts val="0"/>
              </a:spcBef>
              <a:buClr>
                <a:srgbClr val="008000"/>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Clr>
                <a:schemeClr val="bg1"/>
              </a:buClr>
              <a:buNone/>
            </a:pPr>
            <a:endParaRPr lang="en-US" dirty="0">
              <a:solidFill>
                <a:schemeClr val="bg1"/>
              </a:solidFill>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323629" y="2670941"/>
            <a:ext cx="2780238" cy="1672458"/>
          </a:xfrm>
          <a:prstGeom prst="rect">
            <a:avLst/>
          </a:prstGeom>
        </p:spPr>
      </p:pic>
    </p:spTree>
    <p:extLst>
      <p:ext uri="{BB962C8B-B14F-4D97-AF65-F5344CB8AC3E}">
        <p14:creationId xmlns:p14="http://schemas.microsoft.com/office/powerpoint/2010/main" val="27287243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Blue Ridge Job Corps Center</a:t>
            </a:r>
          </a:p>
        </p:txBody>
      </p:sp>
      <p:sp>
        <p:nvSpPr>
          <p:cNvPr id="3" name="Content Placeholder 2"/>
          <p:cNvSpPr>
            <a:spLocks noGrp="1"/>
          </p:cNvSpPr>
          <p:nvPr>
            <p:ph idx="1"/>
          </p:nvPr>
        </p:nvSpPr>
        <p:spPr>
          <a:xfrm>
            <a:off x="960863" y="1468786"/>
            <a:ext cx="6733478" cy="4351338"/>
          </a:xfrm>
          <a:solidFill>
            <a:schemeClr val="accent6">
              <a:lumMod val="75000"/>
            </a:schemeClr>
          </a:solidFill>
        </p:spPr>
        <p:txBody>
          <a:bodyPr lIns="182880" tIns="182880" rIns="182880" bIns="182880">
            <a:normAutofit fontScale="92500"/>
          </a:bodyPr>
          <a:lstStyle/>
          <a:p>
            <a:pPr>
              <a:lnSpc>
                <a:spcPct val="114000"/>
              </a:lnSpc>
              <a:spcBef>
                <a:spcPts val="600"/>
              </a:spcBef>
              <a:buClr>
                <a:srgbClr val="FFFFFF"/>
              </a:buClr>
            </a:pPr>
            <a:r>
              <a:rPr lang="en-US" dirty="0">
                <a:solidFill>
                  <a:schemeClr val="bg1"/>
                </a:solidFill>
              </a:rPr>
              <a:t>Center staff created </a:t>
            </a:r>
            <a:r>
              <a:rPr lang="en-US" dirty="0" err="1">
                <a:solidFill>
                  <a:schemeClr val="bg1"/>
                </a:solidFill>
              </a:rPr>
              <a:t>BlueTube</a:t>
            </a:r>
            <a:r>
              <a:rPr lang="en-US" dirty="0">
                <a:solidFill>
                  <a:schemeClr val="bg1"/>
                </a:solidFill>
              </a:rPr>
              <a:t> (YouTube and </a:t>
            </a:r>
            <a:r>
              <a:rPr lang="en-US" dirty="0" err="1">
                <a:solidFill>
                  <a:schemeClr val="bg1"/>
                </a:solidFill>
              </a:rPr>
              <a:t>Mimio</a:t>
            </a:r>
            <a:r>
              <a:rPr lang="en-US" dirty="0">
                <a:solidFill>
                  <a:schemeClr val="bg1"/>
                </a:solidFill>
              </a:rPr>
              <a:t> technology), a designated website where trade students can access pre-recorded, self-paced lessons/lectures that follow the assigned reading materials.</a:t>
            </a:r>
          </a:p>
          <a:p>
            <a:pPr>
              <a:lnSpc>
                <a:spcPct val="114000"/>
              </a:lnSpc>
              <a:spcBef>
                <a:spcPts val="600"/>
              </a:spcBef>
              <a:buClr>
                <a:srgbClr val="FFFFFF"/>
              </a:buClr>
            </a:pPr>
            <a:r>
              <a:rPr lang="en-US" dirty="0">
                <a:solidFill>
                  <a:schemeClr val="bg1"/>
                </a:solidFill>
              </a:rPr>
              <a:t>Students that need repetition and instruction at their own pace are able to access the instructional materials on and off center.</a:t>
            </a:r>
          </a:p>
        </p:txBody>
      </p:sp>
      <p:sp>
        <p:nvSpPr>
          <p:cNvPr id="4" name="Slide Number Placeholder 3"/>
          <p:cNvSpPr>
            <a:spLocks noGrp="1"/>
          </p:cNvSpPr>
          <p:nvPr>
            <p:ph type="sldNum" sz="quarter" idx="12"/>
          </p:nvPr>
        </p:nvSpPr>
        <p:spPr/>
        <p:txBody>
          <a:bodyPr/>
          <a:lstStyle/>
          <a:p>
            <a:fld id="{D917E72B-D0C5-4B08-A281-52B9ED2F4B91}" type="slidenum">
              <a:rPr lang="en-US" smtClean="0"/>
              <a:t>33</a:t>
            </a:fld>
            <a:endParaRPr lang="en-US"/>
          </a:p>
        </p:txBody>
      </p:sp>
      <p:sp>
        <p:nvSpPr>
          <p:cNvPr id="6" name="Rectangle 5"/>
          <p:cNvSpPr/>
          <p:nvPr/>
        </p:nvSpPr>
        <p:spPr>
          <a:xfrm>
            <a:off x="7817004" y="1468786"/>
            <a:ext cx="3659459" cy="4351338"/>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8363415" y="2589822"/>
            <a:ext cx="2624472" cy="1893449"/>
          </a:xfrm>
          <a:prstGeom prst="rect">
            <a:avLst/>
          </a:prstGeom>
        </p:spPr>
      </p:pic>
    </p:spTree>
    <p:extLst>
      <p:ext uri="{BB962C8B-B14F-4D97-AF65-F5344CB8AC3E}">
        <p14:creationId xmlns:p14="http://schemas.microsoft.com/office/powerpoint/2010/main" val="23518946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b="1" dirty="0">
                <a:solidFill>
                  <a:schemeClr val="accent4">
                    <a:lumMod val="50000"/>
                  </a:schemeClr>
                </a:solidFill>
              </a:rPr>
              <a:t>AT:  Some Things to Consider</a:t>
            </a:r>
          </a:p>
        </p:txBody>
      </p:sp>
      <p:sp>
        <p:nvSpPr>
          <p:cNvPr id="3" name="Content Placeholder 2"/>
          <p:cNvSpPr>
            <a:spLocks noGrp="1"/>
          </p:cNvSpPr>
          <p:nvPr>
            <p:ph idx="1"/>
          </p:nvPr>
        </p:nvSpPr>
        <p:spPr>
          <a:xfrm>
            <a:off x="838200" y="1825625"/>
            <a:ext cx="10515600" cy="4351338"/>
          </a:xfrm>
        </p:spPr>
        <p:txBody>
          <a:bodyPr>
            <a:normAutofit/>
          </a:bodyPr>
          <a:lstStyle/>
          <a:p>
            <a:pPr>
              <a:buBlip>
                <a:blip r:embed="rId3"/>
              </a:buBlip>
            </a:pPr>
            <a:r>
              <a:rPr lang="en-US" dirty="0"/>
              <a:t>When purchasing AT equipment, think “</a:t>
            </a:r>
            <a:r>
              <a:rPr lang="en-US" b="1" dirty="0">
                <a:solidFill>
                  <a:schemeClr val="accent4">
                    <a:lumMod val="50000"/>
                  </a:schemeClr>
                </a:solidFill>
              </a:rPr>
              <a:t>universal</a:t>
            </a:r>
            <a:r>
              <a:rPr lang="en-US" dirty="0"/>
              <a:t>” applications:</a:t>
            </a:r>
          </a:p>
          <a:p>
            <a:pPr lvl="1"/>
            <a:r>
              <a:rPr lang="en-US" dirty="0"/>
              <a:t>Will the purchase benefit others on center?</a:t>
            </a:r>
          </a:p>
          <a:p>
            <a:pPr lvl="1"/>
            <a:r>
              <a:rPr lang="en-US" dirty="0"/>
              <a:t>How might the purchase be used to remove barriers in other areas on center besides CTT?</a:t>
            </a:r>
          </a:p>
          <a:p>
            <a:pPr>
              <a:buBlip>
                <a:blip r:embed="rId3"/>
              </a:buBlip>
            </a:pPr>
            <a:r>
              <a:rPr lang="en-US" dirty="0"/>
              <a:t>Is training needed and if so, will it be included?</a:t>
            </a:r>
          </a:p>
          <a:p>
            <a:pPr>
              <a:buBlip>
                <a:blip r:embed="rId3"/>
              </a:buBlip>
            </a:pPr>
            <a:r>
              <a:rPr lang="en-US" dirty="0"/>
              <a:t>Is technical support available and if so, will it be included?</a:t>
            </a:r>
          </a:p>
          <a:p>
            <a:pPr>
              <a:buBlip>
                <a:blip r:embed="rId3"/>
              </a:buBlip>
            </a:pPr>
            <a:r>
              <a:rPr lang="en-US" dirty="0"/>
              <a:t>Is the product compatible with other technology used on center?</a:t>
            </a:r>
          </a:p>
          <a:p>
            <a:pPr>
              <a:buBlip>
                <a:blip r:embed="rId3"/>
              </a:buBlip>
            </a:pPr>
            <a:r>
              <a:rPr lang="en-US" dirty="0"/>
              <a:t>How will the AT be funded?</a:t>
            </a:r>
          </a:p>
          <a:p>
            <a:pPr lvl="1"/>
            <a:r>
              <a:rPr lang="en-US" dirty="0"/>
              <a:t>University or other program giveaways when upgrading systems</a:t>
            </a:r>
          </a:p>
        </p:txBody>
      </p:sp>
      <p:sp>
        <p:nvSpPr>
          <p:cNvPr id="4" name="Slide Number Placeholder 3"/>
          <p:cNvSpPr>
            <a:spLocks noGrp="1"/>
          </p:cNvSpPr>
          <p:nvPr>
            <p:ph type="sldNum" sz="quarter" idx="12"/>
          </p:nvPr>
        </p:nvSpPr>
        <p:spPr>
          <a:xfrm>
            <a:off x="8610600" y="6356350"/>
            <a:ext cx="2743200" cy="365125"/>
          </a:xfrm>
        </p:spPr>
        <p:txBody>
          <a:bodyPr/>
          <a:lstStyle/>
          <a:p>
            <a:fld id="{D917E72B-D0C5-4B08-A281-52B9ED2F4B91}" type="slidenum">
              <a:rPr lang="en-US" smtClean="0"/>
              <a:t>34</a:t>
            </a:fld>
            <a:endParaRPr lang="en-US"/>
          </a:p>
        </p:txBody>
      </p:sp>
    </p:spTree>
    <p:extLst>
      <p:ext uri="{BB962C8B-B14F-4D97-AF65-F5344CB8AC3E}">
        <p14:creationId xmlns:p14="http://schemas.microsoft.com/office/powerpoint/2010/main" val="7850279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D917E72B-D0C5-4B08-A281-52B9ED2F4B91}" type="slidenum">
              <a:rPr lang="en-US" sz="1200" smtClean="0"/>
              <a:pPr/>
              <a:t>35</a:t>
            </a:fld>
            <a:endParaRPr lang="en-US" sz="1200" dirty="0"/>
          </a:p>
        </p:txBody>
      </p:sp>
      <p:sp>
        <p:nvSpPr>
          <p:cNvPr id="3" name="TextBox 2"/>
          <p:cNvSpPr txBox="1"/>
          <p:nvPr/>
        </p:nvSpPr>
        <p:spPr>
          <a:xfrm>
            <a:off x="2211951" y="2798267"/>
            <a:ext cx="8345347" cy="3323987"/>
          </a:xfrm>
          <a:prstGeom prst="rect">
            <a:avLst/>
          </a:prstGeom>
          <a:noFill/>
        </p:spPr>
        <p:txBody>
          <a:bodyPr wrap="square" rtlCol="0">
            <a:spAutoFit/>
          </a:bodyPr>
          <a:lstStyle/>
          <a:p>
            <a:pPr algn="ctr">
              <a:lnSpc>
                <a:spcPct val="150000"/>
              </a:lnSpc>
            </a:pPr>
            <a:r>
              <a:rPr lang="en-US" sz="2000" dirty="0">
                <a:latin typeface="Lato" panose="020F0502020204030203" pitchFamily="34" charset="0"/>
              </a:rPr>
              <a:t>Remember, most accommodations and adaptations cost less than $500 with many being FREE!  </a:t>
            </a:r>
          </a:p>
          <a:p>
            <a:pPr algn="ctr">
              <a:lnSpc>
                <a:spcPct val="150000"/>
              </a:lnSpc>
            </a:pPr>
            <a:r>
              <a:rPr lang="en-US" sz="2000" dirty="0">
                <a:latin typeface="Lato" panose="020F0502020204030203" pitchFamily="34" charset="0"/>
              </a:rPr>
              <a:t>As we have discussed, for example</a:t>
            </a:r>
            <a:r>
              <a:rPr lang="en-US" dirty="0">
                <a:latin typeface="Lato" panose="020F0502020204030203" pitchFamily="34" charset="0"/>
              </a:rPr>
              <a:t>, </a:t>
            </a:r>
          </a:p>
          <a:p>
            <a:pPr algn="ctr">
              <a:lnSpc>
                <a:spcPct val="150000"/>
              </a:lnSpc>
            </a:pPr>
            <a:r>
              <a:rPr lang="en-US" sz="2000" b="1" dirty="0">
                <a:solidFill>
                  <a:schemeClr val="accent6">
                    <a:lumMod val="75000"/>
                  </a:schemeClr>
                </a:solidFill>
                <a:latin typeface="Lato" panose="020F0502020204030203" pitchFamily="34" charset="0"/>
              </a:rPr>
              <a:t>videotaping instruction is a great and essentially free accommodation that not only improves the accessibility of the center’s programs for students with disabilities but it also because an invaluable instructional tool for ALL students!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7244" y="641272"/>
            <a:ext cx="1922899" cy="1922899"/>
          </a:xfrm>
          <a:prstGeom prst="rect">
            <a:avLst/>
          </a:prstGeom>
        </p:spPr>
      </p:pic>
    </p:spTree>
    <p:extLst>
      <p:ext uri="{BB962C8B-B14F-4D97-AF65-F5344CB8AC3E}">
        <p14:creationId xmlns:p14="http://schemas.microsoft.com/office/powerpoint/2010/main" val="30354224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D917E72B-D0C5-4B08-A281-52B9ED2F4B91}" type="slidenum">
              <a:rPr lang="en-US" sz="1200" smtClean="0"/>
              <a:pPr/>
              <a:t>36</a:t>
            </a:fld>
            <a:endParaRPr lang="en-US" sz="1200" dirty="0"/>
          </a:p>
        </p:txBody>
      </p:sp>
      <p:sp>
        <p:nvSpPr>
          <p:cNvPr id="4" name="TextBox 3"/>
          <p:cNvSpPr txBox="1"/>
          <p:nvPr/>
        </p:nvSpPr>
        <p:spPr>
          <a:xfrm>
            <a:off x="6322742" y="2842697"/>
            <a:ext cx="4917688" cy="769441"/>
          </a:xfrm>
          <a:prstGeom prst="rect">
            <a:avLst/>
          </a:prstGeom>
          <a:noFill/>
        </p:spPr>
        <p:txBody>
          <a:bodyPr wrap="square" rtlCol="0">
            <a:spAutoFit/>
          </a:bodyPr>
          <a:lstStyle/>
          <a:p>
            <a:pPr algn="ctr"/>
            <a:r>
              <a:rPr lang="en-US" sz="4400" b="1" dirty="0">
                <a:solidFill>
                  <a:schemeClr val="bg1"/>
                </a:solidFill>
                <a:latin typeface="+mj-lt"/>
              </a:rPr>
              <a:t>Resources</a:t>
            </a:r>
          </a:p>
        </p:txBody>
      </p:sp>
      <p:sp>
        <p:nvSpPr>
          <p:cNvPr id="5" name="TextBox 4"/>
          <p:cNvSpPr txBox="1"/>
          <p:nvPr/>
        </p:nvSpPr>
        <p:spPr>
          <a:xfrm>
            <a:off x="6417837" y="3988193"/>
            <a:ext cx="4917688" cy="523220"/>
          </a:xfrm>
          <a:prstGeom prst="rect">
            <a:avLst/>
          </a:prstGeom>
          <a:noFill/>
        </p:spPr>
        <p:txBody>
          <a:bodyPr wrap="square" rtlCol="0">
            <a:spAutoFit/>
          </a:bodyPr>
          <a:lstStyle/>
          <a:p>
            <a:pPr algn="ctr"/>
            <a:r>
              <a:rPr lang="en-US" sz="2800" dirty="0">
                <a:solidFill>
                  <a:schemeClr val="bg1"/>
                </a:solidFill>
                <a:latin typeface="+mj-lt"/>
              </a:rPr>
              <a:t>Assistive Technology</a:t>
            </a:r>
          </a:p>
        </p:txBody>
      </p:sp>
      <p:sp>
        <p:nvSpPr>
          <p:cNvPr id="7" name="Rectangle 6"/>
          <p:cNvSpPr/>
          <p:nvPr/>
        </p:nvSpPr>
        <p:spPr>
          <a:xfrm>
            <a:off x="1283569" y="0"/>
            <a:ext cx="4702628" cy="685800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a:stretch/>
        </p:blipFill>
        <p:spPr>
          <a:xfrm>
            <a:off x="1797407" y="2209800"/>
            <a:ext cx="3667328" cy="2438400"/>
          </a:xfrm>
          <a:prstGeom prst="rect">
            <a:avLst/>
          </a:prstGeom>
        </p:spPr>
      </p:pic>
    </p:spTree>
    <p:extLst>
      <p:ext uri="{BB962C8B-B14F-4D97-AF65-F5344CB8AC3E}">
        <p14:creationId xmlns:p14="http://schemas.microsoft.com/office/powerpoint/2010/main" val="28826001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697" y="1741415"/>
            <a:ext cx="9950605" cy="4564208"/>
          </a:xfrm>
          <a:prstGeom prst="rect">
            <a:avLst/>
          </a:prstGeom>
        </p:spPr>
      </p:pic>
      <p:sp>
        <p:nvSpPr>
          <p:cNvPr id="4" name="Title 3"/>
          <p:cNvSpPr>
            <a:spLocks noGrp="1"/>
          </p:cNvSpPr>
          <p:nvPr>
            <p:ph type="title"/>
          </p:nvPr>
        </p:nvSpPr>
        <p:spPr/>
        <p:txBody>
          <a:bodyPr/>
          <a:lstStyle/>
          <a:p>
            <a:pPr algn="ctr"/>
            <a:r>
              <a:rPr lang="en-US" dirty="0">
                <a:solidFill>
                  <a:schemeClr val="accent6">
                    <a:lumMod val="75000"/>
                  </a:schemeClr>
                </a:solidFill>
              </a:rPr>
              <a:t>Job Accommodation Network</a:t>
            </a:r>
            <a:br>
              <a:rPr lang="en-US" dirty="0">
                <a:solidFill>
                  <a:schemeClr val="accent6">
                    <a:lumMod val="75000"/>
                  </a:schemeClr>
                </a:solidFill>
              </a:rPr>
            </a:br>
            <a:r>
              <a:rPr lang="en-US" sz="2800" dirty="0">
                <a:solidFill>
                  <a:schemeClr val="accent6">
                    <a:lumMod val="75000"/>
                  </a:schemeClr>
                </a:solidFill>
              </a:rPr>
              <a:t>http://askjan.org/topics/tech.htm</a:t>
            </a:r>
          </a:p>
        </p:txBody>
      </p:sp>
      <p:sp>
        <p:nvSpPr>
          <p:cNvPr id="2" name="Slide Number Placeholder 1"/>
          <p:cNvSpPr>
            <a:spLocks noGrp="1"/>
          </p:cNvSpPr>
          <p:nvPr>
            <p:ph type="sldNum" sz="quarter" idx="12"/>
          </p:nvPr>
        </p:nvSpPr>
        <p:spPr/>
        <p:txBody>
          <a:bodyPr/>
          <a:lstStyle/>
          <a:p>
            <a:fld id="{D917E72B-D0C5-4B08-A281-52B9ED2F4B91}" type="slidenum">
              <a:rPr lang="en-US" smtClean="0"/>
              <a:t>37</a:t>
            </a:fld>
            <a:endParaRPr lang="en-US"/>
          </a:p>
        </p:txBody>
      </p:sp>
    </p:spTree>
    <p:extLst>
      <p:ext uri="{BB962C8B-B14F-4D97-AF65-F5344CB8AC3E}">
        <p14:creationId xmlns:p14="http://schemas.microsoft.com/office/powerpoint/2010/main" val="887536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8762" y="1661049"/>
            <a:ext cx="9325520" cy="4427517"/>
          </a:xfrm>
          <a:prstGeom prst="rect">
            <a:avLst/>
          </a:prstGeom>
        </p:spPr>
      </p:pic>
      <p:sp>
        <p:nvSpPr>
          <p:cNvPr id="5" name="Title 4"/>
          <p:cNvSpPr>
            <a:spLocks noGrp="1"/>
          </p:cNvSpPr>
          <p:nvPr>
            <p:ph type="title"/>
          </p:nvPr>
        </p:nvSpPr>
        <p:spPr/>
        <p:txBody>
          <a:bodyPr/>
          <a:lstStyle/>
          <a:p>
            <a:pPr algn="ctr"/>
            <a:r>
              <a:rPr lang="en-US" dirty="0">
                <a:solidFill>
                  <a:schemeClr val="accent6">
                    <a:lumMod val="75000"/>
                  </a:schemeClr>
                </a:solidFill>
              </a:rPr>
              <a:t>Tools for Life</a:t>
            </a:r>
            <a:br>
              <a:rPr lang="en-US" dirty="0">
                <a:solidFill>
                  <a:schemeClr val="accent6">
                    <a:lumMod val="75000"/>
                  </a:schemeClr>
                </a:solidFill>
              </a:rPr>
            </a:br>
            <a:r>
              <a:rPr lang="en-US" sz="2800" dirty="0">
                <a:solidFill>
                  <a:schemeClr val="accent6">
                    <a:lumMod val="75000"/>
                  </a:schemeClr>
                </a:solidFill>
              </a:rPr>
              <a:t>http://www.gatfl.org/</a:t>
            </a:r>
          </a:p>
        </p:txBody>
      </p:sp>
      <p:sp>
        <p:nvSpPr>
          <p:cNvPr id="3" name="Slide Number Placeholder 2"/>
          <p:cNvSpPr>
            <a:spLocks noGrp="1"/>
          </p:cNvSpPr>
          <p:nvPr>
            <p:ph type="sldNum" sz="quarter" idx="12"/>
          </p:nvPr>
        </p:nvSpPr>
        <p:spPr/>
        <p:txBody>
          <a:bodyPr/>
          <a:lstStyle/>
          <a:p>
            <a:fld id="{D917E72B-D0C5-4B08-A281-52B9ED2F4B91}" type="slidenum">
              <a:rPr lang="en-US" smtClean="0"/>
              <a:t>38</a:t>
            </a:fld>
            <a:endParaRPr lang="en-US"/>
          </a:p>
        </p:txBody>
      </p:sp>
    </p:spTree>
    <p:extLst>
      <p:ext uri="{BB962C8B-B14F-4D97-AF65-F5344CB8AC3E}">
        <p14:creationId xmlns:p14="http://schemas.microsoft.com/office/powerpoint/2010/main" val="21893484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3865" y="1863028"/>
            <a:ext cx="8804268" cy="3929911"/>
          </a:xfrm>
          <a:prstGeom prst="rect">
            <a:avLst/>
          </a:prstGeom>
        </p:spPr>
      </p:pic>
      <p:sp>
        <p:nvSpPr>
          <p:cNvPr id="4" name="Title 3"/>
          <p:cNvSpPr>
            <a:spLocks noGrp="1"/>
          </p:cNvSpPr>
          <p:nvPr>
            <p:ph type="title"/>
          </p:nvPr>
        </p:nvSpPr>
        <p:spPr/>
        <p:txBody>
          <a:bodyPr>
            <a:normAutofit/>
          </a:bodyPr>
          <a:lstStyle/>
          <a:p>
            <a:pPr algn="ctr"/>
            <a:r>
              <a:rPr lang="en-US" dirty="0" err="1">
                <a:solidFill>
                  <a:schemeClr val="accent6">
                    <a:lumMod val="75000"/>
                  </a:schemeClr>
                </a:solidFill>
              </a:rPr>
              <a:t>AbleData</a:t>
            </a:r>
            <a:br>
              <a:rPr lang="en-US" dirty="0">
                <a:solidFill>
                  <a:schemeClr val="accent6">
                    <a:lumMod val="75000"/>
                  </a:schemeClr>
                </a:solidFill>
              </a:rPr>
            </a:br>
            <a:r>
              <a:rPr lang="en-US" sz="2800" dirty="0">
                <a:solidFill>
                  <a:schemeClr val="accent6">
                    <a:lumMod val="75000"/>
                  </a:schemeClr>
                </a:solidFill>
              </a:rPr>
              <a:t>www.abledata.com</a:t>
            </a:r>
          </a:p>
        </p:txBody>
      </p:sp>
      <p:sp>
        <p:nvSpPr>
          <p:cNvPr id="3" name="Slide Number Placeholder 2"/>
          <p:cNvSpPr>
            <a:spLocks noGrp="1"/>
          </p:cNvSpPr>
          <p:nvPr>
            <p:ph type="sldNum" sz="quarter" idx="12"/>
          </p:nvPr>
        </p:nvSpPr>
        <p:spPr/>
        <p:txBody>
          <a:bodyPr/>
          <a:lstStyle/>
          <a:p>
            <a:fld id="{D917E72B-D0C5-4B08-A281-52B9ED2F4B91}" type="slidenum">
              <a:rPr lang="en-US" smtClean="0"/>
              <a:t>39</a:t>
            </a:fld>
            <a:endParaRPr lang="en-US"/>
          </a:p>
        </p:txBody>
      </p:sp>
    </p:spTree>
    <p:extLst>
      <p:ext uri="{BB962C8B-B14F-4D97-AF65-F5344CB8AC3E}">
        <p14:creationId xmlns:p14="http://schemas.microsoft.com/office/powerpoint/2010/main" val="97393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Poll Question #2</a:t>
            </a:r>
          </a:p>
        </p:txBody>
      </p:sp>
      <p:sp>
        <p:nvSpPr>
          <p:cNvPr id="3" name="Content Placeholder 2"/>
          <p:cNvSpPr>
            <a:spLocks noGrp="1"/>
          </p:cNvSpPr>
          <p:nvPr>
            <p:ph idx="1"/>
          </p:nvPr>
        </p:nvSpPr>
        <p:spPr/>
        <p:txBody>
          <a:bodyPr>
            <a:normAutofit/>
          </a:bodyPr>
          <a:lstStyle/>
          <a:p>
            <a:pPr marL="0" indent="0">
              <a:buClr>
                <a:schemeClr val="accent4"/>
              </a:buClr>
              <a:buNone/>
            </a:pPr>
            <a:r>
              <a:rPr lang="en-US" dirty="0">
                <a:solidFill>
                  <a:schemeClr val="bg1"/>
                </a:solidFill>
              </a:rPr>
              <a:t>Within your CTT program, have you implemented the accommodations in your students’ accommodation plans (APs)? </a:t>
            </a:r>
          </a:p>
          <a:p>
            <a:pPr lvl="1">
              <a:buClr>
                <a:schemeClr val="accent4"/>
              </a:buClr>
              <a:buFont typeface="Wingdings" panose="05000000000000000000" pitchFamily="2" charset="2"/>
              <a:buChar char="§"/>
            </a:pPr>
            <a:endParaRPr lang="en-US" dirty="0">
              <a:solidFill>
                <a:schemeClr val="bg1"/>
              </a:solidFill>
            </a:endParaRPr>
          </a:p>
          <a:p>
            <a:pPr lvl="1">
              <a:buClr>
                <a:schemeClr val="accent4"/>
              </a:buClr>
              <a:buFont typeface="Wingdings" panose="05000000000000000000" pitchFamily="2" charset="2"/>
              <a:buChar char="§"/>
            </a:pPr>
            <a:r>
              <a:rPr lang="en-US" sz="2800" dirty="0">
                <a:solidFill>
                  <a:schemeClr val="bg1"/>
                </a:solidFill>
              </a:rPr>
              <a:t>I know the APs, generally, of my students and ensure routine implementation</a:t>
            </a:r>
          </a:p>
          <a:p>
            <a:pPr lvl="1">
              <a:buClr>
                <a:schemeClr val="accent4"/>
              </a:buClr>
              <a:buFont typeface="Wingdings" panose="05000000000000000000" pitchFamily="2" charset="2"/>
              <a:buChar char="§"/>
            </a:pPr>
            <a:r>
              <a:rPr lang="en-US" sz="2800" dirty="0">
                <a:solidFill>
                  <a:schemeClr val="bg1"/>
                </a:solidFill>
              </a:rPr>
              <a:t>I have reviewed my students’ APs but do not always consistently implement</a:t>
            </a:r>
          </a:p>
          <a:p>
            <a:pPr lvl="1">
              <a:buClr>
                <a:schemeClr val="accent4"/>
              </a:buClr>
              <a:buFont typeface="Wingdings" panose="05000000000000000000" pitchFamily="2" charset="2"/>
              <a:buChar char="§"/>
            </a:pPr>
            <a:r>
              <a:rPr lang="en-US" sz="2800" dirty="0">
                <a:solidFill>
                  <a:schemeClr val="bg1"/>
                </a:solidFill>
              </a:rPr>
              <a:t>I rarely review my students’ APs because my program naturally accommodates</a:t>
            </a:r>
          </a:p>
          <a:p>
            <a:pPr lvl="1">
              <a:buClr>
                <a:schemeClr val="accent4"/>
              </a:buClr>
              <a:buFont typeface="Wingdings" panose="05000000000000000000" pitchFamily="2" charset="2"/>
              <a:buChar char="§"/>
            </a:pPr>
            <a:r>
              <a:rPr lang="en-US" sz="2800" dirty="0">
                <a:solidFill>
                  <a:schemeClr val="bg1"/>
                </a:solidFill>
              </a:rPr>
              <a:t>I have never reviewed or implemented a student’s AP</a:t>
            </a:r>
          </a:p>
          <a:p>
            <a:pPr marL="457200" lvl="1" indent="0">
              <a:buNone/>
            </a:pPr>
            <a:endParaRPr lang="en-US" sz="2800" dirty="0"/>
          </a:p>
        </p:txBody>
      </p:sp>
      <p:sp>
        <p:nvSpPr>
          <p:cNvPr id="5" name="Slide Number Placeholder 4"/>
          <p:cNvSpPr>
            <a:spLocks noGrp="1"/>
          </p:cNvSpPr>
          <p:nvPr>
            <p:ph type="sldNum" sz="quarter" idx="12"/>
          </p:nvPr>
        </p:nvSpPr>
        <p:spPr/>
        <p:txBody>
          <a:bodyPr/>
          <a:lstStyle/>
          <a:p>
            <a:fld id="{D917E72B-D0C5-4B08-A281-52B9ED2F4B91}" type="slidenum">
              <a:rPr lang="en-US" smtClean="0">
                <a:solidFill>
                  <a:schemeClr val="bg1"/>
                </a:solidFill>
              </a:rPr>
              <a:t>4</a:t>
            </a:fld>
            <a:endParaRPr lang="en-US" dirty="0">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63673" y="159133"/>
            <a:ext cx="1649963" cy="1531555"/>
          </a:xfrm>
          <a:prstGeom prst="rect">
            <a:avLst/>
          </a:prstGeom>
        </p:spPr>
      </p:pic>
    </p:spTree>
    <p:extLst>
      <p:ext uri="{BB962C8B-B14F-4D97-AF65-F5344CB8AC3E}">
        <p14:creationId xmlns:p14="http://schemas.microsoft.com/office/powerpoint/2010/main" val="923410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solidFill>
                  <a:schemeClr val="accent6">
                    <a:lumMod val="75000"/>
                  </a:schemeClr>
                </a:solidFill>
              </a:rPr>
              <a:t>AbleData</a:t>
            </a:r>
            <a:r>
              <a:rPr lang="en-US" dirty="0">
                <a:solidFill>
                  <a:schemeClr val="accent6">
                    <a:lumMod val="75000"/>
                  </a:schemeClr>
                </a:solidFill>
              </a:rPr>
              <a:t> Search:  Products by Category</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43235" y="1825625"/>
            <a:ext cx="8105529" cy="4351338"/>
          </a:xfrm>
        </p:spPr>
      </p:pic>
      <p:sp>
        <p:nvSpPr>
          <p:cNvPr id="4" name="Slide Number Placeholder 3"/>
          <p:cNvSpPr>
            <a:spLocks noGrp="1"/>
          </p:cNvSpPr>
          <p:nvPr>
            <p:ph type="sldNum" sz="quarter" idx="12"/>
          </p:nvPr>
        </p:nvSpPr>
        <p:spPr/>
        <p:txBody>
          <a:bodyPr/>
          <a:lstStyle/>
          <a:p>
            <a:fld id="{D917E72B-D0C5-4B08-A281-52B9ED2F4B91}" type="slidenum">
              <a:rPr lang="en-US" smtClean="0"/>
              <a:t>40</a:t>
            </a:fld>
            <a:endParaRPr lang="en-US"/>
          </a:p>
        </p:txBody>
      </p:sp>
    </p:spTree>
    <p:extLst>
      <p:ext uri="{BB962C8B-B14F-4D97-AF65-F5344CB8AC3E}">
        <p14:creationId xmlns:p14="http://schemas.microsoft.com/office/powerpoint/2010/main" val="32384594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dirty="0">
                <a:solidFill>
                  <a:schemeClr val="accent6">
                    <a:lumMod val="75000"/>
                  </a:schemeClr>
                </a:solidFill>
              </a:rPr>
              <a:t>RESNA</a:t>
            </a:r>
            <a:br>
              <a:rPr lang="en-US" sz="4000" b="1" dirty="0">
                <a:solidFill>
                  <a:schemeClr val="accent6">
                    <a:lumMod val="75000"/>
                  </a:schemeClr>
                </a:solidFill>
              </a:rPr>
            </a:br>
            <a:r>
              <a:rPr lang="en-US" sz="3200" dirty="0">
                <a:solidFill>
                  <a:schemeClr val="accent6">
                    <a:lumMod val="75000"/>
                  </a:schemeClr>
                </a:solidFill>
              </a:rPr>
              <a:t>http://www.resna.org/</a:t>
            </a:r>
            <a:endParaRPr lang="en-US" sz="4000" dirty="0">
              <a:solidFill>
                <a:schemeClr val="accent6">
                  <a:lumMod val="75000"/>
                </a:schemeClr>
              </a:solidFill>
            </a:endParaRPr>
          </a:p>
        </p:txBody>
      </p:sp>
      <p:sp>
        <p:nvSpPr>
          <p:cNvPr id="3" name="Slide Number Placeholder 2"/>
          <p:cNvSpPr>
            <a:spLocks noGrp="1"/>
          </p:cNvSpPr>
          <p:nvPr>
            <p:ph type="sldNum" sz="quarter" idx="12"/>
          </p:nvPr>
        </p:nvSpPr>
        <p:spPr/>
        <p:txBody>
          <a:bodyPr/>
          <a:lstStyle/>
          <a:p>
            <a:fld id="{D917E72B-D0C5-4B08-A281-52B9ED2F4B91}" type="slidenum">
              <a:rPr lang="en-US" smtClean="0"/>
              <a:t>41</a:t>
            </a:fld>
            <a:endParaRPr lang="en-US"/>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556425" y="1979773"/>
            <a:ext cx="9599861" cy="1587533"/>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681741" y="3567306"/>
            <a:ext cx="4905860" cy="1630973"/>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556425" y="3856391"/>
            <a:ext cx="4905860" cy="1510220"/>
          </a:xfrm>
          <a:prstGeom prst="rect">
            <a:avLst/>
          </a:prstGeom>
        </p:spPr>
      </p:pic>
    </p:spTree>
    <p:extLst>
      <p:ext uri="{BB962C8B-B14F-4D97-AF65-F5344CB8AC3E}">
        <p14:creationId xmlns:p14="http://schemas.microsoft.com/office/powerpoint/2010/main" val="8529590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5"/>
          <p:cNvPicPr>
            <a:picLocks noChangeAspect="1"/>
          </p:cNvPicPr>
          <p:nvPr/>
        </p:nvPicPr>
        <p:blipFill rotWithShape="1">
          <a:blip r:embed="rId3">
            <a:extLst>
              <a:ext uri="{28A0092B-C50C-407E-A947-70E740481C1C}">
                <a14:useLocalDpi xmlns:a14="http://schemas.microsoft.com/office/drawing/2010/main" val="0"/>
              </a:ext>
            </a:extLst>
          </a:blip>
          <a:srcRect l="655" r="21298" b="1"/>
          <a:stretch/>
        </p:blipFill>
        <p:spPr>
          <a:xfrm>
            <a:off x="838200" y="1904281"/>
            <a:ext cx="6233160" cy="42726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a:xfrm>
            <a:off x="838200" y="365125"/>
            <a:ext cx="10515600" cy="1325563"/>
          </a:xfrm>
        </p:spPr>
        <p:txBody>
          <a:bodyPr>
            <a:normAutofit/>
          </a:bodyPr>
          <a:lstStyle/>
          <a:p>
            <a:pPr algn="ctr"/>
            <a:r>
              <a:rPr lang="en-US" dirty="0">
                <a:solidFill>
                  <a:schemeClr val="accent6">
                    <a:lumMod val="75000"/>
                  </a:schemeClr>
                </a:solidFill>
              </a:rPr>
              <a:t>State AT Programs</a:t>
            </a:r>
            <a:br>
              <a:rPr lang="en-US" sz="2800" dirty="0">
                <a:solidFill>
                  <a:schemeClr val="accent6">
                    <a:lumMod val="75000"/>
                  </a:schemeClr>
                </a:solidFill>
              </a:rPr>
            </a:br>
            <a:r>
              <a:rPr lang="en-US" sz="2800" dirty="0">
                <a:solidFill>
                  <a:schemeClr val="accent6">
                    <a:lumMod val="75000"/>
                  </a:schemeClr>
                </a:solidFill>
              </a:rPr>
              <a:t>http://www.resnaprojects.org/allcontacts/statewidecontacts.html</a:t>
            </a:r>
          </a:p>
        </p:txBody>
      </p:sp>
      <p:sp>
        <p:nvSpPr>
          <p:cNvPr id="4" name="Slide Number Placeholder 3"/>
          <p:cNvSpPr>
            <a:spLocks noGrp="1"/>
          </p:cNvSpPr>
          <p:nvPr>
            <p:ph type="sldNum" sz="quarter" idx="12"/>
          </p:nvPr>
        </p:nvSpPr>
        <p:spPr>
          <a:xfrm>
            <a:off x="8610600" y="6356350"/>
            <a:ext cx="2743200" cy="365125"/>
          </a:xfrm>
        </p:spPr>
        <p:txBody>
          <a:bodyPr>
            <a:normAutofit/>
          </a:bodyPr>
          <a:lstStyle/>
          <a:p>
            <a:fld id="{D917E72B-D0C5-4B08-A281-52B9ED2F4B91}" type="slidenum">
              <a:rPr lang="en-US" smtClean="0"/>
              <a:t>42</a:t>
            </a:fld>
            <a:endParaRPr lang="en-US"/>
          </a:p>
        </p:txBody>
      </p:sp>
      <p:pic>
        <p:nvPicPr>
          <p:cNvPr id="7" name="Content Placeholder 6"/>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409497" y="1994253"/>
            <a:ext cx="3800475" cy="202926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70158" y="4633912"/>
            <a:ext cx="2971800" cy="15430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080370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917E72B-D0C5-4B08-A281-52B9ED2F4B91}" type="slidenum">
              <a:rPr lang="en-US" smtClean="0"/>
              <a:t>43</a:t>
            </a:fld>
            <a:endParaRPr lang="en-US"/>
          </a:p>
        </p:txBody>
      </p:sp>
      <p:sp>
        <p:nvSpPr>
          <p:cNvPr id="3" name="Title 1"/>
          <p:cNvSpPr txBox="1">
            <a:spLocks/>
          </p:cNvSpPr>
          <p:nvPr/>
        </p:nvSpPr>
        <p:spPr>
          <a:xfrm>
            <a:off x="1261872" y="487892"/>
            <a:ext cx="9820656" cy="11001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accent6">
                    <a:lumMod val="75000"/>
                  </a:schemeClr>
                </a:solidFill>
              </a:rPr>
              <a:t>Job Corps Disability Website</a:t>
            </a:r>
            <a:br>
              <a:rPr lang="en-US" sz="3300" dirty="0">
                <a:solidFill>
                  <a:schemeClr val="accent6">
                    <a:lumMod val="75000"/>
                  </a:schemeClr>
                </a:solidFill>
              </a:rPr>
            </a:br>
            <a:r>
              <a:rPr lang="en-US" sz="2800" dirty="0">
                <a:solidFill>
                  <a:schemeClr val="accent6">
                    <a:lumMod val="75000"/>
                  </a:schemeClr>
                </a:solidFill>
              </a:rPr>
              <a:t>https://supportservices.jobcorps.gov/disability/Pages/default.aspx</a:t>
            </a:r>
          </a:p>
        </p:txBody>
      </p:sp>
      <p:pic>
        <p:nvPicPr>
          <p:cNvPr id="4" name="Picture 3"/>
          <p:cNvPicPr>
            <a:picLocks noChangeAspect="1"/>
          </p:cNvPicPr>
          <p:nvPr/>
        </p:nvPicPr>
        <p:blipFill>
          <a:blip r:embed="rId3" cstate="print"/>
          <a:stretch>
            <a:fillRect/>
          </a:stretch>
        </p:blipFill>
        <p:spPr>
          <a:xfrm>
            <a:off x="2288966" y="1707123"/>
            <a:ext cx="7823222" cy="4843306"/>
          </a:xfrm>
          <a:prstGeom prst="rect">
            <a:avLst/>
          </a:prstGeom>
        </p:spPr>
      </p:pic>
    </p:spTree>
    <p:extLst>
      <p:ext uri="{BB962C8B-B14F-4D97-AF65-F5344CB8AC3E}">
        <p14:creationId xmlns:p14="http://schemas.microsoft.com/office/powerpoint/2010/main" val="24536763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solidFill>
                  <a:schemeClr val="accent6">
                    <a:lumMod val="75000"/>
                  </a:schemeClr>
                </a:solidFill>
              </a:rPr>
              <a:t>Regional Disability Coordinators</a:t>
            </a:r>
          </a:p>
        </p:txBody>
      </p:sp>
      <p:sp>
        <p:nvSpPr>
          <p:cNvPr id="5" name="Content Placeholder 4"/>
          <p:cNvSpPr>
            <a:spLocks noGrp="1"/>
          </p:cNvSpPr>
          <p:nvPr>
            <p:ph idx="1"/>
          </p:nvPr>
        </p:nvSpPr>
        <p:spPr/>
        <p:txBody>
          <a:bodyPr>
            <a:normAutofit lnSpcReduction="10000"/>
          </a:bodyPr>
          <a:lstStyle/>
          <a:p>
            <a:pPr>
              <a:lnSpc>
                <a:spcPct val="100000"/>
              </a:lnSpc>
              <a:defRPr/>
            </a:pPr>
            <a:r>
              <a:rPr lang="en-US" dirty="0"/>
              <a:t>Boston Region – Kristen Philbrook</a:t>
            </a:r>
          </a:p>
          <a:p>
            <a:pPr lvl="1">
              <a:defRPr/>
            </a:pPr>
            <a:r>
              <a:rPr lang="en-US" dirty="0">
                <a:solidFill>
                  <a:schemeClr val="accent4">
                    <a:lumMod val="50000"/>
                  </a:schemeClr>
                </a:solidFill>
              </a:rPr>
              <a:t>kristen.philbrook@humanitas.com</a:t>
            </a:r>
          </a:p>
          <a:p>
            <a:pPr>
              <a:defRPr/>
            </a:pPr>
            <a:r>
              <a:rPr lang="en-US" dirty="0"/>
              <a:t>Philadelphia Region – Annie Tulkin</a:t>
            </a:r>
          </a:p>
          <a:p>
            <a:pPr lvl="1">
              <a:defRPr/>
            </a:pPr>
            <a:r>
              <a:rPr lang="en-US" dirty="0">
                <a:solidFill>
                  <a:schemeClr val="accent4">
                    <a:lumMod val="50000"/>
                  </a:schemeClr>
                </a:solidFill>
              </a:rPr>
              <a:t>anne.tulkin@humanitas.com</a:t>
            </a:r>
          </a:p>
          <a:p>
            <a:pPr>
              <a:defRPr/>
            </a:pPr>
            <a:r>
              <a:rPr lang="en-US" dirty="0"/>
              <a:t>Atlanta and Dallas Regions </a:t>
            </a:r>
            <a:r>
              <a:rPr lang="en-US" dirty="0">
                <a:solidFill>
                  <a:srgbClr val="CECECE">
                    <a:lumMod val="25000"/>
                  </a:srgbClr>
                </a:solidFill>
              </a:rPr>
              <a:t>–</a:t>
            </a:r>
            <a:r>
              <a:rPr lang="en-US" dirty="0"/>
              <a:t> Laura Kuhn</a:t>
            </a:r>
          </a:p>
          <a:p>
            <a:pPr lvl="1">
              <a:defRPr/>
            </a:pPr>
            <a:r>
              <a:rPr lang="en-US" dirty="0">
                <a:solidFill>
                  <a:schemeClr val="accent4">
                    <a:lumMod val="50000"/>
                  </a:schemeClr>
                </a:solidFill>
              </a:rPr>
              <a:t>laura.kuhn@humanitas.com </a:t>
            </a:r>
          </a:p>
          <a:p>
            <a:pPr>
              <a:defRPr/>
            </a:pPr>
            <a:r>
              <a:rPr lang="en-US" dirty="0"/>
              <a:t>Chicago Regions – Sharon Hong</a:t>
            </a:r>
          </a:p>
          <a:p>
            <a:pPr lvl="1">
              <a:defRPr/>
            </a:pPr>
            <a:r>
              <a:rPr lang="en-US" dirty="0">
                <a:solidFill>
                  <a:schemeClr val="accent4">
                    <a:lumMod val="50000"/>
                  </a:schemeClr>
                </a:solidFill>
              </a:rPr>
              <a:t>sharon.hong@humanitas.com</a:t>
            </a:r>
          </a:p>
          <a:p>
            <a:pPr>
              <a:defRPr/>
            </a:pPr>
            <a:r>
              <a:rPr lang="en-US" dirty="0"/>
              <a:t>San Francisco Region – Stephanie Karras</a:t>
            </a:r>
          </a:p>
          <a:p>
            <a:pPr lvl="1">
              <a:defRPr/>
            </a:pPr>
            <a:r>
              <a:rPr lang="en-US" dirty="0">
                <a:solidFill>
                  <a:schemeClr val="accent4">
                    <a:lumMod val="50000"/>
                  </a:schemeClr>
                </a:solidFill>
              </a:rPr>
              <a:t>stephanie.karras@humanitas.com</a:t>
            </a:r>
          </a:p>
          <a:p>
            <a:endParaRPr lang="en-US" dirty="0"/>
          </a:p>
        </p:txBody>
      </p:sp>
      <p:sp>
        <p:nvSpPr>
          <p:cNvPr id="3" name="Slide Number Placeholder 2"/>
          <p:cNvSpPr>
            <a:spLocks noGrp="1"/>
          </p:cNvSpPr>
          <p:nvPr>
            <p:ph type="sldNum" sz="quarter" idx="12"/>
          </p:nvPr>
        </p:nvSpPr>
        <p:spPr/>
        <p:txBody>
          <a:bodyPr/>
          <a:lstStyle/>
          <a:p>
            <a:fld id="{C58FE823-4E8E-4B50-B5B2-CEA9163B9493}" type="slidenum">
              <a:rPr lang="en-US" smtClean="0"/>
              <a:t>44</a:t>
            </a:fld>
            <a:endParaRPr lang="en-US"/>
          </a:p>
        </p:txBody>
      </p:sp>
    </p:spTree>
    <p:extLst>
      <p:ext uri="{BB962C8B-B14F-4D97-AF65-F5344CB8AC3E}">
        <p14:creationId xmlns:p14="http://schemas.microsoft.com/office/powerpoint/2010/main" val="9274627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72000"/>
                <a:alpha val="96000"/>
              </a:schemeClr>
            </a:gs>
            <a:gs pos="46000">
              <a:schemeClr val="accent6">
                <a:lumMod val="95000"/>
                <a:lumOff val="5000"/>
              </a:schemeClr>
            </a:gs>
            <a:gs pos="100000">
              <a:schemeClr val="accent6">
                <a:lumMod val="6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917E72B-D0C5-4B08-A281-52B9ED2F4B91}" type="slidenum">
              <a:rPr lang="en-US" smtClean="0"/>
              <a:t>45</a:t>
            </a:fld>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423791">
            <a:off x="573021" y="4376116"/>
            <a:ext cx="2632333" cy="177682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32536" y="4257058"/>
            <a:ext cx="2943225" cy="196215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0740" y="494664"/>
            <a:ext cx="1847850" cy="22860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54499" y="494663"/>
            <a:ext cx="2099301" cy="261271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26" name="Picture Placeholder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rot="1096034">
            <a:off x="4057650" y="1272383"/>
            <a:ext cx="3966378" cy="396637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289757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lumMod val="50000"/>
                  </a:schemeClr>
                </a:solidFill>
              </a:rPr>
              <a:t>Current CTT Accommodation Practices</a:t>
            </a:r>
          </a:p>
        </p:txBody>
      </p:sp>
      <p:sp>
        <p:nvSpPr>
          <p:cNvPr id="3" name="Content Placeholder 2"/>
          <p:cNvSpPr>
            <a:spLocks noGrp="1"/>
          </p:cNvSpPr>
          <p:nvPr>
            <p:ph idx="1"/>
          </p:nvPr>
        </p:nvSpPr>
        <p:spPr>
          <a:xfrm>
            <a:off x="838200" y="1825625"/>
            <a:ext cx="7302190" cy="4351338"/>
          </a:xfrm>
        </p:spPr>
        <p:txBody>
          <a:bodyPr>
            <a:normAutofit/>
          </a:bodyPr>
          <a:lstStyle/>
          <a:p>
            <a:r>
              <a:rPr lang="en-US" dirty="0"/>
              <a:t>In the chat box, </a:t>
            </a:r>
          </a:p>
          <a:p>
            <a:pPr lvl="1"/>
            <a:r>
              <a:rPr lang="en-US" dirty="0"/>
              <a:t>List a few ways that you are already supporting students with disabilities in your classrooms through:</a:t>
            </a:r>
          </a:p>
          <a:p>
            <a:pPr lvl="2"/>
            <a:r>
              <a:rPr lang="en-US" dirty="0">
                <a:solidFill>
                  <a:schemeClr val="accent4">
                    <a:lumMod val="50000"/>
                  </a:schemeClr>
                </a:solidFill>
              </a:rPr>
              <a:t>Accommodations</a:t>
            </a:r>
          </a:p>
          <a:p>
            <a:pPr lvl="2">
              <a:buClr>
                <a:schemeClr val="accent4">
                  <a:lumMod val="50000"/>
                </a:schemeClr>
              </a:buClr>
            </a:pPr>
            <a:r>
              <a:rPr lang="en-US" dirty="0">
                <a:solidFill>
                  <a:schemeClr val="accent4">
                    <a:lumMod val="50000"/>
                  </a:schemeClr>
                </a:solidFill>
              </a:rPr>
              <a:t>Adjustments</a:t>
            </a:r>
          </a:p>
          <a:p>
            <a:pPr lvl="2"/>
            <a:r>
              <a:rPr lang="en-US" dirty="0">
                <a:solidFill>
                  <a:schemeClr val="accent4">
                    <a:lumMod val="50000"/>
                  </a:schemeClr>
                </a:solidFill>
              </a:rPr>
              <a:t>Modifications</a:t>
            </a:r>
          </a:p>
          <a:p>
            <a:pPr lvl="3"/>
            <a:r>
              <a:rPr lang="en-US" dirty="0"/>
              <a:t>“Yes” or “No” – Are most of those accommodations, adjustments, or modifications taken from Job Corps Accommodation Plans?</a:t>
            </a:r>
          </a:p>
          <a:p>
            <a:pPr marL="0" indent="0">
              <a:buNone/>
            </a:pPr>
            <a:endParaRPr lang="en-US" dirty="0"/>
          </a:p>
          <a:p>
            <a:pPr marL="0" indent="0">
              <a:buNone/>
            </a:pPr>
            <a:endParaRPr lang="en-US" dirty="0"/>
          </a:p>
        </p:txBody>
      </p:sp>
      <p:sp>
        <p:nvSpPr>
          <p:cNvPr id="5" name="Slide Number Placeholder 4"/>
          <p:cNvSpPr>
            <a:spLocks noGrp="1"/>
          </p:cNvSpPr>
          <p:nvPr>
            <p:ph type="sldNum" sz="quarter" idx="12"/>
          </p:nvPr>
        </p:nvSpPr>
        <p:spPr/>
        <p:txBody>
          <a:bodyPr/>
          <a:lstStyle/>
          <a:p>
            <a:fld id="{D917E72B-D0C5-4B08-A281-52B9ED2F4B91}" type="slidenum">
              <a:rPr lang="en-US" smtClean="0"/>
              <a:t>5</a:t>
            </a:fld>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7931707">
            <a:off x="9891541" y="1803843"/>
            <a:ext cx="495480" cy="196068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11620">
            <a:off x="8473196" y="3466584"/>
            <a:ext cx="1581747" cy="1631848"/>
          </a:xfrm>
          <a:prstGeom prst="rect">
            <a:avLst/>
          </a:prstGeom>
        </p:spPr>
      </p:pic>
    </p:spTree>
    <p:extLst>
      <p:ext uri="{BB962C8B-B14F-4D97-AF65-F5344CB8AC3E}">
        <p14:creationId xmlns:p14="http://schemas.microsoft.com/office/powerpoint/2010/main" val="628832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696686" y="0"/>
            <a:ext cx="4702628" cy="6858000"/>
          </a:xfrm>
        </p:spPr>
      </p:pic>
      <p:sp>
        <p:nvSpPr>
          <p:cNvPr id="3" name="Slide Number Placeholder 2"/>
          <p:cNvSpPr>
            <a:spLocks noGrp="1"/>
          </p:cNvSpPr>
          <p:nvPr>
            <p:ph type="sldNum" sz="quarter" idx="4"/>
          </p:nvPr>
        </p:nvSpPr>
        <p:spPr/>
        <p:txBody>
          <a:bodyPr/>
          <a:lstStyle/>
          <a:p>
            <a:fld id="{D917E72B-D0C5-4B08-A281-52B9ED2F4B91}" type="slidenum">
              <a:rPr lang="en-US" smtClean="0"/>
              <a:pPr/>
              <a:t>6</a:t>
            </a:fld>
            <a:endParaRPr lang="en-US" dirty="0"/>
          </a:p>
        </p:txBody>
      </p:sp>
      <p:sp>
        <p:nvSpPr>
          <p:cNvPr id="4" name="TextBox 3"/>
          <p:cNvSpPr txBox="1"/>
          <p:nvPr/>
        </p:nvSpPr>
        <p:spPr>
          <a:xfrm>
            <a:off x="6133171" y="2419815"/>
            <a:ext cx="4917688" cy="1446550"/>
          </a:xfrm>
          <a:prstGeom prst="rect">
            <a:avLst/>
          </a:prstGeom>
          <a:noFill/>
        </p:spPr>
        <p:txBody>
          <a:bodyPr wrap="square" rtlCol="0">
            <a:spAutoFit/>
          </a:bodyPr>
          <a:lstStyle/>
          <a:p>
            <a:pPr algn="ctr"/>
            <a:r>
              <a:rPr lang="en-US" sz="4400" b="1" dirty="0">
                <a:solidFill>
                  <a:schemeClr val="bg1"/>
                </a:solidFill>
                <a:latin typeface="+mj-lt"/>
              </a:rPr>
              <a:t>Career Technical Training</a:t>
            </a:r>
          </a:p>
        </p:txBody>
      </p:sp>
      <p:sp>
        <p:nvSpPr>
          <p:cNvPr id="5" name="TextBox 4"/>
          <p:cNvSpPr txBox="1"/>
          <p:nvPr/>
        </p:nvSpPr>
        <p:spPr>
          <a:xfrm>
            <a:off x="6417837" y="4200066"/>
            <a:ext cx="4917688" cy="523220"/>
          </a:xfrm>
          <a:prstGeom prst="rect">
            <a:avLst/>
          </a:prstGeom>
          <a:noFill/>
        </p:spPr>
        <p:txBody>
          <a:bodyPr wrap="square" rtlCol="0">
            <a:spAutoFit/>
          </a:bodyPr>
          <a:lstStyle/>
          <a:p>
            <a:pPr algn="ctr"/>
            <a:r>
              <a:rPr lang="en-US" sz="2800" dirty="0">
                <a:solidFill>
                  <a:schemeClr val="bg1"/>
                </a:solidFill>
                <a:latin typeface="+mj-lt"/>
              </a:rPr>
              <a:t>Inherent Benefits</a:t>
            </a:r>
          </a:p>
        </p:txBody>
      </p:sp>
    </p:spTree>
    <p:extLst>
      <p:ext uri="{BB962C8B-B14F-4D97-AF65-F5344CB8AC3E}">
        <p14:creationId xmlns:p14="http://schemas.microsoft.com/office/powerpoint/2010/main" val="3473115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D917E72B-D0C5-4B08-A281-52B9ED2F4B91}" type="slidenum">
              <a:rPr lang="en-US" smtClean="0"/>
              <a:pPr/>
              <a:t>7</a:t>
            </a:fld>
            <a:endParaRPr lang="en-US" dirty="0"/>
          </a:p>
        </p:txBody>
      </p:sp>
      <p:sp>
        <p:nvSpPr>
          <p:cNvPr id="3" name="TextBox 2"/>
          <p:cNvSpPr txBox="1"/>
          <p:nvPr/>
        </p:nvSpPr>
        <p:spPr>
          <a:xfrm>
            <a:off x="1678551" y="2731592"/>
            <a:ext cx="8345347" cy="3416320"/>
          </a:xfrm>
          <a:prstGeom prst="rect">
            <a:avLst/>
          </a:prstGeom>
          <a:noFill/>
        </p:spPr>
        <p:txBody>
          <a:bodyPr wrap="square" rtlCol="0">
            <a:spAutoFit/>
          </a:bodyPr>
          <a:lstStyle/>
          <a:p>
            <a:pPr algn="ctr">
              <a:lnSpc>
                <a:spcPct val="150000"/>
              </a:lnSpc>
            </a:pPr>
            <a:r>
              <a:rPr lang="en-US" dirty="0">
                <a:latin typeface="Lato" panose="020F0502020204030203" pitchFamily="34" charset="0"/>
              </a:rPr>
              <a:t>Although CTT has </a:t>
            </a:r>
            <a:r>
              <a:rPr lang="en-US" b="1" dirty="0">
                <a:latin typeface="Lato" panose="020F0502020204030203" pitchFamily="34" charset="0"/>
              </a:rPr>
              <a:t>many</a:t>
            </a:r>
            <a:r>
              <a:rPr lang="en-US" dirty="0">
                <a:latin typeface="Lato" panose="020F0502020204030203" pitchFamily="34" charset="0"/>
              </a:rPr>
              <a:t> built-in instructional strategies that naturally meet the needs of ALL learners, we </a:t>
            </a:r>
            <a:r>
              <a:rPr lang="en-US" dirty="0">
                <a:solidFill>
                  <a:schemeClr val="accent4">
                    <a:lumMod val="50000"/>
                  </a:schemeClr>
                </a:solidFill>
                <a:latin typeface="Lato" panose="020F0502020204030203" pitchFamily="34" charset="0"/>
              </a:rPr>
              <a:t>cannot</a:t>
            </a:r>
            <a:r>
              <a:rPr lang="en-US" dirty="0">
                <a:latin typeface="Lato" panose="020F0502020204030203" pitchFamily="34" charset="0"/>
              </a:rPr>
              <a:t> be complacent about how each student is performing or should have to perform.  </a:t>
            </a:r>
          </a:p>
          <a:p>
            <a:pPr algn="ctr">
              <a:lnSpc>
                <a:spcPct val="150000"/>
              </a:lnSpc>
            </a:pPr>
            <a:endParaRPr lang="en-US" dirty="0">
              <a:latin typeface="Lato" panose="020F0502020204030203" pitchFamily="34" charset="0"/>
            </a:endParaRPr>
          </a:p>
          <a:p>
            <a:pPr algn="ctr">
              <a:lnSpc>
                <a:spcPct val="150000"/>
              </a:lnSpc>
            </a:pPr>
            <a:r>
              <a:rPr lang="en-US" dirty="0">
                <a:latin typeface="Lato" panose="020F0502020204030203" pitchFamily="34" charset="0"/>
              </a:rPr>
              <a:t>Students with disabilities often get left behind.   They have learned to “blend” or “cope,” but that does necessarily mean they are making progress.  </a:t>
            </a:r>
            <a:r>
              <a:rPr lang="en-US" b="1" dirty="0">
                <a:solidFill>
                  <a:schemeClr val="accent4">
                    <a:lumMod val="50000"/>
                  </a:schemeClr>
                </a:solidFill>
                <a:latin typeface="Lato" panose="020F0502020204030203" pitchFamily="34" charset="0"/>
              </a:rPr>
              <a:t>Their accommodations give them equal “access” to the program but we have to be mindful of potential barriers that may prevent their accessing them.</a:t>
            </a:r>
          </a:p>
        </p:txBody>
      </p:sp>
      <p:pic>
        <p:nvPicPr>
          <p:cNvPr id="4" name="Picture 3"/>
          <p:cNvPicPr>
            <a:picLocks noChangeAspect="1"/>
          </p:cNvPicPr>
          <p:nvPr/>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4388093" y="348448"/>
            <a:ext cx="2697664" cy="2050225"/>
          </a:xfrm>
          <a:prstGeom prst="rect">
            <a:avLst/>
          </a:prstGeom>
          <a:solidFill>
            <a:schemeClr val="accent6"/>
          </a:solidFill>
        </p:spPr>
      </p:pic>
    </p:spTree>
    <p:extLst>
      <p:ext uri="{BB962C8B-B14F-4D97-AF65-F5344CB8AC3E}">
        <p14:creationId xmlns:p14="http://schemas.microsoft.com/office/powerpoint/2010/main" val="1465400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D917E72B-D0C5-4B08-A281-52B9ED2F4B91}" type="slidenum">
              <a:rPr lang="en-US" smtClean="0"/>
              <a:pPr/>
              <a:t>8</a:t>
            </a:fld>
            <a:endParaRPr lang="en-US" dirty="0"/>
          </a:p>
        </p:txBody>
      </p:sp>
      <p:sp>
        <p:nvSpPr>
          <p:cNvPr id="4" name="TextBox 3"/>
          <p:cNvSpPr txBox="1"/>
          <p:nvPr/>
        </p:nvSpPr>
        <p:spPr>
          <a:xfrm>
            <a:off x="6322742" y="2842697"/>
            <a:ext cx="4917688" cy="769441"/>
          </a:xfrm>
          <a:prstGeom prst="rect">
            <a:avLst/>
          </a:prstGeom>
          <a:noFill/>
        </p:spPr>
        <p:txBody>
          <a:bodyPr wrap="square" rtlCol="0">
            <a:spAutoFit/>
          </a:bodyPr>
          <a:lstStyle/>
          <a:p>
            <a:pPr algn="ctr"/>
            <a:r>
              <a:rPr lang="en-US" sz="4400" b="1" dirty="0">
                <a:solidFill>
                  <a:schemeClr val="bg1"/>
                </a:solidFill>
                <a:latin typeface="+mj-lt"/>
              </a:rPr>
              <a:t>Accessing CTT</a:t>
            </a:r>
          </a:p>
        </p:txBody>
      </p:sp>
      <p:sp>
        <p:nvSpPr>
          <p:cNvPr id="5" name="TextBox 4"/>
          <p:cNvSpPr txBox="1"/>
          <p:nvPr/>
        </p:nvSpPr>
        <p:spPr>
          <a:xfrm>
            <a:off x="6417837" y="3988193"/>
            <a:ext cx="4917688" cy="523220"/>
          </a:xfrm>
          <a:prstGeom prst="rect">
            <a:avLst/>
          </a:prstGeom>
          <a:noFill/>
        </p:spPr>
        <p:txBody>
          <a:bodyPr wrap="square" rtlCol="0">
            <a:spAutoFit/>
          </a:bodyPr>
          <a:lstStyle/>
          <a:p>
            <a:pPr algn="ctr"/>
            <a:r>
              <a:rPr lang="en-US" sz="2800" dirty="0">
                <a:solidFill>
                  <a:schemeClr val="bg1"/>
                </a:solidFill>
                <a:latin typeface="+mj-lt"/>
              </a:rPr>
              <a:t>Accommodations and Strategies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3990" y="1990613"/>
            <a:ext cx="4480560" cy="2981607"/>
          </a:xfrm>
          <a:prstGeom prst="rect">
            <a:avLst/>
          </a:prstGeom>
          <a:solidFill>
            <a:srgbClr val="FFFFFF">
              <a:shade val="85000"/>
            </a:srgbClr>
          </a:solidFill>
          <a:ln w="190500" cap="rnd">
            <a:solidFill>
              <a:schemeClr val="accent4">
                <a:lumMod val="50000"/>
              </a:schemeClr>
            </a:solidFill>
          </a:ln>
          <a:effectLst>
            <a:outerShdw blurRad="50000" algn="tl" rotWithShape="0">
              <a:srgbClr val="000000">
                <a:alpha val="41000"/>
              </a:srgbClr>
            </a:outerShdw>
            <a:reflection endPos="0" dist="50800" dir="5400000" sy="-100000" algn="bl" rotWithShape="0"/>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529732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D917E72B-D0C5-4B08-A281-52B9ED2F4B91}" type="slidenum">
              <a:rPr lang="en-US" smtClean="0"/>
              <a:pPr/>
              <a:t>9</a:t>
            </a:fld>
            <a:endParaRPr lang="en-US" dirty="0"/>
          </a:p>
        </p:txBody>
      </p:sp>
      <p:sp>
        <p:nvSpPr>
          <p:cNvPr id="5" name="TextBox 4"/>
          <p:cNvSpPr txBox="1"/>
          <p:nvPr/>
        </p:nvSpPr>
        <p:spPr>
          <a:xfrm>
            <a:off x="6671983" y="1389980"/>
            <a:ext cx="4821078" cy="4078039"/>
          </a:xfrm>
          <a:prstGeom prst="rect">
            <a:avLst/>
          </a:prstGeom>
          <a:noFill/>
        </p:spPr>
        <p:txBody>
          <a:bodyPr wrap="square" rtlCol="0">
            <a:spAutoFit/>
          </a:bodyPr>
          <a:lstStyle/>
          <a:p>
            <a:pPr marL="285750" indent="-285750">
              <a:spcBef>
                <a:spcPts val="300"/>
              </a:spcBef>
              <a:spcAft>
                <a:spcPts val="300"/>
              </a:spcAft>
              <a:buClr>
                <a:schemeClr val="bg1"/>
              </a:buClr>
              <a:buFont typeface="Wingdings" panose="05000000000000000000" pitchFamily="2" charset="2"/>
              <a:buChar char="ü"/>
            </a:pPr>
            <a:r>
              <a:rPr lang="en-US" sz="2800" dirty="0">
                <a:solidFill>
                  <a:schemeClr val="bg1"/>
                </a:solidFill>
              </a:rPr>
              <a:t>Hands-on learning</a:t>
            </a:r>
          </a:p>
          <a:p>
            <a:pPr marL="285750" indent="-285750">
              <a:spcBef>
                <a:spcPts val="300"/>
              </a:spcBef>
              <a:spcAft>
                <a:spcPts val="300"/>
              </a:spcAft>
              <a:buClr>
                <a:schemeClr val="bg1"/>
              </a:buClr>
              <a:buFont typeface="Wingdings" panose="05000000000000000000" pitchFamily="2" charset="2"/>
              <a:buChar char="ü"/>
            </a:pPr>
            <a:r>
              <a:rPr lang="en-US" sz="2800" dirty="0">
                <a:solidFill>
                  <a:schemeClr val="bg1"/>
                </a:solidFill>
              </a:rPr>
              <a:t>Modeling</a:t>
            </a:r>
          </a:p>
          <a:p>
            <a:pPr marL="285750" indent="-285750">
              <a:spcBef>
                <a:spcPts val="300"/>
              </a:spcBef>
              <a:spcAft>
                <a:spcPts val="300"/>
              </a:spcAft>
              <a:buClr>
                <a:schemeClr val="bg1"/>
              </a:buClr>
              <a:buFont typeface="Wingdings" panose="05000000000000000000" pitchFamily="2" charset="2"/>
              <a:buChar char="ü"/>
            </a:pPr>
            <a:r>
              <a:rPr lang="en-US" sz="2800" dirty="0">
                <a:solidFill>
                  <a:schemeClr val="bg1"/>
                </a:solidFill>
              </a:rPr>
              <a:t>Project-based learning</a:t>
            </a:r>
          </a:p>
          <a:p>
            <a:pPr marL="285750" indent="-285750">
              <a:spcBef>
                <a:spcPts val="300"/>
              </a:spcBef>
              <a:spcAft>
                <a:spcPts val="300"/>
              </a:spcAft>
              <a:buClr>
                <a:schemeClr val="bg1"/>
              </a:buClr>
              <a:buFont typeface="Wingdings" panose="05000000000000000000" pitchFamily="2" charset="2"/>
              <a:buChar char="ü"/>
            </a:pPr>
            <a:r>
              <a:rPr lang="en-US" sz="2800" dirty="0">
                <a:solidFill>
                  <a:schemeClr val="bg1"/>
                </a:solidFill>
              </a:rPr>
              <a:t>Peer mentors</a:t>
            </a:r>
          </a:p>
          <a:p>
            <a:pPr marL="285750" indent="-285750">
              <a:spcBef>
                <a:spcPts val="300"/>
              </a:spcBef>
              <a:spcAft>
                <a:spcPts val="300"/>
              </a:spcAft>
              <a:buClr>
                <a:schemeClr val="bg1"/>
              </a:buClr>
              <a:buFont typeface="Wingdings" panose="05000000000000000000" pitchFamily="2" charset="2"/>
              <a:buChar char="ü"/>
            </a:pPr>
            <a:r>
              <a:rPr lang="en-US" sz="2800" dirty="0">
                <a:solidFill>
                  <a:schemeClr val="bg1"/>
                </a:solidFill>
              </a:rPr>
              <a:t>Cooperative learning</a:t>
            </a:r>
          </a:p>
          <a:p>
            <a:pPr marL="285750" indent="-285750">
              <a:spcBef>
                <a:spcPts val="300"/>
              </a:spcBef>
              <a:spcAft>
                <a:spcPts val="300"/>
              </a:spcAft>
              <a:buClr>
                <a:schemeClr val="bg1"/>
              </a:buClr>
              <a:buFont typeface="Wingdings" panose="05000000000000000000" pitchFamily="2" charset="2"/>
              <a:buChar char="ü"/>
            </a:pPr>
            <a:r>
              <a:rPr lang="en-US" sz="2800" dirty="0">
                <a:solidFill>
                  <a:schemeClr val="bg1"/>
                </a:solidFill>
              </a:rPr>
              <a:t>Multi-modal instruction</a:t>
            </a:r>
          </a:p>
          <a:p>
            <a:pPr marL="285750" indent="-285750">
              <a:spcBef>
                <a:spcPts val="300"/>
              </a:spcBef>
              <a:spcAft>
                <a:spcPts val="300"/>
              </a:spcAft>
              <a:buClr>
                <a:schemeClr val="bg1"/>
              </a:buClr>
              <a:buFont typeface="Wingdings" panose="05000000000000000000" pitchFamily="2" charset="2"/>
              <a:buChar char="ü"/>
            </a:pPr>
            <a:r>
              <a:rPr lang="en-US" sz="2800" dirty="0">
                <a:solidFill>
                  <a:schemeClr val="bg1"/>
                </a:solidFill>
              </a:rPr>
              <a:t>Real life applications</a:t>
            </a:r>
          </a:p>
          <a:p>
            <a:pPr marL="285750" indent="-285750">
              <a:spcBef>
                <a:spcPts val="300"/>
              </a:spcBef>
              <a:spcAft>
                <a:spcPts val="300"/>
              </a:spcAft>
              <a:buClr>
                <a:schemeClr val="bg1"/>
              </a:buClr>
              <a:buFont typeface="Wingdings" panose="05000000000000000000" pitchFamily="2" charset="2"/>
              <a:buChar char="ü"/>
            </a:pPr>
            <a:r>
              <a:rPr lang="en-US" sz="2800" dirty="0">
                <a:solidFill>
                  <a:schemeClr val="bg1"/>
                </a:solidFill>
              </a:rPr>
              <a:t>Checking for understanding</a:t>
            </a:r>
          </a:p>
        </p:txBody>
      </p:sp>
      <p:sp>
        <p:nvSpPr>
          <p:cNvPr id="12" name="TextBox 11"/>
          <p:cNvSpPr txBox="1"/>
          <p:nvPr/>
        </p:nvSpPr>
        <p:spPr>
          <a:xfrm>
            <a:off x="1168400" y="5343519"/>
            <a:ext cx="3843867" cy="1192748"/>
          </a:xfrm>
          <a:prstGeom prst="rect">
            <a:avLst/>
          </a:prstGeom>
          <a:noFill/>
        </p:spPr>
        <p:txBody>
          <a:bodyPr wrap="square" rtlCol="0">
            <a:spAutoFit/>
          </a:bodyPr>
          <a:lstStyle/>
          <a:p>
            <a:endParaRPr lang="en-US" dirty="0"/>
          </a:p>
        </p:txBody>
      </p:sp>
      <p:sp>
        <p:nvSpPr>
          <p:cNvPr id="8" name="Rectangle 7"/>
          <p:cNvSpPr/>
          <p:nvPr/>
        </p:nvSpPr>
        <p:spPr>
          <a:xfrm>
            <a:off x="733867" y="0"/>
            <a:ext cx="4712931" cy="685800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48265" y="834613"/>
            <a:ext cx="4284133" cy="523220"/>
          </a:xfrm>
          <a:prstGeom prst="rect">
            <a:avLst/>
          </a:prstGeom>
          <a:noFill/>
        </p:spPr>
        <p:txBody>
          <a:bodyPr wrap="square" rtlCol="0">
            <a:spAutoFit/>
          </a:bodyPr>
          <a:lstStyle/>
          <a:p>
            <a:r>
              <a:rPr lang="en-US" sz="2800" b="1" dirty="0">
                <a:solidFill>
                  <a:schemeClr val="bg1"/>
                </a:solidFill>
              </a:rPr>
              <a:t>CTT Instructional Strategies</a:t>
            </a:r>
          </a:p>
        </p:txBody>
      </p:sp>
      <p:sp>
        <p:nvSpPr>
          <p:cNvPr id="7" name="TextBox 6"/>
          <p:cNvSpPr txBox="1"/>
          <p:nvPr/>
        </p:nvSpPr>
        <p:spPr>
          <a:xfrm>
            <a:off x="1168400" y="2019896"/>
            <a:ext cx="3725333" cy="3785652"/>
          </a:xfrm>
          <a:prstGeom prst="rect">
            <a:avLst/>
          </a:prstGeom>
          <a:noFill/>
        </p:spPr>
        <p:txBody>
          <a:bodyPr wrap="square" rtlCol="0">
            <a:spAutoFit/>
          </a:bodyPr>
          <a:lstStyle/>
          <a:p>
            <a:pPr algn="ctr"/>
            <a:r>
              <a:rPr lang="en-US" sz="2400" dirty="0">
                <a:solidFill>
                  <a:schemeClr val="bg1"/>
                </a:solidFill>
              </a:rPr>
              <a:t>Set up your CTT environment with Universal Design for Learning (UDL)</a:t>
            </a:r>
          </a:p>
          <a:p>
            <a:pPr algn="ctr"/>
            <a:r>
              <a:rPr lang="en-US" sz="2400" dirty="0">
                <a:solidFill>
                  <a:schemeClr val="bg1"/>
                </a:solidFill>
              </a:rPr>
              <a:t>in mind!</a:t>
            </a:r>
          </a:p>
          <a:p>
            <a:pPr algn="ctr"/>
            <a:endParaRPr lang="en-US" sz="2400" dirty="0">
              <a:solidFill>
                <a:schemeClr val="bg1"/>
              </a:solidFill>
            </a:endParaRPr>
          </a:p>
          <a:p>
            <a:pPr marL="285750" indent="-285750">
              <a:buClr>
                <a:schemeClr val="bg1"/>
              </a:buClr>
              <a:buFont typeface="Arial" panose="020B0604020202020204" pitchFamily="34" charset="0"/>
              <a:buChar char="•"/>
            </a:pPr>
            <a:r>
              <a:rPr lang="en-US" sz="2400" dirty="0">
                <a:solidFill>
                  <a:schemeClr val="bg1"/>
                </a:solidFill>
              </a:rPr>
              <a:t>Accessible equipment</a:t>
            </a:r>
          </a:p>
          <a:p>
            <a:pPr marL="285750" indent="-285750">
              <a:buClr>
                <a:schemeClr val="bg1"/>
              </a:buClr>
              <a:buFont typeface="Arial" panose="020B0604020202020204" pitchFamily="34" charset="0"/>
              <a:buChar char="•"/>
            </a:pPr>
            <a:endParaRPr lang="en-US" sz="2400" dirty="0">
              <a:solidFill>
                <a:schemeClr val="bg1"/>
              </a:solidFill>
            </a:endParaRPr>
          </a:p>
          <a:p>
            <a:pPr marL="285750" indent="-285750">
              <a:buClr>
                <a:schemeClr val="bg1"/>
              </a:buClr>
              <a:buFont typeface="Arial" panose="020B0604020202020204" pitchFamily="34" charset="0"/>
              <a:buChar char="•"/>
            </a:pPr>
            <a:r>
              <a:rPr lang="en-US" sz="2400" dirty="0">
                <a:solidFill>
                  <a:schemeClr val="bg1"/>
                </a:solidFill>
              </a:rPr>
              <a:t>Accessible furniture</a:t>
            </a:r>
          </a:p>
          <a:p>
            <a:pPr marL="285750" indent="-285750">
              <a:buClr>
                <a:schemeClr val="bg1"/>
              </a:buClr>
              <a:buFont typeface="Arial" panose="020B0604020202020204" pitchFamily="34" charset="0"/>
              <a:buChar char="•"/>
            </a:pPr>
            <a:endParaRPr lang="en-US" sz="2400" dirty="0">
              <a:solidFill>
                <a:schemeClr val="bg1"/>
              </a:solidFill>
            </a:endParaRPr>
          </a:p>
          <a:p>
            <a:pPr marL="285750" indent="-285750">
              <a:buClr>
                <a:schemeClr val="bg1"/>
              </a:buClr>
              <a:buFont typeface="Arial" panose="020B0604020202020204" pitchFamily="34" charset="0"/>
              <a:buChar char="•"/>
            </a:pPr>
            <a:r>
              <a:rPr lang="en-US" sz="2400" dirty="0">
                <a:solidFill>
                  <a:schemeClr val="bg1"/>
                </a:solidFill>
              </a:rPr>
              <a:t>Accessible programming</a:t>
            </a:r>
          </a:p>
        </p:txBody>
      </p:sp>
    </p:spTree>
    <p:extLst>
      <p:ext uri="{BB962C8B-B14F-4D97-AF65-F5344CB8AC3E}">
        <p14:creationId xmlns:p14="http://schemas.microsoft.com/office/powerpoint/2010/main" val="3469497470"/>
      </p:ext>
    </p:extLst>
  </p:cSld>
  <p:clrMapOvr>
    <a:masterClrMapping/>
  </p:clrMapOvr>
</p:sld>
</file>

<file path=ppt/theme/theme1.xml><?xml version="1.0" encoding="utf-8"?>
<a:theme xmlns:a="http://schemas.openxmlformats.org/drawingml/2006/main" name="1_Office Theme">
  <a:themeElements>
    <a:clrScheme name="Business 01">
      <a:dk1>
        <a:srgbClr val="1D1D25"/>
      </a:dk1>
      <a:lt1>
        <a:srgbClr val="F4F4F6"/>
      </a:lt1>
      <a:dk2>
        <a:srgbClr val="2C2B41"/>
      </a:dk2>
      <a:lt2>
        <a:srgbClr val="F9F9F9"/>
      </a:lt2>
      <a:accent1>
        <a:srgbClr val="E22000"/>
      </a:accent1>
      <a:accent2>
        <a:srgbClr val="821300"/>
      </a:accent2>
      <a:accent3>
        <a:srgbClr val="2C3C3C"/>
      </a:accent3>
      <a:accent4>
        <a:srgbClr val="435C5B"/>
      </a:accent4>
      <a:accent5>
        <a:srgbClr val="688E8C"/>
      </a:accent5>
      <a:accent6>
        <a:srgbClr val="9EB8B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F356BCA1D5C24DA72D14296F0DB2AF" ma:contentTypeVersion="5" ma:contentTypeDescription="Create a new document." ma:contentTypeScope="" ma:versionID="ccb1c8995c93ee4852b0cedb1abc0b01">
  <xsd:schema xmlns:xsd="http://www.w3.org/2001/XMLSchema" xmlns:xs="http://www.w3.org/2001/XMLSchema" xmlns:p="http://schemas.microsoft.com/office/2006/metadata/properties" xmlns:ns2="f65701bd-703e-4e7a-b356-d9aef005502d" xmlns:ns3="b22f8f74-215c-4154-9939-bd29e4e8980e" targetNamespace="http://schemas.microsoft.com/office/2006/metadata/properties" ma:root="true" ma:fieldsID="4e83ca1d99dfc80217f25b9eff7e3a40" ns2:_="" ns3:_="">
    <xsd:import namespace="f65701bd-703e-4e7a-b356-d9aef005502d"/>
    <xsd:import namespace="b22f8f74-215c-4154-9939-bd29e4e8980e"/>
    <xsd:element name="properties">
      <xsd:complexType>
        <xsd:sequence>
          <xsd:element name="documentManagement">
            <xsd:complexType>
              <xsd:all>
                <xsd:element ref="ns2:Approval_x0020_Statu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5701bd-703e-4e7a-b356-d9aef005502d" elementFormDefault="qualified">
    <xsd:import namespace="http://schemas.microsoft.com/office/2006/documentManagement/types"/>
    <xsd:import namespace="http://schemas.microsoft.com/office/infopath/2007/PartnerControls"/>
    <xsd:element name="Approval_x0020_Status" ma:index="4" nillable="true" ma:displayName="Approval Status" ma:internalName="Approval_x0020_Status"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pproval_x0020_Status xmlns="f65701bd-703e-4e7a-b356-d9aef005502d">Approved</Approval_x0020_Status>
    <_dlc_DocId xmlns="b22f8f74-215c-4154-9939-bd29e4e8980e">XRUYQT3274NZ-880339284-140</_dlc_DocId>
    <_dlc_DocIdUrl xmlns="b22f8f74-215c-4154-9939-bd29e4e8980e">
      <Url>https://supportservices.jobcorps.gov/disability/_layouts/15/DocIdRedir.aspx?ID=XRUYQT3274NZ-880339284-140</Url>
      <Description>XRUYQT3274NZ-880339284-140</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E443EA0-4925-4455-A7E9-3FD46FC9D9B2}"/>
</file>

<file path=customXml/itemProps2.xml><?xml version="1.0" encoding="utf-8"?>
<ds:datastoreItem xmlns:ds="http://schemas.openxmlformats.org/officeDocument/2006/customXml" ds:itemID="{76737185-CC41-417D-9278-6F4F7875A04C}"/>
</file>

<file path=customXml/itemProps3.xml><?xml version="1.0" encoding="utf-8"?>
<ds:datastoreItem xmlns:ds="http://schemas.openxmlformats.org/officeDocument/2006/customXml" ds:itemID="{797709FC-4AAC-4F8D-8536-025D9A910336}"/>
</file>

<file path=customXml/itemProps4.xml><?xml version="1.0" encoding="utf-8"?>
<ds:datastoreItem xmlns:ds="http://schemas.openxmlformats.org/officeDocument/2006/customXml" ds:itemID="{4680A634-F5FB-486E-A972-704C6A1A2BFF}"/>
</file>

<file path=docProps/app.xml><?xml version="1.0" encoding="utf-8"?>
<Properties xmlns="http://schemas.openxmlformats.org/officeDocument/2006/extended-properties" xmlns:vt="http://schemas.openxmlformats.org/officeDocument/2006/docPropsVTypes">
  <TotalTime>0</TotalTime>
  <Words>3099</Words>
  <Application>Microsoft Office PowerPoint</Application>
  <PresentationFormat>Widescreen</PresentationFormat>
  <Paragraphs>392</Paragraphs>
  <Slides>45</Slides>
  <Notes>45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45</vt:i4>
      </vt:variant>
    </vt:vector>
  </HeadingPairs>
  <TitlesOfParts>
    <vt:vector size="52" baseType="lpstr">
      <vt:lpstr>Arial</vt:lpstr>
      <vt:lpstr>Calibri</vt:lpstr>
      <vt:lpstr>Calibri Light</vt:lpstr>
      <vt:lpstr>Lato</vt:lpstr>
      <vt:lpstr>Wingdings</vt:lpstr>
      <vt:lpstr>1_Office Theme</vt:lpstr>
      <vt:lpstr>Office Theme</vt:lpstr>
      <vt:lpstr>Part 2  Reasonable Accommodation  in  Career Technical Training (CTT)</vt:lpstr>
      <vt:lpstr>Webinar Objectives</vt:lpstr>
      <vt:lpstr>Poll Question #1</vt:lpstr>
      <vt:lpstr>Poll Question #2</vt:lpstr>
      <vt:lpstr>Current CTT Accommodation Practices</vt:lpstr>
      <vt:lpstr>PowerPoint Presentation</vt:lpstr>
      <vt:lpstr>PowerPoint Presentation</vt:lpstr>
      <vt:lpstr>PowerPoint Presentation</vt:lpstr>
      <vt:lpstr>PowerPoint Presentation</vt:lpstr>
      <vt:lpstr>Instructional Strategies in CTT – “Word Walls”</vt:lpstr>
      <vt:lpstr>PowerPoint Presentation</vt:lpstr>
      <vt:lpstr>PowerPoint Presentation</vt:lpstr>
      <vt:lpstr>Using Videotaping of Instruction to Develop Accommodation and Instructional Resources</vt:lpstr>
      <vt:lpstr>Using Videotaping of Instruction to develop Accommodation and Instructional Resources</vt:lpstr>
      <vt:lpstr>Getting started with AT in CTT (Accommodations in CTT)</vt:lpstr>
      <vt:lpstr>Getting started with AT in CTT (Accommodations in CTT)</vt:lpstr>
      <vt:lpstr>PowerPoint Presentation</vt:lpstr>
      <vt:lpstr>Practice:  Case Study </vt:lpstr>
      <vt:lpstr>Possible AT Accommodations for Jordan</vt:lpstr>
      <vt:lpstr>Possible AT Accommodations for Jordan</vt:lpstr>
      <vt:lpstr>MasterChef, Christine Ha:  How the Blind Cook</vt:lpstr>
      <vt:lpstr>PowerPoint Presentation</vt:lpstr>
      <vt:lpstr>Practice:  Case Study </vt:lpstr>
      <vt:lpstr>Possible AT Accommodations for Ethan</vt:lpstr>
      <vt:lpstr>PowerPoint Presentation</vt:lpstr>
      <vt:lpstr> AT Example: Health Converters and Calculators This is a list of health based calculators, conversion charts and converter programs. </vt:lpstr>
      <vt:lpstr>Automotive Converters and Calculators Below is a list of automotive based calculators, conversion charts and converter programs available for use. </vt:lpstr>
      <vt:lpstr>Other Examples of Assistive Technology in CTT</vt:lpstr>
      <vt:lpstr>Poll Question #3</vt:lpstr>
      <vt:lpstr>Center Examples</vt:lpstr>
      <vt:lpstr>Gary Job Corps Center</vt:lpstr>
      <vt:lpstr>Pittsburgh Job Corps Center</vt:lpstr>
      <vt:lpstr>Blue Ridge Job Corps Center</vt:lpstr>
      <vt:lpstr>AT:  Some Things to Consider</vt:lpstr>
      <vt:lpstr>PowerPoint Presentation</vt:lpstr>
      <vt:lpstr>PowerPoint Presentation</vt:lpstr>
      <vt:lpstr>Job Accommodation Network http://askjan.org/topics/tech.htm</vt:lpstr>
      <vt:lpstr>Tools for Life http://www.gatfl.org/</vt:lpstr>
      <vt:lpstr>AbleData www.abledata.com</vt:lpstr>
      <vt:lpstr>AbleData Search:  Products by Category</vt:lpstr>
      <vt:lpstr>RESNA http://www.resna.org/</vt:lpstr>
      <vt:lpstr>State AT Programs http://www.resnaprojects.org/allcontacts/statewidecontacts.html</vt:lpstr>
      <vt:lpstr>PowerPoint Presentation</vt:lpstr>
      <vt:lpstr>Regional Disability Coordinators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Easy and Practical Ways to Accommodate and Adapt the “Center-Based” Trades</dc:title>
  <dc:creator/>
  <cp:lastModifiedBy/>
  <cp:revision>1</cp:revision>
  <dcterms:created xsi:type="dcterms:W3CDTF">2017-02-28T22:47:37Z</dcterms:created>
  <dcterms:modified xsi:type="dcterms:W3CDTF">2017-04-13T13:41:20Z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0x01010024F356BCA1D5C24DA72D14296F0DB2AF</vt:lpwstr>
  </property>
  <property fmtid="{D5CDD505-2E9C-101B-9397-08002B2CF9AE}" pid="3" name="_dlc_DocIdItemGuid">
    <vt:lpwstr>4d5da159-0821-422b-b3b5-ce83f2d7c9bd</vt:lpwstr>
  </property>
</Properties>
</file>