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diagrams/data2.xml" ContentType="application/vnd.openxmlformats-officedocument.drawingml.diagramData+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8.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media/image22.jpg" ContentType="image/png"/>
  <Override PartName="/ppt/diagrams/drawing2.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2.xml" ContentType="application/vnd.openxmlformats-officedocument.presentationml.tags+xml"/>
  <Override PartName="/ppt/tags/tag3.xml" ContentType="application/vnd.openxmlformats-officedocument.presentationml.tags+xml"/>
  <Override PartName="/ppt/tags/tag1.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app.xml" ContentType="application/vnd.openxmlformats-officedocument.extended-properties+xml"/>
  <Override PartName="/ppt/tags/tag9.xml" ContentType="application/vnd.openxmlformats-officedocument.presentationml.tag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235" r:id="rId1"/>
    <p:sldMasterId id="2147483648" r:id="rId2"/>
  </p:sldMasterIdLst>
  <p:notesMasterIdLst>
    <p:notesMasterId r:id="rId41"/>
  </p:notesMasterIdLst>
  <p:handoutMasterIdLst>
    <p:handoutMasterId r:id="rId42"/>
  </p:handoutMasterIdLst>
  <p:sldIdLst>
    <p:sldId id="258" r:id="rId3"/>
    <p:sldId id="260" r:id="rId4"/>
    <p:sldId id="259" r:id="rId5"/>
    <p:sldId id="287" r:id="rId6"/>
    <p:sldId id="599" r:id="rId7"/>
    <p:sldId id="283" r:id="rId8"/>
    <p:sldId id="265" r:id="rId9"/>
    <p:sldId id="609" r:id="rId10"/>
    <p:sldId id="269" r:id="rId11"/>
    <p:sldId id="608" r:id="rId12"/>
    <p:sldId id="306" r:id="rId13"/>
    <p:sldId id="286" r:id="rId14"/>
    <p:sldId id="304" r:id="rId15"/>
    <p:sldId id="276" r:id="rId16"/>
    <p:sldId id="274" r:id="rId17"/>
    <p:sldId id="600" r:id="rId18"/>
    <p:sldId id="291" r:id="rId19"/>
    <p:sldId id="601" r:id="rId20"/>
    <p:sldId id="602" r:id="rId21"/>
    <p:sldId id="603" r:id="rId22"/>
    <p:sldId id="606" r:id="rId23"/>
    <p:sldId id="297" r:id="rId24"/>
    <p:sldId id="308" r:id="rId25"/>
    <p:sldId id="310" r:id="rId26"/>
    <p:sldId id="295" r:id="rId27"/>
    <p:sldId id="311" r:id="rId28"/>
    <p:sldId id="282" r:id="rId29"/>
    <p:sldId id="607" r:id="rId30"/>
    <p:sldId id="315" r:id="rId31"/>
    <p:sldId id="365" r:id="rId32"/>
    <p:sldId id="597" r:id="rId33"/>
    <p:sldId id="361" r:id="rId34"/>
    <p:sldId id="312" r:id="rId35"/>
    <p:sldId id="277" r:id="rId36"/>
    <p:sldId id="596" r:id="rId37"/>
    <p:sldId id="294" r:id="rId38"/>
    <p:sldId id="314" r:id="rId39"/>
    <p:sldId id="264"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59B6"/>
    <a:srgbClr val="8B49A5"/>
    <a:srgbClr val="FF00FF"/>
    <a:srgbClr val="FF3300"/>
    <a:srgbClr val="FFFF66"/>
    <a:srgbClr val="0000CC"/>
    <a:srgbClr val="6D3A82"/>
    <a:srgbClr val="452452"/>
    <a:srgbClr val="BD91CF"/>
    <a:srgbClr val="AD77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9592" autoAdjust="0"/>
    <p:restoredTop sz="83431" autoAdjust="0"/>
  </p:normalViewPr>
  <p:slideViewPr>
    <p:cSldViewPr snapToGrid="0" showGuides="1">
      <p:cViewPr varScale="1">
        <p:scale>
          <a:sx n="91" d="100"/>
          <a:sy n="91" d="100"/>
        </p:scale>
        <p:origin x="1008" y="90"/>
      </p:cViewPr>
      <p:guideLst>
        <p:guide orient="horz" pos="2136"/>
        <p:guide pos="3840"/>
      </p:guideLst>
    </p:cSldViewPr>
  </p:slideViewPr>
  <p:notesTextViewPr>
    <p:cViewPr>
      <p:scale>
        <a:sx n="1" d="1"/>
        <a:sy n="1" d="1"/>
      </p:scale>
      <p:origin x="0" y="0"/>
    </p:cViewPr>
  </p:notesTextViewPr>
  <p:sorterViewPr>
    <p:cViewPr>
      <p:scale>
        <a:sx n="100" d="100"/>
        <a:sy n="100" d="100"/>
      </p:scale>
      <p:origin x="0" y="-5592"/>
    </p:cViewPr>
  </p:sorterViewPr>
  <p:notesViewPr>
    <p:cSldViewPr snapToGrid="0">
      <p:cViewPr varScale="1">
        <p:scale>
          <a:sx n="85" d="100"/>
          <a:sy n="85" d="100"/>
        </p:scale>
        <p:origin x="87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openxmlformats.org/officeDocument/2006/relationships/customXml" Target="../customXml/item1.xml"/><Relationship Id="rId50" Type="http://schemas.openxmlformats.org/officeDocument/2006/relationships/customXml" Target="../customXml/item4.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ustomXml" Target="../customXml/item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48" Type="http://schemas.openxmlformats.org/officeDocument/2006/relationships/customXml" Target="../customXml/item2.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_rels/data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3D102E-38EE-4F30-8A91-5850D61E3245}" type="doc">
      <dgm:prSet loTypeId="urn:microsoft.com/office/officeart/2005/8/layout/pList1" loCatId="list" qsTypeId="urn:microsoft.com/office/officeart/2005/8/quickstyle/simple1" qsCatId="simple" csTypeId="urn:microsoft.com/office/officeart/2005/8/colors/accent3_4" csCatId="accent3" phldr="1"/>
      <dgm:spPr/>
      <dgm:t>
        <a:bodyPr/>
        <a:lstStyle/>
        <a:p>
          <a:endParaRPr lang="en-US"/>
        </a:p>
      </dgm:t>
    </dgm:pt>
    <dgm:pt modelId="{F3A8EBE0-DC36-4228-9BA1-D72EAD2F46F8}">
      <dgm:prSet phldrT="[Text]"/>
      <dgm:spPr/>
      <dgm:t>
        <a:bodyPr/>
        <a:lstStyle/>
        <a:p>
          <a:r>
            <a:rPr lang="en-US" dirty="0"/>
            <a:t>   </a:t>
          </a:r>
        </a:p>
      </dgm:t>
    </dgm:pt>
    <dgm:pt modelId="{163DEE14-44D2-41B8-AFFC-475671C7F4E6}" type="parTrans" cxnId="{039C825E-8BB3-497C-8437-D4EC51F48DA8}">
      <dgm:prSet/>
      <dgm:spPr/>
      <dgm:t>
        <a:bodyPr/>
        <a:lstStyle/>
        <a:p>
          <a:endParaRPr lang="en-US"/>
        </a:p>
      </dgm:t>
    </dgm:pt>
    <dgm:pt modelId="{2C64CD75-051C-49BA-8794-71F10C1823E5}" type="sibTrans" cxnId="{039C825E-8BB3-497C-8437-D4EC51F48DA8}">
      <dgm:prSet/>
      <dgm:spPr/>
      <dgm:t>
        <a:bodyPr/>
        <a:lstStyle/>
        <a:p>
          <a:endParaRPr lang="en-US"/>
        </a:p>
      </dgm:t>
    </dgm:pt>
    <dgm:pt modelId="{4F7CD29C-7EB3-46FE-BB15-6A3C614EB3BE}" type="pres">
      <dgm:prSet presAssocID="{833D102E-38EE-4F30-8A91-5850D61E3245}" presName="Name0" presStyleCnt="0">
        <dgm:presLayoutVars>
          <dgm:dir/>
          <dgm:resizeHandles val="exact"/>
        </dgm:presLayoutVars>
      </dgm:prSet>
      <dgm:spPr/>
    </dgm:pt>
    <dgm:pt modelId="{55DC51DB-AD1E-476A-A563-51659FBC52D5}" type="pres">
      <dgm:prSet presAssocID="{F3A8EBE0-DC36-4228-9BA1-D72EAD2F46F8}" presName="compNode" presStyleCnt="0"/>
      <dgm:spPr/>
    </dgm:pt>
    <dgm:pt modelId="{DDFCD3B4-0F1A-498D-BD23-89EB49F08FA5}" type="pres">
      <dgm:prSet presAssocID="{F3A8EBE0-DC36-4228-9BA1-D72EAD2F46F8}" presName="pictRect" presStyleLbl="node1" presStyleIdx="0" presStyleCnt="1" custScaleX="590946" custScaleY="631045" custLinFactNeighborX="178" custLinFactNeighborY="12899"/>
      <dgm:spPr>
        <a:prstGeom prst="rect">
          <a:avLst/>
        </a:prstGeom>
        <a:blipFill>
          <a:blip xmlns:r="http://schemas.openxmlformats.org/officeDocument/2006/relationships" r:embed="rId1" cstate="print">
            <a:grayscl/>
            <a:extLst>
              <a:ext uri="{28A0092B-C50C-407E-A947-70E740481C1C}">
                <a14:useLocalDpi xmlns:a14="http://schemas.microsoft.com/office/drawing/2010/main" val="0"/>
              </a:ext>
            </a:extLst>
          </a:blip>
          <a:srcRect/>
          <a:stretch>
            <a:fillRect l="-11000" r="-11000"/>
          </a:stretch>
        </a:blipFill>
        <a:ln w="12700">
          <a:noFill/>
        </a:ln>
        <a:effectLst/>
      </dgm:spPr>
      <dgm:extLst>
        <a:ext uri="{E40237B7-FDA0-4F09-8148-C483321AD2D9}">
          <dgm14:cNvPr xmlns:dgm14="http://schemas.microsoft.com/office/drawing/2010/diagram" id="0" name="" descr="Question mark against red wall"/>
        </a:ext>
      </dgm:extLst>
    </dgm:pt>
    <dgm:pt modelId="{2F34D36B-B330-4A29-8594-392BCF69D728}" type="pres">
      <dgm:prSet presAssocID="{F3A8EBE0-DC36-4228-9BA1-D72EAD2F46F8}" presName="textRect" presStyleLbl="revTx" presStyleIdx="0" presStyleCnt="1">
        <dgm:presLayoutVars>
          <dgm:bulletEnabled val="1"/>
        </dgm:presLayoutVars>
      </dgm:prSet>
      <dgm:spPr/>
    </dgm:pt>
  </dgm:ptLst>
  <dgm:cxnLst>
    <dgm:cxn modelId="{4A45FC3D-297B-4F7A-8E36-6C05927EB9D3}" type="presOf" srcId="{F3A8EBE0-DC36-4228-9BA1-D72EAD2F46F8}" destId="{2F34D36B-B330-4A29-8594-392BCF69D728}" srcOrd="0" destOrd="0" presId="urn:microsoft.com/office/officeart/2005/8/layout/pList1"/>
    <dgm:cxn modelId="{039C825E-8BB3-497C-8437-D4EC51F48DA8}" srcId="{833D102E-38EE-4F30-8A91-5850D61E3245}" destId="{F3A8EBE0-DC36-4228-9BA1-D72EAD2F46F8}" srcOrd="0" destOrd="0" parTransId="{163DEE14-44D2-41B8-AFFC-475671C7F4E6}" sibTransId="{2C64CD75-051C-49BA-8794-71F10C1823E5}"/>
    <dgm:cxn modelId="{658B7CBB-7E4C-4257-B088-5256B0D0F837}" type="presOf" srcId="{833D102E-38EE-4F30-8A91-5850D61E3245}" destId="{4F7CD29C-7EB3-46FE-BB15-6A3C614EB3BE}" srcOrd="0" destOrd="0" presId="urn:microsoft.com/office/officeart/2005/8/layout/pList1"/>
    <dgm:cxn modelId="{596EA84C-AAC8-4C3B-A832-270BB12972B3}" type="presParOf" srcId="{4F7CD29C-7EB3-46FE-BB15-6A3C614EB3BE}" destId="{55DC51DB-AD1E-476A-A563-51659FBC52D5}" srcOrd="0" destOrd="0" presId="urn:microsoft.com/office/officeart/2005/8/layout/pList1"/>
    <dgm:cxn modelId="{8D8088F8-4885-4BC7-B9F3-84592B8AE1B7}" type="presParOf" srcId="{55DC51DB-AD1E-476A-A563-51659FBC52D5}" destId="{DDFCD3B4-0F1A-498D-BD23-89EB49F08FA5}" srcOrd="0" destOrd="0" presId="urn:microsoft.com/office/officeart/2005/8/layout/pList1"/>
    <dgm:cxn modelId="{0D521990-2352-4F26-B4BC-7DD934C6A062}" type="presParOf" srcId="{55DC51DB-AD1E-476A-A563-51659FBC52D5}" destId="{2F34D36B-B330-4A29-8594-392BCF69D728}"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3D102E-38EE-4F30-8A91-5850D61E3245}" type="doc">
      <dgm:prSet loTypeId="urn:microsoft.com/office/officeart/2005/8/layout/pList1" loCatId="list" qsTypeId="urn:microsoft.com/office/officeart/2005/8/quickstyle/simple1" qsCatId="simple" csTypeId="urn:microsoft.com/office/officeart/2005/8/colors/accent3_4" csCatId="accent3" phldr="1"/>
      <dgm:spPr/>
      <dgm:t>
        <a:bodyPr/>
        <a:lstStyle/>
        <a:p>
          <a:endParaRPr lang="en-US"/>
        </a:p>
      </dgm:t>
    </dgm:pt>
    <dgm:pt modelId="{F3A8EBE0-DC36-4228-9BA1-D72EAD2F46F8}">
      <dgm:prSet phldrT="[Text]"/>
      <dgm:spPr/>
      <dgm:t>
        <a:bodyPr/>
        <a:lstStyle/>
        <a:p>
          <a:r>
            <a:rPr lang="en-US" dirty="0"/>
            <a:t>   </a:t>
          </a:r>
        </a:p>
      </dgm:t>
    </dgm:pt>
    <dgm:pt modelId="{163DEE14-44D2-41B8-AFFC-475671C7F4E6}" type="parTrans" cxnId="{039C825E-8BB3-497C-8437-D4EC51F48DA8}">
      <dgm:prSet/>
      <dgm:spPr/>
      <dgm:t>
        <a:bodyPr/>
        <a:lstStyle/>
        <a:p>
          <a:endParaRPr lang="en-US"/>
        </a:p>
      </dgm:t>
    </dgm:pt>
    <dgm:pt modelId="{2C64CD75-051C-49BA-8794-71F10C1823E5}" type="sibTrans" cxnId="{039C825E-8BB3-497C-8437-D4EC51F48DA8}">
      <dgm:prSet/>
      <dgm:spPr/>
      <dgm:t>
        <a:bodyPr/>
        <a:lstStyle/>
        <a:p>
          <a:endParaRPr lang="en-US"/>
        </a:p>
      </dgm:t>
    </dgm:pt>
    <dgm:pt modelId="{4F7CD29C-7EB3-46FE-BB15-6A3C614EB3BE}" type="pres">
      <dgm:prSet presAssocID="{833D102E-38EE-4F30-8A91-5850D61E3245}" presName="Name0" presStyleCnt="0">
        <dgm:presLayoutVars>
          <dgm:dir/>
          <dgm:resizeHandles val="exact"/>
        </dgm:presLayoutVars>
      </dgm:prSet>
      <dgm:spPr/>
    </dgm:pt>
    <dgm:pt modelId="{55DC51DB-AD1E-476A-A563-51659FBC52D5}" type="pres">
      <dgm:prSet presAssocID="{F3A8EBE0-DC36-4228-9BA1-D72EAD2F46F8}" presName="compNode" presStyleCnt="0"/>
      <dgm:spPr/>
    </dgm:pt>
    <dgm:pt modelId="{DDFCD3B4-0F1A-498D-BD23-89EB49F08FA5}" type="pres">
      <dgm:prSet presAssocID="{F3A8EBE0-DC36-4228-9BA1-D72EAD2F46F8}" presName="pictRect" presStyleLbl="node1" presStyleIdx="0" presStyleCnt="1" custScaleX="1547610" custScaleY="631045" custLinFactNeighborX="-81" custLinFactNeighborY="699"/>
      <dgm:spPr>
        <a:prstGeom prst="rect">
          <a:avLst/>
        </a:prstGeom>
        <a:solidFill>
          <a:srgbClr val="7030A0"/>
        </a:solidFill>
        <a:ln w="12700">
          <a:solidFill>
            <a:srgbClr val="7030A0"/>
          </a:solidFill>
        </a:ln>
        <a:effectLst/>
      </dgm:spPr>
    </dgm:pt>
    <dgm:pt modelId="{2F34D36B-B330-4A29-8594-392BCF69D728}" type="pres">
      <dgm:prSet presAssocID="{F3A8EBE0-DC36-4228-9BA1-D72EAD2F46F8}" presName="textRect" presStyleLbl="revTx" presStyleIdx="0" presStyleCnt="1">
        <dgm:presLayoutVars>
          <dgm:bulletEnabled val="1"/>
        </dgm:presLayoutVars>
      </dgm:prSet>
      <dgm:spPr/>
    </dgm:pt>
  </dgm:ptLst>
  <dgm:cxnLst>
    <dgm:cxn modelId="{4A45FC3D-297B-4F7A-8E36-6C05927EB9D3}" type="presOf" srcId="{F3A8EBE0-DC36-4228-9BA1-D72EAD2F46F8}" destId="{2F34D36B-B330-4A29-8594-392BCF69D728}" srcOrd="0" destOrd="0" presId="urn:microsoft.com/office/officeart/2005/8/layout/pList1"/>
    <dgm:cxn modelId="{039C825E-8BB3-497C-8437-D4EC51F48DA8}" srcId="{833D102E-38EE-4F30-8A91-5850D61E3245}" destId="{F3A8EBE0-DC36-4228-9BA1-D72EAD2F46F8}" srcOrd="0" destOrd="0" parTransId="{163DEE14-44D2-41B8-AFFC-475671C7F4E6}" sibTransId="{2C64CD75-051C-49BA-8794-71F10C1823E5}"/>
    <dgm:cxn modelId="{658B7CBB-7E4C-4257-B088-5256B0D0F837}" type="presOf" srcId="{833D102E-38EE-4F30-8A91-5850D61E3245}" destId="{4F7CD29C-7EB3-46FE-BB15-6A3C614EB3BE}" srcOrd="0" destOrd="0" presId="urn:microsoft.com/office/officeart/2005/8/layout/pList1"/>
    <dgm:cxn modelId="{596EA84C-AAC8-4C3B-A832-270BB12972B3}" type="presParOf" srcId="{4F7CD29C-7EB3-46FE-BB15-6A3C614EB3BE}" destId="{55DC51DB-AD1E-476A-A563-51659FBC52D5}" srcOrd="0" destOrd="0" presId="urn:microsoft.com/office/officeart/2005/8/layout/pList1"/>
    <dgm:cxn modelId="{8D8088F8-4885-4BC7-B9F3-84592B8AE1B7}" type="presParOf" srcId="{55DC51DB-AD1E-476A-A563-51659FBC52D5}" destId="{DDFCD3B4-0F1A-498D-BD23-89EB49F08FA5}" srcOrd="0" destOrd="0" presId="urn:microsoft.com/office/officeart/2005/8/layout/pList1"/>
    <dgm:cxn modelId="{0D521990-2352-4F26-B4BC-7DD934C6A062}" type="presParOf" srcId="{55DC51DB-AD1E-476A-A563-51659FBC52D5}" destId="{2F34D36B-B330-4A29-8594-392BCF69D728}" srcOrd="1" destOrd="0" presId="urn:microsoft.com/office/officeart/2005/8/layout/pList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FCD3B4-0F1A-498D-BD23-89EB49F08FA5}">
      <dsp:nvSpPr>
        <dsp:cNvPr id="0" name=""/>
        <dsp:cNvSpPr/>
      </dsp:nvSpPr>
      <dsp:spPr>
        <a:xfrm>
          <a:off x="2671" y="6885"/>
          <a:ext cx="4437566" cy="3264950"/>
        </a:xfrm>
        <a:prstGeom prst="rect">
          <a:avLst/>
        </a:prstGeom>
        <a:blipFill>
          <a:blip xmlns:r="http://schemas.openxmlformats.org/officeDocument/2006/relationships" r:embed="rId1" cstate="print">
            <a:grayscl/>
            <a:extLst>
              <a:ext uri="{28A0092B-C50C-407E-A947-70E740481C1C}">
                <a14:useLocalDpi xmlns:a14="http://schemas.microsoft.com/office/drawing/2010/main" val="0"/>
              </a:ext>
            </a:extLst>
          </a:blip>
          <a:srcRect/>
          <a:stretch>
            <a:fillRect l="-11000" r="-11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F34D36B-B330-4A29-8594-392BCF69D728}">
      <dsp:nvSpPr>
        <dsp:cNvPr id="0" name=""/>
        <dsp:cNvSpPr/>
      </dsp:nvSpPr>
      <dsp:spPr>
        <a:xfrm>
          <a:off x="1844656" y="1894611"/>
          <a:ext cx="750925" cy="278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0" numCol="1" spcCol="1270" anchor="t" anchorCtr="0">
          <a:noAutofit/>
        </a:bodyPr>
        <a:lstStyle/>
        <a:p>
          <a:pPr marL="0" lvl="0" indent="0" algn="ctr" defTabSz="577850">
            <a:lnSpc>
              <a:spcPct val="90000"/>
            </a:lnSpc>
            <a:spcBef>
              <a:spcPct val="0"/>
            </a:spcBef>
            <a:spcAft>
              <a:spcPct val="35000"/>
            </a:spcAft>
            <a:buNone/>
          </a:pPr>
          <a:r>
            <a:rPr lang="en-US" sz="1300" kern="1200" dirty="0"/>
            <a:t>   </a:t>
          </a:r>
        </a:p>
      </dsp:txBody>
      <dsp:txXfrm>
        <a:off x="1844656" y="1894611"/>
        <a:ext cx="750925" cy="2785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FCD3B4-0F1A-498D-BD23-89EB49F08FA5}">
      <dsp:nvSpPr>
        <dsp:cNvPr id="0" name=""/>
        <dsp:cNvSpPr/>
      </dsp:nvSpPr>
      <dsp:spPr>
        <a:xfrm>
          <a:off x="5748" y="7331"/>
          <a:ext cx="12179227" cy="3421667"/>
        </a:xfrm>
        <a:prstGeom prst="rect">
          <a:avLst/>
        </a:prstGeom>
        <a:solidFill>
          <a:srgbClr val="7030A0"/>
        </a:solidFill>
        <a:ln w="12700" cap="flat" cmpd="sng" algn="ctr">
          <a:solidFill>
            <a:srgbClr val="7030A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34D36B-B330-4A29-8594-392BCF69D728}">
      <dsp:nvSpPr>
        <dsp:cNvPr id="0" name=""/>
        <dsp:cNvSpPr/>
      </dsp:nvSpPr>
      <dsp:spPr>
        <a:xfrm>
          <a:off x="5702514" y="1985610"/>
          <a:ext cx="786970" cy="291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0" numCol="1" spcCol="1270" anchor="t" anchorCtr="0">
          <a:noAutofit/>
        </a:bodyPr>
        <a:lstStyle/>
        <a:p>
          <a:pPr marL="0" lvl="0" indent="0" algn="ctr" defTabSz="577850">
            <a:lnSpc>
              <a:spcPct val="90000"/>
            </a:lnSpc>
            <a:spcBef>
              <a:spcPct val="0"/>
            </a:spcBef>
            <a:spcAft>
              <a:spcPct val="35000"/>
            </a:spcAft>
            <a:buNone/>
          </a:pPr>
          <a:r>
            <a:rPr lang="en-US" sz="1300" kern="1200" dirty="0"/>
            <a:t>   </a:t>
          </a:r>
        </a:p>
      </dsp:txBody>
      <dsp:txXfrm>
        <a:off x="5702514" y="1985610"/>
        <a:ext cx="786970" cy="291965"/>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8BF8D94-647B-4F9F-AA9E-2D938D422E3B}" type="datetimeFigureOut">
              <a:rPr lang="en-US" smtClean="0"/>
              <a:t>1/29/2021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0A47020-7792-4F45-A2F2-9D0B8074F9C0}" type="slidenum">
              <a:rPr lang="en-US" smtClean="0"/>
              <a:t>‹#›</a:t>
            </a:fld>
            <a:endParaRPr lang="en-US"/>
          </a:p>
        </p:txBody>
      </p:sp>
    </p:spTree>
    <p:extLst>
      <p:ext uri="{BB962C8B-B14F-4D97-AF65-F5344CB8AC3E}">
        <p14:creationId xmlns:p14="http://schemas.microsoft.com/office/powerpoint/2010/main" val="25603165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C6EDB3-F742-4DC9-BE06-69426632385D}" type="datetimeFigureOut">
              <a:rPr lang="en-US" smtClean="0"/>
              <a:t>1/29/2021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25BF50-B49B-4853-A573-925571B59782}" type="slidenum">
              <a:rPr lang="en-US" smtClean="0"/>
              <a:t>‹#›</a:t>
            </a:fld>
            <a:endParaRPr lang="en-US"/>
          </a:p>
        </p:txBody>
      </p:sp>
    </p:spTree>
    <p:extLst>
      <p:ext uri="{BB962C8B-B14F-4D97-AF65-F5344CB8AC3E}">
        <p14:creationId xmlns:p14="http://schemas.microsoft.com/office/powerpoint/2010/main" val="352928487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“Supporting Executive Functioning for Students on Center and in Distance Learning Settings” webinar.  </a:t>
            </a:r>
          </a:p>
          <a:p>
            <a:endParaRPr lang="en-US" dirty="0"/>
          </a:p>
          <a:p>
            <a:r>
              <a:rPr lang="en-US" dirty="0"/>
              <a:t>Reminder:  We encourage you to use the chat box to share your questions, thoughts/ideas, and even strategies/accommodations that you might be using to address executive function challenges.  If you are new to this concept, we will be defining and reviewing executive functioning with you today.</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1625BF50-B49B-4853-A573-925571B59782}" type="slidenum">
              <a:rPr lang="en-US" smtClean="0"/>
              <a:t>1</a:t>
            </a:fld>
            <a:endParaRPr lang="en-US"/>
          </a:p>
        </p:txBody>
      </p:sp>
    </p:spTree>
    <p:extLst>
      <p:ext uri="{BB962C8B-B14F-4D97-AF65-F5344CB8AC3E}">
        <p14:creationId xmlns:p14="http://schemas.microsoft.com/office/powerpoint/2010/main" val="3328230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stop for a minute now and review a few points. Executive functioning skills are developed throughout childhood and adolescence. So, we know that some of our students are still developing these executive function skills!</a:t>
            </a:r>
          </a:p>
          <a:p>
            <a:endParaRPr lang="en-US" dirty="0"/>
          </a:p>
          <a:p>
            <a:r>
              <a:rPr lang="en-US" dirty="0"/>
              <a:t>Just to demonstrate the context of this point, I am going to show you a brief video clip now where we can see in action how executive function skills are still under development in children of a very young 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https://www.youtube.com/watch?v=qAC-5hTK-4c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2:58 – 4:22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625BF50-B49B-4853-A573-925571B59782}" type="slidenum">
              <a:rPr lang="en-US" smtClean="0"/>
              <a:t>10</a:t>
            </a:fld>
            <a:endParaRPr lang="en-US"/>
          </a:p>
        </p:txBody>
      </p:sp>
    </p:spTree>
    <p:extLst>
      <p:ext uri="{BB962C8B-B14F-4D97-AF65-F5344CB8AC3E}">
        <p14:creationId xmlns:p14="http://schemas.microsoft.com/office/powerpoint/2010/main" val="2391156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Having opportunities to practice and use executive functioning skills also have an impact on the individual’s skill level development as well as the context within which the activity occurs. For example, a child may develop an appreciation of delay of gratification when they believe that they are part of a group (sight unseen) who made a choice to delay gratification – like with the relatively well-known marshmallow test. The adult performing the test puts a young child in a room with two plates – one with one marshmallow on it and the other with two marshmallows. The researcher instructs the child that they can have BOTH marshmallows if they wait until the adult returns.  In one study, the researcher added a twist. She gave the child either a green or an orange t-shirt and then told them that their group waited and got the bigger reward, or they were part of the group that did not wait. Those children who thought they were part of the group that waited tended to also wait and developed a greater value or appreciation of waiting/delaying gratification.  Given this, both practice and application of context, can help improve executive function performance. (From the same video as above: https://www.youtube.com/watch?v=qAC-5hTK-4c)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important to remember that perhaps some of our students are in need of more opportunities to develop these skills and/or need accommodations to support executive function deficits. Job Corps really is a perfect platform for such practice since the program is all about helping young people develop not only academic and career technical skills but also become more independent, build their employability skills, become self-sufficient, and so forth.</a:t>
            </a:r>
          </a:p>
          <a:p>
            <a:endParaRPr lang="en-US" dirty="0"/>
          </a:p>
          <a:p>
            <a:r>
              <a:rPr lang="en-US" dirty="0"/>
              <a:t>Exposure to high levels of stress that result in the production of the hormone, “cortisol,” actually can negatively impact the development of executive functioning skills.  We added this one in, almost as an aside, just as an example to showcase the need and even perhaps the opportunity to collaborate with other center experts such as the Center Mental Health Consultant to teach students activities and strategies they can use to develop and support self-regulation, in particular.  So, the RAC can identify specific accommodations such as frequent breaks that can help with attention, frustration, etc., but the long term benefit would come from the strategies that could be used during those frequent breaks to help the student learn to self-regulate (i.e., calm themselves down, refocus themselves, quiet their anxiety, etc.).  We will discuss this further when we discuss accommodations.</a:t>
            </a:r>
          </a:p>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625BF50-B49B-4853-A573-925571B59782}" type="slidenum">
              <a:rPr lang="en-US" smtClean="0"/>
              <a:t>11</a:t>
            </a:fld>
            <a:endParaRPr lang="en-US"/>
          </a:p>
        </p:txBody>
      </p:sp>
    </p:spTree>
    <p:extLst>
      <p:ext uri="{BB962C8B-B14F-4D97-AF65-F5344CB8AC3E}">
        <p14:creationId xmlns:p14="http://schemas.microsoft.com/office/powerpoint/2010/main" val="2084409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move to some general accommodations and strategies to support Executive Functioning.  </a:t>
            </a:r>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625BF50-B49B-4853-A573-925571B59782}" type="slidenum">
              <a:rPr lang="en-US" smtClean="0"/>
              <a:t>12</a:t>
            </a:fld>
            <a:endParaRPr lang="en-US"/>
          </a:p>
        </p:txBody>
      </p:sp>
    </p:spTree>
    <p:extLst>
      <p:ext uri="{BB962C8B-B14F-4D97-AF65-F5344CB8AC3E}">
        <p14:creationId xmlns:p14="http://schemas.microsoft.com/office/powerpoint/2010/main" val="2388984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What academic environment type demands tend to increase around these transition ages?  </a:t>
            </a:r>
          </a:p>
          <a:p>
            <a:pPr lvl="0"/>
            <a:endParaRPr lang="en-US" dirty="0"/>
          </a:p>
          <a:p>
            <a:pPr marL="171450" lvl="0" indent="-171450">
              <a:buFont typeface="Arial" panose="020B0604020202020204" pitchFamily="34" charset="0"/>
              <a:buChar char="•"/>
            </a:pPr>
            <a:r>
              <a:rPr lang="en-US" dirty="0"/>
              <a:t>Demands to act and work more independently, initiate actions, organize oneself, remember multiple tasks/assignments.  Think about how those demands translate to distance/online/virtual learning.</a:t>
            </a:r>
          </a:p>
          <a:p>
            <a:pPr marL="171450" lvl="0" indent="-171450">
              <a:buFont typeface="Arial" panose="020B0604020202020204" pitchFamily="34" charset="0"/>
              <a:buChar char="•"/>
            </a:pPr>
            <a:endParaRPr lang="en-US" dirty="0"/>
          </a:p>
          <a:p>
            <a:pPr marL="0" lvl="0" indent="0">
              <a:buFont typeface="Arial" panose="020B0604020202020204" pitchFamily="34" charset="0"/>
              <a:buNone/>
            </a:pPr>
            <a:r>
              <a:rPr lang="en-US" dirty="0"/>
              <a:t>These are the areas that we often see students who have executive function challenges struggle with and they can very easily go unrecognized for what they really are…</a:t>
            </a:r>
          </a:p>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625BF50-B49B-4853-A573-925571B59782}" type="slidenum">
              <a:rPr lang="en-US" smtClean="0"/>
              <a:t>13</a:t>
            </a:fld>
            <a:endParaRPr lang="en-US"/>
          </a:p>
        </p:txBody>
      </p:sp>
    </p:spTree>
    <p:extLst>
      <p:ext uri="{BB962C8B-B14F-4D97-AF65-F5344CB8AC3E}">
        <p14:creationId xmlns:p14="http://schemas.microsoft.com/office/powerpoint/2010/main" val="3019423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chat box…</a:t>
            </a:r>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625BF50-B49B-4853-A573-925571B59782}" type="slidenum">
              <a:rPr lang="en-US" smtClean="0"/>
              <a:t>14</a:t>
            </a:fld>
            <a:endParaRPr lang="en-US"/>
          </a:p>
        </p:txBody>
      </p:sp>
    </p:spTree>
    <p:extLst>
      <p:ext uri="{BB962C8B-B14F-4D97-AF65-F5344CB8AC3E}">
        <p14:creationId xmlns:p14="http://schemas.microsoft.com/office/powerpoint/2010/main" val="7286809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1625BF50-B49B-4853-A573-925571B59782}" type="slidenum">
              <a:rPr lang="en-US" smtClean="0"/>
              <a:t>15</a:t>
            </a:fld>
            <a:endParaRPr lang="en-US"/>
          </a:p>
        </p:txBody>
      </p:sp>
    </p:spTree>
    <p:extLst>
      <p:ext uri="{BB962C8B-B14F-4D97-AF65-F5344CB8AC3E}">
        <p14:creationId xmlns:p14="http://schemas.microsoft.com/office/powerpoint/2010/main" val="7959425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some of the accommodations that could be used?</a:t>
            </a:r>
          </a:p>
          <a:p>
            <a:endParaRPr lang="en-US" dirty="0"/>
          </a:p>
          <a:p>
            <a:pPr marL="171450" indent="-171450">
              <a:buFont typeface="Arial" panose="020B0604020202020204" pitchFamily="34" charset="0"/>
              <a:buChar char="•"/>
            </a:pPr>
            <a:r>
              <a:rPr lang="en-US" dirty="0"/>
              <a:t>Breaks to allow the student to use the app or apply their mindfulness training the CMHC taught them?</a:t>
            </a:r>
          </a:p>
          <a:p>
            <a:pPr marL="171450" indent="-171450">
              <a:buFont typeface="Arial" panose="020B0604020202020204" pitchFamily="34" charset="0"/>
              <a:buChar char="•"/>
            </a:pPr>
            <a:r>
              <a:rPr lang="en-US" dirty="0"/>
              <a:t>Mentor to practice mindfulness activities or learn new techniques</a:t>
            </a:r>
          </a:p>
          <a:p>
            <a:pPr marL="171450" indent="-171450">
              <a:buFont typeface="Arial" panose="020B0604020202020204" pitchFamily="34" charset="0"/>
              <a:buChar char="•"/>
            </a:pPr>
            <a:r>
              <a:rPr lang="en-US" dirty="0"/>
              <a:t>Model to show that all of us need to reduce stress/anxiety in order to function</a:t>
            </a:r>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Movement and mindfulness breaks are</a:t>
            </a:r>
            <a:r>
              <a:rPr lang="en-US" baseline="0" dirty="0"/>
              <a:t> helpful for students who have difficulty with emotional, self-regulation, and/or impulse control and have been shown to increase executive function skills in numerous research studies.</a:t>
            </a:r>
            <a:endParaRPr lang="en-US" dirty="0"/>
          </a:p>
          <a:p>
            <a:pPr marL="0" indent="0">
              <a:buFont typeface="Arial" panose="020B0604020202020204" pitchFamily="34" charset="0"/>
              <a:buNone/>
            </a:pPr>
            <a:endParaRPr lang="en-US" dirty="0"/>
          </a:p>
          <a:p>
            <a:pPr marL="171450" indent="-171450">
              <a:buFont typeface="Arial" panose="020B0604020202020204" pitchFamily="34" charset="0"/>
              <a:buChar char="•"/>
            </a:pPr>
            <a:endParaRPr lang="en-US" dirty="0"/>
          </a:p>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1625BF50-B49B-4853-A573-925571B59782}" type="slidenum">
              <a:rPr lang="en-US" smtClean="0"/>
              <a:t>16</a:t>
            </a:fld>
            <a:endParaRPr lang="en-US"/>
          </a:p>
        </p:txBody>
      </p:sp>
    </p:spTree>
    <p:extLst>
      <p:ext uri="{BB962C8B-B14F-4D97-AF65-F5344CB8AC3E}">
        <p14:creationId xmlns:p14="http://schemas.microsoft.com/office/powerpoint/2010/main" val="28761084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46:30 to 49:50 (a little over 3 minutes)</a:t>
            </a:r>
            <a:endParaRPr lang="en-US" i="1"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625BF50-B49B-4853-A573-925571B59782}" type="slidenum">
              <a:rPr lang="en-US" smtClean="0"/>
              <a:t>17</a:t>
            </a:fld>
            <a:endParaRPr lang="en-US"/>
          </a:p>
        </p:txBody>
      </p:sp>
    </p:spTree>
    <p:extLst>
      <p:ext uri="{BB962C8B-B14F-4D97-AF65-F5344CB8AC3E}">
        <p14:creationId xmlns:p14="http://schemas.microsoft.com/office/powerpoint/2010/main" val="5054161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in the first video where the preschool children were given cards with items on them that were of different shapes and one of two different colors.  They were told they would be asked to place the card in the box either based upon the shape or the color dependent upon which one the person directed them to do each time.  After the first card, the child continued to place the cards essentially following the same pattern.  If they placed based upon color, then they continued to do that despite a change in instruction.  However, when stopped, and even given brief explanation and guidance so that they could reflect on how they were supposed to be choosing which box to place each card, their performance improved.  In the controlled study, performance improved by 53%.</a:t>
            </a:r>
          </a:p>
          <a:p>
            <a:endParaRPr lang="en-US" dirty="0"/>
          </a:p>
          <a:p>
            <a:r>
              <a:rPr lang="en-US" dirty="0"/>
              <a:t>In the chat box, share your ideas on how we might provide opportunities for “reflective thinking” in distance/online/virtual learning settings?</a:t>
            </a:r>
          </a:p>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1625BF50-B49B-4853-A573-925571B59782}" type="slidenum">
              <a:rPr lang="en-US" smtClean="0"/>
              <a:t>18</a:t>
            </a:fld>
            <a:endParaRPr lang="en-US"/>
          </a:p>
        </p:txBody>
      </p:sp>
    </p:spTree>
    <p:extLst>
      <p:ext uri="{BB962C8B-B14F-4D97-AF65-F5344CB8AC3E}">
        <p14:creationId xmlns:p14="http://schemas.microsoft.com/office/powerpoint/2010/main" val="6958967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possible way to address emotional/impulse control/self-monitoring is to provide a graphic such as these for students to identify/address/adjust their own behaviors.  Students can help develop these types of graphics.  Some centers have posted these types of graphics in the online classrooms.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1625BF50-B49B-4853-A573-925571B59782}" type="slidenum">
              <a:rPr lang="en-US" smtClean="0"/>
              <a:t>19</a:t>
            </a:fld>
            <a:endParaRPr lang="en-US"/>
          </a:p>
        </p:txBody>
      </p:sp>
    </p:spTree>
    <p:extLst>
      <p:ext uri="{BB962C8B-B14F-4D97-AF65-F5344CB8AC3E}">
        <p14:creationId xmlns:p14="http://schemas.microsoft.com/office/powerpoint/2010/main" val="2898162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learning objectives for this webinar are…(slide)</a:t>
            </a:r>
          </a:p>
          <a:p>
            <a:endParaRPr lang="en-US" dirty="0"/>
          </a:p>
          <a:p>
            <a:r>
              <a:rPr lang="en-US" dirty="0"/>
              <a:t>In addition, we will be sharing many resources to support and build executive functioning skills for students in a variety of learning settings.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1625BF50-B49B-4853-A573-925571B59782}" type="slidenum">
              <a:rPr lang="en-US" smtClean="0"/>
              <a:t>2</a:t>
            </a:fld>
            <a:endParaRPr lang="en-US"/>
          </a:p>
        </p:txBody>
      </p:sp>
    </p:spTree>
    <p:extLst>
      <p:ext uri="{BB962C8B-B14F-4D97-AF65-F5344CB8AC3E}">
        <p14:creationId xmlns:p14="http://schemas.microsoft.com/office/powerpoint/2010/main" val="14256632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saw in the video clip(s), games (either in person/hands-on or virtually) can be helpful in teaching self-monitoring/flexible thinking/impulse control.  One such game is represented here.  </a:t>
            </a:r>
          </a:p>
          <a:p>
            <a:endParaRPr lang="en-US" dirty="0"/>
          </a:p>
          <a:p>
            <a:r>
              <a:rPr lang="en-US" dirty="0"/>
              <a:t>In the chat box, share any of the online or in-person games or activities that you have used to possibly improve social skills or address these type of functional limitations.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1625BF50-B49B-4853-A573-925571B59782}" type="slidenum">
              <a:rPr lang="en-US" smtClean="0"/>
              <a:t>20</a:t>
            </a:fld>
            <a:endParaRPr lang="en-US"/>
          </a:p>
        </p:txBody>
      </p:sp>
    </p:spTree>
    <p:extLst>
      <p:ext uri="{BB962C8B-B14F-4D97-AF65-F5344CB8AC3E}">
        <p14:creationId xmlns:p14="http://schemas.microsoft.com/office/powerpoint/2010/main" val="16548953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another example of a game that can potentially improve the functional limitations represented on this slide.  </a:t>
            </a:r>
          </a:p>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1625BF50-B49B-4853-A573-925571B59782}" type="slidenum">
              <a:rPr lang="en-US" smtClean="0"/>
              <a:t>21</a:t>
            </a:fld>
            <a:endParaRPr lang="en-US"/>
          </a:p>
        </p:txBody>
      </p:sp>
    </p:spTree>
    <p:extLst>
      <p:ext uri="{BB962C8B-B14F-4D97-AF65-F5344CB8AC3E}">
        <p14:creationId xmlns:p14="http://schemas.microsoft.com/office/powerpoint/2010/main" val="2231396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shift to more specific accommodations and strategies to support some of the functional limitations we have discussed</a:t>
            </a:r>
            <a:r>
              <a:rPr lang="en-US"/>
              <a:t>.  Your center’s RAC</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625BF50-B49B-4853-A573-925571B59782}" type="slidenum">
              <a:rPr lang="en-US" smtClean="0"/>
              <a:t>22</a:t>
            </a:fld>
            <a:endParaRPr lang="en-US"/>
          </a:p>
        </p:txBody>
      </p:sp>
    </p:spTree>
    <p:extLst>
      <p:ext uri="{BB962C8B-B14F-4D97-AF65-F5344CB8AC3E}">
        <p14:creationId xmlns:p14="http://schemas.microsoft.com/office/powerpoint/2010/main" val="4998110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going to select a few of the functional limitations and review accommodations that the RAC might consider. </a:t>
            </a:r>
          </a:p>
          <a:p>
            <a:r>
              <a:rPr lang="en-US" dirty="0"/>
              <a:t> </a:t>
            </a:r>
          </a:p>
          <a:p>
            <a:r>
              <a:rPr lang="en-US" dirty="0"/>
              <a:t>This slide has some ideas for accommodations and supporting strategies to address “working memory” limitations.</a:t>
            </a:r>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625BF50-B49B-4853-A573-925571B59782}" type="slidenum">
              <a:rPr lang="en-US" smtClean="0"/>
              <a:t>23</a:t>
            </a:fld>
            <a:endParaRPr lang="en-US"/>
          </a:p>
        </p:txBody>
      </p:sp>
    </p:spTree>
    <p:extLst>
      <p:ext uri="{BB962C8B-B14F-4D97-AF65-F5344CB8AC3E}">
        <p14:creationId xmlns:p14="http://schemas.microsoft.com/office/powerpoint/2010/main" val="7767639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have some ideas on how to accommodate/support “organization” limitations…</a:t>
            </a:r>
          </a:p>
          <a:p>
            <a:endParaRPr lang="en-US" dirty="0"/>
          </a:p>
          <a:p>
            <a:r>
              <a:rPr lang="en-US" dirty="0"/>
              <a:t>Note:  Digital Notebooks (Evernote and One Note)--Both apps allow students to create “notebooks” with unlimited notes, pictures, sound recordings, etc.  </a:t>
            </a:r>
          </a:p>
          <a:p>
            <a:r>
              <a:rPr lang="en-US" dirty="0"/>
              <a:t>Notes and notebooks are searchable by keyword, share-able, and are device non-specific.</a:t>
            </a:r>
          </a:p>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625BF50-B49B-4853-A573-925571B59782}" type="slidenum">
              <a:rPr lang="en-US" smtClean="0"/>
              <a:t>24</a:t>
            </a:fld>
            <a:endParaRPr lang="en-US"/>
          </a:p>
        </p:txBody>
      </p:sp>
    </p:spTree>
    <p:extLst>
      <p:ext uri="{BB962C8B-B14F-4D97-AF65-F5344CB8AC3E}">
        <p14:creationId xmlns:p14="http://schemas.microsoft.com/office/powerpoint/2010/main" val="4171034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“working memory” and “organization,” </a:t>
            </a:r>
            <a:r>
              <a:rPr lang="en-US" dirty="0" err="1"/>
              <a:t>Ideament</a:t>
            </a:r>
            <a:r>
              <a:rPr lang="en-US" baseline="0" dirty="0"/>
              <a:t> is a great app for students with functional limitations in executive function, especially student who struggle to retain new material. Ideament lets a student easily draw a diagram – mind map, concept map, or flow chart – and convert it to a text outline and vice versa. Students can use </a:t>
            </a:r>
            <a:r>
              <a:rPr lang="en-US" baseline="0" dirty="0" err="1"/>
              <a:t>Ideament</a:t>
            </a:r>
            <a:r>
              <a:rPr lang="en-US" baseline="0" dirty="0"/>
              <a:t> for anything such as brainstorming new ideas, illustrating concepts, making lists and outlines, planning projects, creating organizational charts, etc.</a:t>
            </a:r>
            <a:endParaRPr lang="en-US" dirty="0"/>
          </a:p>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625BF50-B49B-4853-A573-925571B59782}" type="slidenum">
              <a:rPr lang="en-US" smtClean="0"/>
              <a:t>25</a:t>
            </a:fld>
            <a:endParaRPr lang="en-US"/>
          </a:p>
        </p:txBody>
      </p:sp>
    </p:spTree>
    <p:extLst>
      <p:ext uri="{BB962C8B-B14F-4D97-AF65-F5344CB8AC3E}">
        <p14:creationId xmlns:p14="http://schemas.microsoft.com/office/powerpoint/2010/main" val="30705755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left side of the slide, you see some accommodations that the RAC could consider when addressing task completion issues.  On the right, are some supporting strategies for the same.  </a:t>
            </a:r>
          </a:p>
          <a:p>
            <a:endParaRPr lang="en-US" dirty="0"/>
          </a:p>
          <a:p>
            <a:r>
              <a:rPr lang="en-US" dirty="0"/>
              <a:t> All of these accommodations and strategies can be applied to distance/online/virtual settings.  In the chat box, share any idea on how you or your colleagues have provided these in distance learning settings.</a:t>
            </a:r>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625BF50-B49B-4853-A573-925571B59782}" type="slidenum">
              <a:rPr lang="en-US" smtClean="0"/>
              <a:t>26</a:t>
            </a:fld>
            <a:endParaRPr lang="en-US"/>
          </a:p>
        </p:txBody>
      </p:sp>
    </p:spTree>
    <p:extLst>
      <p:ext uri="{BB962C8B-B14F-4D97-AF65-F5344CB8AC3E}">
        <p14:creationId xmlns:p14="http://schemas.microsoft.com/office/powerpoint/2010/main" val="33489206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Understood.org is a resource that provides support and resources for a variety of disabilities and related functional limitations.  We encourage you to visit this page and the multitude of others on this site that are related to executive function supports.</a:t>
            </a:r>
          </a:p>
          <a:p>
            <a:endParaRPr lang="en-US" dirty="0"/>
          </a:p>
          <a:p>
            <a:r>
              <a:rPr lang="en-US" dirty="0"/>
              <a:t>https://www.understood.org/en/learning-thinking-differences/child-learning-disabilities/executive-functioning-issues/how-executive-functioning-issues-impact-teens-and-young-adults-in-the-workplace</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1625BF50-B49B-4853-A573-925571B59782}" type="slidenum">
              <a:rPr lang="en-US" smtClean="0"/>
              <a:t>27</a:t>
            </a:fld>
            <a:endParaRPr lang="en-US"/>
          </a:p>
        </p:txBody>
      </p:sp>
    </p:spTree>
    <p:extLst>
      <p:ext uri="{BB962C8B-B14F-4D97-AF65-F5344CB8AC3E}">
        <p14:creationId xmlns:p14="http://schemas.microsoft.com/office/powerpoint/2010/main" val="19140901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Understood.org is a resource that provides support and resources for a variety of disabilities and related functional limitations.  We encourage you to visit this page and the multitude of others on this site that are related to executive function supports.</a:t>
            </a:r>
          </a:p>
          <a:p>
            <a:endParaRPr lang="en-US" dirty="0"/>
          </a:p>
          <a:p>
            <a:r>
              <a:rPr lang="en-US" dirty="0"/>
              <a:t>https://www.understood.org/en/workplace/disability-inclusion-work/executive-functioning-issues-in-the-workplace-what-employers-need-to-know</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1625BF50-B49B-4853-A573-925571B59782}" type="slidenum">
              <a:rPr lang="en-US" smtClean="0"/>
              <a:t>28</a:t>
            </a:fld>
            <a:endParaRPr lang="en-US"/>
          </a:p>
        </p:txBody>
      </p:sp>
    </p:spTree>
    <p:extLst>
      <p:ext uri="{BB962C8B-B14F-4D97-AF65-F5344CB8AC3E}">
        <p14:creationId xmlns:p14="http://schemas.microsoft.com/office/powerpoint/2010/main" val="7267271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mn-lt"/>
              </a:rPr>
              <a:t>With the continued pandemic, many students have to be responsible for logging into online classes, finding assignments in multiple platforms (such as Google Classroom). checking email and portal messages and using other methods as well to successfully navigate.  Additionally, in some instances, they have to teach themselves skills and material to a greater degree than if they were in person.</a:t>
            </a:r>
          </a:p>
          <a:p>
            <a:pPr algn="l"/>
            <a:endParaRPr lang="en-US" b="0" i="0" dirty="0">
              <a:solidFill>
                <a:srgbClr val="333333"/>
              </a:solidFill>
              <a:effectLst/>
              <a:latin typeface="+mn-lt"/>
            </a:endParaRPr>
          </a:p>
          <a:p>
            <a:pPr algn="l"/>
            <a:r>
              <a:rPr lang="en-US" b="0" i="0" dirty="0">
                <a:solidFill>
                  <a:srgbClr val="333333"/>
                </a:solidFill>
                <a:effectLst/>
                <a:latin typeface="+mn-lt"/>
              </a:rPr>
              <a:t>Obviously, all these tasks can make learning more difficult. On the other hand, while many people focus on the negatives of distance learning, it is highly possible that our students could potentially come out of the pandemic with stronger executive function skills.  How is that possible?  Let’s look at some ideas.</a:t>
            </a:r>
          </a:p>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625BF50-B49B-4853-A573-925571B59782}" type="slidenum">
              <a:rPr lang="en-US" smtClean="0"/>
              <a:t>29</a:t>
            </a:fld>
            <a:endParaRPr lang="en-US"/>
          </a:p>
        </p:txBody>
      </p:sp>
    </p:spTree>
    <p:extLst>
      <p:ext uri="{BB962C8B-B14F-4D97-AF65-F5344CB8AC3E}">
        <p14:creationId xmlns:p14="http://schemas.microsoft.com/office/powerpoint/2010/main" val="1547256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chat box, type the letter for your response</a:t>
            </a:r>
          </a:p>
        </p:txBody>
      </p:sp>
      <p:sp>
        <p:nvSpPr>
          <p:cNvPr id="4" name="Slide Number Placeholder 3"/>
          <p:cNvSpPr>
            <a:spLocks noGrp="1"/>
          </p:cNvSpPr>
          <p:nvPr>
            <p:ph type="sldNum" sz="quarter" idx="5"/>
          </p:nvPr>
        </p:nvSpPr>
        <p:spPr/>
        <p:txBody>
          <a:bodyPr/>
          <a:lstStyle/>
          <a:p>
            <a:fld id="{E7ED3E53-CF04-4D3D-8D8E-DCB6443E5768}" type="slidenum">
              <a:rPr lang="en-US" smtClean="0"/>
              <a:t>3</a:t>
            </a:fld>
            <a:endParaRPr lang="en-US"/>
          </a:p>
        </p:txBody>
      </p:sp>
    </p:spTree>
    <p:extLst>
      <p:ext uri="{BB962C8B-B14F-4D97-AF65-F5344CB8AC3E}">
        <p14:creationId xmlns:p14="http://schemas.microsoft.com/office/powerpoint/2010/main" val="28083000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help to further facilitate development of our students’ executive function skills during distance learning.  The main concept is pretty simple:  Give our students tools that they can use by themselves to simplify organization, keep track of assignments, and follow though on completing them (with oversight as a backup when needed).  This will enhance their independence and employability as well.</a:t>
            </a:r>
          </a:p>
          <a:p>
            <a:endParaRPr lang="en-US" dirty="0"/>
          </a:p>
          <a:p>
            <a:r>
              <a:rPr lang="en-US" dirty="0"/>
              <a:t>Some ideas are listed here on the slide.</a:t>
            </a:r>
          </a:p>
        </p:txBody>
      </p:sp>
      <p:sp>
        <p:nvSpPr>
          <p:cNvPr id="4" name="Slide Number Placeholder 3"/>
          <p:cNvSpPr>
            <a:spLocks noGrp="1"/>
          </p:cNvSpPr>
          <p:nvPr>
            <p:ph type="sldNum" sz="quarter" idx="5"/>
          </p:nvPr>
        </p:nvSpPr>
        <p:spPr/>
        <p:txBody>
          <a:bodyPr/>
          <a:lstStyle/>
          <a:p>
            <a:fld id="{E7ED3E53-CF04-4D3D-8D8E-DCB6443E5768}" type="slidenum">
              <a:rPr lang="en-US" smtClean="0"/>
              <a:t>30</a:t>
            </a:fld>
            <a:endParaRPr lang="en-US"/>
          </a:p>
        </p:txBody>
      </p:sp>
    </p:spTree>
    <p:extLst>
      <p:ext uri="{BB962C8B-B14F-4D97-AF65-F5344CB8AC3E}">
        <p14:creationId xmlns:p14="http://schemas.microsoft.com/office/powerpoint/2010/main" val="19809382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designing online learning courses, this table provides some strategies to support executive functioning.</a:t>
            </a:r>
          </a:p>
        </p:txBody>
      </p:sp>
      <p:sp>
        <p:nvSpPr>
          <p:cNvPr id="4" name="Slide Number Placeholder 3"/>
          <p:cNvSpPr>
            <a:spLocks noGrp="1"/>
          </p:cNvSpPr>
          <p:nvPr>
            <p:ph type="sldNum" sz="quarter" idx="5"/>
          </p:nvPr>
        </p:nvSpPr>
        <p:spPr/>
        <p:txBody>
          <a:bodyPr/>
          <a:lstStyle/>
          <a:p>
            <a:fld id="{2E7D2F9E-D167-4ED3-83EC-AE46EA34BEC3}" type="slidenum">
              <a:rPr lang="en-US" smtClean="0"/>
              <a:pPr/>
              <a:t>31</a:t>
            </a:fld>
            <a:endParaRPr lang="en-US" dirty="0"/>
          </a:p>
        </p:txBody>
      </p:sp>
    </p:spTree>
    <p:extLst>
      <p:ext uri="{BB962C8B-B14F-4D97-AF65-F5344CB8AC3E}">
        <p14:creationId xmlns:p14="http://schemas.microsoft.com/office/powerpoint/2010/main" val="7491595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Often in online learning  environments, students are required to move through material independently; apply learning strategies; reflect upon their learning; and demonstrate a great deal of self-regulation by monitoring their cognition, motivation and behavior.  We can support executive functioning by increasing communication and shared experiences.  These include the examples listed on this slide.  </a:t>
            </a:r>
          </a:p>
        </p:txBody>
      </p:sp>
      <p:sp>
        <p:nvSpPr>
          <p:cNvPr id="4" name="Slide Number Placeholder 3"/>
          <p:cNvSpPr>
            <a:spLocks noGrp="1"/>
          </p:cNvSpPr>
          <p:nvPr>
            <p:ph type="sldNum" sz="quarter" idx="10"/>
          </p:nvPr>
        </p:nvSpPr>
        <p:spPr/>
        <p:txBody>
          <a:bodyPr/>
          <a:lstStyle/>
          <a:p>
            <a:fld id="{4CBCEA92-F142-4D57-B507-37BDAF44710C}" type="slidenum">
              <a:rPr lang="en-US" smtClean="0"/>
              <a:t>32</a:t>
            </a:fld>
            <a:endParaRPr lang="en-US"/>
          </a:p>
        </p:txBody>
      </p:sp>
    </p:spTree>
    <p:extLst>
      <p:ext uri="{BB962C8B-B14F-4D97-AF65-F5344CB8AC3E}">
        <p14:creationId xmlns:p14="http://schemas.microsoft.com/office/powerpoint/2010/main" val="19209474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625BF50-B49B-4853-A573-925571B59782}" type="slidenum">
              <a:rPr lang="en-US" smtClean="0"/>
              <a:t>33</a:t>
            </a:fld>
            <a:endParaRPr lang="en-US"/>
          </a:p>
        </p:txBody>
      </p:sp>
    </p:spTree>
    <p:extLst>
      <p:ext uri="{BB962C8B-B14F-4D97-AF65-F5344CB8AC3E}">
        <p14:creationId xmlns:p14="http://schemas.microsoft.com/office/powerpoint/2010/main" val="30782431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625BF50-B49B-4853-A573-925571B59782}" type="slidenum">
              <a:rPr lang="en-US" smtClean="0"/>
              <a:t>34</a:t>
            </a:fld>
            <a:endParaRPr lang="en-US"/>
          </a:p>
        </p:txBody>
      </p:sp>
    </p:spTree>
    <p:extLst>
      <p:ext uri="{BB962C8B-B14F-4D97-AF65-F5344CB8AC3E}">
        <p14:creationId xmlns:p14="http://schemas.microsoft.com/office/powerpoint/2010/main" val="6937493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Job Accommodation Network is an extremely comprehensive FREE resource on workplace accommodations and disability employment issues.</a:t>
            </a:r>
          </a:p>
          <a:p>
            <a:r>
              <a:rPr lang="en-US" dirty="0"/>
              <a:t> When you use the website or call to talk to a member of JAN’s expert staff, you will immediately get the impression that they were created just for us at Job Corps.  They are </a:t>
            </a:r>
            <a:r>
              <a:rPr lang="en-US" b="1" dirty="0"/>
              <a:t>that</a:t>
            </a:r>
            <a:r>
              <a:rPr lang="en-US" dirty="0"/>
              <a:t> relevant to the work that we do.  </a:t>
            </a:r>
          </a:p>
          <a:p>
            <a:endParaRPr lang="en-US" dirty="0"/>
          </a:p>
          <a:p>
            <a:r>
              <a:rPr lang="en-US" dirty="0"/>
              <a:t>Many of the accommodations in this webinar came from JAN and were used on actual JC centers.  </a:t>
            </a:r>
          </a:p>
          <a:p>
            <a:endParaRPr lang="en-US" dirty="0"/>
          </a:p>
        </p:txBody>
      </p:sp>
      <p:sp>
        <p:nvSpPr>
          <p:cNvPr id="4" name="Slide Number Placeholder 3"/>
          <p:cNvSpPr>
            <a:spLocks noGrp="1"/>
          </p:cNvSpPr>
          <p:nvPr>
            <p:ph type="sldNum" sz="quarter" idx="5"/>
          </p:nvPr>
        </p:nvSpPr>
        <p:spPr/>
        <p:txBody>
          <a:bodyPr/>
          <a:lstStyle/>
          <a:p>
            <a:pPr>
              <a:defRPr/>
            </a:pPr>
            <a:fld id="{50C343F3-AC26-4B4E-86FF-E949298AE011}" type="slidenum">
              <a:rPr lang="en-US" altLang="en-US" smtClean="0"/>
              <a:pPr>
                <a:defRPr/>
              </a:pPr>
              <a:t>35</a:t>
            </a:fld>
            <a:endParaRPr lang="en-US" altLang="en-US"/>
          </a:p>
        </p:txBody>
      </p:sp>
    </p:spTree>
    <p:extLst>
      <p:ext uri="{BB962C8B-B14F-4D97-AF65-F5344CB8AC3E}">
        <p14:creationId xmlns:p14="http://schemas.microsoft.com/office/powerpoint/2010/main" val="19944206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JAN provides detailed</a:t>
            </a:r>
            <a:r>
              <a:rPr lang="en-US" baseline="0" dirty="0"/>
              <a:t> information on how to accommodate students who demonstrate functional limitations in executive function using the limitation A-Z feature. </a:t>
            </a:r>
          </a:p>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625BF50-B49B-4853-A573-925571B59782}" type="slidenum">
              <a:rPr lang="en-US" smtClean="0"/>
              <a:t>36</a:t>
            </a:fld>
            <a:endParaRPr lang="en-US"/>
          </a:p>
        </p:txBody>
      </p:sp>
    </p:spTree>
    <p:extLst>
      <p:ext uri="{BB962C8B-B14F-4D97-AF65-F5344CB8AC3E}">
        <p14:creationId xmlns:p14="http://schemas.microsoft.com/office/powerpoint/2010/main" val="14023994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625BF50-B49B-4853-A573-925571B59782}" type="slidenum">
              <a:rPr lang="en-US" smtClean="0"/>
              <a:t>37</a:t>
            </a:fld>
            <a:endParaRPr lang="en-US"/>
          </a:p>
        </p:txBody>
      </p:sp>
    </p:spTree>
    <p:extLst>
      <p:ext uri="{BB962C8B-B14F-4D97-AF65-F5344CB8AC3E}">
        <p14:creationId xmlns:p14="http://schemas.microsoft.com/office/powerpoint/2010/main" val="3745276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just a few hints as to how you use your Executive Function Skills.  </a:t>
            </a:r>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625BF50-B49B-4853-A573-925571B59782}" type="slidenum">
              <a:rPr lang="en-US" smtClean="0"/>
              <a:t>4</a:t>
            </a:fld>
            <a:endParaRPr lang="en-US"/>
          </a:p>
        </p:txBody>
      </p:sp>
    </p:spTree>
    <p:extLst>
      <p:ext uri="{BB962C8B-B14F-4D97-AF65-F5344CB8AC3E}">
        <p14:creationId xmlns:p14="http://schemas.microsoft.com/office/powerpoint/2010/main" val="4017122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just a few hints as to how you use your </a:t>
            </a:r>
            <a:r>
              <a:rPr lang="en-US"/>
              <a:t>Executive Function Skills.  </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625BF50-B49B-4853-A573-925571B59782}" type="slidenum">
              <a:rPr lang="en-US" smtClean="0"/>
              <a:t>5</a:t>
            </a:fld>
            <a:endParaRPr lang="en-US"/>
          </a:p>
        </p:txBody>
      </p:sp>
    </p:spTree>
    <p:extLst>
      <p:ext uri="{BB962C8B-B14F-4D97-AF65-F5344CB8AC3E}">
        <p14:creationId xmlns:p14="http://schemas.microsoft.com/office/powerpoint/2010/main" val="2777784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begin by defining “executive functions” including a review of our key executive functions.</a:t>
            </a:r>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625BF50-B49B-4853-A573-925571B59782}" type="slidenum">
              <a:rPr lang="en-US" smtClean="0"/>
              <a:t>6</a:t>
            </a:fld>
            <a:endParaRPr lang="en-US"/>
          </a:p>
        </p:txBody>
      </p:sp>
    </p:spTree>
    <p:extLst>
      <p:ext uri="{BB962C8B-B14F-4D97-AF65-F5344CB8AC3E}">
        <p14:creationId xmlns:p14="http://schemas.microsoft.com/office/powerpoint/2010/main" val="2455306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Executive functions is an umbrella term for the neurologically-based skills involving mental control and self-regulation.  These skills are controlled by an area of the brain called the “frontal lobe.”</a:t>
            </a:r>
          </a:p>
          <a:p>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If we take a more global look, Executive Functions refers to a set of neuro cognitive skills that are </a:t>
            </a:r>
            <a:r>
              <a:rPr lang="en-US" sz="1200" i="0" dirty="0">
                <a:solidFill>
                  <a:schemeClr val="tx1">
                    <a:lumMod val="75000"/>
                    <a:lumOff val="25000"/>
                  </a:schemeClr>
                </a:solidFill>
                <a:latin typeface="Calibri Light" pitchFamily="34" charset="0"/>
              </a:rPr>
              <a:t>important for adaptive problem solving, creative thinking and goal-directed behavior.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dirty="0">
              <a:solidFill>
                <a:schemeClr val="tx1">
                  <a:lumMod val="75000"/>
                  <a:lumOff val="25000"/>
                </a:schemeClr>
              </a:solidFill>
              <a:latin typeface="Calibri Light"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solidFill>
                  <a:schemeClr val="tx1">
                    <a:lumMod val="75000"/>
                    <a:lumOff val="25000"/>
                  </a:schemeClr>
                </a:solidFill>
                <a:latin typeface="Calibri Light" pitchFamily="34" charset="0"/>
              </a:rPr>
              <a:t>We also know that individuals who have a variety of types of conditions may have executive functioning skill deficits (i.e., autism spectrum, ADHD, Anxiety for example).</a:t>
            </a:r>
          </a:p>
          <a:p>
            <a:endParaRPr lang="en-US" i="1" dirty="0"/>
          </a:p>
          <a:p>
            <a:endParaRPr lang="en-US" i="1"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625BF50-B49B-4853-A573-925571B59782}" type="slidenum">
              <a:rPr lang="en-US" smtClean="0"/>
              <a:t>7</a:t>
            </a:fld>
            <a:endParaRPr lang="en-US"/>
          </a:p>
        </p:txBody>
      </p:sp>
    </p:spTree>
    <p:extLst>
      <p:ext uri="{BB962C8B-B14F-4D97-AF65-F5344CB8AC3E}">
        <p14:creationId xmlns:p14="http://schemas.microsoft.com/office/powerpoint/2010/main" val="2951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30303"/>
                </a:solidFill>
                <a:effectLst/>
                <a:latin typeface="Roboto"/>
              </a:rPr>
              <a:t>https://www.youtube.com/watch?v=CYi2EzPkErs   (What Is Executive Function?)  0 – 3:21</a:t>
            </a:r>
          </a:p>
          <a:p>
            <a:endParaRPr lang="en-US" b="0" i="0" dirty="0">
              <a:solidFill>
                <a:srgbClr val="030303"/>
              </a:solidFill>
              <a:effectLst/>
              <a:latin typeface="Roboto"/>
            </a:endParaRPr>
          </a:p>
          <a:p>
            <a:endParaRPr lang="en-US" b="0" i="0" dirty="0">
              <a:solidFill>
                <a:srgbClr val="030303"/>
              </a:solidFill>
              <a:effectLst/>
              <a:latin typeface="Roboto"/>
            </a:endParaRPr>
          </a:p>
          <a:p>
            <a:r>
              <a:rPr lang="en-US" b="0" i="0" dirty="0">
                <a:solidFill>
                  <a:srgbClr val="030303"/>
                </a:solidFill>
                <a:effectLst/>
                <a:latin typeface="Roboto"/>
              </a:rPr>
              <a:t>Executive functions are a set of skills that include organization, attention, and planning. This includes impulse control, emotional control, and working memory. Learn more about executive functioning and how you can help your student improve these skills. In this video, Stephanie Carlson, PhD, Director of Research, Institute of Child Development University of Minnesota, explains how executive functioning skills develop in kids. “It refers to a group of important mental skills that allows us to set goals and get things done,” says Dr. Carlson. The three main areas of executive function are working memory, flexible thinking, and inhibitory control, according to Dr. Carlson. Kids that struggle with executive function may also face challenges in life and in school. Watch as Dr. Carlson shares advice on ways to improve executive function in kids. Keep in mind, executive function has nothing to do with intelligence.</a:t>
            </a:r>
            <a:endParaRPr lang="en-US" i="0" dirty="0">
              <a:solidFill>
                <a:srgbClr val="002060"/>
              </a:solidFill>
            </a:endParaRPr>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625BF50-B49B-4853-A573-925571B59782}" type="slidenum">
              <a:rPr lang="en-US" smtClean="0"/>
              <a:t>8</a:t>
            </a:fld>
            <a:endParaRPr lang="en-US"/>
          </a:p>
        </p:txBody>
      </p:sp>
    </p:spTree>
    <p:extLst>
      <p:ext uri="{BB962C8B-B14F-4D97-AF65-F5344CB8AC3E}">
        <p14:creationId xmlns:p14="http://schemas.microsoft.com/office/powerpoint/2010/main" val="3023481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9B59B6"/>
                </a:solidFill>
                <a:latin typeface="Calibri Light" pitchFamily="34" charset="0"/>
              </a:rPr>
              <a:t>Although we just listened to a discussion about the 3 </a:t>
            </a:r>
            <a:r>
              <a:rPr lang="en-US" b="1" u="sng" dirty="0">
                <a:solidFill>
                  <a:srgbClr val="9B59B6"/>
                </a:solidFill>
                <a:latin typeface="Calibri Light" pitchFamily="34" charset="0"/>
              </a:rPr>
              <a:t>primary</a:t>
            </a:r>
            <a:r>
              <a:rPr lang="en-US" b="1" u="none" dirty="0">
                <a:solidFill>
                  <a:srgbClr val="9B59B6"/>
                </a:solidFill>
                <a:latin typeface="Calibri Light" pitchFamily="34" charset="0"/>
              </a:rPr>
              <a:t> </a:t>
            </a:r>
            <a:r>
              <a:rPr lang="en-US" b="1" dirty="0">
                <a:solidFill>
                  <a:srgbClr val="9B59B6"/>
                </a:solidFill>
                <a:latin typeface="Calibri Light" pitchFamily="34" charset="0"/>
              </a:rPr>
              <a:t>skills </a:t>
            </a:r>
            <a:r>
              <a:rPr lang="en-US" dirty="0">
                <a:solidFill>
                  <a:schemeClr val="tx1">
                    <a:lumMod val="75000"/>
                    <a:lumOff val="25000"/>
                  </a:schemeClr>
                </a:solidFill>
                <a:latin typeface="Calibri Light" pitchFamily="34" charset="0"/>
              </a:rPr>
              <a:t>involved in being able to translate what one knows into goal-directed behavior, let’s briefly review/discuss all the key executive functions and the role they play.</a:t>
            </a:r>
          </a:p>
          <a:p>
            <a:pPr marL="171450" indent="-171450">
              <a:buFont typeface="Arial" panose="020B0604020202020204" pitchFamily="34" charset="0"/>
              <a:buChar char="•"/>
            </a:pPr>
            <a:r>
              <a:rPr lang="en-US" sz="1200" b="1" i="0" kern="1200" dirty="0">
                <a:solidFill>
                  <a:schemeClr val="tx1"/>
                </a:solidFill>
                <a:effectLst/>
                <a:latin typeface="+mj-lt"/>
                <a:ea typeface="+mn-ea"/>
                <a:cs typeface="+mn-cs"/>
              </a:rPr>
              <a:t>Impulse/Emotional control:</a:t>
            </a:r>
            <a:r>
              <a:rPr lang="en-US" sz="1200" b="0" i="0" kern="1200" dirty="0">
                <a:solidFill>
                  <a:schemeClr val="tx1"/>
                </a:solidFill>
                <a:effectLst/>
                <a:latin typeface="+mj-lt"/>
                <a:ea typeface="+mn-ea"/>
                <a:cs typeface="+mn-cs"/>
              </a:rPr>
              <a:t> This is an</a:t>
            </a:r>
            <a:r>
              <a:rPr lang="en-US" sz="1200" b="0" i="0" kern="1200" baseline="0" dirty="0">
                <a:solidFill>
                  <a:schemeClr val="tx1"/>
                </a:solidFill>
                <a:effectLst/>
                <a:latin typeface="+mj-lt"/>
                <a:ea typeface="+mn-ea"/>
                <a:cs typeface="+mn-cs"/>
              </a:rPr>
              <a:t> individual’s </a:t>
            </a:r>
            <a:r>
              <a:rPr lang="en-US" sz="1200" b="0" i="0" kern="1200" dirty="0">
                <a:solidFill>
                  <a:schemeClr val="tx1"/>
                </a:solidFill>
                <a:effectLst/>
                <a:latin typeface="+mj-lt"/>
                <a:ea typeface="+mn-ea"/>
                <a:cs typeface="+mn-cs"/>
              </a:rPr>
              <a:t>ability to manage his/her feelings by focusing on the end result or goal. Emotional control and impulse control are closely related. Individuals who struggle with emotional control often have trouble accepting negative feedback. They also may overreact to little injustices. They may struggle to finish a task when something upsets them.</a:t>
            </a:r>
          </a:p>
          <a:p>
            <a:pPr marL="171450" indent="-171450">
              <a:buFont typeface="Arial" panose="020B0604020202020204" pitchFamily="34" charset="0"/>
              <a:buChar char="•"/>
            </a:pPr>
            <a:endParaRPr lang="en-US" sz="1200" b="0" i="0" kern="1200" dirty="0">
              <a:solidFill>
                <a:schemeClr val="tx1"/>
              </a:solidFill>
              <a:effectLst/>
              <a:latin typeface="+mj-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j-lt"/>
                <a:ea typeface="+mn-ea"/>
                <a:cs typeface="+mn-cs"/>
              </a:rPr>
              <a:t>Flexibility:</a:t>
            </a:r>
            <a:r>
              <a:rPr lang="en-US" sz="1200" b="0" i="0" kern="1200" dirty="0">
                <a:solidFill>
                  <a:schemeClr val="tx1"/>
                </a:solidFill>
                <a:effectLst/>
                <a:latin typeface="+mj-lt"/>
                <a:ea typeface="+mn-ea"/>
                <a:cs typeface="+mn-cs"/>
              </a:rPr>
              <a:t> This is an</a:t>
            </a:r>
            <a:r>
              <a:rPr lang="en-US" sz="1200" b="0" i="0" kern="1200" baseline="0" dirty="0">
                <a:solidFill>
                  <a:schemeClr val="tx1"/>
                </a:solidFill>
                <a:effectLst/>
                <a:latin typeface="+mj-lt"/>
                <a:ea typeface="+mn-ea"/>
                <a:cs typeface="+mn-cs"/>
              </a:rPr>
              <a:t> individual’s </a:t>
            </a:r>
            <a:r>
              <a:rPr lang="en-US" sz="1200" b="0" i="0" kern="1200" dirty="0">
                <a:solidFill>
                  <a:schemeClr val="tx1"/>
                </a:solidFill>
                <a:effectLst/>
                <a:latin typeface="+mj-lt"/>
                <a:ea typeface="+mn-ea"/>
                <a:cs typeface="+mn-cs"/>
              </a:rPr>
              <a:t>ability to roll with the punches and come up with new approaches when a plan fails. Individuals who are inflexible think in very concrete ways. They don’t see other options or solutions. They find it difficult to change course. They may get panicky and frustrated when they’re asked to do so.</a:t>
            </a:r>
          </a:p>
          <a:p>
            <a:pPr marL="171450" indent="-171450">
              <a:buFont typeface="Arial" panose="020B0604020202020204" pitchFamily="34" charset="0"/>
              <a:buChar char="•"/>
            </a:pPr>
            <a:endParaRPr lang="en-US" sz="1200" b="0" i="0" kern="1200" dirty="0">
              <a:solidFill>
                <a:schemeClr val="tx1"/>
              </a:solidFill>
              <a:effectLst/>
              <a:latin typeface="+mj-lt"/>
              <a:ea typeface="+mn-ea"/>
              <a:cs typeface="+mn-cs"/>
            </a:endParaRPr>
          </a:p>
          <a:p>
            <a:pPr marL="171450" indent="-171450">
              <a:buFont typeface="Arial" panose="020B0604020202020204" pitchFamily="34" charset="0"/>
              <a:buChar char="•"/>
            </a:pPr>
            <a:r>
              <a:rPr lang="en-US" sz="1200" b="1" i="0" u="none" strike="noStrike" kern="1200" dirty="0">
                <a:solidFill>
                  <a:schemeClr val="tx1"/>
                </a:solidFill>
                <a:effectLst/>
                <a:latin typeface="+mj-lt"/>
                <a:ea typeface="+mn-ea"/>
                <a:cs typeface="+mn-cs"/>
              </a:rPr>
              <a:t>Working memory</a:t>
            </a:r>
            <a:r>
              <a:rPr lang="en-US" sz="1200" b="1" i="0" kern="1200" dirty="0">
                <a:solidFill>
                  <a:schemeClr val="tx1"/>
                </a:solidFill>
                <a:effectLst/>
                <a:latin typeface="+mj-lt"/>
                <a:ea typeface="+mn-ea"/>
                <a:cs typeface="+mn-cs"/>
              </a:rPr>
              <a:t>:</a:t>
            </a:r>
            <a:r>
              <a:rPr lang="en-US" sz="1200" b="0" i="0" kern="1200" dirty="0">
                <a:solidFill>
                  <a:schemeClr val="tx1"/>
                </a:solidFill>
                <a:effectLst/>
                <a:latin typeface="+mj-lt"/>
                <a:ea typeface="+mn-ea"/>
                <a:cs typeface="+mn-cs"/>
              </a:rPr>
              <a:t> This is an</a:t>
            </a:r>
            <a:r>
              <a:rPr lang="en-US" sz="1200" b="0" i="0" kern="1200" baseline="0" dirty="0">
                <a:solidFill>
                  <a:schemeClr val="tx1"/>
                </a:solidFill>
                <a:effectLst/>
                <a:latin typeface="+mj-lt"/>
                <a:ea typeface="+mn-ea"/>
                <a:cs typeface="+mn-cs"/>
              </a:rPr>
              <a:t> individual’s </a:t>
            </a:r>
            <a:r>
              <a:rPr lang="en-US" sz="1200" b="0" i="0" kern="1200" dirty="0">
                <a:solidFill>
                  <a:schemeClr val="tx1"/>
                </a:solidFill>
                <a:effectLst/>
                <a:latin typeface="+mj-lt"/>
                <a:ea typeface="+mn-ea"/>
                <a:cs typeface="+mn-cs"/>
              </a:rPr>
              <a:t>ability to hold information in his/her mind and use it to complete a task. Individuals who have weak working memory skills have trouble with multi-step tasks. They have a hard time remembering directions, taking notes or understanding something you’ve just explained to them. An</a:t>
            </a:r>
            <a:r>
              <a:rPr lang="en-US" sz="1200" b="0" i="0" kern="1200" baseline="0" dirty="0">
                <a:solidFill>
                  <a:schemeClr val="tx1"/>
                </a:solidFill>
                <a:effectLst/>
                <a:latin typeface="+mj-lt"/>
                <a:ea typeface="+mn-ea"/>
                <a:cs typeface="+mn-cs"/>
              </a:rPr>
              <a:t> individual who </a:t>
            </a:r>
            <a:r>
              <a:rPr lang="en-US" sz="1200" b="0" i="0" kern="1200" dirty="0">
                <a:solidFill>
                  <a:schemeClr val="tx1"/>
                </a:solidFill>
                <a:effectLst/>
                <a:latin typeface="+mj-lt"/>
                <a:ea typeface="+mn-ea"/>
                <a:cs typeface="+mn-cs"/>
              </a:rPr>
              <a:t>has trouble with working memory, you frequently may hear, “I forgot what I was going to say.”</a:t>
            </a:r>
          </a:p>
          <a:p>
            <a:pPr marL="171450" indent="-171450">
              <a:buFont typeface="Arial" panose="020B0604020202020204" pitchFamily="34" charset="0"/>
              <a:buChar char="•"/>
            </a:pPr>
            <a:endParaRPr lang="en-US" sz="1200" b="0" i="0" kern="1200" dirty="0">
              <a:solidFill>
                <a:schemeClr val="tx1"/>
              </a:solidFill>
              <a:effectLst/>
              <a:latin typeface="+mj-lt"/>
              <a:ea typeface="+mn-ea"/>
              <a:cs typeface="+mn-cs"/>
            </a:endParaRPr>
          </a:p>
          <a:p>
            <a:pPr marL="171450" indent="-171450">
              <a:buFont typeface="Arial" panose="020B0604020202020204" pitchFamily="34" charset="0"/>
              <a:buChar char="•"/>
            </a:pPr>
            <a:r>
              <a:rPr lang="en-US" sz="1200" b="1" i="0" u="none" strike="noStrike" kern="1200" dirty="0">
                <a:solidFill>
                  <a:schemeClr val="tx1"/>
                </a:solidFill>
                <a:effectLst/>
                <a:latin typeface="+mj-lt"/>
                <a:ea typeface="+mn-ea"/>
                <a:cs typeface="+mn-cs"/>
              </a:rPr>
              <a:t>Self-monitoring</a:t>
            </a:r>
            <a:r>
              <a:rPr lang="en-US" sz="1200" b="1" i="0" kern="1200" dirty="0">
                <a:solidFill>
                  <a:schemeClr val="tx1"/>
                </a:solidFill>
                <a:effectLst/>
                <a:latin typeface="+mj-lt"/>
                <a:ea typeface="+mn-ea"/>
                <a:cs typeface="+mn-cs"/>
              </a:rPr>
              <a:t>:</a:t>
            </a:r>
            <a:r>
              <a:rPr lang="en-US" sz="1200" b="0" i="0" kern="1200" dirty="0">
                <a:solidFill>
                  <a:schemeClr val="tx1"/>
                </a:solidFill>
                <a:effectLst/>
                <a:latin typeface="+mj-lt"/>
                <a:ea typeface="+mn-ea"/>
                <a:cs typeface="+mn-cs"/>
              </a:rPr>
              <a:t> This is an</a:t>
            </a:r>
            <a:r>
              <a:rPr lang="en-US" sz="1200" b="0" i="0" kern="1200" baseline="0" dirty="0">
                <a:solidFill>
                  <a:schemeClr val="tx1"/>
                </a:solidFill>
                <a:effectLst/>
                <a:latin typeface="+mj-lt"/>
                <a:ea typeface="+mn-ea"/>
                <a:cs typeface="+mn-cs"/>
              </a:rPr>
              <a:t> individual’s </a:t>
            </a:r>
            <a:r>
              <a:rPr lang="en-US" sz="1200" b="0" i="0" kern="1200" dirty="0">
                <a:solidFill>
                  <a:schemeClr val="tx1"/>
                </a:solidFill>
                <a:effectLst/>
                <a:latin typeface="+mj-lt"/>
                <a:ea typeface="+mn-ea"/>
                <a:cs typeface="+mn-cs"/>
              </a:rPr>
              <a:t>ability to keep track of and evaluate his/her performance on regular tasks. Individuals who have trouble self-monitoring lack self-awareness. They can’t tell if their strategies are working. They may not even realize they have strategies. They often don’t know how to check their work.</a:t>
            </a:r>
          </a:p>
          <a:p>
            <a:pPr marL="171450" indent="-171450">
              <a:buFont typeface="Arial" panose="020B0604020202020204" pitchFamily="34" charset="0"/>
              <a:buChar char="•"/>
            </a:pPr>
            <a:endParaRPr lang="en-US" sz="1200" b="0" i="0" kern="1200" dirty="0">
              <a:solidFill>
                <a:schemeClr val="tx1"/>
              </a:solidFill>
              <a:effectLst/>
              <a:latin typeface="+mj-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j-lt"/>
                <a:ea typeface="+mn-ea"/>
                <a:cs typeface="+mn-cs"/>
              </a:rPr>
              <a:t>Planning and prioritizing:</a:t>
            </a:r>
            <a:r>
              <a:rPr lang="en-US" sz="1200" b="0" i="0" kern="1200" dirty="0">
                <a:solidFill>
                  <a:schemeClr val="tx1"/>
                </a:solidFill>
                <a:effectLst/>
                <a:latin typeface="+mj-lt"/>
                <a:ea typeface="+mn-ea"/>
                <a:cs typeface="+mn-cs"/>
              </a:rPr>
              <a:t> This is an</a:t>
            </a:r>
            <a:r>
              <a:rPr lang="en-US" sz="1200" b="0" i="0" kern="1200" baseline="0" dirty="0">
                <a:solidFill>
                  <a:schemeClr val="tx1"/>
                </a:solidFill>
                <a:effectLst/>
                <a:latin typeface="+mj-lt"/>
                <a:ea typeface="+mn-ea"/>
                <a:cs typeface="+mn-cs"/>
              </a:rPr>
              <a:t> individual’s </a:t>
            </a:r>
            <a:r>
              <a:rPr lang="en-US" sz="1200" b="0" i="0" kern="1200" dirty="0">
                <a:solidFill>
                  <a:schemeClr val="tx1"/>
                </a:solidFill>
                <a:effectLst/>
                <a:latin typeface="+mj-lt"/>
                <a:ea typeface="+mn-ea"/>
                <a:cs typeface="+mn-cs"/>
              </a:rPr>
              <a:t>ability come up with the steps needed to reach a goal and to decide their order of importance. Individuals with weak planning and prioritizing skills may not know how to start planning a project. They may be easily overwhelmed trying to break tasks into smaller, more manageable chunks. They may have trouble seeing the main idea.</a:t>
            </a:r>
          </a:p>
          <a:p>
            <a:pPr marL="171450" indent="-171450">
              <a:buFont typeface="Arial" panose="020B0604020202020204" pitchFamily="34" charset="0"/>
              <a:buChar char="•"/>
            </a:pPr>
            <a:endParaRPr lang="en-US" sz="1200" b="0" i="0" kern="1200" dirty="0">
              <a:solidFill>
                <a:schemeClr val="tx1"/>
              </a:solidFill>
              <a:effectLst/>
              <a:latin typeface="+mj-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j-lt"/>
                <a:ea typeface="+mn-ea"/>
                <a:cs typeface="+mn-cs"/>
              </a:rPr>
              <a:t>Task initiation:</a:t>
            </a:r>
            <a:r>
              <a:rPr lang="en-US" sz="1200" b="0" i="0" kern="1200" dirty="0">
                <a:solidFill>
                  <a:schemeClr val="tx1"/>
                </a:solidFill>
                <a:effectLst/>
                <a:latin typeface="+mj-lt"/>
                <a:ea typeface="+mn-ea"/>
                <a:cs typeface="+mn-cs"/>
              </a:rPr>
              <a:t> This is an</a:t>
            </a:r>
            <a:r>
              <a:rPr lang="en-US" sz="1200" b="0" i="0" kern="1200" baseline="0" dirty="0">
                <a:solidFill>
                  <a:schemeClr val="tx1"/>
                </a:solidFill>
                <a:effectLst/>
                <a:latin typeface="+mj-lt"/>
                <a:ea typeface="+mn-ea"/>
                <a:cs typeface="+mn-cs"/>
              </a:rPr>
              <a:t> individual’s </a:t>
            </a:r>
            <a:r>
              <a:rPr lang="en-US" sz="1200" b="0" i="0" kern="1200" dirty="0">
                <a:solidFill>
                  <a:schemeClr val="tx1"/>
                </a:solidFill>
                <a:effectLst/>
                <a:latin typeface="+mj-lt"/>
                <a:ea typeface="+mn-ea"/>
                <a:cs typeface="+mn-cs"/>
              </a:rPr>
              <a:t>ability to get started on something. An</a:t>
            </a:r>
            <a:r>
              <a:rPr lang="en-US" sz="1200" b="0" i="0" kern="1200" baseline="0" dirty="0">
                <a:solidFill>
                  <a:schemeClr val="tx1"/>
                </a:solidFill>
                <a:effectLst/>
                <a:latin typeface="+mj-lt"/>
                <a:ea typeface="+mn-ea"/>
                <a:cs typeface="+mn-cs"/>
              </a:rPr>
              <a:t> individual</a:t>
            </a:r>
            <a:r>
              <a:rPr lang="en-US" sz="1200" b="0" i="0" kern="1200" dirty="0">
                <a:solidFill>
                  <a:schemeClr val="tx1"/>
                </a:solidFill>
                <a:effectLst/>
                <a:latin typeface="+mj-lt"/>
                <a:ea typeface="+mn-ea"/>
                <a:cs typeface="+mn-cs"/>
              </a:rPr>
              <a:t> who struggles with this skill often has issues with planning and prioritizing too. Without having a plan for a task, it’s hard to know how to start. Individuals with task initiation problems can come across as lazy or as simply procrastinating. But often they’re just so overwhelmed they freeze and do nothing.</a:t>
            </a:r>
          </a:p>
          <a:p>
            <a:pPr marL="171450" indent="-171450">
              <a:buFont typeface="Arial" panose="020B0604020202020204" pitchFamily="34" charset="0"/>
              <a:buChar char="•"/>
            </a:pPr>
            <a:endParaRPr lang="en-US" sz="1200" b="0" i="0" kern="1200" dirty="0">
              <a:solidFill>
                <a:schemeClr val="tx1"/>
              </a:solidFill>
              <a:effectLst/>
              <a:latin typeface="+mj-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j-lt"/>
                <a:ea typeface="+mn-ea"/>
                <a:cs typeface="+mn-cs"/>
              </a:rPr>
              <a:t>Organization:</a:t>
            </a:r>
            <a:r>
              <a:rPr lang="en-US" sz="1200" b="0" i="0" kern="1200" dirty="0">
                <a:solidFill>
                  <a:schemeClr val="tx1"/>
                </a:solidFill>
                <a:effectLst/>
                <a:latin typeface="+mj-lt"/>
                <a:ea typeface="+mn-ea"/>
                <a:cs typeface="+mn-cs"/>
              </a:rPr>
              <a:t> This is an</a:t>
            </a:r>
            <a:r>
              <a:rPr lang="en-US" sz="1200" b="0" i="0" kern="1200" baseline="0" dirty="0">
                <a:solidFill>
                  <a:schemeClr val="tx1"/>
                </a:solidFill>
                <a:effectLst/>
                <a:latin typeface="+mj-lt"/>
                <a:ea typeface="+mn-ea"/>
                <a:cs typeface="+mn-cs"/>
              </a:rPr>
              <a:t> individual’s </a:t>
            </a:r>
            <a:r>
              <a:rPr lang="en-US" sz="1200" b="0" i="0" kern="1200" dirty="0">
                <a:solidFill>
                  <a:schemeClr val="tx1"/>
                </a:solidFill>
                <a:effectLst/>
                <a:latin typeface="+mj-lt"/>
                <a:ea typeface="+mn-ea"/>
                <a:cs typeface="+mn-cs"/>
              </a:rPr>
              <a:t>ability to keep track of information and things. Individuals with organizational issues are constantly losing or misplacing things. They can’t find a way to get organized even when there are negative consequences to being disorganized.</a:t>
            </a:r>
          </a:p>
          <a:p>
            <a:pPr lvl="1"/>
            <a:endParaRPr lang="en-US" sz="2000" dirty="0">
              <a:solidFill>
                <a:schemeClr val="tx1">
                  <a:lumMod val="75000"/>
                  <a:lumOff val="25000"/>
                </a:schemeClr>
              </a:solidFill>
              <a:latin typeface="Calibri Light" pitchFamily="34" charset="0"/>
            </a:endParaRPr>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625BF50-B49B-4853-A573-925571B59782}" type="slidenum">
              <a:rPr lang="en-US" smtClean="0"/>
              <a:t>9</a:t>
            </a:fld>
            <a:endParaRPr lang="en-US"/>
          </a:p>
        </p:txBody>
      </p:sp>
    </p:spTree>
    <p:extLst>
      <p:ext uri="{BB962C8B-B14F-4D97-AF65-F5344CB8AC3E}">
        <p14:creationId xmlns:p14="http://schemas.microsoft.com/office/powerpoint/2010/main" val="1502345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US"/>
              <a:t>Company Logo</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US"/>
              <a:t>www.domain.com</a:t>
            </a:r>
          </a:p>
        </p:txBody>
      </p:sp>
      <p:sp>
        <p:nvSpPr>
          <p:cNvPr id="6" name="Slide Number Placeholder 5"/>
          <p:cNvSpPr>
            <a:spLocks noGrp="1"/>
          </p:cNvSpPr>
          <p:nvPr>
            <p:ph type="sldNum" sz="quarter" idx="12"/>
          </p:nvPr>
        </p:nvSpPr>
        <p:spPr/>
        <p:txBody>
          <a:bodyPr/>
          <a:lstStyle/>
          <a:p>
            <a:fld id="{3D7FBCD5-A183-468F-86D5-E20CBF398243}" type="slidenum">
              <a:rPr lang="en-US" smtClean="0"/>
              <a:t>‹#›</a:t>
            </a:fld>
            <a:endParaRPr lang="en-US"/>
          </a:p>
        </p:txBody>
      </p:sp>
    </p:spTree>
    <p:extLst>
      <p:ext uri="{BB962C8B-B14F-4D97-AF65-F5344CB8AC3E}">
        <p14:creationId xmlns:p14="http://schemas.microsoft.com/office/powerpoint/2010/main" val="3539522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US"/>
              <a:t>Company Logo</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US"/>
              <a:t>www.domain.com</a:t>
            </a:r>
          </a:p>
        </p:txBody>
      </p:sp>
      <p:sp>
        <p:nvSpPr>
          <p:cNvPr id="6" name="Slide Number Placeholder 5"/>
          <p:cNvSpPr>
            <a:spLocks noGrp="1"/>
          </p:cNvSpPr>
          <p:nvPr>
            <p:ph type="sldNum" sz="quarter" idx="12"/>
          </p:nvPr>
        </p:nvSpPr>
        <p:spPr/>
        <p:txBody>
          <a:bodyPr/>
          <a:lstStyle/>
          <a:p>
            <a:fld id="{3D7FBCD5-A183-468F-86D5-E20CBF398243}" type="slidenum">
              <a:rPr lang="en-US" smtClean="0"/>
              <a:t>‹#›</a:t>
            </a:fld>
            <a:endParaRPr lang="en-US"/>
          </a:p>
        </p:txBody>
      </p:sp>
    </p:spTree>
    <p:extLst>
      <p:ext uri="{BB962C8B-B14F-4D97-AF65-F5344CB8AC3E}">
        <p14:creationId xmlns:p14="http://schemas.microsoft.com/office/powerpoint/2010/main" val="3155143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US"/>
              <a:t>Company Logo</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US"/>
              <a:t>www.domain.com</a:t>
            </a:r>
          </a:p>
        </p:txBody>
      </p:sp>
      <p:sp>
        <p:nvSpPr>
          <p:cNvPr id="6" name="Slide Number Placeholder 5"/>
          <p:cNvSpPr>
            <a:spLocks noGrp="1"/>
          </p:cNvSpPr>
          <p:nvPr>
            <p:ph type="sldNum" sz="quarter" idx="12"/>
          </p:nvPr>
        </p:nvSpPr>
        <p:spPr/>
        <p:txBody>
          <a:bodyPr/>
          <a:lstStyle/>
          <a:p>
            <a:fld id="{3D7FBCD5-A183-468F-86D5-E20CBF398243}" type="slidenum">
              <a:rPr lang="en-US" smtClean="0"/>
              <a:t>‹#›</a:t>
            </a:fld>
            <a:endParaRPr lang="en-US"/>
          </a:p>
        </p:txBody>
      </p:sp>
    </p:spTree>
    <p:extLst>
      <p:ext uri="{BB962C8B-B14F-4D97-AF65-F5344CB8AC3E}">
        <p14:creationId xmlns:p14="http://schemas.microsoft.com/office/powerpoint/2010/main" val="1581408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15544" y="944880"/>
            <a:ext cx="5689600" cy="304800"/>
          </a:xfrm>
          <a:prstGeom prst="rect">
            <a:avLst/>
          </a:prstGeom>
        </p:spPr>
        <p:txBody>
          <a:bodyPr anchor="ctr"/>
          <a:lstStyle>
            <a:lvl1pPr marL="0" indent="0" algn="l">
              <a:buNone/>
              <a:defRPr sz="1600" baseline="0">
                <a:solidFill>
                  <a:srgbClr val="595959"/>
                </a:solidFill>
                <a:latin typeface="Calibri Light" panose="020F0302020204030204" pitchFamily="34" charset="0"/>
              </a:defRPr>
            </a:lvl1pPr>
          </a:lstStyle>
          <a:p>
            <a:pPr lvl="0"/>
            <a:r>
              <a:rPr lang="en-US" dirty="0"/>
              <a:t>THIS IS EXAMPLE TEXT</a:t>
            </a:r>
          </a:p>
        </p:txBody>
      </p:sp>
      <p:sp>
        <p:nvSpPr>
          <p:cNvPr id="13" name="Text Placeholder 12"/>
          <p:cNvSpPr>
            <a:spLocks noGrp="1"/>
          </p:cNvSpPr>
          <p:nvPr>
            <p:ph type="body" sz="quarter" idx="14" hasCustomPrompt="1"/>
          </p:nvPr>
        </p:nvSpPr>
        <p:spPr>
          <a:xfrm>
            <a:off x="415544" y="457518"/>
            <a:ext cx="8728456" cy="487362"/>
          </a:xfrm>
          <a:prstGeom prst="rect">
            <a:avLst/>
          </a:prstGeom>
        </p:spPr>
        <p:txBody>
          <a:bodyPr anchor="ctr"/>
          <a:lstStyle>
            <a:lvl1pPr marL="0" indent="0" algn="l">
              <a:buNone/>
              <a:defRPr sz="3200" b="1">
                <a:solidFill>
                  <a:srgbClr val="595959"/>
                </a:solidFill>
                <a:latin typeface="Calibri Light" panose="020F0302020204030204" pitchFamily="34" charset="0"/>
              </a:defRPr>
            </a:lvl1pPr>
          </a:lstStyle>
          <a:p>
            <a:pPr lvl="0"/>
            <a:r>
              <a:rPr lang="en-US" dirty="0"/>
              <a:t>CLICK TO EDIT MASTER TITLE STYLE</a:t>
            </a:r>
          </a:p>
        </p:txBody>
      </p:sp>
      <p:sp>
        <p:nvSpPr>
          <p:cNvPr id="7" name="Slide Number Placeholder 6"/>
          <p:cNvSpPr>
            <a:spLocks noGrp="1"/>
          </p:cNvSpPr>
          <p:nvPr>
            <p:ph type="sldNum" sz="quarter" idx="17"/>
          </p:nvPr>
        </p:nvSpPr>
        <p:spPr/>
        <p:txBody>
          <a:bodyPr/>
          <a:lstStyle/>
          <a:p>
            <a:fld id="{3101D46F-57A9-43DB-8B55-C38BE2226748}" type="slidenum">
              <a:rPr lang="en-US" smtClean="0"/>
              <a:pPr/>
              <a:t>‹#›</a:t>
            </a:fld>
            <a:endParaRPr lang="en-US"/>
          </a:p>
        </p:txBody>
      </p:sp>
    </p:spTree>
    <p:extLst>
      <p:ext uri="{BB962C8B-B14F-4D97-AF65-F5344CB8AC3E}">
        <p14:creationId xmlns:p14="http://schemas.microsoft.com/office/powerpoint/2010/main" val="2576266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532632-0F3C-4491-8904-456E3F293F28}" type="datetime1">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43E11D-E0F1-4370-9D70-52CAB9357432}" type="slidenum">
              <a:rPr lang="en-US" smtClean="0"/>
              <a:t>‹#›</a:t>
            </a:fld>
            <a:endParaRPr lang="en-US"/>
          </a:p>
        </p:txBody>
      </p:sp>
    </p:spTree>
    <p:extLst>
      <p:ext uri="{BB962C8B-B14F-4D97-AF65-F5344CB8AC3E}">
        <p14:creationId xmlns:p14="http://schemas.microsoft.com/office/powerpoint/2010/main" val="8772472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Title,  5 Pillars smaller text">
    <p:spTree>
      <p:nvGrpSpPr>
        <p:cNvPr id="1" name=""/>
        <p:cNvGrpSpPr/>
        <p:nvPr/>
      </p:nvGrpSpPr>
      <p:grpSpPr>
        <a:xfrm>
          <a:off x="0" y="0"/>
          <a:ext cx="0" cy="0"/>
          <a:chOff x="0" y="0"/>
          <a:chExt cx="0" cy="0"/>
        </a:xfrm>
      </p:grpSpPr>
      <p:sp>
        <p:nvSpPr>
          <p:cNvPr id="4" name="Rectangle 3"/>
          <p:cNvSpPr/>
          <p:nvPr userDrawn="1"/>
        </p:nvSpPr>
        <p:spPr>
          <a:xfrm>
            <a:off x="0" y="0"/>
            <a:ext cx="12192000" cy="121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04800" y="2598127"/>
            <a:ext cx="3714704" cy="2524794"/>
          </a:xfrm>
        </p:spPr>
        <p:txBody>
          <a:bodyPr lIns="91440" rIns="91440"/>
          <a:lstStyle>
            <a:lvl1pPr algn="ctr">
              <a:spcAft>
                <a:spcPts val="3000"/>
              </a:spcAft>
              <a:defRPr sz="24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4"/>
          </p:nvPr>
        </p:nvSpPr>
        <p:spPr>
          <a:xfrm>
            <a:off x="4168631" y="2598127"/>
            <a:ext cx="3840480" cy="2524794"/>
          </a:xfrm>
        </p:spPr>
        <p:txBody>
          <a:bodyPr lIns="91440" rIns="91440"/>
          <a:lstStyle>
            <a:lvl1pPr algn="ctr">
              <a:defRPr lang="en-US" sz="2400" kern="1200" dirty="0">
                <a:gradFill>
                  <a:gsLst>
                    <a:gs pos="15000">
                      <a:schemeClr val="tx2"/>
                    </a:gs>
                    <a:gs pos="47000">
                      <a:schemeClr val="tx2"/>
                    </a:gs>
                  </a:gsLst>
                  <a:lin ang="5400000" scaled="1"/>
                </a:gradFill>
                <a:latin typeface="Segoe UI Semilight" panose="020B0402040204020203" pitchFamily="34" charset="0"/>
                <a:ea typeface="+mn-ea"/>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spcAft>
                <a:spcPts val="3000"/>
              </a:spcAft>
              <a:buFont typeface="Arial" panose="020B0604020202020204" pitchFamily="34" charset="0"/>
              <a:buNone/>
            </a:pPr>
            <a:r>
              <a:rPr lang="en-US"/>
              <a:t>Edit Master text styles</a:t>
            </a:r>
          </a:p>
          <a:p>
            <a:pPr marL="0" lvl="1" indent="0" algn="ctr" defTabSz="914400" rtl="0" eaLnBrk="1" latinLnBrk="0" hangingPunct="1">
              <a:lnSpc>
                <a:spcPct val="90000"/>
              </a:lnSpc>
              <a:spcBef>
                <a:spcPts val="1000"/>
              </a:spcBef>
              <a:spcAft>
                <a:spcPts val="3000"/>
              </a:spcAft>
              <a:buFont typeface="Arial" panose="020B0604020202020204" pitchFamily="34" charset="0"/>
              <a:buNone/>
            </a:pPr>
            <a:r>
              <a:rPr lang="en-US"/>
              <a:t>Second level</a:t>
            </a:r>
          </a:p>
          <a:p>
            <a:pPr marL="0" lvl="2" indent="0" algn="ctr" defTabSz="914400" rtl="0" eaLnBrk="1" latinLnBrk="0" hangingPunct="1">
              <a:lnSpc>
                <a:spcPct val="90000"/>
              </a:lnSpc>
              <a:spcBef>
                <a:spcPts val="1000"/>
              </a:spcBef>
              <a:spcAft>
                <a:spcPts val="3000"/>
              </a:spcAft>
              <a:buFont typeface="Arial" panose="020B0604020202020204" pitchFamily="34" charset="0"/>
              <a:buNone/>
            </a:pPr>
            <a:r>
              <a:rPr lang="en-US"/>
              <a:t>Third level</a:t>
            </a:r>
          </a:p>
          <a:p>
            <a:pPr marL="0" lvl="3" indent="0" algn="ctr" defTabSz="914400" rtl="0" eaLnBrk="1" latinLnBrk="0" hangingPunct="1">
              <a:lnSpc>
                <a:spcPct val="90000"/>
              </a:lnSpc>
              <a:spcBef>
                <a:spcPts val="1000"/>
              </a:spcBef>
              <a:spcAft>
                <a:spcPts val="3000"/>
              </a:spcAft>
              <a:buFont typeface="Arial" panose="020B0604020202020204" pitchFamily="34" charset="0"/>
              <a:buNone/>
            </a:pPr>
            <a:r>
              <a:rPr lang="en-US"/>
              <a:t>Fourth level</a:t>
            </a:r>
          </a:p>
          <a:p>
            <a:pPr marL="0" lvl="4" indent="0" algn="ctr" defTabSz="914400" rtl="0" eaLnBrk="1" latinLnBrk="0" hangingPunct="1">
              <a:lnSpc>
                <a:spcPct val="90000"/>
              </a:lnSpc>
              <a:spcBef>
                <a:spcPts val="1000"/>
              </a:spcBef>
              <a:spcAft>
                <a:spcPts val="3000"/>
              </a:spcAft>
              <a:buFont typeface="Arial" panose="020B0604020202020204" pitchFamily="34" charset="0"/>
              <a:buNone/>
            </a:pPr>
            <a:r>
              <a:rPr lang="en-US"/>
              <a:t>Fifth level</a:t>
            </a:r>
            <a:endParaRPr lang="en-US" dirty="0"/>
          </a:p>
        </p:txBody>
      </p:sp>
      <p:sp>
        <p:nvSpPr>
          <p:cNvPr id="9" name="Content Placeholder 2"/>
          <p:cNvSpPr>
            <a:spLocks noGrp="1"/>
          </p:cNvSpPr>
          <p:nvPr>
            <p:ph idx="15"/>
          </p:nvPr>
        </p:nvSpPr>
        <p:spPr>
          <a:xfrm>
            <a:off x="8158238" y="2598127"/>
            <a:ext cx="3773077" cy="2524794"/>
          </a:xfrm>
        </p:spPr>
        <p:txBody>
          <a:bodyPr lIns="91440" rIns="91440"/>
          <a:lstStyle>
            <a:lvl1pPr algn="ctr">
              <a:defRPr lang="en-US" sz="2400" kern="1200" dirty="0">
                <a:gradFill>
                  <a:gsLst>
                    <a:gs pos="15000">
                      <a:schemeClr val="tx2"/>
                    </a:gs>
                    <a:gs pos="47000">
                      <a:schemeClr val="tx2"/>
                    </a:gs>
                  </a:gsLst>
                  <a:lin ang="5400000" scaled="1"/>
                </a:gradFill>
                <a:latin typeface="Segoe UI Semilight" panose="020B0402040204020203" pitchFamily="34" charset="0"/>
                <a:ea typeface="+mn-ea"/>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spcAft>
                <a:spcPts val="3000"/>
              </a:spcAft>
              <a:buFont typeface="Arial" panose="020B0604020202020204" pitchFamily="34" charset="0"/>
              <a:buNone/>
            </a:pPr>
            <a:r>
              <a:rPr lang="en-US"/>
              <a:t>Edit Master text styles</a:t>
            </a:r>
          </a:p>
          <a:p>
            <a:pPr marL="0" lvl="1" indent="0" algn="ctr" defTabSz="914400" rtl="0" eaLnBrk="1" latinLnBrk="0" hangingPunct="1">
              <a:lnSpc>
                <a:spcPct val="90000"/>
              </a:lnSpc>
              <a:spcBef>
                <a:spcPts val="1000"/>
              </a:spcBef>
              <a:spcAft>
                <a:spcPts val="3000"/>
              </a:spcAft>
              <a:buFont typeface="Arial" panose="020B0604020202020204" pitchFamily="34" charset="0"/>
              <a:buNone/>
            </a:pPr>
            <a:r>
              <a:rPr lang="en-US"/>
              <a:t>Second level</a:t>
            </a:r>
          </a:p>
          <a:p>
            <a:pPr marL="0" lvl="2" indent="0" algn="ctr" defTabSz="914400" rtl="0" eaLnBrk="1" latinLnBrk="0" hangingPunct="1">
              <a:lnSpc>
                <a:spcPct val="90000"/>
              </a:lnSpc>
              <a:spcBef>
                <a:spcPts val="1000"/>
              </a:spcBef>
              <a:spcAft>
                <a:spcPts val="3000"/>
              </a:spcAft>
              <a:buFont typeface="Arial" panose="020B0604020202020204" pitchFamily="34" charset="0"/>
              <a:buNone/>
            </a:pPr>
            <a:r>
              <a:rPr lang="en-US"/>
              <a:t>Third level</a:t>
            </a:r>
          </a:p>
          <a:p>
            <a:pPr marL="0" lvl="3" indent="0" algn="ctr" defTabSz="914400" rtl="0" eaLnBrk="1" latinLnBrk="0" hangingPunct="1">
              <a:lnSpc>
                <a:spcPct val="90000"/>
              </a:lnSpc>
              <a:spcBef>
                <a:spcPts val="1000"/>
              </a:spcBef>
              <a:spcAft>
                <a:spcPts val="3000"/>
              </a:spcAft>
              <a:buFont typeface="Arial" panose="020B0604020202020204" pitchFamily="34" charset="0"/>
              <a:buNone/>
            </a:pPr>
            <a:r>
              <a:rPr lang="en-US"/>
              <a:t>Fourth level</a:t>
            </a:r>
          </a:p>
          <a:p>
            <a:pPr marL="0" lvl="4" indent="0" algn="ctr" defTabSz="914400" rtl="0" eaLnBrk="1" latinLnBrk="0" hangingPunct="1">
              <a:lnSpc>
                <a:spcPct val="90000"/>
              </a:lnSpc>
              <a:spcBef>
                <a:spcPts val="1000"/>
              </a:spcBef>
              <a:spcAft>
                <a:spcPts val="3000"/>
              </a:spcAft>
              <a:buFont typeface="Arial" panose="020B0604020202020204" pitchFamily="34" charset="0"/>
              <a:buNone/>
            </a:pPr>
            <a:r>
              <a:rPr lang="en-US"/>
              <a:t>Fifth level</a:t>
            </a:r>
            <a:endParaRPr lang="en-US" dirty="0"/>
          </a:p>
        </p:txBody>
      </p:sp>
      <p:sp>
        <p:nvSpPr>
          <p:cNvPr id="11" name="Freeform: Shape 10"/>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16322" y="339408"/>
            <a:ext cx="2375877" cy="535531"/>
          </a:xfrm>
        </p:spPr>
        <p:txBody>
          <a:bodyPr/>
          <a:lstStyle>
            <a:lvl1pPr algn="ctr">
              <a:defRPr lang="en-US" sz="3200" b="0" i="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a:t>
            </a:r>
          </a:p>
        </p:txBody>
      </p:sp>
      <p:sp>
        <p:nvSpPr>
          <p:cNvPr id="10" name="Text Placeholder 9"/>
          <p:cNvSpPr>
            <a:spLocks noGrp="1"/>
          </p:cNvSpPr>
          <p:nvPr>
            <p:ph type="body" sz="quarter" idx="16"/>
          </p:nvPr>
        </p:nvSpPr>
        <p:spPr>
          <a:xfrm>
            <a:off x="2879003" y="419100"/>
            <a:ext cx="9084398" cy="13700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3041976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3_S2">
    <p:spTree>
      <p:nvGrpSpPr>
        <p:cNvPr id="1" name=""/>
        <p:cNvGrpSpPr/>
        <p:nvPr/>
      </p:nvGrpSpPr>
      <p:grpSpPr>
        <a:xfrm>
          <a:off x="0" y="0"/>
          <a:ext cx="0" cy="0"/>
          <a:chOff x="0" y="0"/>
          <a:chExt cx="0" cy="0"/>
        </a:xfrm>
      </p:grpSpPr>
      <p:sp>
        <p:nvSpPr>
          <p:cNvPr id="8" name="Text Placeholder 3"/>
          <p:cNvSpPr>
            <a:spLocks noGrp="1"/>
          </p:cNvSpPr>
          <p:nvPr>
            <p:ph type="body" sz="half" idx="2" hasCustomPrompt="1"/>
          </p:nvPr>
        </p:nvSpPr>
        <p:spPr>
          <a:xfrm>
            <a:off x="508001" y="1178427"/>
            <a:ext cx="11157817" cy="231007"/>
          </a:xfrm>
          <a:prstGeom prst="rect">
            <a:avLst/>
          </a:prstGeom>
        </p:spPr>
        <p:txBody>
          <a:bodyPr wrap="none" lIns="0" tIns="0" rIns="0" bIns="0" anchor="ctr">
            <a:noAutofit/>
          </a:bodyPr>
          <a:lstStyle>
            <a:lvl1pPr marL="0" indent="0" algn="ctr">
              <a:buNone/>
              <a:defRPr sz="1600"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9" name="Title 2"/>
          <p:cNvSpPr>
            <a:spLocks noGrp="1"/>
          </p:cNvSpPr>
          <p:nvPr>
            <p:ph type="title"/>
          </p:nvPr>
        </p:nvSpPr>
        <p:spPr>
          <a:xfrm>
            <a:off x="508001" y="455085"/>
            <a:ext cx="11157817" cy="660511"/>
          </a:xfrm>
          <a:prstGeom prst="rect">
            <a:avLst/>
          </a:prstGeom>
        </p:spPr>
        <p:txBody>
          <a:bodyPr lIns="0" tIns="0" rIns="0" bIns="0" anchor="ctr"/>
          <a:lstStyle>
            <a:lvl1pPr algn="ctr">
              <a:defRPr sz="4800">
                <a:solidFill>
                  <a:schemeClr val="tx1">
                    <a:lumMod val="50000"/>
                    <a:lumOff val="50000"/>
                  </a:schemeClr>
                </a:solidFill>
              </a:defRPr>
            </a:lvl1pPr>
          </a:lstStyle>
          <a:p>
            <a:r>
              <a:rPr lang="en-US" dirty="0"/>
              <a:t>Click to edit Master title style</a:t>
            </a:r>
          </a:p>
        </p:txBody>
      </p:sp>
      <p:sp>
        <p:nvSpPr>
          <p:cNvPr id="4" name="Slide Number Placeholder 1">
            <a:extLst>
              <a:ext uri="{FF2B5EF4-FFF2-40B4-BE49-F238E27FC236}">
                <a16:creationId xmlns:a16="http://schemas.microsoft.com/office/drawing/2014/main" id="{79972C98-D0C6-4FA1-A658-8BEC0851EAC6}"/>
              </a:ext>
            </a:extLst>
          </p:cNvPr>
          <p:cNvSpPr>
            <a:spLocks noGrp="1"/>
          </p:cNvSpPr>
          <p:nvPr>
            <p:ph type="sldNum" sz="quarter" idx="12"/>
          </p:nvPr>
        </p:nvSpPr>
        <p:spPr>
          <a:xfrm>
            <a:off x="10668000" y="6273801"/>
            <a:ext cx="1117600" cy="486833"/>
          </a:xfrm>
          <a:prstGeom prst="rect">
            <a:avLst/>
          </a:prstGeom>
        </p:spPr>
        <p:txBody>
          <a:bodyPr/>
          <a:lstStyle>
            <a:lvl1pPr algn="r">
              <a:defRPr sz="1600"/>
            </a:lvl1pPr>
          </a:lstStyle>
          <a:p>
            <a:fld id="{3A88AA25-0ABF-4444-BF79-A8339D80008A}" type="slidenum">
              <a:rPr lang="en-US" smtClean="0"/>
              <a:pPr/>
              <a:t>‹#›</a:t>
            </a:fld>
            <a:endParaRPr lang="en-US" dirty="0"/>
          </a:p>
        </p:txBody>
      </p:sp>
    </p:spTree>
    <p:extLst>
      <p:ext uri="{BB962C8B-B14F-4D97-AF65-F5344CB8AC3E}">
        <p14:creationId xmlns:p14="http://schemas.microsoft.com/office/powerpoint/2010/main" val="1979616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3345" y="506624"/>
            <a:ext cx="10515600" cy="701731"/>
          </a:xfrm>
          <a:noFill/>
        </p:spPr>
        <p:txBody>
          <a:bodyPr wrap="square" rtlCol="0">
            <a:spAutoFit/>
          </a:bodyPr>
          <a:lstStyle>
            <a:lvl1pPr>
              <a:defRPr lang="en-US" sz="4400" b="0" baseline="0">
                <a:solidFill>
                  <a:srgbClr val="7030A0"/>
                </a:solidFill>
                <a:latin typeface="+mj-lt"/>
                <a:ea typeface="+mn-ea"/>
                <a:cs typeface="+mn-cs"/>
              </a:defRPr>
            </a:lvl1pPr>
          </a:lstStyle>
          <a:p>
            <a:pPr marL="0" lvl="0"/>
            <a:r>
              <a:rPr lang="en-US" dirty="0"/>
              <a:t>LOREM IPSUM</a:t>
            </a:r>
          </a:p>
        </p:txBody>
      </p:sp>
      <p:sp>
        <p:nvSpPr>
          <p:cNvPr id="14" name="Text Placeholder 13"/>
          <p:cNvSpPr>
            <a:spLocks noGrp="1"/>
          </p:cNvSpPr>
          <p:nvPr>
            <p:ph type="body" sz="quarter" idx="14" hasCustomPrompt="1"/>
          </p:nvPr>
        </p:nvSpPr>
        <p:spPr>
          <a:xfrm>
            <a:off x="443345" y="1161330"/>
            <a:ext cx="4800600" cy="428625"/>
          </a:xfrm>
        </p:spPr>
        <p:txBody>
          <a:bodyPr anchor="ctr">
            <a:normAutofit/>
          </a:bodyPr>
          <a:lstStyle>
            <a:lvl1pPr marL="0" indent="0">
              <a:buNone/>
              <a:defRPr sz="2000" baseline="0">
                <a:solidFill>
                  <a:schemeClr val="tx1">
                    <a:lumMod val="50000"/>
                    <a:lumOff val="50000"/>
                  </a:schemeClr>
                </a:solidFill>
                <a:latin typeface="+mj-lt"/>
              </a:defRPr>
            </a:lvl1pPr>
          </a:lstStyle>
          <a:p>
            <a:pPr lvl="0"/>
            <a:r>
              <a:rPr lang="en-US" dirty="0"/>
              <a:t>REPLACE THIS TEXT</a:t>
            </a:r>
          </a:p>
        </p:txBody>
      </p:sp>
    </p:spTree>
    <p:extLst>
      <p:ext uri="{BB962C8B-B14F-4D97-AF65-F5344CB8AC3E}">
        <p14:creationId xmlns:p14="http://schemas.microsoft.com/office/powerpoint/2010/main" val="4229258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US"/>
              <a:t>Company Logo</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US"/>
              <a:t>www.domain.com</a:t>
            </a:r>
          </a:p>
        </p:txBody>
      </p:sp>
      <p:sp>
        <p:nvSpPr>
          <p:cNvPr id="6" name="Slide Number Placeholder 5"/>
          <p:cNvSpPr>
            <a:spLocks noGrp="1"/>
          </p:cNvSpPr>
          <p:nvPr>
            <p:ph type="sldNum" sz="quarter" idx="12"/>
          </p:nvPr>
        </p:nvSpPr>
        <p:spPr/>
        <p:txBody>
          <a:bodyPr/>
          <a:lstStyle/>
          <a:p>
            <a:fld id="{3D7FBCD5-A183-468F-86D5-E20CBF398243}" type="slidenum">
              <a:rPr lang="en-US" smtClean="0"/>
              <a:t>‹#›</a:t>
            </a:fld>
            <a:endParaRPr lang="en-US"/>
          </a:p>
        </p:txBody>
      </p:sp>
    </p:spTree>
    <p:extLst>
      <p:ext uri="{BB962C8B-B14F-4D97-AF65-F5344CB8AC3E}">
        <p14:creationId xmlns:p14="http://schemas.microsoft.com/office/powerpoint/2010/main" val="930532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r>
              <a:rPr lang="en-US"/>
              <a:t>Company Logo</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US"/>
              <a:t>www.domain.com</a:t>
            </a:r>
          </a:p>
        </p:txBody>
      </p:sp>
      <p:sp>
        <p:nvSpPr>
          <p:cNvPr id="7" name="Slide Number Placeholder 6"/>
          <p:cNvSpPr>
            <a:spLocks noGrp="1"/>
          </p:cNvSpPr>
          <p:nvPr>
            <p:ph type="sldNum" sz="quarter" idx="12"/>
          </p:nvPr>
        </p:nvSpPr>
        <p:spPr/>
        <p:txBody>
          <a:bodyPr/>
          <a:lstStyle/>
          <a:p>
            <a:fld id="{3D7FBCD5-A183-468F-86D5-E20CBF398243}" type="slidenum">
              <a:rPr lang="en-US" smtClean="0"/>
              <a:t>‹#›</a:t>
            </a:fld>
            <a:endParaRPr lang="en-US"/>
          </a:p>
        </p:txBody>
      </p:sp>
    </p:spTree>
    <p:extLst>
      <p:ext uri="{BB962C8B-B14F-4D97-AF65-F5344CB8AC3E}">
        <p14:creationId xmlns:p14="http://schemas.microsoft.com/office/powerpoint/2010/main" val="1107001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r>
              <a:rPr lang="en-US"/>
              <a:t>Company Logo</a:t>
            </a: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r>
              <a:rPr lang="en-US"/>
              <a:t>www.domain.com</a:t>
            </a:r>
          </a:p>
        </p:txBody>
      </p:sp>
      <p:sp>
        <p:nvSpPr>
          <p:cNvPr id="9" name="Slide Number Placeholder 8"/>
          <p:cNvSpPr>
            <a:spLocks noGrp="1"/>
          </p:cNvSpPr>
          <p:nvPr>
            <p:ph type="sldNum" sz="quarter" idx="12"/>
          </p:nvPr>
        </p:nvSpPr>
        <p:spPr/>
        <p:txBody>
          <a:bodyPr/>
          <a:lstStyle/>
          <a:p>
            <a:fld id="{3D7FBCD5-A183-468F-86D5-E20CBF398243}" type="slidenum">
              <a:rPr lang="en-US" smtClean="0"/>
              <a:t>‹#›</a:t>
            </a:fld>
            <a:endParaRPr lang="en-US"/>
          </a:p>
        </p:txBody>
      </p:sp>
    </p:spTree>
    <p:extLst>
      <p:ext uri="{BB962C8B-B14F-4D97-AF65-F5344CB8AC3E}">
        <p14:creationId xmlns:p14="http://schemas.microsoft.com/office/powerpoint/2010/main" val="124168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r>
              <a:rPr lang="en-US"/>
              <a:t>Company Logo</a:t>
            </a: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r>
              <a:rPr lang="en-US"/>
              <a:t>www.domain.com</a:t>
            </a:r>
          </a:p>
        </p:txBody>
      </p:sp>
      <p:sp>
        <p:nvSpPr>
          <p:cNvPr id="5" name="Slide Number Placeholder 4"/>
          <p:cNvSpPr>
            <a:spLocks noGrp="1"/>
          </p:cNvSpPr>
          <p:nvPr>
            <p:ph type="sldNum" sz="quarter" idx="12"/>
          </p:nvPr>
        </p:nvSpPr>
        <p:spPr/>
        <p:txBody>
          <a:bodyPr/>
          <a:lstStyle/>
          <a:p>
            <a:fld id="{3D7FBCD5-A183-468F-86D5-E20CBF398243}" type="slidenum">
              <a:rPr lang="en-US" smtClean="0"/>
              <a:t>‹#›</a:t>
            </a:fld>
            <a:endParaRPr lang="en-US"/>
          </a:p>
        </p:txBody>
      </p:sp>
    </p:spTree>
    <p:extLst>
      <p:ext uri="{BB962C8B-B14F-4D97-AF65-F5344CB8AC3E}">
        <p14:creationId xmlns:p14="http://schemas.microsoft.com/office/powerpoint/2010/main" val="3004292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r>
              <a:rPr lang="en-US"/>
              <a:t>Company Logo</a:t>
            </a: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r>
              <a:rPr lang="en-US"/>
              <a:t>www.domain.com</a:t>
            </a:r>
          </a:p>
        </p:txBody>
      </p:sp>
      <p:sp>
        <p:nvSpPr>
          <p:cNvPr id="4" name="Slide Number Placeholder 3"/>
          <p:cNvSpPr>
            <a:spLocks noGrp="1"/>
          </p:cNvSpPr>
          <p:nvPr>
            <p:ph type="sldNum" sz="quarter" idx="12"/>
          </p:nvPr>
        </p:nvSpPr>
        <p:spPr/>
        <p:txBody>
          <a:bodyPr/>
          <a:lstStyle/>
          <a:p>
            <a:fld id="{3D7FBCD5-A183-468F-86D5-E20CBF398243}" type="slidenum">
              <a:rPr lang="en-US" smtClean="0"/>
              <a:t>‹#›</a:t>
            </a:fld>
            <a:endParaRPr lang="en-US"/>
          </a:p>
        </p:txBody>
      </p:sp>
    </p:spTree>
    <p:extLst>
      <p:ext uri="{BB962C8B-B14F-4D97-AF65-F5344CB8AC3E}">
        <p14:creationId xmlns:p14="http://schemas.microsoft.com/office/powerpoint/2010/main" val="510490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r>
              <a:rPr lang="en-US"/>
              <a:t>Company Logo</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US"/>
              <a:t>www.domain.com</a:t>
            </a:r>
          </a:p>
        </p:txBody>
      </p:sp>
      <p:sp>
        <p:nvSpPr>
          <p:cNvPr id="7" name="Slide Number Placeholder 6"/>
          <p:cNvSpPr>
            <a:spLocks noGrp="1"/>
          </p:cNvSpPr>
          <p:nvPr>
            <p:ph type="sldNum" sz="quarter" idx="12"/>
          </p:nvPr>
        </p:nvSpPr>
        <p:spPr/>
        <p:txBody>
          <a:bodyPr/>
          <a:lstStyle/>
          <a:p>
            <a:fld id="{3D7FBCD5-A183-468F-86D5-E20CBF398243}" type="slidenum">
              <a:rPr lang="en-US" smtClean="0"/>
              <a:t>‹#›</a:t>
            </a:fld>
            <a:endParaRPr lang="en-US"/>
          </a:p>
        </p:txBody>
      </p:sp>
    </p:spTree>
    <p:extLst>
      <p:ext uri="{BB962C8B-B14F-4D97-AF65-F5344CB8AC3E}">
        <p14:creationId xmlns:p14="http://schemas.microsoft.com/office/powerpoint/2010/main" val="3774390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r>
              <a:rPr lang="en-US"/>
              <a:t>Company Logo</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US"/>
              <a:t>www.domain.com</a:t>
            </a:r>
          </a:p>
        </p:txBody>
      </p:sp>
      <p:sp>
        <p:nvSpPr>
          <p:cNvPr id="7" name="Slide Number Placeholder 6"/>
          <p:cNvSpPr>
            <a:spLocks noGrp="1"/>
          </p:cNvSpPr>
          <p:nvPr>
            <p:ph type="sldNum" sz="quarter" idx="12"/>
          </p:nvPr>
        </p:nvSpPr>
        <p:spPr/>
        <p:txBody>
          <a:bodyPr/>
          <a:lstStyle/>
          <a:p>
            <a:fld id="{3D7FBCD5-A183-468F-86D5-E20CBF398243}" type="slidenum">
              <a:rPr lang="en-US" smtClean="0"/>
              <a:t>‹#›</a:t>
            </a:fld>
            <a:endParaRPr lang="en-US"/>
          </a:p>
        </p:txBody>
      </p:sp>
    </p:spTree>
    <p:extLst>
      <p:ext uri="{BB962C8B-B14F-4D97-AF65-F5344CB8AC3E}">
        <p14:creationId xmlns:p14="http://schemas.microsoft.com/office/powerpoint/2010/main" val="2115264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7FBCD5-A183-468F-86D5-E20CBF398243}" type="slidenum">
              <a:rPr lang="en-US" smtClean="0"/>
              <a:t>‹#›</a:t>
            </a:fld>
            <a:endParaRPr lang="en-US" dirty="0"/>
          </a:p>
        </p:txBody>
      </p:sp>
    </p:spTree>
    <p:extLst>
      <p:ext uri="{BB962C8B-B14F-4D97-AF65-F5344CB8AC3E}">
        <p14:creationId xmlns:p14="http://schemas.microsoft.com/office/powerpoint/2010/main" val="469060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p:txStyles>
    <p:titleStyle>
      <a:lvl1pPr algn="l" defTabSz="914400" rtl="0" eaLnBrk="1" latinLnBrk="0" hangingPunct="1">
        <a:lnSpc>
          <a:spcPct val="90000"/>
        </a:lnSpc>
        <a:spcBef>
          <a:spcPct val="0"/>
        </a:spcBef>
        <a:buNone/>
        <a:defRPr sz="4400" kern="1200">
          <a:solidFill>
            <a:srgbClr val="7030A0"/>
          </a:solidFill>
          <a:latin typeface="+mj-lt"/>
          <a:ea typeface="+mj-ea"/>
          <a:cs typeface="+mj-cs"/>
        </a:defRPr>
      </a:lvl1pPr>
    </p:titleStyle>
    <p:bodyStyle>
      <a:lvl1pPr marL="228600" indent="-228600" algn="l" defTabSz="914400" rtl="0" eaLnBrk="1" latinLnBrk="0" hangingPunct="1">
        <a:lnSpc>
          <a:spcPct val="114000"/>
        </a:lnSpc>
        <a:spcBef>
          <a:spcPts val="600"/>
        </a:spcBef>
        <a:buClr>
          <a:srgbClr val="6D3A82"/>
        </a:buClr>
        <a:buFont typeface="Wingdings" panose="05000000000000000000" pitchFamily="2" charset="2"/>
        <a:buChar char="§"/>
        <a:defRPr sz="2800" kern="1200">
          <a:solidFill>
            <a:schemeClr val="tx1"/>
          </a:solidFill>
          <a:latin typeface="+mj-lt"/>
          <a:ea typeface="+mn-ea"/>
          <a:cs typeface="+mn-cs"/>
        </a:defRPr>
      </a:lvl1pPr>
      <a:lvl2pPr marL="685800" indent="-228600" algn="l" defTabSz="914400" rtl="0" eaLnBrk="1" latinLnBrk="0" hangingPunct="1">
        <a:lnSpc>
          <a:spcPct val="114000"/>
        </a:lnSpc>
        <a:spcBef>
          <a:spcPts val="600"/>
        </a:spcBef>
        <a:buClr>
          <a:srgbClr val="6D3A82"/>
        </a:buClr>
        <a:buFont typeface="Wingdings" panose="05000000000000000000" pitchFamily="2" charset="2"/>
        <a:buChar char="§"/>
        <a:defRPr sz="2400" kern="1200">
          <a:solidFill>
            <a:schemeClr val="tx1"/>
          </a:solidFill>
          <a:latin typeface="+mj-lt"/>
          <a:ea typeface="+mn-ea"/>
          <a:cs typeface="+mn-cs"/>
        </a:defRPr>
      </a:lvl2pPr>
      <a:lvl3pPr marL="1143000" indent="-228600" algn="l" defTabSz="914400" rtl="0" eaLnBrk="1" latinLnBrk="0" hangingPunct="1">
        <a:lnSpc>
          <a:spcPct val="114000"/>
        </a:lnSpc>
        <a:spcBef>
          <a:spcPts val="600"/>
        </a:spcBef>
        <a:buClr>
          <a:srgbClr val="6D3A82"/>
        </a:buClr>
        <a:buFont typeface="Wingdings" panose="05000000000000000000" pitchFamily="2" charset="2"/>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633B1E-385B-400F-98D0-7389A00EE12F}"/>
              </a:ext>
            </a:extLst>
          </p:cNvPr>
          <p:cNvSpPr>
            <a:spLocks noGrp="1"/>
          </p:cNvSpPr>
          <p:nvPr>
            <p:ph type="sldNum" sz="quarter" idx="4"/>
          </p:nvPr>
        </p:nvSpPr>
        <p:spPr>
          <a:xfrm>
            <a:off x="10668000" y="6273801"/>
            <a:ext cx="1117600" cy="486833"/>
          </a:xfrm>
          <a:prstGeom prst="rect">
            <a:avLst/>
          </a:prstGeom>
        </p:spPr>
        <p:txBody>
          <a:bodyPr/>
          <a:lstStyle>
            <a:lvl1pPr algn="r">
              <a:defRPr sz="1600"/>
            </a:lvl1pPr>
          </a:lstStyle>
          <a:p>
            <a:fld id="{3A88AA25-0ABF-4444-BF79-A8339D80008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234"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gif"/></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YDmHhvMVz4k"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jpg"/><Relationship Id="rId4" Type="http://schemas.openxmlformats.org/officeDocument/2006/relationships/image" Target="../media/image24.tiff"/></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notesSlide" Target="../notesSlides/notesSlide7.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slideLayout" Target="../slideLayouts/slideLayout12.xml"/><Relationship Id="rId5" Type="http://schemas.openxmlformats.org/officeDocument/2006/relationships/tags" Target="../tags/tag8.xml"/><Relationship Id="rId4"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D3A82"/>
        </a:solidFill>
        <a:effectLst/>
      </p:bgPr>
    </p:bg>
    <p:spTree>
      <p:nvGrpSpPr>
        <p:cNvPr id="1" name=""/>
        <p:cNvGrpSpPr/>
        <p:nvPr/>
      </p:nvGrpSpPr>
      <p:grpSpPr>
        <a:xfrm>
          <a:off x="0" y="0"/>
          <a:ext cx="0" cy="0"/>
          <a:chOff x="0" y="0"/>
          <a:chExt cx="0" cy="0"/>
        </a:xfrm>
      </p:grpSpPr>
      <p:sp>
        <p:nvSpPr>
          <p:cNvPr id="11" name="TextBox 10"/>
          <p:cNvSpPr txBox="1"/>
          <p:nvPr/>
        </p:nvSpPr>
        <p:spPr>
          <a:xfrm>
            <a:off x="634709" y="801516"/>
            <a:ext cx="5802290" cy="1200329"/>
          </a:xfrm>
          <a:prstGeom prst="rect">
            <a:avLst/>
          </a:prstGeom>
          <a:noFill/>
          <a:effectLst>
            <a:outerShdw blurRad="25400" dist="38100" dir="2400000" algn="ctr" rotWithShape="0">
              <a:srgbClr val="000000">
                <a:alpha val="10000"/>
              </a:srgbClr>
            </a:outerShdw>
          </a:effectLst>
        </p:spPr>
        <p:txBody>
          <a:bodyPr wrap="square" rtlCol="0">
            <a:spAutoFit/>
          </a:bodyPr>
          <a:lstStyle/>
          <a:p>
            <a:pPr algn="ctr"/>
            <a:r>
              <a:rPr lang="en-US" sz="3600" dirty="0">
                <a:solidFill>
                  <a:schemeClr val="bg1"/>
                </a:solidFill>
                <a:latin typeface="+mj-lt"/>
              </a:rPr>
              <a:t>Supporting  </a:t>
            </a:r>
            <a:r>
              <a:rPr lang="en-US" sz="3600" b="1" dirty="0">
                <a:solidFill>
                  <a:schemeClr val="accent4">
                    <a:lumMod val="60000"/>
                    <a:lumOff val="40000"/>
                  </a:schemeClr>
                </a:solidFill>
                <a:latin typeface="+mj-lt"/>
              </a:rPr>
              <a:t>Executive Functioning </a:t>
            </a:r>
            <a:r>
              <a:rPr lang="en-US" sz="3600" dirty="0">
                <a:solidFill>
                  <a:schemeClr val="accent4">
                    <a:lumMod val="60000"/>
                    <a:lumOff val="40000"/>
                  </a:schemeClr>
                </a:solidFill>
                <a:latin typeface="+mj-lt"/>
              </a:rPr>
              <a:t> </a:t>
            </a:r>
            <a:r>
              <a:rPr lang="en-US" sz="3600" dirty="0">
                <a:solidFill>
                  <a:schemeClr val="bg1"/>
                </a:solidFill>
                <a:latin typeface="+mj-lt"/>
              </a:rPr>
              <a:t>for Students</a:t>
            </a:r>
          </a:p>
        </p:txBody>
      </p:sp>
      <p:grpSp>
        <p:nvGrpSpPr>
          <p:cNvPr id="30" name="Group 29"/>
          <p:cNvGrpSpPr/>
          <p:nvPr/>
        </p:nvGrpSpPr>
        <p:grpSpPr>
          <a:xfrm rot="16200000">
            <a:off x="10842885" y="0"/>
            <a:ext cx="1349115" cy="1349115"/>
            <a:chOff x="10842885" y="5508885"/>
            <a:chExt cx="1349115" cy="1349115"/>
          </a:xfrm>
        </p:grpSpPr>
        <p:sp>
          <p:nvSpPr>
            <p:cNvPr id="31" name="Right Triangle 30"/>
            <p:cNvSpPr/>
            <p:nvPr/>
          </p:nvSpPr>
          <p:spPr>
            <a:xfrm rot="5400000">
              <a:off x="10842885" y="5508885"/>
              <a:ext cx="1349115" cy="1349115"/>
            </a:xfrm>
            <a:prstGeom prst="rtTriangle">
              <a:avLst/>
            </a:prstGeom>
            <a:solidFill>
              <a:srgbClr val="9B59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ight Triangle 31"/>
            <p:cNvSpPr/>
            <p:nvPr/>
          </p:nvSpPr>
          <p:spPr>
            <a:xfrm rot="16200000">
              <a:off x="10842885" y="5508885"/>
              <a:ext cx="1349115" cy="1349115"/>
            </a:xfrm>
            <a:prstGeom prst="rtTriangle">
              <a:avLst/>
            </a:prstGeom>
            <a:solidFill>
              <a:srgbClr val="452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Box 32"/>
          <p:cNvSpPr txBox="1"/>
          <p:nvPr/>
        </p:nvSpPr>
        <p:spPr>
          <a:xfrm>
            <a:off x="798399" y="4300529"/>
            <a:ext cx="5842173" cy="1200329"/>
          </a:xfrm>
          <a:prstGeom prst="rect">
            <a:avLst/>
          </a:prstGeom>
          <a:noFill/>
        </p:spPr>
        <p:txBody>
          <a:bodyPr wrap="square" rtlCol="0">
            <a:spAutoFit/>
          </a:bodyPr>
          <a:lstStyle/>
          <a:p>
            <a:pPr algn="ctr"/>
            <a:r>
              <a:rPr lang="en-US" sz="3600" dirty="0">
                <a:solidFill>
                  <a:schemeClr val="bg1"/>
                </a:solidFill>
                <a:latin typeface="Calibri Light" panose="020F0302020204030204" pitchFamily="34" charset="0"/>
              </a:rPr>
              <a:t>On Center and in Distance Learning Settings</a:t>
            </a:r>
          </a:p>
        </p:txBody>
      </p:sp>
      <p:grpSp>
        <p:nvGrpSpPr>
          <p:cNvPr id="3" name="Group 2"/>
          <p:cNvGrpSpPr/>
          <p:nvPr/>
        </p:nvGrpSpPr>
        <p:grpSpPr>
          <a:xfrm>
            <a:off x="2664136" y="2926265"/>
            <a:ext cx="1743436" cy="909717"/>
            <a:chOff x="1079260" y="2991265"/>
            <a:chExt cx="1743436" cy="909717"/>
          </a:xfrm>
          <a:solidFill>
            <a:schemeClr val="bg1">
              <a:lumMod val="65000"/>
            </a:schemeClr>
          </a:solidFill>
          <a:effectLst>
            <a:outerShdw blurRad="25400" dist="38100" dir="2400000" algn="ctr" rotWithShape="0">
              <a:srgbClr val="000000">
                <a:alpha val="10000"/>
              </a:srgbClr>
            </a:outerShdw>
          </a:effectLst>
        </p:grpSpPr>
        <p:sp>
          <p:nvSpPr>
            <p:cNvPr id="2" name="Bent Arrow 1"/>
            <p:cNvSpPr/>
            <p:nvPr/>
          </p:nvSpPr>
          <p:spPr>
            <a:xfrm>
              <a:off x="1970435" y="2991265"/>
              <a:ext cx="852261" cy="909717"/>
            </a:xfrm>
            <a:prstGeom prst="ben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Bent Arrow 23"/>
            <p:cNvSpPr/>
            <p:nvPr/>
          </p:nvSpPr>
          <p:spPr>
            <a:xfrm flipH="1">
              <a:off x="1079260" y="2991265"/>
              <a:ext cx="852261" cy="909717"/>
            </a:xfrm>
            <a:prstGeom prst="ben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 name="Group 9"/>
          <p:cNvGrpSpPr/>
          <p:nvPr/>
        </p:nvGrpSpPr>
        <p:grpSpPr>
          <a:xfrm>
            <a:off x="6381019" y="1072661"/>
            <a:ext cx="4517846" cy="4042282"/>
            <a:chOff x="3484563" y="1042988"/>
            <a:chExt cx="5006975" cy="4479925"/>
          </a:xfrm>
          <a:solidFill>
            <a:schemeClr val="bg1">
              <a:lumMod val="85000"/>
            </a:schemeClr>
          </a:solidFill>
          <a:effectLst>
            <a:outerShdw blurRad="25400" dist="38100" dir="2400000" algn="ctr" rotWithShape="0">
              <a:srgbClr val="000000">
                <a:alpha val="10000"/>
              </a:srgbClr>
            </a:outerShdw>
          </a:effectLst>
        </p:grpSpPr>
        <p:sp>
          <p:nvSpPr>
            <p:cNvPr id="12" name="Freeform 5"/>
            <p:cNvSpPr>
              <a:spLocks/>
            </p:cNvSpPr>
            <p:nvPr/>
          </p:nvSpPr>
          <p:spPr bwMode="auto">
            <a:xfrm>
              <a:off x="4979988" y="1809750"/>
              <a:ext cx="1843088" cy="1333500"/>
            </a:xfrm>
            <a:custGeom>
              <a:avLst/>
              <a:gdLst>
                <a:gd name="T0" fmla="*/ 241 w 630"/>
                <a:gd name="T1" fmla="*/ 389 h 456"/>
                <a:gd name="T2" fmla="*/ 410 w 630"/>
                <a:gd name="T3" fmla="*/ 423 h 456"/>
                <a:gd name="T4" fmla="*/ 517 w 630"/>
                <a:gd name="T5" fmla="*/ 385 h 456"/>
                <a:gd name="T6" fmla="*/ 626 w 630"/>
                <a:gd name="T7" fmla="*/ 183 h 456"/>
                <a:gd name="T8" fmla="*/ 473 w 630"/>
                <a:gd name="T9" fmla="*/ 19 h 456"/>
                <a:gd name="T10" fmla="*/ 305 w 630"/>
                <a:gd name="T11" fmla="*/ 100 h 456"/>
                <a:gd name="T12" fmla="*/ 286 w 630"/>
                <a:gd name="T13" fmla="*/ 112 h 456"/>
                <a:gd name="T14" fmla="*/ 265 w 630"/>
                <a:gd name="T15" fmla="*/ 102 h 456"/>
                <a:gd name="T16" fmla="*/ 115 w 630"/>
                <a:gd name="T17" fmla="*/ 81 h 456"/>
                <a:gd name="T18" fmla="*/ 0 w 630"/>
                <a:gd name="T19" fmla="*/ 198 h 456"/>
                <a:gd name="T20" fmla="*/ 15 w 630"/>
                <a:gd name="T21" fmla="*/ 207 h 456"/>
                <a:gd name="T22" fmla="*/ 144 w 630"/>
                <a:gd name="T23" fmla="*/ 456 h 456"/>
                <a:gd name="T24" fmla="*/ 241 w 630"/>
                <a:gd name="T25" fmla="*/ 389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0" h="456">
                  <a:moveTo>
                    <a:pt x="241" y="389"/>
                  </a:moveTo>
                  <a:cubicBezTo>
                    <a:pt x="322" y="373"/>
                    <a:pt x="383" y="405"/>
                    <a:pt x="410" y="423"/>
                  </a:cubicBezTo>
                  <a:cubicBezTo>
                    <a:pt x="430" y="411"/>
                    <a:pt x="469" y="392"/>
                    <a:pt x="517" y="385"/>
                  </a:cubicBezTo>
                  <a:cubicBezTo>
                    <a:pt x="518" y="327"/>
                    <a:pt x="543" y="229"/>
                    <a:pt x="626" y="183"/>
                  </a:cubicBezTo>
                  <a:cubicBezTo>
                    <a:pt x="630" y="140"/>
                    <a:pt x="596" y="39"/>
                    <a:pt x="473" y="19"/>
                  </a:cubicBezTo>
                  <a:cubicBezTo>
                    <a:pt x="360" y="0"/>
                    <a:pt x="308" y="96"/>
                    <a:pt x="305" y="100"/>
                  </a:cubicBezTo>
                  <a:cubicBezTo>
                    <a:pt x="302" y="107"/>
                    <a:pt x="294" y="112"/>
                    <a:pt x="286" y="112"/>
                  </a:cubicBezTo>
                  <a:cubicBezTo>
                    <a:pt x="278" y="113"/>
                    <a:pt x="270" y="109"/>
                    <a:pt x="265" y="102"/>
                  </a:cubicBezTo>
                  <a:cubicBezTo>
                    <a:pt x="263" y="101"/>
                    <a:pt x="226" y="55"/>
                    <a:pt x="115" y="81"/>
                  </a:cubicBezTo>
                  <a:cubicBezTo>
                    <a:pt x="23" y="103"/>
                    <a:pt x="4" y="172"/>
                    <a:pt x="0" y="198"/>
                  </a:cubicBezTo>
                  <a:cubicBezTo>
                    <a:pt x="5" y="201"/>
                    <a:pt x="10" y="204"/>
                    <a:pt x="15" y="207"/>
                  </a:cubicBezTo>
                  <a:cubicBezTo>
                    <a:pt x="108" y="275"/>
                    <a:pt x="136" y="383"/>
                    <a:pt x="144" y="456"/>
                  </a:cubicBezTo>
                  <a:cubicBezTo>
                    <a:pt x="163" y="427"/>
                    <a:pt x="194" y="399"/>
                    <a:pt x="241" y="3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p:nvSpPr>
          <p:spPr bwMode="auto">
            <a:xfrm>
              <a:off x="3484563" y="1042988"/>
              <a:ext cx="5006975" cy="4479925"/>
            </a:xfrm>
            <a:custGeom>
              <a:avLst/>
              <a:gdLst>
                <a:gd name="T0" fmla="*/ 1586 w 1711"/>
                <a:gd name="T1" fmla="*/ 534 h 1531"/>
                <a:gd name="T2" fmla="*/ 1180 w 1711"/>
                <a:gd name="T3" fmla="*/ 215 h 1531"/>
                <a:gd name="T4" fmla="*/ 327 w 1711"/>
                <a:gd name="T5" fmla="*/ 310 h 1531"/>
                <a:gd name="T6" fmla="*/ 446 w 1711"/>
                <a:gd name="T7" fmla="*/ 934 h 1531"/>
                <a:gd name="T8" fmla="*/ 498 w 1711"/>
                <a:gd name="T9" fmla="*/ 508 h 1531"/>
                <a:gd name="T10" fmla="*/ 264 w 1711"/>
                <a:gd name="T11" fmla="*/ 643 h 1531"/>
                <a:gd name="T12" fmla="*/ 415 w 1711"/>
                <a:gd name="T13" fmla="*/ 697 h 1531"/>
                <a:gd name="T14" fmla="*/ 434 w 1711"/>
                <a:gd name="T15" fmla="*/ 742 h 1531"/>
                <a:gd name="T16" fmla="*/ 219 w 1711"/>
                <a:gd name="T17" fmla="*/ 661 h 1531"/>
                <a:gd name="T18" fmla="*/ 466 w 1711"/>
                <a:gd name="T19" fmla="*/ 438 h 1531"/>
                <a:gd name="T20" fmla="*/ 790 w 1711"/>
                <a:gd name="T21" fmla="*/ 314 h 1531"/>
                <a:gd name="T22" fmla="*/ 1145 w 1711"/>
                <a:gd name="T23" fmla="*/ 324 h 1531"/>
                <a:gd name="T24" fmla="*/ 1449 w 1711"/>
                <a:gd name="T25" fmla="*/ 497 h 1531"/>
                <a:gd name="T26" fmla="*/ 1556 w 1711"/>
                <a:gd name="T27" fmla="*/ 883 h 1531"/>
                <a:gd name="T28" fmla="*/ 1272 w 1711"/>
                <a:gd name="T29" fmla="*/ 975 h 1531"/>
                <a:gd name="T30" fmla="*/ 807 w 1711"/>
                <a:gd name="T31" fmla="*/ 1048 h 1531"/>
                <a:gd name="T32" fmla="*/ 717 w 1711"/>
                <a:gd name="T33" fmla="*/ 975 h 1531"/>
                <a:gd name="T34" fmla="*/ 760 w 1711"/>
                <a:gd name="T35" fmla="*/ 954 h 1531"/>
                <a:gd name="T36" fmla="*/ 942 w 1711"/>
                <a:gd name="T37" fmla="*/ 931 h 1531"/>
                <a:gd name="T38" fmla="*/ 1454 w 1711"/>
                <a:gd name="T39" fmla="*/ 954 h 1531"/>
                <a:gd name="T40" fmla="*/ 1460 w 1711"/>
                <a:gd name="T41" fmla="*/ 728 h 1531"/>
                <a:gd name="T42" fmla="*/ 1415 w 1711"/>
                <a:gd name="T43" fmla="*/ 530 h 1531"/>
                <a:gd name="T44" fmla="*/ 1076 w 1711"/>
                <a:gd name="T45" fmla="*/ 645 h 1531"/>
                <a:gd name="T46" fmla="*/ 1264 w 1711"/>
                <a:gd name="T47" fmla="*/ 786 h 1531"/>
                <a:gd name="T48" fmla="*/ 934 w 1711"/>
                <a:gd name="T49" fmla="*/ 733 h 1531"/>
                <a:gd name="T50" fmla="*/ 762 w 1711"/>
                <a:gd name="T51" fmla="*/ 698 h 1531"/>
                <a:gd name="T52" fmla="*/ 649 w 1711"/>
                <a:gd name="T53" fmla="*/ 832 h 1531"/>
                <a:gd name="T54" fmla="*/ 467 w 1711"/>
                <a:gd name="T55" fmla="*/ 1053 h 1531"/>
                <a:gd name="T56" fmla="*/ 817 w 1711"/>
                <a:gd name="T57" fmla="*/ 1279 h 1531"/>
                <a:gd name="T58" fmla="*/ 1161 w 1711"/>
                <a:gd name="T59" fmla="*/ 1149 h 1531"/>
                <a:gd name="T60" fmla="*/ 1107 w 1711"/>
                <a:gd name="T61" fmla="*/ 1080 h 1531"/>
                <a:gd name="T62" fmla="*/ 1206 w 1711"/>
                <a:gd name="T63" fmla="*/ 1133 h 1531"/>
                <a:gd name="T64" fmla="*/ 1176 w 1711"/>
                <a:gd name="T65" fmla="*/ 1278 h 1531"/>
                <a:gd name="T66" fmla="*/ 837 w 1711"/>
                <a:gd name="T67" fmla="*/ 1336 h 1531"/>
                <a:gd name="T68" fmla="*/ 1340 w 1711"/>
                <a:gd name="T69" fmla="*/ 1413 h 1531"/>
                <a:gd name="T70" fmla="*/ 1704 w 1711"/>
                <a:gd name="T71" fmla="*/ 807 h 1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11" h="1531">
                  <a:moveTo>
                    <a:pt x="1704" y="807"/>
                  </a:moveTo>
                  <a:cubicBezTo>
                    <a:pt x="1698" y="609"/>
                    <a:pt x="1586" y="534"/>
                    <a:pt x="1586" y="534"/>
                  </a:cubicBezTo>
                  <a:cubicBezTo>
                    <a:pt x="1586" y="534"/>
                    <a:pt x="1573" y="438"/>
                    <a:pt x="1486" y="337"/>
                  </a:cubicBezTo>
                  <a:cubicBezTo>
                    <a:pt x="1352" y="189"/>
                    <a:pt x="1180" y="215"/>
                    <a:pt x="1180" y="215"/>
                  </a:cubicBezTo>
                  <a:cubicBezTo>
                    <a:pt x="959" y="0"/>
                    <a:pt x="732" y="166"/>
                    <a:pt x="732" y="166"/>
                  </a:cubicBezTo>
                  <a:cubicBezTo>
                    <a:pt x="417" y="63"/>
                    <a:pt x="327" y="310"/>
                    <a:pt x="327" y="310"/>
                  </a:cubicBezTo>
                  <a:cubicBezTo>
                    <a:pt x="147" y="329"/>
                    <a:pt x="0" y="541"/>
                    <a:pt x="132" y="767"/>
                  </a:cubicBezTo>
                  <a:cubicBezTo>
                    <a:pt x="233" y="941"/>
                    <a:pt x="382" y="943"/>
                    <a:pt x="446" y="934"/>
                  </a:cubicBezTo>
                  <a:cubicBezTo>
                    <a:pt x="466" y="880"/>
                    <a:pt x="511" y="819"/>
                    <a:pt x="608" y="792"/>
                  </a:cubicBezTo>
                  <a:cubicBezTo>
                    <a:pt x="609" y="782"/>
                    <a:pt x="621" y="597"/>
                    <a:pt x="498" y="508"/>
                  </a:cubicBezTo>
                  <a:cubicBezTo>
                    <a:pt x="424" y="455"/>
                    <a:pt x="342" y="468"/>
                    <a:pt x="297" y="503"/>
                  </a:cubicBezTo>
                  <a:cubicBezTo>
                    <a:pt x="254" y="536"/>
                    <a:pt x="242" y="587"/>
                    <a:pt x="264" y="643"/>
                  </a:cubicBezTo>
                  <a:cubicBezTo>
                    <a:pt x="275" y="672"/>
                    <a:pt x="292" y="691"/>
                    <a:pt x="316" y="700"/>
                  </a:cubicBezTo>
                  <a:cubicBezTo>
                    <a:pt x="361" y="719"/>
                    <a:pt x="415" y="697"/>
                    <a:pt x="415" y="697"/>
                  </a:cubicBezTo>
                  <a:cubicBezTo>
                    <a:pt x="427" y="692"/>
                    <a:pt x="441" y="698"/>
                    <a:pt x="447" y="710"/>
                  </a:cubicBezTo>
                  <a:cubicBezTo>
                    <a:pt x="452" y="722"/>
                    <a:pt x="446" y="736"/>
                    <a:pt x="434" y="742"/>
                  </a:cubicBezTo>
                  <a:cubicBezTo>
                    <a:pt x="431" y="743"/>
                    <a:pt x="361" y="772"/>
                    <a:pt x="297" y="745"/>
                  </a:cubicBezTo>
                  <a:cubicBezTo>
                    <a:pt x="262" y="730"/>
                    <a:pt x="235" y="702"/>
                    <a:pt x="219" y="661"/>
                  </a:cubicBezTo>
                  <a:cubicBezTo>
                    <a:pt x="189" y="585"/>
                    <a:pt x="208" y="511"/>
                    <a:pt x="268" y="465"/>
                  </a:cubicBezTo>
                  <a:cubicBezTo>
                    <a:pt x="323" y="423"/>
                    <a:pt x="398" y="414"/>
                    <a:pt x="466" y="438"/>
                  </a:cubicBezTo>
                  <a:cubicBezTo>
                    <a:pt x="478" y="388"/>
                    <a:pt x="518" y="319"/>
                    <a:pt x="614" y="297"/>
                  </a:cubicBezTo>
                  <a:cubicBezTo>
                    <a:pt x="707" y="275"/>
                    <a:pt x="762" y="295"/>
                    <a:pt x="790" y="314"/>
                  </a:cubicBezTo>
                  <a:cubicBezTo>
                    <a:pt x="824" y="270"/>
                    <a:pt x="893" y="217"/>
                    <a:pt x="992" y="234"/>
                  </a:cubicBezTo>
                  <a:cubicBezTo>
                    <a:pt x="1074" y="247"/>
                    <a:pt x="1121" y="290"/>
                    <a:pt x="1145" y="324"/>
                  </a:cubicBezTo>
                  <a:cubicBezTo>
                    <a:pt x="1168" y="355"/>
                    <a:pt x="1182" y="392"/>
                    <a:pt x="1185" y="427"/>
                  </a:cubicBezTo>
                  <a:cubicBezTo>
                    <a:pt x="1278" y="403"/>
                    <a:pt x="1386" y="432"/>
                    <a:pt x="1449" y="497"/>
                  </a:cubicBezTo>
                  <a:cubicBezTo>
                    <a:pt x="1501" y="550"/>
                    <a:pt x="1519" y="621"/>
                    <a:pt x="1500" y="700"/>
                  </a:cubicBezTo>
                  <a:cubicBezTo>
                    <a:pt x="1524" y="723"/>
                    <a:pt x="1570" y="783"/>
                    <a:pt x="1556" y="883"/>
                  </a:cubicBezTo>
                  <a:cubicBezTo>
                    <a:pt x="1549" y="936"/>
                    <a:pt x="1520" y="976"/>
                    <a:pt x="1474" y="997"/>
                  </a:cubicBezTo>
                  <a:cubicBezTo>
                    <a:pt x="1416" y="1025"/>
                    <a:pt x="1336" y="1016"/>
                    <a:pt x="1272" y="975"/>
                  </a:cubicBezTo>
                  <a:cubicBezTo>
                    <a:pt x="1180" y="917"/>
                    <a:pt x="1038" y="914"/>
                    <a:pt x="972" y="968"/>
                  </a:cubicBezTo>
                  <a:cubicBezTo>
                    <a:pt x="922" y="1011"/>
                    <a:pt x="863" y="1052"/>
                    <a:pt x="807" y="1048"/>
                  </a:cubicBezTo>
                  <a:cubicBezTo>
                    <a:pt x="803" y="1047"/>
                    <a:pt x="799" y="1047"/>
                    <a:pt x="794" y="1046"/>
                  </a:cubicBezTo>
                  <a:cubicBezTo>
                    <a:pt x="762" y="1039"/>
                    <a:pt x="735" y="1015"/>
                    <a:pt x="717" y="975"/>
                  </a:cubicBezTo>
                  <a:cubicBezTo>
                    <a:pt x="711" y="963"/>
                    <a:pt x="716" y="949"/>
                    <a:pt x="728" y="943"/>
                  </a:cubicBezTo>
                  <a:cubicBezTo>
                    <a:pt x="740" y="937"/>
                    <a:pt x="754" y="942"/>
                    <a:pt x="760" y="954"/>
                  </a:cubicBezTo>
                  <a:cubicBezTo>
                    <a:pt x="772" y="980"/>
                    <a:pt x="787" y="995"/>
                    <a:pt x="805" y="999"/>
                  </a:cubicBezTo>
                  <a:cubicBezTo>
                    <a:pt x="844" y="1008"/>
                    <a:pt x="902" y="965"/>
                    <a:pt x="942" y="931"/>
                  </a:cubicBezTo>
                  <a:cubicBezTo>
                    <a:pt x="1024" y="863"/>
                    <a:pt x="1187" y="864"/>
                    <a:pt x="1297" y="934"/>
                  </a:cubicBezTo>
                  <a:cubicBezTo>
                    <a:pt x="1348" y="967"/>
                    <a:pt x="1410" y="974"/>
                    <a:pt x="1454" y="954"/>
                  </a:cubicBezTo>
                  <a:cubicBezTo>
                    <a:pt x="1485" y="940"/>
                    <a:pt x="1504" y="913"/>
                    <a:pt x="1509" y="876"/>
                  </a:cubicBezTo>
                  <a:cubicBezTo>
                    <a:pt x="1523" y="775"/>
                    <a:pt x="1460" y="728"/>
                    <a:pt x="1460" y="728"/>
                  </a:cubicBezTo>
                  <a:cubicBezTo>
                    <a:pt x="1451" y="722"/>
                    <a:pt x="1448" y="711"/>
                    <a:pt x="1450" y="702"/>
                  </a:cubicBezTo>
                  <a:cubicBezTo>
                    <a:pt x="1470" y="633"/>
                    <a:pt x="1458" y="574"/>
                    <a:pt x="1415" y="530"/>
                  </a:cubicBezTo>
                  <a:cubicBezTo>
                    <a:pt x="1363" y="477"/>
                    <a:pt x="1272" y="454"/>
                    <a:pt x="1195" y="474"/>
                  </a:cubicBezTo>
                  <a:cubicBezTo>
                    <a:pt x="1093" y="500"/>
                    <a:pt x="1078" y="609"/>
                    <a:pt x="1076" y="645"/>
                  </a:cubicBezTo>
                  <a:cubicBezTo>
                    <a:pt x="1136" y="648"/>
                    <a:pt x="1204" y="674"/>
                    <a:pt x="1267" y="752"/>
                  </a:cubicBezTo>
                  <a:cubicBezTo>
                    <a:pt x="1275" y="762"/>
                    <a:pt x="1274" y="777"/>
                    <a:pt x="1264" y="786"/>
                  </a:cubicBezTo>
                  <a:cubicBezTo>
                    <a:pt x="1253" y="794"/>
                    <a:pt x="1238" y="793"/>
                    <a:pt x="1230" y="782"/>
                  </a:cubicBezTo>
                  <a:cubicBezTo>
                    <a:pt x="1095" y="617"/>
                    <a:pt x="941" y="729"/>
                    <a:pt x="934" y="733"/>
                  </a:cubicBezTo>
                  <a:cubicBezTo>
                    <a:pt x="925" y="740"/>
                    <a:pt x="912" y="740"/>
                    <a:pt x="904" y="732"/>
                  </a:cubicBezTo>
                  <a:cubicBezTo>
                    <a:pt x="902" y="730"/>
                    <a:pt x="845" y="682"/>
                    <a:pt x="762" y="698"/>
                  </a:cubicBezTo>
                  <a:cubicBezTo>
                    <a:pt x="683" y="714"/>
                    <a:pt x="669" y="810"/>
                    <a:pt x="669" y="811"/>
                  </a:cubicBezTo>
                  <a:cubicBezTo>
                    <a:pt x="667" y="822"/>
                    <a:pt x="659" y="830"/>
                    <a:pt x="649" y="832"/>
                  </a:cubicBezTo>
                  <a:cubicBezTo>
                    <a:pt x="466" y="865"/>
                    <a:pt x="476" y="1026"/>
                    <a:pt x="476" y="1033"/>
                  </a:cubicBezTo>
                  <a:cubicBezTo>
                    <a:pt x="477" y="1041"/>
                    <a:pt x="473" y="1048"/>
                    <a:pt x="467" y="1053"/>
                  </a:cubicBezTo>
                  <a:cubicBezTo>
                    <a:pt x="495" y="1292"/>
                    <a:pt x="815" y="1271"/>
                    <a:pt x="815" y="1271"/>
                  </a:cubicBezTo>
                  <a:cubicBezTo>
                    <a:pt x="816" y="1274"/>
                    <a:pt x="816" y="1276"/>
                    <a:pt x="817" y="1279"/>
                  </a:cubicBezTo>
                  <a:cubicBezTo>
                    <a:pt x="826" y="1282"/>
                    <a:pt x="1041" y="1364"/>
                    <a:pt x="1138" y="1248"/>
                  </a:cubicBezTo>
                  <a:cubicBezTo>
                    <a:pt x="1162" y="1208"/>
                    <a:pt x="1170" y="1174"/>
                    <a:pt x="1161" y="1149"/>
                  </a:cubicBezTo>
                  <a:cubicBezTo>
                    <a:pt x="1151" y="1121"/>
                    <a:pt x="1122" y="1111"/>
                    <a:pt x="1122" y="1111"/>
                  </a:cubicBezTo>
                  <a:cubicBezTo>
                    <a:pt x="1109" y="1106"/>
                    <a:pt x="1103" y="1093"/>
                    <a:pt x="1107" y="1080"/>
                  </a:cubicBezTo>
                  <a:cubicBezTo>
                    <a:pt x="1111" y="1067"/>
                    <a:pt x="1125" y="1061"/>
                    <a:pt x="1138" y="1065"/>
                  </a:cubicBezTo>
                  <a:cubicBezTo>
                    <a:pt x="1140" y="1066"/>
                    <a:pt x="1188" y="1083"/>
                    <a:pt x="1206" y="1133"/>
                  </a:cubicBezTo>
                  <a:cubicBezTo>
                    <a:pt x="1221" y="1173"/>
                    <a:pt x="1211" y="1221"/>
                    <a:pt x="1178" y="1275"/>
                  </a:cubicBezTo>
                  <a:cubicBezTo>
                    <a:pt x="1177" y="1276"/>
                    <a:pt x="1177" y="1277"/>
                    <a:pt x="1176" y="1278"/>
                  </a:cubicBezTo>
                  <a:cubicBezTo>
                    <a:pt x="1116" y="1351"/>
                    <a:pt x="1024" y="1363"/>
                    <a:pt x="946" y="1357"/>
                  </a:cubicBezTo>
                  <a:cubicBezTo>
                    <a:pt x="903" y="1353"/>
                    <a:pt x="864" y="1344"/>
                    <a:pt x="837" y="1336"/>
                  </a:cubicBezTo>
                  <a:cubicBezTo>
                    <a:pt x="893" y="1460"/>
                    <a:pt x="1019" y="1517"/>
                    <a:pt x="1153" y="1524"/>
                  </a:cubicBezTo>
                  <a:cubicBezTo>
                    <a:pt x="1310" y="1531"/>
                    <a:pt x="1340" y="1413"/>
                    <a:pt x="1340" y="1413"/>
                  </a:cubicBezTo>
                  <a:cubicBezTo>
                    <a:pt x="1551" y="1330"/>
                    <a:pt x="1506" y="1117"/>
                    <a:pt x="1506" y="1117"/>
                  </a:cubicBezTo>
                  <a:cubicBezTo>
                    <a:pt x="1594" y="1104"/>
                    <a:pt x="1711" y="1005"/>
                    <a:pt x="1704" y="8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994631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7030A0"/>
                </a:solidFill>
              </a:rPr>
              <a:t>Executive Functioning Development “Review”</a:t>
            </a:r>
          </a:p>
        </p:txBody>
      </p:sp>
      <p:sp>
        <p:nvSpPr>
          <p:cNvPr id="3" name="Content Placeholder 2"/>
          <p:cNvSpPr>
            <a:spLocks noGrp="1"/>
          </p:cNvSpPr>
          <p:nvPr>
            <p:ph sz="half" idx="1"/>
          </p:nvPr>
        </p:nvSpPr>
        <p:spPr>
          <a:xfrm>
            <a:off x="838200" y="1690688"/>
            <a:ext cx="7772400" cy="1157615"/>
          </a:xfrm>
        </p:spPr>
        <p:txBody>
          <a:bodyPr>
            <a:normAutofit/>
          </a:bodyPr>
          <a:lstStyle/>
          <a:p>
            <a:pPr marL="514350" indent="-514350">
              <a:buFont typeface="+mj-lt"/>
              <a:buAutoNum type="arabicPeriod"/>
            </a:pPr>
            <a:r>
              <a:rPr lang="en-US" dirty="0"/>
              <a:t>Executive functioning skills are developed throughout childhood and adolescence.</a:t>
            </a:r>
          </a:p>
          <a:p>
            <a:endParaRPr lang="en-US" dirty="0"/>
          </a:p>
          <a:p>
            <a:endParaRPr lang="en-US" dirty="0"/>
          </a:p>
        </p:txBody>
      </p:sp>
      <p:sp>
        <p:nvSpPr>
          <p:cNvPr id="7" name="Slide Number Placeholder 6"/>
          <p:cNvSpPr>
            <a:spLocks noGrp="1"/>
          </p:cNvSpPr>
          <p:nvPr>
            <p:ph type="sldNum" sz="quarter" idx="12"/>
          </p:nvPr>
        </p:nvSpPr>
        <p:spPr/>
        <p:txBody>
          <a:bodyPr/>
          <a:lstStyle/>
          <a:p>
            <a:fld id="{3D7FBCD5-A183-468F-86D5-E20CBF398243}" type="slidenum">
              <a:rPr lang="en-US" smtClean="0"/>
              <a:t>10</a:t>
            </a:fld>
            <a:endParaRPr lang="en-US"/>
          </a:p>
        </p:txBody>
      </p:sp>
      <p:pic>
        <p:nvPicPr>
          <p:cNvPr id="9" name="Picture 8">
            <a:extLst>
              <a:ext uri="{FF2B5EF4-FFF2-40B4-BE49-F238E27FC236}">
                <a16:creationId xmlns:a16="http://schemas.microsoft.com/office/drawing/2014/main" id="{5D2561DB-F63B-4C02-A32E-C277504EB03A}"/>
              </a:ext>
            </a:extLst>
          </p:cNvPr>
          <p:cNvPicPr>
            <a:picLocks noChangeAspect="1"/>
          </p:cNvPicPr>
          <p:nvPr/>
        </p:nvPicPr>
        <p:blipFill>
          <a:blip r:embed="rId3"/>
          <a:stretch>
            <a:fillRect/>
          </a:stretch>
        </p:blipFill>
        <p:spPr>
          <a:xfrm>
            <a:off x="0" y="2834022"/>
            <a:ext cx="6431366" cy="3522327"/>
          </a:xfrm>
          <a:prstGeom prst="rect">
            <a:avLst/>
          </a:prstGeom>
        </p:spPr>
      </p:pic>
      <p:pic>
        <p:nvPicPr>
          <p:cNvPr id="6" name="Picture 5" descr="A collage of a child&#10;&#10;Description automatically generated with low confidence">
            <a:extLst>
              <a:ext uri="{FF2B5EF4-FFF2-40B4-BE49-F238E27FC236}">
                <a16:creationId xmlns:a16="http://schemas.microsoft.com/office/drawing/2014/main" id="{4015242F-79F3-4B17-BB62-B5E301B98B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0508" y="2841162"/>
            <a:ext cx="5514019" cy="3515187"/>
          </a:xfrm>
          <a:prstGeom prst="rect">
            <a:avLst/>
          </a:prstGeom>
        </p:spPr>
      </p:pic>
    </p:spTree>
    <p:extLst>
      <p:ext uri="{BB962C8B-B14F-4D97-AF65-F5344CB8AC3E}">
        <p14:creationId xmlns:p14="http://schemas.microsoft.com/office/powerpoint/2010/main" val="546559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7030A0"/>
                </a:solidFill>
              </a:rPr>
              <a:t>Executive Functioning Development “Review”</a:t>
            </a:r>
          </a:p>
        </p:txBody>
      </p:sp>
      <p:sp>
        <p:nvSpPr>
          <p:cNvPr id="3" name="Content Placeholder 2"/>
          <p:cNvSpPr>
            <a:spLocks noGrp="1"/>
          </p:cNvSpPr>
          <p:nvPr>
            <p:ph sz="half" idx="1"/>
          </p:nvPr>
        </p:nvSpPr>
        <p:spPr>
          <a:xfrm>
            <a:off x="838200" y="1690688"/>
            <a:ext cx="6498021" cy="4895850"/>
          </a:xfrm>
        </p:spPr>
        <p:txBody>
          <a:bodyPr>
            <a:normAutofit/>
          </a:bodyPr>
          <a:lstStyle/>
          <a:p>
            <a:pPr marL="514350" indent="-514350">
              <a:buFont typeface="+mj-lt"/>
              <a:buAutoNum type="arabicPeriod" startAt="2"/>
            </a:pPr>
            <a:r>
              <a:rPr lang="en-US" dirty="0"/>
              <a:t>Having opportunities to practice and use executive functioning skills have an impact on the individual’s skill level development.</a:t>
            </a:r>
          </a:p>
          <a:p>
            <a:pPr marL="514350" indent="-514350">
              <a:buFont typeface="+mj-lt"/>
              <a:buAutoNum type="arabicPeriod" startAt="2"/>
            </a:pPr>
            <a:r>
              <a:rPr lang="en-US" dirty="0"/>
              <a:t>Exposure to high levels of stress that result in the production of the hormone, “cortisol,” actually can negatively impact the development of executive functioning skills.</a:t>
            </a:r>
          </a:p>
          <a:p>
            <a:endParaRPr lang="en-US" dirty="0"/>
          </a:p>
          <a:p>
            <a:endParaRPr lang="en-US" dirty="0"/>
          </a:p>
        </p:txBody>
      </p:sp>
      <p:sp>
        <p:nvSpPr>
          <p:cNvPr id="7" name="Slide Number Placeholder 6"/>
          <p:cNvSpPr>
            <a:spLocks noGrp="1"/>
          </p:cNvSpPr>
          <p:nvPr>
            <p:ph type="sldNum" sz="quarter" idx="12"/>
          </p:nvPr>
        </p:nvSpPr>
        <p:spPr/>
        <p:txBody>
          <a:bodyPr/>
          <a:lstStyle/>
          <a:p>
            <a:fld id="{3D7FBCD5-A183-468F-86D5-E20CBF398243}" type="slidenum">
              <a:rPr lang="en-US" smtClean="0"/>
              <a:t>11</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6886" y="1690688"/>
            <a:ext cx="2133600" cy="4429125"/>
          </a:xfrm>
          <a:prstGeom prst="rect">
            <a:avLst/>
          </a:prstGeom>
        </p:spPr>
      </p:pic>
    </p:spTree>
    <p:extLst>
      <p:ext uri="{BB962C8B-B14F-4D97-AF65-F5344CB8AC3E}">
        <p14:creationId xmlns:p14="http://schemas.microsoft.com/office/powerpoint/2010/main" val="1503307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D7FBCD5-A183-468F-86D5-E20CBF398243}" type="slidenum">
              <a:rPr lang="en-US" smtClean="0"/>
              <a:pPr/>
              <a:t>12</a:t>
            </a:fld>
            <a:endParaRPr lang="en-US"/>
          </a:p>
        </p:txBody>
      </p:sp>
      <p:grpSp>
        <p:nvGrpSpPr>
          <p:cNvPr id="7" name="Group 373"/>
          <p:cNvGrpSpPr>
            <a:grpSpLocks/>
          </p:cNvGrpSpPr>
          <p:nvPr/>
        </p:nvGrpSpPr>
        <p:grpSpPr bwMode="auto">
          <a:xfrm>
            <a:off x="1520848" y="1713831"/>
            <a:ext cx="8967209" cy="5017918"/>
            <a:chOff x="2795778" y="1959429"/>
            <a:chExt cx="4166782" cy="3928261"/>
          </a:xfrm>
          <a:solidFill>
            <a:srgbClr val="6D3A82"/>
          </a:solidFill>
        </p:grpSpPr>
        <p:sp>
          <p:nvSpPr>
            <p:cNvPr id="8" name="Rectangle 6"/>
            <p:cNvSpPr>
              <a:spLocks noChangeArrowheads="1"/>
            </p:cNvSpPr>
            <p:nvPr/>
          </p:nvSpPr>
          <p:spPr bwMode="auto">
            <a:xfrm>
              <a:off x="2879897" y="1995681"/>
              <a:ext cx="3985491" cy="2510084"/>
            </a:xfrm>
            <a:prstGeom prst="rect">
              <a:avLst/>
            </a:prstGeom>
            <a:grpFill/>
            <a:ln>
              <a:solidFill>
                <a:schemeClr val="bg1"/>
              </a:solid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9" name="Freeform 8"/>
            <p:cNvSpPr>
              <a:spLocks/>
            </p:cNvSpPr>
            <p:nvPr/>
          </p:nvSpPr>
          <p:spPr bwMode="auto">
            <a:xfrm>
              <a:off x="2795778" y="4485464"/>
              <a:ext cx="4160981" cy="94256"/>
            </a:xfrm>
            <a:custGeom>
              <a:avLst/>
              <a:gdLst>
                <a:gd name="T0" fmla="*/ 15713 w 15879"/>
                <a:gd name="T1" fmla="*/ 0 h 357"/>
                <a:gd name="T2" fmla="*/ 15746 w 15879"/>
                <a:gd name="T3" fmla="*/ 4 h 357"/>
                <a:gd name="T4" fmla="*/ 15777 w 15879"/>
                <a:gd name="T5" fmla="*/ 13 h 357"/>
                <a:gd name="T6" fmla="*/ 15805 w 15879"/>
                <a:gd name="T7" fmla="*/ 28 h 357"/>
                <a:gd name="T8" fmla="*/ 15830 w 15879"/>
                <a:gd name="T9" fmla="*/ 49 h 357"/>
                <a:gd name="T10" fmla="*/ 15850 w 15879"/>
                <a:gd name="T11" fmla="*/ 73 h 357"/>
                <a:gd name="T12" fmla="*/ 15866 w 15879"/>
                <a:gd name="T13" fmla="*/ 102 h 357"/>
                <a:gd name="T14" fmla="*/ 15875 w 15879"/>
                <a:gd name="T15" fmla="*/ 132 h 357"/>
                <a:gd name="T16" fmla="*/ 15879 w 15879"/>
                <a:gd name="T17" fmla="*/ 165 h 357"/>
                <a:gd name="T18" fmla="*/ 15877 w 15879"/>
                <a:gd name="T19" fmla="*/ 209 h 357"/>
                <a:gd name="T20" fmla="*/ 15871 w 15879"/>
                <a:gd name="T21" fmla="*/ 241 h 357"/>
                <a:gd name="T22" fmla="*/ 15858 w 15879"/>
                <a:gd name="T23" fmla="*/ 270 h 357"/>
                <a:gd name="T24" fmla="*/ 15841 w 15879"/>
                <a:gd name="T25" fmla="*/ 296 h 357"/>
                <a:gd name="T26" fmla="*/ 15819 w 15879"/>
                <a:gd name="T27" fmla="*/ 319 h 357"/>
                <a:gd name="T28" fmla="*/ 15792 w 15879"/>
                <a:gd name="T29" fmla="*/ 337 h 357"/>
                <a:gd name="T30" fmla="*/ 15762 w 15879"/>
                <a:gd name="T31" fmla="*/ 349 h 357"/>
                <a:gd name="T32" fmla="*/ 15730 w 15879"/>
                <a:gd name="T33" fmla="*/ 356 h 357"/>
                <a:gd name="T34" fmla="*/ 165 w 15879"/>
                <a:gd name="T35" fmla="*/ 357 h 357"/>
                <a:gd name="T36" fmla="*/ 133 w 15879"/>
                <a:gd name="T37" fmla="*/ 354 h 357"/>
                <a:gd name="T38" fmla="*/ 101 w 15879"/>
                <a:gd name="T39" fmla="*/ 344 h 357"/>
                <a:gd name="T40" fmla="*/ 73 w 15879"/>
                <a:gd name="T41" fmla="*/ 329 h 357"/>
                <a:gd name="T42" fmla="*/ 48 w 15879"/>
                <a:gd name="T43" fmla="*/ 308 h 357"/>
                <a:gd name="T44" fmla="*/ 29 w 15879"/>
                <a:gd name="T45" fmla="*/ 284 h 357"/>
                <a:gd name="T46" fmla="*/ 13 w 15879"/>
                <a:gd name="T47" fmla="*/ 256 h 357"/>
                <a:gd name="T48" fmla="*/ 3 w 15879"/>
                <a:gd name="T49" fmla="*/ 225 h 357"/>
                <a:gd name="T50" fmla="*/ 0 w 15879"/>
                <a:gd name="T51" fmla="*/ 192 h 357"/>
                <a:gd name="T52" fmla="*/ 1 w 15879"/>
                <a:gd name="T53" fmla="*/ 149 h 357"/>
                <a:gd name="T54" fmla="*/ 7 w 15879"/>
                <a:gd name="T55" fmla="*/ 117 h 357"/>
                <a:gd name="T56" fmla="*/ 20 w 15879"/>
                <a:gd name="T57" fmla="*/ 87 h 357"/>
                <a:gd name="T58" fmla="*/ 38 w 15879"/>
                <a:gd name="T59" fmla="*/ 60 h 357"/>
                <a:gd name="T60" fmla="*/ 60 w 15879"/>
                <a:gd name="T61" fmla="*/ 38 h 357"/>
                <a:gd name="T62" fmla="*/ 86 w 15879"/>
                <a:gd name="T63" fmla="*/ 20 h 357"/>
                <a:gd name="T64" fmla="*/ 116 w 15879"/>
                <a:gd name="T65" fmla="*/ 7 h 357"/>
                <a:gd name="T66" fmla="*/ 149 w 15879"/>
                <a:gd name="T67" fmla="*/ 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879" h="357">
                  <a:moveTo>
                    <a:pt x="165" y="0"/>
                  </a:moveTo>
                  <a:lnTo>
                    <a:pt x="15713" y="0"/>
                  </a:lnTo>
                  <a:lnTo>
                    <a:pt x="15730" y="1"/>
                  </a:lnTo>
                  <a:lnTo>
                    <a:pt x="15746" y="4"/>
                  </a:lnTo>
                  <a:lnTo>
                    <a:pt x="15762" y="7"/>
                  </a:lnTo>
                  <a:lnTo>
                    <a:pt x="15777" y="13"/>
                  </a:lnTo>
                  <a:lnTo>
                    <a:pt x="15792" y="20"/>
                  </a:lnTo>
                  <a:lnTo>
                    <a:pt x="15805" y="28"/>
                  </a:lnTo>
                  <a:lnTo>
                    <a:pt x="15819" y="38"/>
                  </a:lnTo>
                  <a:lnTo>
                    <a:pt x="15830" y="49"/>
                  </a:lnTo>
                  <a:lnTo>
                    <a:pt x="15841" y="60"/>
                  </a:lnTo>
                  <a:lnTo>
                    <a:pt x="15850" y="73"/>
                  </a:lnTo>
                  <a:lnTo>
                    <a:pt x="15858" y="87"/>
                  </a:lnTo>
                  <a:lnTo>
                    <a:pt x="15866" y="102"/>
                  </a:lnTo>
                  <a:lnTo>
                    <a:pt x="15871" y="117"/>
                  </a:lnTo>
                  <a:lnTo>
                    <a:pt x="15875" y="132"/>
                  </a:lnTo>
                  <a:lnTo>
                    <a:pt x="15877" y="149"/>
                  </a:lnTo>
                  <a:lnTo>
                    <a:pt x="15879" y="165"/>
                  </a:lnTo>
                  <a:lnTo>
                    <a:pt x="15879" y="192"/>
                  </a:lnTo>
                  <a:lnTo>
                    <a:pt x="15877" y="209"/>
                  </a:lnTo>
                  <a:lnTo>
                    <a:pt x="15875" y="225"/>
                  </a:lnTo>
                  <a:lnTo>
                    <a:pt x="15871" y="241"/>
                  </a:lnTo>
                  <a:lnTo>
                    <a:pt x="15866" y="256"/>
                  </a:lnTo>
                  <a:lnTo>
                    <a:pt x="15858" y="270"/>
                  </a:lnTo>
                  <a:lnTo>
                    <a:pt x="15850" y="284"/>
                  </a:lnTo>
                  <a:lnTo>
                    <a:pt x="15841" y="296"/>
                  </a:lnTo>
                  <a:lnTo>
                    <a:pt x="15830" y="308"/>
                  </a:lnTo>
                  <a:lnTo>
                    <a:pt x="15819" y="319"/>
                  </a:lnTo>
                  <a:lnTo>
                    <a:pt x="15805" y="329"/>
                  </a:lnTo>
                  <a:lnTo>
                    <a:pt x="15792" y="337"/>
                  </a:lnTo>
                  <a:lnTo>
                    <a:pt x="15777" y="344"/>
                  </a:lnTo>
                  <a:lnTo>
                    <a:pt x="15762" y="349"/>
                  </a:lnTo>
                  <a:lnTo>
                    <a:pt x="15746" y="354"/>
                  </a:lnTo>
                  <a:lnTo>
                    <a:pt x="15730" y="356"/>
                  </a:lnTo>
                  <a:lnTo>
                    <a:pt x="15713" y="357"/>
                  </a:lnTo>
                  <a:lnTo>
                    <a:pt x="165" y="357"/>
                  </a:lnTo>
                  <a:lnTo>
                    <a:pt x="149" y="356"/>
                  </a:lnTo>
                  <a:lnTo>
                    <a:pt x="133" y="354"/>
                  </a:lnTo>
                  <a:lnTo>
                    <a:pt x="116" y="349"/>
                  </a:lnTo>
                  <a:lnTo>
                    <a:pt x="101" y="344"/>
                  </a:lnTo>
                  <a:lnTo>
                    <a:pt x="86" y="337"/>
                  </a:lnTo>
                  <a:lnTo>
                    <a:pt x="73" y="329"/>
                  </a:lnTo>
                  <a:lnTo>
                    <a:pt x="60" y="319"/>
                  </a:lnTo>
                  <a:lnTo>
                    <a:pt x="48" y="308"/>
                  </a:lnTo>
                  <a:lnTo>
                    <a:pt x="38" y="296"/>
                  </a:lnTo>
                  <a:lnTo>
                    <a:pt x="29" y="284"/>
                  </a:lnTo>
                  <a:lnTo>
                    <a:pt x="20" y="270"/>
                  </a:lnTo>
                  <a:lnTo>
                    <a:pt x="13" y="256"/>
                  </a:lnTo>
                  <a:lnTo>
                    <a:pt x="7" y="241"/>
                  </a:lnTo>
                  <a:lnTo>
                    <a:pt x="3" y="225"/>
                  </a:lnTo>
                  <a:lnTo>
                    <a:pt x="1" y="209"/>
                  </a:lnTo>
                  <a:lnTo>
                    <a:pt x="0" y="192"/>
                  </a:lnTo>
                  <a:lnTo>
                    <a:pt x="0" y="165"/>
                  </a:lnTo>
                  <a:lnTo>
                    <a:pt x="1" y="149"/>
                  </a:lnTo>
                  <a:lnTo>
                    <a:pt x="3" y="132"/>
                  </a:lnTo>
                  <a:lnTo>
                    <a:pt x="7" y="117"/>
                  </a:lnTo>
                  <a:lnTo>
                    <a:pt x="13" y="102"/>
                  </a:lnTo>
                  <a:lnTo>
                    <a:pt x="20" y="87"/>
                  </a:lnTo>
                  <a:lnTo>
                    <a:pt x="29" y="73"/>
                  </a:lnTo>
                  <a:lnTo>
                    <a:pt x="38" y="60"/>
                  </a:lnTo>
                  <a:lnTo>
                    <a:pt x="48" y="49"/>
                  </a:lnTo>
                  <a:lnTo>
                    <a:pt x="60" y="38"/>
                  </a:lnTo>
                  <a:lnTo>
                    <a:pt x="73" y="28"/>
                  </a:lnTo>
                  <a:lnTo>
                    <a:pt x="86" y="20"/>
                  </a:lnTo>
                  <a:lnTo>
                    <a:pt x="101" y="13"/>
                  </a:lnTo>
                  <a:lnTo>
                    <a:pt x="116" y="7"/>
                  </a:lnTo>
                  <a:lnTo>
                    <a:pt x="133" y="4"/>
                  </a:lnTo>
                  <a:lnTo>
                    <a:pt x="149" y="1"/>
                  </a:lnTo>
                  <a:lnTo>
                    <a:pt x="165" y="0"/>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cs typeface="Calibri" pitchFamily="34" charset="0"/>
              </a:endParaRPr>
            </a:p>
          </p:txBody>
        </p:sp>
        <p:sp>
          <p:nvSpPr>
            <p:cNvPr id="10" name="Freeform 9"/>
            <p:cNvSpPr>
              <a:spLocks/>
            </p:cNvSpPr>
            <p:nvPr/>
          </p:nvSpPr>
          <p:spPr bwMode="auto">
            <a:xfrm>
              <a:off x="4826878" y="4986813"/>
              <a:ext cx="99078" cy="187147"/>
            </a:xfrm>
            <a:custGeom>
              <a:avLst/>
              <a:gdLst>
                <a:gd name="T0" fmla="*/ 75750 w 378"/>
                <a:gd name="T1" fmla="*/ 0 h 715"/>
                <a:gd name="T2" fmla="*/ 80468 w 378"/>
                <a:gd name="T3" fmla="*/ 785 h 715"/>
                <a:gd name="T4" fmla="*/ 84924 w 378"/>
                <a:gd name="T5" fmla="*/ 1832 h 715"/>
                <a:gd name="T6" fmla="*/ 88856 w 378"/>
                <a:gd name="T7" fmla="*/ 4450 h 715"/>
                <a:gd name="T8" fmla="*/ 92263 w 378"/>
                <a:gd name="T9" fmla="*/ 7067 h 715"/>
                <a:gd name="T10" fmla="*/ 95146 w 378"/>
                <a:gd name="T11" fmla="*/ 10732 h 715"/>
                <a:gd name="T12" fmla="*/ 97243 w 378"/>
                <a:gd name="T13" fmla="*/ 14658 h 715"/>
                <a:gd name="T14" fmla="*/ 98816 w 378"/>
                <a:gd name="T15" fmla="*/ 18846 h 715"/>
                <a:gd name="T16" fmla="*/ 99078 w 378"/>
                <a:gd name="T17" fmla="*/ 23557 h 715"/>
                <a:gd name="T18" fmla="*/ 99078 w 378"/>
                <a:gd name="T19" fmla="*/ 165946 h 715"/>
                <a:gd name="T20" fmla="*/ 98030 w 378"/>
                <a:gd name="T21" fmla="*/ 170657 h 715"/>
                <a:gd name="T22" fmla="*/ 96195 w 378"/>
                <a:gd name="T23" fmla="*/ 174583 h 715"/>
                <a:gd name="T24" fmla="*/ 93836 w 378"/>
                <a:gd name="T25" fmla="*/ 178509 h 715"/>
                <a:gd name="T26" fmla="*/ 90428 w 378"/>
                <a:gd name="T27" fmla="*/ 181650 h 715"/>
                <a:gd name="T28" fmla="*/ 87021 w 378"/>
                <a:gd name="T29" fmla="*/ 184268 h 715"/>
                <a:gd name="T30" fmla="*/ 82565 w 378"/>
                <a:gd name="T31" fmla="*/ 186100 h 715"/>
                <a:gd name="T32" fmla="*/ 78109 w 378"/>
                <a:gd name="T33" fmla="*/ 187147 h 715"/>
                <a:gd name="T34" fmla="*/ 23590 w 378"/>
                <a:gd name="T35" fmla="*/ 187147 h 715"/>
                <a:gd name="T36" fmla="*/ 18610 w 378"/>
                <a:gd name="T37" fmla="*/ 186362 h 715"/>
                <a:gd name="T38" fmla="*/ 14416 w 378"/>
                <a:gd name="T39" fmla="*/ 185315 h 715"/>
                <a:gd name="T40" fmla="*/ 10484 w 378"/>
                <a:gd name="T41" fmla="*/ 183221 h 715"/>
                <a:gd name="T42" fmla="*/ 6815 w 378"/>
                <a:gd name="T43" fmla="*/ 180080 h 715"/>
                <a:gd name="T44" fmla="*/ 4194 w 378"/>
                <a:gd name="T45" fmla="*/ 176939 h 715"/>
                <a:gd name="T46" fmla="*/ 2097 w 378"/>
                <a:gd name="T47" fmla="*/ 173013 h 715"/>
                <a:gd name="T48" fmla="*/ 524 w 378"/>
                <a:gd name="T49" fmla="*/ 168301 h 715"/>
                <a:gd name="T50" fmla="*/ 0 w 378"/>
                <a:gd name="T51" fmla="*/ 163852 h 715"/>
                <a:gd name="T52" fmla="*/ 262 w 378"/>
                <a:gd name="T53" fmla="*/ 21201 h 715"/>
                <a:gd name="T54" fmla="*/ 1048 w 378"/>
                <a:gd name="T55" fmla="*/ 16752 h 715"/>
                <a:gd name="T56" fmla="*/ 2883 w 378"/>
                <a:gd name="T57" fmla="*/ 12564 h 715"/>
                <a:gd name="T58" fmla="*/ 5242 w 378"/>
                <a:gd name="T59" fmla="*/ 8899 h 715"/>
                <a:gd name="T60" fmla="*/ 8650 w 378"/>
                <a:gd name="T61" fmla="*/ 5497 h 715"/>
                <a:gd name="T62" fmla="*/ 12319 w 378"/>
                <a:gd name="T63" fmla="*/ 3141 h 715"/>
                <a:gd name="T64" fmla="*/ 16513 w 378"/>
                <a:gd name="T65" fmla="*/ 1309 h 715"/>
                <a:gd name="T66" fmla="*/ 20969 w 378"/>
                <a:gd name="T67" fmla="*/ 523 h 7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78" h="715">
                  <a:moveTo>
                    <a:pt x="90" y="0"/>
                  </a:moveTo>
                  <a:lnTo>
                    <a:pt x="289" y="0"/>
                  </a:lnTo>
                  <a:lnTo>
                    <a:pt x="298" y="2"/>
                  </a:lnTo>
                  <a:lnTo>
                    <a:pt x="307" y="3"/>
                  </a:lnTo>
                  <a:lnTo>
                    <a:pt x="315" y="5"/>
                  </a:lnTo>
                  <a:lnTo>
                    <a:pt x="324" y="7"/>
                  </a:lnTo>
                  <a:lnTo>
                    <a:pt x="332" y="12"/>
                  </a:lnTo>
                  <a:lnTo>
                    <a:pt x="339" y="17"/>
                  </a:lnTo>
                  <a:lnTo>
                    <a:pt x="345" y="21"/>
                  </a:lnTo>
                  <a:lnTo>
                    <a:pt x="352" y="27"/>
                  </a:lnTo>
                  <a:lnTo>
                    <a:pt x="358" y="34"/>
                  </a:lnTo>
                  <a:lnTo>
                    <a:pt x="363" y="41"/>
                  </a:lnTo>
                  <a:lnTo>
                    <a:pt x="367" y="48"/>
                  </a:lnTo>
                  <a:lnTo>
                    <a:pt x="371" y="56"/>
                  </a:lnTo>
                  <a:lnTo>
                    <a:pt x="374" y="64"/>
                  </a:lnTo>
                  <a:lnTo>
                    <a:pt x="377" y="72"/>
                  </a:lnTo>
                  <a:lnTo>
                    <a:pt x="378" y="81"/>
                  </a:lnTo>
                  <a:lnTo>
                    <a:pt x="378" y="90"/>
                  </a:lnTo>
                  <a:lnTo>
                    <a:pt x="378" y="626"/>
                  </a:lnTo>
                  <a:lnTo>
                    <a:pt x="378" y="634"/>
                  </a:lnTo>
                  <a:lnTo>
                    <a:pt x="377" y="643"/>
                  </a:lnTo>
                  <a:lnTo>
                    <a:pt x="374" y="652"/>
                  </a:lnTo>
                  <a:lnTo>
                    <a:pt x="371" y="661"/>
                  </a:lnTo>
                  <a:lnTo>
                    <a:pt x="367" y="667"/>
                  </a:lnTo>
                  <a:lnTo>
                    <a:pt x="363" y="676"/>
                  </a:lnTo>
                  <a:lnTo>
                    <a:pt x="358" y="682"/>
                  </a:lnTo>
                  <a:lnTo>
                    <a:pt x="352" y="688"/>
                  </a:lnTo>
                  <a:lnTo>
                    <a:pt x="345" y="694"/>
                  </a:lnTo>
                  <a:lnTo>
                    <a:pt x="339" y="700"/>
                  </a:lnTo>
                  <a:lnTo>
                    <a:pt x="332" y="704"/>
                  </a:lnTo>
                  <a:lnTo>
                    <a:pt x="324" y="708"/>
                  </a:lnTo>
                  <a:lnTo>
                    <a:pt x="315" y="711"/>
                  </a:lnTo>
                  <a:lnTo>
                    <a:pt x="307" y="712"/>
                  </a:lnTo>
                  <a:lnTo>
                    <a:pt x="298" y="715"/>
                  </a:lnTo>
                  <a:lnTo>
                    <a:pt x="289" y="715"/>
                  </a:lnTo>
                  <a:lnTo>
                    <a:pt x="90" y="715"/>
                  </a:lnTo>
                  <a:lnTo>
                    <a:pt x="80" y="715"/>
                  </a:lnTo>
                  <a:lnTo>
                    <a:pt x="71" y="712"/>
                  </a:lnTo>
                  <a:lnTo>
                    <a:pt x="63" y="711"/>
                  </a:lnTo>
                  <a:lnTo>
                    <a:pt x="55" y="708"/>
                  </a:lnTo>
                  <a:lnTo>
                    <a:pt x="47" y="704"/>
                  </a:lnTo>
                  <a:lnTo>
                    <a:pt x="40" y="700"/>
                  </a:lnTo>
                  <a:lnTo>
                    <a:pt x="33" y="694"/>
                  </a:lnTo>
                  <a:lnTo>
                    <a:pt x="26" y="688"/>
                  </a:lnTo>
                  <a:lnTo>
                    <a:pt x="20" y="682"/>
                  </a:lnTo>
                  <a:lnTo>
                    <a:pt x="16" y="676"/>
                  </a:lnTo>
                  <a:lnTo>
                    <a:pt x="11" y="667"/>
                  </a:lnTo>
                  <a:lnTo>
                    <a:pt x="8" y="661"/>
                  </a:lnTo>
                  <a:lnTo>
                    <a:pt x="4" y="652"/>
                  </a:lnTo>
                  <a:lnTo>
                    <a:pt x="2" y="643"/>
                  </a:lnTo>
                  <a:lnTo>
                    <a:pt x="1" y="634"/>
                  </a:lnTo>
                  <a:lnTo>
                    <a:pt x="0" y="626"/>
                  </a:lnTo>
                  <a:lnTo>
                    <a:pt x="0" y="90"/>
                  </a:lnTo>
                  <a:lnTo>
                    <a:pt x="1" y="81"/>
                  </a:lnTo>
                  <a:lnTo>
                    <a:pt x="2" y="72"/>
                  </a:lnTo>
                  <a:lnTo>
                    <a:pt x="4" y="64"/>
                  </a:lnTo>
                  <a:lnTo>
                    <a:pt x="8" y="56"/>
                  </a:lnTo>
                  <a:lnTo>
                    <a:pt x="11" y="48"/>
                  </a:lnTo>
                  <a:lnTo>
                    <a:pt x="16" y="41"/>
                  </a:lnTo>
                  <a:lnTo>
                    <a:pt x="20" y="34"/>
                  </a:lnTo>
                  <a:lnTo>
                    <a:pt x="26" y="27"/>
                  </a:lnTo>
                  <a:lnTo>
                    <a:pt x="33" y="21"/>
                  </a:lnTo>
                  <a:lnTo>
                    <a:pt x="40" y="17"/>
                  </a:lnTo>
                  <a:lnTo>
                    <a:pt x="47" y="12"/>
                  </a:lnTo>
                  <a:lnTo>
                    <a:pt x="55" y="7"/>
                  </a:lnTo>
                  <a:lnTo>
                    <a:pt x="63" y="5"/>
                  </a:lnTo>
                  <a:lnTo>
                    <a:pt x="71" y="3"/>
                  </a:lnTo>
                  <a:lnTo>
                    <a:pt x="80" y="2"/>
                  </a:lnTo>
                  <a:lnTo>
                    <a:pt x="90" y="0"/>
                  </a:lnTo>
                  <a:close/>
                </a:path>
              </a:pathLst>
            </a:custGeom>
            <a:grpFill/>
            <a:ln w="9525">
              <a:solidFill>
                <a:srgbClr val="000000"/>
              </a:solidFill>
              <a:round/>
              <a:headEnd/>
              <a:tailEnd/>
            </a:ln>
          </p:spPr>
          <p:txBody>
            <a:bodyPr/>
            <a:lstStyle/>
            <a:p>
              <a:endParaRPr lang="en-US"/>
            </a:p>
          </p:txBody>
        </p:sp>
        <p:sp>
          <p:nvSpPr>
            <p:cNvPr id="11" name="Rectangle 10"/>
            <p:cNvSpPr>
              <a:spLocks noChangeArrowheads="1"/>
            </p:cNvSpPr>
            <p:nvPr/>
          </p:nvSpPr>
          <p:spPr bwMode="auto">
            <a:xfrm>
              <a:off x="4847060" y="4616188"/>
              <a:ext cx="55043" cy="394478"/>
            </a:xfrm>
            <a:prstGeom prst="rect">
              <a:avLst/>
            </a:prstGeom>
            <a:grpFill/>
            <a:ln w="9525">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2" name="Freeform 11"/>
            <p:cNvSpPr>
              <a:spLocks/>
            </p:cNvSpPr>
            <p:nvPr/>
          </p:nvSpPr>
          <p:spPr bwMode="auto">
            <a:xfrm>
              <a:off x="4825043" y="4539127"/>
              <a:ext cx="102748" cy="86235"/>
            </a:xfrm>
            <a:custGeom>
              <a:avLst/>
              <a:gdLst>
                <a:gd name="T0" fmla="*/ 77061 w 388"/>
                <a:gd name="T1" fmla="*/ 0 h 326"/>
                <a:gd name="T2" fmla="*/ 82092 w 388"/>
                <a:gd name="T3" fmla="*/ 529 h 326"/>
                <a:gd name="T4" fmla="*/ 87124 w 388"/>
                <a:gd name="T5" fmla="*/ 2116 h 326"/>
                <a:gd name="T6" fmla="*/ 91626 w 388"/>
                <a:gd name="T7" fmla="*/ 4497 h 326"/>
                <a:gd name="T8" fmla="*/ 95333 w 388"/>
                <a:gd name="T9" fmla="*/ 7671 h 326"/>
                <a:gd name="T10" fmla="*/ 98511 w 388"/>
                <a:gd name="T11" fmla="*/ 11639 h 326"/>
                <a:gd name="T12" fmla="*/ 100629 w 388"/>
                <a:gd name="T13" fmla="*/ 15871 h 326"/>
                <a:gd name="T14" fmla="*/ 102218 w 388"/>
                <a:gd name="T15" fmla="*/ 20897 h 326"/>
                <a:gd name="T16" fmla="*/ 102748 w 388"/>
                <a:gd name="T17" fmla="*/ 25923 h 326"/>
                <a:gd name="T18" fmla="*/ 102748 w 388"/>
                <a:gd name="T19" fmla="*/ 63221 h 326"/>
                <a:gd name="T20" fmla="*/ 101689 w 388"/>
                <a:gd name="T21" fmla="*/ 67983 h 326"/>
                <a:gd name="T22" fmla="*/ 99835 w 388"/>
                <a:gd name="T23" fmla="*/ 73009 h 326"/>
                <a:gd name="T24" fmla="*/ 97187 w 388"/>
                <a:gd name="T25" fmla="*/ 76977 h 326"/>
                <a:gd name="T26" fmla="*/ 93479 w 388"/>
                <a:gd name="T27" fmla="*/ 80415 h 326"/>
                <a:gd name="T28" fmla="*/ 89507 w 388"/>
                <a:gd name="T29" fmla="*/ 83325 h 326"/>
                <a:gd name="T30" fmla="*/ 84476 w 388"/>
                <a:gd name="T31" fmla="*/ 85177 h 326"/>
                <a:gd name="T32" fmla="*/ 79709 w 388"/>
                <a:gd name="T33" fmla="*/ 86235 h 326"/>
                <a:gd name="T34" fmla="*/ 25952 w 388"/>
                <a:gd name="T35" fmla="*/ 86235 h 326"/>
                <a:gd name="T36" fmla="*/ 20656 w 388"/>
                <a:gd name="T37" fmla="*/ 85706 h 326"/>
                <a:gd name="T38" fmla="*/ 15889 w 388"/>
                <a:gd name="T39" fmla="*/ 84119 h 326"/>
                <a:gd name="T40" fmla="*/ 11387 w 388"/>
                <a:gd name="T41" fmla="*/ 81738 h 326"/>
                <a:gd name="T42" fmla="*/ 7680 w 388"/>
                <a:gd name="T43" fmla="*/ 78564 h 326"/>
                <a:gd name="T44" fmla="*/ 4237 w 388"/>
                <a:gd name="T45" fmla="*/ 75125 h 326"/>
                <a:gd name="T46" fmla="*/ 2119 w 388"/>
                <a:gd name="T47" fmla="*/ 70364 h 326"/>
                <a:gd name="T48" fmla="*/ 530 w 388"/>
                <a:gd name="T49" fmla="*/ 65602 h 326"/>
                <a:gd name="T50" fmla="*/ 0 w 388"/>
                <a:gd name="T51" fmla="*/ 60312 h 326"/>
                <a:gd name="T52" fmla="*/ 0 w 388"/>
                <a:gd name="T53" fmla="*/ 23543 h 326"/>
                <a:gd name="T54" fmla="*/ 1324 w 388"/>
                <a:gd name="T55" fmla="*/ 18252 h 326"/>
                <a:gd name="T56" fmla="*/ 3178 w 388"/>
                <a:gd name="T57" fmla="*/ 13755 h 326"/>
                <a:gd name="T58" fmla="*/ 5826 w 388"/>
                <a:gd name="T59" fmla="*/ 9523 h 326"/>
                <a:gd name="T60" fmla="*/ 9533 w 388"/>
                <a:gd name="T61" fmla="*/ 6084 h 326"/>
                <a:gd name="T62" fmla="*/ 13506 w 388"/>
                <a:gd name="T63" fmla="*/ 3439 h 326"/>
                <a:gd name="T64" fmla="*/ 18007 w 388"/>
                <a:gd name="T65" fmla="*/ 1323 h 326"/>
                <a:gd name="T66" fmla="*/ 23304 w 388"/>
                <a:gd name="T67" fmla="*/ 265 h 3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88" h="326">
                  <a:moveTo>
                    <a:pt x="98" y="0"/>
                  </a:moveTo>
                  <a:lnTo>
                    <a:pt x="291" y="0"/>
                  </a:lnTo>
                  <a:lnTo>
                    <a:pt x="301" y="1"/>
                  </a:lnTo>
                  <a:lnTo>
                    <a:pt x="310" y="2"/>
                  </a:lnTo>
                  <a:lnTo>
                    <a:pt x="319" y="5"/>
                  </a:lnTo>
                  <a:lnTo>
                    <a:pt x="329" y="8"/>
                  </a:lnTo>
                  <a:lnTo>
                    <a:pt x="338" y="13"/>
                  </a:lnTo>
                  <a:lnTo>
                    <a:pt x="346" y="17"/>
                  </a:lnTo>
                  <a:lnTo>
                    <a:pt x="353" y="23"/>
                  </a:lnTo>
                  <a:lnTo>
                    <a:pt x="360" y="29"/>
                  </a:lnTo>
                  <a:lnTo>
                    <a:pt x="367" y="36"/>
                  </a:lnTo>
                  <a:lnTo>
                    <a:pt x="372" y="44"/>
                  </a:lnTo>
                  <a:lnTo>
                    <a:pt x="377" y="52"/>
                  </a:lnTo>
                  <a:lnTo>
                    <a:pt x="380" y="60"/>
                  </a:lnTo>
                  <a:lnTo>
                    <a:pt x="384" y="69"/>
                  </a:lnTo>
                  <a:lnTo>
                    <a:pt x="386" y="79"/>
                  </a:lnTo>
                  <a:lnTo>
                    <a:pt x="388" y="89"/>
                  </a:lnTo>
                  <a:lnTo>
                    <a:pt x="388" y="98"/>
                  </a:lnTo>
                  <a:lnTo>
                    <a:pt x="388" y="228"/>
                  </a:lnTo>
                  <a:lnTo>
                    <a:pt x="388" y="239"/>
                  </a:lnTo>
                  <a:lnTo>
                    <a:pt x="386" y="248"/>
                  </a:lnTo>
                  <a:lnTo>
                    <a:pt x="384" y="257"/>
                  </a:lnTo>
                  <a:lnTo>
                    <a:pt x="380" y="266"/>
                  </a:lnTo>
                  <a:lnTo>
                    <a:pt x="377" y="276"/>
                  </a:lnTo>
                  <a:lnTo>
                    <a:pt x="372" y="284"/>
                  </a:lnTo>
                  <a:lnTo>
                    <a:pt x="367" y="291"/>
                  </a:lnTo>
                  <a:lnTo>
                    <a:pt x="360" y="297"/>
                  </a:lnTo>
                  <a:lnTo>
                    <a:pt x="353" y="304"/>
                  </a:lnTo>
                  <a:lnTo>
                    <a:pt x="346" y="309"/>
                  </a:lnTo>
                  <a:lnTo>
                    <a:pt x="338" y="315"/>
                  </a:lnTo>
                  <a:lnTo>
                    <a:pt x="329" y="318"/>
                  </a:lnTo>
                  <a:lnTo>
                    <a:pt x="319" y="322"/>
                  </a:lnTo>
                  <a:lnTo>
                    <a:pt x="310" y="324"/>
                  </a:lnTo>
                  <a:lnTo>
                    <a:pt x="301" y="326"/>
                  </a:lnTo>
                  <a:lnTo>
                    <a:pt x="291" y="326"/>
                  </a:lnTo>
                  <a:lnTo>
                    <a:pt x="98" y="326"/>
                  </a:lnTo>
                  <a:lnTo>
                    <a:pt x="88" y="326"/>
                  </a:lnTo>
                  <a:lnTo>
                    <a:pt x="78" y="324"/>
                  </a:lnTo>
                  <a:lnTo>
                    <a:pt x="68" y="322"/>
                  </a:lnTo>
                  <a:lnTo>
                    <a:pt x="60" y="318"/>
                  </a:lnTo>
                  <a:lnTo>
                    <a:pt x="51" y="315"/>
                  </a:lnTo>
                  <a:lnTo>
                    <a:pt x="43" y="309"/>
                  </a:lnTo>
                  <a:lnTo>
                    <a:pt x="36" y="304"/>
                  </a:lnTo>
                  <a:lnTo>
                    <a:pt x="29" y="297"/>
                  </a:lnTo>
                  <a:lnTo>
                    <a:pt x="22" y="291"/>
                  </a:lnTo>
                  <a:lnTo>
                    <a:pt x="16" y="284"/>
                  </a:lnTo>
                  <a:lnTo>
                    <a:pt x="12" y="276"/>
                  </a:lnTo>
                  <a:lnTo>
                    <a:pt x="8" y="266"/>
                  </a:lnTo>
                  <a:lnTo>
                    <a:pt x="5" y="257"/>
                  </a:lnTo>
                  <a:lnTo>
                    <a:pt x="2" y="248"/>
                  </a:lnTo>
                  <a:lnTo>
                    <a:pt x="0" y="239"/>
                  </a:lnTo>
                  <a:lnTo>
                    <a:pt x="0" y="228"/>
                  </a:lnTo>
                  <a:lnTo>
                    <a:pt x="0" y="98"/>
                  </a:lnTo>
                  <a:lnTo>
                    <a:pt x="0" y="89"/>
                  </a:lnTo>
                  <a:lnTo>
                    <a:pt x="2" y="79"/>
                  </a:lnTo>
                  <a:lnTo>
                    <a:pt x="5" y="69"/>
                  </a:lnTo>
                  <a:lnTo>
                    <a:pt x="8" y="60"/>
                  </a:lnTo>
                  <a:lnTo>
                    <a:pt x="12" y="52"/>
                  </a:lnTo>
                  <a:lnTo>
                    <a:pt x="16" y="44"/>
                  </a:lnTo>
                  <a:lnTo>
                    <a:pt x="22" y="36"/>
                  </a:lnTo>
                  <a:lnTo>
                    <a:pt x="29" y="29"/>
                  </a:lnTo>
                  <a:lnTo>
                    <a:pt x="36" y="23"/>
                  </a:lnTo>
                  <a:lnTo>
                    <a:pt x="43" y="17"/>
                  </a:lnTo>
                  <a:lnTo>
                    <a:pt x="51" y="13"/>
                  </a:lnTo>
                  <a:lnTo>
                    <a:pt x="60" y="8"/>
                  </a:lnTo>
                  <a:lnTo>
                    <a:pt x="68" y="5"/>
                  </a:lnTo>
                  <a:lnTo>
                    <a:pt x="78" y="2"/>
                  </a:lnTo>
                  <a:lnTo>
                    <a:pt x="88" y="1"/>
                  </a:lnTo>
                  <a:lnTo>
                    <a:pt x="98" y="0"/>
                  </a:lnTo>
                  <a:close/>
                </a:path>
              </a:pathLst>
            </a:custGeom>
            <a:grpFill/>
            <a:ln w="9525">
              <a:solidFill>
                <a:srgbClr val="000000"/>
              </a:solidFill>
              <a:round/>
              <a:headEnd/>
              <a:tailEnd/>
            </a:ln>
          </p:spPr>
          <p:txBody>
            <a:bodyPr/>
            <a:lstStyle/>
            <a:p>
              <a:endParaRPr lang="en-US"/>
            </a:p>
          </p:txBody>
        </p:sp>
        <p:sp>
          <p:nvSpPr>
            <p:cNvPr id="13" name="Freeform 12"/>
            <p:cNvSpPr>
              <a:spLocks/>
            </p:cNvSpPr>
            <p:nvPr/>
          </p:nvSpPr>
          <p:spPr bwMode="auto">
            <a:xfrm>
              <a:off x="4856235" y="5150109"/>
              <a:ext cx="44035" cy="737581"/>
            </a:xfrm>
            <a:custGeom>
              <a:avLst/>
              <a:gdLst>
                <a:gd name="T0" fmla="*/ 21887 w 169"/>
                <a:gd name="T1" fmla="*/ 0 h 2813"/>
                <a:gd name="T2" fmla="*/ 26577 w 169"/>
                <a:gd name="T3" fmla="*/ 262 h 2813"/>
                <a:gd name="T4" fmla="*/ 30486 w 169"/>
                <a:gd name="T5" fmla="*/ 1573 h 2813"/>
                <a:gd name="T6" fmla="*/ 34394 w 169"/>
                <a:gd name="T7" fmla="*/ 3671 h 2813"/>
                <a:gd name="T8" fmla="*/ 37260 w 169"/>
                <a:gd name="T9" fmla="*/ 6293 h 2813"/>
                <a:gd name="T10" fmla="*/ 40127 w 169"/>
                <a:gd name="T11" fmla="*/ 9702 h 2813"/>
                <a:gd name="T12" fmla="*/ 42211 w 169"/>
                <a:gd name="T13" fmla="*/ 13372 h 2813"/>
                <a:gd name="T14" fmla="*/ 43253 w 169"/>
                <a:gd name="T15" fmla="*/ 17568 h 2813"/>
                <a:gd name="T16" fmla="*/ 44035 w 169"/>
                <a:gd name="T17" fmla="*/ 21763 h 2813"/>
                <a:gd name="T18" fmla="*/ 44035 w 169"/>
                <a:gd name="T19" fmla="*/ 717653 h 2813"/>
                <a:gd name="T20" fmla="*/ 42993 w 169"/>
                <a:gd name="T21" fmla="*/ 722373 h 2813"/>
                <a:gd name="T22" fmla="*/ 41169 w 169"/>
                <a:gd name="T23" fmla="*/ 726306 h 2813"/>
                <a:gd name="T24" fmla="*/ 38824 w 169"/>
                <a:gd name="T25" fmla="*/ 729453 h 2813"/>
                <a:gd name="T26" fmla="*/ 35697 w 169"/>
                <a:gd name="T27" fmla="*/ 732599 h 2813"/>
                <a:gd name="T28" fmla="*/ 32570 w 169"/>
                <a:gd name="T29" fmla="*/ 734959 h 2813"/>
                <a:gd name="T30" fmla="*/ 28662 w 169"/>
                <a:gd name="T31" fmla="*/ 736794 h 2813"/>
                <a:gd name="T32" fmla="*/ 24232 w 169"/>
                <a:gd name="T33" fmla="*/ 737581 h 2813"/>
                <a:gd name="T34" fmla="*/ 21887 w 169"/>
                <a:gd name="T35" fmla="*/ 737581 h 2813"/>
                <a:gd name="T36" fmla="*/ 17458 w 169"/>
                <a:gd name="T37" fmla="*/ 737057 h 2813"/>
                <a:gd name="T38" fmla="*/ 13549 w 169"/>
                <a:gd name="T39" fmla="*/ 735746 h 2813"/>
                <a:gd name="T40" fmla="*/ 9641 w 169"/>
                <a:gd name="T41" fmla="*/ 733648 h 2813"/>
                <a:gd name="T42" fmla="*/ 6514 w 169"/>
                <a:gd name="T43" fmla="*/ 731026 h 2813"/>
                <a:gd name="T44" fmla="*/ 3908 w 169"/>
                <a:gd name="T45" fmla="*/ 728142 h 2813"/>
                <a:gd name="T46" fmla="*/ 1824 w 169"/>
                <a:gd name="T47" fmla="*/ 724209 h 2813"/>
                <a:gd name="T48" fmla="*/ 782 w 169"/>
                <a:gd name="T49" fmla="*/ 720276 h 2813"/>
                <a:gd name="T50" fmla="*/ 0 w 169"/>
                <a:gd name="T51" fmla="*/ 715556 h 2813"/>
                <a:gd name="T52" fmla="*/ 0 w 169"/>
                <a:gd name="T53" fmla="*/ 19665 h 2813"/>
                <a:gd name="T54" fmla="*/ 1042 w 169"/>
                <a:gd name="T55" fmla="*/ 15470 h 2813"/>
                <a:gd name="T56" fmla="*/ 2866 w 169"/>
                <a:gd name="T57" fmla="*/ 11537 h 2813"/>
                <a:gd name="T58" fmla="*/ 5211 w 169"/>
                <a:gd name="T59" fmla="*/ 7866 h 2813"/>
                <a:gd name="T60" fmla="*/ 8077 w 169"/>
                <a:gd name="T61" fmla="*/ 4720 h 2813"/>
                <a:gd name="T62" fmla="*/ 11465 w 169"/>
                <a:gd name="T63" fmla="*/ 2360 h 2813"/>
                <a:gd name="T64" fmla="*/ 15373 w 169"/>
                <a:gd name="T65" fmla="*/ 787 h 2813"/>
                <a:gd name="T66" fmla="*/ 19803 w 169"/>
                <a:gd name="T67" fmla="*/ 0 h 281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69" h="2813">
                  <a:moveTo>
                    <a:pt x="84" y="0"/>
                  </a:moveTo>
                  <a:lnTo>
                    <a:pt x="84" y="0"/>
                  </a:lnTo>
                  <a:lnTo>
                    <a:pt x="93" y="0"/>
                  </a:lnTo>
                  <a:lnTo>
                    <a:pt x="102" y="1"/>
                  </a:lnTo>
                  <a:lnTo>
                    <a:pt x="110" y="3"/>
                  </a:lnTo>
                  <a:lnTo>
                    <a:pt x="117" y="6"/>
                  </a:lnTo>
                  <a:lnTo>
                    <a:pt x="125" y="9"/>
                  </a:lnTo>
                  <a:lnTo>
                    <a:pt x="132" y="14"/>
                  </a:lnTo>
                  <a:lnTo>
                    <a:pt x="137" y="18"/>
                  </a:lnTo>
                  <a:lnTo>
                    <a:pt x="143" y="24"/>
                  </a:lnTo>
                  <a:lnTo>
                    <a:pt x="149" y="30"/>
                  </a:lnTo>
                  <a:lnTo>
                    <a:pt x="154" y="37"/>
                  </a:lnTo>
                  <a:lnTo>
                    <a:pt x="158" y="44"/>
                  </a:lnTo>
                  <a:lnTo>
                    <a:pt x="162" y="51"/>
                  </a:lnTo>
                  <a:lnTo>
                    <a:pt x="165" y="59"/>
                  </a:lnTo>
                  <a:lnTo>
                    <a:pt x="166" y="67"/>
                  </a:lnTo>
                  <a:lnTo>
                    <a:pt x="169" y="75"/>
                  </a:lnTo>
                  <a:lnTo>
                    <a:pt x="169" y="83"/>
                  </a:lnTo>
                  <a:lnTo>
                    <a:pt x="169" y="2729"/>
                  </a:lnTo>
                  <a:lnTo>
                    <a:pt x="169" y="2737"/>
                  </a:lnTo>
                  <a:lnTo>
                    <a:pt x="166" y="2747"/>
                  </a:lnTo>
                  <a:lnTo>
                    <a:pt x="165" y="2755"/>
                  </a:lnTo>
                  <a:lnTo>
                    <a:pt x="162" y="2762"/>
                  </a:lnTo>
                  <a:lnTo>
                    <a:pt x="158" y="2770"/>
                  </a:lnTo>
                  <a:lnTo>
                    <a:pt x="154" y="2777"/>
                  </a:lnTo>
                  <a:lnTo>
                    <a:pt x="149" y="2782"/>
                  </a:lnTo>
                  <a:lnTo>
                    <a:pt x="143" y="2788"/>
                  </a:lnTo>
                  <a:lnTo>
                    <a:pt x="137" y="2794"/>
                  </a:lnTo>
                  <a:lnTo>
                    <a:pt x="132" y="2798"/>
                  </a:lnTo>
                  <a:lnTo>
                    <a:pt x="125" y="2803"/>
                  </a:lnTo>
                  <a:lnTo>
                    <a:pt x="117" y="2806"/>
                  </a:lnTo>
                  <a:lnTo>
                    <a:pt x="110" y="2810"/>
                  </a:lnTo>
                  <a:lnTo>
                    <a:pt x="102" y="2811"/>
                  </a:lnTo>
                  <a:lnTo>
                    <a:pt x="93" y="2813"/>
                  </a:lnTo>
                  <a:lnTo>
                    <a:pt x="84" y="2813"/>
                  </a:lnTo>
                  <a:lnTo>
                    <a:pt x="76" y="2813"/>
                  </a:lnTo>
                  <a:lnTo>
                    <a:pt x="67" y="2811"/>
                  </a:lnTo>
                  <a:lnTo>
                    <a:pt x="59" y="2810"/>
                  </a:lnTo>
                  <a:lnTo>
                    <a:pt x="52" y="2806"/>
                  </a:lnTo>
                  <a:lnTo>
                    <a:pt x="44" y="2803"/>
                  </a:lnTo>
                  <a:lnTo>
                    <a:pt x="37" y="2798"/>
                  </a:lnTo>
                  <a:lnTo>
                    <a:pt x="31" y="2794"/>
                  </a:lnTo>
                  <a:lnTo>
                    <a:pt x="25" y="2788"/>
                  </a:lnTo>
                  <a:lnTo>
                    <a:pt x="20" y="2782"/>
                  </a:lnTo>
                  <a:lnTo>
                    <a:pt x="15" y="2777"/>
                  </a:lnTo>
                  <a:lnTo>
                    <a:pt x="11" y="2770"/>
                  </a:lnTo>
                  <a:lnTo>
                    <a:pt x="7" y="2762"/>
                  </a:lnTo>
                  <a:lnTo>
                    <a:pt x="4" y="2755"/>
                  </a:lnTo>
                  <a:lnTo>
                    <a:pt x="3" y="2747"/>
                  </a:lnTo>
                  <a:lnTo>
                    <a:pt x="0" y="2737"/>
                  </a:lnTo>
                  <a:lnTo>
                    <a:pt x="0" y="2729"/>
                  </a:lnTo>
                  <a:lnTo>
                    <a:pt x="0" y="83"/>
                  </a:lnTo>
                  <a:lnTo>
                    <a:pt x="0" y="75"/>
                  </a:lnTo>
                  <a:lnTo>
                    <a:pt x="3" y="67"/>
                  </a:lnTo>
                  <a:lnTo>
                    <a:pt x="4" y="59"/>
                  </a:lnTo>
                  <a:lnTo>
                    <a:pt x="7" y="51"/>
                  </a:lnTo>
                  <a:lnTo>
                    <a:pt x="11" y="44"/>
                  </a:lnTo>
                  <a:lnTo>
                    <a:pt x="15" y="37"/>
                  </a:lnTo>
                  <a:lnTo>
                    <a:pt x="20" y="30"/>
                  </a:lnTo>
                  <a:lnTo>
                    <a:pt x="25" y="24"/>
                  </a:lnTo>
                  <a:lnTo>
                    <a:pt x="31" y="18"/>
                  </a:lnTo>
                  <a:lnTo>
                    <a:pt x="37" y="14"/>
                  </a:lnTo>
                  <a:lnTo>
                    <a:pt x="44" y="9"/>
                  </a:lnTo>
                  <a:lnTo>
                    <a:pt x="52" y="6"/>
                  </a:lnTo>
                  <a:lnTo>
                    <a:pt x="59" y="3"/>
                  </a:lnTo>
                  <a:lnTo>
                    <a:pt x="67" y="1"/>
                  </a:lnTo>
                  <a:lnTo>
                    <a:pt x="76" y="0"/>
                  </a:lnTo>
                  <a:lnTo>
                    <a:pt x="84" y="0"/>
                  </a:lnTo>
                  <a:close/>
                </a:path>
              </a:pathLst>
            </a:custGeom>
            <a:grpFill/>
            <a:ln w="9525">
              <a:solidFill>
                <a:srgbClr val="000000"/>
              </a:solidFill>
              <a:round/>
              <a:headEnd/>
              <a:tailEnd/>
            </a:ln>
          </p:spPr>
          <p:txBody>
            <a:bodyPr/>
            <a:lstStyle/>
            <a:p>
              <a:endParaRPr lang="en-US"/>
            </a:p>
          </p:txBody>
        </p:sp>
        <p:sp>
          <p:nvSpPr>
            <p:cNvPr id="14" name="Freeform 13"/>
            <p:cNvSpPr>
              <a:spLocks/>
            </p:cNvSpPr>
            <p:nvPr/>
          </p:nvSpPr>
          <p:spPr bwMode="auto">
            <a:xfrm>
              <a:off x="4830548" y="5375786"/>
              <a:ext cx="93574" cy="93574"/>
            </a:xfrm>
            <a:custGeom>
              <a:avLst/>
              <a:gdLst>
                <a:gd name="T0" fmla="*/ 51636 w 357"/>
                <a:gd name="T1" fmla="*/ 262 h 357"/>
                <a:gd name="T2" fmla="*/ 60548 w 357"/>
                <a:gd name="T3" fmla="*/ 2097 h 357"/>
                <a:gd name="T4" fmla="*/ 69198 w 357"/>
                <a:gd name="T5" fmla="*/ 5504 h 357"/>
                <a:gd name="T6" fmla="*/ 76799 w 357"/>
                <a:gd name="T7" fmla="*/ 10484 h 357"/>
                <a:gd name="T8" fmla="*/ 83090 w 357"/>
                <a:gd name="T9" fmla="*/ 16775 h 357"/>
                <a:gd name="T10" fmla="*/ 87808 w 357"/>
                <a:gd name="T11" fmla="*/ 24376 h 357"/>
                <a:gd name="T12" fmla="*/ 91477 w 357"/>
                <a:gd name="T13" fmla="*/ 32764 h 357"/>
                <a:gd name="T14" fmla="*/ 93312 w 357"/>
                <a:gd name="T15" fmla="*/ 41938 h 357"/>
                <a:gd name="T16" fmla="*/ 93312 w 357"/>
                <a:gd name="T17" fmla="*/ 51636 h 357"/>
                <a:gd name="T18" fmla="*/ 91477 w 357"/>
                <a:gd name="T19" fmla="*/ 60548 h 357"/>
                <a:gd name="T20" fmla="*/ 87808 w 357"/>
                <a:gd name="T21" fmla="*/ 68935 h 357"/>
                <a:gd name="T22" fmla="*/ 83090 w 357"/>
                <a:gd name="T23" fmla="*/ 76275 h 357"/>
                <a:gd name="T24" fmla="*/ 76799 w 357"/>
                <a:gd name="T25" fmla="*/ 82565 h 357"/>
                <a:gd name="T26" fmla="*/ 69198 w 357"/>
                <a:gd name="T27" fmla="*/ 87808 h 357"/>
                <a:gd name="T28" fmla="*/ 60548 w 357"/>
                <a:gd name="T29" fmla="*/ 91477 h 357"/>
                <a:gd name="T30" fmla="*/ 51636 w 357"/>
                <a:gd name="T31" fmla="*/ 93312 h 357"/>
                <a:gd name="T32" fmla="*/ 41938 w 357"/>
                <a:gd name="T33" fmla="*/ 93312 h 357"/>
                <a:gd name="T34" fmla="*/ 32764 w 357"/>
                <a:gd name="T35" fmla="*/ 91477 h 357"/>
                <a:gd name="T36" fmla="*/ 24376 w 357"/>
                <a:gd name="T37" fmla="*/ 87808 h 357"/>
                <a:gd name="T38" fmla="*/ 16775 w 357"/>
                <a:gd name="T39" fmla="*/ 82565 h 357"/>
                <a:gd name="T40" fmla="*/ 10484 w 357"/>
                <a:gd name="T41" fmla="*/ 76275 h 357"/>
                <a:gd name="T42" fmla="*/ 5766 w 357"/>
                <a:gd name="T43" fmla="*/ 68935 h 357"/>
                <a:gd name="T44" fmla="*/ 2097 w 357"/>
                <a:gd name="T45" fmla="*/ 60548 h 357"/>
                <a:gd name="T46" fmla="*/ 262 w 357"/>
                <a:gd name="T47" fmla="*/ 51636 h 357"/>
                <a:gd name="T48" fmla="*/ 262 w 357"/>
                <a:gd name="T49" fmla="*/ 41938 h 357"/>
                <a:gd name="T50" fmla="*/ 2097 w 357"/>
                <a:gd name="T51" fmla="*/ 32764 h 357"/>
                <a:gd name="T52" fmla="*/ 5766 w 357"/>
                <a:gd name="T53" fmla="*/ 24376 h 357"/>
                <a:gd name="T54" fmla="*/ 10484 w 357"/>
                <a:gd name="T55" fmla="*/ 16775 h 357"/>
                <a:gd name="T56" fmla="*/ 16775 w 357"/>
                <a:gd name="T57" fmla="*/ 10484 h 357"/>
                <a:gd name="T58" fmla="*/ 24376 w 357"/>
                <a:gd name="T59" fmla="*/ 5504 h 357"/>
                <a:gd name="T60" fmla="*/ 32764 w 357"/>
                <a:gd name="T61" fmla="*/ 2097 h 357"/>
                <a:gd name="T62" fmla="*/ 41938 w 357"/>
                <a:gd name="T63" fmla="*/ 262 h 35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57" h="357">
                  <a:moveTo>
                    <a:pt x="178" y="0"/>
                  </a:moveTo>
                  <a:lnTo>
                    <a:pt x="197" y="1"/>
                  </a:lnTo>
                  <a:lnTo>
                    <a:pt x="214" y="3"/>
                  </a:lnTo>
                  <a:lnTo>
                    <a:pt x="231" y="8"/>
                  </a:lnTo>
                  <a:lnTo>
                    <a:pt x="248" y="13"/>
                  </a:lnTo>
                  <a:lnTo>
                    <a:pt x="264" y="21"/>
                  </a:lnTo>
                  <a:lnTo>
                    <a:pt x="279" y="30"/>
                  </a:lnTo>
                  <a:lnTo>
                    <a:pt x="293" y="40"/>
                  </a:lnTo>
                  <a:lnTo>
                    <a:pt x="305" y="51"/>
                  </a:lnTo>
                  <a:lnTo>
                    <a:pt x="317" y="64"/>
                  </a:lnTo>
                  <a:lnTo>
                    <a:pt x="326" y="78"/>
                  </a:lnTo>
                  <a:lnTo>
                    <a:pt x="335" y="93"/>
                  </a:lnTo>
                  <a:lnTo>
                    <a:pt x="343" y="108"/>
                  </a:lnTo>
                  <a:lnTo>
                    <a:pt x="349" y="125"/>
                  </a:lnTo>
                  <a:lnTo>
                    <a:pt x="354" y="142"/>
                  </a:lnTo>
                  <a:lnTo>
                    <a:pt x="356" y="160"/>
                  </a:lnTo>
                  <a:lnTo>
                    <a:pt x="357" y="178"/>
                  </a:lnTo>
                  <a:lnTo>
                    <a:pt x="356" y="197"/>
                  </a:lnTo>
                  <a:lnTo>
                    <a:pt x="354" y="214"/>
                  </a:lnTo>
                  <a:lnTo>
                    <a:pt x="349" y="231"/>
                  </a:lnTo>
                  <a:lnTo>
                    <a:pt x="343" y="247"/>
                  </a:lnTo>
                  <a:lnTo>
                    <a:pt x="335" y="263"/>
                  </a:lnTo>
                  <a:lnTo>
                    <a:pt x="326" y="277"/>
                  </a:lnTo>
                  <a:lnTo>
                    <a:pt x="317" y="291"/>
                  </a:lnTo>
                  <a:lnTo>
                    <a:pt x="305" y="304"/>
                  </a:lnTo>
                  <a:lnTo>
                    <a:pt x="293" y="315"/>
                  </a:lnTo>
                  <a:lnTo>
                    <a:pt x="279" y="326"/>
                  </a:lnTo>
                  <a:lnTo>
                    <a:pt x="264" y="335"/>
                  </a:lnTo>
                  <a:lnTo>
                    <a:pt x="248" y="342"/>
                  </a:lnTo>
                  <a:lnTo>
                    <a:pt x="231" y="349"/>
                  </a:lnTo>
                  <a:lnTo>
                    <a:pt x="214" y="353"/>
                  </a:lnTo>
                  <a:lnTo>
                    <a:pt x="197" y="356"/>
                  </a:lnTo>
                  <a:lnTo>
                    <a:pt x="178" y="357"/>
                  </a:lnTo>
                  <a:lnTo>
                    <a:pt x="160" y="356"/>
                  </a:lnTo>
                  <a:lnTo>
                    <a:pt x="143" y="353"/>
                  </a:lnTo>
                  <a:lnTo>
                    <a:pt x="125" y="349"/>
                  </a:lnTo>
                  <a:lnTo>
                    <a:pt x="109" y="342"/>
                  </a:lnTo>
                  <a:lnTo>
                    <a:pt x="93" y="335"/>
                  </a:lnTo>
                  <a:lnTo>
                    <a:pt x="78" y="326"/>
                  </a:lnTo>
                  <a:lnTo>
                    <a:pt x="64" y="315"/>
                  </a:lnTo>
                  <a:lnTo>
                    <a:pt x="52" y="304"/>
                  </a:lnTo>
                  <a:lnTo>
                    <a:pt x="40" y="291"/>
                  </a:lnTo>
                  <a:lnTo>
                    <a:pt x="31" y="277"/>
                  </a:lnTo>
                  <a:lnTo>
                    <a:pt x="22" y="263"/>
                  </a:lnTo>
                  <a:lnTo>
                    <a:pt x="14" y="247"/>
                  </a:lnTo>
                  <a:lnTo>
                    <a:pt x="8" y="231"/>
                  </a:lnTo>
                  <a:lnTo>
                    <a:pt x="3" y="214"/>
                  </a:lnTo>
                  <a:lnTo>
                    <a:pt x="1" y="197"/>
                  </a:lnTo>
                  <a:lnTo>
                    <a:pt x="0" y="178"/>
                  </a:lnTo>
                  <a:lnTo>
                    <a:pt x="1" y="160"/>
                  </a:lnTo>
                  <a:lnTo>
                    <a:pt x="3" y="142"/>
                  </a:lnTo>
                  <a:lnTo>
                    <a:pt x="8" y="125"/>
                  </a:lnTo>
                  <a:lnTo>
                    <a:pt x="14" y="108"/>
                  </a:lnTo>
                  <a:lnTo>
                    <a:pt x="22" y="93"/>
                  </a:lnTo>
                  <a:lnTo>
                    <a:pt x="31" y="78"/>
                  </a:lnTo>
                  <a:lnTo>
                    <a:pt x="40" y="64"/>
                  </a:lnTo>
                  <a:lnTo>
                    <a:pt x="52" y="51"/>
                  </a:lnTo>
                  <a:lnTo>
                    <a:pt x="64" y="40"/>
                  </a:lnTo>
                  <a:lnTo>
                    <a:pt x="78" y="30"/>
                  </a:lnTo>
                  <a:lnTo>
                    <a:pt x="93" y="21"/>
                  </a:lnTo>
                  <a:lnTo>
                    <a:pt x="109" y="13"/>
                  </a:lnTo>
                  <a:lnTo>
                    <a:pt x="125" y="8"/>
                  </a:lnTo>
                  <a:lnTo>
                    <a:pt x="143" y="3"/>
                  </a:lnTo>
                  <a:lnTo>
                    <a:pt x="160" y="1"/>
                  </a:lnTo>
                  <a:lnTo>
                    <a:pt x="178" y="0"/>
                  </a:lnTo>
                  <a:close/>
                </a:path>
              </a:pathLst>
            </a:custGeom>
            <a:grpFill/>
            <a:ln w="9525">
              <a:solidFill>
                <a:srgbClr val="000000"/>
              </a:solidFill>
              <a:round/>
              <a:headEnd/>
              <a:tailEnd/>
            </a:ln>
          </p:spPr>
          <p:txBody>
            <a:bodyPr/>
            <a:lstStyle/>
            <a:p>
              <a:endParaRPr lang="en-US"/>
            </a:p>
          </p:txBody>
        </p:sp>
        <p:sp>
          <p:nvSpPr>
            <p:cNvPr id="15" name="Freeform 14"/>
            <p:cNvSpPr>
              <a:spLocks/>
            </p:cNvSpPr>
            <p:nvPr/>
          </p:nvSpPr>
          <p:spPr bwMode="auto">
            <a:xfrm>
              <a:off x="4722295" y="5243682"/>
              <a:ext cx="161460" cy="144948"/>
            </a:xfrm>
            <a:custGeom>
              <a:avLst/>
              <a:gdLst>
                <a:gd name="T0" fmla="*/ 0 w 616"/>
                <a:gd name="T1" fmla="*/ 10204 h 554"/>
                <a:gd name="T2" fmla="*/ 8912 w 616"/>
                <a:gd name="T3" fmla="*/ 0 h 554"/>
                <a:gd name="T4" fmla="*/ 161460 w 616"/>
                <a:gd name="T5" fmla="*/ 134744 h 554"/>
                <a:gd name="T6" fmla="*/ 152024 w 616"/>
                <a:gd name="T7" fmla="*/ 144948 h 554"/>
                <a:gd name="T8" fmla="*/ 0 w 616"/>
                <a:gd name="T9" fmla="*/ 10204 h 5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6" h="554">
                  <a:moveTo>
                    <a:pt x="0" y="39"/>
                  </a:moveTo>
                  <a:lnTo>
                    <a:pt x="34" y="0"/>
                  </a:lnTo>
                  <a:lnTo>
                    <a:pt x="616" y="515"/>
                  </a:lnTo>
                  <a:lnTo>
                    <a:pt x="580" y="554"/>
                  </a:lnTo>
                  <a:lnTo>
                    <a:pt x="0" y="39"/>
                  </a:lnTo>
                  <a:close/>
                </a:path>
              </a:pathLst>
            </a:custGeom>
            <a:grpFill/>
            <a:ln w="9525">
              <a:solidFill>
                <a:srgbClr val="000000"/>
              </a:solidFill>
              <a:round/>
              <a:headEnd/>
              <a:tailEnd/>
            </a:ln>
          </p:spPr>
          <p:txBody>
            <a:bodyPr/>
            <a:lstStyle/>
            <a:p>
              <a:endParaRPr lang="en-US"/>
            </a:p>
          </p:txBody>
        </p:sp>
        <p:sp>
          <p:nvSpPr>
            <p:cNvPr id="16" name="Freeform 15"/>
            <p:cNvSpPr>
              <a:spLocks/>
            </p:cNvSpPr>
            <p:nvPr/>
          </p:nvSpPr>
          <p:spPr bwMode="auto">
            <a:xfrm>
              <a:off x="4883756" y="5243682"/>
              <a:ext cx="161460" cy="144948"/>
            </a:xfrm>
            <a:custGeom>
              <a:avLst/>
              <a:gdLst>
                <a:gd name="T0" fmla="*/ 161460 w 615"/>
                <a:gd name="T1" fmla="*/ 10204 h 554"/>
                <a:gd name="T2" fmla="*/ 152534 w 615"/>
                <a:gd name="T3" fmla="*/ 0 h 554"/>
                <a:gd name="T4" fmla="*/ 0 w 615"/>
                <a:gd name="T5" fmla="*/ 134744 h 554"/>
                <a:gd name="T6" fmla="*/ 9189 w 615"/>
                <a:gd name="T7" fmla="*/ 144948 h 554"/>
                <a:gd name="T8" fmla="*/ 161460 w 615"/>
                <a:gd name="T9" fmla="*/ 10204 h 5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5" h="554">
                  <a:moveTo>
                    <a:pt x="615" y="39"/>
                  </a:moveTo>
                  <a:lnTo>
                    <a:pt x="581" y="0"/>
                  </a:lnTo>
                  <a:lnTo>
                    <a:pt x="0" y="515"/>
                  </a:lnTo>
                  <a:lnTo>
                    <a:pt x="35" y="554"/>
                  </a:lnTo>
                  <a:lnTo>
                    <a:pt x="615" y="39"/>
                  </a:lnTo>
                  <a:close/>
                </a:path>
              </a:pathLst>
            </a:custGeom>
            <a:grpFill/>
            <a:ln w="9525">
              <a:solidFill>
                <a:srgbClr val="000000"/>
              </a:solidFill>
              <a:round/>
              <a:headEnd/>
              <a:tailEnd/>
            </a:ln>
          </p:spPr>
          <p:txBody>
            <a:bodyPr/>
            <a:lstStyle/>
            <a:p>
              <a:endParaRPr lang="en-US"/>
            </a:p>
          </p:txBody>
        </p:sp>
        <p:sp>
          <p:nvSpPr>
            <p:cNvPr id="17" name="Freeform 16"/>
            <p:cNvSpPr>
              <a:spLocks/>
            </p:cNvSpPr>
            <p:nvPr/>
          </p:nvSpPr>
          <p:spPr bwMode="auto">
            <a:xfrm>
              <a:off x="4353505" y="5060204"/>
              <a:ext cx="522912" cy="645842"/>
            </a:xfrm>
            <a:custGeom>
              <a:avLst/>
              <a:gdLst>
                <a:gd name="T0" fmla="*/ 517685 w 2001"/>
                <a:gd name="T1" fmla="*/ 3150 h 2460"/>
                <a:gd name="T2" fmla="*/ 517685 w 2001"/>
                <a:gd name="T3" fmla="*/ 3150 h 2460"/>
                <a:gd name="T4" fmla="*/ 519776 w 2001"/>
                <a:gd name="T5" fmla="*/ 4726 h 2460"/>
                <a:gd name="T6" fmla="*/ 521344 w 2001"/>
                <a:gd name="T7" fmla="*/ 7351 h 2460"/>
                <a:gd name="T8" fmla="*/ 522389 w 2001"/>
                <a:gd name="T9" fmla="*/ 9714 h 2460"/>
                <a:gd name="T10" fmla="*/ 522912 w 2001"/>
                <a:gd name="T11" fmla="*/ 12077 h 2460"/>
                <a:gd name="T12" fmla="*/ 522912 w 2001"/>
                <a:gd name="T13" fmla="*/ 14702 h 2460"/>
                <a:gd name="T14" fmla="*/ 522389 w 2001"/>
                <a:gd name="T15" fmla="*/ 17590 h 2460"/>
                <a:gd name="T16" fmla="*/ 521344 w 2001"/>
                <a:gd name="T17" fmla="*/ 19953 h 2460"/>
                <a:gd name="T18" fmla="*/ 519776 w 2001"/>
                <a:gd name="T19" fmla="*/ 22316 h 2460"/>
                <a:gd name="T20" fmla="*/ 24826 w 2001"/>
                <a:gd name="T21" fmla="*/ 640854 h 2460"/>
                <a:gd name="T22" fmla="*/ 22735 w 2001"/>
                <a:gd name="T23" fmla="*/ 642692 h 2460"/>
                <a:gd name="T24" fmla="*/ 20645 w 2001"/>
                <a:gd name="T25" fmla="*/ 644267 h 2460"/>
                <a:gd name="T26" fmla="*/ 17770 w 2001"/>
                <a:gd name="T27" fmla="*/ 645579 h 2460"/>
                <a:gd name="T28" fmla="*/ 15418 w 2001"/>
                <a:gd name="T29" fmla="*/ 645842 h 2460"/>
                <a:gd name="T30" fmla="*/ 12805 w 2001"/>
                <a:gd name="T31" fmla="*/ 645842 h 2460"/>
                <a:gd name="T32" fmla="*/ 10192 w 2001"/>
                <a:gd name="T33" fmla="*/ 645579 h 2460"/>
                <a:gd name="T34" fmla="*/ 7578 w 2001"/>
                <a:gd name="T35" fmla="*/ 644529 h 2460"/>
                <a:gd name="T36" fmla="*/ 5227 w 2001"/>
                <a:gd name="T37" fmla="*/ 642954 h 2460"/>
                <a:gd name="T38" fmla="*/ 5227 w 2001"/>
                <a:gd name="T39" fmla="*/ 642954 h 2460"/>
                <a:gd name="T40" fmla="*/ 3397 w 2001"/>
                <a:gd name="T41" fmla="*/ 640854 h 2460"/>
                <a:gd name="T42" fmla="*/ 1829 w 2001"/>
                <a:gd name="T43" fmla="*/ 638753 h 2460"/>
                <a:gd name="T44" fmla="*/ 784 w 2001"/>
                <a:gd name="T45" fmla="*/ 636128 h 2460"/>
                <a:gd name="T46" fmla="*/ 0 w 2001"/>
                <a:gd name="T47" fmla="*/ 633765 h 2460"/>
                <a:gd name="T48" fmla="*/ 0 w 2001"/>
                <a:gd name="T49" fmla="*/ 630877 h 2460"/>
                <a:gd name="T50" fmla="*/ 784 w 2001"/>
                <a:gd name="T51" fmla="*/ 628252 h 2460"/>
                <a:gd name="T52" fmla="*/ 1568 w 2001"/>
                <a:gd name="T53" fmla="*/ 625889 h 2460"/>
                <a:gd name="T54" fmla="*/ 3136 w 2001"/>
                <a:gd name="T55" fmla="*/ 623264 h 2460"/>
                <a:gd name="T56" fmla="*/ 498609 w 2001"/>
                <a:gd name="T57" fmla="*/ 5251 h 2460"/>
                <a:gd name="T58" fmla="*/ 500438 w 2001"/>
                <a:gd name="T59" fmla="*/ 3150 h 2460"/>
                <a:gd name="T60" fmla="*/ 502790 w 2001"/>
                <a:gd name="T61" fmla="*/ 1575 h 2460"/>
                <a:gd name="T62" fmla="*/ 505142 w 2001"/>
                <a:gd name="T63" fmla="*/ 525 h 2460"/>
                <a:gd name="T64" fmla="*/ 507494 w 2001"/>
                <a:gd name="T65" fmla="*/ 0 h 2460"/>
                <a:gd name="T66" fmla="*/ 510368 w 2001"/>
                <a:gd name="T67" fmla="*/ 0 h 2460"/>
                <a:gd name="T68" fmla="*/ 512982 w 2001"/>
                <a:gd name="T69" fmla="*/ 263 h 2460"/>
                <a:gd name="T70" fmla="*/ 515334 w 2001"/>
                <a:gd name="T71" fmla="*/ 1575 h 2460"/>
                <a:gd name="T72" fmla="*/ 517685 w 2001"/>
                <a:gd name="T73" fmla="*/ 3150 h 24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01" h="2460">
                  <a:moveTo>
                    <a:pt x="1981" y="12"/>
                  </a:moveTo>
                  <a:lnTo>
                    <a:pt x="1981" y="12"/>
                  </a:lnTo>
                  <a:lnTo>
                    <a:pt x="1989" y="18"/>
                  </a:lnTo>
                  <a:lnTo>
                    <a:pt x="1995" y="28"/>
                  </a:lnTo>
                  <a:lnTo>
                    <a:pt x="1999" y="37"/>
                  </a:lnTo>
                  <a:lnTo>
                    <a:pt x="2001" y="46"/>
                  </a:lnTo>
                  <a:lnTo>
                    <a:pt x="2001" y="56"/>
                  </a:lnTo>
                  <a:lnTo>
                    <a:pt x="1999" y="67"/>
                  </a:lnTo>
                  <a:lnTo>
                    <a:pt x="1995" y="76"/>
                  </a:lnTo>
                  <a:lnTo>
                    <a:pt x="1989" y="85"/>
                  </a:lnTo>
                  <a:lnTo>
                    <a:pt x="95" y="2441"/>
                  </a:lnTo>
                  <a:lnTo>
                    <a:pt x="87" y="2448"/>
                  </a:lnTo>
                  <a:lnTo>
                    <a:pt x="79" y="2454"/>
                  </a:lnTo>
                  <a:lnTo>
                    <a:pt x="68" y="2459"/>
                  </a:lnTo>
                  <a:lnTo>
                    <a:pt x="59" y="2460"/>
                  </a:lnTo>
                  <a:lnTo>
                    <a:pt x="49" y="2460"/>
                  </a:lnTo>
                  <a:lnTo>
                    <a:pt x="39" y="2459"/>
                  </a:lnTo>
                  <a:lnTo>
                    <a:pt x="29" y="2455"/>
                  </a:lnTo>
                  <a:lnTo>
                    <a:pt x="20" y="2449"/>
                  </a:lnTo>
                  <a:lnTo>
                    <a:pt x="13" y="2441"/>
                  </a:lnTo>
                  <a:lnTo>
                    <a:pt x="7" y="2433"/>
                  </a:lnTo>
                  <a:lnTo>
                    <a:pt x="3" y="2423"/>
                  </a:lnTo>
                  <a:lnTo>
                    <a:pt x="0" y="2414"/>
                  </a:lnTo>
                  <a:lnTo>
                    <a:pt x="0" y="2403"/>
                  </a:lnTo>
                  <a:lnTo>
                    <a:pt x="3" y="2393"/>
                  </a:lnTo>
                  <a:lnTo>
                    <a:pt x="6" y="2384"/>
                  </a:lnTo>
                  <a:lnTo>
                    <a:pt x="12" y="2374"/>
                  </a:lnTo>
                  <a:lnTo>
                    <a:pt x="1908" y="20"/>
                  </a:lnTo>
                  <a:lnTo>
                    <a:pt x="1915" y="12"/>
                  </a:lnTo>
                  <a:lnTo>
                    <a:pt x="1924" y="6"/>
                  </a:lnTo>
                  <a:lnTo>
                    <a:pt x="1933" y="2"/>
                  </a:lnTo>
                  <a:lnTo>
                    <a:pt x="1942" y="0"/>
                  </a:lnTo>
                  <a:lnTo>
                    <a:pt x="1953" y="0"/>
                  </a:lnTo>
                  <a:lnTo>
                    <a:pt x="1963" y="1"/>
                  </a:lnTo>
                  <a:lnTo>
                    <a:pt x="1972" y="6"/>
                  </a:lnTo>
                  <a:lnTo>
                    <a:pt x="1981" y="12"/>
                  </a:lnTo>
                  <a:close/>
                </a:path>
              </a:pathLst>
            </a:custGeom>
            <a:grpFill/>
            <a:ln w="9525">
              <a:solidFill>
                <a:srgbClr val="000000"/>
              </a:solidFill>
              <a:round/>
              <a:headEnd/>
              <a:tailEnd/>
            </a:ln>
          </p:spPr>
          <p:txBody>
            <a:bodyPr/>
            <a:lstStyle/>
            <a:p>
              <a:endParaRPr lang="en-US"/>
            </a:p>
          </p:txBody>
        </p:sp>
        <p:sp>
          <p:nvSpPr>
            <p:cNvPr id="18" name="Freeform 17"/>
            <p:cNvSpPr>
              <a:spLocks/>
            </p:cNvSpPr>
            <p:nvPr/>
          </p:nvSpPr>
          <p:spPr bwMode="auto">
            <a:xfrm>
              <a:off x="4867243" y="5047361"/>
              <a:ext cx="559608" cy="642172"/>
            </a:xfrm>
            <a:custGeom>
              <a:avLst/>
              <a:gdLst>
                <a:gd name="T0" fmla="*/ 4711 w 2138"/>
                <a:gd name="T1" fmla="*/ 3145 h 2450"/>
                <a:gd name="T2" fmla="*/ 6805 w 2138"/>
                <a:gd name="T3" fmla="*/ 1835 h 2450"/>
                <a:gd name="T4" fmla="*/ 9685 w 2138"/>
                <a:gd name="T5" fmla="*/ 524 h 2450"/>
                <a:gd name="T6" fmla="*/ 12302 w 2138"/>
                <a:gd name="T7" fmla="*/ 0 h 2450"/>
                <a:gd name="T8" fmla="*/ 14919 w 2138"/>
                <a:gd name="T9" fmla="*/ 0 h 2450"/>
                <a:gd name="T10" fmla="*/ 17799 w 2138"/>
                <a:gd name="T11" fmla="*/ 262 h 2450"/>
                <a:gd name="T12" fmla="*/ 20154 w 2138"/>
                <a:gd name="T13" fmla="*/ 1048 h 2450"/>
                <a:gd name="T14" fmla="*/ 22510 w 2138"/>
                <a:gd name="T15" fmla="*/ 2621 h 2450"/>
                <a:gd name="T16" fmla="*/ 24604 w 2138"/>
                <a:gd name="T17" fmla="*/ 4718 h 2450"/>
                <a:gd name="T18" fmla="*/ 556467 w 2138"/>
                <a:gd name="T19" fmla="*/ 618582 h 2450"/>
                <a:gd name="T20" fmla="*/ 558299 w 2138"/>
                <a:gd name="T21" fmla="*/ 621203 h 2450"/>
                <a:gd name="T22" fmla="*/ 559085 w 2138"/>
                <a:gd name="T23" fmla="*/ 623562 h 2450"/>
                <a:gd name="T24" fmla="*/ 559608 w 2138"/>
                <a:gd name="T25" fmla="*/ 626183 h 2450"/>
                <a:gd name="T26" fmla="*/ 559608 w 2138"/>
                <a:gd name="T27" fmla="*/ 628804 h 2450"/>
                <a:gd name="T28" fmla="*/ 559346 w 2138"/>
                <a:gd name="T29" fmla="*/ 631688 h 2450"/>
                <a:gd name="T30" fmla="*/ 558561 w 2138"/>
                <a:gd name="T31" fmla="*/ 634309 h 2450"/>
                <a:gd name="T32" fmla="*/ 556991 w 2138"/>
                <a:gd name="T33" fmla="*/ 636668 h 2450"/>
                <a:gd name="T34" fmla="*/ 554897 w 2138"/>
                <a:gd name="T35" fmla="*/ 638765 h 2450"/>
                <a:gd name="T36" fmla="*/ 552803 w 2138"/>
                <a:gd name="T37" fmla="*/ 640337 h 2450"/>
                <a:gd name="T38" fmla="*/ 550185 w 2138"/>
                <a:gd name="T39" fmla="*/ 641648 h 2450"/>
                <a:gd name="T40" fmla="*/ 547306 w 2138"/>
                <a:gd name="T41" fmla="*/ 642172 h 2450"/>
                <a:gd name="T42" fmla="*/ 544689 w 2138"/>
                <a:gd name="T43" fmla="*/ 642172 h 2450"/>
                <a:gd name="T44" fmla="*/ 542071 w 2138"/>
                <a:gd name="T45" fmla="*/ 641648 h 2450"/>
                <a:gd name="T46" fmla="*/ 539454 w 2138"/>
                <a:gd name="T47" fmla="*/ 640599 h 2450"/>
                <a:gd name="T48" fmla="*/ 537098 w 2138"/>
                <a:gd name="T49" fmla="*/ 639289 h 2450"/>
                <a:gd name="T50" fmla="*/ 535004 w 2138"/>
                <a:gd name="T51" fmla="*/ 637454 h 2450"/>
                <a:gd name="T52" fmla="*/ 3141 w 2138"/>
                <a:gd name="T53" fmla="*/ 23066 h 2450"/>
                <a:gd name="T54" fmla="*/ 1309 w 2138"/>
                <a:gd name="T55" fmla="*/ 20969 h 2450"/>
                <a:gd name="T56" fmla="*/ 523 w 2138"/>
                <a:gd name="T57" fmla="*/ 18348 h 2450"/>
                <a:gd name="T58" fmla="*/ 0 w 2138"/>
                <a:gd name="T59" fmla="*/ 15727 h 2450"/>
                <a:gd name="T60" fmla="*/ 0 w 2138"/>
                <a:gd name="T61" fmla="*/ 12843 h 2450"/>
                <a:gd name="T62" fmla="*/ 262 w 2138"/>
                <a:gd name="T63" fmla="*/ 10222 h 2450"/>
                <a:gd name="T64" fmla="*/ 1047 w 2138"/>
                <a:gd name="T65" fmla="*/ 7863 h 2450"/>
                <a:gd name="T66" fmla="*/ 2617 w 2138"/>
                <a:gd name="T67" fmla="*/ 5242 h 2450"/>
                <a:gd name="T68" fmla="*/ 4711 w 2138"/>
                <a:gd name="T69" fmla="*/ 3145 h 24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138" h="2450">
                  <a:moveTo>
                    <a:pt x="18" y="12"/>
                  </a:moveTo>
                  <a:lnTo>
                    <a:pt x="26" y="7"/>
                  </a:lnTo>
                  <a:lnTo>
                    <a:pt x="37" y="2"/>
                  </a:lnTo>
                  <a:lnTo>
                    <a:pt x="47" y="0"/>
                  </a:lnTo>
                  <a:lnTo>
                    <a:pt x="57" y="0"/>
                  </a:lnTo>
                  <a:lnTo>
                    <a:pt x="68" y="1"/>
                  </a:lnTo>
                  <a:lnTo>
                    <a:pt x="77" y="4"/>
                  </a:lnTo>
                  <a:lnTo>
                    <a:pt x="86" y="10"/>
                  </a:lnTo>
                  <a:lnTo>
                    <a:pt x="94" y="18"/>
                  </a:lnTo>
                  <a:lnTo>
                    <a:pt x="2126" y="2360"/>
                  </a:lnTo>
                  <a:lnTo>
                    <a:pt x="2133" y="2370"/>
                  </a:lnTo>
                  <a:lnTo>
                    <a:pt x="2136" y="2379"/>
                  </a:lnTo>
                  <a:lnTo>
                    <a:pt x="2138" y="2389"/>
                  </a:lnTo>
                  <a:lnTo>
                    <a:pt x="2138" y="2399"/>
                  </a:lnTo>
                  <a:lnTo>
                    <a:pt x="2137" y="2410"/>
                  </a:lnTo>
                  <a:lnTo>
                    <a:pt x="2134" y="2420"/>
                  </a:lnTo>
                  <a:lnTo>
                    <a:pt x="2128" y="2429"/>
                  </a:lnTo>
                  <a:lnTo>
                    <a:pt x="2120" y="2437"/>
                  </a:lnTo>
                  <a:lnTo>
                    <a:pt x="2112" y="2443"/>
                  </a:lnTo>
                  <a:lnTo>
                    <a:pt x="2102" y="2448"/>
                  </a:lnTo>
                  <a:lnTo>
                    <a:pt x="2091" y="2450"/>
                  </a:lnTo>
                  <a:lnTo>
                    <a:pt x="2081" y="2450"/>
                  </a:lnTo>
                  <a:lnTo>
                    <a:pt x="2071" y="2448"/>
                  </a:lnTo>
                  <a:lnTo>
                    <a:pt x="2061" y="2444"/>
                  </a:lnTo>
                  <a:lnTo>
                    <a:pt x="2052" y="2439"/>
                  </a:lnTo>
                  <a:lnTo>
                    <a:pt x="2044" y="2432"/>
                  </a:lnTo>
                  <a:lnTo>
                    <a:pt x="12" y="88"/>
                  </a:lnTo>
                  <a:lnTo>
                    <a:pt x="5" y="80"/>
                  </a:lnTo>
                  <a:lnTo>
                    <a:pt x="2" y="70"/>
                  </a:lnTo>
                  <a:lnTo>
                    <a:pt x="0" y="60"/>
                  </a:lnTo>
                  <a:lnTo>
                    <a:pt x="0" y="49"/>
                  </a:lnTo>
                  <a:lnTo>
                    <a:pt x="1" y="39"/>
                  </a:lnTo>
                  <a:lnTo>
                    <a:pt x="4" y="30"/>
                  </a:lnTo>
                  <a:lnTo>
                    <a:pt x="10" y="20"/>
                  </a:lnTo>
                  <a:lnTo>
                    <a:pt x="18" y="12"/>
                  </a:lnTo>
                  <a:close/>
                </a:path>
              </a:pathLst>
            </a:custGeom>
            <a:grpFill/>
            <a:ln w="9525">
              <a:solidFill>
                <a:srgbClr val="000000"/>
              </a:solidFill>
              <a:round/>
              <a:headEnd/>
              <a:tailEnd/>
            </a:ln>
          </p:spPr>
          <p:txBody>
            <a:bodyPr/>
            <a:lstStyle/>
            <a:p>
              <a:endParaRPr lang="en-US"/>
            </a:p>
          </p:txBody>
        </p:sp>
        <p:sp>
          <p:nvSpPr>
            <p:cNvPr id="19" name="Freeform 33"/>
            <p:cNvSpPr>
              <a:spLocks/>
            </p:cNvSpPr>
            <p:nvPr/>
          </p:nvSpPr>
          <p:spPr bwMode="auto">
            <a:xfrm>
              <a:off x="2801283" y="1959429"/>
              <a:ext cx="4161277" cy="49540"/>
            </a:xfrm>
            <a:custGeom>
              <a:avLst/>
              <a:gdLst>
                <a:gd name="T0" fmla="*/ 4136642 w 15878"/>
                <a:gd name="T1" fmla="*/ 0 h 189"/>
                <a:gd name="T2" fmla="*/ 4141621 w 15878"/>
                <a:gd name="T3" fmla="*/ 524 h 189"/>
                <a:gd name="T4" fmla="*/ 4146339 w 15878"/>
                <a:gd name="T5" fmla="*/ 1835 h 189"/>
                <a:gd name="T6" fmla="*/ 4150532 w 15878"/>
                <a:gd name="T7" fmla="*/ 4194 h 189"/>
                <a:gd name="T8" fmla="*/ 4154201 w 15878"/>
                <a:gd name="T9" fmla="*/ 7339 h 189"/>
                <a:gd name="T10" fmla="*/ 4157084 w 15878"/>
                <a:gd name="T11" fmla="*/ 10747 h 189"/>
                <a:gd name="T12" fmla="*/ 4159442 w 15878"/>
                <a:gd name="T13" fmla="*/ 15203 h 189"/>
                <a:gd name="T14" fmla="*/ 4160753 w 15878"/>
                <a:gd name="T15" fmla="*/ 19921 h 189"/>
                <a:gd name="T16" fmla="*/ 4161277 w 15878"/>
                <a:gd name="T17" fmla="*/ 24639 h 189"/>
                <a:gd name="T18" fmla="*/ 4160753 w 15878"/>
                <a:gd name="T19" fmla="*/ 29619 h 189"/>
                <a:gd name="T20" fmla="*/ 4159442 w 15878"/>
                <a:gd name="T21" fmla="*/ 34337 h 189"/>
                <a:gd name="T22" fmla="*/ 4157084 w 15878"/>
                <a:gd name="T23" fmla="*/ 38531 h 189"/>
                <a:gd name="T24" fmla="*/ 4154201 w 15878"/>
                <a:gd name="T25" fmla="*/ 42201 h 189"/>
                <a:gd name="T26" fmla="*/ 4150532 w 15878"/>
                <a:gd name="T27" fmla="*/ 45346 h 189"/>
                <a:gd name="T28" fmla="*/ 4146339 w 15878"/>
                <a:gd name="T29" fmla="*/ 47705 h 189"/>
                <a:gd name="T30" fmla="*/ 4141621 w 15878"/>
                <a:gd name="T31" fmla="*/ 49016 h 189"/>
                <a:gd name="T32" fmla="*/ 4136642 w 15878"/>
                <a:gd name="T33" fmla="*/ 49540 h 189"/>
                <a:gd name="T34" fmla="*/ 22277 w 15878"/>
                <a:gd name="T35" fmla="*/ 49540 h 189"/>
                <a:gd name="T36" fmla="*/ 17559 w 15878"/>
                <a:gd name="T37" fmla="*/ 48229 h 189"/>
                <a:gd name="T38" fmla="*/ 12842 w 15878"/>
                <a:gd name="T39" fmla="*/ 46395 h 189"/>
                <a:gd name="T40" fmla="*/ 8911 w 15878"/>
                <a:gd name="T41" fmla="*/ 43773 h 189"/>
                <a:gd name="T42" fmla="*/ 5766 w 15878"/>
                <a:gd name="T43" fmla="*/ 40366 h 189"/>
                <a:gd name="T44" fmla="*/ 2883 w 15878"/>
                <a:gd name="T45" fmla="*/ 36434 h 189"/>
                <a:gd name="T46" fmla="*/ 1048 w 15878"/>
                <a:gd name="T47" fmla="*/ 31978 h 189"/>
                <a:gd name="T48" fmla="*/ 262 w 15878"/>
                <a:gd name="T49" fmla="*/ 27260 h 189"/>
                <a:gd name="T50" fmla="*/ 262 w 15878"/>
                <a:gd name="T51" fmla="*/ 22280 h 189"/>
                <a:gd name="T52" fmla="*/ 1048 w 15878"/>
                <a:gd name="T53" fmla="*/ 17562 h 189"/>
                <a:gd name="T54" fmla="*/ 2883 w 15878"/>
                <a:gd name="T55" fmla="*/ 13106 h 189"/>
                <a:gd name="T56" fmla="*/ 5766 w 15878"/>
                <a:gd name="T57" fmla="*/ 9174 h 189"/>
                <a:gd name="T58" fmla="*/ 8911 w 15878"/>
                <a:gd name="T59" fmla="*/ 5767 h 189"/>
                <a:gd name="T60" fmla="*/ 12842 w 15878"/>
                <a:gd name="T61" fmla="*/ 3145 h 189"/>
                <a:gd name="T62" fmla="*/ 17559 w 15878"/>
                <a:gd name="T63" fmla="*/ 1311 h 189"/>
                <a:gd name="T64" fmla="*/ 22277 w 15878"/>
                <a:gd name="T65" fmla="*/ 0 h 1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878" h="189">
                  <a:moveTo>
                    <a:pt x="94" y="0"/>
                  </a:moveTo>
                  <a:lnTo>
                    <a:pt x="15784" y="0"/>
                  </a:lnTo>
                  <a:lnTo>
                    <a:pt x="15793" y="0"/>
                  </a:lnTo>
                  <a:lnTo>
                    <a:pt x="15803" y="2"/>
                  </a:lnTo>
                  <a:lnTo>
                    <a:pt x="15811" y="5"/>
                  </a:lnTo>
                  <a:lnTo>
                    <a:pt x="15821" y="7"/>
                  </a:lnTo>
                  <a:lnTo>
                    <a:pt x="15829" y="12"/>
                  </a:lnTo>
                  <a:lnTo>
                    <a:pt x="15837" y="16"/>
                  </a:lnTo>
                  <a:lnTo>
                    <a:pt x="15844" y="22"/>
                  </a:lnTo>
                  <a:lnTo>
                    <a:pt x="15851" y="28"/>
                  </a:lnTo>
                  <a:lnTo>
                    <a:pt x="15856" y="35"/>
                  </a:lnTo>
                  <a:lnTo>
                    <a:pt x="15862" y="41"/>
                  </a:lnTo>
                  <a:lnTo>
                    <a:pt x="15867" y="50"/>
                  </a:lnTo>
                  <a:lnTo>
                    <a:pt x="15871" y="58"/>
                  </a:lnTo>
                  <a:lnTo>
                    <a:pt x="15874" y="67"/>
                  </a:lnTo>
                  <a:lnTo>
                    <a:pt x="15876" y="76"/>
                  </a:lnTo>
                  <a:lnTo>
                    <a:pt x="15878" y="85"/>
                  </a:lnTo>
                  <a:lnTo>
                    <a:pt x="15878" y="94"/>
                  </a:lnTo>
                  <a:lnTo>
                    <a:pt x="15878" y="104"/>
                  </a:lnTo>
                  <a:lnTo>
                    <a:pt x="15876" y="113"/>
                  </a:lnTo>
                  <a:lnTo>
                    <a:pt x="15874" y="122"/>
                  </a:lnTo>
                  <a:lnTo>
                    <a:pt x="15871" y="131"/>
                  </a:lnTo>
                  <a:lnTo>
                    <a:pt x="15867" y="139"/>
                  </a:lnTo>
                  <a:lnTo>
                    <a:pt x="15862" y="147"/>
                  </a:lnTo>
                  <a:lnTo>
                    <a:pt x="15856" y="154"/>
                  </a:lnTo>
                  <a:lnTo>
                    <a:pt x="15851" y="161"/>
                  </a:lnTo>
                  <a:lnTo>
                    <a:pt x="15844" y="167"/>
                  </a:lnTo>
                  <a:lnTo>
                    <a:pt x="15837" y="173"/>
                  </a:lnTo>
                  <a:lnTo>
                    <a:pt x="15829" y="177"/>
                  </a:lnTo>
                  <a:lnTo>
                    <a:pt x="15821" y="182"/>
                  </a:lnTo>
                  <a:lnTo>
                    <a:pt x="15811" y="184"/>
                  </a:lnTo>
                  <a:lnTo>
                    <a:pt x="15803" y="187"/>
                  </a:lnTo>
                  <a:lnTo>
                    <a:pt x="15793" y="189"/>
                  </a:lnTo>
                  <a:lnTo>
                    <a:pt x="15784" y="189"/>
                  </a:lnTo>
                  <a:lnTo>
                    <a:pt x="94" y="189"/>
                  </a:lnTo>
                  <a:lnTo>
                    <a:pt x="85" y="189"/>
                  </a:lnTo>
                  <a:lnTo>
                    <a:pt x="76" y="187"/>
                  </a:lnTo>
                  <a:lnTo>
                    <a:pt x="67" y="184"/>
                  </a:lnTo>
                  <a:lnTo>
                    <a:pt x="57" y="182"/>
                  </a:lnTo>
                  <a:lnTo>
                    <a:pt x="49" y="177"/>
                  </a:lnTo>
                  <a:lnTo>
                    <a:pt x="41" y="173"/>
                  </a:lnTo>
                  <a:lnTo>
                    <a:pt x="34" y="167"/>
                  </a:lnTo>
                  <a:lnTo>
                    <a:pt x="27" y="161"/>
                  </a:lnTo>
                  <a:lnTo>
                    <a:pt x="22" y="154"/>
                  </a:lnTo>
                  <a:lnTo>
                    <a:pt x="16" y="147"/>
                  </a:lnTo>
                  <a:lnTo>
                    <a:pt x="11" y="139"/>
                  </a:lnTo>
                  <a:lnTo>
                    <a:pt x="8" y="131"/>
                  </a:lnTo>
                  <a:lnTo>
                    <a:pt x="4" y="122"/>
                  </a:lnTo>
                  <a:lnTo>
                    <a:pt x="2" y="113"/>
                  </a:lnTo>
                  <a:lnTo>
                    <a:pt x="1" y="104"/>
                  </a:lnTo>
                  <a:lnTo>
                    <a:pt x="0" y="94"/>
                  </a:lnTo>
                  <a:lnTo>
                    <a:pt x="1" y="85"/>
                  </a:lnTo>
                  <a:lnTo>
                    <a:pt x="2" y="76"/>
                  </a:lnTo>
                  <a:lnTo>
                    <a:pt x="4" y="67"/>
                  </a:lnTo>
                  <a:lnTo>
                    <a:pt x="8" y="58"/>
                  </a:lnTo>
                  <a:lnTo>
                    <a:pt x="11" y="50"/>
                  </a:lnTo>
                  <a:lnTo>
                    <a:pt x="16" y="41"/>
                  </a:lnTo>
                  <a:lnTo>
                    <a:pt x="22" y="35"/>
                  </a:lnTo>
                  <a:lnTo>
                    <a:pt x="27" y="28"/>
                  </a:lnTo>
                  <a:lnTo>
                    <a:pt x="34" y="22"/>
                  </a:lnTo>
                  <a:lnTo>
                    <a:pt x="41" y="16"/>
                  </a:lnTo>
                  <a:lnTo>
                    <a:pt x="49" y="12"/>
                  </a:lnTo>
                  <a:lnTo>
                    <a:pt x="57" y="7"/>
                  </a:lnTo>
                  <a:lnTo>
                    <a:pt x="67" y="5"/>
                  </a:lnTo>
                  <a:lnTo>
                    <a:pt x="76" y="2"/>
                  </a:lnTo>
                  <a:lnTo>
                    <a:pt x="85" y="0"/>
                  </a:lnTo>
                  <a:lnTo>
                    <a:pt x="94" y="0"/>
                  </a:lnTo>
                  <a:close/>
                </a:path>
              </a:pathLst>
            </a:custGeom>
            <a:grpFill/>
            <a:ln w="9525">
              <a:solidFill>
                <a:srgbClr val="000000"/>
              </a:solidFill>
              <a:round/>
              <a:headEnd/>
              <a:tailEnd/>
            </a:ln>
          </p:spPr>
          <p:txBody>
            <a:bodyPr/>
            <a:lstStyle/>
            <a:p>
              <a:endParaRPr lang="en-US"/>
            </a:p>
          </p:txBody>
        </p:sp>
      </p:grpSp>
      <p:sp>
        <p:nvSpPr>
          <p:cNvPr id="5" name="Title 4"/>
          <p:cNvSpPr>
            <a:spLocks noGrp="1"/>
          </p:cNvSpPr>
          <p:nvPr>
            <p:ph type="title"/>
          </p:nvPr>
        </p:nvSpPr>
        <p:spPr>
          <a:xfrm>
            <a:off x="2084849" y="2581836"/>
            <a:ext cx="4784649" cy="1979512"/>
          </a:xfrm>
        </p:spPr>
        <p:txBody>
          <a:bodyPr>
            <a:noAutofit/>
          </a:bodyPr>
          <a:lstStyle/>
          <a:p>
            <a:r>
              <a:rPr lang="en-US" sz="3600" dirty="0">
                <a:solidFill>
                  <a:schemeClr val="bg1"/>
                </a:solidFill>
              </a:rPr>
              <a:t>General Accommodations/ Strategies to Support  Executive Function</a:t>
            </a:r>
          </a:p>
        </p:txBody>
      </p:sp>
      <p:pic>
        <p:nvPicPr>
          <p:cNvPr id="2" name="Picture 1"/>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7078620" y="1909342"/>
            <a:ext cx="2734378" cy="2898989"/>
          </a:xfrm>
          <a:prstGeom prst="rect">
            <a:avLst/>
          </a:prstGeom>
        </p:spPr>
      </p:pic>
    </p:spTree>
    <p:extLst>
      <p:ext uri="{BB962C8B-B14F-4D97-AF65-F5344CB8AC3E}">
        <p14:creationId xmlns:p14="http://schemas.microsoft.com/office/powerpoint/2010/main" val="524805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you think?</a:t>
            </a:r>
          </a:p>
        </p:txBody>
      </p:sp>
      <p:sp>
        <p:nvSpPr>
          <p:cNvPr id="3" name="Content Placeholder 2"/>
          <p:cNvSpPr>
            <a:spLocks noGrp="1"/>
          </p:cNvSpPr>
          <p:nvPr>
            <p:ph sz="half" idx="1"/>
          </p:nvPr>
        </p:nvSpPr>
        <p:spPr>
          <a:xfrm>
            <a:off x="838199" y="1690688"/>
            <a:ext cx="10024241" cy="4665662"/>
          </a:xfrm>
        </p:spPr>
        <p:txBody>
          <a:bodyPr>
            <a:normAutofit/>
          </a:bodyPr>
          <a:lstStyle/>
          <a:p>
            <a:r>
              <a:rPr lang="en-US" dirty="0"/>
              <a:t>It is not uncommon to see students that are academically capable, really start to struggle or have some challenges in those middle school and early high school years.  Certain phrases start to get attached to these students such as “if he would just try harder…,” etc.  </a:t>
            </a:r>
            <a:r>
              <a:rPr lang="en-US" b="1" dirty="0">
                <a:solidFill>
                  <a:srgbClr val="6D3A82"/>
                </a:solidFill>
              </a:rPr>
              <a:t>What do you think really MIGHT be going on with these students?</a:t>
            </a:r>
          </a:p>
          <a:p>
            <a:pPr lvl="2"/>
            <a:endParaRPr lang="en-US" dirty="0"/>
          </a:p>
          <a:p>
            <a:endParaRPr lang="en-US" dirty="0"/>
          </a:p>
        </p:txBody>
      </p:sp>
      <p:sp>
        <p:nvSpPr>
          <p:cNvPr id="7" name="Slide Number Placeholder 6"/>
          <p:cNvSpPr>
            <a:spLocks noGrp="1"/>
          </p:cNvSpPr>
          <p:nvPr>
            <p:ph type="sldNum" sz="quarter" idx="12"/>
          </p:nvPr>
        </p:nvSpPr>
        <p:spPr/>
        <p:txBody>
          <a:bodyPr/>
          <a:lstStyle/>
          <a:p>
            <a:fld id="{3D7FBCD5-A183-468F-86D5-E20CBF398243}" type="slidenum">
              <a:rPr lang="en-US" smtClean="0"/>
              <a:t>13</a:t>
            </a:fld>
            <a:endParaRPr lang="en-US"/>
          </a:p>
        </p:txBody>
      </p:sp>
    </p:spTree>
    <p:extLst>
      <p:ext uri="{BB962C8B-B14F-4D97-AF65-F5344CB8AC3E}">
        <p14:creationId xmlns:p14="http://schemas.microsoft.com/office/powerpoint/2010/main" val="4078226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839788" y="457200"/>
            <a:ext cx="10415400" cy="1216388"/>
          </a:xfrm>
        </p:spPr>
        <p:txBody>
          <a:bodyPr>
            <a:noAutofit/>
          </a:bodyPr>
          <a:lstStyle/>
          <a:p>
            <a:r>
              <a:rPr lang="en-US" sz="4400" dirty="0"/>
              <a:t>What executive function “functional limitations” might this person have?</a:t>
            </a:r>
          </a:p>
        </p:txBody>
      </p:sp>
      <p:sp>
        <p:nvSpPr>
          <p:cNvPr id="12" name="Text Placeholder 11"/>
          <p:cNvSpPr>
            <a:spLocks noGrp="1"/>
          </p:cNvSpPr>
          <p:nvPr>
            <p:ph type="body" sz="half" idx="2"/>
          </p:nvPr>
        </p:nvSpPr>
        <p:spPr>
          <a:xfrm>
            <a:off x="839788" y="2756647"/>
            <a:ext cx="3932237" cy="2380129"/>
          </a:xfrm>
        </p:spPr>
        <p:txBody>
          <a:bodyPr>
            <a:normAutofit/>
          </a:bodyPr>
          <a:lstStyle/>
          <a:p>
            <a:pPr marL="342900" indent="-342900">
              <a:buFont typeface="Wingdings" panose="05000000000000000000" pitchFamily="2" charset="2"/>
              <a:buChar char="§"/>
            </a:pPr>
            <a:r>
              <a:rPr lang="en-US" sz="2800" dirty="0">
                <a:solidFill>
                  <a:srgbClr val="6D3A82"/>
                </a:solidFill>
              </a:rPr>
              <a:t>Impulse Control</a:t>
            </a:r>
          </a:p>
          <a:p>
            <a:pPr marL="342900" indent="-342900">
              <a:buFont typeface="Wingdings" panose="05000000000000000000" pitchFamily="2" charset="2"/>
              <a:buChar char="§"/>
            </a:pPr>
            <a:r>
              <a:rPr lang="en-US" sz="2800" dirty="0">
                <a:solidFill>
                  <a:srgbClr val="6D3A82"/>
                </a:solidFill>
              </a:rPr>
              <a:t>Self-Monitoring</a:t>
            </a:r>
          </a:p>
          <a:p>
            <a:pPr marL="342900" indent="-342900">
              <a:buFont typeface="Wingdings" panose="05000000000000000000" pitchFamily="2" charset="2"/>
              <a:buChar char="§"/>
            </a:pPr>
            <a:r>
              <a:rPr lang="en-US" sz="2800" dirty="0">
                <a:solidFill>
                  <a:srgbClr val="6D3A82"/>
                </a:solidFill>
              </a:rPr>
              <a:t>Prioritizing</a:t>
            </a:r>
          </a:p>
        </p:txBody>
      </p:sp>
      <p:sp>
        <p:nvSpPr>
          <p:cNvPr id="7" name="Slide Number Placeholder 6"/>
          <p:cNvSpPr>
            <a:spLocks noGrp="1"/>
          </p:cNvSpPr>
          <p:nvPr>
            <p:ph type="sldNum" sz="quarter" idx="12"/>
          </p:nvPr>
        </p:nvSpPr>
        <p:spPr/>
        <p:txBody>
          <a:bodyPr/>
          <a:lstStyle/>
          <a:p>
            <a:fld id="{3D7FBCD5-A183-468F-86D5-E20CBF398243}" type="slidenum">
              <a:rPr lang="en-US" smtClean="0"/>
              <a:t>14</a:t>
            </a:fld>
            <a:endParaRPr lang="en-US"/>
          </a:p>
        </p:txBody>
      </p:sp>
      <p:pic>
        <p:nvPicPr>
          <p:cNvPr id="9" name="Picture 2" descr="https://encrypted-tbn2.google.com/images?q=tbn:ANd9GcSx6vdxm-qzY8Zp_1eOdxmfb5Tyjp9iZh5oz48L1IlNgnwWb4Uh5A"/>
          <p:cNvPicPr>
            <a:picLocks noChangeAspect="1" noChangeArrowheads="1"/>
          </p:cNvPicPr>
          <p:nvPr/>
        </p:nvPicPr>
        <p:blipFill>
          <a:blip r:embed="rId3" cstate="print"/>
          <a:srcRect/>
          <a:stretch>
            <a:fillRect/>
          </a:stretch>
        </p:blipFill>
        <p:spPr bwMode="auto">
          <a:xfrm>
            <a:off x="6836159" y="2505385"/>
            <a:ext cx="4098560" cy="3019168"/>
          </a:xfrm>
          <a:prstGeom prst="rect">
            <a:avLst/>
          </a:prstGeom>
          <a:noFill/>
        </p:spPr>
      </p:pic>
    </p:spTree>
    <p:extLst>
      <p:ext uri="{BB962C8B-B14F-4D97-AF65-F5344CB8AC3E}">
        <p14:creationId xmlns:p14="http://schemas.microsoft.com/office/powerpoint/2010/main" val="870594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507" y="313216"/>
            <a:ext cx="10515600" cy="1325563"/>
          </a:xfrm>
        </p:spPr>
        <p:txBody>
          <a:bodyPr/>
          <a:lstStyle/>
          <a:p>
            <a:r>
              <a:rPr lang="en-US" dirty="0"/>
              <a:t>Can Executive Functioning be Improved?</a:t>
            </a:r>
          </a:p>
        </p:txBody>
      </p:sp>
      <p:sp>
        <p:nvSpPr>
          <p:cNvPr id="3" name="Content Placeholder 2"/>
          <p:cNvSpPr>
            <a:spLocks noGrp="1"/>
          </p:cNvSpPr>
          <p:nvPr>
            <p:ph sz="half" idx="1"/>
          </p:nvPr>
        </p:nvSpPr>
        <p:spPr>
          <a:xfrm>
            <a:off x="838201" y="1825625"/>
            <a:ext cx="3086686" cy="1663163"/>
          </a:xfrm>
        </p:spPr>
        <p:txBody>
          <a:bodyPr>
            <a:normAutofit/>
          </a:bodyPr>
          <a:lstStyle/>
          <a:p>
            <a:r>
              <a:rPr lang="en-US" dirty="0"/>
              <a:t>The great news?</a:t>
            </a:r>
          </a:p>
          <a:p>
            <a:pPr marL="914400" lvl="2" indent="0">
              <a:buNone/>
            </a:pPr>
            <a:r>
              <a:rPr lang="en-US" sz="4200" b="1" dirty="0">
                <a:solidFill>
                  <a:schemeClr val="accent2"/>
                </a:solidFill>
              </a:rPr>
              <a:t>YES!!</a:t>
            </a:r>
          </a:p>
          <a:p>
            <a:endParaRPr lang="en-US" dirty="0"/>
          </a:p>
        </p:txBody>
      </p:sp>
      <p:sp>
        <p:nvSpPr>
          <p:cNvPr id="7" name="Slide Number Placeholder 6"/>
          <p:cNvSpPr>
            <a:spLocks noGrp="1"/>
          </p:cNvSpPr>
          <p:nvPr>
            <p:ph type="sldNum" sz="quarter" idx="12"/>
          </p:nvPr>
        </p:nvSpPr>
        <p:spPr/>
        <p:txBody>
          <a:bodyPr/>
          <a:lstStyle/>
          <a:p>
            <a:fld id="{3D7FBCD5-A183-468F-86D5-E20CBF398243}" type="slidenum">
              <a:rPr lang="en-US" smtClean="0"/>
              <a:t>15</a:t>
            </a:fld>
            <a:endParaRPr lang="en-US"/>
          </a:p>
        </p:txBody>
      </p:sp>
      <p:sp>
        <p:nvSpPr>
          <p:cNvPr id="11" name="Content Placeholder 2"/>
          <p:cNvSpPr>
            <a:spLocks noGrp="1"/>
          </p:cNvSpPr>
          <p:nvPr>
            <p:ph sz="half" idx="1"/>
          </p:nvPr>
        </p:nvSpPr>
        <p:spPr>
          <a:xfrm>
            <a:off x="838201" y="3376246"/>
            <a:ext cx="5295314" cy="1516746"/>
          </a:xfrm>
        </p:spPr>
        <p:txBody>
          <a:bodyPr>
            <a:normAutofit lnSpcReduction="10000"/>
          </a:bodyPr>
          <a:lstStyle/>
          <a:p>
            <a:r>
              <a:rPr lang="en-US" dirty="0"/>
              <a:t>Most importantly, we </a:t>
            </a:r>
            <a:r>
              <a:rPr lang="en-US" b="1" u="sng" dirty="0">
                <a:solidFill>
                  <a:schemeClr val="accent2"/>
                </a:solidFill>
              </a:rPr>
              <a:t>CAN </a:t>
            </a:r>
            <a:r>
              <a:rPr lang="en-US" dirty="0"/>
              <a:t>accommodate executive functioning skill deficits.</a:t>
            </a:r>
          </a:p>
          <a:p>
            <a:endParaRPr lang="en-US" dirty="0"/>
          </a:p>
        </p:txBody>
      </p:sp>
      <p:grpSp>
        <p:nvGrpSpPr>
          <p:cNvPr id="15" name="Group 14"/>
          <p:cNvGrpSpPr/>
          <p:nvPr/>
        </p:nvGrpSpPr>
        <p:grpSpPr>
          <a:xfrm>
            <a:off x="9201261" y="2112083"/>
            <a:ext cx="780939" cy="1090246"/>
            <a:chOff x="9856381" y="1825625"/>
            <a:chExt cx="780939" cy="1090246"/>
          </a:xfrm>
        </p:grpSpPr>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61142" b="52308"/>
            <a:stretch/>
          </p:blipFill>
          <p:spPr>
            <a:xfrm>
              <a:off x="9982200" y="1825625"/>
              <a:ext cx="655120" cy="1090246"/>
            </a:xfrm>
            <a:prstGeom prst="rect">
              <a:avLst/>
            </a:prstGeom>
          </p:spPr>
        </p:pic>
        <p:sp>
          <p:nvSpPr>
            <p:cNvPr id="14" name="Oval 13"/>
            <p:cNvSpPr/>
            <p:nvPr/>
          </p:nvSpPr>
          <p:spPr>
            <a:xfrm>
              <a:off x="9856381" y="2445487"/>
              <a:ext cx="276447" cy="47038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096000" y="1690688"/>
            <a:ext cx="4572624" cy="3788366"/>
            <a:chOff x="6096000" y="1690688"/>
            <a:chExt cx="4572624" cy="3788366"/>
          </a:xfrm>
        </p:grpSpPr>
        <p:grpSp>
          <p:nvGrpSpPr>
            <p:cNvPr id="19" name="Group 18"/>
            <p:cNvGrpSpPr/>
            <p:nvPr/>
          </p:nvGrpSpPr>
          <p:grpSpPr>
            <a:xfrm>
              <a:off x="6096000" y="1690688"/>
              <a:ext cx="4572624" cy="3788366"/>
              <a:chOff x="6096000" y="1690688"/>
              <a:chExt cx="4572624" cy="3788366"/>
            </a:xfrm>
          </p:grpSpPr>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690688"/>
                <a:ext cx="4572624" cy="3788366"/>
              </a:xfrm>
              <a:prstGeom prst="rect">
                <a:avLst/>
              </a:prstGeom>
            </p:spPr>
          </p:pic>
          <p:sp>
            <p:nvSpPr>
              <p:cNvPr id="16" name="Oval 15"/>
              <p:cNvSpPr/>
              <p:nvPr/>
            </p:nvSpPr>
            <p:spPr>
              <a:xfrm>
                <a:off x="6822135" y="2370863"/>
                <a:ext cx="684451" cy="119254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840000" y="3193196"/>
                <a:ext cx="810270" cy="65448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192387" y="2979696"/>
                <a:ext cx="461509" cy="26828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1" name="Picture 20"/>
            <p:cNvPicPr>
              <a:picLocks noChangeAspect="1"/>
            </p:cNvPicPr>
            <p:nvPr/>
          </p:nvPicPr>
          <p:blipFill>
            <a:blip r:embed="rId5"/>
            <a:stretch>
              <a:fillRect/>
            </a:stretch>
          </p:blipFill>
          <p:spPr>
            <a:xfrm flipH="1">
              <a:off x="7064523" y="2583605"/>
              <a:ext cx="694309" cy="1247775"/>
            </a:xfrm>
            <a:prstGeom prst="rect">
              <a:avLst/>
            </a:prstGeom>
          </p:spPr>
        </p:pic>
      </p:grpSp>
    </p:spTree>
    <p:extLst>
      <p:ext uri="{BB962C8B-B14F-4D97-AF65-F5344CB8AC3E}">
        <p14:creationId xmlns:p14="http://schemas.microsoft.com/office/powerpoint/2010/main" val="487020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507" y="313216"/>
            <a:ext cx="10515600" cy="1325563"/>
          </a:xfrm>
        </p:spPr>
        <p:txBody>
          <a:bodyPr/>
          <a:lstStyle/>
          <a:p>
            <a:r>
              <a:rPr lang="en-US" dirty="0"/>
              <a:t>Mindfulness</a:t>
            </a:r>
          </a:p>
        </p:txBody>
      </p:sp>
      <p:sp>
        <p:nvSpPr>
          <p:cNvPr id="7" name="Slide Number Placeholder 6"/>
          <p:cNvSpPr>
            <a:spLocks noGrp="1"/>
          </p:cNvSpPr>
          <p:nvPr>
            <p:ph type="sldNum" sz="quarter" idx="12"/>
          </p:nvPr>
        </p:nvSpPr>
        <p:spPr/>
        <p:txBody>
          <a:bodyPr/>
          <a:lstStyle/>
          <a:p>
            <a:fld id="{3D7FBCD5-A183-468F-86D5-E20CBF398243}" type="slidenum">
              <a:rPr lang="en-US" smtClean="0"/>
              <a:t>16</a:t>
            </a:fld>
            <a:endParaRPr lang="en-US"/>
          </a:p>
        </p:txBody>
      </p:sp>
      <p:grpSp>
        <p:nvGrpSpPr>
          <p:cNvPr id="15" name="Group 14"/>
          <p:cNvGrpSpPr/>
          <p:nvPr/>
        </p:nvGrpSpPr>
        <p:grpSpPr>
          <a:xfrm>
            <a:off x="9201261" y="2112083"/>
            <a:ext cx="780939" cy="1090246"/>
            <a:chOff x="9856381" y="1825625"/>
            <a:chExt cx="780939" cy="1090246"/>
          </a:xfrm>
        </p:grpSpPr>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61142" b="52308"/>
            <a:stretch/>
          </p:blipFill>
          <p:spPr>
            <a:xfrm>
              <a:off x="9982200" y="1825625"/>
              <a:ext cx="655120" cy="1090246"/>
            </a:xfrm>
            <a:prstGeom prst="rect">
              <a:avLst/>
            </a:prstGeom>
          </p:spPr>
        </p:pic>
        <p:sp>
          <p:nvSpPr>
            <p:cNvPr id="14" name="Oval 13"/>
            <p:cNvSpPr/>
            <p:nvPr/>
          </p:nvSpPr>
          <p:spPr>
            <a:xfrm>
              <a:off x="9856381" y="2445487"/>
              <a:ext cx="276447" cy="47038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Content Placeholder 7">
            <a:extLst>
              <a:ext uri="{FF2B5EF4-FFF2-40B4-BE49-F238E27FC236}">
                <a16:creationId xmlns:a16="http://schemas.microsoft.com/office/drawing/2014/main" id="{D918BBC8-6E87-4556-A2E3-9304FE7C96DE}"/>
              </a:ext>
            </a:extLst>
          </p:cNvPr>
          <p:cNvSpPr>
            <a:spLocks noGrp="1"/>
          </p:cNvSpPr>
          <p:nvPr>
            <p:ph sz="half" idx="1"/>
          </p:nvPr>
        </p:nvSpPr>
        <p:spPr>
          <a:xfrm>
            <a:off x="838199" y="1439918"/>
            <a:ext cx="5825359" cy="5104866"/>
          </a:xfrm>
        </p:spPr>
        <p:txBody>
          <a:bodyPr>
            <a:normAutofit/>
          </a:bodyPr>
          <a:lstStyle/>
          <a:p>
            <a:r>
              <a:rPr lang="en-US" b="1" dirty="0">
                <a:solidFill>
                  <a:schemeClr val="accent2"/>
                </a:solidFill>
              </a:rPr>
              <a:t>Emotional/Impulse Control/Attention</a:t>
            </a:r>
          </a:p>
          <a:p>
            <a:pPr lvl="1"/>
            <a:r>
              <a:rPr lang="en-US" dirty="0"/>
              <a:t>“Mindfulness may be an ideal intervention for promoting EF: Trains sustained reprocessing while also creating conditions conducive to reflection by</a:t>
            </a:r>
          </a:p>
          <a:p>
            <a:pPr lvl="2"/>
            <a:r>
              <a:rPr lang="en-US" dirty="0"/>
              <a:t>Reducing stress (&lt; cortisol)</a:t>
            </a:r>
          </a:p>
          <a:p>
            <a:pPr lvl="2"/>
            <a:r>
              <a:rPr lang="en-US" dirty="0"/>
              <a:t>Increasing openness and curiosity </a:t>
            </a:r>
          </a:p>
          <a:p>
            <a:pPr lvl="2"/>
            <a:r>
              <a:rPr lang="en-US" dirty="0"/>
              <a:t>(&gt; Dopamine)</a:t>
            </a:r>
          </a:p>
          <a:p>
            <a:pPr marL="914400" lvl="2" indent="0" algn="ctr">
              <a:buNone/>
            </a:pPr>
            <a:r>
              <a:rPr lang="en-US" sz="1600" i="1" dirty="0"/>
              <a:t>Dr. Philip </a:t>
            </a:r>
            <a:r>
              <a:rPr lang="en-US" sz="1600" i="1" dirty="0" err="1"/>
              <a:t>Zelazo</a:t>
            </a:r>
            <a:r>
              <a:rPr lang="en-US" sz="1600" i="1" dirty="0"/>
              <a:t>, University of Minnesota</a:t>
            </a:r>
          </a:p>
          <a:p>
            <a:endParaRPr lang="en-US" dirty="0"/>
          </a:p>
        </p:txBody>
      </p:sp>
      <p:grpSp>
        <p:nvGrpSpPr>
          <p:cNvPr id="20" name="Group 19">
            <a:extLst>
              <a:ext uri="{FF2B5EF4-FFF2-40B4-BE49-F238E27FC236}">
                <a16:creationId xmlns:a16="http://schemas.microsoft.com/office/drawing/2014/main" id="{C9CD5B3C-C42F-466D-BC29-491C04C9C1B8}"/>
              </a:ext>
            </a:extLst>
          </p:cNvPr>
          <p:cNvGrpSpPr/>
          <p:nvPr/>
        </p:nvGrpSpPr>
        <p:grpSpPr>
          <a:xfrm>
            <a:off x="6982893" y="1179697"/>
            <a:ext cx="3910630" cy="5047524"/>
            <a:chOff x="7637142" y="1301363"/>
            <a:chExt cx="3910630" cy="5047524"/>
          </a:xfrm>
        </p:grpSpPr>
        <p:pic>
          <p:nvPicPr>
            <p:cNvPr id="23" name="Picture 22">
              <a:extLst>
                <a:ext uri="{FF2B5EF4-FFF2-40B4-BE49-F238E27FC236}">
                  <a16:creationId xmlns:a16="http://schemas.microsoft.com/office/drawing/2014/main" id="{9B78E751-739B-4D30-9723-3EC8EBCF31C5}"/>
                </a:ext>
              </a:extLst>
            </p:cNvPr>
            <p:cNvPicPr>
              <a:picLocks noChangeAspect="1"/>
            </p:cNvPicPr>
            <p:nvPr/>
          </p:nvPicPr>
          <p:blipFill>
            <a:blip r:embed="rId4"/>
            <a:stretch>
              <a:fillRect/>
            </a:stretch>
          </p:blipFill>
          <p:spPr>
            <a:xfrm>
              <a:off x="7637142" y="2769566"/>
              <a:ext cx="3910630" cy="3579321"/>
            </a:xfrm>
            <a:prstGeom prst="rect">
              <a:avLst/>
            </a:prstGeom>
          </p:spPr>
        </p:pic>
        <p:pic>
          <p:nvPicPr>
            <p:cNvPr id="24" name="Picture 23">
              <a:extLst>
                <a:ext uri="{FF2B5EF4-FFF2-40B4-BE49-F238E27FC236}">
                  <a16:creationId xmlns:a16="http://schemas.microsoft.com/office/drawing/2014/main" id="{80DB23AF-3AC5-40EF-9D61-C8DD28870FE0}"/>
                </a:ext>
              </a:extLst>
            </p:cNvPr>
            <p:cNvPicPr>
              <a:picLocks noChangeAspect="1"/>
            </p:cNvPicPr>
            <p:nvPr/>
          </p:nvPicPr>
          <p:blipFill>
            <a:blip r:embed="rId5"/>
            <a:stretch>
              <a:fillRect/>
            </a:stretch>
          </p:blipFill>
          <p:spPr>
            <a:xfrm>
              <a:off x="7637142" y="1301363"/>
              <a:ext cx="3817109" cy="1447606"/>
            </a:xfrm>
            <a:prstGeom prst="rect">
              <a:avLst/>
            </a:prstGeom>
          </p:spPr>
        </p:pic>
      </p:grpSp>
      <p:pic>
        <p:nvPicPr>
          <p:cNvPr id="25" name="Picture 24">
            <a:extLst>
              <a:ext uri="{FF2B5EF4-FFF2-40B4-BE49-F238E27FC236}">
                <a16:creationId xmlns:a16="http://schemas.microsoft.com/office/drawing/2014/main" id="{9C21F926-8386-425E-83BE-3B595BC87A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954" y="5632420"/>
            <a:ext cx="1974115" cy="1225580"/>
          </a:xfrm>
          <a:prstGeom prst="rect">
            <a:avLst/>
          </a:prstGeom>
        </p:spPr>
      </p:pic>
    </p:spTree>
    <p:extLst>
      <p:ext uri="{BB962C8B-B14F-4D97-AF65-F5344CB8AC3E}">
        <p14:creationId xmlns:p14="http://schemas.microsoft.com/office/powerpoint/2010/main" val="3276221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77672" y="5783580"/>
            <a:ext cx="10876128" cy="572770"/>
          </a:xfrm>
        </p:spPr>
        <p:txBody>
          <a:bodyPr>
            <a:noAutofit/>
          </a:bodyPr>
          <a:lstStyle/>
          <a:p>
            <a:pPr algn="ctr"/>
            <a:r>
              <a:rPr lang="en-US" sz="2800" dirty="0">
                <a:hlinkClick r:id="rId3"/>
              </a:rPr>
              <a:t>https://www.youtube.com/watch?v=YDmHhvMVz4k</a:t>
            </a:r>
            <a:endParaRPr lang="en-US" sz="2800" dirty="0"/>
          </a:p>
        </p:txBody>
      </p:sp>
      <p:sp>
        <p:nvSpPr>
          <p:cNvPr id="6" name="Slide Number Placeholder 5"/>
          <p:cNvSpPr>
            <a:spLocks noGrp="1"/>
          </p:cNvSpPr>
          <p:nvPr>
            <p:ph type="sldNum" sz="quarter" idx="12"/>
          </p:nvPr>
        </p:nvSpPr>
        <p:spPr/>
        <p:txBody>
          <a:bodyPr/>
          <a:lstStyle/>
          <a:p>
            <a:fld id="{3101D46F-57A9-43DB-8B55-C38BE2226748}" type="slidenum">
              <a:rPr lang="en-US" smtClean="0"/>
              <a:pPr/>
              <a:t>17</a:t>
            </a:fld>
            <a:endParaRPr lang="en-US"/>
          </a:p>
        </p:txBody>
      </p:sp>
      <p:pic>
        <p:nvPicPr>
          <p:cNvPr id="5" name="Picture 4"/>
          <p:cNvPicPr>
            <a:picLocks noChangeAspect="1"/>
          </p:cNvPicPr>
          <p:nvPr/>
        </p:nvPicPr>
        <p:blipFill>
          <a:blip r:embed="rId4"/>
          <a:stretch>
            <a:fillRect/>
          </a:stretch>
        </p:blipFill>
        <p:spPr>
          <a:xfrm>
            <a:off x="1991436" y="868297"/>
            <a:ext cx="7848600" cy="4191000"/>
          </a:xfrm>
          <a:prstGeom prst="rect">
            <a:avLst/>
          </a:prstGeom>
        </p:spPr>
      </p:pic>
      <p:sp>
        <p:nvSpPr>
          <p:cNvPr id="2" name="Rectangle 1"/>
          <p:cNvSpPr/>
          <p:nvPr/>
        </p:nvSpPr>
        <p:spPr>
          <a:xfrm>
            <a:off x="2756194" y="5059297"/>
            <a:ext cx="4932697" cy="369332"/>
          </a:xfrm>
          <a:prstGeom prst="rect">
            <a:avLst/>
          </a:prstGeom>
        </p:spPr>
        <p:txBody>
          <a:bodyPr wrap="none">
            <a:spAutoFit/>
          </a:bodyPr>
          <a:lstStyle/>
          <a:p>
            <a:pPr lvl="2"/>
            <a:r>
              <a:rPr lang="en-US" dirty="0"/>
              <a:t>Dr. Philip </a:t>
            </a:r>
            <a:r>
              <a:rPr lang="en-US" dirty="0" err="1"/>
              <a:t>Zelazo</a:t>
            </a:r>
            <a:r>
              <a:rPr lang="en-US" dirty="0"/>
              <a:t>, University of Minnesota</a:t>
            </a:r>
          </a:p>
        </p:txBody>
      </p:sp>
    </p:spTree>
    <p:extLst>
      <p:ext uri="{BB962C8B-B14F-4D97-AF65-F5344CB8AC3E}">
        <p14:creationId xmlns:p14="http://schemas.microsoft.com/office/powerpoint/2010/main" val="946286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507" y="313216"/>
            <a:ext cx="10515600" cy="1325563"/>
          </a:xfrm>
        </p:spPr>
        <p:txBody>
          <a:bodyPr/>
          <a:lstStyle/>
          <a:p>
            <a:r>
              <a:rPr lang="en-US" dirty="0"/>
              <a:t>Reflective Thinking</a:t>
            </a:r>
          </a:p>
        </p:txBody>
      </p:sp>
      <p:sp>
        <p:nvSpPr>
          <p:cNvPr id="7" name="Slide Number Placeholder 6"/>
          <p:cNvSpPr>
            <a:spLocks noGrp="1"/>
          </p:cNvSpPr>
          <p:nvPr>
            <p:ph type="sldNum" sz="quarter" idx="12"/>
          </p:nvPr>
        </p:nvSpPr>
        <p:spPr/>
        <p:txBody>
          <a:bodyPr/>
          <a:lstStyle/>
          <a:p>
            <a:fld id="{3D7FBCD5-A183-468F-86D5-E20CBF398243}" type="slidenum">
              <a:rPr lang="en-US" smtClean="0"/>
              <a:t>18</a:t>
            </a:fld>
            <a:endParaRPr lang="en-US"/>
          </a:p>
        </p:txBody>
      </p:sp>
      <p:sp>
        <p:nvSpPr>
          <p:cNvPr id="8" name="Content Placeholder 7">
            <a:extLst>
              <a:ext uri="{FF2B5EF4-FFF2-40B4-BE49-F238E27FC236}">
                <a16:creationId xmlns:a16="http://schemas.microsoft.com/office/drawing/2014/main" id="{D918BBC8-6E87-4556-A2E3-9304FE7C96DE}"/>
              </a:ext>
            </a:extLst>
          </p:cNvPr>
          <p:cNvSpPr>
            <a:spLocks noGrp="1"/>
          </p:cNvSpPr>
          <p:nvPr>
            <p:ph sz="half" idx="1"/>
          </p:nvPr>
        </p:nvSpPr>
        <p:spPr>
          <a:xfrm>
            <a:off x="838199" y="1439918"/>
            <a:ext cx="5825359" cy="5104866"/>
          </a:xfrm>
        </p:spPr>
        <p:txBody>
          <a:bodyPr>
            <a:normAutofit/>
          </a:bodyPr>
          <a:lstStyle/>
          <a:p>
            <a:r>
              <a:rPr lang="en-US" b="1" dirty="0">
                <a:solidFill>
                  <a:schemeClr val="accent2"/>
                </a:solidFill>
              </a:rPr>
              <a:t>Emotional/Impulse Control/Attention</a:t>
            </a:r>
          </a:p>
          <a:p>
            <a:pPr lvl="1"/>
            <a:r>
              <a:rPr lang="en-US" dirty="0"/>
              <a:t>Pre-school study based upon color and shape.</a:t>
            </a:r>
          </a:p>
          <a:p>
            <a:pPr lvl="2"/>
            <a:r>
              <a:rPr lang="en-US" dirty="0"/>
              <a:t>Stopping and giving basic instruction and opportunity to reflect and think through process resulted in performance improvement.  </a:t>
            </a:r>
          </a:p>
          <a:p>
            <a:pPr marL="457200" lvl="1" indent="0" algn="ctr">
              <a:buNone/>
            </a:pPr>
            <a:r>
              <a:rPr lang="en-US" sz="1600" i="1" dirty="0"/>
              <a:t>Dr. Philip </a:t>
            </a:r>
            <a:r>
              <a:rPr lang="en-US" sz="1600" i="1" dirty="0" err="1"/>
              <a:t>Zelazo</a:t>
            </a:r>
            <a:r>
              <a:rPr lang="en-US" sz="1600" i="1" dirty="0"/>
              <a:t>, University of Minnesota</a:t>
            </a:r>
          </a:p>
          <a:p>
            <a:pPr lvl="1"/>
            <a:r>
              <a:rPr lang="en-US" dirty="0"/>
              <a:t>How might we provide opportunities for “reflective thinking” in distance/online/virtual learning settings?</a:t>
            </a:r>
          </a:p>
          <a:p>
            <a:pPr lvl="1"/>
            <a:endParaRPr lang="en-US" dirty="0"/>
          </a:p>
          <a:p>
            <a:endParaRPr lang="en-US" dirty="0"/>
          </a:p>
        </p:txBody>
      </p:sp>
      <p:pic>
        <p:nvPicPr>
          <p:cNvPr id="16" name="Picture 15">
            <a:extLst>
              <a:ext uri="{FF2B5EF4-FFF2-40B4-BE49-F238E27FC236}">
                <a16:creationId xmlns:a16="http://schemas.microsoft.com/office/drawing/2014/main" id="{1EE664F0-546D-4823-9888-7D53DF82BD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1980" y="1825625"/>
            <a:ext cx="3671103" cy="3705367"/>
          </a:xfrm>
          <a:prstGeom prst="rect">
            <a:avLst/>
          </a:prstGeom>
        </p:spPr>
      </p:pic>
    </p:spTree>
    <p:extLst>
      <p:ext uri="{BB962C8B-B14F-4D97-AF65-F5344CB8AC3E}">
        <p14:creationId xmlns:p14="http://schemas.microsoft.com/office/powerpoint/2010/main" val="753427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507" y="313216"/>
            <a:ext cx="10515600" cy="1325563"/>
          </a:xfrm>
        </p:spPr>
        <p:txBody>
          <a:bodyPr/>
          <a:lstStyle/>
          <a:p>
            <a:r>
              <a:rPr lang="en-US" dirty="0"/>
              <a:t>Problem Solving Wheels</a:t>
            </a:r>
          </a:p>
        </p:txBody>
      </p:sp>
      <p:sp>
        <p:nvSpPr>
          <p:cNvPr id="7" name="Slide Number Placeholder 6"/>
          <p:cNvSpPr>
            <a:spLocks noGrp="1"/>
          </p:cNvSpPr>
          <p:nvPr>
            <p:ph type="sldNum" sz="quarter" idx="12"/>
          </p:nvPr>
        </p:nvSpPr>
        <p:spPr/>
        <p:txBody>
          <a:bodyPr/>
          <a:lstStyle/>
          <a:p>
            <a:fld id="{3D7FBCD5-A183-468F-86D5-E20CBF398243}" type="slidenum">
              <a:rPr lang="en-US" smtClean="0"/>
              <a:t>19</a:t>
            </a:fld>
            <a:endParaRPr lang="en-US"/>
          </a:p>
        </p:txBody>
      </p:sp>
      <p:sp>
        <p:nvSpPr>
          <p:cNvPr id="5" name="Content Placeholder 4">
            <a:extLst>
              <a:ext uri="{FF2B5EF4-FFF2-40B4-BE49-F238E27FC236}">
                <a16:creationId xmlns:a16="http://schemas.microsoft.com/office/drawing/2014/main" id="{A676FB52-2825-4DA0-8C93-3658442C9C2B}"/>
              </a:ext>
            </a:extLst>
          </p:cNvPr>
          <p:cNvSpPr>
            <a:spLocks noGrp="1"/>
          </p:cNvSpPr>
          <p:nvPr>
            <p:ph sz="half" idx="1"/>
          </p:nvPr>
        </p:nvSpPr>
        <p:spPr>
          <a:xfrm>
            <a:off x="742506" y="1638779"/>
            <a:ext cx="3840003" cy="4351338"/>
          </a:xfrm>
        </p:spPr>
        <p:txBody>
          <a:bodyPr/>
          <a:lstStyle/>
          <a:p>
            <a:r>
              <a:rPr lang="en-US" sz="2800" b="1" dirty="0">
                <a:solidFill>
                  <a:schemeClr val="accent2"/>
                </a:solidFill>
              </a:rPr>
              <a:t>Emotional/Impulse Control/Self-Monitoring</a:t>
            </a:r>
          </a:p>
          <a:p>
            <a:pPr lvl="1"/>
            <a:r>
              <a:rPr lang="en-US" dirty="0"/>
              <a:t>Adapt it for Job Corps environment (e.g., graphics), rules, expectations, etc.</a:t>
            </a:r>
          </a:p>
          <a:p>
            <a:endParaRPr lang="en-US" dirty="0"/>
          </a:p>
        </p:txBody>
      </p:sp>
      <p:pic>
        <p:nvPicPr>
          <p:cNvPr id="11" name="Picture 10" descr="Chart&#10;&#10;Description automatically generated">
            <a:extLst>
              <a:ext uri="{FF2B5EF4-FFF2-40B4-BE49-F238E27FC236}">
                <a16:creationId xmlns:a16="http://schemas.microsoft.com/office/drawing/2014/main" id="{60489A7C-8746-453A-BA85-B96B385B1B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5125" y="1638779"/>
            <a:ext cx="3158129" cy="4173442"/>
          </a:xfrm>
          <a:prstGeom prst="rect">
            <a:avLst/>
          </a:prstGeom>
        </p:spPr>
      </p:pic>
      <p:pic>
        <p:nvPicPr>
          <p:cNvPr id="12" name="Picture 11" descr="Diagram&#10;&#10;Description automatically generated">
            <a:extLst>
              <a:ext uri="{FF2B5EF4-FFF2-40B4-BE49-F238E27FC236}">
                <a16:creationId xmlns:a16="http://schemas.microsoft.com/office/drawing/2014/main" id="{35D21E32-0C0C-4725-9A63-048B915F5B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3961" y="1638779"/>
            <a:ext cx="3342387" cy="4173442"/>
          </a:xfrm>
          <a:prstGeom prst="rect">
            <a:avLst/>
          </a:prstGeom>
        </p:spPr>
      </p:pic>
    </p:spTree>
    <p:extLst>
      <p:ext uri="{BB962C8B-B14F-4D97-AF65-F5344CB8AC3E}">
        <p14:creationId xmlns:p14="http://schemas.microsoft.com/office/powerpoint/2010/main" val="4121199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69672" y="393821"/>
            <a:ext cx="5652655" cy="769441"/>
          </a:xfrm>
          <a:prstGeom prst="rect">
            <a:avLst/>
          </a:prstGeom>
          <a:noFill/>
        </p:spPr>
        <p:txBody>
          <a:bodyPr wrap="square" rtlCol="0">
            <a:spAutoFit/>
          </a:bodyPr>
          <a:lstStyle/>
          <a:p>
            <a:pPr algn="ctr"/>
            <a:r>
              <a:rPr lang="en-US" sz="4400" dirty="0">
                <a:solidFill>
                  <a:srgbClr val="7030A0"/>
                </a:solidFill>
                <a:latin typeface="+mj-lt"/>
              </a:rPr>
              <a:t>OBJECTIVES</a:t>
            </a:r>
          </a:p>
        </p:txBody>
      </p:sp>
      <p:grpSp>
        <p:nvGrpSpPr>
          <p:cNvPr id="2" name="Group 1">
            <a:extLst>
              <a:ext uri="{FF2B5EF4-FFF2-40B4-BE49-F238E27FC236}">
                <a16:creationId xmlns:a16="http://schemas.microsoft.com/office/drawing/2014/main" id="{604FA863-550B-4E8D-85C8-130B36CFC537}"/>
              </a:ext>
            </a:extLst>
          </p:cNvPr>
          <p:cNvGrpSpPr/>
          <p:nvPr/>
        </p:nvGrpSpPr>
        <p:grpSpPr>
          <a:xfrm>
            <a:off x="266582" y="1133879"/>
            <a:ext cx="11658835" cy="5096384"/>
            <a:chOff x="293903" y="1303373"/>
            <a:chExt cx="11658835" cy="5096384"/>
          </a:xfrm>
        </p:grpSpPr>
        <p:sp>
          <p:nvSpPr>
            <p:cNvPr id="27" name="Rounded Rectangle 26"/>
            <p:cNvSpPr/>
            <p:nvPr/>
          </p:nvSpPr>
          <p:spPr>
            <a:xfrm>
              <a:off x="4318000" y="3088982"/>
              <a:ext cx="7634738" cy="1392425"/>
            </a:xfrm>
            <a:prstGeom prst="roundRect">
              <a:avLst>
                <a:gd name="adj" fmla="val 50000"/>
              </a:avLst>
            </a:prstGeom>
            <a:solidFill>
              <a:srgbClr val="6D3A82"/>
            </a:solidFill>
            <a:ln>
              <a:noFill/>
            </a:ln>
            <a:effectLst>
              <a:outerShdw blurRad="25400" dist="38100" dir="2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4523238" y="4573149"/>
              <a:ext cx="7429500" cy="1364484"/>
            </a:xfrm>
            <a:prstGeom prst="roundRect">
              <a:avLst>
                <a:gd name="adj" fmla="val 50000"/>
              </a:avLst>
            </a:prstGeom>
            <a:solidFill>
              <a:srgbClr val="452452"/>
            </a:solidFill>
            <a:ln>
              <a:noFill/>
            </a:ln>
            <a:effectLst>
              <a:outerShdw blurRad="25400" dist="38100" dir="2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4318000" y="1678685"/>
              <a:ext cx="7634738" cy="1327751"/>
            </a:xfrm>
            <a:prstGeom prst="roundRect">
              <a:avLst>
                <a:gd name="adj" fmla="val 50000"/>
              </a:avLst>
            </a:prstGeom>
            <a:solidFill>
              <a:srgbClr val="AD77C3"/>
            </a:solidFill>
            <a:ln>
              <a:noFill/>
            </a:ln>
            <a:effectLst>
              <a:outerShdw blurRad="25400" dist="38100" dir="2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custDataLst>
                <p:tags r:id="rId1"/>
              </p:custDataLst>
            </p:nvPr>
          </p:nvSpPr>
          <p:spPr>
            <a:xfrm>
              <a:off x="5609263" y="1834728"/>
              <a:ext cx="5787392" cy="1015663"/>
            </a:xfrm>
            <a:prstGeom prst="rect">
              <a:avLst/>
            </a:prstGeom>
          </p:spPr>
          <p:txBody>
            <a:bodyPr wrap="square" anchor="ctr">
              <a:spAutoFit/>
            </a:bodyPr>
            <a:lstStyle/>
            <a:p>
              <a:pPr algn="ctr"/>
              <a:r>
                <a:rPr lang="en-US" sz="2000" dirty="0">
                  <a:solidFill>
                    <a:schemeClr val="bg1"/>
                  </a:solidFill>
                  <a:latin typeface="Calibri Light" pitchFamily="34" charset="0"/>
                </a:rPr>
                <a:t>Describe several common functional limitations experienced by individuals with executive function challenges.</a:t>
              </a:r>
            </a:p>
          </p:txBody>
        </p:sp>
        <p:sp>
          <p:nvSpPr>
            <p:cNvPr id="28" name="Rectangle 27"/>
            <p:cNvSpPr/>
            <p:nvPr>
              <p:custDataLst>
                <p:tags r:id="rId2"/>
              </p:custDataLst>
            </p:nvPr>
          </p:nvSpPr>
          <p:spPr>
            <a:xfrm>
              <a:off x="5609263" y="3123474"/>
              <a:ext cx="5787392" cy="1323439"/>
            </a:xfrm>
            <a:prstGeom prst="rect">
              <a:avLst/>
            </a:prstGeom>
          </p:spPr>
          <p:txBody>
            <a:bodyPr wrap="square" anchor="ctr">
              <a:spAutoFit/>
            </a:bodyPr>
            <a:lstStyle/>
            <a:p>
              <a:pPr algn="ctr"/>
              <a:r>
                <a:rPr lang="en-US" sz="2000" dirty="0">
                  <a:solidFill>
                    <a:schemeClr val="bg1"/>
                  </a:solidFill>
                  <a:latin typeface="Calibri Light" pitchFamily="34" charset="0"/>
                </a:rPr>
                <a:t>List at least 3 possible reasonable accommodations for students with executive function challenges specific to their functional limitation manifestations on center and in distance learning settings.</a:t>
              </a:r>
            </a:p>
          </p:txBody>
        </p:sp>
        <p:sp>
          <p:nvSpPr>
            <p:cNvPr id="30" name="Rectangle 29"/>
            <p:cNvSpPr/>
            <p:nvPr>
              <p:custDataLst>
                <p:tags r:id="rId3"/>
              </p:custDataLst>
            </p:nvPr>
          </p:nvSpPr>
          <p:spPr>
            <a:xfrm>
              <a:off x="5609263" y="4753808"/>
              <a:ext cx="5787392" cy="923330"/>
            </a:xfrm>
            <a:prstGeom prst="rect">
              <a:avLst/>
            </a:prstGeom>
          </p:spPr>
          <p:txBody>
            <a:bodyPr wrap="square" anchor="ctr">
              <a:spAutoFit/>
            </a:bodyPr>
            <a:lstStyle/>
            <a:p>
              <a:pPr algn="ctr"/>
              <a:r>
                <a:rPr lang="en-US" dirty="0">
                  <a:solidFill>
                    <a:schemeClr val="bg1"/>
                  </a:solidFill>
                  <a:latin typeface="Calibri Light" pitchFamily="34" charset="0"/>
                </a:rPr>
                <a:t>Identify 1-2 strategies that may assist students with executive function challenges on the Job Corps center , in distance learning settings, and in the workplace.</a:t>
              </a:r>
            </a:p>
          </p:txBody>
        </p:sp>
        <p:sp>
          <p:nvSpPr>
            <p:cNvPr id="15" name="Oval 14"/>
            <p:cNvSpPr/>
            <p:nvPr/>
          </p:nvSpPr>
          <p:spPr>
            <a:xfrm>
              <a:off x="443345" y="1303373"/>
              <a:ext cx="5096384" cy="50963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293903" y="1462212"/>
              <a:ext cx="4517846" cy="4042282"/>
              <a:chOff x="3484563" y="1042988"/>
              <a:chExt cx="5006975" cy="4479925"/>
            </a:xfrm>
            <a:solidFill>
              <a:schemeClr val="tx1">
                <a:lumMod val="50000"/>
                <a:lumOff val="50000"/>
              </a:schemeClr>
            </a:solidFill>
            <a:effectLst>
              <a:outerShdw blurRad="25400" dist="38100" dir="2400000" algn="ctr" rotWithShape="0">
                <a:srgbClr val="000000">
                  <a:alpha val="10000"/>
                </a:srgbClr>
              </a:outerShdw>
            </a:effectLst>
          </p:grpSpPr>
          <p:sp>
            <p:nvSpPr>
              <p:cNvPr id="11" name="Freeform 5"/>
              <p:cNvSpPr>
                <a:spLocks/>
              </p:cNvSpPr>
              <p:nvPr/>
            </p:nvSpPr>
            <p:spPr bwMode="auto">
              <a:xfrm>
                <a:off x="4979988" y="1809750"/>
                <a:ext cx="1843088" cy="1333500"/>
              </a:xfrm>
              <a:custGeom>
                <a:avLst/>
                <a:gdLst>
                  <a:gd name="T0" fmla="*/ 241 w 630"/>
                  <a:gd name="T1" fmla="*/ 389 h 456"/>
                  <a:gd name="T2" fmla="*/ 410 w 630"/>
                  <a:gd name="T3" fmla="*/ 423 h 456"/>
                  <a:gd name="T4" fmla="*/ 517 w 630"/>
                  <a:gd name="T5" fmla="*/ 385 h 456"/>
                  <a:gd name="T6" fmla="*/ 626 w 630"/>
                  <a:gd name="T7" fmla="*/ 183 h 456"/>
                  <a:gd name="T8" fmla="*/ 473 w 630"/>
                  <a:gd name="T9" fmla="*/ 19 h 456"/>
                  <a:gd name="T10" fmla="*/ 305 w 630"/>
                  <a:gd name="T11" fmla="*/ 100 h 456"/>
                  <a:gd name="T12" fmla="*/ 286 w 630"/>
                  <a:gd name="T13" fmla="*/ 112 h 456"/>
                  <a:gd name="T14" fmla="*/ 265 w 630"/>
                  <a:gd name="T15" fmla="*/ 102 h 456"/>
                  <a:gd name="T16" fmla="*/ 115 w 630"/>
                  <a:gd name="T17" fmla="*/ 81 h 456"/>
                  <a:gd name="T18" fmla="*/ 0 w 630"/>
                  <a:gd name="T19" fmla="*/ 198 h 456"/>
                  <a:gd name="T20" fmla="*/ 15 w 630"/>
                  <a:gd name="T21" fmla="*/ 207 h 456"/>
                  <a:gd name="T22" fmla="*/ 144 w 630"/>
                  <a:gd name="T23" fmla="*/ 456 h 456"/>
                  <a:gd name="T24" fmla="*/ 241 w 630"/>
                  <a:gd name="T25" fmla="*/ 389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0" h="456">
                    <a:moveTo>
                      <a:pt x="241" y="389"/>
                    </a:moveTo>
                    <a:cubicBezTo>
                      <a:pt x="322" y="373"/>
                      <a:pt x="383" y="405"/>
                      <a:pt x="410" y="423"/>
                    </a:cubicBezTo>
                    <a:cubicBezTo>
                      <a:pt x="430" y="411"/>
                      <a:pt x="469" y="392"/>
                      <a:pt x="517" y="385"/>
                    </a:cubicBezTo>
                    <a:cubicBezTo>
                      <a:pt x="518" y="327"/>
                      <a:pt x="543" y="229"/>
                      <a:pt x="626" y="183"/>
                    </a:cubicBezTo>
                    <a:cubicBezTo>
                      <a:pt x="630" y="140"/>
                      <a:pt x="596" y="39"/>
                      <a:pt x="473" y="19"/>
                    </a:cubicBezTo>
                    <a:cubicBezTo>
                      <a:pt x="360" y="0"/>
                      <a:pt x="308" y="96"/>
                      <a:pt x="305" y="100"/>
                    </a:cubicBezTo>
                    <a:cubicBezTo>
                      <a:pt x="302" y="107"/>
                      <a:pt x="294" y="112"/>
                      <a:pt x="286" y="112"/>
                    </a:cubicBezTo>
                    <a:cubicBezTo>
                      <a:pt x="278" y="113"/>
                      <a:pt x="270" y="109"/>
                      <a:pt x="265" y="102"/>
                    </a:cubicBezTo>
                    <a:cubicBezTo>
                      <a:pt x="263" y="101"/>
                      <a:pt x="226" y="55"/>
                      <a:pt x="115" y="81"/>
                    </a:cubicBezTo>
                    <a:cubicBezTo>
                      <a:pt x="23" y="103"/>
                      <a:pt x="4" y="172"/>
                      <a:pt x="0" y="198"/>
                    </a:cubicBezTo>
                    <a:cubicBezTo>
                      <a:pt x="5" y="201"/>
                      <a:pt x="10" y="204"/>
                      <a:pt x="15" y="207"/>
                    </a:cubicBezTo>
                    <a:cubicBezTo>
                      <a:pt x="108" y="275"/>
                      <a:pt x="136" y="383"/>
                      <a:pt x="144" y="456"/>
                    </a:cubicBezTo>
                    <a:cubicBezTo>
                      <a:pt x="163" y="427"/>
                      <a:pt x="194" y="399"/>
                      <a:pt x="241" y="3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6"/>
              <p:cNvSpPr>
                <a:spLocks/>
              </p:cNvSpPr>
              <p:nvPr/>
            </p:nvSpPr>
            <p:spPr bwMode="auto">
              <a:xfrm>
                <a:off x="3484563" y="1042988"/>
                <a:ext cx="5006975" cy="4479925"/>
              </a:xfrm>
              <a:custGeom>
                <a:avLst/>
                <a:gdLst>
                  <a:gd name="T0" fmla="*/ 1586 w 1711"/>
                  <a:gd name="T1" fmla="*/ 534 h 1531"/>
                  <a:gd name="T2" fmla="*/ 1180 w 1711"/>
                  <a:gd name="T3" fmla="*/ 215 h 1531"/>
                  <a:gd name="T4" fmla="*/ 327 w 1711"/>
                  <a:gd name="T5" fmla="*/ 310 h 1531"/>
                  <a:gd name="T6" fmla="*/ 446 w 1711"/>
                  <a:gd name="T7" fmla="*/ 934 h 1531"/>
                  <a:gd name="T8" fmla="*/ 498 w 1711"/>
                  <a:gd name="T9" fmla="*/ 508 h 1531"/>
                  <a:gd name="T10" fmla="*/ 264 w 1711"/>
                  <a:gd name="T11" fmla="*/ 643 h 1531"/>
                  <a:gd name="T12" fmla="*/ 415 w 1711"/>
                  <a:gd name="T13" fmla="*/ 697 h 1531"/>
                  <a:gd name="T14" fmla="*/ 434 w 1711"/>
                  <a:gd name="T15" fmla="*/ 742 h 1531"/>
                  <a:gd name="T16" fmla="*/ 219 w 1711"/>
                  <a:gd name="T17" fmla="*/ 661 h 1531"/>
                  <a:gd name="T18" fmla="*/ 466 w 1711"/>
                  <a:gd name="T19" fmla="*/ 438 h 1531"/>
                  <a:gd name="T20" fmla="*/ 790 w 1711"/>
                  <a:gd name="T21" fmla="*/ 314 h 1531"/>
                  <a:gd name="T22" fmla="*/ 1145 w 1711"/>
                  <a:gd name="T23" fmla="*/ 324 h 1531"/>
                  <a:gd name="T24" fmla="*/ 1449 w 1711"/>
                  <a:gd name="T25" fmla="*/ 497 h 1531"/>
                  <a:gd name="T26" fmla="*/ 1556 w 1711"/>
                  <a:gd name="T27" fmla="*/ 883 h 1531"/>
                  <a:gd name="T28" fmla="*/ 1272 w 1711"/>
                  <a:gd name="T29" fmla="*/ 975 h 1531"/>
                  <a:gd name="T30" fmla="*/ 807 w 1711"/>
                  <a:gd name="T31" fmla="*/ 1048 h 1531"/>
                  <a:gd name="T32" fmla="*/ 717 w 1711"/>
                  <a:gd name="T33" fmla="*/ 975 h 1531"/>
                  <a:gd name="T34" fmla="*/ 760 w 1711"/>
                  <a:gd name="T35" fmla="*/ 954 h 1531"/>
                  <a:gd name="T36" fmla="*/ 942 w 1711"/>
                  <a:gd name="T37" fmla="*/ 931 h 1531"/>
                  <a:gd name="T38" fmla="*/ 1454 w 1711"/>
                  <a:gd name="T39" fmla="*/ 954 h 1531"/>
                  <a:gd name="T40" fmla="*/ 1460 w 1711"/>
                  <a:gd name="T41" fmla="*/ 728 h 1531"/>
                  <a:gd name="T42" fmla="*/ 1415 w 1711"/>
                  <a:gd name="T43" fmla="*/ 530 h 1531"/>
                  <a:gd name="T44" fmla="*/ 1076 w 1711"/>
                  <a:gd name="T45" fmla="*/ 645 h 1531"/>
                  <a:gd name="T46" fmla="*/ 1264 w 1711"/>
                  <a:gd name="T47" fmla="*/ 786 h 1531"/>
                  <a:gd name="T48" fmla="*/ 934 w 1711"/>
                  <a:gd name="T49" fmla="*/ 733 h 1531"/>
                  <a:gd name="T50" fmla="*/ 762 w 1711"/>
                  <a:gd name="T51" fmla="*/ 698 h 1531"/>
                  <a:gd name="T52" fmla="*/ 649 w 1711"/>
                  <a:gd name="T53" fmla="*/ 832 h 1531"/>
                  <a:gd name="T54" fmla="*/ 467 w 1711"/>
                  <a:gd name="T55" fmla="*/ 1053 h 1531"/>
                  <a:gd name="T56" fmla="*/ 817 w 1711"/>
                  <a:gd name="T57" fmla="*/ 1279 h 1531"/>
                  <a:gd name="T58" fmla="*/ 1161 w 1711"/>
                  <a:gd name="T59" fmla="*/ 1149 h 1531"/>
                  <a:gd name="T60" fmla="*/ 1107 w 1711"/>
                  <a:gd name="T61" fmla="*/ 1080 h 1531"/>
                  <a:gd name="T62" fmla="*/ 1206 w 1711"/>
                  <a:gd name="T63" fmla="*/ 1133 h 1531"/>
                  <a:gd name="T64" fmla="*/ 1176 w 1711"/>
                  <a:gd name="T65" fmla="*/ 1278 h 1531"/>
                  <a:gd name="T66" fmla="*/ 837 w 1711"/>
                  <a:gd name="T67" fmla="*/ 1336 h 1531"/>
                  <a:gd name="T68" fmla="*/ 1340 w 1711"/>
                  <a:gd name="T69" fmla="*/ 1413 h 1531"/>
                  <a:gd name="T70" fmla="*/ 1704 w 1711"/>
                  <a:gd name="T71" fmla="*/ 807 h 1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11" h="1531">
                    <a:moveTo>
                      <a:pt x="1704" y="807"/>
                    </a:moveTo>
                    <a:cubicBezTo>
                      <a:pt x="1698" y="609"/>
                      <a:pt x="1586" y="534"/>
                      <a:pt x="1586" y="534"/>
                    </a:cubicBezTo>
                    <a:cubicBezTo>
                      <a:pt x="1586" y="534"/>
                      <a:pt x="1573" y="438"/>
                      <a:pt x="1486" y="337"/>
                    </a:cubicBezTo>
                    <a:cubicBezTo>
                      <a:pt x="1352" y="189"/>
                      <a:pt x="1180" y="215"/>
                      <a:pt x="1180" y="215"/>
                    </a:cubicBezTo>
                    <a:cubicBezTo>
                      <a:pt x="959" y="0"/>
                      <a:pt x="732" y="166"/>
                      <a:pt x="732" y="166"/>
                    </a:cubicBezTo>
                    <a:cubicBezTo>
                      <a:pt x="417" y="63"/>
                      <a:pt x="327" y="310"/>
                      <a:pt x="327" y="310"/>
                    </a:cubicBezTo>
                    <a:cubicBezTo>
                      <a:pt x="147" y="329"/>
                      <a:pt x="0" y="541"/>
                      <a:pt x="132" y="767"/>
                    </a:cubicBezTo>
                    <a:cubicBezTo>
                      <a:pt x="233" y="941"/>
                      <a:pt x="382" y="943"/>
                      <a:pt x="446" y="934"/>
                    </a:cubicBezTo>
                    <a:cubicBezTo>
                      <a:pt x="466" y="880"/>
                      <a:pt x="511" y="819"/>
                      <a:pt x="608" y="792"/>
                    </a:cubicBezTo>
                    <a:cubicBezTo>
                      <a:pt x="609" y="782"/>
                      <a:pt x="621" y="597"/>
                      <a:pt x="498" y="508"/>
                    </a:cubicBezTo>
                    <a:cubicBezTo>
                      <a:pt x="424" y="455"/>
                      <a:pt x="342" y="468"/>
                      <a:pt x="297" y="503"/>
                    </a:cubicBezTo>
                    <a:cubicBezTo>
                      <a:pt x="254" y="536"/>
                      <a:pt x="242" y="587"/>
                      <a:pt x="264" y="643"/>
                    </a:cubicBezTo>
                    <a:cubicBezTo>
                      <a:pt x="275" y="672"/>
                      <a:pt x="292" y="691"/>
                      <a:pt x="316" y="700"/>
                    </a:cubicBezTo>
                    <a:cubicBezTo>
                      <a:pt x="361" y="719"/>
                      <a:pt x="415" y="697"/>
                      <a:pt x="415" y="697"/>
                    </a:cubicBezTo>
                    <a:cubicBezTo>
                      <a:pt x="427" y="692"/>
                      <a:pt x="441" y="698"/>
                      <a:pt x="447" y="710"/>
                    </a:cubicBezTo>
                    <a:cubicBezTo>
                      <a:pt x="452" y="722"/>
                      <a:pt x="446" y="736"/>
                      <a:pt x="434" y="742"/>
                    </a:cubicBezTo>
                    <a:cubicBezTo>
                      <a:pt x="431" y="743"/>
                      <a:pt x="361" y="772"/>
                      <a:pt x="297" y="745"/>
                    </a:cubicBezTo>
                    <a:cubicBezTo>
                      <a:pt x="262" y="730"/>
                      <a:pt x="235" y="702"/>
                      <a:pt x="219" y="661"/>
                    </a:cubicBezTo>
                    <a:cubicBezTo>
                      <a:pt x="189" y="585"/>
                      <a:pt x="208" y="511"/>
                      <a:pt x="268" y="465"/>
                    </a:cubicBezTo>
                    <a:cubicBezTo>
                      <a:pt x="323" y="423"/>
                      <a:pt x="398" y="414"/>
                      <a:pt x="466" y="438"/>
                    </a:cubicBezTo>
                    <a:cubicBezTo>
                      <a:pt x="478" y="388"/>
                      <a:pt x="518" y="319"/>
                      <a:pt x="614" y="297"/>
                    </a:cubicBezTo>
                    <a:cubicBezTo>
                      <a:pt x="707" y="275"/>
                      <a:pt x="762" y="295"/>
                      <a:pt x="790" y="314"/>
                    </a:cubicBezTo>
                    <a:cubicBezTo>
                      <a:pt x="824" y="270"/>
                      <a:pt x="893" y="217"/>
                      <a:pt x="992" y="234"/>
                    </a:cubicBezTo>
                    <a:cubicBezTo>
                      <a:pt x="1074" y="247"/>
                      <a:pt x="1121" y="290"/>
                      <a:pt x="1145" y="324"/>
                    </a:cubicBezTo>
                    <a:cubicBezTo>
                      <a:pt x="1168" y="355"/>
                      <a:pt x="1182" y="392"/>
                      <a:pt x="1185" y="427"/>
                    </a:cubicBezTo>
                    <a:cubicBezTo>
                      <a:pt x="1278" y="403"/>
                      <a:pt x="1386" y="432"/>
                      <a:pt x="1449" y="497"/>
                    </a:cubicBezTo>
                    <a:cubicBezTo>
                      <a:pt x="1501" y="550"/>
                      <a:pt x="1519" y="621"/>
                      <a:pt x="1500" y="700"/>
                    </a:cubicBezTo>
                    <a:cubicBezTo>
                      <a:pt x="1524" y="723"/>
                      <a:pt x="1570" y="783"/>
                      <a:pt x="1556" y="883"/>
                    </a:cubicBezTo>
                    <a:cubicBezTo>
                      <a:pt x="1549" y="936"/>
                      <a:pt x="1520" y="976"/>
                      <a:pt x="1474" y="997"/>
                    </a:cubicBezTo>
                    <a:cubicBezTo>
                      <a:pt x="1416" y="1025"/>
                      <a:pt x="1336" y="1016"/>
                      <a:pt x="1272" y="975"/>
                    </a:cubicBezTo>
                    <a:cubicBezTo>
                      <a:pt x="1180" y="917"/>
                      <a:pt x="1038" y="914"/>
                      <a:pt x="972" y="968"/>
                    </a:cubicBezTo>
                    <a:cubicBezTo>
                      <a:pt x="922" y="1011"/>
                      <a:pt x="863" y="1052"/>
                      <a:pt x="807" y="1048"/>
                    </a:cubicBezTo>
                    <a:cubicBezTo>
                      <a:pt x="803" y="1047"/>
                      <a:pt x="799" y="1047"/>
                      <a:pt x="794" y="1046"/>
                    </a:cubicBezTo>
                    <a:cubicBezTo>
                      <a:pt x="762" y="1039"/>
                      <a:pt x="735" y="1015"/>
                      <a:pt x="717" y="975"/>
                    </a:cubicBezTo>
                    <a:cubicBezTo>
                      <a:pt x="711" y="963"/>
                      <a:pt x="716" y="949"/>
                      <a:pt x="728" y="943"/>
                    </a:cubicBezTo>
                    <a:cubicBezTo>
                      <a:pt x="740" y="937"/>
                      <a:pt x="754" y="942"/>
                      <a:pt x="760" y="954"/>
                    </a:cubicBezTo>
                    <a:cubicBezTo>
                      <a:pt x="772" y="980"/>
                      <a:pt x="787" y="995"/>
                      <a:pt x="805" y="999"/>
                    </a:cubicBezTo>
                    <a:cubicBezTo>
                      <a:pt x="844" y="1008"/>
                      <a:pt x="902" y="965"/>
                      <a:pt x="942" y="931"/>
                    </a:cubicBezTo>
                    <a:cubicBezTo>
                      <a:pt x="1024" y="863"/>
                      <a:pt x="1187" y="864"/>
                      <a:pt x="1297" y="934"/>
                    </a:cubicBezTo>
                    <a:cubicBezTo>
                      <a:pt x="1348" y="967"/>
                      <a:pt x="1410" y="974"/>
                      <a:pt x="1454" y="954"/>
                    </a:cubicBezTo>
                    <a:cubicBezTo>
                      <a:pt x="1485" y="940"/>
                      <a:pt x="1504" y="913"/>
                      <a:pt x="1509" y="876"/>
                    </a:cubicBezTo>
                    <a:cubicBezTo>
                      <a:pt x="1523" y="775"/>
                      <a:pt x="1460" y="728"/>
                      <a:pt x="1460" y="728"/>
                    </a:cubicBezTo>
                    <a:cubicBezTo>
                      <a:pt x="1451" y="722"/>
                      <a:pt x="1448" y="711"/>
                      <a:pt x="1450" y="702"/>
                    </a:cubicBezTo>
                    <a:cubicBezTo>
                      <a:pt x="1470" y="633"/>
                      <a:pt x="1458" y="574"/>
                      <a:pt x="1415" y="530"/>
                    </a:cubicBezTo>
                    <a:cubicBezTo>
                      <a:pt x="1363" y="477"/>
                      <a:pt x="1272" y="454"/>
                      <a:pt x="1195" y="474"/>
                    </a:cubicBezTo>
                    <a:cubicBezTo>
                      <a:pt x="1093" y="500"/>
                      <a:pt x="1078" y="609"/>
                      <a:pt x="1076" y="645"/>
                    </a:cubicBezTo>
                    <a:cubicBezTo>
                      <a:pt x="1136" y="648"/>
                      <a:pt x="1204" y="674"/>
                      <a:pt x="1267" y="752"/>
                    </a:cubicBezTo>
                    <a:cubicBezTo>
                      <a:pt x="1275" y="762"/>
                      <a:pt x="1274" y="777"/>
                      <a:pt x="1264" y="786"/>
                    </a:cubicBezTo>
                    <a:cubicBezTo>
                      <a:pt x="1253" y="794"/>
                      <a:pt x="1238" y="793"/>
                      <a:pt x="1230" y="782"/>
                    </a:cubicBezTo>
                    <a:cubicBezTo>
                      <a:pt x="1095" y="617"/>
                      <a:pt x="941" y="729"/>
                      <a:pt x="934" y="733"/>
                    </a:cubicBezTo>
                    <a:cubicBezTo>
                      <a:pt x="925" y="740"/>
                      <a:pt x="912" y="740"/>
                      <a:pt x="904" y="732"/>
                    </a:cubicBezTo>
                    <a:cubicBezTo>
                      <a:pt x="902" y="730"/>
                      <a:pt x="845" y="682"/>
                      <a:pt x="762" y="698"/>
                    </a:cubicBezTo>
                    <a:cubicBezTo>
                      <a:pt x="683" y="714"/>
                      <a:pt x="669" y="810"/>
                      <a:pt x="669" y="811"/>
                    </a:cubicBezTo>
                    <a:cubicBezTo>
                      <a:pt x="667" y="822"/>
                      <a:pt x="659" y="830"/>
                      <a:pt x="649" y="832"/>
                    </a:cubicBezTo>
                    <a:cubicBezTo>
                      <a:pt x="466" y="865"/>
                      <a:pt x="476" y="1026"/>
                      <a:pt x="476" y="1033"/>
                    </a:cubicBezTo>
                    <a:cubicBezTo>
                      <a:pt x="477" y="1041"/>
                      <a:pt x="473" y="1048"/>
                      <a:pt x="467" y="1053"/>
                    </a:cubicBezTo>
                    <a:cubicBezTo>
                      <a:pt x="495" y="1292"/>
                      <a:pt x="815" y="1271"/>
                      <a:pt x="815" y="1271"/>
                    </a:cubicBezTo>
                    <a:cubicBezTo>
                      <a:pt x="816" y="1274"/>
                      <a:pt x="816" y="1276"/>
                      <a:pt x="817" y="1279"/>
                    </a:cubicBezTo>
                    <a:cubicBezTo>
                      <a:pt x="826" y="1282"/>
                      <a:pt x="1041" y="1364"/>
                      <a:pt x="1138" y="1248"/>
                    </a:cubicBezTo>
                    <a:cubicBezTo>
                      <a:pt x="1162" y="1208"/>
                      <a:pt x="1170" y="1174"/>
                      <a:pt x="1161" y="1149"/>
                    </a:cubicBezTo>
                    <a:cubicBezTo>
                      <a:pt x="1151" y="1121"/>
                      <a:pt x="1122" y="1111"/>
                      <a:pt x="1122" y="1111"/>
                    </a:cubicBezTo>
                    <a:cubicBezTo>
                      <a:pt x="1109" y="1106"/>
                      <a:pt x="1103" y="1093"/>
                      <a:pt x="1107" y="1080"/>
                    </a:cubicBezTo>
                    <a:cubicBezTo>
                      <a:pt x="1111" y="1067"/>
                      <a:pt x="1125" y="1061"/>
                      <a:pt x="1138" y="1065"/>
                    </a:cubicBezTo>
                    <a:cubicBezTo>
                      <a:pt x="1140" y="1066"/>
                      <a:pt x="1188" y="1083"/>
                      <a:pt x="1206" y="1133"/>
                    </a:cubicBezTo>
                    <a:cubicBezTo>
                      <a:pt x="1221" y="1173"/>
                      <a:pt x="1211" y="1221"/>
                      <a:pt x="1178" y="1275"/>
                    </a:cubicBezTo>
                    <a:cubicBezTo>
                      <a:pt x="1177" y="1276"/>
                      <a:pt x="1177" y="1277"/>
                      <a:pt x="1176" y="1278"/>
                    </a:cubicBezTo>
                    <a:cubicBezTo>
                      <a:pt x="1116" y="1351"/>
                      <a:pt x="1024" y="1363"/>
                      <a:pt x="946" y="1357"/>
                    </a:cubicBezTo>
                    <a:cubicBezTo>
                      <a:pt x="903" y="1353"/>
                      <a:pt x="864" y="1344"/>
                      <a:pt x="837" y="1336"/>
                    </a:cubicBezTo>
                    <a:cubicBezTo>
                      <a:pt x="893" y="1460"/>
                      <a:pt x="1019" y="1517"/>
                      <a:pt x="1153" y="1524"/>
                    </a:cubicBezTo>
                    <a:cubicBezTo>
                      <a:pt x="1310" y="1531"/>
                      <a:pt x="1340" y="1413"/>
                      <a:pt x="1340" y="1413"/>
                    </a:cubicBezTo>
                    <a:cubicBezTo>
                      <a:pt x="1551" y="1330"/>
                      <a:pt x="1506" y="1117"/>
                      <a:pt x="1506" y="1117"/>
                    </a:cubicBezTo>
                    <a:cubicBezTo>
                      <a:pt x="1594" y="1104"/>
                      <a:pt x="1711" y="1005"/>
                      <a:pt x="1704" y="8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1287633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507" y="313216"/>
            <a:ext cx="10515600" cy="1325563"/>
          </a:xfrm>
        </p:spPr>
        <p:txBody>
          <a:bodyPr/>
          <a:lstStyle/>
          <a:p>
            <a:r>
              <a:rPr lang="en-US" dirty="0"/>
              <a:t>Jenga!</a:t>
            </a:r>
          </a:p>
        </p:txBody>
      </p:sp>
      <p:sp>
        <p:nvSpPr>
          <p:cNvPr id="7" name="Slide Number Placeholder 6"/>
          <p:cNvSpPr>
            <a:spLocks noGrp="1"/>
          </p:cNvSpPr>
          <p:nvPr>
            <p:ph type="sldNum" sz="quarter" idx="12"/>
          </p:nvPr>
        </p:nvSpPr>
        <p:spPr/>
        <p:txBody>
          <a:bodyPr/>
          <a:lstStyle/>
          <a:p>
            <a:fld id="{3D7FBCD5-A183-468F-86D5-E20CBF398243}" type="slidenum">
              <a:rPr lang="en-US" smtClean="0"/>
              <a:t>20</a:t>
            </a:fld>
            <a:endParaRPr lang="en-US"/>
          </a:p>
        </p:txBody>
      </p:sp>
      <p:sp>
        <p:nvSpPr>
          <p:cNvPr id="5" name="Content Placeholder 4">
            <a:extLst>
              <a:ext uri="{FF2B5EF4-FFF2-40B4-BE49-F238E27FC236}">
                <a16:creationId xmlns:a16="http://schemas.microsoft.com/office/drawing/2014/main" id="{A676FB52-2825-4DA0-8C93-3658442C9C2B}"/>
              </a:ext>
            </a:extLst>
          </p:cNvPr>
          <p:cNvSpPr>
            <a:spLocks noGrp="1"/>
          </p:cNvSpPr>
          <p:nvPr>
            <p:ph sz="half" idx="1"/>
          </p:nvPr>
        </p:nvSpPr>
        <p:spPr>
          <a:xfrm>
            <a:off x="742507" y="1638778"/>
            <a:ext cx="6478100" cy="4906005"/>
          </a:xfrm>
        </p:spPr>
        <p:txBody>
          <a:bodyPr>
            <a:normAutofit fontScale="92500" lnSpcReduction="10000"/>
          </a:bodyPr>
          <a:lstStyle/>
          <a:p>
            <a:r>
              <a:rPr lang="en-US" sz="3000" b="1" dirty="0">
                <a:solidFill>
                  <a:schemeClr val="accent2"/>
                </a:solidFill>
              </a:rPr>
              <a:t>Self-Monitoring/Flexible Thinking/Impulse Control</a:t>
            </a:r>
          </a:p>
          <a:p>
            <a:pPr lvl="1">
              <a:lnSpc>
                <a:spcPct val="124000"/>
              </a:lnSpc>
            </a:pPr>
            <a:r>
              <a:rPr lang="en-US" sz="2600" dirty="0"/>
              <a:t>Requires players to ask challenging questions: “What will happen if I remove this block from this tower? Will this whole structure wobble if I take away this one? How will pulling it out quickly affect the stack?” </a:t>
            </a:r>
          </a:p>
          <a:p>
            <a:pPr lvl="1">
              <a:lnSpc>
                <a:spcPct val="124000"/>
              </a:lnSpc>
            </a:pPr>
            <a:r>
              <a:rPr lang="en-US" sz="2600" dirty="0"/>
              <a:t>Jenga requires players to be aware and in control of their actions, and those are great skills for kids to hone. </a:t>
            </a:r>
          </a:p>
          <a:p>
            <a:pPr marL="457200" lvl="1" indent="0" algn="ctr">
              <a:buNone/>
            </a:pPr>
            <a:r>
              <a:rPr lang="en-US" i="1" dirty="0"/>
              <a:t>www.understood.org</a:t>
            </a:r>
          </a:p>
          <a:p>
            <a:endParaRPr lang="en-US" dirty="0"/>
          </a:p>
        </p:txBody>
      </p:sp>
      <p:pic>
        <p:nvPicPr>
          <p:cNvPr id="8" name="Picture 7">
            <a:extLst>
              <a:ext uri="{FF2B5EF4-FFF2-40B4-BE49-F238E27FC236}">
                <a16:creationId xmlns:a16="http://schemas.microsoft.com/office/drawing/2014/main" id="{787F550D-681D-4CE2-A189-5BAFDFB52D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8669" y="2306877"/>
            <a:ext cx="3381375" cy="3381375"/>
          </a:xfrm>
          <a:prstGeom prst="rect">
            <a:avLst/>
          </a:prstGeom>
        </p:spPr>
      </p:pic>
    </p:spTree>
    <p:extLst>
      <p:ext uri="{BB962C8B-B14F-4D97-AF65-F5344CB8AC3E}">
        <p14:creationId xmlns:p14="http://schemas.microsoft.com/office/powerpoint/2010/main" val="1137122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507" y="313216"/>
            <a:ext cx="10515600" cy="1325563"/>
          </a:xfrm>
        </p:spPr>
        <p:txBody>
          <a:bodyPr/>
          <a:lstStyle/>
          <a:p>
            <a:r>
              <a:rPr lang="en-US" dirty="0"/>
              <a:t>No Stress Chess</a:t>
            </a:r>
          </a:p>
        </p:txBody>
      </p:sp>
      <p:sp>
        <p:nvSpPr>
          <p:cNvPr id="7" name="Slide Number Placeholder 6"/>
          <p:cNvSpPr>
            <a:spLocks noGrp="1"/>
          </p:cNvSpPr>
          <p:nvPr>
            <p:ph type="sldNum" sz="quarter" idx="12"/>
          </p:nvPr>
        </p:nvSpPr>
        <p:spPr/>
        <p:txBody>
          <a:bodyPr/>
          <a:lstStyle/>
          <a:p>
            <a:fld id="{3D7FBCD5-A183-468F-86D5-E20CBF398243}" type="slidenum">
              <a:rPr lang="en-US" smtClean="0"/>
              <a:t>21</a:t>
            </a:fld>
            <a:endParaRPr lang="en-US" dirty="0"/>
          </a:p>
        </p:txBody>
      </p:sp>
      <p:sp>
        <p:nvSpPr>
          <p:cNvPr id="5" name="Content Placeholder 4">
            <a:extLst>
              <a:ext uri="{FF2B5EF4-FFF2-40B4-BE49-F238E27FC236}">
                <a16:creationId xmlns:a16="http://schemas.microsoft.com/office/drawing/2014/main" id="{A676FB52-2825-4DA0-8C93-3658442C9C2B}"/>
              </a:ext>
            </a:extLst>
          </p:cNvPr>
          <p:cNvSpPr>
            <a:spLocks noGrp="1"/>
          </p:cNvSpPr>
          <p:nvPr>
            <p:ph sz="half" idx="1"/>
          </p:nvPr>
        </p:nvSpPr>
        <p:spPr>
          <a:xfrm>
            <a:off x="742507" y="1638778"/>
            <a:ext cx="6972086" cy="4906005"/>
          </a:xfrm>
        </p:spPr>
        <p:txBody>
          <a:bodyPr>
            <a:normAutofit fontScale="92500" lnSpcReduction="10000"/>
          </a:bodyPr>
          <a:lstStyle/>
          <a:p>
            <a:r>
              <a:rPr lang="en-US" sz="3000" b="1" dirty="0">
                <a:solidFill>
                  <a:schemeClr val="accent2"/>
                </a:solidFill>
              </a:rPr>
              <a:t>Planning Prioritizing/Organization/Task Initiation/Impulse Control/Flexible Thinking</a:t>
            </a:r>
          </a:p>
          <a:p>
            <a:pPr lvl="1">
              <a:lnSpc>
                <a:spcPct val="124000"/>
              </a:lnSpc>
            </a:pPr>
            <a:r>
              <a:rPr lang="en-US" sz="2600" dirty="0"/>
              <a:t>Classic chess may be the best-known strategy game. No Stress Chess teaches users to play it. </a:t>
            </a:r>
          </a:p>
          <a:p>
            <a:pPr lvl="2">
              <a:lnSpc>
                <a:spcPct val="124000"/>
              </a:lnSpc>
            </a:pPr>
            <a:r>
              <a:rPr lang="en-US" sz="2200" dirty="0"/>
              <a:t>A player draws a card that tells which piece to move. Then it’s up to the player to choose where the piece should go. </a:t>
            </a:r>
          </a:p>
          <a:p>
            <a:pPr lvl="2">
              <a:lnSpc>
                <a:spcPct val="124000"/>
              </a:lnSpc>
            </a:pPr>
            <a:r>
              <a:rPr lang="en-US" sz="2200" dirty="0"/>
              <a:t>Over time, the players develop the logic skills and confidence to execute moves without the cards. Instructions are included for three levels of beginner’s play. </a:t>
            </a:r>
          </a:p>
          <a:p>
            <a:pPr marL="914400" lvl="2" indent="0" algn="ctr">
              <a:lnSpc>
                <a:spcPct val="124000"/>
              </a:lnSpc>
              <a:buNone/>
            </a:pPr>
            <a:r>
              <a:rPr lang="en-US" i="1" dirty="0"/>
              <a:t>www.understood.org</a:t>
            </a:r>
          </a:p>
          <a:p>
            <a:endParaRPr lang="en-US" dirty="0"/>
          </a:p>
        </p:txBody>
      </p:sp>
      <p:pic>
        <p:nvPicPr>
          <p:cNvPr id="4" name="Picture 3" descr="Arrow&#10;&#10;Description automatically generated with medium confidence">
            <a:extLst>
              <a:ext uri="{FF2B5EF4-FFF2-40B4-BE49-F238E27FC236}">
                <a16:creationId xmlns:a16="http://schemas.microsoft.com/office/drawing/2014/main" id="{D4D7147B-D3B1-422D-A37F-99EAD324BE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2557" y="1713251"/>
            <a:ext cx="4059286" cy="4067503"/>
          </a:xfrm>
          <a:prstGeom prst="rect">
            <a:avLst/>
          </a:prstGeom>
        </p:spPr>
      </p:pic>
    </p:spTree>
    <p:extLst>
      <p:ext uri="{BB962C8B-B14F-4D97-AF65-F5344CB8AC3E}">
        <p14:creationId xmlns:p14="http://schemas.microsoft.com/office/powerpoint/2010/main" val="3118042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D7FBCD5-A183-468F-86D5-E20CBF398243}" type="slidenum">
              <a:rPr lang="en-US" smtClean="0"/>
              <a:pPr/>
              <a:t>22</a:t>
            </a:fld>
            <a:endParaRPr lang="en-US" dirty="0"/>
          </a:p>
        </p:txBody>
      </p:sp>
      <p:grpSp>
        <p:nvGrpSpPr>
          <p:cNvPr id="7" name="Group 373"/>
          <p:cNvGrpSpPr>
            <a:grpSpLocks/>
          </p:cNvGrpSpPr>
          <p:nvPr/>
        </p:nvGrpSpPr>
        <p:grpSpPr bwMode="auto">
          <a:xfrm>
            <a:off x="1520848" y="1713831"/>
            <a:ext cx="8967209" cy="5017918"/>
            <a:chOff x="2795778" y="1959429"/>
            <a:chExt cx="4166782" cy="3928261"/>
          </a:xfrm>
          <a:solidFill>
            <a:srgbClr val="6D3A82"/>
          </a:solidFill>
        </p:grpSpPr>
        <p:sp>
          <p:nvSpPr>
            <p:cNvPr id="8" name="Rectangle 6"/>
            <p:cNvSpPr>
              <a:spLocks noChangeArrowheads="1"/>
            </p:cNvSpPr>
            <p:nvPr/>
          </p:nvSpPr>
          <p:spPr bwMode="auto">
            <a:xfrm>
              <a:off x="2879897" y="1995681"/>
              <a:ext cx="3985491" cy="2510084"/>
            </a:xfrm>
            <a:prstGeom prst="rect">
              <a:avLst/>
            </a:prstGeom>
            <a:grpFill/>
            <a:ln>
              <a:solidFill>
                <a:schemeClr val="bg1"/>
              </a:solid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9" name="Freeform 8"/>
            <p:cNvSpPr>
              <a:spLocks/>
            </p:cNvSpPr>
            <p:nvPr/>
          </p:nvSpPr>
          <p:spPr bwMode="auto">
            <a:xfrm>
              <a:off x="2795778" y="4485464"/>
              <a:ext cx="4160981" cy="94256"/>
            </a:xfrm>
            <a:custGeom>
              <a:avLst/>
              <a:gdLst>
                <a:gd name="T0" fmla="*/ 15713 w 15879"/>
                <a:gd name="T1" fmla="*/ 0 h 357"/>
                <a:gd name="T2" fmla="*/ 15746 w 15879"/>
                <a:gd name="T3" fmla="*/ 4 h 357"/>
                <a:gd name="T4" fmla="*/ 15777 w 15879"/>
                <a:gd name="T5" fmla="*/ 13 h 357"/>
                <a:gd name="T6" fmla="*/ 15805 w 15879"/>
                <a:gd name="T7" fmla="*/ 28 h 357"/>
                <a:gd name="T8" fmla="*/ 15830 w 15879"/>
                <a:gd name="T9" fmla="*/ 49 h 357"/>
                <a:gd name="T10" fmla="*/ 15850 w 15879"/>
                <a:gd name="T11" fmla="*/ 73 h 357"/>
                <a:gd name="T12" fmla="*/ 15866 w 15879"/>
                <a:gd name="T13" fmla="*/ 102 h 357"/>
                <a:gd name="T14" fmla="*/ 15875 w 15879"/>
                <a:gd name="T15" fmla="*/ 132 h 357"/>
                <a:gd name="T16" fmla="*/ 15879 w 15879"/>
                <a:gd name="T17" fmla="*/ 165 h 357"/>
                <a:gd name="T18" fmla="*/ 15877 w 15879"/>
                <a:gd name="T19" fmla="*/ 209 h 357"/>
                <a:gd name="T20" fmla="*/ 15871 w 15879"/>
                <a:gd name="T21" fmla="*/ 241 h 357"/>
                <a:gd name="T22" fmla="*/ 15858 w 15879"/>
                <a:gd name="T23" fmla="*/ 270 h 357"/>
                <a:gd name="T24" fmla="*/ 15841 w 15879"/>
                <a:gd name="T25" fmla="*/ 296 h 357"/>
                <a:gd name="T26" fmla="*/ 15819 w 15879"/>
                <a:gd name="T27" fmla="*/ 319 h 357"/>
                <a:gd name="T28" fmla="*/ 15792 w 15879"/>
                <a:gd name="T29" fmla="*/ 337 h 357"/>
                <a:gd name="T30" fmla="*/ 15762 w 15879"/>
                <a:gd name="T31" fmla="*/ 349 h 357"/>
                <a:gd name="T32" fmla="*/ 15730 w 15879"/>
                <a:gd name="T33" fmla="*/ 356 h 357"/>
                <a:gd name="T34" fmla="*/ 165 w 15879"/>
                <a:gd name="T35" fmla="*/ 357 h 357"/>
                <a:gd name="T36" fmla="*/ 133 w 15879"/>
                <a:gd name="T37" fmla="*/ 354 h 357"/>
                <a:gd name="T38" fmla="*/ 101 w 15879"/>
                <a:gd name="T39" fmla="*/ 344 h 357"/>
                <a:gd name="T40" fmla="*/ 73 w 15879"/>
                <a:gd name="T41" fmla="*/ 329 h 357"/>
                <a:gd name="T42" fmla="*/ 48 w 15879"/>
                <a:gd name="T43" fmla="*/ 308 h 357"/>
                <a:gd name="T44" fmla="*/ 29 w 15879"/>
                <a:gd name="T45" fmla="*/ 284 h 357"/>
                <a:gd name="T46" fmla="*/ 13 w 15879"/>
                <a:gd name="T47" fmla="*/ 256 h 357"/>
                <a:gd name="T48" fmla="*/ 3 w 15879"/>
                <a:gd name="T49" fmla="*/ 225 h 357"/>
                <a:gd name="T50" fmla="*/ 0 w 15879"/>
                <a:gd name="T51" fmla="*/ 192 h 357"/>
                <a:gd name="T52" fmla="*/ 1 w 15879"/>
                <a:gd name="T53" fmla="*/ 149 h 357"/>
                <a:gd name="T54" fmla="*/ 7 w 15879"/>
                <a:gd name="T55" fmla="*/ 117 h 357"/>
                <a:gd name="T56" fmla="*/ 20 w 15879"/>
                <a:gd name="T57" fmla="*/ 87 h 357"/>
                <a:gd name="T58" fmla="*/ 38 w 15879"/>
                <a:gd name="T59" fmla="*/ 60 h 357"/>
                <a:gd name="T60" fmla="*/ 60 w 15879"/>
                <a:gd name="T61" fmla="*/ 38 h 357"/>
                <a:gd name="T62" fmla="*/ 86 w 15879"/>
                <a:gd name="T63" fmla="*/ 20 h 357"/>
                <a:gd name="T64" fmla="*/ 116 w 15879"/>
                <a:gd name="T65" fmla="*/ 7 h 357"/>
                <a:gd name="T66" fmla="*/ 149 w 15879"/>
                <a:gd name="T67" fmla="*/ 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879" h="357">
                  <a:moveTo>
                    <a:pt x="165" y="0"/>
                  </a:moveTo>
                  <a:lnTo>
                    <a:pt x="15713" y="0"/>
                  </a:lnTo>
                  <a:lnTo>
                    <a:pt x="15730" y="1"/>
                  </a:lnTo>
                  <a:lnTo>
                    <a:pt x="15746" y="4"/>
                  </a:lnTo>
                  <a:lnTo>
                    <a:pt x="15762" y="7"/>
                  </a:lnTo>
                  <a:lnTo>
                    <a:pt x="15777" y="13"/>
                  </a:lnTo>
                  <a:lnTo>
                    <a:pt x="15792" y="20"/>
                  </a:lnTo>
                  <a:lnTo>
                    <a:pt x="15805" y="28"/>
                  </a:lnTo>
                  <a:lnTo>
                    <a:pt x="15819" y="38"/>
                  </a:lnTo>
                  <a:lnTo>
                    <a:pt x="15830" y="49"/>
                  </a:lnTo>
                  <a:lnTo>
                    <a:pt x="15841" y="60"/>
                  </a:lnTo>
                  <a:lnTo>
                    <a:pt x="15850" y="73"/>
                  </a:lnTo>
                  <a:lnTo>
                    <a:pt x="15858" y="87"/>
                  </a:lnTo>
                  <a:lnTo>
                    <a:pt x="15866" y="102"/>
                  </a:lnTo>
                  <a:lnTo>
                    <a:pt x="15871" y="117"/>
                  </a:lnTo>
                  <a:lnTo>
                    <a:pt x="15875" y="132"/>
                  </a:lnTo>
                  <a:lnTo>
                    <a:pt x="15877" y="149"/>
                  </a:lnTo>
                  <a:lnTo>
                    <a:pt x="15879" y="165"/>
                  </a:lnTo>
                  <a:lnTo>
                    <a:pt x="15879" y="192"/>
                  </a:lnTo>
                  <a:lnTo>
                    <a:pt x="15877" y="209"/>
                  </a:lnTo>
                  <a:lnTo>
                    <a:pt x="15875" y="225"/>
                  </a:lnTo>
                  <a:lnTo>
                    <a:pt x="15871" y="241"/>
                  </a:lnTo>
                  <a:lnTo>
                    <a:pt x="15866" y="256"/>
                  </a:lnTo>
                  <a:lnTo>
                    <a:pt x="15858" y="270"/>
                  </a:lnTo>
                  <a:lnTo>
                    <a:pt x="15850" y="284"/>
                  </a:lnTo>
                  <a:lnTo>
                    <a:pt x="15841" y="296"/>
                  </a:lnTo>
                  <a:lnTo>
                    <a:pt x="15830" y="308"/>
                  </a:lnTo>
                  <a:lnTo>
                    <a:pt x="15819" y="319"/>
                  </a:lnTo>
                  <a:lnTo>
                    <a:pt x="15805" y="329"/>
                  </a:lnTo>
                  <a:lnTo>
                    <a:pt x="15792" y="337"/>
                  </a:lnTo>
                  <a:lnTo>
                    <a:pt x="15777" y="344"/>
                  </a:lnTo>
                  <a:lnTo>
                    <a:pt x="15762" y="349"/>
                  </a:lnTo>
                  <a:lnTo>
                    <a:pt x="15746" y="354"/>
                  </a:lnTo>
                  <a:lnTo>
                    <a:pt x="15730" y="356"/>
                  </a:lnTo>
                  <a:lnTo>
                    <a:pt x="15713" y="357"/>
                  </a:lnTo>
                  <a:lnTo>
                    <a:pt x="165" y="357"/>
                  </a:lnTo>
                  <a:lnTo>
                    <a:pt x="149" y="356"/>
                  </a:lnTo>
                  <a:lnTo>
                    <a:pt x="133" y="354"/>
                  </a:lnTo>
                  <a:lnTo>
                    <a:pt x="116" y="349"/>
                  </a:lnTo>
                  <a:lnTo>
                    <a:pt x="101" y="344"/>
                  </a:lnTo>
                  <a:lnTo>
                    <a:pt x="86" y="337"/>
                  </a:lnTo>
                  <a:lnTo>
                    <a:pt x="73" y="329"/>
                  </a:lnTo>
                  <a:lnTo>
                    <a:pt x="60" y="319"/>
                  </a:lnTo>
                  <a:lnTo>
                    <a:pt x="48" y="308"/>
                  </a:lnTo>
                  <a:lnTo>
                    <a:pt x="38" y="296"/>
                  </a:lnTo>
                  <a:lnTo>
                    <a:pt x="29" y="284"/>
                  </a:lnTo>
                  <a:lnTo>
                    <a:pt x="20" y="270"/>
                  </a:lnTo>
                  <a:lnTo>
                    <a:pt x="13" y="256"/>
                  </a:lnTo>
                  <a:lnTo>
                    <a:pt x="7" y="241"/>
                  </a:lnTo>
                  <a:lnTo>
                    <a:pt x="3" y="225"/>
                  </a:lnTo>
                  <a:lnTo>
                    <a:pt x="1" y="209"/>
                  </a:lnTo>
                  <a:lnTo>
                    <a:pt x="0" y="192"/>
                  </a:lnTo>
                  <a:lnTo>
                    <a:pt x="0" y="165"/>
                  </a:lnTo>
                  <a:lnTo>
                    <a:pt x="1" y="149"/>
                  </a:lnTo>
                  <a:lnTo>
                    <a:pt x="3" y="132"/>
                  </a:lnTo>
                  <a:lnTo>
                    <a:pt x="7" y="117"/>
                  </a:lnTo>
                  <a:lnTo>
                    <a:pt x="13" y="102"/>
                  </a:lnTo>
                  <a:lnTo>
                    <a:pt x="20" y="87"/>
                  </a:lnTo>
                  <a:lnTo>
                    <a:pt x="29" y="73"/>
                  </a:lnTo>
                  <a:lnTo>
                    <a:pt x="38" y="60"/>
                  </a:lnTo>
                  <a:lnTo>
                    <a:pt x="48" y="49"/>
                  </a:lnTo>
                  <a:lnTo>
                    <a:pt x="60" y="38"/>
                  </a:lnTo>
                  <a:lnTo>
                    <a:pt x="73" y="28"/>
                  </a:lnTo>
                  <a:lnTo>
                    <a:pt x="86" y="20"/>
                  </a:lnTo>
                  <a:lnTo>
                    <a:pt x="101" y="13"/>
                  </a:lnTo>
                  <a:lnTo>
                    <a:pt x="116" y="7"/>
                  </a:lnTo>
                  <a:lnTo>
                    <a:pt x="133" y="4"/>
                  </a:lnTo>
                  <a:lnTo>
                    <a:pt x="149" y="1"/>
                  </a:lnTo>
                  <a:lnTo>
                    <a:pt x="165" y="0"/>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cs typeface="Calibri" pitchFamily="34" charset="0"/>
              </a:endParaRPr>
            </a:p>
          </p:txBody>
        </p:sp>
        <p:sp>
          <p:nvSpPr>
            <p:cNvPr id="10" name="Freeform 9"/>
            <p:cNvSpPr>
              <a:spLocks/>
            </p:cNvSpPr>
            <p:nvPr/>
          </p:nvSpPr>
          <p:spPr bwMode="auto">
            <a:xfrm>
              <a:off x="4826878" y="4986813"/>
              <a:ext cx="99078" cy="187147"/>
            </a:xfrm>
            <a:custGeom>
              <a:avLst/>
              <a:gdLst>
                <a:gd name="T0" fmla="*/ 75750 w 378"/>
                <a:gd name="T1" fmla="*/ 0 h 715"/>
                <a:gd name="T2" fmla="*/ 80468 w 378"/>
                <a:gd name="T3" fmla="*/ 785 h 715"/>
                <a:gd name="T4" fmla="*/ 84924 w 378"/>
                <a:gd name="T5" fmla="*/ 1832 h 715"/>
                <a:gd name="T6" fmla="*/ 88856 w 378"/>
                <a:gd name="T7" fmla="*/ 4450 h 715"/>
                <a:gd name="T8" fmla="*/ 92263 w 378"/>
                <a:gd name="T9" fmla="*/ 7067 h 715"/>
                <a:gd name="T10" fmla="*/ 95146 w 378"/>
                <a:gd name="T11" fmla="*/ 10732 h 715"/>
                <a:gd name="T12" fmla="*/ 97243 w 378"/>
                <a:gd name="T13" fmla="*/ 14658 h 715"/>
                <a:gd name="T14" fmla="*/ 98816 w 378"/>
                <a:gd name="T15" fmla="*/ 18846 h 715"/>
                <a:gd name="T16" fmla="*/ 99078 w 378"/>
                <a:gd name="T17" fmla="*/ 23557 h 715"/>
                <a:gd name="T18" fmla="*/ 99078 w 378"/>
                <a:gd name="T19" fmla="*/ 165946 h 715"/>
                <a:gd name="T20" fmla="*/ 98030 w 378"/>
                <a:gd name="T21" fmla="*/ 170657 h 715"/>
                <a:gd name="T22" fmla="*/ 96195 w 378"/>
                <a:gd name="T23" fmla="*/ 174583 h 715"/>
                <a:gd name="T24" fmla="*/ 93836 w 378"/>
                <a:gd name="T25" fmla="*/ 178509 h 715"/>
                <a:gd name="T26" fmla="*/ 90428 w 378"/>
                <a:gd name="T27" fmla="*/ 181650 h 715"/>
                <a:gd name="T28" fmla="*/ 87021 w 378"/>
                <a:gd name="T29" fmla="*/ 184268 h 715"/>
                <a:gd name="T30" fmla="*/ 82565 w 378"/>
                <a:gd name="T31" fmla="*/ 186100 h 715"/>
                <a:gd name="T32" fmla="*/ 78109 w 378"/>
                <a:gd name="T33" fmla="*/ 187147 h 715"/>
                <a:gd name="T34" fmla="*/ 23590 w 378"/>
                <a:gd name="T35" fmla="*/ 187147 h 715"/>
                <a:gd name="T36" fmla="*/ 18610 w 378"/>
                <a:gd name="T37" fmla="*/ 186362 h 715"/>
                <a:gd name="T38" fmla="*/ 14416 w 378"/>
                <a:gd name="T39" fmla="*/ 185315 h 715"/>
                <a:gd name="T40" fmla="*/ 10484 w 378"/>
                <a:gd name="T41" fmla="*/ 183221 h 715"/>
                <a:gd name="T42" fmla="*/ 6815 w 378"/>
                <a:gd name="T43" fmla="*/ 180080 h 715"/>
                <a:gd name="T44" fmla="*/ 4194 w 378"/>
                <a:gd name="T45" fmla="*/ 176939 h 715"/>
                <a:gd name="T46" fmla="*/ 2097 w 378"/>
                <a:gd name="T47" fmla="*/ 173013 h 715"/>
                <a:gd name="T48" fmla="*/ 524 w 378"/>
                <a:gd name="T49" fmla="*/ 168301 h 715"/>
                <a:gd name="T50" fmla="*/ 0 w 378"/>
                <a:gd name="T51" fmla="*/ 163852 h 715"/>
                <a:gd name="T52" fmla="*/ 262 w 378"/>
                <a:gd name="T53" fmla="*/ 21201 h 715"/>
                <a:gd name="T54" fmla="*/ 1048 w 378"/>
                <a:gd name="T55" fmla="*/ 16752 h 715"/>
                <a:gd name="T56" fmla="*/ 2883 w 378"/>
                <a:gd name="T57" fmla="*/ 12564 h 715"/>
                <a:gd name="T58" fmla="*/ 5242 w 378"/>
                <a:gd name="T59" fmla="*/ 8899 h 715"/>
                <a:gd name="T60" fmla="*/ 8650 w 378"/>
                <a:gd name="T61" fmla="*/ 5497 h 715"/>
                <a:gd name="T62" fmla="*/ 12319 w 378"/>
                <a:gd name="T63" fmla="*/ 3141 h 715"/>
                <a:gd name="T64" fmla="*/ 16513 w 378"/>
                <a:gd name="T65" fmla="*/ 1309 h 715"/>
                <a:gd name="T66" fmla="*/ 20969 w 378"/>
                <a:gd name="T67" fmla="*/ 523 h 7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78" h="715">
                  <a:moveTo>
                    <a:pt x="90" y="0"/>
                  </a:moveTo>
                  <a:lnTo>
                    <a:pt x="289" y="0"/>
                  </a:lnTo>
                  <a:lnTo>
                    <a:pt x="298" y="2"/>
                  </a:lnTo>
                  <a:lnTo>
                    <a:pt x="307" y="3"/>
                  </a:lnTo>
                  <a:lnTo>
                    <a:pt x="315" y="5"/>
                  </a:lnTo>
                  <a:lnTo>
                    <a:pt x="324" y="7"/>
                  </a:lnTo>
                  <a:lnTo>
                    <a:pt x="332" y="12"/>
                  </a:lnTo>
                  <a:lnTo>
                    <a:pt x="339" y="17"/>
                  </a:lnTo>
                  <a:lnTo>
                    <a:pt x="345" y="21"/>
                  </a:lnTo>
                  <a:lnTo>
                    <a:pt x="352" y="27"/>
                  </a:lnTo>
                  <a:lnTo>
                    <a:pt x="358" y="34"/>
                  </a:lnTo>
                  <a:lnTo>
                    <a:pt x="363" y="41"/>
                  </a:lnTo>
                  <a:lnTo>
                    <a:pt x="367" y="48"/>
                  </a:lnTo>
                  <a:lnTo>
                    <a:pt x="371" y="56"/>
                  </a:lnTo>
                  <a:lnTo>
                    <a:pt x="374" y="64"/>
                  </a:lnTo>
                  <a:lnTo>
                    <a:pt x="377" y="72"/>
                  </a:lnTo>
                  <a:lnTo>
                    <a:pt x="378" y="81"/>
                  </a:lnTo>
                  <a:lnTo>
                    <a:pt x="378" y="90"/>
                  </a:lnTo>
                  <a:lnTo>
                    <a:pt x="378" y="626"/>
                  </a:lnTo>
                  <a:lnTo>
                    <a:pt x="378" y="634"/>
                  </a:lnTo>
                  <a:lnTo>
                    <a:pt x="377" y="643"/>
                  </a:lnTo>
                  <a:lnTo>
                    <a:pt x="374" y="652"/>
                  </a:lnTo>
                  <a:lnTo>
                    <a:pt x="371" y="661"/>
                  </a:lnTo>
                  <a:lnTo>
                    <a:pt x="367" y="667"/>
                  </a:lnTo>
                  <a:lnTo>
                    <a:pt x="363" y="676"/>
                  </a:lnTo>
                  <a:lnTo>
                    <a:pt x="358" y="682"/>
                  </a:lnTo>
                  <a:lnTo>
                    <a:pt x="352" y="688"/>
                  </a:lnTo>
                  <a:lnTo>
                    <a:pt x="345" y="694"/>
                  </a:lnTo>
                  <a:lnTo>
                    <a:pt x="339" y="700"/>
                  </a:lnTo>
                  <a:lnTo>
                    <a:pt x="332" y="704"/>
                  </a:lnTo>
                  <a:lnTo>
                    <a:pt x="324" y="708"/>
                  </a:lnTo>
                  <a:lnTo>
                    <a:pt x="315" y="711"/>
                  </a:lnTo>
                  <a:lnTo>
                    <a:pt x="307" y="712"/>
                  </a:lnTo>
                  <a:lnTo>
                    <a:pt x="298" y="715"/>
                  </a:lnTo>
                  <a:lnTo>
                    <a:pt x="289" y="715"/>
                  </a:lnTo>
                  <a:lnTo>
                    <a:pt x="90" y="715"/>
                  </a:lnTo>
                  <a:lnTo>
                    <a:pt x="80" y="715"/>
                  </a:lnTo>
                  <a:lnTo>
                    <a:pt x="71" y="712"/>
                  </a:lnTo>
                  <a:lnTo>
                    <a:pt x="63" y="711"/>
                  </a:lnTo>
                  <a:lnTo>
                    <a:pt x="55" y="708"/>
                  </a:lnTo>
                  <a:lnTo>
                    <a:pt x="47" y="704"/>
                  </a:lnTo>
                  <a:lnTo>
                    <a:pt x="40" y="700"/>
                  </a:lnTo>
                  <a:lnTo>
                    <a:pt x="33" y="694"/>
                  </a:lnTo>
                  <a:lnTo>
                    <a:pt x="26" y="688"/>
                  </a:lnTo>
                  <a:lnTo>
                    <a:pt x="20" y="682"/>
                  </a:lnTo>
                  <a:lnTo>
                    <a:pt x="16" y="676"/>
                  </a:lnTo>
                  <a:lnTo>
                    <a:pt x="11" y="667"/>
                  </a:lnTo>
                  <a:lnTo>
                    <a:pt x="8" y="661"/>
                  </a:lnTo>
                  <a:lnTo>
                    <a:pt x="4" y="652"/>
                  </a:lnTo>
                  <a:lnTo>
                    <a:pt x="2" y="643"/>
                  </a:lnTo>
                  <a:lnTo>
                    <a:pt x="1" y="634"/>
                  </a:lnTo>
                  <a:lnTo>
                    <a:pt x="0" y="626"/>
                  </a:lnTo>
                  <a:lnTo>
                    <a:pt x="0" y="90"/>
                  </a:lnTo>
                  <a:lnTo>
                    <a:pt x="1" y="81"/>
                  </a:lnTo>
                  <a:lnTo>
                    <a:pt x="2" y="72"/>
                  </a:lnTo>
                  <a:lnTo>
                    <a:pt x="4" y="64"/>
                  </a:lnTo>
                  <a:lnTo>
                    <a:pt x="8" y="56"/>
                  </a:lnTo>
                  <a:lnTo>
                    <a:pt x="11" y="48"/>
                  </a:lnTo>
                  <a:lnTo>
                    <a:pt x="16" y="41"/>
                  </a:lnTo>
                  <a:lnTo>
                    <a:pt x="20" y="34"/>
                  </a:lnTo>
                  <a:lnTo>
                    <a:pt x="26" y="27"/>
                  </a:lnTo>
                  <a:lnTo>
                    <a:pt x="33" y="21"/>
                  </a:lnTo>
                  <a:lnTo>
                    <a:pt x="40" y="17"/>
                  </a:lnTo>
                  <a:lnTo>
                    <a:pt x="47" y="12"/>
                  </a:lnTo>
                  <a:lnTo>
                    <a:pt x="55" y="7"/>
                  </a:lnTo>
                  <a:lnTo>
                    <a:pt x="63" y="5"/>
                  </a:lnTo>
                  <a:lnTo>
                    <a:pt x="71" y="3"/>
                  </a:lnTo>
                  <a:lnTo>
                    <a:pt x="80" y="2"/>
                  </a:lnTo>
                  <a:lnTo>
                    <a:pt x="90" y="0"/>
                  </a:lnTo>
                  <a:close/>
                </a:path>
              </a:pathLst>
            </a:custGeom>
            <a:grpFill/>
            <a:ln w="9525">
              <a:solidFill>
                <a:srgbClr val="000000"/>
              </a:solidFill>
              <a:round/>
              <a:headEnd/>
              <a:tailEnd/>
            </a:ln>
          </p:spPr>
          <p:txBody>
            <a:bodyPr/>
            <a:lstStyle/>
            <a:p>
              <a:endParaRPr lang="en-US"/>
            </a:p>
          </p:txBody>
        </p:sp>
        <p:sp>
          <p:nvSpPr>
            <p:cNvPr id="11" name="Rectangle 10"/>
            <p:cNvSpPr>
              <a:spLocks noChangeArrowheads="1"/>
            </p:cNvSpPr>
            <p:nvPr/>
          </p:nvSpPr>
          <p:spPr bwMode="auto">
            <a:xfrm>
              <a:off x="4847060" y="4616188"/>
              <a:ext cx="55043" cy="394478"/>
            </a:xfrm>
            <a:prstGeom prst="rect">
              <a:avLst/>
            </a:prstGeom>
            <a:grpFill/>
            <a:ln w="9525">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2" name="Freeform 11"/>
            <p:cNvSpPr>
              <a:spLocks/>
            </p:cNvSpPr>
            <p:nvPr/>
          </p:nvSpPr>
          <p:spPr bwMode="auto">
            <a:xfrm>
              <a:off x="4825043" y="4539127"/>
              <a:ext cx="102748" cy="86235"/>
            </a:xfrm>
            <a:custGeom>
              <a:avLst/>
              <a:gdLst>
                <a:gd name="T0" fmla="*/ 77061 w 388"/>
                <a:gd name="T1" fmla="*/ 0 h 326"/>
                <a:gd name="T2" fmla="*/ 82092 w 388"/>
                <a:gd name="T3" fmla="*/ 529 h 326"/>
                <a:gd name="T4" fmla="*/ 87124 w 388"/>
                <a:gd name="T5" fmla="*/ 2116 h 326"/>
                <a:gd name="T6" fmla="*/ 91626 w 388"/>
                <a:gd name="T7" fmla="*/ 4497 h 326"/>
                <a:gd name="T8" fmla="*/ 95333 w 388"/>
                <a:gd name="T9" fmla="*/ 7671 h 326"/>
                <a:gd name="T10" fmla="*/ 98511 w 388"/>
                <a:gd name="T11" fmla="*/ 11639 h 326"/>
                <a:gd name="T12" fmla="*/ 100629 w 388"/>
                <a:gd name="T13" fmla="*/ 15871 h 326"/>
                <a:gd name="T14" fmla="*/ 102218 w 388"/>
                <a:gd name="T15" fmla="*/ 20897 h 326"/>
                <a:gd name="T16" fmla="*/ 102748 w 388"/>
                <a:gd name="T17" fmla="*/ 25923 h 326"/>
                <a:gd name="T18" fmla="*/ 102748 w 388"/>
                <a:gd name="T19" fmla="*/ 63221 h 326"/>
                <a:gd name="T20" fmla="*/ 101689 w 388"/>
                <a:gd name="T21" fmla="*/ 67983 h 326"/>
                <a:gd name="T22" fmla="*/ 99835 w 388"/>
                <a:gd name="T23" fmla="*/ 73009 h 326"/>
                <a:gd name="T24" fmla="*/ 97187 w 388"/>
                <a:gd name="T25" fmla="*/ 76977 h 326"/>
                <a:gd name="T26" fmla="*/ 93479 w 388"/>
                <a:gd name="T27" fmla="*/ 80415 h 326"/>
                <a:gd name="T28" fmla="*/ 89507 w 388"/>
                <a:gd name="T29" fmla="*/ 83325 h 326"/>
                <a:gd name="T30" fmla="*/ 84476 w 388"/>
                <a:gd name="T31" fmla="*/ 85177 h 326"/>
                <a:gd name="T32" fmla="*/ 79709 w 388"/>
                <a:gd name="T33" fmla="*/ 86235 h 326"/>
                <a:gd name="T34" fmla="*/ 25952 w 388"/>
                <a:gd name="T35" fmla="*/ 86235 h 326"/>
                <a:gd name="T36" fmla="*/ 20656 w 388"/>
                <a:gd name="T37" fmla="*/ 85706 h 326"/>
                <a:gd name="T38" fmla="*/ 15889 w 388"/>
                <a:gd name="T39" fmla="*/ 84119 h 326"/>
                <a:gd name="T40" fmla="*/ 11387 w 388"/>
                <a:gd name="T41" fmla="*/ 81738 h 326"/>
                <a:gd name="T42" fmla="*/ 7680 w 388"/>
                <a:gd name="T43" fmla="*/ 78564 h 326"/>
                <a:gd name="T44" fmla="*/ 4237 w 388"/>
                <a:gd name="T45" fmla="*/ 75125 h 326"/>
                <a:gd name="T46" fmla="*/ 2119 w 388"/>
                <a:gd name="T47" fmla="*/ 70364 h 326"/>
                <a:gd name="T48" fmla="*/ 530 w 388"/>
                <a:gd name="T49" fmla="*/ 65602 h 326"/>
                <a:gd name="T50" fmla="*/ 0 w 388"/>
                <a:gd name="T51" fmla="*/ 60312 h 326"/>
                <a:gd name="T52" fmla="*/ 0 w 388"/>
                <a:gd name="T53" fmla="*/ 23543 h 326"/>
                <a:gd name="T54" fmla="*/ 1324 w 388"/>
                <a:gd name="T55" fmla="*/ 18252 h 326"/>
                <a:gd name="T56" fmla="*/ 3178 w 388"/>
                <a:gd name="T57" fmla="*/ 13755 h 326"/>
                <a:gd name="T58" fmla="*/ 5826 w 388"/>
                <a:gd name="T59" fmla="*/ 9523 h 326"/>
                <a:gd name="T60" fmla="*/ 9533 w 388"/>
                <a:gd name="T61" fmla="*/ 6084 h 326"/>
                <a:gd name="T62" fmla="*/ 13506 w 388"/>
                <a:gd name="T63" fmla="*/ 3439 h 326"/>
                <a:gd name="T64" fmla="*/ 18007 w 388"/>
                <a:gd name="T65" fmla="*/ 1323 h 326"/>
                <a:gd name="T66" fmla="*/ 23304 w 388"/>
                <a:gd name="T67" fmla="*/ 265 h 3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88" h="326">
                  <a:moveTo>
                    <a:pt x="98" y="0"/>
                  </a:moveTo>
                  <a:lnTo>
                    <a:pt x="291" y="0"/>
                  </a:lnTo>
                  <a:lnTo>
                    <a:pt x="301" y="1"/>
                  </a:lnTo>
                  <a:lnTo>
                    <a:pt x="310" y="2"/>
                  </a:lnTo>
                  <a:lnTo>
                    <a:pt x="319" y="5"/>
                  </a:lnTo>
                  <a:lnTo>
                    <a:pt x="329" y="8"/>
                  </a:lnTo>
                  <a:lnTo>
                    <a:pt x="338" y="13"/>
                  </a:lnTo>
                  <a:lnTo>
                    <a:pt x="346" y="17"/>
                  </a:lnTo>
                  <a:lnTo>
                    <a:pt x="353" y="23"/>
                  </a:lnTo>
                  <a:lnTo>
                    <a:pt x="360" y="29"/>
                  </a:lnTo>
                  <a:lnTo>
                    <a:pt x="367" y="36"/>
                  </a:lnTo>
                  <a:lnTo>
                    <a:pt x="372" y="44"/>
                  </a:lnTo>
                  <a:lnTo>
                    <a:pt x="377" y="52"/>
                  </a:lnTo>
                  <a:lnTo>
                    <a:pt x="380" y="60"/>
                  </a:lnTo>
                  <a:lnTo>
                    <a:pt x="384" y="69"/>
                  </a:lnTo>
                  <a:lnTo>
                    <a:pt x="386" y="79"/>
                  </a:lnTo>
                  <a:lnTo>
                    <a:pt x="388" y="89"/>
                  </a:lnTo>
                  <a:lnTo>
                    <a:pt x="388" y="98"/>
                  </a:lnTo>
                  <a:lnTo>
                    <a:pt x="388" y="228"/>
                  </a:lnTo>
                  <a:lnTo>
                    <a:pt x="388" y="239"/>
                  </a:lnTo>
                  <a:lnTo>
                    <a:pt x="386" y="248"/>
                  </a:lnTo>
                  <a:lnTo>
                    <a:pt x="384" y="257"/>
                  </a:lnTo>
                  <a:lnTo>
                    <a:pt x="380" y="266"/>
                  </a:lnTo>
                  <a:lnTo>
                    <a:pt x="377" y="276"/>
                  </a:lnTo>
                  <a:lnTo>
                    <a:pt x="372" y="284"/>
                  </a:lnTo>
                  <a:lnTo>
                    <a:pt x="367" y="291"/>
                  </a:lnTo>
                  <a:lnTo>
                    <a:pt x="360" y="297"/>
                  </a:lnTo>
                  <a:lnTo>
                    <a:pt x="353" y="304"/>
                  </a:lnTo>
                  <a:lnTo>
                    <a:pt x="346" y="309"/>
                  </a:lnTo>
                  <a:lnTo>
                    <a:pt x="338" y="315"/>
                  </a:lnTo>
                  <a:lnTo>
                    <a:pt x="329" y="318"/>
                  </a:lnTo>
                  <a:lnTo>
                    <a:pt x="319" y="322"/>
                  </a:lnTo>
                  <a:lnTo>
                    <a:pt x="310" y="324"/>
                  </a:lnTo>
                  <a:lnTo>
                    <a:pt x="301" y="326"/>
                  </a:lnTo>
                  <a:lnTo>
                    <a:pt x="291" y="326"/>
                  </a:lnTo>
                  <a:lnTo>
                    <a:pt x="98" y="326"/>
                  </a:lnTo>
                  <a:lnTo>
                    <a:pt x="88" y="326"/>
                  </a:lnTo>
                  <a:lnTo>
                    <a:pt x="78" y="324"/>
                  </a:lnTo>
                  <a:lnTo>
                    <a:pt x="68" y="322"/>
                  </a:lnTo>
                  <a:lnTo>
                    <a:pt x="60" y="318"/>
                  </a:lnTo>
                  <a:lnTo>
                    <a:pt x="51" y="315"/>
                  </a:lnTo>
                  <a:lnTo>
                    <a:pt x="43" y="309"/>
                  </a:lnTo>
                  <a:lnTo>
                    <a:pt x="36" y="304"/>
                  </a:lnTo>
                  <a:lnTo>
                    <a:pt x="29" y="297"/>
                  </a:lnTo>
                  <a:lnTo>
                    <a:pt x="22" y="291"/>
                  </a:lnTo>
                  <a:lnTo>
                    <a:pt x="16" y="284"/>
                  </a:lnTo>
                  <a:lnTo>
                    <a:pt x="12" y="276"/>
                  </a:lnTo>
                  <a:lnTo>
                    <a:pt x="8" y="266"/>
                  </a:lnTo>
                  <a:lnTo>
                    <a:pt x="5" y="257"/>
                  </a:lnTo>
                  <a:lnTo>
                    <a:pt x="2" y="248"/>
                  </a:lnTo>
                  <a:lnTo>
                    <a:pt x="0" y="239"/>
                  </a:lnTo>
                  <a:lnTo>
                    <a:pt x="0" y="228"/>
                  </a:lnTo>
                  <a:lnTo>
                    <a:pt x="0" y="98"/>
                  </a:lnTo>
                  <a:lnTo>
                    <a:pt x="0" y="89"/>
                  </a:lnTo>
                  <a:lnTo>
                    <a:pt x="2" y="79"/>
                  </a:lnTo>
                  <a:lnTo>
                    <a:pt x="5" y="69"/>
                  </a:lnTo>
                  <a:lnTo>
                    <a:pt x="8" y="60"/>
                  </a:lnTo>
                  <a:lnTo>
                    <a:pt x="12" y="52"/>
                  </a:lnTo>
                  <a:lnTo>
                    <a:pt x="16" y="44"/>
                  </a:lnTo>
                  <a:lnTo>
                    <a:pt x="22" y="36"/>
                  </a:lnTo>
                  <a:lnTo>
                    <a:pt x="29" y="29"/>
                  </a:lnTo>
                  <a:lnTo>
                    <a:pt x="36" y="23"/>
                  </a:lnTo>
                  <a:lnTo>
                    <a:pt x="43" y="17"/>
                  </a:lnTo>
                  <a:lnTo>
                    <a:pt x="51" y="13"/>
                  </a:lnTo>
                  <a:lnTo>
                    <a:pt x="60" y="8"/>
                  </a:lnTo>
                  <a:lnTo>
                    <a:pt x="68" y="5"/>
                  </a:lnTo>
                  <a:lnTo>
                    <a:pt x="78" y="2"/>
                  </a:lnTo>
                  <a:lnTo>
                    <a:pt x="88" y="1"/>
                  </a:lnTo>
                  <a:lnTo>
                    <a:pt x="98" y="0"/>
                  </a:lnTo>
                  <a:close/>
                </a:path>
              </a:pathLst>
            </a:custGeom>
            <a:grpFill/>
            <a:ln w="9525">
              <a:solidFill>
                <a:srgbClr val="000000"/>
              </a:solidFill>
              <a:round/>
              <a:headEnd/>
              <a:tailEnd/>
            </a:ln>
          </p:spPr>
          <p:txBody>
            <a:bodyPr/>
            <a:lstStyle/>
            <a:p>
              <a:endParaRPr lang="en-US"/>
            </a:p>
          </p:txBody>
        </p:sp>
        <p:sp>
          <p:nvSpPr>
            <p:cNvPr id="13" name="Freeform 12"/>
            <p:cNvSpPr>
              <a:spLocks/>
            </p:cNvSpPr>
            <p:nvPr/>
          </p:nvSpPr>
          <p:spPr bwMode="auto">
            <a:xfrm>
              <a:off x="4856235" y="5150109"/>
              <a:ext cx="44035" cy="737581"/>
            </a:xfrm>
            <a:custGeom>
              <a:avLst/>
              <a:gdLst>
                <a:gd name="T0" fmla="*/ 21887 w 169"/>
                <a:gd name="T1" fmla="*/ 0 h 2813"/>
                <a:gd name="T2" fmla="*/ 26577 w 169"/>
                <a:gd name="T3" fmla="*/ 262 h 2813"/>
                <a:gd name="T4" fmla="*/ 30486 w 169"/>
                <a:gd name="T5" fmla="*/ 1573 h 2813"/>
                <a:gd name="T6" fmla="*/ 34394 w 169"/>
                <a:gd name="T7" fmla="*/ 3671 h 2813"/>
                <a:gd name="T8" fmla="*/ 37260 w 169"/>
                <a:gd name="T9" fmla="*/ 6293 h 2813"/>
                <a:gd name="T10" fmla="*/ 40127 w 169"/>
                <a:gd name="T11" fmla="*/ 9702 h 2813"/>
                <a:gd name="T12" fmla="*/ 42211 w 169"/>
                <a:gd name="T13" fmla="*/ 13372 h 2813"/>
                <a:gd name="T14" fmla="*/ 43253 w 169"/>
                <a:gd name="T15" fmla="*/ 17568 h 2813"/>
                <a:gd name="T16" fmla="*/ 44035 w 169"/>
                <a:gd name="T17" fmla="*/ 21763 h 2813"/>
                <a:gd name="T18" fmla="*/ 44035 w 169"/>
                <a:gd name="T19" fmla="*/ 717653 h 2813"/>
                <a:gd name="T20" fmla="*/ 42993 w 169"/>
                <a:gd name="T21" fmla="*/ 722373 h 2813"/>
                <a:gd name="T22" fmla="*/ 41169 w 169"/>
                <a:gd name="T23" fmla="*/ 726306 h 2813"/>
                <a:gd name="T24" fmla="*/ 38824 w 169"/>
                <a:gd name="T25" fmla="*/ 729453 h 2813"/>
                <a:gd name="T26" fmla="*/ 35697 w 169"/>
                <a:gd name="T27" fmla="*/ 732599 h 2813"/>
                <a:gd name="T28" fmla="*/ 32570 w 169"/>
                <a:gd name="T29" fmla="*/ 734959 h 2813"/>
                <a:gd name="T30" fmla="*/ 28662 w 169"/>
                <a:gd name="T31" fmla="*/ 736794 h 2813"/>
                <a:gd name="T32" fmla="*/ 24232 w 169"/>
                <a:gd name="T33" fmla="*/ 737581 h 2813"/>
                <a:gd name="T34" fmla="*/ 21887 w 169"/>
                <a:gd name="T35" fmla="*/ 737581 h 2813"/>
                <a:gd name="T36" fmla="*/ 17458 w 169"/>
                <a:gd name="T37" fmla="*/ 737057 h 2813"/>
                <a:gd name="T38" fmla="*/ 13549 w 169"/>
                <a:gd name="T39" fmla="*/ 735746 h 2813"/>
                <a:gd name="T40" fmla="*/ 9641 w 169"/>
                <a:gd name="T41" fmla="*/ 733648 h 2813"/>
                <a:gd name="T42" fmla="*/ 6514 w 169"/>
                <a:gd name="T43" fmla="*/ 731026 h 2813"/>
                <a:gd name="T44" fmla="*/ 3908 w 169"/>
                <a:gd name="T45" fmla="*/ 728142 h 2813"/>
                <a:gd name="T46" fmla="*/ 1824 w 169"/>
                <a:gd name="T47" fmla="*/ 724209 h 2813"/>
                <a:gd name="T48" fmla="*/ 782 w 169"/>
                <a:gd name="T49" fmla="*/ 720276 h 2813"/>
                <a:gd name="T50" fmla="*/ 0 w 169"/>
                <a:gd name="T51" fmla="*/ 715556 h 2813"/>
                <a:gd name="T52" fmla="*/ 0 w 169"/>
                <a:gd name="T53" fmla="*/ 19665 h 2813"/>
                <a:gd name="T54" fmla="*/ 1042 w 169"/>
                <a:gd name="T55" fmla="*/ 15470 h 2813"/>
                <a:gd name="T56" fmla="*/ 2866 w 169"/>
                <a:gd name="T57" fmla="*/ 11537 h 2813"/>
                <a:gd name="T58" fmla="*/ 5211 w 169"/>
                <a:gd name="T59" fmla="*/ 7866 h 2813"/>
                <a:gd name="T60" fmla="*/ 8077 w 169"/>
                <a:gd name="T61" fmla="*/ 4720 h 2813"/>
                <a:gd name="T62" fmla="*/ 11465 w 169"/>
                <a:gd name="T63" fmla="*/ 2360 h 2813"/>
                <a:gd name="T64" fmla="*/ 15373 w 169"/>
                <a:gd name="T65" fmla="*/ 787 h 2813"/>
                <a:gd name="T66" fmla="*/ 19803 w 169"/>
                <a:gd name="T67" fmla="*/ 0 h 281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69" h="2813">
                  <a:moveTo>
                    <a:pt x="84" y="0"/>
                  </a:moveTo>
                  <a:lnTo>
                    <a:pt x="84" y="0"/>
                  </a:lnTo>
                  <a:lnTo>
                    <a:pt x="93" y="0"/>
                  </a:lnTo>
                  <a:lnTo>
                    <a:pt x="102" y="1"/>
                  </a:lnTo>
                  <a:lnTo>
                    <a:pt x="110" y="3"/>
                  </a:lnTo>
                  <a:lnTo>
                    <a:pt x="117" y="6"/>
                  </a:lnTo>
                  <a:lnTo>
                    <a:pt x="125" y="9"/>
                  </a:lnTo>
                  <a:lnTo>
                    <a:pt x="132" y="14"/>
                  </a:lnTo>
                  <a:lnTo>
                    <a:pt x="137" y="18"/>
                  </a:lnTo>
                  <a:lnTo>
                    <a:pt x="143" y="24"/>
                  </a:lnTo>
                  <a:lnTo>
                    <a:pt x="149" y="30"/>
                  </a:lnTo>
                  <a:lnTo>
                    <a:pt x="154" y="37"/>
                  </a:lnTo>
                  <a:lnTo>
                    <a:pt x="158" y="44"/>
                  </a:lnTo>
                  <a:lnTo>
                    <a:pt x="162" y="51"/>
                  </a:lnTo>
                  <a:lnTo>
                    <a:pt x="165" y="59"/>
                  </a:lnTo>
                  <a:lnTo>
                    <a:pt x="166" y="67"/>
                  </a:lnTo>
                  <a:lnTo>
                    <a:pt x="169" y="75"/>
                  </a:lnTo>
                  <a:lnTo>
                    <a:pt x="169" y="83"/>
                  </a:lnTo>
                  <a:lnTo>
                    <a:pt x="169" y="2729"/>
                  </a:lnTo>
                  <a:lnTo>
                    <a:pt x="169" y="2737"/>
                  </a:lnTo>
                  <a:lnTo>
                    <a:pt x="166" y="2747"/>
                  </a:lnTo>
                  <a:lnTo>
                    <a:pt x="165" y="2755"/>
                  </a:lnTo>
                  <a:lnTo>
                    <a:pt x="162" y="2762"/>
                  </a:lnTo>
                  <a:lnTo>
                    <a:pt x="158" y="2770"/>
                  </a:lnTo>
                  <a:lnTo>
                    <a:pt x="154" y="2777"/>
                  </a:lnTo>
                  <a:lnTo>
                    <a:pt x="149" y="2782"/>
                  </a:lnTo>
                  <a:lnTo>
                    <a:pt x="143" y="2788"/>
                  </a:lnTo>
                  <a:lnTo>
                    <a:pt x="137" y="2794"/>
                  </a:lnTo>
                  <a:lnTo>
                    <a:pt x="132" y="2798"/>
                  </a:lnTo>
                  <a:lnTo>
                    <a:pt x="125" y="2803"/>
                  </a:lnTo>
                  <a:lnTo>
                    <a:pt x="117" y="2806"/>
                  </a:lnTo>
                  <a:lnTo>
                    <a:pt x="110" y="2810"/>
                  </a:lnTo>
                  <a:lnTo>
                    <a:pt x="102" y="2811"/>
                  </a:lnTo>
                  <a:lnTo>
                    <a:pt x="93" y="2813"/>
                  </a:lnTo>
                  <a:lnTo>
                    <a:pt x="84" y="2813"/>
                  </a:lnTo>
                  <a:lnTo>
                    <a:pt x="76" y="2813"/>
                  </a:lnTo>
                  <a:lnTo>
                    <a:pt x="67" y="2811"/>
                  </a:lnTo>
                  <a:lnTo>
                    <a:pt x="59" y="2810"/>
                  </a:lnTo>
                  <a:lnTo>
                    <a:pt x="52" y="2806"/>
                  </a:lnTo>
                  <a:lnTo>
                    <a:pt x="44" y="2803"/>
                  </a:lnTo>
                  <a:lnTo>
                    <a:pt x="37" y="2798"/>
                  </a:lnTo>
                  <a:lnTo>
                    <a:pt x="31" y="2794"/>
                  </a:lnTo>
                  <a:lnTo>
                    <a:pt x="25" y="2788"/>
                  </a:lnTo>
                  <a:lnTo>
                    <a:pt x="20" y="2782"/>
                  </a:lnTo>
                  <a:lnTo>
                    <a:pt x="15" y="2777"/>
                  </a:lnTo>
                  <a:lnTo>
                    <a:pt x="11" y="2770"/>
                  </a:lnTo>
                  <a:lnTo>
                    <a:pt x="7" y="2762"/>
                  </a:lnTo>
                  <a:lnTo>
                    <a:pt x="4" y="2755"/>
                  </a:lnTo>
                  <a:lnTo>
                    <a:pt x="3" y="2747"/>
                  </a:lnTo>
                  <a:lnTo>
                    <a:pt x="0" y="2737"/>
                  </a:lnTo>
                  <a:lnTo>
                    <a:pt x="0" y="2729"/>
                  </a:lnTo>
                  <a:lnTo>
                    <a:pt x="0" y="83"/>
                  </a:lnTo>
                  <a:lnTo>
                    <a:pt x="0" y="75"/>
                  </a:lnTo>
                  <a:lnTo>
                    <a:pt x="3" y="67"/>
                  </a:lnTo>
                  <a:lnTo>
                    <a:pt x="4" y="59"/>
                  </a:lnTo>
                  <a:lnTo>
                    <a:pt x="7" y="51"/>
                  </a:lnTo>
                  <a:lnTo>
                    <a:pt x="11" y="44"/>
                  </a:lnTo>
                  <a:lnTo>
                    <a:pt x="15" y="37"/>
                  </a:lnTo>
                  <a:lnTo>
                    <a:pt x="20" y="30"/>
                  </a:lnTo>
                  <a:lnTo>
                    <a:pt x="25" y="24"/>
                  </a:lnTo>
                  <a:lnTo>
                    <a:pt x="31" y="18"/>
                  </a:lnTo>
                  <a:lnTo>
                    <a:pt x="37" y="14"/>
                  </a:lnTo>
                  <a:lnTo>
                    <a:pt x="44" y="9"/>
                  </a:lnTo>
                  <a:lnTo>
                    <a:pt x="52" y="6"/>
                  </a:lnTo>
                  <a:lnTo>
                    <a:pt x="59" y="3"/>
                  </a:lnTo>
                  <a:lnTo>
                    <a:pt x="67" y="1"/>
                  </a:lnTo>
                  <a:lnTo>
                    <a:pt x="76" y="0"/>
                  </a:lnTo>
                  <a:lnTo>
                    <a:pt x="84" y="0"/>
                  </a:lnTo>
                  <a:close/>
                </a:path>
              </a:pathLst>
            </a:custGeom>
            <a:grpFill/>
            <a:ln w="9525">
              <a:solidFill>
                <a:srgbClr val="000000"/>
              </a:solidFill>
              <a:round/>
              <a:headEnd/>
              <a:tailEnd/>
            </a:ln>
          </p:spPr>
          <p:txBody>
            <a:bodyPr/>
            <a:lstStyle/>
            <a:p>
              <a:endParaRPr lang="en-US"/>
            </a:p>
          </p:txBody>
        </p:sp>
        <p:sp>
          <p:nvSpPr>
            <p:cNvPr id="14" name="Freeform 13"/>
            <p:cNvSpPr>
              <a:spLocks/>
            </p:cNvSpPr>
            <p:nvPr/>
          </p:nvSpPr>
          <p:spPr bwMode="auto">
            <a:xfrm>
              <a:off x="4830548" y="5375786"/>
              <a:ext cx="93574" cy="93574"/>
            </a:xfrm>
            <a:custGeom>
              <a:avLst/>
              <a:gdLst>
                <a:gd name="T0" fmla="*/ 51636 w 357"/>
                <a:gd name="T1" fmla="*/ 262 h 357"/>
                <a:gd name="T2" fmla="*/ 60548 w 357"/>
                <a:gd name="T3" fmla="*/ 2097 h 357"/>
                <a:gd name="T4" fmla="*/ 69198 w 357"/>
                <a:gd name="T5" fmla="*/ 5504 h 357"/>
                <a:gd name="T6" fmla="*/ 76799 w 357"/>
                <a:gd name="T7" fmla="*/ 10484 h 357"/>
                <a:gd name="T8" fmla="*/ 83090 w 357"/>
                <a:gd name="T9" fmla="*/ 16775 h 357"/>
                <a:gd name="T10" fmla="*/ 87808 w 357"/>
                <a:gd name="T11" fmla="*/ 24376 h 357"/>
                <a:gd name="T12" fmla="*/ 91477 w 357"/>
                <a:gd name="T13" fmla="*/ 32764 h 357"/>
                <a:gd name="T14" fmla="*/ 93312 w 357"/>
                <a:gd name="T15" fmla="*/ 41938 h 357"/>
                <a:gd name="T16" fmla="*/ 93312 w 357"/>
                <a:gd name="T17" fmla="*/ 51636 h 357"/>
                <a:gd name="T18" fmla="*/ 91477 w 357"/>
                <a:gd name="T19" fmla="*/ 60548 h 357"/>
                <a:gd name="T20" fmla="*/ 87808 w 357"/>
                <a:gd name="T21" fmla="*/ 68935 h 357"/>
                <a:gd name="T22" fmla="*/ 83090 w 357"/>
                <a:gd name="T23" fmla="*/ 76275 h 357"/>
                <a:gd name="T24" fmla="*/ 76799 w 357"/>
                <a:gd name="T25" fmla="*/ 82565 h 357"/>
                <a:gd name="T26" fmla="*/ 69198 w 357"/>
                <a:gd name="T27" fmla="*/ 87808 h 357"/>
                <a:gd name="T28" fmla="*/ 60548 w 357"/>
                <a:gd name="T29" fmla="*/ 91477 h 357"/>
                <a:gd name="T30" fmla="*/ 51636 w 357"/>
                <a:gd name="T31" fmla="*/ 93312 h 357"/>
                <a:gd name="T32" fmla="*/ 41938 w 357"/>
                <a:gd name="T33" fmla="*/ 93312 h 357"/>
                <a:gd name="T34" fmla="*/ 32764 w 357"/>
                <a:gd name="T35" fmla="*/ 91477 h 357"/>
                <a:gd name="T36" fmla="*/ 24376 w 357"/>
                <a:gd name="T37" fmla="*/ 87808 h 357"/>
                <a:gd name="T38" fmla="*/ 16775 w 357"/>
                <a:gd name="T39" fmla="*/ 82565 h 357"/>
                <a:gd name="T40" fmla="*/ 10484 w 357"/>
                <a:gd name="T41" fmla="*/ 76275 h 357"/>
                <a:gd name="T42" fmla="*/ 5766 w 357"/>
                <a:gd name="T43" fmla="*/ 68935 h 357"/>
                <a:gd name="T44" fmla="*/ 2097 w 357"/>
                <a:gd name="T45" fmla="*/ 60548 h 357"/>
                <a:gd name="T46" fmla="*/ 262 w 357"/>
                <a:gd name="T47" fmla="*/ 51636 h 357"/>
                <a:gd name="T48" fmla="*/ 262 w 357"/>
                <a:gd name="T49" fmla="*/ 41938 h 357"/>
                <a:gd name="T50" fmla="*/ 2097 w 357"/>
                <a:gd name="T51" fmla="*/ 32764 h 357"/>
                <a:gd name="T52" fmla="*/ 5766 w 357"/>
                <a:gd name="T53" fmla="*/ 24376 h 357"/>
                <a:gd name="T54" fmla="*/ 10484 w 357"/>
                <a:gd name="T55" fmla="*/ 16775 h 357"/>
                <a:gd name="T56" fmla="*/ 16775 w 357"/>
                <a:gd name="T57" fmla="*/ 10484 h 357"/>
                <a:gd name="T58" fmla="*/ 24376 w 357"/>
                <a:gd name="T59" fmla="*/ 5504 h 357"/>
                <a:gd name="T60" fmla="*/ 32764 w 357"/>
                <a:gd name="T61" fmla="*/ 2097 h 357"/>
                <a:gd name="T62" fmla="*/ 41938 w 357"/>
                <a:gd name="T63" fmla="*/ 262 h 35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57" h="357">
                  <a:moveTo>
                    <a:pt x="178" y="0"/>
                  </a:moveTo>
                  <a:lnTo>
                    <a:pt x="197" y="1"/>
                  </a:lnTo>
                  <a:lnTo>
                    <a:pt x="214" y="3"/>
                  </a:lnTo>
                  <a:lnTo>
                    <a:pt x="231" y="8"/>
                  </a:lnTo>
                  <a:lnTo>
                    <a:pt x="248" y="13"/>
                  </a:lnTo>
                  <a:lnTo>
                    <a:pt x="264" y="21"/>
                  </a:lnTo>
                  <a:lnTo>
                    <a:pt x="279" y="30"/>
                  </a:lnTo>
                  <a:lnTo>
                    <a:pt x="293" y="40"/>
                  </a:lnTo>
                  <a:lnTo>
                    <a:pt x="305" y="51"/>
                  </a:lnTo>
                  <a:lnTo>
                    <a:pt x="317" y="64"/>
                  </a:lnTo>
                  <a:lnTo>
                    <a:pt x="326" y="78"/>
                  </a:lnTo>
                  <a:lnTo>
                    <a:pt x="335" y="93"/>
                  </a:lnTo>
                  <a:lnTo>
                    <a:pt x="343" y="108"/>
                  </a:lnTo>
                  <a:lnTo>
                    <a:pt x="349" y="125"/>
                  </a:lnTo>
                  <a:lnTo>
                    <a:pt x="354" y="142"/>
                  </a:lnTo>
                  <a:lnTo>
                    <a:pt x="356" y="160"/>
                  </a:lnTo>
                  <a:lnTo>
                    <a:pt x="357" y="178"/>
                  </a:lnTo>
                  <a:lnTo>
                    <a:pt x="356" y="197"/>
                  </a:lnTo>
                  <a:lnTo>
                    <a:pt x="354" y="214"/>
                  </a:lnTo>
                  <a:lnTo>
                    <a:pt x="349" y="231"/>
                  </a:lnTo>
                  <a:lnTo>
                    <a:pt x="343" y="247"/>
                  </a:lnTo>
                  <a:lnTo>
                    <a:pt x="335" y="263"/>
                  </a:lnTo>
                  <a:lnTo>
                    <a:pt x="326" y="277"/>
                  </a:lnTo>
                  <a:lnTo>
                    <a:pt x="317" y="291"/>
                  </a:lnTo>
                  <a:lnTo>
                    <a:pt x="305" y="304"/>
                  </a:lnTo>
                  <a:lnTo>
                    <a:pt x="293" y="315"/>
                  </a:lnTo>
                  <a:lnTo>
                    <a:pt x="279" y="326"/>
                  </a:lnTo>
                  <a:lnTo>
                    <a:pt x="264" y="335"/>
                  </a:lnTo>
                  <a:lnTo>
                    <a:pt x="248" y="342"/>
                  </a:lnTo>
                  <a:lnTo>
                    <a:pt x="231" y="349"/>
                  </a:lnTo>
                  <a:lnTo>
                    <a:pt x="214" y="353"/>
                  </a:lnTo>
                  <a:lnTo>
                    <a:pt x="197" y="356"/>
                  </a:lnTo>
                  <a:lnTo>
                    <a:pt x="178" y="357"/>
                  </a:lnTo>
                  <a:lnTo>
                    <a:pt x="160" y="356"/>
                  </a:lnTo>
                  <a:lnTo>
                    <a:pt x="143" y="353"/>
                  </a:lnTo>
                  <a:lnTo>
                    <a:pt x="125" y="349"/>
                  </a:lnTo>
                  <a:lnTo>
                    <a:pt x="109" y="342"/>
                  </a:lnTo>
                  <a:lnTo>
                    <a:pt x="93" y="335"/>
                  </a:lnTo>
                  <a:lnTo>
                    <a:pt x="78" y="326"/>
                  </a:lnTo>
                  <a:lnTo>
                    <a:pt x="64" y="315"/>
                  </a:lnTo>
                  <a:lnTo>
                    <a:pt x="52" y="304"/>
                  </a:lnTo>
                  <a:lnTo>
                    <a:pt x="40" y="291"/>
                  </a:lnTo>
                  <a:lnTo>
                    <a:pt x="31" y="277"/>
                  </a:lnTo>
                  <a:lnTo>
                    <a:pt x="22" y="263"/>
                  </a:lnTo>
                  <a:lnTo>
                    <a:pt x="14" y="247"/>
                  </a:lnTo>
                  <a:lnTo>
                    <a:pt x="8" y="231"/>
                  </a:lnTo>
                  <a:lnTo>
                    <a:pt x="3" y="214"/>
                  </a:lnTo>
                  <a:lnTo>
                    <a:pt x="1" y="197"/>
                  </a:lnTo>
                  <a:lnTo>
                    <a:pt x="0" y="178"/>
                  </a:lnTo>
                  <a:lnTo>
                    <a:pt x="1" y="160"/>
                  </a:lnTo>
                  <a:lnTo>
                    <a:pt x="3" y="142"/>
                  </a:lnTo>
                  <a:lnTo>
                    <a:pt x="8" y="125"/>
                  </a:lnTo>
                  <a:lnTo>
                    <a:pt x="14" y="108"/>
                  </a:lnTo>
                  <a:lnTo>
                    <a:pt x="22" y="93"/>
                  </a:lnTo>
                  <a:lnTo>
                    <a:pt x="31" y="78"/>
                  </a:lnTo>
                  <a:lnTo>
                    <a:pt x="40" y="64"/>
                  </a:lnTo>
                  <a:lnTo>
                    <a:pt x="52" y="51"/>
                  </a:lnTo>
                  <a:lnTo>
                    <a:pt x="64" y="40"/>
                  </a:lnTo>
                  <a:lnTo>
                    <a:pt x="78" y="30"/>
                  </a:lnTo>
                  <a:lnTo>
                    <a:pt x="93" y="21"/>
                  </a:lnTo>
                  <a:lnTo>
                    <a:pt x="109" y="13"/>
                  </a:lnTo>
                  <a:lnTo>
                    <a:pt x="125" y="8"/>
                  </a:lnTo>
                  <a:lnTo>
                    <a:pt x="143" y="3"/>
                  </a:lnTo>
                  <a:lnTo>
                    <a:pt x="160" y="1"/>
                  </a:lnTo>
                  <a:lnTo>
                    <a:pt x="178" y="0"/>
                  </a:lnTo>
                  <a:close/>
                </a:path>
              </a:pathLst>
            </a:custGeom>
            <a:grpFill/>
            <a:ln w="9525">
              <a:solidFill>
                <a:srgbClr val="000000"/>
              </a:solidFill>
              <a:round/>
              <a:headEnd/>
              <a:tailEnd/>
            </a:ln>
          </p:spPr>
          <p:txBody>
            <a:bodyPr/>
            <a:lstStyle/>
            <a:p>
              <a:endParaRPr lang="en-US"/>
            </a:p>
          </p:txBody>
        </p:sp>
        <p:sp>
          <p:nvSpPr>
            <p:cNvPr id="15" name="Freeform 14"/>
            <p:cNvSpPr>
              <a:spLocks/>
            </p:cNvSpPr>
            <p:nvPr/>
          </p:nvSpPr>
          <p:spPr bwMode="auto">
            <a:xfrm>
              <a:off x="4722295" y="5243682"/>
              <a:ext cx="161460" cy="144948"/>
            </a:xfrm>
            <a:custGeom>
              <a:avLst/>
              <a:gdLst>
                <a:gd name="T0" fmla="*/ 0 w 616"/>
                <a:gd name="T1" fmla="*/ 10204 h 554"/>
                <a:gd name="T2" fmla="*/ 8912 w 616"/>
                <a:gd name="T3" fmla="*/ 0 h 554"/>
                <a:gd name="T4" fmla="*/ 161460 w 616"/>
                <a:gd name="T5" fmla="*/ 134744 h 554"/>
                <a:gd name="T6" fmla="*/ 152024 w 616"/>
                <a:gd name="T7" fmla="*/ 144948 h 554"/>
                <a:gd name="T8" fmla="*/ 0 w 616"/>
                <a:gd name="T9" fmla="*/ 10204 h 5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6" h="554">
                  <a:moveTo>
                    <a:pt x="0" y="39"/>
                  </a:moveTo>
                  <a:lnTo>
                    <a:pt x="34" y="0"/>
                  </a:lnTo>
                  <a:lnTo>
                    <a:pt x="616" y="515"/>
                  </a:lnTo>
                  <a:lnTo>
                    <a:pt x="580" y="554"/>
                  </a:lnTo>
                  <a:lnTo>
                    <a:pt x="0" y="39"/>
                  </a:lnTo>
                  <a:close/>
                </a:path>
              </a:pathLst>
            </a:custGeom>
            <a:grpFill/>
            <a:ln w="9525">
              <a:solidFill>
                <a:srgbClr val="000000"/>
              </a:solidFill>
              <a:round/>
              <a:headEnd/>
              <a:tailEnd/>
            </a:ln>
          </p:spPr>
          <p:txBody>
            <a:bodyPr/>
            <a:lstStyle/>
            <a:p>
              <a:endParaRPr lang="en-US"/>
            </a:p>
          </p:txBody>
        </p:sp>
        <p:sp>
          <p:nvSpPr>
            <p:cNvPr id="16" name="Freeform 15"/>
            <p:cNvSpPr>
              <a:spLocks/>
            </p:cNvSpPr>
            <p:nvPr/>
          </p:nvSpPr>
          <p:spPr bwMode="auto">
            <a:xfrm>
              <a:off x="4883756" y="5243682"/>
              <a:ext cx="161460" cy="144948"/>
            </a:xfrm>
            <a:custGeom>
              <a:avLst/>
              <a:gdLst>
                <a:gd name="T0" fmla="*/ 161460 w 615"/>
                <a:gd name="T1" fmla="*/ 10204 h 554"/>
                <a:gd name="T2" fmla="*/ 152534 w 615"/>
                <a:gd name="T3" fmla="*/ 0 h 554"/>
                <a:gd name="T4" fmla="*/ 0 w 615"/>
                <a:gd name="T5" fmla="*/ 134744 h 554"/>
                <a:gd name="T6" fmla="*/ 9189 w 615"/>
                <a:gd name="T7" fmla="*/ 144948 h 554"/>
                <a:gd name="T8" fmla="*/ 161460 w 615"/>
                <a:gd name="T9" fmla="*/ 10204 h 5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5" h="554">
                  <a:moveTo>
                    <a:pt x="615" y="39"/>
                  </a:moveTo>
                  <a:lnTo>
                    <a:pt x="581" y="0"/>
                  </a:lnTo>
                  <a:lnTo>
                    <a:pt x="0" y="515"/>
                  </a:lnTo>
                  <a:lnTo>
                    <a:pt x="35" y="554"/>
                  </a:lnTo>
                  <a:lnTo>
                    <a:pt x="615" y="39"/>
                  </a:lnTo>
                  <a:close/>
                </a:path>
              </a:pathLst>
            </a:custGeom>
            <a:grpFill/>
            <a:ln w="9525">
              <a:solidFill>
                <a:srgbClr val="000000"/>
              </a:solidFill>
              <a:round/>
              <a:headEnd/>
              <a:tailEnd/>
            </a:ln>
          </p:spPr>
          <p:txBody>
            <a:bodyPr/>
            <a:lstStyle/>
            <a:p>
              <a:endParaRPr lang="en-US"/>
            </a:p>
          </p:txBody>
        </p:sp>
        <p:sp>
          <p:nvSpPr>
            <p:cNvPr id="17" name="Freeform 16"/>
            <p:cNvSpPr>
              <a:spLocks/>
            </p:cNvSpPr>
            <p:nvPr/>
          </p:nvSpPr>
          <p:spPr bwMode="auto">
            <a:xfrm>
              <a:off x="4353505" y="5060204"/>
              <a:ext cx="522912" cy="645842"/>
            </a:xfrm>
            <a:custGeom>
              <a:avLst/>
              <a:gdLst>
                <a:gd name="T0" fmla="*/ 517685 w 2001"/>
                <a:gd name="T1" fmla="*/ 3150 h 2460"/>
                <a:gd name="T2" fmla="*/ 517685 w 2001"/>
                <a:gd name="T3" fmla="*/ 3150 h 2460"/>
                <a:gd name="T4" fmla="*/ 519776 w 2001"/>
                <a:gd name="T5" fmla="*/ 4726 h 2460"/>
                <a:gd name="T6" fmla="*/ 521344 w 2001"/>
                <a:gd name="T7" fmla="*/ 7351 h 2460"/>
                <a:gd name="T8" fmla="*/ 522389 w 2001"/>
                <a:gd name="T9" fmla="*/ 9714 h 2460"/>
                <a:gd name="T10" fmla="*/ 522912 w 2001"/>
                <a:gd name="T11" fmla="*/ 12077 h 2460"/>
                <a:gd name="T12" fmla="*/ 522912 w 2001"/>
                <a:gd name="T13" fmla="*/ 14702 h 2460"/>
                <a:gd name="T14" fmla="*/ 522389 w 2001"/>
                <a:gd name="T15" fmla="*/ 17590 h 2460"/>
                <a:gd name="T16" fmla="*/ 521344 w 2001"/>
                <a:gd name="T17" fmla="*/ 19953 h 2460"/>
                <a:gd name="T18" fmla="*/ 519776 w 2001"/>
                <a:gd name="T19" fmla="*/ 22316 h 2460"/>
                <a:gd name="T20" fmla="*/ 24826 w 2001"/>
                <a:gd name="T21" fmla="*/ 640854 h 2460"/>
                <a:gd name="T22" fmla="*/ 22735 w 2001"/>
                <a:gd name="T23" fmla="*/ 642692 h 2460"/>
                <a:gd name="T24" fmla="*/ 20645 w 2001"/>
                <a:gd name="T25" fmla="*/ 644267 h 2460"/>
                <a:gd name="T26" fmla="*/ 17770 w 2001"/>
                <a:gd name="T27" fmla="*/ 645579 h 2460"/>
                <a:gd name="T28" fmla="*/ 15418 w 2001"/>
                <a:gd name="T29" fmla="*/ 645842 h 2460"/>
                <a:gd name="T30" fmla="*/ 12805 w 2001"/>
                <a:gd name="T31" fmla="*/ 645842 h 2460"/>
                <a:gd name="T32" fmla="*/ 10192 w 2001"/>
                <a:gd name="T33" fmla="*/ 645579 h 2460"/>
                <a:gd name="T34" fmla="*/ 7578 w 2001"/>
                <a:gd name="T35" fmla="*/ 644529 h 2460"/>
                <a:gd name="T36" fmla="*/ 5227 w 2001"/>
                <a:gd name="T37" fmla="*/ 642954 h 2460"/>
                <a:gd name="T38" fmla="*/ 5227 w 2001"/>
                <a:gd name="T39" fmla="*/ 642954 h 2460"/>
                <a:gd name="T40" fmla="*/ 3397 w 2001"/>
                <a:gd name="T41" fmla="*/ 640854 h 2460"/>
                <a:gd name="T42" fmla="*/ 1829 w 2001"/>
                <a:gd name="T43" fmla="*/ 638753 h 2460"/>
                <a:gd name="T44" fmla="*/ 784 w 2001"/>
                <a:gd name="T45" fmla="*/ 636128 h 2460"/>
                <a:gd name="T46" fmla="*/ 0 w 2001"/>
                <a:gd name="T47" fmla="*/ 633765 h 2460"/>
                <a:gd name="T48" fmla="*/ 0 w 2001"/>
                <a:gd name="T49" fmla="*/ 630877 h 2460"/>
                <a:gd name="T50" fmla="*/ 784 w 2001"/>
                <a:gd name="T51" fmla="*/ 628252 h 2460"/>
                <a:gd name="T52" fmla="*/ 1568 w 2001"/>
                <a:gd name="T53" fmla="*/ 625889 h 2460"/>
                <a:gd name="T54" fmla="*/ 3136 w 2001"/>
                <a:gd name="T55" fmla="*/ 623264 h 2460"/>
                <a:gd name="T56" fmla="*/ 498609 w 2001"/>
                <a:gd name="T57" fmla="*/ 5251 h 2460"/>
                <a:gd name="T58" fmla="*/ 500438 w 2001"/>
                <a:gd name="T59" fmla="*/ 3150 h 2460"/>
                <a:gd name="T60" fmla="*/ 502790 w 2001"/>
                <a:gd name="T61" fmla="*/ 1575 h 2460"/>
                <a:gd name="T62" fmla="*/ 505142 w 2001"/>
                <a:gd name="T63" fmla="*/ 525 h 2460"/>
                <a:gd name="T64" fmla="*/ 507494 w 2001"/>
                <a:gd name="T65" fmla="*/ 0 h 2460"/>
                <a:gd name="T66" fmla="*/ 510368 w 2001"/>
                <a:gd name="T67" fmla="*/ 0 h 2460"/>
                <a:gd name="T68" fmla="*/ 512982 w 2001"/>
                <a:gd name="T69" fmla="*/ 263 h 2460"/>
                <a:gd name="T70" fmla="*/ 515334 w 2001"/>
                <a:gd name="T71" fmla="*/ 1575 h 2460"/>
                <a:gd name="T72" fmla="*/ 517685 w 2001"/>
                <a:gd name="T73" fmla="*/ 3150 h 24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01" h="2460">
                  <a:moveTo>
                    <a:pt x="1981" y="12"/>
                  </a:moveTo>
                  <a:lnTo>
                    <a:pt x="1981" y="12"/>
                  </a:lnTo>
                  <a:lnTo>
                    <a:pt x="1989" y="18"/>
                  </a:lnTo>
                  <a:lnTo>
                    <a:pt x="1995" y="28"/>
                  </a:lnTo>
                  <a:lnTo>
                    <a:pt x="1999" y="37"/>
                  </a:lnTo>
                  <a:lnTo>
                    <a:pt x="2001" y="46"/>
                  </a:lnTo>
                  <a:lnTo>
                    <a:pt x="2001" y="56"/>
                  </a:lnTo>
                  <a:lnTo>
                    <a:pt x="1999" y="67"/>
                  </a:lnTo>
                  <a:lnTo>
                    <a:pt x="1995" y="76"/>
                  </a:lnTo>
                  <a:lnTo>
                    <a:pt x="1989" y="85"/>
                  </a:lnTo>
                  <a:lnTo>
                    <a:pt x="95" y="2441"/>
                  </a:lnTo>
                  <a:lnTo>
                    <a:pt x="87" y="2448"/>
                  </a:lnTo>
                  <a:lnTo>
                    <a:pt x="79" y="2454"/>
                  </a:lnTo>
                  <a:lnTo>
                    <a:pt x="68" y="2459"/>
                  </a:lnTo>
                  <a:lnTo>
                    <a:pt x="59" y="2460"/>
                  </a:lnTo>
                  <a:lnTo>
                    <a:pt x="49" y="2460"/>
                  </a:lnTo>
                  <a:lnTo>
                    <a:pt x="39" y="2459"/>
                  </a:lnTo>
                  <a:lnTo>
                    <a:pt x="29" y="2455"/>
                  </a:lnTo>
                  <a:lnTo>
                    <a:pt x="20" y="2449"/>
                  </a:lnTo>
                  <a:lnTo>
                    <a:pt x="13" y="2441"/>
                  </a:lnTo>
                  <a:lnTo>
                    <a:pt x="7" y="2433"/>
                  </a:lnTo>
                  <a:lnTo>
                    <a:pt x="3" y="2423"/>
                  </a:lnTo>
                  <a:lnTo>
                    <a:pt x="0" y="2414"/>
                  </a:lnTo>
                  <a:lnTo>
                    <a:pt x="0" y="2403"/>
                  </a:lnTo>
                  <a:lnTo>
                    <a:pt x="3" y="2393"/>
                  </a:lnTo>
                  <a:lnTo>
                    <a:pt x="6" y="2384"/>
                  </a:lnTo>
                  <a:lnTo>
                    <a:pt x="12" y="2374"/>
                  </a:lnTo>
                  <a:lnTo>
                    <a:pt x="1908" y="20"/>
                  </a:lnTo>
                  <a:lnTo>
                    <a:pt x="1915" y="12"/>
                  </a:lnTo>
                  <a:lnTo>
                    <a:pt x="1924" y="6"/>
                  </a:lnTo>
                  <a:lnTo>
                    <a:pt x="1933" y="2"/>
                  </a:lnTo>
                  <a:lnTo>
                    <a:pt x="1942" y="0"/>
                  </a:lnTo>
                  <a:lnTo>
                    <a:pt x="1953" y="0"/>
                  </a:lnTo>
                  <a:lnTo>
                    <a:pt x="1963" y="1"/>
                  </a:lnTo>
                  <a:lnTo>
                    <a:pt x="1972" y="6"/>
                  </a:lnTo>
                  <a:lnTo>
                    <a:pt x="1981" y="12"/>
                  </a:lnTo>
                  <a:close/>
                </a:path>
              </a:pathLst>
            </a:custGeom>
            <a:grpFill/>
            <a:ln w="9525">
              <a:solidFill>
                <a:srgbClr val="000000"/>
              </a:solidFill>
              <a:round/>
              <a:headEnd/>
              <a:tailEnd/>
            </a:ln>
          </p:spPr>
          <p:txBody>
            <a:bodyPr/>
            <a:lstStyle/>
            <a:p>
              <a:endParaRPr lang="en-US"/>
            </a:p>
          </p:txBody>
        </p:sp>
        <p:sp>
          <p:nvSpPr>
            <p:cNvPr id="18" name="Freeform 17"/>
            <p:cNvSpPr>
              <a:spLocks/>
            </p:cNvSpPr>
            <p:nvPr/>
          </p:nvSpPr>
          <p:spPr bwMode="auto">
            <a:xfrm>
              <a:off x="4867243" y="5047361"/>
              <a:ext cx="559608" cy="642172"/>
            </a:xfrm>
            <a:custGeom>
              <a:avLst/>
              <a:gdLst>
                <a:gd name="T0" fmla="*/ 4711 w 2138"/>
                <a:gd name="T1" fmla="*/ 3145 h 2450"/>
                <a:gd name="T2" fmla="*/ 6805 w 2138"/>
                <a:gd name="T3" fmla="*/ 1835 h 2450"/>
                <a:gd name="T4" fmla="*/ 9685 w 2138"/>
                <a:gd name="T5" fmla="*/ 524 h 2450"/>
                <a:gd name="T6" fmla="*/ 12302 w 2138"/>
                <a:gd name="T7" fmla="*/ 0 h 2450"/>
                <a:gd name="T8" fmla="*/ 14919 w 2138"/>
                <a:gd name="T9" fmla="*/ 0 h 2450"/>
                <a:gd name="T10" fmla="*/ 17799 w 2138"/>
                <a:gd name="T11" fmla="*/ 262 h 2450"/>
                <a:gd name="T12" fmla="*/ 20154 w 2138"/>
                <a:gd name="T13" fmla="*/ 1048 h 2450"/>
                <a:gd name="T14" fmla="*/ 22510 w 2138"/>
                <a:gd name="T15" fmla="*/ 2621 h 2450"/>
                <a:gd name="T16" fmla="*/ 24604 w 2138"/>
                <a:gd name="T17" fmla="*/ 4718 h 2450"/>
                <a:gd name="T18" fmla="*/ 556467 w 2138"/>
                <a:gd name="T19" fmla="*/ 618582 h 2450"/>
                <a:gd name="T20" fmla="*/ 558299 w 2138"/>
                <a:gd name="T21" fmla="*/ 621203 h 2450"/>
                <a:gd name="T22" fmla="*/ 559085 w 2138"/>
                <a:gd name="T23" fmla="*/ 623562 h 2450"/>
                <a:gd name="T24" fmla="*/ 559608 w 2138"/>
                <a:gd name="T25" fmla="*/ 626183 h 2450"/>
                <a:gd name="T26" fmla="*/ 559608 w 2138"/>
                <a:gd name="T27" fmla="*/ 628804 h 2450"/>
                <a:gd name="T28" fmla="*/ 559346 w 2138"/>
                <a:gd name="T29" fmla="*/ 631688 h 2450"/>
                <a:gd name="T30" fmla="*/ 558561 w 2138"/>
                <a:gd name="T31" fmla="*/ 634309 h 2450"/>
                <a:gd name="T32" fmla="*/ 556991 w 2138"/>
                <a:gd name="T33" fmla="*/ 636668 h 2450"/>
                <a:gd name="T34" fmla="*/ 554897 w 2138"/>
                <a:gd name="T35" fmla="*/ 638765 h 2450"/>
                <a:gd name="T36" fmla="*/ 552803 w 2138"/>
                <a:gd name="T37" fmla="*/ 640337 h 2450"/>
                <a:gd name="T38" fmla="*/ 550185 w 2138"/>
                <a:gd name="T39" fmla="*/ 641648 h 2450"/>
                <a:gd name="T40" fmla="*/ 547306 w 2138"/>
                <a:gd name="T41" fmla="*/ 642172 h 2450"/>
                <a:gd name="T42" fmla="*/ 544689 w 2138"/>
                <a:gd name="T43" fmla="*/ 642172 h 2450"/>
                <a:gd name="T44" fmla="*/ 542071 w 2138"/>
                <a:gd name="T45" fmla="*/ 641648 h 2450"/>
                <a:gd name="T46" fmla="*/ 539454 w 2138"/>
                <a:gd name="T47" fmla="*/ 640599 h 2450"/>
                <a:gd name="T48" fmla="*/ 537098 w 2138"/>
                <a:gd name="T49" fmla="*/ 639289 h 2450"/>
                <a:gd name="T50" fmla="*/ 535004 w 2138"/>
                <a:gd name="T51" fmla="*/ 637454 h 2450"/>
                <a:gd name="T52" fmla="*/ 3141 w 2138"/>
                <a:gd name="T53" fmla="*/ 23066 h 2450"/>
                <a:gd name="T54" fmla="*/ 1309 w 2138"/>
                <a:gd name="T55" fmla="*/ 20969 h 2450"/>
                <a:gd name="T56" fmla="*/ 523 w 2138"/>
                <a:gd name="T57" fmla="*/ 18348 h 2450"/>
                <a:gd name="T58" fmla="*/ 0 w 2138"/>
                <a:gd name="T59" fmla="*/ 15727 h 2450"/>
                <a:gd name="T60" fmla="*/ 0 w 2138"/>
                <a:gd name="T61" fmla="*/ 12843 h 2450"/>
                <a:gd name="T62" fmla="*/ 262 w 2138"/>
                <a:gd name="T63" fmla="*/ 10222 h 2450"/>
                <a:gd name="T64" fmla="*/ 1047 w 2138"/>
                <a:gd name="T65" fmla="*/ 7863 h 2450"/>
                <a:gd name="T66" fmla="*/ 2617 w 2138"/>
                <a:gd name="T67" fmla="*/ 5242 h 2450"/>
                <a:gd name="T68" fmla="*/ 4711 w 2138"/>
                <a:gd name="T69" fmla="*/ 3145 h 24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138" h="2450">
                  <a:moveTo>
                    <a:pt x="18" y="12"/>
                  </a:moveTo>
                  <a:lnTo>
                    <a:pt x="26" y="7"/>
                  </a:lnTo>
                  <a:lnTo>
                    <a:pt x="37" y="2"/>
                  </a:lnTo>
                  <a:lnTo>
                    <a:pt x="47" y="0"/>
                  </a:lnTo>
                  <a:lnTo>
                    <a:pt x="57" y="0"/>
                  </a:lnTo>
                  <a:lnTo>
                    <a:pt x="68" y="1"/>
                  </a:lnTo>
                  <a:lnTo>
                    <a:pt x="77" y="4"/>
                  </a:lnTo>
                  <a:lnTo>
                    <a:pt x="86" y="10"/>
                  </a:lnTo>
                  <a:lnTo>
                    <a:pt x="94" y="18"/>
                  </a:lnTo>
                  <a:lnTo>
                    <a:pt x="2126" y="2360"/>
                  </a:lnTo>
                  <a:lnTo>
                    <a:pt x="2133" y="2370"/>
                  </a:lnTo>
                  <a:lnTo>
                    <a:pt x="2136" y="2379"/>
                  </a:lnTo>
                  <a:lnTo>
                    <a:pt x="2138" y="2389"/>
                  </a:lnTo>
                  <a:lnTo>
                    <a:pt x="2138" y="2399"/>
                  </a:lnTo>
                  <a:lnTo>
                    <a:pt x="2137" y="2410"/>
                  </a:lnTo>
                  <a:lnTo>
                    <a:pt x="2134" y="2420"/>
                  </a:lnTo>
                  <a:lnTo>
                    <a:pt x="2128" y="2429"/>
                  </a:lnTo>
                  <a:lnTo>
                    <a:pt x="2120" y="2437"/>
                  </a:lnTo>
                  <a:lnTo>
                    <a:pt x="2112" y="2443"/>
                  </a:lnTo>
                  <a:lnTo>
                    <a:pt x="2102" y="2448"/>
                  </a:lnTo>
                  <a:lnTo>
                    <a:pt x="2091" y="2450"/>
                  </a:lnTo>
                  <a:lnTo>
                    <a:pt x="2081" y="2450"/>
                  </a:lnTo>
                  <a:lnTo>
                    <a:pt x="2071" y="2448"/>
                  </a:lnTo>
                  <a:lnTo>
                    <a:pt x="2061" y="2444"/>
                  </a:lnTo>
                  <a:lnTo>
                    <a:pt x="2052" y="2439"/>
                  </a:lnTo>
                  <a:lnTo>
                    <a:pt x="2044" y="2432"/>
                  </a:lnTo>
                  <a:lnTo>
                    <a:pt x="12" y="88"/>
                  </a:lnTo>
                  <a:lnTo>
                    <a:pt x="5" y="80"/>
                  </a:lnTo>
                  <a:lnTo>
                    <a:pt x="2" y="70"/>
                  </a:lnTo>
                  <a:lnTo>
                    <a:pt x="0" y="60"/>
                  </a:lnTo>
                  <a:lnTo>
                    <a:pt x="0" y="49"/>
                  </a:lnTo>
                  <a:lnTo>
                    <a:pt x="1" y="39"/>
                  </a:lnTo>
                  <a:lnTo>
                    <a:pt x="4" y="30"/>
                  </a:lnTo>
                  <a:lnTo>
                    <a:pt x="10" y="20"/>
                  </a:lnTo>
                  <a:lnTo>
                    <a:pt x="18" y="12"/>
                  </a:lnTo>
                  <a:close/>
                </a:path>
              </a:pathLst>
            </a:custGeom>
            <a:grpFill/>
            <a:ln w="9525">
              <a:solidFill>
                <a:srgbClr val="000000"/>
              </a:solidFill>
              <a:round/>
              <a:headEnd/>
              <a:tailEnd/>
            </a:ln>
          </p:spPr>
          <p:txBody>
            <a:bodyPr/>
            <a:lstStyle/>
            <a:p>
              <a:endParaRPr lang="en-US"/>
            </a:p>
          </p:txBody>
        </p:sp>
        <p:sp>
          <p:nvSpPr>
            <p:cNvPr id="19" name="Freeform 33"/>
            <p:cNvSpPr>
              <a:spLocks/>
            </p:cNvSpPr>
            <p:nvPr/>
          </p:nvSpPr>
          <p:spPr bwMode="auto">
            <a:xfrm>
              <a:off x="2801283" y="1959429"/>
              <a:ext cx="4161277" cy="49540"/>
            </a:xfrm>
            <a:custGeom>
              <a:avLst/>
              <a:gdLst>
                <a:gd name="T0" fmla="*/ 4136642 w 15878"/>
                <a:gd name="T1" fmla="*/ 0 h 189"/>
                <a:gd name="T2" fmla="*/ 4141621 w 15878"/>
                <a:gd name="T3" fmla="*/ 524 h 189"/>
                <a:gd name="T4" fmla="*/ 4146339 w 15878"/>
                <a:gd name="T5" fmla="*/ 1835 h 189"/>
                <a:gd name="T6" fmla="*/ 4150532 w 15878"/>
                <a:gd name="T7" fmla="*/ 4194 h 189"/>
                <a:gd name="T8" fmla="*/ 4154201 w 15878"/>
                <a:gd name="T9" fmla="*/ 7339 h 189"/>
                <a:gd name="T10" fmla="*/ 4157084 w 15878"/>
                <a:gd name="T11" fmla="*/ 10747 h 189"/>
                <a:gd name="T12" fmla="*/ 4159442 w 15878"/>
                <a:gd name="T13" fmla="*/ 15203 h 189"/>
                <a:gd name="T14" fmla="*/ 4160753 w 15878"/>
                <a:gd name="T15" fmla="*/ 19921 h 189"/>
                <a:gd name="T16" fmla="*/ 4161277 w 15878"/>
                <a:gd name="T17" fmla="*/ 24639 h 189"/>
                <a:gd name="T18" fmla="*/ 4160753 w 15878"/>
                <a:gd name="T19" fmla="*/ 29619 h 189"/>
                <a:gd name="T20" fmla="*/ 4159442 w 15878"/>
                <a:gd name="T21" fmla="*/ 34337 h 189"/>
                <a:gd name="T22" fmla="*/ 4157084 w 15878"/>
                <a:gd name="T23" fmla="*/ 38531 h 189"/>
                <a:gd name="T24" fmla="*/ 4154201 w 15878"/>
                <a:gd name="T25" fmla="*/ 42201 h 189"/>
                <a:gd name="T26" fmla="*/ 4150532 w 15878"/>
                <a:gd name="T27" fmla="*/ 45346 h 189"/>
                <a:gd name="T28" fmla="*/ 4146339 w 15878"/>
                <a:gd name="T29" fmla="*/ 47705 h 189"/>
                <a:gd name="T30" fmla="*/ 4141621 w 15878"/>
                <a:gd name="T31" fmla="*/ 49016 h 189"/>
                <a:gd name="T32" fmla="*/ 4136642 w 15878"/>
                <a:gd name="T33" fmla="*/ 49540 h 189"/>
                <a:gd name="T34" fmla="*/ 22277 w 15878"/>
                <a:gd name="T35" fmla="*/ 49540 h 189"/>
                <a:gd name="T36" fmla="*/ 17559 w 15878"/>
                <a:gd name="T37" fmla="*/ 48229 h 189"/>
                <a:gd name="T38" fmla="*/ 12842 w 15878"/>
                <a:gd name="T39" fmla="*/ 46395 h 189"/>
                <a:gd name="T40" fmla="*/ 8911 w 15878"/>
                <a:gd name="T41" fmla="*/ 43773 h 189"/>
                <a:gd name="T42" fmla="*/ 5766 w 15878"/>
                <a:gd name="T43" fmla="*/ 40366 h 189"/>
                <a:gd name="T44" fmla="*/ 2883 w 15878"/>
                <a:gd name="T45" fmla="*/ 36434 h 189"/>
                <a:gd name="T46" fmla="*/ 1048 w 15878"/>
                <a:gd name="T47" fmla="*/ 31978 h 189"/>
                <a:gd name="T48" fmla="*/ 262 w 15878"/>
                <a:gd name="T49" fmla="*/ 27260 h 189"/>
                <a:gd name="T50" fmla="*/ 262 w 15878"/>
                <a:gd name="T51" fmla="*/ 22280 h 189"/>
                <a:gd name="T52" fmla="*/ 1048 w 15878"/>
                <a:gd name="T53" fmla="*/ 17562 h 189"/>
                <a:gd name="T54" fmla="*/ 2883 w 15878"/>
                <a:gd name="T55" fmla="*/ 13106 h 189"/>
                <a:gd name="T56" fmla="*/ 5766 w 15878"/>
                <a:gd name="T57" fmla="*/ 9174 h 189"/>
                <a:gd name="T58" fmla="*/ 8911 w 15878"/>
                <a:gd name="T59" fmla="*/ 5767 h 189"/>
                <a:gd name="T60" fmla="*/ 12842 w 15878"/>
                <a:gd name="T61" fmla="*/ 3145 h 189"/>
                <a:gd name="T62" fmla="*/ 17559 w 15878"/>
                <a:gd name="T63" fmla="*/ 1311 h 189"/>
                <a:gd name="T64" fmla="*/ 22277 w 15878"/>
                <a:gd name="T65" fmla="*/ 0 h 1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878" h="189">
                  <a:moveTo>
                    <a:pt x="94" y="0"/>
                  </a:moveTo>
                  <a:lnTo>
                    <a:pt x="15784" y="0"/>
                  </a:lnTo>
                  <a:lnTo>
                    <a:pt x="15793" y="0"/>
                  </a:lnTo>
                  <a:lnTo>
                    <a:pt x="15803" y="2"/>
                  </a:lnTo>
                  <a:lnTo>
                    <a:pt x="15811" y="5"/>
                  </a:lnTo>
                  <a:lnTo>
                    <a:pt x="15821" y="7"/>
                  </a:lnTo>
                  <a:lnTo>
                    <a:pt x="15829" y="12"/>
                  </a:lnTo>
                  <a:lnTo>
                    <a:pt x="15837" y="16"/>
                  </a:lnTo>
                  <a:lnTo>
                    <a:pt x="15844" y="22"/>
                  </a:lnTo>
                  <a:lnTo>
                    <a:pt x="15851" y="28"/>
                  </a:lnTo>
                  <a:lnTo>
                    <a:pt x="15856" y="35"/>
                  </a:lnTo>
                  <a:lnTo>
                    <a:pt x="15862" y="41"/>
                  </a:lnTo>
                  <a:lnTo>
                    <a:pt x="15867" y="50"/>
                  </a:lnTo>
                  <a:lnTo>
                    <a:pt x="15871" y="58"/>
                  </a:lnTo>
                  <a:lnTo>
                    <a:pt x="15874" y="67"/>
                  </a:lnTo>
                  <a:lnTo>
                    <a:pt x="15876" y="76"/>
                  </a:lnTo>
                  <a:lnTo>
                    <a:pt x="15878" y="85"/>
                  </a:lnTo>
                  <a:lnTo>
                    <a:pt x="15878" y="94"/>
                  </a:lnTo>
                  <a:lnTo>
                    <a:pt x="15878" y="104"/>
                  </a:lnTo>
                  <a:lnTo>
                    <a:pt x="15876" y="113"/>
                  </a:lnTo>
                  <a:lnTo>
                    <a:pt x="15874" y="122"/>
                  </a:lnTo>
                  <a:lnTo>
                    <a:pt x="15871" y="131"/>
                  </a:lnTo>
                  <a:lnTo>
                    <a:pt x="15867" y="139"/>
                  </a:lnTo>
                  <a:lnTo>
                    <a:pt x="15862" y="147"/>
                  </a:lnTo>
                  <a:lnTo>
                    <a:pt x="15856" y="154"/>
                  </a:lnTo>
                  <a:lnTo>
                    <a:pt x="15851" y="161"/>
                  </a:lnTo>
                  <a:lnTo>
                    <a:pt x="15844" y="167"/>
                  </a:lnTo>
                  <a:lnTo>
                    <a:pt x="15837" y="173"/>
                  </a:lnTo>
                  <a:lnTo>
                    <a:pt x="15829" y="177"/>
                  </a:lnTo>
                  <a:lnTo>
                    <a:pt x="15821" y="182"/>
                  </a:lnTo>
                  <a:lnTo>
                    <a:pt x="15811" y="184"/>
                  </a:lnTo>
                  <a:lnTo>
                    <a:pt x="15803" y="187"/>
                  </a:lnTo>
                  <a:lnTo>
                    <a:pt x="15793" y="189"/>
                  </a:lnTo>
                  <a:lnTo>
                    <a:pt x="15784" y="189"/>
                  </a:lnTo>
                  <a:lnTo>
                    <a:pt x="94" y="189"/>
                  </a:lnTo>
                  <a:lnTo>
                    <a:pt x="85" y="189"/>
                  </a:lnTo>
                  <a:lnTo>
                    <a:pt x="76" y="187"/>
                  </a:lnTo>
                  <a:lnTo>
                    <a:pt x="67" y="184"/>
                  </a:lnTo>
                  <a:lnTo>
                    <a:pt x="57" y="182"/>
                  </a:lnTo>
                  <a:lnTo>
                    <a:pt x="49" y="177"/>
                  </a:lnTo>
                  <a:lnTo>
                    <a:pt x="41" y="173"/>
                  </a:lnTo>
                  <a:lnTo>
                    <a:pt x="34" y="167"/>
                  </a:lnTo>
                  <a:lnTo>
                    <a:pt x="27" y="161"/>
                  </a:lnTo>
                  <a:lnTo>
                    <a:pt x="22" y="154"/>
                  </a:lnTo>
                  <a:lnTo>
                    <a:pt x="16" y="147"/>
                  </a:lnTo>
                  <a:lnTo>
                    <a:pt x="11" y="139"/>
                  </a:lnTo>
                  <a:lnTo>
                    <a:pt x="8" y="131"/>
                  </a:lnTo>
                  <a:lnTo>
                    <a:pt x="4" y="122"/>
                  </a:lnTo>
                  <a:lnTo>
                    <a:pt x="2" y="113"/>
                  </a:lnTo>
                  <a:lnTo>
                    <a:pt x="1" y="104"/>
                  </a:lnTo>
                  <a:lnTo>
                    <a:pt x="0" y="94"/>
                  </a:lnTo>
                  <a:lnTo>
                    <a:pt x="1" y="85"/>
                  </a:lnTo>
                  <a:lnTo>
                    <a:pt x="2" y="76"/>
                  </a:lnTo>
                  <a:lnTo>
                    <a:pt x="4" y="67"/>
                  </a:lnTo>
                  <a:lnTo>
                    <a:pt x="8" y="58"/>
                  </a:lnTo>
                  <a:lnTo>
                    <a:pt x="11" y="50"/>
                  </a:lnTo>
                  <a:lnTo>
                    <a:pt x="16" y="41"/>
                  </a:lnTo>
                  <a:lnTo>
                    <a:pt x="22" y="35"/>
                  </a:lnTo>
                  <a:lnTo>
                    <a:pt x="27" y="28"/>
                  </a:lnTo>
                  <a:lnTo>
                    <a:pt x="34" y="22"/>
                  </a:lnTo>
                  <a:lnTo>
                    <a:pt x="41" y="16"/>
                  </a:lnTo>
                  <a:lnTo>
                    <a:pt x="49" y="12"/>
                  </a:lnTo>
                  <a:lnTo>
                    <a:pt x="57" y="7"/>
                  </a:lnTo>
                  <a:lnTo>
                    <a:pt x="67" y="5"/>
                  </a:lnTo>
                  <a:lnTo>
                    <a:pt x="76" y="2"/>
                  </a:lnTo>
                  <a:lnTo>
                    <a:pt x="85" y="0"/>
                  </a:lnTo>
                  <a:lnTo>
                    <a:pt x="94" y="0"/>
                  </a:lnTo>
                  <a:close/>
                </a:path>
              </a:pathLst>
            </a:custGeom>
            <a:grpFill/>
            <a:ln w="9525">
              <a:solidFill>
                <a:srgbClr val="000000"/>
              </a:solidFill>
              <a:round/>
              <a:headEnd/>
              <a:tailEnd/>
            </a:ln>
          </p:spPr>
          <p:txBody>
            <a:bodyPr/>
            <a:lstStyle/>
            <a:p>
              <a:endParaRPr lang="en-US"/>
            </a:p>
          </p:txBody>
        </p:sp>
      </p:grpSp>
      <p:sp>
        <p:nvSpPr>
          <p:cNvPr id="5" name="Title 4"/>
          <p:cNvSpPr>
            <a:spLocks noGrp="1"/>
          </p:cNvSpPr>
          <p:nvPr>
            <p:ph type="title"/>
          </p:nvPr>
        </p:nvSpPr>
        <p:spPr>
          <a:xfrm>
            <a:off x="2084849" y="2987444"/>
            <a:ext cx="4784649" cy="1573903"/>
          </a:xfrm>
        </p:spPr>
        <p:txBody>
          <a:bodyPr>
            <a:normAutofit/>
          </a:bodyPr>
          <a:lstStyle/>
          <a:p>
            <a:r>
              <a:rPr lang="en-US" sz="3600" dirty="0">
                <a:solidFill>
                  <a:schemeClr val="bg1"/>
                </a:solidFill>
              </a:rPr>
              <a:t>Accommodations/ Strategies to Support  Executive Function</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7841" b="11623"/>
          <a:stretch/>
        </p:blipFill>
        <p:spPr>
          <a:xfrm>
            <a:off x="6869498" y="2374472"/>
            <a:ext cx="2220614" cy="2186875"/>
          </a:xfrm>
          <a:prstGeom prst="rect">
            <a:avLst/>
          </a:prstGeom>
        </p:spPr>
      </p:pic>
    </p:spTree>
    <p:extLst>
      <p:ext uri="{BB962C8B-B14F-4D97-AF65-F5344CB8AC3E}">
        <p14:creationId xmlns:p14="http://schemas.microsoft.com/office/powerpoint/2010/main" val="2884936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0" y="0"/>
            <a:ext cx="6096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43345" y="397164"/>
            <a:ext cx="5652655" cy="646331"/>
          </a:xfrm>
          <a:prstGeom prst="rect">
            <a:avLst/>
          </a:prstGeom>
          <a:noFill/>
        </p:spPr>
        <p:txBody>
          <a:bodyPr wrap="square" rtlCol="0">
            <a:spAutoFit/>
          </a:bodyPr>
          <a:lstStyle/>
          <a:p>
            <a:r>
              <a:rPr lang="en-US" sz="3600" dirty="0">
                <a:solidFill>
                  <a:schemeClr val="accent2"/>
                </a:solidFill>
                <a:latin typeface="+mj-lt"/>
              </a:rPr>
              <a:t>Working Memory</a:t>
            </a:r>
          </a:p>
        </p:txBody>
      </p:sp>
      <p:sp>
        <p:nvSpPr>
          <p:cNvPr id="8" name="TextBox 7"/>
          <p:cNvSpPr txBox="1"/>
          <p:nvPr/>
        </p:nvSpPr>
        <p:spPr>
          <a:xfrm>
            <a:off x="443345" y="960157"/>
            <a:ext cx="5652655" cy="523220"/>
          </a:xfrm>
          <a:prstGeom prst="rect">
            <a:avLst/>
          </a:prstGeom>
          <a:noFill/>
        </p:spPr>
        <p:txBody>
          <a:bodyPr wrap="square" rtlCol="0">
            <a:spAutoFit/>
          </a:bodyPr>
          <a:lstStyle/>
          <a:p>
            <a:r>
              <a:rPr lang="en-US" sz="2800" dirty="0">
                <a:solidFill>
                  <a:srgbClr val="7030A0"/>
                </a:solidFill>
                <a:latin typeface="+mj-lt"/>
              </a:rPr>
              <a:t>Accommodations</a:t>
            </a:r>
          </a:p>
        </p:txBody>
      </p:sp>
      <p:sp>
        <p:nvSpPr>
          <p:cNvPr id="10" name="TextBox 9"/>
          <p:cNvSpPr txBox="1"/>
          <p:nvPr/>
        </p:nvSpPr>
        <p:spPr>
          <a:xfrm>
            <a:off x="584224" y="1606488"/>
            <a:ext cx="4504523" cy="5007268"/>
          </a:xfrm>
          <a:prstGeom prst="rect">
            <a:avLst/>
          </a:prstGeom>
          <a:noFill/>
        </p:spPr>
        <p:txBody>
          <a:bodyPr wrap="square" rtlCol="0">
            <a:spAutoFit/>
          </a:bodyPr>
          <a:lstStyle/>
          <a:p>
            <a:pPr marL="285750" indent="-285750">
              <a:lnSpc>
                <a:spcPct val="114000"/>
              </a:lnSpc>
              <a:spcBef>
                <a:spcPts val="600"/>
              </a:spcBef>
              <a:buClr>
                <a:schemeClr val="accent2"/>
              </a:buClr>
              <a:buFont typeface="Wingdings" panose="05000000000000000000" pitchFamily="2" charset="2"/>
              <a:buChar char="§"/>
            </a:pPr>
            <a:r>
              <a:rPr lang="en-US" sz="2400" dirty="0">
                <a:latin typeface="+mj-lt"/>
              </a:rPr>
              <a:t>Provide visual supports (e.g., picture supported content, use of videos, etc.)</a:t>
            </a:r>
          </a:p>
          <a:p>
            <a:pPr marL="285750" indent="-285750">
              <a:lnSpc>
                <a:spcPct val="114000"/>
              </a:lnSpc>
              <a:spcBef>
                <a:spcPts val="600"/>
              </a:spcBef>
              <a:buClr>
                <a:schemeClr val="accent2"/>
              </a:buClr>
              <a:buFont typeface="Wingdings" panose="05000000000000000000" pitchFamily="2" charset="2"/>
              <a:buChar char="§"/>
            </a:pPr>
            <a:r>
              <a:rPr lang="en-US" sz="2400" dirty="0">
                <a:latin typeface="+mj-lt"/>
              </a:rPr>
              <a:t>Chunk information into smaller segments or assignments</a:t>
            </a:r>
          </a:p>
          <a:p>
            <a:pPr marL="285750" indent="-285750">
              <a:lnSpc>
                <a:spcPct val="114000"/>
              </a:lnSpc>
              <a:spcBef>
                <a:spcPts val="600"/>
              </a:spcBef>
              <a:buClr>
                <a:schemeClr val="accent2"/>
              </a:buClr>
              <a:buFont typeface="Wingdings" panose="05000000000000000000" pitchFamily="2" charset="2"/>
              <a:buChar char="§"/>
            </a:pPr>
            <a:r>
              <a:rPr lang="en-US" sz="2400" dirty="0">
                <a:latin typeface="+mj-lt"/>
              </a:rPr>
              <a:t>Provide copies of notes or other relevant learning content</a:t>
            </a:r>
          </a:p>
          <a:p>
            <a:pPr marL="285750" indent="-285750">
              <a:lnSpc>
                <a:spcPct val="114000"/>
              </a:lnSpc>
              <a:spcBef>
                <a:spcPts val="600"/>
              </a:spcBef>
              <a:buClr>
                <a:schemeClr val="accent2"/>
              </a:buClr>
              <a:buFont typeface="Wingdings" panose="05000000000000000000" pitchFamily="2" charset="2"/>
              <a:buChar char="§"/>
            </a:pPr>
            <a:r>
              <a:rPr lang="en-US" sz="2400" dirty="0">
                <a:latin typeface="+mj-lt"/>
              </a:rPr>
              <a:t>Repeat instructions</a:t>
            </a:r>
          </a:p>
          <a:p>
            <a:pPr marL="285750" indent="-285750">
              <a:lnSpc>
                <a:spcPct val="114000"/>
              </a:lnSpc>
              <a:spcBef>
                <a:spcPts val="600"/>
              </a:spcBef>
              <a:buClr>
                <a:schemeClr val="accent2"/>
              </a:buClr>
              <a:buFont typeface="Wingdings" panose="05000000000000000000" pitchFamily="2" charset="2"/>
              <a:buChar char="§"/>
            </a:pPr>
            <a:r>
              <a:rPr lang="en-US" sz="2400" dirty="0">
                <a:latin typeface="+mj-lt"/>
              </a:rPr>
              <a:t>Provide formula sheets for classroom/career technical instruction</a:t>
            </a:r>
            <a:endParaRPr lang="en-US" dirty="0"/>
          </a:p>
        </p:txBody>
      </p:sp>
      <p:sp>
        <p:nvSpPr>
          <p:cNvPr id="44" name="TextBox 43"/>
          <p:cNvSpPr txBox="1"/>
          <p:nvPr/>
        </p:nvSpPr>
        <p:spPr>
          <a:xfrm>
            <a:off x="6391245" y="1434453"/>
            <a:ext cx="5128094" cy="5351337"/>
          </a:xfrm>
          <a:prstGeom prst="rect">
            <a:avLst/>
          </a:prstGeom>
          <a:noFill/>
        </p:spPr>
        <p:txBody>
          <a:bodyPr wrap="square" rtlCol="0">
            <a:spAutoFit/>
          </a:bodyPr>
          <a:lstStyle/>
          <a:p>
            <a:pPr marL="285750" indent="-285750">
              <a:lnSpc>
                <a:spcPct val="114000"/>
              </a:lnSpc>
              <a:spcBef>
                <a:spcPts val="600"/>
              </a:spcBef>
              <a:buClr>
                <a:schemeClr val="accent2"/>
              </a:buClr>
              <a:buFont typeface="Wingdings" panose="05000000000000000000" pitchFamily="2" charset="2"/>
              <a:buChar char="§"/>
            </a:pPr>
            <a:r>
              <a:rPr lang="en-US" sz="2400" dirty="0">
                <a:solidFill>
                  <a:schemeClr val="bg1"/>
                </a:solidFill>
                <a:latin typeface="+mj-lt"/>
              </a:rPr>
              <a:t>Have them develop PowerPoint presentations related to a concept, draw sketches/story boards or tell you about the concept.</a:t>
            </a:r>
          </a:p>
          <a:p>
            <a:pPr marL="285750" indent="-285750">
              <a:lnSpc>
                <a:spcPct val="114000"/>
              </a:lnSpc>
              <a:spcBef>
                <a:spcPts val="600"/>
              </a:spcBef>
              <a:buClr>
                <a:schemeClr val="accent2"/>
              </a:buClr>
              <a:buFont typeface="Wingdings" panose="05000000000000000000" pitchFamily="2" charset="2"/>
              <a:buChar char="§"/>
            </a:pPr>
            <a:r>
              <a:rPr lang="en-US" sz="2400" dirty="0">
                <a:solidFill>
                  <a:schemeClr val="bg1"/>
                </a:solidFill>
                <a:latin typeface="+mj-lt"/>
              </a:rPr>
              <a:t>Use fun mnemonics to help associate details, connect new and old information, etc.</a:t>
            </a:r>
          </a:p>
          <a:p>
            <a:pPr marL="285750" indent="-285750">
              <a:lnSpc>
                <a:spcPct val="114000"/>
              </a:lnSpc>
              <a:spcBef>
                <a:spcPts val="600"/>
              </a:spcBef>
              <a:buClr>
                <a:schemeClr val="accent2"/>
              </a:buClr>
              <a:buFont typeface="Wingdings" panose="05000000000000000000" pitchFamily="2" charset="2"/>
              <a:buChar char="§"/>
            </a:pPr>
            <a:r>
              <a:rPr lang="en-US" sz="2400" dirty="0">
                <a:solidFill>
                  <a:schemeClr val="bg1"/>
                </a:solidFill>
                <a:latin typeface="+mj-lt"/>
              </a:rPr>
              <a:t>Provide lots of opportunity for student to repeat, restate, etc. information</a:t>
            </a:r>
          </a:p>
          <a:p>
            <a:pPr marL="285750" indent="-285750">
              <a:lnSpc>
                <a:spcPct val="114000"/>
              </a:lnSpc>
              <a:spcBef>
                <a:spcPts val="600"/>
              </a:spcBef>
              <a:buClr>
                <a:schemeClr val="accent2"/>
              </a:buClr>
              <a:buFont typeface="Wingdings" panose="05000000000000000000" pitchFamily="2" charset="2"/>
              <a:buChar char="§"/>
            </a:pPr>
            <a:r>
              <a:rPr lang="en-US" sz="2400" dirty="0">
                <a:solidFill>
                  <a:schemeClr val="bg1"/>
                </a:solidFill>
                <a:latin typeface="+mj-lt"/>
              </a:rPr>
              <a:t>Use multi-sensory instructional methods</a:t>
            </a:r>
            <a:endParaRPr lang="en-US" dirty="0">
              <a:latin typeface="+mj-lt"/>
            </a:endParaRPr>
          </a:p>
        </p:txBody>
      </p:sp>
      <p:sp>
        <p:nvSpPr>
          <p:cNvPr id="11" name="Slide Number Placeholder 2">
            <a:extLst>
              <a:ext uri="{FF2B5EF4-FFF2-40B4-BE49-F238E27FC236}">
                <a16:creationId xmlns:a16="http://schemas.microsoft.com/office/drawing/2014/main" id="{7AF08762-ECB8-462E-B317-60CDAE8D3D24}"/>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D7FBCD5-A183-468F-86D5-E20CBF398243}" type="slidenum">
              <a:rPr lang="en-US" sz="1200" smtClean="0">
                <a:solidFill>
                  <a:schemeClr val="bg1"/>
                </a:solidFill>
              </a:rPr>
              <a:pPr algn="r"/>
              <a:t>23</a:t>
            </a:fld>
            <a:endParaRPr lang="en-US" sz="1200" dirty="0">
              <a:solidFill>
                <a:schemeClr val="bg1"/>
              </a:solidFill>
            </a:endParaRPr>
          </a:p>
        </p:txBody>
      </p:sp>
      <p:sp>
        <p:nvSpPr>
          <p:cNvPr id="12" name="TextBox 11">
            <a:extLst>
              <a:ext uri="{FF2B5EF4-FFF2-40B4-BE49-F238E27FC236}">
                <a16:creationId xmlns:a16="http://schemas.microsoft.com/office/drawing/2014/main" id="{104B67A9-BCA0-4E79-8806-F4ABA04D210E}"/>
              </a:ext>
            </a:extLst>
          </p:cNvPr>
          <p:cNvSpPr txBox="1"/>
          <p:nvPr/>
        </p:nvSpPr>
        <p:spPr>
          <a:xfrm>
            <a:off x="6317672" y="397164"/>
            <a:ext cx="5652655" cy="646331"/>
          </a:xfrm>
          <a:prstGeom prst="rect">
            <a:avLst/>
          </a:prstGeom>
          <a:noFill/>
        </p:spPr>
        <p:txBody>
          <a:bodyPr wrap="square" rtlCol="0">
            <a:spAutoFit/>
          </a:bodyPr>
          <a:lstStyle/>
          <a:p>
            <a:r>
              <a:rPr lang="en-US" sz="3600" dirty="0">
                <a:solidFill>
                  <a:schemeClr val="accent2"/>
                </a:solidFill>
                <a:latin typeface="+mj-lt"/>
              </a:rPr>
              <a:t>Working Memory</a:t>
            </a:r>
          </a:p>
        </p:txBody>
      </p:sp>
      <p:sp>
        <p:nvSpPr>
          <p:cNvPr id="13" name="TextBox 12">
            <a:extLst>
              <a:ext uri="{FF2B5EF4-FFF2-40B4-BE49-F238E27FC236}">
                <a16:creationId xmlns:a16="http://schemas.microsoft.com/office/drawing/2014/main" id="{F5645A1D-7143-41A5-8D0D-4C671834F123}"/>
              </a:ext>
            </a:extLst>
          </p:cNvPr>
          <p:cNvSpPr txBox="1"/>
          <p:nvPr/>
        </p:nvSpPr>
        <p:spPr>
          <a:xfrm>
            <a:off x="6317672" y="960157"/>
            <a:ext cx="5652655" cy="523220"/>
          </a:xfrm>
          <a:prstGeom prst="rect">
            <a:avLst/>
          </a:prstGeom>
          <a:noFill/>
        </p:spPr>
        <p:txBody>
          <a:bodyPr wrap="square" rtlCol="0">
            <a:spAutoFit/>
          </a:bodyPr>
          <a:lstStyle/>
          <a:p>
            <a:r>
              <a:rPr lang="en-US" sz="2800" dirty="0">
                <a:solidFill>
                  <a:schemeClr val="bg1"/>
                </a:solidFill>
                <a:latin typeface="+mj-lt"/>
              </a:rPr>
              <a:t>Strategies</a:t>
            </a:r>
          </a:p>
        </p:txBody>
      </p:sp>
    </p:spTree>
    <p:extLst>
      <p:ext uri="{BB962C8B-B14F-4D97-AF65-F5344CB8AC3E}">
        <p14:creationId xmlns:p14="http://schemas.microsoft.com/office/powerpoint/2010/main" val="1299063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0" y="0"/>
            <a:ext cx="6096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43345" y="397164"/>
            <a:ext cx="5652655" cy="646331"/>
          </a:xfrm>
          <a:prstGeom prst="rect">
            <a:avLst/>
          </a:prstGeom>
          <a:noFill/>
        </p:spPr>
        <p:txBody>
          <a:bodyPr wrap="square" rtlCol="0">
            <a:spAutoFit/>
          </a:bodyPr>
          <a:lstStyle/>
          <a:p>
            <a:r>
              <a:rPr lang="en-US" sz="3600" dirty="0">
                <a:solidFill>
                  <a:schemeClr val="accent2"/>
                </a:solidFill>
                <a:latin typeface="+mj-lt"/>
              </a:rPr>
              <a:t>Organization</a:t>
            </a:r>
          </a:p>
        </p:txBody>
      </p:sp>
      <p:sp>
        <p:nvSpPr>
          <p:cNvPr id="10" name="TextBox 9"/>
          <p:cNvSpPr txBox="1"/>
          <p:nvPr/>
        </p:nvSpPr>
        <p:spPr>
          <a:xfrm>
            <a:off x="530933" y="1483377"/>
            <a:ext cx="5260273" cy="4930324"/>
          </a:xfrm>
          <a:prstGeom prst="rect">
            <a:avLst/>
          </a:prstGeom>
          <a:noFill/>
        </p:spPr>
        <p:txBody>
          <a:bodyPr wrap="square" rtlCol="0">
            <a:spAutoFit/>
          </a:bodyPr>
          <a:lstStyle/>
          <a:p>
            <a:pPr marL="285750" indent="-285750">
              <a:lnSpc>
                <a:spcPct val="114000"/>
              </a:lnSpc>
              <a:spcBef>
                <a:spcPts val="600"/>
              </a:spcBef>
              <a:buClr>
                <a:schemeClr val="accent2"/>
              </a:buClr>
              <a:buFont typeface="Wingdings" panose="05000000000000000000" pitchFamily="2" charset="2"/>
              <a:buChar char="§"/>
            </a:pPr>
            <a:r>
              <a:rPr lang="en-US" sz="2400" dirty="0">
                <a:latin typeface="+mj-lt"/>
              </a:rPr>
              <a:t>Using a watch, especially one with special features for reminders such as memos or that will vibrate to remind them to do something</a:t>
            </a:r>
          </a:p>
          <a:p>
            <a:pPr marL="285750" indent="-285750">
              <a:lnSpc>
                <a:spcPct val="114000"/>
              </a:lnSpc>
              <a:spcBef>
                <a:spcPts val="600"/>
              </a:spcBef>
              <a:buClr>
                <a:schemeClr val="accent2"/>
              </a:buClr>
              <a:buFont typeface="Wingdings" panose="05000000000000000000" pitchFamily="2" charset="2"/>
              <a:buChar char="§"/>
            </a:pPr>
            <a:r>
              <a:rPr lang="en-US" sz="2400" dirty="0">
                <a:latin typeface="+mj-lt"/>
              </a:rPr>
              <a:t>Checklists, but keep these relevant, simple, and short (consider technology)</a:t>
            </a:r>
          </a:p>
          <a:p>
            <a:pPr marL="285750" indent="-285750">
              <a:lnSpc>
                <a:spcPct val="114000"/>
              </a:lnSpc>
              <a:spcBef>
                <a:spcPts val="600"/>
              </a:spcBef>
              <a:buClr>
                <a:schemeClr val="accent2"/>
              </a:buClr>
              <a:buFont typeface="Wingdings" panose="05000000000000000000" pitchFamily="2" charset="2"/>
              <a:buChar char="§"/>
            </a:pPr>
            <a:r>
              <a:rPr lang="en-US" sz="2400" dirty="0">
                <a:latin typeface="+mj-lt"/>
              </a:rPr>
              <a:t>Color-coding systems which can include folders, notebooks, highlighters, etc.</a:t>
            </a:r>
          </a:p>
          <a:p>
            <a:pPr marL="285750" indent="-285750">
              <a:lnSpc>
                <a:spcPct val="114000"/>
              </a:lnSpc>
              <a:spcBef>
                <a:spcPts val="600"/>
              </a:spcBef>
              <a:buClr>
                <a:schemeClr val="accent2"/>
              </a:buClr>
              <a:buFont typeface="Wingdings" panose="05000000000000000000" pitchFamily="2" charset="2"/>
              <a:buChar char="§"/>
            </a:pPr>
            <a:r>
              <a:rPr lang="en-US" sz="2400" dirty="0">
                <a:latin typeface="+mj-lt"/>
              </a:rPr>
              <a:t>Sticky notes or sticky tabs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3725" y="3933182"/>
            <a:ext cx="2021096" cy="2021096"/>
          </a:xfrm>
          <a:prstGeom prst="rect">
            <a:avLst/>
          </a:prstGeom>
        </p:spPr>
      </p:pic>
      <p:sp>
        <p:nvSpPr>
          <p:cNvPr id="11" name="Content Placeholder 5"/>
          <p:cNvSpPr txBox="1">
            <a:spLocks/>
          </p:cNvSpPr>
          <p:nvPr/>
        </p:nvSpPr>
        <p:spPr>
          <a:xfrm>
            <a:off x="9627156" y="3415200"/>
            <a:ext cx="2518063" cy="899971"/>
          </a:xfrm>
          <a:prstGeom prst="rect">
            <a:avLst/>
          </a:prstGeom>
        </p:spPr>
        <p:txBody>
          <a:bodyPr/>
          <a:lstStyle>
            <a:lvl1pPr marL="228600" indent="-228600" algn="l" defTabSz="914400" rtl="0" eaLnBrk="1" latinLnBrk="0" hangingPunct="1">
              <a:lnSpc>
                <a:spcPct val="114000"/>
              </a:lnSpc>
              <a:spcBef>
                <a:spcPts val="600"/>
              </a:spcBef>
              <a:buClr>
                <a:srgbClr val="6D3A8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114000"/>
              </a:lnSpc>
              <a:spcBef>
                <a:spcPts val="600"/>
              </a:spcBef>
              <a:buClr>
                <a:srgbClr val="6D3A8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114000"/>
              </a:lnSpc>
              <a:spcBef>
                <a:spcPts val="600"/>
              </a:spcBef>
              <a:buClr>
                <a:srgbClr val="6D3A8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Evernote  </a:t>
            </a:r>
          </a:p>
          <a:p>
            <a:endParaRPr lang="en-US" dirty="0"/>
          </a:p>
        </p:txBody>
      </p:sp>
      <p:pic>
        <p:nvPicPr>
          <p:cNvPr id="12" name="Picture 11"/>
          <p:cNvPicPr>
            <a:picLocks noChangeAspect="1"/>
          </p:cNvPicPr>
          <p:nvPr/>
        </p:nvPicPr>
        <p:blipFill>
          <a:blip r:embed="rId4"/>
          <a:stretch>
            <a:fillRect/>
          </a:stretch>
        </p:blipFill>
        <p:spPr>
          <a:xfrm>
            <a:off x="10005264" y="3984865"/>
            <a:ext cx="1090061" cy="886326"/>
          </a:xfrm>
          <a:prstGeom prst="rect">
            <a:avLst/>
          </a:prstGeom>
        </p:spPr>
      </p:pic>
      <p:sp>
        <p:nvSpPr>
          <p:cNvPr id="13" name="Content Placeholder 5"/>
          <p:cNvSpPr txBox="1">
            <a:spLocks/>
          </p:cNvSpPr>
          <p:nvPr/>
        </p:nvSpPr>
        <p:spPr>
          <a:xfrm>
            <a:off x="9669126" y="5049665"/>
            <a:ext cx="2807967" cy="1170583"/>
          </a:xfrm>
          <a:prstGeom prst="rect">
            <a:avLst/>
          </a:prstGeom>
        </p:spPr>
        <p:txBody>
          <a:bodyPr/>
          <a:lstStyle>
            <a:lvl1pPr marL="228600" indent="-228600" algn="l" defTabSz="914400" rtl="0" eaLnBrk="1" latinLnBrk="0" hangingPunct="1">
              <a:lnSpc>
                <a:spcPct val="114000"/>
              </a:lnSpc>
              <a:spcBef>
                <a:spcPts val="600"/>
              </a:spcBef>
              <a:buClr>
                <a:srgbClr val="6D3A8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114000"/>
              </a:lnSpc>
              <a:spcBef>
                <a:spcPts val="600"/>
              </a:spcBef>
              <a:buClr>
                <a:srgbClr val="6D3A8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114000"/>
              </a:lnSpc>
              <a:spcBef>
                <a:spcPts val="600"/>
              </a:spcBef>
              <a:buClr>
                <a:srgbClr val="6D3A8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One Note</a:t>
            </a:r>
          </a:p>
          <a:p>
            <a:endParaRPr lang="en-US" dirty="0"/>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76080" y="5655490"/>
            <a:ext cx="2074661" cy="929135"/>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03910" y="271468"/>
            <a:ext cx="1449275" cy="2961956"/>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58678" y="271468"/>
            <a:ext cx="1827829" cy="3046381"/>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72094" y="242825"/>
            <a:ext cx="1796159" cy="3075024"/>
          </a:xfrm>
          <a:prstGeom prst="rect">
            <a:avLst/>
          </a:prstGeom>
        </p:spPr>
      </p:pic>
      <p:sp>
        <p:nvSpPr>
          <p:cNvPr id="16" name="TextBox 15">
            <a:extLst>
              <a:ext uri="{FF2B5EF4-FFF2-40B4-BE49-F238E27FC236}">
                <a16:creationId xmlns:a16="http://schemas.microsoft.com/office/drawing/2014/main" id="{6FD23253-8C73-4DA1-8537-877E615236A8}"/>
              </a:ext>
            </a:extLst>
          </p:cNvPr>
          <p:cNvSpPr txBox="1"/>
          <p:nvPr/>
        </p:nvSpPr>
        <p:spPr>
          <a:xfrm>
            <a:off x="443345" y="960157"/>
            <a:ext cx="5652655" cy="523220"/>
          </a:xfrm>
          <a:prstGeom prst="rect">
            <a:avLst/>
          </a:prstGeom>
          <a:noFill/>
        </p:spPr>
        <p:txBody>
          <a:bodyPr wrap="square" rtlCol="0">
            <a:spAutoFit/>
          </a:bodyPr>
          <a:lstStyle/>
          <a:p>
            <a:r>
              <a:rPr lang="en-US" sz="2800" dirty="0">
                <a:solidFill>
                  <a:srgbClr val="7030A0"/>
                </a:solidFill>
                <a:latin typeface="+mj-lt"/>
              </a:rPr>
              <a:t>Accommodations</a:t>
            </a:r>
          </a:p>
        </p:txBody>
      </p:sp>
      <p:sp>
        <p:nvSpPr>
          <p:cNvPr id="17" name="Slide Number Placeholder 2">
            <a:extLst>
              <a:ext uri="{FF2B5EF4-FFF2-40B4-BE49-F238E27FC236}">
                <a16:creationId xmlns:a16="http://schemas.microsoft.com/office/drawing/2014/main" id="{2283E747-E934-4A15-8741-731DAB2720C5}"/>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D7FBCD5-A183-468F-86D5-E20CBF398243}" type="slidenum">
              <a:rPr lang="en-US" sz="1200" smtClean="0">
                <a:solidFill>
                  <a:schemeClr val="bg1"/>
                </a:solidFill>
              </a:rPr>
              <a:pPr algn="r"/>
              <a:t>24</a:t>
            </a:fld>
            <a:endParaRPr lang="en-US" sz="1200" dirty="0">
              <a:solidFill>
                <a:schemeClr val="bg1"/>
              </a:solidFill>
            </a:endParaRPr>
          </a:p>
        </p:txBody>
      </p:sp>
    </p:spTree>
    <p:extLst>
      <p:ext uri="{BB962C8B-B14F-4D97-AF65-F5344CB8AC3E}">
        <p14:creationId xmlns:p14="http://schemas.microsoft.com/office/powerpoint/2010/main" val="2140675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p:cNvSpPr txBox="1"/>
          <p:nvPr/>
        </p:nvSpPr>
        <p:spPr>
          <a:xfrm>
            <a:off x="443345" y="397164"/>
            <a:ext cx="9669646" cy="1200329"/>
          </a:xfrm>
          <a:prstGeom prst="rect">
            <a:avLst/>
          </a:prstGeom>
          <a:noFill/>
        </p:spPr>
        <p:txBody>
          <a:bodyPr wrap="square" rtlCol="0">
            <a:spAutoFit/>
          </a:bodyPr>
          <a:lstStyle/>
          <a:p>
            <a:r>
              <a:rPr lang="en-US" sz="3600" dirty="0">
                <a:solidFill>
                  <a:schemeClr val="accent2"/>
                </a:solidFill>
                <a:latin typeface="+mj-lt"/>
              </a:rPr>
              <a:t>Working Memory/Organization</a:t>
            </a:r>
          </a:p>
          <a:p>
            <a:r>
              <a:rPr lang="en-US" sz="3600" dirty="0" err="1">
                <a:solidFill>
                  <a:srgbClr val="7030A0"/>
                </a:solidFill>
                <a:latin typeface="+mj-lt"/>
              </a:rPr>
              <a:t>Ideament</a:t>
            </a:r>
            <a:endParaRPr lang="en-US" sz="3600" dirty="0">
              <a:solidFill>
                <a:srgbClr val="7030A0"/>
              </a:solidFill>
              <a:latin typeface="+mj-lt"/>
            </a:endParaRPr>
          </a:p>
        </p:txBody>
      </p:sp>
      <p:pic>
        <p:nvPicPr>
          <p:cNvPr id="5" name="Picture 4"/>
          <p:cNvPicPr>
            <a:picLocks noChangeAspect="1"/>
          </p:cNvPicPr>
          <p:nvPr/>
        </p:nvPicPr>
        <p:blipFill rotWithShape="1">
          <a:blip r:embed="rId3"/>
          <a:srcRect l="7079" t="2780" r="4135" b="8702"/>
          <a:stretch/>
        </p:blipFill>
        <p:spPr>
          <a:xfrm>
            <a:off x="2163321" y="1896524"/>
            <a:ext cx="3549832" cy="4564311"/>
          </a:xfrm>
          <a:prstGeom prst="rect">
            <a:avLst/>
          </a:prstGeom>
        </p:spPr>
      </p:pic>
      <p:pic>
        <p:nvPicPr>
          <p:cNvPr id="7" name="Picture 6"/>
          <p:cNvPicPr>
            <a:picLocks noChangeAspect="1"/>
          </p:cNvPicPr>
          <p:nvPr/>
        </p:nvPicPr>
        <p:blipFill rotWithShape="1">
          <a:blip r:embed="rId4"/>
          <a:srcRect l="6991" t="8173" r="6311" b="4624"/>
          <a:stretch/>
        </p:blipFill>
        <p:spPr>
          <a:xfrm>
            <a:off x="6582566" y="1896525"/>
            <a:ext cx="3530425" cy="4564311"/>
          </a:xfrm>
          <a:prstGeom prst="rect">
            <a:avLst/>
          </a:prstGeom>
        </p:spPr>
      </p:pic>
      <p:sp>
        <p:nvSpPr>
          <p:cNvPr id="11" name="Slide Number Placeholder 2">
            <a:extLst>
              <a:ext uri="{FF2B5EF4-FFF2-40B4-BE49-F238E27FC236}">
                <a16:creationId xmlns:a16="http://schemas.microsoft.com/office/drawing/2014/main" id="{8916ED90-C160-4B0A-A903-8E011716828E}"/>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D7FBCD5-A183-468F-86D5-E20CBF398243}" type="slidenum">
              <a:rPr lang="en-US" sz="1200" smtClean="0">
                <a:solidFill>
                  <a:schemeClr val="tx1">
                    <a:lumMod val="65000"/>
                    <a:lumOff val="35000"/>
                  </a:schemeClr>
                </a:solidFill>
              </a:rPr>
              <a:pPr algn="r"/>
              <a:t>25</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18315620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0" y="0"/>
            <a:ext cx="6096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294967295"/>
          </p:nvPr>
        </p:nvSpPr>
        <p:spPr>
          <a:xfrm>
            <a:off x="9433405" y="6469891"/>
            <a:ext cx="2536922" cy="388109"/>
          </a:xfrm>
        </p:spPr>
        <p:txBody>
          <a:bodyPr/>
          <a:lstStyle/>
          <a:p>
            <a:fld id="{3D7FBCD5-A183-468F-86D5-E20CBF398243}" type="slidenum">
              <a:rPr lang="en-US" smtClean="0">
                <a:solidFill>
                  <a:schemeClr val="bg1"/>
                </a:solidFill>
              </a:rPr>
              <a:pPr/>
              <a:t>26</a:t>
            </a:fld>
            <a:endParaRPr lang="en-US" dirty="0">
              <a:solidFill>
                <a:schemeClr val="bg1"/>
              </a:solidFill>
            </a:endParaRPr>
          </a:p>
        </p:txBody>
      </p:sp>
      <p:sp>
        <p:nvSpPr>
          <p:cNvPr id="7" name="TextBox 6"/>
          <p:cNvSpPr txBox="1"/>
          <p:nvPr/>
        </p:nvSpPr>
        <p:spPr>
          <a:xfrm>
            <a:off x="443345" y="397164"/>
            <a:ext cx="5652655" cy="646331"/>
          </a:xfrm>
          <a:prstGeom prst="rect">
            <a:avLst/>
          </a:prstGeom>
          <a:noFill/>
        </p:spPr>
        <p:txBody>
          <a:bodyPr wrap="square" rtlCol="0">
            <a:spAutoFit/>
          </a:bodyPr>
          <a:lstStyle/>
          <a:p>
            <a:r>
              <a:rPr lang="en-US" sz="3600" dirty="0">
                <a:solidFill>
                  <a:schemeClr val="accent2"/>
                </a:solidFill>
                <a:latin typeface="+mj-lt"/>
              </a:rPr>
              <a:t>Task Initiation</a:t>
            </a:r>
          </a:p>
        </p:txBody>
      </p:sp>
      <p:sp>
        <p:nvSpPr>
          <p:cNvPr id="8" name="TextBox 7"/>
          <p:cNvSpPr txBox="1"/>
          <p:nvPr/>
        </p:nvSpPr>
        <p:spPr>
          <a:xfrm>
            <a:off x="443345" y="974619"/>
            <a:ext cx="5652655" cy="523220"/>
          </a:xfrm>
          <a:prstGeom prst="rect">
            <a:avLst/>
          </a:prstGeom>
          <a:noFill/>
        </p:spPr>
        <p:txBody>
          <a:bodyPr wrap="square" rtlCol="0">
            <a:spAutoFit/>
          </a:bodyPr>
          <a:lstStyle/>
          <a:p>
            <a:r>
              <a:rPr lang="en-US" sz="2800" dirty="0">
                <a:solidFill>
                  <a:srgbClr val="7030A0"/>
                </a:solidFill>
                <a:latin typeface="+mj-lt"/>
              </a:rPr>
              <a:t>Accommodations</a:t>
            </a:r>
          </a:p>
        </p:txBody>
      </p:sp>
      <p:sp>
        <p:nvSpPr>
          <p:cNvPr id="32" name="Rectangle 31"/>
          <p:cNvSpPr/>
          <p:nvPr>
            <p:custDataLst>
              <p:tags r:id="rId1"/>
            </p:custDataLst>
          </p:nvPr>
        </p:nvSpPr>
        <p:spPr>
          <a:xfrm>
            <a:off x="4446299" y="3704301"/>
            <a:ext cx="1271481" cy="461665"/>
          </a:xfrm>
          <a:prstGeom prst="rect">
            <a:avLst/>
          </a:prstGeom>
          <a:effectLst>
            <a:outerShdw blurRad="25400" dist="38100" dir="2400000" algn="ctr" rotWithShape="0">
              <a:srgbClr val="000000">
                <a:alpha val="10000"/>
              </a:srgbClr>
            </a:outerShdw>
          </a:effectLst>
        </p:spPr>
        <p:txBody>
          <a:bodyPr wrap="square" anchor="ctr">
            <a:spAutoFit/>
          </a:bodyPr>
          <a:lstStyle/>
          <a:p>
            <a:pPr algn="ctr"/>
            <a:r>
              <a:rPr lang="en-US" sz="2400" dirty="0">
                <a:solidFill>
                  <a:schemeClr val="bg1"/>
                </a:solidFill>
                <a:latin typeface="Calibri Light" pitchFamily="34" charset="0"/>
              </a:rPr>
              <a:t>FACTS</a:t>
            </a:r>
          </a:p>
        </p:txBody>
      </p:sp>
      <p:sp>
        <p:nvSpPr>
          <p:cNvPr id="10" name="TextBox 9"/>
          <p:cNvSpPr txBox="1"/>
          <p:nvPr/>
        </p:nvSpPr>
        <p:spPr>
          <a:xfrm>
            <a:off x="584224" y="1606488"/>
            <a:ext cx="4504523" cy="4964179"/>
          </a:xfrm>
          <a:prstGeom prst="rect">
            <a:avLst/>
          </a:prstGeom>
          <a:noFill/>
        </p:spPr>
        <p:txBody>
          <a:bodyPr wrap="square" rtlCol="0">
            <a:spAutoFit/>
          </a:bodyPr>
          <a:lstStyle/>
          <a:p>
            <a:pPr marL="285750" indent="-285750">
              <a:lnSpc>
                <a:spcPct val="114000"/>
              </a:lnSpc>
              <a:spcBef>
                <a:spcPts val="600"/>
              </a:spcBef>
              <a:buClr>
                <a:schemeClr val="accent2"/>
              </a:buClr>
              <a:buFont typeface="Wingdings" panose="05000000000000000000" pitchFamily="2" charset="2"/>
              <a:buChar char="§"/>
            </a:pPr>
            <a:r>
              <a:rPr lang="en-US" sz="2400" dirty="0">
                <a:latin typeface="+mj-lt"/>
              </a:rPr>
              <a:t>Break tasks into smaller segments or chunks</a:t>
            </a:r>
          </a:p>
          <a:p>
            <a:pPr marL="285750" indent="-285750">
              <a:lnSpc>
                <a:spcPct val="114000"/>
              </a:lnSpc>
              <a:spcBef>
                <a:spcPts val="600"/>
              </a:spcBef>
              <a:buClr>
                <a:schemeClr val="accent2"/>
              </a:buClr>
              <a:buFont typeface="Wingdings" panose="05000000000000000000" pitchFamily="2" charset="2"/>
              <a:buChar char="§"/>
            </a:pPr>
            <a:r>
              <a:rPr lang="en-US" sz="2400" dirty="0">
                <a:latin typeface="+mj-lt"/>
              </a:rPr>
              <a:t>Develop quick, brief videos that demonstrate the skill or task that the student can review repeatedly </a:t>
            </a:r>
          </a:p>
          <a:p>
            <a:pPr marL="285750" indent="-285750">
              <a:lnSpc>
                <a:spcPct val="114000"/>
              </a:lnSpc>
              <a:spcBef>
                <a:spcPts val="600"/>
              </a:spcBef>
              <a:buClr>
                <a:schemeClr val="accent2"/>
              </a:buClr>
              <a:buFont typeface="Wingdings" panose="05000000000000000000" pitchFamily="2" charset="2"/>
              <a:buChar char="§"/>
            </a:pPr>
            <a:r>
              <a:rPr lang="en-US" sz="2400" dirty="0">
                <a:latin typeface="+mj-lt"/>
              </a:rPr>
              <a:t>Verify understanding of task</a:t>
            </a:r>
          </a:p>
          <a:p>
            <a:pPr marL="285750" indent="-285750">
              <a:lnSpc>
                <a:spcPct val="114000"/>
              </a:lnSpc>
              <a:spcBef>
                <a:spcPts val="600"/>
              </a:spcBef>
              <a:buClr>
                <a:schemeClr val="accent2"/>
              </a:buClr>
              <a:buFont typeface="Wingdings" panose="05000000000000000000" pitchFamily="2" charset="2"/>
              <a:buChar char="§"/>
            </a:pPr>
            <a:r>
              <a:rPr lang="en-US" sz="2400" dirty="0">
                <a:latin typeface="+mj-lt"/>
              </a:rPr>
              <a:t>Use highlighters</a:t>
            </a:r>
          </a:p>
          <a:p>
            <a:pPr marL="285750" indent="-285750">
              <a:lnSpc>
                <a:spcPct val="114000"/>
              </a:lnSpc>
              <a:spcBef>
                <a:spcPts val="600"/>
              </a:spcBef>
              <a:buClr>
                <a:schemeClr val="accent2"/>
              </a:buClr>
              <a:buFont typeface="Wingdings" panose="05000000000000000000" pitchFamily="2" charset="2"/>
              <a:buChar char="§"/>
            </a:pPr>
            <a:r>
              <a:rPr lang="en-US" sz="2400" dirty="0">
                <a:latin typeface="+mj-lt"/>
              </a:rPr>
              <a:t>Provide graphic organizers</a:t>
            </a:r>
          </a:p>
          <a:p>
            <a:pPr marL="285750" indent="-285750">
              <a:lnSpc>
                <a:spcPct val="114000"/>
              </a:lnSpc>
              <a:spcBef>
                <a:spcPts val="600"/>
              </a:spcBef>
              <a:buClr>
                <a:schemeClr val="accent2"/>
              </a:buClr>
              <a:buFont typeface="Wingdings" panose="05000000000000000000" pitchFamily="2" charset="2"/>
              <a:buChar char="§"/>
            </a:pPr>
            <a:r>
              <a:rPr lang="en-US" sz="2400" dirty="0">
                <a:latin typeface="+mj-lt"/>
              </a:rPr>
              <a:t>Use visual timers</a:t>
            </a:r>
          </a:p>
          <a:p>
            <a:pPr marL="285750" indent="-285750">
              <a:buClr>
                <a:schemeClr val="accent2"/>
              </a:buClr>
              <a:buFont typeface="Wingdings" panose="05000000000000000000" pitchFamily="2" charset="2"/>
              <a:buChar char="§"/>
            </a:pPr>
            <a:endParaRPr lang="en-US" dirty="0"/>
          </a:p>
        </p:txBody>
      </p:sp>
      <p:sp>
        <p:nvSpPr>
          <p:cNvPr id="44" name="TextBox 43"/>
          <p:cNvSpPr txBox="1"/>
          <p:nvPr/>
        </p:nvSpPr>
        <p:spPr>
          <a:xfrm>
            <a:off x="6317671" y="1609787"/>
            <a:ext cx="5052764" cy="2671372"/>
          </a:xfrm>
          <a:prstGeom prst="rect">
            <a:avLst/>
          </a:prstGeom>
          <a:noFill/>
        </p:spPr>
        <p:txBody>
          <a:bodyPr wrap="square" rtlCol="0">
            <a:spAutoFit/>
          </a:bodyPr>
          <a:lstStyle/>
          <a:p>
            <a:pPr marL="285750" indent="-285750">
              <a:lnSpc>
                <a:spcPct val="114000"/>
              </a:lnSpc>
              <a:spcBef>
                <a:spcPts val="600"/>
              </a:spcBef>
              <a:buClr>
                <a:schemeClr val="accent2"/>
              </a:buClr>
              <a:buFont typeface="Wingdings" panose="05000000000000000000" pitchFamily="2" charset="2"/>
              <a:buChar char="§"/>
            </a:pPr>
            <a:r>
              <a:rPr lang="en-US" sz="2400" dirty="0">
                <a:solidFill>
                  <a:schemeClr val="bg1"/>
                </a:solidFill>
                <a:latin typeface="+mj-lt"/>
              </a:rPr>
              <a:t>Complete the first problem, activity, etc. or two together and then have the student complete one independently.</a:t>
            </a:r>
          </a:p>
          <a:p>
            <a:pPr marL="285750" indent="-285750">
              <a:lnSpc>
                <a:spcPct val="114000"/>
              </a:lnSpc>
              <a:spcBef>
                <a:spcPts val="600"/>
              </a:spcBef>
              <a:buClr>
                <a:schemeClr val="accent2"/>
              </a:buClr>
              <a:buFont typeface="Wingdings" panose="05000000000000000000" pitchFamily="2" charset="2"/>
              <a:buChar char="§"/>
            </a:pPr>
            <a:r>
              <a:rPr lang="en-US" sz="2400" dirty="0">
                <a:solidFill>
                  <a:schemeClr val="bg1"/>
                </a:solidFill>
                <a:latin typeface="+mj-lt"/>
              </a:rPr>
              <a:t>Have them highlight key words in the instructions </a:t>
            </a:r>
            <a:endParaRPr lang="en-US" dirty="0">
              <a:latin typeface="+mj-lt"/>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69345" y="4378644"/>
            <a:ext cx="2128119" cy="2128119"/>
          </a:xfrm>
          <a:prstGeom prst="rect">
            <a:avLst/>
          </a:prstGeom>
        </p:spPr>
      </p:pic>
      <p:sp>
        <p:nvSpPr>
          <p:cNvPr id="11" name="TextBox 10">
            <a:extLst>
              <a:ext uri="{FF2B5EF4-FFF2-40B4-BE49-F238E27FC236}">
                <a16:creationId xmlns:a16="http://schemas.microsoft.com/office/drawing/2014/main" id="{A029AEDC-E479-4AA5-9EC8-0F0B4067D3CB}"/>
              </a:ext>
            </a:extLst>
          </p:cNvPr>
          <p:cNvSpPr txBox="1"/>
          <p:nvPr/>
        </p:nvSpPr>
        <p:spPr>
          <a:xfrm>
            <a:off x="6317672" y="397164"/>
            <a:ext cx="5652655" cy="646331"/>
          </a:xfrm>
          <a:prstGeom prst="rect">
            <a:avLst/>
          </a:prstGeom>
          <a:noFill/>
        </p:spPr>
        <p:txBody>
          <a:bodyPr wrap="square" rtlCol="0">
            <a:spAutoFit/>
          </a:bodyPr>
          <a:lstStyle/>
          <a:p>
            <a:r>
              <a:rPr lang="en-US" sz="3600" dirty="0">
                <a:solidFill>
                  <a:schemeClr val="accent2"/>
                </a:solidFill>
                <a:latin typeface="+mj-lt"/>
              </a:rPr>
              <a:t>Task Initiation</a:t>
            </a:r>
          </a:p>
        </p:txBody>
      </p:sp>
      <p:sp>
        <p:nvSpPr>
          <p:cNvPr id="12" name="TextBox 11">
            <a:extLst>
              <a:ext uri="{FF2B5EF4-FFF2-40B4-BE49-F238E27FC236}">
                <a16:creationId xmlns:a16="http://schemas.microsoft.com/office/drawing/2014/main" id="{ADE43C6B-8392-4813-88C7-4EC9D41DC0F5}"/>
              </a:ext>
            </a:extLst>
          </p:cNvPr>
          <p:cNvSpPr txBox="1"/>
          <p:nvPr/>
        </p:nvSpPr>
        <p:spPr>
          <a:xfrm>
            <a:off x="6317671" y="974619"/>
            <a:ext cx="5652655" cy="523220"/>
          </a:xfrm>
          <a:prstGeom prst="rect">
            <a:avLst/>
          </a:prstGeom>
          <a:noFill/>
        </p:spPr>
        <p:txBody>
          <a:bodyPr wrap="square" rtlCol="0">
            <a:spAutoFit/>
          </a:bodyPr>
          <a:lstStyle/>
          <a:p>
            <a:r>
              <a:rPr lang="en-US" sz="2800" dirty="0">
                <a:solidFill>
                  <a:schemeClr val="bg1"/>
                </a:solidFill>
                <a:latin typeface="+mj-lt"/>
              </a:rPr>
              <a:t>Strategies</a:t>
            </a:r>
          </a:p>
        </p:txBody>
      </p:sp>
    </p:spTree>
    <p:extLst>
      <p:ext uri="{BB962C8B-B14F-4D97-AF65-F5344CB8AC3E}">
        <p14:creationId xmlns:p14="http://schemas.microsoft.com/office/powerpoint/2010/main" val="32459033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Graphical user interface&#10;&#10;Description automatically generated">
            <a:extLst>
              <a:ext uri="{FF2B5EF4-FFF2-40B4-BE49-F238E27FC236}">
                <a16:creationId xmlns:a16="http://schemas.microsoft.com/office/drawing/2014/main" id="{86A165EB-6159-457D-B268-694196690BCA}"/>
              </a:ext>
            </a:extLst>
          </p:cNvPr>
          <p:cNvPicPr>
            <a:picLocks noChangeAspect="1"/>
          </p:cNvPicPr>
          <p:nvPr/>
        </p:nvPicPr>
        <p:blipFill>
          <a:blip r:embed="rId3"/>
          <a:stretch>
            <a:fillRect/>
          </a:stretch>
        </p:blipFill>
        <p:spPr>
          <a:xfrm>
            <a:off x="0" y="0"/>
            <a:ext cx="12192000" cy="6156961"/>
          </a:xfrm>
          <a:prstGeom prst="rect">
            <a:avLst/>
          </a:prstGeom>
        </p:spPr>
      </p:pic>
      <p:sp>
        <p:nvSpPr>
          <p:cNvPr id="7" name="Slide Number Placeholder 6"/>
          <p:cNvSpPr>
            <a:spLocks noGrp="1"/>
          </p:cNvSpPr>
          <p:nvPr>
            <p:ph type="sldNum" sz="quarter" idx="12"/>
          </p:nvPr>
        </p:nvSpPr>
        <p:spPr>
          <a:xfrm>
            <a:off x="8610600" y="6356350"/>
            <a:ext cx="2743200" cy="365125"/>
          </a:xfrm>
        </p:spPr>
        <p:txBody>
          <a:bodyPr>
            <a:normAutofit/>
          </a:bodyPr>
          <a:lstStyle/>
          <a:p>
            <a:pPr>
              <a:spcAft>
                <a:spcPts val="600"/>
              </a:spcAft>
            </a:pPr>
            <a:fld id="{3D7FBCD5-A183-468F-86D5-E20CBF398243}" type="slidenum">
              <a:rPr lang="en-US" smtClean="0"/>
              <a:pPr>
                <a:spcAft>
                  <a:spcPts val="600"/>
                </a:spcAft>
              </a:pPr>
              <a:t>27</a:t>
            </a:fld>
            <a:endParaRPr lang="en-US"/>
          </a:p>
        </p:txBody>
      </p:sp>
      <p:cxnSp>
        <p:nvCxnSpPr>
          <p:cNvPr id="17" name="Straight Arrow Connector 16">
            <a:extLst>
              <a:ext uri="{FF2B5EF4-FFF2-40B4-BE49-F238E27FC236}">
                <a16:creationId xmlns:a16="http://schemas.microsoft.com/office/drawing/2014/main" id="{EA974FC3-7158-4E60-875F-F98908F3F668}"/>
              </a:ext>
            </a:extLst>
          </p:cNvPr>
          <p:cNvCxnSpPr>
            <a:cxnSpLocks/>
          </p:cNvCxnSpPr>
          <p:nvPr/>
        </p:nvCxnSpPr>
        <p:spPr>
          <a:xfrm flipV="1">
            <a:off x="0" y="1734207"/>
            <a:ext cx="4750676" cy="2301765"/>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00234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8610600" y="6356350"/>
            <a:ext cx="2743200" cy="365125"/>
          </a:xfrm>
        </p:spPr>
        <p:txBody>
          <a:bodyPr>
            <a:normAutofit/>
          </a:bodyPr>
          <a:lstStyle/>
          <a:p>
            <a:pPr>
              <a:spcAft>
                <a:spcPts val="600"/>
              </a:spcAft>
            </a:pPr>
            <a:fld id="{3D7FBCD5-A183-468F-86D5-E20CBF398243}" type="slidenum">
              <a:rPr lang="en-US" smtClean="0"/>
              <a:pPr>
                <a:spcAft>
                  <a:spcPts val="600"/>
                </a:spcAft>
              </a:pPr>
              <a:t>28</a:t>
            </a:fld>
            <a:endParaRPr lang="en-US"/>
          </a:p>
        </p:txBody>
      </p:sp>
      <p:pic>
        <p:nvPicPr>
          <p:cNvPr id="3" name="Picture 2">
            <a:extLst>
              <a:ext uri="{FF2B5EF4-FFF2-40B4-BE49-F238E27FC236}">
                <a16:creationId xmlns:a16="http://schemas.microsoft.com/office/drawing/2014/main" id="{1EA70A4E-B762-4669-B472-DE0A98F3B440}"/>
              </a:ext>
            </a:extLst>
          </p:cNvPr>
          <p:cNvPicPr>
            <a:picLocks noChangeAspect="1"/>
          </p:cNvPicPr>
          <p:nvPr/>
        </p:nvPicPr>
        <p:blipFill>
          <a:blip r:embed="rId3"/>
          <a:stretch>
            <a:fillRect/>
          </a:stretch>
        </p:blipFill>
        <p:spPr>
          <a:xfrm>
            <a:off x="0" y="0"/>
            <a:ext cx="12192000" cy="6450717"/>
          </a:xfrm>
          <a:prstGeom prst="rect">
            <a:avLst/>
          </a:prstGeom>
        </p:spPr>
      </p:pic>
      <p:cxnSp>
        <p:nvCxnSpPr>
          <p:cNvPr id="17" name="Straight Arrow Connector 16">
            <a:extLst>
              <a:ext uri="{FF2B5EF4-FFF2-40B4-BE49-F238E27FC236}">
                <a16:creationId xmlns:a16="http://schemas.microsoft.com/office/drawing/2014/main" id="{EA974FC3-7158-4E60-875F-F98908F3F668}"/>
              </a:ext>
            </a:extLst>
          </p:cNvPr>
          <p:cNvCxnSpPr>
            <a:cxnSpLocks/>
          </p:cNvCxnSpPr>
          <p:nvPr/>
        </p:nvCxnSpPr>
        <p:spPr>
          <a:xfrm flipV="1">
            <a:off x="0" y="1429408"/>
            <a:ext cx="4803228" cy="2469930"/>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82003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D7FBCD5-A183-468F-86D5-E20CBF398243}" type="slidenum">
              <a:rPr lang="en-US" smtClean="0"/>
              <a:pPr/>
              <a:t>29</a:t>
            </a:fld>
            <a:endParaRPr lang="en-US"/>
          </a:p>
        </p:txBody>
      </p:sp>
      <p:grpSp>
        <p:nvGrpSpPr>
          <p:cNvPr id="7" name="Group 373"/>
          <p:cNvGrpSpPr>
            <a:grpSpLocks/>
          </p:cNvGrpSpPr>
          <p:nvPr/>
        </p:nvGrpSpPr>
        <p:grpSpPr bwMode="auto">
          <a:xfrm>
            <a:off x="1520848" y="1713831"/>
            <a:ext cx="8967209" cy="5017918"/>
            <a:chOff x="2795778" y="1959429"/>
            <a:chExt cx="4166782" cy="3928261"/>
          </a:xfrm>
          <a:solidFill>
            <a:srgbClr val="6D3A82"/>
          </a:solidFill>
        </p:grpSpPr>
        <p:sp>
          <p:nvSpPr>
            <p:cNvPr id="8" name="Rectangle 6"/>
            <p:cNvSpPr>
              <a:spLocks noChangeArrowheads="1"/>
            </p:cNvSpPr>
            <p:nvPr/>
          </p:nvSpPr>
          <p:spPr bwMode="auto">
            <a:xfrm>
              <a:off x="2879897" y="1995681"/>
              <a:ext cx="3985491" cy="2510084"/>
            </a:xfrm>
            <a:prstGeom prst="rect">
              <a:avLst/>
            </a:prstGeom>
            <a:grpFill/>
            <a:ln>
              <a:solidFill>
                <a:schemeClr val="bg1"/>
              </a:solid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9" name="Freeform 8"/>
            <p:cNvSpPr>
              <a:spLocks/>
            </p:cNvSpPr>
            <p:nvPr/>
          </p:nvSpPr>
          <p:spPr bwMode="auto">
            <a:xfrm>
              <a:off x="2795778" y="4485464"/>
              <a:ext cx="4160981" cy="94256"/>
            </a:xfrm>
            <a:custGeom>
              <a:avLst/>
              <a:gdLst>
                <a:gd name="T0" fmla="*/ 15713 w 15879"/>
                <a:gd name="T1" fmla="*/ 0 h 357"/>
                <a:gd name="T2" fmla="*/ 15746 w 15879"/>
                <a:gd name="T3" fmla="*/ 4 h 357"/>
                <a:gd name="T4" fmla="*/ 15777 w 15879"/>
                <a:gd name="T5" fmla="*/ 13 h 357"/>
                <a:gd name="T6" fmla="*/ 15805 w 15879"/>
                <a:gd name="T7" fmla="*/ 28 h 357"/>
                <a:gd name="T8" fmla="*/ 15830 w 15879"/>
                <a:gd name="T9" fmla="*/ 49 h 357"/>
                <a:gd name="T10" fmla="*/ 15850 w 15879"/>
                <a:gd name="T11" fmla="*/ 73 h 357"/>
                <a:gd name="T12" fmla="*/ 15866 w 15879"/>
                <a:gd name="T13" fmla="*/ 102 h 357"/>
                <a:gd name="T14" fmla="*/ 15875 w 15879"/>
                <a:gd name="T15" fmla="*/ 132 h 357"/>
                <a:gd name="T16" fmla="*/ 15879 w 15879"/>
                <a:gd name="T17" fmla="*/ 165 h 357"/>
                <a:gd name="T18" fmla="*/ 15877 w 15879"/>
                <a:gd name="T19" fmla="*/ 209 h 357"/>
                <a:gd name="T20" fmla="*/ 15871 w 15879"/>
                <a:gd name="T21" fmla="*/ 241 h 357"/>
                <a:gd name="T22" fmla="*/ 15858 w 15879"/>
                <a:gd name="T23" fmla="*/ 270 h 357"/>
                <a:gd name="T24" fmla="*/ 15841 w 15879"/>
                <a:gd name="T25" fmla="*/ 296 h 357"/>
                <a:gd name="T26" fmla="*/ 15819 w 15879"/>
                <a:gd name="T27" fmla="*/ 319 h 357"/>
                <a:gd name="T28" fmla="*/ 15792 w 15879"/>
                <a:gd name="T29" fmla="*/ 337 h 357"/>
                <a:gd name="T30" fmla="*/ 15762 w 15879"/>
                <a:gd name="T31" fmla="*/ 349 h 357"/>
                <a:gd name="T32" fmla="*/ 15730 w 15879"/>
                <a:gd name="T33" fmla="*/ 356 h 357"/>
                <a:gd name="T34" fmla="*/ 165 w 15879"/>
                <a:gd name="T35" fmla="*/ 357 h 357"/>
                <a:gd name="T36" fmla="*/ 133 w 15879"/>
                <a:gd name="T37" fmla="*/ 354 h 357"/>
                <a:gd name="T38" fmla="*/ 101 w 15879"/>
                <a:gd name="T39" fmla="*/ 344 h 357"/>
                <a:gd name="T40" fmla="*/ 73 w 15879"/>
                <a:gd name="T41" fmla="*/ 329 h 357"/>
                <a:gd name="T42" fmla="*/ 48 w 15879"/>
                <a:gd name="T43" fmla="*/ 308 h 357"/>
                <a:gd name="T44" fmla="*/ 29 w 15879"/>
                <a:gd name="T45" fmla="*/ 284 h 357"/>
                <a:gd name="T46" fmla="*/ 13 w 15879"/>
                <a:gd name="T47" fmla="*/ 256 h 357"/>
                <a:gd name="T48" fmla="*/ 3 w 15879"/>
                <a:gd name="T49" fmla="*/ 225 h 357"/>
                <a:gd name="T50" fmla="*/ 0 w 15879"/>
                <a:gd name="T51" fmla="*/ 192 h 357"/>
                <a:gd name="T52" fmla="*/ 1 w 15879"/>
                <a:gd name="T53" fmla="*/ 149 h 357"/>
                <a:gd name="T54" fmla="*/ 7 w 15879"/>
                <a:gd name="T55" fmla="*/ 117 h 357"/>
                <a:gd name="T56" fmla="*/ 20 w 15879"/>
                <a:gd name="T57" fmla="*/ 87 h 357"/>
                <a:gd name="T58" fmla="*/ 38 w 15879"/>
                <a:gd name="T59" fmla="*/ 60 h 357"/>
                <a:gd name="T60" fmla="*/ 60 w 15879"/>
                <a:gd name="T61" fmla="*/ 38 h 357"/>
                <a:gd name="T62" fmla="*/ 86 w 15879"/>
                <a:gd name="T63" fmla="*/ 20 h 357"/>
                <a:gd name="T64" fmla="*/ 116 w 15879"/>
                <a:gd name="T65" fmla="*/ 7 h 357"/>
                <a:gd name="T66" fmla="*/ 149 w 15879"/>
                <a:gd name="T67" fmla="*/ 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879" h="357">
                  <a:moveTo>
                    <a:pt x="165" y="0"/>
                  </a:moveTo>
                  <a:lnTo>
                    <a:pt x="15713" y="0"/>
                  </a:lnTo>
                  <a:lnTo>
                    <a:pt x="15730" y="1"/>
                  </a:lnTo>
                  <a:lnTo>
                    <a:pt x="15746" y="4"/>
                  </a:lnTo>
                  <a:lnTo>
                    <a:pt x="15762" y="7"/>
                  </a:lnTo>
                  <a:lnTo>
                    <a:pt x="15777" y="13"/>
                  </a:lnTo>
                  <a:lnTo>
                    <a:pt x="15792" y="20"/>
                  </a:lnTo>
                  <a:lnTo>
                    <a:pt x="15805" y="28"/>
                  </a:lnTo>
                  <a:lnTo>
                    <a:pt x="15819" y="38"/>
                  </a:lnTo>
                  <a:lnTo>
                    <a:pt x="15830" y="49"/>
                  </a:lnTo>
                  <a:lnTo>
                    <a:pt x="15841" y="60"/>
                  </a:lnTo>
                  <a:lnTo>
                    <a:pt x="15850" y="73"/>
                  </a:lnTo>
                  <a:lnTo>
                    <a:pt x="15858" y="87"/>
                  </a:lnTo>
                  <a:lnTo>
                    <a:pt x="15866" y="102"/>
                  </a:lnTo>
                  <a:lnTo>
                    <a:pt x="15871" y="117"/>
                  </a:lnTo>
                  <a:lnTo>
                    <a:pt x="15875" y="132"/>
                  </a:lnTo>
                  <a:lnTo>
                    <a:pt x="15877" y="149"/>
                  </a:lnTo>
                  <a:lnTo>
                    <a:pt x="15879" y="165"/>
                  </a:lnTo>
                  <a:lnTo>
                    <a:pt x="15879" y="192"/>
                  </a:lnTo>
                  <a:lnTo>
                    <a:pt x="15877" y="209"/>
                  </a:lnTo>
                  <a:lnTo>
                    <a:pt x="15875" y="225"/>
                  </a:lnTo>
                  <a:lnTo>
                    <a:pt x="15871" y="241"/>
                  </a:lnTo>
                  <a:lnTo>
                    <a:pt x="15866" y="256"/>
                  </a:lnTo>
                  <a:lnTo>
                    <a:pt x="15858" y="270"/>
                  </a:lnTo>
                  <a:lnTo>
                    <a:pt x="15850" y="284"/>
                  </a:lnTo>
                  <a:lnTo>
                    <a:pt x="15841" y="296"/>
                  </a:lnTo>
                  <a:lnTo>
                    <a:pt x="15830" y="308"/>
                  </a:lnTo>
                  <a:lnTo>
                    <a:pt x="15819" y="319"/>
                  </a:lnTo>
                  <a:lnTo>
                    <a:pt x="15805" y="329"/>
                  </a:lnTo>
                  <a:lnTo>
                    <a:pt x="15792" y="337"/>
                  </a:lnTo>
                  <a:lnTo>
                    <a:pt x="15777" y="344"/>
                  </a:lnTo>
                  <a:lnTo>
                    <a:pt x="15762" y="349"/>
                  </a:lnTo>
                  <a:lnTo>
                    <a:pt x="15746" y="354"/>
                  </a:lnTo>
                  <a:lnTo>
                    <a:pt x="15730" y="356"/>
                  </a:lnTo>
                  <a:lnTo>
                    <a:pt x="15713" y="357"/>
                  </a:lnTo>
                  <a:lnTo>
                    <a:pt x="165" y="357"/>
                  </a:lnTo>
                  <a:lnTo>
                    <a:pt x="149" y="356"/>
                  </a:lnTo>
                  <a:lnTo>
                    <a:pt x="133" y="354"/>
                  </a:lnTo>
                  <a:lnTo>
                    <a:pt x="116" y="349"/>
                  </a:lnTo>
                  <a:lnTo>
                    <a:pt x="101" y="344"/>
                  </a:lnTo>
                  <a:lnTo>
                    <a:pt x="86" y="337"/>
                  </a:lnTo>
                  <a:lnTo>
                    <a:pt x="73" y="329"/>
                  </a:lnTo>
                  <a:lnTo>
                    <a:pt x="60" y="319"/>
                  </a:lnTo>
                  <a:lnTo>
                    <a:pt x="48" y="308"/>
                  </a:lnTo>
                  <a:lnTo>
                    <a:pt x="38" y="296"/>
                  </a:lnTo>
                  <a:lnTo>
                    <a:pt x="29" y="284"/>
                  </a:lnTo>
                  <a:lnTo>
                    <a:pt x="20" y="270"/>
                  </a:lnTo>
                  <a:lnTo>
                    <a:pt x="13" y="256"/>
                  </a:lnTo>
                  <a:lnTo>
                    <a:pt x="7" y="241"/>
                  </a:lnTo>
                  <a:lnTo>
                    <a:pt x="3" y="225"/>
                  </a:lnTo>
                  <a:lnTo>
                    <a:pt x="1" y="209"/>
                  </a:lnTo>
                  <a:lnTo>
                    <a:pt x="0" y="192"/>
                  </a:lnTo>
                  <a:lnTo>
                    <a:pt x="0" y="165"/>
                  </a:lnTo>
                  <a:lnTo>
                    <a:pt x="1" y="149"/>
                  </a:lnTo>
                  <a:lnTo>
                    <a:pt x="3" y="132"/>
                  </a:lnTo>
                  <a:lnTo>
                    <a:pt x="7" y="117"/>
                  </a:lnTo>
                  <a:lnTo>
                    <a:pt x="13" y="102"/>
                  </a:lnTo>
                  <a:lnTo>
                    <a:pt x="20" y="87"/>
                  </a:lnTo>
                  <a:lnTo>
                    <a:pt x="29" y="73"/>
                  </a:lnTo>
                  <a:lnTo>
                    <a:pt x="38" y="60"/>
                  </a:lnTo>
                  <a:lnTo>
                    <a:pt x="48" y="49"/>
                  </a:lnTo>
                  <a:lnTo>
                    <a:pt x="60" y="38"/>
                  </a:lnTo>
                  <a:lnTo>
                    <a:pt x="73" y="28"/>
                  </a:lnTo>
                  <a:lnTo>
                    <a:pt x="86" y="20"/>
                  </a:lnTo>
                  <a:lnTo>
                    <a:pt x="101" y="13"/>
                  </a:lnTo>
                  <a:lnTo>
                    <a:pt x="116" y="7"/>
                  </a:lnTo>
                  <a:lnTo>
                    <a:pt x="133" y="4"/>
                  </a:lnTo>
                  <a:lnTo>
                    <a:pt x="149" y="1"/>
                  </a:lnTo>
                  <a:lnTo>
                    <a:pt x="165" y="0"/>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cs typeface="Calibri" pitchFamily="34" charset="0"/>
              </a:endParaRPr>
            </a:p>
          </p:txBody>
        </p:sp>
        <p:sp>
          <p:nvSpPr>
            <p:cNvPr id="10" name="Freeform 9"/>
            <p:cNvSpPr>
              <a:spLocks/>
            </p:cNvSpPr>
            <p:nvPr/>
          </p:nvSpPr>
          <p:spPr bwMode="auto">
            <a:xfrm>
              <a:off x="4826878" y="4986813"/>
              <a:ext cx="99078" cy="187147"/>
            </a:xfrm>
            <a:custGeom>
              <a:avLst/>
              <a:gdLst>
                <a:gd name="T0" fmla="*/ 75750 w 378"/>
                <a:gd name="T1" fmla="*/ 0 h 715"/>
                <a:gd name="T2" fmla="*/ 80468 w 378"/>
                <a:gd name="T3" fmla="*/ 785 h 715"/>
                <a:gd name="T4" fmla="*/ 84924 w 378"/>
                <a:gd name="T5" fmla="*/ 1832 h 715"/>
                <a:gd name="T6" fmla="*/ 88856 w 378"/>
                <a:gd name="T7" fmla="*/ 4450 h 715"/>
                <a:gd name="T8" fmla="*/ 92263 w 378"/>
                <a:gd name="T9" fmla="*/ 7067 h 715"/>
                <a:gd name="T10" fmla="*/ 95146 w 378"/>
                <a:gd name="T11" fmla="*/ 10732 h 715"/>
                <a:gd name="T12" fmla="*/ 97243 w 378"/>
                <a:gd name="T13" fmla="*/ 14658 h 715"/>
                <a:gd name="T14" fmla="*/ 98816 w 378"/>
                <a:gd name="T15" fmla="*/ 18846 h 715"/>
                <a:gd name="T16" fmla="*/ 99078 w 378"/>
                <a:gd name="T17" fmla="*/ 23557 h 715"/>
                <a:gd name="T18" fmla="*/ 99078 w 378"/>
                <a:gd name="T19" fmla="*/ 165946 h 715"/>
                <a:gd name="T20" fmla="*/ 98030 w 378"/>
                <a:gd name="T21" fmla="*/ 170657 h 715"/>
                <a:gd name="T22" fmla="*/ 96195 w 378"/>
                <a:gd name="T23" fmla="*/ 174583 h 715"/>
                <a:gd name="T24" fmla="*/ 93836 w 378"/>
                <a:gd name="T25" fmla="*/ 178509 h 715"/>
                <a:gd name="T26" fmla="*/ 90428 w 378"/>
                <a:gd name="T27" fmla="*/ 181650 h 715"/>
                <a:gd name="T28" fmla="*/ 87021 w 378"/>
                <a:gd name="T29" fmla="*/ 184268 h 715"/>
                <a:gd name="T30" fmla="*/ 82565 w 378"/>
                <a:gd name="T31" fmla="*/ 186100 h 715"/>
                <a:gd name="T32" fmla="*/ 78109 w 378"/>
                <a:gd name="T33" fmla="*/ 187147 h 715"/>
                <a:gd name="T34" fmla="*/ 23590 w 378"/>
                <a:gd name="T35" fmla="*/ 187147 h 715"/>
                <a:gd name="T36" fmla="*/ 18610 w 378"/>
                <a:gd name="T37" fmla="*/ 186362 h 715"/>
                <a:gd name="T38" fmla="*/ 14416 w 378"/>
                <a:gd name="T39" fmla="*/ 185315 h 715"/>
                <a:gd name="T40" fmla="*/ 10484 w 378"/>
                <a:gd name="T41" fmla="*/ 183221 h 715"/>
                <a:gd name="T42" fmla="*/ 6815 w 378"/>
                <a:gd name="T43" fmla="*/ 180080 h 715"/>
                <a:gd name="T44" fmla="*/ 4194 w 378"/>
                <a:gd name="T45" fmla="*/ 176939 h 715"/>
                <a:gd name="T46" fmla="*/ 2097 w 378"/>
                <a:gd name="T47" fmla="*/ 173013 h 715"/>
                <a:gd name="T48" fmla="*/ 524 w 378"/>
                <a:gd name="T49" fmla="*/ 168301 h 715"/>
                <a:gd name="T50" fmla="*/ 0 w 378"/>
                <a:gd name="T51" fmla="*/ 163852 h 715"/>
                <a:gd name="T52" fmla="*/ 262 w 378"/>
                <a:gd name="T53" fmla="*/ 21201 h 715"/>
                <a:gd name="T54" fmla="*/ 1048 w 378"/>
                <a:gd name="T55" fmla="*/ 16752 h 715"/>
                <a:gd name="T56" fmla="*/ 2883 w 378"/>
                <a:gd name="T57" fmla="*/ 12564 h 715"/>
                <a:gd name="T58" fmla="*/ 5242 w 378"/>
                <a:gd name="T59" fmla="*/ 8899 h 715"/>
                <a:gd name="T60" fmla="*/ 8650 w 378"/>
                <a:gd name="T61" fmla="*/ 5497 h 715"/>
                <a:gd name="T62" fmla="*/ 12319 w 378"/>
                <a:gd name="T63" fmla="*/ 3141 h 715"/>
                <a:gd name="T64" fmla="*/ 16513 w 378"/>
                <a:gd name="T65" fmla="*/ 1309 h 715"/>
                <a:gd name="T66" fmla="*/ 20969 w 378"/>
                <a:gd name="T67" fmla="*/ 523 h 7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78" h="715">
                  <a:moveTo>
                    <a:pt x="90" y="0"/>
                  </a:moveTo>
                  <a:lnTo>
                    <a:pt x="289" y="0"/>
                  </a:lnTo>
                  <a:lnTo>
                    <a:pt x="298" y="2"/>
                  </a:lnTo>
                  <a:lnTo>
                    <a:pt x="307" y="3"/>
                  </a:lnTo>
                  <a:lnTo>
                    <a:pt x="315" y="5"/>
                  </a:lnTo>
                  <a:lnTo>
                    <a:pt x="324" y="7"/>
                  </a:lnTo>
                  <a:lnTo>
                    <a:pt x="332" y="12"/>
                  </a:lnTo>
                  <a:lnTo>
                    <a:pt x="339" y="17"/>
                  </a:lnTo>
                  <a:lnTo>
                    <a:pt x="345" y="21"/>
                  </a:lnTo>
                  <a:lnTo>
                    <a:pt x="352" y="27"/>
                  </a:lnTo>
                  <a:lnTo>
                    <a:pt x="358" y="34"/>
                  </a:lnTo>
                  <a:lnTo>
                    <a:pt x="363" y="41"/>
                  </a:lnTo>
                  <a:lnTo>
                    <a:pt x="367" y="48"/>
                  </a:lnTo>
                  <a:lnTo>
                    <a:pt x="371" y="56"/>
                  </a:lnTo>
                  <a:lnTo>
                    <a:pt x="374" y="64"/>
                  </a:lnTo>
                  <a:lnTo>
                    <a:pt x="377" y="72"/>
                  </a:lnTo>
                  <a:lnTo>
                    <a:pt x="378" y="81"/>
                  </a:lnTo>
                  <a:lnTo>
                    <a:pt x="378" y="90"/>
                  </a:lnTo>
                  <a:lnTo>
                    <a:pt x="378" y="626"/>
                  </a:lnTo>
                  <a:lnTo>
                    <a:pt x="378" y="634"/>
                  </a:lnTo>
                  <a:lnTo>
                    <a:pt x="377" y="643"/>
                  </a:lnTo>
                  <a:lnTo>
                    <a:pt x="374" y="652"/>
                  </a:lnTo>
                  <a:lnTo>
                    <a:pt x="371" y="661"/>
                  </a:lnTo>
                  <a:lnTo>
                    <a:pt x="367" y="667"/>
                  </a:lnTo>
                  <a:lnTo>
                    <a:pt x="363" y="676"/>
                  </a:lnTo>
                  <a:lnTo>
                    <a:pt x="358" y="682"/>
                  </a:lnTo>
                  <a:lnTo>
                    <a:pt x="352" y="688"/>
                  </a:lnTo>
                  <a:lnTo>
                    <a:pt x="345" y="694"/>
                  </a:lnTo>
                  <a:lnTo>
                    <a:pt x="339" y="700"/>
                  </a:lnTo>
                  <a:lnTo>
                    <a:pt x="332" y="704"/>
                  </a:lnTo>
                  <a:lnTo>
                    <a:pt x="324" y="708"/>
                  </a:lnTo>
                  <a:lnTo>
                    <a:pt x="315" y="711"/>
                  </a:lnTo>
                  <a:lnTo>
                    <a:pt x="307" y="712"/>
                  </a:lnTo>
                  <a:lnTo>
                    <a:pt x="298" y="715"/>
                  </a:lnTo>
                  <a:lnTo>
                    <a:pt x="289" y="715"/>
                  </a:lnTo>
                  <a:lnTo>
                    <a:pt x="90" y="715"/>
                  </a:lnTo>
                  <a:lnTo>
                    <a:pt x="80" y="715"/>
                  </a:lnTo>
                  <a:lnTo>
                    <a:pt x="71" y="712"/>
                  </a:lnTo>
                  <a:lnTo>
                    <a:pt x="63" y="711"/>
                  </a:lnTo>
                  <a:lnTo>
                    <a:pt x="55" y="708"/>
                  </a:lnTo>
                  <a:lnTo>
                    <a:pt x="47" y="704"/>
                  </a:lnTo>
                  <a:lnTo>
                    <a:pt x="40" y="700"/>
                  </a:lnTo>
                  <a:lnTo>
                    <a:pt x="33" y="694"/>
                  </a:lnTo>
                  <a:lnTo>
                    <a:pt x="26" y="688"/>
                  </a:lnTo>
                  <a:lnTo>
                    <a:pt x="20" y="682"/>
                  </a:lnTo>
                  <a:lnTo>
                    <a:pt x="16" y="676"/>
                  </a:lnTo>
                  <a:lnTo>
                    <a:pt x="11" y="667"/>
                  </a:lnTo>
                  <a:lnTo>
                    <a:pt x="8" y="661"/>
                  </a:lnTo>
                  <a:lnTo>
                    <a:pt x="4" y="652"/>
                  </a:lnTo>
                  <a:lnTo>
                    <a:pt x="2" y="643"/>
                  </a:lnTo>
                  <a:lnTo>
                    <a:pt x="1" y="634"/>
                  </a:lnTo>
                  <a:lnTo>
                    <a:pt x="0" y="626"/>
                  </a:lnTo>
                  <a:lnTo>
                    <a:pt x="0" y="90"/>
                  </a:lnTo>
                  <a:lnTo>
                    <a:pt x="1" y="81"/>
                  </a:lnTo>
                  <a:lnTo>
                    <a:pt x="2" y="72"/>
                  </a:lnTo>
                  <a:lnTo>
                    <a:pt x="4" y="64"/>
                  </a:lnTo>
                  <a:lnTo>
                    <a:pt x="8" y="56"/>
                  </a:lnTo>
                  <a:lnTo>
                    <a:pt x="11" y="48"/>
                  </a:lnTo>
                  <a:lnTo>
                    <a:pt x="16" y="41"/>
                  </a:lnTo>
                  <a:lnTo>
                    <a:pt x="20" y="34"/>
                  </a:lnTo>
                  <a:lnTo>
                    <a:pt x="26" y="27"/>
                  </a:lnTo>
                  <a:lnTo>
                    <a:pt x="33" y="21"/>
                  </a:lnTo>
                  <a:lnTo>
                    <a:pt x="40" y="17"/>
                  </a:lnTo>
                  <a:lnTo>
                    <a:pt x="47" y="12"/>
                  </a:lnTo>
                  <a:lnTo>
                    <a:pt x="55" y="7"/>
                  </a:lnTo>
                  <a:lnTo>
                    <a:pt x="63" y="5"/>
                  </a:lnTo>
                  <a:lnTo>
                    <a:pt x="71" y="3"/>
                  </a:lnTo>
                  <a:lnTo>
                    <a:pt x="80" y="2"/>
                  </a:lnTo>
                  <a:lnTo>
                    <a:pt x="90" y="0"/>
                  </a:lnTo>
                  <a:close/>
                </a:path>
              </a:pathLst>
            </a:custGeom>
            <a:grpFill/>
            <a:ln w="9525">
              <a:solidFill>
                <a:srgbClr val="000000"/>
              </a:solidFill>
              <a:round/>
              <a:headEnd/>
              <a:tailEnd/>
            </a:ln>
          </p:spPr>
          <p:txBody>
            <a:bodyPr/>
            <a:lstStyle/>
            <a:p>
              <a:endParaRPr lang="en-US"/>
            </a:p>
          </p:txBody>
        </p:sp>
        <p:sp>
          <p:nvSpPr>
            <p:cNvPr id="11" name="Rectangle 10"/>
            <p:cNvSpPr>
              <a:spLocks noChangeArrowheads="1"/>
            </p:cNvSpPr>
            <p:nvPr/>
          </p:nvSpPr>
          <p:spPr bwMode="auto">
            <a:xfrm>
              <a:off x="4847060" y="4616188"/>
              <a:ext cx="55043" cy="394478"/>
            </a:xfrm>
            <a:prstGeom prst="rect">
              <a:avLst/>
            </a:prstGeom>
            <a:grpFill/>
            <a:ln w="9525">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2" name="Freeform 11"/>
            <p:cNvSpPr>
              <a:spLocks/>
            </p:cNvSpPr>
            <p:nvPr/>
          </p:nvSpPr>
          <p:spPr bwMode="auto">
            <a:xfrm>
              <a:off x="4825043" y="4539127"/>
              <a:ext cx="102748" cy="86235"/>
            </a:xfrm>
            <a:custGeom>
              <a:avLst/>
              <a:gdLst>
                <a:gd name="T0" fmla="*/ 77061 w 388"/>
                <a:gd name="T1" fmla="*/ 0 h 326"/>
                <a:gd name="T2" fmla="*/ 82092 w 388"/>
                <a:gd name="T3" fmla="*/ 529 h 326"/>
                <a:gd name="T4" fmla="*/ 87124 w 388"/>
                <a:gd name="T5" fmla="*/ 2116 h 326"/>
                <a:gd name="T6" fmla="*/ 91626 w 388"/>
                <a:gd name="T7" fmla="*/ 4497 h 326"/>
                <a:gd name="T8" fmla="*/ 95333 w 388"/>
                <a:gd name="T9" fmla="*/ 7671 h 326"/>
                <a:gd name="T10" fmla="*/ 98511 w 388"/>
                <a:gd name="T11" fmla="*/ 11639 h 326"/>
                <a:gd name="T12" fmla="*/ 100629 w 388"/>
                <a:gd name="T13" fmla="*/ 15871 h 326"/>
                <a:gd name="T14" fmla="*/ 102218 w 388"/>
                <a:gd name="T15" fmla="*/ 20897 h 326"/>
                <a:gd name="T16" fmla="*/ 102748 w 388"/>
                <a:gd name="T17" fmla="*/ 25923 h 326"/>
                <a:gd name="T18" fmla="*/ 102748 w 388"/>
                <a:gd name="T19" fmla="*/ 63221 h 326"/>
                <a:gd name="T20" fmla="*/ 101689 w 388"/>
                <a:gd name="T21" fmla="*/ 67983 h 326"/>
                <a:gd name="T22" fmla="*/ 99835 w 388"/>
                <a:gd name="T23" fmla="*/ 73009 h 326"/>
                <a:gd name="T24" fmla="*/ 97187 w 388"/>
                <a:gd name="T25" fmla="*/ 76977 h 326"/>
                <a:gd name="T26" fmla="*/ 93479 w 388"/>
                <a:gd name="T27" fmla="*/ 80415 h 326"/>
                <a:gd name="T28" fmla="*/ 89507 w 388"/>
                <a:gd name="T29" fmla="*/ 83325 h 326"/>
                <a:gd name="T30" fmla="*/ 84476 w 388"/>
                <a:gd name="T31" fmla="*/ 85177 h 326"/>
                <a:gd name="T32" fmla="*/ 79709 w 388"/>
                <a:gd name="T33" fmla="*/ 86235 h 326"/>
                <a:gd name="T34" fmla="*/ 25952 w 388"/>
                <a:gd name="T35" fmla="*/ 86235 h 326"/>
                <a:gd name="T36" fmla="*/ 20656 w 388"/>
                <a:gd name="T37" fmla="*/ 85706 h 326"/>
                <a:gd name="T38" fmla="*/ 15889 w 388"/>
                <a:gd name="T39" fmla="*/ 84119 h 326"/>
                <a:gd name="T40" fmla="*/ 11387 w 388"/>
                <a:gd name="T41" fmla="*/ 81738 h 326"/>
                <a:gd name="T42" fmla="*/ 7680 w 388"/>
                <a:gd name="T43" fmla="*/ 78564 h 326"/>
                <a:gd name="T44" fmla="*/ 4237 w 388"/>
                <a:gd name="T45" fmla="*/ 75125 h 326"/>
                <a:gd name="T46" fmla="*/ 2119 w 388"/>
                <a:gd name="T47" fmla="*/ 70364 h 326"/>
                <a:gd name="T48" fmla="*/ 530 w 388"/>
                <a:gd name="T49" fmla="*/ 65602 h 326"/>
                <a:gd name="T50" fmla="*/ 0 w 388"/>
                <a:gd name="T51" fmla="*/ 60312 h 326"/>
                <a:gd name="T52" fmla="*/ 0 w 388"/>
                <a:gd name="T53" fmla="*/ 23543 h 326"/>
                <a:gd name="T54" fmla="*/ 1324 w 388"/>
                <a:gd name="T55" fmla="*/ 18252 h 326"/>
                <a:gd name="T56" fmla="*/ 3178 w 388"/>
                <a:gd name="T57" fmla="*/ 13755 h 326"/>
                <a:gd name="T58" fmla="*/ 5826 w 388"/>
                <a:gd name="T59" fmla="*/ 9523 h 326"/>
                <a:gd name="T60" fmla="*/ 9533 w 388"/>
                <a:gd name="T61" fmla="*/ 6084 h 326"/>
                <a:gd name="T62" fmla="*/ 13506 w 388"/>
                <a:gd name="T63" fmla="*/ 3439 h 326"/>
                <a:gd name="T64" fmla="*/ 18007 w 388"/>
                <a:gd name="T65" fmla="*/ 1323 h 326"/>
                <a:gd name="T66" fmla="*/ 23304 w 388"/>
                <a:gd name="T67" fmla="*/ 265 h 3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88" h="326">
                  <a:moveTo>
                    <a:pt x="98" y="0"/>
                  </a:moveTo>
                  <a:lnTo>
                    <a:pt x="291" y="0"/>
                  </a:lnTo>
                  <a:lnTo>
                    <a:pt x="301" y="1"/>
                  </a:lnTo>
                  <a:lnTo>
                    <a:pt x="310" y="2"/>
                  </a:lnTo>
                  <a:lnTo>
                    <a:pt x="319" y="5"/>
                  </a:lnTo>
                  <a:lnTo>
                    <a:pt x="329" y="8"/>
                  </a:lnTo>
                  <a:lnTo>
                    <a:pt x="338" y="13"/>
                  </a:lnTo>
                  <a:lnTo>
                    <a:pt x="346" y="17"/>
                  </a:lnTo>
                  <a:lnTo>
                    <a:pt x="353" y="23"/>
                  </a:lnTo>
                  <a:lnTo>
                    <a:pt x="360" y="29"/>
                  </a:lnTo>
                  <a:lnTo>
                    <a:pt x="367" y="36"/>
                  </a:lnTo>
                  <a:lnTo>
                    <a:pt x="372" y="44"/>
                  </a:lnTo>
                  <a:lnTo>
                    <a:pt x="377" y="52"/>
                  </a:lnTo>
                  <a:lnTo>
                    <a:pt x="380" y="60"/>
                  </a:lnTo>
                  <a:lnTo>
                    <a:pt x="384" y="69"/>
                  </a:lnTo>
                  <a:lnTo>
                    <a:pt x="386" y="79"/>
                  </a:lnTo>
                  <a:lnTo>
                    <a:pt x="388" y="89"/>
                  </a:lnTo>
                  <a:lnTo>
                    <a:pt x="388" y="98"/>
                  </a:lnTo>
                  <a:lnTo>
                    <a:pt x="388" y="228"/>
                  </a:lnTo>
                  <a:lnTo>
                    <a:pt x="388" y="239"/>
                  </a:lnTo>
                  <a:lnTo>
                    <a:pt x="386" y="248"/>
                  </a:lnTo>
                  <a:lnTo>
                    <a:pt x="384" y="257"/>
                  </a:lnTo>
                  <a:lnTo>
                    <a:pt x="380" y="266"/>
                  </a:lnTo>
                  <a:lnTo>
                    <a:pt x="377" y="276"/>
                  </a:lnTo>
                  <a:lnTo>
                    <a:pt x="372" y="284"/>
                  </a:lnTo>
                  <a:lnTo>
                    <a:pt x="367" y="291"/>
                  </a:lnTo>
                  <a:lnTo>
                    <a:pt x="360" y="297"/>
                  </a:lnTo>
                  <a:lnTo>
                    <a:pt x="353" y="304"/>
                  </a:lnTo>
                  <a:lnTo>
                    <a:pt x="346" y="309"/>
                  </a:lnTo>
                  <a:lnTo>
                    <a:pt x="338" y="315"/>
                  </a:lnTo>
                  <a:lnTo>
                    <a:pt x="329" y="318"/>
                  </a:lnTo>
                  <a:lnTo>
                    <a:pt x="319" y="322"/>
                  </a:lnTo>
                  <a:lnTo>
                    <a:pt x="310" y="324"/>
                  </a:lnTo>
                  <a:lnTo>
                    <a:pt x="301" y="326"/>
                  </a:lnTo>
                  <a:lnTo>
                    <a:pt x="291" y="326"/>
                  </a:lnTo>
                  <a:lnTo>
                    <a:pt x="98" y="326"/>
                  </a:lnTo>
                  <a:lnTo>
                    <a:pt x="88" y="326"/>
                  </a:lnTo>
                  <a:lnTo>
                    <a:pt x="78" y="324"/>
                  </a:lnTo>
                  <a:lnTo>
                    <a:pt x="68" y="322"/>
                  </a:lnTo>
                  <a:lnTo>
                    <a:pt x="60" y="318"/>
                  </a:lnTo>
                  <a:lnTo>
                    <a:pt x="51" y="315"/>
                  </a:lnTo>
                  <a:lnTo>
                    <a:pt x="43" y="309"/>
                  </a:lnTo>
                  <a:lnTo>
                    <a:pt x="36" y="304"/>
                  </a:lnTo>
                  <a:lnTo>
                    <a:pt x="29" y="297"/>
                  </a:lnTo>
                  <a:lnTo>
                    <a:pt x="22" y="291"/>
                  </a:lnTo>
                  <a:lnTo>
                    <a:pt x="16" y="284"/>
                  </a:lnTo>
                  <a:lnTo>
                    <a:pt x="12" y="276"/>
                  </a:lnTo>
                  <a:lnTo>
                    <a:pt x="8" y="266"/>
                  </a:lnTo>
                  <a:lnTo>
                    <a:pt x="5" y="257"/>
                  </a:lnTo>
                  <a:lnTo>
                    <a:pt x="2" y="248"/>
                  </a:lnTo>
                  <a:lnTo>
                    <a:pt x="0" y="239"/>
                  </a:lnTo>
                  <a:lnTo>
                    <a:pt x="0" y="228"/>
                  </a:lnTo>
                  <a:lnTo>
                    <a:pt x="0" y="98"/>
                  </a:lnTo>
                  <a:lnTo>
                    <a:pt x="0" y="89"/>
                  </a:lnTo>
                  <a:lnTo>
                    <a:pt x="2" y="79"/>
                  </a:lnTo>
                  <a:lnTo>
                    <a:pt x="5" y="69"/>
                  </a:lnTo>
                  <a:lnTo>
                    <a:pt x="8" y="60"/>
                  </a:lnTo>
                  <a:lnTo>
                    <a:pt x="12" y="52"/>
                  </a:lnTo>
                  <a:lnTo>
                    <a:pt x="16" y="44"/>
                  </a:lnTo>
                  <a:lnTo>
                    <a:pt x="22" y="36"/>
                  </a:lnTo>
                  <a:lnTo>
                    <a:pt x="29" y="29"/>
                  </a:lnTo>
                  <a:lnTo>
                    <a:pt x="36" y="23"/>
                  </a:lnTo>
                  <a:lnTo>
                    <a:pt x="43" y="17"/>
                  </a:lnTo>
                  <a:lnTo>
                    <a:pt x="51" y="13"/>
                  </a:lnTo>
                  <a:lnTo>
                    <a:pt x="60" y="8"/>
                  </a:lnTo>
                  <a:lnTo>
                    <a:pt x="68" y="5"/>
                  </a:lnTo>
                  <a:lnTo>
                    <a:pt x="78" y="2"/>
                  </a:lnTo>
                  <a:lnTo>
                    <a:pt x="88" y="1"/>
                  </a:lnTo>
                  <a:lnTo>
                    <a:pt x="98" y="0"/>
                  </a:lnTo>
                  <a:close/>
                </a:path>
              </a:pathLst>
            </a:custGeom>
            <a:grpFill/>
            <a:ln w="9525">
              <a:solidFill>
                <a:srgbClr val="000000"/>
              </a:solidFill>
              <a:round/>
              <a:headEnd/>
              <a:tailEnd/>
            </a:ln>
          </p:spPr>
          <p:txBody>
            <a:bodyPr/>
            <a:lstStyle/>
            <a:p>
              <a:endParaRPr lang="en-US"/>
            </a:p>
          </p:txBody>
        </p:sp>
        <p:sp>
          <p:nvSpPr>
            <p:cNvPr id="13" name="Freeform 12"/>
            <p:cNvSpPr>
              <a:spLocks/>
            </p:cNvSpPr>
            <p:nvPr/>
          </p:nvSpPr>
          <p:spPr bwMode="auto">
            <a:xfrm>
              <a:off x="4856235" y="5150109"/>
              <a:ext cx="44035" cy="737581"/>
            </a:xfrm>
            <a:custGeom>
              <a:avLst/>
              <a:gdLst>
                <a:gd name="T0" fmla="*/ 21887 w 169"/>
                <a:gd name="T1" fmla="*/ 0 h 2813"/>
                <a:gd name="T2" fmla="*/ 26577 w 169"/>
                <a:gd name="T3" fmla="*/ 262 h 2813"/>
                <a:gd name="T4" fmla="*/ 30486 w 169"/>
                <a:gd name="T5" fmla="*/ 1573 h 2813"/>
                <a:gd name="T6" fmla="*/ 34394 w 169"/>
                <a:gd name="T7" fmla="*/ 3671 h 2813"/>
                <a:gd name="T8" fmla="*/ 37260 w 169"/>
                <a:gd name="T9" fmla="*/ 6293 h 2813"/>
                <a:gd name="T10" fmla="*/ 40127 w 169"/>
                <a:gd name="T11" fmla="*/ 9702 h 2813"/>
                <a:gd name="T12" fmla="*/ 42211 w 169"/>
                <a:gd name="T13" fmla="*/ 13372 h 2813"/>
                <a:gd name="T14" fmla="*/ 43253 w 169"/>
                <a:gd name="T15" fmla="*/ 17568 h 2813"/>
                <a:gd name="T16" fmla="*/ 44035 w 169"/>
                <a:gd name="T17" fmla="*/ 21763 h 2813"/>
                <a:gd name="T18" fmla="*/ 44035 w 169"/>
                <a:gd name="T19" fmla="*/ 717653 h 2813"/>
                <a:gd name="T20" fmla="*/ 42993 w 169"/>
                <a:gd name="T21" fmla="*/ 722373 h 2813"/>
                <a:gd name="T22" fmla="*/ 41169 w 169"/>
                <a:gd name="T23" fmla="*/ 726306 h 2813"/>
                <a:gd name="T24" fmla="*/ 38824 w 169"/>
                <a:gd name="T25" fmla="*/ 729453 h 2813"/>
                <a:gd name="T26" fmla="*/ 35697 w 169"/>
                <a:gd name="T27" fmla="*/ 732599 h 2813"/>
                <a:gd name="T28" fmla="*/ 32570 w 169"/>
                <a:gd name="T29" fmla="*/ 734959 h 2813"/>
                <a:gd name="T30" fmla="*/ 28662 w 169"/>
                <a:gd name="T31" fmla="*/ 736794 h 2813"/>
                <a:gd name="T32" fmla="*/ 24232 w 169"/>
                <a:gd name="T33" fmla="*/ 737581 h 2813"/>
                <a:gd name="T34" fmla="*/ 21887 w 169"/>
                <a:gd name="T35" fmla="*/ 737581 h 2813"/>
                <a:gd name="T36" fmla="*/ 17458 w 169"/>
                <a:gd name="T37" fmla="*/ 737057 h 2813"/>
                <a:gd name="T38" fmla="*/ 13549 w 169"/>
                <a:gd name="T39" fmla="*/ 735746 h 2813"/>
                <a:gd name="T40" fmla="*/ 9641 w 169"/>
                <a:gd name="T41" fmla="*/ 733648 h 2813"/>
                <a:gd name="T42" fmla="*/ 6514 w 169"/>
                <a:gd name="T43" fmla="*/ 731026 h 2813"/>
                <a:gd name="T44" fmla="*/ 3908 w 169"/>
                <a:gd name="T45" fmla="*/ 728142 h 2813"/>
                <a:gd name="T46" fmla="*/ 1824 w 169"/>
                <a:gd name="T47" fmla="*/ 724209 h 2813"/>
                <a:gd name="T48" fmla="*/ 782 w 169"/>
                <a:gd name="T49" fmla="*/ 720276 h 2813"/>
                <a:gd name="T50" fmla="*/ 0 w 169"/>
                <a:gd name="T51" fmla="*/ 715556 h 2813"/>
                <a:gd name="T52" fmla="*/ 0 w 169"/>
                <a:gd name="T53" fmla="*/ 19665 h 2813"/>
                <a:gd name="T54" fmla="*/ 1042 w 169"/>
                <a:gd name="T55" fmla="*/ 15470 h 2813"/>
                <a:gd name="T56" fmla="*/ 2866 w 169"/>
                <a:gd name="T57" fmla="*/ 11537 h 2813"/>
                <a:gd name="T58" fmla="*/ 5211 w 169"/>
                <a:gd name="T59" fmla="*/ 7866 h 2813"/>
                <a:gd name="T60" fmla="*/ 8077 w 169"/>
                <a:gd name="T61" fmla="*/ 4720 h 2813"/>
                <a:gd name="T62" fmla="*/ 11465 w 169"/>
                <a:gd name="T63" fmla="*/ 2360 h 2813"/>
                <a:gd name="T64" fmla="*/ 15373 w 169"/>
                <a:gd name="T65" fmla="*/ 787 h 2813"/>
                <a:gd name="T66" fmla="*/ 19803 w 169"/>
                <a:gd name="T67" fmla="*/ 0 h 281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69" h="2813">
                  <a:moveTo>
                    <a:pt x="84" y="0"/>
                  </a:moveTo>
                  <a:lnTo>
                    <a:pt x="84" y="0"/>
                  </a:lnTo>
                  <a:lnTo>
                    <a:pt x="93" y="0"/>
                  </a:lnTo>
                  <a:lnTo>
                    <a:pt x="102" y="1"/>
                  </a:lnTo>
                  <a:lnTo>
                    <a:pt x="110" y="3"/>
                  </a:lnTo>
                  <a:lnTo>
                    <a:pt x="117" y="6"/>
                  </a:lnTo>
                  <a:lnTo>
                    <a:pt x="125" y="9"/>
                  </a:lnTo>
                  <a:lnTo>
                    <a:pt x="132" y="14"/>
                  </a:lnTo>
                  <a:lnTo>
                    <a:pt x="137" y="18"/>
                  </a:lnTo>
                  <a:lnTo>
                    <a:pt x="143" y="24"/>
                  </a:lnTo>
                  <a:lnTo>
                    <a:pt x="149" y="30"/>
                  </a:lnTo>
                  <a:lnTo>
                    <a:pt x="154" y="37"/>
                  </a:lnTo>
                  <a:lnTo>
                    <a:pt x="158" y="44"/>
                  </a:lnTo>
                  <a:lnTo>
                    <a:pt x="162" y="51"/>
                  </a:lnTo>
                  <a:lnTo>
                    <a:pt x="165" y="59"/>
                  </a:lnTo>
                  <a:lnTo>
                    <a:pt x="166" y="67"/>
                  </a:lnTo>
                  <a:lnTo>
                    <a:pt x="169" y="75"/>
                  </a:lnTo>
                  <a:lnTo>
                    <a:pt x="169" y="83"/>
                  </a:lnTo>
                  <a:lnTo>
                    <a:pt x="169" y="2729"/>
                  </a:lnTo>
                  <a:lnTo>
                    <a:pt x="169" y="2737"/>
                  </a:lnTo>
                  <a:lnTo>
                    <a:pt x="166" y="2747"/>
                  </a:lnTo>
                  <a:lnTo>
                    <a:pt x="165" y="2755"/>
                  </a:lnTo>
                  <a:lnTo>
                    <a:pt x="162" y="2762"/>
                  </a:lnTo>
                  <a:lnTo>
                    <a:pt x="158" y="2770"/>
                  </a:lnTo>
                  <a:lnTo>
                    <a:pt x="154" y="2777"/>
                  </a:lnTo>
                  <a:lnTo>
                    <a:pt x="149" y="2782"/>
                  </a:lnTo>
                  <a:lnTo>
                    <a:pt x="143" y="2788"/>
                  </a:lnTo>
                  <a:lnTo>
                    <a:pt x="137" y="2794"/>
                  </a:lnTo>
                  <a:lnTo>
                    <a:pt x="132" y="2798"/>
                  </a:lnTo>
                  <a:lnTo>
                    <a:pt x="125" y="2803"/>
                  </a:lnTo>
                  <a:lnTo>
                    <a:pt x="117" y="2806"/>
                  </a:lnTo>
                  <a:lnTo>
                    <a:pt x="110" y="2810"/>
                  </a:lnTo>
                  <a:lnTo>
                    <a:pt x="102" y="2811"/>
                  </a:lnTo>
                  <a:lnTo>
                    <a:pt x="93" y="2813"/>
                  </a:lnTo>
                  <a:lnTo>
                    <a:pt x="84" y="2813"/>
                  </a:lnTo>
                  <a:lnTo>
                    <a:pt x="76" y="2813"/>
                  </a:lnTo>
                  <a:lnTo>
                    <a:pt x="67" y="2811"/>
                  </a:lnTo>
                  <a:lnTo>
                    <a:pt x="59" y="2810"/>
                  </a:lnTo>
                  <a:lnTo>
                    <a:pt x="52" y="2806"/>
                  </a:lnTo>
                  <a:lnTo>
                    <a:pt x="44" y="2803"/>
                  </a:lnTo>
                  <a:lnTo>
                    <a:pt x="37" y="2798"/>
                  </a:lnTo>
                  <a:lnTo>
                    <a:pt x="31" y="2794"/>
                  </a:lnTo>
                  <a:lnTo>
                    <a:pt x="25" y="2788"/>
                  </a:lnTo>
                  <a:lnTo>
                    <a:pt x="20" y="2782"/>
                  </a:lnTo>
                  <a:lnTo>
                    <a:pt x="15" y="2777"/>
                  </a:lnTo>
                  <a:lnTo>
                    <a:pt x="11" y="2770"/>
                  </a:lnTo>
                  <a:lnTo>
                    <a:pt x="7" y="2762"/>
                  </a:lnTo>
                  <a:lnTo>
                    <a:pt x="4" y="2755"/>
                  </a:lnTo>
                  <a:lnTo>
                    <a:pt x="3" y="2747"/>
                  </a:lnTo>
                  <a:lnTo>
                    <a:pt x="0" y="2737"/>
                  </a:lnTo>
                  <a:lnTo>
                    <a:pt x="0" y="2729"/>
                  </a:lnTo>
                  <a:lnTo>
                    <a:pt x="0" y="83"/>
                  </a:lnTo>
                  <a:lnTo>
                    <a:pt x="0" y="75"/>
                  </a:lnTo>
                  <a:lnTo>
                    <a:pt x="3" y="67"/>
                  </a:lnTo>
                  <a:lnTo>
                    <a:pt x="4" y="59"/>
                  </a:lnTo>
                  <a:lnTo>
                    <a:pt x="7" y="51"/>
                  </a:lnTo>
                  <a:lnTo>
                    <a:pt x="11" y="44"/>
                  </a:lnTo>
                  <a:lnTo>
                    <a:pt x="15" y="37"/>
                  </a:lnTo>
                  <a:lnTo>
                    <a:pt x="20" y="30"/>
                  </a:lnTo>
                  <a:lnTo>
                    <a:pt x="25" y="24"/>
                  </a:lnTo>
                  <a:lnTo>
                    <a:pt x="31" y="18"/>
                  </a:lnTo>
                  <a:lnTo>
                    <a:pt x="37" y="14"/>
                  </a:lnTo>
                  <a:lnTo>
                    <a:pt x="44" y="9"/>
                  </a:lnTo>
                  <a:lnTo>
                    <a:pt x="52" y="6"/>
                  </a:lnTo>
                  <a:lnTo>
                    <a:pt x="59" y="3"/>
                  </a:lnTo>
                  <a:lnTo>
                    <a:pt x="67" y="1"/>
                  </a:lnTo>
                  <a:lnTo>
                    <a:pt x="76" y="0"/>
                  </a:lnTo>
                  <a:lnTo>
                    <a:pt x="84" y="0"/>
                  </a:lnTo>
                  <a:close/>
                </a:path>
              </a:pathLst>
            </a:custGeom>
            <a:grpFill/>
            <a:ln w="9525">
              <a:solidFill>
                <a:srgbClr val="000000"/>
              </a:solidFill>
              <a:round/>
              <a:headEnd/>
              <a:tailEnd/>
            </a:ln>
          </p:spPr>
          <p:txBody>
            <a:bodyPr/>
            <a:lstStyle/>
            <a:p>
              <a:endParaRPr lang="en-US"/>
            </a:p>
          </p:txBody>
        </p:sp>
        <p:sp>
          <p:nvSpPr>
            <p:cNvPr id="14" name="Freeform 13"/>
            <p:cNvSpPr>
              <a:spLocks/>
            </p:cNvSpPr>
            <p:nvPr/>
          </p:nvSpPr>
          <p:spPr bwMode="auto">
            <a:xfrm>
              <a:off x="4830548" y="5375786"/>
              <a:ext cx="93574" cy="93574"/>
            </a:xfrm>
            <a:custGeom>
              <a:avLst/>
              <a:gdLst>
                <a:gd name="T0" fmla="*/ 51636 w 357"/>
                <a:gd name="T1" fmla="*/ 262 h 357"/>
                <a:gd name="T2" fmla="*/ 60548 w 357"/>
                <a:gd name="T3" fmla="*/ 2097 h 357"/>
                <a:gd name="T4" fmla="*/ 69198 w 357"/>
                <a:gd name="T5" fmla="*/ 5504 h 357"/>
                <a:gd name="T6" fmla="*/ 76799 w 357"/>
                <a:gd name="T7" fmla="*/ 10484 h 357"/>
                <a:gd name="T8" fmla="*/ 83090 w 357"/>
                <a:gd name="T9" fmla="*/ 16775 h 357"/>
                <a:gd name="T10" fmla="*/ 87808 w 357"/>
                <a:gd name="T11" fmla="*/ 24376 h 357"/>
                <a:gd name="T12" fmla="*/ 91477 w 357"/>
                <a:gd name="T13" fmla="*/ 32764 h 357"/>
                <a:gd name="T14" fmla="*/ 93312 w 357"/>
                <a:gd name="T15" fmla="*/ 41938 h 357"/>
                <a:gd name="T16" fmla="*/ 93312 w 357"/>
                <a:gd name="T17" fmla="*/ 51636 h 357"/>
                <a:gd name="T18" fmla="*/ 91477 w 357"/>
                <a:gd name="T19" fmla="*/ 60548 h 357"/>
                <a:gd name="T20" fmla="*/ 87808 w 357"/>
                <a:gd name="T21" fmla="*/ 68935 h 357"/>
                <a:gd name="T22" fmla="*/ 83090 w 357"/>
                <a:gd name="T23" fmla="*/ 76275 h 357"/>
                <a:gd name="T24" fmla="*/ 76799 w 357"/>
                <a:gd name="T25" fmla="*/ 82565 h 357"/>
                <a:gd name="T26" fmla="*/ 69198 w 357"/>
                <a:gd name="T27" fmla="*/ 87808 h 357"/>
                <a:gd name="T28" fmla="*/ 60548 w 357"/>
                <a:gd name="T29" fmla="*/ 91477 h 357"/>
                <a:gd name="T30" fmla="*/ 51636 w 357"/>
                <a:gd name="T31" fmla="*/ 93312 h 357"/>
                <a:gd name="T32" fmla="*/ 41938 w 357"/>
                <a:gd name="T33" fmla="*/ 93312 h 357"/>
                <a:gd name="T34" fmla="*/ 32764 w 357"/>
                <a:gd name="T35" fmla="*/ 91477 h 357"/>
                <a:gd name="T36" fmla="*/ 24376 w 357"/>
                <a:gd name="T37" fmla="*/ 87808 h 357"/>
                <a:gd name="T38" fmla="*/ 16775 w 357"/>
                <a:gd name="T39" fmla="*/ 82565 h 357"/>
                <a:gd name="T40" fmla="*/ 10484 w 357"/>
                <a:gd name="T41" fmla="*/ 76275 h 357"/>
                <a:gd name="T42" fmla="*/ 5766 w 357"/>
                <a:gd name="T43" fmla="*/ 68935 h 357"/>
                <a:gd name="T44" fmla="*/ 2097 w 357"/>
                <a:gd name="T45" fmla="*/ 60548 h 357"/>
                <a:gd name="T46" fmla="*/ 262 w 357"/>
                <a:gd name="T47" fmla="*/ 51636 h 357"/>
                <a:gd name="T48" fmla="*/ 262 w 357"/>
                <a:gd name="T49" fmla="*/ 41938 h 357"/>
                <a:gd name="T50" fmla="*/ 2097 w 357"/>
                <a:gd name="T51" fmla="*/ 32764 h 357"/>
                <a:gd name="T52" fmla="*/ 5766 w 357"/>
                <a:gd name="T53" fmla="*/ 24376 h 357"/>
                <a:gd name="T54" fmla="*/ 10484 w 357"/>
                <a:gd name="T55" fmla="*/ 16775 h 357"/>
                <a:gd name="T56" fmla="*/ 16775 w 357"/>
                <a:gd name="T57" fmla="*/ 10484 h 357"/>
                <a:gd name="T58" fmla="*/ 24376 w 357"/>
                <a:gd name="T59" fmla="*/ 5504 h 357"/>
                <a:gd name="T60" fmla="*/ 32764 w 357"/>
                <a:gd name="T61" fmla="*/ 2097 h 357"/>
                <a:gd name="T62" fmla="*/ 41938 w 357"/>
                <a:gd name="T63" fmla="*/ 262 h 35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57" h="357">
                  <a:moveTo>
                    <a:pt x="178" y="0"/>
                  </a:moveTo>
                  <a:lnTo>
                    <a:pt x="197" y="1"/>
                  </a:lnTo>
                  <a:lnTo>
                    <a:pt x="214" y="3"/>
                  </a:lnTo>
                  <a:lnTo>
                    <a:pt x="231" y="8"/>
                  </a:lnTo>
                  <a:lnTo>
                    <a:pt x="248" y="13"/>
                  </a:lnTo>
                  <a:lnTo>
                    <a:pt x="264" y="21"/>
                  </a:lnTo>
                  <a:lnTo>
                    <a:pt x="279" y="30"/>
                  </a:lnTo>
                  <a:lnTo>
                    <a:pt x="293" y="40"/>
                  </a:lnTo>
                  <a:lnTo>
                    <a:pt x="305" y="51"/>
                  </a:lnTo>
                  <a:lnTo>
                    <a:pt x="317" y="64"/>
                  </a:lnTo>
                  <a:lnTo>
                    <a:pt x="326" y="78"/>
                  </a:lnTo>
                  <a:lnTo>
                    <a:pt x="335" y="93"/>
                  </a:lnTo>
                  <a:lnTo>
                    <a:pt x="343" y="108"/>
                  </a:lnTo>
                  <a:lnTo>
                    <a:pt x="349" y="125"/>
                  </a:lnTo>
                  <a:lnTo>
                    <a:pt x="354" y="142"/>
                  </a:lnTo>
                  <a:lnTo>
                    <a:pt x="356" y="160"/>
                  </a:lnTo>
                  <a:lnTo>
                    <a:pt x="357" y="178"/>
                  </a:lnTo>
                  <a:lnTo>
                    <a:pt x="356" y="197"/>
                  </a:lnTo>
                  <a:lnTo>
                    <a:pt x="354" y="214"/>
                  </a:lnTo>
                  <a:lnTo>
                    <a:pt x="349" y="231"/>
                  </a:lnTo>
                  <a:lnTo>
                    <a:pt x="343" y="247"/>
                  </a:lnTo>
                  <a:lnTo>
                    <a:pt x="335" y="263"/>
                  </a:lnTo>
                  <a:lnTo>
                    <a:pt x="326" y="277"/>
                  </a:lnTo>
                  <a:lnTo>
                    <a:pt x="317" y="291"/>
                  </a:lnTo>
                  <a:lnTo>
                    <a:pt x="305" y="304"/>
                  </a:lnTo>
                  <a:lnTo>
                    <a:pt x="293" y="315"/>
                  </a:lnTo>
                  <a:lnTo>
                    <a:pt x="279" y="326"/>
                  </a:lnTo>
                  <a:lnTo>
                    <a:pt x="264" y="335"/>
                  </a:lnTo>
                  <a:lnTo>
                    <a:pt x="248" y="342"/>
                  </a:lnTo>
                  <a:lnTo>
                    <a:pt x="231" y="349"/>
                  </a:lnTo>
                  <a:lnTo>
                    <a:pt x="214" y="353"/>
                  </a:lnTo>
                  <a:lnTo>
                    <a:pt x="197" y="356"/>
                  </a:lnTo>
                  <a:lnTo>
                    <a:pt x="178" y="357"/>
                  </a:lnTo>
                  <a:lnTo>
                    <a:pt x="160" y="356"/>
                  </a:lnTo>
                  <a:lnTo>
                    <a:pt x="143" y="353"/>
                  </a:lnTo>
                  <a:lnTo>
                    <a:pt x="125" y="349"/>
                  </a:lnTo>
                  <a:lnTo>
                    <a:pt x="109" y="342"/>
                  </a:lnTo>
                  <a:lnTo>
                    <a:pt x="93" y="335"/>
                  </a:lnTo>
                  <a:lnTo>
                    <a:pt x="78" y="326"/>
                  </a:lnTo>
                  <a:lnTo>
                    <a:pt x="64" y="315"/>
                  </a:lnTo>
                  <a:lnTo>
                    <a:pt x="52" y="304"/>
                  </a:lnTo>
                  <a:lnTo>
                    <a:pt x="40" y="291"/>
                  </a:lnTo>
                  <a:lnTo>
                    <a:pt x="31" y="277"/>
                  </a:lnTo>
                  <a:lnTo>
                    <a:pt x="22" y="263"/>
                  </a:lnTo>
                  <a:lnTo>
                    <a:pt x="14" y="247"/>
                  </a:lnTo>
                  <a:lnTo>
                    <a:pt x="8" y="231"/>
                  </a:lnTo>
                  <a:lnTo>
                    <a:pt x="3" y="214"/>
                  </a:lnTo>
                  <a:lnTo>
                    <a:pt x="1" y="197"/>
                  </a:lnTo>
                  <a:lnTo>
                    <a:pt x="0" y="178"/>
                  </a:lnTo>
                  <a:lnTo>
                    <a:pt x="1" y="160"/>
                  </a:lnTo>
                  <a:lnTo>
                    <a:pt x="3" y="142"/>
                  </a:lnTo>
                  <a:lnTo>
                    <a:pt x="8" y="125"/>
                  </a:lnTo>
                  <a:lnTo>
                    <a:pt x="14" y="108"/>
                  </a:lnTo>
                  <a:lnTo>
                    <a:pt x="22" y="93"/>
                  </a:lnTo>
                  <a:lnTo>
                    <a:pt x="31" y="78"/>
                  </a:lnTo>
                  <a:lnTo>
                    <a:pt x="40" y="64"/>
                  </a:lnTo>
                  <a:lnTo>
                    <a:pt x="52" y="51"/>
                  </a:lnTo>
                  <a:lnTo>
                    <a:pt x="64" y="40"/>
                  </a:lnTo>
                  <a:lnTo>
                    <a:pt x="78" y="30"/>
                  </a:lnTo>
                  <a:lnTo>
                    <a:pt x="93" y="21"/>
                  </a:lnTo>
                  <a:lnTo>
                    <a:pt x="109" y="13"/>
                  </a:lnTo>
                  <a:lnTo>
                    <a:pt x="125" y="8"/>
                  </a:lnTo>
                  <a:lnTo>
                    <a:pt x="143" y="3"/>
                  </a:lnTo>
                  <a:lnTo>
                    <a:pt x="160" y="1"/>
                  </a:lnTo>
                  <a:lnTo>
                    <a:pt x="178" y="0"/>
                  </a:lnTo>
                  <a:close/>
                </a:path>
              </a:pathLst>
            </a:custGeom>
            <a:grpFill/>
            <a:ln w="9525">
              <a:solidFill>
                <a:srgbClr val="000000"/>
              </a:solidFill>
              <a:round/>
              <a:headEnd/>
              <a:tailEnd/>
            </a:ln>
          </p:spPr>
          <p:txBody>
            <a:bodyPr/>
            <a:lstStyle/>
            <a:p>
              <a:endParaRPr lang="en-US"/>
            </a:p>
          </p:txBody>
        </p:sp>
        <p:sp>
          <p:nvSpPr>
            <p:cNvPr id="15" name="Freeform 14"/>
            <p:cNvSpPr>
              <a:spLocks/>
            </p:cNvSpPr>
            <p:nvPr/>
          </p:nvSpPr>
          <p:spPr bwMode="auto">
            <a:xfrm>
              <a:off x="4722295" y="5243682"/>
              <a:ext cx="161460" cy="144948"/>
            </a:xfrm>
            <a:custGeom>
              <a:avLst/>
              <a:gdLst>
                <a:gd name="T0" fmla="*/ 0 w 616"/>
                <a:gd name="T1" fmla="*/ 10204 h 554"/>
                <a:gd name="T2" fmla="*/ 8912 w 616"/>
                <a:gd name="T3" fmla="*/ 0 h 554"/>
                <a:gd name="T4" fmla="*/ 161460 w 616"/>
                <a:gd name="T5" fmla="*/ 134744 h 554"/>
                <a:gd name="T6" fmla="*/ 152024 w 616"/>
                <a:gd name="T7" fmla="*/ 144948 h 554"/>
                <a:gd name="T8" fmla="*/ 0 w 616"/>
                <a:gd name="T9" fmla="*/ 10204 h 5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6" h="554">
                  <a:moveTo>
                    <a:pt x="0" y="39"/>
                  </a:moveTo>
                  <a:lnTo>
                    <a:pt x="34" y="0"/>
                  </a:lnTo>
                  <a:lnTo>
                    <a:pt x="616" y="515"/>
                  </a:lnTo>
                  <a:lnTo>
                    <a:pt x="580" y="554"/>
                  </a:lnTo>
                  <a:lnTo>
                    <a:pt x="0" y="39"/>
                  </a:lnTo>
                  <a:close/>
                </a:path>
              </a:pathLst>
            </a:custGeom>
            <a:grpFill/>
            <a:ln w="9525">
              <a:solidFill>
                <a:srgbClr val="000000"/>
              </a:solidFill>
              <a:round/>
              <a:headEnd/>
              <a:tailEnd/>
            </a:ln>
          </p:spPr>
          <p:txBody>
            <a:bodyPr/>
            <a:lstStyle/>
            <a:p>
              <a:endParaRPr lang="en-US"/>
            </a:p>
          </p:txBody>
        </p:sp>
        <p:sp>
          <p:nvSpPr>
            <p:cNvPr id="16" name="Freeform 15"/>
            <p:cNvSpPr>
              <a:spLocks/>
            </p:cNvSpPr>
            <p:nvPr/>
          </p:nvSpPr>
          <p:spPr bwMode="auto">
            <a:xfrm>
              <a:off x="4883756" y="5243682"/>
              <a:ext cx="161460" cy="144948"/>
            </a:xfrm>
            <a:custGeom>
              <a:avLst/>
              <a:gdLst>
                <a:gd name="T0" fmla="*/ 161460 w 615"/>
                <a:gd name="T1" fmla="*/ 10204 h 554"/>
                <a:gd name="T2" fmla="*/ 152534 w 615"/>
                <a:gd name="T3" fmla="*/ 0 h 554"/>
                <a:gd name="T4" fmla="*/ 0 w 615"/>
                <a:gd name="T5" fmla="*/ 134744 h 554"/>
                <a:gd name="T6" fmla="*/ 9189 w 615"/>
                <a:gd name="T7" fmla="*/ 144948 h 554"/>
                <a:gd name="T8" fmla="*/ 161460 w 615"/>
                <a:gd name="T9" fmla="*/ 10204 h 5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5" h="554">
                  <a:moveTo>
                    <a:pt x="615" y="39"/>
                  </a:moveTo>
                  <a:lnTo>
                    <a:pt x="581" y="0"/>
                  </a:lnTo>
                  <a:lnTo>
                    <a:pt x="0" y="515"/>
                  </a:lnTo>
                  <a:lnTo>
                    <a:pt x="35" y="554"/>
                  </a:lnTo>
                  <a:lnTo>
                    <a:pt x="615" y="39"/>
                  </a:lnTo>
                  <a:close/>
                </a:path>
              </a:pathLst>
            </a:custGeom>
            <a:grpFill/>
            <a:ln w="9525">
              <a:solidFill>
                <a:srgbClr val="000000"/>
              </a:solidFill>
              <a:round/>
              <a:headEnd/>
              <a:tailEnd/>
            </a:ln>
          </p:spPr>
          <p:txBody>
            <a:bodyPr/>
            <a:lstStyle/>
            <a:p>
              <a:endParaRPr lang="en-US"/>
            </a:p>
          </p:txBody>
        </p:sp>
        <p:sp>
          <p:nvSpPr>
            <p:cNvPr id="17" name="Freeform 16"/>
            <p:cNvSpPr>
              <a:spLocks/>
            </p:cNvSpPr>
            <p:nvPr/>
          </p:nvSpPr>
          <p:spPr bwMode="auto">
            <a:xfrm>
              <a:off x="4353505" y="5060204"/>
              <a:ext cx="522912" cy="645842"/>
            </a:xfrm>
            <a:custGeom>
              <a:avLst/>
              <a:gdLst>
                <a:gd name="T0" fmla="*/ 517685 w 2001"/>
                <a:gd name="T1" fmla="*/ 3150 h 2460"/>
                <a:gd name="T2" fmla="*/ 517685 w 2001"/>
                <a:gd name="T3" fmla="*/ 3150 h 2460"/>
                <a:gd name="T4" fmla="*/ 519776 w 2001"/>
                <a:gd name="T5" fmla="*/ 4726 h 2460"/>
                <a:gd name="T6" fmla="*/ 521344 w 2001"/>
                <a:gd name="T7" fmla="*/ 7351 h 2460"/>
                <a:gd name="T8" fmla="*/ 522389 w 2001"/>
                <a:gd name="T9" fmla="*/ 9714 h 2460"/>
                <a:gd name="T10" fmla="*/ 522912 w 2001"/>
                <a:gd name="T11" fmla="*/ 12077 h 2460"/>
                <a:gd name="T12" fmla="*/ 522912 w 2001"/>
                <a:gd name="T13" fmla="*/ 14702 h 2460"/>
                <a:gd name="T14" fmla="*/ 522389 w 2001"/>
                <a:gd name="T15" fmla="*/ 17590 h 2460"/>
                <a:gd name="T16" fmla="*/ 521344 w 2001"/>
                <a:gd name="T17" fmla="*/ 19953 h 2460"/>
                <a:gd name="T18" fmla="*/ 519776 w 2001"/>
                <a:gd name="T19" fmla="*/ 22316 h 2460"/>
                <a:gd name="T20" fmla="*/ 24826 w 2001"/>
                <a:gd name="T21" fmla="*/ 640854 h 2460"/>
                <a:gd name="T22" fmla="*/ 22735 w 2001"/>
                <a:gd name="T23" fmla="*/ 642692 h 2460"/>
                <a:gd name="T24" fmla="*/ 20645 w 2001"/>
                <a:gd name="T25" fmla="*/ 644267 h 2460"/>
                <a:gd name="T26" fmla="*/ 17770 w 2001"/>
                <a:gd name="T27" fmla="*/ 645579 h 2460"/>
                <a:gd name="T28" fmla="*/ 15418 w 2001"/>
                <a:gd name="T29" fmla="*/ 645842 h 2460"/>
                <a:gd name="T30" fmla="*/ 12805 w 2001"/>
                <a:gd name="T31" fmla="*/ 645842 h 2460"/>
                <a:gd name="T32" fmla="*/ 10192 w 2001"/>
                <a:gd name="T33" fmla="*/ 645579 h 2460"/>
                <a:gd name="T34" fmla="*/ 7578 w 2001"/>
                <a:gd name="T35" fmla="*/ 644529 h 2460"/>
                <a:gd name="T36" fmla="*/ 5227 w 2001"/>
                <a:gd name="T37" fmla="*/ 642954 h 2460"/>
                <a:gd name="T38" fmla="*/ 5227 w 2001"/>
                <a:gd name="T39" fmla="*/ 642954 h 2460"/>
                <a:gd name="T40" fmla="*/ 3397 w 2001"/>
                <a:gd name="T41" fmla="*/ 640854 h 2460"/>
                <a:gd name="T42" fmla="*/ 1829 w 2001"/>
                <a:gd name="T43" fmla="*/ 638753 h 2460"/>
                <a:gd name="T44" fmla="*/ 784 w 2001"/>
                <a:gd name="T45" fmla="*/ 636128 h 2460"/>
                <a:gd name="T46" fmla="*/ 0 w 2001"/>
                <a:gd name="T47" fmla="*/ 633765 h 2460"/>
                <a:gd name="T48" fmla="*/ 0 w 2001"/>
                <a:gd name="T49" fmla="*/ 630877 h 2460"/>
                <a:gd name="T50" fmla="*/ 784 w 2001"/>
                <a:gd name="T51" fmla="*/ 628252 h 2460"/>
                <a:gd name="T52" fmla="*/ 1568 w 2001"/>
                <a:gd name="T53" fmla="*/ 625889 h 2460"/>
                <a:gd name="T54" fmla="*/ 3136 w 2001"/>
                <a:gd name="T55" fmla="*/ 623264 h 2460"/>
                <a:gd name="T56" fmla="*/ 498609 w 2001"/>
                <a:gd name="T57" fmla="*/ 5251 h 2460"/>
                <a:gd name="T58" fmla="*/ 500438 w 2001"/>
                <a:gd name="T59" fmla="*/ 3150 h 2460"/>
                <a:gd name="T60" fmla="*/ 502790 w 2001"/>
                <a:gd name="T61" fmla="*/ 1575 h 2460"/>
                <a:gd name="T62" fmla="*/ 505142 w 2001"/>
                <a:gd name="T63" fmla="*/ 525 h 2460"/>
                <a:gd name="T64" fmla="*/ 507494 w 2001"/>
                <a:gd name="T65" fmla="*/ 0 h 2460"/>
                <a:gd name="T66" fmla="*/ 510368 w 2001"/>
                <a:gd name="T67" fmla="*/ 0 h 2460"/>
                <a:gd name="T68" fmla="*/ 512982 w 2001"/>
                <a:gd name="T69" fmla="*/ 263 h 2460"/>
                <a:gd name="T70" fmla="*/ 515334 w 2001"/>
                <a:gd name="T71" fmla="*/ 1575 h 2460"/>
                <a:gd name="T72" fmla="*/ 517685 w 2001"/>
                <a:gd name="T73" fmla="*/ 3150 h 24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01" h="2460">
                  <a:moveTo>
                    <a:pt x="1981" y="12"/>
                  </a:moveTo>
                  <a:lnTo>
                    <a:pt x="1981" y="12"/>
                  </a:lnTo>
                  <a:lnTo>
                    <a:pt x="1989" y="18"/>
                  </a:lnTo>
                  <a:lnTo>
                    <a:pt x="1995" y="28"/>
                  </a:lnTo>
                  <a:lnTo>
                    <a:pt x="1999" y="37"/>
                  </a:lnTo>
                  <a:lnTo>
                    <a:pt x="2001" y="46"/>
                  </a:lnTo>
                  <a:lnTo>
                    <a:pt x="2001" y="56"/>
                  </a:lnTo>
                  <a:lnTo>
                    <a:pt x="1999" y="67"/>
                  </a:lnTo>
                  <a:lnTo>
                    <a:pt x="1995" y="76"/>
                  </a:lnTo>
                  <a:lnTo>
                    <a:pt x="1989" y="85"/>
                  </a:lnTo>
                  <a:lnTo>
                    <a:pt x="95" y="2441"/>
                  </a:lnTo>
                  <a:lnTo>
                    <a:pt x="87" y="2448"/>
                  </a:lnTo>
                  <a:lnTo>
                    <a:pt x="79" y="2454"/>
                  </a:lnTo>
                  <a:lnTo>
                    <a:pt x="68" y="2459"/>
                  </a:lnTo>
                  <a:lnTo>
                    <a:pt x="59" y="2460"/>
                  </a:lnTo>
                  <a:lnTo>
                    <a:pt x="49" y="2460"/>
                  </a:lnTo>
                  <a:lnTo>
                    <a:pt x="39" y="2459"/>
                  </a:lnTo>
                  <a:lnTo>
                    <a:pt x="29" y="2455"/>
                  </a:lnTo>
                  <a:lnTo>
                    <a:pt x="20" y="2449"/>
                  </a:lnTo>
                  <a:lnTo>
                    <a:pt x="13" y="2441"/>
                  </a:lnTo>
                  <a:lnTo>
                    <a:pt x="7" y="2433"/>
                  </a:lnTo>
                  <a:lnTo>
                    <a:pt x="3" y="2423"/>
                  </a:lnTo>
                  <a:lnTo>
                    <a:pt x="0" y="2414"/>
                  </a:lnTo>
                  <a:lnTo>
                    <a:pt x="0" y="2403"/>
                  </a:lnTo>
                  <a:lnTo>
                    <a:pt x="3" y="2393"/>
                  </a:lnTo>
                  <a:lnTo>
                    <a:pt x="6" y="2384"/>
                  </a:lnTo>
                  <a:lnTo>
                    <a:pt x="12" y="2374"/>
                  </a:lnTo>
                  <a:lnTo>
                    <a:pt x="1908" y="20"/>
                  </a:lnTo>
                  <a:lnTo>
                    <a:pt x="1915" y="12"/>
                  </a:lnTo>
                  <a:lnTo>
                    <a:pt x="1924" y="6"/>
                  </a:lnTo>
                  <a:lnTo>
                    <a:pt x="1933" y="2"/>
                  </a:lnTo>
                  <a:lnTo>
                    <a:pt x="1942" y="0"/>
                  </a:lnTo>
                  <a:lnTo>
                    <a:pt x="1953" y="0"/>
                  </a:lnTo>
                  <a:lnTo>
                    <a:pt x="1963" y="1"/>
                  </a:lnTo>
                  <a:lnTo>
                    <a:pt x="1972" y="6"/>
                  </a:lnTo>
                  <a:lnTo>
                    <a:pt x="1981" y="12"/>
                  </a:lnTo>
                  <a:close/>
                </a:path>
              </a:pathLst>
            </a:custGeom>
            <a:grpFill/>
            <a:ln w="9525">
              <a:solidFill>
                <a:srgbClr val="000000"/>
              </a:solidFill>
              <a:round/>
              <a:headEnd/>
              <a:tailEnd/>
            </a:ln>
          </p:spPr>
          <p:txBody>
            <a:bodyPr/>
            <a:lstStyle/>
            <a:p>
              <a:endParaRPr lang="en-US"/>
            </a:p>
          </p:txBody>
        </p:sp>
        <p:sp>
          <p:nvSpPr>
            <p:cNvPr id="18" name="Freeform 17"/>
            <p:cNvSpPr>
              <a:spLocks/>
            </p:cNvSpPr>
            <p:nvPr/>
          </p:nvSpPr>
          <p:spPr bwMode="auto">
            <a:xfrm>
              <a:off x="4867243" y="5047361"/>
              <a:ext cx="559608" cy="642172"/>
            </a:xfrm>
            <a:custGeom>
              <a:avLst/>
              <a:gdLst>
                <a:gd name="T0" fmla="*/ 4711 w 2138"/>
                <a:gd name="T1" fmla="*/ 3145 h 2450"/>
                <a:gd name="T2" fmla="*/ 6805 w 2138"/>
                <a:gd name="T3" fmla="*/ 1835 h 2450"/>
                <a:gd name="T4" fmla="*/ 9685 w 2138"/>
                <a:gd name="T5" fmla="*/ 524 h 2450"/>
                <a:gd name="T6" fmla="*/ 12302 w 2138"/>
                <a:gd name="T7" fmla="*/ 0 h 2450"/>
                <a:gd name="T8" fmla="*/ 14919 w 2138"/>
                <a:gd name="T9" fmla="*/ 0 h 2450"/>
                <a:gd name="T10" fmla="*/ 17799 w 2138"/>
                <a:gd name="T11" fmla="*/ 262 h 2450"/>
                <a:gd name="T12" fmla="*/ 20154 w 2138"/>
                <a:gd name="T13" fmla="*/ 1048 h 2450"/>
                <a:gd name="T14" fmla="*/ 22510 w 2138"/>
                <a:gd name="T15" fmla="*/ 2621 h 2450"/>
                <a:gd name="T16" fmla="*/ 24604 w 2138"/>
                <a:gd name="T17" fmla="*/ 4718 h 2450"/>
                <a:gd name="T18" fmla="*/ 556467 w 2138"/>
                <a:gd name="T19" fmla="*/ 618582 h 2450"/>
                <a:gd name="T20" fmla="*/ 558299 w 2138"/>
                <a:gd name="T21" fmla="*/ 621203 h 2450"/>
                <a:gd name="T22" fmla="*/ 559085 w 2138"/>
                <a:gd name="T23" fmla="*/ 623562 h 2450"/>
                <a:gd name="T24" fmla="*/ 559608 w 2138"/>
                <a:gd name="T25" fmla="*/ 626183 h 2450"/>
                <a:gd name="T26" fmla="*/ 559608 w 2138"/>
                <a:gd name="T27" fmla="*/ 628804 h 2450"/>
                <a:gd name="T28" fmla="*/ 559346 w 2138"/>
                <a:gd name="T29" fmla="*/ 631688 h 2450"/>
                <a:gd name="T30" fmla="*/ 558561 w 2138"/>
                <a:gd name="T31" fmla="*/ 634309 h 2450"/>
                <a:gd name="T32" fmla="*/ 556991 w 2138"/>
                <a:gd name="T33" fmla="*/ 636668 h 2450"/>
                <a:gd name="T34" fmla="*/ 554897 w 2138"/>
                <a:gd name="T35" fmla="*/ 638765 h 2450"/>
                <a:gd name="T36" fmla="*/ 552803 w 2138"/>
                <a:gd name="T37" fmla="*/ 640337 h 2450"/>
                <a:gd name="T38" fmla="*/ 550185 w 2138"/>
                <a:gd name="T39" fmla="*/ 641648 h 2450"/>
                <a:gd name="T40" fmla="*/ 547306 w 2138"/>
                <a:gd name="T41" fmla="*/ 642172 h 2450"/>
                <a:gd name="T42" fmla="*/ 544689 w 2138"/>
                <a:gd name="T43" fmla="*/ 642172 h 2450"/>
                <a:gd name="T44" fmla="*/ 542071 w 2138"/>
                <a:gd name="T45" fmla="*/ 641648 h 2450"/>
                <a:gd name="T46" fmla="*/ 539454 w 2138"/>
                <a:gd name="T47" fmla="*/ 640599 h 2450"/>
                <a:gd name="T48" fmla="*/ 537098 w 2138"/>
                <a:gd name="T49" fmla="*/ 639289 h 2450"/>
                <a:gd name="T50" fmla="*/ 535004 w 2138"/>
                <a:gd name="T51" fmla="*/ 637454 h 2450"/>
                <a:gd name="T52" fmla="*/ 3141 w 2138"/>
                <a:gd name="T53" fmla="*/ 23066 h 2450"/>
                <a:gd name="T54" fmla="*/ 1309 w 2138"/>
                <a:gd name="T55" fmla="*/ 20969 h 2450"/>
                <a:gd name="T56" fmla="*/ 523 w 2138"/>
                <a:gd name="T57" fmla="*/ 18348 h 2450"/>
                <a:gd name="T58" fmla="*/ 0 w 2138"/>
                <a:gd name="T59" fmla="*/ 15727 h 2450"/>
                <a:gd name="T60" fmla="*/ 0 w 2138"/>
                <a:gd name="T61" fmla="*/ 12843 h 2450"/>
                <a:gd name="T62" fmla="*/ 262 w 2138"/>
                <a:gd name="T63" fmla="*/ 10222 h 2450"/>
                <a:gd name="T64" fmla="*/ 1047 w 2138"/>
                <a:gd name="T65" fmla="*/ 7863 h 2450"/>
                <a:gd name="T66" fmla="*/ 2617 w 2138"/>
                <a:gd name="T67" fmla="*/ 5242 h 2450"/>
                <a:gd name="T68" fmla="*/ 4711 w 2138"/>
                <a:gd name="T69" fmla="*/ 3145 h 24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138" h="2450">
                  <a:moveTo>
                    <a:pt x="18" y="12"/>
                  </a:moveTo>
                  <a:lnTo>
                    <a:pt x="26" y="7"/>
                  </a:lnTo>
                  <a:lnTo>
                    <a:pt x="37" y="2"/>
                  </a:lnTo>
                  <a:lnTo>
                    <a:pt x="47" y="0"/>
                  </a:lnTo>
                  <a:lnTo>
                    <a:pt x="57" y="0"/>
                  </a:lnTo>
                  <a:lnTo>
                    <a:pt x="68" y="1"/>
                  </a:lnTo>
                  <a:lnTo>
                    <a:pt x="77" y="4"/>
                  </a:lnTo>
                  <a:lnTo>
                    <a:pt x="86" y="10"/>
                  </a:lnTo>
                  <a:lnTo>
                    <a:pt x="94" y="18"/>
                  </a:lnTo>
                  <a:lnTo>
                    <a:pt x="2126" y="2360"/>
                  </a:lnTo>
                  <a:lnTo>
                    <a:pt x="2133" y="2370"/>
                  </a:lnTo>
                  <a:lnTo>
                    <a:pt x="2136" y="2379"/>
                  </a:lnTo>
                  <a:lnTo>
                    <a:pt x="2138" y="2389"/>
                  </a:lnTo>
                  <a:lnTo>
                    <a:pt x="2138" y="2399"/>
                  </a:lnTo>
                  <a:lnTo>
                    <a:pt x="2137" y="2410"/>
                  </a:lnTo>
                  <a:lnTo>
                    <a:pt x="2134" y="2420"/>
                  </a:lnTo>
                  <a:lnTo>
                    <a:pt x="2128" y="2429"/>
                  </a:lnTo>
                  <a:lnTo>
                    <a:pt x="2120" y="2437"/>
                  </a:lnTo>
                  <a:lnTo>
                    <a:pt x="2112" y="2443"/>
                  </a:lnTo>
                  <a:lnTo>
                    <a:pt x="2102" y="2448"/>
                  </a:lnTo>
                  <a:lnTo>
                    <a:pt x="2091" y="2450"/>
                  </a:lnTo>
                  <a:lnTo>
                    <a:pt x="2081" y="2450"/>
                  </a:lnTo>
                  <a:lnTo>
                    <a:pt x="2071" y="2448"/>
                  </a:lnTo>
                  <a:lnTo>
                    <a:pt x="2061" y="2444"/>
                  </a:lnTo>
                  <a:lnTo>
                    <a:pt x="2052" y="2439"/>
                  </a:lnTo>
                  <a:lnTo>
                    <a:pt x="2044" y="2432"/>
                  </a:lnTo>
                  <a:lnTo>
                    <a:pt x="12" y="88"/>
                  </a:lnTo>
                  <a:lnTo>
                    <a:pt x="5" y="80"/>
                  </a:lnTo>
                  <a:lnTo>
                    <a:pt x="2" y="70"/>
                  </a:lnTo>
                  <a:lnTo>
                    <a:pt x="0" y="60"/>
                  </a:lnTo>
                  <a:lnTo>
                    <a:pt x="0" y="49"/>
                  </a:lnTo>
                  <a:lnTo>
                    <a:pt x="1" y="39"/>
                  </a:lnTo>
                  <a:lnTo>
                    <a:pt x="4" y="30"/>
                  </a:lnTo>
                  <a:lnTo>
                    <a:pt x="10" y="20"/>
                  </a:lnTo>
                  <a:lnTo>
                    <a:pt x="18" y="12"/>
                  </a:lnTo>
                  <a:close/>
                </a:path>
              </a:pathLst>
            </a:custGeom>
            <a:grpFill/>
            <a:ln w="9525">
              <a:solidFill>
                <a:srgbClr val="000000"/>
              </a:solidFill>
              <a:round/>
              <a:headEnd/>
              <a:tailEnd/>
            </a:ln>
          </p:spPr>
          <p:txBody>
            <a:bodyPr/>
            <a:lstStyle/>
            <a:p>
              <a:endParaRPr lang="en-US"/>
            </a:p>
          </p:txBody>
        </p:sp>
        <p:sp>
          <p:nvSpPr>
            <p:cNvPr id="19" name="Freeform 33"/>
            <p:cNvSpPr>
              <a:spLocks/>
            </p:cNvSpPr>
            <p:nvPr/>
          </p:nvSpPr>
          <p:spPr bwMode="auto">
            <a:xfrm>
              <a:off x="2801283" y="1959429"/>
              <a:ext cx="4161277" cy="49540"/>
            </a:xfrm>
            <a:custGeom>
              <a:avLst/>
              <a:gdLst>
                <a:gd name="T0" fmla="*/ 4136642 w 15878"/>
                <a:gd name="T1" fmla="*/ 0 h 189"/>
                <a:gd name="T2" fmla="*/ 4141621 w 15878"/>
                <a:gd name="T3" fmla="*/ 524 h 189"/>
                <a:gd name="T4" fmla="*/ 4146339 w 15878"/>
                <a:gd name="T5" fmla="*/ 1835 h 189"/>
                <a:gd name="T6" fmla="*/ 4150532 w 15878"/>
                <a:gd name="T7" fmla="*/ 4194 h 189"/>
                <a:gd name="T8" fmla="*/ 4154201 w 15878"/>
                <a:gd name="T9" fmla="*/ 7339 h 189"/>
                <a:gd name="T10" fmla="*/ 4157084 w 15878"/>
                <a:gd name="T11" fmla="*/ 10747 h 189"/>
                <a:gd name="T12" fmla="*/ 4159442 w 15878"/>
                <a:gd name="T13" fmla="*/ 15203 h 189"/>
                <a:gd name="T14" fmla="*/ 4160753 w 15878"/>
                <a:gd name="T15" fmla="*/ 19921 h 189"/>
                <a:gd name="T16" fmla="*/ 4161277 w 15878"/>
                <a:gd name="T17" fmla="*/ 24639 h 189"/>
                <a:gd name="T18" fmla="*/ 4160753 w 15878"/>
                <a:gd name="T19" fmla="*/ 29619 h 189"/>
                <a:gd name="T20" fmla="*/ 4159442 w 15878"/>
                <a:gd name="T21" fmla="*/ 34337 h 189"/>
                <a:gd name="T22" fmla="*/ 4157084 w 15878"/>
                <a:gd name="T23" fmla="*/ 38531 h 189"/>
                <a:gd name="T24" fmla="*/ 4154201 w 15878"/>
                <a:gd name="T25" fmla="*/ 42201 h 189"/>
                <a:gd name="T26" fmla="*/ 4150532 w 15878"/>
                <a:gd name="T27" fmla="*/ 45346 h 189"/>
                <a:gd name="T28" fmla="*/ 4146339 w 15878"/>
                <a:gd name="T29" fmla="*/ 47705 h 189"/>
                <a:gd name="T30" fmla="*/ 4141621 w 15878"/>
                <a:gd name="T31" fmla="*/ 49016 h 189"/>
                <a:gd name="T32" fmla="*/ 4136642 w 15878"/>
                <a:gd name="T33" fmla="*/ 49540 h 189"/>
                <a:gd name="T34" fmla="*/ 22277 w 15878"/>
                <a:gd name="T35" fmla="*/ 49540 h 189"/>
                <a:gd name="T36" fmla="*/ 17559 w 15878"/>
                <a:gd name="T37" fmla="*/ 48229 h 189"/>
                <a:gd name="T38" fmla="*/ 12842 w 15878"/>
                <a:gd name="T39" fmla="*/ 46395 h 189"/>
                <a:gd name="T40" fmla="*/ 8911 w 15878"/>
                <a:gd name="T41" fmla="*/ 43773 h 189"/>
                <a:gd name="T42" fmla="*/ 5766 w 15878"/>
                <a:gd name="T43" fmla="*/ 40366 h 189"/>
                <a:gd name="T44" fmla="*/ 2883 w 15878"/>
                <a:gd name="T45" fmla="*/ 36434 h 189"/>
                <a:gd name="T46" fmla="*/ 1048 w 15878"/>
                <a:gd name="T47" fmla="*/ 31978 h 189"/>
                <a:gd name="T48" fmla="*/ 262 w 15878"/>
                <a:gd name="T49" fmla="*/ 27260 h 189"/>
                <a:gd name="T50" fmla="*/ 262 w 15878"/>
                <a:gd name="T51" fmla="*/ 22280 h 189"/>
                <a:gd name="T52" fmla="*/ 1048 w 15878"/>
                <a:gd name="T53" fmla="*/ 17562 h 189"/>
                <a:gd name="T54" fmla="*/ 2883 w 15878"/>
                <a:gd name="T55" fmla="*/ 13106 h 189"/>
                <a:gd name="T56" fmla="*/ 5766 w 15878"/>
                <a:gd name="T57" fmla="*/ 9174 h 189"/>
                <a:gd name="T58" fmla="*/ 8911 w 15878"/>
                <a:gd name="T59" fmla="*/ 5767 h 189"/>
                <a:gd name="T60" fmla="*/ 12842 w 15878"/>
                <a:gd name="T61" fmla="*/ 3145 h 189"/>
                <a:gd name="T62" fmla="*/ 17559 w 15878"/>
                <a:gd name="T63" fmla="*/ 1311 h 189"/>
                <a:gd name="T64" fmla="*/ 22277 w 15878"/>
                <a:gd name="T65" fmla="*/ 0 h 1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878" h="189">
                  <a:moveTo>
                    <a:pt x="94" y="0"/>
                  </a:moveTo>
                  <a:lnTo>
                    <a:pt x="15784" y="0"/>
                  </a:lnTo>
                  <a:lnTo>
                    <a:pt x="15793" y="0"/>
                  </a:lnTo>
                  <a:lnTo>
                    <a:pt x="15803" y="2"/>
                  </a:lnTo>
                  <a:lnTo>
                    <a:pt x="15811" y="5"/>
                  </a:lnTo>
                  <a:lnTo>
                    <a:pt x="15821" y="7"/>
                  </a:lnTo>
                  <a:lnTo>
                    <a:pt x="15829" y="12"/>
                  </a:lnTo>
                  <a:lnTo>
                    <a:pt x="15837" y="16"/>
                  </a:lnTo>
                  <a:lnTo>
                    <a:pt x="15844" y="22"/>
                  </a:lnTo>
                  <a:lnTo>
                    <a:pt x="15851" y="28"/>
                  </a:lnTo>
                  <a:lnTo>
                    <a:pt x="15856" y="35"/>
                  </a:lnTo>
                  <a:lnTo>
                    <a:pt x="15862" y="41"/>
                  </a:lnTo>
                  <a:lnTo>
                    <a:pt x="15867" y="50"/>
                  </a:lnTo>
                  <a:lnTo>
                    <a:pt x="15871" y="58"/>
                  </a:lnTo>
                  <a:lnTo>
                    <a:pt x="15874" y="67"/>
                  </a:lnTo>
                  <a:lnTo>
                    <a:pt x="15876" y="76"/>
                  </a:lnTo>
                  <a:lnTo>
                    <a:pt x="15878" y="85"/>
                  </a:lnTo>
                  <a:lnTo>
                    <a:pt x="15878" y="94"/>
                  </a:lnTo>
                  <a:lnTo>
                    <a:pt x="15878" y="104"/>
                  </a:lnTo>
                  <a:lnTo>
                    <a:pt x="15876" y="113"/>
                  </a:lnTo>
                  <a:lnTo>
                    <a:pt x="15874" y="122"/>
                  </a:lnTo>
                  <a:lnTo>
                    <a:pt x="15871" y="131"/>
                  </a:lnTo>
                  <a:lnTo>
                    <a:pt x="15867" y="139"/>
                  </a:lnTo>
                  <a:lnTo>
                    <a:pt x="15862" y="147"/>
                  </a:lnTo>
                  <a:lnTo>
                    <a:pt x="15856" y="154"/>
                  </a:lnTo>
                  <a:lnTo>
                    <a:pt x="15851" y="161"/>
                  </a:lnTo>
                  <a:lnTo>
                    <a:pt x="15844" y="167"/>
                  </a:lnTo>
                  <a:lnTo>
                    <a:pt x="15837" y="173"/>
                  </a:lnTo>
                  <a:lnTo>
                    <a:pt x="15829" y="177"/>
                  </a:lnTo>
                  <a:lnTo>
                    <a:pt x="15821" y="182"/>
                  </a:lnTo>
                  <a:lnTo>
                    <a:pt x="15811" y="184"/>
                  </a:lnTo>
                  <a:lnTo>
                    <a:pt x="15803" y="187"/>
                  </a:lnTo>
                  <a:lnTo>
                    <a:pt x="15793" y="189"/>
                  </a:lnTo>
                  <a:lnTo>
                    <a:pt x="15784" y="189"/>
                  </a:lnTo>
                  <a:lnTo>
                    <a:pt x="94" y="189"/>
                  </a:lnTo>
                  <a:lnTo>
                    <a:pt x="85" y="189"/>
                  </a:lnTo>
                  <a:lnTo>
                    <a:pt x="76" y="187"/>
                  </a:lnTo>
                  <a:lnTo>
                    <a:pt x="67" y="184"/>
                  </a:lnTo>
                  <a:lnTo>
                    <a:pt x="57" y="182"/>
                  </a:lnTo>
                  <a:lnTo>
                    <a:pt x="49" y="177"/>
                  </a:lnTo>
                  <a:lnTo>
                    <a:pt x="41" y="173"/>
                  </a:lnTo>
                  <a:lnTo>
                    <a:pt x="34" y="167"/>
                  </a:lnTo>
                  <a:lnTo>
                    <a:pt x="27" y="161"/>
                  </a:lnTo>
                  <a:lnTo>
                    <a:pt x="22" y="154"/>
                  </a:lnTo>
                  <a:lnTo>
                    <a:pt x="16" y="147"/>
                  </a:lnTo>
                  <a:lnTo>
                    <a:pt x="11" y="139"/>
                  </a:lnTo>
                  <a:lnTo>
                    <a:pt x="8" y="131"/>
                  </a:lnTo>
                  <a:lnTo>
                    <a:pt x="4" y="122"/>
                  </a:lnTo>
                  <a:lnTo>
                    <a:pt x="2" y="113"/>
                  </a:lnTo>
                  <a:lnTo>
                    <a:pt x="1" y="104"/>
                  </a:lnTo>
                  <a:lnTo>
                    <a:pt x="0" y="94"/>
                  </a:lnTo>
                  <a:lnTo>
                    <a:pt x="1" y="85"/>
                  </a:lnTo>
                  <a:lnTo>
                    <a:pt x="2" y="76"/>
                  </a:lnTo>
                  <a:lnTo>
                    <a:pt x="4" y="67"/>
                  </a:lnTo>
                  <a:lnTo>
                    <a:pt x="8" y="58"/>
                  </a:lnTo>
                  <a:lnTo>
                    <a:pt x="11" y="50"/>
                  </a:lnTo>
                  <a:lnTo>
                    <a:pt x="16" y="41"/>
                  </a:lnTo>
                  <a:lnTo>
                    <a:pt x="22" y="35"/>
                  </a:lnTo>
                  <a:lnTo>
                    <a:pt x="27" y="28"/>
                  </a:lnTo>
                  <a:lnTo>
                    <a:pt x="34" y="22"/>
                  </a:lnTo>
                  <a:lnTo>
                    <a:pt x="41" y="16"/>
                  </a:lnTo>
                  <a:lnTo>
                    <a:pt x="49" y="12"/>
                  </a:lnTo>
                  <a:lnTo>
                    <a:pt x="57" y="7"/>
                  </a:lnTo>
                  <a:lnTo>
                    <a:pt x="67" y="5"/>
                  </a:lnTo>
                  <a:lnTo>
                    <a:pt x="76" y="2"/>
                  </a:lnTo>
                  <a:lnTo>
                    <a:pt x="85" y="0"/>
                  </a:lnTo>
                  <a:lnTo>
                    <a:pt x="94" y="0"/>
                  </a:lnTo>
                  <a:close/>
                </a:path>
              </a:pathLst>
            </a:custGeom>
            <a:grpFill/>
            <a:ln w="9525">
              <a:solidFill>
                <a:srgbClr val="000000"/>
              </a:solidFill>
              <a:round/>
              <a:headEnd/>
              <a:tailEnd/>
            </a:ln>
          </p:spPr>
          <p:txBody>
            <a:bodyPr/>
            <a:lstStyle/>
            <a:p>
              <a:endParaRPr lang="en-US"/>
            </a:p>
          </p:txBody>
        </p:sp>
      </p:grpSp>
      <p:sp>
        <p:nvSpPr>
          <p:cNvPr id="5" name="Title 4"/>
          <p:cNvSpPr>
            <a:spLocks noGrp="1"/>
          </p:cNvSpPr>
          <p:nvPr>
            <p:ph type="title"/>
          </p:nvPr>
        </p:nvSpPr>
        <p:spPr>
          <a:xfrm>
            <a:off x="2084850" y="2987444"/>
            <a:ext cx="5464266" cy="1573903"/>
          </a:xfrm>
        </p:spPr>
        <p:txBody>
          <a:bodyPr>
            <a:normAutofit/>
          </a:bodyPr>
          <a:lstStyle/>
          <a:p>
            <a:r>
              <a:rPr lang="en-US" sz="3600" dirty="0">
                <a:solidFill>
                  <a:schemeClr val="bg1"/>
                </a:solidFill>
              </a:rPr>
              <a:t>Executive Functioning and Distance / Online Learning</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flipH="1">
            <a:off x="7632196" y="2770715"/>
            <a:ext cx="2033582" cy="1790632"/>
          </a:xfrm>
          <a:prstGeom prst="rect">
            <a:avLst/>
          </a:prstGeom>
          <a:effectLst>
            <a:softEdge rad="63500"/>
          </a:effectLst>
        </p:spPr>
      </p:pic>
    </p:spTree>
    <p:extLst>
      <p:ext uri="{BB962C8B-B14F-4D97-AF65-F5344CB8AC3E}">
        <p14:creationId xmlns:p14="http://schemas.microsoft.com/office/powerpoint/2010/main" val="3053237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6" name="Image"/>
          <p:cNvGraphicFramePr/>
          <p:nvPr/>
        </p:nvGraphicFramePr>
        <p:xfrm>
          <a:off x="165100" y="157164"/>
          <a:ext cx="4440238" cy="32718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4598988" y="157162"/>
            <a:ext cx="7435849" cy="3271837"/>
          </a:xfrm>
          <a:prstGeom prst="rect">
            <a:avLst/>
          </a:prstGeom>
          <a:solidFill>
            <a:srgbClr val="8B49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9" name="Title"/>
          <p:cNvSpPr>
            <a:spLocks noChangeArrowheads="1"/>
          </p:cNvSpPr>
          <p:nvPr/>
        </p:nvSpPr>
        <p:spPr bwMode="auto">
          <a:xfrm>
            <a:off x="6713172" y="1302716"/>
            <a:ext cx="366795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800" b="1" i="0" u="none" strike="noStrike" cap="none" normalizeH="0" baseline="0" dirty="0">
                <a:ln>
                  <a:noFill/>
                </a:ln>
                <a:solidFill>
                  <a:schemeClr val="accent2">
                    <a:lumMod val="10000"/>
                    <a:lumOff val="90000"/>
                  </a:schemeClr>
                </a:solidFill>
                <a:effectLst/>
                <a:latin typeface="+mj-lt"/>
              </a:rPr>
              <a:t>Poll Question</a:t>
            </a:r>
            <a:endParaRPr kumimoji="0" lang="en-US" altLang="en-US" sz="4800" b="0" i="0" u="none" strike="noStrike" cap="none" normalizeH="0" baseline="0" dirty="0">
              <a:ln>
                <a:noFill/>
              </a:ln>
              <a:solidFill>
                <a:schemeClr val="accent2">
                  <a:lumMod val="10000"/>
                  <a:lumOff val="90000"/>
                </a:schemeClr>
              </a:solidFill>
              <a:effectLst/>
              <a:latin typeface="+mj-lt"/>
            </a:endParaRPr>
          </a:p>
        </p:txBody>
      </p:sp>
      <p:sp>
        <p:nvSpPr>
          <p:cNvPr id="3219" name="Text 1"/>
          <p:cNvSpPr txBox="1"/>
          <p:nvPr/>
        </p:nvSpPr>
        <p:spPr>
          <a:xfrm>
            <a:off x="2671537" y="3765678"/>
            <a:ext cx="7924800" cy="2681953"/>
          </a:xfrm>
          <a:prstGeom prst="rect">
            <a:avLst/>
          </a:prstGeom>
          <a:noFill/>
        </p:spPr>
        <p:txBody>
          <a:bodyPr wrap="square" rtlCol="0">
            <a:spAutoFit/>
          </a:bodyPr>
          <a:lstStyle/>
          <a:p>
            <a:r>
              <a:rPr lang="en-US" sz="2800" b="1" dirty="0">
                <a:solidFill>
                  <a:srgbClr val="7030A0"/>
                </a:solidFill>
                <a:latin typeface="+mj-lt"/>
              </a:rPr>
              <a:t>How familiar are you with Executive Functioning?</a:t>
            </a:r>
          </a:p>
          <a:p>
            <a:pPr marL="228600" indent="-228600">
              <a:lnSpc>
                <a:spcPct val="150000"/>
              </a:lnSpc>
              <a:buFont typeface="+mj-lt"/>
              <a:buAutoNum type="alphaLcParenR"/>
            </a:pPr>
            <a:r>
              <a:rPr lang="en-US" sz="2400" dirty="0">
                <a:latin typeface="+mj-lt"/>
              </a:rPr>
              <a:t> Very familiar</a:t>
            </a:r>
          </a:p>
          <a:p>
            <a:pPr marL="228600" indent="-228600">
              <a:lnSpc>
                <a:spcPct val="150000"/>
              </a:lnSpc>
              <a:buFont typeface="+mj-lt"/>
              <a:buAutoNum type="alphaLcParenR"/>
            </a:pPr>
            <a:r>
              <a:rPr lang="en-US" sz="2400" dirty="0">
                <a:latin typeface="+mj-lt"/>
              </a:rPr>
              <a:t> Somewhat familiar</a:t>
            </a:r>
          </a:p>
          <a:p>
            <a:pPr marL="228600" indent="-228600">
              <a:lnSpc>
                <a:spcPct val="150000"/>
              </a:lnSpc>
              <a:buFont typeface="+mj-lt"/>
              <a:buAutoNum type="alphaLcParenR"/>
            </a:pPr>
            <a:r>
              <a:rPr lang="en-US" sz="2400" dirty="0">
                <a:latin typeface="+mj-lt"/>
              </a:rPr>
              <a:t> Have heard of but that’s it</a:t>
            </a:r>
          </a:p>
          <a:p>
            <a:pPr marL="228600" indent="-228600">
              <a:lnSpc>
                <a:spcPct val="150000"/>
              </a:lnSpc>
              <a:buFont typeface="+mj-lt"/>
              <a:buAutoNum type="alphaLcParenR"/>
            </a:pPr>
            <a:r>
              <a:rPr lang="en-US" sz="2400" dirty="0">
                <a:latin typeface="+mj-lt"/>
              </a:rPr>
              <a:t> Not familiar at all</a:t>
            </a:r>
          </a:p>
        </p:txBody>
      </p:sp>
      <p:sp>
        <p:nvSpPr>
          <p:cNvPr id="9" name="Slide Number Placeholder 4">
            <a:extLst>
              <a:ext uri="{FF2B5EF4-FFF2-40B4-BE49-F238E27FC236}">
                <a16:creationId xmlns:a16="http://schemas.microsoft.com/office/drawing/2014/main" id="{FD1FE6C7-7058-4911-9E56-BB03D69BCA19}"/>
              </a:ext>
            </a:extLst>
          </p:cNvPr>
          <p:cNvSpPr txBox="1">
            <a:spLocks/>
          </p:cNvSpPr>
          <p:nvPr/>
        </p:nvSpPr>
        <p:spPr>
          <a:xfrm>
            <a:off x="9147810" y="626506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743E11D-E0F1-4370-9D70-52CAB9357432}" type="slidenum">
              <a:rPr lang="en-US" smtClean="0"/>
              <a:pPr/>
              <a:t>3</a:t>
            </a:fld>
            <a:endParaRPr lang="en-US" dirty="0"/>
          </a:p>
        </p:txBody>
      </p:sp>
      <p:sp>
        <p:nvSpPr>
          <p:cNvPr id="11" name="Left  Corner Accent">
            <a:extLst>
              <a:ext uri="{FF2B5EF4-FFF2-40B4-BE49-F238E27FC236}">
                <a16:creationId xmlns:a16="http://schemas.microsoft.com/office/drawing/2014/main" id="{9C3EE12F-F375-46EF-A10D-EF58A498C325}"/>
              </a:ext>
            </a:extLst>
          </p:cNvPr>
          <p:cNvSpPr>
            <a:spLocks/>
          </p:cNvSpPr>
          <p:nvPr/>
        </p:nvSpPr>
        <p:spPr bwMode="auto">
          <a:xfrm>
            <a:off x="212129" y="158960"/>
            <a:ext cx="633413" cy="633413"/>
          </a:xfrm>
          <a:custGeom>
            <a:avLst/>
            <a:gdLst>
              <a:gd name="T0" fmla="*/ 0 w 799"/>
              <a:gd name="T1" fmla="*/ 799 h 799"/>
              <a:gd name="T2" fmla="*/ 0 w 799"/>
              <a:gd name="T3" fmla="*/ 0 h 799"/>
              <a:gd name="T4" fmla="*/ 799 w 799"/>
              <a:gd name="T5" fmla="*/ 0 h 799"/>
            </a:gdLst>
            <a:ahLst/>
            <a:cxnLst>
              <a:cxn ang="0">
                <a:pos x="T0" y="T1"/>
              </a:cxn>
              <a:cxn ang="0">
                <a:pos x="T2" y="T3"/>
              </a:cxn>
              <a:cxn ang="0">
                <a:pos x="T4" y="T5"/>
              </a:cxn>
            </a:cxnLst>
            <a:rect l="0" t="0" r="r" b="b"/>
            <a:pathLst>
              <a:path w="799" h="799">
                <a:moveTo>
                  <a:pt x="0" y="799"/>
                </a:moveTo>
                <a:lnTo>
                  <a:pt x="0" y="0"/>
                </a:lnTo>
                <a:lnTo>
                  <a:pt x="799" y="0"/>
                </a:lnTo>
              </a:path>
            </a:pathLst>
          </a:custGeom>
          <a:solidFill>
            <a:srgbClr val="7030A0"/>
          </a:solidFill>
          <a:ln w="95250">
            <a:solidFill>
              <a:srgbClr val="7030A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Right  Corner Accent">
            <a:extLst>
              <a:ext uri="{FF2B5EF4-FFF2-40B4-BE49-F238E27FC236}">
                <a16:creationId xmlns:a16="http://schemas.microsoft.com/office/drawing/2014/main" id="{3B65BEC5-EB8F-41BE-A007-B8C6C0147C6A}"/>
              </a:ext>
            </a:extLst>
          </p:cNvPr>
          <p:cNvSpPr>
            <a:spLocks/>
          </p:cNvSpPr>
          <p:nvPr/>
        </p:nvSpPr>
        <p:spPr bwMode="auto">
          <a:xfrm>
            <a:off x="11353800" y="6039642"/>
            <a:ext cx="633413" cy="633413"/>
          </a:xfrm>
          <a:custGeom>
            <a:avLst/>
            <a:gdLst>
              <a:gd name="T0" fmla="*/ 799 w 799"/>
              <a:gd name="T1" fmla="*/ 0 h 799"/>
              <a:gd name="T2" fmla="*/ 799 w 799"/>
              <a:gd name="T3" fmla="*/ 799 h 799"/>
              <a:gd name="T4" fmla="*/ 0 w 799"/>
              <a:gd name="T5" fmla="*/ 799 h 799"/>
            </a:gdLst>
            <a:ahLst/>
            <a:cxnLst>
              <a:cxn ang="0">
                <a:pos x="T0" y="T1"/>
              </a:cxn>
              <a:cxn ang="0">
                <a:pos x="T2" y="T3"/>
              </a:cxn>
              <a:cxn ang="0">
                <a:pos x="T4" y="T5"/>
              </a:cxn>
            </a:cxnLst>
            <a:rect l="0" t="0" r="r" b="b"/>
            <a:pathLst>
              <a:path w="799" h="799">
                <a:moveTo>
                  <a:pt x="799" y="0"/>
                </a:moveTo>
                <a:lnTo>
                  <a:pt x="799" y="799"/>
                </a:lnTo>
                <a:lnTo>
                  <a:pt x="0" y="799"/>
                </a:lnTo>
              </a:path>
            </a:pathLst>
          </a:custGeom>
          <a:noFill/>
          <a:ln w="95250">
            <a:solidFill>
              <a:srgbClr val="7030A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06573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Image"/>
          <p:cNvGraphicFramePr/>
          <p:nvPr>
            <p:extLst>
              <p:ext uri="{D42A27DB-BD31-4B8C-83A1-F6EECF244321}">
                <p14:modId xmlns:p14="http://schemas.microsoft.com/office/powerpoint/2010/main" val="3091820396"/>
              </p:ext>
            </p:extLst>
          </p:nvPr>
        </p:nvGraphicFramePr>
        <p:xfrm>
          <a:off x="0" y="1"/>
          <a:ext cx="12191999" cy="3428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7"/>
          <p:cNvSpPr>
            <a:spLocks noChangeArrowheads="1"/>
          </p:cNvSpPr>
          <p:nvPr/>
        </p:nvSpPr>
        <p:spPr bwMode="auto">
          <a:xfrm>
            <a:off x="965772" y="444620"/>
            <a:ext cx="10929748" cy="203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4400" dirty="0">
                <a:solidFill>
                  <a:schemeClr val="bg1"/>
                </a:solidFill>
                <a:latin typeface="+mj-lt"/>
              </a:rPr>
              <a:t>Distance Learning:</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4400" dirty="0">
                <a:solidFill>
                  <a:schemeClr val="bg1"/>
                </a:solidFill>
                <a:latin typeface="+mj-lt"/>
              </a:rPr>
              <a:t>Strengthening Executive Functioning Skills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400" b="1" i="0" u="none" strike="noStrike" cap="none" normalizeH="0" baseline="0" dirty="0">
              <a:ln>
                <a:noFill/>
              </a:ln>
              <a:solidFill>
                <a:schemeClr val="bg1"/>
              </a:solidFill>
              <a:effectLst>
                <a:outerShdw blurRad="190500" sx="102000" sy="102000" algn="ctr" rotWithShape="0">
                  <a:prstClr val="black">
                    <a:alpha val="40000"/>
                  </a:prstClr>
                </a:outerShdw>
              </a:effectLst>
              <a:latin typeface="+mj-lt"/>
            </a:endParaRPr>
          </a:p>
        </p:txBody>
      </p:sp>
      <p:sp>
        <p:nvSpPr>
          <p:cNvPr id="13" name="Freeform 10"/>
          <p:cNvSpPr>
            <a:spLocks/>
          </p:cNvSpPr>
          <p:nvPr/>
        </p:nvSpPr>
        <p:spPr bwMode="auto">
          <a:xfrm>
            <a:off x="503518" y="2076013"/>
            <a:ext cx="2581019" cy="4247317"/>
          </a:xfrm>
          <a:custGeom>
            <a:avLst/>
            <a:gdLst>
              <a:gd name="T0" fmla="*/ 1160 w 1200"/>
              <a:gd name="T1" fmla="*/ 1200 h 1200"/>
              <a:gd name="T2" fmla="*/ 40 w 1200"/>
              <a:gd name="T3" fmla="*/ 1200 h 1200"/>
              <a:gd name="T4" fmla="*/ 40 w 1200"/>
              <a:gd name="T5" fmla="*/ 1200 h 1200"/>
              <a:gd name="T6" fmla="*/ 32 w 1200"/>
              <a:gd name="T7" fmla="*/ 1199 h 1200"/>
              <a:gd name="T8" fmla="*/ 24 w 1200"/>
              <a:gd name="T9" fmla="*/ 1197 h 1200"/>
              <a:gd name="T10" fmla="*/ 18 w 1200"/>
              <a:gd name="T11" fmla="*/ 1193 h 1200"/>
              <a:gd name="T12" fmla="*/ 12 w 1200"/>
              <a:gd name="T13" fmla="*/ 1188 h 1200"/>
              <a:gd name="T14" fmla="*/ 7 w 1200"/>
              <a:gd name="T15" fmla="*/ 1182 h 1200"/>
              <a:gd name="T16" fmla="*/ 3 w 1200"/>
              <a:gd name="T17" fmla="*/ 1176 h 1200"/>
              <a:gd name="T18" fmla="*/ 1 w 1200"/>
              <a:gd name="T19" fmla="*/ 1168 h 1200"/>
              <a:gd name="T20" fmla="*/ 0 w 1200"/>
              <a:gd name="T21" fmla="*/ 1160 h 1200"/>
              <a:gd name="T22" fmla="*/ 0 w 1200"/>
              <a:gd name="T23" fmla="*/ 40 h 1200"/>
              <a:gd name="T24" fmla="*/ 0 w 1200"/>
              <a:gd name="T25" fmla="*/ 40 h 1200"/>
              <a:gd name="T26" fmla="*/ 1 w 1200"/>
              <a:gd name="T27" fmla="*/ 32 h 1200"/>
              <a:gd name="T28" fmla="*/ 3 w 1200"/>
              <a:gd name="T29" fmla="*/ 24 h 1200"/>
              <a:gd name="T30" fmla="*/ 7 w 1200"/>
              <a:gd name="T31" fmla="*/ 18 h 1200"/>
              <a:gd name="T32" fmla="*/ 12 w 1200"/>
              <a:gd name="T33" fmla="*/ 12 h 1200"/>
              <a:gd name="T34" fmla="*/ 18 w 1200"/>
              <a:gd name="T35" fmla="*/ 7 h 1200"/>
              <a:gd name="T36" fmla="*/ 24 w 1200"/>
              <a:gd name="T37" fmla="*/ 3 h 1200"/>
              <a:gd name="T38" fmla="*/ 32 w 1200"/>
              <a:gd name="T39" fmla="*/ 1 h 1200"/>
              <a:gd name="T40" fmla="*/ 40 w 1200"/>
              <a:gd name="T41" fmla="*/ 0 h 1200"/>
              <a:gd name="T42" fmla="*/ 1160 w 1200"/>
              <a:gd name="T43" fmla="*/ 0 h 1200"/>
              <a:gd name="T44" fmla="*/ 1160 w 1200"/>
              <a:gd name="T45" fmla="*/ 0 h 1200"/>
              <a:gd name="T46" fmla="*/ 1168 w 1200"/>
              <a:gd name="T47" fmla="*/ 1 h 1200"/>
              <a:gd name="T48" fmla="*/ 1176 w 1200"/>
              <a:gd name="T49" fmla="*/ 3 h 1200"/>
              <a:gd name="T50" fmla="*/ 1182 w 1200"/>
              <a:gd name="T51" fmla="*/ 7 h 1200"/>
              <a:gd name="T52" fmla="*/ 1188 w 1200"/>
              <a:gd name="T53" fmla="*/ 12 h 1200"/>
              <a:gd name="T54" fmla="*/ 1193 w 1200"/>
              <a:gd name="T55" fmla="*/ 18 h 1200"/>
              <a:gd name="T56" fmla="*/ 1197 w 1200"/>
              <a:gd name="T57" fmla="*/ 24 h 1200"/>
              <a:gd name="T58" fmla="*/ 1199 w 1200"/>
              <a:gd name="T59" fmla="*/ 32 h 1200"/>
              <a:gd name="T60" fmla="*/ 1200 w 1200"/>
              <a:gd name="T61" fmla="*/ 40 h 1200"/>
              <a:gd name="T62" fmla="*/ 1200 w 1200"/>
              <a:gd name="T63" fmla="*/ 1160 h 1200"/>
              <a:gd name="T64" fmla="*/ 1200 w 1200"/>
              <a:gd name="T65" fmla="*/ 1160 h 1200"/>
              <a:gd name="T66" fmla="*/ 1199 w 1200"/>
              <a:gd name="T67" fmla="*/ 1168 h 1200"/>
              <a:gd name="T68" fmla="*/ 1197 w 1200"/>
              <a:gd name="T69" fmla="*/ 1176 h 1200"/>
              <a:gd name="T70" fmla="*/ 1193 w 1200"/>
              <a:gd name="T71" fmla="*/ 1182 h 1200"/>
              <a:gd name="T72" fmla="*/ 1188 w 1200"/>
              <a:gd name="T73" fmla="*/ 1188 h 1200"/>
              <a:gd name="T74" fmla="*/ 1182 w 1200"/>
              <a:gd name="T75" fmla="*/ 1193 h 1200"/>
              <a:gd name="T76" fmla="*/ 1176 w 1200"/>
              <a:gd name="T77" fmla="*/ 1197 h 1200"/>
              <a:gd name="T78" fmla="*/ 1168 w 1200"/>
              <a:gd name="T79" fmla="*/ 1199 h 1200"/>
              <a:gd name="T80" fmla="*/ 1160 w 1200"/>
              <a:gd name="T81" fmla="*/ 1200 h 1200"/>
              <a:gd name="T82" fmla="*/ 1160 w 1200"/>
              <a:gd name="T83"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00" h="1200">
                <a:moveTo>
                  <a:pt x="1160" y="1200"/>
                </a:moveTo>
                <a:lnTo>
                  <a:pt x="40" y="1200"/>
                </a:lnTo>
                <a:lnTo>
                  <a:pt x="40" y="1200"/>
                </a:lnTo>
                <a:lnTo>
                  <a:pt x="32" y="1199"/>
                </a:lnTo>
                <a:lnTo>
                  <a:pt x="24" y="1197"/>
                </a:lnTo>
                <a:lnTo>
                  <a:pt x="18" y="1193"/>
                </a:lnTo>
                <a:lnTo>
                  <a:pt x="12" y="1188"/>
                </a:lnTo>
                <a:lnTo>
                  <a:pt x="7" y="1182"/>
                </a:lnTo>
                <a:lnTo>
                  <a:pt x="3" y="1176"/>
                </a:lnTo>
                <a:lnTo>
                  <a:pt x="1" y="1168"/>
                </a:lnTo>
                <a:lnTo>
                  <a:pt x="0" y="1160"/>
                </a:lnTo>
                <a:lnTo>
                  <a:pt x="0" y="40"/>
                </a:lnTo>
                <a:lnTo>
                  <a:pt x="0" y="40"/>
                </a:lnTo>
                <a:lnTo>
                  <a:pt x="1" y="32"/>
                </a:lnTo>
                <a:lnTo>
                  <a:pt x="3" y="24"/>
                </a:lnTo>
                <a:lnTo>
                  <a:pt x="7" y="18"/>
                </a:lnTo>
                <a:lnTo>
                  <a:pt x="12" y="12"/>
                </a:lnTo>
                <a:lnTo>
                  <a:pt x="18" y="7"/>
                </a:lnTo>
                <a:lnTo>
                  <a:pt x="24" y="3"/>
                </a:lnTo>
                <a:lnTo>
                  <a:pt x="32" y="1"/>
                </a:lnTo>
                <a:lnTo>
                  <a:pt x="40" y="0"/>
                </a:lnTo>
                <a:lnTo>
                  <a:pt x="1160" y="0"/>
                </a:lnTo>
                <a:lnTo>
                  <a:pt x="1160" y="0"/>
                </a:lnTo>
                <a:lnTo>
                  <a:pt x="1168" y="1"/>
                </a:lnTo>
                <a:lnTo>
                  <a:pt x="1176" y="3"/>
                </a:lnTo>
                <a:lnTo>
                  <a:pt x="1182" y="7"/>
                </a:lnTo>
                <a:lnTo>
                  <a:pt x="1188" y="12"/>
                </a:lnTo>
                <a:lnTo>
                  <a:pt x="1193" y="18"/>
                </a:lnTo>
                <a:lnTo>
                  <a:pt x="1197" y="24"/>
                </a:lnTo>
                <a:lnTo>
                  <a:pt x="1199" y="32"/>
                </a:lnTo>
                <a:lnTo>
                  <a:pt x="1200" y="40"/>
                </a:lnTo>
                <a:lnTo>
                  <a:pt x="1200" y="1160"/>
                </a:lnTo>
                <a:lnTo>
                  <a:pt x="1200" y="1160"/>
                </a:lnTo>
                <a:lnTo>
                  <a:pt x="1199" y="1168"/>
                </a:lnTo>
                <a:lnTo>
                  <a:pt x="1197" y="1176"/>
                </a:lnTo>
                <a:lnTo>
                  <a:pt x="1193" y="1182"/>
                </a:lnTo>
                <a:lnTo>
                  <a:pt x="1188" y="1188"/>
                </a:lnTo>
                <a:lnTo>
                  <a:pt x="1182" y="1193"/>
                </a:lnTo>
                <a:lnTo>
                  <a:pt x="1176" y="1197"/>
                </a:lnTo>
                <a:lnTo>
                  <a:pt x="1168" y="1199"/>
                </a:lnTo>
                <a:lnTo>
                  <a:pt x="1160" y="1200"/>
                </a:lnTo>
                <a:lnTo>
                  <a:pt x="1160" y="1200"/>
                </a:lnTo>
                <a:close/>
              </a:path>
            </a:pathLst>
          </a:custGeom>
          <a:solidFill>
            <a:schemeClr val="accent2">
              <a:lumMod val="25000"/>
              <a:lumOff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id="{8741FF35-96CE-4C8B-A5AD-162D0B5E6E2D}"/>
              </a:ext>
            </a:extLst>
          </p:cNvPr>
          <p:cNvSpPr txBox="1"/>
          <p:nvPr/>
        </p:nvSpPr>
        <p:spPr>
          <a:xfrm>
            <a:off x="583403" y="2158375"/>
            <a:ext cx="2421247" cy="4247317"/>
          </a:xfrm>
          <a:prstGeom prst="rect">
            <a:avLst/>
          </a:prstGeom>
          <a:noFill/>
        </p:spPr>
        <p:txBody>
          <a:bodyPr wrap="square" rtlCol="0">
            <a:spAutoFit/>
          </a:bodyPr>
          <a:lstStyle/>
          <a:p>
            <a:pPr algn="ctr"/>
            <a:r>
              <a:rPr lang="en-US" b="1" dirty="0">
                <a:solidFill>
                  <a:srgbClr val="7030A0"/>
                </a:solidFill>
                <a:latin typeface="Calibri Light" panose="020F0302020204030204" pitchFamily="34" charset="0"/>
                <a:cs typeface="Calibri Light" panose="020F0302020204030204" pitchFamily="34" charset="0"/>
              </a:rPr>
              <a:t>Keeping track of assignments:</a:t>
            </a:r>
          </a:p>
          <a:p>
            <a:endParaRPr lang="en-US" sz="1800" b="1" dirty="0">
              <a:solidFill>
                <a:srgbClr val="7030A0"/>
              </a:solidFill>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endParaRPr lang="en-US"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US" dirty="0">
                <a:latin typeface="Calibri Light" panose="020F0302020204030204" pitchFamily="34" charset="0"/>
                <a:cs typeface="Calibri Light" panose="020F0302020204030204" pitchFamily="34" charset="0"/>
              </a:rPr>
              <a:t>Whiteboard</a:t>
            </a:r>
          </a:p>
          <a:p>
            <a:pPr marL="285750" indent="-285750">
              <a:buFont typeface="Arial" panose="020B0604020202020204" pitchFamily="34" charset="0"/>
              <a:buChar char="•"/>
            </a:pPr>
            <a:r>
              <a:rPr lang="en-US" sz="1800" dirty="0">
                <a:latin typeface="Calibri Light" panose="020F0302020204030204" pitchFamily="34" charset="0"/>
                <a:cs typeface="Calibri Light" panose="020F0302020204030204" pitchFamily="34" charset="0"/>
              </a:rPr>
              <a:t>List on paper</a:t>
            </a:r>
          </a:p>
          <a:p>
            <a:pPr marL="285750" indent="-285750">
              <a:buFont typeface="Arial" panose="020B0604020202020204" pitchFamily="34" charset="0"/>
              <a:buChar char="•"/>
            </a:pPr>
            <a:r>
              <a:rPr lang="en-US" dirty="0">
                <a:latin typeface="Calibri Light" panose="020F0302020204030204" pitchFamily="34" charset="0"/>
                <a:cs typeface="Calibri Light" panose="020F0302020204030204" pitchFamily="34" charset="0"/>
              </a:rPr>
              <a:t>School portal task list</a:t>
            </a:r>
          </a:p>
          <a:p>
            <a:pPr marL="285750" indent="-285750">
              <a:buFont typeface="Arial" panose="020B0604020202020204" pitchFamily="34" charset="0"/>
              <a:buChar char="•"/>
            </a:pPr>
            <a:r>
              <a:rPr lang="en-US" sz="1800" dirty="0">
                <a:latin typeface="Calibri Light" panose="020F0302020204030204" pitchFamily="34" charset="0"/>
                <a:cs typeface="Calibri Light" panose="020F0302020204030204" pitchFamily="34" charset="0"/>
              </a:rPr>
              <a:t>E</a:t>
            </a:r>
            <a:r>
              <a:rPr lang="en-US" dirty="0">
                <a:latin typeface="Calibri Light" panose="020F0302020204030204" pitchFamily="34" charset="0"/>
                <a:cs typeface="Calibri Light" panose="020F0302020204030204" pitchFamily="34" charset="0"/>
              </a:rPr>
              <a:t>xporting assignments from Job Corps  class portal to an external calendar or app</a:t>
            </a:r>
          </a:p>
          <a:p>
            <a:pPr marL="285750" indent="-285750">
              <a:buFont typeface="Arial" panose="020B0604020202020204" pitchFamily="34" charset="0"/>
              <a:buChar char="•"/>
            </a:pPr>
            <a:r>
              <a:rPr lang="en-US" sz="1800" dirty="0">
                <a:latin typeface="Calibri Light" panose="020F0302020204030204" pitchFamily="34" charset="0"/>
                <a:cs typeface="Calibri Light" panose="020F0302020204030204" pitchFamily="34" charset="0"/>
              </a:rPr>
              <a:t>Making a daily and weekly plan written or digital form</a:t>
            </a:r>
          </a:p>
        </p:txBody>
      </p:sp>
      <p:sp>
        <p:nvSpPr>
          <p:cNvPr id="17" name="Freeform 10">
            <a:extLst>
              <a:ext uri="{FF2B5EF4-FFF2-40B4-BE49-F238E27FC236}">
                <a16:creationId xmlns:a16="http://schemas.microsoft.com/office/drawing/2014/main" id="{5FFB5769-1EC9-454B-82E5-AA2AB2B36E98}"/>
              </a:ext>
            </a:extLst>
          </p:cNvPr>
          <p:cNvSpPr>
            <a:spLocks/>
          </p:cNvSpPr>
          <p:nvPr/>
        </p:nvSpPr>
        <p:spPr bwMode="auto">
          <a:xfrm>
            <a:off x="3353706" y="2076013"/>
            <a:ext cx="2581019" cy="4247317"/>
          </a:xfrm>
          <a:custGeom>
            <a:avLst/>
            <a:gdLst>
              <a:gd name="T0" fmla="*/ 1160 w 1200"/>
              <a:gd name="T1" fmla="*/ 1200 h 1200"/>
              <a:gd name="T2" fmla="*/ 40 w 1200"/>
              <a:gd name="T3" fmla="*/ 1200 h 1200"/>
              <a:gd name="T4" fmla="*/ 40 w 1200"/>
              <a:gd name="T5" fmla="*/ 1200 h 1200"/>
              <a:gd name="T6" fmla="*/ 32 w 1200"/>
              <a:gd name="T7" fmla="*/ 1199 h 1200"/>
              <a:gd name="T8" fmla="*/ 24 w 1200"/>
              <a:gd name="T9" fmla="*/ 1197 h 1200"/>
              <a:gd name="T10" fmla="*/ 18 w 1200"/>
              <a:gd name="T11" fmla="*/ 1193 h 1200"/>
              <a:gd name="T12" fmla="*/ 12 w 1200"/>
              <a:gd name="T13" fmla="*/ 1188 h 1200"/>
              <a:gd name="T14" fmla="*/ 7 w 1200"/>
              <a:gd name="T15" fmla="*/ 1182 h 1200"/>
              <a:gd name="T16" fmla="*/ 3 w 1200"/>
              <a:gd name="T17" fmla="*/ 1176 h 1200"/>
              <a:gd name="T18" fmla="*/ 1 w 1200"/>
              <a:gd name="T19" fmla="*/ 1168 h 1200"/>
              <a:gd name="T20" fmla="*/ 0 w 1200"/>
              <a:gd name="T21" fmla="*/ 1160 h 1200"/>
              <a:gd name="T22" fmla="*/ 0 w 1200"/>
              <a:gd name="T23" fmla="*/ 40 h 1200"/>
              <a:gd name="T24" fmla="*/ 0 w 1200"/>
              <a:gd name="T25" fmla="*/ 40 h 1200"/>
              <a:gd name="T26" fmla="*/ 1 w 1200"/>
              <a:gd name="T27" fmla="*/ 32 h 1200"/>
              <a:gd name="T28" fmla="*/ 3 w 1200"/>
              <a:gd name="T29" fmla="*/ 24 h 1200"/>
              <a:gd name="T30" fmla="*/ 7 w 1200"/>
              <a:gd name="T31" fmla="*/ 18 h 1200"/>
              <a:gd name="T32" fmla="*/ 12 w 1200"/>
              <a:gd name="T33" fmla="*/ 12 h 1200"/>
              <a:gd name="T34" fmla="*/ 18 w 1200"/>
              <a:gd name="T35" fmla="*/ 7 h 1200"/>
              <a:gd name="T36" fmla="*/ 24 w 1200"/>
              <a:gd name="T37" fmla="*/ 3 h 1200"/>
              <a:gd name="T38" fmla="*/ 32 w 1200"/>
              <a:gd name="T39" fmla="*/ 1 h 1200"/>
              <a:gd name="T40" fmla="*/ 40 w 1200"/>
              <a:gd name="T41" fmla="*/ 0 h 1200"/>
              <a:gd name="T42" fmla="*/ 1160 w 1200"/>
              <a:gd name="T43" fmla="*/ 0 h 1200"/>
              <a:gd name="T44" fmla="*/ 1160 w 1200"/>
              <a:gd name="T45" fmla="*/ 0 h 1200"/>
              <a:gd name="T46" fmla="*/ 1168 w 1200"/>
              <a:gd name="T47" fmla="*/ 1 h 1200"/>
              <a:gd name="T48" fmla="*/ 1176 w 1200"/>
              <a:gd name="T49" fmla="*/ 3 h 1200"/>
              <a:gd name="T50" fmla="*/ 1182 w 1200"/>
              <a:gd name="T51" fmla="*/ 7 h 1200"/>
              <a:gd name="T52" fmla="*/ 1188 w 1200"/>
              <a:gd name="T53" fmla="*/ 12 h 1200"/>
              <a:gd name="T54" fmla="*/ 1193 w 1200"/>
              <a:gd name="T55" fmla="*/ 18 h 1200"/>
              <a:gd name="T56" fmla="*/ 1197 w 1200"/>
              <a:gd name="T57" fmla="*/ 24 h 1200"/>
              <a:gd name="T58" fmla="*/ 1199 w 1200"/>
              <a:gd name="T59" fmla="*/ 32 h 1200"/>
              <a:gd name="T60" fmla="*/ 1200 w 1200"/>
              <a:gd name="T61" fmla="*/ 40 h 1200"/>
              <a:gd name="T62" fmla="*/ 1200 w 1200"/>
              <a:gd name="T63" fmla="*/ 1160 h 1200"/>
              <a:gd name="T64" fmla="*/ 1200 w 1200"/>
              <a:gd name="T65" fmla="*/ 1160 h 1200"/>
              <a:gd name="T66" fmla="*/ 1199 w 1200"/>
              <a:gd name="T67" fmla="*/ 1168 h 1200"/>
              <a:gd name="T68" fmla="*/ 1197 w 1200"/>
              <a:gd name="T69" fmla="*/ 1176 h 1200"/>
              <a:gd name="T70" fmla="*/ 1193 w 1200"/>
              <a:gd name="T71" fmla="*/ 1182 h 1200"/>
              <a:gd name="T72" fmla="*/ 1188 w 1200"/>
              <a:gd name="T73" fmla="*/ 1188 h 1200"/>
              <a:gd name="T74" fmla="*/ 1182 w 1200"/>
              <a:gd name="T75" fmla="*/ 1193 h 1200"/>
              <a:gd name="T76" fmla="*/ 1176 w 1200"/>
              <a:gd name="T77" fmla="*/ 1197 h 1200"/>
              <a:gd name="T78" fmla="*/ 1168 w 1200"/>
              <a:gd name="T79" fmla="*/ 1199 h 1200"/>
              <a:gd name="T80" fmla="*/ 1160 w 1200"/>
              <a:gd name="T81" fmla="*/ 1200 h 1200"/>
              <a:gd name="T82" fmla="*/ 1160 w 1200"/>
              <a:gd name="T83"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00" h="1200">
                <a:moveTo>
                  <a:pt x="1160" y="1200"/>
                </a:moveTo>
                <a:lnTo>
                  <a:pt x="40" y="1200"/>
                </a:lnTo>
                <a:lnTo>
                  <a:pt x="40" y="1200"/>
                </a:lnTo>
                <a:lnTo>
                  <a:pt x="32" y="1199"/>
                </a:lnTo>
                <a:lnTo>
                  <a:pt x="24" y="1197"/>
                </a:lnTo>
                <a:lnTo>
                  <a:pt x="18" y="1193"/>
                </a:lnTo>
                <a:lnTo>
                  <a:pt x="12" y="1188"/>
                </a:lnTo>
                <a:lnTo>
                  <a:pt x="7" y="1182"/>
                </a:lnTo>
                <a:lnTo>
                  <a:pt x="3" y="1176"/>
                </a:lnTo>
                <a:lnTo>
                  <a:pt x="1" y="1168"/>
                </a:lnTo>
                <a:lnTo>
                  <a:pt x="0" y="1160"/>
                </a:lnTo>
                <a:lnTo>
                  <a:pt x="0" y="40"/>
                </a:lnTo>
                <a:lnTo>
                  <a:pt x="0" y="40"/>
                </a:lnTo>
                <a:lnTo>
                  <a:pt x="1" y="32"/>
                </a:lnTo>
                <a:lnTo>
                  <a:pt x="3" y="24"/>
                </a:lnTo>
                <a:lnTo>
                  <a:pt x="7" y="18"/>
                </a:lnTo>
                <a:lnTo>
                  <a:pt x="12" y="12"/>
                </a:lnTo>
                <a:lnTo>
                  <a:pt x="18" y="7"/>
                </a:lnTo>
                <a:lnTo>
                  <a:pt x="24" y="3"/>
                </a:lnTo>
                <a:lnTo>
                  <a:pt x="32" y="1"/>
                </a:lnTo>
                <a:lnTo>
                  <a:pt x="40" y="0"/>
                </a:lnTo>
                <a:lnTo>
                  <a:pt x="1160" y="0"/>
                </a:lnTo>
                <a:lnTo>
                  <a:pt x="1160" y="0"/>
                </a:lnTo>
                <a:lnTo>
                  <a:pt x="1168" y="1"/>
                </a:lnTo>
                <a:lnTo>
                  <a:pt x="1176" y="3"/>
                </a:lnTo>
                <a:lnTo>
                  <a:pt x="1182" y="7"/>
                </a:lnTo>
                <a:lnTo>
                  <a:pt x="1188" y="12"/>
                </a:lnTo>
                <a:lnTo>
                  <a:pt x="1193" y="18"/>
                </a:lnTo>
                <a:lnTo>
                  <a:pt x="1197" y="24"/>
                </a:lnTo>
                <a:lnTo>
                  <a:pt x="1199" y="32"/>
                </a:lnTo>
                <a:lnTo>
                  <a:pt x="1200" y="40"/>
                </a:lnTo>
                <a:lnTo>
                  <a:pt x="1200" y="1160"/>
                </a:lnTo>
                <a:lnTo>
                  <a:pt x="1200" y="1160"/>
                </a:lnTo>
                <a:lnTo>
                  <a:pt x="1199" y="1168"/>
                </a:lnTo>
                <a:lnTo>
                  <a:pt x="1197" y="1176"/>
                </a:lnTo>
                <a:lnTo>
                  <a:pt x="1193" y="1182"/>
                </a:lnTo>
                <a:lnTo>
                  <a:pt x="1188" y="1188"/>
                </a:lnTo>
                <a:lnTo>
                  <a:pt x="1182" y="1193"/>
                </a:lnTo>
                <a:lnTo>
                  <a:pt x="1176" y="1197"/>
                </a:lnTo>
                <a:lnTo>
                  <a:pt x="1168" y="1199"/>
                </a:lnTo>
                <a:lnTo>
                  <a:pt x="1160" y="1200"/>
                </a:lnTo>
                <a:lnTo>
                  <a:pt x="1160" y="1200"/>
                </a:lnTo>
                <a:close/>
              </a:path>
            </a:pathLst>
          </a:custGeom>
          <a:solidFill>
            <a:schemeClr val="accent2">
              <a:lumMod val="25000"/>
              <a:lumOff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TextBox 17">
            <a:extLst>
              <a:ext uri="{FF2B5EF4-FFF2-40B4-BE49-F238E27FC236}">
                <a16:creationId xmlns:a16="http://schemas.microsoft.com/office/drawing/2014/main" id="{D181FC0F-E255-4E42-82AA-5857D5878AE7}"/>
              </a:ext>
            </a:extLst>
          </p:cNvPr>
          <p:cNvSpPr txBox="1"/>
          <p:nvPr/>
        </p:nvSpPr>
        <p:spPr>
          <a:xfrm>
            <a:off x="3480715" y="2158375"/>
            <a:ext cx="2343150" cy="3970318"/>
          </a:xfrm>
          <a:prstGeom prst="rect">
            <a:avLst/>
          </a:prstGeom>
          <a:noFill/>
        </p:spPr>
        <p:txBody>
          <a:bodyPr wrap="square" rtlCol="0">
            <a:spAutoFit/>
          </a:bodyPr>
          <a:lstStyle/>
          <a:p>
            <a:pPr algn="ctr"/>
            <a:r>
              <a:rPr lang="en-US" b="1" dirty="0">
                <a:solidFill>
                  <a:srgbClr val="7030A0"/>
                </a:solidFill>
                <a:latin typeface="Calibri Light" panose="020F0302020204030204" pitchFamily="34" charset="0"/>
                <a:cs typeface="Calibri Light" panose="020F0302020204030204" pitchFamily="34" charset="0"/>
              </a:rPr>
              <a:t>Following through on completing assignments:</a:t>
            </a:r>
          </a:p>
          <a:p>
            <a:endParaRPr lang="en-US" sz="1800" b="1" dirty="0">
              <a:solidFill>
                <a:srgbClr val="7030A0"/>
              </a:solidFill>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US" dirty="0">
                <a:latin typeface="Calibri Light" panose="020F0302020204030204" pitchFamily="34" charset="0"/>
                <a:cs typeface="Calibri Light" panose="020F0302020204030204" pitchFamily="34" charset="0"/>
              </a:rPr>
              <a:t>Set time of day to work on assignments</a:t>
            </a:r>
          </a:p>
          <a:p>
            <a:pPr marL="285750" indent="-285750">
              <a:buFont typeface="Arial" panose="020B0604020202020204" pitchFamily="34" charset="0"/>
              <a:buChar char="•"/>
            </a:pPr>
            <a:r>
              <a:rPr lang="en-US" dirty="0">
                <a:latin typeface="Calibri Light" panose="020F0302020204030204" pitchFamily="34" charset="0"/>
                <a:cs typeface="Calibri Light" panose="020F0302020204030204" pitchFamily="34" charset="0"/>
              </a:rPr>
              <a:t>View list and check off items </a:t>
            </a:r>
          </a:p>
          <a:p>
            <a:pPr marL="285750" indent="-285750">
              <a:buFont typeface="Arial" panose="020B0604020202020204" pitchFamily="34" charset="0"/>
              <a:buChar char="•"/>
            </a:pPr>
            <a:r>
              <a:rPr lang="en-US" dirty="0">
                <a:latin typeface="Calibri Light" panose="020F0302020204030204" pitchFamily="34" charset="0"/>
                <a:cs typeface="Calibri Light" panose="020F0302020204030204" pitchFamily="34" charset="0"/>
              </a:rPr>
              <a:t>Use system to double check to make sure assignments have been completed</a:t>
            </a:r>
            <a:endParaRPr lang="en-US" sz="1800" dirty="0">
              <a:latin typeface="Calibri Light" panose="020F0302020204030204" pitchFamily="34" charset="0"/>
              <a:cs typeface="Calibri Light" panose="020F0302020204030204" pitchFamily="34" charset="0"/>
            </a:endParaRPr>
          </a:p>
        </p:txBody>
      </p:sp>
      <p:sp>
        <p:nvSpPr>
          <p:cNvPr id="19" name="Freeform 10">
            <a:extLst>
              <a:ext uri="{FF2B5EF4-FFF2-40B4-BE49-F238E27FC236}">
                <a16:creationId xmlns:a16="http://schemas.microsoft.com/office/drawing/2014/main" id="{C20362C9-DE07-436A-A7A3-A2DAE351B1D9}"/>
              </a:ext>
            </a:extLst>
          </p:cNvPr>
          <p:cNvSpPr>
            <a:spLocks/>
          </p:cNvSpPr>
          <p:nvPr/>
        </p:nvSpPr>
        <p:spPr bwMode="auto">
          <a:xfrm>
            <a:off x="6126179" y="2076013"/>
            <a:ext cx="2581019" cy="4247317"/>
          </a:xfrm>
          <a:custGeom>
            <a:avLst/>
            <a:gdLst>
              <a:gd name="T0" fmla="*/ 1160 w 1200"/>
              <a:gd name="T1" fmla="*/ 1200 h 1200"/>
              <a:gd name="T2" fmla="*/ 40 w 1200"/>
              <a:gd name="T3" fmla="*/ 1200 h 1200"/>
              <a:gd name="T4" fmla="*/ 40 w 1200"/>
              <a:gd name="T5" fmla="*/ 1200 h 1200"/>
              <a:gd name="T6" fmla="*/ 32 w 1200"/>
              <a:gd name="T7" fmla="*/ 1199 h 1200"/>
              <a:gd name="T8" fmla="*/ 24 w 1200"/>
              <a:gd name="T9" fmla="*/ 1197 h 1200"/>
              <a:gd name="T10" fmla="*/ 18 w 1200"/>
              <a:gd name="T11" fmla="*/ 1193 h 1200"/>
              <a:gd name="T12" fmla="*/ 12 w 1200"/>
              <a:gd name="T13" fmla="*/ 1188 h 1200"/>
              <a:gd name="T14" fmla="*/ 7 w 1200"/>
              <a:gd name="T15" fmla="*/ 1182 h 1200"/>
              <a:gd name="T16" fmla="*/ 3 w 1200"/>
              <a:gd name="T17" fmla="*/ 1176 h 1200"/>
              <a:gd name="T18" fmla="*/ 1 w 1200"/>
              <a:gd name="T19" fmla="*/ 1168 h 1200"/>
              <a:gd name="T20" fmla="*/ 0 w 1200"/>
              <a:gd name="T21" fmla="*/ 1160 h 1200"/>
              <a:gd name="T22" fmla="*/ 0 w 1200"/>
              <a:gd name="T23" fmla="*/ 40 h 1200"/>
              <a:gd name="T24" fmla="*/ 0 w 1200"/>
              <a:gd name="T25" fmla="*/ 40 h 1200"/>
              <a:gd name="T26" fmla="*/ 1 w 1200"/>
              <a:gd name="T27" fmla="*/ 32 h 1200"/>
              <a:gd name="T28" fmla="*/ 3 w 1200"/>
              <a:gd name="T29" fmla="*/ 24 h 1200"/>
              <a:gd name="T30" fmla="*/ 7 w 1200"/>
              <a:gd name="T31" fmla="*/ 18 h 1200"/>
              <a:gd name="T32" fmla="*/ 12 w 1200"/>
              <a:gd name="T33" fmla="*/ 12 h 1200"/>
              <a:gd name="T34" fmla="*/ 18 w 1200"/>
              <a:gd name="T35" fmla="*/ 7 h 1200"/>
              <a:gd name="T36" fmla="*/ 24 w 1200"/>
              <a:gd name="T37" fmla="*/ 3 h 1200"/>
              <a:gd name="T38" fmla="*/ 32 w 1200"/>
              <a:gd name="T39" fmla="*/ 1 h 1200"/>
              <a:gd name="T40" fmla="*/ 40 w 1200"/>
              <a:gd name="T41" fmla="*/ 0 h 1200"/>
              <a:gd name="T42" fmla="*/ 1160 w 1200"/>
              <a:gd name="T43" fmla="*/ 0 h 1200"/>
              <a:gd name="T44" fmla="*/ 1160 w 1200"/>
              <a:gd name="T45" fmla="*/ 0 h 1200"/>
              <a:gd name="T46" fmla="*/ 1168 w 1200"/>
              <a:gd name="T47" fmla="*/ 1 h 1200"/>
              <a:gd name="T48" fmla="*/ 1176 w 1200"/>
              <a:gd name="T49" fmla="*/ 3 h 1200"/>
              <a:gd name="T50" fmla="*/ 1182 w 1200"/>
              <a:gd name="T51" fmla="*/ 7 h 1200"/>
              <a:gd name="T52" fmla="*/ 1188 w 1200"/>
              <a:gd name="T53" fmla="*/ 12 h 1200"/>
              <a:gd name="T54" fmla="*/ 1193 w 1200"/>
              <a:gd name="T55" fmla="*/ 18 h 1200"/>
              <a:gd name="T56" fmla="*/ 1197 w 1200"/>
              <a:gd name="T57" fmla="*/ 24 h 1200"/>
              <a:gd name="T58" fmla="*/ 1199 w 1200"/>
              <a:gd name="T59" fmla="*/ 32 h 1200"/>
              <a:gd name="T60" fmla="*/ 1200 w 1200"/>
              <a:gd name="T61" fmla="*/ 40 h 1200"/>
              <a:gd name="T62" fmla="*/ 1200 w 1200"/>
              <a:gd name="T63" fmla="*/ 1160 h 1200"/>
              <a:gd name="T64" fmla="*/ 1200 w 1200"/>
              <a:gd name="T65" fmla="*/ 1160 h 1200"/>
              <a:gd name="T66" fmla="*/ 1199 w 1200"/>
              <a:gd name="T67" fmla="*/ 1168 h 1200"/>
              <a:gd name="T68" fmla="*/ 1197 w 1200"/>
              <a:gd name="T69" fmla="*/ 1176 h 1200"/>
              <a:gd name="T70" fmla="*/ 1193 w 1200"/>
              <a:gd name="T71" fmla="*/ 1182 h 1200"/>
              <a:gd name="T72" fmla="*/ 1188 w 1200"/>
              <a:gd name="T73" fmla="*/ 1188 h 1200"/>
              <a:gd name="T74" fmla="*/ 1182 w 1200"/>
              <a:gd name="T75" fmla="*/ 1193 h 1200"/>
              <a:gd name="T76" fmla="*/ 1176 w 1200"/>
              <a:gd name="T77" fmla="*/ 1197 h 1200"/>
              <a:gd name="T78" fmla="*/ 1168 w 1200"/>
              <a:gd name="T79" fmla="*/ 1199 h 1200"/>
              <a:gd name="T80" fmla="*/ 1160 w 1200"/>
              <a:gd name="T81" fmla="*/ 1200 h 1200"/>
              <a:gd name="T82" fmla="*/ 1160 w 1200"/>
              <a:gd name="T83"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00" h="1200">
                <a:moveTo>
                  <a:pt x="1160" y="1200"/>
                </a:moveTo>
                <a:lnTo>
                  <a:pt x="40" y="1200"/>
                </a:lnTo>
                <a:lnTo>
                  <a:pt x="40" y="1200"/>
                </a:lnTo>
                <a:lnTo>
                  <a:pt x="32" y="1199"/>
                </a:lnTo>
                <a:lnTo>
                  <a:pt x="24" y="1197"/>
                </a:lnTo>
                <a:lnTo>
                  <a:pt x="18" y="1193"/>
                </a:lnTo>
                <a:lnTo>
                  <a:pt x="12" y="1188"/>
                </a:lnTo>
                <a:lnTo>
                  <a:pt x="7" y="1182"/>
                </a:lnTo>
                <a:lnTo>
                  <a:pt x="3" y="1176"/>
                </a:lnTo>
                <a:lnTo>
                  <a:pt x="1" y="1168"/>
                </a:lnTo>
                <a:lnTo>
                  <a:pt x="0" y="1160"/>
                </a:lnTo>
                <a:lnTo>
                  <a:pt x="0" y="40"/>
                </a:lnTo>
                <a:lnTo>
                  <a:pt x="0" y="40"/>
                </a:lnTo>
                <a:lnTo>
                  <a:pt x="1" y="32"/>
                </a:lnTo>
                <a:lnTo>
                  <a:pt x="3" y="24"/>
                </a:lnTo>
                <a:lnTo>
                  <a:pt x="7" y="18"/>
                </a:lnTo>
                <a:lnTo>
                  <a:pt x="12" y="12"/>
                </a:lnTo>
                <a:lnTo>
                  <a:pt x="18" y="7"/>
                </a:lnTo>
                <a:lnTo>
                  <a:pt x="24" y="3"/>
                </a:lnTo>
                <a:lnTo>
                  <a:pt x="32" y="1"/>
                </a:lnTo>
                <a:lnTo>
                  <a:pt x="40" y="0"/>
                </a:lnTo>
                <a:lnTo>
                  <a:pt x="1160" y="0"/>
                </a:lnTo>
                <a:lnTo>
                  <a:pt x="1160" y="0"/>
                </a:lnTo>
                <a:lnTo>
                  <a:pt x="1168" y="1"/>
                </a:lnTo>
                <a:lnTo>
                  <a:pt x="1176" y="3"/>
                </a:lnTo>
                <a:lnTo>
                  <a:pt x="1182" y="7"/>
                </a:lnTo>
                <a:lnTo>
                  <a:pt x="1188" y="12"/>
                </a:lnTo>
                <a:lnTo>
                  <a:pt x="1193" y="18"/>
                </a:lnTo>
                <a:lnTo>
                  <a:pt x="1197" y="24"/>
                </a:lnTo>
                <a:lnTo>
                  <a:pt x="1199" y="32"/>
                </a:lnTo>
                <a:lnTo>
                  <a:pt x="1200" y="40"/>
                </a:lnTo>
                <a:lnTo>
                  <a:pt x="1200" y="1160"/>
                </a:lnTo>
                <a:lnTo>
                  <a:pt x="1200" y="1160"/>
                </a:lnTo>
                <a:lnTo>
                  <a:pt x="1199" y="1168"/>
                </a:lnTo>
                <a:lnTo>
                  <a:pt x="1197" y="1176"/>
                </a:lnTo>
                <a:lnTo>
                  <a:pt x="1193" y="1182"/>
                </a:lnTo>
                <a:lnTo>
                  <a:pt x="1188" y="1188"/>
                </a:lnTo>
                <a:lnTo>
                  <a:pt x="1182" y="1193"/>
                </a:lnTo>
                <a:lnTo>
                  <a:pt x="1176" y="1197"/>
                </a:lnTo>
                <a:lnTo>
                  <a:pt x="1168" y="1199"/>
                </a:lnTo>
                <a:lnTo>
                  <a:pt x="1160" y="1200"/>
                </a:lnTo>
                <a:lnTo>
                  <a:pt x="1160" y="1200"/>
                </a:lnTo>
                <a:close/>
              </a:path>
            </a:pathLst>
          </a:custGeom>
          <a:solidFill>
            <a:schemeClr val="accent2">
              <a:lumMod val="25000"/>
              <a:lumOff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TextBox 20">
            <a:extLst>
              <a:ext uri="{FF2B5EF4-FFF2-40B4-BE49-F238E27FC236}">
                <a16:creationId xmlns:a16="http://schemas.microsoft.com/office/drawing/2014/main" id="{45ACC012-D0E6-4A71-8347-B0A8A74B13F4}"/>
              </a:ext>
            </a:extLst>
          </p:cNvPr>
          <p:cNvSpPr txBox="1"/>
          <p:nvPr/>
        </p:nvSpPr>
        <p:spPr>
          <a:xfrm>
            <a:off x="6245113" y="2158375"/>
            <a:ext cx="2343150" cy="3970318"/>
          </a:xfrm>
          <a:prstGeom prst="rect">
            <a:avLst/>
          </a:prstGeom>
          <a:noFill/>
        </p:spPr>
        <p:txBody>
          <a:bodyPr wrap="square" rtlCol="0">
            <a:spAutoFit/>
          </a:bodyPr>
          <a:lstStyle/>
          <a:p>
            <a:pPr algn="ctr"/>
            <a:r>
              <a:rPr lang="en-US" b="1" dirty="0">
                <a:solidFill>
                  <a:srgbClr val="7030A0"/>
                </a:solidFill>
                <a:latin typeface="Calibri Light" panose="020F0302020204030204" pitchFamily="34" charset="0"/>
                <a:cs typeface="Calibri Light" panose="020F0302020204030204" pitchFamily="34" charset="0"/>
              </a:rPr>
              <a:t>Automating notifications and reminders:</a:t>
            </a:r>
          </a:p>
          <a:p>
            <a:endParaRPr lang="en-US" sz="1800" dirty="0">
              <a:solidFill>
                <a:srgbClr val="7030A0"/>
              </a:solidFill>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US" sz="1800" dirty="0">
                <a:latin typeface="Calibri Light" panose="020F0302020204030204" pitchFamily="34" charset="0"/>
                <a:cs typeface="Calibri Light" panose="020F0302020204030204" pitchFamily="34" charset="0"/>
              </a:rPr>
              <a:t>Set automated reminders instead of having a person remind the student</a:t>
            </a:r>
          </a:p>
          <a:p>
            <a:pPr marL="285750" indent="-285750">
              <a:buFont typeface="Arial" panose="020B0604020202020204" pitchFamily="34" charset="0"/>
              <a:buChar char="•"/>
            </a:pPr>
            <a:r>
              <a:rPr lang="en-US" dirty="0">
                <a:latin typeface="Calibri Light" panose="020F0302020204030204" pitchFamily="34" charset="0"/>
                <a:cs typeface="Calibri Light" panose="020F0302020204030204" pitchFamily="34" charset="0"/>
              </a:rPr>
              <a:t>Use reminders or alarms from a personal assistant such as Alexa, Google Home, Google Calendar …</a:t>
            </a:r>
            <a:endParaRPr lang="en-US" sz="1800" dirty="0">
              <a:latin typeface="Calibri Light" panose="020F0302020204030204" pitchFamily="34" charset="0"/>
              <a:cs typeface="Calibri Light" panose="020F0302020204030204" pitchFamily="34" charset="0"/>
            </a:endParaRPr>
          </a:p>
        </p:txBody>
      </p:sp>
      <p:sp>
        <p:nvSpPr>
          <p:cNvPr id="23" name="Freeform 10">
            <a:extLst>
              <a:ext uri="{FF2B5EF4-FFF2-40B4-BE49-F238E27FC236}">
                <a16:creationId xmlns:a16="http://schemas.microsoft.com/office/drawing/2014/main" id="{D2F4C854-8006-4183-ABBF-2D8DC8AA4114}"/>
              </a:ext>
            </a:extLst>
          </p:cNvPr>
          <p:cNvSpPr>
            <a:spLocks/>
          </p:cNvSpPr>
          <p:nvPr/>
        </p:nvSpPr>
        <p:spPr bwMode="auto">
          <a:xfrm>
            <a:off x="8906233" y="2076013"/>
            <a:ext cx="2581019" cy="4247317"/>
          </a:xfrm>
          <a:custGeom>
            <a:avLst/>
            <a:gdLst>
              <a:gd name="T0" fmla="*/ 1160 w 1200"/>
              <a:gd name="T1" fmla="*/ 1200 h 1200"/>
              <a:gd name="T2" fmla="*/ 40 w 1200"/>
              <a:gd name="T3" fmla="*/ 1200 h 1200"/>
              <a:gd name="T4" fmla="*/ 40 w 1200"/>
              <a:gd name="T5" fmla="*/ 1200 h 1200"/>
              <a:gd name="T6" fmla="*/ 32 w 1200"/>
              <a:gd name="T7" fmla="*/ 1199 h 1200"/>
              <a:gd name="T8" fmla="*/ 24 w 1200"/>
              <a:gd name="T9" fmla="*/ 1197 h 1200"/>
              <a:gd name="T10" fmla="*/ 18 w 1200"/>
              <a:gd name="T11" fmla="*/ 1193 h 1200"/>
              <a:gd name="T12" fmla="*/ 12 w 1200"/>
              <a:gd name="T13" fmla="*/ 1188 h 1200"/>
              <a:gd name="T14" fmla="*/ 7 w 1200"/>
              <a:gd name="T15" fmla="*/ 1182 h 1200"/>
              <a:gd name="T16" fmla="*/ 3 w 1200"/>
              <a:gd name="T17" fmla="*/ 1176 h 1200"/>
              <a:gd name="T18" fmla="*/ 1 w 1200"/>
              <a:gd name="T19" fmla="*/ 1168 h 1200"/>
              <a:gd name="T20" fmla="*/ 0 w 1200"/>
              <a:gd name="T21" fmla="*/ 1160 h 1200"/>
              <a:gd name="T22" fmla="*/ 0 w 1200"/>
              <a:gd name="T23" fmla="*/ 40 h 1200"/>
              <a:gd name="T24" fmla="*/ 0 w 1200"/>
              <a:gd name="T25" fmla="*/ 40 h 1200"/>
              <a:gd name="T26" fmla="*/ 1 w 1200"/>
              <a:gd name="T27" fmla="*/ 32 h 1200"/>
              <a:gd name="T28" fmla="*/ 3 w 1200"/>
              <a:gd name="T29" fmla="*/ 24 h 1200"/>
              <a:gd name="T30" fmla="*/ 7 w 1200"/>
              <a:gd name="T31" fmla="*/ 18 h 1200"/>
              <a:gd name="T32" fmla="*/ 12 w 1200"/>
              <a:gd name="T33" fmla="*/ 12 h 1200"/>
              <a:gd name="T34" fmla="*/ 18 w 1200"/>
              <a:gd name="T35" fmla="*/ 7 h 1200"/>
              <a:gd name="T36" fmla="*/ 24 w 1200"/>
              <a:gd name="T37" fmla="*/ 3 h 1200"/>
              <a:gd name="T38" fmla="*/ 32 w 1200"/>
              <a:gd name="T39" fmla="*/ 1 h 1200"/>
              <a:gd name="T40" fmla="*/ 40 w 1200"/>
              <a:gd name="T41" fmla="*/ 0 h 1200"/>
              <a:gd name="T42" fmla="*/ 1160 w 1200"/>
              <a:gd name="T43" fmla="*/ 0 h 1200"/>
              <a:gd name="T44" fmla="*/ 1160 w 1200"/>
              <a:gd name="T45" fmla="*/ 0 h 1200"/>
              <a:gd name="T46" fmla="*/ 1168 w 1200"/>
              <a:gd name="T47" fmla="*/ 1 h 1200"/>
              <a:gd name="T48" fmla="*/ 1176 w 1200"/>
              <a:gd name="T49" fmla="*/ 3 h 1200"/>
              <a:gd name="T50" fmla="*/ 1182 w 1200"/>
              <a:gd name="T51" fmla="*/ 7 h 1200"/>
              <a:gd name="T52" fmla="*/ 1188 w 1200"/>
              <a:gd name="T53" fmla="*/ 12 h 1200"/>
              <a:gd name="T54" fmla="*/ 1193 w 1200"/>
              <a:gd name="T55" fmla="*/ 18 h 1200"/>
              <a:gd name="T56" fmla="*/ 1197 w 1200"/>
              <a:gd name="T57" fmla="*/ 24 h 1200"/>
              <a:gd name="T58" fmla="*/ 1199 w 1200"/>
              <a:gd name="T59" fmla="*/ 32 h 1200"/>
              <a:gd name="T60" fmla="*/ 1200 w 1200"/>
              <a:gd name="T61" fmla="*/ 40 h 1200"/>
              <a:gd name="T62" fmla="*/ 1200 w 1200"/>
              <a:gd name="T63" fmla="*/ 1160 h 1200"/>
              <a:gd name="T64" fmla="*/ 1200 w 1200"/>
              <a:gd name="T65" fmla="*/ 1160 h 1200"/>
              <a:gd name="T66" fmla="*/ 1199 w 1200"/>
              <a:gd name="T67" fmla="*/ 1168 h 1200"/>
              <a:gd name="T68" fmla="*/ 1197 w 1200"/>
              <a:gd name="T69" fmla="*/ 1176 h 1200"/>
              <a:gd name="T70" fmla="*/ 1193 w 1200"/>
              <a:gd name="T71" fmla="*/ 1182 h 1200"/>
              <a:gd name="T72" fmla="*/ 1188 w 1200"/>
              <a:gd name="T73" fmla="*/ 1188 h 1200"/>
              <a:gd name="T74" fmla="*/ 1182 w 1200"/>
              <a:gd name="T75" fmla="*/ 1193 h 1200"/>
              <a:gd name="T76" fmla="*/ 1176 w 1200"/>
              <a:gd name="T77" fmla="*/ 1197 h 1200"/>
              <a:gd name="T78" fmla="*/ 1168 w 1200"/>
              <a:gd name="T79" fmla="*/ 1199 h 1200"/>
              <a:gd name="T80" fmla="*/ 1160 w 1200"/>
              <a:gd name="T81" fmla="*/ 1200 h 1200"/>
              <a:gd name="T82" fmla="*/ 1160 w 1200"/>
              <a:gd name="T83"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00" h="1200">
                <a:moveTo>
                  <a:pt x="1160" y="1200"/>
                </a:moveTo>
                <a:lnTo>
                  <a:pt x="40" y="1200"/>
                </a:lnTo>
                <a:lnTo>
                  <a:pt x="40" y="1200"/>
                </a:lnTo>
                <a:lnTo>
                  <a:pt x="32" y="1199"/>
                </a:lnTo>
                <a:lnTo>
                  <a:pt x="24" y="1197"/>
                </a:lnTo>
                <a:lnTo>
                  <a:pt x="18" y="1193"/>
                </a:lnTo>
                <a:lnTo>
                  <a:pt x="12" y="1188"/>
                </a:lnTo>
                <a:lnTo>
                  <a:pt x="7" y="1182"/>
                </a:lnTo>
                <a:lnTo>
                  <a:pt x="3" y="1176"/>
                </a:lnTo>
                <a:lnTo>
                  <a:pt x="1" y="1168"/>
                </a:lnTo>
                <a:lnTo>
                  <a:pt x="0" y="1160"/>
                </a:lnTo>
                <a:lnTo>
                  <a:pt x="0" y="40"/>
                </a:lnTo>
                <a:lnTo>
                  <a:pt x="0" y="40"/>
                </a:lnTo>
                <a:lnTo>
                  <a:pt x="1" y="32"/>
                </a:lnTo>
                <a:lnTo>
                  <a:pt x="3" y="24"/>
                </a:lnTo>
                <a:lnTo>
                  <a:pt x="7" y="18"/>
                </a:lnTo>
                <a:lnTo>
                  <a:pt x="12" y="12"/>
                </a:lnTo>
                <a:lnTo>
                  <a:pt x="18" y="7"/>
                </a:lnTo>
                <a:lnTo>
                  <a:pt x="24" y="3"/>
                </a:lnTo>
                <a:lnTo>
                  <a:pt x="32" y="1"/>
                </a:lnTo>
                <a:lnTo>
                  <a:pt x="40" y="0"/>
                </a:lnTo>
                <a:lnTo>
                  <a:pt x="1160" y="0"/>
                </a:lnTo>
                <a:lnTo>
                  <a:pt x="1160" y="0"/>
                </a:lnTo>
                <a:lnTo>
                  <a:pt x="1168" y="1"/>
                </a:lnTo>
                <a:lnTo>
                  <a:pt x="1176" y="3"/>
                </a:lnTo>
                <a:lnTo>
                  <a:pt x="1182" y="7"/>
                </a:lnTo>
                <a:lnTo>
                  <a:pt x="1188" y="12"/>
                </a:lnTo>
                <a:lnTo>
                  <a:pt x="1193" y="18"/>
                </a:lnTo>
                <a:lnTo>
                  <a:pt x="1197" y="24"/>
                </a:lnTo>
                <a:lnTo>
                  <a:pt x="1199" y="32"/>
                </a:lnTo>
                <a:lnTo>
                  <a:pt x="1200" y="40"/>
                </a:lnTo>
                <a:lnTo>
                  <a:pt x="1200" y="1160"/>
                </a:lnTo>
                <a:lnTo>
                  <a:pt x="1200" y="1160"/>
                </a:lnTo>
                <a:lnTo>
                  <a:pt x="1199" y="1168"/>
                </a:lnTo>
                <a:lnTo>
                  <a:pt x="1197" y="1176"/>
                </a:lnTo>
                <a:lnTo>
                  <a:pt x="1193" y="1182"/>
                </a:lnTo>
                <a:lnTo>
                  <a:pt x="1188" y="1188"/>
                </a:lnTo>
                <a:lnTo>
                  <a:pt x="1182" y="1193"/>
                </a:lnTo>
                <a:lnTo>
                  <a:pt x="1176" y="1197"/>
                </a:lnTo>
                <a:lnTo>
                  <a:pt x="1168" y="1199"/>
                </a:lnTo>
                <a:lnTo>
                  <a:pt x="1160" y="1200"/>
                </a:lnTo>
                <a:lnTo>
                  <a:pt x="1160" y="1200"/>
                </a:lnTo>
                <a:close/>
              </a:path>
            </a:pathLst>
          </a:custGeom>
          <a:solidFill>
            <a:schemeClr val="accent2">
              <a:lumMod val="25000"/>
              <a:lumOff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TextBox 27">
            <a:extLst>
              <a:ext uri="{FF2B5EF4-FFF2-40B4-BE49-F238E27FC236}">
                <a16:creationId xmlns:a16="http://schemas.microsoft.com/office/drawing/2014/main" id="{7179AC5C-F0FE-4130-B29C-57B25FD39059}"/>
              </a:ext>
            </a:extLst>
          </p:cNvPr>
          <p:cNvSpPr txBox="1"/>
          <p:nvPr/>
        </p:nvSpPr>
        <p:spPr>
          <a:xfrm>
            <a:off x="9029648" y="2165459"/>
            <a:ext cx="2343150" cy="3416320"/>
          </a:xfrm>
          <a:prstGeom prst="rect">
            <a:avLst/>
          </a:prstGeom>
          <a:noFill/>
        </p:spPr>
        <p:txBody>
          <a:bodyPr wrap="square" rtlCol="0">
            <a:spAutoFit/>
          </a:bodyPr>
          <a:lstStyle/>
          <a:p>
            <a:pPr algn="ctr"/>
            <a:r>
              <a:rPr lang="en-US" b="1" dirty="0">
                <a:solidFill>
                  <a:srgbClr val="7030A0"/>
                </a:solidFill>
                <a:latin typeface="Calibri Light" panose="020F0302020204030204" pitchFamily="34" charset="0"/>
                <a:cs typeface="Calibri Light" panose="020F0302020204030204" pitchFamily="34" charset="0"/>
              </a:rPr>
              <a:t>Develop priority lists:</a:t>
            </a:r>
          </a:p>
          <a:p>
            <a:endParaRPr lang="en-US" sz="1800" b="1"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endParaRPr lang="en-US"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endParaRPr lang="en-US"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US" dirty="0">
                <a:latin typeface="Calibri Light" panose="020F0302020204030204" pitchFamily="34" charset="0"/>
                <a:cs typeface="Calibri Light" panose="020F0302020204030204" pitchFamily="34" charset="0"/>
              </a:rPr>
              <a:t>Teacher/Staff model the process of prioritizing tasks builds students’ ability to organize and manage their time</a:t>
            </a:r>
          </a:p>
          <a:p>
            <a:pPr marL="285750" indent="-285750">
              <a:buFont typeface="Arial" panose="020B0604020202020204" pitchFamily="34" charset="0"/>
              <a:buChar char="•"/>
            </a:pPr>
            <a:endParaRPr lang="en-US" sz="1800" dirty="0">
              <a:solidFill>
                <a:srgbClr val="7030A0"/>
              </a:solidFill>
              <a:latin typeface="Calibri Light" panose="020F0302020204030204" pitchFamily="34" charset="0"/>
              <a:cs typeface="Calibri Light" panose="020F0302020204030204" pitchFamily="34" charset="0"/>
            </a:endParaRPr>
          </a:p>
        </p:txBody>
      </p:sp>
      <p:sp>
        <p:nvSpPr>
          <p:cNvPr id="36" name="Slide Number Placeholder 4">
            <a:extLst>
              <a:ext uri="{FF2B5EF4-FFF2-40B4-BE49-F238E27FC236}">
                <a16:creationId xmlns:a16="http://schemas.microsoft.com/office/drawing/2014/main" id="{311AD289-B58A-408D-ACEB-67988A78D275}"/>
              </a:ext>
            </a:extLst>
          </p:cNvPr>
          <p:cNvSpPr txBox="1">
            <a:spLocks/>
          </p:cNvSpPr>
          <p:nvPr/>
        </p:nvSpPr>
        <p:spPr>
          <a:xfrm>
            <a:off x="9147810" y="6265069"/>
            <a:ext cx="2743200" cy="365125"/>
          </a:xfrm>
          <a:prstGeom prst="rect">
            <a:avLst/>
          </a:prstGeom>
          <a:ln>
            <a:noFill/>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743E11D-E0F1-4370-9D70-52CAB9357432}" type="slidenum">
              <a:rPr lang="en-US" smtClean="0"/>
              <a:pPr/>
              <a:t>30</a:t>
            </a:fld>
            <a:endParaRPr lang="en-US" dirty="0"/>
          </a:p>
        </p:txBody>
      </p:sp>
    </p:spTree>
    <p:extLst>
      <p:ext uri="{BB962C8B-B14F-4D97-AF65-F5344CB8AC3E}">
        <p14:creationId xmlns:p14="http://schemas.microsoft.com/office/powerpoint/2010/main" val="1190111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E2825CB-A533-43BC-B022-BB35D8D785CC}"/>
              </a:ext>
            </a:extLst>
          </p:cNvPr>
          <p:cNvSpPr>
            <a:spLocks noGrp="1"/>
          </p:cNvSpPr>
          <p:nvPr>
            <p:ph type="title"/>
          </p:nvPr>
        </p:nvSpPr>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4400" dirty="0">
                <a:solidFill>
                  <a:srgbClr val="7030A0"/>
                </a:solidFill>
                <a:latin typeface="Calibri Light" panose="020F0302020204030204" pitchFamily="34" charset="0"/>
                <a:cs typeface="Calibri Light" panose="020F0302020204030204" pitchFamily="34" charset="0"/>
              </a:rPr>
              <a:t>Distance/Online Learning Strategies</a:t>
            </a:r>
          </a:p>
        </p:txBody>
      </p:sp>
      <p:sp>
        <p:nvSpPr>
          <p:cNvPr id="7" name="Slide Number Placeholder 1">
            <a:extLst>
              <a:ext uri="{FF2B5EF4-FFF2-40B4-BE49-F238E27FC236}">
                <a16:creationId xmlns:a16="http://schemas.microsoft.com/office/drawing/2014/main" id="{D8A39311-C916-4962-A456-C7ED4AEB2771}"/>
              </a:ext>
            </a:extLst>
          </p:cNvPr>
          <p:cNvSpPr>
            <a:spLocks noGrp="1"/>
          </p:cNvSpPr>
          <p:nvPr>
            <p:ph type="sldNum" sz="quarter" idx="12"/>
          </p:nvPr>
        </p:nvSpPr>
        <p:spPr>
          <a:xfrm>
            <a:off x="10668000" y="6273801"/>
            <a:ext cx="1117600" cy="486833"/>
          </a:xfrm>
          <a:prstGeom prst="rect">
            <a:avLst/>
          </a:prstGeom>
        </p:spPr>
        <p:txBody>
          <a:bodyPr/>
          <a:lstStyle>
            <a:defPPr>
              <a:defRPr lang="en-US"/>
            </a:defPPr>
            <a:lvl1pPr marL="0" algn="l" defTabSz="1625519" rtl="0" eaLnBrk="1" latinLnBrk="0" hangingPunct="1">
              <a:defRPr sz="3200" kern="1200">
                <a:solidFill>
                  <a:schemeClr val="tx1"/>
                </a:solidFill>
                <a:latin typeface="+mn-lt"/>
                <a:ea typeface="+mn-ea"/>
                <a:cs typeface="+mn-cs"/>
              </a:defRPr>
            </a:lvl1pPr>
            <a:lvl2pPr marL="812760" algn="l" defTabSz="1625519" rtl="0" eaLnBrk="1" latinLnBrk="0" hangingPunct="1">
              <a:defRPr sz="3200" kern="1200">
                <a:solidFill>
                  <a:schemeClr val="tx1"/>
                </a:solidFill>
                <a:latin typeface="+mn-lt"/>
                <a:ea typeface="+mn-ea"/>
                <a:cs typeface="+mn-cs"/>
              </a:defRPr>
            </a:lvl2pPr>
            <a:lvl3pPr marL="1625519" algn="l" defTabSz="1625519" rtl="0" eaLnBrk="1" latinLnBrk="0" hangingPunct="1">
              <a:defRPr sz="3200" kern="1200">
                <a:solidFill>
                  <a:schemeClr val="tx1"/>
                </a:solidFill>
                <a:latin typeface="+mn-lt"/>
                <a:ea typeface="+mn-ea"/>
                <a:cs typeface="+mn-cs"/>
              </a:defRPr>
            </a:lvl3pPr>
            <a:lvl4pPr marL="2438278" algn="l" defTabSz="1625519" rtl="0" eaLnBrk="1" latinLnBrk="0" hangingPunct="1">
              <a:defRPr sz="3200" kern="1200">
                <a:solidFill>
                  <a:schemeClr val="tx1"/>
                </a:solidFill>
                <a:latin typeface="+mn-lt"/>
                <a:ea typeface="+mn-ea"/>
                <a:cs typeface="+mn-cs"/>
              </a:defRPr>
            </a:lvl4pPr>
            <a:lvl5pPr marL="3251037" algn="l" defTabSz="1625519" rtl="0" eaLnBrk="1" latinLnBrk="0" hangingPunct="1">
              <a:defRPr sz="3200" kern="1200">
                <a:solidFill>
                  <a:schemeClr val="tx1"/>
                </a:solidFill>
                <a:latin typeface="+mn-lt"/>
                <a:ea typeface="+mn-ea"/>
                <a:cs typeface="+mn-cs"/>
              </a:defRPr>
            </a:lvl5pPr>
            <a:lvl6pPr marL="4063797" algn="l" defTabSz="1625519" rtl="0" eaLnBrk="1" latinLnBrk="0" hangingPunct="1">
              <a:defRPr sz="3200" kern="1200">
                <a:solidFill>
                  <a:schemeClr val="tx1"/>
                </a:solidFill>
                <a:latin typeface="+mn-lt"/>
                <a:ea typeface="+mn-ea"/>
                <a:cs typeface="+mn-cs"/>
              </a:defRPr>
            </a:lvl6pPr>
            <a:lvl7pPr marL="4876557" algn="l" defTabSz="1625519" rtl="0" eaLnBrk="1" latinLnBrk="0" hangingPunct="1">
              <a:defRPr sz="3200" kern="1200">
                <a:solidFill>
                  <a:schemeClr val="tx1"/>
                </a:solidFill>
                <a:latin typeface="+mn-lt"/>
                <a:ea typeface="+mn-ea"/>
                <a:cs typeface="+mn-cs"/>
              </a:defRPr>
            </a:lvl7pPr>
            <a:lvl8pPr marL="5689315" algn="l" defTabSz="1625519" rtl="0" eaLnBrk="1" latinLnBrk="0" hangingPunct="1">
              <a:defRPr sz="3200" kern="1200">
                <a:solidFill>
                  <a:schemeClr val="tx1"/>
                </a:solidFill>
                <a:latin typeface="+mn-lt"/>
                <a:ea typeface="+mn-ea"/>
                <a:cs typeface="+mn-cs"/>
              </a:defRPr>
            </a:lvl8pPr>
            <a:lvl9pPr marL="6502075" algn="l" defTabSz="1625519" rtl="0" eaLnBrk="1" latinLnBrk="0" hangingPunct="1">
              <a:defRPr sz="3200" kern="1200">
                <a:solidFill>
                  <a:schemeClr val="tx1"/>
                </a:solidFill>
                <a:latin typeface="+mn-lt"/>
                <a:ea typeface="+mn-ea"/>
                <a:cs typeface="+mn-cs"/>
              </a:defRPr>
            </a:lvl9pPr>
          </a:lstStyle>
          <a:p>
            <a:fld id="{3A88AA25-0ABF-4444-BF79-A8339D80008A}" type="slidenum">
              <a:rPr lang="en-US" sz="1200" smtClean="0">
                <a:latin typeface="Calibri" panose="020F0502020204030204" pitchFamily="34" charset="0"/>
                <a:cs typeface="Calibri" panose="020F0502020204030204" pitchFamily="34" charset="0"/>
              </a:rPr>
              <a:pPr/>
              <a:t>31</a:t>
            </a:fld>
            <a:endParaRPr lang="en-US" sz="140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0228196E-6786-4553-A945-96F36E9C347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26562" y="1779978"/>
            <a:ext cx="7738877" cy="4324452"/>
          </a:xfrm>
          <a:prstGeom prst="rect">
            <a:avLst/>
          </a:prstGeom>
        </p:spPr>
      </p:pic>
    </p:spTree>
    <p:extLst>
      <p:ext uri="{BB962C8B-B14F-4D97-AF65-F5344CB8AC3E}">
        <p14:creationId xmlns:p14="http://schemas.microsoft.com/office/powerpoint/2010/main" val="28470666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304800" y="2598128"/>
            <a:ext cx="3714704" cy="3049638"/>
          </a:xfrm>
        </p:spPr>
        <p:txBody>
          <a:bodyPr>
            <a:normAutofit/>
          </a:bodyPr>
          <a:lstStyle/>
          <a:p>
            <a:pPr>
              <a:spcAft>
                <a:spcPts val="600"/>
              </a:spcAft>
            </a:pPr>
            <a:r>
              <a:rPr lang="en-US" dirty="0">
                <a:latin typeface="+mj-lt"/>
              </a:rPr>
              <a:t>Establish shared expectations</a:t>
            </a:r>
            <a:br>
              <a:rPr lang="en-US" dirty="0">
                <a:latin typeface="+mj-lt"/>
              </a:rPr>
            </a:br>
            <a:endParaRPr lang="en-US" dirty="0">
              <a:latin typeface="+mj-lt"/>
            </a:endParaRPr>
          </a:p>
          <a:p>
            <a:pPr lvl="1">
              <a:lnSpc>
                <a:spcPct val="114000"/>
              </a:lnSpc>
              <a:spcBef>
                <a:spcPts val="600"/>
              </a:spcBef>
              <a:spcAft>
                <a:spcPts val="0"/>
              </a:spcAft>
            </a:pPr>
            <a:r>
              <a:rPr lang="en-US" dirty="0">
                <a:latin typeface="Calibri Light" panose="020F0302020204030204" pitchFamily="34" charset="0"/>
                <a:cs typeface="Calibri Light" panose="020F0302020204030204" pitchFamily="34" charset="0"/>
              </a:rPr>
              <a:t>Use synchronous (real time) events when possible (e.g., instant messaging, video conferencing, webinars, chat box</a:t>
            </a:r>
          </a:p>
        </p:txBody>
      </p:sp>
      <p:sp>
        <p:nvSpPr>
          <p:cNvPr id="11" name="Content Placeholder 10"/>
          <p:cNvSpPr>
            <a:spLocks noGrp="1"/>
          </p:cNvSpPr>
          <p:nvPr>
            <p:ph idx="14"/>
          </p:nvPr>
        </p:nvSpPr>
        <p:spPr>
          <a:xfrm>
            <a:off x="4137101" y="2598127"/>
            <a:ext cx="3840480" cy="3049638"/>
          </a:xfrm>
        </p:spPr>
        <p:txBody>
          <a:bodyPr>
            <a:normAutofit/>
          </a:bodyPr>
          <a:lstStyle/>
          <a:p>
            <a:pPr>
              <a:spcAft>
                <a:spcPts val="2400"/>
              </a:spcAft>
            </a:pPr>
            <a:r>
              <a:rPr lang="en-US" dirty="0">
                <a:latin typeface="+mj-lt"/>
              </a:rPr>
              <a:t>Establish opportunities for peer interaction</a:t>
            </a:r>
            <a:endParaRPr lang="en-US" dirty="0">
              <a:latin typeface="+mj-lt"/>
              <a:cs typeface="Calibri Light" panose="020F0302020204030204" pitchFamily="34" charset="0"/>
            </a:endParaRPr>
          </a:p>
          <a:p>
            <a:pPr lvl="1">
              <a:lnSpc>
                <a:spcPct val="114000"/>
              </a:lnSpc>
              <a:spcBef>
                <a:spcPts val="600"/>
              </a:spcBef>
              <a:spcAft>
                <a:spcPts val="0"/>
              </a:spcAft>
            </a:pPr>
            <a:r>
              <a:rPr lang="en-US" dirty="0">
                <a:latin typeface="Calibri Light" panose="020F0302020204030204" pitchFamily="34" charset="0"/>
                <a:cs typeface="Calibri Light" panose="020F0302020204030204" pitchFamily="34" charset="0"/>
              </a:rPr>
              <a:t>Provide a common space to share questions/answers, learning strategies—allows peer mentors to model executive functioning strategies for others.</a:t>
            </a:r>
          </a:p>
        </p:txBody>
      </p:sp>
      <p:sp>
        <p:nvSpPr>
          <p:cNvPr id="18" name="Content Placeholder 17"/>
          <p:cNvSpPr>
            <a:spLocks noGrp="1"/>
          </p:cNvSpPr>
          <p:nvPr>
            <p:ph idx="15"/>
          </p:nvPr>
        </p:nvSpPr>
        <p:spPr>
          <a:xfrm>
            <a:off x="8084668" y="2598127"/>
            <a:ext cx="3773077" cy="2924132"/>
          </a:xfrm>
        </p:spPr>
        <p:txBody>
          <a:bodyPr>
            <a:normAutofit/>
          </a:bodyPr>
          <a:lstStyle/>
          <a:p>
            <a:pPr>
              <a:spcAft>
                <a:spcPts val="2400"/>
              </a:spcAft>
            </a:pPr>
            <a:r>
              <a:rPr lang="en-US" dirty="0">
                <a:latin typeface="Calibri Light" panose="020F0302020204030204" pitchFamily="34" charset="0"/>
                <a:cs typeface="Calibri Light" panose="020F0302020204030204" pitchFamily="34" charset="0"/>
              </a:rPr>
              <a:t>Establish routines to allow for planning</a:t>
            </a:r>
          </a:p>
          <a:p>
            <a:pPr lvl="1">
              <a:lnSpc>
                <a:spcPct val="114000"/>
              </a:lnSpc>
              <a:spcBef>
                <a:spcPts val="600"/>
              </a:spcBef>
              <a:spcAft>
                <a:spcPts val="0"/>
              </a:spcAft>
            </a:pPr>
            <a:r>
              <a:rPr lang="en-US" dirty="0">
                <a:latin typeface="Calibri Light" panose="020F0302020204030204" pitchFamily="34" charset="0"/>
                <a:cs typeface="Calibri Light" panose="020F0302020204030204" pitchFamily="34" charset="0"/>
              </a:rPr>
              <a:t>For example: The instructor may ask students to read a chapter and respond to a prompt twice a week on the discussion board.</a:t>
            </a:r>
          </a:p>
        </p:txBody>
      </p:sp>
      <p:sp>
        <p:nvSpPr>
          <p:cNvPr id="14" name="Title 1"/>
          <p:cNvSpPr>
            <a:spLocks noGrp="1"/>
          </p:cNvSpPr>
          <p:nvPr>
            <p:ph type="title"/>
          </p:nvPr>
        </p:nvSpPr>
        <p:spPr>
          <a:xfrm>
            <a:off x="316322" y="339408"/>
            <a:ext cx="2375877" cy="757130"/>
          </a:xfrm>
          <a:solidFill>
            <a:srgbClr val="7030A0"/>
          </a:solidFill>
        </p:spPr>
        <p:txBody>
          <a:bodyPr>
            <a:normAutofit fontScale="90000"/>
          </a:bodyPr>
          <a:lstStyle/>
          <a:p>
            <a:r>
              <a:rPr lang="en-US" dirty="0"/>
              <a:t>Online Learning</a:t>
            </a:r>
          </a:p>
        </p:txBody>
      </p:sp>
      <p:sp>
        <p:nvSpPr>
          <p:cNvPr id="6" name="Text Placeholder 5"/>
          <p:cNvSpPr>
            <a:spLocks noGrp="1"/>
          </p:cNvSpPr>
          <p:nvPr>
            <p:ph type="body" sz="quarter" idx="16"/>
          </p:nvPr>
        </p:nvSpPr>
        <p:spPr>
          <a:xfrm>
            <a:off x="3523064" y="198341"/>
            <a:ext cx="6480978" cy="1302124"/>
          </a:xfrm>
        </p:spPr>
        <p:txBody>
          <a:bodyPr>
            <a:noAutofit/>
          </a:bodyPr>
          <a:lstStyle/>
          <a:p>
            <a:pPr marL="0" indent="0" algn="ctr">
              <a:lnSpc>
                <a:spcPct val="100000"/>
              </a:lnSpc>
              <a:spcBef>
                <a:spcPts val="0"/>
              </a:spcBef>
              <a:buNone/>
            </a:pPr>
            <a:r>
              <a:rPr lang="en-US" sz="4400" dirty="0">
                <a:latin typeface="+mj-lt"/>
              </a:rPr>
              <a:t>Increasing Communication and Shared Experiences</a:t>
            </a:r>
          </a:p>
        </p:txBody>
      </p:sp>
      <p:sp>
        <p:nvSpPr>
          <p:cNvPr id="9" name="Rectangle 8"/>
          <p:cNvSpPr/>
          <p:nvPr/>
        </p:nvSpPr>
        <p:spPr>
          <a:xfrm>
            <a:off x="4343981" y="3581756"/>
            <a:ext cx="3383280" cy="18288"/>
          </a:xfrm>
          <a:prstGeom prst="rect">
            <a:avLst/>
          </a:prstGeom>
          <a:solidFill>
            <a:schemeClr val="accent4"/>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313268" y="3581756"/>
            <a:ext cx="3383280" cy="18288"/>
          </a:xfrm>
          <a:prstGeom prst="rect">
            <a:avLst/>
          </a:prstGeom>
          <a:solidFill>
            <a:schemeClr val="accent4"/>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35056" y="3581756"/>
            <a:ext cx="3383280" cy="18288"/>
          </a:xfrm>
          <a:prstGeom prst="rect">
            <a:avLst/>
          </a:prstGeom>
          <a:solidFill>
            <a:schemeClr val="accent4"/>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Slide Number Placeholder 41"/>
          <p:cNvSpPr>
            <a:spLocks noGrp="1"/>
          </p:cNvSpPr>
          <p:nvPr>
            <p:ph type="sldNum" sz="quarter" idx="4"/>
          </p:nvPr>
        </p:nvSpPr>
        <p:spPr>
          <a:xfrm>
            <a:off x="11432913" y="6316156"/>
            <a:ext cx="498402" cy="365125"/>
          </a:xfrm>
        </p:spPr>
        <p:txBody>
          <a:bodyPr/>
          <a:lstStyle/>
          <a:p>
            <a:fld id="{5AE1514C-5E56-4738-A1FF-4B1CFD2A3E36}" type="slidenum">
              <a:rPr lang="en-US" smtClean="0"/>
              <a:t>32</a:t>
            </a:fld>
            <a:endParaRPr lang="en-US"/>
          </a:p>
        </p:txBody>
      </p:sp>
    </p:spTree>
    <p:extLst>
      <p:ext uri="{BB962C8B-B14F-4D97-AF65-F5344CB8AC3E}">
        <p14:creationId xmlns:p14="http://schemas.microsoft.com/office/powerpoint/2010/main" val="311071683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8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800" fill="hold"/>
                                        <p:tgtEl>
                                          <p:spTgt spid="1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 calcmode="lin" valueType="num">
                                      <p:cBhvr additive="base">
                                        <p:cTn id="11" dur="8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2" dur="800" fill="hold"/>
                                        <p:tgtEl>
                                          <p:spTgt spid="10">
                                            <p:txEl>
                                              <p:pRg st="1" end="1"/>
                                            </p:txEl>
                                          </p:spTgt>
                                        </p:tgtEl>
                                        <p:attrNameLst>
                                          <p:attrName>ppt_y</p:attrName>
                                        </p:attrNameLst>
                                      </p:cBhvr>
                                      <p:tavLst>
                                        <p:tav tm="0">
                                          <p:val>
                                            <p:strVal val="1+#ppt_h/2"/>
                                          </p:val>
                                        </p:tav>
                                        <p:tav tm="100000">
                                          <p:val>
                                            <p:strVal val="#ppt_y"/>
                                          </p:val>
                                        </p:tav>
                                      </p:tavLst>
                                    </p:anim>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63" presetClass="path" presetSubtype="0" accel="50000" decel="50000" fill="hold" grpId="1" nodeType="withEffect">
                                  <p:stCondLst>
                                    <p:cond delay="0"/>
                                  </p:stCondLst>
                                  <p:childTnLst>
                                    <p:animMotion origin="layout" path="M -0.13932 -4.44444E-6 L 1.04167E-6 -4.44444E-6 " pathEditMode="relative" rAng="0" ptsTypes="AA">
                                      <p:cBhvr>
                                        <p:cTn id="16" dur="500" fill="hold"/>
                                        <p:tgtEl>
                                          <p:spTgt spid="13"/>
                                        </p:tgtEl>
                                        <p:attrNameLst>
                                          <p:attrName>ppt_x</p:attrName>
                                          <p:attrName>ppt_y</p:attrName>
                                        </p:attrNameLst>
                                      </p:cBhvr>
                                      <p:rCtr x="6966" y="0"/>
                                    </p:animMotion>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63" presetClass="path" presetSubtype="0" accel="50000" decel="50000" fill="hold" grpId="1" nodeType="withEffect">
                                  <p:stCondLst>
                                    <p:cond delay="0"/>
                                  </p:stCondLst>
                                  <p:childTnLst>
                                    <p:animMotion origin="layout" path="M -0.13933 -4.44444E-6 L 3.95833E-6 -4.44444E-6 " pathEditMode="relative" rAng="0" ptsTypes="AA">
                                      <p:cBhvr>
                                        <p:cTn id="20" dur="500" fill="hold"/>
                                        <p:tgtEl>
                                          <p:spTgt spid="9"/>
                                        </p:tgtEl>
                                        <p:attrNameLst>
                                          <p:attrName>ppt_x</p:attrName>
                                          <p:attrName>ppt_y</p:attrName>
                                        </p:attrNameLst>
                                      </p:cBhvr>
                                      <p:rCtr x="6966" y="0"/>
                                    </p:animMotion>
                                  </p:childTnLst>
                                </p:cTn>
                              </p:par>
                            </p:childTnLst>
                          </p:cTn>
                        </p:par>
                      </p:childTnLst>
                    </p:cTn>
                  </p:par>
                  <p:par>
                    <p:cTn id="21" fill="hold">
                      <p:stCondLst>
                        <p:cond delay="indefinite"/>
                      </p:stCondLst>
                      <p:childTnLst>
                        <p:par>
                          <p:cTn id="22" fill="hold">
                            <p:stCondLst>
                              <p:cond delay="0"/>
                            </p:stCondLst>
                            <p:childTnLst>
                              <p:par>
                                <p:cTn id="23" presetID="2" presetClass="entr" presetSubtype="4" decel="100000" fill="hold" grpId="0" nodeType="click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8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800" fill="hold"/>
                                        <p:tgtEl>
                                          <p:spTgt spid="11">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11">
                                            <p:txEl>
                                              <p:pRg st="1" end="1"/>
                                            </p:txEl>
                                          </p:spTgt>
                                        </p:tgtEl>
                                        <p:attrNameLst>
                                          <p:attrName>style.visibility</p:attrName>
                                        </p:attrNameLst>
                                      </p:cBhvr>
                                      <p:to>
                                        <p:strVal val="visible"/>
                                      </p:to>
                                    </p:set>
                                    <p:anim calcmode="lin" valueType="num">
                                      <p:cBhvr additive="base">
                                        <p:cTn id="29" dur="8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30" dur="8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decel="100000" fill="hold" grpId="0" nodeType="clickEffect">
                                  <p:stCondLst>
                                    <p:cond delay="0"/>
                                  </p:stCondLst>
                                  <p:childTnLst>
                                    <p:set>
                                      <p:cBhvr>
                                        <p:cTn id="34" dur="1" fill="hold">
                                          <p:stCondLst>
                                            <p:cond delay="0"/>
                                          </p:stCondLst>
                                        </p:cTn>
                                        <p:tgtEl>
                                          <p:spTgt spid="18">
                                            <p:txEl>
                                              <p:pRg st="0" end="0"/>
                                            </p:txEl>
                                          </p:spTgt>
                                        </p:tgtEl>
                                        <p:attrNameLst>
                                          <p:attrName>style.visibility</p:attrName>
                                        </p:attrNameLst>
                                      </p:cBhvr>
                                      <p:to>
                                        <p:strVal val="visible"/>
                                      </p:to>
                                    </p:set>
                                    <p:anim calcmode="lin" valueType="num">
                                      <p:cBhvr additive="base">
                                        <p:cTn id="35" dur="8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36" dur="800" fill="hold"/>
                                        <p:tgtEl>
                                          <p:spTgt spid="18">
                                            <p:txEl>
                                              <p:pRg st="0" end="0"/>
                                            </p:txEl>
                                          </p:spTgt>
                                        </p:tgtEl>
                                        <p:attrNameLst>
                                          <p:attrName>ppt_y</p:attrName>
                                        </p:attrNameLst>
                                      </p:cBhvr>
                                      <p:tavLst>
                                        <p:tav tm="0">
                                          <p:val>
                                            <p:strVal val="1+#ppt_h/2"/>
                                          </p:val>
                                        </p:tav>
                                        <p:tav tm="100000">
                                          <p:val>
                                            <p:strVal val="#ppt_y"/>
                                          </p:val>
                                        </p:tav>
                                      </p:tavLst>
                                    </p:anim>
                                  </p:childTnLst>
                                </p:cTn>
                              </p:par>
                              <p:par>
                                <p:cTn id="37" presetID="2" presetClass="entr" presetSubtype="4" decel="100000" fill="hold" grpId="0" nodeType="withEffect">
                                  <p:stCondLst>
                                    <p:cond delay="0"/>
                                  </p:stCondLst>
                                  <p:childTnLst>
                                    <p:set>
                                      <p:cBhvr>
                                        <p:cTn id="38" dur="1" fill="hold">
                                          <p:stCondLst>
                                            <p:cond delay="0"/>
                                          </p:stCondLst>
                                        </p:cTn>
                                        <p:tgtEl>
                                          <p:spTgt spid="18">
                                            <p:txEl>
                                              <p:pRg st="1" end="1"/>
                                            </p:txEl>
                                          </p:spTgt>
                                        </p:tgtEl>
                                        <p:attrNameLst>
                                          <p:attrName>style.visibility</p:attrName>
                                        </p:attrNameLst>
                                      </p:cBhvr>
                                      <p:to>
                                        <p:strVal val="visible"/>
                                      </p:to>
                                    </p:set>
                                    <p:anim calcmode="lin" valueType="num">
                                      <p:cBhvr additive="base">
                                        <p:cTn id="39" dur="8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40" dur="800" fill="hold"/>
                                        <p:tgtEl>
                                          <p:spTgt spid="18">
                                            <p:txEl>
                                              <p:pRg st="1" end="1"/>
                                            </p:txEl>
                                          </p:spTgt>
                                        </p:tgtEl>
                                        <p:attrNameLst>
                                          <p:attrName>ppt_y</p:attrName>
                                        </p:attrNameLst>
                                      </p:cBhvr>
                                      <p:tavLst>
                                        <p:tav tm="0">
                                          <p:val>
                                            <p:strVal val="1+#ppt_h/2"/>
                                          </p:val>
                                        </p:tav>
                                        <p:tav tm="100000">
                                          <p:val>
                                            <p:strVal val="#ppt_y"/>
                                          </p:val>
                                        </p:tav>
                                      </p:tavLst>
                                    </p:anim>
                                  </p:childTnLst>
                                </p:cTn>
                              </p:par>
                              <p:par>
                                <p:cTn id="41" presetID="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63" presetClass="path" presetSubtype="0" accel="50000" decel="50000" fill="hold" grpId="1" nodeType="withEffect">
                                  <p:stCondLst>
                                    <p:cond delay="0"/>
                                  </p:stCondLst>
                                  <p:childTnLst>
                                    <p:animMotion origin="layout" path="M -0.13932 -4.44444E-6 L -2.5E-6 -4.44444E-6 " pathEditMode="relative" rAng="0" ptsTypes="AA">
                                      <p:cBhvr>
                                        <p:cTn id="44" dur="500" fill="hold"/>
                                        <p:tgtEl>
                                          <p:spTgt spid="15"/>
                                        </p:tgtEl>
                                        <p:attrNameLst>
                                          <p:attrName>ppt_x</p:attrName>
                                          <p:attrName>ppt_y</p:attrName>
                                        </p:attrNameLst>
                                      </p:cBhvr>
                                      <p:rCtr x="696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11" grpId="0" uiExpand="1" build="p"/>
      <p:bldP spid="18" grpId="0" uiExpand="1" build="p"/>
      <p:bldP spid="9" grpId="0" animBg="1"/>
      <p:bldP spid="9" grpId="1" animBg="1"/>
      <p:bldP spid="15" grpId="0" animBg="1"/>
      <p:bldP spid="15" grpId="1" animBg="1"/>
      <p:bldP spid="13" grpId="0" animBg="1"/>
      <p:bldP spid="13"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D7FBCD5-A183-468F-86D5-E20CBF398243}" type="slidenum">
              <a:rPr lang="en-US" smtClean="0"/>
              <a:pPr/>
              <a:t>33</a:t>
            </a:fld>
            <a:endParaRPr lang="en-US"/>
          </a:p>
        </p:txBody>
      </p:sp>
      <p:grpSp>
        <p:nvGrpSpPr>
          <p:cNvPr id="7" name="Group 373"/>
          <p:cNvGrpSpPr>
            <a:grpSpLocks/>
          </p:cNvGrpSpPr>
          <p:nvPr/>
        </p:nvGrpSpPr>
        <p:grpSpPr bwMode="auto">
          <a:xfrm>
            <a:off x="1520848" y="1713831"/>
            <a:ext cx="8967209" cy="5017918"/>
            <a:chOff x="2795778" y="1959429"/>
            <a:chExt cx="4166782" cy="3928261"/>
          </a:xfrm>
          <a:solidFill>
            <a:srgbClr val="6D3A82"/>
          </a:solidFill>
        </p:grpSpPr>
        <p:sp>
          <p:nvSpPr>
            <p:cNvPr id="8" name="Rectangle 6"/>
            <p:cNvSpPr>
              <a:spLocks noChangeArrowheads="1"/>
            </p:cNvSpPr>
            <p:nvPr/>
          </p:nvSpPr>
          <p:spPr bwMode="auto">
            <a:xfrm>
              <a:off x="2879897" y="1995681"/>
              <a:ext cx="3985491" cy="2510084"/>
            </a:xfrm>
            <a:prstGeom prst="rect">
              <a:avLst/>
            </a:prstGeom>
            <a:grpFill/>
            <a:ln>
              <a:solidFill>
                <a:schemeClr val="bg1"/>
              </a:solid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9" name="Freeform 8"/>
            <p:cNvSpPr>
              <a:spLocks/>
            </p:cNvSpPr>
            <p:nvPr/>
          </p:nvSpPr>
          <p:spPr bwMode="auto">
            <a:xfrm>
              <a:off x="2795778" y="4485464"/>
              <a:ext cx="4160981" cy="94256"/>
            </a:xfrm>
            <a:custGeom>
              <a:avLst/>
              <a:gdLst>
                <a:gd name="T0" fmla="*/ 15713 w 15879"/>
                <a:gd name="T1" fmla="*/ 0 h 357"/>
                <a:gd name="T2" fmla="*/ 15746 w 15879"/>
                <a:gd name="T3" fmla="*/ 4 h 357"/>
                <a:gd name="T4" fmla="*/ 15777 w 15879"/>
                <a:gd name="T5" fmla="*/ 13 h 357"/>
                <a:gd name="T6" fmla="*/ 15805 w 15879"/>
                <a:gd name="T7" fmla="*/ 28 h 357"/>
                <a:gd name="T8" fmla="*/ 15830 w 15879"/>
                <a:gd name="T9" fmla="*/ 49 h 357"/>
                <a:gd name="T10" fmla="*/ 15850 w 15879"/>
                <a:gd name="T11" fmla="*/ 73 h 357"/>
                <a:gd name="T12" fmla="*/ 15866 w 15879"/>
                <a:gd name="T13" fmla="*/ 102 h 357"/>
                <a:gd name="T14" fmla="*/ 15875 w 15879"/>
                <a:gd name="T15" fmla="*/ 132 h 357"/>
                <a:gd name="T16" fmla="*/ 15879 w 15879"/>
                <a:gd name="T17" fmla="*/ 165 h 357"/>
                <a:gd name="T18" fmla="*/ 15877 w 15879"/>
                <a:gd name="T19" fmla="*/ 209 h 357"/>
                <a:gd name="T20" fmla="*/ 15871 w 15879"/>
                <a:gd name="T21" fmla="*/ 241 h 357"/>
                <a:gd name="T22" fmla="*/ 15858 w 15879"/>
                <a:gd name="T23" fmla="*/ 270 h 357"/>
                <a:gd name="T24" fmla="*/ 15841 w 15879"/>
                <a:gd name="T25" fmla="*/ 296 h 357"/>
                <a:gd name="T26" fmla="*/ 15819 w 15879"/>
                <a:gd name="T27" fmla="*/ 319 h 357"/>
                <a:gd name="T28" fmla="*/ 15792 w 15879"/>
                <a:gd name="T29" fmla="*/ 337 h 357"/>
                <a:gd name="T30" fmla="*/ 15762 w 15879"/>
                <a:gd name="T31" fmla="*/ 349 h 357"/>
                <a:gd name="T32" fmla="*/ 15730 w 15879"/>
                <a:gd name="T33" fmla="*/ 356 h 357"/>
                <a:gd name="T34" fmla="*/ 165 w 15879"/>
                <a:gd name="T35" fmla="*/ 357 h 357"/>
                <a:gd name="T36" fmla="*/ 133 w 15879"/>
                <a:gd name="T37" fmla="*/ 354 h 357"/>
                <a:gd name="T38" fmla="*/ 101 w 15879"/>
                <a:gd name="T39" fmla="*/ 344 h 357"/>
                <a:gd name="T40" fmla="*/ 73 w 15879"/>
                <a:gd name="T41" fmla="*/ 329 h 357"/>
                <a:gd name="T42" fmla="*/ 48 w 15879"/>
                <a:gd name="T43" fmla="*/ 308 h 357"/>
                <a:gd name="T44" fmla="*/ 29 w 15879"/>
                <a:gd name="T45" fmla="*/ 284 h 357"/>
                <a:gd name="T46" fmla="*/ 13 w 15879"/>
                <a:gd name="T47" fmla="*/ 256 h 357"/>
                <a:gd name="T48" fmla="*/ 3 w 15879"/>
                <a:gd name="T49" fmla="*/ 225 h 357"/>
                <a:gd name="T50" fmla="*/ 0 w 15879"/>
                <a:gd name="T51" fmla="*/ 192 h 357"/>
                <a:gd name="T52" fmla="*/ 1 w 15879"/>
                <a:gd name="T53" fmla="*/ 149 h 357"/>
                <a:gd name="T54" fmla="*/ 7 w 15879"/>
                <a:gd name="T55" fmla="*/ 117 h 357"/>
                <a:gd name="T56" fmla="*/ 20 w 15879"/>
                <a:gd name="T57" fmla="*/ 87 h 357"/>
                <a:gd name="T58" fmla="*/ 38 w 15879"/>
                <a:gd name="T59" fmla="*/ 60 h 357"/>
                <a:gd name="T60" fmla="*/ 60 w 15879"/>
                <a:gd name="T61" fmla="*/ 38 h 357"/>
                <a:gd name="T62" fmla="*/ 86 w 15879"/>
                <a:gd name="T63" fmla="*/ 20 h 357"/>
                <a:gd name="T64" fmla="*/ 116 w 15879"/>
                <a:gd name="T65" fmla="*/ 7 h 357"/>
                <a:gd name="T66" fmla="*/ 149 w 15879"/>
                <a:gd name="T67" fmla="*/ 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879" h="357">
                  <a:moveTo>
                    <a:pt x="165" y="0"/>
                  </a:moveTo>
                  <a:lnTo>
                    <a:pt x="15713" y="0"/>
                  </a:lnTo>
                  <a:lnTo>
                    <a:pt x="15730" y="1"/>
                  </a:lnTo>
                  <a:lnTo>
                    <a:pt x="15746" y="4"/>
                  </a:lnTo>
                  <a:lnTo>
                    <a:pt x="15762" y="7"/>
                  </a:lnTo>
                  <a:lnTo>
                    <a:pt x="15777" y="13"/>
                  </a:lnTo>
                  <a:lnTo>
                    <a:pt x="15792" y="20"/>
                  </a:lnTo>
                  <a:lnTo>
                    <a:pt x="15805" y="28"/>
                  </a:lnTo>
                  <a:lnTo>
                    <a:pt x="15819" y="38"/>
                  </a:lnTo>
                  <a:lnTo>
                    <a:pt x="15830" y="49"/>
                  </a:lnTo>
                  <a:lnTo>
                    <a:pt x="15841" y="60"/>
                  </a:lnTo>
                  <a:lnTo>
                    <a:pt x="15850" y="73"/>
                  </a:lnTo>
                  <a:lnTo>
                    <a:pt x="15858" y="87"/>
                  </a:lnTo>
                  <a:lnTo>
                    <a:pt x="15866" y="102"/>
                  </a:lnTo>
                  <a:lnTo>
                    <a:pt x="15871" y="117"/>
                  </a:lnTo>
                  <a:lnTo>
                    <a:pt x="15875" y="132"/>
                  </a:lnTo>
                  <a:lnTo>
                    <a:pt x="15877" y="149"/>
                  </a:lnTo>
                  <a:lnTo>
                    <a:pt x="15879" y="165"/>
                  </a:lnTo>
                  <a:lnTo>
                    <a:pt x="15879" y="192"/>
                  </a:lnTo>
                  <a:lnTo>
                    <a:pt x="15877" y="209"/>
                  </a:lnTo>
                  <a:lnTo>
                    <a:pt x="15875" y="225"/>
                  </a:lnTo>
                  <a:lnTo>
                    <a:pt x="15871" y="241"/>
                  </a:lnTo>
                  <a:lnTo>
                    <a:pt x="15866" y="256"/>
                  </a:lnTo>
                  <a:lnTo>
                    <a:pt x="15858" y="270"/>
                  </a:lnTo>
                  <a:lnTo>
                    <a:pt x="15850" y="284"/>
                  </a:lnTo>
                  <a:lnTo>
                    <a:pt x="15841" y="296"/>
                  </a:lnTo>
                  <a:lnTo>
                    <a:pt x="15830" y="308"/>
                  </a:lnTo>
                  <a:lnTo>
                    <a:pt x="15819" y="319"/>
                  </a:lnTo>
                  <a:lnTo>
                    <a:pt x="15805" y="329"/>
                  </a:lnTo>
                  <a:lnTo>
                    <a:pt x="15792" y="337"/>
                  </a:lnTo>
                  <a:lnTo>
                    <a:pt x="15777" y="344"/>
                  </a:lnTo>
                  <a:lnTo>
                    <a:pt x="15762" y="349"/>
                  </a:lnTo>
                  <a:lnTo>
                    <a:pt x="15746" y="354"/>
                  </a:lnTo>
                  <a:lnTo>
                    <a:pt x="15730" y="356"/>
                  </a:lnTo>
                  <a:lnTo>
                    <a:pt x="15713" y="357"/>
                  </a:lnTo>
                  <a:lnTo>
                    <a:pt x="165" y="357"/>
                  </a:lnTo>
                  <a:lnTo>
                    <a:pt x="149" y="356"/>
                  </a:lnTo>
                  <a:lnTo>
                    <a:pt x="133" y="354"/>
                  </a:lnTo>
                  <a:lnTo>
                    <a:pt x="116" y="349"/>
                  </a:lnTo>
                  <a:lnTo>
                    <a:pt x="101" y="344"/>
                  </a:lnTo>
                  <a:lnTo>
                    <a:pt x="86" y="337"/>
                  </a:lnTo>
                  <a:lnTo>
                    <a:pt x="73" y="329"/>
                  </a:lnTo>
                  <a:lnTo>
                    <a:pt x="60" y="319"/>
                  </a:lnTo>
                  <a:lnTo>
                    <a:pt x="48" y="308"/>
                  </a:lnTo>
                  <a:lnTo>
                    <a:pt x="38" y="296"/>
                  </a:lnTo>
                  <a:lnTo>
                    <a:pt x="29" y="284"/>
                  </a:lnTo>
                  <a:lnTo>
                    <a:pt x="20" y="270"/>
                  </a:lnTo>
                  <a:lnTo>
                    <a:pt x="13" y="256"/>
                  </a:lnTo>
                  <a:lnTo>
                    <a:pt x="7" y="241"/>
                  </a:lnTo>
                  <a:lnTo>
                    <a:pt x="3" y="225"/>
                  </a:lnTo>
                  <a:lnTo>
                    <a:pt x="1" y="209"/>
                  </a:lnTo>
                  <a:lnTo>
                    <a:pt x="0" y="192"/>
                  </a:lnTo>
                  <a:lnTo>
                    <a:pt x="0" y="165"/>
                  </a:lnTo>
                  <a:lnTo>
                    <a:pt x="1" y="149"/>
                  </a:lnTo>
                  <a:lnTo>
                    <a:pt x="3" y="132"/>
                  </a:lnTo>
                  <a:lnTo>
                    <a:pt x="7" y="117"/>
                  </a:lnTo>
                  <a:lnTo>
                    <a:pt x="13" y="102"/>
                  </a:lnTo>
                  <a:lnTo>
                    <a:pt x="20" y="87"/>
                  </a:lnTo>
                  <a:lnTo>
                    <a:pt x="29" y="73"/>
                  </a:lnTo>
                  <a:lnTo>
                    <a:pt x="38" y="60"/>
                  </a:lnTo>
                  <a:lnTo>
                    <a:pt x="48" y="49"/>
                  </a:lnTo>
                  <a:lnTo>
                    <a:pt x="60" y="38"/>
                  </a:lnTo>
                  <a:lnTo>
                    <a:pt x="73" y="28"/>
                  </a:lnTo>
                  <a:lnTo>
                    <a:pt x="86" y="20"/>
                  </a:lnTo>
                  <a:lnTo>
                    <a:pt x="101" y="13"/>
                  </a:lnTo>
                  <a:lnTo>
                    <a:pt x="116" y="7"/>
                  </a:lnTo>
                  <a:lnTo>
                    <a:pt x="133" y="4"/>
                  </a:lnTo>
                  <a:lnTo>
                    <a:pt x="149" y="1"/>
                  </a:lnTo>
                  <a:lnTo>
                    <a:pt x="165" y="0"/>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cs typeface="Calibri" pitchFamily="34" charset="0"/>
              </a:endParaRPr>
            </a:p>
          </p:txBody>
        </p:sp>
        <p:sp>
          <p:nvSpPr>
            <p:cNvPr id="10" name="Freeform 9"/>
            <p:cNvSpPr>
              <a:spLocks/>
            </p:cNvSpPr>
            <p:nvPr/>
          </p:nvSpPr>
          <p:spPr bwMode="auto">
            <a:xfrm>
              <a:off x="4826878" y="4986813"/>
              <a:ext cx="99078" cy="187147"/>
            </a:xfrm>
            <a:custGeom>
              <a:avLst/>
              <a:gdLst>
                <a:gd name="T0" fmla="*/ 75750 w 378"/>
                <a:gd name="T1" fmla="*/ 0 h 715"/>
                <a:gd name="T2" fmla="*/ 80468 w 378"/>
                <a:gd name="T3" fmla="*/ 785 h 715"/>
                <a:gd name="T4" fmla="*/ 84924 w 378"/>
                <a:gd name="T5" fmla="*/ 1832 h 715"/>
                <a:gd name="T6" fmla="*/ 88856 w 378"/>
                <a:gd name="T7" fmla="*/ 4450 h 715"/>
                <a:gd name="T8" fmla="*/ 92263 w 378"/>
                <a:gd name="T9" fmla="*/ 7067 h 715"/>
                <a:gd name="T10" fmla="*/ 95146 w 378"/>
                <a:gd name="T11" fmla="*/ 10732 h 715"/>
                <a:gd name="T12" fmla="*/ 97243 w 378"/>
                <a:gd name="T13" fmla="*/ 14658 h 715"/>
                <a:gd name="T14" fmla="*/ 98816 w 378"/>
                <a:gd name="T15" fmla="*/ 18846 h 715"/>
                <a:gd name="T16" fmla="*/ 99078 w 378"/>
                <a:gd name="T17" fmla="*/ 23557 h 715"/>
                <a:gd name="T18" fmla="*/ 99078 w 378"/>
                <a:gd name="T19" fmla="*/ 165946 h 715"/>
                <a:gd name="T20" fmla="*/ 98030 w 378"/>
                <a:gd name="T21" fmla="*/ 170657 h 715"/>
                <a:gd name="T22" fmla="*/ 96195 w 378"/>
                <a:gd name="T23" fmla="*/ 174583 h 715"/>
                <a:gd name="T24" fmla="*/ 93836 w 378"/>
                <a:gd name="T25" fmla="*/ 178509 h 715"/>
                <a:gd name="T26" fmla="*/ 90428 w 378"/>
                <a:gd name="T27" fmla="*/ 181650 h 715"/>
                <a:gd name="T28" fmla="*/ 87021 w 378"/>
                <a:gd name="T29" fmla="*/ 184268 h 715"/>
                <a:gd name="T30" fmla="*/ 82565 w 378"/>
                <a:gd name="T31" fmla="*/ 186100 h 715"/>
                <a:gd name="T32" fmla="*/ 78109 w 378"/>
                <a:gd name="T33" fmla="*/ 187147 h 715"/>
                <a:gd name="T34" fmla="*/ 23590 w 378"/>
                <a:gd name="T35" fmla="*/ 187147 h 715"/>
                <a:gd name="T36" fmla="*/ 18610 w 378"/>
                <a:gd name="T37" fmla="*/ 186362 h 715"/>
                <a:gd name="T38" fmla="*/ 14416 w 378"/>
                <a:gd name="T39" fmla="*/ 185315 h 715"/>
                <a:gd name="T40" fmla="*/ 10484 w 378"/>
                <a:gd name="T41" fmla="*/ 183221 h 715"/>
                <a:gd name="T42" fmla="*/ 6815 w 378"/>
                <a:gd name="T43" fmla="*/ 180080 h 715"/>
                <a:gd name="T44" fmla="*/ 4194 w 378"/>
                <a:gd name="T45" fmla="*/ 176939 h 715"/>
                <a:gd name="T46" fmla="*/ 2097 w 378"/>
                <a:gd name="T47" fmla="*/ 173013 h 715"/>
                <a:gd name="T48" fmla="*/ 524 w 378"/>
                <a:gd name="T49" fmla="*/ 168301 h 715"/>
                <a:gd name="T50" fmla="*/ 0 w 378"/>
                <a:gd name="T51" fmla="*/ 163852 h 715"/>
                <a:gd name="T52" fmla="*/ 262 w 378"/>
                <a:gd name="T53" fmla="*/ 21201 h 715"/>
                <a:gd name="T54" fmla="*/ 1048 w 378"/>
                <a:gd name="T55" fmla="*/ 16752 h 715"/>
                <a:gd name="T56" fmla="*/ 2883 w 378"/>
                <a:gd name="T57" fmla="*/ 12564 h 715"/>
                <a:gd name="T58" fmla="*/ 5242 w 378"/>
                <a:gd name="T59" fmla="*/ 8899 h 715"/>
                <a:gd name="T60" fmla="*/ 8650 w 378"/>
                <a:gd name="T61" fmla="*/ 5497 h 715"/>
                <a:gd name="T62" fmla="*/ 12319 w 378"/>
                <a:gd name="T63" fmla="*/ 3141 h 715"/>
                <a:gd name="T64" fmla="*/ 16513 w 378"/>
                <a:gd name="T65" fmla="*/ 1309 h 715"/>
                <a:gd name="T66" fmla="*/ 20969 w 378"/>
                <a:gd name="T67" fmla="*/ 523 h 7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78" h="715">
                  <a:moveTo>
                    <a:pt x="90" y="0"/>
                  </a:moveTo>
                  <a:lnTo>
                    <a:pt x="289" y="0"/>
                  </a:lnTo>
                  <a:lnTo>
                    <a:pt x="298" y="2"/>
                  </a:lnTo>
                  <a:lnTo>
                    <a:pt x="307" y="3"/>
                  </a:lnTo>
                  <a:lnTo>
                    <a:pt x="315" y="5"/>
                  </a:lnTo>
                  <a:lnTo>
                    <a:pt x="324" y="7"/>
                  </a:lnTo>
                  <a:lnTo>
                    <a:pt x="332" y="12"/>
                  </a:lnTo>
                  <a:lnTo>
                    <a:pt x="339" y="17"/>
                  </a:lnTo>
                  <a:lnTo>
                    <a:pt x="345" y="21"/>
                  </a:lnTo>
                  <a:lnTo>
                    <a:pt x="352" y="27"/>
                  </a:lnTo>
                  <a:lnTo>
                    <a:pt x="358" y="34"/>
                  </a:lnTo>
                  <a:lnTo>
                    <a:pt x="363" y="41"/>
                  </a:lnTo>
                  <a:lnTo>
                    <a:pt x="367" y="48"/>
                  </a:lnTo>
                  <a:lnTo>
                    <a:pt x="371" y="56"/>
                  </a:lnTo>
                  <a:lnTo>
                    <a:pt x="374" y="64"/>
                  </a:lnTo>
                  <a:lnTo>
                    <a:pt x="377" y="72"/>
                  </a:lnTo>
                  <a:lnTo>
                    <a:pt x="378" y="81"/>
                  </a:lnTo>
                  <a:lnTo>
                    <a:pt x="378" y="90"/>
                  </a:lnTo>
                  <a:lnTo>
                    <a:pt x="378" y="626"/>
                  </a:lnTo>
                  <a:lnTo>
                    <a:pt x="378" y="634"/>
                  </a:lnTo>
                  <a:lnTo>
                    <a:pt x="377" y="643"/>
                  </a:lnTo>
                  <a:lnTo>
                    <a:pt x="374" y="652"/>
                  </a:lnTo>
                  <a:lnTo>
                    <a:pt x="371" y="661"/>
                  </a:lnTo>
                  <a:lnTo>
                    <a:pt x="367" y="667"/>
                  </a:lnTo>
                  <a:lnTo>
                    <a:pt x="363" y="676"/>
                  </a:lnTo>
                  <a:lnTo>
                    <a:pt x="358" y="682"/>
                  </a:lnTo>
                  <a:lnTo>
                    <a:pt x="352" y="688"/>
                  </a:lnTo>
                  <a:lnTo>
                    <a:pt x="345" y="694"/>
                  </a:lnTo>
                  <a:lnTo>
                    <a:pt x="339" y="700"/>
                  </a:lnTo>
                  <a:lnTo>
                    <a:pt x="332" y="704"/>
                  </a:lnTo>
                  <a:lnTo>
                    <a:pt x="324" y="708"/>
                  </a:lnTo>
                  <a:lnTo>
                    <a:pt x="315" y="711"/>
                  </a:lnTo>
                  <a:lnTo>
                    <a:pt x="307" y="712"/>
                  </a:lnTo>
                  <a:lnTo>
                    <a:pt x="298" y="715"/>
                  </a:lnTo>
                  <a:lnTo>
                    <a:pt x="289" y="715"/>
                  </a:lnTo>
                  <a:lnTo>
                    <a:pt x="90" y="715"/>
                  </a:lnTo>
                  <a:lnTo>
                    <a:pt x="80" y="715"/>
                  </a:lnTo>
                  <a:lnTo>
                    <a:pt x="71" y="712"/>
                  </a:lnTo>
                  <a:lnTo>
                    <a:pt x="63" y="711"/>
                  </a:lnTo>
                  <a:lnTo>
                    <a:pt x="55" y="708"/>
                  </a:lnTo>
                  <a:lnTo>
                    <a:pt x="47" y="704"/>
                  </a:lnTo>
                  <a:lnTo>
                    <a:pt x="40" y="700"/>
                  </a:lnTo>
                  <a:lnTo>
                    <a:pt x="33" y="694"/>
                  </a:lnTo>
                  <a:lnTo>
                    <a:pt x="26" y="688"/>
                  </a:lnTo>
                  <a:lnTo>
                    <a:pt x="20" y="682"/>
                  </a:lnTo>
                  <a:lnTo>
                    <a:pt x="16" y="676"/>
                  </a:lnTo>
                  <a:lnTo>
                    <a:pt x="11" y="667"/>
                  </a:lnTo>
                  <a:lnTo>
                    <a:pt x="8" y="661"/>
                  </a:lnTo>
                  <a:lnTo>
                    <a:pt x="4" y="652"/>
                  </a:lnTo>
                  <a:lnTo>
                    <a:pt x="2" y="643"/>
                  </a:lnTo>
                  <a:lnTo>
                    <a:pt x="1" y="634"/>
                  </a:lnTo>
                  <a:lnTo>
                    <a:pt x="0" y="626"/>
                  </a:lnTo>
                  <a:lnTo>
                    <a:pt x="0" y="90"/>
                  </a:lnTo>
                  <a:lnTo>
                    <a:pt x="1" y="81"/>
                  </a:lnTo>
                  <a:lnTo>
                    <a:pt x="2" y="72"/>
                  </a:lnTo>
                  <a:lnTo>
                    <a:pt x="4" y="64"/>
                  </a:lnTo>
                  <a:lnTo>
                    <a:pt x="8" y="56"/>
                  </a:lnTo>
                  <a:lnTo>
                    <a:pt x="11" y="48"/>
                  </a:lnTo>
                  <a:lnTo>
                    <a:pt x="16" y="41"/>
                  </a:lnTo>
                  <a:lnTo>
                    <a:pt x="20" y="34"/>
                  </a:lnTo>
                  <a:lnTo>
                    <a:pt x="26" y="27"/>
                  </a:lnTo>
                  <a:lnTo>
                    <a:pt x="33" y="21"/>
                  </a:lnTo>
                  <a:lnTo>
                    <a:pt x="40" y="17"/>
                  </a:lnTo>
                  <a:lnTo>
                    <a:pt x="47" y="12"/>
                  </a:lnTo>
                  <a:lnTo>
                    <a:pt x="55" y="7"/>
                  </a:lnTo>
                  <a:lnTo>
                    <a:pt x="63" y="5"/>
                  </a:lnTo>
                  <a:lnTo>
                    <a:pt x="71" y="3"/>
                  </a:lnTo>
                  <a:lnTo>
                    <a:pt x="80" y="2"/>
                  </a:lnTo>
                  <a:lnTo>
                    <a:pt x="90" y="0"/>
                  </a:lnTo>
                  <a:close/>
                </a:path>
              </a:pathLst>
            </a:custGeom>
            <a:grpFill/>
            <a:ln w="9525">
              <a:solidFill>
                <a:srgbClr val="000000"/>
              </a:solidFill>
              <a:round/>
              <a:headEnd/>
              <a:tailEnd/>
            </a:ln>
          </p:spPr>
          <p:txBody>
            <a:bodyPr/>
            <a:lstStyle/>
            <a:p>
              <a:endParaRPr lang="en-US"/>
            </a:p>
          </p:txBody>
        </p:sp>
        <p:sp>
          <p:nvSpPr>
            <p:cNvPr id="11" name="Rectangle 10"/>
            <p:cNvSpPr>
              <a:spLocks noChangeArrowheads="1"/>
            </p:cNvSpPr>
            <p:nvPr/>
          </p:nvSpPr>
          <p:spPr bwMode="auto">
            <a:xfrm>
              <a:off x="4847060" y="4616188"/>
              <a:ext cx="55043" cy="394478"/>
            </a:xfrm>
            <a:prstGeom prst="rect">
              <a:avLst/>
            </a:prstGeom>
            <a:grpFill/>
            <a:ln w="9525">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2" name="Freeform 11"/>
            <p:cNvSpPr>
              <a:spLocks/>
            </p:cNvSpPr>
            <p:nvPr/>
          </p:nvSpPr>
          <p:spPr bwMode="auto">
            <a:xfrm>
              <a:off x="4825043" y="4539127"/>
              <a:ext cx="102748" cy="86235"/>
            </a:xfrm>
            <a:custGeom>
              <a:avLst/>
              <a:gdLst>
                <a:gd name="T0" fmla="*/ 77061 w 388"/>
                <a:gd name="T1" fmla="*/ 0 h 326"/>
                <a:gd name="T2" fmla="*/ 82092 w 388"/>
                <a:gd name="T3" fmla="*/ 529 h 326"/>
                <a:gd name="T4" fmla="*/ 87124 w 388"/>
                <a:gd name="T5" fmla="*/ 2116 h 326"/>
                <a:gd name="T6" fmla="*/ 91626 w 388"/>
                <a:gd name="T7" fmla="*/ 4497 h 326"/>
                <a:gd name="T8" fmla="*/ 95333 w 388"/>
                <a:gd name="T9" fmla="*/ 7671 h 326"/>
                <a:gd name="T10" fmla="*/ 98511 w 388"/>
                <a:gd name="T11" fmla="*/ 11639 h 326"/>
                <a:gd name="T12" fmla="*/ 100629 w 388"/>
                <a:gd name="T13" fmla="*/ 15871 h 326"/>
                <a:gd name="T14" fmla="*/ 102218 w 388"/>
                <a:gd name="T15" fmla="*/ 20897 h 326"/>
                <a:gd name="T16" fmla="*/ 102748 w 388"/>
                <a:gd name="T17" fmla="*/ 25923 h 326"/>
                <a:gd name="T18" fmla="*/ 102748 w 388"/>
                <a:gd name="T19" fmla="*/ 63221 h 326"/>
                <a:gd name="T20" fmla="*/ 101689 w 388"/>
                <a:gd name="T21" fmla="*/ 67983 h 326"/>
                <a:gd name="T22" fmla="*/ 99835 w 388"/>
                <a:gd name="T23" fmla="*/ 73009 h 326"/>
                <a:gd name="T24" fmla="*/ 97187 w 388"/>
                <a:gd name="T25" fmla="*/ 76977 h 326"/>
                <a:gd name="T26" fmla="*/ 93479 w 388"/>
                <a:gd name="T27" fmla="*/ 80415 h 326"/>
                <a:gd name="T28" fmla="*/ 89507 w 388"/>
                <a:gd name="T29" fmla="*/ 83325 h 326"/>
                <a:gd name="T30" fmla="*/ 84476 w 388"/>
                <a:gd name="T31" fmla="*/ 85177 h 326"/>
                <a:gd name="T32" fmla="*/ 79709 w 388"/>
                <a:gd name="T33" fmla="*/ 86235 h 326"/>
                <a:gd name="T34" fmla="*/ 25952 w 388"/>
                <a:gd name="T35" fmla="*/ 86235 h 326"/>
                <a:gd name="T36" fmla="*/ 20656 w 388"/>
                <a:gd name="T37" fmla="*/ 85706 h 326"/>
                <a:gd name="T38" fmla="*/ 15889 w 388"/>
                <a:gd name="T39" fmla="*/ 84119 h 326"/>
                <a:gd name="T40" fmla="*/ 11387 w 388"/>
                <a:gd name="T41" fmla="*/ 81738 h 326"/>
                <a:gd name="T42" fmla="*/ 7680 w 388"/>
                <a:gd name="T43" fmla="*/ 78564 h 326"/>
                <a:gd name="T44" fmla="*/ 4237 w 388"/>
                <a:gd name="T45" fmla="*/ 75125 h 326"/>
                <a:gd name="T46" fmla="*/ 2119 w 388"/>
                <a:gd name="T47" fmla="*/ 70364 h 326"/>
                <a:gd name="T48" fmla="*/ 530 w 388"/>
                <a:gd name="T49" fmla="*/ 65602 h 326"/>
                <a:gd name="T50" fmla="*/ 0 w 388"/>
                <a:gd name="T51" fmla="*/ 60312 h 326"/>
                <a:gd name="T52" fmla="*/ 0 w 388"/>
                <a:gd name="T53" fmla="*/ 23543 h 326"/>
                <a:gd name="T54" fmla="*/ 1324 w 388"/>
                <a:gd name="T55" fmla="*/ 18252 h 326"/>
                <a:gd name="T56" fmla="*/ 3178 w 388"/>
                <a:gd name="T57" fmla="*/ 13755 h 326"/>
                <a:gd name="T58" fmla="*/ 5826 w 388"/>
                <a:gd name="T59" fmla="*/ 9523 h 326"/>
                <a:gd name="T60" fmla="*/ 9533 w 388"/>
                <a:gd name="T61" fmla="*/ 6084 h 326"/>
                <a:gd name="T62" fmla="*/ 13506 w 388"/>
                <a:gd name="T63" fmla="*/ 3439 h 326"/>
                <a:gd name="T64" fmla="*/ 18007 w 388"/>
                <a:gd name="T65" fmla="*/ 1323 h 326"/>
                <a:gd name="T66" fmla="*/ 23304 w 388"/>
                <a:gd name="T67" fmla="*/ 265 h 3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88" h="326">
                  <a:moveTo>
                    <a:pt x="98" y="0"/>
                  </a:moveTo>
                  <a:lnTo>
                    <a:pt x="291" y="0"/>
                  </a:lnTo>
                  <a:lnTo>
                    <a:pt x="301" y="1"/>
                  </a:lnTo>
                  <a:lnTo>
                    <a:pt x="310" y="2"/>
                  </a:lnTo>
                  <a:lnTo>
                    <a:pt x="319" y="5"/>
                  </a:lnTo>
                  <a:lnTo>
                    <a:pt x="329" y="8"/>
                  </a:lnTo>
                  <a:lnTo>
                    <a:pt x="338" y="13"/>
                  </a:lnTo>
                  <a:lnTo>
                    <a:pt x="346" y="17"/>
                  </a:lnTo>
                  <a:lnTo>
                    <a:pt x="353" y="23"/>
                  </a:lnTo>
                  <a:lnTo>
                    <a:pt x="360" y="29"/>
                  </a:lnTo>
                  <a:lnTo>
                    <a:pt x="367" y="36"/>
                  </a:lnTo>
                  <a:lnTo>
                    <a:pt x="372" y="44"/>
                  </a:lnTo>
                  <a:lnTo>
                    <a:pt x="377" y="52"/>
                  </a:lnTo>
                  <a:lnTo>
                    <a:pt x="380" y="60"/>
                  </a:lnTo>
                  <a:lnTo>
                    <a:pt x="384" y="69"/>
                  </a:lnTo>
                  <a:lnTo>
                    <a:pt x="386" y="79"/>
                  </a:lnTo>
                  <a:lnTo>
                    <a:pt x="388" y="89"/>
                  </a:lnTo>
                  <a:lnTo>
                    <a:pt x="388" y="98"/>
                  </a:lnTo>
                  <a:lnTo>
                    <a:pt x="388" y="228"/>
                  </a:lnTo>
                  <a:lnTo>
                    <a:pt x="388" y="239"/>
                  </a:lnTo>
                  <a:lnTo>
                    <a:pt x="386" y="248"/>
                  </a:lnTo>
                  <a:lnTo>
                    <a:pt x="384" y="257"/>
                  </a:lnTo>
                  <a:lnTo>
                    <a:pt x="380" y="266"/>
                  </a:lnTo>
                  <a:lnTo>
                    <a:pt x="377" y="276"/>
                  </a:lnTo>
                  <a:lnTo>
                    <a:pt x="372" y="284"/>
                  </a:lnTo>
                  <a:lnTo>
                    <a:pt x="367" y="291"/>
                  </a:lnTo>
                  <a:lnTo>
                    <a:pt x="360" y="297"/>
                  </a:lnTo>
                  <a:lnTo>
                    <a:pt x="353" y="304"/>
                  </a:lnTo>
                  <a:lnTo>
                    <a:pt x="346" y="309"/>
                  </a:lnTo>
                  <a:lnTo>
                    <a:pt x="338" y="315"/>
                  </a:lnTo>
                  <a:lnTo>
                    <a:pt x="329" y="318"/>
                  </a:lnTo>
                  <a:lnTo>
                    <a:pt x="319" y="322"/>
                  </a:lnTo>
                  <a:lnTo>
                    <a:pt x="310" y="324"/>
                  </a:lnTo>
                  <a:lnTo>
                    <a:pt x="301" y="326"/>
                  </a:lnTo>
                  <a:lnTo>
                    <a:pt x="291" y="326"/>
                  </a:lnTo>
                  <a:lnTo>
                    <a:pt x="98" y="326"/>
                  </a:lnTo>
                  <a:lnTo>
                    <a:pt x="88" y="326"/>
                  </a:lnTo>
                  <a:lnTo>
                    <a:pt x="78" y="324"/>
                  </a:lnTo>
                  <a:lnTo>
                    <a:pt x="68" y="322"/>
                  </a:lnTo>
                  <a:lnTo>
                    <a:pt x="60" y="318"/>
                  </a:lnTo>
                  <a:lnTo>
                    <a:pt x="51" y="315"/>
                  </a:lnTo>
                  <a:lnTo>
                    <a:pt x="43" y="309"/>
                  </a:lnTo>
                  <a:lnTo>
                    <a:pt x="36" y="304"/>
                  </a:lnTo>
                  <a:lnTo>
                    <a:pt x="29" y="297"/>
                  </a:lnTo>
                  <a:lnTo>
                    <a:pt x="22" y="291"/>
                  </a:lnTo>
                  <a:lnTo>
                    <a:pt x="16" y="284"/>
                  </a:lnTo>
                  <a:lnTo>
                    <a:pt x="12" y="276"/>
                  </a:lnTo>
                  <a:lnTo>
                    <a:pt x="8" y="266"/>
                  </a:lnTo>
                  <a:lnTo>
                    <a:pt x="5" y="257"/>
                  </a:lnTo>
                  <a:lnTo>
                    <a:pt x="2" y="248"/>
                  </a:lnTo>
                  <a:lnTo>
                    <a:pt x="0" y="239"/>
                  </a:lnTo>
                  <a:lnTo>
                    <a:pt x="0" y="228"/>
                  </a:lnTo>
                  <a:lnTo>
                    <a:pt x="0" y="98"/>
                  </a:lnTo>
                  <a:lnTo>
                    <a:pt x="0" y="89"/>
                  </a:lnTo>
                  <a:lnTo>
                    <a:pt x="2" y="79"/>
                  </a:lnTo>
                  <a:lnTo>
                    <a:pt x="5" y="69"/>
                  </a:lnTo>
                  <a:lnTo>
                    <a:pt x="8" y="60"/>
                  </a:lnTo>
                  <a:lnTo>
                    <a:pt x="12" y="52"/>
                  </a:lnTo>
                  <a:lnTo>
                    <a:pt x="16" y="44"/>
                  </a:lnTo>
                  <a:lnTo>
                    <a:pt x="22" y="36"/>
                  </a:lnTo>
                  <a:lnTo>
                    <a:pt x="29" y="29"/>
                  </a:lnTo>
                  <a:lnTo>
                    <a:pt x="36" y="23"/>
                  </a:lnTo>
                  <a:lnTo>
                    <a:pt x="43" y="17"/>
                  </a:lnTo>
                  <a:lnTo>
                    <a:pt x="51" y="13"/>
                  </a:lnTo>
                  <a:lnTo>
                    <a:pt x="60" y="8"/>
                  </a:lnTo>
                  <a:lnTo>
                    <a:pt x="68" y="5"/>
                  </a:lnTo>
                  <a:lnTo>
                    <a:pt x="78" y="2"/>
                  </a:lnTo>
                  <a:lnTo>
                    <a:pt x="88" y="1"/>
                  </a:lnTo>
                  <a:lnTo>
                    <a:pt x="98" y="0"/>
                  </a:lnTo>
                  <a:close/>
                </a:path>
              </a:pathLst>
            </a:custGeom>
            <a:grpFill/>
            <a:ln w="9525">
              <a:solidFill>
                <a:srgbClr val="000000"/>
              </a:solidFill>
              <a:round/>
              <a:headEnd/>
              <a:tailEnd/>
            </a:ln>
          </p:spPr>
          <p:txBody>
            <a:bodyPr/>
            <a:lstStyle/>
            <a:p>
              <a:endParaRPr lang="en-US"/>
            </a:p>
          </p:txBody>
        </p:sp>
        <p:sp>
          <p:nvSpPr>
            <p:cNvPr id="13" name="Freeform 12"/>
            <p:cNvSpPr>
              <a:spLocks/>
            </p:cNvSpPr>
            <p:nvPr/>
          </p:nvSpPr>
          <p:spPr bwMode="auto">
            <a:xfrm>
              <a:off x="4856235" y="5150109"/>
              <a:ext cx="44035" cy="737581"/>
            </a:xfrm>
            <a:custGeom>
              <a:avLst/>
              <a:gdLst>
                <a:gd name="T0" fmla="*/ 21887 w 169"/>
                <a:gd name="T1" fmla="*/ 0 h 2813"/>
                <a:gd name="T2" fmla="*/ 26577 w 169"/>
                <a:gd name="T3" fmla="*/ 262 h 2813"/>
                <a:gd name="T4" fmla="*/ 30486 w 169"/>
                <a:gd name="T5" fmla="*/ 1573 h 2813"/>
                <a:gd name="T6" fmla="*/ 34394 w 169"/>
                <a:gd name="T7" fmla="*/ 3671 h 2813"/>
                <a:gd name="T8" fmla="*/ 37260 w 169"/>
                <a:gd name="T9" fmla="*/ 6293 h 2813"/>
                <a:gd name="T10" fmla="*/ 40127 w 169"/>
                <a:gd name="T11" fmla="*/ 9702 h 2813"/>
                <a:gd name="T12" fmla="*/ 42211 w 169"/>
                <a:gd name="T13" fmla="*/ 13372 h 2813"/>
                <a:gd name="T14" fmla="*/ 43253 w 169"/>
                <a:gd name="T15" fmla="*/ 17568 h 2813"/>
                <a:gd name="T16" fmla="*/ 44035 w 169"/>
                <a:gd name="T17" fmla="*/ 21763 h 2813"/>
                <a:gd name="T18" fmla="*/ 44035 w 169"/>
                <a:gd name="T19" fmla="*/ 717653 h 2813"/>
                <a:gd name="T20" fmla="*/ 42993 w 169"/>
                <a:gd name="T21" fmla="*/ 722373 h 2813"/>
                <a:gd name="T22" fmla="*/ 41169 w 169"/>
                <a:gd name="T23" fmla="*/ 726306 h 2813"/>
                <a:gd name="T24" fmla="*/ 38824 w 169"/>
                <a:gd name="T25" fmla="*/ 729453 h 2813"/>
                <a:gd name="T26" fmla="*/ 35697 w 169"/>
                <a:gd name="T27" fmla="*/ 732599 h 2813"/>
                <a:gd name="T28" fmla="*/ 32570 w 169"/>
                <a:gd name="T29" fmla="*/ 734959 h 2813"/>
                <a:gd name="T30" fmla="*/ 28662 w 169"/>
                <a:gd name="T31" fmla="*/ 736794 h 2813"/>
                <a:gd name="T32" fmla="*/ 24232 w 169"/>
                <a:gd name="T33" fmla="*/ 737581 h 2813"/>
                <a:gd name="T34" fmla="*/ 21887 w 169"/>
                <a:gd name="T35" fmla="*/ 737581 h 2813"/>
                <a:gd name="T36" fmla="*/ 17458 w 169"/>
                <a:gd name="T37" fmla="*/ 737057 h 2813"/>
                <a:gd name="T38" fmla="*/ 13549 w 169"/>
                <a:gd name="T39" fmla="*/ 735746 h 2813"/>
                <a:gd name="T40" fmla="*/ 9641 w 169"/>
                <a:gd name="T41" fmla="*/ 733648 h 2813"/>
                <a:gd name="T42" fmla="*/ 6514 w 169"/>
                <a:gd name="T43" fmla="*/ 731026 h 2813"/>
                <a:gd name="T44" fmla="*/ 3908 w 169"/>
                <a:gd name="T45" fmla="*/ 728142 h 2813"/>
                <a:gd name="T46" fmla="*/ 1824 w 169"/>
                <a:gd name="T47" fmla="*/ 724209 h 2813"/>
                <a:gd name="T48" fmla="*/ 782 w 169"/>
                <a:gd name="T49" fmla="*/ 720276 h 2813"/>
                <a:gd name="T50" fmla="*/ 0 w 169"/>
                <a:gd name="T51" fmla="*/ 715556 h 2813"/>
                <a:gd name="T52" fmla="*/ 0 w 169"/>
                <a:gd name="T53" fmla="*/ 19665 h 2813"/>
                <a:gd name="T54" fmla="*/ 1042 w 169"/>
                <a:gd name="T55" fmla="*/ 15470 h 2813"/>
                <a:gd name="T56" fmla="*/ 2866 w 169"/>
                <a:gd name="T57" fmla="*/ 11537 h 2813"/>
                <a:gd name="T58" fmla="*/ 5211 w 169"/>
                <a:gd name="T59" fmla="*/ 7866 h 2813"/>
                <a:gd name="T60" fmla="*/ 8077 w 169"/>
                <a:gd name="T61" fmla="*/ 4720 h 2813"/>
                <a:gd name="T62" fmla="*/ 11465 w 169"/>
                <a:gd name="T63" fmla="*/ 2360 h 2813"/>
                <a:gd name="T64" fmla="*/ 15373 w 169"/>
                <a:gd name="T65" fmla="*/ 787 h 2813"/>
                <a:gd name="T66" fmla="*/ 19803 w 169"/>
                <a:gd name="T67" fmla="*/ 0 h 281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69" h="2813">
                  <a:moveTo>
                    <a:pt x="84" y="0"/>
                  </a:moveTo>
                  <a:lnTo>
                    <a:pt x="84" y="0"/>
                  </a:lnTo>
                  <a:lnTo>
                    <a:pt x="93" y="0"/>
                  </a:lnTo>
                  <a:lnTo>
                    <a:pt x="102" y="1"/>
                  </a:lnTo>
                  <a:lnTo>
                    <a:pt x="110" y="3"/>
                  </a:lnTo>
                  <a:lnTo>
                    <a:pt x="117" y="6"/>
                  </a:lnTo>
                  <a:lnTo>
                    <a:pt x="125" y="9"/>
                  </a:lnTo>
                  <a:lnTo>
                    <a:pt x="132" y="14"/>
                  </a:lnTo>
                  <a:lnTo>
                    <a:pt x="137" y="18"/>
                  </a:lnTo>
                  <a:lnTo>
                    <a:pt x="143" y="24"/>
                  </a:lnTo>
                  <a:lnTo>
                    <a:pt x="149" y="30"/>
                  </a:lnTo>
                  <a:lnTo>
                    <a:pt x="154" y="37"/>
                  </a:lnTo>
                  <a:lnTo>
                    <a:pt x="158" y="44"/>
                  </a:lnTo>
                  <a:lnTo>
                    <a:pt x="162" y="51"/>
                  </a:lnTo>
                  <a:lnTo>
                    <a:pt x="165" y="59"/>
                  </a:lnTo>
                  <a:lnTo>
                    <a:pt x="166" y="67"/>
                  </a:lnTo>
                  <a:lnTo>
                    <a:pt x="169" y="75"/>
                  </a:lnTo>
                  <a:lnTo>
                    <a:pt x="169" y="83"/>
                  </a:lnTo>
                  <a:lnTo>
                    <a:pt x="169" y="2729"/>
                  </a:lnTo>
                  <a:lnTo>
                    <a:pt x="169" y="2737"/>
                  </a:lnTo>
                  <a:lnTo>
                    <a:pt x="166" y="2747"/>
                  </a:lnTo>
                  <a:lnTo>
                    <a:pt x="165" y="2755"/>
                  </a:lnTo>
                  <a:lnTo>
                    <a:pt x="162" y="2762"/>
                  </a:lnTo>
                  <a:lnTo>
                    <a:pt x="158" y="2770"/>
                  </a:lnTo>
                  <a:lnTo>
                    <a:pt x="154" y="2777"/>
                  </a:lnTo>
                  <a:lnTo>
                    <a:pt x="149" y="2782"/>
                  </a:lnTo>
                  <a:lnTo>
                    <a:pt x="143" y="2788"/>
                  </a:lnTo>
                  <a:lnTo>
                    <a:pt x="137" y="2794"/>
                  </a:lnTo>
                  <a:lnTo>
                    <a:pt x="132" y="2798"/>
                  </a:lnTo>
                  <a:lnTo>
                    <a:pt x="125" y="2803"/>
                  </a:lnTo>
                  <a:lnTo>
                    <a:pt x="117" y="2806"/>
                  </a:lnTo>
                  <a:lnTo>
                    <a:pt x="110" y="2810"/>
                  </a:lnTo>
                  <a:lnTo>
                    <a:pt x="102" y="2811"/>
                  </a:lnTo>
                  <a:lnTo>
                    <a:pt x="93" y="2813"/>
                  </a:lnTo>
                  <a:lnTo>
                    <a:pt x="84" y="2813"/>
                  </a:lnTo>
                  <a:lnTo>
                    <a:pt x="76" y="2813"/>
                  </a:lnTo>
                  <a:lnTo>
                    <a:pt x="67" y="2811"/>
                  </a:lnTo>
                  <a:lnTo>
                    <a:pt x="59" y="2810"/>
                  </a:lnTo>
                  <a:lnTo>
                    <a:pt x="52" y="2806"/>
                  </a:lnTo>
                  <a:lnTo>
                    <a:pt x="44" y="2803"/>
                  </a:lnTo>
                  <a:lnTo>
                    <a:pt x="37" y="2798"/>
                  </a:lnTo>
                  <a:lnTo>
                    <a:pt x="31" y="2794"/>
                  </a:lnTo>
                  <a:lnTo>
                    <a:pt x="25" y="2788"/>
                  </a:lnTo>
                  <a:lnTo>
                    <a:pt x="20" y="2782"/>
                  </a:lnTo>
                  <a:lnTo>
                    <a:pt x="15" y="2777"/>
                  </a:lnTo>
                  <a:lnTo>
                    <a:pt x="11" y="2770"/>
                  </a:lnTo>
                  <a:lnTo>
                    <a:pt x="7" y="2762"/>
                  </a:lnTo>
                  <a:lnTo>
                    <a:pt x="4" y="2755"/>
                  </a:lnTo>
                  <a:lnTo>
                    <a:pt x="3" y="2747"/>
                  </a:lnTo>
                  <a:lnTo>
                    <a:pt x="0" y="2737"/>
                  </a:lnTo>
                  <a:lnTo>
                    <a:pt x="0" y="2729"/>
                  </a:lnTo>
                  <a:lnTo>
                    <a:pt x="0" y="83"/>
                  </a:lnTo>
                  <a:lnTo>
                    <a:pt x="0" y="75"/>
                  </a:lnTo>
                  <a:lnTo>
                    <a:pt x="3" y="67"/>
                  </a:lnTo>
                  <a:lnTo>
                    <a:pt x="4" y="59"/>
                  </a:lnTo>
                  <a:lnTo>
                    <a:pt x="7" y="51"/>
                  </a:lnTo>
                  <a:lnTo>
                    <a:pt x="11" y="44"/>
                  </a:lnTo>
                  <a:lnTo>
                    <a:pt x="15" y="37"/>
                  </a:lnTo>
                  <a:lnTo>
                    <a:pt x="20" y="30"/>
                  </a:lnTo>
                  <a:lnTo>
                    <a:pt x="25" y="24"/>
                  </a:lnTo>
                  <a:lnTo>
                    <a:pt x="31" y="18"/>
                  </a:lnTo>
                  <a:lnTo>
                    <a:pt x="37" y="14"/>
                  </a:lnTo>
                  <a:lnTo>
                    <a:pt x="44" y="9"/>
                  </a:lnTo>
                  <a:lnTo>
                    <a:pt x="52" y="6"/>
                  </a:lnTo>
                  <a:lnTo>
                    <a:pt x="59" y="3"/>
                  </a:lnTo>
                  <a:lnTo>
                    <a:pt x="67" y="1"/>
                  </a:lnTo>
                  <a:lnTo>
                    <a:pt x="76" y="0"/>
                  </a:lnTo>
                  <a:lnTo>
                    <a:pt x="84" y="0"/>
                  </a:lnTo>
                  <a:close/>
                </a:path>
              </a:pathLst>
            </a:custGeom>
            <a:grpFill/>
            <a:ln w="9525">
              <a:solidFill>
                <a:srgbClr val="000000"/>
              </a:solidFill>
              <a:round/>
              <a:headEnd/>
              <a:tailEnd/>
            </a:ln>
          </p:spPr>
          <p:txBody>
            <a:bodyPr/>
            <a:lstStyle/>
            <a:p>
              <a:endParaRPr lang="en-US"/>
            </a:p>
          </p:txBody>
        </p:sp>
        <p:sp>
          <p:nvSpPr>
            <p:cNvPr id="14" name="Freeform 13"/>
            <p:cNvSpPr>
              <a:spLocks/>
            </p:cNvSpPr>
            <p:nvPr/>
          </p:nvSpPr>
          <p:spPr bwMode="auto">
            <a:xfrm>
              <a:off x="4830548" y="5375786"/>
              <a:ext cx="93574" cy="93574"/>
            </a:xfrm>
            <a:custGeom>
              <a:avLst/>
              <a:gdLst>
                <a:gd name="T0" fmla="*/ 51636 w 357"/>
                <a:gd name="T1" fmla="*/ 262 h 357"/>
                <a:gd name="T2" fmla="*/ 60548 w 357"/>
                <a:gd name="T3" fmla="*/ 2097 h 357"/>
                <a:gd name="T4" fmla="*/ 69198 w 357"/>
                <a:gd name="T5" fmla="*/ 5504 h 357"/>
                <a:gd name="T6" fmla="*/ 76799 w 357"/>
                <a:gd name="T7" fmla="*/ 10484 h 357"/>
                <a:gd name="T8" fmla="*/ 83090 w 357"/>
                <a:gd name="T9" fmla="*/ 16775 h 357"/>
                <a:gd name="T10" fmla="*/ 87808 w 357"/>
                <a:gd name="T11" fmla="*/ 24376 h 357"/>
                <a:gd name="T12" fmla="*/ 91477 w 357"/>
                <a:gd name="T13" fmla="*/ 32764 h 357"/>
                <a:gd name="T14" fmla="*/ 93312 w 357"/>
                <a:gd name="T15" fmla="*/ 41938 h 357"/>
                <a:gd name="T16" fmla="*/ 93312 w 357"/>
                <a:gd name="T17" fmla="*/ 51636 h 357"/>
                <a:gd name="T18" fmla="*/ 91477 w 357"/>
                <a:gd name="T19" fmla="*/ 60548 h 357"/>
                <a:gd name="T20" fmla="*/ 87808 w 357"/>
                <a:gd name="T21" fmla="*/ 68935 h 357"/>
                <a:gd name="T22" fmla="*/ 83090 w 357"/>
                <a:gd name="T23" fmla="*/ 76275 h 357"/>
                <a:gd name="T24" fmla="*/ 76799 w 357"/>
                <a:gd name="T25" fmla="*/ 82565 h 357"/>
                <a:gd name="T26" fmla="*/ 69198 w 357"/>
                <a:gd name="T27" fmla="*/ 87808 h 357"/>
                <a:gd name="T28" fmla="*/ 60548 w 357"/>
                <a:gd name="T29" fmla="*/ 91477 h 357"/>
                <a:gd name="T30" fmla="*/ 51636 w 357"/>
                <a:gd name="T31" fmla="*/ 93312 h 357"/>
                <a:gd name="T32" fmla="*/ 41938 w 357"/>
                <a:gd name="T33" fmla="*/ 93312 h 357"/>
                <a:gd name="T34" fmla="*/ 32764 w 357"/>
                <a:gd name="T35" fmla="*/ 91477 h 357"/>
                <a:gd name="T36" fmla="*/ 24376 w 357"/>
                <a:gd name="T37" fmla="*/ 87808 h 357"/>
                <a:gd name="T38" fmla="*/ 16775 w 357"/>
                <a:gd name="T39" fmla="*/ 82565 h 357"/>
                <a:gd name="T40" fmla="*/ 10484 w 357"/>
                <a:gd name="T41" fmla="*/ 76275 h 357"/>
                <a:gd name="T42" fmla="*/ 5766 w 357"/>
                <a:gd name="T43" fmla="*/ 68935 h 357"/>
                <a:gd name="T44" fmla="*/ 2097 w 357"/>
                <a:gd name="T45" fmla="*/ 60548 h 357"/>
                <a:gd name="T46" fmla="*/ 262 w 357"/>
                <a:gd name="T47" fmla="*/ 51636 h 357"/>
                <a:gd name="T48" fmla="*/ 262 w 357"/>
                <a:gd name="T49" fmla="*/ 41938 h 357"/>
                <a:gd name="T50" fmla="*/ 2097 w 357"/>
                <a:gd name="T51" fmla="*/ 32764 h 357"/>
                <a:gd name="T52" fmla="*/ 5766 w 357"/>
                <a:gd name="T53" fmla="*/ 24376 h 357"/>
                <a:gd name="T54" fmla="*/ 10484 w 357"/>
                <a:gd name="T55" fmla="*/ 16775 h 357"/>
                <a:gd name="T56" fmla="*/ 16775 w 357"/>
                <a:gd name="T57" fmla="*/ 10484 h 357"/>
                <a:gd name="T58" fmla="*/ 24376 w 357"/>
                <a:gd name="T59" fmla="*/ 5504 h 357"/>
                <a:gd name="T60" fmla="*/ 32764 w 357"/>
                <a:gd name="T61" fmla="*/ 2097 h 357"/>
                <a:gd name="T62" fmla="*/ 41938 w 357"/>
                <a:gd name="T63" fmla="*/ 262 h 35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57" h="357">
                  <a:moveTo>
                    <a:pt x="178" y="0"/>
                  </a:moveTo>
                  <a:lnTo>
                    <a:pt x="197" y="1"/>
                  </a:lnTo>
                  <a:lnTo>
                    <a:pt x="214" y="3"/>
                  </a:lnTo>
                  <a:lnTo>
                    <a:pt x="231" y="8"/>
                  </a:lnTo>
                  <a:lnTo>
                    <a:pt x="248" y="13"/>
                  </a:lnTo>
                  <a:lnTo>
                    <a:pt x="264" y="21"/>
                  </a:lnTo>
                  <a:lnTo>
                    <a:pt x="279" y="30"/>
                  </a:lnTo>
                  <a:lnTo>
                    <a:pt x="293" y="40"/>
                  </a:lnTo>
                  <a:lnTo>
                    <a:pt x="305" y="51"/>
                  </a:lnTo>
                  <a:lnTo>
                    <a:pt x="317" y="64"/>
                  </a:lnTo>
                  <a:lnTo>
                    <a:pt x="326" y="78"/>
                  </a:lnTo>
                  <a:lnTo>
                    <a:pt x="335" y="93"/>
                  </a:lnTo>
                  <a:lnTo>
                    <a:pt x="343" y="108"/>
                  </a:lnTo>
                  <a:lnTo>
                    <a:pt x="349" y="125"/>
                  </a:lnTo>
                  <a:lnTo>
                    <a:pt x="354" y="142"/>
                  </a:lnTo>
                  <a:lnTo>
                    <a:pt x="356" y="160"/>
                  </a:lnTo>
                  <a:lnTo>
                    <a:pt x="357" y="178"/>
                  </a:lnTo>
                  <a:lnTo>
                    <a:pt x="356" y="197"/>
                  </a:lnTo>
                  <a:lnTo>
                    <a:pt x="354" y="214"/>
                  </a:lnTo>
                  <a:lnTo>
                    <a:pt x="349" y="231"/>
                  </a:lnTo>
                  <a:lnTo>
                    <a:pt x="343" y="247"/>
                  </a:lnTo>
                  <a:lnTo>
                    <a:pt x="335" y="263"/>
                  </a:lnTo>
                  <a:lnTo>
                    <a:pt x="326" y="277"/>
                  </a:lnTo>
                  <a:lnTo>
                    <a:pt x="317" y="291"/>
                  </a:lnTo>
                  <a:lnTo>
                    <a:pt x="305" y="304"/>
                  </a:lnTo>
                  <a:lnTo>
                    <a:pt x="293" y="315"/>
                  </a:lnTo>
                  <a:lnTo>
                    <a:pt x="279" y="326"/>
                  </a:lnTo>
                  <a:lnTo>
                    <a:pt x="264" y="335"/>
                  </a:lnTo>
                  <a:lnTo>
                    <a:pt x="248" y="342"/>
                  </a:lnTo>
                  <a:lnTo>
                    <a:pt x="231" y="349"/>
                  </a:lnTo>
                  <a:lnTo>
                    <a:pt x="214" y="353"/>
                  </a:lnTo>
                  <a:lnTo>
                    <a:pt x="197" y="356"/>
                  </a:lnTo>
                  <a:lnTo>
                    <a:pt x="178" y="357"/>
                  </a:lnTo>
                  <a:lnTo>
                    <a:pt x="160" y="356"/>
                  </a:lnTo>
                  <a:lnTo>
                    <a:pt x="143" y="353"/>
                  </a:lnTo>
                  <a:lnTo>
                    <a:pt x="125" y="349"/>
                  </a:lnTo>
                  <a:lnTo>
                    <a:pt x="109" y="342"/>
                  </a:lnTo>
                  <a:lnTo>
                    <a:pt x="93" y="335"/>
                  </a:lnTo>
                  <a:lnTo>
                    <a:pt x="78" y="326"/>
                  </a:lnTo>
                  <a:lnTo>
                    <a:pt x="64" y="315"/>
                  </a:lnTo>
                  <a:lnTo>
                    <a:pt x="52" y="304"/>
                  </a:lnTo>
                  <a:lnTo>
                    <a:pt x="40" y="291"/>
                  </a:lnTo>
                  <a:lnTo>
                    <a:pt x="31" y="277"/>
                  </a:lnTo>
                  <a:lnTo>
                    <a:pt x="22" y="263"/>
                  </a:lnTo>
                  <a:lnTo>
                    <a:pt x="14" y="247"/>
                  </a:lnTo>
                  <a:lnTo>
                    <a:pt x="8" y="231"/>
                  </a:lnTo>
                  <a:lnTo>
                    <a:pt x="3" y="214"/>
                  </a:lnTo>
                  <a:lnTo>
                    <a:pt x="1" y="197"/>
                  </a:lnTo>
                  <a:lnTo>
                    <a:pt x="0" y="178"/>
                  </a:lnTo>
                  <a:lnTo>
                    <a:pt x="1" y="160"/>
                  </a:lnTo>
                  <a:lnTo>
                    <a:pt x="3" y="142"/>
                  </a:lnTo>
                  <a:lnTo>
                    <a:pt x="8" y="125"/>
                  </a:lnTo>
                  <a:lnTo>
                    <a:pt x="14" y="108"/>
                  </a:lnTo>
                  <a:lnTo>
                    <a:pt x="22" y="93"/>
                  </a:lnTo>
                  <a:lnTo>
                    <a:pt x="31" y="78"/>
                  </a:lnTo>
                  <a:lnTo>
                    <a:pt x="40" y="64"/>
                  </a:lnTo>
                  <a:lnTo>
                    <a:pt x="52" y="51"/>
                  </a:lnTo>
                  <a:lnTo>
                    <a:pt x="64" y="40"/>
                  </a:lnTo>
                  <a:lnTo>
                    <a:pt x="78" y="30"/>
                  </a:lnTo>
                  <a:lnTo>
                    <a:pt x="93" y="21"/>
                  </a:lnTo>
                  <a:lnTo>
                    <a:pt x="109" y="13"/>
                  </a:lnTo>
                  <a:lnTo>
                    <a:pt x="125" y="8"/>
                  </a:lnTo>
                  <a:lnTo>
                    <a:pt x="143" y="3"/>
                  </a:lnTo>
                  <a:lnTo>
                    <a:pt x="160" y="1"/>
                  </a:lnTo>
                  <a:lnTo>
                    <a:pt x="178" y="0"/>
                  </a:lnTo>
                  <a:close/>
                </a:path>
              </a:pathLst>
            </a:custGeom>
            <a:grpFill/>
            <a:ln w="9525">
              <a:solidFill>
                <a:srgbClr val="000000"/>
              </a:solidFill>
              <a:round/>
              <a:headEnd/>
              <a:tailEnd/>
            </a:ln>
          </p:spPr>
          <p:txBody>
            <a:bodyPr/>
            <a:lstStyle/>
            <a:p>
              <a:endParaRPr lang="en-US"/>
            </a:p>
          </p:txBody>
        </p:sp>
        <p:sp>
          <p:nvSpPr>
            <p:cNvPr id="15" name="Freeform 14"/>
            <p:cNvSpPr>
              <a:spLocks/>
            </p:cNvSpPr>
            <p:nvPr/>
          </p:nvSpPr>
          <p:spPr bwMode="auto">
            <a:xfrm>
              <a:off x="4722295" y="5243682"/>
              <a:ext cx="161460" cy="144948"/>
            </a:xfrm>
            <a:custGeom>
              <a:avLst/>
              <a:gdLst>
                <a:gd name="T0" fmla="*/ 0 w 616"/>
                <a:gd name="T1" fmla="*/ 10204 h 554"/>
                <a:gd name="T2" fmla="*/ 8912 w 616"/>
                <a:gd name="T3" fmla="*/ 0 h 554"/>
                <a:gd name="T4" fmla="*/ 161460 w 616"/>
                <a:gd name="T5" fmla="*/ 134744 h 554"/>
                <a:gd name="T6" fmla="*/ 152024 w 616"/>
                <a:gd name="T7" fmla="*/ 144948 h 554"/>
                <a:gd name="T8" fmla="*/ 0 w 616"/>
                <a:gd name="T9" fmla="*/ 10204 h 5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6" h="554">
                  <a:moveTo>
                    <a:pt x="0" y="39"/>
                  </a:moveTo>
                  <a:lnTo>
                    <a:pt x="34" y="0"/>
                  </a:lnTo>
                  <a:lnTo>
                    <a:pt x="616" y="515"/>
                  </a:lnTo>
                  <a:lnTo>
                    <a:pt x="580" y="554"/>
                  </a:lnTo>
                  <a:lnTo>
                    <a:pt x="0" y="39"/>
                  </a:lnTo>
                  <a:close/>
                </a:path>
              </a:pathLst>
            </a:custGeom>
            <a:grpFill/>
            <a:ln w="9525">
              <a:solidFill>
                <a:srgbClr val="000000"/>
              </a:solidFill>
              <a:round/>
              <a:headEnd/>
              <a:tailEnd/>
            </a:ln>
          </p:spPr>
          <p:txBody>
            <a:bodyPr/>
            <a:lstStyle/>
            <a:p>
              <a:endParaRPr lang="en-US"/>
            </a:p>
          </p:txBody>
        </p:sp>
        <p:sp>
          <p:nvSpPr>
            <p:cNvPr id="16" name="Freeform 15"/>
            <p:cNvSpPr>
              <a:spLocks/>
            </p:cNvSpPr>
            <p:nvPr/>
          </p:nvSpPr>
          <p:spPr bwMode="auto">
            <a:xfrm>
              <a:off x="4883756" y="5243682"/>
              <a:ext cx="161460" cy="144948"/>
            </a:xfrm>
            <a:custGeom>
              <a:avLst/>
              <a:gdLst>
                <a:gd name="T0" fmla="*/ 161460 w 615"/>
                <a:gd name="T1" fmla="*/ 10204 h 554"/>
                <a:gd name="T2" fmla="*/ 152534 w 615"/>
                <a:gd name="T3" fmla="*/ 0 h 554"/>
                <a:gd name="T4" fmla="*/ 0 w 615"/>
                <a:gd name="T5" fmla="*/ 134744 h 554"/>
                <a:gd name="T6" fmla="*/ 9189 w 615"/>
                <a:gd name="T7" fmla="*/ 144948 h 554"/>
                <a:gd name="T8" fmla="*/ 161460 w 615"/>
                <a:gd name="T9" fmla="*/ 10204 h 5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5" h="554">
                  <a:moveTo>
                    <a:pt x="615" y="39"/>
                  </a:moveTo>
                  <a:lnTo>
                    <a:pt x="581" y="0"/>
                  </a:lnTo>
                  <a:lnTo>
                    <a:pt x="0" y="515"/>
                  </a:lnTo>
                  <a:lnTo>
                    <a:pt x="35" y="554"/>
                  </a:lnTo>
                  <a:lnTo>
                    <a:pt x="615" y="39"/>
                  </a:lnTo>
                  <a:close/>
                </a:path>
              </a:pathLst>
            </a:custGeom>
            <a:grpFill/>
            <a:ln w="9525">
              <a:solidFill>
                <a:srgbClr val="000000"/>
              </a:solidFill>
              <a:round/>
              <a:headEnd/>
              <a:tailEnd/>
            </a:ln>
          </p:spPr>
          <p:txBody>
            <a:bodyPr/>
            <a:lstStyle/>
            <a:p>
              <a:endParaRPr lang="en-US"/>
            </a:p>
          </p:txBody>
        </p:sp>
        <p:sp>
          <p:nvSpPr>
            <p:cNvPr id="17" name="Freeform 16"/>
            <p:cNvSpPr>
              <a:spLocks/>
            </p:cNvSpPr>
            <p:nvPr/>
          </p:nvSpPr>
          <p:spPr bwMode="auto">
            <a:xfrm>
              <a:off x="4353505" y="5060204"/>
              <a:ext cx="522912" cy="645842"/>
            </a:xfrm>
            <a:custGeom>
              <a:avLst/>
              <a:gdLst>
                <a:gd name="T0" fmla="*/ 517685 w 2001"/>
                <a:gd name="T1" fmla="*/ 3150 h 2460"/>
                <a:gd name="T2" fmla="*/ 517685 w 2001"/>
                <a:gd name="T3" fmla="*/ 3150 h 2460"/>
                <a:gd name="T4" fmla="*/ 519776 w 2001"/>
                <a:gd name="T5" fmla="*/ 4726 h 2460"/>
                <a:gd name="T6" fmla="*/ 521344 w 2001"/>
                <a:gd name="T7" fmla="*/ 7351 h 2460"/>
                <a:gd name="T8" fmla="*/ 522389 w 2001"/>
                <a:gd name="T9" fmla="*/ 9714 h 2460"/>
                <a:gd name="T10" fmla="*/ 522912 w 2001"/>
                <a:gd name="T11" fmla="*/ 12077 h 2460"/>
                <a:gd name="T12" fmla="*/ 522912 w 2001"/>
                <a:gd name="T13" fmla="*/ 14702 h 2460"/>
                <a:gd name="T14" fmla="*/ 522389 w 2001"/>
                <a:gd name="T15" fmla="*/ 17590 h 2460"/>
                <a:gd name="T16" fmla="*/ 521344 w 2001"/>
                <a:gd name="T17" fmla="*/ 19953 h 2460"/>
                <a:gd name="T18" fmla="*/ 519776 w 2001"/>
                <a:gd name="T19" fmla="*/ 22316 h 2460"/>
                <a:gd name="T20" fmla="*/ 24826 w 2001"/>
                <a:gd name="T21" fmla="*/ 640854 h 2460"/>
                <a:gd name="T22" fmla="*/ 22735 w 2001"/>
                <a:gd name="T23" fmla="*/ 642692 h 2460"/>
                <a:gd name="T24" fmla="*/ 20645 w 2001"/>
                <a:gd name="T25" fmla="*/ 644267 h 2460"/>
                <a:gd name="T26" fmla="*/ 17770 w 2001"/>
                <a:gd name="T27" fmla="*/ 645579 h 2460"/>
                <a:gd name="T28" fmla="*/ 15418 w 2001"/>
                <a:gd name="T29" fmla="*/ 645842 h 2460"/>
                <a:gd name="T30" fmla="*/ 12805 w 2001"/>
                <a:gd name="T31" fmla="*/ 645842 h 2460"/>
                <a:gd name="T32" fmla="*/ 10192 w 2001"/>
                <a:gd name="T33" fmla="*/ 645579 h 2460"/>
                <a:gd name="T34" fmla="*/ 7578 w 2001"/>
                <a:gd name="T35" fmla="*/ 644529 h 2460"/>
                <a:gd name="T36" fmla="*/ 5227 w 2001"/>
                <a:gd name="T37" fmla="*/ 642954 h 2460"/>
                <a:gd name="T38" fmla="*/ 5227 w 2001"/>
                <a:gd name="T39" fmla="*/ 642954 h 2460"/>
                <a:gd name="T40" fmla="*/ 3397 w 2001"/>
                <a:gd name="T41" fmla="*/ 640854 h 2460"/>
                <a:gd name="T42" fmla="*/ 1829 w 2001"/>
                <a:gd name="T43" fmla="*/ 638753 h 2460"/>
                <a:gd name="T44" fmla="*/ 784 w 2001"/>
                <a:gd name="T45" fmla="*/ 636128 h 2460"/>
                <a:gd name="T46" fmla="*/ 0 w 2001"/>
                <a:gd name="T47" fmla="*/ 633765 h 2460"/>
                <a:gd name="T48" fmla="*/ 0 w 2001"/>
                <a:gd name="T49" fmla="*/ 630877 h 2460"/>
                <a:gd name="T50" fmla="*/ 784 w 2001"/>
                <a:gd name="T51" fmla="*/ 628252 h 2460"/>
                <a:gd name="T52" fmla="*/ 1568 w 2001"/>
                <a:gd name="T53" fmla="*/ 625889 h 2460"/>
                <a:gd name="T54" fmla="*/ 3136 w 2001"/>
                <a:gd name="T55" fmla="*/ 623264 h 2460"/>
                <a:gd name="T56" fmla="*/ 498609 w 2001"/>
                <a:gd name="T57" fmla="*/ 5251 h 2460"/>
                <a:gd name="T58" fmla="*/ 500438 w 2001"/>
                <a:gd name="T59" fmla="*/ 3150 h 2460"/>
                <a:gd name="T60" fmla="*/ 502790 w 2001"/>
                <a:gd name="T61" fmla="*/ 1575 h 2460"/>
                <a:gd name="T62" fmla="*/ 505142 w 2001"/>
                <a:gd name="T63" fmla="*/ 525 h 2460"/>
                <a:gd name="T64" fmla="*/ 507494 w 2001"/>
                <a:gd name="T65" fmla="*/ 0 h 2460"/>
                <a:gd name="T66" fmla="*/ 510368 w 2001"/>
                <a:gd name="T67" fmla="*/ 0 h 2460"/>
                <a:gd name="T68" fmla="*/ 512982 w 2001"/>
                <a:gd name="T69" fmla="*/ 263 h 2460"/>
                <a:gd name="T70" fmla="*/ 515334 w 2001"/>
                <a:gd name="T71" fmla="*/ 1575 h 2460"/>
                <a:gd name="T72" fmla="*/ 517685 w 2001"/>
                <a:gd name="T73" fmla="*/ 3150 h 24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01" h="2460">
                  <a:moveTo>
                    <a:pt x="1981" y="12"/>
                  </a:moveTo>
                  <a:lnTo>
                    <a:pt x="1981" y="12"/>
                  </a:lnTo>
                  <a:lnTo>
                    <a:pt x="1989" y="18"/>
                  </a:lnTo>
                  <a:lnTo>
                    <a:pt x="1995" y="28"/>
                  </a:lnTo>
                  <a:lnTo>
                    <a:pt x="1999" y="37"/>
                  </a:lnTo>
                  <a:lnTo>
                    <a:pt x="2001" y="46"/>
                  </a:lnTo>
                  <a:lnTo>
                    <a:pt x="2001" y="56"/>
                  </a:lnTo>
                  <a:lnTo>
                    <a:pt x="1999" y="67"/>
                  </a:lnTo>
                  <a:lnTo>
                    <a:pt x="1995" y="76"/>
                  </a:lnTo>
                  <a:lnTo>
                    <a:pt x="1989" y="85"/>
                  </a:lnTo>
                  <a:lnTo>
                    <a:pt x="95" y="2441"/>
                  </a:lnTo>
                  <a:lnTo>
                    <a:pt x="87" y="2448"/>
                  </a:lnTo>
                  <a:lnTo>
                    <a:pt x="79" y="2454"/>
                  </a:lnTo>
                  <a:lnTo>
                    <a:pt x="68" y="2459"/>
                  </a:lnTo>
                  <a:lnTo>
                    <a:pt x="59" y="2460"/>
                  </a:lnTo>
                  <a:lnTo>
                    <a:pt x="49" y="2460"/>
                  </a:lnTo>
                  <a:lnTo>
                    <a:pt x="39" y="2459"/>
                  </a:lnTo>
                  <a:lnTo>
                    <a:pt x="29" y="2455"/>
                  </a:lnTo>
                  <a:lnTo>
                    <a:pt x="20" y="2449"/>
                  </a:lnTo>
                  <a:lnTo>
                    <a:pt x="13" y="2441"/>
                  </a:lnTo>
                  <a:lnTo>
                    <a:pt x="7" y="2433"/>
                  </a:lnTo>
                  <a:lnTo>
                    <a:pt x="3" y="2423"/>
                  </a:lnTo>
                  <a:lnTo>
                    <a:pt x="0" y="2414"/>
                  </a:lnTo>
                  <a:lnTo>
                    <a:pt x="0" y="2403"/>
                  </a:lnTo>
                  <a:lnTo>
                    <a:pt x="3" y="2393"/>
                  </a:lnTo>
                  <a:lnTo>
                    <a:pt x="6" y="2384"/>
                  </a:lnTo>
                  <a:lnTo>
                    <a:pt x="12" y="2374"/>
                  </a:lnTo>
                  <a:lnTo>
                    <a:pt x="1908" y="20"/>
                  </a:lnTo>
                  <a:lnTo>
                    <a:pt x="1915" y="12"/>
                  </a:lnTo>
                  <a:lnTo>
                    <a:pt x="1924" y="6"/>
                  </a:lnTo>
                  <a:lnTo>
                    <a:pt x="1933" y="2"/>
                  </a:lnTo>
                  <a:lnTo>
                    <a:pt x="1942" y="0"/>
                  </a:lnTo>
                  <a:lnTo>
                    <a:pt x="1953" y="0"/>
                  </a:lnTo>
                  <a:lnTo>
                    <a:pt x="1963" y="1"/>
                  </a:lnTo>
                  <a:lnTo>
                    <a:pt x="1972" y="6"/>
                  </a:lnTo>
                  <a:lnTo>
                    <a:pt x="1981" y="12"/>
                  </a:lnTo>
                  <a:close/>
                </a:path>
              </a:pathLst>
            </a:custGeom>
            <a:grpFill/>
            <a:ln w="9525">
              <a:solidFill>
                <a:srgbClr val="000000"/>
              </a:solidFill>
              <a:round/>
              <a:headEnd/>
              <a:tailEnd/>
            </a:ln>
          </p:spPr>
          <p:txBody>
            <a:bodyPr/>
            <a:lstStyle/>
            <a:p>
              <a:endParaRPr lang="en-US"/>
            </a:p>
          </p:txBody>
        </p:sp>
        <p:sp>
          <p:nvSpPr>
            <p:cNvPr id="18" name="Freeform 17"/>
            <p:cNvSpPr>
              <a:spLocks/>
            </p:cNvSpPr>
            <p:nvPr/>
          </p:nvSpPr>
          <p:spPr bwMode="auto">
            <a:xfrm>
              <a:off x="4867243" y="5047361"/>
              <a:ext cx="559608" cy="642172"/>
            </a:xfrm>
            <a:custGeom>
              <a:avLst/>
              <a:gdLst>
                <a:gd name="T0" fmla="*/ 4711 w 2138"/>
                <a:gd name="T1" fmla="*/ 3145 h 2450"/>
                <a:gd name="T2" fmla="*/ 6805 w 2138"/>
                <a:gd name="T3" fmla="*/ 1835 h 2450"/>
                <a:gd name="T4" fmla="*/ 9685 w 2138"/>
                <a:gd name="T5" fmla="*/ 524 h 2450"/>
                <a:gd name="T6" fmla="*/ 12302 w 2138"/>
                <a:gd name="T7" fmla="*/ 0 h 2450"/>
                <a:gd name="T8" fmla="*/ 14919 w 2138"/>
                <a:gd name="T9" fmla="*/ 0 h 2450"/>
                <a:gd name="T10" fmla="*/ 17799 w 2138"/>
                <a:gd name="T11" fmla="*/ 262 h 2450"/>
                <a:gd name="T12" fmla="*/ 20154 w 2138"/>
                <a:gd name="T13" fmla="*/ 1048 h 2450"/>
                <a:gd name="T14" fmla="*/ 22510 w 2138"/>
                <a:gd name="T15" fmla="*/ 2621 h 2450"/>
                <a:gd name="T16" fmla="*/ 24604 w 2138"/>
                <a:gd name="T17" fmla="*/ 4718 h 2450"/>
                <a:gd name="T18" fmla="*/ 556467 w 2138"/>
                <a:gd name="T19" fmla="*/ 618582 h 2450"/>
                <a:gd name="T20" fmla="*/ 558299 w 2138"/>
                <a:gd name="T21" fmla="*/ 621203 h 2450"/>
                <a:gd name="T22" fmla="*/ 559085 w 2138"/>
                <a:gd name="T23" fmla="*/ 623562 h 2450"/>
                <a:gd name="T24" fmla="*/ 559608 w 2138"/>
                <a:gd name="T25" fmla="*/ 626183 h 2450"/>
                <a:gd name="T26" fmla="*/ 559608 w 2138"/>
                <a:gd name="T27" fmla="*/ 628804 h 2450"/>
                <a:gd name="T28" fmla="*/ 559346 w 2138"/>
                <a:gd name="T29" fmla="*/ 631688 h 2450"/>
                <a:gd name="T30" fmla="*/ 558561 w 2138"/>
                <a:gd name="T31" fmla="*/ 634309 h 2450"/>
                <a:gd name="T32" fmla="*/ 556991 w 2138"/>
                <a:gd name="T33" fmla="*/ 636668 h 2450"/>
                <a:gd name="T34" fmla="*/ 554897 w 2138"/>
                <a:gd name="T35" fmla="*/ 638765 h 2450"/>
                <a:gd name="T36" fmla="*/ 552803 w 2138"/>
                <a:gd name="T37" fmla="*/ 640337 h 2450"/>
                <a:gd name="T38" fmla="*/ 550185 w 2138"/>
                <a:gd name="T39" fmla="*/ 641648 h 2450"/>
                <a:gd name="T40" fmla="*/ 547306 w 2138"/>
                <a:gd name="T41" fmla="*/ 642172 h 2450"/>
                <a:gd name="T42" fmla="*/ 544689 w 2138"/>
                <a:gd name="T43" fmla="*/ 642172 h 2450"/>
                <a:gd name="T44" fmla="*/ 542071 w 2138"/>
                <a:gd name="T45" fmla="*/ 641648 h 2450"/>
                <a:gd name="T46" fmla="*/ 539454 w 2138"/>
                <a:gd name="T47" fmla="*/ 640599 h 2450"/>
                <a:gd name="T48" fmla="*/ 537098 w 2138"/>
                <a:gd name="T49" fmla="*/ 639289 h 2450"/>
                <a:gd name="T50" fmla="*/ 535004 w 2138"/>
                <a:gd name="T51" fmla="*/ 637454 h 2450"/>
                <a:gd name="T52" fmla="*/ 3141 w 2138"/>
                <a:gd name="T53" fmla="*/ 23066 h 2450"/>
                <a:gd name="T54" fmla="*/ 1309 w 2138"/>
                <a:gd name="T55" fmla="*/ 20969 h 2450"/>
                <a:gd name="T56" fmla="*/ 523 w 2138"/>
                <a:gd name="T57" fmla="*/ 18348 h 2450"/>
                <a:gd name="T58" fmla="*/ 0 w 2138"/>
                <a:gd name="T59" fmla="*/ 15727 h 2450"/>
                <a:gd name="T60" fmla="*/ 0 w 2138"/>
                <a:gd name="T61" fmla="*/ 12843 h 2450"/>
                <a:gd name="T62" fmla="*/ 262 w 2138"/>
                <a:gd name="T63" fmla="*/ 10222 h 2450"/>
                <a:gd name="T64" fmla="*/ 1047 w 2138"/>
                <a:gd name="T65" fmla="*/ 7863 h 2450"/>
                <a:gd name="T66" fmla="*/ 2617 w 2138"/>
                <a:gd name="T67" fmla="*/ 5242 h 2450"/>
                <a:gd name="T68" fmla="*/ 4711 w 2138"/>
                <a:gd name="T69" fmla="*/ 3145 h 24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138" h="2450">
                  <a:moveTo>
                    <a:pt x="18" y="12"/>
                  </a:moveTo>
                  <a:lnTo>
                    <a:pt x="26" y="7"/>
                  </a:lnTo>
                  <a:lnTo>
                    <a:pt x="37" y="2"/>
                  </a:lnTo>
                  <a:lnTo>
                    <a:pt x="47" y="0"/>
                  </a:lnTo>
                  <a:lnTo>
                    <a:pt x="57" y="0"/>
                  </a:lnTo>
                  <a:lnTo>
                    <a:pt x="68" y="1"/>
                  </a:lnTo>
                  <a:lnTo>
                    <a:pt x="77" y="4"/>
                  </a:lnTo>
                  <a:lnTo>
                    <a:pt x="86" y="10"/>
                  </a:lnTo>
                  <a:lnTo>
                    <a:pt x="94" y="18"/>
                  </a:lnTo>
                  <a:lnTo>
                    <a:pt x="2126" y="2360"/>
                  </a:lnTo>
                  <a:lnTo>
                    <a:pt x="2133" y="2370"/>
                  </a:lnTo>
                  <a:lnTo>
                    <a:pt x="2136" y="2379"/>
                  </a:lnTo>
                  <a:lnTo>
                    <a:pt x="2138" y="2389"/>
                  </a:lnTo>
                  <a:lnTo>
                    <a:pt x="2138" y="2399"/>
                  </a:lnTo>
                  <a:lnTo>
                    <a:pt x="2137" y="2410"/>
                  </a:lnTo>
                  <a:lnTo>
                    <a:pt x="2134" y="2420"/>
                  </a:lnTo>
                  <a:lnTo>
                    <a:pt x="2128" y="2429"/>
                  </a:lnTo>
                  <a:lnTo>
                    <a:pt x="2120" y="2437"/>
                  </a:lnTo>
                  <a:lnTo>
                    <a:pt x="2112" y="2443"/>
                  </a:lnTo>
                  <a:lnTo>
                    <a:pt x="2102" y="2448"/>
                  </a:lnTo>
                  <a:lnTo>
                    <a:pt x="2091" y="2450"/>
                  </a:lnTo>
                  <a:lnTo>
                    <a:pt x="2081" y="2450"/>
                  </a:lnTo>
                  <a:lnTo>
                    <a:pt x="2071" y="2448"/>
                  </a:lnTo>
                  <a:lnTo>
                    <a:pt x="2061" y="2444"/>
                  </a:lnTo>
                  <a:lnTo>
                    <a:pt x="2052" y="2439"/>
                  </a:lnTo>
                  <a:lnTo>
                    <a:pt x="2044" y="2432"/>
                  </a:lnTo>
                  <a:lnTo>
                    <a:pt x="12" y="88"/>
                  </a:lnTo>
                  <a:lnTo>
                    <a:pt x="5" y="80"/>
                  </a:lnTo>
                  <a:lnTo>
                    <a:pt x="2" y="70"/>
                  </a:lnTo>
                  <a:lnTo>
                    <a:pt x="0" y="60"/>
                  </a:lnTo>
                  <a:lnTo>
                    <a:pt x="0" y="49"/>
                  </a:lnTo>
                  <a:lnTo>
                    <a:pt x="1" y="39"/>
                  </a:lnTo>
                  <a:lnTo>
                    <a:pt x="4" y="30"/>
                  </a:lnTo>
                  <a:lnTo>
                    <a:pt x="10" y="20"/>
                  </a:lnTo>
                  <a:lnTo>
                    <a:pt x="18" y="12"/>
                  </a:lnTo>
                  <a:close/>
                </a:path>
              </a:pathLst>
            </a:custGeom>
            <a:grpFill/>
            <a:ln w="9525">
              <a:solidFill>
                <a:srgbClr val="000000"/>
              </a:solidFill>
              <a:round/>
              <a:headEnd/>
              <a:tailEnd/>
            </a:ln>
          </p:spPr>
          <p:txBody>
            <a:bodyPr/>
            <a:lstStyle/>
            <a:p>
              <a:endParaRPr lang="en-US"/>
            </a:p>
          </p:txBody>
        </p:sp>
        <p:sp>
          <p:nvSpPr>
            <p:cNvPr id="19" name="Freeform 33"/>
            <p:cNvSpPr>
              <a:spLocks/>
            </p:cNvSpPr>
            <p:nvPr/>
          </p:nvSpPr>
          <p:spPr bwMode="auto">
            <a:xfrm>
              <a:off x="2801283" y="1959429"/>
              <a:ext cx="4161277" cy="49540"/>
            </a:xfrm>
            <a:custGeom>
              <a:avLst/>
              <a:gdLst>
                <a:gd name="T0" fmla="*/ 4136642 w 15878"/>
                <a:gd name="T1" fmla="*/ 0 h 189"/>
                <a:gd name="T2" fmla="*/ 4141621 w 15878"/>
                <a:gd name="T3" fmla="*/ 524 h 189"/>
                <a:gd name="T4" fmla="*/ 4146339 w 15878"/>
                <a:gd name="T5" fmla="*/ 1835 h 189"/>
                <a:gd name="T6" fmla="*/ 4150532 w 15878"/>
                <a:gd name="T7" fmla="*/ 4194 h 189"/>
                <a:gd name="T8" fmla="*/ 4154201 w 15878"/>
                <a:gd name="T9" fmla="*/ 7339 h 189"/>
                <a:gd name="T10" fmla="*/ 4157084 w 15878"/>
                <a:gd name="T11" fmla="*/ 10747 h 189"/>
                <a:gd name="T12" fmla="*/ 4159442 w 15878"/>
                <a:gd name="T13" fmla="*/ 15203 h 189"/>
                <a:gd name="T14" fmla="*/ 4160753 w 15878"/>
                <a:gd name="T15" fmla="*/ 19921 h 189"/>
                <a:gd name="T16" fmla="*/ 4161277 w 15878"/>
                <a:gd name="T17" fmla="*/ 24639 h 189"/>
                <a:gd name="T18" fmla="*/ 4160753 w 15878"/>
                <a:gd name="T19" fmla="*/ 29619 h 189"/>
                <a:gd name="T20" fmla="*/ 4159442 w 15878"/>
                <a:gd name="T21" fmla="*/ 34337 h 189"/>
                <a:gd name="T22" fmla="*/ 4157084 w 15878"/>
                <a:gd name="T23" fmla="*/ 38531 h 189"/>
                <a:gd name="T24" fmla="*/ 4154201 w 15878"/>
                <a:gd name="T25" fmla="*/ 42201 h 189"/>
                <a:gd name="T26" fmla="*/ 4150532 w 15878"/>
                <a:gd name="T27" fmla="*/ 45346 h 189"/>
                <a:gd name="T28" fmla="*/ 4146339 w 15878"/>
                <a:gd name="T29" fmla="*/ 47705 h 189"/>
                <a:gd name="T30" fmla="*/ 4141621 w 15878"/>
                <a:gd name="T31" fmla="*/ 49016 h 189"/>
                <a:gd name="T32" fmla="*/ 4136642 w 15878"/>
                <a:gd name="T33" fmla="*/ 49540 h 189"/>
                <a:gd name="T34" fmla="*/ 22277 w 15878"/>
                <a:gd name="T35" fmla="*/ 49540 h 189"/>
                <a:gd name="T36" fmla="*/ 17559 w 15878"/>
                <a:gd name="T37" fmla="*/ 48229 h 189"/>
                <a:gd name="T38" fmla="*/ 12842 w 15878"/>
                <a:gd name="T39" fmla="*/ 46395 h 189"/>
                <a:gd name="T40" fmla="*/ 8911 w 15878"/>
                <a:gd name="T41" fmla="*/ 43773 h 189"/>
                <a:gd name="T42" fmla="*/ 5766 w 15878"/>
                <a:gd name="T43" fmla="*/ 40366 h 189"/>
                <a:gd name="T44" fmla="*/ 2883 w 15878"/>
                <a:gd name="T45" fmla="*/ 36434 h 189"/>
                <a:gd name="T46" fmla="*/ 1048 w 15878"/>
                <a:gd name="T47" fmla="*/ 31978 h 189"/>
                <a:gd name="T48" fmla="*/ 262 w 15878"/>
                <a:gd name="T49" fmla="*/ 27260 h 189"/>
                <a:gd name="T50" fmla="*/ 262 w 15878"/>
                <a:gd name="T51" fmla="*/ 22280 h 189"/>
                <a:gd name="T52" fmla="*/ 1048 w 15878"/>
                <a:gd name="T53" fmla="*/ 17562 h 189"/>
                <a:gd name="T54" fmla="*/ 2883 w 15878"/>
                <a:gd name="T55" fmla="*/ 13106 h 189"/>
                <a:gd name="T56" fmla="*/ 5766 w 15878"/>
                <a:gd name="T57" fmla="*/ 9174 h 189"/>
                <a:gd name="T58" fmla="*/ 8911 w 15878"/>
                <a:gd name="T59" fmla="*/ 5767 h 189"/>
                <a:gd name="T60" fmla="*/ 12842 w 15878"/>
                <a:gd name="T61" fmla="*/ 3145 h 189"/>
                <a:gd name="T62" fmla="*/ 17559 w 15878"/>
                <a:gd name="T63" fmla="*/ 1311 h 189"/>
                <a:gd name="T64" fmla="*/ 22277 w 15878"/>
                <a:gd name="T65" fmla="*/ 0 h 1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878" h="189">
                  <a:moveTo>
                    <a:pt x="94" y="0"/>
                  </a:moveTo>
                  <a:lnTo>
                    <a:pt x="15784" y="0"/>
                  </a:lnTo>
                  <a:lnTo>
                    <a:pt x="15793" y="0"/>
                  </a:lnTo>
                  <a:lnTo>
                    <a:pt x="15803" y="2"/>
                  </a:lnTo>
                  <a:lnTo>
                    <a:pt x="15811" y="5"/>
                  </a:lnTo>
                  <a:lnTo>
                    <a:pt x="15821" y="7"/>
                  </a:lnTo>
                  <a:lnTo>
                    <a:pt x="15829" y="12"/>
                  </a:lnTo>
                  <a:lnTo>
                    <a:pt x="15837" y="16"/>
                  </a:lnTo>
                  <a:lnTo>
                    <a:pt x="15844" y="22"/>
                  </a:lnTo>
                  <a:lnTo>
                    <a:pt x="15851" y="28"/>
                  </a:lnTo>
                  <a:lnTo>
                    <a:pt x="15856" y="35"/>
                  </a:lnTo>
                  <a:lnTo>
                    <a:pt x="15862" y="41"/>
                  </a:lnTo>
                  <a:lnTo>
                    <a:pt x="15867" y="50"/>
                  </a:lnTo>
                  <a:lnTo>
                    <a:pt x="15871" y="58"/>
                  </a:lnTo>
                  <a:lnTo>
                    <a:pt x="15874" y="67"/>
                  </a:lnTo>
                  <a:lnTo>
                    <a:pt x="15876" y="76"/>
                  </a:lnTo>
                  <a:lnTo>
                    <a:pt x="15878" y="85"/>
                  </a:lnTo>
                  <a:lnTo>
                    <a:pt x="15878" y="94"/>
                  </a:lnTo>
                  <a:lnTo>
                    <a:pt x="15878" y="104"/>
                  </a:lnTo>
                  <a:lnTo>
                    <a:pt x="15876" y="113"/>
                  </a:lnTo>
                  <a:lnTo>
                    <a:pt x="15874" y="122"/>
                  </a:lnTo>
                  <a:lnTo>
                    <a:pt x="15871" y="131"/>
                  </a:lnTo>
                  <a:lnTo>
                    <a:pt x="15867" y="139"/>
                  </a:lnTo>
                  <a:lnTo>
                    <a:pt x="15862" y="147"/>
                  </a:lnTo>
                  <a:lnTo>
                    <a:pt x="15856" y="154"/>
                  </a:lnTo>
                  <a:lnTo>
                    <a:pt x="15851" y="161"/>
                  </a:lnTo>
                  <a:lnTo>
                    <a:pt x="15844" y="167"/>
                  </a:lnTo>
                  <a:lnTo>
                    <a:pt x="15837" y="173"/>
                  </a:lnTo>
                  <a:lnTo>
                    <a:pt x="15829" y="177"/>
                  </a:lnTo>
                  <a:lnTo>
                    <a:pt x="15821" y="182"/>
                  </a:lnTo>
                  <a:lnTo>
                    <a:pt x="15811" y="184"/>
                  </a:lnTo>
                  <a:lnTo>
                    <a:pt x="15803" y="187"/>
                  </a:lnTo>
                  <a:lnTo>
                    <a:pt x="15793" y="189"/>
                  </a:lnTo>
                  <a:lnTo>
                    <a:pt x="15784" y="189"/>
                  </a:lnTo>
                  <a:lnTo>
                    <a:pt x="94" y="189"/>
                  </a:lnTo>
                  <a:lnTo>
                    <a:pt x="85" y="189"/>
                  </a:lnTo>
                  <a:lnTo>
                    <a:pt x="76" y="187"/>
                  </a:lnTo>
                  <a:lnTo>
                    <a:pt x="67" y="184"/>
                  </a:lnTo>
                  <a:lnTo>
                    <a:pt x="57" y="182"/>
                  </a:lnTo>
                  <a:lnTo>
                    <a:pt x="49" y="177"/>
                  </a:lnTo>
                  <a:lnTo>
                    <a:pt x="41" y="173"/>
                  </a:lnTo>
                  <a:lnTo>
                    <a:pt x="34" y="167"/>
                  </a:lnTo>
                  <a:lnTo>
                    <a:pt x="27" y="161"/>
                  </a:lnTo>
                  <a:lnTo>
                    <a:pt x="22" y="154"/>
                  </a:lnTo>
                  <a:lnTo>
                    <a:pt x="16" y="147"/>
                  </a:lnTo>
                  <a:lnTo>
                    <a:pt x="11" y="139"/>
                  </a:lnTo>
                  <a:lnTo>
                    <a:pt x="8" y="131"/>
                  </a:lnTo>
                  <a:lnTo>
                    <a:pt x="4" y="122"/>
                  </a:lnTo>
                  <a:lnTo>
                    <a:pt x="2" y="113"/>
                  </a:lnTo>
                  <a:lnTo>
                    <a:pt x="1" y="104"/>
                  </a:lnTo>
                  <a:lnTo>
                    <a:pt x="0" y="94"/>
                  </a:lnTo>
                  <a:lnTo>
                    <a:pt x="1" y="85"/>
                  </a:lnTo>
                  <a:lnTo>
                    <a:pt x="2" y="76"/>
                  </a:lnTo>
                  <a:lnTo>
                    <a:pt x="4" y="67"/>
                  </a:lnTo>
                  <a:lnTo>
                    <a:pt x="8" y="58"/>
                  </a:lnTo>
                  <a:lnTo>
                    <a:pt x="11" y="50"/>
                  </a:lnTo>
                  <a:lnTo>
                    <a:pt x="16" y="41"/>
                  </a:lnTo>
                  <a:lnTo>
                    <a:pt x="22" y="35"/>
                  </a:lnTo>
                  <a:lnTo>
                    <a:pt x="27" y="28"/>
                  </a:lnTo>
                  <a:lnTo>
                    <a:pt x="34" y="22"/>
                  </a:lnTo>
                  <a:lnTo>
                    <a:pt x="41" y="16"/>
                  </a:lnTo>
                  <a:lnTo>
                    <a:pt x="49" y="12"/>
                  </a:lnTo>
                  <a:lnTo>
                    <a:pt x="57" y="7"/>
                  </a:lnTo>
                  <a:lnTo>
                    <a:pt x="67" y="5"/>
                  </a:lnTo>
                  <a:lnTo>
                    <a:pt x="76" y="2"/>
                  </a:lnTo>
                  <a:lnTo>
                    <a:pt x="85" y="0"/>
                  </a:lnTo>
                  <a:lnTo>
                    <a:pt x="94" y="0"/>
                  </a:lnTo>
                  <a:close/>
                </a:path>
              </a:pathLst>
            </a:custGeom>
            <a:grpFill/>
            <a:ln w="9525">
              <a:solidFill>
                <a:srgbClr val="000000"/>
              </a:solidFill>
              <a:round/>
              <a:headEnd/>
              <a:tailEnd/>
            </a:ln>
          </p:spPr>
          <p:txBody>
            <a:bodyPr/>
            <a:lstStyle/>
            <a:p>
              <a:endParaRPr lang="en-US"/>
            </a:p>
          </p:txBody>
        </p:sp>
      </p:grpSp>
      <p:sp>
        <p:nvSpPr>
          <p:cNvPr id="5" name="Title 4"/>
          <p:cNvSpPr>
            <a:spLocks noGrp="1"/>
          </p:cNvSpPr>
          <p:nvPr>
            <p:ph type="title"/>
          </p:nvPr>
        </p:nvSpPr>
        <p:spPr>
          <a:xfrm>
            <a:off x="2084849" y="2987444"/>
            <a:ext cx="4784649" cy="1573903"/>
          </a:xfrm>
        </p:spPr>
        <p:txBody>
          <a:bodyPr>
            <a:normAutofit/>
          </a:bodyPr>
          <a:lstStyle/>
          <a:p>
            <a:r>
              <a:rPr lang="en-US" sz="3600" dirty="0">
                <a:solidFill>
                  <a:schemeClr val="bg1"/>
                </a:solidFill>
              </a:rPr>
              <a:t>Resources</a:t>
            </a:r>
          </a:p>
        </p:txBody>
      </p:sp>
      <p:pic>
        <p:nvPicPr>
          <p:cNvPr id="6" name="Picture 5" descr="A picture containing bubble chart&#10;&#10;Description automatically generated">
            <a:extLst>
              <a:ext uri="{FF2B5EF4-FFF2-40B4-BE49-F238E27FC236}">
                <a16:creationId xmlns:a16="http://schemas.microsoft.com/office/drawing/2014/main" id="{4C86D49A-7A47-4B9E-A71B-6ACCB01061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5097" y="2805544"/>
            <a:ext cx="3886200" cy="1943100"/>
          </a:xfrm>
          <a:prstGeom prst="rect">
            <a:avLst/>
          </a:prstGeom>
        </p:spPr>
      </p:pic>
    </p:spTree>
    <p:extLst>
      <p:ext uri="{BB962C8B-B14F-4D97-AF65-F5344CB8AC3E}">
        <p14:creationId xmlns:p14="http://schemas.microsoft.com/office/powerpoint/2010/main" val="22248024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787" y="365125"/>
            <a:ext cx="10741572" cy="1325563"/>
          </a:xfrm>
        </p:spPr>
        <p:txBody>
          <a:bodyPr>
            <a:normAutofit/>
          </a:bodyPr>
          <a:lstStyle/>
          <a:p>
            <a:pPr algn="ctr"/>
            <a:r>
              <a:rPr lang="en-US" sz="4400" dirty="0">
                <a:solidFill>
                  <a:srgbClr val="6D3A82"/>
                </a:solidFill>
                <a:latin typeface="Bodoni MT" panose="02070603080606020203" pitchFamily="18" charset="0"/>
              </a:rPr>
              <a:t>Understood</a:t>
            </a:r>
            <a:br>
              <a:rPr lang="en-US" sz="4400" dirty="0">
                <a:solidFill>
                  <a:srgbClr val="6D3A82"/>
                </a:solidFill>
              </a:rPr>
            </a:br>
            <a:r>
              <a:rPr lang="en-US" sz="2700" dirty="0">
                <a:solidFill>
                  <a:srgbClr val="6D3A82"/>
                </a:solidFill>
                <a:latin typeface="Bodoni MT" panose="02070603080606020203" pitchFamily="18" charset="0"/>
              </a:rPr>
              <a:t>https://www.understood.org</a:t>
            </a:r>
            <a:endParaRPr lang="en-US" sz="2700" b="0" dirty="0">
              <a:solidFill>
                <a:srgbClr val="6D3A82"/>
              </a:solidFill>
              <a:latin typeface="Bodoni MT" panose="02070603080606020203" pitchFamily="18" charset="0"/>
            </a:endParaRPr>
          </a:p>
        </p:txBody>
      </p:sp>
      <p:sp>
        <p:nvSpPr>
          <p:cNvPr id="3" name="Slide Number Placeholder 2"/>
          <p:cNvSpPr>
            <a:spLocks noGrp="1"/>
          </p:cNvSpPr>
          <p:nvPr>
            <p:ph type="sldNum" sz="quarter" idx="12"/>
          </p:nvPr>
        </p:nvSpPr>
        <p:spPr/>
        <p:txBody>
          <a:bodyPr/>
          <a:lstStyle/>
          <a:p>
            <a:fld id="{B7A1734C-F7A1-447B-B56A-5B567E255AC3}" type="slidenum">
              <a:rPr lang="en-US" smtClean="0"/>
              <a:t>34</a:t>
            </a:fld>
            <a:endParaRPr lang="en-US"/>
          </a:p>
        </p:txBody>
      </p:sp>
      <p:pic>
        <p:nvPicPr>
          <p:cNvPr id="5" name="Picture 4"/>
          <p:cNvPicPr>
            <a:picLocks noChangeAspect="1"/>
          </p:cNvPicPr>
          <p:nvPr/>
        </p:nvPicPr>
        <p:blipFill>
          <a:blip r:embed="rId3"/>
          <a:stretch>
            <a:fillRect/>
          </a:stretch>
        </p:blipFill>
        <p:spPr>
          <a:xfrm>
            <a:off x="2583209" y="2003219"/>
            <a:ext cx="7939479" cy="4193642"/>
          </a:xfrm>
          <a:prstGeom prst="rect">
            <a:avLst/>
          </a:prstGeom>
        </p:spPr>
      </p:pic>
    </p:spTree>
    <p:extLst>
      <p:ext uri="{BB962C8B-B14F-4D97-AF65-F5344CB8AC3E}">
        <p14:creationId xmlns:p14="http://schemas.microsoft.com/office/powerpoint/2010/main" val="16444971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90B7BC-B540-4B0C-A624-F5076DE890AC}"/>
              </a:ext>
            </a:extLst>
          </p:cNvPr>
          <p:cNvPicPr>
            <a:picLocks noChangeAspect="1"/>
          </p:cNvPicPr>
          <p:nvPr/>
        </p:nvPicPr>
        <p:blipFill>
          <a:blip r:embed="rId3"/>
          <a:stretch>
            <a:fillRect/>
          </a:stretch>
        </p:blipFill>
        <p:spPr>
          <a:xfrm>
            <a:off x="1524000" y="1480951"/>
            <a:ext cx="9144000" cy="3896097"/>
          </a:xfrm>
          <a:prstGeom prst="rect">
            <a:avLst/>
          </a:prstGeom>
        </p:spPr>
      </p:pic>
      <p:sp>
        <p:nvSpPr>
          <p:cNvPr id="5" name="Title 7">
            <a:extLst>
              <a:ext uri="{FF2B5EF4-FFF2-40B4-BE49-F238E27FC236}">
                <a16:creationId xmlns:a16="http://schemas.microsoft.com/office/drawing/2014/main" id="{1E5AAB3E-068B-4D69-A141-983A86A7CBAB}"/>
              </a:ext>
            </a:extLst>
          </p:cNvPr>
          <p:cNvSpPr>
            <a:spLocks noGrp="1"/>
          </p:cNvSpPr>
          <p:nvPr>
            <p:ph type="title"/>
          </p:nvPr>
        </p:nvSpPr>
        <p:spPr>
          <a:xfrm>
            <a:off x="640080" y="342900"/>
            <a:ext cx="10812779" cy="1009118"/>
          </a:xfrm>
        </p:spPr>
        <p:txBody>
          <a:bodyPr>
            <a:normAutofit fontScale="90000"/>
          </a:bodyPr>
          <a:lstStyle/>
          <a:p>
            <a:pPr algn="ctr"/>
            <a:r>
              <a:rPr lang="en-US" dirty="0">
                <a:solidFill>
                  <a:srgbClr val="7030A0"/>
                </a:solidFill>
                <a:latin typeface="Bodoni MT" panose="02070603080606020203" pitchFamily="18" charset="0"/>
              </a:rPr>
              <a:t>Job Accommodation Network (JAN)</a:t>
            </a:r>
            <a:br>
              <a:rPr lang="en-US" dirty="0">
                <a:solidFill>
                  <a:srgbClr val="7030A0"/>
                </a:solidFill>
              </a:rPr>
            </a:br>
            <a:r>
              <a:rPr lang="en-US" sz="3000" dirty="0">
                <a:solidFill>
                  <a:schemeClr val="tx1">
                    <a:lumMod val="65000"/>
                    <a:lumOff val="35000"/>
                  </a:schemeClr>
                </a:solidFill>
                <a:latin typeface="Bodoni MT" panose="02070603080606020203" pitchFamily="18" charset="0"/>
              </a:rPr>
              <a:t>askjan.org</a:t>
            </a:r>
          </a:p>
        </p:txBody>
      </p:sp>
      <p:sp>
        <p:nvSpPr>
          <p:cNvPr id="2" name="Slide Number Placeholder 4">
            <a:extLst>
              <a:ext uri="{FF2B5EF4-FFF2-40B4-BE49-F238E27FC236}">
                <a16:creationId xmlns:a16="http://schemas.microsoft.com/office/drawing/2014/main" id="{F34FC4BE-5630-4730-B30E-FE554B688BE7}"/>
              </a:ext>
            </a:extLst>
          </p:cNvPr>
          <p:cNvSpPr txBox="1">
            <a:spLocks/>
          </p:cNvSpPr>
          <p:nvPr/>
        </p:nvSpPr>
        <p:spPr>
          <a:xfrm>
            <a:off x="9147810" y="626506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743E11D-E0F1-4370-9D70-52CAB9357432}" type="slidenum">
              <a:rPr lang="en-US" smtClean="0"/>
              <a:pPr/>
              <a:t>35</a:t>
            </a:fld>
            <a:endParaRPr lang="en-US" dirty="0"/>
          </a:p>
        </p:txBody>
      </p:sp>
    </p:spTree>
    <p:extLst>
      <p:ext uri="{BB962C8B-B14F-4D97-AF65-F5344CB8AC3E}">
        <p14:creationId xmlns:p14="http://schemas.microsoft.com/office/powerpoint/2010/main" val="14809749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pPr algn="ctr"/>
            <a:r>
              <a:rPr lang="en-US" dirty="0">
                <a:solidFill>
                  <a:srgbClr val="6D3A82"/>
                </a:solidFill>
                <a:latin typeface="Bodoni MT" panose="02070603080606020203" pitchFamily="18" charset="0"/>
              </a:rPr>
              <a:t>Job Accommodation Network</a:t>
            </a:r>
            <a:r>
              <a:rPr lang="en-US" sz="4900" dirty="0">
                <a:solidFill>
                  <a:srgbClr val="6D3A82"/>
                </a:solidFill>
                <a:latin typeface="Bodoni MT" panose="02070603080606020203" pitchFamily="18" charset="0"/>
              </a:rPr>
              <a:t> </a:t>
            </a:r>
            <a:r>
              <a:rPr lang="en-US" sz="2700" dirty="0">
                <a:solidFill>
                  <a:srgbClr val="6D3A82"/>
                </a:solidFill>
                <a:latin typeface="Bodoni MT" panose="02070603080606020203" pitchFamily="18" charset="0"/>
                <a:cs typeface="Arial" panose="020B0604020202020204" pitchFamily="34" charset="0"/>
              </a:rPr>
              <a:t>http://askjan.org/media/execfunc.html</a:t>
            </a:r>
            <a:endParaRPr lang="en-US" dirty="0">
              <a:latin typeface="Bodoni MT" panose="02070603080606020203" pitchFamily="18" charset="0"/>
            </a:endParaRPr>
          </a:p>
        </p:txBody>
      </p:sp>
      <p:sp>
        <p:nvSpPr>
          <p:cNvPr id="5" name="Slide Number Placeholder 4"/>
          <p:cNvSpPr>
            <a:spLocks noGrp="1"/>
          </p:cNvSpPr>
          <p:nvPr>
            <p:ph type="sldNum" sz="quarter" idx="12"/>
          </p:nvPr>
        </p:nvSpPr>
        <p:spPr/>
        <p:txBody>
          <a:bodyPr/>
          <a:lstStyle/>
          <a:p>
            <a:fld id="{3D7FBCD5-A183-468F-86D5-E20CBF398243}" type="slidenum">
              <a:rPr lang="en-US" smtClean="0"/>
              <a:t>36</a:t>
            </a:fld>
            <a:endParaRPr lang="en-US"/>
          </a:p>
        </p:txBody>
      </p:sp>
      <p:pic>
        <p:nvPicPr>
          <p:cNvPr id="6" name="Picture 5"/>
          <p:cNvPicPr/>
          <p:nvPr/>
        </p:nvPicPr>
        <p:blipFill rotWithShape="1">
          <a:blip r:embed="rId3"/>
          <a:srcRect l="2436" t="10256" r="52051" b="6411"/>
          <a:stretch/>
        </p:blipFill>
        <p:spPr bwMode="auto">
          <a:xfrm>
            <a:off x="3698543" y="1832034"/>
            <a:ext cx="5750247" cy="438296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425388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787" y="365125"/>
            <a:ext cx="10741572" cy="1325563"/>
          </a:xfrm>
        </p:spPr>
        <p:txBody>
          <a:bodyPr>
            <a:normAutofit/>
          </a:bodyPr>
          <a:lstStyle/>
          <a:p>
            <a:pPr algn="ctr"/>
            <a:r>
              <a:rPr lang="en-US" sz="4400" dirty="0">
                <a:solidFill>
                  <a:srgbClr val="6D3A82"/>
                </a:solidFill>
                <a:latin typeface="Bodoni MT" panose="02070603080606020203" pitchFamily="18" charset="0"/>
              </a:rPr>
              <a:t>Job Corps Disability Website</a:t>
            </a:r>
            <a:br>
              <a:rPr lang="en-US" sz="4400" dirty="0">
                <a:solidFill>
                  <a:srgbClr val="6D3A82"/>
                </a:solidFill>
              </a:rPr>
            </a:br>
            <a:r>
              <a:rPr lang="en-US" sz="2400" b="0" dirty="0">
                <a:solidFill>
                  <a:srgbClr val="6D3A82"/>
                </a:solidFill>
                <a:latin typeface="Bodoni MT" panose="02070603080606020203" pitchFamily="18" charset="0"/>
              </a:rPr>
              <a:t>https://supportservices.jobcorps.gov/disability/Pages/default.aspx</a:t>
            </a:r>
          </a:p>
        </p:txBody>
      </p:sp>
      <p:sp>
        <p:nvSpPr>
          <p:cNvPr id="3" name="Slide Number Placeholder 2"/>
          <p:cNvSpPr>
            <a:spLocks noGrp="1"/>
          </p:cNvSpPr>
          <p:nvPr>
            <p:ph type="sldNum" sz="quarter" idx="12"/>
          </p:nvPr>
        </p:nvSpPr>
        <p:spPr/>
        <p:txBody>
          <a:bodyPr/>
          <a:lstStyle/>
          <a:p>
            <a:fld id="{B7A1734C-F7A1-447B-B56A-5B567E255AC3}" type="slidenum">
              <a:rPr lang="en-US" smtClean="0"/>
              <a:t>37</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p:blipFill>
        <p:spPr>
          <a:xfrm>
            <a:off x="1712583" y="1646905"/>
            <a:ext cx="8913980" cy="4709445"/>
          </a:xfrm>
          <a:prstGeom prst="rect">
            <a:avLst/>
          </a:prstGeom>
        </p:spPr>
      </p:pic>
    </p:spTree>
    <p:extLst>
      <p:ext uri="{BB962C8B-B14F-4D97-AF65-F5344CB8AC3E}">
        <p14:creationId xmlns:p14="http://schemas.microsoft.com/office/powerpoint/2010/main" val="21800745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6D3A82"/>
        </a:solidFill>
        <a:effectLst/>
      </p:bgPr>
    </p:bg>
    <p:spTree>
      <p:nvGrpSpPr>
        <p:cNvPr id="1" name=""/>
        <p:cNvGrpSpPr/>
        <p:nvPr/>
      </p:nvGrpSpPr>
      <p:grpSpPr>
        <a:xfrm>
          <a:off x="0" y="0"/>
          <a:ext cx="0" cy="0"/>
          <a:chOff x="0" y="0"/>
          <a:chExt cx="0" cy="0"/>
        </a:xfrm>
      </p:grpSpPr>
      <p:sp>
        <p:nvSpPr>
          <p:cNvPr id="14" name="Rectangle 13"/>
          <p:cNvSpPr/>
          <p:nvPr/>
        </p:nvSpPr>
        <p:spPr>
          <a:xfrm>
            <a:off x="0" y="3460897"/>
            <a:ext cx="12192000" cy="1694329"/>
          </a:xfrm>
          <a:prstGeom prst="rect">
            <a:avLst/>
          </a:prstGeom>
          <a:solidFill>
            <a:srgbClr val="45245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127051" y="3691388"/>
            <a:ext cx="9898912" cy="1169551"/>
          </a:xfrm>
          <a:prstGeom prst="rect">
            <a:avLst/>
          </a:prstGeom>
          <a:noFill/>
          <a:effectLst>
            <a:outerShdw blurRad="25400" dist="38100" dir="2400000" algn="ctr" rotWithShape="0">
              <a:srgbClr val="000000">
                <a:alpha val="10000"/>
              </a:srgbClr>
            </a:outerShdw>
          </a:effectLst>
        </p:spPr>
        <p:txBody>
          <a:bodyPr wrap="square" rtlCol="0">
            <a:spAutoFit/>
          </a:bodyPr>
          <a:lstStyle/>
          <a:p>
            <a:pPr algn="ctr"/>
            <a:r>
              <a:rPr lang="en-US" sz="7000" dirty="0">
                <a:solidFill>
                  <a:schemeClr val="bg1"/>
                </a:solidFill>
                <a:latin typeface="+mj-lt"/>
              </a:rPr>
              <a:t>THANK YOU!!</a:t>
            </a:r>
          </a:p>
        </p:txBody>
      </p:sp>
    </p:spTree>
    <p:extLst>
      <p:ext uri="{BB962C8B-B14F-4D97-AF65-F5344CB8AC3E}">
        <p14:creationId xmlns:p14="http://schemas.microsoft.com/office/powerpoint/2010/main" val="212112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you use your Executive Function Skills every day?</a:t>
            </a:r>
          </a:p>
        </p:txBody>
      </p:sp>
      <p:sp>
        <p:nvSpPr>
          <p:cNvPr id="3" name="Content Placeholder 2"/>
          <p:cNvSpPr>
            <a:spLocks noGrp="1"/>
          </p:cNvSpPr>
          <p:nvPr>
            <p:ph sz="half" idx="1"/>
          </p:nvPr>
        </p:nvSpPr>
        <p:spPr>
          <a:xfrm>
            <a:off x="838199" y="1825625"/>
            <a:ext cx="5257801" cy="4405054"/>
          </a:xfrm>
        </p:spPr>
        <p:txBody>
          <a:bodyPr>
            <a:normAutofit/>
          </a:bodyPr>
          <a:lstStyle/>
          <a:p>
            <a:r>
              <a:rPr lang="en-US" dirty="0">
                <a:latin typeface="+mj-lt"/>
              </a:rPr>
              <a:t>Did you arrive at work or begin work from home at a certain time?</a:t>
            </a:r>
          </a:p>
          <a:p>
            <a:r>
              <a:rPr lang="en-US" dirty="0">
                <a:latin typeface="+mj-lt"/>
              </a:rPr>
              <a:t>Did someone happen to cut you off in traffic  or interrupt you, and if so, did you refrain from yelling about them doing so?</a:t>
            </a:r>
          </a:p>
          <a:p>
            <a:endParaRPr lang="en-US" dirty="0"/>
          </a:p>
          <a:p>
            <a:endParaRPr lang="en-US" dirty="0"/>
          </a:p>
        </p:txBody>
      </p:sp>
      <p:sp>
        <p:nvSpPr>
          <p:cNvPr id="7" name="Slide Number Placeholder 6"/>
          <p:cNvSpPr>
            <a:spLocks noGrp="1"/>
          </p:cNvSpPr>
          <p:nvPr>
            <p:ph type="sldNum" sz="quarter" idx="12"/>
          </p:nvPr>
        </p:nvSpPr>
        <p:spPr/>
        <p:txBody>
          <a:bodyPr/>
          <a:lstStyle/>
          <a:p>
            <a:fld id="{3D7FBCD5-A183-468F-86D5-E20CBF398243}" type="slidenum">
              <a:rPr lang="en-US" smtClean="0"/>
              <a:t>4</a:t>
            </a:fld>
            <a:endParaRPr lang="en-US"/>
          </a:p>
        </p:txBody>
      </p:sp>
      <p:pic>
        <p:nvPicPr>
          <p:cNvPr id="5" name="Picture 4" descr="A dog sitting in the driver's seat of a car&#10;&#10;Description automatically generated with medium confidence">
            <a:extLst>
              <a:ext uri="{FF2B5EF4-FFF2-40B4-BE49-F238E27FC236}">
                <a16:creationId xmlns:a16="http://schemas.microsoft.com/office/drawing/2014/main" id="{38264F4B-968E-42A3-B03B-91B8E6525AC2}"/>
              </a:ext>
            </a:extLst>
          </p:cNvPr>
          <p:cNvPicPr>
            <a:picLocks noChangeAspect="1"/>
          </p:cNvPicPr>
          <p:nvPr/>
        </p:nvPicPr>
        <p:blipFill rotWithShape="1">
          <a:blip r:embed="rId3">
            <a:extLst>
              <a:ext uri="{28A0092B-C50C-407E-A947-70E740481C1C}">
                <a14:useLocalDpi xmlns:a14="http://schemas.microsoft.com/office/drawing/2010/main" val="0"/>
              </a:ext>
            </a:extLst>
          </a:blip>
          <a:srcRect l="16760" r="11501"/>
          <a:stretch/>
        </p:blipFill>
        <p:spPr>
          <a:xfrm>
            <a:off x="6228907" y="1690688"/>
            <a:ext cx="5124893" cy="40005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3766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you use your Executive Function Skills every day?</a:t>
            </a:r>
          </a:p>
        </p:txBody>
      </p:sp>
      <p:sp>
        <p:nvSpPr>
          <p:cNvPr id="3" name="Content Placeholder 2"/>
          <p:cNvSpPr>
            <a:spLocks noGrp="1"/>
          </p:cNvSpPr>
          <p:nvPr>
            <p:ph sz="half" idx="1"/>
          </p:nvPr>
        </p:nvSpPr>
        <p:spPr>
          <a:xfrm>
            <a:off x="4844901" y="1643062"/>
            <a:ext cx="6508899" cy="4895850"/>
          </a:xfrm>
        </p:spPr>
        <p:txBody>
          <a:bodyPr>
            <a:normAutofit lnSpcReduction="10000"/>
          </a:bodyPr>
          <a:lstStyle/>
          <a:p>
            <a:r>
              <a:rPr lang="en-US" dirty="0"/>
              <a:t>While monitoring on online classroom  and despite there being lots of visual and auditory distractions,  were you able to filter out the distractions and focus only on one student that with whom you were communicating in the chat box?</a:t>
            </a:r>
          </a:p>
          <a:p>
            <a:r>
              <a:rPr lang="en-US" dirty="0"/>
              <a:t>You are planning a student graduation for 6 months from now.  Have you developed a timeline of events or a task list of items that need to be completed?</a:t>
            </a:r>
          </a:p>
          <a:p>
            <a:endParaRPr lang="en-US" dirty="0"/>
          </a:p>
          <a:p>
            <a:endParaRPr lang="en-US" dirty="0"/>
          </a:p>
        </p:txBody>
      </p:sp>
      <p:sp>
        <p:nvSpPr>
          <p:cNvPr id="7" name="Slide Number Placeholder 6"/>
          <p:cNvSpPr>
            <a:spLocks noGrp="1"/>
          </p:cNvSpPr>
          <p:nvPr>
            <p:ph type="sldNum" sz="quarter" idx="12"/>
          </p:nvPr>
        </p:nvSpPr>
        <p:spPr/>
        <p:txBody>
          <a:bodyPr/>
          <a:lstStyle/>
          <a:p>
            <a:fld id="{3D7FBCD5-A183-468F-86D5-E20CBF398243}" type="slidenum">
              <a:rPr lang="en-US" smtClean="0"/>
              <a:t>5</a:t>
            </a:fld>
            <a:endParaRPr lang="en-US"/>
          </a:p>
        </p:txBody>
      </p:sp>
      <p:pic>
        <p:nvPicPr>
          <p:cNvPr id="5" name="Picture 4" descr="A picture containing text, clock&#10;&#10;Description automatically generated">
            <a:extLst>
              <a:ext uri="{FF2B5EF4-FFF2-40B4-BE49-F238E27FC236}">
                <a16:creationId xmlns:a16="http://schemas.microsoft.com/office/drawing/2014/main" id="{D85B4DD6-FC21-4250-9EBE-59A833751A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942" y="2289288"/>
            <a:ext cx="4660959" cy="2966260"/>
          </a:xfrm>
          <a:prstGeom prst="rect">
            <a:avLst/>
          </a:prstGeom>
        </p:spPr>
      </p:pic>
    </p:spTree>
    <p:extLst>
      <p:ext uri="{BB962C8B-B14F-4D97-AF65-F5344CB8AC3E}">
        <p14:creationId xmlns:p14="http://schemas.microsoft.com/office/powerpoint/2010/main" val="3328745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D7FBCD5-A183-468F-86D5-E20CBF398243}" type="slidenum">
              <a:rPr lang="en-US" smtClean="0"/>
              <a:pPr/>
              <a:t>6</a:t>
            </a:fld>
            <a:endParaRPr lang="en-US"/>
          </a:p>
        </p:txBody>
      </p:sp>
      <p:grpSp>
        <p:nvGrpSpPr>
          <p:cNvPr id="7" name="Group 373"/>
          <p:cNvGrpSpPr>
            <a:grpSpLocks/>
          </p:cNvGrpSpPr>
          <p:nvPr/>
        </p:nvGrpSpPr>
        <p:grpSpPr bwMode="auto">
          <a:xfrm>
            <a:off x="1520848" y="1713831"/>
            <a:ext cx="8967209" cy="5017918"/>
            <a:chOff x="2795778" y="1959429"/>
            <a:chExt cx="4166782" cy="3928261"/>
          </a:xfrm>
          <a:solidFill>
            <a:srgbClr val="6D3A82"/>
          </a:solidFill>
        </p:grpSpPr>
        <p:sp>
          <p:nvSpPr>
            <p:cNvPr id="8" name="Rectangle 6"/>
            <p:cNvSpPr>
              <a:spLocks noChangeArrowheads="1"/>
            </p:cNvSpPr>
            <p:nvPr/>
          </p:nvSpPr>
          <p:spPr bwMode="auto">
            <a:xfrm>
              <a:off x="2879897" y="1995681"/>
              <a:ext cx="3985491" cy="2510084"/>
            </a:xfrm>
            <a:prstGeom prst="rect">
              <a:avLst/>
            </a:prstGeom>
            <a:grpFill/>
            <a:ln>
              <a:solidFill>
                <a:schemeClr val="bg1"/>
              </a:solid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9" name="Freeform 8"/>
            <p:cNvSpPr>
              <a:spLocks/>
            </p:cNvSpPr>
            <p:nvPr/>
          </p:nvSpPr>
          <p:spPr bwMode="auto">
            <a:xfrm>
              <a:off x="2795778" y="4485464"/>
              <a:ext cx="4160981" cy="94256"/>
            </a:xfrm>
            <a:custGeom>
              <a:avLst/>
              <a:gdLst>
                <a:gd name="T0" fmla="*/ 15713 w 15879"/>
                <a:gd name="T1" fmla="*/ 0 h 357"/>
                <a:gd name="T2" fmla="*/ 15746 w 15879"/>
                <a:gd name="T3" fmla="*/ 4 h 357"/>
                <a:gd name="T4" fmla="*/ 15777 w 15879"/>
                <a:gd name="T5" fmla="*/ 13 h 357"/>
                <a:gd name="T6" fmla="*/ 15805 w 15879"/>
                <a:gd name="T7" fmla="*/ 28 h 357"/>
                <a:gd name="T8" fmla="*/ 15830 w 15879"/>
                <a:gd name="T9" fmla="*/ 49 h 357"/>
                <a:gd name="T10" fmla="*/ 15850 w 15879"/>
                <a:gd name="T11" fmla="*/ 73 h 357"/>
                <a:gd name="T12" fmla="*/ 15866 w 15879"/>
                <a:gd name="T13" fmla="*/ 102 h 357"/>
                <a:gd name="T14" fmla="*/ 15875 w 15879"/>
                <a:gd name="T15" fmla="*/ 132 h 357"/>
                <a:gd name="T16" fmla="*/ 15879 w 15879"/>
                <a:gd name="T17" fmla="*/ 165 h 357"/>
                <a:gd name="T18" fmla="*/ 15877 w 15879"/>
                <a:gd name="T19" fmla="*/ 209 h 357"/>
                <a:gd name="T20" fmla="*/ 15871 w 15879"/>
                <a:gd name="T21" fmla="*/ 241 h 357"/>
                <a:gd name="T22" fmla="*/ 15858 w 15879"/>
                <a:gd name="T23" fmla="*/ 270 h 357"/>
                <a:gd name="T24" fmla="*/ 15841 w 15879"/>
                <a:gd name="T25" fmla="*/ 296 h 357"/>
                <a:gd name="T26" fmla="*/ 15819 w 15879"/>
                <a:gd name="T27" fmla="*/ 319 h 357"/>
                <a:gd name="T28" fmla="*/ 15792 w 15879"/>
                <a:gd name="T29" fmla="*/ 337 h 357"/>
                <a:gd name="T30" fmla="*/ 15762 w 15879"/>
                <a:gd name="T31" fmla="*/ 349 h 357"/>
                <a:gd name="T32" fmla="*/ 15730 w 15879"/>
                <a:gd name="T33" fmla="*/ 356 h 357"/>
                <a:gd name="T34" fmla="*/ 165 w 15879"/>
                <a:gd name="T35" fmla="*/ 357 h 357"/>
                <a:gd name="T36" fmla="*/ 133 w 15879"/>
                <a:gd name="T37" fmla="*/ 354 h 357"/>
                <a:gd name="T38" fmla="*/ 101 w 15879"/>
                <a:gd name="T39" fmla="*/ 344 h 357"/>
                <a:gd name="T40" fmla="*/ 73 w 15879"/>
                <a:gd name="T41" fmla="*/ 329 h 357"/>
                <a:gd name="T42" fmla="*/ 48 w 15879"/>
                <a:gd name="T43" fmla="*/ 308 h 357"/>
                <a:gd name="T44" fmla="*/ 29 w 15879"/>
                <a:gd name="T45" fmla="*/ 284 h 357"/>
                <a:gd name="T46" fmla="*/ 13 w 15879"/>
                <a:gd name="T47" fmla="*/ 256 h 357"/>
                <a:gd name="T48" fmla="*/ 3 w 15879"/>
                <a:gd name="T49" fmla="*/ 225 h 357"/>
                <a:gd name="T50" fmla="*/ 0 w 15879"/>
                <a:gd name="T51" fmla="*/ 192 h 357"/>
                <a:gd name="T52" fmla="*/ 1 w 15879"/>
                <a:gd name="T53" fmla="*/ 149 h 357"/>
                <a:gd name="T54" fmla="*/ 7 w 15879"/>
                <a:gd name="T55" fmla="*/ 117 h 357"/>
                <a:gd name="T56" fmla="*/ 20 w 15879"/>
                <a:gd name="T57" fmla="*/ 87 h 357"/>
                <a:gd name="T58" fmla="*/ 38 w 15879"/>
                <a:gd name="T59" fmla="*/ 60 h 357"/>
                <a:gd name="T60" fmla="*/ 60 w 15879"/>
                <a:gd name="T61" fmla="*/ 38 h 357"/>
                <a:gd name="T62" fmla="*/ 86 w 15879"/>
                <a:gd name="T63" fmla="*/ 20 h 357"/>
                <a:gd name="T64" fmla="*/ 116 w 15879"/>
                <a:gd name="T65" fmla="*/ 7 h 357"/>
                <a:gd name="T66" fmla="*/ 149 w 15879"/>
                <a:gd name="T67" fmla="*/ 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879" h="357">
                  <a:moveTo>
                    <a:pt x="165" y="0"/>
                  </a:moveTo>
                  <a:lnTo>
                    <a:pt x="15713" y="0"/>
                  </a:lnTo>
                  <a:lnTo>
                    <a:pt x="15730" y="1"/>
                  </a:lnTo>
                  <a:lnTo>
                    <a:pt x="15746" y="4"/>
                  </a:lnTo>
                  <a:lnTo>
                    <a:pt x="15762" y="7"/>
                  </a:lnTo>
                  <a:lnTo>
                    <a:pt x="15777" y="13"/>
                  </a:lnTo>
                  <a:lnTo>
                    <a:pt x="15792" y="20"/>
                  </a:lnTo>
                  <a:lnTo>
                    <a:pt x="15805" y="28"/>
                  </a:lnTo>
                  <a:lnTo>
                    <a:pt x="15819" y="38"/>
                  </a:lnTo>
                  <a:lnTo>
                    <a:pt x="15830" y="49"/>
                  </a:lnTo>
                  <a:lnTo>
                    <a:pt x="15841" y="60"/>
                  </a:lnTo>
                  <a:lnTo>
                    <a:pt x="15850" y="73"/>
                  </a:lnTo>
                  <a:lnTo>
                    <a:pt x="15858" y="87"/>
                  </a:lnTo>
                  <a:lnTo>
                    <a:pt x="15866" y="102"/>
                  </a:lnTo>
                  <a:lnTo>
                    <a:pt x="15871" y="117"/>
                  </a:lnTo>
                  <a:lnTo>
                    <a:pt x="15875" y="132"/>
                  </a:lnTo>
                  <a:lnTo>
                    <a:pt x="15877" y="149"/>
                  </a:lnTo>
                  <a:lnTo>
                    <a:pt x="15879" y="165"/>
                  </a:lnTo>
                  <a:lnTo>
                    <a:pt x="15879" y="192"/>
                  </a:lnTo>
                  <a:lnTo>
                    <a:pt x="15877" y="209"/>
                  </a:lnTo>
                  <a:lnTo>
                    <a:pt x="15875" y="225"/>
                  </a:lnTo>
                  <a:lnTo>
                    <a:pt x="15871" y="241"/>
                  </a:lnTo>
                  <a:lnTo>
                    <a:pt x="15866" y="256"/>
                  </a:lnTo>
                  <a:lnTo>
                    <a:pt x="15858" y="270"/>
                  </a:lnTo>
                  <a:lnTo>
                    <a:pt x="15850" y="284"/>
                  </a:lnTo>
                  <a:lnTo>
                    <a:pt x="15841" y="296"/>
                  </a:lnTo>
                  <a:lnTo>
                    <a:pt x="15830" y="308"/>
                  </a:lnTo>
                  <a:lnTo>
                    <a:pt x="15819" y="319"/>
                  </a:lnTo>
                  <a:lnTo>
                    <a:pt x="15805" y="329"/>
                  </a:lnTo>
                  <a:lnTo>
                    <a:pt x="15792" y="337"/>
                  </a:lnTo>
                  <a:lnTo>
                    <a:pt x="15777" y="344"/>
                  </a:lnTo>
                  <a:lnTo>
                    <a:pt x="15762" y="349"/>
                  </a:lnTo>
                  <a:lnTo>
                    <a:pt x="15746" y="354"/>
                  </a:lnTo>
                  <a:lnTo>
                    <a:pt x="15730" y="356"/>
                  </a:lnTo>
                  <a:lnTo>
                    <a:pt x="15713" y="357"/>
                  </a:lnTo>
                  <a:lnTo>
                    <a:pt x="165" y="357"/>
                  </a:lnTo>
                  <a:lnTo>
                    <a:pt x="149" y="356"/>
                  </a:lnTo>
                  <a:lnTo>
                    <a:pt x="133" y="354"/>
                  </a:lnTo>
                  <a:lnTo>
                    <a:pt x="116" y="349"/>
                  </a:lnTo>
                  <a:lnTo>
                    <a:pt x="101" y="344"/>
                  </a:lnTo>
                  <a:lnTo>
                    <a:pt x="86" y="337"/>
                  </a:lnTo>
                  <a:lnTo>
                    <a:pt x="73" y="329"/>
                  </a:lnTo>
                  <a:lnTo>
                    <a:pt x="60" y="319"/>
                  </a:lnTo>
                  <a:lnTo>
                    <a:pt x="48" y="308"/>
                  </a:lnTo>
                  <a:lnTo>
                    <a:pt x="38" y="296"/>
                  </a:lnTo>
                  <a:lnTo>
                    <a:pt x="29" y="284"/>
                  </a:lnTo>
                  <a:lnTo>
                    <a:pt x="20" y="270"/>
                  </a:lnTo>
                  <a:lnTo>
                    <a:pt x="13" y="256"/>
                  </a:lnTo>
                  <a:lnTo>
                    <a:pt x="7" y="241"/>
                  </a:lnTo>
                  <a:lnTo>
                    <a:pt x="3" y="225"/>
                  </a:lnTo>
                  <a:lnTo>
                    <a:pt x="1" y="209"/>
                  </a:lnTo>
                  <a:lnTo>
                    <a:pt x="0" y="192"/>
                  </a:lnTo>
                  <a:lnTo>
                    <a:pt x="0" y="165"/>
                  </a:lnTo>
                  <a:lnTo>
                    <a:pt x="1" y="149"/>
                  </a:lnTo>
                  <a:lnTo>
                    <a:pt x="3" y="132"/>
                  </a:lnTo>
                  <a:lnTo>
                    <a:pt x="7" y="117"/>
                  </a:lnTo>
                  <a:lnTo>
                    <a:pt x="13" y="102"/>
                  </a:lnTo>
                  <a:lnTo>
                    <a:pt x="20" y="87"/>
                  </a:lnTo>
                  <a:lnTo>
                    <a:pt x="29" y="73"/>
                  </a:lnTo>
                  <a:lnTo>
                    <a:pt x="38" y="60"/>
                  </a:lnTo>
                  <a:lnTo>
                    <a:pt x="48" y="49"/>
                  </a:lnTo>
                  <a:lnTo>
                    <a:pt x="60" y="38"/>
                  </a:lnTo>
                  <a:lnTo>
                    <a:pt x="73" y="28"/>
                  </a:lnTo>
                  <a:lnTo>
                    <a:pt x="86" y="20"/>
                  </a:lnTo>
                  <a:lnTo>
                    <a:pt x="101" y="13"/>
                  </a:lnTo>
                  <a:lnTo>
                    <a:pt x="116" y="7"/>
                  </a:lnTo>
                  <a:lnTo>
                    <a:pt x="133" y="4"/>
                  </a:lnTo>
                  <a:lnTo>
                    <a:pt x="149" y="1"/>
                  </a:lnTo>
                  <a:lnTo>
                    <a:pt x="165" y="0"/>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cs typeface="Calibri" pitchFamily="34" charset="0"/>
              </a:endParaRPr>
            </a:p>
          </p:txBody>
        </p:sp>
        <p:sp>
          <p:nvSpPr>
            <p:cNvPr id="10" name="Freeform 9"/>
            <p:cNvSpPr>
              <a:spLocks/>
            </p:cNvSpPr>
            <p:nvPr/>
          </p:nvSpPr>
          <p:spPr bwMode="auto">
            <a:xfrm>
              <a:off x="4826878" y="4986813"/>
              <a:ext cx="99078" cy="187147"/>
            </a:xfrm>
            <a:custGeom>
              <a:avLst/>
              <a:gdLst>
                <a:gd name="T0" fmla="*/ 75750 w 378"/>
                <a:gd name="T1" fmla="*/ 0 h 715"/>
                <a:gd name="T2" fmla="*/ 80468 w 378"/>
                <a:gd name="T3" fmla="*/ 785 h 715"/>
                <a:gd name="T4" fmla="*/ 84924 w 378"/>
                <a:gd name="T5" fmla="*/ 1832 h 715"/>
                <a:gd name="T6" fmla="*/ 88856 w 378"/>
                <a:gd name="T7" fmla="*/ 4450 h 715"/>
                <a:gd name="T8" fmla="*/ 92263 w 378"/>
                <a:gd name="T9" fmla="*/ 7067 h 715"/>
                <a:gd name="T10" fmla="*/ 95146 w 378"/>
                <a:gd name="T11" fmla="*/ 10732 h 715"/>
                <a:gd name="T12" fmla="*/ 97243 w 378"/>
                <a:gd name="T13" fmla="*/ 14658 h 715"/>
                <a:gd name="T14" fmla="*/ 98816 w 378"/>
                <a:gd name="T15" fmla="*/ 18846 h 715"/>
                <a:gd name="T16" fmla="*/ 99078 w 378"/>
                <a:gd name="T17" fmla="*/ 23557 h 715"/>
                <a:gd name="T18" fmla="*/ 99078 w 378"/>
                <a:gd name="T19" fmla="*/ 165946 h 715"/>
                <a:gd name="T20" fmla="*/ 98030 w 378"/>
                <a:gd name="T21" fmla="*/ 170657 h 715"/>
                <a:gd name="T22" fmla="*/ 96195 w 378"/>
                <a:gd name="T23" fmla="*/ 174583 h 715"/>
                <a:gd name="T24" fmla="*/ 93836 w 378"/>
                <a:gd name="T25" fmla="*/ 178509 h 715"/>
                <a:gd name="T26" fmla="*/ 90428 w 378"/>
                <a:gd name="T27" fmla="*/ 181650 h 715"/>
                <a:gd name="T28" fmla="*/ 87021 w 378"/>
                <a:gd name="T29" fmla="*/ 184268 h 715"/>
                <a:gd name="T30" fmla="*/ 82565 w 378"/>
                <a:gd name="T31" fmla="*/ 186100 h 715"/>
                <a:gd name="T32" fmla="*/ 78109 w 378"/>
                <a:gd name="T33" fmla="*/ 187147 h 715"/>
                <a:gd name="T34" fmla="*/ 23590 w 378"/>
                <a:gd name="T35" fmla="*/ 187147 h 715"/>
                <a:gd name="T36" fmla="*/ 18610 w 378"/>
                <a:gd name="T37" fmla="*/ 186362 h 715"/>
                <a:gd name="T38" fmla="*/ 14416 w 378"/>
                <a:gd name="T39" fmla="*/ 185315 h 715"/>
                <a:gd name="T40" fmla="*/ 10484 w 378"/>
                <a:gd name="T41" fmla="*/ 183221 h 715"/>
                <a:gd name="T42" fmla="*/ 6815 w 378"/>
                <a:gd name="T43" fmla="*/ 180080 h 715"/>
                <a:gd name="T44" fmla="*/ 4194 w 378"/>
                <a:gd name="T45" fmla="*/ 176939 h 715"/>
                <a:gd name="T46" fmla="*/ 2097 w 378"/>
                <a:gd name="T47" fmla="*/ 173013 h 715"/>
                <a:gd name="T48" fmla="*/ 524 w 378"/>
                <a:gd name="T49" fmla="*/ 168301 h 715"/>
                <a:gd name="T50" fmla="*/ 0 w 378"/>
                <a:gd name="T51" fmla="*/ 163852 h 715"/>
                <a:gd name="T52" fmla="*/ 262 w 378"/>
                <a:gd name="T53" fmla="*/ 21201 h 715"/>
                <a:gd name="T54" fmla="*/ 1048 w 378"/>
                <a:gd name="T55" fmla="*/ 16752 h 715"/>
                <a:gd name="T56" fmla="*/ 2883 w 378"/>
                <a:gd name="T57" fmla="*/ 12564 h 715"/>
                <a:gd name="T58" fmla="*/ 5242 w 378"/>
                <a:gd name="T59" fmla="*/ 8899 h 715"/>
                <a:gd name="T60" fmla="*/ 8650 w 378"/>
                <a:gd name="T61" fmla="*/ 5497 h 715"/>
                <a:gd name="T62" fmla="*/ 12319 w 378"/>
                <a:gd name="T63" fmla="*/ 3141 h 715"/>
                <a:gd name="T64" fmla="*/ 16513 w 378"/>
                <a:gd name="T65" fmla="*/ 1309 h 715"/>
                <a:gd name="T66" fmla="*/ 20969 w 378"/>
                <a:gd name="T67" fmla="*/ 523 h 7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78" h="715">
                  <a:moveTo>
                    <a:pt x="90" y="0"/>
                  </a:moveTo>
                  <a:lnTo>
                    <a:pt x="289" y="0"/>
                  </a:lnTo>
                  <a:lnTo>
                    <a:pt x="298" y="2"/>
                  </a:lnTo>
                  <a:lnTo>
                    <a:pt x="307" y="3"/>
                  </a:lnTo>
                  <a:lnTo>
                    <a:pt x="315" y="5"/>
                  </a:lnTo>
                  <a:lnTo>
                    <a:pt x="324" y="7"/>
                  </a:lnTo>
                  <a:lnTo>
                    <a:pt x="332" y="12"/>
                  </a:lnTo>
                  <a:lnTo>
                    <a:pt x="339" y="17"/>
                  </a:lnTo>
                  <a:lnTo>
                    <a:pt x="345" y="21"/>
                  </a:lnTo>
                  <a:lnTo>
                    <a:pt x="352" y="27"/>
                  </a:lnTo>
                  <a:lnTo>
                    <a:pt x="358" y="34"/>
                  </a:lnTo>
                  <a:lnTo>
                    <a:pt x="363" y="41"/>
                  </a:lnTo>
                  <a:lnTo>
                    <a:pt x="367" y="48"/>
                  </a:lnTo>
                  <a:lnTo>
                    <a:pt x="371" y="56"/>
                  </a:lnTo>
                  <a:lnTo>
                    <a:pt x="374" y="64"/>
                  </a:lnTo>
                  <a:lnTo>
                    <a:pt x="377" y="72"/>
                  </a:lnTo>
                  <a:lnTo>
                    <a:pt x="378" y="81"/>
                  </a:lnTo>
                  <a:lnTo>
                    <a:pt x="378" y="90"/>
                  </a:lnTo>
                  <a:lnTo>
                    <a:pt x="378" y="626"/>
                  </a:lnTo>
                  <a:lnTo>
                    <a:pt x="378" y="634"/>
                  </a:lnTo>
                  <a:lnTo>
                    <a:pt x="377" y="643"/>
                  </a:lnTo>
                  <a:lnTo>
                    <a:pt x="374" y="652"/>
                  </a:lnTo>
                  <a:lnTo>
                    <a:pt x="371" y="661"/>
                  </a:lnTo>
                  <a:lnTo>
                    <a:pt x="367" y="667"/>
                  </a:lnTo>
                  <a:lnTo>
                    <a:pt x="363" y="676"/>
                  </a:lnTo>
                  <a:lnTo>
                    <a:pt x="358" y="682"/>
                  </a:lnTo>
                  <a:lnTo>
                    <a:pt x="352" y="688"/>
                  </a:lnTo>
                  <a:lnTo>
                    <a:pt x="345" y="694"/>
                  </a:lnTo>
                  <a:lnTo>
                    <a:pt x="339" y="700"/>
                  </a:lnTo>
                  <a:lnTo>
                    <a:pt x="332" y="704"/>
                  </a:lnTo>
                  <a:lnTo>
                    <a:pt x="324" y="708"/>
                  </a:lnTo>
                  <a:lnTo>
                    <a:pt x="315" y="711"/>
                  </a:lnTo>
                  <a:lnTo>
                    <a:pt x="307" y="712"/>
                  </a:lnTo>
                  <a:lnTo>
                    <a:pt x="298" y="715"/>
                  </a:lnTo>
                  <a:lnTo>
                    <a:pt x="289" y="715"/>
                  </a:lnTo>
                  <a:lnTo>
                    <a:pt x="90" y="715"/>
                  </a:lnTo>
                  <a:lnTo>
                    <a:pt x="80" y="715"/>
                  </a:lnTo>
                  <a:lnTo>
                    <a:pt x="71" y="712"/>
                  </a:lnTo>
                  <a:lnTo>
                    <a:pt x="63" y="711"/>
                  </a:lnTo>
                  <a:lnTo>
                    <a:pt x="55" y="708"/>
                  </a:lnTo>
                  <a:lnTo>
                    <a:pt x="47" y="704"/>
                  </a:lnTo>
                  <a:lnTo>
                    <a:pt x="40" y="700"/>
                  </a:lnTo>
                  <a:lnTo>
                    <a:pt x="33" y="694"/>
                  </a:lnTo>
                  <a:lnTo>
                    <a:pt x="26" y="688"/>
                  </a:lnTo>
                  <a:lnTo>
                    <a:pt x="20" y="682"/>
                  </a:lnTo>
                  <a:lnTo>
                    <a:pt x="16" y="676"/>
                  </a:lnTo>
                  <a:lnTo>
                    <a:pt x="11" y="667"/>
                  </a:lnTo>
                  <a:lnTo>
                    <a:pt x="8" y="661"/>
                  </a:lnTo>
                  <a:lnTo>
                    <a:pt x="4" y="652"/>
                  </a:lnTo>
                  <a:lnTo>
                    <a:pt x="2" y="643"/>
                  </a:lnTo>
                  <a:lnTo>
                    <a:pt x="1" y="634"/>
                  </a:lnTo>
                  <a:lnTo>
                    <a:pt x="0" y="626"/>
                  </a:lnTo>
                  <a:lnTo>
                    <a:pt x="0" y="90"/>
                  </a:lnTo>
                  <a:lnTo>
                    <a:pt x="1" y="81"/>
                  </a:lnTo>
                  <a:lnTo>
                    <a:pt x="2" y="72"/>
                  </a:lnTo>
                  <a:lnTo>
                    <a:pt x="4" y="64"/>
                  </a:lnTo>
                  <a:lnTo>
                    <a:pt x="8" y="56"/>
                  </a:lnTo>
                  <a:lnTo>
                    <a:pt x="11" y="48"/>
                  </a:lnTo>
                  <a:lnTo>
                    <a:pt x="16" y="41"/>
                  </a:lnTo>
                  <a:lnTo>
                    <a:pt x="20" y="34"/>
                  </a:lnTo>
                  <a:lnTo>
                    <a:pt x="26" y="27"/>
                  </a:lnTo>
                  <a:lnTo>
                    <a:pt x="33" y="21"/>
                  </a:lnTo>
                  <a:lnTo>
                    <a:pt x="40" y="17"/>
                  </a:lnTo>
                  <a:lnTo>
                    <a:pt x="47" y="12"/>
                  </a:lnTo>
                  <a:lnTo>
                    <a:pt x="55" y="7"/>
                  </a:lnTo>
                  <a:lnTo>
                    <a:pt x="63" y="5"/>
                  </a:lnTo>
                  <a:lnTo>
                    <a:pt x="71" y="3"/>
                  </a:lnTo>
                  <a:lnTo>
                    <a:pt x="80" y="2"/>
                  </a:lnTo>
                  <a:lnTo>
                    <a:pt x="90" y="0"/>
                  </a:lnTo>
                  <a:close/>
                </a:path>
              </a:pathLst>
            </a:custGeom>
            <a:grpFill/>
            <a:ln w="9525">
              <a:solidFill>
                <a:srgbClr val="000000"/>
              </a:solidFill>
              <a:round/>
              <a:headEnd/>
              <a:tailEnd/>
            </a:ln>
          </p:spPr>
          <p:txBody>
            <a:bodyPr/>
            <a:lstStyle/>
            <a:p>
              <a:endParaRPr lang="en-US"/>
            </a:p>
          </p:txBody>
        </p:sp>
        <p:sp>
          <p:nvSpPr>
            <p:cNvPr id="11" name="Rectangle 10"/>
            <p:cNvSpPr>
              <a:spLocks noChangeArrowheads="1"/>
            </p:cNvSpPr>
            <p:nvPr/>
          </p:nvSpPr>
          <p:spPr bwMode="auto">
            <a:xfrm>
              <a:off x="4847060" y="4616188"/>
              <a:ext cx="55043" cy="394478"/>
            </a:xfrm>
            <a:prstGeom prst="rect">
              <a:avLst/>
            </a:prstGeom>
            <a:grpFill/>
            <a:ln w="9525">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2" name="Freeform 11"/>
            <p:cNvSpPr>
              <a:spLocks/>
            </p:cNvSpPr>
            <p:nvPr/>
          </p:nvSpPr>
          <p:spPr bwMode="auto">
            <a:xfrm>
              <a:off x="4825043" y="4539127"/>
              <a:ext cx="102748" cy="86235"/>
            </a:xfrm>
            <a:custGeom>
              <a:avLst/>
              <a:gdLst>
                <a:gd name="T0" fmla="*/ 77061 w 388"/>
                <a:gd name="T1" fmla="*/ 0 h 326"/>
                <a:gd name="T2" fmla="*/ 82092 w 388"/>
                <a:gd name="T3" fmla="*/ 529 h 326"/>
                <a:gd name="T4" fmla="*/ 87124 w 388"/>
                <a:gd name="T5" fmla="*/ 2116 h 326"/>
                <a:gd name="T6" fmla="*/ 91626 w 388"/>
                <a:gd name="T7" fmla="*/ 4497 h 326"/>
                <a:gd name="T8" fmla="*/ 95333 w 388"/>
                <a:gd name="T9" fmla="*/ 7671 h 326"/>
                <a:gd name="T10" fmla="*/ 98511 w 388"/>
                <a:gd name="T11" fmla="*/ 11639 h 326"/>
                <a:gd name="T12" fmla="*/ 100629 w 388"/>
                <a:gd name="T13" fmla="*/ 15871 h 326"/>
                <a:gd name="T14" fmla="*/ 102218 w 388"/>
                <a:gd name="T15" fmla="*/ 20897 h 326"/>
                <a:gd name="T16" fmla="*/ 102748 w 388"/>
                <a:gd name="T17" fmla="*/ 25923 h 326"/>
                <a:gd name="T18" fmla="*/ 102748 w 388"/>
                <a:gd name="T19" fmla="*/ 63221 h 326"/>
                <a:gd name="T20" fmla="*/ 101689 w 388"/>
                <a:gd name="T21" fmla="*/ 67983 h 326"/>
                <a:gd name="T22" fmla="*/ 99835 w 388"/>
                <a:gd name="T23" fmla="*/ 73009 h 326"/>
                <a:gd name="T24" fmla="*/ 97187 w 388"/>
                <a:gd name="T25" fmla="*/ 76977 h 326"/>
                <a:gd name="T26" fmla="*/ 93479 w 388"/>
                <a:gd name="T27" fmla="*/ 80415 h 326"/>
                <a:gd name="T28" fmla="*/ 89507 w 388"/>
                <a:gd name="T29" fmla="*/ 83325 h 326"/>
                <a:gd name="T30" fmla="*/ 84476 w 388"/>
                <a:gd name="T31" fmla="*/ 85177 h 326"/>
                <a:gd name="T32" fmla="*/ 79709 w 388"/>
                <a:gd name="T33" fmla="*/ 86235 h 326"/>
                <a:gd name="T34" fmla="*/ 25952 w 388"/>
                <a:gd name="T35" fmla="*/ 86235 h 326"/>
                <a:gd name="T36" fmla="*/ 20656 w 388"/>
                <a:gd name="T37" fmla="*/ 85706 h 326"/>
                <a:gd name="T38" fmla="*/ 15889 w 388"/>
                <a:gd name="T39" fmla="*/ 84119 h 326"/>
                <a:gd name="T40" fmla="*/ 11387 w 388"/>
                <a:gd name="T41" fmla="*/ 81738 h 326"/>
                <a:gd name="T42" fmla="*/ 7680 w 388"/>
                <a:gd name="T43" fmla="*/ 78564 h 326"/>
                <a:gd name="T44" fmla="*/ 4237 w 388"/>
                <a:gd name="T45" fmla="*/ 75125 h 326"/>
                <a:gd name="T46" fmla="*/ 2119 w 388"/>
                <a:gd name="T47" fmla="*/ 70364 h 326"/>
                <a:gd name="T48" fmla="*/ 530 w 388"/>
                <a:gd name="T49" fmla="*/ 65602 h 326"/>
                <a:gd name="T50" fmla="*/ 0 w 388"/>
                <a:gd name="T51" fmla="*/ 60312 h 326"/>
                <a:gd name="T52" fmla="*/ 0 w 388"/>
                <a:gd name="T53" fmla="*/ 23543 h 326"/>
                <a:gd name="T54" fmla="*/ 1324 w 388"/>
                <a:gd name="T55" fmla="*/ 18252 h 326"/>
                <a:gd name="T56" fmla="*/ 3178 w 388"/>
                <a:gd name="T57" fmla="*/ 13755 h 326"/>
                <a:gd name="T58" fmla="*/ 5826 w 388"/>
                <a:gd name="T59" fmla="*/ 9523 h 326"/>
                <a:gd name="T60" fmla="*/ 9533 w 388"/>
                <a:gd name="T61" fmla="*/ 6084 h 326"/>
                <a:gd name="T62" fmla="*/ 13506 w 388"/>
                <a:gd name="T63" fmla="*/ 3439 h 326"/>
                <a:gd name="T64" fmla="*/ 18007 w 388"/>
                <a:gd name="T65" fmla="*/ 1323 h 326"/>
                <a:gd name="T66" fmla="*/ 23304 w 388"/>
                <a:gd name="T67" fmla="*/ 265 h 3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88" h="326">
                  <a:moveTo>
                    <a:pt x="98" y="0"/>
                  </a:moveTo>
                  <a:lnTo>
                    <a:pt x="291" y="0"/>
                  </a:lnTo>
                  <a:lnTo>
                    <a:pt x="301" y="1"/>
                  </a:lnTo>
                  <a:lnTo>
                    <a:pt x="310" y="2"/>
                  </a:lnTo>
                  <a:lnTo>
                    <a:pt x="319" y="5"/>
                  </a:lnTo>
                  <a:lnTo>
                    <a:pt x="329" y="8"/>
                  </a:lnTo>
                  <a:lnTo>
                    <a:pt x="338" y="13"/>
                  </a:lnTo>
                  <a:lnTo>
                    <a:pt x="346" y="17"/>
                  </a:lnTo>
                  <a:lnTo>
                    <a:pt x="353" y="23"/>
                  </a:lnTo>
                  <a:lnTo>
                    <a:pt x="360" y="29"/>
                  </a:lnTo>
                  <a:lnTo>
                    <a:pt x="367" y="36"/>
                  </a:lnTo>
                  <a:lnTo>
                    <a:pt x="372" y="44"/>
                  </a:lnTo>
                  <a:lnTo>
                    <a:pt x="377" y="52"/>
                  </a:lnTo>
                  <a:lnTo>
                    <a:pt x="380" y="60"/>
                  </a:lnTo>
                  <a:lnTo>
                    <a:pt x="384" y="69"/>
                  </a:lnTo>
                  <a:lnTo>
                    <a:pt x="386" y="79"/>
                  </a:lnTo>
                  <a:lnTo>
                    <a:pt x="388" y="89"/>
                  </a:lnTo>
                  <a:lnTo>
                    <a:pt x="388" y="98"/>
                  </a:lnTo>
                  <a:lnTo>
                    <a:pt x="388" y="228"/>
                  </a:lnTo>
                  <a:lnTo>
                    <a:pt x="388" y="239"/>
                  </a:lnTo>
                  <a:lnTo>
                    <a:pt x="386" y="248"/>
                  </a:lnTo>
                  <a:lnTo>
                    <a:pt x="384" y="257"/>
                  </a:lnTo>
                  <a:lnTo>
                    <a:pt x="380" y="266"/>
                  </a:lnTo>
                  <a:lnTo>
                    <a:pt x="377" y="276"/>
                  </a:lnTo>
                  <a:lnTo>
                    <a:pt x="372" y="284"/>
                  </a:lnTo>
                  <a:lnTo>
                    <a:pt x="367" y="291"/>
                  </a:lnTo>
                  <a:lnTo>
                    <a:pt x="360" y="297"/>
                  </a:lnTo>
                  <a:lnTo>
                    <a:pt x="353" y="304"/>
                  </a:lnTo>
                  <a:lnTo>
                    <a:pt x="346" y="309"/>
                  </a:lnTo>
                  <a:lnTo>
                    <a:pt x="338" y="315"/>
                  </a:lnTo>
                  <a:lnTo>
                    <a:pt x="329" y="318"/>
                  </a:lnTo>
                  <a:lnTo>
                    <a:pt x="319" y="322"/>
                  </a:lnTo>
                  <a:lnTo>
                    <a:pt x="310" y="324"/>
                  </a:lnTo>
                  <a:lnTo>
                    <a:pt x="301" y="326"/>
                  </a:lnTo>
                  <a:lnTo>
                    <a:pt x="291" y="326"/>
                  </a:lnTo>
                  <a:lnTo>
                    <a:pt x="98" y="326"/>
                  </a:lnTo>
                  <a:lnTo>
                    <a:pt x="88" y="326"/>
                  </a:lnTo>
                  <a:lnTo>
                    <a:pt x="78" y="324"/>
                  </a:lnTo>
                  <a:lnTo>
                    <a:pt x="68" y="322"/>
                  </a:lnTo>
                  <a:lnTo>
                    <a:pt x="60" y="318"/>
                  </a:lnTo>
                  <a:lnTo>
                    <a:pt x="51" y="315"/>
                  </a:lnTo>
                  <a:lnTo>
                    <a:pt x="43" y="309"/>
                  </a:lnTo>
                  <a:lnTo>
                    <a:pt x="36" y="304"/>
                  </a:lnTo>
                  <a:lnTo>
                    <a:pt x="29" y="297"/>
                  </a:lnTo>
                  <a:lnTo>
                    <a:pt x="22" y="291"/>
                  </a:lnTo>
                  <a:lnTo>
                    <a:pt x="16" y="284"/>
                  </a:lnTo>
                  <a:lnTo>
                    <a:pt x="12" y="276"/>
                  </a:lnTo>
                  <a:lnTo>
                    <a:pt x="8" y="266"/>
                  </a:lnTo>
                  <a:lnTo>
                    <a:pt x="5" y="257"/>
                  </a:lnTo>
                  <a:lnTo>
                    <a:pt x="2" y="248"/>
                  </a:lnTo>
                  <a:lnTo>
                    <a:pt x="0" y="239"/>
                  </a:lnTo>
                  <a:lnTo>
                    <a:pt x="0" y="228"/>
                  </a:lnTo>
                  <a:lnTo>
                    <a:pt x="0" y="98"/>
                  </a:lnTo>
                  <a:lnTo>
                    <a:pt x="0" y="89"/>
                  </a:lnTo>
                  <a:lnTo>
                    <a:pt x="2" y="79"/>
                  </a:lnTo>
                  <a:lnTo>
                    <a:pt x="5" y="69"/>
                  </a:lnTo>
                  <a:lnTo>
                    <a:pt x="8" y="60"/>
                  </a:lnTo>
                  <a:lnTo>
                    <a:pt x="12" y="52"/>
                  </a:lnTo>
                  <a:lnTo>
                    <a:pt x="16" y="44"/>
                  </a:lnTo>
                  <a:lnTo>
                    <a:pt x="22" y="36"/>
                  </a:lnTo>
                  <a:lnTo>
                    <a:pt x="29" y="29"/>
                  </a:lnTo>
                  <a:lnTo>
                    <a:pt x="36" y="23"/>
                  </a:lnTo>
                  <a:lnTo>
                    <a:pt x="43" y="17"/>
                  </a:lnTo>
                  <a:lnTo>
                    <a:pt x="51" y="13"/>
                  </a:lnTo>
                  <a:lnTo>
                    <a:pt x="60" y="8"/>
                  </a:lnTo>
                  <a:lnTo>
                    <a:pt x="68" y="5"/>
                  </a:lnTo>
                  <a:lnTo>
                    <a:pt x="78" y="2"/>
                  </a:lnTo>
                  <a:lnTo>
                    <a:pt x="88" y="1"/>
                  </a:lnTo>
                  <a:lnTo>
                    <a:pt x="98" y="0"/>
                  </a:lnTo>
                  <a:close/>
                </a:path>
              </a:pathLst>
            </a:custGeom>
            <a:grpFill/>
            <a:ln w="9525">
              <a:solidFill>
                <a:srgbClr val="000000"/>
              </a:solidFill>
              <a:round/>
              <a:headEnd/>
              <a:tailEnd/>
            </a:ln>
          </p:spPr>
          <p:txBody>
            <a:bodyPr/>
            <a:lstStyle/>
            <a:p>
              <a:endParaRPr lang="en-US"/>
            </a:p>
          </p:txBody>
        </p:sp>
        <p:sp>
          <p:nvSpPr>
            <p:cNvPr id="13" name="Freeform 12"/>
            <p:cNvSpPr>
              <a:spLocks/>
            </p:cNvSpPr>
            <p:nvPr/>
          </p:nvSpPr>
          <p:spPr bwMode="auto">
            <a:xfrm>
              <a:off x="4856235" y="5150109"/>
              <a:ext cx="44035" cy="737581"/>
            </a:xfrm>
            <a:custGeom>
              <a:avLst/>
              <a:gdLst>
                <a:gd name="T0" fmla="*/ 21887 w 169"/>
                <a:gd name="T1" fmla="*/ 0 h 2813"/>
                <a:gd name="T2" fmla="*/ 26577 w 169"/>
                <a:gd name="T3" fmla="*/ 262 h 2813"/>
                <a:gd name="T4" fmla="*/ 30486 w 169"/>
                <a:gd name="T5" fmla="*/ 1573 h 2813"/>
                <a:gd name="T6" fmla="*/ 34394 w 169"/>
                <a:gd name="T7" fmla="*/ 3671 h 2813"/>
                <a:gd name="T8" fmla="*/ 37260 w 169"/>
                <a:gd name="T9" fmla="*/ 6293 h 2813"/>
                <a:gd name="T10" fmla="*/ 40127 w 169"/>
                <a:gd name="T11" fmla="*/ 9702 h 2813"/>
                <a:gd name="T12" fmla="*/ 42211 w 169"/>
                <a:gd name="T13" fmla="*/ 13372 h 2813"/>
                <a:gd name="T14" fmla="*/ 43253 w 169"/>
                <a:gd name="T15" fmla="*/ 17568 h 2813"/>
                <a:gd name="T16" fmla="*/ 44035 w 169"/>
                <a:gd name="T17" fmla="*/ 21763 h 2813"/>
                <a:gd name="T18" fmla="*/ 44035 w 169"/>
                <a:gd name="T19" fmla="*/ 717653 h 2813"/>
                <a:gd name="T20" fmla="*/ 42993 w 169"/>
                <a:gd name="T21" fmla="*/ 722373 h 2813"/>
                <a:gd name="T22" fmla="*/ 41169 w 169"/>
                <a:gd name="T23" fmla="*/ 726306 h 2813"/>
                <a:gd name="T24" fmla="*/ 38824 w 169"/>
                <a:gd name="T25" fmla="*/ 729453 h 2813"/>
                <a:gd name="T26" fmla="*/ 35697 w 169"/>
                <a:gd name="T27" fmla="*/ 732599 h 2813"/>
                <a:gd name="T28" fmla="*/ 32570 w 169"/>
                <a:gd name="T29" fmla="*/ 734959 h 2813"/>
                <a:gd name="T30" fmla="*/ 28662 w 169"/>
                <a:gd name="T31" fmla="*/ 736794 h 2813"/>
                <a:gd name="T32" fmla="*/ 24232 w 169"/>
                <a:gd name="T33" fmla="*/ 737581 h 2813"/>
                <a:gd name="T34" fmla="*/ 21887 w 169"/>
                <a:gd name="T35" fmla="*/ 737581 h 2813"/>
                <a:gd name="T36" fmla="*/ 17458 w 169"/>
                <a:gd name="T37" fmla="*/ 737057 h 2813"/>
                <a:gd name="T38" fmla="*/ 13549 w 169"/>
                <a:gd name="T39" fmla="*/ 735746 h 2813"/>
                <a:gd name="T40" fmla="*/ 9641 w 169"/>
                <a:gd name="T41" fmla="*/ 733648 h 2813"/>
                <a:gd name="T42" fmla="*/ 6514 w 169"/>
                <a:gd name="T43" fmla="*/ 731026 h 2813"/>
                <a:gd name="T44" fmla="*/ 3908 w 169"/>
                <a:gd name="T45" fmla="*/ 728142 h 2813"/>
                <a:gd name="T46" fmla="*/ 1824 w 169"/>
                <a:gd name="T47" fmla="*/ 724209 h 2813"/>
                <a:gd name="T48" fmla="*/ 782 w 169"/>
                <a:gd name="T49" fmla="*/ 720276 h 2813"/>
                <a:gd name="T50" fmla="*/ 0 w 169"/>
                <a:gd name="T51" fmla="*/ 715556 h 2813"/>
                <a:gd name="T52" fmla="*/ 0 w 169"/>
                <a:gd name="T53" fmla="*/ 19665 h 2813"/>
                <a:gd name="T54" fmla="*/ 1042 w 169"/>
                <a:gd name="T55" fmla="*/ 15470 h 2813"/>
                <a:gd name="T56" fmla="*/ 2866 w 169"/>
                <a:gd name="T57" fmla="*/ 11537 h 2813"/>
                <a:gd name="T58" fmla="*/ 5211 w 169"/>
                <a:gd name="T59" fmla="*/ 7866 h 2813"/>
                <a:gd name="T60" fmla="*/ 8077 w 169"/>
                <a:gd name="T61" fmla="*/ 4720 h 2813"/>
                <a:gd name="T62" fmla="*/ 11465 w 169"/>
                <a:gd name="T63" fmla="*/ 2360 h 2813"/>
                <a:gd name="T64" fmla="*/ 15373 w 169"/>
                <a:gd name="T65" fmla="*/ 787 h 2813"/>
                <a:gd name="T66" fmla="*/ 19803 w 169"/>
                <a:gd name="T67" fmla="*/ 0 h 281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69" h="2813">
                  <a:moveTo>
                    <a:pt x="84" y="0"/>
                  </a:moveTo>
                  <a:lnTo>
                    <a:pt x="84" y="0"/>
                  </a:lnTo>
                  <a:lnTo>
                    <a:pt x="93" y="0"/>
                  </a:lnTo>
                  <a:lnTo>
                    <a:pt x="102" y="1"/>
                  </a:lnTo>
                  <a:lnTo>
                    <a:pt x="110" y="3"/>
                  </a:lnTo>
                  <a:lnTo>
                    <a:pt x="117" y="6"/>
                  </a:lnTo>
                  <a:lnTo>
                    <a:pt x="125" y="9"/>
                  </a:lnTo>
                  <a:lnTo>
                    <a:pt x="132" y="14"/>
                  </a:lnTo>
                  <a:lnTo>
                    <a:pt x="137" y="18"/>
                  </a:lnTo>
                  <a:lnTo>
                    <a:pt x="143" y="24"/>
                  </a:lnTo>
                  <a:lnTo>
                    <a:pt x="149" y="30"/>
                  </a:lnTo>
                  <a:lnTo>
                    <a:pt x="154" y="37"/>
                  </a:lnTo>
                  <a:lnTo>
                    <a:pt x="158" y="44"/>
                  </a:lnTo>
                  <a:lnTo>
                    <a:pt x="162" y="51"/>
                  </a:lnTo>
                  <a:lnTo>
                    <a:pt x="165" y="59"/>
                  </a:lnTo>
                  <a:lnTo>
                    <a:pt x="166" y="67"/>
                  </a:lnTo>
                  <a:lnTo>
                    <a:pt x="169" y="75"/>
                  </a:lnTo>
                  <a:lnTo>
                    <a:pt x="169" y="83"/>
                  </a:lnTo>
                  <a:lnTo>
                    <a:pt x="169" y="2729"/>
                  </a:lnTo>
                  <a:lnTo>
                    <a:pt x="169" y="2737"/>
                  </a:lnTo>
                  <a:lnTo>
                    <a:pt x="166" y="2747"/>
                  </a:lnTo>
                  <a:lnTo>
                    <a:pt x="165" y="2755"/>
                  </a:lnTo>
                  <a:lnTo>
                    <a:pt x="162" y="2762"/>
                  </a:lnTo>
                  <a:lnTo>
                    <a:pt x="158" y="2770"/>
                  </a:lnTo>
                  <a:lnTo>
                    <a:pt x="154" y="2777"/>
                  </a:lnTo>
                  <a:lnTo>
                    <a:pt x="149" y="2782"/>
                  </a:lnTo>
                  <a:lnTo>
                    <a:pt x="143" y="2788"/>
                  </a:lnTo>
                  <a:lnTo>
                    <a:pt x="137" y="2794"/>
                  </a:lnTo>
                  <a:lnTo>
                    <a:pt x="132" y="2798"/>
                  </a:lnTo>
                  <a:lnTo>
                    <a:pt x="125" y="2803"/>
                  </a:lnTo>
                  <a:lnTo>
                    <a:pt x="117" y="2806"/>
                  </a:lnTo>
                  <a:lnTo>
                    <a:pt x="110" y="2810"/>
                  </a:lnTo>
                  <a:lnTo>
                    <a:pt x="102" y="2811"/>
                  </a:lnTo>
                  <a:lnTo>
                    <a:pt x="93" y="2813"/>
                  </a:lnTo>
                  <a:lnTo>
                    <a:pt x="84" y="2813"/>
                  </a:lnTo>
                  <a:lnTo>
                    <a:pt x="76" y="2813"/>
                  </a:lnTo>
                  <a:lnTo>
                    <a:pt x="67" y="2811"/>
                  </a:lnTo>
                  <a:lnTo>
                    <a:pt x="59" y="2810"/>
                  </a:lnTo>
                  <a:lnTo>
                    <a:pt x="52" y="2806"/>
                  </a:lnTo>
                  <a:lnTo>
                    <a:pt x="44" y="2803"/>
                  </a:lnTo>
                  <a:lnTo>
                    <a:pt x="37" y="2798"/>
                  </a:lnTo>
                  <a:lnTo>
                    <a:pt x="31" y="2794"/>
                  </a:lnTo>
                  <a:lnTo>
                    <a:pt x="25" y="2788"/>
                  </a:lnTo>
                  <a:lnTo>
                    <a:pt x="20" y="2782"/>
                  </a:lnTo>
                  <a:lnTo>
                    <a:pt x="15" y="2777"/>
                  </a:lnTo>
                  <a:lnTo>
                    <a:pt x="11" y="2770"/>
                  </a:lnTo>
                  <a:lnTo>
                    <a:pt x="7" y="2762"/>
                  </a:lnTo>
                  <a:lnTo>
                    <a:pt x="4" y="2755"/>
                  </a:lnTo>
                  <a:lnTo>
                    <a:pt x="3" y="2747"/>
                  </a:lnTo>
                  <a:lnTo>
                    <a:pt x="0" y="2737"/>
                  </a:lnTo>
                  <a:lnTo>
                    <a:pt x="0" y="2729"/>
                  </a:lnTo>
                  <a:lnTo>
                    <a:pt x="0" y="83"/>
                  </a:lnTo>
                  <a:lnTo>
                    <a:pt x="0" y="75"/>
                  </a:lnTo>
                  <a:lnTo>
                    <a:pt x="3" y="67"/>
                  </a:lnTo>
                  <a:lnTo>
                    <a:pt x="4" y="59"/>
                  </a:lnTo>
                  <a:lnTo>
                    <a:pt x="7" y="51"/>
                  </a:lnTo>
                  <a:lnTo>
                    <a:pt x="11" y="44"/>
                  </a:lnTo>
                  <a:lnTo>
                    <a:pt x="15" y="37"/>
                  </a:lnTo>
                  <a:lnTo>
                    <a:pt x="20" y="30"/>
                  </a:lnTo>
                  <a:lnTo>
                    <a:pt x="25" y="24"/>
                  </a:lnTo>
                  <a:lnTo>
                    <a:pt x="31" y="18"/>
                  </a:lnTo>
                  <a:lnTo>
                    <a:pt x="37" y="14"/>
                  </a:lnTo>
                  <a:lnTo>
                    <a:pt x="44" y="9"/>
                  </a:lnTo>
                  <a:lnTo>
                    <a:pt x="52" y="6"/>
                  </a:lnTo>
                  <a:lnTo>
                    <a:pt x="59" y="3"/>
                  </a:lnTo>
                  <a:lnTo>
                    <a:pt x="67" y="1"/>
                  </a:lnTo>
                  <a:lnTo>
                    <a:pt x="76" y="0"/>
                  </a:lnTo>
                  <a:lnTo>
                    <a:pt x="84" y="0"/>
                  </a:lnTo>
                  <a:close/>
                </a:path>
              </a:pathLst>
            </a:custGeom>
            <a:grpFill/>
            <a:ln w="9525">
              <a:solidFill>
                <a:srgbClr val="000000"/>
              </a:solidFill>
              <a:round/>
              <a:headEnd/>
              <a:tailEnd/>
            </a:ln>
          </p:spPr>
          <p:txBody>
            <a:bodyPr/>
            <a:lstStyle/>
            <a:p>
              <a:endParaRPr lang="en-US"/>
            </a:p>
          </p:txBody>
        </p:sp>
        <p:sp>
          <p:nvSpPr>
            <p:cNvPr id="14" name="Freeform 13"/>
            <p:cNvSpPr>
              <a:spLocks/>
            </p:cNvSpPr>
            <p:nvPr/>
          </p:nvSpPr>
          <p:spPr bwMode="auto">
            <a:xfrm>
              <a:off x="4830548" y="5375786"/>
              <a:ext cx="93574" cy="93574"/>
            </a:xfrm>
            <a:custGeom>
              <a:avLst/>
              <a:gdLst>
                <a:gd name="T0" fmla="*/ 51636 w 357"/>
                <a:gd name="T1" fmla="*/ 262 h 357"/>
                <a:gd name="T2" fmla="*/ 60548 w 357"/>
                <a:gd name="T3" fmla="*/ 2097 h 357"/>
                <a:gd name="T4" fmla="*/ 69198 w 357"/>
                <a:gd name="T5" fmla="*/ 5504 h 357"/>
                <a:gd name="T6" fmla="*/ 76799 w 357"/>
                <a:gd name="T7" fmla="*/ 10484 h 357"/>
                <a:gd name="T8" fmla="*/ 83090 w 357"/>
                <a:gd name="T9" fmla="*/ 16775 h 357"/>
                <a:gd name="T10" fmla="*/ 87808 w 357"/>
                <a:gd name="T11" fmla="*/ 24376 h 357"/>
                <a:gd name="T12" fmla="*/ 91477 w 357"/>
                <a:gd name="T13" fmla="*/ 32764 h 357"/>
                <a:gd name="T14" fmla="*/ 93312 w 357"/>
                <a:gd name="T15" fmla="*/ 41938 h 357"/>
                <a:gd name="T16" fmla="*/ 93312 w 357"/>
                <a:gd name="T17" fmla="*/ 51636 h 357"/>
                <a:gd name="T18" fmla="*/ 91477 w 357"/>
                <a:gd name="T19" fmla="*/ 60548 h 357"/>
                <a:gd name="T20" fmla="*/ 87808 w 357"/>
                <a:gd name="T21" fmla="*/ 68935 h 357"/>
                <a:gd name="T22" fmla="*/ 83090 w 357"/>
                <a:gd name="T23" fmla="*/ 76275 h 357"/>
                <a:gd name="T24" fmla="*/ 76799 w 357"/>
                <a:gd name="T25" fmla="*/ 82565 h 357"/>
                <a:gd name="T26" fmla="*/ 69198 w 357"/>
                <a:gd name="T27" fmla="*/ 87808 h 357"/>
                <a:gd name="T28" fmla="*/ 60548 w 357"/>
                <a:gd name="T29" fmla="*/ 91477 h 357"/>
                <a:gd name="T30" fmla="*/ 51636 w 357"/>
                <a:gd name="T31" fmla="*/ 93312 h 357"/>
                <a:gd name="T32" fmla="*/ 41938 w 357"/>
                <a:gd name="T33" fmla="*/ 93312 h 357"/>
                <a:gd name="T34" fmla="*/ 32764 w 357"/>
                <a:gd name="T35" fmla="*/ 91477 h 357"/>
                <a:gd name="T36" fmla="*/ 24376 w 357"/>
                <a:gd name="T37" fmla="*/ 87808 h 357"/>
                <a:gd name="T38" fmla="*/ 16775 w 357"/>
                <a:gd name="T39" fmla="*/ 82565 h 357"/>
                <a:gd name="T40" fmla="*/ 10484 w 357"/>
                <a:gd name="T41" fmla="*/ 76275 h 357"/>
                <a:gd name="T42" fmla="*/ 5766 w 357"/>
                <a:gd name="T43" fmla="*/ 68935 h 357"/>
                <a:gd name="T44" fmla="*/ 2097 w 357"/>
                <a:gd name="T45" fmla="*/ 60548 h 357"/>
                <a:gd name="T46" fmla="*/ 262 w 357"/>
                <a:gd name="T47" fmla="*/ 51636 h 357"/>
                <a:gd name="T48" fmla="*/ 262 w 357"/>
                <a:gd name="T49" fmla="*/ 41938 h 357"/>
                <a:gd name="T50" fmla="*/ 2097 w 357"/>
                <a:gd name="T51" fmla="*/ 32764 h 357"/>
                <a:gd name="T52" fmla="*/ 5766 w 357"/>
                <a:gd name="T53" fmla="*/ 24376 h 357"/>
                <a:gd name="T54" fmla="*/ 10484 w 357"/>
                <a:gd name="T55" fmla="*/ 16775 h 357"/>
                <a:gd name="T56" fmla="*/ 16775 w 357"/>
                <a:gd name="T57" fmla="*/ 10484 h 357"/>
                <a:gd name="T58" fmla="*/ 24376 w 357"/>
                <a:gd name="T59" fmla="*/ 5504 h 357"/>
                <a:gd name="T60" fmla="*/ 32764 w 357"/>
                <a:gd name="T61" fmla="*/ 2097 h 357"/>
                <a:gd name="T62" fmla="*/ 41938 w 357"/>
                <a:gd name="T63" fmla="*/ 262 h 35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57" h="357">
                  <a:moveTo>
                    <a:pt x="178" y="0"/>
                  </a:moveTo>
                  <a:lnTo>
                    <a:pt x="197" y="1"/>
                  </a:lnTo>
                  <a:lnTo>
                    <a:pt x="214" y="3"/>
                  </a:lnTo>
                  <a:lnTo>
                    <a:pt x="231" y="8"/>
                  </a:lnTo>
                  <a:lnTo>
                    <a:pt x="248" y="13"/>
                  </a:lnTo>
                  <a:lnTo>
                    <a:pt x="264" y="21"/>
                  </a:lnTo>
                  <a:lnTo>
                    <a:pt x="279" y="30"/>
                  </a:lnTo>
                  <a:lnTo>
                    <a:pt x="293" y="40"/>
                  </a:lnTo>
                  <a:lnTo>
                    <a:pt x="305" y="51"/>
                  </a:lnTo>
                  <a:lnTo>
                    <a:pt x="317" y="64"/>
                  </a:lnTo>
                  <a:lnTo>
                    <a:pt x="326" y="78"/>
                  </a:lnTo>
                  <a:lnTo>
                    <a:pt x="335" y="93"/>
                  </a:lnTo>
                  <a:lnTo>
                    <a:pt x="343" y="108"/>
                  </a:lnTo>
                  <a:lnTo>
                    <a:pt x="349" y="125"/>
                  </a:lnTo>
                  <a:lnTo>
                    <a:pt x="354" y="142"/>
                  </a:lnTo>
                  <a:lnTo>
                    <a:pt x="356" y="160"/>
                  </a:lnTo>
                  <a:lnTo>
                    <a:pt x="357" y="178"/>
                  </a:lnTo>
                  <a:lnTo>
                    <a:pt x="356" y="197"/>
                  </a:lnTo>
                  <a:lnTo>
                    <a:pt x="354" y="214"/>
                  </a:lnTo>
                  <a:lnTo>
                    <a:pt x="349" y="231"/>
                  </a:lnTo>
                  <a:lnTo>
                    <a:pt x="343" y="247"/>
                  </a:lnTo>
                  <a:lnTo>
                    <a:pt x="335" y="263"/>
                  </a:lnTo>
                  <a:lnTo>
                    <a:pt x="326" y="277"/>
                  </a:lnTo>
                  <a:lnTo>
                    <a:pt x="317" y="291"/>
                  </a:lnTo>
                  <a:lnTo>
                    <a:pt x="305" y="304"/>
                  </a:lnTo>
                  <a:lnTo>
                    <a:pt x="293" y="315"/>
                  </a:lnTo>
                  <a:lnTo>
                    <a:pt x="279" y="326"/>
                  </a:lnTo>
                  <a:lnTo>
                    <a:pt x="264" y="335"/>
                  </a:lnTo>
                  <a:lnTo>
                    <a:pt x="248" y="342"/>
                  </a:lnTo>
                  <a:lnTo>
                    <a:pt x="231" y="349"/>
                  </a:lnTo>
                  <a:lnTo>
                    <a:pt x="214" y="353"/>
                  </a:lnTo>
                  <a:lnTo>
                    <a:pt x="197" y="356"/>
                  </a:lnTo>
                  <a:lnTo>
                    <a:pt x="178" y="357"/>
                  </a:lnTo>
                  <a:lnTo>
                    <a:pt x="160" y="356"/>
                  </a:lnTo>
                  <a:lnTo>
                    <a:pt x="143" y="353"/>
                  </a:lnTo>
                  <a:lnTo>
                    <a:pt x="125" y="349"/>
                  </a:lnTo>
                  <a:lnTo>
                    <a:pt x="109" y="342"/>
                  </a:lnTo>
                  <a:lnTo>
                    <a:pt x="93" y="335"/>
                  </a:lnTo>
                  <a:lnTo>
                    <a:pt x="78" y="326"/>
                  </a:lnTo>
                  <a:lnTo>
                    <a:pt x="64" y="315"/>
                  </a:lnTo>
                  <a:lnTo>
                    <a:pt x="52" y="304"/>
                  </a:lnTo>
                  <a:lnTo>
                    <a:pt x="40" y="291"/>
                  </a:lnTo>
                  <a:lnTo>
                    <a:pt x="31" y="277"/>
                  </a:lnTo>
                  <a:lnTo>
                    <a:pt x="22" y="263"/>
                  </a:lnTo>
                  <a:lnTo>
                    <a:pt x="14" y="247"/>
                  </a:lnTo>
                  <a:lnTo>
                    <a:pt x="8" y="231"/>
                  </a:lnTo>
                  <a:lnTo>
                    <a:pt x="3" y="214"/>
                  </a:lnTo>
                  <a:lnTo>
                    <a:pt x="1" y="197"/>
                  </a:lnTo>
                  <a:lnTo>
                    <a:pt x="0" y="178"/>
                  </a:lnTo>
                  <a:lnTo>
                    <a:pt x="1" y="160"/>
                  </a:lnTo>
                  <a:lnTo>
                    <a:pt x="3" y="142"/>
                  </a:lnTo>
                  <a:lnTo>
                    <a:pt x="8" y="125"/>
                  </a:lnTo>
                  <a:lnTo>
                    <a:pt x="14" y="108"/>
                  </a:lnTo>
                  <a:lnTo>
                    <a:pt x="22" y="93"/>
                  </a:lnTo>
                  <a:lnTo>
                    <a:pt x="31" y="78"/>
                  </a:lnTo>
                  <a:lnTo>
                    <a:pt x="40" y="64"/>
                  </a:lnTo>
                  <a:lnTo>
                    <a:pt x="52" y="51"/>
                  </a:lnTo>
                  <a:lnTo>
                    <a:pt x="64" y="40"/>
                  </a:lnTo>
                  <a:lnTo>
                    <a:pt x="78" y="30"/>
                  </a:lnTo>
                  <a:lnTo>
                    <a:pt x="93" y="21"/>
                  </a:lnTo>
                  <a:lnTo>
                    <a:pt x="109" y="13"/>
                  </a:lnTo>
                  <a:lnTo>
                    <a:pt x="125" y="8"/>
                  </a:lnTo>
                  <a:lnTo>
                    <a:pt x="143" y="3"/>
                  </a:lnTo>
                  <a:lnTo>
                    <a:pt x="160" y="1"/>
                  </a:lnTo>
                  <a:lnTo>
                    <a:pt x="178" y="0"/>
                  </a:lnTo>
                  <a:close/>
                </a:path>
              </a:pathLst>
            </a:custGeom>
            <a:grpFill/>
            <a:ln w="9525">
              <a:solidFill>
                <a:srgbClr val="000000"/>
              </a:solidFill>
              <a:round/>
              <a:headEnd/>
              <a:tailEnd/>
            </a:ln>
          </p:spPr>
          <p:txBody>
            <a:bodyPr/>
            <a:lstStyle/>
            <a:p>
              <a:endParaRPr lang="en-US"/>
            </a:p>
          </p:txBody>
        </p:sp>
        <p:sp>
          <p:nvSpPr>
            <p:cNvPr id="15" name="Freeform 14"/>
            <p:cNvSpPr>
              <a:spLocks/>
            </p:cNvSpPr>
            <p:nvPr/>
          </p:nvSpPr>
          <p:spPr bwMode="auto">
            <a:xfrm>
              <a:off x="4722295" y="5243682"/>
              <a:ext cx="161460" cy="144948"/>
            </a:xfrm>
            <a:custGeom>
              <a:avLst/>
              <a:gdLst>
                <a:gd name="T0" fmla="*/ 0 w 616"/>
                <a:gd name="T1" fmla="*/ 10204 h 554"/>
                <a:gd name="T2" fmla="*/ 8912 w 616"/>
                <a:gd name="T3" fmla="*/ 0 h 554"/>
                <a:gd name="T4" fmla="*/ 161460 w 616"/>
                <a:gd name="T5" fmla="*/ 134744 h 554"/>
                <a:gd name="T6" fmla="*/ 152024 w 616"/>
                <a:gd name="T7" fmla="*/ 144948 h 554"/>
                <a:gd name="T8" fmla="*/ 0 w 616"/>
                <a:gd name="T9" fmla="*/ 10204 h 5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6" h="554">
                  <a:moveTo>
                    <a:pt x="0" y="39"/>
                  </a:moveTo>
                  <a:lnTo>
                    <a:pt x="34" y="0"/>
                  </a:lnTo>
                  <a:lnTo>
                    <a:pt x="616" y="515"/>
                  </a:lnTo>
                  <a:lnTo>
                    <a:pt x="580" y="554"/>
                  </a:lnTo>
                  <a:lnTo>
                    <a:pt x="0" y="39"/>
                  </a:lnTo>
                  <a:close/>
                </a:path>
              </a:pathLst>
            </a:custGeom>
            <a:grpFill/>
            <a:ln w="9525">
              <a:solidFill>
                <a:srgbClr val="000000"/>
              </a:solidFill>
              <a:round/>
              <a:headEnd/>
              <a:tailEnd/>
            </a:ln>
          </p:spPr>
          <p:txBody>
            <a:bodyPr/>
            <a:lstStyle/>
            <a:p>
              <a:endParaRPr lang="en-US"/>
            </a:p>
          </p:txBody>
        </p:sp>
        <p:sp>
          <p:nvSpPr>
            <p:cNvPr id="16" name="Freeform 15"/>
            <p:cNvSpPr>
              <a:spLocks/>
            </p:cNvSpPr>
            <p:nvPr/>
          </p:nvSpPr>
          <p:spPr bwMode="auto">
            <a:xfrm>
              <a:off x="4883756" y="5243682"/>
              <a:ext cx="161460" cy="144948"/>
            </a:xfrm>
            <a:custGeom>
              <a:avLst/>
              <a:gdLst>
                <a:gd name="T0" fmla="*/ 161460 w 615"/>
                <a:gd name="T1" fmla="*/ 10204 h 554"/>
                <a:gd name="T2" fmla="*/ 152534 w 615"/>
                <a:gd name="T3" fmla="*/ 0 h 554"/>
                <a:gd name="T4" fmla="*/ 0 w 615"/>
                <a:gd name="T5" fmla="*/ 134744 h 554"/>
                <a:gd name="T6" fmla="*/ 9189 w 615"/>
                <a:gd name="T7" fmla="*/ 144948 h 554"/>
                <a:gd name="T8" fmla="*/ 161460 w 615"/>
                <a:gd name="T9" fmla="*/ 10204 h 5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5" h="554">
                  <a:moveTo>
                    <a:pt x="615" y="39"/>
                  </a:moveTo>
                  <a:lnTo>
                    <a:pt x="581" y="0"/>
                  </a:lnTo>
                  <a:lnTo>
                    <a:pt x="0" y="515"/>
                  </a:lnTo>
                  <a:lnTo>
                    <a:pt x="35" y="554"/>
                  </a:lnTo>
                  <a:lnTo>
                    <a:pt x="615" y="39"/>
                  </a:lnTo>
                  <a:close/>
                </a:path>
              </a:pathLst>
            </a:custGeom>
            <a:grpFill/>
            <a:ln w="9525">
              <a:solidFill>
                <a:srgbClr val="000000"/>
              </a:solidFill>
              <a:round/>
              <a:headEnd/>
              <a:tailEnd/>
            </a:ln>
          </p:spPr>
          <p:txBody>
            <a:bodyPr/>
            <a:lstStyle/>
            <a:p>
              <a:endParaRPr lang="en-US"/>
            </a:p>
          </p:txBody>
        </p:sp>
        <p:sp>
          <p:nvSpPr>
            <p:cNvPr id="17" name="Freeform 16"/>
            <p:cNvSpPr>
              <a:spLocks/>
            </p:cNvSpPr>
            <p:nvPr/>
          </p:nvSpPr>
          <p:spPr bwMode="auto">
            <a:xfrm>
              <a:off x="4353505" y="5060204"/>
              <a:ext cx="522912" cy="645842"/>
            </a:xfrm>
            <a:custGeom>
              <a:avLst/>
              <a:gdLst>
                <a:gd name="T0" fmla="*/ 517685 w 2001"/>
                <a:gd name="T1" fmla="*/ 3150 h 2460"/>
                <a:gd name="T2" fmla="*/ 517685 w 2001"/>
                <a:gd name="T3" fmla="*/ 3150 h 2460"/>
                <a:gd name="T4" fmla="*/ 519776 w 2001"/>
                <a:gd name="T5" fmla="*/ 4726 h 2460"/>
                <a:gd name="T6" fmla="*/ 521344 w 2001"/>
                <a:gd name="T7" fmla="*/ 7351 h 2460"/>
                <a:gd name="T8" fmla="*/ 522389 w 2001"/>
                <a:gd name="T9" fmla="*/ 9714 h 2460"/>
                <a:gd name="T10" fmla="*/ 522912 w 2001"/>
                <a:gd name="T11" fmla="*/ 12077 h 2460"/>
                <a:gd name="T12" fmla="*/ 522912 w 2001"/>
                <a:gd name="T13" fmla="*/ 14702 h 2460"/>
                <a:gd name="T14" fmla="*/ 522389 w 2001"/>
                <a:gd name="T15" fmla="*/ 17590 h 2460"/>
                <a:gd name="T16" fmla="*/ 521344 w 2001"/>
                <a:gd name="T17" fmla="*/ 19953 h 2460"/>
                <a:gd name="T18" fmla="*/ 519776 w 2001"/>
                <a:gd name="T19" fmla="*/ 22316 h 2460"/>
                <a:gd name="T20" fmla="*/ 24826 w 2001"/>
                <a:gd name="T21" fmla="*/ 640854 h 2460"/>
                <a:gd name="T22" fmla="*/ 22735 w 2001"/>
                <a:gd name="T23" fmla="*/ 642692 h 2460"/>
                <a:gd name="T24" fmla="*/ 20645 w 2001"/>
                <a:gd name="T25" fmla="*/ 644267 h 2460"/>
                <a:gd name="T26" fmla="*/ 17770 w 2001"/>
                <a:gd name="T27" fmla="*/ 645579 h 2460"/>
                <a:gd name="T28" fmla="*/ 15418 w 2001"/>
                <a:gd name="T29" fmla="*/ 645842 h 2460"/>
                <a:gd name="T30" fmla="*/ 12805 w 2001"/>
                <a:gd name="T31" fmla="*/ 645842 h 2460"/>
                <a:gd name="T32" fmla="*/ 10192 w 2001"/>
                <a:gd name="T33" fmla="*/ 645579 h 2460"/>
                <a:gd name="T34" fmla="*/ 7578 w 2001"/>
                <a:gd name="T35" fmla="*/ 644529 h 2460"/>
                <a:gd name="T36" fmla="*/ 5227 w 2001"/>
                <a:gd name="T37" fmla="*/ 642954 h 2460"/>
                <a:gd name="T38" fmla="*/ 5227 w 2001"/>
                <a:gd name="T39" fmla="*/ 642954 h 2460"/>
                <a:gd name="T40" fmla="*/ 3397 w 2001"/>
                <a:gd name="T41" fmla="*/ 640854 h 2460"/>
                <a:gd name="T42" fmla="*/ 1829 w 2001"/>
                <a:gd name="T43" fmla="*/ 638753 h 2460"/>
                <a:gd name="T44" fmla="*/ 784 w 2001"/>
                <a:gd name="T45" fmla="*/ 636128 h 2460"/>
                <a:gd name="T46" fmla="*/ 0 w 2001"/>
                <a:gd name="T47" fmla="*/ 633765 h 2460"/>
                <a:gd name="T48" fmla="*/ 0 w 2001"/>
                <a:gd name="T49" fmla="*/ 630877 h 2460"/>
                <a:gd name="T50" fmla="*/ 784 w 2001"/>
                <a:gd name="T51" fmla="*/ 628252 h 2460"/>
                <a:gd name="T52" fmla="*/ 1568 w 2001"/>
                <a:gd name="T53" fmla="*/ 625889 h 2460"/>
                <a:gd name="T54" fmla="*/ 3136 w 2001"/>
                <a:gd name="T55" fmla="*/ 623264 h 2460"/>
                <a:gd name="T56" fmla="*/ 498609 w 2001"/>
                <a:gd name="T57" fmla="*/ 5251 h 2460"/>
                <a:gd name="T58" fmla="*/ 500438 w 2001"/>
                <a:gd name="T59" fmla="*/ 3150 h 2460"/>
                <a:gd name="T60" fmla="*/ 502790 w 2001"/>
                <a:gd name="T61" fmla="*/ 1575 h 2460"/>
                <a:gd name="T62" fmla="*/ 505142 w 2001"/>
                <a:gd name="T63" fmla="*/ 525 h 2460"/>
                <a:gd name="T64" fmla="*/ 507494 w 2001"/>
                <a:gd name="T65" fmla="*/ 0 h 2460"/>
                <a:gd name="T66" fmla="*/ 510368 w 2001"/>
                <a:gd name="T67" fmla="*/ 0 h 2460"/>
                <a:gd name="T68" fmla="*/ 512982 w 2001"/>
                <a:gd name="T69" fmla="*/ 263 h 2460"/>
                <a:gd name="T70" fmla="*/ 515334 w 2001"/>
                <a:gd name="T71" fmla="*/ 1575 h 2460"/>
                <a:gd name="T72" fmla="*/ 517685 w 2001"/>
                <a:gd name="T73" fmla="*/ 3150 h 24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01" h="2460">
                  <a:moveTo>
                    <a:pt x="1981" y="12"/>
                  </a:moveTo>
                  <a:lnTo>
                    <a:pt x="1981" y="12"/>
                  </a:lnTo>
                  <a:lnTo>
                    <a:pt x="1989" y="18"/>
                  </a:lnTo>
                  <a:lnTo>
                    <a:pt x="1995" y="28"/>
                  </a:lnTo>
                  <a:lnTo>
                    <a:pt x="1999" y="37"/>
                  </a:lnTo>
                  <a:lnTo>
                    <a:pt x="2001" y="46"/>
                  </a:lnTo>
                  <a:lnTo>
                    <a:pt x="2001" y="56"/>
                  </a:lnTo>
                  <a:lnTo>
                    <a:pt x="1999" y="67"/>
                  </a:lnTo>
                  <a:lnTo>
                    <a:pt x="1995" y="76"/>
                  </a:lnTo>
                  <a:lnTo>
                    <a:pt x="1989" y="85"/>
                  </a:lnTo>
                  <a:lnTo>
                    <a:pt x="95" y="2441"/>
                  </a:lnTo>
                  <a:lnTo>
                    <a:pt x="87" y="2448"/>
                  </a:lnTo>
                  <a:lnTo>
                    <a:pt x="79" y="2454"/>
                  </a:lnTo>
                  <a:lnTo>
                    <a:pt x="68" y="2459"/>
                  </a:lnTo>
                  <a:lnTo>
                    <a:pt x="59" y="2460"/>
                  </a:lnTo>
                  <a:lnTo>
                    <a:pt x="49" y="2460"/>
                  </a:lnTo>
                  <a:lnTo>
                    <a:pt x="39" y="2459"/>
                  </a:lnTo>
                  <a:lnTo>
                    <a:pt x="29" y="2455"/>
                  </a:lnTo>
                  <a:lnTo>
                    <a:pt x="20" y="2449"/>
                  </a:lnTo>
                  <a:lnTo>
                    <a:pt x="13" y="2441"/>
                  </a:lnTo>
                  <a:lnTo>
                    <a:pt x="7" y="2433"/>
                  </a:lnTo>
                  <a:lnTo>
                    <a:pt x="3" y="2423"/>
                  </a:lnTo>
                  <a:lnTo>
                    <a:pt x="0" y="2414"/>
                  </a:lnTo>
                  <a:lnTo>
                    <a:pt x="0" y="2403"/>
                  </a:lnTo>
                  <a:lnTo>
                    <a:pt x="3" y="2393"/>
                  </a:lnTo>
                  <a:lnTo>
                    <a:pt x="6" y="2384"/>
                  </a:lnTo>
                  <a:lnTo>
                    <a:pt x="12" y="2374"/>
                  </a:lnTo>
                  <a:lnTo>
                    <a:pt x="1908" y="20"/>
                  </a:lnTo>
                  <a:lnTo>
                    <a:pt x="1915" y="12"/>
                  </a:lnTo>
                  <a:lnTo>
                    <a:pt x="1924" y="6"/>
                  </a:lnTo>
                  <a:lnTo>
                    <a:pt x="1933" y="2"/>
                  </a:lnTo>
                  <a:lnTo>
                    <a:pt x="1942" y="0"/>
                  </a:lnTo>
                  <a:lnTo>
                    <a:pt x="1953" y="0"/>
                  </a:lnTo>
                  <a:lnTo>
                    <a:pt x="1963" y="1"/>
                  </a:lnTo>
                  <a:lnTo>
                    <a:pt x="1972" y="6"/>
                  </a:lnTo>
                  <a:lnTo>
                    <a:pt x="1981" y="12"/>
                  </a:lnTo>
                  <a:close/>
                </a:path>
              </a:pathLst>
            </a:custGeom>
            <a:grpFill/>
            <a:ln w="9525">
              <a:solidFill>
                <a:srgbClr val="000000"/>
              </a:solidFill>
              <a:round/>
              <a:headEnd/>
              <a:tailEnd/>
            </a:ln>
          </p:spPr>
          <p:txBody>
            <a:bodyPr/>
            <a:lstStyle/>
            <a:p>
              <a:endParaRPr lang="en-US"/>
            </a:p>
          </p:txBody>
        </p:sp>
        <p:sp>
          <p:nvSpPr>
            <p:cNvPr id="18" name="Freeform 17"/>
            <p:cNvSpPr>
              <a:spLocks/>
            </p:cNvSpPr>
            <p:nvPr/>
          </p:nvSpPr>
          <p:spPr bwMode="auto">
            <a:xfrm>
              <a:off x="4867243" y="5047361"/>
              <a:ext cx="559608" cy="642172"/>
            </a:xfrm>
            <a:custGeom>
              <a:avLst/>
              <a:gdLst>
                <a:gd name="T0" fmla="*/ 4711 w 2138"/>
                <a:gd name="T1" fmla="*/ 3145 h 2450"/>
                <a:gd name="T2" fmla="*/ 6805 w 2138"/>
                <a:gd name="T3" fmla="*/ 1835 h 2450"/>
                <a:gd name="T4" fmla="*/ 9685 w 2138"/>
                <a:gd name="T5" fmla="*/ 524 h 2450"/>
                <a:gd name="T6" fmla="*/ 12302 w 2138"/>
                <a:gd name="T7" fmla="*/ 0 h 2450"/>
                <a:gd name="T8" fmla="*/ 14919 w 2138"/>
                <a:gd name="T9" fmla="*/ 0 h 2450"/>
                <a:gd name="T10" fmla="*/ 17799 w 2138"/>
                <a:gd name="T11" fmla="*/ 262 h 2450"/>
                <a:gd name="T12" fmla="*/ 20154 w 2138"/>
                <a:gd name="T13" fmla="*/ 1048 h 2450"/>
                <a:gd name="T14" fmla="*/ 22510 w 2138"/>
                <a:gd name="T15" fmla="*/ 2621 h 2450"/>
                <a:gd name="T16" fmla="*/ 24604 w 2138"/>
                <a:gd name="T17" fmla="*/ 4718 h 2450"/>
                <a:gd name="T18" fmla="*/ 556467 w 2138"/>
                <a:gd name="T19" fmla="*/ 618582 h 2450"/>
                <a:gd name="T20" fmla="*/ 558299 w 2138"/>
                <a:gd name="T21" fmla="*/ 621203 h 2450"/>
                <a:gd name="T22" fmla="*/ 559085 w 2138"/>
                <a:gd name="T23" fmla="*/ 623562 h 2450"/>
                <a:gd name="T24" fmla="*/ 559608 w 2138"/>
                <a:gd name="T25" fmla="*/ 626183 h 2450"/>
                <a:gd name="T26" fmla="*/ 559608 w 2138"/>
                <a:gd name="T27" fmla="*/ 628804 h 2450"/>
                <a:gd name="T28" fmla="*/ 559346 w 2138"/>
                <a:gd name="T29" fmla="*/ 631688 h 2450"/>
                <a:gd name="T30" fmla="*/ 558561 w 2138"/>
                <a:gd name="T31" fmla="*/ 634309 h 2450"/>
                <a:gd name="T32" fmla="*/ 556991 w 2138"/>
                <a:gd name="T33" fmla="*/ 636668 h 2450"/>
                <a:gd name="T34" fmla="*/ 554897 w 2138"/>
                <a:gd name="T35" fmla="*/ 638765 h 2450"/>
                <a:gd name="T36" fmla="*/ 552803 w 2138"/>
                <a:gd name="T37" fmla="*/ 640337 h 2450"/>
                <a:gd name="T38" fmla="*/ 550185 w 2138"/>
                <a:gd name="T39" fmla="*/ 641648 h 2450"/>
                <a:gd name="T40" fmla="*/ 547306 w 2138"/>
                <a:gd name="T41" fmla="*/ 642172 h 2450"/>
                <a:gd name="T42" fmla="*/ 544689 w 2138"/>
                <a:gd name="T43" fmla="*/ 642172 h 2450"/>
                <a:gd name="T44" fmla="*/ 542071 w 2138"/>
                <a:gd name="T45" fmla="*/ 641648 h 2450"/>
                <a:gd name="T46" fmla="*/ 539454 w 2138"/>
                <a:gd name="T47" fmla="*/ 640599 h 2450"/>
                <a:gd name="T48" fmla="*/ 537098 w 2138"/>
                <a:gd name="T49" fmla="*/ 639289 h 2450"/>
                <a:gd name="T50" fmla="*/ 535004 w 2138"/>
                <a:gd name="T51" fmla="*/ 637454 h 2450"/>
                <a:gd name="T52" fmla="*/ 3141 w 2138"/>
                <a:gd name="T53" fmla="*/ 23066 h 2450"/>
                <a:gd name="T54" fmla="*/ 1309 w 2138"/>
                <a:gd name="T55" fmla="*/ 20969 h 2450"/>
                <a:gd name="T56" fmla="*/ 523 w 2138"/>
                <a:gd name="T57" fmla="*/ 18348 h 2450"/>
                <a:gd name="T58" fmla="*/ 0 w 2138"/>
                <a:gd name="T59" fmla="*/ 15727 h 2450"/>
                <a:gd name="T60" fmla="*/ 0 w 2138"/>
                <a:gd name="T61" fmla="*/ 12843 h 2450"/>
                <a:gd name="T62" fmla="*/ 262 w 2138"/>
                <a:gd name="T63" fmla="*/ 10222 h 2450"/>
                <a:gd name="T64" fmla="*/ 1047 w 2138"/>
                <a:gd name="T65" fmla="*/ 7863 h 2450"/>
                <a:gd name="T66" fmla="*/ 2617 w 2138"/>
                <a:gd name="T67" fmla="*/ 5242 h 2450"/>
                <a:gd name="T68" fmla="*/ 4711 w 2138"/>
                <a:gd name="T69" fmla="*/ 3145 h 24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138" h="2450">
                  <a:moveTo>
                    <a:pt x="18" y="12"/>
                  </a:moveTo>
                  <a:lnTo>
                    <a:pt x="26" y="7"/>
                  </a:lnTo>
                  <a:lnTo>
                    <a:pt x="37" y="2"/>
                  </a:lnTo>
                  <a:lnTo>
                    <a:pt x="47" y="0"/>
                  </a:lnTo>
                  <a:lnTo>
                    <a:pt x="57" y="0"/>
                  </a:lnTo>
                  <a:lnTo>
                    <a:pt x="68" y="1"/>
                  </a:lnTo>
                  <a:lnTo>
                    <a:pt x="77" y="4"/>
                  </a:lnTo>
                  <a:lnTo>
                    <a:pt x="86" y="10"/>
                  </a:lnTo>
                  <a:lnTo>
                    <a:pt x="94" y="18"/>
                  </a:lnTo>
                  <a:lnTo>
                    <a:pt x="2126" y="2360"/>
                  </a:lnTo>
                  <a:lnTo>
                    <a:pt x="2133" y="2370"/>
                  </a:lnTo>
                  <a:lnTo>
                    <a:pt x="2136" y="2379"/>
                  </a:lnTo>
                  <a:lnTo>
                    <a:pt x="2138" y="2389"/>
                  </a:lnTo>
                  <a:lnTo>
                    <a:pt x="2138" y="2399"/>
                  </a:lnTo>
                  <a:lnTo>
                    <a:pt x="2137" y="2410"/>
                  </a:lnTo>
                  <a:lnTo>
                    <a:pt x="2134" y="2420"/>
                  </a:lnTo>
                  <a:lnTo>
                    <a:pt x="2128" y="2429"/>
                  </a:lnTo>
                  <a:lnTo>
                    <a:pt x="2120" y="2437"/>
                  </a:lnTo>
                  <a:lnTo>
                    <a:pt x="2112" y="2443"/>
                  </a:lnTo>
                  <a:lnTo>
                    <a:pt x="2102" y="2448"/>
                  </a:lnTo>
                  <a:lnTo>
                    <a:pt x="2091" y="2450"/>
                  </a:lnTo>
                  <a:lnTo>
                    <a:pt x="2081" y="2450"/>
                  </a:lnTo>
                  <a:lnTo>
                    <a:pt x="2071" y="2448"/>
                  </a:lnTo>
                  <a:lnTo>
                    <a:pt x="2061" y="2444"/>
                  </a:lnTo>
                  <a:lnTo>
                    <a:pt x="2052" y="2439"/>
                  </a:lnTo>
                  <a:lnTo>
                    <a:pt x="2044" y="2432"/>
                  </a:lnTo>
                  <a:lnTo>
                    <a:pt x="12" y="88"/>
                  </a:lnTo>
                  <a:lnTo>
                    <a:pt x="5" y="80"/>
                  </a:lnTo>
                  <a:lnTo>
                    <a:pt x="2" y="70"/>
                  </a:lnTo>
                  <a:lnTo>
                    <a:pt x="0" y="60"/>
                  </a:lnTo>
                  <a:lnTo>
                    <a:pt x="0" y="49"/>
                  </a:lnTo>
                  <a:lnTo>
                    <a:pt x="1" y="39"/>
                  </a:lnTo>
                  <a:lnTo>
                    <a:pt x="4" y="30"/>
                  </a:lnTo>
                  <a:lnTo>
                    <a:pt x="10" y="20"/>
                  </a:lnTo>
                  <a:lnTo>
                    <a:pt x="18" y="12"/>
                  </a:lnTo>
                  <a:close/>
                </a:path>
              </a:pathLst>
            </a:custGeom>
            <a:grpFill/>
            <a:ln w="9525">
              <a:solidFill>
                <a:srgbClr val="000000"/>
              </a:solidFill>
              <a:round/>
              <a:headEnd/>
              <a:tailEnd/>
            </a:ln>
          </p:spPr>
          <p:txBody>
            <a:bodyPr/>
            <a:lstStyle/>
            <a:p>
              <a:endParaRPr lang="en-US"/>
            </a:p>
          </p:txBody>
        </p:sp>
        <p:sp>
          <p:nvSpPr>
            <p:cNvPr id="19" name="Freeform 33"/>
            <p:cNvSpPr>
              <a:spLocks/>
            </p:cNvSpPr>
            <p:nvPr/>
          </p:nvSpPr>
          <p:spPr bwMode="auto">
            <a:xfrm>
              <a:off x="2801283" y="1959429"/>
              <a:ext cx="4161277" cy="49540"/>
            </a:xfrm>
            <a:custGeom>
              <a:avLst/>
              <a:gdLst>
                <a:gd name="T0" fmla="*/ 4136642 w 15878"/>
                <a:gd name="T1" fmla="*/ 0 h 189"/>
                <a:gd name="T2" fmla="*/ 4141621 w 15878"/>
                <a:gd name="T3" fmla="*/ 524 h 189"/>
                <a:gd name="T4" fmla="*/ 4146339 w 15878"/>
                <a:gd name="T5" fmla="*/ 1835 h 189"/>
                <a:gd name="T6" fmla="*/ 4150532 w 15878"/>
                <a:gd name="T7" fmla="*/ 4194 h 189"/>
                <a:gd name="T8" fmla="*/ 4154201 w 15878"/>
                <a:gd name="T9" fmla="*/ 7339 h 189"/>
                <a:gd name="T10" fmla="*/ 4157084 w 15878"/>
                <a:gd name="T11" fmla="*/ 10747 h 189"/>
                <a:gd name="T12" fmla="*/ 4159442 w 15878"/>
                <a:gd name="T13" fmla="*/ 15203 h 189"/>
                <a:gd name="T14" fmla="*/ 4160753 w 15878"/>
                <a:gd name="T15" fmla="*/ 19921 h 189"/>
                <a:gd name="T16" fmla="*/ 4161277 w 15878"/>
                <a:gd name="T17" fmla="*/ 24639 h 189"/>
                <a:gd name="T18" fmla="*/ 4160753 w 15878"/>
                <a:gd name="T19" fmla="*/ 29619 h 189"/>
                <a:gd name="T20" fmla="*/ 4159442 w 15878"/>
                <a:gd name="T21" fmla="*/ 34337 h 189"/>
                <a:gd name="T22" fmla="*/ 4157084 w 15878"/>
                <a:gd name="T23" fmla="*/ 38531 h 189"/>
                <a:gd name="T24" fmla="*/ 4154201 w 15878"/>
                <a:gd name="T25" fmla="*/ 42201 h 189"/>
                <a:gd name="T26" fmla="*/ 4150532 w 15878"/>
                <a:gd name="T27" fmla="*/ 45346 h 189"/>
                <a:gd name="T28" fmla="*/ 4146339 w 15878"/>
                <a:gd name="T29" fmla="*/ 47705 h 189"/>
                <a:gd name="T30" fmla="*/ 4141621 w 15878"/>
                <a:gd name="T31" fmla="*/ 49016 h 189"/>
                <a:gd name="T32" fmla="*/ 4136642 w 15878"/>
                <a:gd name="T33" fmla="*/ 49540 h 189"/>
                <a:gd name="T34" fmla="*/ 22277 w 15878"/>
                <a:gd name="T35" fmla="*/ 49540 h 189"/>
                <a:gd name="T36" fmla="*/ 17559 w 15878"/>
                <a:gd name="T37" fmla="*/ 48229 h 189"/>
                <a:gd name="T38" fmla="*/ 12842 w 15878"/>
                <a:gd name="T39" fmla="*/ 46395 h 189"/>
                <a:gd name="T40" fmla="*/ 8911 w 15878"/>
                <a:gd name="T41" fmla="*/ 43773 h 189"/>
                <a:gd name="T42" fmla="*/ 5766 w 15878"/>
                <a:gd name="T43" fmla="*/ 40366 h 189"/>
                <a:gd name="T44" fmla="*/ 2883 w 15878"/>
                <a:gd name="T45" fmla="*/ 36434 h 189"/>
                <a:gd name="T46" fmla="*/ 1048 w 15878"/>
                <a:gd name="T47" fmla="*/ 31978 h 189"/>
                <a:gd name="T48" fmla="*/ 262 w 15878"/>
                <a:gd name="T49" fmla="*/ 27260 h 189"/>
                <a:gd name="T50" fmla="*/ 262 w 15878"/>
                <a:gd name="T51" fmla="*/ 22280 h 189"/>
                <a:gd name="T52" fmla="*/ 1048 w 15878"/>
                <a:gd name="T53" fmla="*/ 17562 h 189"/>
                <a:gd name="T54" fmla="*/ 2883 w 15878"/>
                <a:gd name="T55" fmla="*/ 13106 h 189"/>
                <a:gd name="T56" fmla="*/ 5766 w 15878"/>
                <a:gd name="T57" fmla="*/ 9174 h 189"/>
                <a:gd name="T58" fmla="*/ 8911 w 15878"/>
                <a:gd name="T59" fmla="*/ 5767 h 189"/>
                <a:gd name="T60" fmla="*/ 12842 w 15878"/>
                <a:gd name="T61" fmla="*/ 3145 h 189"/>
                <a:gd name="T62" fmla="*/ 17559 w 15878"/>
                <a:gd name="T63" fmla="*/ 1311 h 189"/>
                <a:gd name="T64" fmla="*/ 22277 w 15878"/>
                <a:gd name="T65" fmla="*/ 0 h 1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878" h="189">
                  <a:moveTo>
                    <a:pt x="94" y="0"/>
                  </a:moveTo>
                  <a:lnTo>
                    <a:pt x="15784" y="0"/>
                  </a:lnTo>
                  <a:lnTo>
                    <a:pt x="15793" y="0"/>
                  </a:lnTo>
                  <a:lnTo>
                    <a:pt x="15803" y="2"/>
                  </a:lnTo>
                  <a:lnTo>
                    <a:pt x="15811" y="5"/>
                  </a:lnTo>
                  <a:lnTo>
                    <a:pt x="15821" y="7"/>
                  </a:lnTo>
                  <a:lnTo>
                    <a:pt x="15829" y="12"/>
                  </a:lnTo>
                  <a:lnTo>
                    <a:pt x="15837" y="16"/>
                  </a:lnTo>
                  <a:lnTo>
                    <a:pt x="15844" y="22"/>
                  </a:lnTo>
                  <a:lnTo>
                    <a:pt x="15851" y="28"/>
                  </a:lnTo>
                  <a:lnTo>
                    <a:pt x="15856" y="35"/>
                  </a:lnTo>
                  <a:lnTo>
                    <a:pt x="15862" y="41"/>
                  </a:lnTo>
                  <a:lnTo>
                    <a:pt x="15867" y="50"/>
                  </a:lnTo>
                  <a:lnTo>
                    <a:pt x="15871" y="58"/>
                  </a:lnTo>
                  <a:lnTo>
                    <a:pt x="15874" y="67"/>
                  </a:lnTo>
                  <a:lnTo>
                    <a:pt x="15876" y="76"/>
                  </a:lnTo>
                  <a:lnTo>
                    <a:pt x="15878" y="85"/>
                  </a:lnTo>
                  <a:lnTo>
                    <a:pt x="15878" y="94"/>
                  </a:lnTo>
                  <a:lnTo>
                    <a:pt x="15878" y="104"/>
                  </a:lnTo>
                  <a:lnTo>
                    <a:pt x="15876" y="113"/>
                  </a:lnTo>
                  <a:lnTo>
                    <a:pt x="15874" y="122"/>
                  </a:lnTo>
                  <a:lnTo>
                    <a:pt x="15871" y="131"/>
                  </a:lnTo>
                  <a:lnTo>
                    <a:pt x="15867" y="139"/>
                  </a:lnTo>
                  <a:lnTo>
                    <a:pt x="15862" y="147"/>
                  </a:lnTo>
                  <a:lnTo>
                    <a:pt x="15856" y="154"/>
                  </a:lnTo>
                  <a:lnTo>
                    <a:pt x="15851" y="161"/>
                  </a:lnTo>
                  <a:lnTo>
                    <a:pt x="15844" y="167"/>
                  </a:lnTo>
                  <a:lnTo>
                    <a:pt x="15837" y="173"/>
                  </a:lnTo>
                  <a:lnTo>
                    <a:pt x="15829" y="177"/>
                  </a:lnTo>
                  <a:lnTo>
                    <a:pt x="15821" y="182"/>
                  </a:lnTo>
                  <a:lnTo>
                    <a:pt x="15811" y="184"/>
                  </a:lnTo>
                  <a:lnTo>
                    <a:pt x="15803" y="187"/>
                  </a:lnTo>
                  <a:lnTo>
                    <a:pt x="15793" y="189"/>
                  </a:lnTo>
                  <a:lnTo>
                    <a:pt x="15784" y="189"/>
                  </a:lnTo>
                  <a:lnTo>
                    <a:pt x="94" y="189"/>
                  </a:lnTo>
                  <a:lnTo>
                    <a:pt x="85" y="189"/>
                  </a:lnTo>
                  <a:lnTo>
                    <a:pt x="76" y="187"/>
                  </a:lnTo>
                  <a:lnTo>
                    <a:pt x="67" y="184"/>
                  </a:lnTo>
                  <a:lnTo>
                    <a:pt x="57" y="182"/>
                  </a:lnTo>
                  <a:lnTo>
                    <a:pt x="49" y="177"/>
                  </a:lnTo>
                  <a:lnTo>
                    <a:pt x="41" y="173"/>
                  </a:lnTo>
                  <a:lnTo>
                    <a:pt x="34" y="167"/>
                  </a:lnTo>
                  <a:lnTo>
                    <a:pt x="27" y="161"/>
                  </a:lnTo>
                  <a:lnTo>
                    <a:pt x="22" y="154"/>
                  </a:lnTo>
                  <a:lnTo>
                    <a:pt x="16" y="147"/>
                  </a:lnTo>
                  <a:lnTo>
                    <a:pt x="11" y="139"/>
                  </a:lnTo>
                  <a:lnTo>
                    <a:pt x="8" y="131"/>
                  </a:lnTo>
                  <a:lnTo>
                    <a:pt x="4" y="122"/>
                  </a:lnTo>
                  <a:lnTo>
                    <a:pt x="2" y="113"/>
                  </a:lnTo>
                  <a:lnTo>
                    <a:pt x="1" y="104"/>
                  </a:lnTo>
                  <a:lnTo>
                    <a:pt x="0" y="94"/>
                  </a:lnTo>
                  <a:lnTo>
                    <a:pt x="1" y="85"/>
                  </a:lnTo>
                  <a:lnTo>
                    <a:pt x="2" y="76"/>
                  </a:lnTo>
                  <a:lnTo>
                    <a:pt x="4" y="67"/>
                  </a:lnTo>
                  <a:lnTo>
                    <a:pt x="8" y="58"/>
                  </a:lnTo>
                  <a:lnTo>
                    <a:pt x="11" y="50"/>
                  </a:lnTo>
                  <a:lnTo>
                    <a:pt x="16" y="41"/>
                  </a:lnTo>
                  <a:lnTo>
                    <a:pt x="22" y="35"/>
                  </a:lnTo>
                  <a:lnTo>
                    <a:pt x="27" y="28"/>
                  </a:lnTo>
                  <a:lnTo>
                    <a:pt x="34" y="22"/>
                  </a:lnTo>
                  <a:lnTo>
                    <a:pt x="41" y="16"/>
                  </a:lnTo>
                  <a:lnTo>
                    <a:pt x="49" y="12"/>
                  </a:lnTo>
                  <a:lnTo>
                    <a:pt x="57" y="7"/>
                  </a:lnTo>
                  <a:lnTo>
                    <a:pt x="67" y="5"/>
                  </a:lnTo>
                  <a:lnTo>
                    <a:pt x="76" y="2"/>
                  </a:lnTo>
                  <a:lnTo>
                    <a:pt x="85" y="0"/>
                  </a:lnTo>
                  <a:lnTo>
                    <a:pt x="94" y="0"/>
                  </a:lnTo>
                  <a:close/>
                </a:path>
              </a:pathLst>
            </a:custGeom>
            <a:grpFill/>
            <a:ln w="9525">
              <a:solidFill>
                <a:srgbClr val="000000"/>
              </a:solidFill>
              <a:round/>
              <a:headEnd/>
              <a:tailEnd/>
            </a:ln>
          </p:spPr>
          <p:txBody>
            <a:bodyPr/>
            <a:lstStyle/>
            <a:p>
              <a:endParaRPr lang="en-US"/>
            </a:p>
          </p:txBody>
        </p:sp>
      </p:grpSp>
      <p:sp>
        <p:nvSpPr>
          <p:cNvPr id="5" name="Title 4"/>
          <p:cNvSpPr>
            <a:spLocks noGrp="1"/>
          </p:cNvSpPr>
          <p:nvPr>
            <p:ph type="title"/>
          </p:nvPr>
        </p:nvSpPr>
        <p:spPr>
          <a:xfrm>
            <a:off x="2084850" y="2987444"/>
            <a:ext cx="4527832" cy="1573903"/>
          </a:xfrm>
        </p:spPr>
        <p:txBody>
          <a:bodyPr>
            <a:normAutofit/>
          </a:bodyPr>
          <a:lstStyle/>
          <a:p>
            <a:r>
              <a:rPr lang="en-US" sz="3600" dirty="0">
                <a:solidFill>
                  <a:schemeClr val="bg1"/>
                </a:solidFill>
              </a:rPr>
              <a:t>Defining </a:t>
            </a:r>
            <a:br>
              <a:rPr lang="en-US" sz="3600" dirty="0">
                <a:solidFill>
                  <a:schemeClr val="bg1"/>
                </a:solidFill>
              </a:rPr>
            </a:br>
            <a:r>
              <a:rPr lang="en-US" sz="3600" dirty="0">
                <a:solidFill>
                  <a:schemeClr val="bg1"/>
                </a:solidFill>
              </a:rPr>
              <a:t>Executive Functions</a:t>
            </a:r>
          </a:p>
        </p:txBody>
      </p:sp>
      <p:sp>
        <p:nvSpPr>
          <p:cNvPr id="20" name="Freeform 10"/>
          <p:cNvSpPr>
            <a:spLocks noEditPoints="1"/>
          </p:cNvSpPr>
          <p:nvPr/>
        </p:nvSpPr>
        <p:spPr bwMode="auto">
          <a:xfrm>
            <a:off x="7454963" y="2447850"/>
            <a:ext cx="2311273" cy="2469557"/>
          </a:xfrm>
          <a:custGeom>
            <a:avLst/>
            <a:gdLst>
              <a:gd name="T0" fmla="*/ 2470 w 2907"/>
              <a:gd name="T1" fmla="*/ 278 h 3304"/>
              <a:gd name="T2" fmla="*/ 1639 w 2907"/>
              <a:gd name="T3" fmla="*/ 3 h 3304"/>
              <a:gd name="T4" fmla="*/ 593 w 2907"/>
              <a:gd name="T5" fmla="*/ 268 h 3304"/>
              <a:gd name="T6" fmla="*/ 202 w 2907"/>
              <a:gd name="T7" fmla="*/ 892 h 3304"/>
              <a:gd name="T8" fmla="*/ 254 w 2907"/>
              <a:gd name="T9" fmla="*/ 1573 h 3304"/>
              <a:gd name="T10" fmla="*/ 27 w 2907"/>
              <a:gd name="T11" fmla="*/ 2115 h 3304"/>
              <a:gd name="T12" fmla="*/ 174 w 2907"/>
              <a:gd name="T13" fmla="*/ 2298 h 3304"/>
              <a:gd name="T14" fmla="*/ 207 w 2907"/>
              <a:gd name="T15" fmla="*/ 2428 h 3304"/>
              <a:gd name="T16" fmla="*/ 310 w 2907"/>
              <a:gd name="T17" fmla="*/ 2695 h 3304"/>
              <a:gd name="T18" fmla="*/ 844 w 2907"/>
              <a:gd name="T19" fmla="*/ 2777 h 3304"/>
              <a:gd name="T20" fmla="*/ 1146 w 2907"/>
              <a:gd name="T21" fmla="*/ 3216 h 3304"/>
              <a:gd name="T22" fmla="*/ 2263 w 2907"/>
              <a:gd name="T23" fmla="*/ 2730 h 3304"/>
              <a:gd name="T24" fmla="*/ 2705 w 2907"/>
              <a:gd name="T25" fmla="*/ 1943 h 3304"/>
              <a:gd name="T26" fmla="*/ 2881 w 2907"/>
              <a:gd name="T27" fmla="*/ 938 h 3304"/>
              <a:gd name="T28" fmla="*/ 1583 w 2907"/>
              <a:gd name="T29" fmla="*/ 1856 h 3304"/>
              <a:gd name="T30" fmla="*/ 2022 w 2907"/>
              <a:gd name="T31" fmla="*/ 1763 h 3304"/>
              <a:gd name="T32" fmla="*/ 2009 w 2907"/>
              <a:gd name="T33" fmla="*/ 1461 h 3304"/>
              <a:gd name="T34" fmla="*/ 1964 w 2907"/>
              <a:gd name="T35" fmla="*/ 1512 h 3304"/>
              <a:gd name="T36" fmla="*/ 1943 w 2907"/>
              <a:gd name="T37" fmla="*/ 1742 h 3304"/>
              <a:gd name="T38" fmla="*/ 1519 w 2907"/>
              <a:gd name="T39" fmla="*/ 1736 h 3304"/>
              <a:gd name="T40" fmla="*/ 1067 w 2907"/>
              <a:gd name="T41" fmla="*/ 1491 h 3304"/>
              <a:gd name="T42" fmla="*/ 1176 w 2907"/>
              <a:gd name="T43" fmla="*/ 1178 h 3304"/>
              <a:gd name="T44" fmla="*/ 1385 w 2907"/>
              <a:gd name="T45" fmla="*/ 987 h 3304"/>
              <a:gd name="T46" fmla="*/ 1670 w 2907"/>
              <a:gd name="T47" fmla="*/ 995 h 3304"/>
              <a:gd name="T48" fmla="*/ 1988 w 2907"/>
              <a:gd name="T49" fmla="*/ 958 h 3304"/>
              <a:gd name="T50" fmla="*/ 2169 w 2907"/>
              <a:gd name="T51" fmla="*/ 1046 h 3304"/>
              <a:gd name="T52" fmla="*/ 1899 w 2907"/>
              <a:gd name="T53" fmla="*/ 868 h 3304"/>
              <a:gd name="T54" fmla="*/ 2147 w 2907"/>
              <a:gd name="T55" fmla="*/ 620 h 3304"/>
              <a:gd name="T56" fmla="*/ 2422 w 2907"/>
              <a:gd name="T57" fmla="*/ 800 h 3304"/>
              <a:gd name="T58" fmla="*/ 2486 w 2907"/>
              <a:gd name="T59" fmla="*/ 1061 h 3304"/>
              <a:gd name="T60" fmla="*/ 2346 w 2907"/>
              <a:gd name="T61" fmla="*/ 1311 h 3304"/>
              <a:gd name="T62" fmla="*/ 1761 w 2907"/>
              <a:gd name="T63" fmla="*/ 1233 h 3304"/>
              <a:gd name="T64" fmla="*/ 1475 w 2907"/>
              <a:gd name="T65" fmla="*/ 1321 h 3304"/>
              <a:gd name="T66" fmla="*/ 1401 w 2907"/>
              <a:gd name="T67" fmla="*/ 1324 h 3304"/>
              <a:gd name="T68" fmla="*/ 1673 w 2907"/>
              <a:gd name="T69" fmla="*/ 1377 h 3304"/>
              <a:gd name="T70" fmla="*/ 2171 w 2907"/>
              <a:gd name="T71" fmla="*/ 1324 h 3304"/>
              <a:gd name="T72" fmla="*/ 2494 w 2907"/>
              <a:gd name="T73" fmla="*/ 1329 h 3304"/>
              <a:gd name="T74" fmla="*/ 2488 w 2907"/>
              <a:gd name="T75" fmla="*/ 943 h 3304"/>
              <a:gd name="T76" fmla="*/ 2382 w 2907"/>
              <a:gd name="T77" fmla="*/ 630 h 3304"/>
              <a:gd name="T78" fmla="*/ 2026 w 2907"/>
              <a:gd name="T79" fmla="*/ 474 h 3304"/>
              <a:gd name="T80" fmla="*/ 1687 w 2907"/>
              <a:gd name="T81" fmla="*/ 296 h 3304"/>
              <a:gd name="T82" fmla="*/ 1305 w 2907"/>
              <a:gd name="T83" fmla="*/ 376 h 3304"/>
              <a:gd name="T84" fmla="*/ 1019 w 2907"/>
              <a:gd name="T85" fmla="*/ 570 h 3304"/>
              <a:gd name="T86" fmla="*/ 718 w 2907"/>
              <a:gd name="T87" fmla="*/ 688 h 3304"/>
              <a:gd name="T88" fmla="*/ 820 w 2907"/>
              <a:gd name="T89" fmla="*/ 1006 h 3304"/>
              <a:gd name="T90" fmla="*/ 1027 w 2907"/>
              <a:gd name="T91" fmla="*/ 958 h 3304"/>
              <a:gd name="T92" fmla="*/ 845 w 2907"/>
              <a:gd name="T93" fmla="*/ 945 h 3304"/>
              <a:gd name="T94" fmla="*/ 776 w 2907"/>
              <a:gd name="T95" fmla="*/ 720 h 3304"/>
              <a:gd name="T96" fmla="*/ 1059 w 2907"/>
              <a:gd name="T97" fmla="*/ 654 h 3304"/>
              <a:gd name="T98" fmla="*/ 1250 w 2907"/>
              <a:gd name="T99" fmla="*/ 1070 h 3304"/>
              <a:gd name="T100" fmla="*/ 940 w 2907"/>
              <a:gd name="T101" fmla="*/ 1271 h 3304"/>
              <a:gd name="T102" fmla="*/ 540 w 2907"/>
              <a:gd name="T103" fmla="*/ 921 h 3304"/>
              <a:gd name="T104" fmla="*/ 688 w 2907"/>
              <a:gd name="T105" fmla="*/ 469 h 3304"/>
              <a:gd name="T106" fmla="*/ 1032 w 2907"/>
              <a:gd name="T107" fmla="*/ 214 h 3304"/>
              <a:gd name="T108" fmla="*/ 1576 w 2907"/>
              <a:gd name="T109" fmla="*/ 135 h 3304"/>
              <a:gd name="T110" fmla="*/ 2084 w 2907"/>
              <a:gd name="T111" fmla="*/ 270 h 3304"/>
              <a:gd name="T112" fmla="*/ 2541 w 2907"/>
              <a:gd name="T113" fmla="*/ 542 h 3304"/>
              <a:gd name="T114" fmla="*/ 2767 w 2907"/>
              <a:gd name="T115" fmla="*/ 1043 h 3304"/>
              <a:gd name="T116" fmla="*/ 2496 w 2907"/>
              <a:gd name="T117" fmla="*/ 1522 h 3304"/>
              <a:gd name="T118" fmla="*/ 2316 w 2907"/>
              <a:gd name="T119" fmla="*/ 1909 h 3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7" h="3304">
                <a:moveTo>
                  <a:pt x="2862" y="857"/>
                </a:moveTo>
                <a:lnTo>
                  <a:pt x="2862" y="857"/>
                </a:lnTo>
                <a:lnTo>
                  <a:pt x="2851" y="816"/>
                </a:lnTo>
                <a:lnTo>
                  <a:pt x="2838" y="776"/>
                </a:lnTo>
                <a:lnTo>
                  <a:pt x="2825" y="738"/>
                </a:lnTo>
                <a:lnTo>
                  <a:pt x="2809" y="699"/>
                </a:lnTo>
                <a:lnTo>
                  <a:pt x="2793" y="664"/>
                </a:lnTo>
                <a:lnTo>
                  <a:pt x="2774" y="627"/>
                </a:lnTo>
                <a:lnTo>
                  <a:pt x="2754" y="593"/>
                </a:lnTo>
                <a:lnTo>
                  <a:pt x="2735" y="559"/>
                </a:lnTo>
                <a:lnTo>
                  <a:pt x="2713" y="527"/>
                </a:lnTo>
                <a:lnTo>
                  <a:pt x="2690" y="495"/>
                </a:lnTo>
                <a:lnTo>
                  <a:pt x="2666" y="464"/>
                </a:lnTo>
                <a:lnTo>
                  <a:pt x="2640" y="435"/>
                </a:lnTo>
                <a:lnTo>
                  <a:pt x="2615" y="407"/>
                </a:lnTo>
                <a:lnTo>
                  <a:pt x="2587" y="379"/>
                </a:lnTo>
                <a:lnTo>
                  <a:pt x="2560" y="352"/>
                </a:lnTo>
                <a:lnTo>
                  <a:pt x="2531" y="326"/>
                </a:lnTo>
                <a:lnTo>
                  <a:pt x="2500" y="302"/>
                </a:lnTo>
                <a:lnTo>
                  <a:pt x="2470" y="278"/>
                </a:lnTo>
                <a:lnTo>
                  <a:pt x="2438" y="256"/>
                </a:lnTo>
                <a:lnTo>
                  <a:pt x="2406" y="235"/>
                </a:lnTo>
                <a:lnTo>
                  <a:pt x="2373" y="214"/>
                </a:lnTo>
                <a:lnTo>
                  <a:pt x="2338" y="194"/>
                </a:lnTo>
                <a:lnTo>
                  <a:pt x="2304" y="175"/>
                </a:lnTo>
                <a:lnTo>
                  <a:pt x="2269" y="157"/>
                </a:lnTo>
                <a:lnTo>
                  <a:pt x="2232" y="141"/>
                </a:lnTo>
                <a:lnTo>
                  <a:pt x="2197" y="125"/>
                </a:lnTo>
                <a:lnTo>
                  <a:pt x="2158" y="109"/>
                </a:lnTo>
                <a:lnTo>
                  <a:pt x="2121" y="96"/>
                </a:lnTo>
                <a:lnTo>
                  <a:pt x="2083" y="84"/>
                </a:lnTo>
                <a:lnTo>
                  <a:pt x="2044" y="71"/>
                </a:lnTo>
                <a:lnTo>
                  <a:pt x="2005" y="59"/>
                </a:lnTo>
                <a:lnTo>
                  <a:pt x="1965" y="50"/>
                </a:lnTo>
                <a:lnTo>
                  <a:pt x="1925" y="40"/>
                </a:lnTo>
                <a:lnTo>
                  <a:pt x="1885" y="32"/>
                </a:lnTo>
                <a:lnTo>
                  <a:pt x="1845" y="26"/>
                </a:lnTo>
                <a:lnTo>
                  <a:pt x="1805" y="19"/>
                </a:lnTo>
                <a:lnTo>
                  <a:pt x="1721" y="10"/>
                </a:lnTo>
                <a:lnTo>
                  <a:pt x="1639" y="3"/>
                </a:lnTo>
                <a:lnTo>
                  <a:pt x="1556" y="0"/>
                </a:lnTo>
                <a:lnTo>
                  <a:pt x="1472" y="2"/>
                </a:lnTo>
                <a:lnTo>
                  <a:pt x="1388" y="6"/>
                </a:lnTo>
                <a:lnTo>
                  <a:pt x="1305" y="14"/>
                </a:lnTo>
                <a:lnTo>
                  <a:pt x="1223" y="26"/>
                </a:lnTo>
                <a:lnTo>
                  <a:pt x="1141" y="42"/>
                </a:lnTo>
                <a:lnTo>
                  <a:pt x="1062" y="61"/>
                </a:lnTo>
                <a:lnTo>
                  <a:pt x="983" y="84"/>
                </a:lnTo>
                <a:lnTo>
                  <a:pt x="945" y="96"/>
                </a:lnTo>
                <a:lnTo>
                  <a:pt x="906" y="109"/>
                </a:lnTo>
                <a:lnTo>
                  <a:pt x="868" y="124"/>
                </a:lnTo>
                <a:lnTo>
                  <a:pt x="831" y="140"/>
                </a:lnTo>
                <a:lnTo>
                  <a:pt x="795" y="156"/>
                </a:lnTo>
                <a:lnTo>
                  <a:pt x="758" y="172"/>
                </a:lnTo>
                <a:lnTo>
                  <a:pt x="723" y="190"/>
                </a:lnTo>
                <a:lnTo>
                  <a:pt x="689" y="209"/>
                </a:lnTo>
                <a:lnTo>
                  <a:pt x="689" y="209"/>
                </a:lnTo>
                <a:lnTo>
                  <a:pt x="656" y="228"/>
                </a:lnTo>
                <a:lnTo>
                  <a:pt x="624" y="247"/>
                </a:lnTo>
                <a:lnTo>
                  <a:pt x="593" y="268"/>
                </a:lnTo>
                <a:lnTo>
                  <a:pt x="564" y="289"/>
                </a:lnTo>
                <a:lnTo>
                  <a:pt x="535" y="310"/>
                </a:lnTo>
                <a:lnTo>
                  <a:pt x="509" y="331"/>
                </a:lnTo>
                <a:lnTo>
                  <a:pt x="484" y="352"/>
                </a:lnTo>
                <a:lnTo>
                  <a:pt x="460" y="374"/>
                </a:lnTo>
                <a:lnTo>
                  <a:pt x="437" y="397"/>
                </a:lnTo>
                <a:lnTo>
                  <a:pt x="416" y="419"/>
                </a:lnTo>
                <a:lnTo>
                  <a:pt x="395" y="442"/>
                </a:lnTo>
                <a:lnTo>
                  <a:pt x="376" y="464"/>
                </a:lnTo>
                <a:lnTo>
                  <a:pt x="358" y="489"/>
                </a:lnTo>
                <a:lnTo>
                  <a:pt x="342" y="511"/>
                </a:lnTo>
                <a:lnTo>
                  <a:pt x="326" y="535"/>
                </a:lnTo>
                <a:lnTo>
                  <a:pt x="312" y="558"/>
                </a:lnTo>
                <a:lnTo>
                  <a:pt x="286" y="606"/>
                </a:lnTo>
                <a:lnTo>
                  <a:pt x="264" y="654"/>
                </a:lnTo>
                <a:lnTo>
                  <a:pt x="244" y="702"/>
                </a:lnTo>
                <a:lnTo>
                  <a:pt x="230" y="749"/>
                </a:lnTo>
                <a:lnTo>
                  <a:pt x="217" y="797"/>
                </a:lnTo>
                <a:lnTo>
                  <a:pt x="209" y="845"/>
                </a:lnTo>
                <a:lnTo>
                  <a:pt x="202" y="892"/>
                </a:lnTo>
                <a:lnTo>
                  <a:pt x="198" y="938"/>
                </a:lnTo>
                <a:lnTo>
                  <a:pt x="196" y="983"/>
                </a:lnTo>
                <a:lnTo>
                  <a:pt x="196" y="1028"/>
                </a:lnTo>
                <a:lnTo>
                  <a:pt x="198" y="1072"/>
                </a:lnTo>
                <a:lnTo>
                  <a:pt x="202" y="1114"/>
                </a:lnTo>
                <a:lnTo>
                  <a:pt x="206" y="1154"/>
                </a:lnTo>
                <a:lnTo>
                  <a:pt x="212" y="1192"/>
                </a:lnTo>
                <a:lnTo>
                  <a:pt x="219" y="1229"/>
                </a:lnTo>
                <a:lnTo>
                  <a:pt x="225" y="1265"/>
                </a:lnTo>
                <a:lnTo>
                  <a:pt x="241" y="1327"/>
                </a:lnTo>
                <a:lnTo>
                  <a:pt x="256" y="1382"/>
                </a:lnTo>
                <a:lnTo>
                  <a:pt x="267" y="1424"/>
                </a:lnTo>
                <a:lnTo>
                  <a:pt x="273" y="1454"/>
                </a:lnTo>
                <a:lnTo>
                  <a:pt x="273" y="1454"/>
                </a:lnTo>
                <a:lnTo>
                  <a:pt x="275" y="1467"/>
                </a:lnTo>
                <a:lnTo>
                  <a:pt x="275" y="1480"/>
                </a:lnTo>
                <a:lnTo>
                  <a:pt x="275" y="1493"/>
                </a:lnTo>
                <a:lnTo>
                  <a:pt x="273" y="1507"/>
                </a:lnTo>
                <a:lnTo>
                  <a:pt x="265" y="1540"/>
                </a:lnTo>
                <a:lnTo>
                  <a:pt x="254" y="1573"/>
                </a:lnTo>
                <a:lnTo>
                  <a:pt x="241" y="1609"/>
                </a:lnTo>
                <a:lnTo>
                  <a:pt x="223" y="1646"/>
                </a:lnTo>
                <a:lnTo>
                  <a:pt x="206" y="1684"/>
                </a:lnTo>
                <a:lnTo>
                  <a:pt x="185" y="1721"/>
                </a:lnTo>
                <a:lnTo>
                  <a:pt x="141" y="1797"/>
                </a:lnTo>
                <a:lnTo>
                  <a:pt x="100" y="1866"/>
                </a:lnTo>
                <a:lnTo>
                  <a:pt x="61" y="1925"/>
                </a:lnTo>
                <a:lnTo>
                  <a:pt x="32" y="1972"/>
                </a:lnTo>
                <a:lnTo>
                  <a:pt x="32" y="1972"/>
                </a:lnTo>
                <a:lnTo>
                  <a:pt x="22" y="1991"/>
                </a:lnTo>
                <a:lnTo>
                  <a:pt x="13" y="2009"/>
                </a:lnTo>
                <a:lnTo>
                  <a:pt x="6" y="2025"/>
                </a:lnTo>
                <a:lnTo>
                  <a:pt x="3" y="2039"/>
                </a:lnTo>
                <a:lnTo>
                  <a:pt x="0" y="2052"/>
                </a:lnTo>
                <a:lnTo>
                  <a:pt x="0" y="2065"/>
                </a:lnTo>
                <a:lnTo>
                  <a:pt x="2" y="2076"/>
                </a:lnTo>
                <a:lnTo>
                  <a:pt x="5" y="2087"/>
                </a:lnTo>
                <a:lnTo>
                  <a:pt x="11" y="2097"/>
                </a:lnTo>
                <a:lnTo>
                  <a:pt x="18" y="2105"/>
                </a:lnTo>
                <a:lnTo>
                  <a:pt x="27" y="2115"/>
                </a:lnTo>
                <a:lnTo>
                  <a:pt x="37" y="2123"/>
                </a:lnTo>
                <a:lnTo>
                  <a:pt x="50" y="2131"/>
                </a:lnTo>
                <a:lnTo>
                  <a:pt x="64" y="2139"/>
                </a:lnTo>
                <a:lnTo>
                  <a:pt x="98" y="2155"/>
                </a:lnTo>
                <a:lnTo>
                  <a:pt x="98" y="2155"/>
                </a:lnTo>
                <a:lnTo>
                  <a:pt x="129" y="2168"/>
                </a:lnTo>
                <a:lnTo>
                  <a:pt x="148" y="2179"/>
                </a:lnTo>
                <a:lnTo>
                  <a:pt x="154" y="2186"/>
                </a:lnTo>
                <a:lnTo>
                  <a:pt x="159" y="2190"/>
                </a:lnTo>
                <a:lnTo>
                  <a:pt x="162" y="2195"/>
                </a:lnTo>
                <a:lnTo>
                  <a:pt x="164" y="2200"/>
                </a:lnTo>
                <a:lnTo>
                  <a:pt x="164" y="2211"/>
                </a:lnTo>
                <a:lnTo>
                  <a:pt x="161" y="2224"/>
                </a:lnTo>
                <a:lnTo>
                  <a:pt x="157" y="2242"/>
                </a:lnTo>
                <a:lnTo>
                  <a:pt x="157" y="2263"/>
                </a:lnTo>
                <a:lnTo>
                  <a:pt x="157" y="2263"/>
                </a:lnTo>
                <a:lnTo>
                  <a:pt x="159" y="2272"/>
                </a:lnTo>
                <a:lnTo>
                  <a:pt x="162" y="2284"/>
                </a:lnTo>
                <a:lnTo>
                  <a:pt x="167" y="2292"/>
                </a:lnTo>
                <a:lnTo>
                  <a:pt x="174" y="2298"/>
                </a:lnTo>
                <a:lnTo>
                  <a:pt x="182" y="2304"/>
                </a:lnTo>
                <a:lnTo>
                  <a:pt x="190" y="2311"/>
                </a:lnTo>
                <a:lnTo>
                  <a:pt x="207" y="2319"/>
                </a:lnTo>
                <a:lnTo>
                  <a:pt x="225" y="2324"/>
                </a:lnTo>
                <a:lnTo>
                  <a:pt x="241" y="2327"/>
                </a:lnTo>
                <a:lnTo>
                  <a:pt x="256" y="2329"/>
                </a:lnTo>
                <a:lnTo>
                  <a:pt x="256" y="2329"/>
                </a:lnTo>
                <a:lnTo>
                  <a:pt x="246" y="2330"/>
                </a:lnTo>
                <a:lnTo>
                  <a:pt x="236" y="2335"/>
                </a:lnTo>
                <a:lnTo>
                  <a:pt x="227" y="2341"/>
                </a:lnTo>
                <a:lnTo>
                  <a:pt x="215" y="2351"/>
                </a:lnTo>
                <a:lnTo>
                  <a:pt x="207" y="2362"/>
                </a:lnTo>
                <a:lnTo>
                  <a:pt x="204" y="2370"/>
                </a:lnTo>
                <a:lnTo>
                  <a:pt x="201" y="2378"/>
                </a:lnTo>
                <a:lnTo>
                  <a:pt x="199" y="2388"/>
                </a:lnTo>
                <a:lnTo>
                  <a:pt x="199" y="2398"/>
                </a:lnTo>
                <a:lnTo>
                  <a:pt x="199" y="2398"/>
                </a:lnTo>
                <a:lnTo>
                  <a:pt x="199" y="2409"/>
                </a:lnTo>
                <a:lnTo>
                  <a:pt x="202" y="2419"/>
                </a:lnTo>
                <a:lnTo>
                  <a:pt x="207" y="2428"/>
                </a:lnTo>
                <a:lnTo>
                  <a:pt x="214" y="2438"/>
                </a:lnTo>
                <a:lnTo>
                  <a:pt x="220" y="2447"/>
                </a:lnTo>
                <a:lnTo>
                  <a:pt x="227" y="2456"/>
                </a:lnTo>
                <a:lnTo>
                  <a:pt x="243" y="2472"/>
                </a:lnTo>
                <a:lnTo>
                  <a:pt x="259" y="2483"/>
                </a:lnTo>
                <a:lnTo>
                  <a:pt x="273" y="2492"/>
                </a:lnTo>
                <a:lnTo>
                  <a:pt x="286" y="2500"/>
                </a:lnTo>
                <a:lnTo>
                  <a:pt x="286" y="2500"/>
                </a:lnTo>
                <a:lnTo>
                  <a:pt x="296" y="2512"/>
                </a:lnTo>
                <a:lnTo>
                  <a:pt x="302" y="2523"/>
                </a:lnTo>
                <a:lnTo>
                  <a:pt x="305" y="2534"/>
                </a:lnTo>
                <a:lnTo>
                  <a:pt x="307" y="2547"/>
                </a:lnTo>
                <a:lnTo>
                  <a:pt x="309" y="2560"/>
                </a:lnTo>
                <a:lnTo>
                  <a:pt x="307" y="2573"/>
                </a:lnTo>
                <a:lnTo>
                  <a:pt x="304" y="2603"/>
                </a:lnTo>
                <a:lnTo>
                  <a:pt x="304" y="2619"/>
                </a:lnTo>
                <a:lnTo>
                  <a:pt x="302" y="2637"/>
                </a:lnTo>
                <a:lnTo>
                  <a:pt x="304" y="2655"/>
                </a:lnTo>
                <a:lnTo>
                  <a:pt x="307" y="2674"/>
                </a:lnTo>
                <a:lnTo>
                  <a:pt x="310" y="2695"/>
                </a:lnTo>
                <a:lnTo>
                  <a:pt x="318" y="2716"/>
                </a:lnTo>
                <a:lnTo>
                  <a:pt x="328" y="2738"/>
                </a:lnTo>
                <a:lnTo>
                  <a:pt x="342" y="2762"/>
                </a:lnTo>
                <a:lnTo>
                  <a:pt x="342" y="2762"/>
                </a:lnTo>
                <a:lnTo>
                  <a:pt x="358" y="2785"/>
                </a:lnTo>
                <a:lnTo>
                  <a:pt x="373" y="2803"/>
                </a:lnTo>
                <a:lnTo>
                  <a:pt x="387" y="2814"/>
                </a:lnTo>
                <a:lnTo>
                  <a:pt x="402" y="2822"/>
                </a:lnTo>
                <a:lnTo>
                  <a:pt x="418" y="2827"/>
                </a:lnTo>
                <a:lnTo>
                  <a:pt x="435" y="2828"/>
                </a:lnTo>
                <a:lnTo>
                  <a:pt x="455" y="2828"/>
                </a:lnTo>
                <a:lnTo>
                  <a:pt x="477" y="2825"/>
                </a:lnTo>
                <a:lnTo>
                  <a:pt x="532" y="2814"/>
                </a:lnTo>
                <a:lnTo>
                  <a:pt x="603" y="2799"/>
                </a:lnTo>
                <a:lnTo>
                  <a:pt x="646" y="2791"/>
                </a:lnTo>
                <a:lnTo>
                  <a:pt x="694" y="2785"/>
                </a:lnTo>
                <a:lnTo>
                  <a:pt x="750" y="2780"/>
                </a:lnTo>
                <a:lnTo>
                  <a:pt x="812" y="2777"/>
                </a:lnTo>
                <a:lnTo>
                  <a:pt x="812" y="2777"/>
                </a:lnTo>
                <a:lnTo>
                  <a:pt x="844" y="2777"/>
                </a:lnTo>
                <a:lnTo>
                  <a:pt x="874" y="2780"/>
                </a:lnTo>
                <a:lnTo>
                  <a:pt x="902" y="2785"/>
                </a:lnTo>
                <a:lnTo>
                  <a:pt x="927" y="2793"/>
                </a:lnTo>
                <a:lnTo>
                  <a:pt x="951" y="2804"/>
                </a:lnTo>
                <a:lnTo>
                  <a:pt x="974" y="2817"/>
                </a:lnTo>
                <a:lnTo>
                  <a:pt x="995" y="2832"/>
                </a:lnTo>
                <a:lnTo>
                  <a:pt x="1012" y="2846"/>
                </a:lnTo>
                <a:lnTo>
                  <a:pt x="1030" y="2864"/>
                </a:lnTo>
                <a:lnTo>
                  <a:pt x="1046" y="2883"/>
                </a:lnTo>
                <a:lnTo>
                  <a:pt x="1061" y="2904"/>
                </a:lnTo>
                <a:lnTo>
                  <a:pt x="1073" y="2925"/>
                </a:lnTo>
                <a:lnTo>
                  <a:pt x="1085" y="2946"/>
                </a:lnTo>
                <a:lnTo>
                  <a:pt x="1094" y="2968"/>
                </a:lnTo>
                <a:lnTo>
                  <a:pt x="1104" y="2991"/>
                </a:lnTo>
                <a:lnTo>
                  <a:pt x="1112" y="3015"/>
                </a:lnTo>
                <a:lnTo>
                  <a:pt x="1125" y="3060"/>
                </a:lnTo>
                <a:lnTo>
                  <a:pt x="1135" y="3105"/>
                </a:lnTo>
                <a:lnTo>
                  <a:pt x="1139" y="3147"/>
                </a:lnTo>
                <a:lnTo>
                  <a:pt x="1144" y="3185"/>
                </a:lnTo>
                <a:lnTo>
                  <a:pt x="1146" y="3216"/>
                </a:lnTo>
                <a:lnTo>
                  <a:pt x="1147" y="3241"/>
                </a:lnTo>
                <a:lnTo>
                  <a:pt x="1147" y="3262"/>
                </a:lnTo>
                <a:lnTo>
                  <a:pt x="1146" y="3304"/>
                </a:lnTo>
                <a:lnTo>
                  <a:pt x="2398" y="3304"/>
                </a:lnTo>
                <a:lnTo>
                  <a:pt x="2398" y="3304"/>
                </a:lnTo>
                <a:lnTo>
                  <a:pt x="2370" y="3269"/>
                </a:lnTo>
                <a:lnTo>
                  <a:pt x="2346" y="3232"/>
                </a:lnTo>
                <a:lnTo>
                  <a:pt x="2325" y="3193"/>
                </a:lnTo>
                <a:lnTo>
                  <a:pt x="2306" y="3155"/>
                </a:lnTo>
                <a:lnTo>
                  <a:pt x="2292" y="3116"/>
                </a:lnTo>
                <a:lnTo>
                  <a:pt x="2279" y="3077"/>
                </a:lnTo>
                <a:lnTo>
                  <a:pt x="2269" y="3037"/>
                </a:lnTo>
                <a:lnTo>
                  <a:pt x="2261" y="2999"/>
                </a:lnTo>
                <a:lnTo>
                  <a:pt x="2256" y="2958"/>
                </a:lnTo>
                <a:lnTo>
                  <a:pt x="2253" y="2920"/>
                </a:lnTo>
                <a:lnTo>
                  <a:pt x="2251" y="2880"/>
                </a:lnTo>
                <a:lnTo>
                  <a:pt x="2253" y="2841"/>
                </a:lnTo>
                <a:lnTo>
                  <a:pt x="2255" y="2804"/>
                </a:lnTo>
                <a:lnTo>
                  <a:pt x="2258" y="2766"/>
                </a:lnTo>
                <a:lnTo>
                  <a:pt x="2263" y="2730"/>
                </a:lnTo>
                <a:lnTo>
                  <a:pt x="2269" y="2695"/>
                </a:lnTo>
                <a:lnTo>
                  <a:pt x="2275" y="2660"/>
                </a:lnTo>
                <a:lnTo>
                  <a:pt x="2283" y="2627"/>
                </a:lnTo>
                <a:lnTo>
                  <a:pt x="2300" y="2565"/>
                </a:lnTo>
                <a:lnTo>
                  <a:pt x="2319" y="2509"/>
                </a:lnTo>
                <a:lnTo>
                  <a:pt x="2337" y="2462"/>
                </a:lnTo>
                <a:lnTo>
                  <a:pt x="2353" y="2423"/>
                </a:lnTo>
                <a:lnTo>
                  <a:pt x="2365" y="2393"/>
                </a:lnTo>
                <a:lnTo>
                  <a:pt x="2377" y="2369"/>
                </a:lnTo>
                <a:lnTo>
                  <a:pt x="2377" y="2369"/>
                </a:lnTo>
                <a:lnTo>
                  <a:pt x="2407" y="2340"/>
                </a:lnTo>
                <a:lnTo>
                  <a:pt x="2441" y="2304"/>
                </a:lnTo>
                <a:lnTo>
                  <a:pt x="2484" y="2256"/>
                </a:lnTo>
                <a:lnTo>
                  <a:pt x="2536" y="2195"/>
                </a:lnTo>
                <a:lnTo>
                  <a:pt x="2562" y="2160"/>
                </a:lnTo>
                <a:lnTo>
                  <a:pt x="2590" y="2123"/>
                </a:lnTo>
                <a:lnTo>
                  <a:pt x="2618" y="2081"/>
                </a:lnTo>
                <a:lnTo>
                  <a:pt x="2647" y="2038"/>
                </a:lnTo>
                <a:lnTo>
                  <a:pt x="2676" y="1991"/>
                </a:lnTo>
                <a:lnTo>
                  <a:pt x="2705" y="1943"/>
                </a:lnTo>
                <a:lnTo>
                  <a:pt x="2732" y="1891"/>
                </a:lnTo>
                <a:lnTo>
                  <a:pt x="2759" y="1837"/>
                </a:lnTo>
                <a:lnTo>
                  <a:pt x="2783" y="1781"/>
                </a:lnTo>
                <a:lnTo>
                  <a:pt x="2807" y="1721"/>
                </a:lnTo>
                <a:lnTo>
                  <a:pt x="2830" y="1660"/>
                </a:lnTo>
                <a:lnTo>
                  <a:pt x="2849" y="1597"/>
                </a:lnTo>
                <a:lnTo>
                  <a:pt x="2867" y="1531"/>
                </a:lnTo>
                <a:lnTo>
                  <a:pt x="2881" y="1464"/>
                </a:lnTo>
                <a:lnTo>
                  <a:pt x="2893" y="1393"/>
                </a:lnTo>
                <a:lnTo>
                  <a:pt x="2901" y="1323"/>
                </a:lnTo>
                <a:lnTo>
                  <a:pt x="2904" y="1286"/>
                </a:lnTo>
                <a:lnTo>
                  <a:pt x="2905" y="1249"/>
                </a:lnTo>
                <a:lnTo>
                  <a:pt x="2907" y="1212"/>
                </a:lnTo>
                <a:lnTo>
                  <a:pt x="2907" y="1173"/>
                </a:lnTo>
                <a:lnTo>
                  <a:pt x="2905" y="1136"/>
                </a:lnTo>
                <a:lnTo>
                  <a:pt x="2902" y="1098"/>
                </a:lnTo>
                <a:lnTo>
                  <a:pt x="2899" y="1057"/>
                </a:lnTo>
                <a:lnTo>
                  <a:pt x="2894" y="1019"/>
                </a:lnTo>
                <a:lnTo>
                  <a:pt x="2888" y="979"/>
                </a:lnTo>
                <a:lnTo>
                  <a:pt x="2881" y="938"/>
                </a:lnTo>
                <a:lnTo>
                  <a:pt x="2872" y="897"/>
                </a:lnTo>
                <a:lnTo>
                  <a:pt x="2862" y="857"/>
                </a:lnTo>
                <a:lnTo>
                  <a:pt x="2862" y="857"/>
                </a:lnTo>
                <a:close/>
                <a:moveTo>
                  <a:pt x="2005" y="2086"/>
                </a:moveTo>
                <a:lnTo>
                  <a:pt x="2005" y="2086"/>
                </a:lnTo>
                <a:lnTo>
                  <a:pt x="1972" y="2083"/>
                </a:lnTo>
                <a:lnTo>
                  <a:pt x="1936" y="2079"/>
                </a:lnTo>
                <a:lnTo>
                  <a:pt x="1903" y="2073"/>
                </a:lnTo>
                <a:lnTo>
                  <a:pt x="1871" y="2065"/>
                </a:lnTo>
                <a:lnTo>
                  <a:pt x="1837" y="2055"/>
                </a:lnTo>
                <a:lnTo>
                  <a:pt x="1806" y="2044"/>
                </a:lnTo>
                <a:lnTo>
                  <a:pt x="1776" y="2031"/>
                </a:lnTo>
                <a:lnTo>
                  <a:pt x="1745" y="2017"/>
                </a:lnTo>
                <a:lnTo>
                  <a:pt x="1718" y="1999"/>
                </a:lnTo>
                <a:lnTo>
                  <a:pt x="1691" y="1981"/>
                </a:lnTo>
                <a:lnTo>
                  <a:pt x="1666" y="1961"/>
                </a:lnTo>
                <a:lnTo>
                  <a:pt x="1642" y="1938"/>
                </a:lnTo>
                <a:lnTo>
                  <a:pt x="1621" y="1912"/>
                </a:lnTo>
                <a:lnTo>
                  <a:pt x="1601" y="1885"/>
                </a:lnTo>
                <a:lnTo>
                  <a:pt x="1583" y="1856"/>
                </a:lnTo>
                <a:lnTo>
                  <a:pt x="1567" y="1826"/>
                </a:lnTo>
                <a:lnTo>
                  <a:pt x="1567" y="1826"/>
                </a:lnTo>
                <a:lnTo>
                  <a:pt x="1599" y="1834"/>
                </a:lnTo>
                <a:lnTo>
                  <a:pt x="1634" y="1842"/>
                </a:lnTo>
                <a:lnTo>
                  <a:pt x="1676" y="1850"/>
                </a:lnTo>
                <a:lnTo>
                  <a:pt x="1719" y="1854"/>
                </a:lnTo>
                <a:lnTo>
                  <a:pt x="1719" y="1854"/>
                </a:lnTo>
                <a:lnTo>
                  <a:pt x="1760" y="1856"/>
                </a:lnTo>
                <a:lnTo>
                  <a:pt x="1803" y="1854"/>
                </a:lnTo>
                <a:lnTo>
                  <a:pt x="1824" y="1853"/>
                </a:lnTo>
                <a:lnTo>
                  <a:pt x="1845" y="1850"/>
                </a:lnTo>
                <a:lnTo>
                  <a:pt x="1867" y="1846"/>
                </a:lnTo>
                <a:lnTo>
                  <a:pt x="1888" y="1840"/>
                </a:lnTo>
                <a:lnTo>
                  <a:pt x="1909" y="1834"/>
                </a:lnTo>
                <a:lnTo>
                  <a:pt x="1928" y="1826"/>
                </a:lnTo>
                <a:lnTo>
                  <a:pt x="1949" y="1816"/>
                </a:lnTo>
                <a:lnTo>
                  <a:pt x="1969" y="1806"/>
                </a:lnTo>
                <a:lnTo>
                  <a:pt x="1986" y="1793"/>
                </a:lnTo>
                <a:lnTo>
                  <a:pt x="2004" y="1779"/>
                </a:lnTo>
                <a:lnTo>
                  <a:pt x="2022" y="1763"/>
                </a:lnTo>
                <a:lnTo>
                  <a:pt x="2038" y="1744"/>
                </a:lnTo>
                <a:lnTo>
                  <a:pt x="2038" y="1744"/>
                </a:lnTo>
                <a:lnTo>
                  <a:pt x="2041" y="1740"/>
                </a:lnTo>
                <a:lnTo>
                  <a:pt x="2041" y="1740"/>
                </a:lnTo>
                <a:lnTo>
                  <a:pt x="2057" y="1713"/>
                </a:lnTo>
                <a:lnTo>
                  <a:pt x="2068" y="1686"/>
                </a:lnTo>
                <a:lnTo>
                  <a:pt x="2078" y="1660"/>
                </a:lnTo>
                <a:lnTo>
                  <a:pt x="2084" y="1634"/>
                </a:lnTo>
                <a:lnTo>
                  <a:pt x="2087" y="1610"/>
                </a:lnTo>
                <a:lnTo>
                  <a:pt x="2089" y="1588"/>
                </a:lnTo>
                <a:lnTo>
                  <a:pt x="2086" y="1565"/>
                </a:lnTo>
                <a:lnTo>
                  <a:pt x="2079" y="1543"/>
                </a:lnTo>
                <a:lnTo>
                  <a:pt x="2079" y="1543"/>
                </a:lnTo>
                <a:lnTo>
                  <a:pt x="2075" y="1531"/>
                </a:lnTo>
                <a:lnTo>
                  <a:pt x="2068" y="1520"/>
                </a:lnTo>
                <a:lnTo>
                  <a:pt x="2062" y="1509"/>
                </a:lnTo>
                <a:lnTo>
                  <a:pt x="2055" y="1499"/>
                </a:lnTo>
                <a:lnTo>
                  <a:pt x="2039" y="1483"/>
                </a:lnTo>
                <a:lnTo>
                  <a:pt x="2023" y="1470"/>
                </a:lnTo>
                <a:lnTo>
                  <a:pt x="2009" y="1461"/>
                </a:lnTo>
                <a:lnTo>
                  <a:pt x="1997" y="1454"/>
                </a:lnTo>
                <a:lnTo>
                  <a:pt x="1985" y="1450"/>
                </a:lnTo>
                <a:lnTo>
                  <a:pt x="1985" y="1450"/>
                </a:lnTo>
                <a:lnTo>
                  <a:pt x="1978" y="1448"/>
                </a:lnTo>
                <a:lnTo>
                  <a:pt x="1972" y="1448"/>
                </a:lnTo>
                <a:lnTo>
                  <a:pt x="1965" y="1450"/>
                </a:lnTo>
                <a:lnTo>
                  <a:pt x="1959" y="1451"/>
                </a:lnTo>
                <a:lnTo>
                  <a:pt x="1954" y="1454"/>
                </a:lnTo>
                <a:lnTo>
                  <a:pt x="1949" y="1459"/>
                </a:lnTo>
                <a:lnTo>
                  <a:pt x="1944" y="1464"/>
                </a:lnTo>
                <a:lnTo>
                  <a:pt x="1943" y="1470"/>
                </a:lnTo>
                <a:lnTo>
                  <a:pt x="1943" y="1470"/>
                </a:lnTo>
                <a:lnTo>
                  <a:pt x="1941" y="1477"/>
                </a:lnTo>
                <a:lnTo>
                  <a:pt x="1941" y="1483"/>
                </a:lnTo>
                <a:lnTo>
                  <a:pt x="1941" y="1490"/>
                </a:lnTo>
                <a:lnTo>
                  <a:pt x="1944" y="1496"/>
                </a:lnTo>
                <a:lnTo>
                  <a:pt x="1948" y="1501"/>
                </a:lnTo>
                <a:lnTo>
                  <a:pt x="1951" y="1506"/>
                </a:lnTo>
                <a:lnTo>
                  <a:pt x="1957" y="1511"/>
                </a:lnTo>
                <a:lnTo>
                  <a:pt x="1964" y="1512"/>
                </a:lnTo>
                <a:lnTo>
                  <a:pt x="1964" y="1512"/>
                </a:lnTo>
                <a:lnTo>
                  <a:pt x="1970" y="1515"/>
                </a:lnTo>
                <a:lnTo>
                  <a:pt x="1985" y="1525"/>
                </a:lnTo>
                <a:lnTo>
                  <a:pt x="1994" y="1531"/>
                </a:lnTo>
                <a:lnTo>
                  <a:pt x="2002" y="1541"/>
                </a:lnTo>
                <a:lnTo>
                  <a:pt x="2010" y="1552"/>
                </a:lnTo>
                <a:lnTo>
                  <a:pt x="2017" y="1567"/>
                </a:lnTo>
                <a:lnTo>
                  <a:pt x="2017" y="1567"/>
                </a:lnTo>
                <a:lnTo>
                  <a:pt x="2020" y="1580"/>
                </a:lnTo>
                <a:lnTo>
                  <a:pt x="2022" y="1594"/>
                </a:lnTo>
                <a:lnTo>
                  <a:pt x="2022" y="1610"/>
                </a:lnTo>
                <a:lnTo>
                  <a:pt x="2018" y="1628"/>
                </a:lnTo>
                <a:lnTo>
                  <a:pt x="2014" y="1646"/>
                </a:lnTo>
                <a:lnTo>
                  <a:pt x="2005" y="1663"/>
                </a:lnTo>
                <a:lnTo>
                  <a:pt x="1996" y="1684"/>
                </a:lnTo>
                <a:lnTo>
                  <a:pt x="1985" y="1703"/>
                </a:lnTo>
                <a:lnTo>
                  <a:pt x="1985" y="1703"/>
                </a:lnTo>
                <a:lnTo>
                  <a:pt x="1972" y="1718"/>
                </a:lnTo>
                <a:lnTo>
                  <a:pt x="1957" y="1731"/>
                </a:lnTo>
                <a:lnTo>
                  <a:pt x="1943" y="1742"/>
                </a:lnTo>
                <a:lnTo>
                  <a:pt x="1928" y="1752"/>
                </a:lnTo>
                <a:lnTo>
                  <a:pt x="1912" y="1760"/>
                </a:lnTo>
                <a:lnTo>
                  <a:pt x="1895" y="1768"/>
                </a:lnTo>
                <a:lnTo>
                  <a:pt x="1879" y="1774"/>
                </a:lnTo>
                <a:lnTo>
                  <a:pt x="1861" y="1779"/>
                </a:lnTo>
                <a:lnTo>
                  <a:pt x="1843" y="1782"/>
                </a:lnTo>
                <a:lnTo>
                  <a:pt x="1824" y="1785"/>
                </a:lnTo>
                <a:lnTo>
                  <a:pt x="1789" y="1789"/>
                </a:lnTo>
                <a:lnTo>
                  <a:pt x="1752" y="1789"/>
                </a:lnTo>
                <a:lnTo>
                  <a:pt x="1716" y="1787"/>
                </a:lnTo>
                <a:lnTo>
                  <a:pt x="1682" y="1782"/>
                </a:lnTo>
                <a:lnTo>
                  <a:pt x="1650" y="1777"/>
                </a:lnTo>
                <a:lnTo>
                  <a:pt x="1621" y="1771"/>
                </a:lnTo>
                <a:lnTo>
                  <a:pt x="1596" y="1764"/>
                </a:lnTo>
                <a:lnTo>
                  <a:pt x="1557" y="1752"/>
                </a:lnTo>
                <a:lnTo>
                  <a:pt x="1539" y="1747"/>
                </a:lnTo>
                <a:lnTo>
                  <a:pt x="1539" y="1747"/>
                </a:lnTo>
                <a:lnTo>
                  <a:pt x="1538" y="1736"/>
                </a:lnTo>
                <a:lnTo>
                  <a:pt x="1538" y="1736"/>
                </a:lnTo>
                <a:lnTo>
                  <a:pt x="1519" y="1736"/>
                </a:lnTo>
                <a:lnTo>
                  <a:pt x="1496" y="1736"/>
                </a:lnTo>
                <a:lnTo>
                  <a:pt x="1467" y="1734"/>
                </a:lnTo>
                <a:lnTo>
                  <a:pt x="1433" y="1732"/>
                </a:lnTo>
                <a:lnTo>
                  <a:pt x="1395" y="1728"/>
                </a:lnTo>
                <a:lnTo>
                  <a:pt x="1353" y="1719"/>
                </a:lnTo>
                <a:lnTo>
                  <a:pt x="1311" y="1708"/>
                </a:lnTo>
                <a:lnTo>
                  <a:pt x="1289" y="1702"/>
                </a:lnTo>
                <a:lnTo>
                  <a:pt x="1268" y="1694"/>
                </a:lnTo>
                <a:lnTo>
                  <a:pt x="1245" y="1684"/>
                </a:lnTo>
                <a:lnTo>
                  <a:pt x="1225" y="1674"/>
                </a:lnTo>
                <a:lnTo>
                  <a:pt x="1204" y="1663"/>
                </a:lnTo>
                <a:lnTo>
                  <a:pt x="1184" y="1650"/>
                </a:lnTo>
                <a:lnTo>
                  <a:pt x="1165" y="1636"/>
                </a:lnTo>
                <a:lnTo>
                  <a:pt x="1147" y="1620"/>
                </a:lnTo>
                <a:lnTo>
                  <a:pt x="1130" y="1604"/>
                </a:lnTo>
                <a:lnTo>
                  <a:pt x="1114" y="1585"/>
                </a:lnTo>
                <a:lnTo>
                  <a:pt x="1099" y="1564"/>
                </a:lnTo>
                <a:lnTo>
                  <a:pt x="1086" y="1541"/>
                </a:lnTo>
                <a:lnTo>
                  <a:pt x="1077" y="1517"/>
                </a:lnTo>
                <a:lnTo>
                  <a:pt x="1067" y="1491"/>
                </a:lnTo>
                <a:lnTo>
                  <a:pt x="1061" y="1464"/>
                </a:lnTo>
                <a:lnTo>
                  <a:pt x="1056" y="1433"/>
                </a:lnTo>
                <a:lnTo>
                  <a:pt x="1056" y="1433"/>
                </a:lnTo>
                <a:lnTo>
                  <a:pt x="1061" y="1427"/>
                </a:lnTo>
                <a:lnTo>
                  <a:pt x="1065" y="1421"/>
                </a:lnTo>
                <a:lnTo>
                  <a:pt x="1067" y="1413"/>
                </a:lnTo>
                <a:lnTo>
                  <a:pt x="1069" y="1405"/>
                </a:lnTo>
                <a:lnTo>
                  <a:pt x="1069" y="1405"/>
                </a:lnTo>
                <a:lnTo>
                  <a:pt x="1067" y="1392"/>
                </a:lnTo>
                <a:lnTo>
                  <a:pt x="1069" y="1364"/>
                </a:lnTo>
                <a:lnTo>
                  <a:pt x="1072" y="1345"/>
                </a:lnTo>
                <a:lnTo>
                  <a:pt x="1077" y="1324"/>
                </a:lnTo>
                <a:lnTo>
                  <a:pt x="1083" y="1302"/>
                </a:lnTo>
                <a:lnTo>
                  <a:pt x="1093" y="1279"/>
                </a:lnTo>
                <a:lnTo>
                  <a:pt x="1104" y="1255"/>
                </a:lnTo>
                <a:lnTo>
                  <a:pt x="1120" y="1233"/>
                </a:lnTo>
                <a:lnTo>
                  <a:pt x="1139" y="1208"/>
                </a:lnTo>
                <a:lnTo>
                  <a:pt x="1151" y="1199"/>
                </a:lnTo>
                <a:lnTo>
                  <a:pt x="1163" y="1188"/>
                </a:lnTo>
                <a:lnTo>
                  <a:pt x="1176" y="1178"/>
                </a:lnTo>
                <a:lnTo>
                  <a:pt x="1191" y="1168"/>
                </a:lnTo>
                <a:lnTo>
                  <a:pt x="1207" y="1159"/>
                </a:lnTo>
                <a:lnTo>
                  <a:pt x="1225" y="1151"/>
                </a:lnTo>
                <a:lnTo>
                  <a:pt x="1242" y="1143"/>
                </a:lnTo>
                <a:lnTo>
                  <a:pt x="1263" y="1136"/>
                </a:lnTo>
                <a:lnTo>
                  <a:pt x="1284" y="1131"/>
                </a:lnTo>
                <a:lnTo>
                  <a:pt x="1308" y="1127"/>
                </a:lnTo>
                <a:lnTo>
                  <a:pt x="1308" y="1127"/>
                </a:lnTo>
                <a:lnTo>
                  <a:pt x="1318" y="1123"/>
                </a:lnTo>
                <a:lnTo>
                  <a:pt x="1326" y="1117"/>
                </a:lnTo>
                <a:lnTo>
                  <a:pt x="1332" y="1107"/>
                </a:lnTo>
                <a:lnTo>
                  <a:pt x="1334" y="1098"/>
                </a:lnTo>
                <a:lnTo>
                  <a:pt x="1334" y="1098"/>
                </a:lnTo>
                <a:lnTo>
                  <a:pt x="1335" y="1091"/>
                </a:lnTo>
                <a:lnTo>
                  <a:pt x="1339" y="1077"/>
                </a:lnTo>
                <a:lnTo>
                  <a:pt x="1347" y="1054"/>
                </a:lnTo>
                <a:lnTo>
                  <a:pt x="1358" y="1027"/>
                </a:lnTo>
                <a:lnTo>
                  <a:pt x="1366" y="1014"/>
                </a:lnTo>
                <a:lnTo>
                  <a:pt x="1374" y="1000"/>
                </a:lnTo>
                <a:lnTo>
                  <a:pt x="1385" y="987"/>
                </a:lnTo>
                <a:lnTo>
                  <a:pt x="1398" y="975"/>
                </a:lnTo>
                <a:lnTo>
                  <a:pt x="1411" y="964"/>
                </a:lnTo>
                <a:lnTo>
                  <a:pt x="1427" y="955"/>
                </a:lnTo>
                <a:lnTo>
                  <a:pt x="1445" y="947"/>
                </a:lnTo>
                <a:lnTo>
                  <a:pt x="1464" y="942"/>
                </a:lnTo>
                <a:lnTo>
                  <a:pt x="1464" y="942"/>
                </a:lnTo>
                <a:lnTo>
                  <a:pt x="1485" y="938"/>
                </a:lnTo>
                <a:lnTo>
                  <a:pt x="1506" y="937"/>
                </a:lnTo>
                <a:lnTo>
                  <a:pt x="1525" y="937"/>
                </a:lnTo>
                <a:lnTo>
                  <a:pt x="1543" y="938"/>
                </a:lnTo>
                <a:lnTo>
                  <a:pt x="1560" y="942"/>
                </a:lnTo>
                <a:lnTo>
                  <a:pt x="1576" y="945"/>
                </a:lnTo>
                <a:lnTo>
                  <a:pt x="1591" y="950"/>
                </a:lnTo>
                <a:lnTo>
                  <a:pt x="1604" y="955"/>
                </a:lnTo>
                <a:lnTo>
                  <a:pt x="1628" y="966"/>
                </a:lnTo>
                <a:lnTo>
                  <a:pt x="1644" y="977"/>
                </a:lnTo>
                <a:lnTo>
                  <a:pt x="1660" y="988"/>
                </a:lnTo>
                <a:lnTo>
                  <a:pt x="1660" y="988"/>
                </a:lnTo>
                <a:lnTo>
                  <a:pt x="1665" y="992"/>
                </a:lnTo>
                <a:lnTo>
                  <a:pt x="1670" y="995"/>
                </a:lnTo>
                <a:lnTo>
                  <a:pt x="1681" y="996"/>
                </a:lnTo>
                <a:lnTo>
                  <a:pt x="1692" y="995"/>
                </a:lnTo>
                <a:lnTo>
                  <a:pt x="1697" y="993"/>
                </a:lnTo>
                <a:lnTo>
                  <a:pt x="1703" y="990"/>
                </a:lnTo>
                <a:lnTo>
                  <a:pt x="1703" y="990"/>
                </a:lnTo>
                <a:lnTo>
                  <a:pt x="1715" y="982"/>
                </a:lnTo>
                <a:lnTo>
                  <a:pt x="1727" y="974"/>
                </a:lnTo>
                <a:lnTo>
                  <a:pt x="1744" y="966"/>
                </a:lnTo>
                <a:lnTo>
                  <a:pt x="1764" y="956"/>
                </a:lnTo>
                <a:lnTo>
                  <a:pt x="1787" y="948"/>
                </a:lnTo>
                <a:lnTo>
                  <a:pt x="1813" y="942"/>
                </a:lnTo>
                <a:lnTo>
                  <a:pt x="1840" y="935"/>
                </a:lnTo>
                <a:lnTo>
                  <a:pt x="1871" y="934"/>
                </a:lnTo>
                <a:lnTo>
                  <a:pt x="1887" y="934"/>
                </a:lnTo>
                <a:lnTo>
                  <a:pt x="1903" y="934"/>
                </a:lnTo>
                <a:lnTo>
                  <a:pt x="1919" y="937"/>
                </a:lnTo>
                <a:lnTo>
                  <a:pt x="1936" y="940"/>
                </a:lnTo>
                <a:lnTo>
                  <a:pt x="1954" y="943"/>
                </a:lnTo>
                <a:lnTo>
                  <a:pt x="1970" y="950"/>
                </a:lnTo>
                <a:lnTo>
                  <a:pt x="1988" y="958"/>
                </a:lnTo>
                <a:lnTo>
                  <a:pt x="2005" y="966"/>
                </a:lnTo>
                <a:lnTo>
                  <a:pt x="2023" y="977"/>
                </a:lnTo>
                <a:lnTo>
                  <a:pt x="2041" y="988"/>
                </a:lnTo>
                <a:lnTo>
                  <a:pt x="2059" y="1003"/>
                </a:lnTo>
                <a:lnTo>
                  <a:pt x="2078" y="1019"/>
                </a:lnTo>
                <a:lnTo>
                  <a:pt x="2095" y="1038"/>
                </a:lnTo>
                <a:lnTo>
                  <a:pt x="2113" y="1057"/>
                </a:lnTo>
                <a:lnTo>
                  <a:pt x="2113" y="1057"/>
                </a:lnTo>
                <a:lnTo>
                  <a:pt x="2118" y="1062"/>
                </a:lnTo>
                <a:lnTo>
                  <a:pt x="2123" y="1065"/>
                </a:lnTo>
                <a:lnTo>
                  <a:pt x="2129" y="1069"/>
                </a:lnTo>
                <a:lnTo>
                  <a:pt x="2136" y="1070"/>
                </a:lnTo>
                <a:lnTo>
                  <a:pt x="2140" y="1070"/>
                </a:lnTo>
                <a:lnTo>
                  <a:pt x="2147" y="1069"/>
                </a:lnTo>
                <a:lnTo>
                  <a:pt x="2153" y="1065"/>
                </a:lnTo>
                <a:lnTo>
                  <a:pt x="2160" y="1062"/>
                </a:lnTo>
                <a:lnTo>
                  <a:pt x="2160" y="1062"/>
                </a:lnTo>
                <a:lnTo>
                  <a:pt x="2165" y="1057"/>
                </a:lnTo>
                <a:lnTo>
                  <a:pt x="2168" y="1053"/>
                </a:lnTo>
                <a:lnTo>
                  <a:pt x="2169" y="1046"/>
                </a:lnTo>
                <a:lnTo>
                  <a:pt x="2171" y="1040"/>
                </a:lnTo>
                <a:lnTo>
                  <a:pt x="2171" y="1033"/>
                </a:lnTo>
                <a:lnTo>
                  <a:pt x="2169" y="1027"/>
                </a:lnTo>
                <a:lnTo>
                  <a:pt x="2168" y="1020"/>
                </a:lnTo>
                <a:lnTo>
                  <a:pt x="2165" y="1016"/>
                </a:lnTo>
                <a:lnTo>
                  <a:pt x="2165" y="1016"/>
                </a:lnTo>
                <a:lnTo>
                  <a:pt x="2147" y="996"/>
                </a:lnTo>
                <a:lnTo>
                  <a:pt x="2131" y="979"/>
                </a:lnTo>
                <a:lnTo>
                  <a:pt x="2113" y="963"/>
                </a:lnTo>
                <a:lnTo>
                  <a:pt x="2097" y="948"/>
                </a:lnTo>
                <a:lnTo>
                  <a:pt x="2079" y="934"/>
                </a:lnTo>
                <a:lnTo>
                  <a:pt x="2063" y="922"/>
                </a:lnTo>
                <a:lnTo>
                  <a:pt x="2046" y="913"/>
                </a:lnTo>
                <a:lnTo>
                  <a:pt x="2030" y="903"/>
                </a:lnTo>
                <a:lnTo>
                  <a:pt x="2014" y="895"/>
                </a:lnTo>
                <a:lnTo>
                  <a:pt x="1996" y="887"/>
                </a:lnTo>
                <a:lnTo>
                  <a:pt x="1980" y="882"/>
                </a:lnTo>
                <a:lnTo>
                  <a:pt x="1964" y="877"/>
                </a:lnTo>
                <a:lnTo>
                  <a:pt x="1930" y="871"/>
                </a:lnTo>
                <a:lnTo>
                  <a:pt x="1899" y="868"/>
                </a:lnTo>
                <a:lnTo>
                  <a:pt x="1899" y="868"/>
                </a:lnTo>
                <a:lnTo>
                  <a:pt x="1901" y="844"/>
                </a:lnTo>
                <a:lnTo>
                  <a:pt x="1906" y="815"/>
                </a:lnTo>
                <a:lnTo>
                  <a:pt x="1911" y="797"/>
                </a:lnTo>
                <a:lnTo>
                  <a:pt x="1916" y="779"/>
                </a:lnTo>
                <a:lnTo>
                  <a:pt x="1922" y="762"/>
                </a:lnTo>
                <a:lnTo>
                  <a:pt x="1930" y="744"/>
                </a:lnTo>
                <a:lnTo>
                  <a:pt x="1940" y="725"/>
                </a:lnTo>
                <a:lnTo>
                  <a:pt x="1951" y="709"/>
                </a:lnTo>
                <a:lnTo>
                  <a:pt x="1964" y="691"/>
                </a:lnTo>
                <a:lnTo>
                  <a:pt x="1978" y="675"/>
                </a:lnTo>
                <a:lnTo>
                  <a:pt x="1996" y="660"/>
                </a:lnTo>
                <a:lnTo>
                  <a:pt x="2017" y="649"/>
                </a:lnTo>
                <a:lnTo>
                  <a:pt x="2039" y="638"/>
                </a:lnTo>
                <a:lnTo>
                  <a:pt x="2063" y="630"/>
                </a:lnTo>
                <a:lnTo>
                  <a:pt x="2063" y="630"/>
                </a:lnTo>
                <a:lnTo>
                  <a:pt x="2084" y="625"/>
                </a:lnTo>
                <a:lnTo>
                  <a:pt x="2105" y="622"/>
                </a:lnTo>
                <a:lnTo>
                  <a:pt x="2126" y="620"/>
                </a:lnTo>
                <a:lnTo>
                  <a:pt x="2147" y="620"/>
                </a:lnTo>
                <a:lnTo>
                  <a:pt x="2168" y="620"/>
                </a:lnTo>
                <a:lnTo>
                  <a:pt x="2189" y="624"/>
                </a:lnTo>
                <a:lnTo>
                  <a:pt x="2210" y="627"/>
                </a:lnTo>
                <a:lnTo>
                  <a:pt x="2229" y="632"/>
                </a:lnTo>
                <a:lnTo>
                  <a:pt x="2250" y="636"/>
                </a:lnTo>
                <a:lnTo>
                  <a:pt x="2269" y="644"/>
                </a:lnTo>
                <a:lnTo>
                  <a:pt x="2288" y="652"/>
                </a:lnTo>
                <a:lnTo>
                  <a:pt x="2306" y="660"/>
                </a:lnTo>
                <a:lnTo>
                  <a:pt x="2324" y="672"/>
                </a:lnTo>
                <a:lnTo>
                  <a:pt x="2340" y="683"/>
                </a:lnTo>
                <a:lnTo>
                  <a:pt x="2354" y="696"/>
                </a:lnTo>
                <a:lnTo>
                  <a:pt x="2369" y="709"/>
                </a:lnTo>
                <a:lnTo>
                  <a:pt x="2369" y="709"/>
                </a:lnTo>
                <a:lnTo>
                  <a:pt x="2380" y="720"/>
                </a:lnTo>
                <a:lnTo>
                  <a:pt x="2390" y="733"/>
                </a:lnTo>
                <a:lnTo>
                  <a:pt x="2398" y="746"/>
                </a:lnTo>
                <a:lnTo>
                  <a:pt x="2406" y="759"/>
                </a:lnTo>
                <a:lnTo>
                  <a:pt x="2412" y="771"/>
                </a:lnTo>
                <a:lnTo>
                  <a:pt x="2417" y="786"/>
                </a:lnTo>
                <a:lnTo>
                  <a:pt x="2422" y="800"/>
                </a:lnTo>
                <a:lnTo>
                  <a:pt x="2427" y="815"/>
                </a:lnTo>
                <a:lnTo>
                  <a:pt x="2428" y="829"/>
                </a:lnTo>
                <a:lnTo>
                  <a:pt x="2430" y="845"/>
                </a:lnTo>
                <a:lnTo>
                  <a:pt x="2431" y="861"/>
                </a:lnTo>
                <a:lnTo>
                  <a:pt x="2430" y="877"/>
                </a:lnTo>
                <a:lnTo>
                  <a:pt x="2428" y="893"/>
                </a:lnTo>
                <a:lnTo>
                  <a:pt x="2427" y="911"/>
                </a:lnTo>
                <a:lnTo>
                  <a:pt x="2418" y="947"/>
                </a:lnTo>
                <a:lnTo>
                  <a:pt x="2418" y="947"/>
                </a:lnTo>
                <a:lnTo>
                  <a:pt x="2417" y="956"/>
                </a:lnTo>
                <a:lnTo>
                  <a:pt x="2418" y="966"/>
                </a:lnTo>
                <a:lnTo>
                  <a:pt x="2423" y="975"/>
                </a:lnTo>
                <a:lnTo>
                  <a:pt x="2431" y="982"/>
                </a:lnTo>
                <a:lnTo>
                  <a:pt x="2431" y="982"/>
                </a:lnTo>
                <a:lnTo>
                  <a:pt x="2435" y="985"/>
                </a:lnTo>
                <a:lnTo>
                  <a:pt x="2444" y="995"/>
                </a:lnTo>
                <a:lnTo>
                  <a:pt x="2459" y="1011"/>
                </a:lnTo>
                <a:lnTo>
                  <a:pt x="2473" y="1032"/>
                </a:lnTo>
                <a:lnTo>
                  <a:pt x="2480" y="1046"/>
                </a:lnTo>
                <a:lnTo>
                  <a:pt x="2486" y="1061"/>
                </a:lnTo>
                <a:lnTo>
                  <a:pt x="2492" y="1078"/>
                </a:lnTo>
                <a:lnTo>
                  <a:pt x="2497" y="1096"/>
                </a:lnTo>
                <a:lnTo>
                  <a:pt x="2500" y="1117"/>
                </a:lnTo>
                <a:lnTo>
                  <a:pt x="2502" y="1139"/>
                </a:lnTo>
                <a:lnTo>
                  <a:pt x="2502" y="1162"/>
                </a:lnTo>
                <a:lnTo>
                  <a:pt x="2499" y="1188"/>
                </a:lnTo>
                <a:lnTo>
                  <a:pt x="2499" y="1188"/>
                </a:lnTo>
                <a:lnTo>
                  <a:pt x="2496" y="1207"/>
                </a:lnTo>
                <a:lnTo>
                  <a:pt x="2491" y="1223"/>
                </a:lnTo>
                <a:lnTo>
                  <a:pt x="2483" y="1239"/>
                </a:lnTo>
                <a:lnTo>
                  <a:pt x="2475" y="1253"/>
                </a:lnTo>
                <a:lnTo>
                  <a:pt x="2463" y="1266"/>
                </a:lnTo>
                <a:lnTo>
                  <a:pt x="2452" y="1278"/>
                </a:lnTo>
                <a:lnTo>
                  <a:pt x="2438" y="1287"/>
                </a:lnTo>
                <a:lnTo>
                  <a:pt x="2423" y="1295"/>
                </a:lnTo>
                <a:lnTo>
                  <a:pt x="2423" y="1295"/>
                </a:lnTo>
                <a:lnTo>
                  <a:pt x="2412" y="1300"/>
                </a:lnTo>
                <a:lnTo>
                  <a:pt x="2399" y="1305"/>
                </a:lnTo>
                <a:lnTo>
                  <a:pt x="2373" y="1310"/>
                </a:lnTo>
                <a:lnTo>
                  <a:pt x="2346" y="1311"/>
                </a:lnTo>
                <a:lnTo>
                  <a:pt x="2319" y="1310"/>
                </a:lnTo>
                <a:lnTo>
                  <a:pt x="2290" y="1305"/>
                </a:lnTo>
                <a:lnTo>
                  <a:pt x="2261" y="1295"/>
                </a:lnTo>
                <a:lnTo>
                  <a:pt x="2234" y="1284"/>
                </a:lnTo>
                <a:lnTo>
                  <a:pt x="2206" y="1268"/>
                </a:lnTo>
                <a:lnTo>
                  <a:pt x="2206" y="1268"/>
                </a:lnTo>
                <a:lnTo>
                  <a:pt x="2176" y="1252"/>
                </a:lnTo>
                <a:lnTo>
                  <a:pt x="2145" y="1236"/>
                </a:lnTo>
                <a:lnTo>
                  <a:pt x="2113" y="1225"/>
                </a:lnTo>
                <a:lnTo>
                  <a:pt x="2081" y="1213"/>
                </a:lnTo>
                <a:lnTo>
                  <a:pt x="2047" y="1205"/>
                </a:lnTo>
                <a:lnTo>
                  <a:pt x="2012" y="1199"/>
                </a:lnTo>
                <a:lnTo>
                  <a:pt x="1978" y="1196"/>
                </a:lnTo>
                <a:lnTo>
                  <a:pt x="1944" y="1194"/>
                </a:lnTo>
                <a:lnTo>
                  <a:pt x="1911" y="1196"/>
                </a:lnTo>
                <a:lnTo>
                  <a:pt x="1879" y="1199"/>
                </a:lnTo>
                <a:lnTo>
                  <a:pt x="1846" y="1204"/>
                </a:lnTo>
                <a:lnTo>
                  <a:pt x="1816" y="1212"/>
                </a:lnTo>
                <a:lnTo>
                  <a:pt x="1787" y="1221"/>
                </a:lnTo>
                <a:lnTo>
                  <a:pt x="1761" y="1233"/>
                </a:lnTo>
                <a:lnTo>
                  <a:pt x="1736" y="1247"/>
                </a:lnTo>
                <a:lnTo>
                  <a:pt x="1713" y="1265"/>
                </a:lnTo>
                <a:lnTo>
                  <a:pt x="1713" y="1265"/>
                </a:lnTo>
                <a:lnTo>
                  <a:pt x="1691" y="1282"/>
                </a:lnTo>
                <a:lnTo>
                  <a:pt x="1668" y="1300"/>
                </a:lnTo>
                <a:lnTo>
                  <a:pt x="1644" y="1318"/>
                </a:lnTo>
                <a:lnTo>
                  <a:pt x="1618" y="1332"/>
                </a:lnTo>
                <a:lnTo>
                  <a:pt x="1593" y="1345"/>
                </a:lnTo>
                <a:lnTo>
                  <a:pt x="1568" y="1355"/>
                </a:lnTo>
                <a:lnTo>
                  <a:pt x="1556" y="1358"/>
                </a:lnTo>
                <a:lnTo>
                  <a:pt x="1544" y="1360"/>
                </a:lnTo>
                <a:lnTo>
                  <a:pt x="1533" y="1360"/>
                </a:lnTo>
                <a:lnTo>
                  <a:pt x="1523" y="1358"/>
                </a:lnTo>
                <a:lnTo>
                  <a:pt x="1523" y="1358"/>
                </a:lnTo>
                <a:lnTo>
                  <a:pt x="1514" y="1355"/>
                </a:lnTo>
                <a:lnTo>
                  <a:pt x="1506" y="1351"/>
                </a:lnTo>
                <a:lnTo>
                  <a:pt x="1498" y="1345"/>
                </a:lnTo>
                <a:lnTo>
                  <a:pt x="1490" y="1339"/>
                </a:lnTo>
                <a:lnTo>
                  <a:pt x="1482" y="1331"/>
                </a:lnTo>
                <a:lnTo>
                  <a:pt x="1475" y="1321"/>
                </a:lnTo>
                <a:lnTo>
                  <a:pt x="1467" y="1310"/>
                </a:lnTo>
                <a:lnTo>
                  <a:pt x="1461" y="1297"/>
                </a:lnTo>
                <a:lnTo>
                  <a:pt x="1461" y="1297"/>
                </a:lnTo>
                <a:lnTo>
                  <a:pt x="1458" y="1290"/>
                </a:lnTo>
                <a:lnTo>
                  <a:pt x="1453" y="1286"/>
                </a:lnTo>
                <a:lnTo>
                  <a:pt x="1448" y="1282"/>
                </a:lnTo>
                <a:lnTo>
                  <a:pt x="1441" y="1279"/>
                </a:lnTo>
                <a:lnTo>
                  <a:pt x="1437" y="1278"/>
                </a:lnTo>
                <a:lnTo>
                  <a:pt x="1430" y="1278"/>
                </a:lnTo>
                <a:lnTo>
                  <a:pt x="1424" y="1278"/>
                </a:lnTo>
                <a:lnTo>
                  <a:pt x="1417" y="1281"/>
                </a:lnTo>
                <a:lnTo>
                  <a:pt x="1417" y="1281"/>
                </a:lnTo>
                <a:lnTo>
                  <a:pt x="1411" y="1284"/>
                </a:lnTo>
                <a:lnTo>
                  <a:pt x="1406" y="1289"/>
                </a:lnTo>
                <a:lnTo>
                  <a:pt x="1403" y="1294"/>
                </a:lnTo>
                <a:lnTo>
                  <a:pt x="1400" y="1300"/>
                </a:lnTo>
                <a:lnTo>
                  <a:pt x="1398" y="1305"/>
                </a:lnTo>
                <a:lnTo>
                  <a:pt x="1398" y="1311"/>
                </a:lnTo>
                <a:lnTo>
                  <a:pt x="1398" y="1319"/>
                </a:lnTo>
                <a:lnTo>
                  <a:pt x="1401" y="1324"/>
                </a:lnTo>
                <a:lnTo>
                  <a:pt x="1401" y="1324"/>
                </a:lnTo>
                <a:lnTo>
                  <a:pt x="1411" y="1345"/>
                </a:lnTo>
                <a:lnTo>
                  <a:pt x="1422" y="1363"/>
                </a:lnTo>
                <a:lnTo>
                  <a:pt x="1435" y="1377"/>
                </a:lnTo>
                <a:lnTo>
                  <a:pt x="1448" y="1392"/>
                </a:lnTo>
                <a:lnTo>
                  <a:pt x="1462" y="1403"/>
                </a:lnTo>
                <a:lnTo>
                  <a:pt x="1477" y="1411"/>
                </a:lnTo>
                <a:lnTo>
                  <a:pt x="1493" y="1419"/>
                </a:lnTo>
                <a:lnTo>
                  <a:pt x="1509" y="1424"/>
                </a:lnTo>
                <a:lnTo>
                  <a:pt x="1509" y="1424"/>
                </a:lnTo>
                <a:lnTo>
                  <a:pt x="1527" y="1425"/>
                </a:lnTo>
                <a:lnTo>
                  <a:pt x="1527" y="1425"/>
                </a:lnTo>
                <a:lnTo>
                  <a:pt x="1541" y="1427"/>
                </a:lnTo>
                <a:lnTo>
                  <a:pt x="1556" y="1425"/>
                </a:lnTo>
                <a:lnTo>
                  <a:pt x="1570" y="1422"/>
                </a:lnTo>
                <a:lnTo>
                  <a:pt x="1584" y="1419"/>
                </a:lnTo>
                <a:lnTo>
                  <a:pt x="1601" y="1414"/>
                </a:lnTo>
                <a:lnTo>
                  <a:pt x="1615" y="1409"/>
                </a:lnTo>
                <a:lnTo>
                  <a:pt x="1644" y="1395"/>
                </a:lnTo>
                <a:lnTo>
                  <a:pt x="1673" y="1377"/>
                </a:lnTo>
                <a:lnTo>
                  <a:pt x="1702" y="1358"/>
                </a:lnTo>
                <a:lnTo>
                  <a:pt x="1729" y="1337"/>
                </a:lnTo>
                <a:lnTo>
                  <a:pt x="1756" y="1316"/>
                </a:lnTo>
                <a:lnTo>
                  <a:pt x="1756" y="1316"/>
                </a:lnTo>
                <a:lnTo>
                  <a:pt x="1774" y="1302"/>
                </a:lnTo>
                <a:lnTo>
                  <a:pt x="1795" y="1290"/>
                </a:lnTo>
                <a:lnTo>
                  <a:pt x="1816" y="1281"/>
                </a:lnTo>
                <a:lnTo>
                  <a:pt x="1842" y="1274"/>
                </a:lnTo>
                <a:lnTo>
                  <a:pt x="1866" y="1268"/>
                </a:lnTo>
                <a:lnTo>
                  <a:pt x="1893" y="1265"/>
                </a:lnTo>
                <a:lnTo>
                  <a:pt x="1920" y="1261"/>
                </a:lnTo>
                <a:lnTo>
                  <a:pt x="1949" y="1261"/>
                </a:lnTo>
                <a:lnTo>
                  <a:pt x="1978" y="1263"/>
                </a:lnTo>
                <a:lnTo>
                  <a:pt x="2007" y="1266"/>
                </a:lnTo>
                <a:lnTo>
                  <a:pt x="2036" y="1271"/>
                </a:lnTo>
                <a:lnTo>
                  <a:pt x="2065" y="1279"/>
                </a:lnTo>
                <a:lnTo>
                  <a:pt x="2092" y="1287"/>
                </a:lnTo>
                <a:lnTo>
                  <a:pt x="2120" y="1298"/>
                </a:lnTo>
                <a:lnTo>
                  <a:pt x="2145" y="1310"/>
                </a:lnTo>
                <a:lnTo>
                  <a:pt x="2171" y="1324"/>
                </a:lnTo>
                <a:lnTo>
                  <a:pt x="2171" y="1324"/>
                </a:lnTo>
                <a:lnTo>
                  <a:pt x="2187" y="1335"/>
                </a:lnTo>
                <a:lnTo>
                  <a:pt x="2205" y="1343"/>
                </a:lnTo>
                <a:lnTo>
                  <a:pt x="2222" y="1351"/>
                </a:lnTo>
                <a:lnTo>
                  <a:pt x="2240" y="1360"/>
                </a:lnTo>
                <a:lnTo>
                  <a:pt x="2259" y="1364"/>
                </a:lnTo>
                <a:lnTo>
                  <a:pt x="2277" y="1369"/>
                </a:lnTo>
                <a:lnTo>
                  <a:pt x="2295" y="1372"/>
                </a:lnTo>
                <a:lnTo>
                  <a:pt x="2314" y="1376"/>
                </a:lnTo>
                <a:lnTo>
                  <a:pt x="2332" y="1377"/>
                </a:lnTo>
                <a:lnTo>
                  <a:pt x="2349" y="1377"/>
                </a:lnTo>
                <a:lnTo>
                  <a:pt x="2369" y="1377"/>
                </a:lnTo>
                <a:lnTo>
                  <a:pt x="2385" y="1376"/>
                </a:lnTo>
                <a:lnTo>
                  <a:pt x="2402" y="1372"/>
                </a:lnTo>
                <a:lnTo>
                  <a:pt x="2420" y="1368"/>
                </a:lnTo>
                <a:lnTo>
                  <a:pt x="2436" y="1363"/>
                </a:lnTo>
                <a:lnTo>
                  <a:pt x="2451" y="1356"/>
                </a:lnTo>
                <a:lnTo>
                  <a:pt x="2451" y="1356"/>
                </a:lnTo>
                <a:lnTo>
                  <a:pt x="2473" y="1343"/>
                </a:lnTo>
                <a:lnTo>
                  <a:pt x="2494" y="1329"/>
                </a:lnTo>
                <a:lnTo>
                  <a:pt x="2512" y="1311"/>
                </a:lnTo>
                <a:lnTo>
                  <a:pt x="2528" y="1294"/>
                </a:lnTo>
                <a:lnTo>
                  <a:pt x="2541" y="1271"/>
                </a:lnTo>
                <a:lnTo>
                  <a:pt x="2552" y="1249"/>
                </a:lnTo>
                <a:lnTo>
                  <a:pt x="2560" y="1223"/>
                </a:lnTo>
                <a:lnTo>
                  <a:pt x="2565" y="1197"/>
                </a:lnTo>
                <a:lnTo>
                  <a:pt x="2565" y="1197"/>
                </a:lnTo>
                <a:lnTo>
                  <a:pt x="2568" y="1172"/>
                </a:lnTo>
                <a:lnTo>
                  <a:pt x="2570" y="1147"/>
                </a:lnTo>
                <a:lnTo>
                  <a:pt x="2568" y="1125"/>
                </a:lnTo>
                <a:lnTo>
                  <a:pt x="2566" y="1104"/>
                </a:lnTo>
                <a:lnTo>
                  <a:pt x="2563" y="1083"/>
                </a:lnTo>
                <a:lnTo>
                  <a:pt x="2558" y="1064"/>
                </a:lnTo>
                <a:lnTo>
                  <a:pt x="2552" y="1046"/>
                </a:lnTo>
                <a:lnTo>
                  <a:pt x="2545" y="1030"/>
                </a:lnTo>
                <a:lnTo>
                  <a:pt x="2539" y="1016"/>
                </a:lnTo>
                <a:lnTo>
                  <a:pt x="2531" y="1001"/>
                </a:lnTo>
                <a:lnTo>
                  <a:pt x="2517" y="977"/>
                </a:lnTo>
                <a:lnTo>
                  <a:pt x="2500" y="958"/>
                </a:lnTo>
                <a:lnTo>
                  <a:pt x="2488" y="943"/>
                </a:lnTo>
                <a:lnTo>
                  <a:pt x="2488" y="943"/>
                </a:lnTo>
                <a:lnTo>
                  <a:pt x="2492" y="924"/>
                </a:lnTo>
                <a:lnTo>
                  <a:pt x="2494" y="903"/>
                </a:lnTo>
                <a:lnTo>
                  <a:pt x="2497" y="884"/>
                </a:lnTo>
                <a:lnTo>
                  <a:pt x="2497" y="865"/>
                </a:lnTo>
                <a:lnTo>
                  <a:pt x="2497" y="845"/>
                </a:lnTo>
                <a:lnTo>
                  <a:pt x="2496" y="826"/>
                </a:lnTo>
                <a:lnTo>
                  <a:pt x="2492" y="807"/>
                </a:lnTo>
                <a:lnTo>
                  <a:pt x="2488" y="789"/>
                </a:lnTo>
                <a:lnTo>
                  <a:pt x="2483" y="771"/>
                </a:lnTo>
                <a:lnTo>
                  <a:pt x="2476" y="754"/>
                </a:lnTo>
                <a:lnTo>
                  <a:pt x="2470" y="738"/>
                </a:lnTo>
                <a:lnTo>
                  <a:pt x="2462" y="722"/>
                </a:lnTo>
                <a:lnTo>
                  <a:pt x="2452" y="705"/>
                </a:lnTo>
                <a:lnTo>
                  <a:pt x="2441" y="691"/>
                </a:lnTo>
                <a:lnTo>
                  <a:pt x="2430" y="677"/>
                </a:lnTo>
                <a:lnTo>
                  <a:pt x="2417" y="662"/>
                </a:lnTo>
                <a:lnTo>
                  <a:pt x="2417" y="662"/>
                </a:lnTo>
                <a:lnTo>
                  <a:pt x="2399" y="646"/>
                </a:lnTo>
                <a:lnTo>
                  <a:pt x="2382" y="630"/>
                </a:lnTo>
                <a:lnTo>
                  <a:pt x="2361" y="617"/>
                </a:lnTo>
                <a:lnTo>
                  <a:pt x="2341" y="604"/>
                </a:lnTo>
                <a:lnTo>
                  <a:pt x="2319" y="593"/>
                </a:lnTo>
                <a:lnTo>
                  <a:pt x="2296" y="583"/>
                </a:lnTo>
                <a:lnTo>
                  <a:pt x="2272" y="575"/>
                </a:lnTo>
                <a:lnTo>
                  <a:pt x="2248" y="567"/>
                </a:lnTo>
                <a:lnTo>
                  <a:pt x="2224" y="562"/>
                </a:lnTo>
                <a:lnTo>
                  <a:pt x="2200" y="558"/>
                </a:lnTo>
                <a:lnTo>
                  <a:pt x="2174" y="554"/>
                </a:lnTo>
                <a:lnTo>
                  <a:pt x="2150" y="554"/>
                </a:lnTo>
                <a:lnTo>
                  <a:pt x="2124" y="554"/>
                </a:lnTo>
                <a:lnTo>
                  <a:pt x="2099" y="556"/>
                </a:lnTo>
                <a:lnTo>
                  <a:pt x="2075" y="559"/>
                </a:lnTo>
                <a:lnTo>
                  <a:pt x="2050" y="564"/>
                </a:lnTo>
                <a:lnTo>
                  <a:pt x="2050" y="564"/>
                </a:lnTo>
                <a:lnTo>
                  <a:pt x="2049" y="546"/>
                </a:lnTo>
                <a:lnTo>
                  <a:pt x="2044" y="529"/>
                </a:lnTo>
                <a:lnTo>
                  <a:pt x="2039" y="509"/>
                </a:lnTo>
                <a:lnTo>
                  <a:pt x="2033" y="492"/>
                </a:lnTo>
                <a:lnTo>
                  <a:pt x="2026" y="474"/>
                </a:lnTo>
                <a:lnTo>
                  <a:pt x="2017" y="456"/>
                </a:lnTo>
                <a:lnTo>
                  <a:pt x="2007" y="439"/>
                </a:lnTo>
                <a:lnTo>
                  <a:pt x="1996" y="423"/>
                </a:lnTo>
                <a:lnTo>
                  <a:pt x="1996" y="423"/>
                </a:lnTo>
                <a:lnTo>
                  <a:pt x="1981" y="403"/>
                </a:lnTo>
                <a:lnTo>
                  <a:pt x="1964" y="386"/>
                </a:lnTo>
                <a:lnTo>
                  <a:pt x="1943" y="366"/>
                </a:lnTo>
                <a:lnTo>
                  <a:pt x="1919" y="349"/>
                </a:lnTo>
                <a:lnTo>
                  <a:pt x="1890" y="333"/>
                </a:lnTo>
                <a:lnTo>
                  <a:pt x="1875" y="325"/>
                </a:lnTo>
                <a:lnTo>
                  <a:pt x="1859" y="318"/>
                </a:lnTo>
                <a:lnTo>
                  <a:pt x="1842" y="312"/>
                </a:lnTo>
                <a:lnTo>
                  <a:pt x="1822" y="305"/>
                </a:lnTo>
                <a:lnTo>
                  <a:pt x="1803" y="301"/>
                </a:lnTo>
                <a:lnTo>
                  <a:pt x="1782" y="297"/>
                </a:lnTo>
                <a:lnTo>
                  <a:pt x="1782" y="297"/>
                </a:lnTo>
                <a:lnTo>
                  <a:pt x="1756" y="294"/>
                </a:lnTo>
                <a:lnTo>
                  <a:pt x="1732" y="292"/>
                </a:lnTo>
                <a:lnTo>
                  <a:pt x="1710" y="294"/>
                </a:lnTo>
                <a:lnTo>
                  <a:pt x="1687" y="296"/>
                </a:lnTo>
                <a:lnTo>
                  <a:pt x="1666" y="301"/>
                </a:lnTo>
                <a:lnTo>
                  <a:pt x="1646" y="307"/>
                </a:lnTo>
                <a:lnTo>
                  <a:pt x="1628" y="313"/>
                </a:lnTo>
                <a:lnTo>
                  <a:pt x="1609" y="321"/>
                </a:lnTo>
                <a:lnTo>
                  <a:pt x="1593" y="331"/>
                </a:lnTo>
                <a:lnTo>
                  <a:pt x="1576" y="341"/>
                </a:lnTo>
                <a:lnTo>
                  <a:pt x="1560" y="352"/>
                </a:lnTo>
                <a:lnTo>
                  <a:pt x="1548" y="363"/>
                </a:lnTo>
                <a:lnTo>
                  <a:pt x="1523" y="386"/>
                </a:lnTo>
                <a:lnTo>
                  <a:pt x="1503" y="410"/>
                </a:lnTo>
                <a:lnTo>
                  <a:pt x="1503" y="410"/>
                </a:lnTo>
                <a:lnTo>
                  <a:pt x="1486" y="399"/>
                </a:lnTo>
                <a:lnTo>
                  <a:pt x="1466" y="391"/>
                </a:lnTo>
                <a:lnTo>
                  <a:pt x="1443" y="382"/>
                </a:lnTo>
                <a:lnTo>
                  <a:pt x="1414" y="376"/>
                </a:lnTo>
                <a:lnTo>
                  <a:pt x="1382" y="371"/>
                </a:lnTo>
                <a:lnTo>
                  <a:pt x="1364" y="371"/>
                </a:lnTo>
                <a:lnTo>
                  <a:pt x="1347" y="371"/>
                </a:lnTo>
                <a:lnTo>
                  <a:pt x="1326" y="373"/>
                </a:lnTo>
                <a:lnTo>
                  <a:pt x="1305" y="376"/>
                </a:lnTo>
                <a:lnTo>
                  <a:pt x="1282" y="379"/>
                </a:lnTo>
                <a:lnTo>
                  <a:pt x="1260" y="384"/>
                </a:lnTo>
                <a:lnTo>
                  <a:pt x="1260" y="384"/>
                </a:lnTo>
                <a:lnTo>
                  <a:pt x="1236" y="391"/>
                </a:lnTo>
                <a:lnTo>
                  <a:pt x="1213" y="399"/>
                </a:lnTo>
                <a:lnTo>
                  <a:pt x="1192" y="408"/>
                </a:lnTo>
                <a:lnTo>
                  <a:pt x="1173" y="418"/>
                </a:lnTo>
                <a:lnTo>
                  <a:pt x="1155" y="431"/>
                </a:lnTo>
                <a:lnTo>
                  <a:pt x="1139" y="442"/>
                </a:lnTo>
                <a:lnTo>
                  <a:pt x="1125" y="455"/>
                </a:lnTo>
                <a:lnTo>
                  <a:pt x="1112" y="468"/>
                </a:lnTo>
                <a:lnTo>
                  <a:pt x="1101" y="482"/>
                </a:lnTo>
                <a:lnTo>
                  <a:pt x="1091" y="497"/>
                </a:lnTo>
                <a:lnTo>
                  <a:pt x="1081" y="511"/>
                </a:lnTo>
                <a:lnTo>
                  <a:pt x="1075" y="525"/>
                </a:lnTo>
                <a:lnTo>
                  <a:pt x="1062" y="553"/>
                </a:lnTo>
                <a:lnTo>
                  <a:pt x="1054" y="580"/>
                </a:lnTo>
                <a:lnTo>
                  <a:pt x="1054" y="580"/>
                </a:lnTo>
                <a:lnTo>
                  <a:pt x="1036" y="575"/>
                </a:lnTo>
                <a:lnTo>
                  <a:pt x="1019" y="570"/>
                </a:lnTo>
                <a:lnTo>
                  <a:pt x="1000" y="567"/>
                </a:lnTo>
                <a:lnTo>
                  <a:pt x="982" y="564"/>
                </a:lnTo>
                <a:lnTo>
                  <a:pt x="964" y="562"/>
                </a:lnTo>
                <a:lnTo>
                  <a:pt x="945" y="562"/>
                </a:lnTo>
                <a:lnTo>
                  <a:pt x="927" y="562"/>
                </a:lnTo>
                <a:lnTo>
                  <a:pt x="910" y="564"/>
                </a:lnTo>
                <a:lnTo>
                  <a:pt x="892" y="567"/>
                </a:lnTo>
                <a:lnTo>
                  <a:pt x="874" y="572"/>
                </a:lnTo>
                <a:lnTo>
                  <a:pt x="857" y="577"/>
                </a:lnTo>
                <a:lnTo>
                  <a:pt x="840" y="583"/>
                </a:lnTo>
                <a:lnTo>
                  <a:pt x="824" y="590"/>
                </a:lnTo>
                <a:lnTo>
                  <a:pt x="808" y="598"/>
                </a:lnTo>
                <a:lnTo>
                  <a:pt x="794" y="607"/>
                </a:lnTo>
                <a:lnTo>
                  <a:pt x="778" y="619"/>
                </a:lnTo>
                <a:lnTo>
                  <a:pt x="778" y="619"/>
                </a:lnTo>
                <a:lnTo>
                  <a:pt x="763" y="630"/>
                </a:lnTo>
                <a:lnTo>
                  <a:pt x="750" y="644"/>
                </a:lnTo>
                <a:lnTo>
                  <a:pt x="738" y="657"/>
                </a:lnTo>
                <a:lnTo>
                  <a:pt x="726" y="673"/>
                </a:lnTo>
                <a:lnTo>
                  <a:pt x="718" y="688"/>
                </a:lnTo>
                <a:lnTo>
                  <a:pt x="710" y="704"/>
                </a:lnTo>
                <a:lnTo>
                  <a:pt x="704" y="722"/>
                </a:lnTo>
                <a:lnTo>
                  <a:pt x="699" y="738"/>
                </a:lnTo>
                <a:lnTo>
                  <a:pt x="694" y="755"/>
                </a:lnTo>
                <a:lnTo>
                  <a:pt x="693" y="775"/>
                </a:lnTo>
                <a:lnTo>
                  <a:pt x="693" y="792"/>
                </a:lnTo>
                <a:lnTo>
                  <a:pt x="693" y="812"/>
                </a:lnTo>
                <a:lnTo>
                  <a:pt x="694" y="831"/>
                </a:lnTo>
                <a:lnTo>
                  <a:pt x="699" y="850"/>
                </a:lnTo>
                <a:lnTo>
                  <a:pt x="704" y="869"/>
                </a:lnTo>
                <a:lnTo>
                  <a:pt x="712" y="890"/>
                </a:lnTo>
                <a:lnTo>
                  <a:pt x="712" y="890"/>
                </a:lnTo>
                <a:lnTo>
                  <a:pt x="720" y="910"/>
                </a:lnTo>
                <a:lnTo>
                  <a:pt x="731" y="929"/>
                </a:lnTo>
                <a:lnTo>
                  <a:pt x="742" y="947"/>
                </a:lnTo>
                <a:lnTo>
                  <a:pt x="755" y="961"/>
                </a:lnTo>
                <a:lnTo>
                  <a:pt x="770" y="975"/>
                </a:lnTo>
                <a:lnTo>
                  <a:pt x="786" y="987"/>
                </a:lnTo>
                <a:lnTo>
                  <a:pt x="802" y="998"/>
                </a:lnTo>
                <a:lnTo>
                  <a:pt x="820" y="1006"/>
                </a:lnTo>
                <a:lnTo>
                  <a:pt x="820" y="1006"/>
                </a:lnTo>
                <a:lnTo>
                  <a:pt x="836" y="1012"/>
                </a:lnTo>
                <a:lnTo>
                  <a:pt x="853" y="1016"/>
                </a:lnTo>
                <a:lnTo>
                  <a:pt x="869" y="1019"/>
                </a:lnTo>
                <a:lnTo>
                  <a:pt x="885" y="1020"/>
                </a:lnTo>
                <a:lnTo>
                  <a:pt x="902" y="1022"/>
                </a:lnTo>
                <a:lnTo>
                  <a:pt x="918" y="1020"/>
                </a:lnTo>
                <a:lnTo>
                  <a:pt x="947" y="1019"/>
                </a:lnTo>
                <a:lnTo>
                  <a:pt x="971" y="1012"/>
                </a:lnTo>
                <a:lnTo>
                  <a:pt x="990" y="1008"/>
                </a:lnTo>
                <a:lnTo>
                  <a:pt x="1009" y="1001"/>
                </a:lnTo>
                <a:lnTo>
                  <a:pt x="1009" y="1001"/>
                </a:lnTo>
                <a:lnTo>
                  <a:pt x="1014" y="998"/>
                </a:lnTo>
                <a:lnTo>
                  <a:pt x="1020" y="993"/>
                </a:lnTo>
                <a:lnTo>
                  <a:pt x="1024" y="988"/>
                </a:lnTo>
                <a:lnTo>
                  <a:pt x="1027" y="983"/>
                </a:lnTo>
                <a:lnTo>
                  <a:pt x="1028" y="977"/>
                </a:lnTo>
                <a:lnTo>
                  <a:pt x="1028" y="971"/>
                </a:lnTo>
                <a:lnTo>
                  <a:pt x="1028" y="964"/>
                </a:lnTo>
                <a:lnTo>
                  <a:pt x="1027" y="958"/>
                </a:lnTo>
                <a:lnTo>
                  <a:pt x="1027" y="958"/>
                </a:lnTo>
                <a:lnTo>
                  <a:pt x="1024" y="951"/>
                </a:lnTo>
                <a:lnTo>
                  <a:pt x="1019" y="947"/>
                </a:lnTo>
                <a:lnTo>
                  <a:pt x="1014" y="943"/>
                </a:lnTo>
                <a:lnTo>
                  <a:pt x="1009" y="940"/>
                </a:lnTo>
                <a:lnTo>
                  <a:pt x="1003" y="938"/>
                </a:lnTo>
                <a:lnTo>
                  <a:pt x="996" y="937"/>
                </a:lnTo>
                <a:lnTo>
                  <a:pt x="990" y="938"/>
                </a:lnTo>
                <a:lnTo>
                  <a:pt x="983" y="940"/>
                </a:lnTo>
                <a:lnTo>
                  <a:pt x="983" y="940"/>
                </a:lnTo>
                <a:lnTo>
                  <a:pt x="971" y="945"/>
                </a:lnTo>
                <a:lnTo>
                  <a:pt x="956" y="948"/>
                </a:lnTo>
                <a:lnTo>
                  <a:pt x="937" y="951"/>
                </a:lnTo>
                <a:lnTo>
                  <a:pt x="916" y="955"/>
                </a:lnTo>
                <a:lnTo>
                  <a:pt x="893" y="955"/>
                </a:lnTo>
                <a:lnTo>
                  <a:pt x="881" y="953"/>
                </a:lnTo>
                <a:lnTo>
                  <a:pt x="869" y="951"/>
                </a:lnTo>
                <a:lnTo>
                  <a:pt x="857" y="948"/>
                </a:lnTo>
                <a:lnTo>
                  <a:pt x="845" y="945"/>
                </a:lnTo>
                <a:lnTo>
                  <a:pt x="845" y="945"/>
                </a:lnTo>
                <a:lnTo>
                  <a:pt x="834" y="938"/>
                </a:lnTo>
                <a:lnTo>
                  <a:pt x="823" y="932"/>
                </a:lnTo>
                <a:lnTo>
                  <a:pt x="812" y="924"/>
                </a:lnTo>
                <a:lnTo>
                  <a:pt x="803" y="914"/>
                </a:lnTo>
                <a:lnTo>
                  <a:pt x="794" y="903"/>
                </a:lnTo>
                <a:lnTo>
                  <a:pt x="786" y="892"/>
                </a:lnTo>
                <a:lnTo>
                  <a:pt x="779" y="879"/>
                </a:lnTo>
                <a:lnTo>
                  <a:pt x="773" y="865"/>
                </a:lnTo>
                <a:lnTo>
                  <a:pt x="773" y="865"/>
                </a:lnTo>
                <a:lnTo>
                  <a:pt x="768" y="850"/>
                </a:lnTo>
                <a:lnTo>
                  <a:pt x="763" y="836"/>
                </a:lnTo>
                <a:lnTo>
                  <a:pt x="762" y="823"/>
                </a:lnTo>
                <a:lnTo>
                  <a:pt x="758" y="808"/>
                </a:lnTo>
                <a:lnTo>
                  <a:pt x="758" y="795"/>
                </a:lnTo>
                <a:lnTo>
                  <a:pt x="758" y="781"/>
                </a:lnTo>
                <a:lnTo>
                  <a:pt x="760" y="768"/>
                </a:lnTo>
                <a:lnTo>
                  <a:pt x="763" y="755"/>
                </a:lnTo>
                <a:lnTo>
                  <a:pt x="767" y="744"/>
                </a:lnTo>
                <a:lnTo>
                  <a:pt x="771" y="731"/>
                </a:lnTo>
                <a:lnTo>
                  <a:pt x="776" y="720"/>
                </a:lnTo>
                <a:lnTo>
                  <a:pt x="783" y="710"/>
                </a:lnTo>
                <a:lnTo>
                  <a:pt x="791" y="699"/>
                </a:lnTo>
                <a:lnTo>
                  <a:pt x="799" y="689"/>
                </a:lnTo>
                <a:lnTo>
                  <a:pt x="808" y="680"/>
                </a:lnTo>
                <a:lnTo>
                  <a:pt x="820" y="670"/>
                </a:lnTo>
                <a:lnTo>
                  <a:pt x="820" y="670"/>
                </a:lnTo>
                <a:lnTo>
                  <a:pt x="831" y="662"/>
                </a:lnTo>
                <a:lnTo>
                  <a:pt x="845" y="654"/>
                </a:lnTo>
                <a:lnTo>
                  <a:pt x="860" y="648"/>
                </a:lnTo>
                <a:lnTo>
                  <a:pt x="874" y="641"/>
                </a:lnTo>
                <a:lnTo>
                  <a:pt x="890" y="636"/>
                </a:lnTo>
                <a:lnTo>
                  <a:pt x="908" y="633"/>
                </a:lnTo>
                <a:lnTo>
                  <a:pt x="926" y="630"/>
                </a:lnTo>
                <a:lnTo>
                  <a:pt x="943" y="628"/>
                </a:lnTo>
                <a:lnTo>
                  <a:pt x="963" y="628"/>
                </a:lnTo>
                <a:lnTo>
                  <a:pt x="982" y="630"/>
                </a:lnTo>
                <a:lnTo>
                  <a:pt x="1001" y="633"/>
                </a:lnTo>
                <a:lnTo>
                  <a:pt x="1020" y="640"/>
                </a:lnTo>
                <a:lnTo>
                  <a:pt x="1040" y="646"/>
                </a:lnTo>
                <a:lnTo>
                  <a:pt x="1059" y="654"/>
                </a:lnTo>
                <a:lnTo>
                  <a:pt x="1078" y="665"/>
                </a:lnTo>
                <a:lnTo>
                  <a:pt x="1098" y="678"/>
                </a:lnTo>
                <a:lnTo>
                  <a:pt x="1098" y="678"/>
                </a:lnTo>
                <a:lnTo>
                  <a:pt x="1114" y="689"/>
                </a:lnTo>
                <a:lnTo>
                  <a:pt x="1128" y="702"/>
                </a:lnTo>
                <a:lnTo>
                  <a:pt x="1141" y="715"/>
                </a:lnTo>
                <a:lnTo>
                  <a:pt x="1154" y="730"/>
                </a:lnTo>
                <a:lnTo>
                  <a:pt x="1165" y="744"/>
                </a:lnTo>
                <a:lnTo>
                  <a:pt x="1175" y="759"/>
                </a:lnTo>
                <a:lnTo>
                  <a:pt x="1194" y="789"/>
                </a:lnTo>
                <a:lnTo>
                  <a:pt x="1208" y="821"/>
                </a:lnTo>
                <a:lnTo>
                  <a:pt x="1221" y="853"/>
                </a:lnTo>
                <a:lnTo>
                  <a:pt x="1231" y="884"/>
                </a:lnTo>
                <a:lnTo>
                  <a:pt x="1239" y="916"/>
                </a:lnTo>
                <a:lnTo>
                  <a:pt x="1244" y="945"/>
                </a:lnTo>
                <a:lnTo>
                  <a:pt x="1249" y="974"/>
                </a:lnTo>
                <a:lnTo>
                  <a:pt x="1250" y="998"/>
                </a:lnTo>
                <a:lnTo>
                  <a:pt x="1252" y="1020"/>
                </a:lnTo>
                <a:lnTo>
                  <a:pt x="1252" y="1056"/>
                </a:lnTo>
                <a:lnTo>
                  <a:pt x="1250" y="1070"/>
                </a:lnTo>
                <a:lnTo>
                  <a:pt x="1250" y="1070"/>
                </a:lnTo>
                <a:lnTo>
                  <a:pt x="1226" y="1078"/>
                </a:lnTo>
                <a:lnTo>
                  <a:pt x="1204" y="1086"/>
                </a:lnTo>
                <a:lnTo>
                  <a:pt x="1183" y="1096"/>
                </a:lnTo>
                <a:lnTo>
                  <a:pt x="1163" y="1107"/>
                </a:lnTo>
                <a:lnTo>
                  <a:pt x="1144" y="1118"/>
                </a:lnTo>
                <a:lnTo>
                  <a:pt x="1128" y="1130"/>
                </a:lnTo>
                <a:lnTo>
                  <a:pt x="1112" y="1143"/>
                </a:lnTo>
                <a:lnTo>
                  <a:pt x="1099" y="1155"/>
                </a:lnTo>
                <a:lnTo>
                  <a:pt x="1086" y="1168"/>
                </a:lnTo>
                <a:lnTo>
                  <a:pt x="1073" y="1183"/>
                </a:lnTo>
                <a:lnTo>
                  <a:pt x="1064" y="1197"/>
                </a:lnTo>
                <a:lnTo>
                  <a:pt x="1054" y="1212"/>
                </a:lnTo>
                <a:lnTo>
                  <a:pt x="1038" y="1241"/>
                </a:lnTo>
                <a:lnTo>
                  <a:pt x="1025" y="1268"/>
                </a:lnTo>
                <a:lnTo>
                  <a:pt x="1025" y="1268"/>
                </a:lnTo>
                <a:lnTo>
                  <a:pt x="1008" y="1271"/>
                </a:lnTo>
                <a:lnTo>
                  <a:pt x="987" y="1271"/>
                </a:lnTo>
                <a:lnTo>
                  <a:pt x="964" y="1273"/>
                </a:lnTo>
                <a:lnTo>
                  <a:pt x="940" y="1271"/>
                </a:lnTo>
                <a:lnTo>
                  <a:pt x="913" y="1268"/>
                </a:lnTo>
                <a:lnTo>
                  <a:pt x="885" y="1263"/>
                </a:lnTo>
                <a:lnTo>
                  <a:pt x="857" y="1257"/>
                </a:lnTo>
                <a:lnTo>
                  <a:pt x="828" y="1247"/>
                </a:lnTo>
                <a:lnTo>
                  <a:pt x="797" y="1234"/>
                </a:lnTo>
                <a:lnTo>
                  <a:pt x="767" y="1220"/>
                </a:lnTo>
                <a:lnTo>
                  <a:pt x="736" y="1199"/>
                </a:lnTo>
                <a:lnTo>
                  <a:pt x="705" y="1176"/>
                </a:lnTo>
                <a:lnTo>
                  <a:pt x="675" y="1149"/>
                </a:lnTo>
                <a:lnTo>
                  <a:pt x="660" y="1133"/>
                </a:lnTo>
                <a:lnTo>
                  <a:pt x="646" y="1117"/>
                </a:lnTo>
                <a:lnTo>
                  <a:pt x="632" y="1098"/>
                </a:lnTo>
                <a:lnTo>
                  <a:pt x="617" y="1078"/>
                </a:lnTo>
                <a:lnTo>
                  <a:pt x="604" y="1059"/>
                </a:lnTo>
                <a:lnTo>
                  <a:pt x="590" y="1037"/>
                </a:lnTo>
                <a:lnTo>
                  <a:pt x="590" y="1037"/>
                </a:lnTo>
                <a:lnTo>
                  <a:pt x="574" y="1008"/>
                </a:lnTo>
                <a:lnTo>
                  <a:pt x="561" y="979"/>
                </a:lnTo>
                <a:lnTo>
                  <a:pt x="550" y="950"/>
                </a:lnTo>
                <a:lnTo>
                  <a:pt x="540" y="921"/>
                </a:lnTo>
                <a:lnTo>
                  <a:pt x="532" y="892"/>
                </a:lnTo>
                <a:lnTo>
                  <a:pt x="525" y="863"/>
                </a:lnTo>
                <a:lnTo>
                  <a:pt x="522" y="836"/>
                </a:lnTo>
                <a:lnTo>
                  <a:pt x="521" y="808"/>
                </a:lnTo>
                <a:lnTo>
                  <a:pt x="521" y="783"/>
                </a:lnTo>
                <a:lnTo>
                  <a:pt x="522" y="755"/>
                </a:lnTo>
                <a:lnTo>
                  <a:pt x="525" y="730"/>
                </a:lnTo>
                <a:lnTo>
                  <a:pt x="530" y="705"/>
                </a:lnTo>
                <a:lnTo>
                  <a:pt x="537" y="680"/>
                </a:lnTo>
                <a:lnTo>
                  <a:pt x="543" y="657"/>
                </a:lnTo>
                <a:lnTo>
                  <a:pt x="553" y="633"/>
                </a:lnTo>
                <a:lnTo>
                  <a:pt x="564" y="612"/>
                </a:lnTo>
                <a:lnTo>
                  <a:pt x="575" y="590"/>
                </a:lnTo>
                <a:lnTo>
                  <a:pt x="588" y="570"/>
                </a:lnTo>
                <a:lnTo>
                  <a:pt x="603" y="550"/>
                </a:lnTo>
                <a:lnTo>
                  <a:pt x="617" y="532"/>
                </a:lnTo>
                <a:lnTo>
                  <a:pt x="633" y="514"/>
                </a:lnTo>
                <a:lnTo>
                  <a:pt x="651" y="498"/>
                </a:lnTo>
                <a:lnTo>
                  <a:pt x="668" y="482"/>
                </a:lnTo>
                <a:lnTo>
                  <a:pt x="688" y="469"/>
                </a:lnTo>
                <a:lnTo>
                  <a:pt x="707" y="455"/>
                </a:lnTo>
                <a:lnTo>
                  <a:pt x="728" y="444"/>
                </a:lnTo>
                <a:lnTo>
                  <a:pt x="749" y="434"/>
                </a:lnTo>
                <a:lnTo>
                  <a:pt x="770" y="424"/>
                </a:lnTo>
                <a:lnTo>
                  <a:pt x="792" y="416"/>
                </a:lnTo>
                <a:lnTo>
                  <a:pt x="815" y="410"/>
                </a:lnTo>
                <a:lnTo>
                  <a:pt x="837" y="405"/>
                </a:lnTo>
                <a:lnTo>
                  <a:pt x="861" y="402"/>
                </a:lnTo>
                <a:lnTo>
                  <a:pt x="861" y="402"/>
                </a:lnTo>
                <a:lnTo>
                  <a:pt x="868" y="387"/>
                </a:lnTo>
                <a:lnTo>
                  <a:pt x="876" y="371"/>
                </a:lnTo>
                <a:lnTo>
                  <a:pt x="887" y="352"/>
                </a:lnTo>
                <a:lnTo>
                  <a:pt x="903" y="328"/>
                </a:lnTo>
                <a:lnTo>
                  <a:pt x="924" y="302"/>
                </a:lnTo>
                <a:lnTo>
                  <a:pt x="948" y="275"/>
                </a:lnTo>
                <a:lnTo>
                  <a:pt x="963" y="262"/>
                </a:lnTo>
                <a:lnTo>
                  <a:pt x="977" y="249"/>
                </a:lnTo>
                <a:lnTo>
                  <a:pt x="995" y="236"/>
                </a:lnTo>
                <a:lnTo>
                  <a:pt x="1012" y="225"/>
                </a:lnTo>
                <a:lnTo>
                  <a:pt x="1032" y="214"/>
                </a:lnTo>
                <a:lnTo>
                  <a:pt x="1053" y="204"/>
                </a:lnTo>
                <a:lnTo>
                  <a:pt x="1075" y="194"/>
                </a:lnTo>
                <a:lnTo>
                  <a:pt x="1098" y="186"/>
                </a:lnTo>
                <a:lnTo>
                  <a:pt x="1123" y="180"/>
                </a:lnTo>
                <a:lnTo>
                  <a:pt x="1151" y="174"/>
                </a:lnTo>
                <a:lnTo>
                  <a:pt x="1178" y="170"/>
                </a:lnTo>
                <a:lnTo>
                  <a:pt x="1208" y="169"/>
                </a:lnTo>
                <a:lnTo>
                  <a:pt x="1239" y="169"/>
                </a:lnTo>
                <a:lnTo>
                  <a:pt x="1273" y="170"/>
                </a:lnTo>
                <a:lnTo>
                  <a:pt x="1306" y="175"/>
                </a:lnTo>
                <a:lnTo>
                  <a:pt x="1343" y="182"/>
                </a:lnTo>
                <a:lnTo>
                  <a:pt x="1382" y="191"/>
                </a:lnTo>
                <a:lnTo>
                  <a:pt x="1422" y="204"/>
                </a:lnTo>
                <a:lnTo>
                  <a:pt x="1422" y="204"/>
                </a:lnTo>
                <a:lnTo>
                  <a:pt x="1437" y="194"/>
                </a:lnTo>
                <a:lnTo>
                  <a:pt x="1453" y="185"/>
                </a:lnTo>
                <a:lnTo>
                  <a:pt x="1475" y="172"/>
                </a:lnTo>
                <a:lnTo>
                  <a:pt x="1504" y="159"/>
                </a:lnTo>
                <a:lnTo>
                  <a:pt x="1538" y="146"/>
                </a:lnTo>
                <a:lnTo>
                  <a:pt x="1576" y="135"/>
                </a:lnTo>
                <a:lnTo>
                  <a:pt x="1618" y="125"/>
                </a:lnTo>
                <a:lnTo>
                  <a:pt x="1641" y="122"/>
                </a:lnTo>
                <a:lnTo>
                  <a:pt x="1663" y="121"/>
                </a:lnTo>
                <a:lnTo>
                  <a:pt x="1687" y="119"/>
                </a:lnTo>
                <a:lnTo>
                  <a:pt x="1711" y="119"/>
                </a:lnTo>
                <a:lnTo>
                  <a:pt x="1737" y="121"/>
                </a:lnTo>
                <a:lnTo>
                  <a:pt x="1763" y="124"/>
                </a:lnTo>
                <a:lnTo>
                  <a:pt x="1790" y="129"/>
                </a:lnTo>
                <a:lnTo>
                  <a:pt x="1817" y="135"/>
                </a:lnTo>
                <a:lnTo>
                  <a:pt x="1845" y="145"/>
                </a:lnTo>
                <a:lnTo>
                  <a:pt x="1872" y="154"/>
                </a:lnTo>
                <a:lnTo>
                  <a:pt x="1901" y="167"/>
                </a:lnTo>
                <a:lnTo>
                  <a:pt x="1928" y="183"/>
                </a:lnTo>
                <a:lnTo>
                  <a:pt x="1957" y="201"/>
                </a:lnTo>
                <a:lnTo>
                  <a:pt x="1986" y="222"/>
                </a:lnTo>
                <a:lnTo>
                  <a:pt x="2015" y="246"/>
                </a:lnTo>
                <a:lnTo>
                  <a:pt x="2044" y="272"/>
                </a:lnTo>
                <a:lnTo>
                  <a:pt x="2044" y="272"/>
                </a:lnTo>
                <a:lnTo>
                  <a:pt x="2055" y="270"/>
                </a:lnTo>
                <a:lnTo>
                  <a:pt x="2084" y="270"/>
                </a:lnTo>
                <a:lnTo>
                  <a:pt x="2105" y="270"/>
                </a:lnTo>
                <a:lnTo>
                  <a:pt x="2129" y="272"/>
                </a:lnTo>
                <a:lnTo>
                  <a:pt x="2157" y="275"/>
                </a:lnTo>
                <a:lnTo>
                  <a:pt x="2185" y="280"/>
                </a:lnTo>
                <a:lnTo>
                  <a:pt x="2218" y="286"/>
                </a:lnTo>
                <a:lnTo>
                  <a:pt x="2251" y="297"/>
                </a:lnTo>
                <a:lnTo>
                  <a:pt x="2287" y="310"/>
                </a:lnTo>
                <a:lnTo>
                  <a:pt x="2324" y="328"/>
                </a:lnTo>
                <a:lnTo>
                  <a:pt x="2359" y="349"/>
                </a:lnTo>
                <a:lnTo>
                  <a:pt x="2378" y="360"/>
                </a:lnTo>
                <a:lnTo>
                  <a:pt x="2396" y="374"/>
                </a:lnTo>
                <a:lnTo>
                  <a:pt x="2414" y="389"/>
                </a:lnTo>
                <a:lnTo>
                  <a:pt x="2433" y="405"/>
                </a:lnTo>
                <a:lnTo>
                  <a:pt x="2451" y="421"/>
                </a:lnTo>
                <a:lnTo>
                  <a:pt x="2468" y="440"/>
                </a:lnTo>
                <a:lnTo>
                  <a:pt x="2468" y="440"/>
                </a:lnTo>
                <a:lnTo>
                  <a:pt x="2489" y="466"/>
                </a:lnTo>
                <a:lnTo>
                  <a:pt x="2508" y="492"/>
                </a:lnTo>
                <a:lnTo>
                  <a:pt x="2525" y="517"/>
                </a:lnTo>
                <a:lnTo>
                  <a:pt x="2541" y="542"/>
                </a:lnTo>
                <a:lnTo>
                  <a:pt x="2553" y="566"/>
                </a:lnTo>
                <a:lnTo>
                  <a:pt x="2565" y="588"/>
                </a:lnTo>
                <a:lnTo>
                  <a:pt x="2582" y="630"/>
                </a:lnTo>
                <a:lnTo>
                  <a:pt x="2594" y="664"/>
                </a:lnTo>
                <a:lnTo>
                  <a:pt x="2602" y="691"/>
                </a:lnTo>
                <a:lnTo>
                  <a:pt x="2606" y="714"/>
                </a:lnTo>
                <a:lnTo>
                  <a:pt x="2606" y="714"/>
                </a:lnTo>
                <a:lnTo>
                  <a:pt x="2613" y="718"/>
                </a:lnTo>
                <a:lnTo>
                  <a:pt x="2631" y="734"/>
                </a:lnTo>
                <a:lnTo>
                  <a:pt x="2642" y="746"/>
                </a:lnTo>
                <a:lnTo>
                  <a:pt x="2656" y="760"/>
                </a:lnTo>
                <a:lnTo>
                  <a:pt x="2671" y="779"/>
                </a:lnTo>
                <a:lnTo>
                  <a:pt x="2685" y="800"/>
                </a:lnTo>
                <a:lnTo>
                  <a:pt x="2700" y="824"/>
                </a:lnTo>
                <a:lnTo>
                  <a:pt x="2714" y="852"/>
                </a:lnTo>
                <a:lnTo>
                  <a:pt x="2729" y="882"/>
                </a:lnTo>
                <a:lnTo>
                  <a:pt x="2741" y="918"/>
                </a:lnTo>
                <a:lnTo>
                  <a:pt x="2751" y="955"/>
                </a:lnTo>
                <a:lnTo>
                  <a:pt x="2761" y="996"/>
                </a:lnTo>
                <a:lnTo>
                  <a:pt x="2767" y="1043"/>
                </a:lnTo>
                <a:lnTo>
                  <a:pt x="2770" y="1093"/>
                </a:lnTo>
                <a:lnTo>
                  <a:pt x="2770" y="1093"/>
                </a:lnTo>
                <a:lnTo>
                  <a:pt x="2770" y="1117"/>
                </a:lnTo>
                <a:lnTo>
                  <a:pt x="2770" y="1143"/>
                </a:lnTo>
                <a:lnTo>
                  <a:pt x="2766" y="1189"/>
                </a:lnTo>
                <a:lnTo>
                  <a:pt x="2759" y="1233"/>
                </a:lnTo>
                <a:lnTo>
                  <a:pt x="2748" y="1273"/>
                </a:lnTo>
                <a:lnTo>
                  <a:pt x="2735" y="1310"/>
                </a:lnTo>
                <a:lnTo>
                  <a:pt x="2719" y="1343"/>
                </a:lnTo>
                <a:lnTo>
                  <a:pt x="2701" y="1376"/>
                </a:lnTo>
                <a:lnTo>
                  <a:pt x="2682" y="1403"/>
                </a:lnTo>
                <a:lnTo>
                  <a:pt x="2661" y="1429"/>
                </a:lnTo>
                <a:lnTo>
                  <a:pt x="2639" y="1450"/>
                </a:lnTo>
                <a:lnTo>
                  <a:pt x="2615" y="1469"/>
                </a:lnTo>
                <a:lnTo>
                  <a:pt x="2590" y="1485"/>
                </a:lnTo>
                <a:lnTo>
                  <a:pt x="2566" y="1499"/>
                </a:lnTo>
                <a:lnTo>
                  <a:pt x="2542" y="1509"/>
                </a:lnTo>
                <a:lnTo>
                  <a:pt x="2518" y="1517"/>
                </a:lnTo>
                <a:lnTo>
                  <a:pt x="2496" y="1522"/>
                </a:lnTo>
                <a:lnTo>
                  <a:pt x="2496" y="1522"/>
                </a:lnTo>
                <a:lnTo>
                  <a:pt x="2497" y="1535"/>
                </a:lnTo>
                <a:lnTo>
                  <a:pt x="2499" y="1549"/>
                </a:lnTo>
                <a:lnTo>
                  <a:pt x="2500" y="1570"/>
                </a:lnTo>
                <a:lnTo>
                  <a:pt x="2500" y="1594"/>
                </a:lnTo>
                <a:lnTo>
                  <a:pt x="2499" y="1621"/>
                </a:lnTo>
                <a:lnTo>
                  <a:pt x="2496" y="1652"/>
                </a:lnTo>
                <a:lnTo>
                  <a:pt x="2491" y="1684"/>
                </a:lnTo>
                <a:lnTo>
                  <a:pt x="2481" y="1718"/>
                </a:lnTo>
                <a:lnTo>
                  <a:pt x="2475" y="1734"/>
                </a:lnTo>
                <a:lnTo>
                  <a:pt x="2467" y="1752"/>
                </a:lnTo>
                <a:lnTo>
                  <a:pt x="2459" y="1769"/>
                </a:lnTo>
                <a:lnTo>
                  <a:pt x="2449" y="1785"/>
                </a:lnTo>
                <a:lnTo>
                  <a:pt x="2438" y="1803"/>
                </a:lnTo>
                <a:lnTo>
                  <a:pt x="2425" y="1819"/>
                </a:lnTo>
                <a:lnTo>
                  <a:pt x="2410" y="1835"/>
                </a:lnTo>
                <a:lnTo>
                  <a:pt x="2394" y="1851"/>
                </a:lnTo>
                <a:lnTo>
                  <a:pt x="2378" y="1867"/>
                </a:lnTo>
                <a:lnTo>
                  <a:pt x="2359" y="1882"/>
                </a:lnTo>
                <a:lnTo>
                  <a:pt x="2338" y="1896"/>
                </a:lnTo>
                <a:lnTo>
                  <a:pt x="2316" y="1909"/>
                </a:lnTo>
                <a:lnTo>
                  <a:pt x="2292" y="1920"/>
                </a:lnTo>
                <a:lnTo>
                  <a:pt x="2266" y="1932"/>
                </a:lnTo>
                <a:lnTo>
                  <a:pt x="2266" y="1932"/>
                </a:lnTo>
                <a:lnTo>
                  <a:pt x="2263" y="1940"/>
                </a:lnTo>
                <a:lnTo>
                  <a:pt x="2255" y="1957"/>
                </a:lnTo>
                <a:lnTo>
                  <a:pt x="2248" y="1970"/>
                </a:lnTo>
                <a:lnTo>
                  <a:pt x="2240" y="1983"/>
                </a:lnTo>
                <a:lnTo>
                  <a:pt x="2230" y="1998"/>
                </a:lnTo>
                <a:lnTo>
                  <a:pt x="2218" y="2014"/>
                </a:lnTo>
                <a:lnTo>
                  <a:pt x="2202" y="2028"/>
                </a:lnTo>
                <a:lnTo>
                  <a:pt x="2184" y="2043"/>
                </a:lnTo>
                <a:lnTo>
                  <a:pt x="2163" y="2055"/>
                </a:lnTo>
                <a:lnTo>
                  <a:pt x="2137" y="2067"/>
                </a:lnTo>
                <a:lnTo>
                  <a:pt x="2110" y="2075"/>
                </a:lnTo>
                <a:lnTo>
                  <a:pt x="2079" y="2083"/>
                </a:lnTo>
                <a:lnTo>
                  <a:pt x="2044" y="2086"/>
                </a:lnTo>
                <a:lnTo>
                  <a:pt x="2026" y="2086"/>
                </a:lnTo>
                <a:lnTo>
                  <a:pt x="2005" y="2086"/>
                </a:lnTo>
                <a:lnTo>
                  <a:pt x="2005" y="2086"/>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848849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0"/>
          <p:cNvSpPr>
            <a:spLocks noEditPoints="1"/>
          </p:cNvSpPr>
          <p:nvPr/>
        </p:nvSpPr>
        <p:spPr bwMode="auto">
          <a:xfrm>
            <a:off x="4036529" y="1483241"/>
            <a:ext cx="4134381" cy="4699000"/>
          </a:xfrm>
          <a:custGeom>
            <a:avLst/>
            <a:gdLst>
              <a:gd name="T0" fmla="*/ 2470 w 2907"/>
              <a:gd name="T1" fmla="*/ 278 h 3304"/>
              <a:gd name="T2" fmla="*/ 1639 w 2907"/>
              <a:gd name="T3" fmla="*/ 3 h 3304"/>
              <a:gd name="T4" fmla="*/ 593 w 2907"/>
              <a:gd name="T5" fmla="*/ 268 h 3304"/>
              <a:gd name="T6" fmla="*/ 202 w 2907"/>
              <a:gd name="T7" fmla="*/ 892 h 3304"/>
              <a:gd name="T8" fmla="*/ 254 w 2907"/>
              <a:gd name="T9" fmla="*/ 1573 h 3304"/>
              <a:gd name="T10" fmla="*/ 27 w 2907"/>
              <a:gd name="T11" fmla="*/ 2115 h 3304"/>
              <a:gd name="T12" fmla="*/ 174 w 2907"/>
              <a:gd name="T13" fmla="*/ 2298 h 3304"/>
              <a:gd name="T14" fmla="*/ 207 w 2907"/>
              <a:gd name="T15" fmla="*/ 2428 h 3304"/>
              <a:gd name="T16" fmla="*/ 310 w 2907"/>
              <a:gd name="T17" fmla="*/ 2695 h 3304"/>
              <a:gd name="T18" fmla="*/ 844 w 2907"/>
              <a:gd name="T19" fmla="*/ 2777 h 3304"/>
              <a:gd name="T20" fmla="*/ 1146 w 2907"/>
              <a:gd name="T21" fmla="*/ 3216 h 3304"/>
              <a:gd name="T22" fmla="*/ 2263 w 2907"/>
              <a:gd name="T23" fmla="*/ 2730 h 3304"/>
              <a:gd name="T24" fmla="*/ 2705 w 2907"/>
              <a:gd name="T25" fmla="*/ 1943 h 3304"/>
              <a:gd name="T26" fmla="*/ 2881 w 2907"/>
              <a:gd name="T27" fmla="*/ 938 h 3304"/>
              <a:gd name="T28" fmla="*/ 1583 w 2907"/>
              <a:gd name="T29" fmla="*/ 1856 h 3304"/>
              <a:gd name="T30" fmla="*/ 2022 w 2907"/>
              <a:gd name="T31" fmla="*/ 1763 h 3304"/>
              <a:gd name="T32" fmla="*/ 2009 w 2907"/>
              <a:gd name="T33" fmla="*/ 1461 h 3304"/>
              <a:gd name="T34" fmla="*/ 1964 w 2907"/>
              <a:gd name="T35" fmla="*/ 1512 h 3304"/>
              <a:gd name="T36" fmla="*/ 1943 w 2907"/>
              <a:gd name="T37" fmla="*/ 1742 h 3304"/>
              <a:gd name="T38" fmla="*/ 1519 w 2907"/>
              <a:gd name="T39" fmla="*/ 1736 h 3304"/>
              <a:gd name="T40" fmla="*/ 1067 w 2907"/>
              <a:gd name="T41" fmla="*/ 1491 h 3304"/>
              <a:gd name="T42" fmla="*/ 1176 w 2907"/>
              <a:gd name="T43" fmla="*/ 1178 h 3304"/>
              <a:gd name="T44" fmla="*/ 1385 w 2907"/>
              <a:gd name="T45" fmla="*/ 987 h 3304"/>
              <a:gd name="T46" fmla="*/ 1670 w 2907"/>
              <a:gd name="T47" fmla="*/ 995 h 3304"/>
              <a:gd name="T48" fmla="*/ 1988 w 2907"/>
              <a:gd name="T49" fmla="*/ 958 h 3304"/>
              <a:gd name="T50" fmla="*/ 2169 w 2907"/>
              <a:gd name="T51" fmla="*/ 1046 h 3304"/>
              <a:gd name="T52" fmla="*/ 1899 w 2907"/>
              <a:gd name="T53" fmla="*/ 868 h 3304"/>
              <a:gd name="T54" fmla="*/ 2147 w 2907"/>
              <a:gd name="T55" fmla="*/ 620 h 3304"/>
              <a:gd name="T56" fmla="*/ 2422 w 2907"/>
              <a:gd name="T57" fmla="*/ 800 h 3304"/>
              <a:gd name="T58" fmla="*/ 2486 w 2907"/>
              <a:gd name="T59" fmla="*/ 1061 h 3304"/>
              <a:gd name="T60" fmla="*/ 2346 w 2907"/>
              <a:gd name="T61" fmla="*/ 1311 h 3304"/>
              <a:gd name="T62" fmla="*/ 1761 w 2907"/>
              <a:gd name="T63" fmla="*/ 1233 h 3304"/>
              <a:gd name="T64" fmla="*/ 1475 w 2907"/>
              <a:gd name="T65" fmla="*/ 1321 h 3304"/>
              <a:gd name="T66" fmla="*/ 1401 w 2907"/>
              <a:gd name="T67" fmla="*/ 1324 h 3304"/>
              <a:gd name="T68" fmla="*/ 1673 w 2907"/>
              <a:gd name="T69" fmla="*/ 1377 h 3304"/>
              <a:gd name="T70" fmla="*/ 2171 w 2907"/>
              <a:gd name="T71" fmla="*/ 1324 h 3304"/>
              <a:gd name="T72" fmla="*/ 2494 w 2907"/>
              <a:gd name="T73" fmla="*/ 1329 h 3304"/>
              <a:gd name="T74" fmla="*/ 2488 w 2907"/>
              <a:gd name="T75" fmla="*/ 943 h 3304"/>
              <a:gd name="T76" fmla="*/ 2382 w 2907"/>
              <a:gd name="T77" fmla="*/ 630 h 3304"/>
              <a:gd name="T78" fmla="*/ 2026 w 2907"/>
              <a:gd name="T79" fmla="*/ 474 h 3304"/>
              <a:gd name="T80" fmla="*/ 1687 w 2907"/>
              <a:gd name="T81" fmla="*/ 296 h 3304"/>
              <a:gd name="T82" fmla="*/ 1305 w 2907"/>
              <a:gd name="T83" fmla="*/ 376 h 3304"/>
              <a:gd name="T84" fmla="*/ 1019 w 2907"/>
              <a:gd name="T85" fmla="*/ 570 h 3304"/>
              <a:gd name="T86" fmla="*/ 718 w 2907"/>
              <a:gd name="T87" fmla="*/ 688 h 3304"/>
              <a:gd name="T88" fmla="*/ 820 w 2907"/>
              <a:gd name="T89" fmla="*/ 1006 h 3304"/>
              <a:gd name="T90" fmla="*/ 1027 w 2907"/>
              <a:gd name="T91" fmla="*/ 958 h 3304"/>
              <a:gd name="T92" fmla="*/ 845 w 2907"/>
              <a:gd name="T93" fmla="*/ 945 h 3304"/>
              <a:gd name="T94" fmla="*/ 776 w 2907"/>
              <a:gd name="T95" fmla="*/ 720 h 3304"/>
              <a:gd name="T96" fmla="*/ 1059 w 2907"/>
              <a:gd name="T97" fmla="*/ 654 h 3304"/>
              <a:gd name="T98" fmla="*/ 1250 w 2907"/>
              <a:gd name="T99" fmla="*/ 1070 h 3304"/>
              <a:gd name="T100" fmla="*/ 940 w 2907"/>
              <a:gd name="T101" fmla="*/ 1271 h 3304"/>
              <a:gd name="T102" fmla="*/ 540 w 2907"/>
              <a:gd name="T103" fmla="*/ 921 h 3304"/>
              <a:gd name="T104" fmla="*/ 688 w 2907"/>
              <a:gd name="T105" fmla="*/ 469 h 3304"/>
              <a:gd name="T106" fmla="*/ 1032 w 2907"/>
              <a:gd name="T107" fmla="*/ 214 h 3304"/>
              <a:gd name="T108" fmla="*/ 1576 w 2907"/>
              <a:gd name="T109" fmla="*/ 135 h 3304"/>
              <a:gd name="T110" fmla="*/ 2084 w 2907"/>
              <a:gd name="T111" fmla="*/ 270 h 3304"/>
              <a:gd name="T112" fmla="*/ 2541 w 2907"/>
              <a:gd name="T113" fmla="*/ 542 h 3304"/>
              <a:gd name="T114" fmla="*/ 2767 w 2907"/>
              <a:gd name="T115" fmla="*/ 1043 h 3304"/>
              <a:gd name="T116" fmla="*/ 2496 w 2907"/>
              <a:gd name="T117" fmla="*/ 1522 h 3304"/>
              <a:gd name="T118" fmla="*/ 2316 w 2907"/>
              <a:gd name="T119" fmla="*/ 1909 h 3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7" h="3304">
                <a:moveTo>
                  <a:pt x="2862" y="857"/>
                </a:moveTo>
                <a:lnTo>
                  <a:pt x="2862" y="857"/>
                </a:lnTo>
                <a:lnTo>
                  <a:pt x="2851" y="816"/>
                </a:lnTo>
                <a:lnTo>
                  <a:pt x="2838" y="776"/>
                </a:lnTo>
                <a:lnTo>
                  <a:pt x="2825" y="738"/>
                </a:lnTo>
                <a:lnTo>
                  <a:pt x="2809" y="699"/>
                </a:lnTo>
                <a:lnTo>
                  <a:pt x="2793" y="664"/>
                </a:lnTo>
                <a:lnTo>
                  <a:pt x="2774" y="627"/>
                </a:lnTo>
                <a:lnTo>
                  <a:pt x="2754" y="593"/>
                </a:lnTo>
                <a:lnTo>
                  <a:pt x="2735" y="559"/>
                </a:lnTo>
                <a:lnTo>
                  <a:pt x="2713" y="527"/>
                </a:lnTo>
                <a:lnTo>
                  <a:pt x="2690" y="495"/>
                </a:lnTo>
                <a:lnTo>
                  <a:pt x="2666" y="464"/>
                </a:lnTo>
                <a:lnTo>
                  <a:pt x="2640" y="435"/>
                </a:lnTo>
                <a:lnTo>
                  <a:pt x="2615" y="407"/>
                </a:lnTo>
                <a:lnTo>
                  <a:pt x="2587" y="379"/>
                </a:lnTo>
                <a:lnTo>
                  <a:pt x="2560" y="352"/>
                </a:lnTo>
                <a:lnTo>
                  <a:pt x="2531" y="326"/>
                </a:lnTo>
                <a:lnTo>
                  <a:pt x="2500" y="302"/>
                </a:lnTo>
                <a:lnTo>
                  <a:pt x="2470" y="278"/>
                </a:lnTo>
                <a:lnTo>
                  <a:pt x="2438" y="256"/>
                </a:lnTo>
                <a:lnTo>
                  <a:pt x="2406" y="235"/>
                </a:lnTo>
                <a:lnTo>
                  <a:pt x="2373" y="214"/>
                </a:lnTo>
                <a:lnTo>
                  <a:pt x="2338" y="194"/>
                </a:lnTo>
                <a:lnTo>
                  <a:pt x="2304" y="175"/>
                </a:lnTo>
                <a:lnTo>
                  <a:pt x="2269" y="157"/>
                </a:lnTo>
                <a:lnTo>
                  <a:pt x="2232" y="141"/>
                </a:lnTo>
                <a:lnTo>
                  <a:pt x="2197" y="125"/>
                </a:lnTo>
                <a:lnTo>
                  <a:pt x="2158" y="109"/>
                </a:lnTo>
                <a:lnTo>
                  <a:pt x="2121" y="96"/>
                </a:lnTo>
                <a:lnTo>
                  <a:pt x="2083" y="84"/>
                </a:lnTo>
                <a:lnTo>
                  <a:pt x="2044" y="71"/>
                </a:lnTo>
                <a:lnTo>
                  <a:pt x="2005" y="59"/>
                </a:lnTo>
                <a:lnTo>
                  <a:pt x="1965" y="50"/>
                </a:lnTo>
                <a:lnTo>
                  <a:pt x="1925" y="40"/>
                </a:lnTo>
                <a:lnTo>
                  <a:pt x="1885" y="32"/>
                </a:lnTo>
                <a:lnTo>
                  <a:pt x="1845" y="26"/>
                </a:lnTo>
                <a:lnTo>
                  <a:pt x="1805" y="19"/>
                </a:lnTo>
                <a:lnTo>
                  <a:pt x="1721" y="10"/>
                </a:lnTo>
                <a:lnTo>
                  <a:pt x="1639" y="3"/>
                </a:lnTo>
                <a:lnTo>
                  <a:pt x="1556" y="0"/>
                </a:lnTo>
                <a:lnTo>
                  <a:pt x="1472" y="2"/>
                </a:lnTo>
                <a:lnTo>
                  <a:pt x="1388" y="6"/>
                </a:lnTo>
                <a:lnTo>
                  <a:pt x="1305" y="14"/>
                </a:lnTo>
                <a:lnTo>
                  <a:pt x="1223" y="26"/>
                </a:lnTo>
                <a:lnTo>
                  <a:pt x="1141" y="42"/>
                </a:lnTo>
                <a:lnTo>
                  <a:pt x="1062" y="61"/>
                </a:lnTo>
                <a:lnTo>
                  <a:pt x="983" y="84"/>
                </a:lnTo>
                <a:lnTo>
                  <a:pt x="945" y="96"/>
                </a:lnTo>
                <a:lnTo>
                  <a:pt x="906" y="109"/>
                </a:lnTo>
                <a:lnTo>
                  <a:pt x="868" y="124"/>
                </a:lnTo>
                <a:lnTo>
                  <a:pt x="831" y="140"/>
                </a:lnTo>
                <a:lnTo>
                  <a:pt x="795" y="156"/>
                </a:lnTo>
                <a:lnTo>
                  <a:pt x="758" y="172"/>
                </a:lnTo>
                <a:lnTo>
                  <a:pt x="723" y="190"/>
                </a:lnTo>
                <a:lnTo>
                  <a:pt x="689" y="209"/>
                </a:lnTo>
                <a:lnTo>
                  <a:pt x="689" y="209"/>
                </a:lnTo>
                <a:lnTo>
                  <a:pt x="656" y="228"/>
                </a:lnTo>
                <a:lnTo>
                  <a:pt x="624" y="247"/>
                </a:lnTo>
                <a:lnTo>
                  <a:pt x="593" y="268"/>
                </a:lnTo>
                <a:lnTo>
                  <a:pt x="564" y="289"/>
                </a:lnTo>
                <a:lnTo>
                  <a:pt x="535" y="310"/>
                </a:lnTo>
                <a:lnTo>
                  <a:pt x="509" y="331"/>
                </a:lnTo>
                <a:lnTo>
                  <a:pt x="484" y="352"/>
                </a:lnTo>
                <a:lnTo>
                  <a:pt x="460" y="374"/>
                </a:lnTo>
                <a:lnTo>
                  <a:pt x="437" y="397"/>
                </a:lnTo>
                <a:lnTo>
                  <a:pt x="416" y="419"/>
                </a:lnTo>
                <a:lnTo>
                  <a:pt x="395" y="442"/>
                </a:lnTo>
                <a:lnTo>
                  <a:pt x="376" y="464"/>
                </a:lnTo>
                <a:lnTo>
                  <a:pt x="358" y="489"/>
                </a:lnTo>
                <a:lnTo>
                  <a:pt x="342" y="511"/>
                </a:lnTo>
                <a:lnTo>
                  <a:pt x="326" y="535"/>
                </a:lnTo>
                <a:lnTo>
                  <a:pt x="312" y="558"/>
                </a:lnTo>
                <a:lnTo>
                  <a:pt x="286" y="606"/>
                </a:lnTo>
                <a:lnTo>
                  <a:pt x="264" y="654"/>
                </a:lnTo>
                <a:lnTo>
                  <a:pt x="244" y="702"/>
                </a:lnTo>
                <a:lnTo>
                  <a:pt x="230" y="749"/>
                </a:lnTo>
                <a:lnTo>
                  <a:pt x="217" y="797"/>
                </a:lnTo>
                <a:lnTo>
                  <a:pt x="209" y="845"/>
                </a:lnTo>
                <a:lnTo>
                  <a:pt x="202" y="892"/>
                </a:lnTo>
                <a:lnTo>
                  <a:pt x="198" y="938"/>
                </a:lnTo>
                <a:lnTo>
                  <a:pt x="196" y="983"/>
                </a:lnTo>
                <a:lnTo>
                  <a:pt x="196" y="1028"/>
                </a:lnTo>
                <a:lnTo>
                  <a:pt x="198" y="1072"/>
                </a:lnTo>
                <a:lnTo>
                  <a:pt x="202" y="1114"/>
                </a:lnTo>
                <a:lnTo>
                  <a:pt x="206" y="1154"/>
                </a:lnTo>
                <a:lnTo>
                  <a:pt x="212" y="1192"/>
                </a:lnTo>
                <a:lnTo>
                  <a:pt x="219" y="1229"/>
                </a:lnTo>
                <a:lnTo>
                  <a:pt x="225" y="1265"/>
                </a:lnTo>
                <a:lnTo>
                  <a:pt x="241" y="1327"/>
                </a:lnTo>
                <a:lnTo>
                  <a:pt x="256" y="1382"/>
                </a:lnTo>
                <a:lnTo>
                  <a:pt x="267" y="1424"/>
                </a:lnTo>
                <a:lnTo>
                  <a:pt x="273" y="1454"/>
                </a:lnTo>
                <a:lnTo>
                  <a:pt x="273" y="1454"/>
                </a:lnTo>
                <a:lnTo>
                  <a:pt x="275" y="1467"/>
                </a:lnTo>
                <a:lnTo>
                  <a:pt x="275" y="1480"/>
                </a:lnTo>
                <a:lnTo>
                  <a:pt x="275" y="1493"/>
                </a:lnTo>
                <a:lnTo>
                  <a:pt x="273" y="1507"/>
                </a:lnTo>
                <a:lnTo>
                  <a:pt x="265" y="1540"/>
                </a:lnTo>
                <a:lnTo>
                  <a:pt x="254" y="1573"/>
                </a:lnTo>
                <a:lnTo>
                  <a:pt x="241" y="1609"/>
                </a:lnTo>
                <a:lnTo>
                  <a:pt x="223" y="1646"/>
                </a:lnTo>
                <a:lnTo>
                  <a:pt x="206" y="1684"/>
                </a:lnTo>
                <a:lnTo>
                  <a:pt x="185" y="1721"/>
                </a:lnTo>
                <a:lnTo>
                  <a:pt x="141" y="1797"/>
                </a:lnTo>
                <a:lnTo>
                  <a:pt x="100" y="1866"/>
                </a:lnTo>
                <a:lnTo>
                  <a:pt x="61" y="1925"/>
                </a:lnTo>
                <a:lnTo>
                  <a:pt x="32" y="1972"/>
                </a:lnTo>
                <a:lnTo>
                  <a:pt x="32" y="1972"/>
                </a:lnTo>
                <a:lnTo>
                  <a:pt x="22" y="1991"/>
                </a:lnTo>
                <a:lnTo>
                  <a:pt x="13" y="2009"/>
                </a:lnTo>
                <a:lnTo>
                  <a:pt x="6" y="2025"/>
                </a:lnTo>
                <a:lnTo>
                  <a:pt x="3" y="2039"/>
                </a:lnTo>
                <a:lnTo>
                  <a:pt x="0" y="2052"/>
                </a:lnTo>
                <a:lnTo>
                  <a:pt x="0" y="2065"/>
                </a:lnTo>
                <a:lnTo>
                  <a:pt x="2" y="2076"/>
                </a:lnTo>
                <a:lnTo>
                  <a:pt x="5" y="2087"/>
                </a:lnTo>
                <a:lnTo>
                  <a:pt x="11" y="2097"/>
                </a:lnTo>
                <a:lnTo>
                  <a:pt x="18" y="2105"/>
                </a:lnTo>
                <a:lnTo>
                  <a:pt x="27" y="2115"/>
                </a:lnTo>
                <a:lnTo>
                  <a:pt x="37" y="2123"/>
                </a:lnTo>
                <a:lnTo>
                  <a:pt x="50" y="2131"/>
                </a:lnTo>
                <a:lnTo>
                  <a:pt x="64" y="2139"/>
                </a:lnTo>
                <a:lnTo>
                  <a:pt x="98" y="2155"/>
                </a:lnTo>
                <a:lnTo>
                  <a:pt x="98" y="2155"/>
                </a:lnTo>
                <a:lnTo>
                  <a:pt x="129" y="2168"/>
                </a:lnTo>
                <a:lnTo>
                  <a:pt x="148" y="2179"/>
                </a:lnTo>
                <a:lnTo>
                  <a:pt x="154" y="2186"/>
                </a:lnTo>
                <a:lnTo>
                  <a:pt x="159" y="2190"/>
                </a:lnTo>
                <a:lnTo>
                  <a:pt x="162" y="2195"/>
                </a:lnTo>
                <a:lnTo>
                  <a:pt x="164" y="2200"/>
                </a:lnTo>
                <a:lnTo>
                  <a:pt x="164" y="2211"/>
                </a:lnTo>
                <a:lnTo>
                  <a:pt x="161" y="2224"/>
                </a:lnTo>
                <a:lnTo>
                  <a:pt x="157" y="2242"/>
                </a:lnTo>
                <a:lnTo>
                  <a:pt x="157" y="2263"/>
                </a:lnTo>
                <a:lnTo>
                  <a:pt x="157" y="2263"/>
                </a:lnTo>
                <a:lnTo>
                  <a:pt x="159" y="2272"/>
                </a:lnTo>
                <a:lnTo>
                  <a:pt x="162" y="2284"/>
                </a:lnTo>
                <a:lnTo>
                  <a:pt x="167" y="2292"/>
                </a:lnTo>
                <a:lnTo>
                  <a:pt x="174" y="2298"/>
                </a:lnTo>
                <a:lnTo>
                  <a:pt x="182" y="2304"/>
                </a:lnTo>
                <a:lnTo>
                  <a:pt x="190" y="2311"/>
                </a:lnTo>
                <a:lnTo>
                  <a:pt x="207" y="2319"/>
                </a:lnTo>
                <a:lnTo>
                  <a:pt x="225" y="2324"/>
                </a:lnTo>
                <a:lnTo>
                  <a:pt x="241" y="2327"/>
                </a:lnTo>
                <a:lnTo>
                  <a:pt x="256" y="2329"/>
                </a:lnTo>
                <a:lnTo>
                  <a:pt x="256" y="2329"/>
                </a:lnTo>
                <a:lnTo>
                  <a:pt x="246" y="2330"/>
                </a:lnTo>
                <a:lnTo>
                  <a:pt x="236" y="2335"/>
                </a:lnTo>
                <a:lnTo>
                  <a:pt x="227" y="2341"/>
                </a:lnTo>
                <a:lnTo>
                  <a:pt x="215" y="2351"/>
                </a:lnTo>
                <a:lnTo>
                  <a:pt x="207" y="2362"/>
                </a:lnTo>
                <a:lnTo>
                  <a:pt x="204" y="2370"/>
                </a:lnTo>
                <a:lnTo>
                  <a:pt x="201" y="2378"/>
                </a:lnTo>
                <a:lnTo>
                  <a:pt x="199" y="2388"/>
                </a:lnTo>
                <a:lnTo>
                  <a:pt x="199" y="2398"/>
                </a:lnTo>
                <a:lnTo>
                  <a:pt x="199" y="2398"/>
                </a:lnTo>
                <a:lnTo>
                  <a:pt x="199" y="2409"/>
                </a:lnTo>
                <a:lnTo>
                  <a:pt x="202" y="2419"/>
                </a:lnTo>
                <a:lnTo>
                  <a:pt x="207" y="2428"/>
                </a:lnTo>
                <a:lnTo>
                  <a:pt x="214" y="2438"/>
                </a:lnTo>
                <a:lnTo>
                  <a:pt x="220" y="2447"/>
                </a:lnTo>
                <a:lnTo>
                  <a:pt x="227" y="2456"/>
                </a:lnTo>
                <a:lnTo>
                  <a:pt x="243" y="2472"/>
                </a:lnTo>
                <a:lnTo>
                  <a:pt x="259" y="2483"/>
                </a:lnTo>
                <a:lnTo>
                  <a:pt x="273" y="2492"/>
                </a:lnTo>
                <a:lnTo>
                  <a:pt x="286" y="2500"/>
                </a:lnTo>
                <a:lnTo>
                  <a:pt x="286" y="2500"/>
                </a:lnTo>
                <a:lnTo>
                  <a:pt x="296" y="2512"/>
                </a:lnTo>
                <a:lnTo>
                  <a:pt x="302" y="2523"/>
                </a:lnTo>
                <a:lnTo>
                  <a:pt x="305" y="2534"/>
                </a:lnTo>
                <a:lnTo>
                  <a:pt x="307" y="2547"/>
                </a:lnTo>
                <a:lnTo>
                  <a:pt x="309" y="2560"/>
                </a:lnTo>
                <a:lnTo>
                  <a:pt x="307" y="2573"/>
                </a:lnTo>
                <a:lnTo>
                  <a:pt x="304" y="2603"/>
                </a:lnTo>
                <a:lnTo>
                  <a:pt x="304" y="2619"/>
                </a:lnTo>
                <a:lnTo>
                  <a:pt x="302" y="2637"/>
                </a:lnTo>
                <a:lnTo>
                  <a:pt x="304" y="2655"/>
                </a:lnTo>
                <a:lnTo>
                  <a:pt x="307" y="2674"/>
                </a:lnTo>
                <a:lnTo>
                  <a:pt x="310" y="2695"/>
                </a:lnTo>
                <a:lnTo>
                  <a:pt x="318" y="2716"/>
                </a:lnTo>
                <a:lnTo>
                  <a:pt x="328" y="2738"/>
                </a:lnTo>
                <a:lnTo>
                  <a:pt x="342" y="2762"/>
                </a:lnTo>
                <a:lnTo>
                  <a:pt x="342" y="2762"/>
                </a:lnTo>
                <a:lnTo>
                  <a:pt x="358" y="2785"/>
                </a:lnTo>
                <a:lnTo>
                  <a:pt x="373" y="2803"/>
                </a:lnTo>
                <a:lnTo>
                  <a:pt x="387" y="2814"/>
                </a:lnTo>
                <a:lnTo>
                  <a:pt x="402" y="2822"/>
                </a:lnTo>
                <a:lnTo>
                  <a:pt x="418" y="2827"/>
                </a:lnTo>
                <a:lnTo>
                  <a:pt x="435" y="2828"/>
                </a:lnTo>
                <a:lnTo>
                  <a:pt x="455" y="2828"/>
                </a:lnTo>
                <a:lnTo>
                  <a:pt x="477" y="2825"/>
                </a:lnTo>
                <a:lnTo>
                  <a:pt x="532" y="2814"/>
                </a:lnTo>
                <a:lnTo>
                  <a:pt x="603" y="2799"/>
                </a:lnTo>
                <a:lnTo>
                  <a:pt x="646" y="2791"/>
                </a:lnTo>
                <a:lnTo>
                  <a:pt x="694" y="2785"/>
                </a:lnTo>
                <a:lnTo>
                  <a:pt x="750" y="2780"/>
                </a:lnTo>
                <a:lnTo>
                  <a:pt x="812" y="2777"/>
                </a:lnTo>
                <a:lnTo>
                  <a:pt x="812" y="2777"/>
                </a:lnTo>
                <a:lnTo>
                  <a:pt x="844" y="2777"/>
                </a:lnTo>
                <a:lnTo>
                  <a:pt x="874" y="2780"/>
                </a:lnTo>
                <a:lnTo>
                  <a:pt x="902" y="2785"/>
                </a:lnTo>
                <a:lnTo>
                  <a:pt x="927" y="2793"/>
                </a:lnTo>
                <a:lnTo>
                  <a:pt x="951" y="2804"/>
                </a:lnTo>
                <a:lnTo>
                  <a:pt x="974" y="2817"/>
                </a:lnTo>
                <a:lnTo>
                  <a:pt x="995" y="2832"/>
                </a:lnTo>
                <a:lnTo>
                  <a:pt x="1012" y="2846"/>
                </a:lnTo>
                <a:lnTo>
                  <a:pt x="1030" y="2864"/>
                </a:lnTo>
                <a:lnTo>
                  <a:pt x="1046" y="2883"/>
                </a:lnTo>
                <a:lnTo>
                  <a:pt x="1061" y="2904"/>
                </a:lnTo>
                <a:lnTo>
                  <a:pt x="1073" y="2925"/>
                </a:lnTo>
                <a:lnTo>
                  <a:pt x="1085" y="2946"/>
                </a:lnTo>
                <a:lnTo>
                  <a:pt x="1094" y="2968"/>
                </a:lnTo>
                <a:lnTo>
                  <a:pt x="1104" y="2991"/>
                </a:lnTo>
                <a:lnTo>
                  <a:pt x="1112" y="3015"/>
                </a:lnTo>
                <a:lnTo>
                  <a:pt x="1125" y="3060"/>
                </a:lnTo>
                <a:lnTo>
                  <a:pt x="1135" y="3105"/>
                </a:lnTo>
                <a:lnTo>
                  <a:pt x="1139" y="3147"/>
                </a:lnTo>
                <a:lnTo>
                  <a:pt x="1144" y="3185"/>
                </a:lnTo>
                <a:lnTo>
                  <a:pt x="1146" y="3216"/>
                </a:lnTo>
                <a:lnTo>
                  <a:pt x="1147" y="3241"/>
                </a:lnTo>
                <a:lnTo>
                  <a:pt x="1147" y="3262"/>
                </a:lnTo>
                <a:lnTo>
                  <a:pt x="1146" y="3304"/>
                </a:lnTo>
                <a:lnTo>
                  <a:pt x="2398" y="3304"/>
                </a:lnTo>
                <a:lnTo>
                  <a:pt x="2398" y="3304"/>
                </a:lnTo>
                <a:lnTo>
                  <a:pt x="2370" y="3269"/>
                </a:lnTo>
                <a:lnTo>
                  <a:pt x="2346" y="3232"/>
                </a:lnTo>
                <a:lnTo>
                  <a:pt x="2325" y="3193"/>
                </a:lnTo>
                <a:lnTo>
                  <a:pt x="2306" y="3155"/>
                </a:lnTo>
                <a:lnTo>
                  <a:pt x="2292" y="3116"/>
                </a:lnTo>
                <a:lnTo>
                  <a:pt x="2279" y="3077"/>
                </a:lnTo>
                <a:lnTo>
                  <a:pt x="2269" y="3037"/>
                </a:lnTo>
                <a:lnTo>
                  <a:pt x="2261" y="2999"/>
                </a:lnTo>
                <a:lnTo>
                  <a:pt x="2256" y="2958"/>
                </a:lnTo>
                <a:lnTo>
                  <a:pt x="2253" y="2920"/>
                </a:lnTo>
                <a:lnTo>
                  <a:pt x="2251" y="2880"/>
                </a:lnTo>
                <a:lnTo>
                  <a:pt x="2253" y="2841"/>
                </a:lnTo>
                <a:lnTo>
                  <a:pt x="2255" y="2804"/>
                </a:lnTo>
                <a:lnTo>
                  <a:pt x="2258" y="2766"/>
                </a:lnTo>
                <a:lnTo>
                  <a:pt x="2263" y="2730"/>
                </a:lnTo>
                <a:lnTo>
                  <a:pt x="2269" y="2695"/>
                </a:lnTo>
                <a:lnTo>
                  <a:pt x="2275" y="2660"/>
                </a:lnTo>
                <a:lnTo>
                  <a:pt x="2283" y="2627"/>
                </a:lnTo>
                <a:lnTo>
                  <a:pt x="2300" y="2565"/>
                </a:lnTo>
                <a:lnTo>
                  <a:pt x="2319" y="2509"/>
                </a:lnTo>
                <a:lnTo>
                  <a:pt x="2337" y="2462"/>
                </a:lnTo>
                <a:lnTo>
                  <a:pt x="2353" y="2423"/>
                </a:lnTo>
                <a:lnTo>
                  <a:pt x="2365" y="2393"/>
                </a:lnTo>
                <a:lnTo>
                  <a:pt x="2377" y="2369"/>
                </a:lnTo>
                <a:lnTo>
                  <a:pt x="2377" y="2369"/>
                </a:lnTo>
                <a:lnTo>
                  <a:pt x="2407" y="2340"/>
                </a:lnTo>
                <a:lnTo>
                  <a:pt x="2441" y="2304"/>
                </a:lnTo>
                <a:lnTo>
                  <a:pt x="2484" y="2256"/>
                </a:lnTo>
                <a:lnTo>
                  <a:pt x="2536" y="2195"/>
                </a:lnTo>
                <a:lnTo>
                  <a:pt x="2562" y="2160"/>
                </a:lnTo>
                <a:lnTo>
                  <a:pt x="2590" y="2123"/>
                </a:lnTo>
                <a:lnTo>
                  <a:pt x="2618" y="2081"/>
                </a:lnTo>
                <a:lnTo>
                  <a:pt x="2647" y="2038"/>
                </a:lnTo>
                <a:lnTo>
                  <a:pt x="2676" y="1991"/>
                </a:lnTo>
                <a:lnTo>
                  <a:pt x="2705" y="1943"/>
                </a:lnTo>
                <a:lnTo>
                  <a:pt x="2732" y="1891"/>
                </a:lnTo>
                <a:lnTo>
                  <a:pt x="2759" y="1837"/>
                </a:lnTo>
                <a:lnTo>
                  <a:pt x="2783" y="1781"/>
                </a:lnTo>
                <a:lnTo>
                  <a:pt x="2807" y="1721"/>
                </a:lnTo>
                <a:lnTo>
                  <a:pt x="2830" y="1660"/>
                </a:lnTo>
                <a:lnTo>
                  <a:pt x="2849" y="1597"/>
                </a:lnTo>
                <a:lnTo>
                  <a:pt x="2867" y="1531"/>
                </a:lnTo>
                <a:lnTo>
                  <a:pt x="2881" y="1464"/>
                </a:lnTo>
                <a:lnTo>
                  <a:pt x="2893" y="1393"/>
                </a:lnTo>
                <a:lnTo>
                  <a:pt x="2901" y="1323"/>
                </a:lnTo>
                <a:lnTo>
                  <a:pt x="2904" y="1286"/>
                </a:lnTo>
                <a:lnTo>
                  <a:pt x="2905" y="1249"/>
                </a:lnTo>
                <a:lnTo>
                  <a:pt x="2907" y="1212"/>
                </a:lnTo>
                <a:lnTo>
                  <a:pt x="2907" y="1173"/>
                </a:lnTo>
                <a:lnTo>
                  <a:pt x="2905" y="1136"/>
                </a:lnTo>
                <a:lnTo>
                  <a:pt x="2902" y="1098"/>
                </a:lnTo>
                <a:lnTo>
                  <a:pt x="2899" y="1057"/>
                </a:lnTo>
                <a:lnTo>
                  <a:pt x="2894" y="1019"/>
                </a:lnTo>
                <a:lnTo>
                  <a:pt x="2888" y="979"/>
                </a:lnTo>
                <a:lnTo>
                  <a:pt x="2881" y="938"/>
                </a:lnTo>
                <a:lnTo>
                  <a:pt x="2872" y="897"/>
                </a:lnTo>
                <a:lnTo>
                  <a:pt x="2862" y="857"/>
                </a:lnTo>
                <a:lnTo>
                  <a:pt x="2862" y="857"/>
                </a:lnTo>
                <a:close/>
                <a:moveTo>
                  <a:pt x="2005" y="2086"/>
                </a:moveTo>
                <a:lnTo>
                  <a:pt x="2005" y="2086"/>
                </a:lnTo>
                <a:lnTo>
                  <a:pt x="1972" y="2083"/>
                </a:lnTo>
                <a:lnTo>
                  <a:pt x="1936" y="2079"/>
                </a:lnTo>
                <a:lnTo>
                  <a:pt x="1903" y="2073"/>
                </a:lnTo>
                <a:lnTo>
                  <a:pt x="1871" y="2065"/>
                </a:lnTo>
                <a:lnTo>
                  <a:pt x="1837" y="2055"/>
                </a:lnTo>
                <a:lnTo>
                  <a:pt x="1806" y="2044"/>
                </a:lnTo>
                <a:lnTo>
                  <a:pt x="1776" y="2031"/>
                </a:lnTo>
                <a:lnTo>
                  <a:pt x="1745" y="2017"/>
                </a:lnTo>
                <a:lnTo>
                  <a:pt x="1718" y="1999"/>
                </a:lnTo>
                <a:lnTo>
                  <a:pt x="1691" y="1981"/>
                </a:lnTo>
                <a:lnTo>
                  <a:pt x="1666" y="1961"/>
                </a:lnTo>
                <a:lnTo>
                  <a:pt x="1642" y="1938"/>
                </a:lnTo>
                <a:lnTo>
                  <a:pt x="1621" y="1912"/>
                </a:lnTo>
                <a:lnTo>
                  <a:pt x="1601" y="1885"/>
                </a:lnTo>
                <a:lnTo>
                  <a:pt x="1583" y="1856"/>
                </a:lnTo>
                <a:lnTo>
                  <a:pt x="1567" y="1826"/>
                </a:lnTo>
                <a:lnTo>
                  <a:pt x="1567" y="1826"/>
                </a:lnTo>
                <a:lnTo>
                  <a:pt x="1599" y="1834"/>
                </a:lnTo>
                <a:lnTo>
                  <a:pt x="1634" y="1842"/>
                </a:lnTo>
                <a:lnTo>
                  <a:pt x="1676" y="1850"/>
                </a:lnTo>
                <a:lnTo>
                  <a:pt x="1719" y="1854"/>
                </a:lnTo>
                <a:lnTo>
                  <a:pt x="1719" y="1854"/>
                </a:lnTo>
                <a:lnTo>
                  <a:pt x="1760" y="1856"/>
                </a:lnTo>
                <a:lnTo>
                  <a:pt x="1803" y="1854"/>
                </a:lnTo>
                <a:lnTo>
                  <a:pt x="1824" y="1853"/>
                </a:lnTo>
                <a:lnTo>
                  <a:pt x="1845" y="1850"/>
                </a:lnTo>
                <a:lnTo>
                  <a:pt x="1867" y="1846"/>
                </a:lnTo>
                <a:lnTo>
                  <a:pt x="1888" y="1840"/>
                </a:lnTo>
                <a:lnTo>
                  <a:pt x="1909" y="1834"/>
                </a:lnTo>
                <a:lnTo>
                  <a:pt x="1928" y="1826"/>
                </a:lnTo>
                <a:lnTo>
                  <a:pt x="1949" y="1816"/>
                </a:lnTo>
                <a:lnTo>
                  <a:pt x="1969" y="1806"/>
                </a:lnTo>
                <a:lnTo>
                  <a:pt x="1986" y="1793"/>
                </a:lnTo>
                <a:lnTo>
                  <a:pt x="2004" y="1779"/>
                </a:lnTo>
                <a:lnTo>
                  <a:pt x="2022" y="1763"/>
                </a:lnTo>
                <a:lnTo>
                  <a:pt x="2038" y="1744"/>
                </a:lnTo>
                <a:lnTo>
                  <a:pt x="2038" y="1744"/>
                </a:lnTo>
                <a:lnTo>
                  <a:pt x="2041" y="1740"/>
                </a:lnTo>
                <a:lnTo>
                  <a:pt x="2041" y="1740"/>
                </a:lnTo>
                <a:lnTo>
                  <a:pt x="2057" y="1713"/>
                </a:lnTo>
                <a:lnTo>
                  <a:pt x="2068" y="1686"/>
                </a:lnTo>
                <a:lnTo>
                  <a:pt x="2078" y="1660"/>
                </a:lnTo>
                <a:lnTo>
                  <a:pt x="2084" y="1634"/>
                </a:lnTo>
                <a:lnTo>
                  <a:pt x="2087" y="1610"/>
                </a:lnTo>
                <a:lnTo>
                  <a:pt x="2089" y="1588"/>
                </a:lnTo>
                <a:lnTo>
                  <a:pt x="2086" y="1565"/>
                </a:lnTo>
                <a:lnTo>
                  <a:pt x="2079" y="1543"/>
                </a:lnTo>
                <a:lnTo>
                  <a:pt x="2079" y="1543"/>
                </a:lnTo>
                <a:lnTo>
                  <a:pt x="2075" y="1531"/>
                </a:lnTo>
                <a:lnTo>
                  <a:pt x="2068" y="1520"/>
                </a:lnTo>
                <a:lnTo>
                  <a:pt x="2062" y="1509"/>
                </a:lnTo>
                <a:lnTo>
                  <a:pt x="2055" y="1499"/>
                </a:lnTo>
                <a:lnTo>
                  <a:pt x="2039" y="1483"/>
                </a:lnTo>
                <a:lnTo>
                  <a:pt x="2023" y="1470"/>
                </a:lnTo>
                <a:lnTo>
                  <a:pt x="2009" y="1461"/>
                </a:lnTo>
                <a:lnTo>
                  <a:pt x="1997" y="1454"/>
                </a:lnTo>
                <a:lnTo>
                  <a:pt x="1985" y="1450"/>
                </a:lnTo>
                <a:lnTo>
                  <a:pt x="1985" y="1450"/>
                </a:lnTo>
                <a:lnTo>
                  <a:pt x="1978" y="1448"/>
                </a:lnTo>
                <a:lnTo>
                  <a:pt x="1972" y="1448"/>
                </a:lnTo>
                <a:lnTo>
                  <a:pt x="1965" y="1450"/>
                </a:lnTo>
                <a:lnTo>
                  <a:pt x="1959" y="1451"/>
                </a:lnTo>
                <a:lnTo>
                  <a:pt x="1954" y="1454"/>
                </a:lnTo>
                <a:lnTo>
                  <a:pt x="1949" y="1459"/>
                </a:lnTo>
                <a:lnTo>
                  <a:pt x="1944" y="1464"/>
                </a:lnTo>
                <a:lnTo>
                  <a:pt x="1943" y="1470"/>
                </a:lnTo>
                <a:lnTo>
                  <a:pt x="1943" y="1470"/>
                </a:lnTo>
                <a:lnTo>
                  <a:pt x="1941" y="1477"/>
                </a:lnTo>
                <a:lnTo>
                  <a:pt x="1941" y="1483"/>
                </a:lnTo>
                <a:lnTo>
                  <a:pt x="1941" y="1490"/>
                </a:lnTo>
                <a:lnTo>
                  <a:pt x="1944" y="1496"/>
                </a:lnTo>
                <a:lnTo>
                  <a:pt x="1948" y="1501"/>
                </a:lnTo>
                <a:lnTo>
                  <a:pt x="1951" y="1506"/>
                </a:lnTo>
                <a:lnTo>
                  <a:pt x="1957" y="1511"/>
                </a:lnTo>
                <a:lnTo>
                  <a:pt x="1964" y="1512"/>
                </a:lnTo>
                <a:lnTo>
                  <a:pt x="1964" y="1512"/>
                </a:lnTo>
                <a:lnTo>
                  <a:pt x="1970" y="1515"/>
                </a:lnTo>
                <a:lnTo>
                  <a:pt x="1985" y="1525"/>
                </a:lnTo>
                <a:lnTo>
                  <a:pt x="1994" y="1531"/>
                </a:lnTo>
                <a:lnTo>
                  <a:pt x="2002" y="1541"/>
                </a:lnTo>
                <a:lnTo>
                  <a:pt x="2010" y="1552"/>
                </a:lnTo>
                <a:lnTo>
                  <a:pt x="2017" y="1567"/>
                </a:lnTo>
                <a:lnTo>
                  <a:pt x="2017" y="1567"/>
                </a:lnTo>
                <a:lnTo>
                  <a:pt x="2020" y="1580"/>
                </a:lnTo>
                <a:lnTo>
                  <a:pt x="2022" y="1594"/>
                </a:lnTo>
                <a:lnTo>
                  <a:pt x="2022" y="1610"/>
                </a:lnTo>
                <a:lnTo>
                  <a:pt x="2018" y="1628"/>
                </a:lnTo>
                <a:lnTo>
                  <a:pt x="2014" y="1646"/>
                </a:lnTo>
                <a:lnTo>
                  <a:pt x="2005" y="1663"/>
                </a:lnTo>
                <a:lnTo>
                  <a:pt x="1996" y="1684"/>
                </a:lnTo>
                <a:lnTo>
                  <a:pt x="1985" y="1703"/>
                </a:lnTo>
                <a:lnTo>
                  <a:pt x="1985" y="1703"/>
                </a:lnTo>
                <a:lnTo>
                  <a:pt x="1972" y="1718"/>
                </a:lnTo>
                <a:lnTo>
                  <a:pt x="1957" y="1731"/>
                </a:lnTo>
                <a:lnTo>
                  <a:pt x="1943" y="1742"/>
                </a:lnTo>
                <a:lnTo>
                  <a:pt x="1928" y="1752"/>
                </a:lnTo>
                <a:lnTo>
                  <a:pt x="1912" y="1760"/>
                </a:lnTo>
                <a:lnTo>
                  <a:pt x="1895" y="1768"/>
                </a:lnTo>
                <a:lnTo>
                  <a:pt x="1879" y="1774"/>
                </a:lnTo>
                <a:lnTo>
                  <a:pt x="1861" y="1779"/>
                </a:lnTo>
                <a:lnTo>
                  <a:pt x="1843" y="1782"/>
                </a:lnTo>
                <a:lnTo>
                  <a:pt x="1824" y="1785"/>
                </a:lnTo>
                <a:lnTo>
                  <a:pt x="1789" y="1789"/>
                </a:lnTo>
                <a:lnTo>
                  <a:pt x="1752" y="1789"/>
                </a:lnTo>
                <a:lnTo>
                  <a:pt x="1716" y="1787"/>
                </a:lnTo>
                <a:lnTo>
                  <a:pt x="1682" y="1782"/>
                </a:lnTo>
                <a:lnTo>
                  <a:pt x="1650" y="1777"/>
                </a:lnTo>
                <a:lnTo>
                  <a:pt x="1621" y="1771"/>
                </a:lnTo>
                <a:lnTo>
                  <a:pt x="1596" y="1764"/>
                </a:lnTo>
                <a:lnTo>
                  <a:pt x="1557" y="1752"/>
                </a:lnTo>
                <a:lnTo>
                  <a:pt x="1539" y="1747"/>
                </a:lnTo>
                <a:lnTo>
                  <a:pt x="1539" y="1747"/>
                </a:lnTo>
                <a:lnTo>
                  <a:pt x="1538" y="1736"/>
                </a:lnTo>
                <a:lnTo>
                  <a:pt x="1538" y="1736"/>
                </a:lnTo>
                <a:lnTo>
                  <a:pt x="1519" y="1736"/>
                </a:lnTo>
                <a:lnTo>
                  <a:pt x="1496" y="1736"/>
                </a:lnTo>
                <a:lnTo>
                  <a:pt x="1467" y="1734"/>
                </a:lnTo>
                <a:lnTo>
                  <a:pt x="1433" y="1732"/>
                </a:lnTo>
                <a:lnTo>
                  <a:pt x="1395" y="1728"/>
                </a:lnTo>
                <a:lnTo>
                  <a:pt x="1353" y="1719"/>
                </a:lnTo>
                <a:lnTo>
                  <a:pt x="1311" y="1708"/>
                </a:lnTo>
                <a:lnTo>
                  <a:pt x="1289" y="1702"/>
                </a:lnTo>
                <a:lnTo>
                  <a:pt x="1268" y="1694"/>
                </a:lnTo>
                <a:lnTo>
                  <a:pt x="1245" y="1684"/>
                </a:lnTo>
                <a:lnTo>
                  <a:pt x="1225" y="1674"/>
                </a:lnTo>
                <a:lnTo>
                  <a:pt x="1204" y="1663"/>
                </a:lnTo>
                <a:lnTo>
                  <a:pt x="1184" y="1650"/>
                </a:lnTo>
                <a:lnTo>
                  <a:pt x="1165" y="1636"/>
                </a:lnTo>
                <a:lnTo>
                  <a:pt x="1147" y="1620"/>
                </a:lnTo>
                <a:lnTo>
                  <a:pt x="1130" y="1604"/>
                </a:lnTo>
                <a:lnTo>
                  <a:pt x="1114" y="1585"/>
                </a:lnTo>
                <a:lnTo>
                  <a:pt x="1099" y="1564"/>
                </a:lnTo>
                <a:lnTo>
                  <a:pt x="1086" y="1541"/>
                </a:lnTo>
                <a:lnTo>
                  <a:pt x="1077" y="1517"/>
                </a:lnTo>
                <a:lnTo>
                  <a:pt x="1067" y="1491"/>
                </a:lnTo>
                <a:lnTo>
                  <a:pt x="1061" y="1464"/>
                </a:lnTo>
                <a:lnTo>
                  <a:pt x="1056" y="1433"/>
                </a:lnTo>
                <a:lnTo>
                  <a:pt x="1056" y="1433"/>
                </a:lnTo>
                <a:lnTo>
                  <a:pt x="1061" y="1427"/>
                </a:lnTo>
                <a:lnTo>
                  <a:pt x="1065" y="1421"/>
                </a:lnTo>
                <a:lnTo>
                  <a:pt x="1067" y="1413"/>
                </a:lnTo>
                <a:lnTo>
                  <a:pt x="1069" y="1405"/>
                </a:lnTo>
                <a:lnTo>
                  <a:pt x="1069" y="1405"/>
                </a:lnTo>
                <a:lnTo>
                  <a:pt x="1067" y="1392"/>
                </a:lnTo>
                <a:lnTo>
                  <a:pt x="1069" y="1364"/>
                </a:lnTo>
                <a:lnTo>
                  <a:pt x="1072" y="1345"/>
                </a:lnTo>
                <a:lnTo>
                  <a:pt x="1077" y="1324"/>
                </a:lnTo>
                <a:lnTo>
                  <a:pt x="1083" y="1302"/>
                </a:lnTo>
                <a:lnTo>
                  <a:pt x="1093" y="1279"/>
                </a:lnTo>
                <a:lnTo>
                  <a:pt x="1104" y="1255"/>
                </a:lnTo>
                <a:lnTo>
                  <a:pt x="1120" y="1233"/>
                </a:lnTo>
                <a:lnTo>
                  <a:pt x="1139" y="1208"/>
                </a:lnTo>
                <a:lnTo>
                  <a:pt x="1151" y="1199"/>
                </a:lnTo>
                <a:lnTo>
                  <a:pt x="1163" y="1188"/>
                </a:lnTo>
                <a:lnTo>
                  <a:pt x="1176" y="1178"/>
                </a:lnTo>
                <a:lnTo>
                  <a:pt x="1191" y="1168"/>
                </a:lnTo>
                <a:lnTo>
                  <a:pt x="1207" y="1159"/>
                </a:lnTo>
                <a:lnTo>
                  <a:pt x="1225" y="1151"/>
                </a:lnTo>
                <a:lnTo>
                  <a:pt x="1242" y="1143"/>
                </a:lnTo>
                <a:lnTo>
                  <a:pt x="1263" y="1136"/>
                </a:lnTo>
                <a:lnTo>
                  <a:pt x="1284" y="1131"/>
                </a:lnTo>
                <a:lnTo>
                  <a:pt x="1308" y="1127"/>
                </a:lnTo>
                <a:lnTo>
                  <a:pt x="1308" y="1127"/>
                </a:lnTo>
                <a:lnTo>
                  <a:pt x="1318" y="1123"/>
                </a:lnTo>
                <a:lnTo>
                  <a:pt x="1326" y="1117"/>
                </a:lnTo>
                <a:lnTo>
                  <a:pt x="1332" y="1107"/>
                </a:lnTo>
                <a:lnTo>
                  <a:pt x="1334" y="1098"/>
                </a:lnTo>
                <a:lnTo>
                  <a:pt x="1334" y="1098"/>
                </a:lnTo>
                <a:lnTo>
                  <a:pt x="1335" y="1091"/>
                </a:lnTo>
                <a:lnTo>
                  <a:pt x="1339" y="1077"/>
                </a:lnTo>
                <a:lnTo>
                  <a:pt x="1347" y="1054"/>
                </a:lnTo>
                <a:lnTo>
                  <a:pt x="1358" y="1027"/>
                </a:lnTo>
                <a:lnTo>
                  <a:pt x="1366" y="1014"/>
                </a:lnTo>
                <a:lnTo>
                  <a:pt x="1374" y="1000"/>
                </a:lnTo>
                <a:lnTo>
                  <a:pt x="1385" y="987"/>
                </a:lnTo>
                <a:lnTo>
                  <a:pt x="1398" y="975"/>
                </a:lnTo>
                <a:lnTo>
                  <a:pt x="1411" y="964"/>
                </a:lnTo>
                <a:lnTo>
                  <a:pt x="1427" y="955"/>
                </a:lnTo>
                <a:lnTo>
                  <a:pt x="1445" y="947"/>
                </a:lnTo>
                <a:lnTo>
                  <a:pt x="1464" y="942"/>
                </a:lnTo>
                <a:lnTo>
                  <a:pt x="1464" y="942"/>
                </a:lnTo>
                <a:lnTo>
                  <a:pt x="1485" y="938"/>
                </a:lnTo>
                <a:lnTo>
                  <a:pt x="1506" y="937"/>
                </a:lnTo>
                <a:lnTo>
                  <a:pt x="1525" y="937"/>
                </a:lnTo>
                <a:lnTo>
                  <a:pt x="1543" y="938"/>
                </a:lnTo>
                <a:lnTo>
                  <a:pt x="1560" y="942"/>
                </a:lnTo>
                <a:lnTo>
                  <a:pt x="1576" y="945"/>
                </a:lnTo>
                <a:lnTo>
                  <a:pt x="1591" y="950"/>
                </a:lnTo>
                <a:lnTo>
                  <a:pt x="1604" y="955"/>
                </a:lnTo>
                <a:lnTo>
                  <a:pt x="1628" y="966"/>
                </a:lnTo>
                <a:lnTo>
                  <a:pt x="1644" y="977"/>
                </a:lnTo>
                <a:lnTo>
                  <a:pt x="1660" y="988"/>
                </a:lnTo>
                <a:lnTo>
                  <a:pt x="1660" y="988"/>
                </a:lnTo>
                <a:lnTo>
                  <a:pt x="1665" y="992"/>
                </a:lnTo>
                <a:lnTo>
                  <a:pt x="1670" y="995"/>
                </a:lnTo>
                <a:lnTo>
                  <a:pt x="1681" y="996"/>
                </a:lnTo>
                <a:lnTo>
                  <a:pt x="1692" y="995"/>
                </a:lnTo>
                <a:lnTo>
                  <a:pt x="1697" y="993"/>
                </a:lnTo>
                <a:lnTo>
                  <a:pt x="1703" y="990"/>
                </a:lnTo>
                <a:lnTo>
                  <a:pt x="1703" y="990"/>
                </a:lnTo>
                <a:lnTo>
                  <a:pt x="1715" y="982"/>
                </a:lnTo>
                <a:lnTo>
                  <a:pt x="1727" y="974"/>
                </a:lnTo>
                <a:lnTo>
                  <a:pt x="1744" y="966"/>
                </a:lnTo>
                <a:lnTo>
                  <a:pt x="1764" y="956"/>
                </a:lnTo>
                <a:lnTo>
                  <a:pt x="1787" y="948"/>
                </a:lnTo>
                <a:lnTo>
                  <a:pt x="1813" y="942"/>
                </a:lnTo>
                <a:lnTo>
                  <a:pt x="1840" y="935"/>
                </a:lnTo>
                <a:lnTo>
                  <a:pt x="1871" y="934"/>
                </a:lnTo>
                <a:lnTo>
                  <a:pt x="1887" y="934"/>
                </a:lnTo>
                <a:lnTo>
                  <a:pt x="1903" y="934"/>
                </a:lnTo>
                <a:lnTo>
                  <a:pt x="1919" y="937"/>
                </a:lnTo>
                <a:lnTo>
                  <a:pt x="1936" y="940"/>
                </a:lnTo>
                <a:lnTo>
                  <a:pt x="1954" y="943"/>
                </a:lnTo>
                <a:lnTo>
                  <a:pt x="1970" y="950"/>
                </a:lnTo>
                <a:lnTo>
                  <a:pt x="1988" y="958"/>
                </a:lnTo>
                <a:lnTo>
                  <a:pt x="2005" y="966"/>
                </a:lnTo>
                <a:lnTo>
                  <a:pt x="2023" y="977"/>
                </a:lnTo>
                <a:lnTo>
                  <a:pt x="2041" y="988"/>
                </a:lnTo>
                <a:lnTo>
                  <a:pt x="2059" y="1003"/>
                </a:lnTo>
                <a:lnTo>
                  <a:pt x="2078" y="1019"/>
                </a:lnTo>
                <a:lnTo>
                  <a:pt x="2095" y="1038"/>
                </a:lnTo>
                <a:lnTo>
                  <a:pt x="2113" y="1057"/>
                </a:lnTo>
                <a:lnTo>
                  <a:pt x="2113" y="1057"/>
                </a:lnTo>
                <a:lnTo>
                  <a:pt x="2118" y="1062"/>
                </a:lnTo>
                <a:lnTo>
                  <a:pt x="2123" y="1065"/>
                </a:lnTo>
                <a:lnTo>
                  <a:pt x="2129" y="1069"/>
                </a:lnTo>
                <a:lnTo>
                  <a:pt x="2136" y="1070"/>
                </a:lnTo>
                <a:lnTo>
                  <a:pt x="2140" y="1070"/>
                </a:lnTo>
                <a:lnTo>
                  <a:pt x="2147" y="1069"/>
                </a:lnTo>
                <a:lnTo>
                  <a:pt x="2153" y="1065"/>
                </a:lnTo>
                <a:lnTo>
                  <a:pt x="2160" y="1062"/>
                </a:lnTo>
                <a:lnTo>
                  <a:pt x="2160" y="1062"/>
                </a:lnTo>
                <a:lnTo>
                  <a:pt x="2165" y="1057"/>
                </a:lnTo>
                <a:lnTo>
                  <a:pt x="2168" y="1053"/>
                </a:lnTo>
                <a:lnTo>
                  <a:pt x="2169" y="1046"/>
                </a:lnTo>
                <a:lnTo>
                  <a:pt x="2171" y="1040"/>
                </a:lnTo>
                <a:lnTo>
                  <a:pt x="2171" y="1033"/>
                </a:lnTo>
                <a:lnTo>
                  <a:pt x="2169" y="1027"/>
                </a:lnTo>
                <a:lnTo>
                  <a:pt x="2168" y="1020"/>
                </a:lnTo>
                <a:lnTo>
                  <a:pt x="2165" y="1016"/>
                </a:lnTo>
                <a:lnTo>
                  <a:pt x="2165" y="1016"/>
                </a:lnTo>
                <a:lnTo>
                  <a:pt x="2147" y="996"/>
                </a:lnTo>
                <a:lnTo>
                  <a:pt x="2131" y="979"/>
                </a:lnTo>
                <a:lnTo>
                  <a:pt x="2113" y="963"/>
                </a:lnTo>
                <a:lnTo>
                  <a:pt x="2097" y="948"/>
                </a:lnTo>
                <a:lnTo>
                  <a:pt x="2079" y="934"/>
                </a:lnTo>
                <a:lnTo>
                  <a:pt x="2063" y="922"/>
                </a:lnTo>
                <a:lnTo>
                  <a:pt x="2046" y="913"/>
                </a:lnTo>
                <a:lnTo>
                  <a:pt x="2030" y="903"/>
                </a:lnTo>
                <a:lnTo>
                  <a:pt x="2014" y="895"/>
                </a:lnTo>
                <a:lnTo>
                  <a:pt x="1996" y="887"/>
                </a:lnTo>
                <a:lnTo>
                  <a:pt x="1980" y="882"/>
                </a:lnTo>
                <a:lnTo>
                  <a:pt x="1964" y="877"/>
                </a:lnTo>
                <a:lnTo>
                  <a:pt x="1930" y="871"/>
                </a:lnTo>
                <a:lnTo>
                  <a:pt x="1899" y="868"/>
                </a:lnTo>
                <a:lnTo>
                  <a:pt x="1899" y="868"/>
                </a:lnTo>
                <a:lnTo>
                  <a:pt x="1901" y="844"/>
                </a:lnTo>
                <a:lnTo>
                  <a:pt x="1906" y="815"/>
                </a:lnTo>
                <a:lnTo>
                  <a:pt x="1911" y="797"/>
                </a:lnTo>
                <a:lnTo>
                  <a:pt x="1916" y="779"/>
                </a:lnTo>
                <a:lnTo>
                  <a:pt x="1922" y="762"/>
                </a:lnTo>
                <a:lnTo>
                  <a:pt x="1930" y="744"/>
                </a:lnTo>
                <a:lnTo>
                  <a:pt x="1940" y="725"/>
                </a:lnTo>
                <a:lnTo>
                  <a:pt x="1951" y="709"/>
                </a:lnTo>
                <a:lnTo>
                  <a:pt x="1964" y="691"/>
                </a:lnTo>
                <a:lnTo>
                  <a:pt x="1978" y="675"/>
                </a:lnTo>
                <a:lnTo>
                  <a:pt x="1996" y="660"/>
                </a:lnTo>
                <a:lnTo>
                  <a:pt x="2017" y="649"/>
                </a:lnTo>
                <a:lnTo>
                  <a:pt x="2039" y="638"/>
                </a:lnTo>
                <a:lnTo>
                  <a:pt x="2063" y="630"/>
                </a:lnTo>
                <a:lnTo>
                  <a:pt x="2063" y="630"/>
                </a:lnTo>
                <a:lnTo>
                  <a:pt x="2084" y="625"/>
                </a:lnTo>
                <a:lnTo>
                  <a:pt x="2105" y="622"/>
                </a:lnTo>
                <a:lnTo>
                  <a:pt x="2126" y="620"/>
                </a:lnTo>
                <a:lnTo>
                  <a:pt x="2147" y="620"/>
                </a:lnTo>
                <a:lnTo>
                  <a:pt x="2168" y="620"/>
                </a:lnTo>
                <a:lnTo>
                  <a:pt x="2189" y="624"/>
                </a:lnTo>
                <a:lnTo>
                  <a:pt x="2210" y="627"/>
                </a:lnTo>
                <a:lnTo>
                  <a:pt x="2229" y="632"/>
                </a:lnTo>
                <a:lnTo>
                  <a:pt x="2250" y="636"/>
                </a:lnTo>
                <a:lnTo>
                  <a:pt x="2269" y="644"/>
                </a:lnTo>
                <a:lnTo>
                  <a:pt x="2288" y="652"/>
                </a:lnTo>
                <a:lnTo>
                  <a:pt x="2306" y="660"/>
                </a:lnTo>
                <a:lnTo>
                  <a:pt x="2324" y="672"/>
                </a:lnTo>
                <a:lnTo>
                  <a:pt x="2340" y="683"/>
                </a:lnTo>
                <a:lnTo>
                  <a:pt x="2354" y="696"/>
                </a:lnTo>
                <a:lnTo>
                  <a:pt x="2369" y="709"/>
                </a:lnTo>
                <a:lnTo>
                  <a:pt x="2369" y="709"/>
                </a:lnTo>
                <a:lnTo>
                  <a:pt x="2380" y="720"/>
                </a:lnTo>
                <a:lnTo>
                  <a:pt x="2390" y="733"/>
                </a:lnTo>
                <a:lnTo>
                  <a:pt x="2398" y="746"/>
                </a:lnTo>
                <a:lnTo>
                  <a:pt x="2406" y="759"/>
                </a:lnTo>
                <a:lnTo>
                  <a:pt x="2412" y="771"/>
                </a:lnTo>
                <a:lnTo>
                  <a:pt x="2417" y="786"/>
                </a:lnTo>
                <a:lnTo>
                  <a:pt x="2422" y="800"/>
                </a:lnTo>
                <a:lnTo>
                  <a:pt x="2427" y="815"/>
                </a:lnTo>
                <a:lnTo>
                  <a:pt x="2428" y="829"/>
                </a:lnTo>
                <a:lnTo>
                  <a:pt x="2430" y="845"/>
                </a:lnTo>
                <a:lnTo>
                  <a:pt x="2431" y="861"/>
                </a:lnTo>
                <a:lnTo>
                  <a:pt x="2430" y="877"/>
                </a:lnTo>
                <a:lnTo>
                  <a:pt x="2428" y="893"/>
                </a:lnTo>
                <a:lnTo>
                  <a:pt x="2427" y="911"/>
                </a:lnTo>
                <a:lnTo>
                  <a:pt x="2418" y="947"/>
                </a:lnTo>
                <a:lnTo>
                  <a:pt x="2418" y="947"/>
                </a:lnTo>
                <a:lnTo>
                  <a:pt x="2417" y="956"/>
                </a:lnTo>
                <a:lnTo>
                  <a:pt x="2418" y="966"/>
                </a:lnTo>
                <a:lnTo>
                  <a:pt x="2423" y="975"/>
                </a:lnTo>
                <a:lnTo>
                  <a:pt x="2431" y="982"/>
                </a:lnTo>
                <a:lnTo>
                  <a:pt x="2431" y="982"/>
                </a:lnTo>
                <a:lnTo>
                  <a:pt x="2435" y="985"/>
                </a:lnTo>
                <a:lnTo>
                  <a:pt x="2444" y="995"/>
                </a:lnTo>
                <a:lnTo>
                  <a:pt x="2459" y="1011"/>
                </a:lnTo>
                <a:lnTo>
                  <a:pt x="2473" y="1032"/>
                </a:lnTo>
                <a:lnTo>
                  <a:pt x="2480" y="1046"/>
                </a:lnTo>
                <a:lnTo>
                  <a:pt x="2486" y="1061"/>
                </a:lnTo>
                <a:lnTo>
                  <a:pt x="2492" y="1078"/>
                </a:lnTo>
                <a:lnTo>
                  <a:pt x="2497" y="1096"/>
                </a:lnTo>
                <a:lnTo>
                  <a:pt x="2500" y="1117"/>
                </a:lnTo>
                <a:lnTo>
                  <a:pt x="2502" y="1139"/>
                </a:lnTo>
                <a:lnTo>
                  <a:pt x="2502" y="1162"/>
                </a:lnTo>
                <a:lnTo>
                  <a:pt x="2499" y="1188"/>
                </a:lnTo>
                <a:lnTo>
                  <a:pt x="2499" y="1188"/>
                </a:lnTo>
                <a:lnTo>
                  <a:pt x="2496" y="1207"/>
                </a:lnTo>
                <a:lnTo>
                  <a:pt x="2491" y="1223"/>
                </a:lnTo>
                <a:lnTo>
                  <a:pt x="2483" y="1239"/>
                </a:lnTo>
                <a:lnTo>
                  <a:pt x="2475" y="1253"/>
                </a:lnTo>
                <a:lnTo>
                  <a:pt x="2463" y="1266"/>
                </a:lnTo>
                <a:lnTo>
                  <a:pt x="2452" y="1278"/>
                </a:lnTo>
                <a:lnTo>
                  <a:pt x="2438" y="1287"/>
                </a:lnTo>
                <a:lnTo>
                  <a:pt x="2423" y="1295"/>
                </a:lnTo>
                <a:lnTo>
                  <a:pt x="2423" y="1295"/>
                </a:lnTo>
                <a:lnTo>
                  <a:pt x="2412" y="1300"/>
                </a:lnTo>
                <a:lnTo>
                  <a:pt x="2399" y="1305"/>
                </a:lnTo>
                <a:lnTo>
                  <a:pt x="2373" y="1310"/>
                </a:lnTo>
                <a:lnTo>
                  <a:pt x="2346" y="1311"/>
                </a:lnTo>
                <a:lnTo>
                  <a:pt x="2319" y="1310"/>
                </a:lnTo>
                <a:lnTo>
                  <a:pt x="2290" y="1305"/>
                </a:lnTo>
                <a:lnTo>
                  <a:pt x="2261" y="1295"/>
                </a:lnTo>
                <a:lnTo>
                  <a:pt x="2234" y="1284"/>
                </a:lnTo>
                <a:lnTo>
                  <a:pt x="2206" y="1268"/>
                </a:lnTo>
                <a:lnTo>
                  <a:pt x="2206" y="1268"/>
                </a:lnTo>
                <a:lnTo>
                  <a:pt x="2176" y="1252"/>
                </a:lnTo>
                <a:lnTo>
                  <a:pt x="2145" y="1236"/>
                </a:lnTo>
                <a:lnTo>
                  <a:pt x="2113" y="1225"/>
                </a:lnTo>
                <a:lnTo>
                  <a:pt x="2081" y="1213"/>
                </a:lnTo>
                <a:lnTo>
                  <a:pt x="2047" y="1205"/>
                </a:lnTo>
                <a:lnTo>
                  <a:pt x="2012" y="1199"/>
                </a:lnTo>
                <a:lnTo>
                  <a:pt x="1978" y="1196"/>
                </a:lnTo>
                <a:lnTo>
                  <a:pt x="1944" y="1194"/>
                </a:lnTo>
                <a:lnTo>
                  <a:pt x="1911" y="1196"/>
                </a:lnTo>
                <a:lnTo>
                  <a:pt x="1879" y="1199"/>
                </a:lnTo>
                <a:lnTo>
                  <a:pt x="1846" y="1204"/>
                </a:lnTo>
                <a:lnTo>
                  <a:pt x="1816" y="1212"/>
                </a:lnTo>
                <a:lnTo>
                  <a:pt x="1787" y="1221"/>
                </a:lnTo>
                <a:lnTo>
                  <a:pt x="1761" y="1233"/>
                </a:lnTo>
                <a:lnTo>
                  <a:pt x="1736" y="1247"/>
                </a:lnTo>
                <a:lnTo>
                  <a:pt x="1713" y="1265"/>
                </a:lnTo>
                <a:lnTo>
                  <a:pt x="1713" y="1265"/>
                </a:lnTo>
                <a:lnTo>
                  <a:pt x="1691" y="1282"/>
                </a:lnTo>
                <a:lnTo>
                  <a:pt x="1668" y="1300"/>
                </a:lnTo>
                <a:lnTo>
                  <a:pt x="1644" y="1318"/>
                </a:lnTo>
                <a:lnTo>
                  <a:pt x="1618" y="1332"/>
                </a:lnTo>
                <a:lnTo>
                  <a:pt x="1593" y="1345"/>
                </a:lnTo>
                <a:lnTo>
                  <a:pt x="1568" y="1355"/>
                </a:lnTo>
                <a:lnTo>
                  <a:pt x="1556" y="1358"/>
                </a:lnTo>
                <a:lnTo>
                  <a:pt x="1544" y="1360"/>
                </a:lnTo>
                <a:lnTo>
                  <a:pt x="1533" y="1360"/>
                </a:lnTo>
                <a:lnTo>
                  <a:pt x="1523" y="1358"/>
                </a:lnTo>
                <a:lnTo>
                  <a:pt x="1523" y="1358"/>
                </a:lnTo>
                <a:lnTo>
                  <a:pt x="1514" y="1355"/>
                </a:lnTo>
                <a:lnTo>
                  <a:pt x="1506" y="1351"/>
                </a:lnTo>
                <a:lnTo>
                  <a:pt x="1498" y="1345"/>
                </a:lnTo>
                <a:lnTo>
                  <a:pt x="1490" y="1339"/>
                </a:lnTo>
                <a:lnTo>
                  <a:pt x="1482" y="1331"/>
                </a:lnTo>
                <a:lnTo>
                  <a:pt x="1475" y="1321"/>
                </a:lnTo>
                <a:lnTo>
                  <a:pt x="1467" y="1310"/>
                </a:lnTo>
                <a:lnTo>
                  <a:pt x="1461" y="1297"/>
                </a:lnTo>
                <a:lnTo>
                  <a:pt x="1461" y="1297"/>
                </a:lnTo>
                <a:lnTo>
                  <a:pt x="1458" y="1290"/>
                </a:lnTo>
                <a:lnTo>
                  <a:pt x="1453" y="1286"/>
                </a:lnTo>
                <a:lnTo>
                  <a:pt x="1448" y="1282"/>
                </a:lnTo>
                <a:lnTo>
                  <a:pt x="1441" y="1279"/>
                </a:lnTo>
                <a:lnTo>
                  <a:pt x="1437" y="1278"/>
                </a:lnTo>
                <a:lnTo>
                  <a:pt x="1430" y="1278"/>
                </a:lnTo>
                <a:lnTo>
                  <a:pt x="1424" y="1278"/>
                </a:lnTo>
                <a:lnTo>
                  <a:pt x="1417" y="1281"/>
                </a:lnTo>
                <a:lnTo>
                  <a:pt x="1417" y="1281"/>
                </a:lnTo>
                <a:lnTo>
                  <a:pt x="1411" y="1284"/>
                </a:lnTo>
                <a:lnTo>
                  <a:pt x="1406" y="1289"/>
                </a:lnTo>
                <a:lnTo>
                  <a:pt x="1403" y="1294"/>
                </a:lnTo>
                <a:lnTo>
                  <a:pt x="1400" y="1300"/>
                </a:lnTo>
                <a:lnTo>
                  <a:pt x="1398" y="1305"/>
                </a:lnTo>
                <a:lnTo>
                  <a:pt x="1398" y="1311"/>
                </a:lnTo>
                <a:lnTo>
                  <a:pt x="1398" y="1319"/>
                </a:lnTo>
                <a:lnTo>
                  <a:pt x="1401" y="1324"/>
                </a:lnTo>
                <a:lnTo>
                  <a:pt x="1401" y="1324"/>
                </a:lnTo>
                <a:lnTo>
                  <a:pt x="1411" y="1345"/>
                </a:lnTo>
                <a:lnTo>
                  <a:pt x="1422" y="1363"/>
                </a:lnTo>
                <a:lnTo>
                  <a:pt x="1435" y="1377"/>
                </a:lnTo>
                <a:lnTo>
                  <a:pt x="1448" y="1392"/>
                </a:lnTo>
                <a:lnTo>
                  <a:pt x="1462" y="1403"/>
                </a:lnTo>
                <a:lnTo>
                  <a:pt x="1477" y="1411"/>
                </a:lnTo>
                <a:lnTo>
                  <a:pt x="1493" y="1419"/>
                </a:lnTo>
                <a:lnTo>
                  <a:pt x="1509" y="1424"/>
                </a:lnTo>
                <a:lnTo>
                  <a:pt x="1509" y="1424"/>
                </a:lnTo>
                <a:lnTo>
                  <a:pt x="1527" y="1425"/>
                </a:lnTo>
                <a:lnTo>
                  <a:pt x="1527" y="1425"/>
                </a:lnTo>
                <a:lnTo>
                  <a:pt x="1541" y="1427"/>
                </a:lnTo>
                <a:lnTo>
                  <a:pt x="1556" y="1425"/>
                </a:lnTo>
                <a:lnTo>
                  <a:pt x="1570" y="1422"/>
                </a:lnTo>
                <a:lnTo>
                  <a:pt x="1584" y="1419"/>
                </a:lnTo>
                <a:lnTo>
                  <a:pt x="1601" y="1414"/>
                </a:lnTo>
                <a:lnTo>
                  <a:pt x="1615" y="1409"/>
                </a:lnTo>
                <a:lnTo>
                  <a:pt x="1644" y="1395"/>
                </a:lnTo>
                <a:lnTo>
                  <a:pt x="1673" y="1377"/>
                </a:lnTo>
                <a:lnTo>
                  <a:pt x="1702" y="1358"/>
                </a:lnTo>
                <a:lnTo>
                  <a:pt x="1729" y="1337"/>
                </a:lnTo>
                <a:lnTo>
                  <a:pt x="1756" y="1316"/>
                </a:lnTo>
                <a:lnTo>
                  <a:pt x="1756" y="1316"/>
                </a:lnTo>
                <a:lnTo>
                  <a:pt x="1774" y="1302"/>
                </a:lnTo>
                <a:lnTo>
                  <a:pt x="1795" y="1290"/>
                </a:lnTo>
                <a:lnTo>
                  <a:pt x="1816" y="1281"/>
                </a:lnTo>
                <a:lnTo>
                  <a:pt x="1842" y="1274"/>
                </a:lnTo>
                <a:lnTo>
                  <a:pt x="1866" y="1268"/>
                </a:lnTo>
                <a:lnTo>
                  <a:pt x="1893" y="1265"/>
                </a:lnTo>
                <a:lnTo>
                  <a:pt x="1920" y="1261"/>
                </a:lnTo>
                <a:lnTo>
                  <a:pt x="1949" y="1261"/>
                </a:lnTo>
                <a:lnTo>
                  <a:pt x="1978" y="1263"/>
                </a:lnTo>
                <a:lnTo>
                  <a:pt x="2007" y="1266"/>
                </a:lnTo>
                <a:lnTo>
                  <a:pt x="2036" y="1271"/>
                </a:lnTo>
                <a:lnTo>
                  <a:pt x="2065" y="1279"/>
                </a:lnTo>
                <a:lnTo>
                  <a:pt x="2092" y="1287"/>
                </a:lnTo>
                <a:lnTo>
                  <a:pt x="2120" y="1298"/>
                </a:lnTo>
                <a:lnTo>
                  <a:pt x="2145" y="1310"/>
                </a:lnTo>
                <a:lnTo>
                  <a:pt x="2171" y="1324"/>
                </a:lnTo>
                <a:lnTo>
                  <a:pt x="2171" y="1324"/>
                </a:lnTo>
                <a:lnTo>
                  <a:pt x="2187" y="1335"/>
                </a:lnTo>
                <a:lnTo>
                  <a:pt x="2205" y="1343"/>
                </a:lnTo>
                <a:lnTo>
                  <a:pt x="2222" y="1351"/>
                </a:lnTo>
                <a:lnTo>
                  <a:pt x="2240" y="1360"/>
                </a:lnTo>
                <a:lnTo>
                  <a:pt x="2259" y="1364"/>
                </a:lnTo>
                <a:lnTo>
                  <a:pt x="2277" y="1369"/>
                </a:lnTo>
                <a:lnTo>
                  <a:pt x="2295" y="1372"/>
                </a:lnTo>
                <a:lnTo>
                  <a:pt x="2314" y="1376"/>
                </a:lnTo>
                <a:lnTo>
                  <a:pt x="2332" y="1377"/>
                </a:lnTo>
                <a:lnTo>
                  <a:pt x="2349" y="1377"/>
                </a:lnTo>
                <a:lnTo>
                  <a:pt x="2369" y="1377"/>
                </a:lnTo>
                <a:lnTo>
                  <a:pt x="2385" y="1376"/>
                </a:lnTo>
                <a:lnTo>
                  <a:pt x="2402" y="1372"/>
                </a:lnTo>
                <a:lnTo>
                  <a:pt x="2420" y="1368"/>
                </a:lnTo>
                <a:lnTo>
                  <a:pt x="2436" y="1363"/>
                </a:lnTo>
                <a:lnTo>
                  <a:pt x="2451" y="1356"/>
                </a:lnTo>
                <a:lnTo>
                  <a:pt x="2451" y="1356"/>
                </a:lnTo>
                <a:lnTo>
                  <a:pt x="2473" y="1343"/>
                </a:lnTo>
                <a:lnTo>
                  <a:pt x="2494" y="1329"/>
                </a:lnTo>
                <a:lnTo>
                  <a:pt x="2512" y="1311"/>
                </a:lnTo>
                <a:lnTo>
                  <a:pt x="2528" y="1294"/>
                </a:lnTo>
                <a:lnTo>
                  <a:pt x="2541" y="1271"/>
                </a:lnTo>
                <a:lnTo>
                  <a:pt x="2552" y="1249"/>
                </a:lnTo>
                <a:lnTo>
                  <a:pt x="2560" y="1223"/>
                </a:lnTo>
                <a:lnTo>
                  <a:pt x="2565" y="1197"/>
                </a:lnTo>
                <a:lnTo>
                  <a:pt x="2565" y="1197"/>
                </a:lnTo>
                <a:lnTo>
                  <a:pt x="2568" y="1172"/>
                </a:lnTo>
                <a:lnTo>
                  <a:pt x="2570" y="1147"/>
                </a:lnTo>
                <a:lnTo>
                  <a:pt x="2568" y="1125"/>
                </a:lnTo>
                <a:lnTo>
                  <a:pt x="2566" y="1104"/>
                </a:lnTo>
                <a:lnTo>
                  <a:pt x="2563" y="1083"/>
                </a:lnTo>
                <a:lnTo>
                  <a:pt x="2558" y="1064"/>
                </a:lnTo>
                <a:lnTo>
                  <a:pt x="2552" y="1046"/>
                </a:lnTo>
                <a:lnTo>
                  <a:pt x="2545" y="1030"/>
                </a:lnTo>
                <a:lnTo>
                  <a:pt x="2539" y="1016"/>
                </a:lnTo>
                <a:lnTo>
                  <a:pt x="2531" y="1001"/>
                </a:lnTo>
                <a:lnTo>
                  <a:pt x="2517" y="977"/>
                </a:lnTo>
                <a:lnTo>
                  <a:pt x="2500" y="958"/>
                </a:lnTo>
                <a:lnTo>
                  <a:pt x="2488" y="943"/>
                </a:lnTo>
                <a:lnTo>
                  <a:pt x="2488" y="943"/>
                </a:lnTo>
                <a:lnTo>
                  <a:pt x="2492" y="924"/>
                </a:lnTo>
                <a:lnTo>
                  <a:pt x="2494" y="903"/>
                </a:lnTo>
                <a:lnTo>
                  <a:pt x="2497" y="884"/>
                </a:lnTo>
                <a:lnTo>
                  <a:pt x="2497" y="865"/>
                </a:lnTo>
                <a:lnTo>
                  <a:pt x="2497" y="845"/>
                </a:lnTo>
                <a:lnTo>
                  <a:pt x="2496" y="826"/>
                </a:lnTo>
                <a:lnTo>
                  <a:pt x="2492" y="807"/>
                </a:lnTo>
                <a:lnTo>
                  <a:pt x="2488" y="789"/>
                </a:lnTo>
                <a:lnTo>
                  <a:pt x="2483" y="771"/>
                </a:lnTo>
                <a:lnTo>
                  <a:pt x="2476" y="754"/>
                </a:lnTo>
                <a:lnTo>
                  <a:pt x="2470" y="738"/>
                </a:lnTo>
                <a:lnTo>
                  <a:pt x="2462" y="722"/>
                </a:lnTo>
                <a:lnTo>
                  <a:pt x="2452" y="705"/>
                </a:lnTo>
                <a:lnTo>
                  <a:pt x="2441" y="691"/>
                </a:lnTo>
                <a:lnTo>
                  <a:pt x="2430" y="677"/>
                </a:lnTo>
                <a:lnTo>
                  <a:pt x="2417" y="662"/>
                </a:lnTo>
                <a:lnTo>
                  <a:pt x="2417" y="662"/>
                </a:lnTo>
                <a:lnTo>
                  <a:pt x="2399" y="646"/>
                </a:lnTo>
                <a:lnTo>
                  <a:pt x="2382" y="630"/>
                </a:lnTo>
                <a:lnTo>
                  <a:pt x="2361" y="617"/>
                </a:lnTo>
                <a:lnTo>
                  <a:pt x="2341" y="604"/>
                </a:lnTo>
                <a:lnTo>
                  <a:pt x="2319" y="593"/>
                </a:lnTo>
                <a:lnTo>
                  <a:pt x="2296" y="583"/>
                </a:lnTo>
                <a:lnTo>
                  <a:pt x="2272" y="575"/>
                </a:lnTo>
                <a:lnTo>
                  <a:pt x="2248" y="567"/>
                </a:lnTo>
                <a:lnTo>
                  <a:pt x="2224" y="562"/>
                </a:lnTo>
                <a:lnTo>
                  <a:pt x="2200" y="558"/>
                </a:lnTo>
                <a:lnTo>
                  <a:pt x="2174" y="554"/>
                </a:lnTo>
                <a:lnTo>
                  <a:pt x="2150" y="554"/>
                </a:lnTo>
                <a:lnTo>
                  <a:pt x="2124" y="554"/>
                </a:lnTo>
                <a:lnTo>
                  <a:pt x="2099" y="556"/>
                </a:lnTo>
                <a:lnTo>
                  <a:pt x="2075" y="559"/>
                </a:lnTo>
                <a:lnTo>
                  <a:pt x="2050" y="564"/>
                </a:lnTo>
                <a:lnTo>
                  <a:pt x="2050" y="564"/>
                </a:lnTo>
                <a:lnTo>
                  <a:pt x="2049" y="546"/>
                </a:lnTo>
                <a:lnTo>
                  <a:pt x="2044" y="529"/>
                </a:lnTo>
                <a:lnTo>
                  <a:pt x="2039" y="509"/>
                </a:lnTo>
                <a:lnTo>
                  <a:pt x="2033" y="492"/>
                </a:lnTo>
                <a:lnTo>
                  <a:pt x="2026" y="474"/>
                </a:lnTo>
                <a:lnTo>
                  <a:pt x="2017" y="456"/>
                </a:lnTo>
                <a:lnTo>
                  <a:pt x="2007" y="439"/>
                </a:lnTo>
                <a:lnTo>
                  <a:pt x="1996" y="423"/>
                </a:lnTo>
                <a:lnTo>
                  <a:pt x="1996" y="423"/>
                </a:lnTo>
                <a:lnTo>
                  <a:pt x="1981" y="403"/>
                </a:lnTo>
                <a:lnTo>
                  <a:pt x="1964" y="386"/>
                </a:lnTo>
                <a:lnTo>
                  <a:pt x="1943" y="366"/>
                </a:lnTo>
                <a:lnTo>
                  <a:pt x="1919" y="349"/>
                </a:lnTo>
                <a:lnTo>
                  <a:pt x="1890" y="333"/>
                </a:lnTo>
                <a:lnTo>
                  <a:pt x="1875" y="325"/>
                </a:lnTo>
                <a:lnTo>
                  <a:pt x="1859" y="318"/>
                </a:lnTo>
                <a:lnTo>
                  <a:pt x="1842" y="312"/>
                </a:lnTo>
                <a:lnTo>
                  <a:pt x="1822" y="305"/>
                </a:lnTo>
                <a:lnTo>
                  <a:pt x="1803" y="301"/>
                </a:lnTo>
                <a:lnTo>
                  <a:pt x="1782" y="297"/>
                </a:lnTo>
                <a:lnTo>
                  <a:pt x="1782" y="297"/>
                </a:lnTo>
                <a:lnTo>
                  <a:pt x="1756" y="294"/>
                </a:lnTo>
                <a:lnTo>
                  <a:pt x="1732" y="292"/>
                </a:lnTo>
                <a:lnTo>
                  <a:pt x="1710" y="294"/>
                </a:lnTo>
                <a:lnTo>
                  <a:pt x="1687" y="296"/>
                </a:lnTo>
                <a:lnTo>
                  <a:pt x="1666" y="301"/>
                </a:lnTo>
                <a:lnTo>
                  <a:pt x="1646" y="307"/>
                </a:lnTo>
                <a:lnTo>
                  <a:pt x="1628" y="313"/>
                </a:lnTo>
                <a:lnTo>
                  <a:pt x="1609" y="321"/>
                </a:lnTo>
                <a:lnTo>
                  <a:pt x="1593" y="331"/>
                </a:lnTo>
                <a:lnTo>
                  <a:pt x="1576" y="341"/>
                </a:lnTo>
                <a:lnTo>
                  <a:pt x="1560" y="352"/>
                </a:lnTo>
                <a:lnTo>
                  <a:pt x="1548" y="363"/>
                </a:lnTo>
                <a:lnTo>
                  <a:pt x="1523" y="386"/>
                </a:lnTo>
                <a:lnTo>
                  <a:pt x="1503" y="410"/>
                </a:lnTo>
                <a:lnTo>
                  <a:pt x="1503" y="410"/>
                </a:lnTo>
                <a:lnTo>
                  <a:pt x="1486" y="399"/>
                </a:lnTo>
                <a:lnTo>
                  <a:pt x="1466" y="391"/>
                </a:lnTo>
                <a:lnTo>
                  <a:pt x="1443" y="382"/>
                </a:lnTo>
                <a:lnTo>
                  <a:pt x="1414" y="376"/>
                </a:lnTo>
                <a:lnTo>
                  <a:pt x="1382" y="371"/>
                </a:lnTo>
                <a:lnTo>
                  <a:pt x="1364" y="371"/>
                </a:lnTo>
                <a:lnTo>
                  <a:pt x="1347" y="371"/>
                </a:lnTo>
                <a:lnTo>
                  <a:pt x="1326" y="373"/>
                </a:lnTo>
                <a:lnTo>
                  <a:pt x="1305" y="376"/>
                </a:lnTo>
                <a:lnTo>
                  <a:pt x="1282" y="379"/>
                </a:lnTo>
                <a:lnTo>
                  <a:pt x="1260" y="384"/>
                </a:lnTo>
                <a:lnTo>
                  <a:pt x="1260" y="384"/>
                </a:lnTo>
                <a:lnTo>
                  <a:pt x="1236" y="391"/>
                </a:lnTo>
                <a:lnTo>
                  <a:pt x="1213" y="399"/>
                </a:lnTo>
                <a:lnTo>
                  <a:pt x="1192" y="408"/>
                </a:lnTo>
                <a:lnTo>
                  <a:pt x="1173" y="418"/>
                </a:lnTo>
                <a:lnTo>
                  <a:pt x="1155" y="431"/>
                </a:lnTo>
                <a:lnTo>
                  <a:pt x="1139" y="442"/>
                </a:lnTo>
                <a:lnTo>
                  <a:pt x="1125" y="455"/>
                </a:lnTo>
                <a:lnTo>
                  <a:pt x="1112" y="468"/>
                </a:lnTo>
                <a:lnTo>
                  <a:pt x="1101" y="482"/>
                </a:lnTo>
                <a:lnTo>
                  <a:pt x="1091" y="497"/>
                </a:lnTo>
                <a:lnTo>
                  <a:pt x="1081" y="511"/>
                </a:lnTo>
                <a:lnTo>
                  <a:pt x="1075" y="525"/>
                </a:lnTo>
                <a:lnTo>
                  <a:pt x="1062" y="553"/>
                </a:lnTo>
                <a:lnTo>
                  <a:pt x="1054" y="580"/>
                </a:lnTo>
                <a:lnTo>
                  <a:pt x="1054" y="580"/>
                </a:lnTo>
                <a:lnTo>
                  <a:pt x="1036" y="575"/>
                </a:lnTo>
                <a:lnTo>
                  <a:pt x="1019" y="570"/>
                </a:lnTo>
                <a:lnTo>
                  <a:pt x="1000" y="567"/>
                </a:lnTo>
                <a:lnTo>
                  <a:pt x="982" y="564"/>
                </a:lnTo>
                <a:lnTo>
                  <a:pt x="964" y="562"/>
                </a:lnTo>
                <a:lnTo>
                  <a:pt x="945" y="562"/>
                </a:lnTo>
                <a:lnTo>
                  <a:pt x="927" y="562"/>
                </a:lnTo>
                <a:lnTo>
                  <a:pt x="910" y="564"/>
                </a:lnTo>
                <a:lnTo>
                  <a:pt x="892" y="567"/>
                </a:lnTo>
                <a:lnTo>
                  <a:pt x="874" y="572"/>
                </a:lnTo>
                <a:lnTo>
                  <a:pt x="857" y="577"/>
                </a:lnTo>
                <a:lnTo>
                  <a:pt x="840" y="583"/>
                </a:lnTo>
                <a:lnTo>
                  <a:pt x="824" y="590"/>
                </a:lnTo>
                <a:lnTo>
                  <a:pt x="808" y="598"/>
                </a:lnTo>
                <a:lnTo>
                  <a:pt x="794" y="607"/>
                </a:lnTo>
                <a:lnTo>
                  <a:pt x="778" y="619"/>
                </a:lnTo>
                <a:lnTo>
                  <a:pt x="778" y="619"/>
                </a:lnTo>
                <a:lnTo>
                  <a:pt x="763" y="630"/>
                </a:lnTo>
                <a:lnTo>
                  <a:pt x="750" y="644"/>
                </a:lnTo>
                <a:lnTo>
                  <a:pt x="738" y="657"/>
                </a:lnTo>
                <a:lnTo>
                  <a:pt x="726" y="673"/>
                </a:lnTo>
                <a:lnTo>
                  <a:pt x="718" y="688"/>
                </a:lnTo>
                <a:lnTo>
                  <a:pt x="710" y="704"/>
                </a:lnTo>
                <a:lnTo>
                  <a:pt x="704" y="722"/>
                </a:lnTo>
                <a:lnTo>
                  <a:pt x="699" y="738"/>
                </a:lnTo>
                <a:lnTo>
                  <a:pt x="694" y="755"/>
                </a:lnTo>
                <a:lnTo>
                  <a:pt x="693" y="775"/>
                </a:lnTo>
                <a:lnTo>
                  <a:pt x="693" y="792"/>
                </a:lnTo>
                <a:lnTo>
                  <a:pt x="693" y="812"/>
                </a:lnTo>
                <a:lnTo>
                  <a:pt x="694" y="831"/>
                </a:lnTo>
                <a:lnTo>
                  <a:pt x="699" y="850"/>
                </a:lnTo>
                <a:lnTo>
                  <a:pt x="704" y="869"/>
                </a:lnTo>
                <a:lnTo>
                  <a:pt x="712" y="890"/>
                </a:lnTo>
                <a:lnTo>
                  <a:pt x="712" y="890"/>
                </a:lnTo>
                <a:lnTo>
                  <a:pt x="720" y="910"/>
                </a:lnTo>
                <a:lnTo>
                  <a:pt x="731" y="929"/>
                </a:lnTo>
                <a:lnTo>
                  <a:pt x="742" y="947"/>
                </a:lnTo>
                <a:lnTo>
                  <a:pt x="755" y="961"/>
                </a:lnTo>
                <a:lnTo>
                  <a:pt x="770" y="975"/>
                </a:lnTo>
                <a:lnTo>
                  <a:pt x="786" y="987"/>
                </a:lnTo>
                <a:lnTo>
                  <a:pt x="802" y="998"/>
                </a:lnTo>
                <a:lnTo>
                  <a:pt x="820" y="1006"/>
                </a:lnTo>
                <a:lnTo>
                  <a:pt x="820" y="1006"/>
                </a:lnTo>
                <a:lnTo>
                  <a:pt x="836" y="1012"/>
                </a:lnTo>
                <a:lnTo>
                  <a:pt x="853" y="1016"/>
                </a:lnTo>
                <a:lnTo>
                  <a:pt x="869" y="1019"/>
                </a:lnTo>
                <a:lnTo>
                  <a:pt x="885" y="1020"/>
                </a:lnTo>
                <a:lnTo>
                  <a:pt x="902" y="1022"/>
                </a:lnTo>
                <a:lnTo>
                  <a:pt x="918" y="1020"/>
                </a:lnTo>
                <a:lnTo>
                  <a:pt x="947" y="1019"/>
                </a:lnTo>
                <a:lnTo>
                  <a:pt x="971" y="1012"/>
                </a:lnTo>
                <a:lnTo>
                  <a:pt x="990" y="1008"/>
                </a:lnTo>
                <a:lnTo>
                  <a:pt x="1009" y="1001"/>
                </a:lnTo>
                <a:lnTo>
                  <a:pt x="1009" y="1001"/>
                </a:lnTo>
                <a:lnTo>
                  <a:pt x="1014" y="998"/>
                </a:lnTo>
                <a:lnTo>
                  <a:pt x="1020" y="993"/>
                </a:lnTo>
                <a:lnTo>
                  <a:pt x="1024" y="988"/>
                </a:lnTo>
                <a:lnTo>
                  <a:pt x="1027" y="983"/>
                </a:lnTo>
                <a:lnTo>
                  <a:pt x="1028" y="977"/>
                </a:lnTo>
                <a:lnTo>
                  <a:pt x="1028" y="971"/>
                </a:lnTo>
                <a:lnTo>
                  <a:pt x="1028" y="964"/>
                </a:lnTo>
                <a:lnTo>
                  <a:pt x="1027" y="958"/>
                </a:lnTo>
                <a:lnTo>
                  <a:pt x="1027" y="958"/>
                </a:lnTo>
                <a:lnTo>
                  <a:pt x="1024" y="951"/>
                </a:lnTo>
                <a:lnTo>
                  <a:pt x="1019" y="947"/>
                </a:lnTo>
                <a:lnTo>
                  <a:pt x="1014" y="943"/>
                </a:lnTo>
                <a:lnTo>
                  <a:pt x="1009" y="940"/>
                </a:lnTo>
                <a:lnTo>
                  <a:pt x="1003" y="938"/>
                </a:lnTo>
                <a:lnTo>
                  <a:pt x="996" y="937"/>
                </a:lnTo>
                <a:lnTo>
                  <a:pt x="990" y="938"/>
                </a:lnTo>
                <a:lnTo>
                  <a:pt x="983" y="940"/>
                </a:lnTo>
                <a:lnTo>
                  <a:pt x="983" y="940"/>
                </a:lnTo>
                <a:lnTo>
                  <a:pt x="971" y="945"/>
                </a:lnTo>
                <a:lnTo>
                  <a:pt x="956" y="948"/>
                </a:lnTo>
                <a:lnTo>
                  <a:pt x="937" y="951"/>
                </a:lnTo>
                <a:lnTo>
                  <a:pt x="916" y="955"/>
                </a:lnTo>
                <a:lnTo>
                  <a:pt x="893" y="955"/>
                </a:lnTo>
                <a:lnTo>
                  <a:pt x="881" y="953"/>
                </a:lnTo>
                <a:lnTo>
                  <a:pt x="869" y="951"/>
                </a:lnTo>
                <a:lnTo>
                  <a:pt x="857" y="948"/>
                </a:lnTo>
                <a:lnTo>
                  <a:pt x="845" y="945"/>
                </a:lnTo>
                <a:lnTo>
                  <a:pt x="845" y="945"/>
                </a:lnTo>
                <a:lnTo>
                  <a:pt x="834" y="938"/>
                </a:lnTo>
                <a:lnTo>
                  <a:pt x="823" y="932"/>
                </a:lnTo>
                <a:lnTo>
                  <a:pt x="812" y="924"/>
                </a:lnTo>
                <a:lnTo>
                  <a:pt x="803" y="914"/>
                </a:lnTo>
                <a:lnTo>
                  <a:pt x="794" y="903"/>
                </a:lnTo>
                <a:lnTo>
                  <a:pt x="786" y="892"/>
                </a:lnTo>
                <a:lnTo>
                  <a:pt x="779" y="879"/>
                </a:lnTo>
                <a:lnTo>
                  <a:pt x="773" y="865"/>
                </a:lnTo>
                <a:lnTo>
                  <a:pt x="773" y="865"/>
                </a:lnTo>
                <a:lnTo>
                  <a:pt x="768" y="850"/>
                </a:lnTo>
                <a:lnTo>
                  <a:pt x="763" y="836"/>
                </a:lnTo>
                <a:lnTo>
                  <a:pt x="762" y="823"/>
                </a:lnTo>
                <a:lnTo>
                  <a:pt x="758" y="808"/>
                </a:lnTo>
                <a:lnTo>
                  <a:pt x="758" y="795"/>
                </a:lnTo>
                <a:lnTo>
                  <a:pt x="758" y="781"/>
                </a:lnTo>
                <a:lnTo>
                  <a:pt x="760" y="768"/>
                </a:lnTo>
                <a:lnTo>
                  <a:pt x="763" y="755"/>
                </a:lnTo>
                <a:lnTo>
                  <a:pt x="767" y="744"/>
                </a:lnTo>
                <a:lnTo>
                  <a:pt x="771" y="731"/>
                </a:lnTo>
                <a:lnTo>
                  <a:pt x="776" y="720"/>
                </a:lnTo>
                <a:lnTo>
                  <a:pt x="783" y="710"/>
                </a:lnTo>
                <a:lnTo>
                  <a:pt x="791" y="699"/>
                </a:lnTo>
                <a:lnTo>
                  <a:pt x="799" y="689"/>
                </a:lnTo>
                <a:lnTo>
                  <a:pt x="808" y="680"/>
                </a:lnTo>
                <a:lnTo>
                  <a:pt x="820" y="670"/>
                </a:lnTo>
                <a:lnTo>
                  <a:pt x="820" y="670"/>
                </a:lnTo>
                <a:lnTo>
                  <a:pt x="831" y="662"/>
                </a:lnTo>
                <a:lnTo>
                  <a:pt x="845" y="654"/>
                </a:lnTo>
                <a:lnTo>
                  <a:pt x="860" y="648"/>
                </a:lnTo>
                <a:lnTo>
                  <a:pt x="874" y="641"/>
                </a:lnTo>
                <a:lnTo>
                  <a:pt x="890" y="636"/>
                </a:lnTo>
                <a:lnTo>
                  <a:pt x="908" y="633"/>
                </a:lnTo>
                <a:lnTo>
                  <a:pt x="926" y="630"/>
                </a:lnTo>
                <a:lnTo>
                  <a:pt x="943" y="628"/>
                </a:lnTo>
                <a:lnTo>
                  <a:pt x="963" y="628"/>
                </a:lnTo>
                <a:lnTo>
                  <a:pt x="982" y="630"/>
                </a:lnTo>
                <a:lnTo>
                  <a:pt x="1001" y="633"/>
                </a:lnTo>
                <a:lnTo>
                  <a:pt x="1020" y="640"/>
                </a:lnTo>
                <a:lnTo>
                  <a:pt x="1040" y="646"/>
                </a:lnTo>
                <a:lnTo>
                  <a:pt x="1059" y="654"/>
                </a:lnTo>
                <a:lnTo>
                  <a:pt x="1078" y="665"/>
                </a:lnTo>
                <a:lnTo>
                  <a:pt x="1098" y="678"/>
                </a:lnTo>
                <a:lnTo>
                  <a:pt x="1098" y="678"/>
                </a:lnTo>
                <a:lnTo>
                  <a:pt x="1114" y="689"/>
                </a:lnTo>
                <a:lnTo>
                  <a:pt x="1128" y="702"/>
                </a:lnTo>
                <a:lnTo>
                  <a:pt x="1141" y="715"/>
                </a:lnTo>
                <a:lnTo>
                  <a:pt x="1154" y="730"/>
                </a:lnTo>
                <a:lnTo>
                  <a:pt x="1165" y="744"/>
                </a:lnTo>
                <a:lnTo>
                  <a:pt x="1175" y="759"/>
                </a:lnTo>
                <a:lnTo>
                  <a:pt x="1194" y="789"/>
                </a:lnTo>
                <a:lnTo>
                  <a:pt x="1208" y="821"/>
                </a:lnTo>
                <a:lnTo>
                  <a:pt x="1221" y="853"/>
                </a:lnTo>
                <a:lnTo>
                  <a:pt x="1231" y="884"/>
                </a:lnTo>
                <a:lnTo>
                  <a:pt x="1239" y="916"/>
                </a:lnTo>
                <a:lnTo>
                  <a:pt x="1244" y="945"/>
                </a:lnTo>
                <a:lnTo>
                  <a:pt x="1249" y="974"/>
                </a:lnTo>
                <a:lnTo>
                  <a:pt x="1250" y="998"/>
                </a:lnTo>
                <a:lnTo>
                  <a:pt x="1252" y="1020"/>
                </a:lnTo>
                <a:lnTo>
                  <a:pt x="1252" y="1056"/>
                </a:lnTo>
                <a:lnTo>
                  <a:pt x="1250" y="1070"/>
                </a:lnTo>
                <a:lnTo>
                  <a:pt x="1250" y="1070"/>
                </a:lnTo>
                <a:lnTo>
                  <a:pt x="1226" y="1078"/>
                </a:lnTo>
                <a:lnTo>
                  <a:pt x="1204" y="1086"/>
                </a:lnTo>
                <a:lnTo>
                  <a:pt x="1183" y="1096"/>
                </a:lnTo>
                <a:lnTo>
                  <a:pt x="1163" y="1107"/>
                </a:lnTo>
                <a:lnTo>
                  <a:pt x="1144" y="1118"/>
                </a:lnTo>
                <a:lnTo>
                  <a:pt x="1128" y="1130"/>
                </a:lnTo>
                <a:lnTo>
                  <a:pt x="1112" y="1143"/>
                </a:lnTo>
                <a:lnTo>
                  <a:pt x="1099" y="1155"/>
                </a:lnTo>
                <a:lnTo>
                  <a:pt x="1086" y="1168"/>
                </a:lnTo>
                <a:lnTo>
                  <a:pt x="1073" y="1183"/>
                </a:lnTo>
                <a:lnTo>
                  <a:pt x="1064" y="1197"/>
                </a:lnTo>
                <a:lnTo>
                  <a:pt x="1054" y="1212"/>
                </a:lnTo>
                <a:lnTo>
                  <a:pt x="1038" y="1241"/>
                </a:lnTo>
                <a:lnTo>
                  <a:pt x="1025" y="1268"/>
                </a:lnTo>
                <a:lnTo>
                  <a:pt x="1025" y="1268"/>
                </a:lnTo>
                <a:lnTo>
                  <a:pt x="1008" y="1271"/>
                </a:lnTo>
                <a:lnTo>
                  <a:pt x="987" y="1271"/>
                </a:lnTo>
                <a:lnTo>
                  <a:pt x="964" y="1273"/>
                </a:lnTo>
                <a:lnTo>
                  <a:pt x="940" y="1271"/>
                </a:lnTo>
                <a:lnTo>
                  <a:pt x="913" y="1268"/>
                </a:lnTo>
                <a:lnTo>
                  <a:pt x="885" y="1263"/>
                </a:lnTo>
                <a:lnTo>
                  <a:pt x="857" y="1257"/>
                </a:lnTo>
                <a:lnTo>
                  <a:pt x="828" y="1247"/>
                </a:lnTo>
                <a:lnTo>
                  <a:pt x="797" y="1234"/>
                </a:lnTo>
                <a:lnTo>
                  <a:pt x="767" y="1220"/>
                </a:lnTo>
                <a:lnTo>
                  <a:pt x="736" y="1199"/>
                </a:lnTo>
                <a:lnTo>
                  <a:pt x="705" y="1176"/>
                </a:lnTo>
                <a:lnTo>
                  <a:pt x="675" y="1149"/>
                </a:lnTo>
                <a:lnTo>
                  <a:pt x="660" y="1133"/>
                </a:lnTo>
                <a:lnTo>
                  <a:pt x="646" y="1117"/>
                </a:lnTo>
                <a:lnTo>
                  <a:pt x="632" y="1098"/>
                </a:lnTo>
                <a:lnTo>
                  <a:pt x="617" y="1078"/>
                </a:lnTo>
                <a:lnTo>
                  <a:pt x="604" y="1059"/>
                </a:lnTo>
                <a:lnTo>
                  <a:pt x="590" y="1037"/>
                </a:lnTo>
                <a:lnTo>
                  <a:pt x="590" y="1037"/>
                </a:lnTo>
                <a:lnTo>
                  <a:pt x="574" y="1008"/>
                </a:lnTo>
                <a:lnTo>
                  <a:pt x="561" y="979"/>
                </a:lnTo>
                <a:lnTo>
                  <a:pt x="550" y="950"/>
                </a:lnTo>
                <a:lnTo>
                  <a:pt x="540" y="921"/>
                </a:lnTo>
                <a:lnTo>
                  <a:pt x="532" y="892"/>
                </a:lnTo>
                <a:lnTo>
                  <a:pt x="525" y="863"/>
                </a:lnTo>
                <a:lnTo>
                  <a:pt x="522" y="836"/>
                </a:lnTo>
                <a:lnTo>
                  <a:pt x="521" y="808"/>
                </a:lnTo>
                <a:lnTo>
                  <a:pt x="521" y="783"/>
                </a:lnTo>
                <a:lnTo>
                  <a:pt x="522" y="755"/>
                </a:lnTo>
                <a:lnTo>
                  <a:pt x="525" y="730"/>
                </a:lnTo>
                <a:lnTo>
                  <a:pt x="530" y="705"/>
                </a:lnTo>
                <a:lnTo>
                  <a:pt x="537" y="680"/>
                </a:lnTo>
                <a:lnTo>
                  <a:pt x="543" y="657"/>
                </a:lnTo>
                <a:lnTo>
                  <a:pt x="553" y="633"/>
                </a:lnTo>
                <a:lnTo>
                  <a:pt x="564" y="612"/>
                </a:lnTo>
                <a:lnTo>
                  <a:pt x="575" y="590"/>
                </a:lnTo>
                <a:lnTo>
                  <a:pt x="588" y="570"/>
                </a:lnTo>
                <a:lnTo>
                  <a:pt x="603" y="550"/>
                </a:lnTo>
                <a:lnTo>
                  <a:pt x="617" y="532"/>
                </a:lnTo>
                <a:lnTo>
                  <a:pt x="633" y="514"/>
                </a:lnTo>
                <a:lnTo>
                  <a:pt x="651" y="498"/>
                </a:lnTo>
                <a:lnTo>
                  <a:pt x="668" y="482"/>
                </a:lnTo>
                <a:lnTo>
                  <a:pt x="688" y="469"/>
                </a:lnTo>
                <a:lnTo>
                  <a:pt x="707" y="455"/>
                </a:lnTo>
                <a:lnTo>
                  <a:pt x="728" y="444"/>
                </a:lnTo>
                <a:lnTo>
                  <a:pt x="749" y="434"/>
                </a:lnTo>
                <a:lnTo>
                  <a:pt x="770" y="424"/>
                </a:lnTo>
                <a:lnTo>
                  <a:pt x="792" y="416"/>
                </a:lnTo>
                <a:lnTo>
                  <a:pt x="815" y="410"/>
                </a:lnTo>
                <a:lnTo>
                  <a:pt x="837" y="405"/>
                </a:lnTo>
                <a:lnTo>
                  <a:pt x="861" y="402"/>
                </a:lnTo>
                <a:lnTo>
                  <a:pt x="861" y="402"/>
                </a:lnTo>
                <a:lnTo>
                  <a:pt x="868" y="387"/>
                </a:lnTo>
                <a:lnTo>
                  <a:pt x="876" y="371"/>
                </a:lnTo>
                <a:lnTo>
                  <a:pt x="887" y="352"/>
                </a:lnTo>
                <a:lnTo>
                  <a:pt x="903" y="328"/>
                </a:lnTo>
                <a:lnTo>
                  <a:pt x="924" y="302"/>
                </a:lnTo>
                <a:lnTo>
                  <a:pt x="948" y="275"/>
                </a:lnTo>
                <a:lnTo>
                  <a:pt x="963" y="262"/>
                </a:lnTo>
                <a:lnTo>
                  <a:pt x="977" y="249"/>
                </a:lnTo>
                <a:lnTo>
                  <a:pt x="995" y="236"/>
                </a:lnTo>
                <a:lnTo>
                  <a:pt x="1012" y="225"/>
                </a:lnTo>
                <a:lnTo>
                  <a:pt x="1032" y="214"/>
                </a:lnTo>
                <a:lnTo>
                  <a:pt x="1053" y="204"/>
                </a:lnTo>
                <a:lnTo>
                  <a:pt x="1075" y="194"/>
                </a:lnTo>
                <a:lnTo>
                  <a:pt x="1098" y="186"/>
                </a:lnTo>
                <a:lnTo>
                  <a:pt x="1123" y="180"/>
                </a:lnTo>
                <a:lnTo>
                  <a:pt x="1151" y="174"/>
                </a:lnTo>
                <a:lnTo>
                  <a:pt x="1178" y="170"/>
                </a:lnTo>
                <a:lnTo>
                  <a:pt x="1208" y="169"/>
                </a:lnTo>
                <a:lnTo>
                  <a:pt x="1239" y="169"/>
                </a:lnTo>
                <a:lnTo>
                  <a:pt x="1273" y="170"/>
                </a:lnTo>
                <a:lnTo>
                  <a:pt x="1306" y="175"/>
                </a:lnTo>
                <a:lnTo>
                  <a:pt x="1343" y="182"/>
                </a:lnTo>
                <a:lnTo>
                  <a:pt x="1382" y="191"/>
                </a:lnTo>
                <a:lnTo>
                  <a:pt x="1422" y="204"/>
                </a:lnTo>
                <a:lnTo>
                  <a:pt x="1422" y="204"/>
                </a:lnTo>
                <a:lnTo>
                  <a:pt x="1437" y="194"/>
                </a:lnTo>
                <a:lnTo>
                  <a:pt x="1453" y="185"/>
                </a:lnTo>
                <a:lnTo>
                  <a:pt x="1475" y="172"/>
                </a:lnTo>
                <a:lnTo>
                  <a:pt x="1504" y="159"/>
                </a:lnTo>
                <a:lnTo>
                  <a:pt x="1538" y="146"/>
                </a:lnTo>
                <a:lnTo>
                  <a:pt x="1576" y="135"/>
                </a:lnTo>
                <a:lnTo>
                  <a:pt x="1618" y="125"/>
                </a:lnTo>
                <a:lnTo>
                  <a:pt x="1641" y="122"/>
                </a:lnTo>
                <a:lnTo>
                  <a:pt x="1663" y="121"/>
                </a:lnTo>
                <a:lnTo>
                  <a:pt x="1687" y="119"/>
                </a:lnTo>
                <a:lnTo>
                  <a:pt x="1711" y="119"/>
                </a:lnTo>
                <a:lnTo>
                  <a:pt x="1737" y="121"/>
                </a:lnTo>
                <a:lnTo>
                  <a:pt x="1763" y="124"/>
                </a:lnTo>
                <a:lnTo>
                  <a:pt x="1790" y="129"/>
                </a:lnTo>
                <a:lnTo>
                  <a:pt x="1817" y="135"/>
                </a:lnTo>
                <a:lnTo>
                  <a:pt x="1845" y="145"/>
                </a:lnTo>
                <a:lnTo>
                  <a:pt x="1872" y="154"/>
                </a:lnTo>
                <a:lnTo>
                  <a:pt x="1901" y="167"/>
                </a:lnTo>
                <a:lnTo>
                  <a:pt x="1928" y="183"/>
                </a:lnTo>
                <a:lnTo>
                  <a:pt x="1957" y="201"/>
                </a:lnTo>
                <a:lnTo>
                  <a:pt x="1986" y="222"/>
                </a:lnTo>
                <a:lnTo>
                  <a:pt x="2015" y="246"/>
                </a:lnTo>
                <a:lnTo>
                  <a:pt x="2044" y="272"/>
                </a:lnTo>
                <a:lnTo>
                  <a:pt x="2044" y="272"/>
                </a:lnTo>
                <a:lnTo>
                  <a:pt x="2055" y="270"/>
                </a:lnTo>
                <a:lnTo>
                  <a:pt x="2084" y="270"/>
                </a:lnTo>
                <a:lnTo>
                  <a:pt x="2105" y="270"/>
                </a:lnTo>
                <a:lnTo>
                  <a:pt x="2129" y="272"/>
                </a:lnTo>
                <a:lnTo>
                  <a:pt x="2157" y="275"/>
                </a:lnTo>
                <a:lnTo>
                  <a:pt x="2185" y="280"/>
                </a:lnTo>
                <a:lnTo>
                  <a:pt x="2218" y="286"/>
                </a:lnTo>
                <a:lnTo>
                  <a:pt x="2251" y="297"/>
                </a:lnTo>
                <a:lnTo>
                  <a:pt x="2287" y="310"/>
                </a:lnTo>
                <a:lnTo>
                  <a:pt x="2324" y="328"/>
                </a:lnTo>
                <a:lnTo>
                  <a:pt x="2359" y="349"/>
                </a:lnTo>
                <a:lnTo>
                  <a:pt x="2378" y="360"/>
                </a:lnTo>
                <a:lnTo>
                  <a:pt x="2396" y="374"/>
                </a:lnTo>
                <a:lnTo>
                  <a:pt x="2414" y="389"/>
                </a:lnTo>
                <a:lnTo>
                  <a:pt x="2433" y="405"/>
                </a:lnTo>
                <a:lnTo>
                  <a:pt x="2451" y="421"/>
                </a:lnTo>
                <a:lnTo>
                  <a:pt x="2468" y="440"/>
                </a:lnTo>
                <a:lnTo>
                  <a:pt x="2468" y="440"/>
                </a:lnTo>
                <a:lnTo>
                  <a:pt x="2489" y="466"/>
                </a:lnTo>
                <a:lnTo>
                  <a:pt x="2508" y="492"/>
                </a:lnTo>
                <a:lnTo>
                  <a:pt x="2525" y="517"/>
                </a:lnTo>
                <a:lnTo>
                  <a:pt x="2541" y="542"/>
                </a:lnTo>
                <a:lnTo>
                  <a:pt x="2553" y="566"/>
                </a:lnTo>
                <a:lnTo>
                  <a:pt x="2565" y="588"/>
                </a:lnTo>
                <a:lnTo>
                  <a:pt x="2582" y="630"/>
                </a:lnTo>
                <a:lnTo>
                  <a:pt x="2594" y="664"/>
                </a:lnTo>
                <a:lnTo>
                  <a:pt x="2602" y="691"/>
                </a:lnTo>
                <a:lnTo>
                  <a:pt x="2606" y="714"/>
                </a:lnTo>
                <a:lnTo>
                  <a:pt x="2606" y="714"/>
                </a:lnTo>
                <a:lnTo>
                  <a:pt x="2613" y="718"/>
                </a:lnTo>
                <a:lnTo>
                  <a:pt x="2631" y="734"/>
                </a:lnTo>
                <a:lnTo>
                  <a:pt x="2642" y="746"/>
                </a:lnTo>
                <a:lnTo>
                  <a:pt x="2656" y="760"/>
                </a:lnTo>
                <a:lnTo>
                  <a:pt x="2671" y="779"/>
                </a:lnTo>
                <a:lnTo>
                  <a:pt x="2685" y="800"/>
                </a:lnTo>
                <a:lnTo>
                  <a:pt x="2700" y="824"/>
                </a:lnTo>
                <a:lnTo>
                  <a:pt x="2714" y="852"/>
                </a:lnTo>
                <a:lnTo>
                  <a:pt x="2729" y="882"/>
                </a:lnTo>
                <a:lnTo>
                  <a:pt x="2741" y="918"/>
                </a:lnTo>
                <a:lnTo>
                  <a:pt x="2751" y="955"/>
                </a:lnTo>
                <a:lnTo>
                  <a:pt x="2761" y="996"/>
                </a:lnTo>
                <a:lnTo>
                  <a:pt x="2767" y="1043"/>
                </a:lnTo>
                <a:lnTo>
                  <a:pt x="2770" y="1093"/>
                </a:lnTo>
                <a:lnTo>
                  <a:pt x="2770" y="1093"/>
                </a:lnTo>
                <a:lnTo>
                  <a:pt x="2770" y="1117"/>
                </a:lnTo>
                <a:lnTo>
                  <a:pt x="2770" y="1143"/>
                </a:lnTo>
                <a:lnTo>
                  <a:pt x="2766" y="1189"/>
                </a:lnTo>
                <a:lnTo>
                  <a:pt x="2759" y="1233"/>
                </a:lnTo>
                <a:lnTo>
                  <a:pt x="2748" y="1273"/>
                </a:lnTo>
                <a:lnTo>
                  <a:pt x="2735" y="1310"/>
                </a:lnTo>
                <a:lnTo>
                  <a:pt x="2719" y="1343"/>
                </a:lnTo>
                <a:lnTo>
                  <a:pt x="2701" y="1376"/>
                </a:lnTo>
                <a:lnTo>
                  <a:pt x="2682" y="1403"/>
                </a:lnTo>
                <a:lnTo>
                  <a:pt x="2661" y="1429"/>
                </a:lnTo>
                <a:lnTo>
                  <a:pt x="2639" y="1450"/>
                </a:lnTo>
                <a:lnTo>
                  <a:pt x="2615" y="1469"/>
                </a:lnTo>
                <a:lnTo>
                  <a:pt x="2590" y="1485"/>
                </a:lnTo>
                <a:lnTo>
                  <a:pt x="2566" y="1499"/>
                </a:lnTo>
                <a:lnTo>
                  <a:pt x="2542" y="1509"/>
                </a:lnTo>
                <a:lnTo>
                  <a:pt x="2518" y="1517"/>
                </a:lnTo>
                <a:lnTo>
                  <a:pt x="2496" y="1522"/>
                </a:lnTo>
                <a:lnTo>
                  <a:pt x="2496" y="1522"/>
                </a:lnTo>
                <a:lnTo>
                  <a:pt x="2497" y="1535"/>
                </a:lnTo>
                <a:lnTo>
                  <a:pt x="2499" y="1549"/>
                </a:lnTo>
                <a:lnTo>
                  <a:pt x="2500" y="1570"/>
                </a:lnTo>
                <a:lnTo>
                  <a:pt x="2500" y="1594"/>
                </a:lnTo>
                <a:lnTo>
                  <a:pt x="2499" y="1621"/>
                </a:lnTo>
                <a:lnTo>
                  <a:pt x="2496" y="1652"/>
                </a:lnTo>
                <a:lnTo>
                  <a:pt x="2491" y="1684"/>
                </a:lnTo>
                <a:lnTo>
                  <a:pt x="2481" y="1718"/>
                </a:lnTo>
                <a:lnTo>
                  <a:pt x="2475" y="1734"/>
                </a:lnTo>
                <a:lnTo>
                  <a:pt x="2467" y="1752"/>
                </a:lnTo>
                <a:lnTo>
                  <a:pt x="2459" y="1769"/>
                </a:lnTo>
                <a:lnTo>
                  <a:pt x="2449" y="1785"/>
                </a:lnTo>
                <a:lnTo>
                  <a:pt x="2438" y="1803"/>
                </a:lnTo>
                <a:lnTo>
                  <a:pt x="2425" y="1819"/>
                </a:lnTo>
                <a:lnTo>
                  <a:pt x="2410" y="1835"/>
                </a:lnTo>
                <a:lnTo>
                  <a:pt x="2394" y="1851"/>
                </a:lnTo>
                <a:lnTo>
                  <a:pt x="2378" y="1867"/>
                </a:lnTo>
                <a:lnTo>
                  <a:pt x="2359" y="1882"/>
                </a:lnTo>
                <a:lnTo>
                  <a:pt x="2338" y="1896"/>
                </a:lnTo>
                <a:lnTo>
                  <a:pt x="2316" y="1909"/>
                </a:lnTo>
                <a:lnTo>
                  <a:pt x="2292" y="1920"/>
                </a:lnTo>
                <a:lnTo>
                  <a:pt x="2266" y="1932"/>
                </a:lnTo>
                <a:lnTo>
                  <a:pt x="2266" y="1932"/>
                </a:lnTo>
                <a:lnTo>
                  <a:pt x="2263" y="1940"/>
                </a:lnTo>
                <a:lnTo>
                  <a:pt x="2255" y="1957"/>
                </a:lnTo>
                <a:lnTo>
                  <a:pt x="2248" y="1970"/>
                </a:lnTo>
                <a:lnTo>
                  <a:pt x="2240" y="1983"/>
                </a:lnTo>
                <a:lnTo>
                  <a:pt x="2230" y="1998"/>
                </a:lnTo>
                <a:lnTo>
                  <a:pt x="2218" y="2014"/>
                </a:lnTo>
                <a:lnTo>
                  <a:pt x="2202" y="2028"/>
                </a:lnTo>
                <a:lnTo>
                  <a:pt x="2184" y="2043"/>
                </a:lnTo>
                <a:lnTo>
                  <a:pt x="2163" y="2055"/>
                </a:lnTo>
                <a:lnTo>
                  <a:pt x="2137" y="2067"/>
                </a:lnTo>
                <a:lnTo>
                  <a:pt x="2110" y="2075"/>
                </a:lnTo>
                <a:lnTo>
                  <a:pt x="2079" y="2083"/>
                </a:lnTo>
                <a:lnTo>
                  <a:pt x="2044" y="2086"/>
                </a:lnTo>
                <a:lnTo>
                  <a:pt x="2026" y="2086"/>
                </a:lnTo>
                <a:lnTo>
                  <a:pt x="2005" y="2086"/>
                </a:lnTo>
                <a:lnTo>
                  <a:pt x="2005" y="2086"/>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ext Placeholder 1"/>
          <p:cNvSpPr>
            <a:spLocks noGrp="1"/>
          </p:cNvSpPr>
          <p:nvPr>
            <p:ph type="body" sz="quarter" idx="14"/>
          </p:nvPr>
        </p:nvSpPr>
        <p:spPr/>
        <p:txBody>
          <a:bodyPr>
            <a:noAutofit/>
          </a:bodyPr>
          <a:lstStyle/>
          <a:p>
            <a:r>
              <a:rPr lang="en-US" sz="3600" b="0" dirty="0">
                <a:solidFill>
                  <a:schemeClr val="tx1">
                    <a:lumMod val="50000"/>
                    <a:lumOff val="50000"/>
                  </a:schemeClr>
                </a:solidFill>
              </a:rPr>
              <a:t>What are Executive Functions?</a:t>
            </a:r>
          </a:p>
        </p:txBody>
      </p:sp>
      <p:sp>
        <p:nvSpPr>
          <p:cNvPr id="37" name="Slide Number Placeholder 36"/>
          <p:cNvSpPr>
            <a:spLocks noGrp="1"/>
          </p:cNvSpPr>
          <p:nvPr>
            <p:ph type="sldNum" sz="quarter" idx="17"/>
          </p:nvPr>
        </p:nvSpPr>
        <p:spPr/>
        <p:txBody>
          <a:bodyPr/>
          <a:lstStyle/>
          <a:p>
            <a:fld id="{3101D46F-57A9-43DB-8B55-C38BE2226748}" type="slidenum">
              <a:rPr lang="en-US" smtClean="0"/>
              <a:t>7</a:t>
            </a:fld>
            <a:endParaRPr lang="en-US" dirty="0"/>
          </a:p>
        </p:txBody>
      </p:sp>
      <p:grpSp>
        <p:nvGrpSpPr>
          <p:cNvPr id="29" name="Group 28"/>
          <p:cNvGrpSpPr/>
          <p:nvPr/>
        </p:nvGrpSpPr>
        <p:grpSpPr>
          <a:xfrm>
            <a:off x="277082" y="1306449"/>
            <a:ext cx="3679311" cy="5491936"/>
            <a:chOff x="277082" y="1306449"/>
            <a:chExt cx="3679311" cy="5491936"/>
          </a:xfrm>
        </p:grpSpPr>
        <p:sp>
          <p:nvSpPr>
            <p:cNvPr id="63" name="Rectangle 62"/>
            <p:cNvSpPr/>
            <p:nvPr>
              <p:custDataLst>
                <p:tags r:id="rId4"/>
              </p:custDataLst>
            </p:nvPr>
          </p:nvSpPr>
          <p:spPr>
            <a:xfrm>
              <a:off x="310736" y="1306449"/>
              <a:ext cx="3641695" cy="3724096"/>
            </a:xfrm>
            <a:prstGeom prst="rect">
              <a:avLst/>
            </a:prstGeom>
          </p:spPr>
          <p:txBody>
            <a:bodyPr wrap="square">
              <a:spAutoFit/>
            </a:bodyPr>
            <a:lstStyle/>
            <a:p>
              <a:pPr lvl="1"/>
              <a:r>
                <a:rPr lang="en-US" sz="2000" dirty="0">
                  <a:solidFill>
                    <a:schemeClr val="tx1">
                      <a:lumMod val="75000"/>
                      <a:lumOff val="25000"/>
                    </a:schemeClr>
                  </a:solidFill>
                  <a:latin typeface="Calibri Light" pitchFamily="34" charset="0"/>
                </a:rPr>
                <a:t>Refers to a set of </a:t>
              </a:r>
              <a:r>
                <a:rPr lang="en-US" sz="2000" b="1" dirty="0">
                  <a:solidFill>
                    <a:srgbClr val="9B59B6"/>
                  </a:solidFill>
                  <a:latin typeface="Calibri Light" pitchFamily="34" charset="0"/>
                </a:rPr>
                <a:t>neuro cognitive skills </a:t>
              </a:r>
              <a:r>
                <a:rPr lang="en-US" sz="2000" dirty="0">
                  <a:solidFill>
                    <a:schemeClr val="tx1">
                      <a:lumMod val="75000"/>
                      <a:lumOff val="25000"/>
                    </a:schemeClr>
                  </a:solidFill>
                  <a:latin typeface="Calibri Light" pitchFamily="34" charset="0"/>
                </a:rPr>
                <a:t>that are important for adaptive problem solving, creative thinking and goal-directed behavior.</a:t>
              </a:r>
            </a:p>
            <a:p>
              <a:pPr lvl="1"/>
              <a:endParaRPr lang="en-US" dirty="0">
                <a:solidFill>
                  <a:schemeClr val="tx1">
                    <a:lumMod val="75000"/>
                    <a:lumOff val="25000"/>
                  </a:schemeClr>
                </a:solidFill>
                <a:latin typeface="Calibri Light" pitchFamily="34" charset="0"/>
              </a:endParaRPr>
            </a:p>
            <a:p>
              <a:pPr lvl="1"/>
              <a:r>
                <a:rPr lang="en-US" sz="2000" b="1" dirty="0">
                  <a:solidFill>
                    <a:srgbClr val="9B59B6"/>
                  </a:solidFill>
                  <a:latin typeface="Calibri Light" pitchFamily="34" charset="0"/>
                </a:rPr>
                <a:t>3 </a:t>
              </a:r>
              <a:r>
                <a:rPr lang="en-US" sz="2000" b="1" u="sng" dirty="0">
                  <a:solidFill>
                    <a:srgbClr val="9B59B6"/>
                  </a:solidFill>
                  <a:latin typeface="Calibri Light" pitchFamily="34" charset="0"/>
                </a:rPr>
                <a:t>primary </a:t>
              </a:r>
              <a:r>
                <a:rPr lang="en-US" sz="2000" b="1" dirty="0">
                  <a:solidFill>
                    <a:srgbClr val="9B59B6"/>
                  </a:solidFill>
                  <a:latin typeface="Calibri Light" pitchFamily="34" charset="0"/>
                </a:rPr>
                <a:t>skills </a:t>
              </a:r>
              <a:r>
                <a:rPr lang="en-US" sz="2000" dirty="0">
                  <a:solidFill>
                    <a:schemeClr val="tx1">
                      <a:lumMod val="75000"/>
                      <a:lumOff val="25000"/>
                    </a:schemeClr>
                  </a:solidFill>
                  <a:latin typeface="Calibri Light" pitchFamily="34" charset="0"/>
                </a:rPr>
                <a:t>involved in being able to translate what it is you know into goal-directed behavior:</a:t>
              </a:r>
            </a:p>
            <a:p>
              <a:pPr marL="742950" lvl="1" indent="-285750">
                <a:buFont typeface="Arial" panose="020B0604020202020204" pitchFamily="34" charset="0"/>
                <a:buChar char="•"/>
              </a:pPr>
              <a:endParaRPr lang="en-US" dirty="0">
                <a:solidFill>
                  <a:schemeClr val="tx1">
                    <a:lumMod val="75000"/>
                    <a:lumOff val="25000"/>
                  </a:schemeClr>
                </a:solidFill>
                <a:latin typeface="Calibri Light" pitchFamily="34" charset="0"/>
              </a:endParaRPr>
            </a:p>
          </p:txBody>
        </p:sp>
        <p:sp>
          <p:nvSpPr>
            <p:cNvPr id="15" name="Oval 14"/>
            <p:cNvSpPr/>
            <p:nvPr/>
          </p:nvSpPr>
          <p:spPr>
            <a:xfrm>
              <a:off x="277082" y="1403433"/>
              <a:ext cx="457200" cy="457200"/>
            </a:xfrm>
            <a:prstGeom prst="ellipse">
              <a:avLst/>
            </a:prstGeom>
            <a:solidFill>
              <a:srgbClr val="8B49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Light" panose="020F0302020204030204" pitchFamily="34" charset="0"/>
                </a:rPr>
                <a:t>A</a:t>
              </a:r>
            </a:p>
          </p:txBody>
        </p:sp>
        <p:sp>
          <p:nvSpPr>
            <p:cNvPr id="66" name="Oval 65"/>
            <p:cNvSpPr/>
            <p:nvPr/>
          </p:nvSpPr>
          <p:spPr>
            <a:xfrm>
              <a:off x="277082" y="3377599"/>
              <a:ext cx="457200" cy="457200"/>
            </a:xfrm>
            <a:prstGeom prst="ellipse">
              <a:avLst/>
            </a:prstGeom>
            <a:solidFill>
              <a:srgbClr val="AD77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Light" panose="020F0302020204030204" pitchFamily="34" charset="0"/>
                </a:rPr>
                <a:t>B</a:t>
              </a:r>
            </a:p>
          </p:txBody>
        </p:sp>
        <p:sp>
          <p:nvSpPr>
            <p:cNvPr id="38" name="Rectangle 37"/>
            <p:cNvSpPr/>
            <p:nvPr>
              <p:custDataLst>
                <p:tags r:id="rId5"/>
              </p:custDataLst>
            </p:nvPr>
          </p:nvSpPr>
          <p:spPr>
            <a:xfrm>
              <a:off x="314698" y="4767060"/>
              <a:ext cx="3641695" cy="2031325"/>
            </a:xfrm>
            <a:prstGeom prst="rect">
              <a:avLst/>
            </a:prstGeom>
          </p:spPr>
          <p:txBody>
            <a:bodyPr wrap="square">
              <a:spAutoFit/>
            </a:bodyPr>
            <a:lstStyle/>
            <a:p>
              <a:pPr marL="800100" lvl="1" indent="-342900">
                <a:buFont typeface="+mj-lt"/>
                <a:buAutoNum type="arabicPeriod"/>
              </a:pPr>
              <a:r>
                <a:rPr lang="en-US" b="1" dirty="0">
                  <a:solidFill>
                    <a:schemeClr val="tx1">
                      <a:lumMod val="75000"/>
                      <a:lumOff val="25000"/>
                    </a:schemeClr>
                  </a:solidFill>
                  <a:latin typeface="Calibri Light" pitchFamily="34" charset="0"/>
                </a:rPr>
                <a:t>Cognitive flexibility </a:t>
              </a:r>
              <a:r>
                <a:rPr lang="en-US" dirty="0">
                  <a:solidFill>
                    <a:schemeClr val="tx1">
                      <a:lumMod val="75000"/>
                      <a:lumOff val="25000"/>
                    </a:schemeClr>
                  </a:solidFill>
                  <a:latin typeface="Calibri Light" pitchFamily="34" charset="0"/>
                </a:rPr>
                <a:t>– The </a:t>
              </a:r>
              <a:r>
                <a:rPr lang="en-US" b="1" dirty="0">
                  <a:solidFill>
                    <a:srgbClr val="9B59B6"/>
                  </a:solidFill>
                  <a:latin typeface="Calibri Light" pitchFamily="34" charset="0"/>
                </a:rPr>
                <a:t>ability to look at a situation and see it from multiple points of view </a:t>
              </a:r>
              <a:r>
                <a:rPr lang="en-US" dirty="0">
                  <a:solidFill>
                    <a:schemeClr val="tx1">
                      <a:lumMod val="75000"/>
                      <a:lumOff val="25000"/>
                    </a:schemeClr>
                  </a:solidFill>
                  <a:latin typeface="Calibri Light" pitchFamily="34" charset="0"/>
                </a:rPr>
                <a:t>– to be able to take someone else’s perspective, for example.</a:t>
              </a:r>
            </a:p>
            <a:p>
              <a:pPr marL="742950" lvl="1" indent="-285750">
                <a:buFont typeface="Arial" panose="020B0604020202020204" pitchFamily="34" charset="0"/>
                <a:buChar char="•"/>
              </a:pPr>
              <a:endParaRPr lang="en-US" dirty="0">
                <a:solidFill>
                  <a:schemeClr val="tx1">
                    <a:lumMod val="75000"/>
                    <a:lumOff val="25000"/>
                  </a:schemeClr>
                </a:solidFill>
                <a:latin typeface="Calibri Light" pitchFamily="34" charset="0"/>
              </a:endParaRPr>
            </a:p>
          </p:txBody>
        </p:sp>
      </p:grpSp>
      <p:sp>
        <p:nvSpPr>
          <p:cNvPr id="39" name="Rectangle 38"/>
          <p:cNvSpPr/>
          <p:nvPr>
            <p:custDataLst>
              <p:tags r:id="rId2"/>
            </p:custDataLst>
          </p:nvPr>
        </p:nvSpPr>
        <p:spPr>
          <a:xfrm>
            <a:off x="8022446" y="1306449"/>
            <a:ext cx="3641695" cy="3693319"/>
          </a:xfrm>
          <a:prstGeom prst="rect">
            <a:avLst/>
          </a:prstGeom>
        </p:spPr>
        <p:txBody>
          <a:bodyPr wrap="square">
            <a:spAutoFit/>
          </a:bodyPr>
          <a:lstStyle/>
          <a:p>
            <a:pPr marL="800100" lvl="1" indent="-342900">
              <a:buFont typeface="+mj-lt"/>
              <a:buAutoNum type="arabicPeriod" startAt="2"/>
            </a:pPr>
            <a:r>
              <a:rPr lang="en-US" b="1" dirty="0">
                <a:latin typeface="Calibri Light" pitchFamily="34" charset="0"/>
              </a:rPr>
              <a:t>Working memory </a:t>
            </a:r>
            <a:r>
              <a:rPr lang="en-US" dirty="0">
                <a:solidFill>
                  <a:schemeClr val="tx1">
                    <a:lumMod val="75000"/>
                    <a:lumOff val="25000"/>
                  </a:schemeClr>
                </a:solidFill>
                <a:latin typeface="Calibri Light" pitchFamily="34" charset="0"/>
              </a:rPr>
              <a:t>- Working memory helps </a:t>
            </a:r>
            <a:r>
              <a:rPr lang="en-US" b="1" dirty="0">
                <a:solidFill>
                  <a:srgbClr val="9B59B6"/>
                </a:solidFill>
                <a:latin typeface="Calibri Light" pitchFamily="34" charset="0"/>
              </a:rPr>
              <a:t>hold on to information long enough to use it </a:t>
            </a:r>
            <a:r>
              <a:rPr lang="en-US" dirty="0">
                <a:solidFill>
                  <a:schemeClr val="tx1">
                    <a:lumMod val="75000"/>
                    <a:lumOff val="25000"/>
                  </a:schemeClr>
                </a:solidFill>
                <a:latin typeface="Calibri Light" pitchFamily="34" charset="0"/>
              </a:rPr>
              <a:t>and plays an important role in concentration and in following instructions. (www.understood.org)</a:t>
            </a:r>
          </a:p>
          <a:p>
            <a:pPr marL="800100" lvl="1" indent="-342900">
              <a:buFont typeface="+mj-lt"/>
              <a:buAutoNum type="arabicPeriod" startAt="2"/>
            </a:pPr>
            <a:endParaRPr lang="en-US" dirty="0">
              <a:solidFill>
                <a:schemeClr val="tx1">
                  <a:lumMod val="75000"/>
                  <a:lumOff val="25000"/>
                </a:schemeClr>
              </a:solidFill>
              <a:latin typeface="Calibri Light" pitchFamily="34" charset="0"/>
            </a:endParaRPr>
          </a:p>
          <a:p>
            <a:pPr marL="800100" lvl="1" indent="-342900">
              <a:buFont typeface="+mj-lt"/>
              <a:buAutoNum type="arabicPeriod" startAt="2"/>
            </a:pPr>
            <a:r>
              <a:rPr lang="en-US" b="1" dirty="0">
                <a:solidFill>
                  <a:schemeClr val="tx1">
                    <a:lumMod val="75000"/>
                    <a:lumOff val="25000"/>
                  </a:schemeClr>
                </a:solidFill>
                <a:latin typeface="Calibri Light" pitchFamily="34" charset="0"/>
              </a:rPr>
              <a:t>Inhibitory control </a:t>
            </a:r>
            <a:r>
              <a:rPr lang="en-US" dirty="0">
                <a:solidFill>
                  <a:schemeClr val="tx1">
                    <a:lumMod val="75000"/>
                    <a:lumOff val="25000"/>
                  </a:schemeClr>
                </a:solidFill>
                <a:latin typeface="Calibri Light" pitchFamily="34" charset="0"/>
              </a:rPr>
              <a:t>- </a:t>
            </a:r>
            <a:r>
              <a:rPr lang="en-US" b="1" dirty="0">
                <a:solidFill>
                  <a:srgbClr val="9B59B6"/>
                </a:solidFill>
                <a:latin typeface="Calibri Light" pitchFamily="34" charset="0"/>
              </a:rPr>
              <a:t>Resisting temptation to respond to first impulse</a:t>
            </a:r>
            <a:r>
              <a:rPr lang="en-US" dirty="0">
                <a:solidFill>
                  <a:schemeClr val="tx1">
                    <a:lumMod val="75000"/>
                    <a:lumOff val="25000"/>
                  </a:schemeClr>
                </a:solidFill>
                <a:latin typeface="Calibri Light" pitchFamily="34" charset="0"/>
              </a:rPr>
              <a:t> or what might not be the best thing to do in that moment.</a:t>
            </a:r>
          </a:p>
        </p:txBody>
      </p:sp>
      <p:grpSp>
        <p:nvGrpSpPr>
          <p:cNvPr id="30" name="Group 29"/>
          <p:cNvGrpSpPr/>
          <p:nvPr/>
        </p:nvGrpSpPr>
        <p:grpSpPr>
          <a:xfrm>
            <a:off x="7887452" y="5291398"/>
            <a:ext cx="3721831" cy="1015663"/>
            <a:chOff x="7887452" y="5291398"/>
            <a:chExt cx="3721831" cy="1015663"/>
          </a:xfrm>
        </p:grpSpPr>
        <p:sp>
          <p:nvSpPr>
            <p:cNvPr id="72" name="Oval 71"/>
            <p:cNvSpPr/>
            <p:nvPr/>
          </p:nvSpPr>
          <p:spPr>
            <a:xfrm>
              <a:off x="7887452" y="5364016"/>
              <a:ext cx="457200" cy="457200"/>
            </a:xfrm>
            <a:prstGeom prst="ellipse">
              <a:avLst/>
            </a:prstGeom>
            <a:solidFill>
              <a:srgbClr val="BD91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Light" panose="020F0302020204030204" pitchFamily="34" charset="0"/>
                </a:rPr>
                <a:t>C</a:t>
              </a:r>
            </a:p>
          </p:txBody>
        </p:sp>
        <p:sp>
          <p:nvSpPr>
            <p:cNvPr id="44" name="Rectangle 43"/>
            <p:cNvSpPr/>
            <p:nvPr>
              <p:custDataLst>
                <p:tags r:id="rId3"/>
              </p:custDataLst>
            </p:nvPr>
          </p:nvSpPr>
          <p:spPr>
            <a:xfrm>
              <a:off x="7967588" y="5291398"/>
              <a:ext cx="3641695" cy="1015663"/>
            </a:xfrm>
            <a:prstGeom prst="rect">
              <a:avLst/>
            </a:prstGeom>
          </p:spPr>
          <p:txBody>
            <a:bodyPr wrap="square">
              <a:spAutoFit/>
            </a:bodyPr>
            <a:lstStyle/>
            <a:p>
              <a:pPr lvl="1"/>
              <a:r>
                <a:rPr lang="en-US" sz="2000" dirty="0">
                  <a:solidFill>
                    <a:schemeClr val="tx1">
                      <a:lumMod val="75000"/>
                      <a:lumOff val="25000"/>
                    </a:schemeClr>
                  </a:solidFill>
                  <a:latin typeface="Calibri Light" pitchFamily="34" charset="0"/>
                </a:rPr>
                <a:t>Executive function skills are controlled by an area of the brain called the </a:t>
              </a:r>
              <a:r>
                <a:rPr lang="en-US" sz="2000" b="1" dirty="0">
                  <a:solidFill>
                    <a:srgbClr val="9B59B6"/>
                  </a:solidFill>
                  <a:latin typeface="Calibri Light" pitchFamily="34" charset="0"/>
                </a:rPr>
                <a:t>frontal lobe</a:t>
              </a:r>
              <a:r>
                <a:rPr lang="en-US" sz="2000" dirty="0">
                  <a:solidFill>
                    <a:schemeClr val="tx1">
                      <a:lumMod val="75000"/>
                      <a:lumOff val="25000"/>
                    </a:schemeClr>
                  </a:solidFill>
                  <a:latin typeface="Calibri Light" pitchFamily="34" charset="0"/>
                </a:rPr>
                <a:t>.</a:t>
              </a:r>
            </a:p>
          </p:txBody>
        </p:sp>
      </p:grpSp>
    </p:spTree>
    <p:custDataLst>
      <p:tags r:id="rId1"/>
    </p:custDataLst>
    <p:extLst>
      <p:ext uri="{BB962C8B-B14F-4D97-AF65-F5344CB8AC3E}">
        <p14:creationId xmlns:p14="http://schemas.microsoft.com/office/powerpoint/2010/main" val="760263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42260" y="5783580"/>
            <a:ext cx="10811540" cy="572770"/>
          </a:xfrm>
        </p:spPr>
        <p:txBody>
          <a:bodyPr>
            <a:normAutofit/>
          </a:bodyPr>
          <a:lstStyle/>
          <a:p>
            <a:pPr algn="ctr"/>
            <a:r>
              <a:rPr lang="en-US" sz="2800" dirty="0"/>
              <a:t>https://www.youtube.com/watch?v=CYi2EzPkErs</a:t>
            </a:r>
          </a:p>
        </p:txBody>
      </p:sp>
      <p:sp>
        <p:nvSpPr>
          <p:cNvPr id="6" name="Slide Number Placeholder 5"/>
          <p:cNvSpPr>
            <a:spLocks noGrp="1"/>
          </p:cNvSpPr>
          <p:nvPr>
            <p:ph type="sldNum" sz="quarter" idx="12"/>
          </p:nvPr>
        </p:nvSpPr>
        <p:spPr/>
        <p:txBody>
          <a:bodyPr/>
          <a:lstStyle/>
          <a:p>
            <a:fld id="{3101D46F-57A9-43DB-8B55-C38BE2226748}" type="slidenum">
              <a:rPr lang="en-US" smtClean="0"/>
              <a:pPr/>
              <a:t>8</a:t>
            </a:fld>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rcRect/>
          <a:stretch/>
        </p:blipFill>
        <p:spPr>
          <a:xfrm>
            <a:off x="1927935" y="717288"/>
            <a:ext cx="8343749" cy="4701167"/>
          </a:xfrm>
          <a:prstGeom prst="rect">
            <a:avLst/>
          </a:prstGeom>
        </p:spPr>
      </p:pic>
    </p:spTree>
    <p:extLst>
      <p:ext uri="{BB962C8B-B14F-4D97-AF65-F5344CB8AC3E}">
        <p14:creationId xmlns:p14="http://schemas.microsoft.com/office/powerpoint/2010/main" val="2145084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dirty="0"/>
              <a:t>Let’s Review the Key </a:t>
            </a:r>
            <a:r>
              <a:rPr lang="en-US" b="1" dirty="0">
                <a:solidFill>
                  <a:schemeClr val="accent2"/>
                </a:solidFill>
              </a:rPr>
              <a:t>Executive Functions</a:t>
            </a:r>
          </a:p>
        </p:txBody>
      </p:sp>
      <p:sp>
        <p:nvSpPr>
          <p:cNvPr id="3" name="Content Placeholder 2"/>
          <p:cNvSpPr>
            <a:spLocks noGrp="1"/>
          </p:cNvSpPr>
          <p:nvPr>
            <p:ph sz="half" idx="1"/>
          </p:nvPr>
        </p:nvSpPr>
        <p:spPr/>
        <p:txBody>
          <a:bodyPr>
            <a:normAutofit fontScale="92500" lnSpcReduction="20000"/>
          </a:bodyPr>
          <a:lstStyle/>
          <a:p>
            <a:r>
              <a:rPr lang="en-US" dirty="0">
                <a:solidFill>
                  <a:srgbClr val="6D3A82"/>
                </a:solidFill>
              </a:rPr>
              <a:t>Impulse Control</a:t>
            </a:r>
          </a:p>
          <a:p>
            <a:pPr lvl="1"/>
            <a:r>
              <a:rPr lang="en-US" dirty="0"/>
              <a:t>Thinking before acting</a:t>
            </a:r>
          </a:p>
          <a:p>
            <a:r>
              <a:rPr lang="en-US" dirty="0">
                <a:solidFill>
                  <a:srgbClr val="6D3A82"/>
                </a:solidFill>
              </a:rPr>
              <a:t>Emotional Control</a:t>
            </a:r>
          </a:p>
          <a:p>
            <a:pPr lvl="1"/>
            <a:r>
              <a:rPr lang="en-US" dirty="0"/>
              <a:t>Keeping feelings in check</a:t>
            </a:r>
          </a:p>
          <a:p>
            <a:r>
              <a:rPr lang="en-US" dirty="0">
                <a:solidFill>
                  <a:srgbClr val="6D3A82"/>
                </a:solidFill>
              </a:rPr>
              <a:t>Flexible Thinking</a:t>
            </a:r>
          </a:p>
          <a:p>
            <a:pPr lvl="1"/>
            <a:r>
              <a:rPr lang="en-US" dirty="0"/>
              <a:t>Adjusting to the unexpected</a:t>
            </a:r>
          </a:p>
          <a:p>
            <a:r>
              <a:rPr lang="en-US" dirty="0">
                <a:solidFill>
                  <a:srgbClr val="6D3A82"/>
                </a:solidFill>
              </a:rPr>
              <a:t>Working Memory</a:t>
            </a:r>
          </a:p>
          <a:p>
            <a:pPr lvl="1"/>
            <a:r>
              <a:rPr lang="en-US" dirty="0"/>
              <a:t>Keeping key information in mind</a:t>
            </a:r>
          </a:p>
          <a:p>
            <a:r>
              <a:rPr lang="en-US" dirty="0">
                <a:solidFill>
                  <a:srgbClr val="6D3A82"/>
                </a:solidFill>
              </a:rPr>
              <a:t>Self-Monitoring</a:t>
            </a:r>
          </a:p>
          <a:p>
            <a:pPr lvl="1"/>
            <a:r>
              <a:rPr lang="en-US" dirty="0"/>
              <a:t>Evaluate how s/he is doing</a:t>
            </a:r>
          </a:p>
          <a:p>
            <a:endParaRPr lang="en-US" dirty="0"/>
          </a:p>
          <a:p>
            <a:endParaRPr lang="en-US" dirty="0"/>
          </a:p>
          <a:p>
            <a:endParaRPr lang="en-US" dirty="0"/>
          </a:p>
        </p:txBody>
      </p:sp>
      <p:sp>
        <p:nvSpPr>
          <p:cNvPr id="7" name="Slide Number Placeholder 6"/>
          <p:cNvSpPr>
            <a:spLocks noGrp="1"/>
          </p:cNvSpPr>
          <p:nvPr>
            <p:ph type="sldNum" sz="quarter" idx="12"/>
          </p:nvPr>
        </p:nvSpPr>
        <p:spPr/>
        <p:txBody>
          <a:bodyPr/>
          <a:lstStyle/>
          <a:p>
            <a:fld id="{3D7FBCD5-A183-468F-86D5-E20CBF398243}" type="slidenum">
              <a:rPr lang="en-US" smtClean="0"/>
              <a:t>9</a:t>
            </a:fld>
            <a:endParaRPr lang="en-US"/>
          </a:p>
        </p:txBody>
      </p:sp>
      <p:sp>
        <p:nvSpPr>
          <p:cNvPr id="11" name="Content Placeholder 10"/>
          <p:cNvSpPr>
            <a:spLocks noGrp="1"/>
          </p:cNvSpPr>
          <p:nvPr>
            <p:ph sz="half" idx="2"/>
          </p:nvPr>
        </p:nvSpPr>
        <p:spPr/>
        <p:txBody>
          <a:bodyPr>
            <a:normAutofit fontScale="92500" lnSpcReduction="20000"/>
          </a:bodyPr>
          <a:lstStyle/>
          <a:p>
            <a:r>
              <a:rPr lang="en-US" dirty="0">
                <a:solidFill>
                  <a:srgbClr val="6D3A82"/>
                </a:solidFill>
              </a:rPr>
              <a:t>Planning and Prioritizing</a:t>
            </a:r>
          </a:p>
          <a:p>
            <a:pPr lvl="1"/>
            <a:r>
              <a:rPr lang="en-US" dirty="0"/>
              <a:t>Developing goals and planning how to meet them</a:t>
            </a:r>
          </a:p>
          <a:p>
            <a:r>
              <a:rPr lang="en-US" dirty="0">
                <a:solidFill>
                  <a:srgbClr val="6D3A82"/>
                </a:solidFill>
              </a:rPr>
              <a:t>Task Initiation</a:t>
            </a:r>
          </a:p>
          <a:p>
            <a:pPr lvl="1"/>
            <a:r>
              <a:rPr lang="en-US" dirty="0"/>
              <a:t>Taking action or getting started </a:t>
            </a:r>
          </a:p>
          <a:p>
            <a:r>
              <a:rPr lang="en-US" dirty="0">
                <a:solidFill>
                  <a:srgbClr val="6D3A82"/>
                </a:solidFill>
              </a:rPr>
              <a:t>Organization</a:t>
            </a:r>
          </a:p>
          <a:p>
            <a:pPr lvl="1"/>
            <a:r>
              <a:rPr lang="en-US" dirty="0"/>
              <a:t>Keeping track of things both physically and mentally</a:t>
            </a:r>
          </a:p>
          <a:p>
            <a:pPr marL="457200" lvl="1" indent="0">
              <a:buNone/>
            </a:pPr>
            <a:endParaRPr lang="en-US" dirty="0"/>
          </a:p>
          <a:p>
            <a:pPr marL="0" indent="0">
              <a:buNone/>
            </a:pPr>
            <a:r>
              <a:rPr lang="en-US" sz="1500" i="1" dirty="0"/>
              <a:t>https://www.understood.org/en/learning-attention-issues/child-learning-disabilities/executive-functioning-issues/key-executive-functioning-skills-explained</a:t>
            </a:r>
          </a:p>
        </p:txBody>
      </p:sp>
    </p:spTree>
    <p:extLst>
      <p:ext uri="{BB962C8B-B14F-4D97-AF65-F5344CB8AC3E}">
        <p14:creationId xmlns:p14="http://schemas.microsoft.com/office/powerpoint/2010/main" val="22448337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Theme">
  <a:themeElements>
    <a:clrScheme name="Theme 09">
      <a:dk1>
        <a:srgbClr val="262626"/>
      </a:dk1>
      <a:lt1>
        <a:srgbClr val="FFFFFF"/>
      </a:lt1>
      <a:dk2>
        <a:srgbClr val="262626"/>
      </a:dk2>
      <a:lt2>
        <a:srgbClr val="FFFFFF"/>
      </a:lt2>
      <a:accent1>
        <a:srgbClr val="01A59E"/>
      </a:accent1>
      <a:accent2>
        <a:srgbClr val="1991AC"/>
      </a:accent2>
      <a:accent3>
        <a:srgbClr val="4376AB"/>
      </a:accent3>
      <a:accent4>
        <a:srgbClr val="5F5CA3"/>
      </a:accent4>
      <a:accent5>
        <a:srgbClr val="785CA3"/>
      </a:accent5>
      <a:accent6>
        <a:srgbClr val="725CA2"/>
      </a:accent6>
      <a:hlink>
        <a:srgbClr val="FFFFFF"/>
      </a:hlink>
      <a:folHlink>
        <a:srgbClr val="595959"/>
      </a:folHlink>
    </a:clrScheme>
    <a:fontScheme name="Custom 84">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a:noFill/>
          <a:round/>
          <a:headEnd/>
          <a:tailEnd/>
        </a:ln>
      </a:spPr>
      <a:bodyPr vert="horz" wrap="square" lIns="91440" tIns="45720" rIns="91440" bIns="45720" numCol="1" rtlCol="0" anchor="t" anchorCtr="0" compatLnSpc="1">
        <a:prstTxWarp prst="textNoShape">
          <a:avLst/>
        </a:prstTxWarp>
      </a:bodyPr>
      <a:lstStyle>
        <a:defPPr algn="ctr">
          <a:defRPr/>
        </a:defPPr>
      </a:lst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pproval_x0020_Status xmlns="f65701bd-703e-4e7a-b356-d9aef005502d">Approved</Approval_x0020_Status>
    <_dlc_DocId xmlns="b22f8f74-215c-4154-9939-bd29e4e8980e">XRUYQT3274NZ-880339284-147</_dlc_DocId>
    <_dlc_DocIdUrl xmlns="b22f8f74-215c-4154-9939-bd29e4e8980e">
      <Url>https://supportservices.jobcorps.gov/disability/_layouts/15/DocIdRedir.aspx?ID=XRUYQT3274NZ-880339284-147</Url>
      <Description>XRUYQT3274NZ-880339284-147</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4F356BCA1D5C24DA72D14296F0DB2AF" ma:contentTypeVersion="5" ma:contentTypeDescription="Create a new document." ma:contentTypeScope="" ma:versionID="ccb1c8995c93ee4852b0cedb1abc0b01">
  <xsd:schema xmlns:xsd="http://www.w3.org/2001/XMLSchema" xmlns:xs="http://www.w3.org/2001/XMLSchema" xmlns:p="http://schemas.microsoft.com/office/2006/metadata/properties" xmlns:ns2="f65701bd-703e-4e7a-b356-d9aef005502d" xmlns:ns3="b22f8f74-215c-4154-9939-bd29e4e8980e" targetNamespace="http://schemas.microsoft.com/office/2006/metadata/properties" ma:root="true" ma:fieldsID="4e83ca1d99dfc80217f25b9eff7e3a40" ns2:_="" ns3:_="">
    <xsd:import namespace="f65701bd-703e-4e7a-b356-d9aef005502d"/>
    <xsd:import namespace="b22f8f74-215c-4154-9939-bd29e4e8980e"/>
    <xsd:element name="properties">
      <xsd:complexType>
        <xsd:sequence>
          <xsd:element name="documentManagement">
            <xsd:complexType>
              <xsd:all>
                <xsd:element ref="ns2:Approval_x0020_Statu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5701bd-703e-4e7a-b356-d9aef005502d" elementFormDefault="qualified">
    <xsd:import namespace="http://schemas.microsoft.com/office/2006/documentManagement/types"/>
    <xsd:import namespace="http://schemas.microsoft.com/office/infopath/2007/PartnerControls"/>
    <xsd:element name="Approval_x0020_Status" ma:index="4" nillable="true" ma:displayName="Approval Status" ma:internalName="Approval_x0020_Status"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38F047FF-E84E-489E-85CE-D30CAA37847D}"/>
</file>

<file path=customXml/itemProps2.xml><?xml version="1.0" encoding="utf-8"?>
<ds:datastoreItem xmlns:ds="http://schemas.openxmlformats.org/officeDocument/2006/customXml" ds:itemID="{0F8B5153-71F1-4ABA-9EB3-B91F54B186B9}"/>
</file>

<file path=customXml/itemProps3.xml><?xml version="1.0" encoding="utf-8"?>
<ds:datastoreItem xmlns:ds="http://schemas.openxmlformats.org/officeDocument/2006/customXml" ds:itemID="{C51F44AD-3B13-4B45-BFC3-6018F988C48C}"/>
</file>

<file path=customXml/itemProps4.xml><?xml version="1.0" encoding="utf-8"?>
<ds:datastoreItem xmlns:ds="http://schemas.openxmlformats.org/officeDocument/2006/customXml" ds:itemID="{CDE6832F-F881-4FEE-9581-17A1BCDE795E}"/>
</file>

<file path=docProps/app.xml><?xml version="1.0" encoding="utf-8"?>
<Properties xmlns="http://schemas.openxmlformats.org/officeDocument/2006/extended-properties" xmlns:vt="http://schemas.openxmlformats.org/officeDocument/2006/docPropsVTypes">
  <TotalTime>0</TotalTime>
  <Words>4460</Words>
  <Application>Microsoft Office PowerPoint</Application>
  <PresentationFormat>Widescreen</PresentationFormat>
  <Paragraphs>347</Paragraphs>
  <Slides>38</Slides>
  <Notes>37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38</vt:i4>
      </vt:variant>
    </vt:vector>
  </HeadingPairs>
  <TitlesOfParts>
    <vt:vector size="47" baseType="lpstr">
      <vt:lpstr>Arial</vt:lpstr>
      <vt:lpstr>Bodoni MT</vt:lpstr>
      <vt:lpstr>Calibri</vt:lpstr>
      <vt:lpstr>Calibri Light</vt:lpstr>
      <vt:lpstr>Roboto</vt:lpstr>
      <vt:lpstr>Segoe UI Semilight</vt:lpstr>
      <vt:lpstr>Wingdings</vt:lpstr>
      <vt:lpstr>Office Theme</vt:lpstr>
      <vt:lpstr>Default Theme</vt:lpstr>
      <vt:lpstr>PowerPoint Presentation</vt:lpstr>
      <vt:lpstr>PowerPoint Presentation</vt:lpstr>
      <vt:lpstr>PowerPoint Presentation</vt:lpstr>
      <vt:lpstr>How do you use your Executive Function Skills every day?</vt:lpstr>
      <vt:lpstr>How do you use your Executive Function Skills every day?</vt:lpstr>
      <vt:lpstr>Defining  Executive Functions</vt:lpstr>
      <vt:lpstr>PowerPoint Presentation</vt:lpstr>
      <vt:lpstr>https://www.youtube.com/watch?v=CYi2EzPkErs</vt:lpstr>
      <vt:lpstr>Let’s Review the Key Executive Functions</vt:lpstr>
      <vt:lpstr>Executive Functioning Development “Review”</vt:lpstr>
      <vt:lpstr>Executive Functioning Development “Review”</vt:lpstr>
      <vt:lpstr>General Accommodations/ Strategies to Support  Executive Function</vt:lpstr>
      <vt:lpstr>What do you think?</vt:lpstr>
      <vt:lpstr>What executive function “functional limitations” might this person have?</vt:lpstr>
      <vt:lpstr>Can Executive Functioning be Improved?</vt:lpstr>
      <vt:lpstr>Mindfulness</vt:lpstr>
      <vt:lpstr>https://www.youtube.com/watch?v=YDmHhvMVz4k</vt:lpstr>
      <vt:lpstr>Reflective Thinking</vt:lpstr>
      <vt:lpstr>Problem Solving Wheels</vt:lpstr>
      <vt:lpstr>Jenga!</vt:lpstr>
      <vt:lpstr>No Stress Chess</vt:lpstr>
      <vt:lpstr>Accommodations/ Strategies to Support  Executive Function</vt:lpstr>
      <vt:lpstr>PowerPoint Presentation</vt:lpstr>
      <vt:lpstr>PowerPoint Presentation</vt:lpstr>
      <vt:lpstr>PowerPoint Presentation</vt:lpstr>
      <vt:lpstr>PowerPoint Presentation</vt:lpstr>
      <vt:lpstr>PowerPoint Presentation</vt:lpstr>
      <vt:lpstr>PowerPoint Presentation</vt:lpstr>
      <vt:lpstr>Executive Functioning and Distance / Online Learning</vt:lpstr>
      <vt:lpstr>PowerPoint Presentation</vt:lpstr>
      <vt:lpstr>Distance/Online Learning Strategies</vt:lpstr>
      <vt:lpstr>Online Learning</vt:lpstr>
      <vt:lpstr>Resources</vt:lpstr>
      <vt:lpstr>Understood https://www.understood.org</vt:lpstr>
      <vt:lpstr>Job Accommodation Network (JAN) askjan.org</vt:lpstr>
      <vt:lpstr>Job Accommodation Network http://askjan.org/media/execfunc.html</vt:lpstr>
      <vt:lpstr>Job Corps Disability Website https://supportservices.jobcorps.gov/disability/Pages/default.aspx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Executive Function w DL</dc:title>
  <dc:creator/>
  <cp:lastModifiedBy/>
  <cp:revision>1</cp:revision>
  <dcterms:created xsi:type="dcterms:W3CDTF">2021-01-20T17:14:47Z</dcterms:created>
  <dcterms:modified xsi:type="dcterms:W3CDTF">2021-01-29T15:39:16Z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0x01010024F356BCA1D5C24DA72D14296F0DB2AF</vt:lpwstr>
  </property>
  <property fmtid="{D5CDD505-2E9C-101B-9397-08002B2CF9AE}" pid="3" name="_dlc_DocIdItemGuid">
    <vt:lpwstr>2326b796-0195-4d7f-a564-d3c2ec1ef6f4</vt:lpwstr>
  </property>
</Properties>
</file>